
<file path=[Content_Types].xml><?xml version="1.0" encoding="utf-8"?>
<Types xmlns="http://schemas.openxmlformats.org/package/2006/content-types">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37"/>
  </p:notesMasterIdLst>
  <p:handoutMasterIdLst>
    <p:handoutMasterId r:id="rId38"/>
  </p:handoutMasterIdLst>
  <p:sldIdLst>
    <p:sldId id="322" r:id="rId7"/>
    <p:sldId id="2147474419" r:id="rId8"/>
    <p:sldId id="552" r:id="rId9"/>
    <p:sldId id="554" r:id="rId10"/>
    <p:sldId id="2147473838" r:id="rId11"/>
    <p:sldId id="2147474452" r:id="rId12"/>
    <p:sldId id="3169" r:id="rId13"/>
    <p:sldId id="2147474386" r:id="rId14"/>
    <p:sldId id="2147474566" r:id="rId15"/>
    <p:sldId id="2147473836" r:id="rId16"/>
    <p:sldId id="2147474560" r:id="rId17"/>
    <p:sldId id="561" r:id="rId18"/>
    <p:sldId id="2147474567" r:id="rId19"/>
    <p:sldId id="2147474568" r:id="rId20"/>
    <p:sldId id="565" r:id="rId21"/>
    <p:sldId id="538" r:id="rId22"/>
    <p:sldId id="2147474569" r:id="rId23"/>
    <p:sldId id="2147474570" r:id="rId24"/>
    <p:sldId id="571" r:id="rId25"/>
    <p:sldId id="2147469079" r:id="rId26"/>
    <p:sldId id="1747256150" r:id="rId27"/>
    <p:sldId id="3174" r:id="rId28"/>
    <p:sldId id="1747256161" r:id="rId29"/>
    <p:sldId id="2145706262" r:id="rId30"/>
    <p:sldId id="317" r:id="rId31"/>
    <p:sldId id="2147474353" r:id="rId32"/>
    <p:sldId id="2147474446" r:id="rId33"/>
    <p:sldId id="2147473704" r:id="rId34"/>
    <p:sldId id="2147473858" r:id="rId35"/>
    <p:sldId id="2141412058" r:id="rId36"/>
  </p:sldIdLst>
  <p:sldSz cx="12192000" cy="6858000"/>
  <p:notesSz cx="7315200" cy="9601200"/>
  <p:custDataLst>
    <p:tags r:id="rId3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FDBB7687-4278-4823-AF32-53CE035436B8}">
          <p14:sldIdLst>
            <p14:sldId id="322"/>
            <p14:sldId id="2147474419"/>
            <p14:sldId id="552"/>
            <p14:sldId id="554"/>
            <p14:sldId id="2147473838"/>
            <p14:sldId id="2147474452"/>
            <p14:sldId id="3169"/>
            <p14:sldId id="2147474386"/>
            <p14:sldId id="2147474566"/>
            <p14:sldId id="2147473836"/>
            <p14:sldId id="2147474560"/>
            <p14:sldId id="561"/>
            <p14:sldId id="2147474567"/>
            <p14:sldId id="2147474568"/>
            <p14:sldId id="565"/>
            <p14:sldId id="538"/>
            <p14:sldId id="2147474569"/>
            <p14:sldId id="2147474570"/>
            <p14:sldId id="571"/>
            <p14:sldId id="2147469079"/>
            <p14:sldId id="1747256150"/>
            <p14:sldId id="3174"/>
            <p14:sldId id="1747256161"/>
            <p14:sldId id="2145706262"/>
            <p14:sldId id="317"/>
            <p14:sldId id="2147474353"/>
            <p14:sldId id="2147474446"/>
            <p14:sldId id="2147473704"/>
            <p14:sldId id="2147473858"/>
            <p14:sldId id="2141412058"/>
          </p14:sldIdLst>
        </p14:section>
        <p14:section name="Not Used" id="{39857307-A427-4A2A-997B-577097562DF5}">
          <p14:sldIdLst/>
        </p14:section>
      </p14:sectionLst>
    </p:ex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Jacky Olin" initials="JO" lastIdx="4" clrIdx="16">
    <p:extLst>
      <p:ext uri="{19B8F6BF-5375-455C-9EA6-DF929625EA0E}">
        <p15:presenceInfo xmlns:p15="http://schemas.microsoft.com/office/powerpoint/2012/main" userId="S::jolin@clinicaloptions.com::be962d7c-0694-47b7-a47b-05bea0d96ce0" providerId="AD"/>
      </p:ext>
    </p:extLst>
  </p:cmAuthor>
  <p:cmAuthor id="18" name="Ryan Topping" initials="RT" lastIdx="20" clrIdx="17">
    <p:extLst>
      <p:ext uri="{19B8F6BF-5375-455C-9EA6-DF929625EA0E}">
        <p15:presenceInfo xmlns:p15="http://schemas.microsoft.com/office/powerpoint/2012/main" userId="Ryan Topping" providerId="None"/>
      </p:ext>
    </p:extLst>
  </p:cmAuthor>
  <p:cmAuthor id="19" name="Dussadee Royal" initials="DR" lastIdx="5" clrIdx="18">
    <p:extLst>
      <p:ext uri="{19B8F6BF-5375-455C-9EA6-DF929625EA0E}">
        <p15:presenceInfo xmlns:p15="http://schemas.microsoft.com/office/powerpoint/2012/main" userId="S::droyal@clinicaloptions.com::51beead8-6fa0-4b98-aeba-37044af35e17" providerId="AD"/>
      </p:ext>
    </p:extLst>
  </p:cmAuthor>
  <p:cmAuthor id="20" name="Christy Seals" initials="CS" lastIdx="13" clrIdx="19">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59FD1F-3BDB-4217-A522-079D4643B740}" v="63" dt="2024-01-30T20:22:01.505"/>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guide pos="312"/>
        <p:guide orient="horz" pos="2160"/>
      </p:guideLst>
    </p:cSldViewPr>
  </p:slideViewPr>
  <p:notesTextViewPr>
    <p:cViewPr>
      <p:scale>
        <a:sx n="1" d="1"/>
        <a:sy n="1" d="1"/>
      </p:scale>
      <p:origin x="0" y="0"/>
    </p:cViewPr>
  </p:notesTextViewPr>
  <p:sorterViewPr>
    <p:cViewPr>
      <p:scale>
        <a:sx n="132" d="100"/>
        <a:sy n="132" d="100"/>
      </p:scale>
      <p:origin x="0" y="-498"/>
    </p:cViewPr>
  </p:sorter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gs" Target="tags/tag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41637327133818"/>
          <c:y val="1.3099519596776309E-2"/>
          <c:w val="0.87469577406446386"/>
          <c:h val="0.81383171886348327"/>
        </c:manualLayout>
      </c:layout>
      <c:barChart>
        <c:barDir val="col"/>
        <c:grouping val="clustered"/>
        <c:varyColors val="0"/>
        <c:ser>
          <c:idx val="0"/>
          <c:order val="0"/>
          <c:tx>
            <c:strRef>
              <c:f>Sheet1!$B$1</c:f>
              <c:strCache>
                <c:ptCount val="1"/>
                <c:pt idx="0">
                  <c:v>Column1</c:v>
                </c:pt>
              </c:strCache>
            </c:strRef>
          </c:tx>
          <c:spPr>
            <a:solidFill>
              <a:schemeClr val="accent1"/>
            </a:solidFill>
            <a:ln>
              <a:noFill/>
            </a:ln>
            <a:effectLst/>
            <a:scene3d>
              <a:camera prst="orthographicFront"/>
              <a:lightRig rig="threePt" dir="t"/>
            </a:scene3d>
            <a:sp3d>
              <a:bevelT w="25400" h="25400"/>
            </a:sp3d>
          </c:spPr>
          <c:invertIfNegative val="0"/>
          <c:dPt>
            <c:idx val="0"/>
            <c:invertIfNegative val="0"/>
            <c:bubble3D val="0"/>
            <c:spPr>
              <a:solidFill>
                <a:schemeClr val="accent1"/>
              </a:solidFill>
              <a:ln>
                <a:noFill/>
              </a:ln>
              <a:effectLst/>
              <a:scene3d>
                <a:camera prst="orthographicFront"/>
                <a:lightRig rig="threePt" dir="t"/>
              </a:scene3d>
              <a:sp3d>
                <a:bevelT w="25400" h="25400"/>
              </a:sp3d>
            </c:spPr>
            <c:extLst>
              <c:ext xmlns:c16="http://schemas.microsoft.com/office/drawing/2014/chart" uri="{C3380CC4-5D6E-409C-BE32-E72D297353CC}">
                <c16:uniqueId val="{00000002-4990-4F99-8400-32CEC63C2F02}"/>
              </c:ext>
            </c:extLst>
          </c:dPt>
          <c:dPt>
            <c:idx val="1"/>
            <c:invertIfNegative val="0"/>
            <c:bubble3D val="0"/>
            <c:spPr>
              <a:solidFill>
                <a:schemeClr val="accent3"/>
              </a:solidFill>
              <a:ln>
                <a:noFill/>
              </a:ln>
              <a:effectLst/>
              <a:scene3d>
                <a:camera prst="orthographicFront"/>
                <a:lightRig rig="threePt" dir="t"/>
              </a:scene3d>
              <a:sp3d>
                <a:bevelT w="25400" h="25400"/>
              </a:sp3d>
            </c:spPr>
            <c:extLst>
              <c:ext xmlns:c16="http://schemas.microsoft.com/office/drawing/2014/chart" uri="{C3380CC4-5D6E-409C-BE32-E72D297353CC}">
                <c16:uniqueId val="{00000001-E192-CD46-91DF-41882E2F8269}"/>
              </c:ext>
            </c:extLst>
          </c:dPt>
          <c:dLbls>
            <c:dLbl>
              <c:idx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2-4990-4F99-8400-32CEC63C2F02}"/>
                </c:ext>
              </c:extLst>
            </c:dLbl>
            <c:dLbl>
              <c:idx val="1"/>
              <c:layout>
                <c:manualLayout>
                  <c:x val="3.6166998429580386E-3"/>
                  <c:y val="0.10903523394499427"/>
                </c:manualLayout>
              </c:layout>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0.21286168490467469"/>
                      <c:h val="0.11405748212707496"/>
                    </c:manualLayout>
                  </c15:layout>
                </c:ext>
                <c:ext xmlns:c16="http://schemas.microsoft.com/office/drawing/2014/chart" uri="{C3380CC4-5D6E-409C-BE32-E72D297353CC}">
                  <c16:uniqueId val="{00000001-E192-CD46-91DF-41882E2F8269}"/>
                </c:ext>
              </c:extLst>
            </c:dLbl>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PAC 200 mg BID</c:v>
                </c:pt>
                <c:pt idx="1">
                  <c:v>BAT</c:v>
                </c:pt>
              </c:strCache>
            </c:strRef>
          </c:cat>
          <c:val>
            <c:numRef>
              <c:f>Sheet1!$B$2:$B$3</c:f>
              <c:numCache>
                <c:formatCode>0%</c:formatCode>
                <c:ptCount val="2"/>
                <c:pt idx="0">
                  <c:v>0.28999999999999998</c:v>
                </c:pt>
                <c:pt idx="1">
                  <c:v>0.03</c:v>
                </c:pt>
              </c:numCache>
            </c:numRef>
          </c:val>
          <c:extLst>
            <c:ext xmlns:c16="http://schemas.microsoft.com/office/drawing/2014/chart" uri="{C3380CC4-5D6E-409C-BE32-E72D297353CC}">
              <c16:uniqueId val="{00000004-E192-CD46-91DF-41882E2F8269}"/>
            </c:ext>
          </c:extLst>
        </c:ser>
        <c:dLbls>
          <c:showLegendKey val="0"/>
          <c:showVal val="0"/>
          <c:showCatName val="0"/>
          <c:showSerName val="0"/>
          <c:showPercent val="0"/>
          <c:showBubbleSize val="0"/>
        </c:dLbls>
        <c:gapWidth val="69"/>
        <c:overlap val="-27"/>
        <c:axId val="1308128559"/>
        <c:axId val="1306467327"/>
      </c:barChart>
      <c:catAx>
        <c:axId val="1308128559"/>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crossAx val="1306467327"/>
        <c:crosses val="autoZero"/>
        <c:auto val="1"/>
        <c:lblAlgn val="ctr"/>
        <c:lblOffset val="100"/>
        <c:noMultiLvlLbl val="0"/>
      </c:catAx>
      <c:valAx>
        <c:axId val="1306467327"/>
        <c:scaling>
          <c:orientation val="minMax"/>
          <c:max val="0.30000000000000004"/>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crossAx val="1308128559"/>
        <c:crosses val="autoZero"/>
        <c:crossBetween val="between"/>
        <c:majorUnit val="0.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bg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41637327133818"/>
          <c:y val="5.4773628786125586E-2"/>
          <c:w val="0.87847025077482077"/>
          <c:h val="0.77215720622012873"/>
        </c:manualLayout>
      </c:layout>
      <c:barChart>
        <c:barDir val="col"/>
        <c:grouping val="clustered"/>
        <c:varyColors val="0"/>
        <c:ser>
          <c:idx val="0"/>
          <c:order val="0"/>
          <c:tx>
            <c:strRef>
              <c:f>Sheet1!$B$1</c:f>
              <c:strCache>
                <c:ptCount val="1"/>
                <c:pt idx="0">
                  <c:v>Column1</c:v>
                </c:pt>
              </c:strCache>
            </c:strRef>
          </c:tx>
          <c:spPr>
            <a:solidFill>
              <a:schemeClr val="accent1"/>
            </a:solidFill>
            <a:ln>
              <a:noFill/>
            </a:ln>
            <a:effectLst/>
            <a:scene3d>
              <a:camera prst="orthographicFront"/>
              <a:lightRig rig="threePt" dir="t"/>
            </a:scene3d>
            <a:sp3d>
              <a:bevelT w="25400" h="25400"/>
            </a:sp3d>
          </c:spPr>
          <c:invertIfNegative val="0"/>
          <c:dPt>
            <c:idx val="1"/>
            <c:invertIfNegative val="0"/>
            <c:bubble3D val="0"/>
            <c:spPr>
              <a:solidFill>
                <a:schemeClr val="accent3"/>
              </a:solidFill>
              <a:ln>
                <a:noFill/>
              </a:ln>
              <a:effectLst/>
              <a:scene3d>
                <a:camera prst="orthographicFront"/>
                <a:lightRig rig="threePt" dir="t"/>
              </a:scene3d>
              <a:sp3d>
                <a:bevelT w="25400" h="25400"/>
              </a:sp3d>
            </c:spPr>
            <c:extLst>
              <c:ext xmlns:c16="http://schemas.microsoft.com/office/drawing/2014/chart" uri="{C3380CC4-5D6E-409C-BE32-E72D297353CC}">
                <c16:uniqueId val="{00000001-5F86-3447-82AC-2A16D3960516}"/>
              </c:ext>
            </c:extLst>
          </c:dPt>
          <c:dLbls>
            <c:dLbl>
              <c:idx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2-F92A-456B-9DC7-EB65017E9CCE}"/>
                </c:ext>
              </c:extLst>
            </c:dLbl>
            <c:dLbl>
              <c:idx val="1"/>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5F86-3447-82AC-2A16D3960516}"/>
                </c:ext>
              </c:extLst>
            </c:dLbl>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PAC 200 mg BID</c:v>
                </c:pt>
                <c:pt idx="1">
                  <c:v>BAT</c:v>
                </c:pt>
              </c:strCache>
            </c:strRef>
          </c:cat>
          <c:val>
            <c:numRef>
              <c:f>Sheet1!$B$2:$B$3</c:f>
              <c:numCache>
                <c:formatCode>0%</c:formatCode>
                <c:ptCount val="2"/>
                <c:pt idx="0">
                  <c:v>0.23</c:v>
                </c:pt>
                <c:pt idx="1">
                  <c:v>0.13</c:v>
                </c:pt>
              </c:numCache>
            </c:numRef>
          </c:val>
          <c:extLst>
            <c:ext xmlns:c16="http://schemas.microsoft.com/office/drawing/2014/chart" uri="{C3380CC4-5D6E-409C-BE32-E72D297353CC}">
              <c16:uniqueId val="{00000004-5F86-3447-82AC-2A16D3960516}"/>
            </c:ext>
          </c:extLst>
        </c:ser>
        <c:dLbls>
          <c:showLegendKey val="0"/>
          <c:showVal val="0"/>
          <c:showCatName val="0"/>
          <c:showSerName val="0"/>
          <c:showPercent val="0"/>
          <c:showBubbleSize val="0"/>
        </c:dLbls>
        <c:gapWidth val="69"/>
        <c:overlap val="-27"/>
        <c:axId val="1308128559"/>
        <c:axId val="1306467327"/>
      </c:barChart>
      <c:catAx>
        <c:axId val="1308128559"/>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crossAx val="1306467327"/>
        <c:crosses val="autoZero"/>
        <c:auto val="1"/>
        <c:lblAlgn val="ctr"/>
        <c:lblOffset val="100"/>
        <c:noMultiLvlLbl val="0"/>
      </c:catAx>
      <c:valAx>
        <c:axId val="1306467327"/>
        <c:scaling>
          <c:orientation val="minMax"/>
          <c:max val="0.30000000000000004"/>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crossAx val="1308128559"/>
        <c:crosses val="autoZero"/>
        <c:crossBetween val="between"/>
        <c:majorUnit val="0.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89" rtl="0" eaLnBrk="1" fontAlgn="auto" latinLnBrk="0" hangingPunct="1">
              <a:lnSpc>
                <a:spcPct val="100000"/>
              </a:lnSpc>
              <a:spcBef>
                <a:spcPts val="0"/>
              </a:spcBef>
              <a:spcAft>
                <a:spcPts val="0"/>
              </a:spcAft>
              <a:buClr>
                <a:srgbClr val="46AAB4"/>
              </a:buClr>
              <a:buSzTx/>
              <a:buFont typeface="Arial" panose="020B0604020202020204" pitchFamily="34" charset="0"/>
              <a:buNone/>
              <a:tabLst>
                <a:tab pos="4724282" algn="l"/>
              </a:tabLst>
              <a:defRPr/>
            </a:pPr>
            <a:r>
              <a:rPr kumimoji="0" lang="it-IT" sz="1200" b="0" i="1" u="none" strike="noStrike" kern="1200" cap="none" spc="0" normalizeH="0" baseline="0" noProof="0" dirty="0">
                <a:ln>
                  <a:noFill/>
                </a:ln>
                <a:solidFill>
                  <a:srgbClr val="000000"/>
                </a:solidFill>
                <a:effectLst/>
                <a:uLnTx/>
                <a:uFillTx/>
                <a:latin typeface="Arial" panose="020B0604020202020204"/>
                <a:ea typeface="+mn-ea"/>
                <a:cs typeface="+mn-cs"/>
              </a:rPr>
              <a:t>CML, chronic myeloid leukemia; EPO, erythropoietin; ET, essential thrombocythemia; Hct, hematocrit;</a:t>
            </a:r>
            <a:r>
              <a:rPr kumimoji="0" lang="en-US" sz="1200" b="0" i="1"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it-IT" sz="1200" b="0" i="1" u="none" strike="noStrike" kern="1200" cap="none" spc="0" normalizeH="0" baseline="0" noProof="0" dirty="0">
                <a:ln>
                  <a:noFill/>
                </a:ln>
                <a:solidFill>
                  <a:srgbClr val="000000"/>
                </a:solidFill>
                <a:effectLst/>
                <a:uLnTx/>
                <a:uFillTx/>
                <a:latin typeface="Arial" panose="020B0604020202020204"/>
                <a:ea typeface="+mn-ea"/>
                <a:cs typeface="+mn-cs"/>
              </a:rPr>
              <a:t>Hgb, hemoglobin; </a:t>
            </a:r>
            <a:r>
              <a:rPr kumimoji="0" lang="en-US" sz="1200" b="0" i="1" u="none" strike="noStrike" kern="1200" cap="none" spc="0" normalizeH="0" baseline="0" noProof="0" dirty="0">
                <a:ln>
                  <a:noFill/>
                </a:ln>
                <a:solidFill>
                  <a:srgbClr val="000000"/>
                </a:solidFill>
                <a:effectLst/>
                <a:uLnTx/>
                <a:uFillTx/>
                <a:latin typeface="Arial" panose="020B0604020202020204"/>
                <a:ea typeface="+mn-ea"/>
                <a:cs typeface="+mn-cs"/>
              </a:rPr>
              <a:t>LDH, lactate dehydrogenase; MF, myelofibrosis; </a:t>
            </a:r>
            <a:r>
              <a:rPr kumimoji="0" lang="it-IT" sz="1200" b="0" i="1" u="none" strike="noStrike" kern="1200" cap="none" spc="0" normalizeH="0" baseline="0" noProof="0" dirty="0">
                <a:ln>
                  <a:noFill/>
                </a:ln>
                <a:solidFill>
                  <a:srgbClr val="000000"/>
                </a:solidFill>
                <a:effectLst/>
                <a:uLnTx/>
                <a:uFillTx/>
                <a:latin typeface="Arial" panose="020B0604020202020204"/>
                <a:ea typeface="+mn-ea"/>
                <a:cs typeface="+mn-cs"/>
              </a:rPr>
              <a:t>PV, polycythemia vera; RCM, red cell mass.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96908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MF, myelofibrosis.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48093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DIPSS, Dynamic International Prognostic Scoring System; HSCT, hematopoietic stem cell transplant; MF, myelofibrosis; MIPSS, Mutation-Enhanced International Prognostic Scoring System; MYSEC-PM, Myelofibrosis Secondary to PV and ET‒Prognostic Model; OS, overall survival.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24085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a:ea typeface="ＭＳ Ｐゴシック" pitchFamily="34" charset="-128"/>
              </a:rPr>
              <a:t>AE, adverse event; BAT, best available therapy; D/c, discontinued; MF, myelofibrosis;</a:t>
            </a:r>
            <a:r>
              <a:rPr lang="en-US" i="1" dirty="0"/>
              <a:t> MPN-SAF TSS, Myeloproliferative Neoplasm Symptom Assessment Form Total Symptom Score; </a:t>
            </a:r>
            <a:r>
              <a:rPr lang="en-US" altLang="en-US" i="1" dirty="0">
                <a:ea typeface="ＭＳ Ｐゴシック" pitchFamily="34" charset="-128"/>
              </a:rPr>
              <a:t>NR, not reported.</a:t>
            </a: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09" indent="-285734">
              <a:defRPr>
                <a:solidFill>
                  <a:schemeClr val="tx1"/>
                </a:solidFill>
                <a:latin typeface="Arial" pitchFamily="34" charset="0"/>
                <a:ea typeface="ＭＳ Ｐゴシック" pitchFamily="34" charset="-128"/>
              </a:defRPr>
            </a:lvl2pPr>
            <a:lvl3pPr marL="1142937" indent="-228587">
              <a:defRPr>
                <a:solidFill>
                  <a:schemeClr val="tx1"/>
                </a:solidFill>
                <a:latin typeface="Arial" pitchFamily="34" charset="0"/>
                <a:ea typeface="ＭＳ Ｐゴシック" pitchFamily="34" charset="-128"/>
              </a:defRPr>
            </a:lvl3pPr>
            <a:lvl4pPr marL="1600112" indent="-228587">
              <a:defRPr>
                <a:solidFill>
                  <a:schemeClr val="tx1"/>
                </a:solidFill>
                <a:latin typeface="Arial" pitchFamily="34" charset="0"/>
                <a:ea typeface="ＭＳ Ｐゴシック" pitchFamily="34" charset="-128"/>
              </a:defRPr>
            </a:lvl4pPr>
            <a:lvl5pPr marL="2057287" indent="-228587">
              <a:defRPr>
                <a:solidFill>
                  <a:schemeClr val="tx1"/>
                </a:solidFill>
                <a:latin typeface="Arial" pitchFamily="34" charset="0"/>
                <a:ea typeface="ＭＳ Ｐゴシック" pitchFamily="34" charset="-128"/>
              </a:defRPr>
            </a:lvl5pPr>
            <a:lvl6pPr marL="2514461" indent="-228587" defTabSz="457175"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635" indent="-228587" defTabSz="457175"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8810" indent="-228587" defTabSz="457175"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5985" indent="-228587" defTabSz="457175"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r" defTabSz="456663" rtl="0" eaLnBrk="1" fontAlgn="auto" latinLnBrk="0" hangingPunct="1">
              <a:lnSpc>
                <a:spcPct val="100000"/>
              </a:lnSpc>
              <a:spcBef>
                <a:spcPts val="0"/>
              </a:spcBef>
              <a:spcAft>
                <a:spcPts val="0"/>
              </a:spcAft>
              <a:buClrTx/>
              <a:buSzTx/>
              <a:buFontTx/>
              <a:buNone/>
              <a:tabLst/>
              <a:defRPr/>
            </a:pPr>
            <a:fld id="{4A399C13-56ED-4AB4-AFBE-0499F9E7D094}" type="slidenum">
              <a:rPr kumimoji="0" lang="en-US" altLang="en-US" sz="1200" b="0" i="0" u="none" strike="noStrike" kern="1200" cap="none" spc="0" normalizeH="0" baseline="0" noProof="0">
                <a:ln>
                  <a:noFill/>
                </a:ln>
                <a:solidFill>
                  <a:srgbClr val="000000"/>
                </a:solidFill>
                <a:effectLst/>
                <a:uLnTx/>
                <a:uFillTx/>
                <a:latin typeface="Calibri" pitchFamily="34" charset="0"/>
                <a:ea typeface="ＭＳ Ｐゴシック" pitchFamily="34" charset="-128"/>
                <a:cs typeface="Arial" panose="020B0604020202020204" pitchFamily="34" charset="0"/>
              </a:rPr>
              <a:pPr marL="0" marR="0" lvl="0" indent="0" algn="r" defTabSz="456663"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3362243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BAT, best available therapy; JAKi, JAK inhibitor; MF, myelofibrosis; SVR, spleen volume reduction; TSS, total symptom score.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50A632-C324-4741-A233-EF2BA6928B1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994054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BAT, best available therapy; PAC, pacritinib; </a:t>
            </a:r>
            <a:r>
              <a:rPr lang="en-US" b="0" i="1" dirty="0"/>
              <a:t>SVR35, ≥35% spleen volume reduction; TSS, total symptom score.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364025-668E-C84C-BC69-CE67C22A3D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438762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BAT, best available therapy; Hgb, hemoglobin; PAC, pacritinib; RBC, red blood cell.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364025-668E-C84C-BC69-CE67C22A3D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8524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E9EF136-2A4A-4F7B-A028-D58422FFDD3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9629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BL, baseline; DIPSS, Dynamic International Prognostic Scoring System; ECOG, Eastern Cooperative Oncology Group; IWG, International Working Group; JAKi, JAK2 inhibitor; MF, myelofibrosis; MFSAF, Myelofibrosis Symptom Assessment Form; PLT, platelets; PS, performance status; SVR35, ≥35% spleen volume reduction; TSS, total symptom score.</a:t>
            </a:r>
            <a:endParaRPr lang="en-US" b="0"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9293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NAV, navitoclax; PBO, placebo; RUX, ruxolitinib.</a:t>
            </a:r>
            <a:endParaRPr lang="en-US" b="0"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75482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NAV, navitoclax; PBO, placebo; RUX, ruxolitinib; TSS, total symptom score; TSS50, ≥50% reduction in total symptom score. </a:t>
            </a:r>
            <a:endParaRPr lang="en-US" b="0"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23515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204384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DIPSS, Dynamic International Prognostic Scoring System; ECOG, Eastern Cooperative Oncology Group; ET, essential thrombocythemia; int, intermediate; MF, myelofibrosis; MFSAF, Myelofibrosis Symptom Assessment Form; PS, performance status; PV, polycythemia vera; SVR35, ≥35% spleen volume reduction; TSS, total symptom score; TSS50, ≥50% reduction in total symptom score.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49921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SVR35, ≥35% spleen volume reduction.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093245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TSS, total symptom score; TSS50, ≥50% reduction in total symptom score.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160514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TEAE, treatment-emergent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96957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728217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LCM, left costal margin; MF, myelofibrosis; MPN-SAF, Myeloproliferative Neoplasm Symptom Assessment Form; TSS, total symptom score.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785130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MPN-SAF, Myeloproliferative Neoplasm Symptom Assessment Form; RBC, red blood cell.</a:t>
            </a:r>
            <a:endParaRPr lang="en-US" dirty="0"/>
          </a:p>
        </p:txBody>
      </p:sp>
      <p:sp>
        <p:nvSpPr>
          <p:cNvPr id="4" name="Slide Number Placeholder 3"/>
          <p:cNvSpPr>
            <a:spLocks noGrp="1"/>
          </p:cNvSpPr>
          <p:nvPr>
            <p:ph type="sldNum" sz="quarter" idx="10"/>
          </p:nvPr>
        </p:nvSpPr>
        <p:spPr/>
        <p:txBody>
          <a:bodyPr/>
          <a:lstStyle/>
          <a:p>
            <a:pPr marL="0" marR="0" lvl="0" indent="0" algn="r" defTabSz="913169" rtl="0" eaLnBrk="1" fontAlgn="auto" latinLnBrk="0" hangingPunct="1">
              <a:lnSpc>
                <a:spcPct val="100000"/>
              </a:lnSpc>
              <a:spcBef>
                <a:spcPts val="0"/>
              </a:spcBef>
              <a:spcAft>
                <a:spcPts val="0"/>
              </a:spcAft>
              <a:buClrTx/>
              <a:buSzTx/>
              <a:buFontTx/>
              <a:buNone/>
              <a:tabLst/>
              <a:defRPr/>
            </a:pPr>
            <a:fld id="{410C8C1C-83E5-4ACF-B0AA-9F858ADACC9F}"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3169"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262496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MF, myelofibrosis.</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67846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0" i="1" dirty="0">
                <a:latin typeface="Arial" panose="020B0604020202020204" pitchFamily="34" charset="0"/>
                <a:cs typeface="Arial" panose="020B0604020202020204" pitchFamily="34" charset="0"/>
              </a:rPr>
              <a:t>DIPSS, Dynamic International Prognostic Scoring System; ET, </a:t>
            </a:r>
            <a:r>
              <a:rPr lang="en-IN" b="0" i="1" dirty="0">
                <a:solidFill>
                  <a:srgbClr val="333333"/>
                </a:solidFill>
                <a:effectLst/>
                <a:latin typeface="Arial" panose="020B0604020202020204" pitchFamily="34" charset="0"/>
                <a:cs typeface="Arial" panose="020B0604020202020204" pitchFamily="34" charset="0"/>
              </a:rPr>
              <a:t>essential thrombocythemia</a:t>
            </a:r>
            <a:r>
              <a:rPr lang="en-IN" b="0" i="1" dirty="0">
                <a:latin typeface="Arial" panose="020B0604020202020204" pitchFamily="34" charset="0"/>
                <a:cs typeface="Arial" panose="020B0604020202020204" pitchFamily="34" charset="0"/>
              </a:rPr>
              <a:t>; Hgb, hemoglobin;</a:t>
            </a:r>
            <a:r>
              <a:rPr lang="en-IN" b="0" i="1" dirty="0"/>
              <a:t> MF, myelofibrosis; </a:t>
            </a:r>
            <a:r>
              <a:rPr lang="en-IN" b="0" i="1" dirty="0">
                <a:latin typeface="Arial" panose="020B0604020202020204" pitchFamily="34" charset="0"/>
                <a:cs typeface="Arial" panose="020B0604020202020204" pitchFamily="34" charset="0"/>
              </a:rPr>
              <a:t>PMF, primary myelofibrosis; PV, </a:t>
            </a:r>
            <a:r>
              <a:rPr lang="en-IN" b="0" i="1" dirty="0">
                <a:solidFill>
                  <a:srgbClr val="333333"/>
                </a:solidFill>
                <a:effectLst/>
                <a:latin typeface="Arial" panose="020B0604020202020204" pitchFamily="34" charset="0"/>
                <a:cs typeface="Arial" panose="020B0604020202020204" pitchFamily="34" charset="0"/>
              </a:rPr>
              <a:t>polycythemia</a:t>
            </a:r>
            <a:r>
              <a:rPr lang="en-IN" b="0" i="1" dirty="0">
                <a:latin typeface="Arial" panose="020B0604020202020204" pitchFamily="34" charset="0"/>
                <a:cs typeface="Arial" panose="020B0604020202020204" pitchFamily="34" charset="0"/>
              </a:rPr>
              <a:t> vera; TSS, total symptom score.</a:t>
            </a:r>
            <a:endParaRPr lang="en-IN"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233962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Hgb, hemoglobin; RBC, red blood cell; TI, transfusion independence; TSS, total symptom score.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E9EF136-2A4A-4F7B-A028-D58422FFDD3B}"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745168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Hgb, hemoglobin.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56586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JAKi, JAK inhibitor; MF, myelofibrosis; MoA, mechanism of action; OS, overall survival; PD, progressive disease; R/R, relapsed/refractory; </a:t>
            </a:r>
            <a:r>
              <a:rPr lang="en-US" b="0" i="1" dirty="0"/>
              <a:t>SVR35, ≥35% spleen volume reduction</a:t>
            </a:r>
            <a:r>
              <a:rPr lang="en-US" i="1" dirty="0"/>
              <a:t>; </a:t>
            </a:r>
            <a:r>
              <a:rPr lang="en-US" b="0" i="1" dirty="0"/>
              <a:t>TSS50, ≥50% reduction in total symptom score.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9EF136-2A4A-4F7B-A028-D58422FFDD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2382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000000"/>
                </a:solidFill>
                <a:effectLst/>
                <a:latin typeface="Source Sans Pro" panose="020B0503030403020204" pitchFamily="34" charset="0"/>
              </a:rPr>
              <a:t>AE, adverse event; Hgb, hemoglobin; MF, myelofibrosis; RBC, red blood cell; TI, transfusion independence.</a:t>
            </a:r>
            <a:endParaRPr kumimoji="0" lang="en-US" altLang="en-US" sz="1200" b="0" i="1" u="none" strike="noStrike" kern="1200" cap="none" spc="-11"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604011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N" i="1" dirty="0"/>
              <a:t>MF, myelofibrosis; R/R, relapsed/refractory; SVR, spleen volume reduction; TSS, total symptom score.</a:t>
            </a:r>
            <a:r>
              <a:rPr lang="en-US" b="0" i="1" dirty="0"/>
              <a:t>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287413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i="1"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hyperlink" Target="http://www.clinicaloptions.com/MF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0" y="1600200"/>
            <a:ext cx="10959548" cy="2057400"/>
          </a:xfrm>
        </p:spPr>
        <p:txBody>
          <a:bodyPr>
            <a:normAutofit/>
          </a:bodyPr>
          <a:lstStyle/>
          <a:p>
            <a:r>
              <a:rPr lang="en-US" dirty="0"/>
              <a:t>Expert Viewpoints in Myelofibrosis: </a:t>
            </a:r>
            <a:br>
              <a:rPr lang="en-US" dirty="0"/>
            </a:br>
            <a:r>
              <a:rPr lang="en-US" dirty="0"/>
              <a:t>Advancing Treatment Strategies With </a:t>
            </a:r>
            <a:br>
              <a:rPr lang="en-US" dirty="0"/>
            </a:br>
            <a:r>
              <a:rPr lang="en-US" dirty="0"/>
              <a:t>Next-Generation Therapeutics </a:t>
            </a:r>
            <a:endParaRPr lang="en-US" altLang="en-US" dirty="0"/>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
        <p:nvSpPr>
          <p:cNvPr id="3" name="Text Box 21">
            <a:extLst>
              <a:ext uri="{FF2B5EF4-FFF2-40B4-BE49-F238E27FC236}">
                <a16:creationId xmlns:a16="http://schemas.microsoft.com/office/drawing/2014/main" id="{751F7A99-0E41-557D-5FEF-8A031948FD68}"/>
              </a:ext>
            </a:extLst>
          </p:cNvPr>
          <p:cNvSpPr txBox="1">
            <a:spLocks noChangeArrowheads="1"/>
          </p:cNvSpPr>
          <p:nvPr/>
        </p:nvSpPr>
        <p:spPr bwMode="auto">
          <a:xfrm>
            <a:off x="415137" y="6362339"/>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an educational grant AbbVie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4156075"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nl-NL" altLang="en-US" b="1" dirty="0">
                <a:solidFill>
                  <a:srgbClr val="E1471D"/>
                </a:solidFill>
                <a:latin typeface="+mn-lt"/>
              </a:rPr>
              <a:t>Abdulraheem Yacoub, MD</a:t>
            </a:r>
            <a:br>
              <a:rPr lang="en-US" altLang="en-US" b="1" dirty="0">
                <a:solidFill>
                  <a:schemeClr val="accent3"/>
                </a:solidFill>
                <a:latin typeface="+mn-lt"/>
              </a:rPr>
            </a:br>
            <a:r>
              <a:rPr lang="en-US" sz="2600" b="0" i="0" dirty="0">
                <a:solidFill>
                  <a:srgbClr val="181818"/>
                </a:solidFill>
                <a:effectLst/>
                <a:latin typeface="+mn-lt"/>
              </a:rPr>
              <a:t>Professor of Medicine</a:t>
            </a:r>
            <a:br>
              <a:rPr lang="en-US" sz="2600" dirty="0">
                <a:latin typeface="+mn-lt"/>
              </a:rPr>
            </a:br>
            <a:r>
              <a:rPr lang="en-US" sz="2600" b="0" i="0" dirty="0">
                <a:solidFill>
                  <a:srgbClr val="181818"/>
                </a:solidFill>
                <a:effectLst/>
                <a:latin typeface="+mn-lt"/>
              </a:rPr>
              <a:t>The University of Kansas Medical Center</a:t>
            </a:r>
            <a:br>
              <a:rPr lang="en-US" sz="2600" dirty="0">
                <a:latin typeface="+mn-lt"/>
              </a:rPr>
            </a:br>
            <a:r>
              <a:rPr lang="en-US" sz="2600" b="0" i="0" dirty="0">
                <a:solidFill>
                  <a:srgbClr val="181818"/>
                </a:solidFill>
                <a:effectLst/>
                <a:latin typeface="+mn-lt"/>
              </a:rPr>
              <a:t>Kansas City, Kansas</a:t>
            </a:r>
          </a:p>
          <a:p>
            <a:pPr marL="0" indent="0">
              <a:buNone/>
            </a:pPr>
            <a:r>
              <a:rPr lang="nl-NL" altLang="en-US" sz="2600" b="1" dirty="0">
                <a:solidFill>
                  <a:srgbClr val="E1471D"/>
                </a:solidFill>
                <a:latin typeface="+mn-lt"/>
              </a:rPr>
              <a:t>Abdulraheem Yacoub, MD</a:t>
            </a:r>
            <a:r>
              <a:rPr lang="en-US" sz="2600" b="1" dirty="0">
                <a:solidFill>
                  <a:srgbClr val="E1471D"/>
                </a:solidFill>
                <a:latin typeface="+mn-lt"/>
              </a:rPr>
              <a:t>: </a:t>
            </a:r>
            <a:r>
              <a:rPr lang="en-US" sz="2600" b="0" i="1" dirty="0">
                <a:solidFill>
                  <a:srgbClr val="181818"/>
                </a:solidFill>
                <a:effectLst/>
                <a:latin typeface="+mn-lt"/>
              </a:rPr>
              <a:t>consultant/advisor/speaker: </a:t>
            </a:r>
            <a:r>
              <a:rPr lang="en-US" sz="2600" b="0" i="0" dirty="0">
                <a:solidFill>
                  <a:srgbClr val="181818"/>
                </a:solidFill>
                <a:effectLst/>
                <a:latin typeface="+mn-lt"/>
              </a:rPr>
              <a:t>AbbVie, Acceleron, Apellis, CTI Pharma, Gilead, Incyte, Notable Labs, Novartis, Pfizer, PharmaEssentia, Servier.</a:t>
            </a:r>
            <a:endParaRPr lang="en-US" sz="2600" dirty="0">
              <a:latin typeface="+mn-lt"/>
            </a:endParaRPr>
          </a:p>
          <a:p>
            <a:pPr marL="0" indent="0">
              <a:buNone/>
            </a:pPr>
            <a:endParaRPr lang="en-US" dirty="0">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02C144-2204-F1CA-3780-8B5CC63546B4}"/>
              </a:ext>
            </a:extLst>
          </p:cNvPr>
          <p:cNvSpPr>
            <a:spLocks noGrp="1"/>
          </p:cNvSpPr>
          <p:nvPr>
            <p:ph type="title"/>
          </p:nvPr>
        </p:nvSpPr>
        <p:spPr/>
        <p:txBody>
          <a:bodyPr/>
          <a:lstStyle/>
          <a:p>
            <a:r>
              <a:rPr kumimoji="0" lang="en-US" sz="3600" b="1" i="0" u="none" strike="noStrike" kern="1200" cap="none" spc="0" normalizeH="0" baseline="0" noProof="0" dirty="0">
                <a:ln>
                  <a:noFill/>
                </a:ln>
                <a:effectLst/>
                <a:uLnTx/>
                <a:uFillTx/>
                <a:latin typeface="+mn-lt"/>
              </a:rPr>
              <a:t>Introduction to MF</a:t>
            </a:r>
            <a:endParaRPr lang="en-US" dirty="0">
              <a:latin typeface="+mn-lt"/>
            </a:endParaRPr>
          </a:p>
        </p:txBody>
      </p:sp>
      <p:sp>
        <p:nvSpPr>
          <p:cNvPr id="7" name="TextBox 6">
            <a:extLst>
              <a:ext uri="{FF2B5EF4-FFF2-40B4-BE49-F238E27FC236}">
                <a16:creationId xmlns:a16="http://schemas.microsoft.com/office/drawing/2014/main" id="{F93962F8-6785-90FA-B9F1-B99617A86A5C}"/>
              </a:ext>
            </a:extLst>
          </p:cNvPr>
          <p:cNvSpPr txBox="1"/>
          <p:nvPr/>
        </p:nvSpPr>
        <p:spPr bwMode="auto">
          <a:xfrm>
            <a:off x="427974" y="6390499"/>
            <a:ext cx="61036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a:ea typeface="+mn-ea"/>
                <a:cs typeface="Arial" panose="020B0604020202020204" pitchFamily="34" charset="0"/>
              </a:rPr>
              <a:t>Arber. Blood. 2016;127:2391.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Khoury. Leukemia. 2022;36:1703</a:t>
            </a:r>
            <a:endPar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
        <p:nvSpPr>
          <p:cNvPr id="9" name="Rectangle: Rounded Corners 8">
            <a:extLst>
              <a:ext uri="{FF2B5EF4-FFF2-40B4-BE49-F238E27FC236}">
                <a16:creationId xmlns:a16="http://schemas.microsoft.com/office/drawing/2014/main" id="{37A18F1A-5E7B-0C40-F3FF-03A67D63F664}"/>
              </a:ext>
            </a:extLst>
          </p:cNvPr>
          <p:cNvSpPr/>
          <p:nvPr/>
        </p:nvSpPr>
        <p:spPr>
          <a:xfrm>
            <a:off x="639821" y="1872494"/>
            <a:ext cx="2792314" cy="3622356"/>
          </a:xfrm>
          <a:prstGeom prst="roundRect">
            <a:avLst>
              <a:gd name="adj" fmla="val 5297"/>
            </a:avLst>
          </a:prstGeom>
          <a:solidFill>
            <a:srgbClr val="6D6E72">
              <a:lumMod val="20000"/>
              <a:lumOff val="80000"/>
            </a:srgbClr>
          </a:solidFill>
          <a:ln w="22225" cap="flat" cmpd="sng" algn="ctr">
            <a:noFill/>
            <a:prstDash val="solid"/>
            <a:miter lim="800000"/>
          </a:ln>
          <a:effectLst/>
        </p:spPr>
        <p:txBody>
          <a:bodyPr lIns="91440" rIns="45720" bIns="0"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71450" marR="0" lvl="0" indent="-171450" algn="l" defTabSz="685800" rtl="0" eaLnBrk="1" fontAlgn="auto" latinLnBrk="0" hangingPunct="1">
              <a:lnSpc>
                <a:spcPct val="100000"/>
              </a:lnSpc>
              <a:spcBef>
                <a:spcPts val="100"/>
              </a:spcBef>
              <a:spcAft>
                <a:spcPts val="100"/>
              </a:spcAft>
              <a:buClrTx/>
              <a:buSzTx/>
              <a:buFont typeface="Arial" pitchFamily="34" charset="0"/>
              <a:buChar char="•"/>
              <a:tabLst/>
              <a:defRPr/>
            </a:pPr>
            <a:endParaRPr kumimoji="0" lang="en-US" sz="1050" b="0" i="0" u="none" strike="noStrike" kern="1200" cap="none" spc="0" normalizeH="0" baseline="30000" noProof="0" dirty="0">
              <a:ln>
                <a:noFill/>
              </a:ln>
              <a:solidFill>
                <a:srgbClr val="5D686B">
                  <a:lumMod val="75000"/>
                </a:srgbClr>
              </a:solidFill>
              <a:effectLst/>
              <a:uLnTx/>
              <a:uFillTx/>
              <a:latin typeface="Calibri"/>
              <a:ea typeface="+mn-ea"/>
              <a:cs typeface="+mn-cs"/>
            </a:endParaRPr>
          </a:p>
        </p:txBody>
      </p:sp>
      <p:sp>
        <p:nvSpPr>
          <p:cNvPr id="10" name="Rectangle: Rounded Corners 9">
            <a:extLst>
              <a:ext uri="{FF2B5EF4-FFF2-40B4-BE49-F238E27FC236}">
                <a16:creationId xmlns:a16="http://schemas.microsoft.com/office/drawing/2014/main" id="{4645B606-3265-0BCA-FCCF-5733CB321C34}"/>
              </a:ext>
            </a:extLst>
          </p:cNvPr>
          <p:cNvSpPr/>
          <p:nvPr/>
        </p:nvSpPr>
        <p:spPr>
          <a:xfrm>
            <a:off x="3670841" y="1872493"/>
            <a:ext cx="8046677" cy="4292637"/>
          </a:xfrm>
          <a:prstGeom prst="roundRect">
            <a:avLst>
              <a:gd name="adj" fmla="val 4747"/>
            </a:avLst>
          </a:prstGeom>
          <a:solidFill>
            <a:srgbClr val="6D6E72">
              <a:lumMod val="20000"/>
              <a:lumOff val="80000"/>
            </a:srgbClr>
          </a:solidFill>
          <a:ln w="22225" cap="flat" cmpd="sng" algn="ctr">
            <a:noFill/>
            <a:prstDash val="solid"/>
            <a:miter lim="800000"/>
          </a:ln>
          <a:effectLst/>
        </p:spPr>
        <p:txBody>
          <a:bodyPr lIns="91440" rIns="45720" bIns="0"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71450" marR="0" lvl="0" indent="-171450" algn="l" defTabSz="685800" rtl="0" eaLnBrk="1" fontAlgn="auto" latinLnBrk="0" hangingPunct="1">
              <a:lnSpc>
                <a:spcPct val="100000"/>
              </a:lnSpc>
              <a:spcBef>
                <a:spcPts val="100"/>
              </a:spcBef>
              <a:spcAft>
                <a:spcPts val="100"/>
              </a:spcAft>
              <a:buClrTx/>
              <a:buSzTx/>
              <a:buFont typeface="Arial" pitchFamily="34" charset="0"/>
              <a:buChar char="•"/>
              <a:tabLst/>
              <a:defRPr/>
            </a:pPr>
            <a:endParaRPr kumimoji="0" lang="en-US" sz="1050" b="0" i="0" u="none" strike="noStrike" kern="1200" cap="none" spc="0" normalizeH="0" baseline="30000" noProof="0" dirty="0">
              <a:ln>
                <a:noFill/>
              </a:ln>
              <a:solidFill>
                <a:srgbClr val="5D686B">
                  <a:lumMod val="75000"/>
                </a:srgbClr>
              </a:solidFill>
              <a:effectLst/>
              <a:uLnTx/>
              <a:uFillTx/>
              <a:latin typeface="Calibri"/>
              <a:ea typeface="+mn-ea"/>
              <a:cs typeface="+mn-cs"/>
            </a:endParaRPr>
          </a:p>
        </p:txBody>
      </p:sp>
      <p:cxnSp>
        <p:nvCxnSpPr>
          <p:cNvPr id="11" name="Straight Connector 10">
            <a:extLst>
              <a:ext uri="{FF2B5EF4-FFF2-40B4-BE49-F238E27FC236}">
                <a16:creationId xmlns:a16="http://schemas.microsoft.com/office/drawing/2014/main" id="{240339AC-B135-DF69-6994-32F0C134F4FC}"/>
              </a:ext>
            </a:extLst>
          </p:cNvPr>
          <p:cNvCxnSpPr/>
          <p:nvPr/>
        </p:nvCxnSpPr>
        <p:spPr>
          <a:xfrm flipV="1">
            <a:off x="6004443" y="1722221"/>
            <a:ext cx="1429830" cy="363758"/>
          </a:xfrm>
          <a:prstGeom prst="line">
            <a:avLst/>
          </a:prstGeom>
          <a:noFill/>
          <a:ln w="19050" cap="flat" cmpd="sng" algn="ctr">
            <a:noFill/>
            <a:prstDash val="solid"/>
            <a:miter lim="800000"/>
          </a:ln>
          <a:effectLst/>
        </p:spPr>
      </p:cxnSp>
      <p:cxnSp>
        <p:nvCxnSpPr>
          <p:cNvPr id="12" name="Straight Connector 11">
            <a:extLst>
              <a:ext uri="{FF2B5EF4-FFF2-40B4-BE49-F238E27FC236}">
                <a16:creationId xmlns:a16="http://schemas.microsoft.com/office/drawing/2014/main" id="{B2F8932E-CF66-466F-9B74-28383B811831}"/>
              </a:ext>
            </a:extLst>
          </p:cNvPr>
          <p:cNvCxnSpPr>
            <a:cxnSpLocks/>
          </p:cNvCxnSpPr>
          <p:nvPr/>
        </p:nvCxnSpPr>
        <p:spPr>
          <a:xfrm>
            <a:off x="8512218" y="2927864"/>
            <a:ext cx="229170" cy="899675"/>
          </a:xfrm>
          <a:prstGeom prst="line">
            <a:avLst/>
          </a:prstGeom>
          <a:noFill/>
          <a:ln w="19050" cap="flat" cmpd="sng" algn="ctr">
            <a:noFill/>
            <a:prstDash val="solid"/>
            <a:miter lim="800000"/>
          </a:ln>
          <a:effectLst/>
        </p:spPr>
      </p:cxnSp>
      <p:sp>
        <p:nvSpPr>
          <p:cNvPr id="13" name="Rectangle: Rounded Corners 12">
            <a:extLst>
              <a:ext uri="{FF2B5EF4-FFF2-40B4-BE49-F238E27FC236}">
                <a16:creationId xmlns:a16="http://schemas.microsoft.com/office/drawing/2014/main" id="{8A61506F-A63F-61EB-3773-B11768B208C7}"/>
              </a:ext>
            </a:extLst>
          </p:cNvPr>
          <p:cNvSpPr/>
          <p:nvPr/>
        </p:nvSpPr>
        <p:spPr>
          <a:xfrm>
            <a:off x="1341923" y="3390821"/>
            <a:ext cx="1377963" cy="360404"/>
          </a:xfrm>
          <a:prstGeom prst="roundRect">
            <a:avLst/>
          </a:prstGeom>
          <a:solidFill>
            <a:srgbClr val="015873"/>
          </a:solidFill>
          <a:ln w="12700" cap="flat" cmpd="sng" algn="ctr">
            <a:noFill/>
            <a:prstDash val="solid"/>
            <a:miter lim="800000"/>
          </a:ln>
          <a:effectLst/>
        </p:spPr>
        <p:txBody>
          <a:bodyPr spcFirstLastPara="0" vert="horz" wrap="square" lIns="21005" tIns="21005" rIns="21005" bIns="21005"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CML</a:t>
            </a:r>
          </a:p>
        </p:txBody>
      </p:sp>
      <p:sp>
        <p:nvSpPr>
          <p:cNvPr id="14" name="Rectangle: Rounded Corners 13">
            <a:extLst>
              <a:ext uri="{FF2B5EF4-FFF2-40B4-BE49-F238E27FC236}">
                <a16:creationId xmlns:a16="http://schemas.microsoft.com/office/drawing/2014/main" id="{34DC0E9B-95DC-455C-9892-A30327850632}"/>
              </a:ext>
            </a:extLst>
          </p:cNvPr>
          <p:cNvSpPr/>
          <p:nvPr/>
        </p:nvSpPr>
        <p:spPr>
          <a:xfrm>
            <a:off x="6644086" y="1969320"/>
            <a:ext cx="1944953" cy="831475"/>
          </a:xfrm>
          <a:prstGeom prst="roundRect">
            <a:avLst/>
          </a:prstGeom>
          <a:solidFill>
            <a:srgbClr val="00823B"/>
          </a:solidFill>
          <a:ln w="12700" cap="flat" cmpd="sng" algn="ctr">
            <a:noFill/>
            <a:prstDash val="solid"/>
            <a:miter lim="800000"/>
          </a:ln>
          <a:effectLst/>
        </p:spPr>
        <p:txBody>
          <a:bodyPr spcFirstLastPara="0" vert="horz" wrap="square" lIns="31522" tIns="31522" rIns="31522" bIns="31522" numCol="1" spcCol="1270" anchor="t"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7112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Philadelphia</a:t>
            </a:r>
            <a:br>
              <a:rPr kumimoji="0" lang="en-US" sz="1600" b="1" i="0" u="none" strike="noStrike" kern="1200" cap="none" spc="0" normalizeH="0" baseline="0" noProof="0" dirty="0">
                <a:ln>
                  <a:noFill/>
                </a:ln>
                <a:solidFill>
                  <a:prstClr val="white"/>
                </a:solidFill>
                <a:effectLst/>
                <a:uLnTx/>
                <a:uFillTx/>
                <a:latin typeface="Calibri"/>
                <a:ea typeface="+mn-ea"/>
                <a:cs typeface="+mn-cs"/>
              </a:rPr>
            </a:br>
            <a:r>
              <a:rPr kumimoji="0" lang="en-US" sz="1600" b="1" i="0" u="none" strike="noStrike" kern="1200" cap="none" spc="0" normalizeH="0" baseline="0" noProof="0" dirty="0">
                <a:ln>
                  <a:noFill/>
                </a:ln>
                <a:solidFill>
                  <a:prstClr val="white"/>
                </a:solidFill>
                <a:effectLst/>
                <a:uLnTx/>
                <a:uFillTx/>
                <a:latin typeface="Calibri"/>
                <a:ea typeface="+mn-ea"/>
                <a:cs typeface="+mn-cs"/>
              </a:rPr>
              <a:t>Chromosome</a:t>
            </a:r>
            <a:br>
              <a:rPr kumimoji="0" lang="en-US" sz="1400" b="0" i="0" u="none" strike="noStrike" kern="1200" cap="none" spc="0" normalizeH="0" baseline="0" noProof="0" dirty="0">
                <a:ln>
                  <a:noFill/>
                </a:ln>
                <a:solidFill>
                  <a:prstClr val="white"/>
                </a:solidFill>
                <a:effectLst/>
                <a:uLnTx/>
                <a:uFillTx/>
                <a:latin typeface="Calibri"/>
                <a:ea typeface="+mn-ea"/>
                <a:cs typeface="+mn-cs"/>
              </a:rPr>
            </a:br>
            <a:r>
              <a:rPr kumimoji="0" lang="en-US" sz="1600" b="1" i="0" u="none" strike="noStrike" kern="1200" cap="none" spc="0" normalizeH="0" baseline="0" noProof="0" dirty="0">
                <a:ln>
                  <a:noFill/>
                </a:ln>
                <a:solidFill>
                  <a:prstClr val="white"/>
                </a:solidFill>
                <a:effectLst/>
                <a:uLnTx/>
                <a:uFillTx/>
                <a:latin typeface="Calibri"/>
                <a:ea typeface="+mn-ea"/>
                <a:cs typeface="+mn-cs"/>
              </a:rPr>
              <a:t>(-)</a:t>
            </a:r>
          </a:p>
          <a:p>
            <a:pPr marL="0" marR="0" lvl="0" indent="0" algn="ctr" defTabSz="711200" rtl="0" eaLnBrk="1" fontAlgn="auto" latinLnBrk="0" hangingPunct="1">
              <a:lnSpc>
                <a:spcPct val="90000"/>
              </a:lnSpc>
              <a:spcBef>
                <a:spcPct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Rectangle: Rounded Corners 14">
            <a:extLst>
              <a:ext uri="{FF2B5EF4-FFF2-40B4-BE49-F238E27FC236}">
                <a16:creationId xmlns:a16="http://schemas.microsoft.com/office/drawing/2014/main" id="{258D809F-15D3-BB95-BEBA-84786E4C6348}"/>
              </a:ext>
            </a:extLst>
          </p:cNvPr>
          <p:cNvSpPr/>
          <p:nvPr/>
        </p:nvSpPr>
        <p:spPr>
          <a:xfrm>
            <a:off x="1116852" y="1980539"/>
            <a:ext cx="1898722" cy="901333"/>
          </a:xfrm>
          <a:prstGeom prst="roundRect">
            <a:avLst/>
          </a:prstGeom>
          <a:solidFill>
            <a:srgbClr val="E1471D"/>
          </a:solidFill>
          <a:ln w="12700" cap="flat" cmpd="sng" algn="ctr">
            <a:noFill/>
            <a:prstDash val="solid"/>
            <a:miter lim="800000"/>
          </a:ln>
          <a:effectLst/>
        </p:spPr>
        <p:txBody>
          <a:bodyPr spcFirstLastPara="0" vert="horz" wrap="square" lIns="29680" tIns="29680" rIns="29680" bIns="29680" numCol="1" spcCol="1270" anchor="t"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7112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Philadelphia</a:t>
            </a:r>
            <a:br>
              <a:rPr kumimoji="0" lang="en-US" sz="1800" b="1" i="0" u="none" strike="noStrike" kern="1200" cap="none" spc="0" normalizeH="0" baseline="0" noProof="0" dirty="0">
                <a:ln>
                  <a:noFill/>
                </a:ln>
                <a:solidFill>
                  <a:prstClr val="white"/>
                </a:solidFill>
                <a:effectLst/>
                <a:uLnTx/>
                <a:uFillTx/>
                <a:latin typeface="Calibri"/>
                <a:ea typeface="+mn-ea"/>
                <a:cs typeface="+mn-cs"/>
              </a:rPr>
            </a:br>
            <a:r>
              <a:rPr kumimoji="0" lang="en-US" sz="1800" b="1" i="0" u="none" strike="noStrike" kern="1200" cap="none" spc="0" normalizeH="0" baseline="0" noProof="0" dirty="0">
                <a:ln>
                  <a:noFill/>
                </a:ln>
                <a:solidFill>
                  <a:prstClr val="white"/>
                </a:solidFill>
                <a:effectLst/>
                <a:uLnTx/>
                <a:uFillTx/>
                <a:latin typeface="Calibri"/>
                <a:ea typeface="+mn-ea"/>
                <a:cs typeface="+mn-cs"/>
              </a:rPr>
              <a:t>Chromosome</a:t>
            </a:r>
          </a:p>
          <a:p>
            <a:pPr marL="0" marR="0" lvl="0" indent="0" algn="ctr" defTabSz="7112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a:t>
            </a:r>
          </a:p>
        </p:txBody>
      </p:sp>
      <p:sp>
        <p:nvSpPr>
          <p:cNvPr id="16" name="Rectangle: Rounded Corners 15">
            <a:extLst>
              <a:ext uri="{FF2B5EF4-FFF2-40B4-BE49-F238E27FC236}">
                <a16:creationId xmlns:a16="http://schemas.microsoft.com/office/drawing/2014/main" id="{BDDB6E3D-A967-71E7-4187-F085A5890988}"/>
              </a:ext>
            </a:extLst>
          </p:cNvPr>
          <p:cNvSpPr/>
          <p:nvPr/>
        </p:nvSpPr>
        <p:spPr>
          <a:xfrm>
            <a:off x="8958650" y="3128414"/>
            <a:ext cx="2606539" cy="2260644"/>
          </a:xfrm>
          <a:prstGeom prst="roundRect">
            <a:avLst>
              <a:gd name="adj" fmla="val 3475"/>
            </a:avLst>
          </a:prstGeom>
          <a:solidFill>
            <a:srgbClr val="FFFFFF"/>
          </a:solidFill>
          <a:ln w="19050" cap="flat" cmpd="sng" algn="ctr">
            <a:solidFill>
              <a:srgbClr val="682E74"/>
            </a:solidFill>
            <a:prstDash val="solid"/>
            <a:miter lim="800000"/>
          </a:ln>
          <a:effectLst/>
        </p:spPr>
        <p:txBody>
          <a:bodyPr lIns="91440" tIns="548640" rIns="0"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71450" marR="0" lvl="0" indent="-171450" algn="l" defTabSz="685800" rtl="0" eaLnBrk="1" fontAlgn="auto" latinLnBrk="0" hangingPunct="1">
              <a:lnSpc>
                <a:spcPct val="90000"/>
              </a:lnSpc>
              <a:spcBef>
                <a:spcPts val="100"/>
              </a:spcBef>
              <a:spcAft>
                <a:spcPts val="1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Megakaryocyte proliferation (enlarged, mature </a:t>
            </a:r>
            <a:br>
              <a:rPr kumimoji="0" lang="en-US" sz="1400" b="0" i="0" u="none" strike="noStrike" kern="1200" cap="none" spc="0" normalizeH="0" baseline="0" noProof="0" dirty="0">
                <a:ln>
                  <a:noFill/>
                </a:ln>
                <a:solidFill>
                  <a:srgbClr val="000000"/>
                </a:solidFill>
                <a:effectLst/>
                <a:uLnTx/>
                <a:uFillTx/>
                <a:latin typeface="Calibri"/>
                <a:ea typeface="+mn-ea"/>
                <a:cs typeface="+mn-cs"/>
              </a:rPr>
            </a:br>
            <a:r>
              <a:rPr kumimoji="0" lang="en-US" sz="1400" b="0" i="0" u="none" strike="noStrike" kern="1200" cap="none" spc="0" normalizeH="0" baseline="0" noProof="0" dirty="0">
                <a:ln>
                  <a:noFill/>
                </a:ln>
                <a:solidFill>
                  <a:srgbClr val="000000"/>
                </a:solidFill>
                <a:effectLst/>
                <a:uLnTx/>
                <a:uFillTx/>
                <a:latin typeface="Calibri"/>
                <a:ea typeface="+mn-ea"/>
                <a:cs typeface="+mn-cs"/>
              </a:rPr>
              <a:t>morphology)</a:t>
            </a:r>
          </a:p>
          <a:p>
            <a:pPr marL="171450" marR="0" lvl="0" indent="-171450" algn="l" defTabSz="685800" rtl="0" eaLnBrk="1" fontAlgn="auto" latinLnBrk="0" hangingPunct="1">
              <a:lnSpc>
                <a:spcPct val="90000"/>
              </a:lnSpc>
              <a:spcBef>
                <a:spcPts val="100"/>
              </a:spcBef>
              <a:spcAft>
                <a:spcPts val="100"/>
              </a:spcAft>
              <a:buClrTx/>
              <a:buSzTx/>
              <a:buFont typeface="Wingdings" panose="05000000000000000000" pitchFamily="2" charset="2"/>
              <a:buChar char="§"/>
              <a:tabLst/>
              <a:defRPr/>
            </a:pPr>
            <a:r>
              <a:rPr kumimoji="0" lang="en-US" sz="1400" b="0" i="1" u="none" strike="noStrike" kern="1200" cap="none" spc="0" normalizeH="0" baseline="0" noProof="0" dirty="0">
                <a:ln>
                  <a:noFill/>
                </a:ln>
                <a:solidFill>
                  <a:srgbClr val="000000"/>
                </a:solidFill>
                <a:effectLst/>
                <a:uLnTx/>
                <a:uFillTx/>
                <a:latin typeface="Calibri"/>
                <a:ea typeface="+mn-ea"/>
                <a:cs typeface="+mn-cs"/>
              </a:rPr>
              <a:t>JAK2</a:t>
            </a:r>
            <a:r>
              <a:rPr kumimoji="0" lang="en-US" sz="1400" b="0" i="0" u="none" strike="noStrike" kern="1200" cap="none" spc="0" normalizeH="0" baseline="0" noProof="0" dirty="0">
                <a:ln>
                  <a:noFill/>
                </a:ln>
                <a:solidFill>
                  <a:srgbClr val="000000"/>
                </a:solidFill>
                <a:effectLst/>
                <a:uLnTx/>
                <a:uFillTx/>
                <a:latin typeface="Calibri"/>
                <a:ea typeface="+mn-ea"/>
                <a:cs typeface="+mn-cs"/>
              </a:rPr>
              <a:t> (~50% of patients),</a:t>
            </a:r>
            <a:br>
              <a:rPr kumimoji="0" lang="en-US" sz="1400" b="0" i="0" u="none" strike="noStrike" kern="1200" cap="none" spc="0" normalizeH="0" baseline="0" noProof="0" dirty="0">
                <a:ln>
                  <a:noFill/>
                </a:ln>
                <a:solidFill>
                  <a:srgbClr val="000000"/>
                </a:solidFill>
                <a:effectLst/>
                <a:uLnTx/>
                <a:uFillTx/>
                <a:latin typeface="Calibri"/>
                <a:ea typeface="+mn-ea"/>
                <a:cs typeface="+mn-cs"/>
              </a:rPr>
            </a:br>
            <a:r>
              <a:rPr kumimoji="0" lang="en-US" sz="1400" b="0" i="1" u="none" strike="noStrike" kern="1200" cap="none" spc="0" normalizeH="0" baseline="0" noProof="0" dirty="0">
                <a:ln>
                  <a:noFill/>
                </a:ln>
                <a:solidFill>
                  <a:srgbClr val="000000"/>
                </a:solidFill>
                <a:effectLst/>
                <a:uLnTx/>
                <a:uFillTx/>
                <a:latin typeface="Calibri"/>
                <a:ea typeface="+mn-ea"/>
                <a:cs typeface="+mn-cs"/>
              </a:rPr>
              <a:t>CALR, </a:t>
            </a:r>
            <a:r>
              <a:rPr kumimoji="0" lang="en-US" sz="1400" b="0" i="0" u="none" strike="noStrike" kern="1200" cap="none" spc="0" normalizeH="0" baseline="0" noProof="0" dirty="0">
                <a:ln>
                  <a:noFill/>
                </a:ln>
                <a:solidFill>
                  <a:srgbClr val="000000"/>
                </a:solidFill>
                <a:effectLst/>
                <a:uLnTx/>
                <a:uFillTx/>
                <a:latin typeface="Calibri"/>
                <a:ea typeface="+mn-ea"/>
                <a:cs typeface="+mn-cs"/>
              </a:rPr>
              <a:t>or </a:t>
            </a:r>
            <a:r>
              <a:rPr kumimoji="0" lang="en-US" sz="1400" b="0" i="1" u="none" strike="noStrike" kern="1200" cap="none" spc="0" normalizeH="0" baseline="0" noProof="0" dirty="0">
                <a:ln>
                  <a:noFill/>
                </a:ln>
                <a:solidFill>
                  <a:srgbClr val="000000"/>
                </a:solidFill>
                <a:effectLst/>
                <a:uLnTx/>
                <a:uFillTx/>
                <a:latin typeface="Calibri"/>
                <a:ea typeface="+mn-ea"/>
                <a:cs typeface="+mn-cs"/>
              </a:rPr>
              <a:t>MPL</a:t>
            </a:r>
            <a:r>
              <a:rPr kumimoji="0" lang="en-US" sz="1400" b="0" i="0" u="none" strike="noStrike" kern="1200" cap="none" spc="0" normalizeH="0" baseline="0" noProof="0" dirty="0">
                <a:ln>
                  <a:noFill/>
                </a:ln>
                <a:solidFill>
                  <a:srgbClr val="000000"/>
                </a:solidFill>
                <a:effectLst/>
                <a:uLnTx/>
                <a:uFillTx/>
                <a:latin typeface="Calibri"/>
                <a:ea typeface="+mn-ea"/>
                <a:cs typeface="+mn-cs"/>
              </a:rPr>
              <a:t> mutations</a:t>
            </a:r>
          </a:p>
          <a:p>
            <a:pPr marL="171450" marR="0" lvl="0" indent="-171450" algn="l" defTabSz="685800" rtl="0" eaLnBrk="1" fontAlgn="auto" latinLnBrk="0" hangingPunct="1">
              <a:lnSpc>
                <a:spcPct val="90000"/>
              </a:lnSpc>
              <a:spcBef>
                <a:spcPts val="100"/>
              </a:spcBef>
              <a:spcAft>
                <a:spcPts val="1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Thrombocytosis (platelet </a:t>
            </a:r>
            <a:br>
              <a:rPr kumimoji="0" lang="en-US" sz="1400" b="0" i="0" u="none" strike="noStrike" kern="1200" cap="none" spc="0" normalizeH="0" baseline="0" noProof="0" dirty="0">
                <a:ln>
                  <a:noFill/>
                </a:ln>
                <a:solidFill>
                  <a:srgbClr val="000000"/>
                </a:solidFill>
                <a:effectLst/>
                <a:uLnTx/>
                <a:uFillTx/>
                <a:latin typeface="Calibri"/>
                <a:ea typeface="+mn-ea"/>
                <a:cs typeface="+mn-cs"/>
              </a:rPr>
            </a:br>
            <a:r>
              <a:rPr kumimoji="0" lang="en-US" sz="1400" b="0" i="0" u="none" strike="noStrike" kern="1200" cap="none" spc="0" normalizeH="0" baseline="0" noProof="0" dirty="0">
                <a:ln>
                  <a:noFill/>
                </a:ln>
                <a:solidFill>
                  <a:srgbClr val="000000"/>
                </a:solidFill>
                <a:effectLst/>
                <a:uLnTx/>
                <a:uFillTx/>
                <a:latin typeface="Calibri"/>
                <a:ea typeface="+mn-ea"/>
                <a:cs typeface="+mn-cs"/>
              </a:rPr>
              <a:t>count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a:ea typeface="+mn-ea"/>
                <a:cs typeface="+mn-cs"/>
              </a:rPr>
              <a:t>450 x 10</a:t>
            </a:r>
            <a:r>
              <a:rPr kumimoji="0" lang="en-US" sz="1400" b="0" i="0" u="none" strike="noStrike" kern="1200" cap="none" spc="0" normalizeH="0" baseline="30000" noProof="0" dirty="0">
                <a:ln>
                  <a:noFill/>
                </a:ln>
                <a:solidFill>
                  <a:srgbClr val="000000"/>
                </a:solidFill>
                <a:effectLst/>
                <a:uLnTx/>
                <a:uFillTx/>
                <a:latin typeface="Calibri"/>
                <a:ea typeface="+mn-ea"/>
                <a:cs typeface="+mn-cs"/>
              </a:rPr>
              <a:t>9</a:t>
            </a:r>
            <a:r>
              <a:rPr kumimoji="0" lang="en-US" sz="1400" b="0" i="0" u="none" strike="noStrike" kern="1200" cap="none" spc="0" normalizeH="0" baseline="0" noProof="0" dirty="0">
                <a:ln>
                  <a:noFill/>
                </a:ln>
                <a:solidFill>
                  <a:srgbClr val="000000"/>
                </a:solidFill>
                <a:effectLst/>
                <a:uLnTx/>
                <a:uFillTx/>
                <a:latin typeface="Calibri"/>
                <a:ea typeface="+mn-ea"/>
                <a:cs typeface="+mn-cs"/>
              </a:rPr>
              <a:t>/L)</a:t>
            </a:r>
          </a:p>
        </p:txBody>
      </p:sp>
      <p:sp>
        <p:nvSpPr>
          <p:cNvPr id="17" name="Rectangle: Rounded Corners 16">
            <a:extLst>
              <a:ext uri="{FF2B5EF4-FFF2-40B4-BE49-F238E27FC236}">
                <a16:creationId xmlns:a16="http://schemas.microsoft.com/office/drawing/2014/main" id="{7FB2377F-8C2F-4463-D17C-DCB633A519AF}"/>
              </a:ext>
            </a:extLst>
          </p:cNvPr>
          <p:cNvSpPr/>
          <p:nvPr/>
        </p:nvSpPr>
        <p:spPr>
          <a:xfrm>
            <a:off x="9052448" y="3230712"/>
            <a:ext cx="2325596" cy="370808"/>
          </a:xfrm>
          <a:prstGeom prst="roundRect">
            <a:avLst/>
          </a:prstGeom>
          <a:solidFill>
            <a:srgbClr val="682E74"/>
          </a:solidFill>
          <a:ln w="12700" cap="flat" cmpd="sng" algn="ctr">
            <a:noFill/>
            <a:prstDash val="solid"/>
            <a:miter lim="800000"/>
          </a:ln>
          <a:effectLst/>
        </p:spPr>
        <p:txBody>
          <a:bodyPr spcFirstLastPara="0" vert="horz" wrap="square" lIns="22089" tIns="22089" rIns="22089" bIns="22089"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ET</a:t>
            </a:r>
          </a:p>
        </p:txBody>
      </p:sp>
      <p:cxnSp>
        <p:nvCxnSpPr>
          <p:cNvPr id="18" name="Straight Arrow Connector 17">
            <a:extLst>
              <a:ext uri="{FF2B5EF4-FFF2-40B4-BE49-F238E27FC236}">
                <a16:creationId xmlns:a16="http://schemas.microsoft.com/office/drawing/2014/main" id="{F451C22D-30C8-242F-E1F8-84C5E4C2649B}"/>
              </a:ext>
            </a:extLst>
          </p:cNvPr>
          <p:cNvCxnSpPr>
            <a:cxnSpLocks/>
          </p:cNvCxnSpPr>
          <p:nvPr/>
        </p:nvCxnSpPr>
        <p:spPr>
          <a:xfrm>
            <a:off x="7607038" y="2800795"/>
            <a:ext cx="13010" cy="327619"/>
          </a:xfrm>
          <a:prstGeom prst="straightConnector1">
            <a:avLst/>
          </a:prstGeom>
          <a:noFill/>
          <a:ln w="28575" cap="flat" cmpd="sng" algn="ctr">
            <a:solidFill>
              <a:schemeClr val="bg1"/>
            </a:solidFill>
            <a:prstDash val="solid"/>
            <a:miter lim="800000"/>
            <a:tailEnd type="triangle"/>
          </a:ln>
          <a:effectLst/>
        </p:spPr>
      </p:cxnSp>
      <p:sp>
        <p:nvSpPr>
          <p:cNvPr id="19" name="Rectangle: Rounded Corners 18">
            <a:extLst>
              <a:ext uri="{FF2B5EF4-FFF2-40B4-BE49-F238E27FC236}">
                <a16:creationId xmlns:a16="http://schemas.microsoft.com/office/drawing/2014/main" id="{B6361E49-1801-738C-10B7-C0A045ED270B}"/>
              </a:ext>
            </a:extLst>
          </p:cNvPr>
          <p:cNvSpPr/>
          <p:nvPr/>
        </p:nvSpPr>
        <p:spPr>
          <a:xfrm>
            <a:off x="6377193" y="3128414"/>
            <a:ext cx="2504759" cy="2258802"/>
          </a:xfrm>
          <a:prstGeom prst="roundRect">
            <a:avLst>
              <a:gd name="adj" fmla="val 5101"/>
            </a:avLst>
          </a:prstGeom>
          <a:solidFill>
            <a:srgbClr val="FFFFFF"/>
          </a:solidFill>
          <a:ln w="19050" cap="flat" cmpd="sng" algn="ctr">
            <a:solidFill>
              <a:srgbClr val="682E74"/>
            </a:solidFill>
            <a:prstDash val="solid"/>
            <a:miter lim="800000"/>
          </a:ln>
          <a:effectLst/>
        </p:spPr>
        <p:txBody>
          <a:bodyPr lIns="91440" tIns="548640" rIns="0"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285750" marR="0" lvl="0" indent="-285750" algn="l" defTabSz="685800" rtl="0" eaLnBrk="1" fontAlgn="auto" latinLnBrk="0" hangingPunct="1">
              <a:lnSpc>
                <a:spcPct val="90000"/>
              </a:lnSpc>
              <a:spcBef>
                <a:spcPts val="100"/>
              </a:spcBef>
              <a:spcAft>
                <a:spcPts val="1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Bone marrow trilineage myeloproliferation</a:t>
            </a:r>
          </a:p>
          <a:p>
            <a:pPr marL="285750" marR="0" lvl="0" indent="-285750" algn="l" defTabSz="685800" rtl="0" eaLnBrk="1" fontAlgn="auto" latinLnBrk="0" hangingPunct="1">
              <a:lnSpc>
                <a:spcPct val="90000"/>
              </a:lnSpc>
              <a:spcBef>
                <a:spcPts val="100"/>
              </a:spcBef>
              <a:spcAft>
                <a:spcPts val="100"/>
              </a:spcAft>
              <a:buClrTx/>
              <a:buSzTx/>
              <a:buFont typeface="Wingdings" panose="05000000000000000000" pitchFamily="2" charset="2"/>
              <a:buChar char="§"/>
              <a:tabLst/>
              <a:defRPr/>
            </a:pPr>
            <a:r>
              <a:rPr kumimoji="0" lang="en-US" sz="1400" b="0" i="1" u="none" strike="noStrike" kern="1200" cap="none" spc="0" normalizeH="0" baseline="0" noProof="0" dirty="0">
                <a:ln>
                  <a:noFill/>
                </a:ln>
                <a:solidFill>
                  <a:srgbClr val="000000"/>
                </a:solidFill>
                <a:effectLst/>
                <a:uLnTx/>
                <a:uFillTx/>
                <a:latin typeface="Calibri"/>
                <a:ea typeface="+mn-ea"/>
                <a:cs typeface="+mn-cs"/>
              </a:rPr>
              <a:t>JAK2 </a:t>
            </a:r>
            <a:r>
              <a:rPr kumimoji="0" lang="en-US" sz="1400" b="0" i="0" u="none" strike="noStrike" kern="1200" cap="none" spc="0" normalizeH="0" baseline="0" noProof="0" dirty="0">
                <a:ln>
                  <a:noFill/>
                </a:ln>
                <a:solidFill>
                  <a:srgbClr val="000000"/>
                </a:solidFill>
                <a:effectLst/>
                <a:uLnTx/>
                <a:uFillTx/>
                <a:latin typeface="Calibri"/>
                <a:ea typeface="+mn-ea"/>
                <a:cs typeface="+mn-cs"/>
              </a:rPr>
              <a:t>mutation </a:t>
            </a:r>
            <a:br>
              <a:rPr kumimoji="0" lang="en-US" sz="1400" b="0" i="0" u="none" strike="noStrike" kern="1200" cap="none" spc="0" normalizeH="0" baseline="0" noProof="0" dirty="0">
                <a:ln>
                  <a:noFill/>
                </a:ln>
                <a:solidFill>
                  <a:srgbClr val="000000"/>
                </a:solidFill>
                <a:effectLst/>
                <a:uLnTx/>
                <a:uFillTx/>
                <a:latin typeface="Calibri"/>
                <a:ea typeface="+mn-ea"/>
                <a:cs typeface="+mn-cs"/>
              </a:rPr>
            </a:br>
            <a:r>
              <a:rPr kumimoji="0" lang="en-US" sz="1400" b="0" i="0" u="none" strike="noStrike" kern="1200" cap="none" spc="0" normalizeH="0" baseline="0" noProof="0" dirty="0">
                <a:ln>
                  <a:noFill/>
                </a:ln>
                <a:solidFill>
                  <a:srgbClr val="000000"/>
                </a:solidFill>
                <a:effectLst/>
                <a:uLnTx/>
                <a:uFillTx/>
                <a:latin typeface="Calibri"/>
                <a:ea typeface="+mn-ea"/>
                <a:cs typeface="+mn-cs"/>
              </a:rPr>
              <a:t>(nearly all patients)</a:t>
            </a:r>
          </a:p>
          <a:p>
            <a:pPr marL="285750" marR="0" lvl="0" indent="-285750" algn="l" defTabSz="685800" rtl="0" eaLnBrk="1" fontAlgn="auto" latinLnBrk="0" hangingPunct="1">
              <a:lnSpc>
                <a:spcPct val="90000"/>
              </a:lnSpc>
              <a:spcBef>
                <a:spcPts val="100"/>
              </a:spcBef>
              <a:spcAft>
                <a:spcPts val="1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Increased Hgb, Hct, or RCM</a:t>
            </a:r>
          </a:p>
          <a:p>
            <a:pPr marL="285750" marR="0" lvl="0" indent="-285750" algn="l" defTabSz="685800" rtl="0" eaLnBrk="1" fontAlgn="auto" latinLnBrk="0" hangingPunct="1">
              <a:lnSpc>
                <a:spcPct val="90000"/>
              </a:lnSpc>
              <a:spcBef>
                <a:spcPts val="100"/>
              </a:spcBef>
              <a:spcAft>
                <a:spcPts val="1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Subnormal serum EPO</a:t>
            </a:r>
          </a:p>
          <a:p>
            <a:pPr marL="0" marR="0" lvl="0" indent="0" algn="l" defTabSz="685800" rtl="0" eaLnBrk="1" fontAlgn="auto" latinLnBrk="0" hangingPunct="1">
              <a:lnSpc>
                <a:spcPct val="90000"/>
              </a:lnSpc>
              <a:spcBef>
                <a:spcPts val="100"/>
              </a:spcBef>
              <a:spcAft>
                <a:spcPts val="100"/>
              </a:spcAft>
              <a:buClrTx/>
              <a:buSzTx/>
              <a:buFontTx/>
              <a:buNone/>
              <a:tabLst/>
              <a:defRPr/>
            </a:pPr>
            <a:endParaRPr kumimoji="0" lang="en-US" sz="1100" b="0" i="0" u="none" strike="noStrike" kern="1200" cap="none" spc="0" normalizeH="0" baseline="0" noProof="0" dirty="0">
              <a:ln>
                <a:noFill/>
              </a:ln>
              <a:solidFill>
                <a:srgbClr val="5D686B">
                  <a:lumMod val="50000"/>
                </a:srgbClr>
              </a:solidFill>
              <a:effectLst/>
              <a:uLnTx/>
              <a:uFillTx/>
              <a:latin typeface="Calibri"/>
              <a:ea typeface="+mn-ea"/>
              <a:cs typeface="+mn-cs"/>
            </a:endParaRPr>
          </a:p>
        </p:txBody>
      </p:sp>
      <p:sp>
        <p:nvSpPr>
          <p:cNvPr id="20" name="Rectangle: Rounded Corners 19">
            <a:extLst>
              <a:ext uri="{FF2B5EF4-FFF2-40B4-BE49-F238E27FC236}">
                <a16:creationId xmlns:a16="http://schemas.microsoft.com/office/drawing/2014/main" id="{83D42D00-2876-9CC0-525E-B4B0C0F40E7A}"/>
              </a:ext>
            </a:extLst>
          </p:cNvPr>
          <p:cNvSpPr/>
          <p:nvPr/>
        </p:nvSpPr>
        <p:spPr>
          <a:xfrm>
            <a:off x="6493494" y="3226154"/>
            <a:ext cx="2234784" cy="370808"/>
          </a:xfrm>
          <a:prstGeom prst="roundRect">
            <a:avLst/>
          </a:prstGeom>
          <a:solidFill>
            <a:srgbClr val="682E74"/>
          </a:solidFill>
          <a:ln w="12700" cap="flat" cmpd="sng" algn="ctr">
            <a:noFill/>
            <a:prstDash val="solid"/>
            <a:miter lim="800000"/>
          </a:ln>
          <a:effectLst/>
        </p:spPr>
        <p:txBody>
          <a:bodyPr spcFirstLastPara="0" vert="horz" wrap="square" lIns="22089" tIns="22089" rIns="22089" bIns="22089"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PV</a:t>
            </a:r>
          </a:p>
        </p:txBody>
      </p:sp>
      <p:sp>
        <p:nvSpPr>
          <p:cNvPr id="21" name="Rectangle: Rounded Corners 20">
            <a:extLst>
              <a:ext uri="{FF2B5EF4-FFF2-40B4-BE49-F238E27FC236}">
                <a16:creationId xmlns:a16="http://schemas.microsoft.com/office/drawing/2014/main" id="{9F376D9E-49D9-5BB1-0E21-E29245B31080}"/>
              </a:ext>
            </a:extLst>
          </p:cNvPr>
          <p:cNvSpPr/>
          <p:nvPr/>
        </p:nvSpPr>
        <p:spPr>
          <a:xfrm>
            <a:off x="3775257" y="3145983"/>
            <a:ext cx="2512323" cy="2840038"/>
          </a:xfrm>
          <a:prstGeom prst="roundRect">
            <a:avLst>
              <a:gd name="adj" fmla="val 4791"/>
            </a:avLst>
          </a:prstGeom>
          <a:solidFill>
            <a:srgbClr val="FFFFFF"/>
          </a:solidFill>
          <a:ln w="19050" cap="flat" cmpd="sng" algn="ctr">
            <a:solidFill>
              <a:srgbClr val="682E74"/>
            </a:solidFill>
            <a:prstDash val="solid"/>
            <a:miter lim="800000"/>
          </a:ln>
          <a:effectLst/>
        </p:spPr>
        <p:txBody>
          <a:bodyPr lIns="91440" tIns="548640" rIns="45720" bIns="0"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71450" marR="0" lvl="0" indent="-171450" algn="l" defTabSz="685800" rtl="0" eaLnBrk="1" fontAlgn="auto" latinLnBrk="0" hangingPunct="1">
              <a:lnSpc>
                <a:spcPct val="9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Megakaryocyte proliferation (reticulin/collagen fibrosis)</a:t>
            </a:r>
          </a:p>
          <a:p>
            <a:pPr marL="171450" marR="0" lvl="0" indent="-171450" algn="l" defTabSz="685800" rtl="0" eaLnBrk="1" fontAlgn="auto" latinLnBrk="0" hangingPunct="1">
              <a:lnSpc>
                <a:spcPct val="100000"/>
              </a:lnSpc>
              <a:spcBef>
                <a:spcPts val="100"/>
              </a:spcBef>
              <a:spcAft>
                <a:spcPts val="100"/>
              </a:spcAft>
              <a:buClrTx/>
              <a:buSzTx/>
              <a:buFont typeface="Wingdings" panose="05000000000000000000" pitchFamily="2" charset="2"/>
              <a:buChar char="§"/>
              <a:tabLst/>
              <a:defRPr/>
            </a:pPr>
            <a:r>
              <a:rPr kumimoji="0" lang="en-US" sz="1400" b="0" i="1" u="none" strike="noStrike" kern="1200" cap="none" spc="0" normalizeH="0" baseline="0" noProof="0" dirty="0">
                <a:ln>
                  <a:noFill/>
                </a:ln>
                <a:solidFill>
                  <a:srgbClr val="000000"/>
                </a:solidFill>
                <a:effectLst/>
                <a:uLnTx/>
                <a:uFillTx/>
                <a:latin typeface="Calibri"/>
                <a:ea typeface="+mn-ea"/>
                <a:cs typeface="+mn-cs"/>
              </a:rPr>
              <a:t>JAK2</a:t>
            </a:r>
            <a:r>
              <a:rPr kumimoji="0" lang="en-US" sz="1400" b="0" i="0" u="none" strike="noStrike" kern="1200" cap="none" spc="0" normalizeH="0" baseline="0" noProof="0" dirty="0">
                <a:ln>
                  <a:noFill/>
                </a:ln>
                <a:solidFill>
                  <a:srgbClr val="000000"/>
                </a:solidFill>
                <a:effectLst/>
                <a:uLnTx/>
                <a:uFillTx/>
                <a:latin typeface="Calibri"/>
                <a:ea typeface="+mn-ea"/>
                <a:cs typeface="+mn-cs"/>
              </a:rPr>
              <a:t> (~50% of patients), </a:t>
            </a:r>
            <a:r>
              <a:rPr kumimoji="0" lang="en-US" sz="1400" b="0" i="1" u="none" strike="noStrike" kern="1200" cap="none" spc="0" normalizeH="0" baseline="0" noProof="0" dirty="0">
                <a:ln>
                  <a:noFill/>
                </a:ln>
                <a:solidFill>
                  <a:srgbClr val="000000"/>
                </a:solidFill>
                <a:effectLst/>
                <a:uLnTx/>
                <a:uFillTx/>
                <a:latin typeface="Calibri"/>
                <a:ea typeface="+mn-ea"/>
                <a:cs typeface="+mn-cs"/>
              </a:rPr>
              <a:t>CALR,</a:t>
            </a:r>
            <a:r>
              <a:rPr kumimoji="0" lang="en-US" sz="1400" b="0" i="0" u="none" strike="noStrike" kern="1200" cap="none" spc="0" normalizeH="0" baseline="0" noProof="0" dirty="0">
                <a:ln>
                  <a:noFill/>
                </a:ln>
                <a:solidFill>
                  <a:srgbClr val="000000"/>
                </a:solidFill>
                <a:effectLst/>
                <a:uLnTx/>
                <a:uFillTx/>
                <a:latin typeface="Calibri"/>
                <a:ea typeface="+mn-ea"/>
                <a:cs typeface="+mn-cs"/>
              </a:rPr>
              <a:t> or </a:t>
            </a:r>
            <a:r>
              <a:rPr kumimoji="0" lang="en-US" sz="1400" b="0" i="1" u="none" strike="noStrike" kern="1200" cap="none" spc="0" normalizeH="0" baseline="0" noProof="0" dirty="0">
                <a:ln>
                  <a:noFill/>
                </a:ln>
                <a:solidFill>
                  <a:srgbClr val="000000"/>
                </a:solidFill>
                <a:effectLst/>
                <a:uLnTx/>
                <a:uFillTx/>
                <a:latin typeface="Calibri"/>
                <a:ea typeface="+mn-ea"/>
                <a:cs typeface="+mn-cs"/>
              </a:rPr>
              <a:t>MPL</a:t>
            </a:r>
            <a:r>
              <a:rPr kumimoji="0" lang="en-US" sz="1400" b="0" i="0" u="none" strike="noStrike" kern="1200" cap="none" spc="0" normalizeH="0" baseline="0" noProof="0" dirty="0">
                <a:ln>
                  <a:noFill/>
                </a:ln>
                <a:solidFill>
                  <a:srgbClr val="000000"/>
                </a:solidFill>
                <a:effectLst/>
                <a:uLnTx/>
                <a:uFillTx/>
                <a:latin typeface="Calibri"/>
                <a:ea typeface="+mn-ea"/>
                <a:cs typeface="+mn-cs"/>
              </a:rPr>
              <a:t> mutations</a:t>
            </a:r>
          </a:p>
          <a:p>
            <a:pPr marL="171450" marR="0" lvl="0" indent="-171450" algn="l" defTabSz="685800" rtl="0" eaLnBrk="1" fontAlgn="auto" latinLnBrk="0" hangingPunct="1">
              <a:lnSpc>
                <a:spcPct val="100000"/>
              </a:lnSpc>
              <a:spcBef>
                <a:spcPts val="100"/>
              </a:spcBef>
              <a:spcAft>
                <a:spcPts val="1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Anemia</a:t>
            </a:r>
          </a:p>
          <a:p>
            <a:pPr marL="171450" marR="0" lvl="0" indent="-171450" algn="l" defTabSz="685800" rtl="0" eaLnBrk="1" fontAlgn="auto" latinLnBrk="0" hangingPunct="1">
              <a:lnSpc>
                <a:spcPct val="100000"/>
              </a:lnSpc>
              <a:spcBef>
                <a:spcPts val="100"/>
              </a:spcBef>
              <a:spcAft>
                <a:spcPts val="1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Leukocytosis </a:t>
            </a:r>
          </a:p>
          <a:p>
            <a:pPr marL="171450" marR="0" lvl="0" indent="-171450" algn="l" defTabSz="685800" rtl="0" eaLnBrk="1" fontAlgn="auto" latinLnBrk="0" hangingPunct="1">
              <a:lnSpc>
                <a:spcPct val="100000"/>
              </a:lnSpc>
              <a:spcBef>
                <a:spcPts val="100"/>
              </a:spcBef>
              <a:spcAft>
                <a:spcPts val="1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Leukoerythroblastosis</a:t>
            </a:r>
          </a:p>
          <a:p>
            <a:pPr marL="171450" marR="0" lvl="0" indent="-171450" algn="l" defTabSz="685800" rtl="0" eaLnBrk="1" fontAlgn="auto" latinLnBrk="0" hangingPunct="1">
              <a:lnSpc>
                <a:spcPct val="100000"/>
              </a:lnSpc>
              <a:spcBef>
                <a:spcPts val="100"/>
              </a:spcBef>
              <a:spcAft>
                <a:spcPts val="1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Splenomegaly</a:t>
            </a:r>
          </a:p>
          <a:p>
            <a:pPr marL="171450" marR="0" lvl="0" indent="-171450" algn="l" defTabSz="685800" rtl="0" eaLnBrk="1" fontAlgn="auto" latinLnBrk="0" hangingPunct="1">
              <a:lnSpc>
                <a:spcPct val="100000"/>
              </a:lnSpc>
              <a:spcBef>
                <a:spcPts val="100"/>
              </a:spcBef>
              <a:spcAft>
                <a:spcPts val="1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Increased serum LDH</a:t>
            </a:r>
          </a:p>
          <a:p>
            <a:pPr marL="171450" marR="0" lvl="0" indent="-171450" algn="l" defTabSz="685800" rtl="0" eaLnBrk="1" fontAlgn="auto" latinLnBrk="0" hangingPunct="1">
              <a:lnSpc>
                <a:spcPct val="100000"/>
              </a:lnSpc>
              <a:spcBef>
                <a:spcPts val="100"/>
              </a:spcBef>
              <a:spcAft>
                <a:spcPts val="100"/>
              </a:spcAft>
              <a:buClrTx/>
              <a:buSzTx/>
              <a:buFont typeface="Arial" pitchFamily="34" charset="0"/>
              <a:buChar char="•"/>
              <a:tabLst/>
              <a:defRPr/>
            </a:pPr>
            <a:endParaRPr kumimoji="0" lang="en-US" sz="1100" b="0" i="0" u="none" strike="noStrike" kern="1200" cap="none" spc="0" normalizeH="0" baseline="0" noProof="0" dirty="0">
              <a:ln>
                <a:noFill/>
              </a:ln>
              <a:solidFill>
                <a:srgbClr val="5D686B">
                  <a:lumMod val="50000"/>
                </a:srgbClr>
              </a:solidFill>
              <a:effectLst/>
              <a:uLnTx/>
              <a:uFillTx/>
              <a:latin typeface="Calibri"/>
              <a:ea typeface="+mn-ea"/>
              <a:cs typeface="+mn-cs"/>
            </a:endParaRPr>
          </a:p>
        </p:txBody>
      </p:sp>
      <p:sp>
        <p:nvSpPr>
          <p:cNvPr id="22" name="Rectangle: Rounded Corners 21">
            <a:extLst>
              <a:ext uri="{FF2B5EF4-FFF2-40B4-BE49-F238E27FC236}">
                <a16:creationId xmlns:a16="http://schemas.microsoft.com/office/drawing/2014/main" id="{D0577200-EEE6-6A67-B8EA-84D19B1A2700}"/>
              </a:ext>
            </a:extLst>
          </p:cNvPr>
          <p:cNvSpPr/>
          <p:nvPr/>
        </p:nvSpPr>
        <p:spPr>
          <a:xfrm>
            <a:off x="3910246" y="3247149"/>
            <a:ext cx="2242344" cy="363702"/>
          </a:xfrm>
          <a:prstGeom prst="roundRect">
            <a:avLst/>
          </a:prstGeom>
          <a:solidFill>
            <a:srgbClr val="682E74"/>
          </a:solidFill>
          <a:ln w="12700" cap="flat" cmpd="sng" algn="ctr">
            <a:noFill/>
            <a:prstDash val="solid"/>
            <a:miter lim="800000"/>
          </a:ln>
          <a:effectLst/>
        </p:spPr>
        <p:txBody>
          <a:bodyPr spcFirstLastPara="0" vert="horz" wrap="square" lIns="22089" tIns="22089" rIns="22089" bIns="22089"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MF</a:t>
            </a:r>
          </a:p>
        </p:txBody>
      </p:sp>
      <p:cxnSp>
        <p:nvCxnSpPr>
          <p:cNvPr id="23" name="Elbow Connector 48">
            <a:extLst>
              <a:ext uri="{FF2B5EF4-FFF2-40B4-BE49-F238E27FC236}">
                <a16:creationId xmlns:a16="http://schemas.microsoft.com/office/drawing/2014/main" id="{4887F049-2AD3-0B86-B098-CC7D83EBC0DC}"/>
              </a:ext>
            </a:extLst>
          </p:cNvPr>
          <p:cNvCxnSpPr>
            <a:cxnSpLocks/>
          </p:cNvCxnSpPr>
          <p:nvPr/>
        </p:nvCxnSpPr>
        <p:spPr>
          <a:xfrm rot="16200000" flipH="1">
            <a:off x="5988748" y="154762"/>
            <a:ext cx="364072" cy="3036253"/>
          </a:xfrm>
          <a:prstGeom prst="bentConnector3">
            <a:avLst>
              <a:gd name="adj1" fmla="val 50000"/>
            </a:avLst>
          </a:prstGeom>
          <a:noFill/>
          <a:ln w="28575" cap="flat" cmpd="sng" algn="ctr">
            <a:solidFill>
              <a:schemeClr val="bg1"/>
            </a:solidFill>
            <a:prstDash val="solid"/>
            <a:miter lim="800000"/>
            <a:tailEnd type="triangle"/>
          </a:ln>
          <a:effectLst/>
        </p:spPr>
      </p:cxnSp>
      <p:cxnSp>
        <p:nvCxnSpPr>
          <p:cNvPr id="24" name="Elbow Connector 12">
            <a:extLst>
              <a:ext uri="{FF2B5EF4-FFF2-40B4-BE49-F238E27FC236}">
                <a16:creationId xmlns:a16="http://schemas.microsoft.com/office/drawing/2014/main" id="{96191289-1CB4-2AF1-C6FF-ECD096DB842D}"/>
              </a:ext>
            </a:extLst>
          </p:cNvPr>
          <p:cNvCxnSpPr>
            <a:cxnSpLocks/>
            <a:stCxn id="14" idx="2"/>
            <a:endCxn id="16" idx="0"/>
          </p:cNvCxnSpPr>
          <p:nvPr/>
        </p:nvCxnSpPr>
        <p:spPr>
          <a:xfrm rot="16200000" flipH="1">
            <a:off x="8775432" y="1641925"/>
            <a:ext cx="327619" cy="2645357"/>
          </a:xfrm>
          <a:prstGeom prst="bentConnector3">
            <a:avLst>
              <a:gd name="adj1" fmla="val 50000"/>
            </a:avLst>
          </a:prstGeom>
          <a:noFill/>
          <a:ln w="28575" cap="flat" cmpd="sng" algn="ctr">
            <a:solidFill>
              <a:schemeClr val="bg1"/>
            </a:solidFill>
            <a:prstDash val="solid"/>
            <a:miter lim="800000"/>
            <a:tailEnd type="triangle"/>
          </a:ln>
          <a:effectLst/>
        </p:spPr>
      </p:cxnSp>
      <p:cxnSp>
        <p:nvCxnSpPr>
          <p:cNvPr id="25" name="Elbow Connector 15">
            <a:extLst>
              <a:ext uri="{FF2B5EF4-FFF2-40B4-BE49-F238E27FC236}">
                <a16:creationId xmlns:a16="http://schemas.microsoft.com/office/drawing/2014/main" id="{1182891C-43AC-B3C4-DB1E-10F4E1FA35CB}"/>
              </a:ext>
            </a:extLst>
          </p:cNvPr>
          <p:cNvCxnSpPr>
            <a:cxnSpLocks/>
            <a:stCxn id="14" idx="2"/>
            <a:endCxn id="21" idx="0"/>
          </p:cNvCxnSpPr>
          <p:nvPr/>
        </p:nvCxnSpPr>
        <p:spPr>
          <a:xfrm rot="5400000">
            <a:off x="6151397" y="1680817"/>
            <a:ext cx="345188" cy="2585144"/>
          </a:xfrm>
          <a:prstGeom prst="bentConnector3">
            <a:avLst>
              <a:gd name="adj1" fmla="val 50000"/>
            </a:avLst>
          </a:prstGeom>
          <a:noFill/>
          <a:ln w="28575" cap="flat" cmpd="sng" algn="ctr">
            <a:solidFill>
              <a:schemeClr val="bg1"/>
            </a:solidFill>
            <a:prstDash val="solid"/>
            <a:miter lim="800000"/>
            <a:tailEnd type="triangle"/>
          </a:ln>
          <a:effectLst/>
        </p:spPr>
      </p:cxnSp>
      <p:cxnSp>
        <p:nvCxnSpPr>
          <p:cNvPr id="26" name="Elbow Connector 26">
            <a:extLst>
              <a:ext uri="{FF2B5EF4-FFF2-40B4-BE49-F238E27FC236}">
                <a16:creationId xmlns:a16="http://schemas.microsoft.com/office/drawing/2014/main" id="{FC805A02-3948-278B-1A02-B5C917928E0E}"/>
              </a:ext>
            </a:extLst>
          </p:cNvPr>
          <p:cNvCxnSpPr>
            <a:cxnSpLocks/>
          </p:cNvCxnSpPr>
          <p:nvPr/>
        </p:nvCxnSpPr>
        <p:spPr>
          <a:xfrm rot="5400000">
            <a:off x="3158558" y="360825"/>
            <a:ext cx="364072" cy="2624128"/>
          </a:xfrm>
          <a:prstGeom prst="bentConnector3">
            <a:avLst>
              <a:gd name="adj1" fmla="val 50000"/>
            </a:avLst>
          </a:prstGeom>
          <a:noFill/>
          <a:ln w="28575" cap="flat" cmpd="sng" algn="ctr">
            <a:solidFill>
              <a:schemeClr val="bg1"/>
            </a:solidFill>
            <a:prstDash val="solid"/>
            <a:miter lim="800000"/>
            <a:tailEnd type="triangle"/>
          </a:ln>
          <a:effectLst/>
        </p:spPr>
      </p:cxnSp>
      <p:cxnSp>
        <p:nvCxnSpPr>
          <p:cNvPr id="27" name="Straight Arrow Connector 26">
            <a:extLst>
              <a:ext uri="{FF2B5EF4-FFF2-40B4-BE49-F238E27FC236}">
                <a16:creationId xmlns:a16="http://schemas.microsoft.com/office/drawing/2014/main" id="{B9DB674D-2EBF-1AF1-E5BC-437244ED8419}"/>
              </a:ext>
            </a:extLst>
          </p:cNvPr>
          <p:cNvCxnSpPr/>
          <p:nvPr/>
        </p:nvCxnSpPr>
        <p:spPr>
          <a:xfrm flipH="1">
            <a:off x="2024758" y="2927864"/>
            <a:ext cx="3772" cy="416965"/>
          </a:xfrm>
          <a:prstGeom prst="straightConnector1">
            <a:avLst/>
          </a:prstGeom>
          <a:noFill/>
          <a:ln w="28575" cap="flat" cmpd="sng" algn="ctr">
            <a:solidFill>
              <a:schemeClr val="bg1"/>
            </a:solidFill>
            <a:prstDash val="solid"/>
            <a:miter lim="800000"/>
            <a:tailEnd type="triangle"/>
          </a:ln>
          <a:effectLst/>
        </p:spPr>
      </p:cxnSp>
    </p:spTree>
    <p:extLst>
      <p:ext uri="{BB962C8B-B14F-4D97-AF65-F5344CB8AC3E}">
        <p14:creationId xmlns:p14="http://schemas.microsoft.com/office/powerpoint/2010/main" val="2905488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750FEA-AC14-2BA5-C07F-68F4023FCDE9}"/>
              </a:ext>
            </a:extLst>
          </p:cNvPr>
          <p:cNvSpPr>
            <a:spLocks noGrp="1"/>
          </p:cNvSpPr>
          <p:nvPr>
            <p:ph type="title"/>
          </p:nvPr>
        </p:nvSpPr>
        <p:spPr/>
        <p:txBody>
          <a:bodyPr/>
          <a:lstStyle/>
          <a:p>
            <a:r>
              <a:rPr lang="en-US" dirty="0"/>
              <a:t>MF Management Goals</a:t>
            </a:r>
          </a:p>
        </p:txBody>
      </p:sp>
      <p:grpSp>
        <p:nvGrpSpPr>
          <p:cNvPr id="12" name="Group 11">
            <a:extLst>
              <a:ext uri="{FF2B5EF4-FFF2-40B4-BE49-F238E27FC236}">
                <a16:creationId xmlns:a16="http://schemas.microsoft.com/office/drawing/2014/main" id="{5CA60019-E55F-E31E-3FCD-5280B2997371}"/>
              </a:ext>
            </a:extLst>
          </p:cNvPr>
          <p:cNvGrpSpPr/>
          <p:nvPr/>
        </p:nvGrpSpPr>
        <p:grpSpPr>
          <a:xfrm>
            <a:off x="1408601" y="2179780"/>
            <a:ext cx="2831773" cy="1807107"/>
            <a:chOff x="826624" y="3423951"/>
            <a:chExt cx="3224514" cy="894143"/>
          </a:xfrm>
        </p:grpSpPr>
        <p:sp>
          <p:nvSpPr>
            <p:cNvPr id="7" name="Rounded Rectangle 6">
              <a:extLst>
                <a:ext uri="{FF2B5EF4-FFF2-40B4-BE49-F238E27FC236}">
                  <a16:creationId xmlns:a16="http://schemas.microsoft.com/office/drawing/2014/main" id="{8D86F569-0DF4-1025-4BAA-65FA0E5BB3FC}"/>
                </a:ext>
              </a:extLst>
            </p:cNvPr>
            <p:cNvSpPr/>
            <p:nvPr/>
          </p:nvSpPr>
          <p:spPr bwMode="auto">
            <a:xfrm>
              <a:off x="826624" y="3423951"/>
              <a:ext cx="3224514" cy="894143"/>
            </a:xfrm>
            <a:prstGeom prst="roundRect">
              <a:avLst/>
            </a:prstGeom>
            <a:solidFill>
              <a:schemeClr val="accent1"/>
            </a:solidFill>
            <a:ln w="0">
              <a:noFill/>
              <a:miter lim="800000"/>
              <a:headEnd/>
              <a:tailEnd/>
            </a:ln>
          </p:spPr>
          <p:txBody>
            <a:bodyPr rtlCol="0" anchor="b"/>
            <a:lstStyle/>
            <a:p>
              <a:pPr marL="0" marR="0" lvl="0" indent="0" algn="ctr" defTabSz="685800" rtl="0" eaLnBrk="0" fontAlgn="base" latinLnBrk="0" hangingPunct="0">
                <a:lnSpc>
                  <a:spcPct val="100000"/>
                </a:lnSpc>
                <a:spcBef>
                  <a:spcPct val="35000"/>
                </a:spcBef>
                <a:spcAft>
                  <a:spcPct val="25000"/>
                </a:spcAft>
                <a:buClr>
                  <a:srgbClr val="015873"/>
                </a:buClr>
                <a:buSzTx/>
                <a:buFontTx/>
                <a:buNone/>
                <a:tabLst/>
                <a:defRPr/>
              </a:pPr>
              <a:endPar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922AE350-1304-D779-7784-2EB6CDCA5B28}"/>
                </a:ext>
              </a:extLst>
            </p:cNvPr>
            <p:cNvSpPr txBox="1"/>
            <p:nvPr/>
          </p:nvSpPr>
          <p:spPr bwMode="auto">
            <a:xfrm>
              <a:off x="826624" y="3640190"/>
              <a:ext cx="3212938" cy="411171"/>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6858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Reduce splenomegaly</a:t>
              </a:r>
            </a:p>
          </p:txBody>
        </p:sp>
      </p:grpSp>
      <p:grpSp>
        <p:nvGrpSpPr>
          <p:cNvPr id="13" name="Group 12">
            <a:extLst>
              <a:ext uri="{FF2B5EF4-FFF2-40B4-BE49-F238E27FC236}">
                <a16:creationId xmlns:a16="http://schemas.microsoft.com/office/drawing/2014/main" id="{5AE78FD5-0492-2248-132B-0E19FB6B63B7}"/>
              </a:ext>
            </a:extLst>
          </p:cNvPr>
          <p:cNvGrpSpPr/>
          <p:nvPr/>
        </p:nvGrpSpPr>
        <p:grpSpPr>
          <a:xfrm>
            <a:off x="4719190" y="2171700"/>
            <a:ext cx="2837710" cy="1841191"/>
            <a:chOff x="4312533" y="3423951"/>
            <a:chExt cx="3224514" cy="894143"/>
          </a:xfrm>
        </p:grpSpPr>
        <p:sp>
          <p:nvSpPr>
            <p:cNvPr id="8" name="Rounded Rectangle 7">
              <a:extLst>
                <a:ext uri="{FF2B5EF4-FFF2-40B4-BE49-F238E27FC236}">
                  <a16:creationId xmlns:a16="http://schemas.microsoft.com/office/drawing/2014/main" id="{7417B45E-5BA5-CBD1-4B99-CC45E75CDA3B}"/>
                </a:ext>
              </a:extLst>
            </p:cNvPr>
            <p:cNvSpPr/>
            <p:nvPr/>
          </p:nvSpPr>
          <p:spPr bwMode="auto">
            <a:xfrm>
              <a:off x="4312533" y="3423951"/>
              <a:ext cx="3224514" cy="894143"/>
            </a:xfrm>
            <a:prstGeom prst="roundRect">
              <a:avLst/>
            </a:prstGeom>
            <a:solidFill>
              <a:srgbClr val="E1471D"/>
            </a:solidFill>
            <a:ln w="0">
              <a:noFill/>
              <a:miter lim="800000"/>
              <a:headEnd/>
              <a:tailEnd/>
            </a:ln>
          </p:spPr>
          <p:txBody>
            <a:bodyPr rtlCol="0" anchor="b"/>
            <a:lstStyle/>
            <a:p>
              <a:pPr marL="0" marR="0" lvl="0" indent="0" algn="ctr" defTabSz="685800" rtl="0" eaLnBrk="0" fontAlgn="base" latinLnBrk="0" hangingPunct="0">
                <a:lnSpc>
                  <a:spcPct val="100000"/>
                </a:lnSpc>
                <a:spcBef>
                  <a:spcPct val="35000"/>
                </a:spcBef>
                <a:spcAft>
                  <a:spcPct val="25000"/>
                </a:spcAft>
                <a:buClr>
                  <a:srgbClr val="015873"/>
                </a:buClr>
                <a:buSzTx/>
                <a:buFontTx/>
                <a:buNone/>
                <a:tabLst/>
                <a:defRPr/>
              </a:pPr>
              <a:endPar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652067C0-1DE3-A9FD-616A-A0236DC9896D}"/>
                </a:ext>
              </a:extLst>
            </p:cNvPr>
            <p:cNvSpPr txBox="1"/>
            <p:nvPr/>
          </p:nvSpPr>
          <p:spPr bwMode="auto">
            <a:xfrm>
              <a:off x="4312533" y="3640190"/>
              <a:ext cx="3212938" cy="40356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6858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Improve </a:t>
              </a:r>
              <a:b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symptoms</a:t>
              </a:r>
            </a:p>
          </p:txBody>
        </p:sp>
      </p:grpSp>
      <p:grpSp>
        <p:nvGrpSpPr>
          <p:cNvPr id="14" name="Group 13">
            <a:extLst>
              <a:ext uri="{FF2B5EF4-FFF2-40B4-BE49-F238E27FC236}">
                <a16:creationId xmlns:a16="http://schemas.microsoft.com/office/drawing/2014/main" id="{C60567E2-1FF9-ED0F-FE8F-34132736E915}"/>
              </a:ext>
            </a:extLst>
          </p:cNvPr>
          <p:cNvGrpSpPr/>
          <p:nvPr/>
        </p:nvGrpSpPr>
        <p:grpSpPr>
          <a:xfrm>
            <a:off x="8035717" y="2152488"/>
            <a:ext cx="2837710" cy="1860403"/>
            <a:chOff x="7794102" y="3423951"/>
            <a:chExt cx="3224514" cy="894143"/>
          </a:xfrm>
        </p:grpSpPr>
        <p:sp>
          <p:nvSpPr>
            <p:cNvPr id="10" name="Rounded Rectangle 9">
              <a:extLst>
                <a:ext uri="{FF2B5EF4-FFF2-40B4-BE49-F238E27FC236}">
                  <a16:creationId xmlns:a16="http://schemas.microsoft.com/office/drawing/2014/main" id="{7683EEEA-D5BB-76DF-5354-07C860500974}"/>
                </a:ext>
              </a:extLst>
            </p:cNvPr>
            <p:cNvSpPr/>
            <p:nvPr/>
          </p:nvSpPr>
          <p:spPr bwMode="auto">
            <a:xfrm>
              <a:off x="7794102" y="3423951"/>
              <a:ext cx="3224514" cy="894143"/>
            </a:xfrm>
            <a:prstGeom prst="roundRect">
              <a:avLst/>
            </a:prstGeom>
            <a:solidFill>
              <a:srgbClr val="00823B"/>
            </a:solidFill>
            <a:ln w="0">
              <a:noFill/>
              <a:miter lim="800000"/>
              <a:headEnd/>
              <a:tailEnd/>
            </a:ln>
          </p:spPr>
          <p:txBody>
            <a:bodyPr rtlCol="0" anchor="b"/>
            <a:lstStyle/>
            <a:p>
              <a:pPr marL="0" marR="0" lvl="0" indent="0" algn="ctr" defTabSz="685800" rtl="0" eaLnBrk="0" fontAlgn="base" latinLnBrk="0" hangingPunct="0">
                <a:lnSpc>
                  <a:spcPct val="100000"/>
                </a:lnSpc>
                <a:spcBef>
                  <a:spcPct val="35000"/>
                </a:spcBef>
                <a:spcAft>
                  <a:spcPct val="25000"/>
                </a:spcAft>
                <a:buClr>
                  <a:srgbClr val="015873"/>
                </a:buClr>
                <a:buSzTx/>
                <a:buFontTx/>
                <a:buNone/>
                <a:tabLst/>
                <a:defRPr/>
              </a:pPr>
              <a:endPar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2767E143-EC36-A418-1A5F-83A4FDD28A55}"/>
                </a:ext>
              </a:extLst>
            </p:cNvPr>
            <p:cNvSpPr txBox="1"/>
            <p:nvPr/>
          </p:nvSpPr>
          <p:spPr bwMode="auto">
            <a:xfrm>
              <a:off x="7794102" y="3640190"/>
              <a:ext cx="3212938" cy="39939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6858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Improve </a:t>
              </a:r>
              <a:b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survival</a:t>
              </a:r>
            </a:p>
          </p:txBody>
        </p:sp>
      </p:grpSp>
      <p:sp>
        <p:nvSpPr>
          <p:cNvPr id="15" name="Rounded Rectangle 14">
            <a:extLst>
              <a:ext uri="{FF2B5EF4-FFF2-40B4-BE49-F238E27FC236}">
                <a16:creationId xmlns:a16="http://schemas.microsoft.com/office/drawing/2014/main" id="{C1ADABC1-420A-8559-8403-AD05131B5273}"/>
              </a:ext>
            </a:extLst>
          </p:cNvPr>
          <p:cNvSpPr/>
          <p:nvPr/>
        </p:nvSpPr>
        <p:spPr bwMode="auto">
          <a:xfrm>
            <a:off x="1408600" y="4305844"/>
            <a:ext cx="9454639" cy="1270726"/>
          </a:xfrm>
          <a:prstGeom prst="roundRect">
            <a:avLst/>
          </a:prstGeom>
          <a:solidFill>
            <a:srgbClr val="682E74"/>
          </a:solidFill>
          <a:ln w="0">
            <a:noFill/>
            <a:miter lim="800000"/>
            <a:headEnd/>
            <a:tailEnd/>
          </a:ln>
        </p:spPr>
        <p:txBody>
          <a:bodyPr rtlCol="0" anchor="b"/>
          <a:lstStyle/>
          <a:p>
            <a:pPr marL="0" marR="0" lvl="0" indent="0" algn="ctr" defTabSz="685800" rtl="0" eaLnBrk="0" fontAlgn="base" latinLnBrk="0" hangingPunct="0">
              <a:lnSpc>
                <a:spcPct val="100000"/>
              </a:lnSpc>
              <a:spcBef>
                <a:spcPct val="35000"/>
              </a:spcBef>
              <a:spcAft>
                <a:spcPct val="25000"/>
              </a:spcAft>
              <a:buClr>
                <a:srgbClr val="015873"/>
              </a:buClr>
              <a:buSzTx/>
              <a:buFontTx/>
              <a:buNone/>
              <a:tabLst/>
              <a:defRPr/>
            </a:pPr>
            <a:endParaRPr kumimoji="0" lang="en-US" sz="135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3250CC4C-17C8-267C-9B5C-5AD425DFE91E}"/>
              </a:ext>
            </a:extLst>
          </p:cNvPr>
          <p:cNvSpPr txBox="1"/>
          <p:nvPr/>
        </p:nvSpPr>
        <p:spPr bwMode="auto">
          <a:xfrm>
            <a:off x="1472076" y="4528921"/>
            <a:ext cx="9391163" cy="83099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6858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Management goals may evolve over time </a:t>
            </a:r>
            <a:b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and may vary based on risk</a:t>
            </a:r>
          </a:p>
        </p:txBody>
      </p:sp>
    </p:spTree>
    <p:extLst>
      <p:ext uri="{BB962C8B-B14F-4D97-AF65-F5344CB8AC3E}">
        <p14:creationId xmlns:p14="http://schemas.microsoft.com/office/powerpoint/2010/main" val="3511847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9972D-66A1-064E-4C19-2F138BDC4CAD}"/>
              </a:ext>
            </a:extLst>
          </p:cNvPr>
          <p:cNvSpPr>
            <a:spLocks noGrp="1"/>
          </p:cNvSpPr>
          <p:nvPr>
            <p:ph type="title"/>
          </p:nvPr>
        </p:nvSpPr>
        <p:spPr/>
        <p:txBody>
          <a:bodyPr/>
          <a:lstStyle/>
          <a:p>
            <a:r>
              <a:rPr lang="en-US" dirty="0"/>
              <a:t>Treatment of MF Based on Risk and Symptoms/Signs</a:t>
            </a:r>
          </a:p>
        </p:txBody>
      </p:sp>
      <p:sp>
        <p:nvSpPr>
          <p:cNvPr id="4" name="Text Box 11">
            <a:extLst>
              <a:ext uri="{FF2B5EF4-FFF2-40B4-BE49-F238E27FC236}">
                <a16:creationId xmlns:a16="http://schemas.microsoft.com/office/drawing/2014/main" id="{1D31CE60-4DA4-52E8-AC1E-105D590371E7}"/>
              </a:ext>
            </a:extLst>
          </p:cNvPr>
          <p:cNvSpPr txBox="1">
            <a:spLocks noChangeArrowheads="1"/>
          </p:cNvSpPr>
          <p:nvPr/>
        </p:nvSpPr>
        <p:spPr bwMode="auto">
          <a:xfrm>
            <a:off x="445869" y="638843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myeloproliferative neoplasms. v.3.2023. nccn.org.</a:t>
            </a:r>
          </a:p>
        </p:txBody>
      </p:sp>
      <p:grpSp>
        <p:nvGrpSpPr>
          <p:cNvPr id="3" name="Group 2">
            <a:extLst>
              <a:ext uri="{FF2B5EF4-FFF2-40B4-BE49-F238E27FC236}">
                <a16:creationId xmlns:a16="http://schemas.microsoft.com/office/drawing/2014/main" id="{53936761-DB8C-7B89-2466-F5DEA70D5031}"/>
              </a:ext>
            </a:extLst>
          </p:cNvPr>
          <p:cNvGrpSpPr/>
          <p:nvPr/>
        </p:nvGrpSpPr>
        <p:grpSpPr>
          <a:xfrm>
            <a:off x="609759" y="1498578"/>
            <a:ext cx="11190204" cy="4554819"/>
            <a:chOff x="609600" y="1178078"/>
            <a:chExt cx="11190204" cy="3965673"/>
          </a:xfrm>
        </p:grpSpPr>
        <p:sp>
          <p:nvSpPr>
            <p:cNvPr id="15" name="TextBox 4">
              <a:extLst>
                <a:ext uri="{FF2B5EF4-FFF2-40B4-BE49-F238E27FC236}">
                  <a16:creationId xmlns:a16="http://schemas.microsoft.com/office/drawing/2014/main" id="{83580B06-F244-8258-54B7-EE603DF660D2}"/>
                </a:ext>
              </a:extLst>
            </p:cNvPr>
            <p:cNvSpPr txBox="1"/>
            <p:nvPr/>
          </p:nvSpPr>
          <p:spPr>
            <a:xfrm>
              <a:off x="3946231" y="1558171"/>
              <a:ext cx="1928558" cy="333531"/>
            </a:xfrm>
            <a:prstGeom prst="roundRect">
              <a:avLst/>
            </a:prstGeom>
            <a:solidFill>
              <a:schemeClr val="accent4"/>
            </a:solidFill>
            <a:ln>
              <a:noFill/>
            </a:ln>
            <a:effectLst/>
          </p:spPr>
          <p:txBody>
            <a:bodyPr wrap="square" lIns="68574" tIns="34289" rIns="68574" bIns="34289"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Low Risk</a:t>
              </a:r>
            </a:p>
          </p:txBody>
        </p:sp>
        <p:sp>
          <p:nvSpPr>
            <p:cNvPr id="16" name="TextBox 7">
              <a:extLst>
                <a:ext uri="{FF2B5EF4-FFF2-40B4-BE49-F238E27FC236}">
                  <a16:creationId xmlns:a16="http://schemas.microsoft.com/office/drawing/2014/main" id="{2691B567-D4B0-6858-B775-1AB7BD986CE2}"/>
                </a:ext>
              </a:extLst>
            </p:cNvPr>
            <p:cNvSpPr txBox="1"/>
            <p:nvPr/>
          </p:nvSpPr>
          <p:spPr>
            <a:xfrm>
              <a:off x="3946231" y="2000431"/>
              <a:ext cx="1928558" cy="333531"/>
            </a:xfrm>
            <a:prstGeom prst="roundRect">
              <a:avLst/>
            </a:prstGeom>
            <a:solidFill>
              <a:schemeClr val="accent4"/>
            </a:solidFill>
            <a:ln>
              <a:noFill/>
            </a:ln>
            <a:effectLst/>
          </p:spPr>
          <p:txBody>
            <a:bodyPr wrap="square" lIns="68574" tIns="34289" rIns="68574" bIns="34289"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Intermediate-1</a:t>
              </a:r>
            </a:p>
          </p:txBody>
        </p:sp>
        <p:sp>
          <p:nvSpPr>
            <p:cNvPr id="17" name="TextBox 8">
              <a:extLst>
                <a:ext uri="{FF2B5EF4-FFF2-40B4-BE49-F238E27FC236}">
                  <a16:creationId xmlns:a16="http://schemas.microsoft.com/office/drawing/2014/main" id="{A7BBB247-692F-F226-E3CC-A52B8D41FA46}"/>
                </a:ext>
              </a:extLst>
            </p:cNvPr>
            <p:cNvSpPr txBox="1"/>
            <p:nvPr/>
          </p:nvSpPr>
          <p:spPr>
            <a:xfrm>
              <a:off x="3934033" y="3607040"/>
              <a:ext cx="1940756" cy="333531"/>
            </a:xfrm>
            <a:prstGeom prst="roundRect">
              <a:avLst/>
            </a:prstGeom>
            <a:solidFill>
              <a:srgbClr val="E1471D"/>
            </a:solidFill>
            <a:ln>
              <a:noFill/>
            </a:ln>
            <a:effectLst/>
          </p:spPr>
          <p:txBody>
            <a:bodyPr wrap="square" lIns="68574" tIns="34289" rIns="68574" bIns="34289"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Intermediate-2</a:t>
              </a:r>
            </a:p>
          </p:txBody>
        </p:sp>
        <p:sp>
          <p:nvSpPr>
            <p:cNvPr id="22" name="TextBox 9">
              <a:extLst>
                <a:ext uri="{FF2B5EF4-FFF2-40B4-BE49-F238E27FC236}">
                  <a16:creationId xmlns:a16="http://schemas.microsoft.com/office/drawing/2014/main" id="{76B599C9-64F1-353E-5BEE-410FAF553527}"/>
                </a:ext>
              </a:extLst>
            </p:cNvPr>
            <p:cNvSpPr txBox="1"/>
            <p:nvPr/>
          </p:nvSpPr>
          <p:spPr>
            <a:xfrm>
              <a:off x="3931266" y="4042683"/>
              <a:ext cx="1940757" cy="333531"/>
            </a:xfrm>
            <a:prstGeom prst="roundRect">
              <a:avLst/>
            </a:prstGeom>
            <a:solidFill>
              <a:srgbClr val="682E74"/>
            </a:solidFill>
            <a:ln>
              <a:noFill/>
            </a:ln>
            <a:effectLst/>
          </p:spPr>
          <p:txBody>
            <a:bodyPr wrap="square" lIns="68574" tIns="34289" rIns="68574" bIns="34289"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mn-cs"/>
                </a:rPr>
                <a:t>High</a:t>
              </a:r>
              <a:r>
                <a:rPr kumimoji="0" lang="en-US" sz="1800" b="0" i="0" u="none" strike="noStrike" kern="1200" cap="none" spc="0" normalizeH="0" baseline="0" noProof="0" dirty="0">
                  <a:ln>
                    <a:noFill/>
                  </a:ln>
                  <a:solidFill>
                    <a:srgbClr val="000000"/>
                  </a:solidFill>
                  <a:effectLst/>
                  <a:uLnTx/>
                  <a:uFillTx/>
                  <a:latin typeface="Calibri"/>
                  <a:ea typeface="+mn-ea"/>
                  <a:cs typeface="+mn-cs"/>
                </a:rPr>
                <a:t> </a:t>
              </a:r>
              <a:r>
                <a:rPr kumimoji="0" lang="en-US" sz="1800" b="1" i="0" u="none" strike="noStrike" kern="1200" cap="none" spc="0" normalizeH="0" baseline="0" noProof="0" dirty="0">
                  <a:ln>
                    <a:noFill/>
                  </a:ln>
                  <a:solidFill>
                    <a:prstClr val="white"/>
                  </a:solidFill>
                  <a:effectLst/>
                  <a:uLnTx/>
                  <a:uFillTx/>
                  <a:latin typeface="Calibri"/>
                  <a:ea typeface="+mn-ea"/>
                  <a:cs typeface="+mn-cs"/>
                </a:rPr>
                <a:t>Risk</a:t>
              </a:r>
            </a:p>
          </p:txBody>
        </p:sp>
        <p:sp>
          <p:nvSpPr>
            <p:cNvPr id="23" name="TextBox 19">
              <a:extLst>
                <a:ext uri="{FF2B5EF4-FFF2-40B4-BE49-F238E27FC236}">
                  <a16:creationId xmlns:a16="http://schemas.microsoft.com/office/drawing/2014/main" id="{7C591360-A6C0-14FA-2D27-56D76E0BA920}"/>
                </a:ext>
              </a:extLst>
            </p:cNvPr>
            <p:cNvSpPr txBox="1"/>
            <p:nvPr/>
          </p:nvSpPr>
          <p:spPr>
            <a:xfrm>
              <a:off x="6472404" y="1513840"/>
              <a:ext cx="5327400" cy="1266142"/>
            </a:xfrm>
            <a:prstGeom prst="rect">
              <a:avLst/>
            </a:prstGeom>
            <a:noFill/>
          </p:spPr>
          <p:txBody>
            <a:bodyPr wrap="square" lIns="68574" tIns="34289" rIns="68574" bIns="34289"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57629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Asymptomatic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sym typeface="Wingdings"/>
                </a:rPr>
                <a: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observation or clinical trial</a:t>
              </a:r>
            </a:p>
            <a:p>
              <a:pPr marL="285750" marR="0" lvl="0" indent="-285750" algn="l" defTabSz="57629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Symptomatic</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sym typeface="Wingdings"/>
                </a:rPr>
                <a: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 clinical trial, observation, or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ruxolitinib</a:t>
              </a:r>
            </a:p>
            <a:p>
              <a:pPr marL="285750" marR="0" lvl="0" indent="-285750" algn="l" defTabSz="57629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Management of cytopenias</a:t>
              </a:r>
            </a:p>
            <a:p>
              <a:pPr marL="285750" marR="0" lvl="0" indent="-285750" algn="l" defTabSz="685783"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Allo-HSCT (selected patients)</a:t>
              </a:r>
            </a:p>
          </p:txBody>
        </p:sp>
        <p:sp>
          <p:nvSpPr>
            <p:cNvPr id="25" name="TextBox 21">
              <a:extLst>
                <a:ext uri="{FF2B5EF4-FFF2-40B4-BE49-F238E27FC236}">
                  <a16:creationId xmlns:a16="http://schemas.microsoft.com/office/drawing/2014/main" id="{5756C1A7-0AE0-CB69-2CA2-0C60357FB548}"/>
                </a:ext>
              </a:extLst>
            </p:cNvPr>
            <p:cNvSpPr txBox="1"/>
            <p:nvPr/>
          </p:nvSpPr>
          <p:spPr>
            <a:xfrm>
              <a:off x="6472404" y="3501164"/>
              <a:ext cx="5327400" cy="1266142"/>
            </a:xfrm>
            <a:prstGeom prst="rect">
              <a:avLst/>
            </a:prstGeom>
            <a:noFill/>
          </p:spPr>
          <p:txBody>
            <a:bodyPr wrap="square" lIns="68574" tIns="34289" rIns="68574" bIns="34289"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57629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Transplant eligible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sym typeface="Wingdings"/>
                </a:rPr>
                <a:t> a</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llo-HSCT </a:t>
              </a:r>
            </a:p>
            <a:p>
              <a:pPr marL="285750" marR="0" lvl="0" indent="-285750" algn="l" defTabSz="57629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Transplant ineligible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sym typeface="Wingdings"/>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sym typeface="Wingdings"/>
                </a:rPr>
                <a:t>r</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uxolitinib</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 or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fedratinib</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(if platelets &gt;50K) or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pacritinib</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 (especially if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platelets &lt;50K) or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momelotinib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or clinical trial</a:t>
              </a:r>
            </a:p>
            <a:p>
              <a:pPr marL="285750" marR="0" lvl="0" indent="-285750" algn="l" defTabSz="685783"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Anemia, thrombocytopenia, symptom management </a:t>
              </a:r>
            </a:p>
          </p:txBody>
        </p:sp>
        <p:sp>
          <p:nvSpPr>
            <p:cNvPr id="26" name="Left Brace 25">
              <a:extLst>
                <a:ext uri="{FF2B5EF4-FFF2-40B4-BE49-F238E27FC236}">
                  <a16:creationId xmlns:a16="http://schemas.microsoft.com/office/drawing/2014/main" id="{654FB0F4-26CA-5011-4AF0-1932C5CC54F4}"/>
                </a:ext>
              </a:extLst>
            </p:cNvPr>
            <p:cNvSpPr/>
            <p:nvPr/>
          </p:nvSpPr>
          <p:spPr>
            <a:xfrm>
              <a:off x="3512812" y="1488002"/>
              <a:ext cx="418454" cy="921680"/>
            </a:xfrm>
            <a:prstGeom prst="leftBrace">
              <a:avLst/>
            </a:prstGeom>
            <a:noFill/>
            <a:ln w="28575" cap="flat" cmpd="sng" algn="ctr">
              <a:solidFill>
                <a:schemeClr val="accent1"/>
              </a:solidFill>
              <a:prstDash val="solid"/>
              <a:miter lim="800000"/>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7" name="Left Brace 26">
              <a:extLst>
                <a:ext uri="{FF2B5EF4-FFF2-40B4-BE49-F238E27FC236}">
                  <a16:creationId xmlns:a16="http://schemas.microsoft.com/office/drawing/2014/main" id="{BEBF8D5E-396A-7779-D579-8AB3251C492E}"/>
                </a:ext>
              </a:extLst>
            </p:cNvPr>
            <p:cNvSpPr/>
            <p:nvPr/>
          </p:nvSpPr>
          <p:spPr>
            <a:xfrm>
              <a:off x="3512812" y="3550800"/>
              <a:ext cx="418454" cy="921680"/>
            </a:xfrm>
            <a:prstGeom prst="leftBrace">
              <a:avLst/>
            </a:prstGeom>
            <a:noFill/>
            <a:ln w="28575" cap="flat" cmpd="sng" algn="ctr">
              <a:solidFill>
                <a:schemeClr val="accent1"/>
              </a:solidFill>
              <a:prstDash val="solid"/>
              <a:miter lim="800000"/>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cxnSp>
          <p:nvCxnSpPr>
            <p:cNvPr id="28" name="Straight Connector 27">
              <a:extLst>
                <a:ext uri="{FF2B5EF4-FFF2-40B4-BE49-F238E27FC236}">
                  <a16:creationId xmlns:a16="http://schemas.microsoft.com/office/drawing/2014/main" id="{8604057E-9DE8-CEC3-601D-CC2C1F8E7B60}"/>
                </a:ext>
              </a:extLst>
            </p:cNvPr>
            <p:cNvCxnSpPr>
              <a:cxnSpLocks/>
            </p:cNvCxnSpPr>
            <p:nvPr/>
          </p:nvCxnSpPr>
          <p:spPr>
            <a:xfrm>
              <a:off x="609600" y="3019987"/>
              <a:ext cx="10531986" cy="0"/>
            </a:xfrm>
            <a:prstGeom prst="line">
              <a:avLst/>
            </a:prstGeom>
            <a:noFill/>
            <a:ln w="38100" cap="flat" cmpd="sng" algn="ctr">
              <a:solidFill>
                <a:schemeClr val="accent1"/>
              </a:solidFill>
              <a:prstDash val="sysDot"/>
              <a:round/>
              <a:headEnd type="none" w="med" len="med"/>
              <a:tailEnd type="none" w="med" len="med"/>
            </a:ln>
            <a:effectLst/>
          </p:spPr>
        </p:cxnSp>
        <p:sp>
          <p:nvSpPr>
            <p:cNvPr id="29" name="TextBox 20">
              <a:extLst>
                <a:ext uri="{FF2B5EF4-FFF2-40B4-BE49-F238E27FC236}">
                  <a16:creationId xmlns:a16="http://schemas.microsoft.com/office/drawing/2014/main" id="{F7EC7F7D-990E-0CFC-F3F2-5EF0460FB8D7}"/>
                </a:ext>
              </a:extLst>
            </p:cNvPr>
            <p:cNvSpPr txBox="1"/>
            <p:nvPr/>
          </p:nvSpPr>
          <p:spPr>
            <a:xfrm>
              <a:off x="4318693" y="2867368"/>
              <a:ext cx="3362594" cy="294764"/>
            </a:xfrm>
            <a:prstGeom prst="rect">
              <a:avLst/>
            </a:prstGeom>
            <a:solidFill>
              <a:srgbClr val="FFFFFF"/>
            </a:solidFill>
            <a:ln w="28575">
              <a:solidFill>
                <a:schemeClr val="accent1"/>
              </a:solidFill>
              <a:prstDash val="dash"/>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Projected Median OS 5 Yr</a:t>
              </a:r>
            </a:p>
          </p:txBody>
        </p:sp>
        <p:sp>
          <p:nvSpPr>
            <p:cNvPr id="30" name="TextBox 3">
              <a:extLst>
                <a:ext uri="{FF2B5EF4-FFF2-40B4-BE49-F238E27FC236}">
                  <a16:creationId xmlns:a16="http://schemas.microsoft.com/office/drawing/2014/main" id="{A89B5B52-AF1E-593E-0418-8E995A59A495}"/>
                </a:ext>
              </a:extLst>
            </p:cNvPr>
            <p:cNvSpPr txBox="1"/>
            <p:nvPr/>
          </p:nvSpPr>
          <p:spPr>
            <a:xfrm>
              <a:off x="630900" y="1178078"/>
              <a:ext cx="2921569" cy="171498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Lower Risk</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MIPSS-70: ≤3</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MIPSS-70+ version 2.0: ≤3</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DIPSS-Plus: ≤1</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DIPSS: ≤2</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MYSEC-PM: &lt;14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1" name="TextBox 22">
              <a:extLst>
                <a:ext uri="{FF2B5EF4-FFF2-40B4-BE49-F238E27FC236}">
                  <a16:creationId xmlns:a16="http://schemas.microsoft.com/office/drawing/2014/main" id="{1D37381E-2A5F-2543-43FB-BA159801D1B5}"/>
                </a:ext>
              </a:extLst>
            </p:cNvPr>
            <p:cNvSpPr txBox="1"/>
            <p:nvPr/>
          </p:nvSpPr>
          <p:spPr>
            <a:xfrm>
              <a:off x="609600" y="3428762"/>
              <a:ext cx="2921569" cy="171498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Higher Risk</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MIPSS-70: ≥4</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MIPSS-70+ version 2.0: ≥4</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DIPSS-Plus: &gt;1</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DIPSS: &gt;2</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MYSEC-PM: ≥14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2" name="Left Brace 31">
              <a:extLst>
                <a:ext uri="{FF2B5EF4-FFF2-40B4-BE49-F238E27FC236}">
                  <a16:creationId xmlns:a16="http://schemas.microsoft.com/office/drawing/2014/main" id="{98EF692F-EFE5-6647-2563-C8F69D571952}"/>
                </a:ext>
              </a:extLst>
            </p:cNvPr>
            <p:cNvSpPr/>
            <p:nvPr/>
          </p:nvSpPr>
          <p:spPr>
            <a:xfrm rot="10800000">
              <a:off x="5889754" y="1510986"/>
              <a:ext cx="418454" cy="921680"/>
            </a:xfrm>
            <a:prstGeom prst="leftBrace">
              <a:avLst/>
            </a:prstGeom>
            <a:noFill/>
            <a:ln w="28575" cap="flat" cmpd="sng" algn="ctr">
              <a:solidFill>
                <a:schemeClr val="accent1"/>
              </a:solidFill>
              <a:prstDash val="solid"/>
              <a:miter lim="800000"/>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3" name="Left Brace 32">
              <a:extLst>
                <a:ext uri="{FF2B5EF4-FFF2-40B4-BE49-F238E27FC236}">
                  <a16:creationId xmlns:a16="http://schemas.microsoft.com/office/drawing/2014/main" id="{78669440-5C91-1F12-8B42-3D1CE3493DA3}"/>
                </a:ext>
              </a:extLst>
            </p:cNvPr>
            <p:cNvSpPr/>
            <p:nvPr/>
          </p:nvSpPr>
          <p:spPr>
            <a:xfrm rot="10800000">
              <a:off x="5889754" y="3581843"/>
              <a:ext cx="418454" cy="921680"/>
            </a:xfrm>
            <a:prstGeom prst="leftBrace">
              <a:avLst/>
            </a:prstGeom>
            <a:noFill/>
            <a:ln w="28575" cap="flat" cmpd="sng" algn="ctr">
              <a:solidFill>
                <a:schemeClr val="accent1"/>
              </a:solidFill>
              <a:prstDash val="solid"/>
              <a:miter lim="800000"/>
              <a:headEnd type="none" w="med" len="med"/>
              <a:tailEnd type="non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1946718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en-US" altLang="en-US" sz="3600" dirty="0"/>
              <a:t>Ruxolitinib and Fedratinib for Patients With </a:t>
            </a:r>
            <a:br>
              <a:rPr lang="en-US" altLang="en-US" sz="3600" dirty="0"/>
            </a:br>
            <a:r>
              <a:rPr lang="en-US" altLang="en-US" sz="3600" dirty="0"/>
              <a:t>Higher-Risk MF</a:t>
            </a:r>
          </a:p>
        </p:txBody>
      </p:sp>
      <p:sp>
        <p:nvSpPr>
          <p:cNvPr id="2" name="Content Placeholder 1"/>
          <p:cNvSpPr>
            <a:spLocks noGrp="1"/>
          </p:cNvSpPr>
          <p:nvPr>
            <p:ph idx="1"/>
          </p:nvPr>
        </p:nvSpPr>
        <p:spPr>
          <a:xfrm>
            <a:off x="604675" y="1513047"/>
            <a:ext cx="10877529" cy="917637"/>
          </a:xfrm>
        </p:spPr>
        <p:txBody>
          <a:bodyPr/>
          <a:lstStyle/>
          <a:p>
            <a:r>
              <a:rPr lang="en-US" sz="2000" dirty="0"/>
              <a:t>COMFORT-I/-II: randomized phase III studies in which patients with i</a:t>
            </a:r>
            <a:r>
              <a:rPr lang="en-US" altLang="en-US" sz="2000" dirty="0"/>
              <a:t>ntermediate 2–risk/high-risk MF </a:t>
            </a:r>
            <a:r>
              <a:rPr lang="en-US" sz="2000" dirty="0"/>
              <a:t>received </a:t>
            </a:r>
            <a:r>
              <a:rPr lang="en-US" sz="2000" b="1" dirty="0">
                <a:solidFill>
                  <a:schemeClr val="accent1"/>
                </a:solidFill>
              </a:rPr>
              <a:t>ruxolitinib</a:t>
            </a:r>
            <a:r>
              <a:rPr lang="en-US" sz="2000" dirty="0"/>
              <a:t> (15 or 20 mg BID) vs </a:t>
            </a:r>
            <a:r>
              <a:rPr lang="en-US" sz="2000" b="1" dirty="0">
                <a:solidFill>
                  <a:schemeClr val="accent3"/>
                </a:solidFill>
              </a:rPr>
              <a:t>placebo</a:t>
            </a:r>
            <a:r>
              <a:rPr lang="en-US" sz="2000" dirty="0"/>
              <a:t> (COMFORT-I, N = 309) or </a:t>
            </a:r>
            <a:r>
              <a:rPr lang="en-US" sz="2000" b="1" dirty="0">
                <a:solidFill>
                  <a:schemeClr val="accent4"/>
                </a:solidFill>
              </a:rPr>
              <a:t>best available therapy</a:t>
            </a:r>
            <a:r>
              <a:rPr lang="en-US" sz="2000" dirty="0">
                <a:solidFill>
                  <a:schemeClr val="accent4"/>
                </a:solidFill>
              </a:rPr>
              <a:t> </a:t>
            </a:r>
            <a:r>
              <a:rPr lang="en-US" sz="2000" dirty="0"/>
              <a:t>(COMFORT-II, N = 149)</a:t>
            </a:r>
            <a:endParaRPr lang="en-US" sz="1800" dirty="0"/>
          </a:p>
        </p:txBody>
      </p:sp>
      <p:graphicFrame>
        <p:nvGraphicFramePr>
          <p:cNvPr id="24" name="Group 32"/>
          <p:cNvGraphicFramePr>
            <a:graphicFrameLocks noGrp="1"/>
          </p:cNvGraphicFramePr>
          <p:nvPr>
            <p:extLst>
              <p:ext uri="{D42A27DB-BD31-4B8C-83A1-F6EECF244321}">
                <p14:modId xmlns:p14="http://schemas.microsoft.com/office/powerpoint/2010/main" val="3603054385"/>
              </p:ext>
            </p:extLst>
          </p:nvPr>
        </p:nvGraphicFramePr>
        <p:xfrm>
          <a:off x="503064" y="2509622"/>
          <a:ext cx="11231735" cy="1585056"/>
        </p:xfrm>
        <a:graphic>
          <a:graphicData uri="http://schemas.openxmlformats.org/drawingml/2006/table">
            <a:tbl>
              <a:tblPr/>
              <a:tblGrid>
                <a:gridCol w="3879828">
                  <a:extLst>
                    <a:ext uri="{9D8B030D-6E8A-4147-A177-3AD203B41FA5}">
                      <a16:colId xmlns:a16="http://schemas.microsoft.com/office/drawing/2014/main" val="20000"/>
                    </a:ext>
                  </a:extLst>
                </a:gridCol>
                <a:gridCol w="1427636">
                  <a:extLst>
                    <a:ext uri="{9D8B030D-6E8A-4147-A177-3AD203B41FA5}">
                      <a16:colId xmlns:a16="http://schemas.microsoft.com/office/drawing/2014/main" val="20001"/>
                    </a:ext>
                  </a:extLst>
                </a:gridCol>
                <a:gridCol w="1344633">
                  <a:extLst>
                    <a:ext uri="{9D8B030D-6E8A-4147-A177-3AD203B41FA5}">
                      <a16:colId xmlns:a16="http://schemas.microsoft.com/office/drawing/2014/main" val="745106528"/>
                    </a:ext>
                  </a:extLst>
                </a:gridCol>
                <a:gridCol w="996026">
                  <a:extLst>
                    <a:ext uri="{9D8B030D-6E8A-4147-A177-3AD203B41FA5}">
                      <a16:colId xmlns:a16="http://schemas.microsoft.com/office/drawing/2014/main" val="4074616155"/>
                    </a:ext>
                  </a:extLst>
                </a:gridCol>
                <a:gridCol w="1494037">
                  <a:extLst>
                    <a:ext uri="{9D8B030D-6E8A-4147-A177-3AD203B41FA5}">
                      <a16:colId xmlns:a16="http://schemas.microsoft.com/office/drawing/2014/main" val="70797092"/>
                    </a:ext>
                  </a:extLst>
                </a:gridCol>
                <a:gridCol w="1178628">
                  <a:extLst>
                    <a:ext uri="{9D8B030D-6E8A-4147-A177-3AD203B41FA5}">
                      <a16:colId xmlns:a16="http://schemas.microsoft.com/office/drawing/2014/main" val="55487356"/>
                    </a:ext>
                  </a:extLst>
                </a:gridCol>
                <a:gridCol w="910947">
                  <a:extLst>
                    <a:ext uri="{9D8B030D-6E8A-4147-A177-3AD203B41FA5}">
                      <a16:colId xmlns:a16="http://schemas.microsoft.com/office/drawing/2014/main" val="739848581"/>
                    </a:ext>
                  </a:extLst>
                </a:gridCol>
              </a:tblGrid>
              <a:tr h="12380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COMFORT-I, Wk 24</a:t>
                      </a:r>
                      <a:r>
                        <a:rPr kumimoji="0" lang="en-US" sz="1600" b="1" i="0" u="none" strike="noStrike" cap="none" normalizeH="0" baseline="30000" dirty="0">
                          <a:ln>
                            <a:noFill/>
                          </a:ln>
                          <a:solidFill>
                            <a:schemeClr val="tx1"/>
                          </a:solidFill>
                          <a:effectLst/>
                          <a:latin typeface="Calibri" panose="020F0502020204030204" pitchFamily="34" charset="0"/>
                        </a:rPr>
                        <a:t>1</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bg2">
                            <a:lumMod val="10000"/>
                          </a:schemeClr>
                        </a:solidFill>
                        <a:effectLst/>
                        <a:latin typeface="Arial" charset="0"/>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Value</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COMFORT-II, Wk 48</a:t>
                      </a:r>
                      <a:r>
                        <a:rPr kumimoji="0" lang="en-US" sz="1600" b="1" i="0" u="none" strike="noStrike" cap="none" normalizeH="0" baseline="30000" dirty="0">
                          <a:ln>
                            <a:noFill/>
                          </a:ln>
                          <a:solidFill>
                            <a:schemeClr val="tx1"/>
                          </a:solidFill>
                          <a:effectLst/>
                          <a:latin typeface="Calibri" panose="020F0502020204030204" pitchFamily="34" charset="0"/>
                        </a:rPr>
                        <a:t>2</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Arial" charset="0"/>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lumMod val="50000"/>
                      </a:schemeClr>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extLst>
                  <a:ext uri="{0D108BD9-81ED-4DB2-BD59-A6C34878D82A}">
                    <a16:rowId xmlns:a16="http://schemas.microsoft.com/office/drawing/2014/main" val="2606585970"/>
                  </a:ext>
                </a:extLst>
              </a:tr>
              <a:tr h="216643">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Arial" charset="0"/>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lumMod val="5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Ruxolitinib</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155)</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154)</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bg2">
                            <a:lumMod val="10000"/>
                          </a:schemeClr>
                        </a:solidFill>
                        <a:effectLst/>
                        <a:latin typeface="Arial" charset="0"/>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Ruxolitinib</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144)</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73)</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Arial" charset="0"/>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lumMod val="50000"/>
                      </a:schemeClr>
                    </a:solidFill>
                  </a:tcPr>
                </a:tc>
                <a:extLst>
                  <a:ext uri="{0D108BD9-81ED-4DB2-BD59-A6C34878D82A}">
                    <a16:rowId xmlns:a16="http://schemas.microsoft.com/office/drawing/2014/main" val="10000"/>
                  </a:ext>
                </a:extLst>
              </a:tr>
              <a:tr h="12380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rPr>
                        <a:t>Spleen volume reduction ≥35%, %</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41.9</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0.7</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&lt;.001</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28</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&lt;.001</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3800">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rPr>
                        <a:t>≥50% reduction in MFSAF TSS, %</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45.9</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5.3</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&lt;.001</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NR</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NR</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NR</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03175128"/>
                  </a:ext>
                </a:extLst>
              </a:tr>
            </a:tbl>
          </a:graphicData>
        </a:graphic>
      </p:graphicFrame>
      <p:sp>
        <p:nvSpPr>
          <p:cNvPr id="29" name="Text Box 15"/>
          <p:cNvSpPr txBox="1">
            <a:spLocks noChangeArrowheads="1"/>
          </p:cNvSpPr>
          <p:nvPr/>
        </p:nvSpPr>
        <p:spPr bwMode="auto">
          <a:xfrm>
            <a:off x="411164" y="6382035"/>
            <a:ext cx="878363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63" rtl="0" eaLnBrk="1" fontAlgn="auto" latinLnBrk="0" hangingPunct="1">
              <a:lnSpc>
                <a:spcPct val="100000"/>
              </a:lnSpc>
              <a:spcBef>
                <a:spcPts val="0"/>
              </a:spcBef>
              <a:spcAft>
                <a:spcPts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Verstovsek.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NEJM. 2012;366:799. 2. </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Harrison.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NEJM. 2012;366:787. 3. Pardanani. JAMA Oncol. 2015;1:643.</a:t>
            </a:r>
          </a:p>
        </p:txBody>
      </p:sp>
      <p:sp>
        <p:nvSpPr>
          <p:cNvPr id="3" name="Content Placeholder 1">
            <a:extLst>
              <a:ext uri="{FF2B5EF4-FFF2-40B4-BE49-F238E27FC236}">
                <a16:creationId xmlns:a16="http://schemas.microsoft.com/office/drawing/2014/main" id="{055B2FA6-7D05-B0A1-1B0F-A9BEE59C924B}"/>
              </a:ext>
            </a:extLst>
          </p:cNvPr>
          <p:cNvSpPr txBox="1">
            <a:spLocks/>
          </p:cNvSpPr>
          <p:nvPr/>
        </p:nvSpPr>
        <p:spPr bwMode="auto">
          <a:xfrm>
            <a:off x="604674" y="4208572"/>
            <a:ext cx="10877529" cy="91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JAKARTA: randomized phase III study in which patients with i</a:t>
            </a:r>
            <a:r>
              <a:rPr lang="en-US" altLang="en-US" sz="2000" b="0" kern="0" dirty="0"/>
              <a:t>ntermediate 2–risk/high-risk MF </a:t>
            </a:r>
            <a:r>
              <a:rPr lang="en-US" sz="2000" b="0" kern="0" dirty="0"/>
              <a:t>received </a:t>
            </a:r>
            <a:r>
              <a:rPr lang="en-US" sz="2000" b="1" kern="0" dirty="0">
                <a:solidFill>
                  <a:schemeClr val="accent2"/>
                </a:solidFill>
              </a:rPr>
              <a:t>fedratinib</a:t>
            </a:r>
            <a:r>
              <a:rPr lang="en-US" sz="2000" b="0" kern="0" dirty="0"/>
              <a:t> vs </a:t>
            </a:r>
            <a:r>
              <a:rPr lang="en-US" sz="2000" b="1" kern="0" dirty="0">
                <a:solidFill>
                  <a:schemeClr val="accent3"/>
                </a:solidFill>
              </a:rPr>
              <a:t>placebo</a:t>
            </a:r>
            <a:r>
              <a:rPr lang="en-US" sz="2000" b="0" kern="0" dirty="0"/>
              <a:t> (N = 289)</a:t>
            </a:r>
            <a:endParaRPr lang="en-US" sz="1800" b="0" kern="0" dirty="0"/>
          </a:p>
        </p:txBody>
      </p:sp>
      <p:graphicFrame>
        <p:nvGraphicFramePr>
          <p:cNvPr id="4" name="Group 32">
            <a:extLst>
              <a:ext uri="{FF2B5EF4-FFF2-40B4-BE49-F238E27FC236}">
                <a16:creationId xmlns:a16="http://schemas.microsoft.com/office/drawing/2014/main" id="{3AA1ABAB-83C4-2C97-A72A-54E817BF4796}"/>
              </a:ext>
            </a:extLst>
          </p:cNvPr>
          <p:cNvGraphicFramePr>
            <a:graphicFrameLocks noGrp="1"/>
          </p:cNvGraphicFramePr>
          <p:nvPr>
            <p:extLst>
              <p:ext uri="{D42A27DB-BD31-4B8C-83A1-F6EECF244321}">
                <p14:modId xmlns:p14="http://schemas.microsoft.com/office/powerpoint/2010/main" val="71165451"/>
              </p:ext>
            </p:extLst>
          </p:nvPr>
        </p:nvGraphicFramePr>
        <p:xfrm>
          <a:off x="503064" y="4937368"/>
          <a:ext cx="11231735" cy="1249752"/>
        </p:xfrm>
        <a:graphic>
          <a:graphicData uri="http://schemas.openxmlformats.org/drawingml/2006/table">
            <a:tbl>
              <a:tblPr/>
              <a:tblGrid>
                <a:gridCol w="3953189">
                  <a:extLst>
                    <a:ext uri="{9D8B030D-6E8A-4147-A177-3AD203B41FA5}">
                      <a16:colId xmlns:a16="http://schemas.microsoft.com/office/drawing/2014/main" val="20000"/>
                    </a:ext>
                  </a:extLst>
                </a:gridCol>
                <a:gridCol w="2426182">
                  <a:extLst>
                    <a:ext uri="{9D8B030D-6E8A-4147-A177-3AD203B41FA5}">
                      <a16:colId xmlns:a16="http://schemas.microsoft.com/office/drawing/2014/main" val="20001"/>
                    </a:ext>
                  </a:extLst>
                </a:gridCol>
                <a:gridCol w="2426182">
                  <a:extLst>
                    <a:ext uri="{9D8B030D-6E8A-4147-A177-3AD203B41FA5}">
                      <a16:colId xmlns:a16="http://schemas.microsoft.com/office/drawing/2014/main" val="745106528"/>
                    </a:ext>
                  </a:extLst>
                </a:gridCol>
                <a:gridCol w="2426182">
                  <a:extLst>
                    <a:ext uri="{9D8B030D-6E8A-4147-A177-3AD203B41FA5}">
                      <a16:colId xmlns:a16="http://schemas.microsoft.com/office/drawing/2014/main" val="4074616155"/>
                    </a:ext>
                  </a:extLst>
                </a:gridCol>
              </a:tblGrid>
              <a:tr h="36964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Fedratinib 400 mg</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96)</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96)</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extLst>
                  <a:ext uri="{0D108BD9-81ED-4DB2-BD59-A6C34878D82A}">
                    <a16:rowId xmlns:a16="http://schemas.microsoft.com/office/drawing/2014/main" val="2606585970"/>
                  </a:ext>
                </a:extLst>
              </a:tr>
              <a:tr h="21123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rPr>
                        <a:t>Spleen volume reduction ≥35% at </a:t>
                      </a:r>
                      <a:r>
                        <a:rPr kumimoji="0" lang="en-US" sz="1600" b="0" i="0" u="none" strike="noStrike" cap="none" normalizeH="0" baseline="0" dirty="0" err="1">
                          <a:ln>
                            <a:noFill/>
                          </a:ln>
                          <a:solidFill>
                            <a:schemeClr val="bg1"/>
                          </a:solidFill>
                          <a:effectLst/>
                          <a:latin typeface="Calibri" panose="020F0502020204030204" pitchFamily="34" charset="0"/>
                        </a:rPr>
                        <a:t>Wk</a:t>
                      </a:r>
                      <a:r>
                        <a:rPr kumimoji="0" lang="en-US" sz="1600" b="0" i="0" u="none" strike="noStrike" cap="none" normalizeH="0" baseline="0" dirty="0">
                          <a:ln>
                            <a:noFill/>
                          </a:ln>
                          <a:solidFill>
                            <a:schemeClr val="bg1"/>
                          </a:solidFill>
                          <a:effectLst/>
                          <a:latin typeface="Calibri" panose="020F0502020204030204" pitchFamily="34" charset="0"/>
                        </a:rPr>
                        <a:t> 24, %</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36</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&lt;.001</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1230">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Calibri" panose="020F0502020204030204" pitchFamily="34" charset="0"/>
                        </a:rPr>
                        <a:t>≥50% reduction in MFSAF TSS at </a:t>
                      </a:r>
                      <a:r>
                        <a:rPr kumimoji="0" lang="en-US" sz="1600" b="0" i="0" u="none" strike="noStrike" cap="none" normalizeH="0" baseline="0" dirty="0" err="1">
                          <a:ln>
                            <a:noFill/>
                          </a:ln>
                          <a:solidFill>
                            <a:schemeClr val="bg1"/>
                          </a:solidFill>
                          <a:effectLst/>
                          <a:latin typeface="Calibri" panose="020F0502020204030204" pitchFamily="34" charset="0"/>
                        </a:rPr>
                        <a:t>Wk</a:t>
                      </a:r>
                      <a:r>
                        <a:rPr kumimoji="0" lang="en-US" sz="1600" b="0" i="0" u="none" strike="noStrike" cap="none" normalizeH="0" baseline="0" dirty="0">
                          <a:ln>
                            <a:noFill/>
                          </a:ln>
                          <a:solidFill>
                            <a:schemeClr val="bg1"/>
                          </a:solidFill>
                          <a:effectLst/>
                          <a:latin typeface="Calibri" panose="020F0502020204030204" pitchFamily="34" charset="0"/>
                        </a:rPr>
                        <a:t> 24, %</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36</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7</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&lt;.001</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03175128"/>
                  </a:ext>
                </a:extLst>
              </a:tr>
            </a:tbl>
          </a:graphicData>
        </a:graphic>
      </p:graphicFrame>
    </p:spTree>
    <p:extLst>
      <p:ext uri="{BB962C8B-B14F-4D97-AF65-F5344CB8AC3E}">
        <p14:creationId xmlns:p14="http://schemas.microsoft.com/office/powerpoint/2010/main" val="3833547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9286C-C786-B54E-8A86-4F85B07AE043}"/>
              </a:ext>
            </a:extLst>
          </p:cNvPr>
          <p:cNvSpPr>
            <a:spLocks noGrp="1"/>
          </p:cNvSpPr>
          <p:nvPr>
            <p:ph type="title"/>
          </p:nvPr>
        </p:nvSpPr>
        <p:spPr/>
        <p:txBody>
          <a:bodyPr/>
          <a:lstStyle/>
          <a:p>
            <a:r>
              <a:rPr lang="en-US" dirty="0"/>
              <a:t>PERSIST-1 and PERSIST-2: </a:t>
            </a:r>
            <a:br>
              <a:rPr lang="en-US" dirty="0"/>
            </a:br>
            <a:r>
              <a:rPr lang="en-US" dirty="0"/>
              <a:t>Phase III Trials of Pacritinib for MF</a:t>
            </a:r>
          </a:p>
        </p:txBody>
      </p:sp>
      <p:sp>
        <p:nvSpPr>
          <p:cNvPr id="15" name="Content Placeholder 14">
            <a:extLst>
              <a:ext uri="{FF2B5EF4-FFF2-40B4-BE49-F238E27FC236}">
                <a16:creationId xmlns:a16="http://schemas.microsoft.com/office/drawing/2014/main" id="{EB418490-D0EC-3EE4-06A5-98F90E31A288}"/>
              </a:ext>
            </a:extLst>
          </p:cNvPr>
          <p:cNvSpPr>
            <a:spLocks noGrp="1"/>
          </p:cNvSpPr>
          <p:nvPr>
            <p:ph idx="1"/>
          </p:nvPr>
        </p:nvSpPr>
        <p:spPr>
          <a:xfrm>
            <a:off x="534499" y="2371289"/>
            <a:ext cx="5533619" cy="758154"/>
          </a:xfrm>
        </p:spPr>
        <p:txBody>
          <a:bodyPr/>
          <a:lstStyle/>
          <a:p>
            <a:endParaRPr lang="en-US" sz="2400" dirty="0">
              <a:solidFill>
                <a:schemeClr val="bg1"/>
              </a:solidFill>
              <a:latin typeface="Calibri" panose="020F0502020204030204" pitchFamily="34" charset="0"/>
            </a:endParaRPr>
          </a:p>
          <a:p>
            <a:pPr marL="0" indent="0">
              <a:buNone/>
            </a:pPr>
            <a:endParaRPr lang="en-US" sz="2400" dirty="0"/>
          </a:p>
          <a:p>
            <a:endParaRPr lang="en-US" sz="2400" dirty="0">
              <a:solidFill>
                <a:schemeClr val="bg1"/>
              </a:solidFill>
              <a:latin typeface="Calibri" panose="020F0502020204030204" pitchFamily="34" charset="0"/>
            </a:endParaRPr>
          </a:p>
          <a:p>
            <a:pPr marL="0" indent="0">
              <a:buNone/>
            </a:pPr>
            <a:endParaRPr lang="en-US" sz="2400" dirty="0">
              <a:solidFill>
                <a:schemeClr val="bg1"/>
              </a:solidFill>
              <a:latin typeface="Calibri" panose="020F0502020204030204" pitchFamily="34" charset="0"/>
            </a:endParaRPr>
          </a:p>
          <a:p>
            <a:r>
              <a:rPr lang="en-US" sz="2000" b="1" dirty="0">
                <a:solidFill>
                  <a:schemeClr val="bg1"/>
                </a:solidFill>
                <a:latin typeface="Calibri" panose="020F0502020204030204" pitchFamily="34" charset="0"/>
              </a:rPr>
              <a:t>Primary endpoint: </a:t>
            </a:r>
            <a:r>
              <a:rPr lang="en-US" sz="2000" dirty="0">
                <a:solidFill>
                  <a:schemeClr val="bg1"/>
                </a:solidFill>
                <a:latin typeface="Calibri" panose="020F0502020204030204" pitchFamily="34" charset="0"/>
              </a:rPr>
              <a:t>SVR ≥35% at Wk 24 (assessed by MRI or CT)</a:t>
            </a:r>
          </a:p>
          <a:p>
            <a:pPr marL="0" indent="0">
              <a:buNone/>
            </a:pPr>
            <a:endParaRPr lang="en-US" sz="2400" dirty="0">
              <a:solidFill>
                <a:schemeClr val="bg1"/>
              </a:solidFill>
              <a:latin typeface="Calibri" panose="020F0502020204030204" pitchFamily="34" charset="0"/>
            </a:endParaRPr>
          </a:p>
          <a:p>
            <a:endParaRPr lang="en-US" dirty="0"/>
          </a:p>
        </p:txBody>
      </p:sp>
      <p:sp>
        <p:nvSpPr>
          <p:cNvPr id="16" name="Content Placeholder 15">
            <a:extLst>
              <a:ext uri="{FF2B5EF4-FFF2-40B4-BE49-F238E27FC236}">
                <a16:creationId xmlns:a16="http://schemas.microsoft.com/office/drawing/2014/main" id="{4EE03D06-A3AC-F90B-2610-BC62AB537ECA}"/>
              </a:ext>
            </a:extLst>
          </p:cNvPr>
          <p:cNvSpPr>
            <a:spLocks noGrp="1"/>
          </p:cNvSpPr>
          <p:nvPr>
            <p:ph sz="half" idx="4294967295"/>
          </p:nvPr>
        </p:nvSpPr>
        <p:spPr>
          <a:xfrm>
            <a:off x="6503740" y="2559050"/>
            <a:ext cx="5461000" cy="4679950"/>
          </a:xfrm>
        </p:spPr>
        <p:txBody>
          <a:bodyPr/>
          <a:lstStyle/>
          <a:p>
            <a:endParaRPr lang="en-US" sz="2400" dirty="0">
              <a:solidFill>
                <a:schemeClr val="bg1"/>
              </a:solidFill>
              <a:latin typeface="Calibri" panose="020F0502020204030204" pitchFamily="34" charset="0"/>
            </a:endParaRPr>
          </a:p>
          <a:p>
            <a:pPr marL="0" indent="0">
              <a:buNone/>
            </a:pPr>
            <a:endParaRPr lang="en-US" sz="2400" dirty="0"/>
          </a:p>
          <a:p>
            <a:endParaRPr lang="en-US" sz="2400" dirty="0">
              <a:solidFill>
                <a:schemeClr val="bg1"/>
              </a:solidFill>
              <a:latin typeface="Calibri" panose="020F0502020204030204" pitchFamily="34" charset="0"/>
            </a:endParaRPr>
          </a:p>
          <a:p>
            <a:endParaRPr lang="en-US" sz="2400" dirty="0"/>
          </a:p>
          <a:p>
            <a:pPr marL="0" indent="0">
              <a:buNone/>
            </a:pPr>
            <a:endParaRPr lang="en-US" sz="2400" b="1" dirty="0">
              <a:solidFill>
                <a:schemeClr val="bg1"/>
              </a:solidFill>
              <a:latin typeface="Calibri" panose="020F0502020204030204" pitchFamily="34" charset="0"/>
            </a:endParaRPr>
          </a:p>
          <a:p>
            <a:r>
              <a:rPr lang="en-US" sz="2000" b="1" dirty="0">
                <a:solidFill>
                  <a:schemeClr val="bg1"/>
                </a:solidFill>
                <a:latin typeface="Calibri" panose="020F0502020204030204" pitchFamily="34" charset="0"/>
              </a:rPr>
              <a:t>Primary endpoints: </a:t>
            </a:r>
            <a:r>
              <a:rPr lang="en-US" sz="2000" dirty="0">
                <a:solidFill>
                  <a:schemeClr val="bg1"/>
                </a:solidFill>
                <a:latin typeface="Calibri" panose="020F0502020204030204" pitchFamily="34" charset="0"/>
              </a:rPr>
              <a:t>SVR ≥35% at Wk 24 and ≥50% reduction in TSS at Wk 24</a:t>
            </a:r>
          </a:p>
        </p:txBody>
      </p:sp>
      <p:sp>
        <p:nvSpPr>
          <p:cNvPr id="5" name="TextBox 4">
            <a:extLst>
              <a:ext uri="{FF2B5EF4-FFF2-40B4-BE49-F238E27FC236}">
                <a16:creationId xmlns:a16="http://schemas.microsoft.com/office/drawing/2014/main" id="{F7FFB76A-EA7C-394B-B67F-7340F0A2333C}"/>
              </a:ext>
            </a:extLst>
          </p:cNvPr>
          <p:cNvSpPr txBox="1"/>
          <p:nvPr/>
        </p:nvSpPr>
        <p:spPr bwMode="auto">
          <a:xfrm>
            <a:off x="1027873" y="1980676"/>
            <a:ext cx="44191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PERSIST-1</a:t>
            </a:r>
            <a:r>
              <a:rPr kumimoji="0" lang="en-US" sz="2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8F720E3D-8F93-904E-843F-F1C9A8DF0FEA}"/>
              </a:ext>
            </a:extLst>
          </p:cNvPr>
          <p:cNvSpPr txBox="1"/>
          <p:nvPr/>
        </p:nvSpPr>
        <p:spPr bwMode="auto">
          <a:xfrm>
            <a:off x="6047490" y="1884117"/>
            <a:ext cx="50531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PERSIST-2</a:t>
            </a:r>
            <a:r>
              <a:rPr kumimoji="0" lang="en-US" sz="2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2893B4DB-2CF0-1645-8558-3F5FAF4F887B}"/>
              </a:ext>
            </a:extLst>
          </p:cNvPr>
          <p:cNvSpPr/>
          <p:nvPr/>
        </p:nvSpPr>
        <p:spPr bwMode="auto">
          <a:xfrm>
            <a:off x="8926190" y="3443350"/>
            <a:ext cx="2560320" cy="822960"/>
          </a:xfrm>
          <a:prstGeom prst="rect">
            <a:avLst/>
          </a:prstGeom>
          <a:solidFill>
            <a:schemeClr val="accent2"/>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Pacritinib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200 mg PO BID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(n = 107)</a:t>
            </a:r>
          </a:p>
        </p:txBody>
      </p:sp>
      <p:sp>
        <p:nvSpPr>
          <p:cNvPr id="3" name="Text Box 11">
            <a:extLst>
              <a:ext uri="{FF2B5EF4-FFF2-40B4-BE49-F238E27FC236}">
                <a16:creationId xmlns:a16="http://schemas.microsoft.com/office/drawing/2014/main" id="{B2F5045E-8DD8-613A-AE22-864DD09F627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Mesa. Lancet Haematol. 2017;4:e225. 2. Mascarenhas. JAMA Oncol. 2018;4:652. </a:t>
            </a:r>
          </a:p>
        </p:txBody>
      </p:sp>
      <p:sp>
        <p:nvSpPr>
          <p:cNvPr id="18" name="Rectangle 17">
            <a:extLst>
              <a:ext uri="{FF2B5EF4-FFF2-40B4-BE49-F238E27FC236}">
                <a16:creationId xmlns:a16="http://schemas.microsoft.com/office/drawing/2014/main" id="{73800B14-3820-944F-96B9-1677E1E48020}"/>
              </a:ext>
            </a:extLst>
          </p:cNvPr>
          <p:cNvSpPr/>
          <p:nvPr/>
        </p:nvSpPr>
        <p:spPr bwMode="auto">
          <a:xfrm>
            <a:off x="376765" y="2899374"/>
            <a:ext cx="2198600" cy="1202742"/>
          </a:xfrm>
          <a:prstGeom prst="rect">
            <a:avLst/>
          </a:prstGeom>
          <a:solidFill>
            <a:schemeClr val="tx1"/>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Adults with int-1, </a:t>
            </a:r>
            <a:b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int-2, or high-risk MF; </a:t>
            </a:r>
            <a:b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any platelet count</a:t>
            </a: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JAK2 inhibitor naive </a:t>
            </a:r>
            <a:b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(n = 327) </a:t>
            </a:r>
          </a:p>
        </p:txBody>
      </p:sp>
      <p:sp>
        <p:nvSpPr>
          <p:cNvPr id="27" name="Rectangle 26">
            <a:extLst>
              <a:ext uri="{FF2B5EF4-FFF2-40B4-BE49-F238E27FC236}">
                <a16:creationId xmlns:a16="http://schemas.microsoft.com/office/drawing/2014/main" id="{074BEAB9-361E-0BB7-BB02-351FBCB03AF7}"/>
              </a:ext>
            </a:extLst>
          </p:cNvPr>
          <p:cNvSpPr/>
          <p:nvPr/>
        </p:nvSpPr>
        <p:spPr bwMode="auto">
          <a:xfrm>
            <a:off x="3210322" y="2793159"/>
            <a:ext cx="2560320" cy="633642"/>
          </a:xfrm>
          <a:prstGeom prst="rect">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Pacritinib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400 mg PO QD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(n = 220)</a:t>
            </a:r>
          </a:p>
        </p:txBody>
      </p:sp>
      <p:sp>
        <p:nvSpPr>
          <p:cNvPr id="28" name="Rectangle 25">
            <a:extLst>
              <a:ext uri="{FF2B5EF4-FFF2-40B4-BE49-F238E27FC236}">
                <a16:creationId xmlns:a16="http://schemas.microsoft.com/office/drawing/2014/main" id="{11FC3EFC-6719-EAED-A170-41834E68D313}"/>
              </a:ext>
            </a:extLst>
          </p:cNvPr>
          <p:cNvSpPr>
            <a:spLocks noChangeArrowheads="1"/>
          </p:cNvSpPr>
          <p:nvPr/>
        </p:nvSpPr>
        <p:spPr bwMode="auto">
          <a:xfrm>
            <a:off x="3205594" y="3824692"/>
            <a:ext cx="2560320" cy="633642"/>
          </a:xfrm>
          <a:prstGeom prst="rect">
            <a:avLst/>
          </a:prstGeom>
          <a:solidFill>
            <a:schemeClr val="accent3"/>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BAT (excluding JAKi)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(n = 107)</a:t>
            </a:r>
            <a:endParaRPr kumimoji="0" lang="en-US" sz="1800" b="0" i="0" u="none" strike="noStrike" kern="1200" cap="none" spc="0" normalizeH="0" baseline="3000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35" name="Rectangle 34">
            <a:extLst>
              <a:ext uri="{FF2B5EF4-FFF2-40B4-BE49-F238E27FC236}">
                <a16:creationId xmlns:a16="http://schemas.microsoft.com/office/drawing/2014/main" id="{A8AEC0E5-721B-EEB1-99BB-30575E680210}"/>
              </a:ext>
            </a:extLst>
          </p:cNvPr>
          <p:cNvSpPr/>
          <p:nvPr/>
        </p:nvSpPr>
        <p:spPr bwMode="auto">
          <a:xfrm>
            <a:off x="8926190" y="2559457"/>
            <a:ext cx="2560320" cy="822960"/>
          </a:xfrm>
          <a:prstGeom prst="rect">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Pacritinib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400 mg PO QD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(n = 104) </a:t>
            </a:r>
          </a:p>
        </p:txBody>
      </p:sp>
      <p:sp>
        <p:nvSpPr>
          <p:cNvPr id="36" name="Rectangle 25">
            <a:extLst>
              <a:ext uri="{FF2B5EF4-FFF2-40B4-BE49-F238E27FC236}">
                <a16:creationId xmlns:a16="http://schemas.microsoft.com/office/drawing/2014/main" id="{65A4CF36-518E-18B5-631E-F4218BFF66AA}"/>
              </a:ext>
            </a:extLst>
          </p:cNvPr>
          <p:cNvSpPr>
            <a:spLocks noChangeArrowheads="1"/>
          </p:cNvSpPr>
          <p:nvPr/>
        </p:nvSpPr>
        <p:spPr bwMode="auto">
          <a:xfrm>
            <a:off x="8926190" y="4344762"/>
            <a:ext cx="2560320" cy="822960"/>
          </a:xfrm>
          <a:prstGeom prst="rect">
            <a:avLst/>
          </a:prstGeom>
          <a:solidFill>
            <a:schemeClr val="accent3"/>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BAT (including r</a:t>
            </a:r>
            <a:r>
              <a:rPr kumimoji="0" lang="en-US" sz="18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rPr>
              <a:t>uxolitinib)</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(n = 100)</a:t>
            </a:r>
            <a:endParaRPr kumimoji="0" lang="en-US" sz="1800" b="0" i="0" u="none" strike="noStrike" kern="1200" cap="none" spc="0" normalizeH="0" baseline="3000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37" name="Rectangle 36">
            <a:extLst>
              <a:ext uri="{FF2B5EF4-FFF2-40B4-BE49-F238E27FC236}">
                <a16:creationId xmlns:a16="http://schemas.microsoft.com/office/drawing/2014/main" id="{CF9CE968-322F-B6A8-4666-81357BA10421}"/>
              </a:ext>
            </a:extLst>
          </p:cNvPr>
          <p:cNvSpPr/>
          <p:nvPr/>
        </p:nvSpPr>
        <p:spPr bwMode="auto">
          <a:xfrm>
            <a:off x="6091786" y="3251326"/>
            <a:ext cx="2286000" cy="1207008"/>
          </a:xfrm>
          <a:prstGeom prst="rect">
            <a:avLst/>
          </a:prstGeom>
          <a:solidFill>
            <a:schemeClr val="tx1"/>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Adults with int-1, </a:t>
            </a:r>
            <a:b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int-2, or high-risk MF;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platelets ≤100 x 10</a:t>
            </a:r>
            <a:r>
              <a:rPr kumimoji="0" lang="en-US" sz="1800" b="1" i="0" u="none" strike="noStrike" kern="1200" cap="none" spc="0" normalizeH="0" baseline="30000" noProof="0" dirty="0">
                <a:ln>
                  <a:noFill/>
                </a:ln>
                <a:solidFill>
                  <a:srgbClr val="000000"/>
                </a:solidFill>
                <a:effectLst/>
                <a:uLnTx/>
                <a:uFillTx/>
                <a:latin typeface="Calibri" panose="020F0502020204030204"/>
                <a:ea typeface="+mn-ea"/>
                <a:cs typeface="Arial" panose="020B0604020202020204" pitchFamily="34" charset="0"/>
              </a:rPr>
              <a:t>9</a:t>
            </a: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/L</a:t>
            </a: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t>
            </a: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prior</a:t>
            </a: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a:t>
            </a: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JAK2 inhibitors allowed </a:t>
            </a:r>
            <a:b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(n = 311) </a:t>
            </a:r>
          </a:p>
        </p:txBody>
      </p:sp>
      <p:sp>
        <p:nvSpPr>
          <p:cNvPr id="41" name="Line 27">
            <a:extLst>
              <a:ext uri="{FF2B5EF4-FFF2-40B4-BE49-F238E27FC236}">
                <a16:creationId xmlns:a16="http://schemas.microsoft.com/office/drawing/2014/main" id="{F51C7CD6-CA07-C114-D594-3A3BF66A609A}"/>
              </a:ext>
            </a:extLst>
          </p:cNvPr>
          <p:cNvSpPr>
            <a:spLocks noChangeShapeType="1"/>
          </p:cNvSpPr>
          <p:nvPr/>
        </p:nvSpPr>
        <p:spPr bwMode="auto">
          <a:xfrm flipV="1">
            <a:off x="2555924" y="3114957"/>
            <a:ext cx="522674" cy="30777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Line 27">
            <a:extLst>
              <a:ext uri="{FF2B5EF4-FFF2-40B4-BE49-F238E27FC236}">
                <a16:creationId xmlns:a16="http://schemas.microsoft.com/office/drawing/2014/main" id="{B37F6BEF-949A-902E-DC1E-4D570D3321AF}"/>
              </a:ext>
            </a:extLst>
          </p:cNvPr>
          <p:cNvSpPr>
            <a:spLocks noChangeShapeType="1"/>
          </p:cNvSpPr>
          <p:nvPr/>
        </p:nvSpPr>
        <p:spPr bwMode="auto">
          <a:xfrm>
            <a:off x="2516034" y="3794339"/>
            <a:ext cx="522674" cy="30777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Line 27">
            <a:extLst>
              <a:ext uri="{FF2B5EF4-FFF2-40B4-BE49-F238E27FC236}">
                <a16:creationId xmlns:a16="http://schemas.microsoft.com/office/drawing/2014/main" id="{BCDA7AEF-9D7E-F155-1671-DB2247AC6959}"/>
              </a:ext>
            </a:extLst>
          </p:cNvPr>
          <p:cNvSpPr>
            <a:spLocks noChangeShapeType="1"/>
          </p:cNvSpPr>
          <p:nvPr/>
        </p:nvSpPr>
        <p:spPr bwMode="auto">
          <a:xfrm flipV="1">
            <a:off x="8344369" y="3129443"/>
            <a:ext cx="459440" cy="46165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Line 27">
            <a:extLst>
              <a:ext uri="{FF2B5EF4-FFF2-40B4-BE49-F238E27FC236}">
                <a16:creationId xmlns:a16="http://schemas.microsoft.com/office/drawing/2014/main" id="{2E3D93E9-B60F-BE11-EC45-9338A711C7C1}"/>
              </a:ext>
            </a:extLst>
          </p:cNvPr>
          <p:cNvSpPr>
            <a:spLocks noChangeShapeType="1"/>
          </p:cNvSpPr>
          <p:nvPr/>
        </p:nvSpPr>
        <p:spPr bwMode="auto">
          <a:xfrm>
            <a:off x="8394503" y="3834849"/>
            <a:ext cx="36934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Line 27">
            <a:extLst>
              <a:ext uri="{FF2B5EF4-FFF2-40B4-BE49-F238E27FC236}">
                <a16:creationId xmlns:a16="http://schemas.microsoft.com/office/drawing/2014/main" id="{2E04EF70-7274-F29C-F1C0-B5DB839F4113}"/>
              </a:ext>
            </a:extLst>
          </p:cNvPr>
          <p:cNvSpPr>
            <a:spLocks noChangeShapeType="1"/>
          </p:cNvSpPr>
          <p:nvPr/>
        </p:nvSpPr>
        <p:spPr bwMode="auto">
          <a:xfrm>
            <a:off x="8344369" y="4154382"/>
            <a:ext cx="459440" cy="46165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A65CEDAC-F685-5740-EA2B-DD6339EA30F1}"/>
              </a:ext>
            </a:extLst>
          </p:cNvPr>
          <p:cNvSpPr txBox="1"/>
          <p:nvPr/>
        </p:nvSpPr>
        <p:spPr bwMode="auto">
          <a:xfrm>
            <a:off x="534499" y="1461633"/>
            <a:ext cx="99316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marR="0" lvl="0" indent="-342900" algn="l" defTabSz="1219140" rtl="0" eaLnBrk="1" fontAlgn="auto" latinLnBrk="0" hangingPunct="1">
              <a:lnSpc>
                <a:spcPct val="100000"/>
              </a:lnSpc>
              <a:spcBef>
                <a:spcPts val="1333"/>
              </a:spcBef>
              <a:spcAft>
                <a:spcPts val="0"/>
              </a:spcAft>
              <a:buClr>
                <a:srgbClr val="0000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015873"/>
                </a:solidFill>
                <a:effectLst/>
                <a:uLnTx/>
                <a:uFillTx/>
                <a:latin typeface="Calibri"/>
                <a:ea typeface="+mn-ea"/>
                <a:cs typeface="Arial" panose="020B0604020202020204" pitchFamily="34" charset="0"/>
              </a:rPr>
              <a:t>Pacritinib</a:t>
            </a:r>
            <a:r>
              <a:rPr kumimoji="0" lang="en-US" sz="20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 oral kinase inhibitor with JAK2, FLT3, and IRAK1 specificity</a:t>
            </a:r>
          </a:p>
        </p:txBody>
      </p:sp>
    </p:spTree>
    <p:extLst>
      <p:ext uri="{BB962C8B-B14F-4D97-AF65-F5344CB8AC3E}">
        <p14:creationId xmlns:p14="http://schemas.microsoft.com/office/powerpoint/2010/main" val="857059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3628943-23B5-4541-8654-1B217D7B8D4F}"/>
              </a:ext>
            </a:extLst>
          </p:cNvPr>
          <p:cNvSpPr>
            <a:spLocks noGrp="1"/>
          </p:cNvSpPr>
          <p:nvPr>
            <p:ph type="title"/>
          </p:nvPr>
        </p:nvSpPr>
        <p:spPr>
          <a:xfrm>
            <a:off x="609759" y="238127"/>
            <a:ext cx="11141055" cy="1103313"/>
          </a:xfrm>
        </p:spPr>
        <p:txBody>
          <a:bodyPr/>
          <a:lstStyle/>
          <a:p>
            <a:r>
              <a:rPr lang="en-US" noProof="0" dirty="0"/>
              <a:t>PERSIST-2: Spleen/Symptom Response</a:t>
            </a:r>
          </a:p>
        </p:txBody>
      </p:sp>
      <p:graphicFrame>
        <p:nvGraphicFramePr>
          <p:cNvPr id="25" name="Chart 24">
            <a:extLst>
              <a:ext uri="{FF2B5EF4-FFF2-40B4-BE49-F238E27FC236}">
                <a16:creationId xmlns:a16="http://schemas.microsoft.com/office/drawing/2014/main" id="{4F7AC35A-698F-B840-9A98-78B3C3FD87A3}"/>
              </a:ext>
            </a:extLst>
          </p:cNvPr>
          <p:cNvGraphicFramePr/>
          <p:nvPr/>
        </p:nvGraphicFramePr>
        <p:xfrm>
          <a:off x="1628776" y="2605040"/>
          <a:ext cx="3876097" cy="31676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Chart 25">
            <a:extLst>
              <a:ext uri="{FF2B5EF4-FFF2-40B4-BE49-F238E27FC236}">
                <a16:creationId xmlns:a16="http://schemas.microsoft.com/office/drawing/2014/main" id="{6CDCAC0B-3CD1-5049-A49D-70DE13CEC0EB}"/>
              </a:ext>
            </a:extLst>
          </p:cNvPr>
          <p:cNvGraphicFramePr/>
          <p:nvPr>
            <p:extLst>
              <p:ext uri="{D42A27DB-BD31-4B8C-83A1-F6EECF244321}">
                <p14:modId xmlns:p14="http://schemas.microsoft.com/office/powerpoint/2010/main" val="21059001"/>
              </p:ext>
            </p:extLst>
          </p:nvPr>
        </p:nvGraphicFramePr>
        <p:xfrm>
          <a:off x="6096000" y="2530722"/>
          <a:ext cx="3711186" cy="3367688"/>
        </p:xfrm>
        <a:graphic>
          <a:graphicData uri="http://schemas.openxmlformats.org/drawingml/2006/chart">
            <c:chart xmlns:c="http://schemas.openxmlformats.org/drawingml/2006/chart" xmlns:r="http://schemas.openxmlformats.org/officeDocument/2006/relationships" r:id="rId4"/>
          </a:graphicData>
        </a:graphic>
      </p:graphicFrame>
      <p:sp>
        <p:nvSpPr>
          <p:cNvPr id="29" name="Rectangle 28">
            <a:extLst>
              <a:ext uri="{FF2B5EF4-FFF2-40B4-BE49-F238E27FC236}">
                <a16:creationId xmlns:a16="http://schemas.microsoft.com/office/drawing/2014/main" id="{D64A4747-C7A5-3046-9F1B-C78CC5EA2971}"/>
              </a:ext>
            </a:extLst>
          </p:cNvPr>
          <p:cNvSpPr/>
          <p:nvPr/>
        </p:nvSpPr>
        <p:spPr>
          <a:xfrm>
            <a:off x="3497405" y="2194685"/>
            <a:ext cx="791434"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SVR35</a:t>
            </a:r>
            <a:endParaRPr kumimoji="0" lang="en-US"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31" name="Rectangle 30">
            <a:extLst>
              <a:ext uri="{FF2B5EF4-FFF2-40B4-BE49-F238E27FC236}">
                <a16:creationId xmlns:a16="http://schemas.microsoft.com/office/drawing/2014/main" id="{288AF8FC-C6F7-2E4B-BACD-6DA11BA6294D}"/>
              </a:ext>
            </a:extLst>
          </p:cNvPr>
          <p:cNvSpPr/>
          <p:nvPr/>
        </p:nvSpPr>
        <p:spPr>
          <a:xfrm>
            <a:off x="6792784" y="2194685"/>
            <a:ext cx="326589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≥50% Reduction in Modified TSS</a:t>
            </a:r>
            <a:endParaRPr kumimoji="0" lang="en-US"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23" name="Rectangle 22">
            <a:extLst>
              <a:ext uri="{FF2B5EF4-FFF2-40B4-BE49-F238E27FC236}">
                <a16:creationId xmlns:a16="http://schemas.microsoft.com/office/drawing/2014/main" id="{0BC57A7B-1A22-9E45-B4A4-F8FCD56925D2}"/>
              </a:ext>
            </a:extLst>
          </p:cNvPr>
          <p:cNvSpPr/>
          <p:nvPr/>
        </p:nvSpPr>
        <p:spPr>
          <a:xfrm>
            <a:off x="3510195" y="1487433"/>
            <a:ext cx="479772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Patients With Platelets &lt;50</a:t>
            </a:r>
            <a:r>
              <a:rPr kumimoji="0" lang="en-US" sz="2000" b="1" i="1" u="none" strike="noStrike" kern="1200" cap="none" spc="0" normalizeH="0" baseline="0" noProof="0" dirty="0">
                <a:ln>
                  <a:noFill/>
                </a:ln>
                <a:solidFill>
                  <a:srgbClr val="000000"/>
                </a:solidFill>
                <a:effectLst/>
                <a:uLnTx/>
                <a:uFillTx/>
                <a:latin typeface="+mn-lt"/>
                <a:ea typeface="+mn-ea"/>
                <a:cs typeface="Arial" panose="020B0604020202020204" pitchFamily="34" charset="0"/>
              </a:rPr>
              <a:t> </a:t>
            </a:r>
            <a:r>
              <a:rPr kumimoji="0" lang="en-US" sz="2000" b="1" u="none" strike="noStrike" kern="1200" cap="none" spc="0" normalizeH="0" baseline="0" noProof="0" dirty="0">
                <a:ln>
                  <a:noFill/>
                </a:ln>
                <a:solidFill>
                  <a:srgbClr val="000000"/>
                </a:solidFill>
                <a:effectLst/>
                <a:uLnTx/>
                <a:uFillTx/>
                <a:latin typeface="+mn-lt"/>
                <a:ea typeface="+mn-ea"/>
                <a:cs typeface="Arial" panose="020B0604020202020204" pitchFamily="34" charset="0"/>
              </a:rPr>
              <a:t>x </a:t>
            </a:r>
            <a:r>
              <a:rPr kumimoji="0" lang="en-US" sz="2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10</a:t>
            </a:r>
            <a:r>
              <a:rPr kumimoji="0" lang="en-US" sz="2000" b="1" i="0" u="none" strike="noStrike" kern="1200" cap="none" spc="0" normalizeH="0" baseline="30000" noProof="0" dirty="0">
                <a:ln>
                  <a:noFill/>
                </a:ln>
                <a:solidFill>
                  <a:srgbClr val="000000"/>
                </a:solidFill>
                <a:effectLst/>
                <a:uLnTx/>
                <a:uFillTx/>
                <a:latin typeface="+mn-lt"/>
                <a:ea typeface="+mn-ea"/>
                <a:cs typeface="Arial" panose="020B0604020202020204" pitchFamily="34" charset="0"/>
              </a:rPr>
              <a:t>9</a:t>
            </a:r>
            <a:r>
              <a:rPr kumimoji="0" lang="en-US" sz="20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/L, Wk 24</a:t>
            </a:r>
            <a:endParaRPr kumimoji="0" lang="en-US" sz="20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3" name="Text Placeholder 7">
            <a:extLst>
              <a:ext uri="{FF2B5EF4-FFF2-40B4-BE49-F238E27FC236}">
                <a16:creationId xmlns:a16="http://schemas.microsoft.com/office/drawing/2014/main" id="{AFB118B9-2084-0895-862D-535F45D3C12D}"/>
              </a:ext>
            </a:extLst>
          </p:cNvPr>
          <p:cNvSpPr txBox="1">
            <a:spLocks/>
          </p:cNvSpPr>
          <p:nvPr/>
        </p:nvSpPr>
        <p:spPr>
          <a:xfrm>
            <a:off x="434285" y="6402481"/>
            <a:ext cx="7005906" cy="242351"/>
          </a:xfrm>
          <a:prstGeom prst="rect">
            <a:avLst/>
          </a:prstGeom>
        </p:spPr>
        <p:txBody>
          <a:bodyPr vert="horz" lIns="90000" tIns="46800" rIns="0" bIns="46800" rtlCol="0" anchor="b">
            <a:noAutofit/>
          </a:bodyPr>
          <a:lstStyle>
            <a:lvl1pPr marL="0" indent="0" algn="l" defTabSz="914400" rtl="0" eaLnBrk="1" latinLnBrk="0" hangingPunct="1">
              <a:lnSpc>
                <a:spcPct val="100000"/>
              </a:lnSpc>
              <a:spcBef>
                <a:spcPts val="0"/>
              </a:spcBef>
              <a:buClr>
                <a:schemeClr val="accent3"/>
              </a:buClr>
              <a:buFont typeface="Arial" panose="020B0604020202020204" pitchFamily="34" charset="0"/>
              <a:buNone/>
              <a:defRPr sz="800" b="0" i="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ourier New" panose="02070309020205020404" pitchFamily="49" charset="0"/>
              <a:buNone/>
              <a:defRPr sz="16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None/>
              <a:defRPr sz="16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Courier New" panose="02070309020205020404" pitchFamily="49" charset="0"/>
              <a:buNone/>
              <a:defRPr sz="16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3"/>
              </a:buClr>
              <a:buFont typeface="Arial" panose="020B0604020202020204" pitchFamily="34" charset="0"/>
              <a:buNone/>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A28E6A"/>
              </a:buClr>
              <a:buSzTx/>
              <a:buFont typeface="Arial" panose="020B0604020202020204" pitchFamily="34" charset="0"/>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mn-cs"/>
              </a:rPr>
              <a:t>Mascarenhas. JAMA Oncol. 2018;4:652. </a:t>
            </a:r>
          </a:p>
        </p:txBody>
      </p:sp>
      <p:grpSp>
        <p:nvGrpSpPr>
          <p:cNvPr id="19" name="Group 18">
            <a:extLst>
              <a:ext uri="{FF2B5EF4-FFF2-40B4-BE49-F238E27FC236}">
                <a16:creationId xmlns:a16="http://schemas.microsoft.com/office/drawing/2014/main" id="{604F641F-41F6-31CB-9C57-A85CBE22F9BE}"/>
              </a:ext>
            </a:extLst>
          </p:cNvPr>
          <p:cNvGrpSpPr/>
          <p:nvPr/>
        </p:nvGrpSpPr>
        <p:grpSpPr>
          <a:xfrm>
            <a:off x="5980316" y="2530722"/>
            <a:ext cx="569084" cy="2983387"/>
            <a:chOff x="10464760" y="2530722"/>
            <a:chExt cx="569084" cy="2983387"/>
          </a:xfrm>
        </p:grpSpPr>
        <p:sp>
          <p:nvSpPr>
            <p:cNvPr id="18" name="Rectangle 17">
              <a:extLst>
                <a:ext uri="{FF2B5EF4-FFF2-40B4-BE49-F238E27FC236}">
                  <a16:creationId xmlns:a16="http://schemas.microsoft.com/office/drawing/2014/main" id="{EF8F8C63-06B7-65A5-2EB8-3728700AEBBD}"/>
                </a:ext>
              </a:extLst>
            </p:cNvPr>
            <p:cNvSpPr/>
            <p:nvPr/>
          </p:nvSpPr>
          <p:spPr bwMode="auto">
            <a:xfrm>
              <a:off x="10464760" y="2605040"/>
              <a:ext cx="569084" cy="2909069"/>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 name="Group 10">
              <a:extLst>
                <a:ext uri="{FF2B5EF4-FFF2-40B4-BE49-F238E27FC236}">
                  <a16:creationId xmlns:a16="http://schemas.microsoft.com/office/drawing/2014/main" id="{F7E59344-01C9-E8A5-0952-DF852B4F9607}"/>
                </a:ext>
              </a:extLst>
            </p:cNvPr>
            <p:cNvGrpSpPr/>
            <p:nvPr/>
          </p:nvGrpSpPr>
          <p:grpSpPr>
            <a:xfrm>
              <a:off x="10615140" y="2530722"/>
              <a:ext cx="418704" cy="2966365"/>
              <a:chOff x="6191849" y="2530722"/>
              <a:chExt cx="418704" cy="2966365"/>
            </a:xfrm>
          </p:grpSpPr>
          <p:sp>
            <p:nvSpPr>
              <p:cNvPr id="7" name="TextBox 6">
                <a:extLst>
                  <a:ext uri="{FF2B5EF4-FFF2-40B4-BE49-F238E27FC236}">
                    <a16:creationId xmlns:a16="http://schemas.microsoft.com/office/drawing/2014/main" id="{6B3E3AD1-936E-1CA4-B086-14558EF43FB0}"/>
                  </a:ext>
                </a:extLst>
              </p:cNvPr>
              <p:cNvSpPr txBox="1"/>
              <p:nvPr/>
            </p:nvSpPr>
            <p:spPr bwMode="auto">
              <a:xfrm>
                <a:off x="6191849" y="2530722"/>
                <a:ext cx="418704" cy="369332"/>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8" name="TextBox 7">
                <a:extLst>
                  <a:ext uri="{FF2B5EF4-FFF2-40B4-BE49-F238E27FC236}">
                    <a16:creationId xmlns:a16="http://schemas.microsoft.com/office/drawing/2014/main" id="{D6069FE5-D3D3-9E7B-9D20-F67C13A72638}"/>
                  </a:ext>
                </a:extLst>
              </p:cNvPr>
              <p:cNvSpPr txBox="1"/>
              <p:nvPr/>
            </p:nvSpPr>
            <p:spPr bwMode="auto">
              <a:xfrm>
                <a:off x="6191849" y="3392537"/>
                <a:ext cx="418704" cy="369332"/>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9" name="TextBox 8">
                <a:extLst>
                  <a:ext uri="{FF2B5EF4-FFF2-40B4-BE49-F238E27FC236}">
                    <a16:creationId xmlns:a16="http://schemas.microsoft.com/office/drawing/2014/main" id="{06BACBBA-7B4A-68A0-2B34-2857E35B2E26}"/>
                  </a:ext>
                </a:extLst>
              </p:cNvPr>
              <p:cNvSpPr txBox="1"/>
              <p:nvPr/>
            </p:nvSpPr>
            <p:spPr bwMode="auto">
              <a:xfrm>
                <a:off x="6191849" y="4265940"/>
                <a:ext cx="418704" cy="369332"/>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0" name="TextBox 9">
                <a:extLst>
                  <a:ext uri="{FF2B5EF4-FFF2-40B4-BE49-F238E27FC236}">
                    <a16:creationId xmlns:a16="http://schemas.microsoft.com/office/drawing/2014/main" id="{CBE9229D-7F2E-0352-25B7-B7665774382C}"/>
                  </a:ext>
                </a:extLst>
              </p:cNvPr>
              <p:cNvSpPr txBox="1"/>
              <p:nvPr/>
            </p:nvSpPr>
            <p:spPr bwMode="auto">
              <a:xfrm>
                <a:off x="6308868" y="5127755"/>
                <a:ext cx="301685" cy="369332"/>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grpSp>
        <p:nvGrpSpPr>
          <p:cNvPr id="22" name="Group 21">
            <a:extLst>
              <a:ext uri="{FF2B5EF4-FFF2-40B4-BE49-F238E27FC236}">
                <a16:creationId xmlns:a16="http://schemas.microsoft.com/office/drawing/2014/main" id="{437FA7B7-3472-5EBA-3635-52929DA87DA8}"/>
              </a:ext>
            </a:extLst>
          </p:cNvPr>
          <p:cNvGrpSpPr/>
          <p:nvPr/>
        </p:nvGrpSpPr>
        <p:grpSpPr>
          <a:xfrm>
            <a:off x="1527063" y="2530722"/>
            <a:ext cx="569084" cy="2983387"/>
            <a:chOff x="10464760" y="2530722"/>
            <a:chExt cx="569084" cy="2983387"/>
          </a:xfrm>
        </p:grpSpPr>
        <p:sp>
          <p:nvSpPr>
            <p:cNvPr id="24" name="Rectangle 23">
              <a:extLst>
                <a:ext uri="{FF2B5EF4-FFF2-40B4-BE49-F238E27FC236}">
                  <a16:creationId xmlns:a16="http://schemas.microsoft.com/office/drawing/2014/main" id="{CE11AB58-1B70-3F80-6FA1-8D6085D18B92}"/>
                </a:ext>
              </a:extLst>
            </p:cNvPr>
            <p:cNvSpPr/>
            <p:nvPr/>
          </p:nvSpPr>
          <p:spPr bwMode="auto">
            <a:xfrm>
              <a:off x="10464760" y="2605040"/>
              <a:ext cx="569084" cy="2909069"/>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7" name="Group 26">
              <a:extLst>
                <a:ext uri="{FF2B5EF4-FFF2-40B4-BE49-F238E27FC236}">
                  <a16:creationId xmlns:a16="http://schemas.microsoft.com/office/drawing/2014/main" id="{E1ABC3D1-1DA1-F21A-EA4F-F04C3EB80A03}"/>
                </a:ext>
              </a:extLst>
            </p:cNvPr>
            <p:cNvGrpSpPr/>
            <p:nvPr/>
          </p:nvGrpSpPr>
          <p:grpSpPr>
            <a:xfrm>
              <a:off x="10615140" y="2530722"/>
              <a:ext cx="418704" cy="2966365"/>
              <a:chOff x="6191849" y="2530722"/>
              <a:chExt cx="418704" cy="2966365"/>
            </a:xfrm>
          </p:grpSpPr>
          <p:sp>
            <p:nvSpPr>
              <p:cNvPr id="28" name="TextBox 27">
                <a:extLst>
                  <a:ext uri="{FF2B5EF4-FFF2-40B4-BE49-F238E27FC236}">
                    <a16:creationId xmlns:a16="http://schemas.microsoft.com/office/drawing/2014/main" id="{85AB1357-A840-26B5-D66B-89CBF4BA256A}"/>
                  </a:ext>
                </a:extLst>
              </p:cNvPr>
              <p:cNvSpPr txBox="1"/>
              <p:nvPr/>
            </p:nvSpPr>
            <p:spPr bwMode="auto">
              <a:xfrm>
                <a:off x="6191849" y="2530722"/>
                <a:ext cx="418704" cy="369332"/>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0" name="TextBox 29">
                <a:extLst>
                  <a:ext uri="{FF2B5EF4-FFF2-40B4-BE49-F238E27FC236}">
                    <a16:creationId xmlns:a16="http://schemas.microsoft.com/office/drawing/2014/main" id="{1A834E2A-3D76-57E1-D619-D57A4635C7F5}"/>
                  </a:ext>
                </a:extLst>
              </p:cNvPr>
              <p:cNvSpPr txBox="1"/>
              <p:nvPr/>
            </p:nvSpPr>
            <p:spPr bwMode="auto">
              <a:xfrm>
                <a:off x="6191849" y="3392537"/>
                <a:ext cx="418704" cy="369332"/>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2FF4C32B-F02B-D72E-E3E1-29D337D4E486}"/>
                  </a:ext>
                </a:extLst>
              </p:cNvPr>
              <p:cNvSpPr txBox="1"/>
              <p:nvPr/>
            </p:nvSpPr>
            <p:spPr bwMode="auto">
              <a:xfrm>
                <a:off x="6191849" y="4265940"/>
                <a:ext cx="418704" cy="369332"/>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3" name="TextBox 32">
                <a:extLst>
                  <a:ext uri="{FF2B5EF4-FFF2-40B4-BE49-F238E27FC236}">
                    <a16:creationId xmlns:a16="http://schemas.microsoft.com/office/drawing/2014/main" id="{56D4B0D5-CEEE-69B5-690B-1CA2322F6EE3}"/>
                  </a:ext>
                </a:extLst>
              </p:cNvPr>
              <p:cNvSpPr txBox="1"/>
              <p:nvPr/>
            </p:nvSpPr>
            <p:spPr bwMode="auto">
              <a:xfrm>
                <a:off x="6308868" y="5127755"/>
                <a:ext cx="301685" cy="369332"/>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spTree>
    <p:extLst>
      <p:ext uri="{BB962C8B-B14F-4D97-AF65-F5344CB8AC3E}">
        <p14:creationId xmlns:p14="http://schemas.microsoft.com/office/powerpoint/2010/main" val="295821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3628943-23B5-4541-8654-1B217D7B8D4F}"/>
              </a:ext>
            </a:extLst>
          </p:cNvPr>
          <p:cNvSpPr>
            <a:spLocks noGrp="1"/>
          </p:cNvSpPr>
          <p:nvPr>
            <p:ph type="title"/>
          </p:nvPr>
        </p:nvSpPr>
        <p:spPr/>
        <p:txBody>
          <a:bodyPr/>
          <a:lstStyle/>
          <a:p>
            <a:r>
              <a:rPr lang="en-US" dirty="0"/>
              <a:t>PERSIST-2: Hematologic Stability/Improvement </a:t>
            </a:r>
          </a:p>
        </p:txBody>
      </p:sp>
      <p:sp>
        <p:nvSpPr>
          <p:cNvPr id="30" name="Rectangle 29">
            <a:extLst>
              <a:ext uri="{FF2B5EF4-FFF2-40B4-BE49-F238E27FC236}">
                <a16:creationId xmlns:a16="http://schemas.microsoft.com/office/drawing/2014/main" id="{C5FA215A-9257-4B2B-AD86-CD268B604275}"/>
              </a:ext>
            </a:extLst>
          </p:cNvPr>
          <p:cNvSpPr/>
          <p:nvPr/>
        </p:nvSpPr>
        <p:spPr>
          <a:xfrm>
            <a:off x="7687303" y="1638540"/>
            <a:ext cx="4087939" cy="5847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Transfusion Burden in Patients Who Received </a:t>
            </a:r>
            <a:b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 RBC Transfusion on Study</a:t>
            </a:r>
          </a:p>
        </p:txBody>
      </p:sp>
      <p:sp>
        <p:nvSpPr>
          <p:cNvPr id="42" name="Rectangle 41">
            <a:extLst>
              <a:ext uri="{FF2B5EF4-FFF2-40B4-BE49-F238E27FC236}">
                <a16:creationId xmlns:a16="http://schemas.microsoft.com/office/drawing/2014/main" id="{78B3FD82-8F99-45AA-8C37-00B6B7A7767F}"/>
              </a:ext>
            </a:extLst>
          </p:cNvPr>
          <p:cNvSpPr/>
          <p:nvPr/>
        </p:nvSpPr>
        <p:spPr>
          <a:xfrm>
            <a:off x="609760" y="1668262"/>
            <a:ext cx="3608538"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Clinical Improvement in Hgb Levels in Patients With Baseline Anemia,</a:t>
            </a:r>
            <a:b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Baseline to Wk 24*</a:t>
            </a:r>
          </a:p>
        </p:txBody>
      </p:sp>
      <p:sp>
        <p:nvSpPr>
          <p:cNvPr id="43" name="Rectangle 42">
            <a:extLst>
              <a:ext uri="{FF2B5EF4-FFF2-40B4-BE49-F238E27FC236}">
                <a16:creationId xmlns:a16="http://schemas.microsoft.com/office/drawing/2014/main" id="{79E02698-943E-4245-AFA0-85913B4491F5}"/>
              </a:ext>
            </a:extLst>
          </p:cNvPr>
          <p:cNvSpPr/>
          <p:nvPr/>
        </p:nvSpPr>
        <p:spPr>
          <a:xfrm>
            <a:off x="4359637" y="1680845"/>
            <a:ext cx="3327666" cy="107721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Pacritinib Reduced Transfusion Burden in Patients Not Transfusion Independent at Baseline,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Baseline to Wk 24 </a:t>
            </a:r>
          </a:p>
        </p:txBody>
      </p:sp>
      <p:sp>
        <p:nvSpPr>
          <p:cNvPr id="15" name="TextBox 14">
            <a:extLst>
              <a:ext uri="{FF2B5EF4-FFF2-40B4-BE49-F238E27FC236}">
                <a16:creationId xmlns:a16="http://schemas.microsoft.com/office/drawing/2014/main" id="{50834991-162E-4D4E-A215-17268B9278BA}"/>
              </a:ext>
            </a:extLst>
          </p:cNvPr>
          <p:cNvSpPr txBox="1"/>
          <p:nvPr/>
        </p:nvSpPr>
        <p:spPr>
          <a:xfrm>
            <a:off x="609759" y="5652891"/>
            <a:ext cx="9033388" cy="738664"/>
          </a:xfrm>
          <a:prstGeom prst="rect">
            <a:avLst/>
          </a:prstGeom>
          <a:noFill/>
        </p:spPr>
        <p:txBody>
          <a:bodyPr wrap="square" rtlCol="0">
            <a:spAutoFit/>
          </a:bodyPr>
          <a:lstStyle/>
          <a:p>
            <a:pPr marL="0" marR="0" lvl="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Transfusion independence defined according to Gale criteria (0 units over course of 12 wk). </a:t>
            </a:r>
          </a:p>
          <a:p>
            <a:pPr marL="0" marR="0" lvl="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*International Working Group response criteria: increase of ≥2.0 g/dL or RBC transfusion independence for ≥8 wk prior; anemia defined as Hgb &lt;10 g/dL. </a:t>
            </a:r>
            <a:endParaRPr kumimoji="0" lang="en-US" sz="1400" b="0" i="0" u="none" strike="noStrike" kern="1200" cap="none" spc="0" normalizeH="0" baseline="0" noProof="0" dirty="0">
              <a:ln>
                <a:noFill/>
              </a:ln>
              <a:solidFill>
                <a:srgbClr val="0070C0"/>
              </a:solidFill>
              <a:effectLst/>
              <a:uLnTx/>
              <a:uFillTx/>
              <a:latin typeface="Calibri" panose="020F0502020204030204"/>
              <a:ea typeface="+mn-ea"/>
              <a:cs typeface="Arial" panose="020B0604020202020204" pitchFamily="34" charset="0"/>
            </a:endParaRPr>
          </a:p>
        </p:txBody>
      </p:sp>
      <p:sp>
        <p:nvSpPr>
          <p:cNvPr id="3" name="Text Box 15">
            <a:extLst>
              <a:ext uri="{FF2B5EF4-FFF2-40B4-BE49-F238E27FC236}">
                <a16:creationId xmlns:a16="http://schemas.microsoft.com/office/drawing/2014/main" id="{C1333F25-8D36-1605-CBC3-9EB66DCE792B}"/>
              </a:ext>
            </a:extLst>
          </p:cNvPr>
          <p:cNvSpPr txBox="1">
            <a:spLocks noChangeArrowheads="1"/>
          </p:cNvSpPr>
          <p:nvPr/>
        </p:nvSpPr>
        <p:spPr bwMode="auto">
          <a:xfrm>
            <a:off x="412751" y="6358734"/>
            <a:ext cx="98541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63"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Mascarenhas. JAMA Oncol. 2018;4:652. </a:t>
            </a:r>
          </a:p>
        </p:txBody>
      </p:sp>
      <p:sp>
        <p:nvSpPr>
          <p:cNvPr id="11" name="TextBox 10">
            <a:extLst>
              <a:ext uri="{FF2B5EF4-FFF2-40B4-BE49-F238E27FC236}">
                <a16:creationId xmlns:a16="http://schemas.microsoft.com/office/drawing/2014/main" id="{9F9C68EC-11FA-B5C8-EDD1-E0749B40A28B}"/>
              </a:ext>
            </a:extLst>
          </p:cNvPr>
          <p:cNvSpPr txBox="1"/>
          <p:nvPr/>
        </p:nvSpPr>
        <p:spPr bwMode="auto">
          <a:xfrm>
            <a:off x="974497" y="4790178"/>
            <a:ext cx="125626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PAC 200 mg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BID</a:t>
            </a:r>
          </a:p>
        </p:txBody>
      </p:sp>
      <p:sp>
        <p:nvSpPr>
          <p:cNvPr id="12" name="TextBox 11">
            <a:extLst>
              <a:ext uri="{FF2B5EF4-FFF2-40B4-BE49-F238E27FC236}">
                <a16:creationId xmlns:a16="http://schemas.microsoft.com/office/drawing/2014/main" id="{0D6FC59C-F1C3-54C4-0692-188A258AD299}"/>
              </a:ext>
            </a:extLst>
          </p:cNvPr>
          <p:cNvSpPr txBox="1"/>
          <p:nvPr/>
        </p:nvSpPr>
        <p:spPr bwMode="auto">
          <a:xfrm>
            <a:off x="2212821" y="4790178"/>
            <a:ext cx="12787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a:t>
            </a:r>
          </a:p>
        </p:txBody>
      </p:sp>
      <p:sp>
        <p:nvSpPr>
          <p:cNvPr id="13" name="Rectangle 12">
            <a:extLst>
              <a:ext uri="{FF2B5EF4-FFF2-40B4-BE49-F238E27FC236}">
                <a16:creationId xmlns:a16="http://schemas.microsoft.com/office/drawing/2014/main" id="{8DFB0149-F8D1-3ADB-807A-BD15521C32EB}"/>
              </a:ext>
            </a:extLst>
          </p:cNvPr>
          <p:cNvSpPr/>
          <p:nvPr/>
        </p:nvSpPr>
        <p:spPr bwMode="auto">
          <a:xfrm>
            <a:off x="1245720" y="3537630"/>
            <a:ext cx="738357" cy="1195049"/>
          </a:xfrm>
          <a:prstGeom prst="rect">
            <a:avLst/>
          </a:prstGeom>
          <a:solidFill>
            <a:schemeClr val="accent1"/>
          </a:solidFill>
          <a:ln w="0">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41BF376F-7982-D773-94B2-E50802E2ED1F}"/>
              </a:ext>
            </a:extLst>
          </p:cNvPr>
          <p:cNvSpPr/>
          <p:nvPr/>
        </p:nvSpPr>
        <p:spPr bwMode="auto">
          <a:xfrm>
            <a:off x="2501147" y="4195988"/>
            <a:ext cx="738357" cy="534280"/>
          </a:xfrm>
          <a:prstGeom prst="rect">
            <a:avLst/>
          </a:prstGeom>
          <a:solidFill>
            <a:schemeClr val="accent3"/>
          </a:solidFill>
          <a:ln w="0">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FD6B5F1-CF2C-902D-52C3-C75180FB363D}"/>
              </a:ext>
            </a:extLst>
          </p:cNvPr>
          <p:cNvSpPr/>
          <p:nvPr/>
        </p:nvSpPr>
        <p:spPr>
          <a:xfrm>
            <a:off x="1245719" y="3229853"/>
            <a:ext cx="738358"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25%</a:t>
            </a:r>
          </a:p>
        </p:txBody>
      </p:sp>
      <p:sp>
        <p:nvSpPr>
          <p:cNvPr id="17" name="Rectangle 16">
            <a:extLst>
              <a:ext uri="{FF2B5EF4-FFF2-40B4-BE49-F238E27FC236}">
                <a16:creationId xmlns:a16="http://schemas.microsoft.com/office/drawing/2014/main" id="{6328123A-ABFB-87F2-A67A-0AD3C6D2E390}"/>
              </a:ext>
            </a:extLst>
          </p:cNvPr>
          <p:cNvSpPr/>
          <p:nvPr/>
        </p:nvSpPr>
        <p:spPr>
          <a:xfrm>
            <a:off x="2501146" y="3895535"/>
            <a:ext cx="738358"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12%</a:t>
            </a:r>
          </a:p>
        </p:txBody>
      </p:sp>
      <p:grpSp>
        <p:nvGrpSpPr>
          <p:cNvPr id="5" name="Group 4">
            <a:extLst>
              <a:ext uri="{FF2B5EF4-FFF2-40B4-BE49-F238E27FC236}">
                <a16:creationId xmlns:a16="http://schemas.microsoft.com/office/drawing/2014/main" id="{F47BD695-03D4-724B-8BE9-45A1D827DCBB}"/>
              </a:ext>
            </a:extLst>
          </p:cNvPr>
          <p:cNvGrpSpPr/>
          <p:nvPr/>
        </p:nvGrpSpPr>
        <p:grpSpPr>
          <a:xfrm>
            <a:off x="966484" y="4738812"/>
            <a:ext cx="2511469" cy="75335"/>
            <a:chOff x="522288" y="4580546"/>
            <a:chExt cx="2511469" cy="75335"/>
          </a:xfrm>
        </p:grpSpPr>
        <p:cxnSp>
          <p:nvCxnSpPr>
            <p:cNvPr id="7" name="Straight Connector 6">
              <a:extLst>
                <a:ext uri="{FF2B5EF4-FFF2-40B4-BE49-F238E27FC236}">
                  <a16:creationId xmlns:a16="http://schemas.microsoft.com/office/drawing/2014/main" id="{4E3AB591-74C2-3096-A713-37915D76B015}"/>
                </a:ext>
              </a:extLst>
            </p:cNvPr>
            <p:cNvCxnSpPr/>
            <p:nvPr/>
          </p:nvCxnSpPr>
          <p:spPr bwMode="auto">
            <a:xfrm>
              <a:off x="522288" y="4580546"/>
              <a:ext cx="2511469"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AC739E95-6175-0DDD-22D7-384EB76C71EB}"/>
                </a:ext>
              </a:extLst>
            </p:cNvPr>
            <p:cNvCxnSpPr>
              <a:cxnSpLocks/>
            </p:cNvCxnSpPr>
            <p:nvPr/>
          </p:nvCxnSpPr>
          <p:spPr bwMode="auto">
            <a:xfrm>
              <a:off x="539380" y="4589092"/>
              <a:ext cx="0" cy="66789"/>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83B115A2-8516-965C-C126-9446C5BF0758}"/>
                </a:ext>
              </a:extLst>
            </p:cNvPr>
            <p:cNvCxnSpPr>
              <a:cxnSpLocks/>
            </p:cNvCxnSpPr>
            <p:nvPr/>
          </p:nvCxnSpPr>
          <p:spPr bwMode="auto">
            <a:xfrm>
              <a:off x="3025211" y="4589092"/>
              <a:ext cx="0" cy="66789"/>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50248F73-4AFC-99FA-65C1-AA4FCA9AD7EB}"/>
                </a:ext>
              </a:extLst>
            </p:cNvPr>
            <p:cNvCxnSpPr>
              <a:cxnSpLocks/>
            </p:cNvCxnSpPr>
            <p:nvPr/>
          </p:nvCxnSpPr>
          <p:spPr bwMode="auto">
            <a:xfrm>
              <a:off x="1786569" y="4589092"/>
              <a:ext cx="0" cy="66789"/>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3182FAA9-EC9E-6985-53AB-BBEDF96C72B2}"/>
              </a:ext>
            </a:extLst>
          </p:cNvPr>
          <p:cNvGrpSpPr/>
          <p:nvPr/>
        </p:nvGrpSpPr>
        <p:grpSpPr>
          <a:xfrm>
            <a:off x="4698489" y="3321214"/>
            <a:ext cx="2525108" cy="2004495"/>
            <a:chOff x="4698489" y="3321214"/>
            <a:chExt cx="2525108" cy="2004495"/>
          </a:xfrm>
        </p:grpSpPr>
        <p:sp>
          <p:nvSpPr>
            <p:cNvPr id="23" name="TextBox 22">
              <a:extLst>
                <a:ext uri="{FF2B5EF4-FFF2-40B4-BE49-F238E27FC236}">
                  <a16:creationId xmlns:a16="http://schemas.microsoft.com/office/drawing/2014/main" id="{DABFF124-2CE6-0697-03A5-810755BEF0C0}"/>
                </a:ext>
              </a:extLst>
            </p:cNvPr>
            <p:cNvSpPr txBox="1"/>
            <p:nvPr/>
          </p:nvSpPr>
          <p:spPr bwMode="auto">
            <a:xfrm>
              <a:off x="4706502" y="4790178"/>
              <a:ext cx="125626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PAC 200 mg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BID</a:t>
              </a:r>
            </a:p>
          </p:txBody>
        </p:sp>
        <p:sp>
          <p:nvSpPr>
            <p:cNvPr id="24" name="TextBox 23">
              <a:extLst>
                <a:ext uri="{FF2B5EF4-FFF2-40B4-BE49-F238E27FC236}">
                  <a16:creationId xmlns:a16="http://schemas.microsoft.com/office/drawing/2014/main" id="{B1E0BFAD-D215-C87B-A754-8E74E8155347}"/>
                </a:ext>
              </a:extLst>
            </p:cNvPr>
            <p:cNvSpPr txBox="1"/>
            <p:nvPr/>
          </p:nvSpPr>
          <p:spPr bwMode="auto">
            <a:xfrm>
              <a:off x="5944826" y="4790178"/>
              <a:ext cx="12787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a:t>
              </a:r>
            </a:p>
          </p:txBody>
        </p:sp>
        <p:sp>
          <p:nvSpPr>
            <p:cNvPr id="25" name="Rectangle 24">
              <a:extLst>
                <a:ext uri="{FF2B5EF4-FFF2-40B4-BE49-F238E27FC236}">
                  <a16:creationId xmlns:a16="http://schemas.microsoft.com/office/drawing/2014/main" id="{69F55C71-4704-A95C-FD75-114C1BE9FF91}"/>
                </a:ext>
              </a:extLst>
            </p:cNvPr>
            <p:cNvSpPr/>
            <p:nvPr/>
          </p:nvSpPr>
          <p:spPr bwMode="auto">
            <a:xfrm>
              <a:off x="4977725" y="3637536"/>
              <a:ext cx="738357" cy="1095143"/>
            </a:xfrm>
            <a:prstGeom prst="rect">
              <a:avLst/>
            </a:prstGeom>
            <a:solidFill>
              <a:schemeClr val="accent1"/>
            </a:solidFill>
            <a:ln w="0">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Calibri"/>
                <a:ea typeface="+mn-ea"/>
                <a:cs typeface="+mn-cs"/>
              </a:endParaRPr>
            </a:p>
          </p:txBody>
        </p:sp>
        <p:sp>
          <p:nvSpPr>
            <p:cNvPr id="26" name="Rectangle 25">
              <a:extLst>
                <a:ext uri="{FF2B5EF4-FFF2-40B4-BE49-F238E27FC236}">
                  <a16:creationId xmlns:a16="http://schemas.microsoft.com/office/drawing/2014/main" id="{7DEC3E86-AE71-AB6B-6DF7-84EAED21B06F}"/>
                </a:ext>
              </a:extLst>
            </p:cNvPr>
            <p:cNvSpPr/>
            <p:nvPr/>
          </p:nvSpPr>
          <p:spPr bwMode="auto">
            <a:xfrm>
              <a:off x="6233152" y="4295418"/>
              <a:ext cx="738357" cy="434850"/>
            </a:xfrm>
            <a:prstGeom prst="rect">
              <a:avLst/>
            </a:prstGeom>
            <a:solidFill>
              <a:schemeClr val="accent3"/>
            </a:solidFill>
            <a:ln w="0">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Calibri"/>
                <a:ea typeface="+mn-ea"/>
                <a:cs typeface="+mn-cs"/>
              </a:endParaRPr>
            </a:p>
          </p:txBody>
        </p:sp>
        <p:sp>
          <p:nvSpPr>
            <p:cNvPr id="27" name="Rectangle 26">
              <a:extLst>
                <a:ext uri="{FF2B5EF4-FFF2-40B4-BE49-F238E27FC236}">
                  <a16:creationId xmlns:a16="http://schemas.microsoft.com/office/drawing/2014/main" id="{11BA6D64-7DA3-84E2-EE6C-B08BAD25216B}"/>
                </a:ext>
              </a:extLst>
            </p:cNvPr>
            <p:cNvSpPr/>
            <p:nvPr/>
          </p:nvSpPr>
          <p:spPr>
            <a:xfrm>
              <a:off x="4977726" y="3321214"/>
              <a:ext cx="738356"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22%</a:t>
              </a:r>
            </a:p>
          </p:txBody>
        </p:sp>
        <p:sp>
          <p:nvSpPr>
            <p:cNvPr id="28" name="Rectangle 27">
              <a:extLst>
                <a:ext uri="{FF2B5EF4-FFF2-40B4-BE49-F238E27FC236}">
                  <a16:creationId xmlns:a16="http://schemas.microsoft.com/office/drawing/2014/main" id="{DD6BA387-DAE1-58DE-CEC8-39B8B90B9308}"/>
                </a:ext>
              </a:extLst>
            </p:cNvPr>
            <p:cNvSpPr/>
            <p:nvPr/>
          </p:nvSpPr>
          <p:spPr>
            <a:xfrm>
              <a:off x="6233152" y="3995892"/>
              <a:ext cx="738357"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9%</a:t>
              </a:r>
            </a:p>
          </p:txBody>
        </p:sp>
        <p:grpSp>
          <p:nvGrpSpPr>
            <p:cNvPr id="18" name="Group 17">
              <a:extLst>
                <a:ext uri="{FF2B5EF4-FFF2-40B4-BE49-F238E27FC236}">
                  <a16:creationId xmlns:a16="http://schemas.microsoft.com/office/drawing/2014/main" id="{53F9C7E2-FB45-EE16-7D81-A6D1B0129E88}"/>
                </a:ext>
              </a:extLst>
            </p:cNvPr>
            <p:cNvGrpSpPr/>
            <p:nvPr/>
          </p:nvGrpSpPr>
          <p:grpSpPr>
            <a:xfrm>
              <a:off x="4698489" y="4738812"/>
              <a:ext cx="2511469" cy="75335"/>
              <a:chOff x="522288" y="4580546"/>
              <a:chExt cx="2511469" cy="75335"/>
            </a:xfrm>
          </p:grpSpPr>
          <p:cxnSp>
            <p:nvCxnSpPr>
              <p:cNvPr id="19" name="Straight Connector 18">
                <a:extLst>
                  <a:ext uri="{FF2B5EF4-FFF2-40B4-BE49-F238E27FC236}">
                    <a16:creationId xmlns:a16="http://schemas.microsoft.com/office/drawing/2014/main" id="{4FDCAE0D-F0AB-448D-CC35-55EEFC638EEF}"/>
                  </a:ext>
                </a:extLst>
              </p:cNvPr>
              <p:cNvCxnSpPr/>
              <p:nvPr/>
            </p:nvCxnSpPr>
            <p:spPr bwMode="auto">
              <a:xfrm>
                <a:off x="522288" y="4580546"/>
                <a:ext cx="2511469"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BC564A7-6349-062A-B5AD-DA3FE2F716D1}"/>
                  </a:ext>
                </a:extLst>
              </p:cNvPr>
              <p:cNvCxnSpPr>
                <a:cxnSpLocks/>
              </p:cNvCxnSpPr>
              <p:nvPr/>
            </p:nvCxnSpPr>
            <p:spPr bwMode="auto">
              <a:xfrm>
                <a:off x="539380" y="4589092"/>
                <a:ext cx="0" cy="66789"/>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87EFA8F-3BB7-763E-240C-186F7BEFE421}"/>
                  </a:ext>
                </a:extLst>
              </p:cNvPr>
              <p:cNvCxnSpPr>
                <a:cxnSpLocks/>
              </p:cNvCxnSpPr>
              <p:nvPr/>
            </p:nvCxnSpPr>
            <p:spPr bwMode="auto">
              <a:xfrm>
                <a:off x="3025211" y="4589092"/>
                <a:ext cx="0" cy="66789"/>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42CCFA4-0DEF-9E75-FF8B-0CEA5B690FDD}"/>
                  </a:ext>
                </a:extLst>
              </p:cNvPr>
              <p:cNvCxnSpPr>
                <a:cxnSpLocks/>
              </p:cNvCxnSpPr>
              <p:nvPr/>
            </p:nvCxnSpPr>
            <p:spPr bwMode="auto">
              <a:xfrm>
                <a:off x="1786569" y="4589092"/>
                <a:ext cx="0" cy="66789"/>
              </a:xfrm>
              <a:prstGeom prst="line">
                <a:avLst/>
              </a:prstGeom>
              <a:noFill/>
              <a:ln w="28575" cap="flat" cmpd="sng" algn="ctr">
                <a:solidFill>
                  <a:schemeClr val="bg1"/>
                </a:solidFill>
                <a:prstDash val="solid"/>
                <a:round/>
                <a:headEnd type="none" w="med" len="med"/>
                <a:tailEnd type="none" w="med" len="med"/>
              </a:ln>
              <a:effectLst/>
            </p:spPr>
          </p:cxnSp>
        </p:grpSp>
      </p:grpSp>
      <p:sp>
        <p:nvSpPr>
          <p:cNvPr id="32" name="TextBox 31">
            <a:extLst>
              <a:ext uri="{FF2B5EF4-FFF2-40B4-BE49-F238E27FC236}">
                <a16:creationId xmlns:a16="http://schemas.microsoft.com/office/drawing/2014/main" id="{006DE2E3-1AE4-CEFC-E7BB-D03F64B6C7A5}"/>
              </a:ext>
            </a:extLst>
          </p:cNvPr>
          <p:cNvSpPr txBox="1"/>
          <p:nvPr/>
        </p:nvSpPr>
        <p:spPr bwMode="auto">
          <a:xfrm>
            <a:off x="8166387" y="2477047"/>
            <a:ext cx="1551096"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Baseline</a:t>
            </a:r>
          </a:p>
        </p:txBody>
      </p:sp>
      <p:sp>
        <p:nvSpPr>
          <p:cNvPr id="33" name="TextBox 32">
            <a:extLst>
              <a:ext uri="{FF2B5EF4-FFF2-40B4-BE49-F238E27FC236}">
                <a16:creationId xmlns:a16="http://schemas.microsoft.com/office/drawing/2014/main" id="{DD8726D3-2C70-9AC5-D160-3FE4405ED7FE}"/>
              </a:ext>
            </a:extLst>
          </p:cNvPr>
          <p:cNvSpPr txBox="1"/>
          <p:nvPr/>
        </p:nvSpPr>
        <p:spPr bwMode="auto">
          <a:xfrm>
            <a:off x="9708402" y="2477047"/>
            <a:ext cx="1551096"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24</a:t>
            </a:r>
          </a:p>
        </p:txBody>
      </p:sp>
      <p:sp>
        <p:nvSpPr>
          <p:cNvPr id="35" name="Rectangle 34">
            <a:extLst>
              <a:ext uri="{FF2B5EF4-FFF2-40B4-BE49-F238E27FC236}">
                <a16:creationId xmlns:a16="http://schemas.microsoft.com/office/drawing/2014/main" id="{A166051A-EDC5-F645-E7F3-75EB362F7271}"/>
              </a:ext>
            </a:extLst>
          </p:cNvPr>
          <p:cNvSpPr/>
          <p:nvPr/>
        </p:nvSpPr>
        <p:spPr bwMode="auto">
          <a:xfrm>
            <a:off x="8377881" y="3736000"/>
            <a:ext cx="503644" cy="994268"/>
          </a:xfrm>
          <a:prstGeom prst="rect">
            <a:avLst/>
          </a:prstGeom>
          <a:solidFill>
            <a:schemeClr val="accent1"/>
          </a:solidFill>
          <a:ln w="0">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Calibri"/>
              <a:ea typeface="+mn-ea"/>
              <a:cs typeface="+mn-cs"/>
            </a:endParaRPr>
          </a:p>
        </p:txBody>
      </p:sp>
      <p:sp>
        <p:nvSpPr>
          <p:cNvPr id="36" name="Rectangle 35">
            <a:extLst>
              <a:ext uri="{FF2B5EF4-FFF2-40B4-BE49-F238E27FC236}">
                <a16:creationId xmlns:a16="http://schemas.microsoft.com/office/drawing/2014/main" id="{F0486E47-7D04-AE8F-BBDE-C6230BE692D9}"/>
              </a:ext>
            </a:extLst>
          </p:cNvPr>
          <p:cNvSpPr/>
          <p:nvPr/>
        </p:nvSpPr>
        <p:spPr bwMode="auto">
          <a:xfrm>
            <a:off x="9026912" y="3127767"/>
            <a:ext cx="503645" cy="1611045"/>
          </a:xfrm>
          <a:prstGeom prst="rect">
            <a:avLst/>
          </a:prstGeom>
          <a:solidFill>
            <a:schemeClr val="accent3"/>
          </a:solidFill>
          <a:ln w="0">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Calibri"/>
              <a:ea typeface="+mn-ea"/>
              <a:cs typeface="+mn-cs"/>
            </a:endParaRPr>
          </a:p>
        </p:txBody>
      </p:sp>
      <p:sp>
        <p:nvSpPr>
          <p:cNvPr id="37" name="Rectangle 36">
            <a:extLst>
              <a:ext uri="{FF2B5EF4-FFF2-40B4-BE49-F238E27FC236}">
                <a16:creationId xmlns:a16="http://schemas.microsoft.com/office/drawing/2014/main" id="{F81B44B0-BE5D-D070-B983-CBF17F12079C}"/>
              </a:ext>
            </a:extLst>
          </p:cNvPr>
          <p:cNvSpPr/>
          <p:nvPr/>
        </p:nvSpPr>
        <p:spPr>
          <a:xfrm>
            <a:off x="8260525" y="3424901"/>
            <a:ext cx="738356"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1.06</a:t>
            </a:r>
          </a:p>
        </p:txBody>
      </p:sp>
      <p:cxnSp>
        <p:nvCxnSpPr>
          <p:cNvPr id="44" name="Straight Connector 43">
            <a:extLst>
              <a:ext uri="{FF2B5EF4-FFF2-40B4-BE49-F238E27FC236}">
                <a16:creationId xmlns:a16="http://schemas.microsoft.com/office/drawing/2014/main" id="{3ABDDCCA-F986-8D2F-FB35-B03C4FDE291A}"/>
              </a:ext>
            </a:extLst>
          </p:cNvPr>
          <p:cNvCxnSpPr>
            <a:cxnSpLocks/>
          </p:cNvCxnSpPr>
          <p:nvPr/>
        </p:nvCxnSpPr>
        <p:spPr bwMode="auto">
          <a:xfrm>
            <a:off x="8158374" y="4738812"/>
            <a:ext cx="310112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72BDDA5-0316-75B9-C681-DE6730F6AA59}"/>
              </a:ext>
            </a:extLst>
          </p:cNvPr>
          <p:cNvCxnSpPr>
            <a:cxnSpLocks/>
          </p:cNvCxnSpPr>
          <p:nvPr/>
        </p:nvCxnSpPr>
        <p:spPr bwMode="auto">
          <a:xfrm>
            <a:off x="8175466" y="4747358"/>
            <a:ext cx="0" cy="66789"/>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57F7EC3-0E54-1751-F141-B41C788F9520}"/>
              </a:ext>
            </a:extLst>
          </p:cNvPr>
          <p:cNvCxnSpPr>
            <a:cxnSpLocks/>
          </p:cNvCxnSpPr>
          <p:nvPr/>
        </p:nvCxnSpPr>
        <p:spPr bwMode="auto">
          <a:xfrm>
            <a:off x="11259502" y="4747358"/>
            <a:ext cx="0" cy="66789"/>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4DC2308-EBB6-939B-F3E9-03A2A7603ECB}"/>
              </a:ext>
            </a:extLst>
          </p:cNvPr>
          <p:cNvCxnSpPr>
            <a:cxnSpLocks/>
          </p:cNvCxnSpPr>
          <p:nvPr/>
        </p:nvCxnSpPr>
        <p:spPr bwMode="auto">
          <a:xfrm>
            <a:off x="9717484" y="4747358"/>
            <a:ext cx="0" cy="66789"/>
          </a:xfrm>
          <a:prstGeom prst="line">
            <a:avLst/>
          </a:prstGeom>
          <a:noFill/>
          <a:ln w="28575" cap="flat" cmpd="sng" algn="ctr">
            <a:solidFill>
              <a:schemeClr val="bg1"/>
            </a:solidFill>
            <a:prstDash val="solid"/>
            <a:round/>
            <a:headEnd type="none" w="med" len="med"/>
            <a:tailEnd type="none" w="med" len="med"/>
          </a:ln>
          <a:effectLst/>
        </p:spPr>
      </p:cxnSp>
      <p:sp>
        <p:nvSpPr>
          <p:cNvPr id="52" name="Rectangle 51">
            <a:extLst>
              <a:ext uri="{FF2B5EF4-FFF2-40B4-BE49-F238E27FC236}">
                <a16:creationId xmlns:a16="http://schemas.microsoft.com/office/drawing/2014/main" id="{5680853C-B9C9-56A2-F583-26BE9015B8E4}"/>
              </a:ext>
            </a:extLst>
          </p:cNvPr>
          <p:cNvSpPr/>
          <p:nvPr/>
        </p:nvSpPr>
        <p:spPr>
          <a:xfrm>
            <a:off x="8941935" y="2833229"/>
            <a:ext cx="738356"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1.71</a:t>
            </a:r>
          </a:p>
        </p:txBody>
      </p:sp>
      <p:sp>
        <p:nvSpPr>
          <p:cNvPr id="53" name="Rectangle 52">
            <a:extLst>
              <a:ext uri="{FF2B5EF4-FFF2-40B4-BE49-F238E27FC236}">
                <a16:creationId xmlns:a16="http://schemas.microsoft.com/office/drawing/2014/main" id="{972F40E7-2C65-AA17-626B-480CAE884614}"/>
              </a:ext>
            </a:extLst>
          </p:cNvPr>
          <p:cNvSpPr/>
          <p:nvPr/>
        </p:nvSpPr>
        <p:spPr bwMode="auto">
          <a:xfrm>
            <a:off x="9914604" y="4094220"/>
            <a:ext cx="503644" cy="636047"/>
          </a:xfrm>
          <a:prstGeom prst="rect">
            <a:avLst/>
          </a:prstGeom>
          <a:solidFill>
            <a:schemeClr val="accent1"/>
          </a:solidFill>
          <a:ln w="0">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Calibri"/>
              <a:ea typeface="+mn-ea"/>
              <a:cs typeface="+mn-cs"/>
            </a:endParaRPr>
          </a:p>
        </p:txBody>
      </p:sp>
      <p:sp>
        <p:nvSpPr>
          <p:cNvPr id="54" name="Rectangle 53">
            <a:extLst>
              <a:ext uri="{FF2B5EF4-FFF2-40B4-BE49-F238E27FC236}">
                <a16:creationId xmlns:a16="http://schemas.microsoft.com/office/drawing/2014/main" id="{A7567124-0076-2BCB-DD5C-806012FEB7EB}"/>
              </a:ext>
            </a:extLst>
          </p:cNvPr>
          <p:cNvSpPr/>
          <p:nvPr/>
        </p:nvSpPr>
        <p:spPr bwMode="auto">
          <a:xfrm>
            <a:off x="10563635" y="3484277"/>
            <a:ext cx="503645" cy="1245987"/>
          </a:xfrm>
          <a:prstGeom prst="rect">
            <a:avLst/>
          </a:prstGeom>
          <a:solidFill>
            <a:schemeClr val="accent3"/>
          </a:solidFill>
          <a:ln w="0">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Calibri"/>
              <a:ea typeface="+mn-ea"/>
              <a:cs typeface="+mn-cs"/>
            </a:endParaRPr>
          </a:p>
        </p:txBody>
      </p:sp>
      <p:sp>
        <p:nvSpPr>
          <p:cNvPr id="55" name="Rectangle 54">
            <a:extLst>
              <a:ext uri="{FF2B5EF4-FFF2-40B4-BE49-F238E27FC236}">
                <a16:creationId xmlns:a16="http://schemas.microsoft.com/office/drawing/2014/main" id="{A48AA70D-F14C-8BE1-1014-821593E73EAF}"/>
              </a:ext>
            </a:extLst>
          </p:cNvPr>
          <p:cNvSpPr/>
          <p:nvPr/>
        </p:nvSpPr>
        <p:spPr>
          <a:xfrm>
            <a:off x="9797248" y="3786020"/>
            <a:ext cx="738356"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0.67</a:t>
            </a:r>
          </a:p>
        </p:txBody>
      </p:sp>
      <p:sp>
        <p:nvSpPr>
          <p:cNvPr id="56" name="Rectangle 55">
            <a:extLst>
              <a:ext uri="{FF2B5EF4-FFF2-40B4-BE49-F238E27FC236}">
                <a16:creationId xmlns:a16="http://schemas.microsoft.com/office/drawing/2014/main" id="{743633DC-660D-9A8A-AB80-1D95D7E38B6A}"/>
              </a:ext>
            </a:extLst>
          </p:cNvPr>
          <p:cNvSpPr/>
          <p:nvPr/>
        </p:nvSpPr>
        <p:spPr>
          <a:xfrm>
            <a:off x="10444474" y="3176077"/>
            <a:ext cx="738356"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1.33</a:t>
            </a:r>
          </a:p>
        </p:txBody>
      </p:sp>
      <p:sp>
        <p:nvSpPr>
          <p:cNvPr id="2" name="TextBox 1">
            <a:extLst>
              <a:ext uri="{FF2B5EF4-FFF2-40B4-BE49-F238E27FC236}">
                <a16:creationId xmlns:a16="http://schemas.microsoft.com/office/drawing/2014/main" id="{1C2B3C6A-3CE2-F7E7-49AE-92CA0028AF41}"/>
              </a:ext>
            </a:extLst>
          </p:cNvPr>
          <p:cNvSpPr txBox="1"/>
          <p:nvPr/>
        </p:nvSpPr>
        <p:spPr>
          <a:xfrm rot="16200000">
            <a:off x="6269554" y="3584783"/>
            <a:ext cx="31615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Median RBC Transfusion</a:t>
            </a:r>
            <a:b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Units/Mo</a:t>
            </a:r>
            <a:endParaRPr kumimoji="0" lang="en-US" sz="1400" b="1" i="0" u="none" strike="noStrike" kern="1200" cap="none" spc="0" normalizeH="0" baseline="0" noProof="0" dirty="0">
              <a:ln>
                <a:noFill/>
              </a:ln>
              <a:solidFill>
                <a:srgbClr val="0070C0"/>
              </a:solidFill>
              <a:effectLst/>
              <a:uLnTx/>
              <a:uFillTx/>
              <a:latin typeface="Calibri" panose="020F0502020204030204"/>
              <a:ea typeface="+mn-ea"/>
              <a:cs typeface="Arial" panose="020B0604020202020204" pitchFamily="34" charset="0"/>
            </a:endParaRPr>
          </a:p>
        </p:txBody>
      </p:sp>
      <p:sp>
        <p:nvSpPr>
          <p:cNvPr id="4" name="TextBox 3">
            <a:extLst>
              <a:ext uri="{FF2B5EF4-FFF2-40B4-BE49-F238E27FC236}">
                <a16:creationId xmlns:a16="http://schemas.microsoft.com/office/drawing/2014/main" id="{1FD98456-925F-8D7D-F277-16AE26125AAB}"/>
              </a:ext>
            </a:extLst>
          </p:cNvPr>
          <p:cNvSpPr txBox="1"/>
          <p:nvPr/>
        </p:nvSpPr>
        <p:spPr bwMode="auto">
          <a:xfrm>
            <a:off x="8001569" y="4813105"/>
            <a:ext cx="125626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PAC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 mg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BID</a:t>
            </a:r>
          </a:p>
        </p:txBody>
      </p:sp>
      <p:sp>
        <p:nvSpPr>
          <p:cNvPr id="31" name="TextBox 30">
            <a:extLst>
              <a:ext uri="{FF2B5EF4-FFF2-40B4-BE49-F238E27FC236}">
                <a16:creationId xmlns:a16="http://schemas.microsoft.com/office/drawing/2014/main" id="{E4107B38-FEC1-DF1D-311E-C17E9F06B398}"/>
              </a:ext>
            </a:extLst>
          </p:cNvPr>
          <p:cNvSpPr txBox="1"/>
          <p:nvPr/>
        </p:nvSpPr>
        <p:spPr bwMode="auto">
          <a:xfrm>
            <a:off x="8646819" y="4813105"/>
            <a:ext cx="12787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a:t>
            </a:r>
          </a:p>
        </p:txBody>
      </p:sp>
      <p:sp>
        <p:nvSpPr>
          <p:cNvPr id="38" name="TextBox 37">
            <a:extLst>
              <a:ext uri="{FF2B5EF4-FFF2-40B4-BE49-F238E27FC236}">
                <a16:creationId xmlns:a16="http://schemas.microsoft.com/office/drawing/2014/main" id="{1791D0EB-66A8-A97B-7324-A368A112A402}"/>
              </a:ext>
            </a:extLst>
          </p:cNvPr>
          <p:cNvSpPr txBox="1"/>
          <p:nvPr/>
        </p:nvSpPr>
        <p:spPr bwMode="auto">
          <a:xfrm>
            <a:off x="9562883" y="4796866"/>
            <a:ext cx="125626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PAC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 mg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BID</a:t>
            </a:r>
          </a:p>
        </p:txBody>
      </p:sp>
      <p:sp>
        <p:nvSpPr>
          <p:cNvPr id="40" name="TextBox 39">
            <a:extLst>
              <a:ext uri="{FF2B5EF4-FFF2-40B4-BE49-F238E27FC236}">
                <a16:creationId xmlns:a16="http://schemas.microsoft.com/office/drawing/2014/main" id="{644BD885-1DFF-2AA9-9E9A-F9A7FC6A6B41}"/>
              </a:ext>
            </a:extLst>
          </p:cNvPr>
          <p:cNvSpPr txBox="1"/>
          <p:nvPr/>
        </p:nvSpPr>
        <p:spPr bwMode="auto">
          <a:xfrm>
            <a:off x="10208133" y="4796866"/>
            <a:ext cx="12787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a:t>
            </a:r>
          </a:p>
        </p:txBody>
      </p:sp>
    </p:spTree>
    <p:extLst>
      <p:ext uri="{BB962C8B-B14F-4D97-AF65-F5344CB8AC3E}">
        <p14:creationId xmlns:p14="http://schemas.microsoft.com/office/powerpoint/2010/main" val="1179119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2" name="Rectangle 9231">
            <a:extLst>
              <a:ext uri="{FF2B5EF4-FFF2-40B4-BE49-F238E27FC236}">
                <a16:creationId xmlns:a16="http://schemas.microsoft.com/office/drawing/2014/main" id="{9ADE52AF-B5AA-F384-2ECB-2D20271D1369}"/>
              </a:ext>
            </a:extLst>
          </p:cNvPr>
          <p:cNvSpPr/>
          <p:nvPr/>
        </p:nvSpPr>
        <p:spPr bwMode="auto">
          <a:xfrm>
            <a:off x="652521" y="2826636"/>
            <a:ext cx="10883597" cy="3097866"/>
          </a:xfrm>
          <a:prstGeom prst="rect">
            <a:avLst/>
          </a:prstGeom>
          <a:gradFill>
            <a:gsLst>
              <a:gs pos="0">
                <a:schemeClr val="accent2">
                  <a:lumMod val="60000"/>
                  <a:lumOff val="40000"/>
                </a:schemeClr>
              </a:gs>
              <a:gs pos="100000">
                <a:schemeClr val="tx1"/>
              </a:gs>
            </a:gsLst>
            <a:lin ang="5400000" scaled="1"/>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286" name="Group 9285">
            <a:extLst>
              <a:ext uri="{FF2B5EF4-FFF2-40B4-BE49-F238E27FC236}">
                <a16:creationId xmlns:a16="http://schemas.microsoft.com/office/drawing/2014/main" id="{908C2524-E0FE-BB30-FADF-D2F77686B787}"/>
              </a:ext>
            </a:extLst>
          </p:cNvPr>
          <p:cNvGrpSpPr/>
          <p:nvPr/>
        </p:nvGrpSpPr>
        <p:grpSpPr>
          <a:xfrm>
            <a:off x="7909971" y="2705758"/>
            <a:ext cx="3629553" cy="397324"/>
            <a:chOff x="6977575" y="7082145"/>
            <a:chExt cx="2961347" cy="324176"/>
          </a:xfrm>
        </p:grpSpPr>
        <p:grpSp>
          <p:nvGrpSpPr>
            <p:cNvPr id="9289" name="Group 9288">
              <a:extLst>
                <a:ext uri="{FF2B5EF4-FFF2-40B4-BE49-F238E27FC236}">
                  <a16:creationId xmlns:a16="http://schemas.microsoft.com/office/drawing/2014/main" id="{6748FDDF-D0E9-0A72-77FC-398AF53ED280}"/>
                </a:ext>
              </a:extLst>
            </p:cNvPr>
            <p:cNvGrpSpPr/>
            <p:nvPr/>
          </p:nvGrpSpPr>
          <p:grpSpPr>
            <a:xfrm>
              <a:off x="6977575" y="7082145"/>
              <a:ext cx="2961347" cy="167100"/>
              <a:chOff x="6977575" y="6884746"/>
              <a:chExt cx="2961347" cy="167100"/>
            </a:xfrm>
          </p:grpSpPr>
          <p:grpSp>
            <p:nvGrpSpPr>
              <p:cNvPr id="9681" name="Group 9680">
                <a:extLst>
                  <a:ext uri="{FF2B5EF4-FFF2-40B4-BE49-F238E27FC236}">
                    <a16:creationId xmlns:a16="http://schemas.microsoft.com/office/drawing/2014/main" id="{72926272-C341-56D2-E2B8-47D510D00B2C}"/>
                  </a:ext>
                </a:extLst>
              </p:cNvPr>
              <p:cNvGrpSpPr/>
              <p:nvPr/>
            </p:nvGrpSpPr>
            <p:grpSpPr>
              <a:xfrm>
                <a:off x="6986551" y="6915921"/>
                <a:ext cx="2942543" cy="135925"/>
                <a:chOff x="6986551" y="6915920"/>
                <a:chExt cx="2942543" cy="238829"/>
              </a:xfrm>
            </p:grpSpPr>
            <p:sp>
              <p:nvSpPr>
                <p:cNvPr id="9967" name="Freeform 144">
                  <a:extLst>
                    <a:ext uri="{FF2B5EF4-FFF2-40B4-BE49-F238E27FC236}">
                      <a16:creationId xmlns:a16="http://schemas.microsoft.com/office/drawing/2014/main" id="{AADFD3EA-C1D8-7CFF-FF32-62CD126CF790}"/>
                    </a:ext>
                  </a:extLst>
                </p:cNvPr>
                <p:cNvSpPr>
                  <a:spLocks/>
                </p:cNvSpPr>
                <p:nvPr/>
              </p:nvSpPr>
              <p:spPr bwMode="auto">
                <a:xfrm>
                  <a:off x="6986551" y="692673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68" name="Freeform 145">
                  <a:extLst>
                    <a:ext uri="{FF2B5EF4-FFF2-40B4-BE49-F238E27FC236}">
                      <a16:creationId xmlns:a16="http://schemas.microsoft.com/office/drawing/2014/main" id="{AEA00238-FCEA-4D97-BE58-78F4459A3B96}"/>
                    </a:ext>
                  </a:extLst>
                </p:cNvPr>
                <p:cNvSpPr>
                  <a:spLocks/>
                </p:cNvSpPr>
                <p:nvPr/>
              </p:nvSpPr>
              <p:spPr bwMode="auto">
                <a:xfrm>
                  <a:off x="7012622" y="692355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69" name="Freeform 148">
                  <a:extLst>
                    <a:ext uri="{FF2B5EF4-FFF2-40B4-BE49-F238E27FC236}">
                      <a16:creationId xmlns:a16="http://schemas.microsoft.com/office/drawing/2014/main" id="{F5492722-2FBF-1FC0-81C7-0BB8134D3C4D}"/>
                    </a:ext>
                  </a:extLst>
                </p:cNvPr>
                <p:cNvSpPr>
                  <a:spLocks/>
                </p:cNvSpPr>
                <p:nvPr/>
              </p:nvSpPr>
              <p:spPr bwMode="auto">
                <a:xfrm>
                  <a:off x="7068607" y="691910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72" name="Freeform 149">
                  <a:extLst>
                    <a:ext uri="{FF2B5EF4-FFF2-40B4-BE49-F238E27FC236}">
                      <a16:creationId xmlns:a16="http://schemas.microsoft.com/office/drawing/2014/main" id="{0E3AC584-EB87-F1F1-7DE8-223BEBC76D19}"/>
                    </a:ext>
                  </a:extLst>
                </p:cNvPr>
                <p:cNvSpPr>
                  <a:spLocks/>
                </p:cNvSpPr>
                <p:nvPr/>
              </p:nvSpPr>
              <p:spPr bwMode="auto">
                <a:xfrm>
                  <a:off x="7094678" y="69159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73" name="Freeform 152">
                  <a:extLst>
                    <a:ext uri="{FF2B5EF4-FFF2-40B4-BE49-F238E27FC236}">
                      <a16:creationId xmlns:a16="http://schemas.microsoft.com/office/drawing/2014/main" id="{BEE9528D-C017-5645-E97E-3171F65D0B34}"/>
                    </a:ext>
                  </a:extLst>
                </p:cNvPr>
                <p:cNvSpPr>
                  <a:spLocks/>
                </p:cNvSpPr>
                <p:nvPr/>
              </p:nvSpPr>
              <p:spPr bwMode="auto">
                <a:xfrm>
                  <a:off x="7148100" y="692673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77" name="Freeform 153">
                  <a:extLst>
                    <a:ext uri="{FF2B5EF4-FFF2-40B4-BE49-F238E27FC236}">
                      <a16:creationId xmlns:a16="http://schemas.microsoft.com/office/drawing/2014/main" id="{3A487329-AF11-483F-4C02-841B83C8D8BD}"/>
                    </a:ext>
                  </a:extLst>
                </p:cNvPr>
                <p:cNvSpPr>
                  <a:spLocks/>
                </p:cNvSpPr>
                <p:nvPr/>
              </p:nvSpPr>
              <p:spPr bwMode="auto">
                <a:xfrm>
                  <a:off x="7174171" y="692355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79" name="Freeform 156">
                  <a:extLst>
                    <a:ext uri="{FF2B5EF4-FFF2-40B4-BE49-F238E27FC236}">
                      <a16:creationId xmlns:a16="http://schemas.microsoft.com/office/drawing/2014/main" id="{17B11DD7-9151-2DBC-CF68-7DFF7AED92A3}"/>
                    </a:ext>
                  </a:extLst>
                </p:cNvPr>
                <p:cNvSpPr>
                  <a:spLocks/>
                </p:cNvSpPr>
                <p:nvPr/>
              </p:nvSpPr>
              <p:spPr bwMode="auto">
                <a:xfrm>
                  <a:off x="7225028" y="692291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80" name="Freeform 157">
                  <a:extLst>
                    <a:ext uri="{FF2B5EF4-FFF2-40B4-BE49-F238E27FC236}">
                      <a16:creationId xmlns:a16="http://schemas.microsoft.com/office/drawing/2014/main" id="{3F48338B-769D-FC19-E872-4B70D9956533}"/>
                    </a:ext>
                  </a:extLst>
                </p:cNvPr>
                <p:cNvSpPr>
                  <a:spLocks/>
                </p:cNvSpPr>
                <p:nvPr/>
              </p:nvSpPr>
              <p:spPr bwMode="auto">
                <a:xfrm>
                  <a:off x="7251099" y="691973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82" name="Freeform 160">
                  <a:extLst>
                    <a:ext uri="{FF2B5EF4-FFF2-40B4-BE49-F238E27FC236}">
                      <a16:creationId xmlns:a16="http://schemas.microsoft.com/office/drawing/2014/main" id="{7CF1AC6F-6AEA-873A-6CEA-6AC70779E4AC}"/>
                    </a:ext>
                  </a:extLst>
                </p:cNvPr>
                <p:cNvSpPr>
                  <a:spLocks/>
                </p:cNvSpPr>
                <p:nvPr/>
              </p:nvSpPr>
              <p:spPr bwMode="auto">
                <a:xfrm>
                  <a:off x="7304520" y="692673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83" name="Freeform 161">
                  <a:extLst>
                    <a:ext uri="{FF2B5EF4-FFF2-40B4-BE49-F238E27FC236}">
                      <a16:creationId xmlns:a16="http://schemas.microsoft.com/office/drawing/2014/main" id="{03F8390B-6C63-5C27-BCEA-B09CD84D01C1}"/>
                    </a:ext>
                  </a:extLst>
                </p:cNvPr>
                <p:cNvSpPr>
                  <a:spLocks/>
                </p:cNvSpPr>
                <p:nvPr/>
              </p:nvSpPr>
              <p:spPr bwMode="auto">
                <a:xfrm>
                  <a:off x="7330591" y="692355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85" name="Freeform 217">
                  <a:extLst>
                    <a:ext uri="{FF2B5EF4-FFF2-40B4-BE49-F238E27FC236}">
                      <a16:creationId xmlns:a16="http://schemas.microsoft.com/office/drawing/2014/main" id="{13A9094A-03BF-9E60-9147-F618555419BC}"/>
                    </a:ext>
                  </a:extLst>
                </p:cNvPr>
                <p:cNvSpPr>
                  <a:spLocks/>
                </p:cNvSpPr>
                <p:nvPr/>
              </p:nvSpPr>
              <p:spPr bwMode="auto">
                <a:xfrm>
                  <a:off x="7622889"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86" name="Freeform 218">
                  <a:extLst>
                    <a:ext uri="{FF2B5EF4-FFF2-40B4-BE49-F238E27FC236}">
                      <a16:creationId xmlns:a16="http://schemas.microsoft.com/office/drawing/2014/main" id="{CC84E8FA-BA75-2915-662A-F41D361147DC}"/>
                    </a:ext>
                  </a:extLst>
                </p:cNvPr>
                <p:cNvSpPr>
                  <a:spLocks/>
                </p:cNvSpPr>
                <p:nvPr/>
              </p:nvSpPr>
              <p:spPr bwMode="auto">
                <a:xfrm>
                  <a:off x="7648959"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89" name="Freeform 221">
                  <a:extLst>
                    <a:ext uri="{FF2B5EF4-FFF2-40B4-BE49-F238E27FC236}">
                      <a16:creationId xmlns:a16="http://schemas.microsoft.com/office/drawing/2014/main" id="{E2501F64-4242-E830-AB44-AA928CFEBDF0}"/>
                    </a:ext>
                  </a:extLst>
                </p:cNvPr>
                <p:cNvSpPr>
                  <a:spLocks/>
                </p:cNvSpPr>
                <p:nvPr/>
              </p:nvSpPr>
              <p:spPr bwMode="auto">
                <a:xfrm>
                  <a:off x="7543396"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90" name="Freeform 222">
                  <a:extLst>
                    <a:ext uri="{FF2B5EF4-FFF2-40B4-BE49-F238E27FC236}">
                      <a16:creationId xmlns:a16="http://schemas.microsoft.com/office/drawing/2014/main" id="{1A955A92-163B-3E3F-6FE3-C8B1A21BDBB2}"/>
                    </a:ext>
                  </a:extLst>
                </p:cNvPr>
                <p:cNvSpPr>
                  <a:spLocks/>
                </p:cNvSpPr>
                <p:nvPr/>
              </p:nvSpPr>
              <p:spPr bwMode="auto">
                <a:xfrm>
                  <a:off x="7569467"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91" name="Freeform 225">
                  <a:extLst>
                    <a:ext uri="{FF2B5EF4-FFF2-40B4-BE49-F238E27FC236}">
                      <a16:creationId xmlns:a16="http://schemas.microsoft.com/office/drawing/2014/main" id="{3F3FE08D-F07D-5A5F-1830-CD2D677C79D9}"/>
                    </a:ext>
                  </a:extLst>
                </p:cNvPr>
                <p:cNvSpPr>
                  <a:spLocks/>
                </p:cNvSpPr>
                <p:nvPr/>
              </p:nvSpPr>
              <p:spPr bwMode="auto">
                <a:xfrm>
                  <a:off x="7466469"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92" name="Freeform 226">
                  <a:extLst>
                    <a:ext uri="{FF2B5EF4-FFF2-40B4-BE49-F238E27FC236}">
                      <a16:creationId xmlns:a16="http://schemas.microsoft.com/office/drawing/2014/main" id="{14B9AE28-D7D0-C228-CC00-61044A243123}"/>
                    </a:ext>
                  </a:extLst>
                </p:cNvPr>
                <p:cNvSpPr>
                  <a:spLocks/>
                </p:cNvSpPr>
                <p:nvPr/>
              </p:nvSpPr>
              <p:spPr bwMode="auto">
                <a:xfrm>
                  <a:off x="7492540"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93" name="Freeform 229">
                  <a:extLst>
                    <a:ext uri="{FF2B5EF4-FFF2-40B4-BE49-F238E27FC236}">
                      <a16:creationId xmlns:a16="http://schemas.microsoft.com/office/drawing/2014/main" id="{F499694F-B451-B574-E210-B4D913C657DC}"/>
                    </a:ext>
                  </a:extLst>
                </p:cNvPr>
                <p:cNvSpPr>
                  <a:spLocks/>
                </p:cNvSpPr>
                <p:nvPr/>
              </p:nvSpPr>
              <p:spPr bwMode="auto">
                <a:xfrm>
                  <a:off x="7384412"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94" name="Freeform 230">
                  <a:extLst>
                    <a:ext uri="{FF2B5EF4-FFF2-40B4-BE49-F238E27FC236}">
                      <a16:creationId xmlns:a16="http://schemas.microsoft.com/office/drawing/2014/main" id="{C39D7A63-AF11-1917-7CF5-002C3443AA30}"/>
                    </a:ext>
                  </a:extLst>
                </p:cNvPr>
                <p:cNvSpPr>
                  <a:spLocks/>
                </p:cNvSpPr>
                <p:nvPr/>
              </p:nvSpPr>
              <p:spPr bwMode="auto">
                <a:xfrm>
                  <a:off x="7410483"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95" name="Freeform 217">
                  <a:extLst>
                    <a:ext uri="{FF2B5EF4-FFF2-40B4-BE49-F238E27FC236}">
                      <a16:creationId xmlns:a16="http://schemas.microsoft.com/office/drawing/2014/main" id="{13AE654F-16AA-8CCF-0AD2-D97F04685A36}"/>
                    </a:ext>
                  </a:extLst>
                </p:cNvPr>
                <p:cNvSpPr>
                  <a:spLocks/>
                </p:cNvSpPr>
                <p:nvPr/>
              </p:nvSpPr>
              <p:spPr bwMode="auto">
                <a:xfrm>
                  <a:off x="7928472"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99" name="Freeform 218">
                  <a:extLst>
                    <a:ext uri="{FF2B5EF4-FFF2-40B4-BE49-F238E27FC236}">
                      <a16:creationId xmlns:a16="http://schemas.microsoft.com/office/drawing/2014/main" id="{ECB4AE1A-2F57-4000-94D5-6C3496CA7A28}"/>
                    </a:ext>
                  </a:extLst>
                </p:cNvPr>
                <p:cNvSpPr>
                  <a:spLocks/>
                </p:cNvSpPr>
                <p:nvPr/>
              </p:nvSpPr>
              <p:spPr bwMode="auto">
                <a:xfrm>
                  <a:off x="7954543"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06" name="Freeform 221">
                  <a:extLst>
                    <a:ext uri="{FF2B5EF4-FFF2-40B4-BE49-F238E27FC236}">
                      <a16:creationId xmlns:a16="http://schemas.microsoft.com/office/drawing/2014/main" id="{33127EA3-A8DD-05FA-8759-C9025264232A}"/>
                    </a:ext>
                  </a:extLst>
                </p:cNvPr>
                <p:cNvSpPr>
                  <a:spLocks/>
                </p:cNvSpPr>
                <p:nvPr/>
              </p:nvSpPr>
              <p:spPr bwMode="auto">
                <a:xfrm>
                  <a:off x="7848979"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07" name="Freeform 222">
                  <a:extLst>
                    <a:ext uri="{FF2B5EF4-FFF2-40B4-BE49-F238E27FC236}">
                      <a16:creationId xmlns:a16="http://schemas.microsoft.com/office/drawing/2014/main" id="{238415D9-758E-418B-15F9-21E790EE893E}"/>
                    </a:ext>
                  </a:extLst>
                </p:cNvPr>
                <p:cNvSpPr>
                  <a:spLocks/>
                </p:cNvSpPr>
                <p:nvPr/>
              </p:nvSpPr>
              <p:spPr bwMode="auto">
                <a:xfrm>
                  <a:off x="7875050"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10" name="Freeform 225">
                  <a:extLst>
                    <a:ext uri="{FF2B5EF4-FFF2-40B4-BE49-F238E27FC236}">
                      <a16:creationId xmlns:a16="http://schemas.microsoft.com/office/drawing/2014/main" id="{173C7831-65D8-3D3F-2850-BB72D2E01685}"/>
                    </a:ext>
                  </a:extLst>
                </p:cNvPr>
                <p:cNvSpPr>
                  <a:spLocks/>
                </p:cNvSpPr>
                <p:nvPr/>
              </p:nvSpPr>
              <p:spPr bwMode="auto">
                <a:xfrm>
                  <a:off x="7772051"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11" name="Freeform 226">
                  <a:extLst>
                    <a:ext uri="{FF2B5EF4-FFF2-40B4-BE49-F238E27FC236}">
                      <a16:creationId xmlns:a16="http://schemas.microsoft.com/office/drawing/2014/main" id="{D7136B1D-E58C-E695-84DF-33333389CC4B}"/>
                    </a:ext>
                  </a:extLst>
                </p:cNvPr>
                <p:cNvSpPr>
                  <a:spLocks/>
                </p:cNvSpPr>
                <p:nvPr/>
              </p:nvSpPr>
              <p:spPr bwMode="auto">
                <a:xfrm>
                  <a:off x="7798122"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12" name="Freeform 229">
                  <a:extLst>
                    <a:ext uri="{FF2B5EF4-FFF2-40B4-BE49-F238E27FC236}">
                      <a16:creationId xmlns:a16="http://schemas.microsoft.com/office/drawing/2014/main" id="{DFE7FA40-7790-8F3D-1530-82ECE7F5B838}"/>
                    </a:ext>
                  </a:extLst>
                </p:cNvPr>
                <p:cNvSpPr>
                  <a:spLocks/>
                </p:cNvSpPr>
                <p:nvPr/>
              </p:nvSpPr>
              <p:spPr bwMode="auto">
                <a:xfrm>
                  <a:off x="7689995"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13" name="Freeform 230">
                  <a:extLst>
                    <a:ext uri="{FF2B5EF4-FFF2-40B4-BE49-F238E27FC236}">
                      <a16:creationId xmlns:a16="http://schemas.microsoft.com/office/drawing/2014/main" id="{275E35E3-90B4-1A6B-5C06-70E4511207E0}"/>
                    </a:ext>
                  </a:extLst>
                </p:cNvPr>
                <p:cNvSpPr>
                  <a:spLocks/>
                </p:cNvSpPr>
                <p:nvPr/>
              </p:nvSpPr>
              <p:spPr bwMode="auto">
                <a:xfrm>
                  <a:off x="7716066"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14" name="Freeform 217">
                  <a:extLst>
                    <a:ext uri="{FF2B5EF4-FFF2-40B4-BE49-F238E27FC236}">
                      <a16:creationId xmlns:a16="http://schemas.microsoft.com/office/drawing/2014/main" id="{B923CAEC-BED4-8F2A-31C9-90047F0857D9}"/>
                    </a:ext>
                  </a:extLst>
                </p:cNvPr>
                <p:cNvSpPr>
                  <a:spLocks/>
                </p:cNvSpPr>
                <p:nvPr/>
              </p:nvSpPr>
              <p:spPr bwMode="auto">
                <a:xfrm>
                  <a:off x="8161596" y="693990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17" name="Freeform 218">
                  <a:extLst>
                    <a:ext uri="{FF2B5EF4-FFF2-40B4-BE49-F238E27FC236}">
                      <a16:creationId xmlns:a16="http://schemas.microsoft.com/office/drawing/2014/main" id="{64FDEB46-70D8-BDD1-9469-6E5BBEB92718}"/>
                    </a:ext>
                  </a:extLst>
                </p:cNvPr>
                <p:cNvSpPr>
                  <a:spLocks/>
                </p:cNvSpPr>
                <p:nvPr/>
              </p:nvSpPr>
              <p:spPr bwMode="auto">
                <a:xfrm>
                  <a:off x="8187667" y="69367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19" name="Freeform 221">
                  <a:extLst>
                    <a:ext uri="{FF2B5EF4-FFF2-40B4-BE49-F238E27FC236}">
                      <a16:creationId xmlns:a16="http://schemas.microsoft.com/office/drawing/2014/main" id="{4FCEF38C-588E-B291-7E81-BFE9A5677D28}"/>
                    </a:ext>
                  </a:extLst>
                </p:cNvPr>
                <p:cNvSpPr>
                  <a:spLocks/>
                </p:cNvSpPr>
                <p:nvPr/>
              </p:nvSpPr>
              <p:spPr bwMode="auto">
                <a:xfrm>
                  <a:off x="8082104" y="693990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20" name="Freeform 222">
                  <a:extLst>
                    <a:ext uri="{FF2B5EF4-FFF2-40B4-BE49-F238E27FC236}">
                      <a16:creationId xmlns:a16="http://schemas.microsoft.com/office/drawing/2014/main" id="{4E0CCC30-143E-71B6-2898-1F2E8FA1103A}"/>
                    </a:ext>
                  </a:extLst>
                </p:cNvPr>
                <p:cNvSpPr>
                  <a:spLocks/>
                </p:cNvSpPr>
                <p:nvPr/>
              </p:nvSpPr>
              <p:spPr bwMode="auto">
                <a:xfrm>
                  <a:off x="8108175" y="69367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21" name="Freeform 225">
                  <a:extLst>
                    <a:ext uri="{FF2B5EF4-FFF2-40B4-BE49-F238E27FC236}">
                      <a16:creationId xmlns:a16="http://schemas.microsoft.com/office/drawing/2014/main" id="{43FE2EA2-B895-20FE-0082-D150CBB30DF1}"/>
                    </a:ext>
                  </a:extLst>
                </p:cNvPr>
                <p:cNvSpPr>
                  <a:spLocks/>
                </p:cNvSpPr>
                <p:nvPr/>
              </p:nvSpPr>
              <p:spPr bwMode="auto">
                <a:xfrm>
                  <a:off x="8005176" y="693990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22" name="Freeform 226">
                  <a:extLst>
                    <a:ext uri="{FF2B5EF4-FFF2-40B4-BE49-F238E27FC236}">
                      <a16:creationId xmlns:a16="http://schemas.microsoft.com/office/drawing/2014/main" id="{D294BCED-F373-26D9-D693-9BDE9686EDC4}"/>
                    </a:ext>
                  </a:extLst>
                </p:cNvPr>
                <p:cNvSpPr>
                  <a:spLocks/>
                </p:cNvSpPr>
                <p:nvPr/>
              </p:nvSpPr>
              <p:spPr bwMode="auto">
                <a:xfrm>
                  <a:off x="8031247" y="69367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23" name="Freeform 217">
                  <a:extLst>
                    <a:ext uri="{FF2B5EF4-FFF2-40B4-BE49-F238E27FC236}">
                      <a16:creationId xmlns:a16="http://schemas.microsoft.com/office/drawing/2014/main" id="{949C7F34-DD39-3370-67DC-C6E8AA790609}"/>
                    </a:ext>
                  </a:extLst>
                </p:cNvPr>
                <p:cNvSpPr>
                  <a:spLocks/>
                </p:cNvSpPr>
                <p:nvPr/>
              </p:nvSpPr>
              <p:spPr bwMode="auto">
                <a:xfrm>
                  <a:off x="8467179"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24" name="Freeform 218">
                  <a:extLst>
                    <a:ext uri="{FF2B5EF4-FFF2-40B4-BE49-F238E27FC236}">
                      <a16:creationId xmlns:a16="http://schemas.microsoft.com/office/drawing/2014/main" id="{2F12F7DC-BED5-0380-6AEB-3A153C284825}"/>
                    </a:ext>
                  </a:extLst>
                </p:cNvPr>
                <p:cNvSpPr>
                  <a:spLocks/>
                </p:cNvSpPr>
                <p:nvPr/>
              </p:nvSpPr>
              <p:spPr bwMode="auto">
                <a:xfrm>
                  <a:off x="8493250"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25" name="Freeform 221">
                  <a:extLst>
                    <a:ext uri="{FF2B5EF4-FFF2-40B4-BE49-F238E27FC236}">
                      <a16:creationId xmlns:a16="http://schemas.microsoft.com/office/drawing/2014/main" id="{6B533264-78DF-6F37-8F06-07772ACED901}"/>
                    </a:ext>
                  </a:extLst>
                </p:cNvPr>
                <p:cNvSpPr>
                  <a:spLocks/>
                </p:cNvSpPr>
                <p:nvPr/>
              </p:nvSpPr>
              <p:spPr bwMode="auto">
                <a:xfrm>
                  <a:off x="8387687"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26" name="Freeform 222">
                  <a:extLst>
                    <a:ext uri="{FF2B5EF4-FFF2-40B4-BE49-F238E27FC236}">
                      <a16:creationId xmlns:a16="http://schemas.microsoft.com/office/drawing/2014/main" id="{318CBFA3-77F2-74A7-40CD-3EF45AE0E196}"/>
                    </a:ext>
                  </a:extLst>
                </p:cNvPr>
                <p:cNvSpPr>
                  <a:spLocks/>
                </p:cNvSpPr>
                <p:nvPr/>
              </p:nvSpPr>
              <p:spPr bwMode="auto">
                <a:xfrm>
                  <a:off x="8413758"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27" name="Freeform 225">
                  <a:extLst>
                    <a:ext uri="{FF2B5EF4-FFF2-40B4-BE49-F238E27FC236}">
                      <a16:creationId xmlns:a16="http://schemas.microsoft.com/office/drawing/2014/main" id="{592DD506-0CB2-352E-2FC6-74DFE9090B08}"/>
                    </a:ext>
                  </a:extLst>
                </p:cNvPr>
                <p:cNvSpPr>
                  <a:spLocks/>
                </p:cNvSpPr>
                <p:nvPr/>
              </p:nvSpPr>
              <p:spPr bwMode="auto">
                <a:xfrm>
                  <a:off x="8310760"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28" name="Freeform 226">
                  <a:extLst>
                    <a:ext uri="{FF2B5EF4-FFF2-40B4-BE49-F238E27FC236}">
                      <a16:creationId xmlns:a16="http://schemas.microsoft.com/office/drawing/2014/main" id="{65D96AE6-7645-558A-35B2-360082EA3909}"/>
                    </a:ext>
                  </a:extLst>
                </p:cNvPr>
                <p:cNvSpPr>
                  <a:spLocks/>
                </p:cNvSpPr>
                <p:nvPr/>
              </p:nvSpPr>
              <p:spPr bwMode="auto">
                <a:xfrm>
                  <a:off x="8336831"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29" name="Freeform 229">
                  <a:extLst>
                    <a:ext uri="{FF2B5EF4-FFF2-40B4-BE49-F238E27FC236}">
                      <a16:creationId xmlns:a16="http://schemas.microsoft.com/office/drawing/2014/main" id="{3346016E-16CB-F2D6-9DF6-BF1E4CE291B7}"/>
                    </a:ext>
                  </a:extLst>
                </p:cNvPr>
                <p:cNvSpPr>
                  <a:spLocks/>
                </p:cNvSpPr>
                <p:nvPr/>
              </p:nvSpPr>
              <p:spPr bwMode="auto">
                <a:xfrm>
                  <a:off x="8228704"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30" name="Freeform 230">
                  <a:extLst>
                    <a:ext uri="{FF2B5EF4-FFF2-40B4-BE49-F238E27FC236}">
                      <a16:creationId xmlns:a16="http://schemas.microsoft.com/office/drawing/2014/main" id="{FB91A70D-DCD2-40FC-35A4-C57AF06C2F8E}"/>
                    </a:ext>
                  </a:extLst>
                </p:cNvPr>
                <p:cNvSpPr>
                  <a:spLocks/>
                </p:cNvSpPr>
                <p:nvPr/>
              </p:nvSpPr>
              <p:spPr bwMode="auto">
                <a:xfrm>
                  <a:off x="8254775"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31" name="Freeform 217">
                  <a:extLst>
                    <a:ext uri="{FF2B5EF4-FFF2-40B4-BE49-F238E27FC236}">
                      <a16:creationId xmlns:a16="http://schemas.microsoft.com/office/drawing/2014/main" id="{04BD0C84-2B38-DC6A-968C-FF34E036397D}"/>
                    </a:ext>
                  </a:extLst>
                </p:cNvPr>
                <p:cNvSpPr>
                  <a:spLocks/>
                </p:cNvSpPr>
                <p:nvPr/>
              </p:nvSpPr>
              <p:spPr bwMode="auto">
                <a:xfrm>
                  <a:off x="8633434" y="694013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32" name="Freeform 218">
                  <a:extLst>
                    <a:ext uri="{FF2B5EF4-FFF2-40B4-BE49-F238E27FC236}">
                      <a16:creationId xmlns:a16="http://schemas.microsoft.com/office/drawing/2014/main" id="{7A43E005-E9C7-2BFA-487E-8D69985833AD}"/>
                    </a:ext>
                  </a:extLst>
                </p:cNvPr>
                <p:cNvSpPr>
                  <a:spLocks/>
                </p:cNvSpPr>
                <p:nvPr/>
              </p:nvSpPr>
              <p:spPr bwMode="auto">
                <a:xfrm>
                  <a:off x="8659505" y="69369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33" name="Freeform 221">
                  <a:extLst>
                    <a:ext uri="{FF2B5EF4-FFF2-40B4-BE49-F238E27FC236}">
                      <a16:creationId xmlns:a16="http://schemas.microsoft.com/office/drawing/2014/main" id="{DB8FB205-2239-7B07-7E1E-93DC7DFEF0F2}"/>
                    </a:ext>
                  </a:extLst>
                </p:cNvPr>
                <p:cNvSpPr>
                  <a:spLocks/>
                </p:cNvSpPr>
                <p:nvPr/>
              </p:nvSpPr>
              <p:spPr bwMode="auto">
                <a:xfrm>
                  <a:off x="8553942" y="694013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34" name="Freeform 222">
                  <a:extLst>
                    <a:ext uri="{FF2B5EF4-FFF2-40B4-BE49-F238E27FC236}">
                      <a16:creationId xmlns:a16="http://schemas.microsoft.com/office/drawing/2014/main" id="{68B16DEE-0881-1250-EDCE-B13512EDEB9D}"/>
                    </a:ext>
                  </a:extLst>
                </p:cNvPr>
                <p:cNvSpPr>
                  <a:spLocks/>
                </p:cNvSpPr>
                <p:nvPr/>
              </p:nvSpPr>
              <p:spPr bwMode="auto">
                <a:xfrm>
                  <a:off x="8580013" y="69369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35" name="Freeform 217">
                  <a:extLst>
                    <a:ext uri="{FF2B5EF4-FFF2-40B4-BE49-F238E27FC236}">
                      <a16:creationId xmlns:a16="http://schemas.microsoft.com/office/drawing/2014/main" id="{42F9F835-9F83-A2BF-FB77-2E5C91F3FC1A}"/>
                    </a:ext>
                  </a:extLst>
                </p:cNvPr>
                <p:cNvSpPr>
                  <a:spLocks/>
                </p:cNvSpPr>
                <p:nvPr/>
              </p:nvSpPr>
              <p:spPr bwMode="auto">
                <a:xfrm>
                  <a:off x="8939018"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36" name="Freeform 218">
                  <a:extLst>
                    <a:ext uri="{FF2B5EF4-FFF2-40B4-BE49-F238E27FC236}">
                      <a16:creationId xmlns:a16="http://schemas.microsoft.com/office/drawing/2014/main" id="{2EB580E6-7CDA-E368-964C-EC4A6B85E4C9}"/>
                    </a:ext>
                  </a:extLst>
                </p:cNvPr>
                <p:cNvSpPr>
                  <a:spLocks/>
                </p:cNvSpPr>
                <p:nvPr/>
              </p:nvSpPr>
              <p:spPr bwMode="auto">
                <a:xfrm>
                  <a:off x="8965088"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37" name="Freeform 221">
                  <a:extLst>
                    <a:ext uri="{FF2B5EF4-FFF2-40B4-BE49-F238E27FC236}">
                      <a16:creationId xmlns:a16="http://schemas.microsoft.com/office/drawing/2014/main" id="{3AFE10A3-1071-2772-A41B-D1A379B1AFEC}"/>
                    </a:ext>
                  </a:extLst>
                </p:cNvPr>
                <p:cNvSpPr>
                  <a:spLocks/>
                </p:cNvSpPr>
                <p:nvPr/>
              </p:nvSpPr>
              <p:spPr bwMode="auto">
                <a:xfrm>
                  <a:off x="8859526"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38" name="Freeform 222">
                  <a:extLst>
                    <a:ext uri="{FF2B5EF4-FFF2-40B4-BE49-F238E27FC236}">
                      <a16:creationId xmlns:a16="http://schemas.microsoft.com/office/drawing/2014/main" id="{3B39CDCB-1C50-72AA-AB65-28A6FD671438}"/>
                    </a:ext>
                  </a:extLst>
                </p:cNvPr>
                <p:cNvSpPr>
                  <a:spLocks/>
                </p:cNvSpPr>
                <p:nvPr/>
              </p:nvSpPr>
              <p:spPr bwMode="auto">
                <a:xfrm>
                  <a:off x="8885597"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39" name="Freeform 225">
                  <a:extLst>
                    <a:ext uri="{FF2B5EF4-FFF2-40B4-BE49-F238E27FC236}">
                      <a16:creationId xmlns:a16="http://schemas.microsoft.com/office/drawing/2014/main" id="{706999C5-16A7-F631-EE65-D83460343323}"/>
                    </a:ext>
                  </a:extLst>
                </p:cNvPr>
                <p:cNvSpPr>
                  <a:spLocks/>
                </p:cNvSpPr>
                <p:nvPr/>
              </p:nvSpPr>
              <p:spPr bwMode="auto">
                <a:xfrm>
                  <a:off x="8782599"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40" name="Freeform 226">
                  <a:extLst>
                    <a:ext uri="{FF2B5EF4-FFF2-40B4-BE49-F238E27FC236}">
                      <a16:creationId xmlns:a16="http://schemas.microsoft.com/office/drawing/2014/main" id="{654C3EB3-301B-ED98-15B1-EEF969706095}"/>
                    </a:ext>
                  </a:extLst>
                </p:cNvPr>
                <p:cNvSpPr>
                  <a:spLocks/>
                </p:cNvSpPr>
                <p:nvPr/>
              </p:nvSpPr>
              <p:spPr bwMode="auto">
                <a:xfrm>
                  <a:off x="8808669"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41" name="Freeform 229">
                  <a:extLst>
                    <a:ext uri="{FF2B5EF4-FFF2-40B4-BE49-F238E27FC236}">
                      <a16:creationId xmlns:a16="http://schemas.microsoft.com/office/drawing/2014/main" id="{F4E6FB45-EC08-24C2-B4D1-07D1EF864FE4}"/>
                    </a:ext>
                  </a:extLst>
                </p:cNvPr>
                <p:cNvSpPr>
                  <a:spLocks/>
                </p:cNvSpPr>
                <p:nvPr/>
              </p:nvSpPr>
              <p:spPr bwMode="auto">
                <a:xfrm>
                  <a:off x="8700542"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42" name="Freeform 230">
                  <a:extLst>
                    <a:ext uri="{FF2B5EF4-FFF2-40B4-BE49-F238E27FC236}">
                      <a16:creationId xmlns:a16="http://schemas.microsoft.com/office/drawing/2014/main" id="{91D88C59-71D2-5EBE-E6E1-C5767FC71A70}"/>
                    </a:ext>
                  </a:extLst>
                </p:cNvPr>
                <p:cNvSpPr>
                  <a:spLocks/>
                </p:cNvSpPr>
                <p:nvPr/>
              </p:nvSpPr>
              <p:spPr bwMode="auto">
                <a:xfrm>
                  <a:off x="8726613"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43" name="Freeform 221">
                  <a:extLst>
                    <a:ext uri="{FF2B5EF4-FFF2-40B4-BE49-F238E27FC236}">
                      <a16:creationId xmlns:a16="http://schemas.microsoft.com/office/drawing/2014/main" id="{853E1E58-4F80-5DD9-B05E-707B618510A0}"/>
                    </a:ext>
                  </a:extLst>
                </p:cNvPr>
                <p:cNvSpPr>
                  <a:spLocks/>
                </p:cNvSpPr>
                <p:nvPr/>
              </p:nvSpPr>
              <p:spPr bwMode="auto">
                <a:xfrm>
                  <a:off x="9092651" y="694502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44" name="Freeform 222">
                  <a:extLst>
                    <a:ext uri="{FF2B5EF4-FFF2-40B4-BE49-F238E27FC236}">
                      <a16:creationId xmlns:a16="http://schemas.microsoft.com/office/drawing/2014/main" id="{66A850FF-7DFA-7E31-8E61-7C91FEF9F10B}"/>
                    </a:ext>
                  </a:extLst>
                </p:cNvPr>
                <p:cNvSpPr>
                  <a:spLocks/>
                </p:cNvSpPr>
                <p:nvPr/>
              </p:nvSpPr>
              <p:spPr bwMode="auto">
                <a:xfrm>
                  <a:off x="9118722" y="694184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45" name="Freeform 225">
                  <a:extLst>
                    <a:ext uri="{FF2B5EF4-FFF2-40B4-BE49-F238E27FC236}">
                      <a16:creationId xmlns:a16="http://schemas.microsoft.com/office/drawing/2014/main" id="{C0F4DA59-0CA3-702B-9E6B-B31AFA958AEF}"/>
                    </a:ext>
                  </a:extLst>
                </p:cNvPr>
                <p:cNvSpPr>
                  <a:spLocks/>
                </p:cNvSpPr>
                <p:nvPr/>
              </p:nvSpPr>
              <p:spPr bwMode="auto">
                <a:xfrm>
                  <a:off x="9015723" y="694502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46" name="Freeform 226">
                  <a:extLst>
                    <a:ext uri="{FF2B5EF4-FFF2-40B4-BE49-F238E27FC236}">
                      <a16:creationId xmlns:a16="http://schemas.microsoft.com/office/drawing/2014/main" id="{F0773B97-0D41-5705-0376-59A3F45E8740}"/>
                    </a:ext>
                  </a:extLst>
                </p:cNvPr>
                <p:cNvSpPr>
                  <a:spLocks/>
                </p:cNvSpPr>
                <p:nvPr/>
              </p:nvSpPr>
              <p:spPr bwMode="auto">
                <a:xfrm>
                  <a:off x="9041794" y="694184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47" name="Freeform 144">
                  <a:extLst>
                    <a:ext uri="{FF2B5EF4-FFF2-40B4-BE49-F238E27FC236}">
                      <a16:creationId xmlns:a16="http://schemas.microsoft.com/office/drawing/2014/main" id="{09E40502-B020-14CB-640C-7A0AD2B670BF}"/>
                    </a:ext>
                  </a:extLst>
                </p:cNvPr>
                <p:cNvSpPr>
                  <a:spLocks/>
                </p:cNvSpPr>
                <p:nvPr/>
              </p:nvSpPr>
              <p:spPr bwMode="auto">
                <a:xfrm>
                  <a:off x="9172654" y="695031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19" name="Freeform 145">
                  <a:extLst>
                    <a:ext uri="{FF2B5EF4-FFF2-40B4-BE49-F238E27FC236}">
                      <a16:creationId xmlns:a16="http://schemas.microsoft.com/office/drawing/2014/main" id="{2456E3A5-C124-CE71-10FB-BE172311187C}"/>
                    </a:ext>
                  </a:extLst>
                </p:cNvPr>
                <p:cNvSpPr>
                  <a:spLocks/>
                </p:cNvSpPr>
                <p:nvPr/>
              </p:nvSpPr>
              <p:spPr bwMode="auto">
                <a:xfrm>
                  <a:off x="9198725" y="69471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26" name="Freeform 148">
                  <a:extLst>
                    <a:ext uri="{FF2B5EF4-FFF2-40B4-BE49-F238E27FC236}">
                      <a16:creationId xmlns:a16="http://schemas.microsoft.com/office/drawing/2014/main" id="{F29CF744-2AC4-98A0-46C7-550998D460F5}"/>
                    </a:ext>
                  </a:extLst>
                </p:cNvPr>
                <p:cNvSpPr>
                  <a:spLocks/>
                </p:cNvSpPr>
                <p:nvPr/>
              </p:nvSpPr>
              <p:spPr bwMode="auto">
                <a:xfrm>
                  <a:off x="9254710" y="694268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28" name="Freeform 149">
                  <a:extLst>
                    <a:ext uri="{FF2B5EF4-FFF2-40B4-BE49-F238E27FC236}">
                      <a16:creationId xmlns:a16="http://schemas.microsoft.com/office/drawing/2014/main" id="{4A9B44ED-3B59-0CBF-40FB-65D5BB259012}"/>
                    </a:ext>
                  </a:extLst>
                </p:cNvPr>
                <p:cNvSpPr>
                  <a:spLocks/>
                </p:cNvSpPr>
                <p:nvPr/>
              </p:nvSpPr>
              <p:spPr bwMode="auto">
                <a:xfrm>
                  <a:off x="9280781" y="693950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29" name="Freeform 152">
                  <a:extLst>
                    <a:ext uri="{FF2B5EF4-FFF2-40B4-BE49-F238E27FC236}">
                      <a16:creationId xmlns:a16="http://schemas.microsoft.com/office/drawing/2014/main" id="{0BF3061C-69C0-1730-ABB8-390EF5406E92}"/>
                    </a:ext>
                  </a:extLst>
                </p:cNvPr>
                <p:cNvSpPr>
                  <a:spLocks/>
                </p:cNvSpPr>
                <p:nvPr/>
              </p:nvSpPr>
              <p:spPr bwMode="auto">
                <a:xfrm>
                  <a:off x="9334203" y="695031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3" name="Freeform 153">
                  <a:extLst>
                    <a:ext uri="{FF2B5EF4-FFF2-40B4-BE49-F238E27FC236}">
                      <a16:creationId xmlns:a16="http://schemas.microsoft.com/office/drawing/2014/main" id="{3372CDD2-2635-9165-B7DE-9F5575243254}"/>
                    </a:ext>
                  </a:extLst>
                </p:cNvPr>
                <p:cNvSpPr>
                  <a:spLocks/>
                </p:cNvSpPr>
                <p:nvPr/>
              </p:nvSpPr>
              <p:spPr bwMode="auto">
                <a:xfrm>
                  <a:off x="9360274" y="694713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4" name="Freeform 156">
                  <a:extLst>
                    <a:ext uri="{FF2B5EF4-FFF2-40B4-BE49-F238E27FC236}">
                      <a16:creationId xmlns:a16="http://schemas.microsoft.com/office/drawing/2014/main" id="{07E7963E-9790-776A-BB8B-3E2ABDEB9D20}"/>
                    </a:ext>
                  </a:extLst>
                </p:cNvPr>
                <p:cNvSpPr>
                  <a:spLocks/>
                </p:cNvSpPr>
                <p:nvPr/>
              </p:nvSpPr>
              <p:spPr bwMode="auto">
                <a:xfrm>
                  <a:off x="9411131" y="694650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5" name="Freeform 157">
                  <a:extLst>
                    <a:ext uri="{FF2B5EF4-FFF2-40B4-BE49-F238E27FC236}">
                      <a16:creationId xmlns:a16="http://schemas.microsoft.com/office/drawing/2014/main" id="{F2D51158-50B4-64B8-626E-5211E6E2BD6F}"/>
                    </a:ext>
                  </a:extLst>
                </p:cNvPr>
                <p:cNvSpPr>
                  <a:spLocks/>
                </p:cNvSpPr>
                <p:nvPr/>
              </p:nvSpPr>
              <p:spPr bwMode="auto">
                <a:xfrm>
                  <a:off x="9437202" y="69433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6" name="Freeform 160">
                  <a:extLst>
                    <a:ext uri="{FF2B5EF4-FFF2-40B4-BE49-F238E27FC236}">
                      <a16:creationId xmlns:a16="http://schemas.microsoft.com/office/drawing/2014/main" id="{1361F8B4-B3B6-7E28-9DF8-B7AB57421703}"/>
                    </a:ext>
                  </a:extLst>
                </p:cNvPr>
                <p:cNvSpPr>
                  <a:spLocks/>
                </p:cNvSpPr>
                <p:nvPr/>
              </p:nvSpPr>
              <p:spPr bwMode="auto">
                <a:xfrm>
                  <a:off x="9490623" y="695031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73" name="Freeform 161">
                  <a:extLst>
                    <a:ext uri="{FF2B5EF4-FFF2-40B4-BE49-F238E27FC236}">
                      <a16:creationId xmlns:a16="http://schemas.microsoft.com/office/drawing/2014/main" id="{35A5B612-0A86-D037-6A6B-05260A1AB275}"/>
                    </a:ext>
                  </a:extLst>
                </p:cNvPr>
                <p:cNvSpPr>
                  <a:spLocks/>
                </p:cNvSpPr>
                <p:nvPr/>
              </p:nvSpPr>
              <p:spPr bwMode="auto">
                <a:xfrm>
                  <a:off x="9516694" y="694713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74" name="Freeform 217">
                  <a:extLst>
                    <a:ext uri="{FF2B5EF4-FFF2-40B4-BE49-F238E27FC236}">
                      <a16:creationId xmlns:a16="http://schemas.microsoft.com/office/drawing/2014/main" id="{CBA8F5A7-7C8F-1A8C-84BF-3A3CFD9EEC73}"/>
                    </a:ext>
                  </a:extLst>
                </p:cNvPr>
                <p:cNvSpPr>
                  <a:spLocks/>
                </p:cNvSpPr>
                <p:nvPr/>
              </p:nvSpPr>
              <p:spPr bwMode="auto">
                <a:xfrm>
                  <a:off x="9808992"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75" name="Freeform 218">
                  <a:extLst>
                    <a:ext uri="{FF2B5EF4-FFF2-40B4-BE49-F238E27FC236}">
                      <a16:creationId xmlns:a16="http://schemas.microsoft.com/office/drawing/2014/main" id="{2A49B3B7-E725-A0A7-C8AD-7A1D9B938FC2}"/>
                    </a:ext>
                  </a:extLst>
                </p:cNvPr>
                <p:cNvSpPr>
                  <a:spLocks/>
                </p:cNvSpPr>
                <p:nvPr/>
              </p:nvSpPr>
              <p:spPr bwMode="auto">
                <a:xfrm>
                  <a:off x="9835062"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76" name="Freeform 221">
                  <a:extLst>
                    <a:ext uri="{FF2B5EF4-FFF2-40B4-BE49-F238E27FC236}">
                      <a16:creationId xmlns:a16="http://schemas.microsoft.com/office/drawing/2014/main" id="{537B0C84-6E79-3E17-6F2E-74FDCCD93308}"/>
                    </a:ext>
                  </a:extLst>
                </p:cNvPr>
                <p:cNvSpPr>
                  <a:spLocks/>
                </p:cNvSpPr>
                <p:nvPr/>
              </p:nvSpPr>
              <p:spPr bwMode="auto">
                <a:xfrm>
                  <a:off x="9729499"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77" name="Freeform 222">
                  <a:extLst>
                    <a:ext uri="{FF2B5EF4-FFF2-40B4-BE49-F238E27FC236}">
                      <a16:creationId xmlns:a16="http://schemas.microsoft.com/office/drawing/2014/main" id="{B9C2A550-272C-C644-3AD5-18FB64E98C8D}"/>
                    </a:ext>
                  </a:extLst>
                </p:cNvPr>
                <p:cNvSpPr>
                  <a:spLocks/>
                </p:cNvSpPr>
                <p:nvPr/>
              </p:nvSpPr>
              <p:spPr bwMode="auto">
                <a:xfrm>
                  <a:off x="9755570"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78" name="Freeform 225">
                  <a:extLst>
                    <a:ext uri="{FF2B5EF4-FFF2-40B4-BE49-F238E27FC236}">
                      <a16:creationId xmlns:a16="http://schemas.microsoft.com/office/drawing/2014/main" id="{9A3FDEE1-2EF2-9111-EE86-CCAFCF51EA91}"/>
                    </a:ext>
                  </a:extLst>
                </p:cNvPr>
                <p:cNvSpPr>
                  <a:spLocks/>
                </p:cNvSpPr>
                <p:nvPr/>
              </p:nvSpPr>
              <p:spPr bwMode="auto">
                <a:xfrm>
                  <a:off x="9652572"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48" name="Freeform 226">
                  <a:extLst>
                    <a:ext uri="{FF2B5EF4-FFF2-40B4-BE49-F238E27FC236}">
                      <a16:creationId xmlns:a16="http://schemas.microsoft.com/office/drawing/2014/main" id="{0C98D451-1970-5EEC-B682-DE9E945B9355}"/>
                    </a:ext>
                  </a:extLst>
                </p:cNvPr>
                <p:cNvSpPr>
                  <a:spLocks/>
                </p:cNvSpPr>
                <p:nvPr/>
              </p:nvSpPr>
              <p:spPr bwMode="auto">
                <a:xfrm>
                  <a:off x="9678643"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49" name="Freeform 229">
                  <a:extLst>
                    <a:ext uri="{FF2B5EF4-FFF2-40B4-BE49-F238E27FC236}">
                      <a16:creationId xmlns:a16="http://schemas.microsoft.com/office/drawing/2014/main" id="{F827DF33-C113-3205-50D4-90E40F847B4F}"/>
                    </a:ext>
                  </a:extLst>
                </p:cNvPr>
                <p:cNvSpPr>
                  <a:spLocks/>
                </p:cNvSpPr>
                <p:nvPr/>
              </p:nvSpPr>
              <p:spPr bwMode="auto">
                <a:xfrm>
                  <a:off x="9570515"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50" name="Freeform 230">
                  <a:extLst>
                    <a:ext uri="{FF2B5EF4-FFF2-40B4-BE49-F238E27FC236}">
                      <a16:creationId xmlns:a16="http://schemas.microsoft.com/office/drawing/2014/main" id="{109023B8-018F-7EA1-5902-2898A2913946}"/>
                    </a:ext>
                  </a:extLst>
                </p:cNvPr>
                <p:cNvSpPr>
                  <a:spLocks/>
                </p:cNvSpPr>
                <p:nvPr/>
              </p:nvSpPr>
              <p:spPr bwMode="auto">
                <a:xfrm>
                  <a:off x="9596586"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51" name="Freeform 229">
                  <a:extLst>
                    <a:ext uri="{FF2B5EF4-FFF2-40B4-BE49-F238E27FC236}">
                      <a16:creationId xmlns:a16="http://schemas.microsoft.com/office/drawing/2014/main" id="{F49C9129-0BEB-8FE7-1DC1-FAA166D9BD22}"/>
                    </a:ext>
                  </a:extLst>
                </p:cNvPr>
                <p:cNvSpPr>
                  <a:spLocks/>
                </p:cNvSpPr>
                <p:nvPr/>
              </p:nvSpPr>
              <p:spPr bwMode="auto">
                <a:xfrm>
                  <a:off x="9876098" y="696387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52" name="Freeform 230">
                  <a:extLst>
                    <a:ext uri="{FF2B5EF4-FFF2-40B4-BE49-F238E27FC236}">
                      <a16:creationId xmlns:a16="http://schemas.microsoft.com/office/drawing/2014/main" id="{B5A0003A-8E88-6687-C534-2874366824D0}"/>
                    </a:ext>
                  </a:extLst>
                </p:cNvPr>
                <p:cNvSpPr>
                  <a:spLocks/>
                </p:cNvSpPr>
                <p:nvPr/>
              </p:nvSpPr>
              <p:spPr bwMode="auto">
                <a:xfrm>
                  <a:off x="9902169" y="696069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9682" name="Group 9681">
                <a:extLst>
                  <a:ext uri="{FF2B5EF4-FFF2-40B4-BE49-F238E27FC236}">
                    <a16:creationId xmlns:a16="http://schemas.microsoft.com/office/drawing/2014/main" id="{307882AE-5745-AD28-A8B3-71331F17BCBD}"/>
                  </a:ext>
                </a:extLst>
              </p:cNvPr>
              <p:cNvGrpSpPr/>
              <p:nvPr/>
            </p:nvGrpSpPr>
            <p:grpSpPr>
              <a:xfrm>
                <a:off x="6977575" y="6884746"/>
                <a:ext cx="2961347" cy="111006"/>
                <a:chOff x="6977575" y="6884746"/>
                <a:chExt cx="2961347" cy="111006"/>
              </a:xfrm>
            </p:grpSpPr>
            <p:sp>
              <p:nvSpPr>
                <p:cNvPr id="9683" name="Oval 143">
                  <a:extLst>
                    <a:ext uri="{FF2B5EF4-FFF2-40B4-BE49-F238E27FC236}">
                      <a16:creationId xmlns:a16="http://schemas.microsoft.com/office/drawing/2014/main" id="{CF89FD27-A2CC-6B9D-C57B-E83D0E41EC56}"/>
                    </a:ext>
                  </a:extLst>
                </p:cNvPr>
                <p:cNvSpPr>
                  <a:spLocks noChangeArrowheads="1"/>
                </p:cNvSpPr>
                <p:nvPr/>
              </p:nvSpPr>
              <p:spPr bwMode="auto">
                <a:xfrm rot="20888927">
                  <a:off x="6977575" y="689237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84" name="Oval 147">
                  <a:extLst>
                    <a:ext uri="{FF2B5EF4-FFF2-40B4-BE49-F238E27FC236}">
                      <a16:creationId xmlns:a16="http://schemas.microsoft.com/office/drawing/2014/main" id="{2376AD1F-64F8-2C92-7E9A-545BEB418375}"/>
                    </a:ext>
                  </a:extLst>
                </p:cNvPr>
                <p:cNvSpPr>
                  <a:spLocks noChangeArrowheads="1"/>
                </p:cNvSpPr>
                <p:nvPr/>
              </p:nvSpPr>
              <p:spPr bwMode="auto">
                <a:xfrm rot="20888927">
                  <a:off x="7059631" y="6884746"/>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85" name="Oval 151">
                  <a:extLst>
                    <a:ext uri="{FF2B5EF4-FFF2-40B4-BE49-F238E27FC236}">
                      <a16:creationId xmlns:a16="http://schemas.microsoft.com/office/drawing/2014/main" id="{E22EFD6E-B556-BA77-4564-B1B36698FB7B}"/>
                    </a:ext>
                  </a:extLst>
                </p:cNvPr>
                <p:cNvSpPr>
                  <a:spLocks noChangeArrowheads="1"/>
                </p:cNvSpPr>
                <p:nvPr/>
              </p:nvSpPr>
              <p:spPr bwMode="auto">
                <a:xfrm rot="20888927">
                  <a:off x="7139124" y="6892380"/>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86" name="Oval 155">
                  <a:extLst>
                    <a:ext uri="{FF2B5EF4-FFF2-40B4-BE49-F238E27FC236}">
                      <a16:creationId xmlns:a16="http://schemas.microsoft.com/office/drawing/2014/main" id="{1BA29DA7-7278-0C5A-3731-2A4BC45E475F}"/>
                    </a:ext>
                  </a:extLst>
                </p:cNvPr>
                <p:cNvSpPr>
                  <a:spLocks noChangeArrowheads="1"/>
                </p:cNvSpPr>
                <p:nvPr/>
              </p:nvSpPr>
              <p:spPr bwMode="auto">
                <a:xfrm rot="20888927">
                  <a:off x="7216052" y="6888563"/>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87" name="Oval 159">
                  <a:extLst>
                    <a:ext uri="{FF2B5EF4-FFF2-40B4-BE49-F238E27FC236}">
                      <a16:creationId xmlns:a16="http://schemas.microsoft.com/office/drawing/2014/main" id="{9E0E0AC7-F599-BBAC-8CC8-68C7A87844E9}"/>
                    </a:ext>
                  </a:extLst>
                </p:cNvPr>
                <p:cNvSpPr>
                  <a:spLocks noChangeArrowheads="1"/>
                </p:cNvSpPr>
                <p:nvPr/>
              </p:nvSpPr>
              <p:spPr bwMode="auto">
                <a:xfrm rot="20888927">
                  <a:off x="7295544" y="6892380"/>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88" name="Oval 216">
                  <a:extLst>
                    <a:ext uri="{FF2B5EF4-FFF2-40B4-BE49-F238E27FC236}">
                      <a16:creationId xmlns:a16="http://schemas.microsoft.com/office/drawing/2014/main" id="{9D88F329-D0F5-A950-6D83-594FC7BEE85A}"/>
                    </a:ext>
                  </a:extLst>
                </p:cNvPr>
                <p:cNvSpPr>
                  <a:spLocks noChangeArrowheads="1"/>
                </p:cNvSpPr>
                <p:nvPr/>
              </p:nvSpPr>
              <p:spPr bwMode="auto">
                <a:xfrm rot="335885">
                  <a:off x="7613912" y="690065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89" name="Oval 220">
                  <a:extLst>
                    <a:ext uri="{FF2B5EF4-FFF2-40B4-BE49-F238E27FC236}">
                      <a16:creationId xmlns:a16="http://schemas.microsoft.com/office/drawing/2014/main" id="{BEDCC573-5B15-9B1F-AA6E-4504E934DB10}"/>
                    </a:ext>
                  </a:extLst>
                </p:cNvPr>
                <p:cNvSpPr>
                  <a:spLocks noChangeArrowheads="1"/>
                </p:cNvSpPr>
                <p:nvPr/>
              </p:nvSpPr>
              <p:spPr bwMode="auto">
                <a:xfrm rot="335885">
                  <a:off x="7534420" y="690065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90" name="Oval 224">
                  <a:extLst>
                    <a:ext uri="{FF2B5EF4-FFF2-40B4-BE49-F238E27FC236}">
                      <a16:creationId xmlns:a16="http://schemas.microsoft.com/office/drawing/2014/main" id="{DE32379A-B20B-7AFC-3C84-802F33D53546}"/>
                    </a:ext>
                  </a:extLst>
                </p:cNvPr>
                <p:cNvSpPr>
                  <a:spLocks noChangeArrowheads="1"/>
                </p:cNvSpPr>
                <p:nvPr/>
              </p:nvSpPr>
              <p:spPr bwMode="auto">
                <a:xfrm rot="335885">
                  <a:off x="7457493" y="690065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91" name="Oval 228">
                  <a:extLst>
                    <a:ext uri="{FF2B5EF4-FFF2-40B4-BE49-F238E27FC236}">
                      <a16:creationId xmlns:a16="http://schemas.microsoft.com/office/drawing/2014/main" id="{BFDFC8BE-FE08-E05E-7812-E8C75ACF7BC8}"/>
                    </a:ext>
                  </a:extLst>
                </p:cNvPr>
                <p:cNvSpPr>
                  <a:spLocks noChangeArrowheads="1"/>
                </p:cNvSpPr>
                <p:nvPr/>
              </p:nvSpPr>
              <p:spPr bwMode="auto">
                <a:xfrm rot="335885">
                  <a:off x="7375436" y="690065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92" name="Oval 216">
                  <a:extLst>
                    <a:ext uri="{FF2B5EF4-FFF2-40B4-BE49-F238E27FC236}">
                      <a16:creationId xmlns:a16="http://schemas.microsoft.com/office/drawing/2014/main" id="{9B6CFF65-D5ED-6482-355B-2F172A54F84B}"/>
                    </a:ext>
                  </a:extLst>
                </p:cNvPr>
                <p:cNvSpPr>
                  <a:spLocks noChangeArrowheads="1"/>
                </p:cNvSpPr>
                <p:nvPr/>
              </p:nvSpPr>
              <p:spPr bwMode="auto">
                <a:xfrm rot="335885">
                  <a:off x="7919496" y="6905938"/>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93" name="Oval 220">
                  <a:extLst>
                    <a:ext uri="{FF2B5EF4-FFF2-40B4-BE49-F238E27FC236}">
                      <a16:creationId xmlns:a16="http://schemas.microsoft.com/office/drawing/2014/main" id="{14D26017-32D5-D3EA-12BF-3E3686753BCB}"/>
                    </a:ext>
                  </a:extLst>
                </p:cNvPr>
                <p:cNvSpPr>
                  <a:spLocks noChangeArrowheads="1"/>
                </p:cNvSpPr>
                <p:nvPr/>
              </p:nvSpPr>
              <p:spPr bwMode="auto">
                <a:xfrm rot="335885">
                  <a:off x="7840003" y="6905938"/>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94" name="Oval 224">
                  <a:extLst>
                    <a:ext uri="{FF2B5EF4-FFF2-40B4-BE49-F238E27FC236}">
                      <a16:creationId xmlns:a16="http://schemas.microsoft.com/office/drawing/2014/main" id="{7466C0AD-9C59-478F-7F33-161E15B62412}"/>
                    </a:ext>
                  </a:extLst>
                </p:cNvPr>
                <p:cNvSpPr>
                  <a:spLocks noChangeArrowheads="1"/>
                </p:cNvSpPr>
                <p:nvPr/>
              </p:nvSpPr>
              <p:spPr bwMode="auto">
                <a:xfrm rot="335885">
                  <a:off x="7763075" y="6905938"/>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95" name="Oval 228">
                  <a:extLst>
                    <a:ext uri="{FF2B5EF4-FFF2-40B4-BE49-F238E27FC236}">
                      <a16:creationId xmlns:a16="http://schemas.microsoft.com/office/drawing/2014/main" id="{BEEA06D5-14BA-757E-1465-8F4CC8C9B9CB}"/>
                    </a:ext>
                  </a:extLst>
                </p:cNvPr>
                <p:cNvSpPr>
                  <a:spLocks noChangeArrowheads="1"/>
                </p:cNvSpPr>
                <p:nvPr/>
              </p:nvSpPr>
              <p:spPr bwMode="auto">
                <a:xfrm rot="335885">
                  <a:off x="7681019" y="6905938"/>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96" name="Oval 216">
                  <a:extLst>
                    <a:ext uri="{FF2B5EF4-FFF2-40B4-BE49-F238E27FC236}">
                      <a16:creationId xmlns:a16="http://schemas.microsoft.com/office/drawing/2014/main" id="{1ACBC6AA-986E-1959-DEBC-339300E6F577}"/>
                    </a:ext>
                  </a:extLst>
                </p:cNvPr>
                <p:cNvSpPr>
                  <a:spLocks noChangeArrowheads="1"/>
                </p:cNvSpPr>
                <p:nvPr/>
              </p:nvSpPr>
              <p:spPr bwMode="auto">
                <a:xfrm rot="335885">
                  <a:off x="8152620" y="690554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97" name="Oval 220">
                  <a:extLst>
                    <a:ext uri="{FF2B5EF4-FFF2-40B4-BE49-F238E27FC236}">
                      <a16:creationId xmlns:a16="http://schemas.microsoft.com/office/drawing/2014/main" id="{1FA79343-E995-8796-2696-CC1BACBC2388}"/>
                    </a:ext>
                  </a:extLst>
                </p:cNvPr>
                <p:cNvSpPr>
                  <a:spLocks noChangeArrowheads="1"/>
                </p:cNvSpPr>
                <p:nvPr/>
              </p:nvSpPr>
              <p:spPr bwMode="auto">
                <a:xfrm rot="335885">
                  <a:off x="8073128" y="690554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98" name="Oval 224">
                  <a:extLst>
                    <a:ext uri="{FF2B5EF4-FFF2-40B4-BE49-F238E27FC236}">
                      <a16:creationId xmlns:a16="http://schemas.microsoft.com/office/drawing/2014/main" id="{F00F7ED6-B558-2DA4-4F6F-7276CD224CEC}"/>
                    </a:ext>
                  </a:extLst>
                </p:cNvPr>
                <p:cNvSpPr>
                  <a:spLocks noChangeArrowheads="1"/>
                </p:cNvSpPr>
                <p:nvPr/>
              </p:nvSpPr>
              <p:spPr bwMode="auto">
                <a:xfrm rot="335885">
                  <a:off x="7996200" y="690554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99" name="Oval 216">
                  <a:extLst>
                    <a:ext uri="{FF2B5EF4-FFF2-40B4-BE49-F238E27FC236}">
                      <a16:creationId xmlns:a16="http://schemas.microsoft.com/office/drawing/2014/main" id="{E56299FC-D35C-C038-FB97-B09610D0A07A}"/>
                    </a:ext>
                  </a:extLst>
                </p:cNvPr>
                <p:cNvSpPr>
                  <a:spLocks noChangeArrowheads="1"/>
                </p:cNvSpPr>
                <p:nvPr/>
              </p:nvSpPr>
              <p:spPr bwMode="auto">
                <a:xfrm rot="335885">
                  <a:off x="8458203" y="691083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00" name="Oval 220">
                  <a:extLst>
                    <a:ext uri="{FF2B5EF4-FFF2-40B4-BE49-F238E27FC236}">
                      <a16:creationId xmlns:a16="http://schemas.microsoft.com/office/drawing/2014/main" id="{8D680FDD-DC64-FAF9-CC82-C96414F89879}"/>
                    </a:ext>
                  </a:extLst>
                </p:cNvPr>
                <p:cNvSpPr>
                  <a:spLocks noChangeArrowheads="1"/>
                </p:cNvSpPr>
                <p:nvPr/>
              </p:nvSpPr>
              <p:spPr bwMode="auto">
                <a:xfrm rot="335885">
                  <a:off x="8378711" y="691083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01" name="Oval 224">
                  <a:extLst>
                    <a:ext uri="{FF2B5EF4-FFF2-40B4-BE49-F238E27FC236}">
                      <a16:creationId xmlns:a16="http://schemas.microsoft.com/office/drawing/2014/main" id="{B8756D20-A6E7-4377-F66B-E3AB21862556}"/>
                    </a:ext>
                  </a:extLst>
                </p:cNvPr>
                <p:cNvSpPr>
                  <a:spLocks noChangeArrowheads="1"/>
                </p:cNvSpPr>
                <p:nvPr/>
              </p:nvSpPr>
              <p:spPr bwMode="auto">
                <a:xfrm rot="335885">
                  <a:off x="8301784" y="691083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02" name="Oval 228">
                  <a:extLst>
                    <a:ext uri="{FF2B5EF4-FFF2-40B4-BE49-F238E27FC236}">
                      <a16:creationId xmlns:a16="http://schemas.microsoft.com/office/drawing/2014/main" id="{50C1A099-AF73-73D6-56B0-32B96537D597}"/>
                    </a:ext>
                  </a:extLst>
                </p:cNvPr>
                <p:cNvSpPr>
                  <a:spLocks noChangeArrowheads="1"/>
                </p:cNvSpPr>
                <p:nvPr/>
              </p:nvSpPr>
              <p:spPr bwMode="auto">
                <a:xfrm rot="335885">
                  <a:off x="8219728" y="691083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03" name="Oval 216">
                  <a:extLst>
                    <a:ext uri="{FF2B5EF4-FFF2-40B4-BE49-F238E27FC236}">
                      <a16:creationId xmlns:a16="http://schemas.microsoft.com/office/drawing/2014/main" id="{665F5634-D1CD-C169-CE60-F1AA564692AB}"/>
                    </a:ext>
                  </a:extLst>
                </p:cNvPr>
                <p:cNvSpPr>
                  <a:spLocks noChangeArrowheads="1"/>
                </p:cNvSpPr>
                <p:nvPr/>
              </p:nvSpPr>
              <p:spPr bwMode="auto">
                <a:xfrm rot="335885">
                  <a:off x="8624458" y="690577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04" name="Oval 220">
                  <a:extLst>
                    <a:ext uri="{FF2B5EF4-FFF2-40B4-BE49-F238E27FC236}">
                      <a16:creationId xmlns:a16="http://schemas.microsoft.com/office/drawing/2014/main" id="{85149461-1191-3070-1226-03C43C7D120A}"/>
                    </a:ext>
                  </a:extLst>
                </p:cNvPr>
                <p:cNvSpPr>
                  <a:spLocks noChangeArrowheads="1"/>
                </p:cNvSpPr>
                <p:nvPr/>
              </p:nvSpPr>
              <p:spPr bwMode="auto">
                <a:xfrm rot="335885">
                  <a:off x="8544966" y="690577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05" name="Oval 216">
                  <a:extLst>
                    <a:ext uri="{FF2B5EF4-FFF2-40B4-BE49-F238E27FC236}">
                      <a16:creationId xmlns:a16="http://schemas.microsoft.com/office/drawing/2014/main" id="{36193B32-CF90-B13D-82B3-22BB6A0B1BA9}"/>
                    </a:ext>
                  </a:extLst>
                </p:cNvPr>
                <p:cNvSpPr>
                  <a:spLocks noChangeArrowheads="1"/>
                </p:cNvSpPr>
                <p:nvPr/>
              </p:nvSpPr>
              <p:spPr bwMode="auto">
                <a:xfrm rot="335885">
                  <a:off x="8930041" y="691106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06" name="Oval 220">
                  <a:extLst>
                    <a:ext uri="{FF2B5EF4-FFF2-40B4-BE49-F238E27FC236}">
                      <a16:creationId xmlns:a16="http://schemas.microsoft.com/office/drawing/2014/main" id="{880EFD32-48AF-7140-140E-11EC6DE2ADD1}"/>
                    </a:ext>
                  </a:extLst>
                </p:cNvPr>
                <p:cNvSpPr>
                  <a:spLocks noChangeArrowheads="1"/>
                </p:cNvSpPr>
                <p:nvPr/>
              </p:nvSpPr>
              <p:spPr bwMode="auto">
                <a:xfrm rot="335885">
                  <a:off x="8850550" y="691106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07" name="Oval 224">
                  <a:extLst>
                    <a:ext uri="{FF2B5EF4-FFF2-40B4-BE49-F238E27FC236}">
                      <a16:creationId xmlns:a16="http://schemas.microsoft.com/office/drawing/2014/main" id="{4A2EEE04-86D1-68E2-8279-DB2FE2FEFDFA}"/>
                    </a:ext>
                  </a:extLst>
                </p:cNvPr>
                <p:cNvSpPr>
                  <a:spLocks noChangeArrowheads="1"/>
                </p:cNvSpPr>
                <p:nvPr/>
              </p:nvSpPr>
              <p:spPr bwMode="auto">
                <a:xfrm rot="335885">
                  <a:off x="8773622" y="691106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08" name="Oval 228">
                  <a:extLst>
                    <a:ext uri="{FF2B5EF4-FFF2-40B4-BE49-F238E27FC236}">
                      <a16:creationId xmlns:a16="http://schemas.microsoft.com/office/drawing/2014/main" id="{B0696114-41E5-0630-9E42-90B1A9282389}"/>
                    </a:ext>
                  </a:extLst>
                </p:cNvPr>
                <p:cNvSpPr>
                  <a:spLocks noChangeArrowheads="1"/>
                </p:cNvSpPr>
                <p:nvPr/>
              </p:nvSpPr>
              <p:spPr bwMode="auto">
                <a:xfrm rot="335885">
                  <a:off x="8691566" y="691106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09" name="Oval 220">
                  <a:extLst>
                    <a:ext uri="{FF2B5EF4-FFF2-40B4-BE49-F238E27FC236}">
                      <a16:creationId xmlns:a16="http://schemas.microsoft.com/office/drawing/2014/main" id="{B8208D1D-7C17-9AC2-B8E4-410F088DA300}"/>
                    </a:ext>
                  </a:extLst>
                </p:cNvPr>
                <p:cNvSpPr>
                  <a:spLocks noChangeArrowheads="1"/>
                </p:cNvSpPr>
                <p:nvPr/>
              </p:nvSpPr>
              <p:spPr bwMode="auto">
                <a:xfrm rot="335885">
                  <a:off x="9083675" y="691066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10" name="Oval 224">
                  <a:extLst>
                    <a:ext uri="{FF2B5EF4-FFF2-40B4-BE49-F238E27FC236}">
                      <a16:creationId xmlns:a16="http://schemas.microsoft.com/office/drawing/2014/main" id="{CE7CF802-619D-9D54-BA2A-F4D93E1B9F1C}"/>
                    </a:ext>
                  </a:extLst>
                </p:cNvPr>
                <p:cNvSpPr>
                  <a:spLocks noChangeArrowheads="1"/>
                </p:cNvSpPr>
                <p:nvPr/>
              </p:nvSpPr>
              <p:spPr bwMode="auto">
                <a:xfrm rot="335885">
                  <a:off x="9006747" y="691066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11" name="Oval 143">
                  <a:extLst>
                    <a:ext uri="{FF2B5EF4-FFF2-40B4-BE49-F238E27FC236}">
                      <a16:creationId xmlns:a16="http://schemas.microsoft.com/office/drawing/2014/main" id="{1B7AEC29-2889-3B6A-9992-FF8FC2C4259D}"/>
                    </a:ext>
                  </a:extLst>
                </p:cNvPr>
                <p:cNvSpPr>
                  <a:spLocks noChangeArrowheads="1"/>
                </p:cNvSpPr>
                <p:nvPr/>
              </p:nvSpPr>
              <p:spPr bwMode="auto">
                <a:xfrm rot="20888927">
                  <a:off x="9163678" y="691596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12" name="Oval 147">
                  <a:extLst>
                    <a:ext uri="{FF2B5EF4-FFF2-40B4-BE49-F238E27FC236}">
                      <a16:creationId xmlns:a16="http://schemas.microsoft.com/office/drawing/2014/main" id="{1D65B098-A2C8-9094-2876-D090DEE65060}"/>
                    </a:ext>
                  </a:extLst>
                </p:cNvPr>
                <p:cNvSpPr>
                  <a:spLocks noChangeArrowheads="1"/>
                </p:cNvSpPr>
                <p:nvPr/>
              </p:nvSpPr>
              <p:spPr bwMode="auto">
                <a:xfrm rot="20888927">
                  <a:off x="9245734" y="690832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13" name="Oval 151">
                  <a:extLst>
                    <a:ext uri="{FF2B5EF4-FFF2-40B4-BE49-F238E27FC236}">
                      <a16:creationId xmlns:a16="http://schemas.microsoft.com/office/drawing/2014/main" id="{67BAF009-998A-D5C1-B2BC-1426B336D5EC}"/>
                    </a:ext>
                  </a:extLst>
                </p:cNvPr>
                <p:cNvSpPr>
                  <a:spLocks noChangeArrowheads="1"/>
                </p:cNvSpPr>
                <p:nvPr/>
              </p:nvSpPr>
              <p:spPr bwMode="auto">
                <a:xfrm rot="20888927">
                  <a:off x="9325227" y="6915963"/>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14" name="Oval 155">
                  <a:extLst>
                    <a:ext uri="{FF2B5EF4-FFF2-40B4-BE49-F238E27FC236}">
                      <a16:creationId xmlns:a16="http://schemas.microsoft.com/office/drawing/2014/main" id="{C24FE02C-B1A6-7C8A-C4AA-EFD16FEDDFA5}"/>
                    </a:ext>
                  </a:extLst>
                </p:cNvPr>
                <p:cNvSpPr>
                  <a:spLocks noChangeArrowheads="1"/>
                </p:cNvSpPr>
                <p:nvPr/>
              </p:nvSpPr>
              <p:spPr bwMode="auto">
                <a:xfrm rot="20888927">
                  <a:off x="9402155" y="6912146"/>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53" name="Oval 159">
                  <a:extLst>
                    <a:ext uri="{FF2B5EF4-FFF2-40B4-BE49-F238E27FC236}">
                      <a16:creationId xmlns:a16="http://schemas.microsoft.com/office/drawing/2014/main" id="{7E28F880-ED88-59D0-EF8E-466823EEF3C8}"/>
                    </a:ext>
                  </a:extLst>
                </p:cNvPr>
                <p:cNvSpPr>
                  <a:spLocks noChangeArrowheads="1"/>
                </p:cNvSpPr>
                <p:nvPr/>
              </p:nvSpPr>
              <p:spPr bwMode="auto">
                <a:xfrm rot="20888927">
                  <a:off x="9481647" y="6915963"/>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56" name="Oval 216">
                  <a:extLst>
                    <a:ext uri="{FF2B5EF4-FFF2-40B4-BE49-F238E27FC236}">
                      <a16:creationId xmlns:a16="http://schemas.microsoft.com/office/drawing/2014/main" id="{2D44DEC6-B432-F296-B8A4-25B03541B717}"/>
                    </a:ext>
                  </a:extLst>
                </p:cNvPr>
                <p:cNvSpPr>
                  <a:spLocks noChangeArrowheads="1"/>
                </p:cNvSpPr>
                <p:nvPr/>
              </p:nvSpPr>
              <p:spPr bwMode="auto">
                <a:xfrm rot="335885">
                  <a:off x="9800015" y="692423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57" name="Oval 220">
                  <a:extLst>
                    <a:ext uri="{FF2B5EF4-FFF2-40B4-BE49-F238E27FC236}">
                      <a16:creationId xmlns:a16="http://schemas.microsoft.com/office/drawing/2014/main" id="{78713712-C427-3144-3780-7DAE338D5122}"/>
                    </a:ext>
                  </a:extLst>
                </p:cNvPr>
                <p:cNvSpPr>
                  <a:spLocks noChangeArrowheads="1"/>
                </p:cNvSpPr>
                <p:nvPr/>
              </p:nvSpPr>
              <p:spPr bwMode="auto">
                <a:xfrm rot="335885">
                  <a:off x="9720523" y="692423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64" name="Oval 224">
                  <a:extLst>
                    <a:ext uri="{FF2B5EF4-FFF2-40B4-BE49-F238E27FC236}">
                      <a16:creationId xmlns:a16="http://schemas.microsoft.com/office/drawing/2014/main" id="{59F7802B-4D0D-56CC-B274-FEC8003A864F}"/>
                    </a:ext>
                  </a:extLst>
                </p:cNvPr>
                <p:cNvSpPr>
                  <a:spLocks noChangeArrowheads="1"/>
                </p:cNvSpPr>
                <p:nvPr/>
              </p:nvSpPr>
              <p:spPr bwMode="auto">
                <a:xfrm rot="335885">
                  <a:off x="9643596" y="692423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65" name="Oval 228">
                  <a:extLst>
                    <a:ext uri="{FF2B5EF4-FFF2-40B4-BE49-F238E27FC236}">
                      <a16:creationId xmlns:a16="http://schemas.microsoft.com/office/drawing/2014/main" id="{6F27F976-AD27-4B23-45EC-D666BE00EB5F}"/>
                    </a:ext>
                  </a:extLst>
                </p:cNvPr>
                <p:cNvSpPr>
                  <a:spLocks noChangeArrowheads="1"/>
                </p:cNvSpPr>
                <p:nvPr/>
              </p:nvSpPr>
              <p:spPr bwMode="auto">
                <a:xfrm rot="335885">
                  <a:off x="9561539" y="692423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66" name="Oval 228">
                  <a:extLst>
                    <a:ext uri="{FF2B5EF4-FFF2-40B4-BE49-F238E27FC236}">
                      <a16:creationId xmlns:a16="http://schemas.microsoft.com/office/drawing/2014/main" id="{D2E02940-F858-0263-62C9-86BF0334029C}"/>
                    </a:ext>
                  </a:extLst>
                </p:cNvPr>
                <p:cNvSpPr>
                  <a:spLocks noChangeArrowheads="1"/>
                </p:cNvSpPr>
                <p:nvPr/>
              </p:nvSpPr>
              <p:spPr bwMode="auto">
                <a:xfrm rot="335885">
                  <a:off x="9867122" y="692952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grpSp>
          <p:nvGrpSpPr>
            <p:cNvPr id="9290" name="Group 9289">
              <a:extLst>
                <a:ext uri="{FF2B5EF4-FFF2-40B4-BE49-F238E27FC236}">
                  <a16:creationId xmlns:a16="http://schemas.microsoft.com/office/drawing/2014/main" id="{FE1A39CE-FD3A-A3E2-45F8-5F0C01ECAB95}"/>
                </a:ext>
              </a:extLst>
            </p:cNvPr>
            <p:cNvGrpSpPr/>
            <p:nvPr/>
          </p:nvGrpSpPr>
          <p:grpSpPr>
            <a:xfrm>
              <a:off x="6978400" y="7254648"/>
              <a:ext cx="2959284" cy="151673"/>
              <a:chOff x="6978400" y="7254648"/>
              <a:chExt cx="2959284" cy="151673"/>
            </a:xfrm>
          </p:grpSpPr>
          <p:grpSp>
            <p:nvGrpSpPr>
              <p:cNvPr id="9291" name="Group 9290">
                <a:extLst>
                  <a:ext uri="{FF2B5EF4-FFF2-40B4-BE49-F238E27FC236}">
                    <a16:creationId xmlns:a16="http://schemas.microsoft.com/office/drawing/2014/main" id="{4EBDF911-C211-D779-C924-2ED63776D26E}"/>
                  </a:ext>
                </a:extLst>
              </p:cNvPr>
              <p:cNvGrpSpPr/>
              <p:nvPr/>
            </p:nvGrpSpPr>
            <p:grpSpPr>
              <a:xfrm>
                <a:off x="6987376" y="7254648"/>
                <a:ext cx="2950281" cy="110612"/>
                <a:chOff x="6987376" y="7134787"/>
                <a:chExt cx="2950281" cy="244541"/>
              </a:xfrm>
            </p:grpSpPr>
            <p:grpSp>
              <p:nvGrpSpPr>
                <p:cNvPr id="9331" name="Group 9330">
                  <a:extLst>
                    <a:ext uri="{FF2B5EF4-FFF2-40B4-BE49-F238E27FC236}">
                      <a16:creationId xmlns:a16="http://schemas.microsoft.com/office/drawing/2014/main" id="{2394FC9A-96FD-1E89-D68F-676A7D8BF06C}"/>
                    </a:ext>
                  </a:extLst>
                </p:cNvPr>
                <p:cNvGrpSpPr/>
                <p:nvPr/>
              </p:nvGrpSpPr>
              <p:grpSpPr>
                <a:xfrm>
                  <a:off x="8782329" y="7166526"/>
                  <a:ext cx="51942" cy="193822"/>
                  <a:chOff x="-816254" y="2757336"/>
                  <a:chExt cx="60326" cy="150814"/>
                </a:xfrm>
              </p:grpSpPr>
              <p:sp>
                <p:nvSpPr>
                  <p:cNvPr id="9679" name="Freeform 233">
                    <a:extLst>
                      <a:ext uri="{FF2B5EF4-FFF2-40B4-BE49-F238E27FC236}">
                        <a16:creationId xmlns:a16="http://schemas.microsoft.com/office/drawing/2014/main" id="{5943BB70-B636-8DB7-8280-0CC767598A7B}"/>
                      </a:ext>
                    </a:extLst>
                  </p:cNvPr>
                  <p:cNvSpPr>
                    <a:spLocks/>
                  </p:cNvSpPr>
                  <p:nvPr/>
                </p:nvSpPr>
                <p:spPr bwMode="auto">
                  <a:xfrm rot="10800000" flipH="1">
                    <a:off x="-816254" y="2757336"/>
                    <a:ext cx="30162" cy="1476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80" name="Freeform 234">
                    <a:extLst>
                      <a:ext uri="{FF2B5EF4-FFF2-40B4-BE49-F238E27FC236}">
                        <a16:creationId xmlns:a16="http://schemas.microsoft.com/office/drawing/2014/main" id="{94B9A7F6-FDC3-A409-DF03-C9B5440B8E1B}"/>
                      </a:ext>
                    </a:extLst>
                  </p:cNvPr>
                  <p:cNvSpPr>
                    <a:spLocks/>
                  </p:cNvSpPr>
                  <p:nvPr/>
                </p:nvSpPr>
                <p:spPr bwMode="auto">
                  <a:xfrm rot="10800000" flipH="1">
                    <a:off x="-786091" y="2758925"/>
                    <a:ext cx="30163"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sp>
              <p:nvSpPr>
                <p:cNvPr id="9332" name="Freeform 305">
                  <a:extLst>
                    <a:ext uri="{FF2B5EF4-FFF2-40B4-BE49-F238E27FC236}">
                      <a16:creationId xmlns:a16="http://schemas.microsoft.com/office/drawing/2014/main" id="{EB552010-4EB9-AED5-47B6-96F5D238F231}"/>
                    </a:ext>
                  </a:extLst>
                </p:cNvPr>
                <p:cNvSpPr>
                  <a:spLocks/>
                </p:cNvSpPr>
                <p:nvPr/>
              </p:nvSpPr>
              <p:spPr bwMode="auto">
                <a:xfrm rot="10800000" flipH="1">
                  <a:off x="6987376" y="713860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33" name="Freeform 306">
                  <a:extLst>
                    <a:ext uri="{FF2B5EF4-FFF2-40B4-BE49-F238E27FC236}">
                      <a16:creationId xmlns:a16="http://schemas.microsoft.com/office/drawing/2014/main" id="{BE2CFADD-88F4-C1E0-A602-B8E7387F94AC}"/>
                    </a:ext>
                  </a:extLst>
                </p:cNvPr>
                <p:cNvSpPr>
                  <a:spLocks/>
                </p:cNvSpPr>
                <p:nvPr/>
              </p:nvSpPr>
              <p:spPr bwMode="auto">
                <a:xfrm rot="10800000" flipH="1">
                  <a:off x="7013447" y="714178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34" name="Freeform 309">
                  <a:extLst>
                    <a:ext uri="{FF2B5EF4-FFF2-40B4-BE49-F238E27FC236}">
                      <a16:creationId xmlns:a16="http://schemas.microsoft.com/office/drawing/2014/main" id="{6FF4FC09-FDDC-F689-EA10-A91B73815097}"/>
                    </a:ext>
                  </a:extLst>
                </p:cNvPr>
                <p:cNvSpPr>
                  <a:spLocks/>
                </p:cNvSpPr>
                <p:nvPr/>
              </p:nvSpPr>
              <p:spPr bwMode="auto">
                <a:xfrm rot="10800000" flipH="1">
                  <a:off x="7066867" y="713478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53" name="Freeform 310">
                  <a:extLst>
                    <a:ext uri="{FF2B5EF4-FFF2-40B4-BE49-F238E27FC236}">
                      <a16:creationId xmlns:a16="http://schemas.microsoft.com/office/drawing/2014/main" id="{57032803-EF1D-623E-028A-92469D6534CB}"/>
                    </a:ext>
                  </a:extLst>
                </p:cNvPr>
                <p:cNvSpPr>
                  <a:spLocks/>
                </p:cNvSpPr>
                <p:nvPr/>
              </p:nvSpPr>
              <p:spPr bwMode="auto">
                <a:xfrm rot="10800000" flipH="1">
                  <a:off x="7092938" y="713796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54" name="Freeform 313">
                  <a:extLst>
                    <a:ext uri="{FF2B5EF4-FFF2-40B4-BE49-F238E27FC236}">
                      <a16:creationId xmlns:a16="http://schemas.microsoft.com/office/drawing/2014/main" id="{009CF60E-0DCF-DF28-FE99-43AFFD1012BE}"/>
                    </a:ext>
                  </a:extLst>
                </p:cNvPr>
                <p:cNvSpPr>
                  <a:spLocks/>
                </p:cNvSpPr>
                <p:nvPr/>
              </p:nvSpPr>
              <p:spPr bwMode="auto">
                <a:xfrm rot="10800000" flipH="1">
                  <a:off x="7143797" y="714242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55" name="Freeform 314">
                  <a:extLst>
                    <a:ext uri="{FF2B5EF4-FFF2-40B4-BE49-F238E27FC236}">
                      <a16:creationId xmlns:a16="http://schemas.microsoft.com/office/drawing/2014/main" id="{0FE1E5C9-F3BC-993C-CDE2-1E5B3E88E047}"/>
                    </a:ext>
                  </a:extLst>
                </p:cNvPr>
                <p:cNvSpPr>
                  <a:spLocks/>
                </p:cNvSpPr>
                <p:nvPr/>
              </p:nvSpPr>
              <p:spPr bwMode="auto">
                <a:xfrm rot="10800000" flipH="1">
                  <a:off x="7169868" y="714560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57" name="Freeform 318">
                  <a:extLst>
                    <a:ext uri="{FF2B5EF4-FFF2-40B4-BE49-F238E27FC236}">
                      <a16:creationId xmlns:a16="http://schemas.microsoft.com/office/drawing/2014/main" id="{DFE69C85-89DE-932C-144A-CC6FE02B692D}"/>
                    </a:ext>
                  </a:extLst>
                </p:cNvPr>
                <p:cNvSpPr>
                  <a:spLocks/>
                </p:cNvSpPr>
                <p:nvPr/>
              </p:nvSpPr>
              <p:spPr bwMode="auto">
                <a:xfrm rot="10800000" flipH="1">
                  <a:off x="7223717" y="714687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58" name="Freeform 319">
                  <a:extLst>
                    <a:ext uri="{FF2B5EF4-FFF2-40B4-BE49-F238E27FC236}">
                      <a16:creationId xmlns:a16="http://schemas.microsoft.com/office/drawing/2014/main" id="{093B683E-0BC8-9176-C0B8-17D4EA1291E2}"/>
                    </a:ext>
                  </a:extLst>
                </p:cNvPr>
                <p:cNvSpPr>
                  <a:spLocks/>
                </p:cNvSpPr>
                <p:nvPr/>
              </p:nvSpPr>
              <p:spPr bwMode="auto">
                <a:xfrm rot="10800000" flipH="1">
                  <a:off x="7249788" y="715005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59" name="Freeform 322">
                  <a:extLst>
                    <a:ext uri="{FF2B5EF4-FFF2-40B4-BE49-F238E27FC236}">
                      <a16:creationId xmlns:a16="http://schemas.microsoft.com/office/drawing/2014/main" id="{41FFD110-4EE3-5717-7DA0-07C67B884930}"/>
                    </a:ext>
                  </a:extLst>
                </p:cNvPr>
                <p:cNvSpPr>
                  <a:spLocks/>
                </p:cNvSpPr>
                <p:nvPr/>
              </p:nvSpPr>
              <p:spPr bwMode="auto">
                <a:xfrm rot="10800000" flipH="1">
                  <a:off x="7303635" y="714369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61" name="Freeform 323">
                  <a:extLst>
                    <a:ext uri="{FF2B5EF4-FFF2-40B4-BE49-F238E27FC236}">
                      <a16:creationId xmlns:a16="http://schemas.microsoft.com/office/drawing/2014/main" id="{B94E0A75-E5A6-EE09-BA65-8E3024FBBE6A}"/>
                    </a:ext>
                  </a:extLst>
                </p:cNvPr>
                <p:cNvSpPr>
                  <a:spLocks/>
                </p:cNvSpPr>
                <p:nvPr/>
              </p:nvSpPr>
              <p:spPr bwMode="auto">
                <a:xfrm rot="10800000" flipH="1">
                  <a:off x="7329706" y="714687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62" name="Freeform 378">
                  <a:extLst>
                    <a:ext uri="{FF2B5EF4-FFF2-40B4-BE49-F238E27FC236}">
                      <a16:creationId xmlns:a16="http://schemas.microsoft.com/office/drawing/2014/main" id="{8E1AEAE7-C2DA-695C-1D42-405510FADD86}"/>
                    </a:ext>
                  </a:extLst>
                </p:cNvPr>
                <p:cNvSpPr>
                  <a:spLocks/>
                </p:cNvSpPr>
                <p:nvPr/>
              </p:nvSpPr>
              <p:spPr bwMode="auto">
                <a:xfrm rot="11349086" flipH="1">
                  <a:off x="7632123"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63" name="Freeform 379">
                  <a:extLst>
                    <a:ext uri="{FF2B5EF4-FFF2-40B4-BE49-F238E27FC236}">
                      <a16:creationId xmlns:a16="http://schemas.microsoft.com/office/drawing/2014/main" id="{DBB18493-5B39-97D5-DE8F-348EBF338746}"/>
                    </a:ext>
                  </a:extLst>
                </p:cNvPr>
                <p:cNvSpPr>
                  <a:spLocks/>
                </p:cNvSpPr>
                <p:nvPr/>
              </p:nvSpPr>
              <p:spPr bwMode="auto">
                <a:xfrm rot="11349086" flipH="1">
                  <a:off x="7657522"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64" name="Freeform 382">
                  <a:extLst>
                    <a:ext uri="{FF2B5EF4-FFF2-40B4-BE49-F238E27FC236}">
                      <a16:creationId xmlns:a16="http://schemas.microsoft.com/office/drawing/2014/main" id="{4C0BA409-7069-2740-4125-7C4054887018}"/>
                    </a:ext>
                  </a:extLst>
                </p:cNvPr>
                <p:cNvSpPr>
                  <a:spLocks/>
                </p:cNvSpPr>
                <p:nvPr/>
              </p:nvSpPr>
              <p:spPr bwMode="auto">
                <a:xfrm rot="11349086" flipH="1">
                  <a:off x="7555196"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65" name="Freeform 383">
                  <a:extLst>
                    <a:ext uri="{FF2B5EF4-FFF2-40B4-BE49-F238E27FC236}">
                      <a16:creationId xmlns:a16="http://schemas.microsoft.com/office/drawing/2014/main" id="{243594E0-7821-DF91-0FFB-47A793FA5B80}"/>
                    </a:ext>
                  </a:extLst>
                </p:cNvPr>
                <p:cNvSpPr>
                  <a:spLocks/>
                </p:cNvSpPr>
                <p:nvPr/>
              </p:nvSpPr>
              <p:spPr bwMode="auto">
                <a:xfrm rot="11349086" flipH="1">
                  <a:off x="7580595"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66" name="Freeform 386">
                  <a:extLst>
                    <a:ext uri="{FF2B5EF4-FFF2-40B4-BE49-F238E27FC236}">
                      <a16:creationId xmlns:a16="http://schemas.microsoft.com/office/drawing/2014/main" id="{321C0AB9-DB9C-360B-E068-1D5912F4A181}"/>
                    </a:ext>
                  </a:extLst>
                </p:cNvPr>
                <p:cNvSpPr>
                  <a:spLocks/>
                </p:cNvSpPr>
                <p:nvPr/>
              </p:nvSpPr>
              <p:spPr bwMode="auto">
                <a:xfrm rot="11349086" flipH="1">
                  <a:off x="7478268"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67" name="Freeform 387">
                  <a:extLst>
                    <a:ext uri="{FF2B5EF4-FFF2-40B4-BE49-F238E27FC236}">
                      <a16:creationId xmlns:a16="http://schemas.microsoft.com/office/drawing/2014/main" id="{B087EE55-1C0E-96B2-3791-AFA7351417AD}"/>
                    </a:ext>
                  </a:extLst>
                </p:cNvPr>
                <p:cNvSpPr>
                  <a:spLocks/>
                </p:cNvSpPr>
                <p:nvPr/>
              </p:nvSpPr>
              <p:spPr bwMode="auto">
                <a:xfrm rot="11349086" flipH="1">
                  <a:off x="7503667"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68" name="Freeform 390">
                  <a:extLst>
                    <a:ext uri="{FF2B5EF4-FFF2-40B4-BE49-F238E27FC236}">
                      <a16:creationId xmlns:a16="http://schemas.microsoft.com/office/drawing/2014/main" id="{3F745A3A-2C53-5540-0872-1F24608F6112}"/>
                    </a:ext>
                  </a:extLst>
                </p:cNvPr>
                <p:cNvSpPr>
                  <a:spLocks/>
                </p:cNvSpPr>
                <p:nvPr/>
              </p:nvSpPr>
              <p:spPr bwMode="auto">
                <a:xfrm rot="11349086" flipH="1">
                  <a:off x="7393647"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69" name="Freeform 391">
                  <a:extLst>
                    <a:ext uri="{FF2B5EF4-FFF2-40B4-BE49-F238E27FC236}">
                      <a16:creationId xmlns:a16="http://schemas.microsoft.com/office/drawing/2014/main" id="{7884CAC5-2633-8AB7-AAE1-76C182F0511E}"/>
                    </a:ext>
                  </a:extLst>
                </p:cNvPr>
                <p:cNvSpPr>
                  <a:spLocks/>
                </p:cNvSpPr>
                <p:nvPr/>
              </p:nvSpPr>
              <p:spPr bwMode="auto">
                <a:xfrm rot="11349086" flipH="1">
                  <a:off x="7419046"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70" name="Freeform 378">
                  <a:extLst>
                    <a:ext uri="{FF2B5EF4-FFF2-40B4-BE49-F238E27FC236}">
                      <a16:creationId xmlns:a16="http://schemas.microsoft.com/office/drawing/2014/main" id="{A1F02314-B326-447A-376F-73C65FA55121}"/>
                    </a:ext>
                  </a:extLst>
                </p:cNvPr>
                <p:cNvSpPr>
                  <a:spLocks/>
                </p:cNvSpPr>
                <p:nvPr/>
              </p:nvSpPr>
              <p:spPr bwMode="auto">
                <a:xfrm rot="11349086" flipH="1">
                  <a:off x="7937706"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71" name="Freeform 379">
                  <a:extLst>
                    <a:ext uri="{FF2B5EF4-FFF2-40B4-BE49-F238E27FC236}">
                      <a16:creationId xmlns:a16="http://schemas.microsoft.com/office/drawing/2014/main" id="{F112F243-33E9-4E36-FC91-572DEE40424B}"/>
                    </a:ext>
                  </a:extLst>
                </p:cNvPr>
                <p:cNvSpPr>
                  <a:spLocks/>
                </p:cNvSpPr>
                <p:nvPr/>
              </p:nvSpPr>
              <p:spPr bwMode="auto">
                <a:xfrm rot="11349086" flipH="1">
                  <a:off x="7963106"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72" name="Freeform 382">
                  <a:extLst>
                    <a:ext uri="{FF2B5EF4-FFF2-40B4-BE49-F238E27FC236}">
                      <a16:creationId xmlns:a16="http://schemas.microsoft.com/office/drawing/2014/main" id="{5A92BCFE-6164-2C34-E094-B4FB6840F95F}"/>
                    </a:ext>
                  </a:extLst>
                </p:cNvPr>
                <p:cNvSpPr>
                  <a:spLocks/>
                </p:cNvSpPr>
                <p:nvPr/>
              </p:nvSpPr>
              <p:spPr bwMode="auto">
                <a:xfrm rot="11349086" flipH="1">
                  <a:off x="7860779"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73" name="Freeform 383">
                  <a:extLst>
                    <a:ext uri="{FF2B5EF4-FFF2-40B4-BE49-F238E27FC236}">
                      <a16:creationId xmlns:a16="http://schemas.microsoft.com/office/drawing/2014/main" id="{1642D290-1E41-783F-1A7D-63DA56C9CABA}"/>
                    </a:ext>
                  </a:extLst>
                </p:cNvPr>
                <p:cNvSpPr>
                  <a:spLocks/>
                </p:cNvSpPr>
                <p:nvPr/>
              </p:nvSpPr>
              <p:spPr bwMode="auto">
                <a:xfrm rot="11349086" flipH="1">
                  <a:off x="7886178"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74" name="Freeform 386">
                  <a:extLst>
                    <a:ext uri="{FF2B5EF4-FFF2-40B4-BE49-F238E27FC236}">
                      <a16:creationId xmlns:a16="http://schemas.microsoft.com/office/drawing/2014/main" id="{7628C81F-1F02-5422-06BE-935C1E7B1174}"/>
                    </a:ext>
                  </a:extLst>
                </p:cNvPr>
                <p:cNvSpPr>
                  <a:spLocks/>
                </p:cNvSpPr>
                <p:nvPr/>
              </p:nvSpPr>
              <p:spPr bwMode="auto">
                <a:xfrm rot="11349086" flipH="1">
                  <a:off x="7783851"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75" name="Freeform 387">
                  <a:extLst>
                    <a:ext uri="{FF2B5EF4-FFF2-40B4-BE49-F238E27FC236}">
                      <a16:creationId xmlns:a16="http://schemas.microsoft.com/office/drawing/2014/main" id="{B12E3233-BCAB-995B-6534-52C1C0FB8DC4}"/>
                    </a:ext>
                  </a:extLst>
                </p:cNvPr>
                <p:cNvSpPr>
                  <a:spLocks/>
                </p:cNvSpPr>
                <p:nvPr/>
              </p:nvSpPr>
              <p:spPr bwMode="auto">
                <a:xfrm rot="11349086" flipH="1">
                  <a:off x="7809251"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76" name="Freeform 390">
                  <a:extLst>
                    <a:ext uri="{FF2B5EF4-FFF2-40B4-BE49-F238E27FC236}">
                      <a16:creationId xmlns:a16="http://schemas.microsoft.com/office/drawing/2014/main" id="{C7FC0379-A819-39FF-E701-68C1E510FF3F}"/>
                    </a:ext>
                  </a:extLst>
                </p:cNvPr>
                <p:cNvSpPr>
                  <a:spLocks/>
                </p:cNvSpPr>
                <p:nvPr/>
              </p:nvSpPr>
              <p:spPr bwMode="auto">
                <a:xfrm rot="11349086" flipH="1">
                  <a:off x="7699230"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77" name="Freeform 391">
                  <a:extLst>
                    <a:ext uri="{FF2B5EF4-FFF2-40B4-BE49-F238E27FC236}">
                      <a16:creationId xmlns:a16="http://schemas.microsoft.com/office/drawing/2014/main" id="{99533019-590F-15FB-E141-785D0D0BFEA7}"/>
                    </a:ext>
                  </a:extLst>
                </p:cNvPr>
                <p:cNvSpPr>
                  <a:spLocks/>
                </p:cNvSpPr>
                <p:nvPr/>
              </p:nvSpPr>
              <p:spPr bwMode="auto">
                <a:xfrm rot="11349086" flipH="1">
                  <a:off x="7724629"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78" name="Freeform 378">
                  <a:extLst>
                    <a:ext uri="{FF2B5EF4-FFF2-40B4-BE49-F238E27FC236}">
                      <a16:creationId xmlns:a16="http://schemas.microsoft.com/office/drawing/2014/main" id="{AC2F0DE7-A284-744D-32F4-C53981AEBBBC}"/>
                    </a:ext>
                  </a:extLst>
                </p:cNvPr>
                <p:cNvSpPr>
                  <a:spLocks/>
                </p:cNvSpPr>
                <p:nvPr/>
              </p:nvSpPr>
              <p:spPr bwMode="auto">
                <a:xfrm rot="11349086" flipH="1">
                  <a:off x="8170831" y="71551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79" name="Freeform 379">
                  <a:extLst>
                    <a:ext uri="{FF2B5EF4-FFF2-40B4-BE49-F238E27FC236}">
                      <a16:creationId xmlns:a16="http://schemas.microsoft.com/office/drawing/2014/main" id="{AD69845E-9A88-3FEE-73AB-9A5DFAEEFE56}"/>
                    </a:ext>
                  </a:extLst>
                </p:cNvPr>
                <p:cNvSpPr>
                  <a:spLocks/>
                </p:cNvSpPr>
                <p:nvPr/>
              </p:nvSpPr>
              <p:spPr bwMode="auto">
                <a:xfrm rot="11349086" flipH="1">
                  <a:off x="8196230" y="716448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80" name="Freeform 382">
                  <a:extLst>
                    <a:ext uri="{FF2B5EF4-FFF2-40B4-BE49-F238E27FC236}">
                      <a16:creationId xmlns:a16="http://schemas.microsoft.com/office/drawing/2014/main" id="{CF01CD81-05FC-37F4-3B60-88B8DE02C4AC}"/>
                    </a:ext>
                  </a:extLst>
                </p:cNvPr>
                <p:cNvSpPr>
                  <a:spLocks/>
                </p:cNvSpPr>
                <p:nvPr/>
              </p:nvSpPr>
              <p:spPr bwMode="auto">
                <a:xfrm rot="11349086" flipH="1">
                  <a:off x="8093905" y="71551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81" name="Freeform 383">
                  <a:extLst>
                    <a:ext uri="{FF2B5EF4-FFF2-40B4-BE49-F238E27FC236}">
                      <a16:creationId xmlns:a16="http://schemas.microsoft.com/office/drawing/2014/main" id="{5BEF1033-7F49-2752-AACC-BF0F87380666}"/>
                    </a:ext>
                  </a:extLst>
                </p:cNvPr>
                <p:cNvSpPr>
                  <a:spLocks/>
                </p:cNvSpPr>
                <p:nvPr/>
              </p:nvSpPr>
              <p:spPr bwMode="auto">
                <a:xfrm rot="11349086" flipH="1">
                  <a:off x="8119304" y="716448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82" name="Freeform 386">
                  <a:extLst>
                    <a:ext uri="{FF2B5EF4-FFF2-40B4-BE49-F238E27FC236}">
                      <a16:creationId xmlns:a16="http://schemas.microsoft.com/office/drawing/2014/main" id="{4868EB00-7349-A893-F208-B5805919E442}"/>
                    </a:ext>
                  </a:extLst>
                </p:cNvPr>
                <p:cNvSpPr>
                  <a:spLocks/>
                </p:cNvSpPr>
                <p:nvPr/>
              </p:nvSpPr>
              <p:spPr bwMode="auto">
                <a:xfrm rot="11349086" flipH="1">
                  <a:off x="8016976" y="71551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83" name="Freeform 387">
                  <a:extLst>
                    <a:ext uri="{FF2B5EF4-FFF2-40B4-BE49-F238E27FC236}">
                      <a16:creationId xmlns:a16="http://schemas.microsoft.com/office/drawing/2014/main" id="{BFB10E28-23F0-220F-F742-B4598E978137}"/>
                    </a:ext>
                  </a:extLst>
                </p:cNvPr>
                <p:cNvSpPr>
                  <a:spLocks/>
                </p:cNvSpPr>
                <p:nvPr/>
              </p:nvSpPr>
              <p:spPr bwMode="auto">
                <a:xfrm rot="11349086" flipH="1">
                  <a:off x="8042375" y="716448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84" name="Freeform 378">
                  <a:extLst>
                    <a:ext uri="{FF2B5EF4-FFF2-40B4-BE49-F238E27FC236}">
                      <a16:creationId xmlns:a16="http://schemas.microsoft.com/office/drawing/2014/main" id="{B99FBB15-3334-BA91-62AD-69A22274772F}"/>
                    </a:ext>
                  </a:extLst>
                </p:cNvPr>
                <p:cNvSpPr>
                  <a:spLocks/>
                </p:cNvSpPr>
                <p:nvPr/>
              </p:nvSpPr>
              <p:spPr bwMode="auto">
                <a:xfrm rot="11349086" flipH="1">
                  <a:off x="8476415"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85" name="Freeform 379">
                  <a:extLst>
                    <a:ext uri="{FF2B5EF4-FFF2-40B4-BE49-F238E27FC236}">
                      <a16:creationId xmlns:a16="http://schemas.microsoft.com/office/drawing/2014/main" id="{4858220F-7DFA-97C6-56B7-F94D883D463A}"/>
                    </a:ext>
                  </a:extLst>
                </p:cNvPr>
                <p:cNvSpPr>
                  <a:spLocks/>
                </p:cNvSpPr>
                <p:nvPr/>
              </p:nvSpPr>
              <p:spPr bwMode="auto">
                <a:xfrm rot="11349086" flipH="1">
                  <a:off x="8501814"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86" name="Freeform 382">
                  <a:extLst>
                    <a:ext uri="{FF2B5EF4-FFF2-40B4-BE49-F238E27FC236}">
                      <a16:creationId xmlns:a16="http://schemas.microsoft.com/office/drawing/2014/main" id="{9C504219-D72E-B294-6E9A-665120BE66CC}"/>
                    </a:ext>
                  </a:extLst>
                </p:cNvPr>
                <p:cNvSpPr>
                  <a:spLocks/>
                </p:cNvSpPr>
                <p:nvPr/>
              </p:nvSpPr>
              <p:spPr bwMode="auto">
                <a:xfrm rot="11349086" flipH="1">
                  <a:off x="8399488"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87" name="Freeform 383">
                  <a:extLst>
                    <a:ext uri="{FF2B5EF4-FFF2-40B4-BE49-F238E27FC236}">
                      <a16:creationId xmlns:a16="http://schemas.microsoft.com/office/drawing/2014/main" id="{CB2EDE91-D911-E034-50E5-D95C15A85CDF}"/>
                    </a:ext>
                  </a:extLst>
                </p:cNvPr>
                <p:cNvSpPr>
                  <a:spLocks/>
                </p:cNvSpPr>
                <p:nvPr/>
              </p:nvSpPr>
              <p:spPr bwMode="auto">
                <a:xfrm rot="11349086" flipH="1">
                  <a:off x="8424887"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88" name="Freeform 386">
                  <a:extLst>
                    <a:ext uri="{FF2B5EF4-FFF2-40B4-BE49-F238E27FC236}">
                      <a16:creationId xmlns:a16="http://schemas.microsoft.com/office/drawing/2014/main" id="{C8E14FEF-B309-E662-5AAB-406B096ADAD4}"/>
                    </a:ext>
                  </a:extLst>
                </p:cNvPr>
                <p:cNvSpPr>
                  <a:spLocks/>
                </p:cNvSpPr>
                <p:nvPr/>
              </p:nvSpPr>
              <p:spPr bwMode="auto">
                <a:xfrm rot="11349086" flipH="1">
                  <a:off x="8322559"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89" name="Freeform 387">
                  <a:extLst>
                    <a:ext uri="{FF2B5EF4-FFF2-40B4-BE49-F238E27FC236}">
                      <a16:creationId xmlns:a16="http://schemas.microsoft.com/office/drawing/2014/main" id="{6D294362-CF5C-C6D5-B733-D268C62B1501}"/>
                    </a:ext>
                  </a:extLst>
                </p:cNvPr>
                <p:cNvSpPr>
                  <a:spLocks/>
                </p:cNvSpPr>
                <p:nvPr/>
              </p:nvSpPr>
              <p:spPr bwMode="auto">
                <a:xfrm rot="11349086" flipH="1">
                  <a:off x="8347959"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90" name="Freeform 390">
                  <a:extLst>
                    <a:ext uri="{FF2B5EF4-FFF2-40B4-BE49-F238E27FC236}">
                      <a16:creationId xmlns:a16="http://schemas.microsoft.com/office/drawing/2014/main" id="{E65C38F5-9D30-7473-1630-4FEEBCEE5AC3}"/>
                    </a:ext>
                  </a:extLst>
                </p:cNvPr>
                <p:cNvSpPr>
                  <a:spLocks/>
                </p:cNvSpPr>
                <p:nvPr/>
              </p:nvSpPr>
              <p:spPr bwMode="auto">
                <a:xfrm rot="11349086" flipH="1">
                  <a:off x="8237938"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91" name="Freeform 391">
                  <a:extLst>
                    <a:ext uri="{FF2B5EF4-FFF2-40B4-BE49-F238E27FC236}">
                      <a16:creationId xmlns:a16="http://schemas.microsoft.com/office/drawing/2014/main" id="{53D16252-8E27-1CD9-3BB6-5150370901ED}"/>
                    </a:ext>
                  </a:extLst>
                </p:cNvPr>
                <p:cNvSpPr>
                  <a:spLocks/>
                </p:cNvSpPr>
                <p:nvPr/>
              </p:nvSpPr>
              <p:spPr bwMode="auto">
                <a:xfrm rot="11349086" flipH="1">
                  <a:off x="8263337"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92" name="Freeform 382">
                  <a:extLst>
                    <a:ext uri="{FF2B5EF4-FFF2-40B4-BE49-F238E27FC236}">
                      <a16:creationId xmlns:a16="http://schemas.microsoft.com/office/drawing/2014/main" id="{179F66E3-60D4-FA70-E26E-0648CBDCE88E}"/>
                    </a:ext>
                  </a:extLst>
                </p:cNvPr>
                <p:cNvSpPr>
                  <a:spLocks/>
                </p:cNvSpPr>
                <p:nvPr/>
              </p:nvSpPr>
              <p:spPr bwMode="auto">
                <a:xfrm rot="11349086" flipH="1">
                  <a:off x="9105131" y="7160173"/>
                  <a:ext cx="25970" cy="191780"/>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93" name="Freeform 383">
                  <a:extLst>
                    <a:ext uri="{FF2B5EF4-FFF2-40B4-BE49-F238E27FC236}">
                      <a16:creationId xmlns:a16="http://schemas.microsoft.com/office/drawing/2014/main" id="{83FEE5BD-DBB7-F543-3907-8173626C670C}"/>
                    </a:ext>
                  </a:extLst>
                </p:cNvPr>
                <p:cNvSpPr>
                  <a:spLocks/>
                </p:cNvSpPr>
                <p:nvPr/>
              </p:nvSpPr>
              <p:spPr bwMode="auto">
                <a:xfrm rot="11349086" flipH="1">
                  <a:off x="9129735" y="7170375"/>
                  <a:ext cx="27337" cy="18973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94" name="Freeform 378">
                  <a:extLst>
                    <a:ext uri="{FF2B5EF4-FFF2-40B4-BE49-F238E27FC236}">
                      <a16:creationId xmlns:a16="http://schemas.microsoft.com/office/drawing/2014/main" id="{2C02387E-FD70-8937-3153-A6B7E9B9E9F3}"/>
                    </a:ext>
                  </a:extLst>
                </p:cNvPr>
                <p:cNvSpPr>
                  <a:spLocks/>
                </p:cNvSpPr>
                <p:nvPr/>
              </p:nvSpPr>
              <p:spPr bwMode="auto">
                <a:xfrm rot="11349086" flipH="1">
                  <a:off x="8940061"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95" name="Freeform 379">
                  <a:extLst>
                    <a:ext uri="{FF2B5EF4-FFF2-40B4-BE49-F238E27FC236}">
                      <a16:creationId xmlns:a16="http://schemas.microsoft.com/office/drawing/2014/main" id="{F60C7930-4747-6440-8A6A-B538D42D4DCE}"/>
                    </a:ext>
                  </a:extLst>
                </p:cNvPr>
                <p:cNvSpPr>
                  <a:spLocks/>
                </p:cNvSpPr>
                <p:nvPr/>
              </p:nvSpPr>
              <p:spPr bwMode="auto">
                <a:xfrm rot="11349086" flipH="1">
                  <a:off x="8966032" y="7177750"/>
                  <a:ext cx="27337"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96" name="Freeform 386">
                  <a:extLst>
                    <a:ext uri="{FF2B5EF4-FFF2-40B4-BE49-F238E27FC236}">
                      <a16:creationId xmlns:a16="http://schemas.microsoft.com/office/drawing/2014/main" id="{317C4FDD-BA56-2DA8-9BDB-43EF774AA7C8}"/>
                    </a:ext>
                  </a:extLst>
                </p:cNvPr>
                <p:cNvSpPr>
                  <a:spLocks/>
                </p:cNvSpPr>
                <p:nvPr/>
              </p:nvSpPr>
              <p:spPr bwMode="auto">
                <a:xfrm rot="11349086" flipH="1">
                  <a:off x="9019340"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97" name="Freeform 387">
                  <a:extLst>
                    <a:ext uri="{FF2B5EF4-FFF2-40B4-BE49-F238E27FC236}">
                      <a16:creationId xmlns:a16="http://schemas.microsoft.com/office/drawing/2014/main" id="{F1EDA400-C829-7A1B-184D-3B2231AF3041}"/>
                    </a:ext>
                  </a:extLst>
                </p:cNvPr>
                <p:cNvSpPr>
                  <a:spLocks/>
                </p:cNvSpPr>
                <p:nvPr/>
              </p:nvSpPr>
              <p:spPr bwMode="auto">
                <a:xfrm rot="11349086" flipH="1">
                  <a:off x="9045311" y="7177750"/>
                  <a:ext cx="25970"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98" name="Freeform 382">
                  <a:extLst>
                    <a:ext uri="{FF2B5EF4-FFF2-40B4-BE49-F238E27FC236}">
                      <a16:creationId xmlns:a16="http://schemas.microsoft.com/office/drawing/2014/main" id="{39B8ABC6-A7E0-7FD9-0C32-0DCA51CA09FB}"/>
                    </a:ext>
                  </a:extLst>
                </p:cNvPr>
                <p:cNvSpPr>
                  <a:spLocks/>
                </p:cNvSpPr>
                <p:nvPr/>
              </p:nvSpPr>
              <p:spPr bwMode="auto">
                <a:xfrm rot="11349086" flipH="1">
                  <a:off x="8863517" y="7167548"/>
                  <a:ext cx="25971"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99" name="Freeform 383">
                  <a:extLst>
                    <a:ext uri="{FF2B5EF4-FFF2-40B4-BE49-F238E27FC236}">
                      <a16:creationId xmlns:a16="http://schemas.microsoft.com/office/drawing/2014/main" id="{D708F9A3-D533-E8DD-6A7D-C49F9C2C189B}"/>
                    </a:ext>
                  </a:extLst>
                </p:cNvPr>
                <p:cNvSpPr>
                  <a:spLocks/>
                </p:cNvSpPr>
                <p:nvPr/>
              </p:nvSpPr>
              <p:spPr bwMode="auto">
                <a:xfrm rot="11349086" flipH="1">
                  <a:off x="8888120" y="7177750"/>
                  <a:ext cx="27337"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00" name="Freeform 382">
                  <a:extLst>
                    <a:ext uri="{FF2B5EF4-FFF2-40B4-BE49-F238E27FC236}">
                      <a16:creationId xmlns:a16="http://schemas.microsoft.com/office/drawing/2014/main" id="{EF13B6D6-5907-2DDC-6247-2B3416F37C62}"/>
                    </a:ext>
                  </a:extLst>
                </p:cNvPr>
                <p:cNvSpPr>
                  <a:spLocks/>
                </p:cNvSpPr>
                <p:nvPr/>
              </p:nvSpPr>
              <p:spPr bwMode="auto">
                <a:xfrm rot="11349086" flipH="1">
                  <a:off x="8785605" y="7167548"/>
                  <a:ext cx="25970"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01" name="Freeform 382">
                  <a:extLst>
                    <a:ext uri="{FF2B5EF4-FFF2-40B4-BE49-F238E27FC236}">
                      <a16:creationId xmlns:a16="http://schemas.microsoft.com/office/drawing/2014/main" id="{81C8C069-D2C2-953C-73A7-33EE69E5FBDE}"/>
                    </a:ext>
                  </a:extLst>
                </p:cNvPr>
                <p:cNvSpPr>
                  <a:spLocks/>
                </p:cNvSpPr>
                <p:nvPr/>
              </p:nvSpPr>
              <p:spPr bwMode="auto">
                <a:xfrm rot="11349086" flipH="1">
                  <a:off x="8703593" y="7167548"/>
                  <a:ext cx="25970"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02" name="Freeform 383">
                  <a:extLst>
                    <a:ext uri="{FF2B5EF4-FFF2-40B4-BE49-F238E27FC236}">
                      <a16:creationId xmlns:a16="http://schemas.microsoft.com/office/drawing/2014/main" id="{784755AC-E7F3-7567-3193-7447C51B83BB}"/>
                    </a:ext>
                  </a:extLst>
                </p:cNvPr>
                <p:cNvSpPr>
                  <a:spLocks/>
                </p:cNvSpPr>
                <p:nvPr/>
              </p:nvSpPr>
              <p:spPr bwMode="auto">
                <a:xfrm rot="11349086" flipH="1">
                  <a:off x="8728197" y="7177750"/>
                  <a:ext cx="27337"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03" name="Freeform 382">
                  <a:extLst>
                    <a:ext uri="{FF2B5EF4-FFF2-40B4-BE49-F238E27FC236}">
                      <a16:creationId xmlns:a16="http://schemas.microsoft.com/office/drawing/2014/main" id="{C7C62A54-6E48-A364-3936-2E889ABFBE16}"/>
                    </a:ext>
                  </a:extLst>
                </p:cNvPr>
                <p:cNvSpPr>
                  <a:spLocks/>
                </p:cNvSpPr>
                <p:nvPr/>
              </p:nvSpPr>
              <p:spPr bwMode="auto">
                <a:xfrm rot="11349086" flipH="1">
                  <a:off x="8635249"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04" name="Freeform 383">
                  <a:extLst>
                    <a:ext uri="{FF2B5EF4-FFF2-40B4-BE49-F238E27FC236}">
                      <a16:creationId xmlns:a16="http://schemas.microsoft.com/office/drawing/2014/main" id="{000B601A-5FEB-DC48-2A55-CACDC0402320}"/>
                    </a:ext>
                  </a:extLst>
                </p:cNvPr>
                <p:cNvSpPr>
                  <a:spLocks/>
                </p:cNvSpPr>
                <p:nvPr/>
              </p:nvSpPr>
              <p:spPr bwMode="auto">
                <a:xfrm rot="11349086" flipH="1">
                  <a:off x="8661220" y="7177750"/>
                  <a:ext cx="25971"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05" name="Freeform 382">
                  <a:extLst>
                    <a:ext uri="{FF2B5EF4-FFF2-40B4-BE49-F238E27FC236}">
                      <a16:creationId xmlns:a16="http://schemas.microsoft.com/office/drawing/2014/main" id="{61032048-B9C4-6950-CCF2-6B7B8CC81496}"/>
                    </a:ext>
                  </a:extLst>
                </p:cNvPr>
                <p:cNvSpPr>
                  <a:spLocks/>
                </p:cNvSpPr>
                <p:nvPr/>
              </p:nvSpPr>
              <p:spPr bwMode="auto">
                <a:xfrm rot="11349086" flipH="1">
                  <a:off x="8557337"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06" name="Freeform 383">
                  <a:extLst>
                    <a:ext uri="{FF2B5EF4-FFF2-40B4-BE49-F238E27FC236}">
                      <a16:creationId xmlns:a16="http://schemas.microsoft.com/office/drawing/2014/main" id="{4CC69111-893F-B8AD-8E1E-41B3288D4624}"/>
                    </a:ext>
                  </a:extLst>
                </p:cNvPr>
                <p:cNvSpPr>
                  <a:spLocks/>
                </p:cNvSpPr>
                <p:nvPr/>
              </p:nvSpPr>
              <p:spPr bwMode="auto">
                <a:xfrm rot="11349086" flipH="1">
                  <a:off x="8583308" y="7177750"/>
                  <a:ext cx="25970"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86" name="Freeform 305">
                  <a:extLst>
                    <a:ext uri="{FF2B5EF4-FFF2-40B4-BE49-F238E27FC236}">
                      <a16:creationId xmlns:a16="http://schemas.microsoft.com/office/drawing/2014/main" id="{2FAA92D6-5CE4-8F7E-F579-4F6A3EEBC2BF}"/>
                    </a:ext>
                  </a:extLst>
                </p:cNvPr>
                <p:cNvSpPr>
                  <a:spLocks/>
                </p:cNvSpPr>
                <p:nvPr/>
              </p:nvSpPr>
              <p:spPr bwMode="auto">
                <a:xfrm rot="10800000" flipH="1">
                  <a:off x="9173479" y="7162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96" name="Freeform 306">
                  <a:extLst>
                    <a:ext uri="{FF2B5EF4-FFF2-40B4-BE49-F238E27FC236}">
                      <a16:creationId xmlns:a16="http://schemas.microsoft.com/office/drawing/2014/main" id="{20C6FC58-730D-2A6E-B423-2582C8F6173A}"/>
                    </a:ext>
                  </a:extLst>
                </p:cNvPr>
                <p:cNvSpPr>
                  <a:spLocks/>
                </p:cNvSpPr>
                <p:nvPr/>
              </p:nvSpPr>
              <p:spPr bwMode="auto">
                <a:xfrm rot="10800000" flipH="1">
                  <a:off x="9199550" y="716536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97" name="Freeform 309">
                  <a:extLst>
                    <a:ext uri="{FF2B5EF4-FFF2-40B4-BE49-F238E27FC236}">
                      <a16:creationId xmlns:a16="http://schemas.microsoft.com/office/drawing/2014/main" id="{37459EED-3DD7-1680-C32A-6D262F608F92}"/>
                    </a:ext>
                  </a:extLst>
                </p:cNvPr>
                <p:cNvSpPr>
                  <a:spLocks/>
                </p:cNvSpPr>
                <p:nvPr/>
              </p:nvSpPr>
              <p:spPr bwMode="auto">
                <a:xfrm rot="10800000" flipH="1">
                  <a:off x="9252970" y="715837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98" name="Freeform 310">
                  <a:extLst>
                    <a:ext uri="{FF2B5EF4-FFF2-40B4-BE49-F238E27FC236}">
                      <a16:creationId xmlns:a16="http://schemas.microsoft.com/office/drawing/2014/main" id="{A82EED90-7779-DF39-641B-F193EF70FDD9}"/>
                    </a:ext>
                  </a:extLst>
                </p:cNvPr>
                <p:cNvSpPr>
                  <a:spLocks/>
                </p:cNvSpPr>
                <p:nvPr/>
              </p:nvSpPr>
              <p:spPr bwMode="auto">
                <a:xfrm rot="10800000" flipH="1">
                  <a:off x="9279041" y="71615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99" name="Freeform 313">
                  <a:extLst>
                    <a:ext uri="{FF2B5EF4-FFF2-40B4-BE49-F238E27FC236}">
                      <a16:creationId xmlns:a16="http://schemas.microsoft.com/office/drawing/2014/main" id="{AF310BD9-1554-06B3-F1C6-5DEF58567717}"/>
                    </a:ext>
                  </a:extLst>
                </p:cNvPr>
                <p:cNvSpPr>
                  <a:spLocks/>
                </p:cNvSpPr>
                <p:nvPr/>
              </p:nvSpPr>
              <p:spPr bwMode="auto">
                <a:xfrm rot="10800000" flipH="1">
                  <a:off x="9329900" y="716600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64" name="Freeform 314">
                  <a:extLst>
                    <a:ext uri="{FF2B5EF4-FFF2-40B4-BE49-F238E27FC236}">
                      <a16:creationId xmlns:a16="http://schemas.microsoft.com/office/drawing/2014/main" id="{69EB0181-E177-3951-3FF4-572922D051D0}"/>
                    </a:ext>
                  </a:extLst>
                </p:cNvPr>
                <p:cNvSpPr>
                  <a:spLocks/>
                </p:cNvSpPr>
                <p:nvPr/>
              </p:nvSpPr>
              <p:spPr bwMode="auto">
                <a:xfrm rot="10800000" flipH="1">
                  <a:off x="9355971" y="7169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65" name="Freeform 318">
                  <a:extLst>
                    <a:ext uri="{FF2B5EF4-FFF2-40B4-BE49-F238E27FC236}">
                      <a16:creationId xmlns:a16="http://schemas.microsoft.com/office/drawing/2014/main" id="{66510D51-5E8E-C474-119F-3BDD38DD8DAC}"/>
                    </a:ext>
                  </a:extLst>
                </p:cNvPr>
                <p:cNvSpPr>
                  <a:spLocks/>
                </p:cNvSpPr>
                <p:nvPr/>
              </p:nvSpPr>
              <p:spPr bwMode="auto">
                <a:xfrm rot="10800000" flipH="1">
                  <a:off x="9409820" y="717045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66" name="Freeform 319">
                  <a:extLst>
                    <a:ext uri="{FF2B5EF4-FFF2-40B4-BE49-F238E27FC236}">
                      <a16:creationId xmlns:a16="http://schemas.microsoft.com/office/drawing/2014/main" id="{3E4EEEA3-1273-2D57-64BC-5EC5FB0551E7}"/>
                    </a:ext>
                  </a:extLst>
                </p:cNvPr>
                <p:cNvSpPr>
                  <a:spLocks/>
                </p:cNvSpPr>
                <p:nvPr/>
              </p:nvSpPr>
              <p:spPr bwMode="auto">
                <a:xfrm rot="10800000" flipH="1">
                  <a:off x="9435891" y="717364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67" name="Freeform 322">
                  <a:extLst>
                    <a:ext uri="{FF2B5EF4-FFF2-40B4-BE49-F238E27FC236}">
                      <a16:creationId xmlns:a16="http://schemas.microsoft.com/office/drawing/2014/main" id="{99C1FF98-4FE2-8BE0-8634-3CCF52CF82ED}"/>
                    </a:ext>
                  </a:extLst>
                </p:cNvPr>
                <p:cNvSpPr>
                  <a:spLocks/>
                </p:cNvSpPr>
                <p:nvPr/>
              </p:nvSpPr>
              <p:spPr bwMode="auto">
                <a:xfrm rot="10800000" flipH="1">
                  <a:off x="9489738" y="716727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68" name="Freeform 323">
                  <a:extLst>
                    <a:ext uri="{FF2B5EF4-FFF2-40B4-BE49-F238E27FC236}">
                      <a16:creationId xmlns:a16="http://schemas.microsoft.com/office/drawing/2014/main" id="{B7DBEDFB-7DDF-E18F-82C4-F6129BD2864D}"/>
                    </a:ext>
                  </a:extLst>
                </p:cNvPr>
                <p:cNvSpPr>
                  <a:spLocks/>
                </p:cNvSpPr>
                <p:nvPr/>
              </p:nvSpPr>
              <p:spPr bwMode="auto">
                <a:xfrm rot="10800000" flipH="1">
                  <a:off x="9515809" y="717045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69" name="Freeform 378">
                  <a:extLst>
                    <a:ext uri="{FF2B5EF4-FFF2-40B4-BE49-F238E27FC236}">
                      <a16:creationId xmlns:a16="http://schemas.microsoft.com/office/drawing/2014/main" id="{7BC2A52D-52DB-3702-6A77-159C27EDE604}"/>
                    </a:ext>
                  </a:extLst>
                </p:cNvPr>
                <p:cNvSpPr>
                  <a:spLocks/>
                </p:cNvSpPr>
                <p:nvPr/>
              </p:nvSpPr>
              <p:spPr bwMode="auto">
                <a:xfrm rot="11349086" flipH="1">
                  <a:off x="9818226"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70" name="Freeform 379">
                  <a:extLst>
                    <a:ext uri="{FF2B5EF4-FFF2-40B4-BE49-F238E27FC236}">
                      <a16:creationId xmlns:a16="http://schemas.microsoft.com/office/drawing/2014/main" id="{EFDE52A8-7789-C74F-BA58-8ABCEF2BFB41}"/>
                    </a:ext>
                  </a:extLst>
                </p:cNvPr>
                <p:cNvSpPr>
                  <a:spLocks/>
                </p:cNvSpPr>
                <p:nvPr/>
              </p:nvSpPr>
              <p:spPr bwMode="auto">
                <a:xfrm rot="11349086" flipH="1">
                  <a:off x="9843625"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71" name="Freeform 382">
                  <a:extLst>
                    <a:ext uri="{FF2B5EF4-FFF2-40B4-BE49-F238E27FC236}">
                      <a16:creationId xmlns:a16="http://schemas.microsoft.com/office/drawing/2014/main" id="{3FB9022A-6394-0B39-876F-52DD3C4E3C57}"/>
                    </a:ext>
                  </a:extLst>
                </p:cNvPr>
                <p:cNvSpPr>
                  <a:spLocks/>
                </p:cNvSpPr>
                <p:nvPr/>
              </p:nvSpPr>
              <p:spPr bwMode="auto">
                <a:xfrm rot="11349086" flipH="1">
                  <a:off x="9741299"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72" name="Freeform 383">
                  <a:extLst>
                    <a:ext uri="{FF2B5EF4-FFF2-40B4-BE49-F238E27FC236}">
                      <a16:creationId xmlns:a16="http://schemas.microsoft.com/office/drawing/2014/main" id="{698B38EC-7268-62E0-D539-FB213E2AACFF}"/>
                    </a:ext>
                  </a:extLst>
                </p:cNvPr>
                <p:cNvSpPr>
                  <a:spLocks/>
                </p:cNvSpPr>
                <p:nvPr/>
              </p:nvSpPr>
              <p:spPr bwMode="auto">
                <a:xfrm rot="11349086" flipH="1">
                  <a:off x="9766698"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73" name="Freeform 386">
                  <a:extLst>
                    <a:ext uri="{FF2B5EF4-FFF2-40B4-BE49-F238E27FC236}">
                      <a16:creationId xmlns:a16="http://schemas.microsoft.com/office/drawing/2014/main" id="{D6F1161A-207A-07B5-C0D2-14ED92614EE4}"/>
                    </a:ext>
                  </a:extLst>
                </p:cNvPr>
                <p:cNvSpPr>
                  <a:spLocks/>
                </p:cNvSpPr>
                <p:nvPr/>
              </p:nvSpPr>
              <p:spPr bwMode="auto">
                <a:xfrm rot="11349086" flipH="1">
                  <a:off x="9664371"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74" name="Freeform 387">
                  <a:extLst>
                    <a:ext uri="{FF2B5EF4-FFF2-40B4-BE49-F238E27FC236}">
                      <a16:creationId xmlns:a16="http://schemas.microsoft.com/office/drawing/2014/main" id="{C8D5787F-FF26-1CA4-9CE0-507F0C3DDC33}"/>
                    </a:ext>
                  </a:extLst>
                </p:cNvPr>
                <p:cNvSpPr>
                  <a:spLocks/>
                </p:cNvSpPr>
                <p:nvPr/>
              </p:nvSpPr>
              <p:spPr bwMode="auto">
                <a:xfrm rot="11349086" flipH="1">
                  <a:off x="9689770"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75" name="Freeform 390">
                  <a:extLst>
                    <a:ext uri="{FF2B5EF4-FFF2-40B4-BE49-F238E27FC236}">
                      <a16:creationId xmlns:a16="http://schemas.microsoft.com/office/drawing/2014/main" id="{EBF0262A-B31C-A427-3AB1-32AE27A11FB9}"/>
                    </a:ext>
                  </a:extLst>
                </p:cNvPr>
                <p:cNvSpPr>
                  <a:spLocks/>
                </p:cNvSpPr>
                <p:nvPr/>
              </p:nvSpPr>
              <p:spPr bwMode="auto">
                <a:xfrm rot="11349086" flipH="1">
                  <a:off x="9579750"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76" name="Freeform 391">
                  <a:extLst>
                    <a:ext uri="{FF2B5EF4-FFF2-40B4-BE49-F238E27FC236}">
                      <a16:creationId xmlns:a16="http://schemas.microsoft.com/office/drawing/2014/main" id="{6C91273A-B2E3-60FB-92F5-B7B3844EA575}"/>
                    </a:ext>
                  </a:extLst>
                </p:cNvPr>
                <p:cNvSpPr>
                  <a:spLocks/>
                </p:cNvSpPr>
                <p:nvPr/>
              </p:nvSpPr>
              <p:spPr bwMode="auto">
                <a:xfrm rot="11349086" flipH="1">
                  <a:off x="9605149"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77" name="Freeform 390">
                  <a:extLst>
                    <a:ext uri="{FF2B5EF4-FFF2-40B4-BE49-F238E27FC236}">
                      <a16:creationId xmlns:a16="http://schemas.microsoft.com/office/drawing/2014/main" id="{0AF9BD83-0018-894C-68E8-2C79AEBCD0BA}"/>
                    </a:ext>
                  </a:extLst>
                </p:cNvPr>
                <p:cNvSpPr>
                  <a:spLocks/>
                </p:cNvSpPr>
                <p:nvPr/>
              </p:nvSpPr>
              <p:spPr bwMode="auto">
                <a:xfrm rot="11349086" flipH="1">
                  <a:off x="9885333" y="717912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78" name="Freeform 391">
                  <a:extLst>
                    <a:ext uri="{FF2B5EF4-FFF2-40B4-BE49-F238E27FC236}">
                      <a16:creationId xmlns:a16="http://schemas.microsoft.com/office/drawing/2014/main" id="{B362ECF3-4BD5-D293-A22E-8C63D5EEA054}"/>
                    </a:ext>
                  </a:extLst>
                </p:cNvPr>
                <p:cNvSpPr>
                  <a:spLocks/>
                </p:cNvSpPr>
                <p:nvPr/>
              </p:nvSpPr>
              <p:spPr bwMode="auto">
                <a:xfrm rot="11349086" flipH="1">
                  <a:off x="9910732" y="718845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9292" name="Group 9291">
                <a:extLst>
                  <a:ext uri="{FF2B5EF4-FFF2-40B4-BE49-F238E27FC236}">
                    <a16:creationId xmlns:a16="http://schemas.microsoft.com/office/drawing/2014/main" id="{B492DAE1-3189-8860-D80D-B5FB2882584A}"/>
                  </a:ext>
                </a:extLst>
              </p:cNvPr>
              <p:cNvGrpSpPr/>
              <p:nvPr/>
            </p:nvGrpSpPr>
            <p:grpSpPr>
              <a:xfrm>
                <a:off x="6978400" y="7293786"/>
                <a:ext cx="2959284" cy="112535"/>
                <a:chOff x="6978400" y="7293786"/>
                <a:chExt cx="2959284" cy="112535"/>
              </a:xfrm>
            </p:grpSpPr>
            <p:sp>
              <p:nvSpPr>
                <p:cNvPr id="9293" name="Oval 304">
                  <a:extLst>
                    <a:ext uri="{FF2B5EF4-FFF2-40B4-BE49-F238E27FC236}">
                      <a16:creationId xmlns:a16="http://schemas.microsoft.com/office/drawing/2014/main" id="{6E89A569-ECF0-A041-2E57-5D3123F0D812}"/>
                    </a:ext>
                  </a:extLst>
                </p:cNvPr>
                <p:cNvSpPr>
                  <a:spLocks noChangeArrowheads="1"/>
                </p:cNvSpPr>
                <p:nvPr/>
              </p:nvSpPr>
              <p:spPr bwMode="auto">
                <a:xfrm rot="10464115" flipH="1">
                  <a:off x="6978400" y="729760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94" name="Oval 308">
                  <a:extLst>
                    <a:ext uri="{FF2B5EF4-FFF2-40B4-BE49-F238E27FC236}">
                      <a16:creationId xmlns:a16="http://schemas.microsoft.com/office/drawing/2014/main" id="{1C09568F-1529-2EDB-B293-93D7BE1A5ED5}"/>
                    </a:ext>
                  </a:extLst>
                </p:cNvPr>
                <p:cNvSpPr>
                  <a:spLocks noChangeArrowheads="1"/>
                </p:cNvSpPr>
                <p:nvPr/>
              </p:nvSpPr>
              <p:spPr bwMode="auto">
                <a:xfrm rot="10464115" flipH="1">
                  <a:off x="7057891" y="7293786"/>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95" name="Oval 312">
                  <a:extLst>
                    <a:ext uri="{FF2B5EF4-FFF2-40B4-BE49-F238E27FC236}">
                      <a16:creationId xmlns:a16="http://schemas.microsoft.com/office/drawing/2014/main" id="{8BEE7228-7428-D27F-9E1F-0EB3726B26ED}"/>
                    </a:ext>
                  </a:extLst>
                </p:cNvPr>
                <p:cNvSpPr>
                  <a:spLocks noChangeArrowheads="1"/>
                </p:cNvSpPr>
                <p:nvPr/>
              </p:nvSpPr>
              <p:spPr bwMode="auto">
                <a:xfrm rot="10464115" flipH="1">
                  <a:off x="7134821" y="730142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96" name="Oval 317">
                  <a:extLst>
                    <a:ext uri="{FF2B5EF4-FFF2-40B4-BE49-F238E27FC236}">
                      <a16:creationId xmlns:a16="http://schemas.microsoft.com/office/drawing/2014/main" id="{47466266-6792-B4A8-30DA-691DE9080DA6}"/>
                    </a:ext>
                  </a:extLst>
                </p:cNvPr>
                <p:cNvSpPr>
                  <a:spLocks noChangeArrowheads="1"/>
                </p:cNvSpPr>
                <p:nvPr/>
              </p:nvSpPr>
              <p:spPr bwMode="auto">
                <a:xfrm rot="10464115" flipH="1">
                  <a:off x="7214741" y="730587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97" name="Oval 321">
                  <a:extLst>
                    <a:ext uri="{FF2B5EF4-FFF2-40B4-BE49-F238E27FC236}">
                      <a16:creationId xmlns:a16="http://schemas.microsoft.com/office/drawing/2014/main" id="{A01C33C6-5073-1574-D104-17559F7D46B7}"/>
                    </a:ext>
                  </a:extLst>
                </p:cNvPr>
                <p:cNvSpPr>
                  <a:spLocks noChangeArrowheads="1"/>
                </p:cNvSpPr>
                <p:nvPr/>
              </p:nvSpPr>
              <p:spPr bwMode="auto">
                <a:xfrm rot="10464115" flipH="1">
                  <a:off x="7294659" y="730269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98" name="Oval 377">
                  <a:extLst>
                    <a:ext uri="{FF2B5EF4-FFF2-40B4-BE49-F238E27FC236}">
                      <a16:creationId xmlns:a16="http://schemas.microsoft.com/office/drawing/2014/main" id="{FD6ADF1D-B93B-BFDE-FB1D-C11EEE57780F}"/>
                    </a:ext>
                  </a:extLst>
                </p:cNvPr>
                <p:cNvSpPr>
                  <a:spLocks noChangeArrowheads="1"/>
                </p:cNvSpPr>
                <p:nvPr/>
              </p:nvSpPr>
              <p:spPr bwMode="auto">
                <a:xfrm rot="11013201" flipH="1">
                  <a:off x="7612674" y="731122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99" name="Oval 381">
                  <a:extLst>
                    <a:ext uri="{FF2B5EF4-FFF2-40B4-BE49-F238E27FC236}">
                      <a16:creationId xmlns:a16="http://schemas.microsoft.com/office/drawing/2014/main" id="{2F75933B-4F7F-31A2-16EE-9B206402B5E8}"/>
                    </a:ext>
                  </a:extLst>
                </p:cNvPr>
                <p:cNvSpPr>
                  <a:spLocks noChangeArrowheads="1"/>
                </p:cNvSpPr>
                <p:nvPr/>
              </p:nvSpPr>
              <p:spPr bwMode="auto">
                <a:xfrm rot="11013201" flipH="1">
                  <a:off x="7535747" y="731122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00" name="Oval 385">
                  <a:extLst>
                    <a:ext uri="{FF2B5EF4-FFF2-40B4-BE49-F238E27FC236}">
                      <a16:creationId xmlns:a16="http://schemas.microsoft.com/office/drawing/2014/main" id="{0013B1F2-855E-B0D0-8780-0EA29EF13B6E}"/>
                    </a:ext>
                  </a:extLst>
                </p:cNvPr>
                <p:cNvSpPr>
                  <a:spLocks noChangeArrowheads="1"/>
                </p:cNvSpPr>
                <p:nvPr/>
              </p:nvSpPr>
              <p:spPr bwMode="auto">
                <a:xfrm rot="11013201" flipH="1">
                  <a:off x="7458819" y="731122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01" name="Oval 389">
                  <a:extLst>
                    <a:ext uri="{FF2B5EF4-FFF2-40B4-BE49-F238E27FC236}">
                      <a16:creationId xmlns:a16="http://schemas.microsoft.com/office/drawing/2014/main" id="{58240548-1B88-0C18-5ADF-A3C0BF00C8F6}"/>
                    </a:ext>
                  </a:extLst>
                </p:cNvPr>
                <p:cNvSpPr>
                  <a:spLocks noChangeArrowheads="1"/>
                </p:cNvSpPr>
                <p:nvPr/>
              </p:nvSpPr>
              <p:spPr bwMode="auto">
                <a:xfrm rot="11013201" flipH="1">
                  <a:off x="7374198" y="731122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02" name="Oval 377">
                  <a:extLst>
                    <a:ext uri="{FF2B5EF4-FFF2-40B4-BE49-F238E27FC236}">
                      <a16:creationId xmlns:a16="http://schemas.microsoft.com/office/drawing/2014/main" id="{2C5DF1E2-6922-565F-2205-C37C88D131B7}"/>
                    </a:ext>
                  </a:extLst>
                </p:cNvPr>
                <p:cNvSpPr>
                  <a:spLocks noChangeArrowheads="1"/>
                </p:cNvSpPr>
                <p:nvPr/>
              </p:nvSpPr>
              <p:spPr bwMode="auto">
                <a:xfrm rot="11013201" flipH="1">
                  <a:off x="7918258" y="731650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03" name="Oval 381">
                  <a:extLst>
                    <a:ext uri="{FF2B5EF4-FFF2-40B4-BE49-F238E27FC236}">
                      <a16:creationId xmlns:a16="http://schemas.microsoft.com/office/drawing/2014/main" id="{5CFD0EC4-8CC4-13AB-CC75-57F30EF17C37}"/>
                    </a:ext>
                  </a:extLst>
                </p:cNvPr>
                <p:cNvSpPr>
                  <a:spLocks noChangeArrowheads="1"/>
                </p:cNvSpPr>
                <p:nvPr/>
              </p:nvSpPr>
              <p:spPr bwMode="auto">
                <a:xfrm rot="11013201" flipH="1">
                  <a:off x="7841330" y="731650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04" name="Oval 385">
                  <a:extLst>
                    <a:ext uri="{FF2B5EF4-FFF2-40B4-BE49-F238E27FC236}">
                      <a16:creationId xmlns:a16="http://schemas.microsoft.com/office/drawing/2014/main" id="{B0EACE13-8F8E-6A48-AAB8-9DDBF51E9E13}"/>
                    </a:ext>
                  </a:extLst>
                </p:cNvPr>
                <p:cNvSpPr>
                  <a:spLocks noChangeArrowheads="1"/>
                </p:cNvSpPr>
                <p:nvPr/>
              </p:nvSpPr>
              <p:spPr bwMode="auto">
                <a:xfrm rot="11013201" flipH="1">
                  <a:off x="7764403" y="731650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05" name="Oval 389">
                  <a:extLst>
                    <a:ext uri="{FF2B5EF4-FFF2-40B4-BE49-F238E27FC236}">
                      <a16:creationId xmlns:a16="http://schemas.microsoft.com/office/drawing/2014/main" id="{72A5F683-DE86-5528-87A7-CEA1A56BA132}"/>
                    </a:ext>
                  </a:extLst>
                </p:cNvPr>
                <p:cNvSpPr>
                  <a:spLocks noChangeArrowheads="1"/>
                </p:cNvSpPr>
                <p:nvPr/>
              </p:nvSpPr>
              <p:spPr bwMode="auto">
                <a:xfrm rot="11013201" flipH="1">
                  <a:off x="7679781" y="731650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06" name="Oval 377">
                  <a:extLst>
                    <a:ext uri="{FF2B5EF4-FFF2-40B4-BE49-F238E27FC236}">
                      <a16:creationId xmlns:a16="http://schemas.microsoft.com/office/drawing/2014/main" id="{1E570256-E56A-F5D8-51B8-483F24056735}"/>
                    </a:ext>
                  </a:extLst>
                </p:cNvPr>
                <p:cNvSpPr>
                  <a:spLocks noChangeArrowheads="1"/>
                </p:cNvSpPr>
                <p:nvPr/>
              </p:nvSpPr>
              <p:spPr bwMode="auto">
                <a:xfrm rot="11013201" flipH="1">
                  <a:off x="8151382" y="731611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07" name="Oval 381">
                  <a:extLst>
                    <a:ext uri="{FF2B5EF4-FFF2-40B4-BE49-F238E27FC236}">
                      <a16:creationId xmlns:a16="http://schemas.microsoft.com/office/drawing/2014/main" id="{ABFDD2B3-F7CC-FA3F-498F-7D3AE6B0C552}"/>
                    </a:ext>
                  </a:extLst>
                </p:cNvPr>
                <p:cNvSpPr>
                  <a:spLocks noChangeArrowheads="1"/>
                </p:cNvSpPr>
                <p:nvPr/>
              </p:nvSpPr>
              <p:spPr bwMode="auto">
                <a:xfrm rot="11013201" flipH="1">
                  <a:off x="8074456" y="731611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08" name="Oval 385">
                  <a:extLst>
                    <a:ext uri="{FF2B5EF4-FFF2-40B4-BE49-F238E27FC236}">
                      <a16:creationId xmlns:a16="http://schemas.microsoft.com/office/drawing/2014/main" id="{786A0C2B-DF4A-BBD4-CF60-27E9D5FDAA16}"/>
                    </a:ext>
                  </a:extLst>
                </p:cNvPr>
                <p:cNvSpPr>
                  <a:spLocks noChangeArrowheads="1"/>
                </p:cNvSpPr>
                <p:nvPr/>
              </p:nvSpPr>
              <p:spPr bwMode="auto">
                <a:xfrm rot="11013201" flipH="1">
                  <a:off x="7997527" y="731611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09" name="Oval 377">
                  <a:extLst>
                    <a:ext uri="{FF2B5EF4-FFF2-40B4-BE49-F238E27FC236}">
                      <a16:creationId xmlns:a16="http://schemas.microsoft.com/office/drawing/2014/main" id="{DC23D2B9-62CD-87D9-A6AB-00911783ED5A}"/>
                    </a:ext>
                  </a:extLst>
                </p:cNvPr>
                <p:cNvSpPr>
                  <a:spLocks noChangeArrowheads="1"/>
                </p:cNvSpPr>
                <p:nvPr/>
              </p:nvSpPr>
              <p:spPr bwMode="auto">
                <a:xfrm rot="11013201" flipH="1">
                  <a:off x="8456966" y="732139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10" name="Oval 381">
                  <a:extLst>
                    <a:ext uri="{FF2B5EF4-FFF2-40B4-BE49-F238E27FC236}">
                      <a16:creationId xmlns:a16="http://schemas.microsoft.com/office/drawing/2014/main" id="{2664A08C-A688-E3A2-4094-C2F4BD8B5C8F}"/>
                    </a:ext>
                  </a:extLst>
                </p:cNvPr>
                <p:cNvSpPr>
                  <a:spLocks noChangeArrowheads="1"/>
                </p:cNvSpPr>
                <p:nvPr/>
              </p:nvSpPr>
              <p:spPr bwMode="auto">
                <a:xfrm rot="11013201" flipH="1">
                  <a:off x="8380039" y="732139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11" name="Oval 385">
                  <a:extLst>
                    <a:ext uri="{FF2B5EF4-FFF2-40B4-BE49-F238E27FC236}">
                      <a16:creationId xmlns:a16="http://schemas.microsoft.com/office/drawing/2014/main" id="{D489C501-1B64-3804-DA07-104F405D72B5}"/>
                    </a:ext>
                  </a:extLst>
                </p:cNvPr>
                <p:cNvSpPr>
                  <a:spLocks noChangeArrowheads="1"/>
                </p:cNvSpPr>
                <p:nvPr/>
              </p:nvSpPr>
              <p:spPr bwMode="auto">
                <a:xfrm rot="11013201" flipH="1">
                  <a:off x="8303111" y="732139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12" name="Oval 389">
                  <a:extLst>
                    <a:ext uri="{FF2B5EF4-FFF2-40B4-BE49-F238E27FC236}">
                      <a16:creationId xmlns:a16="http://schemas.microsoft.com/office/drawing/2014/main" id="{1480261E-9E82-EA4E-3954-6B96ED742911}"/>
                    </a:ext>
                  </a:extLst>
                </p:cNvPr>
                <p:cNvSpPr>
                  <a:spLocks noChangeArrowheads="1"/>
                </p:cNvSpPr>
                <p:nvPr/>
              </p:nvSpPr>
              <p:spPr bwMode="auto">
                <a:xfrm rot="11013201" flipH="1">
                  <a:off x="8218489" y="732139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13" name="Oval 381">
                  <a:extLst>
                    <a:ext uri="{FF2B5EF4-FFF2-40B4-BE49-F238E27FC236}">
                      <a16:creationId xmlns:a16="http://schemas.microsoft.com/office/drawing/2014/main" id="{BF26D7B4-2102-B487-2E92-2EEA84EBBD89}"/>
                    </a:ext>
                  </a:extLst>
                </p:cNvPr>
                <p:cNvSpPr>
                  <a:spLocks noChangeArrowheads="1"/>
                </p:cNvSpPr>
                <p:nvPr/>
              </p:nvSpPr>
              <p:spPr bwMode="auto">
                <a:xfrm rot="11013201" flipH="1">
                  <a:off x="9084627" y="7321349"/>
                  <a:ext cx="72445"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14" name="Oval 377">
                  <a:extLst>
                    <a:ext uri="{FF2B5EF4-FFF2-40B4-BE49-F238E27FC236}">
                      <a16:creationId xmlns:a16="http://schemas.microsoft.com/office/drawing/2014/main" id="{9DCF34B0-CC62-FAF5-D57B-F7D4F083344D}"/>
                    </a:ext>
                  </a:extLst>
                </p:cNvPr>
                <p:cNvSpPr>
                  <a:spLocks noChangeArrowheads="1"/>
                </p:cNvSpPr>
                <p:nvPr/>
              </p:nvSpPr>
              <p:spPr bwMode="auto">
                <a:xfrm rot="11013201" flipH="1">
                  <a:off x="8920925" y="7328725"/>
                  <a:ext cx="72445" cy="67326"/>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15" name="Oval 385">
                  <a:extLst>
                    <a:ext uri="{FF2B5EF4-FFF2-40B4-BE49-F238E27FC236}">
                      <a16:creationId xmlns:a16="http://schemas.microsoft.com/office/drawing/2014/main" id="{2988C627-3CD5-8C14-AA8E-E3904A3E8C16}"/>
                    </a:ext>
                  </a:extLst>
                </p:cNvPr>
                <p:cNvSpPr>
                  <a:spLocks noChangeArrowheads="1"/>
                </p:cNvSpPr>
                <p:nvPr/>
              </p:nvSpPr>
              <p:spPr bwMode="auto">
                <a:xfrm rot="11013201" flipH="1">
                  <a:off x="9000203" y="7328724"/>
                  <a:ext cx="72445"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16" name="Oval 381">
                  <a:extLst>
                    <a:ext uri="{FF2B5EF4-FFF2-40B4-BE49-F238E27FC236}">
                      <a16:creationId xmlns:a16="http://schemas.microsoft.com/office/drawing/2014/main" id="{EEC092D1-95C4-60B9-CC35-3E2099A2C00C}"/>
                    </a:ext>
                  </a:extLst>
                </p:cNvPr>
                <p:cNvSpPr>
                  <a:spLocks noChangeArrowheads="1"/>
                </p:cNvSpPr>
                <p:nvPr/>
              </p:nvSpPr>
              <p:spPr bwMode="auto">
                <a:xfrm rot="11013201" flipH="1">
                  <a:off x="8843015" y="7328724"/>
                  <a:ext cx="72444"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17" name="Oval 381">
                  <a:extLst>
                    <a:ext uri="{FF2B5EF4-FFF2-40B4-BE49-F238E27FC236}">
                      <a16:creationId xmlns:a16="http://schemas.microsoft.com/office/drawing/2014/main" id="{5FE333E3-0418-8022-77A8-52367BC2D7B2}"/>
                    </a:ext>
                  </a:extLst>
                </p:cNvPr>
                <p:cNvSpPr>
                  <a:spLocks noChangeArrowheads="1"/>
                </p:cNvSpPr>
                <p:nvPr/>
              </p:nvSpPr>
              <p:spPr bwMode="auto">
                <a:xfrm rot="11013201" flipH="1">
                  <a:off x="8765102" y="7328724"/>
                  <a:ext cx="72445"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18" name="Oval 381">
                  <a:extLst>
                    <a:ext uri="{FF2B5EF4-FFF2-40B4-BE49-F238E27FC236}">
                      <a16:creationId xmlns:a16="http://schemas.microsoft.com/office/drawing/2014/main" id="{049BFC24-F4CC-37C7-9208-45F6215D26DF}"/>
                    </a:ext>
                  </a:extLst>
                </p:cNvPr>
                <p:cNvSpPr>
                  <a:spLocks noChangeArrowheads="1"/>
                </p:cNvSpPr>
                <p:nvPr/>
              </p:nvSpPr>
              <p:spPr bwMode="auto">
                <a:xfrm rot="11013201" flipH="1">
                  <a:off x="8683089" y="7328724"/>
                  <a:ext cx="72445"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19" name="Oval 381">
                  <a:extLst>
                    <a:ext uri="{FF2B5EF4-FFF2-40B4-BE49-F238E27FC236}">
                      <a16:creationId xmlns:a16="http://schemas.microsoft.com/office/drawing/2014/main" id="{B059B6F7-85F7-1AFA-99EA-09F4742D276C}"/>
                    </a:ext>
                  </a:extLst>
                </p:cNvPr>
                <p:cNvSpPr>
                  <a:spLocks noChangeArrowheads="1"/>
                </p:cNvSpPr>
                <p:nvPr/>
              </p:nvSpPr>
              <p:spPr bwMode="auto">
                <a:xfrm rot="11013201" flipH="1">
                  <a:off x="8616113" y="7328724"/>
                  <a:ext cx="71077"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20" name="Oval 381">
                  <a:extLst>
                    <a:ext uri="{FF2B5EF4-FFF2-40B4-BE49-F238E27FC236}">
                      <a16:creationId xmlns:a16="http://schemas.microsoft.com/office/drawing/2014/main" id="{95EAD257-DF41-D6A3-3AD3-40BC4FD8F0A6}"/>
                    </a:ext>
                  </a:extLst>
                </p:cNvPr>
                <p:cNvSpPr>
                  <a:spLocks noChangeArrowheads="1"/>
                </p:cNvSpPr>
                <p:nvPr/>
              </p:nvSpPr>
              <p:spPr bwMode="auto">
                <a:xfrm rot="11013201" flipH="1">
                  <a:off x="8538201" y="7328724"/>
                  <a:ext cx="71077"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21" name="Oval 304">
                  <a:extLst>
                    <a:ext uri="{FF2B5EF4-FFF2-40B4-BE49-F238E27FC236}">
                      <a16:creationId xmlns:a16="http://schemas.microsoft.com/office/drawing/2014/main" id="{364AF389-B456-59C9-FE07-82769D258FEA}"/>
                    </a:ext>
                  </a:extLst>
                </p:cNvPr>
                <p:cNvSpPr>
                  <a:spLocks noChangeArrowheads="1"/>
                </p:cNvSpPr>
                <p:nvPr/>
              </p:nvSpPr>
              <p:spPr bwMode="auto">
                <a:xfrm rot="10464115" flipH="1">
                  <a:off x="9164503" y="732118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22" name="Oval 308">
                  <a:extLst>
                    <a:ext uri="{FF2B5EF4-FFF2-40B4-BE49-F238E27FC236}">
                      <a16:creationId xmlns:a16="http://schemas.microsoft.com/office/drawing/2014/main" id="{C5AF1B5D-D419-A804-45D4-0FE712167C0C}"/>
                    </a:ext>
                  </a:extLst>
                </p:cNvPr>
                <p:cNvSpPr>
                  <a:spLocks noChangeArrowheads="1"/>
                </p:cNvSpPr>
                <p:nvPr/>
              </p:nvSpPr>
              <p:spPr bwMode="auto">
                <a:xfrm rot="10464115" flipH="1">
                  <a:off x="9243994" y="731736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23" name="Oval 312">
                  <a:extLst>
                    <a:ext uri="{FF2B5EF4-FFF2-40B4-BE49-F238E27FC236}">
                      <a16:creationId xmlns:a16="http://schemas.microsoft.com/office/drawing/2014/main" id="{72FBB164-D6E7-B63D-F1BD-18851B0BB831}"/>
                    </a:ext>
                  </a:extLst>
                </p:cNvPr>
                <p:cNvSpPr>
                  <a:spLocks noChangeArrowheads="1"/>
                </p:cNvSpPr>
                <p:nvPr/>
              </p:nvSpPr>
              <p:spPr bwMode="auto">
                <a:xfrm rot="10464115" flipH="1">
                  <a:off x="9320924" y="732500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24" name="Oval 317">
                  <a:extLst>
                    <a:ext uri="{FF2B5EF4-FFF2-40B4-BE49-F238E27FC236}">
                      <a16:creationId xmlns:a16="http://schemas.microsoft.com/office/drawing/2014/main" id="{B46F451D-2B06-0C3B-FB06-E63258107357}"/>
                    </a:ext>
                  </a:extLst>
                </p:cNvPr>
                <p:cNvSpPr>
                  <a:spLocks noChangeArrowheads="1"/>
                </p:cNvSpPr>
                <p:nvPr/>
              </p:nvSpPr>
              <p:spPr bwMode="auto">
                <a:xfrm rot="10464115" flipH="1">
                  <a:off x="9400844" y="732945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25" name="Oval 321">
                  <a:extLst>
                    <a:ext uri="{FF2B5EF4-FFF2-40B4-BE49-F238E27FC236}">
                      <a16:creationId xmlns:a16="http://schemas.microsoft.com/office/drawing/2014/main" id="{E1A811EE-3CBF-CDEF-B154-E8D394A3D5CC}"/>
                    </a:ext>
                  </a:extLst>
                </p:cNvPr>
                <p:cNvSpPr>
                  <a:spLocks noChangeArrowheads="1"/>
                </p:cNvSpPr>
                <p:nvPr/>
              </p:nvSpPr>
              <p:spPr bwMode="auto">
                <a:xfrm rot="10464115" flipH="1">
                  <a:off x="9480762" y="732627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26" name="Oval 377">
                  <a:extLst>
                    <a:ext uri="{FF2B5EF4-FFF2-40B4-BE49-F238E27FC236}">
                      <a16:creationId xmlns:a16="http://schemas.microsoft.com/office/drawing/2014/main" id="{C55ED359-11FD-D279-F3DA-7BBD886047F2}"/>
                    </a:ext>
                  </a:extLst>
                </p:cNvPr>
                <p:cNvSpPr>
                  <a:spLocks noChangeArrowheads="1"/>
                </p:cNvSpPr>
                <p:nvPr/>
              </p:nvSpPr>
              <p:spPr bwMode="auto">
                <a:xfrm rot="11013201" flipH="1">
                  <a:off x="9798777" y="733480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27" name="Oval 381">
                  <a:extLst>
                    <a:ext uri="{FF2B5EF4-FFF2-40B4-BE49-F238E27FC236}">
                      <a16:creationId xmlns:a16="http://schemas.microsoft.com/office/drawing/2014/main" id="{D7A072D9-18CC-80C6-3C11-E6E0FF73271E}"/>
                    </a:ext>
                  </a:extLst>
                </p:cNvPr>
                <p:cNvSpPr>
                  <a:spLocks noChangeArrowheads="1"/>
                </p:cNvSpPr>
                <p:nvPr/>
              </p:nvSpPr>
              <p:spPr bwMode="auto">
                <a:xfrm rot="11013201" flipH="1">
                  <a:off x="9721850" y="733480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28" name="Oval 385">
                  <a:extLst>
                    <a:ext uri="{FF2B5EF4-FFF2-40B4-BE49-F238E27FC236}">
                      <a16:creationId xmlns:a16="http://schemas.microsoft.com/office/drawing/2014/main" id="{6174F043-DB1A-C551-86C0-3DAC605A8CA6}"/>
                    </a:ext>
                  </a:extLst>
                </p:cNvPr>
                <p:cNvSpPr>
                  <a:spLocks noChangeArrowheads="1"/>
                </p:cNvSpPr>
                <p:nvPr/>
              </p:nvSpPr>
              <p:spPr bwMode="auto">
                <a:xfrm rot="11013201" flipH="1">
                  <a:off x="9644922" y="733480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29" name="Oval 389">
                  <a:extLst>
                    <a:ext uri="{FF2B5EF4-FFF2-40B4-BE49-F238E27FC236}">
                      <a16:creationId xmlns:a16="http://schemas.microsoft.com/office/drawing/2014/main" id="{A8933518-C726-38A1-33E7-2EF2D342371D}"/>
                    </a:ext>
                  </a:extLst>
                </p:cNvPr>
                <p:cNvSpPr>
                  <a:spLocks noChangeArrowheads="1"/>
                </p:cNvSpPr>
                <p:nvPr/>
              </p:nvSpPr>
              <p:spPr bwMode="auto">
                <a:xfrm rot="11013201" flipH="1">
                  <a:off x="9560301" y="733480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30" name="Oval 389">
                  <a:extLst>
                    <a:ext uri="{FF2B5EF4-FFF2-40B4-BE49-F238E27FC236}">
                      <a16:creationId xmlns:a16="http://schemas.microsoft.com/office/drawing/2014/main" id="{2B97A2CB-12FC-CE2A-5BF6-C61FC9E489A7}"/>
                    </a:ext>
                  </a:extLst>
                </p:cNvPr>
                <p:cNvSpPr>
                  <a:spLocks noChangeArrowheads="1"/>
                </p:cNvSpPr>
                <p:nvPr/>
              </p:nvSpPr>
              <p:spPr bwMode="auto">
                <a:xfrm rot="11013201" flipH="1">
                  <a:off x="9865884" y="7340090"/>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grpSp>
      <p:grpSp>
        <p:nvGrpSpPr>
          <p:cNvPr id="9584" name="Group 9583">
            <a:extLst>
              <a:ext uri="{FF2B5EF4-FFF2-40B4-BE49-F238E27FC236}">
                <a16:creationId xmlns:a16="http://schemas.microsoft.com/office/drawing/2014/main" id="{D0F32738-BFDC-9297-3862-6ADBBA9D8089}"/>
              </a:ext>
            </a:extLst>
          </p:cNvPr>
          <p:cNvGrpSpPr/>
          <p:nvPr/>
        </p:nvGrpSpPr>
        <p:grpSpPr>
          <a:xfrm>
            <a:off x="4264953" y="2657794"/>
            <a:ext cx="3629553" cy="397324"/>
            <a:chOff x="6977575" y="7082145"/>
            <a:chExt cx="2961347" cy="324176"/>
          </a:xfrm>
        </p:grpSpPr>
        <p:grpSp>
          <p:nvGrpSpPr>
            <p:cNvPr id="9582" name="Group 9581">
              <a:extLst>
                <a:ext uri="{FF2B5EF4-FFF2-40B4-BE49-F238E27FC236}">
                  <a16:creationId xmlns:a16="http://schemas.microsoft.com/office/drawing/2014/main" id="{4414B0B6-88EC-EA5A-5B4C-6BE824A91A7E}"/>
                </a:ext>
              </a:extLst>
            </p:cNvPr>
            <p:cNvGrpSpPr/>
            <p:nvPr/>
          </p:nvGrpSpPr>
          <p:grpSpPr>
            <a:xfrm>
              <a:off x="6977575" y="7082145"/>
              <a:ext cx="2961347" cy="167100"/>
              <a:chOff x="6977575" y="6884746"/>
              <a:chExt cx="2961347" cy="167100"/>
            </a:xfrm>
          </p:grpSpPr>
          <p:grpSp>
            <p:nvGrpSpPr>
              <p:cNvPr id="9580" name="Group 9579">
                <a:extLst>
                  <a:ext uri="{FF2B5EF4-FFF2-40B4-BE49-F238E27FC236}">
                    <a16:creationId xmlns:a16="http://schemas.microsoft.com/office/drawing/2014/main" id="{B79EAB39-03E4-76C6-9C4F-2F2574E0E102}"/>
                  </a:ext>
                </a:extLst>
              </p:cNvPr>
              <p:cNvGrpSpPr/>
              <p:nvPr/>
            </p:nvGrpSpPr>
            <p:grpSpPr>
              <a:xfrm>
                <a:off x="6986551" y="6915921"/>
                <a:ext cx="2942543" cy="135925"/>
                <a:chOff x="6986551" y="6915920"/>
                <a:chExt cx="2942543" cy="238829"/>
              </a:xfrm>
            </p:grpSpPr>
            <p:sp>
              <p:nvSpPr>
                <p:cNvPr id="9408" name="Freeform 144">
                  <a:extLst>
                    <a:ext uri="{FF2B5EF4-FFF2-40B4-BE49-F238E27FC236}">
                      <a16:creationId xmlns:a16="http://schemas.microsoft.com/office/drawing/2014/main" id="{AD6AB909-412A-F5B6-7987-3EDDC33F297B}"/>
                    </a:ext>
                  </a:extLst>
                </p:cNvPr>
                <p:cNvSpPr>
                  <a:spLocks/>
                </p:cNvSpPr>
                <p:nvPr/>
              </p:nvSpPr>
              <p:spPr bwMode="auto">
                <a:xfrm>
                  <a:off x="6986551" y="692673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09" name="Freeform 145">
                  <a:extLst>
                    <a:ext uri="{FF2B5EF4-FFF2-40B4-BE49-F238E27FC236}">
                      <a16:creationId xmlns:a16="http://schemas.microsoft.com/office/drawing/2014/main" id="{BCCD5843-D6DC-B0FD-88BE-4DE42DFDE861}"/>
                    </a:ext>
                  </a:extLst>
                </p:cNvPr>
                <p:cNvSpPr>
                  <a:spLocks/>
                </p:cNvSpPr>
                <p:nvPr/>
              </p:nvSpPr>
              <p:spPr bwMode="auto">
                <a:xfrm>
                  <a:off x="7012622" y="692355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10" name="Freeform 148">
                  <a:extLst>
                    <a:ext uri="{FF2B5EF4-FFF2-40B4-BE49-F238E27FC236}">
                      <a16:creationId xmlns:a16="http://schemas.microsoft.com/office/drawing/2014/main" id="{6341D49B-C46C-5C7D-4FAC-5EAAACABB16A}"/>
                    </a:ext>
                  </a:extLst>
                </p:cNvPr>
                <p:cNvSpPr>
                  <a:spLocks/>
                </p:cNvSpPr>
                <p:nvPr/>
              </p:nvSpPr>
              <p:spPr bwMode="auto">
                <a:xfrm>
                  <a:off x="7068607" y="691910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11" name="Freeform 149">
                  <a:extLst>
                    <a:ext uri="{FF2B5EF4-FFF2-40B4-BE49-F238E27FC236}">
                      <a16:creationId xmlns:a16="http://schemas.microsoft.com/office/drawing/2014/main" id="{311FE05D-1774-C94C-37E0-6A4813D34011}"/>
                    </a:ext>
                  </a:extLst>
                </p:cNvPr>
                <p:cNvSpPr>
                  <a:spLocks/>
                </p:cNvSpPr>
                <p:nvPr/>
              </p:nvSpPr>
              <p:spPr bwMode="auto">
                <a:xfrm>
                  <a:off x="7094678" y="69159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12" name="Freeform 152">
                  <a:extLst>
                    <a:ext uri="{FF2B5EF4-FFF2-40B4-BE49-F238E27FC236}">
                      <a16:creationId xmlns:a16="http://schemas.microsoft.com/office/drawing/2014/main" id="{1CCA07BD-52E3-AA80-23F5-604DAA4773ED}"/>
                    </a:ext>
                  </a:extLst>
                </p:cNvPr>
                <p:cNvSpPr>
                  <a:spLocks/>
                </p:cNvSpPr>
                <p:nvPr/>
              </p:nvSpPr>
              <p:spPr bwMode="auto">
                <a:xfrm>
                  <a:off x="7148100" y="692673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13" name="Freeform 153">
                  <a:extLst>
                    <a:ext uri="{FF2B5EF4-FFF2-40B4-BE49-F238E27FC236}">
                      <a16:creationId xmlns:a16="http://schemas.microsoft.com/office/drawing/2014/main" id="{28833A05-99AF-7C6D-8FB6-FC4ACA392073}"/>
                    </a:ext>
                  </a:extLst>
                </p:cNvPr>
                <p:cNvSpPr>
                  <a:spLocks/>
                </p:cNvSpPr>
                <p:nvPr/>
              </p:nvSpPr>
              <p:spPr bwMode="auto">
                <a:xfrm>
                  <a:off x="7174171" y="692355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14" name="Freeform 156">
                  <a:extLst>
                    <a:ext uri="{FF2B5EF4-FFF2-40B4-BE49-F238E27FC236}">
                      <a16:creationId xmlns:a16="http://schemas.microsoft.com/office/drawing/2014/main" id="{21799B6D-B43B-3219-9441-5FBF85668BD9}"/>
                    </a:ext>
                  </a:extLst>
                </p:cNvPr>
                <p:cNvSpPr>
                  <a:spLocks/>
                </p:cNvSpPr>
                <p:nvPr/>
              </p:nvSpPr>
              <p:spPr bwMode="auto">
                <a:xfrm>
                  <a:off x="7225028" y="692291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15" name="Freeform 157">
                  <a:extLst>
                    <a:ext uri="{FF2B5EF4-FFF2-40B4-BE49-F238E27FC236}">
                      <a16:creationId xmlns:a16="http://schemas.microsoft.com/office/drawing/2014/main" id="{B277D9CA-7680-CECF-C725-C4AE1F0DBB8C}"/>
                    </a:ext>
                  </a:extLst>
                </p:cNvPr>
                <p:cNvSpPr>
                  <a:spLocks/>
                </p:cNvSpPr>
                <p:nvPr/>
              </p:nvSpPr>
              <p:spPr bwMode="auto">
                <a:xfrm>
                  <a:off x="7251099" y="691973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16" name="Freeform 160">
                  <a:extLst>
                    <a:ext uri="{FF2B5EF4-FFF2-40B4-BE49-F238E27FC236}">
                      <a16:creationId xmlns:a16="http://schemas.microsoft.com/office/drawing/2014/main" id="{9D30D6B7-6A6D-3728-65E8-DB56611D8F7B}"/>
                    </a:ext>
                  </a:extLst>
                </p:cNvPr>
                <p:cNvSpPr>
                  <a:spLocks/>
                </p:cNvSpPr>
                <p:nvPr/>
              </p:nvSpPr>
              <p:spPr bwMode="auto">
                <a:xfrm>
                  <a:off x="7304520" y="692673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17" name="Freeform 161">
                  <a:extLst>
                    <a:ext uri="{FF2B5EF4-FFF2-40B4-BE49-F238E27FC236}">
                      <a16:creationId xmlns:a16="http://schemas.microsoft.com/office/drawing/2014/main" id="{4A69E094-9BD4-A6BF-8A0C-7EE6256AD2EA}"/>
                    </a:ext>
                  </a:extLst>
                </p:cNvPr>
                <p:cNvSpPr>
                  <a:spLocks/>
                </p:cNvSpPr>
                <p:nvPr/>
              </p:nvSpPr>
              <p:spPr bwMode="auto">
                <a:xfrm>
                  <a:off x="7330591" y="692355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18" name="Freeform 217">
                  <a:extLst>
                    <a:ext uri="{FF2B5EF4-FFF2-40B4-BE49-F238E27FC236}">
                      <a16:creationId xmlns:a16="http://schemas.microsoft.com/office/drawing/2014/main" id="{804D2EBA-8B25-621A-EEEA-A08F7E5A68A2}"/>
                    </a:ext>
                  </a:extLst>
                </p:cNvPr>
                <p:cNvSpPr>
                  <a:spLocks/>
                </p:cNvSpPr>
                <p:nvPr/>
              </p:nvSpPr>
              <p:spPr bwMode="auto">
                <a:xfrm>
                  <a:off x="7622889"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19" name="Freeform 218">
                  <a:extLst>
                    <a:ext uri="{FF2B5EF4-FFF2-40B4-BE49-F238E27FC236}">
                      <a16:creationId xmlns:a16="http://schemas.microsoft.com/office/drawing/2014/main" id="{4D28336D-8CE7-F25B-DC93-90A3F76E2C56}"/>
                    </a:ext>
                  </a:extLst>
                </p:cNvPr>
                <p:cNvSpPr>
                  <a:spLocks/>
                </p:cNvSpPr>
                <p:nvPr/>
              </p:nvSpPr>
              <p:spPr bwMode="auto">
                <a:xfrm>
                  <a:off x="7648959"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20" name="Freeform 221">
                  <a:extLst>
                    <a:ext uri="{FF2B5EF4-FFF2-40B4-BE49-F238E27FC236}">
                      <a16:creationId xmlns:a16="http://schemas.microsoft.com/office/drawing/2014/main" id="{59BA5903-8F62-86C1-A0D0-96AD8C62E656}"/>
                    </a:ext>
                  </a:extLst>
                </p:cNvPr>
                <p:cNvSpPr>
                  <a:spLocks/>
                </p:cNvSpPr>
                <p:nvPr/>
              </p:nvSpPr>
              <p:spPr bwMode="auto">
                <a:xfrm>
                  <a:off x="7543396"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21" name="Freeform 222">
                  <a:extLst>
                    <a:ext uri="{FF2B5EF4-FFF2-40B4-BE49-F238E27FC236}">
                      <a16:creationId xmlns:a16="http://schemas.microsoft.com/office/drawing/2014/main" id="{1442ECDC-D3BA-054A-B39B-4EE9806D7544}"/>
                    </a:ext>
                  </a:extLst>
                </p:cNvPr>
                <p:cNvSpPr>
                  <a:spLocks/>
                </p:cNvSpPr>
                <p:nvPr/>
              </p:nvSpPr>
              <p:spPr bwMode="auto">
                <a:xfrm>
                  <a:off x="7569467"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22" name="Freeform 225">
                  <a:extLst>
                    <a:ext uri="{FF2B5EF4-FFF2-40B4-BE49-F238E27FC236}">
                      <a16:creationId xmlns:a16="http://schemas.microsoft.com/office/drawing/2014/main" id="{7228452A-8477-FDAF-F25B-10E15914A0E6}"/>
                    </a:ext>
                  </a:extLst>
                </p:cNvPr>
                <p:cNvSpPr>
                  <a:spLocks/>
                </p:cNvSpPr>
                <p:nvPr/>
              </p:nvSpPr>
              <p:spPr bwMode="auto">
                <a:xfrm>
                  <a:off x="7466469"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23" name="Freeform 226">
                  <a:extLst>
                    <a:ext uri="{FF2B5EF4-FFF2-40B4-BE49-F238E27FC236}">
                      <a16:creationId xmlns:a16="http://schemas.microsoft.com/office/drawing/2014/main" id="{CEFC5E96-DEB3-3E6E-AD1F-E40405574506}"/>
                    </a:ext>
                  </a:extLst>
                </p:cNvPr>
                <p:cNvSpPr>
                  <a:spLocks/>
                </p:cNvSpPr>
                <p:nvPr/>
              </p:nvSpPr>
              <p:spPr bwMode="auto">
                <a:xfrm>
                  <a:off x="7492540"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24" name="Freeform 229">
                  <a:extLst>
                    <a:ext uri="{FF2B5EF4-FFF2-40B4-BE49-F238E27FC236}">
                      <a16:creationId xmlns:a16="http://schemas.microsoft.com/office/drawing/2014/main" id="{F7FAA281-13A7-DAB9-4887-FE09A65193EC}"/>
                    </a:ext>
                  </a:extLst>
                </p:cNvPr>
                <p:cNvSpPr>
                  <a:spLocks/>
                </p:cNvSpPr>
                <p:nvPr/>
              </p:nvSpPr>
              <p:spPr bwMode="auto">
                <a:xfrm>
                  <a:off x="7384412"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25" name="Freeform 230">
                  <a:extLst>
                    <a:ext uri="{FF2B5EF4-FFF2-40B4-BE49-F238E27FC236}">
                      <a16:creationId xmlns:a16="http://schemas.microsoft.com/office/drawing/2014/main" id="{3C8BA9E6-F5AA-CF03-81E1-0069634A1E2D}"/>
                    </a:ext>
                  </a:extLst>
                </p:cNvPr>
                <p:cNvSpPr>
                  <a:spLocks/>
                </p:cNvSpPr>
                <p:nvPr/>
              </p:nvSpPr>
              <p:spPr bwMode="auto">
                <a:xfrm>
                  <a:off x="7410483"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44" name="Freeform 217">
                  <a:extLst>
                    <a:ext uri="{FF2B5EF4-FFF2-40B4-BE49-F238E27FC236}">
                      <a16:creationId xmlns:a16="http://schemas.microsoft.com/office/drawing/2014/main" id="{BFC04002-7813-3A12-84BF-3E4D59017AF3}"/>
                    </a:ext>
                  </a:extLst>
                </p:cNvPr>
                <p:cNvSpPr>
                  <a:spLocks/>
                </p:cNvSpPr>
                <p:nvPr/>
              </p:nvSpPr>
              <p:spPr bwMode="auto">
                <a:xfrm>
                  <a:off x="7928472"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45" name="Freeform 218">
                  <a:extLst>
                    <a:ext uri="{FF2B5EF4-FFF2-40B4-BE49-F238E27FC236}">
                      <a16:creationId xmlns:a16="http://schemas.microsoft.com/office/drawing/2014/main" id="{AA3C0129-0807-F882-B3F8-E40460F84A22}"/>
                    </a:ext>
                  </a:extLst>
                </p:cNvPr>
                <p:cNvSpPr>
                  <a:spLocks/>
                </p:cNvSpPr>
                <p:nvPr/>
              </p:nvSpPr>
              <p:spPr bwMode="auto">
                <a:xfrm>
                  <a:off x="7954543"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46" name="Freeform 221">
                  <a:extLst>
                    <a:ext uri="{FF2B5EF4-FFF2-40B4-BE49-F238E27FC236}">
                      <a16:creationId xmlns:a16="http://schemas.microsoft.com/office/drawing/2014/main" id="{2B8C8C56-B5EF-BD9A-0E62-FC1349F0DF77}"/>
                    </a:ext>
                  </a:extLst>
                </p:cNvPr>
                <p:cNvSpPr>
                  <a:spLocks/>
                </p:cNvSpPr>
                <p:nvPr/>
              </p:nvSpPr>
              <p:spPr bwMode="auto">
                <a:xfrm>
                  <a:off x="7848979"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47" name="Freeform 222">
                  <a:extLst>
                    <a:ext uri="{FF2B5EF4-FFF2-40B4-BE49-F238E27FC236}">
                      <a16:creationId xmlns:a16="http://schemas.microsoft.com/office/drawing/2014/main" id="{6DE053CE-F81D-8C58-D3B7-8C31EF71564E}"/>
                    </a:ext>
                  </a:extLst>
                </p:cNvPr>
                <p:cNvSpPr>
                  <a:spLocks/>
                </p:cNvSpPr>
                <p:nvPr/>
              </p:nvSpPr>
              <p:spPr bwMode="auto">
                <a:xfrm>
                  <a:off x="7875050"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48" name="Freeform 225">
                  <a:extLst>
                    <a:ext uri="{FF2B5EF4-FFF2-40B4-BE49-F238E27FC236}">
                      <a16:creationId xmlns:a16="http://schemas.microsoft.com/office/drawing/2014/main" id="{CC040B68-B6DB-5708-13E4-47FEFBDEB563}"/>
                    </a:ext>
                  </a:extLst>
                </p:cNvPr>
                <p:cNvSpPr>
                  <a:spLocks/>
                </p:cNvSpPr>
                <p:nvPr/>
              </p:nvSpPr>
              <p:spPr bwMode="auto">
                <a:xfrm>
                  <a:off x="7772051"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49" name="Freeform 226">
                  <a:extLst>
                    <a:ext uri="{FF2B5EF4-FFF2-40B4-BE49-F238E27FC236}">
                      <a16:creationId xmlns:a16="http://schemas.microsoft.com/office/drawing/2014/main" id="{0C2B6776-0BCB-54B4-91B7-A0B5D4A27FAB}"/>
                    </a:ext>
                  </a:extLst>
                </p:cNvPr>
                <p:cNvSpPr>
                  <a:spLocks/>
                </p:cNvSpPr>
                <p:nvPr/>
              </p:nvSpPr>
              <p:spPr bwMode="auto">
                <a:xfrm>
                  <a:off x="7798122"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50" name="Freeform 229">
                  <a:extLst>
                    <a:ext uri="{FF2B5EF4-FFF2-40B4-BE49-F238E27FC236}">
                      <a16:creationId xmlns:a16="http://schemas.microsoft.com/office/drawing/2014/main" id="{5510C121-5CF6-2308-93CE-D4E296E15247}"/>
                    </a:ext>
                  </a:extLst>
                </p:cNvPr>
                <p:cNvSpPr>
                  <a:spLocks/>
                </p:cNvSpPr>
                <p:nvPr/>
              </p:nvSpPr>
              <p:spPr bwMode="auto">
                <a:xfrm>
                  <a:off x="7689995"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51" name="Freeform 230">
                  <a:extLst>
                    <a:ext uri="{FF2B5EF4-FFF2-40B4-BE49-F238E27FC236}">
                      <a16:creationId xmlns:a16="http://schemas.microsoft.com/office/drawing/2014/main" id="{24E495F5-744A-8B50-7B34-BA51ABEDA9A3}"/>
                    </a:ext>
                  </a:extLst>
                </p:cNvPr>
                <p:cNvSpPr>
                  <a:spLocks/>
                </p:cNvSpPr>
                <p:nvPr/>
              </p:nvSpPr>
              <p:spPr bwMode="auto">
                <a:xfrm>
                  <a:off x="7716066"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60" name="Freeform 217">
                  <a:extLst>
                    <a:ext uri="{FF2B5EF4-FFF2-40B4-BE49-F238E27FC236}">
                      <a16:creationId xmlns:a16="http://schemas.microsoft.com/office/drawing/2014/main" id="{E513E254-CDF5-6FC2-068C-4A4EF9AFB77D}"/>
                    </a:ext>
                  </a:extLst>
                </p:cNvPr>
                <p:cNvSpPr>
                  <a:spLocks/>
                </p:cNvSpPr>
                <p:nvPr/>
              </p:nvSpPr>
              <p:spPr bwMode="auto">
                <a:xfrm>
                  <a:off x="8161596" y="693990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61" name="Freeform 218">
                  <a:extLst>
                    <a:ext uri="{FF2B5EF4-FFF2-40B4-BE49-F238E27FC236}">
                      <a16:creationId xmlns:a16="http://schemas.microsoft.com/office/drawing/2014/main" id="{9CBAF6CB-66CC-7921-0B58-351D5F1795D8}"/>
                    </a:ext>
                  </a:extLst>
                </p:cNvPr>
                <p:cNvSpPr>
                  <a:spLocks/>
                </p:cNvSpPr>
                <p:nvPr/>
              </p:nvSpPr>
              <p:spPr bwMode="auto">
                <a:xfrm>
                  <a:off x="8187667" y="69367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62" name="Freeform 221">
                  <a:extLst>
                    <a:ext uri="{FF2B5EF4-FFF2-40B4-BE49-F238E27FC236}">
                      <a16:creationId xmlns:a16="http://schemas.microsoft.com/office/drawing/2014/main" id="{B35BAFBB-6644-C31B-6008-9A3CF1EC1CA9}"/>
                    </a:ext>
                  </a:extLst>
                </p:cNvPr>
                <p:cNvSpPr>
                  <a:spLocks/>
                </p:cNvSpPr>
                <p:nvPr/>
              </p:nvSpPr>
              <p:spPr bwMode="auto">
                <a:xfrm>
                  <a:off x="8082104" y="693990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63" name="Freeform 222">
                  <a:extLst>
                    <a:ext uri="{FF2B5EF4-FFF2-40B4-BE49-F238E27FC236}">
                      <a16:creationId xmlns:a16="http://schemas.microsoft.com/office/drawing/2014/main" id="{7F908025-16CB-2F31-7A3F-C4DC059C59B1}"/>
                    </a:ext>
                  </a:extLst>
                </p:cNvPr>
                <p:cNvSpPr>
                  <a:spLocks/>
                </p:cNvSpPr>
                <p:nvPr/>
              </p:nvSpPr>
              <p:spPr bwMode="auto">
                <a:xfrm>
                  <a:off x="8108175" y="69367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64" name="Freeform 225">
                  <a:extLst>
                    <a:ext uri="{FF2B5EF4-FFF2-40B4-BE49-F238E27FC236}">
                      <a16:creationId xmlns:a16="http://schemas.microsoft.com/office/drawing/2014/main" id="{4FD51275-E45C-21F4-52EB-52C2EFCAD65A}"/>
                    </a:ext>
                  </a:extLst>
                </p:cNvPr>
                <p:cNvSpPr>
                  <a:spLocks/>
                </p:cNvSpPr>
                <p:nvPr/>
              </p:nvSpPr>
              <p:spPr bwMode="auto">
                <a:xfrm>
                  <a:off x="8005176" y="693990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65" name="Freeform 226">
                  <a:extLst>
                    <a:ext uri="{FF2B5EF4-FFF2-40B4-BE49-F238E27FC236}">
                      <a16:creationId xmlns:a16="http://schemas.microsoft.com/office/drawing/2014/main" id="{2F869526-A9A2-BD93-69E1-A358FD75E6BA}"/>
                    </a:ext>
                  </a:extLst>
                </p:cNvPr>
                <p:cNvSpPr>
                  <a:spLocks/>
                </p:cNvSpPr>
                <p:nvPr/>
              </p:nvSpPr>
              <p:spPr bwMode="auto">
                <a:xfrm>
                  <a:off x="8031247" y="69367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72" name="Freeform 217">
                  <a:extLst>
                    <a:ext uri="{FF2B5EF4-FFF2-40B4-BE49-F238E27FC236}">
                      <a16:creationId xmlns:a16="http://schemas.microsoft.com/office/drawing/2014/main" id="{FB6B0DB9-38ED-913D-8E4C-772D192CAA2E}"/>
                    </a:ext>
                  </a:extLst>
                </p:cNvPr>
                <p:cNvSpPr>
                  <a:spLocks/>
                </p:cNvSpPr>
                <p:nvPr/>
              </p:nvSpPr>
              <p:spPr bwMode="auto">
                <a:xfrm>
                  <a:off x="8467179"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73" name="Freeform 218">
                  <a:extLst>
                    <a:ext uri="{FF2B5EF4-FFF2-40B4-BE49-F238E27FC236}">
                      <a16:creationId xmlns:a16="http://schemas.microsoft.com/office/drawing/2014/main" id="{BC6118F6-85DB-AD26-5EDE-A416EAA1158C}"/>
                    </a:ext>
                  </a:extLst>
                </p:cNvPr>
                <p:cNvSpPr>
                  <a:spLocks/>
                </p:cNvSpPr>
                <p:nvPr/>
              </p:nvSpPr>
              <p:spPr bwMode="auto">
                <a:xfrm>
                  <a:off x="8493250"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74" name="Freeform 221">
                  <a:extLst>
                    <a:ext uri="{FF2B5EF4-FFF2-40B4-BE49-F238E27FC236}">
                      <a16:creationId xmlns:a16="http://schemas.microsoft.com/office/drawing/2014/main" id="{F6376FAC-743F-9381-AE6C-7510877E2DDF}"/>
                    </a:ext>
                  </a:extLst>
                </p:cNvPr>
                <p:cNvSpPr>
                  <a:spLocks/>
                </p:cNvSpPr>
                <p:nvPr/>
              </p:nvSpPr>
              <p:spPr bwMode="auto">
                <a:xfrm>
                  <a:off x="8387687"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75" name="Freeform 222">
                  <a:extLst>
                    <a:ext uri="{FF2B5EF4-FFF2-40B4-BE49-F238E27FC236}">
                      <a16:creationId xmlns:a16="http://schemas.microsoft.com/office/drawing/2014/main" id="{EC544C00-FC3D-4739-453A-779E8CF1C077}"/>
                    </a:ext>
                  </a:extLst>
                </p:cNvPr>
                <p:cNvSpPr>
                  <a:spLocks/>
                </p:cNvSpPr>
                <p:nvPr/>
              </p:nvSpPr>
              <p:spPr bwMode="auto">
                <a:xfrm>
                  <a:off x="8413758"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76" name="Freeform 225">
                  <a:extLst>
                    <a:ext uri="{FF2B5EF4-FFF2-40B4-BE49-F238E27FC236}">
                      <a16:creationId xmlns:a16="http://schemas.microsoft.com/office/drawing/2014/main" id="{EE2FC1CF-EDCD-C5A8-0296-D81E93BC971A}"/>
                    </a:ext>
                  </a:extLst>
                </p:cNvPr>
                <p:cNvSpPr>
                  <a:spLocks/>
                </p:cNvSpPr>
                <p:nvPr/>
              </p:nvSpPr>
              <p:spPr bwMode="auto">
                <a:xfrm>
                  <a:off x="8310760"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77" name="Freeform 226">
                  <a:extLst>
                    <a:ext uri="{FF2B5EF4-FFF2-40B4-BE49-F238E27FC236}">
                      <a16:creationId xmlns:a16="http://schemas.microsoft.com/office/drawing/2014/main" id="{E1CADC7B-9810-3F8F-0550-79484B250DB1}"/>
                    </a:ext>
                  </a:extLst>
                </p:cNvPr>
                <p:cNvSpPr>
                  <a:spLocks/>
                </p:cNvSpPr>
                <p:nvPr/>
              </p:nvSpPr>
              <p:spPr bwMode="auto">
                <a:xfrm>
                  <a:off x="8336831"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78" name="Freeform 229">
                  <a:extLst>
                    <a:ext uri="{FF2B5EF4-FFF2-40B4-BE49-F238E27FC236}">
                      <a16:creationId xmlns:a16="http://schemas.microsoft.com/office/drawing/2014/main" id="{C192803E-3C1D-2680-1512-D484BE10235E}"/>
                    </a:ext>
                  </a:extLst>
                </p:cNvPr>
                <p:cNvSpPr>
                  <a:spLocks/>
                </p:cNvSpPr>
                <p:nvPr/>
              </p:nvSpPr>
              <p:spPr bwMode="auto">
                <a:xfrm>
                  <a:off x="8228704"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79" name="Freeform 230">
                  <a:extLst>
                    <a:ext uri="{FF2B5EF4-FFF2-40B4-BE49-F238E27FC236}">
                      <a16:creationId xmlns:a16="http://schemas.microsoft.com/office/drawing/2014/main" id="{BE586B87-1D28-EDA8-2FA1-7A65664ADC19}"/>
                    </a:ext>
                  </a:extLst>
                </p:cNvPr>
                <p:cNvSpPr>
                  <a:spLocks/>
                </p:cNvSpPr>
                <p:nvPr/>
              </p:nvSpPr>
              <p:spPr bwMode="auto">
                <a:xfrm>
                  <a:off x="8254775"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88" name="Freeform 217">
                  <a:extLst>
                    <a:ext uri="{FF2B5EF4-FFF2-40B4-BE49-F238E27FC236}">
                      <a16:creationId xmlns:a16="http://schemas.microsoft.com/office/drawing/2014/main" id="{D6857575-C603-60C0-7798-3600E8596C78}"/>
                    </a:ext>
                  </a:extLst>
                </p:cNvPr>
                <p:cNvSpPr>
                  <a:spLocks/>
                </p:cNvSpPr>
                <p:nvPr/>
              </p:nvSpPr>
              <p:spPr bwMode="auto">
                <a:xfrm>
                  <a:off x="8633434" y="694013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89" name="Freeform 218">
                  <a:extLst>
                    <a:ext uri="{FF2B5EF4-FFF2-40B4-BE49-F238E27FC236}">
                      <a16:creationId xmlns:a16="http://schemas.microsoft.com/office/drawing/2014/main" id="{B55B6E1A-1207-C6BC-C8A5-2E35F4FB3660}"/>
                    </a:ext>
                  </a:extLst>
                </p:cNvPr>
                <p:cNvSpPr>
                  <a:spLocks/>
                </p:cNvSpPr>
                <p:nvPr/>
              </p:nvSpPr>
              <p:spPr bwMode="auto">
                <a:xfrm>
                  <a:off x="8659505" y="69369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90" name="Freeform 221">
                  <a:extLst>
                    <a:ext uri="{FF2B5EF4-FFF2-40B4-BE49-F238E27FC236}">
                      <a16:creationId xmlns:a16="http://schemas.microsoft.com/office/drawing/2014/main" id="{3341AF5B-0AD7-F16A-2C27-E60953F890F0}"/>
                    </a:ext>
                  </a:extLst>
                </p:cNvPr>
                <p:cNvSpPr>
                  <a:spLocks/>
                </p:cNvSpPr>
                <p:nvPr/>
              </p:nvSpPr>
              <p:spPr bwMode="auto">
                <a:xfrm>
                  <a:off x="8553942" y="694013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91" name="Freeform 222">
                  <a:extLst>
                    <a:ext uri="{FF2B5EF4-FFF2-40B4-BE49-F238E27FC236}">
                      <a16:creationId xmlns:a16="http://schemas.microsoft.com/office/drawing/2014/main" id="{7556CC48-B2D0-1572-C53F-7D750D2DF28E}"/>
                    </a:ext>
                  </a:extLst>
                </p:cNvPr>
                <p:cNvSpPr>
                  <a:spLocks/>
                </p:cNvSpPr>
                <p:nvPr/>
              </p:nvSpPr>
              <p:spPr bwMode="auto">
                <a:xfrm>
                  <a:off x="8580013" y="69369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92" name="Freeform 217">
                  <a:extLst>
                    <a:ext uri="{FF2B5EF4-FFF2-40B4-BE49-F238E27FC236}">
                      <a16:creationId xmlns:a16="http://schemas.microsoft.com/office/drawing/2014/main" id="{2213CC77-8BF9-BAB3-EE30-73EFFA542DEB}"/>
                    </a:ext>
                  </a:extLst>
                </p:cNvPr>
                <p:cNvSpPr>
                  <a:spLocks/>
                </p:cNvSpPr>
                <p:nvPr/>
              </p:nvSpPr>
              <p:spPr bwMode="auto">
                <a:xfrm>
                  <a:off x="8939018"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93" name="Freeform 218">
                  <a:extLst>
                    <a:ext uri="{FF2B5EF4-FFF2-40B4-BE49-F238E27FC236}">
                      <a16:creationId xmlns:a16="http://schemas.microsoft.com/office/drawing/2014/main" id="{6B57ADB8-FD80-5BCF-B987-4CD6FF95AB06}"/>
                    </a:ext>
                  </a:extLst>
                </p:cNvPr>
                <p:cNvSpPr>
                  <a:spLocks/>
                </p:cNvSpPr>
                <p:nvPr/>
              </p:nvSpPr>
              <p:spPr bwMode="auto">
                <a:xfrm>
                  <a:off x="8965088"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94" name="Freeform 221">
                  <a:extLst>
                    <a:ext uri="{FF2B5EF4-FFF2-40B4-BE49-F238E27FC236}">
                      <a16:creationId xmlns:a16="http://schemas.microsoft.com/office/drawing/2014/main" id="{B40F5FA0-4C9A-07E5-29F1-BAA485FEA26A}"/>
                    </a:ext>
                  </a:extLst>
                </p:cNvPr>
                <p:cNvSpPr>
                  <a:spLocks/>
                </p:cNvSpPr>
                <p:nvPr/>
              </p:nvSpPr>
              <p:spPr bwMode="auto">
                <a:xfrm>
                  <a:off x="8859526"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95" name="Freeform 222">
                  <a:extLst>
                    <a:ext uri="{FF2B5EF4-FFF2-40B4-BE49-F238E27FC236}">
                      <a16:creationId xmlns:a16="http://schemas.microsoft.com/office/drawing/2014/main" id="{59DF3E54-DD08-5391-A4FC-EA2347711040}"/>
                    </a:ext>
                  </a:extLst>
                </p:cNvPr>
                <p:cNvSpPr>
                  <a:spLocks/>
                </p:cNvSpPr>
                <p:nvPr/>
              </p:nvSpPr>
              <p:spPr bwMode="auto">
                <a:xfrm>
                  <a:off x="8885597"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96" name="Freeform 225">
                  <a:extLst>
                    <a:ext uri="{FF2B5EF4-FFF2-40B4-BE49-F238E27FC236}">
                      <a16:creationId xmlns:a16="http://schemas.microsoft.com/office/drawing/2014/main" id="{E45A77BE-A32F-8D5B-97AC-818A2B5C566B}"/>
                    </a:ext>
                  </a:extLst>
                </p:cNvPr>
                <p:cNvSpPr>
                  <a:spLocks/>
                </p:cNvSpPr>
                <p:nvPr/>
              </p:nvSpPr>
              <p:spPr bwMode="auto">
                <a:xfrm>
                  <a:off x="8782599"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97" name="Freeform 226">
                  <a:extLst>
                    <a:ext uri="{FF2B5EF4-FFF2-40B4-BE49-F238E27FC236}">
                      <a16:creationId xmlns:a16="http://schemas.microsoft.com/office/drawing/2014/main" id="{5589994F-9614-173A-A10E-BA7C31D10AD1}"/>
                    </a:ext>
                  </a:extLst>
                </p:cNvPr>
                <p:cNvSpPr>
                  <a:spLocks/>
                </p:cNvSpPr>
                <p:nvPr/>
              </p:nvSpPr>
              <p:spPr bwMode="auto">
                <a:xfrm>
                  <a:off x="8808669"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98" name="Freeform 229">
                  <a:extLst>
                    <a:ext uri="{FF2B5EF4-FFF2-40B4-BE49-F238E27FC236}">
                      <a16:creationId xmlns:a16="http://schemas.microsoft.com/office/drawing/2014/main" id="{883BF3FC-E243-857E-EADC-1DE020101E5D}"/>
                    </a:ext>
                  </a:extLst>
                </p:cNvPr>
                <p:cNvSpPr>
                  <a:spLocks/>
                </p:cNvSpPr>
                <p:nvPr/>
              </p:nvSpPr>
              <p:spPr bwMode="auto">
                <a:xfrm>
                  <a:off x="8700542"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99" name="Freeform 230">
                  <a:extLst>
                    <a:ext uri="{FF2B5EF4-FFF2-40B4-BE49-F238E27FC236}">
                      <a16:creationId xmlns:a16="http://schemas.microsoft.com/office/drawing/2014/main" id="{0C3E4891-44A3-9C14-1958-BBB80656DD34}"/>
                    </a:ext>
                  </a:extLst>
                </p:cNvPr>
                <p:cNvSpPr>
                  <a:spLocks/>
                </p:cNvSpPr>
                <p:nvPr/>
              </p:nvSpPr>
              <p:spPr bwMode="auto">
                <a:xfrm>
                  <a:off x="8726613"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00" name="Freeform 221">
                  <a:extLst>
                    <a:ext uri="{FF2B5EF4-FFF2-40B4-BE49-F238E27FC236}">
                      <a16:creationId xmlns:a16="http://schemas.microsoft.com/office/drawing/2014/main" id="{999B79CD-96E8-EA7D-0AD0-B8FF93C33CBB}"/>
                    </a:ext>
                  </a:extLst>
                </p:cNvPr>
                <p:cNvSpPr>
                  <a:spLocks/>
                </p:cNvSpPr>
                <p:nvPr/>
              </p:nvSpPr>
              <p:spPr bwMode="auto">
                <a:xfrm>
                  <a:off x="9092651" y="694502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01" name="Freeform 222">
                  <a:extLst>
                    <a:ext uri="{FF2B5EF4-FFF2-40B4-BE49-F238E27FC236}">
                      <a16:creationId xmlns:a16="http://schemas.microsoft.com/office/drawing/2014/main" id="{5F24290D-E3A3-BA63-6B4B-A78E56F5F5E4}"/>
                    </a:ext>
                  </a:extLst>
                </p:cNvPr>
                <p:cNvSpPr>
                  <a:spLocks/>
                </p:cNvSpPr>
                <p:nvPr/>
              </p:nvSpPr>
              <p:spPr bwMode="auto">
                <a:xfrm>
                  <a:off x="9118722" y="694184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02" name="Freeform 225">
                  <a:extLst>
                    <a:ext uri="{FF2B5EF4-FFF2-40B4-BE49-F238E27FC236}">
                      <a16:creationId xmlns:a16="http://schemas.microsoft.com/office/drawing/2014/main" id="{EFF6DD59-8A68-80AF-04E8-94530D141B4B}"/>
                    </a:ext>
                  </a:extLst>
                </p:cNvPr>
                <p:cNvSpPr>
                  <a:spLocks/>
                </p:cNvSpPr>
                <p:nvPr/>
              </p:nvSpPr>
              <p:spPr bwMode="auto">
                <a:xfrm>
                  <a:off x="9015723" y="694502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03" name="Freeform 226">
                  <a:extLst>
                    <a:ext uri="{FF2B5EF4-FFF2-40B4-BE49-F238E27FC236}">
                      <a16:creationId xmlns:a16="http://schemas.microsoft.com/office/drawing/2014/main" id="{9CF7FD44-23C4-4683-3060-1E69E2E3E2A0}"/>
                    </a:ext>
                  </a:extLst>
                </p:cNvPr>
                <p:cNvSpPr>
                  <a:spLocks/>
                </p:cNvSpPr>
                <p:nvPr/>
              </p:nvSpPr>
              <p:spPr bwMode="auto">
                <a:xfrm>
                  <a:off x="9041794" y="694184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7" name="Freeform 144">
                  <a:extLst>
                    <a:ext uri="{FF2B5EF4-FFF2-40B4-BE49-F238E27FC236}">
                      <a16:creationId xmlns:a16="http://schemas.microsoft.com/office/drawing/2014/main" id="{0107FBBF-A414-3F22-BE8F-13DAF0428DEB}"/>
                    </a:ext>
                  </a:extLst>
                </p:cNvPr>
                <p:cNvSpPr>
                  <a:spLocks/>
                </p:cNvSpPr>
                <p:nvPr/>
              </p:nvSpPr>
              <p:spPr bwMode="auto">
                <a:xfrm>
                  <a:off x="9172654" y="695031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8" name="Freeform 145">
                  <a:extLst>
                    <a:ext uri="{FF2B5EF4-FFF2-40B4-BE49-F238E27FC236}">
                      <a16:creationId xmlns:a16="http://schemas.microsoft.com/office/drawing/2014/main" id="{F142DDC1-4DA6-2CCE-951C-0BDAD8737A8D}"/>
                    </a:ext>
                  </a:extLst>
                </p:cNvPr>
                <p:cNvSpPr>
                  <a:spLocks/>
                </p:cNvSpPr>
                <p:nvPr/>
              </p:nvSpPr>
              <p:spPr bwMode="auto">
                <a:xfrm>
                  <a:off x="9198725" y="69471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9" name="Freeform 148">
                  <a:extLst>
                    <a:ext uri="{FF2B5EF4-FFF2-40B4-BE49-F238E27FC236}">
                      <a16:creationId xmlns:a16="http://schemas.microsoft.com/office/drawing/2014/main" id="{B56E3B63-7A71-AB4C-8BB2-DE2BB65EC0E2}"/>
                    </a:ext>
                  </a:extLst>
                </p:cNvPr>
                <p:cNvSpPr>
                  <a:spLocks/>
                </p:cNvSpPr>
                <p:nvPr/>
              </p:nvSpPr>
              <p:spPr bwMode="auto">
                <a:xfrm>
                  <a:off x="9254710" y="694268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0" name="Freeform 149">
                  <a:extLst>
                    <a:ext uri="{FF2B5EF4-FFF2-40B4-BE49-F238E27FC236}">
                      <a16:creationId xmlns:a16="http://schemas.microsoft.com/office/drawing/2014/main" id="{0F143CF1-B3B4-E3AA-ECEF-7B4B1CCD8468}"/>
                    </a:ext>
                  </a:extLst>
                </p:cNvPr>
                <p:cNvSpPr>
                  <a:spLocks/>
                </p:cNvSpPr>
                <p:nvPr/>
              </p:nvSpPr>
              <p:spPr bwMode="auto">
                <a:xfrm>
                  <a:off x="9280781" y="693950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1" name="Freeform 152">
                  <a:extLst>
                    <a:ext uri="{FF2B5EF4-FFF2-40B4-BE49-F238E27FC236}">
                      <a16:creationId xmlns:a16="http://schemas.microsoft.com/office/drawing/2014/main" id="{27284C81-31E9-406A-ADF0-C5AAA5D197FC}"/>
                    </a:ext>
                  </a:extLst>
                </p:cNvPr>
                <p:cNvSpPr>
                  <a:spLocks/>
                </p:cNvSpPr>
                <p:nvPr/>
              </p:nvSpPr>
              <p:spPr bwMode="auto">
                <a:xfrm>
                  <a:off x="9334203" y="695031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2" name="Freeform 153">
                  <a:extLst>
                    <a:ext uri="{FF2B5EF4-FFF2-40B4-BE49-F238E27FC236}">
                      <a16:creationId xmlns:a16="http://schemas.microsoft.com/office/drawing/2014/main" id="{3D3EB6F8-84AB-6DFD-CAAA-2B498D3E710C}"/>
                    </a:ext>
                  </a:extLst>
                </p:cNvPr>
                <p:cNvSpPr>
                  <a:spLocks/>
                </p:cNvSpPr>
                <p:nvPr/>
              </p:nvSpPr>
              <p:spPr bwMode="auto">
                <a:xfrm>
                  <a:off x="9360274" y="694713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3" name="Freeform 156">
                  <a:extLst>
                    <a:ext uri="{FF2B5EF4-FFF2-40B4-BE49-F238E27FC236}">
                      <a16:creationId xmlns:a16="http://schemas.microsoft.com/office/drawing/2014/main" id="{12F6DF53-5B0C-C154-005B-E7BFABF608FE}"/>
                    </a:ext>
                  </a:extLst>
                </p:cNvPr>
                <p:cNvSpPr>
                  <a:spLocks/>
                </p:cNvSpPr>
                <p:nvPr/>
              </p:nvSpPr>
              <p:spPr bwMode="auto">
                <a:xfrm>
                  <a:off x="9411131" y="694650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4" name="Freeform 157">
                  <a:extLst>
                    <a:ext uri="{FF2B5EF4-FFF2-40B4-BE49-F238E27FC236}">
                      <a16:creationId xmlns:a16="http://schemas.microsoft.com/office/drawing/2014/main" id="{D6023EB1-9D99-6D4B-DC3F-ACFFEE8FD99E}"/>
                    </a:ext>
                  </a:extLst>
                </p:cNvPr>
                <p:cNvSpPr>
                  <a:spLocks/>
                </p:cNvSpPr>
                <p:nvPr/>
              </p:nvSpPr>
              <p:spPr bwMode="auto">
                <a:xfrm>
                  <a:off x="9437202" y="69433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5" name="Freeform 160">
                  <a:extLst>
                    <a:ext uri="{FF2B5EF4-FFF2-40B4-BE49-F238E27FC236}">
                      <a16:creationId xmlns:a16="http://schemas.microsoft.com/office/drawing/2014/main" id="{DCB19576-6A3B-BAA7-6B9D-9387B61251E3}"/>
                    </a:ext>
                  </a:extLst>
                </p:cNvPr>
                <p:cNvSpPr>
                  <a:spLocks/>
                </p:cNvSpPr>
                <p:nvPr/>
              </p:nvSpPr>
              <p:spPr bwMode="auto">
                <a:xfrm>
                  <a:off x="9490623" y="695031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6" name="Freeform 161">
                  <a:extLst>
                    <a:ext uri="{FF2B5EF4-FFF2-40B4-BE49-F238E27FC236}">
                      <a16:creationId xmlns:a16="http://schemas.microsoft.com/office/drawing/2014/main" id="{14489B7F-A46B-E23D-E01B-986BFD44714D}"/>
                    </a:ext>
                  </a:extLst>
                </p:cNvPr>
                <p:cNvSpPr>
                  <a:spLocks/>
                </p:cNvSpPr>
                <p:nvPr/>
              </p:nvSpPr>
              <p:spPr bwMode="auto">
                <a:xfrm>
                  <a:off x="9516694" y="694713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7" name="Freeform 217">
                  <a:extLst>
                    <a:ext uri="{FF2B5EF4-FFF2-40B4-BE49-F238E27FC236}">
                      <a16:creationId xmlns:a16="http://schemas.microsoft.com/office/drawing/2014/main" id="{0AC7570D-5A32-A66B-B0D3-DD64E4CEDC56}"/>
                    </a:ext>
                  </a:extLst>
                </p:cNvPr>
                <p:cNvSpPr>
                  <a:spLocks/>
                </p:cNvSpPr>
                <p:nvPr/>
              </p:nvSpPr>
              <p:spPr bwMode="auto">
                <a:xfrm>
                  <a:off x="9808992"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8" name="Freeform 218">
                  <a:extLst>
                    <a:ext uri="{FF2B5EF4-FFF2-40B4-BE49-F238E27FC236}">
                      <a16:creationId xmlns:a16="http://schemas.microsoft.com/office/drawing/2014/main" id="{5C5460F2-52E4-9529-01CC-515E180487B8}"/>
                    </a:ext>
                  </a:extLst>
                </p:cNvPr>
                <p:cNvSpPr>
                  <a:spLocks/>
                </p:cNvSpPr>
                <p:nvPr/>
              </p:nvSpPr>
              <p:spPr bwMode="auto">
                <a:xfrm>
                  <a:off x="9835062"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9" name="Freeform 221">
                  <a:extLst>
                    <a:ext uri="{FF2B5EF4-FFF2-40B4-BE49-F238E27FC236}">
                      <a16:creationId xmlns:a16="http://schemas.microsoft.com/office/drawing/2014/main" id="{C55E3F28-4E71-B63D-4B38-84081C85C14E}"/>
                    </a:ext>
                  </a:extLst>
                </p:cNvPr>
                <p:cNvSpPr>
                  <a:spLocks/>
                </p:cNvSpPr>
                <p:nvPr/>
              </p:nvSpPr>
              <p:spPr bwMode="auto">
                <a:xfrm>
                  <a:off x="9729499"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0" name="Freeform 222">
                  <a:extLst>
                    <a:ext uri="{FF2B5EF4-FFF2-40B4-BE49-F238E27FC236}">
                      <a16:creationId xmlns:a16="http://schemas.microsoft.com/office/drawing/2014/main" id="{52E5A916-9F0B-3AD3-613C-642F0DFFFDEC}"/>
                    </a:ext>
                  </a:extLst>
                </p:cNvPr>
                <p:cNvSpPr>
                  <a:spLocks/>
                </p:cNvSpPr>
                <p:nvPr/>
              </p:nvSpPr>
              <p:spPr bwMode="auto">
                <a:xfrm>
                  <a:off x="9755570"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1" name="Freeform 225">
                  <a:extLst>
                    <a:ext uri="{FF2B5EF4-FFF2-40B4-BE49-F238E27FC236}">
                      <a16:creationId xmlns:a16="http://schemas.microsoft.com/office/drawing/2014/main" id="{A13A3E00-900A-075C-BF70-3C8C0CA26702}"/>
                    </a:ext>
                  </a:extLst>
                </p:cNvPr>
                <p:cNvSpPr>
                  <a:spLocks/>
                </p:cNvSpPr>
                <p:nvPr/>
              </p:nvSpPr>
              <p:spPr bwMode="auto">
                <a:xfrm>
                  <a:off x="9652572"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2" name="Freeform 226">
                  <a:extLst>
                    <a:ext uri="{FF2B5EF4-FFF2-40B4-BE49-F238E27FC236}">
                      <a16:creationId xmlns:a16="http://schemas.microsoft.com/office/drawing/2014/main" id="{F07BF0A0-FA7C-F6D9-F082-D734123E203C}"/>
                    </a:ext>
                  </a:extLst>
                </p:cNvPr>
                <p:cNvSpPr>
                  <a:spLocks/>
                </p:cNvSpPr>
                <p:nvPr/>
              </p:nvSpPr>
              <p:spPr bwMode="auto">
                <a:xfrm>
                  <a:off x="9678643"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3" name="Freeform 229">
                  <a:extLst>
                    <a:ext uri="{FF2B5EF4-FFF2-40B4-BE49-F238E27FC236}">
                      <a16:creationId xmlns:a16="http://schemas.microsoft.com/office/drawing/2014/main" id="{6EEEC4B8-65EB-8310-9803-E3CBF97AC79D}"/>
                    </a:ext>
                  </a:extLst>
                </p:cNvPr>
                <p:cNvSpPr>
                  <a:spLocks/>
                </p:cNvSpPr>
                <p:nvPr/>
              </p:nvSpPr>
              <p:spPr bwMode="auto">
                <a:xfrm>
                  <a:off x="9570515"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4" name="Freeform 230">
                  <a:extLst>
                    <a:ext uri="{FF2B5EF4-FFF2-40B4-BE49-F238E27FC236}">
                      <a16:creationId xmlns:a16="http://schemas.microsoft.com/office/drawing/2014/main" id="{9988D0FC-5AD7-956C-1FBF-E658BA274D88}"/>
                    </a:ext>
                  </a:extLst>
                </p:cNvPr>
                <p:cNvSpPr>
                  <a:spLocks/>
                </p:cNvSpPr>
                <p:nvPr/>
              </p:nvSpPr>
              <p:spPr bwMode="auto">
                <a:xfrm>
                  <a:off x="9596586"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79" name="Freeform 229">
                  <a:extLst>
                    <a:ext uri="{FF2B5EF4-FFF2-40B4-BE49-F238E27FC236}">
                      <a16:creationId xmlns:a16="http://schemas.microsoft.com/office/drawing/2014/main" id="{731A8663-7695-0700-7978-E5919E413F64}"/>
                    </a:ext>
                  </a:extLst>
                </p:cNvPr>
                <p:cNvSpPr>
                  <a:spLocks/>
                </p:cNvSpPr>
                <p:nvPr/>
              </p:nvSpPr>
              <p:spPr bwMode="auto">
                <a:xfrm>
                  <a:off x="9876098" y="696387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80" name="Freeform 230">
                  <a:extLst>
                    <a:ext uri="{FF2B5EF4-FFF2-40B4-BE49-F238E27FC236}">
                      <a16:creationId xmlns:a16="http://schemas.microsoft.com/office/drawing/2014/main" id="{2B88BFF7-B26C-B230-D389-E2010B7B8392}"/>
                    </a:ext>
                  </a:extLst>
                </p:cNvPr>
                <p:cNvSpPr>
                  <a:spLocks/>
                </p:cNvSpPr>
                <p:nvPr/>
              </p:nvSpPr>
              <p:spPr bwMode="auto">
                <a:xfrm>
                  <a:off x="9902169" y="696069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9579" name="Group 9578">
                <a:extLst>
                  <a:ext uri="{FF2B5EF4-FFF2-40B4-BE49-F238E27FC236}">
                    <a16:creationId xmlns:a16="http://schemas.microsoft.com/office/drawing/2014/main" id="{E5489879-A5E5-30F4-64DC-BF52E8C5C95E}"/>
                  </a:ext>
                </a:extLst>
              </p:cNvPr>
              <p:cNvGrpSpPr/>
              <p:nvPr/>
            </p:nvGrpSpPr>
            <p:grpSpPr>
              <a:xfrm>
                <a:off x="6977575" y="6884746"/>
                <a:ext cx="2961347" cy="111006"/>
                <a:chOff x="6977575" y="6884746"/>
                <a:chExt cx="2961347" cy="111006"/>
              </a:xfrm>
            </p:grpSpPr>
            <p:sp>
              <p:nvSpPr>
                <p:cNvPr id="9506" name="Oval 143">
                  <a:extLst>
                    <a:ext uri="{FF2B5EF4-FFF2-40B4-BE49-F238E27FC236}">
                      <a16:creationId xmlns:a16="http://schemas.microsoft.com/office/drawing/2014/main" id="{20137B49-6C21-FF9D-0E03-8EA0860ACE88}"/>
                    </a:ext>
                  </a:extLst>
                </p:cNvPr>
                <p:cNvSpPr>
                  <a:spLocks noChangeArrowheads="1"/>
                </p:cNvSpPr>
                <p:nvPr/>
              </p:nvSpPr>
              <p:spPr bwMode="auto">
                <a:xfrm rot="20888927">
                  <a:off x="6977575" y="689237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07" name="Oval 147">
                  <a:extLst>
                    <a:ext uri="{FF2B5EF4-FFF2-40B4-BE49-F238E27FC236}">
                      <a16:creationId xmlns:a16="http://schemas.microsoft.com/office/drawing/2014/main" id="{A8B5E814-51F4-4B2C-7F4C-C62FB8D0C37B}"/>
                    </a:ext>
                  </a:extLst>
                </p:cNvPr>
                <p:cNvSpPr>
                  <a:spLocks noChangeArrowheads="1"/>
                </p:cNvSpPr>
                <p:nvPr/>
              </p:nvSpPr>
              <p:spPr bwMode="auto">
                <a:xfrm rot="20888927">
                  <a:off x="7059631" y="6884746"/>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08" name="Oval 151">
                  <a:extLst>
                    <a:ext uri="{FF2B5EF4-FFF2-40B4-BE49-F238E27FC236}">
                      <a16:creationId xmlns:a16="http://schemas.microsoft.com/office/drawing/2014/main" id="{0258DF66-DCAA-F26B-E49E-5A87C84E55EE}"/>
                    </a:ext>
                  </a:extLst>
                </p:cNvPr>
                <p:cNvSpPr>
                  <a:spLocks noChangeArrowheads="1"/>
                </p:cNvSpPr>
                <p:nvPr/>
              </p:nvSpPr>
              <p:spPr bwMode="auto">
                <a:xfrm rot="20888927">
                  <a:off x="7139124" y="6892380"/>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09" name="Oval 155">
                  <a:extLst>
                    <a:ext uri="{FF2B5EF4-FFF2-40B4-BE49-F238E27FC236}">
                      <a16:creationId xmlns:a16="http://schemas.microsoft.com/office/drawing/2014/main" id="{C5FD95FA-239B-B7C3-842A-6684B8863BD8}"/>
                    </a:ext>
                  </a:extLst>
                </p:cNvPr>
                <p:cNvSpPr>
                  <a:spLocks noChangeArrowheads="1"/>
                </p:cNvSpPr>
                <p:nvPr/>
              </p:nvSpPr>
              <p:spPr bwMode="auto">
                <a:xfrm rot="20888927">
                  <a:off x="7216052" y="6888563"/>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10" name="Oval 159">
                  <a:extLst>
                    <a:ext uri="{FF2B5EF4-FFF2-40B4-BE49-F238E27FC236}">
                      <a16:creationId xmlns:a16="http://schemas.microsoft.com/office/drawing/2014/main" id="{9B094605-69DB-A519-FBC2-F4A3685CACF8}"/>
                    </a:ext>
                  </a:extLst>
                </p:cNvPr>
                <p:cNvSpPr>
                  <a:spLocks noChangeArrowheads="1"/>
                </p:cNvSpPr>
                <p:nvPr/>
              </p:nvSpPr>
              <p:spPr bwMode="auto">
                <a:xfrm rot="20888927">
                  <a:off x="7295544" y="6892380"/>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11" name="Oval 216">
                  <a:extLst>
                    <a:ext uri="{FF2B5EF4-FFF2-40B4-BE49-F238E27FC236}">
                      <a16:creationId xmlns:a16="http://schemas.microsoft.com/office/drawing/2014/main" id="{41811ECF-7DDF-EE74-3B7D-4C71740FAF29}"/>
                    </a:ext>
                  </a:extLst>
                </p:cNvPr>
                <p:cNvSpPr>
                  <a:spLocks noChangeArrowheads="1"/>
                </p:cNvSpPr>
                <p:nvPr/>
              </p:nvSpPr>
              <p:spPr bwMode="auto">
                <a:xfrm rot="335885">
                  <a:off x="7613912" y="690065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12" name="Oval 220">
                  <a:extLst>
                    <a:ext uri="{FF2B5EF4-FFF2-40B4-BE49-F238E27FC236}">
                      <a16:creationId xmlns:a16="http://schemas.microsoft.com/office/drawing/2014/main" id="{81B18133-7E51-2A5F-0E57-34D31951C053}"/>
                    </a:ext>
                  </a:extLst>
                </p:cNvPr>
                <p:cNvSpPr>
                  <a:spLocks noChangeArrowheads="1"/>
                </p:cNvSpPr>
                <p:nvPr/>
              </p:nvSpPr>
              <p:spPr bwMode="auto">
                <a:xfrm rot="335885">
                  <a:off x="7534420" y="690065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13" name="Oval 224">
                  <a:extLst>
                    <a:ext uri="{FF2B5EF4-FFF2-40B4-BE49-F238E27FC236}">
                      <a16:creationId xmlns:a16="http://schemas.microsoft.com/office/drawing/2014/main" id="{C3419DF0-526B-AD55-F523-91B9A5C5FCCA}"/>
                    </a:ext>
                  </a:extLst>
                </p:cNvPr>
                <p:cNvSpPr>
                  <a:spLocks noChangeArrowheads="1"/>
                </p:cNvSpPr>
                <p:nvPr/>
              </p:nvSpPr>
              <p:spPr bwMode="auto">
                <a:xfrm rot="335885">
                  <a:off x="7457493" y="690065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14" name="Oval 228">
                  <a:extLst>
                    <a:ext uri="{FF2B5EF4-FFF2-40B4-BE49-F238E27FC236}">
                      <a16:creationId xmlns:a16="http://schemas.microsoft.com/office/drawing/2014/main" id="{C880B396-3B86-47EC-B12E-EBAB6B949BDB}"/>
                    </a:ext>
                  </a:extLst>
                </p:cNvPr>
                <p:cNvSpPr>
                  <a:spLocks noChangeArrowheads="1"/>
                </p:cNvSpPr>
                <p:nvPr/>
              </p:nvSpPr>
              <p:spPr bwMode="auto">
                <a:xfrm rot="335885">
                  <a:off x="7375436" y="690065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24" name="Oval 216">
                  <a:extLst>
                    <a:ext uri="{FF2B5EF4-FFF2-40B4-BE49-F238E27FC236}">
                      <a16:creationId xmlns:a16="http://schemas.microsoft.com/office/drawing/2014/main" id="{5E4B565E-5813-422F-D230-4BE423B6213C}"/>
                    </a:ext>
                  </a:extLst>
                </p:cNvPr>
                <p:cNvSpPr>
                  <a:spLocks noChangeArrowheads="1"/>
                </p:cNvSpPr>
                <p:nvPr/>
              </p:nvSpPr>
              <p:spPr bwMode="auto">
                <a:xfrm rot="335885">
                  <a:off x="7919496" y="6905938"/>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25" name="Oval 220">
                  <a:extLst>
                    <a:ext uri="{FF2B5EF4-FFF2-40B4-BE49-F238E27FC236}">
                      <a16:creationId xmlns:a16="http://schemas.microsoft.com/office/drawing/2014/main" id="{E81D30F6-F9D8-FC63-AECF-75976D1E859F}"/>
                    </a:ext>
                  </a:extLst>
                </p:cNvPr>
                <p:cNvSpPr>
                  <a:spLocks noChangeArrowheads="1"/>
                </p:cNvSpPr>
                <p:nvPr/>
              </p:nvSpPr>
              <p:spPr bwMode="auto">
                <a:xfrm rot="335885">
                  <a:off x="7840003" y="6905938"/>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26" name="Oval 224">
                  <a:extLst>
                    <a:ext uri="{FF2B5EF4-FFF2-40B4-BE49-F238E27FC236}">
                      <a16:creationId xmlns:a16="http://schemas.microsoft.com/office/drawing/2014/main" id="{EB0C99AF-B897-8040-209B-B077ECB1C062}"/>
                    </a:ext>
                  </a:extLst>
                </p:cNvPr>
                <p:cNvSpPr>
                  <a:spLocks noChangeArrowheads="1"/>
                </p:cNvSpPr>
                <p:nvPr/>
              </p:nvSpPr>
              <p:spPr bwMode="auto">
                <a:xfrm rot="335885">
                  <a:off x="7763075" y="6905938"/>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27" name="Oval 228">
                  <a:extLst>
                    <a:ext uri="{FF2B5EF4-FFF2-40B4-BE49-F238E27FC236}">
                      <a16:creationId xmlns:a16="http://schemas.microsoft.com/office/drawing/2014/main" id="{A1D5FDE3-C4B3-0C91-24FB-FD306EF2B2A2}"/>
                    </a:ext>
                  </a:extLst>
                </p:cNvPr>
                <p:cNvSpPr>
                  <a:spLocks noChangeArrowheads="1"/>
                </p:cNvSpPr>
                <p:nvPr/>
              </p:nvSpPr>
              <p:spPr bwMode="auto">
                <a:xfrm rot="335885">
                  <a:off x="7681019" y="6905938"/>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32" name="Oval 216">
                  <a:extLst>
                    <a:ext uri="{FF2B5EF4-FFF2-40B4-BE49-F238E27FC236}">
                      <a16:creationId xmlns:a16="http://schemas.microsoft.com/office/drawing/2014/main" id="{0DE2C924-12AA-F4CD-38E2-9D2AD7E18C50}"/>
                    </a:ext>
                  </a:extLst>
                </p:cNvPr>
                <p:cNvSpPr>
                  <a:spLocks noChangeArrowheads="1"/>
                </p:cNvSpPr>
                <p:nvPr/>
              </p:nvSpPr>
              <p:spPr bwMode="auto">
                <a:xfrm rot="335885">
                  <a:off x="8152620" y="690554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33" name="Oval 220">
                  <a:extLst>
                    <a:ext uri="{FF2B5EF4-FFF2-40B4-BE49-F238E27FC236}">
                      <a16:creationId xmlns:a16="http://schemas.microsoft.com/office/drawing/2014/main" id="{AE1BE366-4A45-ECD5-AFA7-7271648A3D1D}"/>
                    </a:ext>
                  </a:extLst>
                </p:cNvPr>
                <p:cNvSpPr>
                  <a:spLocks noChangeArrowheads="1"/>
                </p:cNvSpPr>
                <p:nvPr/>
              </p:nvSpPr>
              <p:spPr bwMode="auto">
                <a:xfrm rot="335885">
                  <a:off x="8073128" y="690554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34" name="Oval 224">
                  <a:extLst>
                    <a:ext uri="{FF2B5EF4-FFF2-40B4-BE49-F238E27FC236}">
                      <a16:creationId xmlns:a16="http://schemas.microsoft.com/office/drawing/2014/main" id="{FDE959E1-3264-BD36-EA21-12C1810598A5}"/>
                    </a:ext>
                  </a:extLst>
                </p:cNvPr>
                <p:cNvSpPr>
                  <a:spLocks noChangeArrowheads="1"/>
                </p:cNvSpPr>
                <p:nvPr/>
              </p:nvSpPr>
              <p:spPr bwMode="auto">
                <a:xfrm rot="335885">
                  <a:off x="7996200" y="690554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38" name="Oval 216">
                  <a:extLst>
                    <a:ext uri="{FF2B5EF4-FFF2-40B4-BE49-F238E27FC236}">
                      <a16:creationId xmlns:a16="http://schemas.microsoft.com/office/drawing/2014/main" id="{BB4B1886-4392-090F-E392-21DBD9F9F8A3}"/>
                    </a:ext>
                  </a:extLst>
                </p:cNvPr>
                <p:cNvSpPr>
                  <a:spLocks noChangeArrowheads="1"/>
                </p:cNvSpPr>
                <p:nvPr/>
              </p:nvSpPr>
              <p:spPr bwMode="auto">
                <a:xfrm rot="335885">
                  <a:off x="8458203" y="691083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39" name="Oval 220">
                  <a:extLst>
                    <a:ext uri="{FF2B5EF4-FFF2-40B4-BE49-F238E27FC236}">
                      <a16:creationId xmlns:a16="http://schemas.microsoft.com/office/drawing/2014/main" id="{DD83C2BD-9F6E-BBBE-9FB8-7FBA9F0FC911}"/>
                    </a:ext>
                  </a:extLst>
                </p:cNvPr>
                <p:cNvSpPr>
                  <a:spLocks noChangeArrowheads="1"/>
                </p:cNvSpPr>
                <p:nvPr/>
              </p:nvSpPr>
              <p:spPr bwMode="auto">
                <a:xfrm rot="335885">
                  <a:off x="8378711" y="691083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40" name="Oval 224">
                  <a:extLst>
                    <a:ext uri="{FF2B5EF4-FFF2-40B4-BE49-F238E27FC236}">
                      <a16:creationId xmlns:a16="http://schemas.microsoft.com/office/drawing/2014/main" id="{DB93292E-E357-2A44-8AE0-B122E720E008}"/>
                    </a:ext>
                  </a:extLst>
                </p:cNvPr>
                <p:cNvSpPr>
                  <a:spLocks noChangeArrowheads="1"/>
                </p:cNvSpPr>
                <p:nvPr/>
              </p:nvSpPr>
              <p:spPr bwMode="auto">
                <a:xfrm rot="335885">
                  <a:off x="8301784" y="691083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41" name="Oval 228">
                  <a:extLst>
                    <a:ext uri="{FF2B5EF4-FFF2-40B4-BE49-F238E27FC236}">
                      <a16:creationId xmlns:a16="http://schemas.microsoft.com/office/drawing/2014/main" id="{B312D071-3AB9-E1EF-B871-E32DFAE8AC5F}"/>
                    </a:ext>
                  </a:extLst>
                </p:cNvPr>
                <p:cNvSpPr>
                  <a:spLocks noChangeArrowheads="1"/>
                </p:cNvSpPr>
                <p:nvPr/>
              </p:nvSpPr>
              <p:spPr bwMode="auto">
                <a:xfrm rot="335885">
                  <a:off x="8219728" y="691083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46" name="Oval 216">
                  <a:extLst>
                    <a:ext uri="{FF2B5EF4-FFF2-40B4-BE49-F238E27FC236}">
                      <a16:creationId xmlns:a16="http://schemas.microsoft.com/office/drawing/2014/main" id="{00FE8739-82CB-CCEE-8820-1E0C31541DA4}"/>
                    </a:ext>
                  </a:extLst>
                </p:cNvPr>
                <p:cNvSpPr>
                  <a:spLocks noChangeArrowheads="1"/>
                </p:cNvSpPr>
                <p:nvPr/>
              </p:nvSpPr>
              <p:spPr bwMode="auto">
                <a:xfrm rot="335885">
                  <a:off x="8624458" y="690577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47" name="Oval 220">
                  <a:extLst>
                    <a:ext uri="{FF2B5EF4-FFF2-40B4-BE49-F238E27FC236}">
                      <a16:creationId xmlns:a16="http://schemas.microsoft.com/office/drawing/2014/main" id="{498F7CDD-76A7-B6DE-D816-FF581594DBB1}"/>
                    </a:ext>
                  </a:extLst>
                </p:cNvPr>
                <p:cNvSpPr>
                  <a:spLocks noChangeArrowheads="1"/>
                </p:cNvSpPr>
                <p:nvPr/>
              </p:nvSpPr>
              <p:spPr bwMode="auto">
                <a:xfrm rot="335885">
                  <a:off x="8544966" y="690577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48" name="Oval 216">
                  <a:extLst>
                    <a:ext uri="{FF2B5EF4-FFF2-40B4-BE49-F238E27FC236}">
                      <a16:creationId xmlns:a16="http://schemas.microsoft.com/office/drawing/2014/main" id="{5932C243-5229-291F-1E4E-FDC83D87E582}"/>
                    </a:ext>
                  </a:extLst>
                </p:cNvPr>
                <p:cNvSpPr>
                  <a:spLocks noChangeArrowheads="1"/>
                </p:cNvSpPr>
                <p:nvPr/>
              </p:nvSpPr>
              <p:spPr bwMode="auto">
                <a:xfrm rot="335885">
                  <a:off x="8930041" y="691106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49" name="Oval 220">
                  <a:extLst>
                    <a:ext uri="{FF2B5EF4-FFF2-40B4-BE49-F238E27FC236}">
                      <a16:creationId xmlns:a16="http://schemas.microsoft.com/office/drawing/2014/main" id="{7F927017-B1E4-9111-16CC-658E0C8A2390}"/>
                    </a:ext>
                  </a:extLst>
                </p:cNvPr>
                <p:cNvSpPr>
                  <a:spLocks noChangeArrowheads="1"/>
                </p:cNvSpPr>
                <p:nvPr/>
              </p:nvSpPr>
              <p:spPr bwMode="auto">
                <a:xfrm rot="335885">
                  <a:off x="8850550" y="691106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50" name="Oval 224">
                  <a:extLst>
                    <a:ext uri="{FF2B5EF4-FFF2-40B4-BE49-F238E27FC236}">
                      <a16:creationId xmlns:a16="http://schemas.microsoft.com/office/drawing/2014/main" id="{81E31201-6C2B-3B05-1FBA-4932E77F6268}"/>
                    </a:ext>
                  </a:extLst>
                </p:cNvPr>
                <p:cNvSpPr>
                  <a:spLocks noChangeArrowheads="1"/>
                </p:cNvSpPr>
                <p:nvPr/>
              </p:nvSpPr>
              <p:spPr bwMode="auto">
                <a:xfrm rot="335885">
                  <a:off x="8773622" y="691106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51" name="Oval 228">
                  <a:extLst>
                    <a:ext uri="{FF2B5EF4-FFF2-40B4-BE49-F238E27FC236}">
                      <a16:creationId xmlns:a16="http://schemas.microsoft.com/office/drawing/2014/main" id="{0D0A05E4-2543-A100-0753-26127560B95A}"/>
                    </a:ext>
                  </a:extLst>
                </p:cNvPr>
                <p:cNvSpPr>
                  <a:spLocks noChangeArrowheads="1"/>
                </p:cNvSpPr>
                <p:nvPr/>
              </p:nvSpPr>
              <p:spPr bwMode="auto">
                <a:xfrm rot="335885">
                  <a:off x="8691566" y="691106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52" name="Oval 220">
                  <a:extLst>
                    <a:ext uri="{FF2B5EF4-FFF2-40B4-BE49-F238E27FC236}">
                      <a16:creationId xmlns:a16="http://schemas.microsoft.com/office/drawing/2014/main" id="{C2CBE569-8BBA-9456-213E-AE991B4B40C7}"/>
                    </a:ext>
                  </a:extLst>
                </p:cNvPr>
                <p:cNvSpPr>
                  <a:spLocks noChangeArrowheads="1"/>
                </p:cNvSpPr>
                <p:nvPr/>
              </p:nvSpPr>
              <p:spPr bwMode="auto">
                <a:xfrm rot="335885">
                  <a:off x="9083675" y="691066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53" name="Oval 224">
                  <a:extLst>
                    <a:ext uri="{FF2B5EF4-FFF2-40B4-BE49-F238E27FC236}">
                      <a16:creationId xmlns:a16="http://schemas.microsoft.com/office/drawing/2014/main" id="{DBF45E18-1B9D-4587-8D40-440696544E4D}"/>
                    </a:ext>
                  </a:extLst>
                </p:cNvPr>
                <p:cNvSpPr>
                  <a:spLocks noChangeArrowheads="1"/>
                </p:cNvSpPr>
                <p:nvPr/>
              </p:nvSpPr>
              <p:spPr bwMode="auto">
                <a:xfrm rot="335885">
                  <a:off x="9006747" y="691066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35" name="Oval 143">
                  <a:extLst>
                    <a:ext uri="{FF2B5EF4-FFF2-40B4-BE49-F238E27FC236}">
                      <a16:creationId xmlns:a16="http://schemas.microsoft.com/office/drawing/2014/main" id="{5BAA53D0-EDBA-E8C2-EC81-95F745118D72}"/>
                    </a:ext>
                  </a:extLst>
                </p:cNvPr>
                <p:cNvSpPr>
                  <a:spLocks noChangeArrowheads="1"/>
                </p:cNvSpPr>
                <p:nvPr/>
              </p:nvSpPr>
              <p:spPr bwMode="auto">
                <a:xfrm rot="20888927">
                  <a:off x="9163678" y="691596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36" name="Oval 147">
                  <a:extLst>
                    <a:ext uri="{FF2B5EF4-FFF2-40B4-BE49-F238E27FC236}">
                      <a16:creationId xmlns:a16="http://schemas.microsoft.com/office/drawing/2014/main" id="{B11994AB-2698-8355-0C74-002DCC42E803}"/>
                    </a:ext>
                  </a:extLst>
                </p:cNvPr>
                <p:cNvSpPr>
                  <a:spLocks noChangeArrowheads="1"/>
                </p:cNvSpPr>
                <p:nvPr/>
              </p:nvSpPr>
              <p:spPr bwMode="auto">
                <a:xfrm rot="20888927">
                  <a:off x="9245734" y="690832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37" name="Oval 151">
                  <a:extLst>
                    <a:ext uri="{FF2B5EF4-FFF2-40B4-BE49-F238E27FC236}">
                      <a16:creationId xmlns:a16="http://schemas.microsoft.com/office/drawing/2014/main" id="{F89938FF-5A45-65C4-F195-5EC4CA033D3B}"/>
                    </a:ext>
                  </a:extLst>
                </p:cNvPr>
                <p:cNvSpPr>
                  <a:spLocks noChangeArrowheads="1"/>
                </p:cNvSpPr>
                <p:nvPr/>
              </p:nvSpPr>
              <p:spPr bwMode="auto">
                <a:xfrm rot="20888927">
                  <a:off x="9325227" y="6915963"/>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38" name="Oval 155">
                  <a:extLst>
                    <a:ext uri="{FF2B5EF4-FFF2-40B4-BE49-F238E27FC236}">
                      <a16:creationId xmlns:a16="http://schemas.microsoft.com/office/drawing/2014/main" id="{9E5A3681-6C24-6862-2FA9-D23337802BD4}"/>
                    </a:ext>
                  </a:extLst>
                </p:cNvPr>
                <p:cNvSpPr>
                  <a:spLocks noChangeArrowheads="1"/>
                </p:cNvSpPr>
                <p:nvPr/>
              </p:nvSpPr>
              <p:spPr bwMode="auto">
                <a:xfrm rot="20888927">
                  <a:off x="9402155" y="6912146"/>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39" name="Oval 159">
                  <a:extLst>
                    <a:ext uri="{FF2B5EF4-FFF2-40B4-BE49-F238E27FC236}">
                      <a16:creationId xmlns:a16="http://schemas.microsoft.com/office/drawing/2014/main" id="{98521247-85A7-1E55-DCC4-42AF26B2EE8E}"/>
                    </a:ext>
                  </a:extLst>
                </p:cNvPr>
                <p:cNvSpPr>
                  <a:spLocks noChangeArrowheads="1"/>
                </p:cNvSpPr>
                <p:nvPr/>
              </p:nvSpPr>
              <p:spPr bwMode="auto">
                <a:xfrm rot="20888927">
                  <a:off x="9481647" y="6915963"/>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40" name="Oval 216">
                  <a:extLst>
                    <a:ext uri="{FF2B5EF4-FFF2-40B4-BE49-F238E27FC236}">
                      <a16:creationId xmlns:a16="http://schemas.microsoft.com/office/drawing/2014/main" id="{2A5B8DB7-573C-9775-AF5B-CC0AD0ABD79B}"/>
                    </a:ext>
                  </a:extLst>
                </p:cNvPr>
                <p:cNvSpPr>
                  <a:spLocks noChangeArrowheads="1"/>
                </p:cNvSpPr>
                <p:nvPr/>
              </p:nvSpPr>
              <p:spPr bwMode="auto">
                <a:xfrm rot="335885">
                  <a:off x="9800015" y="692423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41" name="Oval 220">
                  <a:extLst>
                    <a:ext uri="{FF2B5EF4-FFF2-40B4-BE49-F238E27FC236}">
                      <a16:creationId xmlns:a16="http://schemas.microsoft.com/office/drawing/2014/main" id="{D51D95E3-9F23-9F2A-8106-C685D7363A9B}"/>
                    </a:ext>
                  </a:extLst>
                </p:cNvPr>
                <p:cNvSpPr>
                  <a:spLocks noChangeArrowheads="1"/>
                </p:cNvSpPr>
                <p:nvPr/>
              </p:nvSpPr>
              <p:spPr bwMode="auto">
                <a:xfrm rot="335885">
                  <a:off x="9720523" y="692423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42" name="Oval 224">
                  <a:extLst>
                    <a:ext uri="{FF2B5EF4-FFF2-40B4-BE49-F238E27FC236}">
                      <a16:creationId xmlns:a16="http://schemas.microsoft.com/office/drawing/2014/main" id="{4DD1CFA5-7878-D3C8-BB82-D310A6B9380D}"/>
                    </a:ext>
                  </a:extLst>
                </p:cNvPr>
                <p:cNvSpPr>
                  <a:spLocks noChangeArrowheads="1"/>
                </p:cNvSpPr>
                <p:nvPr/>
              </p:nvSpPr>
              <p:spPr bwMode="auto">
                <a:xfrm rot="335885">
                  <a:off x="9643596" y="692423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43" name="Oval 228">
                  <a:extLst>
                    <a:ext uri="{FF2B5EF4-FFF2-40B4-BE49-F238E27FC236}">
                      <a16:creationId xmlns:a16="http://schemas.microsoft.com/office/drawing/2014/main" id="{F16F81C3-B79A-B608-D22D-DF8AD5A03847}"/>
                    </a:ext>
                  </a:extLst>
                </p:cNvPr>
                <p:cNvSpPr>
                  <a:spLocks noChangeArrowheads="1"/>
                </p:cNvSpPr>
                <p:nvPr/>
              </p:nvSpPr>
              <p:spPr bwMode="auto">
                <a:xfrm rot="335885">
                  <a:off x="9561539" y="692423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56" name="Oval 228">
                  <a:extLst>
                    <a:ext uri="{FF2B5EF4-FFF2-40B4-BE49-F238E27FC236}">
                      <a16:creationId xmlns:a16="http://schemas.microsoft.com/office/drawing/2014/main" id="{D852F959-8F51-E37F-1AC3-B7F3DA17DBC3}"/>
                    </a:ext>
                  </a:extLst>
                </p:cNvPr>
                <p:cNvSpPr>
                  <a:spLocks noChangeArrowheads="1"/>
                </p:cNvSpPr>
                <p:nvPr/>
              </p:nvSpPr>
              <p:spPr bwMode="auto">
                <a:xfrm rot="335885">
                  <a:off x="9867122" y="692952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grpSp>
          <p:nvGrpSpPr>
            <p:cNvPr id="9583" name="Group 9582">
              <a:extLst>
                <a:ext uri="{FF2B5EF4-FFF2-40B4-BE49-F238E27FC236}">
                  <a16:creationId xmlns:a16="http://schemas.microsoft.com/office/drawing/2014/main" id="{00F95017-D769-C5D8-B5B2-49E33A40669C}"/>
                </a:ext>
              </a:extLst>
            </p:cNvPr>
            <p:cNvGrpSpPr/>
            <p:nvPr/>
          </p:nvGrpSpPr>
          <p:grpSpPr>
            <a:xfrm>
              <a:off x="6978400" y="7254648"/>
              <a:ext cx="2959284" cy="151673"/>
              <a:chOff x="6978400" y="7254648"/>
              <a:chExt cx="2959284" cy="151673"/>
            </a:xfrm>
          </p:grpSpPr>
          <p:grpSp>
            <p:nvGrpSpPr>
              <p:cNvPr id="9581" name="Group 9580">
                <a:extLst>
                  <a:ext uri="{FF2B5EF4-FFF2-40B4-BE49-F238E27FC236}">
                    <a16:creationId xmlns:a16="http://schemas.microsoft.com/office/drawing/2014/main" id="{94B3B835-8EA9-1B7A-F773-F53E99E9B719}"/>
                  </a:ext>
                </a:extLst>
              </p:cNvPr>
              <p:cNvGrpSpPr/>
              <p:nvPr/>
            </p:nvGrpSpPr>
            <p:grpSpPr>
              <a:xfrm>
                <a:off x="6987376" y="7254648"/>
                <a:ext cx="2950281" cy="110612"/>
                <a:chOff x="6987376" y="7134787"/>
                <a:chExt cx="2950281" cy="244541"/>
              </a:xfrm>
            </p:grpSpPr>
            <p:grpSp>
              <p:nvGrpSpPr>
                <p:cNvPr id="9407" name="Group 9406">
                  <a:extLst>
                    <a:ext uri="{FF2B5EF4-FFF2-40B4-BE49-F238E27FC236}">
                      <a16:creationId xmlns:a16="http://schemas.microsoft.com/office/drawing/2014/main" id="{3B7A9A4B-0F24-7B6A-AF38-D39A4F32423B}"/>
                    </a:ext>
                  </a:extLst>
                </p:cNvPr>
                <p:cNvGrpSpPr/>
                <p:nvPr/>
              </p:nvGrpSpPr>
              <p:grpSpPr>
                <a:xfrm>
                  <a:off x="8782329" y="7166526"/>
                  <a:ext cx="51942" cy="193822"/>
                  <a:chOff x="-816254" y="2757336"/>
                  <a:chExt cx="60326" cy="150814"/>
                </a:xfrm>
              </p:grpSpPr>
              <p:sp>
                <p:nvSpPr>
                  <p:cNvPr id="9576" name="Freeform 233">
                    <a:extLst>
                      <a:ext uri="{FF2B5EF4-FFF2-40B4-BE49-F238E27FC236}">
                        <a16:creationId xmlns:a16="http://schemas.microsoft.com/office/drawing/2014/main" id="{C75E4203-1CE0-FA8E-BB5A-39B4E55229A9}"/>
                      </a:ext>
                    </a:extLst>
                  </p:cNvPr>
                  <p:cNvSpPr>
                    <a:spLocks/>
                  </p:cNvSpPr>
                  <p:nvPr/>
                </p:nvSpPr>
                <p:spPr bwMode="auto">
                  <a:xfrm rot="10800000" flipH="1">
                    <a:off x="-816254" y="2757336"/>
                    <a:ext cx="30162" cy="1476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77" name="Freeform 234">
                    <a:extLst>
                      <a:ext uri="{FF2B5EF4-FFF2-40B4-BE49-F238E27FC236}">
                        <a16:creationId xmlns:a16="http://schemas.microsoft.com/office/drawing/2014/main" id="{C34FDE25-F078-A706-280E-2F45167E035E}"/>
                      </a:ext>
                    </a:extLst>
                  </p:cNvPr>
                  <p:cNvSpPr>
                    <a:spLocks/>
                  </p:cNvSpPr>
                  <p:nvPr/>
                </p:nvSpPr>
                <p:spPr bwMode="auto">
                  <a:xfrm rot="10800000" flipH="1">
                    <a:off x="-786091" y="2758925"/>
                    <a:ext cx="30163"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sp>
              <p:nvSpPr>
                <p:cNvPr id="9426" name="Freeform 305">
                  <a:extLst>
                    <a:ext uri="{FF2B5EF4-FFF2-40B4-BE49-F238E27FC236}">
                      <a16:creationId xmlns:a16="http://schemas.microsoft.com/office/drawing/2014/main" id="{093F13D0-0245-C326-1BE3-806D7A901520}"/>
                    </a:ext>
                  </a:extLst>
                </p:cNvPr>
                <p:cNvSpPr>
                  <a:spLocks/>
                </p:cNvSpPr>
                <p:nvPr/>
              </p:nvSpPr>
              <p:spPr bwMode="auto">
                <a:xfrm rot="10800000" flipH="1">
                  <a:off x="6987376" y="713860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27" name="Freeform 306">
                  <a:extLst>
                    <a:ext uri="{FF2B5EF4-FFF2-40B4-BE49-F238E27FC236}">
                      <a16:creationId xmlns:a16="http://schemas.microsoft.com/office/drawing/2014/main" id="{6966B8D3-916A-4014-AB2C-45D228E45DC0}"/>
                    </a:ext>
                  </a:extLst>
                </p:cNvPr>
                <p:cNvSpPr>
                  <a:spLocks/>
                </p:cNvSpPr>
                <p:nvPr/>
              </p:nvSpPr>
              <p:spPr bwMode="auto">
                <a:xfrm rot="10800000" flipH="1">
                  <a:off x="7013447" y="714178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28" name="Freeform 309">
                  <a:extLst>
                    <a:ext uri="{FF2B5EF4-FFF2-40B4-BE49-F238E27FC236}">
                      <a16:creationId xmlns:a16="http://schemas.microsoft.com/office/drawing/2014/main" id="{BB42FA81-0357-D2EF-5767-838B8ACFB6D5}"/>
                    </a:ext>
                  </a:extLst>
                </p:cNvPr>
                <p:cNvSpPr>
                  <a:spLocks/>
                </p:cNvSpPr>
                <p:nvPr/>
              </p:nvSpPr>
              <p:spPr bwMode="auto">
                <a:xfrm rot="10800000" flipH="1">
                  <a:off x="7066867" y="713478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29" name="Freeform 310">
                  <a:extLst>
                    <a:ext uri="{FF2B5EF4-FFF2-40B4-BE49-F238E27FC236}">
                      <a16:creationId xmlns:a16="http://schemas.microsoft.com/office/drawing/2014/main" id="{CBC71C80-92EE-ECD1-E6F8-A31AB9BDE838}"/>
                    </a:ext>
                  </a:extLst>
                </p:cNvPr>
                <p:cNvSpPr>
                  <a:spLocks/>
                </p:cNvSpPr>
                <p:nvPr/>
              </p:nvSpPr>
              <p:spPr bwMode="auto">
                <a:xfrm rot="10800000" flipH="1">
                  <a:off x="7092938" y="713796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30" name="Freeform 313">
                  <a:extLst>
                    <a:ext uri="{FF2B5EF4-FFF2-40B4-BE49-F238E27FC236}">
                      <a16:creationId xmlns:a16="http://schemas.microsoft.com/office/drawing/2014/main" id="{EFDAA989-78A7-9C05-1F89-9969674CD3C7}"/>
                    </a:ext>
                  </a:extLst>
                </p:cNvPr>
                <p:cNvSpPr>
                  <a:spLocks/>
                </p:cNvSpPr>
                <p:nvPr/>
              </p:nvSpPr>
              <p:spPr bwMode="auto">
                <a:xfrm rot="10800000" flipH="1">
                  <a:off x="7143797" y="714242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31" name="Freeform 314">
                  <a:extLst>
                    <a:ext uri="{FF2B5EF4-FFF2-40B4-BE49-F238E27FC236}">
                      <a16:creationId xmlns:a16="http://schemas.microsoft.com/office/drawing/2014/main" id="{70C0E454-FDFC-5952-F4F0-547FAEF073A8}"/>
                    </a:ext>
                  </a:extLst>
                </p:cNvPr>
                <p:cNvSpPr>
                  <a:spLocks/>
                </p:cNvSpPr>
                <p:nvPr/>
              </p:nvSpPr>
              <p:spPr bwMode="auto">
                <a:xfrm rot="10800000" flipH="1">
                  <a:off x="7169868" y="714560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32" name="Freeform 318">
                  <a:extLst>
                    <a:ext uri="{FF2B5EF4-FFF2-40B4-BE49-F238E27FC236}">
                      <a16:creationId xmlns:a16="http://schemas.microsoft.com/office/drawing/2014/main" id="{AC3BAB73-3C29-BDCD-62CB-6E7008858E7A}"/>
                    </a:ext>
                  </a:extLst>
                </p:cNvPr>
                <p:cNvSpPr>
                  <a:spLocks/>
                </p:cNvSpPr>
                <p:nvPr/>
              </p:nvSpPr>
              <p:spPr bwMode="auto">
                <a:xfrm rot="10800000" flipH="1">
                  <a:off x="7223717" y="714687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33" name="Freeform 319">
                  <a:extLst>
                    <a:ext uri="{FF2B5EF4-FFF2-40B4-BE49-F238E27FC236}">
                      <a16:creationId xmlns:a16="http://schemas.microsoft.com/office/drawing/2014/main" id="{1E29CD88-6E78-FA35-7741-CBC275814905}"/>
                    </a:ext>
                  </a:extLst>
                </p:cNvPr>
                <p:cNvSpPr>
                  <a:spLocks/>
                </p:cNvSpPr>
                <p:nvPr/>
              </p:nvSpPr>
              <p:spPr bwMode="auto">
                <a:xfrm rot="10800000" flipH="1">
                  <a:off x="7249788" y="715005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34" name="Freeform 322">
                  <a:extLst>
                    <a:ext uri="{FF2B5EF4-FFF2-40B4-BE49-F238E27FC236}">
                      <a16:creationId xmlns:a16="http://schemas.microsoft.com/office/drawing/2014/main" id="{B19691E7-8EE7-D7B4-C731-C62C818188A2}"/>
                    </a:ext>
                  </a:extLst>
                </p:cNvPr>
                <p:cNvSpPr>
                  <a:spLocks/>
                </p:cNvSpPr>
                <p:nvPr/>
              </p:nvSpPr>
              <p:spPr bwMode="auto">
                <a:xfrm rot="10800000" flipH="1">
                  <a:off x="7303635" y="714369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35" name="Freeform 323">
                  <a:extLst>
                    <a:ext uri="{FF2B5EF4-FFF2-40B4-BE49-F238E27FC236}">
                      <a16:creationId xmlns:a16="http://schemas.microsoft.com/office/drawing/2014/main" id="{B975A80C-533D-DF05-A683-8EBFB836400D}"/>
                    </a:ext>
                  </a:extLst>
                </p:cNvPr>
                <p:cNvSpPr>
                  <a:spLocks/>
                </p:cNvSpPr>
                <p:nvPr/>
              </p:nvSpPr>
              <p:spPr bwMode="auto">
                <a:xfrm rot="10800000" flipH="1">
                  <a:off x="7329706" y="714687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36" name="Freeform 378">
                  <a:extLst>
                    <a:ext uri="{FF2B5EF4-FFF2-40B4-BE49-F238E27FC236}">
                      <a16:creationId xmlns:a16="http://schemas.microsoft.com/office/drawing/2014/main" id="{EB268624-6610-8AC1-BC64-DD0A73F4D96E}"/>
                    </a:ext>
                  </a:extLst>
                </p:cNvPr>
                <p:cNvSpPr>
                  <a:spLocks/>
                </p:cNvSpPr>
                <p:nvPr/>
              </p:nvSpPr>
              <p:spPr bwMode="auto">
                <a:xfrm rot="11349086" flipH="1">
                  <a:off x="7632123"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37" name="Freeform 379">
                  <a:extLst>
                    <a:ext uri="{FF2B5EF4-FFF2-40B4-BE49-F238E27FC236}">
                      <a16:creationId xmlns:a16="http://schemas.microsoft.com/office/drawing/2014/main" id="{45F321FB-ADD9-FEDF-E4CA-69F48AA06C97}"/>
                    </a:ext>
                  </a:extLst>
                </p:cNvPr>
                <p:cNvSpPr>
                  <a:spLocks/>
                </p:cNvSpPr>
                <p:nvPr/>
              </p:nvSpPr>
              <p:spPr bwMode="auto">
                <a:xfrm rot="11349086" flipH="1">
                  <a:off x="7657522"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38" name="Freeform 382">
                  <a:extLst>
                    <a:ext uri="{FF2B5EF4-FFF2-40B4-BE49-F238E27FC236}">
                      <a16:creationId xmlns:a16="http://schemas.microsoft.com/office/drawing/2014/main" id="{E8ADA6C6-0F00-8A45-5960-5A9397F285DD}"/>
                    </a:ext>
                  </a:extLst>
                </p:cNvPr>
                <p:cNvSpPr>
                  <a:spLocks/>
                </p:cNvSpPr>
                <p:nvPr/>
              </p:nvSpPr>
              <p:spPr bwMode="auto">
                <a:xfrm rot="11349086" flipH="1">
                  <a:off x="7555196"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39" name="Freeform 383">
                  <a:extLst>
                    <a:ext uri="{FF2B5EF4-FFF2-40B4-BE49-F238E27FC236}">
                      <a16:creationId xmlns:a16="http://schemas.microsoft.com/office/drawing/2014/main" id="{81430058-517B-E3E8-7F6B-128DB806B71F}"/>
                    </a:ext>
                  </a:extLst>
                </p:cNvPr>
                <p:cNvSpPr>
                  <a:spLocks/>
                </p:cNvSpPr>
                <p:nvPr/>
              </p:nvSpPr>
              <p:spPr bwMode="auto">
                <a:xfrm rot="11349086" flipH="1">
                  <a:off x="7580595"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40" name="Freeform 386">
                  <a:extLst>
                    <a:ext uri="{FF2B5EF4-FFF2-40B4-BE49-F238E27FC236}">
                      <a16:creationId xmlns:a16="http://schemas.microsoft.com/office/drawing/2014/main" id="{AD7F3E81-EB46-B9F1-9349-AA5423E808E4}"/>
                    </a:ext>
                  </a:extLst>
                </p:cNvPr>
                <p:cNvSpPr>
                  <a:spLocks/>
                </p:cNvSpPr>
                <p:nvPr/>
              </p:nvSpPr>
              <p:spPr bwMode="auto">
                <a:xfrm rot="11349086" flipH="1">
                  <a:off x="7478268"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41" name="Freeform 387">
                  <a:extLst>
                    <a:ext uri="{FF2B5EF4-FFF2-40B4-BE49-F238E27FC236}">
                      <a16:creationId xmlns:a16="http://schemas.microsoft.com/office/drawing/2014/main" id="{FCD59A0B-CF55-06A8-0308-3350F74AF656}"/>
                    </a:ext>
                  </a:extLst>
                </p:cNvPr>
                <p:cNvSpPr>
                  <a:spLocks/>
                </p:cNvSpPr>
                <p:nvPr/>
              </p:nvSpPr>
              <p:spPr bwMode="auto">
                <a:xfrm rot="11349086" flipH="1">
                  <a:off x="7503667"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42" name="Freeform 390">
                  <a:extLst>
                    <a:ext uri="{FF2B5EF4-FFF2-40B4-BE49-F238E27FC236}">
                      <a16:creationId xmlns:a16="http://schemas.microsoft.com/office/drawing/2014/main" id="{99016410-9807-5D5F-D9FC-2493C6892871}"/>
                    </a:ext>
                  </a:extLst>
                </p:cNvPr>
                <p:cNvSpPr>
                  <a:spLocks/>
                </p:cNvSpPr>
                <p:nvPr/>
              </p:nvSpPr>
              <p:spPr bwMode="auto">
                <a:xfrm rot="11349086" flipH="1">
                  <a:off x="7393647"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43" name="Freeform 391">
                  <a:extLst>
                    <a:ext uri="{FF2B5EF4-FFF2-40B4-BE49-F238E27FC236}">
                      <a16:creationId xmlns:a16="http://schemas.microsoft.com/office/drawing/2014/main" id="{2BE1937C-445F-9BFA-D3FF-788860B7B309}"/>
                    </a:ext>
                  </a:extLst>
                </p:cNvPr>
                <p:cNvSpPr>
                  <a:spLocks/>
                </p:cNvSpPr>
                <p:nvPr/>
              </p:nvSpPr>
              <p:spPr bwMode="auto">
                <a:xfrm rot="11349086" flipH="1">
                  <a:off x="7419046"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52" name="Freeform 378">
                  <a:extLst>
                    <a:ext uri="{FF2B5EF4-FFF2-40B4-BE49-F238E27FC236}">
                      <a16:creationId xmlns:a16="http://schemas.microsoft.com/office/drawing/2014/main" id="{0C2FC59E-0F88-7F7D-44C6-72062D6AD6C1}"/>
                    </a:ext>
                  </a:extLst>
                </p:cNvPr>
                <p:cNvSpPr>
                  <a:spLocks/>
                </p:cNvSpPr>
                <p:nvPr/>
              </p:nvSpPr>
              <p:spPr bwMode="auto">
                <a:xfrm rot="11349086" flipH="1">
                  <a:off x="7937706"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53" name="Freeform 379">
                  <a:extLst>
                    <a:ext uri="{FF2B5EF4-FFF2-40B4-BE49-F238E27FC236}">
                      <a16:creationId xmlns:a16="http://schemas.microsoft.com/office/drawing/2014/main" id="{79806D1A-8B47-3927-196F-A2ECD40751E8}"/>
                    </a:ext>
                  </a:extLst>
                </p:cNvPr>
                <p:cNvSpPr>
                  <a:spLocks/>
                </p:cNvSpPr>
                <p:nvPr/>
              </p:nvSpPr>
              <p:spPr bwMode="auto">
                <a:xfrm rot="11349086" flipH="1">
                  <a:off x="7963106"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54" name="Freeform 382">
                  <a:extLst>
                    <a:ext uri="{FF2B5EF4-FFF2-40B4-BE49-F238E27FC236}">
                      <a16:creationId xmlns:a16="http://schemas.microsoft.com/office/drawing/2014/main" id="{14A9D489-9502-2CAE-2972-05DCF8CE19D1}"/>
                    </a:ext>
                  </a:extLst>
                </p:cNvPr>
                <p:cNvSpPr>
                  <a:spLocks/>
                </p:cNvSpPr>
                <p:nvPr/>
              </p:nvSpPr>
              <p:spPr bwMode="auto">
                <a:xfrm rot="11349086" flipH="1">
                  <a:off x="7860779"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55" name="Freeform 383">
                  <a:extLst>
                    <a:ext uri="{FF2B5EF4-FFF2-40B4-BE49-F238E27FC236}">
                      <a16:creationId xmlns:a16="http://schemas.microsoft.com/office/drawing/2014/main" id="{E59BBA34-72C5-E508-F42B-A87B373F0C0A}"/>
                    </a:ext>
                  </a:extLst>
                </p:cNvPr>
                <p:cNvSpPr>
                  <a:spLocks/>
                </p:cNvSpPr>
                <p:nvPr/>
              </p:nvSpPr>
              <p:spPr bwMode="auto">
                <a:xfrm rot="11349086" flipH="1">
                  <a:off x="7886178"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56" name="Freeform 386">
                  <a:extLst>
                    <a:ext uri="{FF2B5EF4-FFF2-40B4-BE49-F238E27FC236}">
                      <a16:creationId xmlns:a16="http://schemas.microsoft.com/office/drawing/2014/main" id="{B4D757CD-4900-6DE3-DB60-FD9071A0F176}"/>
                    </a:ext>
                  </a:extLst>
                </p:cNvPr>
                <p:cNvSpPr>
                  <a:spLocks/>
                </p:cNvSpPr>
                <p:nvPr/>
              </p:nvSpPr>
              <p:spPr bwMode="auto">
                <a:xfrm rot="11349086" flipH="1">
                  <a:off x="7783851"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57" name="Freeform 387">
                  <a:extLst>
                    <a:ext uri="{FF2B5EF4-FFF2-40B4-BE49-F238E27FC236}">
                      <a16:creationId xmlns:a16="http://schemas.microsoft.com/office/drawing/2014/main" id="{C679A7F1-A802-F767-62E8-CD95371898D0}"/>
                    </a:ext>
                  </a:extLst>
                </p:cNvPr>
                <p:cNvSpPr>
                  <a:spLocks/>
                </p:cNvSpPr>
                <p:nvPr/>
              </p:nvSpPr>
              <p:spPr bwMode="auto">
                <a:xfrm rot="11349086" flipH="1">
                  <a:off x="7809251"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58" name="Freeform 390">
                  <a:extLst>
                    <a:ext uri="{FF2B5EF4-FFF2-40B4-BE49-F238E27FC236}">
                      <a16:creationId xmlns:a16="http://schemas.microsoft.com/office/drawing/2014/main" id="{30624573-99F8-0D59-A09B-F5B532A6D503}"/>
                    </a:ext>
                  </a:extLst>
                </p:cNvPr>
                <p:cNvSpPr>
                  <a:spLocks/>
                </p:cNvSpPr>
                <p:nvPr/>
              </p:nvSpPr>
              <p:spPr bwMode="auto">
                <a:xfrm rot="11349086" flipH="1">
                  <a:off x="7699230"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59" name="Freeform 391">
                  <a:extLst>
                    <a:ext uri="{FF2B5EF4-FFF2-40B4-BE49-F238E27FC236}">
                      <a16:creationId xmlns:a16="http://schemas.microsoft.com/office/drawing/2014/main" id="{90272EC5-AC37-DD05-EA24-EAD45BA1B291}"/>
                    </a:ext>
                  </a:extLst>
                </p:cNvPr>
                <p:cNvSpPr>
                  <a:spLocks/>
                </p:cNvSpPr>
                <p:nvPr/>
              </p:nvSpPr>
              <p:spPr bwMode="auto">
                <a:xfrm rot="11349086" flipH="1">
                  <a:off x="7724629"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66" name="Freeform 378">
                  <a:extLst>
                    <a:ext uri="{FF2B5EF4-FFF2-40B4-BE49-F238E27FC236}">
                      <a16:creationId xmlns:a16="http://schemas.microsoft.com/office/drawing/2014/main" id="{4D99602E-6EEF-0A59-7AB2-233EE05764AD}"/>
                    </a:ext>
                  </a:extLst>
                </p:cNvPr>
                <p:cNvSpPr>
                  <a:spLocks/>
                </p:cNvSpPr>
                <p:nvPr/>
              </p:nvSpPr>
              <p:spPr bwMode="auto">
                <a:xfrm rot="11349086" flipH="1">
                  <a:off x="8170831" y="71551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67" name="Freeform 379">
                  <a:extLst>
                    <a:ext uri="{FF2B5EF4-FFF2-40B4-BE49-F238E27FC236}">
                      <a16:creationId xmlns:a16="http://schemas.microsoft.com/office/drawing/2014/main" id="{8C312E72-CDFA-2C24-1C22-40C9DAC06A1F}"/>
                    </a:ext>
                  </a:extLst>
                </p:cNvPr>
                <p:cNvSpPr>
                  <a:spLocks/>
                </p:cNvSpPr>
                <p:nvPr/>
              </p:nvSpPr>
              <p:spPr bwMode="auto">
                <a:xfrm rot="11349086" flipH="1">
                  <a:off x="8196230" y="716448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68" name="Freeform 382">
                  <a:extLst>
                    <a:ext uri="{FF2B5EF4-FFF2-40B4-BE49-F238E27FC236}">
                      <a16:creationId xmlns:a16="http://schemas.microsoft.com/office/drawing/2014/main" id="{CF17CB38-74EE-6F24-8701-DDB18ADA2101}"/>
                    </a:ext>
                  </a:extLst>
                </p:cNvPr>
                <p:cNvSpPr>
                  <a:spLocks/>
                </p:cNvSpPr>
                <p:nvPr/>
              </p:nvSpPr>
              <p:spPr bwMode="auto">
                <a:xfrm rot="11349086" flipH="1">
                  <a:off x="8093905" y="71551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69" name="Freeform 383">
                  <a:extLst>
                    <a:ext uri="{FF2B5EF4-FFF2-40B4-BE49-F238E27FC236}">
                      <a16:creationId xmlns:a16="http://schemas.microsoft.com/office/drawing/2014/main" id="{36DE61AF-0065-6730-2976-91A6C44D585A}"/>
                    </a:ext>
                  </a:extLst>
                </p:cNvPr>
                <p:cNvSpPr>
                  <a:spLocks/>
                </p:cNvSpPr>
                <p:nvPr/>
              </p:nvSpPr>
              <p:spPr bwMode="auto">
                <a:xfrm rot="11349086" flipH="1">
                  <a:off x="8119304" y="716448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70" name="Freeform 386">
                  <a:extLst>
                    <a:ext uri="{FF2B5EF4-FFF2-40B4-BE49-F238E27FC236}">
                      <a16:creationId xmlns:a16="http://schemas.microsoft.com/office/drawing/2014/main" id="{F9BE92A5-BC66-0702-3119-82F6EEFB8B7D}"/>
                    </a:ext>
                  </a:extLst>
                </p:cNvPr>
                <p:cNvSpPr>
                  <a:spLocks/>
                </p:cNvSpPr>
                <p:nvPr/>
              </p:nvSpPr>
              <p:spPr bwMode="auto">
                <a:xfrm rot="11349086" flipH="1">
                  <a:off x="8016976" y="71551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71" name="Freeform 387">
                  <a:extLst>
                    <a:ext uri="{FF2B5EF4-FFF2-40B4-BE49-F238E27FC236}">
                      <a16:creationId xmlns:a16="http://schemas.microsoft.com/office/drawing/2014/main" id="{8220789F-89E3-2C27-A030-E75A08AA14A3}"/>
                    </a:ext>
                  </a:extLst>
                </p:cNvPr>
                <p:cNvSpPr>
                  <a:spLocks/>
                </p:cNvSpPr>
                <p:nvPr/>
              </p:nvSpPr>
              <p:spPr bwMode="auto">
                <a:xfrm rot="11349086" flipH="1">
                  <a:off x="8042375" y="716448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80" name="Freeform 378">
                  <a:extLst>
                    <a:ext uri="{FF2B5EF4-FFF2-40B4-BE49-F238E27FC236}">
                      <a16:creationId xmlns:a16="http://schemas.microsoft.com/office/drawing/2014/main" id="{10EB0733-9133-F61B-CB52-13DE23BC5D6B}"/>
                    </a:ext>
                  </a:extLst>
                </p:cNvPr>
                <p:cNvSpPr>
                  <a:spLocks/>
                </p:cNvSpPr>
                <p:nvPr/>
              </p:nvSpPr>
              <p:spPr bwMode="auto">
                <a:xfrm rot="11349086" flipH="1">
                  <a:off x="8476415"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81" name="Freeform 379">
                  <a:extLst>
                    <a:ext uri="{FF2B5EF4-FFF2-40B4-BE49-F238E27FC236}">
                      <a16:creationId xmlns:a16="http://schemas.microsoft.com/office/drawing/2014/main" id="{4516B5CC-8E57-8A2B-AC99-E16D02EEEE71}"/>
                    </a:ext>
                  </a:extLst>
                </p:cNvPr>
                <p:cNvSpPr>
                  <a:spLocks/>
                </p:cNvSpPr>
                <p:nvPr/>
              </p:nvSpPr>
              <p:spPr bwMode="auto">
                <a:xfrm rot="11349086" flipH="1">
                  <a:off x="8501814"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82" name="Freeform 382">
                  <a:extLst>
                    <a:ext uri="{FF2B5EF4-FFF2-40B4-BE49-F238E27FC236}">
                      <a16:creationId xmlns:a16="http://schemas.microsoft.com/office/drawing/2014/main" id="{DAE76870-4CF9-365F-7726-053C08D73856}"/>
                    </a:ext>
                  </a:extLst>
                </p:cNvPr>
                <p:cNvSpPr>
                  <a:spLocks/>
                </p:cNvSpPr>
                <p:nvPr/>
              </p:nvSpPr>
              <p:spPr bwMode="auto">
                <a:xfrm rot="11349086" flipH="1">
                  <a:off x="8399488"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83" name="Freeform 383">
                  <a:extLst>
                    <a:ext uri="{FF2B5EF4-FFF2-40B4-BE49-F238E27FC236}">
                      <a16:creationId xmlns:a16="http://schemas.microsoft.com/office/drawing/2014/main" id="{241A0E92-7EF5-A949-EFD5-ECACB6F5EDCB}"/>
                    </a:ext>
                  </a:extLst>
                </p:cNvPr>
                <p:cNvSpPr>
                  <a:spLocks/>
                </p:cNvSpPr>
                <p:nvPr/>
              </p:nvSpPr>
              <p:spPr bwMode="auto">
                <a:xfrm rot="11349086" flipH="1">
                  <a:off x="8424887"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84" name="Freeform 386">
                  <a:extLst>
                    <a:ext uri="{FF2B5EF4-FFF2-40B4-BE49-F238E27FC236}">
                      <a16:creationId xmlns:a16="http://schemas.microsoft.com/office/drawing/2014/main" id="{593BFAD9-5FA9-31FE-E248-0B5E77B27AFA}"/>
                    </a:ext>
                  </a:extLst>
                </p:cNvPr>
                <p:cNvSpPr>
                  <a:spLocks/>
                </p:cNvSpPr>
                <p:nvPr/>
              </p:nvSpPr>
              <p:spPr bwMode="auto">
                <a:xfrm rot="11349086" flipH="1">
                  <a:off x="8322559"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85" name="Freeform 387">
                  <a:extLst>
                    <a:ext uri="{FF2B5EF4-FFF2-40B4-BE49-F238E27FC236}">
                      <a16:creationId xmlns:a16="http://schemas.microsoft.com/office/drawing/2014/main" id="{A2DC5F0B-BFCF-310A-C0A5-FB17FC0C07F1}"/>
                    </a:ext>
                  </a:extLst>
                </p:cNvPr>
                <p:cNvSpPr>
                  <a:spLocks/>
                </p:cNvSpPr>
                <p:nvPr/>
              </p:nvSpPr>
              <p:spPr bwMode="auto">
                <a:xfrm rot="11349086" flipH="1">
                  <a:off x="8347959"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86" name="Freeform 390">
                  <a:extLst>
                    <a:ext uri="{FF2B5EF4-FFF2-40B4-BE49-F238E27FC236}">
                      <a16:creationId xmlns:a16="http://schemas.microsoft.com/office/drawing/2014/main" id="{F928718E-0343-B003-C8A9-F49050F9C805}"/>
                    </a:ext>
                  </a:extLst>
                </p:cNvPr>
                <p:cNvSpPr>
                  <a:spLocks/>
                </p:cNvSpPr>
                <p:nvPr/>
              </p:nvSpPr>
              <p:spPr bwMode="auto">
                <a:xfrm rot="11349086" flipH="1">
                  <a:off x="8237938"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87" name="Freeform 391">
                  <a:extLst>
                    <a:ext uri="{FF2B5EF4-FFF2-40B4-BE49-F238E27FC236}">
                      <a16:creationId xmlns:a16="http://schemas.microsoft.com/office/drawing/2014/main" id="{C1D5FA23-C3BC-C7F6-D4CB-3D25E5FC7DC3}"/>
                    </a:ext>
                  </a:extLst>
                </p:cNvPr>
                <p:cNvSpPr>
                  <a:spLocks/>
                </p:cNvSpPr>
                <p:nvPr/>
              </p:nvSpPr>
              <p:spPr bwMode="auto">
                <a:xfrm rot="11349086" flipH="1">
                  <a:off x="8263337"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04" name="Freeform 382">
                  <a:extLst>
                    <a:ext uri="{FF2B5EF4-FFF2-40B4-BE49-F238E27FC236}">
                      <a16:creationId xmlns:a16="http://schemas.microsoft.com/office/drawing/2014/main" id="{76EAADAD-BD9D-EBC9-254E-9F9A342754EA}"/>
                    </a:ext>
                  </a:extLst>
                </p:cNvPr>
                <p:cNvSpPr>
                  <a:spLocks/>
                </p:cNvSpPr>
                <p:nvPr/>
              </p:nvSpPr>
              <p:spPr bwMode="auto">
                <a:xfrm rot="11349086" flipH="1">
                  <a:off x="9105131" y="7160173"/>
                  <a:ext cx="25970" cy="191780"/>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05" name="Freeform 383">
                  <a:extLst>
                    <a:ext uri="{FF2B5EF4-FFF2-40B4-BE49-F238E27FC236}">
                      <a16:creationId xmlns:a16="http://schemas.microsoft.com/office/drawing/2014/main" id="{B837A5D7-FDD7-FD2A-6368-75C773AD1A67}"/>
                    </a:ext>
                  </a:extLst>
                </p:cNvPr>
                <p:cNvSpPr>
                  <a:spLocks/>
                </p:cNvSpPr>
                <p:nvPr/>
              </p:nvSpPr>
              <p:spPr bwMode="auto">
                <a:xfrm rot="11349086" flipH="1">
                  <a:off x="9129735" y="7170375"/>
                  <a:ext cx="27337" cy="18973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56" name="Freeform 378">
                  <a:extLst>
                    <a:ext uri="{FF2B5EF4-FFF2-40B4-BE49-F238E27FC236}">
                      <a16:creationId xmlns:a16="http://schemas.microsoft.com/office/drawing/2014/main" id="{2E86A8E3-6D33-D54B-EAE3-2F561FD35344}"/>
                    </a:ext>
                  </a:extLst>
                </p:cNvPr>
                <p:cNvSpPr>
                  <a:spLocks/>
                </p:cNvSpPr>
                <p:nvPr/>
              </p:nvSpPr>
              <p:spPr bwMode="auto">
                <a:xfrm rot="11349086" flipH="1">
                  <a:off x="8940061"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57" name="Freeform 379">
                  <a:extLst>
                    <a:ext uri="{FF2B5EF4-FFF2-40B4-BE49-F238E27FC236}">
                      <a16:creationId xmlns:a16="http://schemas.microsoft.com/office/drawing/2014/main" id="{687E4218-76F4-CDD5-342F-4B609E15453C}"/>
                    </a:ext>
                  </a:extLst>
                </p:cNvPr>
                <p:cNvSpPr>
                  <a:spLocks/>
                </p:cNvSpPr>
                <p:nvPr/>
              </p:nvSpPr>
              <p:spPr bwMode="auto">
                <a:xfrm rot="11349086" flipH="1">
                  <a:off x="8966032" y="7177750"/>
                  <a:ext cx="27337"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58" name="Freeform 386">
                  <a:extLst>
                    <a:ext uri="{FF2B5EF4-FFF2-40B4-BE49-F238E27FC236}">
                      <a16:creationId xmlns:a16="http://schemas.microsoft.com/office/drawing/2014/main" id="{EFE20C9F-A962-129C-65D7-257B0B1CD44E}"/>
                    </a:ext>
                  </a:extLst>
                </p:cNvPr>
                <p:cNvSpPr>
                  <a:spLocks/>
                </p:cNvSpPr>
                <p:nvPr/>
              </p:nvSpPr>
              <p:spPr bwMode="auto">
                <a:xfrm rot="11349086" flipH="1">
                  <a:off x="9019340"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59" name="Freeform 387">
                  <a:extLst>
                    <a:ext uri="{FF2B5EF4-FFF2-40B4-BE49-F238E27FC236}">
                      <a16:creationId xmlns:a16="http://schemas.microsoft.com/office/drawing/2014/main" id="{6DE532E3-2FB0-83D0-762C-BEA9D02364E2}"/>
                    </a:ext>
                  </a:extLst>
                </p:cNvPr>
                <p:cNvSpPr>
                  <a:spLocks/>
                </p:cNvSpPr>
                <p:nvPr/>
              </p:nvSpPr>
              <p:spPr bwMode="auto">
                <a:xfrm rot="11349086" flipH="1">
                  <a:off x="9045311" y="7177750"/>
                  <a:ext cx="25970"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60" name="Freeform 382">
                  <a:extLst>
                    <a:ext uri="{FF2B5EF4-FFF2-40B4-BE49-F238E27FC236}">
                      <a16:creationId xmlns:a16="http://schemas.microsoft.com/office/drawing/2014/main" id="{7EDB7531-F36C-8314-77AA-74A5B3C2A710}"/>
                    </a:ext>
                  </a:extLst>
                </p:cNvPr>
                <p:cNvSpPr>
                  <a:spLocks/>
                </p:cNvSpPr>
                <p:nvPr/>
              </p:nvSpPr>
              <p:spPr bwMode="auto">
                <a:xfrm rot="11349086" flipH="1">
                  <a:off x="8863517" y="7167548"/>
                  <a:ext cx="25971"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61" name="Freeform 383">
                  <a:extLst>
                    <a:ext uri="{FF2B5EF4-FFF2-40B4-BE49-F238E27FC236}">
                      <a16:creationId xmlns:a16="http://schemas.microsoft.com/office/drawing/2014/main" id="{39FD73D6-93E4-3520-D357-5107286B46B3}"/>
                    </a:ext>
                  </a:extLst>
                </p:cNvPr>
                <p:cNvSpPr>
                  <a:spLocks/>
                </p:cNvSpPr>
                <p:nvPr/>
              </p:nvSpPr>
              <p:spPr bwMode="auto">
                <a:xfrm rot="11349086" flipH="1">
                  <a:off x="8888120" y="7177750"/>
                  <a:ext cx="27337"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62" name="Freeform 382">
                  <a:extLst>
                    <a:ext uri="{FF2B5EF4-FFF2-40B4-BE49-F238E27FC236}">
                      <a16:creationId xmlns:a16="http://schemas.microsoft.com/office/drawing/2014/main" id="{C92086B9-FF03-47F9-F511-5F3AD6E2D0C6}"/>
                    </a:ext>
                  </a:extLst>
                </p:cNvPr>
                <p:cNvSpPr>
                  <a:spLocks/>
                </p:cNvSpPr>
                <p:nvPr/>
              </p:nvSpPr>
              <p:spPr bwMode="auto">
                <a:xfrm rot="11349086" flipH="1">
                  <a:off x="8785605" y="7167548"/>
                  <a:ext cx="25970"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63" name="Freeform 382">
                  <a:extLst>
                    <a:ext uri="{FF2B5EF4-FFF2-40B4-BE49-F238E27FC236}">
                      <a16:creationId xmlns:a16="http://schemas.microsoft.com/office/drawing/2014/main" id="{EB9CA8FA-B4DF-12A1-963E-F06D477A0A9C}"/>
                    </a:ext>
                  </a:extLst>
                </p:cNvPr>
                <p:cNvSpPr>
                  <a:spLocks/>
                </p:cNvSpPr>
                <p:nvPr/>
              </p:nvSpPr>
              <p:spPr bwMode="auto">
                <a:xfrm rot="11349086" flipH="1">
                  <a:off x="8703593" y="7167548"/>
                  <a:ext cx="25970"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64" name="Freeform 383">
                  <a:extLst>
                    <a:ext uri="{FF2B5EF4-FFF2-40B4-BE49-F238E27FC236}">
                      <a16:creationId xmlns:a16="http://schemas.microsoft.com/office/drawing/2014/main" id="{BB1D87AA-1A80-1408-0F31-3EB7187826CE}"/>
                    </a:ext>
                  </a:extLst>
                </p:cNvPr>
                <p:cNvSpPr>
                  <a:spLocks/>
                </p:cNvSpPr>
                <p:nvPr/>
              </p:nvSpPr>
              <p:spPr bwMode="auto">
                <a:xfrm rot="11349086" flipH="1">
                  <a:off x="8728197" y="7177750"/>
                  <a:ext cx="27337"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65" name="Freeform 382">
                  <a:extLst>
                    <a:ext uri="{FF2B5EF4-FFF2-40B4-BE49-F238E27FC236}">
                      <a16:creationId xmlns:a16="http://schemas.microsoft.com/office/drawing/2014/main" id="{7DB18567-9373-B013-32F7-BCA26454DD6B}"/>
                    </a:ext>
                  </a:extLst>
                </p:cNvPr>
                <p:cNvSpPr>
                  <a:spLocks/>
                </p:cNvSpPr>
                <p:nvPr/>
              </p:nvSpPr>
              <p:spPr bwMode="auto">
                <a:xfrm rot="11349086" flipH="1">
                  <a:off x="8635249"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66" name="Freeform 383">
                  <a:extLst>
                    <a:ext uri="{FF2B5EF4-FFF2-40B4-BE49-F238E27FC236}">
                      <a16:creationId xmlns:a16="http://schemas.microsoft.com/office/drawing/2014/main" id="{877072CF-F2DA-C75D-4A7C-A4989300EF3A}"/>
                    </a:ext>
                  </a:extLst>
                </p:cNvPr>
                <p:cNvSpPr>
                  <a:spLocks/>
                </p:cNvSpPr>
                <p:nvPr/>
              </p:nvSpPr>
              <p:spPr bwMode="auto">
                <a:xfrm rot="11349086" flipH="1">
                  <a:off x="8661220" y="7177750"/>
                  <a:ext cx="25971"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67" name="Freeform 382">
                  <a:extLst>
                    <a:ext uri="{FF2B5EF4-FFF2-40B4-BE49-F238E27FC236}">
                      <a16:creationId xmlns:a16="http://schemas.microsoft.com/office/drawing/2014/main" id="{30F0465E-C07B-3151-1128-C434941F20CA}"/>
                    </a:ext>
                  </a:extLst>
                </p:cNvPr>
                <p:cNvSpPr>
                  <a:spLocks/>
                </p:cNvSpPr>
                <p:nvPr/>
              </p:nvSpPr>
              <p:spPr bwMode="auto">
                <a:xfrm rot="11349086" flipH="1">
                  <a:off x="8557337"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68" name="Freeform 383">
                  <a:extLst>
                    <a:ext uri="{FF2B5EF4-FFF2-40B4-BE49-F238E27FC236}">
                      <a16:creationId xmlns:a16="http://schemas.microsoft.com/office/drawing/2014/main" id="{675207E6-EE5A-C763-B0D6-E60757292D49}"/>
                    </a:ext>
                  </a:extLst>
                </p:cNvPr>
                <p:cNvSpPr>
                  <a:spLocks/>
                </p:cNvSpPr>
                <p:nvPr/>
              </p:nvSpPr>
              <p:spPr bwMode="auto">
                <a:xfrm rot="11349086" flipH="1">
                  <a:off x="8583308" y="7177750"/>
                  <a:ext cx="25970"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5" name="Freeform 305">
                  <a:extLst>
                    <a:ext uri="{FF2B5EF4-FFF2-40B4-BE49-F238E27FC236}">
                      <a16:creationId xmlns:a16="http://schemas.microsoft.com/office/drawing/2014/main" id="{A86191E9-6300-D945-2B96-563C4BC47FC1}"/>
                    </a:ext>
                  </a:extLst>
                </p:cNvPr>
                <p:cNvSpPr>
                  <a:spLocks/>
                </p:cNvSpPr>
                <p:nvPr/>
              </p:nvSpPr>
              <p:spPr bwMode="auto">
                <a:xfrm rot="10800000" flipH="1">
                  <a:off x="9173479" y="7162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6" name="Freeform 306">
                  <a:extLst>
                    <a:ext uri="{FF2B5EF4-FFF2-40B4-BE49-F238E27FC236}">
                      <a16:creationId xmlns:a16="http://schemas.microsoft.com/office/drawing/2014/main" id="{4BD96739-5F1D-33B1-3E34-59F09B2AAB69}"/>
                    </a:ext>
                  </a:extLst>
                </p:cNvPr>
                <p:cNvSpPr>
                  <a:spLocks/>
                </p:cNvSpPr>
                <p:nvPr/>
              </p:nvSpPr>
              <p:spPr bwMode="auto">
                <a:xfrm rot="10800000" flipH="1">
                  <a:off x="9199550" y="716536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7" name="Freeform 309">
                  <a:extLst>
                    <a:ext uri="{FF2B5EF4-FFF2-40B4-BE49-F238E27FC236}">
                      <a16:creationId xmlns:a16="http://schemas.microsoft.com/office/drawing/2014/main" id="{36FADFC2-071F-3DA9-9BCD-F5DB7F800484}"/>
                    </a:ext>
                  </a:extLst>
                </p:cNvPr>
                <p:cNvSpPr>
                  <a:spLocks/>
                </p:cNvSpPr>
                <p:nvPr/>
              </p:nvSpPr>
              <p:spPr bwMode="auto">
                <a:xfrm rot="10800000" flipH="1">
                  <a:off x="9252970" y="715837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8" name="Freeform 310">
                  <a:extLst>
                    <a:ext uri="{FF2B5EF4-FFF2-40B4-BE49-F238E27FC236}">
                      <a16:creationId xmlns:a16="http://schemas.microsoft.com/office/drawing/2014/main" id="{BA5F5F95-395D-455D-883F-B23234BDCC7C}"/>
                    </a:ext>
                  </a:extLst>
                </p:cNvPr>
                <p:cNvSpPr>
                  <a:spLocks/>
                </p:cNvSpPr>
                <p:nvPr/>
              </p:nvSpPr>
              <p:spPr bwMode="auto">
                <a:xfrm rot="10800000" flipH="1">
                  <a:off x="9279041" y="71615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9" name="Freeform 313">
                  <a:extLst>
                    <a:ext uri="{FF2B5EF4-FFF2-40B4-BE49-F238E27FC236}">
                      <a16:creationId xmlns:a16="http://schemas.microsoft.com/office/drawing/2014/main" id="{DC41949A-932E-F902-9029-8320EBCED7A1}"/>
                    </a:ext>
                  </a:extLst>
                </p:cNvPr>
                <p:cNvSpPr>
                  <a:spLocks/>
                </p:cNvSpPr>
                <p:nvPr/>
              </p:nvSpPr>
              <p:spPr bwMode="auto">
                <a:xfrm rot="10800000" flipH="1">
                  <a:off x="9329900" y="716600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60" name="Freeform 314">
                  <a:extLst>
                    <a:ext uri="{FF2B5EF4-FFF2-40B4-BE49-F238E27FC236}">
                      <a16:creationId xmlns:a16="http://schemas.microsoft.com/office/drawing/2014/main" id="{83A9FE76-FCEF-A74C-FA3B-0702D67E8B49}"/>
                    </a:ext>
                  </a:extLst>
                </p:cNvPr>
                <p:cNvSpPr>
                  <a:spLocks/>
                </p:cNvSpPr>
                <p:nvPr/>
              </p:nvSpPr>
              <p:spPr bwMode="auto">
                <a:xfrm rot="10800000" flipH="1">
                  <a:off x="9355971" y="7169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61" name="Freeform 318">
                  <a:extLst>
                    <a:ext uri="{FF2B5EF4-FFF2-40B4-BE49-F238E27FC236}">
                      <a16:creationId xmlns:a16="http://schemas.microsoft.com/office/drawing/2014/main" id="{F0704BEE-00D4-FEE6-2A2F-9BB79A2F17B0}"/>
                    </a:ext>
                  </a:extLst>
                </p:cNvPr>
                <p:cNvSpPr>
                  <a:spLocks/>
                </p:cNvSpPr>
                <p:nvPr/>
              </p:nvSpPr>
              <p:spPr bwMode="auto">
                <a:xfrm rot="10800000" flipH="1">
                  <a:off x="9409820" y="717045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62" name="Freeform 319">
                  <a:extLst>
                    <a:ext uri="{FF2B5EF4-FFF2-40B4-BE49-F238E27FC236}">
                      <a16:creationId xmlns:a16="http://schemas.microsoft.com/office/drawing/2014/main" id="{9D820A80-D519-F6C5-601F-0EEAA25B83CF}"/>
                    </a:ext>
                  </a:extLst>
                </p:cNvPr>
                <p:cNvSpPr>
                  <a:spLocks/>
                </p:cNvSpPr>
                <p:nvPr/>
              </p:nvSpPr>
              <p:spPr bwMode="auto">
                <a:xfrm rot="10800000" flipH="1">
                  <a:off x="9435891" y="717364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63" name="Freeform 322">
                  <a:extLst>
                    <a:ext uri="{FF2B5EF4-FFF2-40B4-BE49-F238E27FC236}">
                      <a16:creationId xmlns:a16="http://schemas.microsoft.com/office/drawing/2014/main" id="{C1C851DD-FE71-720E-1552-A18BAE602327}"/>
                    </a:ext>
                  </a:extLst>
                </p:cNvPr>
                <p:cNvSpPr>
                  <a:spLocks/>
                </p:cNvSpPr>
                <p:nvPr/>
              </p:nvSpPr>
              <p:spPr bwMode="auto">
                <a:xfrm rot="10800000" flipH="1">
                  <a:off x="9489738" y="716727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64" name="Freeform 323">
                  <a:extLst>
                    <a:ext uri="{FF2B5EF4-FFF2-40B4-BE49-F238E27FC236}">
                      <a16:creationId xmlns:a16="http://schemas.microsoft.com/office/drawing/2014/main" id="{9C93C19C-A0D7-4642-2A94-CE83037EE214}"/>
                    </a:ext>
                  </a:extLst>
                </p:cNvPr>
                <p:cNvSpPr>
                  <a:spLocks/>
                </p:cNvSpPr>
                <p:nvPr/>
              </p:nvSpPr>
              <p:spPr bwMode="auto">
                <a:xfrm rot="10800000" flipH="1">
                  <a:off x="9515809" y="717045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65" name="Freeform 378">
                  <a:extLst>
                    <a:ext uri="{FF2B5EF4-FFF2-40B4-BE49-F238E27FC236}">
                      <a16:creationId xmlns:a16="http://schemas.microsoft.com/office/drawing/2014/main" id="{642E10AB-0068-632E-A68F-57D685EBC4B1}"/>
                    </a:ext>
                  </a:extLst>
                </p:cNvPr>
                <p:cNvSpPr>
                  <a:spLocks/>
                </p:cNvSpPr>
                <p:nvPr/>
              </p:nvSpPr>
              <p:spPr bwMode="auto">
                <a:xfrm rot="11349086" flipH="1">
                  <a:off x="9818226"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66" name="Freeform 379">
                  <a:extLst>
                    <a:ext uri="{FF2B5EF4-FFF2-40B4-BE49-F238E27FC236}">
                      <a16:creationId xmlns:a16="http://schemas.microsoft.com/office/drawing/2014/main" id="{181D23BE-7539-9652-6B86-088B3914EEBC}"/>
                    </a:ext>
                  </a:extLst>
                </p:cNvPr>
                <p:cNvSpPr>
                  <a:spLocks/>
                </p:cNvSpPr>
                <p:nvPr/>
              </p:nvSpPr>
              <p:spPr bwMode="auto">
                <a:xfrm rot="11349086" flipH="1">
                  <a:off x="9843625"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67" name="Freeform 382">
                  <a:extLst>
                    <a:ext uri="{FF2B5EF4-FFF2-40B4-BE49-F238E27FC236}">
                      <a16:creationId xmlns:a16="http://schemas.microsoft.com/office/drawing/2014/main" id="{EF16E886-5B9C-0A9F-7751-0EC5D3B7AECD}"/>
                    </a:ext>
                  </a:extLst>
                </p:cNvPr>
                <p:cNvSpPr>
                  <a:spLocks/>
                </p:cNvSpPr>
                <p:nvPr/>
              </p:nvSpPr>
              <p:spPr bwMode="auto">
                <a:xfrm rot="11349086" flipH="1">
                  <a:off x="9741299"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68" name="Freeform 383">
                  <a:extLst>
                    <a:ext uri="{FF2B5EF4-FFF2-40B4-BE49-F238E27FC236}">
                      <a16:creationId xmlns:a16="http://schemas.microsoft.com/office/drawing/2014/main" id="{9D9CF448-FB5A-ACB2-983C-B9F660D3E46B}"/>
                    </a:ext>
                  </a:extLst>
                </p:cNvPr>
                <p:cNvSpPr>
                  <a:spLocks/>
                </p:cNvSpPr>
                <p:nvPr/>
              </p:nvSpPr>
              <p:spPr bwMode="auto">
                <a:xfrm rot="11349086" flipH="1">
                  <a:off x="9766698"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69" name="Freeform 386">
                  <a:extLst>
                    <a:ext uri="{FF2B5EF4-FFF2-40B4-BE49-F238E27FC236}">
                      <a16:creationId xmlns:a16="http://schemas.microsoft.com/office/drawing/2014/main" id="{B6155B32-238D-FD99-A594-2A98E4F36972}"/>
                    </a:ext>
                  </a:extLst>
                </p:cNvPr>
                <p:cNvSpPr>
                  <a:spLocks/>
                </p:cNvSpPr>
                <p:nvPr/>
              </p:nvSpPr>
              <p:spPr bwMode="auto">
                <a:xfrm rot="11349086" flipH="1">
                  <a:off x="9664371"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70" name="Freeform 387">
                  <a:extLst>
                    <a:ext uri="{FF2B5EF4-FFF2-40B4-BE49-F238E27FC236}">
                      <a16:creationId xmlns:a16="http://schemas.microsoft.com/office/drawing/2014/main" id="{86A1D4C0-EA3B-6240-AA02-DBF1597A119E}"/>
                    </a:ext>
                  </a:extLst>
                </p:cNvPr>
                <p:cNvSpPr>
                  <a:spLocks/>
                </p:cNvSpPr>
                <p:nvPr/>
              </p:nvSpPr>
              <p:spPr bwMode="auto">
                <a:xfrm rot="11349086" flipH="1">
                  <a:off x="9689770"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71" name="Freeform 390">
                  <a:extLst>
                    <a:ext uri="{FF2B5EF4-FFF2-40B4-BE49-F238E27FC236}">
                      <a16:creationId xmlns:a16="http://schemas.microsoft.com/office/drawing/2014/main" id="{96E2C29C-5E1D-61F9-6D44-CFBC63289F22}"/>
                    </a:ext>
                  </a:extLst>
                </p:cNvPr>
                <p:cNvSpPr>
                  <a:spLocks/>
                </p:cNvSpPr>
                <p:nvPr/>
              </p:nvSpPr>
              <p:spPr bwMode="auto">
                <a:xfrm rot="11349086" flipH="1">
                  <a:off x="9579750"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72" name="Freeform 391">
                  <a:extLst>
                    <a:ext uri="{FF2B5EF4-FFF2-40B4-BE49-F238E27FC236}">
                      <a16:creationId xmlns:a16="http://schemas.microsoft.com/office/drawing/2014/main" id="{AD023541-0783-004C-3128-5929E2FA944B}"/>
                    </a:ext>
                  </a:extLst>
                </p:cNvPr>
                <p:cNvSpPr>
                  <a:spLocks/>
                </p:cNvSpPr>
                <p:nvPr/>
              </p:nvSpPr>
              <p:spPr bwMode="auto">
                <a:xfrm rot="11349086" flipH="1">
                  <a:off x="9605149"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87" name="Freeform 390">
                  <a:extLst>
                    <a:ext uri="{FF2B5EF4-FFF2-40B4-BE49-F238E27FC236}">
                      <a16:creationId xmlns:a16="http://schemas.microsoft.com/office/drawing/2014/main" id="{F4C55F3C-E059-8D57-F5B1-A086C3BCB6DA}"/>
                    </a:ext>
                  </a:extLst>
                </p:cNvPr>
                <p:cNvSpPr>
                  <a:spLocks/>
                </p:cNvSpPr>
                <p:nvPr/>
              </p:nvSpPr>
              <p:spPr bwMode="auto">
                <a:xfrm rot="11349086" flipH="1">
                  <a:off x="9885333" y="717912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88" name="Freeform 391">
                  <a:extLst>
                    <a:ext uri="{FF2B5EF4-FFF2-40B4-BE49-F238E27FC236}">
                      <a16:creationId xmlns:a16="http://schemas.microsoft.com/office/drawing/2014/main" id="{CD81DAAC-D019-7DFA-DBAB-1C7BEDF62DC2}"/>
                    </a:ext>
                  </a:extLst>
                </p:cNvPr>
                <p:cNvSpPr>
                  <a:spLocks/>
                </p:cNvSpPr>
                <p:nvPr/>
              </p:nvSpPr>
              <p:spPr bwMode="auto">
                <a:xfrm rot="11349086" flipH="1">
                  <a:off x="9910732" y="718845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9578" name="Group 9577">
                <a:extLst>
                  <a:ext uri="{FF2B5EF4-FFF2-40B4-BE49-F238E27FC236}">
                    <a16:creationId xmlns:a16="http://schemas.microsoft.com/office/drawing/2014/main" id="{8A1611AE-6FB4-B228-6615-4F64EFA0E6C0}"/>
                  </a:ext>
                </a:extLst>
              </p:cNvPr>
              <p:cNvGrpSpPr/>
              <p:nvPr/>
            </p:nvGrpSpPr>
            <p:grpSpPr>
              <a:xfrm>
                <a:off x="6978400" y="7293786"/>
                <a:ext cx="2959284" cy="112535"/>
                <a:chOff x="6978400" y="7293786"/>
                <a:chExt cx="2959284" cy="112535"/>
              </a:xfrm>
            </p:grpSpPr>
            <p:sp>
              <p:nvSpPr>
                <p:cNvPr id="9515" name="Oval 304">
                  <a:extLst>
                    <a:ext uri="{FF2B5EF4-FFF2-40B4-BE49-F238E27FC236}">
                      <a16:creationId xmlns:a16="http://schemas.microsoft.com/office/drawing/2014/main" id="{3756993F-475B-BE97-67FB-CB7E64A9A616}"/>
                    </a:ext>
                  </a:extLst>
                </p:cNvPr>
                <p:cNvSpPr>
                  <a:spLocks noChangeArrowheads="1"/>
                </p:cNvSpPr>
                <p:nvPr/>
              </p:nvSpPr>
              <p:spPr bwMode="auto">
                <a:xfrm rot="10464115" flipH="1">
                  <a:off x="6978400" y="729760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16" name="Oval 308">
                  <a:extLst>
                    <a:ext uri="{FF2B5EF4-FFF2-40B4-BE49-F238E27FC236}">
                      <a16:creationId xmlns:a16="http://schemas.microsoft.com/office/drawing/2014/main" id="{105C44BF-82C0-BF71-B32D-D23492706189}"/>
                    </a:ext>
                  </a:extLst>
                </p:cNvPr>
                <p:cNvSpPr>
                  <a:spLocks noChangeArrowheads="1"/>
                </p:cNvSpPr>
                <p:nvPr/>
              </p:nvSpPr>
              <p:spPr bwMode="auto">
                <a:xfrm rot="10464115" flipH="1">
                  <a:off x="7057891" y="7293786"/>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17" name="Oval 312">
                  <a:extLst>
                    <a:ext uri="{FF2B5EF4-FFF2-40B4-BE49-F238E27FC236}">
                      <a16:creationId xmlns:a16="http://schemas.microsoft.com/office/drawing/2014/main" id="{BA492A0B-0010-C0B9-A0C7-17B9F9E9B159}"/>
                    </a:ext>
                  </a:extLst>
                </p:cNvPr>
                <p:cNvSpPr>
                  <a:spLocks noChangeArrowheads="1"/>
                </p:cNvSpPr>
                <p:nvPr/>
              </p:nvSpPr>
              <p:spPr bwMode="auto">
                <a:xfrm rot="10464115" flipH="1">
                  <a:off x="7134821" y="730142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18" name="Oval 317">
                  <a:extLst>
                    <a:ext uri="{FF2B5EF4-FFF2-40B4-BE49-F238E27FC236}">
                      <a16:creationId xmlns:a16="http://schemas.microsoft.com/office/drawing/2014/main" id="{A5DED390-B041-78C9-29DC-6A0EC6AC6434}"/>
                    </a:ext>
                  </a:extLst>
                </p:cNvPr>
                <p:cNvSpPr>
                  <a:spLocks noChangeArrowheads="1"/>
                </p:cNvSpPr>
                <p:nvPr/>
              </p:nvSpPr>
              <p:spPr bwMode="auto">
                <a:xfrm rot="10464115" flipH="1">
                  <a:off x="7214741" y="730587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19" name="Oval 321">
                  <a:extLst>
                    <a:ext uri="{FF2B5EF4-FFF2-40B4-BE49-F238E27FC236}">
                      <a16:creationId xmlns:a16="http://schemas.microsoft.com/office/drawing/2014/main" id="{E5730DC4-110B-5C51-FDCB-1A1A9991714C}"/>
                    </a:ext>
                  </a:extLst>
                </p:cNvPr>
                <p:cNvSpPr>
                  <a:spLocks noChangeArrowheads="1"/>
                </p:cNvSpPr>
                <p:nvPr/>
              </p:nvSpPr>
              <p:spPr bwMode="auto">
                <a:xfrm rot="10464115" flipH="1">
                  <a:off x="7294659" y="730269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20" name="Oval 377">
                  <a:extLst>
                    <a:ext uri="{FF2B5EF4-FFF2-40B4-BE49-F238E27FC236}">
                      <a16:creationId xmlns:a16="http://schemas.microsoft.com/office/drawing/2014/main" id="{59517972-D5EC-C51C-BF7A-05511BB529F9}"/>
                    </a:ext>
                  </a:extLst>
                </p:cNvPr>
                <p:cNvSpPr>
                  <a:spLocks noChangeArrowheads="1"/>
                </p:cNvSpPr>
                <p:nvPr/>
              </p:nvSpPr>
              <p:spPr bwMode="auto">
                <a:xfrm rot="11013201" flipH="1">
                  <a:off x="7612674" y="731122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21" name="Oval 381">
                  <a:extLst>
                    <a:ext uri="{FF2B5EF4-FFF2-40B4-BE49-F238E27FC236}">
                      <a16:creationId xmlns:a16="http://schemas.microsoft.com/office/drawing/2014/main" id="{2E9E7635-A969-E597-F79E-36B327572B9D}"/>
                    </a:ext>
                  </a:extLst>
                </p:cNvPr>
                <p:cNvSpPr>
                  <a:spLocks noChangeArrowheads="1"/>
                </p:cNvSpPr>
                <p:nvPr/>
              </p:nvSpPr>
              <p:spPr bwMode="auto">
                <a:xfrm rot="11013201" flipH="1">
                  <a:off x="7535747" y="731122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22" name="Oval 385">
                  <a:extLst>
                    <a:ext uri="{FF2B5EF4-FFF2-40B4-BE49-F238E27FC236}">
                      <a16:creationId xmlns:a16="http://schemas.microsoft.com/office/drawing/2014/main" id="{8A8CDFC2-2301-AE27-6400-D34F9819C32F}"/>
                    </a:ext>
                  </a:extLst>
                </p:cNvPr>
                <p:cNvSpPr>
                  <a:spLocks noChangeArrowheads="1"/>
                </p:cNvSpPr>
                <p:nvPr/>
              </p:nvSpPr>
              <p:spPr bwMode="auto">
                <a:xfrm rot="11013201" flipH="1">
                  <a:off x="7458819" y="731122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23" name="Oval 389">
                  <a:extLst>
                    <a:ext uri="{FF2B5EF4-FFF2-40B4-BE49-F238E27FC236}">
                      <a16:creationId xmlns:a16="http://schemas.microsoft.com/office/drawing/2014/main" id="{5CC66856-9C15-F0BE-261A-7E943771C2B3}"/>
                    </a:ext>
                  </a:extLst>
                </p:cNvPr>
                <p:cNvSpPr>
                  <a:spLocks noChangeArrowheads="1"/>
                </p:cNvSpPr>
                <p:nvPr/>
              </p:nvSpPr>
              <p:spPr bwMode="auto">
                <a:xfrm rot="11013201" flipH="1">
                  <a:off x="7374198" y="731122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28" name="Oval 377">
                  <a:extLst>
                    <a:ext uri="{FF2B5EF4-FFF2-40B4-BE49-F238E27FC236}">
                      <a16:creationId xmlns:a16="http://schemas.microsoft.com/office/drawing/2014/main" id="{BA42A32C-781C-EA1A-7161-4F22254959B1}"/>
                    </a:ext>
                  </a:extLst>
                </p:cNvPr>
                <p:cNvSpPr>
                  <a:spLocks noChangeArrowheads="1"/>
                </p:cNvSpPr>
                <p:nvPr/>
              </p:nvSpPr>
              <p:spPr bwMode="auto">
                <a:xfrm rot="11013201" flipH="1">
                  <a:off x="7918258" y="731650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29" name="Oval 381">
                  <a:extLst>
                    <a:ext uri="{FF2B5EF4-FFF2-40B4-BE49-F238E27FC236}">
                      <a16:creationId xmlns:a16="http://schemas.microsoft.com/office/drawing/2014/main" id="{D0A502CA-EA2B-ED52-3BEC-4FF2A6F0DA95}"/>
                    </a:ext>
                  </a:extLst>
                </p:cNvPr>
                <p:cNvSpPr>
                  <a:spLocks noChangeArrowheads="1"/>
                </p:cNvSpPr>
                <p:nvPr/>
              </p:nvSpPr>
              <p:spPr bwMode="auto">
                <a:xfrm rot="11013201" flipH="1">
                  <a:off x="7841330" y="731650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30" name="Oval 385">
                  <a:extLst>
                    <a:ext uri="{FF2B5EF4-FFF2-40B4-BE49-F238E27FC236}">
                      <a16:creationId xmlns:a16="http://schemas.microsoft.com/office/drawing/2014/main" id="{7F513C3B-A42A-4ABB-5854-219F2F1049EB}"/>
                    </a:ext>
                  </a:extLst>
                </p:cNvPr>
                <p:cNvSpPr>
                  <a:spLocks noChangeArrowheads="1"/>
                </p:cNvSpPr>
                <p:nvPr/>
              </p:nvSpPr>
              <p:spPr bwMode="auto">
                <a:xfrm rot="11013201" flipH="1">
                  <a:off x="7764403" y="731650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31" name="Oval 389">
                  <a:extLst>
                    <a:ext uri="{FF2B5EF4-FFF2-40B4-BE49-F238E27FC236}">
                      <a16:creationId xmlns:a16="http://schemas.microsoft.com/office/drawing/2014/main" id="{F7781936-FE2E-3658-1FD0-7A0335B9A8A8}"/>
                    </a:ext>
                  </a:extLst>
                </p:cNvPr>
                <p:cNvSpPr>
                  <a:spLocks noChangeArrowheads="1"/>
                </p:cNvSpPr>
                <p:nvPr/>
              </p:nvSpPr>
              <p:spPr bwMode="auto">
                <a:xfrm rot="11013201" flipH="1">
                  <a:off x="7679781" y="731650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35" name="Oval 377">
                  <a:extLst>
                    <a:ext uri="{FF2B5EF4-FFF2-40B4-BE49-F238E27FC236}">
                      <a16:creationId xmlns:a16="http://schemas.microsoft.com/office/drawing/2014/main" id="{77DA1909-4A71-3014-5F7E-D4EE68E8A85B}"/>
                    </a:ext>
                  </a:extLst>
                </p:cNvPr>
                <p:cNvSpPr>
                  <a:spLocks noChangeArrowheads="1"/>
                </p:cNvSpPr>
                <p:nvPr/>
              </p:nvSpPr>
              <p:spPr bwMode="auto">
                <a:xfrm rot="11013201" flipH="1">
                  <a:off x="8151382" y="731611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36" name="Oval 381">
                  <a:extLst>
                    <a:ext uri="{FF2B5EF4-FFF2-40B4-BE49-F238E27FC236}">
                      <a16:creationId xmlns:a16="http://schemas.microsoft.com/office/drawing/2014/main" id="{A85249F4-E860-B6BF-AFB5-2B2F2D87250A}"/>
                    </a:ext>
                  </a:extLst>
                </p:cNvPr>
                <p:cNvSpPr>
                  <a:spLocks noChangeArrowheads="1"/>
                </p:cNvSpPr>
                <p:nvPr/>
              </p:nvSpPr>
              <p:spPr bwMode="auto">
                <a:xfrm rot="11013201" flipH="1">
                  <a:off x="8074456" y="731611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37" name="Oval 385">
                  <a:extLst>
                    <a:ext uri="{FF2B5EF4-FFF2-40B4-BE49-F238E27FC236}">
                      <a16:creationId xmlns:a16="http://schemas.microsoft.com/office/drawing/2014/main" id="{B2E81949-7FCC-87E5-0986-ED76D1EEF587}"/>
                    </a:ext>
                  </a:extLst>
                </p:cNvPr>
                <p:cNvSpPr>
                  <a:spLocks noChangeArrowheads="1"/>
                </p:cNvSpPr>
                <p:nvPr/>
              </p:nvSpPr>
              <p:spPr bwMode="auto">
                <a:xfrm rot="11013201" flipH="1">
                  <a:off x="7997527" y="731611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42" name="Oval 377">
                  <a:extLst>
                    <a:ext uri="{FF2B5EF4-FFF2-40B4-BE49-F238E27FC236}">
                      <a16:creationId xmlns:a16="http://schemas.microsoft.com/office/drawing/2014/main" id="{F9E626FD-8B88-EE7E-965E-5CEBA6BB7390}"/>
                    </a:ext>
                  </a:extLst>
                </p:cNvPr>
                <p:cNvSpPr>
                  <a:spLocks noChangeArrowheads="1"/>
                </p:cNvSpPr>
                <p:nvPr/>
              </p:nvSpPr>
              <p:spPr bwMode="auto">
                <a:xfrm rot="11013201" flipH="1">
                  <a:off x="8456966" y="732139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43" name="Oval 381">
                  <a:extLst>
                    <a:ext uri="{FF2B5EF4-FFF2-40B4-BE49-F238E27FC236}">
                      <a16:creationId xmlns:a16="http://schemas.microsoft.com/office/drawing/2014/main" id="{6B5A7960-54B8-91B8-603B-CCE79580CA89}"/>
                    </a:ext>
                  </a:extLst>
                </p:cNvPr>
                <p:cNvSpPr>
                  <a:spLocks noChangeArrowheads="1"/>
                </p:cNvSpPr>
                <p:nvPr/>
              </p:nvSpPr>
              <p:spPr bwMode="auto">
                <a:xfrm rot="11013201" flipH="1">
                  <a:off x="8380039" y="732139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44" name="Oval 385">
                  <a:extLst>
                    <a:ext uri="{FF2B5EF4-FFF2-40B4-BE49-F238E27FC236}">
                      <a16:creationId xmlns:a16="http://schemas.microsoft.com/office/drawing/2014/main" id="{332D5D07-55B7-90E6-464B-F341615D55AC}"/>
                    </a:ext>
                  </a:extLst>
                </p:cNvPr>
                <p:cNvSpPr>
                  <a:spLocks noChangeArrowheads="1"/>
                </p:cNvSpPr>
                <p:nvPr/>
              </p:nvSpPr>
              <p:spPr bwMode="auto">
                <a:xfrm rot="11013201" flipH="1">
                  <a:off x="8303111" y="732139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45" name="Oval 389">
                  <a:extLst>
                    <a:ext uri="{FF2B5EF4-FFF2-40B4-BE49-F238E27FC236}">
                      <a16:creationId xmlns:a16="http://schemas.microsoft.com/office/drawing/2014/main" id="{A2A71703-0492-BBDC-3551-747F4483F05E}"/>
                    </a:ext>
                  </a:extLst>
                </p:cNvPr>
                <p:cNvSpPr>
                  <a:spLocks noChangeArrowheads="1"/>
                </p:cNvSpPr>
                <p:nvPr/>
              </p:nvSpPr>
              <p:spPr bwMode="auto">
                <a:xfrm rot="11013201" flipH="1">
                  <a:off x="8218489" y="732139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54" name="Oval 381">
                  <a:extLst>
                    <a:ext uri="{FF2B5EF4-FFF2-40B4-BE49-F238E27FC236}">
                      <a16:creationId xmlns:a16="http://schemas.microsoft.com/office/drawing/2014/main" id="{636D31FC-5567-3263-F35B-5D2513DD38A1}"/>
                    </a:ext>
                  </a:extLst>
                </p:cNvPr>
                <p:cNvSpPr>
                  <a:spLocks noChangeArrowheads="1"/>
                </p:cNvSpPr>
                <p:nvPr/>
              </p:nvSpPr>
              <p:spPr bwMode="auto">
                <a:xfrm rot="11013201" flipH="1">
                  <a:off x="9084627" y="7321349"/>
                  <a:ext cx="72445"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69" name="Oval 377">
                  <a:extLst>
                    <a:ext uri="{FF2B5EF4-FFF2-40B4-BE49-F238E27FC236}">
                      <a16:creationId xmlns:a16="http://schemas.microsoft.com/office/drawing/2014/main" id="{C107E36D-3924-A0BE-0643-2BDA781AD644}"/>
                    </a:ext>
                  </a:extLst>
                </p:cNvPr>
                <p:cNvSpPr>
                  <a:spLocks noChangeArrowheads="1"/>
                </p:cNvSpPr>
                <p:nvPr/>
              </p:nvSpPr>
              <p:spPr bwMode="auto">
                <a:xfrm rot="11013201" flipH="1">
                  <a:off x="8920925" y="7328725"/>
                  <a:ext cx="72445" cy="67326"/>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70" name="Oval 385">
                  <a:extLst>
                    <a:ext uri="{FF2B5EF4-FFF2-40B4-BE49-F238E27FC236}">
                      <a16:creationId xmlns:a16="http://schemas.microsoft.com/office/drawing/2014/main" id="{7F627303-9824-4B45-0A6C-568B15BFD536}"/>
                    </a:ext>
                  </a:extLst>
                </p:cNvPr>
                <p:cNvSpPr>
                  <a:spLocks noChangeArrowheads="1"/>
                </p:cNvSpPr>
                <p:nvPr/>
              </p:nvSpPr>
              <p:spPr bwMode="auto">
                <a:xfrm rot="11013201" flipH="1">
                  <a:off x="9000203" y="7328724"/>
                  <a:ext cx="72445"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71" name="Oval 381">
                  <a:extLst>
                    <a:ext uri="{FF2B5EF4-FFF2-40B4-BE49-F238E27FC236}">
                      <a16:creationId xmlns:a16="http://schemas.microsoft.com/office/drawing/2014/main" id="{3F48ACA4-4E66-DDFE-6A6E-C94DCAD381ED}"/>
                    </a:ext>
                  </a:extLst>
                </p:cNvPr>
                <p:cNvSpPr>
                  <a:spLocks noChangeArrowheads="1"/>
                </p:cNvSpPr>
                <p:nvPr/>
              </p:nvSpPr>
              <p:spPr bwMode="auto">
                <a:xfrm rot="11013201" flipH="1">
                  <a:off x="8843015" y="7328724"/>
                  <a:ext cx="72444"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72" name="Oval 381">
                  <a:extLst>
                    <a:ext uri="{FF2B5EF4-FFF2-40B4-BE49-F238E27FC236}">
                      <a16:creationId xmlns:a16="http://schemas.microsoft.com/office/drawing/2014/main" id="{9036CDB4-9539-389B-6F96-1C2D6C31A5DD}"/>
                    </a:ext>
                  </a:extLst>
                </p:cNvPr>
                <p:cNvSpPr>
                  <a:spLocks noChangeArrowheads="1"/>
                </p:cNvSpPr>
                <p:nvPr/>
              </p:nvSpPr>
              <p:spPr bwMode="auto">
                <a:xfrm rot="11013201" flipH="1">
                  <a:off x="8765102" y="7328724"/>
                  <a:ext cx="72445"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73" name="Oval 381">
                  <a:extLst>
                    <a:ext uri="{FF2B5EF4-FFF2-40B4-BE49-F238E27FC236}">
                      <a16:creationId xmlns:a16="http://schemas.microsoft.com/office/drawing/2014/main" id="{584DFB7B-90A4-4A9C-7585-28DEBF3D8BFD}"/>
                    </a:ext>
                  </a:extLst>
                </p:cNvPr>
                <p:cNvSpPr>
                  <a:spLocks noChangeArrowheads="1"/>
                </p:cNvSpPr>
                <p:nvPr/>
              </p:nvSpPr>
              <p:spPr bwMode="auto">
                <a:xfrm rot="11013201" flipH="1">
                  <a:off x="8683089" y="7328724"/>
                  <a:ext cx="72445"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74" name="Oval 381">
                  <a:extLst>
                    <a:ext uri="{FF2B5EF4-FFF2-40B4-BE49-F238E27FC236}">
                      <a16:creationId xmlns:a16="http://schemas.microsoft.com/office/drawing/2014/main" id="{EAD2B89C-5507-B051-4C08-172151F46BAD}"/>
                    </a:ext>
                  </a:extLst>
                </p:cNvPr>
                <p:cNvSpPr>
                  <a:spLocks noChangeArrowheads="1"/>
                </p:cNvSpPr>
                <p:nvPr/>
              </p:nvSpPr>
              <p:spPr bwMode="auto">
                <a:xfrm rot="11013201" flipH="1">
                  <a:off x="8616113" y="7328724"/>
                  <a:ext cx="71077"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75" name="Oval 381">
                  <a:extLst>
                    <a:ext uri="{FF2B5EF4-FFF2-40B4-BE49-F238E27FC236}">
                      <a16:creationId xmlns:a16="http://schemas.microsoft.com/office/drawing/2014/main" id="{43A29940-B7BA-0EA3-F2D5-DB71E9507318}"/>
                    </a:ext>
                  </a:extLst>
                </p:cNvPr>
                <p:cNvSpPr>
                  <a:spLocks noChangeArrowheads="1"/>
                </p:cNvSpPr>
                <p:nvPr/>
              </p:nvSpPr>
              <p:spPr bwMode="auto">
                <a:xfrm rot="11013201" flipH="1">
                  <a:off x="8538201" y="7328724"/>
                  <a:ext cx="71077"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44" name="Oval 304">
                  <a:extLst>
                    <a:ext uri="{FF2B5EF4-FFF2-40B4-BE49-F238E27FC236}">
                      <a16:creationId xmlns:a16="http://schemas.microsoft.com/office/drawing/2014/main" id="{629679AD-0E9F-6AF5-7AAE-B60F7F6C68E0}"/>
                    </a:ext>
                  </a:extLst>
                </p:cNvPr>
                <p:cNvSpPr>
                  <a:spLocks noChangeArrowheads="1"/>
                </p:cNvSpPr>
                <p:nvPr/>
              </p:nvSpPr>
              <p:spPr bwMode="auto">
                <a:xfrm rot="10464115" flipH="1">
                  <a:off x="9164503" y="732118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45" name="Oval 308">
                  <a:extLst>
                    <a:ext uri="{FF2B5EF4-FFF2-40B4-BE49-F238E27FC236}">
                      <a16:creationId xmlns:a16="http://schemas.microsoft.com/office/drawing/2014/main" id="{0EDE39F2-74BF-A177-3228-DB64108F76B7}"/>
                    </a:ext>
                  </a:extLst>
                </p:cNvPr>
                <p:cNvSpPr>
                  <a:spLocks noChangeArrowheads="1"/>
                </p:cNvSpPr>
                <p:nvPr/>
              </p:nvSpPr>
              <p:spPr bwMode="auto">
                <a:xfrm rot="10464115" flipH="1">
                  <a:off x="9243994" y="731736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46" name="Oval 312">
                  <a:extLst>
                    <a:ext uri="{FF2B5EF4-FFF2-40B4-BE49-F238E27FC236}">
                      <a16:creationId xmlns:a16="http://schemas.microsoft.com/office/drawing/2014/main" id="{AB8EA1A4-BD69-E2D0-B6BE-5E8B39779C75}"/>
                    </a:ext>
                  </a:extLst>
                </p:cNvPr>
                <p:cNvSpPr>
                  <a:spLocks noChangeArrowheads="1"/>
                </p:cNvSpPr>
                <p:nvPr/>
              </p:nvSpPr>
              <p:spPr bwMode="auto">
                <a:xfrm rot="10464115" flipH="1">
                  <a:off x="9320924" y="732500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47" name="Oval 317">
                  <a:extLst>
                    <a:ext uri="{FF2B5EF4-FFF2-40B4-BE49-F238E27FC236}">
                      <a16:creationId xmlns:a16="http://schemas.microsoft.com/office/drawing/2014/main" id="{ECAFE610-6D8D-DF36-3249-0576EFA137AE}"/>
                    </a:ext>
                  </a:extLst>
                </p:cNvPr>
                <p:cNvSpPr>
                  <a:spLocks noChangeArrowheads="1"/>
                </p:cNvSpPr>
                <p:nvPr/>
              </p:nvSpPr>
              <p:spPr bwMode="auto">
                <a:xfrm rot="10464115" flipH="1">
                  <a:off x="9400844" y="732945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48" name="Oval 321">
                  <a:extLst>
                    <a:ext uri="{FF2B5EF4-FFF2-40B4-BE49-F238E27FC236}">
                      <a16:creationId xmlns:a16="http://schemas.microsoft.com/office/drawing/2014/main" id="{E064E7A6-46FB-67F0-2278-0B388CB57847}"/>
                    </a:ext>
                  </a:extLst>
                </p:cNvPr>
                <p:cNvSpPr>
                  <a:spLocks noChangeArrowheads="1"/>
                </p:cNvSpPr>
                <p:nvPr/>
              </p:nvSpPr>
              <p:spPr bwMode="auto">
                <a:xfrm rot="10464115" flipH="1">
                  <a:off x="9480762" y="732627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49" name="Oval 377">
                  <a:extLst>
                    <a:ext uri="{FF2B5EF4-FFF2-40B4-BE49-F238E27FC236}">
                      <a16:creationId xmlns:a16="http://schemas.microsoft.com/office/drawing/2014/main" id="{75871363-78A6-C94A-34B5-710697085AF4}"/>
                    </a:ext>
                  </a:extLst>
                </p:cNvPr>
                <p:cNvSpPr>
                  <a:spLocks noChangeArrowheads="1"/>
                </p:cNvSpPr>
                <p:nvPr/>
              </p:nvSpPr>
              <p:spPr bwMode="auto">
                <a:xfrm rot="11013201" flipH="1">
                  <a:off x="9798777" y="733480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50" name="Oval 381">
                  <a:extLst>
                    <a:ext uri="{FF2B5EF4-FFF2-40B4-BE49-F238E27FC236}">
                      <a16:creationId xmlns:a16="http://schemas.microsoft.com/office/drawing/2014/main" id="{B62C2113-9891-17F4-8250-29F175490AA4}"/>
                    </a:ext>
                  </a:extLst>
                </p:cNvPr>
                <p:cNvSpPr>
                  <a:spLocks noChangeArrowheads="1"/>
                </p:cNvSpPr>
                <p:nvPr/>
              </p:nvSpPr>
              <p:spPr bwMode="auto">
                <a:xfrm rot="11013201" flipH="1">
                  <a:off x="9721850" y="733480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51" name="Oval 385">
                  <a:extLst>
                    <a:ext uri="{FF2B5EF4-FFF2-40B4-BE49-F238E27FC236}">
                      <a16:creationId xmlns:a16="http://schemas.microsoft.com/office/drawing/2014/main" id="{FB0EC332-FC95-11AB-8189-42E90A14316F}"/>
                    </a:ext>
                  </a:extLst>
                </p:cNvPr>
                <p:cNvSpPr>
                  <a:spLocks noChangeArrowheads="1"/>
                </p:cNvSpPr>
                <p:nvPr/>
              </p:nvSpPr>
              <p:spPr bwMode="auto">
                <a:xfrm rot="11013201" flipH="1">
                  <a:off x="9644922" y="733480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52" name="Oval 389">
                  <a:extLst>
                    <a:ext uri="{FF2B5EF4-FFF2-40B4-BE49-F238E27FC236}">
                      <a16:creationId xmlns:a16="http://schemas.microsoft.com/office/drawing/2014/main" id="{A9C2B614-42E4-8D7B-CA51-A159194AC385}"/>
                    </a:ext>
                  </a:extLst>
                </p:cNvPr>
                <p:cNvSpPr>
                  <a:spLocks noChangeArrowheads="1"/>
                </p:cNvSpPr>
                <p:nvPr/>
              </p:nvSpPr>
              <p:spPr bwMode="auto">
                <a:xfrm rot="11013201" flipH="1">
                  <a:off x="9560301" y="733480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60" name="Oval 389">
                  <a:extLst>
                    <a:ext uri="{FF2B5EF4-FFF2-40B4-BE49-F238E27FC236}">
                      <a16:creationId xmlns:a16="http://schemas.microsoft.com/office/drawing/2014/main" id="{65663893-FD85-FC95-E4E7-197DEBB52E57}"/>
                    </a:ext>
                  </a:extLst>
                </p:cNvPr>
                <p:cNvSpPr>
                  <a:spLocks noChangeArrowheads="1"/>
                </p:cNvSpPr>
                <p:nvPr/>
              </p:nvSpPr>
              <p:spPr bwMode="auto">
                <a:xfrm rot="11013201" flipH="1">
                  <a:off x="9865884" y="7340090"/>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grpSp>
      <p:sp>
        <p:nvSpPr>
          <p:cNvPr id="9587" name="Oval 9586">
            <a:extLst>
              <a:ext uri="{FF2B5EF4-FFF2-40B4-BE49-F238E27FC236}">
                <a16:creationId xmlns:a16="http://schemas.microsoft.com/office/drawing/2014/main" id="{1D75260B-2E4F-9130-7762-D40E101A01F3}"/>
              </a:ext>
            </a:extLst>
          </p:cNvPr>
          <p:cNvSpPr/>
          <p:nvPr/>
        </p:nvSpPr>
        <p:spPr bwMode="auto">
          <a:xfrm>
            <a:off x="5884582" y="4624646"/>
            <a:ext cx="4248638" cy="1629237"/>
          </a:xfrm>
          <a:prstGeom prst="ellipse">
            <a:avLst/>
          </a:prstGeom>
          <a:solidFill>
            <a:schemeClr val="accent5">
              <a:lumMod val="20000"/>
              <a:lumOff val="80000"/>
            </a:schemeClr>
          </a:solidFill>
          <a:ln w="76200" cap="rnd">
            <a:solidFill>
              <a:schemeClr val="accent5"/>
            </a:solidFill>
            <a:prstDash val="lgDash"/>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Selected Novel Therapies in Trials for MF</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2769" y="639049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Chifotides. Clin Lymphoma Myeloma Leuk. 2022;22:210.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Greenfield. J Hematol Oncol. 2021;14:103. </a:t>
            </a:r>
          </a:p>
        </p:txBody>
      </p:sp>
      <p:grpSp>
        <p:nvGrpSpPr>
          <p:cNvPr id="12" name="Group 11">
            <a:extLst>
              <a:ext uri="{FF2B5EF4-FFF2-40B4-BE49-F238E27FC236}">
                <a16:creationId xmlns:a16="http://schemas.microsoft.com/office/drawing/2014/main" id="{92AA43A5-819A-448E-E71E-505D9314AA93}"/>
              </a:ext>
            </a:extLst>
          </p:cNvPr>
          <p:cNvGrpSpPr/>
          <p:nvPr/>
        </p:nvGrpSpPr>
        <p:grpSpPr>
          <a:xfrm>
            <a:off x="7556932" y="5540251"/>
            <a:ext cx="1542841" cy="169289"/>
            <a:chOff x="5258497" y="5759131"/>
            <a:chExt cx="2157970" cy="503498"/>
          </a:xfrm>
        </p:grpSpPr>
        <p:pic>
          <p:nvPicPr>
            <p:cNvPr id="13" name="Picture 12">
              <a:extLst>
                <a:ext uri="{FF2B5EF4-FFF2-40B4-BE49-F238E27FC236}">
                  <a16:creationId xmlns:a16="http://schemas.microsoft.com/office/drawing/2014/main" id="{C1AD55EF-A4E5-454C-F8FD-4CE6B46610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658510" y="5359118"/>
              <a:ext cx="493741" cy="1293768"/>
            </a:xfrm>
            <a:prstGeom prst="rect">
              <a:avLst/>
            </a:prstGeom>
          </p:spPr>
        </p:pic>
        <p:pic>
          <p:nvPicPr>
            <p:cNvPr id="14" name="Picture 13">
              <a:extLst>
                <a:ext uri="{FF2B5EF4-FFF2-40B4-BE49-F238E27FC236}">
                  <a16:creationId xmlns:a16="http://schemas.microsoft.com/office/drawing/2014/main" id="{9464E69A-9811-A54C-3EDE-2B3E0434C9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522712" y="5368875"/>
              <a:ext cx="493741" cy="1293768"/>
            </a:xfrm>
            <a:prstGeom prst="rect">
              <a:avLst/>
            </a:prstGeom>
          </p:spPr>
        </p:pic>
      </p:grpSp>
      <p:sp>
        <p:nvSpPr>
          <p:cNvPr id="15" name="TextBox 7">
            <a:extLst>
              <a:ext uri="{FF2B5EF4-FFF2-40B4-BE49-F238E27FC236}">
                <a16:creationId xmlns:a16="http://schemas.microsoft.com/office/drawing/2014/main" id="{0649090E-28E5-94C0-58B8-35C6CD8EA1F9}"/>
              </a:ext>
            </a:extLst>
          </p:cNvPr>
          <p:cNvSpPr txBox="1">
            <a:spLocks noChangeArrowheads="1"/>
          </p:cNvSpPr>
          <p:nvPr/>
        </p:nvSpPr>
        <p:spPr bwMode="auto">
          <a:xfrm>
            <a:off x="8019421" y="5673021"/>
            <a:ext cx="1282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Transcription</a:t>
            </a:r>
          </a:p>
        </p:txBody>
      </p:sp>
      <p:grpSp>
        <p:nvGrpSpPr>
          <p:cNvPr id="19" name="Group 18">
            <a:extLst>
              <a:ext uri="{FF2B5EF4-FFF2-40B4-BE49-F238E27FC236}">
                <a16:creationId xmlns:a16="http://schemas.microsoft.com/office/drawing/2014/main" id="{44C2F5DC-C449-0CCC-7748-82103B448BDE}"/>
              </a:ext>
            </a:extLst>
          </p:cNvPr>
          <p:cNvGrpSpPr/>
          <p:nvPr/>
        </p:nvGrpSpPr>
        <p:grpSpPr>
          <a:xfrm>
            <a:off x="7577552" y="1994406"/>
            <a:ext cx="1441844" cy="1589435"/>
            <a:chOff x="8536328" y="1956306"/>
            <a:chExt cx="1441844" cy="1589435"/>
          </a:xfrm>
        </p:grpSpPr>
        <p:sp>
          <p:nvSpPr>
            <p:cNvPr id="16" name="Freeform: Shape 15">
              <a:extLst>
                <a:ext uri="{FF2B5EF4-FFF2-40B4-BE49-F238E27FC236}">
                  <a16:creationId xmlns:a16="http://schemas.microsoft.com/office/drawing/2014/main" id="{BF231324-7E4B-3F99-1DB9-7C0CAF1BF96F}"/>
                </a:ext>
              </a:extLst>
            </p:cNvPr>
            <p:cNvSpPr/>
            <p:nvPr/>
          </p:nvSpPr>
          <p:spPr bwMode="auto">
            <a:xfrm>
              <a:off x="8536328" y="2072103"/>
              <a:ext cx="705096" cy="1473638"/>
            </a:xfrm>
            <a:custGeom>
              <a:avLst/>
              <a:gdLst>
                <a:gd name="connsiteX0" fmla="*/ 700469 w 710461"/>
                <a:gd name="connsiteY0" fmla="*/ 1465818 h 1515132"/>
                <a:gd name="connsiteX1" fmla="*/ 684285 w 710461"/>
                <a:gd name="connsiteY1" fmla="*/ 446221 h 1515132"/>
                <a:gd name="connsiteX2" fmla="*/ 700469 w 710461"/>
                <a:gd name="connsiteY2" fmla="*/ 454313 h 1515132"/>
                <a:gd name="connsiteX3" fmla="*/ 506261 w 710461"/>
                <a:gd name="connsiteY3" fmla="*/ 381485 h 1515132"/>
                <a:gd name="connsiteX4" fmla="*/ 441524 w 710461"/>
                <a:gd name="connsiteY4" fmla="*/ 227736 h 1515132"/>
                <a:gd name="connsiteX5" fmla="*/ 433432 w 710461"/>
                <a:gd name="connsiteY5" fmla="*/ 17343 h 1515132"/>
                <a:gd name="connsiteX6" fmla="*/ 433432 w 710461"/>
                <a:gd name="connsiteY6" fmla="*/ 17343 h 1515132"/>
                <a:gd name="connsiteX7" fmla="*/ 182579 w 710461"/>
                <a:gd name="connsiteY7" fmla="*/ 9251 h 1515132"/>
                <a:gd name="connsiteX8" fmla="*/ 20738 w 710461"/>
                <a:gd name="connsiteY8" fmla="*/ 163000 h 1515132"/>
                <a:gd name="connsiteX9" fmla="*/ 20738 w 710461"/>
                <a:gd name="connsiteY9" fmla="*/ 381485 h 1515132"/>
                <a:gd name="connsiteX10" fmla="*/ 190671 w 710461"/>
                <a:gd name="connsiteY10" fmla="*/ 494773 h 1515132"/>
                <a:gd name="connsiteX11" fmla="*/ 376788 w 710461"/>
                <a:gd name="connsiteY11" fmla="*/ 470497 h 1515132"/>
                <a:gd name="connsiteX12" fmla="*/ 481984 w 710461"/>
                <a:gd name="connsiteY12" fmla="*/ 543325 h 1515132"/>
                <a:gd name="connsiteX13" fmla="*/ 538629 w 710461"/>
                <a:gd name="connsiteY13" fmla="*/ 640430 h 1515132"/>
                <a:gd name="connsiteX14" fmla="*/ 554813 w 710461"/>
                <a:gd name="connsiteY14" fmla="*/ 1109768 h 1515132"/>
                <a:gd name="connsiteX15" fmla="*/ 579089 w 710461"/>
                <a:gd name="connsiteY15" fmla="*/ 1328253 h 1515132"/>
                <a:gd name="connsiteX16" fmla="*/ 700469 w 710461"/>
                <a:gd name="connsiteY16" fmla="*/ 1465818 h 1515132"/>
                <a:gd name="connsiteX0" fmla="*/ 700469 w 711675"/>
                <a:gd name="connsiteY0" fmla="*/ 1465818 h 1515132"/>
                <a:gd name="connsiteX1" fmla="*/ 684285 w 711675"/>
                <a:gd name="connsiteY1" fmla="*/ 446221 h 1515132"/>
                <a:gd name="connsiteX2" fmla="*/ 506261 w 711675"/>
                <a:gd name="connsiteY2" fmla="*/ 381485 h 1515132"/>
                <a:gd name="connsiteX3" fmla="*/ 441524 w 711675"/>
                <a:gd name="connsiteY3" fmla="*/ 227736 h 1515132"/>
                <a:gd name="connsiteX4" fmla="*/ 433432 w 711675"/>
                <a:gd name="connsiteY4" fmla="*/ 17343 h 1515132"/>
                <a:gd name="connsiteX5" fmla="*/ 433432 w 711675"/>
                <a:gd name="connsiteY5" fmla="*/ 17343 h 1515132"/>
                <a:gd name="connsiteX6" fmla="*/ 182579 w 711675"/>
                <a:gd name="connsiteY6" fmla="*/ 9251 h 1515132"/>
                <a:gd name="connsiteX7" fmla="*/ 20738 w 711675"/>
                <a:gd name="connsiteY7" fmla="*/ 163000 h 1515132"/>
                <a:gd name="connsiteX8" fmla="*/ 20738 w 711675"/>
                <a:gd name="connsiteY8" fmla="*/ 381485 h 1515132"/>
                <a:gd name="connsiteX9" fmla="*/ 190671 w 711675"/>
                <a:gd name="connsiteY9" fmla="*/ 494773 h 1515132"/>
                <a:gd name="connsiteX10" fmla="*/ 376788 w 711675"/>
                <a:gd name="connsiteY10" fmla="*/ 470497 h 1515132"/>
                <a:gd name="connsiteX11" fmla="*/ 481984 w 711675"/>
                <a:gd name="connsiteY11" fmla="*/ 543325 h 1515132"/>
                <a:gd name="connsiteX12" fmla="*/ 538629 w 711675"/>
                <a:gd name="connsiteY12" fmla="*/ 640430 h 1515132"/>
                <a:gd name="connsiteX13" fmla="*/ 554813 w 711675"/>
                <a:gd name="connsiteY13" fmla="*/ 1109768 h 1515132"/>
                <a:gd name="connsiteX14" fmla="*/ 579089 w 711675"/>
                <a:gd name="connsiteY14" fmla="*/ 1328253 h 1515132"/>
                <a:gd name="connsiteX15" fmla="*/ 700469 w 711675"/>
                <a:gd name="connsiteY15" fmla="*/ 1465818 h 1515132"/>
                <a:gd name="connsiteX0" fmla="*/ 700469 w 709684"/>
                <a:gd name="connsiteY0" fmla="*/ 1465818 h 1515132"/>
                <a:gd name="connsiteX1" fmla="*/ 684285 w 709684"/>
                <a:gd name="connsiteY1" fmla="*/ 446221 h 1515132"/>
                <a:gd name="connsiteX2" fmla="*/ 506261 w 709684"/>
                <a:gd name="connsiteY2" fmla="*/ 381485 h 1515132"/>
                <a:gd name="connsiteX3" fmla="*/ 441524 w 709684"/>
                <a:gd name="connsiteY3" fmla="*/ 227736 h 1515132"/>
                <a:gd name="connsiteX4" fmla="*/ 433432 w 709684"/>
                <a:gd name="connsiteY4" fmla="*/ 17343 h 1515132"/>
                <a:gd name="connsiteX5" fmla="*/ 433432 w 709684"/>
                <a:gd name="connsiteY5" fmla="*/ 17343 h 1515132"/>
                <a:gd name="connsiteX6" fmla="*/ 182579 w 709684"/>
                <a:gd name="connsiteY6" fmla="*/ 9251 h 1515132"/>
                <a:gd name="connsiteX7" fmla="*/ 20738 w 709684"/>
                <a:gd name="connsiteY7" fmla="*/ 163000 h 1515132"/>
                <a:gd name="connsiteX8" fmla="*/ 20738 w 709684"/>
                <a:gd name="connsiteY8" fmla="*/ 381485 h 1515132"/>
                <a:gd name="connsiteX9" fmla="*/ 190671 w 709684"/>
                <a:gd name="connsiteY9" fmla="*/ 494773 h 1515132"/>
                <a:gd name="connsiteX10" fmla="*/ 376788 w 709684"/>
                <a:gd name="connsiteY10" fmla="*/ 470497 h 1515132"/>
                <a:gd name="connsiteX11" fmla="*/ 481984 w 709684"/>
                <a:gd name="connsiteY11" fmla="*/ 543325 h 1515132"/>
                <a:gd name="connsiteX12" fmla="*/ 538629 w 709684"/>
                <a:gd name="connsiteY12" fmla="*/ 640430 h 1515132"/>
                <a:gd name="connsiteX13" fmla="*/ 554813 w 709684"/>
                <a:gd name="connsiteY13" fmla="*/ 1109768 h 1515132"/>
                <a:gd name="connsiteX14" fmla="*/ 579089 w 709684"/>
                <a:gd name="connsiteY14" fmla="*/ 1328253 h 1515132"/>
                <a:gd name="connsiteX15" fmla="*/ 700469 w 709684"/>
                <a:gd name="connsiteY15" fmla="*/ 1465818 h 1515132"/>
                <a:gd name="connsiteX0" fmla="*/ 700469 w 709684"/>
                <a:gd name="connsiteY0" fmla="*/ 1465818 h 1515132"/>
                <a:gd name="connsiteX1" fmla="*/ 684285 w 709684"/>
                <a:gd name="connsiteY1" fmla="*/ 446221 h 1515132"/>
                <a:gd name="connsiteX2" fmla="*/ 506261 w 709684"/>
                <a:gd name="connsiteY2" fmla="*/ 381485 h 1515132"/>
                <a:gd name="connsiteX3" fmla="*/ 441524 w 709684"/>
                <a:gd name="connsiteY3" fmla="*/ 227736 h 1515132"/>
                <a:gd name="connsiteX4" fmla="*/ 433432 w 709684"/>
                <a:gd name="connsiteY4" fmla="*/ 17343 h 1515132"/>
                <a:gd name="connsiteX5" fmla="*/ 433432 w 709684"/>
                <a:gd name="connsiteY5" fmla="*/ 17343 h 1515132"/>
                <a:gd name="connsiteX6" fmla="*/ 182579 w 709684"/>
                <a:gd name="connsiteY6" fmla="*/ 9251 h 1515132"/>
                <a:gd name="connsiteX7" fmla="*/ 20738 w 709684"/>
                <a:gd name="connsiteY7" fmla="*/ 163000 h 1515132"/>
                <a:gd name="connsiteX8" fmla="*/ 20738 w 709684"/>
                <a:gd name="connsiteY8" fmla="*/ 381485 h 1515132"/>
                <a:gd name="connsiteX9" fmla="*/ 190671 w 709684"/>
                <a:gd name="connsiteY9" fmla="*/ 494773 h 1515132"/>
                <a:gd name="connsiteX10" fmla="*/ 376788 w 709684"/>
                <a:gd name="connsiteY10" fmla="*/ 470497 h 1515132"/>
                <a:gd name="connsiteX11" fmla="*/ 481984 w 709684"/>
                <a:gd name="connsiteY11" fmla="*/ 543325 h 1515132"/>
                <a:gd name="connsiteX12" fmla="*/ 538629 w 709684"/>
                <a:gd name="connsiteY12" fmla="*/ 640430 h 1515132"/>
                <a:gd name="connsiteX13" fmla="*/ 554813 w 709684"/>
                <a:gd name="connsiteY13" fmla="*/ 1109768 h 1515132"/>
                <a:gd name="connsiteX14" fmla="*/ 579089 w 709684"/>
                <a:gd name="connsiteY14" fmla="*/ 1328253 h 1515132"/>
                <a:gd name="connsiteX15" fmla="*/ 700469 w 709684"/>
                <a:gd name="connsiteY15" fmla="*/ 1465818 h 1515132"/>
                <a:gd name="connsiteX0" fmla="*/ 700469 w 705869"/>
                <a:gd name="connsiteY0" fmla="*/ 1465818 h 1515132"/>
                <a:gd name="connsiteX1" fmla="*/ 684285 w 705869"/>
                <a:gd name="connsiteY1" fmla="*/ 446221 h 1515132"/>
                <a:gd name="connsiteX2" fmla="*/ 506261 w 705869"/>
                <a:gd name="connsiteY2" fmla="*/ 381485 h 1515132"/>
                <a:gd name="connsiteX3" fmla="*/ 441524 w 705869"/>
                <a:gd name="connsiteY3" fmla="*/ 227736 h 1515132"/>
                <a:gd name="connsiteX4" fmla="*/ 433432 w 705869"/>
                <a:gd name="connsiteY4" fmla="*/ 17343 h 1515132"/>
                <a:gd name="connsiteX5" fmla="*/ 433432 w 705869"/>
                <a:gd name="connsiteY5" fmla="*/ 17343 h 1515132"/>
                <a:gd name="connsiteX6" fmla="*/ 182579 w 705869"/>
                <a:gd name="connsiteY6" fmla="*/ 9251 h 1515132"/>
                <a:gd name="connsiteX7" fmla="*/ 20738 w 705869"/>
                <a:gd name="connsiteY7" fmla="*/ 163000 h 1515132"/>
                <a:gd name="connsiteX8" fmla="*/ 20738 w 705869"/>
                <a:gd name="connsiteY8" fmla="*/ 381485 h 1515132"/>
                <a:gd name="connsiteX9" fmla="*/ 190671 w 705869"/>
                <a:gd name="connsiteY9" fmla="*/ 494773 h 1515132"/>
                <a:gd name="connsiteX10" fmla="*/ 376788 w 705869"/>
                <a:gd name="connsiteY10" fmla="*/ 470497 h 1515132"/>
                <a:gd name="connsiteX11" fmla="*/ 481984 w 705869"/>
                <a:gd name="connsiteY11" fmla="*/ 543325 h 1515132"/>
                <a:gd name="connsiteX12" fmla="*/ 538629 w 705869"/>
                <a:gd name="connsiteY12" fmla="*/ 640430 h 1515132"/>
                <a:gd name="connsiteX13" fmla="*/ 554813 w 705869"/>
                <a:gd name="connsiteY13" fmla="*/ 1109768 h 1515132"/>
                <a:gd name="connsiteX14" fmla="*/ 579089 w 705869"/>
                <a:gd name="connsiteY14" fmla="*/ 1328253 h 1515132"/>
                <a:gd name="connsiteX15" fmla="*/ 700469 w 705869"/>
                <a:gd name="connsiteY15" fmla="*/ 1465818 h 1515132"/>
                <a:gd name="connsiteX0" fmla="*/ 700469 w 715084"/>
                <a:gd name="connsiteY0" fmla="*/ 1465818 h 1466363"/>
                <a:gd name="connsiteX1" fmla="*/ 684285 w 715084"/>
                <a:gd name="connsiteY1" fmla="*/ 446221 h 1466363"/>
                <a:gd name="connsiteX2" fmla="*/ 506261 w 715084"/>
                <a:gd name="connsiteY2" fmla="*/ 381485 h 1466363"/>
                <a:gd name="connsiteX3" fmla="*/ 441524 w 715084"/>
                <a:gd name="connsiteY3" fmla="*/ 227736 h 1466363"/>
                <a:gd name="connsiteX4" fmla="*/ 433432 w 715084"/>
                <a:gd name="connsiteY4" fmla="*/ 17343 h 1466363"/>
                <a:gd name="connsiteX5" fmla="*/ 433432 w 715084"/>
                <a:gd name="connsiteY5" fmla="*/ 17343 h 1466363"/>
                <a:gd name="connsiteX6" fmla="*/ 182579 w 715084"/>
                <a:gd name="connsiteY6" fmla="*/ 9251 h 1466363"/>
                <a:gd name="connsiteX7" fmla="*/ 20738 w 715084"/>
                <a:gd name="connsiteY7" fmla="*/ 163000 h 1466363"/>
                <a:gd name="connsiteX8" fmla="*/ 20738 w 715084"/>
                <a:gd name="connsiteY8" fmla="*/ 381485 h 1466363"/>
                <a:gd name="connsiteX9" fmla="*/ 190671 w 715084"/>
                <a:gd name="connsiteY9" fmla="*/ 494773 h 1466363"/>
                <a:gd name="connsiteX10" fmla="*/ 376788 w 715084"/>
                <a:gd name="connsiteY10" fmla="*/ 470497 h 1466363"/>
                <a:gd name="connsiteX11" fmla="*/ 481984 w 715084"/>
                <a:gd name="connsiteY11" fmla="*/ 543325 h 1466363"/>
                <a:gd name="connsiteX12" fmla="*/ 538629 w 715084"/>
                <a:gd name="connsiteY12" fmla="*/ 640430 h 1466363"/>
                <a:gd name="connsiteX13" fmla="*/ 554813 w 715084"/>
                <a:gd name="connsiteY13" fmla="*/ 1109768 h 1466363"/>
                <a:gd name="connsiteX14" fmla="*/ 579089 w 715084"/>
                <a:gd name="connsiteY14" fmla="*/ 1328253 h 1466363"/>
                <a:gd name="connsiteX15" fmla="*/ 700469 w 715084"/>
                <a:gd name="connsiteY15" fmla="*/ 1465818 h 1466363"/>
                <a:gd name="connsiteX0" fmla="*/ 700469 w 707353"/>
                <a:gd name="connsiteY0" fmla="*/ 1465818 h 1514356"/>
                <a:gd name="connsiteX1" fmla="*/ 684285 w 707353"/>
                <a:gd name="connsiteY1" fmla="*/ 446221 h 1514356"/>
                <a:gd name="connsiteX2" fmla="*/ 506261 w 707353"/>
                <a:gd name="connsiteY2" fmla="*/ 381485 h 1514356"/>
                <a:gd name="connsiteX3" fmla="*/ 441524 w 707353"/>
                <a:gd name="connsiteY3" fmla="*/ 227736 h 1514356"/>
                <a:gd name="connsiteX4" fmla="*/ 433432 w 707353"/>
                <a:gd name="connsiteY4" fmla="*/ 17343 h 1514356"/>
                <a:gd name="connsiteX5" fmla="*/ 433432 w 707353"/>
                <a:gd name="connsiteY5" fmla="*/ 17343 h 1514356"/>
                <a:gd name="connsiteX6" fmla="*/ 182579 w 707353"/>
                <a:gd name="connsiteY6" fmla="*/ 9251 h 1514356"/>
                <a:gd name="connsiteX7" fmla="*/ 20738 w 707353"/>
                <a:gd name="connsiteY7" fmla="*/ 163000 h 1514356"/>
                <a:gd name="connsiteX8" fmla="*/ 20738 w 707353"/>
                <a:gd name="connsiteY8" fmla="*/ 381485 h 1514356"/>
                <a:gd name="connsiteX9" fmla="*/ 190671 w 707353"/>
                <a:gd name="connsiteY9" fmla="*/ 494773 h 1514356"/>
                <a:gd name="connsiteX10" fmla="*/ 376788 w 707353"/>
                <a:gd name="connsiteY10" fmla="*/ 470497 h 1514356"/>
                <a:gd name="connsiteX11" fmla="*/ 481984 w 707353"/>
                <a:gd name="connsiteY11" fmla="*/ 543325 h 1514356"/>
                <a:gd name="connsiteX12" fmla="*/ 538629 w 707353"/>
                <a:gd name="connsiteY12" fmla="*/ 640430 h 1514356"/>
                <a:gd name="connsiteX13" fmla="*/ 554813 w 707353"/>
                <a:gd name="connsiteY13" fmla="*/ 1109768 h 1514356"/>
                <a:gd name="connsiteX14" fmla="*/ 557231 w 707353"/>
                <a:gd name="connsiteY14" fmla="*/ 1324610 h 1514356"/>
                <a:gd name="connsiteX15" fmla="*/ 700469 w 707353"/>
                <a:gd name="connsiteY15" fmla="*/ 1465818 h 1514356"/>
                <a:gd name="connsiteX0" fmla="*/ 700469 w 701821"/>
                <a:gd name="connsiteY0" fmla="*/ 1465818 h 1466327"/>
                <a:gd name="connsiteX1" fmla="*/ 684285 w 701821"/>
                <a:gd name="connsiteY1" fmla="*/ 446221 h 1466327"/>
                <a:gd name="connsiteX2" fmla="*/ 506261 w 701821"/>
                <a:gd name="connsiteY2" fmla="*/ 381485 h 1466327"/>
                <a:gd name="connsiteX3" fmla="*/ 441524 w 701821"/>
                <a:gd name="connsiteY3" fmla="*/ 227736 h 1466327"/>
                <a:gd name="connsiteX4" fmla="*/ 433432 w 701821"/>
                <a:gd name="connsiteY4" fmla="*/ 17343 h 1466327"/>
                <a:gd name="connsiteX5" fmla="*/ 433432 w 701821"/>
                <a:gd name="connsiteY5" fmla="*/ 17343 h 1466327"/>
                <a:gd name="connsiteX6" fmla="*/ 182579 w 701821"/>
                <a:gd name="connsiteY6" fmla="*/ 9251 h 1466327"/>
                <a:gd name="connsiteX7" fmla="*/ 20738 w 701821"/>
                <a:gd name="connsiteY7" fmla="*/ 163000 h 1466327"/>
                <a:gd name="connsiteX8" fmla="*/ 20738 w 701821"/>
                <a:gd name="connsiteY8" fmla="*/ 381485 h 1466327"/>
                <a:gd name="connsiteX9" fmla="*/ 190671 w 701821"/>
                <a:gd name="connsiteY9" fmla="*/ 494773 h 1466327"/>
                <a:gd name="connsiteX10" fmla="*/ 376788 w 701821"/>
                <a:gd name="connsiteY10" fmla="*/ 470497 h 1466327"/>
                <a:gd name="connsiteX11" fmla="*/ 481984 w 701821"/>
                <a:gd name="connsiteY11" fmla="*/ 543325 h 1466327"/>
                <a:gd name="connsiteX12" fmla="*/ 538629 w 701821"/>
                <a:gd name="connsiteY12" fmla="*/ 640430 h 1466327"/>
                <a:gd name="connsiteX13" fmla="*/ 554813 w 701821"/>
                <a:gd name="connsiteY13" fmla="*/ 1109768 h 1466327"/>
                <a:gd name="connsiteX14" fmla="*/ 557231 w 701821"/>
                <a:gd name="connsiteY14" fmla="*/ 1324610 h 1466327"/>
                <a:gd name="connsiteX15" fmla="*/ 700469 w 701821"/>
                <a:gd name="connsiteY15" fmla="*/ 1465818 h 1466327"/>
                <a:gd name="connsiteX0" fmla="*/ 700469 w 701821"/>
                <a:gd name="connsiteY0" fmla="*/ 1465818 h 1466801"/>
                <a:gd name="connsiteX1" fmla="*/ 684285 w 701821"/>
                <a:gd name="connsiteY1" fmla="*/ 446221 h 1466801"/>
                <a:gd name="connsiteX2" fmla="*/ 506261 w 701821"/>
                <a:gd name="connsiteY2" fmla="*/ 381485 h 1466801"/>
                <a:gd name="connsiteX3" fmla="*/ 441524 w 701821"/>
                <a:gd name="connsiteY3" fmla="*/ 227736 h 1466801"/>
                <a:gd name="connsiteX4" fmla="*/ 433432 w 701821"/>
                <a:gd name="connsiteY4" fmla="*/ 17343 h 1466801"/>
                <a:gd name="connsiteX5" fmla="*/ 433432 w 701821"/>
                <a:gd name="connsiteY5" fmla="*/ 17343 h 1466801"/>
                <a:gd name="connsiteX6" fmla="*/ 182579 w 701821"/>
                <a:gd name="connsiteY6" fmla="*/ 9251 h 1466801"/>
                <a:gd name="connsiteX7" fmla="*/ 20738 w 701821"/>
                <a:gd name="connsiteY7" fmla="*/ 163000 h 1466801"/>
                <a:gd name="connsiteX8" fmla="*/ 20738 w 701821"/>
                <a:gd name="connsiteY8" fmla="*/ 381485 h 1466801"/>
                <a:gd name="connsiteX9" fmla="*/ 190671 w 701821"/>
                <a:gd name="connsiteY9" fmla="*/ 494773 h 1466801"/>
                <a:gd name="connsiteX10" fmla="*/ 376788 w 701821"/>
                <a:gd name="connsiteY10" fmla="*/ 470497 h 1466801"/>
                <a:gd name="connsiteX11" fmla="*/ 481984 w 701821"/>
                <a:gd name="connsiteY11" fmla="*/ 543325 h 1466801"/>
                <a:gd name="connsiteX12" fmla="*/ 538629 w 701821"/>
                <a:gd name="connsiteY12" fmla="*/ 640430 h 1466801"/>
                <a:gd name="connsiteX13" fmla="*/ 554813 w 701821"/>
                <a:gd name="connsiteY13" fmla="*/ 1109768 h 1466801"/>
                <a:gd name="connsiteX14" fmla="*/ 557231 w 701821"/>
                <a:gd name="connsiteY14" fmla="*/ 1324610 h 1466801"/>
                <a:gd name="connsiteX15" fmla="*/ 700469 w 701821"/>
                <a:gd name="connsiteY15" fmla="*/ 1465818 h 1466801"/>
                <a:gd name="connsiteX0" fmla="*/ 700469 w 701821"/>
                <a:gd name="connsiteY0" fmla="*/ 1465818 h 1466316"/>
                <a:gd name="connsiteX1" fmla="*/ 684285 w 701821"/>
                <a:gd name="connsiteY1" fmla="*/ 446221 h 1466316"/>
                <a:gd name="connsiteX2" fmla="*/ 506261 w 701821"/>
                <a:gd name="connsiteY2" fmla="*/ 381485 h 1466316"/>
                <a:gd name="connsiteX3" fmla="*/ 441524 w 701821"/>
                <a:gd name="connsiteY3" fmla="*/ 227736 h 1466316"/>
                <a:gd name="connsiteX4" fmla="*/ 433432 w 701821"/>
                <a:gd name="connsiteY4" fmla="*/ 17343 h 1466316"/>
                <a:gd name="connsiteX5" fmla="*/ 433432 w 701821"/>
                <a:gd name="connsiteY5" fmla="*/ 17343 h 1466316"/>
                <a:gd name="connsiteX6" fmla="*/ 182579 w 701821"/>
                <a:gd name="connsiteY6" fmla="*/ 9251 h 1466316"/>
                <a:gd name="connsiteX7" fmla="*/ 20738 w 701821"/>
                <a:gd name="connsiteY7" fmla="*/ 163000 h 1466316"/>
                <a:gd name="connsiteX8" fmla="*/ 20738 w 701821"/>
                <a:gd name="connsiteY8" fmla="*/ 381485 h 1466316"/>
                <a:gd name="connsiteX9" fmla="*/ 190671 w 701821"/>
                <a:gd name="connsiteY9" fmla="*/ 494773 h 1466316"/>
                <a:gd name="connsiteX10" fmla="*/ 376788 w 701821"/>
                <a:gd name="connsiteY10" fmla="*/ 470497 h 1466316"/>
                <a:gd name="connsiteX11" fmla="*/ 481984 w 701821"/>
                <a:gd name="connsiteY11" fmla="*/ 543325 h 1466316"/>
                <a:gd name="connsiteX12" fmla="*/ 538629 w 701821"/>
                <a:gd name="connsiteY12" fmla="*/ 640430 h 1466316"/>
                <a:gd name="connsiteX13" fmla="*/ 551170 w 701821"/>
                <a:gd name="connsiteY13" fmla="*/ 1106125 h 1466316"/>
                <a:gd name="connsiteX14" fmla="*/ 557231 w 701821"/>
                <a:gd name="connsiteY14" fmla="*/ 1324610 h 1466316"/>
                <a:gd name="connsiteX15" fmla="*/ 700469 w 701821"/>
                <a:gd name="connsiteY15" fmla="*/ 1465818 h 1466316"/>
                <a:gd name="connsiteX0" fmla="*/ 700469 w 701821"/>
                <a:gd name="connsiteY0" fmla="*/ 1465818 h 1466490"/>
                <a:gd name="connsiteX1" fmla="*/ 684285 w 701821"/>
                <a:gd name="connsiteY1" fmla="*/ 446221 h 1466490"/>
                <a:gd name="connsiteX2" fmla="*/ 506261 w 701821"/>
                <a:gd name="connsiteY2" fmla="*/ 381485 h 1466490"/>
                <a:gd name="connsiteX3" fmla="*/ 441524 w 701821"/>
                <a:gd name="connsiteY3" fmla="*/ 227736 h 1466490"/>
                <a:gd name="connsiteX4" fmla="*/ 433432 w 701821"/>
                <a:gd name="connsiteY4" fmla="*/ 17343 h 1466490"/>
                <a:gd name="connsiteX5" fmla="*/ 433432 w 701821"/>
                <a:gd name="connsiteY5" fmla="*/ 17343 h 1466490"/>
                <a:gd name="connsiteX6" fmla="*/ 182579 w 701821"/>
                <a:gd name="connsiteY6" fmla="*/ 9251 h 1466490"/>
                <a:gd name="connsiteX7" fmla="*/ 20738 w 701821"/>
                <a:gd name="connsiteY7" fmla="*/ 163000 h 1466490"/>
                <a:gd name="connsiteX8" fmla="*/ 20738 w 701821"/>
                <a:gd name="connsiteY8" fmla="*/ 381485 h 1466490"/>
                <a:gd name="connsiteX9" fmla="*/ 190671 w 701821"/>
                <a:gd name="connsiteY9" fmla="*/ 494773 h 1466490"/>
                <a:gd name="connsiteX10" fmla="*/ 376788 w 701821"/>
                <a:gd name="connsiteY10" fmla="*/ 470497 h 1466490"/>
                <a:gd name="connsiteX11" fmla="*/ 481984 w 701821"/>
                <a:gd name="connsiteY11" fmla="*/ 543325 h 1466490"/>
                <a:gd name="connsiteX12" fmla="*/ 538629 w 701821"/>
                <a:gd name="connsiteY12" fmla="*/ 640430 h 1466490"/>
                <a:gd name="connsiteX13" fmla="*/ 551170 w 701821"/>
                <a:gd name="connsiteY13" fmla="*/ 1106125 h 1466490"/>
                <a:gd name="connsiteX14" fmla="*/ 557231 w 701821"/>
                <a:gd name="connsiteY14" fmla="*/ 1324610 h 1466490"/>
                <a:gd name="connsiteX15" fmla="*/ 700469 w 701821"/>
                <a:gd name="connsiteY15" fmla="*/ 1465818 h 1466490"/>
                <a:gd name="connsiteX0" fmla="*/ 700469 w 707353"/>
                <a:gd name="connsiteY0" fmla="*/ 1465818 h 1517536"/>
                <a:gd name="connsiteX1" fmla="*/ 684285 w 707353"/>
                <a:gd name="connsiteY1" fmla="*/ 446221 h 1517536"/>
                <a:gd name="connsiteX2" fmla="*/ 506261 w 707353"/>
                <a:gd name="connsiteY2" fmla="*/ 381485 h 1517536"/>
                <a:gd name="connsiteX3" fmla="*/ 441524 w 707353"/>
                <a:gd name="connsiteY3" fmla="*/ 227736 h 1517536"/>
                <a:gd name="connsiteX4" fmla="*/ 433432 w 707353"/>
                <a:gd name="connsiteY4" fmla="*/ 17343 h 1517536"/>
                <a:gd name="connsiteX5" fmla="*/ 433432 w 707353"/>
                <a:gd name="connsiteY5" fmla="*/ 17343 h 1517536"/>
                <a:gd name="connsiteX6" fmla="*/ 182579 w 707353"/>
                <a:gd name="connsiteY6" fmla="*/ 9251 h 1517536"/>
                <a:gd name="connsiteX7" fmla="*/ 20738 w 707353"/>
                <a:gd name="connsiteY7" fmla="*/ 163000 h 1517536"/>
                <a:gd name="connsiteX8" fmla="*/ 20738 w 707353"/>
                <a:gd name="connsiteY8" fmla="*/ 381485 h 1517536"/>
                <a:gd name="connsiteX9" fmla="*/ 190671 w 707353"/>
                <a:gd name="connsiteY9" fmla="*/ 494773 h 1517536"/>
                <a:gd name="connsiteX10" fmla="*/ 376788 w 707353"/>
                <a:gd name="connsiteY10" fmla="*/ 470497 h 1517536"/>
                <a:gd name="connsiteX11" fmla="*/ 481984 w 707353"/>
                <a:gd name="connsiteY11" fmla="*/ 543325 h 1517536"/>
                <a:gd name="connsiteX12" fmla="*/ 538629 w 707353"/>
                <a:gd name="connsiteY12" fmla="*/ 640430 h 1517536"/>
                <a:gd name="connsiteX13" fmla="*/ 551170 w 707353"/>
                <a:gd name="connsiteY13" fmla="*/ 1106125 h 1517536"/>
                <a:gd name="connsiteX14" fmla="*/ 557231 w 707353"/>
                <a:gd name="connsiteY14" fmla="*/ 1324610 h 1517536"/>
                <a:gd name="connsiteX15" fmla="*/ 700469 w 707353"/>
                <a:gd name="connsiteY15" fmla="*/ 1465818 h 1517536"/>
                <a:gd name="connsiteX0" fmla="*/ 700469 w 707353"/>
                <a:gd name="connsiteY0" fmla="*/ 1465818 h 1518596"/>
                <a:gd name="connsiteX1" fmla="*/ 684285 w 707353"/>
                <a:gd name="connsiteY1" fmla="*/ 446221 h 1518596"/>
                <a:gd name="connsiteX2" fmla="*/ 506261 w 707353"/>
                <a:gd name="connsiteY2" fmla="*/ 381485 h 1518596"/>
                <a:gd name="connsiteX3" fmla="*/ 441524 w 707353"/>
                <a:gd name="connsiteY3" fmla="*/ 227736 h 1518596"/>
                <a:gd name="connsiteX4" fmla="*/ 433432 w 707353"/>
                <a:gd name="connsiteY4" fmla="*/ 17343 h 1518596"/>
                <a:gd name="connsiteX5" fmla="*/ 433432 w 707353"/>
                <a:gd name="connsiteY5" fmla="*/ 17343 h 1518596"/>
                <a:gd name="connsiteX6" fmla="*/ 182579 w 707353"/>
                <a:gd name="connsiteY6" fmla="*/ 9251 h 1518596"/>
                <a:gd name="connsiteX7" fmla="*/ 20738 w 707353"/>
                <a:gd name="connsiteY7" fmla="*/ 163000 h 1518596"/>
                <a:gd name="connsiteX8" fmla="*/ 20738 w 707353"/>
                <a:gd name="connsiteY8" fmla="*/ 381485 h 1518596"/>
                <a:gd name="connsiteX9" fmla="*/ 190671 w 707353"/>
                <a:gd name="connsiteY9" fmla="*/ 494773 h 1518596"/>
                <a:gd name="connsiteX10" fmla="*/ 376788 w 707353"/>
                <a:gd name="connsiteY10" fmla="*/ 470497 h 1518596"/>
                <a:gd name="connsiteX11" fmla="*/ 481984 w 707353"/>
                <a:gd name="connsiteY11" fmla="*/ 543325 h 1518596"/>
                <a:gd name="connsiteX12" fmla="*/ 538629 w 707353"/>
                <a:gd name="connsiteY12" fmla="*/ 640430 h 1518596"/>
                <a:gd name="connsiteX13" fmla="*/ 551170 w 707353"/>
                <a:gd name="connsiteY13" fmla="*/ 1106125 h 1518596"/>
                <a:gd name="connsiteX14" fmla="*/ 557231 w 707353"/>
                <a:gd name="connsiteY14" fmla="*/ 1324610 h 1518596"/>
                <a:gd name="connsiteX15" fmla="*/ 700469 w 707353"/>
                <a:gd name="connsiteY15" fmla="*/ 1465818 h 1518596"/>
                <a:gd name="connsiteX0" fmla="*/ 700469 w 700834"/>
                <a:gd name="connsiteY0" fmla="*/ 1465818 h 1467248"/>
                <a:gd name="connsiteX1" fmla="*/ 684285 w 700834"/>
                <a:gd name="connsiteY1" fmla="*/ 446221 h 1467248"/>
                <a:gd name="connsiteX2" fmla="*/ 506261 w 700834"/>
                <a:gd name="connsiteY2" fmla="*/ 381485 h 1467248"/>
                <a:gd name="connsiteX3" fmla="*/ 441524 w 700834"/>
                <a:gd name="connsiteY3" fmla="*/ 227736 h 1467248"/>
                <a:gd name="connsiteX4" fmla="*/ 433432 w 700834"/>
                <a:gd name="connsiteY4" fmla="*/ 17343 h 1467248"/>
                <a:gd name="connsiteX5" fmla="*/ 433432 w 700834"/>
                <a:gd name="connsiteY5" fmla="*/ 17343 h 1467248"/>
                <a:gd name="connsiteX6" fmla="*/ 182579 w 700834"/>
                <a:gd name="connsiteY6" fmla="*/ 9251 h 1467248"/>
                <a:gd name="connsiteX7" fmla="*/ 20738 w 700834"/>
                <a:gd name="connsiteY7" fmla="*/ 163000 h 1467248"/>
                <a:gd name="connsiteX8" fmla="*/ 20738 w 700834"/>
                <a:gd name="connsiteY8" fmla="*/ 381485 h 1467248"/>
                <a:gd name="connsiteX9" fmla="*/ 190671 w 700834"/>
                <a:gd name="connsiteY9" fmla="*/ 494773 h 1467248"/>
                <a:gd name="connsiteX10" fmla="*/ 376788 w 700834"/>
                <a:gd name="connsiteY10" fmla="*/ 470497 h 1467248"/>
                <a:gd name="connsiteX11" fmla="*/ 481984 w 700834"/>
                <a:gd name="connsiteY11" fmla="*/ 543325 h 1467248"/>
                <a:gd name="connsiteX12" fmla="*/ 538629 w 700834"/>
                <a:gd name="connsiteY12" fmla="*/ 640430 h 1467248"/>
                <a:gd name="connsiteX13" fmla="*/ 551170 w 700834"/>
                <a:gd name="connsiteY13" fmla="*/ 1106125 h 1467248"/>
                <a:gd name="connsiteX14" fmla="*/ 557231 w 700834"/>
                <a:gd name="connsiteY14" fmla="*/ 1324610 h 1467248"/>
                <a:gd name="connsiteX15" fmla="*/ 700469 w 700834"/>
                <a:gd name="connsiteY15" fmla="*/ 1465818 h 1467248"/>
                <a:gd name="connsiteX0" fmla="*/ 700469 w 700834"/>
                <a:gd name="connsiteY0" fmla="*/ 1465818 h 1467248"/>
                <a:gd name="connsiteX1" fmla="*/ 684285 w 700834"/>
                <a:gd name="connsiteY1" fmla="*/ 446221 h 1467248"/>
                <a:gd name="connsiteX2" fmla="*/ 506261 w 700834"/>
                <a:gd name="connsiteY2" fmla="*/ 381485 h 1467248"/>
                <a:gd name="connsiteX3" fmla="*/ 441524 w 700834"/>
                <a:gd name="connsiteY3" fmla="*/ 227736 h 1467248"/>
                <a:gd name="connsiteX4" fmla="*/ 433432 w 700834"/>
                <a:gd name="connsiteY4" fmla="*/ 17343 h 1467248"/>
                <a:gd name="connsiteX5" fmla="*/ 433432 w 700834"/>
                <a:gd name="connsiteY5" fmla="*/ 17343 h 1467248"/>
                <a:gd name="connsiteX6" fmla="*/ 182579 w 700834"/>
                <a:gd name="connsiteY6" fmla="*/ 9251 h 1467248"/>
                <a:gd name="connsiteX7" fmla="*/ 20738 w 700834"/>
                <a:gd name="connsiteY7" fmla="*/ 163000 h 1467248"/>
                <a:gd name="connsiteX8" fmla="*/ 20738 w 700834"/>
                <a:gd name="connsiteY8" fmla="*/ 381485 h 1467248"/>
                <a:gd name="connsiteX9" fmla="*/ 190671 w 700834"/>
                <a:gd name="connsiteY9" fmla="*/ 494773 h 1467248"/>
                <a:gd name="connsiteX10" fmla="*/ 376788 w 700834"/>
                <a:gd name="connsiteY10" fmla="*/ 470497 h 1467248"/>
                <a:gd name="connsiteX11" fmla="*/ 481984 w 700834"/>
                <a:gd name="connsiteY11" fmla="*/ 521467 h 1467248"/>
                <a:gd name="connsiteX12" fmla="*/ 538629 w 700834"/>
                <a:gd name="connsiteY12" fmla="*/ 640430 h 1467248"/>
                <a:gd name="connsiteX13" fmla="*/ 551170 w 700834"/>
                <a:gd name="connsiteY13" fmla="*/ 1106125 h 1467248"/>
                <a:gd name="connsiteX14" fmla="*/ 557231 w 700834"/>
                <a:gd name="connsiteY14" fmla="*/ 1324610 h 1467248"/>
                <a:gd name="connsiteX15" fmla="*/ 700469 w 700834"/>
                <a:gd name="connsiteY15" fmla="*/ 1465818 h 1467248"/>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81984 w 700834"/>
                <a:gd name="connsiteY11" fmla="*/ 532678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81984 w 700834"/>
                <a:gd name="connsiteY11" fmla="*/ 532678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2208 h 1473638"/>
                <a:gd name="connsiteX1" fmla="*/ 684285 w 700834"/>
                <a:gd name="connsiteY1" fmla="*/ 452611 h 1473638"/>
                <a:gd name="connsiteX2" fmla="*/ 506261 w 700834"/>
                <a:gd name="connsiteY2" fmla="*/ 387875 h 1473638"/>
                <a:gd name="connsiteX3" fmla="*/ 441524 w 700834"/>
                <a:gd name="connsiteY3" fmla="*/ 234126 h 1473638"/>
                <a:gd name="connsiteX4" fmla="*/ 433432 w 700834"/>
                <a:gd name="connsiteY4" fmla="*/ 23733 h 1473638"/>
                <a:gd name="connsiteX5" fmla="*/ 433432 w 700834"/>
                <a:gd name="connsiteY5" fmla="*/ 23733 h 1473638"/>
                <a:gd name="connsiteX6" fmla="*/ 182579 w 700834"/>
                <a:gd name="connsiteY6" fmla="*/ 15641 h 1473638"/>
                <a:gd name="connsiteX7" fmla="*/ 20738 w 700834"/>
                <a:gd name="connsiteY7" fmla="*/ 169390 h 1473638"/>
                <a:gd name="connsiteX8" fmla="*/ 20738 w 700834"/>
                <a:gd name="connsiteY8" fmla="*/ 387875 h 1473638"/>
                <a:gd name="connsiteX9" fmla="*/ 190671 w 700834"/>
                <a:gd name="connsiteY9" fmla="*/ 501163 h 1473638"/>
                <a:gd name="connsiteX10" fmla="*/ 376788 w 700834"/>
                <a:gd name="connsiteY10" fmla="*/ 476887 h 1473638"/>
                <a:gd name="connsiteX11" fmla="*/ 492913 w 700834"/>
                <a:gd name="connsiteY11" fmla="*/ 542429 h 1473638"/>
                <a:gd name="connsiteX12" fmla="*/ 545916 w 700834"/>
                <a:gd name="connsiteY12" fmla="*/ 679607 h 1473638"/>
                <a:gd name="connsiteX13" fmla="*/ 551170 w 700834"/>
                <a:gd name="connsiteY13" fmla="*/ 1112515 h 1473638"/>
                <a:gd name="connsiteX14" fmla="*/ 557231 w 700834"/>
                <a:gd name="connsiteY14" fmla="*/ 1331000 h 1473638"/>
                <a:gd name="connsiteX15" fmla="*/ 700469 w 700834"/>
                <a:gd name="connsiteY15" fmla="*/ 1472208 h 1473638"/>
                <a:gd name="connsiteX0" fmla="*/ 700469 w 700834"/>
                <a:gd name="connsiteY0" fmla="*/ 1472208 h 1473638"/>
                <a:gd name="connsiteX1" fmla="*/ 684285 w 700834"/>
                <a:gd name="connsiteY1" fmla="*/ 452611 h 1473638"/>
                <a:gd name="connsiteX2" fmla="*/ 506261 w 700834"/>
                <a:gd name="connsiteY2" fmla="*/ 387875 h 1473638"/>
                <a:gd name="connsiteX3" fmla="*/ 441524 w 700834"/>
                <a:gd name="connsiteY3" fmla="*/ 234126 h 1473638"/>
                <a:gd name="connsiteX4" fmla="*/ 433432 w 700834"/>
                <a:gd name="connsiteY4" fmla="*/ 23733 h 1473638"/>
                <a:gd name="connsiteX5" fmla="*/ 433432 w 700834"/>
                <a:gd name="connsiteY5" fmla="*/ 23733 h 1473638"/>
                <a:gd name="connsiteX6" fmla="*/ 182579 w 700834"/>
                <a:gd name="connsiteY6" fmla="*/ 15641 h 1473638"/>
                <a:gd name="connsiteX7" fmla="*/ 20738 w 700834"/>
                <a:gd name="connsiteY7" fmla="*/ 169390 h 1473638"/>
                <a:gd name="connsiteX8" fmla="*/ 20738 w 700834"/>
                <a:gd name="connsiteY8" fmla="*/ 387875 h 1473638"/>
                <a:gd name="connsiteX9" fmla="*/ 190671 w 700834"/>
                <a:gd name="connsiteY9" fmla="*/ 501163 h 1473638"/>
                <a:gd name="connsiteX10" fmla="*/ 376788 w 700834"/>
                <a:gd name="connsiteY10" fmla="*/ 476887 h 1473638"/>
                <a:gd name="connsiteX11" fmla="*/ 492913 w 700834"/>
                <a:gd name="connsiteY11" fmla="*/ 542429 h 1473638"/>
                <a:gd name="connsiteX12" fmla="*/ 545916 w 700834"/>
                <a:gd name="connsiteY12" fmla="*/ 679607 h 1473638"/>
                <a:gd name="connsiteX13" fmla="*/ 551170 w 700834"/>
                <a:gd name="connsiteY13" fmla="*/ 1112515 h 1473638"/>
                <a:gd name="connsiteX14" fmla="*/ 557231 w 700834"/>
                <a:gd name="connsiteY14" fmla="*/ 1331000 h 1473638"/>
                <a:gd name="connsiteX15" fmla="*/ 700469 w 700834"/>
                <a:gd name="connsiteY15" fmla="*/ 1472208 h 1473638"/>
                <a:gd name="connsiteX0" fmla="*/ 704774 w 705139"/>
                <a:gd name="connsiteY0" fmla="*/ 1472208 h 1473638"/>
                <a:gd name="connsiteX1" fmla="*/ 688590 w 705139"/>
                <a:gd name="connsiteY1" fmla="*/ 452611 h 1473638"/>
                <a:gd name="connsiteX2" fmla="*/ 510566 w 705139"/>
                <a:gd name="connsiteY2" fmla="*/ 387875 h 1473638"/>
                <a:gd name="connsiteX3" fmla="*/ 445829 w 705139"/>
                <a:gd name="connsiteY3" fmla="*/ 234126 h 1473638"/>
                <a:gd name="connsiteX4" fmla="*/ 437737 w 705139"/>
                <a:gd name="connsiteY4" fmla="*/ 23733 h 1473638"/>
                <a:gd name="connsiteX5" fmla="*/ 437737 w 705139"/>
                <a:gd name="connsiteY5" fmla="*/ 23733 h 1473638"/>
                <a:gd name="connsiteX6" fmla="*/ 186884 w 705139"/>
                <a:gd name="connsiteY6" fmla="*/ 15641 h 1473638"/>
                <a:gd name="connsiteX7" fmla="*/ 25043 w 705139"/>
                <a:gd name="connsiteY7" fmla="*/ 169390 h 1473638"/>
                <a:gd name="connsiteX8" fmla="*/ 25043 w 705139"/>
                <a:gd name="connsiteY8" fmla="*/ 387875 h 1473638"/>
                <a:gd name="connsiteX9" fmla="*/ 194976 w 705139"/>
                <a:gd name="connsiteY9" fmla="*/ 501163 h 1473638"/>
                <a:gd name="connsiteX10" fmla="*/ 381093 w 705139"/>
                <a:gd name="connsiteY10" fmla="*/ 476887 h 1473638"/>
                <a:gd name="connsiteX11" fmla="*/ 497218 w 705139"/>
                <a:gd name="connsiteY11" fmla="*/ 542429 h 1473638"/>
                <a:gd name="connsiteX12" fmla="*/ 550221 w 705139"/>
                <a:gd name="connsiteY12" fmla="*/ 679607 h 1473638"/>
                <a:gd name="connsiteX13" fmla="*/ 555475 w 705139"/>
                <a:gd name="connsiteY13" fmla="*/ 1112515 h 1473638"/>
                <a:gd name="connsiteX14" fmla="*/ 561536 w 705139"/>
                <a:gd name="connsiteY14" fmla="*/ 1331000 h 1473638"/>
                <a:gd name="connsiteX15" fmla="*/ 704774 w 705139"/>
                <a:gd name="connsiteY15" fmla="*/ 1472208 h 1473638"/>
                <a:gd name="connsiteX0" fmla="*/ 704774 w 705139"/>
                <a:gd name="connsiteY0" fmla="*/ 1472208 h 1473638"/>
                <a:gd name="connsiteX1" fmla="*/ 688590 w 705139"/>
                <a:gd name="connsiteY1" fmla="*/ 452611 h 1473638"/>
                <a:gd name="connsiteX2" fmla="*/ 510566 w 705139"/>
                <a:gd name="connsiteY2" fmla="*/ 387875 h 1473638"/>
                <a:gd name="connsiteX3" fmla="*/ 427614 w 705139"/>
                <a:gd name="connsiteY3" fmla="*/ 219554 h 1473638"/>
                <a:gd name="connsiteX4" fmla="*/ 437737 w 705139"/>
                <a:gd name="connsiteY4" fmla="*/ 23733 h 1473638"/>
                <a:gd name="connsiteX5" fmla="*/ 437737 w 705139"/>
                <a:gd name="connsiteY5" fmla="*/ 23733 h 1473638"/>
                <a:gd name="connsiteX6" fmla="*/ 186884 w 705139"/>
                <a:gd name="connsiteY6" fmla="*/ 15641 h 1473638"/>
                <a:gd name="connsiteX7" fmla="*/ 25043 w 705139"/>
                <a:gd name="connsiteY7" fmla="*/ 169390 h 1473638"/>
                <a:gd name="connsiteX8" fmla="*/ 25043 w 705139"/>
                <a:gd name="connsiteY8" fmla="*/ 387875 h 1473638"/>
                <a:gd name="connsiteX9" fmla="*/ 194976 w 705139"/>
                <a:gd name="connsiteY9" fmla="*/ 501163 h 1473638"/>
                <a:gd name="connsiteX10" fmla="*/ 381093 w 705139"/>
                <a:gd name="connsiteY10" fmla="*/ 476887 h 1473638"/>
                <a:gd name="connsiteX11" fmla="*/ 497218 w 705139"/>
                <a:gd name="connsiteY11" fmla="*/ 542429 h 1473638"/>
                <a:gd name="connsiteX12" fmla="*/ 550221 w 705139"/>
                <a:gd name="connsiteY12" fmla="*/ 679607 h 1473638"/>
                <a:gd name="connsiteX13" fmla="*/ 555475 w 705139"/>
                <a:gd name="connsiteY13" fmla="*/ 1112515 h 1473638"/>
                <a:gd name="connsiteX14" fmla="*/ 561536 w 705139"/>
                <a:gd name="connsiteY14" fmla="*/ 1331000 h 1473638"/>
                <a:gd name="connsiteX15" fmla="*/ 704774 w 705139"/>
                <a:gd name="connsiteY15" fmla="*/ 1472208 h 1473638"/>
                <a:gd name="connsiteX0" fmla="*/ 704774 w 709105"/>
                <a:gd name="connsiteY0" fmla="*/ 1472208 h 1473638"/>
                <a:gd name="connsiteX1" fmla="*/ 688590 w 709105"/>
                <a:gd name="connsiteY1" fmla="*/ 452611 h 1473638"/>
                <a:gd name="connsiteX2" fmla="*/ 525138 w 709105"/>
                <a:gd name="connsiteY2" fmla="*/ 387875 h 1473638"/>
                <a:gd name="connsiteX3" fmla="*/ 427614 w 709105"/>
                <a:gd name="connsiteY3" fmla="*/ 219554 h 1473638"/>
                <a:gd name="connsiteX4" fmla="*/ 437737 w 709105"/>
                <a:gd name="connsiteY4" fmla="*/ 23733 h 1473638"/>
                <a:gd name="connsiteX5" fmla="*/ 437737 w 709105"/>
                <a:gd name="connsiteY5" fmla="*/ 23733 h 1473638"/>
                <a:gd name="connsiteX6" fmla="*/ 186884 w 709105"/>
                <a:gd name="connsiteY6" fmla="*/ 15641 h 1473638"/>
                <a:gd name="connsiteX7" fmla="*/ 25043 w 709105"/>
                <a:gd name="connsiteY7" fmla="*/ 169390 h 1473638"/>
                <a:gd name="connsiteX8" fmla="*/ 25043 w 709105"/>
                <a:gd name="connsiteY8" fmla="*/ 387875 h 1473638"/>
                <a:gd name="connsiteX9" fmla="*/ 194976 w 709105"/>
                <a:gd name="connsiteY9" fmla="*/ 501163 h 1473638"/>
                <a:gd name="connsiteX10" fmla="*/ 381093 w 709105"/>
                <a:gd name="connsiteY10" fmla="*/ 476887 h 1473638"/>
                <a:gd name="connsiteX11" fmla="*/ 497218 w 709105"/>
                <a:gd name="connsiteY11" fmla="*/ 542429 h 1473638"/>
                <a:gd name="connsiteX12" fmla="*/ 550221 w 709105"/>
                <a:gd name="connsiteY12" fmla="*/ 679607 h 1473638"/>
                <a:gd name="connsiteX13" fmla="*/ 555475 w 709105"/>
                <a:gd name="connsiteY13" fmla="*/ 1112515 h 1473638"/>
                <a:gd name="connsiteX14" fmla="*/ 561536 w 709105"/>
                <a:gd name="connsiteY14" fmla="*/ 1331000 h 1473638"/>
                <a:gd name="connsiteX15" fmla="*/ 704774 w 709105"/>
                <a:gd name="connsiteY15" fmla="*/ 1472208 h 1473638"/>
                <a:gd name="connsiteX0" fmla="*/ 704774 w 705096"/>
                <a:gd name="connsiteY0" fmla="*/ 1472208 h 1473638"/>
                <a:gd name="connsiteX1" fmla="*/ 688590 w 705096"/>
                <a:gd name="connsiteY1" fmla="*/ 452611 h 1473638"/>
                <a:gd name="connsiteX2" fmla="*/ 525138 w 705096"/>
                <a:gd name="connsiteY2" fmla="*/ 387875 h 1473638"/>
                <a:gd name="connsiteX3" fmla="*/ 427614 w 705096"/>
                <a:gd name="connsiteY3" fmla="*/ 219554 h 1473638"/>
                <a:gd name="connsiteX4" fmla="*/ 437737 w 705096"/>
                <a:gd name="connsiteY4" fmla="*/ 23733 h 1473638"/>
                <a:gd name="connsiteX5" fmla="*/ 437737 w 705096"/>
                <a:gd name="connsiteY5" fmla="*/ 23733 h 1473638"/>
                <a:gd name="connsiteX6" fmla="*/ 186884 w 705096"/>
                <a:gd name="connsiteY6" fmla="*/ 15641 h 1473638"/>
                <a:gd name="connsiteX7" fmla="*/ 25043 w 705096"/>
                <a:gd name="connsiteY7" fmla="*/ 169390 h 1473638"/>
                <a:gd name="connsiteX8" fmla="*/ 25043 w 705096"/>
                <a:gd name="connsiteY8" fmla="*/ 387875 h 1473638"/>
                <a:gd name="connsiteX9" fmla="*/ 194976 w 705096"/>
                <a:gd name="connsiteY9" fmla="*/ 501163 h 1473638"/>
                <a:gd name="connsiteX10" fmla="*/ 381093 w 705096"/>
                <a:gd name="connsiteY10" fmla="*/ 476887 h 1473638"/>
                <a:gd name="connsiteX11" fmla="*/ 497218 w 705096"/>
                <a:gd name="connsiteY11" fmla="*/ 542429 h 1473638"/>
                <a:gd name="connsiteX12" fmla="*/ 550221 w 705096"/>
                <a:gd name="connsiteY12" fmla="*/ 679607 h 1473638"/>
                <a:gd name="connsiteX13" fmla="*/ 555475 w 705096"/>
                <a:gd name="connsiteY13" fmla="*/ 1112515 h 1473638"/>
                <a:gd name="connsiteX14" fmla="*/ 561536 w 705096"/>
                <a:gd name="connsiteY14" fmla="*/ 1331000 h 1473638"/>
                <a:gd name="connsiteX15" fmla="*/ 704774 w 705096"/>
                <a:gd name="connsiteY15" fmla="*/ 1472208 h 147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096" h="1473638">
                  <a:moveTo>
                    <a:pt x="704774" y="1472208"/>
                  </a:moveTo>
                  <a:cubicBezTo>
                    <a:pt x="707735" y="1460602"/>
                    <a:pt x="689384" y="451182"/>
                    <a:pt x="688590" y="452611"/>
                  </a:cubicBezTo>
                  <a:cubicBezTo>
                    <a:pt x="687796" y="454040"/>
                    <a:pt x="568634" y="426718"/>
                    <a:pt x="525138" y="387875"/>
                  </a:cubicBezTo>
                  <a:cubicBezTo>
                    <a:pt x="481642" y="349032"/>
                    <a:pt x="442181" y="280244"/>
                    <a:pt x="427614" y="219554"/>
                  </a:cubicBezTo>
                  <a:cubicBezTo>
                    <a:pt x="413047" y="158864"/>
                    <a:pt x="437737" y="23733"/>
                    <a:pt x="437737" y="23733"/>
                  </a:cubicBezTo>
                  <a:lnTo>
                    <a:pt x="437737" y="23733"/>
                  </a:lnTo>
                  <a:cubicBezTo>
                    <a:pt x="395928" y="22384"/>
                    <a:pt x="273882" y="-23208"/>
                    <a:pt x="186884" y="15641"/>
                  </a:cubicBezTo>
                  <a:cubicBezTo>
                    <a:pt x="99886" y="54490"/>
                    <a:pt x="52016" y="107351"/>
                    <a:pt x="25043" y="169390"/>
                  </a:cubicBezTo>
                  <a:cubicBezTo>
                    <a:pt x="-1930" y="231429"/>
                    <a:pt x="-14208" y="307079"/>
                    <a:pt x="25043" y="387875"/>
                  </a:cubicBezTo>
                  <a:cubicBezTo>
                    <a:pt x="64294" y="468671"/>
                    <a:pt x="135634" y="486328"/>
                    <a:pt x="194976" y="501163"/>
                  </a:cubicBezTo>
                  <a:cubicBezTo>
                    <a:pt x="254318" y="515998"/>
                    <a:pt x="330719" y="470009"/>
                    <a:pt x="381093" y="476887"/>
                  </a:cubicBezTo>
                  <a:cubicBezTo>
                    <a:pt x="431467" y="483765"/>
                    <a:pt x="469030" y="508642"/>
                    <a:pt x="497218" y="542429"/>
                  </a:cubicBezTo>
                  <a:cubicBezTo>
                    <a:pt x="525406" y="576216"/>
                    <a:pt x="540512" y="584593"/>
                    <a:pt x="550221" y="679607"/>
                  </a:cubicBezTo>
                  <a:cubicBezTo>
                    <a:pt x="559930" y="774621"/>
                    <a:pt x="548732" y="997878"/>
                    <a:pt x="555475" y="1112515"/>
                  </a:cubicBezTo>
                  <a:cubicBezTo>
                    <a:pt x="562218" y="1227152"/>
                    <a:pt x="551226" y="1238264"/>
                    <a:pt x="561536" y="1331000"/>
                  </a:cubicBezTo>
                  <a:cubicBezTo>
                    <a:pt x="571846" y="1423736"/>
                    <a:pt x="701813" y="1483814"/>
                    <a:pt x="704774" y="1472208"/>
                  </a:cubicBezTo>
                  <a:close/>
                </a:path>
              </a:pathLst>
            </a:cu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Freeform: Shape 16">
              <a:extLst>
                <a:ext uri="{FF2B5EF4-FFF2-40B4-BE49-F238E27FC236}">
                  <a16:creationId xmlns:a16="http://schemas.microsoft.com/office/drawing/2014/main" id="{07486F7A-4382-A750-C5F5-E9D3F0BE3047}"/>
                </a:ext>
              </a:extLst>
            </p:cNvPr>
            <p:cNvSpPr/>
            <p:nvPr/>
          </p:nvSpPr>
          <p:spPr bwMode="auto">
            <a:xfrm flipH="1">
              <a:off x="9272709" y="2070419"/>
              <a:ext cx="705463" cy="1472676"/>
            </a:xfrm>
            <a:custGeom>
              <a:avLst/>
              <a:gdLst>
                <a:gd name="connsiteX0" fmla="*/ 700469 w 710461"/>
                <a:gd name="connsiteY0" fmla="*/ 1465818 h 1515132"/>
                <a:gd name="connsiteX1" fmla="*/ 684285 w 710461"/>
                <a:gd name="connsiteY1" fmla="*/ 446221 h 1515132"/>
                <a:gd name="connsiteX2" fmla="*/ 700469 w 710461"/>
                <a:gd name="connsiteY2" fmla="*/ 454313 h 1515132"/>
                <a:gd name="connsiteX3" fmla="*/ 506261 w 710461"/>
                <a:gd name="connsiteY3" fmla="*/ 381485 h 1515132"/>
                <a:gd name="connsiteX4" fmla="*/ 441524 w 710461"/>
                <a:gd name="connsiteY4" fmla="*/ 227736 h 1515132"/>
                <a:gd name="connsiteX5" fmla="*/ 433432 w 710461"/>
                <a:gd name="connsiteY5" fmla="*/ 17343 h 1515132"/>
                <a:gd name="connsiteX6" fmla="*/ 433432 w 710461"/>
                <a:gd name="connsiteY6" fmla="*/ 17343 h 1515132"/>
                <a:gd name="connsiteX7" fmla="*/ 182579 w 710461"/>
                <a:gd name="connsiteY7" fmla="*/ 9251 h 1515132"/>
                <a:gd name="connsiteX8" fmla="*/ 20738 w 710461"/>
                <a:gd name="connsiteY8" fmla="*/ 163000 h 1515132"/>
                <a:gd name="connsiteX9" fmla="*/ 20738 w 710461"/>
                <a:gd name="connsiteY9" fmla="*/ 381485 h 1515132"/>
                <a:gd name="connsiteX10" fmla="*/ 190671 w 710461"/>
                <a:gd name="connsiteY10" fmla="*/ 494773 h 1515132"/>
                <a:gd name="connsiteX11" fmla="*/ 376788 w 710461"/>
                <a:gd name="connsiteY11" fmla="*/ 470497 h 1515132"/>
                <a:gd name="connsiteX12" fmla="*/ 481984 w 710461"/>
                <a:gd name="connsiteY12" fmla="*/ 543325 h 1515132"/>
                <a:gd name="connsiteX13" fmla="*/ 538629 w 710461"/>
                <a:gd name="connsiteY13" fmla="*/ 640430 h 1515132"/>
                <a:gd name="connsiteX14" fmla="*/ 554813 w 710461"/>
                <a:gd name="connsiteY14" fmla="*/ 1109768 h 1515132"/>
                <a:gd name="connsiteX15" fmla="*/ 579089 w 710461"/>
                <a:gd name="connsiteY15" fmla="*/ 1328253 h 1515132"/>
                <a:gd name="connsiteX16" fmla="*/ 700469 w 710461"/>
                <a:gd name="connsiteY16" fmla="*/ 1465818 h 1515132"/>
                <a:gd name="connsiteX0" fmla="*/ 700469 w 711675"/>
                <a:gd name="connsiteY0" fmla="*/ 1465818 h 1515132"/>
                <a:gd name="connsiteX1" fmla="*/ 684285 w 711675"/>
                <a:gd name="connsiteY1" fmla="*/ 446221 h 1515132"/>
                <a:gd name="connsiteX2" fmla="*/ 506261 w 711675"/>
                <a:gd name="connsiteY2" fmla="*/ 381485 h 1515132"/>
                <a:gd name="connsiteX3" fmla="*/ 441524 w 711675"/>
                <a:gd name="connsiteY3" fmla="*/ 227736 h 1515132"/>
                <a:gd name="connsiteX4" fmla="*/ 433432 w 711675"/>
                <a:gd name="connsiteY4" fmla="*/ 17343 h 1515132"/>
                <a:gd name="connsiteX5" fmla="*/ 433432 w 711675"/>
                <a:gd name="connsiteY5" fmla="*/ 17343 h 1515132"/>
                <a:gd name="connsiteX6" fmla="*/ 182579 w 711675"/>
                <a:gd name="connsiteY6" fmla="*/ 9251 h 1515132"/>
                <a:gd name="connsiteX7" fmla="*/ 20738 w 711675"/>
                <a:gd name="connsiteY7" fmla="*/ 163000 h 1515132"/>
                <a:gd name="connsiteX8" fmla="*/ 20738 w 711675"/>
                <a:gd name="connsiteY8" fmla="*/ 381485 h 1515132"/>
                <a:gd name="connsiteX9" fmla="*/ 190671 w 711675"/>
                <a:gd name="connsiteY9" fmla="*/ 494773 h 1515132"/>
                <a:gd name="connsiteX10" fmla="*/ 376788 w 711675"/>
                <a:gd name="connsiteY10" fmla="*/ 470497 h 1515132"/>
                <a:gd name="connsiteX11" fmla="*/ 481984 w 711675"/>
                <a:gd name="connsiteY11" fmla="*/ 543325 h 1515132"/>
                <a:gd name="connsiteX12" fmla="*/ 538629 w 711675"/>
                <a:gd name="connsiteY12" fmla="*/ 640430 h 1515132"/>
                <a:gd name="connsiteX13" fmla="*/ 554813 w 711675"/>
                <a:gd name="connsiteY13" fmla="*/ 1109768 h 1515132"/>
                <a:gd name="connsiteX14" fmla="*/ 579089 w 711675"/>
                <a:gd name="connsiteY14" fmla="*/ 1328253 h 1515132"/>
                <a:gd name="connsiteX15" fmla="*/ 700469 w 711675"/>
                <a:gd name="connsiteY15" fmla="*/ 1465818 h 1515132"/>
                <a:gd name="connsiteX0" fmla="*/ 700469 w 709684"/>
                <a:gd name="connsiteY0" fmla="*/ 1465818 h 1515132"/>
                <a:gd name="connsiteX1" fmla="*/ 684285 w 709684"/>
                <a:gd name="connsiteY1" fmla="*/ 446221 h 1515132"/>
                <a:gd name="connsiteX2" fmla="*/ 506261 w 709684"/>
                <a:gd name="connsiteY2" fmla="*/ 381485 h 1515132"/>
                <a:gd name="connsiteX3" fmla="*/ 441524 w 709684"/>
                <a:gd name="connsiteY3" fmla="*/ 227736 h 1515132"/>
                <a:gd name="connsiteX4" fmla="*/ 433432 w 709684"/>
                <a:gd name="connsiteY4" fmla="*/ 17343 h 1515132"/>
                <a:gd name="connsiteX5" fmla="*/ 433432 w 709684"/>
                <a:gd name="connsiteY5" fmla="*/ 17343 h 1515132"/>
                <a:gd name="connsiteX6" fmla="*/ 182579 w 709684"/>
                <a:gd name="connsiteY6" fmla="*/ 9251 h 1515132"/>
                <a:gd name="connsiteX7" fmla="*/ 20738 w 709684"/>
                <a:gd name="connsiteY7" fmla="*/ 163000 h 1515132"/>
                <a:gd name="connsiteX8" fmla="*/ 20738 w 709684"/>
                <a:gd name="connsiteY8" fmla="*/ 381485 h 1515132"/>
                <a:gd name="connsiteX9" fmla="*/ 190671 w 709684"/>
                <a:gd name="connsiteY9" fmla="*/ 494773 h 1515132"/>
                <a:gd name="connsiteX10" fmla="*/ 376788 w 709684"/>
                <a:gd name="connsiteY10" fmla="*/ 470497 h 1515132"/>
                <a:gd name="connsiteX11" fmla="*/ 481984 w 709684"/>
                <a:gd name="connsiteY11" fmla="*/ 543325 h 1515132"/>
                <a:gd name="connsiteX12" fmla="*/ 538629 w 709684"/>
                <a:gd name="connsiteY12" fmla="*/ 640430 h 1515132"/>
                <a:gd name="connsiteX13" fmla="*/ 554813 w 709684"/>
                <a:gd name="connsiteY13" fmla="*/ 1109768 h 1515132"/>
                <a:gd name="connsiteX14" fmla="*/ 579089 w 709684"/>
                <a:gd name="connsiteY14" fmla="*/ 1328253 h 1515132"/>
                <a:gd name="connsiteX15" fmla="*/ 700469 w 709684"/>
                <a:gd name="connsiteY15" fmla="*/ 1465818 h 1515132"/>
                <a:gd name="connsiteX0" fmla="*/ 700469 w 709684"/>
                <a:gd name="connsiteY0" fmla="*/ 1465818 h 1515132"/>
                <a:gd name="connsiteX1" fmla="*/ 684285 w 709684"/>
                <a:gd name="connsiteY1" fmla="*/ 446221 h 1515132"/>
                <a:gd name="connsiteX2" fmla="*/ 506261 w 709684"/>
                <a:gd name="connsiteY2" fmla="*/ 381485 h 1515132"/>
                <a:gd name="connsiteX3" fmla="*/ 441524 w 709684"/>
                <a:gd name="connsiteY3" fmla="*/ 227736 h 1515132"/>
                <a:gd name="connsiteX4" fmla="*/ 433432 w 709684"/>
                <a:gd name="connsiteY4" fmla="*/ 17343 h 1515132"/>
                <a:gd name="connsiteX5" fmla="*/ 433432 w 709684"/>
                <a:gd name="connsiteY5" fmla="*/ 17343 h 1515132"/>
                <a:gd name="connsiteX6" fmla="*/ 182579 w 709684"/>
                <a:gd name="connsiteY6" fmla="*/ 9251 h 1515132"/>
                <a:gd name="connsiteX7" fmla="*/ 20738 w 709684"/>
                <a:gd name="connsiteY7" fmla="*/ 163000 h 1515132"/>
                <a:gd name="connsiteX8" fmla="*/ 20738 w 709684"/>
                <a:gd name="connsiteY8" fmla="*/ 381485 h 1515132"/>
                <a:gd name="connsiteX9" fmla="*/ 190671 w 709684"/>
                <a:gd name="connsiteY9" fmla="*/ 494773 h 1515132"/>
                <a:gd name="connsiteX10" fmla="*/ 376788 w 709684"/>
                <a:gd name="connsiteY10" fmla="*/ 470497 h 1515132"/>
                <a:gd name="connsiteX11" fmla="*/ 481984 w 709684"/>
                <a:gd name="connsiteY11" fmla="*/ 543325 h 1515132"/>
                <a:gd name="connsiteX12" fmla="*/ 538629 w 709684"/>
                <a:gd name="connsiteY12" fmla="*/ 640430 h 1515132"/>
                <a:gd name="connsiteX13" fmla="*/ 554813 w 709684"/>
                <a:gd name="connsiteY13" fmla="*/ 1109768 h 1515132"/>
                <a:gd name="connsiteX14" fmla="*/ 579089 w 709684"/>
                <a:gd name="connsiteY14" fmla="*/ 1328253 h 1515132"/>
                <a:gd name="connsiteX15" fmla="*/ 700469 w 709684"/>
                <a:gd name="connsiteY15" fmla="*/ 1465818 h 1515132"/>
                <a:gd name="connsiteX0" fmla="*/ 700469 w 705869"/>
                <a:gd name="connsiteY0" fmla="*/ 1465818 h 1515132"/>
                <a:gd name="connsiteX1" fmla="*/ 684285 w 705869"/>
                <a:gd name="connsiteY1" fmla="*/ 446221 h 1515132"/>
                <a:gd name="connsiteX2" fmla="*/ 506261 w 705869"/>
                <a:gd name="connsiteY2" fmla="*/ 381485 h 1515132"/>
                <a:gd name="connsiteX3" fmla="*/ 441524 w 705869"/>
                <a:gd name="connsiteY3" fmla="*/ 227736 h 1515132"/>
                <a:gd name="connsiteX4" fmla="*/ 433432 w 705869"/>
                <a:gd name="connsiteY4" fmla="*/ 17343 h 1515132"/>
                <a:gd name="connsiteX5" fmla="*/ 433432 w 705869"/>
                <a:gd name="connsiteY5" fmla="*/ 17343 h 1515132"/>
                <a:gd name="connsiteX6" fmla="*/ 182579 w 705869"/>
                <a:gd name="connsiteY6" fmla="*/ 9251 h 1515132"/>
                <a:gd name="connsiteX7" fmla="*/ 20738 w 705869"/>
                <a:gd name="connsiteY7" fmla="*/ 163000 h 1515132"/>
                <a:gd name="connsiteX8" fmla="*/ 20738 w 705869"/>
                <a:gd name="connsiteY8" fmla="*/ 381485 h 1515132"/>
                <a:gd name="connsiteX9" fmla="*/ 190671 w 705869"/>
                <a:gd name="connsiteY9" fmla="*/ 494773 h 1515132"/>
                <a:gd name="connsiteX10" fmla="*/ 376788 w 705869"/>
                <a:gd name="connsiteY10" fmla="*/ 470497 h 1515132"/>
                <a:gd name="connsiteX11" fmla="*/ 481984 w 705869"/>
                <a:gd name="connsiteY11" fmla="*/ 543325 h 1515132"/>
                <a:gd name="connsiteX12" fmla="*/ 538629 w 705869"/>
                <a:gd name="connsiteY12" fmla="*/ 640430 h 1515132"/>
                <a:gd name="connsiteX13" fmla="*/ 554813 w 705869"/>
                <a:gd name="connsiteY13" fmla="*/ 1109768 h 1515132"/>
                <a:gd name="connsiteX14" fmla="*/ 579089 w 705869"/>
                <a:gd name="connsiteY14" fmla="*/ 1328253 h 1515132"/>
                <a:gd name="connsiteX15" fmla="*/ 700469 w 705869"/>
                <a:gd name="connsiteY15" fmla="*/ 1465818 h 1515132"/>
                <a:gd name="connsiteX0" fmla="*/ 700469 w 715084"/>
                <a:gd name="connsiteY0" fmla="*/ 1465818 h 1466363"/>
                <a:gd name="connsiteX1" fmla="*/ 684285 w 715084"/>
                <a:gd name="connsiteY1" fmla="*/ 446221 h 1466363"/>
                <a:gd name="connsiteX2" fmla="*/ 506261 w 715084"/>
                <a:gd name="connsiteY2" fmla="*/ 381485 h 1466363"/>
                <a:gd name="connsiteX3" fmla="*/ 441524 w 715084"/>
                <a:gd name="connsiteY3" fmla="*/ 227736 h 1466363"/>
                <a:gd name="connsiteX4" fmla="*/ 433432 w 715084"/>
                <a:gd name="connsiteY4" fmla="*/ 17343 h 1466363"/>
                <a:gd name="connsiteX5" fmla="*/ 433432 w 715084"/>
                <a:gd name="connsiteY5" fmla="*/ 17343 h 1466363"/>
                <a:gd name="connsiteX6" fmla="*/ 182579 w 715084"/>
                <a:gd name="connsiteY6" fmla="*/ 9251 h 1466363"/>
                <a:gd name="connsiteX7" fmla="*/ 20738 w 715084"/>
                <a:gd name="connsiteY7" fmla="*/ 163000 h 1466363"/>
                <a:gd name="connsiteX8" fmla="*/ 20738 w 715084"/>
                <a:gd name="connsiteY8" fmla="*/ 381485 h 1466363"/>
                <a:gd name="connsiteX9" fmla="*/ 190671 w 715084"/>
                <a:gd name="connsiteY9" fmla="*/ 494773 h 1466363"/>
                <a:gd name="connsiteX10" fmla="*/ 376788 w 715084"/>
                <a:gd name="connsiteY10" fmla="*/ 470497 h 1466363"/>
                <a:gd name="connsiteX11" fmla="*/ 481984 w 715084"/>
                <a:gd name="connsiteY11" fmla="*/ 543325 h 1466363"/>
                <a:gd name="connsiteX12" fmla="*/ 538629 w 715084"/>
                <a:gd name="connsiteY12" fmla="*/ 640430 h 1466363"/>
                <a:gd name="connsiteX13" fmla="*/ 554813 w 715084"/>
                <a:gd name="connsiteY13" fmla="*/ 1109768 h 1466363"/>
                <a:gd name="connsiteX14" fmla="*/ 579089 w 715084"/>
                <a:gd name="connsiteY14" fmla="*/ 1328253 h 1466363"/>
                <a:gd name="connsiteX15" fmla="*/ 700469 w 715084"/>
                <a:gd name="connsiteY15" fmla="*/ 1465818 h 1466363"/>
                <a:gd name="connsiteX0" fmla="*/ 700469 w 707353"/>
                <a:gd name="connsiteY0" fmla="*/ 1465818 h 1514356"/>
                <a:gd name="connsiteX1" fmla="*/ 684285 w 707353"/>
                <a:gd name="connsiteY1" fmla="*/ 446221 h 1514356"/>
                <a:gd name="connsiteX2" fmla="*/ 506261 w 707353"/>
                <a:gd name="connsiteY2" fmla="*/ 381485 h 1514356"/>
                <a:gd name="connsiteX3" fmla="*/ 441524 w 707353"/>
                <a:gd name="connsiteY3" fmla="*/ 227736 h 1514356"/>
                <a:gd name="connsiteX4" fmla="*/ 433432 w 707353"/>
                <a:gd name="connsiteY4" fmla="*/ 17343 h 1514356"/>
                <a:gd name="connsiteX5" fmla="*/ 433432 w 707353"/>
                <a:gd name="connsiteY5" fmla="*/ 17343 h 1514356"/>
                <a:gd name="connsiteX6" fmla="*/ 182579 w 707353"/>
                <a:gd name="connsiteY6" fmla="*/ 9251 h 1514356"/>
                <a:gd name="connsiteX7" fmla="*/ 20738 w 707353"/>
                <a:gd name="connsiteY7" fmla="*/ 163000 h 1514356"/>
                <a:gd name="connsiteX8" fmla="*/ 20738 w 707353"/>
                <a:gd name="connsiteY8" fmla="*/ 381485 h 1514356"/>
                <a:gd name="connsiteX9" fmla="*/ 190671 w 707353"/>
                <a:gd name="connsiteY9" fmla="*/ 494773 h 1514356"/>
                <a:gd name="connsiteX10" fmla="*/ 376788 w 707353"/>
                <a:gd name="connsiteY10" fmla="*/ 470497 h 1514356"/>
                <a:gd name="connsiteX11" fmla="*/ 481984 w 707353"/>
                <a:gd name="connsiteY11" fmla="*/ 543325 h 1514356"/>
                <a:gd name="connsiteX12" fmla="*/ 538629 w 707353"/>
                <a:gd name="connsiteY12" fmla="*/ 640430 h 1514356"/>
                <a:gd name="connsiteX13" fmla="*/ 554813 w 707353"/>
                <a:gd name="connsiteY13" fmla="*/ 1109768 h 1514356"/>
                <a:gd name="connsiteX14" fmla="*/ 557231 w 707353"/>
                <a:gd name="connsiteY14" fmla="*/ 1324610 h 1514356"/>
                <a:gd name="connsiteX15" fmla="*/ 700469 w 707353"/>
                <a:gd name="connsiteY15" fmla="*/ 1465818 h 1514356"/>
                <a:gd name="connsiteX0" fmla="*/ 700469 w 701821"/>
                <a:gd name="connsiteY0" fmla="*/ 1465818 h 1466327"/>
                <a:gd name="connsiteX1" fmla="*/ 684285 w 701821"/>
                <a:gd name="connsiteY1" fmla="*/ 446221 h 1466327"/>
                <a:gd name="connsiteX2" fmla="*/ 506261 w 701821"/>
                <a:gd name="connsiteY2" fmla="*/ 381485 h 1466327"/>
                <a:gd name="connsiteX3" fmla="*/ 441524 w 701821"/>
                <a:gd name="connsiteY3" fmla="*/ 227736 h 1466327"/>
                <a:gd name="connsiteX4" fmla="*/ 433432 w 701821"/>
                <a:gd name="connsiteY4" fmla="*/ 17343 h 1466327"/>
                <a:gd name="connsiteX5" fmla="*/ 433432 w 701821"/>
                <a:gd name="connsiteY5" fmla="*/ 17343 h 1466327"/>
                <a:gd name="connsiteX6" fmla="*/ 182579 w 701821"/>
                <a:gd name="connsiteY6" fmla="*/ 9251 h 1466327"/>
                <a:gd name="connsiteX7" fmla="*/ 20738 w 701821"/>
                <a:gd name="connsiteY7" fmla="*/ 163000 h 1466327"/>
                <a:gd name="connsiteX8" fmla="*/ 20738 w 701821"/>
                <a:gd name="connsiteY8" fmla="*/ 381485 h 1466327"/>
                <a:gd name="connsiteX9" fmla="*/ 190671 w 701821"/>
                <a:gd name="connsiteY9" fmla="*/ 494773 h 1466327"/>
                <a:gd name="connsiteX10" fmla="*/ 376788 w 701821"/>
                <a:gd name="connsiteY10" fmla="*/ 470497 h 1466327"/>
                <a:gd name="connsiteX11" fmla="*/ 481984 w 701821"/>
                <a:gd name="connsiteY11" fmla="*/ 543325 h 1466327"/>
                <a:gd name="connsiteX12" fmla="*/ 538629 w 701821"/>
                <a:gd name="connsiteY12" fmla="*/ 640430 h 1466327"/>
                <a:gd name="connsiteX13" fmla="*/ 554813 w 701821"/>
                <a:gd name="connsiteY13" fmla="*/ 1109768 h 1466327"/>
                <a:gd name="connsiteX14" fmla="*/ 557231 w 701821"/>
                <a:gd name="connsiteY14" fmla="*/ 1324610 h 1466327"/>
                <a:gd name="connsiteX15" fmla="*/ 700469 w 701821"/>
                <a:gd name="connsiteY15" fmla="*/ 1465818 h 1466327"/>
                <a:gd name="connsiteX0" fmla="*/ 700469 w 701821"/>
                <a:gd name="connsiteY0" fmla="*/ 1465818 h 1466801"/>
                <a:gd name="connsiteX1" fmla="*/ 684285 w 701821"/>
                <a:gd name="connsiteY1" fmla="*/ 446221 h 1466801"/>
                <a:gd name="connsiteX2" fmla="*/ 506261 w 701821"/>
                <a:gd name="connsiteY2" fmla="*/ 381485 h 1466801"/>
                <a:gd name="connsiteX3" fmla="*/ 441524 w 701821"/>
                <a:gd name="connsiteY3" fmla="*/ 227736 h 1466801"/>
                <a:gd name="connsiteX4" fmla="*/ 433432 w 701821"/>
                <a:gd name="connsiteY4" fmla="*/ 17343 h 1466801"/>
                <a:gd name="connsiteX5" fmla="*/ 433432 w 701821"/>
                <a:gd name="connsiteY5" fmla="*/ 17343 h 1466801"/>
                <a:gd name="connsiteX6" fmla="*/ 182579 w 701821"/>
                <a:gd name="connsiteY6" fmla="*/ 9251 h 1466801"/>
                <a:gd name="connsiteX7" fmla="*/ 20738 w 701821"/>
                <a:gd name="connsiteY7" fmla="*/ 163000 h 1466801"/>
                <a:gd name="connsiteX8" fmla="*/ 20738 w 701821"/>
                <a:gd name="connsiteY8" fmla="*/ 381485 h 1466801"/>
                <a:gd name="connsiteX9" fmla="*/ 190671 w 701821"/>
                <a:gd name="connsiteY9" fmla="*/ 494773 h 1466801"/>
                <a:gd name="connsiteX10" fmla="*/ 376788 w 701821"/>
                <a:gd name="connsiteY10" fmla="*/ 470497 h 1466801"/>
                <a:gd name="connsiteX11" fmla="*/ 481984 w 701821"/>
                <a:gd name="connsiteY11" fmla="*/ 543325 h 1466801"/>
                <a:gd name="connsiteX12" fmla="*/ 538629 w 701821"/>
                <a:gd name="connsiteY12" fmla="*/ 640430 h 1466801"/>
                <a:gd name="connsiteX13" fmla="*/ 554813 w 701821"/>
                <a:gd name="connsiteY13" fmla="*/ 1109768 h 1466801"/>
                <a:gd name="connsiteX14" fmla="*/ 557231 w 701821"/>
                <a:gd name="connsiteY14" fmla="*/ 1324610 h 1466801"/>
                <a:gd name="connsiteX15" fmla="*/ 700469 w 701821"/>
                <a:gd name="connsiteY15" fmla="*/ 1465818 h 1466801"/>
                <a:gd name="connsiteX0" fmla="*/ 700469 w 701821"/>
                <a:gd name="connsiteY0" fmla="*/ 1465818 h 1466316"/>
                <a:gd name="connsiteX1" fmla="*/ 684285 w 701821"/>
                <a:gd name="connsiteY1" fmla="*/ 446221 h 1466316"/>
                <a:gd name="connsiteX2" fmla="*/ 506261 w 701821"/>
                <a:gd name="connsiteY2" fmla="*/ 381485 h 1466316"/>
                <a:gd name="connsiteX3" fmla="*/ 441524 w 701821"/>
                <a:gd name="connsiteY3" fmla="*/ 227736 h 1466316"/>
                <a:gd name="connsiteX4" fmla="*/ 433432 w 701821"/>
                <a:gd name="connsiteY4" fmla="*/ 17343 h 1466316"/>
                <a:gd name="connsiteX5" fmla="*/ 433432 w 701821"/>
                <a:gd name="connsiteY5" fmla="*/ 17343 h 1466316"/>
                <a:gd name="connsiteX6" fmla="*/ 182579 w 701821"/>
                <a:gd name="connsiteY6" fmla="*/ 9251 h 1466316"/>
                <a:gd name="connsiteX7" fmla="*/ 20738 w 701821"/>
                <a:gd name="connsiteY7" fmla="*/ 163000 h 1466316"/>
                <a:gd name="connsiteX8" fmla="*/ 20738 w 701821"/>
                <a:gd name="connsiteY8" fmla="*/ 381485 h 1466316"/>
                <a:gd name="connsiteX9" fmla="*/ 190671 w 701821"/>
                <a:gd name="connsiteY9" fmla="*/ 494773 h 1466316"/>
                <a:gd name="connsiteX10" fmla="*/ 376788 w 701821"/>
                <a:gd name="connsiteY10" fmla="*/ 470497 h 1466316"/>
                <a:gd name="connsiteX11" fmla="*/ 481984 w 701821"/>
                <a:gd name="connsiteY11" fmla="*/ 543325 h 1466316"/>
                <a:gd name="connsiteX12" fmla="*/ 538629 w 701821"/>
                <a:gd name="connsiteY12" fmla="*/ 640430 h 1466316"/>
                <a:gd name="connsiteX13" fmla="*/ 551170 w 701821"/>
                <a:gd name="connsiteY13" fmla="*/ 1106125 h 1466316"/>
                <a:gd name="connsiteX14" fmla="*/ 557231 w 701821"/>
                <a:gd name="connsiteY14" fmla="*/ 1324610 h 1466316"/>
                <a:gd name="connsiteX15" fmla="*/ 700469 w 701821"/>
                <a:gd name="connsiteY15" fmla="*/ 1465818 h 1466316"/>
                <a:gd name="connsiteX0" fmla="*/ 700469 w 701821"/>
                <a:gd name="connsiteY0" fmla="*/ 1465818 h 1466490"/>
                <a:gd name="connsiteX1" fmla="*/ 684285 w 701821"/>
                <a:gd name="connsiteY1" fmla="*/ 446221 h 1466490"/>
                <a:gd name="connsiteX2" fmla="*/ 506261 w 701821"/>
                <a:gd name="connsiteY2" fmla="*/ 381485 h 1466490"/>
                <a:gd name="connsiteX3" fmla="*/ 441524 w 701821"/>
                <a:gd name="connsiteY3" fmla="*/ 227736 h 1466490"/>
                <a:gd name="connsiteX4" fmla="*/ 433432 w 701821"/>
                <a:gd name="connsiteY4" fmla="*/ 17343 h 1466490"/>
                <a:gd name="connsiteX5" fmla="*/ 433432 w 701821"/>
                <a:gd name="connsiteY5" fmla="*/ 17343 h 1466490"/>
                <a:gd name="connsiteX6" fmla="*/ 182579 w 701821"/>
                <a:gd name="connsiteY6" fmla="*/ 9251 h 1466490"/>
                <a:gd name="connsiteX7" fmla="*/ 20738 w 701821"/>
                <a:gd name="connsiteY7" fmla="*/ 163000 h 1466490"/>
                <a:gd name="connsiteX8" fmla="*/ 20738 w 701821"/>
                <a:gd name="connsiteY8" fmla="*/ 381485 h 1466490"/>
                <a:gd name="connsiteX9" fmla="*/ 190671 w 701821"/>
                <a:gd name="connsiteY9" fmla="*/ 494773 h 1466490"/>
                <a:gd name="connsiteX10" fmla="*/ 376788 w 701821"/>
                <a:gd name="connsiteY10" fmla="*/ 470497 h 1466490"/>
                <a:gd name="connsiteX11" fmla="*/ 481984 w 701821"/>
                <a:gd name="connsiteY11" fmla="*/ 543325 h 1466490"/>
                <a:gd name="connsiteX12" fmla="*/ 538629 w 701821"/>
                <a:gd name="connsiteY12" fmla="*/ 640430 h 1466490"/>
                <a:gd name="connsiteX13" fmla="*/ 551170 w 701821"/>
                <a:gd name="connsiteY13" fmla="*/ 1106125 h 1466490"/>
                <a:gd name="connsiteX14" fmla="*/ 557231 w 701821"/>
                <a:gd name="connsiteY14" fmla="*/ 1324610 h 1466490"/>
                <a:gd name="connsiteX15" fmla="*/ 700469 w 701821"/>
                <a:gd name="connsiteY15" fmla="*/ 1465818 h 1466490"/>
                <a:gd name="connsiteX0" fmla="*/ 700469 w 707353"/>
                <a:gd name="connsiteY0" fmla="*/ 1465818 h 1517536"/>
                <a:gd name="connsiteX1" fmla="*/ 684285 w 707353"/>
                <a:gd name="connsiteY1" fmla="*/ 446221 h 1517536"/>
                <a:gd name="connsiteX2" fmla="*/ 506261 w 707353"/>
                <a:gd name="connsiteY2" fmla="*/ 381485 h 1517536"/>
                <a:gd name="connsiteX3" fmla="*/ 441524 w 707353"/>
                <a:gd name="connsiteY3" fmla="*/ 227736 h 1517536"/>
                <a:gd name="connsiteX4" fmla="*/ 433432 w 707353"/>
                <a:gd name="connsiteY4" fmla="*/ 17343 h 1517536"/>
                <a:gd name="connsiteX5" fmla="*/ 433432 w 707353"/>
                <a:gd name="connsiteY5" fmla="*/ 17343 h 1517536"/>
                <a:gd name="connsiteX6" fmla="*/ 182579 w 707353"/>
                <a:gd name="connsiteY6" fmla="*/ 9251 h 1517536"/>
                <a:gd name="connsiteX7" fmla="*/ 20738 w 707353"/>
                <a:gd name="connsiteY7" fmla="*/ 163000 h 1517536"/>
                <a:gd name="connsiteX8" fmla="*/ 20738 w 707353"/>
                <a:gd name="connsiteY8" fmla="*/ 381485 h 1517536"/>
                <a:gd name="connsiteX9" fmla="*/ 190671 w 707353"/>
                <a:gd name="connsiteY9" fmla="*/ 494773 h 1517536"/>
                <a:gd name="connsiteX10" fmla="*/ 376788 w 707353"/>
                <a:gd name="connsiteY10" fmla="*/ 470497 h 1517536"/>
                <a:gd name="connsiteX11" fmla="*/ 481984 w 707353"/>
                <a:gd name="connsiteY11" fmla="*/ 543325 h 1517536"/>
                <a:gd name="connsiteX12" fmla="*/ 538629 w 707353"/>
                <a:gd name="connsiteY12" fmla="*/ 640430 h 1517536"/>
                <a:gd name="connsiteX13" fmla="*/ 551170 w 707353"/>
                <a:gd name="connsiteY13" fmla="*/ 1106125 h 1517536"/>
                <a:gd name="connsiteX14" fmla="*/ 557231 w 707353"/>
                <a:gd name="connsiteY14" fmla="*/ 1324610 h 1517536"/>
                <a:gd name="connsiteX15" fmla="*/ 700469 w 707353"/>
                <a:gd name="connsiteY15" fmla="*/ 1465818 h 1517536"/>
                <a:gd name="connsiteX0" fmla="*/ 700469 w 707353"/>
                <a:gd name="connsiteY0" fmla="*/ 1465818 h 1518596"/>
                <a:gd name="connsiteX1" fmla="*/ 684285 w 707353"/>
                <a:gd name="connsiteY1" fmla="*/ 446221 h 1518596"/>
                <a:gd name="connsiteX2" fmla="*/ 506261 w 707353"/>
                <a:gd name="connsiteY2" fmla="*/ 381485 h 1518596"/>
                <a:gd name="connsiteX3" fmla="*/ 441524 w 707353"/>
                <a:gd name="connsiteY3" fmla="*/ 227736 h 1518596"/>
                <a:gd name="connsiteX4" fmla="*/ 433432 w 707353"/>
                <a:gd name="connsiteY4" fmla="*/ 17343 h 1518596"/>
                <a:gd name="connsiteX5" fmla="*/ 433432 w 707353"/>
                <a:gd name="connsiteY5" fmla="*/ 17343 h 1518596"/>
                <a:gd name="connsiteX6" fmla="*/ 182579 w 707353"/>
                <a:gd name="connsiteY6" fmla="*/ 9251 h 1518596"/>
                <a:gd name="connsiteX7" fmla="*/ 20738 w 707353"/>
                <a:gd name="connsiteY7" fmla="*/ 163000 h 1518596"/>
                <a:gd name="connsiteX8" fmla="*/ 20738 w 707353"/>
                <a:gd name="connsiteY8" fmla="*/ 381485 h 1518596"/>
                <a:gd name="connsiteX9" fmla="*/ 190671 w 707353"/>
                <a:gd name="connsiteY9" fmla="*/ 494773 h 1518596"/>
                <a:gd name="connsiteX10" fmla="*/ 376788 w 707353"/>
                <a:gd name="connsiteY10" fmla="*/ 470497 h 1518596"/>
                <a:gd name="connsiteX11" fmla="*/ 481984 w 707353"/>
                <a:gd name="connsiteY11" fmla="*/ 543325 h 1518596"/>
                <a:gd name="connsiteX12" fmla="*/ 538629 w 707353"/>
                <a:gd name="connsiteY12" fmla="*/ 640430 h 1518596"/>
                <a:gd name="connsiteX13" fmla="*/ 551170 w 707353"/>
                <a:gd name="connsiteY13" fmla="*/ 1106125 h 1518596"/>
                <a:gd name="connsiteX14" fmla="*/ 557231 w 707353"/>
                <a:gd name="connsiteY14" fmla="*/ 1324610 h 1518596"/>
                <a:gd name="connsiteX15" fmla="*/ 700469 w 707353"/>
                <a:gd name="connsiteY15" fmla="*/ 1465818 h 1518596"/>
                <a:gd name="connsiteX0" fmla="*/ 700469 w 700834"/>
                <a:gd name="connsiteY0" fmla="*/ 1465818 h 1467248"/>
                <a:gd name="connsiteX1" fmla="*/ 684285 w 700834"/>
                <a:gd name="connsiteY1" fmla="*/ 446221 h 1467248"/>
                <a:gd name="connsiteX2" fmla="*/ 506261 w 700834"/>
                <a:gd name="connsiteY2" fmla="*/ 381485 h 1467248"/>
                <a:gd name="connsiteX3" fmla="*/ 441524 w 700834"/>
                <a:gd name="connsiteY3" fmla="*/ 227736 h 1467248"/>
                <a:gd name="connsiteX4" fmla="*/ 433432 w 700834"/>
                <a:gd name="connsiteY4" fmla="*/ 17343 h 1467248"/>
                <a:gd name="connsiteX5" fmla="*/ 433432 w 700834"/>
                <a:gd name="connsiteY5" fmla="*/ 17343 h 1467248"/>
                <a:gd name="connsiteX6" fmla="*/ 182579 w 700834"/>
                <a:gd name="connsiteY6" fmla="*/ 9251 h 1467248"/>
                <a:gd name="connsiteX7" fmla="*/ 20738 w 700834"/>
                <a:gd name="connsiteY7" fmla="*/ 163000 h 1467248"/>
                <a:gd name="connsiteX8" fmla="*/ 20738 w 700834"/>
                <a:gd name="connsiteY8" fmla="*/ 381485 h 1467248"/>
                <a:gd name="connsiteX9" fmla="*/ 190671 w 700834"/>
                <a:gd name="connsiteY9" fmla="*/ 494773 h 1467248"/>
                <a:gd name="connsiteX10" fmla="*/ 376788 w 700834"/>
                <a:gd name="connsiteY10" fmla="*/ 470497 h 1467248"/>
                <a:gd name="connsiteX11" fmla="*/ 481984 w 700834"/>
                <a:gd name="connsiteY11" fmla="*/ 543325 h 1467248"/>
                <a:gd name="connsiteX12" fmla="*/ 538629 w 700834"/>
                <a:gd name="connsiteY12" fmla="*/ 640430 h 1467248"/>
                <a:gd name="connsiteX13" fmla="*/ 551170 w 700834"/>
                <a:gd name="connsiteY13" fmla="*/ 1106125 h 1467248"/>
                <a:gd name="connsiteX14" fmla="*/ 557231 w 700834"/>
                <a:gd name="connsiteY14" fmla="*/ 1324610 h 1467248"/>
                <a:gd name="connsiteX15" fmla="*/ 700469 w 700834"/>
                <a:gd name="connsiteY15" fmla="*/ 1465818 h 1467248"/>
                <a:gd name="connsiteX0" fmla="*/ 700469 w 700834"/>
                <a:gd name="connsiteY0" fmla="*/ 1465818 h 1467248"/>
                <a:gd name="connsiteX1" fmla="*/ 684285 w 700834"/>
                <a:gd name="connsiteY1" fmla="*/ 446221 h 1467248"/>
                <a:gd name="connsiteX2" fmla="*/ 506261 w 700834"/>
                <a:gd name="connsiteY2" fmla="*/ 381485 h 1467248"/>
                <a:gd name="connsiteX3" fmla="*/ 441524 w 700834"/>
                <a:gd name="connsiteY3" fmla="*/ 227736 h 1467248"/>
                <a:gd name="connsiteX4" fmla="*/ 433432 w 700834"/>
                <a:gd name="connsiteY4" fmla="*/ 17343 h 1467248"/>
                <a:gd name="connsiteX5" fmla="*/ 433432 w 700834"/>
                <a:gd name="connsiteY5" fmla="*/ 17343 h 1467248"/>
                <a:gd name="connsiteX6" fmla="*/ 182579 w 700834"/>
                <a:gd name="connsiteY6" fmla="*/ 9251 h 1467248"/>
                <a:gd name="connsiteX7" fmla="*/ 20738 w 700834"/>
                <a:gd name="connsiteY7" fmla="*/ 163000 h 1467248"/>
                <a:gd name="connsiteX8" fmla="*/ 20738 w 700834"/>
                <a:gd name="connsiteY8" fmla="*/ 381485 h 1467248"/>
                <a:gd name="connsiteX9" fmla="*/ 190671 w 700834"/>
                <a:gd name="connsiteY9" fmla="*/ 494773 h 1467248"/>
                <a:gd name="connsiteX10" fmla="*/ 376788 w 700834"/>
                <a:gd name="connsiteY10" fmla="*/ 470497 h 1467248"/>
                <a:gd name="connsiteX11" fmla="*/ 481984 w 700834"/>
                <a:gd name="connsiteY11" fmla="*/ 521467 h 1467248"/>
                <a:gd name="connsiteX12" fmla="*/ 538629 w 700834"/>
                <a:gd name="connsiteY12" fmla="*/ 640430 h 1467248"/>
                <a:gd name="connsiteX13" fmla="*/ 551170 w 700834"/>
                <a:gd name="connsiteY13" fmla="*/ 1106125 h 1467248"/>
                <a:gd name="connsiteX14" fmla="*/ 557231 w 700834"/>
                <a:gd name="connsiteY14" fmla="*/ 1324610 h 1467248"/>
                <a:gd name="connsiteX15" fmla="*/ 700469 w 700834"/>
                <a:gd name="connsiteY15" fmla="*/ 1465818 h 1467248"/>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81984 w 700834"/>
                <a:gd name="connsiteY11" fmla="*/ 532678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81984 w 700834"/>
                <a:gd name="connsiteY11" fmla="*/ 532678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2208 h 1473638"/>
                <a:gd name="connsiteX1" fmla="*/ 684285 w 700834"/>
                <a:gd name="connsiteY1" fmla="*/ 452611 h 1473638"/>
                <a:gd name="connsiteX2" fmla="*/ 506261 w 700834"/>
                <a:gd name="connsiteY2" fmla="*/ 387875 h 1473638"/>
                <a:gd name="connsiteX3" fmla="*/ 441524 w 700834"/>
                <a:gd name="connsiteY3" fmla="*/ 234126 h 1473638"/>
                <a:gd name="connsiteX4" fmla="*/ 433432 w 700834"/>
                <a:gd name="connsiteY4" fmla="*/ 23733 h 1473638"/>
                <a:gd name="connsiteX5" fmla="*/ 433432 w 700834"/>
                <a:gd name="connsiteY5" fmla="*/ 23733 h 1473638"/>
                <a:gd name="connsiteX6" fmla="*/ 182579 w 700834"/>
                <a:gd name="connsiteY6" fmla="*/ 15641 h 1473638"/>
                <a:gd name="connsiteX7" fmla="*/ 20738 w 700834"/>
                <a:gd name="connsiteY7" fmla="*/ 169390 h 1473638"/>
                <a:gd name="connsiteX8" fmla="*/ 20738 w 700834"/>
                <a:gd name="connsiteY8" fmla="*/ 387875 h 1473638"/>
                <a:gd name="connsiteX9" fmla="*/ 190671 w 700834"/>
                <a:gd name="connsiteY9" fmla="*/ 501163 h 1473638"/>
                <a:gd name="connsiteX10" fmla="*/ 376788 w 700834"/>
                <a:gd name="connsiteY10" fmla="*/ 476887 h 1473638"/>
                <a:gd name="connsiteX11" fmla="*/ 492913 w 700834"/>
                <a:gd name="connsiteY11" fmla="*/ 542429 h 1473638"/>
                <a:gd name="connsiteX12" fmla="*/ 545916 w 700834"/>
                <a:gd name="connsiteY12" fmla="*/ 679607 h 1473638"/>
                <a:gd name="connsiteX13" fmla="*/ 551170 w 700834"/>
                <a:gd name="connsiteY13" fmla="*/ 1112515 h 1473638"/>
                <a:gd name="connsiteX14" fmla="*/ 557231 w 700834"/>
                <a:gd name="connsiteY14" fmla="*/ 1331000 h 1473638"/>
                <a:gd name="connsiteX15" fmla="*/ 700469 w 700834"/>
                <a:gd name="connsiteY15" fmla="*/ 1472208 h 1473638"/>
                <a:gd name="connsiteX0" fmla="*/ 700469 w 700834"/>
                <a:gd name="connsiteY0" fmla="*/ 1472208 h 1473638"/>
                <a:gd name="connsiteX1" fmla="*/ 684285 w 700834"/>
                <a:gd name="connsiteY1" fmla="*/ 452611 h 1473638"/>
                <a:gd name="connsiteX2" fmla="*/ 506261 w 700834"/>
                <a:gd name="connsiteY2" fmla="*/ 387875 h 1473638"/>
                <a:gd name="connsiteX3" fmla="*/ 441524 w 700834"/>
                <a:gd name="connsiteY3" fmla="*/ 234126 h 1473638"/>
                <a:gd name="connsiteX4" fmla="*/ 433432 w 700834"/>
                <a:gd name="connsiteY4" fmla="*/ 23733 h 1473638"/>
                <a:gd name="connsiteX5" fmla="*/ 433432 w 700834"/>
                <a:gd name="connsiteY5" fmla="*/ 23733 h 1473638"/>
                <a:gd name="connsiteX6" fmla="*/ 182579 w 700834"/>
                <a:gd name="connsiteY6" fmla="*/ 15641 h 1473638"/>
                <a:gd name="connsiteX7" fmla="*/ 20738 w 700834"/>
                <a:gd name="connsiteY7" fmla="*/ 169390 h 1473638"/>
                <a:gd name="connsiteX8" fmla="*/ 20738 w 700834"/>
                <a:gd name="connsiteY8" fmla="*/ 387875 h 1473638"/>
                <a:gd name="connsiteX9" fmla="*/ 190671 w 700834"/>
                <a:gd name="connsiteY9" fmla="*/ 501163 h 1473638"/>
                <a:gd name="connsiteX10" fmla="*/ 376788 w 700834"/>
                <a:gd name="connsiteY10" fmla="*/ 476887 h 1473638"/>
                <a:gd name="connsiteX11" fmla="*/ 492913 w 700834"/>
                <a:gd name="connsiteY11" fmla="*/ 542429 h 1473638"/>
                <a:gd name="connsiteX12" fmla="*/ 545916 w 700834"/>
                <a:gd name="connsiteY12" fmla="*/ 679607 h 1473638"/>
                <a:gd name="connsiteX13" fmla="*/ 551170 w 700834"/>
                <a:gd name="connsiteY13" fmla="*/ 1112515 h 1473638"/>
                <a:gd name="connsiteX14" fmla="*/ 557231 w 700834"/>
                <a:gd name="connsiteY14" fmla="*/ 1331000 h 1473638"/>
                <a:gd name="connsiteX15" fmla="*/ 700469 w 700834"/>
                <a:gd name="connsiteY15" fmla="*/ 1472208 h 1473638"/>
                <a:gd name="connsiteX0" fmla="*/ 704774 w 705139"/>
                <a:gd name="connsiteY0" fmla="*/ 1472208 h 1473638"/>
                <a:gd name="connsiteX1" fmla="*/ 688590 w 705139"/>
                <a:gd name="connsiteY1" fmla="*/ 452611 h 1473638"/>
                <a:gd name="connsiteX2" fmla="*/ 510566 w 705139"/>
                <a:gd name="connsiteY2" fmla="*/ 387875 h 1473638"/>
                <a:gd name="connsiteX3" fmla="*/ 445829 w 705139"/>
                <a:gd name="connsiteY3" fmla="*/ 234126 h 1473638"/>
                <a:gd name="connsiteX4" fmla="*/ 437737 w 705139"/>
                <a:gd name="connsiteY4" fmla="*/ 23733 h 1473638"/>
                <a:gd name="connsiteX5" fmla="*/ 437737 w 705139"/>
                <a:gd name="connsiteY5" fmla="*/ 23733 h 1473638"/>
                <a:gd name="connsiteX6" fmla="*/ 186884 w 705139"/>
                <a:gd name="connsiteY6" fmla="*/ 15641 h 1473638"/>
                <a:gd name="connsiteX7" fmla="*/ 25043 w 705139"/>
                <a:gd name="connsiteY7" fmla="*/ 169390 h 1473638"/>
                <a:gd name="connsiteX8" fmla="*/ 25043 w 705139"/>
                <a:gd name="connsiteY8" fmla="*/ 387875 h 1473638"/>
                <a:gd name="connsiteX9" fmla="*/ 194976 w 705139"/>
                <a:gd name="connsiteY9" fmla="*/ 501163 h 1473638"/>
                <a:gd name="connsiteX10" fmla="*/ 381093 w 705139"/>
                <a:gd name="connsiteY10" fmla="*/ 476887 h 1473638"/>
                <a:gd name="connsiteX11" fmla="*/ 497218 w 705139"/>
                <a:gd name="connsiteY11" fmla="*/ 542429 h 1473638"/>
                <a:gd name="connsiteX12" fmla="*/ 550221 w 705139"/>
                <a:gd name="connsiteY12" fmla="*/ 679607 h 1473638"/>
                <a:gd name="connsiteX13" fmla="*/ 555475 w 705139"/>
                <a:gd name="connsiteY13" fmla="*/ 1112515 h 1473638"/>
                <a:gd name="connsiteX14" fmla="*/ 561536 w 705139"/>
                <a:gd name="connsiteY14" fmla="*/ 1331000 h 1473638"/>
                <a:gd name="connsiteX15" fmla="*/ 704774 w 705139"/>
                <a:gd name="connsiteY15" fmla="*/ 1472208 h 1473638"/>
                <a:gd name="connsiteX0" fmla="*/ 704774 w 705139"/>
                <a:gd name="connsiteY0" fmla="*/ 1472208 h 1473638"/>
                <a:gd name="connsiteX1" fmla="*/ 688590 w 705139"/>
                <a:gd name="connsiteY1" fmla="*/ 452611 h 1473638"/>
                <a:gd name="connsiteX2" fmla="*/ 510566 w 705139"/>
                <a:gd name="connsiteY2" fmla="*/ 387875 h 1473638"/>
                <a:gd name="connsiteX3" fmla="*/ 420328 w 705139"/>
                <a:gd name="connsiteY3" fmla="*/ 219554 h 1473638"/>
                <a:gd name="connsiteX4" fmla="*/ 437737 w 705139"/>
                <a:gd name="connsiteY4" fmla="*/ 23733 h 1473638"/>
                <a:gd name="connsiteX5" fmla="*/ 437737 w 705139"/>
                <a:gd name="connsiteY5" fmla="*/ 23733 h 1473638"/>
                <a:gd name="connsiteX6" fmla="*/ 186884 w 705139"/>
                <a:gd name="connsiteY6" fmla="*/ 15641 h 1473638"/>
                <a:gd name="connsiteX7" fmla="*/ 25043 w 705139"/>
                <a:gd name="connsiteY7" fmla="*/ 169390 h 1473638"/>
                <a:gd name="connsiteX8" fmla="*/ 25043 w 705139"/>
                <a:gd name="connsiteY8" fmla="*/ 387875 h 1473638"/>
                <a:gd name="connsiteX9" fmla="*/ 194976 w 705139"/>
                <a:gd name="connsiteY9" fmla="*/ 501163 h 1473638"/>
                <a:gd name="connsiteX10" fmla="*/ 381093 w 705139"/>
                <a:gd name="connsiteY10" fmla="*/ 476887 h 1473638"/>
                <a:gd name="connsiteX11" fmla="*/ 497218 w 705139"/>
                <a:gd name="connsiteY11" fmla="*/ 542429 h 1473638"/>
                <a:gd name="connsiteX12" fmla="*/ 550221 w 705139"/>
                <a:gd name="connsiteY12" fmla="*/ 679607 h 1473638"/>
                <a:gd name="connsiteX13" fmla="*/ 555475 w 705139"/>
                <a:gd name="connsiteY13" fmla="*/ 1112515 h 1473638"/>
                <a:gd name="connsiteX14" fmla="*/ 561536 w 705139"/>
                <a:gd name="connsiteY14" fmla="*/ 1331000 h 1473638"/>
                <a:gd name="connsiteX15" fmla="*/ 704774 w 705139"/>
                <a:gd name="connsiteY15" fmla="*/ 1472208 h 1473638"/>
                <a:gd name="connsiteX0" fmla="*/ 704774 w 705139"/>
                <a:gd name="connsiteY0" fmla="*/ 1472208 h 1473638"/>
                <a:gd name="connsiteX1" fmla="*/ 688590 w 705139"/>
                <a:gd name="connsiteY1" fmla="*/ 452611 h 1473638"/>
                <a:gd name="connsiteX2" fmla="*/ 510566 w 705139"/>
                <a:gd name="connsiteY2" fmla="*/ 387875 h 1473638"/>
                <a:gd name="connsiteX3" fmla="*/ 427614 w 705139"/>
                <a:gd name="connsiteY3" fmla="*/ 219554 h 1473638"/>
                <a:gd name="connsiteX4" fmla="*/ 437737 w 705139"/>
                <a:gd name="connsiteY4" fmla="*/ 23733 h 1473638"/>
                <a:gd name="connsiteX5" fmla="*/ 437737 w 705139"/>
                <a:gd name="connsiteY5" fmla="*/ 23733 h 1473638"/>
                <a:gd name="connsiteX6" fmla="*/ 186884 w 705139"/>
                <a:gd name="connsiteY6" fmla="*/ 15641 h 1473638"/>
                <a:gd name="connsiteX7" fmla="*/ 25043 w 705139"/>
                <a:gd name="connsiteY7" fmla="*/ 169390 h 1473638"/>
                <a:gd name="connsiteX8" fmla="*/ 25043 w 705139"/>
                <a:gd name="connsiteY8" fmla="*/ 387875 h 1473638"/>
                <a:gd name="connsiteX9" fmla="*/ 194976 w 705139"/>
                <a:gd name="connsiteY9" fmla="*/ 501163 h 1473638"/>
                <a:gd name="connsiteX10" fmla="*/ 381093 w 705139"/>
                <a:gd name="connsiteY10" fmla="*/ 476887 h 1473638"/>
                <a:gd name="connsiteX11" fmla="*/ 497218 w 705139"/>
                <a:gd name="connsiteY11" fmla="*/ 542429 h 1473638"/>
                <a:gd name="connsiteX12" fmla="*/ 550221 w 705139"/>
                <a:gd name="connsiteY12" fmla="*/ 679607 h 1473638"/>
                <a:gd name="connsiteX13" fmla="*/ 555475 w 705139"/>
                <a:gd name="connsiteY13" fmla="*/ 1112515 h 1473638"/>
                <a:gd name="connsiteX14" fmla="*/ 561536 w 705139"/>
                <a:gd name="connsiteY14" fmla="*/ 1331000 h 1473638"/>
                <a:gd name="connsiteX15" fmla="*/ 704774 w 705139"/>
                <a:gd name="connsiteY15" fmla="*/ 1472208 h 1473638"/>
                <a:gd name="connsiteX0" fmla="*/ 704774 w 709313"/>
                <a:gd name="connsiteY0" fmla="*/ 1472208 h 1473638"/>
                <a:gd name="connsiteX1" fmla="*/ 688590 w 709313"/>
                <a:gd name="connsiteY1" fmla="*/ 452611 h 1473638"/>
                <a:gd name="connsiteX2" fmla="*/ 521495 w 709313"/>
                <a:gd name="connsiteY2" fmla="*/ 387875 h 1473638"/>
                <a:gd name="connsiteX3" fmla="*/ 427614 w 709313"/>
                <a:gd name="connsiteY3" fmla="*/ 219554 h 1473638"/>
                <a:gd name="connsiteX4" fmla="*/ 437737 w 709313"/>
                <a:gd name="connsiteY4" fmla="*/ 23733 h 1473638"/>
                <a:gd name="connsiteX5" fmla="*/ 437737 w 709313"/>
                <a:gd name="connsiteY5" fmla="*/ 23733 h 1473638"/>
                <a:gd name="connsiteX6" fmla="*/ 186884 w 709313"/>
                <a:gd name="connsiteY6" fmla="*/ 15641 h 1473638"/>
                <a:gd name="connsiteX7" fmla="*/ 25043 w 709313"/>
                <a:gd name="connsiteY7" fmla="*/ 169390 h 1473638"/>
                <a:gd name="connsiteX8" fmla="*/ 25043 w 709313"/>
                <a:gd name="connsiteY8" fmla="*/ 387875 h 1473638"/>
                <a:gd name="connsiteX9" fmla="*/ 194976 w 709313"/>
                <a:gd name="connsiteY9" fmla="*/ 501163 h 1473638"/>
                <a:gd name="connsiteX10" fmla="*/ 381093 w 709313"/>
                <a:gd name="connsiteY10" fmla="*/ 476887 h 1473638"/>
                <a:gd name="connsiteX11" fmla="*/ 497218 w 709313"/>
                <a:gd name="connsiteY11" fmla="*/ 542429 h 1473638"/>
                <a:gd name="connsiteX12" fmla="*/ 550221 w 709313"/>
                <a:gd name="connsiteY12" fmla="*/ 679607 h 1473638"/>
                <a:gd name="connsiteX13" fmla="*/ 555475 w 709313"/>
                <a:gd name="connsiteY13" fmla="*/ 1112515 h 1473638"/>
                <a:gd name="connsiteX14" fmla="*/ 561536 w 709313"/>
                <a:gd name="connsiteY14" fmla="*/ 1331000 h 1473638"/>
                <a:gd name="connsiteX15" fmla="*/ 704774 w 709313"/>
                <a:gd name="connsiteY15" fmla="*/ 1472208 h 1473638"/>
                <a:gd name="connsiteX0" fmla="*/ 704774 w 705106"/>
                <a:gd name="connsiteY0" fmla="*/ 1472208 h 1473638"/>
                <a:gd name="connsiteX1" fmla="*/ 688590 w 705106"/>
                <a:gd name="connsiteY1" fmla="*/ 452611 h 1473638"/>
                <a:gd name="connsiteX2" fmla="*/ 521495 w 705106"/>
                <a:gd name="connsiteY2" fmla="*/ 387875 h 1473638"/>
                <a:gd name="connsiteX3" fmla="*/ 427614 w 705106"/>
                <a:gd name="connsiteY3" fmla="*/ 219554 h 1473638"/>
                <a:gd name="connsiteX4" fmla="*/ 437737 w 705106"/>
                <a:gd name="connsiteY4" fmla="*/ 23733 h 1473638"/>
                <a:gd name="connsiteX5" fmla="*/ 437737 w 705106"/>
                <a:gd name="connsiteY5" fmla="*/ 23733 h 1473638"/>
                <a:gd name="connsiteX6" fmla="*/ 186884 w 705106"/>
                <a:gd name="connsiteY6" fmla="*/ 15641 h 1473638"/>
                <a:gd name="connsiteX7" fmla="*/ 25043 w 705106"/>
                <a:gd name="connsiteY7" fmla="*/ 169390 h 1473638"/>
                <a:gd name="connsiteX8" fmla="*/ 25043 w 705106"/>
                <a:gd name="connsiteY8" fmla="*/ 387875 h 1473638"/>
                <a:gd name="connsiteX9" fmla="*/ 194976 w 705106"/>
                <a:gd name="connsiteY9" fmla="*/ 501163 h 1473638"/>
                <a:gd name="connsiteX10" fmla="*/ 381093 w 705106"/>
                <a:gd name="connsiteY10" fmla="*/ 476887 h 1473638"/>
                <a:gd name="connsiteX11" fmla="*/ 497218 w 705106"/>
                <a:gd name="connsiteY11" fmla="*/ 542429 h 1473638"/>
                <a:gd name="connsiteX12" fmla="*/ 550221 w 705106"/>
                <a:gd name="connsiteY12" fmla="*/ 679607 h 1473638"/>
                <a:gd name="connsiteX13" fmla="*/ 555475 w 705106"/>
                <a:gd name="connsiteY13" fmla="*/ 1112515 h 1473638"/>
                <a:gd name="connsiteX14" fmla="*/ 561536 w 705106"/>
                <a:gd name="connsiteY14" fmla="*/ 1331000 h 1473638"/>
                <a:gd name="connsiteX15" fmla="*/ 704774 w 705106"/>
                <a:gd name="connsiteY15" fmla="*/ 1472208 h 1473638"/>
                <a:gd name="connsiteX0" fmla="*/ 704774 w 713066"/>
                <a:gd name="connsiteY0" fmla="*/ 1472208 h 1523952"/>
                <a:gd name="connsiteX1" fmla="*/ 695876 w 713066"/>
                <a:gd name="connsiteY1" fmla="*/ 467183 h 1523952"/>
                <a:gd name="connsiteX2" fmla="*/ 521495 w 713066"/>
                <a:gd name="connsiteY2" fmla="*/ 387875 h 1523952"/>
                <a:gd name="connsiteX3" fmla="*/ 427614 w 713066"/>
                <a:gd name="connsiteY3" fmla="*/ 219554 h 1523952"/>
                <a:gd name="connsiteX4" fmla="*/ 437737 w 713066"/>
                <a:gd name="connsiteY4" fmla="*/ 23733 h 1523952"/>
                <a:gd name="connsiteX5" fmla="*/ 437737 w 713066"/>
                <a:gd name="connsiteY5" fmla="*/ 23733 h 1523952"/>
                <a:gd name="connsiteX6" fmla="*/ 186884 w 713066"/>
                <a:gd name="connsiteY6" fmla="*/ 15641 h 1523952"/>
                <a:gd name="connsiteX7" fmla="*/ 25043 w 713066"/>
                <a:gd name="connsiteY7" fmla="*/ 169390 h 1523952"/>
                <a:gd name="connsiteX8" fmla="*/ 25043 w 713066"/>
                <a:gd name="connsiteY8" fmla="*/ 387875 h 1523952"/>
                <a:gd name="connsiteX9" fmla="*/ 194976 w 713066"/>
                <a:gd name="connsiteY9" fmla="*/ 501163 h 1523952"/>
                <a:gd name="connsiteX10" fmla="*/ 381093 w 713066"/>
                <a:gd name="connsiteY10" fmla="*/ 476887 h 1523952"/>
                <a:gd name="connsiteX11" fmla="*/ 497218 w 713066"/>
                <a:gd name="connsiteY11" fmla="*/ 542429 h 1523952"/>
                <a:gd name="connsiteX12" fmla="*/ 550221 w 713066"/>
                <a:gd name="connsiteY12" fmla="*/ 679607 h 1523952"/>
                <a:gd name="connsiteX13" fmla="*/ 555475 w 713066"/>
                <a:gd name="connsiteY13" fmla="*/ 1112515 h 1523952"/>
                <a:gd name="connsiteX14" fmla="*/ 561536 w 713066"/>
                <a:gd name="connsiteY14" fmla="*/ 1331000 h 1523952"/>
                <a:gd name="connsiteX15" fmla="*/ 704774 w 713066"/>
                <a:gd name="connsiteY15" fmla="*/ 1472208 h 1523952"/>
                <a:gd name="connsiteX0" fmla="*/ 704774 w 705671"/>
                <a:gd name="connsiteY0" fmla="*/ 1472208 h 1474763"/>
                <a:gd name="connsiteX1" fmla="*/ 695876 w 705671"/>
                <a:gd name="connsiteY1" fmla="*/ 467183 h 1474763"/>
                <a:gd name="connsiteX2" fmla="*/ 521495 w 705671"/>
                <a:gd name="connsiteY2" fmla="*/ 387875 h 1474763"/>
                <a:gd name="connsiteX3" fmla="*/ 427614 w 705671"/>
                <a:gd name="connsiteY3" fmla="*/ 219554 h 1474763"/>
                <a:gd name="connsiteX4" fmla="*/ 437737 w 705671"/>
                <a:gd name="connsiteY4" fmla="*/ 23733 h 1474763"/>
                <a:gd name="connsiteX5" fmla="*/ 437737 w 705671"/>
                <a:gd name="connsiteY5" fmla="*/ 23733 h 1474763"/>
                <a:gd name="connsiteX6" fmla="*/ 186884 w 705671"/>
                <a:gd name="connsiteY6" fmla="*/ 15641 h 1474763"/>
                <a:gd name="connsiteX7" fmla="*/ 25043 w 705671"/>
                <a:gd name="connsiteY7" fmla="*/ 169390 h 1474763"/>
                <a:gd name="connsiteX8" fmla="*/ 25043 w 705671"/>
                <a:gd name="connsiteY8" fmla="*/ 387875 h 1474763"/>
                <a:gd name="connsiteX9" fmla="*/ 194976 w 705671"/>
                <a:gd name="connsiteY9" fmla="*/ 501163 h 1474763"/>
                <a:gd name="connsiteX10" fmla="*/ 381093 w 705671"/>
                <a:gd name="connsiteY10" fmla="*/ 476887 h 1474763"/>
                <a:gd name="connsiteX11" fmla="*/ 497218 w 705671"/>
                <a:gd name="connsiteY11" fmla="*/ 542429 h 1474763"/>
                <a:gd name="connsiteX12" fmla="*/ 550221 w 705671"/>
                <a:gd name="connsiteY12" fmla="*/ 679607 h 1474763"/>
                <a:gd name="connsiteX13" fmla="*/ 555475 w 705671"/>
                <a:gd name="connsiteY13" fmla="*/ 1112515 h 1474763"/>
                <a:gd name="connsiteX14" fmla="*/ 561536 w 705671"/>
                <a:gd name="connsiteY14" fmla="*/ 1331000 h 1474763"/>
                <a:gd name="connsiteX15" fmla="*/ 704774 w 705671"/>
                <a:gd name="connsiteY15" fmla="*/ 1472208 h 1474763"/>
                <a:gd name="connsiteX0" fmla="*/ 704774 w 715160"/>
                <a:gd name="connsiteY0" fmla="*/ 1472208 h 1524211"/>
                <a:gd name="connsiteX1" fmla="*/ 703162 w 715160"/>
                <a:gd name="connsiteY1" fmla="*/ 463540 h 1524211"/>
                <a:gd name="connsiteX2" fmla="*/ 521495 w 715160"/>
                <a:gd name="connsiteY2" fmla="*/ 387875 h 1524211"/>
                <a:gd name="connsiteX3" fmla="*/ 427614 w 715160"/>
                <a:gd name="connsiteY3" fmla="*/ 219554 h 1524211"/>
                <a:gd name="connsiteX4" fmla="*/ 437737 w 715160"/>
                <a:gd name="connsiteY4" fmla="*/ 23733 h 1524211"/>
                <a:gd name="connsiteX5" fmla="*/ 437737 w 715160"/>
                <a:gd name="connsiteY5" fmla="*/ 23733 h 1524211"/>
                <a:gd name="connsiteX6" fmla="*/ 186884 w 715160"/>
                <a:gd name="connsiteY6" fmla="*/ 15641 h 1524211"/>
                <a:gd name="connsiteX7" fmla="*/ 25043 w 715160"/>
                <a:gd name="connsiteY7" fmla="*/ 169390 h 1524211"/>
                <a:gd name="connsiteX8" fmla="*/ 25043 w 715160"/>
                <a:gd name="connsiteY8" fmla="*/ 387875 h 1524211"/>
                <a:gd name="connsiteX9" fmla="*/ 194976 w 715160"/>
                <a:gd name="connsiteY9" fmla="*/ 501163 h 1524211"/>
                <a:gd name="connsiteX10" fmla="*/ 381093 w 715160"/>
                <a:gd name="connsiteY10" fmla="*/ 476887 h 1524211"/>
                <a:gd name="connsiteX11" fmla="*/ 497218 w 715160"/>
                <a:gd name="connsiteY11" fmla="*/ 542429 h 1524211"/>
                <a:gd name="connsiteX12" fmla="*/ 550221 w 715160"/>
                <a:gd name="connsiteY12" fmla="*/ 679607 h 1524211"/>
                <a:gd name="connsiteX13" fmla="*/ 555475 w 715160"/>
                <a:gd name="connsiteY13" fmla="*/ 1112515 h 1524211"/>
                <a:gd name="connsiteX14" fmla="*/ 561536 w 715160"/>
                <a:gd name="connsiteY14" fmla="*/ 1331000 h 1524211"/>
                <a:gd name="connsiteX15" fmla="*/ 704774 w 715160"/>
                <a:gd name="connsiteY15" fmla="*/ 1472208 h 1524211"/>
                <a:gd name="connsiteX0" fmla="*/ 704774 w 705463"/>
                <a:gd name="connsiteY0" fmla="*/ 1472208 h 1472676"/>
                <a:gd name="connsiteX1" fmla="*/ 703162 w 705463"/>
                <a:gd name="connsiteY1" fmla="*/ 463540 h 1472676"/>
                <a:gd name="connsiteX2" fmla="*/ 521495 w 705463"/>
                <a:gd name="connsiteY2" fmla="*/ 387875 h 1472676"/>
                <a:gd name="connsiteX3" fmla="*/ 427614 w 705463"/>
                <a:gd name="connsiteY3" fmla="*/ 219554 h 1472676"/>
                <a:gd name="connsiteX4" fmla="*/ 437737 w 705463"/>
                <a:gd name="connsiteY4" fmla="*/ 23733 h 1472676"/>
                <a:gd name="connsiteX5" fmla="*/ 437737 w 705463"/>
                <a:gd name="connsiteY5" fmla="*/ 23733 h 1472676"/>
                <a:gd name="connsiteX6" fmla="*/ 186884 w 705463"/>
                <a:gd name="connsiteY6" fmla="*/ 15641 h 1472676"/>
                <a:gd name="connsiteX7" fmla="*/ 25043 w 705463"/>
                <a:gd name="connsiteY7" fmla="*/ 169390 h 1472676"/>
                <a:gd name="connsiteX8" fmla="*/ 25043 w 705463"/>
                <a:gd name="connsiteY8" fmla="*/ 387875 h 1472676"/>
                <a:gd name="connsiteX9" fmla="*/ 194976 w 705463"/>
                <a:gd name="connsiteY9" fmla="*/ 501163 h 1472676"/>
                <a:gd name="connsiteX10" fmla="*/ 381093 w 705463"/>
                <a:gd name="connsiteY10" fmla="*/ 476887 h 1472676"/>
                <a:gd name="connsiteX11" fmla="*/ 497218 w 705463"/>
                <a:gd name="connsiteY11" fmla="*/ 542429 h 1472676"/>
                <a:gd name="connsiteX12" fmla="*/ 550221 w 705463"/>
                <a:gd name="connsiteY12" fmla="*/ 679607 h 1472676"/>
                <a:gd name="connsiteX13" fmla="*/ 555475 w 705463"/>
                <a:gd name="connsiteY13" fmla="*/ 1112515 h 1472676"/>
                <a:gd name="connsiteX14" fmla="*/ 561536 w 705463"/>
                <a:gd name="connsiteY14" fmla="*/ 1331000 h 1472676"/>
                <a:gd name="connsiteX15" fmla="*/ 704774 w 705463"/>
                <a:gd name="connsiteY15" fmla="*/ 1472208 h 147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463" h="1472676">
                  <a:moveTo>
                    <a:pt x="704774" y="1472208"/>
                  </a:moveTo>
                  <a:cubicBezTo>
                    <a:pt x="706520" y="1466066"/>
                    <a:pt x="704564" y="465754"/>
                    <a:pt x="703162" y="463540"/>
                  </a:cubicBezTo>
                  <a:cubicBezTo>
                    <a:pt x="701760" y="461326"/>
                    <a:pt x="567420" y="428539"/>
                    <a:pt x="521495" y="387875"/>
                  </a:cubicBezTo>
                  <a:cubicBezTo>
                    <a:pt x="475570" y="347211"/>
                    <a:pt x="441574" y="280244"/>
                    <a:pt x="427614" y="219554"/>
                  </a:cubicBezTo>
                  <a:cubicBezTo>
                    <a:pt x="413654" y="158864"/>
                    <a:pt x="437737" y="23733"/>
                    <a:pt x="437737" y="23733"/>
                  </a:cubicBezTo>
                  <a:lnTo>
                    <a:pt x="437737" y="23733"/>
                  </a:lnTo>
                  <a:cubicBezTo>
                    <a:pt x="395928" y="22384"/>
                    <a:pt x="273882" y="-23208"/>
                    <a:pt x="186884" y="15641"/>
                  </a:cubicBezTo>
                  <a:cubicBezTo>
                    <a:pt x="99886" y="54490"/>
                    <a:pt x="52016" y="107351"/>
                    <a:pt x="25043" y="169390"/>
                  </a:cubicBezTo>
                  <a:cubicBezTo>
                    <a:pt x="-1930" y="231429"/>
                    <a:pt x="-14208" y="307079"/>
                    <a:pt x="25043" y="387875"/>
                  </a:cubicBezTo>
                  <a:cubicBezTo>
                    <a:pt x="64294" y="468671"/>
                    <a:pt x="135634" y="486328"/>
                    <a:pt x="194976" y="501163"/>
                  </a:cubicBezTo>
                  <a:cubicBezTo>
                    <a:pt x="254318" y="515998"/>
                    <a:pt x="330719" y="470009"/>
                    <a:pt x="381093" y="476887"/>
                  </a:cubicBezTo>
                  <a:cubicBezTo>
                    <a:pt x="431467" y="483765"/>
                    <a:pt x="469030" y="508642"/>
                    <a:pt x="497218" y="542429"/>
                  </a:cubicBezTo>
                  <a:cubicBezTo>
                    <a:pt x="525406" y="576216"/>
                    <a:pt x="540512" y="584593"/>
                    <a:pt x="550221" y="679607"/>
                  </a:cubicBezTo>
                  <a:cubicBezTo>
                    <a:pt x="559930" y="774621"/>
                    <a:pt x="548732" y="997878"/>
                    <a:pt x="555475" y="1112515"/>
                  </a:cubicBezTo>
                  <a:cubicBezTo>
                    <a:pt x="562218" y="1227152"/>
                    <a:pt x="551226" y="1238264"/>
                    <a:pt x="561536" y="1331000"/>
                  </a:cubicBezTo>
                  <a:cubicBezTo>
                    <a:pt x="571846" y="1423736"/>
                    <a:pt x="703028" y="1478350"/>
                    <a:pt x="704774" y="1472208"/>
                  </a:cubicBez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Oval 17">
              <a:extLst>
                <a:ext uri="{FF2B5EF4-FFF2-40B4-BE49-F238E27FC236}">
                  <a16:creationId xmlns:a16="http://schemas.microsoft.com/office/drawing/2014/main" id="{AC75B9A1-AA3A-D5DD-2559-89DF801AAFCB}"/>
                </a:ext>
              </a:extLst>
            </p:cNvPr>
            <p:cNvSpPr/>
            <p:nvPr/>
          </p:nvSpPr>
          <p:spPr bwMode="auto">
            <a:xfrm>
              <a:off x="8906709" y="1956306"/>
              <a:ext cx="704644" cy="539168"/>
            </a:xfrm>
            <a:prstGeom prst="ellipse">
              <a:avLst/>
            </a:prstGeom>
            <a:solidFill>
              <a:schemeClr val="accent6">
                <a:lumMod val="40000"/>
                <a:lumOff val="60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CALR</a:t>
              </a:r>
            </a:p>
          </p:txBody>
        </p:sp>
      </p:grpSp>
      <p:grpSp>
        <p:nvGrpSpPr>
          <p:cNvPr id="23" name="Group 22">
            <a:extLst>
              <a:ext uri="{FF2B5EF4-FFF2-40B4-BE49-F238E27FC236}">
                <a16:creationId xmlns:a16="http://schemas.microsoft.com/office/drawing/2014/main" id="{2C076BD0-2AE9-1363-FD76-BDA62A4A8EE1}"/>
              </a:ext>
            </a:extLst>
          </p:cNvPr>
          <p:cNvGrpSpPr/>
          <p:nvPr/>
        </p:nvGrpSpPr>
        <p:grpSpPr>
          <a:xfrm>
            <a:off x="7760180" y="3093888"/>
            <a:ext cx="500620" cy="307777"/>
            <a:chOff x="8180494" y="3064432"/>
            <a:chExt cx="500620" cy="307777"/>
          </a:xfrm>
        </p:grpSpPr>
        <p:sp>
          <p:nvSpPr>
            <p:cNvPr id="20" name="Oval 19">
              <a:extLst>
                <a:ext uri="{FF2B5EF4-FFF2-40B4-BE49-F238E27FC236}">
                  <a16:creationId xmlns:a16="http://schemas.microsoft.com/office/drawing/2014/main" id="{E746044E-4234-039C-040C-FDA42F6B85F7}"/>
                </a:ext>
              </a:extLst>
            </p:cNvPr>
            <p:cNvSpPr/>
            <p:nvPr/>
          </p:nvSpPr>
          <p:spPr bwMode="auto">
            <a:xfrm>
              <a:off x="8207960" y="3076891"/>
              <a:ext cx="439673" cy="277354"/>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1830B987-E7CE-13A9-A3B1-3D2C09762E44}"/>
                </a:ext>
              </a:extLst>
            </p:cNvPr>
            <p:cNvSpPr txBox="1"/>
            <p:nvPr/>
          </p:nvSpPr>
          <p:spPr bwMode="auto">
            <a:xfrm>
              <a:off x="8180494" y="3064432"/>
              <a:ext cx="50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JAK</a:t>
              </a:r>
            </a:p>
          </p:txBody>
        </p:sp>
      </p:grpSp>
      <p:grpSp>
        <p:nvGrpSpPr>
          <p:cNvPr id="24" name="Group 23">
            <a:extLst>
              <a:ext uri="{FF2B5EF4-FFF2-40B4-BE49-F238E27FC236}">
                <a16:creationId xmlns:a16="http://schemas.microsoft.com/office/drawing/2014/main" id="{B79D6AAA-BAB2-D84F-E52F-2AE657BA02C1}"/>
              </a:ext>
            </a:extLst>
          </p:cNvPr>
          <p:cNvGrpSpPr/>
          <p:nvPr/>
        </p:nvGrpSpPr>
        <p:grpSpPr>
          <a:xfrm>
            <a:off x="8350305" y="3081642"/>
            <a:ext cx="500620" cy="307777"/>
            <a:chOff x="8180494" y="3057058"/>
            <a:chExt cx="500620" cy="307777"/>
          </a:xfrm>
        </p:grpSpPr>
        <p:sp>
          <p:nvSpPr>
            <p:cNvPr id="25" name="Oval 24">
              <a:extLst>
                <a:ext uri="{FF2B5EF4-FFF2-40B4-BE49-F238E27FC236}">
                  <a16:creationId xmlns:a16="http://schemas.microsoft.com/office/drawing/2014/main" id="{8354C174-3737-B4E6-CCE0-6140C5DE242B}"/>
                </a:ext>
              </a:extLst>
            </p:cNvPr>
            <p:cNvSpPr/>
            <p:nvPr/>
          </p:nvSpPr>
          <p:spPr bwMode="auto">
            <a:xfrm>
              <a:off x="8207960" y="3076891"/>
              <a:ext cx="439673" cy="277354"/>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7B6D55B5-1932-FA00-E29F-579A13A7381C}"/>
                </a:ext>
              </a:extLst>
            </p:cNvPr>
            <p:cNvSpPr txBox="1"/>
            <p:nvPr/>
          </p:nvSpPr>
          <p:spPr bwMode="auto">
            <a:xfrm>
              <a:off x="8180494" y="3057058"/>
              <a:ext cx="50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JAK</a:t>
              </a:r>
            </a:p>
          </p:txBody>
        </p:sp>
      </p:grpSp>
      <p:grpSp>
        <p:nvGrpSpPr>
          <p:cNvPr id="34" name="Group 33">
            <a:extLst>
              <a:ext uri="{FF2B5EF4-FFF2-40B4-BE49-F238E27FC236}">
                <a16:creationId xmlns:a16="http://schemas.microsoft.com/office/drawing/2014/main" id="{E1F66A39-9FCC-D888-7A0A-0264D5C727D5}"/>
              </a:ext>
            </a:extLst>
          </p:cNvPr>
          <p:cNvGrpSpPr/>
          <p:nvPr/>
        </p:nvGrpSpPr>
        <p:grpSpPr>
          <a:xfrm>
            <a:off x="7473601" y="3910243"/>
            <a:ext cx="819224" cy="580709"/>
            <a:chOff x="8432377" y="3872143"/>
            <a:chExt cx="819224" cy="580709"/>
          </a:xfrm>
        </p:grpSpPr>
        <p:grpSp>
          <p:nvGrpSpPr>
            <p:cNvPr id="39" name="Group 38">
              <a:extLst>
                <a:ext uri="{FF2B5EF4-FFF2-40B4-BE49-F238E27FC236}">
                  <a16:creationId xmlns:a16="http://schemas.microsoft.com/office/drawing/2014/main" id="{2ADB8FF8-9EF7-13E2-890E-0893F7E6259D}"/>
                </a:ext>
              </a:extLst>
            </p:cNvPr>
            <p:cNvGrpSpPr/>
            <p:nvPr/>
          </p:nvGrpSpPr>
          <p:grpSpPr>
            <a:xfrm>
              <a:off x="8432377" y="3872143"/>
              <a:ext cx="612961" cy="580709"/>
              <a:chOff x="8432377" y="3872143"/>
              <a:chExt cx="612961" cy="580709"/>
            </a:xfrm>
          </p:grpSpPr>
          <p:sp>
            <p:nvSpPr>
              <p:cNvPr id="30" name="Freeform: Shape 29">
                <a:extLst>
                  <a:ext uri="{FF2B5EF4-FFF2-40B4-BE49-F238E27FC236}">
                    <a16:creationId xmlns:a16="http://schemas.microsoft.com/office/drawing/2014/main" id="{F7B925AE-E02D-229B-29CA-A6A6B367D6D4}"/>
                  </a:ext>
                </a:extLst>
              </p:cNvPr>
              <p:cNvSpPr/>
              <p:nvPr/>
            </p:nvSpPr>
            <p:spPr bwMode="auto">
              <a:xfrm>
                <a:off x="8558581" y="3872143"/>
                <a:ext cx="369321" cy="580709"/>
              </a:xfrm>
              <a:custGeom>
                <a:avLst/>
                <a:gdLst>
                  <a:gd name="connsiteX0" fmla="*/ 113559 w 369321"/>
                  <a:gd name="connsiteY0" fmla="*/ 0 h 580709"/>
                  <a:gd name="connsiteX1" fmla="*/ 255762 w 369321"/>
                  <a:gd name="connsiteY1" fmla="*/ 0 h 580709"/>
                  <a:gd name="connsiteX2" fmla="*/ 369321 w 369321"/>
                  <a:gd name="connsiteY2" fmla="*/ 113559 h 580709"/>
                  <a:gd name="connsiteX3" fmla="*/ 369321 w 369321"/>
                  <a:gd name="connsiteY3" fmla="*/ 264084 h 580709"/>
                  <a:gd name="connsiteX4" fmla="*/ 331268 w 369321"/>
                  <a:gd name="connsiteY4" fmla="*/ 256402 h 580709"/>
                  <a:gd name="connsiteX5" fmla="*/ 215402 w 369321"/>
                  <a:gd name="connsiteY5" fmla="*/ 372268 h 580709"/>
                  <a:gd name="connsiteX6" fmla="*/ 331268 w 369321"/>
                  <a:gd name="connsiteY6" fmla="*/ 488134 h 580709"/>
                  <a:gd name="connsiteX7" fmla="*/ 366521 w 369321"/>
                  <a:gd name="connsiteY7" fmla="*/ 481017 h 580709"/>
                  <a:gd name="connsiteX8" fmla="*/ 360397 w 369321"/>
                  <a:gd name="connsiteY8" fmla="*/ 511352 h 580709"/>
                  <a:gd name="connsiteX9" fmla="*/ 255762 w 369321"/>
                  <a:gd name="connsiteY9" fmla="*/ 580709 h 580709"/>
                  <a:gd name="connsiteX10" fmla="*/ 113559 w 369321"/>
                  <a:gd name="connsiteY10" fmla="*/ 580709 h 580709"/>
                  <a:gd name="connsiteX11" fmla="*/ 0 w 369321"/>
                  <a:gd name="connsiteY11" fmla="*/ 467150 h 580709"/>
                  <a:gd name="connsiteX12" fmla="*/ 0 w 369321"/>
                  <a:gd name="connsiteY12" fmla="*/ 113559 h 580709"/>
                  <a:gd name="connsiteX13" fmla="*/ 113559 w 369321"/>
                  <a:gd name="connsiteY13" fmla="*/ 0 h 580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9321" h="580709">
                    <a:moveTo>
                      <a:pt x="113559" y="0"/>
                    </a:moveTo>
                    <a:lnTo>
                      <a:pt x="255762" y="0"/>
                    </a:lnTo>
                    <a:cubicBezTo>
                      <a:pt x="318479" y="0"/>
                      <a:pt x="369321" y="50842"/>
                      <a:pt x="369321" y="113559"/>
                    </a:cubicBezTo>
                    <a:lnTo>
                      <a:pt x="369321" y="264084"/>
                    </a:lnTo>
                    <a:lnTo>
                      <a:pt x="331268" y="256402"/>
                    </a:lnTo>
                    <a:cubicBezTo>
                      <a:pt x="267277" y="256402"/>
                      <a:pt x="215402" y="308277"/>
                      <a:pt x="215402" y="372268"/>
                    </a:cubicBezTo>
                    <a:cubicBezTo>
                      <a:pt x="215402" y="436259"/>
                      <a:pt x="267277" y="488134"/>
                      <a:pt x="331268" y="488134"/>
                    </a:cubicBezTo>
                    <a:lnTo>
                      <a:pt x="366521" y="481017"/>
                    </a:lnTo>
                    <a:lnTo>
                      <a:pt x="360397" y="511352"/>
                    </a:lnTo>
                    <a:cubicBezTo>
                      <a:pt x="343158" y="552111"/>
                      <a:pt x="302800" y="580709"/>
                      <a:pt x="255762" y="580709"/>
                    </a:cubicBezTo>
                    <a:lnTo>
                      <a:pt x="113559" y="580709"/>
                    </a:lnTo>
                    <a:cubicBezTo>
                      <a:pt x="50842" y="580709"/>
                      <a:pt x="0" y="529867"/>
                      <a:pt x="0" y="467150"/>
                    </a:cubicBezTo>
                    <a:lnTo>
                      <a:pt x="0" y="113559"/>
                    </a:lnTo>
                    <a:cubicBezTo>
                      <a:pt x="0" y="50842"/>
                      <a:pt x="50842" y="0"/>
                      <a:pt x="113559" y="0"/>
                    </a:cubicBezTo>
                    <a:close/>
                  </a:path>
                </a:pathLst>
              </a:custGeom>
              <a:solidFill>
                <a:schemeClr val="accent2"/>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563058F1-B176-7495-B9DF-EDB796B9E295}"/>
                  </a:ext>
                </a:extLst>
              </p:cNvPr>
              <p:cNvSpPr txBox="1"/>
              <p:nvPr/>
            </p:nvSpPr>
            <p:spPr bwMode="auto">
              <a:xfrm>
                <a:off x="8432377" y="3875766"/>
                <a:ext cx="6129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STAT</a:t>
                </a:r>
              </a:p>
            </p:txBody>
          </p:sp>
        </p:grpSp>
        <p:cxnSp>
          <p:nvCxnSpPr>
            <p:cNvPr id="50" name="Straight Connector 49">
              <a:extLst>
                <a:ext uri="{FF2B5EF4-FFF2-40B4-BE49-F238E27FC236}">
                  <a16:creationId xmlns:a16="http://schemas.microsoft.com/office/drawing/2014/main" id="{C7EF4D4A-8235-9847-9FCE-3B3733802F75}"/>
                </a:ext>
              </a:extLst>
            </p:cNvPr>
            <p:cNvCxnSpPr/>
            <p:nvPr/>
          </p:nvCxnSpPr>
          <p:spPr bwMode="auto">
            <a:xfrm>
              <a:off x="8929283" y="4089099"/>
              <a:ext cx="97827" cy="0"/>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9170D31D-BB86-695C-35CB-75CBC96E0A24}"/>
                </a:ext>
              </a:extLst>
            </p:cNvPr>
            <p:cNvSpPr txBox="1"/>
            <p:nvPr/>
          </p:nvSpPr>
          <p:spPr bwMode="auto">
            <a:xfrm>
              <a:off x="8936463" y="3930877"/>
              <a:ext cx="315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a:t>
              </a:r>
            </a:p>
          </p:txBody>
        </p:sp>
      </p:grpSp>
      <p:grpSp>
        <p:nvGrpSpPr>
          <p:cNvPr id="33" name="Group 32">
            <a:extLst>
              <a:ext uri="{FF2B5EF4-FFF2-40B4-BE49-F238E27FC236}">
                <a16:creationId xmlns:a16="http://schemas.microsoft.com/office/drawing/2014/main" id="{CAFFC9A2-0B21-92F4-E692-F300906ED04B}"/>
              </a:ext>
            </a:extLst>
          </p:cNvPr>
          <p:cNvGrpSpPr/>
          <p:nvPr/>
        </p:nvGrpSpPr>
        <p:grpSpPr>
          <a:xfrm>
            <a:off x="8442191" y="3912083"/>
            <a:ext cx="815182" cy="580709"/>
            <a:chOff x="9400967" y="3873983"/>
            <a:chExt cx="815182" cy="580709"/>
          </a:xfrm>
        </p:grpSpPr>
        <p:grpSp>
          <p:nvGrpSpPr>
            <p:cNvPr id="38" name="Group 37">
              <a:extLst>
                <a:ext uri="{FF2B5EF4-FFF2-40B4-BE49-F238E27FC236}">
                  <a16:creationId xmlns:a16="http://schemas.microsoft.com/office/drawing/2014/main" id="{950A06C6-E2FD-2E5D-277E-6E9B40DAA67B}"/>
                </a:ext>
              </a:extLst>
            </p:cNvPr>
            <p:cNvGrpSpPr/>
            <p:nvPr/>
          </p:nvGrpSpPr>
          <p:grpSpPr>
            <a:xfrm>
              <a:off x="9400967" y="3873983"/>
              <a:ext cx="612961" cy="580709"/>
              <a:chOff x="9400967" y="3873983"/>
              <a:chExt cx="612961" cy="580709"/>
            </a:xfrm>
          </p:grpSpPr>
          <p:sp>
            <p:nvSpPr>
              <p:cNvPr id="32" name="Freeform: Shape 31">
                <a:extLst>
                  <a:ext uri="{FF2B5EF4-FFF2-40B4-BE49-F238E27FC236}">
                    <a16:creationId xmlns:a16="http://schemas.microsoft.com/office/drawing/2014/main" id="{031C6B37-1362-8191-BA3B-9B5CE2802CC3}"/>
                  </a:ext>
                </a:extLst>
              </p:cNvPr>
              <p:cNvSpPr/>
              <p:nvPr/>
            </p:nvSpPr>
            <p:spPr bwMode="auto">
              <a:xfrm flipV="1">
                <a:off x="9522788" y="3873983"/>
                <a:ext cx="369321" cy="580709"/>
              </a:xfrm>
              <a:custGeom>
                <a:avLst/>
                <a:gdLst>
                  <a:gd name="connsiteX0" fmla="*/ 113559 w 369321"/>
                  <a:gd name="connsiteY0" fmla="*/ 0 h 580709"/>
                  <a:gd name="connsiteX1" fmla="*/ 255762 w 369321"/>
                  <a:gd name="connsiteY1" fmla="*/ 0 h 580709"/>
                  <a:gd name="connsiteX2" fmla="*/ 369321 w 369321"/>
                  <a:gd name="connsiteY2" fmla="*/ 113559 h 580709"/>
                  <a:gd name="connsiteX3" fmla="*/ 369321 w 369321"/>
                  <a:gd name="connsiteY3" fmla="*/ 264084 h 580709"/>
                  <a:gd name="connsiteX4" fmla="*/ 331268 w 369321"/>
                  <a:gd name="connsiteY4" fmla="*/ 256402 h 580709"/>
                  <a:gd name="connsiteX5" fmla="*/ 215402 w 369321"/>
                  <a:gd name="connsiteY5" fmla="*/ 372268 h 580709"/>
                  <a:gd name="connsiteX6" fmla="*/ 331268 w 369321"/>
                  <a:gd name="connsiteY6" fmla="*/ 488134 h 580709"/>
                  <a:gd name="connsiteX7" fmla="*/ 366521 w 369321"/>
                  <a:gd name="connsiteY7" fmla="*/ 481017 h 580709"/>
                  <a:gd name="connsiteX8" fmla="*/ 360397 w 369321"/>
                  <a:gd name="connsiteY8" fmla="*/ 511352 h 580709"/>
                  <a:gd name="connsiteX9" fmla="*/ 255762 w 369321"/>
                  <a:gd name="connsiteY9" fmla="*/ 580709 h 580709"/>
                  <a:gd name="connsiteX10" fmla="*/ 113559 w 369321"/>
                  <a:gd name="connsiteY10" fmla="*/ 580709 h 580709"/>
                  <a:gd name="connsiteX11" fmla="*/ 0 w 369321"/>
                  <a:gd name="connsiteY11" fmla="*/ 467150 h 580709"/>
                  <a:gd name="connsiteX12" fmla="*/ 0 w 369321"/>
                  <a:gd name="connsiteY12" fmla="*/ 113559 h 580709"/>
                  <a:gd name="connsiteX13" fmla="*/ 113559 w 369321"/>
                  <a:gd name="connsiteY13" fmla="*/ 0 h 580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9321" h="580709">
                    <a:moveTo>
                      <a:pt x="113559" y="0"/>
                    </a:moveTo>
                    <a:lnTo>
                      <a:pt x="255762" y="0"/>
                    </a:lnTo>
                    <a:cubicBezTo>
                      <a:pt x="318479" y="0"/>
                      <a:pt x="369321" y="50842"/>
                      <a:pt x="369321" y="113559"/>
                    </a:cubicBezTo>
                    <a:lnTo>
                      <a:pt x="369321" y="264084"/>
                    </a:lnTo>
                    <a:lnTo>
                      <a:pt x="331268" y="256402"/>
                    </a:lnTo>
                    <a:cubicBezTo>
                      <a:pt x="267277" y="256402"/>
                      <a:pt x="215402" y="308277"/>
                      <a:pt x="215402" y="372268"/>
                    </a:cubicBezTo>
                    <a:cubicBezTo>
                      <a:pt x="215402" y="436259"/>
                      <a:pt x="267277" y="488134"/>
                      <a:pt x="331268" y="488134"/>
                    </a:cubicBezTo>
                    <a:lnTo>
                      <a:pt x="366521" y="481017"/>
                    </a:lnTo>
                    <a:lnTo>
                      <a:pt x="360397" y="511352"/>
                    </a:lnTo>
                    <a:cubicBezTo>
                      <a:pt x="343158" y="552111"/>
                      <a:pt x="302800" y="580709"/>
                      <a:pt x="255762" y="580709"/>
                    </a:cubicBezTo>
                    <a:lnTo>
                      <a:pt x="113559" y="580709"/>
                    </a:lnTo>
                    <a:cubicBezTo>
                      <a:pt x="50842" y="580709"/>
                      <a:pt x="0" y="529867"/>
                      <a:pt x="0" y="467150"/>
                    </a:cubicBezTo>
                    <a:lnTo>
                      <a:pt x="0" y="113559"/>
                    </a:lnTo>
                    <a:cubicBezTo>
                      <a:pt x="0" y="50842"/>
                      <a:pt x="50842" y="0"/>
                      <a:pt x="113559" y="0"/>
                    </a:cubicBezTo>
                    <a:close/>
                  </a:path>
                </a:pathLst>
              </a:custGeom>
              <a:solidFill>
                <a:schemeClr val="accent2"/>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AF62DA01-D23B-C231-0163-9222E3390F7D}"/>
                  </a:ext>
                </a:extLst>
              </p:cNvPr>
              <p:cNvSpPr txBox="1"/>
              <p:nvPr/>
            </p:nvSpPr>
            <p:spPr bwMode="auto">
              <a:xfrm>
                <a:off x="9400967" y="4144790"/>
                <a:ext cx="6129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STAT</a:t>
                </a:r>
              </a:p>
            </p:txBody>
          </p:sp>
        </p:grpSp>
        <p:grpSp>
          <p:nvGrpSpPr>
            <p:cNvPr id="45" name="Group 44">
              <a:extLst>
                <a:ext uri="{FF2B5EF4-FFF2-40B4-BE49-F238E27FC236}">
                  <a16:creationId xmlns:a16="http://schemas.microsoft.com/office/drawing/2014/main" id="{4824BD96-0F12-999C-0324-EB10F6C131F7}"/>
                </a:ext>
              </a:extLst>
            </p:cNvPr>
            <p:cNvGrpSpPr/>
            <p:nvPr/>
          </p:nvGrpSpPr>
          <p:grpSpPr>
            <a:xfrm>
              <a:off x="9732770" y="3935211"/>
              <a:ext cx="260417" cy="307777"/>
              <a:chOff x="10931080" y="4246781"/>
              <a:chExt cx="260417" cy="307777"/>
            </a:xfrm>
          </p:grpSpPr>
          <p:sp>
            <p:nvSpPr>
              <p:cNvPr id="43" name="Oval 42">
                <a:extLst>
                  <a:ext uri="{FF2B5EF4-FFF2-40B4-BE49-F238E27FC236}">
                    <a16:creationId xmlns:a16="http://schemas.microsoft.com/office/drawing/2014/main" id="{7ABA51A1-575C-37B8-DB3E-46606CF646E5}"/>
                  </a:ext>
                </a:extLst>
              </p:cNvPr>
              <p:cNvSpPr/>
              <p:nvPr/>
            </p:nvSpPr>
            <p:spPr bwMode="auto">
              <a:xfrm>
                <a:off x="10956527" y="4298678"/>
                <a:ext cx="195316" cy="195316"/>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20A053DB-9498-4929-F04A-305E863164F9}"/>
                  </a:ext>
                </a:extLst>
              </p:cNvPr>
              <p:cNvSpPr txBox="1"/>
              <p:nvPr/>
            </p:nvSpPr>
            <p:spPr bwMode="auto">
              <a:xfrm>
                <a:off x="10931080" y="4246781"/>
                <a:ext cx="260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
                </a:r>
              </a:p>
            </p:txBody>
          </p:sp>
        </p:grpSp>
        <p:grpSp>
          <p:nvGrpSpPr>
            <p:cNvPr id="11" name="Group 10">
              <a:extLst>
                <a:ext uri="{FF2B5EF4-FFF2-40B4-BE49-F238E27FC236}">
                  <a16:creationId xmlns:a16="http://schemas.microsoft.com/office/drawing/2014/main" id="{348AA29C-BFAD-7556-EB4E-4A66096E128E}"/>
                </a:ext>
              </a:extLst>
            </p:cNvPr>
            <p:cNvGrpSpPr/>
            <p:nvPr/>
          </p:nvGrpSpPr>
          <p:grpSpPr>
            <a:xfrm>
              <a:off x="9898695" y="4129438"/>
              <a:ext cx="317454" cy="307777"/>
              <a:chOff x="9081683" y="4083277"/>
              <a:chExt cx="317454" cy="307777"/>
            </a:xfrm>
          </p:grpSpPr>
          <p:cxnSp>
            <p:nvCxnSpPr>
              <p:cNvPr id="9" name="Straight Connector 8">
                <a:extLst>
                  <a:ext uri="{FF2B5EF4-FFF2-40B4-BE49-F238E27FC236}">
                    <a16:creationId xmlns:a16="http://schemas.microsoft.com/office/drawing/2014/main" id="{A2CDBC76-7964-FC19-2371-B69E260C0438}"/>
                  </a:ext>
                </a:extLst>
              </p:cNvPr>
              <p:cNvCxnSpPr/>
              <p:nvPr/>
            </p:nvCxnSpPr>
            <p:spPr bwMode="auto">
              <a:xfrm>
                <a:off x="9081683" y="4241499"/>
                <a:ext cx="97827" cy="0"/>
              </a:xfrm>
              <a:prstGeom prst="line">
                <a:avLst/>
              </a:prstGeom>
              <a:noFill/>
              <a:ln w="28575" cap="flat" cmpd="sng" algn="ctr">
                <a:solidFill>
                  <a:schemeClr val="bg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E9F3CF78-AA03-2CFE-B05C-04C514B238CD}"/>
                  </a:ext>
                </a:extLst>
              </p:cNvPr>
              <p:cNvSpPr txBox="1"/>
              <p:nvPr/>
            </p:nvSpPr>
            <p:spPr bwMode="auto">
              <a:xfrm>
                <a:off x="9083999" y="4083277"/>
                <a:ext cx="315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a:t>
                </a:r>
              </a:p>
            </p:txBody>
          </p:sp>
        </p:grpSp>
      </p:grpSp>
      <p:grpSp>
        <p:nvGrpSpPr>
          <p:cNvPr id="31" name="Group 30">
            <a:extLst>
              <a:ext uri="{FF2B5EF4-FFF2-40B4-BE49-F238E27FC236}">
                <a16:creationId xmlns:a16="http://schemas.microsoft.com/office/drawing/2014/main" id="{06CECCCE-3DF6-B8AD-E233-42477D910052}"/>
              </a:ext>
            </a:extLst>
          </p:cNvPr>
          <p:cNvGrpSpPr/>
          <p:nvPr/>
        </p:nvGrpSpPr>
        <p:grpSpPr>
          <a:xfrm>
            <a:off x="8929255" y="3902833"/>
            <a:ext cx="795493" cy="580709"/>
            <a:chOff x="9888031" y="3864733"/>
            <a:chExt cx="795493" cy="580709"/>
          </a:xfrm>
        </p:grpSpPr>
        <p:grpSp>
          <p:nvGrpSpPr>
            <p:cNvPr id="40" name="Group 39">
              <a:extLst>
                <a:ext uri="{FF2B5EF4-FFF2-40B4-BE49-F238E27FC236}">
                  <a16:creationId xmlns:a16="http://schemas.microsoft.com/office/drawing/2014/main" id="{F809D749-831C-8CA2-695F-CBDF1CDB4A38}"/>
                </a:ext>
              </a:extLst>
            </p:cNvPr>
            <p:cNvGrpSpPr/>
            <p:nvPr/>
          </p:nvGrpSpPr>
          <p:grpSpPr>
            <a:xfrm>
              <a:off x="10070563" y="3864733"/>
              <a:ext cx="612961" cy="580709"/>
              <a:chOff x="8437241" y="3872143"/>
              <a:chExt cx="612961" cy="580709"/>
            </a:xfrm>
          </p:grpSpPr>
          <p:sp>
            <p:nvSpPr>
              <p:cNvPr id="41" name="Freeform: Shape 40">
                <a:extLst>
                  <a:ext uri="{FF2B5EF4-FFF2-40B4-BE49-F238E27FC236}">
                    <a16:creationId xmlns:a16="http://schemas.microsoft.com/office/drawing/2014/main" id="{0863F145-69BB-1971-E4EC-91368FC5D63B}"/>
                  </a:ext>
                </a:extLst>
              </p:cNvPr>
              <p:cNvSpPr/>
              <p:nvPr/>
            </p:nvSpPr>
            <p:spPr bwMode="auto">
              <a:xfrm flipH="1">
                <a:off x="8563445" y="3872143"/>
                <a:ext cx="369321" cy="580709"/>
              </a:xfrm>
              <a:custGeom>
                <a:avLst/>
                <a:gdLst>
                  <a:gd name="connsiteX0" fmla="*/ 113559 w 369321"/>
                  <a:gd name="connsiteY0" fmla="*/ 0 h 580709"/>
                  <a:gd name="connsiteX1" fmla="*/ 255762 w 369321"/>
                  <a:gd name="connsiteY1" fmla="*/ 0 h 580709"/>
                  <a:gd name="connsiteX2" fmla="*/ 369321 w 369321"/>
                  <a:gd name="connsiteY2" fmla="*/ 113559 h 580709"/>
                  <a:gd name="connsiteX3" fmla="*/ 369321 w 369321"/>
                  <a:gd name="connsiteY3" fmla="*/ 264084 h 580709"/>
                  <a:gd name="connsiteX4" fmla="*/ 331268 w 369321"/>
                  <a:gd name="connsiteY4" fmla="*/ 256402 h 580709"/>
                  <a:gd name="connsiteX5" fmla="*/ 215402 w 369321"/>
                  <a:gd name="connsiteY5" fmla="*/ 372268 h 580709"/>
                  <a:gd name="connsiteX6" fmla="*/ 331268 w 369321"/>
                  <a:gd name="connsiteY6" fmla="*/ 488134 h 580709"/>
                  <a:gd name="connsiteX7" fmla="*/ 366521 w 369321"/>
                  <a:gd name="connsiteY7" fmla="*/ 481017 h 580709"/>
                  <a:gd name="connsiteX8" fmla="*/ 360397 w 369321"/>
                  <a:gd name="connsiteY8" fmla="*/ 511352 h 580709"/>
                  <a:gd name="connsiteX9" fmla="*/ 255762 w 369321"/>
                  <a:gd name="connsiteY9" fmla="*/ 580709 h 580709"/>
                  <a:gd name="connsiteX10" fmla="*/ 113559 w 369321"/>
                  <a:gd name="connsiteY10" fmla="*/ 580709 h 580709"/>
                  <a:gd name="connsiteX11" fmla="*/ 0 w 369321"/>
                  <a:gd name="connsiteY11" fmla="*/ 467150 h 580709"/>
                  <a:gd name="connsiteX12" fmla="*/ 0 w 369321"/>
                  <a:gd name="connsiteY12" fmla="*/ 113559 h 580709"/>
                  <a:gd name="connsiteX13" fmla="*/ 113559 w 369321"/>
                  <a:gd name="connsiteY13" fmla="*/ 0 h 580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9321" h="580709">
                    <a:moveTo>
                      <a:pt x="113559" y="0"/>
                    </a:moveTo>
                    <a:lnTo>
                      <a:pt x="255762" y="0"/>
                    </a:lnTo>
                    <a:cubicBezTo>
                      <a:pt x="318479" y="0"/>
                      <a:pt x="369321" y="50842"/>
                      <a:pt x="369321" y="113559"/>
                    </a:cubicBezTo>
                    <a:lnTo>
                      <a:pt x="369321" y="264084"/>
                    </a:lnTo>
                    <a:lnTo>
                      <a:pt x="331268" y="256402"/>
                    </a:lnTo>
                    <a:cubicBezTo>
                      <a:pt x="267277" y="256402"/>
                      <a:pt x="215402" y="308277"/>
                      <a:pt x="215402" y="372268"/>
                    </a:cubicBezTo>
                    <a:cubicBezTo>
                      <a:pt x="215402" y="436259"/>
                      <a:pt x="267277" y="488134"/>
                      <a:pt x="331268" y="488134"/>
                    </a:cubicBezTo>
                    <a:lnTo>
                      <a:pt x="366521" y="481017"/>
                    </a:lnTo>
                    <a:lnTo>
                      <a:pt x="360397" y="511352"/>
                    </a:lnTo>
                    <a:cubicBezTo>
                      <a:pt x="343158" y="552111"/>
                      <a:pt x="302800" y="580709"/>
                      <a:pt x="255762" y="580709"/>
                    </a:cubicBezTo>
                    <a:lnTo>
                      <a:pt x="113559" y="580709"/>
                    </a:lnTo>
                    <a:cubicBezTo>
                      <a:pt x="50842" y="580709"/>
                      <a:pt x="0" y="529867"/>
                      <a:pt x="0" y="467150"/>
                    </a:cubicBezTo>
                    <a:lnTo>
                      <a:pt x="0" y="113559"/>
                    </a:lnTo>
                    <a:cubicBezTo>
                      <a:pt x="0" y="50842"/>
                      <a:pt x="50842" y="0"/>
                      <a:pt x="113559" y="0"/>
                    </a:cubicBezTo>
                    <a:close/>
                  </a:path>
                </a:pathLst>
              </a:custGeom>
              <a:solidFill>
                <a:schemeClr val="accent2"/>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CE1CCE41-2678-97E8-26CB-AA1A316CEE42}"/>
                  </a:ext>
                </a:extLst>
              </p:cNvPr>
              <p:cNvSpPr txBox="1"/>
              <p:nvPr/>
            </p:nvSpPr>
            <p:spPr bwMode="auto">
              <a:xfrm>
                <a:off x="8437241" y="3875766"/>
                <a:ext cx="6129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STAT</a:t>
                </a:r>
              </a:p>
            </p:txBody>
          </p:sp>
        </p:grpSp>
        <p:grpSp>
          <p:nvGrpSpPr>
            <p:cNvPr id="46" name="Group 45">
              <a:extLst>
                <a:ext uri="{FF2B5EF4-FFF2-40B4-BE49-F238E27FC236}">
                  <a16:creationId xmlns:a16="http://schemas.microsoft.com/office/drawing/2014/main" id="{614CD1D6-9C7F-6E4A-82E9-5726C008EF21}"/>
                </a:ext>
              </a:extLst>
            </p:cNvPr>
            <p:cNvGrpSpPr/>
            <p:nvPr/>
          </p:nvGrpSpPr>
          <p:grpSpPr>
            <a:xfrm>
              <a:off x="10114340" y="4089099"/>
              <a:ext cx="260417" cy="307777"/>
              <a:chOff x="10931080" y="4246781"/>
              <a:chExt cx="260417" cy="307777"/>
            </a:xfrm>
          </p:grpSpPr>
          <p:sp>
            <p:nvSpPr>
              <p:cNvPr id="47" name="Oval 46">
                <a:extLst>
                  <a:ext uri="{FF2B5EF4-FFF2-40B4-BE49-F238E27FC236}">
                    <a16:creationId xmlns:a16="http://schemas.microsoft.com/office/drawing/2014/main" id="{60DE2C89-EFF6-A21F-D28F-8679C313A188}"/>
                  </a:ext>
                </a:extLst>
              </p:cNvPr>
              <p:cNvSpPr/>
              <p:nvPr/>
            </p:nvSpPr>
            <p:spPr bwMode="auto">
              <a:xfrm>
                <a:off x="10956527" y="4298678"/>
                <a:ext cx="195316" cy="195316"/>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TextBox 47">
                <a:extLst>
                  <a:ext uri="{FF2B5EF4-FFF2-40B4-BE49-F238E27FC236}">
                    <a16:creationId xmlns:a16="http://schemas.microsoft.com/office/drawing/2014/main" id="{C21C7D3E-4E9F-11D7-4DB1-F5E68B7674DF}"/>
                  </a:ext>
                </a:extLst>
              </p:cNvPr>
              <p:cNvSpPr txBox="1"/>
              <p:nvPr/>
            </p:nvSpPr>
            <p:spPr bwMode="auto">
              <a:xfrm>
                <a:off x="10931080" y="4246781"/>
                <a:ext cx="260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
                </a:r>
              </a:p>
            </p:txBody>
          </p:sp>
        </p:grpSp>
        <p:grpSp>
          <p:nvGrpSpPr>
            <p:cNvPr id="21" name="Group 20">
              <a:extLst>
                <a:ext uri="{FF2B5EF4-FFF2-40B4-BE49-F238E27FC236}">
                  <a16:creationId xmlns:a16="http://schemas.microsoft.com/office/drawing/2014/main" id="{060A8DA6-9F1B-D161-34C2-ADFF6F1F7CFA}"/>
                </a:ext>
              </a:extLst>
            </p:cNvPr>
            <p:cNvGrpSpPr/>
            <p:nvPr/>
          </p:nvGrpSpPr>
          <p:grpSpPr>
            <a:xfrm>
              <a:off x="9888031" y="3878436"/>
              <a:ext cx="315138" cy="307777"/>
              <a:chOff x="9064307" y="4078944"/>
              <a:chExt cx="315138" cy="307777"/>
            </a:xfrm>
          </p:grpSpPr>
          <p:cxnSp>
            <p:nvCxnSpPr>
              <p:cNvPr id="27" name="Straight Connector 26">
                <a:extLst>
                  <a:ext uri="{FF2B5EF4-FFF2-40B4-BE49-F238E27FC236}">
                    <a16:creationId xmlns:a16="http://schemas.microsoft.com/office/drawing/2014/main" id="{85BE299D-BAD4-73F4-394C-99BC67F50E81}"/>
                  </a:ext>
                </a:extLst>
              </p:cNvPr>
              <p:cNvCxnSpPr>
                <a:cxnSpLocks/>
              </p:cNvCxnSpPr>
              <p:nvPr/>
            </p:nvCxnSpPr>
            <p:spPr bwMode="auto">
              <a:xfrm>
                <a:off x="9275216" y="4241499"/>
                <a:ext cx="97827"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89373943-E56E-9110-528E-606C130C6D05}"/>
                  </a:ext>
                </a:extLst>
              </p:cNvPr>
              <p:cNvSpPr txBox="1"/>
              <p:nvPr/>
            </p:nvSpPr>
            <p:spPr bwMode="auto">
              <a:xfrm>
                <a:off x="9064307" y="4078944"/>
                <a:ext cx="315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a:t>
                </a:r>
              </a:p>
            </p:txBody>
          </p:sp>
        </p:grpSp>
      </p:grpSp>
      <p:grpSp>
        <p:nvGrpSpPr>
          <p:cNvPr id="35" name="Group 34">
            <a:extLst>
              <a:ext uri="{FF2B5EF4-FFF2-40B4-BE49-F238E27FC236}">
                <a16:creationId xmlns:a16="http://schemas.microsoft.com/office/drawing/2014/main" id="{A8E8EA1D-3F61-47E0-F295-043AD95984C3}"/>
              </a:ext>
            </a:extLst>
          </p:cNvPr>
          <p:cNvGrpSpPr/>
          <p:nvPr/>
        </p:nvGrpSpPr>
        <p:grpSpPr>
          <a:xfrm>
            <a:off x="7661957" y="4920472"/>
            <a:ext cx="815182" cy="580709"/>
            <a:chOff x="9400967" y="3873983"/>
            <a:chExt cx="815182" cy="580709"/>
          </a:xfrm>
        </p:grpSpPr>
        <p:grpSp>
          <p:nvGrpSpPr>
            <p:cNvPr id="49" name="Group 48">
              <a:extLst>
                <a:ext uri="{FF2B5EF4-FFF2-40B4-BE49-F238E27FC236}">
                  <a16:creationId xmlns:a16="http://schemas.microsoft.com/office/drawing/2014/main" id="{F56CEFEF-E775-D555-C6F7-D261CDF3D5E6}"/>
                </a:ext>
              </a:extLst>
            </p:cNvPr>
            <p:cNvGrpSpPr/>
            <p:nvPr/>
          </p:nvGrpSpPr>
          <p:grpSpPr>
            <a:xfrm>
              <a:off x="9400967" y="3873983"/>
              <a:ext cx="612961" cy="580709"/>
              <a:chOff x="9400967" y="3873983"/>
              <a:chExt cx="612961" cy="580709"/>
            </a:xfrm>
          </p:grpSpPr>
          <p:sp>
            <p:nvSpPr>
              <p:cNvPr id="58" name="Freeform: Shape 57">
                <a:extLst>
                  <a:ext uri="{FF2B5EF4-FFF2-40B4-BE49-F238E27FC236}">
                    <a16:creationId xmlns:a16="http://schemas.microsoft.com/office/drawing/2014/main" id="{8A827101-88C1-AF12-E67D-9A98484DBC98}"/>
                  </a:ext>
                </a:extLst>
              </p:cNvPr>
              <p:cNvSpPr/>
              <p:nvPr/>
            </p:nvSpPr>
            <p:spPr bwMode="auto">
              <a:xfrm flipV="1">
                <a:off x="9522788" y="3873983"/>
                <a:ext cx="369321" cy="580709"/>
              </a:xfrm>
              <a:custGeom>
                <a:avLst/>
                <a:gdLst>
                  <a:gd name="connsiteX0" fmla="*/ 113559 w 369321"/>
                  <a:gd name="connsiteY0" fmla="*/ 0 h 580709"/>
                  <a:gd name="connsiteX1" fmla="*/ 255762 w 369321"/>
                  <a:gd name="connsiteY1" fmla="*/ 0 h 580709"/>
                  <a:gd name="connsiteX2" fmla="*/ 369321 w 369321"/>
                  <a:gd name="connsiteY2" fmla="*/ 113559 h 580709"/>
                  <a:gd name="connsiteX3" fmla="*/ 369321 w 369321"/>
                  <a:gd name="connsiteY3" fmla="*/ 264084 h 580709"/>
                  <a:gd name="connsiteX4" fmla="*/ 331268 w 369321"/>
                  <a:gd name="connsiteY4" fmla="*/ 256402 h 580709"/>
                  <a:gd name="connsiteX5" fmla="*/ 215402 w 369321"/>
                  <a:gd name="connsiteY5" fmla="*/ 372268 h 580709"/>
                  <a:gd name="connsiteX6" fmla="*/ 331268 w 369321"/>
                  <a:gd name="connsiteY6" fmla="*/ 488134 h 580709"/>
                  <a:gd name="connsiteX7" fmla="*/ 366521 w 369321"/>
                  <a:gd name="connsiteY7" fmla="*/ 481017 h 580709"/>
                  <a:gd name="connsiteX8" fmla="*/ 360397 w 369321"/>
                  <a:gd name="connsiteY8" fmla="*/ 511352 h 580709"/>
                  <a:gd name="connsiteX9" fmla="*/ 255762 w 369321"/>
                  <a:gd name="connsiteY9" fmla="*/ 580709 h 580709"/>
                  <a:gd name="connsiteX10" fmla="*/ 113559 w 369321"/>
                  <a:gd name="connsiteY10" fmla="*/ 580709 h 580709"/>
                  <a:gd name="connsiteX11" fmla="*/ 0 w 369321"/>
                  <a:gd name="connsiteY11" fmla="*/ 467150 h 580709"/>
                  <a:gd name="connsiteX12" fmla="*/ 0 w 369321"/>
                  <a:gd name="connsiteY12" fmla="*/ 113559 h 580709"/>
                  <a:gd name="connsiteX13" fmla="*/ 113559 w 369321"/>
                  <a:gd name="connsiteY13" fmla="*/ 0 h 580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9321" h="580709">
                    <a:moveTo>
                      <a:pt x="113559" y="0"/>
                    </a:moveTo>
                    <a:lnTo>
                      <a:pt x="255762" y="0"/>
                    </a:lnTo>
                    <a:cubicBezTo>
                      <a:pt x="318479" y="0"/>
                      <a:pt x="369321" y="50842"/>
                      <a:pt x="369321" y="113559"/>
                    </a:cubicBezTo>
                    <a:lnTo>
                      <a:pt x="369321" y="264084"/>
                    </a:lnTo>
                    <a:lnTo>
                      <a:pt x="331268" y="256402"/>
                    </a:lnTo>
                    <a:cubicBezTo>
                      <a:pt x="267277" y="256402"/>
                      <a:pt x="215402" y="308277"/>
                      <a:pt x="215402" y="372268"/>
                    </a:cubicBezTo>
                    <a:cubicBezTo>
                      <a:pt x="215402" y="436259"/>
                      <a:pt x="267277" y="488134"/>
                      <a:pt x="331268" y="488134"/>
                    </a:cubicBezTo>
                    <a:lnTo>
                      <a:pt x="366521" y="481017"/>
                    </a:lnTo>
                    <a:lnTo>
                      <a:pt x="360397" y="511352"/>
                    </a:lnTo>
                    <a:cubicBezTo>
                      <a:pt x="343158" y="552111"/>
                      <a:pt x="302800" y="580709"/>
                      <a:pt x="255762" y="580709"/>
                    </a:cubicBezTo>
                    <a:lnTo>
                      <a:pt x="113559" y="580709"/>
                    </a:lnTo>
                    <a:cubicBezTo>
                      <a:pt x="50842" y="580709"/>
                      <a:pt x="0" y="529867"/>
                      <a:pt x="0" y="467150"/>
                    </a:cubicBezTo>
                    <a:lnTo>
                      <a:pt x="0" y="113559"/>
                    </a:lnTo>
                    <a:cubicBezTo>
                      <a:pt x="0" y="50842"/>
                      <a:pt x="50842" y="0"/>
                      <a:pt x="113559" y="0"/>
                    </a:cubicBezTo>
                    <a:close/>
                  </a:path>
                </a:pathLst>
              </a:custGeom>
              <a:solidFill>
                <a:schemeClr val="accent2"/>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TextBox 58">
                <a:extLst>
                  <a:ext uri="{FF2B5EF4-FFF2-40B4-BE49-F238E27FC236}">
                    <a16:creationId xmlns:a16="http://schemas.microsoft.com/office/drawing/2014/main" id="{573E1E75-DFE1-9D5B-4369-B9917A22CB49}"/>
                  </a:ext>
                </a:extLst>
              </p:cNvPr>
              <p:cNvSpPr txBox="1"/>
              <p:nvPr/>
            </p:nvSpPr>
            <p:spPr bwMode="auto">
              <a:xfrm>
                <a:off x="9400967" y="4144790"/>
                <a:ext cx="6129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STAT</a:t>
                </a:r>
              </a:p>
            </p:txBody>
          </p:sp>
        </p:grpSp>
        <p:grpSp>
          <p:nvGrpSpPr>
            <p:cNvPr id="52" name="Group 51">
              <a:extLst>
                <a:ext uri="{FF2B5EF4-FFF2-40B4-BE49-F238E27FC236}">
                  <a16:creationId xmlns:a16="http://schemas.microsoft.com/office/drawing/2014/main" id="{C2CBFA61-C80B-7994-A182-9A28C9C1375E}"/>
                </a:ext>
              </a:extLst>
            </p:cNvPr>
            <p:cNvGrpSpPr/>
            <p:nvPr/>
          </p:nvGrpSpPr>
          <p:grpSpPr>
            <a:xfrm>
              <a:off x="9732770" y="3935211"/>
              <a:ext cx="260417" cy="307777"/>
              <a:chOff x="10931080" y="4246781"/>
              <a:chExt cx="260417" cy="307777"/>
            </a:xfrm>
          </p:grpSpPr>
          <p:sp>
            <p:nvSpPr>
              <p:cNvPr id="56" name="Oval 55">
                <a:extLst>
                  <a:ext uri="{FF2B5EF4-FFF2-40B4-BE49-F238E27FC236}">
                    <a16:creationId xmlns:a16="http://schemas.microsoft.com/office/drawing/2014/main" id="{B284F55B-62B2-D225-9426-2B9F4523C920}"/>
                  </a:ext>
                </a:extLst>
              </p:cNvPr>
              <p:cNvSpPr/>
              <p:nvPr/>
            </p:nvSpPr>
            <p:spPr bwMode="auto">
              <a:xfrm>
                <a:off x="10956527" y="4298678"/>
                <a:ext cx="195316" cy="195316"/>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TextBox 56">
                <a:extLst>
                  <a:ext uri="{FF2B5EF4-FFF2-40B4-BE49-F238E27FC236}">
                    <a16:creationId xmlns:a16="http://schemas.microsoft.com/office/drawing/2014/main" id="{E0D41359-03C8-891D-7B38-A6E7158A3992}"/>
                  </a:ext>
                </a:extLst>
              </p:cNvPr>
              <p:cNvSpPr txBox="1"/>
              <p:nvPr/>
            </p:nvSpPr>
            <p:spPr bwMode="auto">
              <a:xfrm>
                <a:off x="10931080" y="4246781"/>
                <a:ext cx="260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
                </a:r>
              </a:p>
            </p:txBody>
          </p:sp>
        </p:grpSp>
        <p:grpSp>
          <p:nvGrpSpPr>
            <p:cNvPr id="53" name="Group 52">
              <a:extLst>
                <a:ext uri="{FF2B5EF4-FFF2-40B4-BE49-F238E27FC236}">
                  <a16:creationId xmlns:a16="http://schemas.microsoft.com/office/drawing/2014/main" id="{C5DBA839-948A-0D8D-9B14-5A34D445B0C8}"/>
                </a:ext>
              </a:extLst>
            </p:cNvPr>
            <p:cNvGrpSpPr/>
            <p:nvPr/>
          </p:nvGrpSpPr>
          <p:grpSpPr>
            <a:xfrm>
              <a:off x="9898695" y="4129438"/>
              <a:ext cx="317454" cy="307777"/>
              <a:chOff x="9081683" y="4083277"/>
              <a:chExt cx="317454" cy="307777"/>
            </a:xfrm>
          </p:grpSpPr>
          <p:cxnSp>
            <p:nvCxnSpPr>
              <p:cNvPr id="54" name="Straight Connector 53">
                <a:extLst>
                  <a:ext uri="{FF2B5EF4-FFF2-40B4-BE49-F238E27FC236}">
                    <a16:creationId xmlns:a16="http://schemas.microsoft.com/office/drawing/2014/main" id="{0158B379-390C-0DB3-3FED-F8D1810FCEE2}"/>
                  </a:ext>
                </a:extLst>
              </p:cNvPr>
              <p:cNvCxnSpPr/>
              <p:nvPr/>
            </p:nvCxnSpPr>
            <p:spPr bwMode="auto">
              <a:xfrm>
                <a:off x="9081683" y="4241499"/>
                <a:ext cx="97827" cy="0"/>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7A85311C-9072-EFA5-AC12-71A524CEFCB7}"/>
                  </a:ext>
                </a:extLst>
              </p:cNvPr>
              <p:cNvSpPr txBox="1"/>
              <p:nvPr/>
            </p:nvSpPr>
            <p:spPr bwMode="auto">
              <a:xfrm>
                <a:off x="9083999" y="4083277"/>
                <a:ext cx="315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a:t>
                </a:r>
              </a:p>
            </p:txBody>
          </p:sp>
        </p:grpSp>
      </p:grpSp>
      <p:grpSp>
        <p:nvGrpSpPr>
          <p:cNvPr id="60" name="Group 59">
            <a:extLst>
              <a:ext uri="{FF2B5EF4-FFF2-40B4-BE49-F238E27FC236}">
                <a16:creationId xmlns:a16="http://schemas.microsoft.com/office/drawing/2014/main" id="{78EF0EED-0EC7-2009-75AA-66C9C8AA40CE}"/>
              </a:ext>
            </a:extLst>
          </p:cNvPr>
          <p:cNvGrpSpPr/>
          <p:nvPr/>
        </p:nvGrpSpPr>
        <p:grpSpPr>
          <a:xfrm>
            <a:off x="8149021" y="4911222"/>
            <a:ext cx="795493" cy="580709"/>
            <a:chOff x="9888031" y="3864733"/>
            <a:chExt cx="795493" cy="580709"/>
          </a:xfrm>
        </p:grpSpPr>
        <p:grpSp>
          <p:nvGrpSpPr>
            <p:cNvPr id="61" name="Group 60">
              <a:extLst>
                <a:ext uri="{FF2B5EF4-FFF2-40B4-BE49-F238E27FC236}">
                  <a16:creationId xmlns:a16="http://schemas.microsoft.com/office/drawing/2014/main" id="{84F7D9CC-0CBA-6E42-7054-7F2B98BAA8DB}"/>
                </a:ext>
              </a:extLst>
            </p:cNvPr>
            <p:cNvGrpSpPr/>
            <p:nvPr/>
          </p:nvGrpSpPr>
          <p:grpSpPr>
            <a:xfrm>
              <a:off x="10070563" y="3864733"/>
              <a:ext cx="612961" cy="580709"/>
              <a:chOff x="8437241" y="3872143"/>
              <a:chExt cx="612961" cy="580709"/>
            </a:xfrm>
          </p:grpSpPr>
          <p:sp>
            <p:nvSpPr>
              <p:cNvPr id="9223" name="Freeform: Shape 9222">
                <a:extLst>
                  <a:ext uri="{FF2B5EF4-FFF2-40B4-BE49-F238E27FC236}">
                    <a16:creationId xmlns:a16="http://schemas.microsoft.com/office/drawing/2014/main" id="{75F4F6A6-D503-126F-3A11-E5E2D2EAF7F4}"/>
                  </a:ext>
                </a:extLst>
              </p:cNvPr>
              <p:cNvSpPr/>
              <p:nvPr/>
            </p:nvSpPr>
            <p:spPr bwMode="auto">
              <a:xfrm flipH="1">
                <a:off x="8563445" y="3872143"/>
                <a:ext cx="369321" cy="580709"/>
              </a:xfrm>
              <a:custGeom>
                <a:avLst/>
                <a:gdLst>
                  <a:gd name="connsiteX0" fmla="*/ 113559 w 369321"/>
                  <a:gd name="connsiteY0" fmla="*/ 0 h 580709"/>
                  <a:gd name="connsiteX1" fmla="*/ 255762 w 369321"/>
                  <a:gd name="connsiteY1" fmla="*/ 0 h 580709"/>
                  <a:gd name="connsiteX2" fmla="*/ 369321 w 369321"/>
                  <a:gd name="connsiteY2" fmla="*/ 113559 h 580709"/>
                  <a:gd name="connsiteX3" fmla="*/ 369321 w 369321"/>
                  <a:gd name="connsiteY3" fmla="*/ 264084 h 580709"/>
                  <a:gd name="connsiteX4" fmla="*/ 331268 w 369321"/>
                  <a:gd name="connsiteY4" fmla="*/ 256402 h 580709"/>
                  <a:gd name="connsiteX5" fmla="*/ 215402 w 369321"/>
                  <a:gd name="connsiteY5" fmla="*/ 372268 h 580709"/>
                  <a:gd name="connsiteX6" fmla="*/ 331268 w 369321"/>
                  <a:gd name="connsiteY6" fmla="*/ 488134 h 580709"/>
                  <a:gd name="connsiteX7" fmla="*/ 366521 w 369321"/>
                  <a:gd name="connsiteY7" fmla="*/ 481017 h 580709"/>
                  <a:gd name="connsiteX8" fmla="*/ 360397 w 369321"/>
                  <a:gd name="connsiteY8" fmla="*/ 511352 h 580709"/>
                  <a:gd name="connsiteX9" fmla="*/ 255762 w 369321"/>
                  <a:gd name="connsiteY9" fmla="*/ 580709 h 580709"/>
                  <a:gd name="connsiteX10" fmla="*/ 113559 w 369321"/>
                  <a:gd name="connsiteY10" fmla="*/ 580709 h 580709"/>
                  <a:gd name="connsiteX11" fmla="*/ 0 w 369321"/>
                  <a:gd name="connsiteY11" fmla="*/ 467150 h 580709"/>
                  <a:gd name="connsiteX12" fmla="*/ 0 w 369321"/>
                  <a:gd name="connsiteY12" fmla="*/ 113559 h 580709"/>
                  <a:gd name="connsiteX13" fmla="*/ 113559 w 369321"/>
                  <a:gd name="connsiteY13" fmla="*/ 0 h 580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9321" h="580709">
                    <a:moveTo>
                      <a:pt x="113559" y="0"/>
                    </a:moveTo>
                    <a:lnTo>
                      <a:pt x="255762" y="0"/>
                    </a:lnTo>
                    <a:cubicBezTo>
                      <a:pt x="318479" y="0"/>
                      <a:pt x="369321" y="50842"/>
                      <a:pt x="369321" y="113559"/>
                    </a:cubicBezTo>
                    <a:lnTo>
                      <a:pt x="369321" y="264084"/>
                    </a:lnTo>
                    <a:lnTo>
                      <a:pt x="331268" y="256402"/>
                    </a:lnTo>
                    <a:cubicBezTo>
                      <a:pt x="267277" y="256402"/>
                      <a:pt x="215402" y="308277"/>
                      <a:pt x="215402" y="372268"/>
                    </a:cubicBezTo>
                    <a:cubicBezTo>
                      <a:pt x="215402" y="436259"/>
                      <a:pt x="267277" y="488134"/>
                      <a:pt x="331268" y="488134"/>
                    </a:cubicBezTo>
                    <a:lnTo>
                      <a:pt x="366521" y="481017"/>
                    </a:lnTo>
                    <a:lnTo>
                      <a:pt x="360397" y="511352"/>
                    </a:lnTo>
                    <a:cubicBezTo>
                      <a:pt x="343158" y="552111"/>
                      <a:pt x="302800" y="580709"/>
                      <a:pt x="255762" y="580709"/>
                    </a:cubicBezTo>
                    <a:lnTo>
                      <a:pt x="113559" y="580709"/>
                    </a:lnTo>
                    <a:cubicBezTo>
                      <a:pt x="50842" y="580709"/>
                      <a:pt x="0" y="529867"/>
                      <a:pt x="0" y="467150"/>
                    </a:cubicBezTo>
                    <a:lnTo>
                      <a:pt x="0" y="113559"/>
                    </a:lnTo>
                    <a:cubicBezTo>
                      <a:pt x="0" y="50842"/>
                      <a:pt x="50842" y="0"/>
                      <a:pt x="113559" y="0"/>
                    </a:cubicBezTo>
                    <a:close/>
                  </a:path>
                </a:pathLst>
              </a:custGeom>
              <a:solidFill>
                <a:schemeClr val="accent2"/>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4" name="TextBox 9223">
                <a:extLst>
                  <a:ext uri="{FF2B5EF4-FFF2-40B4-BE49-F238E27FC236}">
                    <a16:creationId xmlns:a16="http://schemas.microsoft.com/office/drawing/2014/main" id="{7C2E3FED-399E-27A8-F761-D881E08AF6AF}"/>
                  </a:ext>
                </a:extLst>
              </p:cNvPr>
              <p:cNvSpPr txBox="1"/>
              <p:nvPr/>
            </p:nvSpPr>
            <p:spPr bwMode="auto">
              <a:xfrm>
                <a:off x="8437241" y="3875766"/>
                <a:ext cx="6129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STAT</a:t>
                </a:r>
              </a:p>
            </p:txBody>
          </p:sp>
        </p:grpSp>
        <p:grpSp>
          <p:nvGrpSpPr>
            <p:cNvPr id="62" name="Group 61">
              <a:extLst>
                <a:ext uri="{FF2B5EF4-FFF2-40B4-BE49-F238E27FC236}">
                  <a16:creationId xmlns:a16="http://schemas.microsoft.com/office/drawing/2014/main" id="{BBA9B57D-E0DB-4158-25A8-6AF901B64B39}"/>
                </a:ext>
              </a:extLst>
            </p:cNvPr>
            <p:cNvGrpSpPr/>
            <p:nvPr/>
          </p:nvGrpSpPr>
          <p:grpSpPr>
            <a:xfrm>
              <a:off x="10114340" y="4089099"/>
              <a:ext cx="260417" cy="307777"/>
              <a:chOff x="10931080" y="4246781"/>
              <a:chExt cx="260417" cy="307777"/>
            </a:xfrm>
          </p:grpSpPr>
          <p:sp>
            <p:nvSpPr>
              <p:cNvPr id="9220" name="Oval 9219">
                <a:extLst>
                  <a:ext uri="{FF2B5EF4-FFF2-40B4-BE49-F238E27FC236}">
                    <a16:creationId xmlns:a16="http://schemas.microsoft.com/office/drawing/2014/main" id="{33E13CA4-290A-848A-B828-819B9DBBD02C}"/>
                  </a:ext>
                </a:extLst>
              </p:cNvPr>
              <p:cNvSpPr/>
              <p:nvPr/>
            </p:nvSpPr>
            <p:spPr bwMode="auto">
              <a:xfrm>
                <a:off x="10956527" y="4298678"/>
                <a:ext cx="195316" cy="195316"/>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22" name="TextBox 9221">
                <a:extLst>
                  <a:ext uri="{FF2B5EF4-FFF2-40B4-BE49-F238E27FC236}">
                    <a16:creationId xmlns:a16="http://schemas.microsoft.com/office/drawing/2014/main" id="{98C7797A-1FA7-B6C5-13F6-14681CC5F798}"/>
                  </a:ext>
                </a:extLst>
              </p:cNvPr>
              <p:cNvSpPr txBox="1"/>
              <p:nvPr/>
            </p:nvSpPr>
            <p:spPr bwMode="auto">
              <a:xfrm>
                <a:off x="10931080" y="4246781"/>
                <a:ext cx="260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
                </a:r>
              </a:p>
            </p:txBody>
          </p:sp>
        </p:grpSp>
        <p:grpSp>
          <p:nvGrpSpPr>
            <p:cNvPr id="63" name="Group 62">
              <a:extLst>
                <a:ext uri="{FF2B5EF4-FFF2-40B4-BE49-F238E27FC236}">
                  <a16:creationId xmlns:a16="http://schemas.microsoft.com/office/drawing/2014/main" id="{14C9A30A-A304-C026-0676-4E91D6C7C633}"/>
                </a:ext>
              </a:extLst>
            </p:cNvPr>
            <p:cNvGrpSpPr/>
            <p:nvPr/>
          </p:nvGrpSpPr>
          <p:grpSpPr>
            <a:xfrm>
              <a:off x="9888031" y="3878436"/>
              <a:ext cx="315138" cy="307777"/>
              <a:chOff x="9064307" y="4078944"/>
              <a:chExt cx="315138" cy="307777"/>
            </a:xfrm>
          </p:grpSpPr>
          <p:cxnSp>
            <p:nvCxnSpPr>
              <p:cNvPr id="9216" name="Straight Connector 9215">
                <a:extLst>
                  <a:ext uri="{FF2B5EF4-FFF2-40B4-BE49-F238E27FC236}">
                    <a16:creationId xmlns:a16="http://schemas.microsoft.com/office/drawing/2014/main" id="{E17501AB-61D0-7583-1D66-73AEA50BF4B5}"/>
                  </a:ext>
                </a:extLst>
              </p:cNvPr>
              <p:cNvCxnSpPr>
                <a:cxnSpLocks/>
              </p:cNvCxnSpPr>
              <p:nvPr/>
            </p:nvCxnSpPr>
            <p:spPr bwMode="auto">
              <a:xfrm>
                <a:off x="9275216" y="4241499"/>
                <a:ext cx="97827" cy="0"/>
              </a:xfrm>
              <a:prstGeom prst="line">
                <a:avLst/>
              </a:prstGeom>
              <a:noFill/>
              <a:ln w="28575" cap="flat" cmpd="sng" algn="ctr">
                <a:solidFill>
                  <a:schemeClr val="bg1"/>
                </a:solidFill>
                <a:prstDash val="solid"/>
                <a:round/>
                <a:headEnd type="none" w="med" len="med"/>
                <a:tailEnd type="none" w="med" len="med"/>
              </a:ln>
              <a:effectLst/>
            </p:spPr>
          </p:cxnSp>
          <p:sp>
            <p:nvSpPr>
              <p:cNvPr id="9217" name="TextBox 9216">
                <a:extLst>
                  <a:ext uri="{FF2B5EF4-FFF2-40B4-BE49-F238E27FC236}">
                    <a16:creationId xmlns:a16="http://schemas.microsoft.com/office/drawing/2014/main" id="{5667E56E-653A-62EE-B57E-4D7685507DE6}"/>
                  </a:ext>
                </a:extLst>
              </p:cNvPr>
              <p:cNvSpPr txBox="1"/>
              <p:nvPr/>
            </p:nvSpPr>
            <p:spPr bwMode="auto">
              <a:xfrm>
                <a:off x="9064307" y="4078944"/>
                <a:ext cx="315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a:t>
                </a:r>
              </a:p>
            </p:txBody>
          </p:sp>
        </p:grpSp>
      </p:grpSp>
      <p:sp>
        <p:nvSpPr>
          <p:cNvPr id="9225" name="TextBox 7">
            <a:extLst>
              <a:ext uri="{FF2B5EF4-FFF2-40B4-BE49-F238E27FC236}">
                <a16:creationId xmlns:a16="http://schemas.microsoft.com/office/drawing/2014/main" id="{06FA8705-3A28-84A0-0EFE-0CC6605A5A97}"/>
              </a:ext>
            </a:extLst>
          </p:cNvPr>
          <p:cNvSpPr txBox="1">
            <a:spLocks noChangeArrowheads="1"/>
          </p:cNvSpPr>
          <p:nvPr/>
        </p:nvSpPr>
        <p:spPr bwMode="auto">
          <a:xfrm>
            <a:off x="7838651" y="4658159"/>
            <a:ext cx="9249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Nucleus</a:t>
            </a:r>
          </a:p>
        </p:txBody>
      </p:sp>
      <p:cxnSp>
        <p:nvCxnSpPr>
          <p:cNvPr id="9227" name="Straight Arrow Connector 9226">
            <a:extLst>
              <a:ext uri="{FF2B5EF4-FFF2-40B4-BE49-F238E27FC236}">
                <a16:creationId xmlns:a16="http://schemas.microsoft.com/office/drawing/2014/main" id="{84781870-C7F1-3149-E7E6-32FE5D53011B}"/>
              </a:ext>
            </a:extLst>
          </p:cNvPr>
          <p:cNvCxnSpPr/>
          <p:nvPr/>
        </p:nvCxnSpPr>
        <p:spPr bwMode="auto">
          <a:xfrm>
            <a:off x="8827078" y="5232702"/>
            <a:ext cx="272695" cy="0"/>
          </a:xfrm>
          <a:prstGeom prst="straightConnector1">
            <a:avLst/>
          </a:prstGeom>
          <a:noFill/>
          <a:ln w="28575" cap="flat" cmpd="sng" algn="ctr">
            <a:solidFill>
              <a:schemeClr val="bg1"/>
            </a:solidFill>
            <a:prstDash val="solid"/>
            <a:round/>
            <a:headEnd type="none" w="med" len="med"/>
            <a:tailEnd type="triangle"/>
          </a:ln>
          <a:effectLst/>
        </p:spPr>
      </p:cxnSp>
      <p:sp>
        <p:nvSpPr>
          <p:cNvPr id="9230" name="Freeform: Shape 9229">
            <a:extLst>
              <a:ext uri="{FF2B5EF4-FFF2-40B4-BE49-F238E27FC236}">
                <a16:creationId xmlns:a16="http://schemas.microsoft.com/office/drawing/2014/main" id="{3EEBD3F3-459B-51C4-2F7B-093D2ABD8B7D}"/>
              </a:ext>
            </a:extLst>
          </p:cNvPr>
          <p:cNvSpPr/>
          <p:nvPr/>
        </p:nvSpPr>
        <p:spPr bwMode="auto">
          <a:xfrm>
            <a:off x="7859347" y="3588224"/>
            <a:ext cx="875490" cy="277710"/>
          </a:xfrm>
          <a:custGeom>
            <a:avLst/>
            <a:gdLst>
              <a:gd name="connsiteX0" fmla="*/ 0 w 875490"/>
              <a:gd name="connsiteY0" fmla="*/ 277710 h 277710"/>
              <a:gd name="connsiteX1" fmla="*/ 155643 w 875490"/>
              <a:gd name="connsiteY1" fmla="*/ 102612 h 277710"/>
              <a:gd name="connsiteX2" fmla="*/ 423154 w 875490"/>
              <a:gd name="connsiteY2" fmla="*/ 472 h 277710"/>
              <a:gd name="connsiteX3" fmla="*/ 680937 w 875490"/>
              <a:gd name="connsiteY3" fmla="*/ 73429 h 277710"/>
              <a:gd name="connsiteX4" fmla="*/ 875490 w 875490"/>
              <a:gd name="connsiteY4" fmla="*/ 267982 h 277710"/>
              <a:gd name="connsiteX0" fmla="*/ 0 w 875490"/>
              <a:gd name="connsiteY0" fmla="*/ 277710 h 277710"/>
              <a:gd name="connsiteX1" fmla="*/ 155643 w 875490"/>
              <a:gd name="connsiteY1" fmla="*/ 102612 h 277710"/>
              <a:gd name="connsiteX2" fmla="*/ 423154 w 875490"/>
              <a:gd name="connsiteY2" fmla="*/ 472 h 277710"/>
              <a:gd name="connsiteX3" fmla="*/ 680937 w 875490"/>
              <a:gd name="connsiteY3" fmla="*/ 73429 h 277710"/>
              <a:gd name="connsiteX4" fmla="*/ 875490 w 875490"/>
              <a:gd name="connsiteY4" fmla="*/ 267982 h 277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5490" h="277710">
                <a:moveTo>
                  <a:pt x="0" y="277710"/>
                </a:moveTo>
                <a:cubicBezTo>
                  <a:pt x="42558" y="213264"/>
                  <a:pt x="89981" y="158545"/>
                  <a:pt x="155643" y="102612"/>
                </a:cubicBezTo>
                <a:cubicBezTo>
                  <a:pt x="221305" y="46679"/>
                  <a:pt x="335605" y="5336"/>
                  <a:pt x="423154" y="472"/>
                </a:cubicBezTo>
                <a:cubicBezTo>
                  <a:pt x="510703" y="-4392"/>
                  <a:pt x="605548" y="28844"/>
                  <a:pt x="680937" y="73429"/>
                </a:cubicBezTo>
                <a:cubicBezTo>
                  <a:pt x="756326" y="118014"/>
                  <a:pt x="815908" y="192998"/>
                  <a:pt x="875490" y="267982"/>
                </a:cubicBez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31" name="Freeform: Shape 9230">
            <a:extLst>
              <a:ext uri="{FF2B5EF4-FFF2-40B4-BE49-F238E27FC236}">
                <a16:creationId xmlns:a16="http://schemas.microsoft.com/office/drawing/2014/main" id="{1D233302-DC15-CB7D-C5CE-7FF14D8815ED}"/>
              </a:ext>
            </a:extLst>
          </p:cNvPr>
          <p:cNvSpPr/>
          <p:nvPr/>
        </p:nvSpPr>
        <p:spPr bwMode="auto">
          <a:xfrm rot="6825012">
            <a:off x="8677938" y="4670905"/>
            <a:ext cx="475165" cy="69979"/>
          </a:xfrm>
          <a:custGeom>
            <a:avLst/>
            <a:gdLst>
              <a:gd name="connsiteX0" fmla="*/ 0 w 875490"/>
              <a:gd name="connsiteY0" fmla="*/ 277710 h 277710"/>
              <a:gd name="connsiteX1" fmla="*/ 155643 w 875490"/>
              <a:gd name="connsiteY1" fmla="*/ 102612 h 277710"/>
              <a:gd name="connsiteX2" fmla="*/ 423154 w 875490"/>
              <a:gd name="connsiteY2" fmla="*/ 472 h 277710"/>
              <a:gd name="connsiteX3" fmla="*/ 680937 w 875490"/>
              <a:gd name="connsiteY3" fmla="*/ 73429 h 277710"/>
              <a:gd name="connsiteX4" fmla="*/ 875490 w 875490"/>
              <a:gd name="connsiteY4" fmla="*/ 267982 h 277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5490" h="277710">
                <a:moveTo>
                  <a:pt x="0" y="277710"/>
                </a:moveTo>
                <a:cubicBezTo>
                  <a:pt x="42558" y="213264"/>
                  <a:pt x="85117" y="148818"/>
                  <a:pt x="155643" y="102612"/>
                </a:cubicBezTo>
                <a:cubicBezTo>
                  <a:pt x="226169" y="56406"/>
                  <a:pt x="335605" y="5336"/>
                  <a:pt x="423154" y="472"/>
                </a:cubicBezTo>
                <a:cubicBezTo>
                  <a:pt x="510703" y="-4392"/>
                  <a:pt x="605548" y="28844"/>
                  <a:pt x="680937" y="73429"/>
                </a:cubicBezTo>
                <a:cubicBezTo>
                  <a:pt x="756326" y="118014"/>
                  <a:pt x="815908" y="192998"/>
                  <a:pt x="875490" y="267982"/>
                </a:cubicBez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0D84212E-6B14-B169-23C3-7A37036361E2}"/>
              </a:ext>
            </a:extLst>
          </p:cNvPr>
          <p:cNvGrpSpPr/>
          <p:nvPr/>
        </p:nvGrpSpPr>
        <p:grpSpPr>
          <a:xfrm>
            <a:off x="9234594" y="5389877"/>
            <a:ext cx="757150" cy="300749"/>
            <a:chOff x="11208543" y="3114507"/>
            <a:chExt cx="559595" cy="222278"/>
          </a:xfrm>
        </p:grpSpPr>
        <p:grpSp>
          <p:nvGrpSpPr>
            <p:cNvPr id="8" name="Group 7">
              <a:extLst>
                <a:ext uri="{FF2B5EF4-FFF2-40B4-BE49-F238E27FC236}">
                  <a16:creationId xmlns:a16="http://schemas.microsoft.com/office/drawing/2014/main" id="{DBF30F3E-FBE8-E9BA-9A33-A28E1BB9F1A6}"/>
                </a:ext>
              </a:extLst>
            </p:cNvPr>
            <p:cNvGrpSpPr/>
            <p:nvPr/>
          </p:nvGrpSpPr>
          <p:grpSpPr>
            <a:xfrm>
              <a:off x="11210925" y="3114507"/>
              <a:ext cx="557213" cy="212893"/>
              <a:chOff x="11210925" y="3114507"/>
              <a:chExt cx="557213" cy="212893"/>
            </a:xfrm>
          </p:grpSpPr>
          <p:sp>
            <p:nvSpPr>
              <p:cNvPr id="9590" name="Oval 9589">
                <a:extLst>
                  <a:ext uri="{FF2B5EF4-FFF2-40B4-BE49-F238E27FC236}">
                    <a16:creationId xmlns:a16="http://schemas.microsoft.com/office/drawing/2014/main" id="{22AD08A4-C29E-515A-8BEE-B7860AA6CDF3}"/>
                  </a:ext>
                </a:extLst>
              </p:cNvPr>
              <p:cNvSpPr/>
              <p:nvPr/>
            </p:nvSpPr>
            <p:spPr bwMode="auto">
              <a:xfrm>
                <a:off x="11210925" y="3114507"/>
                <a:ext cx="76200" cy="76200"/>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91" name="Oval 9590">
                <a:extLst>
                  <a:ext uri="{FF2B5EF4-FFF2-40B4-BE49-F238E27FC236}">
                    <a16:creationId xmlns:a16="http://schemas.microsoft.com/office/drawing/2014/main" id="{7AFAF9D9-8320-94CD-94AE-28A2127D7134}"/>
                  </a:ext>
                </a:extLst>
              </p:cNvPr>
              <p:cNvSpPr/>
              <p:nvPr/>
            </p:nvSpPr>
            <p:spPr bwMode="auto">
              <a:xfrm>
                <a:off x="11686320" y="3245582"/>
                <a:ext cx="81818" cy="81818"/>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92" name="Freeform: Shape 9591">
                <a:extLst>
                  <a:ext uri="{FF2B5EF4-FFF2-40B4-BE49-F238E27FC236}">
                    <a16:creationId xmlns:a16="http://schemas.microsoft.com/office/drawing/2014/main" id="{1CAC716E-BFC4-EE8F-69E5-427B4AFDE5E1}"/>
                  </a:ext>
                </a:extLst>
              </p:cNvPr>
              <p:cNvSpPr/>
              <p:nvPr/>
            </p:nvSpPr>
            <p:spPr bwMode="auto">
              <a:xfrm>
                <a:off x="11249025" y="3114675"/>
                <a:ext cx="476250" cy="212725"/>
              </a:xfrm>
              <a:custGeom>
                <a:avLst/>
                <a:gdLst>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0" h="212725">
                    <a:moveTo>
                      <a:pt x="0" y="0"/>
                    </a:moveTo>
                    <a:cubicBezTo>
                      <a:pt x="97367" y="7408"/>
                      <a:pt x="134408" y="33867"/>
                      <a:pt x="206375" y="107950"/>
                    </a:cubicBezTo>
                    <a:cubicBezTo>
                      <a:pt x="251883" y="169333"/>
                      <a:pt x="364067" y="129117"/>
                      <a:pt x="476250" y="130175"/>
                    </a:cubicBezTo>
                    <a:lnTo>
                      <a:pt x="469900" y="212725"/>
                    </a:lnTo>
                    <a:cubicBezTo>
                      <a:pt x="363008" y="205317"/>
                      <a:pt x="240242" y="204258"/>
                      <a:pt x="177800" y="123825"/>
                    </a:cubicBezTo>
                    <a:cubicBezTo>
                      <a:pt x="103717" y="73025"/>
                      <a:pt x="80433" y="60325"/>
                      <a:pt x="3175" y="76200"/>
                    </a:cubicBezTo>
                    <a:lnTo>
                      <a:pt x="0" y="0"/>
                    </a:lnTo>
                    <a:close/>
                  </a:path>
                </a:pathLst>
              </a:custGeom>
              <a:solidFill>
                <a:schemeClr val="accent3">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555" name="Group 9554">
              <a:extLst>
                <a:ext uri="{FF2B5EF4-FFF2-40B4-BE49-F238E27FC236}">
                  <a16:creationId xmlns:a16="http://schemas.microsoft.com/office/drawing/2014/main" id="{90B72266-C998-4727-949F-F0D659126C1B}"/>
                </a:ext>
              </a:extLst>
            </p:cNvPr>
            <p:cNvGrpSpPr/>
            <p:nvPr/>
          </p:nvGrpSpPr>
          <p:grpSpPr>
            <a:xfrm flipV="1">
              <a:off x="11208543" y="3123892"/>
              <a:ext cx="557213" cy="212893"/>
              <a:chOff x="11210925" y="3114507"/>
              <a:chExt cx="557213" cy="212893"/>
            </a:xfrm>
          </p:grpSpPr>
          <p:sp>
            <p:nvSpPr>
              <p:cNvPr id="9585" name="Oval 9584">
                <a:extLst>
                  <a:ext uri="{FF2B5EF4-FFF2-40B4-BE49-F238E27FC236}">
                    <a16:creationId xmlns:a16="http://schemas.microsoft.com/office/drawing/2014/main" id="{A4EAA198-8FD5-45B7-DC56-3601DD4FAFF4}"/>
                  </a:ext>
                </a:extLst>
              </p:cNvPr>
              <p:cNvSpPr/>
              <p:nvPr/>
            </p:nvSpPr>
            <p:spPr bwMode="auto">
              <a:xfrm>
                <a:off x="11210925" y="3114507"/>
                <a:ext cx="76200" cy="76200"/>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88" name="Oval 9587">
                <a:extLst>
                  <a:ext uri="{FF2B5EF4-FFF2-40B4-BE49-F238E27FC236}">
                    <a16:creationId xmlns:a16="http://schemas.microsoft.com/office/drawing/2014/main" id="{E0F2DFD1-6C16-B967-B937-5CF9677CD995}"/>
                  </a:ext>
                </a:extLst>
              </p:cNvPr>
              <p:cNvSpPr/>
              <p:nvPr/>
            </p:nvSpPr>
            <p:spPr bwMode="auto">
              <a:xfrm>
                <a:off x="11686320" y="3245582"/>
                <a:ext cx="81818" cy="81818"/>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89" name="Freeform: Shape 9588">
                <a:extLst>
                  <a:ext uri="{FF2B5EF4-FFF2-40B4-BE49-F238E27FC236}">
                    <a16:creationId xmlns:a16="http://schemas.microsoft.com/office/drawing/2014/main" id="{4A41E81B-1E85-BCAA-F724-EF4964C71AB0}"/>
                  </a:ext>
                </a:extLst>
              </p:cNvPr>
              <p:cNvSpPr/>
              <p:nvPr/>
            </p:nvSpPr>
            <p:spPr bwMode="auto">
              <a:xfrm>
                <a:off x="11249025" y="3114675"/>
                <a:ext cx="476250" cy="212725"/>
              </a:xfrm>
              <a:custGeom>
                <a:avLst/>
                <a:gdLst>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 name="connsiteX0" fmla="*/ 0 w 476250"/>
                  <a:gd name="connsiteY0" fmla="*/ 0 h 212725"/>
                  <a:gd name="connsiteX1" fmla="*/ 206375 w 476250"/>
                  <a:gd name="connsiteY1" fmla="*/ 107950 h 212725"/>
                  <a:gd name="connsiteX2" fmla="*/ 476250 w 476250"/>
                  <a:gd name="connsiteY2" fmla="*/ 130175 h 212725"/>
                  <a:gd name="connsiteX3" fmla="*/ 469900 w 476250"/>
                  <a:gd name="connsiteY3" fmla="*/ 212725 h 212725"/>
                  <a:gd name="connsiteX4" fmla="*/ 177800 w 476250"/>
                  <a:gd name="connsiteY4" fmla="*/ 123825 h 212725"/>
                  <a:gd name="connsiteX5" fmla="*/ 3175 w 476250"/>
                  <a:gd name="connsiteY5" fmla="*/ 76200 h 212725"/>
                  <a:gd name="connsiteX6" fmla="*/ 0 w 476250"/>
                  <a:gd name="connsiteY6" fmla="*/ 0 h 21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0" h="212725">
                    <a:moveTo>
                      <a:pt x="0" y="0"/>
                    </a:moveTo>
                    <a:cubicBezTo>
                      <a:pt x="97367" y="7408"/>
                      <a:pt x="134408" y="33867"/>
                      <a:pt x="206375" y="107950"/>
                    </a:cubicBezTo>
                    <a:cubicBezTo>
                      <a:pt x="251883" y="169333"/>
                      <a:pt x="364067" y="129117"/>
                      <a:pt x="476250" y="130175"/>
                    </a:cubicBezTo>
                    <a:lnTo>
                      <a:pt x="469900" y="212725"/>
                    </a:lnTo>
                    <a:cubicBezTo>
                      <a:pt x="363008" y="205317"/>
                      <a:pt x="240242" y="204258"/>
                      <a:pt x="177800" y="123825"/>
                    </a:cubicBezTo>
                    <a:cubicBezTo>
                      <a:pt x="103717" y="73025"/>
                      <a:pt x="80433" y="60325"/>
                      <a:pt x="3175" y="76200"/>
                    </a:cubicBezTo>
                    <a:lnTo>
                      <a:pt x="0" y="0"/>
                    </a:lnTo>
                    <a:close/>
                  </a:path>
                </a:pathLst>
              </a:custGeom>
              <a:solidFill>
                <a:schemeClr val="accent3">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9594" name="TextBox 9593">
            <a:extLst>
              <a:ext uri="{FF2B5EF4-FFF2-40B4-BE49-F238E27FC236}">
                <a16:creationId xmlns:a16="http://schemas.microsoft.com/office/drawing/2014/main" id="{3250E881-C9FE-5128-7595-E8820BDCBABF}"/>
              </a:ext>
            </a:extLst>
          </p:cNvPr>
          <p:cNvSpPr txBox="1"/>
          <p:nvPr/>
        </p:nvSpPr>
        <p:spPr bwMode="auto">
          <a:xfrm>
            <a:off x="9558713" y="3088554"/>
            <a:ext cx="16617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Telomerase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inhibitor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imetelstat</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3" name="Group 2">
            <a:extLst>
              <a:ext uri="{FF2B5EF4-FFF2-40B4-BE49-F238E27FC236}">
                <a16:creationId xmlns:a16="http://schemas.microsoft.com/office/drawing/2014/main" id="{77A64A7E-DBA4-6B2E-2FD6-2016D43912A9}"/>
              </a:ext>
            </a:extLst>
          </p:cNvPr>
          <p:cNvGrpSpPr/>
          <p:nvPr/>
        </p:nvGrpSpPr>
        <p:grpSpPr>
          <a:xfrm>
            <a:off x="5861227" y="3510317"/>
            <a:ext cx="901715" cy="458659"/>
            <a:chOff x="7173021" y="4504006"/>
            <a:chExt cx="3115167" cy="844288"/>
          </a:xfrm>
        </p:grpSpPr>
        <p:sp>
          <p:nvSpPr>
            <p:cNvPr id="6" name="Freeform: Shape 5">
              <a:extLst>
                <a:ext uri="{FF2B5EF4-FFF2-40B4-BE49-F238E27FC236}">
                  <a16:creationId xmlns:a16="http://schemas.microsoft.com/office/drawing/2014/main" id="{945A9F5C-0A90-8CEE-AB8E-9BFD2A5A428F}"/>
                </a:ext>
              </a:extLst>
            </p:cNvPr>
            <p:cNvSpPr/>
            <p:nvPr/>
          </p:nvSpPr>
          <p:spPr bwMode="auto">
            <a:xfrm rot="11826335">
              <a:off x="7173021" y="4504006"/>
              <a:ext cx="3115167" cy="844288"/>
            </a:xfrm>
            <a:custGeom>
              <a:avLst/>
              <a:gdLst>
                <a:gd name="connsiteX0" fmla="*/ 110067 w 1121834"/>
                <a:gd name="connsiteY0" fmla="*/ 46567 h 781050"/>
                <a:gd name="connsiteX1" fmla="*/ 687917 w 1121834"/>
                <a:gd name="connsiteY1" fmla="*/ 0 h 781050"/>
                <a:gd name="connsiteX2" fmla="*/ 1121834 w 1121834"/>
                <a:gd name="connsiteY2" fmla="*/ 378884 h 781050"/>
                <a:gd name="connsiteX3" fmla="*/ 787400 w 1121834"/>
                <a:gd name="connsiteY3" fmla="*/ 768350 h 781050"/>
                <a:gd name="connsiteX4" fmla="*/ 0 w 1121834"/>
                <a:gd name="connsiteY4" fmla="*/ 781050 h 781050"/>
                <a:gd name="connsiteX5" fmla="*/ 110067 w 1121834"/>
                <a:gd name="connsiteY5" fmla="*/ 46567 h 781050"/>
                <a:gd name="connsiteX0" fmla="*/ 292516 w 1304283"/>
                <a:gd name="connsiteY0" fmla="*/ 46567 h 781050"/>
                <a:gd name="connsiteX1" fmla="*/ 870366 w 1304283"/>
                <a:gd name="connsiteY1" fmla="*/ 0 h 781050"/>
                <a:gd name="connsiteX2" fmla="*/ 1304283 w 1304283"/>
                <a:gd name="connsiteY2" fmla="*/ 378884 h 781050"/>
                <a:gd name="connsiteX3" fmla="*/ 969849 w 1304283"/>
                <a:gd name="connsiteY3" fmla="*/ 768350 h 781050"/>
                <a:gd name="connsiteX4" fmla="*/ 182449 w 1304283"/>
                <a:gd name="connsiteY4" fmla="*/ 781050 h 781050"/>
                <a:gd name="connsiteX5" fmla="*/ 292516 w 1304283"/>
                <a:gd name="connsiteY5" fmla="*/ 46567 h 781050"/>
                <a:gd name="connsiteX0" fmla="*/ 407005 w 1418772"/>
                <a:gd name="connsiteY0" fmla="*/ 46567 h 789470"/>
                <a:gd name="connsiteX1" fmla="*/ 984855 w 1418772"/>
                <a:gd name="connsiteY1" fmla="*/ 0 h 789470"/>
                <a:gd name="connsiteX2" fmla="*/ 1418772 w 1418772"/>
                <a:gd name="connsiteY2" fmla="*/ 378884 h 789470"/>
                <a:gd name="connsiteX3" fmla="*/ 1084338 w 1418772"/>
                <a:gd name="connsiteY3" fmla="*/ 768350 h 789470"/>
                <a:gd name="connsiteX4" fmla="*/ 296938 w 1418772"/>
                <a:gd name="connsiteY4" fmla="*/ 781050 h 789470"/>
                <a:gd name="connsiteX5" fmla="*/ 407005 w 1418772"/>
                <a:gd name="connsiteY5" fmla="*/ 46567 h 789470"/>
                <a:gd name="connsiteX0" fmla="*/ 407005 w 1418772"/>
                <a:gd name="connsiteY0" fmla="*/ 46567 h 789470"/>
                <a:gd name="connsiteX1" fmla="*/ 984855 w 1418772"/>
                <a:gd name="connsiteY1" fmla="*/ 0 h 789470"/>
                <a:gd name="connsiteX2" fmla="*/ 1418772 w 1418772"/>
                <a:gd name="connsiteY2" fmla="*/ 378884 h 789470"/>
                <a:gd name="connsiteX3" fmla="*/ 1084338 w 1418772"/>
                <a:gd name="connsiteY3" fmla="*/ 768350 h 789470"/>
                <a:gd name="connsiteX4" fmla="*/ 296938 w 1418772"/>
                <a:gd name="connsiteY4" fmla="*/ 781050 h 789470"/>
                <a:gd name="connsiteX5" fmla="*/ 407005 w 1418772"/>
                <a:gd name="connsiteY5" fmla="*/ 46567 h 789470"/>
                <a:gd name="connsiteX0" fmla="*/ 432072 w 1443839"/>
                <a:gd name="connsiteY0" fmla="*/ 46567 h 782609"/>
                <a:gd name="connsiteX1" fmla="*/ 1009922 w 1443839"/>
                <a:gd name="connsiteY1" fmla="*/ 0 h 782609"/>
                <a:gd name="connsiteX2" fmla="*/ 1443839 w 1443839"/>
                <a:gd name="connsiteY2" fmla="*/ 378884 h 782609"/>
                <a:gd name="connsiteX3" fmla="*/ 1109405 w 1443839"/>
                <a:gd name="connsiteY3" fmla="*/ 768350 h 782609"/>
                <a:gd name="connsiteX4" fmla="*/ 322005 w 1443839"/>
                <a:gd name="connsiteY4" fmla="*/ 781050 h 782609"/>
                <a:gd name="connsiteX5" fmla="*/ 432072 w 1443839"/>
                <a:gd name="connsiteY5" fmla="*/ 46567 h 782609"/>
                <a:gd name="connsiteX0" fmla="*/ 414739 w 1426506"/>
                <a:gd name="connsiteY0" fmla="*/ 46567 h 783236"/>
                <a:gd name="connsiteX1" fmla="*/ 992589 w 1426506"/>
                <a:gd name="connsiteY1" fmla="*/ 0 h 783236"/>
                <a:gd name="connsiteX2" fmla="*/ 1426506 w 1426506"/>
                <a:gd name="connsiteY2" fmla="*/ 378884 h 783236"/>
                <a:gd name="connsiteX3" fmla="*/ 1092072 w 1426506"/>
                <a:gd name="connsiteY3" fmla="*/ 768350 h 783236"/>
                <a:gd name="connsiteX4" fmla="*/ 304672 w 1426506"/>
                <a:gd name="connsiteY4" fmla="*/ 781050 h 783236"/>
                <a:gd name="connsiteX5" fmla="*/ 414739 w 1426506"/>
                <a:gd name="connsiteY5" fmla="*/ 46567 h 783236"/>
                <a:gd name="connsiteX0" fmla="*/ 414739 w 1426506"/>
                <a:gd name="connsiteY0" fmla="*/ 46567 h 783236"/>
                <a:gd name="connsiteX1" fmla="*/ 992589 w 1426506"/>
                <a:gd name="connsiteY1" fmla="*/ 0 h 783236"/>
                <a:gd name="connsiteX2" fmla="*/ 1426506 w 1426506"/>
                <a:gd name="connsiteY2" fmla="*/ 378884 h 783236"/>
                <a:gd name="connsiteX3" fmla="*/ 1092072 w 1426506"/>
                <a:gd name="connsiteY3" fmla="*/ 768350 h 783236"/>
                <a:gd name="connsiteX4" fmla="*/ 304672 w 1426506"/>
                <a:gd name="connsiteY4" fmla="*/ 781050 h 783236"/>
                <a:gd name="connsiteX5" fmla="*/ 414739 w 1426506"/>
                <a:gd name="connsiteY5" fmla="*/ 46567 h 783236"/>
                <a:gd name="connsiteX0" fmla="*/ 414739 w 1426506"/>
                <a:gd name="connsiteY0" fmla="*/ 46567 h 783236"/>
                <a:gd name="connsiteX1" fmla="*/ 992589 w 1426506"/>
                <a:gd name="connsiteY1" fmla="*/ 0 h 783236"/>
                <a:gd name="connsiteX2" fmla="*/ 1426506 w 1426506"/>
                <a:gd name="connsiteY2" fmla="*/ 378884 h 783236"/>
                <a:gd name="connsiteX3" fmla="*/ 1092072 w 1426506"/>
                <a:gd name="connsiteY3" fmla="*/ 768350 h 783236"/>
                <a:gd name="connsiteX4" fmla="*/ 304672 w 1426506"/>
                <a:gd name="connsiteY4" fmla="*/ 781050 h 783236"/>
                <a:gd name="connsiteX5" fmla="*/ 414739 w 1426506"/>
                <a:gd name="connsiteY5" fmla="*/ 46567 h 783236"/>
                <a:gd name="connsiteX0" fmla="*/ 414739 w 1426506"/>
                <a:gd name="connsiteY0" fmla="*/ 46567 h 783236"/>
                <a:gd name="connsiteX1" fmla="*/ 992589 w 1426506"/>
                <a:gd name="connsiteY1" fmla="*/ 0 h 783236"/>
                <a:gd name="connsiteX2" fmla="*/ 1426506 w 1426506"/>
                <a:gd name="connsiteY2" fmla="*/ 378884 h 783236"/>
                <a:gd name="connsiteX3" fmla="*/ 1092072 w 1426506"/>
                <a:gd name="connsiteY3" fmla="*/ 768350 h 783236"/>
                <a:gd name="connsiteX4" fmla="*/ 304672 w 1426506"/>
                <a:gd name="connsiteY4" fmla="*/ 781050 h 783236"/>
                <a:gd name="connsiteX5" fmla="*/ 414739 w 1426506"/>
                <a:gd name="connsiteY5" fmla="*/ 46567 h 783236"/>
                <a:gd name="connsiteX0" fmla="*/ 414739 w 1426506"/>
                <a:gd name="connsiteY0" fmla="*/ 46567 h 783236"/>
                <a:gd name="connsiteX1" fmla="*/ 992589 w 1426506"/>
                <a:gd name="connsiteY1" fmla="*/ 0 h 783236"/>
                <a:gd name="connsiteX2" fmla="*/ 1426506 w 1426506"/>
                <a:gd name="connsiteY2" fmla="*/ 378884 h 783236"/>
                <a:gd name="connsiteX3" fmla="*/ 1092072 w 1426506"/>
                <a:gd name="connsiteY3" fmla="*/ 768350 h 783236"/>
                <a:gd name="connsiteX4" fmla="*/ 304672 w 1426506"/>
                <a:gd name="connsiteY4" fmla="*/ 781050 h 783236"/>
                <a:gd name="connsiteX5" fmla="*/ 414739 w 1426506"/>
                <a:gd name="connsiteY5" fmla="*/ 46567 h 783236"/>
                <a:gd name="connsiteX0" fmla="*/ 414739 w 1426506"/>
                <a:gd name="connsiteY0" fmla="*/ 46567 h 783236"/>
                <a:gd name="connsiteX1" fmla="*/ 992589 w 1426506"/>
                <a:gd name="connsiteY1" fmla="*/ 0 h 783236"/>
                <a:gd name="connsiteX2" fmla="*/ 1426506 w 1426506"/>
                <a:gd name="connsiteY2" fmla="*/ 378884 h 783236"/>
                <a:gd name="connsiteX3" fmla="*/ 1092072 w 1426506"/>
                <a:gd name="connsiteY3" fmla="*/ 768350 h 783236"/>
                <a:gd name="connsiteX4" fmla="*/ 304672 w 1426506"/>
                <a:gd name="connsiteY4" fmla="*/ 781050 h 783236"/>
                <a:gd name="connsiteX5" fmla="*/ 414739 w 1426506"/>
                <a:gd name="connsiteY5" fmla="*/ 46567 h 783236"/>
                <a:gd name="connsiteX0" fmla="*/ 414739 w 1426506"/>
                <a:gd name="connsiteY0" fmla="*/ 46567 h 783236"/>
                <a:gd name="connsiteX1" fmla="*/ 992589 w 1426506"/>
                <a:gd name="connsiteY1" fmla="*/ 0 h 783236"/>
                <a:gd name="connsiteX2" fmla="*/ 1426506 w 1426506"/>
                <a:gd name="connsiteY2" fmla="*/ 378884 h 783236"/>
                <a:gd name="connsiteX3" fmla="*/ 1092072 w 1426506"/>
                <a:gd name="connsiteY3" fmla="*/ 768350 h 783236"/>
                <a:gd name="connsiteX4" fmla="*/ 304672 w 1426506"/>
                <a:gd name="connsiteY4" fmla="*/ 781050 h 783236"/>
                <a:gd name="connsiteX5" fmla="*/ 414739 w 1426506"/>
                <a:gd name="connsiteY5" fmla="*/ 46567 h 783236"/>
                <a:gd name="connsiteX0" fmla="*/ 414739 w 1426506"/>
                <a:gd name="connsiteY0" fmla="*/ 46567 h 783236"/>
                <a:gd name="connsiteX1" fmla="*/ 992589 w 1426506"/>
                <a:gd name="connsiteY1" fmla="*/ 0 h 783236"/>
                <a:gd name="connsiteX2" fmla="*/ 1426506 w 1426506"/>
                <a:gd name="connsiteY2" fmla="*/ 378884 h 783236"/>
                <a:gd name="connsiteX3" fmla="*/ 1092072 w 1426506"/>
                <a:gd name="connsiteY3" fmla="*/ 768350 h 783236"/>
                <a:gd name="connsiteX4" fmla="*/ 304672 w 1426506"/>
                <a:gd name="connsiteY4" fmla="*/ 781050 h 783236"/>
                <a:gd name="connsiteX5" fmla="*/ 414739 w 1426506"/>
                <a:gd name="connsiteY5" fmla="*/ 46567 h 783236"/>
                <a:gd name="connsiteX0" fmla="*/ 414739 w 1426506"/>
                <a:gd name="connsiteY0" fmla="*/ 46567 h 783236"/>
                <a:gd name="connsiteX1" fmla="*/ 992589 w 1426506"/>
                <a:gd name="connsiteY1" fmla="*/ 0 h 783236"/>
                <a:gd name="connsiteX2" fmla="*/ 1426506 w 1426506"/>
                <a:gd name="connsiteY2" fmla="*/ 378884 h 783236"/>
                <a:gd name="connsiteX3" fmla="*/ 1092072 w 1426506"/>
                <a:gd name="connsiteY3" fmla="*/ 768350 h 783236"/>
                <a:gd name="connsiteX4" fmla="*/ 304672 w 1426506"/>
                <a:gd name="connsiteY4" fmla="*/ 781050 h 783236"/>
                <a:gd name="connsiteX5" fmla="*/ 414739 w 1426506"/>
                <a:gd name="connsiteY5" fmla="*/ 46567 h 78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506" h="783236">
                  <a:moveTo>
                    <a:pt x="414739" y="46567"/>
                  </a:moveTo>
                  <a:cubicBezTo>
                    <a:pt x="607356" y="31045"/>
                    <a:pt x="535389" y="705"/>
                    <a:pt x="992589" y="0"/>
                  </a:cubicBezTo>
                  <a:cubicBezTo>
                    <a:pt x="1378528" y="22578"/>
                    <a:pt x="1406751" y="239889"/>
                    <a:pt x="1426506" y="378884"/>
                  </a:cubicBezTo>
                  <a:cubicBezTo>
                    <a:pt x="1401811" y="610306"/>
                    <a:pt x="1355950" y="754944"/>
                    <a:pt x="1092072" y="768350"/>
                  </a:cubicBezTo>
                  <a:cubicBezTo>
                    <a:pt x="823255" y="749300"/>
                    <a:pt x="622172" y="755650"/>
                    <a:pt x="304672" y="781050"/>
                  </a:cubicBezTo>
                  <a:cubicBezTo>
                    <a:pt x="-45990" y="824089"/>
                    <a:pt x="-193450" y="219428"/>
                    <a:pt x="414739" y="46567"/>
                  </a:cubicBezTo>
                  <a:close/>
                </a:path>
              </a:pathLst>
            </a:cu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93" name="Freeform: Shape 9592">
              <a:extLst>
                <a:ext uri="{FF2B5EF4-FFF2-40B4-BE49-F238E27FC236}">
                  <a16:creationId xmlns:a16="http://schemas.microsoft.com/office/drawing/2014/main" id="{57303218-3F45-111C-FFD9-9C60798023BB}"/>
                </a:ext>
              </a:extLst>
            </p:cNvPr>
            <p:cNvSpPr/>
            <p:nvPr/>
          </p:nvSpPr>
          <p:spPr bwMode="auto">
            <a:xfrm rot="11826335">
              <a:off x="7436905" y="4577671"/>
              <a:ext cx="2547340" cy="686498"/>
            </a:xfrm>
            <a:custGeom>
              <a:avLst/>
              <a:gdLst>
                <a:gd name="connsiteX0" fmla="*/ 34925 w 1073150"/>
                <a:gd name="connsiteY0" fmla="*/ 193675 h 565150"/>
                <a:gd name="connsiteX1" fmla="*/ 0 w 1073150"/>
                <a:gd name="connsiteY1" fmla="*/ 466725 h 565150"/>
                <a:gd name="connsiteX2" fmla="*/ 88900 w 1073150"/>
                <a:gd name="connsiteY2" fmla="*/ 555625 h 565150"/>
                <a:gd name="connsiteX3" fmla="*/ 95250 w 1073150"/>
                <a:gd name="connsiteY3" fmla="*/ 349250 h 565150"/>
                <a:gd name="connsiteX4" fmla="*/ 155575 w 1073150"/>
                <a:gd name="connsiteY4" fmla="*/ 355600 h 565150"/>
                <a:gd name="connsiteX5" fmla="*/ 171450 w 1073150"/>
                <a:gd name="connsiteY5" fmla="*/ 565150 h 565150"/>
                <a:gd name="connsiteX6" fmla="*/ 368300 w 1073150"/>
                <a:gd name="connsiteY6" fmla="*/ 552450 h 565150"/>
                <a:gd name="connsiteX7" fmla="*/ 342900 w 1073150"/>
                <a:gd name="connsiteY7" fmla="*/ 171450 h 565150"/>
                <a:gd name="connsiteX8" fmla="*/ 384175 w 1073150"/>
                <a:gd name="connsiteY8" fmla="*/ 180975 h 565150"/>
                <a:gd name="connsiteX9" fmla="*/ 396875 w 1073150"/>
                <a:gd name="connsiteY9" fmla="*/ 552450 h 565150"/>
                <a:gd name="connsiteX10" fmla="*/ 669925 w 1073150"/>
                <a:gd name="connsiteY10" fmla="*/ 561975 h 565150"/>
                <a:gd name="connsiteX11" fmla="*/ 660400 w 1073150"/>
                <a:gd name="connsiteY11" fmla="*/ 117475 h 565150"/>
                <a:gd name="connsiteX12" fmla="*/ 714375 w 1073150"/>
                <a:gd name="connsiteY12" fmla="*/ 123825 h 565150"/>
                <a:gd name="connsiteX13" fmla="*/ 774700 w 1073150"/>
                <a:gd name="connsiteY13" fmla="*/ 539750 h 565150"/>
                <a:gd name="connsiteX14" fmla="*/ 1019175 w 1073150"/>
                <a:gd name="connsiteY14" fmla="*/ 520700 h 565150"/>
                <a:gd name="connsiteX15" fmla="*/ 996950 w 1073150"/>
                <a:gd name="connsiteY15" fmla="*/ 346075 h 565150"/>
                <a:gd name="connsiteX16" fmla="*/ 1057275 w 1073150"/>
                <a:gd name="connsiteY16" fmla="*/ 346075 h 565150"/>
                <a:gd name="connsiteX17" fmla="*/ 1073150 w 1073150"/>
                <a:gd name="connsiteY17" fmla="*/ 492125 h 565150"/>
                <a:gd name="connsiteX18" fmla="*/ 1019175 w 1073150"/>
                <a:gd name="connsiteY18" fmla="*/ 34925 h 565150"/>
                <a:gd name="connsiteX19" fmla="*/ 1000125 w 1073150"/>
                <a:gd name="connsiteY19" fmla="*/ 250825 h 565150"/>
                <a:gd name="connsiteX20" fmla="*/ 965200 w 1073150"/>
                <a:gd name="connsiteY20" fmla="*/ 254000 h 565150"/>
                <a:gd name="connsiteX21" fmla="*/ 911225 w 1073150"/>
                <a:gd name="connsiteY21" fmla="*/ 25400 h 565150"/>
                <a:gd name="connsiteX22" fmla="*/ 854075 w 1073150"/>
                <a:gd name="connsiteY22" fmla="*/ 12700 h 565150"/>
                <a:gd name="connsiteX23" fmla="*/ 927100 w 1073150"/>
                <a:gd name="connsiteY23" fmla="*/ 403225 h 565150"/>
                <a:gd name="connsiteX24" fmla="*/ 873125 w 1073150"/>
                <a:gd name="connsiteY24" fmla="*/ 419100 h 565150"/>
                <a:gd name="connsiteX25" fmla="*/ 784225 w 1073150"/>
                <a:gd name="connsiteY25" fmla="*/ 0 h 565150"/>
                <a:gd name="connsiteX26" fmla="*/ 581025 w 1073150"/>
                <a:gd name="connsiteY26" fmla="*/ 15875 h 565150"/>
                <a:gd name="connsiteX27" fmla="*/ 568325 w 1073150"/>
                <a:gd name="connsiteY27" fmla="*/ 457200 h 565150"/>
                <a:gd name="connsiteX28" fmla="*/ 514350 w 1073150"/>
                <a:gd name="connsiteY28" fmla="*/ 444500 h 565150"/>
                <a:gd name="connsiteX29" fmla="*/ 482600 w 1073150"/>
                <a:gd name="connsiteY29" fmla="*/ 6350 h 565150"/>
                <a:gd name="connsiteX30" fmla="*/ 282575 w 1073150"/>
                <a:gd name="connsiteY30" fmla="*/ 28575 h 565150"/>
                <a:gd name="connsiteX31" fmla="*/ 254000 w 1073150"/>
                <a:gd name="connsiteY31" fmla="*/ 463550 h 565150"/>
                <a:gd name="connsiteX32" fmla="*/ 212725 w 1073150"/>
                <a:gd name="connsiteY32" fmla="*/ 441325 h 565150"/>
                <a:gd name="connsiteX33" fmla="*/ 187325 w 1073150"/>
                <a:gd name="connsiteY33" fmla="*/ 79375 h 565150"/>
                <a:gd name="connsiteX34" fmla="*/ 114300 w 1073150"/>
                <a:gd name="connsiteY34" fmla="*/ 117475 h 565150"/>
                <a:gd name="connsiteX35" fmla="*/ 117475 w 1073150"/>
                <a:gd name="connsiteY35" fmla="*/ 266700 h 565150"/>
                <a:gd name="connsiteX36" fmla="*/ 82550 w 1073150"/>
                <a:gd name="connsiteY36" fmla="*/ 285750 h 565150"/>
                <a:gd name="connsiteX37" fmla="*/ 34925 w 1073150"/>
                <a:gd name="connsiteY37" fmla="*/ 193675 h 565150"/>
                <a:gd name="connsiteX0" fmla="*/ 34925 w 1073150"/>
                <a:gd name="connsiteY0" fmla="*/ 193675 h 565150"/>
                <a:gd name="connsiteX1" fmla="*/ 0 w 1073150"/>
                <a:gd name="connsiteY1" fmla="*/ 466725 h 565150"/>
                <a:gd name="connsiteX2" fmla="*/ 88900 w 1073150"/>
                <a:gd name="connsiteY2" fmla="*/ 555625 h 565150"/>
                <a:gd name="connsiteX3" fmla="*/ 95250 w 1073150"/>
                <a:gd name="connsiteY3" fmla="*/ 349250 h 565150"/>
                <a:gd name="connsiteX4" fmla="*/ 155575 w 1073150"/>
                <a:gd name="connsiteY4" fmla="*/ 355600 h 565150"/>
                <a:gd name="connsiteX5" fmla="*/ 171450 w 1073150"/>
                <a:gd name="connsiteY5" fmla="*/ 565150 h 565150"/>
                <a:gd name="connsiteX6" fmla="*/ 368300 w 1073150"/>
                <a:gd name="connsiteY6" fmla="*/ 552450 h 565150"/>
                <a:gd name="connsiteX7" fmla="*/ 342900 w 1073150"/>
                <a:gd name="connsiteY7" fmla="*/ 171450 h 565150"/>
                <a:gd name="connsiteX8" fmla="*/ 384175 w 1073150"/>
                <a:gd name="connsiteY8" fmla="*/ 180975 h 565150"/>
                <a:gd name="connsiteX9" fmla="*/ 396875 w 1073150"/>
                <a:gd name="connsiteY9" fmla="*/ 552450 h 565150"/>
                <a:gd name="connsiteX10" fmla="*/ 669925 w 1073150"/>
                <a:gd name="connsiteY10" fmla="*/ 561975 h 565150"/>
                <a:gd name="connsiteX11" fmla="*/ 660400 w 1073150"/>
                <a:gd name="connsiteY11" fmla="*/ 117475 h 565150"/>
                <a:gd name="connsiteX12" fmla="*/ 714375 w 1073150"/>
                <a:gd name="connsiteY12" fmla="*/ 123825 h 565150"/>
                <a:gd name="connsiteX13" fmla="*/ 774700 w 1073150"/>
                <a:gd name="connsiteY13" fmla="*/ 539750 h 565150"/>
                <a:gd name="connsiteX14" fmla="*/ 1019175 w 1073150"/>
                <a:gd name="connsiteY14" fmla="*/ 520700 h 565150"/>
                <a:gd name="connsiteX15" fmla="*/ 996950 w 1073150"/>
                <a:gd name="connsiteY15" fmla="*/ 346075 h 565150"/>
                <a:gd name="connsiteX16" fmla="*/ 1057275 w 1073150"/>
                <a:gd name="connsiteY16" fmla="*/ 346075 h 565150"/>
                <a:gd name="connsiteX17" fmla="*/ 1073150 w 1073150"/>
                <a:gd name="connsiteY17" fmla="*/ 492125 h 565150"/>
                <a:gd name="connsiteX18" fmla="*/ 1019175 w 1073150"/>
                <a:gd name="connsiteY18" fmla="*/ 34925 h 565150"/>
                <a:gd name="connsiteX19" fmla="*/ 1000125 w 1073150"/>
                <a:gd name="connsiteY19" fmla="*/ 250825 h 565150"/>
                <a:gd name="connsiteX20" fmla="*/ 965200 w 1073150"/>
                <a:gd name="connsiteY20" fmla="*/ 254000 h 565150"/>
                <a:gd name="connsiteX21" fmla="*/ 911225 w 1073150"/>
                <a:gd name="connsiteY21" fmla="*/ 25400 h 565150"/>
                <a:gd name="connsiteX22" fmla="*/ 854075 w 1073150"/>
                <a:gd name="connsiteY22" fmla="*/ 12700 h 565150"/>
                <a:gd name="connsiteX23" fmla="*/ 927100 w 1073150"/>
                <a:gd name="connsiteY23" fmla="*/ 403225 h 565150"/>
                <a:gd name="connsiteX24" fmla="*/ 873125 w 1073150"/>
                <a:gd name="connsiteY24" fmla="*/ 419100 h 565150"/>
                <a:gd name="connsiteX25" fmla="*/ 784225 w 1073150"/>
                <a:gd name="connsiteY25" fmla="*/ 0 h 565150"/>
                <a:gd name="connsiteX26" fmla="*/ 581025 w 1073150"/>
                <a:gd name="connsiteY26" fmla="*/ 15875 h 565150"/>
                <a:gd name="connsiteX27" fmla="*/ 568325 w 1073150"/>
                <a:gd name="connsiteY27" fmla="*/ 457200 h 565150"/>
                <a:gd name="connsiteX28" fmla="*/ 514350 w 1073150"/>
                <a:gd name="connsiteY28" fmla="*/ 444500 h 565150"/>
                <a:gd name="connsiteX29" fmla="*/ 482600 w 1073150"/>
                <a:gd name="connsiteY29" fmla="*/ 6350 h 565150"/>
                <a:gd name="connsiteX30" fmla="*/ 282575 w 1073150"/>
                <a:gd name="connsiteY30" fmla="*/ 28575 h 565150"/>
                <a:gd name="connsiteX31" fmla="*/ 254000 w 1073150"/>
                <a:gd name="connsiteY31" fmla="*/ 463550 h 565150"/>
                <a:gd name="connsiteX32" fmla="*/ 212725 w 1073150"/>
                <a:gd name="connsiteY32" fmla="*/ 441325 h 565150"/>
                <a:gd name="connsiteX33" fmla="*/ 187325 w 1073150"/>
                <a:gd name="connsiteY33" fmla="*/ 79375 h 565150"/>
                <a:gd name="connsiteX34" fmla="*/ 114300 w 1073150"/>
                <a:gd name="connsiteY34" fmla="*/ 117475 h 565150"/>
                <a:gd name="connsiteX35" fmla="*/ 117475 w 1073150"/>
                <a:gd name="connsiteY35" fmla="*/ 266700 h 565150"/>
                <a:gd name="connsiteX36" fmla="*/ 82550 w 1073150"/>
                <a:gd name="connsiteY36" fmla="*/ 285750 h 565150"/>
                <a:gd name="connsiteX37" fmla="*/ 34925 w 1073150"/>
                <a:gd name="connsiteY37" fmla="*/ 193675 h 565150"/>
                <a:gd name="connsiteX0" fmla="*/ 34925 w 1073150"/>
                <a:gd name="connsiteY0" fmla="*/ 193675 h 565150"/>
                <a:gd name="connsiteX1" fmla="*/ 0 w 1073150"/>
                <a:gd name="connsiteY1" fmla="*/ 466725 h 565150"/>
                <a:gd name="connsiteX2" fmla="*/ 88900 w 1073150"/>
                <a:gd name="connsiteY2" fmla="*/ 555625 h 565150"/>
                <a:gd name="connsiteX3" fmla="*/ 95250 w 1073150"/>
                <a:gd name="connsiteY3" fmla="*/ 349250 h 565150"/>
                <a:gd name="connsiteX4" fmla="*/ 155575 w 1073150"/>
                <a:gd name="connsiteY4" fmla="*/ 355600 h 565150"/>
                <a:gd name="connsiteX5" fmla="*/ 171450 w 1073150"/>
                <a:gd name="connsiteY5" fmla="*/ 565150 h 565150"/>
                <a:gd name="connsiteX6" fmla="*/ 368300 w 1073150"/>
                <a:gd name="connsiteY6" fmla="*/ 552450 h 565150"/>
                <a:gd name="connsiteX7" fmla="*/ 342900 w 1073150"/>
                <a:gd name="connsiteY7" fmla="*/ 171450 h 565150"/>
                <a:gd name="connsiteX8" fmla="*/ 384175 w 1073150"/>
                <a:gd name="connsiteY8" fmla="*/ 180975 h 565150"/>
                <a:gd name="connsiteX9" fmla="*/ 396875 w 1073150"/>
                <a:gd name="connsiteY9" fmla="*/ 552450 h 565150"/>
                <a:gd name="connsiteX10" fmla="*/ 669925 w 1073150"/>
                <a:gd name="connsiteY10" fmla="*/ 561975 h 565150"/>
                <a:gd name="connsiteX11" fmla="*/ 660400 w 1073150"/>
                <a:gd name="connsiteY11" fmla="*/ 117475 h 565150"/>
                <a:gd name="connsiteX12" fmla="*/ 714375 w 1073150"/>
                <a:gd name="connsiteY12" fmla="*/ 123825 h 565150"/>
                <a:gd name="connsiteX13" fmla="*/ 774700 w 1073150"/>
                <a:gd name="connsiteY13" fmla="*/ 539750 h 565150"/>
                <a:gd name="connsiteX14" fmla="*/ 1019175 w 1073150"/>
                <a:gd name="connsiteY14" fmla="*/ 520700 h 565150"/>
                <a:gd name="connsiteX15" fmla="*/ 996950 w 1073150"/>
                <a:gd name="connsiteY15" fmla="*/ 346075 h 565150"/>
                <a:gd name="connsiteX16" fmla="*/ 1057275 w 1073150"/>
                <a:gd name="connsiteY16" fmla="*/ 346075 h 565150"/>
                <a:gd name="connsiteX17" fmla="*/ 1073150 w 1073150"/>
                <a:gd name="connsiteY17" fmla="*/ 492125 h 565150"/>
                <a:gd name="connsiteX18" fmla="*/ 1019175 w 1073150"/>
                <a:gd name="connsiteY18" fmla="*/ 34925 h 565150"/>
                <a:gd name="connsiteX19" fmla="*/ 1000125 w 1073150"/>
                <a:gd name="connsiteY19" fmla="*/ 250825 h 565150"/>
                <a:gd name="connsiteX20" fmla="*/ 965200 w 1073150"/>
                <a:gd name="connsiteY20" fmla="*/ 254000 h 565150"/>
                <a:gd name="connsiteX21" fmla="*/ 911225 w 1073150"/>
                <a:gd name="connsiteY21" fmla="*/ 25400 h 565150"/>
                <a:gd name="connsiteX22" fmla="*/ 854075 w 1073150"/>
                <a:gd name="connsiteY22" fmla="*/ 12700 h 565150"/>
                <a:gd name="connsiteX23" fmla="*/ 927100 w 1073150"/>
                <a:gd name="connsiteY23" fmla="*/ 403225 h 565150"/>
                <a:gd name="connsiteX24" fmla="*/ 873125 w 1073150"/>
                <a:gd name="connsiteY24" fmla="*/ 419100 h 565150"/>
                <a:gd name="connsiteX25" fmla="*/ 784225 w 1073150"/>
                <a:gd name="connsiteY25" fmla="*/ 0 h 565150"/>
                <a:gd name="connsiteX26" fmla="*/ 581025 w 1073150"/>
                <a:gd name="connsiteY26" fmla="*/ 15875 h 565150"/>
                <a:gd name="connsiteX27" fmla="*/ 568325 w 1073150"/>
                <a:gd name="connsiteY27" fmla="*/ 457200 h 565150"/>
                <a:gd name="connsiteX28" fmla="*/ 514350 w 1073150"/>
                <a:gd name="connsiteY28" fmla="*/ 444500 h 565150"/>
                <a:gd name="connsiteX29" fmla="*/ 482600 w 1073150"/>
                <a:gd name="connsiteY29" fmla="*/ 6350 h 565150"/>
                <a:gd name="connsiteX30" fmla="*/ 282575 w 1073150"/>
                <a:gd name="connsiteY30" fmla="*/ 28575 h 565150"/>
                <a:gd name="connsiteX31" fmla="*/ 254000 w 1073150"/>
                <a:gd name="connsiteY31" fmla="*/ 463550 h 565150"/>
                <a:gd name="connsiteX32" fmla="*/ 212725 w 1073150"/>
                <a:gd name="connsiteY32" fmla="*/ 441325 h 565150"/>
                <a:gd name="connsiteX33" fmla="*/ 187325 w 1073150"/>
                <a:gd name="connsiteY33" fmla="*/ 79375 h 565150"/>
                <a:gd name="connsiteX34" fmla="*/ 114300 w 1073150"/>
                <a:gd name="connsiteY34" fmla="*/ 117475 h 565150"/>
                <a:gd name="connsiteX35" fmla="*/ 117475 w 1073150"/>
                <a:gd name="connsiteY35" fmla="*/ 266700 h 565150"/>
                <a:gd name="connsiteX36" fmla="*/ 82550 w 1073150"/>
                <a:gd name="connsiteY36" fmla="*/ 285750 h 565150"/>
                <a:gd name="connsiteX37" fmla="*/ 34925 w 1073150"/>
                <a:gd name="connsiteY37" fmla="*/ 193675 h 565150"/>
                <a:gd name="connsiteX0" fmla="*/ 34925 w 1073150"/>
                <a:gd name="connsiteY0" fmla="*/ 193675 h 565150"/>
                <a:gd name="connsiteX1" fmla="*/ 0 w 1073150"/>
                <a:gd name="connsiteY1" fmla="*/ 466725 h 565150"/>
                <a:gd name="connsiteX2" fmla="*/ 88900 w 1073150"/>
                <a:gd name="connsiteY2" fmla="*/ 555625 h 565150"/>
                <a:gd name="connsiteX3" fmla="*/ 95250 w 1073150"/>
                <a:gd name="connsiteY3" fmla="*/ 349250 h 565150"/>
                <a:gd name="connsiteX4" fmla="*/ 155575 w 1073150"/>
                <a:gd name="connsiteY4" fmla="*/ 355600 h 565150"/>
                <a:gd name="connsiteX5" fmla="*/ 171450 w 1073150"/>
                <a:gd name="connsiteY5" fmla="*/ 565150 h 565150"/>
                <a:gd name="connsiteX6" fmla="*/ 368300 w 1073150"/>
                <a:gd name="connsiteY6" fmla="*/ 552450 h 565150"/>
                <a:gd name="connsiteX7" fmla="*/ 342900 w 1073150"/>
                <a:gd name="connsiteY7" fmla="*/ 171450 h 565150"/>
                <a:gd name="connsiteX8" fmla="*/ 384175 w 1073150"/>
                <a:gd name="connsiteY8" fmla="*/ 180975 h 565150"/>
                <a:gd name="connsiteX9" fmla="*/ 396875 w 1073150"/>
                <a:gd name="connsiteY9" fmla="*/ 552450 h 565150"/>
                <a:gd name="connsiteX10" fmla="*/ 669925 w 1073150"/>
                <a:gd name="connsiteY10" fmla="*/ 561975 h 565150"/>
                <a:gd name="connsiteX11" fmla="*/ 660400 w 1073150"/>
                <a:gd name="connsiteY11" fmla="*/ 117475 h 565150"/>
                <a:gd name="connsiteX12" fmla="*/ 714375 w 1073150"/>
                <a:gd name="connsiteY12" fmla="*/ 123825 h 565150"/>
                <a:gd name="connsiteX13" fmla="*/ 774700 w 1073150"/>
                <a:gd name="connsiteY13" fmla="*/ 539750 h 565150"/>
                <a:gd name="connsiteX14" fmla="*/ 1019175 w 1073150"/>
                <a:gd name="connsiteY14" fmla="*/ 520700 h 565150"/>
                <a:gd name="connsiteX15" fmla="*/ 996950 w 1073150"/>
                <a:gd name="connsiteY15" fmla="*/ 346075 h 565150"/>
                <a:gd name="connsiteX16" fmla="*/ 1057275 w 1073150"/>
                <a:gd name="connsiteY16" fmla="*/ 346075 h 565150"/>
                <a:gd name="connsiteX17" fmla="*/ 1073150 w 1073150"/>
                <a:gd name="connsiteY17" fmla="*/ 492125 h 565150"/>
                <a:gd name="connsiteX18" fmla="*/ 1019175 w 1073150"/>
                <a:gd name="connsiteY18" fmla="*/ 34925 h 565150"/>
                <a:gd name="connsiteX19" fmla="*/ 1000125 w 1073150"/>
                <a:gd name="connsiteY19" fmla="*/ 250825 h 565150"/>
                <a:gd name="connsiteX20" fmla="*/ 965200 w 1073150"/>
                <a:gd name="connsiteY20" fmla="*/ 254000 h 565150"/>
                <a:gd name="connsiteX21" fmla="*/ 911225 w 1073150"/>
                <a:gd name="connsiteY21" fmla="*/ 25400 h 565150"/>
                <a:gd name="connsiteX22" fmla="*/ 854075 w 1073150"/>
                <a:gd name="connsiteY22" fmla="*/ 12700 h 565150"/>
                <a:gd name="connsiteX23" fmla="*/ 927100 w 1073150"/>
                <a:gd name="connsiteY23" fmla="*/ 403225 h 565150"/>
                <a:gd name="connsiteX24" fmla="*/ 873125 w 1073150"/>
                <a:gd name="connsiteY24" fmla="*/ 419100 h 565150"/>
                <a:gd name="connsiteX25" fmla="*/ 784225 w 1073150"/>
                <a:gd name="connsiteY25" fmla="*/ 0 h 565150"/>
                <a:gd name="connsiteX26" fmla="*/ 581025 w 1073150"/>
                <a:gd name="connsiteY26" fmla="*/ 15875 h 565150"/>
                <a:gd name="connsiteX27" fmla="*/ 568325 w 1073150"/>
                <a:gd name="connsiteY27" fmla="*/ 457200 h 565150"/>
                <a:gd name="connsiteX28" fmla="*/ 514350 w 1073150"/>
                <a:gd name="connsiteY28" fmla="*/ 444500 h 565150"/>
                <a:gd name="connsiteX29" fmla="*/ 482600 w 1073150"/>
                <a:gd name="connsiteY29" fmla="*/ 6350 h 565150"/>
                <a:gd name="connsiteX30" fmla="*/ 282575 w 1073150"/>
                <a:gd name="connsiteY30" fmla="*/ 28575 h 565150"/>
                <a:gd name="connsiteX31" fmla="*/ 254000 w 1073150"/>
                <a:gd name="connsiteY31" fmla="*/ 463550 h 565150"/>
                <a:gd name="connsiteX32" fmla="*/ 212725 w 1073150"/>
                <a:gd name="connsiteY32" fmla="*/ 441325 h 565150"/>
                <a:gd name="connsiteX33" fmla="*/ 187325 w 1073150"/>
                <a:gd name="connsiteY33" fmla="*/ 79375 h 565150"/>
                <a:gd name="connsiteX34" fmla="*/ 114300 w 1073150"/>
                <a:gd name="connsiteY34" fmla="*/ 117475 h 565150"/>
                <a:gd name="connsiteX35" fmla="*/ 117475 w 1073150"/>
                <a:gd name="connsiteY35" fmla="*/ 266700 h 565150"/>
                <a:gd name="connsiteX36" fmla="*/ 82550 w 1073150"/>
                <a:gd name="connsiteY36" fmla="*/ 285750 h 565150"/>
                <a:gd name="connsiteX37" fmla="*/ 34925 w 1073150"/>
                <a:gd name="connsiteY37" fmla="*/ 193675 h 565150"/>
                <a:gd name="connsiteX0" fmla="*/ 36353 w 1074578"/>
                <a:gd name="connsiteY0" fmla="*/ 193675 h 565150"/>
                <a:gd name="connsiteX1" fmla="*/ 1428 w 1074578"/>
                <a:gd name="connsiteY1" fmla="*/ 466725 h 565150"/>
                <a:gd name="connsiteX2" fmla="*/ 90328 w 1074578"/>
                <a:gd name="connsiteY2" fmla="*/ 555625 h 565150"/>
                <a:gd name="connsiteX3" fmla="*/ 96678 w 1074578"/>
                <a:gd name="connsiteY3" fmla="*/ 349250 h 565150"/>
                <a:gd name="connsiteX4" fmla="*/ 157003 w 1074578"/>
                <a:gd name="connsiteY4" fmla="*/ 355600 h 565150"/>
                <a:gd name="connsiteX5" fmla="*/ 172878 w 1074578"/>
                <a:gd name="connsiteY5" fmla="*/ 565150 h 565150"/>
                <a:gd name="connsiteX6" fmla="*/ 369728 w 1074578"/>
                <a:gd name="connsiteY6" fmla="*/ 552450 h 565150"/>
                <a:gd name="connsiteX7" fmla="*/ 344328 w 1074578"/>
                <a:gd name="connsiteY7" fmla="*/ 171450 h 565150"/>
                <a:gd name="connsiteX8" fmla="*/ 385603 w 1074578"/>
                <a:gd name="connsiteY8" fmla="*/ 180975 h 565150"/>
                <a:gd name="connsiteX9" fmla="*/ 398303 w 1074578"/>
                <a:gd name="connsiteY9" fmla="*/ 552450 h 565150"/>
                <a:gd name="connsiteX10" fmla="*/ 671353 w 1074578"/>
                <a:gd name="connsiteY10" fmla="*/ 561975 h 565150"/>
                <a:gd name="connsiteX11" fmla="*/ 661828 w 1074578"/>
                <a:gd name="connsiteY11" fmla="*/ 117475 h 565150"/>
                <a:gd name="connsiteX12" fmla="*/ 715803 w 1074578"/>
                <a:gd name="connsiteY12" fmla="*/ 123825 h 565150"/>
                <a:gd name="connsiteX13" fmla="*/ 776128 w 1074578"/>
                <a:gd name="connsiteY13" fmla="*/ 539750 h 565150"/>
                <a:gd name="connsiteX14" fmla="*/ 1020603 w 1074578"/>
                <a:gd name="connsiteY14" fmla="*/ 520700 h 565150"/>
                <a:gd name="connsiteX15" fmla="*/ 998378 w 1074578"/>
                <a:gd name="connsiteY15" fmla="*/ 346075 h 565150"/>
                <a:gd name="connsiteX16" fmla="*/ 1058703 w 1074578"/>
                <a:gd name="connsiteY16" fmla="*/ 346075 h 565150"/>
                <a:gd name="connsiteX17" fmla="*/ 1074578 w 1074578"/>
                <a:gd name="connsiteY17" fmla="*/ 492125 h 565150"/>
                <a:gd name="connsiteX18" fmla="*/ 1020603 w 1074578"/>
                <a:gd name="connsiteY18" fmla="*/ 34925 h 565150"/>
                <a:gd name="connsiteX19" fmla="*/ 1001553 w 1074578"/>
                <a:gd name="connsiteY19" fmla="*/ 250825 h 565150"/>
                <a:gd name="connsiteX20" fmla="*/ 966628 w 1074578"/>
                <a:gd name="connsiteY20" fmla="*/ 254000 h 565150"/>
                <a:gd name="connsiteX21" fmla="*/ 912653 w 1074578"/>
                <a:gd name="connsiteY21" fmla="*/ 25400 h 565150"/>
                <a:gd name="connsiteX22" fmla="*/ 855503 w 1074578"/>
                <a:gd name="connsiteY22" fmla="*/ 12700 h 565150"/>
                <a:gd name="connsiteX23" fmla="*/ 928528 w 1074578"/>
                <a:gd name="connsiteY23" fmla="*/ 403225 h 565150"/>
                <a:gd name="connsiteX24" fmla="*/ 874553 w 1074578"/>
                <a:gd name="connsiteY24" fmla="*/ 419100 h 565150"/>
                <a:gd name="connsiteX25" fmla="*/ 785653 w 1074578"/>
                <a:gd name="connsiteY25" fmla="*/ 0 h 565150"/>
                <a:gd name="connsiteX26" fmla="*/ 582453 w 1074578"/>
                <a:gd name="connsiteY26" fmla="*/ 15875 h 565150"/>
                <a:gd name="connsiteX27" fmla="*/ 569753 w 1074578"/>
                <a:gd name="connsiteY27" fmla="*/ 457200 h 565150"/>
                <a:gd name="connsiteX28" fmla="*/ 515778 w 1074578"/>
                <a:gd name="connsiteY28" fmla="*/ 444500 h 565150"/>
                <a:gd name="connsiteX29" fmla="*/ 484028 w 1074578"/>
                <a:gd name="connsiteY29" fmla="*/ 6350 h 565150"/>
                <a:gd name="connsiteX30" fmla="*/ 284003 w 1074578"/>
                <a:gd name="connsiteY30" fmla="*/ 28575 h 565150"/>
                <a:gd name="connsiteX31" fmla="*/ 255428 w 1074578"/>
                <a:gd name="connsiteY31" fmla="*/ 463550 h 565150"/>
                <a:gd name="connsiteX32" fmla="*/ 214153 w 1074578"/>
                <a:gd name="connsiteY32" fmla="*/ 441325 h 565150"/>
                <a:gd name="connsiteX33" fmla="*/ 188753 w 1074578"/>
                <a:gd name="connsiteY33" fmla="*/ 79375 h 565150"/>
                <a:gd name="connsiteX34" fmla="*/ 115728 w 1074578"/>
                <a:gd name="connsiteY34" fmla="*/ 117475 h 565150"/>
                <a:gd name="connsiteX35" fmla="*/ 118903 w 1074578"/>
                <a:gd name="connsiteY35" fmla="*/ 266700 h 565150"/>
                <a:gd name="connsiteX36" fmla="*/ 83978 w 1074578"/>
                <a:gd name="connsiteY36" fmla="*/ 285750 h 565150"/>
                <a:gd name="connsiteX37" fmla="*/ 36353 w 1074578"/>
                <a:gd name="connsiteY37" fmla="*/ 193675 h 565150"/>
                <a:gd name="connsiteX0" fmla="*/ 36353 w 1074578"/>
                <a:gd name="connsiteY0" fmla="*/ 193675 h 565150"/>
                <a:gd name="connsiteX1" fmla="*/ 1428 w 1074578"/>
                <a:gd name="connsiteY1" fmla="*/ 466725 h 565150"/>
                <a:gd name="connsiteX2" fmla="*/ 90328 w 1074578"/>
                <a:gd name="connsiteY2" fmla="*/ 555625 h 565150"/>
                <a:gd name="connsiteX3" fmla="*/ 96678 w 1074578"/>
                <a:gd name="connsiteY3" fmla="*/ 349250 h 565150"/>
                <a:gd name="connsiteX4" fmla="*/ 157003 w 1074578"/>
                <a:gd name="connsiteY4" fmla="*/ 355600 h 565150"/>
                <a:gd name="connsiteX5" fmla="*/ 172878 w 1074578"/>
                <a:gd name="connsiteY5" fmla="*/ 565150 h 565150"/>
                <a:gd name="connsiteX6" fmla="*/ 369728 w 1074578"/>
                <a:gd name="connsiteY6" fmla="*/ 552450 h 565150"/>
                <a:gd name="connsiteX7" fmla="*/ 344328 w 1074578"/>
                <a:gd name="connsiteY7" fmla="*/ 171450 h 565150"/>
                <a:gd name="connsiteX8" fmla="*/ 385603 w 1074578"/>
                <a:gd name="connsiteY8" fmla="*/ 180975 h 565150"/>
                <a:gd name="connsiteX9" fmla="*/ 398303 w 1074578"/>
                <a:gd name="connsiteY9" fmla="*/ 552450 h 565150"/>
                <a:gd name="connsiteX10" fmla="*/ 671353 w 1074578"/>
                <a:gd name="connsiteY10" fmla="*/ 561975 h 565150"/>
                <a:gd name="connsiteX11" fmla="*/ 661828 w 1074578"/>
                <a:gd name="connsiteY11" fmla="*/ 117475 h 565150"/>
                <a:gd name="connsiteX12" fmla="*/ 715803 w 1074578"/>
                <a:gd name="connsiteY12" fmla="*/ 123825 h 565150"/>
                <a:gd name="connsiteX13" fmla="*/ 776128 w 1074578"/>
                <a:gd name="connsiteY13" fmla="*/ 539750 h 565150"/>
                <a:gd name="connsiteX14" fmla="*/ 1020603 w 1074578"/>
                <a:gd name="connsiteY14" fmla="*/ 520700 h 565150"/>
                <a:gd name="connsiteX15" fmla="*/ 998378 w 1074578"/>
                <a:gd name="connsiteY15" fmla="*/ 346075 h 565150"/>
                <a:gd name="connsiteX16" fmla="*/ 1058703 w 1074578"/>
                <a:gd name="connsiteY16" fmla="*/ 346075 h 565150"/>
                <a:gd name="connsiteX17" fmla="*/ 1074578 w 1074578"/>
                <a:gd name="connsiteY17" fmla="*/ 492125 h 565150"/>
                <a:gd name="connsiteX18" fmla="*/ 1020603 w 1074578"/>
                <a:gd name="connsiteY18" fmla="*/ 34925 h 565150"/>
                <a:gd name="connsiteX19" fmla="*/ 1001553 w 1074578"/>
                <a:gd name="connsiteY19" fmla="*/ 250825 h 565150"/>
                <a:gd name="connsiteX20" fmla="*/ 966628 w 1074578"/>
                <a:gd name="connsiteY20" fmla="*/ 254000 h 565150"/>
                <a:gd name="connsiteX21" fmla="*/ 912653 w 1074578"/>
                <a:gd name="connsiteY21" fmla="*/ 25400 h 565150"/>
                <a:gd name="connsiteX22" fmla="*/ 855503 w 1074578"/>
                <a:gd name="connsiteY22" fmla="*/ 12700 h 565150"/>
                <a:gd name="connsiteX23" fmla="*/ 928528 w 1074578"/>
                <a:gd name="connsiteY23" fmla="*/ 403225 h 565150"/>
                <a:gd name="connsiteX24" fmla="*/ 874553 w 1074578"/>
                <a:gd name="connsiteY24" fmla="*/ 419100 h 565150"/>
                <a:gd name="connsiteX25" fmla="*/ 785653 w 1074578"/>
                <a:gd name="connsiteY25" fmla="*/ 0 h 565150"/>
                <a:gd name="connsiteX26" fmla="*/ 582453 w 1074578"/>
                <a:gd name="connsiteY26" fmla="*/ 15875 h 565150"/>
                <a:gd name="connsiteX27" fmla="*/ 569753 w 1074578"/>
                <a:gd name="connsiteY27" fmla="*/ 457200 h 565150"/>
                <a:gd name="connsiteX28" fmla="*/ 515778 w 1074578"/>
                <a:gd name="connsiteY28" fmla="*/ 444500 h 565150"/>
                <a:gd name="connsiteX29" fmla="*/ 484028 w 1074578"/>
                <a:gd name="connsiteY29" fmla="*/ 6350 h 565150"/>
                <a:gd name="connsiteX30" fmla="*/ 284003 w 1074578"/>
                <a:gd name="connsiteY30" fmla="*/ 28575 h 565150"/>
                <a:gd name="connsiteX31" fmla="*/ 255428 w 1074578"/>
                <a:gd name="connsiteY31" fmla="*/ 463550 h 565150"/>
                <a:gd name="connsiteX32" fmla="*/ 214153 w 1074578"/>
                <a:gd name="connsiteY32" fmla="*/ 441325 h 565150"/>
                <a:gd name="connsiteX33" fmla="*/ 188753 w 1074578"/>
                <a:gd name="connsiteY33" fmla="*/ 79375 h 565150"/>
                <a:gd name="connsiteX34" fmla="*/ 115728 w 1074578"/>
                <a:gd name="connsiteY34" fmla="*/ 117475 h 565150"/>
                <a:gd name="connsiteX35" fmla="*/ 118903 w 1074578"/>
                <a:gd name="connsiteY35" fmla="*/ 266700 h 565150"/>
                <a:gd name="connsiteX36" fmla="*/ 83978 w 1074578"/>
                <a:gd name="connsiteY36" fmla="*/ 285750 h 565150"/>
                <a:gd name="connsiteX37" fmla="*/ 36353 w 1074578"/>
                <a:gd name="connsiteY37" fmla="*/ 193675 h 565150"/>
                <a:gd name="connsiteX0" fmla="*/ 36353 w 1074578"/>
                <a:gd name="connsiteY0" fmla="*/ 193675 h 565150"/>
                <a:gd name="connsiteX1" fmla="*/ 1428 w 1074578"/>
                <a:gd name="connsiteY1" fmla="*/ 466725 h 565150"/>
                <a:gd name="connsiteX2" fmla="*/ 90328 w 1074578"/>
                <a:gd name="connsiteY2" fmla="*/ 555625 h 565150"/>
                <a:gd name="connsiteX3" fmla="*/ 96678 w 1074578"/>
                <a:gd name="connsiteY3" fmla="*/ 349250 h 565150"/>
                <a:gd name="connsiteX4" fmla="*/ 157003 w 1074578"/>
                <a:gd name="connsiteY4" fmla="*/ 355600 h 565150"/>
                <a:gd name="connsiteX5" fmla="*/ 172878 w 1074578"/>
                <a:gd name="connsiteY5" fmla="*/ 565150 h 565150"/>
                <a:gd name="connsiteX6" fmla="*/ 369728 w 1074578"/>
                <a:gd name="connsiteY6" fmla="*/ 552450 h 565150"/>
                <a:gd name="connsiteX7" fmla="*/ 344328 w 1074578"/>
                <a:gd name="connsiteY7" fmla="*/ 171450 h 565150"/>
                <a:gd name="connsiteX8" fmla="*/ 385603 w 1074578"/>
                <a:gd name="connsiteY8" fmla="*/ 180975 h 565150"/>
                <a:gd name="connsiteX9" fmla="*/ 398303 w 1074578"/>
                <a:gd name="connsiteY9" fmla="*/ 552450 h 565150"/>
                <a:gd name="connsiteX10" fmla="*/ 671353 w 1074578"/>
                <a:gd name="connsiteY10" fmla="*/ 561975 h 565150"/>
                <a:gd name="connsiteX11" fmla="*/ 661828 w 1074578"/>
                <a:gd name="connsiteY11" fmla="*/ 117475 h 565150"/>
                <a:gd name="connsiteX12" fmla="*/ 715803 w 1074578"/>
                <a:gd name="connsiteY12" fmla="*/ 123825 h 565150"/>
                <a:gd name="connsiteX13" fmla="*/ 776128 w 1074578"/>
                <a:gd name="connsiteY13" fmla="*/ 539750 h 565150"/>
                <a:gd name="connsiteX14" fmla="*/ 1020603 w 1074578"/>
                <a:gd name="connsiteY14" fmla="*/ 520700 h 565150"/>
                <a:gd name="connsiteX15" fmla="*/ 998378 w 1074578"/>
                <a:gd name="connsiteY15" fmla="*/ 346075 h 565150"/>
                <a:gd name="connsiteX16" fmla="*/ 1058703 w 1074578"/>
                <a:gd name="connsiteY16" fmla="*/ 346075 h 565150"/>
                <a:gd name="connsiteX17" fmla="*/ 1074578 w 1074578"/>
                <a:gd name="connsiteY17" fmla="*/ 492125 h 565150"/>
                <a:gd name="connsiteX18" fmla="*/ 1020603 w 1074578"/>
                <a:gd name="connsiteY18" fmla="*/ 34925 h 565150"/>
                <a:gd name="connsiteX19" fmla="*/ 1001553 w 1074578"/>
                <a:gd name="connsiteY19" fmla="*/ 250825 h 565150"/>
                <a:gd name="connsiteX20" fmla="*/ 966628 w 1074578"/>
                <a:gd name="connsiteY20" fmla="*/ 254000 h 565150"/>
                <a:gd name="connsiteX21" fmla="*/ 912653 w 1074578"/>
                <a:gd name="connsiteY21" fmla="*/ 25400 h 565150"/>
                <a:gd name="connsiteX22" fmla="*/ 855503 w 1074578"/>
                <a:gd name="connsiteY22" fmla="*/ 12700 h 565150"/>
                <a:gd name="connsiteX23" fmla="*/ 928528 w 1074578"/>
                <a:gd name="connsiteY23" fmla="*/ 403225 h 565150"/>
                <a:gd name="connsiteX24" fmla="*/ 874553 w 1074578"/>
                <a:gd name="connsiteY24" fmla="*/ 419100 h 565150"/>
                <a:gd name="connsiteX25" fmla="*/ 785653 w 1074578"/>
                <a:gd name="connsiteY25" fmla="*/ 0 h 565150"/>
                <a:gd name="connsiteX26" fmla="*/ 582453 w 1074578"/>
                <a:gd name="connsiteY26" fmla="*/ 15875 h 565150"/>
                <a:gd name="connsiteX27" fmla="*/ 569753 w 1074578"/>
                <a:gd name="connsiteY27" fmla="*/ 457200 h 565150"/>
                <a:gd name="connsiteX28" fmla="*/ 515778 w 1074578"/>
                <a:gd name="connsiteY28" fmla="*/ 444500 h 565150"/>
                <a:gd name="connsiteX29" fmla="*/ 484028 w 1074578"/>
                <a:gd name="connsiteY29" fmla="*/ 6350 h 565150"/>
                <a:gd name="connsiteX30" fmla="*/ 284003 w 1074578"/>
                <a:gd name="connsiteY30" fmla="*/ 28575 h 565150"/>
                <a:gd name="connsiteX31" fmla="*/ 255428 w 1074578"/>
                <a:gd name="connsiteY31" fmla="*/ 463550 h 565150"/>
                <a:gd name="connsiteX32" fmla="*/ 214153 w 1074578"/>
                <a:gd name="connsiteY32" fmla="*/ 441325 h 565150"/>
                <a:gd name="connsiteX33" fmla="*/ 188753 w 1074578"/>
                <a:gd name="connsiteY33" fmla="*/ 79375 h 565150"/>
                <a:gd name="connsiteX34" fmla="*/ 115728 w 1074578"/>
                <a:gd name="connsiteY34" fmla="*/ 117475 h 565150"/>
                <a:gd name="connsiteX35" fmla="*/ 118903 w 1074578"/>
                <a:gd name="connsiteY35" fmla="*/ 266700 h 565150"/>
                <a:gd name="connsiteX36" fmla="*/ 83978 w 1074578"/>
                <a:gd name="connsiteY36" fmla="*/ 285750 h 565150"/>
                <a:gd name="connsiteX37" fmla="*/ 36353 w 1074578"/>
                <a:gd name="connsiteY37" fmla="*/ 193675 h 565150"/>
                <a:gd name="connsiteX0" fmla="*/ 36353 w 1074578"/>
                <a:gd name="connsiteY0" fmla="*/ 193675 h 565150"/>
                <a:gd name="connsiteX1" fmla="*/ 1428 w 1074578"/>
                <a:gd name="connsiteY1" fmla="*/ 466725 h 565150"/>
                <a:gd name="connsiteX2" fmla="*/ 90328 w 1074578"/>
                <a:gd name="connsiteY2" fmla="*/ 555625 h 565150"/>
                <a:gd name="connsiteX3" fmla="*/ 96678 w 1074578"/>
                <a:gd name="connsiteY3" fmla="*/ 349250 h 565150"/>
                <a:gd name="connsiteX4" fmla="*/ 157003 w 1074578"/>
                <a:gd name="connsiteY4" fmla="*/ 355600 h 565150"/>
                <a:gd name="connsiteX5" fmla="*/ 172878 w 1074578"/>
                <a:gd name="connsiteY5" fmla="*/ 565150 h 565150"/>
                <a:gd name="connsiteX6" fmla="*/ 369728 w 1074578"/>
                <a:gd name="connsiteY6" fmla="*/ 552450 h 565150"/>
                <a:gd name="connsiteX7" fmla="*/ 344328 w 1074578"/>
                <a:gd name="connsiteY7" fmla="*/ 171450 h 565150"/>
                <a:gd name="connsiteX8" fmla="*/ 385603 w 1074578"/>
                <a:gd name="connsiteY8" fmla="*/ 180975 h 565150"/>
                <a:gd name="connsiteX9" fmla="*/ 398303 w 1074578"/>
                <a:gd name="connsiteY9" fmla="*/ 552450 h 565150"/>
                <a:gd name="connsiteX10" fmla="*/ 671353 w 1074578"/>
                <a:gd name="connsiteY10" fmla="*/ 561975 h 565150"/>
                <a:gd name="connsiteX11" fmla="*/ 661828 w 1074578"/>
                <a:gd name="connsiteY11" fmla="*/ 117475 h 565150"/>
                <a:gd name="connsiteX12" fmla="*/ 715803 w 1074578"/>
                <a:gd name="connsiteY12" fmla="*/ 123825 h 565150"/>
                <a:gd name="connsiteX13" fmla="*/ 776128 w 1074578"/>
                <a:gd name="connsiteY13" fmla="*/ 539750 h 565150"/>
                <a:gd name="connsiteX14" fmla="*/ 1020603 w 1074578"/>
                <a:gd name="connsiteY14" fmla="*/ 520700 h 565150"/>
                <a:gd name="connsiteX15" fmla="*/ 998378 w 1074578"/>
                <a:gd name="connsiteY15" fmla="*/ 346075 h 565150"/>
                <a:gd name="connsiteX16" fmla="*/ 1058703 w 1074578"/>
                <a:gd name="connsiteY16" fmla="*/ 346075 h 565150"/>
                <a:gd name="connsiteX17" fmla="*/ 1074578 w 1074578"/>
                <a:gd name="connsiteY17" fmla="*/ 492125 h 565150"/>
                <a:gd name="connsiteX18" fmla="*/ 1020603 w 1074578"/>
                <a:gd name="connsiteY18" fmla="*/ 34925 h 565150"/>
                <a:gd name="connsiteX19" fmla="*/ 1001553 w 1074578"/>
                <a:gd name="connsiteY19" fmla="*/ 250825 h 565150"/>
                <a:gd name="connsiteX20" fmla="*/ 966628 w 1074578"/>
                <a:gd name="connsiteY20" fmla="*/ 254000 h 565150"/>
                <a:gd name="connsiteX21" fmla="*/ 912653 w 1074578"/>
                <a:gd name="connsiteY21" fmla="*/ 25400 h 565150"/>
                <a:gd name="connsiteX22" fmla="*/ 855503 w 1074578"/>
                <a:gd name="connsiteY22" fmla="*/ 12700 h 565150"/>
                <a:gd name="connsiteX23" fmla="*/ 928528 w 1074578"/>
                <a:gd name="connsiteY23" fmla="*/ 403225 h 565150"/>
                <a:gd name="connsiteX24" fmla="*/ 874553 w 1074578"/>
                <a:gd name="connsiteY24" fmla="*/ 419100 h 565150"/>
                <a:gd name="connsiteX25" fmla="*/ 785653 w 1074578"/>
                <a:gd name="connsiteY25" fmla="*/ 0 h 565150"/>
                <a:gd name="connsiteX26" fmla="*/ 582453 w 1074578"/>
                <a:gd name="connsiteY26" fmla="*/ 15875 h 565150"/>
                <a:gd name="connsiteX27" fmla="*/ 569753 w 1074578"/>
                <a:gd name="connsiteY27" fmla="*/ 457200 h 565150"/>
                <a:gd name="connsiteX28" fmla="*/ 515778 w 1074578"/>
                <a:gd name="connsiteY28" fmla="*/ 444500 h 565150"/>
                <a:gd name="connsiteX29" fmla="*/ 484028 w 1074578"/>
                <a:gd name="connsiteY29" fmla="*/ 6350 h 565150"/>
                <a:gd name="connsiteX30" fmla="*/ 284003 w 1074578"/>
                <a:gd name="connsiteY30" fmla="*/ 28575 h 565150"/>
                <a:gd name="connsiteX31" fmla="*/ 255428 w 1074578"/>
                <a:gd name="connsiteY31" fmla="*/ 463550 h 565150"/>
                <a:gd name="connsiteX32" fmla="*/ 214153 w 1074578"/>
                <a:gd name="connsiteY32" fmla="*/ 441325 h 565150"/>
                <a:gd name="connsiteX33" fmla="*/ 188753 w 1074578"/>
                <a:gd name="connsiteY33" fmla="*/ 79375 h 565150"/>
                <a:gd name="connsiteX34" fmla="*/ 115728 w 1074578"/>
                <a:gd name="connsiteY34" fmla="*/ 117475 h 565150"/>
                <a:gd name="connsiteX35" fmla="*/ 118903 w 1074578"/>
                <a:gd name="connsiteY35" fmla="*/ 266700 h 565150"/>
                <a:gd name="connsiteX36" fmla="*/ 83978 w 1074578"/>
                <a:gd name="connsiteY36" fmla="*/ 285750 h 565150"/>
                <a:gd name="connsiteX37" fmla="*/ 36353 w 1074578"/>
                <a:gd name="connsiteY37" fmla="*/ 193675 h 565150"/>
                <a:gd name="connsiteX0" fmla="*/ 36353 w 1074578"/>
                <a:gd name="connsiteY0" fmla="*/ 193675 h 565150"/>
                <a:gd name="connsiteX1" fmla="*/ 1428 w 1074578"/>
                <a:gd name="connsiteY1" fmla="*/ 466725 h 565150"/>
                <a:gd name="connsiteX2" fmla="*/ 90328 w 1074578"/>
                <a:gd name="connsiteY2" fmla="*/ 555625 h 565150"/>
                <a:gd name="connsiteX3" fmla="*/ 96678 w 1074578"/>
                <a:gd name="connsiteY3" fmla="*/ 349250 h 565150"/>
                <a:gd name="connsiteX4" fmla="*/ 157003 w 1074578"/>
                <a:gd name="connsiteY4" fmla="*/ 355600 h 565150"/>
                <a:gd name="connsiteX5" fmla="*/ 172878 w 1074578"/>
                <a:gd name="connsiteY5" fmla="*/ 565150 h 565150"/>
                <a:gd name="connsiteX6" fmla="*/ 369728 w 1074578"/>
                <a:gd name="connsiteY6" fmla="*/ 552450 h 565150"/>
                <a:gd name="connsiteX7" fmla="*/ 344328 w 1074578"/>
                <a:gd name="connsiteY7" fmla="*/ 171450 h 565150"/>
                <a:gd name="connsiteX8" fmla="*/ 385603 w 1074578"/>
                <a:gd name="connsiteY8" fmla="*/ 180975 h 565150"/>
                <a:gd name="connsiteX9" fmla="*/ 398303 w 1074578"/>
                <a:gd name="connsiteY9" fmla="*/ 552450 h 565150"/>
                <a:gd name="connsiteX10" fmla="*/ 671353 w 1074578"/>
                <a:gd name="connsiteY10" fmla="*/ 561975 h 565150"/>
                <a:gd name="connsiteX11" fmla="*/ 661828 w 1074578"/>
                <a:gd name="connsiteY11" fmla="*/ 117475 h 565150"/>
                <a:gd name="connsiteX12" fmla="*/ 715803 w 1074578"/>
                <a:gd name="connsiteY12" fmla="*/ 123825 h 565150"/>
                <a:gd name="connsiteX13" fmla="*/ 776128 w 1074578"/>
                <a:gd name="connsiteY13" fmla="*/ 539750 h 565150"/>
                <a:gd name="connsiteX14" fmla="*/ 1020603 w 1074578"/>
                <a:gd name="connsiteY14" fmla="*/ 520700 h 565150"/>
                <a:gd name="connsiteX15" fmla="*/ 998378 w 1074578"/>
                <a:gd name="connsiteY15" fmla="*/ 346075 h 565150"/>
                <a:gd name="connsiteX16" fmla="*/ 1058703 w 1074578"/>
                <a:gd name="connsiteY16" fmla="*/ 346075 h 565150"/>
                <a:gd name="connsiteX17" fmla="*/ 1074578 w 1074578"/>
                <a:gd name="connsiteY17" fmla="*/ 492125 h 565150"/>
                <a:gd name="connsiteX18" fmla="*/ 1020603 w 1074578"/>
                <a:gd name="connsiteY18" fmla="*/ 34925 h 565150"/>
                <a:gd name="connsiteX19" fmla="*/ 1001553 w 1074578"/>
                <a:gd name="connsiteY19" fmla="*/ 250825 h 565150"/>
                <a:gd name="connsiteX20" fmla="*/ 966628 w 1074578"/>
                <a:gd name="connsiteY20" fmla="*/ 254000 h 565150"/>
                <a:gd name="connsiteX21" fmla="*/ 912653 w 1074578"/>
                <a:gd name="connsiteY21" fmla="*/ 25400 h 565150"/>
                <a:gd name="connsiteX22" fmla="*/ 855503 w 1074578"/>
                <a:gd name="connsiteY22" fmla="*/ 12700 h 565150"/>
                <a:gd name="connsiteX23" fmla="*/ 928528 w 1074578"/>
                <a:gd name="connsiteY23" fmla="*/ 403225 h 565150"/>
                <a:gd name="connsiteX24" fmla="*/ 874553 w 1074578"/>
                <a:gd name="connsiteY24" fmla="*/ 419100 h 565150"/>
                <a:gd name="connsiteX25" fmla="*/ 785653 w 1074578"/>
                <a:gd name="connsiteY25" fmla="*/ 0 h 565150"/>
                <a:gd name="connsiteX26" fmla="*/ 582453 w 1074578"/>
                <a:gd name="connsiteY26" fmla="*/ 15875 h 565150"/>
                <a:gd name="connsiteX27" fmla="*/ 569753 w 1074578"/>
                <a:gd name="connsiteY27" fmla="*/ 457200 h 565150"/>
                <a:gd name="connsiteX28" fmla="*/ 515778 w 1074578"/>
                <a:gd name="connsiteY28" fmla="*/ 444500 h 565150"/>
                <a:gd name="connsiteX29" fmla="*/ 484028 w 1074578"/>
                <a:gd name="connsiteY29" fmla="*/ 6350 h 565150"/>
                <a:gd name="connsiteX30" fmla="*/ 284003 w 1074578"/>
                <a:gd name="connsiteY30" fmla="*/ 28575 h 565150"/>
                <a:gd name="connsiteX31" fmla="*/ 255428 w 1074578"/>
                <a:gd name="connsiteY31" fmla="*/ 463550 h 565150"/>
                <a:gd name="connsiteX32" fmla="*/ 214153 w 1074578"/>
                <a:gd name="connsiteY32" fmla="*/ 441325 h 565150"/>
                <a:gd name="connsiteX33" fmla="*/ 188753 w 1074578"/>
                <a:gd name="connsiteY33" fmla="*/ 79375 h 565150"/>
                <a:gd name="connsiteX34" fmla="*/ 115728 w 1074578"/>
                <a:gd name="connsiteY34" fmla="*/ 117475 h 565150"/>
                <a:gd name="connsiteX35" fmla="*/ 118903 w 1074578"/>
                <a:gd name="connsiteY35" fmla="*/ 266700 h 565150"/>
                <a:gd name="connsiteX36" fmla="*/ 83978 w 1074578"/>
                <a:gd name="connsiteY36" fmla="*/ 285750 h 565150"/>
                <a:gd name="connsiteX37" fmla="*/ 36353 w 1074578"/>
                <a:gd name="connsiteY37" fmla="*/ 193675 h 565150"/>
                <a:gd name="connsiteX0" fmla="*/ 36353 w 1074578"/>
                <a:gd name="connsiteY0" fmla="*/ 193675 h 565150"/>
                <a:gd name="connsiteX1" fmla="*/ 1428 w 1074578"/>
                <a:gd name="connsiteY1" fmla="*/ 466725 h 565150"/>
                <a:gd name="connsiteX2" fmla="*/ 90328 w 1074578"/>
                <a:gd name="connsiteY2" fmla="*/ 555625 h 565150"/>
                <a:gd name="connsiteX3" fmla="*/ 96678 w 1074578"/>
                <a:gd name="connsiteY3" fmla="*/ 349250 h 565150"/>
                <a:gd name="connsiteX4" fmla="*/ 157003 w 1074578"/>
                <a:gd name="connsiteY4" fmla="*/ 355600 h 565150"/>
                <a:gd name="connsiteX5" fmla="*/ 172878 w 1074578"/>
                <a:gd name="connsiteY5" fmla="*/ 565150 h 565150"/>
                <a:gd name="connsiteX6" fmla="*/ 369728 w 1074578"/>
                <a:gd name="connsiteY6" fmla="*/ 552450 h 565150"/>
                <a:gd name="connsiteX7" fmla="*/ 344328 w 1074578"/>
                <a:gd name="connsiteY7" fmla="*/ 171450 h 565150"/>
                <a:gd name="connsiteX8" fmla="*/ 385603 w 1074578"/>
                <a:gd name="connsiteY8" fmla="*/ 180975 h 565150"/>
                <a:gd name="connsiteX9" fmla="*/ 398303 w 1074578"/>
                <a:gd name="connsiteY9" fmla="*/ 552450 h 565150"/>
                <a:gd name="connsiteX10" fmla="*/ 671353 w 1074578"/>
                <a:gd name="connsiteY10" fmla="*/ 561975 h 565150"/>
                <a:gd name="connsiteX11" fmla="*/ 661828 w 1074578"/>
                <a:gd name="connsiteY11" fmla="*/ 117475 h 565150"/>
                <a:gd name="connsiteX12" fmla="*/ 715803 w 1074578"/>
                <a:gd name="connsiteY12" fmla="*/ 123825 h 565150"/>
                <a:gd name="connsiteX13" fmla="*/ 776128 w 1074578"/>
                <a:gd name="connsiteY13" fmla="*/ 539750 h 565150"/>
                <a:gd name="connsiteX14" fmla="*/ 1020603 w 1074578"/>
                <a:gd name="connsiteY14" fmla="*/ 520700 h 565150"/>
                <a:gd name="connsiteX15" fmla="*/ 998378 w 1074578"/>
                <a:gd name="connsiteY15" fmla="*/ 346075 h 565150"/>
                <a:gd name="connsiteX16" fmla="*/ 1058703 w 1074578"/>
                <a:gd name="connsiteY16" fmla="*/ 346075 h 565150"/>
                <a:gd name="connsiteX17" fmla="*/ 1074578 w 1074578"/>
                <a:gd name="connsiteY17" fmla="*/ 492125 h 565150"/>
                <a:gd name="connsiteX18" fmla="*/ 1020603 w 1074578"/>
                <a:gd name="connsiteY18" fmla="*/ 34925 h 565150"/>
                <a:gd name="connsiteX19" fmla="*/ 1001553 w 1074578"/>
                <a:gd name="connsiteY19" fmla="*/ 250825 h 565150"/>
                <a:gd name="connsiteX20" fmla="*/ 966628 w 1074578"/>
                <a:gd name="connsiteY20" fmla="*/ 254000 h 565150"/>
                <a:gd name="connsiteX21" fmla="*/ 912653 w 1074578"/>
                <a:gd name="connsiteY21" fmla="*/ 25400 h 565150"/>
                <a:gd name="connsiteX22" fmla="*/ 855503 w 1074578"/>
                <a:gd name="connsiteY22" fmla="*/ 12700 h 565150"/>
                <a:gd name="connsiteX23" fmla="*/ 928528 w 1074578"/>
                <a:gd name="connsiteY23" fmla="*/ 403225 h 565150"/>
                <a:gd name="connsiteX24" fmla="*/ 874553 w 1074578"/>
                <a:gd name="connsiteY24" fmla="*/ 419100 h 565150"/>
                <a:gd name="connsiteX25" fmla="*/ 785653 w 1074578"/>
                <a:gd name="connsiteY25" fmla="*/ 0 h 565150"/>
                <a:gd name="connsiteX26" fmla="*/ 582453 w 1074578"/>
                <a:gd name="connsiteY26" fmla="*/ 15875 h 565150"/>
                <a:gd name="connsiteX27" fmla="*/ 569753 w 1074578"/>
                <a:gd name="connsiteY27" fmla="*/ 457200 h 565150"/>
                <a:gd name="connsiteX28" fmla="*/ 515778 w 1074578"/>
                <a:gd name="connsiteY28" fmla="*/ 444500 h 565150"/>
                <a:gd name="connsiteX29" fmla="*/ 484028 w 1074578"/>
                <a:gd name="connsiteY29" fmla="*/ 6350 h 565150"/>
                <a:gd name="connsiteX30" fmla="*/ 284003 w 1074578"/>
                <a:gd name="connsiteY30" fmla="*/ 28575 h 565150"/>
                <a:gd name="connsiteX31" fmla="*/ 255428 w 1074578"/>
                <a:gd name="connsiteY31" fmla="*/ 463550 h 565150"/>
                <a:gd name="connsiteX32" fmla="*/ 214153 w 1074578"/>
                <a:gd name="connsiteY32" fmla="*/ 441325 h 565150"/>
                <a:gd name="connsiteX33" fmla="*/ 188753 w 1074578"/>
                <a:gd name="connsiteY33" fmla="*/ 79375 h 565150"/>
                <a:gd name="connsiteX34" fmla="*/ 115728 w 1074578"/>
                <a:gd name="connsiteY34" fmla="*/ 117475 h 565150"/>
                <a:gd name="connsiteX35" fmla="*/ 118903 w 1074578"/>
                <a:gd name="connsiteY35" fmla="*/ 266700 h 565150"/>
                <a:gd name="connsiteX36" fmla="*/ 83978 w 1074578"/>
                <a:gd name="connsiteY36" fmla="*/ 285750 h 565150"/>
                <a:gd name="connsiteX37" fmla="*/ 36353 w 1074578"/>
                <a:gd name="connsiteY37" fmla="*/ 193675 h 565150"/>
                <a:gd name="connsiteX0" fmla="*/ 36353 w 1074578"/>
                <a:gd name="connsiteY0" fmla="*/ 193675 h 565150"/>
                <a:gd name="connsiteX1" fmla="*/ 1428 w 1074578"/>
                <a:gd name="connsiteY1" fmla="*/ 466725 h 565150"/>
                <a:gd name="connsiteX2" fmla="*/ 90328 w 1074578"/>
                <a:gd name="connsiteY2" fmla="*/ 555625 h 565150"/>
                <a:gd name="connsiteX3" fmla="*/ 96678 w 1074578"/>
                <a:gd name="connsiteY3" fmla="*/ 349250 h 565150"/>
                <a:gd name="connsiteX4" fmla="*/ 157003 w 1074578"/>
                <a:gd name="connsiteY4" fmla="*/ 355600 h 565150"/>
                <a:gd name="connsiteX5" fmla="*/ 172878 w 1074578"/>
                <a:gd name="connsiteY5" fmla="*/ 565150 h 565150"/>
                <a:gd name="connsiteX6" fmla="*/ 369728 w 1074578"/>
                <a:gd name="connsiteY6" fmla="*/ 552450 h 565150"/>
                <a:gd name="connsiteX7" fmla="*/ 344328 w 1074578"/>
                <a:gd name="connsiteY7" fmla="*/ 171450 h 565150"/>
                <a:gd name="connsiteX8" fmla="*/ 385603 w 1074578"/>
                <a:gd name="connsiteY8" fmla="*/ 180975 h 565150"/>
                <a:gd name="connsiteX9" fmla="*/ 398303 w 1074578"/>
                <a:gd name="connsiteY9" fmla="*/ 552450 h 565150"/>
                <a:gd name="connsiteX10" fmla="*/ 671353 w 1074578"/>
                <a:gd name="connsiteY10" fmla="*/ 561975 h 565150"/>
                <a:gd name="connsiteX11" fmla="*/ 661828 w 1074578"/>
                <a:gd name="connsiteY11" fmla="*/ 117475 h 565150"/>
                <a:gd name="connsiteX12" fmla="*/ 715803 w 1074578"/>
                <a:gd name="connsiteY12" fmla="*/ 123825 h 565150"/>
                <a:gd name="connsiteX13" fmla="*/ 776128 w 1074578"/>
                <a:gd name="connsiteY13" fmla="*/ 539750 h 565150"/>
                <a:gd name="connsiteX14" fmla="*/ 1020603 w 1074578"/>
                <a:gd name="connsiteY14" fmla="*/ 520700 h 565150"/>
                <a:gd name="connsiteX15" fmla="*/ 998378 w 1074578"/>
                <a:gd name="connsiteY15" fmla="*/ 346075 h 565150"/>
                <a:gd name="connsiteX16" fmla="*/ 1058703 w 1074578"/>
                <a:gd name="connsiteY16" fmla="*/ 346075 h 565150"/>
                <a:gd name="connsiteX17" fmla="*/ 1074578 w 1074578"/>
                <a:gd name="connsiteY17" fmla="*/ 492125 h 565150"/>
                <a:gd name="connsiteX18" fmla="*/ 1020603 w 1074578"/>
                <a:gd name="connsiteY18" fmla="*/ 34925 h 565150"/>
                <a:gd name="connsiteX19" fmla="*/ 1001553 w 1074578"/>
                <a:gd name="connsiteY19" fmla="*/ 250825 h 565150"/>
                <a:gd name="connsiteX20" fmla="*/ 966628 w 1074578"/>
                <a:gd name="connsiteY20" fmla="*/ 254000 h 565150"/>
                <a:gd name="connsiteX21" fmla="*/ 912653 w 1074578"/>
                <a:gd name="connsiteY21" fmla="*/ 25400 h 565150"/>
                <a:gd name="connsiteX22" fmla="*/ 855503 w 1074578"/>
                <a:gd name="connsiteY22" fmla="*/ 12700 h 565150"/>
                <a:gd name="connsiteX23" fmla="*/ 928528 w 1074578"/>
                <a:gd name="connsiteY23" fmla="*/ 403225 h 565150"/>
                <a:gd name="connsiteX24" fmla="*/ 874553 w 1074578"/>
                <a:gd name="connsiteY24" fmla="*/ 419100 h 565150"/>
                <a:gd name="connsiteX25" fmla="*/ 785653 w 1074578"/>
                <a:gd name="connsiteY25" fmla="*/ 0 h 565150"/>
                <a:gd name="connsiteX26" fmla="*/ 582453 w 1074578"/>
                <a:gd name="connsiteY26" fmla="*/ 15875 h 565150"/>
                <a:gd name="connsiteX27" fmla="*/ 569753 w 1074578"/>
                <a:gd name="connsiteY27" fmla="*/ 457200 h 565150"/>
                <a:gd name="connsiteX28" fmla="*/ 515778 w 1074578"/>
                <a:gd name="connsiteY28" fmla="*/ 444500 h 565150"/>
                <a:gd name="connsiteX29" fmla="*/ 484028 w 1074578"/>
                <a:gd name="connsiteY29" fmla="*/ 6350 h 565150"/>
                <a:gd name="connsiteX30" fmla="*/ 284003 w 1074578"/>
                <a:gd name="connsiteY30" fmla="*/ 28575 h 565150"/>
                <a:gd name="connsiteX31" fmla="*/ 255428 w 1074578"/>
                <a:gd name="connsiteY31" fmla="*/ 463550 h 565150"/>
                <a:gd name="connsiteX32" fmla="*/ 214153 w 1074578"/>
                <a:gd name="connsiteY32" fmla="*/ 441325 h 565150"/>
                <a:gd name="connsiteX33" fmla="*/ 188753 w 1074578"/>
                <a:gd name="connsiteY33" fmla="*/ 79375 h 565150"/>
                <a:gd name="connsiteX34" fmla="*/ 115728 w 1074578"/>
                <a:gd name="connsiteY34" fmla="*/ 117475 h 565150"/>
                <a:gd name="connsiteX35" fmla="*/ 118903 w 1074578"/>
                <a:gd name="connsiteY35" fmla="*/ 266700 h 565150"/>
                <a:gd name="connsiteX36" fmla="*/ 83978 w 1074578"/>
                <a:gd name="connsiteY36" fmla="*/ 285750 h 565150"/>
                <a:gd name="connsiteX37" fmla="*/ 36353 w 1074578"/>
                <a:gd name="connsiteY37" fmla="*/ 193675 h 565150"/>
                <a:gd name="connsiteX0" fmla="*/ 36353 w 1074578"/>
                <a:gd name="connsiteY0" fmla="*/ 193675 h 565150"/>
                <a:gd name="connsiteX1" fmla="*/ 1428 w 1074578"/>
                <a:gd name="connsiteY1" fmla="*/ 466725 h 565150"/>
                <a:gd name="connsiteX2" fmla="*/ 90328 w 1074578"/>
                <a:gd name="connsiteY2" fmla="*/ 555625 h 565150"/>
                <a:gd name="connsiteX3" fmla="*/ 96678 w 1074578"/>
                <a:gd name="connsiteY3" fmla="*/ 349250 h 565150"/>
                <a:gd name="connsiteX4" fmla="*/ 157003 w 1074578"/>
                <a:gd name="connsiteY4" fmla="*/ 355600 h 565150"/>
                <a:gd name="connsiteX5" fmla="*/ 172878 w 1074578"/>
                <a:gd name="connsiteY5" fmla="*/ 565150 h 565150"/>
                <a:gd name="connsiteX6" fmla="*/ 369728 w 1074578"/>
                <a:gd name="connsiteY6" fmla="*/ 552450 h 565150"/>
                <a:gd name="connsiteX7" fmla="*/ 344328 w 1074578"/>
                <a:gd name="connsiteY7" fmla="*/ 171450 h 565150"/>
                <a:gd name="connsiteX8" fmla="*/ 385603 w 1074578"/>
                <a:gd name="connsiteY8" fmla="*/ 180975 h 565150"/>
                <a:gd name="connsiteX9" fmla="*/ 398303 w 1074578"/>
                <a:gd name="connsiteY9" fmla="*/ 552450 h 565150"/>
                <a:gd name="connsiteX10" fmla="*/ 671353 w 1074578"/>
                <a:gd name="connsiteY10" fmla="*/ 561975 h 565150"/>
                <a:gd name="connsiteX11" fmla="*/ 661828 w 1074578"/>
                <a:gd name="connsiteY11" fmla="*/ 117475 h 565150"/>
                <a:gd name="connsiteX12" fmla="*/ 715803 w 1074578"/>
                <a:gd name="connsiteY12" fmla="*/ 123825 h 565150"/>
                <a:gd name="connsiteX13" fmla="*/ 776128 w 1074578"/>
                <a:gd name="connsiteY13" fmla="*/ 539750 h 565150"/>
                <a:gd name="connsiteX14" fmla="*/ 1020603 w 1074578"/>
                <a:gd name="connsiteY14" fmla="*/ 520700 h 565150"/>
                <a:gd name="connsiteX15" fmla="*/ 998378 w 1074578"/>
                <a:gd name="connsiteY15" fmla="*/ 346075 h 565150"/>
                <a:gd name="connsiteX16" fmla="*/ 1058703 w 1074578"/>
                <a:gd name="connsiteY16" fmla="*/ 346075 h 565150"/>
                <a:gd name="connsiteX17" fmla="*/ 1074578 w 1074578"/>
                <a:gd name="connsiteY17" fmla="*/ 492125 h 565150"/>
                <a:gd name="connsiteX18" fmla="*/ 1020603 w 1074578"/>
                <a:gd name="connsiteY18" fmla="*/ 34925 h 565150"/>
                <a:gd name="connsiteX19" fmla="*/ 1001553 w 1074578"/>
                <a:gd name="connsiteY19" fmla="*/ 250825 h 565150"/>
                <a:gd name="connsiteX20" fmla="*/ 966628 w 1074578"/>
                <a:gd name="connsiteY20" fmla="*/ 254000 h 565150"/>
                <a:gd name="connsiteX21" fmla="*/ 912653 w 1074578"/>
                <a:gd name="connsiteY21" fmla="*/ 25400 h 565150"/>
                <a:gd name="connsiteX22" fmla="*/ 855503 w 1074578"/>
                <a:gd name="connsiteY22" fmla="*/ 12700 h 565150"/>
                <a:gd name="connsiteX23" fmla="*/ 928528 w 1074578"/>
                <a:gd name="connsiteY23" fmla="*/ 403225 h 565150"/>
                <a:gd name="connsiteX24" fmla="*/ 874553 w 1074578"/>
                <a:gd name="connsiteY24" fmla="*/ 419100 h 565150"/>
                <a:gd name="connsiteX25" fmla="*/ 785653 w 1074578"/>
                <a:gd name="connsiteY25" fmla="*/ 0 h 565150"/>
                <a:gd name="connsiteX26" fmla="*/ 582453 w 1074578"/>
                <a:gd name="connsiteY26" fmla="*/ 15875 h 565150"/>
                <a:gd name="connsiteX27" fmla="*/ 569753 w 1074578"/>
                <a:gd name="connsiteY27" fmla="*/ 457200 h 565150"/>
                <a:gd name="connsiteX28" fmla="*/ 515778 w 1074578"/>
                <a:gd name="connsiteY28" fmla="*/ 444500 h 565150"/>
                <a:gd name="connsiteX29" fmla="*/ 484028 w 1074578"/>
                <a:gd name="connsiteY29" fmla="*/ 6350 h 565150"/>
                <a:gd name="connsiteX30" fmla="*/ 284003 w 1074578"/>
                <a:gd name="connsiteY30" fmla="*/ 28575 h 565150"/>
                <a:gd name="connsiteX31" fmla="*/ 255428 w 1074578"/>
                <a:gd name="connsiteY31" fmla="*/ 463550 h 565150"/>
                <a:gd name="connsiteX32" fmla="*/ 214153 w 1074578"/>
                <a:gd name="connsiteY32" fmla="*/ 441325 h 565150"/>
                <a:gd name="connsiteX33" fmla="*/ 188753 w 1074578"/>
                <a:gd name="connsiteY33" fmla="*/ 79375 h 565150"/>
                <a:gd name="connsiteX34" fmla="*/ 115728 w 1074578"/>
                <a:gd name="connsiteY34" fmla="*/ 117475 h 565150"/>
                <a:gd name="connsiteX35" fmla="*/ 122078 w 1074578"/>
                <a:gd name="connsiteY35" fmla="*/ 271462 h 565150"/>
                <a:gd name="connsiteX36" fmla="*/ 83978 w 1074578"/>
                <a:gd name="connsiteY36" fmla="*/ 285750 h 565150"/>
                <a:gd name="connsiteX37" fmla="*/ 36353 w 1074578"/>
                <a:gd name="connsiteY37" fmla="*/ 193675 h 565150"/>
                <a:gd name="connsiteX0" fmla="*/ 36353 w 1074578"/>
                <a:gd name="connsiteY0" fmla="*/ 193675 h 565150"/>
                <a:gd name="connsiteX1" fmla="*/ 1428 w 1074578"/>
                <a:gd name="connsiteY1" fmla="*/ 466725 h 565150"/>
                <a:gd name="connsiteX2" fmla="*/ 90328 w 1074578"/>
                <a:gd name="connsiteY2" fmla="*/ 555625 h 565150"/>
                <a:gd name="connsiteX3" fmla="*/ 96678 w 1074578"/>
                <a:gd name="connsiteY3" fmla="*/ 349250 h 565150"/>
                <a:gd name="connsiteX4" fmla="*/ 157003 w 1074578"/>
                <a:gd name="connsiteY4" fmla="*/ 355600 h 565150"/>
                <a:gd name="connsiteX5" fmla="*/ 172878 w 1074578"/>
                <a:gd name="connsiteY5" fmla="*/ 565150 h 565150"/>
                <a:gd name="connsiteX6" fmla="*/ 369728 w 1074578"/>
                <a:gd name="connsiteY6" fmla="*/ 552450 h 565150"/>
                <a:gd name="connsiteX7" fmla="*/ 344328 w 1074578"/>
                <a:gd name="connsiteY7" fmla="*/ 171450 h 565150"/>
                <a:gd name="connsiteX8" fmla="*/ 385603 w 1074578"/>
                <a:gd name="connsiteY8" fmla="*/ 180975 h 565150"/>
                <a:gd name="connsiteX9" fmla="*/ 398303 w 1074578"/>
                <a:gd name="connsiteY9" fmla="*/ 552450 h 565150"/>
                <a:gd name="connsiteX10" fmla="*/ 671353 w 1074578"/>
                <a:gd name="connsiteY10" fmla="*/ 561975 h 565150"/>
                <a:gd name="connsiteX11" fmla="*/ 661828 w 1074578"/>
                <a:gd name="connsiteY11" fmla="*/ 117475 h 565150"/>
                <a:gd name="connsiteX12" fmla="*/ 715803 w 1074578"/>
                <a:gd name="connsiteY12" fmla="*/ 123825 h 565150"/>
                <a:gd name="connsiteX13" fmla="*/ 776128 w 1074578"/>
                <a:gd name="connsiteY13" fmla="*/ 539750 h 565150"/>
                <a:gd name="connsiteX14" fmla="*/ 1020603 w 1074578"/>
                <a:gd name="connsiteY14" fmla="*/ 520700 h 565150"/>
                <a:gd name="connsiteX15" fmla="*/ 998378 w 1074578"/>
                <a:gd name="connsiteY15" fmla="*/ 346075 h 565150"/>
                <a:gd name="connsiteX16" fmla="*/ 1058703 w 1074578"/>
                <a:gd name="connsiteY16" fmla="*/ 346075 h 565150"/>
                <a:gd name="connsiteX17" fmla="*/ 1074578 w 1074578"/>
                <a:gd name="connsiteY17" fmla="*/ 492125 h 565150"/>
                <a:gd name="connsiteX18" fmla="*/ 1020603 w 1074578"/>
                <a:gd name="connsiteY18" fmla="*/ 34925 h 565150"/>
                <a:gd name="connsiteX19" fmla="*/ 1001553 w 1074578"/>
                <a:gd name="connsiteY19" fmla="*/ 250825 h 565150"/>
                <a:gd name="connsiteX20" fmla="*/ 966628 w 1074578"/>
                <a:gd name="connsiteY20" fmla="*/ 254000 h 565150"/>
                <a:gd name="connsiteX21" fmla="*/ 912653 w 1074578"/>
                <a:gd name="connsiteY21" fmla="*/ 25400 h 565150"/>
                <a:gd name="connsiteX22" fmla="*/ 855503 w 1074578"/>
                <a:gd name="connsiteY22" fmla="*/ 12700 h 565150"/>
                <a:gd name="connsiteX23" fmla="*/ 928528 w 1074578"/>
                <a:gd name="connsiteY23" fmla="*/ 403225 h 565150"/>
                <a:gd name="connsiteX24" fmla="*/ 874553 w 1074578"/>
                <a:gd name="connsiteY24" fmla="*/ 419100 h 565150"/>
                <a:gd name="connsiteX25" fmla="*/ 785653 w 1074578"/>
                <a:gd name="connsiteY25" fmla="*/ 0 h 565150"/>
                <a:gd name="connsiteX26" fmla="*/ 582453 w 1074578"/>
                <a:gd name="connsiteY26" fmla="*/ 15875 h 565150"/>
                <a:gd name="connsiteX27" fmla="*/ 569753 w 1074578"/>
                <a:gd name="connsiteY27" fmla="*/ 457200 h 565150"/>
                <a:gd name="connsiteX28" fmla="*/ 515778 w 1074578"/>
                <a:gd name="connsiteY28" fmla="*/ 444500 h 565150"/>
                <a:gd name="connsiteX29" fmla="*/ 484028 w 1074578"/>
                <a:gd name="connsiteY29" fmla="*/ 6350 h 565150"/>
                <a:gd name="connsiteX30" fmla="*/ 284003 w 1074578"/>
                <a:gd name="connsiteY30" fmla="*/ 28575 h 565150"/>
                <a:gd name="connsiteX31" fmla="*/ 255428 w 1074578"/>
                <a:gd name="connsiteY31" fmla="*/ 463550 h 565150"/>
                <a:gd name="connsiteX32" fmla="*/ 214153 w 1074578"/>
                <a:gd name="connsiteY32" fmla="*/ 441325 h 565150"/>
                <a:gd name="connsiteX33" fmla="*/ 188753 w 1074578"/>
                <a:gd name="connsiteY33" fmla="*/ 79375 h 565150"/>
                <a:gd name="connsiteX34" fmla="*/ 115728 w 1074578"/>
                <a:gd name="connsiteY34" fmla="*/ 117475 h 565150"/>
                <a:gd name="connsiteX35" fmla="*/ 123666 w 1074578"/>
                <a:gd name="connsiteY35" fmla="*/ 287337 h 565150"/>
                <a:gd name="connsiteX36" fmla="*/ 83978 w 1074578"/>
                <a:gd name="connsiteY36" fmla="*/ 285750 h 565150"/>
                <a:gd name="connsiteX37" fmla="*/ 36353 w 1074578"/>
                <a:gd name="connsiteY37" fmla="*/ 193675 h 565150"/>
                <a:gd name="connsiteX0" fmla="*/ 36353 w 1074578"/>
                <a:gd name="connsiteY0" fmla="*/ 193675 h 565150"/>
                <a:gd name="connsiteX1" fmla="*/ 1428 w 1074578"/>
                <a:gd name="connsiteY1" fmla="*/ 466725 h 565150"/>
                <a:gd name="connsiteX2" fmla="*/ 90328 w 1074578"/>
                <a:gd name="connsiteY2" fmla="*/ 555625 h 565150"/>
                <a:gd name="connsiteX3" fmla="*/ 96678 w 1074578"/>
                <a:gd name="connsiteY3" fmla="*/ 349250 h 565150"/>
                <a:gd name="connsiteX4" fmla="*/ 157003 w 1074578"/>
                <a:gd name="connsiteY4" fmla="*/ 355600 h 565150"/>
                <a:gd name="connsiteX5" fmla="*/ 172878 w 1074578"/>
                <a:gd name="connsiteY5" fmla="*/ 565150 h 565150"/>
                <a:gd name="connsiteX6" fmla="*/ 369728 w 1074578"/>
                <a:gd name="connsiteY6" fmla="*/ 552450 h 565150"/>
                <a:gd name="connsiteX7" fmla="*/ 344328 w 1074578"/>
                <a:gd name="connsiteY7" fmla="*/ 171450 h 565150"/>
                <a:gd name="connsiteX8" fmla="*/ 385603 w 1074578"/>
                <a:gd name="connsiteY8" fmla="*/ 180975 h 565150"/>
                <a:gd name="connsiteX9" fmla="*/ 398303 w 1074578"/>
                <a:gd name="connsiteY9" fmla="*/ 552450 h 565150"/>
                <a:gd name="connsiteX10" fmla="*/ 671353 w 1074578"/>
                <a:gd name="connsiteY10" fmla="*/ 561975 h 565150"/>
                <a:gd name="connsiteX11" fmla="*/ 661828 w 1074578"/>
                <a:gd name="connsiteY11" fmla="*/ 117475 h 565150"/>
                <a:gd name="connsiteX12" fmla="*/ 715803 w 1074578"/>
                <a:gd name="connsiteY12" fmla="*/ 123825 h 565150"/>
                <a:gd name="connsiteX13" fmla="*/ 776128 w 1074578"/>
                <a:gd name="connsiteY13" fmla="*/ 539750 h 565150"/>
                <a:gd name="connsiteX14" fmla="*/ 1020603 w 1074578"/>
                <a:gd name="connsiteY14" fmla="*/ 520700 h 565150"/>
                <a:gd name="connsiteX15" fmla="*/ 998378 w 1074578"/>
                <a:gd name="connsiteY15" fmla="*/ 346075 h 565150"/>
                <a:gd name="connsiteX16" fmla="*/ 1058703 w 1074578"/>
                <a:gd name="connsiteY16" fmla="*/ 346075 h 565150"/>
                <a:gd name="connsiteX17" fmla="*/ 1074578 w 1074578"/>
                <a:gd name="connsiteY17" fmla="*/ 492125 h 565150"/>
                <a:gd name="connsiteX18" fmla="*/ 1020603 w 1074578"/>
                <a:gd name="connsiteY18" fmla="*/ 34925 h 565150"/>
                <a:gd name="connsiteX19" fmla="*/ 1001553 w 1074578"/>
                <a:gd name="connsiteY19" fmla="*/ 250825 h 565150"/>
                <a:gd name="connsiteX20" fmla="*/ 966628 w 1074578"/>
                <a:gd name="connsiteY20" fmla="*/ 254000 h 565150"/>
                <a:gd name="connsiteX21" fmla="*/ 912653 w 1074578"/>
                <a:gd name="connsiteY21" fmla="*/ 25400 h 565150"/>
                <a:gd name="connsiteX22" fmla="*/ 855503 w 1074578"/>
                <a:gd name="connsiteY22" fmla="*/ 12700 h 565150"/>
                <a:gd name="connsiteX23" fmla="*/ 928528 w 1074578"/>
                <a:gd name="connsiteY23" fmla="*/ 403225 h 565150"/>
                <a:gd name="connsiteX24" fmla="*/ 874553 w 1074578"/>
                <a:gd name="connsiteY24" fmla="*/ 419100 h 565150"/>
                <a:gd name="connsiteX25" fmla="*/ 785653 w 1074578"/>
                <a:gd name="connsiteY25" fmla="*/ 0 h 565150"/>
                <a:gd name="connsiteX26" fmla="*/ 582453 w 1074578"/>
                <a:gd name="connsiteY26" fmla="*/ 15875 h 565150"/>
                <a:gd name="connsiteX27" fmla="*/ 569753 w 1074578"/>
                <a:gd name="connsiteY27" fmla="*/ 457200 h 565150"/>
                <a:gd name="connsiteX28" fmla="*/ 515778 w 1074578"/>
                <a:gd name="connsiteY28" fmla="*/ 444500 h 565150"/>
                <a:gd name="connsiteX29" fmla="*/ 484028 w 1074578"/>
                <a:gd name="connsiteY29" fmla="*/ 6350 h 565150"/>
                <a:gd name="connsiteX30" fmla="*/ 284003 w 1074578"/>
                <a:gd name="connsiteY30" fmla="*/ 28575 h 565150"/>
                <a:gd name="connsiteX31" fmla="*/ 255428 w 1074578"/>
                <a:gd name="connsiteY31" fmla="*/ 463550 h 565150"/>
                <a:gd name="connsiteX32" fmla="*/ 214153 w 1074578"/>
                <a:gd name="connsiteY32" fmla="*/ 441325 h 565150"/>
                <a:gd name="connsiteX33" fmla="*/ 188753 w 1074578"/>
                <a:gd name="connsiteY33" fmla="*/ 79375 h 565150"/>
                <a:gd name="connsiteX34" fmla="*/ 115728 w 1074578"/>
                <a:gd name="connsiteY34" fmla="*/ 117475 h 565150"/>
                <a:gd name="connsiteX35" fmla="*/ 123666 w 1074578"/>
                <a:gd name="connsiteY35" fmla="*/ 287337 h 565150"/>
                <a:gd name="connsiteX36" fmla="*/ 83978 w 1074578"/>
                <a:gd name="connsiteY36" fmla="*/ 285750 h 565150"/>
                <a:gd name="connsiteX37" fmla="*/ 36353 w 1074578"/>
                <a:gd name="connsiteY37" fmla="*/ 193675 h 565150"/>
                <a:gd name="connsiteX0" fmla="*/ 36353 w 1074578"/>
                <a:gd name="connsiteY0" fmla="*/ 193675 h 565150"/>
                <a:gd name="connsiteX1" fmla="*/ 1428 w 1074578"/>
                <a:gd name="connsiteY1" fmla="*/ 466725 h 565150"/>
                <a:gd name="connsiteX2" fmla="*/ 90328 w 1074578"/>
                <a:gd name="connsiteY2" fmla="*/ 555625 h 565150"/>
                <a:gd name="connsiteX3" fmla="*/ 96678 w 1074578"/>
                <a:gd name="connsiteY3" fmla="*/ 349250 h 565150"/>
                <a:gd name="connsiteX4" fmla="*/ 157003 w 1074578"/>
                <a:gd name="connsiteY4" fmla="*/ 355600 h 565150"/>
                <a:gd name="connsiteX5" fmla="*/ 172878 w 1074578"/>
                <a:gd name="connsiteY5" fmla="*/ 565150 h 565150"/>
                <a:gd name="connsiteX6" fmla="*/ 369728 w 1074578"/>
                <a:gd name="connsiteY6" fmla="*/ 552450 h 565150"/>
                <a:gd name="connsiteX7" fmla="*/ 344328 w 1074578"/>
                <a:gd name="connsiteY7" fmla="*/ 171450 h 565150"/>
                <a:gd name="connsiteX8" fmla="*/ 385603 w 1074578"/>
                <a:gd name="connsiteY8" fmla="*/ 180975 h 565150"/>
                <a:gd name="connsiteX9" fmla="*/ 398303 w 1074578"/>
                <a:gd name="connsiteY9" fmla="*/ 552450 h 565150"/>
                <a:gd name="connsiteX10" fmla="*/ 671353 w 1074578"/>
                <a:gd name="connsiteY10" fmla="*/ 561975 h 565150"/>
                <a:gd name="connsiteX11" fmla="*/ 661828 w 1074578"/>
                <a:gd name="connsiteY11" fmla="*/ 117475 h 565150"/>
                <a:gd name="connsiteX12" fmla="*/ 715803 w 1074578"/>
                <a:gd name="connsiteY12" fmla="*/ 123825 h 565150"/>
                <a:gd name="connsiteX13" fmla="*/ 776128 w 1074578"/>
                <a:gd name="connsiteY13" fmla="*/ 539750 h 565150"/>
                <a:gd name="connsiteX14" fmla="*/ 1020603 w 1074578"/>
                <a:gd name="connsiteY14" fmla="*/ 520700 h 565150"/>
                <a:gd name="connsiteX15" fmla="*/ 998378 w 1074578"/>
                <a:gd name="connsiteY15" fmla="*/ 346075 h 565150"/>
                <a:gd name="connsiteX16" fmla="*/ 1058703 w 1074578"/>
                <a:gd name="connsiteY16" fmla="*/ 346075 h 565150"/>
                <a:gd name="connsiteX17" fmla="*/ 1074578 w 1074578"/>
                <a:gd name="connsiteY17" fmla="*/ 492125 h 565150"/>
                <a:gd name="connsiteX18" fmla="*/ 1020603 w 1074578"/>
                <a:gd name="connsiteY18" fmla="*/ 34925 h 565150"/>
                <a:gd name="connsiteX19" fmla="*/ 1001553 w 1074578"/>
                <a:gd name="connsiteY19" fmla="*/ 250825 h 565150"/>
                <a:gd name="connsiteX20" fmla="*/ 966628 w 1074578"/>
                <a:gd name="connsiteY20" fmla="*/ 254000 h 565150"/>
                <a:gd name="connsiteX21" fmla="*/ 912653 w 1074578"/>
                <a:gd name="connsiteY21" fmla="*/ 25400 h 565150"/>
                <a:gd name="connsiteX22" fmla="*/ 855503 w 1074578"/>
                <a:gd name="connsiteY22" fmla="*/ 12700 h 565150"/>
                <a:gd name="connsiteX23" fmla="*/ 928528 w 1074578"/>
                <a:gd name="connsiteY23" fmla="*/ 403225 h 565150"/>
                <a:gd name="connsiteX24" fmla="*/ 874553 w 1074578"/>
                <a:gd name="connsiteY24" fmla="*/ 419100 h 565150"/>
                <a:gd name="connsiteX25" fmla="*/ 785653 w 1074578"/>
                <a:gd name="connsiteY25" fmla="*/ 0 h 565150"/>
                <a:gd name="connsiteX26" fmla="*/ 582453 w 1074578"/>
                <a:gd name="connsiteY26" fmla="*/ 15875 h 565150"/>
                <a:gd name="connsiteX27" fmla="*/ 569753 w 1074578"/>
                <a:gd name="connsiteY27" fmla="*/ 457200 h 565150"/>
                <a:gd name="connsiteX28" fmla="*/ 515778 w 1074578"/>
                <a:gd name="connsiteY28" fmla="*/ 444500 h 565150"/>
                <a:gd name="connsiteX29" fmla="*/ 484028 w 1074578"/>
                <a:gd name="connsiteY29" fmla="*/ 6350 h 565150"/>
                <a:gd name="connsiteX30" fmla="*/ 284003 w 1074578"/>
                <a:gd name="connsiteY30" fmla="*/ 28575 h 565150"/>
                <a:gd name="connsiteX31" fmla="*/ 255428 w 1074578"/>
                <a:gd name="connsiteY31" fmla="*/ 463550 h 565150"/>
                <a:gd name="connsiteX32" fmla="*/ 214153 w 1074578"/>
                <a:gd name="connsiteY32" fmla="*/ 441325 h 565150"/>
                <a:gd name="connsiteX33" fmla="*/ 188753 w 1074578"/>
                <a:gd name="connsiteY33" fmla="*/ 79375 h 565150"/>
                <a:gd name="connsiteX34" fmla="*/ 115728 w 1074578"/>
                <a:gd name="connsiteY34" fmla="*/ 117475 h 565150"/>
                <a:gd name="connsiteX35" fmla="*/ 123666 w 1074578"/>
                <a:gd name="connsiteY35" fmla="*/ 287337 h 565150"/>
                <a:gd name="connsiteX36" fmla="*/ 83978 w 1074578"/>
                <a:gd name="connsiteY36" fmla="*/ 285750 h 565150"/>
                <a:gd name="connsiteX37" fmla="*/ 36353 w 1074578"/>
                <a:gd name="connsiteY37" fmla="*/ 193675 h 565150"/>
                <a:gd name="connsiteX0" fmla="*/ 36353 w 1074578"/>
                <a:gd name="connsiteY0" fmla="*/ 193675 h 565150"/>
                <a:gd name="connsiteX1" fmla="*/ 1428 w 1074578"/>
                <a:gd name="connsiteY1" fmla="*/ 466725 h 565150"/>
                <a:gd name="connsiteX2" fmla="*/ 90328 w 1074578"/>
                <a:gd name="connsiteY2" fmla="*/ 555625 h 565150"/>
                <a:gd name="connsiteX3" fmla="*/ 96678 w 1074578"/>
                <a:gd name="connsiteY3" fmla="*/ 349250 h 565150"/>
                <a:gd name="connsiteX4" fmla="*/ 157003 w 1074578"/>
                <a:gd name="connsiteY4" fmla="*/ 355600 h 565150"/>
                <a:gd name="connsiteX5" fmla="*/ 172878 w 1074578"/>
                <a:gd name="connsiteY5" fmla="*/ 565150 h 565150"/>
                <a:gd name="connsiteX6" fmla="*/ 369728 w 1074578"/>
                <a:gd name="connsiteY6" fmla="*/ 552450 h 565150"/>
                <a:gd name="connsiteX7" fmla="*/ 344328 w 1074578"/>
                <a:gd name="connsiteY7" fmla="*/ 171450 h 565150"/>
                <a:gd name="connsiteX8" fmla="*/ 385603 w 1074578"/>
                <a:gd name="connsiteY8" fmla="*/ 180975 h 565150"/>
                <a:gd name="connsiteX9" fmla="*/ 398303 w 1074578"/>
                <a:gd name="connsiteY9" fmla="*/ 552450 h 565150"/>
                <a:gd name="connsiteX10" fmla="*/ 671353 w 1074578"/>
                <a:gd name="connsiteY10" fmla="*/ 561975 h 565150"/>
                <a:gd name="connsiteX11" fmla="*/ 661828 w 1074578"/>
                <a:gd name="connsiteY11" fmla="*/ 117475 h 565150"/>
                <a:gd name="connsiteX12" fmla="*/ 715803 w 1074578"/>
                <a:gd name="connsiteY12" fmla="*/ 123825 h 565150"/>
                <a:gd name="connsiteX13" fmla="*/ 776128 w 1074578"/>
                <a:gd name="connsiteY13" fmla="*/ 539750 h 565150"/>
                <a:gd name="connsiteX14" fmla="*/ 1020603 w 1074578"/>
                <a:gd name="connsiteY14" fmla="*/ 520700 h 565150"/>
                <a:gd name="connsiteX15" fmla="*/ 998378 w 1074578"/>
                <a:gd name="connsiteY15" fmla="*/ 346075 h 565150"/>
                <a:gd name="connsiteX16" fmla="*/ 1058703 w 1074578"/>
                <a:gd name="connsiteY16" fmla="*/ 346075 h 565150"/>
                <a:gd name="connsiteX17" fmla="*/ 1074578 w 1074578"/>
                <a:gd name="connsiteY17" fmla="*/ 492125 h 565150"/>
                <a:gd name="connsiteX18" fmla="*/ 1020603 w 1074578"/>
                <a:gd name="connsiteY18" fmla="*/ 34925 h 565150"/>
                <a:gd name="connsiteX19" fmla="*/ 1001553 w 1074578"/>
                <a:gd name="connsiteY19" fmla="*/ 250825 h 565150"/>
                <a:gd name="connsiteX20" fmla="*/ 966628 w 1074578"/>
                <a:gd name="connsiteY20" fmla="*/ 254000 h 565150"/>
                <a:gd name="connsiteX21" fmla="*/ 912653 w 1074578"/>
                <a:gd name="connsiteY21" fmla="*/ 25400 h 565150"/>
                <a:gd name="connsiteX22" fmla="*/ 855503 w 1074578"/>
                <a:gd name="connsiteY22" fmla="*/ 12700 h 565150"/>
                <a:gd name="connsiteX23" fmla="*/ 928528 w 1074578"/>
                <a:gd name="connsiteY23" fmla="*/ 403225 h 565150"/>
                <a:gd name="connsiteX24" fmla="*/ 874553 w 1074578"/>
                <a:gd name="connsiteY24" fmla="*/ 419100 h 565150"/>
                <a:gd name="connsiteX25" fmla="*/ 785653 w 1074578"/>
                <a:gd name="connsiteY25" fmla="*/ 0 h 565150"/>
                <a:gd name="connsiteX26" fmla="*/ 582453 w 1074578"/>
                <a:gd name="connsiteY26" fmla="*/ 15875 h 565150"/>
                <a:gd name="connsiteX27" fmla="*/ 569753 w 1074578"/>
                <a:gd name="connsiteY27" fmla="*/ 457200 h 565150"/>
                <a:gd name="connsiteX28" fmla="*/ 515778 w 1074578"/>
                <a:gd name="connsiteY28" fmla="*/ 444500 h 565150"/>
                <a:gd name="connsiteX29" fmla="*/ 484028 w 1074578"/>
                <a:gd name="connsiteY29" fmla="*/ 6350 h 565150"/>
                <a:gd name="connsiteX30" fmla="*/ 284003 w 1074578"/>
                <a:gd name="connsiteY30" fmla="*/ 28575 h 565150"/>
                <a:gd name="connsiteX31" fmla="*/ 255428 w 1074578"/>
                <a:gd name="connsiteY31" fmla="*/ 463550 h 565150"/>
                <a:gd name="connsiteX32" fmla="*/ 214153 w 1074578"/>
                <a:gd name="connsiteY32" fmla="*/ 441325 h 565150"/>
                <a:gd name="connsiteX33" fmla="*/ 188753 w 1074578"/>
                <a:gd name="connsiteY33" fmla="*/ 79375 h 565150"/>
                <a:gd name="connsiteX34" fmla="*/ 115728 w 1074578"/>
                <a:gd name="connsiteY34" fmla="*/ 117475 h 565150"/>
                <a:gd name="connsiteX35" fmla="*/ 123666 w 1074578"/>
                <a:gd name="connsiteY35" fmla="*/ 287337 h 565150"/>
                <a:gd name="connsiteX36" fmla="*/ 83978 w 1074578"/>
                <a:gd name="connsiteY36" fmla="*/ 285750 h 565150"/>
                <a:gd name="connsiteX37" fmla="*/ 36353 w 1074578"/>
                <a:gd name="connsiteY37" fmla="*/ 193675 h 565150"/>
                <a:gd name="connsiteX0" fmla="*/ 36353 w 1074578"/>
                <a:gd name="connsiteY0" fmla="*/ 193675 h 565150"/>
                <a:gd name="connsiteX1" fmla="*/ 1428 w 1074578"/>
                <a:gd name="connsiteY1" fmla="*/ 466725 h 565150"/>
                <a:gd name="connsiteX2" fmla="*/ 90328 w 1074578"/>
                <a:gd name="connsiteY2" fmla="*/ 555625 h 565150"/>
                <a:gd name="connsiteX3" fmla="*/ 96678 w 1074578"/>
                <a:gd name="connsiteY3" fmla="*/ 349250 h 565150"/>
                <a:gd name="connsiteX4" fmla="*/ 157003 w 1074578"/>
                <a:gd name="connsiteY4" fmla="*/ 355600 h 565150"/>
                <a:gd name="connsiteX5" fmla="*/ 172878 w 1074578"/>
                <a:gd name="connsiteY5" fmla="*/ 565150 h 565150"/>
                <a:gd name="connsiteX6" fmla="*/ 369728 w 1074578"/>
                <a:gd name="connsiteY6" fmla="*/ 552450 h 565150"/>
                <a:gd name="connsiteX7" fmla="*/ 344328 w 1074578"/>
                <a:gd name="connsiteY7" fmla="*/ 171450 h 565150"/>
                <a:gd name="connsiteX8" fmla="*/ 385603 w 1074578"/>
                <a:gd name="connsiteY8" fmla="*/ 180975 h 565150"/>
                <a:gd name="connsiteX9" fmla="*/ 398303 w 1074578"/>
                <a:gd name="connsiteY9" fmla="*/ 552450 h 565150"/>
                <a:gd name="connsiteX10" fmla="*/ 671353 w 1074578"/>
                <a:gd name="connsiteY10" fmla="*/ 561975 h 565150"/>
                <a:gd name="connsiteX11" fmla="*/ 661828 w 1074578"/>
                <a:gd name="connsiteY11" fmla="*/ 117475 h 565150"/>
                <a:gd name="connsiteX12" fmla="*/ 715803 w 1074578"/>
                <a:gd name="connsiteY12" fmla="*/ 123825 h 565150"/>
                <a:gd name="connsiteX13" fmla="*/ 776128 w 1074578"/>
                <a:gd name="connsiteY13" fmla="*/ 539750 h 565150"/>
                <a:gd name="connsiteX14" fmla="*/ 1020603 w 1074578"/>
                <a:gd name="connsiteY14" fmla="*/ 520700 h 565150"/>
                <a:gd name="connsiteX15" fmla="*/ 998378 w 1074578"/>
                <a:gd name="connsiteY15" fmla="*/ 346075 h 565150"/>
                <a:gd name="connsiteX16" fmla="*/ 1058703 w 1074578"/>
                <a:gd name="connsiteY16" fmla="*/ 346075 h 565150"/>
                <a:gd name="connsiteX17" fmla="*/ 1074578 w 1074578"/>
                <a:gd name="connsiteY17" fmla="*/ 492125 h 565150"/>
                <a:gd name="connsiteX18" fmla="*/ 1020603 w 1074578"/>
                <a:gd name="connsiteY18" fmla="*/ 34925 h 565150"/>
                <a:gd name="connsiteX19" fmla="*/ 1001553 w 1074578"/>
                <a:gd name="connsiteY19" fmla="*/ 250825 h 565150"/>
                <a:gd name="connsiteX20" fmla="*/ 966628 w 1074578"/>
                <a:gd name="connsiteY20" fmla="*/ 254000 h 565150"/>
                <a:gd name="connsiteX21" fmla="*/ 912653 w 1074578"/>
                <a:gd name="connsiteY21" fmla="*/ 25400 h 565150"/>
                <a:gd name="connsiteX22" fmla="*/ 855503 w 1074578"/>
                <a:gd name="connsiteY22" fmla="*/ 12700 h 565150"/>
                <a:gd name="connsiteX23" fmla="*/ 928528 w 1074578"/>
                <a:gd name="connsiteY23" fmla="*/ 403225 h 565150"/>
                <a:gd name="connsiteX24" fmla="*/ 874553 w 1074578"/>
                <a:gd name="connsiteY24" fmla="*/ 419100 h 565150"/>
                <a:gd name="connsiteX25" fmla="*/ 785653 w 1074578"/>
                <a:gd name="connsiteY25" fmla="*/ 0 h 565150"/>
                <a:gd name="connsiteX26" fmla="*/ 582453 w 1074578"/>
                <a:gd name="connsiteY26" fmla="*/ 15875 h 565150"/>
                <a:gd name="connsiteX27" fmla="*/ 569753 w 1074578"/>
                <a:gd name="connsiteY27" fmla="*/ 457200 h 565150"/>
                <a:gd name="connsiteX28" fmla="*/ 515778 w 1074578"/>
                <a:gd name="connsiteY28" fmla="*/ 444500 h 565150"/>
                <a:gd name="connsiteX29" fmla="*/ 484028 w 1074578"/>
                <a:gd name="connsiteY29" fmla="*/ 6350 h 565150"/>
                <a:gd name="connsiteX30" fmla="*/ 284003 w 1074578"/>
                <a:gd name="connsiteY30" fmla="*/ 28575 h 565150"/>
                <a:gd name="connsiteX31" fmla="*/ 255428 w 1074578"/>
                <a:gd name="connsiteY31" fmla="*/ 463550 h 565150"/>
                <a:gd name="connsiteX32" fmla="*/ 214153 w 1074578"/>
                <a:gd name="connsiteY32" fmla="*/ 441325 h 565150"/>
                <a:gd name="connsiteX33" fmla="*/ 188753 w 1074578"/>
                <a:gd name="connsiteY33" fmla="*/ 79375 h 565150"/>
                <a:gd name="connsiteX34" fmla="*/ 115728 w 1074578"/>
                <a:gd name="connsiteY34" fmla="*/ 117475 h 565150"/>
                <a:gd name="connsiteX35" fmla="*/ 123666 w 1074578"/>
                <a:gd name="connsiteY35" fmla="*/ 287337 h 565150"/>
                <a:gd name="connsiteX36" fmla="*/ 83978 w 1074578"/>
                <a:gd name="connsiteY36" fmla="*/ 285750 h 565150"/>
                <a:gd name="connsiteX37" fmla="*/ 36353 w 1074578"/>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100633 w 1078533"/>
                <a:gd name="connsiteY3" fmla="*/ 349250 h 565150"/>
                <a:gd name="connsiteX4" fmla="*/ 160958 w 1078533"/>
                <a:gd name="connsiteY4" fmla="*/ 355600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18108 w 1078533"/>
                <a:gd name="connsiteY32" fmla="*/ 441325 h 565150"/>
                <a:gd name="connsiteX33" fmla="*/ 192708 w 1078533"/>
                <a:gd name="connsiteY33" fmla="*/ 79375 h 565150"/>
                <a:gd name="connsiteX34" fmla="*/ 119683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100633 w 1078533"/>
                <a:gd name="connsiteY3" fmla="*/ 349250 h 565150"/>
                <a:gd name="connsiteX4" fmla="*/ 160958 w 1078533"/>
                <a:gd name="connsiteY4" fmla="*/ 355600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18108 w 1078533"/>
                <a:gd name="connsiteY32" fmla="*/ 441325 h 565150"/>
                <a:gd name="connsiteX33" fmla="*/ 192708 w 1078533"/>
                <a:gd name="connsiteY33" fmla="*/ 79375 h 565150"/>
                <a:gd name="connsiteX34" fmla="*/ 119683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100633 w 1078533"/>
                <a:gd name="connsiteY3" fmla="*/ 349250 h 565150"/>
                <a:gd name="connsiteX4" fmla="*/ 160958 w 1078533"/>
                <a:gd name="connsiteY4" fmla="*/ 355600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18108 w 1078533"/>
                <a:gd name="connsiteY32" fmla="*/ 441325 h 565150"/>
                <a:gd name="connsiteX33" fmla="*/ 200645 w 1078533"/>
                <a:gd name="connsiteY33" fmla="*/ 68262 h 565150"/>
                <a:gd name="connsiteX34" fmla="*/ 119683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100633 w 1078533"/>
                <a:gd name="connsiteY3" fmla="*/ 349250 h 565150"/>
                <a:gd name="connsiteX4" fmla="*/ 160958 w 1078533"/>
                <a:gd name="connsiteY4" fmla="*/ 355600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18108 w 1078533"/>
                <a:gd name="connsiteY32" fmla="*/ 441325 h 565150"/>
                <a:gd name="connsiteX33" fmla="*/ 200645 w 1078533"/>
                <a:gd name="connsiteY33" fmla="*/ 68262 h 565150"/>
                <a:gd name="connsiteX34" fmla="*/ 119683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100633 w 1078533"/>
                <a:gd name="connsiteY3" fmla="*/ 349250 h 565150"/>
                <a:gd name="connsiteX4" fmla="*/ 160958 w 1078533"/>
                <a:gd name="connsiteY4" fmla="*/ 355600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18108 w 1078533"/>
                <a:gd name="connsiteY32" fmla="*/ 441325 h 565150"/>
                <a:gd name="connsiteX33" fmla="*/ 200645 w 1078533"/>
                <a:gd name="connsiteY33" fmla="*/ 68262 h 565150"/>
                <a:gd name="connsiteX34" fmla="*/ 114920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100633 w 1078533"/>
                <a:gd name="connsiteY3" fmla="*/ 349250 h 565150"/>
                <a:gd name="connsiteX4" fmla="*/ 160958 w 1078533"/>
                <a:gd name="connsiteY4" fmla="*/ 355600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18108 w 1078533"/>
                <a:gd name="connsiteY32" fmla="*/ 441325 h 565150"/>
                <a:gd name="connsiteX33" fmla="*/ 200645 w 1078533"/>
                <a:gd name="connsiteY33" fmla="*/ 68262 h 565150"/>
                <a:gd name="connsiteX34" fmla="*/ 114920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100633 w 1078533"/>
                <a:gd name="connsiteY3" fmla="*/ 349250 h 565150"/>
                <a:gd name="connsiteX4" fmla="*/ 160958 w 1078533"/>
                <a:gd name="connsiteY4" fmla="*/ 355600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18108 w 1078533"/>
                <a:gd name="connsiteY32" fmla="*/ 441325 h 565150"/>
                <a:gd name="connsiteX33" fmla="*/ 200645 w 1078533"/>
                <a:gd name="connsiteY33" fmla="*/ 68262 h 565150"/>
                <a:gd name="connsiteX34" fmla="*/ 114920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100633 w 1078533"/>
                <a:gd name="connsiteY3" fmla="*/ 349250 h 565150"/>
                <a:gd name="connsiteX4" fmla="*/ 160958 w 1078533"/>
                <a:gd name="connsiteY4" fmla="*/ 355600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18108 w 1078533"/>
                <a:gd name="connsiteY32" fmla="*/ 441325 h 565150"/>
                <a:gd name="connsiteX33" fmla="*/ 194295 w 1078533"/>
                <a:gd name="connsiteY33" fmla="*/ 68262 h 565150"/>
                <a:gd name="connsiteX34" fmla="*/ 114920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100633 w 1078533"/>
                <a:gd name="connsiteY3" fmla="*/ 349250 h 565150"/>
                <a:gd name="connsiteX4" fmla="*/ 160958 w 1078533"/>
                <a:gd name="connsiteY4" fmla="*/ 355600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18108 w 1078533"/>
                <a:gd name="connsiteY32" fmla="*/ 441325 h 565150"/>
                <a:gd name="connsiteX33" fmla="*/ 194295 w 1078533"/>
                <a:gd name="connsiteY33" fmla="*/ 68262 h 565150"/>
                <a:gd name="connsiteX34" fmla="*/ 114920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100633 w 1078533"/>
                <a:gd name="connsiteY3" fmla="*/ 349250 h 565150"/>
                <a:gd name="connsiteX4" fmla="*/ 160958 w 1078533"/>
                <a:gd name="connsiteY4" fmla="*/ 355600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33983 w 1078533"/>
                <a:gd name="connsiteY32" fmla="*/ 446088 h 565150"/>
                <a:gd name="connsiteX33" fmla="*/ 194295 w 1078533"/>
                <a:gd name="connsiteY33" fmla="*/ 68262 h 565150"/>
                <a:gd name="connsiteX34" fmla="*/ 114920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100633 w 1078533"/>
                <a:gd name="connsiteY3" fmla="*/ 349250 h 565150"/>
                <a:gd name="connsiteX4" fmla="*/ 160958 w 1078533"/>
                <a:gd name="connsiteY4" fmla="*/ 355600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33983 w 1078533"/>
                <a:gd name="connsiteY32" fmla="*/ 446088 h 565150"/>
                <a:gd name="connsiteX33" fmla="*/ 194295 w 1078533"/>
                <a:gd name="connsiteY33" fmla="*/ 68262 h 565150"/>
                <a:gd name="connsiteX34" fmla="*/ 114920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100633 w 1078533"/>
                <a:gd name="connsiteY3" fmla="*/ 349250 h 565150"/>
                <a:gd name="connsiteX4" fmla="*/ 157783 w 1078533"/>
                <a:gd name="connsiteY4" fmla="*/ 363538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33983 w 1078533"/>
                <a:gd name="connsiteY32" fmla="*/ 446088 h 565150"/>
                <a:gd name="connsiteX33" fmla="*/ 194295 w 1078533"/>
                <a:gd name="connsiteY33" fmla="*/ 68262 h 565150"/>
                <a:gd name="connsiteX34" fmla="*/ 114920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97458 w 1078533"/>
                <a:gd name="connsiteY3" fmla="*/ 361950 h 565150"/>
                <a:gd name="connsiteX4" fmla="*/ 157783 w 1078533"/>
                <a:gd name="connsiteY4" fmla="*/ 363538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33983 w 1078533"/>
                <a:gd name="connsiteY32" fmla="*/ 446088 h 565150"/>
                <a:gd name="connsiteX33" fmla="*/ 194295 w 1078533"/>
                <a:gd name="connsiteY33" fmla="*/ 68262 h 565150"/>
                <a:gd name="connsiteX34" fmla="*/ 114920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97458 w 1078533"/>
                <a:gd name="connsiteY3" fmla="*/ 361950 h 565150"/>
                <a:gd name="connsiteX4" fmla="*/ 157783 w 1078533"/>
                <a:gd name="connsiteY4" fmla="*/ 363538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33983 w 1078533"/>
                <a:gd name="connsiteY32" fmla="*/ 446088 h 565150"/>
                <a:gd name="connsiteX33" fmla="*/ 194295 w 1078533"/>
                <a:gd name="connsiteY33" fmla="*/ 68262 h 565150"/>
                <a:gd name="connsiteX34" fmla="*/ 114920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97458 w 1078533"/>
                <a:gd name="connsiteY3" fmla="*/ 361950 h 565150"/>
                <a:gd name="connsiteX4" fmla="*/ 157783 w 1078533"/>
                <a:gd name="connsiteY4" fmla="*/ 363538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33983 w 1078533"/>
                <a:gd name="connsiteY32" fmla="*/ 446088 h 565150"/>
                <a:gd name="connsiteX33" fmla="*/ 194295 w 1078533"/>
                <a:gd name="connsiteY33" fmla="*/ 68262 h 565150"/>
                <a:gd name="connsiteX34" fmla="*/ 114920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65150"/>
                <a:gd name="connsiteX1" fmla="*/ 5383 w 1078533"/>
                <a:gd name="connsiteY1" fmla="*/ 466725 h 565150"/>
                <a:gd name="connsiteX2" fmla="*/ 94283 w 1078533"/>
                <a:gd name="connsiteY2" fmla="*/ 555625 h 565150"/>
                <a:gd name="connsiteX3" fmla="*/ 97458 w 1078533"/>
                <a:gd name="connsiteY3" fmla="*/ 361950 h 565150"/>
                <a:gd name="connsiteX4" fmla="*/ 157783 w 1078533"/>
                <a:gd name="connsiteY4" fmla="*/ 363538 h 565150"/>
                <a:gd name="connsiteX5" fmla="*/ 176833 w 1078533"/>
                <a:gd name="connsiteY5" fmla="*/ 565150 h 565150"/>
                <a:gd name="connsiteX6" fmla="*/ 373683 w 1078533"/>
                <a:gd name="connsiteY6" fmla="*/ 552450 h 565150"/>
                <a:gd name="connsiteX7" fmla="*/ 348283 w 1078533"/>
                <a:gd name="connsiteY7" fmla="*/ 171450 h 565150"/>
                <a:gd name="connsiteX8" fmla="*/ 389558 w 1078533"/>
                <a:gd name="connsiteY8" fmla="*/ 180975 h 565150"/>
                <a:gd name="connsiteX9" fmla="*/ 402258 w 1078533"/>
                <a:gd name="connsiteY9" fmla="*/ 552450 h 565150"/>
                <a:gd name="connsiteX10" fmla="*/ 675308 w 1078533"/>
                <a:gd name="connsiteY10" fmla="*/ 561975 h 565150"/>
                <a:gd name="connsiteX11" fmla="*/ 665783 w 1078533"/>
                <a:gd name="connsiteY11" fmla="*/ 117475 h 565150"/>
                <a:gd name="connsiteX12" fmla="*/ 719758 w 1078533"/>
                <a:gd name="connsiteY12" fmla="*/ 123825 h 565150"/>
                <a:gd name="connsiteX13" fmla="*/ 780083 w 1078533"/>
                <a:gd name="connsiteY13" fmla="*/ 539750 h 565150"/>
                <a:gd name="connsiteX14" fmla="*/ 1024558 w 1078533"/>
                <a:gd name="connsiteY14" fmla="*/ 520700 h 565150"/>
                <a:gd name="connsiteX15" fmla="*/ 1002333 w 1078533"/>
                <a:gd name="connsiteY15" fmla="*/ 346075 h 565150"/>
                <a:gd name="connsiteX16" fmla="*/ 1062658 w 1078533"/>
                <a:gd name="connsiteY16" fmla="*/ 346075 h 565150"/>
                <a:gd name="connsiteX17" fmla="*/ 1078533 w 1078533"/>
                <a:gd name="connsiteY17" fmla="*/ 492125 h 565150"/>
                <a:gd name="connsiteX18" fmla="*/ 1024558 w 1078533"/>
                <a:gd name="connsiteY18" fmla="*/ 34925 h 565150"/>
                <a:gd name="connsiteX19" fmla="*/ 1005508 w 1078533"/>
                <a:gd name="connsiteY19" fmla="*/ 250825 h 565150"/>
                <a:gd name="connsiteX20" fmla="*/ 970583 w 1078533"/>
                <a:gd name="connsiteY20" fmla="*/ 254000 h 565150"/>
                <a:gd name="connsiteX21" fmla="*/ 916608 w 1078533"/>
                <a:gd name="connsiteY21" fmla="*/ 25400 h 565150"/>
                <a:gd name="connsiteX22" fmla="*/ 859458 w 1078533"/>
                <a:gd name="connsiteY22" fmla="*/ 12700 h 565150"/>
                <a:gd name="connsiteX23" fmla="*/ 932483 w 1078533"/>
                <a:gd name="connsiteY23" fmla="*/ 403225 h 565150"/>
                <a:gd name="connsiteX24" fmla="*/ 878508 w 1078533"/>
                <a:gd name="connsiteY24" fmla="*/ 419100 h 565150"/>
                <a:gd name="connsiteX25" fmla="*/ 789608 w 1078533"/>
                <a:gd name="connsiteY25" fmla="*/ 0 h 565150"/>
                <a:gd name="connsiteX26" fmla="*/ 586408 w 1078533"/>
                <a:gd name="connsiteY26" fmla="*/ 15875 h 565150"/>
                <a:gd name="connsiteX27" fmla="*/ 573708 w 1078533"/>
                <a:gd name="connsiteY27" fmla="*/ 457200 h 565150"/>
                <a:gd name="connsiteX28" fmla="*/ 519733 w 1078533"/>
                <a:gd name="connsiteY28" fmla="*/ 444500 h 565150"/>
                <a:gd name="connsiteX29" fmla="*/ 487983 w 1078533"/>
                <a:gd name="connsiteY29" fmla="*/ 6350 h 565150"/>
                <a:gd name="connsiteX30" fmla="*/ 287958 w 1078533"/>
                <a:gd name="connsiteY30" fmla="*/ 28575 h 565150"/>
                <a:gd name="connsiteX31" fmla="*/ 259383 w 1078533"/>
                <a:gd name="connsiteY31" fmla="*/ 463550 h 565150"/>
                <a:gd name="connsiteX32" fmla="*/ 233983 w 1078533"/>
                <a:gd name="connsiteY32" fmla="*/ 446088 h 565150"/>
                <a:gd name="connsiteX33" fmla="*/ 194295 w 1078533"/>
                <a:gd name="connsiteY33" fmla="*/ 68262 h 565150"/>
                <a:gd name="connsiteX34" fmla="*/ 114920 w 1078533"/>
                <a:gd name="connsiteY34" fmla="*/ 117475 h 565150"/>
                <a:gd name="connsiteX35" fmla="*/ 127621 w 1078533"/>
                <a:gd name="connsiteY35" fmla="*/ 287337 h 565150"/>
                <a:gd name="connsiteX36" fmla="*/ 87933 w 1078533"/>
                <a:gd name="connsiteY36" fmla="*/ 285750 h 565150"/>
                <a:gd name="connsiteX37" fmla="*/ 40308 w 1078533"/>
                <a:gd name="connsiteY37" fmla="*/ 193675 h 565150"/>
                <a:gd name="connsiteX0" fmla="*/ 40308 w 1078533"/>
                <a:gd name="connsiteY0" fmla="*/ 193675 h 598466"/>
                <a:gd name="connsiteX1" fmla="*/ 5383 w 1078533"/>
                <a:gd name="connsiteY1" fmla="*/ 466725 h 598466"/>
                <a:gd name="connsiteX2" fmla="*/ 94283 w 1078533"/>
                <a:gd name="connsiteY2" fmla="*/ 555625 h 598466"/>
                <a:gd name="connsiteX3" fmla="*/ 97458 w 1078533"/>
                <a:gd name="connsiteY3" fmla="*/ 361950 h 598466"/>
                <a:gd name="connsiteX4" fmla="*/ 157783 w 1078533"/>
                <a:gd name="connsiteY4" fmla="*/ 363538 h 598466"/>
                <a:gd name="connsiteX5" fmla="*/ 176833 w 1078533"/>
                <a:gd name="connsiteY5" fmla="*/ 565150 h 598466"/>
                <a:gd name="connsiteX6" fmla="*/ 373683 w 1078533"/>
                <a:gd name="connsiteY6" fmla="*/ 552450 h 598466"/>
                <a:gd name="connsiteX7" fmla="*/ 348283 w 1078533"/>
                <a:gd name="connsiteY7" fmla="*/ 171450 h 598466"/>
                <a:gd name="connsiteX8" fmla="*/ 389558 w 1078533"/>
                <a:gd name="connsiteY8" fmla="*/ 180975 h 598466"/>
                <a:gd name="connsiteX9" fmla="*/ 402258 w 1078533"/>
                <a:gd name="connsiteY9" fmla="*/ 552450 h 598466"/>
                <a:gd name="connsiteX10" fmla="*/ 675308 w 1078533"/>
                <a:gd name="connsiteY10" fmla="*/ 561975 h 598466"/>
                <a:gd name="connsiteX11" fmla="*/ 665783 w 1078533"/>
                <a:gd name="connsiteY11" fmla="*/ 117475 h 598466"/>
                <a:gd name="connsiteX12" fmla="*/ 719758 w 1078533"/>
                <a:gd name="connsiteY12" fmla="*/ 123825 h 598466"/>
                <a:gd name="connsiteX13" fmla="*/ 780083 w 1078533"/>
                <a:gd name="connsiteY13" fmla="*/ 539750 h 598466"/>
                <a:gd name="connsiteX14" fmla="*/ 1024558 w 1078533"/>
                <a:gd name="connsiteY14" fmla="*/ 520700 h 598466"/>
                <a:gd name="connsiteX15" fmla="*/ 1002333 w 1078533"/>
                <a:gd name="connsiteY15" fmla="*/ 346075 h 598466"/>
                <a:gd name="connsiteX16" fmla="*/ 1062658 w 1078533"/>
                <a:gd name="connsiteY16" fmla="*/ 346075 h 598466"/>
                <a:gd name="connsiteX17" fmla="*/ 1078533 w 1078533"/>
                <a:gd name="connsiteY17" fmla="*/ 492125 h 598466"/>
                <a:gd name="connsiteX18" fmla="*/ 1024558 w 1078533"/>
                <a:gd name="connsiteY18" fmla="*/ 34925 h 598466"/>
                <a:gd name="connsiteX19" fmla="*/ 1005508 w 1078533"/>
                <a:gd name="connsiteY19" fmla="*/ 250825 h 598466"/>
                <a:gd name="connsiteX20" fmla="*/ 970583 w 1078533"/>
                <a:gd name="connsiteY20" fmla="*/ 254000 h 598466"/>
                <a:gd name="connsiteX21" fmla="*/ 916608 w 1078533"/>
                <a:gd name="connsiteY21" fmla="*/ 25400 h 598466"/>
                <a:gd name="connsiteX22" fmla="*/ 859458 w 1078533"/>
                <a:gd name="connsiteY22" fmla="*/ 12700 h 598466"/>
                <a:gd name="connsiteX23" fmla="*/ 932483 w 1078533"/>
                <a:gd name="connsiteY23" fmla="*/ 403225 h 598466"/>
                <a:gd name="connsiteX24" fmla="*/ 878508 w 1078533"/>
                <a:gd name="connsiteY24" fmla="*/ 419100 h 598466"/>
                <a:gd name="connsiteX25" fmla="*/ 789608 w 1078533"/>
                <a:gd name="connsiteY25" fmla="*/ 0 h 598466"/>
                <a:gd name="connsiteX26" fmla="*/ 586408 w 1078533"/>
                <a:gd name="connsiteY26" fmla="*/ 15875 h 598466"/>
                <a:gd name="connsiteX27" fmla="*/ 573708 w 1078533"/>
                <a:gd name="connsiteY27" fmla="*/ 457200 h 598466"/>
                <a:gd name="connsiteX28" fmla="*/ 519733 w 1078533"/>
                <a:gd name="connsiteY28" fmla="*/ 444500 h 598466"/>
                <a:gd name="connsiteX29" fmla="*/ 487983 w 1078533"/>
                <a:gd name="connsiteY29" fmla="*/ 6350 h 598466"/>
                <a:gd name="connsiteX30" fmla="*/ 287958 w 1078533"/>
                <a:gd name="connsiteY30" fmla="*/ 28575 h 598466"/>
                <a:gd name="connsiteX31" fmla="*/ 259383 w 1078533"/>
                <a:gd name="connsiteY31" fmla="*/ 463550 h 598466"/>
                <a:gd name="connsiteX32" fmla="*/ 233983 w 1078533"/>
                <a:gd name="connsiteY32" fmla="*/ 446088 h 598466"/>
                <a:gd name="connsiteX33" fmla="*/ 194295 w 1078533"/>
                <a:gd name="connsiteY33" fmla="*/ 68262 h 598466"/>
                <a:gd name="connsiteX34" fmla="*/ 114920 w 1078533"/>
                <a:gd name="connsiteY34" fmla="*/ 117475 h 598466"/>
                <a:gd name="connsiteX35" fmla="*/ 127621 w 1078533"/>
                <a:gd name="connsiteY35" fmla="*/ 287337 h 598466"/>
                <a:gd name="connsiteX36" fmla="*/ 87933 w 1078533"/>
                <a:gd name="connsiteY36" fmla="*/ 285750 h 598466"/>
                <a:gd name="connsiteX37" fmla="*/ 40308 w 1078533"/>
                <a:gd name="connsiteY37" fmla="*/ 193675 h 598466"/>
                <a:gd name="connsiteX0" fmla="*/ 40308 w 1078533"/>
                <a:gd name="connsiteY0" fmla="*/ 193675 h 618202"/>
                <a:gd name="connsiteX1" fmla="*/ 5383 w 1078533"/>
                <a:gd name="connsiteY1" fmla="*/ 466725 h 618202"/>
                <a:gd name="connsiteX2" fmla="*/ 94283 w 1078533"/>
                <a:gd name="connsiteY2" fmla="*/ 555625 h 618202"/>
                <a:gd name="connsiteX3" fmla="*/ 97458 w 1078533"/>
                <a:gd name="connsiteY3" fmla="*/ 361950 h 618202"/>
                <a:gd name="connsiteX4" fmla="*/ 157783 w 1078533"/>
                <a:gd name="connsiteY4" fmla="*/ 363538 h 618202"/>
                <a:gd name="connsiteX5" fmla="*/ 176833 w 1078533"/>
                <a:gd name="connsiteY5" fmla="*/ 565150 h 618202"/>
                <a:gd name="connsiteX6" fmla="*/ 373683 w 1078533"/>
                <a:gd name="connsiteY6" fmla="*/ 552450 h 618202"/>
                <a:gd name="connsiteX7" fmla="*/ 348283 w 1078533"/>
                <a:gd name="connsiteY7" fmla="*/ 171450 h 618202"/>
                <a:gd name="connsiteX8" fmla="*/ 389558 w 1078533"/>
                <a:gd name="connsiteY8" fmla="*/ 180975 h 618202"/>
                <a:gd name="connsiteX9" fmla="*/ 402258 w 1078533"/>
                <a:gd name="connsiteY9" fmla="*/ 552450 h 618202"/>
                <a:gd name="connsiteX10" fmla="*/ 675308 w 1078533"/>
                <a:gd name="connsiteY10" fmla="*/ 561975 h 618202"/>
                <a:gd name="connsiteX11" fmla="*/ 665783 w 1078533"/>
                <a:gd name="connsiteY11" fmla="*/ 117475 h 618202"/>
                <a:gd name="connsiteX12" fmla="*/ 719758 w 1078533"/>
                <a:gd name="connsiteY12" fmla="*/ 123825 h 618202"/>
                <a:gd name="connsiteX13" fmla="*/ 780083 w 1078533"/>
                <a:gd name="connsiteY13" fmla="*/ 539750 h 618202"/>
                <a:gd name="connsiteX14" fmla="*/ 1024558 w 1078533"/>
                <a:gd name="connsiteY14" fmla="*/ 520700 h 618202"/>
                <a:gd name="connsiteX15" fmla="*/ 1002333 w 1078533"/>
                <a:gd name="connsiteY15" fmla="*/ 346075 h 618202"/>
                <a:gd name="connsiteX16" fmla="*/ 1062658 w 1078533"/>
                <a:gd name="connsiteY16" fmla="*/ 346075 h 618202"/>
                <a:gd name="connsiteX17" fmla="*/ 1078533 w 1078533"/>
                <a:gd name="connsiteY17" fmla="*/ 492125 h 618202"/>
                <a:gd name="connsiteX18" fmla="*/ 1024558 w 1078533"/>
                <a:gd name="connsiteY18" fmla="*/ 34925 h 618202"/>
                <a:gd name="connsiteX19" fmla="*/ 1005508 w 1078533"/>
                <a:gd name="connsiteY19" fmla="*/ 250825 h 618202"/>
                <a:gd name="connsiteX20" fmla="*/ 970583 w 1078533"/>
                <a:gd name="connsiteY20" fmla="*/ 254000 h 618202"/>
                <a:gd name="connsiteX21" fmla="*/ 916608 w 1078533"/>
                <a:gd name="connsiteY21" fmla="*/ 25400 h 618202"/>
                <a:gd name="connsiteX22" fmla="*/ 859458 w 1078533"/>
                <a:gd name="connsiteY22" fmla="*/ 12700 h 618202"/>
                <a:gd name="connsiteX23" fmla="*/ 932483 w 1078533"/>
                <a:gd name="connsiteY23" fmla="*/ 403225 h 618202"/>
                <a:gd name="connsiteX24" fmla="*/ 878508 w 1078533"/>
                <a:gd name="connsiteY24" fmla="*/ 419100 h 618202"/>
                <a:gd name="connsiteX25" fmla="*/ 789608 w 1078533"/>
                <a:gd name="connsiteY25" fmla="*/ 0 h 618202"/>
                <a:gd name="connsiteX26" fmla="*/ 586408 w 1078533"/>
                <a:gd name="connsiteY26" fmla="*/ 15875 h 618202"/>
                <a:gd name="connsiteX27" fmla="*/ 573708 w 1078533"/>
                <a:gd name="connsiteY27" fmla="*/ 457200 h 618202"/>
                <a:gd name="connsiteX28" fmla="*/ 519733 w 1078533"/>
                <a:gd name="connsiteY28" fmla="*/ 444500 h 618202"/>
                <a:gd name="connsiteX29" fmla="*/ 487983 w 1078533"/>
                <a:gd name="connsiteY29" fmla="*/ 6350 h 618202"/>
                <a:gd name="connsiteX30" fmla="*/ 287958 w 1078533"/>
                <a:gd name="connsiteY30" fmla="*/ 28575 h 618202"/>
                <a:gd name="connsiteX31" fmla="*/ 259383 w 1078533"/>
                <a:gd name="connsiteY31" fmla="*/ 463550 h 618202"/>
                <a:gd name="connsiteX32" fmla="*/ 233983 w 1078533"/>
                <a:gd name="connsiteY32" fmla="*/ 446088 h 618202"/>
                <a:gd name="connsiteX33" fmla="*/ 194295 w 1078533"/>
                <a:gd name="connsiteY33" fmla="*/ 68262 h 618202"/>
                <a:gd name="connsiteX34" fmla="*/ 114920 w 1078533"/>
                <a:gd name="connsiteY34" fmla="*/ 117475 h 618202"/>
                <a:gd name="connsiteX35" fmla="*/ 127621 w 1078533"/>
                <a:gd name="connsiteY35" fmla="*/ 287337 h 618202"/>
                <a:gd name="connsiteX36" fmla="*/ 87933 w 1078533"/>
                <a:gd name="connsiteY36" fmla="*/ 285750 h 618202"/>
                <a:gd name="connsiteX37" fmla="*/ 40308 w 1078533"/>
                <a:gd name="connsiteY37" fmla="*/ 193675 h 618202"/>
                <a:gd name="connsiteX0" fmla="*/ 40308 w 1078533"/>
                <a:gd name="connsiteY0" fmla="*/ 193675 h 618202"/>
                <a:gd name="connsiteX1" fmla="*/ 5383 w 1078533"/>
                <a:gd name="connsiteY1" fmla="*/ 466725 h 618202"/>
                <a:gd name="connsiteX2" fmla="*/ 94283 w 1078533"/>
                <a:gd name="connsiteY2" fmla="*/ 555625 h 618202"/>
                <a:gd name="connsiteX3" fmla="*/ 97458 w 1078533"/>
                <a:gd name="connsiteY3" fmla="*/ 361950 h 618202"/>
                <a:gd name="connsiteX4" fmla="*/ 157783 w 1078533"/>
                <a:gd name="connsiteY4" fmla="*/ 363538 h 618202"/>
                <a:gd name="connsiteX5" fmla="*/ 176833 w 1078533"/>
                <a:gd name="connsiteY5" fmla="*/ 565150 h 618202"/>
                <a:gd name="connsiteX6" fmla="*/ 373683 w 1078533"/>
                <a:gd name="connsiteY6" fmla="*/ 552450 h 618202"/>
                <a:gd name="connsiteX7" fmla="*/ 348283 w 1078533"/>
                <a:gd name="connsiteY7" fmla="*/ 171450 h 618202"/>
                <a:gd name="connsiteX8" fmla="*/ 389558 w 1078533"/>
                <a:gd name="connsiteY8" fmla="*/ 180975 h 618202"/>
                <a:gd name="connsiteX9" fmla="*/ 402258 w 1078533"/>
                <a:gd name="connsiteY9" fmla="*/ 552450 h 618202"/>
                <a:gd name="connsiteX10" fmla="*/ 675308 w 1078533"/>
                <a:gd name="connsiteY10" fmla="*/ 561975 h 618202"/>
                <a:gd name="connsiteX11" fmla="*/ 665783 w 1078533"/>
                <a:gd name="connsiteY11" fmla="*/ 117475 h 618202"/>
                <a:gd name="connsiteX12" fmla="*/ 719758 w 1078533"/>
                <a:gd name="connsiteY12" fmla="*/ 123825 h 618202"/>
                <a:gd name="connsiteX13" fmla="*/ 780083 w 1078533"/>
                <a:gd name="connsiteY13" fmla="*/ 539750 h 618202"/>
                <a:gd name="connsiteX14" fmla="*/ 1024558 w 1078533"/>
                <a:gd name="connsiteY14" fmla="*/ 520700 h 618202"/>
                <a:gd name="connsiteX15" fmla="*/ 1002333 w 1078533"/>
                <a:gd name="connsiteY15" fmla="*/ 346075 h 618202"/>
                <a:gd name="connsiteX16" fmla="*/ 1062658 w 1078533"/>
                <a:gd name="connsiteY16" fmla="*/ 346075 h 618202"/>
                <a:gd name="connsiteX17" fmla="*/ 1078533 w 1078533"/>
                <a:gd name="connsiteY17" fmla="*/ 492125 h 618202"/>
                <a:gd name="connsiteX18" fmla="*/ 1024558 w 1078533"/>
                <a:gd name="connsiteY18" fmla="*/ 34925 h 618202"/>
                <a:gd name="connsiteX19" fmla="*/ 1005508 w 1078533"/>
                <a:gd name="connsiteY19" fmla="*/ 250825 h 618202"/>
                <a:gd name="connsiteX20" fmla="*/ 970583 w 1078533"/>
                <a:gd name="connsiteY20" fmla="*/ 254000 h 618202"/>
                <a:gd name="connsiteX21" fmla="*/ 916608 w 1078533"/>
                <a:gd name="connsiteY21" fmla="*/ 25400 h 618202"/>
                <a:gd name="connsiteX22" fmla="*/ 859458 w 1078533"/>
                <a:gd name="connsiteY22" fmla="*/ 12700 h 618202"/>
                <a:gd name="connsiteX23" fmla="*/ 932483 w 1078533"/>
                <a:gd name="connsiteY23" fmla="*/ 403225 h 618202"/>
                <a:gd name="connsiteX24" fmla="*/ 878508 w 1078533"/>
                <a:gd name="connsiteY24" fmla="*/ 419100 h 618202"/>
                <a:gd name="connsiteX25" fmla="*/ 789608 w 1078533"/>
                <a:gd name="connsiteY25" fmla="*/ 0 h 618202"/>
                <a:gd name="connsiteX26" fmla="*/ 586408 w 1078533"/>
                <a:gd name="connsiteY26" fmla="*/ 15875 h 618202"/>
                <a:gd name="connsiteX27" fmla="*/ 573708 w 1078533"/>
                <a:gd name="connsiteY27" fmla="*/ 457200 h 618202"/>
                <a:gd name="connsiteX28" fmla="*/ 519733 w 1078533"/>
                <a:gd name="connsiteY28" fmla="*/ 444500 h 618202"/>
                <a:gd name="connsiteX29" fmla="*/ 487983 w 1078533"/>
                <a:gd name="connsiteY29" fmla="*/ 6350 h 618202"/>
                <a:gd name="connsiteX30" fmla="*/ 287958 w 1078533"/>
                <a:gd name="connsiteY30" fmla="*/ 28575 h 618202"/>
                <a:gd name="connsiteX31" fmla="*/ 259383 w 1078533"/>
                <a:gd name="connsiteY31" fmla="*/ 463550 h 618202"/>
                <a:gd name="connsiteX32" fmla="*/ 233983 w 1078533"/>
                <a:gd name="connsiteY32" fmla="*/ 446088 h 618202"/>
                <a:gd name="connsiteX33" fmla="*/ 194295 w 1078533"/>
                <a:gd name="connsiteY33" fmla="*/ 68262 h 618202"/>
                <a:gd name="connsiteX34" fmla="*/ 114920 w 1078533"/>
                <a:gd name="connsiteY34" fmla="*/ 117475 h 618202"/>
                <a:gd name="connsiteX35" fmla="*/ 127621 w 1078533"/>
                <a:gd name="connsiteY35" fmla="*/ 287337 h 618202"/>
                <a:gd name="connsiteX36" fmla="*/ 87933 w 1078533"/>
                <a:gd name="connsiteY36" fmla="*/ 285750 h 618202"/>
                <a:gd name="connsiteX37" fmla="*/ 40308 w 1078533"/>
                <a:gd name="connsiteY37" fmla="*/ 193675 h 618202"/>
                <a:gd name="connsiteX0" fmla="*/ 40308 w 1078533"/>
                <a:gd name="connsiteY0" fmla="*/ 193675 h 618202"/>
                <a:gd name="connsiteX1" fmla="*/ 5383 w 1078533"/>
                <a:gd name="connsiteY1" fmla="*/ 466725 h 618202"/>
                <a:gd name="connsiteX2" fmla="*/ 94283 w 1078533"/>
                <a:gd name="connsiteY2" fmla="*/ 555625 h 618202"/>
                <a:gd name="connsiteX3" fmla="*/ 97458 w 1078533"/>
                <a:gd name="connsiteY3" fmla="*/ 361950 h 618202"/>
                <a:gd name="connsiteX4" fmla="*/ 157783 w 1078533"/>
                <a:gd name="connsiteY4" fmla="*/ 363538 h 618202"/>
                <a:gd name="connsiteX5" fmla="*/ 176833 w 1078533"/>
                <a:gd name="connsiteY5" fmla="*/ 565150 h 618202"/>
                <a:gd name="connsiteX6" fmla="*/ 373683 w 1078533"/>
                <a:gd name="connsiteY6" fmla="*/ 552450 h 618202"/>
                <a:gd name="connsiteX7" fmla="*/ 348283 w 1078533"/>
                <a:gd name="connsiteY7" fmla="*/ 171450 h 618202"/>
                <a:gd name="connsiteX8" fmla="*/ 389558 w 1078533"/>
                <a:gd name="connsiteY8" fmla="*/ 180975 h 618202"/>
                <a:gd name="connsiteX9" fmla="*/ 402258 w 1078533"/>
                <a:gd name="connsiteY9" fmla="*/ 552450 h 618202"/>
                <a:gd name="connsiteX10" fmla="*/ 675308 w 1078533"/>
                <a:gd name="connsiteY10" fmla="*/ 561975 h 618202"/>
                <a:gd name="connsiteX11" fmla="*/ 665783 w 1078533"/>
                <a:gd name="connsiteY11" fmla="*/ 117475 h 618202"/>
                <a:gd name="connsiteX12" fmla="*/ 719758 w 1078533"/>
                <a:gd name="connsiteY12" fmla="*/ 123825 h 618202"/>
                <a:gd name="connsiteX13" fmla="*/ 780083 w 1078533"/>
                <a:gd name="connsiteY13" fmla="*/ 539750 h 618202"/>
                <a:gd name="connsiteX14" fmla="*/ 1024558 w 1078533"/>
                <a:gd name="connsiteY14" fmla="*/ 520700 h 618202"/>
                <a:gd name="connsiteX15" fmla="*/ 1002333 w 1078533"/>
                <a:gd name="connsiteY15" fmla="*/ 346075 h 618202"/>
                <a:gd name="connsiteX16" fmla="*/ 1062658 w 1078533"/>
                <a:gd name="connsiteY16" fmla="*/ 346075 h 618202"/>
                <a:gd name="connsiteX17" fmla="*/ 1078533 w 1078533"/>
                <a:gd name="connsiteY17" fmla="*/ 492125 h 618202"/>
                <a:gd name="connsiteX18" fmla="*/ 1024558 w 1078533"/>
                <a:gd name="connsiteY18" fmla="*/ 34925 h 618202"/>
                <a:gd name="connsiteX19" fmla="*/ 1005508 w 1078533"/>
                <a:gd name="connsiteY19" fmla="*/ 250825 h 618202"/>
                <a:gd name="connsiteX20" fmla="*/ 970583 w 1078533"/>
                <a:gd name="connsiteY20" fmla="*/ 254000 h 618202"/>
                <a:gd name="connsiteX21" fmla="*/ 916608 w 1078533"/>
                <a:gd name="connsiteY21" fmla="*/ 25400 h 618202"/>
                <a:gd name="connsiteX22" fmla="*/ 859458 w 1078533"/>
                <a:gd name="connsiteY22" fmla="*/ 12700 h 618202"/>
                <a:gd name="connsiteX23" fmla="*/ 932483 w 1078533"/>
                <a:gd name="connsiteY23" fmla="*/ 403225 h 618202"/>
                <a:gd name="connsiteX24" fmla="*/ 878508 w 1078533"/>
                <a:gd name="connsiteY24" fmla="*/ 419100 h 618202"/>
                <a:gd name="connsiteX25" fmla="*/ 789608 w 1078533"/>
                <a:gd name="connsiteY25" fmla="*/ 0 h 618202"/>
                <a:gd name="connsiteX26" fmla="*/ 586408 w 1078533"/>
                <a:gd name="connsiteY26" fmla="*/ 15875 h 618202"/>
                <a:gd name="connsiteX27" fmla="*/ 573708 w 1078533"/>
                <a:gd name="connsiteY27" fmla="*/ 457200 h 618202"/>
                <a:gd name="connsiteX28" fmla="*/ 519733 w 1078533"/>
                <a:gd name="connsiteY28" fmla="*/ 444500 h 618202"/>
                <a:gd name="connsiteX29" fmla="*/ 487983 w 1078533"/>
                <a:gd name="connsiteY29" fmla="*/ 6350 h 618202"/>
                <a:gd name="connsiteX30" fmla="*/ 259383 w 1078533"/>
                <a:gd name="connsiteY30" fmla="*/ 36512 h 618202"/>
                <a:gd name="connsiteX31" fmla="*/ 259383 w 1078533"/>
                <a:gd name="connsiteY31" fmla="*/ 463550 h 618202"/>
                <a:gd name="connsiteX32" fmla="*/ 233983 w 1078533"/>
                <a:gd name="connsiteY32" fmla="*/ 446088 h 618202"/>
                <a:gd name="connsiteX33" fmla="*/ 194295 w 1078533"/>
                <a:gd name="connsiteY33" fmla="*/ 68262 h 618202"/>
                <a:gd name="connsiteX34" fmla="*/ 114920 w 1078533"/>
                <a:gd name="connsiteY34" fmla="*/ 117475 h 618202"/>
                <a:gd name="connsiteX35" fmla="*/ 127621 w 1078533"/>
                <a:gd name="connsiteY35" fmla="*/ 287337 h 618202"/>
                <a:gd name="connsiteX36" fmla="*/ 87933 w 1078533"/>
                <a:gd name="connsiteY36" fmla="*/ 285750 h 618202"/>
                <a:gd name="connsiteX37" fmla="*/ 40308 w 1078533"/>
                <a:gd name="connsiteY37" fmla="*/ 193675 h 618202"/>
                <a:gd name="connsiteX0" fmla="*/ 40308 w 1078533"/>
                <a:gd name="connsiteY0" fmla="*/ 193675 h 618202"/>
                <a:gd name="connsiteX1" fmla="*/ 5383 w 1078533"/>
                <a:gd name="connsiteY1" fmla="*/ 466725 h 618202"/>
                <a:gd name="connsiteX2" fmla="*/ 94283 w 1078533"/>
                <a:gd name="connsiteY2" fmla="*/ 555625 h 618202"/>
                <a:gd name="connsiteX3" fmla="*/ 97458 w 1078533"/>
                <a:gd name="connsiteY3" fmla="*/ 361950 h 618202"/>
                <a:gd name="connsiteX4" fmla="*/ 157783 w 1078533"/>
                <a:gd name="connsiteY4" fmla="*/ 363538 h 618202"/>
                <a:gd name="connsiteX5" fmla="*/ 176833 w 1078533"/>
                <a:gd name="connsiteY5" fmla="*/ 565150 h 618202"/>
                <a:gd name="connsiteX6" fmla="*/ 373683 w 1078533"/>
                <a:gd name="connsiteY6" fmla="*/ 552450 h 618202"/>
                <a:gd name="connsiteX7" fmla="*/ 348283 w 1078533"/>
                <a:gd name="connsiteY7" fmla="*/ 171450 h 618202"/>
                <a:gd name="connsiteX8" fmla="*/ 389558 w 1078533"/>
                <a:gd name="connsiteY8" fmla="*/ 180975 h 618202"/>
                <a:gd name="connsiteX9" fmla="*/ 402258 w 1078533"/>
                <a:gd name="connsiteY9" fmla="*/ 552450 h 618202"/>
                <a:gd name="connsiteX10" fmla="*/ 675308 w 1078533"/>
                <a:gd name="connsiteY10" fmla="*/ 561975 h 618202"/>
                <a:gd name="connsiteX11" fmla="*/ 665783 w 1078533"/>
                <a:gd name="connsiteY11" fmla="*/ 117475 h 618202"/>
                <a:gd name="connsiteX12" fmla="*/ 719758 w 1078533"/>
                <a:gd name="connsiteY12" fmla="*/ 123825 h 618202"/>
                <a:gd name="connsiteX13" fmla="*/ 780083 w 1078533"/>
                <a:gd name="connsiteY13" fmla="*/ 539750 h 618202"/>
                <a:gd name="connsiteX14" fmla="*/ 1024558 w 1078533"/>
                <a:gd name="connsiteY14" fmla="*/ 520700 h 618202"/>
                <a:gd name="connsiteX15" fmla="*/ 1002333 w 1078533"/>
                <a:gd name="connsiteY15" fmla="*/ 346075 h 618202"/>
                <a:gd name="connsiteX16" fmla="*/ 1062658 w 1078533"/>
                <a:gd name="connsiteY16" fmla="*/ 346075 h 618202"/>
                <a:gd name="connsiteX17" fmla="*/ 1078533 w 1078533"/>
                <a:gd name="connsiteY17" fmla="*/ 492125 h 618202"/>
                <a:gd name="connsiteX18" fmla="*/ 1024558 w 1078533"/>
                <a:gd name="connsiteY18" fmla="*/ 34925 h 618202"/>
                <a:gd name="connsiteX19" fmla="*/ 1005508 w 1078533"/>
                <a:gd name="connsiteY19" fmla="*/ 250825 h 618202"/>
                <a:gd name="connsiteX20" fmla="*/ 970583 w 1078533"/>
                <a:gd name="connsiteY20" fmla="*/ 254000 h 618202"/>
                <a:gd name="connsiteX21" fmla="*/ 916608 w 1078533"/>
                <a:gd name="connsiteY21" fmla="*/ 25400 h 618202"/>
                <a:gd name="connsiteX22" fmla="*/ 859458 w 1078533"/>
                <a:gd name="connsiteY22" fmla="*/ 12700 h 618202"/>
                <a:gd name="connsiteX23" fmla="*/ 932483 w 1078533"/>
                <a:gd name="connsiteY23" fmla="*/ 403225 h 618202"/>
                <a:gd name="connsiteX24" fmla="*/ 878508 w 1078533"/>
                <a:gd name="connsiteY24" fmla="*/ 419100 h 618202"/>
                <a:gd name="connsiteX25" fmla="*/ 789608 w 1078533"/>
                <a:gd name="connsiteY25" fmla="*/ 0 h 618202"/>
                <a:gd name="connsiteX26" fmla="*/ 586408 w 1078533"/>
                <a:gd name="connsiteY26" fmla="*/ 15875 h 618202"/>
                <a:gd name="connsiteX27" fmla="*/ 573708 w 1078533"/>
                <a:gd name="connsiteY27" fmla="*/ 457200 h 618202"/>
                <a:gd name="connsiteX28" fmla="*/ 519733 w 1078533"/>
                <a:gd name="connsiteY28" fmla="*/ 444500 h 618202"/>
                <a:gd name="connsiteX29" fmla="*/ 487983 w 1078533"/>
                <a:gd name="connsiteY29" fmla="*/ 6350 h 618202"/>
                <a:gd name="connsiteX30" fmla="*/ 259383 w 1078533"/>
                <a:gd name="connsiteY30" fmla="*/ 36512 h 618202"/>
                <a:gd name="connsiteX31" fmla="*/ 259383 w 1078533"/>
                <a:gd name="connsiteY31" fmla="*/ 463550 h 618202"/>
                <a:gd name="connsiteX32" fmla="*/ 233983 w 1078533"/>
                <a:gd name="connsiteY32" fmla="*/ 446088 h 618202"/>
                <a:gd name="connsiteX33" fmla="*/ 194295 w 1078533"/>
                <a:gd name="connsiteY33" fmla="*/ 68262 h 618202"/>
                <a:gd name="connsiteX34" fmla="*/ 114920 w 1078533"/>
                <a:gd name="connsiteY34" fmla="*/ 117475 h 618202"/>
                <a:gd name="connsiteX35" fmla="*/ 127621 w 1078533"/>
                <a:gd name="connsiteY35" fmla="*/ 287337 h 618202"/>
                <a:gd name="connsiteX36" fmla="*/ 87933 w 1078533"/>
                <a:gd name="connsiteY36" fmla="*/ 285750 h 618202"/>
                <a:gd name="connsiteX37" fmla="*/ 40308 w 1078533"/>
                <a:gd name="connsiteY37" fmla="*/ 193675 h 618202"/>
                <a:gd name="connsiteX0" fmla="*/ 40308 w 1078533"/>
                <a:gd name="connsiteY0" fmla="*/ 193675 h 618202"/>
                <a:gd name="connsiteX1" fmla="*/ 5383 w 1078533"/>
                <a:gd name="connsiteY1" fmla="*/ 466725 h 618202"/>
                <a:gd name="connsiteX2" fmla="*/ 94283 w 1078533"/>
                <a:gd name="connsiteY2" fmla="*/ 555625 h 618202"/>
                <a:gd name="connsiteX3" fmla="*/ 97458 w 1078533"/>
                <a:gd name="connsiteY3" fmla="*/ 361950 h 618202"/>
                <a:gd name="connsiteX4" fmla="*/ 157783 w 1078533"/>
                <a:gd name="connsiteY4" fmla="*/ 363538 h 618202"/>
                <a:gd name="connsiteX5" fmla="*/ 176833 w 1078533"/>
                <a:gd name="connsiteY5" fmla="*/ 565150 h 618202"/>
                <a:gd name="connsiteX6" fmla="*/ 373683 w 1078533"/>
                <a:gd name="connsiteY6" fmla="*/ 552450 h 618202"/>
                <a:gd name="connsiteX7" fmla="*/ 348283 w 1078533"/>
                <a:gd name="connsiteY7" fmla="*/ 171450 h 618202"/>
                <a:gd name="connsiteX8" fmla="*/ 389558 w 1078533"/>
                <a:gd name="connsiteY8" fmla="*/ 180975 h 618202"/>
                <a:gd name="connsiteX9" fmla="*/ 402258 w 1078533"/>
                <a:gd name="connsiteY9" fmla="*/ 552450 h 618202"/>
                <a:gd name="connsiteX10" fmla="*/ 675308 w 1078533"/>
                <a:gd name="connsiteY10" fmla="*/ 561975 h 618202"/>
                <a:gd name="connsiteX11" fmla="*/ 665783 w 1078533"/>
                <a:gd name="connsiteY11" fmla="*/ 117475 h 618202"/>
                <a:gd name="connsiteX12" fmla="*/ 719758 w 1078533"/>
                <a:gd name="connsiteY12" fmla="*/ 123825 h 618202"/>
                <a:gd name="connsiteX13" fmla="*/ 780083 w 1078533"/>
                <a:gd name="connsiteY13" fmla="*/ 539750 h 618202"/>
                <a:gd name="connsiteX14" fmla="*/ 1024558 w 1078533"/>
                <a:gd name="connsiteY14" fmla="*/ 520700 h 618202"/>
                <a:gd name="connsiteX15" fmla="*/ 1002333 w 1078533"/>
                <a:gd name="connsiteY15" fmla="*/ 346075 h 618202"/>
                <a:gd name="connsiteX16" fmla="*/ 1062658 w 1078533"/>
                <a:gd name="connsiteY16" fmla="*/ 346075 h 618202"/>
                <a:gd name="connsiteX17" fmla="*/ 1078533 w 1078533"/>
                <a:gd name="connsiteY17" fmla="*/ 492125 h 618202"/>
                <a:gd name="connsiteX18" fmla="*/ 1024558 w 1078533"/>
                <a:gd name="connsiteY18" fmla="*/ 34925 h 618202"/>
                <a:gd name="connsiteX19" fmla="*/ 1005508 w 1078533"/>
                <a:gd name="connsiteY19" fmla="*/ 250825 h 618202"/>
                <a:gd name="connsiteX20" fmla="*/ 970583 w 1078533"/>
                <a:gd name="connsiteY20" fmla="*/ 254000 h 618202"/>
                <a:gd name="connsiteX21" fmla="*/ 916608 w 1078533"/>
                <a:gd name="connsiteY21" fmla="*/ 25400 h 618202"/>
                <a:gd name="connsiteX22" fmla="*/ 859458 w 1078533"/>
                <a:gd name="connsiteY22" fmla="*/ 12700 h 618202"/>
                <a:gd name="connsiteX23" fmla="*/ 932483 w 1078533"/>
                <a:gd name="connsiteY23" fmla="*/ 403225 h 618202"/>
                <a:gd name="connsiteX24" fmla="*/ 878508 w 1078533"/>
                <a:gd name="connsiteY24" fmla="*/ 419100 h 618202"/>
                <a:gd name="connsiteX25" fmla="*/ 789608 w 1078533"/>
                <a:gd name="connsiteY25" fmla="*/ 0 h 618202"/>
                <a:gd name="connsiteX26" fmla="*/ 586408 w 1078533"/>
                <a:gd name="connsiteY26" fmla="*/ 15875 h 618202"/>
                <a:gd name="connsiteX27" fmla="*/ 573708 w 1078533"/>
                <a:gd name="connsiteY27" fmla="*/ 457200 h 618202"/>
                <a:gd name="connsiteX28" fmla="*/ 519733 w 1078533"/>
                <a:gd name="connsiteY28" fmla="*/ 444500 h 618202"/>
                <a:gd name="connsiteX29" fmla="*/ 487983 w 1078533"/>
                <a:gd name="connsiteY29" fmla="*/ 6350 h 618202"/>
                <a:gd name="connsiteX30" fmla="*/ 259383 w 1078533"/>
                <a:gd name="connsiteY30" fmla="*/ 36512 h 618202"/>
                <a:gd name="connsiteX31" fmla="*/ 270496 w 1078533"/>
                <a:gd name="connsiteY31" fmla="*/ 449263 h 618202"/>
                <a:gd name="connsiteX32" fmla="*/ 233983 w 1078533"/>
                <a:gd name="connsiteY32" fmla="*/ 446088 h 618202"/>
                <a:gd name="connsiteX33" fmla="*/ 194295 w 1078533"/>
                <a:gd name="connsiteY33" fmla="*/ 68262 h 618202"/>
                <a:gd name="connsiteX34" fmla="*/ 114920 w 1078533"/>
                <a:gd name="connsiteY34" fmla="*/ 117475 h 618202"/>
                <a:gd name="connsiteX35" fmla="*/ 127621 w 1078533"/>
                <a:gd name="connsiteY35" fmla="*/ 287337 h 618202"/>
                <a:gd name="connsiteX36" fmla="*/ 87933 w 1078533"/>
                <a:gd name="connsiteY36" fmla="*/ 285750 h 618202"/>
                <a:gd name="connsiteX37" fmla="*/ 40308 w 1078533"/>
                <a:gd name="connsiteY37" fmla="*/ 193675 h 618202"/>
                <a:gd name="connsiteX0" fmla="*/ 40308 w 1078533"/>
                <a:gd name="connsiteY0" fmla="*/ 193675 h 618202"/>
                <a:gd name="connsiteX1" fmla="*/ 5383 w 1078533"/>
                <a:gd name="connsiteY1" fmla="*/ 466725 h 618202"/>
                <a:gd name="connsiteX2" fmla="*/ 94283 w 1078533"/>
                <a:gd name="connsiteY2" fmla="*/ 555625 h 618202"/>
                <a:gd name="connsiteX3" fmla="*/ 97458 w 1078533"/>
                <a:gd name="connsiteY3" fmla="*/ 361950 h 618202"/>
                <a:gd name="connsiteX4" fmla="*/ 157783 w 1078533"/>
                <a:gd name="connsiteY4" fmla="*/ 363538 h 618202"/>
                <a:gd name="connsiteX5" fmla="*/ 176833 w 1078533"/>
                <a:gd name="connsiteY5" fmla="*/ 565150 h 618202"/>
                <a:gd name="connsiteX6" fmla="*/ 373683 w 1078533"/>
                <a:gd name="connsiteY6" fmla="*/ 552450 h 618202"/>
                <a:gd name="connsiteX7" fmla="*/ 348283 w 1078533"/>
                <a:gd name="connsiteY7" fmla="*/ 171450 h 618202"/>
                <a:gd name="connsiteX8" fmla="*/ 389558 w 1078533"/>
                <a:gd name="connsiteY8" fmla="*/ 180975 h 618202"/>
                <a:gd name="connsiteX9" fmla="*/ 402258 w 1078533"/>
                <a:gd name="connsiteY9" fmla="*/ 552450 h 618202"/>
                <a:gd name="connsiteX10" fmla="*/ 675308 w 1078533"/>
                <a:gd name="connsiteY10" fmla="*/ 561975 h 618202"/>
                <a:gd name="connsiteX11" fmla="*/ 665783 w 1078533"/>
                <a:gd name="connsiteY11" fmla="*/ 117475 h 618202"/>
                <a:gd name="connsiteX12" fmla="*/ 719758 w 1078533"/>
                <a:gd name="connsiteY12" fmla="*/ 123825 h 618202"/>
                <a:gd name="connsiteX13" fmla="*/ 780083 w 1078533"/>
                <a:gd name="connsiteY13" fmla="*/ 539750 h 618202"/>
                <a:gd name="connsiteX14" fmla="*/ 1024558 w 1078533"/>
                <a:gd name="connsiteY14" fmla="*/ 520700 h 618202"/>
                <a:gd name="connsiteX15" fmla="*/ 1002333 w 1078533"/>
                <a:gd name="connsiteY15" fmla="*/ 346075 h 618202"/>
                <a:gd name="connsiteX16" fmla="*/ 1062658 w 1078533"/>
                <a:gd name="connsiteY16" fmla="*/ 346075 h 618202"/>
                <a:gd name="connsiteX17" fmla="*/ 1078533 w 1078533"/>
                <a:gd name="connsiteY17" fmla="*/ 492125 h 618202"/>
                <a:gd name="connsiteX18" fmla="*/ 1024558 w 1078533"/>
                <a:gd name="connsiteY18" fmla="*/ 34925 h 618202"/>
                <a:gd name="connsiteX19" fmla="*/ 1005508 w 1078533"/>
                <a:gd name="connsiteY19" fmla="*/ 250825 h 618202"/>
                <a:gd name="connsiteX20" fmla="*/ 970583 w 1078533"/>
                <a:gd name="connsiteY20" fmla="*/ 254000 h 618202"/>
                <a:gd name="connsiteX21" fmla="*/ 916608 w 1078533"/>
                <a:gd name="connsiteY21" fmla="*/ 25400 h 618202"/>
                <a:gd name="connsiteX22" fmla="*/ 859458 w 1078533"/>
                <a:gd name="connsiteY22" fmla="*/ 12700 h 618202"/>
                <a:gd name="connsiteX23" fmla="*/ 932483 w 1078533"/>
                <a:gd name="connsiteY23" fmla="*/ 403225 h 618202"/>
                <a:gd name="connsiteX24" fmla="*/ 878508 w 1078533"/>
                <a:gd name="connsiteY24" fmla="*/ 419100 h 618202"/>
                <a:gd name="connsiteX25" fmla="*/ 789608 w 1078533"/>
                <a:gd name="connsiteY25" fmla="*/ 0 h 618202"/>
                <a:gd name="connsiteX26" fmla="*/ 586408 w 1078533"/>
                <a:gd name="connsiteY26" fmla="*/ 15875 h 618202"/>
                <a:gd name="connsiteX27" fmla="*/ 573708 w 1078533"/>
                <a:gd name="connsiteY27" fmla="*/ 457200 h 618202"/>
                <a:gd name="connsiteX28" fmla="*/ 519733 w 1078533"/>
                <a:gd name="connsiteY28" fmla="*/ 444500 h 618202"/>
                <a:gd name="connsiteX29" fmla="*/ 487983 w 1078533"/>
                <a:gd name="connsiteY29" fmla="*/ 6350 h 618202"/>
                <a:gd name="connsiteX30" fmla="*/ 259383 w 1078533"/>
                <a:gd name="connsiteY30" fmla="*/ 36512 h 618202"/>
                <a:gd name="connsiteX31" fmla="*/ 270496 w 1078533"/>
                <a:gd name="connsiteY31" fmla="*/ 449263 h 618202"/>
                <a:gd name="connsiteX32" fmla="*/ 233983 w 1078533"/>
                <a:gd name="connsiteY32" fmla="*/ 446088 h 618202"/>
                <a:gd name="connsiteX33" fmla="*/ 194295 w 1078533"/>
                <a:gd name="connsiteY33" fmla="*/ 68262 h 618202"/>
                <a:gd name="connsiteX34" fmla="*/ 114920 w 1078533"/>
                <a:gd name="connsiteY34" fmla="*/ 117475 h 618202"/>
                <a:gd name="connsiteX35" fmla="*/ 127621 w 1078533"/>
                <a:gd name="connsiteY35" fmla="*/ 287337 h 618202"/>
                <a:gd name="connsiteX36" fmla="*/ 87933 w 1078533"/>
                <a:gd name="connsiteY36" fmla="*/ 285750 h 618202"/>
                <a:gd name="connsiteX37" fmla="*/ 40308 w 1078533"/>
                <a:gd name="connsiteY37" fmla="*/ 193675 h 618202"/>
                <a:gd name="connsiteX0" fmla="*/ 40308 w 1078533"/>
                <a:gd name="connsiteY0" fmla="*/ 193675 h 618202"/>
                <a:gd name="connsiteX1" fmla="*/ 5383 w 1078533"/>
                <a:gd name="connsiteY1" fmla="*/ 466725 h 618202"/>
                <a:gd name="connsiteX2" fmla="*/ 94283 w 1078533"/>
                <a:gd name="connsiteY2" fmla="*/ 555625 h 618202"/>
                <a:gd name="connsiteX3" fmla="*/ 97458 w 1078533"/>
                <a:gd name="connsiteY3" fmla="*/ 361950 h 618202"/>
                <a:gd name="connsiteX4" fmla="*/ 157783 w 1078533"/>
                <a:gd name="connsiteY4" fmla="*/ 363538 h 618202"/>
                <a:gd name="connsiteX5" fmla="*/ 176833 w 1078533"/>
                <a:gd name="connsiteY5" fmla="*/ 565150 h 618202"/>
                <a:gd name="connsiteX6" fmla="*/ 373683 w 1078533"/>
                <a:gd name="connsiteY6" fmla="*/ 552450 h 618202"/>
                <a:gd name="connsiteX7" fmla="*/ 348283 w 1078533"/>
                <a:gd name="connsiteY7" fmla="*/ 171450 h 618202"/>
                <a:gd name="connsiteX8" fmla="*/ 389558 w 1078533"/>
                <a:gd name="connsiteY8" fmla="*/ 180975 h 618202"/>
                <a:gd name="connsiteX9" fmla="*/ 402258 w 1078533"/>
                <a:gd name="connsiteY9" fmla="*/ 552450 h 618202"/>
                <a:gd name="connsiteX10" fmla="*/ 675308 w 1078533"/>
                <a:gd name="connsiteY10" fmla="*/ 561975 h 618202"/>
                <a:gd name="connsiteX11" fmla="*/ 665783 w 1078533"/>
                <a:gd name="connsiteY11" fmla="*/ 117475 h 618202"/>
                <a:gd name="connsiteX12" fmla="*/ 719758 w 1078533"/>
                <a:gd name="connsiteY12" fmla="*/ 123825 h 618202"/>
                <a:gd name="connsiteX13" fmla="*/ 780083 w 1078533"/>
                <a:gd name="connsiteY13" fmla="*/ 539750 h 618202"/>
                <a:gd name="connsiteX14" fmla="*/ 1024558 w 1078533"/>
                <a:gd name="connsiteY14" fmla="*/ 520700 h 618202"/>
                <a:gd name="connsiteX15" fmla="*/ 1002333 w 1078533"/>
                <a:gd name="connsiteY15" fmla="*/ 346075 h 618202"/>
                <a:gd name="connsiteX16" fmla="*/ 1062658 w 1078533"/>
                <a:gd name="connsiteY16" fmla="*/ 346075 h 618202"/>
                <a:gd name="connsiteX17" fmla="*/ 1078533 w 1078533"/>
                <a:gd name="connsiteY17" fmla="*/ 492125 h 618202"/>
                <a:gd name="connsiteX18" fmla="*/ 1024558 w 1078533"/>
                <a:gd name="connsiteY18" fmla="*/ 34925 h 618202"/>
                <a:gd name="connsiteX19" fmla="*/ 1005508 w 1078533"/>
                <a:gd name="connsiteY19" fmla="*/ 250825 h 618202"/>
                <a:gd name="connsiteX20" fmla="*/ 970583 w 1078533"/>
                <a:gd name="connsiteY20" fmla="*/ 254000 h 618202"/>
                <a:gd name="connsiteX21" fmla="*/ 916608 w 1078533"/>
                <a:gd name="connsiteY21" fmla="*/ 25400 h 618202"/>
                <a:gd name="connsiteX22" fmla="*/ 859458 w 1078533"/>
                <a:gd name="connsiteY22" fmla="*/ 12700 h 618202"/>
                <a:gd name="connsiteX23" fmla="*/ 932483 w 1078533"/>
                <a:gd name="connsiteY23" fmla="*/ 403225 h 618202"/>
                <a:gd name="connsiteX24" fmla="*/ 878508 w 1078533"/>
                <a:gd name="connsiteY24" fmla="*/ 419100 h 618202"/>
                <a:gd name="connsiteX25" fmla="*/ 789608 w 1078533"/>
                <a:gd name="connsiteY25" fmla="*/ 0 h 618202"/>
                <a:gd name="connsiteX26" fmla="*/ 586408 w 1078533"/>
                <a:gd name="connsiteY26" fmla="*/ 15875 h 618202"/>
                <a:gd name="connsiteX27" fmla="*/ 573708 w 1078533"/>
                <a:gd name="connsiteY27" fmla="*/ 457200 h 618202"/>
                <a:gd name="connsiteX28" fmla="*/ 519733 w 1078533"/>
                <a:gd name="connsiteY28" fmla="*/ 444500 h 618202"/>
                <a:gd name="connsiteX29" fmla="*/ 487983 w 1078533"/>
                <a:gd name="connsiteY29" fmla="*/ 6350 h 618202"/>
                <a:gd name="connsiteX30" fmla="*/ 259383 w 1078533"/>
                <a:gd name="connsiteY30" fmla="*/ 36512 h 618202"/>
                <a:gd name="connsiteX31" fmla="*/ 270496 w 1078533"/>
                <a:gd name="connsiteY31" fmla="*/ 449263 h 618202"/>
                <a:gd name="connsiteX32" fmla="*/ 233983 w 1078533"/>
                <a:gd name="connsiteY32" fmla="*/ 446088 h 618202"/>
                <a:gd name="connsiteX33" fmla="*/ 194295 w 1078533"/>
                <a:gd name="connsiteY33" fmla="*/ 68262 h 618202"/>
                <a:gd name="connsiteX34" fmla="*/ 114920 w 1078533"/>
                <a:gd name="connsiteY34" fmla="*/ 117475 h 618202"/>
                <a:gd name="connsiteX35" fmla="*/ 127621 w 1078533"/>
                <a:gd name="connsiteY35" fmla="*/ 287337 h 618202"/>
                <a:gd name="connsiteX36" fmla="*/ 87933 w 1078533"/>
                <a:gd name="connsiteY36" fmla="*/ 285750 h 618202"/>
                <a:gd name="connsiteX37" fmla="*/ 40308 w 1078533"/>
                <a:gd name="connsiteY37" fmla="*/ 193675 h 618202"/>
                <a:gd name="connsiteX0" fmla="*/ 40308 w 1078533"/>
                <a:gd name="connsiteY0" fmla="*/ 193675 h 618202"/>
                <a:gd name="connsiteX1" fmla="*/ 5383 w 1078533"/>
                <a:gd name="connsiteY1" fmla="*/ 466725 h 618202"/>
                <a:gd name="connsiteX2" fmla="*/ 94283 w 1078533"/>
                <a:gd name="connsiteY2" fmla="*/ 555625 h 618202"/>
                <a:gd name="connsiteX3" fmla="*/ 97458 w 1078533"/>
                <a:gd name="connsiteY3" fmla="*/ 361950 h 618202"/>
                <a:gd name="connsiteX4" fmla="*/ 157783 w 1078533"/>
                <a:gd name="connsiteY4" fmla="*/ 363538 h 618202"/>
                <a:gd name="connsiteX5" fmla="*/ 176833 w 1078533"/>
                <a:gd name="connsiteY5" fmla="*/ 565150 h 618202"/>
                <a:gd name="connsiteX6" fmla="*/ 373683 w 1078533"/>
                <a:gd name="connsiteY6" fmla="*/ 552450 h 618202"/>
                <a:gd name="connsiteX7" fmla="*/ 348283 w 1078533"/>
                <a:gd name="connsiteY7" fmla="*/ 171450 h 618202"/>
                <a:gd name="connsiteX8" fmla="*/ 389558 w 1078533"/>
                <a:gd name="connsiteY8" fmla="*/ 180975 h 618202"/>
                <a:gd name="connsiteX9" fmla="*/ 402258 w 1078533"/>
                <a:gd name="connsiteY9" fmla="*/ 552450 h 618202"/>
                <a:gd name="connsiteX10" fmla="*/ 675308 w 1078533"/>
                <a:gd name="connsiteY10" fmla="*/ 561975 h 618202"/>
                <a:gd name="connsiteX11" fmla="*/ 665783 w 1078533"/>
                <a:gd name="connsiteY11" fmla="*/ 117475 h 618202"/>
                <a:gd name="connsiteX12" fmla="*/ 719758 w 1078533"/>
                <a:gd name="connsiteY12" fmla="*/ 123825 h 618202"/>
                <a:gd name="connsiteX13" fmla="*/ 780083 w 1078533"/>
                <a:gd name="connsiteY13" fmla="*/ 539750 h 618202"/>
                <a:gd name="connsiteX14" fmla="*/ 1024558 w 1078533"/>
                <a:gd name="connsiteY14" fmla="*/ 520700 h 618202"/>
                <a:gd name="connsiteX15" fmla="*/ 1002333 w 1078533"/>
                <a:gd name="connsiteY15" fmla="*/ 346075 h 618202"/>
                <a:gd name="connsiteX16" fmla="*/ 1062658 w 1078533"/>
                <a:gd name="connsiteY16" fmla="*/ 346075 h 618202"/>
                <a:gd name="connsiteX17" fmla="*/ 1078533 w 1078533"/>
                <a:gd name="connsiteY17" fmla="*/ 492125 h 618202"/>
                <a:gd name="connsiteX18" fmla="*/ 1024558 w 1078533"/>
                <a:gd name="connsiteY18" fmla="*/ 34925 h 618202"/>
                <a:gd name="connsiteX19" fmla="*/ 1005508 w 1078533"/>
                <a:gd name="connsiteY19" fmla="*/ 250825 h 618202"/>
                <a:gd name="connsiteX20" fmla="*/ 970583 w 1078533"/>
                <a:gd name="connsiteY20" fmla="*/ 254000 h 618202"/>
                <a:gd name="connsiteX21" fmla="*/ 916608 w 1078533"/>
                <a:gd name="connsiteY21" fmla="*/ 25400 h 618202"/>
                <a:gd name="connsiteX22" fmla="*/ 859458 w 1078533"/>
                <a:gd name="connsiteY22" fmla="*/ 12700 h 618202"/>
                <a:gd name="connsiteX23" fmla="*/ 932483 w 1078533"/>
                <a:gd name="connsiteY23" fmla="*/ 403225 h 618202"/>
                <a:gd name="connsiteX24" fmla="*/ 878508 w 1078533"/>
                <a:gd name="connsiteY24" fmla="*/ 419100 h 618202"/>
                <a:gd name="connsiteX25" fmla="*/ 789608 w 1078533"/>
                <a:gd name="connsiteY25" fmla="*/ 0 h 618202"/>
                <a:gd name="connsiteX26" fmla="*/ 586408 w 1078533"/>
                <a:gd name="connsiteY26" fmla="*/ 15875 h 618202"/>
                <a:gd name="connsiteX27" fmla="*/ 573708 w 1078533"/>
                <a:gd name="connsiteY27" fmla="*/ 457200 h 618202"/>
                <a:gd name="connsiteX28" fmla="*/ 519733 w 1078533"/>
                <a:gd name="connsiteY28" fmla="*/ 444500 h 618202"/>
                <a:gd name="connsiteX29" fmla="*/ 487983 w 1078533"/>
                <a:gd name="connsiteY29" fmla="*/ 6350 h 618202"/>
                <a:gd name="connsiteX30" fmla="*/ 259383 w 1078533"/>
                <a:gd name="connsiteY30" fmla="*/ 36512 h 618202"/>
                <a:gd name="connsiteX31" fmla="*/ 259384 w 1078533"/>
                <a:gd name="connsiteY31" fmla="*/ 446088 h 618202"/>
                <a:gd name="connsiteX32" fmla="*/ 233983 w 1078533"/>
                <a:gd name="connsiteY32" fmla="*/ 446088 h 618202"/>
                <a:gd name="connsiteX33" fmla="*/ 194295 w 1078533"/>
                <a:gd name="connsiteY33" fmla="*/ 68262 h 618202"/>
                <a:gd name="connsiteX34" fmla="*/ 114920 w 1078533"/>
                <a:gd name="connsiteY34" fmla="*/ 117475 h 618202"/>
                <a:gd name="connsiteX35" fmla="*/ 127621 w 1078533"/>
                <a:gd name="connsiteY35" fmla="*/ 287337 h 618202"/>
                <a:gd name="connsiteX36" fmla="*/ 87933 w 1078533"/>
                <a:gd name="connsiteY36" fmla="*/ 285750 h 618202"/>
                <a:gd name="connsiteX37" fmla="*/ 40308 w 1078533"/>
                <a:gd name="connsiteY37" fmla="*/ 193675 h 618202"/>
                <a:gd name="connsiteX0" fmla="*/ 40308 w 1078533"/>
                <a:gd name="connsiteY0" fmla="*/ 194752 h 619279"/>
                <a:gd name="connsiteX1" fmla="*/ 5383 w 1078533"/>
                <a:gd name="connsiteY1" fmla="*/ 467802 h 619279"/>
                <a:gd name="connsiteX2" fmla="*/ 94283 w 1078533"/>
                <a:gd name="connsiteY2" fmla="*/ 556702 h 619279"/>
                <a:gd name="connsiteX3" fmla="*/ 97458 w 1078533"/>
                <a:gd name="connsiteY3" fmla="*/ 363027 h 619279"/>
                <a:gd name="connsiteX4" fmla="*/ 157783 w 1078533"/>
                <a:gd name="connsiteY4" fmla="*/ 364615 h 619279"/>
                <a:gd name="connsiteX5" fmla="*/ 176833 w 1078533"/>
                <a:gd name="connsiteY5" fmla="*/ 566227 h 619279"/>
                <a:gd name="connsiteX6" fmla="*/ 373683 w 1078533"/>
                <a:gd name="connsiteY6" fmla="*/ 553527 h 619279"/>
                <a:gd name="connsiteX7" fmla="*/ 348283 w 1078533"/>
                <a:gd name="connsiteY7" fmla="*/ 172527 h 619279"/>
                <a:gd name="connsiteX8" fmla="*/ 389558 w 1078533"/>
                <a:gd name="connsiteY8" fmla="*/ 182052 h 619279"/>
                <a:gd name="connsiteX9" fmla="*/ 402258 w 1078533"/>
                <a:gd name="connsiteY9" fmla="*/ 553527 h 619279"/>
                <a:gd name="connsiteX10" fmla="*/ 675308 w 1078533"/>
                <a:gd name="connsiteY10" fmla="*/ 563052 h 619279"/>
                <a:gd name="connsiteX11" fmla="*/ 665783 w 1078533"/>
                <a:gd name="connsiteY11" fmla="*/ 118552 h 619279"/>
                <a:gd name="connsiteX12" fmla="*/ 719758 w 1078533"/>
                <a:gd name="connsiteY12" fmla="*/ 124902 h 619279"/>
                <a:gd name="connsiteX13" fmla="*/ 780083 w 1078533"/>
                <a:gd name="connsiteY13" fmla="*/ 540827 h 619279"/>
                <a:gd name="connsiteX14" fmla="*/ 1024558 w 1078533"/>
                <a:gd name="connsiteY14" fmla="*/ 521777 h 619279"/>
                <a:gd name="connsiteX15" fmla="*/ 1002333 w 1078533"/>
                <a:gd name="connsiteY15" fmla="*/ 347152 h 619279"/>
                <a:gd name="connsiteX16" fmla="*/ 1062658 w 1078533"/>
                <a:gd name="connsiteY16" fmla="*/ 347152 h 619279"/>
                <a:gd name="connsiteX17" fmla="*/ 1078533 w 1078533"/>
                <a:gd name="connsiteY17" fmla="*/ 493202 h 619279"/>
                <a:gd name="connsiteX18" fmla="*/ 1024558 w 1078533"/>
                <a:gd name="connsiteY18" fmla="*/ 36002 h 619279"/>
                <a:gd name="connsiteX19" fmla="*/ 1005508 w 1078533"/>
                <a:gd name="connsiteY19" fmla="*/ 251902 h 619279"/>
                <a:gd name="connsiteX20" fmla="*/ 970583 w 1078533"/>
                <a:gd name="connsiteY20" fmla="*/ 255077 h 619279"/>
                <a:gd name="connsiteX21" fmla="*/ 916608 w 1078533"/>
                <a:gd name="connsiteY21" fmla="*/ 26477 h 619279"/>
                <a:gd name="connsiteX22" fmla="*/ 859458 w 1078533"/>
                <a:gd name="connsiteY22" fmla="*/ 13777 h 619279"/>
                <a:gd name="connsiteX23" fmla="*/ 932483 w 1078533"/>
                <a:gd name="connsiteY23" fmla="*/ 404302 h 619279"/>
                <a:gd name="connsiteX24" fmla="*/ 878508 w 1078533"/>
                <a:gd name="connsiteY24" fmla="*/ 420177 h 619279"/>
                <a:gd name="connsiteX25" fmla="*/ 789608 w 1078533"/>
                <a:gd name="connsiteY25" fmla="*/ 1077 h 619279"/>
                <a:gd name="connsiteX26" fmla="*/ 586408 w 1078533"/>
                <a:gd name="connsiteY26" fmla="*/ 16952 h 619279"/>
                <a:gd name="connsiteX27" fmla="*/ 573708 w 1078533"/>
                <a:gd name="connsiteY27" fmla="*/ 458277 h 619279"/>
                <a:gd name="connsiteX28" fmla="*/ 519733 w 1078533"/>
                <a:gd name="connsiteY28" fmla="*/ 445577 h 619279"/>
                <a:gd name="connsiteX29" fmla="*/ 487983 w 1078533"/>
                <a:gd name="connsiteY29" fmla="*/ 7427 h 619279"/>
                <a:gd name="connsiteX30" fmla="*/ 259383 w 1078533"/>
                <a:gd name="connsiteY30" fmla="*/ 37589 h 619279"/>
                <a:gd name="connsiteX31" fmla="*/ 259384 w 1078533"/>
                <a:gd name="connsiteY31" fmla="*/ 447165 h 619279"/>
                <a:gd name="connsiteX32" fmla="*/ 233983 w 1078533"/>
                <a:gd name="connsiteY32" fmla="*/ 447165 h 619279"/>
                <a:gd name="connsiteX33" fmla="*/ 194295 w 1078533"/>
                <a:gd name="connsiteY33" fmla="*/ 69339 h 619279"/>
                <a:gd name="connsiteX34" fmla="*/ 114920 w 1078533"/>
                <a:gd name="connsiteY34" fmla="*/ 118552 h 619279"/>
                <a:gd name="connsiteX35" fmla="*/ 127621 w 1078533"/>
                <a:gd name="connsiteY35" fmla="*/ 288414 h 619279"/>
                <a:gd name="connsiteX36" fmla="*/ 87933 w 1078533"/>
                <a:gd name="connsiteY36" fmla="*/ 286827 h 619279"/>
                <a:gd name="connsiteX37" fmla="*/ 40308 w 1078533"/>
                <a:gd name="connsiteY37" fmla="*/ 194752 h 619279"/>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48283 w 1078533"/>
                <a:gd name="connsiteY7" fmla="*/ 189336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86408 w 1078533"/>
                <a:gd name="connsiteY26" fmla="*/ 33761 h 636088"/>
                <a:gd name="connsiteX27" fmla="*/ 573708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48283 w 1078533"/>
                <a:gd name="connsiteY7" fmla="*/ 189336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86408 w 1078533"/>
                <a:gd name="connsiteY26" fmla="*/ 33761 h 636088"/>
                <a:gd name="connsiteX27" fmla="*/ 573708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57808 w 1078533"/>
                <a:gd name="connsiteY7" fmla="*/ 202036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86408 w 1078533"/>
                <a:gd name="connsiteY26" fmla="*/ 33761 h 636088"/>
                <a:gd name="connsiteX27" fmla="*/ 573708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62570 w 1078533"/>
                <a:gd name="connsiteY7" fmla="*/ 198861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86408 w 1078533"/>
                <a:gd name="connsiteY26" fmla="*/ 33761 h 636088"/>
                <a:gd name="connsiteX27" fmla="*/ 573708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62570 w 1078533"/>
                <a:gd name="connsiteY7" fmla="*/ 198861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86408 w 1078533"/>
                <a:gd name="connsiteY26" fmla="*/ 33761 h 636088"/>
                <a:gd name="connsiteX27" fmla="*/ 573708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62570 w 1078533"/>
                <a:gd name="connsiteY7" fmla="*/ 198861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86408 w 1078533"/>
                <a:gd name="connsiteY26" fmla="*/ 33761 h 636088"/>
                <a:gd name="connsiteX27" fmla="*/ 573708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62570 w 1078533"/>
                <a:gd name="connsiteY7" fmla="*/ 198861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86408 w 1078533"/>
                <a:gd name="connsiteY26" fmla="*/ 33761 h 636088"/>
                <a:gd name="connsiteX27" fmla="*/ 573708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62570 w 1078533"/>
                <a:gd name="connsiteY7" fmla="*/ 198861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86408 w 1078533"/>
                <a:gd name="connsiteY26" fmla="*/ 33761 h 636088"/>
                <a:gd name="connsiteX27" fmla="*/ 573708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62570 w 1078533"/>
                <a:gd name="connsiteY7" fmla="*/ 198861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86408 w 1078533"/>
                <a:gd name="connsiteY26" fmla="*/ 33761 h 636088"/>
                <a:gd name="connsiteX27" fmla="*/ 573708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62570 w 1078533"/>
                <a:gd name="connsiteY7" fmla="*/ 198861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86408 w 1078533"/>
                <a:gd name="connsiteY26" fmla="*/ 33761 h 636088"/>
                <a:gd name="connsiteX27" fmla="*/ 565770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62570 w 1078533"/>
                <a:gd name="connsiteY7" fmla="*/ 198861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86408 w 1078533"/>
                <a:gd name="connsiteY26" fmla="*/ 33761 h 636088"/>
                <a:gd name="connsiteX27" fmla="*/ 565770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62570 w 1078533"/>
                <a:gd name="connsiteY7" fmla="*/ 198861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72120 w 1078533"/>
                <a:gd name="connsiteY26" fmla="*/ 28998 h 636088"/>
                <a:gd name="connsiteX27" fmla="*/ 565770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62570 w 1078533"/>
                <a:gd name="connsiteY7" fmla="*/ 198861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72120 w 1078533"/>
                <a:gd name="connsiteY26" fmla="*/ 28998 h 636088"/>
                <a:gd name="connsiteX27" fmla="*/ 565770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62570 w 1078533"/>
                <a:gd name="connsiteY7" fmla="*/ 198861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72120 w 1078533"/>
                <a:gd name="connsiteY26" fmla="*/ 28998 h 636088"/>
                <a:gd name="connsiteX27" fmla="*/ 565770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62570 w 1078533"/>
                <a:gd name="connsiteY7" fmla="*/ 198861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70532 w 1078533"/>
                <a:gd name="connsiteY26" fmla="*/ 40110 h 636088"/>
                <a:gd name="connsiteX27" fmla="*/ 565770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1561 h 636088"/>
                <a:gd name="connsiteX1" fmla="*/ 5383 w 1078533"/>
                <a:gd name="connsiteY1" fmla="*/ 484611 h 636088"/>
                <a:gd name="connsiteX2" fmla="*/ 94283 w 1078533"/>
                <a:gd name="connsiteY2" fmla="*/ 573511 h 636088"/>
                <a:gd name="connsiteX3" fmla="*/ 97458 w 1078533"/>
                <a:gd name="connsiteY3" fmla="*/ 379836 h 636088"/>
                <a:gd name="connsiteX4" fmla="*/ 157783 w 1078533"/>
                <a:gd name="connsiteY4" fmla="*/ 381424 h 636088"/>
                <a:gd name="connsiteX5" fmla="*/ 176833 w 1078533"/>
                <a:gd name="connsiteY5" fmla="*/ 583036 h 636088"/>
                <a:gd name="connsiteX6" fmla="*/ 373683 w 1078533"/>
                <a:gd name="connsiteY6" fmla="*/ 570336 h 636088"/>
                <a:gd name="connsiteX7" fmla="*/ 362570 w 1078533"/>
                <a:gd name="connsiteY7" fmla="*/ 198861 h 636088"/>
                <a:gd name="connsiteX8" fmla="*/ 389558 w 1078533"/>
                <a:gd name="connsiteY8" fmla="*/ 198861 h 636088"/>
                <a:gd name="connsiteX9" fmla="*/ 402258 w 1078533"/>
                <a:gd name="connsiteY9" fmla="*/ 570336 h 636088"/>
                <a:gd name="connsiteX10" fmla="*/ 675308 w 1078533"/>
                <a:gd name="connsiteY10" fmla="*/ 579861 h 636088"/>
                <a:gd name="connsiteX11" fmla="*/ 665783 w 1078533"/>
                <a:gd name="connsiteY11" fmla="*/ 135361 h 636088"/>
                <a:gd name="connsiteX12" fmla="*/ 719758 w 1078533"/>
                <a:gd name="connsiteY12" fmla="*/ 141711 h 636088"/>
                <a:gd name="connsiteX13" fmla="*/ 780083 w 1078533"/>
                <a:gd name="connsiteY13" fmla="*/ 557636 h 636088"/>
                <a:gd name="connsiteX14" fmla="*/ 1024558 w 1078533"/>
                <a:gd name="connsiteY14" fmla="*/ 538586 h 636088"/>
                <a:gd name="connsiteX15" fmla="*/ 1002333 w 1078533"/>
                <a:gd name="connsiteY15" fmla="*/ 363961 h 636088"/>
                <a:gd name="connsiteX16" fmla="*/ 1062658 w 1078533"/>
                <a:gd name="connsiteY16" fmla="*/ 363961 h 636088"/>
                <a:gd name="connsiteX17" fmla="*/ 1078533 w 1078533"/>
                <a:gd name="connsiteY17" fmla="*/ 510011 h 636088"/>
                <a:gd name="connsiteX18" fmla="*/ 1024558 w 1078533"/>
                <a:gd name="connsiteY18" fmla="*/ 52811 h 636088"/>
                <a:gd name="connsiteX19" fmla="*/ 1005508 w 1078533"/>
                <a:gd name="connsiteY19" fmla="*/ 268711 h 636088"/>
                <a:gd name="connsiteX20" fmla="*/ 970583 w 1078533"/>
                <a:gd name="connsiteY20" fmla="*/ 271886 h 636088"/>
                <a:gd name="connsiteX21" fmla="*/ 916608 w 1078533"/>
                <a:gd name="connsiteY21" fmla="*/ 43286 h 636088"/>
                <a:gd name="connsiteX22" fmla="*/ 859458 w 1078533"/>
                <a:gd name="connsiteY22" fmla="*/ 30586 h 636088"/>
                <a:gd name="connsiteX23" fmla="*/ 932483 w 1078533"/>
                <a:gd name="connsiteY23" fmla="*/ 421111 h 636088"/>
                <a:gd name="connsiteX24" fmla="*/ 878508 w 1078533"/>
                <a:gd name="connsiteY24" fmla="*/ 436986 h 636088"/>
                <a:gd name="connsiteX25" fmla="*/ 789608 w 1078533"/>
                <a:gd name="connsiteY25" fmla="*/ 17886 h 636088"/>
                <a:gd name="connsiteX26" fmla="*/ 570532 w 1078533"/>
                <a:gd name="connsiteY26" fmla="*/ 40110 h 636088"/>
                <a:gd name="connsiteX27" fmla="*/ 565770 w 1078533"/>
                <a:gd name="connsiteY27" fmla="*/ 475086 h 636088"/>
                <a:gd name="connsiteX28" fmla="*/ 519733 w 1078533"/>
                <a:gd name="connsiteY28" fmla="*/ 462386 h 636088"/>
                <a:gd name="connsiteX29" fmla="*/ 487983 w 1078533"/>
                <a:gd name="connsiteY29" fmla="*/ 24236 h 636088"/>
                <a:gd name="connsiteX30" fmla="*/ 259383 w 1078533"/>
                <a:gd name="connsiteY30" fmla="*/ 54398 h 636088"/>
                <a:gd name="connsiteX31" fmla="*/ 259384 w 1078533"/>
                <a:gd name="connsiteY31" fmla="*/ 463974 h 636088"/>
                <a:gd name="connsiteX32" fmla="*/ 233983 w 1078533"/>
                <a:gd name="connsiteY32" fmla="*/ 463974 h 636088"/>
                <a:gd name="connsiteX33" fmla="*/ 194295 w 1078533"/>
                <a:gd name="connsiteY33" fmla="*/ 86148 h 636088"/>
                <a:gd name="connsiteX34" fmla="*/ 114920 w 1078533"/>
                <a:gd name="connsiteY34" fmla="*/ 135361 h 636088"/>
                <a:gd name="connsiteX35" fmla="*/ 127621 w 1078533"/>
                <a:gd name="connsiteY35" fmla="*/ 305223 h 636088"/>
                <a:gd name="connsiteX36" fmla="*/ 87933 w 1078533"/>
                <a:gd name="connsiteY36" fmla="*/ 303636 h 636088"/>
                <a:gd name="connsiteX37" fmla="*/ 40308 w 1078533"/>
                <a:gd name="connsiteY37" fmla="*/ 211561 h 636088"/>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5783 w 1078533"/>
                <a:gd name="connsiteY11" fmla="*/ 136129 h 636856"/>
                <a:gd name="connsiteX12" fmla="*/ 719758 w 1078533"/>
                <a:gd name="connsiteY12" fmla="*/ 142479 h 636856"/>
                <a:gd name="connsiteX13" fmla="*/ 780083 w 1078533"/>
                <a:gd name="connsiteY13" fmla="*/ 5584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5783 w 1078533"/>
                <a:gd name="connsiteY11" fmla="*/ 136129 h 636856"/>
                <a:gd name="connsiteX12" fmla="*/ 719758 w 1078533"/>
                <a:gd name="connsiteY12" fmla="*/ 142479 h 636856"/>
                <a:gd name="connsiteX13" fmla="*/ 780083 w 1078533"/>
                <a:gd name="connsiteY13" fmla="*/ 5584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5783 w 1078533"/>
                <a:gd name="connsiteY11" fmla="*/ 136129 h 636856"/>
                <a:gd name="connsiteX12" fmla="*/ 719758 w 1078533"/>
                <a:gd name="connsiteY12" fmla="*/ 142479 h 636856"/>
                <a:gd name="connsiteX13" fmla="*/ 780083 w 1078533"/>
                <a:gd name="connsiteY13" fmla="*/ 5584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5783 w 1078533"/>
                <a:gd name="connsiteY11" fmla="*/ 136129 h 636856"/>
                <a:gd name="connsiteX12" fmla="*/ 719758 w 1078533"/>
                <a:gd name="connsiteY12" fmla="*/ 142479 h 636856"/>
                <a:gd name="connsiteX13" fmla="*/ 780083 w 1078533"/>
                <a:gd name="connsiteY13" fmla="*/ 5584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54670 w 1078533"/>
                <a:gd name="connsiteY11" fmla="*/ 153591 h 636856"/>
                <a:gd name="connsiteX12" fmla="*/ 719758 w 1078533"/>
                <a:gd name="connsiteY12" fmla="*/ 142479 h 636856"/>
                <a:gd name="connsiteX13" fmla="*/ 780083 w 1078533"/>
                <a:gd name="connsiteY13" fmla="*/ 5584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54670 w 1078533"/>
                <a:gd name="connsiteY11" fmla="*/ 153591 h 636856"/>
                <a:gd name="connsiteX12" fmla="*/ 719758 w 1078533"/>
                <a:gd name="connsiteY12" fmla="*/ 142479 h 636856"/>
                <a:gd name="connsiteX13" fmla="*/ 780083 w 1078533"/>
                <a:gd name="connsiteY13" fmla="*/ 5584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80083 w 1078533"/>
                <a:gd name="connsiteY13" fmla="*/ 5584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80083 w 1078533"/>
                <a:gd name="connsiteY13" fmla="*/ 5584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80083 w 1078533"/>
                <a:gd name="connsiteY13" fmla="*/ 5584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80083 w 1078533"/>
                <a:gd name="connsiteY13" fmla="*/ 5584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80083 w 1078533"/>
                <a:gd name="connsiteY13" fmla="*/ 5584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80083 w 1078533"/>
                <a:gd name="connsiteY13" fmla="*/ 5584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80083 w 1078533"/>
                <a:gd name="connsiteY13" fmla="*/ 5584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2483 w 1078533"/>
                <a:gd name="connsiteY23" fmla="*/ 421879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16608 w 1078533"/>
                <a:gd name="connsiteY21" fmla="*/ 44054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26133 w 1078533"/>
                <a:gd name="connsiteY21" fmla="*/ 40879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26133 w 1078533"/>
                <a:gd name="connsiteY21" fmla="*/ 40879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70583 w 1078533"/>
                <a:gd name="connsiteY20" fmla="*/ 272654 h 636856"/>
                <a:gd name="connsiteX21" fmla="*/ 926133 w 1078533"/>
                <a:gd name="connsiteY21" fmla="*/ 40879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05508 w 1078533"/>
                <a:gd name="connsiteY19" fmla="*/ 269479 h 636856"/>
                <a:gd name="connsiteX20" fmla="*/ 980108 w 1078533"/>
                <a:gd name="connsiteY20" fmla="*/ 277416 h 636856"/>
                <a:gd name="connsiteX21" fmla="*/ 926133 w 1078533"/>
                <a:gd name="connsiteY21" fmla="*/ 40879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18208 w 1078533"/>
                <a:gd name="connsiteY19" fmla="*/ 277416 h 636856"/>
                <a:gd name="connsiteX20" fmla="*/ 980108 w 1078533"/>
                <a:gd name="connsiteY20" fmla="*/ 277416 h 636856"/>
                <a:gd name="connsiteX21" fmla="*/ 926133 w 1078533"/>
                <a:gd name="connsiteY21" fmla="*/ 40879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18208 w 1078533"/>
                <a:gd name="connsiteY19" fmla="*/ 277416 h 636856"/>
                <a:gd name="connsiteX20" fmla="*/ 980108 w 1078533"/>
                <a:gd name="connsiteY20" fmla="*/ 277416 h 636856"/>
                <a:gd name="connsiteX21" fmla="*/ 926133 w 1078533"/>
                <a:gd name="connsiteY21" fmla="*/ 40879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18208 w 1078533"/>
                <a:gd name="connsiteY19" fmla="*/ 264716 h 636856"/>
                <a:gd name="connsiteX20" fmla="*/ 980108 w 1078533"/>
                <a:gd name="connsiteY20" fmla="*/ 277416 h 636856"/>
                <a:gd name="connsiteX21" fmla="*/ 926133 w 1078533"/>
                <a:gd name="connsiteY21" fmla="*/ 40879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18208 w 1078533"/>
                <a:gd name="connsiteY19" fmla="*/ 296466 h 636856"/>
                <a:gd name="connsiteX20" fmla="*/ 980108 w 1078533"/>
                <a:gd name="connsiteY20" fmla="*/ 277416 h 636856"/>
                <a:gd name="connsiteX21" fmla="*/ 926133 w 1078533"/>
                <a:gd name="connsiteY21" fmla="*/ 40879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24558 w 1078533"/>
                <a:gd name="connsiteY19" fmla="*/ 279003 h 636856"/>
                <a:gd name="connsiteX20" fmla="*/ 980108 w 1078533"/>
                <a:gd name="connsiteY20" fmla="*/ 277416 h 636856"/>
                <a:gd name="connsiteX21" fmla="*/ 926133 w 1078533"/>
                <a:gd name="connsiteY21" fmla="*/ 40879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24558 w 1078533"/>
                <a:gd name="connsiteY19" fmla="*/ 279003 h 636856"/>
                <a:gd name="connsiteX20" fmla="*/ 980108 w 1078533"/>
                <a:gd name="connsiteY20" fmla="*/ 277416 h 636856"/>
                <a:gd name="connsiteX21" fmla="*/ 926133 w 1078533"/>
                <a:gd name="connsiteY21" fmla="*/ 40879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24558 w 1078533"/>
                <a:gd name="connsiteY19" fmla="*/ 279003 h 636856"/>
                <a:gd name="connsiteX20" fmla="*/ 980108 w 1078533"/>
                <a:gd name="connsiteY20" fmla="*/ 309166 h 636856"/>
                <a:gd name="connsiteX21" fmla="*/ 926133 w 1078533"/>
                <a:gd name="connsiteY21" fmla="*/ 40879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24558 w 1078533"/>
                <a:gd name="connsiteY19" fmla="*/ 279003 h 636856"/>
                <a:gd name="connsiteX20" fmla="*/ 986458 w 1078533"/>
                <a:gd name="connsiteY20" fmla="*/ 279003 h 636856"/>
                <a:gd name="connsiteX21" fmla="*/ 926133 w 1078533"/>
                <a:gd name="connsiteY21" fmla="*/ 40879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18208 w 1078533"/>
                <a:gd name="connsiteY19" fmla="*/ 267891 h 636856"/>
                <a:gd name="connsiteX20" fmla="*/ 986458 w 1078533"/>
                <a:gd name="connsiteY20" fmla="*/ 279003 h 636856"/>
                <a:gd name="connsiteX21" fmla="*/ 926133 w 1078533"/>
                <a:gd name="connsiteY21" fmla="*/ 40879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078533"/>
                <a:gd name="connsiteY0" fmla="*/ 212329 h 636856"/>
                <a:gd name="connsiteX1" fmla="*/ 5383 w 1078533"/>
                <a:gd name="connsiteY1" fmla="*/ 485379 h 636856"/>
                <a:gd name="connsiteX2" fmla="*/ 94283 w 1078533"/>
                <a:gd name="connsiteY2" fmla="*/ 574279 h 636856"/>
                <a:gd name="connsiteX3" fmla="*/ 97458 w 1078533"/>
                <a:gd name="connsiteY3" fmla="*/ 380604 h 636856"/>
                <a:gd name="connsiteX4" fmla="*/ 157783 w 1078533"/>
                <a:gd name="connsiteY4" fmla="*/ 382192 h 636856"/>
                <a:gd name="connsiteX5" fmla="*/ 176833 w 1078533"/>
                <a:gd name="connsiteY5" fmla="*/ 583804 h 636856"/>
                <a:gd name="connsiteX6" fmla="*/ 373683 w 1078533"/>
                <a:gd name="connsiteY6" fmla="*/ 571104 h 636856"/>
                <a:gd name="connsiteX7" fmla="*/ 362570 w 1078533"/>
                <a:gd name="connsiteY7" fmla="*/ 199629 h 636856"/>
                <a:gd name="connsiteX8" fmla="*/ 389558 w 1078533"/>
                <a:gd name="connsiteY8" fmla="*/ 199629 h 636856"/>
                <a:gd name="connsiteX9" fmla="*/ 402258 w 1078533"/>
                <a:gd name="connsiteY9" fmla="*/ 571104 h 636856"/>
                <a:gd name="connsiteX10" fmla="*/ 675308 w 1078533"/>
                <a:gd name="connsiteY10" fmla="*/ 580629 h 636856"/>
                <a:gd name="connsiteX11" fmla="*/ 668957 w 1078533"/>
                <a:gd name="connsiteY11" fmla="*/ 144066 h 636856"/>
                <a:gd name="connsiteX12" fmla="*/ 719758 w 1078533"/>
                <a:gd name="connsiteY12" fmla="*/ 142479 h 636856"/>
                <a:gd name="connsiteX13" fmla="*/ 768970 w 1078533"/>
                <a:gd name="connsiteY13" fmla="*/ 571104 h 636856"/>
                <a:gd name="connsiteX14" fmla="*/ 1024558 w 1078533"/>
                <a:gd name="connsiteY14" fmla="*/ 539354 h 636856"/>
                <a:gd name="connsiteX15" fmla="*/ 1002333 w 1078533"/>
                <a:gd name="connsiteY15" fmla="*/ 364729 h 636856"/>
                <a:gd name="connsiteX16" fmla="*/ 1062658 w 1078533"/>
                <a:gd name="connsiteY16" fmla="*/ 364729 h 636856"/>
                <a:gd name="connsiteX17" fmla="*/ 1078533 w 1078533"/>
                <a:gd name="connsiteY17" fmla="*/ 510779 h 636856"/>
                <a:gd name="connsiteX18" fmla="*/ 1024558 w 1078533"/>
                <a:gd name="connsiteY18" fmla="*/ 53579 h 636856"/>
                <a:gd name="connsiteX19" fmla="*/ 1018208 w 1078533"/>
                <a:gd name="connsiteY19" fmla="*/ 267891 h 636856"/>
                <a:gd name="connsiteX20" fmla="*/ 986458 w 1078533"/>
                <a:gd name="connsiteY20" fmla="*/ 279003 h 636856"/>
                <a:gd name="connsiteX21" fmla="*/ 926133 w 1078533"/>
                <a:gd name="connsiteY21" fmla="*/ 40879 h 636856"/>
                <a:gd name="connsiteX22" fmla="*/ 859458 w 1078533"/>
                <a:gd name="connsiteY22" fmla="*/ 31354 h 636856"/>
                <a:gd name="connsiteX23" fmla="*/ 938833 w 1078533"/>
                <a:gd name="connsiteY23" fmla="*/ 456804 h 636856"/>
                <a:gd name="connsiteX24" fmla="*/ 878508 w 1078533"/>
                <a:gd name="connsiteY24" fmla="*/ 437754 h 636856"/>
                <a:gd name="connsiteX25" fmla="*/ 789608 w 1078533"/>
                <a:gd name="connsiteY25" fmla="*/ 18654 h 636856"/>
                <a:gd name="connsiteX26" fmla="*/ 570532 w 1078533"/>
                <a:gd name="connsiteY26" fmla="*/ 40878 h 636856"/>
                <a:gd name="connsiteX27" fmla="*/ 565770 w 1078533"/>
                <a:gd name="connsiteY27" fmla="*/ 475854 h 636856"/>
                <a:gd name="connsiteX28" fmla="*/ 519733 w 1078533"/>
                <a:gd name="connsiteY28" fmla="*/ 463154 h 636856"/>
                <a:gd name="connsiteX29" fmla="*/ 487983 w 1078533"/>
                <a:gd name="connsiteY29" fmla="*/ 25004 h 636856"/>
                <a:gd name="connsiteX30" fmla="*/ 259383 w 1078533"/>
                <a:gd name="connsiteY30" fmla="*/ 55166 h 636856"/>
                <a:gd name="connsiteX31" fmla="*/ 259384 w 1078533"/>
                <a:gd name="connsiteY31" fmla="*/ 464742 h 636856"/>
                <a:gd name="connsiteX32" fmla="*/ 233983 w 1078533"/>
                <a:gd name="connsiteY32" fmla="*/ 464742 h 636856"/>
                <a:gd name="connsiteX33" fmla="*/ 194295 w 1078533"/>
                <a:gd name="connsiteY33" fmla="*/ 86916 h 636856"/>
                <a:gd name="connsiteX34" fmla="*/ 114920 w 1078533"/>
                <a:gd name="connsiteY34" fmla="*/ 136129 h 636856"/>
                <a:gd name="connsiteX35" fmla="*/ 127621 w 1078533"/>
                <a:gd name="connsiteY35" fmla="*/ 305991 h 636856"/>
                <a:gd name="connsiteX36" fmla="*/ 87933 w 1078533"/>
                <a:gd name="connsiteY36" fmla="*/ 304404 h 636856"/>
                <a:gd name="connsiteX37" fmla="*/ 40308 w 1078533"/>
                <a:gd name="connsiteY37" fmla="*/ 212329 h 636856"/>
                <a:gd name="connsiteX0" fmla="*/ 40308 w 1120941"/>
                <a:gd name="connsiteY0" fmla="*/ 212329 h 636856"/>
                <a:gd name="connsiteX1" fmla="*/ 5383 w 1120941"/>
                <a:gd name="connsiteY1" fmla="*/ 485379 h 636856"/>
                <a:gd name="connsiteX2" fmla="*/ 94283 w 1120941"/>
                <a:gd name="connsiteY2" fmla="*/ 574279 h 636856"/>
                <a:gd name="connsiteX3" fmla="*/ 97458 w 1120941"/>
                <a:gd name="connsiteY3" fmla="*/ 380604 h 636856"/>
                <a:gd name="connsiteX4" fmla="*/ 157783 w 1120941"/>
                <a:gd name="connsiteY4" fmla="*/ 382192 h 636856"/>
                <a:gd name="connsiteX5" fmla="*/ 176833 w 1120941"/>
                <a:gd name="connsiteY5" fmla="*/ 583804 h 636856"/>
                <a:gd name="connsiteX6" fmla="*/ 373683 w 1120941"/>
                <a:gd name="connsiteY6" fmla="*/ 571104 h 636856"/>
                <a:gd name="connsiteX7" fmla="*/ 362570 w 1120941"/>
                <a:gd name="connsiteY7" fmla="*/ 199629 h 636856"/>
                <a:gd name="connsiteX8" fmla="*/ 389558 w 1120941"/>
                <a:gd name="connsiteY8" fmla="*/ 199629 h 636856"/>
                <a:gd name="connsiteX9" fmla="*/ 402258 w 1120941"/>
                <a:gd name="connsiteY9" fmla="*/ 571104 h 636856"/>
                <a:gd name="connsiteX10" fmla="*/ 675308 w 1120941"/>
                <a:gd name="connsiteY10" fmla="*/ 580629 h 636856"/>
                <a:gd name="connsiteX11" fmla="*/ 668957 w 1120941"/>
                <a:gd name="connsiteY11" fmla="*/ 144066 h 636856"/>
                <a:gd name="connsiteX12" fmla="*/ 719758 w 1120941"/>
                <a:gd name="connsiteY12" fmla="*/ 142479 h 636856"/>
                <a:gd name="connsiteX13" fmla="*/ 768970 w 1120941"/>
                <a:gd name="connsiteY13" fmla="*/ 571104 h 636856"/>
                <a:gd name="connsiteX14" fmla="*/ 1024558 w 1120941"/>
                <a:gd name="connsiteY14" fmla="*/ 539354 h 636856"/>
                <a:gd name="connsiteX15" fmla="*/ 1002333 w 1120941"/>
                <a:gd name="connsiteY15" fmla="*/ 364729 h 636856"/>
                <a:gd name="connsiteX16" fmla="*/ 1062658 w 1120941"/>
                <a:gd name="connsiteY16" fmla="*/ 364729 h 636856"/>
                <a:gd name="connsiteX17" fmla="*/ 1078533 w 1120941"/>
                <a:gd name="connsiteY17" fmla="*/ 510779 h 636856"/>
                <a:gd name="connsiteX18" fmla="*/ 1024558 w 1120941"/>
                <a:gd name="connsiteY18" fmla="*/ 53579 h 636856"/>
                <a:gd name="connsiteX19" fmla="*/ 1018208 w 1120941"/>
                <a:gd name="connsiteY19" fmla="*/ 267891 h 636856"/>
                <a:gd name="connsiteX20" fmla="*/ 986458 w 1120941"/>
                <a:gd name="connsiteY20" fmla="*/ 279003 h 636856"/>
                <a:gd name="connsiteX21" fmla="*/ 926133 w 1120941"/>
                <a:gd name="connsiteY21" fmla="*/ 40879 h 636856"/>
                <a:gd name="connsiteX22" fmla="*/ 859458 w 1120941"/>
                <a:gd name="connsiteY22" fmla="*/ 31354 h 636856"/>
                <a:gd name="connsiteX23" fmla="*/ 938833 w 1120941"/>
                <a:gd name="connsiteY23" fmla="*/ 456804 h 636856"/>
                <a:gd name="connsiteX24" fmla="*/ 878508 w 1120941"/>
                <a:gd name="connsiteY24" fmla="*/ 437754 h 636856"/>
                <a:gd name="connsiteX25" fmla="*/ 789608 w 1120941"/>
                <a:gd name="connsiteY25" fmla="*/ 18654 h 636856"/>
                <a:gd name="connsiteX26" fmla="*/ 570532 w 1120941"/>
                <a:gd name="connsiteY26" fmla="*/ 40878 h 636856"/>
                <a:gd name="connsiteX27" fmla="*/ 565770 w 1120941"/>
                <a:gd name="connsiteY27" fmla="*/ 475854 h 636856"/>
                <a:gd name="connsiteX28" fmla="*/ 519733 w 1120941"/>
                <a:gd name="connsiteY28" fmla="*/ 463154 h 636856"/>
                <a:gd name="connsiteX29" fmla="*/ 487983 w 1120941"/>
                <a:gd name="connsiteY29" fmla="*/ 25004 h 636856"/>
                <a:gd name="connsiteX30" fmla="*/ 259383 w 1120941"/>
                <a:gd name="connsiteY30" fmla="*/ 55166 h 636856"/>
                <a:gd name="connsiteX31" fmla="*/ 259384 w 1120941"/>
                <a:gd name="connsiteY31" fmla="*/ 464742 h 636856"/>
                <a:gd name="connsiteX32" fmla="*/ 233983 w 1120941"/>
                <a:gd name="connsiteY32" fmla="*/ 464742 h 636856"/>
                <a:gd name="connsiteX33" fmla="*/ 194295 w 1120941"/>
                <a:gd name="connsiteY33" fmla="*/ 86916 h 636856"/>
                <a:gd name="connsiteX34" fmla="*/ 114920 w 1120941"/>
                <a:gd name="connsiteY34" fmla="*/ 136129 h 636856"/>
                <a:gd name="connsiteX35" fmla="*/ 127621 w 1120941"/>
                <a:gd name="connsiteY35" fmla="*/ 305991 h 636856"/>
                <a:gd name="connsiteX36" fmla="*/ 87933 w 1120941"/>
                <a:gd name="connsiteY36" fmla="*/ 304404 h 636856"/>
                <a:gd name="connsiteX37" fmla="*/ 40308 w 1120941"/>
                <a:gd name="connsiteY37" fmla="*/ 212329 h 636856"/>
                <a:gd name="connsiteX0" fmla="*/ 40308 w 1120941"/>
                <a:gd name="connsiteY0" fmla="*/ 212329 h 636856"/>
                <a:gd name="connsiteX1" fmla="*/ 5383 w 1120941"/>
                <a:gd name="connsiteY1" fmla="*/ 485379 h 636856"/>
                <a:gd name="connsiteX2" fmla="*/ 94283 w 1120941"/>
                <a:gd name="connsiteY2" fmla="*/ 574279 h 636856"/>
                <a:gd name="connsiteX3" fmla="*/ 97458 w 1120941"/>
                <a:gd name="connsiteY3" fmla="*/ 380604 h 636856"/>
                <a:gd name="connsiteX4" fmla="*/ 157783 w 1120941"/>
                <a:gd name="connsiteY4" fmla="*/ 382192 h 636856"/>
                <a:gd name="connsiteX5" fmla="*/ 176833 w 1120941"/>
                <a:gd name="connsiteY5" fmla="*/ 583804 h 636856"/>
                <a:gd name="connsiteX6" fmla="*/ 373683 w 1120941"/>
                <a:gd name="connsiteY6" fmla="*/ 571104 h 636856"/>
                <a:gd name="connsiteX7" fmla="*/ 362570 w 1120941"/>
                <a:gd name="connsiteY7" fmla="*/ 199629 h 636856"/>
                <a:gd name="connsiteX8" fmla="*/ 389558 w 1120941"/>
                <a:gd name="connsiteY8" fmla="*/ 199629 h 636856"/>
                <a:gd name="connsiteX9" fmla="*/ 402258 w 1120941"/>
                <a:gd name="connsiteY9" fmla="*/ 571104 h 636856"/>
                <a:gd name="connsiteX10" fmla="*/ 675308 w 1120941"/>
                <a:gd name="connsiteY10" fmla="*/ 580629 h 636856"/>
                <a:gd name="connsiteX11" fmla="*/ 668957 w 1120941"/>
                <a:gd name="connsiteY11" fmla="*/ 144066 h 636856"/>
                <a:gd name="connsiteX12" fmla="*/ 719758 w 1120941"/>
                <a:gd name="connsiteY12" fmla="*/ 142479 h 636856"/>
                <a:gd name="connsiteX13" fmla="*/ 768970 w 1120941"/>
                <a:gd name="connsiteY13" fmla="*/ 571104 h 636856"/>
                <a:gd name="connsiteX14" fmla="*/ 1024558 w 1120941"/>
                <a:gd name="connsiteY14" fmla="*/ 539354 h 636856"/>
                <a:gd name="connsiteX15" fmla="*/ 1002333 w 1120941"/>
                <a:gd name="connsiteY15" fmla="*/ 364729 h 636856"/>
                <a:gd name="connsiteX16" fmla="*/ 1062658 w 1120941"/>
                <a:gd name="connsiteY16" fmla="*/ 364729 h 636856"/>
                <a:gd name="connsiteX17" fmla="*/ 1078533 w 1120941"/>
                <a:gd name="connsiteY17" fmla="*/ 510779 h 636856"/>
                <a:gd name="connsiteX18" fmla="*/ 1024558 w 1120941"/>
                <a:gd name="connsiteY18" fmla="*/ 53579 h 636856"/>
                <a:gd name="connsiteX19" fmla="*/ 1018208 w 1120941"/>
                <a:gd name="connsiteY19" fmla="*/ 267891 h 636856"/>
                <a:gd name="connsiteX20" fmla="*/ 986458 w 1120941"/>
                <a:gd name="connsiteY20" fmla="*/ 279003 h 636856"/>
                <a:gd name="connsiteX21" fmla="*/ 926133 w 1120941"/>
                <a:gd name="connsiteY21" fmla="*/ 40879 h 636856"/>
                <a:gd name="connsiteX22" fmla="*/ 859458 w 1120941"/>
                <a:gd name="connsiteY22" fmla="*/ 31354 h 636856"/>
                <a:gd name="connsiteX23" fmla="*/ 938833 w 1120941"/>
                <a:gd name="connsiteY23" fmla="*/ 456804 h 636856"/>
                <a:gd name="connsiteX24" fmla="*/ 878508 w 1120941"/>
                <a:gd name="connsiteY24" fmla="*/ 437754 h 636856"/>
                <a:gd name="connsiteX25" fmla="*/ 789608 w 1120941"/>
                <a:gd name="connsiteY25" fmla="*/ 18654 h 636856"/>
                <a:gd name="connsiteX26" fmla="*/ 570532 w 1120941"/>
                <a:gd name="connsiteY26" fmla="*/ 40878 h 636856"/>
                <a:gd name="connsiteX27" fmla="*/ 565770 w 1120941"/>
                <a:gd name="connsiteY27" fmla="*/ 475854 h 636856"/>
                <a:gd name="connsiteX28" fmla="*/ 519733 w 1120941"/>
                <a:gd name="connsiteY28" fmla="*/ 463154 h 636856"/>
                <a:gd name="connsiteX29" fmla="*/ 487983 w 1120941"/>
                <a:gd name="connsiteY29" fmla="*/ 25004 h 636856"/>
                <a:gd name="connsiteX30" fmla="*/ 259383 w 1120941"/>
                <a:gd name="connsiteY30" fmla="*/ 55166 h 636856"/>
                <a:gd name="connsiteX31" fmla="*/ 259384 w 1120941"/>
                <a:gd name="connsiteY31" fmla="*/ 464742 h 636856"/>
                <a:gd name="connsiteX32" fmla="*/ 233983 w 1120941"/>
                <a:gd name="connsiteY32" fmla="*/ 464742 h 636856"/>
                <a:gd name="connsiteX33" fmla="*/ 194295 w 1120941"/>
                <a:gd name="connsiteY33" fmla="*/ 86916 h 636856"/>
                <a:gd name="connsiteX34" fmla="*/ 114920 w 1120941"/>
                <a:gd name="connsiteY34" fmla="*/ 136129 h 636856"/>
                <a:gd name="connsiteX35" fmla="*/ 127621 w 1120941"/>
                <a:gd name="connsiteY35" fmla="*/ 305991 h 636856"/>
                <a:gd name="connsiteX36" fmla="*/ 87933 w 1120941"/>
                <a:gd name="connsiteY36" fmla="*/ 304404 h 636856"/>
                <a:gd name="connsiteX37" fmla="*/ 40308 w 1120941"/>
                <a:gd name="connsiteY37" fmla="*/ 212329 h 636856"/>
                <a:gd name="connsiteX0" fmla="*/ 40308 w 1131671"/>
                <a:gd name="connsiteY0" fmla="*/ 212329 h 636856"/>
                <a:gd name="connsiteX1" fmla="*/ 5383 w 1131671"/>
                <a:gd name="connsiteY1" fmla="*/ 485379 h 636856"/>
                <a:gd name="connsiteX2" fmla="*/ 94283 w 1131671"/>
                <a:gd name="connsiteY2" fmla="*/ 574279 h 636856"/>
                <a:gd name="connsiteX3" fmla="*/ 97458 w 1131671"/>
                <a:gd name="connsiteY3" fmla="*/ 380604 h 636856"/>
                <a:gd name="connsiteX4" fmla="*/ 157783 w 1131671"/>
                <a:gd name="connsiteY4" fmla="*/ 382192 h 636856"/>
                <a:gd name="connsiteX5" fmla="*/ 176833 w 1131671"/>
                <a:gd name="connsiteY5" fmla="*/ 583804 h 636856"/>
                <a:gd name="connsiteX6" fmla="*/ 373683 w 1131671"/>
                <a:gd name="connsiteY6" fmla="*/ 571104 h 636856"/>
                <a:gd name="connsiteX7" fmla="*/ 362570 w 1131671"/>
                <a:gd name="connsiteY7" fmla="*/ 199629 h 636856"/>
                <a:gd name="connsiteX8" fmla="*/ 389558 w 1131671"/>
                <a:gd name="connsiteY8" fmla="*/ 199629 h 636856"/>
                <a:gd name="connsiteX9" fmla="*/ 402258 w 1131671"/>
                <a:gd name="connsiteY9" fmla="*/ 571104 h 636856"/>
                <a:gd name="connsiteX10" fmla="*/ 675308 w 1131671"/>
                <a:gd name="connsiteY10" fmla="*/ 580629 h 636856"/>
                <a:gd name="connsiteX11" fmla="*/ 668957 w 1131671"/>
                <a:gd name="connsiteY11" fmla="*/ 144066 h 636856"/>
                <a:gd name="connsiteX12" fmla="*/ 719758 w 1131671"/>
                <a:gd name="connsiteY12" fmla="*/ 142479 h 636856"/>
                <a:gd name="connsiteX13" fmla="*/ 768970 w 1131671"/>
                <a:gd name="connsiteY13" fmla="*/ 571104 h 636856"/>
                <a:gd name="connsiteX14" fmla="*/ 1024558 w 1131671"/>
                <a:gd name="connsiteY14" fmla="*/ 539354 h 636856"/>
                <a:gd name="connsiteX15" fmla="*/ 1002333 w 1131671"/>
                <a:gd name="connsiteY15" fmla="*/ 364729 h 636856"/>
                <a:gd name="connsiteX16" fmla="*/ 1062658 w 1131671"/>
                <a:gd name="connsiteY16" fmla="*/ 364729 h 636856"/>
                <a:gd name="connsiteX17" fmla="*/ 1107108 w 1131671"/>
                <a:gd name="connsiteY17" fmla="*/ 510779 h 636856"/>
                <a:gd name="connsiteX18" fmla="*/ 1024558 w 1131671"/>
                <a:gd name="connsiteY18" fmla="*/ 53579 h 636856"/>
                <a:gd name="connsiteX19" fmla="*/ 1018208 w 1131671"/>
                <a:gd name="connsiteY19" fmla="*/ 267891 h 636856"/>
                <a:gd name="connsiteX20" fmla="*/ 986458 w 1131671"/>
                <a:gd name="connsiteY20" fmla="*/ 279003 h 636856"/>
                <a:gd name="connsiteX21" fmla="*/ 926133 w 1131671"/>
                <a:gd name="connsiteY21" fmla="*/ 40879 h 636856"/>
                <a:gd name="connsiteX22" fmla="*/ 859458 w 1131671"/>
                <a:gd name="connsiteY22" fmla="*/ 31354 h 636856"/>
                <a:gd name="connsiteX23" fmla="*/ 938833 w 1131671"/>
                <a:gd name="connsiteY23" fmla="*/ 456804 h 636856"/>
                <a:gd name="connsiteX24" fmla="*/ 878508 w 1131671"/>
                <a:gd name="connsiteY24" fmla="*/ 437754 h 636856"/>
                <a:gd name="connsiteX25" fmla="*/ 789608 w 1131671"/>
                <a:gd name="connsiteY25" fmla="*/ 18654 h 636856"/>
                <a:gd name="connsiteX26" fmla="*/ 570532 w 1131671"/>
                <a:gd name="connsiteY26" fmla="*/ 40878 h 636856"/>
                <a:gd name="connsiteX27" fmla="*/ 565770 w 1131671"/>
                <a:gd name="connsiteY27" fmla="*/ 475854 h 636856"/>
                <a:gd name="connsiteX28" fmla="*/ 519733 w 1131671"/>
                <a:gd name="connsiteY28" fmla="*/ 463154 h 636856"/>
                <a:gd name="connsiteX29" fmla="*/ 487983 w 1131671"/>
                <a:gd name="connsiteY29" fmla="*/ 25004 h 636856"/>
                <a:gd name="connsiteX30" fmla="*/ 259383 w 1131671"/>
                <a:gd name="connsiteY30" fmla="*/ 55166 h 636856"/>
                <a:gd name="connsiteX31" fmla="*/ 259384 w 1131671"/>
                <a:gd name="connsiteY31" fmla="*/ 464742 h 636856"/>
                <a:gd name="connsiteX32" fmla="*/ 233983 w 1131671"/>
                <a:gd name="connsiteY32" fmla="*/ 464742 h 636856"/>
                <a:gd name="connsiteX33" fmla="*/ 194295 w 1131671"/>
                <a:gd name="connsiteY33" fmla="*/ 86916 h 636856"/>
                <a:gd name="connsiteX34" fmla="*/ 114920 w 1131671"/>
                <a:gd name="connsiteY34" fmla="*/ 136129 h 636856"/>
                <a:gd name="connsiteX35" fmla="*/ 127621 w 1131671"/>
                <a:gd name="connsiteY35" fmla="*/ 305991 h 636856"/>
                <a:gd name="connsiteX36" fmla="*/ 87933 w 1131671"/>
                <a:gd name="connsiteY36" fmla="*/ 304404 h 636856"/>
                <a:gd name="connsiteX37" fmla="*/ 40308 w 1131671"/>
                <a:gd name="connsiteY37" fmla="*/ 212329 h 636856"/>
                <a:gd name="connsiteX0" fmla="*/ 40308 w 1167381"/>
                <a:gd name="connsiteY0" fmla="*/ 212329 h 636856"/>
                <a:gd name="connsiteX1" fmla="*/ 5383 w 1167381"/>
                <a:gd name="connsiteY1" fmla="*/ 485379 h 636856"/>
                <a:gd name="connsiteX2" fmla="*/ 94283 w 1167381"/>
                <a:gd name="connsiteY2" fmla="*/ 574279 h 636856"/>
                <a:gd name="connsiteX3" fmla="*/ 97458 w 1167381"/>
                <a:gd name="connsiteY3" fmla="*/ 380604 h 636856"/>
                <a:gd name="connsiteX4" fmla="*/ 157783 w 1167381"/>
                <a:gd name="connsiteY4" fmla="*/ 382192 h 636856"/>
                <a:gd name="connsiteX5" fmla="*/ 176833 w 1167381"/>
                <a:gd name="connsiteY5" fmla="*/ 583804 h 636856"/>
                <a:gd name="connsiteX6" fmla="*/ 373683 w 1167381"/>
                <a:gd name="connsiteY6" fmla="*/ 571104 h 636856"/>
                <a:gd name="connsiteX7" fmla="*/ 362570 w 1167381"/>
                <a:gd name="connsiteY7" fmla="*/ 199629 h 636856"/>
                <a:gd name="connsiteX8" fmla="*/ 389558 w 1167381"/>
                <a:gd name="connsiteY8" fmla="*/ 199629 h 636856"/>
                <a:gd name="connsiteX9" fmla="*/ 402258 w 1167381"/>
                <a:gd name="connsiteY9" fmla="*/ 571104 h 636856"/>
                <a:gd name="connsiteX10" fmla="*/ 675308 w 1167381"/>
                <a:gd name="connsiteY10" fmla="*/ 580629 h 636856"/>
                <a:gd name="connsiteX11" fmla="*/ 668957 w 1167381"/>
                <a:gd name="connsiteY11" fmla="*/ 144066 h 636856"/>
                <a:gd name="connsiteX12" fmla="*/ 719758 w 1167381"/>
                <a:gd name="connsiteY12" fmla="*/ 142479 h 636856"/>
                <a:gd name="connsiteX13" fmla="*/ 768970 w 1167381"/>
                <a:gd name="connsiteY13" fmla="*/ 571104 h 636856"/>
                <a:gd name="connsiteX14" fmla="*/ 1024558 w 1167381"/>
                <a:gd name="connsiteY14" fmla="*/ 539354 h 636856"/>
                <a:gd name="connsiteX15" fmla="*/ 1002333 w 1167381"/>
                <a:gd name="connsiteY15" fmla="*/ 364729 h 636856"/>
                <a:gd name="connsiteX16" fmla="*/ 1062658 w 1167381"/>
                <a:gd name="connsiteY16" fmla="*/ 364729 h 636856"/>
                <a:gd name="connsiteX17" fmla="*/ 1107108 w 1167381"/>
                <a:gd name="connsiteY17" fmla="*/ 510779 h 636856"/>
                <a:gd name="connsiteX18" fmla="*/ 1024558 w 1167381"/>
                <a:gd name="connsiteY18" fmla="*/ 53579 h 636856"/>
                <a:gd name="connsiteX19" fmla="*/ 1018208 w 1167381"/>
                <a:gd name="connsiteY19" fmla="*/ 267891 h 636856"/>
                <a:gd name="connsiteX20" fmla="*/ 986458 w 1167381"/>
                <a:gd name="connsiteY20" fmla="*/ 279003 h 636856"/>
                <a:gd name="connsiteX21" fmla="*/ 926133 w 1167381"/>
                <a:gd name="connsiteY21" fmla="*/ 40879 h 636856"/>
                <a:gd name="connsiteX22" fmla="*/ 859458 w 1167381"/>
                <a:gd name="connsiteY22" fmla="*/ 31354 h 636856"/>
                <a:gd name="connsiteX23" fmla="*/ 938833 w 1167381"/>
                <a:gd name="connsiteY23" fmla="*/ 456804 h 636856"/>
                <a:gd name="connsiteX24" fmla="*/ 878508 w 1167381"/>
                <a:gd name="connsiteY24" fmla="*/ 437754 h 636856"/>
                <a:gd name="connsiteX25" fmla="*/ 789608 w 1167381"/>
                <a:gd name="connsiteY25" fmla="*/ 18654 h 636856"/>
                <a:gd name="connsiteX26" fmla="*/ 570532 w 1167381"/>
                <a:gd name="connsiteY26" fmla="*/ 40878 h 636856"/>
                <a:gd name="connsiteX27" fmla="*/ 565770 w 1167381"/>
                <a:gd name="connsiteY27" fmla="*/ 475854 h 636856"/>
                <a:gd name="connsiteX28" fmla="*/ 519733 w 1167381"/>
                <a:gd name="connsiteY28" fmla="*/ 463154 h 636856"/>
                <a:gd name="connsiteX29" fmla="*/ 487983 w 1167381"/>
                <a:gd name="connsiteY29" fmla="*/ 25004 h 636856"/>
                <a:gd name="connsiteX30" fmla="*/ 259383 w 1167381"/>
                <a:gd name="connsiteY30" fmla="*/ 55166 h 636856"/>
                <a:gd name="connsiteX31" fmla="*/ 259384 w 1167381"/>
                <a:gd name="connsiteY31" fmla="*/ 464742 h 636856"/>
                <a:gd name="connsiteX32" fmla="*/ 233983 w 1167381"/>
                <a:gd name="connsiteY32" fmla="*/ 464742 h 636856"/>
                <a:gd name="connsiteX33" fmla="*/ 194295 w 1167381"/>
                <a:gd name="connsiteY33" fmla="*/ 86916 h 636856"/>
                <a:gd name="connsiteX34" fmla="*/ 114920 w 1167381"/>
                <a:gd name="connsiteY34" fmla="*/ 136129 h 636856"/>
                <a:gd name="connsiteX35" fmla="*/ 127621 w 1167381"/>
                <a:gd name="connsiteY35" fmla="*/ 305991 h 636856"/>
                <a:gd name="connsiteX36" fmla="*/ 87933 w 1167381"/>
                <a:gd name="connsiteY36" fmla="*/ 304404 h 636856"/>
                <a:gd name="connsiteX37" fmla="*/ 40308 w 1167381"/>
                <a:gd name="connsiteY37" fmla="*/ 212329 h 636856"/>
                <a:gd name="connsiteX0" fmla="*/ 40308 w 1159479"/>
                <a:gd name="connsiteY0" fmla="*/ 212329 h 636856"/>
                <a:gd name="connsiteX1" fmla="*/ 5383 w 1159479"/>
                <a:gd name="connsiteY1" fmla="*/ 485379 h 636856"/>
                <a:gd name="connsiteX2" fmla="*/ 94283 w 1159479"/>
                <a:gd name="connsiteY2" fmla="*/ 574279 h 636856"/>
                <a:gd name="connsiteX3" fmla="*/ 97458 w 1159479"/>
                <a:gd name="connsiteY3" fmla="*/ 380604 h 636856"/>
                <a:gd name="connsiteX4" fmla="*/ 157783 w 1159479"/>
                <a:gd name="connsiteY4" fmla="*/ 382192 h 636856"/>
                <a:gd name="connsiteX5" fmla="*/ 176833 w 1159479"/>
                <a:gd name="connsiteY5" fmla="*/ 583804 h 636856"/>
                <a:gd name="connsiteX6" fmla="*/ 373683 w 1159479"/>
                <a:gd name="connsiteY6" fmla="*/ 571104 h 636856"/>
                <a:gd name="connsiteX7" fmla="*/ 362570 w 1159479"/>
                <a:gd name="connsiteY7" fmla="*/ 199629 h 636856"/>
                <a:gd name="connsiteX8" fmla="*/ 389558 w 1159479"/>
                <a:gd name="connsiteY8" fmla="*/ 199629 h 636856"/>
                <a:gd name="connsiteX9" fmla="*/ 402258 w 1159479"/>
                <a:gd name="connsiteY9" fmla="*/ 571104 h 636856"/>
                <a:gd name="connsiteX10" fmla="*/ 675308 w 1159479"/>
                <a:gd name="connsiteY10" fmla="*/ 580629 h 636856"/>
                <a:gd name="connsiteX11" fmla="*/ 668957 w 1159479"/>
                <a:gd name="connsiteY11" fmla="*/ 144066 h 636856"/>
                <a:gd name="connsiteX12" fmla="*/ 719758 w 1159479"/>
                <a:gd name="connsiteY12" fmla="*/ 142479 h 636856"/>
                <a:gd name="connsiteX13" fmla="*/ 768970 w 1159479"/>
                <a:gd name="connsiteY13" fmla="*/ 571104 h 636856"/>
                <a:gd name="connsiteX14" fmla="*/ 1024558 w 1159479"/>
                <a:gd name="connsiteY14" fmla="*/ 539354 h 636856"/>
                <a:gd name="connsiteX15" fmla="*/ 1002333 w 1159479"/>
                <a:gd name="connsiteY15" fmla="*/ 364729 h 636856"/>
                <a:gd name="connsiteX16" fmla="*/ 1062658 w 1159479"/>
                <a:gd name="connsiteY16" fmla="*/ 364729 h 636856"/>
                <a:gd name="connsiteX17" fmla="*/ 1092820 w 1159479"/>
                <a:gd name="connsiteY17" fmla="*/ 520304 h 636856"/>
                <a:gd name="connsiteX18" fmla="*/ 1024558 w 1159479"/>
                <a:gd name="connsiteY18" fmla="*/ 53579 h 636856"/>
                <a:gd name="connsiteX19" fmla="*/ 1018208 w 1159479"/>
                <a:gd name="connsiteY19" fmla="*/ 267891 h 636856"/>
                <a:gd name="connsiteX20" fmla="*/ 986458 w 1159479"/>
                <a:gd name="connsiteY20" fmla="*/ 279003 h 636856"/>
                <a:gd name="connsiteX21" fmla="*/ 926133 w 1159479"/>
                <a:gd name="connsiteY21" fmla="*/ 40879 h 636856"/>
                <a:gd name="connsiteX22" fmla="*/ 859458 w 1159479"/>
                <a:gd name="connsiteY22" fmla="*/ 31354 h 636856"/>
                <a:gd name="connsiteX23" fmla="*/ 938833 w 1159479"/>
                <a:gd name="connsiteY23" fmla="*/ 456804 h 636856"/>
                <a:gd name="connsiteX24" fmla="*/ 878508 w 1159479"/>
                <a:gd name="connsiteY24" fmla="*/ 437754 h 636856"/>
                <a:gd name="connsiteX25" fmla="*/ 789608 w 1159479"/>
                <a:gd name="connsiteY25" fmla="*/ 18654 h 636856"/>
                <a:gd name="connsiteX26" fmla="*/ 570532 w 1159479"/>
                <a:gd name="connsiteY26" fmla="*/ 40878 h 636856"/>
                <a:gd name="connsiteX27" fmla="*/ 565770 w 1159479"/>
                <a:gd name="connsiteY27" fmla="*/ 475854 h 636856"/>
                <a:gd name="connsiteX28" fmla="*/ 519733 w 1159479"/>
                <a:gd name="connsiteY28" fmla="*/ 463154 h 636856"/>
                <a:gd name="connsiteX29" fmla="*/ 487983 w 1159479"/>
                <a:gd name="connsiteY29" fmla="*/ 25004 h 636856"/>
                <a:gd name="connsiteX30" fmla="*/ 259383 w 1159479"/>
                <a:gd name="connsiteY30" fmla="*/ 55166 h 636856"/>
                <a:gd name="connsiteX31" fmla="*/ 259384 w 1159479"/>
                <a:gd name="connsiteY31" fmla="*/ 464742 h 636856"/>
                <a:gd name="connsiteX32" fmla="*/ 233983 w 1159479"/>
                <a:gd name="connsiteY32" fmla="*/ 464742 h 636856"/>
                <a:gd name="connsiteX33" fmla="*/ 194295 w 1159479"/>
                <a:gd name="connsiteY33" fmla="*/ 86916 h 636856"/>
                <a:gd name="connsiteX34" fmla="*/ 114920 w 1159479"/>
                <a:gd name="connsiteY34" fmla="*/ 136129 h 636856"/>
                <a:gd name="connsiteX35" fmla="*/ 127621 w 1159479"/>
                <a:gd name="connsiteY35" fmla="*/ 305991 h 636856"/>
                <a:gd name="connsiteX36" fmla="*/ 87933 w 1159479"/>
                <a:gd name="connsiteY36" fmla="*/ 304404 h 636856"/>
                <a:gd name="connsiteX37" fmla="*/ 40308 w 1159479"/>
                <a:gd name="connsiteY37" fmla="*/ 212329 h 636856"/>
                <a:gd name="connsiteX0" fmla="*/ 40308 w 1159479"/>
                <a:gd name="connsiteY0" fmla="*/ 212329 h 636856"/>
                <a:gd name="connsiteX1" fmla="*/ 5383 w 1159479"/>
                <a:gd name="connsiteY1" fmla="*/ 485379 h 636856"/>
                <a:gd name="connsiteX2" fmla="*/ 94283 w 1159479"/>
                <a:gd name="connsiteY2" fmla="*/ 574279 h 636856"/>
                <a:gd name="connsiteX3" fmla="*/ 97458 w 1159479"/>
                <a:gd name="connsiteY3" fmla="*/ 380604 h 636856"/>
                <a:gd name="connsiteX4" fmla="*/ 157783 w 1159479"/>
                <a:gd name="connsiteY4" fmla="*/ 382192 h 636856"/>
                <a:gd name="connsiteX5" fmla="*/ 176833 w 1159479"/>
                <a:gd name="connsiteY5" fmla="*/ 583804 h 636856"/>
                <a:gd name="connsiteX6" fmla="*/ 373683 w 1159479"/>
                <a:gd name="connsiteY6" fmla="*/ 571104 h 636856"/>
                <a:gd name="connsiteX7" fmla="*/ 362570 w 1159479"/>
                <a:gd name="connsiteY7" fmla="*/ 199629 h 636856"/>
                <a:gd name="connsiteX8" fmla="*/ 389558 w 1159479"/>
                <a:gd name="connsiteY8" fmla="*/ 199629 h 636856"/>
                <a:gd name="connsiteX9" fmla="*/ 402258 w 1159479"/>
                <a:gd name="connsiteY9" fmla="*/ 571104 h 636856"/>
                <a:gd name="connsiteX10" fmla="*/ 675308 w 1159479"/>
                <a:gd name="connsiteY10" fmla="*/ 580629 h 636856"/>
                <a:gd name="connsiteX11" fmla="*/ 668957 w 1159479"/>
                <a:gd name="connsiteY11" fmla="*/ 144066 h 636856"/>
                <a:gd name="connsiteX12" fmla="*/ 719758 w 1159479"/>
                <a:gd name="connsiteY12" fmla="*/ 142479 h 636856"/>
                <a:gd name="connsiteX13" fmla="*/ 768970 w 1159479"/>
                <a:gd name="connsiteY13" fmla="*/ 571104 h 636856"/>
                <a:gd name="connsiteX14" fmla="*/ 1024558 w 1159479"/>
                <a:gd name="connsiteY14" fmla="*/ 539354 h 636856"/>
                <a:gd name="connsiteX15" fmla="*/ 1002333 w 1159479"/>
                <a:gd name="connsiteY15" fmla="*/ 364729 h 636856"/>
                <a:gd name="connsiteX16" fmla="*/ 1062658 w 1159479"/>
                <a:gd name="connsiteY16" fmla="*/ 364729 h 636856"/>
                <a:gd name="connsiteX17" fmla="*/ 1092820 w 1159479"/>
                <a:gd name="connsiteY17" fmla="*/ 520304 h 636856"/>
                <a:gd name="connsiteX18" fmla="*/ 1024558 w 1159479"/>
                <a:gd name="connsiteY18" fmla="*/ 53579 h 636856"/>
                <a:gd name="connsiteX19" fmla="*/ 1018208 w 1159479"/>
                <a:gd name="connsiteY19" fmla="*/ 267891 h 636856"/>
                <a:gd name="connsiteX20" fmla="*/ 986458 w 1159479"/>
                <a:gd name="connsiteY20" fmla="*/ 279003 h 636856"/>
                <a:gd name="connsiteX21" fmla="*/ 926133 w 1159479"/>
                <a:gd name="connsiteY21" fmla="*/ 40879 h 636856"/>
                <a:gd name="connsiteX22" fmla="*/ 859458 w 1159479"/>
                <a:gd name="connsiteY22" fmla="*/ 31354 h 636856"/>
                <a:gd name="connsiteX23" fmla="*/ 938833 w 1159479"/>
                <a:gd name="connsiteY23" fmla="*/ 456804 h 636856"/>
                <a:gd name="connsiteX24" fmla="*/ 878508 w 1159479"/>
                <a:gd name="connsiteY24" fmla="*/ 437754 h 636856"/>
                <a:gd name="connsiteX25" fmla="*/ 789608 w 1159479"/>
                <a:gd name="connsiteY25" fmla="*/ 18654 h 636856"/>
                <a:gd name="connsiteX26" fmla="*/ 570532 w 1159479"/>
                <a:gd name="connsiteY26" fmla="*/ 40878 h 636856"/>
                <a:gd name="connsiteX27" fmla="*/ 565770 w 1159479"/>
                <a:gd name="connsiteY27" fmla="*/ 475854 h 636856"/>
                <a:gd name="connsiteX28" fmla="*/ 519733 w 1159479"/>
                <a:gd name="connsiteY28" fmla="*/ 463154 h 636856"/>
                <a:gd name="connsiteX29" fmla="*/ 487983 w 1159479"/>
                <a:gd name="connsiteY29" fmla="*/ 25004 h 636856"/>
                <a:gd name="connsiteX30" fmla="*/ 259383 w 1159479"/>
                <a:gd name="connsiteY30" fmla="*/ 55166 h 636856"/>
                <a:gd name="connsiteX31" fmla="*/ 259384 w 1159479"/>
                <a:gd name="connsiteY31" fmla="*/ 464742 h 636856"/>
                <a:gd name="connsiteX32" fmla="*/ 233983 w 1159479"/>
                <a:gd name="connsiteY32" fmla="*/ 464742 h 636856"/>
                <a:gd name="connsiteX33" fmla="*/ 194295 w 1159479"/>
                <a:gd name="connsiteY33" fmla="*/ 86916 h 636856"/>
                <a:gd name="connsiteX34" fmla="*/ 114920 w 1159479"/>
                <a:gd name="connsiteY34" fmla="*/ 136129 h 636856"/>
                <a:gd name="connsiteX35" fmla="*/ 127621 w 1159479"/>
                <a:gd name="connsiteY35" fmla="*/ 305991 h 636856"/>
                <a:gd name="connsiteX36" fmla="*/ 87933 w 1159479"/>
                <a:gd name="connsiteY36" fmla="*/ 304404 h 636856"/>
                <a:gd name="connsiteX37" fmla="*/ 40308 w 1159479"/>
                <a:gd name="connsiteY37" fmla="*/ 212329 h 636856"/>
                <a:gd name="connsiteX0" fmla="*/ 40308 w 1167017"/>
                <a:gd name="connsiteY0" fmla="*/ 212329 h 636856"/>
                <a:gd name="connsiteX1" fmla="*/ 5383 w 1167017"/>
                <a:gd name="connsiteY1" fmla="*/ 485379 h 636856"/>
                <a:gd name="connsiteX2" fmla="*/ 94283 w 1167017"/>
                <a:gd name="connsiteY2" fmla="*/ 574279 h 636856"/>
                <a:gd name="connsiteX3" fmla="*/ 97458 w 1167017"/>
                <a:gd name="connsiteY3" fmla="*/ 380604 h 636856"/>
                <a:gd name="connsiteX4" fmla="*/ 157783 w 1167017"/>
                <a:gd name="connsiteY4" fmla="*/ 382192 h 636856"/>
                <a:gd name="connsiteX5" fmla="*/ 176833 w 1167017"/>
                <a:gd name="connsiteY5" fmla="*/ 583804 h 636856"/>
                <a:gd name="connsiteX6" fmla="*/ 373683 w 1167017"/>
                <a:gd name="connsiteY6" fmla="*/ 571104 h 636856"/>
                <a:gd name="connsiteX7" fmla="*/ 362570 w 1167017"/>
                <a:gd name="connsiteY7" fmla="*/ 199629 h 636856"/>
                <a:gd name="connsiteX8" fmla="*/ 389558 w 1167017"/>
                <a:gd name="connsiteY8" fmla="*/ 199629 h 636856"/>
                <a:gd name="connsiteX9" fmla="*/ 402258 w 1167017"/>
                <a:gd name="connsiteY9" fmla="*/ 571104 h 636856"/>
                <a:gd name="connsiteX10" fmla="*/ 675308 w 1167017"/>
                <a:gd name="connsiteY10" fmla="*/ 580629 h 636856"/>
                <a:gd name="connsiteX11" fmla="*/ 668957 w 1167017"/>
                <a:gd name="connsiteY11" fmla="*/ 144066 h 636856"/>
                <a:gd name="connsiteX12" fmla="*/ 719758 w 1167017"/>
                <a:gd name="connsiteY12" fmla="*/ 142479 h 636856"/>
                <a:gd name="connsiteX13" fmla="*/ 768970 w 1167017"/>
                <a:gd name="connsiteY13" fmla="*/ 571104 h 636856"/>
                <a:gd name="connsiteX14" fmla="*/ 1024558 w 1167017"/>
                <a:gd name="connsiteY14" fmla="*/ 539354 h 636856"/>
                <a:gd name="connsiteX15" fmla="*/ 1002333 w 1167017"/>
                <a:gd name="connsiteY15" fmla="*/ 364729 h 636856"/>
                <a:gd name="connsiteX16" fmla="*/ 1062658 w 1167017"/>
                <a:gd name="connsiteY16" fmla="*/ 364729 h 636856"/>
                <a:gd name="connsiteX17" fmla="*/ 1092820 w 1167017"/>
                <a:gd name="connsiteY17" fmla="*/ 520304 h 636856"/>
                <a:gd name="connsiteX18" fmla="*/ 1024558 w 1167017"/>
                <a:gd name="connsiteY18" fmla="*/ 53579 h 636856"/>
                <a:gd name="connsiteX19" fmla="*/ 1018208 w 1167017"/>
                <a:gd name="connsiteY19" fmla="*/ 267891 h 636856"/>
                <a:gd name="connsiteX20" fmla="*/ 986458 w 1167017"/>
                <a:gd name="connsiteY20" fmla="*/ 279003 h 636856"/>
                <a:gd name="connsiteX21" fmla="*/ 926133 w 1167017"/>
                <a:gd name="connsiteY21" fmla="*/ 40879 h 636856"/>
                <a:gd name="connsiteX22" fmla="*/ 859458 w 1167017"/>
                <a:gd name="connsiteY22" fmla="*/ 31354 h 636856"/>
                <a:gd name="connsiteX23" fmla="*/ 938833 w 1167017"/>
                <a:gd name="connsiteY23" fmla="*/ 456804 h 636856"/>
                <a:gd name="connsiteX24" fmla="*/ 878508 w 1167017"/>
                <a:gd name="connsiteY24" fmla="*/ 437754 h 636856"/>
                <a:gd name="connsiteX25" fmla="*/ 789608 w 1167017"/>
                <a:gd name="connsiteY25" fmla="*/ 18654 h 636856"/>
                <a:gd name="connsiteX26" fmla="*/ 570532 w 1167017"/>
                <a:gd name="connsiteY26" fmla="*/ 40878 h 636856"/>
                <a:gd name="connsiteX27" fmla="*/ 565770 w 1167017"/>
                <a:gd name="connsiteY27" fmla="*/ 475854 h 636856"/>
                <a:gd name="connsiteX28" fmla="*/ 519733 w 1167017"/>
                <a:gd name="connsiteY28" fmla="*/ 463154 h 636856"/>
                <a:gd name="connsiteX29" fmla="*/ 487983 w 1167017"/>
                <a:gd name="connsiteY29" fmla="*/ 25004 h 636856"/>
                <a:gd name="connsiteX30" fmla="*/ 259383 w 1167017"/>
                <a:gd name="connsiteY30" fmla="*/ 55166 h 636856"/>
                <a:gd name="connsiteX31" fmla="*/ 259384 w 1167017"/>
                <a:gd name="connsiteY31" fmla="*/ 464742 h 636856"/>
                <a:gd name="connsiteX32" fmla="*/ 233983 w 1167017"/>
                <a:gd name="connsiteY32" fmla="*/ 464742 h 636856"/>
                <a:gd name="connsiteX33" fmla="*/ 194295 w 1167017"/>
                <a:gd name="connsiteY33" fmla="*/ 86916 h 636856"/>
                <a:gd name="connsiteX34" fmla="*/ 114920 w 1167017"/>
                <a:gd name="connsiteY34" fmla="*/ 136129 h 636856"/>
                <a:gd name="connsiteX35" fmla="*/ 127621 w 1167017"/>
                <a:gd name="connsiteY35" fmla="*/ 305991 h 636856"/>
                <a:gd name="connsiteX36" fmla="*/ 87933 w 1167017"/>
                <a:gd name="connsiteY36" fmla="*/ 304404 h 636856"/>
                <a:gd name="connsiteX37" fmla="*/ 40308 w 1167017"/>
                <a:gd name="connsiteY37" fmla="*/ 212329 h 636856"/>
                <a:gd name="connsiteX0" fmla="*/ 40308 w 1163236"/>
                <a:gd name="connsiteY0" fmla="*/ 212329 h 636856"/>
                <a:gd name="connsiteX1" fmla="*/ 5383 w 1163236"/>
                <a:gd name="connsiteY1" fmla="*/ 485379 h 636856"/>
                <a:gd name="connsiteX2" fmla="*/ 94283 w 1163236"/>
                <a:gd name="connsiteY2" fmla="*/ 574279 h 636856"/>
                <a:gd name="connsiteX3" fmla="*/ 97458 w 1163236"/>
                <a:gd name="connsiteY3" fmla="*/ 380604 h 636856"/>
                <a:gd name="connsiteX4" fmla="*/ 157783 w 1163236"/>
                <a:gd name="connsiteY4" fmla="*/ 382192 h 636856"/>
                <a:gd name="connsiteX5" fmla="*/ 176833 w 1163236"/>
                <a:gd name="connsiteY5" fmla="*/ 583804 h 636856"/>
                <a:gd name="connsiteX6" fmla="*/ 373683 w 1163236"/>
                <a:gd name="connsiteY6" fmla="*/ 571104 h 636856"/>
                <a:gd name="connsiteX7" fmla="*/ 362570 w 1163236"/>
                <a:gd name="connsiteY7" fmla="*/ 199629 h 636856"/>
                <a:gd name="connsiteX8" fmla="*/ 389558 w 1163236"/>
                <a:gd name="connsiteY8" fmla="*/ 199629 h 636856"/>
                <a:gd name="connsiteX9" fmla="*/ 402258 w 1163236"/>
                <a:gd name="connsiteY9" fmla="*/ 571104 h 636856"/>
                <a:gd name="connsiteX10" fmla="*/ 675308 w 1163236"/>
                <a:gd name="connsiteY10" fmla="*/ 580629 h 636856"/>
                <a:gd name="connsiteX11" fmla="*/ 668957 w 1163236"/>
                <a:gd name="connsiteY11" fmla="*/ 144066 h 636856"/>
                <a:gd name="connsiteX12" fmla="*/ 719758 w 1163236"/>
                <a:gd name="connsiteY12" fmla="*/ 142479 h 636856"/>
                <a:gd name="connsiteX13" fmla="*/ 768970 w 1163236"/>
                <a:gd name="connsiteY13" fmla="*/ 571104 h 636856"/>
                <a:gd name="connsiteX14" fmla="*/ 1024558 w 1163236"/>
                <a:gd name="connsiteY14" fmla="*/ 539354 h 636856"/>
                <a:gd name="connsiteX15" fmla="*/ 1002333 w 1163236"/>
                <a:gd name="connsiteY15" fmla="*/ 364729 h 636856"/>
                <a:gd name="connsiteX16" fmla="*/ 1062658 w 1163236"/>
                <a:gd name="connsiteY16" fmla="*/ 364729 h 636856"/>
                <a:gd name="connsiteX17" fmla="*/ 1092820 w 1163236"/>
                <a:gd name="connsiteY17" fmla="*/ 520304 h 636856"/>
                <a:gd name="connsiteX18" fmla="*/ 1024558 w 1163236"/>
                <a:gd name="connsiteY18" fmla="*/ 53579 h 636856"/>
                <a:gd name="connsiteX19" fmla="*/ 1018208 w 1163236"/>
                <a:gd name="connsiteY19" fmla="*/ 267891 h 636856"/>
                <a:gd name="connsiteX20" fmla="*/ 986458 w 1163236"/>
                <a:gd name="connsiteY20" fmla="*/ 279003 h 636856"/>
                <a:gd name="connsiteX21" fmla="*/ 926133 w 1163236"/>
                <a:gd name="connsiteY21" fmla="*/ 40879 h 636856"/>
                <a:gd name="connsiteX22" fmla="*/ 859458 w 1163236"/>
                <a:gd name="connsiteY22" fmla="*/ 31354 h 636856"/>
                <a:gd name="connsiteX23" fmla="*/ 938833 w 1163236"/>
                <a:gd name="connsiteY23" fmla="*/ 456804 h 636856"/>
                <a:gd name="connsiteX24" fmla="*/ 878508 w 1163236"/>
                <a:gd name="connsiteY24" fmla="*/ 437754 h 636856"/>
                <a:gd name="connsiteX25" fmla="*/ 789608 w 1163236"/>
                <a:gd name="connsiteY25" fmla="*/ 18654 h 636856"/>
                <a:gd name="connsiteX26" fmla="*/ 570532 w 1163236"/>
                <a:gd name="connsiteY26" fmla="*/ 40878 h 636856"/>
                <a:gd name="connsiteX27" fmla="*/ 565770 w 1163236"/>
                <a:gd name="connsiteY27" fmla="*/ 475854 h 636856"/>
                <a:gd name="connsiteX28" fmla="*/ 519733 w 1163236"/>
                <a:gd name="connsiteY28" fmla="*/ 463154 h 636856"/>
                <a:gd name="connsiteX29" fmla="*/ 487983 w 1163236"/>
                <a:gd name="connsiteY29" fmla="*/ 25004 h 636856"/>
                <a:gd name="connsiteX30" fmla="*/ 259383 w 1163236"/>
                <a:gd name="connsiteY30" fmla="*/ 55166 h 636856"/>
                <a:gd name="connsiteX31" fmla="*/ 259384 w 1163236"/>
                <a:gd name="connsiteY31" fmla="*/ 464742 h 636856"/>
                <a:gd name="connsiteX32" fmla="*/ 233983 w 1163236"/>
                <a:gd name="connsiteY32" fmla="*/ 464742 h 636856"/>
                <a:gd name="connsiteX33" fmla="*/ 194295 w 1163236"/>
                <a:gd name="connsiteY33" fmla="*/ 86916 h 636856"/>
                <a:gd name="connsiteX34" fmla="*/ 114920 w 1163236"/>
                <a:gd name="connsiteY34" fmla="*/ 136129 h 636856"/>
                <a:gd name="connsiteX35" fmla="*/ 127621 w 1163236"/>
                <a:gd name="connsiteY35" fmla="*/ 305991 h 636856"/>
                <a:gd name="connsiteX36" fmla="*/ 87933 w 1163236"/>
                <a:gd name="connsiteY36" fmla="*/ 304404 h 636856"/>
                <a:gd name="connsiteX37" fmla="*/ 40308 w 1163236"/>
                <a:gd name="connsiteY37" fmla="*/ 212329 h 636856"/>
                <a:gd name="connsiteX0" fmla="*/ 40308 w 1163236"/>
                <a:gd name="connsiteY0" fmla="*/ 212329 h 636856"/>
                <a:gd name="connsiteX1" fmla="*/ 5383 w 1163236"/>
                <a:gd name="connsiteY1" fmla="*/ 485379 h 636856"/>
                <a:gd name="connsiteX2" fmla="*/ 94283 w 1163236"/>
                <a:gd name="connsiteY2" fmla="*/ 574279 h 636856"/>
                <a:gd name="connsiteX3" fmla="*/ 97458 w 1163236"/>
                <a:gd name="connsiteY3" fmla="*/ 380604 h 636856"/>
                <a:gd name="connsiteX4" fmla="*/ 157783 w 1163236"/>
                <a:gd name="connsiteY4" fmla="*/ 382192 h 636856"/>
                <a:gd name="connsiteX5" fmla="*/ 176833 w 1163236"/>
                <a:gd name="connsiteY5" fmla="*/ 583804 h 636856"/>
                <a:gd name="connsiteX6" fmla="*/ 373683 w 1163236"/>
                <a:gd name="connsiteY6" fmla="*/ 571104 h 636856"/>
                <a:gd name="connsiteX7" fmla="*/ 362570 w 1163236"/>
                <a:gd name="connsiteY7" fmla="*/ 199629 h 636856"/>
                <a:gd name="connsiteX8" fmla="*/ 389558 w 1163236"/>
                <a:gd name="connsiteY8" fmla="*/ 199629 h 636856"/>
                <a:gd name="connsiteX9" fmla="*/ 402258 w 1163236"/>
                <a:gd name="connsiteY9" fmla="*/ 571104 h 636856"/>
                <a:gd name="connsiteX10" fmla="*/ 675308 w 1163236"/>
                <a:gd name="connsiteY10" fmla="*/ 580629 h 636856"/>
                <a:gd name="connsiteX11" fmla="*/ 668957 w 1163236"/>
                <a:gd name="connsiteY11" fmla="*/ 144066 h 636856"/>
                <a:gd name="connsiteX12" fmla="*/ 719758 w 1163236"/>
                <a:gd name="connsiteY12" fmla="*/ 142479 h 636856"/>
                <a:gd name="connsiteX13" fmla="*/ 768970 w 1163236"/>
                <a:gd name="connsiteY13" fmla="*/ 571104 h 636856"/>
                <a:gd name="connsiteX14" fmla="*/ 1024558 w 1163236"/>
                <a:gd name="connsiteY14" fmla="*/ 539354 h 636856"/>
                <a:gd name="connsiteX15" fmla="*/ 1002333 w 1163236"/>
                <a:gd name="connsiteY15" fmla="*/ 364729 h 636856"/>
                <a:gd name="connsiteX16" fmla="*/ 1062658 w 1163236"/>
                <a:gd name="connsiteY16" fmla="*/ 364729 h 636856"/>
                <a:gd name="connsiteX17" fmla="*/ 1092820 w 1163236"/>
                <a:gd name="connsiteY17" fmla="*/ 520304 h 636856"/>
                <a:gd name="connsiteX18" fmla="*/ 1024558 w 1163236"/>
                <a:gd name="connsiteY18" fmla="*/ 53579 h 636856"/>
                <a:gd name="connsiteX19" fmla="*/ 1018208 w 1163236"/>
                <a:gd name="connsiteY19" fmla="*/ 267891 h 636856"/>
                <a:gd name="connsiteX20" fmla="*/ 986458 w 1163236"/>
                <a:gd name="connsiteY20" fmla="*/ 279003 h 636856"/>
                <a:gd name="connsiteX21" fmla="*/ 926133 w 1163236"/>
                <a:gd name="connsiteY21" fmla="*/ 40879 h 636856"/>
                <a:gd name="connsiteX22" fmla="*/ 859458 w 1163236"/>
                <a:gd name="connsiteY22" fmla="*/ 31354 h 636856"/>
                <a:gd name="connsiteX23" fmla="*/ 938833 w 1163236"/>
                <a:gd name="connsiteY23" fmla="*/ 456804 h 636856"/>
                <a:gd name="connsiteX24" fmla="*/ 878508 w 1163236"/>
                <a:gd name="connsiteY24" fmla="*/ 437754 h 636856"/>
                <a:gd name="connsiteX25" fmla="*/ 789608 w 1163236"/>
                <a:gd name="connsiteY25" fmla="*/ 18654 h 636856"/>
                <a:gd name="connsiteX26" fmla="*/ 570532 w 1163236"/>
                <a:gd name="connsiteY26" fmla="*/ 40878 h 636856"/>
                <a:gd name="connsiteX27" fmla="*/ 565770 w 1163236"/>
                <a:gd name="connsiteY27" fmla="*/ 475854 h 636856"/>
                <a:gd name="connsiteX28" fmla="*/ 519733 w 1163236"/>
                <a:gd name="connsiteY28" fmla="*/ 463154 h 636856"/>
                <a:gd name="connsiteX29" fmla="*/ 487983 w 1163236"/>
                <a:gd name="connsiteY29" fmla="*/ 25004 h 636856"/>
                <a:gd name="connsiteX30" fmla="*/ 259383 w 1163236"/>
                <a:gd name="connsiteY30" fmla="*/ 55166 h 636856"/>
                <a:gd name="connsiteX31" fmla="*/ 259384 w 1163236"/>
                <a:gd name="connsiteY31" fmla="*/ 464742 h 636856"/>
                <a:gd name="connsiteX32" fmla="*/ 233983 w 1163236"/>
                <a:gd name="connsiteY32" fmla="*/ 464742 h 636856"/>
                <a:gd name="connsiteX33" fmla="*/ 194295 w 1163236"/>
                <a:gd name="connsiteY33" fmla="*/ 86916 h 636856"/>
                <a:gd name="connsiteX34" fmla="*/ 114920 w 1163236"/>
                <a:gd name="connsiteY34" fmla="*/ 136129 h 636856"/>
                <a:gd name="connsiteX35" fmla="*/ 127621 w 1163236"/>
                <a:gd name="connsiteY35" fmla="*/ 305991 h 636856"/>
                <a:gd name="connsiteX36" fmla="*/ 87933 w 1163236"/>
                <a:gd name="connsiteY36" fmla="*/ 304404 h 636856"/>
                <a:gd name="connsiteX37" fmla="*/ 40308 w 1163236"/>
                <a:gd name="connsiteY37" fmla="*/ 212329 h 636856"/>
                <a:gd name="connsiteX0" fmla="*/ 40308 w 1163236"/>
                <a:gd name="connsiteY0" fmla="*/ 212329 h 636856"/>
                <a:gd name="connsiteX1" fmla="*/ 5383 w 1163236"/>
                <a:gd name="connsiteY1" fmla="*/ 485379 h 636856"/>
                <a:gd name="connsiteX2" fmla="*/ 94283 w 1163236"/>
                <a:gd name="connsiteY2" fmla="*/ 574279 h 636856"/>
                <a:gd name="connsiteX3" fmla="*/ 97458 w 1163236"/>
                <a:gd name="connsiteY3" fmla="*/ 380604 h 636856"/>
                <a:gd name="connsiteX4" fmla="*/ 157783 w 1163236"/>
                <a:gd name="connsiteY4" fmla="*/ 382192 h 636856"/>
                <a:gd name="connsiteX5" fmla="*/ 176833 w 1163236"/>
                <a:gd name="connsiteY5" fmla="*/ 583804 h 636856"/>
                <a:gd name="connsiteX6" fmla="*/ 373683 w 1163236"/>
                <a:gd name="connsiteY6" fmla="*/ 571104 h 636856"/>
                <a:gd name="connsiteX7" fmla="*/ 362570 w 1163236"/>
                <a:gd name="connsiteY7" fmla="*/ 199629 h 636856"/>
                <a:gd name="connsiteX8" fmla="*/ 389558 w 1163236"/>
                <a:gd name="connsiteY8" fmla="*/ 199629 h 636856"/>
                <a:gd name="connsiteX9" fmla="*/ 402258 w 1163236"/>
                <a:gd name="connsiteY9" fmla="*/ 571104 h 636856"/>
                <a:gd name="connsiteX10" fmla="*/ 675308 w 1163236"/>
                <a:gd name="connsiteY10" fmla="*/ 580629 h 636856"/>
                <a:gd name="connsiteX11" fmla="*/ 668957 w 1163236"/>
                <a:gd name="connsiteY11" fmla="*/ 144066 h 636856"/>
                <a:gd name="connsiteX12" fmla="*/ 719758 w 1163236"/>
                <a:gd name="connsiteY12" fmla="*/ 142479 h 636856"/>
                <a:gd name="connsiteX13" fmla="*/ 768970 w 1163236"/>
                <a:gd name="connsiteY13" fmla="*/ 571104 h 636856"/>
                <a:gd name="connsiteX14" fmla="*/ 1024558 w 1163236"/>
                <a:gd name="connsiteY14" fmla="*/ 539354 h 636856"/>
                <a:gd name="connsiteX15" fmla="*/ 1002333 w 1163236"/>
                <a:gd name="connsiteY15" fmla="*/ 364729 h 636856"/>
                <a:gd name="connsiteX16" fmla="*/ 1062658 w 1163236"/>
                <a:gd name="connsiteY16" fmla="*/ 364729 h 636856"/>
                <a:gd name="connsiteX17" fmla="*/ 1092820 w 1163236"/>
                <a:gd name="connsiteY17" fmla="*/ 520304 h 636856"/>
                <a:gd name="connsiteX18" fmla="*/ 1024558 w 1163236"/>
                <a:gd name="connsiteY18" fmla="*/ 53579 h 636856"/>
                <a:gd name="connsiteX19" fmla="*/ 1018208 w 1163236"/>
                <a:gd name="connsiteY19" fmla="*/ 267891 h 636856"/>
                <a:gd name="connsiteX20" fmla="*/ 986458 w 1163236"/>
                <a:gd name="connsiteY20" fmla="*/ 279003 h 636856"/>
                <a:gd name="connsiteX21" fmla="*/ 926133 w 1163236"/>
                <a:gd name="connsiteY21" fmla="*/ 40879 h 636856"/>
                <a:gd name="connsiteX22" fmla="*/ 859458 w 1163236"/>
                <a:gd name="connsiteY22" fmla="*/ 31354 h 636856"/>
                <a:gd name="connsiteX23" fmla="*/ 938833 w 1163236"/>
                <a:gd name="connsiteY23" fmla="*/ 456804 h 636856"/>
                <a:gd name="connsiteX24" fmla="*/ 878508 w 1163236"/>
                <a:gd name="connsiteY24" fmla="*/ 437754 h 636856"/>
                <a:gd name="connsiteX25" fmla="*/ 789608 w 1163236"/>
                <a:gd name="connsiteY25" fmla="*/ 18654 h 636856"/>
                <a:gd name="connsiteX26" fmla="*/ 570532 w 1163236"/>
                <a:gd name="connsiteY26" fmla="*/ 40878 h 636856"/>
                <a:gd name="connsiteX27" fmla="*/ 565770 w 1163236"/>
                <a:gd name="connsiteY27" fmla="*/ 475854 h 636856"/>
                <a:gd name="connsiteX28" fmla="*/ 519733 w 1163236"/>
                <a:gd name="connsiteY28" fmla="*/ 463154 h 636856"/>
                <a:gd name="connsiteX29" fmla="*/ 487983 w 1163236"/>
                <a:gd name="connsiteY29" fmla="*/ 25004 h 636856"/>
                <a:gd name="connsiteX30" fmla="*/ 259383 w 1163236"/>
                <a:gd name="connsiteY30" fmla="*/ 55166 h 636856"/>
                <a:gd name="connsiteX31" fmla="*/ 259384 w 1163236"/>
                <a:gd name="connsiteY31" fmla="*/ 464742 h 636856"/>
                <a:gd name="connsiteX32" fmla="*/ 233983 w 1163236"/>
                <a:gd name="connsiteY32" fmla="*/ 464742 h 636856"/>
                <a:gd name="connsiteX33" fmla="*/ 194295 w 1163236"/>
                <a:gd name="connsiteY33" fmla="*/ 86916 h 636856"/>
                <a:gd name="connsiteX34" fmla="*/ 114920 w 1163236"/>
                <a:gd name="connsiteY34" fmla="*/ 136129 h 636856"/>
                <a:gd name="connsiteX35" fmla="*/ 127621 w 1163236"/>
                <a:gd name="connsiteY35" fmla="*/ 305991 h 636856"/>
                <a:gd name="connsiteX36" fmla="*/ 87933 w 1163236"/>
                <a:gd name="connsiteY36" fmla="*/ 304404 h 636856"/>
                <a:gd name="connsiteX37" fmla="*/ 40308 w 1163236"/>
                <a:gd name="connsiteY37" fmla="*/ 212329 h 636856"/>
                <a:gd name="connsiteX0" fmla="*/ 40308 w 1163236"/>
                <a:gd name="connsiteY0" fmla="*/ 212329 h 636856"/>
                <a:gd name="connsiteX1" fmla="*/ 5383 w 1163236"/>
                <a:gd name="connsiteY1" fmla="*/ 485379 h 636856"/>
                <a:gd name="connsiteX2" fmla="*/ 94283 w 1163236"/>
                <a:gd name="connsiteY2" fmla="*/ 574279 h 636856"/>
                <a:gd name="connsiteX3" fmla="*/ 97458 w 1163236"/>
                <a:gd name="connsiteY3" fmla="*/ 380604 h 636856"/>
                <a:gd name="connsiteX4" fmla="*/ 157783 w 1163236"/>
                <a:gd name="connsiteY4" fmla="*/ 382192 h 636856"/>
                <a:gd name="connsiteX5" fmla="*/ 176833 w 1163236"/>
                <a:gd name="connsiteY5" fmla="*/ 583804 h 636856"/>
                <a:gd name="connsiteX6" fmla="*/ 373683 w 1163236"/>
                <a:gd name="connsiteY6" fmla="*/ 571104 h 636856"/>
                <a:gd name="connsiteX7" fmla="*/ 362570 w 1163236"/>
                <a:gd name="connsiteY7" fmla="*/ 199629 h 636856"/>
                <a:gd name="connsiteX8" fmla="*/ 389558 w 1163236"/>
                <a:gd name="connsiteY8" fmla="*/ 199629 h 636856"/>
                <a:gd name="connsiteX9" fmla="*/ 402258 w 1163236"/>
                <a:gd name="connsiteY9" fmla="*/ 571104 h 636856"/>
                <a:gd name="connsiteX10" fmla="*/ 675308 w 1163236"/>
                <a:gd name="connsiteY10" fmla="*/ 580629 h 636856"/>
                <a:gd name="connsiteX11" fmla="*/ 668957 w 1163236"/>
                <a:gd name="connsiteY11" fmla="*/ 144066 h 636856"/>
                <a:gd name="connsiteX12" fmla="*/ 719758 w 1163236"/>
                <a:gd name="connsiteY12" fmla="*/ 142479 h 636856"/>
                <a:gd name="connsiteX13" fmla="*/ 768970 w 1163236"/>
                <a:gd name="connsiteY13" fmla="*/ 571104 h 636856"/>
                <a:gd name="connsiteX14" fmla="*/ 1024558 w 1163236"/>
                <a:gd name="connsiteY14" fmla="*/ 539354 h 636856"/>
                <a:gd name="connsiteX15" fmla="*/ 1002333 w 1163236"/>
                <a:gd name="connsiteY15" fmla="*/ 364729 h 636856"/>
                <a:gd name="connsiteX16" fmla="*/ 1062658 w 1163236"/>
                <a:gd name="connsiteY16" fmla="*/ 364729 h 636856"/>
                <a:gd name="connsiteX17" fmla="*/ 1092820 w 1163236"/>
                <a:gd name="connsiteY17" fmla="*/ 520304 h 636856"/>
                <a:gd name="connsiteX18" fmla="*/ 1024558 w 1163236"/>
                <a:gd name="connsiteY18" fmla="*/ 53579 h 636856"/>
                <a:gd name="connsiteX19" fmla="*/ 1018208 w 1163236"/>
                <a:gd name="connsiteY19" fmla="*/ 267891 h 636856"/>
                <a:gd name="connsiteX20" fmla="*/ 986458 w 1163236"/>
                <a:gd name="connsiteY20" fmla="*/ 279003 h 636856"/>
                <a:gd name="connsiteX21" fmla="*/ 926133 w 1163236"/>
                <a:gd name="connsiteY21" fmla="*/ 40879 h 636856"/>
                <a:gd name="connsiteX22" fmla="*/ 859458 w 1163236"/>
                <a:gd name="connsiteY22" fmla="*/ 31354 h 636856"/>
                <a:gd name="connsiteX23" fmla="*/ 938833 w 1163236"/>
                <a:gd name="connsiteY23" fmla="*/ 456804 h 636856"/>
                <a:gd name="connsiteX24" fmla="*/ 878508 w 1163236"/>
                <a:gd name="connsiteY24" fmla="*/ 437754 h 636856"/>
                <a:gd name="connsiteX25" fmla="*/ 789608 w 1163236"/>
                <a:gd name="connsiteY25" fmla="*/ 18654 h 636856"/>
                <a:gd name="connsiteX26" fmla="*/ 570532 w 1163236"/>
                <a:gd name="connsiteY26" fmla="*/ 40878 h 636856"/>
                <a:gd name="connsiteX27" fmla="*/ 565770 w 1163236"/>
                <a:gd name="connsiteY27" fmla="*/ 475854 h 636856"/>
                <a:gd name="connsiteX28" fmla="*/ 519733 w 1163236"/>
                <a:gd name="connsiteY28" fmla="*/ 463154 h 636856"/>
                <a:gd name="connsiteX29" fmla="*/ 487983 w 1163236"/>
                <a:gd name="connsiteY29" fmla="*/ 25004 h 636856"/>
                <a:gd name="connsiteX30" fmla="*/ 259383 w 1163236"/>
                <a:gd name="connsiteY30" fmla="*/ 55166 h 636856"/>
                <a:gd name="connsiteX31" fmla="*/ 259384 w 1163236"/>
                <a:gd name="connsiteY31" fmla="*/ 464742 h 636856"/>
                <a:gd name="connsiteX32" fmla="*/ 233983 w 1163236"/>
                <a:gd name="connsiteY32" fmla="*/ 464742 h 636856"/>
                <a:gd name="connsiteX33" fmla="*/ 194295 w 1163236"/>
                <a:gd name="connsiteY33" fmla="*/ 86916 h 636856"/>
                <a:gd name="connsiteX34" fmla="*/ 114920 w 1163236"/>
                <a:gd name="connsiteY34" fmla="*/ 136129 h 636856"/>
                <a:gd name="connsiteX35" fmla="*/ 127621 w 1163236"/>
                <a:gd name="connsiteY35" fmla="*/ 305991 h 636856"/>
                <a:gd name="connsiteX36" fmla="*/ 87933 w 1163236"/>
                <a:gd name="connsiteY36" fmla="*/ 304404 h 636856"/>
                <a:gd name="connsiteX37" fmla="*/ 40308 w 1163236"/>
                <a:gd name="connsiteY37" fmla="*/ 212329 h 636856"/>
                <a:gd name="connsiteX0" fmla="*/ 40308 w 1163236"/>
                <a:gd name="connsiteY0" fmla="*/ 212329 h 636856"/>
                <a:gd name="connsiteX1" fmla="*/ 5383 w 1163236"/>
                <a:gd name="connsiteY1" fmla="*/ 485379 h 636856"/>
                <a:gd name="connsiteX2" fmla="*/ 94283 w 1163236"/>
                <a:gd name="connsiteY2" fmla="*/ 574279 h 636856"/>
                <a:gd name="connsiteX3" fmla="*/ 97458 w 1163236"/>
                <a:gd name="connsiteY3" fmla="*/ 380604 h 636856"/>
                <a:gd name="connsiteX4" fmla="*/ 157783 w 1163236"/>
                <a:gd name="connsiteY4" fmla="*/ 382192 h 636856"/>
                <a:gd name="connsiteX5" fmla="*/ 176833 w 1163236"/>
                <a:gd name="connsiteY5" fmla="*/ 583804 h 636856"/>
                <a:gd name="connsiteX6" fmla="*/ 373683 w 1163236"/>
                <a:gd name="connsiteY6" fmla="*/ 571104 h 636856"/>
                <a:gd name="connsiteX7" fmla="*/ 362570 w 1163236"/>
                <a:gd name="connsiteY7" fmla="*/ 199629 h 636856"/>
                <a:gd name="connsiteX8" fmla="*/ 389558 w 1163236"/>
                <a:gd name="connsiteY8" fmla="*/ 199629 h 636856"/>
                <a:gd name="connsiteX9" fmla="*/ 402258 w 1163236"/>
                <a:gd name="connsiteY9" fmla="*/ 571104 h 636856"/>
                <a:gd name="connsiteX10" fmla="*/ 675308 w 1163236"/>
                <a:gd name="connsiteY10" fmla="*/ 580629 h 636856"/>
                <a:gd name="connsiteX11" fmla="*/ 668957 w 1163236"/>
                <a:gd name="connsiteY11" fmla="*/ 144066 h 636856"/>
                <a:gd name="connsiteX12" fmla="*/ 719758 w 1163236"/>
                <a:gd name="connsiteY12" fmla="*/ 142479 h 636856"/>
                <a:gd name="connsiteX13" fmla="*/ 768970 w 1163236"/>
                <a:gd name="connsiteY13" fmla="*/ 571104 h 636856"/>
                <a:gd name="connsiteX14" fmla="*/ 1024558 w 1163236"/>
                <a:gd name="connsiteY14" fmla="*/ 539354 h 636856"/>
                <a:gd name="connsiteX15" fmla="*/ 1002333 w 1163236"/>
                <a:gd name="connsiteY15" fmla="*/ 364729 h 636856"/>
                <a:gd name="connsiteX16" fmla="*/ 1062658 w 1163236"/>
                <a:gd name="connsiteY16" fmla="*/ 364729 h 636856"/>
                <a:gd name="connsiteX17" fmla="*/ 1092820 w 1163236"/>
                <a:gd name="connsiteY17" fmla="*/ 520304 h 636856"/>
                <a:gd name="connsiteX18" fmla="*/ 1024558 w 1163236"/>
                <a:gd name="connsiteY18" fmla="*/ 53579 h 636856"/>
                <a:gd name="connsiteX19" fmla="*/ 1018208 w 1163236"/>
                <a:gd name="connsiteY19" fmla="*/ 267891 h 636856"/>
                <a:gd name="connsiteX20" fmla="*/ 986458 w 1163236"/>
                <a:gd name="connsiteY20" fmla="*/ 279003 h 636856"/>
                <a:gd name="connsiteX21" fmla="*/ 926133 w 1163236"/>
                <a:gd name="connsiteY21" fmla="*/ 40879 h 636856"/>
                <a:gd name="connsiteX22" fmla="*/ 859458 w 1163236"/>
                <a:gd name="connsiteY22" fmla="*/ 31354 h 636856"/>
                <a:gd name="connsiteX23" fmla="*/ 938833 w 1163236"/>
                <a:gd name="connsiteY23" fmla="*/ 456804 h 636856"/>
                <a:gd name="connsiteX24" fmla="*/ 878508 w 1163236"/>
                <a:gd name="connsiteY24" fmla="*/ 437754 h 636856"/>
                <a:gd name="connsiteX25" fmla="*/ 789608 w 1163236"/>
                <a:gd name="connsiteY25" fmla="*/ 18654 h 636856"/>
                <a:gd name="connsiteX26" fmla="*/ 570532 w 1163236"/>
                <a:gd name="connsiteY26" fmla="*/ 40878 h 636856"/>
                <a:gd name="connsiteX27" fmla="*/ 565770 w 1163236"/>
                <a:gd name="connsiteY27" fmla="*/ 475854 h 636856"/>
                <a:gd name="connsiteX28" fmla="*/ 519733 w 1163236"/>
                <a:gd name="connsiteY28" fmla="*/ 463154 h 636856"/>
                <a:gd name="connsiteX29" fmla="*/ 487983 w 1163236"/>
                <a:gd name="connsiteY29" fmla="*/ 25004 h 636856"/>
                <a:gd name="connsiteX30" fmla="*/ 259383 w 1163236"/>
                <a:gd name="connsiteY30" fmla="*/ 55166 h 636856"/>
                <a:gd name="connsiteX31" fmla="*/ 259384 w 1163236"/>
                <a:gd name="connsiteY31" fmla="*/ 464742 h 636856"/>
                <a:gd name="connsiteX32" fmla="*/ 233983 w 1163236"/>
                <a:gd name="connsiteY32" fmla="*/ 464742 h 636856"/>
                <a:gd name="connsiteX33" fmla="*/ 194295 w 1163236"/>
                <a:gd name="connsiteY33" fmla="*/ 86916 h 636856"/>
                <a:gd name="connsiteX34" fmla="*/ 114920 w 1163236"/>
                <a:gd name="connsiteY34" fmla="*/ 136129 h 636856"/>
                <a:gd name="connsiteX35" fmla="*/ 127621 w 1163236"/>
                <a:gd name="connsiteY35" fmla="*/ 305991 h 636856"/>
                <a:gd name="connsiteX36" fmla="*/ 87933 w 1163236"/>
                <a:gd name="connsiteY36" fmla="*/ 304404 h 636856"/>
                <a:gd name="connsiteX37" fmla="*/ 40308 w 1163236"/>
                <a:gd name="connsiteY37" fmla="*/ 212329 h 636856"/>
                <a:gd name="connsiteX0" fmla="*/ 40308 w 1163236"/>
                <a:gd name="connsiteY0" fmla="*/ 212329 h 636856"/>
                <a:gd name="connsiteX1" fmla="*/ 5383 w 1163236"/>
                <a:gd name="connsiteY1" fmla="*/ 485379 h 636856"/>
                <a:gd name="connsiteX2" fmla="*/ 94283 w 1163236"/>
                <a:gd name="connsiteY2" fmla="*/ 574279 h 636856"/>
                <a:gd name="connsiteX3" fmla="*/ 97458 w 1163236"/>
                <a:gd name="connsiteY3" fmla="*/ 380604 h 636856"/>
                <a:gd name="connsiteX4" fmla="*/ 157783 w 1163236"/>
                <a:gd name="connsiteY4" fmla="*/ 382192 h 636856"/>
                <a:gd name="connsiteX5" fmla="*/ 176833 w 1163236"/>
                <a:gd name="connsiteY5" fmla="*/ 583804 h 636856"/>
                <a:gd name="connsiteX6" fmla="*/ 373683 w 1163236"/>
                <a:gd name="connsiteY6" fmla="*/ 571104 h 636856"/>
                <a:gd name="connsiteX7" fmla="*/ 362570 w 1163236"/>
                <a:gd name="connsiteY7" fmla="*/ 199629 h 636856"/>
                <a:gd name="connsiteX8" fmla="*/ 389558 w 1163236"/>
                <a:gd name="connsiteY8" fmla="*/ 199629 h 636856"/>
                <a:gd name="connsiteX9" fmla="*/ 402258 w 1163236"/>
                <a:gd name="connsiteY9" fmla="*/ 571104 h 636856"/>
                <a:gd name="connsiteX10" fmla="*/ 675308 w 1163236"/>
                <a:gd name="connsiteY10" fmla="*/ 580629 h 636856"/>
                <a:gd name="connsiteX11" fmla="*/ 668957 w 1163236"/>
                <a:gd name="connsiteY11" fmla="*/ 144066 h 636856"/>
                <a:gd name="connsiteX12" fmla="*/ 719758 w 1163236"/>
                <a:gd name="connsiteY12" fmla="*/ 142479 h 636856"/>
                <a:gd name="connsiteX13" fmla="*/ 768970 w 1163236"/>
                <a:gd name="connsiteY13" fmla="*/ 571104 h 636856"/>
                <a:gd name="connsiteX14" fmla="*/ 1024558 w 1163236"/>
                <a:gd name="connsiteY14" fmla="*/ 539354 h 636856"/>
                <a:gd name="connsiteX15" fmla="*/ 1002333 w 1163236"/>
                <a:gd name="connsiteY15" fmla="*/ 364729 h 636856"/>
                <a:gd name="connsiteX16" fmla="*/ 1056308 w 1163236"/>
                <a:gd name="connsiteY16" fmla="*/ 364729 h 636856"/>
                <a:gd name="connsiteX17" fmla="*/ 1092820 w 1163236"/>
                <a:gd name="connsiteY17" fmla="*/ 520304 h 636856"/>
                <a:gd name="connsiteX18" fmla="*/ 1024558 w 1163236"/>
                <a:gd name="connsiteY18" fmla="*/ 53579 h 636856"/>
                <a:gd name="connsiteX19" fmla="*/ 1018208 w 1163236"/>
                <a:gd name="connsiteY19" fmla="*/ 267891 h 636856"/>
                <a:gd name="connsiteX20" fmla="*/ 986458 w 1163236"/>
                <a:gd name="connsiteY20" fmla="*/ 279003 h 636856"/>
                <a:gd name="connsiteX21" fmla="*/ 926133 w 1163236"/>
                <a:gd name="connsiteY21" fmla="*/ 40879 h 636856"/>
                <a:gd name="connsiteX22" fmla="*/ 859458 w 1163236"/>
                <a:gd name="connsiteY22" fmla="*/ 31354 h 636856"/>
                <a:gd name="connsiteX23" fmla="*/ 938833 w 1163236"/>
                <a:gd name="connsiteY23" fmla="*/ 456804 h 636856"/>
                <a:gd name="connsiteX24" fmla="*/ 878508 w 1163236"/>
                <a:gd name="connsiteY24" fmla="*/ 437754 h 636856"/>
                <a:gd name="connsiteX25" fmla="*/ 789608 w 1163236"/>
                <a:gd name="connsiteY25" fmla="*/ 18654 h 636856"/>
                <a:gd name="connsiteX26" fmla="*/ 570532 w 1163236"/>
                <a:gd name="connsiteY26" fmla="*/ 40878 h 636856"/>
                <a:gd name="connsiteX27" fmla="*/ 565770 w 1163236"/>
                <a:gd name="connsiteY27" fmla="*/ 475854 h 636856"/>
                <a:gd name="connsiteX28" fmla="*/ 519733 w 1163236"/>
                <a:gd name="connsiteY28" fmla="*/ 463154 h 636856"/>
                <a:gd name="connsiteX29" fmla="*/ 487983 w 1163236"/>
                <a:gd name="connsiteY29" fmla="*/ 25004 h 636856"/>
                <a:gd name="connsiteX30" fmla="*/ 259383 w 1163236"/>
                <a:gd name="connsiteY30" fmla="*/ 55166 h 636856"/>
                <a:gd name="connsiteX31" fmla="*/ 259384 w 1163236"/>
                <a:gd name="connsiteY31" fmla="*/ 464742 h 636856"/>
                <a:gd name="connsiteX32" fmla="*/ 233983 w 1163236"/>
                <a:gd name="connsiteY32" fmla="*/ 464742 h 636856"/>
                <a:gd name="connsiteX33" fmla="*/ 194295 w 1163236"/>
                <a:gd name="connsiteY33" fmla="*/ 86916 h 636856"/>
                <a:gd name="connsiteX34" fmla="*/ 114920 w 1163236"/>
                <a:gd name="connsiteY34" fmla="*/ 136129 h 636856"/>
                <a:gd name="connsiteX35" fmla="*/ 127621 w 1163236"/>
                <a:gd name="connsiteY35" fmla="*/ 305991 h 636856"/>
                <a:gd name="connsiteX36" fmla="*/ 87933 w 1163236"/>
                <a:gd name="connsiteY36" fmla="*/ 304404 h 636856"/>
                <a:gd name="connsiteX37" fmla="*/ 40308 w 1163236"/>
                <a:gd name="connsiteY37" fmla="*/ 212329 h 636856"/>
                <a:gd name="connsiteX0" fmla="*/ 40308 w 1163236"/>
                <a:gd name="connsiteY0" fmla="*/ 212329 h 636856"/>
                <a:gd name="connsiteX1" fmla="*/ 5383 w 1163236"/>
                <a:gd name="connsiteY1" fmla="*/ 485379 h 636856"/>
                <a:gd name="connsiteX2" fmla="*/ 94283 w 1163236"/>
                <a:gd name="connsiteY2" fmla="*/ 574279 h 636856"/>
                <a:gd name="connsiteX3" fmla="*/ 97458 w 1163236"/>
                <a:gd name="connsiteY3" fmla="*/ 380604 h 636856"/>
                <a:gd name="connsiteX4" fmla="*/ 157783 w 1163236"/>
                <a:gd name="connsiteY4" fmla="*/ 382192 h 636856"/>
                <a:gd name="connsiteX5" fmla="*/ 176833 w 1163236"/>
                <a:gd name="connsiteY5" fmla="*/ 583804 h 636856"/>
                <a:gd name="connsiteX6" fmla="*/ 373683 w 1163236"/>
                <a:gd name="connsiteY6" fmla="*/ 571104 h 636856"/>
                <a:gd name="connsiteX7" fmla="*/ 362570 w 1163236"/>
                <a:gd name="connsiteY7" fmla="*/ 199629 h 636856"/>
                <a:gd name="connsiteX8" fmla="*/ 389558 w 1163236"/>
                <a:gd name="connsiteY8" fmla="*/ 199629 h 636856"/>
                <a:gd name="connsiteX9" fmla="*/ 402258 w 1163236"/>
                <a:gd name="connsiteY9" fmla="*/ 571104 h 636856"/>
                <a:gd name="connsiteX10" fmla="*/ 675308 w 1163236"/>
                <a:gd name="connsiteY10" fmla="*/ 580629 h 636856"/>
                <a:gd name="connsiteX11" fmla="*/ 668957 w 1163236"/>
                <a:gd name="connsiteY11" fmla="*/ 144066 h 636856"/>
                <a:gd name="connsiteX12" fmla="*/ 719758 w 1163236"/>
                <a:gd name="connsiteY12" fmla="*/ 142479 h 636856"/>
                <a:gd name="connsiteX13" fmla="*/ 768970 w 1163236"/>
                <a:gd name="connsiteY13" fmla="*/ 571104 h 636856"/>
                <a:gd name="connsiteX14" fmla="*/ 1024558 w 1163236"/>
                <a:gd name="connsiteY14" fmla="*/ 539354 h 636856"/>
                <a:gd name="connsiteX15" fmla="*/ 1002333 w 1163236"/>
                <a:gd name="connsiteY15" fmla="*/ 364729 h 636856"/>
                <a:gd name="connsiteX16" fmla="*/ 1056308 w 1163236"/>
                <a:gd name="connsiteY16" fmla="*/ 364729 h 636856"/>
                <a:gd name="connsiteX17" fmla="*/ 1092820 w 1163236"/>
                <a:gd name="connsiteY17" fmla="*/ 520304 h 636856"/>
                <a:gd name="connsiteX18" fmla="*/ 1024558 w 1163236"/>
                <a:gd name="connsiteY18" fmla="*/ 53579 h 636856"/>
                <a:gd name="connsiteX19" fmla="*/ 1018208 w 1163236"/>
                <a:gd name="connsiteY19" fmla="*/ 267891 h 636856"/>
                <a:gd name="connsiteX20" fmla="*/ 986458 w 1163236"/>
                <a:gd name="connsiteY20" fmla="*/ 279003 h 636856"/>
                <a:gd name="connsiteX21" fmla="*/ 926133 w 1163236"/>
                <a:gd name="connsiteY21" fmla="*/ 40879 h 636856"/>
                <a:gd name="connsiteX22" fmla="*/ 859458 w 1163236"/>
                <a:gd name="connsiteY22" fmla="*/ 31354 h 636856"/>
                <a:gd name="connsiteX23" fmla="*/ 938833 w 1163236"/>
                <a:gd name="connsiteY23" fmla="*/ 456804 h 636856"/>
                <a:gd name="connsiteX24" fmla="*/ 878508 w 1163236"/>
                <a:gd name="connsiteY24" fmla="*/ 437754 h 636856"/>
                <a:gd name="connsiteX25" fmla="*/ 789608 w 1163236"/>
                <a:gd name="connsiteY25" fmla="*/ 18654 h 636856"/>
                <a:gd name="connsiteX26" fmla="*/ 570532 w 1163236"/>
                <a:gd name="connsiteY26" fmla="*/ 40878 h 636856"/>
                <a:gd name="connsiteX27" fmla="*/ 565770 w 1163236"/>
                <a:gd name="connsiteY27" fmla="*/ 475854 h 636856"/>
                <a:gd name="connsiteX28" fmla="*/ 519733 w 1163236"/>
                <a:gd name="connsiteY28" fmla="*/ 463154 h 636856"/>
                <a:gd name="connsiteX29" fmla="*/ 487983 w 1163236"/>
                <a:gd name="connsiteY29" fmla="*/ 25004 h 636856"/>
                <a:gd name="connsiteX30" fmla="*/ 259383 w 1163236"/>
                <a:gd name="connsiteY30" fmla="*/ 55166 h 636856"/>
                <a:gd name="connsiteX31" fmla="*/ 259384 w 1163236"/>
                <a:gd name="connsiteY31" fmla="*/ 464742 h 636856"/>
                <a:gd name="connsiteX32" fmla="*/ 233983 w 1163236"/>
                <a:gd name="connsiteY32" fmla="*/ 464742 h 636856"/>
                <a:gd name="connsiteX33" fmla="*/ 194295 w 1163236"/>
                <a:gd name="connsiteY33" fmla="*/ 86916 h 636856"/>
                <a:gd name="connsiteX34" fmla="*/ 114920 w 1163236"/>
                <a:gd name="connsiteY34" fmla="*/ 136129 h 636856"/>
                <a:gd name="connsiteX35" fmla="*/ 127621 w 1163236"/>
                <a:gd name="connsiteY35" fmla="*/ 305991 h 636856"/>
                <a:gd name="connsiteX36" fmla="*/ 87933 w 1163236"/>
                <a:gd name="connsiteY36" fmla="*/ 304404 h 636856"/>
                <a:gd name="connsiteX37" fmla="*/ 40308 w 1163236"/>
                <a:gd name="connsiteY37" fmla="*/ 212329 h 636856"/>
                <a:gd name="connsiteX0" fmla="*/ 40308 w 1166485"/>
                <a:gd name="connsiteY0" fmla="*/ 212329 h 636856"/>
                <a:gd name="connsiteX1" fmla="*/ 5383 w 1166485"/>
                <a:gd name="connsiteY1" fmla="*/ 485379 h 636856"/>
                <a:gd name="connsiteX2" fmla="*/ 94283 w 1166485"/>
                <a:gd name="connsiteY2" fmla="*/ 574279 h 636856"/>
                <a:gd name="connsiteX3" fmla="*/ 97458 w 1166485"/>
                <a:gd name="connsiteY3" fmla="*/ 380604 h 636856"/>
                <a:gd name="connsiteX4" fmla="*/ 157783 w 1166485"/>
                <a:gd name="connsiteY4" fmla="*/ 382192 h 636856"/>
                <a:gd name="connsiteX5" fmla="*/ 176833 w 1166485"/>
                <a:gd name="connsiteY5" fmla="*/ 583804 h 636856"/>
                <a:gd name="connsiteX6" fmla="*/ 373683 w 1166485"/>
                <a:gd name="connsiteY6" fmla="*/ 571104 h 636856"/>
                <a:gd name="connsiteX7" fmla="*/ 362570 w 1166485"/>
                <a:gd name="connsiteY7" fmla="*/ 199629 h 636856"/>
                <a:gd name="connsiteX8" fmla="*/ 389558 w 1166485"/>
                <a:gd name="connsiteY8" fmla="*/ 199629 h 636856"/>
                <a:gd name="connsiteX9" fmla="*/ 402258 w 1166485"/>
                <a:gd name="connsiteY9" fmla="*/ 571104 h 636856"/>
                <a:gd name="connsiteX10" fmla="*/ 675308 w 1166485"/>
                <a:gd name="connsiteY10" fmla="*/ 580629 h 636856"/>
                <a:gd name="connsiteX11" fmla="*/ 668957 w 1166485"/>
                <a:gd name="connsiteY11" fmla="*/ 144066 h 636856"/>
                <a:gd name="connsiteX12" fmla="*/ 719758 w 1166485"/>
                <a:gd name="connsiteY12" fmla="*/ 142479 h 636856"/>
                <a:gd name="connsiteX13" fmla="*/ 768970 w 1166485"/>
                <a:gd name="connsiteY13" fmla="*/ 571104 h 636856"/>
                <a:gd name="connsiteX14" fmla="*/ 1024558 w 1166485"/>
                <a:gd name="connsiteY14" fmla="*/ 539354 h 636856"/>
                <a:gd name="connsiteX15" fmla="*/ 1002333 w 1166485"/>
                <a:gd name="connsiteY15" fmla="*/ 364729 h 636856"/>
                <a:gd name="connsiteX16" fmla="*/ 1056308 w 1166485"/>
                <a:gd name="connsiteY16" fmla="*/ 364729 h 636856"/>
                <a:gd name="connsiteX17" fmla="*/ 1092820 w 1166485"/>
                <a:gd name="connsiteY17" fmla="*/ 520304 h 636856"/>
                <a:gd name="connsiteX18" fmla="*/ 1024558 w 1166485"/>
                <a:gd name="connsiteY18" fmla="*/ 53579 h 636856"/>
                <a:gd name="connsiteX19" fmla="*/ 1018208 w 1166485"/>
                <a:gd name="connsiteY19" fmla="*/ 267891 h 636856"/>
                <a:gd name="connsiteX20" fmla="*/ 986458 w 1166485"/>
                <a:gd name="connsiteY20" fmla="*/ 279003 h 636856"/>
                <a:gd name="connsiteX21" fmla="*/ 926133 w 1166485"/>
                <a:gd name="connsiteY21" fmla="*/ 40879 h 636856"/>
                <a:gd name="connsiteX22" fmla="*/ 859458 w 1166485"/>
                <a:gd name="connsiteY22" fmla="*/ 31354 h 636856"/>
                <a:gd name="connsiteX23" fmla="*/ 938833 w 1166485"/>
                <a:gd name="connsiteY23" fmla="*/ 456804 h 636856"/>
                <a:gd name="connsiteX24" fmla="*/ 878508 w 1166485"/>
                <a:gd name="connsiteY24" fmla="*/ 437754 h 636856"/>
                <a:gd name="connsiteX25" fmla="*/ 789608 w 1166485"/>
                <a:gd name="connsiteY25" fmla="*/ 18654 h 636856"/>
                <a:gd name="connsiteX26" fmla="*/ 570532 w 1166485"/>
                <a:gd name="connsiteY26" fmla="*/ 40878 h 636856"/>
                <a:gd name="connsiteX27" fmla="*/ 565770 w 1166485"/>
                <a:gd name="connsiteY27" fmla="*/ 475854 h 636856"/>
                <a:gd name="connsiteX28" fmla="*/ 519733 w 1166485"/>
                <a:gd name="connsiteY28" fmla="*/ 463154 h 636856"/>
                <a:gd name="connsiteX29" fmla="*/ 487983 w 1166485"/>
                <a:gd name="connsiteY29" fmla="*/ 25004 h 636856"/>
                <a:gd name="connsiteX30" fmla="*/ 259383 w 1166485"/>
                <a:gd name="connsiteY30" fmla="*/ 55166 h 636856"/>
                <a:gd name="connsiteX31" fmla="*/ 259384 w 1166485"/>
                <a:gd name="connsiteY31" fmla="*/ 464742 h 636856"/>
                <a:gd name="connsiteX32" fmla="*/ 233983 w 1166485"/>
                <a:gd name="connsiteY32" fmla="*/ 464742 h 636856"/>
                <a:gd name="connsiteX33" fmla="*/ 194295 w 1166485"/>
                <a:gd name="connsiteY33" fmla="*/ 86916 h 636856"/>
                <a:gd name="connsiteX34" fmla="*/ 114920 w 1166485"/>
                <a:gd name="connsiteY34" fmla="*/ 136129 h 636856"/>
                <a:gd name="connsiteX35" fmla="*/ 127621 w 1166485"/>
                <a:gd name="connsiteY35" fmla="*/ 305991 h 636856"/>
                <a:gd name="connsiteX36" fmla="*/ 87933 w 1166485"/>
                <a:gd name="connsiteY36" fmla="*/ 304404 h 636856"/>
                <a:gd name="connsiteX37" fmla="*/ 40308 w 1166485"/>
                <a:gd name="connsiteY37" fmla="*/ 212329 h 636856"/>
                <a:gd name="connsiteX0" fmla="*/ 40308 w 1166485"/>
                <a:gd name="connsiteY0" fmla="*/ 212329 h 636856"/>
                <a:gd name="connsiteX1" fmla="*/ 5383 w 1166485"/>
                <a:gd name="connsiteY1" fmla="*/ 485379 h 636856"/>
                <a:gd name="connsiteX2" fmla="*/ 94283 w 1166485"/>
                <a:gd name="connsiteY2" fmla="*/ 574279 h 636856"/>
                <a:gd name="connsiteX3" fmla="*/ 97458 w 1166485"/>
                <a:gd name="connsiteY3" fmla="*/ 380604 h 636856"/>
                <a:gd name="connsiteX4" fmla="*/ 157783 w 1166485"/>
                <a:gd name="connsiteY4" fmla="*/ 382192 h 636856"/>
                <a:gd name="connsiteX5" fmla="*/ 176833 w 1166485"/>
                <a:gd name="connsiteY5" fmla="*/ 583804 h 636856"/>
                <a:gd name="connsiteX6" fmla="*/ 373683 w 1166485"/>
                <a:gd name="connsiteY6" fmla="*/ 571104 h 636856"/>
                <a:gd name="connsiteX7" fmla="*/ 362570 w 1166485"/>
                <a:gd name="connsiteY7" fmla="*/ 199629 h 636856"/>
                <a:gd name="connsiteX8" fmla="*/ 389558 w 1166485"/>
                <a:gd name="connsiteY8" fmla="*/ 199629 h 636856"/>
                <a:gd name="connsiteX9" fmla="*/ 402258 w 1166485"/>
                <a:gd name="connsiteY9" fmla="*/ 571104 h 636856"/>
                <a:gd name="connsiteX10" fmla="*/ 675308 w 1166485"/>
                <a:gd name="connsiteY10" fmla="*/ 580629 h 636856"/>
                <a:gd name="connsiteX11" fmla="*/ 668957 w 1166485"/>
                <a:gd name="connsiteY11" fmla="*/ 144066 h 636856"/>
                <a:gd name="connsiteX12" fmla="*/ 719758 w 1166485"/>
                <a:gd name="connsiteY12" fmla="*/ 142479 h 636856"/>
                <a:gd name="connsiteX13" fmla="*/ 768970 w 1166485"/>
                <a:gd name="connsiteY13" fmla="*/ 571104 h 636856"/>
                <a:gd name="connsiteX14" fmla="*/ 1024558 w 1166485"/>
                <a:gd name="connsiteY14" fmla="*/ 539354 h 636856"/>
                <a:gd name="connsiteX15" fmla="*/ 1002333 w 1166485"/>
                <a:gd name="connsiteY15" fmla="*/ 364729 h 636856"/>
                <a:gd name="connsiteX16" fmla="*/ 1056308 w 1166485"/>
                <a:gd name="connsiteY16" fmla="*/ 364729 h 636856"/>
                <a:gd name="connsiteX17" fmla="*/ 1092820 w 1166485"/>
                <a:gd name="connsiteY17" fmla="*/ 520304 h 636856"/>
                <a:gd name="connsiteX18" fmla="*/ 1024558 w 1166485"/>
                <a:gd name="connsiteY18" fmla="*/ 53579 h 636856"/>
                <a:gd name="connsiteX19" fmla="*/ 1018208 w 1166485"/>
                <a:gd name="connsiteY19" fmla="*/ 267891 h 636856"/>
                <a:gd name="connsiteX20" fmla="*/ 986458 w 1166485"/>
                <a:gd name="connsiteY20" fmla="*/ 279003 h 636856"/>
                <a:gd name="connsiteX21" fmla="*/ 926133 w 1166485"/>
                <a:gd name="connsiteY21" fmla="*/ 40879 h 636856"/>
                <a:gd name="connsiteX22" fmla="*/ 859458 w 1166485"/>
                <a:gd name="connsiteY22" fmla="*/ 31354 h 636856"/>
                <a:gd name="connsiteX23" fmla="*/ 938833 w 1166485"/>
                <a:gd name="connsiteY23" fmla="*/ 456804 h 636856"/>
                <a:gd name="connsiteX24" fmla="*/ 878508 w 1166485"/>
                <a:gd name="connsiteY24" fmla="*/ 437754 h 636856"/>
                <a:gd name="connsiteX25" fmla="*/ 789608 w 1166485"/>
                <a:gd name="connsiteY25" fmla="*/ 18654 h 636856"/>
                <a:gd name="connsiteX26" fmla="*/ 570532 w 1166485"/>
                <a:gd name="connsiteY26" fmla="*/ 40878 h 636856"/>
                <a:gd name="connsiteX27" fmla="*/ 565770 w 1166485"/>
                <a:gd name="connsiteY27" fmla="*/ 475854 h 636856"/>
                <a:gd name="connsiteX28" fmla="*/ 519733 w 1166485"/>
                <a:gd name="connsiteY28" fmla="*/ 463154 h 636856"/>
                <a:gd name="connsiteX29" fmla="*/ 487983 w 1166485"/>
                <a:gd name="connsiteY29" fmla="*/ 25004 h 636856"/>
                <a:gd name="connsiteX30" fmla="*/ 259383 w 1166485"/>
                <a:gd name="connsiteY30" fmla="*/ 55166 h 636856"/>
                <a:gd name="connsiteX31" fmla="*/ 259384 w 1166485"/>
                <a:gd name="connsiteY31" fmla="*/ 464742 h 636856"/>
                <a:gd name="connsiteX32" fmla="*/ 233983 w 1166485"/>
                <a:gd name="connsiteY32" fmla="*/ 464742 h 636856"/>
                <a:gd name="connsiteX33" fmla="*/ 194295 w 1166485"/>
                <a:gd name="connsiteY33" fmla="*/ 86916 h 636856"/>
                <a:gd name="connsiteX34" fmla="*/ 114920 w 1166485"/>
                <a:gd name="connsiteY34" fmla="*/ 136129 h 636856"/>
                <a:gd name="connsiteX35" fmla="*/ 111746 w 1166485"/>
                <a:gd name="connsiteY35" fmla="*/ 302816 h 636856"/>
                <a:gd name="connsiteX36" fmla="*/ 87933 w 1166485"/>
                <a:gd name="connsiteY36" fmla="*/ 304404 h 636856"/>
                <a:gd name="connsiteX37" fmla="*/ 40308 w 1166485"/>
                <a:gd name="connsiteY37" fmla="*/ 212329 h 636856"/>
                <a:gd name="connsiteX0" fmla="*/ 40308 w 1166485"/>
                <a:gd name="connsiteY0" fmla="*/ 212329 h 636856"/>
                <a:gd name="connsiteX1" fmla="*/ 5383 w 1166485"/>
                <a:gd name="connsiteY1" fmla="*/ 485379 h 636856"/>
                <a:gd name="connsiteX2" fmla="*/ 94283 w 1166485"/>
                <a:gd name="connsiteY2" fmla="*/ 574279 h 636856"/>
                <a:gd name="connsiteX3" fmla="*/ 97458 w 1166485"/>
                <a:gd name="connsiteY3" fmla="*/ 380604 h 636856"/>
                <a:gd name="connsiteX4" fmla="*/ 157783 w 1166485"/>
                <a:gd name="connsiteY4" fmla="*/ 382192 h 636856"/>
                <a:gd name="connsiteX5" fmla="*/ 176833 w 1166485"/>
                <a:gd name="connsiteY5" fmla="*/ 583804 h 636856"/>
                <a:gd name="connsiteX6" fmla="*/ 373683 w 1166485"/>
                <a:gd name="connsiteY6" fmla="*/ 571104 h 636856"/>
                <a:gd name="connsiteX7" fmla="*/ 362570 w 1166485"/>
                <a:gd name="connsiteY7" fmla="*/ 199629 h 636856"/>
                <a:gd name="connsiteX8" fmla="*/ 389558 w 1166485"/>
                <a:gd name="connsiteY8" fmla="*/ 199629 h 636856"/>
                <a:gd name="connsiteX9" fmla="*/ 402258 w 1166485"/>
                <a:gd name="connsiteY9" fmla="*/ 571104 h 636856"/>
                <a:gd name="connsiteX10" fmla="*/ 675308 w 1166485"/>
                <a:gd name="connsiteY10" fmla="*/ 580629 h 636856"/>
                <a:gd name="connsiteX11" fmla="*/ 668957 w 1166485"/>
                <a:gd name="connsiteY11" fmla="*/ 144066 h 636856"/>
                <a:gd name="connsiteX12" fmla="*/ 719758 w 1166485"/>
                <a:gd name="connsiteY12" fmla="*/ 142479 h 636856"/>
                <a:gd name="connsiteX13" fmla="*/ 768970 w 1166485"/>
                <a:gd name="connsiteY13" fmla="*/ 571104 h 636856"/>
                <a:gd name="connsiteX14" fmla="*/ 1024558 w 1166485"/>
                <a:gd name="connsiteY14" fmla="*/ 539354 h 636856"/>
                <a:gd name="connsiteX15" fmla="*/ 1002333 w 1166485"/>
                <a:gd name="connsiteY15" fmla="*/ 364729 h 636856"/>
                <a:gd name="connsiteX16" fmla="*/ 1056308 w 1166485"/>
                <a:gd name="connsiteY16" fmla="*/ 364729 h 636856"/>
                <a:gd name="connsiteX17" fmla="*/ 1092820 w 1166485"/>
                <a:gd name="connsiteY17" fmla="*/ 520304 h 636856"/>
                <a:gd name="connsiteX18" fmla="*/ 1024558 w 1166485"/>
                <a:gd name="connsiteY18" fmla="*/ 53579 h 636856"/>
                <a:gd name="connsiteX19" fmla="*/ 1018208 w 1166485"/>
                <a:gd name="connsiteY19" fmla="*/ 267891 h 636856"/>
                <a:gd name="connsiteX20" fmla="*/ 986458 w 1166485"/>
                <a:gd name="connsiteY20" fmla="*/ 279003 h 636856"/>
                <a:gd name="connsiteX21" fmla="*/ 926133 w 1166485"/>
                <a:gd name="connsiteY21" fmla="*/ 40879 h 636856"/>
                <a:gd name="connsiteX22" fmla="*/ 859458 w 1166485"/>
                <a:gd name="connsiteY22" fmla="*/ 31354 h 636856"/>
                <a:gd name="connsiteX23" fmla="*/ 938833 w 1166485"/>
                <a:gd name="connsiteY23" fmla="*/ 456804 h 636856"/>
                <a:gd name="connsiteX24" fmla="*/ 878508 w 1166485"/>
                <a:gd name="connsiteY24" fmla="*/ 437754 h 636856"/>
                <a:gd name="connsiteX25" fmla="*/ 789608 w 1166485"/>
                <a:gd name="connsiteY25" fmla="*/ 18654 h 636856"/>
                <a:gd name="connsiteX26" fmla="*/ 570532 w 1166485"/>
                <a:gd name="connsiteY26" fmla="*/ 40878 h 636856"/>
                <a:gd name="connsiteX27" fmla="*/ 565770 w 1166485"/>
                <a:gd name="connsiteY27" fmla="*/ 475854 h 636856"/>
                <a:gd name="connsiteX28" fmla="*/ 519733 w 1166485"/>
                <a:gd name="connsiteY28" fmla="*/ 463154 h 636856"/>
                <a:gd name="connsiteX29" fmla="*/ 487983 w 1166485"/>
                <a:gd name="connsiteY29" fmla="*/ 25004 h 636856"/>
                <a:gd name="connsiteX30" fmla="*/ 259383 w 1166485"/>
                <a:gd name="connsiteY30" fmla="*/ 55166 h 636856"/>
                <a:gd name="connsiteX31" fmla="*/ 259384 w 1166485"/>
                <a:gd name="connsiteY31" fmla="*/ 464742 h 636856"/>
                <a:gd name="connsiteX32" fmla="*/ 233983 w 1166485"/>
                <a:gd name="connsiteY32" fmla="*/ 464742 h 636856"/>
                <a:gd name="connsiteX33" fmla="*/ 194295 w 1166485"/>
                <a:gd name="connsiteY33" fmla="*/ 86916 h 636856"/>
                <a:gd name="connsiteX34" fmla="*/ 114920 w 1166485"/>
                <a:gd name="connsiteY34" fmla="*/ 136129 h 636856"/>
                <a:gd name="connsiteX35" fmla="*/ 111746 w 1166485"/>
                <a:gd name="connsiteY35" fmla="*/ 302816 h 636856"/>
                <a:gd name="connsiteX36" fmla="*/ 87933 w 1166485"/>
                <a:gd name="connsiteY36" fmla="*/ 304404 h 636856"/>
                <a:gd name="connsiteX37" fmla="*/ 40308 w 1166485"/>
                <a:gd name="connsiteY37" fmla="*/ 212329 h 636856"/>
                <a:gd name="connsiteX0" fmla="*/ 40308 w 1166485"/>
                <a:gd name="connsiteY0" fmla="*/ 212329 h 636856"/>
                <a:gd name="connsiteX1" fmla="*/ 5383 w 1166485"/>
                <a:gd name="connsiteY1" fmla="*/ 485379 h 636856"/>
                <a:gd name="connsiteX2" fmla="*/ 94283 w 1166485"/>
                <a:gd name="connsiteY2" fmla="*/ 574279 h 636856"/>
                <a:gd name="connsiteX3" fmla="*/ 97458 w 1166485"/>
                <a:gd name="connsiteY3" fmla="*/ 380604 h 636856"/>
                <a:gd name="connsiteX4" fmla="*/ 157783 w 1166485"/>
                <a:gd name="connsiteY4" fmla="*/ 382192 h 636856"/>
                <a:gd name="connsiteX5" fmla="*/ 176833 w 1166485"/>
                <a:gd name="connsiteY5" fmla="*/ 583804 h 636856"/>
                <a:gd name="connsiteX6" fmla="*/ 373683 w 1166485"/>
                <a:gd name="connsiteY6" fmla="*/ 571104 h 636856"/>
                <a:gd name="connsiteX7" fmla="*/ 362570 w 1166485"/>
                <a:gd name="connsiteY7" fmla="*/ 199629 h 636856"/>
                <a:gd name="connsiteX8" fmla="*/ 389558 w 1166485"/>
                <a:gd name="connsiteY8" fmla="*/ 199629 h 636856"/>
                <a:gd name="connsiteX9" fmla="*/ 402258 w 1166485"/>
                <a:gd name="connsiteY9" fmla="*/ 571104 h 636856"/>
                <a:gd name="connsiteX10" fmla="*/ 675308 w 1166485"/>
                <a:gd name="connsiteY10" fmla="*/ 580629 h 636856"/>
                <a:gd name="connsiteX11" fmla="*/ 668957 w 1166485"/>
                <a:gd name="connsiteY11" fmla="*/ 144066 h 636856"/>
                <a:gd name="connsiteX12" fmla="*/ 719758 w 1166485"/>
                <a:gd name="connsiteY12" fmla="*/ 142479 h 636856"/>
                <a:gd name="connsiteX13" fmla="*/ 768970 w 1166485"/>
                <a:gd name="connsiteY13" fmla="*/ 571104 h 636856"/>
                <a:gd name="connsiteX14" fmla="*/ 1024558 w 1166485"/>
                <a:gd name="connsiteY14" fmla="*/ 539354 h 636856"/>
                <a:gd name="connsiteX15" fmla="*/ 1002333 w 1166485"/>
                <a:gd name="connsiteY15" fmla="*/ 364729 h 636856"/>
                <a:gd name="connsiteX16" fmla="*/ 1056308 w 1166485"/>
                <a:gd name="connsiteY16" fmla="*/ 364729 h 636856"/>
                <a:gd name="connsiteX17" fmla="*/ 1092820 w 1166485"/>
                <a:gd name="connsiteY17" fmla="*/ 520304 h 636856"/>
                <a:gd name="connsiteX18" fmla="*/ 1024558 w 1166485"/>
                <a:gd name="connsiteY18" fmla="*/ 53579 h 636856"/>
                <a:gd name="connsiteX19" fmla="*/ 1018208 w 1166485"/>
                <a:gd name="connsiteY19" fmla="*/ 267891 h 636856"/>
                <a:gd name="connsiteX20" fmla="*/ 986458 w 1166485"/>
                <a:gd name="connsiteY20" fmla="*/ 279003 h 636856"/>
                <a:gd name="connsiteX21" fmla="*/ 926133 w 1166485"/>
                <a:gd name="connsiteY21" fmla="*/ 40879 h 636856"/>
                <a:gd name="connsiteX22" fmla="*/ 859458 w 1166485"/>
                <a:gd name="connsiteY22" fmla="*/ 31354 h 636856"/>
                <a:gd name="connsiteX23" fmla="*/ 938833 w 1166485"/>
                <a:gd name="connsiteY23" fmla="*/ 456804 h 636856"/>
                <a:gd name="connsiteX24" fmla="*/ 878508 w 1166485"/>
                <a:gd name="connsiteY24" fmla="*/ 437754 h 636856"/>
                <a:gd name="connsiteX25" fmla="*/ 789608 w 1166485"/>
                <a:gd name="connsiteY25" fmla="*/ 18654 h 636856"/>
                <a:gd name="connsiteX26" fmla="*/ 570532 w 1166485"/>
                <a:gd name="connsiteY26" fmla="*/ 40878 h 636856"/>
                <a:gd name="connsiteX27" fmla="*/ 565770 w 1166485"/>
                <a:gd name="connsiteY27" fmla="*/ 475854 h 636856"/>
                <a:gd name="connsiteX28" fmla="*/ 519733 w 1166485"/>
                <a:gd name="connsiteY28" fmla="*/ 463154 h 636856"/>
                <a:gd name="connsiteX29" fmla="*/ 487983 w 1166485"/>
                <a:gd name="connsiteY29" fmla="*/ 25004 h 636856"/>
                <a:gd name="connsiteX30" fmla="*/ 259383 w 1166485"/>
                <a:gd name="connsiteY30" fmla="*/ 55166 h 636856"/>
                <a:gd name="connsiteX31" fmla="*/ 259384 w 1166485"/>
                <a:gd name="connsiteY31" fmla="*/ 464742 h 636856"/>
                <a:gd name="connsiteX32" fmla="*/ 233983 w 1166485"/>
                <a:gd name="connsiteY32" fmla="*/ 464742 h 636856"/>
                <a:gd name="connsiteX33" fmla="*/ 194295 w 1166485"/>
                <a:gd name="connsiteY33" fmla="*/ 86916 h 636856"/>
                <a:gd name="connsiteX34" fmla="*/ 114920 w 1166485"/>
                <a:gd name="connsiteY34" fmla="*/ 136129 h 636856"/>
                <a:gd name="connsiteX35" fmla="*/ 126033 w 1166485"/>
                <a:gd name="connsiteY35" fmla="*/ 310754 h 636856"/>
                <a:gd name="connsiteX36" fmla="*/ 87933 w 1166485"/>
                <a:gd name="connsiteY36" fmla="*/ 304404 h 636856"/>
                <a:gd name="connsiteX37" fmla="*/ 40308 w 1166485"/>
                <a:gd name="connsiteY37" fmla="*/ 212329 h 636856"/>
                <a:gd name="connsiteX0" fmla="*/ 40308 w 1166485"/>
                <a:gd name="connsiteY0" fmla="*/ 212329 h 636856"/>
                <a:gd name="connsiteX1" fmla="*/ 5383 w 1166485"/>
                <a:gd name="connsiteY1" fmla="*/ 485379 h 636856"/>
                <a:gd name="connsiteX2" fmla="*/ 94283 w 1166485"/>
                <a:gd name="connsiteY2" fmla="*/ 574279 h 636856"/>
                <a:gd name="connsiteX3" fmla="*/ 97458 w 1166485"/>
                <a:gd name="connsiteY3" fmla="*/ 380604 h 636856"/>
                <a:gd name="connsiteX4" fmla="*/ 157783 w 1166485"/>
                <a:gd name="connsiteY4" fmla="*/ 382192 h 636856"/>
                <a:gd name="connsiteX5" fmla="*/ 176833 w 1166485"/>
                <a:gd name="connsiteY5" fmla="*/ 583804 h 636856"/>
                <a:gd name="connsiteX6" fmla="*/ 373683 w 1166485"/>
                <a:gd name="connsiteY6" fmla="*/ 571104 h 636856"/>
                <a:gd name="connsiteX7" fmla="*/ 362570 w 1166485"/>
                <a:gd name="connsiteY7" fmla="*/ 199629 h 636856"/>
                <a:gd name="connsiteX8" fmla="*/ 389558 w 1166485"/>
                <a:gd name="connsiteY8" fmla="*/ 199629 h 636856"/>
                <a:gd name="connsiteX9" fmla="*/ 402258 w 1166485"/>
                <a:gd name="connsiteY9" fmla="*/ 571104 h 636856"/>
                <a:gd name="connsiteX10" fmla="*/ 675308 w 1166485"/>
                <a:gd name="connsiteY10" fmla="*/ 580629 h 636856"/>
                <a:gd name="connsiteX11" fmla="*/ 668957 w 1166485"/>
                <a:gd name="connsiteY11" fmla="*/ 144066 h 636856"/>
                <a:gd name="connsiteX12" fmla="*/ 719758 w 1166485"/>
                <a:gd name="connsiteY12" fmla="*/ 142479 h 636856"/>
                <a:gd name="connsiteX13" fmla="*/ 768970 w 1166485"/>
                <a:gd name="connsiteY13" fmla="*/ 571104 h 636856"/>
                <a:gd name="connsiteX14" fmla="*/ 1024558 w 1166485"/>
                <a:gd name="connsiteY14" fmla="*/ 539354 h 636856"/>
                <a:gd name="connsiteX15" fmla="*/ 1002333 w 1166485"/>
                <a:gd name="connsiteY15" fmla="*/ 364729 h 636856"/>
                <a:gd name="connsiteX16" fmla="*/ 1056308 w 1166485"/>
                <a:gd name="connsiteY16" fmla="*/ 364729 h 636856"/>
                <a:gd name="connsiteX17" fmla="*/ 1092820 w 1166485"/>
                <a:gd name="connsiteY17" fmla="*/ 520304 h 636856"/>
                <a:gd name="connsiteX18" fmla="*/ 1024558 w 1166485"/>
                <a:gd name="connsiteY18" fmla="*/ 53579 h 636856"/>
                <a:gd name="connsiteX19" fmla="*/ 1018208 w 1166485"/>
                <a:gd name="connsiteY19" fmla="*/ 267891 h 636856"/>
                <a:gd name="connsiteX20" fmla="*/ 986458 w 1166485"/>
                <a:gd name="connsiteY20" fmla="*/ 279003 h 636856"/>
                <a:gd name="connsiteX21" fmla="*/ 926133 w 1166485"/>
                <a:gd name="connsiteY21" fmla="*/ 40879 h 636856"/>
                <a:gd name="connsiteX22" fmla="*/ 859458 w 1166485"/>
                <a:gd name="connsiteY22" fmla="*/ 31354 h 636856"/>
                <a:gd name="connsiteX23" fmla="*/ 938833 w 1166485"/>
                <a:gd name="connsiteY23" fmla="*/ 456804 h 636856"/>
                <a:gd name="connsiteX24" fmla="*/ 878508 w 1166485"/>
                <a:gd name="connsiteY24" fmla="*/ 437754 h 636856"/>
                <a:gd name="connsiteX25" fmla="*/ 789608 w 1166485"/>
                <a:gd name="connsiteY25" fmla="*/ 18654 h 636856"/>
                <a:gd name="connsiteX26" fmla="*/ 570532 w 1166485"/>
                <a:gd name="connsiteY26" fmla="*/ 40878 h 636856"/>
                <a:gd name="connsiteX27" fmla="*/ 565770 w 1166485"/>
                <a:gd name="connsiteY27" fmla="*/ 475854 h 636856"/>
                <a:gd name="connsiteX28" fmla="*/ 519733 w 1166485"/>
                <a:gd name="connsiteY28" fmla="*/ 463154 h 636856"/>
                <a:gd name="connsiteX29" fmla="*/ 487983 w 1166485"/>
                <a:gd name="connsiteY29" fmla="*/ 25004 h 636856"/>
                <a:gd name="connsiteX30" fmla="*/ 259383 w 1166485"/>
                <a:gd name="connsiteY30" fmla="*/ 55166 h 636856"/>
                <a:gd name="connsiteX31" fmla="*/ 259384 w 1166485"/>
                <a:gd name="connsiteY31" fmla="*/ 464742 h 636856"/>
                <a:gd name="connsiteX32" fmla="*/ 233983 w 1166485"/>
                <a:gd name="connsiteY32" fmla="*/ 464742 h 636856"/>
                <a:gd name="connsiteX33" fmla="*/ 194295 w 1166485"/>
                <a:gd name="connsiteY33" fmla="*/ 86916 h 636856"/>
                <a:gd name="connsiteX34" fmla="*/ 114920 w 1166485"/>
                <a:gd name="connsiteY34" fmla="*/ 136129 h 636856"/>
                <a:gd name="connsiteX35" fmla="*/ 126033 w 1166485"/>
                <a:gd name="connsiteY35" fmla="*/ 310754 h 636856"/>
                <a:gd name="connsiteX36" fmla="*/ 87933 w 1166485"/>
                <a:gd name="connsiteY36" fmla="*/ 304404 h 636856"/>
                <a:gd name="connsiteX37" fmla="*/ 40308 w 1166485"/>
                <a:gd name="connsiteY37" fmla="*/ 212329 h 63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66485" h="636856">
                  <a:moveTo>
                    <a:pt x="40308" y="212329"/>
                  </a:moveTo>
                  <a:cubicBezTo>
                    <a:pt x="-18959" y="250958"/>
                    <a:pt x="4325" y="368962"/>
                    <a:pt x="5383" y="485379"/>
                  </a:cubicBezTo>
                  <a:cubicBezTo>
                    <a:pt x="17554" y="535650"/>
                    <a:pt x="53537" y="573221"/>
                    <a:pt x="94283" y="574279"/>
                  </a:cubicBezTo>
                  <a:cubicBezTo>
                    <a:pt x="128150" y="562637"/>
                    <a:pt x="88991" y="427171"/>
                    <a:pt x="97458" y="380604"/>
                  </a:cubicBezTo>
                  <a:cubicBezTo>
                    <a:pt x="106454" y="346209"/>
                    <a:pt x="147200" y="353088"/>
                    <a:pt x="157783" y="382192"/>
                  </a:cubicBezTo>
                  <a:cubicBezTo>
                    <a:pt x="164133" y="449396"/>
                    <a:pt x="145083" y="543587"/>
                    <a:pt x="176833" y="583804"/>
                  </a:cubicBezTo>
                  <a:cubicBezTo>
                    <a:pt x="245625" y="663708"/>
                    <a:pt x="342991" y="648362"/>
                    <a:pt x="373683" y="571104"/>
                  </a:cubicBezTo>
                  <a:cubicBezTo>
                    <a:pt x="369978" y="434579"/>
                    <a:pt x="371037" y="326629"/>
                    <a:pt x="362570" y="199629"/>
                  </a:cubicBezTo>
                  <a:cubicBezTo>
                    <a:pt x="381091" y="169467"/>
                    <a:pt x="375800" y="196454"/>
                    <a:pt x="389558" y="199629"/>
                  </a:cubicBezTo>
                  <a:lnTo>
                    <a:pt x="402258" y="571104"/>
                  </a:lnTo>
                  <a:cubicBezTo>
                    <a:pt x="440887" y="655241"/>
                    <a:pt x="647791" y="634604"/>
                    <a:pt x="675308" y="580629"/>
                  </a:cubicBezTo>
                  <a:cubicBezTo>
                    <a:pt x="695946" y="461037"/>
                    <a:pt x="688007" y="292233"/>
                    <a:pt x="668957" y="144066"/>
                  </a:cubicBezTo>
                  <a:cubicBezTo>
                    <a:pt x="685890" y="91150"/>
                    <a:pt x="717112" y="112845"/>
                    <a:pt x="719758" y="142479"/>
                  </a:cubicBezTo>
                  <a:cubicBezTo>
                    <a:pt x="717641" y="309696"/>
                    <a:pt x="720287" y="526124"/>
                    <a:pt x="768970" y="571104"/>
                  </a:cubicBezTo>
                  <a:cubicBezTo>
                    <a:pt x="864750" y="625079"/>
                    <a:pt x="957353" y="594916"/>
                    <a:pt x="1024558" y="539354"/>
                  </a:cubicBezTo>
                  <a:lnTo>
                    <a:pt x="1002333" y="364729"/>
                  </a:lnTo>
                  <a:cubicBezTo>
                    <a:pt x="995454" y="336154"/>
                    <a:pt x="1009212" y="312342"/>
                    <a:pt x="1056308" y="364729"/>
                  </a:cubicBezTo>
                  <a:cubicBezTo>
                    <a:pt x="1066362" y="435637"/>
                    <a:pt x="1046253" y="522421"/>
                    <a:pt x="1092820" y="520304"/>
                  </a:cubicBezTo>
                  <a:cubicBezTo>
                    <a:pt x="1197066" y="455217"/>
                    <a:pt x="1204474" y="190104"/>
                    <a:pt x="1024558" y="53579"/>
                  </a:cubicBezTo>
                  <a:cubicBezTo>
                    <a:pt x="982753" y="36116"/>
                    <a:pt x="971113" y="102792"/>
                    <a:pt x="1018208" y="267891"/>
                  </a:cubicBezTo>
                  <a:cubicBezTo>
                    <a:pt x="993866" y="291174"/>
                    <a:pt x="1001275" y="279532"/>
                    <a:pt x="986458" y="279003"/>
                  </a:cubicBezTo>
                  <a:cubicBezTo>
                    <a:pt x="968466" y="202803"/>
                    <a:pt x="991751" y="180579"/>
                    <a:pt x="926133" y="40879"/>
                  </a:cubicBezTo>
                  <a:cubicBezTo>
                    <a:pt x="908670" y="20770"/>
                    <a:pt x="878508" y="-13626"/>
                    <a:pt x="859458" y="31354"/>
                  </a:cubicBezTo>
                  <a:cubicBezTo>
                    <a:pt x="836703" y="154121"/>
                    <a:pt x="912375" y="314987"/>
                    <a:pt x="938833" y="456804"/>
                  </a:cubicBezTo>
                  <a:cubicBezTo>
                    <a:pt x="920841" y="462096"/>
                    <a:pt x="907613" y="481675"/>
                    <a:pt x="878508" y="437754"/>
                  </a:cubicBezTo>
                  <a:cubicBezTo>
                    <a:pt x="848875" y="298054"/>
                    <a:pt x="841466" y="66278"/>
                    <a:pt x="789608" y="18654"/>
                  </a:cubicBezTo>
                  <a:cubicBezTo>
                    <a:pt x="750450" y="1721"/>
                    <a:pt x="622391" y="-21564"/>
                    <a:pt x="570532" y="40878"/>
                  </a:cubicBezTo>
                  <a:cubicBezTo>
                    <a:pt x="546190" y="187987"/>
                    <a:pt x="567887" y="327158"/>
                    <a:pt x="565770" y="475854"/>
                  </a:cubicBezTo>
                  <a:cubicBezTo>
                    <a:pt x="550953" y="490671"/>
                    <a:pt x="526613" y="511836"/>
                    <a:pt x="519733" y="463154"/>
                  </a:cubicBezTo>
                  <a:cubicBezTo>
                    <a:pt x="509150" y="317104"/>
                    <a:pt x="514441" y="101204"/>
                    <a:pt x="487983" y="25004"/>
                  </a:cubicBezTo>
                  <a:cubicBezTo>
                    <a:pt x="432420" y="-9392"/>
                    <a:pt x="300658" y="-13625"/>
                    <a:pt x="259383" y="55166"/>
                  </a:cubicBezTo>
                  <a:cubicBezTo>
                    <a:pt x="256208" y="248312"/>
                    <a:pt x="259384" y="322396"/>
                    <a:pt x="259384" y="464742"/>
                  </a:cubicBezTo>
                  <a:cubicBezTo>
                    <a:pt x="234513" y="484322"/>
                    <a:pt x="246154" y="465800"/>
                    <a:pt x="233983" y="464742"/>
                  </a:cubicBezTo>
                  <a:cubicBezTo>
                    <a:pt x="226574" y="324513"/>
                    <a:pt x="223929" y="127133"/>
                    <a:pt x="194295" y="86916"/>
                  </a:cubicBezTo>
                  <a:cubicBezTo>
                    <a:pt x="135028" y="74216"/>
                    <a:pt x="124974" y="86917"/>
                    <a:pt x="114920" y="136129"/>
                  </a:cubicBezTo>
                  <a:cubicBezTo>
                    <a:pt x="104865" y="176346"/>
                    <a:pt x="109100" y="197512"/>
                    <a:pt x="126033" y="310754"/>
                  </a:cubicBezTo>
                  <a:cubicBezTo>
                    <a:pt x="114391" y="317104"/>
                    <a:pt x="97988" y="325042"/>
                    <a:pt x="87933" y="304404"/>
                  </a:cubicBezTo>
                  <a:cubicBezTo>
                    <a:pt x="72058" y="273712"/>
                    <a:pt x="86345" y="217621"/>
                    <a:pt x="40308" y="212329"/>
                  </a:cubicBezTo>
                  <a:close/>
                </a:path>
              </a:pathLst>
            </a:custGeom>
            <a:solidFill>
              <a:schemeClr val="accent5">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715" name="Group 9714">
            <a:extLst>
              <a:ext uri="{FF2B5EF4-FFF2-40B4-BE49-F238E27FC236}">
                <a16:creationId xmlns:a16="http://schemas.microsoft.com/office/drawing/2014/main" id="{3F8DE8F9-C9E5-F107-A327-D8C6BFF19127}"/>
              </a:ext>
            </a:extLst>
          </p:cNvPr>
          <p:cNvGrpSpPr/>
          <p:nvPr/>
        </p:nvGrpSpPr>
        <p:grpSpPr>
          <a:xfrm>
            <a:off x="655260" y="2630484"/>
            <a:ext cx="3629553" cy="397324"/>
            <a:chOff x="6977575" y="7082145"/>
            <a:chExt cx="2961347" cy="324176"/>
          </a:xfrm>
        </p:grpSpPr>
        <p:grpSp>
          <p:nvGrpSpPr>
            <p:cNvPr id="9716" name="Group 9715">
              <a:extLst>
                <a:ext uri="{FF2B5EF4-FFF2-40B4-BE49-F238E27FC236}">
                  <a16:creationId xmlns:a16="http://schemas.microsoft.com/office/drawing/2014/main" id="{5471DD3C-2B85-3E15-88A2-E561F96837D5}"/>
                </a:ext>
              </a:extLst>
            </p:cNvPr>
            <p:cNvGrpSpPr/>
            <p:nvPr/>
          </p:nvGrpSpPr>
          <p:grpSpPr>
            <a:xfrm>
              <a:off x="6977575" y="7082145"/>
              <a:ext cx="2961347" cy="167100"/>
              <a:chOff x="6977575" y="6884746"/>
              <a:chExt cx="2961347" cy="167100"/>
            </a:xfrm>
          </p:grpSpPr>
          <p:grpSp>
            <p:nvGrpSpPr>
              <p:cNvPr id="9836" name="Group 9835">
                <a:extLst>
                  <a:ext uri="{FF2B5EF4-FFF2-40B4-BE49-F238E27FC236}">
                    <a16:creationId xmlns:a16="http://schemas.microsoft.com/office/drawing/2014/main" id="{487BEE8E-54D1-C72F-83BE-EF094A5B470C}"/>
                  </a:ext>
                </a:extLst>
              </p:cNvPr>
              <p:cNvGrpSpPr/>
              <p:nvPr/>
            </p:nvGrpSpPr>
            <p:grpSpPr>
              <a:xfrm>
                <a:off x="6986551" y="6915921"/>
                <a:ext cx="2942543" cy="135925"/>
                <a:chOff x="6986551" y="6915920"/>
                <a:chExt cx="2942543" cy="238829"/>
              </a:xfrm>
            </p:grpSpPr>
            <p:sp>
              <p:nvSpPr>
                <p:cNvPr id="9876" name="Freeform 144">
                  <a:extLst>
                    <a:ext uri="{FF2B5EF4-FFF2-40B4-BE49-F238E27FC236}">
                      <a16:creationId xmlns:a16="http://schemas.microsoft.com/office/drawing/2014/main" id="{770C0643-B35B-7B86-8E91-1D7E95CD5B17}"/>
                    </a:ext>
                  </a:extLst>
                </p:cNvPr>
                <p:cNvSpPr>
                  <a:spLocks/>
                </p:cNvSpPr>
                <p:nvPr/>
              </p:nvSpPr>
              <p:spPr bwMode="auto">
                <a:xfrm>
                  <a:off x="6986551" y="692673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77" name="Freeform 145">
                  <a:extLst>
                    <a:ext uri="{FF2B5EF4-FFF2-40B4-BE49-F238E27FC236}">
                      <a16:creationId xmlns:a16="http://schemas.microsoft.com/office/drawing/2014/main" id="{74122BF2-86E9-7233-E675-1227F2B7F62A}"/>
                    </a:ext>
                  </a:extLst>
                </p:cNvPr>
                <p:cNvSpPr>
                  <a:spLocks/>
                </p:cNvSpPr>
                <p:nvPr/>
              </p:nvSpPr>
              <p:spPr bwMode="auto">
                <a:xfrm>
                  <a:off x="7012622" y="692355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78" name="Freeform 148">
                  <a:extLst>
                    <a:ext uri="{FF2B5EF4-FFF2-40B4-BE49-F238E27FC236}">
                      <a16:creationId xmlns:a16="http://schemas.microsoft.com/office/drawing/2014/main" id="{15498E4C-C714-8F4E-20AD-8C20DED6E348}"/>
                    </a:ext>
                  </a:extLst>
                </p:cNvPr>
                <p:cNvSpPr>
                  <a:spLocks/>
                </p:cNvSpPr>
                <p:nvPr/>
              </p:nvSpPr>
              <p:spPr bwMode="auto">
                <a:xfrm>
                  <a:off x="7068607" y="691910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79" name="Freeform 149">
                  <a:extLst>
                    <a:ext uri="{FF2B5EF4-FFF2-40B4-BE49-F238E27FC236}">
                      <a16:creationId xmlns:a16="http://schemas.microsoft.com/office/drawing/2014/main" id="{01F8D8C1-78C4-7365-14DB-DB0BA74B6BCC}"/>
                    </a:ext>
                  </a:extLst>
                </p:cNvPr>
                <p:cNvSpPr>
                  <a:spLocks/>
                </p:cNvSpPr>
                <p:nvPr/>
              </p:nvSpPr>
              <p:spPr bwMode="auto">
                <a:xfrm>
                  <a:off x="7094678" y="69159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80" name="Freeform 152">
                  <a:extLst>
                    <a:ext uri="{FF2B5EF4-FFF2-40B4-BE49-F238E27FC236}">
                      <a16:creationId xmlns:a16="http://schemas.microsoft.com/office/drawing/2014/main" id="{39B73ADB-0125-C10B-515D-41576054595C}"/>
                    </a:ext>
                  </a:extLst>
                </p:cNvPr>
                <p:cNvSpPr>
                  <a:spLocks/>
                </p:cNvSpPr>
                <p:nvPr/>
              </p:nvSpPr>
              <p:spPr bwMode="auto">
                <a:xfrm>
                  <a:off x="7148100" y="692673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81" name="Freeform 153">
                  <a:extLst>
                    <a:ext uri="{FF2B5EF4-FFF2-40B4-BE49-F238E27FC236}">
                      <a16:creationId xmlns:a16="http://schemas.microsoft.com/office/drawing/2014/main" id="{CF662216-EACE-01DB-FAA9-C8FBE4CB6D44}"/>
                    </a:ext>
                  </a:extLst>
                </p:cNvPr>
                <p:cNvSpPr>
                  <a:spLocks/>
                </p:cNvSpPr>
                <p:nvPr/>
              </p:nvSpPr>
              <p:spPr bwMode="auto">
                <a:xfrm>
                  <a:off x="7174171" y="692355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82" name="Freeform 156">
                  <a:extLst>
                    <a:ext uri="{FF2B5EF4-FFF2-40B4-BE49-F238E27FC236}">
                      <a16:creationId xmlns:a16="http://schemas.microsoft.com/office/drawing/2014/main" id="{60C18965-00CA-5F63-B8E3-661A69CE1ABD}"/>
                    </a:ext>
                  </a:extLst>
                </p:cNvPr>
                <p:cNvSpPr>
                  <a:spLocks/>
                </p:cNvSpPr>
                <p:nvPr/>
              </p:nvSpPr>
              <p:spPr bwMode="auto">
                <a:xfrm>
                  <a:off x="7225028" y="692291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83" name="Freeform 157">
                  <a:extLst>
                    <a:ext uri="{FF2B5EF4-FFF2-40B4-BE49-F238E27FC236}">
                      <a16:creationId xmlns:a16="http://schemas.microsoft.com/office/drawing/2014/main" id="{D18D9047-6FA2-1FE8-240C-7084BE23AB63}"/>
                    </a:ext>
                  </a:extLst>
                </p:cNvPr>
                <p:cNvSpPr>
                  <a:spLocks/>
                </p:cNvSpPr>
                <p:nvPr/>
              </p:nvSpPr>
              <p:spPr bwMode="auto">
                <a:xfrm>
                  <a:off x="7251099" y="691973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84" name="Freeform 160">
                  <a:extLst>
                    <a:ext uri="{FF2B5EF4-FFF2-40B4-BE49-F238E27FC236}">
                      <a16:creationId xmlns:a16="http://schemas.microsoft.com/office/drawing/2014/main" id="{5529134B-5E1B-F870-740C-D069285CC91A}"/>
                    </a:ext>
                  </a:extLst>
                </p:cNvPr>
                <p:cNvSpPr>
                  <a:spLocks/>
                </p:cNvSpPr>
                <p:nvPr/>
              </p:nvSpPr>
              <p:spPr bwMode="auto">
                <a:xfrm>
                  <a:off x="7304520" y="692673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85" name="Freeform 161">
                  <a:extLst>
                    <a:ext uri="{FF2B5EF4-FFF2-40B4-BE49-F238E27FC236}">
                      <a16:creationId xmlns:a16="http://schemas.microsoft.com/office/drawing/2014/main" id="{136C23AD-788C-8544-6A77-35D47B9D7A4B}"/>
                    </a:ext>
                  </a:extLst>
                </p:cNvPr>
                <p:cNvSpPr>
                  <a:spLocks/>
                </p:cNvSpPr>
                <p:nvPr/>
              </p:nvSpPr>
              <p:spPr bwMode="auto">
                <a:xfrm>
                  <a:off x="7330591" y="692355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86" name="Freeform 217">
                  <a:extLst>
                    <a:ext uri="{FF2B5EF4-FFF2-40B4-BE49-F238E27FC236}">
                      <a16:creationId xmlns:a16="http://schemas.microsoft.com/office/drawing/2014/main" id="{5E24C4C6-7442-FEC4-47C6-2B8C67B3D324}"/>
                    </a:ext>
                  </a:extLst>
                </p:cNvPr>
                <p:cNvSpPr>
                  <a:spLocks/>
                </p:cNvSpPr>
                <p:nvPr/>
              </p:nvSpPr>
              <p:spPr bwMode="auto">
                <a:xfrm>
                  <a:off x="7622889"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87" name="Freeform 218">
                  <a:extLst>
                    <a:ext uri="{FF2B5EF4-FFF2-40B4-BE49-F238E27FC236}">
                      <a16:creationId xmlns:a16="http://schemas.microsoft.com/office/drawing/2014/main" id="{66C85598-C867-D06E-55A8-C7CB4A3C8BA1}"/>
                    </a:ext>
                  </a:extLst>
                </p:cNvPr>
                <p:cNvSpPr>
                  <a:spLocks/>
                </p:cNvSpPr>
                <p:nvPr/>
              </p:nvSpPr>
              <p:spPr bwMode="auto">
                <a:xfrm>
                  <a:off x="7648959"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88" name="Freeform 221">
                  <a:extLst>
                    <a:ext uri="{FF2B5EF4-FFF2-40B4-BE49-F238E27FC236}">
                      <a16:creationId xmlns:a16="http://schemas.microsoft.com/office/drawing/2014/main" id="{DB50D3FD-0A9C-6CF3-5AAF-7340EF187B2C}"/>
                    </a:ext>
                  </a:extLst>
                </p:cNvPr>
                <p:cNvSpPr>
                  <a:spLocks/>
                </p:cNvSpPr>
                <p:nvPr/>
              </p:nvSpPr>
              <p:spPr bwMode="auto">
                <a:xfrm>
                  <a:off x="7543396"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89" name="Freeform 222">
                  <a:extLst>
                    <a:ext uri="{FF2B5EF4-FFF2-40B4-BE49-F238E27FC236}">
                      <a16:creationId xmlns:a16="http://schemas.microsoft.com/office/drawing/2014/main" id="{DDE6171A-F039-5837-7B77-7A61A9DC32C7}"/>
                    </a:ext>
                  </a:extLst>
                </p:cNvPr>
                <p:cNvSpPr>
                  <a:spLocks/>
                </p:cNvSpPr>
                <p:nvPr/>
              </p:nvSpPr>
              <p:spPr bwMode="auto">
                <a:xfrm>
                  <a:off x="7569467"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90" name="Freeform 225">
                  <a:extLst>
                    <a:ext uri="{FF2B5EF4-FFF2-40B4-BE49-F238E27FC236}">
                      <a16:creationId xmlns:a16="http://schemas.microsoft.com/office/drawing/2014/main" id="{40F7D65E-0D8D-1EDE-FD5D-F22B23C22D71}"/>
                    </a:ext>
                  </a:extLst>
                </p:cNvPr>
                <p:cNvSpPr>
                  <a:spLocks/>
                </p:cNvSpPr>
                <p:nvPr/>
              </p:nvSpPr>
              <p:spPr bwMode="auto">
                <a:xfrm>
                  <a:off x="7466469"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91" name="Freeform 226">
                  <a:extLst>
                    <a:ext uri="{FF2B5EF4-FFF2-40B4-BE49-F238E27FC236}">
                      <a16:creationId xmlns:a16="http://schemas.microsoft.com/office/drawing/2014/main" id="{B8064815-845F-9791-4243-5624EC8A24F5}"/>
                    </a:ext>
                  </a:extLst>
                </p:cNvPr>
                <p:cNvSpPr>
                  <a:spLocks/>
                </p:cNvSpPr>
                <p:nvPr/>
              </p:nvSpPr>
              <p:spPr bwMode="auto">
                <a:xfrm>
                  <a:off x="7492540"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92" name="Freeform 229">
                  <a:extLst>
                    <a:ext uri="{FF2B5EF4-FFF2-40B4-BE49-F238E27FC236}">
                      <a16:creationId xmlns:a16="http://schemas.microsoft.com/office/drawing/2014/main" id="{B89B03FA-F699-1D3B-A627-7A76611364BF}"/>
                    </a:ext>
                  </a:extLst>
                </p:cNvPr>
                <p:cNvSpPr>
                  <a:spLocks/>
                </p:cNvSpPr>
                <p:nvPr/>
              </p:nvSpPr>
              <p:spPr bwMode="auto">
                <a:xfrm>
                  <a:off x="7384412"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93" name="Freeform 230">
                  <a:extLst>
                    <a:ext uri="{FF2B5EF4-FFF2-40B4-BE49-F238E27FC236}">
                      <a16:creationId xmlns:a16="http://schemas.microsoft.com/office/drawing/2014/main" id="{AE4A975C-4B4A-38BD-05BF-F70EFC121775}"/>
                    </a:ext>
                  </a:extLst>
                </p:cNvPr>
                <p:cNvSpPr>
                  <a:spLocks/>
                </p:cNvSpPr>
                <p:nvPr/>
              </p:nvSpPr>
              <p:spPr bwMode="auto">
                <a:xfrm>
                  <a:off x="7410483"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94" name="Freeform 217">
                  <a:extLst>
                    <a:ext uri="{FF2B5EF4-FFF2-40B4-BE49-F238E27FC236}">
                      <a16:creationId xmlns:a16="http://schemas.microsoft.com/office/drawing/2014/main" id="{07022944-BF26-DC2C-3623-C26BE0184A60}"/>
                    </a:ext>
                  </a:extLst>
                </p:cNvPr>
                <p:cNvSpPr>
                  <a:spLocks/>
                </p:cNvSpPr>
                <p:nvPr/>
              </p:nvSpPr>
              <p:spPr bwMode="auto">
                <a:xfrm>
                  <a:off x="7928472"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95" name="Freeform 218">
                  <a:extLst>
                    <a:ext uri="{FF2B5EF4-FFF2-40B4-BE49-F238E27FC236}">
                      <a16:creationId xmlns:a16="http://schemas.microsoft.com/office/drawing/2014/main" id="{D9126706-EE34-9CCB-805B-D3F544EB804B}"/>
                    </a:ext>
                  </a:extLst>
                </p:cNvPr>
                <p:cNvSpPr>
                  <a:spLocks/>
                </p:cNvSpPr>
                <p:nvPr/>
              </p:nvSpPr>
              <p:spPr bwMode="auto">
                <a:xfrm>
                  <a:off x="7954543"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96" name="Freeform 221">
                  <a:extLst>
                    <a:ext uri="{FF2B5EF4-FFF2-40B4-BE49-F238E27FC236}">
                      <a16:creationId xmlns:a16="http://schemas.microsoft.com/office/drawing/2014/main" id="{BB429C90-E45E-7D93-0771-D70A9D0761AD}"/>
                    </a:ext>
                  </a:extLst>
                </p:cNvPr>
                <p:cNvSpPr>
                  <a:spLocks/>
                </p:cNvSpPr>
                <p:nvPr/>
              </p:nvSpPr>
              <p:spPr bwMode="auto">
                <a:xfrm>
                  <a:off x="7848979"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97" name="Freeform 222">
                  <a:extLst>
                    <a:ext uri="{FF2B5EF4-FFF2-40B4-BE49-F238E27FC236}">
                      <a16:creationId xmlns:a16="http://schemas.microsoft.com/office/drawing/2014/main" id="{B7A372C7-3B87-F4B4-DD6C-D44EC4A9371C}"/>
                    </a:ext>
                  </a:extLst>
                </p:cNvPr>
                <p:cNvSpPr>
                  <a:spLocks/>
                </p:cNvSpPr>
                <p:nvPr/>
              </p:nvSpPr>
              <p:spPr bwMode="auto">
                <a:xfrm>
                  <a:off x="7875050"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98" name="Freeform 225">
                  <a:extLst>
                    <a:ext uri="{FF2B5EF4-FFF2-40B4-BE49-F238E27FC236}">
                      <a16:creationId xmlns:a16="http://schemas.microsoft.com/office/drawing/2014/main" id="{FC38590E-50F9-87F5-2BA8-03FBD214115D}"/>
                    </a:ext>
                  </a:extLst>
                </p:cNvPr>
                <p:cNvSpPr>
                  <a:spLocks/>
                </p:cNvSpPr>
                <p:nvPr/>
              </p:nvSpPr>
              <p:spPr bwMode="auto">
                <a:xfrm>
                  <a:off x="7772051"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99" name="Freeform 226">
                  <a:extLst>
                    <a:ext uri="{FF2B5EF4-FFF2-40B4-BE49-F238E27FC236}">
                      <a16:creationId xmlns:a16="http://schemas.microsoft.com/office/drawing/2014/main" id="{C4C09E77-4E00-4540-CC2C-5038D8867D55}"/>
                    </a:ext>
                  </a:extLst>
                </p:cNvPr>
                <p:cNvSpPr>
                  <a:spLocks/>
                </p:cNvSpPr>
                <p:nvPr/>
              </p:nvSpPr>
              <p:spPr bwMode="auto">
                <a:xfrm>
                  <a:off x="7798122"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00" name="Freeform 229">
                  <a:extLst>
                    <a:ext uri="{FF2B5EF4-FFF2-40B4-BE49-F238E27FC236}">
                      <a16:creationId xmlns:a16="http://schemas.microsoft.com/office/drawing/2014/main" id="{A4BE8C35-196A-5F52-CD57-0D82E84CAA31}"/>
                    </a:ext>
                  </a:extLst>
                </p:cNvPr>
                <p:cNvSpPr>
                  <a:spLocks/>
                </p:cNvSpPr>
                <p:nvPr/>
              </p:nvSpPr>
              <p:spPr bwMode="auto">
                <a:xfrm>
                  <a:off x="7689995"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01" name="Freeform 230">
                  <a:extLst>
                    <a:ext uri="{FF2B5EF4-FFF2-40B4-BE49-F238E27FC236}">
                      <a16:creationId xmlns:a16="http://schemas.microsoft.com/office/drawing/2014/main" id="{1CACA182-E4A1-46E9-71C6-4E040B398FA6}"/>
                    </a:ext>
                  </a:extLst>
                </p:cNvPr>
                <p:cNvSpPr>
                  <a:spLocks/>
                </p:cNvSpPr>
                <p:nvPr/>
              </p:nvSpPr>
              <p:spPr bwMode="auto">
                <a:xfrm>
                  <a:off x="7716066"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02" name="Freeform 217">
                  <a:extLst>
                    <a:ext uri="{FF2B5EF4-FFF2-40B4-BE49-F238E27FC236}">
                      <a16:creationId xmlns:a16="http://schemas.microsoft.com/office/drawing/2014/main" id="{CF0BB467-00CC-4B8C-050F-7A798406CAAD}"/>
                    </a:ext>
                  </a:extLst>
                </p:cNvPr>
                <p:cNvSpPr>
                  <a:spLocks/>
                </p:cNvSpPr>
                <p:nvPr/>
              </p:nvSpPr>
              <p:spPr bwMode="auto">
                <a:xfrm>
                  <a:off x="8161596" y="693990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03" name="Freeform 218">
                  <a:extLst>
                    <a:ext uri="{FF2B5EF4-FFF2-40B4-BE49-F238E27FC236}">
                      <a16:creationId xmlns:a16="http://schemas.microsoft.com/office/drawing/2014/main" id="{BEA465F4-F016-7FAD-8A7C-53CAAEB7C9BC}"/>
                    </a:ext>
                  </a:extLst>
                </p:cNvPr>
                <p:cNvSpPr>
                  <a:spLocks/>
                </p:cNvSpPr>
                <p:nvPr/>
              </p:nvSpPr>
              <p:spPr bwMode="auto">
                <a:xfrm>
                  <a:off x="8187667" y="69367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04" name="Freeform 221">
                  <a:extLst>
                    <a:ext uri="{FF2B5EF4-FFF2-40B4-BE49-F238E27FC236}">
                      <a16:creationId xmlns:a16="http://schemas.microsoft.com/office/drawing/2014/main" id="{4A52EEF0-B8BB-2C84-B835-A63A09C44A1D}"/>
                    </a:ext>
                  </a:extLst>
                </p:cNvPr>
                <p:cNvSpPr>
                  <a:spLocks/>
                </p:cNvSpPr>
                <p:nvPr/>
              </p:nvSpPr>
              <p:spPr bwMode="auto">
                <a:xfrm>
                  <a:off x="8082104" y="693990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05" name="Freeform 222">
                  <a:extLst>
                    <a:ext uri="{FF2B5EF4-FFF2-40B4-BE49-F238E27FC236}">
                      <a16:creationId xmlns:a16="http://schemas.microsoft.com/office/drawing/2014/main" id="{332CCFCE-1059-C99D-012C-12EF0DBB6945}"/>
                    </a:ext>
                  </a:extLst>
                </p:cNvPr>
                <p:cNvSpPr>
                  <a:spLocks/>
                </p:cNvSpPr>
                <p:nvPr/>
              </p:nvSpPr>
              <p:spPr bwMode="auto">
                <a:xfrm>
                  <a:off x="8108175" y="69367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06" name="Freeform 225">
                  <a:extLst>
                    <a:ext uri="{FF2B5EF4-FFF2-40B4-BE49-F238E27FC236}">
                      <a16:creationId xmlns:a16="http://schemas.microsoft.com/office/drawing/2014/main" id="{3BF47696-3DF9-09B7-85A3-937271167CDA}"/>
                    </a:ext>
                  </a:extLst>
                </p:cNvPr>
                <p:cNvSpPr>
                  <a:spLocks/>
                </p:cNvSpPr>
                <p:nvPr/>
              </p:nvSpPr>
              <p:spPr bwMode="auto">
                <a:xfrm>
                  <a:off x="8005176" y="693990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07" name="Freeform 226">
                  <a:extLst>
                    <a:ext uri="{FF2B5EF4-FFF2-40B4-BE49-F238E27FC236}">
                      <a16:creationId xmlns:a16="http://schemas.microsoft.com/office/drawing/2014/main" id="{F10C1373-87C2-9086-20CD-BD1F76448B3E}"/>
                    </a:ext>
                  </a:extLst>
                </p:cNvPr>
                <p:cNvSpPr>
                  <a:spLocks/>
                </p:cNvSpPr>
                <p:nvPr/>
              </p:nvSpPr>
              <p:spPr bwMode="auto">
                <a:xfrm>
                  <a:off x="8031247" y="69367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08" name="Freeform 217">
                  <a:extLst>
                    <a:ext uri="{FF2B5EF4-FFF2-40B4-BE49-F238E27FC236}">
                      <a16:creationId xmlns:a16="http://schemas.microsoft.com/office/drawing/2014/main" id="{CA604EEA-5552-ED6D-52B5-2ACD2111B3B4}"/>
                    </a:ext>
                  </a:extLst>
                </p:cNvPr>
                <p:cNvSpPr>
                  <a:spLocks/>
                </p:cNvSpPr>
                <p:nvPr/>
              </p:nvSpPr>
              <p:spPr bwMode="auto">
                <a:xfrm>
                  <a:off x="8467179"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09" name="Freeform 218">
                  <a:extLst>
                    <a:ext uri="{FF2B5EF4-FFF2-40B4-BE49-F238E27FC236}">
                      <a16:creationId xmlns:a16="http://schemas.microsoft.com/office/drawing/2014/main" id="{74446E48-E314-98DC-E157-69E821D7418F}"/>
                    </a:ext>
                  </a:extLst>
                </p:cNvPr>
                <p:cNvSpPr>
                  <a:spLocks/>
                </p:cNvSpPr>
                <p:nvPr/>
              </p:nvSpPr>
              <p:spPr bwMode="auto">
                <a:xfrm>
                  <a:off x="8493250"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10" name="Freeform 221">
                  <a:extLst>
                    <a:ext uri="{FF2B5EF4-FFF2-40B4-BE49-F238E27FC236}">
                      <a16:creationId xmlns:a16="http://schemas.microsoft.com/office/drawing/2014/main" id="{9A918002-EBA4-F277-5526-78942ABCAF0E}"/>
                    </a:ext>
                  </a:extLst>
                </p:cNvPr>
                <p:cNvSpPr>
                  <a:spLocks/>
                </p:cNvSpPr>
                <p:nvPr/>
              </p:nvSpPr>
              <p:spPr bwMode="auto">
                <a:xfrm>
                  <a:off x="8387687"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11" name="Freeform 222">
                  <a:extLst>
                    <a:ext uri="{FF2B5EF4-FFF2-40B4-BE49-F238E27FC236}">
                      <a16:creationId xmlns:a16="http://schemas.microsoft.com/office/drawing/2014/main" id="{087189CB-C518-DBA2-4A54-682C490986A5}"/>
                    </a:ext>
                  </a:extLst>
                </p:cNvPr>
                <p:cNvSpPr>
                  <a:spLocks/>
                </p:cNvSpPr>
                <p:nvPr/>
              </p:nvSpPr>
              <p:spPr bwMode="auto">
                <a:xfrm>
                  <a:off x="8413758"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12" name="Freeform 225">
                  <a:extLst>
                    <a:ext uri="{FF2B5EF4-FFF2-40B4-BE49-F238E27FC236}">
                      <a16:creationId xmlns:a16="http://schemas.microsoft.com/office/drawing/2014/main" id="{2AAC618E-9938-E925-F0EE-89BFFDDD06DE}"/>
                    </a:ext>
                  </a:extLst>
                </p:cNvPr>
                <p:cNvSpPr>
                  <a:spLocks/>
                </p:cNvSpPr>
                <p:nvPr/>
              </p:nvSpPr>
              <p:spPr bwMode="auto">
                <a:xfrm>
                  <a:off x="8310760"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13" name="Freeform 226">
                  <a:extLst>
                    <a:ext uri="{FF2B5EF4-FFF2-40B4-BE49-F238E27FC236}">
                      <a16:creationId xmlns:a16="http://schemas.microsoft.com/office/drawing/2014/main" id="{43A6DAA6-977C-6DBB-3D4D-06CC46C0C118}"/>
                    </a:ext>
                  </a:extLst>
                </p:cNvPr>
                <p:cNvSpPr>
                  <a:spLocks/>
                </p:cNvSpPr>
                <p:nvPr/>
              </p:nvSpPr>
              <p:spPr bwMode="auto">
                <a:xfrm>
                  <a:off x="8336831"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14" name="Freeform 229">
                  <a:extLst>
                    <a:ext uri="{FF2B5EF4-FFF2-40B4-BE49-F238E27FC236}">
                      <a16:creationId xmlns:a16="http://schemas.microsoft.com/office/drawing/2014/main" id="{1C4327C4-67C4-7D03-2A86-181CE864E441}"/>
                    </a:ext>
                  </a:extLst>
                </p:cNvPr>
                <p:cNvSpPr>
                  <a:spLocks/>
                </p:cNvSpPr>
                <p:nvPr/>
              </p:nvSpPr>
              <p:spPr bwMode="auto">
                <a:xfrm>
                  <a:off x="8228704"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15" name="Freeform 230">
                  <a:extLst>
                    <a:ext uri="{FF2B5EF4-FFF2-40B4-BE49-F238E27FC236}">
                      <a16:creationId xmlns:a16="http://schemas.microsoft.com/office/drawing/2014/main" id="{AD02C1E8-EC1B-2FA8-5403-C5E74997D6BD}"/>
                    </a:ext>
                  </a:extLst>
                </p:cNvPr>
                <p:cNvSpPr>
                  <a:spLocks/>
                </p:cNvSpPr>
                <p:nvPr/>
              </p:nvSpPr>
              <p:spPr bwMode="auto">
                <a:xfrm>
                  <a:off x="8254775"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16" name="Freeform 217">
                  <a:extLst>
                    <a:ext uri="{FF2B5EF4-FFF2-40B4-BE49-F238E27FC236}">
                      <a16:creationId xmlns:a16="http://schemas.microsoft.com/office/drawing/2014/main" id="{DD4803D3-3611-C5E1-5F04-F36A29AF2E9E}"/>
                    </a:ext>
                  </a:extLst>
                </p:cNvPr>
                <p:cNvSpPr>
                  <a:spLocks/>
                </p:cNvSpPr>
                <p:nvPr/>
              </p:nvSpPr>
              <p:spPr bwMode="auto">
                <a:xfrm>
                  <a:off x="8633434" y="694013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17" name="Freeform 218">
                  <a:extLst>
                    <a:ext uri="{FF2B5EF4-FFF2-40B4-BE49-F238E27FC236}">
                      <a16:creationId xmlns:a16="http://schemas.microsoft.com/office/drawing/2014/main" id="{4F783C34-46F8-AFEB-46A1-04E376A5F17E}"/>
                    </a:ext>
                  </a:extLst>
                </p:cNvPr>
                <p:cNvSpPr>
                  <a:spLocks/>
                </p:cNvSpPr>
                <p:nvPr/>
              </p:nvSpPr>
              <p:spPr bwMode="auto">
                <a:xfrm>
                  <a:off x="8659505" y="69369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18" name="Freeform 221">
                  <a:extLst>
                    <a:ext uri="{FF2B5EF4-FFF2-40B4-BE49-F238E27FC236}">
                      <a16:creationId xmlns:a16="http://schemas.microsoft.com/office/drawing/2014/main" id="{3BC93DF9-358B-ACD3-DDFB-A69643ED20A1}"/>
                    </a:ext>
                  </a:extLst>
                </p:cNvPr>
                <p:cNvSpPr>
                  <a:spLocks/>
                </p:cNvSpPr>
                <p:nvPr/>
              </p:nvSpPr>
              <p:spPr bwMode="auto">
                <a:xfrm>
                  <a:off x="8553942" y="694013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19" name="Freeform 222">
                  <a:extLst>
                    <a:ext uri="{FF2B5EF4-FFF2-40B4-BE49-F238E27FC236}">
                      <a16:creationId xmlns:a16="http://schemas.microsoft.com/office/drawing/2014/main" id="{EB4F76C3-816F-9197-62B7-70E5AA509DCE}"/>
                    </a:ext>
                  </a:extLst>
                </p:cNvPr>
                <p:cNvSpPr>
                  <a:spLocks/>
                </p:cNvSpPr>
                <p:nvPr/>
              </p:nvSpPr>
              <p:spPr bwMode="auto">
                <a:xfrm>
                  <a:off x="8580013" y="69369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20" name="Freeform 217">
                  <a:extLst>
                    <a:ext uri="{FF2B5EF4-FFF2-40B4-BE49-F238E27FC236}">
                      <a16:creationId xmlns:a16="http://schemas.microsoft.com/office/drawing/2014/main" id="{6EAA0B88-930A-A392-81A0-9F0F4F8D891E}"/>
                    </a:ext>
                  </a:extLst>
                </p:cNvPr>
                <p:cNvSpPr>
                  <a:spLocks/>
                </p:cNvSpPr>
                <p:nvPr/>
              </p:nvSpPr>
              <p:spPr bwMode="auto">
                <a:xfrm>
                  <a:off x="8939018"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21" name="Freeform 218">
                  <a:extLst>
                    <a:ext uri="{FF2B5EF4-FFF2-40B4-BE49-F238E27FC236}">
                      <a16:creationId xmlns:a16="http://schemas.microsoft.com/office/drawing/2014/main" id="{6F7C0A45-9CE6-0093-4B13-CCA882D1CE5E}"/>
                    </a:ext>
                  </a:extLst>
                </p:cNvPr>
                <p:cNvSpPr>
                  <a:spLocks/>
                </p:cNvSpPr>
                <p:nvPr/>
              </p:nvSpPr>
              <p:spPr bwMode="auto">
                <a:xfrm>
                  <a:off x="8965088"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22" name="Freeform 221">
                  <a:extLst>
                    <a:ext uri="{FF2B5EF4-FFF2-40B4-BE49-F238E27FC236}">
                      <a16:creationId xmlns:a16="http://schemas.microsoft.com/office/drawing/2014/main" id="{A4B0AA91-416B-F19C-819F-E3944336B5DF}"/>
                    </a:ext>
                  </a:extLst>
                </p:cNvPr>
                <p:cNvSpPr>
                  <a:spLocks/>
                </p:cNvSpPr>
                <p:nvPr/>
              </p:nvSpPr>
              <p:spPr bwMode="auto">
                <a:xfrm>
                  <a:off x="8859526"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23" name="Freeform 222">
                  <a:extLst>
                    <a:ext uri="{FF2B5EF4-FFF2-40B4-BE49-F238E27FC236}">
                      <a16:creationId xmlns:a16="http://schemas.microsoft.com/office/drawing/2014/main" id="{418194DD-CC07-F8CE-CDA6-275767D75DD7}"/>
                    </a:ext>
                  </a:extLst>
                </p:cNvPr>
                <p:cNvSpPr>
                  <a:spLocks/>
                </p:cNvSpPr>
                <p:nvPr/>
              </p:nvSpPr>
              <p:spPr bwMode="auto">
                <a:xfrm>
                  <a:off x="8885597"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24" name="Freeform 225">
                  <a:extLst>
                    <a:ext uri="{FF2B5EF4-FFF2-40B4-BE49-F238E27FC236}">
                      <a16:creationId xmlns:a16="http://schemas.microsoft.com/office/drawing/2014/main" id="{F9C720BD-1D1D-2977-0621-D09AC3118E65}"/>
                    </a:ext>
                  </a:extLst>
                </p:cNvPr>
                <p:cNvSpPr>
                  <a:spLocks/>
                </p:cNvSpPr>
                <p:nvPr/>
              </p:nvSpPr>
              <p:spPr bwMode="auto">
                <a:xfrm>
                  <a:off x="8782599"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25" name="Freeform 226">
                  <a:extLst>
                    <a:ext uri="{FF2B5EF4-FFF2-40B4-BE49-F238E27FC236}">
                      <a16:creationId xmlns:a16="http://schemas.microsoft.com/office/drawing/2014/main" id="{1A54CE95-16AD-49DB-E523-743407C213D9}"/>
                    </a:ext>
                  </a:extLst>
                </p:cNvPr>
                <p:cNvSpPr>
                  <a:spLocks/>
                </p:cNvSpPr>
                <p:nvPr/>
              </p:nvSpPr>
              <p:spPr bwMode="auto">
                <a:xfrm>
                  <a:off x="8808669"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26" name="Freeform 229">
                  <a:extLst>
                    <a:ext uri="{FF2B5EF4-FFF2-40B4-BE49-F238E27FC236}">
                      <a16:creationId xmlns:a16="http://schemas.microsoft.com/office/drawing/2014/main" id="{F2F6891F-76B1-EF6B-FA69-E17DE8B309E1}"/>
                    </a:ext>
                  </a:extLst>
                </p:cNvPr>
                <p:cNvSpPr>
                  <a:spLocks/>
                </p:cNvSpPr>
                <p:nvPr/>
              </p:nvSpPr>
              <p:spPr bwMode="auto">
                <a:xfrm>
                  <a:off x="8700542"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27" name="Freeform 230">
                  <a:extLst>
                    <a:ext uri="{FF2B5EF4-FFF2-40B4-BE49-F238E27FC236}">
                      <a16:creationId xmlns:a16="http://schemas.microsoft.com/office/drawing/2014/main" id="{C5B9627A-272B-441F-B5AC-4F1E0E50B16B}"/>
                    </a:ext>
                  </a:extLst>
                </p:cNvPr>
                <p:cNvSpPr>
                  <a:spLocks/>
                </p:cNvSpPr>
                <p:nvPr/>
              </p:nvSpPr>
              <p:spPr bwMode="auto">
                <a:xfrm>
                  <a:off x="8726613"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28" name="Freeform 221">
                  <a:extLst>
                    <a:ext uri="{FF2B5EF4-FFF2-40B4-BE49-F238E27FC236}">
                      <a16:creationId xmlns:a16="http://schemas.microsoft.com/office/drawing/2014/main" id="{62915C21-0CF5-AFA0-E650-575E21AB90DC}"/>
                    </a:ext>
                  </a:extLst>
                </p:cNvPr>
                <p:cNvSpPr>
                  <a:spLocks/>
                </p:cNvSpPr>
                <p:nvPr/>
              </p:nvSpPr>
              <p:spPr bwMode="auto">
                <a:xfrm>
                  <a:off x="9092651" y="694502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29" name="Freeform 222">
                  <a:extLst>
                    <a:ext uri="{FF2B5EF4-FFF2-40B4-BE49-F238E27FC236}">
                      <a16:creationId xmlns:a16="http://schemas.microsoft.com/office/drawing/2014/main" id="{4627E778-8C25-FA41-9C3C-3995829B5934}"/>
                    </a:ext>
                  </a:extLst>
                </p:cNvPr>
                <p:cNvSpPr>
                  <a:spLocks/>
                </p:cNvSpPr>
                <p:nvPr/>
              </p:nvSpPr>
              <p:spPr bwMode="auto">
                <a:xfrm>
                  <a:off x="9118722" y="694184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30" name="Freeform 225">
                  <a:extLst>
                    <a:ext uri="{FF2B5EF4-FFF2-40B4-BE49-F238E27FC236}">
                      <a16:creationId xmlns:a16="http://schemas.microsoft.com/office/drawing/2014/main" id="{0B4A8800-DD66-7526-6D38-EE864D456A6D}"/>
                    </a:ext>
                  </a:extLst>
                </p:cNvPr>
                <p:cNvSpPr>
                  <a:spLocks/>
                </p:cNvSpPr>
                <p:nvPr/>
              </p:nvSpPr>
              <p:spPr bwMode="auto">
                <a:xfrm>
                  <a:off x="9015723" y="694502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31" name="Freeform 226">
                  <a:extLst>
                    <a:ext uri="{FF2B5EF4-FFF2-40B4-BE49-F238E27FC236}">
                      <a16:creationId xmlns:a16="http://schemas.microsoft.com/office/drawing/2014/main" id="{44B07DE0-844C-45A4-2859-8D52F5DCB8B8}"/>
                    </a:ext>
                  </a:extLst>
                </p:cNvPr>
                <p:cNvSpPr>
                  <a:spLocks/>
                </p:cNvSpPr>
                <p:nvPr/>
              </p:nvSpPr>
              <p:spPr bwMode="auto">
                <a:xfrm>
                  <a:off x="9041794" y="694184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32" name="Freeform 144">
                  <a:extLst>
                    <a:ext uri="{FF2B5EF4-FFF2-40B4-BE49-F238E27FC236}">
                      <a16:creationId xmlns:a16="http://schemas.microsoft.com/office/drawing/2014/main" id="{CE3BA124-3D45-0824-6E0C-04FA371ED84E}"/>
                    </a:ext>
                  </a:extLst>
                </p:cNvPr>
                <p:cNvSpPr>
                  <a:spLocks/>
                </p:cNvSpPr>
                <p:nvPr/>
              </p:nvSpPr>
              <p:spPr bwMode="auto">
                <a:xfrm>
                  <a:off x="9172654" y="695031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33" name="Freeform 145">
                  <a:extLst>
                    <a:ext uri="{FF2B5EF4-FFF2-40B4-BE49-F238E27FC236}">
                      <a16:creationId xmlns:a16="http://schemas.microsoft.com/office/drawing/2014/main" id="{34ED69A1-5D0C-7DA8-ABCD-83A3FAEB0C03}"/>
                    </a:ext>
                  </a:extLst>
                </p:cNvPr>
                <p:cNvSpPr>
                  <a:spLocks/>
                </p:cNvSpPr>
                <p:nvPr/>
              </p:nvSpPr>
              <p:spPr bwMode="auto">
                <a:xfrm>
                  <a:off x="9198725" y="69471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34" name="Freeform 148">
                  <a:extLst>
                    <a:ext uri="{FF2B5EF4-FFF2-40B4-BE49-F238E27FC236}">
                      <a16:creationId xmlns:a16="http://schemas.microsoft.com/office/drawing/2014/main" id="{D47F78B1-CA65-2C1B-77D9-57AE24AC2B8C}"/>
                    </a:ext>
                  </a:extLst>
                </p:cNvPr>
                <p:cNvSpPr>
                  <a:spLocks/>
                </p:cNvSpPr>
                <p:nvPr/>
              </p:nvSpPr>
              <p:spPr bwMode="auto">
                <a:xfrm>
                  <a:off x="9254710" y="694268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35" name="Freeform 149">
                  <a:extLst>
                    <a:ext uri="{FF2B5EF4-FFF2-40B4-BE49-F238E27FC236}">
                      <a16:creationId xmlns:a16="http://schemas.microsoft.com/office/drawing/2014/main" id="{CE7DA664-1F79-59C2-947B-1B474FF5D11A}"/>
                    </a:ext>
                  </a:extLst>
                </p:cNvPr>
                <p:cNvSpPr>
                  <a:spLocks/>
                </p:cNvSpPr>
                <p:nvPr/>
              </p:nvSpPr>
              <p:spPr bwMode="auto">
                <a:xfrm>
                  <a:off x="9280781" y="693950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36" name="Freeform 152">
                  <a:extLst>
                    <a:ext uri="{FF2B5EF4-FFF2-40B4-BE49-F238E27FC236}">
                      <a16:creationId xmlns:a16="http://schemas.microsoft.com/office/drawing/2014/main" id="{5CFE34B1-1FEC-1136-FB7F-F7B9C0E4A055}"/>
                    </a:ext>
                  </a:extLst>
                </p:cNvPr>
                <p:cNvSpPr>
                  <a:spLocks/>
                </p:cNvSpPr>
                <p:nvPr/>
              </p:nvSpPr>
              <p:spPr bwMode="auto">
                <a:xfrm>
                  <a:off x="9334203" y="695031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37" name="Freeform 153">
                  <a:extLst>
                    <a:ext uri="{FF2B5EF4-FFF2-40B4-BE49-F238E27FC236}">
                      <a16:creationId xmlns:a16="http://schemas.microsoft.com/office/drawing/2014/main" id="{136FB337-1EE0-46B9-F6CE-C827295AF0C7}"/>
                    </a:ext>
                  </a:extLst>
                </p:cNvPr>
                <p:cNvSpPr>
                  <a:spLocks/>
                </p:cNvSpPr>
                <p:nvPr/>
              </p:nvSpPr>
              <p:spPr bwMode="auto">
                <a:xfrm>
                  <a:off x="9360274" y="694713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38" name="Freeform 156">
                  <a:extLst>
                    <a:ext uri="{FF2B5EF4-FFF2-40B4-BE49-F238E27FC236}">
                      <a16:creationId xmlns:a16="http://schemas.microsoft.com/office/drawing/2014/main" id="{56E44F4D-4145-C6C5-34D0-B2E3FA72C44E}"/>
                    </a:ext>
                  </a:extLst>
                </p:cNvPr>
                <p:cNvSpPr>
                  <a:spLocks/>
                </p:cNvSpPr>
                <p:nvPr/>
              </p:nvSpPr>
              <p:spPr bwMode="auto">
                <a:xfrm>
                  <a:off x="9411131" y="694650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39" name="Freeform 157">
                  <a:extLst>
                    <a:ext uri="{FF2B5EF4-FFF2-40B4-BE49-F238E27FC236}">
                      <a16:creationId xmlns:a16="http://schemas.microsoft.com/office/drawing/2014/main" id="{B7FC4E9F-66C3-5D8C-F756-2B9D8FDFFCFD}"/>
                    </a:ext>
                  </a:extLst>
                </p:cNvPr>
                <p:cNvSpPr>
                  <a:spLocks/>
                </p:cNvSpPr>
                <p:nvPr/>
              </p:nvSpPr>
              <p:spPr bwMode="auto">
                <a:xfrm>
                  <a:off x="9437202" y="69433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40" name="Freeform 160">
                  <a:extLst>
                    <a:ext uri="{FF2B5EF4-FFF2-40B4-BE49-F238E27FC236}">
                      <a16:creationId xmlns:a16="http://schemas.microsoft.com/office/drawing/2014/main" id="{096CF7F7-011E-C956-65CA-77F3F6110FAA}"/>
                    </a:ext>
                  </a:extLst>
                </p:cNvPr>
                <p:cNvSpPr>
                  <a:spLocks/>
                </p:cNvSpPr>
                <p:nvPr/>
              </p:nvSpPr>
              <p:spPr bwMode="auto">
                <a:xfrm>
                  <a:off x="9490623" y="695031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41" name="Freeform 161">
                  <a:extLst>
                    <a:ext uri="{FF2B5EF4-FFF2-40B4-BE49-F238E27FC236}">
                      <a16:creationId xmlns:a16="http://schemas.microsoft.com/office/drawing/2014/main" id="{6FF434D0-6830-F9C2-DE2C-A0A82A601B78}"/>
                    </a:ext>
                  </a:extLst>
                </p:cNvPr>
                <p:cNvSpPr>
                  <a:spLocks/>
                </p:cNvSpPr>
                <p:nvPr/>
              </p:nvSpPr>
              <p:spPr bwMode="auto">
                <a:xfrm>
                  <a:off x="9516694" y="694713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42" name="Freeform 217">
                  <a:extLst>
                    <a:ext uri="{FF2B5EF4-FFF2-40B4-BE49-F238E27FC236}">
                      <a16:creationId xmlns:a16="http://schemas.microsoft.com/office/drawing/2014/main" id="{72244C11-1CD2-FE5E-302E-D30A63336ED5}"/>
                    </a:ext>
                  </a:extLst>
                </p:cNvPr>
                <p:cNvSpPr>
                  <a:spLocks/>
                </p:cNvSpPr>
                <p:nvPr/>
              </p:nvSpPr>
              <p:spPr bwMode="auto">
                <a:xfrm>
                  <a:off x="9808992"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43" name="Freeform 218">
                  <a:extLst>
                    <a:ext uri="{FF2B5EF4-FFF2-40B4-BE49-F238E27FC236}">
                      <a16:creationId xmlns:a16="http://schemas.microsoft.com/office/drawing/2014/main" id="{BB66C02B-D3E5-9BD0-5331-B0076CA5150D}"/>
                    </a:ext>
                  </a:extLst>
                </p:cNvPr>
                <p:cNvSpPr>
                  <a:spLocks/>
                </p:cNvSpPr>
                <p:nvPr/>
              </p:nvSpPr>
              <p:spPr bwMode="auto">
                <a:xfrm>
                  <a:off x="9835062"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44" name="Freeform 221">
                  <a:extLst>
                    <a:ext uri="{FF2B5EF4-FFF2-40B4-BE49-F238E27FC236}">
                      <a16:creationId xmlns:a16="http://schemas.microsoft.com/office/drawing/2014/main" id="{0F4A74E5-9475-025B-2B05-401275EC7B6A}"/>
                    </a:ext>
                  </a:extLst>
                </p:cNvPr>
                <p:cNvSpPr>
                  <a:spLocks/>
                </p:cNvSpPr>
                <p:nvPr/>
              </p:nvSpPr>
              <p:spPr bwMode="auto">
                <a:xfrm>
                  <a:off x="9729499"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45" name="Freeform 222">
                  <a:extLst>
                    <a:ext uri="{FF2B5EF4-FFF2-40B4-BE49-F238E27FC236}">
                      <a16:creationId xmlns:a16="http://schemas.microsoft.com/office/drawing/2014/main" id="{B4BFBC83-F4DE-64D2-7769-0E8D80D467DD}"/>
                    </a:ext>
                  </a:extLst>
                </p:cNvPr>
                <p:cNvSpPr>
                  <a:spLocks/>
                </p:cNvSpPr>
                <p:nvPr/>
              </p:nvSpPr>
              <p:spPr bwMode="auto">
                <a:xfrm>
                  <a:off x="9755570"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46" name="Freeform 225">
                  <a:extLst>
                    <a:ext uri="{FF2B5EF4-FFF2-40B4-BE49-F238E27FC236}">
                      <a16:creationId xmlns:a16="http://schemas.microsoft.com/office/drawing/2014/main" id="{4E190B65-E7AC-0410-5E43-90D96B3ACCE0}"/>
                    </a:ext>
                  </a:extLst>
                </p:cNvPr>
                <p:cNvSpPr>
                  <a:spLocks/>
                </p:cNvSpPr>
                <p:nvPr/>
              </p:nvSpPr>
              <p:spPr bwMode="auto">
                <a:xfrm>
                  <a:off x="9652572"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47" name="Freeform 226">
                  <a:extLst>
                    <a:ext uri="{FF2B5EF4-FFF2-40B4-BE49-F238E27FC236}">
                      <a16:creationId xmlns:a16="http://schemas.microsoft.com/office/drawing/2014/main" id="{776F5BE3-BF32-7501-79F9-12B6B51B0681}"/>
                    </a:ext>
                  </a:extLst>
                </p:cNvPr>
                <p:cNvSpPr>
                  <a:spLocks/>
                </p:cNvSpPr>
                <p:nvPr/>
              </p:nvSpPr>
              <p:spPr bwMode="auto">
                <a:xfrm>
                  <a:off x="9678643"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48" name="Freeform 229">
                  <a:extLst>
                    <a:ext uri="{FF2B5EF4-FFF2-40B4-BE49-F238E27FC236}">
                      <a16:creationId xmlns:a16="http://schemas.microsoft.com/office/drawing/2014/main" id="{6B5E7B44-CAD6-D64C-A0A2-C47E37E9E08A}"/>
                    </a:ext>
                  </a:extLst>
                </p:cNvPr>
                <p:cNvSpPr>
                  <a:spLocks/>
                </p:cNvSpPr>
                <p:nvPr/>
              </p:nvSpPr>
              <p:spPr bwMode="auto">
                <a:xfrm>
                  <a:off x="9570515"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49" name="Freeform 230">
                  <a:extLst>
                    <a:ext uri="{FF2B5EF4-FFF2-40B4-BE49-F238E27FC236}">
                      <a16:creationId xmlns:a16="http://schemas.microsoft.com/office/drawing/2014/main" id="{3106D105-166E-234F-9C7E-B02F168C3D3B}"/>
                    </a:ext>
                  </a:extLst>
                </p:cNvPr>
                <p:cNvSpPr>
                  <a:spLocks/>
                </p:cNvSpPr>
                <p:nvPr/>
              </p:nvSpPr>
              <p:spPr bwMode="auto">
                <a:xfrm>
                  <a:off x="9596586"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50" name="Freeform 229">
                  <a:extLst>
                    <a:ext uri="{FF2B5EF4-FFF2-40B4-BE49-F238E27FC236}">
                      <a16:creationId xmlns:a16="http://schemas.microsoft.com/office/drawing/2014/main" id="{D4626154-8AB1-80C6-A37E-D4D1C8387DEC}"/>
                    </a:ext>
                  </a:extLst>
                </p:cNvPr>
                <p:cNvSpPr>
                  <a:spLocks/>
                </p:cNvSpPr>
                <p:nvPr/>
              </p:nvSpPr>
              <p:spPr bwMode="auto">
                <a:xfrm>
                  <a:off x="9876098" y="696387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51" name="Freeform 230">
                  <a:extLst>
                    <a:ext uri="{FF2B5EF4-FFF2-40B4-BE49-F238E27FC236}">
                      <a16:creationId xmlns:a16="http://schemas.microsoft.com/office/drawing/2014/main" id="{AEC85551-D502-7B20-1240-D982F09C227D}"/>
                    </a:ext>
                  </a:extLst>
                </p:cNvPr>
                <p:cNvSpPr>
                  <a:spLocks/>
                </p:cNvSpPr>
                <p:nvPr/>
              </p:nvSpPr>
              <p:spPr bwMode="auto">
                <a:xfrm>
                  <a:off x="9902169" y="696069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9837" name="Group 9836">
                <a:extLst>
                  <a:ext uri="{FF2B5EF4-FFF2-40B4-BE49-F238E27FC236}">
                    <a16:creationId xmlns:a16="http://schemas.microsoft.com/office/drawing/2014/main" id="{FA211A49-9D12-BEE4-2013-459A0B40181C}"/>
                  </a:ext>
                </a:extLst>
              </p:cNvPr>
              <p:cNvGrpSpPr/>
              <p:nvPr/>
            </p:nvGrpSpPr>
            <p:grpSpPr>
              <a:xfrm>
                <a:off x="6977575" y="6884746"/>
                <a:ext cx="2961347" cy="111006"/>
                <a:chOff x="6977575" y="6884746"/>
                <a:chExt cx="2961347" cy="111006"/>
              </a:xfrm>
            </p:grpSpPr>
            <p:sp>
              <p:nvSpPr>
                <p:cNvPr id="9838" name="Oval 143">
                  <a:extLst>
                    <a:ext uri="{FF2B5EF4-FFF2-40B4-BE49-F238E27FC236}">
                      <a16:creationId xmlns:a16="http://schemas.microsoft.com/office/drawing/2014/main" id="{918F0286-7A6C-D10F-4AAE-CAC489ACBC62}"/>
                    </a:ext>
                  </a:extLst>
                </p:cNvPr>
                <p:cNvSpPr>
                  <a:spLocks noChangeArrowheads="1"/>
                </p:cNvSpPr>
                <p:nvPr/>
              </p:nvSpPr>
              <p:spPr bwMode="auto">
                <a:xfrm rot="20888927">
                  <a:off x="6977575" y="689237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39" name="Oval 147">
                  <a:extLst>
                    <a:ext uri="{FF2B5EF4-FFF2-40B4-BE49-F238E27FC236}">
                      <a16:creationId xmlns:a16="http://schemas.microsoft.com/office/drawing/2014/main" id="{FF710D2F-3F22-6FB0-590C-CAC83B054981}"/>
                    </a:ext>
                  </a:extLst>
                </p:cNvPr>
                <p:cNvSpPr>
                  <a:spLocks noChangeArrowheads="1"/>
                </p:cNvSpPr>
                <p:nvPr/>
              </p:nvSpPr>
              <p:spPr bwMode="auto">
                <a:xfrm rot="20888927">
                  <a:off x="7059631" y="6884746"/>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40" name="Oval 151">
                  <a:extLst>
                    <a:ext uri="{FF2B5EF4-FFF2-40B4-BE49-F238E27FC236}">
                      <a16:creationId xmlns:a16="http://schemas.microsoft.com/office/drawing/2014/main" id="{C6C4E959-D741-20FF-59CA-4B941A71BEC7}"/>
                    </a:ext>
                  </a:extLst>
                </p:cNvPr>
                <p:cNvSpPr>
                  <a:spLocks noChangeArrowheads="1"/>
                </p:cNvSpPr>
                <p:nvPr/>
              </p:nvSpPr>
              <p:spPr bwMode="auto">
                <a:xfrm rot="20888927">
                  <a:off x="7139124" y="6892380"/>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41" name="Oval 155">
                  <a:extLst>
                    <a:ext uri="{FF2B5EF4-FFF2-40B4-BE49-F238E27FC236}">
                      <a16:creationId xmlns:a16="http://schemas.microsoft.com/office/drawing/2014/main" id="{8DA67635-B664-1945-7B75-877BD49F3D6E}"/>
                    </a:ext>
                  </a:extLst>
                </p:cNvPr>
                <p:cNvSpPr>
                  <a:spLocks noChangeArrowheads="1"/>
                </p:cNvSpPr>
                <p:nvPr/>
              </p:nvSpPr>
              <p:spPr bwMode="auto">
                <a:xfrm rot="20888927">
                  <a:off x="7216052" y="6888563"/>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42" name="Oval 159">
                  <a:extLst>
                    <a:ext uri="{FF2B5EF4-FFF2-40B4-BE49-F238E27FC236}">
                      <a16:creationId xmlns:a16="http://schemas.microsoft.com/office/drawing/2014/main" id="{EA7439A7-DB64-7FD9-CD83-C7442DCD9884}"/>
                    </a:ext>
                  </a:extLst>
                </p:cNvPr>
                <p:cNvSpPr>
                  <a:spLocks noChangeArrowheads="1"/>
                </p:cNvSpPr>
                <p:nvPr/>
              </p:nvSpPr>
              <p:spPr bwMode="auto">
                <a:xfrm rot="20888927">
                  <a:off x="7295544" y="6892380"/>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43" name="Oval 216">
                  <a:extLst>
                    <a:ext uri="{FF2B5EF4-FFF2-40B4-BE49-F238E27FC236}">
                      <a16:creationId xmlns:a16="http://schemas.microsoft.com/office/drawing/2014/main" id="{C66C5118-F449-3CE3-8CA5-91C0C7C2535A}"/>
                    </a:ext>
                  </a:extLst>
                </p:cNvPr>
                <p:cNvSpPr>
                  <a:spLocks noChangeArrowheads="1"/>
                </p:cNvSpPr>
                <p:nvPr/>
              </p:nvSpPr>
              <p:spPr bwMode="auto">
                <a:xfrm rot="335885">
                  <a:off x="7613912" y="690065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44" name="Oval 220">
                  <a:extLst>
                    <a:ext uri="{FF2B5EF4-FFF2-40B4-BE49-F238E27FC236}">
                      <a16:creationId xmlns:a16="http://schemas.microsoft.com/office/drawing/2014/main" id="{C035E9D5-CF9F-6140-DF9B-EEAF2FACF5E1}"/>
                    </a:ext>
                  </a:extLst>
                </p:cNvPr>
                <p:cNvSpPr>
                  <a:spLocks noChangeArrowheads="1"/>
                </p:cNvSpPr>
                <p:nvPr/>
              </p:nvSpPr>
              <p:spPr bwMode="auto">
                <a:xfrm rot="335885">
                  <a:off x="7534420" y="690065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45" name="Oval 224">
                  <a:extLst>
                    <a:ext uri="{FF2B5EF4-FFF2-40B4-BE49-F238E27FC236}">
                      <a16:creationId xmlns:a16="http://schemas.microsoft.com/office/drawing/2014/main" id="{6C65E51F-65A5-5547-978B-93FCFF698659}"/>
                    </a:ext>
                  </a:extLst>
                </p:cNvPr>
                <p:cNvSpPr>
                  <a:spLocks noChangeArrowheads="1"/>
                </p:cNvSpPr>
                <p:nvPr/>
              </p:nvSpPr>
              <p:spPr bwMode="auto">
                <a:xfrm rot="335885">
                  <a:off x="7457493" y="690065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46" name="Oval 228">
                  <a:extLst>
                    <a:ext uri="{FF2B5EF4-FFF2-40B4-BE49-F238E27FC236}">
                      <a16:creationId xmlns:a16="http://schemas.microsoft.com/office/drawing/2014/main" id="{9E38DCCD-1ACB-22EE-58F4-989889181EC6}"/>
                    </a:ext>
                  </a:extLst>
                </p:cNvPr>
                <p:cNvSpPr>
                  <a:spLocks noChangeArrowheads="1"/>
                </p:cNvSpPr>
                <p:nvPr/>
              </p:nvSpPr>
              <p:spPr bwMode="auto">
                <a:xfrm rot="335885">
                  <a:off x="7375436" y="690065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47" name="Oval 216">
                  <a:extLst>
                    <a:ext uri="{FF2B5EF4-FFF2-40B4-BE49-F238E27FC236}">
                      <a16:creationId xmlns:a16="http://schemas.microsoft.com/office/drawing/2014/main" id="{E41DFFE2-3210-898C-DEFB-C0E65EF270AC}"/>
                    </a:ext>
                  </a:extLst>
                </p:cNvPr>
                <p:cNvSpPr>
                  <a:spLocks noChangeArrowheads="1"/>
                </p:cNvSpPr>
                <p:nvPr/>
              </p:nvSpPr>
              <p:spPr bwMode="auto">
                <a:xfrm rot="335885">
                  <a:off x="7919496" y="6905938"/>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48" name="Oval 220">
                  <a:extLst>
                    <a:ext uri="{FF2B5EF4-FFF2-40B4-BE49-F238E27FC236}">
                      <a16:creationId xmlns:a16="http://schemas.microsoft.com/office/drawing/2014/main" id="{C2D53A65-A9A8-582B-5FAB-EA5DA7923D22}"/>
                    </a:ext>
                  </a:extLst>
                </p:cNvPr>
                <p:cNvSpPr>
                  <a:spLocks noChangeArrowheads="1"/>
                </p:cNvSpPr>
                <p:nvPr/>
              </p:nvSpPr>
              <p:spPr bwMode="auto">
                <a:xfrm rot="335885">
                  <a:off x="7840003" y="6905938"/>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49" name="Oval 224">
                  <a:extLst>
                    <a:ext uri="{FF2B5EF4-FFF2-40B4-BE49-F238E27FC236}">
                      <a16:creationId xmlns:a16="http://schemas.microsoft.com/office/drawing/2014/main" id="{06BD67EF-D2EA-8F0A-CFBC-BD463752FA41}"/>
                    </a:ext>
                  </a:extLst>
                </p:cNvPr>
                <p:cNvSpPr>
                  <a:spLocks noChangeArrowheads="1"/>
                </p:cNvSpPr>
                <p:nvPr/>
              </p:nvSpPr>
              <p:spPr bwMode="auto">
                <a:xfrm rot="335885">
                  <a:off x="7763075" y="6905938"/>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50" name="Oval 228">
                  <a:extLst>
                    <a:ext uri="{FF2B5EF4-FFF2-40B4-BE49-F238E27FC236}">
                      <a16:creationId xmlns:a16="http://schemas.microsoft.com/office/drawing/2014/main" id="{A1F3CA0C-A63C-69D5-F1AA-261FD1AB8516}"/>
                    </a:ext>
                  </a:extLst>
                </p:cNvPr>
                <p:cNvSpPr>
                  <a:spLocks noChangeArrowheads="1"/>
                </p:cNvSpPr>
                <p:nvPr/>
              </p:nvSpPr>
              <p:spPr bwMode="auto">
                <a:xfrm rot="335885">
                  <a:off x="7681019" y="6905938"/>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51" name="Oval 216">
                  <a:extLst>
                    <a:ext uri="{FF2B5EF4-FFF2-40B4-BE49-F238E27FC236}">
                      <a16:creationId xmlns:a16="http://schemas.microsoft.com/office/drawing/2014/main" id="{0975A8B5-CC8D-0C05-06FB-1A5250F7C9DC}"/>
                    </a:ext>
                  </a:extLst>
                </p:cNvPr>
                <p:cNvSpPr>
                  <a:spLocks noChangeArrowheads="1"/>
                </p:cNvSpPr>
                <p:nvPr/>
              </p:nvSpPr>
              <p:spPr bwMode="auto">
                <a:xfrm rot="335885">
                  <a:off x="8152620" y="690554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52" name="Oval 220">
                  <a:extLst>
                    <a:ext uri="{FF2B5EF4-FFF2-40B4-BE49-F238E27FC236}">
                      <a16:creationId xmlns:a16="http://schemas.microsoft.com/office/drawing/2014/main" id="{B52F4F35-26C8-6596-4156-6349BE7518A5}"/>
                    </a:ext>
                  </a:extLst>
                </p:cNvPr>
                <p:cNvSpPr>
                  <a:spLocks noChangeArrowheads="1"/>
                </p:cNvSpPr>
                <p:nvPr/>
              </p:nvSpPr>
              <p:spPr bwMode="auto">
                <a:xfrm rot="335885">
                  <a:off x="8073128" y="690554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53" name="Oval 224">
                  <a:extLst>
                    <a:ext uri="{FF2B5EF4-FFF2-40B4-BE49-F238E27FC236}">
                      <a16:creationId xmlns:a16="http://schemas.microsoft.com/office/drawing/2014/main" id="{231D07BD-2EC4-9F5E-97FF-573058C77F6D}"/>
                    </a:ext>
                  </a:extLst>
                </p:cNvPr>
                <p:cNvSpPr>
                  <a:spLocks noChangeArrowheads="1"/>
                </p:cNvSpPr>
                <p:nvPr/>
              </p:nvSpPr>
              <p:spPr bwMode="auto">
                <a:xfrm rot="335885">
                  <a:off x="7996200" y="690554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54" name="Oval 216">
                  <a:extLst>
                    <a:ext uri="{FF2B5EF4-FFF2-40B4-BE49-F238E27FC236}">
                      <a16:creationId xmlns:a16="http://schemas.microsoft.com/office/drawing/2014/main" id="{025753D7-7A44-914F-7718-6C0F6079CAE1}"/>
                    </a:ext>
                  </a:extLst>
                </p:cNvPr>
                <p:cNvSpPr>
                  <a:spLocks noChangeArrowheads="1"/>
                </p:cNvSpPr>
                <p:nvPr/>
              </p:nvSpPr>
              <p:spPr bwMode="auto">
                <a:xfrm rot="335885">
                  <a:off x="8458203" y="691083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55" name="Oval 220">
                  <a:extLst>
                    <a:ext uri="{FF2B5EF4-FFF2-40B4-BE49-F238E27FC236}">
                      <a16:creationId xmlns:a16="http://schemas.microsoft.com/office/drawing/2014/main" id="{E886131B-E25D-9D17-7F3E-A5FAC6B716EB}"/>
                    </a:ext>
                  </a:extLst>
                </p:cNvPr>
                <p:cNvSpPr>
                  <a:spLocks noChangeArrowheads="1"/>
                </p:cNvSpPr>
                <p:nvPr/>
              </p:nvSpPr>
              <p:spPr bwMode="auto">
                <a:xfrm rot="335885">
                  <a:off x="8378711" y="691083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56" name="Oval 224">
                  <a:extLst>
                    <a:ext uri="{FF2B5EF4-FFF2-40B4-BE49-F238E27FC236}">
                      <a16:creationId xmlns:a16="http://schemas.microsoft.com/office/drawing/2014/main" id="{5BCBEBB7-C824-37C6-7488-BF29243A80B0}"/>
                    </a:ext>
                  </a:extLst>
                </p:cNvPr>
                <p:cNvSpPr>
                  <a:spLocks noChangeArrowheads="1"/>
                </p:cNvSpPr>
                <p:nvPr/>
              </p:nvSpPr>
              <p:spPr bwMode="auto">
                <a:xfrm rot="335885">
                  <a:off x="8301784" y="691083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57" name="Oval 228">
                  <a:extLst>
                    <a:ext uri="{FF2B5EF4-FFF2-40B4-BE49-F238E27FC236}">
                      <a16:creationId xmlns:a16="http://schemas.microsoft.com/office/drawing/2014/main" id="{FF41D2E2-3966-5B7B-0700-5190C4A4486A}"/>
                    </a:ext>
                  </a:extLst>
                </p:cNvPr>
                <p:cNvSpPr>
                  <a:spLocks noChangeArrowheads="1"/>
                </p:cNvSpPr>
                <p:nvPr/>
              </p:nvSpPr>
              <p:spPr bwMode="auto">
                <a:xfrm rot="335885">
                  <a:off x="8219728" y="691083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58" name="Oval 216">
                  <a:extLst>
                    <a:ext uri="{FF2B5EF4-FFF2-40B4-BE49-F238E27FC236}">
                      <a16:creationId xmlns:a16="http://schemas.microsoft.com/office/drawing/2014/main" id="{815F3D8C-BA26-F447-3329-0AF23FBD9704}"/>
                    </a:ext>
                  </a:extLst>
                </p:cNvPr>
                <p:cNvSpPr>
                  <a:spLocks noChangeArrowheads="1"/>
                </p:cNvSpPr>
                <p:nvPr/>
              </p:nvSpPr>
              <p:spPr bwMode="auto">
                <a:xfrm rot="335885">
                  <a:off x="8624458" y="690577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59" name="Oval 220">
                  <a:extLst>
                    <a:ext uri="{FF2B5EF4-FFF2-40B4-BE49-F238E27FC236}">
                      <a16:creationId xmlns:a16="http://schemas.microsoft.com/office/drawing/2014/main" id="{C8668358-F02D-3AFB-0767-5E06EC8E7EEF}"/>
                    </a:ext>
                  </a:extLst>
                </p:cNvPr>
                <p:cNvSpPr>
                  <a:spLocks noChangeArrowheads="1"/>
                </p:cNvSpPr>
                <p:nvPr/>
              </p:nvSpPr>
              <p:spPr bwMode="auto">
                <a:xfrm rot="335885">
                  <a:off x="8544966" y="690577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60" name="Oval 216">
                  <a:extLst>
                    <a:ext uri="{FF2B5EF4-FFF2-40B4-BE49-F238E27FC236}">
                      <a16:creationId xmlns:a16="http://schemas.microsoft.com/office/drawing/2014/main" id="{B8229E31-1CB2-40C6-E319-A63FB8A84B21}"/>
                    </a:ext>
                  </a:extLst>
                </p:cNvPr>
                <p:cNvSpPr>
                  <a:spLocks noChangeArrowheads="1"/>
                </p:cNvSpPr>
                <p:nvPr/>
              </p:nvSpPr>
              <p:spPr bwMode="auto">
                <a:xfrm rot="335885">
                  <a:off x="8930041" y="691106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61" name="Oval 220">
                  <a:extLst>
                    <a:ext uri="{FF2B5EF4-FFF2-40B4-BE49-F238E27FC236}">
                      <a16:creationId xmlns:a16="http://schemas.microsoft.com/office/drawing/2014/main" id="{9760BE32-A686-E50F-19EA-0E596DB9C1FC}"/>
                    </a:ext>
                  </a:extLst>
                </p:cNvPr>
                <p:cNvSpPr>
                  <a:spLocks noChangeArrowheads="1"/>
                </p:cNvSpPr>
                <p:nvPr/>
              </p:nvSpPr>
              <p:spPr bwMode="auto">
                <a:xfrm rot="335885">
                  <a:off x="8850550" y="691106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62" name="Oval 224">
                  <a:extLst>
                    <a:ext uri="{FF2B5EF4-FFF2-40B4-BE49-F238E27FC236}">
                      <a16:creationId xmlns:a16="http://schemas.microsoft.com/office/drawing/2014/main" id="{9E317CE4-D249-2C02-7B3C-4755656FC4C3}"/>
                    </a:ext>
                  </a:extLst>
                </p:cNvPr>
                <p:cNvSpPr>
                  <a:spLocks noChangeArrowheads="1"/>
                </p:cNvSpPr>
                <p:nvPr/>
              </p:nvSpPr>
              <p:spPr bwMode="auto">
                <a:xfrm rot="335885">
                  <a:off x="8773622" y="691106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63" name="Oval 228">
                  <a:extLst>
                    <a:ext uri="{FF2B5EF4-FFF2-40B4-BE49-F238E27FC236}">
                      <a16:creationId xmlns:a16="http://schemas.microsoft.com/office/drawing/2014/main" id="{E791E390-3948-FFD7-F414-B883A3B4341B}"/>
                    </a:ext>
                  </a:extLst>
                </p:cNvPr>
                <p:cNvSpPr>
                  <a:spLocks noChangeArrowheads="1"/>
                </p:cNvSpPr>
                <p:nvPr/>
              </p:nvSpPr>
              <p:spPr bwMode="auto">
                <a:xfrm rot="335885">
                  <a:off x="8691566" y="691106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64" name="Oval 220">
                  <a:extLst>
                    <a:ext uri="{FF2B5EF4-FFF2-40B4-BE49-F238E27FC236}">
                      <a16:creationId xmlns:a16="http://schemas.microsoft.com/office/drawing/2014/main" id="{3394B5F0-9D6E-B590-ABBB-1C5301C53601}"/>
                    </a:ext>
                  </a:extLst>
                </p:cNvPr>
                <p:cNvSpPr>
                  <a:spLocks noChangeArrowheads="1"/>
                </p:cNvSpPr>
                <p:nvPr/>
              </p:nvSpPr>
              <p:spPr bwMode="auto">
                <a:xfrm rot="335885">
                  <a:off x="9083675" y="691066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65" name="Oval 224">
                  <a:extLst>
                    <a:ext uri="{FF2B5EF4-FFF2-40B4-BE49-F238E27FC236}">
                      <a16:creationId xmlns:a16="http://schemas.microsoft.com/office/drawing/2014/main" id="{8DE0392E-C5B4-6898-3991-C62823CACE9B}"/>
                    </a:ext>
                  </a:extLst>
                </p:cNvPr>
                <p:cNvSpPr>
                  <a:spLocks noChangeArrowheads="1"/>
                </p:cNvSpPr>
                <p:nvPr/>
              </p:nvSpPr>
              <p:spPr bwMode="auto">
                <a:xfrm rot="335885">
                  <a:off x="9006747" y="691066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66" name="Oval 143">
                  <a:extLst>
                    <a:ext uri="{FF2B5EF4-FFF2-40B4-BE49-F238E27FC236}">
                      <a16:creationId xmlns:a16="http://schemas.microsoft.com/office/drawing/2014/main" id="{1037565E-4409-16D2-3A51-256F1E81E0F5}"/>
                    </a:ext>
                  </a:extLst>
                </p:cNvPr>
                <p:cNvSpPr>
                  <a:spLocks noChangeArrowheads="1"/>
                </p:cNvSpPr>
                <p:nvPr/>
              </p:nvSpPr>
              <p:spPr bwMode="auto">
                <a:xfrm rot="20888927">
                  <a:off x="9163678" y="691596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67" name="Oval 147">
                  <a:extLst>
                    <a:ext uri="{FF2B5EF4-FFF2-40B4-BE49-F238E27FC236}">
                      <a16:creationId xmlns:a16="http://schemas.microsoft.com/office/drawing/2014/main" id="{16FE1356-4F7F-A8FB-0D20-32C66E1F238D}"/>
                    </a:ext>
                  </a:extLst>
                </p:cNvPr>
                <p:cNvSpPr>
                  <a:spLocks noChangeArrowheads="1"/>
                </p:cNvSpPr>
                <p:nvPr/>
              </p:nvSpPr>
              <p:spPr bwMode="auto">
                <a:xfrm rot="20888927">
                  <a:off x="9245734" y="690832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68" name="Oval 151">
                  <a:extLst>
                    <a:ext uri="{FF2B5EF4-FFF2-40B4-BE49-F238E27FC236}">
                      <a16:creationId xmlns:a16="http://schemas.microsoft.com/office/drawing/2014/main" id="{F8C81A13-22FA-9ADE-913A-ED5AD43C87EA}"/>
                    </a:ext>
                  </a:extLst>
                </p:cNvPr>
                <p:cNvSpPr>
                  <a:spLocks noChangeArrowheads="1"/>
                </p:cNvSpPr>
                <p:nvPr/>
              </p:nvSpPr>
              <p:spPr bwMode="auto">
                <a:xfrm rot="20888927">
                  <a:off x="9325227" y="6915963"/>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69" name="Oval 155">
                  <a:extLst>
                    <a:ext uri="{FF2B5EF4-FFF2-40B4-BE49-F238E27FC236}">
                      <a16:creationId xmlns:a16="http://schemas.microsoft.com/office/drawing/2014/main" id="{D6F664F5-6FF7-68E1-E667-814D7384388D}"/>
                    </a:ext>
                  </a:extLst>
                </p:cNvPr>
                <p:cNvSpPr>
                  <a:spLocks noChangeArrowheads="1"/>
                </p:cNvSpPr>
                <p:nvPr/>
              </p:nvSpPr>
              <p:spPr bwMode="auto">
                <a:xfrm rot="20888927">
                  <a:off x="9402155" y="6912146"/>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70" name="Oval 159">
                  <a:extLst>
                    <a:ext uri="{FF2B5EF4-FFF2-40B4-BE49-F238E27FC236}">
                      <a16:creationId xmlns:a16="http://schemas.microsoft.com/office/drawing/2014/main" id="{3DC98DBA-A960-3FF0-0ACB-256C14029962}"/>
                    </a:ext>
                  </a:extLst>
                </p:cNvPr>
                <p:cNvSpPr>
                  <a:spLocks noChangeArrowheads="1"/>
                </p:cNvSpPr>
                <p:nvPr/>
              </p:nvSpPr>
              <p:spPr bwMode="auto">
                <a:xfrm rot="20888927">
                  <a:off x="9481647" y="6915963"/>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71" name="Oval 216">
                  <a:extLst>
                    <a:ext uri="{FF2B5EF4-FFF2-40B4-BE49-F238E27FC236}">
                      <a16:creationId xmlns:a16="http://schemas.microsoft.com/office/drawing/2014/main" id="{75136431-9447-5668-C7F3-9AF7525ECD7D}"/>
                    </a:ext>
                  </a:extLst>
                </p:cNvPr>
                <p:cNvSpPr>
                  <a:spLocks noChangeArrowheads="1"/>
                </p:cNvSpPr>
                <p:nvPr/>
              </p:nvSpPr>
              <p:spPr bwMode="auto">
                <a:xfrm rot="335885">
                  <a:off x="9800015" y="692423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72" name="Oval 220">
                  <a:extLst>
                    <a:ext uri="{FF2B5EF4-FFF2-40B4-BE49-F238E27FC236}">
                      <a16:creationId xmlns:a16="http://schemas.microsoft.com/office/drawing/2014/main" id="{829E85EB-7013-7EF1-8591-31D334CB4BA2}"/>
                    </a:ext>
                  </a:extLst>
                </p:cNvPr>
                <p:cNvSpPr>
                  <a:spLocks noChangeArrowheads="1"/>
                </p:cNvSpPr>
                <p:nvPr/>
              </p:nvSpPr>
              <p:spPr bwMode="auto">
                <a:xfrm rot="335885">
                  <a:off x="9720523" y="692423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73" name="Oval 224">
                  <a:extLst>
                    <a:ext uri="{FF2B5EF4-FFF2-40B4-BE49-F238E27FC236}">
                      <a16:creationId xmlns:a16="http://schemas.microsoft.com/office/drawing/2014/main" id="{71C65CF4-FC45-18ED-8954-64FF8901A2C1}"/>
                    </a:ext>
                  </a:extLst>
                </p:cNvPr>
                <p:cNvSpPr>
                  <a:spLocks noChangeArrowheads="1"/>
                </p:cNvSpPr>
                <p:nvPr/>
              </p:nvSpPr>
              <p:spPr bwMode="auto">
                <a:xfrm rot="335885">
                  <a:off x="9643596" y="692423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74" name="Oval 228">
                  <a:extLst>
                    <a:ext uri="{FF2B5EF4-FFF2-40B4-BE49-F238E27FC236}">
                      <a16:creationId xmlns:a16="http://schemas.microsoft.com/office/drawing/2014/main" id="{DD7124BC-B629-F934-0794-B3140F1A0B46}"/>
                    </a:ext>
                  </a:extLst>
                </p:cNvPr>
                <p:cNvSpPr>
                  <a:spLocks noChangeArrowheads="1"/>
                </p:cNvSpPr>
                <p:nvPr/>
              </p:nvSpPr>
              <p:spPr bwMode="auto">
                <a:xfrm rot="335885">
                  <a:off x="9561539" y="692423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75" name="Oval 228">
                  <a:extLst>
                    <a:ext uri="{FF2B5EF4-FFF2-40B4-BE49-F238E27FC236}">
                      <a16:creationId xmlns:a16="http://schemas.microsoft.com/office/drawing/2014/main" id="{609DF480-4197-E503-9EF7-CADA5BB7746F}"/>
                    </a:ext>
                  </a:extLst>
                </p:cNvPr>
                <p:cNvSpPr>
                  <a:spLocks noChangeArrowheads="1"/>
                </p:cNvSpPr>
                <p:nvPr/>
              </p:nvSpPr>
              <p:spPr bwMode="auto">
                <a:xfrm rot="335885">
                  <a:off x="9867122" y="692952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grpSp>
          <p:nvGrpSpPr>
            <p:cNvPr id="9717" name="Group 9716">
              <a:extLst>
                <a:ext uri="{FF2B5EF4-FFF2-40B4-BE49-F238E27FC236}">
                  <a16:creationId xmlns:a16="http://schemas.microsoft.com/office/drawing/2014/main" id="{1629282C-1F59-E4BB-07EE-34EEE8050A54}"/>
                </a:ext>
              </a:extLst>
            </p:cNvPr>
            <p:cNvGrpSpPr/>
            <p:nvPr/>
          </p:nvGrpSpPr>
          <p:grpSpPr>
            <a:xfrm>
              <a:off x="6978400" y="7254648"/>
              <a:ext cx="2959284" cy="151673"/>
              <a:chOff x="6978400" y="7254648"/>
              <a:chExt cx="2959284" cy="151673"/>
            </a:xfrm>
          </p:grpSpPr>
          <p:grpSp>
            <p:nvGrpSpPr>
              <p:cNvPr id="9718" name="Group 9717">
                <a:extLst>
                  <a:ext uri="{FF2B5EF4-FFF2-40B4-BE49-F238E27FC236}">
                    <a16:creationId xmlns:a16="http://schemas.microsoft.com/office/drawing/2014/main" id="{D191FCB1-8567-B3FB-3BBB-E49EDA33F4AA}"/>
                  </a:ext>
                </a:extLst>
              </p:cNvPr>
              <p:cNvGrpSpPr/>
              <p:nvPr/>
            </p:nvGrpSpPr>
            <p:grpSpPr>
              <a:xfrm>
                <a:off x="6987376" y="7254648"/>
                <a:ext cx="2950281" cy="110612"/>
                <a:chOff x="6987376" y="7134787"/>
                <a:chExt cx="2950281" cy="244541"/>
              </a:xfrm>
            </p:grpSpPr>
            <p:grpSp>
              <p:nvGrpSpPr>
                <p:cNvPr id="9758" name="Group 9757">
                  <a:extLst>
                    <a:ext uri="{FF2B5EF4-FFF2-40B4-BE49-F238E27FC236}">
                      <a16:creationId xmlns:a16="http://schemas.microsoft.com/office/drawing/2014/main" id="{99EAA3C1-D11E-2E33-6D25-609DFE964995}"/>
                    </a:ext>
                  </a:extLst>
                </p:cNvPr>
                <p:cNvGrpSpPr/>
                <p:nvPr/>
              </p:nvGrpSpPr>
              <p:grpSpPr>
                <a:xfrm>
                  <a:off x="8782329" y="7166526"/>
                  <a:ext cx="51942" cy="193822"/>
                  <a:chOff x="-816254" y="2757336"/>
                  <a:chExt cx="60326" cy="150814"/>
                </a:xfrm>
              </p:grpSpPr>
              <p:sp>
                <p:nvSpPr>
                  <p:cNvPr id="9834" name="Freeform 233">
                    <a:extLst>
                      <a:ext uri="{FF2B5EF4-FFF2-40B4-BE49-F238E27FC236}">
                        <a16:creationId xmlns:a16="http://schemas.microsoft.com/office/drawing/2014/main" id="{C5CECF60-E1DA-A77B-9192-D39A84F84E5A}"/>
                      </a:ext>
                    </a:extLst>
                  </p:cNvPr>
                  <p:cNvSpPr>
                    <a:spLocks/>
                  </p:cNvSpPr>
                  <p:nvPr/>
                </p:nvSpPr>
                <p:spPr bwMode="auto">
                  <a:xfrm rot="10800000" flipH="1">
                    <a:off x="-816254" y="2757336"/>
                    <a:ext cx="30162" cy="1476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35" name="Freeform 234">
                    <a:extLst>
                      <a:ext uri="{FF2B5EF4-FFF2-40B4-BE49-F238E27FC236}">
                        <a16:creationId xmlns:a16="http://schemas.microsoft.com/office/drawing/2014/main" id="{162C3230-B833-5420-C786-308BBBB34203}"/>
                      </a:ext>
                    </a:extLst>
                  </p:cNvPr>
                  <p:cNvSpPr>
                    <a:spLocks/>
                  </p:cNvSpPr>
                  <p:nvPr/>
                </p:nvSpPr>
                <p:spPr bwMode="auto">
                  <a:xfrm rot="10800000" flipH="1">
                    <a:off x="-786091" y="2758925"/>
                    <a:ext cx="30163"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sp>
              <p:nvSpPr>
                <p:cNvPr id="9759" name="Freeform 305">
                  <a:extLst>
                    <a:ext uri="{FF2B5EF4-FFF2-40B4-BE49-F238E27FC236}">
                      <a16:creationId xmlns:a16="http://schemas.microsoft.com/office/drawing/2014/main" id="{BF805B87-736B-7ADE-0FA4-D3566670C38B}"/>
                    </a:ext>
                  </a:extLst>
                </p:cNvPr>
                <p:cNvSpPr>
                  <a:spLocks/>
                </p:cNvSpPr>
                <p:nvPr/>
              </p:nvSpPr>
              <p:spPr bwMode="auto">
                <a:xfrm rot="10800000" flipH="1">
                  <a:off x="6987376" y="713860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60" name="Freeform 306">
                  <a:extLst>
                    <a:ext uri="{FF2B5EF4-FFF2-40B4-BE49-F238E27FC236}">
                      <a16:creationId xmlns:a16="http://schemas.microsoft.com/office/drawing/2014/main" id="{DBECBC9F-6941-9694-1C9C-75C0D3967603}"/>
                    </a:ext>
                  </a:extLst>
                </p:cNvPr>
                <p:cNvSpPr>
                  <a:spLocks/>
                </p:cNvSpPr>
                <p:nvPr/>
              </p:nvSpPr>
              <p:spPr bwMode="auto">
                <a:xfrm rot="10800000" flipH="1">
                  <a:off x="7013447" y="714178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61" name="Freeform 309">
                  <a:extLst>
                    <a:ext uri="{FF2B5EF4-FFF2-40B4-BE49-F238E27FC236}">
                      <a16:creationId xmlns:a16="http://schemas.microsoft.com/office/drawing/2014/main" id="{011EA365-440A-6FEF-8049-5A0165607648}"/>
                    </a:ext>
                  </a:extLst>
                </p:cNvPr>
                <p:cNvSpPr>
                  <a:spLocks/>
                </p:cNvSpPr>
                <p:nvPr/>
              </p:nvSpPr>
              <p:spPr bwMode="auto">
                <a:xfrm rot="10800000" flipH="1">
                  <a:off x="7066867" y="713478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62" name="Freeform 310">
                  <a:extLst>
                    <a:ext uri="{FF2B5EF4-FFF2-40B4-BE49-F238E27FC236}">
                      <a16:creationId xmlns:a16="http://schemas.microsoft.com/office/drawing/2014/main" id="{A6C55272-B075-DD6E-4557-07986F6361EF}"/>
                    </a:ext>
                  </a:extLst>
                </p:cNvPr>
                <p:cNvSpPr>
                  <a:spLocks/>
                </p:cNvSpPr>
                <p:nvPr/>
              </p:nvSpPr>
              <p:spPr bwMode="auto">
                <a:xfrm rot="10800000" flipH="1">
                  <a:off x="7092938" y="713796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63" name="Freeform 313">
                  <a:extLst>
                    <a:ext uri="{FF2B5EF4-FFF2-40B4-BE49-F238E27FC236}">
                      <a16:creationId xmlns:a16="http://schemas.microsoft.com/office/drawing/2014/main" id="{591060BC-D7C5-54C3-3862-61F9CA137891}"/>
                    </a:ext>
                  </a:extLst>
                </p:cNvPr>
                <p:cNvSpPr>
                  <a:spLocks/>
                </p:cNvSpPr>
                <p:nvPr/>
              </p:nvSpPr>
              <p:spPr bwMode="auto">
                <a:xfrm rot="10800000" flipH="1">
                  <a:off x="7143797" y="714242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64" name="Freeform 314">
                  <a:extLst>
                    <a:ext uri="{FF2B5EF4-FFF2-40B4-BE49-F238E27FC236}">
                      <a16:creationId xmlns:a16="http://schemas.microsoft.com/office/drawing/2014/main" id="{204B0FF8-D885-FBAB-96C7-0EEC3AE011F7}"/>
                    </a:ext>
                  </a:extLst>
                </p:cNvPr>
                <p:cNvSpPr>
                  <a:spLocks/>
                </p:cNvSpPr>
                <p:nvPr/>
              </p:nvSpPr>
              <p:spPr bwMode="auto">
                <a:xfrm rot="10800000" flipH="1">
                  <a:off x="7169868" y="714560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65" name="Freeform 318">
                  <a:extLst>
                    <a:ext uri="{FF2B5EF4-FFF2-40B4-BE49-F238E27FC236}">
                      <a16:creationId xmlns:a16="http://schemas.microsoft.com/office/drawing/2014/main" id="{3E60BD9E-73B4-66E3-8C8E-7BB88A54EF11}"/>
                    </a:ext>
                  </a:extLst>
                </p:cNvPr>
                <p:cNvSpPr>
                  <a:spLocks/>
                </p:cNvSpPr>
                <p:nvPr/>
              </p:nvSpPr>
              <p:spPr bwMode="auto">
                <a:xfrm rot="10800000" flipH="1">
                  <a:off x="7223717" y="714687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66" name="Freeform 319">
                  <a:extLst>
                    <a:ext uri="{FF2B5EF4-FFF2-40B4-BE49-F238E27FC236}">
                      <a16:creationId xmlns:a16="http://schemas.microsoft.com/office/drawing/2014/main" id="{3F69E082-2379-21EB-CFD4-746F3927A394}"/>
                    </a:ext>
                  </a:extLst>
                </p:cNvPr>
                <p:cNvSpPr>
                  <a:spLocks/>
                </p:cNvSpPr>
                <p:nvPr/>
              </p:nvSpPr>
              <p:spPr bwMode="auto">
                <a:xfrm rot="10800000" flipH="1">
                  <a:off x="7249788" y="715005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67" name="Freeform 322">
                  <a:extLst>
                    <a:ext uri="{FF2B5EF4-FFF2-40B4-BE49-F238E27FC236}">
                      <a16:creationId xmlns:a16="http://schemas.microsoft.com/office/drawing/2014/main" id="{531524DF-2F9E-DA26-F7EC-3B47710AB1B8}"/>
                    </a:ext>
                  </a:extLst>
                </p:cNvPr>
                <p:cNvSpPr>
                  <a:spLocks/>
                </p:cNvSpPr>
                <p:nvPr/>
              </p:nvSpPr>
              <p:spPr bwMode="auto">
                <a:xfrm rot="10800000" flipH="1">
                  <a:off x="7303635" y="714369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68" name="Freeform 323">
                  <a:extLst>
                    <a:ext uri="{FF2B5EF4-FFF2-40B4-BE49-F238E27FC236}">
                      <a16:creationId xmlns:a16="http://schemas.microsoft.com/office/drawing/2014/main" id="{5B0FB898-05CA-C33B-73D3-0F1B369120F6}"/>
                    </a:ext>
                  </a:extLst>
                </p:cNvPr>
                <p:cNvSpPr>
                  <a:spLocks/>
                </p:cNvSpPr>
                <p:nvPr/>
              </p:nvSpPr>
              <p:spPr bwMode="auto">
                <a:xfrm rot="10800000" flipH="1">
                  <a:off x="7329706" y="714687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69" name="Freeform 378">
                  <a:extLst>
                    <a:ext uri="{FF2B5EF4-FFF2-40B4-BE49-F238E27FC236}">
                      <a16:creationId xmlns:a16="http://schemas.microsoft.com/office/drawing/2014/main" id="{33968707-09E4-DE62-4DA9-FF8A2423A6BA}"/>
                    </a:ext>
                  </a:extLst>
                </p:cNvPr>
                <p:cNvSpPr>
                  <a:spLocks/>
                </p:cNvSpPr>
                <p:nvPr/>
              </p:nvSpPr>
              <p:spPr bwMode="auto">
                <a:xfrm rot="11349086" flipH="1">
                  <a:off x="7632123"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70" name="Freeform 379">
                  <a:extLst>
                    <a:ext uri="{FF2B5EF4-FFF2-40B4-BE49-F238E27FC236}">
                      <a16:creationId xmlns:a16="http://schemas.microsoft.com/office/drawing/2014/main" id="{FCA07ED6-0D83-5C5A-F0CD-63039A48CD50}"/>
                    </a:ext>
                  </a:extLst>
                </p:cNvPr>
                <p:cNvSpPr>
                  <a:spLocks/>
                </p:cNvSpPr>
                <p:nvPr/>
              </p:nvSpPr>
              <p:spPr bwMode="auto">
                <a:xfrm rot="11349086" flipH="1">
                  <a:off x="7657522"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71" name="Freeform 382">
                  <a:extLst>
                    <a:ext uri="{FF2B5EF4-FFF2-40B4-BE49-F238E27FC236}">
                      <a16:creationId xmlns:a16="http://schemas.microsoft.com/office/drawing/2014/main" id="{AC536772-5B29-E48D-D8ED-7C58ACD870A9}"/>
                    </a:ext>
                  </a:extLst>
                </p:cNvPr>
                <p:cNvSpPr>
                  <a:spLocks/>
                </p:cNvSpPr>
                <p:nvPr/>
              </p:nvSpPr>
              <p:spPr bwMode="auto">
                <a:xfrm rot="11349086" flipH="1">
                  <a:off x="7555196"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72" name="Freeform 383">
                  <a:extLst>
                    <a:ext uri="{FF2B5EF4-FFF2-40B4-BE49-F238E27FC236}">
                      <a16:creationId xmlns:a16="http://schemas.microsoft.com/office/drawing/2014/main" id="{15BDD99C-CD2E-2263-063B-B02441BF1111}"/>
                    </a:ext>
                  </a:extLst>
                </p:cNvPr>
                <p:cNvSpPr>
                  <a:spLocks/>
                </p:cNvSpPr>
                <p:nvPr/>
              </p:nvSpPr>
              <p:spPr bwMode="auto">
                <a:xfrm rot="11349086" flipH="1">
                  <a:off x="7580595"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73" name="Freeform 386">
                  <a:extLst>
                    <a:ext uri="{FF2B5EF4-FFF2-40B4-BE49-F238E27FC236}">
                      <a16:creationId xmlns:a16="http://schemas.microsoft.com/office/drawing/2014/main" id="{FDAD5E50-CDF6-1D96-3FD0-A4A9B188C116}"/>
                    </a:ext>
                  </a:extLst>
                </p:cNvPr>
                <p:cNvSpPr>
                  <a:spLocks/>
                </p:cNvSpPr>
                <p:nvPr/>
              </p:nvSpPr>
              <p:spPr bwMode="auto">
                <a:xfrm rot="11349086" flipH="1">
                  <a:off x="7478268"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74" name="Freeform 387">
                  <a:extLst>
                    <a:ext uri="{FF2B5EF4-FFF2-40B4-BE49-F238E27FC236}">
                      <a16:creationId xmlns:a16="http://schemas.microsoft.com/office/drawing/2014/main" id="{3EC196E1-A41A-5382-E10C-1E5FB49361E7}"/>
                    </a:ext>
                  </a:extLst>
                </p:cNvPr>
                <p:cNvSpPr>
                  <a:spLocks/>
                </p:cNvSpPr>
                <p:nvPr/>
              </p:nvSpPr>
              <p:spPr bwMode="auto">
                <a:xfrm rot="11349086" flipH="1">
                  <a:off x="7503667"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75" name="Freeform 390">
                  <a:extLst>
                    <a:ext uri="{FF2B5EF4-FFF2-40B4-BE49-F238E27FC236}">
                      <a16:creationId xmlns:a16="http://schemas.microsoft.com/office/drawing/2014/main" id="{C8246D9C-97B4-23D8-4616-FBACA400FE02}"/>
                    </a:ext>
                  </a:extLst>
                </p:cNvPr>
                <p:cNvSpPr>
                  <a:spLocks/>
                </p:cNvSpPr>
                <p:nvPr/>
              </p:nvSpPr>
              <p:spPr bwMode="auto">
                <a:xfrm rot="11349086" flipH="1">
                  <a:off x="7393647"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76" name="Freeform 391">
                  <a:extLst>
                    <a:ext uri="{FF2B5EF4-FFF2-40B4-BE49-F238E27FC236}">
                      <a16:creationId xmlns:a16="http://schemas.microsoft.com/office/drawing/2014/main" id="{C8C6FB6D-81C1-B4DA-41AB-5AD9E8B8B336}"/>
                    </a:ext>
                  </a:extLst>
                </p:cNvPr>
                <p:cNvSpPr>
                  <a:spLocks/>
                </p:cNvSpPr>
                <p:nvPr/>
              </p:nvSpPr>
              <p:spPr bwMode="auto">
                <a:xfrm rot="11349086" flipH="1">
                  <a:off x="7419046"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77" name="Freeform 378">
                  <a:extLst>
                    <a:ext uri="{FF2B5EF4-FFF2-40B4-BE49-F238E27FC236}">
                      <a16:creationId xmlns:a16="http://schemas.microsoft.com/office/drawing/2014/main" id="{C581EE8D-6191-35C9-F0C6-DE8992221B46}"/>
                    </a:ext>
                  </a:extLst>
                </p:cNvPr>
                <p:cNvSpPr>
                  <a:spLocks/>
                </p:cNvSpPr>
                <p:nvPr/>
              </p:nvSpPr>
              <p:spPr bwMode="auto">
                <a:xfrm rot="11349086" flipH="1">
                  <a:off x="7937706"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78" name="Freeform 379">
                  <a:extLst>
                    <a:ext uri="{FF2B5EF4-FFF2-40B4-BE49-F238E27FC236}">
                      <a16:creationId xmlns:a16="http://schemas.microsoft.com/office/drawing/2014/main" id="{DDBAC627-1FA6-0147-FBE4-12E61A655296}"/>
                    </a:ext>
                  </a:extLst>
                </p:cNvPr>
                <p:cNvSpPr>
                  <a:spLocks/>
                </p:cNvSpPr>
                <p:nvPr/>
              </p:nvSpPr>
              <p:spPr bwMode="auto">
                <a:xfrm rot="11349086" flipH="1">
                  <a:off x="7963106"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79" name="Freeform 382">
                  <a:extLst>
                    <a:ext uri="{FF2B5EF4-FFF2-40B4-BE49-F238E27FC236}">
                      <a16:creationId xmlns:a16="http://schemas.microsoft.com/office/drawing/2014/main" id="{1554E1F5-2EF5-92F8-E57E-8E17FF698F94}"/>
                    </a:ext>
                  </a:extLst>
                </p:cNvPr>
                <p:cNvSpPr>
                  <a:spLocks/>
                </p:cNvSpPr>
                <p:nvPr/>
              </p:nvSpPr>
              <p:spPr bwMode="auto">
                <a:xfrm rot="11349086" flipH="1">
                  <a:off x="7860779"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80" name="Freeform 383">
                  <a:extLst>
                    <a:ext uri="{FF2B5EF4-FFF2-40B4-BE49-F238E27FC236}">
                      <a16:creationId xmlns:a16="http://schemas.microsoft.com/office/drawing/2014/main" id="{9423EB1F-9D86-CAF4-F0B7-E71F7937AFB4}"/>
                    </a:ext>
                  </a:extLst>
                </p:cNvPr>
                <p:cNvSpPr>
                  <a:spLocks/>
                </p:cNvSpPr>
                <p:nvPr/>
              </p:nvSpPr>
              <p:spPr bwMode="auto">
                <a:xfrm rot="11349086" flipH="1">
                  <a:off x="7886178"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81" name="Freeform 386">
                  <a:extLst>
                    <a:ext uri="{FF2B5EF4-FFF2-40B4-BE49-F238E27FC236}">
                      <a16:creationId xmlns:a16="http://schemas.microsoft.com/office/drawing/2014/main" id="{4D92C71A-7524-C09F-455F-7D2A072B524E}"/>
                    </a:ext>
                  </a:extLst>
                </p:cNvPr>
                <p:cNvSpPr>
                  <a:spLocks/>
                </p:cNvSpPr>
                <p:nvPr/>
              </p:nvSpPr>
              <p:spPr bwMode="auto">
                <a:xfrm rot="11349086" flipH="1">
                  <a:off x="7783851"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82" name="Freeform 387">
                  <a:extLst>
                    <a:ext uri="{FF2B5EF4-FFF2-40B4-BE49-F238E27FC236}">
                      <a16:creationId xmlns:a16="http://schemas.microsoft.com/office/drawing/2014/main" id="{DADD3A18-DB1C-1074-4F31-156550EFC72B}"/>
                    </a:ext>
                  </a:extLst>
                </p:cNvPr>
                <p:cNvSpPr>
                  <a:spLocks/>
                </p:cNvSpPr>
                <p:nvPr/>
              </p:nvSpPr>
              <p:spPr bwMode="auto">
                <a:xfrm rot="11349086" flipH="1">
                  <a:off x="7809251"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83" name="Freeform 390">
                  <a:extLst>
                    <a:ext uri="{FF2B5EF4-FFF2-40B4-BE49-F238E27FC236}">
                      <a16:creationId xmlns:a16="http://schemas.microsoft.com/office/drawing/2014/main" id="{BDF70839-E266-908D-DC30-2BBA1C6F2ABC}"/>
                    </a:ext>
                  </a:extLst>
                </p:cNvPr>
                <p:cNvSpPr>
                  <a:spLocks/>
                </p:cNvSpPr>
                <p:nvPr/>
              </p:nvSpPr>
              <p:spPr bwMode="auto">
                <a:xfrm rot="11349086" flipH="1">
                  <a:off x="7699230"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84" name="Freeform 391">
                  <a:extLst>
                    <a:ext uri="{FF2B5EF4-FFF2-40B4-BE49-F238E27FC236}">
                      <a16:creationId xmlns:a16="http://schemas.microsoft.com/office/drawing/2014/main" id="{BDCC1619-4A43-44DC-DADD-FDD32E5D9C78}"/>
                    </a:ext>
                  </a:extLst>
                </p:cNvPr>
                <p:cNvSpPr>
                  <a:spLocks/>
                </p:cNvSpPr>
                <p:nvPr/>
              </p:nvSpPr>
              <p:spPr bwMode="auto">
                <a:xfrm rot="11349086" flipH="1">
                  <a:off x="7724629"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85" name="Freeform 378">
                  <a:extLst>
                    <a:ext uri="{FF2B5EF4-FFF2-40B4-BE49-F238E27FC236}">
                      <a16:creationId xmlns:a16="http://schemas.microsoft.com/office/drawing/2014/main" id="{DEA8F100-6DC1-B3B7-25D4-7DE254FEBEC3}"/>
                    </a:ext>
                  </a:extLst>
                </p:cNvPr>
                <p:cNvSpPr>
                  <a:spLocks/>
                </p:cNvSpPr>
                <p:nvPr/>
              </p:nvSpPr>
              <p:spPr bwMode="auto">
                <a:xfrm rot="11349086" flipH="1">
                  <a:off x="8170831" y="71551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86" name="Freeform 379">
                  <a:extLst>
                    <a:ext uri="{FF2B5EF4-FFF2-40B4-BE49-F238E27FC236}">
                      <a16:creationId xmlns:a16="http://schemas.microsoft.com/office/drawing/2014/main" id="{0FFDCDF0-0EB9-26C9-9CA2-54A1BEC9C61D}"/>
                    </a:ext>
                  </a:extLst>
                </p:cNvPr>
                <p:cNvSpPr>
                  <a:spLocks/>
                </p:cNvSpPr>
                <p:nvPr/>
              </p:nvSpPr>
              <p:spPr bwMode="auto">
                <a:xfrm rot="11349086" flipH="1">
                  <a:off x="8196230" y="716448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87" name="Freeform 382">
                  <a:extLst>
                    <a:ext uri="{FF2B5EF4-FFF2-40B4-BE49-F238E27FC236}">
                      <a16:creationId xmlns:a16="http://schemas.microsoft.com/office/drawing/2014/main" id="{006A4F2A-11D0-477C-D148-FD99EB137EED}"/>
                    </a:ext>
                  </a:extLst>
                </p:cNvPr>
                <p:cNvSpPr>
                  <a:spLocks/>
                </p:cNvSpPr>
                <p:nvPr/>
              </p:nvSpPr>
              <p:spPr bwMode="auto">
                <a:xfrm rot="11349086" flipH="1">
                  <a:off x="8093905" y="71551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88" name="Freeform 383">
                  <a:extLst>
                    <a:ext uri="{FF2B5EF4-FFF2-40B4-BE49-F238E27FC236}">
                      <a16:creationId xmlns:a16="http://schemas.microsoft.com/office/drawing/2014/main" id="{C62324AC-212D-6E35-5C7D-065AF1805A09}"/>
                    </a:ext>
                  </a:extLst>
                </p:cNvPr>
                <p:cNvSpPr>
                  <a:spLocks/>
                </p:cNvSpPr>
                <p:nvPr/>
              </p:nvSpPr>
              <p:spPr bwMode="auto">
                <a:xfrm rot="11349086" flipH="1">
                  <a:off x="8119304" y="716448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89" name="Freeform 386">
                  <a:extLst>
                    <a:ext uri="{FF2B5EF4-FFF2-40B4-BE49-F238E27FC236}">
                      <a16:creationId xmlns:a16="http://schemas.microsoft.com/office/drawing/2014/main" id="{74F37B68-F82C-1BE5-BE51-09E49F7417D4}"/>
                    </a:ext>
                  </a:extLst>
                </p:cNvPr>
                <p:cNvSpPr>
                  <a:spLocks/>
                </p:cNvSpPr>
                <p:nvPr/>
              </p:nvSpPr>
              <p:spPr bwMode="auto">
                <a:xfrm rot="11349086" flipH="1">
                  <a:off x="8016976" y="71551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90" name="Freeform 387">
                  <a:extLst>
                    <a:ext uri="{FF2B5EF4-FFF2-40B4-BE49-F238E27FC236}">
                      <a16:creationId xmlns:a16="http://schemas.microsoft.com/office/drawing/2014/main" id="{62C48C33-D82A-4376-374B-410510A4406F}"/>
                    </a:ext>
                  </a:extLst>
                </p:cNvPr>
                <p:cNvSpPr>
                  <a:spLocks/>
                </p:cNvSpPr>
                <p:nvPr/>
              </p:nvSpPr>
              <p:spPr bwMode="auto">
                <a:xfrm rot="11349086" flipH="1">
                  <a:off x="8042375" y="716448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91" name="Freeform 378">
                  <a:extLst>
                    <a:ext uri="{FF2B5EF4-FFF2-40B4-BE49-F238E27FC236}">
                      <a16:creationId xmlns:a16="http://schemas.microsoft.com/office/drawing/2014/main" id="{ADE6A1B8-EB53-9B33-A7B0-9CC58D3B545F}"/>
                    </a:ext>
                  </a:extLst>
                </p:cNvPr>
                <p:cNvSpPr>
                  <a:spLocks/>
                </p:cNvSpPr>
                <p:nvPr/>
              </p:nvSpPr>
              <p:spPr bwMode="auto">
                <a:xfrm rot="11349086" flipH="1">
                  <a:off x="8476415"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92" name="Freeform 379">
                  <a:extLst>
                    <a:ext uri="{FF2B5EF4-FFF2-40B4-BE49-F238E27FC236}">
                      <a16:creationId xmlns:a16="http://schemas.microsoft.com/office/drawing/2014/main" id="{F859CB85-C795-DB39-755D-9CE9CAA49843}"/>
                    </a:ext>
                  </a:extLst>
                </p:cNvPr>
                <p:cNvSpPr>
                  <a:spLocks/>
                </p:cNvSpPr>
                <p:nvPr/>
              </p:nvSpPr>
              <p:spPr bwMode="auto">
                <a:xfrm rot="11349086" flipH="1">
                  <a:off x="8501814"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93" name="Freeform 382">
                  <a:extLst>
                    <a:ext uri="{FF2B5EF4-FFF2-40B4-BE49-F238E27FC236}">
                      <a16:creationId xmlns:a16="http://schemas.microsoft.com/office/drawing/2014/main" id="{F119A8DE-499D-D859-0D6B-B241B33931E0}"/>
                    </a:ext>
                  </a:extLst>
                </p:cNvPr>
                <p:cNvSpPr>
                  <a:spLocks/>
                </p:cNvSpPr>
                <p:nvPr/>
              </p:nvSpPr>
              <p:spPr bwMode="auto">
                <a:xfrm rot="11349086" flipH="1">
                  <a:off x="8399488"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94" name="Freeform 383">
                  <a:extLst>
                    <a:ext uri="{FF2B5EF4-FFF2-40B4-BE49-F238E27FC236}">
                      <a16:creationId xmlns:a16="http://schemas.microsoft.com/office/drawing/2014/main" id="{21CD8606-7DF2-3651-9D8C-41A7EB786C5A}"/>
                    </a:ext>
                  </a:extLst>
                </p:cNvPr>
                <p:cNvSpPr>
                  <a:spLocks/>
                </p:cNvSpPr>
                <p:nvPr/>
              </p:nvSpPr>
              <p:spPr bwMode="auto">
                <a:xfrm rot="11349086" flipH="1">
                  <a:off x="8424887"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95" name="Freeform 386">
                  <a:extLst>
                    <a:ext uri="{FF2B5EF4-FFF2-40B4-BE49-F238E27FC236}">
                      <a16:creationId xmlns:a16="http://schemas.microsoft.com/office/drawing/2014/main" id="{2CF6DD5B-A66F-9576-5C8E-5ECB4F1F90AA}"/>
                    </a:ext>
                  </a:extLst>
                </p:cNvPr>
                <p:cNvSpPr>
                  <a:spLocks/>
                </p:cNvSpPr>
                <p:nvPr/>
              </p:nvSpPr>
              <p:spPr bwMode="auto">
                <a:xfrm rot="11349086" flipH="1">
                  <a:off x="8322559"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96" name="Freeform 387">
                  <a:extLst>
                    <a:ext uri="{FF2B5EF4-FFF2-40B4-BE49-F238E27FC236}">
                      <a16:creationId xmlns:a16="http://schemas.microsoft.com/office/drawing/2014/main" id="{011A8A1B-C1A0-9264-59E6-6D477916D9E5}"/>
                    </a:ext>
                  </a:extLst>
                </p:cNvPr>
                <p:cNvSpPr>
                  <a:spLocks/>
                </p:cNvSpPr>
                <p:nvPr/>
              </p:nvSpPr>
              <p:spPr bwMode="auto">
                <a:xfrm rot="11349086" flipH="1">
                  <a:off x="8347959"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97" name="Freeform 390">
                  <a:extLst>
                    <a:ext uri="{FF2B5EF4-FFF2-40B4-BE49-F238E27FC236}">
                      <a16:creationId xmlns:a16="http://schemas.microsoft.com/office/drawing/2014/main" id="{FFA36DEB-0D44-C2EA-D368-023A835BF561}"/>
                    </a:ext>
                  </a:extLst>
                </p:cNvPr>
                <p:cNvSpPr>
                  <a:spLocks/>
                </p:cNvSpPr>
                <p:nvPr/>
              </p:nvSpPr>
              <p:spPr bwMode="auto">
                <a:xfrm rot="11349086" flipH="1">
                  <a:off x="8237938"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98" name="Freeform 391">
                  <a:extLst>
                    <a:ext uri="{FF2B5EF4-FFF2-40B4-BE49-F238E27FC236}">
                      <a16:creationId xmlns:a16="http://schemas.microsoft.com/office/drawing/2014/main" id="{693E1884-DBB9-DE30-6784-881FCE0BCE12}"/>
                    </a:ext>
                  </a:extLst>
                </p:cNvPr>
                <p:cNvSpPr>
                  <a:spLocks/>
                </p:cNvSpPr>
                <p:nvPr/>
              </p:nvSpPr>
              <p:spPr bwMode="auto">
                <a:xfrm rot="11349086" flipH="1">
                  <a:off x="8263337"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99" name="Freeform 382">
                  <a:extLst>
                    <a:ext uri="{FF2B5EF4-FFF2-40B4-BE49-F238E27FC236}">
                      <a16:creationId xmlns:a16="http://schemas.microsoft.com/office/drawing/2014/main" id="{9D9D020C-99F3-6AF9-57A1-0AE053F3ABA3}"/>
                    </a:ext>
                  </a:extLst>
                </p:cNvPr>
                <p:cNvSpPr>
                  <a:spLocks/>
                </p:cNvSpPr>
                <p:nvPr/>
              </p:nvSpPr>
              <p:spPr bwMode="auto">
                <a:xfrm rot="11349086" flipH="1">
                  <a:off x="9105131" y="7160173"/>
                  <a:ext cx="25970" cy="191780"/>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00" name="Freeform 383">
                  <a:extLst>
                    <a:ext uri="{FF2B5EF4-FFF2-40B4-BE49-F238E27FC236}">
                      <a16:creationId xmlns:a16="http://schemas.microsoft.com/office/drawing/2014/main" id="{7DCCC0EF-8272-D296-F1F9-288464948FDB}"/>
                    </a:ext>
                  </a:extLst>
                </p:cNvPr>
                <p:cNvSpPr>
                  <a:spLocks/>
                </p:cNvSpPr>
                <p:nvPr/>
              </p:nvSpPr>
              <p:spPr bwMode="auto">
                <a:xfrm rot="11349086" flipH="1">
                  <a:off x="9129735" y="7170375"/>
                  <a:ext cx="27337" cy="18973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01" name="Freeform 378">
                  <a:extLst>
                    <a:ext uri="{FF2B5EF4-FFF2-40B4-BE49-F238E27FC236}">
                      <a16:creationId xmlns:a16="http://schemas.microsoft.com/office/drawing/2014/main" id="{A9B7EB1B-4439-0817-140E-9D964466972C}"/>
                    </a:ext>
                  </a:extLst>
                </p:cNvPr>
                <p:cNvSpPr>
                  <a:spLocks/>
                </p:cNvSpPr>
                <p:nvPr/>
              </p:nvSpPr>
              <p:spPr bwMode="auto">
                <a:xfrm rot="11349086" flipH="1">
                  <a:off x="8940061"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02" name="Freeform 379">
                  <a:extLst>
                    <a:ext uri="{FF2B5EF4-FFF2-40B4-BE49-F238E27FC236}">
                      <a16:creationId xmlns:a16="http://schemas.microsoft.com/office/drawing/2014/main" id="{B10A6A69-1286-4906-ACA8-FC1DFE180374}"/>
                    </a:ext>
                  </a:extLst>
                </p:cNvPr>
                <p:cNvSpPr>
                  <a:spLocks/>
                </p:cNvSpPr>
                <p:nvPr/>
              </p:nvSpPr>
              <p:spPr bwMode="auto">
                <a:xfrm rot="11349086" flipH="1">
                  <a:off x="8966032" y="7177750"/>
                  <a:ext cx="27337"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03" name="Freeform 386">
                  <a:extLst>
                    <a:ext uri="{FF2B5EF4-FFF2-40B4-BE49-F238E27FC236}">
                      <a16:creationId xmlns:a16="http://schemas.microsoft.com/office/drawing/2014/main" id="{ADF53EAE-D2FA-A247-70AD-C1C0E786D5A3}"/>
                    </a:ext>
                  </a:extLst>
                </p:cNvPr>
                <p:cNvSpPr>
                  <a:spLocks/>
                </p:cNvSpPr>
                <p:nvPr/>
              </p:nvSpPr>
              <p:spPr bwMode="auto">
                <a:xfrm rot="11349086" flipH="1">
                  <a:off x="9019340"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04" name="Freeform 387">
                  <a:extLst>
                    <a:ext uri="{FF2B5EF4-FFF2-40B4-BE49-F238E27FC236}">
                      <a16:creationId xmlns:a16="http://schemas.microsoft.com/office/drawing/2014/main" id="{B63BA904-18AA-1915-F7E7-3325D9BFBB73}"/>
                    </a:ext>
                  </a:extLst>
                </p:cNvPr>
                <p:cNvSpPr>
                  <a:spLocks/>
                </p:cNvSpPr>
                <p:nvPr/>
              </p:nvSpPr>
              <p:spPr bwMode="auto">
                <a:xfrm rot="11349086" flipH="1">
                  <a:off x="9045311" y="7177750"/>
                  <a:ext cx="25970"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05" name="Freeform 382">
                  <a:extLst>
                    <a:ext uri="{FF2B5EF4-FFF2-40B4-BE49-F238E27FC236}">
                      <a16:creationId xmlns:a16="http://schemas.microsoft.com/office/drawing/2014/main" id="{829021AB-7F6C-D617-948A-7CCD42419219}"/>
                    </a:ext>
                  </a:extLst>
                </p:cNvPr>
                <p:cNvSpPr>
                  <a:spLocks/>
                </p:cNvSpPr>
                <p:nvPr/>
              </p:nvSpPr>
              <p:spPr bwMode="auto">
                <a:xfrm rot="11349086" flipH="1">
                  <a:off x="8863517" y="7167548"/>
                  <a:ext cx="25971"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06" name="Freeform 383">
                  <a:extLst>
                    <a:ext uri="{FF2B5EF4-FFF2-40B4-BE49-F238E27FC236}">
                      <a16:creationId xmlns:a16="http://schemas.microsoft.com/office/drawing/2014/main" id="{D1FC35F6-7A60-88B5-3241-84FA5826105D}"/>
                    </a:ext>
                  </a:extLst>
                </p:cNvPr>
                <p:cNvSpPr>
                  <a:spLocks/>
                </p:cNvSpPr>
                <p:nvPr/>
              </p:nvSpPr>
              <p:spPr bwMode="auto">
                <a:xfrm rot="11349086" flipH="1">
                  <a:off x="8888120" y="7177750"/>
                  <a:ext cx="27337"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07" name="Freeform 382">
                  <a:extLst>
                    <a:ext uri="{FF2B5EF4-FFF2-40B4-BE49-F238E27FC236}">
                      <a16:creationId xmlns:a16="http://schemas.microsoft.com/office/drawing/2014/main" id="{842CD41A-B454-EC57-D6C9-CBE5AA132AE3}"/>
                    </a:ext>
                  </a:extLst>
                </p:cNvPr>
                <p:cNvSpPr>
                  <a:spLocks/>
                </p:cNvSpPr>
                <p:nvPr/>
              </p:nvSpPr>
              <p:spPr bwMode="auto">
                <a:xfrm rot="11349086" flipH="1">
                  <a:off x="8785605" y="7167548"/>
                  <a:ext cx="25970"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08" name="Freeform 382">
                  <a:extLst>
                    <a:ext uri="{FF2B5EF4-FFF2-40B4-BE49-F238E27FC236}">
                      <a16:creationId xmlns:a16="http://schemas.microsoft.com/office/drawing/2014/main" id="{52756F65-0561-25F4-4B29-98A309A5CFB3}"/>
                    </a:ext>
                  </a:extLst>
                </p:cNvPr>
                <p:cNvSpPr>
                  <a:spLocks/>
                </p:cNvSpPr>
                <p:nvPr/>
              </p:nvSpPr>
              <p:spPr bwMode="auto">
                <a:xfrm rot="11349086" flipH="1">
                  <a:off x="8703593" y="7167548"/>
                  <a:ext cx="25970"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09" name="Freeform 383">
                  <a:extLst>
                    <a:ext uri="{FF2B5EF4-FFF2-40B4-BE49-F238E27FC236}">
                      <a16:creationId xmlns:a16="http://schemas.microsoft.com/office/drawing/2014/main" id="{706DCB12-39F9-3FEA-E5E2-25A48550CB4D}"/>
                    </a:ext>
                  </a:extLst>
                </p:cNvPr>
                <p:cNvSpPr>
                  <a:spLocks/>
                </p:cNvSpPr>
                <p:nvPr/>
              </p:nvSpPr>
              <p:spPr bwMode="auto">
                <a:xfrm rot="11349086" flipH="1">
                  <a:off x="8728197" y="7177750"/>
                  <a:ext cx="27337"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10" name="Freeform 382">
                  <a:extLst>
                    <a:ext uri="{FF2B5EF4-FFF2-40B4-BE49-F238E27FC236}">
                      <a16:creationId xmlns:a16="http://schemas.microsoft.com/office/drawing/2014/main" id="{88DA1D1F-E64A-B4B8-976E-D7474F48B8B1}"/>
                    </a:ext>
                  </a:extLst>
                </p:cNvPr>
                <p:cNvSpPr>
                  <a:spLocks/>
                </p:cNvSpPr>
                <p:nvPr/>
              </p:nvSpPr>
              <p:spPr bwMode="auto">
                <a:xfrm rot="11349086" flipH="1">
                  <a:off x="8635249"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11" name="Freeform 383">
                  <a:extLst>
                    <a:ext uri="{FF2B5EF4-FFF2-40B4-BE49-F238E27FC236}">
                      <a16:creationId xmlns:a16="http://schemas.microsoft.com/office/drawing/2014/main" id="{D342DB74-7281-DC9A-CF0C-0F75C39C87AC}"/>
                    </a:ext>
                  </a:extLst>
                </p:cNvPr>
                <p:cNvSpPr>
                  <a:spLocks/>
                </p:cNvSpPr>
                <p:nvPr/>
              </p:nvSpPr>
              <p:spPr bwMode="auto">
                <a:xfrm rot="11349086" flipH="1">
                  <a:off x="8661220" y="7177750"/>
                  <a:ext cx="25971"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12" name="Freeform 382">
                  <a:extLst>
                    <a:ext uri="{FF2B5EF4-FFF2-40B4-BE49-F238E27FC236}">
                      <a16:creationId xmlns:a16="http://schemas.microsoft.com/office/drawing/2014/main" id="{21294DDB-A115-02CF-9F35-097ED17D6A2A}"/>
                    </a:ext>
                  </a:extLst>
                </p:cNvPr>
                <p:cNvSpPr>
                  <a:spLocks/>
                </p:cNvSpPr>
                <p:nvPr/>
              </p:nvSpPr>
              <p:spPr bwMode="auto">
                <a:xfrm rot="11349086" flipH="1">
                  <a:off x="8557337"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13" name="Freeform 383">
                  <a:extLst>
                    <a:ext uri="{FF2B5EF4-FFF2-40B4-BE49-F238E27FC236}">
                      <a16:creationId xmlns:a16="http://schemas.microsoft.com/office/drawing/2014/main" id="{CA3D741F-EC17-45C7-6460-C1B64B756819}"/>
                    </a:ext>
                  </a:extLst>
                </p:cNvPr>
                <p:cNvSpPr>
                  <a:spLocks/>
                </p:cNvSpPr>
                <p:nvPr/>
              </p:nvSpPr>
              <p:spPr bwMode="auto">
                <a:xfrm rot="11349086" flipH="1">
                  <a:off x="8583308" y="7177750"/>
                  <a:ext cx="25970"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14" name="Freeform 305">
                  <a:extLst>
                    <a:ext uri="{FF2B5EF4-FFF2-40B4-BE49-F238E27FC236}">
                      <a16:creationId xmlns:a16="http://schemas.microsoft.com/office/drawing/2014/main" id="{F7EA36F2-FE18-F200-CB08-64BB6B021F91}"/>
                    </a:ext>
                  </a:extLst>
                </p:cNvPr>
                <p:cNvSpPr>
                  <a:spLocks/>
                </p:cNvSpPr>
                <p:nvPr/>
              </p:nvSpPr>
              <p:spPr bwMode="auto">
                <a:xfrm rot="10800000" flipH="1">
                  <a:off x="9173479" y="7162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15" name="Freeform 306">
                  <a:extLst>
                    <a:ext uri="{FF2B5EF4-FFF2-40B4-BE49-F238E27FC236}">
                      <a16:creationId xmlns:a16="http://schemas.microsoft.com/office/drawing/2014/main" id="{142AE605-C757-7DA7-12A2-5C8370F7CBB5}"/>
                    </a:ext>
                  </a:extLst>
                </p:cNvPr>
                <p:cNvSpPr>
                  <a:spLocks/>
                </p:cNvSpPr>
                <p:nvPr/>
              </p:nvSpPr>
              <p:spPr bwMode="auto">
                <a:xfrm rot="10800000" flipH="1">
                  <a:off x="9199550" y="716536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16" name="Freeform 309">
                  <a:extLst>
                    <a:ext uri="{FF2B5EF4-FFF2-40B4-BE49-F238E27FC236}">
                      <a16:creationId xmlns:a16="http://schemas.microsoft.com/office/drawing/2014/main" id="{73531FA0-AB64-F843-53D6-EB63FE3D2A0B}"/>
                    </a:ext>
                  </a:extLst>
                </p:cNvPr>
                <p:cNvSpPr>
                  <a:spLocks/>
                </p:cNvSpPr>
                <p:nvPr/>
              </p:nvSpPr>
              <p:spPr bwMode="auto">
                <a:xfrm rot="10800000" flipH="1">
                  <a:off x="9252970" y="715837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17" name="Freeform 310">
                  <a:extLst>
                    <a:ext uri="{FF2B5EF4-FFF2-40B4-BE49-F238E27FC236}">
                      <a16:creationId xmlns:a16="http://schemas.microsoft.com/office/drawing/2014/main" id="{951BC1E0-4A9B-C860-3701-B464D2CA9E34}"/>
                    </a:ext>
                  </a:extLst>
                </p:cNvPr>
                <p:cNvSpPr>
                  <a:spLocks/>
                </p:cNvSpPr>
                <p:nvPr/>
              </p:nvSpPr>
              <p:spPr bwMode="auto">
                <a:xfrm rot="10800000" flipH="1">
                  <a:off x="9279041" y="71615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18" name="Freeform 313">
                  <a:extLst>
                    <a:ext uri="{FF2B5EF4-FFF2-40B4-BE49-F238E27FC236}">
                      <a16:creationId xmlns:a16="http://schemas.microsoft.com/office/drawing/2014/main" id="{46BC2A8C-5B38-6657-C568-557193591B07}"/>
                    </a:ext>
                  </a:extLst>
                </p:cNvPr>
                <p:cNvSpPr>
                  <a:spLocks/>
                </p:cNvSpPr>
                <p:nvPr/>
              </p:nvSpPr>
              <p:spPr bwMode="auto">
                <a:xfrm rot="10800000" flipH="1">
                  <a:off x="9329900" y="716600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19" name="Freeform 314">
                  <a:extLst>
                    <a:ext uri="{FF2B5EF4-FFF2-40B4-BE49-F238E27FC236}">
                      <a16:creationId xmlns:a16="http://schemas.microsoft.com/office/drawing/2014/main" id="{BB31751D-9E67-0C31-605E-585792676CFC}"/>
                    </a:ext>
                  </a:extLst>
                </p:cNvPr>
                <p:cNvSpPr>
                  <a:spLocks/>
                </p:cNvSpPr>
                <p:nvPr/>
              </p:nvSpPr>
              <p:spPr bwMode="auto">
                <a:xfrm rot="10800000" flipH="1">
                  <a:off x="9355971" y="7169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20" name="Freeform 318">
                  <a:extLst>
                    <a:ext uri="{FF2B5EF4-FFF2-40B4-BE49-F238E27FC236}">
                      <a16:creationId xmlns:a16="http://schemas.microsoft.com/office/drawing/2014/main" id="{CEC8E936-F5EA-BDD1-B241-E60E0049BF36}"/>
                    </a:ext>
                  </a:extLst>
                </p:cNvPr>
                <p:cNvSpPr>
                  <a:spLocks/>
                </p:cNvSpPr>
                <p:nvPr/>
              </p:nvSpPr>
              <p:spPr bwMode="auto">
                <a:xfrm rot="10800000" flipH="1">
                  <a:off x="9409820" y="717045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21" name="Freeform 319">
                  <a:extLst>
                    <a:ext uri="{FF2B5EF4-FFF2-40B4-BE49-F238E27FC236}">
                      <a16:creationId xmlns:a16="http://schemas.microsoft.com/office/drawing/2014/main" id="{E7319F7A-5A25-5396-8E66-9590C69E11D3}"/>
                    </a:ext>
                  </a:extLst>
                </p:cNvPr>
                <p:cNvSpPr>
                  <a:spLocks/>
                </p:cNvSpPr>
                <p:nvPr/>
              </p:nvSpPr>
              <p:spPr bwMode="auto">
                <a:xfrm rot="10800000" flipH="1">
                  <a:off x="9435891" y="717364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22" name="Freeform 322">
                  <a:extLst>
                    <a:ext uri="{FF2B5EF4-FFF2-40B4-BE49-F238E27FC236}">
                      <a16:creationId xmlns:a16="http://schemas.microsoft.com/office/drawing/2014/main" id="{900A7057-341F-1113-BAD4-4AB8E344D5D1}"/>
                    </a:ext>
                  </a:extLst>
                </p:cNvPr>
                <p:cNvSpPr>
                  <a:spLocks/>
                </p:cNvSpPr>
                <p:nvPr/>
              </p:nvSpPr>
              <p:spPr bwMode="auto">
                <a:xfrm rot="10800000" flipH="1">
                  <a:off x="9489738" y="716727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23" name="Freeform 323">
                  <a:extLst>
                    <a:ext uri="{FF2B5EF4-FFF2-40B4-BE49-F238E27FC236}">
                      <a16:creationId xmlns:a16="http://schemas.microsoft.com/office/drawing/2014/main" id="{9EB09B1F-5AB5-F0DF-D01C-4D4DBBAE8D77}"/>
                    </a:ext>
                  </a:extLst>
                </p:cNvPr>
                <p:cNvSpPr>
                  <a:spLocks/>
                </p:cNvSpPr>
                <p:nvPr/>
              </p:nvSpPr>
              <p:spPr bwMode="auto">
                <a:xfrm rot="10800000" flipH="1">
                  <a:off x="9515809" y="717045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24" name="Freeform 378">
                  <a:extLst>
                    <a:ext uri="{FF2B5EF4-FFF2-40B4-BE49-F238E27FC236}">
                      <a16:creationId xmlns:a16="http://schemas.microsoft.com/office/drawing/2014/main" id="{51DF88FD-0820-5BB7-4140-CAD7A10F798F}"/>
                    </a:ext>
                  </a:extLst>
                </p:cNvPr>
                <p:cNvSpPr>
                  <a:spLocks/>
                </p:cNvSpPr>
                <p:nvPr/>
              </p:nvSpPr>
              <p:spPr bwMode="auto">
                <a:xfrm rot="11349086" flipH="1">
                  <a:off x="9818226"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25" name="Freeform 379">
                  <a:extLst>
                    <a:ext uri="{FF2B5EF4-FFF2-40B4-BE49-F238E27FC236}">
                      <a16:creationId xmlns:a16="http://schemas.microsoft.com/office/drawing/2014/main" id="{7D204A63-EEA6-1E46-8F40-3D3FCDB51D0B}"/>
                    </a:ext>
                  </a:extLst>
                </p:cNvPr>
                <p:cNvSpPr>
                  <a:spLocks/>
                </p:cNvSpPr>
                <p:nvPr/>
              </p:nvSpPr>
              <p:spPr bwMode="auto">
                <a:xfrm rot="11349086" flipH="1">
                  <a:off x="9843625"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26" name="Freeform 382">
                  <a:extLst>
                    <a:ext uri="{FF2B5EF4-FFF2-40B4-BE49-F238E27FC236}">
                      <a16:creationId xmlns:a16="http://schemas.microsoft.com/office/drawing/2014/main" id="{831143F7-99CC-B4A5-9C99-69D89FC3BF46}"/>
                    </a:ext>
                  </a:extLst>
                </p:cNvPr>
                <p:cNvSpPr>
                  <a:spLocks/>
                </p:cNvSpPr>
                <p:nvPr/>
              </p:nvSpPr>
              <p:spPr bwMode="auto">
                <a:xfrm rot="11349086" flipH="1">
                  <a:off x="9741299"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27" name="Freeform 383">
                  <a:extLst>
                    <a:ext uri="{FF2B5EF4-FFF2-40B4-BE49-F238E27FC236}">
                      <a16:creationId xmlns:a16="http://schemas.microsoft.com/office/drawing/2014/main" id="{6BC0B651-FA01-AC72-853D-4EF923F9DDBF}"/>
                    </a:ext>
                  </a:extLst>
                </p:cNvPr>
                <p:cNvSpPr>
                  <a:spLocks/>
                </p:cNvSpPr>
                <p:nvPr/>
              </p:nvSpPr>
              <p:spPr bwMode="auto">
                <a:xfrm rot="11349086" flipH="1">
                  <a:off x="9766698"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28" name="Freeform 386">
                  <a:extLst>
                    <a:ext uri="{FF2B5EF4-FFF2-40B4-BE49-F238E27FC236}">
                      <a16:creationId xmlns:a16="http://schemas.microsoft.com/office/drawing/2014/main" id="{48B2114B-DABB-E794-58EB-8E7D0EE3A779}"/>
                    </a:ext>
                  </a:extLst>
                </p:cNvPr>
                <p:cNvSpPr>
                  <a:spLocks/>
                </p:cNvSpPr>
                <p:nvPr/>
              </p:nvSpPr>
              <p:spPr bwMode="auto">
                <a:xfrm rot="11349086" flipH="1">
                  <a:off x="9664371"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29" name="Freeform 387">
                  <a:extLst>
                    <a:ext uri="{FF2B5EF4-FFF2-40B4-BE49-F238E27FC236}">
                      <a16:creationId xmlns:a16="http://schemas.microsoft.com/office/drawing/2014/main" id="{A7C1E05B-1C72-CF89-2D96-90B8978D786F}"/>
                    </a:ext>
                  </a:extLst>
                </p:cNvPr>
                <p:cNvSpPr>
                  <a:spLocks/>
                </p:cNvSpPr>
                <p:nvPr/>
              </p:nvSpPr>
              <p:spPr bwMode="auto">
                <a:xfrm rot="11349086" flipH="1">
                  <a:off x="9689770"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30" name="Freeform 390">
                  <a:extLst>
                    <a:ext uri="{FF2B5EF4-FFF2-40B4-BE49-F238E27FC236}">
                      <a16:creationId xmlns:a16="http://schemas.microsoft.com/office/drawing/2014/main" id="{BF6624E8-6C81-D60C-B9A4-F8F70A8AA9E2}"/>
                    </a:ext>
                  </a:extLst>
                </p:cNvPr>
                <p:cNvSpPr>
                  <a:spLocks/>
                </p:cNvSpPr>
                <p:nvPr/>
              </p:nvSpPr>
              <p:spPr bwMode="auto">
                <a:xfrm rot="11349086" flipH="1">
                  <a:off x="9579750"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31" name="Freeform 391">
                  <a:extLst>
                    <a:ext uri="{FF2B5EF4-FFF2-40B4-BE49-F238E27FC236}">
                      <a16:creationId xmlns:a16="http://schemas.microsoft.com/office/drawing/2014/main" id="{F1590938-7287-F94A-A84F-291910028F4E}"/>
                    </a:ext>
                  </a:extLst>
                </p:cNvPr>
                <p:cNvSpPr>
                  <a:spLocks/>
                </p:cNvSpPr>
                <p:nvPr/>
              </p:nvSpPr>
              <p:spPr bwMode="auto">
                <a:xfrm rot="11349086" flipH="1">
                  <a:off x="9605149"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32" name="Freeform 390">
                  <a:extLst>
                    <a:ext uri="{FF2B5EF4-FFF2-40B4-BE49-F238E27FC236}">
                      <a16:creationId xmlns:a16="http://schemas.microsoft.com/office/drawing/2014/main" id="{3DFA4A5D-68A8-546B-03E0-301AE3E329D6}"/>
                    </a:ext>
                  </a:extLst>
                </p:cNvPr>
                <p:cNvSpPr>
                  <a:spLocks/>
                </p:cNvSpPr>
                <p:nvPr/>
              </p:nvSpPr>
              <p:spPr bwMode="auto">
                <a:xfrm rot="11349086" flipH="1">
                  <a:off x="9885333" y="717912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33" name="Freeform 391">
                  <a:extLst>
                    <a:ext uri="{FF2B5EF4-FFF2-40B4-BE49-F238E27FC236}">
                      <a16:creationId xmlns:a16="http://schemas.microsoft.com/office/drawing/2014/main" id="{CD236EBF-E3DF-5837-BE21-81B2F317ACDD}"/>
                    </a:ext>
                  </a:extLst>
                </p:cNvPr>
                <p:cNvSpPr>
                  <a:spLocks/>
                </p:cNvSpPr>
                <p:nvPr/>
              </p:nvSpPr>
              <p:spPr bwMode="auto">
                <a:xfrm rot="11349086" flipH="1">
                  <a:off x="9910732" y="718845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9719" name="Group 9718">
                <a:extLst>
                  <a:ext uri="{FF2B5EF4-FFF2-40B4-BE49-F238E27FC236}">
                    <a16:creationId xmlns:a16="http://schemas.microsoft.com/office/drawing/2014/main" id="{9B27DB57-C810-4E6D-B7FF-A4F6A2691648}"/>
                  </a:ext>
                </a:extLst>
              </p:cNvPr>
              <p:cNvGrpSpPr/>
              <p:nvPr/>
            </p:nvGrpSpPr>
            <p:grpSpPr>
              <a:xfrm>
                <a:off x="6978400" y="7293786"/>
                <a:ext cx="2959284" cy="112535"/>
                <a:chOff x="6978400" y="7293786"/>
                <a:chExt cx="2959284" cy="112535"/>
              </a:xfrm>
            </p:grpSpPr>
            <p:sp>
              <p:nvSpPr>
                <p:cNvPr id="9720" name="Oval 304">
                  <a:extLst>
                    <a:ext uri="{FF2B5EF4-FFF2-40B4-BE49-F238E27FC236}">
                      <a16:creationId xmlns:a16="http://schemas.microsoft.com/office/drawing/2014/main" id="{7DA75ACC-2DA7-FC6C-6847-D8E65DBE343E}"/>
                    </a:ext>
                  </a:extLst>
                </p:cNvPr>
                <p:cNvSpPr>
                  <a:spLocks noChangeArrowheads="1"/>
                </p:cNvSpPr>
                <p:nvPr/>
              </p:nvSpPr>
              <p:spPr bwMode="auto">
                <a:xfrm rot="10464115" flipH="1">
                  <a:off x="6978400" y="729760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21" name="Oval 308">
                  <a:extLst>
                    <a:ext uri="{FF2B5EF4-FFF2-40B4-BE49-F238E27FC236}">
                      <a16:creationId xmlns:a16="http://schemas.microsoft.com/office/drawing/2014/main" id="{3016924B-4A18-6BB2-4E62-F78708FD3976}"/>
                    </a:ext>
                  </a:extLst>
                </p:cNvPr>
                <p:cNvSpPr>
                  <a:spLocks noChangeArrowheads="1"/>
                </p:cNvSpPr>
                <p:nvPr/>
              </p:nvSpPr>
              <p:spPr bwMode="auto">
                <a:xfrm rot="10464115" flipH="1">
                  <a:off x="7057891" y="7293786"/>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22" name="Oval 312">
                  <a:extLst>
                    <a:ext uri="{FF2B5EF4-FFF2-40B4-BE49-F238E27FC236}">
                      <a16:creationId xmlns:a16="http://schemas.microsoft.com/office/drawing/2014/main" id="{D763C156-8376-7B8D-8CE7-9EFBD7340157}"/>
                    </a:ext>
                  </a:extLst>
                </p:cNvPr>
                <p:cNvSpPr>
                  <a:spLocks noChangeArrowheads="1"/>
                </p:cNvSpPr>
                <p:nvPr/>
              </p:nvSpPr>
              <p:spPr bwMode="auto">
                <a:xfrm rot="10464115" flipH="1">
                  <a:off x="7134821" y="7301421"/>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23" name="Oval 317">
                  <a:extLst>
                    <a:ext uri="{FF2B5EF4-FFF2-40B4-BE49-F238E27FC236}">
                      <a16:creationId xmlns:a16="http://schemas.microsoft.com/office/drawing/2014/main" id="{F848576F-6F9E-BD95-A27D-66A072CC2230}"/>
                    </a:ext>
                  </a:extLst>
                </p:cNvPr>
                <p:cNvSpPr>
                  <a:spLocks noChangeArrowheads="1"/>
                </p:cNvSpPr>
                <p:nvPr/>
              </p:nvSpPr>
              <p:spPr bwMode="auto">
                <a:xfrm rot="10464115" flipH="1">
                  <a:off x="7214741" y="730587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24" name="Oval 321">
                  <a:extLst>
                    <a:ext uri="{FF2B5EF4-FFF2-40B4-BE49-F238E27FC236}">
                      <a16:creationId xmlns:a16="http://schemas.microsoft.com/office/drawing/2014/main" id="{E221AF0B-8C4B-FE56-E761-DA47BB512654}"/>
                    </a:ext>
                  </a:extLst>
                </p:cNvPr>
                <p:cNvSpPr>
                  <a:spLocks noChangeArrowheads="1"/>
                </p:cNvSpPr>
                <p:nvPr/>
              </p:nvSpPr>
              <p:spPr bwMode="auto">
                <a:xfrm rot="10464115" flipH="1">
                  <a:off x="7294659" y="730269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25" name="Oval 377">
                  <a:extLst>
                    <a:ext uri="{FF2B5EF4-FFF2-40B4-BE49-F238E27FC236}">
                      <a16:creationId xmlns:a16="http://schemas.microsoft.com/office/drawing/2014/main" id="{08D4B946-50E9-2BDC-CDED-067A2B868485}"/>
                    </a:ext>
                  </a:extLst>
                </p:cNvPr>
                <p:cNvSpPr>
                  <a:spLocks noChangeArrowheads="1"/>
                </p:cNvSpPr>
                <p:nvPr/>
              </p:nvSpPr>
              <p:spPr bwMode="auto">
                <a:xfrm rot="11013201" flipH="1">
                  <a:off x="7612674" y="731122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26" name="Oval 381">
                  <a:extLst>
                    <a:ext uri="{FF2B5EF4-FFF2-40B4-BE49-F238E27FC236}">
                      <a16:creationId xmlns:a16="http://schemas.microsoft.com/office/drawing/2014/main" id="{3EAC15CD-53D9-FAAE-C1CE-844BBEE8B33F}"/>
                    </a:ext>
                  </a:extLst>
                </p:cNvPr>
                <p:cNvSpPr>
                  <a:spLocks noChangeArrowheads="1"/>
                </p:cNvSpPr>
                <p:nvPr/>
              </p:nvSpPr>
              <p:spPr bwMode="auto">
                <a:xfrm rot="11013201" flipH="1">
                  <a:off x="7535747" y="731122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27" name="Oval 385">
                  <a:extLst>
                    <a:ext uri="{FF2B5EF4-FFF2-40B4-BE49-F238E27FC236}">
                      <a16:creationId xmlns:a16="http://schemas.microsoft.com/office/drawing/2014/main" id="{1C5B1EAB-361E-E36E-6B3A-72AC2496D6FA}"/>
                    </a:ext>
                  </a:extLst>
                </p:cNvPr>
                <p:cNvSpPr>
                  <a:spLocks noChangeArrowheads="1"/>
                </p:cNvSpPr>
                <p:nvPr/>
              </p:nvSpPr>
              <p:spPr bwMode="auto">
                <a:xfrm rot="11013201" flipH="1">
                  <a:off x="7458819" y="731122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28" name="Oval 389">
                  <a:extLst>
                    <a:ext uri="{FF2B5EF4-FFF2-40B4-BE49-F238E27FC236}">
                      <a16:creationId xmlns:a16="http://schemas.microsoft.com/office/drawing/2014/main" id="{F4CBB8A6-198F-2B7B-B1BD-592E31999C81}"/>
                    </a:ext>
                  </a:extLst>
                </p:cNvPr>
                <p:cNvSpPr>
                  <a:spLocks noChangeArrowheads="1"/>
                </p:cNvSpPr>
                <p:nvPr/>
              </p:nvSpPr>
              <p:spPr bwMode="auto">
                <a:xfrm rot="11013201" flipH="1">
                  <a:off x="7374198" y="7311222"/>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29" name="Oval 377">
                  <a:extLst>
                    <a:ext uri="{FF2B5EF4-FFF2-40B4-BE49-F238E27FC236}">
                      <a16:creationId xmlns:a16="http://schemas.microsoft.com/office/drawing/2014/main" id="{4A013323-C880-61FF-BE32-ED7C72190FBC}"/>
                    </a:ext>
                  </a:extLst>
                </p:cNvPr>
                <p:cNvSpPr>
                  <a:spLocks noChangeArrowheads="1"/>
                </p:cNvSpPr>
                <p:nvPr/>
              </p:nvSpPr>
              <p:spPr bwMode="auto">
                <a:xfrm rot="11013201" flipH="1">
                  <a:off x="7918258" y="731650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30" name="Oval 381">
                  <a:extLst>
                    <a:ext uri="{FF2B5EF4-FFF2-40B4-BE49-F238E27FC236}">
                      <a16:creationId xmlns:a16="http://schemas.microsoft.com/office/drawing/2014/main" id="{C89E3FA7-A1B2-4390-4C59-946E4274B0EF}"/>
                    </a:ext>
                  </a:extLst>
                </p:cNvPr>
                <p:cNvSpPr>
                  <a:spLocks noChangeArrowheads="1"/>
                </p:cNvSpPr>
                <p:nvPr/>
              </p:nvSpPr>
              <p:spPr bwMode="auto">
                <a:xfrm rot="11013201" flipH="1">
                  <a:off x="7841330" y="731650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31" name="Oval 385">
                  <a:extLst>
                    <a:ext uri="{FF2B5EF4-FFF2-40B4-BE49-F238E27FC236}">
                      <a16:creationId xmlns:a16="http://schemas.microsoft.com/office/drawing/2014/main" id="{E6F52D3D-EF73-3365-140F-37A6E8420F7E}"/>
                    </a:ext>
                  </a:extLst>
                </p:cNvPr>
                <p:cNvSpPr>
                  <a:spLocks noChangeArrowheads="1"/>
                </p:cNvSpPr>
                <p:nvPr/>
              </p:nvSpPr>
              <p:spPr bwMode="auto">
                <a:xfrm rot="11013201" flipH="1">
                  <a:off x="7764403" y="731650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32" name="Oval 389">
                  <a:extLst>
                    <a:ext uri="{FF2B5EF4-FFF2-40B4-BE49-F238E27FC236}">
                      <a16:creationId xmlns:a16="http://schemas.microsoft.com/office/drawing/2014/main" id="{89B362B7-B7E1-1760-9F2B-D0A1949FF3E3}"/>
                    </a:ext>
                  </a:extLst>
                </p:cNvPr>
                <p:cNvSpPr>
                  <a:spLocks noChangeArrowheads="1"/>
                </p:cNvSpPr>
                <p:nvPr/>
              </p:nvSpPr>
              <p:spPr bwMode="auto">
                <a:xfrm rot="11013201" flipH="1">
                  <a:off x="7679781" y="731650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33" name="Oval 377">
                  <a:extLst>
                    <a:ext uri="{FF2B5EF4-FFF2-40B4-BE49-F238E27FC236}">
                      <a16:creationId xmlns:a16="http://schemas.microsoft.com/office/drawing/2014/main" id="{5E128E73-F2FC-4226-5523-71EE6E1ED1DB}"/>
                    </a:ext>
                  </a:extLst>
                </p:cNvPr>
                <p:cNvSpPr>
                  <a:spLocks noChangeArrowheads="1"/>
                </p:cNvSpPr>
                <p:nvPr/>
              </p:nvSpPr>
              <p:spPr bwMode="auto">
                <a:xfrm rot="11013201" flipH="1">
                  <a:off x="8151382" y="731611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34" name="Oval 381">
                  <a:extLst>
                    <a:ext uri="{FF2B5EF4-FFF2-40B4-BE49-F238E27FC236}">
                      <a16:creationId xmlns:a16="http://schemas.microsoft.com/office/drawing/2014/main" id="{6D0C57FE-ACF5-CCC8-D06B-4D17742F219D}"/>
                    </a:ext>
                  </a:extLst>
                </p:cNvPr>
                <p:cNvSpPr>
                  <a:spLocks noChangeArrowheads="1"/>
                </p:cNvSpPr>
                <p:nvPr/>
              </p:nvSpPr>
              <p:spPr bwMode="auto">
                <a:xfrm rot="11013201" flipH="1">
                  <a:off x="8074456" y="731611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35" name="Oval 385">
                  <a:extLst>
                    <a:ext uri="{FF2B5EF4-FFF2-40B4-BE49-F238E27FC236}">
                      <a16:creationId xmlns:a16="http://schemas.microsoft.com/office/drawing/2014/main" id="{39855317-1BBF-9DA3-DF32-86DEA5376C0B}"/>
                    </a:ext>
                  </a:extLst>
                </p:cNvPr>
                <p:cNvSpPr>
                  <a:spLocks noChangeArrowheads="1"/>
                </p:cNvSpPr>
                <p:nvPr/>
              </p:nvSpPr>
              <p:spPr bwMode="auto">
                <a:xfrm rot="11013201" flipH="1">
                  <a:off x="7997527" y="731611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36" name="Oval 377">
                  <a:extLst>
                    <a:ext uri="{FF2B5EF4-FFF2-40B4-BE49-F238E27FC236}">
                      <a16:creationId xmlns:a16="http://schemas.microsoft.com/office/drawing/2014/main" id="{874479A5-82DE-1445-F55F-D2636E412AD1}"/>
                    </a:ext>
                  </a:extLst>
                </p:cNvPr>
                <p:cNvSpPr>
                  <a:spLocks noChangeArrowheads="1"/>
                </p:cNvSpPr>
                <p:nvPr/>
              </p:nvSpPr>
              <p:spPr bwMode="auto">
                <a:xfrm rot="11013201" flipH="1">
                  <a:off x="8456966" y="732139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37" name="Oval 381">
                  <a:extLst>
                    <a:ext uri="{FF2B5EF4-FFF2-40B4-BE49-F238E27FC236}">
                      <a16:creationId xmlns:a16="http://schemas.microsoft.com/office/drawing/2014/main" id="{31AE55B2-9585-CF03-43B8-29D5CFEE4A05}"/>
                    </a:ext>
                  </a:extLst>
                </p:cNvPr>
                <p:cNvSpPr>
                  <a:spLocks noChangeArrowheads="1"/>
                </p:cNvSpPr>
                <p:nvPr/>
              </p:nvSpPr>
              <p:spPr bwMode="auto">
                <a:xfrm rot="11013201" flipH="1">
                  <a:off x="8380039" y="732139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38" name="Oval 385">
                  <a:extLst>
                    <a:ext uri="{FF2B5EF4-FFF2-40B4-BE49-F238E27FC236}">
                      <a16:creationId xmlns:a16="http://schemas.microsoft.com/office/drawing/2014/main" id="{49E1B9E7-6A54-A0F0-A0E7-B75FFC5F0379}"/>
                    </a:ext>
                  </a:extLst>
                </p:cNvPr>
                <p:cNvSpPr>
                  <a:spLocks noChangeArrowheads="1"/>
                </p:cNvSpPr>
                <p:nvPr/>
              </p:nvSpPr>
              <p:spPr bwMode="auto">
                <a:xfrm rot="11013201" flipH="1">
                  <a:off x="8303111" y="732139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39" name="Oval 389">
                  <a:extLst>
                    <a:ext uri="{FF2B5EF4-FFF2-40B4-BE49-F238E27FC236}">
                      <a16:creationId xmlns:a16="http://schemas.microsoft.com/office/drawing/2014/main" id="{CD8EB3CF-AD06-34D8-56E8-52C421D76233}"/>
                    </a:ext>
                  </a:extLst>
                </p:cNvPr>
                <p:cNvSpPr>
                  <a:spLocks noChangeArrowheads="1"/>
                </p:cNvSpPr>
                <p:nvPr/>
              </p:nvSpPr>
              <p:spPr bwMode="auto">
                <a:xfrm rot="11013201" flipH="1">
                  <a:off x="8218489" y="732139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40" name="Oval 381">
                  <a:extLst>
                    <a:ext uri="{FF2B5EF4-FFF2-40B4-BE49-F238E27FC236}">
                      <a16:creationId xmlns:a16="http://schemas.microsoft.com/office/drawing/2014/main" id="{DE587C87-D809-B82D-93DF-69A6BF668C81}"/>
                    </a:ext>
                  </a:extLst>
                </p:cNvPr>
                <p:cNvSpPr>
                  <a:spLocks noChangeArrowheads="1"/>
                </p:cNvSpPr>
                <p:nvPr/>
              </p:nvSpPr>
              <p:spPr bwMode="auto">
                <a:xfrm rot="11013201" flipH="1">
                  <a:off x="9084627" y="7321349"/>
                  <a:ext cx="72445"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41" name="Oval 377">
                  <a:extLst>
                    <a:ext uri="{FF2B5EF4-FFF2-40B4-BE49-F238E27FC236}">
                      <a16:creationId xmlns:a16="http://schemas.microsoft.com/office/drawing/2014/main" id="{35973DB8-794B-F0A0-401E-99729ADA079D}"/>
                    </a:ext>
                  </a:extLst>
                </p:cNvPr>
                <p:cNvSpPr>
                  <a:spLocks noChangeArrowheads="1"/>
                </p:cNvSpPr>
                <p:nvPr/>
              </p:nvSpPr>
              <p:spPr bwMode="auto">
                <a:xfrm rot="11013201" flipH="1">
                  <a:off x="8920925" y="7328725"/>
                  <a:ext cx="72445" cy="67326"/>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42" name="Oval 385">
                  <a:extLst>
                    <a:ext uri="{FF2B5EF4-FFF2-40B4-BE49-F238E27FC236}">
                      <a16:creationId xmlns:a16="http://schemas.microsoft.com/office/drawing/2014/main" id="{CCB888BC-0C49-4BC1-AC49-962FC732C841}"/>
                    </a:ext>
                  </a:extLst>
                </p:cNvPr>
                <p:cNvSpPr>
                  <a:spLocks noChangeArrowheads="1"/>
                </p:cNvSpPr>
                <p:nvPr/>
              </p:nvSpPr>
              <p:spPr bwMode="auto">
                <a:xfrm rot="11013201" flipH="1">
                  <a:off x="9000203" y="7328724"/>
                  <a:ext cx="72445"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43" name="Oval 381">
                  <a:extLst>
                    <a:ext uri="{FF2B5EF4-FFF2-40B4-BE49-F238E27FC236}">
                      <a16:creationId xmlns:a16="http://schemas.microsoft.com/office/drawing/2014/main" id="{32DC9A18-5FB4-810D-A350-A9989DE2F361}"/>
                    </a:ext>
                  </a:extLst>
                </p:cNvPr>
                <p:cNvSpPr>
                  <a:spLocks noChangeArrowheads="1"/>
                </p:cNvSpPr>
                <p:nvPr/>
              </p:nvSpPr>
              <p:spPr bwMode="auto">
                <a:xfrm rot="11013201" flipH="1">
                  <a:off x="8843015" y="7328724"/>
                  <a:ext cx="72444"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44" name="Oval 381">
                  <a:extLst>
                    <a:ext uri="{FF2B5EF4-FFF2-40B4-BE49-F238E27FC236}">
                      <a16:creationId xmlns:a16="http://schemas.microsoft.com/office/drawing/2014/main" id="{70CCFB77-AE58-0561-F4AF-2ACC95000C60}"/>
                    </a:ext>
                  </a:extLst>
                </p:cNvPr>
                <p:cNvSpPr>
                  <a:spLocks noChangeArrowheads="1"/>
                </p:cNvSpPr>
                <p:nvPr/>
              </p:nvSpPr>
              <p:spPr bwMode="auto">
                <a:xfrm rot="11013201" flipH="1">
                  <a:off x="8765102" y="7328724"/>
                  <a:ext cx="72445"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45" name="Oval 381">
                  <a:extLst>
                    <a:ext uri="{FF2B5EF4-FFF2-40B4-BE49-F238E27FC236}">
                      <a16:creationId xmlns:a16="http://schemas.microsoft.com/office/drawing/2014/main" id="{B4CFEC11-3D7A-9800-6491-8A8FA6930CF3}"/>
                    </a:ext>
                  </a:extLst>
                </p:cNvPr>
                <p:cNvSpPr>
                  <a:spLocks noChangeArrowheads="1"/>
                </p:cNvSpPr>
                <p:nvPr/>
              </p:nvSpPr>
              <p:spPr bwMode="auto">
                <a:xfrm rot="11013201" flipH="1">
                  <a:off x="8683089" y="7328724"/>
                  <a:ext cx="72445"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46" name="Oval 381">
                  <a:extLst>
                    <a:ext uri="{FF2B5EF4-FFF2-40B4-BE49-F238E27FC236}">
                      <a16:creationId xmlns:a16="http://schemas.microsoft.com/office/drawing/2014/main" id="{9F1F6839-846E-1436-DAA9-08A9934CE47C}"/>
                    </a:ext>
                  </a:extLst>
                </p:cNvPr>
                <p:cNvSpPr>
                  <a:spLocks noChangeArrowheads="1"/>
                </p:cNvSpPr>
                <p:nvPr/>
              </p:nvSpPr>
              <p:spPr bwMode="auto">
                <a:xfrm rot="11013201" flipH="1">
                  <a:off x="8616113" y="7328724"/>
                  <a:ext cx="71077"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47" name="Oval 381">
                  <a:extLst>
                    <a:ext uri="{FF2B5EF4-FFF2-40B4-BE49-F238E27FC236}">
                      <a16:creationId xmlns:a16="http://schemas.microsoft.com/office/drawing/2014/main" id="{71353D29-4BE1-14D8-63BF-F2F0194E9EB3}"/>
                    </a:ext>
                  </a:extLst>
                </p:cNvPr>
                <p:cNvSpPr>
                  <a:spLocks noChangeArrowheads="1"/>
                </p:cNvSpPr>
                <p:nvPr/>
              </p:nvSpPr>
              <p:spPr bwMode="auto">
                <a:xfrm rot="11013201" flipH="1">
                  <a:off x="8538201" y="7328724"/>
                  <a:ext cx="71077" cy="65287"/>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48" name="Oval 304">
                  <a:extLst>
                    <a:ext uri="{FF2B5EF4-FFF2-40B4-BE49-F238E27FC236}">
                      <a16:creationId xmlns:a16="http://schemas.microsoft.com/office/drawing/2014/main" id="{2376E68D-AB9F-1579-24FE-20D661B3ADA0}"/>
                    </a:ext>
                  </a:extLst>
                </p:cNvPr>
                <p:cNvSpPr>
                  <a:spLocks noChangeArrowheads="1"/>
                </p:cNvSpPr>
                <p:nvPr/>
              </p:nvSpPr>
              <p:spPr bwMode="auto">
                <a:xfrm rot="10464115" flipH="1">
                  <a:off x="9164503" y="732118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49" name="Oval 308">
                  <a:extLst>
                    <a:ext uri="{FF2B5EF4-FFF2-40B4-BE49-F238E27FC236}">
                      <a16:creationId xmlns:a16="http://schemas.microsoft.com/office/drawing/2014/main" id="{E90DE4C8-F0AE-076A-4B90-795575FADB37}"/>
                    </a:ext>
                  </a:extLst>
                </p:cNvPr>
                <p:cNvSpPr>
                  <a:spLocks noChangeArrowheads="1"/>
                </p:cNvSpPr>
                <p:nvPr/>
              </p:nvSpPr>
              <p:spPr bwMode="auto">
                <a:xfrm rot="10464115" flipH="1">
                  <a:off x="9243994" y="7317369"/>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50" name="Oval 312">
                  <a:extLst>
                    <a:ext uri="{FF2B5EF4-FFF2-40B4-BE49-F238E27FC236}">
                      <a16:creationId xmlns:a16="http://schemas.microsoft.com/office/drawing/2014/main" id="{77606736-697A-B168-57B5-2AFA36489133}"/>
                    </a:ext>
                  </a:extLst>
                </p:cNvPr>
                <p:cNvSpPr>
                  <a:spLocks noChangeArrowheads="1"/>
                </p:cNvSpPr>
                <p:nvPr/>
              </p:nvSpPr>
              <p:spPr bwMode="auto">
                <a:xfrm rot="10464115" flipH="1">
                  <a:off x="9320924" y="7325004"/>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51" name="Oval 317">
                  <a:extLst>
                    <a:ext uri="{FF2B5EF4-FFF2-40B4-BE49-F238E27FC236}">
                      <a16:creationId xmlns:a16="http://schemas.microsoft.com/office/drawing/2014/main" id="{7BDC3C87-F83F-8AA2-954A-43C4B8B26973}"/>
                    </a:ext>
                  </a:extLst>
                </p:cNvPr>
                <p:cNvSpPr>
                  <a:spLocks noChangeArrowheads="1"/>
                </p:cNvSpPr>
                <p:nvPr/>
              </p:nvSpPr>
              <p:spPr bwMode="auto">
                <a:xfrm rot="10464115" flipH="1">
                  <a:off x="9400844" y="732945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52" name="Oval 321">
                  <a:extLst>
                    <a:ext uri="{FF2B5EF4-FFF2-40B4-BE49-F238E27FC236}">
                      <a16:creationId xmlns:a16="http://schemas.microsoft.com/office/drawing/2014/main" id="{B7A14AE1-2338-019A-12A8-B355341A6507}"/>
                    </a:ext>
                  </a:extLst>
                </p:cNvPr>
                <p:cNvSpPr>
                  <a:spLocks noChangeArrowheads="1"/>
                </p:cNvSpPr>
                <p:nvPr/>
              </p:nvSpPr>
              <p:spPr bwMode="auto">
                <a:xfrm rot="10464115" flipH="1">
                  <a:off x="9480762" y="7326277"/>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53" name="Oval 377">
                  <a:extLst>
                    <a:ext uri="{FF2B5EF4-FFF2-40B4-BE49-F238E27FC236}">
                      <a16:creationId xmlns:a16="http://schemas.microsoft.com/office/drawing/2014/main" id="{73E15938-7748-B44F-EB8D-75CBC45CACCC}"/>
                    </a:ext>
                  </a:extLst>
                </p:cNvPr>
                <p:cNvSpPr>
                  <a:spLocks noChangeArrowheads="1"/>
                </p:cNvSpPr>
                <p:nvPr/>
              </p:nvSpPr>
              <p:spPr bwMode="auto">
                <a:xfrm rot="11013201" flipH="1">
                  <a:off x="9798777" y="733480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54" name="Oval 381">
                  <a:extLst>
                    <a:ext uri="{FF2B5EF4-FFF2-40B4-BE49-F238E27FC236}">
                      <a16:creationId xmlns:a16="http://schemas.microsoft.com/office/drawing/2014/main" id="{5EB68036-7B30-98EB-3760-378C025E9EE6}"/>
                    </a:ext>
                  </a:extLst>
                </p:cNvPr>
                <p:cNvSpPr>
                  <a:spLocks noChangeArrowheads="1"/>
                </p:cNvSpPr>
                <p:nvPr/>
              </p:nvSpPr>
              <p:spPr bwMode="auto">
                <a:xfrm rot="11013201" flipH="1">
                  <a:off x="9721850" y="733480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55" name="Oval 385">
                  <a:extLst>
                    <a:ext uri="{FF2B5EF4-FFF2-40B4-BE49-F238E27FC236}">
                      <a16:creationId xmlns:a16="http://schemas.microsoft.com/office/drawing/2014/main" id="{53E3DABC-4A2C-D9D1-F953-74671777B74E}"/>
                    </a:ext>
                  </a:extLst>
                </p:cNvPr>
                <p:cNvSpPr>
                  <a:spLocks noChangeArrowheads="1"/>
                </p:cNvSpPr>
                <p:nvPr/>
              </p:nvSpPr>
              <p:spPr bwMode="auto">
                <a:xfrm rot="11013201" flipH="1">
                  <a:off x="9644922" y="733480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56" name="Oval 389">
                  <a:extLst>
                    <a:ext uri="{FF2B5EF4-FFF2-40B4-BE49-F238E27FC236}">
                      <a16:creationId xmlns:a16="http://schemas.microsoft.com/office/drawing/2014/main" id="{0AA5767C-FEFF-BCC3-403B-C1859595F68D}"/>
                    </a:ext>
                  </a:extLst>
                </p:cNvPr>
                <p:cNvSpPr>
                  <a:spLocks noChangeArrowheads="1"/>
                </p:cNvSpPr>
                <p:nvPr/>
              </p:nvSpPr>
              <p:spPr bwMode="auto">
                <a:xfrm rot="11013201" flipH="1">
                  <a:off x="9560301" y="7334805"/>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57" name="Oval 389">
                  <a:extLst>
                    <a:ext uri="{FF2B5EF4-FFF2-40B4-BE49-F238E27FC236}">
                      <a16:creationId xmlns:a16="http://schemas.microsoft.com/office/drawing/2014/main" id="{2B46FA07-84E6-D30D-E334-5C238B11AC96}"/>
                    </a:ext>
                  </a:extLst>
                </p:cNvPr>
                <p:cNvSpPr>
                  <a:spLocks noChangeArrowheads="1"/>
                </p:cNvSpPr>
                <p:nvPr/>
              </p:nvSpPr>
              <p:spPr bwMode="auto">
                <a:xfrm rot="11013201" flipH="1">
                  <a:off x="9865884" y="7340090"/>
                  <a:ext cx="71800"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grpSp>
      <p:sp>
        <p:nvSpPr>
          <p:cNvPr id="9952" name="Oval 9951">
            <a:extLst>
              <a:ext uri="{FF2B5EF4-FFF2-40B4-BE49-F238E27FC236}">
                <a16:creationId xmlns:a16="http://schemas.microsoft.com/office/drawing/2014/main" id="{55423A17-3B9B-FD9D-7C56-BD5D2C23F1FA}"/>
              </a:ext>
            </a:extLst>
          </p:cNvPr>
          <p:cNvSpPr/>
          <p:nvPr/>
        </p:nvSpPr>
        <p:spPr bwMode="auto">
          <a:xfrm>
            <a:off x="5832632" y="3363451"/>
            <a:ext cx="792073" cy="253077"/>
          </a:xfrm>
          <a:prstGeom prst="ellipse">
            <a:avLst/>
          </a:prstGeom>
          <a:solidFill>
            <a:srgbClr val="E1471D"/>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BCL-2</a:t>
            </a:r>
          </a:p>
        </p:txBody>
      </p:sp>
      <p:sp>
        <p:nvSpPr>
          <p:cNvPr id="9954" name="TextBox 9953">
            <a:extLst>
              <a:ext uri="{FF2B5EF4-FFF2-40B4-BE49-F238E27FC236}">
                <a16:creationId xmlns:a16="http://schemas.microsoft.com/office/drawing/2014/main" id="{65BC8738-188B-D54E-CB46-AAD884A5680D}"/>
              </a:ext>
            </a:extLst>
          </p:cNvPr>
          <p:cNvSpPr txBox="1"/>
          <p:nvPr/>
        </p:nvSpPr>
        <p:spPr bwMode="auto">
          <a:xfrm>
            <a:off x="6074248" y="1457317"/>
            <a:ext cx="164804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BCL-2/BCL-xL inhibitor</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navitoclax</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cxnSp>
        <p:nvCxnSpPr>
          <p:cNvPr id="9955" name="Straight Arrow Connector 9954">
            <a:extLst>
              <a:ext uri="{FF2B5EF4-FFF2-40B4-BE49-F238E27FC236}">
                <a16:creationId xmlns:a16="http://schemas.microsoft.com/office/drawing/2014/main" id="{293385CF-EB75-5955-E664-F862853386D6}"/>
              </a:ext>
            </a:extLst>
          </p:cNvPr>
          <p:cNvCxnSpPr>
            <a:cxnSpLocks/>
          </p:cNvCxnSpPr>
          <p:nvPr/>
        </p:nvCxnSpPr>
        <p:spPr bwMode="auto">
          <a:xfrm flipH="1">
            <a:off x="9690794" y="4032753"/>
            <a:ext cx="182714" cy="1252390"/>
          </a:xfrm>
          <a:prstGeom prst="straightConnector1">
            <a:avLst/>
          </a:prstGeom>
          <a:noFill/>
          <a:ln w="28575" cap="flat" cmpd="sng" algn="ctr">
            <a:solidFill>
              <a:schemeClr val="bg1"/>
            </a:solidFill>
            <a:prstDash val="solid"/>
            <a:round/>
            <a:headEnd type="none" w="med" len="med"/>
            <a:tailEnd type="triangle"/>
          </a:ln>
          <a:effectLst/>
        </p:spPr>
      </p:cxnSp>
      <p:cxnSp>
        <p:nvCxnSpPr>
          <p:cNvPr id="9595" name="Straight Arrow Connector 9594">
            <a:extLst>
              <a:ext uri="{FF2B5EF4-FFF2-40B4-BE49-F238E27FC236}">
                <a16:creationId xmlns:a16="http://schemas.microsoft.com/office/drawing/2014/main" id="{453D6FF2-CA54-4892-DFF0-41DEBB3A58A0}"/>
              </a:ext>
            </a:extLst>
          </p:cNvPr>
          <p:cNvCxnSpPr>
            <a:cxnSpLocks/>
          </p:cNvCxnSpPr>
          <p:nvPr/>
        </p:nvCxnSpPr>
        <p:spPr bwMode="auto">
          <a:xfrm flipH="1">
            <a:off x="6320525" y="2354129"/>
            <a:ext cx="5568" cy="982470"/>
          </a:xfrm>
          <a:prstGeom prst="straightConnector1">
            <a:avLst/>
          </a:prstGeom>
          <a:noFill/>
          <a:ln w="28575" cap="flat" cmpd="sng" algn="ctr">
            <a:solidFill>
              <a:schemeClr val="bg1"/>
            </a:solidFill>
            <a:prstDash val="solid"/>
            <a:round/>
            <a:headEnd type="none" w="med" len="med"/>
            <a:tailEnd type="triangle"/>
          </a:ln>
          <a:effectLst/>
        </p:spPr>
      </p:cxnSp>
      <p:sp>
        <p:nvSpPr>
          <p:cNvPr id="9958" name="Oval 9957">
            <a:extLst>
              <a:ext uri="{FF2B5EF4-FFF2-40B4-BE49-F238E27FC236}">
                <a16:creationId xmlns:a16="http://schemas.microsoft.com/office/drawing/2014/main" id="{6A32395A-B01B-B4DD-4B05-2C02B38D8137}"/>
              </a:ext>
            </a:extLst>
          </p:cNvPr>
          <p:cNvSpPr/>
          <p:nvPr/>
        </p:nvSpPr>
        <p:spPr bwMode="auto">
          <a:xfrm>
            <a:off x="5038014" y="4236477"/>
            <a:ext cx="846298" cy="261985"/>
          </a:xfrm>
          <a:prstGeom prst="ellipse">
            <a:avLst/>
          </a:prstGeom>
          <a:solidFill>
            <a:srgbClr val="00823B"/>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HDM2</a:t>
            </a:r>
          </a:p>
        </p:txBody>
      </p:sp>
      <p:sp>
        <p:nvSpPr>
          <p:cNvPr id="9959" name="Oval 9958">
            <a:extLst>
              <a:ext uri="{FF2B5EF4-FFF2-40B4-BE49-F238E27FC236}">
                <a16:creationId xmlns:a16="http://schemas.microsoft.com/office/drawing/2014/main" id="{131699F9-CF14-BB70-D5EE-F3BBBE6126D9}"/>
              </a:ext>
            </a:extLst>
          </p:cNvPr>
          <p:cNvSpPr/>
          <p:nvPr/>
        </p:nvSpPr>
        <p:spPr bwMode="auto">
          <a:xfrm>
            <a:off x="6210321" y="4332695"/>
            <a:ext cx="124557" cy="124557"/>
          </a:xfrm>
          <a:prstGeom prst="ellipse">
            <a:avLst/>
          </a:prstGeom>
          <a:solidFill>
            <a:schemeClr val="accent6">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60" name="Oval 9959">
            <a:extLst>
              <a:ext uri="{FF2B5EF4-FFF2-40B4-BE49-F238E27FC236}">
                <a16:creationId xmlns:a16="http://schemas.microsoft.com/office/drawing/2014/main" id="{55B4A31B-2B94-5F80-6A3B-ACEDB61EFBF1}"/>
              </a:ext>
            </a:extLst>
          </p:cNvPr>
          <p:cNvSpPr/>
          <p:nvPr/>
        </p:nvSpPr>
        <p:spPr bwMode="auto">
          <a:xfrm>
            <a:off x="6012493" y="4294800"/>
            <a:ext cx="124557" cy="124557"/>
          </a:xfrm>
          <a:prstGeom prst="ellipse">
            <a:avLst/>
          </a:prstGeom>
          <a:solidFill>
            <a:schemeClr val="accent6">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61" name="Oval 9960">
            <a:extLst>
              <a:ext uri="{FF2B5EF4-FFF2-40B4-BE49-F238E27FC236}">
                <a16:creationId xmlns:a16="http://schemas.microsoft.com/office/drawing/2014/main" id="{135870B7-3772-CB56-4395-783895E81796}"/>
              </a:ext>
            </a:extLst>
          </p:cNvPr>
          <p:cNvSpPr/>
          <p:nvPr/>
        </p:nvSpPr>
        <p:spPr bwMode="auto">
          <a:xfrm>
            <a:off x="5953850" y="4454241"/>
            <a:ext cx="124557" cy="124557"/>
          </a:xfrm>
          <a:prstGeom prst="ellipse">
            <a:avLst/>
          </a:prstGeom>
          <a:solidFill>
            <a:schemeClr val="accent6">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62" name="Oval 9961">
            <a:extLst>
              <a:ext uri="{FF2B5EF4-FFF2-40B4-BE49-F238E27FC236}">
                <a16:creationId xmlns:a16="http://schemas.microsoft.com/office/drawing/2014/main" id="{903FAC43-0768-7781-A761-987661CEF1E8}"/>
              </a:ext>
            </a:extLst>
          </p:cNvPr>
          <p:cNvSpPr/>
          <p:nvPr/>
        </p:nvSpPr>
        <p:spPr bwMode="auto">
          <a:xfrm>
            <a:off x="6144364" y="4504325"/>
            <a:ext cx="124557" cy="124557"/>
          </a:xfrm>
          <a:prstGeom prst="ellipse">
            <a:avLst/>
          </a:prstGeom>
          <a:solidFill>
            <a:schemeClr val="accent6">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63" name="Oval 9962">
            <a:extLst>
              <a:ext uri="{FF2B5EF4-FFF2-40B4-BE49-F238E27FC236}">
                <a16:creationId xmlns:a16="http://schemas.microsoft.com/office/drawing/2014/main" id="{7D874705-3B0D-9931-10C4-13783F0FB02B}"/>
              </a:ext>
            </a:extLst>
          </p:cNvPr>
          <p:cNvSpPr/>
          <p:nvPr/>
        </p:nvSpPr>
        <p:spPr bwMode="auto">
          <a:xfrm>
            <a:off x="5876943" y="4247721"/>
            <a:ext cx="124557" cy="124557"/>
          </a:xfrm>
          <a:prstGeom prst="ellipse">
            <a:avLst/>
          </a:prstGeom>
          <a:solidFill>
            <a:schemeClr val="accent6">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70" name="TextBox 9969">
            <a:extLst>
              <a:ext uri="{FF2B5EF4-FFF2-40B4-BE49-F238E27FC236}">
                <a16:creationId xmlns:a16="http://schemas.microsoft.com/office/drawing/2014/main" id="{5FA06B40-67A8-4A99-3460-1AD6AD8DAA1C}"/>
              </a:ext>
            </a:extLst>
          </p:cNvPr>
          <p:cNvSpPr txBox="1"/>
          <p:nvPr/>
        </p:nvSpPr>
        <p:spPr bwMode="auto">
          <a:xfrm>
            <a:off x="4532126" y="1457317"/>
            <a:ext cx="15964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HDM2 inhibitor</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navtemadlin</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cxnSp>
        <p:nvCxnSpPr>
          <p:cNvPr id="9971" name="Straight Arrow Connector 9970">
            <a:extLst>
              <a:ext uri="{FF2B5EF4-FFF2-40B4-BE49-F238E27FC236}">
                <a16:creationId xmlns:a16="http://schemas.microsoft.com/office/drawing/2014/main" id="{810E41F4-984B-6968-1AE6-5491B03EABE6}"/>
              </a:ext>
            </a:extLst>
          </p:cNvPr>
          <p:cNvCxnSpPr>
            <a:cxnSpLocks/>
          </p:cNvCxnSpPr>
          <p:nvPr/>
        </p:nvCxnSpPr>
        <p:spPr bwMode="auto">
          <a:xfrm>
            <a:off x="5059588" y="2354129"/>
            <a:ext cx="271074" cy="1706215"/>
          </a:xfrm>
          <a:prstGeom prst="straightConnector1">
            <a:avLst/>
          </a:prstGeom>
          <a:noFill/>
          <a:ln w="28575" cap="flat" cmpd="sng" algn="ctr">
            <a:solidFill>
              <a:schemeClr val="bg1"/>
            </a:solidFill>
            <a:prstDash val="solid"/>
            <a:round/>
            <a:headEnd type="none" w="med" len="med"/>
            <a:tailEnd type="triangle"/>
          </a:ln>
          <a:effectLst/>
        </p:spPr>
      </p:cxnSp>
      <p:sp>
        <p:nvSpPr>
          <p:cNvPr id="9974" name="Oval 9973">
            <a:extLst>
              <a:ext uri="{FF2B5EF4-FFF2-40B4-BE49-F238E27FC236}">
                <a16:creationId xmlns:a16="http://schemas.microsoft.com/office/drawing/2014/main" id="{B3996188-51A1-7CC5-356B-58C63914AD06}"/>
              </a:ext>
            </a:extLst>
          </p:cNvPr>
          <p:cNvSpPr/>
          <p:nvPr/>
        </p:nvSpPr>
        <p:spPr bwMode="auto">
          <a:xfrm>
            <a:off x="8173110" y="1886993"/>
            <a:ext cx="669443" cy="275658"/>
          </a:xfrm>
          <a:prstGeom prst="ellipse">
            <a:avLst/>
          </a:prstGeom>
          <a:solidFill>
            <a:srgbClr val="C00000"/>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MUT</a:t>
            </a:r>
          </a:p>
        </p:txBody>
      </p:sp>
      <p:sp>
        <p:nvSpPr>
          <p:cNvPr id="9975" name="Freeform 41">
            <a:extLst>
              <a:ext uri="{FF2B5EF4-FFF2-40B4-BE49-F238E27FC236}">
                <a16:creationId xmlns:a16="http://schemas.microsoft.com/office/drawing/2014/main" id="{4AC8B7C1-17B7-2B7F-50E0-0034065CA16C}"/>
              </a:ext>
            </a:extLst>
          </p:cNvPr>
          <p:cNvSpPr/>
          <p:nvPr/>
        </p:nvSpPr>
        <p:spPr bwMode="auto">
          <a:xfrm rot="11056673" flipH="1">
            <a:off x="8745981" y="1380906"/>
            <a:ext cx="267717" cy="72914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4"/>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976" name="Freeform 39">
            <a:extLst>
              <a:ext uri="{FF2B5EF4-FFF2-40B4-BE49-F238E27FC236}">
                <a16:creationId xmlns:a16="http://schemas.microsoft.com/office/drawing/2014/main" id="{4C2504E4-AFA3-CC62-2A7F-08BD09EA703A}"/>
              </a:ext>
            </a:extLst>
          </p:cNvPr>
          <p:cNvSpPr/>
          <p:nvPr/>
        </p:nvSpPr>
        <p:spPr bwMode="auto">
          <a:xfrm rot="11685549">
            <a:off x="8263332" y="1335872"/>
            <a:ext cx="401655" cy="63284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00823B"/>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978" name="TextBox 9977">
            <a:extLst>
              <a:ext uri="{FF2B5EF4-FFF2-40B4-BE49-F238E27FC236}">
                <a16:creationId xmlns:a16="http://schemas.microsoft.com/office/drawing/2014/main" id="{14BF3312-6B41-D7A3-B2F0-AB23BA8C9885}"/>
              </a:ext>
            </a:extLst>
          </p:cNvPr>
          <p:cNvSpPr txBox="1"/>
          <p:nvPr/>
        </p:nvSpPr>
        <p:spPr bwMode="auto">
          <a:xfrm>
            <a:off x="9144719" y="1340443"/>
            <a:ext cx="66722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Anti-CALR-mutant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monoclonal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antibody</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015873"/>
                </a:solidFill>
                <a:effectLst/>
                <a:uLnTx/>
                <a:uFillTx/>
                <a:latin typeface="Calibri"/>
                <a:ea typeface="+mn-ea"/>
                <a:cs typeface="Arial" panose="020B0604020202020204" pitchFamily="34" charset="0"/>
              </a:rPr>
              <a:t>INCA033989</a:t>
            </a:r>
            <a:r>
              <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t>
            </a:r>
          </a:p>
        </p:txBody>
      </p:sp>
      <p:cxnSp>
        <p:nvCxnSpPr>
          <p:cNvPr id="9981" name="Straight Arrow Connector 9980">
            <a:extLst>
              <a:ext uri="{FF2B5EF4-FFF2-40B4-BE49-F238E27FC236}">
                <a16:creationId xmlns:a16="http://schemas.microsoft.com/office/drawing/2014/main" id="{4DB63C72-E0F1-3AF5-B9DC-8028B5C2A227}"/>
              </a:ext>
            </a:extLst>
          </p:cNvPr>
          <p:cNvCxnSpPr>
            <a:cxnSpLocks/>
          </p:cNvCxnSpPr>
          <p:nvPr/>
        </p:nvCxnSpPr>
        <p:spPr bwMode="auto">
          <a:xfrm flipH="1">
            <a:off x="8923261" y="1536065"/>
            <a:ext cx="259697" cy="0"/>
          </a:xfrm>
          <a:prstGeom prst="straightConnector1">
            <a:avLst/>
          </a:prstGeom>
          <a:noFill/>
          <a:ln w="28575" cap="flat" cmpd="sng" algn="ctr">
            <a:solidFill>
              <a:schemeClr val="bg1"/>
            </a:solidFill>
            <a:prstDash val="solid"/>
            <a:round/>
            <a:headEnd type="none" w="med" len="med"/>
            <a:tailEnd type="triangle"/>
          </a:ln>
          <a:effectLst/>
        </p:spPr>
      </p:cxnSp>
      <p:cxnSp>
        <p:nvCxnSpPr>
          <p:cNvPr id="9984" name="Straight Arrow Connector 9983">
            <a:extLst>
              <a:ext uri="{FF2B5EF4-FFF2-40B4-BE49-F238E27FC236}">
                <a16:creationId xmlns:a16="http://schemas.microsoft.com/office/drawing/2014/main" id="{196DC227-3E3D-2A88-32A9-7F21ABEEBB57}"/>
              </a:ext>
            </a:extLst>
          </p:cNvPr>
          <p:cNvCxnSpPr>
            <a:cxnSpLocks/>
          </p:cNvCxnSpPr>
          <p:nvPr/>
        </p:nvCxnSpPr>
        <p:spPr bwMode="auto">
          <a:xfrm flipV="1">
            <a:off x="4615354" y="5098266"/>
            <a:ext cx="1223430" cy="12898"/>
          </a:xfrm>
          <a:prstGeom prst="straightConnector1">
            <a:avLst/>
          </a:prstGeom>
          <a:noFill/>
          <a:ln w="28575" cap="flat" cmpd="sng" algn="ctr">
            <a:solidFill>
              <a:schemeClr val="bg1"/>
            </a:solidFill>
            <a:prstDash val="solid"/>
            <a:round/>
            <a:headEnd type="none" w="med" len="med"/>
            <a:tailEnd type="triangle"/>
          </a:ln>
          <a:effectLst/>
        </p:spPr>
      </p:cxnSp>
      <p:sp>
        <p:nvSpPr>
          <p:cNvPr id="9987" name="TextBox 9986">
            <a:extLst>
              <a:ext uri="{FF2B5EF4-FFF2-40B4-BE49-F238E27FC236}">
                <a16:creationId xmlns:a16="http://schemas.microsoft.com/office/drawing/2014/main" id="{A7D8B907-40E5-8EB8-3C91-51EF2C93EC34}"/>
              </a:ext>
            </a:extLst>
          </p:cNvPr>
          <p:cNvSpPr txBox="1"/>
          <p:nvPr/>
        </p:nvSpPr>
        <p:spPr bwMode="auto">
          <a:xfrm>
            <a:off x="2169500" y="4883974"/>
            <a:ext cx="27357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Nuclear export inhibitor</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selinexor</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988" name="Oval 9987">
            <a:extLst>
              <a:ext uri="{FF2B5EF4-FFF2-40B4-BE49-F238E27FC236}">
                <a16:creationId xmlns:a16="http://schemas.microsoft.com/office/drawing/2014/main" id="{2DE9872E-4D45-9551-F2B1-BB1B211E342A}"/>
              </a:ext>
            </a:extLst>
          </p:cNvPr>
          <p:cNvSpPr/>
          <p:nvPr/>
        </p:nvSpPr>
        <p:spPr bwMode="auto">
          <a:xfrm>
            <a:off x="5889362" y="4869472"/>
            <a:ext cx="901733" cy="539168"/>
          </a:xfrm>
          <a:prstGeom prst="ellipse">
            <a:avLst/>
          </a:prstGeom>
          <a:solidFill>
            <a:schemeClr val="tx2">
              <a:lumMod val="75000"/>
            </a:schemeClr>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CRM1/XPO1</a:t>
            </a:r>
          </a:p>
        </p:txBody>
      </p:sp>
      <p:grpSp>
        <p:nvGrpSpPr>
          <p:cNvPr id="9996" name="Group 9995">
            <a:extLst>
              <a:ext uri="{FF2B5EF4-FFF2-40B4-BE49-F238E27FC236}">
                <a16:creationId xmlns:a16="http://schemas.microsoft.com/office/drawing/2014/main" id="{B344BC89-0A61-3746-6765-9DE220D01EB7}"/>
              </a:ext>
            </a:extLst>
          </p:cNvPr>
          <p:cNvGrpSpPr/>
          <p:nvPr/>
        </p:nvGrpSpPr>
        <p:grpSpPr>
          <a:xfrm>
            <a:off x="2799233" y="2060923"/>
            <a:ext cx="1441844" cy="1475322"/>
            <a:chOff x="8536328" y="2070419"/>
            <a:chExt cx="1441844" cy="1475322"/>
          </a:xfrm>
        </p:grpSpPr>
        <p:sp>
          <p:nvSpPr>
            <p:cNvPr id="9997" name="Freeform: Shape 9996">
              <a:extLst>
                <a:ext uri="{FF2B5EF4-FFF2-40B4-BE49-F238E27FC236}">
                  <a16:creationId xmlns:a16="http://schemas.microsoft.com/office/drawing/2014/main" id="{D87BF37B-2739-A710-2A81-23BC4D6E440F}"/>
                </a:ext>
              </a:extLst>
            </p:cNvPr>
            <p:cNvSpPr/>
            <p:nvPr/>
          </p:nvSpPr>
          <p:spPr bwMode="auto">
            <a:xfrm>
              <a:off x="8536328" y="2072103"/>
              <a:ext cx="705096" cy="1473638"/>
            </a:xfrm>
            <a:custGeom>
              <a:avLst/>
              <a:gdLst>
                <a:gd name="connsiteX0" fmla="*/ 700469 w 710461"/>
                <a:gd name="connsiteY0" fmla="*/ 1465818 h 1515132"/>
                <a:gd name="connsiteX1" fmla="*/ 684285 w 710461"/>
                <a:gd name="connsiteY1" fmla="*/ 446221 h 1515132"/>
                <a:gd name="connsiteX2" fmla="*/ 700469 w 710461"/>
                <a:gd name="connsiteY2" fmla="*/ 454313 h 1515132"/>
                <a:gd name="connsiteX3" fmla="*/ 506261 w 710461"/>
                <a:gd name="connsiteY3" fmla="*/ 381485 h 1515132"/>
                <a:gd name="connsiteX4" fmla="*/ 441524 w 710461"/>
                <a:gd name="connsiteY4" fmla="*/ 227736 h 1515132"/>
                <a:gd name="connsiteX5" fmla="*/ 433432 w 710461"/>
                <a:gd name="connsiteY5" fmla="*/ 17343 h 1515132"/>
                <a:gd name="connsiteX6" fmla="*/ 433432 w 710461"/>
                <a:gd name="connsiteY6" fmla="*/ 17343 h 1515132"/>
                <a:gd name="connsiteX7" fmla="*/ 182579 w 710461"/>
                <a:gd name="connsiteY7" fmla="*/ 9251 h 1515132"/>
                <a:gd name="connsiteX8" fmla="*/ 20738 w 710461"/>
                <a:gd name="connsiteY8" fmla="*/ 163000 h 1515132"/>
                <a:gd name="connsiteX9" fmla="*/ 20738 w 710461"/>
                <a:gd name="connsiteY9" fmla="*/ 381485 h 1515132"/>
                <a:gd name="connsiteX10" fmla="*/ 190671 w 710461"/>
                <a:gd name="connsiteY10" fmla="*/ 494773 h 1515132"/>
                <a:gd name="connsiteX11" fmla="*/ 376788 w 710461"/>
                <a:gd name="connsiteY11" fmla="*/ 470497 h 1515132"/>
                <a:gd name="connsiteX12" fmla="*/ 481984 w 710461"/>
                <a:gd name="connsiteY12" fmla="*/ 543325 h 1515132"/>
                <a:gd name="connsiteX13" fmla="*/ 538629 w 710461"/>
                <a:gd name="connsiteY13" fmla="*/ 640430 h 1515132"/>
                <a:gd name="connsiteX14" fmla="*/ 554813 w 710461"/>
                <a:gd name="connsiteY14" fmla="*/ 1109768 h 1515132"/>
                <a:gd name="connsiteX15" fmla="*/ 579089 w 710461"/>
                <a:gd name="connsiteY15" fmla="*/ 1328253 h 1515132"/>
                <a:gd name="connsiteX16" fmla="*/ 700469 w 710461"/>
                <a:gd name="connsiteY16" fmla="*/ 1465818 h 1515132"/>
                <a:gd name="connsiteX0" fmla="*/ 700469 w 711675"/>
                <a:gd name="connsiteY0" fmla="*/ 1465818 h 1515132"/>
                <a:gd name="connsiteX1" fmla="*/ 684285 w 711675"/>
                <a:gd name="connsiteY1" fmla="*/ 446221 h 1515132"/>
                <a:gd name="connsiteX2" fmla="*/ 506261 w 711675"/>
                <a:gd name="connsiteY2" fmla="*/ 381485 h 1515132"/>
                <a:gd name="connsiteX3" fmla="*/ 441524 w 711675"/>
                <a:gd name="connsiteY3" fmla="*/ 227736 h 1515132"/>
                <a:gd name="connsiteX4" fmla="*/ 433432 w 711675"/>
                <a:gd name="connsiteY4" fmla="*/ 17343 h 1515132"/>
                <a:gd name="connsiteX5" fmla="*/ 433432 w 711675"/>
                <a:gd name="connsiteY5" fmla="*/ 17343 h 1515132"/>
                <a:gd name="connsiteX6" fmla="*/ 182579 w 711675"/>
                <a:gd name="connsiteY6" fmla="*/ 9251 h 1515132"/>
                <a:gd name="connsiteX7" fmla="*/ 20738 w 711675"/>
                <a:gd name="connsiteY7" fmla="*/ 163000 h 1515132"/>
                <a:gd name="connsiteX8" fmla="*/ 20738 w 711675"/>
                <a:gd name="connsiteY8" fmla="*/ 381485 h 1515132"/>
                <a:gd name="connsiteX9" fmla="*/ 190671 w 711675"/>
                <a:gd name="connsiteY9" fmla="*/ 494773 h 1515132"/>
                <a:gd name="connsiteX10" fmla="*/ 376788 w 711675"/>
                <a:gd name="connsiteY10" fmla="*/ 470497 h 1515132"/>
                <a:gd name="connsiteX11" fmla="*/ 481984 w 711675"/>
                <a:gd name="connsiteY11" fmla="*/ 543325 h 1515132"/>
                <a:gd name="connsiteX12" fmla="*/ 538629 w 711675"/>
                <a:gd name="connsiteY12" fmla="*/ 640430 h 1515132"/>
                <a:gd name="connsiteX13" fmla="*/ 554813 w 711675"/>
                <a:gd name="connsiteY13" fmla="*/ 1109768 h 1515132"/>
                <a:gd name="connsiteX14" fmla="*/ 579089 w 711675"/>
                <a:gd name="connsiteY14" fmla="*/ 1328253 h 1515132"/>
                <a:gd name="connsiteX15" fmla="*/ 700469 w 711675"/>
                <a:gd name="connsiteY15" fmla="*/ 1465818 h 1515132"/>
                <a:gd name="connsiteX0" fmla="*/ 700469 w 709684"/>
                <a:gd name="connsiteY0" fmla="*/ 1465818 h 1515132"/>
                <a:gd name="connsiteX1" fmla="*/ 684285 w 709684"/>
                <a:gd name="connsiteY1" fmla="*/ 446221 h 1515132"/>
                <a:gd name="connsiteX2" fmla="*/ 506261 w 709684"/>
                <a:gd name="connsiteY2" fmla="*/ 381485 h 1515132"/>
                <a:gd name="connsiteX3" fmla="*/ 441524 w 709684"/>
                <a:gd name="connsiteY3" fmla="*/ 227736 h 1515132"/>
                <a:gd name="connsiteX4" fmla="*/ 433432 w 709684"/>
                <a:gd name="connsiteY4" fmla="*/ 17343 h 1515132"/>
                <a:gd name="connsiteX5" fmla="*/ 433432 w 709684"/>
                <a:gd name="connsiteY5" fmla="*/ 17343 h 1515132"/>
                <a:gd name="connsiteX6" fmla="*/ 182579 w 709684"/>
                <a:gd name="connsiteY6" fmla="*/ 9251 h 1515132"/>
                <a:gd name="connsiteX7" fmla="*/ 20738 w 709684"/>
                <a:gd name="connsiteY7" fmla="*/ 163000 h 1515132"/>
                <a:gd name="connsiteX8" fmla="*/ 20738 w 709684"/>
                <a:gd name="connsiteY8" fmla="*/ 381485 h 1515132"/>
                <a:gd name="connsiteX9" fmla="*/ 190671 w 709684"/>
                <a:gd name="connsiteY9" fmla="*/ 494773 h 1515132"/>
                <a:gd name="connsiteX10" fmla="*/ 376788 w 709684"/>
                <a:gd name="connsiteY10" fmla="*/ 470497 h 1515132"/>
                <a:gd name="connsiteX11" fmla="*/ 481984 w 709684"/>
                <a:gd name="connsiteY11" fmla="*/ 543325 h 1515132"/>
                <a:gd name="connsiteX12" fmla="*/ 538629 w 709684"/>
                <a:gd name="connsiteY12" fmla="*/ 640430 h 1515132"/>
                <a:gd name="connsiteX13" fmla="*/ 554813 w 709684"/>
                <a:gd name="connsiteY13" fmla="*/ 1109768 h 1515132"/>
                <a:gd name="connsiteX14" fmla="*/ 579089 w 709684"/>
                <a:gd name="connsiteY14" fmla="*/ 1328253 h 1515132"/>
                <a:gd name="connsiteX15" fmla="*/ 700469 w 709684"/>
                <a:gd name="connsiteY15" fmla="*/ 1465818 h 1515132"/>
                <a:gd name="connsiteX0" fmla="*/ 700469 w 709684"/>
                <a:gd name="connsiteY0" fmla="*/ 1465818 h 1515132"/>
                <a:gd name="connsiteX1" fmla="*/ 684285 w 709684"/>
                <a:gd name="connsiteY1" fmla="*/ 446221 h 1515132"/>
                <a:gd name="connsiteX2" fmla="*/ 506261 w 709684"/>
                <a:gd name="connsiteY2" fmla="*/ 381485 h 1515132"/>
                <a:gd name="connsiteX3" fmla="*/ 441524 w 709684"/>
                <a:gd name="connsiteY3" fmla="*/ 227736 h 1515132"/>
                <a:gd name="connsiteX4" fmla="*/ 433432 w 709684"/>
                <a:gd name="connsiteY4" fmla="*/ 17343 h 1515132"/>
                <a:gd name="connsiteX5" fmla="*/ 433432 w 709684"/>
                <a:gd name="connsiteY5" fmla="*/ 17343 h 1515132"/>
                <a:gd name="connsiteX6" fmla="*/ 182579 w 709684"/>
                <a:gd name="connsiteY6" fmla="*/ 9251 h 1515132"/>
                <a:gd name="connsiteX7" fmla="*/ 20738 w 709684"/>
                <a:gd name="connsiteY7" fmla="*/ 163000 h 1515132"/>
                <a:gd name="connsiteX8" fmla="*/ 20738 w 709684"/>
                <a:gd name="connsiteY8" fmla="*/ 381485 h 1515132"/>
                <a:gd name="connsiteX9" fmla="*/ 190671 w 709684"/>
                <a:gd name="connsiteY9" fmla="*/ 494773 h 1515132"/>
                <a:gd name="connsiteX10" fmla="*/ 376788 w 709684"/>
                <a:gd name="connsiteY10" fmla="*/ 470497 h 1515132"/>
                <a:gd name="connsiteX11" fmla="*/ 481984 w 709684"/>
                <a:gd name="connsiteY11" fmla="*/ 543325 h 1515132"/>
                <a:gd name="connsiteX12" fmla="*/ 538629 w 709684"/>
                <a:gd name="connsiteY12" fmla="*/ 640430 h 1515132"/>
                <a:gd name="connsiteX13" fmla="*/ 554813 w 709684"/>
                <a:gd name="connsiteY13" fmla="*/ 1109768 h 1515132"/>
                <a:gd name="connsiteX14" fmla="*/ 579089 w 709684"/>
                <a:gd name="connsiteY14" fmla="*/ 1328253 h 1515132"/>
                <a:gd name="connsiteX15" fmla="*/ 700469 w 709684"/>
                <a:gd name="connsiteY15" fmla="*/ 1465818 h 1515132"/>
                <a:gd name="connsiteX0" fmla="*/ 700469 w 705869"/>
                <a:gd name="connsiteY0" fmla="*/ 1465818 h 1515132"/>
                <a:gd name="connsiteX1" fmla="*/ 684285 w 705869"/>
                <a:gd name="connsiteY1" fmla="*/ 446221 h 1515132"/>
                <a:gd name="connsiteX2" fmla="*/ 506261 w 705869"/>
                <a:gd name="connsiteY2" fmla="*/ 381485 h 1515132"/>
                <a:gd name="connsiteX3" fmla="*/ 441524 w 705869"/>
                <a:gd name="connsiteY3" fmla="*/ 227736 h 1515132"/>
                <a:gd name="connsiteX4" fmla="*/ 433432 w 705869"/>
                <a:gd name="connsiteY4" fmla="*/ 17343 h 1515132"/>
                <a:gd name="connsiteX5" fmla="*/ 433432 w 705869"/>
                <a:gd name="connsiteY5" fmla="*/ 17343 h 1515132"/>
                <a:gd name="connsiteX6" fmla="*/ 182579 w 705869"/>
                <a:gd name="connsiteY6" fmla="*/ 9251 h 1515132"/>
                <a:gd name="connsiteX7" fmla="*/ 20738 w 705869"/>
                <a:gd name="connsiteY7" fmla="*/ 163000 h 1515132"/>
                <a:gd name="connsiteX8" fmla="*/ 20738 w 705869"/>
                <a:gd name="connsiteY8" fmla="*/ 381485 h 1515132"/>
                <a:gd name="connsiteX9" fmla="*/ 190671 w 705869"/>
                <a:gd name="connsiteY9" fmla="*/ 494773 h 1515132"/>
                <a:gd name="connsiteX10" fmla="*/ 376788 w 705869"/>
                <a:gd name="connsiteY10" fmla="*/ 470497 h 1515132"/>
                <a:gd name="connsiteX11" fmla="*/ 481984 w 705869"/>
                <a:gd name="connsiteY11" fmla="*/ 543325 h 1515132"/>
                <a:gd name="connsiteX12" fmla="*/ 538629 w 705869"/>
                <a:gd name="connsiteY12" fmla="*/ 640430 h 1515132"/>
                <a:gd name="connsiteX13" fmla="*/ 554813 w 705869"/>
                <a:gd name="connsiteY13" fmla="*/ 1109768 h 1515132"/>
                <a:gd name="connsiteX14" fmla="*/ 579089 w 705869"/>
                <a:gd name="connsiteY14" fmla="*/ 1328253 h 1515132"/>
                <a:gd name="connsiteX15" fmla="*/ 700469 w 705869"/>
                <a:gd name="connsiteY15" fmla="*/ 1465818 h 1515132"/>
                <a:gd name="connsiteX0" fmla="*/ 700469 w 715084"/>
                <a:gd name="connsiteY0" fmla="*/ 1465818 h 1466363"/>
                <a:gd name="connsiteX1" fmla="*/ 684285 w 715084"/>
                <a:gd name="connsiteY1" fmla="*/ 446221 h 1466363"/>
                <a:gd name="connsiteX2" fmla="*/ 506261 w 715084"/>
                <a:gd name="connsiteY2" fmla="*/ 381485 h 1466363"/>
                <a:gd name="connsiteX3" fmla="*/ 441524 w 715084"/>
                <a:gd name="connsiteY3" fmla="*/ 227736 h 1466363"/>
                <a:gd name="connsiteX4" fmla="*/ 433432 w 715084"/>
                <a:gd name="connsiteY4" fmla="*/ 17343 h 1466363"/>
                <a:gd name="connsiteX5" fmla="*/ 433432 w 715084"/>
                <a:gd name="connsiteY5" fmla="*/ 17343 h 1466363"/>
                <a:gd name="connsiteX6" fmla="*/ 182579 w 715084"/>
                <a:gd name="connsiteY6" fmla="*/ 9251 h 1466363"/>
                <a:gd name="connsiteX7" fmla="*/ 20738 w 715084"/>
                <a:gd name="connsiteY7" fmla="*/ 163000 h 1466363"/>
                <a:gd name="connsiteX8" fmla="*/ 20738 w 715084"/>
                <a:gd name="connsiteY8" fmla="*/ 381485 h 1466363"/>
                <a:gd name="connsiteX9" fmla="*/ 190671 w 715084"/>
                <a:gd name="connsiteY9" fmla="*/ 494773 h 1466363"/>
                <a:gd name="connsiteX10" fmla="*/ 376788 w 715084"/>
                <a:gd name="connsiteY10" fmla="*/ 470497 h 1466363"/>
                <a:gd name="connsiteX11" fmla="*/ 481984 w 715084"/>
                <a:gd name="connsiteY11" fmla="*/ 543325 h 1466363"/>
                <a:gd name="connsiteX12" fmla="*/ 538629 w 715084"/>
                <a:gd name="connsiteY12" fmla="*/ 640430 h 1466363"/>
                <a:gd name="connsiteX13" fmla="*/ 554813 w 715084"/>
                <a:gd name="connsiteY13" fmla="*/ 1109768 h 1466363"/>
                <a:gd name="connsiteX14" fmla="*/ 579089 w 715084"/>
                <a:gd name="connsiteY14" fmla="*/ 1328253 h 1466363"/>
                <a:gd name="connsiteX15" fmla="*/ 700469 w 715084"/>
                <a:gd name="connsiteY15" fmla="*/ 1465818 h 1466363"/>
                <a:gd name="connsiteX0" fmla="*/ 700469 w 707353"/>
                <a:gd name="connsiteY0" fmla="*/ 1465818 h 1514356"/>
                <a:gd name="connsiteX1" fmla="*/ 684285 w 707353"/>
                <a:gd name="connsiteY1" fmla="*/ 446221 h 1514356"/>
                <a:gd name="connsiteX2" fmla="*/ 506261 w 707353"/>
                <a:gd name="connsiteY2" fmla="*/ 381485 h 1514356"/>
                <a:gd name="connsiteX3" fmla="*/ 441524 w 707353"/>
                <a:gd name="connsiteY3" fmla="*/ 227736 h 1514356"/>
                <a:gd name="connsiteX4" fmla="*/ 433432 w 707353"/>
                <a:gd name="connsiteY4" fmla="*/ 17343 h 1514356"/>
                <a:gd name="connsiteX5" fmla="*/ 433432 w 707353"/>
                <a:gd name="connsiteY5" fmla="*/ 17343 h 1514356"/>
                <a:gd name="connsiteX6" fmla="*/ 182579 w 707353"/>
                <a:gd name="connsiteY6" fmla="*/ 9251 h 1514356"/>
                <a:gd name="connsiteX7" fmla="*/ 20738 w 707353"/>
                <a:gd name="connsiteY7" fmla="*/ 163000 h 1514356"/>
                <a:gd name="connsiteX8" fmla="*/ 20738 w 707353"/>
                <a:gd name="connsiteY8" fmla="*/ 381485 h 1514356"/>
                <a:gd name="connsiteX9" fmla="*/ 190671 w 707353"/>
                <a:gd name="connsiteY9" fmla="*/ 494773 h 1514356"/>
                <a:gd name="connsiteX10" fmla="*/ 376788 w 707353"/>
                <a:gd name="connsiteY10" fmla="*/ 470497 h 1514356"/>
                <a:gd name="connsiteX11" fmla="*/ 481984 w 707353"/>
                <a:gd name="connsiteY11" fmla="*/ 543325 h 1514356"/>
                <a:gd name="connsiteX12" fmla="*/ 538629 w 707353"/>
                <a:gd name="connsiteY12" fmla="*/ 640430 h 1514356"/>
                <a:gd name="connsiteX13" fmla="*/ 554813 w 707353"/>
                <a:gd name="connsiteY13" fmla="*/ 1109768 h 1514356"/>
                <a:gd name="connsiteX14" fmla="*/ 557231 w 707353"/>
                <a:gd name="connsiteY14" fmla="*/ 1324610 h 1514356"/>
                <a:gd name="connsiteX15" fmla="*/ 700469 w 707353"/>
                <a:gd name="connsiteY15" fmla="*/ 1465818 h 1514356"/>
                <a:gd name="connsiteX0" fmla="*/ 700469 w 701821"/>
                <a:gd name="connsiteY0" fmla="*/ 1465818 h 1466327"/>
                <a:gd name="connsiteX1" fmla="*/ 684285 w 701821"/>
                <a:gd name="connsiteY1" fmla="*/ 446221 h 1466327"/>
                <a:gd name="connsiteX2" fmla="*/ 506261 w 701821"/>
                <a:gd name="connsiteY2" fmla="*/ 381485 h 1466327"/>
                <a:gd name="connsiteX3" fmla="*/ 441524 w 701821"/>
                <a:gd name="connsiteY3" fmla="*/ 227736 h 1466327"/>
                <a:gd name="connsiteX4" fmla="*/ 433432 w 701821"/>
                <a:gd name="connsiteY4" fmla="*/ 17343 h 1466327"/>
                <a:gd name="connsiteX5" fmla="*/ 433432 w 701821"/>
                <a:gd name="connsiteY5" fmla="*/ 17343 h 1466327"/>
                <a:gd name="connsiteX6" fmla="*/ 182579 w 701821"/>
                <a:gd name="connsiteY6" fmla="*/ 9251 h 1466327"/>
                <a:gd name="connsiteX7" fmla="*/ 20738 w 701821"/>
                <a:gd name="connsiteY7" fmla="*/ 163000 h 1466327"/>
                <a:gd name="connsiteX8" fmla="*/ 20738 w 701821"/>
                <a:gd name="connsiteY8" fmla="*/ 381485 h 1466327"/>
                <a:gd name="connsiteX9" fmla="*/ 190671 w 701821"/>
                <a:gd name="connsiteY9" fmla="*/ 494773 h 1466327"/>
                <a:gd name="connsiteX10" fmla="*/ 376788 w 701821"/>
                <a:gd name="connsiteY10" fmla="*/ 470497 h 1466327"/>
                <a:gd name="connsiteX11" fmla="*/ 481984 w 701821"/>
                <a:gd name="connsiteY11" fmla="*/ 543325 h 1466327"/>
                <a:gd name="connsiteX12" fmla="*/ 538629 w 701821"/>
                <a:gd name="connsiteY12" fmla="*/ 640430 h 1466327"/>
                <a:gd name="connsiteX13" fmla="*/ 554813 w 701821"/>
                <a:gd name="connsiteY13" fmla="*/ 1109768 h 1466327"/>
                <a:gd name="connsiteX14" fmla="*/ 557231 w 701821"/>
                <a:gd name="connsiteY14" fmla="*/ 1324610 h 1466327"/>
                <a:gd name="connsiteX15" fmla="*/ 700469 w 701821"/>
                <a:gd name="connsiteY15" fmla="*/ 1465818 h 1466327"/>
                <a:gd name="connsiteX0" fmla="*/ 700469 w 701821"/>
                <a:gd name="connsiteY0" fmla="*/ 1465818 h 1466801"/>
                <a:gd name="connsiteX1" fmla="*/ 684285 w 701821"/>
                <a:gd name="connsiteY1" fmla="*/ 446221 h 1466801"/>
                <a:gd name="connsiteX2" fmla="*/ 506261 w 701821"/>
                <a:gd name="connsiteY2" fmla="*/ 381485 h 1466801"/>
                <a:gd name="connsiteX3" fmla="*/ 441524 w 701821"/>
                <a:gd name="connsiteY3" fmla="*/ 227736 h 1466801"/>
                <a:gd name="connsiteX4" fmla="*/ 433432 w 701821"/>
                <a:gd name="connsiteY4" fmla="*/ 17343 h 1466801"/>
                <a:gd name="connsiteX5" fmla="*/ 433432 w 701821"/>
                <a:gd name="connsiteY5" fmla="*/ 17343 h 1466801"/>
                <a:gd name="connsiteX6" fmla="*/ 182579 w 701821"/>
                <a:gd name="connsiteY6" fmla="*/ 9251 h 1466801"/>
                <a:gd name="connsiteX7" fmla="*/ 20738 w 701821"/>
                <a:gd name="connsiteY7" fmla="*/ 163000 h 1466801"/>
                <a:gd name="connsiteX8" fmla="*/ 20738 w 701821"/>
                <a:gd name="connsiteY8" fmla="*/ 381485 h 1466801"/>
                <a:gd name="connsiteX9" fmla="*/ 190671 w 701821"/>
                <a:gd name="connsiteY9" fmla="*/ 494773 h 1466801"/>
                <a:gd name="connsiteX10" fmla="*/ 376788 w 701821"/>
                <a:gd name="connsiteY10" fmla="*/ 470497 h 1466801"/>
                <a:gd name="connsiteX11" fmla="*/ 481984 w 701821"/>
                <a:gd name="connsiteY11" fmla="*/ 543325 h 1466801"/>
                <a:gd name="connsiteX12" fmla="*/ 538629 w 701821"/>
                <a:gd name="connsiteY12" fmla="*/ 640430 h 1466801"/>
                <a:gd name="connsiteX13" fmla="*/ 554813 w 701821"/>
                <a:gd name="connsiteY13" fmla="*/ 1109768 h 1466801"/>
                <a:gd name="connsiteX14" fmla="*/ 557231 w 701821"/>
                <a:gd name="connsiteY14" fmla="*/ 1324610 h 1466801"/>
                <a:gd name="connsiteX15" fmla="*/ 700469 w 701821"/>
                <a:gd name="connsiteY15" fmla="*/ 1465818 h 1466801"/>
                <a:gd name="connsiteX0" fmla="*/ 700469 w 701821"/>
                <a:gd name="connsiteY0" fmla="*/ 1465818 h 1466316"/>
                <a:gd name="connsiteX1" fmla="*/ 684285 w 701821"/>
                <a:gd name="connsiteY1" fmla="*/ 446221 h 1466316"/>
                <a:gd name="connsiteX2" fmla="*/ 506261 w 701821"/>
                <a:gd name="connsiteY2" fmla="*/ 381485 h 1466316"/>
                <a:gd name="connsiteX3" fmla="*/ 441524 w 701821"/>
                <a:gd name="connsiteY3" fmla="*/ 227736 h 1466316"/>
                <a:gd name="connsiteX4" fmla="*/ 433432 w 701821"/>
                <a:gd name="connsiteY4" fmla="*/ 17343 h 1466316"/>
                <a:gd name="connsiteX5" fmla="*/ 433432 w 701821"/>
                <a:gd name="connsiteY5" fmla="*/ 17343 h 1466316"/>
                <a:gd name="connsiteX6" fmla="*/ 182579 w 701821"/>
                <a:gd name="connsiteY6" fmla="*/ 9251 h 1466316"/>
                <a:gd name="connsiteX7" fmla="*/ 20738 w 701821"/>
                <a:gd name="connsiteY7" fmla="*/ 163000 h 1466316"/>
                <a:gd name="connsiteX8" fmla="*/ 20738 w 701821"/>
                <a:gd name="connsiteY8" fmla="*/ 381485 h 1466316"/>
                <a:gd name="connsiteX9" fmla="*/ 190671 w 701821"/>
                <a:gd name="connsiteY9" fmla="*/ 494773 h 1466316"/>
                <a:gd name="connsiteX10" fmla="*/ 376788 w 701821"/>
                <a:gd name="connsiteY10" fmla="*/ 470497 h 1466316"/>
                <a:gd name="connsiteX11" fmla="*/ 481984 w 701821"/>
                <a:gd name="connsiteY11" fmla="*/ 543325 h 1466316"/>
                <a:gd name="connsiteX12" fmla="*/ 538629 w 701821"/>
                <a:gd name="connsiteY12" fmla="*/ 640430 h 1466316"/>
                <a:gd name="connsiteX13" fmla="*/ 551170 w 701821"/>
                <a:gd name="connsiteY13" fmla="*/ 1106125 h 1466316"/>
                <a:gd name="connsiteX14" fmla="*/ 557231 w 701821"/>
                <a:gd name="connsiteY14" fmla="*/ 1324610 h 1466316"/>
                <a:gd name="connsiteX15" fmla="*/ 700469 w 701821"/>
                <a:gd name="connsiteY15" fmla="*/ 1465818 h 1466316"/>
                <a:gd name="connsiteX0" fmla="*/ 700469 w 701821"/>
                <a:gd name="connsiteY0" fmla="*/ 1465818 h 1466490"/>
                <a:gd name="connsiteX1" fmla="*/ 684285 w 701821"/>
                <a:gd name="connsiteY1" fmla="*/ 446221 h 1466490"/>
                <a:gd name="connsiteX2" fmla="*/ 506261 w 701821"/>
                <a:gd name="connsiteY2" fmla="*/ 381485 h 1466490"/>
                <a:gd name="connsiteX3" fmla="*/ 441524 w 701821"/>
                <a:gd name="connsiteY3" fmla="*/ 227736 h 1466490"/>
                <a:gd name="connsiteX4" fmla="*/ 433432 w 701821"/>
                <a:gd name="connsiteY4" fmla="*/ 17343 h 1466490"/>
                <a:gd name="connsiteX5" fmla="*/ 433432 w 701821"/>
                <a:gd name="connsiteY5" fmla="*/ 17343 h 1466490"/>
                <a:gd name="connsiteX6" fmla="*/ 182579 w 701821"/>
                <a:gd name="connsiteY6" fmla="*/ 9251 h 1466490"/>
                <a:gd name="connsiteX7" fmla="*/ 20738 w 701821"/>
                <a:gd name="connsiteY7" fmla="*/ 163000 h 1466490"/>
                <a:gd name="connsiteX8" fmla="*/ 20738 w 701821"/>
                <a:gd name="connsiteY8" fmla="*/ 381485 h 1466490"/>
                <a:gd name="connsiteX9" fmla="*/ 190671 w 701821"/>
                <a:gd name="connsiteY9" fmla="*/ 494773 h 1466490"/>
                <a:gd name="connsiteX10" fmla="*/ 376788 w 701821"/>
                <a:gd name="connsiteY10" fmla="*/ 470497 h 1466490"/>
                <a:gd name="connsiteX11" fmla="*/ 481984 w 701821"/>
                <a:gd name="connsiteY11" fmla="*/ 543325 h 1466490"/>
                <a:gd name="connsiteX12" fmla="*/ 538629 w 701821"/>
                <a:gd name="connsiteY12" fmla="*/ 640430 h 1466490"/>
                <a:gd name="connsiteX13" fmla="*/ 551170 w 701821"/>
                <a:gd name="connsiteY13" fmla="*/ 1106125 h 1466490"/>
                <a:gd name="connsiteX14" fmla="*/ 557231 w 701821"/>
                <a:gd name="connsiteY14" fmla="*/ 1324610 h 1466490"/>
                <a:gd name="connsiteX15" fmla="*/ 700469 w 701821"/>
                <a:gd name="connsiteY15" fmla="*/ 1465818 h 1466490"/>
                <a:gd name="connsiteX0" fmla="*/ 700469 w 707353"/>
                <a:gd name="connsiteY0" fmla="*/ 1465818 h 1517536"/>
                <a:gd name="connsiteX1" fmla="*/ 684285 w 707353"/>
                <a:gd name="connsiteY1" fmla="*/ 446221 h 1517536"/>
                <a:gd name="connsiteX2" fmla="*/ 506261 w 707353"/>
                <a:gd name="connsiteY2" fmla="*/ 381485 h 1517536"/>
                <a:gd name="connsiteX3" fmla="*/ 441524 w 707353"/>
                <a:gd name="connsiteY3" fmla="*/ 227736 h 1517536"/>
                <a:gd name="connsiteX4" fmla="*/ 433432 w 707353"/>
                <a:gd name="connsiteY4" fmla="*/ 17343 h 1517536"/>
                <a:gd name="connsiteX5" fmla="*/ 433432 w 707353"/>
                <a:gd name="connsiteY5" fmla="*/ 17343 h 1517536"/>
                <a:gd name="connsiteX6" fmla="*/ 182579 w 707353"/>
                <a:gd name="connsiteY6" fmla="*/ 9251 h 1517536"/>
                <a:gd name="connsiteX7" fmla="*/ 20738 w 707353"/>
                <a:gd name="connsiteY7" fmla="*/ 163000 h 1517536"/>
                <a:gd name="connsiteX8" fmla="*/ 20738 w 707353"/>
                <a:gd name="connsiteY8" fmla="*/ 381485 h 1517536"/>
                <a:gd name="connsiteX9" fmla="*/ 190671 w 707353"/>
                <a:gd name="connsiteY9" fmla="*/ 494773 h 1517536"/>
                <a:gd name="connsiteX10" fmla="*/ 376788 w 707353"/>
                <a:gd name="connsiteY10" fmla="*/ 470497 h 1517536"/>
                <a:gd name="connsiteX11" fmla="*/ 481984 w 707353"/>
                <a:gd name="connsiteY11" fmla="*/ 543325 h 1517536"/>
                <a:gd name="connsiteX12" fmla="*/ 538629 w 707353"/>
                <a:gd name="connsiteY12" fmla="*/ 640430 h 1517536"/>
                <a:gd name="connsiteX13" fmla="*/ 551170 w 707353"/>
                <a:gd name="connsiteY13" fmla="*/ 1106125 h 1517536"/>
                <a:gd name="connsiteX14" fmla="*/ 557231 w 707353"/>
                <a:gd name="connsiteY14" fmla="*/ 1324610 h 1517536"/>
                <a:gd name="connsiteX15" fmla="*/ 700469 w 707353"/>
                <a:gd name="connsiteY15" fmla="*/ 1465818 h 1517536"/>
                <a:gd name="connsiteX0" fmla="*/ 700469 w 707353"/>
                <a:gd name="connsiteY0" fmla="*/ 1465818 h 1518596"/>
                <a:gd name="connsiteX1" fmla="*/ 684285 w 707353"/>
                <a:gd name="connsiteY1" fmla="*/ 446221 h 1518596"/>
                <a:gd name="connsiteX2" fmla="*/ 506261 w 707353"/>
                <a:gd name="connsiteY2" fmla="*/ 381485 h 1518596"/>
                <a:gd name="connsiteX3" fmla="*/ 441524 w 707353"/>
                <a:gd name="connsiteY3" fmla="*/ 227736 h 1518596"/>
                <a:gd name="connsiteX4" fmla="*/ 433432 w 707353"/>
                <a:gd name="connsiteY4" fmla="*/ 17343 h 1518596"/>
                <a:gd name="connsiteX5" fmla="*/ 433432 w 707353"/>
                <a:gd name="connsiteY5" fmla="*/ 17343 h 1518596"/>
                <a:gd name="connsiteX6" fmla="*/ 182579 w 707353"/>
                <a:gd name="connsiteY6" fmla="*/ 9251 h 1518596"/>
                <a:gd name="connsiteX7" fmla="*/ 20738 w 707353"/>
                <a:gd name="connsiteY7" fmla="*/ 163000 h 1518596"/>
                <a:gd name="connsiteX8" fmla="*/ 20738 w 707353"/>
                <a:gd name="connsiteY8" fmla="*/ 381485 h 1518596"/>
                <a:gd name="connsiteX9" fmla="*/ 190671 w 707353"/>
                <a:gd name="connsiteY9" fmla="*/ 494773 h 1518596"/>
                <a:gd name="connsiteX10" fmla="*/ 376788 w 707353"/>
                <a:gd name="connsiteY10" fmla="*/ 470497 h 1518596"/>
                <a:gd name="connsiteX11" fmla="*/ 481984 w 707353"/>
                <a:gd name="connsiteY11" fmla="*/ 543325 h 1518596"/>
                <a:gd name="connsiteX12" fmla="*/ 538629 w 707353"/>
                <a:gd name="connsiteY12" fmla="*/ 640430 h 1518596"/>
                <a:gd name="connsiteX13" fmla="*/ 551170 w 707353"/>
                <a:gd name="connsiteY13" fmla="*/ 1106125 h 1518596"/>
                <a:gd name="connsiteX14" fmla="*/ 557231 w 707353"/>
                <a:gd name="connsiteY14" fmla="*/ 1324610 h 1518596"/>
                <a:gd name="connsiteX15" fmla="*/ 700469 w 707353"/>
                <a:gd name="connsiteY15" fmla="*/ 1465818 h 1518596"/>
                <a:gd name="connsiteX0" fmla="*/ 700469 w 700834"/>
                <a:gd name="connsiteY0" fmla="*/ 1465818 h 1467248"/>
                <a:gd name="connsiteX1" fmla="*/ 684285 w 700834"/>
                <a:gd name="connsiteY1" fmla="*/ 446221 h 1467248"/>
                <a:gd name="connsiteX2" fmla="*/ 506261 w 700834"/>
                <a:gd name="connsiteY2" fmla="*/ 381485 h 1467248"/>
                <a:gd name="connsiteX3" fmla="*/ 441524 w 700834"/>
                <a:gd name="connsiteY3" fmla="*/ 227736 h 1467248"/>
                <a:gd name="connsiteX4" fmla="*/ 433432 w 700834"/>
                <a:gd name="connsiteY4" fmla="*/ 17343 h 1467248"/>
                <a:gd name="connsiteX5" fmla="*/ 433432 w 700834"/>
                <a:gd name="connsiteY5" fmla="*/ 17343 h 1467248"/>
                <a:gd name="connsiteX6" fmla="*/ 182579 w 700834"/>
                <a:gd name="connsiteY6" fmla="*/ 9251 h 1467248"/>
                <a:gd name="connsiteX7" fmla="*/ 20738 w 700834"/>
                <a:gd name="connsiteY7" fmla="*/ 163000 h 1467248"/>
                <a:gd name="connsiteX8" fmla="*/ 20738 w 700834"/>
                <a:gd name="connsiteY8" fmla="*/ 381485 h 1467248"/>
                <a:gd name="connsiteX9" fmla="*/ 190671 w 700834"/>
                <a:gd name="connsiteY9" fmla="*/ 494773 h 1467248"/>
                <a:gd name="connsiteX10" fmla="*/ 376788 w 700834"/>
                <a:gd name="connsiteY10" fmla="*/ 470497 h 1467248"/>
                <a:gd name="connsiteX11" fmla="*/ 481984 w 700834"/>
                <a:gd name="connsiteY11" fmla="*/ 543325 h 1467248"/>
                <a:gd name="connsiteX12" fmla="*/ 538629 w 700834"/>
                <a:gd name="connsiteY12" fmla="*/ 640430 h 1467248"/>
                <a:gd name="connsiteX13" fmla="*/ 551170 w 700834"/>
                <a:gd name="connsiteY13" fmla="*/ 1106125 h 1467248"/>
                <a:gd name="connsiteX14" fmla="*/ 557231 w 700834"/>
                <a:gd name="connsiteY14" fmla="*/ 1324610 h 1467248"/>
                <a:gd name="connsiteX15" fmla="*/ 700469 w 700834"/>
                <a:gd name="connsiteY15" fmla="*/ 1465818 h 1467248"/>
                <a:gd name="connsiteX0" fmla="*/ 700469 w 700834"/>
                <a:gd name="connsiteY0" fmla="*/ 1465818 h 1467248"/>
                <a:gd name="connsiteX1" fmla="*/ 684285 w 700834"/>
                <a:gd name="connsiteY1" fmla="*/ 446221 h 1467248"/>
                <a:gd name="connsiteX2" fmla="*/ 506261 w 700834"/>
                <a:gd name="connsiteY2" fmla="*/ 381485 h 1467248"/>
                <a:gd name="connsiteX3" fmla="*/ 441524 w 700834"/>
                <a:gd name="connsiteY3" fmla="*/ 227736 h 1467248"/>
                <a:gd name="connsiteX4" fmla="*/ 433432 w 700834"/>
                <a:gd name="connsiteY4" fmla="*/ 17343 h 1467248"/>
                <a:gd name="connsiteX5" fmla="*/ 433432 w 700834"/>
                <a:gd name="connsiteY5" fmla="*/ 17343 h 1467248"/>
                <a:gd name="connsiteX6" fmla="*/ 182579 w 700834"/>
                <a:gd name="connsiteY6" fmla="*/ 9251 h 1467248"/>
                <a:gd name="connsiteX7" fmla="*/ 20738 w 700834"/>
                <a:gd name="connsiteY7" fmla="*/ 163000 h 1467248"/>
                <a:gd name="connsiteX8" fmla="*/ 20738 w 700834"/>
                <a:gd name="connsiteY8" fmla="*/ 381485 h 1467248"/>
                <a:gd name="connsiteX9" fmla="*/ 190671 w 700834"/>
                <a:gd name="connsiteY9" fmla="*/ 494773 h 1467248"/>
                <a:gd name="connsiteX10" fmla="*/ 376788 w 700834"/>
                <a:gd name="connsiteY10" fmla="*/ 470497 h 1467248"/>
                <a:gd name="connsiteX11" fmla="*/ 481984 w 700834"/>
                <a:gd name="connsiteY11" fmla="*/ 521467 h 1467248"/>
                <a:gd name="connsiteX12" fmla="*/ 538629 w 700834"/>
                <a:gd name="connsiteY12" fmla="*/ 640430 h 1467248"/>
                <a:gd name="connsiteX13" fmla="*/ 551170 w 700834"/>
                <a:gd name="connsiteY13" fmla="*/ 1106125 h 1467248"/>
                <a:gd name="connsiteX14" fmla="*/ 557231 w 700834"/>
                <a:gd name="connsiteY14" fmla="*/ 1324610 h 1467248"/>
                <a:gd name="connsiteX15" fmla="*/ 700469 w 700834"/>
                <a:gd name="connsiteY15" fmla="*/ 1465818 h 1467248"/>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81984 w 700834"/>
                <a:gd name="connsiteY11" fmla="*/ 532678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81984 w 700834"/>
                <a:gd name="connsiteY11" fmla="*/ 532678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2208 h 1473638"/>
                <a:gd name="connsiteX1" fmla="*/ 684285 w 700834"/>
                <a:gd name="connsiteY1" fmla="*/ 452611 h 1473638"/>
                <a:gd name="connsiteX2" fmla="*/ 506261 w 700834"/>
                <a:gd name="connsiteY2" fmla="*/ 387875 h 1473638"/>
                <a:gd name="connsiteX3" fmla="*/ 441524 w 700834"/>
                <a:gd name="connsiteY3" fmla="*/ 234126 h 1473638"/>
                <a:gd name="connsiteX4" fmla="*/ 433432 w 700834"/>
                <a:gd name="connsiteY4" fmla="*/ 23733 h 1473638"/>
                <a:gd name="connsiteX5" fmla="*/ 433432 w 700834"/>
                <a:gd name="connsiteY5" fmla="*/ 23733 h 1473638"/>
                <a:gd name="connsiteX6" fmla="*/ 182579 w 700834"/>
                <a:gd name="connsiteY6" fmla="*/ 15641 h 1473638"/>
                <a:gd name="connsiteX7" fmla="*/ 20738 w 700834"/>
                <a:gd name="connsiteY7" fmla="*/ 169390 h 1473638"/>
                <a:gd name="connsiteX8" fmla="*/ 20738 w 700834"/>
                <a:gd name="connsiteY8" fmla="*/ 387875 h 1473638"/>
                <a:gd name="connsiteX9" fmla="*/ 190671 w 700834"/>
                <a:gd name="connsiteY9" fmla="*/ 501163 h 1473638"/>
                <a:gd name="connsiteX10" fmla="*/ 376788 w 700834"/>
                <a:gd name="connsiteY10" fmla="*/ 476887 h 1473638"/>
                <a:gd name="connsiteX11" fmla="*/ 492913 w 700834"/>
                <a:gd name="connsiteY11" fmla="*/ 542429 h 1473638"/>
                <a:gd name="connsiteX12" fmla="*/ 545916 w 700834"/>
                <a:gd name="connsiteY12" fmla="*/ 679607 h 1473638"/>
                <a:gd name="connsiteX13" fmla="*/ 551170 w 700834"/>
                <a:gd name="connsiteY13" fmla="*/ 1112515 h 1473638"/>
                <a:gd name="connsiteX14" fmla="*/ 557231 w 700834"/>
                <a:gd name="connsiteY14" fmla="*/ 1331000 h 1473638"/>
                <a:gd name="connsiteX15" fmla="*/ 700469 w 700834"/>
                <a:gd name="connsiteY15" fmla="*/ 1472208 h 1473638"/>
                <a:gd name="connsiteX0" fmla="*/ 700469 w 700834"/>
                <a:gd name="connsiteY0" fmla="*/ 1472208 h 1473638"/>
                <a:gd name="connsiteX1" fmla="*/ 684285 w 700834"/>
                <a:gd name="connsiteY1" fmla="*/ 452611 h 1473638"/>
                <a:gd name="connsiteX2" fmla="*/ 506261 w 700834"/>
                <a:gd name="connsiteY2" fmla="*/ 387875 h 1473638"/>
                <a:gd name="connsiteX3" fmla="*/ 441524 w 700834"/>
                <a:gd name="connsiteY3" fmla="*/ 234126 h 1473638"/>
                <a:gd name="connsiteX4" fmla="*/ 433432 w 700834"/>
                <a:gd name="connsiteY4" fmla="*/ 23733 h 1473638"/>
                <a:gd name="connsiteX5" fmla="*/ 433432 w 700834"/>
                <a:gd name="connsiteY5" fmla="*/ 23733 h 1473638"/>
                <a:gd name="connsiteX6" fmla="*/ 182579 w 700834"/>
                <a:gd name="connsiteY6" fmla="*/ 15641 h 1473638"/>
                <a:gd name="connsiteX7" fmla="*/ 20738 w 700834"/>
                <a:gd name="connsiteY7" fmla="*/ 169390 h 1473638"/>
                <a:gd name="connsiteX8" fmla="*/ 20738 w 700834"/>
                <a:gd name="connsiteY8" fmla="*/ 387875 h 1473638"/>
                <a:gd name="connsiteX9" fmla="*/ 190671 w 700834"/>
                <a:gd name="connsiteY9" fmla="*/ 501163 h 1473638"/>
                <a:gd name="connsiteX10" fmla="*/ 376788 w 700834"/>
                <a:gd name="connsiteY10" fmla="*/ 476887 h 1473638"/>
                <a:gd name="connsiteX11" fmla="*/ 492913 w 700834"/>
                <a:gd name="connsiteY11" fmla="*/ 542429 h 1473638"/>
                <a:gd name="connsiteX12" fmla="*/ 545916 w 700834"/>
                <a:gd name="connsiteY12" fmla="*/ 679607 h 1473638"/>
                <a:gd name="connsiteX13" fmla="*/ 551170 w 700834"/>
                <a:gd name="connsiteY13" fmla="*/ 1112515 h 1473638"/>
                <a:gd name="connsiteX14" fmla="*/ 557231 w 700834"/>
                <a:gd name="connsiteY14" fmla="*/ 1331000 h 1473638"/>
                <a:gd name="connsiteX15" fmla="*/ 700469 w 700834"/>
                <a:gd name="connsiteY15" fmla="*/ 1472208 h 1473638"/>
                <a:gd name="connsiteX0" fmla="*/ 704774 w 705139"/>
                <a:gd name="connsiteY0" fmla="*/ 1472208 h 1473638"/>
                <a:gd name="connsiteX1" fmla="*/ 688590 w 705139"/>
                <a:gd name="connsiteY1" fmla="*/ 452611 h 1473638"/>
                <a:gd name="connsiteX2" fmla="*/ 510566 w 705139"/>
                <a:gd name="connsiteY2" fmla="*/ 387875 h 1473638"/>
                <a:gd name="connsiteX3" fmla="*/ 445829 w 705139"/>
                <a:gd name="connsiteY3" fmla="*/ 234126 h 1473638"/>
                <a:gd name="connsiteX4" fmla="*/ 437737 w 705139"/>
                <a:gd name="connsiteY4" fmla="*/ 23733 h 1473638"/>
                <a:gd name="connsiteX5" fmla="*/ 437737 w 705139"/>
                <a:gd name="connsiteY5" fmla="*/ 23733 h 1473638"/>
                <a:gd name="connsiteX6" fmla="*/ 186884 w 705139"/>
                <a:gd name="connsiteY6" fmla="*/ 15641 h 1473638"/>
                <a:gd name="connsiteX7" fmla="*/ 25043 w 705139"/>
                <a:gd name="connsiteY7" fmla="*/ 169390 h 1473638"/>
                <a:gd name="connsiteX8" fmla="*/ 25043 w 705139"/>
                <a:gd name="connsiteY8" fmla="*/ 387875 h 1473638"/>
                <a:gd name="connsiteX9" fmla="*/ 194976 w 705139"/>
                <a:gd name="connsiteY9" fmla="*/ 501163 h 1473638"/>
                <a:gd name="connsiteX10" fmla="*/ 381093 w 705139"/>
                <a:gd name="connsiteY10" fmla="*/ 476887 h 1473638"/>
                <a:gd name="connsiteX11" fmla="*/ 497218 w 705139"/>
                <a:gd name="connsiteY11" fmla="*/ 542429 h 1473638"/>
                <a:gd name="connsiteX12" fmla="*/ 550221 w 705139"/>
                <a:gd name="connsiteY12" fmla="*/ 679607 h 1473638"/>
                <a:gd name="connsiteX13" fmla="*/ 555475 w 705139"/>
                <a:gd name="connsiteY13" fmla="*/ 1112515 h 1473638"/>
                <a:gd name="connsiteX14" fmla="*/ 561536 w 705139"/>
                <a:gd name="connsiteY14" fmla="*/ 1331000 h 1473638"/>
                <a:gd name="connsiteX15" fmla="*/ 704774 w 705139"/>
                <a:gd name="connsiteY15" fmla="*/ 1472208 h 1473638"/>
                <a:gd name="connsiteX0" fmla="*/ 704774 w 705139"/>
                <a:gd name="connsiteY0" fmla="*/ 1472208 h 1473638"/>
                <a:gd name="connsiteX1" fmla="*/ 688590 w 705139"/>
                <a:gd name="connsiteY1" fmla="*/ 452611 h 1473638"/>
                <a:gd name="connsiteX2" fmla="*/ 510566 w 705139"/>
                <a:gd name="connsiteY2" fmla="*/ 387875 h 1473638"/>
                <a:gd name="connsiteX3" fmla="*/ 427614 w 705139"/>
                <a:gd name="connsiteY3" fmla="*/ 219554 h 1473638"/>
                <a:gd name="connsiteX4" fmla="*/ 437737 w 705139"/>
                <a:gd name="connsiteY4" fmla="*/ 23733 h 1473638"/>
                <a:gd name="connsiteX5" fmla="*/ 437737 w 705139"/>
                <a:gd name="connsiteY5" fmla="*/ 23733 h 1473638"/>
                <a:gd name="connsiteX6" fmla="*/ 186884 w 705139"/>
                <a:gd name="connsiteY6" fmla="*/ 15641 h 1473638"/>
                <a:gd name="connsiteX7" fmla="*/ 25043 w 705139"/>
                <a:gd name="connsiteY7" fmla="*/ 169390 h 1473638"/>
                <a:gd name="connsiteX8" fmla="*/ 25043 w 705139"/>
                <a:gd name="connsiteY8" fmla="*/ 387875 h 1473638"/>
                <a:gd name="connsiteX9" fmla="*/ 194976 w 705139"/>
                <a:gd name="connsiteY9" fmla="*/ 501163 h 1473638"/>
                <a:gd name="connsiteX10" fmla="*/ 381093 w 705139"/>
                <a:gd name="connsiteY10" fmla="*/ 476887 h 1473638"/>
                <a:gd name="connsiteX11" fmla="*/ 497218 w 705139"/>
                <a:gd name="connsiteY11" fmla="*/ 542429 h 1473638"/>
                <a:gd name="connsiteX12" fmla="*/ 550221 w 705139"/>
                <a:gd name="connsiteY12" fmla="*/ 679607 h 1473638"/>
                <a:gd name="connsiteX13" fmla="*/ 555475 w 705139"/>
                <a:gd name="connsiteY13" fmla="*/ 1112515 h 1473638"/>
                <a:gd name="connsiteX14" fmla="*/ 561536 w 705139"/>
                <a:gd name="connsiteY14" fmla="*/ 1331000 h 1473638"/>
                <a:gd name="connsiteX15" fmla="*/ 704774 w 705139"/>
                <a:gd name="connsiteY15" fmla="*/ 1472208 h 1473638"/>
                <a:gd name="connsiteX0" fmla="*/ 704774 w 709105"/>
                <a:gd name="connsiteY0" fmla="*/ 1472208 h 1473638"/>
                <a:gd name="connsiteX1" fmla="*/ 688590 w 709105"/>
                <a:gd name="connsiteY1" fmla="*/ 452611 h 1473638"/>
                <a:gd name="connsiteX2" fmla="*/ 525138 w 709105"/>
                <a:gd name="connsiteY2" fmla="*/ 387875 h 1473638"/>
                <a:gd name="connsiteX3" fmla="*/ 427614 w 709105"/>
                <a:gd name="connsiteY3" fmla="*/ 219554 h 1473638"/>
                <a:gd name="connsiteX4" fmla="*/ 437737 w 709105"/>
                <a:gd name="connsiteY4" fmla="*/ 23733 h 1473638"/>
                <a:gd name="connsiteX5" fmla="*/ 437737 w 709105"/>
                <a:gd name="connsiteY5" fmla="*/ 23733 h 1473638"/>
                <a:gd name="connsiteX6" fmla="*/ 186884 w 709105"/>
                <a:gd name="connsiteY6" fmla="*/ 15641 h 1473638"/>
                <a:gd name="connsiteX7" fmla="*/ 25043 w 709105"/>
                <a:gd name="connsiteY7" fmla="*/ 169390 h 1473638"/>
                <a:gd name="connsiteX8" fmla="*/ 25043 w 709105"/>
                <a:gd name="connsiteY8" fmla="*/ 387875 h 1473638"/>
                <a:gd name="connsiteX9" fmla="*/ 194976 w 709105"/>
                <a:gd name="connsiteY9" fmla="*/ 501163 h 1473638"/>
                <a:gd name="connsiteX10" fmla="*/ 381093 w 709105"/>
                <a:gd name="connsiteY10" fmla="*/ 476887 h 1473638"/>
                <a:gd name="connsiteX11" fmla="*/ 497218 w 709105"/>
                <a:gd name="connsiteY11" fmla="*/ 542429 h 1473638"/>
                <a:gd name="connsiteX12" fmla="*/ 550221 w 709105"/>
                <a:gd name="connsiteY12" fmla="*/ 679607 h 1473638"/>
                <a:gd name="connsiteX13" fmla="*/ 555475 w 709105"/>
                <a:gd name="connsiteY13" fmla="*/ 1112515 h 1473638"/>
                <a:gd name="connsiteX14" fmla="*/ 561536 w 709105"/>
                <a:gd name="connsiteY14" fmla="*/ 1331000 h 1473638"/>
                <a:gd name="connsiteX15" fmla="*/ 704774 w 709105"/>
                <a:gd name="connsiteY15" fmla="*/ 1472208 h 1473638"/>
                <a:gd name="connsiteX0" fmla="*/ 704774 w 705096"/>
                <a:gd name="connsiteY0" fmla="*/ 1472208 h 1473638"/>
                <a:gd name="connsiteX1" fmla="*/ 688590 w 705096"/>
                <a:gd name="connsiteY1" fmla="*/ 452611 h 1473638"/>
                <a:gd name="connsiteX2" fmla="*/ 525138 w 705096"/>
                <a:gd name="connsiteY2" fmla="*/ 387875 h 1473638"/>
                <a:gd name="connsiteX3" fmla="*/ 427614 w 705096"/>
                <a:gd name="connsiteY3" fmla="*/ 219554 h 1473638"/>
                <a:gd name="connsiteX4" fmla="*/ 437737 w 705096"/>
                <a:gd name="connsiteY4" fmla="*/ 23733 h 1473638"/>
                <a:gd name="connsiteX5" fmla="*/ 437737 w 705096"/>
                <a:gd name="connsiteY5" fmla="*/ 23733 h 1473638"/>
                <a:gd name="connsiteX6" fmla="*/ 186884 w 705096"/>
                <a:gd name="connsiteY6" fmla="*/ 15641 h 1473638"/>
                <a:gd name="connsiteX7" fmla="*/ 25043 w 705096"/>
                <a:gd name="connsiteY7" fmla="*/ 169390 h 1473638"/>
                <a:gd name="connsiteX8" fmla="*/ 25043 w 705096"/>
                <a:gd name="connsiteY8" fmla="*/ 387875 h 1473638"/>
                <a:gd name="connsiteX9" fmla="*/ 194976 w 705096"/>
                <a:gd name="connsiteY9" fmla="*/ 501163 h 1473638"/>
                <a:gd name="connsiteX10" fmla="*/ 381093 w 705096"/>
                <a:gd name="connsiteY10" fmla="*/ 476887 h 1473638"/>
                <a:gd name="connsiteX11" fmla="*/ 497218 w 705096"/>
                <a:gd name="connsiteY11" fmla="*/ 542429 h 1473638"/>
                <a:gd name="connsiteX12" fmla="*/ 550221 w 705096"/>
                <a:gd name="connsiteY12" fmla="*/ 679607 h 1473638"/>
                <a:gd name="connsiteX13" fmla="*/ 555475 w 705096"/>
                <a:gd name="connsiteY13" fmla="*/ 1112515 h 1473638"/>
                <a:gd name="connsiteX14" fmla="*/ 561536 w 705096"/>
                <a:gd name="connsiteY14" fmla="*/ 1331000 h 1473638"/>
                <a:gd name="connsiteX15" fmla="*/ 704774 w 705096"/>
                <a:gd name="connsiteY15" fmla="*/ 1472208 h 147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096" h="1473638">
                  <a:moveTo>
                    <a:pt x="704774" y="1472208"/>
                  </a:moveTo>
                  <a:cubicBezTo>
                    <a:pt x="707735" y="1460602"/>
                    <a:pt x="689384" y="451182"/>
                    <a:pt x="688590" y="452611"/>
                  </a:cubicBezTo>
                  <a:cubicBezTo>
                    <a:pt x="687796" y="454040"/>
                    <a:pt x="568634" y="426718"/>
                    <a:pt x="525138" y="387875"/>
                  </a:cubicBezTo>
                  <a:cubicBezTo>
                    <a:pt x="481642" y="349032"/>
                    <a:pt x="442181" y="280244"/>
                    <a:pt x="427614" y="219554"/>
                  </a:cubicBezTo>
                  <a:cubicBezTo>
                    <a:pt x="413047" y="158864"/>
                    <a:pt x="437737" y="23733"/>
                    <a:pt x="437737" y="23733"/>
                  </a:cubicBezTo>
                  <a:lnTo>
                    <a:pt x="437737" y="23733"/>
                  </a:lnTo>
                  <a:cubicBezTo>
                    <a:pt x="395928" y="22384"/>
                    <a:pt x="273882" y="-23208"/>
                    <a:pt x="186884" y="15641"/>
                  </a:cubicBezTo>
                  <a:cubicBezTo>
                    <a:pt x="99886" y="54490"/>
                    <a:pt x="52016" y="107351"/>
                    <a:pt x="25043" y="169390"/>
                  </a:cubicBezTo>
                  <a:cubicBezTo>
                    <a:pt x="-1930" y="231429"/>
                    <a:pt x="-14208" y="307079"/>
                    <a:pt x="25043" y="387875"/>
                  </a:cubicBezTo>
                  <a:cubicBezTo>
                    <a:pt x="64294" y="468671"/>
                    <a:pt x="135634" y="486328"/>
                    <a:pt x="194976" y="501163"/>
                  </a:cubicBezTo>
                  <a:cubicBezTo>
                    <a:pt x="254318" y="515998"/>
                    <a:pt x="330719" y="470009"/>
                    <a:pt x="381093" y="476887"/>
                  </a:cubicBezTo>
                  <a:cubicBezTo>
                    <a:pt x="431467" y="483765"/>
                    <a:pt x="469030" y="508642"/>
                    <a:pt x="497218" y="542429"/>
                  </a:cubicBezTo>
                  <a:cubicBezTo>
                    <a:pt x="525406" y="576216"/>
                    <a:pt x="540512" y="584593"/>
                    <a:pt x="550221" y="679607"/>
                  </a:cubicBezTo>
                  <a:cubicBezTo>
                    <a:pt x="559930" y="774621"/>
                    <a:pt x="548732" y="997878"/>
                    <a:pt x="555475" y="1112515"/>
                  </a:cubicBezTo>
                  <a:cubicBezTo>
                    <a:pt x="562218" y="1227152"/>
                    <a:pt x="551226" y="1238264"/>
                    <a:pt x="561536" y="1331000"/>
                  </a:cubicBezTo>
                  <a:cubicBezTo>
                    <a:pt x="571846" y="1423736"/>
                    <a:pt x="701813" y="1483814"/>
                    <a:pt x="704774" y="1472208"/>
                  </a:cubicBezTo>
                  <a:close/>
                </a:path>
              </a:pathLst>
            </a:cu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98" name="Freeform: Shape 9997">
              <a:extLst>
                <a:ext uri="{FF2B5EF4-FFF2-40B4-BE49-F238E27FC236}">
                  <a16:creationId xmlns:a16="http://schemas.microsoft.com/office/drawing/2014/main" id="{3F7D14CF-2382-0F1C-D9D3-5DE82329E573}"/>
                </a:ext>
              </a:extLst>
            </p:cNvPr>
            <p:cNvSpPr/>
            <p:nvPr/>
          </p:nvSpPr>
          <p:spPr bwMode="auto">
            <a:xfrm flipH="1">
              <a:off x="9272709" y="2070419"/>
              <a:ext cx="705463" cy="1472676"/>
            </a:xfrm>
            <a:custGeom>
              <a:avLst/>
              <a:gdLst>
                <a:gd name="connsiteX0" fmla="*/ 700469 w 710461"/>
                <a:gd name="connsiteY0" fmla="*/ 1465818 h 1515132"/>
                <a:gd name="connsiteX1" fmla="*/ 684285 w 710461"/>
                <a:gd name="connsiteY1" fmla="*/ 446221 h 1515132"/>
                <a:gd name="connsiteX2" fmla="*/ 700469 w 710461"/>
                <a:gd name="connsiteY2" fmla="*/ 454313 h 1515132"/>
                <a:gd name="connsiteX3" fmla="*/ 506261 w 710461"/>
                <a:gd name="connsiteY3" fmla="*/ 381485 h 1515132"/>
                <a:gd name="connsiteX4" fmla="*/ 441524 w 710461"/>
                <a:gd name="connsiteY4" fmla="*/ 227736 h 1515132"/>
                <a:gd name="connsiteX5" fmla="*/ 433432 w 710461"/>
                <a:gd name="connsiteY5" fmla="*/ 17343 h 1515132"/>
                <a:gd name="connsiteX6" fmla="*/ 433432 w 710461"/>
                <a:gd name="connsiteY6" fmla="*/ 17343 h 1515132"/>
                <a:gd name="connsiteX7" fmla="*/ 182579 w 710461"/>
                <a:gd name="connsiteY7" fmla="*/ 9251 h 1515132"/>
                <a:gd name="connsiteX8" fmla="*/ 20738 w 710461"/>
                <a:gd name="connsiteY8" fmla="*/ 163000 h 1515132"/>
                <a:gd name="connsiteX9" fmla="*/ 20738 w 710461"/>
                <a:gd name="connsiteY9" fmla="*/ 381485 h 1515132"/>
                <a:gd name="connsiteX10" fmla="*/ 190671 w 710461"/>
                <a:gd name="connsiteY10" fmla="*/ 494773 h 1515132"/>
                <a:gd name="connsiteX11" fmla="*/ 376788 w 710461"/>
                <a:gd name="connsiteY11" fmla="*/ 470497 h 1515132"/>
                <a:gd name="connsiteX12" fmla="*/ 481984 w 710461"/>
                <a:gd name="connsiteY12" fmla="*/ 543325 h 1515132"/>
                <a:gd name="connsiteX13" fmla="*/ 538629 w 710461"/>
                <a:gd name="connsiteY13" fmla="*/ 640430 h 1515132"/>
                <a:gd name="connsiteX14" fmla="*/ 554813 w 710461"/>
                <a:gd name="connsiteY14" fmla="*/ 1109768 h 1515132"/>
                <a:gd name="connsiteX15" fmla="*/ 579089 w 710461"/>
                <a:gd name="connsiteY15" fmla="*/ 1328253 h 1515132"/>
                <a:gd name="connsiteX16" fmla="*/ 700469 w 710461"/>
                <a:gd name="connsiteY16" fmla="*/ 1465818 h 1515132"/>
                <a:gd name="connsiteX0" fmla="*/ 700469 w 711675"/>
                <a:gd name="connsiteY0" fmla="*/ 1465818 h 1515132"/>
                <a:gd name="connsiteX1" fmla="*/ 684285 w 711675"/>
                <a:gd name="connsiteY1" fmla="*/ 446221 h 1515132"/>
                <a:gd name="connsiteX2" fmla="*/ 506261 w 711675"/>
                <a:gd name="connsiteY2" fmla="*/ 381485 h 1515132"/>
                <a:gd name="connsiteX3" fmla="*/ 441524 w 711675"/>
                <a:gd name="connsiteY3" fmla="*/ 227736 h 1515132"/>
                <a:gd name="connsiteX4" fmla="*/ 433432 w 711675"/>
                <a:gd name="connsiteY4" fmla="*/ 17343 h 1515132"/>
                <a:gd name="connsiteX5" fmla="*/ 433432 w 711675"/>
                <a:gd name="connsiteY5" fmla="*/ 17343 h 1515132"/>
                <a:gd name="connsiteX6" fmla="*/ 182579 w 711675"/>
                <a:gd name="connsiteY6" fmla="*/ 9251 h 1515132"/>
                <a:gd name="connsiteX7" fmla="*/ 20738 w 711675"/>
                <a:gd name="connsiteY7" fmla="*/ 163000 h 1515132"/>
                <a:gd name="connsiteX8" fmla="*/ 20738 w 711675"/>
                <a:gd name="connsiteY8" fmla="*/ 381485 h 1515132"/>
                <a:gd name="connsiteX9" fmla="*/ 190671 w 711675"/>
                <a:gd name="connsiteY9" fmla="*/ 494773 h 1515132"/>
                <a:gd name="connsiteX10" fmla="*/ 376788 w 711675"/>
                <a:gd name="connsiteY10" fmla="*/ 470497 h 1515132"/>
                <a:gd name="connsiteX11" fmla="*/ 481984 w 711675"/>
                <a:gd name="connsiteY11" fmla="*/ 543325 h 1515132"/>
                <a:gd name="connsiteX12" fmla="*/ 538629 w 711675"/>
                <a:gd name="connsiteY12" fmla="*/ 640430 h 1515132"/>
                <a:gd name="connsiteX13" fmla="*/ 554813 w 711675"/>
                <a:gd name="connsiteY13" fmla="*/ 1109768 h 1515132"/>
                <a:gd name="connsiteX14" fmla="*/ 579089 w 711675"/>
                <a:gd name="connsiteY14" fmla="*/ 1328253 h 1515132"/>
                <a:gd name="connsiteX15" fmla="*/ 700469 w 711675"/>
                <a:gd name="connsiteY15" fmla="*/ 1465818 h 1515132"/>
                <a:gd name="connsiteX0" fmla="*/ 700469 w 709684"/>
                <a:gd name="connsiteY0" fmla="*/ 1465818 h 1515132"/>
                <a:gd name="connsiteX1" fmla="*/ 684285 w 709684"/>
                <a:gd name="connsiteY1" fmla="*/ 446221 h 1515132"/>
                <a:gd name="connsiteX2" fmla="*/ 506261 w 709684"/>
                <a:gd name="connsiteY2" fmla="*/ 381485 h 1515132"/>
                <a:gd name="connsiteX3" fmla="*/ 441524 w 709684"/>
                <a:gd name="connsiteY3" fmla="*/ 227736 h 1515132"/>
                <a:gd name="connsiteX4" fmla="*/ 433432 w 709684"/>
                <a:gd name="connsiteY4" fmla="*/ 17343 h 1515132"/>
                <a:gd name="connsiteX5" fmla="*/ 433432 w 709684"/>
                <a:gd name="connsiteY5" fmla="*/ 17343 h 1515132"/>
                <a:gd name="connsiteX6" fmla="*/ 182579 w 709684"/>
                <a:gd name="connsiteY6" fmla="*/ 9251 h 1515132"/>
                <a:gd name="connsiteX7" fmla="*/ 20738 w 709684"/>
                <a:gd name="connsiteY7" fmla="*/ 163000 h 1515132"/>
                <a:gd name="connsiteX8" fmla="*/ 20738 w 709684"/>
                <a:gd name="connsiteY8" fmla="*/ 381485 h 1515132"/>
                <a:gd name="connsiteX9" fmla="*/ 190671 w 709684"/>
                <a:gd name="connsiteY9" fmla="*/ 494773 h 1515132"/>
                <a:gd name="connsiteX10" fmla="*/ 376788 w 709684"/>
                <a:gd name="connsiteY10" fmla="*/ 470497 h 1515132"/>
                <a:gd name="connsiteX11" fmla="*/ 481984 w 709684"/>
                <a:gd name="connsiteY11" fmla="*/ 543325 h 1515132"/>
                <a:gd name="connsiteX12" fmla="*/ 538629 w 709684"/>
                <a:gd name="connsiteY12" fmla="*/ 640430 h 1515132"/>
                <a:gd name="connsiteX13" fmla="*/ 554813 w 709684"/>
                <a:gd name="connsiteY13" fmla="*/ 1109768 h 1515132"/>
                <a:gd name="connsiteX14" fmla="*/ 579089 w 709684"/>
                <a:gd name="connsiteY14" fmla="*/ 1328253 h 1515132"/>
                <a:gd name="connsiteX15" fmla="*/ 700469 w 709684"/>
                <a:gd name="connsiteY15" fmla="*/ 1465818 h 1515132"/>
                <a:gd name="connsiteX0" fmla="*/ 700469 w 709684"/>
                <a:gd name="connsiteY0" fmla="*/ 1465818 h 1515132"/>
                <a:gd name="connsiteX1" fmla="*/ 684285 w 709684"/>
                <a:gd name="connsiteY1" fmla="*/ 446221 h 1515132"/>
                <a:gd name="connsiteX2" fmla="*/ 506261 w 709684"/>
                <a:gd name="connsiteY2" fmla="*/ 381485 h 1515132"/>
                <a:gd name="connsiteX3" fmla="*/ 441524 w 709684"/>
                <a:gd name="connsiteY3" fmla="*/ 227736 h 1515132"/>
                <a:gd name="connsiteX4" fmla="*/ 433432 w 709684"/>
                <a:gd name="connsiteY4" fmla="*/ 17343 h 1515132"/>
                <a:gd name="connsiteX5" fmla="*/ 433432 w 709684"/>
                <a:gd name="connsiteY5" fmla="*/ 17343 h 1515132"/>
                <a:gd name="connsiteX6" fmla="*/ 182579 w 709684"/>
                <a:gd name="connsiteY6" fmla="*/ 9251 h 1515132"/>
                <a:gd name="connsiteX7" fmla="*/ 20738 w 709684"/>
                <a:gd name="connsiteY7" fmla="*/ 163000 h 1515132"/>
                <a:gd name="connsiteX8" fmla="*/ 20738 w 709684"/>
                <a:gd name="connsiteY8" fmla="*/ 381485 h 1515132"/>
                <a:gd name="connsiteX9" fmla="*/ 190671 w 709684"/>
                <a:gd name="connsiteY9" fmla="*/ 494773 h 1515132"/>
                <a:gd name="connsiteX10" fmla="*/ 376788 w 709684"/>
                <a:gd name="connsiteY10" fmla="*/ 470497 h 1515132"/>
                <a:gd name="connsiteX11" fmla="*/ 481984 w 709684"/>
                <a:gd name="connsiteY11" fmla="*/ 543325 h 1515132"/>
                <a:gd name="connsiteX12" fmla="*/ 538629 w 709684"/>
                <a:gd name="connsiteY12" fmla="*/ 640430 h 1515132"/>
                <a:gd name="connsiteX13" fmla="*/ 554813 w 709684"/>
                <a:gd name="connsiteY13" fmla="*/ 1109768 h 1515132"/>
                <a:gd name="connsiteX14" fmla="*/ 579089 w 709684"/>
                <a:gd name="connsiteY14" fmla="*/ 1328253 h 1515132"/>
                <a:gd name="connsiteX15" fmla="*/ 700469 w 709684"/>
                <a:gd name="connsiteY15" fmla="*/ 1465818 h 1515132"/>
                <a:gd name="connsiteX0" fmla="*/ 700469 w 705869"/>
                <a:gd name="connsiteY0" fmla="*/ 1465818 h 1515132"/>
                <a:gd name="connsiteX1" fmla="*/ 684285 w 705869"/>
                <a:gd name="connsiteY1" fmla="*/ 446221 h 1515132"/>
                <a:gd name="connsiteX2" fmla="*/ 506261 w 705869"/>
                <a:gd name="connsiteY2" fmla="*/ 381485 h 1515132"/>
                <a:gd name="connsiteX3" fmla="*/ 441524 w 705869"/>
                <a:gd name="connsiteY3" fmla="*/ 227736 h 1515132"/>
                <a:gd name="connsiteX4" fmla="*/ 433432 w 705869"/>
                <a:gd name="connsiteY4" fmla="*/ 17343 h 1515132"/>
                <a:gd name="connsiteX5" fmla="*/ 433432 w 705869"/>
                <a:gd name="connsiteY5" fmla="*/ 17343 h 1515132"/>
                <a:gd name="connsiteX6" fmla="*/ 182579 w 705869"/>
                <a:gd name="connsiteY6" fmla="*/ 9251 h 1515132"/>
                <a:gd name="connsiteX7" fmla="*/ 20738 w 705869"/>
                <a:gd name="connsiteY7" fmla="*/ 163000 h 1515132"/>
                <a:gd name="connsiteX8" fmla="*/ 20738 w 705869"/>
                <a:gd name="connsiteY8" fmla="*/ 381485 h 1515132"/>
                <a:gd name="connsiteX9" fmla="*/ 190671 w 705869"/>
                <a:gd name="connsiteY9" fmla="*/ 494773 h 1515132"/>
                <a:gd name="connsiteX10" fmla="*/ 376788 w 705869"/>
                <a:gd name="connsiteY10" fmla="*/ 470497 h 1515132"/>
                <a:gd name="connsiteX11" fmla="*/ 481984 w 705869"/>
                <a:gd name="connsiteY11" fmla="*/ 543325 h 1515132"/>
                <a:gd name="connsiteX12" fmla="*/ 538629 w 705869"/>
                <a:gd name="connsiteY12" fmla="*/ 640430 h 1515132"/>
                <a:gd name="connsiteX13" fmla="*/ 554813 w 705869"/>
                <a:gd name="connsiteY13" fmla="*/ 1109768 h 1515132"/>
                <a:gd name="connsiteX14" fmla="*/ 579089 w 705869"/>
                <a:gd name="connsiteY14" fmla="*/ 1328253 h 1515132"/>
                <a:gd name="connsiteX15" fmla="*/ 700469 w 705869"/>
                <a:gd name="connsiteY15" fmla="*/ 1465818 h 1515132"/>
                <a:gd name="connsiteX0" fmla="*/ 700469 w 715084"/>
                <a:gd name="connsiteY0" fmla="*/ 1465818 h 1466363"/>
                <a:gd name="connsiteX1" fmla="*/ 684285 w 715084"/>
                <a:gd name="connsiteY1" fmla="*/ 446221 h 1466363"/>
                <a:gd name="connsiteX2" fmla="*/ 506261 w 715084"/>
                <a:gd name="connsiteY2" fmla="*/ 381485 h 1466363"/>
                <a:gd name="connsiteX3" fmla="*/ 441524 w 715084"/>
                <a:gd name="connsiteY3" fmla="*/ 227736 h 1466363"/>
                <a:gd name="connsiteX4" fmla="*/ 433432 w 715084"/>
                <a:gd name="connsiteY4" fmla="*/ 17343 h 1466363"/>
                <a:gd name="connsiteX5" fmla="*/ 433432 w 715084"/>
                <a:gd name="connsiteY5" fmla="*/ 17343 h 1466363"/>
                <a:gd name="connsiteX6" fmla="*/ 182579 w 715084"/>
                <a:gd name="connsiteY6" fmla="*/ 9251 h 1466363"/>
                <a:gd name="connsiteX7" fmla="*/ 20738 w 715084"/>
                <a:gd name="connsiteY7" fmla="*/ 163000 h 1466363"/>
                <a:gd name="connsiteX8" fmla="*/ 20738 w 715084"/>
                <a:gd name="connsiteY8" fmla="*/ 381485 h 1466363"/>
                <a:gd name="connsiteX9" fmla="*/ 190671 w 715084"/>
                <a:gd name="connsiteY9" fmla="*/ 494773 h 1466363"/>
                <a:gd name="connsiteX10" fmla="*/ 376788 w 715084"/>
                <a:gd name="connsiteY10" fmla="*/ 470497 h 1466363"/>
                <a:gd name="connsiteX11" fmla="*/ 481984 w 715084"/>
                <a:gd name="connsiteY11" fmla="*/ 543325 h 1466363"/>
                <a:gd name="connsiteX12" fmla="*/ 538629 w 715084"/>
                <a:gd name="connsiteY12" fmla="*/ 640430 h 1466363"/>
                <a:gd name="connsiteX13" fmla="*/ 554813 w 715084"/>
                <a:gd name="connsiteY13" fmla="*/ 1109768 h 1466363"/>
                <a:gd name="connsiteX14" fmla="*/ 579089 w 715084"/>
                <a:gd name="connsiteY14" fmla="*/ 1328253 h 1466363"/>
                <a:gd name="connsiteX15" fmla="*/ 700469 w 715084"/>
                <a:gd name="connsiteY15" fmla="*/ 1465818 h 1466363"/>
                <a:gd name="connsiteX0" fmla="*/ 700469 w 707353"/>
                <a:gd name="connsiteY0" fmla="*/ 1465818 h 1514356"/>
                <a:gd name="connsiteX1" fmla="*/ 684285 w 707353"/>
                <a:gd name="connsiteY1" fmla="*/ 446221 h 1514356"/>
                <a:gd name="connsiteX2" fmla="*/ 506261 w 707353"/>
                <a:gd name="connsiteY2" fmla="*/ 381485 h 1514356"/>
                <a:gd name="connsiteX3" fmla="*/ 441524 w 707353"/>
                <a:gd name="connsiteY3" fmla="*/ 227736 h 1514356"/>
                <a:gd name="connsiteX4" fmla="*/ 433432 w 707353"/>
                <a:gd name="connsiteY4" fmla="*/ 17343 h 1514356"/>
                <a:gd name="connsiteX5" fmla="*/ 433432 w 707353"/>
                <a:gd name="connsiteY5" fmla="*/ 17343 h 1514356"/>
                <a:gd name="connsiteX6" fmla="*/ 182579 w 707353"/>
                <a:gd name="connsiteY6" fmla="*/ 9251 h 1514356"/>
                <a:gd name="connsiteX7" fmla="*/ 20738 w 707353"/>
                <a:gd name="connsiteY7" fmla="*/ 163000 h 1514356"/>
                <a:gd name="connsiteX8" fmla="*/ 20738 w 707353"/>
                <a:gd name="connsiteY8" fmla="*/ 381485 h 1514356"/>
                <a:gd name="connsiteX9" fmla="*/ 190671 w 707353"/>
                <a:gd name="connsiteY9" fmla="*/ 494773 h 1514356"/>
                <a:gd name="connsiteX10" fmla="*/ 376788 w 707353"/>
                <a:gd name="connsiteY10" fmla="*/ 470497 h 1514356"/>
                <a:gd name="connsiteX11" fmla="*/ 481984 w 707353"/>
                <a:gd name="connsiteY11" fmla="*/ 543325 h 1514356"/>
                <a:gd name="connsiteX12" fmla="*/ 538629 w 707353"/>
                <a:gd name="connsiteY12" fmla="*/ 640430 h 1514356"/>
                <a:gd name="connsiteX13" fmla="*/ 554813 w 707353"/>
                <a:gd name="connsiteY13" fmla="*/ 1109768 h 1514356"/>
                <a:gd name="connsiteX14" fmla="*/ 557231 w 707353"/>
                <a:gd name="connsiteY14" fmla="*/ 1324610 h 1514356"/>
                <a:gd name="connsiteX15" fmla="*/ 700469 w 707353"/>
                <a:gd name="connsiteY15" fmla="*/ 1465818 h 1514356"/>
                <a:gd name="connsiteX0" fmla="*/ 700469 w 701821"/>
                <a:gd name="connsiteY0" fmla="*/ 1465818 h 1466327"/>
                <a:gd name="connsiteX1" fmla="*/ 684285 w 701821"/>
                <a:gd name="connsiteY1" fmla="*/ 446221 h 1466327"/>
                <a:gd name="connsiteX2" fmla="*/ 506261 w 701821"/>
                <a:gd name="connsiteY2" fmla="*/ 381485 h 1466327"/>
                <a:gd name="connsiteX3" fmla="*/ 441524 w 701821"/>
                <a:gd name="connsiteY3" fmla="*/ 227736 h 1466327"/>
                <a:gd name="connsiteX4" fmla="*/ 433432 w 701821"/>
                <a:gd name="connsiteY4" fmla="*/ 17343 h 1466327"/>
                <a:gd name="connsiteX5" fmla="*/ 433432 w 701821"/>
                <a:gd name="connsiteY5" fmla="*/ 17343 h 1466327"/>
                <a:gd name="connsiteX6" fmla="*/ 182579 w 701821"/>
                <a:gd name="connsiteY6" fmla="*/ 9251 h 1466327"/>
                <a:gd name="connsiteX7" fmla="*/ 20738 w 701821"/>
                <a:gd name="connsiteY7" fmla="*/ 163000 h 1466327"/>
                <a:gd name="connsiteX8" fmla="*/ 20738 w 701821"/>
                <a:gd name="connsiteY8" fmla="*/ 381485 h 1466327"/>
                <a:gd name="connsiteX9" fmla="*/ 190671 w 701821"/>
                <a:gd name="connsiteY9" fmla="*/ 494773 h 1466327"/>
                <a:gd name="connsiteX10" fmla="*/ 376788 w 701821"/>
                <a:gd name="connsiteY10" fmla="*/ 470497 h 1466327"/>
                <a:gd name="connsiteX11" fmla="*/ 481984 w 701821"/>
                <a:gd name="connsiteY11" fmla="*/ 543325 h 1466327"/>
                <a:gd name="connsiteX12" fmla="*/ 538629 w 701821"/>
                <a:gd name="connsiteY12" fmla="*/ 640430 h 1466327"/>
                <a:gd name="connsiteX13" fmla="*/ 554813 w 701821"/>
                <a:gd name="connsiteY13" fmla="*/ 1109768 h 1466327"/>
                <a:gd name="connsiteX14" fmla="*/ 557231 w 701821"/>
                <a:gd name="connsiteY14" fmla="*/ 1324610 h 1466327"/>
                <a:gd name="connsiteX15" fmla="*/ 700469 w 701821"/>
                <a:gd name="connsiteY15" fmla="*/ 1465818 h 1466327"/>
                <a:gd name="connsiteX0" fmla="*/ 700469 w 701821"/>
                <a:gd name="connsiteY0" fmla="*/ 1465818 h 1466801"/>
                <a:gd name="connsiteX1" fmla="*/ 684285 w 701821"/>
                <a:gd name="connsiteY1" fmla="*/ 446221 h 1466801"/>
                <a:gd name="connsiteX2" fmla="*/ 506261 w 701821"/>
                <a:gd name="connsiteY2" fmla="*/ 381485 h 1466801"/>
                <a:gd name="connsiteX3" fmla="*/ 441524 w 701821"/>
                <a:gd name="connsiteY3" fmla="*/ 227736 h 1466801"/>
                <a:gd name="connsiteX4" fmla="*/ 433432 w 701821"/>
                <a:gd name="connsiteY4" fmla="*/ 17343 h 1466801"/>
                <a:gd name="connsiteX5" fmla="*/ 433432 w 701821"/>
                <a:gd name="connsiteY5" fmla="*/ 17343 h 1466801"/>
                <a:gd name="connsiteX6" fmla="*/ 182579 w 701821"/>
                <a:gd name="connsiteY6" fmla="*/ 9251 h 1466801"/>
                <a:gd name="connsiteX7" fmla="*/ 20738 w 701821"/>
                <a:gd name="connsiteY7" fmla="*/ 163000 h 1466801"/>
                <a:gd name="connsiteX8" fmla="*/ 20738 w 701821"/>
                <a:gd name="connsiteY8" fmla="*/ 381485 h 1466801"/>
                <a:gd name="connsiteX9" fmla="*/ 190671 w 701821"/>
                <a:gd name="connsiteY9" fmla="*/ 494773 h 1466801"/>
                <a:gd name="connsiteX10" fmla="*/ 376788 w 701821"/>
                <a:gd name="connsiteY10" fmla="*/ 470497 h 1466801"/>
                <a:gd name="connsiteX11" fmla="*/ 481984 w 701821"/>
                <a:gd name="connsiteY11" fmla="*/ 543325 h 1466801"/>
                <a:gd name="connsiteX12" fmla="*/ 538629 w 701821"/>
                <a:gd name="connsiteY12" fmla="*/ 640430 h 1466801"/>
                <a:gd name="connsiteX13" fmla="*/ 554813 w 701821"/>
                <a:gd name="connsiteY13" fmla="*/ 1109768 h 1466801"/>
                <a:gd name="connsiteX14" fmla="*/ 557231 w 701821"/>
                <a:gd name="connsiteY14" fmla="*/ 1324610 h 1466801"/>
                <a:gd name="connsiteX15" fmla="*/ 700469 w 701821"/>
                <a:gd name="connsiteY15" fmla="*/ 1465818 h 1466801"/>
                <a:gd name="connsiteX0" fmla="*/ 700469 w 701821"/>
                <a:gd name="connsiteY0" fmla="*/ 1465818 h 1466316"/>
                <a:gd name="connsiteX1" fmla="*/ 684285 w 701821"/>
                <a:gd name="connsiteY1" fmla="*/ 446221 h 1466316"/>
                <a:gd name="connsiteX2" fmla="*/ 506261 w 701821"/>
                <a:gd name="connsiteY2" fmla="*/ 381485 h 1466316"/>
                <a:gd name="connsiteX3" fmla="*/ 441524 w 701821"/>
                <a:gd name="connsiteY3" fmla="*/ 227736 h 1466316"/>
                <a:gd name="connsiteX4" fmla="*/ 433432 w 701821"/>
                <a:gd name="connsiteY4" fmla="*/ 17343 h 1466316"/>
                <a:gd name="connsiteX5" fmla="*/ 433432 w 701821"/>
                <a:gd name="connsiteY5" fmla="*/ 17343 h 1466316"/>
                <a:gd name="connsiteX6" fmla="*/ 182579 w 701821"/>
                <a:gd name="connsiteY6" fmla="*/ 9251 h 1466316"/>
                <a:gd name="connsiteX7" fmla="*/ 20738 w 701821"/>
                <a:gd name="connsiteY7" fmla="*/ 163000 h 1466316"/>
                <a:gd name="connsiteX8" fmla="*/ 20738 w 701821"/>
                <a:gd name="connsiteY8" fmla="*/ 381485 h 1466316"/>
                <a:gd name="connsiteX9" fmla="*/ 190671 w 701821"/>
                <a:gd name="connsiteY9" fmla="*/ 494773 h 1466316"/>
                <a:gd name="connsiteX10" fmla="*/ 376788 w 701821"/>
                <a:gd name="connsiteY10" fmla="*/ 470497 h 1466316"/>
                <a:gd name="connsiteX11" fmla="*/ 481984 w 701821"/>
                <a:gd name="connsiteY11" fmla="*/ 543325 h 1466316"/>
                <a:gd name="connsiteX12" fmla="*/ 538629 w 701821"/>
                <a:gd name="connsiteY12" fmla="*/ 640430 h 1466316"/>
                <a:gd name="connsiteX13" fmla="*/ 551170 w 701821"/>
                <a:gd name="connsiteY13" fmla="*/ 1106125 h 1466316"/>
                <a:gd name="connsiteX14" fmla="*/ 557231 w 701821"/>
                <a:gd name="connsiteY14" fmla="*/ 1324610 h 1466316"/>
                <a:gd name="connsiteX15" fmla="*/ 700469 w 701821"/>
                <a:gd name="connsiteY15" fmla="*/ 1465818 h 1466316"/>
                <a:gd name="connsiteX0" fmla="*/ 700469 w 701821"/>
                <a:gd name="connsiteY0" fmla="*/ 1465818 h 1466490"/>
                <a:gd name="connsiteX1" fmla="*/ 684285 w 701821"/>
                <a:gd name="connsiteY1" fmla="*/ 446221 h 1466490"/>
                <a:gd name="connsiteX2" fmla="*/ 506261 w 701821"/>
                <a:gd name="connsiteY2" fmla="*/ 381485 h 1466490"/>
                <a:gd name="connsiteX3" fmla="*/ 441524 w 701821"/>
                <a:gd name="connsiteY3" fmla="*/ 227736 h 1466490"/>
                <a:gd name="connsiteX4" fmla="*/ 433432 w 701821"/>
                <a:gd name="connsiteY4" fmla="*/ 17343 h 1466490"/>
                <a:gd name="connsiteX5" fmla="*/ 433432 w 701821"/>
                <a:gd name="connsiteY5" fmla="*/ 17343 h 1466490"/>
                <a:gd name="connsiteX6" fmla="*/ 182579 w 701821"/>
                <a:gd name="connsiteY6" fmla="*/ 9251 h 1466490"/>
                <a:gd name="connsiteX7" fmla="*/ 20738 w 701821"/>
                <a:gd name="connsiteY7" fmla="*/ 163000 h 1466490"/>
                <a:gd name="connsiteX8" fmla="*/ 20738 w 701821"/>
                <a:gd name="connsiteY8" fmla="*/ 381485 h 1466490"/>
                <a:gd name="connsiteX9" fmla="*/ 190671 w 701821"/>
                <a:gd name="connsiteY9" fmla="*/ 494773 h 1466490"/>
                <a:gd name="connsiteX10" fmla="*/ 376788 w 701821"/>
                <a:gd name="connsiteY10" fmla="*/ 470497 h 1466490"/>
                <a:gd name="connsiteX11" fmla="*/ 481984 w 701821"/>
                <a:gd name="connsiteY11" fmla="*/ 543325 h 1466490"/>
                <a:gd name="connsiteX12" fmla="*/ 538629 w 701821"/>
                <a:gd name="connsiteY12" fmla="*/ 640430 h 1466490"/>
                <a:gd name="connsiteX13" fmla="*/ 551170 w 701821"/>
                <a:gd name="connsiteY13" fmla="*/ 1106125 h 1466490"/>
                <a:gd name="connsiteX14" fmla="*/ 557231 w 701821"/>
                <a:gd name="connsiteY14" fmla="*/ 1324610 h 1466490"/>
                <a:gd name="connsiteX15" fmla="*/ 700469 w 701821"/>
                <a:gd name="connsiteY15" fmla="*/ 1465818 h 1466490"/>
                <a:gd name="connsiteX0" fmla="*/ 700469 w 707353"/>
                <a:gd name="connsiteY0" fmla="*/ 1465818 h 1517536"/>
                <a:gd name="connsiteX1" fmla="*/ 684285 w 707353"/>
                <a:gd name="connsiteY1" fmla="*/ 446221 h 1517536"/>
                <a:gd name="connsiteX2" fmla="*/ 506261 w 707353"/>
                <a:gd name="connsiteY2" fmla="*/ 381485 h 1517536"/>
                <a:gd name="connsiteX3" fmla="*/ 441524 w 707353"/>
                <a:gd name="connsiteY3" fmla="*/ 227736 h 1517536"/>
                <a:gd name="connsiteX4" fmla="*/ 433432 w 707353"/>
                <a:gd name="connsiteY4" fmla="*/ 17343 h 1517536"/>
                <a:gd name="connsiteX5" fmla="*/ 433432 w 707353"/>
                <a:gd name="connsiteY5" fmla="*/ 17343 h 1517536"/>
                <a:gd name="connsiteX6" fmla="*/ 182579 w 707353"/>
                <a:gd name="connsiteY6" fmla="*/ 9251 h 1517536"/>
                <a:gd name="connsiteX7" fmla="*/ 20738 w 707353"/>
                <a:gd name="connsiteY7" fmla="*/ 163000 h 1517536"/>
                <a:gd name="connsiteX8" fmla="*/ 20738 w 707353"/>
                <a:gd name="connsiteY8" fmla="*/ 381485 h 1517536"/>
                <a:gd name="connsiteX9" fmla="*/ 190671 w 707353"/>
                <a:gd name="connsiteY9" fmla="*/ 494773 h 1517536"/>
                <a:gd name="connsiteX10" fmla="*/ 376788 w 707353"/>
                <a:gd name="connsiteY10" fmla="*/ 470497 h 1517536"/>
                <a:gd name="connsiteX11" fmla="*/ 481984 w 707353"/>
                <a:gd name="connsiteY11" fmla="*/ 543325 h 1517536"/>
                <a:gd name="connsiteX12" fmla="*/ 538629 w 707353"/>
                <a:gd name="connsiteY12" fmla="*/ 640430 h 1517536"/>
                <a:gd name="connsiteX13" fmla="*/ 551170 w 707353"/>
                <a:gd name="connsiteY13" fmla="*/ 1106125 h 1517536"/>
                <a:gd name="connsiteX14" fmla="*/ 557231 w 707353"/>
                <a:gd name="connsiteY14" fmla="*/ 1324610 h 1517536"/>
                <a:gd name="connsiteX15" fmla="*/ 700469 w 707353"/>
                <a:gd name="connsiteY15" fmla="*/ 1465818 h 1517536"/>
                <a:gd name="connsiteX0" fmla="*/ 700469 w 707353"/>
                <a:gd name="connsiteY0" fmla="*/ 1465818 h 1518596"/>
                <a:gd name="connsiteX1" fmla="*/ 684285 w 707353"/>
                <a:gd name="connsiteY1" fmla="*/ 446221 h 1518596"/>
                <a:gd name="connsiteX2" fmla="*/ 506261 w 707353"/>
                <a:gd name="connsiteY2" fmla="*/ 381485 h 1518596"/>
                <a:gd name="connsiteX3" fmla="*/ 441524 w 707353"/>
                <a:gd name="connsiteY3" fmla="*/ 227736 h 1518596"/>
                <a:gd name="connsiteX4" fmla="*/ 433432 w 707353"/>
                <a:gd name="connsiteY4" fmla="*/ 17343 h 1518596"/>
                <a:gd name="connsiteX5" fmla="*/ 433432 w 707353"/>
                <a:gd name="connsiteY5" fmla="*/ 17343 h 1518596"/>
                <a:gd name="connsiteX6" fmla="*/ 182579 w 707353"/>
                <a:gd name="connsiteY6" fmla="*/ 9251 h 1518596"/>
                <a:gd name="connsiteX7" fmla="*/ 20738 w 707353"/>
                <a:gd name="connsiteY7" fmla="*/ 163000 h 1518596"/>
                <a:gd name="connsiteX8" fmla="*/ 20738 w 707353"/>
                <a:gd name="connsiteY8" fmla="*/ 381485 h 1518596"/>
                <a:gd name="connsiteX9" fmla="*/ 190671 w 707353"/>
                <a:gd name="connsiteY9" fmla="*/ 494773 h 1518596"/>
                <a:gd name="connsiteX10" fmla="*/ 376788 w 707353"/>
                <a:gd name="connsiteY10" fmla="*/ 470497 h 1518596"/>
                <a:gd name="connsiteX11" fmla="*/ 481984 w 707353"/>
                <a:gd name="connsiteY11" fmla="*/ 543325 h 1518596"/>
                <a:gd name="connsiteX12" fmla="*/ 538629 w 707353"/>
                <a:gd name="connsiteY12" fmla="*/ 640430 h 1518596"/>
                <a:gd name="connsiteX13" fmla="*/ 551170 w 707353"/>
                <a:gd name="connsiteY13" fmla="*/ 1106125 h 1518596"/>
                <a:gd name="connsiteX14" fmla="*/ 557231 w 707353"/>
                <a:gd name="connsiteY14" fmla="*/ 1324610 h 1518596"/>
                <a:gd name="connsiteX15" fmla="*/ 700469 w 707353"/>
                <a:gd name="connsiteY15" fmla="*/ 1465818 h 1518596"/>
                <a:gd name="connsiteX0" fmla="*/ 700469 w 700834"/>
                <a:gd name="connsiteY0" fmla="*/ 1465818 h 1467248"/>
                <a:gd name="connsiteX1" fmla="*/ 684285 w 700834"/>
                <a:gd name="connsiteY1" fmla="*/ 446221 h 1467248"/>
                <a:gd name="connsiteX2" fmla="*/ 506261 w 700834"/>
                <a:gd name="connsiteY2" fmla="*/ 381485 h 1467248"/>
                <a:gd name="connsiteX3" fmla="*/ 441524 w 700834"/>
                <a:gd name="connsiteY3" fmla="*/ 227736 h 1467248"/>
                <a:gd name="connsiteX4" fmla="*/ 433432 w 700834"/>
                <a:gd name="connsiteY4" fmla="*/ 17343 h 1467248"/>
                <a:gd name="connsiteX5" fmla="*/ 433432 w 700834"/>
                <a:gd name="connsiteY5" fmla="*/ 17343 h 1467248"/>
                <a:gd name="connsiteX6" fmla="*/ 182579 w 700834"/>
                <a:gd name="connsiteY6" fmla="*/ 9251 h 1467248"/>
                <a:gd name="connsiteX7" fmla="*/ 20738 w 700834"/>
                <a:gd name="connsiteY7" fmla="*/ 163000 h 1467248"/>
                <a:gd name="connsiteX8" fmla="*/ 20738 w 700834"/>
                <a:gd name="connsiteY8" fmla="*/ 381485 h 1467248"/>
                <a:gd name="connsiteX9" fmla="*/ 190671 w 700834"/>
                <a:gd name="connsiteY9" fmla="*/ 494773 h 1467248"/>
                <a:gd name="connsiteX10" fmla="*/ 376788 w 700834"/>
                <a:gd name="connsiteY10" fmla="*/ 470497 h 1467248"/>
                <a:gd name="connsiteX11" fmla="*/ 481984 w 700834"/>
                <a:gd name="connsiteY11" fmla="*/ 543325 h 1467248"/>
                <a:gd name="connsiteX12" fmla="*/ 538629 w 700834"/>
                <a:gd name="connsiteY12" fmla="*/ 640430 h 1467248"/>
                <a:gd name="connsiteX13" fmla="*/ 551170 w 700834"/>
                <a:gd name="connsiteY13" fmla="*/ 1106125 h 1467248"/>
                <a:gd name="connsiteX14" fmla="*/ 557231 w 700834"/>
                <a:gd name="connsiteY14" fmla="*/ 1324610 h 1467248"/>
                <a:gd name="connsiteX15" fmla="*/ 700469 w 700834"/>
                <a:gd name="connsiteY15" fmla="*/ 1465818 h 1467248"/>
                <a:gd name="connsiteX0" fmla="*/ 700469 w 700834"/>
                <a:gd name="connsiteY0" fmla="*/ 1465818 h 1467248"/>
                <a:gd name="connsiteX1" fmla="*/ 684285 w 700834"/>
                <a:gd name="connsiteY1" fmla="*/ 446221 h 1467248"/>
                <a:gd name="connsiteX2" fmla="*/ 506261 w 700834"/>
                <a:gd name="connsiteY2" fmla="*/ 381485 h 1467248"/>
                <a:gd name="connsiteX3" fmla="*/ 441524 w 700834"/>
                <a:gd name="connsiteY3" fmla="*/ 227736 h 1467248"/>
                <a:gd name="connsiteX4" fmla="*/ 433432 w 700834"/>
                <a:gd name="connsiteY4" fmla="*/ 17343 h 1467248"/>
                <a:gd name="connsiteX5" fmla="*/ 433432 w 700834"/>
                <a:gd name="connsiteY5" fmla="*/ 17343 h 1467248"/>
                <a:gd name="connsiteX6" fmla="*/ 182579 w 700834"/>
                <a:gd name="connsiteY6" fmla="*/ 9251 h 1467248"/>
                <a:gd name="connsiteX7" fmla="*/ 20738 w 700834"/>
                <a:gd name="connsiteY7" fmla="*/ 163000 h 1467248"/>
                <a:gd name="connsiteX8" fmla="*/ 20738 w 700834"/>
                <a:gd name="connsiteY8" fmla="*/ 381485 h 1467248"/>
                <a:gd name="connsiteX9" fmla="*/ 190671 w 700834"/>
                <a:gd name="connsiteY9" fmla="*/ 494773 h 1467248"/>
                <a:gd name="connsiteX10" fmla="*/ 376788 w 700834"/>
                <a:gd name="connsiteY10" fmla="*/ 470497 h 1467248"/>
                <a:gd name="connsiteX11" fmla="*/ 481984 w 700834"/>
                <a:gd name="connsiteY11" fmla="*/ 521467 h 1467248"/>
                <a:gd name="connsiteX12" fmla="*/ 538629 w 700834"/>
                <a:gd name="connsiteY12" fmla="*/ 640430 h 1467248"/>
                <a:gd name="connsiteX13" fmla="*/ 551170 w 700834"/>
                <a:gd name="connsiteY13" fmla="*/ 1106125 h 1467248"/>
                <a:gd name="connsiteX14" fmla="*/ 557231 w 700834"/>
                <a:gd name="connsiteY14" fmla="*/ 1324610 h 1467248"/>
                <a:gd name="connsiteX15" fmla="*/ 700469 w 700834"/>
                <a:gd name="connsiteY15" fmla="*/ 1465818 h 1467248"/>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81984 w 700834"/>
                <a:gd name="connsiteY11" fmla="*/ 532678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81984 w 700834"/>
                <a:gd name="connsiteY11" fmla="*/ 532678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2208 h 1473638"/>
                <a:gd name="connsiteX1" fmla="*/ 684285 w 700834"/>
                <a:gd name="connsiteY1" fmla="*/ 452611 h 1473638"/>
                <a:gd name="connsiteX2" fmla="*/ 506261 w 700834"/>
                <a:gd name="connsiteY2" fmla="*/ 387875 h 1473638"/>
                <a:gd name="connsiteX3" fmla="*/ 441524 w 700834"/>
                <a:gd name="connsiteY3" fmla="*/ 234126 h 1473638"/>
                <a:gd name="connsiteX4" fmla="*/ 433432 w 700834"/>
                <a:gd name="connsiteY4" fmla="*/ 23733 h 1473638"/>
                <a:gd name="connsiteX5" fmla="*/ 433432 w 700834"/>
                <a:gd name="connsiteY5" fmla="*/ 23733 h 1473638"/>
                <a:gd name="connsiteX6" fmla="*/ 182579 w 700834"/>
                <a:gd name="connsiteY6" fmla="*/ 15641 h 1473638"/>
                <a:gd name="connsiteX7" fmla="*/ 20738 w 700834"/>
                <a:gd name="connsiteY7" fmla="*/ 169390 h 1473638"/>
                <a:gd name="connsiteX8" fmla="*/ 20738 w 700834"/>
                <a:gd name="connsiteY8" fmla="*/ 387875 h 1473638"/>
                <a:gd name="connsiteX9" fmla="*/ 190671 w 700834"/>
                <a:gd name="connsiteY9" fmla="*/ 501163 h 1473638"/>
                <a:gd name="connsiteX10" fmla="*/ 376788 w 700834"/>
                <a:gd name="connsiteY10" fmla="*/ 476887 h 1473638"/>
                <a:gd name="connsiteX11" fmla="*/ 492913 w 700834"/>
                <a:gd name="connsiteY11" fmla="*/ 542429 h 1473638"/>
                <a:gd name="connsiteX12" fmla="*/ 545916 w 700834"/>
                <a:gd name="connsiteY12" fmla="*/ 679607 h 1473638"/>
                <a:gd name="connsiteX13" fmla="*/ 551170 w 700834"/>
                <a:gd name="connsiteY13" fmla="*/ 1112515 h 1473638"/>
                <a:gd name="connsiteX14" fmla="*/ 557231 w 700834"/>
                <a:gd name="connsiteY14" fmla="*/ 1331000 h 1473638"/>
                <a:gd name="connsiteX15" fmla="*/ 700469 w 700834"/>
                <a:gd name="connsiteY15" fmla="*/ 1472208 h 1473638"/>
                <a:gd name="connsiteX0" fmla="*/ 700469 w 700834"/>
                <a:gd name="connsiteY0" fmla="*/ 1472208 h 1473638"/>
                <a:gd name="connsiteX1" fmla="*/ 684285 w 700834"/>
                <a:gd name="connsiteY1" fmla="*/ 452611 h 1473638"/>
                <a:gd name="connsiteX2" fmla="*/ 506261 w 700834"/>
                <a:gd name="connsiteY2" fmla="*/ 387875 h 1473638"/>
                <a:gd name="connsiteX3" fmla="*/ 441524 w 700834"/>
                <a:gd name="connsiteY3" fmla="*/ 234126 h 1473638"/>
                <a:gd name="connsiteX4" fmla="*/ 433432 w 700834"/>
                <a:gd name="connsiteY4" fmla="*/ 23733 h 1473638"/>
                <a:gd name="connsiteX5" fmla="*/ 433432 w 700834"/>
                <a:gd name="connsiteY5" fmla="*/ 23733 h 1473638"/>
                <a:gd name="connsiteX6" fmla="*/ 182579 w 700834"/>
                <a:gd name="connsiteY6" fmla="*/ 15641 h 1473638"/>
                <a:gd name="connsiteX7" fmla="*/ 20738 w 700834"/>
                <a:gd name="connsiteY7" fmla="*/ 169390 h 1473638"/>
                <a:gd name="connsiteX8" fmla="*/ 20738 w 700834"/>
                <a:gd name="connsiteY8" fmla="*/ 387875 h 1473638"/>
                <a:gd name="connsiteX9" fmla="*/ 190671 w 700834"/>
                <a:gd name="connsiteY9" fmla="*/ 501163 h 1473638"/>
                <a:gd name="connsiteX10" fmla="*/ 376788 w 700834"/>
                <a:gd name="connsiteY10" fmla="*/ 476887 h 1473638"/>
                <a:gd name="connsiteX11" fmla="*/ 492913 w 700834"/>
                <a:gd name="connsiteY11" fmla="*/ 542429 h 1473638"/>
                <a:gd name="connsiteX12" fmla="*/ 545916 w 700834"/>
                <a:gd name="connsiteY12" fmla="*/ 679607 h 1473638"/>
                <a:gd name="connsiteX13" fmla="*/ 551170 w 700834"/>
                <a:gd name="connsiteY13" fmla="*/ 1112515 h 1473638"/>
                <a:gd name="connsiteX14" fmla="*/ 557231 w 700834"/>
                <a:gd name="connsiteY14" fmla="*/ 1331000 h 1473638"/>
                <a:gd name="connsiteX15" fmla="*/ 700469 w 700834"/>
                <a:gd name="connsiteY15" fmla="*/ 1472208 h 1473638"/>
                <a:gd name="connsiteX0" fmla="*/ 704774 w 705139"/>
                <a:gd name="connsiteY0" fmla="*/ 1472208 h 1473638"/>
                <a:gd name="connsiteX1" fmla="*/ 688590 w 705139"/>
                <a:gd name="connsiteY1" fmla="*/ 452611 h 1473638"/>
                <a:gd name="connsiteX2" fmla="*/ 510566 w 705139"/>
                <a:gd name="connsiteY2" fmla="*/ 387875 h 1473638"/>
                <a:gd name="connsiteX3" fmla="*/ 445829 w 705139"/>
                <a:gd name="connsiteY3" fmla="*/ 234126 h 1473638"/>
                <a:gd name="connsiteX4" fmla="*/ 437737 w 705139"/>
                <a:gd name="connsiteY4" fmla="*/ 23733 h 1473638"/>
                <a:gd name="connsiteX5" fmla="*/ 437737 w 705139"/>
                <a:gd name="connsiteY5" fmla="*/ 23733 h 1473638"/>
                <a:gd name="connsiteX6" fmla="*/ 186884 w 705139"/>
                <a:gd name="connsiteY6" fmla="*/ 15641 h 1473638"/>
                <a:gd name="connsiteX7" fmla="*/ 25043 w 705139"/>
                <a:gd name="connsiteY7" fmla="*/ 169390 h 1473638"/>
                <a:gd name="connsiteX8" fmla="*/ 25043 w 705139"/>
                <a:gd name="connsiteY8" fmla="*/ 387875 h 1473638"/>
                <a:gd name="connsiteX9" fmla="*/ 194976 w 705139"/>
                <a:gd name="connsiteY9" fmla="*/ 501163 h 1473638"/>
                <a:gd name="connsiteX10" fmla="*/ 381093 w 705139"/>
                <a:gd name="connsiteY10" fmla="*/ 476887 h 1473638"/>
                <a:gd name="connsiteX11" fmla="*/ 497218 w 705139"/>
                <a:gd name="connsiteY11" fmla="*/ 542429 h 1473638"/>
                <a:gd name="connsiteX12" fmla="*/ 550221 w 705139"/>
                <a:gd name="connsiteY12" fmla="*/ 679607 h 1473638"/>
                <a:gd name="connsiteX13" fmla="*/ 555475 w 705139"/>
                <a:gd name="connsiteY13" fmla="*/ 1112515 h 1473638"/>
                <a:gd name="connsiteX14" fmla="*/ 561536 w 705139"/>
                <a:gd name="connsiteY14" fmla="*/ 1331000 h 1473638"/>
                <a:gd name="connsiteX15" fmla="*/ 704774 w 705139"/>
                <a:gd name="connsiteY15" fmla="*/ 1472208 h 1473638"/>
                <a:gd name="connsiteX0" fmla="*/ 704774 w 705139"/>
                <a:gd name="connsiteY0" fmla="*/ 1472208 h 1473638"/>
                <a:gd name="connsiteX1" fmla="*/ 688590 w 705139"/>
                <a:gd name="connsiteY1" fmla="*/ 452611 h 1473638"/>
                <a:gd name="connsiteX2" fmla="*/ 510566 w 705139"/>
                <a:gd name="connsiteY2" fmla="*/ 387875 h 1473638"/>
                <a:gd name="connsiteX3" fmla="*/ 420328 w 705139"/>
                <a:gd name="connsiteY3" fmla="*/ 219554 h 1473638"/>
                <a:gd name="connsiteX4" fmla="*/ 437737 w 705139"/>
                <a:gd name="connsiteY4" fmla="*/ 23733 h 1473638"/>
                <a:gd name="connsiteX5" fmla="*/ 437737 w 705139"/>
                <a:gd name="connsiteY5" fmla="*/ 23733 h 1473638"/>
                <a:gd name="connsiteX6" fmla="*/ 186884 w 705139"/>
                <a:gd name="connsiteY6" fmla="*/ 15641 h 1473638"/>
                <a:gd name="connsiteX7" fmla="*/ 25043 w 705139"/>
                <a:gd name="connsiteY7" fmla="*/ 169390 h 1473638"/>
                <a:gd name="connsiteX8" fmla="*/ 25043 w 705139"/>
                <a:gd name="connsiteY8" fmla="*/ 387875 h 1473638"/>
                <a:gd name="connsiteX9" fmla="*/ 194976 w 705139"/>
                <a:gd name="connsiteY9" fmla="*/ 501163 h 1473638"/>
                <a:gd name="connsiteX10" fmla="*/ 381093 w 705139"/>
                <a:gd name="connsiteY10" fmla="*/ 476887 h 1473638"/>
                <a:gd name="connsiteX11" fmla="*/ 497218 w 705139"/>
                <a:gd name="connsiteY11" fmla="*/ 542429 h 1473638"/>
                <a:gd name="connsiteX12" fmla="*/ 550221 w 705139"/>
                <a:gd name="connsiteY12" fmla="*/ 679607 h 1473638"/>
                <a:gd name="connsiteX13" fmla="*/ 555475 w 705139"/>
                <a:gd name="connsiteY13" fmla="*/ 1112515 h 1473638"/>
                <a:gd name="connsiteX14" fmla="*/ 561536 w 705139"/>
                <a:gd name="connsiteY14" fmla="*/ 1331000 h 1473638"/>
                <a:gd name="connsiteX15" fmla="*/ 704774 w 705139"/>
                <a:gd name="connsiteY15" fmla="*/ 1472208 h 1473638"/>
                <a:gd name="connsiteX0" fmla="*/ 704774 w 705139"/>
                <a:gd name="connsiteY0" fmla="*/ 1472208 h 1473638"/>
                <a:gd name="connsiteX1" fmla="*/ 688590 w 705139"/>
                <a:gd name="connsiteY1" fmla="*/ 452611 h 1473638"/>
                <a:gd name="connsiteX2" fmla="*/ 510566 w 705139"/>
                <a:gd name="connsiteY2" fmla="*/ 387875 h 1473638"/>
                <a:gd name="connsiteX3" fmla="*/ 427614 w 705139"/>
                <a:gd name="connsiteY3" fmla="*/ 219554 h 1473638"/>
                <a:gd name="connsiteX4" fmla="*/ 437737 w 705139"/>
                <a:gd name="connsiteY4" fmla="*/ 23733 h 1473638"/>
                <a:gd name="connsiteX5" fmla="*/ 437737 w 705139"/>
                <a:gd name="connsiteY5" fmla="*/ 23733 h 1473638"/>
                <a:gd name="connsiteX6" fmla="*/ 186884 w 705139"/>
                <a:gd name="connsiteY6" fmla="*/ 15641 h 1473638"/>
                <a:gd name="connsiteX7" fmla="*/ 25043 w 705139"/>
                <a:gd name="connsiteY7" fmla="*/ 169390 h 1473638"/>
                <a:gd name="connsiteX8" fmla="*/ 25043 w 705139"/>
                <a:gd name="connsiteY8" fmla="*/ 387875 h 1473638"/>
                <a:gd name="connsiteX9" fmla="*/ 194976 w 705139"/>
                <a:gd name="connsiteY9" fmla="*/ 501163 h 1473638"/>
                <a:gd name="connsiteX10" fmla="*/ 381093 w 705139"/>
                <a:gd name="connsiteY10" fmla="*/ 476887 h 1473638"/>
                <a:gd name="connsiteX11" fmla="*/ 497218 w 705139"/>
                <a:gd name="connsiteY11" fmla="*/ 542429 h 1473638"/>
                <a:gd name="connsiteX12" fmla="*/ 550221 w 705139"/>
                <a:gd name="connsiteY12" fmla="*/ 679607 h 1473638"/>
                <a:gd name="connsiteX13" fmla="*/ 555475 w 705139"/>
                <a:gd name="connsiteY13" fmla="*/ 1112515 h 1473638"/>
                <a:gd name="connsiteX14" fmla="*/ 561536 w 705139"/>
                <a:gd name="connsiteY14" fmla="*/ 1331000 h 1473638"/>
                <a:gd name="connsiteX15" fmla="*/ 704774 w 705139"/>
                <a:gd name="connsiteY15" fmla="*/ 1472208 h 1473638"/>
                <a:gd name="connsiteX0" fmla="*/ 704774 w 709313"/>
                <a:gd name="connsiteY0" fmla="*/ 1472208 h 1473638"/>
                <a:gd name="connsiteX1" fmla="*/ 688590 w 709313"/>
                <a:gd name="connsiteY1" fmla="*/ 452611 h 1473638"/>
                <a:gd name="connsiteX2" fmla="*/ 521495 w 709313"/>
                <a:gd name="connsiteY2" fmla="*/ 387875 h 1473638"/>
                <a:gd name="connsiteX3" fmla="*/ 427614 w 709313"/>
                <a:gd name="connsiteY3" fmla="*/ 219554 h 1473638"/>
                <a:gd name="connsiteX4" fmla="*/ 437737 w 709313"/>
                <a:gd name="connsiteY4" fmla="*/ 23733 h 1473638"/>
                <a:gd name="connsiteX5" fmla="*/ 437737 w 709313"/>
                <a:gd name="connsiteY5" fmla="*/ 23733 h 1473638"/>
                <a:gd name="connsiteX6" fmla="*/ 186884 w 709313"/>
                <a:gd name="connsiteY6" fmla="*/ 15641 h 1473638"/>
                <a:gd name="connsiteX7" fmla="*/ 25043 w 709313"/>
                <a:gd name="connsiteY7" fmla="*/ 169390 h 1473638"/>
                <a:gd name="connsiteX8" fmla="*/ 25043 w 709313"/>
                <a:gd name="connsiteY8" fmla="*/ 387875 h 1473638"/>
                <a:gd name="connsiteX9" fmla="*/ 194976 w 709313"/>
                <a:gd name="connsiteY9" fmla="*/ 501163 h 1473638"/>
                <a:gd name="connsiteX10" fmla="*/ 381093 w 709313"/>
                <a:gd name="connsiteY10" fmla="*/ 476887 h 1473638"/>
                <a:gd name="connsiteX11" fmla="*/ 497218 w 709313"/>
                <a:gd name="connsiteY11" fmla="*/ 542429 h 1473638"/>
                <a:gd name="connsiteX12" fmla="*/ 550221 w 709313"/>
                <a:gd name="connsiteY12" fmla="*/ 679607 h 1473638"/>
                <a:gd name="connsiteX13" fmla="*/ 555475 w 709313"/>
                <a:gd name="connsiteY13" fmla="*/ 1112515 h 1473638"/>
                <a:gd name="connsiteX14" fmla="*/ 561536 w 709313"/>
                <a:gd name="connsiteY14" fmla="*/ 1331000 h 1473638"/>
                <a:gd name="connsiteX15" fmla="*/ 704774 w 709313"/>
                <a:gd name="connsiteY15" fmla="*/ 1472208 h 1473638"/>
                <a:gd name="connsiteX0" fmla="*/ 704774 w 705106"/>
                <a:gd name="connsiteY0" fmla="*/ 1472208 h 1473638"/>
                <a:gd name="connsiteX1" fmla="*/ 688590 w 705106"/>
                <a:gd name="connsiteY1" fmla="*/ 452611 h 1473638"/>
                <a:gd name="connsiteX2" fmla="*/ 521495 w 705106"/>
                <a:gd name="connsiteY2" fmla="*/ 387875 h 1473638"/>
                <a:gd name="connsiteX3" fmla="*/ 427614 w 705106"/>
                <a:gd name="connsiteY3" fmla="*/ 219554 h 1473638"/>
                <a:gd name="connsiteX4" fmla="*/ 437737 w 705106"/>
                <a:gd name="connsiteY4" fmla="*/ 23733 h 1473638"/>
                <a:gd name="connsiteX5" fmla="*/ 437737 w 705106"/>
                <a:gd name="connsiteY5" fmla="*/ 23733 h 1473638"/>
                <a:gd name="connsiteX6" fmla="*/ 186884 w 705106"/>
                <a:gd name="connsiteY6" fmla="*/ 15641 h 1473638"/>
                <a:gd name="connsiteX7" fmla="*/ 25043 w 705106"/>
                <a:gd name="connsiteY7" fmla="*/ 169390 h 1473638"/>
                <a:gd name="connsiteX8" fmla="*/ 25043 w 705106"/>
                <a:gd name="connsiteY8" fmla="*/ 387875 h 1473638"/>
                <a:gd name="connsiteX9" fmla="*/ 194976 w 705106"/>
                <a:gd name="connsiteY9" fmla="*/ 501163 h 1473638"/>
                <a:gd name="connsiteX10" fmla="*/ 381093 w 705106"/>
                <a:gd name="connsiteY10" fmla="*/ 476887 h 1473638"/>
                <a:gd name="connsiteX11" fmla="*/ 497218 w 705106"/>
                <a:gd name="connsiteY11" fmla="*/ 542429 h 1473638"/>
                <a:gd name="connsiteX12" fmla="*/ 550221 w 705106"/>
                <a:gd name="connsiteY12" fmla="*/ 679607 h 1473638"/>
                <a:gd name="connsiteX13" fmla="*/ 555475 w 705106"/>
                <a:gd name="connsiteY13" fmla="*/ 1112515 h 1473638"/>
                <a:gd name="connsiteX14" fmla="*/ 561536 w 705106"/>
                <a:gd name="connsiteY14" fmla="*/ 1331000 h 1473638"/>
                <a:gd name="connsiteX15" fmla="*/ 704774 w 705106"/>
                <a:gd name="connsiteY15" fmla="*/ 1472208 h 1473638"/>
                <a:gd name="connsiteX0" fmla="*/ 704774 w 713066"/>
                <a:gd name="connsiteY0" fmla="*/ 1472208 h 1523952"/>
                <a:gd name="connsiteX1" fmla="*/ 695876 w 713066"/>
                <a:gd name="connsiteY1" fmla="*/ 467183 h 1523952"/>
                <a:gd name="connsiteX2" fmla="*/ 521495 w 713066"/>
                <a:gd name="connsiteY2" fmla="*/ 387875 h 1523952"/>
                <a:gd name="connsiteX3" fmla="*/ 427614 w 713066"/>
                <a:gd name="connsiteY3" fmla="*/ 219554 h 1523952"/>
                <a:gd name="connsiteX4" fmla="*/ 437737 w 713066"/>
                <a:gd name="connsiteY4" fmla="*/ 23733 h 1523952"/>
                <a:gd name="connsiteX5" fmla="*/ 437737 w 713066"/>
                <a:gd name="connsiteY5" fmla="*/ 23733 h 1523952"/>
                <a:gd name="connsiteX6" fmla="*/ 186884 w 713066"/>
                <a:gd name="connsiteY6" fmla="*/ 15641 h 1523952"/>
                <a:gd name="connsiteX7" fmla="*/ 25043 w 713066"/>
                <a:gd name="connsiteY7" fmla="*/ 169390 h 1523952"/>
                <a:gd name="connsiteX8" fmla="*/ 25043 w 713066"/>
                <a:gd name="connsiteY8" fmla="*/ 387875 h 1523952"/>
                <a:gd name="connsiteX9" fmla="*/ 194976 w 713066"/>
                <a:gd name="connsiteY9" fmla="*/ 501163 h 1523952"/>
                <a:gd name="connsiteX10" fmla="*/ 381093 w 713066"/>
                <a:gd name="connsiteY10" fmla="*/ 476887 h 1523952"/>
                <a:gd name="connsiteX11" fmla="*/ 497218 w 713066"/>
                <a:gd name="connsiteY11" fmla="*/ 542429 h 1523952"/>
                <a:gd name="connsiteX12" fmla="*/ 550221 w 713066"/>
                <a:gd name="connsiteY12" fmla="*/ 679607 h 1523952"/>
                <a:gd name="connsiteX13" fmla="*/ 555475 w 713066"/>
                <a:gd name="connsiteY13" fmla="*/ 1112515 h 1523952"/>
                <a:gd name="connsiteX14" fmla="*/ 561536 w 713066"/>
                <a:gd name="connsiteY14" fmla="*/ 1331000 h 1523952"/>
                <a:gd name="connsiteX15" fmla="*/ 704774 w 713066"/>
                <a:gd name="connsiteY15" fmla="*/ 1472208 h 1523952"/>
                <a:gd name="connsiteX0" fmla="*/ 704774 w 705671"/>
                <a:gd name="connsiteY0" fmla="*/ 1472208 h 1474763"/>
                <a:gd name="connsiteX1" fmla="*/ 695876 w 705671"/>
                <a:gd name="connsiteY1" fmla="*/ 467183 h 1474763"/>
                <a:gd name="connsiteX2" fmla="*/ 521495 w 705671"/>
                <a:gd name="connsiteY2" fmla="*/ 387875 h 1474763"/>
                <a:gd name="connsiteX3" fmla="*/ 427614 w 705671"/>
                <a:gd name="connsiteY3" fmla="*/ 219554 h 1474763"/>
                <a:gd name="connsiteX4" fmla="*/ 437737 w 705671"/>
                <a:gd name="connsiteY4" fmla="*/ 23733 h 1474763"/>
                <a:gd name="connsiteX5" fmla="*/ 437737 w 705671"/>
                <a:gd name="connsiteY5" fmla="*/ 23733 h 1474763"/>
                <a:gd name="connsiteX6" fmla="*/ 186884 w 705671"/>
                <a:gd name="connsiteY6" fmla="*/ 15641 h 1474763"/>
                <a:gd name="connsiteX7" fmla="*/ 25043 w 705671"/>
                <a:gd name="connsiteY7" fmla="*/ 169390 h 1474763"/>
                <a:gd name="connsiteX8" fmla="*/ 25043 w 705671"/>
                <a:gd name="connsiteY8" fmla="*/ 387875 h 1474763"/>
                <a:gd name="connsiteX9" fmla="*/ 194976 w 705671"/>
                <a:gd name="connsiteY9" fmla="*/ 501163 h 1474763"/>
                <a:gd name="connsiteX10" fmla="*/ 381093 w 705671"/>
                <a:gd name="connsiteY10" fmla="*/ 476887 h 1474763"/>
                <a:gd name="connsiteX11" fmla="*/ 497218 w 705671"/>
                <a:gd name="connsiteY11" fmla="*/ 542429 h 1474763"/>
                <a:gd name="connsiteX12" fmla="*/ 550221 w 705671"/>
                <a:gd name="connsiteY12" fmla="*/ 679607 h 1474763"/>
                <a:gd name="connsiteX13" fmla="*/ 555475 w 705671"/>
                <a:gd name="connsiteY13" fmla="*/ 1112515 h 1474763"/>
                <a:gd name="connsiteX14" fmla="*/ 561536 w 705671"/>
                <a:gd name="connsiteY14" fmla="*/ 1331000 h 1474763"/>
                <a:gd name="connsiteX15" fmla="*/ 704774 w 705671"/>
                <a:gd name="connsiteY15" fmla="*/ 1472208 h 1474763"/>
                <a:gd name="connsiteX0" fmla="*/ 704774 w 715160"/>
                <a:gd name="connsiteY0" fmla="*/ 1472208 h 1524211"/>
                <a:gd name="connsiteX1" fmla="*/ 703162 w 715160"/>
                <a:gd name="connsiteY1" fmla="*/ 463540 h 1524211"/>
                <a:gd name="connsiteX2" fmla="*/ 521495 w 715160"/>
                <a:gd name="connsiteY2" fmla="*/ 387875 h 1524211"/>
                <a:gd name="connsiteX3" fmla="*/ 427614 w 715160"/>
                <a:gd name="connsiteY3" fmla="*/ 219554 h 1524211"/>
                <a:gd name="connsiteX4" fmla="*/ 437737 w 715160"/>
                <a:gd name="connsiteY4" fmla="*/ 23733 h 1524211"/>
                <a:gd name="connsiteX5" fmla="*/ 437737 w 715160"/>
                <a:gd name="connsiteY5" fmla="*/ 23733 h 1524211"/>
                <a:gd name="connsiteX6" fmla="*/ 186884 w 715160"/>
                <a:gd name="connsiteY6" fmla="*/ 15641 h 1524211"/>
                <a:gd name="connsiteX7" fmla="*/ 25043 w 715160"/>
                <a:gd name="connsiteY7" fmla="*/ 169390 h 1524211"/>
                <a:gd name="connsiteX8" fmla="*/ 25043 w 715160"/>
                <a:gd name="connsiteY8" fmla="*/ 387875 h 1524211"/>
                <a:gd name="connsiteX9" fmla="*/ 194976 w 715160"/>
                <a:gd name="connsiteY9" fmla="*/ 501163 h 1524211"/>
                <a:gd name="connsiteX10" fmla="*/ 381093 w 715160"/>
                <a:gd name="connsiteY10" fmla="*/ 476887 h 1524211"/>
                <a:gd name="connsiteX11" fmla="*/ 497218 w 715160"/>
                <a:gd name="connsiteY11" fmla="*/ 542429 h 1524211"/>
                <a:gd name="connsiteX12" fmla="*/ 550221 w 715160"/>
                <a:gd name="connsiteY12" fmla="*/ 679607 h 1524211"/>
                <a:gd name="connsiteX13" fmla="*/ 555475 w 715160"/>
                <a:gd name="connsiteY13" fmla="*/ 1112515 h 1524211"/>
                <a:gd name="connsiteX14" fmla="*/ 561536 w 715160"/>
                <a:gd name="connsiteY14" fmla="*/ 1331000 h 1524211"/>
                <a:gd name="connsiteX15" fmla="*/ 704774 w 715160"/>
                <a:gd name="connsiteY15" fmla="*/ 1472208 h 1524211"/>
                <a:gd name="connsiteX0" fmla="*/ 704774 w 705463"/>
                <a:gd name="connsiteY0" fmla="*/ 1472208 h 1472676"/>
                <a:gd name="connsiteX1" fmla="*/ 703162 w 705463"/>
                <a:gd name="connsiteY1" fmla="*/ 463540 h 1472676"/>
                <a:gd name="connsiteX2" fmla="*/ 521495 w 705463"/>
                <a:gd name="connsiteY2" fmla="*/ 387875 h 1472676"/>
                <a:gd name="connsiteX3" fmla="*/ 427614 w 705463"/>
                <a:gd name="connsiteY3" fmla="*/ 219554 h 1472676"/>
                <a:gd name="connsiteX4" fmla="*/ 437737 w 705463"/>
                <a:gd name="connsiteY4" fmla="*/ 23733 h 1472676"/>
                <a:gd name="connsiteX5" fmla="*/ 437737 w 705463"/>
                <a:gd name="connsiteY5" fmla="*/ 23733 h 1472676"/>
                <a:gd name="connsiteX6" fmla="*/ 186884 w 705463"/>
                <a:gd name="connsiteY6" fmla="*/ 15641 h 1472676"/>
                <a:gd name="connsiteX7" fmla="*/ 25043 w 705463"/>
                <a:gd name="connsiteY7" fmla="*/ 169390 h 1472676"/>
                <a:gd name="connsiteX8" fmla="*/ 25043 w 705463"/>
                <a:gd name="connsiteY8" fmla="*/ 387875 h 1472676"/>
                <a:gd name="connsiteX9" fmla="*/ 194976 w 705463"/>
                <a:gd name="connsiteY9" fmla="*/ 501163 h 1472676"/>
                <a:gd name="connsiteX10" fmla="*/ 381093 w 705463"/>
                <a:gd name="connsiteY10" fmla="*/ 476887 h 1472676"/>
                <a:gd name="connsiteX11" fmla="*/ 497218 w 705463"/>
                <a:gd name="connsiteY11" fmla="*/ 542429 h 1472676"/>
                <a:gd name="connsiteX12" fmla="*/ 550221 w 705463"/>
                <a:gd name="connsiteY12" fmla="*/ 679607 h 1472676"/>
                <a:gd name="connsiteX13" fmla="*/ 555475 w 705463"/>
                <a:gd name="connsiteY13" fmla="*/ 1112515 h 1472676"/>
                <a:gd name="connsiteX14" fmla="*/ 561536 w 705463"/>
                <a:gd name="connsiteY14" fmla="*/ 1331000 h 1472676"/>
                <a:gd name="connsiteX15" fmla="*/ 704774 w 705463"/>
                <a:gd name="connsiteY15" fmla="*/ 1472208 h 147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463" h="1472676">
                  <a:moveTo>
                    <a:pt x="704774" y="1472208"/>
                  </a:moveTo>
                  <a:cubicBezTo>
                    <a:pt x="706520" y="1466066"/>
                    <a:pt x="704564" y="465754"/>
                    <a:pt x="703162" y="463540"/>
                  </a:cubicBezTo>
                  <a:cubicBezTo>
                    <a:pt x="701760" y="461326"/>
                    <a:pt x="567420" y="428539"/>
                    <a:pt x="521495" y="387875"/>
                  </a:cubicBezTo>
                  <a:cubicBezTo>
                    <a:pt x="475570" y="347211"/>
                    <a:pt x="441574" y="280244"/>
                    <a:pt x="427614" y="219554"/>
                  </a:cubicBezTo>
                  <a:cubicBezTo>
                    <a:pt x="413654" y="158864"/>
                    <a:pt x="437737" y="23733"/>
                    <a:pt x="437737" y="23733"/>
                  </a:cubicBezTo>
                  <a:lnTo>
                    <a:pt x="437737" y="23733"/>
                  </a:lnTo>
                  <a:cubicBezTo>
                    <a:pt x="395928" y="22384"/>
                    <a:pt x="273882" y="-23208"/>
                    <a:pt x="186884" y="15641"/>
                  </a:cubicBezTo>
                  <a:cubicBezTo>
                    <a:pt x="99886" y="54490"/>
                    <a:pt x="52016" y="107351"/>
                    <a:pt x="25043" y="169390"/>
                  </a:cubicBezTo>
                  <a:cubicBezTo>
                    <a:pt x="-1930" y="231429"/>
                    <a:pt x="-14208" y="307079"/>
                    <a:pt x="25043" y="387875"/>
                  </a:cubicBezTo>
                  <a:cubicBezTo>
                    <a:pt x="64294" y="468671"/>
                    <a:pt x="135634" y="486328"/>
                    <a:pt x="194976" y="501163"/>
                  </a:cubicBezTo>
                  <a:cubicBezTo>
                    <a:pt x="254318" y="515998"/>
                    <a:pt x="330719" y="470009"/>
                    <a:pt x="381093" y="476887"/>
                  </a:cubicBezTo>
                  <a:cubicBezTo>
                    <a:pt x="431467" y="483765"/>
                    <a:pt x="469030" y="508642"/>
                    <a:pt x="497218" y="542429"/>
                  </a:cubicBezTo>
                  <a:cubicBezTo>
                    <a:pt x="525406" y="576216"/>
                    <a:pt x="540512" y="584593"/>
                    <a:pt x="550221" y="679607"/>
                  </a:cubicBezTo>
                  <a:cubicBezTo>
                    <a:pt x="559930" y="774621"/>
                    <a:pt x="548732" y="997878"/>
                    <a:pt x="555475" y="1112515"/>
                  </a:cubicBezTo>
                  <a:cubicBezTo>
                    <a:pt x="562218" y="1227152"/>
                    <a:pt x="551226" y="1238264"/>
                    <a:pt x="561536" y="1331000"/>
                  </a:cubicBezTo>
                  <a:cubicBezTo>
                    <a:pt x="571846" y="1423736"/>
                    <a:pt x="703028" y="1478350"/>
                    <a:pt x="704774" y="1472208"/>
                  </a:cubicBez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0000" name="Group 9999">
            <a:extLst>
              <a:ext uri="{FF2B5EF4-FFF2-40B4-BE49-F238E27FC236}">
                <a16:creationId xmlns:a16="http://schemas.microsoft.com/office/drawing/2014/main" id="{54F89409-2CCF-D743-5762-B0389E917C28}"/>
              </a:ext>
            </a:extLst>
          </p:cNvPr>
          <p:cNvGrpSpPr/>
          <p:nvPr/>
        </p:nvGrpSpPr>
        <p:grpSpPr>
          <a:xfrm>
            <a:off x="2981861" y="3046292"/>
            <a:ext cx="500620" cy="307777"/>
            <a:chOff x="8180494" y="3064432"/>
            <a:chExt cx="500620" cy="307777"/>
          </a:xfrm>
        </p:grpSpPr>
        <p:sp>
          <p:nvSpPr>
            <p:cNvPr id="10001" name="Oval 10000">
              <a:extLst>
                <a:ext uri="{FF2B5EF4-FFF2-40B4-BE49-F238E27FC236}">
                  <a16:creationId xmlns:a16="http://schemas.microsoft.com/office/drawing/2014/main" id="{F78A6C2E-4147-BABD-3B8D-29F26FA25D0C}"/>
                </a:ext>
              </a:extLst>
            </p:cNvPr>
            <p:cNvSpPr/>
            <p:nvPr/>
          </p:nvSpPr>
          <p:spPr bwMode="auto">
            <a:xfrm>
              <a:off x="8207960" y="3076891"/>
              <a:ext cx="439673" cy="277354"/>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02" name="TextBox 10001">
              <a:extLst>
                <a:ext uri="{FF2B5EF4-FFF2-40B4-BE49-F238E27FC236}">
                  <a16:creationId xmlns:a16="http://schemas.microsoft.com/office/drawing/2014/main" id="{C7275159-E438-4FEE-C8C1-710D3D211C07}"/>
                </a:ext>
              </a:extLst>
            </p:cNvPr>
            <p:cNvSpPr txBox="1"/>
            <p:nvPr/>
          </p:nvSpPr>
          <p:spPr bwMode="auto">
            <a:xfrm>
              <a:off x="8180494" y="3064432"/>
              <a:ext cx="50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JAK</a:t>
              </a:r>
            </a:p>
          </p:txBody>
        </p:sp>
      </p:grpSp>
      <p:grpSp>
        <p:nvGrpSpPr>
          <p:cNvPr id="10003" name="Group 10002">
            <a:extLst>
              <a:ext uri="{FF2B5EF4-FFF2-40B4-BE49-F238E27FC236}">
                <a16:creationId xmlns:a16="http://schemas.microsoft.com/office/drawing/2014/main" id="{4BF48126-5FE3-C3A6-3A60-0E4B3AC42728}"/>
              </a:ext>
            </a:extLst>
          </p:cNvPr>
          <p:cNvGrpSpPr/>
          <p:nvPr/>
        </p:nvGrpSpPr>
        <p:grpSpPr>
          <a:xfrm>
            <a:off x="3571986" y="3034046"/>
            <a:ext cx="500620" cy="307777"/>
            <a:chOff x="8180494" y="3057058"/>
            <a:chExt cx="500620" cy="307777"/>
          </a:xfrm>
        </p:grpSpPr>
        <p:sp>
          <p:nvSpPr>
            <p:cNvPr id="10004" name="Oval 10003">
              <a:extLst>
                <a:ext uri="{FF2B5EF4-FFF2-40B4-BE49-F238E27FC236}">
                  <a16:creationId xmlns:a16="http://schemas.microsoft.com/office/drawing/2014/main" id="{8F4087AC-F1D3-DD04-5884-2C1DB908CCFF}"/>
                </a:ext>
              </a:extLst>
            </p:cNvPr>
            <p:cNvSpPr/>
            <p:nvPr/>
          </p:nvSpPr>
          <p:spPr bwMode="auto">
            <a:xfrm>
              <a:off x="8207960" y="3076891"/>
              <a:ext cx="439673" cy="277354"/>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05" name="TextBox 10004">
              <a:extLst>
                <a:ext uri="{FF2B5EF4-FFF2-40B4-BE49-F238E27FC236}">
                  <a16:creationId xmlns:a16="http://schemas.microsoft.com/office/drawing/2014/main" id="{08DCF7FB-D6C5-E2DD-DFCB-13CA32EDD453}"/>
                </a:ext>
              </a:extLst>
            </p:cNvPr>
            <p:cNvSpPr txBox="1"/>
            <p:nvPr/>
          </p:nvSpPr>
          <p:spPr bwMode="auto">
            <a:xfrm>
              <a:off x="8180494" y="3057058"/>
              <a:ext cx="50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JAK</a:t>
              </a:r>
            </a:p>
          </p:txBody>
        </p:sp>
      </p:grpSp>
      <p:sp>
        <p:nvSpPr>
          <p:cNvPr id="10008" name="TextBox 10007">
            <a:extLst>
              <a:ext uri="{FF2B5EF4-FFF2-40B4-BE49-F238E27FC236}">
                <a16:creationId xmlns:a16="http://schemas.microsoft.com/office/drawing/2014/main" id="{CD3982D9-F0DC-8697-F38C-75A4B576CDD3}"/>
              </a:ext>
            </a:extLst>
          </p:cNvPr>
          <p:cNvSpPr txBox="1"/>
          <p:nvPr/>
        </p:nvSpPr>
        <p:spPr bwMode="auto">
          <a:xfrm>
            <a:off x="1052654" y="1457317"/>
            <a:ext cx="177916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CD123-targeted</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antibody</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015873"/>
                </a:solidFill>
                <a:effectLst/>
                <a:uLnTx/>
                <a:uFillTx/>
                <a:latin typeface="Calibri"/>
                <a:ea typeface="+mn-ea"/>
                <a:cs typeface="Arial" panose="020B0604020202020204" pitchFamily="34" charset="0"/>
              </a:rPr>
              <a:t>tagraxofusp</a:t>
            </a:r>
            <a:r>
              <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t>
            </a:r>
          </a:p>
        </p:txBody>
      </p:sp>
      <p:cxnSp>
        <p:nvCxnSpPr>
          <p:cNvPr id="10009" name="Straight Arrow Connector 10008">
            <a:extLst>
              <a:ext uri="{FF2B5EF4-FFF2-40B4-BE49-F238E27FC236}">
                <a16:creationId xmlns:a16="http://schemas.microsoft.com/office/drawing/2014/main" id="{FDE8FD53-75C0-8819-C1EE-71A4361A2029}"/>
              </a:ext>
            </a:extLst>
          </p:cNvPr>
          <p:cNvCxnSpPr>
            <a:cxnSpLocks/>
          </p:cNvCxnSpPr>
          <p:nvPr/>
        </p:nvCxnSpPr>
        <p:spPr bwMode="auto">
          <a:xfrm flipV="1">
            <a:off x="2737957" y="1798062"/>
            <a:ext cx="400994" cy="3466"/>
          </a:xfrm>
          <a:prstGeom prst="straightConnector1">
            <a:avLst/>
          </a:prstGeom>
          <a:noFill/>
          <a:ln w="28575" cap="flat" cmpd="sng" algn="ctr">
            <a:solidFill>
              <a:schemeClr val="bg1"/>
            </a:solidFill>
            <a:prstDash val="solid"/>
            <a:round/>
            <a:headEnd type="none" w="med" len="med"/>
            <a:tailEnd type="triangle"/>
          </a:ln>
          <a:effectLst/>
        </p:spPr>
      </p:cxnSp>
      <p:sp>
        <p:nvSpPr>
          <p:cNvPr id="10015" name="Arrow: Chevron 10014">
            <a:extLst>
              <a:ext uri="{FF2B5EF4-FFF2-40B4-BE49-F238E27FC236}">
                <a16:creationId xmlns:a16="http://schemas.microsoft.com/office/drawing/2014/main" id="{C35001F2-B1BF-7826-D039-823817BA3F85}"/>
              </a:ext>
            </a:extLst>
          </p:cNvPr>
          <p:cNvSpPr/>
          <p:nvPr/>
        </p:nvSpPr>
        <p:spPr bwMode="auto">
          <a:xfrm rot="5171500">
            <a:off x="3260786" y="1998555"/>
            <a:ext cx="512100" cy="548316"/>
          </a:xfrm>
          <a:prstGeom prst="chevron">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16" name="Arrow: Pentagon 10015">
            <a:extLst>
              <a:ext uri="{FF2B5EF4-FFF2-40B4-BE49-F238E27FC236}">
                <a16:creationId xmlns:a16="http://schemas.microsoft.com/office/drawing/2014/main" id="{89218105-C4BC-365C-3F2D-6B74BD485100}"/>
              </a:ext>
            </a:extLst>
          </p:cNvPr>
          <p:cNvSpPr/>
          <p:nvPr/>
        </p:nvSpPr>
        <p:spPr bwMode="auto">
          <a:xfrm rot="5198857">
            <a:off x="3236026" y="1679488"/>
            <a:ext cx="474605" cy="509702"/>
          </a:xfrm>
          <a:prstGeom prst="homePlate">
            <a:avLst/>
          </a:prstGeom>
          <a:solidFill>
            <a:srgbClr val="00B05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18" name="TextBox 10017">
            <a:extLst>
              <a:ext uri="{FF2B5EF4-FFF2-40B4-BE49-F238E27FC236}">
                <a16:creationId xmlns:a16="http://schemas.microsoft.com/office/drawing/2014/main" id="{F820EEEC-EAD6-7DD9-D31B-89D33B1CB27C}"/>
              </a:ext>
            </a:extLst>
          </p:cNvPr>
          <p:cNvSpPr txBox="1"/>
          <p:nvPr/>
        </p:nvSpPr>
        <p:spPr bwMode="auto">
          <a:xfrm>
            <a:off x="3315273" y="2217591"/>
            <a:ext cx="3962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IL-3</a:t>
            </a:r>
          </a:p>
        </p:txBody>
      </p:sp>
      <p:sp>
        <p:nvSpPr>
          <p:cNvPr id="9281" name="Oval 9280">
            <a:extLst>
              <a:ext uri="{FF2B5EF4-FFF2-40B4-BE49-F238E27FC236}">
                <a16:creationId xmlns:a16="http://schemas.microsoft.com/office/drawing/2014/main" id="{741BACEF-E76E-B224-C8DE-A3E0230EA399}"/>
              </a:ext>
            </a:extLst>
          </p:cNvPr>
          <p:cNvSpPr/>
          <p:nvPr/>
        </p:nvSpPr>
        <p:spPr bwMode="auto">
          <a:xfrm>
            <a:off x="6606453" y="5653929"/>
            <a:ext cx="846298" cy="261985"/>
          </a:xfrm>
          <a:prstGeom prst="ellipse">
            <a:avLst/>
          </a:prstGeom>
          <a:solidFill>
            <a:srgbClr val="92D050"/>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BET</a:t>
            </a:r>
          </a:p>
        </p:txBody>
      </p:sp>
      <p:cxnSp>
        <p:nvCxnSpPr>
          <p:cNvPr id="9282" name="Straight Arrow Connector 9281">
            <a:extLst>
              <a:ext uri="{FF2B5EF4-FFF2-40B4-BE49-F238E27FC236}">
                <a16:creationId xmlns:a16="http://schemas.microsoft.com/office/drawing/2014/main" id="{FDA7AF3F-B8D1-D954-9A44-5AEAB1BB077E}"/>
              </a:ext>
            </a:extLst>
          </p:cNvPr>
          <p:cNvCxnSpPr>
            <a:cxnSpLocks/>
          </p:cNvCxnSpPr>
          <p:nvPr/>
        </p:nvCxnSpPr>
        <p:spPr bwMode="auto">
          <a:xfrm flipV="1">
            <a:off x="4822458" y="5757531"/>
            <a:ext cx="1742179" cy="14588"/>
          </a:xfrm>
          <a:prstGeom prst="straightConnector1">
            <a:avLst/>
          </a:prstGeom>
          <a:noFill/>
          <a:ln w="28575" cap="flat" cmpd="sng" algn="ctr">
            <a:solidFill>
              <a:schemeClr val="bg1"/>
            </a:solidFill>
            <a:prstDash val="solid"/>
            <a:round/>
            <a:headEnd type="none" w="med" len="med"/>
            <a:tailEnd type="triangle"/>
          </a:ln>
          <a:effectLst/>
        </p:spPr>
      </p:cxnSp>
      <p:sp>
        <p:nvSpPr>
          <p:cNvPr id="9285" name="TextBox 9284">
            <a:extLst>
              <a:ext uri="{FF2B5EF4-FFF2-40B4-BE49-F238E27FC236}">
                <a16:creationId xmlns:a16="http://schemas.microsoft.com/office/drawing/2014/main" id="{E3F5E2CE-05BA-4759-A4E9-8627057433CF}"/>
              </a:ext>
            </a:extLst>
          </p:cNvPr>
          <p:cNvSpPr txBox="1"/>
          <p:nvPr/>
        </p:nvSpPr>
        <p:spPr bwMode="auto">
          <a:xfrm>
            <a:off x="3434410" y="5574783"/>
            <a:ext cx="16084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BET inhibitor</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pelabresib</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3813957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24852"/>
            <a:ext cx="10877529" cy="94583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International, randomized, double-blind phase III trial; median follow-up: 14.9 mo (range: 0.0-29.5)</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i="0" u="none" strike="noStrike" kern="0" cap="none" spc="0" normalizeH="0" baseline="0" noProof="0" dirty="0">
                <a:ln>
                  <a:noFill/>
                </a:ln>
                <a:solidFill>
                  <a:schemeClr val="accent1"/>
                </a:solidFill>
                <a:effectLst/>
                <a:uLnTx/>
                <a:uFillTx/>
                <a:latin typeface="Calibri" panose="020F0502020204030204" pitchFamily="34" charset="0"/>
                <a:ea typeface="+mn-ea"/>
                <a:cs typeface="+mn-cs"/>
              </a:rPr>
              <a:t>Navitoclax</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(ABT-263): oral inhibitor of anti-apoptotic proteins BCL-xL and BCL-2</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TRANSFORM-1:</a:t>
            </a:r>
            <a:r>
              <a:rPr lang="en-US" altLang="en-US" dirty="0"/>
              <a:t> </a:t>
            </a:r>
            <a:r>
              <a:rPr lang="en-US" altLang="en-US" sz="3600" dirty="0"/>
              <a:t>Navitoclax + Ruxolitinib vs Placebo + Ruxolitinib in Previously Untreated MF</a:t>
            </a:r>
            <a:endParaRPr lang="en-US" altLang="en-US" dirty="0"/>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Pemmaraju. ASH 2023. Abstr 620. NCT04472598.</a:t>
            </a:r>
          </a:p>
        </p:txBody>
      </p:sp>
      <p:sp>
        <p:nvSpPr>
          <p:cNvPr id="8" name="Rectangle 3">
            <a:extLst>
              <a:ext uri="{FF2B5EF4-FFF2-40B4-BE49-F238E27FC236}">
                <a16:creationId xmlns:a16="http://schemas.microsoft.com/office/drawing/2014/main" id="{C210A35E-2E51-587F-6459-479FA55E614A}"/>
              </a:ext>
            </a:extLst>
          </p:cNvPr>
          <p:cNvSpPr txBox="1">
            <a:spLocks noChangeArrowheads="1"/>
          </p:cNvSpPr>
          <p:nvPr/>
        </p:nvSpPr>
        <p:spPr>
          <a:xfrm>
            <a:off x="604675" y="5116696"/>
            <a:ext cx="10877529" cy="124317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altLang="en-US" sz="2000" b="0" i="0" u="none" strike="noStrike" kern="0" cap="none" spc="0" normalizeH="0" noProof="0" dirty="0">
                <a:ln>
                  <a:noFill/>
                </a:ln>
                <a:solidFill>
                  <a:srgbClr val="000000"/>
                </a:solidFill>
                <a:effectLst/>
                <a:uLnTx/>
                <a:uFillTx/>
                <a:latin typeface="Calibri" panose="020F0502020204030204" pitchFamily="34" charset="0"/>
                <a:ea typeface="+mn-ea"/>
                <a:cs typeface="+mn-cs"/>
              </a:rPr>
              <a:t>SVR35</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Wk 24 assessed for superiority by MRI/CT using IWG criteria</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change in TSS from BL to Wk 24 using MFSAF v4.0, </a:t>
            </a:r>
            <a:r>
              <a:rPr kumimoji="0" lang="en-US" altLang="en-US" sz="2000" b="0" i="0" u="none" strike="noStrike" kern="0" cap="none" spc="0" normalizeH="0" noProof="0" dirty="0">
                <a:ln>
                  <a:noFill/>
                </a:ln>
                <a:solidFill>
                  <a:srgbClr val="000000"/>
                </a:solidFill>
                <a:effectLst/>
                <a:uLnTx/>
                <a:uFillTx/>
                <a:latin typeface="Calibri" panose="020F0502020204030204" pitchFamily="34" charset="0"/>
                <a:ea typeface="+mn-ea"/>
                <a:cs typeface="+mn-cs"/>
              </a:rPr>
              <a:t>SVR35</a:t>
            </a:r>
            <a:r>
              <a:rPr kumimoji="0" lang="en-US" altLang="en-US" sz="2000" b="0" i="1" u="none" strike="noStrike" kern="0" cap="none" spc="0" normalizeH="0" baseline="-25000" noProof="0" dirty="0">
                <a:ln>
                  <a:noFill/>
                </a:ln>
                <a:solidFill>
                  <a:srgbClr val="000000"/>
                </a:solidFill>
                <a:effectLst/>
                <a:uLnTx/>
                <a:uFillTx/>
                <a:latin typeface="Calibri" panose="020F0502020204030204" pitchFamily="34" charset="0"/>
                <a:ea typeface="+mn-ea"/>
                <a:cs typeface="+mn-cs"/>
              </a:rPr>
              <a:t> </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at any time, duration of </a:t>
            </a:r>
            <a:r>
              <a:rPr kumimoji="0" lang="en-US" altLang="en-US" sz="2000" b="0" i="0" u="none" strike="noStrike" kern="0" cap="none" spc="0" normalizeH="0" noProof="0" dirty="0">
                <a:ln>
                  <a:noFill/>
                </a:ln>
                <a:solidFill>
                  <a:srgbClr val="000000"/>
                </a:solidFill>
                <a:effectLst/>
                <a:uLnTx/>
                <a:uFillTx/>
                <a:latin typeface="Calibri" panose="020F0502020204030204" pitchFamily="34" charset="0"/>
                <a:ea typeface="+mn-ea"/>
                <a:cs typeface="+mn-cs"/>
              </a:rPr>
              <a:t>SVR35,</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anemia response using IWG criteria, safety</a:t>
            </a:r>
          </a:p>
        </p:txBody>
      </p:sp>
      <p:sp>
        <p:nvSpPr>
          <p:cNvPr id="16" name="Text Box 45">
            <a:extLst>
              <a:ext uri="{FF2B5EF4-FFF2-40B4-BE49-F238E27FC236}">
                <a16:creationId xmlns:a16="http://schemas.microsoft.com/office/drawing/2014/main" id="{C1DDE62D-AD46-4651-9FA6-39749DE91C22}"/>
              </a:ext>
            </a:extLst>
          </p:cNvPr>
          <p:cNvSpPr txBox="1">
            <a:spLocks noChangeArrowheads="1"/>
          </p:cNvSpPr>
          <p:nvPr/>
        </p:nvSpPr>
        <p:spPr bwMode="auto">
          <a:xfrm>
            <a:off x="890955" y="3223749"/>
            <a:ext cx="301905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JAKi-naive, intermediate-2</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–risk</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/high-risk MF; measurable splenomegaly per DIPSS+; evidence of symptoms related to MF; 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252)</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Rectangle 46">
            <a:extLst>
              <a:ext uri="{FF2B5EF4-FFF2-40B4-BE49-F238E27FC236}">
                <a16:creationId xmlns:a16="http://schemas.microsoft.com/office/drawing/2014/main" id="{8B55D136-1D41-6D0D-916E-E218CC32675F}"/>
              </a:ext>
            </a:extLst>
          </p:cNvPr>
          <p:cNvSpPr>
            <a:spLocks noChangeArrowheads="1"/>
          </p:cNvSpPr>
          <p:nvPr/>
        </p:nvSpPr>
        <p:spPr bwMode="auto">
          <a:xfrm>
            <a:off x="2548810" y="2454356"/>
            <a:ext cx="34946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risk (intermediate-2 vs high risk), PLT (≤ vs &gt;200 x 10</a:t>
            </a:r>
            <a:r>
              <a:rPr kumimoji="0" lang="en-US" altLang="en-US" sz="14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9</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a:t>
            </a:r>
          </a:p>
        </p:txBody>
      </p:sp>
      <p:sp>
        <p:nvSpPr>
          <p:cNvPr id="18" name="Rectangle 49">
            <a:extLst>
              <a:ext uri="{FF2B5EF4-FFF2-40B4-BE49-F238E27FC236}">
                <a16:creationId xmlns:a16="http://schemas.microsoft.com/office/drawing/2014/main" id="{61E8ECC0-B8EB-91B5-53A3-7CAF8AD35E91}"/>
              </a:ext>
            </a:extLst>
          </p:cNvPr>
          <p:cNvSpPr>
            <a:spLocks noChangeArrowheads="1"/>
          </p:cNvSpPr>
          <p:nvPr/>
        </p:nvSpPr>
        <p:spPr bwMode="auto">
          <a:xfrm>
            <a:off x="4707708" y="3007587"/>
            <a:ext cx="3790950"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Navitoclax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100/200 mg PO QD* +</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Ruxolitinib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15/20 mg PO BID</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125)</a:t>
            </a:r>
          </a:p>
        </p:txBody>
      </p:sp>
      <p:sp>
        <p:nvSpPr>
          <p:cNvPr id="19" name="Rectangle 50">
            <a:extLst>
              <a:ext uri="{FF2B5EF4-FFF2-40B4-BE49-F238E27FC236}">
                <a16:creationId xmlns:a16="http://schemas.microsoft.com/office/drawing/2014/main" id="{20B33A0E-9AC9-2041-4414-0C9EC4400388}"/>
              </a:ext>
            </a:extLst>
          </p:cNvPr>
          <p:cNvSpPr>
            <a:spLocks noChangeArrowheads="1"/>
          </p:cNvSpPr>
          <p:nvPr/>
        </p:nvSpPr>
        <p:spPr bwMode="auto">
          <a:xfrm>
            <a:off x="4707708" y="3952150"/>
            <a:ext cx="3790950" cy="82296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 QD +</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Ruxolitinib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15/20 mg PO BID</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127)</a:t>
            </a:r>
          </a:p>
        </p:txBody>
      </p:sp>
      <p:sp>
        <p:nvSpPr>
          <p:cNvPr id="20" name="Line 52">
            <a:extLst>
              <a:ext uri="{FF2B5EF4-FFF2-40B4-BE49-F238E27FC236}">
                <a16:creationId xmlns:a16="http://schemas.microsoft.com/office/drawing/2014/main" id="{986C47BB-937F-01DF-F7CB-16DBADF653C5}"/>
              </a:ext>
            </a:extLst>
          </p:cNvPr>
          <p:cNvSpPr>
            <a:spLocks noChangeShapeType="1"/>
          </p:cNvSpPr>
          <p:nvPr/>
        </p:nvSpPr>
        <p:spPr bwMode="auto">
          <a:xfrm rot="5400000">
            <a:off x="4042546" y="3248193"/>
            <a:ext cx="479425"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Line 53">
            <a:extLst>
              <a:ext uri="{FF2B5EF4-FFF2-40B4-BE49-F238E27FC236}">
                <a16:creationId xmlns:a16="http://schemas.microsoft.com/office/drawing/2014/main" id="{6F18DF12-C16F-4A6C-167B-0AB3DF9BACE9}"/>
              </a:ext>
            </a:extLst>
          </p:cNvPr>
          <p:cNvSpPr>
            <a:spLocks noChangeShapeType="1"/>
          </p:cNvSpPr>
          <p:nvPr/>
        </p:nvSpPr>
        <p:spPr bwMode="auto">
          <a:xfrm>
            <a:off x="3971108" y="401279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54">
            <a:extLst>
              <a:ext uri="{FF2B5EF4-FFF2-40B4-BE49-F238E27FC236}">
                <a16:creationId xmlns:a16="http://schemas.microsoft.com/office/drawing/2014/main" id="{BD199405-6FA0-3080-385E-D6580536E686}"/>
              </a:ext>
            </a:extLst>
          </p:cNvPr>
          <p:cNvSpPr>
            <a:spLocks noChangeShapeType="1"/>
          </p:cNvSpPr>
          <p:nvPr/>
        </p:nvSpPr>
        <p:spPr bwMode="auto">
          <a:xfrm flipV="1">
            <a:off x="3971108" y="341906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Text Box 30">
            <a:extLst>
              <a:ext uri="{FF2B5EF4-FFF2-40B4-BE49-F238E27FC236}">
                <a16:creationId xmlns:a16="http://schemas.microsoft.com/office/drawing/2014/main" id="{846E187C-8BAC-9346-0681-FD855BDB7D24}"/>
              </a:ext>
            </a:extLst>
          </p:cNvPr>
          <p:cNvSpPr txBox="1">
            <a:spLocks noChangeArrowheads="1"/>
          </p:cNvSpPr>
          <p:nvPr/>
        </p:nvSpPr>
        <p:spPr bwMode="auto">
          <a:xfrm>
            <a:off x="8612958" y="3444002"/>
            <a:ext cx="3385078" cy="138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*PLT &gt;150 x 10</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9</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 200 mg QD;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PLT ≤150 x 10</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9</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 100 mg QD with escalation to 200 mg after ≥7 days if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PLT ≥75 x 10</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9</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PLT &gt;200 x 10</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9</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 20 mg BID;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PLT 100-200 x 10</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9</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 15 mg BID.</a:t>
            </a:r>
          </a:p>
        </p:txBody>
      </p:sp>
    </p:spTree>
    <p:extLst>
      <p:ext uri="{BB962C8B-B14F-4D97-AF65-F5344CB8AC3E}">
        <p14:creationId xmlns:p14="http://schemas.microsoft.com/office/powerpoint/2010/main" val="2227310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TRANSFORM-1:</a:t>
            </a:r>
            <a:r>
              <a:rPr lang="en-US" altLang="en-US" dirty="0"/>
              <a:t> </a:t>
            </a:r>
            <a:r>
              <a:rPr lang="en-US" altLang="en-US" sz="3600" dirty="0"/>
              <a:t>SVR35 at Wk 24</a:t>
            </a:r>
            <a:endParaRPr lang="en-US" altLang="en-US" dirty="0"/>
          </a:p>
        </p:txBody>
      </p:sp>
      <p:sp>
        <p:nvSpPr>
          <p:cNvPr id="5" name="Content Placeholder 4">
            <a:extLst>
              <a:ext uri="{FF2B5EF4-FFF2-40B4-BE49-F238E27FC236}">
                <a16:creationId xmlns:a16="http://schemas.microsoft.com/office/drawing/2014/main" id="{B641A330-6185-0516-2F1C-7A875821C67C}"/>
              </a:ext>
            </a:extLst>
          </p:cNvPr>
          <p:cNvSpPr>
            <a:spLocks noGrp="1"/>
          </p:cNvSpPr>
          <p:nvPr>
            <p:ph idx="1"/>
          </p:nvPr>
        </p:nvSpPr>
        <p:spPr>
          <a:xfrm>
            <a:off x="604675" y="5965761"/>
            <a:ext cx="10877529" cy="308693"/>
          </a:xfrm>
        </p:spPr>
        <p:txBody>
          <a:bodyPr/>
          <a:lstStyle/>
          <a:p>
            <a:r>
              <a:rPr lang="en-US" sz="2000" dirty="0"/>
              <a:t>Study met primary endpoint</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Pemmaraju. ASH 2023. Abstr 620.</a:t>
            </a:r>
          </a:p>
        </p:txBody>
      </p:sp>
      <p:sp>
        <p:nvSpPr>
          <p:cNvPr id="3" name="TextBox 2">
            <a:extLst>
              <a:ext uri="{FF2B5EF4-FFF2-40B4-BE49-F238E27FC236}">
                <a16:creationId xmlns:a16="http://schemas.microsoft.com/office/drawing/2014/main" id="{11445A10-0103-92EF-4903-5DC902000F2D}"/>
              </a:ext>
            </a:extLst>
          </p:cNvPr>
          <p:cNvSpPr txBox="1"/>
          <p:nvPr/>
        </p:nvSpPr>
        <p:spPr bwMode="auto">
          <a:xfrm rot="16200000">
            <a:off x="62744" y="4361285"/>
            <a:ext cx="14849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Improvement</a:t>
            </a:r>
          </a:p>
        </p:txBody>
      </p:sp>
      <p:sp>
        <p:nvSpPr>
          <p:cNvPr id="4" name="TextBox 3">
            <a:extLst>
              <a:ext uri="{FF2B5EF4-FFF2-40B4-BE49-F238E27FC236}">
                <a16:creationId xmlns:a16="http://schemas.microsoft.com/office/drawing/2014/main" id="{4F9957DE-03C6-B823-3E51-99007674FCEA}"/>
              </a:ext>
            </a:extLst>
          </p:cNvPr>
          <p:cNvSpPr txBox="1"/>
          <p:nvPr/>
        </p:nvSpPr>
        <p:spPr bwMode="auto">
          <a:xfrm rot="16200000">
            <a:off x="209472" y="2382554"/>
            <a:ext cx="12067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Worsening</a:t>
            </a:r>
          </a:p>
        </p:txBody>
      </p:sp>
      <p:cxnSp>
        <p:nvCxnSpPr>
          <p:cNvPr id="7" name="Straight Arrow Connector 6">
            <a:extLst>
              <a:ext uri="{FF2B5EF4-FFF2-40B4-BE49-F238E27FC236}">
                <a16:creationId xmlns:a16="http://schemas.microsoft.com/office/drawing/2014/main" id="{26E522C1-1BC9-AB6F-9C32-96955419F718}"/>
              </a:ext>
            </a:extLst>
          </p:cNvPr>
          <p:cNvCxnSpPr>
            <a:cxnSpLocks/>
          </p:cNvCxnSpPr>
          <p:nvPr/>
        </p:nvCxnSpPr>
        <p:spPr bwMode="auto">
          <a:xfrm flipV="1">
            <a:off x="1036320" y="1640112"/>
            <a:ext cx="0" cy="1921954"/>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2E48129D-7BF5-4716-54FD-7A47C300676F}"/>
              </a:ext>
            </a:extLst>
          </p:cNvPr>
          <p:cNvCxnSpPr>
            <a:cxnSpLocks/>
          </p:cNvCxnSpPr>
          <p:nvPr/>
        </p:nvCxnSpPr>
        <p:spPr bwMode="auto">
          <a:xfrm>
            <a:off x="1043940" y="3651792"/>
            <a:ext cx="0" cy="1921954"/>
          </a:xfrm>
          <a:prstGeom prst="straightConnector1">
            <a:avLst/>
          </a:prstGeom>
          <a:noFill/>
          <a:ln w="28575" cap="flat" cmpd="sng" algn="ctr">
            <a:solidFill>
              <a:schemeClr val="bg1"/>
            </a:solidFill>
            <a:prstDash val="solid"/>
            <a:round/>
            <a:headEnd type="none" w="med" len="med"/>
            <a:tailEnd type="triangle"/>
          </a:ln>
          <a:effectLst/>
        </p:spPr>
      </p:cxnSp>
      <p:sp>
        <p:nvSpPr>
          <p:cNvPr id="10" name="TextBox 9">
            <a:extLst>
              <a:ext uri="{FF2B5EF4-FFF2-40B4-BE49-F238E27FC236}">
                <a16:creationId xmlns:a16="http://schemas.microsoft.com/office/drawing/2014/main" id="{3932A87A-61DD-DBBC-1944-543D3D726EDE}"/>
              </a:ext>
            </a:extLst>
          </p:cNvPr>
          <p:cNvSpPr txBox="1"/>
          <p:nvPr/>
        </p:nvSpPr>
        <p:spPr bwMode="auto">
          <a:xfrm rot="16200000">
            <a:off x="-380175" y="3422993"/>
            <a:ext cx="3562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a:t>
            </a:r>
            <a:r>
              <a:rPr lang="en-US" dirty="0">
                <a:solidFill>
                  <a:srgbClr val="000000"/>
                </a:solidFill>
                <a:latin typeface="Calibri" panose="020F0502020204030204" pitchFamily="34" charset="0"/>
                <a:cs typeface="+mn-cs"/>
              </a:rPr>
              <a:t>F</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rom Baseline at Wk 24 (%)</a:t>
            </a:r>
          </a:p>
        </p:txBody>
      </p:sp>
      <p:grpSp>
        <p:nvGrpSpPr>
          <p:cNvPr id="20" name="Group 19">
            <a:extLst>
              <a:ext uri="{FF2B5EF4-FFF2-40B4-BE49-F238E27FC236}">
                <a16:creationId xmlns:a16="http://schemas.microsoft.com/office/drawing/2014/main" id="{C858AF9F-FE06-1529-99E9-9898128F01BF}"/>
              </a:ext>
            </a:extLst>
          </p:cNvPr>
          <p:cNvGrpSpPr/>
          <p:nvPr/>
        </p:nvGrpSpPr>
        <p:grpSpPr>
          <a:xfrm>
            <a:off x="1439143" y="1341440"/>
            <a:ext cx="489238" cy="4527677"/>
            <a:chOff x="1439143" y="1522508"/>
            <a:chExt cx="489238" cy="4527677"/>
          </a:xfrm>
        </p:grpSpPr>
        <p:sp>
          <p:nvSpPr>
            <p:cNvPr id="11" name="TextBox 10">
              <a:extLst>
                <a:ext uri="{FF2B5EF4-FFF2-40B4-BE49-F238E27FC236}">
                  <a16:creationId xmlns:a16="http://schemas.microsoft.com/office/drawing/2014/main" id="{41997167-CE6C-C826-2BFD-569D3F379FA8}"/>
                </a:ext>
              </a:extLst>
            </p:cNvPr>
            <p:cNvSpPr txBox="1"/>
            <p:nvPr/>
          </p:nvSpPr>
          <p:spPr bwMode="auto">
            <a:xfrm>
              <a:off x="1509677" y="152250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2" name="TextBox 11">
              <a:extLst>
                <a:ext uri="{FF2B5EF4-FFF2-40B4-BE49-F238E27FC236}">
                  <a16:creationId xmlns:a16="http://schemas.microsoft.com/office/drawing/2014/main" id="{4DAA8B49-F96F-B700-87DE-76CBF144F0E7}"/>
                </a:ext>
              </a:extLst>
            </p:cNvPr>
            <p:cNvSpPr txBox="1"/>
            <p:nvPr/>
          </p:nvSpPr>
          <p:spPr bwMode="auto">
            <a:xfrm>
              <a:off x="1509677" y="2050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3" name="TextBox 12">
              <a:extLst>
                <a:ext uri="{FF2B5EF4-FFF2-40B4-BE49-F238E27FC236}">
                  <a16:creationId xmlns:a16="http://schemas.microsoft.com/office/drawing/2014/main" id="{69385FB6-5A20-49B7-27BD-491C6CB6A7D9}"/>
                </a:ext>
              </a:extLst>
            </p:cNvPr>
            <p:cNvSpPr txBox="1"/>
            <p:nvPr/>
          </p:nvSpPr>
          <p:spPr bwMode="auto">
            <a:xfrm>
              <a:off x="1509677" y="25623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4" name="TextBox 13">
              <a:extLst>
                <a:ext uri="{FF2B5EF4-FFF2-40B4-BE49-F238E27FC236}">
                  <a16:creationId xmlns:a16="http://schemas.microsoft.com/office/drawing/2014/main" id="{6525B987-A7D9-1F9B-279A-0D510A3CFA06}"/>
                </a:ext>
              </a:extLst>
            </p:cNvPr>
            <p:cNvSpPr txBox="1"/>
            <p:nvPr/>
          </p:nvSpPr>
          <p:spPr bwMode="auto">
            <a:xfrm>
              <a:off x="1509677" y="30898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5" name="TextBox 14">
              <a:extLst>
                <a:ext uri="{FF2B5EF4-FFF2-40B4-BE49-F238E27FC236}">
                  <a16:creationId xmlns:a16="http://schemas.microsoft.com/office/drawing/2014/main" id="{85552EA1-F283-7B3F-84C8-BC58A41121D3}"/>
                </a:ext>
              </a:extLst>
            </p:cNvPr>
            <p:cNvSpPr txBox="1"/>
            <p:nvPr/>
          </p:nvSpPr>
          <p:spPr bwMode="auto">
            <a:xfrm>
              <a:off x="1626696" y="360406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6" name="TextBox 15">
              <a:extLst>
                <a:ext uri="{FF2B5EF4-FFF2-40B4-BE49-F238E27FC236}">
                  <a16:creationId xmlns:a16="http://schemas.microsoft.com/office/drawing/2014/main" id="{B7C7A6B0-E943-5BDE-D88C-A7CA23DD0939}"/>
                </a:ext>
              </a:extLst>
            </p:cNvPr>
            <p:cNvSpPr txBox="1"/>
            <p:nvPr/>
          </p:nvSpPr>
          <p:spPr bwMode="auto">
            <a:xfrm>
              <a:off x="1439145" y="4118234"/>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7" name="TextBox 16">
              <a:extLst>
                <a:ext uri="{FF2B5EF4-FFF2-40B4-BE49-F238E27FC236}">
                  <a16:creationId xmlns:a16="http://schemas.microsoft.com/office/drawing/2014/main" id="{3B34B7D9-B075-8353-4505-3AC4BCBA1F06}"/>
                </a:ext>
              </a:extLst>
            </p:cNvPr>
            <p:cNvSpPr txBox="1"/>
            <p:nvPr/>
          </p:nvSpPr>
          <p:spPr bwMode="auto">
            <a:xfrm>
              <a:off x="1439145" y="4641013"/>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8" name="TextBox 17">
              <a:extLst>
                <a:ext uri="{FF2B5EF4-FFF2-40B4-BE49-F238E27FC236}">
                  <a16:creationId xmlns:a16="http://schemas.microsoft.com/office/drawing/2014/main" id="{C2F66E67-04F2-5910-172A-6E07C4DEC5D7}"/>
                </a:ext>
              </a:extLst>
            </p:cNvPr>
            <p:cNvSpPr txBox="1"/>
            <p:nvPr/>
          </p:nvSpPr>
          <p:spPr bwMode="auto">
            <a:xfrm>
              <a:off x="1439143" y="5158074"/>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9" name="TextBox 18">
              <a:extLst>
                <a:ext uri="{FF2B5EF4-FFF2-40B4-BE49-F238E27FC236}">
                  <a16:creationId xmlns:a16="http://schemas.microsoft.com/office/drawing/2014/main" id="{693EE989-F467-EB81-EFAB-EC93862DCA62}"/>
                </a:ext>
              </a:extLst>
            </p:cNvPr>
            <p:cNvSpPr txBox="1"/>
            <p:nvPr/>
          </p:nvSpPr>
          <p:spPr bwMode="auto">
            <a:xfrm>
              <a:off x="1439143" y="5680853"/>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grpSp>
      <p:sp>
        <p:nvSpPr>
          <p:cNvPr id="21" name="TextBox 20">
            <a:extLst>
              <a:ext uri="{FF2B5EF4-FFF2-40B4-BE49-F238E27FC236}">
                <a16:creationId xmlns:a16="http://schemas.microsoft.com/office/drawing/2014/main" id="{DB9AB9E5-6D7F-2FAB-FC58-02A7FC0E5CC0}"/>
              </a:ext>
            </a:extLst>
          </p:cNvPr>
          <p:cNvSpPr txBox="1"/>
          <p:nvPr/>
        </p:nvSpPr>
        <p:spPr bwMode="auto">
          <a:xfrm>
            <a:off x="6148129" y="1832355"/>
            <a:ext cx="1005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&lt;.0001</a:t>
            </a:r>
          </a:p>
        </p:txBody>
      </p:sp>
      <p:sp>
        <p:nvSpPr>
          <p:cNvPr id="22" name="TextBox 21">
            <a:extLst>
              <a:ext uri="{FF2B5EF4-FFF2-40B4-BE49-F238E27FC236}">
                <a16:creationId xmlns:a16="http://schemas.microsoft.com/office/drawing/2014/main" id="{FFC755A3-66AA-AACE-4B00-D57DBAD834ED}"/>
              </a:ext>
            </a:extLst>
          </p:cNvPr>
          <p:cNvSpPr txBox="1"/>
          <p:nvPr/>
        </p:nvSpPr>
        <p:spPr bwMode="auto">
          <a:xfrm>
            <a:off x="4767433" y="3099570"/>
            <a:ext cx="15408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63.2% (n = 79)</a:t>
            </a:r>
          </a:p>
        </p:txBody>
      </p:sp>
      <p:sp>
        <p:nvSpPr>
          <p:cNvPr id="23" name="TextBox 22">
            <a:extLst>
              <a:ext uri="{FF2B5EF4-FFF2-40B4-BE49-F238E27FC236}">
                <a16:creationId xmlns:a16="http://schemas.microsoft.com/office/drawing/2014/main" id="{40F060CA-9B42-E89F-CA1A-9892DCA72FBC}"/>
              </a:ext>
            </a:extLst>
          </p:cNvPr>
          <p:cNvSpPr txBox="1"/>
          <p:nvPr/>
        </p:nvSpPr>
        <p:spPr bwMode="auto">
          <a:xfrm>
            <a:off x="6809593" y="3099570"/>
            <a:ext cx="15408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31.5% (n = 40)</a:t>
            </a:r>
          </a:p>
        </p:txBody>
      </p:sp>
      <p:sp>
        <p:nvSpPr>
          <p:cNvPr id="24" name="TextBox 23">
            <a:extLst>
              <a:ext uri="{FF2B5EF4-FFF2-40B4-BE49-F238E27FC236}">
                <a16:creationId xmlns:a16="http://schemas.microsoft.com/office/drawing/2014/main" id="{CA045497-7575-BDB5-AA37-39E993F3CD38}"/>
              </a:ext>
            </a:extLst>
          </p:cNvPr>
          <p:cNvSpPr txBox="1"/>
          <p:nvPr/>
        </p:nvSpPr>
        <p:spPr bwMode="auto">
          <a:xfrm>
            <a:off x="3415780" y="5543904"/>
            <a:ext cx="21220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NAV + RUX (n = 114)</a:t>
            </a:r>
          </a:p>
        </p:txBody>
      </p:sp>
      <p:sp>
        <p:nvSpPr>
          <p:cNvPr id="25" name="Freeform: Shape 24">
            <a:extLst>
              <a:ext uri="{FF2B5EF4-FFF2-40B4-BE49-F238E27FC236}">
                <a16:creationId xmlns:a16="http://schemas.microsoft.com/office/drawing/2014/main" id="{96127FB9-D1B3-B481-B4C6-BA6899EA0EDC}"/>
              </a:ext>
            </a:extLst>
          </p:cNvPr>
          <p:cNvSpPr/>
          <p:nvPr/>
        </p:nvSpPr>
        <p:spPr bwMode="auto">
          <a:xfrm>
            <a:off x="5471160" y="2188467"/>
            <a:ext cx="2247900" cy="350520"/>
          </a:xfrm>
          <a:custGeom>
            <a:avLst/>
            <a:gdLst>
              <a:gd name="connsiteX0" fmla="*/ 0 w 2247900"/>
              <a:gd name="connsiteY0" fmla="*/ 350520 h 350520"/>
              <a:gd name="connsiteX1" fmla="*/ 0 w 2247900"/>
              <a:gd name="connsiteY1" fmla="*/ 0 h 350520"/>
              <a:gd name="connsiteX2" fmla="*/ 2247900 w 2247900"/>
              <a:gd name="connsiteY2" fmla="*/ 0 h 350520"/>
              <a:gd name="connsiteX3" fmla="*/ 2247900 w 2247900"/>
              <a:gd name="connsiteY3" fmla="*/ 350520 h 350520"/>
            </a:gdLst>
            <a:ahLst/>
            <a:cxnLst>
              <a:cxn ang="0">
                <a:pos x="connsiteX0" y="connsiteY0"/>
              </a:cxn>
              <a:cxn ang="0">
                <a:pos x="connsiteX1" y="connsiteY1"/>
              </a:cxn>
              <a:cxn ang="0">
                <a:pos x="connsiteX2" y="connsiteY2"/>
              </a:cxn>
              <a:cxn ang="0">
                <a:pos x="connsiteX3" y="connsiteY3"/>
              </a:cxn>
            </a:cxnLst>
            <a:rect l="l" t="t" r="r" b="b"/>
            <a:pathLst>
              <a:path w="2247900" h="350520">
                <a:moveTo>
                  <a:pt x="0" y="350520"/>
                </a:moveTo>
                <a:lnTo>
                  <a:pt x="0" y="0"/>
                </a:lnTo>
                <a:lnTo>
                  <a:pt x="2247900" y="0"/>
                </a:lnTo>
                <a:lnTo>
                  <a:pt x="2247900" y="35052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 name="TextBox 25">
            <a:extLst>
              <a:ext uri="{FF2B5EF4-FFF2-40B4-BE49-F238E27FC236}">
                <a16:creationId xmlns:a16="http://schemas.microsoft.com/office/drawing/2014/main" id="{6478DDCE-B931-616A-E548-FEE414370370}"/>
              </a:ext>
            </a:extLst>
          </p:cNvPr>
          <p:cNvSpPr txBox="1"/>
          <p:nvPr/>
        </p:nvSpPr>
        <p:spPr bwMode="auto">
          <a:xfrm>
            <a:off x="7793348" y="5543904"/>
            <a:ext cx="2114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PBO + RUX (n = 106)</a:t>
            </a:r>
          </a:p>
        </p:txBody>
      </p:sp>
      <p:sp>
        <p:nvSpPr>
          <p:cNvPr id="27" name="TextBox 26">
            <a:extLst>
              <a:ext uri="{FF2B5EF4-FFF2-40B4-BE49-F238E27FC236}">
                <a16:creationId xmlns:a16="http://schemas.microsoft.com/office/drawing/2014/main" id="{DF16C7E2-6725-EDB0-9C13-E946FB70D010}"/>
              </a:ext>
            </a:extLst>
          </p:cNvPr>
          <p:cNvSpPr txBox="1"/>
          <p:nvPr/>
        </p:nvSpPr>
        <p:spPr bwMode="auto">
          <a:xfrm>
            <a:off x="11153427" y="4320877"/>
            <a:ext cx="6575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cxnSp>
        <p:nvCxnSpPr>
          <p:cNvPr id="29" name="Straight Connector 28">
            <a:extLst>
              <a:ext uri="{FF2B5EF4-FFF2-40B4-BE49-F238E27FC236}">
                <a16:creationId xmlns:a16="http://schemas.microsoft.com/office/drawing/2014/main" id="{3121291E-ED83-E50D-6D49-68C00312CEFB}"/>
              </a:ext>
            </a:extLst>
          </p:cNvPr>
          <p:cNvCxnSpPr/>
          <p:nvPr/>
        </p:nvCxnSpPr>
        <p:spPr bwMode="auto">
          <a:xfrm>
            <a:off x="1958861" y="1422307"/>
            <a:ext cx="0" cy="4385945"/>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A6024D1-AD93-F665-4E85-1CD2C47F0E14}"/>
              </a:ext>
            </a:extLst>
          </p:cNvPr>
          <p:cNvCxnSpPr/>
          <p:nvPr/>
        </p:nvCxnSpPr>
        <p:spPr bwMode="auto">
          <a:xfrm flipH="1">
            <a:off x="1958861" y="3607659"/>
            <a:ext cx="9295879" cy="0"/>
          </a:xfrm>
          <a:prstGeom prst="line">
            <a:avLst/>
          </a:prstGeom>
          <a:noFill/>
          <a:ln w="28575" cap="flat" cmpd="sng" algn="ctr">
            <a:solidFill>
              <a:schemeClr val="bg1"/>
            </a:solidFill>
            <a:prstDash val="solid"/>
            <a:round/>
            <a:headEnd type="none" w="med" len="med"/>
            <a:tailEnd type="none" w="med" len="med"/>
          </a:ln>
          <a:effectLst/>
        </p:spPr>
      </p:cxnSp>
      <p:grpSp>
        <p:nvGrpSpPr>
          <p:cNvPr id="43" name="Group 42">
            <a:extLst>
              <a:ext uri="{FF2B5EF4-FFF2-40B4-BE49-F238E27FC236}">
                <a16:creationId xmlns:a16="http://schemas.microsoft.com/office/drawing/2014/main" id="{E73E5CCB-9ABC-CB70-B750-8CCEB50A8E88}"/>
              </a:ext>
            </a:extLst>
          </p:cNvPr>
          <p:cNvGrpSpPr/>
          <p:nvPr/>
        </p:nvGrpSpPr>
        <p:grpSpPr>
          <a:xfrm>
            <a:off x="1866900" y="1526106"/>
            <a:ext cx="99060" cy="4158345"/>
            <a:chOff x="1626696" y="1707174"/>
            <a:chExt cx="638074" cy="4158345"/>
          </a:xfrm>
        </p:grpSpPr>
        <p:cxnSp>
          <p:nvCxnSpPr>
            <p:cNvPr id="34" name="Straight Connector 33">
              <a:extLst>
                <a:ext uri="{FF2B5EF4-FFF2-40B4-BE49-F238E27FC236}">
                  <a16:creationId xmlns:a16="http://schemas.microsoft.com/office/drawing/2014/main" id="{B27ED4A0-AB27-6A8E-7852-C48F596A7B2B}"/>
                </a:ext>
              </a:extLst>
            </p:cNvPr>
            <p:cNvCxnSpPr>
              <a:cxnSpLocks/>
            </p:cNvCxnSpPr>
            <p:nvPr/>
          </p:nvCxnSpPr>
          <p:spPr bwMode="auto">
            <a:xfrm>
              <a:off x="1626696" y="1707174"/>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D68E793-9FAB-EAE3-B790-3B8C14899A5E}"/>
                </a:ext>
              </a:extLst>
            </p:cNvPr>
            <p:cNvCxnSpPr>
              <a:cxnSpLocks/>
            </p:cNvCxnSpPr>
            <p:nvPr/>
          </p:nvCxnSpPr>
          <p:spPr bwMode="auto">
            <a:xfrm>
              <a:off x="1626696" y="2234714"/>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298ADBE-7088-07D3-9231-AAE156ADED80}"/>
                </a:ext>
              </a:extLst>
            </p:cNvPr>
            <p:cNvCxnSpPr>
              <a:cxnSpLocks/>
            </p:cNvCxnSpPr>
            <p:nvPr/>
          </p:nvCxnSpPr>
          <p:spPr bwMode="auto">
            <a:xfrm>
              <a:off x="1626696" y="2754928"/>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D745FA1-4A63-23D4-2ABF-52456049412B}"/>
                </a:ext>
              </a:extLst>
            </p:cNvPr>
            <p:cNvCxnSpPr>
              <a:cxnSpLocks/>
            </p:cNvCxnSpPr>
            <p:nvPr/>
          </p:nvCxnSpPr>
          <p:spPr bwMode="auto">
            <a:xfrm>
              <a:off x="1626696" y="3282468"/>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F130C9F-E093-B29E-6451-2AAB39DA48C9}"/>
                </a:ext>
              </a:extLst>
            </p:cNvPr>
            <p:cNvCxnSpPr>
              <a:cxnSpLocks/>
            </p:cNvCxnSpPr>
            <p:nvPr/>
          </p:nvCxnSpPr>
          <p:spPr bwMode="auto">
            <a:xfrm>
              <a:off x="1626696" y="3788727"/>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5CD6D73-B362-F89C-1B81-B3CD16640FFB}"/>
                </a:ext>
              </a:extLst>
            </p:cNvPr>
            <p:cNvCxnSpPr>
              <a:cxnSpLocks/>
            </p:cNvCxnSpPr>
            <p:nvPr/>
          </p:nvCxnSpPr>
          <p:spPr bwMode="auto">
            <a:xfrm>
              <a:off x="1626696" y="4316267"/>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1FBA749-A966-ABC1-09AD-8EC2E88D281F}"/>
                </a:ext>
              </a:extLst>
            </p:cNvPr>
            <p:cNvCxnSpPr>
              <a:cxnSpLocks/>
            </p:cNvCxnSpPr>
            <p:nvPr/>
          </p:nvCxnSpPr>
          <p:spPr bwMode="auto">
            <a:xfrm>
              <a:off x="1626696" y="4825904"/>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CD47D66-13FE-E45D-E5FE-406892B1BE99}"/>
                </a:ext>
              </a:extLst>
            </p:cNvPr>
            <p:cNvCxnSpPr>
              <a:cxnSpLocks/>
            </p:cNvCxnSpPr>
            <p:nvPr/>
          </p:nvCxnSpPr>
          <p:spPr bwMode="auto">
            <a:xfrm>
              <a:off x="1626696" y="5353444"/>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D3AAFFB-B6A3-1D31-7986-ED5B340A437E}"/>
                </a:ext>
              </a:extLst>
            </p:cNvPr>
            <p:cNvCxnSpPr>
              <a:cxnSpLocks/>
            </p:cNvCxnSpPr>
            <p:nvPr/>
          </p:nvCxnSpPr>
          <p:spPr bwMode="auto">
            <a:xfrm>
              <a:off x="1626696" y="5865519"/>
              <a:ext cx="638074" cy="0"/>
            </a:xfrm>
            <a:prstGeom prst="line">
              <a:avLst/>
            </a:prstGeom>
            <a:noFill/>
            <a:ln w="28575" cap="flat" cmpd="sng" algn="ctr">
              <a:solidFill>
                <a:schemeClr val="bg1"/>
              </a:solidFill>
              <a:prstDash val="solid"/>
              <a:round/>
              <a:headEnd type="none" w="med" len="med"/>
              <a:tailEnd type="none" w="med" len="med"/>
            </a:ln>
            <a:effectLst/>
          </p:spPr>
        </p:cxnSp>
      </p:grpSp>
      <p:sp>
        <p:nvSpPr>
          <p:cNvPr id="44" name="Freeform: Shape 43">
            <a:extLst>
              <a:ext uri="{FF2B5EF4-FFF2-40B4-BE49-F238E27FC236}">
                <a16:creationId xmlns:a16="http://schemas.microsoft.com/office/drawing/2014/main" id="{507EDEF8-51AE-DB70-CA5C-0A217F19D032}"/>
              </a:ext>
            </a:extLst>
          </p:cNvPr>
          <p:cNvSpPr/>
          <p:nvPr/>
        </p:nvSpPr>
        <p:spPr bwMode="auto">
          <a:xfrm>
            <a:off x="2070100" y="3619407"/>
            <a:ext cx="4451350" cy="2101850"/>
          </a:xfrm>
          <a:custGeom>
            <a:avLst/>
            <a:gdLst>
              <a:gd name="connsiteX0" fmla="*/ 0 w 4451350"/>
              <a:gd name="connsiteY0" fmla="*/ 3175 h 2101850"/>
              <a:gd name="connsiteX1" fmla="*/ 0 w 4451350"/>
              <a:gd name="connsiteY1" fmla="*/ 2101850 h 2101850"/>
              <a:gd name="connsiteX2" fmla="*/ 34925 w 4451350"/>
              <a:gd name="connsiteY2" fmla="*/ 2101850 h 2101850"/>
              <a:gd name="connsiteX3" fmla="*/ 34925 w 4451350"/>
              <a:gd name="connsiteY3" fmla="*/ 1949450 h 2101850"/>
              <a:gd name="connsiteX4" fmla="*/ 66675 w 4451350"/>
              <a:gd name="connsiteY4" fmla="*/ 1949450 h 2101850"/>
              <a:gd name="connsiteX5" fmla="*/ 66675 w 4451350"/>
              <a:gd name="connsiteY5" fmla="*/ 1816100 h 2101850"/>
              <a:gd name="connsiteX6" fmla="*/ 114300 w 4451350"/>
              <a:gd name="connsiteY6" fmla="*/ 1816100 h 2101850"/>
              <a:gd name="connsiteX7" fmla="*/ 114300 w 4451350"/>
              <a:gd name="connsiteY7" fmla="*/ 1803400 h 2101850"/>
              <a:gd name="connsiteX8" fmla="*/ 196850 w 4451350"/>
              <a:gd name="connsiteY8" fmla="*/ 1803400 h 2101850"/>
              <a:gd name="connsiteX9" fmla="*/ 196850 w 4451350"/>
              <a:gd name="connsiteY9" fmla="*/ 1774825 h 2101850"/>
              <a:gd name="connsiteX10" fmla="*/ 241300 w 4451350"/>
              <a:gd name="connsiteY10" fmla="*/ 1774825 h 2101850"/>
              <a:gd name="connsiteX11" fmla="*/ 241300 w 4451350"/>
              <a:gd name="connsiteY11" fmla="*/ 1762125 h 2101850"/>
              <a:gd name="connsiteX12" fmla="*/ 279400 w 4451350"/>
              <a:gd name="connsiteY12" fmla="*/ 1762125 h 2101850"/>
              <a:gd name="connsiteX13" fmla="*/ 279400 w 4451350"/>
              <a:gd name="connsiteY13" fmla="*/ 1749425 h 2101850"/>
              <a:gd name="connsiteX14" fmla="*/ 323850 w 4451350"/>
              <a:gd name="connsiteY14" fmla="*/ 1749425 h 2101850"/>
              <a:gd name="connsiteX15" fmla="*/ 323850 w 4451350"/>
              <a:gd name="connsiteY15" fmla="*/ 1708150 h 2101850"/>
              <a:gd name="connsiteX16" fmla="*/ 349250 w 4451350"/>
              <a:gd name="connsiteY16" fmla="*/ 1708150 h 2101850"/>
              <a:gd name="connsiteX17" fmla="*/ 349250 w 4451350"/>
              <a:gd name="connsiteY17" fmla="*/ 1679575 h 2101850"/>
              <a:gd name="connsiteX18" fmla="*/ 396875 w 4451350"/>
              <a:gd name="connsiteY18" fmla="*/ 1679575 h 2101850"/>
              <a:gd name="connsiteX19" fmla="*/ 396875 w 4451350"/>
              <a:gd name="connsiteY19" fmla="*/ 1673225 h 2101850"/>
              <a:gd name="connsiteX20" fmla="*/ 434975 w 4451350"/>
              <a:gd name="connsiteY20" fmla="*/ 1673225 h 2101850"/>
              <a:gd name="connsiteX21" fmla="*/ 434975 w 4451350"/>
              <a:gd name="connsiteY21" fmla="*/ 1657350 h 2101850"/>
              <a:gd name="connsiteX22" fmla="*/ 508000 w 4451350"/>
              <a:gd name="connsiteY22" fmla="*/ 1657350 h 2101850"/>
              <a:gd name="connsiteX23" fmla="*/ 508000 w 4451350"/>
              <a:gd name="connsiteY23" fmla="*/ 1628775 h 2101850"/>
              <a:gd name="connsiteX24" fmla="*/ 577850 w 4451350"/>
              <a:gd name="connsiteY24" fmla="*/ 1628775 h 2101850"/>
              <a:gd name="connsiteX25" fmla="*/ 577850 w 4451350"/>
              <a:gd name="connsiteY25" fmla="*/ 1628775 h 2101850"/>
              <a:gd name="connsiteX26" fmla="*/ 606425 w 4451350"/>
              <a:gd name="connsiteY26" fmla="*/ 1600200 h 2101850"/>
              <a:gd name="connsiteX27" fmla="*/ 654050 w 4451350"/>
              <a:gd name="connsiteY27" fmla="*/ 1600200 h 2101850"/>
              <a:gd name="connsiteX28" fmla="*/ 654050 w 4451350"/>
              <a:gd name="connsiteY28" fmla="*/ 1581150 h 2101850"/>
              <a:gd name="connsiteX29" fmla="*/ 717550 w 4451350"/>
              <a:gd name="connsiteY29" fmla="*/ 1581150 h 2101850"/>
              <a:gd name="connsiteX30" fmla="*/ 717550 w 4451350"/>
              <a:gd name="connsiteY30" fmla="*/ 1571625 h 2101850"/>
              <a:gd name="connsiteX31" fmla="*/ 796925 w 4451350"/>
              <a:gd name="connsiteY31" fmla="*/ 1571625 h 2101850"/>
              <a:gd name="connsiteX32" fmla="*/ 796925 w 4451350"/>
              <a:gd name="connsiteY32" fmla="*/ 1539875 h 2101850"/>
              <a:gd name="connsiteX33" fmla="*/ 873125 w 4451350"/>
              <a:gd name="connsiteY33" fmla="*/ 1539875 h 2101850"/>
              <a:gd name="connsiteX34" fmla="*/ 873125 w 4451350"/>
              <a:gd name="connsiteY34" fmla="*/ 1530350 h 2101850"/>
              <a:gd name="connsiteX35" fmla="*/ 977900 w 4451350"/>
              <a:gd name="connsiteY35" fmla="*/ 1530350 h 2101850"/>
              <a:gd name="connsiteX36" fmla="*/ 993775 w 4451350"/>
              <a:gd name="connsiteY36" fmla="*/ 1514475 h 2101850"/>
              <a:gd name="connsiteX37" fmla="*/ 1028700 w 4451350"/>
              <a:gd name="connsiteY37" fmla="*/ 1514475 h 2101850"/>
              <a:gd name="connsiteX38" fmla="*/ 1028700 w 4451350"/>
              <a:gd name="connsiteY38" fmla="*/ 1489075 h 2101850"/>
              <a:gd name="connsiteX39" fmla="*/ 1047750 w 4451350"/>
              <a:gd name="connsiteY39" fmla="*/ 1489075 h 2101850"/>
              <a:gd name="connsiteX40" fmla="*/ 1047750 w 4451350"/>
              <a:gd name="connsiteY40" fmla="*/ 1470025 h 2101850"/>
              <a:gd name="connsiteX41" fmla="*/ 1082675 w 4451350"/>
              <a:gd name="connsiteY41" fmla="*/ 1470025 h 2101850"/>
              <a:gd name="connsiteX42" fmla="*/ 1082675 w 4451350"/>
              <a:gd name="connsiteY42" fmla="*/ 1441450 h 2101850"/>
              <a:gd name="connsiteX43" fmla="*/ 1301750 w 4451350"/>
              <a:gd name="connsiteY43" fmla="*/ 1441450 h 2101850"/>
              <a:gd name="connsiteX44" fmla="*/ 1311275 w 4451350"/>
              <a:gd name="connsiteY44" fmla="*/ 1431925 h 2101850"/>
              <a:gd name="connsiteX45" fmla="*/ 1311275 w 4451350"/>
              <a:gd name="connsiteY45" fmla="*/ 1409700 h 2101850"/>
              <a:gd name="connsiteX46" fmla="*/ 1362075 w 4451350"/>
              <a:gd name="connsiteY46" fmla="*/ 1409700 h 2101850"/>
              <a:gd name="connsiteX47" fmla="*/ 1362075 w 4451350"/>
              <a:gd name="connsiteY47" fmla="*/ 1390650 h 2101850"/>
              <a:gd name="connsiteX48" fmla="*/ 1393825 w 4451350"/>
              <a:gd name="connsiteY48" fmla="*/ 1390650 h 2101850"/>
              <a:gd name="connsiteX49" fmla="*/ 1393825 w 4451350"/>
              <a:gd name="connsiteY49" fmla="*/ 1371600 h 2101850"/>
              <a:gd name="connsiteX50" fmla="*/ 1431925 w 4451350"/>
              <a:gd name="connsiteY50" fmla="*/ 1371600 h 2101850"/>
              <a:gd name="connsiteX51" fmla="*/ 1431925 w 4451350"/>
              <a:gd name="connsiteY51" fmla="*/ 1352550 h 2101850"/>
              <a:gd name="connsiteX52" fmla="*/ 1473200 w 4451350"/>
              <a:gd name="connsiteY52" fmla="*/ 1352550 h 2101850"/>
              <a:gd name="connsiteX53" fmla="*/ 1473200 w 4451350"/>
              <a:gd name="connsiteY53" fmla="*/ 1327150 h 2101850"/>
              <a:gd name="connsiteX54" fmla="*/ 1520825 w 4451350"/>
              <a:gd name="connsiteY54" fmla="*/ 1327150 h 2101850"/>
              <a:gd name="connsiteX55" fmla="*/ 1520825 w 4451350"/>
              <a:gd name="connsiteY55" fmla="*/ 1304925 h 2101850"/>
              <a:gd name="connsiteX56" fmla="*/ 1590675 w 4451350"/>
              <a:gd name="connsiteY56" fmla="*/ 1304925 h 2101850"/>
              <a:gd name="connsiteX57" fmla="*/ 1590675 w 4451350"/>
              <a:gd name="connsiteY57" fmla="*/ 1285875 h 2101850"/>
              <a:gd name="connsiteX58" fmla="*/ 1682750 w 4451350"/>
              <a:gd name="connsiteY58" fmla="*/ 1285875 h 2101850"/>
              <a:gd name="connsiteX59" fmla="*/ 1682750 w 4451350"/>
              <a:gd name="connsiteY59" fmla="*/ 1263650 h 2101850"/>
              <a:gd name="connsiteX60" fmla="*/ 1822450 w 4451350"/>
              <a:gd name="connsiteY60" fmla="*/ 1263650 h 2101850"/>
              <a:gd name="connsiteX61" fmla="*/ 1822450 w 4451350"/>
              <a:gd name="connsiteY61" fmla="*/ 1257300 h 2101850"/>
              <a:gd name="connsiteX62" fmla="*/ 1822450 w 4451350"/>
              <a:gd name="connsiteY62" fmla="*/ 1238250 h 2101850"/>
              <a:gd name="connsiteX63" fmla="*/ 1876425 w 4451350"/>
              <a:gd name="connsiteY63" fmla="*/ 1238250 h 2101850"/>
              <a:gd name="connsiteX64" fmla="*/ 1876425 w 4451350"/>
              <a:gd name="connsiteY64" fmla="*/ 1212850 h 2101850"/>
              <a:gd name="connsiteX65" fmla="*/ 2079625 w 4451350"/>
              <a:gd name="connsiteY65" fmla="*/ 1212850 h 2101850"/>
              <a:gd name="connsiteX66" fmla="*/ 2079625 w 4451350"/>
              <a:gd name="connsiteY66" fmla="*/ 1171575 h 2101850"/>
              <a:gd name="connsiteX67" fmla="*/ 2165350 w 4451350"/>
              <a:gd name="connsiteY67" fmla="*/ 1171575 h 2101850"/>
              <a:gd name="connsiteX68" fmla="*/ 2165350 w 4451350"/>
              <a:gd name="connsiteY68" fmla="*/ 1149350 h 2101850"/>
              <a:gd name="connsiteX69" fmla="*/ 2190750 w 4451350"/>
              <a:gd name="connsiteY69" fmla="*/ 1149350 h 2101850"/>
              <a:gd name="connsiteX70" fmla="*/ 2190750 w 4451350"/>
              <a:gd name="connsiteY70" fmla="*/ 1133475 h 2101850"/>
              <a:gd name="connsiteX71" fmla="*/ 2311400 w 4451350"/>
              <a:gd name="connsiteY71" fmla="*/ 1133475 h 2101850"/>
              <a:gd name="connsiteX72" fmla="*/ 2311400 w 4451350"/>
              <a:gd name="connsiteY72" fmla="*/ 1098550 h 2101850"/>
              <a:gd name="connsiteX73" fmla="*/ 2403475 w 4451350"/>
              <a:gd name="connsiteY73" fmla="*/ 1098550 h 2101850"/>
              <a:gd name="connsiteX74" fmla="*/ 2403475 w 4451350"/>
              <a:gd name="connsiteY74" fmla="*/ 1082675 h 2101850"/>
              <a:gd name="connsiteX75" fmla="*/ 2559050 w 4451350"/>
              <a:gd name="connsiteY75" fmla="*/ 1082675 h 2101850"/>
              <a:gd name="connsiteX76" fmla="*/ 2559050 w 4451350"/>
              <a:gd name="connsiteY76" fmla="*/ 1060450 h 2101850"/>
              <a:gd name="connsiteX77" fmla="*/ 2657475 w 4451350"/>
              <a:gd name="connsiteY77" fmla="*/ 1060450 h 2101850"/>
              <a:gd name="connsiteX78" fmla="*/ 2657475 w 4451350"/>
              <a:gd name="connsiteY78" fmla="*/ 1044575 h 2101850"/>
              <a:gd name="connsiteX79" fmla="*/ 2695575 w 4451350"/>
              <a:gd name="connsiteY79" fmla="*/ 1044575 h 2101850"/>
              <a:gd name="connsiteX80" fmla="*/ 2695575 w 4451350"/>
              <a:gd name="connsiteY80" fmla="*/ 1031875 h 2101850"/>
              <a:gd name="connsiteX81" fmla="*/ 2809875 w 4451350"/>
              <a:gd name="connsiteY81" fmla="*/ 1031875 h 2101850"/>
              <a:gd name="connsiteX82" fmla="*/ 2809875 w 4451350"/>
              <a:gd name="connsiteY82" fmla="*/ 1003300 h 2101850"/>
              <a:gd name="connsiteX83" fmla="*/ 2835275 w 4451350"/>
              <a:gd name="connsiteY83" fmla="*/ 1003300 h 2101850"/>
              <a:gd name="connsiteX84" fmla="*/ 2835275 w 4451350"/>
              <a:gd name="connsiteY84" fmla="*/ 990600 h 2101850"/>
              <a:gd name="connsiteX85" fmla="*/ 2882900 w 4451350"/>
              <a:gd name="connsiteY85" fmla="*/ 990600 h 2101850"/>
              <a:gd name="connsiteX86" fmla="*/ 2882900 w 4451350"/>
              <a:gd name="connsiteY86" fmla="*/ 971550 h 2101850"/>
              <a:gd name="connsiteX87" fmla="*/ 2943225 w 4451350"/>
              <a:gd name="connsiteY87" fmla="*/ 971550 h 2101850"/>
              <a:gd name="connsiteX88" fmla="*/ 2943225 w 4451350"/>
              <a:gd name="connsiteY88" fmla="*/ 952500 h 2101850"/>
              <a:gd name="connsiteX89" fmla="*/ 2997200 w 4451350"/>
              <a:gd name="connsiteY89" fmla="*/ 952500 h 2101850"/>
              <a:gd name="connsiteX90" fmla="*/ 3006725 w 4451350"/>
              <a:gd name="connsiteY90" fmla="*/ 942975 h 2101850"/>
              <a:gd name="connsiteX91" fmla="*/ 3057525 w 4451350"/>
              <a:gd name="connsiteY91" fmla="*/ 942975 h 2101850"/>
              <a:gd name="connsiteX92" fmla="*/ 3057525 w 4451350"/>
              <a:gd name="connsiteY92" fmla="*/ 908050 h 2101850"/>
              <a:gd name="connsiteX93" fmla="*/ 3162300 w 4451350"/>
              <a:gd name="connsiteY93" fmla="*/ 908050 h 2101850"/>
              <a:gd name="connsiteX94" fmla="*/ 3162300 w 4451350"/>
              <a:gd name="connsiteY94" fmla="*/ 885825 h 2101850"/>
              <a:gd name="connsiteX95" fmla="*/ 3216275 w 4451350"/>
              <a:gd name="connsiteY95" fmla="*/ 885825 h 2101850"/>
              <a:gd name="connsiteX96" fmla="*/ 3216275 w 4451350"/>
              <a:gd name="connsiteY96" fmla="*/ 863600 h 2101850"/>
              <a:gd name="connsiteX97" fmla="*/ 3279775 w 4451350"/>
              <a:gd name="connsiteY97" fmla="*/ 863600 h 2101850"/>
              <a:gd name="connsiteX98" fmla="*/ 3279775 w 4451350"/>
              <a:gd name="connsiteY98" fmla="*/ 828675 h 2101850"/>
              <a:gd name="connsiteX99" fmla="*/ 3365500 w 4451350"/>
              <a:gd name="connsiteY99" fmla="*/ 828675 h 2101850"/>
              <a:gd name="connsiteX100" fmla="*/ 3365500 w 4451350"/>
              <a:gd name="connsiteY100" fmla="*/ 815975 h 2101850"/>
              <a:gd name="connsiteX101" fmla="*/ 3419475 w 4451350"/>
              <a:gd name="connsiteY101" fmla="*/ 815975 h 2101850"/>
              <a:gd name="connsiteX102" fmla="*/ 3419475 w 4451350"/>
              <a:gd name="connsiteY102" fmla="*/ 793750 h 2101850"/>
              <a:gd name="connsiteX103" fmla="*/ 3451225 w 4451350"/>
              <a:gd name="connsiteY103" fmla="*/ 793750 h 2101850"/>
              <a:gd name="connsiteX104" fmla="*/ 3451225 w 4451350"/>
              <a:gd name="connsiteY104" fmla="*/ 739775 h 2101850"/>
              <a:gd name="connsiteX105" fmla="*/ 3575050 w 4451350"/>
              <a:gd name="connsiteY105" fmla="*/ 739775 h 2101850"/>
              <a:gd name="connsiteX106" fmla="*/ 3575050 w 4451350"/>
              <a:gd name="connsiteY106" fmla="*/ 673100 h 2101850"/>
              <a:gd name="connsiteX107" fmla="*/ 3736975 w 4451350"/>
              <a:gd name="connsiteY107" fmla="*/ 673100 h 2101850"/>
              <a:gd name="connsiteX108" fmla="*/ 3736975 w 4451350"/>
              <a:gd name="connsiteY108" fmla="*/ 650875 h 2101850"/>
              <a:gd name="connsiteX109" fmla="*/ 3768725 w 4451350"/>
              <a:gd name="connsiteY109" fmla="*/ 650875 h 2101850"/>
              <a:gd name="connsiteX110" fmla="*/ 3768725 w 4451350"/>
              <a:gd name="connsiteY110" fmla="*/ 625475 h 2101850"/>
              <a:gd name="connsiteX111" fmla="*/ 3854450 w 4451350"/>
              <a:gd name="connsiteY111" fmla="*/ 625475 h 2101850"/>
              <a:gd name="connsiteX112" fmla="*/ 3854450 w 4451350"/>
              <a:gd name="connsiteY112" fmla="*/ 603250 h 2101850"/>
              <a:gd name="connsiteX113" fmla="*/ 3924300 w 4451350"/>
              <a:gd name="connsiteY113" fmla="*/ 603250 h 2101850"/>
              <a:gd name="connsiteX114" fmla="*/ 3924300 w 4451350"/>
              <a:gd name="connsiteY114" fmla="*/ 536575 h 2101850"/>
              <a:gd name="connsiteX115" fmla="*/ 3971925 w 4451350"/>
              <a:gd name="connsiteY115" fmla="*/ 536575 h 2101850"/>
              <a:gd name="connsiteX116" fmla="*/ 3971925 w 4451350"/>
              <a:gd name="connsiteY116" fmla="*/ 508000 h 2101850"/>
              <a:gd name="connsiteX117" fmla="*/ 4019550 w 4451350"/>
              <a:gd name="connsiteY117" fmla="*/ 508000 h 2101850"/>
              <a:gd name="connsiteX118" fmla="*/ 4019550 w 4451350"/>
              <a:gd name="connsiteY118" fmla="*/ 479425 h 2101850"/>
              <a:gd name="connsiteX119" fmla="*/ 4057650 w 4451350"/>
              <a:gd name="connsiteY119" fmla="*/ 479425 h 2101850"/>
              <a:gd name="connsiteX120" fmla="*/ 4057650 w 4451350"/>
              <a:gd name="connsiteY120" fmla="*/ 415925 h 2101850"/>
              <a:gd name="connsiteX121" fmla="*/ 4105275 w 4451350"/>
              <a:gd name="connsiteY121" fmla="*/ 415925 h 2101850"/>
              <a:gd name="connsiteX122" fmla="*/ 4105275 w 4451350"/>
              <a:gd name="connsiteY122" fmla="*/ 333375 h 2101850"/>
              <a:gd name="connsiteX123" fmla="*/ 4140200 w 4451350"/>
              <a:gd name="connsiteY123" fmla="*/ 333375 h 2101850"/>
              <a:gd name="connsiteX124" fmla="*/ 4140200 w 4451350"/>
              <a:gd name="connsiteY124" fmla="*/ 298450 h 2101850"/>
              <a:gd name="connsiteX125" fmla="*/ 4295775 w 4451350"/>
              <a:gd name="connsiteY125" fmla="*/ 298450 h 2101850"/>
              <a:gd name="connsiteX126" fmla="*/ 4295775 w 4451350"/>
              <a:gd name="connsiteY126" fmla="*/ 273050 h 2101850"/>
              <a:gd name="connsiteX127" fmla="*/ 4343400 w 4451350"/>
              <a:gd name="connsiteY127" fmla="*/ 273050 h 2101850"/>
              <a:gd name="connsiteX128" fmla="*/ 4343400 w 4451350"/>
              <a:gd name="connsiteY128" fmla="*/ 196850 h 2101850"/>
              <a:gd name="connsiteX129" fmla="*/ 4419600 w 4451350"/>
              <a:gd name="connsiteY129" fmla="*/ 196850 h 2101850"/>
              <a:gd name="connsiteX130" fmla="*/ 4419600 w 4451350"/>
              <a:gd name="connsiteY130" fmla="*/ 123825 h 2101850"/>
              <a:gd name="connsiteX131" fmla="*/ 4451350 w 4451350"/>
              <a:gd name="connsiteY131" fmla="*/ 123825 h 2101850"/>
              <a:gd name="connsiteX132" fmla="*/ 4451350 w 4451350"/>
              <a:gd name="connsiteY132" fmla="*/ 0 h 2101850"/>
              <a:gd name="connsiteX133" fmla="*/ 0 w 4451350"/>
              <a:gd name="connsiteY133" fmla="*/ 3175 h 2101850"/>
              <a:gd name="connsiteX0" fmla="*/ 0 w 4451350"/>
              <a:gd name="connsiteY0" fmla="*/ 3175 h 2101850"/>
              <a:gd name="connsiteX1" fmla="*/ 0 w 4451350"/>
              <a:gd name="connsiteY1" fmla="*/ 2101850 h 2101850"/>
              <a:gd name="connsiteX2" fmla="*/ 34925 w 4451350"/>
              <a:gd name="connsiteY2" fmla="*/ 2101850 h 2101850"/>
              <a:gd name="connsiteX3" fmla="*/ 34925 w 4451350"/>
              <a:gd name="connsiteY3" fmla="*/ 1949450 h 2101850"/>
              <a:gd name="connsiteX4" fmla="*/ 66675 w 4451350"/>
              <a:gd name="connsiteY4" fmla="*/ 1949450 h 2101850"/>
              <a:gd name="connsiteX5" fmla="*/ 66675 w 4451350"/>
              <a:gd name="connsiteY5" fmla="*/ 1816100 h 2101850"/>
              <a:gd name="connsiteX6" fmla="*/ 114300 w 4451350"/>
              <a:gd name="connsiteY6" fmla="*/ 1816100 h 2101850"/>
              <a:gd name="connsiteX7" fmla="*/ 114300 w 4451350"/>
              <a:gd name="connsiteY7" fmla="*/ 1803400 h 2101850"/>
              <a:gd name="connsiteX8" fmla="*/ 196850 w 4451350"/>
              <a:gd name="connsiteY8" fmla="*/ 1803400 h 2101850"/>
              <a:gd name="connsiteX9" fmla="*/ 196850 w 4451350"/>
              <a:gd name="connsiteY9" fmla="*/ 1774825 h 2101850"/>
              <a:gd name="connsiteX10" fmla="*/ 241300 w 4451350"/>
              <a:gd name="connsiteY10" fmla="*/ 1774825 h 2101850"/>
              <a:gd name="connsiteX11" fmla="*/ 241300 w 4451350"/>
              <a:gd name="connsiteY11" fmla="*/ 1762125 h 2101850"/>
              <a:gd name="connsiteX12" fmla="*/ 279400 w 4451350"/>
              <a:gd name="connsiteY12" fmla="*/ 1762125 h 2101850"/>
              <a:gd name="connsiteX13" fmla="*/ 279400 w 4451350"/>
              <a:gd name="connsiteY13" fmla="*/ 1749425 h 2101850"/>
              <a:gd name="connsiteX14" fmla="*/ 323850 w 4451350"/>
              <a:gd name="connsiteY14" fmla="*/ 1749425 h 2101850"/>
              <a:gd name="connsiteX15" fmla="*/ 323850 w 4451350"/>
              <a:gd name="connsiteY15" fmla="*/ 1708150 h 2101850"/>
              <a:gd name="connsiteX16" fmla="*/ 349250 w 4451350"/>
              <a:gd name="connsiteY16" fmla="*/ 1708150 h 2101850"/>
              <a:gd name="connsiteX17" fmla="*/ 349250 w 4451350"/>
              <a:gd name="connsiteY17" fmla="*/ 1679575 h 2101850"/>
              <a:gd name="connsiteX18" fmla="*/ 396875 w 4451350"/>
              <a:gd name="connsiteY18" fmla="*/ 1679575 h 2101850"/>
              <a:gd name="connsiteX19" fmla="*/ 396875 w 4451350"/>
              <a:gd name="connsiteY19" fmla="*/ 1673225 h 2101850"/>
              <a:gd name="connsiteX20" fmla="*/ 434975 w 4451350"/>
              <a:gd name="connsiteY20" fmla="*/ 1673225 h 2101850"/>
              <a:gd name="connsiteX21" fmla="*/ 434975 w 4451350"/>
              <a:gd name="connsiteY21" fmla="*/ 1657350 h 2101850"/>
              <a:gd name="connsiteX22" fmla="*/ 508000 w 4451350"/>
              <a:gd name="connsiteY22" fmla="*/ 1657350 h 2101850"/>
              <a:gd name="connsiteX23" fmla="*/ 508000 w 4451350"/>
              <a:gd name="connsiteY23" fmla="*/ 1628775 h 2101850"/>
              <a:gd name="connsiteX24" fmla="*/ 577850 w 4451350"/>
              <a:gd name="connsiteY24" fmla="*/ 1628775 h 2101850"/>
              <a:gd name="connsiteX25" fmla="*/ 577850 w 4451350"/>
              <a:gd name="connsiteY25" fmla="*/ 1628775 h 2101850"/>
              <a:gd name="connsiteX26" fmla="*/ 606425 w 4451350"/>
              <a:gd name="connsiteY26" fmla="*/ 1600200 h 2101850"/>
              <a:gd name="connsiteX27" fmla="*/ 654050 w 4451350"/>
              <a:gd name="connsiteY27" fmla="*/ 1600200 h 2101850"/>
              <a:gd name="connsiteX28" fmla="*/ 654050 w 4451350"/>
              <a:gd name="connsiteY28" fmla="*/ 1581150 h 2101850"/>
              <a:gd name="connsiteX29" fmla="*/ 717550 w 4451350"/>
              <a:gd name="connsiteY29" fmla="*/ 1581150 h 2101850"/>
              <a:gd name="connsiteX30" fmla="*/ 717550 w 4451350"/>
              <a:gd name="connsiteY30" fmla="*/ 1571625 h 2101850"/>
              <a:gd name="connsiteX31" fmla="*/ 796925 w 4451350"/>
              <a:gd name="connsiteY31" fmla="*/ 1571625 h 2101850"/>
              <a:gd name="connsiteX32" fmla="*/ 796925 w 4451350"/>
              <a:gd name="connsiteY32" fmla="*/ 1539875 h 2101850"/>
              <a:gd name="connsiteX33" fmla="*/ 873125 w 4451350"/>
              <a:gd name="connsiteY33" fmla="*/ 1539875 h 2101850"/>
              <a:gd name="connsiteX34" fmla="*/ 873125 w 4451350"/>
              <a:gd name="connsiteY34" fmla="*/ 1530350 h 2101850"/>
              <a:gd name="connsiteX35" fmla="*/ 977900 w 4451350"/>
              <a:gd name="connsiteY35" fmla="*/ 1530350 h 2101850"/>
              <a:gd name="connsiteX36" fmla="*/ 993775 w 4451350"/>
              <a:gd name="connsiteY36" fmla="*/ 1514475 h 2101850"/>
              <a:gd name="connsiteX37" fmla="*/ 1028700 w 4451350"/>
              <a:gd name="connsiteY37" fmla="*/ 1514475 h 2101850"/>
              <a:gd name="connsiteX38" fmla="*/ 1028700 w 4451350"/>
              <a:gd name="connsiteY38" fmla="*/ 1489075 h 2101850"/>
              <a:gd name="connsiteX39" fmla="*/ 1047750 w 4451350"/>
              <a:gd name="connsiteY39" fmla="*/ 1489075 h 2101850"/>
              <a:gd name="connsiteX40" fmla="*/ 1047750 w 4451350"/>
              <a:gd name="connsiteY40" fmla="*/ 1470025 h 2101850"/>
              <a:gd name="connsiteX41" fmla="*/ 1082675 w 4451350"/>
              <a:gd name="connsiteY41" fmla="*/ 1470025 h 2101850"/>
              <a:gd name="connsiteX42" fmla="*/ 1082675 w 4451350"/>
              <a:gd name="connsiteY42" fmla="*/ 1441450 h 2101850"/>
              <a:gd name="connsiteX43" fmla="*/ 1301750 w 4451350"/>
              <a:gd name="connsiteY43" fmla="*/ 1441450 h 2101850"/>
              <a:gd name="connsiteX44" fmla="*/ 1311275 w 4451350"/>
              <a:gd name="connsiteY44" fmla="*/ 1431925 h 2101850"/>
              <a:gd name="connsiteX45" fmla="*/ 1311275 w 4451350"/>
              <a:gd name="connsiteY45" fmla="*/ 1409700 h 2101850"/>
              <a:gd name="connsiteX46" fmla="*/ 1362075 w 4451350"/>
              <a:gd name="connsiteY46" fmla="*/ 1409700 h 2101850"/>
              <a:gd name="connsiteX47" fmla="*/ 1362075 w 4451350"/>
              <a:gd name="connsiteY47" fmla="*/ 1390650 h 2101850"/>
              <a:gd name="connsiteX48" fmla="*/ 1393825 w 4451350"/>
              <a:gd name="connsiteY48" fmla="*/ 1390650 h 2101850"/>
              <a:gd name="connsiteX49" fmla="*/ 1393825 w 4451350"/>
              <a:gd name="connsiteY49" fmla="*/ 1371600 h 2101850"/>
              <a:gd name="connsiteX50" fmla="*/ 1431925 w 4451350"/>
              <a:gd name="connsiteY50" fmla="*/ 1371600 h 2101850"/>
              <a:gd name="connsiteX51" fmla="*/ 1431925 w 4451350"/>
              <a:gd name="connsiteY51" fmla="*/ 1352550 h 2101850"/>
              <a:gd name="connsiteX52" fmla="*/ 1473200 w 4451350"/>
              <a:gd name="connsiteY52" fmla="*/ 1352550 h 2101850"/>
              <a:gd name="connsiteX53" fmla="*/ 1473200 w 4451350"/>
              <a:gd name="connsiteY53" fmla="*/ 1327150 h 2101850"/>
              <a:gd name="connsiteX54" fmla="*/ 1520825 w 4451350"/>
              <a:gd name="connsiteY54" fmla="*/ 1327150 h 2101850"/>
              <a:gd name="connsiteX55" fmla="*/ 1520825 w 4451350"/>
              <a:gd name="connsiteY55" fmla="*/ 1304925 h 2101850"/>
              <a:gd name="connsiteX56" fmla="*/ 1590675 w 4451350"/>
              <a:gd name="connsiteY56" fmla="*/ 1304925 h 2101850"/>
              <a:gd name="connsiteX57" fmla="*/ 1590675 w 4451350"/>
              <a:gd name="connsiteY57" fmla="*/ 1285875 h 2101850"/>
              <a:gd name="connsiteX58" fmla="*/ 1682750 w 4451350"/>
              <a:gd name="connsiteY58" fmla="*/ 1285875 h 2101850"/>
              <a:gd name="connsiteX59" fmla="*/ 1682750 w 4451350"/>
              <a:gd name="connsiteY59" fmla="*/ 1263650 h 2101850"/>
              <a:gd name="connsiteX60" fmla="*/ 1822450 w 4451350"/>
              <a:gd name="connsiteY60" fmla="*/ 1263650 h 2101850"/>
              <a:gd name="connsiteX61" fmla="*/ 1822450 w 4451350"/>
              <a:gd name="connsiteY61" fmla="*/ 1257300 h 2101850"/>
              <a:gd name="connsiteX62" fmla="*/ 1822450 w 4451350"/>
              <a:gd name="connsiteY62" fmla="*/ 1238250 h 2101850"/>
              <a:gd name="connsiteX63" fmla="*/ 1876425 w 4451350"/>
              <a:gd name="connsiteY63" fmla="*/ 1238250 h 2101850"/>
              <a:gd name="connsiteX64" fmla="*/ 1876425 w 4451350"/>
              <a:gd name="connsiteY64" fmla="*/ 1224756 h 2101850"/>
              <a:gd name="connsiteX65" fmla="*/ 2079625 w 4451350"/>
              <a:gd name="connsiteY65" fmla="*/ 1212850 h 2101850"/>
              <a:gd name="connsiteX66" fmla="*/ 2079625 w 4451350"/>
              <a:gd name="connsiteY66" fmla="*/ 1171575 h 2101850"/>
              <a:gd name="connsiteX67" fmla="*/ 2165350 w 4451350"/>
              <a:gd name="connsiteY67" fmla="*/ 1171575 h 2101850"/>
              <a:gd name="connsiteX68" fmla="*/ 2165350 w 4451350"/>
              <a:gd name="connsiteY68" fmla="*/ 1149350 h 2101850"/>
              <a:gd name="connsiteX69" fmla="*/ 2190750 w 4451350"/>
              <a:gd name="connsiteY69" fmla="*/ 1149350 h 2101850"/>
              <a:gd name="connsiteX70" fmla="*/ 2190750 w 4451350"/>
              <a:gd name="connsiteY70" fmla="*/ 1133475 h 2101850"/>
              <a:gd name="connsiteX71" fmla="*/ 2311400 w 4451350"/>
              <a:gd name="connsiteY71" fmla="*/ 1133475 h 2101850"/>
              <a:gd name="connsiteX72" fmla="*/ 2311400 w 4451350"/>
              <a:gd name="connsiteY72" fmla="*/ 1098550 h 2101850"/>
              <a:gd name="connsiteX73" fmla="*/ 2403475 w 4451350"/>
              <a:gd name="connsiteY73" fmla="*/ 1098550 h 2101850"/>
              <a:gd name="connsiteX74" fmla="*/ 2403475 w 4451350"/>
              <a:gd name="connsiteY74" fmla="*/ 1082675 h 2101850"/>
              <a:gd name="connsiteX75" fmla="*/ 2559050 w 4451350"/>
              <a:gd name="connsiteY75" fmla="*/ 1082675 h 2101850"/>
              <a:gd name="connsiteX76" fmla="*/ 2559050 w 4451350"/>
              <a:gd name="connsiteY76" fmla="*/ 1060450 h 2101850"/>
              <a:gd name="connsiteX77" fmla="*/ 2657475 w 4451350"/>
              <a:gd name="connsiteY77" fmla="*/ 1060450 h 2101850"/>
              <a:gd name="connsiteX78" fmla="*/ 2657475 w 4451350"/>
              <a:gd name="connsiteY78" fmla="*/ 1044575 h 2101850"/>
              <a:gd name="connsiteX79" fmla="*/ 2695575 w 4451350"/>
              <a:gd name="connsiteY79" fmla="*/ 1044575 h 2101850"/>
              <a:gd name="connsiteX80" fmla="*/ 2695575 w 4451350"/>
              <a:gd name="connsiteY80" fmla="*/ 1031875 h 2101850"/>
              <a:gd name="connsiteX81" fmla="*/ 2809875 w 4451350"/>
              <a:gd name="connsiteY81" fmla="*/ 1031875 h 2101850"/>
              <a:gd name="connsiteX82" fmla="*/ 2809875 w 4451350"/>
              <a:gd name="connsiteY82" fmla="*/ 1003300 h 2101850"/>
              <a:gd name="connsiteX83" fmla="*/ 2835275 w 4451350"/>
              <a:gd name="connsiteY83" fmla="*/ 1003300 h 2101850"/>
              <a:gd name="connsiteX84" fmla="*/ 2835275 w 4451350"/>
              <a:gd name="connsiteY84" fmla="*/ 990600 h 2101850"/>
              <a:gd name="connsiteX85" fmla="*/ 2882900 w 4451350"/>
              <a:gd name="connsiteY85" fmla="*/ 990600 h 2101850"/>
              <a:gd name="connsiteX86" fmla="*/ 2882900 w 4451350"/>
              <a:gd name="connsiteY86" fmla="*/ 971550 h 2101850"/>
              <a:gd name="connsiteX87" fmla="*/ 2943225 w 4451350"/>
              <a:gd name="connsiteY87" fmla="*/ 971550 h 2101850"/>
              <a:gd name="connsiteX88" fmla="*/ 2943225 w 4451350"/>
              <a:gd name="connsiteY88" fmla="*/ 952500 h 2101850"/>
              <a:gd name="connsiteX89" fmla="*/ 2997200 w 4451350"/>
              <a:gd name="connsiteY89" fmla="*/ 952500 h 2101850"/>
              <a:gd name="connsiteX90" fmla="*/ 3006725 w 4451350"/>
              <a:gd name="connsiteY90" fmla="*/ 942975 h 2101850"/>
              <a:gd name="connsiteX91" fmla="*/ 3057525 w 4451350"/>
              <a:gd name="connsiteY91" fmla="*/ 942975 h 2101850"/>
              <a:gd name="connsiteX92" fmla="*/ 3057525 w 4451350"/>
              <a:gd name="connsiteY92" fmla="*/ 908050 h 2101850"/>
              <a:gd name="connsiteX93" fmla="*/ 3162300 w 4451350"/>
              <a:gd name="connsiteY93" fmla="*/ 908050 h 2101850"/>
              <a:gd name="connsiteX94" fmla="*/ 3162300 w 4451350"/>
              <a:gd name="connsiteY94" fmla="*/ 885825 h 2101850"/>
              <a:gd name="connsiteX95" fmla="*/ 3216275 w 4451350"/>
              <a:gd name="connsiteY95" fmla="*/ 885825 h 2101850"/>
              <a:gd name="connsiteX96" fmla="*/ 3216275 w 4451350"/>
              <a:gd name="connsiteY96" fmla="*/ 863600 h 2101850"/>
              <a:gd name="connsiteX97" fmla="*/ 3279775 w 4451350"/>
              <a:gd name="connsiteY97" fmla="*/ 863600 h 2101850"/>
              <a:gd name="connsiteX98" fmla="*/ 3279775 w 4451350"/>
              <a:gd name="connsiteY98" fmla="*/ 828675 h 2101850"/>
              <a:gd name="connsiteX99" fmla="*/ 3365500 w 4451350"/>
              <a:gd name="connsiteY99" fmla="*/ 828675 h 2101850"/>
              <a:gd name="connsiteX100" fmla="*/ 3365500 w 4451350"/>
              <a:gd name="connsiteY100" fmla="*/ 815975 h 2101850"/>
              <a:gd name="connsiteX101" fmla="*/ 3419475 w 4451350"/>
              <a:gd name="connsiteY101" fmla="*/ 815975 h 2101850"/>
              <a:gd name="connsiteX102" fmla="*/ 3419475 w 4451350"/>
              <a:gd name="connsiteY102" fmla="*/ 793750 h 2101850"/>
              <a:gd name="connsiteX103" fmla="*/ 3451225 w 4451350"/>
              <a:gd name="connsiteY103" fmla="*/ 793750 h 2101850"/>
              <a:gd name="connsiteX104" fmla="*/ 3451225 w 4451350"/>
              <a:gd name="connsiteY104" fmla="*/ 739775 h 2101850"/>
              <a:gd name="connsiteX105" fmla="*/ 3575050 w 4451350"/>
              <a:gd name="connsiteY105" fmla="*/ 739775 h 2101850"/>
              <a:gd name="connsiteX106" fmla="*/ 3575050 w 4451350"/>
              <a:gd name="connsiteY106" fmla="*/ 673100 h 2101850"/>
              <a:gd name="connsiteX107" fmla="*/ 3736975 w 4451350"/>
              <a:gd name="connsiteY107" fmla="*/ 673100 h 2101850"/>
              <a:gd name="connsiteX108" fmla="*/ 3736975 w 4451350"/>
              <a:gd name="connsiteY108" fmla="*/ 650875 h 2101850"/>
              <a:gd name="connsiteX109" fmla="*/ 3768725 w 4451350"/>
              <a:gd name="connsiteY109" fmla="*/ 650875 h 2101850"/>
              <a:gd name="connsiteX110" fmla="*/ 3768725 w 4451350"/>
              <a:gd name="connsiteY110" fmla="*/ 625475 h 2101850"/>
              <a:gd name="connsiteX111" fmla="*/ 3854450 w 4451350"/>
              <a:gd name="connsiteY111" fmla="*/ 625475 h 2101850"/>
              <a:gd name="connsiteX112" fmla="*/ 3854450 w 4451350"/>
              <a:gd name="connsiteY112" fmla="*/ 603250 h 2101850"/>
              <a:gd name="connsiteX113" fmla="*/ 3924300 w 4451350"/>
              <a:gd name="connsiteY113" fmla="*/ 603250 h 2101850"/>
              <a:gd name="connsiteX114" fmla="*/ 3924300 w 4451350"/>
              <a:gd name="connsiteY114" fmla="*/ 536575 h 2101850"/>
              <a:gd name="connsiteX115" fmla="*/ 3971925 w 4451350"/>
              <a:gd name="connsiteY115" fmla="*/ 536575 h 2101850"/>
              <a:gd name="connsiteX116" fmla="*/ 3971925 w 4451350"/>
              <a:gd name="connsiteY116" fmla="*/ 508000 h 2101850"/>
              <a:gd name="connsiteX117" fmla="*/ 4019550 w 4451350"/>
              <a:gd name="connsiteY117" fmla="*/ 508000 h 2101850"/>
              <a:gd name="connsiteX118" fmla="*/ 4019550 w 4451350"/>
              <a:gd name="connsiteY118" fmla="*/ 479425 h 2101850"/>
              <a:gd name="connsiteX119" fmla="*/ 4057650 w 4451350"/>
              <a:gd name="connsiteY119" fmla="*/ 479425 h 2101850"/>
              <a:gd name="connsiteX120" fmla="*/ 4057650 w 4451350"/>
              <a:gd name="connsiteY120" fmla="*/ 415925 h 2101850"/>
              <a:gd name="connsiteX121" fmla="*/ 4105275 w 4451350"/>
              <a:gd name="connsiteY121" fmla="*/ 415925 h 2101850"/>
              <a:gd name="connsiteX122" fmla="*/ 4105275 w 4451350"/>
              <a:gd name="connsiteY122" fmla="*/ 333375 h 2101850"/>
              <a:gd name="connsiteX123" fmla="*/ 4140200 w 4451350"/>
              <a:gd name="connsiteY123" fmla="*/ 333375 h 2101850"/>
              <a:gd name="connsiteX124" fmla="*/ 4140200 w 4451350"/>
              <a:gd name="connsiteY124" fmla="*/ 298450 h 2101850"/>
              <a:gd name="connsiteX125" fmla="*/ 4295775 w 4451350"/>
              <a:gd name="connsiteY125" fmla="*/ 298450 h 2101850"/>
              <a:gd name="connsiteX126" fmla="*/ 4295775 w 4451350"/>
              <a:gd name="connsiteY126" fmla="*/ 273050 h 2101850"/>
              <a:gd name="connsiteX127" fmla="*/ 4343400 w 4451350"/>
              <a:gd name="connsiteY127" fmla="*/ 273050 h 2101850"/>
              <a:gd name="connsiteX128" fmla="*/ 4343400 w 4451350"/>
              <a:gd name="connsiteY128" fmla="*/ 196850 h 2101850"/>
              <a:gd name="connsiteX129" fmla="*/ 4419600 w 4451350"/>
              <a:gd name="connsiteY129" fmla="*/ 196850 h 2101850"/>
              <a:gd name="connsiteX130" fmla="*/ 4419600 w 4451350"/>
              <a:gd name="connsiteY130" fmla="*/ 123825 h 2101850"/>
              <a:gd name="connsiteX131" fmla="*/ 4451350 w 4451350"/>
              <a:gd name="connsiteY131" fmla="*/ 123825 h 2101850"/>
              <a:gd name="connsiteX132" fmla="*/ 4451350 w 4451350"/>
              <a:gd name="connsiteY132" fmla="*/ 0 h 2101850"/>
              <a:gd name="connsiteX133" fmla="*/ 0 w 4451350"/>
              <a:gd name="connsiteY133" fmla="*/ 3175 h 2101850"/>
              <a:gd name="connsiteX0" fmla="*/ 0 w 4451350"/>
              <a:gd name="connsiteY0" fmla="*/ 3175 h 2101850"/>
              <a:gd name="connsiteX1" fmla="*/ 0 w 4451350"/>
              <a:gd name="connsiteY1" fmla="*/ 2101850 h 2101850"/>
              <a:gd name="connsiteX2" fmla="*/ 34925 w 4451350"/>
              <a:gd name="connsiteY2" fmla="*/ 2101850 h 2101850"/>
              <a:gd name="connsiteX3" fmla="*/ 34925 w 4451350"/>
              <a:gd name="connsiteY3" fmla="*/ 1949450 h 2101850"/>
              <a:gd name="connsiteX4" fmla="*/ 66675 w 4451350"/>
              <a:gd name="connsiteY4" fmla="*/ 1949450 h 2101850"/>
              <a:gd name="connsiteX5" fmla="*/ 66675 w 4451350"/>
              <a:gd name="connsiteY5" fmla="*/ 1816100 h 2101850"/>
              <a:gd name="connsiteX6" fmla="*/ 114300 w 4451350"/>
              <a:gd name="connsiteY6" fmla="*/ 1816100 h 2101850"/>
              <a:gd name="connsiteX7" fmla="*/ 114300 w 4451350"/>
              <a:gd name="connsiteY7" fmla="*/ 1803400 h 2101850"/>
              <a:gd name="connsiteX8" fmla="*/ 196850 w 4451350"/>
              <a:gd name="connsiteY8" fmla="*/ 1803400 h 2101850"/>
              <a:gd name="connsiteX9" fmla="*/ 196850 w 4451350"/>
              <a:gd name="connsiteY9" fmla="*/ 1774825 h 2101850"/>
              <a:gd name="connsiteX10" fmla="*/ 241300 w 4451350"/>
              <a:gd name="connsiteY10" fmla="*/ 1774825 h 2101850"/>
              <a:gd name="connsiteX11" fmla="*/ 241300 w 4451350"/>
              <a:gd name="connsiteY11" fmla="*/ 1762125 h 2101850"/>
              <a:gd name="connsiteX12" fmla="*/ 279400 w 4451350"/>
              <a:gd name="connsiteY12" fmla="*/ 1762125 h 2101850"/>
              <a:gd name="connsiteX13" fmla="*/ 279400 w 4451350"/>
              <a:gd name="connsiteY13" fmla="*/ 1749425 h 2101850"/>
              <a:gd name="connsiteX14" fmla="*/ 323850 w 4451350"/>
              <a:gd name="connsiteY14" fmla="*/ 1749425 h 2101850"/>
              <a:gd name="connsiteX15" fmla="*/ 323850 w 4451350"/>
              <a:gd name="connsiteY15" fmla="*/ 1708150 h 2101850"/>
              <a:gd name="connsiteX16" fmla="*/ 349250 w 4451350"/>
              <a:gd name="connsiteY16" fmla="*/ 1708150 h 2101850"/>
              <a:gd name="connsiteX17" fmla="*/ 349250 w 4451350"/>
              <a:gd name="connsiteY17" fmla="*/ 1679575 h 2101850"/>
              <a:gd name="connsiteX18" fmla="*/ 396875 w 4451350"/>
              <a:gd name="connsiteY18" fmla="*/ 1679575 h 2101850"/>
              <a:gd name="connsiteX19" fmla="*/ 396875 w 4451350"/>
              <a:gd name="connsiteY19" fmla="*/ 1673225 h 2101850"/>
              <a:gd name="connsiteX20" fmla="*/ 434975 w 4451350"/>
              <a:gd name="connsiteY20" fmla="*/ 1673225 h 2101850"/>
              <a:gd name="connsiteX21" fmla="*/ 434975 w 4451350"/>
              <a:gd name="connsiteY21" fmla="*/ 1657350 h 2101850"/>
              <a:gd name="connsiteX22" fmla="*/ 508000 w 4451350"/>
              <a:gd name="connsiteY22" fmla="*/ 1657350 h 2101850"/>
              <a:gd name="connsiteX23" fmla="*/ 508000 w 4451350"/>
              <a:gd name="connsiteY23" fmla="*/ 1628775 h 2101850"/>
              <a:gd name="connsiteX24" fmla="*/ 577850 w 4451350"/>
              <a:gd name="connsiteY24" fmla="*/ 1628775 h 2101850"/>
              <a:gd name="connsiteX25" fmla="*/ 577850 w 4451350"/>
              <a:gd name="connsiteY25" fmla="*/ 1628775 h 2101850"/>
              <a:gd name="connsiteX26" fmla="*/ 606425 w 4451350"/>
              <a:gd name="connsiteY26" fmla="*/ 1600200 h 2101850"/>
              <a:gd name="connsiteX27" fmla="*/ 654050 w 4451350"/>
              <a:gd name="connsiteY27" fmla="*/ 1600200 h 2101850"/>
              <a:gd name="connsiteX28" fmla="*/ 654050 w 4451350"/>
              <a:gd name="connsiteY28" fmla="*/ 1581150 h 2101850"/>
              <a:gd name="connsiteX29" fmla="*/ 717550 w 4451350"/>
              <a:gd name="connsiteY29" fmla="*/ 1581150 h 2101850"/>
              <a:gd name="connsiteX30" fmla="*/ 717550 w 4451350"/>
              <a:gd name="connsiteY30" fmla="*/ 1571625 h 2101850"/>
              <a:gd name="connsiteX31" fmla="*/ 796925 w 4451350"/>
              <a:gd name="connsiteY31" fmla="*/ 1571625 h 2101850"/>
              <a:gd name="connsiteX32" fmla="*/ 796925 w 4451350"/>
              <a:gd name="connsiteY32" fmla="*/ 1539875 h 2101850"/>
              <a:gd name="connsiteX33" fmla="*/ 873125 w 4451350"/>
              <a:gd name="connsiteY33" fmla="*/ 1539875 h 2101850"/>
              <a:gd name="connsiteX34" fmla="*/ 873125 w 4451350"/>
              <a:gd name="connsiteY34" fmla="*/ 1530350 h 2101850"/>
              <a:gd name="connsiteX35" fmla="*/ 977900 w 4451350"/>
              <a:gd name="connsiteY35" fmla="*/ 1530350 h 2101850"/>
              <a:gd name="connsiteX36" fmla="*/ 993775 w 4451350"/>
              <a:gd name="connsiteY36" fmla="*/ 1514475 h 2101850"/>
              <a:gd name="connsiteX37" fmla="*/ 1028700 w 4451350"/>
              <a:gd name="connsiteY37" fmla="*/ 1514475 h 2101850"/>
              <a:gd name="connsiteX38" fmla="*/ 1028700 w 4451350"/>
              <a:gd name="connsiteY38" fmla="*/ 1489075 h 2101850"/>
              <a:gd name="connsiteX39" fmla="*/ 1047750 w 4451350"/>
              <a:gd name="connsiteY39" fmla="*/ 1489075 h 2101850"/>
              <a:gd name="connsiteX40" fmla="*/ 1047750 w 4451350"/>
              <a:gd name="connsiteY40" fmla="*/ 1470025 h 2101850"/>
              <a:gd name="connsiteX41" fmla="*/ 1082675 w 4451350"/>
              <a:gd name="connsiteY41" fmla="*/ 1470025 h 2101850"/>
              <a:gd name="connsiteX42" fmla="*/ 1082675 w 4451350"/>
              <a:gd name="connsiteY42" fmla="*/ 1441450 h 2101850"/>
              <a:gd name="connsiteX43" fmla="*/ 1301750 w 4451350"/>
              <a:gd name="connsiteY43" fmla="*/ 1441450 h 2101850"/>
              <a:gd name="connsiteX44" fmla="*/ 1311275 w 4451350"/>
              <a:gd name="connsiteY44" fmla="*/ 1431925 h 2101850"/>
              <a:gd name="connsiteX45" fmla="*/ 1311275 w 4451350"/>
              <a:gd name="connsiteY45" fmla="*/ 1409700 h 2101850"/>
              <a:gd name="connsiteX46" fmla="*/ 1362075 w 4451350"/>
              <a:gd name="connsiteY46" fmla="*/ 1409700 h 2101850"/>
              <a:gd name="connsiteX47" fmla="*/ 1362075 w 4451350"/>
              <a:gd name="connsiteY47" fmla="*/ 1390650 h 2101850"/>
              <a:gd name="connsiteX48" fmla="*/ 1393825 w 4451350"/>
              <a:gd name="connsiteY48" fmla="*/ 1390650 h 2101850"/>
              <a:gd name="connsiteX49" fmla="*/ 1393825 w 4451350"/>
              <a:gd name="connsiteY49" fmla="*/ 1371600 h 2101850"/>
              <a:gd name="connsiteX50" fmla="*/ 1431925 w 4451350"/>
              <a:gd name="connsiteY50" fmla="*/ 1371600 h 2101850"/>
              <a:gd name="connsiteX51" fmla="*/ 1431925 w 4451350"/>
              <a:gd name="connsiteY51" fmla="*/ 1352550 h 2101850"/>
              <a:gd name="connsiteX52" fmla="*/ 1473200 w 4451350"/>
              <a:gd name="connsiteY52" fmla="*/ 1352550 h 2101850"/>
              <a:gd name="connsiteX53" fmla="*/ 1473200 w 4451350"/>
              <a:gd name="connsiteY53" fmla="*/ 1327150 h 2101850"/>
              <a:gd name="connsiteX54" fmla="*/ 1520825 w 4451350"/>
              <a:gd name="connsiteY54" fmla="*/ 1327150 h 2101850"/>
              <a:gd name="connsiteX55" fmla="*/ 1520825 w 4451350"/>
              <a:gd name="connsiteY55" fmla="*/ 1304925 h 2101850"/>
              <a:gd name="connsiteX56" fmla="*/ 1590675 w 4451350"/>
              <a:gd name="connsiteY56" fmla="*/ 1304925 h 2101850"/>
              <a:gd name="connsiteX57" fmla="*/ 1590675 w 4451350"/>
              <a:gd name="connsiteY57" fmla="*/ 1285875 h 2101850"/>
              <a:gd name="connsiteX58" fmla="*/ 1682750 w 4451350"/>
              <a:gd name="connsiteY58" fmla="*/ 1285875 h 2101850"/>
              <a:gd name="connsiteX59" fmla="*/ 1682750 w 4451350"/>
              <a:gd name="connsiteY59" fmla="*/ 1263650 h 2101850"/>
              <a:gd name="connsiteX60" fmla="*/ 1822450 w 4451350"/>
              <a:gd name="connsiteY60" fmla="*/ 1263650 h 2101850"/>
              <a:gd name="connsiteX61" fmla="*/ 1822450 w 4451350"/>
              <a:gd name="connsiteY61" fmla="*/ 1257300 h 2101850"/>
              <a:gd name="connsiteX62" fmla="*/ 1822450 w 4451350"/>
              <a:gd name="connsiteY62" fmla="*/ 1238250 h 2101850"/>
              <a:gd name="connsiteX63" fmla="*/ 1876425 w 4451350"/>
              <a:gd name="connsiteY63" fmla="*/ 1238250 h 2101850"/>
              <a:gd name="connsiteX64" fmla="*/ 1876425 w 4451350"/>
              <a:gd name="connsiteY64" fmla="*/ 1224756 h 2101850"/>
              <a:gd name="connsiteX65" fmla="*/ 2079625 w 4451350"/>
              <a:gd name="connsiteY65" fmla="*/ 1227138 h 2101850"/>
              <a:gd name="connsiteX66" fmla="*/ 2079625 w 4451350"/>
              <a:gd name="connsiteY66" fmla="*/ 1171575 h 2101850"/>
              <a:gd name="connsiteX67" fmla="*/ 2165350 w 4451350"/>
              <a:gd name="connsiteY67" fmla="*/ 1171575 h 2101850"/>
              <a:gd name="connsiteX68" fmla="*/ 2165350 w 4451350"/>
              <a:gd name="connsiteY68" fmla="*/ 1149350 h 2101850"/>
              <a:gd name="connsiteX69" fmla="*/ 2190750 w 4451350"/>
              <a:gd name="connsiteY69" fmla="*/ 1149350 h 2101850"/>
              <a:gd name="connsiteX70" fmla="*/ 2190750 w 4451350"/>
              <a:gd name="connsiteY70" fmla="*/ 1133475 h 2101850"/>
              <a:gd name="connsiteX71" fmla="*/ 2311400 w 4451350"/>
              <a:gd name="connsiteY71" fmla="*/ 1133475 h 2101850"/>
              <a:gd name="connsiteX72" fmla="*/ 2311400 w 4451350"/>
              <a:gd name="connsiteY72" fmla="*/ 1098550 h 2101850"/>
              <a:gd name="connsiteX73" fmla="*/ 2403475 w 4451350"/>
              <a:gd name="connsiteY73" fmla="*/ 1098550 h 2101850"/>
              <a:gd name="connsiteX74" fmla="*/ 2403475 w 4451350"/>
              <a:gd name="connsiteY74" fmla="*/ 1082675 h 2101850"/>
              <a:gd name="connsiteX75" fmla="*/ 2559050 w 4451350"/>
              <a:gd name="connsiteY75" fmla="*/ 1082675 h 2101850"/>
              <a:gd name="connsiteX76" fmla="*/ 2559050 w 4451350"/>
              <a:gd name="connsiteY76" fmla="*/ 1060450 h 2101850"/>
              <a:gd name="connsiteX77" fmla="*/ 2657475 w 4451350"/>
              <a:gd name="connsiteY77" fmla="*/ 1060450 h 2101850"/>
              <a:gd name="connsiteX78" fmla="*/ 2657475 w 4451350"/>
              <a:gd name="connsiteY78" fmla="*/ 1044575 h 2101850"/>
              <a:gd name="connsiteX79" fmla="*/ 2695575 w 4451350"/>
              <a:gd name="connsiteY79" fmla="*/ 1044575 h 2101850"/>
              <a:gd name="connsiteX80" fmla="*/ 2695575 w 4451350"/>
              <a:gd name="connsiteY80" fmla="*/ 1031875 h 2101850"/>
              <a:gd name="connsiteX81" fmla="*/ 2809875 w 4451350"/>
              <a:gd name="connsiteY81" fmla="*/ 1031875 h 2101850"/>
              <a:gd name="connsiteX82" fmla="*/ 2809875 w 4451350"/>
              <a:gd name="connsiteY82" fmla="*/ 1003300 h 2101850"/>
              <a:gd name="connsiteX83" fmla="*/ 2835275 w 4451350"/>
              <a:gd name="connsiteY83" fmla="*/ 1003300 h 2101850"/>
              <a:gd name="connsiteX84" fmla="*/ 2835275 w 4451350"/>
              <a:gd name="connsiteY84" fmla="*/ 990600 h 2101850"/>
              <a:gd name="connsiteX85" fmla="*/ 2882900 w 4451350"/>
              <a:gd name="connsiteY85" fmla="*/ 990600 h 2101850"/>
              <a:gd name="connsiteX86" fmla="*/ 2882900 w 4451350"/>
              <a:gd name="connsiteY86" fmla="*/ 971550 h 2101850"/>
              <a:gd name="connsiteX87" fmla="*/ 2943225 w 4451350"/>
              <a:gd name="connsiteY87" fmla="*/ 971550 h 2101850"/>
              <a:gd name="connsiteX88" fmla="*/ 2943225 w 4451350"/>
              <a:gd name="connsiteY88" fmla="*/ 952500 h 2101850"/>
              <a:gd name="connsiteX89" fmla="*/ 2997200 w 4451350"/>
              <a:gd name="connsiteY89" fmla="*/ 952500 h 2101850"/>
              <a:gd name="connsiteX90" fmla="*/ 3006725 w 4451350"/>
              <a:gd name="connsiteY90" fmla="*/ 942975 h 2101850"/>
              <a:gd name="connsiteX91" fmla="*/ 3057525 w 4451350"/>
              <a:gd name="connsiteY91" fmla="*/ 942975 h 2101850"/>
              <a:gd name="connsiteX92" fmla="*/ 3057525 w 4451350"/>
              <a:gd name="connsiteY92" fmla="*/ 908050 h 2101850"/>
              <a:gd name="connsiteX93" fmla="*/ 3162300 w 4451350"/>
              <a:gd name="connsiteY93" fmla="*/ 908050 h 2101850"/>
              <a:gd name="connsiteX94" fmla="*/ 3162300 w 4451350"/>
              <a:gd name="connsiteY94" fmla="*/ 885825 h 2101850"/>
              <a:gd name="connsiteX95" fmla="*/ 3216275 w 4451350"/>
              <a:gd name="connsiteY95" fmla="*/ 885825 h 2101850"/>
              <a:gd name="connsiteX96" fmla="*/ 3216275 w 4451350"/>
              <a:gd name="connsiteY96" fmla="*/ 863600 h 2101850"/>
              <a:gd name="connsiteX97" fmla="*/ 3279775 w 4451350"/>
              <a:gd name="connsiteY97" fmla="*/ 863600 h 2101850"/>
              <a:gd name="connsiteX98" fmla="*/ 3279775 w 4451350"/>
              <a:gd name="connsiteY98" fmla="*/ 828675 h 2101850"/>
              <a:gd name="connsiteX99" fmla="*/ 3365500 w 4451350"/>
              <a:gd name="connsiteY99" fmla="*/ 828675 h 2101850"/>
              <a:gd name="connsiteX100" fmla="*/ 3365500 w 4451350"/>
              <a:gd name="connsiteY100" fmla="*/ 815975 h 2101850"/>
              <a:gd name="connsiteX101" fmla="*/ 3419475 w 4451350"/>
              <a:gd name="connsiteY101" fmla="*/ 815975 h 2101850"/>
              <a:gd name="connsiteX102" fmla="*/ 3419475 w 4451350"/>
              <a:gd name="connsiteY102" fmla="*/ 793750 h 2101850"/>
              <a:gd name="connsiteX103" fmla="*/ 3451225 w 4451350"/>
              <a:gd name="connsiteY103" fmla="*/ 793750 h 2101850"/>
              <a:gd name="connsiteX104" fmla="*/ 3451225 w 4451350"/>
              <a:gd name="connsiteY104" fmla="*/ 739775 h 2101850"/>
              <a:gd name="connsiteX105" fmla="*/ 3575050 w 4451350"/>
              <a:gd name="connsiteY105" fmla="*/ 739775 h 2101850"/>
              <a:gd name="connsiteX106" fmla="*/ 3575050 w 4451350"/>
              <a:gd name="connsiteY106" fmla="*/ 673100 h 2101850"/>
              <a:gd name="connsiteX107" fmla="*/ 3736975 w 4451350"/>
              <a:gd name="connsiteY107" fmla="*/ 673100 h 2101850"/>
              <a:gd name="connsiteX108" fmla="*/ 3736975 w 4451350"/>
              <a:gd name="connsiteY108" fmla="*/ 650875 h 2101850"/>
              <a:gd name="connsiteX109" fmla="*/ 3768725 w 4451350"/>
              <a:gd name="connsiteY109" fmla="*/ 650875 h 2101850"/>
              <a:gd name="connsiteX110" fmla="*/ 3768725 w 4451350"/>
              <a:gd name="connsiteY110" fmla="*/ 625475 h 2101850"/>
              <a:gd name="connsiteX111" fmla="*/ 3854450 w 4451350"/>
              <a:gd name="connsiteY111" fmla="*/ 625475 h 2101850"/>
              <a:gd name="connsiteX112" fmla="*/ 3854450 w 4451350"/>
              <a:gd name="connsiteY112" fmla="*/ 603250 h 2101850"/>
              <a:gd name="connsiteX113" fmla="*/ 3924300 w 4451350"/>
              <a:gd name="connsiteY113" fmla="*/ 603250 h 2101850"/>
              <a:gd name="connsiteX114" fmla="*/ 3924300 w 4451350"/>
              <a:gd name="connsiteY114" fmla="*/ 536575 h 2101850"/>
              <a:gd name="connsiteX115" fmla="*/ 3971925 w 4451350"/>
              <a:gd name="connsiteY115" fmla="*/ 536575 h 2101850"/>
              <a:gd name="connsiteX116" fmla="*/ 3971925 w 4451350"/>
              <a:gd name="connsiteY116" fmla="*/ 508000 h 2101850"/>
              <a:gd name="connsiteX117" fmla="*/ 4019550 w 4451350"/>
              <a:gd name="connsiteY117" fmla="*/ 508000 h 2101850"/>
              <a:gd name="connsiteX118" fmla="*/ 4019550 w 4451350"/>
              <a:gd name="connsiteY118" fmla="*/ 479425 h 2101850"/>
              <a:gd name="connsiteX119" fmla="*/ 4057650 w 4451350"/>
              <a:gd name="connsiteY119" fmla="*/ 479425 h 2101850"/>
              <a:gd name="connsiteX120" fmla="*/ 4057650 w 4451350"/>
              <a:gd name="connsiteY120" fmla="*/ 415925 h 2101850"/>
              <a:gd name="connsiteX121" fmla="*/ 4105275 w 4451350"/>
              <a:gd name="connsiteY121" fmla="*/ 415925 h 2101850"/>
              <a:gd name="connsiteX122" fmla="*/ 4105275 w 4451350"/>
              <a:gd name="connsiteY122" fmla="*/ 333375 h 2101850"/>
              <a:gd name="connsiteX123" fmla="*/ 4140200 w 4451350"/>
              <a:gd name="connsiteY123" fmla="*/ 333375 h 2101850"/>
              <a:gd name="connsiteX124" fmla="*/ 4140200 w 4451350"/>
              <a:gd name="connsiteY124" fmla="*/ 298450 h 2101850"/>
              <a:gd name="connsiteX125" fmla="*/ 4295775 w 4451350"/>
              <a:gd name="connsiteY125" fmla="*/ 298450 h 2101850"/>
              <a:gd name="connsiteX126" fmla="*/ 4295775 w 4451350"/>
              <a:gd name="connsiteY126" fmla="*/ 273050 h 2101850"/>
              <a:gd name="connsiteX127" fmla="*/ 4343400 w 4451350"/>
              <a:gd name="connsiteY127" fmla="*/ 273050 h 2101850"/>
              <a:gd name="connsiteX128" fmla="*/ 4343400 w 4451350"/>
              <a:gd name="connsiteY128" fmla="*/ 196850 h 2101850"/>
              <a:gd name="connsiteX129" fmla="*/ 4419600 w 4451350"/>
              <a:gd name="connsiteY129" fmla="*/ 196850 h 2101850"/>
              <a:gd name="connsiteX130" fmla="*/ 4419600 w 4451350"/>
              <a:gd name="connsiteY130" fmla="*/ 123825 h 2101850"/>
              <a:gd name="connsiteX131" fmla="*/ 4451350 w 4451350"/>
              <a:gd name="connsiteY131" fmla="*/ 123825 h 2101850"/>
              <a:gd name="connsiteX132" fmla="*/ 4451350 w 4451350"/>
              <a:gd name="connsiteY132" fmla="*/ 0 h 2101850"/>
              <a:gd name="connsiteX133" fmla="*/ 0 w 4451350"/>
              <a:gd name="connsiteY133" fmla="*/ 3175 h 2101850"/>
              <a:gd name="connsiteX0" fmla="*/ 0 w 4451350"/>
              <a:gd name="connsiteY0" fmla="*/ 3175 h 2101850"/>
              <a:gd name="connsiteX1" fmla="*/ 0 w 4451350"/>
              <a:gd name="connsiteY1" fmla="*/ 2101850 h 2101850"/>
              <a:gd name="connsiteX2" fmla="*/ 34925 w 4451350"/>
              <a:gd name="connsiteY2" fmla="*/ 2101850 h 2101850"/>
              <a:gd name="connsiteX3" fmla="*/ 34925 w 4451350"/>
              <a:gd name="connsiteY3" fmla="*/ 1949450 h 2101850"/>
              <a:gd name="connsiteX4" fmla="*/ 66675 w 4451350"/>
              <a:gd name="connsiteY4" fmla="*/ 1949450 h 2101850"/>
              <a:gd name="connsiteX5" fmla="*/ 66675 w 4451350"/>
              <a:gd name="connsiteY5" fmla="*/ 1816100 h 2101850"/>
              <a:gd name="connsiteX6" fmla="*/ 114300 w 4451350"/>
              <a:gd name="connsiteY6" fmla="*/ 1816100 h 2101850"/>
              <a:gd name="connsiteX7" fmla="*/ 114300 w 4451350"/>
              <a:gd name="connsiteY7" fmla="*/ 1803400 h 2101850"/>
              <a:gd name="connsiteX8" fmla="*/ 196850 w 4451350"/>
              <a:gd name="connsiteY8" fmla="*/ 1803400 h 2101850"/>
              <a:gd name="connsiteX9" fmla="*/ 196850 w 4451350"/>
              <a:gd name="connsiteY9" fmla="*/ 1774825 h 2101850"/>
              <a:gd name="connsiteX10" fmla="*/ 241300 w 4451350"/>
              <a:gd name="connsiteY10" fmla="*/ 1774825 h 2101850"/>
              <a:gd name="connsiteX11" fmla="*/ 241300 w 4451350"/>
              <a:gd name="connsiteY11" fmla="*/ 1762125 h 2101850"/>
              <a:gd name="connsiteX12" fmla="*/ 279400 w 4451350"/>
              <a:gd name="connsiteY12" fmla="*/ 1762125 h 2101850"/>
              <a:gd name="connsiteX13" fmla="*/ 279400 w 4451350"/>
              <a:gd name="connsiteY13" fmla="*/ 1749425 h 2101850"/>
              <a:gd name="connsiteX14" fmla="*/ 323850 w 4451350"/>
              <a:gd name="connsiteY14" fmla="*/ 1749425 h 2101850"/>
              <a:gd name="connsiteX15" fmla="*/ 323850 w 4451350"/>
              <a:gd name="connsiteY15" fmla="*/ 1708150 h 2101850"/>
              <a:gd name="connsiteX16" fmla="*/ 349250 w 4451350"/>
              <a:gd name="connsiteY16" fmla="*/ 1708150 h 2101850"/>
              <a:gd name="connsiteX17" fmla="*/ 349250 w 4451350"/>
              <a:gd name="connsiteY17" fmla="*/ 1679575 h 2101850"/>
              <a:gd name="connsiteX18" fmla="*/ 396875 w 4451350"/>
              <a:gd name="connsiteY18" fmla="*/ 1679575 h 2101850"/>
              <a:gd name="connsiteX19" fmla="*/ 396875 w 4451350"/>
              <a:gd name="connsiteY19" fmla="*/ 1673225 h 2101850"/>
              <a:gd name="connsiteX20" fmla="*/ 434975 w 4451350"/>
              <a:gd name="connsiteY20" fmla="*/ 1673225 h 2101850"/>
              <a:gd name="connsiteX21" fmla="*/ 434975 w 4451350"/>
              <a:gd name="connsiteY21" fmla="*/ 1657350 h 2101850"/>
              <a:gd name="connsiteX22" fmla="*/ 508000 w 4451350"/>
              <a:gd name="connsiteY22" fmla="*/ 1657350 h 2101850"/>
              <a:gd name="connsiteX23" fmla="*/ 508000 w 4451350"/>
              <a:gd name="connsiteY23" fmla="*/ 1628775 h 2101850"/>
              <a:gd name="connsiteX24" fmla="*/ 577850 w 4451350"/>
              <a:gd name="connsiteY24" fmla="*/ 1628775 h 2101850"/>
              <a:gd name="connsiteX25" fmla="*/ 577850 w 4451350"/>
              <a:gd name="connsiteY25" fmla="*/ 1628775 h 2101850"/>
              <a:gd name="connsiteX26" fmla="*/ 606425 w 4451350"/>
              <a:gd name="connsiteY26" fmla="*/ 1600200 h 2101850"/>
              <a:gd name="connsiteX27" fmla="*/ 654050 w 4451350"/>
              <a:gd name="connsiteY27" fmla="*/ 1600200 h 2101850"/>
              <a:gd name="connsiteX28" fmla="*/ 654050 w 4451350"/>
              <a:gd name="connsiteY28" fmla="*/ 1581150 h 2101850"/>
              <a:gd name="connsiteX29" fmla="*/ 717550 w 4451350"/>
              <a:gd name="connsiteY29" fmla="*/ 1581150 h 2101850"/>
              <a:gd name="connsiteX30" fmla="*/ 717550 w 4451350"/>
              <a:gd name="connsiteY30" fmla="*/ 1571625 h 2101850"/>
              <a:gd name="connsiteX31" fmla="*/ 796925 w 4451350"/>
              <a:gd name="connsiteY31" fmla="*/ 1571625 h 2101850"/>
              <a:gd name="connsiteX32" fmla="*/ 796925 w 4451350"/>
              <a:gd name="connsiteY32" fmla="*/ 1539875 h 2101850"/>
              <a:gd name="connsiteX33" fmla="*/ 873125 w 4451350"/>
              <a:gd name="connsiteY33" fmla="*/ 1539875 h 2101850"/>
              <a:gd name="connsiteX34" fmla="*/ 873125 w 4451350"/>
              <a:gd name="connsiteY34" fmla="*/ 1530350 h 2101850"/>
              <a:gd name="connsiteX35" fmla="*/ 977900 w 4451350"/>
              <a:gd name="connsiteY35" fmla="*/ 1530350 h 2101850"/>
              <a:gd name="connsiteX36" fmla="*/ 993775 w 4451350"/>
              <a:gd name="connsiteY36" fmla="*/ 1514475 h 2101850"/>
              <a:gd name="connsiteX37" fmla="*/ 1028700 w 4451350"/>
              <a:gd name="connsiteY37" fmla="*/ 1514475 h 2101850"/>
              <a:gd name="connsiteX38" fmla="*/ 1028700 w 4451350"/>
              <a:gd name="connsiteY38" fmla="*/ 1489075 h 2101850"/>
              <a:gd name="connsiteX39" fmla="*/ 1047750 w 4451350"/>
              <a:gd name="connsiteY39" fmla="*/ 1489075 h 2101850"/>
              <a:gd name="connsiteX40" fmla="*/ 1047750 w 4451350"/>
              <a:gd name="connsiteY40" fmla="*/ 1470025 h 2101850"/>
              <a:gd name="connsiteX41" fmla="*/ 1082675 w 4451350"/>
              <a:gd name="connsiteY41" fmla="*/ 1470025 h 2101850"/>
              <a:gd name="connsiteX42" fmla="*/ 1082675 w 4451350"/>
              <a:gd name="connsiteY42" fmla="*/ 1441450 h 2101850"/>
              <a:gd name="connsiteX43" fmla="*/ 1301750 w 4451350"/>
              <a:gd name="connsiteY43" fmla="*/ 1441450 h 2101850"/>
              <a:gd name="connsiteX44" fmla="*/ 1311275 w 4451350"/>
              <a:gd name="connsiteY44" fmla="*/ 1431925 h 2101850"/>
              <a:gd name="connsiteX45" fmla="*/ 1311275 w 4451350"/>
              <a:gd name="connsiteY45" fmla="*/ 1409700 h 2101850"/>
              <a:gd name="connsiteX46" fmla="*/ 1362075 w 4451350"/>
              <a:gd name="connsiteY46" fmla="*/ 1409700 h 2101850"/>
              <a:gd name="connsiteX47" fmla="*/ 1362075 w 4451350"/>
              <a:gd name="connsiteY47" fmla="*/ 1390650 h 2101850"/>
              <a:gd name="connsiteX48" fmla="*/ 1393825 w 4451350"/>
              <a:gd name="connsiteY48" fmla="*/ 1390650 h 2101850"/>
              <a:gd name="connsiteX49" fmla="*/ 1393825 w 4451350"/>
              <a:gd name="connsiteY49" fmla="*/ 1371600 h 2101850"/>
              <a:gd name="connsiteX50" fmla="*/ 1431925 w 4451350"/>
              <a:gd name="connsiteY50" fmla="*/ 1371600 h 2101850"/>
              <a:gd name="connsiteX51" fmla="*/ 1431925 w 4451350"/>
              <a:gd name="connsiteY51" fmla="*/ 1352550 h 2101850"/>
              <a:gd name="connsiteX52" fmla="*/ 1473200 w 4451350"/>
              <a:gd name="connsiteY52" fmla="*/ 1352550 h 2101850"/>
              <a:gd name="connsiteX53" fmla="*/ 1473200 w 4451350"/>
              <a:gd name="connsiteY53" fmla="*/ 1327150 h 2101850"/>
              <a:gd name="connsiteX54" fmla="*/ 1520825 w 4451350"/>
              <a:gd name="connsiteY54" fmla="*/ 1327150 h 2101850"/>
              <a:gd name="connsiteX55" fmla="*/ 1520825 w 4451350"/>
              <a:gd name="connsiteY55" fmla="*/ 1304925 h 2101850"/>
              <a:gd name="connsiteX56" fmla="*/ 1590675 w 4451350"/>
              <a:gd name="connsiteY56" fmla="*/ 1304925 h 2101850"/>
              <a:gd name="connsiteX57" fmla="*/ 1590675 w 4451350"/>
              <a:gd name="connsiteY57" fmla="*/ 1285875 h 2101850"/>
              <a:gd name="connsiteX58" fmla="*/ 1682750 w 4451350"/>
              <a:gd name="connsiteY58" fmla="*/ 1285875 h 2101850"/>
              <a:gd name="connsiteX59" fmla="*/ 1682750 w 4451350"/>
              <a:gd name="connsiteY59" fmla="*/ 1263650 h 2101850"/>
              <a:gd name="connsiteX60" fmla="*/ 1822450 w 4451350"/>
              <a:gd name="connsiteY60" fmla="*/ 1263650 h 2101850"/>
              <a:gd name="connsiteX61" fmla="*/ 1822450 w 4451350"/>
              <a:gd name="connsiteY61" fmla="*/ 1257300 h 2101850"/>
              <a:gd name="connsiteX62" fmla="*/ 1822450 w 4451350"/>
              <a:gd name="connsiteY62" fmla="*/ 1238250 h 2101850"/>
              <a:gd name="connsiteX63" fmla="*/ 1876425 w 4451350"/>
              <a:gd name="connsiteY63" fmla="*/ 1238250 h 2101850"/>
              <a:gd name="connsiteX64" fmla="*/ 1876425 w 4451350"/>
              <a:gd name="connsiteY64" fmla="*/ 1224756 h 2101850"/>
              <a:gd name="connsiteX65" fmla="*/ 2079625 w 4451350"/>
              <a:gd name="connsiteY65" fmla="*/ 1227138 h 2101850"/>
              <a:gd name="connsiteX66" fmla="*/ 2079625 w 4451350"/>
              <a:gd name="connsiteY66" fmla="*/ 1171575 h 2101850"/>
              <a:gd name="connsiteX67" fmla="*/ 2165350 w 4451350"/>
              <a:gd name="connsiteY67" fmla="*/ 1171575 h 2101850"/>
              <a:gd name="connsiteX68" fmla="*/ 2165350 w 4451350"/>
              <a:gd name="connsiteY68" fmla="*/ 1149350 h 2101850"/>
              <a:gd name="connsiteX69" fmla="*/ 2190750 w 4451350"/>
              <a:gd name="connsiteY69" fmla="*/ 1149350 h 2101850"/>
              <a:gd name="connsiteX70" fmla="*/ 2190750 w 4451350"/>
              <a:gd name="connsiteY70" fmla="*/ 1133475 h 2101850"/>
              <a:gd name="connsiteX71" fmla="*/ 2311400 w 4451350"/>
              <a:gd name="connsiteY71" fmla="*/ 1133475 h 2101850"/>
              <a:gd name="connsiteX72" fmla="*/ 2311400 w 4451350"/>
              <a:gd name="connsiteY72" fmla="*/ 1108075 h 2101850"/>
              <a:gd name="connsiteX73" fmla="*/ 2403475 w 4451350"/>
              <a:gd name="connsiteY73" fmla="*/ 1098550 h 2101850"/>
              <a:gd name="connsiteX74" fmla="*/ 2403475 w 4451350"/>
              <a:gd name="connsiteY74" fmla="*/ 1082675 h 2101850"/>
              <a:gd name="connsiteX75" fmla="*/ 2559050 w 4451350"/>
              <a:gd name="connsiteY75" fmla="*/ 1082675 h 2101850"/>
              <a:gd name="connsiteX76" fmla="*/ 2559050 w 4451350"/>
              <a:gd name="connsiteY76" fmla="*/ 1060450 h 2101850"/>
              <a:gd name="connsiteX77" fmla="*/ 2657475 w 4451350"/>
              <a:gd name="connsiteY77" fmla="*/ 1060450 h 2101850"/>
              <a:gd name="connsiteX78" fmla="*/ 2657475 w 4451350"/>
              <a:gd name="connsiteY78" fmla="*/ 1044575 h 2101850"/>
              <a:gd name="connsiteX79" fmla="*/ 2695575 w 4451350"/>
              <a:gd name="connsiteY79" fmla="*/ 1044575 h 2101850"/>
              <a:gd name="connsiteX80" fmla="*/ 2695575 w 4451350"/>
              <a:gd name="connsiteY80" fmla="*/ 1031875 h 2101850"/>
              <a:gd name="connsiteX81" fmla="*/ 2809875 w 4451350"/>
              <a:gd name="connsiteY81" fmla="*/ 1031875 h 2101850"/>
              <a:gd name="connsiteX82" fmla="*/ 2809875 w 4451350"/>
              <a:gd name="connsiteY82" fmla="*/ 1003300 h 2101850"/>
              <a:gd name="connsiteX83" fmla="*/ 2835275 w 4451350"/>
              <a:gd name="connsiteY83" fmla="*/ 1003300 h 2101850"/>
              <a:gd name="connsiteX84" fmla="*/ 2835275 w 4451350"/>
              <a:gd name="connsiteY84" fmla="*/ 990600 h 2101850"/>
              <a:gd name="connsiteX85" fmla="*/ 2882900 w 4451350"/>
              <a:gd name="connsiteY85" fmla="*/ 990600 h 2101850"/>
              <a:gd name="connsiteX86" fmla="*/ 2882900 w 4451350"/>
              <a:gd name="connsiteY86" fmla="*/ 971550 h 2101850"/>
              <a:gd name="connsiteX87" fmla="*/ 2943225 w 4451350"/>
              <a:gd name="connsiteY87" fmla="*/ 971550 h 2101850"/>
              <a:gd name="connsiteX88" fmla="*/ 2943225 w 4451350"/>
              <a:gd name="connsiteY88" fmla="*/ 952500 h 2101850"/>
              <a:gd name="connsiteX89" fmla="*/ 2997200 w 4451350"/>
              <a:gd name="connsiteY89" fmla="*/ 952500 h 2101850"/>
              <a:gd name="connsiteX90" fmla="*/ 3006725 w 4451350"/>
              <a:gd name="connsiteY90" fmla="*/ 942975 h 2101850"/>
              <a:gd name="connsiteX91" fmla="*/ 3057525 w 4451350"/>
              <a:gd name="connsiteY91" fmla="*/ 942975 h 2101850"/>
              <a:gd name="connsiteX92" fmla="*/ 3057525 w 4451350"/>
              <a:gd name="connsiteY92" fmla="*/ 908050 h 2101850"/>
              <a:gd name="connsiteX93" fmla="*/ 3162300 w 4451350"/>
              <a:gd name="connsiteY93" fmla="*/ 908050 h 2101850"/>
              <a:gd name="connsiteX94" fmla="*/ 3162300 w 4451350"/>
              <a:gd name="connsiteY94" fmla="*/ 885825 h 2101850"/>
              <a:gd name="connsiteX95" fmla="*/ 3216275 w 4451350"/>
              <a:gd name="connsiteY95" fmla="*/ 885825 h 2101850"/>
              <a:gd name="connsiteX96" fmla="*/ 3216275 w 4451350"/>
              <a:gd name="connsiteY96" fmla="*/ 863600 h 2101850"/>
              <a:gd name="connsiteX97" fmla="*/ 3279775 w 4451350"/>
              <a:gd name="connsiteY97" fmla="*/ 863600 h 2101850"/>
              <a:gd name="connsiteX98" fmla="*/ 3279775 w 4451350"/>
              <a:gd name="connsiteY98" fmla="*/ 828675 h 2101850"/>
              <a:gd name="connsiteX99" fmla="*/ 3365500 w 4451350"/>
              <a:gd name="connsiteY99" fmla="*/ 828675 h 2101850"/>
              <a:gd name="connsiteX100" fmla="*/ 3365500 w 4451350"/>
              <a:gd name="connsiteY100" fmla="*/ 815975 h 2101850"/>
              <a:gd name="connsiteX101" fmla="*/ 3419475 w 4451350"/>
              <a:gd name="connsiteY101" fmla="*/ 815975 h 2101850"/>
              <a:gd name="connsiteX102" fmla="*/ 3419475 w 4451350"/>
              <a:gd name="connsiteY102" fmla="*/ 793750 h 2101850"/>
              <a:gd name="connsiteX103" fmla="*/ 3451225 w 4451350"/>
              <a:gd name="connsiteY103" fmla="*/ 793750 h 2101850"/>
              <a:gd name="connsiteX104" fmla="*/ 3451225 w 4451350"/>
              <a:gd name="connsiteY104" fmla="*/ 739775 h 2101850"/>
              <a:gd name="connsiteX105" fmla="*/ 3575050 w 4451350"/>
              <a:gd name="connsiteY105" fmla="*/ 739775 h 2101850"/>
              <a:gd name="connsiteX106" fmla="*/ 3575050 w 4451350"/>
              <a:gd name="connsiteY106" fmla="*/ 673100 h 2101850"/>
              <a:gd name="connsiteX107" fmla="*/ 3736975 w 4451350"/>
              <a:gd name="connsiteY107" fmla="*/ 673100 h 2101850"/>
              <a:gd name="connsiteX108" fmla="*/ 3736975 w 4451350"/>
              <a:gd name="connsiteY108" fmla="*/ 650875 h 2101850"/>
              <a:gd name="connsiteX109" fmla="*/ 3768725 w 4451350"/>
              <a:gd name="connsiteY109" fmla="*/ 650875 h 2101850"/>
              <a:gd name="connsiteX110" fmla="*/ 3768725 w 4451350"/>
              <a:gd name="connsiteY110" fmla="*/ 625475 h 2101850"/>
              <a:gd name="connsiteX111" fmla="*/ 3854450 w 4451350"/>
              <a:gd name="connsiteY111" fmla="*/ 625475 h 2101850"/>
              <a:gd name="connsiteX112" fmla="*/ 3854450 w 4451350"/>
              <a:gd name="connsiteY112" fmla="*/ 603250 h 2101850"/>
              <a:gd name="connsiteX113" fmla="*/ 3924300 w 4451350"/>
              <a:gd name="connsiteY113" fmla="*/ 603250 h 2101850"/>
              <a:gd name="connsiteX114" fmla="*/ 3924300 w 4451350"/>
              <a:gd name="connsiteY114" fmla="*/ 536575 h 2101850"/>
              <a:gd name="connsiteX115" fmla="*/ 3971925 w 4451350"/>
              <a:gd name="connsiteY115" fmla="*/ 536575 h 2101850"/>
              <a:gd name="connsiteX116" fmla="*/ 3971925 w 4451350"/>
              <a:gd name="connsiteY116" fmla="*/ 508000 h 2101850"/>
              <a:gd name="connsiteX117" fmla="*/ 4019550 w 4451350"/>
              <a:gd name="connsiteY117" fmla="*/ 508000 h 2101850"/>
              <a:gd name="connsiteX118" fmla="*/ 4019550 w 4451350"/>
              <a:gd name="connsiteY118" fmla="*/ 479425 h 2101850"/>
              <a:gd name="connsiteX119" fmla="*/ 4057650 w 4451350"/>
              <a:gd name="connsiteY119" fmla="*/ 479425 h 2101850"/>
              <a:gd name="connsiteX120" fmla="*/ 4057650 w 4451350"/>
              <a:gd name="connsiteY120" fmla="*/ 415925 h 2101850"/>
              <a:gd name="connsiteX121" fmla="*/ 4105275 w 4451350"/>
              <a:gd name="connsiteY121" fmla="*/ 415925 h 2101850"/>
              <a:gd name="connsiteX122" fmla="*/ 4105275 w 4451350"/>
              <a:gd name="connsiteY122" fmla="*/ 333375 h 2101850"/>
              <a:gd name="connsiteX123" fmla="*/ 4140200 w 4451350"/>
              <a:gd name="connsiteY123" fmla="*/ 333375 h 2101850"/>
              <a:gd name="connsiteX124" fmla="*/ 4140200 w 4451350"/>
              <a:gd name="connsiteY124" fmla="*/ 298450 h 2101850"/>
              <a:gd name="connsiteX125" fmla="*/ 4295775 w 4451350"/>
              <a:gd name="connsiteY125" fmla="*/ 298450 h 2101850"/>
              <a:gd name="connsiteX126" fmla="*/ 4295775 w 4451350"/>
              <a:gd name="connsiteY126" fmla="*/ 273050 h 2101850"/>
              <a:gd name="connsiteX127" fmla="*/ 4343400 w 4451350"/>
              <a:gd name="connsiteY127" fmla="*/ 273050 h 2101850"/>
              <a:gd name="connsiteX128" fmla="*/ 4343400 w 4451350"/>
              <a:gd name="connsiteY128" fmla="*/ 196850 h 2101850"/>
              <a:gd name="connsiteX129" fmla="*/ 4419600 w 4451350"/>
              <a:gd name="connsiteY129" fmla="*/ 196850 h 2101850"/>
              <a:gd name="connsiteX130" fmla="*/ 4419600 w 4451350"/>
              <a:gd name="connsiteY130" fmla="*/ 123825 h 2101850"/>
              <a:gd name="connsiteX131" fmla="*/ 4451350 w 4451350"/>
              <a:gd name="connsiteY131" fmla="*/ 123825 h 2101850"/>
              <a:gd name="connsiteX132" fmla="*/ 4451350 w 4451350"/>
              <a:gd name="connsiteY132" fmla="*/ 0 h 2101850"/>
              <a:gd name="connsiteX133" fmla="*/ 0 w 4451350"/>
              <a:gd name="connsiteY133" fmla="*/ 3175 h 2101850"/>
              <a:gd name="connsiteX0" fmla="*/ 0 w 4451350"/>
              <a:gd name="connsiteY0" fmla="*/ 3175 h 2101850"/>
              <a:gd name="connsiteX1" fmla="*/ 0 w 4451350"/>
              <a:gd name="connsiteY1" fmla="*/ 2101850 h 2101850"/>
              <a:gd name="connsiteX2" fmla="*/ 34925 w 4451350"/>
              <a:gd name="connsiteY2" fmla="*/ 2101850 h 2101850"/>
              <a:gd name="connsiteX3" fmla="*/ 34925 w 4451350"/>
              <a:gd name="connsiteY3" fmla="*/ 1949450 h 2101850"/>
              <a:gd name="connsiteX4" fmla="*/ 66675 w 4451350"/>
              <a:gd name="connsiteY4" fmla="*/ 1949450 h 2101850"/>
              <a:gd name="connsiteX5" fmla="*/ 66675 w 4451350"/>
              <a:gd name="connsiteY5" fmla="*/ 1816100 h 2101850"/>
              <a:gd name="connsiteX6" fmla="*/ 114300 w 4451350"/>
              <a:gd name="connsiteY6" fmla="*/ 1816100 h 2101850"/>
              <a:gd name="connsiteX7" fmla="*/ 114300 w 4451350"/>
              <a:gd name="connsiteY7" fmla="*/ 1803400 h 2101850"/>
              <a:gd name="connsiteX8" fmla="*/ 196850 w 4451350"/>
              <a:gd name="connsiteY8" fmla="*/ 1803400 h 2101850"/>
              <a:gd name="connsiteX9" fmla="*/ 196850 w 4451350"/>
              <a:gd name="connsiteY9" fmla="*/ 1774825 h 2101850"/>
              <a:gd name="connsiteX10" fmla="*/ 241300 w 4451350"/>
              <a:gd name="connsiteY10" fmla="*/ 1774825 h 2101850"/>
              <a:gd name="connsiteX11" fmla="*/ 241300 w 4451350"/>
              <a:gd name="connsiteY11" fmla="*/ 1762125 h 2101850"/>
              <a:gd name="connsiteX12" fmla="*/ 279400 w 4451350"/>
              <a:gd name="connsiteY12" fmla="*/ 1762125 h 2101850"/>
              <a:gd name="connsiteX13" fmla="*/ 279400 w 4451350"/>
              <a:gd name="connsiteY13" fmla="*/ 1749425 h 2101850"/>
              <a:gd name="connsiteX14" fmla="*/ 323850 w 4451350"/>
              <a:gd name="connsiteY14" fmla="*/ 1749425 h 2101850"/>
              <a:gd name="connsiteX15" fmla="*/ 323850 w 4451350"/>
              <a:gd name="connsiteY15" fmla="*/ 1708150 h 2101850"/>
              <a:gd name="connsiteX16" fmla="*/ 349250 w 4451350"/>
              <a:gd name="connsiteY16" fmla="*/ 1708150 h 2101850"/>
              <a:gd name="connsiteX17" fmla="*/ 349250 w 4451350"/>
              <a:gd name="connsiteY17" fmla="*/ 1679575 h 2101850"/>
              <a:gd name="connsiteX18" fmla="*/ 396875 w 4451350"/>
              <a:gd name="connsiteY18" fmla="*/ 1679575 h 2101850"/>
              <a:gd name="connsiteX19" fmla="*/ 396875 w 4451350"/>
              <a:gd name="connsiteY19" fmla="*/ 1673225 h 2101850"/>
              <a:gd name="connsiteX20" fmla="*/ 434975 w 4451350"/>
              <a:gd name="connsiteY20" fmla="*/ 1673225 h 2101850"/>
              <a:gd name="connsiteX21" fmla="*/ 434975 w 4451350"/>
              <a:gd name="connsiteY21" fmla="*/ 1657350 h 2101850"/>
              <a:gd name="connsiteX22" fmla="*/ 508000 w 4451350"/>
              <a:gd name="connsiteY22" fmla="*/ 1657350 h 2101850"/>
              <a:gd name="connsiteX23" fmla="*/ 508000 w 4451350"/>
              <a:gd name="connsiteY23" fmla="*/ 1628775 h 2101850"/>
              <a:gd name="connsiteX24" fmla="*/ 577850 w 4451350"/>
              <a:gd name="connsiteY24" fmla="*/ 1628775 h 2101850"/>
              <a:gd name="connsiteX25" fmla="*/ 577850 w 4451350"/>
              <a:gd name="connsiteY25" fmla="*/ 1628775 h 2101850"/>
              <a:gd name="connsiteX26" fmla="*/ 606425 w 4451350"/>
              <a:gd name="connsiteY26" fmla="*/ 1600200 h 2101850"/>
              <a:gd name="connsiteX27" fmla="*/ 654050 w 4451350"/>
              <a:gd name="connsiteY27" fmla="*/ 1600200 h 2101850"/>
              <a:gd name="connsiteX28" fmla="*/ 654050 w 4451350"/>
              <a:gd name="connsiteY28" fmla="*/ 1581150 h 2101850"/>
              <a:gd name="connsiteX29" fmla="*/ 717550 w 4451350"/>
              <a:gd name="connsiteY29" fmla="*/ 1581150 h 2101850"/>
              <a:gd name="connsiteX30" fmla="*/ 717550 w 4451350"/>
              <a:gd name="connsiteY30" fmla="*/ 1571625 h 2101850"/>
              <a:gd name="connsiteX31" fmla="*/ 796925 w 4451350"/>
              <a:gd name="connsiteY31" fmla="*/ 1571625 h 2101850"/>
              <a:gd name="connsiteX32" fmla="*/ 796925 w 4451350"/>
              <a:gd name="connsiteY32" fmla="*/ 1539875 h 2101850"/>
              <a:gd name="connsiteX33" fmla="*/ 873125 w 4451350"/>
              <a:gd name="connsiteY33" fmla="*/ 1539875 h 2101850"/>
              <a:gd name="connsiteX34" fmla="*/ 873125 w 4451350"/>
              <a:gd name="connsiteY34" fmla="*/ 1530350 h 2101850"/>
              <a:gd name="connsiteX35" fmla="*/ 977900 w 4451350"/>
              <a:gd name="connsiteY35" fmla="*/ 1530350 h 2101850"/>
              <a:gd name="connsiteX36" fmla="*/ 993775 w 4451350"/>
              <a:gd name="connsiteY36" fmla="*/ 1514475 h 2101850"/>
              <a:gd name="connsiteX37" fmla="*/ 1028700 w 4451350"/>
              <a:gd name="connsiteY37" fmla="*/ 1514475 h 2101850"/>
              <a:gd name="connsiteX38" fmla="*/ 1028700 w 4451350"/>
              <a:gd name="connsiteY38" fmla="*/ 1489075 h 2101850"/>
              <a:gd name="connsiteX39" fmla="*/ 1047750 w 4451350"/>
              <a:gd name="connsiteY39" fmla="*/ 1489075 h 2101850"/>
              <a:gd name="connsiteX40" fmla="*/ 1047750 w 4451350"/>
              <a:gd name="connsiteY40" fmla="*/ 1470025 h 2101850"/>
              <a:gd name="connsiteX41" fmla="*/ 1082675 w 4451350"/>
              <a:gd name="connsiteY41" fmla="*/ 1470025 h 2101850"/>
              <a:gd name="connsiteX42" fmla="*/ 1082675 w 4451350"/>
              <a:gd name="connsiteY42" fmla="*/ 1441450 h 2101850"/>
              <a:gd name="connsiteX43" fmla="*/ 1301750 w 4451350"/>
              <a:gd name="connsiteY43" fmla="*/ 1441450 h 2101850"/>
              <a:gd name="connsiteX44" fmla="*/ 1311275 w 4451350"/>
              <a:gd name="connsiteY44" fmla="*/ 1431925 h 2101850"/>
              <a:gd name="connsiteX45" fmla="*/ 1311275 w 4451350"/>
              <a:gd name="connsiteY45" fmla="*/ 1409700 h 2101850"/>
              <a:gd name="connsiteX46" fmla="*/ 1362075 w 4451350"/>
              <a:gd name="connsiteY46" fmla="*/ 1409700 h 2101850"/>
              <a:gd name="connsiteX47" fmla="*/ 1362075 w 4451350"/>
              <a:gd name="connsiteY47" fmla="*/ 1390650 h 2101850"/>
              <a:gd name="connsiteX48" fmla="*/ 1393825 w 4451350"/>
              <a:gd name="connsiteY48" fmla="*/ 1390650 h 2101850"/>
              <a:gd name="connsiteX49" fmla="*/ 1393825 w 4451350"/>
              <a:gd name="connsiteY49" fmla="*/ 1371600 h 2101850"/>
              <a:gd name="connsiteX50" fmla="*/ 1431925 w 4451350"/>
              <a:gd name="connsiteY50" fmla="*/ 1371600 h 2101850"/>
              <a:gd name="connsiteX51" fmla="*/ 1431925 w 4451350"/>
              <a:gd name="connsiteY51" fmla="*/ 1352550 h 2101850"/>
              <a:gd name="connsiteX52" fmla="*/ 1473200 w 4451350"/>
              <a:gd name="connsiteY52" fmla="*/ 1352550 h 2101850"/>
              <a:gd name="connsiteX53" fmla="*/ 1473200 w 4451350"/>
              <a:gd name="connsiteY53" fmla="*/ 1327150 h 2101850"/>
              <a:gd name="connsiteX54" fmla="*/ 1520825 w 4451350"/>
              <a:gd name="connsiteY54" fmla="*/ 1327150 h 2101850"/>
              <a:gd name="connsiteX55" fmla="*/ 1520825 w 4451350"/>
              <a:gd name="connsiteY55" fmla="*/ 1304925 h 2101850"/>
              <a:gd name="connsiteX56" fmla="*/ 1590675 w 4451350"/>
              <a:gd name="connsiteY56" fmla="*/ 1304925 h 2101850"/>
              <a:gd name="connsiteX57" fmla="*/ 1590675 w 4451350"/>
              <a:gd name="connsiteY57" fmla="*/ 1285875 h 2101850"/>
              <a:gd name="connsiteX58" fmla="*/ 1682750 w 4451350"/>
              <a:gd name="connsiteY58" fmla="*/ 1285875 h 2101850"/>
              <a:gd name="connsiteX59" fmla="*/ 1682750 w 4451350"/>
              <a:gd name="connsiteY59" fmla="*/ 1263650 h 2101850"/>
              <a:gd name="connsiteX60" fmla="*/ 1822450 w 4451350"/>
              <a:gd name="connsiteY60" fmla="*/ 1263650 h 2101850"/>
              <a:gd name="connsiteX61" fmla="*/ 1822450 w 4451350"/>
              <a:gd name="connsiteY61" fmla="*/ 1257300 h 2101850"/>
              <a:gd name="connsiteX62" fmla="*/ 1822450 w 4451350"/>
              <a:gd name="connsiteY62" fmla="*/ 1238250 h 2101850"/>
              <a:gd name="connsiteX63" fmla="*/ 1876425 w 4451350"/>
              <a:gd name="connsiteY63" fmla="*/ 1238250 h 2101850"/>
              <a:gd name="connsiteX64" fmla="*/ 1876425 w 4451350"/>
              <a:gd name="connsiteY64" fmla="*/ 1224756 h 2101850"/>
              <a:gd name="connsiteX65" fmla="*/ 2079625 w 4451350"/>
              <a:gd name="connsiteY65" fmla="*/ 1227138 h 2101850"/>
              <a:gd name="connsiteX66" fmla="*/ 2079625 w 4451350"/>
              <a:gd name="connsiteY66" fmla="*/ 1171575 h 2101850"/>
              <a:gd name="connsiteX67" fmla="*/ 2165350 w 4451350"/>
              <a:gd name="connsiteY67" fmla="*/ 1171575 h 2101850"/>
              <a:gd name="connsiteX68" fmla="*/ 2165350 w 4451350"/>
              <a:gd name="connsiteY68" fmla="*/ 1149350 h 2101850"/>
              <a:gd name="connsiteX69" fmla="*/ 2190750 w 4451350"/>
              <a:gd name="connsiteY69" fmla="*/ 1149350 h 2101850"/>
              <a:gd name="connsiteX70" fmla="*/ 2190750 w 4451350"/>
              <a:gd name="connsiteY70" fmla="*/ 1133475 h 2101850"/>
              <a:gd name="connsiteX71" fmla="*/ 2311400 w 4451350"/>
              <a:gd name="connsiteY71" fmla="*/ 1133475 h 2101850"/>
              <a:gd name="connsiteX72" fmla="*/ 2311400 w 4451350"/>
              <a:gd name="connsiteY72" fmla="*/ 1108075 h 2101850"/>
              <a:gd name="connsiteX73" fmla="*/ 2403475 w 4451350"/>
              <a:gd name="connsiteY73" fmla="*/ 1105694 h 2101850"/>
              <a:gd name="connsiteX74" fmla="*/ 2403475 w 4451350"/>
              <a:gd name="connsiteY74" fmla="*/ 1082675 h 2101850"/>
              <a:gd name="connsiteX75" fmla="*/ 2559050 w 4451350"/>
              <a:gd name="connsiteY75" fmla="*/ 1082675 h 2101850"/>
              <a:gd name="connsiteX76" fmla="*/ 2559050 w 4451350"/>
              <a:gd name="connsiteY76" fmla="*/ 1060450 h 2101850"/>
              <a:gd name="connsiteX77" fmla="*/ 2657475 w 4451350"/>
              <a:gd name="connsiteY77" fmla="*/ 1060450 h 2101850"/>
              <a:gd name="connsiteX78" fmla="*/ 2657475 w 4451350"/>
              <a:gd name="connsiteY78" fmla="*/ 1044575 h 2101850"/>
              <a:gd name="connsiteX79" fmla="*/ 2695575 w 4451350"/>
              <a:gd name="connsiteY79" fmla="*/ 1044575 h 2101850"/>
              <a:gd name="connsiteX80" fmla="*/ 2695575 w 4451350"/>
              <a:gd name="connsiteY80" fmla="*/ 1031875 h 2101850"/>
              <a:gd name="connsiteX81" fmla="*/ 2809875 w 4451350"/>
              <a:gd name="connsiteY81" fmla="*/ 1031875 h 2101850"/>
              <a:gd name="connsiteX82" fmla="*/ 2809875 w 4451350"/>
              <a:gd name="connsiteY82" fmla="*/ 1003300 h 2101850"/>
              <a:gd name="connsiteX83" fmla="*/ 2835275 w 4451350"/>
              <a:gd name="connsiteY83" fmla="*/ 1003300 h 2101850"/>
              <a:gd name="connsiteX84" fmla="*/ 2835275 w 4451350"/>
              <a:gd name="connsiteY84" fmla="*/ 990600 h 2101850"/>
              <a:gd name="connsiteX85" fmla="*/ 2882900 w 4451350"/>
              <a:gd name="connsiteY85" fmla="*/ 990600 h 2101850"/>
              <a:gd name="connsiteX86" fmla="*/ 2882900 w 4451350"/>
              <a:gd name="connsiteY86" fmla="*/ 971550 h 2101850"/>
              <a:gd name="connsiteX87" fmla="*/ 2943225 w 4451350"/>
              <a:gd name="connsiteY87" fmla="*/ 971550 h 2101850"/>
              <a:gd name="connsiteX88" fmla="*/ 2943225 w 4451350"/>
              <a:gd name="connsiteY88" fmla="*/ 952500 h 2101850"/>
              <a:gd name="connsiteX89" fmla="*/ 2997200 w 4451350"/>
              <a:gd name="connsiteY89" fmla="*/ 952500 h 2101850"/>
              <a:gd name="connsiteX90" fmla="*/ 3006725 w 4451350"/>
              <a:gd name="connsiteY90" fmla="*/ 942975 h 2101850"/>
              <a:gd name="connsiteX91" fmla="*/ 3057525 w 4451350"/>
              <a:gd name="connsiteY91" fmla="*/ 942975 h 2101850"/>
              <a:gd name="connsiteX92" fmla="*/ 3057525 w 4451350"/>
              <a:gd name="connsiteY92" fmla="*/ 908050 h 2101850"/>
              <a:gd name="connsiteX93" fmla="*/ 3162300 w 4451350"/>
              <a:gd name="connsiteY93" fmla="*/ 908050 h 2101850"/>
              <a:gd name="connsiteX94" fmla="*/ 3162300 w 4451350"/>
              <a:gd name="connsiteY94" fmla="*/ 885825 h 2101850"/>
              <a:gd name="connsiteX95" fmla="*/ 3216275 w 4451350"/>
              <a:gd name="connsiteY95" fmla="*/ 885825 h 2101850"/>
              <a:gd name="connsiteX96" fmla="*/ 3216275 w 4451350"/>
              <a:gd name="connsiteY96" fmla="*/ 863600 h 2101850"/>
              <a:gd name="connsiteX97" fmla="*/ 3279775 w 4451350"/>
              <a:gd name="connsiteY97" fmla="*/ 863600 h 2101850"/>
              <a:gd name="connsiteX98" fmla="*/ 3279775 w 4451350"/>
              <a:gd name="connsiteY98" fmla="*/ 828675 h 2101850"/>
              <a:gd name="connsiteX99" fmla="*/ 3365500 w 4451350"/>
              <a:gd name="connsiteY99" fmla="*/ 828675 h 2101850"/>
              <a:gd name="connsiteX100" fmla="*/ 3365500 w 4451350"/>
              <a:gd name="connsiteY100" fmla="*/ 815975 h 2101850"/>
              <a:gd name="connsiteX101" fmla="*/ 3419475 w 4451350"/>
              <a:gd name="connsiteY101" fmla="*/ 815975 h 2101850"/>
              <a:gd name="connsiteX102" fmla="*/ 3419475 w 4451350"/>
              <a:gd name="connsiteY102" fmla="*/ 793750 h 2101850"/>
              <a:gd name="connsiteX103" fmla="*/ 3451225 w 4451350"/>
              <a:gd name="connsiteY103" fmla="*/ 793750 h 2101850"/>
              <a:gd name="connsiteX104" fmla="*/ 3451225 w 4451350"/>
              <a:gd name="connsiteY104" fmla="*/ 739775 h 2101850"/>
              <a:gd name="connsiteX105" fmla="*/ 3575050 w 4451350"/>
              <a:gd name="connsiteY105" fmla="*/ 739775 h 2101850"/>
              <a:gd name="connsiteX106" fmla="*/ 3575050 w 4451350"/>
              <a:gd name="connsiteY106" fmla="*/ 673100 h 2101850"/>
              <a:gd name="connsiteX107" fmla="*/ 3736975 w 4451350"/>
              <a:gd name="connsiteY107" fmla="*/ 673100 h 2101850"/>
              <a:gd name="connsiteX108" fmla="*/ 3736975 w 4451350"/>
              <a:gd name="connsiteY108" fmla="*/ 650875 h 2101850"/>
              <a:gd name="connsiteX109" fmla="*/ 3768725 w 4451350"/>
              <a:gd name="connsiteY109" fmla="*/ 650875 h 2101850"/>
              <a:gd name="connsiteX110" fmla="*/ 3768725 w 4451350"/>
              <a:gd name="connsiteY110" fmla="*/ 625475 h 2101850"/>
              <a:gd name="connsiteX111" fmla="*/ 3854450 w 4451350"/>
              <a:gd name="connsiteY111" fmla="*/ 625475 h 2101850"/>
              <a:gd name="connsiteX112" fmla="*/ 3854450 w 4451350"/>
              <a:gd name="connsiteY112" fmla="*/ 603250 h 2101850"/>
              <a:gd name="connsiteX113" fmla="*/ 3924300 w 4451350"/>
              <a:gd name="connsiteY113" fmla="*/ 603250 h 2101850"/>
              <a:gd name="connsiteX114" fmla="*/ 3924300 w 4451350"/>
              <a:gd name="connsiteY114" fmla="*/ 536575 h 2101850"/>
              <a:gd name="connsiteX115" fmla="*/ 3971925 w 4451350"/>
              <a:gd name="connsiteY115" fmla="*/ 536575 h 2101850"/>
              <a:gd name="connsiteX116" fmla="*/ 3971925 w 4451350"/>
              <a:gd name="connsiteY116" fmla="*/ 508000 h 2101850"/>
              <a:gd name="connsiteX117" fmla="*/ 4019550 w 4451350"/>
              <a:gd name="connsiteY117" fmla="*/ 508000 h 2101850"/>
              <a:gd name="connsiteX118" fmla="*/ 4019550 w 4451350"/>
              <a:gd name="connsiteY118" fmla="*/ 479425 h 2101850"/>
              <a:gd name="connsiteX119" fmla="*/ 4057650 w 4451350"/>
              <a:gd name="connsiteY119" fmla="*/ 479425 h 2101850"/>
              <a:gd name="connsiteX120" fmla="*/ 4057650 w 4451350"/>
              <a:gd name="connsiteY120" fmla="*/ 415925 h 2101850"/>
              <a:gd name="connsiteX121" fmla="*/ 4105275 w 4451350"/>
              <a:gd name="connsiteY121" fmla="*/ 415925 h 2101850"/>
              <a:gd name="connsiteX122" fmla="*/ 4105275 w 4451350"/>
              <a:gd name="connsiteY122" fmla="*/ 333375 h 2101850"/>
              <a:gd name="connsiteX123" fmla="*/ 4140200 w 4451350"/>
              <a:gd name="connsiteY123" fmla="*/ 333375 h 2101850"/>
              <a:gd name="connsiteX124" fmla="*/ 4140200 w 4451350"/>
              <a:gd name="connsiteY124" fmla="*/ 298450 h 2101850"/>
              <a:gd name="connsiteX125" fmla="*/ 4295775 w 4451350"/>
              <a:gd name="connsiteY125" fmla="*/ 298450 h 2101850"/>
              <a:gd name="connsiteX126" fmla="*/ 4295775 w 4451350"/>
              <a:gd name="connsiteY126" fmla="*/ 273050 h 2101850"/>
              <a:gd name="connsiteX127" fmla="*/ 4343400 w 4451350"/>
              <a:gd name="connsiteY127" fmla="*/ 273050 h 2101850"/>
              <a:gd name="connsiteX128" fmla="*/ 4343400 w 4451350"/>
              <a:gd name="connsiteY128" fmla="*/ 196850 h 2101850"/>
              <a:gd name="connsiteX129" fmla="*/ 4419600 w 4451350"/>
              <a:gd name="connsiteY129" fmla="*/ 196850 h 2101850"/>
              <a:gd name="connsiteX130" fmla="*/ 4419600 w 4451350"/>
              <a:gd name="connsiteY130" fmla="*/ 123825 h 2101850"/>
              <a:gd name="connsiteX131" fmla="*/ 4451350 w 4451350"/>
              <a:gd name="connsiteY131" fmla="*/ 123825 h 2101850"/>
              <a:gd name="connsiteX132" fmla="*/ 4451350 w 4451350"/>
              <a:gd name="connsiteY132" fmla="*/ 0 h 2101850"/>
              <a:gd name="connsiteX133" fmla="*/ 0 w 4451350"/>
              <a:gd name="connsiteY133" fmla="*/ 3175 h 2101850"/>
              <a:gd name="connsiteX0" fmla="*/ 0 w 4451350"/>
              <a:gd name="connsiteY0" fmla="*/ 3175 h 2101850"/>
              <a:gd name="connsiteX1" fmla="*/ 0 w 4451350"/>
              <a:gd name="connsiteY1" fmla="*/ 2101850 h 2101850"/>
              <a:gd name="connsiteX2" fmla="*/ 34925 w 4451350"/>
              <a:gd name="connsiteY2" fmla="*/ 2101850 h 2101850"/>
              <a:gd name="connsiteX3" fmla="*/ 34925 w 4451350"/>
              <a:gd name="connsiteY3" fmla="*/ 1949450 h 2101850"/>
              <a:gd name="connsiteX4" fmla="*/ 66675 w 4451350"/>
              <a:gd name="connsiteY4" fmla="*/ 1949450 h 2101850"/>
              <a:gd name="connsiteX5" fmla="*/ 66675 w 4451350"/>
              <a:gd name="connsiteY5" fmla="*/ 1816100 h 2101850"/>
              <a:gd name="connsiteX6" fmla="*/ 114300 w 4451350"/>
              <a:gd name="connsiteY6" fmla="*/ 1816100 h 2101850"/>
              <a:gd name="connsiteX7" fmla="*/ 114300 w 4451350"/>
              <a:gd name="connsiteY7" fmla="*/ 1803400 h 2101850"/>
              <a:gd name="connsiteX8" fmla="*/ 196850 w 4451350"/>
              <a:gd name="connsiteY8" fmla="*/ 1803400 h 2101850"/>
              <a:gd name="connsiteX9" fmla="*/ 196850 w 4451350"/>
              <a:gd name="connsiteY9" fmla="*/ 1774825 h 2101850"/>
              <a:gd name="connsiteX10" fmla="*/ 241300 w 4451350"/>
              <a:gd name="connsiteY10" fmla="*/ 1774825 h 2101850"/>
              <a:gd name="connsiteX11" fmla="*/ 241300 w 4451350"/>
              <a:gd name="connsiteY11" fmla="*/ 1762125 h 2101850"/>
              <a:gd name="connsiteX12" fmla="*/ 279400 w 4451350"/>
              <a:gd name="connsiteY12" fmla="*/ 1762125 h 2101850"/>
              <a:gd name="connsiteX13" fmla="*/ 279400 w 4451350"/>
              <a:gd name="connsiteY13" fmla="*/ 1749425 h 2101850"/>
              <a:gd name="connsiteX14" fmla="*/ 323850 w 4451350"/>
              <a:gd name="connsiteY14" fmla="*/ 1749425 h 2101850"/>
              <a:gd name="connsiteX15" fmla="*/ 323850 w 4451350"/>
              <a:gd name="connsiteY15" fmla="*/ 1708150 h 2101850"/>
              <a:gd name="connsiteX16" fmla="*/ 349250 w 4451350"/>
              <a:gd name="connsiteY16" fmla="*/ 1708150 h 2101850"/>
              <a:gd name="connsiteX17" fmla="*/ 349250 w 4451350"/>
              <a:gd name="connsiteY17" fmla="*/ 1679575 h 2101850"/>
              <a:gd name="connsiteX18" fmla="*/ 396875 w 4451350"/>
              <a:gd name="connsiteY18" fmla="*/ 1679575 h 2101850"/>
              <a:gd name="connsiteX19" fmla="*/ 396875 w 4451350"/>
              <a:gd name="connsiteY19" fmla="*/ 1673225 h 2101850"/>
              <a:gd name="connsiteX20" fmla="*/ 434975 w 4451350"/>
              <a:gd name="connsiteY20" fmla="*/ 1673225 h 2101850"/>
              <a:gd name="connsiteX21" fmla="*/ 434975 w 4451350"/>
              <a:gd name="connsiteY21" fmla="*/ 1657350 h 2101850"/>
              <a:gd name="connsiteX22" fmla="*/ 508000 w 4451350"/>
              <a:gd name="connsiteY22" fmla="*/ 1657350 h 2101850"/>
              <a:gd name="connsiteX23" fmla="*/ 508000 w 4451350"/>
              <a:gd name="connsiteY23" fmla="*/ 1628775 h 2101850"/>
              <a:gd name="connsiteX24" fmla="*/ 577850 w 4451350"/>
              <a:gd name="connsiteY24" fmla="*/ 1628775 h 2101850"/>
              <a:gd name="connsiteX25" fmla="*/ 577850 w 4451350"/>
              <a:gd name="connsiteY25" fmla="*/ 1628775 h 2101850"/>
              <a:gd name="connsiteX26" fmla="*/ 606425 w 4451350"/>
              <a:gd name="connsiteY26" fmla="*/ 1600200 h 2101850"/>
              <a:gd name="connsiteX27" fmla="*/ 654050 w 4451350"/>
              <a:gd name="connsiteY27" fmla="*/ 1600200 h 2101850"/>
              <a:gd name="connsiteX28" fmla="*/ 654050 w 4451350"/>
              <a:gd name="connsiteY28" fmla="*/ 1581150 h 2101850"/>
              <a:gd name="connsiteX29" fmla="*/ 717550 w 4451350"/>
              <a:gd name="connsiteY29" fmla="*/ 1581150 h 2101850"/>
              <a:gd name="connsiteX30" fmla="*/ 717550 w 4451350"/>
              <a:gd name="connsiteY30" fmla="*/ 1571625 h 2101850"/>
              <a:gd name="connsiteX31" fmla="*/ 796925 w 4451350"/>
              <a:gd name="connsiteY31" fmla="*/ 1571625 h 2101850"/>
              <a:gd name="connsiteX32" fmla="*/ 796925 w 4451350"/>
              <a:gd name="connsiteY32" fmla="*/ 1539875 h 2101850"/>
              <a:gd name="connsiteX33" fmla="*/ 873125 w 4451350"/>
              <a:gd name="connsiteY33" fmla="*/ 1539875 h 2101850"/>
              <a:gd name="connsiteX34" fmla="*/ 873125 w 4451350"/>
              <a:gd name="connsiteY34" fmla="*/ 1530350 h 2101850"/>
              <a:gd name="connsiteX35" fmla="*/ 977900 w 4451350"/>
              <a:gd name="connsiteY35" fmla="*/ 1530350 h 2101850"/>
              <a:gd name="connsiteX36" fmla="*/ 993775 w 4451350"/>
              <a:gd name="connsiteY36" fmla="*/ 1514475 h 2101850"/>
              <a:gd name="connsiteX37" fmla="*/ 1028700 w 4451350"/>
              <a:gd name="connsiteY37" fmla="*/ 1514475 h 2101850"/>
              <a:gd name="connsiteX38" fmla="*/ 1028700 w 4451350"/>
              <a:gd name="connsiteY38" fmla="*/ 1489075 h 2101850"/>
              <a:gd name="connsiteX39" fmla="*/ 1047750 w 4451350"/>
              <a:gd name="connsiteY39" fmla="*/ 1489075 h 2101850"/>
              <a:gd name="connsiteX40" fmla="*/ 1047750 w 4451350"/>
              <a:gd name="connsiteY40" fmla="*/ 1470025 h 2101850"/>
              <a:gd name="connsiteX41" fmla="*/ 1082675 w 4451350"/>
              <a:gd name="connsiteY41" fmla="*/ 1470025 h 2101850"/>
              <a:gd name="connsiteX42" fmla="*/ 1082675 w 4451350"/>
              <a:gd name="connsiteY42" fmla="*/ 1441450 h 2101850"/>
              <a:gd name="connsiteX43" fmla="*/ 1301750 w 4451350"/>
              <a:gd name="connsiteY43" fmla="*/ 1441450 h 2101850"/>
              <a:gd name="connsiteX44" fmla="*/ 1311275 w 4451350"/>
              <a:gd name="connsiteY44" fmla="*/ 1431925 h 2101850"/>
              <a:gd name="connsiteX45" fmla="*/ 1311275 w 4451350"/>
              <a:gd name="connsiteY45" fmla="*/ 1409700 h 2101850"/>
              <a:gd name="connsiteX46" fmla="*/ 1362075 w 4451350"/>
              <a:gd name="connsiteY46" fmla="*/ 1409700 h 2101850"/>
              <a:gd name="connsiteX47" fmla="*/ 1362075 w 4451350"/>
              <a:gd name="connsiteY47" fmla="*/ 1390650 h 2101850"/>
              <a:gd name="connsiteX48" fmla="*/ 1393825 w 4451350"/>
              <a:gd name="connsiteY48" fmla="*/ 1390650 h 2101850"/>
              <a:gd name="connsiteX49" fmla="*/ 1393825 w 4451350"/>
              <a:gd name="connsiteY49" fmla="*/ 1371600 h 2101850"/>
              <a:gd name="connsiteX50" fmla="*/ 1431925 w 4451350"/>
              <a:gd name="connsiteY50" fmla="*/ 1371600 h 2101850"/>
              <a:gd name="connsiteX51" fmla="*/ 1431925 w 4451350"/>
              <a:gd name="connsiteY51" fmla="*/ 1352550 h 2101850"/>
              <a:gd name="connsiteX52" fmla="*/ 1473200 w 4451350"/>
              <a:gd name="connsiteY52" fmla="*/ 1352550 h 2101850"/>
              <a:gd name="connsiteX53" fmla="*/ 1473200 w 4451350"/>
              <a:gd name="connsiteY53" fmla="*/ 1327150 h 2101850"/>
              <a:gd name="connsiteX54" fmla="*/ 1520825 w 4451350"/>
              <a:gd name="connsiteY54" fmla="*/ 1327150 h 2101850"/>
              <a:gd name="connsiteX55" fmla="*/ 1520825 w 4451350"/>
              <a:gd name="connsiteY55" fmla="*/ 1304925 h 2101850"/>
              <a:gd name="connsiteX56" fmla="*/ 1590675 w 4451350"/>
              <a:gd name="connsiteY56" fmla="*/ 1304925 h 2101850"/>
              <a:gd name="connsiteX57" fmla="*/ 1590675 w 4451350"/>
              <a:gd name="connsiteY57" fmla="*/ 1285875 h 2101850"/>
              <a:gd name="connsiteX58" fmla="*/ 1682750 w 4451350"/>
              <a:gd name="connsiteY58" fmla="*/ 1285875 h 2101850"/>
              <a:gd name="connsiteX59" fmla="*/ 1682750 w 4451350"/>
              <a:gd name="connsiteY59" fmla="*/ 1263650 h 2101850"/>
              <a:gd name="connsiteX60" fmla="*/ 1822450 w 4451350"/>
              <a:gd name="connsiteY60" fmla="*/ 1263650 h 2101850"/>
              <a:gd name="connsiteX61" fmla="*/ 1822450 w 4451350"/>
              <a:gd name="connsiteY61" fmla="*/ 1257300 h 2101850"/>
              <a:gd name="connsiteX62" fmla="*/ 1822450 w 4451350"/>
              <a:gd name="connsiteY62" fmla="*/ 1238250 h 2101850"/>
              <a:gd name="connsiteX63" fmla="*/ 1876425 w 4451350"/>
              <a:gd name="connsiteY63" fmla="*/ 1238250 h 2101850"/>
              <a:gd name="connsiteX64" fmla="*/ 1876425 w 4451350"/>
              <a:gd name="connsiteY64" fmla="*/ 1224756 h 2101850"/>
              <a:gd name="connsiteX65" fmla="*/ 2079625 w 4451350"/>
              <a:gd name="connsiteY65" fmla="*/ 1227138 h 2101850"/>
              <a:gd name="connsiteX66" fmla="*/ 2079625 w 4451350"/>
              <a:gd name="connsiteY66" fmla="*/ 1171575 h 2101850"/>
              <a:gd name="connsiteX67" fmla="*/ 2165350 w 4451350"/>
              <a:gd name="connsiteY67" fmla="*/ 1171575 h 2101850"/>
              <a:gd name="connsiteX68" fmla="*/ 2165350 w 4451350"/>
              <a:gd name="connsiteY68" fmla="*/ 1149350 h 2101850"/>
              <a:gd name="connsiteX69" fmla="*/ 2190750 w 4451350"/>
              <a:gd name="connsiteY69" fmla="*/ 1149350 h 2101850"/>
              <a:gd name="connsiteX70" fmla="*/ 2190750 w 4451350"/>
              <a:gd name="connsiteY70" fmla="*/ 1133475 h 2101850"/>
              <a:gd name="connsiteX71" fmla="*/ 2311400 w 4451350"/>
              <a:gd name="connsiteY71" fmla="*/ 1133475 h 2101850"/>
              <a:gd name="connsiteX72" fmla="*/ 2311400 w 4451350"/>
              <a:gd name="connsiteY72" fmla="*/ 1108075 h 2101850"/>
              <a:gd name="connsiteX73" fmla="*/ 2403475 w 4451350"/>
              <a:gd name="connsiteY73" fmla="*/ 1115219 h 2101850"/>
              <a:gd name="connsiteX74" fmla="*/ 2403475 w 4451350"/>
              <a:gd name="connsiteY74" fmla="*/ 1082675 h 2101850"/>
              <a:gd name="connsiteX75" fmla="*/ 2559050 w 4451350"/>
              <a:gd name="connsiteY75" fmla="*/ 1082675 h 2101850"/>
              <a:gd name="connsiteX76" fmla="*/ 2559050 w 4451350"/>
              <a:gd name="connsiteY76" fmla="*/ 1060450 h 2101850"/>
              <a:gd name="connsiteX77" fmla="*/ 2657475 w 4451350"/>
              <a:gd name="connsiteY77" fmla="*/ 1060450 h 2101850"/>
              <a:gd name="connsiteX78" fmla="*/ 2657475 w 4451350"/>
              <a:gd name="connsiteY78" fmla="*/ 1044575 h 2101850"/>
              <a:gd name="connsiteX79" fmla="*/ 2695575 w 4451350"/>
              <a:gd name="connsiteY79" fmla="*/ 1044575 h 2101850"/>
              <a:gd name="connsiteX80" fmla="*/ 2695575 w 4451350"/>
              <a:gd name="connsiteY80" fmla="*/ 1031875 h 2101850"/>
              <a:gd name="connsiteX81" fmla="*/ 2809875 w 4451350"/>
              <a:gd name="connsiteY81" fmla="*/ 1031875 h 2101850"/>
              <a:gd name="connsiteX82" fmla="*/ 2809875 w 4451350"/>
              <a:gd name="connsiteY82" fmla="*/ 1003300 h 2101850"/>
              <a:gd name="connsiteX83" fmla="*/ 2835275 w 4451350"/>
              <a:gd name="connsiteY83" fmla="*/ 1003300 h 2101850"/>
              <a:gd name="connsiteX84" fmla="*/ 2835275 w 4451350"/>
              <a:gd name="connsiteY84" fmla="*/ 990600 h 2101850"/>
              <a:gd name="connsiteX85" fmla="*/ 2882900 w 4451350"/>
              <a:gd name="connsiteY85" fmla="*/ 990600 h 2101850"/>
              <a:gd name="connsiteX86" fmla="*/ 2882900 w 4451350"/>
              <a:gd name="connsiteY86" fmla="*/ 971550 h 2101850"/>
              <a:gd name="connsiteX87" fmla="*/ 2943225 w 4451350"/>
              <a:gd name="connsiteY87" fmla="*/ 971550 h 2101850"/>
              <a:gd name="connsiteX88" fmla="*/ 2943225 w 4451350"/>
              <a:gd name="connsiteY88" fmla="*/ 952500 h 2101850"/>
              <a:gd name="connsiteX89" fmla="*/ 2997200 w 4451350"/>
              <a:gd name="connsiteY89" fmla="*/ 952500 h 2101850"/>
              <a:gd name="connsiteX90" fmla="*/ 3006725 w 4451350"/>
              <a:gd name="connsiteY90" fmla="*/ 942975 h 2101850"/>
              <a:gd name="connsiteX91" fmla="*/ 3057525 w 4451350"/>
              <a:gd name="connsiteY91" fmla="*/ 942975 h 2101850"/>
              <a:gd name="connsiteX92" fmla="*/ 3057525 w 4451350"/>
              <a:gd name="connsiteY92" fmla="*/ 908050 h 2101850"/>
              <a:gd name="connsiteX93" fmla="*/ 3162300 w 4451350"/>
              <a:gd name="connsiteY93" fmla="*/ 908050 h 2101850"/>
              <a:gd name="connsiteX94" fmla="*/ 3162300 w 4451350"/>
              <a:gd name="connsiteY94" fmla="*/ 885825 h 2101850"/>
              <a:gd name="connsiteX95" fmla="*/ 3216275 w 4451350"/>
              <a:gd name="connsiteY95" fmla="*/ 885825 h 2101850"/>
              <a:gd name="connsiteX96" fmla="*/ 3216275 w 4451350"/>
              <a:gd name="connsiteY96" fmla="*/ 863600 h 2101850"/>
              <a:gd name="connsiteX97" fmla="*/ 3279775 w 4451350"/>
              <a:gd name="connsiteY97" fmla="*/ 863600 h 2101850"/>
              <a:gd name="connsiteX98" fmla="*/ 3279775 w 4451350"/>
              <a:gd name="connsiteY98" fmla="*/ 828675 h 2101850"/>
              <a:gd name="connsiteX99" fmla="*/ 3365500 w 4451350"/>
              <a:gd name="connsiteY99" fmla="*/ 828675 h 2101850"/>
              <a:gd name="connsiteX100" fmla="*/ 3365500 w 4451350"/>
              <a:gd name="connsiteY100" fmla="*/ 815975 h 2101850"/>
              <a:gd name="connsiteX101" fmla="*/ 3419475 w 4451350"/>
              <a:gd name="connsiteY101" fmla="*/ 815975 h 2101850"/>
              <a:gd name="connsiteX102" fmla="*/ 3419475 w 4451350"/>
              <a:gd name="connsiteY102" fmla="*/ 793750 h 2101850"/>
              <a:gd name="connsiteX103" fmla="*/ 3451225 w 4451350"/>
              <a:gd name="connsiteY103" fmla="*/ 793750 h 2101850"/>
              <a:gd name="connsiteX104" fmla="*/ 3451225 w 4451350"/>
              <a:gd name="connsiteY104" fmla="*/ 739775 h 2101850"/>
              <a:gd name="connsiteX105" fmla="*/ 3575050 w 4451350"/>
              <a:gd name="connsiteY105" fmla="*/ 739775 h 2101850"/>
              <a:gd name="connsiteX106" fmla="*/ 3575050 w 4451350"/>
              <a:gd name="connsiteY106" fmla="*/ 673100 h 2101850"/>
              <a:gd name="connsiteX107" fmla="*/ 3736975 w 4451350"/>
              <a:gd name="connsiteY107" fmla="*/ 673100 h 2101850"/>
              <a:gd name="connsiteX108" fmla="*/ 3736975 w 4451350"/>
              <a:gd name="connsiteY108" fmla="*/ 650875 h 2101850"/>
              <a:gd name="connsiteX109" fmla="*/ 3768725 w 4451350"/>
              <a:gd name="connsiteY109" fmla="*/ 650875 h 2101850"/>
              <a:gd name="connsiteX110" fmla="*/ 3768725 w 4451350"/>
              <a:gd name="connsiteY110" fmla="*/ 625475 h 2101850"/>
              <a:gd name="connsiteX111" fmla="*/ 3854450 w 4451350"/>
              <a:gd name="connsiteY111" fmla="*/ 625475 h 2101850"/>
              <a:gd name="connsiteX112" fmla="*/ 3854450 w 4451350"/>
              <a:gd name="connsiteY112" fmla="*/ 603250 h 2101850"/>
              <a:gd name="connsiteX113" fmla="*/ 3924300 w 4451350"/>
              <a:gd name="connsiteY113" fmla="*/ 603250 h 2101850"/>
              <a:gd name="connsiteX114" fmla="*/ 3924300 w 4451350"/>
              <a:gd name="connsiteY114" fmla="*/ 536575 h 2101850"/>
              <a:gd name="connsiteX115" fmla="*/ 3971925 w 4451350"/>
              <a:gd name="connsiteY115" fmla="*/ 536575 h 2101850"/>
              <a:gd name="connsiteX116" fmla="*/ 3971925 w 4451350"/>
              <a:gd name="connsiteY116" fmla="*/ 508000 h 2101850"/>
              <a:gd name="connsiteX117" fmla="*/ 4019550 w 4451350"/>
              <a:gd name="connsiteY117" fmla="*/ 508000 h 2101850"/>
              <a:gd name="connsiteX118" fmla="*/ 4019550 w 4451350"/>
              <a:gd name="connsiteY118" fmla="*/ 479425 h 2101850"/>
              <a:gd name="connsiteX119" fmla="*/ 4057650 w 4451350"/>
              <a:gd name="connsiteY119" fmla="*/ 479425 h 2101850"/>
              <a:gd name="connsiteX120" fmla="*/ 4057650 w 4451350"/>
              <a:gd name="connsiteY120" fmla="*/ 415925 h 2101850"/>
              <a:gd name="connsiteX121" fmla="*/ 4105275 w 4451350"/>
              <a:gd name="connsiteY121" fmla="*/ 415925 h 2101850"/>
              <a:gd name="connsiteX122" fmla="*/ 4105275 w 4451350"/>
              <a:gd name="connsiteY122" fmla="*/ 333375 h 2101850"/>
              <a:gd name="connsiteX123" fmla="*/ 4140200 w 4451350"/>
              <a:gd name="connsiteY123" fmla="*/ 333375 h 2101850"/>
              <a:gd name="connsiteX124" fmla="*/ 4140200 w 4451350"/>
              <a:gd name="connsiteY124" fmla="*/ 298450 h 2101850"/>
              <a:gd name="connsiteX125" fmla="*/ 4295775 w 4451350"/>
              <a:gd name="connsiteY125" fmla="*/ 298450 h 2101850"/>
              <a:gd name="connsiteX126" fmla="*/ 4295775 w 4451350"/>
              <a:gd name="connsiteY126" fmla="*/ 273050 h 2101850"/>
              <a:gd name="connsiteX127" fmla="*/ 4343400 w 4451350"/>
              <a:gd name="connsiteY127" fmla="*/ 273050 h 2101850"/>
              <a:gd name="connsiteX128" fmla="*/ 4343400 w 4451350"/>
              <a:gd name="connsiteY128" fmla="*/ 196850 h 2101850"/>
              <a:gd name="connsiteX129" fmla="*/ 4419600 w 4451350"/>
              <a:gd name="connsiteY129" fmla="*/ 196850 h 2101850"/>
              <a:gd name="connsiteX130" fmla="*/ 4419600 w 4451350"/>
              <a:gd name="connsiteY130" fmla="*/ 123825 h 2101850"/>
              <a:gd name="connsiteX131" fmla="*/ 4451350 w 4451350"/>
              <a:gd name="connsiteY131" fmla="*/ 123825 h 2101850"/>
              <a:gd name="connsiteX132" fmla="*/ 4451350 w 4451350"/>
              <a:gd name="connsiteY132" fmla="*/ 0 h 2101850"/>
              <a:gd name="connsiteX133" fmla="*/ 0 w 4451350"/>
              <a:gd name="connsiteY133" fmla="*/ 3175 h 2101850"/>
              <a:gd name="connsiteX0" fmla="*/ 0 w 4451350"/>
              <a:gd name="connsiteY0" fmla="*/ 3175 h 2101850"/>
              <a:gd name="connsiteX1" fmla="*/ 0 w 4451350"/>
              <a:gd name="connsiteY1" fmla="*/ 2101850 h 2101850"/>
              <a:gd name="connsiteX2" fmla="*/ 34925 w 4451350"/>
              <a:gd name="connsiteY2" fmla="*/ 2101850 h 2101850"/>
              <a:gd name="connsiteX3" fmla="*/ 34925 w 4451350"/>
              <a:gd name="connsiteY3" fmla="*/ 1949450 h 2101850"/>
              <a:gd name="connsiteX4" fmla="*/ 66675 w 4451350"/>
              <a:gd name="connsiteY4" fmla="*/ 1949450 h 2101850"/>
              <a:gd name="connsiteX5" fmla="*/ 66675 w 4451350"/>
              <a:gd name="connsiteY5" fmla="*/ 1816100 h 2101850"/>
              <a:gd name="connsiteX6" fmla="*/ 114300 w 4451350"/>
              <a:gd name="connsiteY6" fmla="*/ 1816100 h 2101850"/>
              <a:gd name="connsiteX7" fmla="*/ 114300 w 4451350"/>
              <a:gd name="connsiteY7" fmla="*/ 1803400 h 2101850"/>
              <a:gd name="connsiteX8" fmla="*/ 196850 w 4451350"/>
              <a:gd name="connsiteY8" fmla="*/ 1803400 h 2101850"/>
              <a:gd name="connsiteX9" fmla="*/ 196850 w 4451350"/>
              <a:gd name="connsiteY9" fmla="*/ 1774825 h 2101850"/>
              <a:gd name="connsiteX10" fmla="*/ 241300 w 4451350"/>
              <a:gd name="connsiteY10" fmla="*/ 1774825 h 2101850"/>
              <a:gd name="connsiteX11" fmla="*/ 241300 w 4451350"/>
              <a:gd name="connsiteY11" fmla="*/ 1762125 h 2101850"/>
              <a:gd name="connsiteX12" fmla="*/ 279400 w 4451350"/>
              <a:gd name="connsiteY12" fmla="*/ 1762125 h 2101850"/>
              <a:gd name="connsiteX13" fmla="*/ 279400 w 4451350"/>
              <a:gd name="connsiteY13" fmla="*/ 1749425 h 2101850"/>
              <a:gd name="connsiteX14" fmla="*/ 323850 w 4451350"/>
              <a:gd name="connsiteY14" fmla="*/ 1749425 h 2101850"/>
              <a:gd name="connsiteX15" fmla="*/ 323850 w 4451350"/>
              <a:gd name="connsiteY15" fmla="*/ 1708150 h 2101850"/>
              <a:gd name="connsiteX16" fmla="*/ 349250 w 4451350"/>
              <a:gd name="connsiteY16" fmla="*/ 1708150 h 2101850"/>
              <a:gd name="connsiteX17" fmla="*/ 349250 w 4451350"/>
              <a:gd name="connsiteY17" fmla="*/ 1679575 h 2101850"/>
              <a:gd name="connsiteX18" fmla="*/ 396875 w 4451350"/>
              <a:gd name="connsiteY18" fmla="*/ 1679575 h 2101850"/>
              <a:gd name="connsiteX19" fmla="*/ 396875 w 4451350"/>
              <a:gd name="connsiteY19" fmla="*/ 1673225 h 2101850"/>
              <a:gd name="connsiteX20" fmla="*/ 434975 w 4451350"/>
              <a:gd name="connsiteY20" fmla="*/ 1673225 h 2101850"/>
              <a:gd name="connsiteX21" fmla="*/ 434975 w 4451350"/>
              <a:gd name="connsiteY21" fmla="*/ 1657350 h 2101850"/>
              <a:gd name="connsiteX22" fmla="*/ 508000 w 4451350"/>
              <a:gd name="connsiteY22" fmla="*/ 1657350 h 2101850"/>
              <a:gd name="connsiteX23" fmla="*/ 508000 w 4451350"/>
              <a:gd name="connsiteY23" fmla="*/ 1628775 h 2101850"/>
              <a:gd name="connsiteX24" fmla="*/ 577850 w 4451350"/>
              <a:gd name="connsiteY24" fmla="*/ 1628775 h 2101850"/>
              <a:gd name="connsiteX25" fmla="*/ 577850 w 4451350"/>
              <a:gd name="connsiteY25" fmla="*/ 1628775 h 2101850"/>
              <a:gd name="connsiteX26" fmla="*/ 606425 w 4451350"/>
              <a:gd name="connsiteY26" fmla="*/ 1600200 h 2101850"/>
              <a:gd name="connsiteX27" fmla="*/ 654050 w 4451350"/>
              <a:gd name="connsiteY27" fmla="*/ 1600200 h 2101850"/>
              <a:gd name="connsiteX28" fmla="*/ 654050 w 4451350"/>
              <a:gd name="connsiteY28" fmla="*/ 1581150 h 2101850"/>
              <a:gd name="connsiteX29" fmla="*/ 717550 w 4451350"/>
              <a:gd name="connsiteY29" fmla="*/ 1581150 h 2101850"/>
              <a:gd name="connsiteX30" fmla="*/ 717550 w 4451350"/>
              <a:gd name="connsiteY30" fmla="*/ 1571625 h 2101850"/>
              <a:gd name="connsiteX31" fmla="*/ 796925 w 4451350"/>
              <a:gd name="connsiteY31" fmla="*/ 1571625 h 2101850"/>
              <a:gd name="connsiteX32" fmla="*/ 796925 w 4451350"/>
              <a:gd name="connsiteY32" fmla="*/ 1539875 h 2101850"/>
              <a:gd name="connsiteX33" fmla="*/ 873125 w 4451350"/>
              <a:gd name="connsiteY33" fmla="*/ 1539875 h 2101850"/>
              <a:gd name="connsiteX34" fmla="*/ 873125 w 4451350"/>
              <a:gd name="connsiteY34" fmla="*/ 1530350 h 2101850"/>
              <a:gd name="connsiteX35" fmla="*/ 977900 w 4451350"/>
              <a:gd name="connsiteY35" fmla="*/ 1530350 h 2101850"/>
              <a:gd name="connsiteX36" fmla="*/ 993775 w 4451350"/>
              <a:gd name="connsiteY36" fmla="*/ 1514475 h 2101850"/>
              <a:gd name="connsiteX37" fmla="*/ 1028700 w 4451350"/>
              <a:gd name="connsiteY37" fmla="*/ 1514475 h 2101850"/>
              <a:gd name="connsiteX38" fmla="*/ 1028700 w 4451350"/>
              <a:gd name="connsiteY38" fmla="*/ 1489075 h 2101850"/>
              <a:gd name="connsiteX39" fmla="*/ 1047750 w 4451350"/>
              <a:gd name="connsiteY39" fmla="*/ 1489075 h 2101850"/>
              <a:gd name="connsiteX40" fmla="*/ 1047750 w 4451350"/>
              <a:gd name="connsiteY40" fmla="*/ 1470025 h 2101850"/>
              <a:gd name="connsiteX41" fmla="*/ 1082675 w 4451350"/>
              <a:gd name="connsiteY41" fmla="*/ 1470025 h 2101850"/>
              <a:gd name="connsiteX42" fmla="*/ 1082675 w 4451350"/>
              <a:gd name="connsiteY42" fmla="*/ 1441450 h 2101850"/>
              <a:gd name="connsiteX43" fmla="*/ 1301750 w 4451350"/>
              <a:gd name="connsiteY43" fmla="*/ 1441450 h 2101850"/>
              <a:gd name="connsiteX44" fmla="*/ 1311275 w 4451350"/>
              <a:gd name="connsiteY44" fmla="*/ 1431925 h 2101850"/>
              <a:gd name="connsiteX45" fmla="*/ 1311275 w 4451350"/>
              <a:gd name="connsiteY45" fmla="*/ 1409700 h 2101850"/>
              <a:gd name="connsiteX46" fmla="*/ 1362075 w 4451350"/>
              <a:gd name="connsiteY46" fmla="*/ 1409700 h 2101850"/>
              <a:gd name="connsiteX47" fmla="*/ 1362075 w 4451350"/>
              <a:gd name="connsiteY47" fmla="*/ 1390650 h 2101850"/>
              <a:gd name="connsiteX48" fmla="*/ 1393825 w 4451350"/>
              <a:gd name="connsiteY48" fmla="*/ 1390650 h 2101850"/>
              <a:gd name="connsiteX49" fmla="*/ 1393825 w 4451350"/>
              <a:gd name="connsiteY49" fmla="*/ 1371600 h 2101850"/>
              <a:gd name="connsiteX50" fmla="*/ 1431925 w 4451350"/>
              <a:gd name="connsiteY50" fmla="*/ 1371600 h 2101850"/>
              <a:gd name="connsiteX51" fmla="*/ 1431925 w 4451350"/>
              <a:gd name="connsiteY51" fmla="*/ 1352550 h 2101850"/>
              <a:gd name="connsiteX52" fmla="*/ 1473200 w 4451350"/>
              <a:gd name="connsiteY52" fmla="*/ 1352550 h 2101850"/>
              <a:gd name="connsiteX53" fmla="*/ 1473200 w 4451350"/>
              <a:gd name="connsiteY53" fmla="*/ 1327150 h 2101850"/>
              <a:gd name="connsiteX54" fmla="*/ 1520825 w 4451350"/>
              <a:gd name="connsiteY54" fmla="*/ 1327150 h 2101850"/>
              <a:gd name="connsiteX55" fmla="*/ 1520825 w 4451350"/>
              <a:gd name="connsiteY55" fmla="*/ 1304925 h 2101850"/>
              <a:gd name="connsiteX56" fmla="*/ 1590675 w 4451350"/>
              <a:gd name="connsiteY56" fmla="*/ 1304925 h 2101850"/>
              <a:gd name="connsiteX57" fmla="*/ 1590675 w 4451350"/>
              <a:gd name="connsiteY57" fmla="*/ 1285875 h 2101850"/>
              <a:gd name="connsiteX58" fmla="*/ 1682750 w 4451350"/>
              <a:gd name="connsiteY58" fmla="*/ 1285875 h 2101850"/>
              <a:gd name="connsiteX59" fmla="*/ 1682750 w 4451350"/>
              <a:gd name="connsiteY59" fmla="*/ 1263650 h 2101850"/>
              <a:gd name="connsiteX60" fmla="*/ 1822450 w 4451350"/>
              <a:gd name="connsiteY60" fmla="*/ 1263650 h 2101850"/>
              <a:gd name="connsiteX61" fmla="*/ 1822450 w 4451350"/>
              <a:gd name="connsiteY61" fmla="*/ 1257300 h 2101850"/>
              <a:gd name="connsiteX62" fmla="*/ 1822450 w 4451350"/>
              <a:gd name="connsiteY62" fmla="*/ 1238250 h 2101850"/>
              <a:gd name="connsiteX63" fmla="*/ 1876425 w 4451350"/>
              <a:gd name="connsiteY63" fmla="*/ 1238250 h 2101850"/>
              <a:gd name="connsiteX64" fmla="*/ 1876425 w 4451350"/>
              <a:gd name="connsiteY64" fmla="*/ 1224756 h 2101850"/>
              <a:gd name="connsiteX65" fmla="*/ 2079625 w 4451350"/>
              <a:gd name="connsiteY65" fmla="*/ 1227138 h 2101850"/>
              <a:gd name="connsiteX66" fmla="*/ 2079625 w 4451350"/>
              <a:gd name="connsiteY66" fmla="*/ 1171575 h 2101850"/>
              <a:gd name="connsiteX67" fmla="*/ 2165350 w 4451350"/>
              <a:gd name="connsiteY67" fmla="*/ 1171575 h 2101850"/>
              <a:gd name="connsiteX68" fmla="*/ 2165350 w 4451350"/>
              <a:gd name="connsiteY68" fmla="*/ 1149350 h 2101850"/>
              <a:gd name="connsiteX69" fmla="*/ 2190750 w 4451350"/>
              <a:gd name="connsiteY69" fmla="*/ 1149350 h 2101850"/>
              <a:gd name="connsiteX70" fmla="*/ 2190750 w 4451350"/>
              <a:gd name="connsiteY70" fmla="*/ 1133475 h 2101850"/>
              <a:gd name="connsiteX71" fmla="*/ 2311400 w 4451350"/>
              <a:gd name="connsiteY71" fmla="*/ 1133475 h 2101850"/>
              <a:gd name="connsiteX72" fmla="*/ 2311400 w 4451350"/>
              <a:gd name="connsiteY72" fmla="*/ 1108075 h 2101850"/>
              <a:gd name="connsiteX73" fmla="*/ 2405857 w 4451350"/>
              <a:gd name="connsiteY73" fmla="*/ 1108075 h 2101850"/>
              <a:gd name="connsiteX74" fmla="*/ 2403475 w 4451350"/>
              <a:gd name="connsiteY74" fmla="*/ 1082675 h 2101850"/>
              <a:gd name="connsiteX75" fmla="*/ 2559050 w 4451350"/>
              <a:gd name="connsiteY75" fmla="*/ 1082675 h 2101850"/>
              <a:gd name="connsiteX76" fmla="*/ 2559050 w 4451350"/>
              <a:gd name="connsiteY76" fmla="*/ 1060450 h 2101850"/>
              <a:gd name="connsiteX77" fmla="*/ 2657475 w 4451350"/>
              <a:gd name="connsiteY77" fmla="*/ 1060450 h 2101850"/>
              <a:gd name="connsiteX78" fmla="*/ 2657475 w 4451350"/>
              <a:gd name="connsiteY78" fmla="*/ 1044575 h 2101850"/>
              <a:gd name="connsiteX79" fmla="*/ 2695575 w 4451350"/>
              <a:gd name="connsiteY79" fmla="*/ 1044575 h 2101850"/>
              <a:gd name="connsiteX80" fmla="*/ 2695575 w 4451350"/>
              <a:gd name="connsiteY80" fmla="*/ 1031875 h 2101850"/>
              <a:gd name="connsiteX81" fmla="*/ 2809875 w 4451350"/>
              <a:gd name="connsiteY81" fmla="*/ 1031875 h 2101850"/>
              <a:gd name="connsiteX82" fmla="*/ 2809875 w 4451350"/>
              <a:gd name="connsiteY82" fmla="*/ 1003300 h 2101850"/>
              <a:gd name="connsiteX83" fmla="*/ 2835275 w 4451350"/>
              <a:gd name="connsiteY83" fmla="*/ 1003300 h 2101850"/>
              <a:gd name="connsiteX84" fmla="*/ 2835275 w 4451350"/>
              <a:gd name="connsiteY84" fmla="*/ 990600 h 2101850"/>
              <a:gd name="connsiteX85" fmla="*/ 2882900 w 4451350"/>
              <a:gd name="connsiteY85" fmla="*/ 990600 h 2101850"/>
              <a:gd name="connsiteX86" fmla="*/ 2882900 w 4451350"/>
              <a:gd name="connsiteY86" fmla="*/ 971550 h 2101850"/>
              <a:gd name="connsiteX87" fmla="*/ 2943225 w 4451350"/>
              <a:gd name="connsiteY87" fmla="*/ 971550 h 2101850"/>
              <a:gd name="connsiteX88" fmla="*/ 2943225 w 4451350"/>
              <a:gd name="connsiteY88" fmla="*/ 952500 h 2101850"/>
              <a:gd name="connsiteX89" fmla="*/ 2997200 w 4451350"/>
              <a:gd name="connsiteY89" fmla="*/ 952500 h 2101850"/>
              <a:gd name="connsiteX90" fmla="*/ 3006725 w 4451350"/>
              <a:gd name="connsiteY90" fmla="*/ 942975 h 2101850"/>
              <a:gd name="connsiteX91" fmla="*/ 3057525 w 4451350"/>
              <a:gd name="connsiteY91" fmla="*/ 942975 h 2101850"/>
              <a:gd name="connsiteX92" fmla="*/ 3057525 w 4451350"/>
              <a:gd name="connsiteY92" fmla="*/ 908050 h 2101850"/>
              <a:gd name="connsiteX93" fmla="*/ 3162300 w 4451350"/>
              <a:gd name="connsiteY93" fmla="*/ 908050 h 2101850"/>
              <a:gd name="connsiteX94" fmla="*/ 3162300 w 4451350"/>
              <a:gd name="connsiteY94" fmla="*/ 885825 h 2101850"/>
              <a:gd name="connsiteX95" fmla="*/ 3216275 w 4451350"/>
              <a:gd name="connsiteY95" fmla="*/ 885825 h 2101850"/>
              <a:gd name="connsiteX96" fmla="*/ 3216275 w 4451350"/>
              <a:gd name="connsiteY96" fmla="*/ 863600 h 2101850"/>
              <a:gd name="connsiteX97" fmla="*/ 3279775 w 4451350"/>
              <a:gd name="connsiteY97" fmla="*/ 863600 h 2101850"/>
              <a:gd name="connsiteX98" fmla="*/ 3279775 w 4451350"/>
              <a:gd name="connsiteY98" fmla="*/ 828675 h 2101850"/>
              <a:gd name="connsiteX99" fmla="*/ 3365500 w 4451350"/>
              <a:gd name="connsiteY99" fmla="*/ 828675 h 2101850"/>
              <a:gd name="connsiteX100" fmla="*/ 3365500 w 4451350"/>
              <a:gd name="connsiteY100" fmla="*/ 815975 h 2101850"/>
              <a:gd name="connsiteX101" fmla="*/ 3419475 w 4451350"/>
              <a:gd name="connsiteY101" fmla="*/ 815975 h 2101850"/>
              <a:gd name="connsiteX102" fmla="*/ 3419475 w 4451350"/>
              <a:gd name="connsiteY102" fmla="*/ 793750 h 2101850"/>
              <a:gd name="connsiteX103" fmla="*/ 3451225 w 4451350"/>
              <a:gd name="connsiteY103" fmla="*/ 793750 h 2101850"/>
              <a:gd name="connsiteX104" fmla="*/ 3451225 w 4451350"/>
              <a:gd name="connsiteY104" fmla="*/ 739775 h 2101850"/>
              <a:gd name="connsiteX105" fmla="*/ 3575050 w 4451350"/>
              <a:gd name="connsiteY105" fmla="*/ 739775 h 2101850"/>
              <a:gd name="connsiteX106" fmla="*/ 3575050 w 4451350"/>
              <a:gd name="connsiteY106" fmla="*/ 673100 h 2101850"/>
              <a:gd name="connsiteX107" fmla="*/ 3736975 w 4451350"/>
              <a:gd name="connsiteY107" fmla="*/ 673100 h 2101850"/>
              <a:gd name="connsiteX108" fmla="*/ 3736975 w 4451350"/>
              <a:gd name="connsiteY108" fmla="*/ 650875 h 2101850"/>
              <a:gd name="connsiteX109" fmla="*/ 3768725 w 4451350"/>
              <a:gd name="connsiteY109" fmla="*/ 650875 h 2101850"/>
              <a:gd name="connsiteX110" fmla="*/ 3768725 w 4451350"/>
              <a:gd name="connsiteY110" fmla="*/ 625475 h 2101850"/>
              <a:gd name="connsiteX111" fmla="*/ 3854450 w 4451350"/>
              <a:gd name="connsiteY111" fmla="*/ 625475 h 2101850"/>
              <a:gd name="connsiteX112" fmla="*/ 3854450 w 4451350"/>
              <a:gd name="connsiteY112" fmla="*/ 603250 h 2101850"/>
              <a:gd name="connsiteX113" fmla="*/ 3924300 w 4451350"/>
              <a:gd name="connsiteY113" fmla="*/ 603250 h 2101850"/>
              <a:gd name="connsiteX114" fmla="*/ 3924300 w 4451350"/>
              <a:gd name="connsiteY114" fmla="*/ 536575 h 2101850"/>
              <a:gd name="connsiteX115" fmla="*/ 3971925 w 4451350"/>
              <a:gd name="connsiteY115" fmla="*/ 536575 h 2101850"/>
              <a:gd name="connsiteX116" fmla="*/ 3971925 w 4451350"/>
              <a:gd name="connsiteY116" fmla="*/ 508000 h 2101850"/>
              <a:gd name="connsiteX117" fmla="*/ 4019550 w 4451350"/>
              <a:gd name="connsiteY117" fmla="*/ 508000 h 2101850"/>
              <a:gd name="connsiteX118" fmla="*/ 4019550 w 4451350"/>
              <a:gd name="connsiteY118" fmla="*/ 479425 h 2101850"/>
              <a:gd name="connsiteX119" fmla="*/ 4057650 w 4451350"/>
              <a:gd name="connsiteY119" fmla="*/ 479425 h 2101850"/>
              <a:gd name="connsiteX120" fmla="*/ 4057650 w 4451350"/>
              <a:gd name="connsiteY120" fmla="*/ 415925 h 2101850"/>
              <a:gd name="connsiteX121" fmla="*/ 4105275 w 4451350"/>
              <a:gd name="connsiteY121" fmla="*/ 415925 h 2101850"/>
              <a:gd name="connsiteX122" fmla="*/ 4105275 w 4451350"/>
              <a:gd name="connsiteY122" fmla="*/ 333375 h 2101850"/>
              <a:gd name="connsiteX123" fmla="*/ 4140200 w 4451350"/>
              <a:gd name="connsiteY123" fmla="*/ 333375 h 2101850"/>
              <a:gd name="connsiteX124" fmla="*/ 4140200 w 4451350"/>
              <a:gd name="connsiteY124" fmla="*/ 298450 h 2101850"/>
              <a:gd name="connsiteX125" fmla="*/ 4295775 w 4451350"/>
              <a:gd name="connsiteY125" fmla="*/ 298450 h 2101850"/>
              <a:gd name="connsiteX126" fmla="*/ 4295775 w 4451350"/>
              <a:gd name="connsiteY126" fmla="*/ 273050 h 2101850"/>
              <a:gd name="connsiteX127" fmla="*/ 4343400 w 4451350"/>
              <a:gd name="connsiteY127" fmla="*/ 273050 h 2101850"/>
              <a:gd name="connsiteX128" fmla="*/ 4343400 w 4451350"/>
              <a:gd name="connsiteY128" fmla="*/ 196850 h 2101850"/>
              <a:gd name="connsiteX129" fmla="*/ 4419600 w 4451350"/>
              <a:gd name="connsiteY129" fmla="*/ 196850 h 2101850"/>
              <a:gd name="connsiteX130" fmla="*/ 4419600 w 4451350"/>
              <a:gd name="connsiteY130" fmla="*/ 123825 h 2101850"/>
              <a:gd name="connsiteX131" fmla="*/ 4451350 w 4451350"/>
              <a:gd name="connsiteY131" fmla="*/ 123825 h 2101850"/>
              <a:gd name="connsiteX132" fmla="*/ 4451350 w 4451350"/>
              <a:gd name="connsiteY132" fmla="*/ 0 h 2101850"/>
              <a:gd name="connsiteX133" fmla="*/ 0 w 4451350"/>
              <a:gd name="connsiteY133" fmla="*/ 3175 h 2101850"/>
              <a:gd name="connsiteX0" fmla="*/ 0 w 4451350"/>
              <a:gd name="connsiteY0" fmla="*/ 3175 h 2101850"/>
              <a:gd name="connsiteX1" fmla="*/ 0 w 4451350"/>
              <a:gd name="connsiteY1" fmla="*/ 2101850 h 2101850"/>
              <a:gd name="connsiteX2" fmla="*/ 34925 w 4451350"/>
              <a:gd name="connsiteY2" fmla="*/ 2101850 h 2101850"/>
              <a:gd name="connsiteX3" fmla="*/ 34925 w 4451350"/>
              <a:gd name="connsiteY3" fmla="*/ 1949450 h 2101850"/>
              <a:gd name="connsiteX4" fmla="*/ 66675 w 4451350"/>
              <a:gd name="connsiteY4" fmla="*/ 1949450 h 2101850"/>
              <a:gd name="connsiteX5" fmla="*/ 66675 w 4451350"/>
              <a:gd name="connsiteY5" fmla="*/ 1816100 h 2101850"/>
              <a:gd name="connsiteX6" fmla="*/ 114300 w 4451350"/>
              <a:gd name="connsiteY6" fmla="*/ 1816100 h 2101850"/>
              <a:gd name="connsiteX7" fmla="*/ 114300 w 4451350"/>
              <a:gd name="connsiteY7" fmla="*/ 1803400 h 2101850"/>
              <a:gd name="connsiteX8" fmla="*/ 196850 w 4451350"/>
              <a:gd name="connsiteY8" fmla="*/ 1803400 h 2101850"/>
              <a:gd name="connsiteX9" fmla="*/ 196850 w 4451350"/>
              <a:gd name="connsiteY9" fmla="*/ 1774825 h 2101850"/>
              <a:gd name="connsiteX10" fmla="*/ 241300 w 4451350"/>
              <a:gd name="connsiteY10" fmla="*/ 1774825 h 2101850"/>
              <a:gd name="connsiteX11" fmla="*/ 241300 w 4451350"/>
              <a:gd name="connsiteY11" fmla="*/ 1762125 h 2101850"/>
              <a:gd name="connsiteX12" fmla="*/ 279400 w 4451350"/>
              <a:gd name="connsiteY12" fmla="*/ 1762125 h 2101850"/>
              <a:gd name="connsiteX13" fmla="*/ 279400 w 4451350"/>
              <a:gd name="connsiteY13" fmla="*/ 1749425 h 2101850"/>
              <a:gd name="connsiteX14" fmla="*/ 323850 w 4451350"/>
              <a:gd name="connsiteY14" fmla="*/ 1749425 h 2101850"/>
              <a:gd name="connsiteX15" fmla="*/ 323850 w 4451350"/>
              <a:gd name="connsiteY15" fmla="*/ 1708150 h 2101850"/>
              <a:gd name="connsiteX16" fmla="*/ 349250 w 4451350"/>
              <a:gd name="connsiteY16" fmla="*/ 1708150 h 2101850"/>
              <a:gd name="connsiteX17" fmla="*/ 349250 w 4451350"/>
              <a:gd name="connsiteY17" fmla="*/ 1679575 h 2101850"/>
              <a:gd name="connsiteX18" fmla="*/ 396875 w 4451350"/>
              <a:gd name="connsiteY18" fmla="*/ 1679575 h 2101850"/>
              <a:gd name="connsiteX19" fmla="*/ 396875 w 4451350"/>
              <a:gd name="connsiteY19" fmla="*/ 1673225 h 2101850"/>
              <a:gd name="connsiteX20" fmla="*/ 434975 w 4451350"/>
              <a:gd name="connsiteY20" fmla="*/ 1673225 h 2101850"/>
              <a:gd name="connsiteX21" fmla="*/ 434975 w 4451350"/>
              <a:gd name="connsiteY21" fmla="*/ 1657350 h 2101850"/>
              <a:gd name="connsiteX22" fmla="*/ 508000 w 4451350"/>
              <a:gd name="connsiteY22" fmla="*/ 1657350 h 2101850"/>
              <a:gd name="connsiteX23" fmla="*/ 508000 w 4451350"/>
              <a:gd name="connsiteY23" fmla="*/ 1628775 h 2101850"/>
              <a:gd name="connsiteX24" fmla="*/ 577850 w 4451350"/>
              <a:gd name="connsiteY24" fmla="*/ 1628775 h 2101850"/>
              <a:gd name="connsiteX25" fmla="*/ 577850 w 4451350"/>
              <a:gd name="connsiteY25" fmla="*/ 1628775 h 2101850"/>
              <a:gd name="connsiteX26" fmla="*/ 606425 w 4451350"/>
              <a:gd name="connsiteY26" fmla="*/ 1600200 h 2101850"/>
              <a:gd name="connsiteX27" fmla="*/ 654050 w 4451350"/>
              <a:gd name="connsiteY27" fmla="*/ 1600200 h 2101850"/>
              <a:gd name="connsiteX28" fmla="*/ 654050 w 4451350"/>
              <a:gd name="connsiteY28" fmla="*/ 1581150 h 2101850"/>
              <a:gd name="connsiteX29" fmla="*/ 717550 w 4451350"/>
              <a:gd name="connsiteY29" fmla="*/ 1581150 h 2101850"/>
              <a:gd name="connsiteX30" fmla="*/ 717550 w 4451350"/>
              <a:gd name="connsiteY30" fmla="*/ 1571625 h 2101850"/>
              <a:gd name="connsiteX31" fmla="*/ 796925 w 4451350"/>
              <a:gd name="connsiteY31" fmla="*/ 1571625 h 2101850"/>
              <a:gd name="connsiteX32" fmla="*/ 796925 w 4451350"/>
              <a:gd name="connsiteY32" fmla="*/ 1539875 h 2101850"/>
              <a:gd name="connsiteX33" fmla="*/ 873125 w 4451350"/>
              <a:gd name="connsiteY33" fmla="*/ 1539875 h 2101850"/>
              <a:gd name="connsiteX34" fmla="*/ 873125 w 4451350"/>
              <a:gd name="connsiteY34" fmla="*/ 1530350 h 2101850"/>
              <a:gd name="connsiteX35" fmla="*/ 977900 w 4451350"/>
              <a:gd name="connsiteY35" fmla="*/ 1530350 h 2101850"/>
              <a:gd name="connsiteX36" fmla="*/ 993775 w 4451350"/>
              <a:gd name="connsiteY36" fmla="*/ 1514475 h 2101850"/>
              <a:gd name="connsiteX37" fmla="*/ 1028700 w 4451350"/>
              <a:gd name="connsiteY37" fmla="*/ 1514475 h 2101850"/>
              <a:gd name="connsiteX38" fmla="*/ 1028700 w 4451350"/>
              <a:gd name="connsiteY38" fmla="*/ 1489075 h 2101850"/>
              <a:gd name="connsiteX39" fmla="*/ 1047750 w 4451350"/>
              <a:gd name="connsiteY39" fmla="*/ 1489075 h 2101850"/>
              <a:gd name="connsiteX40" fmla="*/ 1047750 w 4451350"/>
              <a:gd name="connsiteY40" fmla="*/ 1470025 h 2101850"/>
              <a:gd name="connsiteX41" fmla="*/ 1082675 w 4451350"/>
              <a:gd name="connsiteY41" fmla="*/ 1470025 h 2101850"/>
              <a:gd name="connsiteX42" fmla="*/ 1082675 w 4451350"/>
              <a:gd name="connsiteY42" fmla="*/ 1441450 h 2101850"/>
              <a:gd name="connsiteX43" fmla="*/ 1301750 w 4451350"/>
              <a:gd name="connsiteY43" fmla="*/ 1441450 h 2101850"/>
              <a:gd name="connsiteX44" fmla="*/ 1311275 w 4451350"/>
              <a:gd name="connsiteY44" fmla="*/ 1431925 h 2101850"/>
              <a:gd name="connsiteX45" fmla="*/ 1311275 w 4451350"/>
              <a:gd name="connsiteY45" fmla="*/ 1409700 h 2101850"/>
              <a:gd name="connsiteX46" fmla="*/ 1362075 w 4451350"/>
              <a:gd name="connsiteY46" fmla="*/ 1409700 h 2101850"/>
              <a:gd name="connsiteX47" fmla="*/ 1362075 w 4451350"/>
              <a:gd name="connsiteY47" fmla="*/ 1390650 h 2101850"/>
              <a:gd name="connsiteX48" fmla="*/ 1393825 w 4451350"/>
              <a:gd name="connsiteY48" fmla="*/ 1390650 h 2101850"/>
              <a:gd name="connsiteX49" fmla="*/ 1393825 w 4451350"/>
              <a:gd name="connsiteY49" fmla="*/ 1371600 h 2101850"/>
              <a:gd name="connsiteX50" fmla="*/ 1431925 w 4451350"/>
              <a:gd name="connsiteY50" fmla="*/ 1371600 h 2101850"/>
              <a:gd name="connsiteX51" fmla="*/ 1431925 w 4451350"/>
              <a:gd name="connsiteY51" fmla="*/ 1352550 h 2101850"/>
              <a:gd name="connsiteX52" fmla="*/ 1473200 w 4451350"/>
              <a:gd name="connsiteY52" fmla="*/ 1352550 h 2101850"/>
              <a:gd name="connsiteX53" fmla="*/ 1473200 w 4451350"/>
              <a:gd name="connsiteY53" fmla="*/ 1327150 h 2101850"/>
              <a:gd name="connsiteX54" fmla="*/ 1520825 w 4451350"/>
              <a:gd name="connsiteY54" fmla="*/ 1327150 h 2101850"/>
              <a:gd name="connsiteX55" fmla="*/ 1520825 w 4451350"/>
              <a:gd name="connsiteY55" fmla="*/ 1304925 h 2101850"/>
              <a:gd name="connsiteX56" fmla="*/ 1590675 w 4451350"/>
              <a:gd name="connsiteY56" fmla="*/ 1304925 h 2101850"/>
              <a:gd name="connsiteX57" fmla="*/ 1590675 w 4451350"/>
              <a:gd name="connsiteY57" fmla="*/ 1285875 h 2101850"/>
              <a:gd name="connsiteX58" fmla="*/ 1682750 w 4451350"/>
              <a:gd name="connsiteY58" fmla="*/ 1285875 h 2101850"/>
              <a:gd name="connsiteX59" fmla="*/ 1682750 w 4451350"/>
              <a:gd name="connsiteY59" fmla="*/ 1263650 h 2101850"/>
              <a:gd name="connsiteX60" fmla="*/ 1822450 w 4451350"/>
              <a:gd name="connsiteY60" fmla="*/ 1263650 h 2101850"/>
              <a:gd name="connsiteX61" fmla="*/ 1822450 w 4451350"/>
              <a:gd name="connsiteY61" fmla="*/ 1257300 h 2101850"/>
              <a:gd name="connsiteX62" fmla="*/ 1822450 w 4451350"/>
              <a:gd name="connsiteY62" fmla="*/ 1238250 h 2101850"/>
              <a:gd name="connsiteX63" fmla="*/ 1876425 w 4451350"/>
              <a:gd name="connsiteY63" fmla="*/ 1238250 h 2101850"/>
              <a:gd name="connsiteX64" fmla="*/ 1876425 w 4451350"/>
              <a:gd name="connsiteY64" fmla="*/ 1224756 h 2101850"/>
              <a:gd name="connsiteX65" fmla="*/ 2079625 w 4451350"/>
              <a:gd name="connsiteY65" fmla="*/ 1227138 h 2101850"/>
              <a:gd name="connsiteX66" fmla="*/ 2079625 w 4451350"/>
              <a:gd name="connsiteY66" fmla="*/ 1171575 h 2101850"/>
              <a:gd name="connsiteX67" fmla="*/ 2165350 w 4451350"/>
              <a:gd name="connsiteY67" fmla="*/ 1171575 h 2101850"/>
              <a:gd name="connsiteX68" fmla="*/ 2165350 w 4451350"/>
              <a:gd name="connsiteY68" fmla="*/ 1149350 h 2101850"/>
              <a:gd name="connsiteX69" fmla="*/ 2190750 w 4451350"/>
              <a:gd name="connsiteY69" fmla="*/ 1149350 h 2101850"/>
              <a:gd name="connsiteX70" fmla="*/ 2190750 w 4451350"/>
              <a:gd name="connsiteY70" fmla="*/ 1133475 h 2101850"/>
              <a:gd name="connsiteX71" fmla="*/ 2311400 w 4451350"/>
              <a:gd name="connsiteY71" fmla="*/ 1133475 h 2101850"/>
              <a:gd name="connsiteX72" fmla="*/ 2311400 w 4451350"/>
              <a:gd name="connsiteY72" fmla="*/ 1108075 h 2101850"/>
              <a:gd name="connsiteX73" fmla="*/ 2401095 w 4451350"/>
              <a:gd name="connsiteY73" fmla="*/ 1110456 h 2101850"/>
              <a:gd name="connsiteX74" fmla="*/ 2403475 w 4451350"/>
              <a:gd name="connsiteY74" fmla="*/ 1082675 h 2101850"/>
              <a:gd name="connsiteX75" fmla="*/ 2559050 w 4451350"/>
              <a:gd name="connsiteY75" fmla="*/ 1082675 h 2101850"/>
              <a:gd name="connsiteX76" fmla="*/ 2559050 w 4451350"/>
              <a:gd name="connsiteY76" fmla="*/ 1060450 h 2101850"/>
              <a:gd name="connsiteX77" fmla="*/ 2657475 w 4451350"/>
              <a:gd name="connsiteY77" fmla="*/ 1060450 h 2101850"/>
              <a:gd name="connsiteX78" fmla="*/ 2657475 w 4451350"/>
              <a:gd name="connsiteY78" fmla="*/ 1044575 h 2101850"/>
              <a:gd name="connsiteX79" fmla="*/ 2695575 w 4451350"/>
              <a:gd name="connsiteY79" fmla="*/ 1044575 h 2101850"/>
              <a:gd name="connsiteX80" fmla="*/ 2695575 w 4451350"/>
              <a:gd name="connsiteY80" fmla="*/ 1031875 h 2101850"/>
              <a:gd name="connsiteX81" fmla="*/ 2809875 w 4451350"/>
              <a:gd name="connsiteY81" fmla="*/ 1031875 h 2101850"/>
              <a:gd name="connsiteX82" fmla="*/ 2809875 w 4451350"/>
              <a:gd name="connsiteY82" fmla="*/ 1003300 h 2101850"/>
              <a:gd name="connsiteX83" fmla="*/ 2835275 w 4451350"/>
              <a:gd name="connsiteY83" fmla="*/ 1003300 h 2101850"/>
              <a:gd name="connsiteX84" fmla="*/ 2835275 w 4451350"/>
              <a:gd name="connsiteY84" fmla="*/ 990600 h 2101850"/>
              <a:gd name="connsiteX85" fmla="*/ 2882900 w 4451350"/>
              <a:gd name="connsiteY85" fmla="*/ 990600 h 2101850"/>
              <a:gd name="connsiteX86" fmla="*/ 2882900 w 4451350"/>
              <a:gd name="connsiteY86" fmla="*/ 971550 h 2101850"/>
              <a:gd name="connsiteX87" fmla="*/ 2943225 w 4451350"/>
              <a:gd name="connsiteY87" fmla="*/ 971550 h 2101850"/>
              <a:gd name="connsiteX88" fmla="*/ 2943225 w 4451350"/>
              <a:gd name="connsiteY88" fmla="*/ 952500 h 2101850"/>
              <a:gd name="connsiteX89" fmla="*/ 2997200 w 4451350"/>
              <a:gd name="connsiteY89" fmla="*/ 952500 h 2101850"/>
              <a:gd name="connsiteX90" fmla="*/ 3006725 w 4451350"/>
              <a:gd name="connsiteY90" fmla="*/ 942975 h 2101850"/>
              <a:gd name="connsiteX91" fmla="*/ 3057525 w 4451350"/>
              <a:gd name="connsiteY91" fmla="*/ 942975 h 2101850"/>
              <a:gd name="connsiteX92" fmla="*/ 3057525 w 4451350"/>
              <a:gd name="connsiteY92" fmla="*/ 908050 h 2101850"/>
              <a:gd name="connsiteX93" fmla="*/ 3162300 w 4451350"/>
              <a:gd name="connsiteY93" fmla="*/ 908050 h 2101850"/>
              <a:gd name="connsiteX94" fmla="*/ 3162300 w 4451350"/>
              <a:gd name="connsiteY94" fmla="*/ 885825 h 2101850"/>
              <a:gd name="connsiteX95" fmla="*/ 3216275 w 4451350"/>
              <a:gd name="connsiteY95" fmla="*/ 885825 h 2101850"/>
              <a:gd name="connsiteX96" fmla="*/ 3216275 w 4451350"/>
              <a:gd name="connsiteY96" fmla="*/ 863600 h 2101850"/>
              <a:gd name="connsiteX97" fmla="*/ 3279775 w 4451350"/>
              <a:gd name="connsiteY97" fmla="*/ 863600 h 2101850"/>
              <a:gd name="connsiteX98" fmla="*/ 3279775 w 4451350"/>
              <a:gd name="connsiteY98" fmla="*/ 828675 h 2101850"/>
              <a:gd name="connsiteX99" fmla="*/ 3365500 w 4451350"/>
              <a:gd name="connsiteY99" fmla="*/ 828675 h 2101850"/>
              <a:gd name="connsiteX100" fmla="*/ 3365500 w 4451350"/>
              <a:gd name="connsiteY100" fmla="*/ 815975 h 2101850"/>
              <a:gd name="connsiteX101" fmla="*/ 3419475 w 4451350"/>
              <a:gd name="connsiteY101" fmla="*/ 815975 h 2101850"/>
              <a:gd name="connsiteX102" fmla="*/ 3419475 w 4451350"/>
              <a:gd name="connsiteY102" fmla="*/ 793750 h 2101850"/>
              <a:gd name="connsiteX103" fmla="*/ 3451225 w 4451350"/>
              <a:gd name="connsiteY103" fmla="*/ 793750 h 2101850"/>
              <a:gd name="connsiteX104" fmla="*/ 3451225 w 4451350"/>
              <a:gd name="connsiteY104" fmla="*/ 739775 h 2101850"/>
              <a:gd name="connsiteX105" fmla="*/ 3575050 w 4451350"/>
              <a:gd name="connsiteY105" fmla="*/ 739775 h 2101850"/>
              <a:gd name="connsiteX106" fmla="*/ 3575050 w 4451350"/>
              <a:gd name="connsiteY106" fmla="*/ 673100 h 2101850"/>
              <a:gd name="connsiteX107" fmla="*/ 3736975 w 4451350"/>
              <a:gd name="connsiteY107" fmla="*/ 673100 h 2101850"/>
              <a:gd name="connsiteX108" fmla="*/ 3736975 w 4451350"/>
              <a:gd name="connsiteY108" fmla="*/ 650875 h 2101850"/>
              <a:gd name="connsiteX109" fmla="*/ 3768725 w 4451350"/>
              <a:gd name="connsiteY109" fmla="*/ 650875 h 2101850"/>
              <a:gd name="connsiteX110" fmla="*/ 3768725 w 4451350"/>
              <a:gd name="connsiteY110" fmla="*/ 625475 h 2101850"/>
              <a:gd name="connsiteX111" fmla="*/ 3854450 w 4451350"/>
              <a:gd name="connsiteY111" fmla="*/ 625475 h 2101850"/>
              <a:gd name="connsiteX112" fmla="*/ 3854450 w 4451350"/>
              <a:gd name="connsiteY112" fmla="*/ 603250 h 2101850"/>
              <a:gd name="connsiteX113" fmla="*/ 3924300 w 4451350"/>
              <a:gd name="connsiteY113" fmla="*/ 603250 h 2101850"/>
              <a:gd name="connsiteX114" fmla="*/ 3924300 w 4451350"/>
              <a:gd name="connsiteY114" fmla="*/ 536575 h 2101850"/>
              <a:gd name="connsiteX115" fmla="*/ 3971925 w 4451350"/>
              <a:gd name="connsiteY115" fmla="*/ 536575 h 2101850"/>
              <a:gd name="connsiteX116" fmla="*/ 3971925 w 4451350"/>
              <a:gd name="connsiteY116" fmla="*/ 508000 h 2101850"/>
              <a:gd name="connsiteX117" fmla="*/ 4019550 w 4451350"/>
              <a:gd name="connsiteY117" fmla="*/ 508000 h 2101850"/>
              <a:gd name="connsiteX118" fmla="*/ 4019550 w 4451350"/>
              <a:gd name="connsiteY118" fmla="*/ 479425 h 2101850"/>
              <a:gd name="connsiteX119" fmla="*/ 4057650 w 4451350"/>
              <a:gd name="connsiteY119" fmla="*/ 479425 h 2101850"/>
              <a:gd name="connsiteX120" fmla="*/ 4057650 w 4451350"/>
              <a:gd name="connsiteY120" fmla="*/ 415925 h 2101850"/>
              <a:gd name="connsiteX121" fmla="*/ 4105275 w 4451350"/>
              <a:gd name="connsiteY121" fmla="*/ 415925 h 2101850"/>
              <a:gd name="connsiteX122" fmla="*/ 4105275 w 4451350"/>
              <a:gd name="connsiteY122" fmla="*/ 333375 h 2101850"/>
              <a:gd name="connsiteX123" fmla="*/ 4140200 w 4451350"/>
              <a:gd name="connsiteY123" fmla="*/ 333375 h 2101850"/>
              <a:gd name="connsiteX124" fmla="*/ 4140200 w 4451350"/>
              <a:gd name="connsiteY124" fmla="*/ 298450 h 2101850"/>
              <a:gd name="connsiteX125" fmla="*/ 4295775 w 4451350"/>
              <a:gd name="connsiteY125" fmla="*/ 298450 h 2101850"/>
              <a:gd name="connsiteX126" fmla="*/ 4295775 w 4451350"/>
              <a:gd name="connsiteY126" fmla="*/ 273050 h 2101850"/>
              <a:gd name="connsiteX127" fmla="*/ 4343400 w 4451350"/>
              <a:gd name="connsiteY127" fmla="*/ 273050 h 2101850"/>
              <a:gd name="connsiteX128" fmla="*/ 4343400 w 4451350"/>
              <a:gd name="connsiteY128" fmla="*/ 196850 h 2101850"/>
              <a:gd name="connsiteX129" fmla="*/ 4419600 w 4451350"/>
              <a:gd name="connsiteY129" fmla="*/ 196850 h 2101850"/>
              <a:gd name="connsiteX130" fmla="*/ 4419600 w 4451350"/>
              <a:gd name="connsiteY130" fmla="*/ 123825 h 2101850"/>
              <a:gd name="connsiteX131" fmla="*/ 4451350 w 4451350"/>
              <a:gd name="connsiteY131" fmla="*/ 123825 h 2101850"/>
              <a:gd name="connsiteX132" fmla="*/ 4451350 w 4451350"/>
              <a:gd name="connsiteY132" fmla="*/ 0 h 2101850"/>
              <a:gd name="connsiteX133" fmla="*/ 0 w 4451350"/>
              <a:gd name="connsiteY133" fmla="*/ 3175 h 2101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4451350" h="2101850">
                <a:moveTo>
                  <a:pt x="0" y="3175"/>
                </a:moveTo>
                <a:lnTo>
                  <a:pt x="0" y="2101850"/>
                </a:lnTo>
                <a:lnTo>
                  <a:pt x="34925" y="2101850"/>
                </a:lnTo>
                <a:lnTo>
                  <a:pt x="34925" y="1949450"/>
                </a:lnTo>
                <a:lnTo>
                  <a:pt x="66675" y="1949450"/>
                </a:lnTo>
                <a:lnTo>
                  <a:pt x="66675" y="1816100"/>
                </a:lnTo>
                <a:lnTo>
                  <a:pt x="114300" y="1816100"/>
                </a:lnTo>
                <a:lnTo>
                  <a:pt x="114300" y="1803400"/>
                </a:lnTo>
                <a:lnTo>
                  <a:pt x="196850" y="1803400"/>
                </a:lnTo>
                <a:lnTo>
                  <a:pt x="196850" y="1774825"/>
                </a:lnTo>
                <a:lnTo>
                  <a:pt x="241300" y="1774825"/>
                </a:lnTo>
                <a:lnTo>
                  <a:pt x="241300" y="1762125"/>
                </a:lnTo>
                <a:lnTo>
                  <a:pt x="279400" y="1762125"/>
                </a:lnTo>
                <a:lnTo>
                  <a:pt x="279400" y="1749425"/>
                </a:lnTo>
                <a:lnTo>
                  <a:pt x="323850" y="1749425"/>
                </a:lnTo>
                <a:lnTo>
                  <a:pt x="323850" y="1708150"/>
                </a:lnTo>
                <a:lnTo>
                  <a:pt x="349250" y="1708150"/>
                </a:lnTo>
                <a:lnTo>
                  <a:pt x="349250" y="1679575"/>
                </a:lnTo>
                <a:lnTo>
                  <a:pt x="396875" y="1679575"/>
                </a:lnTo>
                <a:lnTo>
                  <a:pt x="396875" y="1673225"/>
                </a:lnTo>
                <a:lnTo>
                  <a:pt x="434975" y="1673225"/>
                </a:lnTo>
                <a:lnTo>
                  <a:pt x="434975" y="1657350"/>
                </a:lnTo>
                <a:lnTo>
                  <a:pt x="508000" y="1657350"/>
                </a:lnTo>
                <a:lnTo>
                  <a:pt x="508000" y="1628775"/>
                </a:lnTo>
                <a:lnTo>
                  <a:pt x="577850" y="1628775"/>
                </a:lnTo>
                <a:lnTo>
                  <a:pt x="577850" y="1628775"/>
                </a:lnTo>
                <a:lnTo>
                  <a:pt x="606425" y="1600200"/>
                </a:lnTo>
                <a:lnTo>
                  <a:pt x="654050" y="1600200"/>
                </a:lnTo>
                <a:lnTo>
                  <a:pt x="654050" y="1581150"/>
                </a:lnTo>
                <a:lnTo>
                  <a:pt x="717550" y="1581150"/>
                </a:lnTo>
                <a:lnTo>
                  <a:pt x="717550" y="1571625"/>
                </a:lnTo>
                <a:lnTo>
                  <a:pt x="796925" y="1571625"/>
                </a:lnTo>
                <a:lnTo>
                  <a:pt x="796925" y="1539875"/>
                </a:lnTo>
                <a:lnTo>
                  <a:pt x="873125" y="1539875"/>
                </a:lnTo>
                <a:lnTo>
                  <a:pt x="873125" y="1530350"/>
                </a:lnTo>
                <a:lnTo>
                  <a:pt x="977900" y="1530350"/>
                </a:lnTo>
                <a:lnTo>
                  <a:pt x="993775" y="1514475"/>
                </a:lnTo>
                <a:lnTo>
                  <a:pt x="1028700" y="1514475"/>
                </a:lnTo>
                <a:lnTo>
                  <a:pt x="1028700" y="1489075"/>
                </a:lnTo>
                <a:lnTo>
                  <a:pt x="1047750" y="1489075"/>
                </a:lnTo>
                <a:lnTo>
                  <a:pt x="1047750" y="1470025"/>
                </a:lnTo>
                <a:lnTo>
                  <a:pt x="1082675" y="1470025"/>
                </a:lnTo>
                <a:lnTo>
                  <a:pt x="1082675" y="1441450"/>
                </a:lnTo>
                <a:lnTo>
                  <a:pt x="1301750" y="1441450"/>
                </a:lnTo>
                <a:lnTo>
                  <a:pt x="1311275" y="1431925"/>
                </a:lnTo>
                <a:lnTo>
                  <a:pt x="1311275" y="1409700"/>
                </a:lnTo>
                <a:lnTo>
                  <a:pt x="1362075" y="1409700"/>
                </a:lnTo>
                <a:lnTo>
                  <a:pt x="1362075" y="1390650"/>
                </a:lnTo>
                <a:lnTo>
                  <a:pt x="1393825" y="1390650"/>
                </a:lnTo>
                <a:lnTo>
                  <a:pt x="1393825" y="1371600"/>
                </a:lnTo>
                <a:lnTo>
                  <a:pt x="1431925" y="1371600"/>
                </a:lnTo>
                <a:lnTo>
                  <a:pt x="1431925" y="1352550"/>
                </a:lnTo>
                <a:lnTo>
                  <a:pt x="1473200" y="1352550"/>
                </a:lnTo>
                <a:lnTo>
                  <a:pt x="1473200" y="1327150"/>
                </a:lnTo>
                <a:lnTo>
                  <a:pt x="1520825" y="1327150"/>
                </a:lnTo>
                <a:lnTo>
                  <a:pt x="1520825" y="1304925"/>
                </a:lnTo>
                <a:lnTo>
                  <a:pt x="1590675" y="1304925"/>
                </a:lnTo>
                <a:lnTo>
                  <a:pt x="1590675" y="1285875"/>
                </a:lnTo>
                <a:lnTo>
                  <a:pt x="1682750" y="1285875"/>
                </a:lnTo>
                <a:lnTo>
                  <a:pt x="1682750" y="1263650"/>
                </a:lnTo>
                <a:lnTo>
                  <a:pt x="1822450" y="1263650"/>
                </a:lnTo>
                <a:lnTo>
                  <a:pt x="1822450" y="1257300"/>
                </a:lnTo>
                <a:lnTo>
                  <a:pt x="1822450" y="1238250"/>
                </a:lnTo>
                <a:lnTo>
                  <a:pt x="1876425" y="1238250"/>
                </a:lnTo>
                <a:lnTo>
                  <a:pt x="1876425" y="1224756"/>
                </a:lnTo>
                <a:lnTo>
                  <a:pt x="2079625" y="1227138"/>
                </a:lnTo>
                <a:lnTo>
                  <a:pt x="2079625" y="1171575"/>
                </a:lnTo>
                <a:lnTo>
                  <a:pt x="2165350" y="1171575"/>
                </a:lnTo>
                <a:lnTo>
                  <a:pt x="2165350" y="1149350"/>
                </a:lnTo>
                <a:lnTo>
                  <a:pt x="2190750" y="1149350"/>
                </a:lnTo>
                <a:lnTo>
                  <a:pt x="2190750" y="1133475"/>
                </a:lnTo>
                <a:lnTo>
                  <a:pt x="2311400" y="1133475"/>
                </a:lnTo>
                <a:lnTo>
                  <a:pt x="2311400" y="1108075"/>
                </a:lnTo>
                <a:lnTo>
                  <a:pt x="2401095" y="1110456"/>
                </a:lnTo>
                <a:lnTo>
                  <a:pt x="2403475" y="1082675"/>
                </a:lnTo>
                <a:lnTo>
                  <a:pt x="2559050" y="1082675"/>
                </a:lnTo>
                <a:lnTo>
                  <a:pt x="2559050" y="1060450"/>
                </a:lnTo>
                <a:lnTo>
                  <a:pt x="2657475" y="1060450"/>
                </a:lnTo>
                <a:lnTo>
                  <a:pt x="2657475" y="1044575"/>
                </a:lnTo>
                <a:lnTo>
                  <a:pt x="2695575" y="1044575"/>
                </a:lnTo>
                <a:lnTo>
                  <a:pt x="2695575" y="1031875"/>
                </a:lnTo>
                <a:lnTo>
                  <a:pt x="2809875" y="1031875"/>
                </a:lnTo>
                <a:lnTo>
                  <a:pt x="2809875" y="1003300"/>
                </a:lnTo>
                <a:lnTo>
                  <a:pt x="2835275" y="1003300"/>
                </a:lnTo>
                <a:lnTo>
                  <a:pt x="2835275" y="990600"/>
                </a:lnTo>
                <a:lnTo>
                  <a:pt x="2882900" y="990600"/>
                </a:lnTo>
                <a:lnTo>
                  <a:pt x="2882900" y="971550"/>
                </a:lnTo>
                <a:lnTo>
                  <a:pt x="2943225" y="971550"/>
                </a:lnTo>
                <a:lnTo>
                  <a:pt x="2943225" y="952500"/>
                </a:lnTo>
                <a:lnTo>
                  <a:pt x="2997200" y="952500"/>
                </a:lnTo>
                <a:lnTo>
                  <a:pt x="3006725" y="942975"/>
                </a:lnTo>
                <a:lnTo>
                  <a:pt x="3057525" y="942975"/>
                </a:lnTo>
                <a:lnTo>
                  <a:pt x="3057525" y="908050"/>
                </a:lnTo>
                <a:lnTo>
                  <a:pt x="3162300" y="908050"/>
                </a:lnTo>
                <a:lnTo>
                  <a:pt x="3162300" y="885825"/>
                </a:lnTo>
                <a:lnTo>
                  <a:pt x="3216275" y="885825"/>
                </a:lnTo>
                <a:lnTo>
                  <a:pt x="3216275" y="863600"/>
                </a:lnTo>
                <a:lnTo>
                  <a:pt x="3279775" y="863600"/>
                </a:lnTo>
                <a:lnTo>
                  <a:pt x="3279775" y="828675"/>
                </a:lnTo>
                <a:lnTo>
                  <a:pt x="3365500" y="828675"/>
                </a:lnTo>
                <a:lnTo>
                  <a:pt x="3365500" y="815975"/>
                </a:lnTo>
                <a:lnTo>
                  <a:pt x="3419475" y="815975"/>
                </a:lnTo>
                <a:lnTo>
                  <a:pt x="3419475" y="793750"/>
                </a:lnTo>
                <a:lnTo>
                  <a:pt x="3451225" y="793750"/>
                </a:lnTo>
                <a:lnTo>
                  <a:pt x="3451225" y="739775"/>
                </a:lnTo>
                <a:lnTo>
                  <a:pt x="3575050" y="739775"/>
                </a:lnTo>
                <a:lnTo>
                  <a:pt x="3575050" y="673100"/>
                </a:lnTo>
                <a:lnTo>
                  <a:pt x="3736975" y="673100"/>
                </a:lnTo>
                <a:lnTo>
                  <a:pt x="3736975" y="650875"/>
                </a:lnTo>
                <a:lnTo>
                  <a:pt x="3768725" y="650875"/>
                </a:lnTo>
                <a:lnTo>
                  <a:pt x="3768725" y="625475"/>
                </a:lnTo>
                <a:lnTo>
                  <a:pt x="3854450" y="625475"/>
                </a:lnTo>
                <a:lnTo>
                  <a:pt x="3854450" y="603250"/>
                </a:lnTo>
                <a:lnTo>
                  <a:pt x="3924300" y="603250"/>
                </a:lnTo>
                <a:lnTo>
                  <a:pt x="3924300" y="536575"/>
                </a:lnTo>
                <a:lnTo>
                  <a:pt x="3971925" y="536575"/>
                </a:lnTo>
                <a:lnTo>
                  <a:pt x="3971925" y="508000"/>
                </a:lnTo>
                <a:lnTo>
                  <a:pt x="4019550" y="508000"/>
                </a:lnTo>
                <a:lnTo>
                  <a:pt x="4019550" y="479425"/>
                </a:lnTo>
                <a:lnTo>
                  <a:pt x="4057650" y="479425"/>
                </a:lnTo>
                <a:lnTo>
                  <a:pt x="4057650" y="415925"/>
                </a:lnTo>
                <a:lnTo>
                  <a:pt x="4105275" y="415925"/>
                </a:lnTo>
                <a:lnTo>
                  <a:pt x="4105275" y="333375"/>
                </a:lnTo>
                <a:lnTo>
                  <a:pt x="4140200" y="333375"/>
                </a:lnTo>
                <a:lnTo>
                  <a:pt x="4140200" y="298450"/>
                </a:lnTo>
                <a:lnTo>
                  <a:pt x="4295775" y="298450"/>
                </a:lnTo>
                <a:lnTo>
                  <a:pt x="4295775" y="273050"/>
                </a:lnTo>
                <a:lnTo>
                  <a:pt x="4343400" y="273050"/>
                </a:lnTo>
                <a:lnTo>
                  <a:pt x="4343400" y="196850"/>
                </a:lnTo>
                <a:lnTo>
                  <a:pt x="4419600" y="196850"/>
                </a:lnTo>
                <a:lnTo>
                  <a:pt x="4419600" y="123825"/>
                </a:lnTo>
                <a:lnTo>
                  <a:pt x="4451350" y="123825"/>
                </a:lnTo>
                <a:lnTo>
                  <a:pt x="4451350" y="0"/>
                </a:lnTo>
                <a:lnTo>
                  <a:pt x="0" y="3175"/>
                </a:lnTo>
                <a:close/>
              </a:path>
            </a:pathLst>
          </a:cu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Freeform: Shape 44">
            <a:extLst>
              <a:ext uri="{FF2B5EF4-FFF2-40B4-BE49-F238E27FC236}">
                <a16:creationId xmlns:a16="http://schemas.microsoft.com/office/drawing/2014/main" id="{A40FD839-9610-AAE6-0E2F-C0FDFE9148BD}"/>
              </a:ext>
            </a:extLst>
          </p:cNvPr>
          <p:cNvSpPr/>
          <p:nvPr/>
        </p:nvSpPr>
        <p:spPr bwMode="auto">
          <a:xfrm>
            <a:off x="6543675" y="2469263"/>
            <a:ext cx="107156" cy="1123950"/>
          </a:xfrm>
          <a:custGeom>
            <a:avLst/>
            <a:gdLst>
              <a:gd name="connsiteX0" fmla="*/ 107156 w 107156"/>
              <a:gd name="connsiteY0" fmla="*/ 1123950 h 1123950"/>
              <a:gd name="connsiteX1" fmla="*/ 107156 w 107156"/>
              <a:gd name="connsiteY1" fmla="*/ 0 h 1123950"/>
              <a:gd name="connsiteX2" fmla="*/ 78581 w 107156"/>
              <a:gd name="connsiteY2" fmla="*/ 0 h 1123950"/>
              <a:gd name="connsiteX3" fmla="*/ 78581 w 107156"/>
              <a:gd name="connsiteY3" fmla="*/ 1062038 h 1123950"/>
              <a:gd name="connsiteX4" fmla="*/ 40481 w 107156"/>
              <a:gd name="connsiteY4" fmla="*/ 1062038 h 1123950"/>
              <a:gd name="connsiteX5" fmla="*/ 40481 w 107156"/>
              <a:gd name="connsiteY5" fmla="*/ 1076325 h 1123950"/>
              <a:gd name="connsiteX6" fmla="*/ 0 w 107156"/>
              <a:gd name="connsiteY6" fmla="*/ 1076325 h 1123950"/>
              <a:gd name="connsiteX7" fmla="*/ 0 w 107156"/>
              <a:gd name="connsiteY7" fmla="*/ 1121569 h 1123950"/>
              <a:gd name="connsiteX8" fmla="*/ 107156 w 107156"/>
              <a:gd name="connsiteY8" fmla="*/ 112395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156" h="1123950">
                <a:moveTo>
                  <a:pt x="107156" y="1123950"/>
                </a:moveTo>
                <a:lnTo>
                  <a:pt x="107156" y="0"/>
                </a:lnTo>
                <a:lnTo>
                  <a:pt x="78581" y="0"/>
                </a:lnTo>
                <a:lnTo>
                  <a:pt x="78581" y="1062038"/>
                </a:lnTo>
                <a:lnTo>
                  <a:pt x="40481" y="1062038"/>
                </a:lnTo>
                <a:lnTo>
                  <a:pt x="40481" y="1076325"/>
                </a:lnTo>
                <a:lnTo>
                  <a:pt x="0" y="1076325"/>
                </a:lnTo>
                <a:lnTo>
                  <a:pt x="0" y="1121569"/>
                </a:lnTo>
                <a:lnTo>
                  <a:pt x="107156" y="1123950"/>
                </a:lnTo>
                <a:close/>
              </a:path>
            </a:pathLst>
          </a:cu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Freeform: Shape 45">
            <a:extLst>
              <a:ext uri="{FF2B5EF4-FFF2-40B4-BE49-F238E27FC236}">
                <a16:creationId xmlns:a16="http://schemas.microsoft.com/office/drawing/2014/main" id="{10A0D801-7E17-3DF8-6C64-7E773846EB5D}"/>
              </a:ext>
            </a:extLst>
          </p:cNvPr>
          <p:cNvSpPr/>
          <p:nvPr/>
        </p:nvSpPr>
        <p:spPr bwMode="auto">
          <a:xfrm>
            <a:off x="6850856" y="3617026"/>
            <a:ext cx="3667125" cy="1654969"/>
          </a:xfrm>
          <a:custGeom>
            <a:avLst/>
            <a:gdLst>
              <a:gd name="connsiteX0" fmla="*/ 0 w 3667125"/>
              <a:gd name="connsiteY0" fmla="*/ 0 h 1654969"/>
              <a:gd name="connsiteX1" fmla="*/ 0 w 3667125"/>
              <a:gd name="connsiteY1" fmla="*/ 1654969 h 1654969"/>
              <a:gd name="connsiteX2" fmla="*/ 38100 w 3667125"/>
              <a:gd name="connsiteY2" fmla="*/ 1654969 h 1654969"/>
              <a:gd name="connsiteX3" fmla="*/ 38100 w 3667125"/>
              <a:gd name="connsiteY3" fmla="*/ 1631156 h 1654969"/>
              <a:gd name="connsiteX4" fmla="*/ 71438 w 3667125"/>
              <a:gd name="connsiteY4" fmla="*/ 1631156 h 1654969"/>
              <a:gd name="connsiteX5" fmla="*/ 71438 w 3667125"/>
              <a:gd name="connsiteY5" fmla="*/ 1597819 h 1654969"/>
              <a:gd name="connsiteX6" fmla="*/ 111919 w 3667125"/>
              <a:gd name="connsiteY6" fmla="*/ 1597819 h 1654969"/>
              <a:gd name="connsiteX7" fmla="*/ 111919 w 3667125"/>
              <a:gd name="connsiteY7" fmla="*/ 1554956 h 1654969"/>
              <a:gd name="connsiteX8" fmla="*/ 145257 w 3667125"/>
              <a:gd name="connsiteY8" fmla="*/ 1554956 h 1654969"/>
              <a:gd name="connsiteX9" fmla="*/ 145257 w 3667125"/>
              <a:gd name="connsiteY9" fmla="*/ 1471612 h 1654969"/>
              <a:gd name="connsiteX10" fmla="*/ 190500 w 3667125"/>
              <a:gd name="connsiteY10" fmla="*/ 1471612 h 1654969"/>
              <a:gd name="connsiteX11" fmla="*/ 190500 w 3667125"/>
              <a:gd name="connsiteY11" fmla="*/ 1431131 h 1654969"/>
              <a:gd name="connsiteX12" fmla="*/ 311944 w 3667125"/>
              <a:gd name="connsiteY12" fmla="*/ 1431131 h 1654969"/>
              <a:gd name="connsiteX13" fmla="*/ 311944 w 3667125"/>
              <a:gd name="connsiteY13" fmla="*/ 1400175 h 1654969"/>
              <a:gd name="connsiteX14" fmla="*/ 357188 w 3667125"/>
              <a:gd name="connsiteY14" fmla="*/ 1400175 h 1654969"/>
              <a:gd name="connsiteX15" fmla="*/ 357188 w 3667125"/>
              <a:gd name="connsiteY15" fmla="*/ 1369219 h 1654969"/>
              <a:gd name="connsiteX16" fmla="*/ 431007 w 3667125"/>
              <a:gd name="connsiteY16" fmla="*/ 1369219 h 1654969"/>
              <a:gd name="connsiteX17" fmla="*/ 431007 w 3667125"/>
              <a:gd name="connsiteY17" fmla="*/ 1347787 h 1654969"/>
              <a:gd name="connsiteX18" fmla="*/ 469107 w 3667125"/>
              <a:gd name="connsiteY18" fmla="*/ 1347787 h 1654969"/>
              <a:gd name="connsiteX19" fmla="*/ 469107 w 3667125"/>
              <a:gd name="connsiteY19" fmla="*/ 1293019 h 1654969"/>
              <a:gd name="connsiteX20" fmla="*/ 590550 w 3667125"/>
              <a:gd name="connsiteY20" fmla="*/ 1293019 h 1654969"/>
              <a:gd name="connsiteX21" fmla="*/ 590550 w 3667125"/>
              <a:gd name="connsiteY21" fmla="*/ 1250156 h 1654969"/>
              <a:gd name="connsiteX22" fmla="*/ 671513 w 3667125"/>
              <a:gd name="connsiteY22" fmla="*/ 1250156 h 1654969"/>
              <a:gd name="connsiteX23" fmla="*/ 671513 w 3667125"/>
              <a:gd name="connsiteY23" fmla="*/ 1233487 h 1654969"/>
              <a:gd name="connsiteX24" fmla="*/ 762000 w 3667125"/>
              <a:gd name="connsiteY24" fmla="*/ 1233487 h 1654969"/>
              <a:gd name="connsiteX25" fmla="*/ 762000 w 3667125"/>
              <a:gd name="connsiteY25" fmla="*/ 1216819 h 1654969"/>
              <a:gd name="connsiteX26" fmla="*/ 828675 w 3667125"/>
              <a:gd name="connsiteY26" fmla="*/ 1216819 h 1654969"/>
              <a:gd name="connsiteX27" fmla="*/ 828675 w 3667125"/>
              <a:gd name="connsiteY27" fmla="*/ 1169194 h 1654969"/>
              <a:gd name="connsiteX28" fmla="*/ 869157 w 3667125"/>
              <a:gd name="connsiteY28" fmla="*/ 1169194 h 1654969"/>
              <a:gd name="connsiteX29" fmla="*/ 869157 w 3667125"/>
              <a:gd name="connsiteY29" fmla="*/ 1140619 h 1654969"/>
              <a:gd name="connsiteX30" fmla="*/ 990600 w 3667125"/>
              <a:gd name="connsiteY30" fmla="*/ 1140619 h 1654969"/>
              <a:gd name="connsiteX31" fmla="*/ 990600 w 3667125"/>
              <a:gd name="connsiteY31" fmla="*/ 1119187 h 1654969"/>
              <a:gd name="connsiteX32" fmla="*/ 1033463 w 3667125"/>
              <a:gd name="connsiteY32" fmla="*/ 1119187 h 1654969"/>
              <a:gd name="connsiteX33" fmla="*/ 1033463 w 3667125"/>
              <a:gd name="connsiteY33" fmla="*/ 1109662 h 1654969"/>
              <a:gd name="connsiteX34" fmla="*/ 1073944 w 3667125"/>
              <a:gd name="connsiteY34" fmla="*/ 1109662 h 1654969"/>
              <a:gd name="connsiteX35" fmla="*/ 1073944 w 3667125"/>
              <a:gd name="connsiteY35" fmla="*/ 1081087 h 1654969"/>
              <a:gd name="connsiteX36" fmla="*/ 1152525 w 3667125"/>
              <a:gd name="connsiteY36" fmla="*/ 1081087 h 1654969"/>
              <a:gd name="connsiteX37" fmla="*/ 1152525 w 3667125"/>
              <a:gd name="connsiteY37" fmla="*/ 1054894 h 1654969"/>
              <a:gd name="connsiteX38" fmla="*/ 1202532 w 3667125"/>
              <a:gd name="connsiteY38" fmla="*/ 1054894 h 1654969"/>
              <a:gd name="connsiteX39" fmla="*/ 1202532 w 3667125"/>
              <a:gd name="connsiteY39" fmla="*/ 1042987 h 1654969"/>
              <a:gd name="connsiteX40" fmla="*/ 1264444 w 3667125"/>
              <a:gd name="connsiteY40" fmla="*/ 1042987 h 1654969"/>
              <a:gd name="connsiteX41" fmla="*/ 1264444 w 3667125"/>
              <a:gd name="connsiteY41" fmla="*/ 1031081 h 1654969"/>
              <a:gd name="connsiteX42" fmla="*/ 1321594 w 3667125"/>
              <a:gd name="connsiteY42" fmla="*/ 1031081 h 1654969"/>
              <a:gd name="connsiteX43" fmla="*/ 1321594 w 3667125"/>
              <a:gd name="connsiteY43" fmla="*/ 1031081 h 1654969"/>
              <a:gd name="connsiteX44" fmla="*/ 1350169 w 3667125"/>
              <a:gd name="connsiteY44" fmla="*/ 1031081 h 1654969"/>
              <a:gd name="connsiteX45" fmla="*/ 1350169 w 3667125"/>
              <a:gd name="connsiteY45" fmla="*/ 1007269 h 1654969"/>
              <a:gd name="connsiteX46" fmla="*/ 1390650 w 3667125"/>
              <a:gd name="connsiteY46" fmla="*/ 1007269 h 1654969"/>
              <a:gd name="connsiteX47" fmla="*/ 1390650 w 3667125"/>
              <a:gd name="connsiteY47" fmla="*/ 978694 h 1654969"/>
              <a:gd name="connsiteX48" fmla="*/ 1435894 w 3667125"/>
              <a:gd name="connsiteY48" fmla="*/ 978694 h 1654969"/>
              <a:gd name="connsiteX49" fmla="*/ 1435894 w 3667125"/>
              <a:gd name="connsiteY49" fmla="*/ 964406 h 1654969"/>
              <a:gd name="connsiteX50" fmla="*/ 1471613 w 3667125"/>
              <a:gd name="connsiteY50" fmla="*/ 964406 h 1654969"/>
              <a:gd name="connsiteX51" fmla="*/ 1471613 w 3667125"/>
              <a:gd name="connsiteY51" fmla="*/ 933450 h 1654969"/>
              <a:gd name="connsiteX52" fmla="*/ 1519238 w 3667125"/>
              <a:gd name="connsiteY52" fmla="*/ 933450 h 1654969"/>
              <a:gd name="connsiteX53" fmla="*/ 1519238 w 3667125"/>
              <a:gd name="connsiteY53" fmla="*/ 914400 h 1654969"/>
              <a:gd name="connsiteX54" fmla="*/ 1566863 w 3667125"/>
              <a:gd name="connsiteY54" fmla="*/ 914400 h 1654969"/>
              <a:gd name="connsiteX55" fmla="*/ 1566863 w 3667125"/>
              <a:gd name="connsiteY55" fmla="*/ 923925 h 1654969"/>
              <a:gd name="connsiteX56" fmla="*/ 1593057 w 3667125"/>
              <a:gd name="connsiteY56" fmla="*/ 923925 h 1654969"/>
              <a:gd name="connsiteX57" fmla="*/ 1593057 w 3667125"/>
              <a:gd name="connsiteY57" fmla="*/ 866775 h 1654969"/>
              <a:gd name="connsiteX58" fmla="*/ 1624013 w 3667125"/>
              <a:gd name="connsiteY58" fmla="*/ 866775 h 1654969"/>
              <a:gd name="connsiteX59" fmla="*/ 1624013 w 3667125"/>
              <a:gd name="connsiteY59" fmla="*/ 835819 h 1654969"/>
              <a:gd name="connsiteX60" fmla="*/ 1674019 w 3667125"/>
              <a:gd name="connsiteY60" fmla="*/ 835819 h 1654969"/>
              <a:gd name="connsiteX61" fmla="*/ 1674019 w 3667125"/>
              <a:gd name="connsiteY61" fmla="*/ 804862 h 1654969"/>
              <a:gd name="connsiteX62" fmla="*/ 1754982 w 3667125"/>
              <a:gd name="connsiteY62" fmla="*/ 804862 h 1654969"/>
              <a:gd name="connsiteX63" fmla="*/ 1754982 w 3667125"/>
              <a:gd name="connsiteY63" fmla="*/ 778669 h 1654969"/>
              <a:gd name="connsiteX64" fmla="*/ 1800225 w 3667125"/>
              <a:gd name="connsiteY64" fmla="*/ 778669 h 1654969"/>
              <a:gd name="connsiteX65" fmla="*/ 1800225 w 3667125"/>
              <a:gd name="connsiteY65" fmla="*/ 764381 h 1654969"/>
              <a:gd name="connsiteX66" fmla="*/ 1833563 w 3667125"/>
              <a:gd name="connsiteY66" fmla="*/ 764381 h 1654969"/>
              <a:gd name="connsiteX67" fmla="*/ 1833563 w 3667125"/>
              <a:gd name="connsiteY67" fmla="*/ 788194 h 1654969"/>
              <a:gd name="connsiteX68" fmla="*/ 1871663 w 3667125"/>
              <a:gd name="connsiteY68" fmla="*/ 788194 h 1654969"/>
              <a:gd name="connsiteX69" fmla="*/ 1871663 w 3667125"/>
              <a:gd name="connsiteY69" fmla="*/ 764381 h 1654969"/>
              <a:gd name="connsiteX70" fmla="*/ 1912144 w 3667125"/>
              <a:gd name="connsiteY70" fmla="*/ 764381 h 1654969"/>
              <a:gd name="connsiteX71" fmla="*/ 1912144 w 3667125"/>
              <a:gd name="connsiteY71" fmla="*/ 742950 h 1654969"/>
              <a:gd name="connsiteX72" fmla="*/ 1955007 w 3667125"/>
              <a:gd name="connsiteY72" fmla="*/ 742950 h 1654969"/>
              <a:gd name="connsiteX73" fmla="*/ 1955007 w 3667125"/>
              <a:gd name="connsiteY73" fmla="*/ 726281 h 1654969"/>
              <a:gd name="connsiteX74" fmla="*/ 1990725 w 3667125"/>
              <a:gd name="connsiteY74" fmla="*/ 726281 h 1654969"/>
              <a:gd name="connsiteX75" fmla="*/ 1990725 w 3667125"/>
              <a:gd name="connsiteY75" fmla="*/ 666750 h 1654969"/>
              <a:gd name="connsiteX76" fmla="*/ 2066925 w 3667125"/>
              <a:gd name="connsiteY76" fmla="*/ 666750 h 1654969"/>
              <a:gd name="connsiteX77" fmla="*/ 2066925 w 3667125"/>
              <a:gd name="connsiteY77" fmla="*/ 645319 h 1654969"/>
              <a:gd name="connsiteX78" fmla="*/ 2131219 w 3667125"/>
              <a:gd name="connsiteY78" fmla="*/ 645319 h 1654969"/>
              <a:gd name="connsiteX79" fmla="*/ 2131219 w 3667125"/>
              <a:gd name="connsiteY79" fmla="*/ 623887 h 1654969"/>
              <a:gd name="connsiteX80" fmla="*/ 2159794 w 3667125"/>
              <a:gd name="connsiteY80" fmla="*/ 623887 h 1654969"/>
              <a:gd name="connsiteX81" fmla="*/ 2159794 w 3667125"/>
              <a:gd name="connsiteY81" fmla="*/ 609600 h 1654969"/>
              <a:gd name="connsiteX82" fmla="*/ 2188369 w 3667125"/>
              <a:gd name="connsiteY82" fmla="*/ 609600 h 1654969"/>
              <a:gd name="connsiteX83" fmla="*/ 2188369 w 3667125"/>
              <a:gd name="connsiteY83" fmla="*/ 581025 h 1654969"/>
              <a:gd name="connsiteX84" fmla="*/ 2290763 w 3667125"/>
              <a:gd name="connsiteY84" fmla="*/ 581025 h 1654969"/>
              <a:gd name="connsiteX85" fmla="*/ 2290763 w 3667125"/>
              <a:gd name="connsiteY85" fmla="*/ 569119 h 1654969"/>
              <a:gd name="connsiteX86" fmla="*/ 2345532 w 3667125"/>
              <a:gd name="connsiteY86" fmla="*/ 569119 h 1654969"/>
              <a:gd name="connsiteX87" fmla="*/ 2345532 w 3667125"/>
              <a:gd name="connsiteY87" fmla="*/ 552450 h 1654969"/>
              <a:gd name="connsiteX88" fmla="*/ 2405063 w 3667125"/>
              <a:gd name="connsiteY88" fmla="*/ 552450 h 1654969"/>
              <a:gd name="connsiteX89" fmla="*/ 2405063 w 3667125"/>
              <a:gd name="connsiteY89" fmla="*/ 531019 h 1654969"/>
              <a:gd name="connsiteX90" fmla="*/ 2459832 w 3667125"/>
              <a:gd name="connsiteY90" fmla="*/ 531019 h 1654969"/>
              <a:gd name="connsiteX91" fmla="*/ 2459832 w 3667125"/>
              <a:gd name="connsiteY91" fmla="*/ 502444 h 1654969"/>
              <a:gd name="connsiteX92" fmla="*/ 2552700 w 3667125"/>
              <a:gd name="connsiteY92" fmla="*/ 502444 h 1654969"/>
              <a:gd name="connsiteX93" fmla="*/ 2552700 w 3667125"/>
              <a:gd name="connsiteY93" fmla="*/ 481012 h 1654969"/>
              <a:gd name="connsiteX94" fmla="*/ 2655094 w 3667125"/>
              <a:gd name="connsiteY94" fmla="*/ 481012 h 1654969"/>
              <a:gd name="connsiteX95" fmla="*/ 2655094 w 3667125"/>
              <a:gd name="connsiteY95" fmla="*/ 464344 h 1654969"/>
              <a:gd name="connsiteX96" fmla="*/ 2707482 w 3667125"/>
              <a:gd name="connsiteY96" fmla="*/ 464344 h 1654969"/>
              <a:gd name="connsiteX97" fmla="*/ 2707482 w 3667125"/>
              <a:gd name="connsiteY97" fmla="*/ 440531 h 1654969"/>
              <a:gd name="connsiteX98" fmla="*/ 2745582 w 3667125"/>
              <a:gd name="connsiteY98" fmla="*/ 440531 h 1654969"/>
              <a:gd name="connsiteX99" fmla="*/ 2745582 w 3667125"/>
              <a:gd name="connsiteY99" fmla="*/ 385762 h 1654969"/>
              <a:gd name="connsiteX100" fmla="*/ 2862263 w 3667125"/>
              <a:gd name="connsiteY100" fmla="*/ 385762 h 1654969"/>
              <a:gd name="connsiteX101" fmla="*/ 2862263 w 3667125"/>
              <a:gd name="connsiteY101" fmla="*/ 364331 h 1654969"/>
              <a:gd name="connsiteX102" fmla="*/ 2909888 w 3667125"/>
              <a:gd name="connsiteY102" fmla="*/ 364331 h 1654969"/>
              <a:gd name="connsiteX103" fmla="*/ 2909888 w 3667125"/>
              <a:gd name="connsiteY103" fmla="*/ 300037 h 1654969"/>
              <a:gd name="connsiteX104" fmla="*/ 2995613 w 3667125"/>
              <a:gd name="connsiteY104" fmla="*/ 300037 h 1654969"/>
              <a:gd name="connsiteX105" fmla="*/ 2995613 w 3667125"/>
              <a:gd name="connsiteY105" fmla="*/ 269081 h 1654969"/>
              <a:gd name="connsiteX106" fmla="*/ 3033713 w 3667125"/>
              <a:gd name="connsiteY106" fmla="*/ 269081 h 1654969"/>
              <a:gd name="connsiteX107" fmla="*/ 3033713 w 3667125"/>
              <a:gd name="connsiteY107" fmla="*/ 240506 h 1654969"/>
              <a:gd name="connsiteX108" fmla="*/ 3126582 w 3667125"/>
              <a:gd name="connsiteY108" fmla="*/ 240506 h 1654969"/>
              <a:gd name="connsiteX109" fmla="*/ 3126582 w 3667125"/>
              <a:gd name="connsiteY109" fmla="*/ 223837 h 1654969"/>
              <a:gd name="connsiteX110" fmla="*/ 3193257 w 3667125"/>
              <a:gd name="connsiteY110" fmla="*/ 223837 h 1654969"/>
              <a:gd name="connsiteX111" fmla="*/ 3193257 w 3667125"/>
              <a:gd name="connsiteY111" fmla="*/ 209550 h 1654969"/>
              <a:gd name="connsiteX112" fmla="*/ 3248025 w 3667125"/>
              <a:gd name="connsiteY112" fmla="*/ 209550 h 1654969"/>
              <a:gd name="connsiteX113" fmla="*/ 3248025 w 3667125"/>
              <a:gd name="connsiteY113" fmla="*/ 195262 h 1654969"/>
              <a:gd name="connsiteX114" fmla="*/ 3283744 w 3667125"/>
              <a:gd name="connsiteY114" fmla="*/ 195262 h 1654969"/>
              <a:gd name="connsiteX115" fmla="*/ 3283744 w 3667125"/>
              <a:gd name="connsiteY115" fmla="*/ 180975 h 1654969"/>
              <a:gd name="connsiteX116" fmla="*/ 3305175 w 3667125"/>
              <a:gd name="connsiteY116" fmla="*/ 180975 h 1654969"/>
              <a:gd name="connsiteX117" fmla="*/ 3305175 w 3667125"/>
              <a:gd name="connsiteY117" fmla="*/ 154781 h 1654969"/>
              <a:gd name="connsiteX118" fmla="*/ 3348038 w 3667125"/>
              <a:gd name="connsiteY118" fmla="*/ 154781 h 1654969"/>
              <a:gd name="connsiteX119" fmla="*/ 3348038 w 3667125"/>
              <a:gd name="connsiteY119" fmla="*/ 138112 h 1654969"/>
              <a:gd name="connsiteX120" fmla="*/ 3433763 w 3667125"/>
              <a:gd name="connsiteY120" fmla="*/ 138112 h 1654969"/>
              <a:gd name="connsiteX121" fmla="*/ 3433763 w 3667125"/>
              <a:gd name="connsiteY121" fmla="*/ 107156 h 1654969"/>
              <a:gd name="connsiteX122" fmla="*/ 3519488 w 3667125"/>
              <a:gd name="connsiteY122" fmla="*/ 107156 h 1654969"/>
              <a:gd name="connsiteX123" fmla="*/ 3519488 w 3667125"/>
              <a:gd name="connsiteY123" fmla="*/ 73819 h 1654969"/>
              <a:gd name="connsiteX124" fmla="*/ 3550444 w 3667125"/>
              <a:gd name="connsiteY124" fmla="*/ 73819 h 1654969"/>
              <a:gd name="connsiteX125" fmla="*/ 3550444 w 3667125"/>
              <a:gd name="connsiteY125" fmla="*/ 57150 h 1654969"/>
              <a:gd name="connsiteX126" fmla="*/ 3595688 w 3667125"/>
              <a:gd name="connsiteY126" fmla="*/ 57150 h 1654969"/>
              <a:gd name="connsiteX127" fmla="*/ 3595688 w 3667125"/>
              <a:gd name="connsiteY127" fmla="*/ 35719 h 1654969"/>
              <a:gd name="connsiteX128" fmla="*/ 3667125 w 3667125"/>
              <a:gd name="connsiteY128" fmla="*/ 35719 h 1654969"/>
              <a:gd name="connsiteX129" fmla="*/ 3667125 w 3667125"/>
              <a:gd name="connsiteY129" fmla="*/ 4762 h 1654969"/>
              <a:gd name="connsiteX130" fmla="*/ 0 w 3667125"/>
              <a:gd name="connsiteY130" fmla="*/ 0 h 1654969"/>
              <a:gd name="connsiteX0" fmla="*/ 0 w 3667125"/>
              <a:gd name="connsiteY0" fmla="*/ 0 h 1654969"/>
              <a:gd name="connsiteX1" fmla="*/ 0 w 3667125"/>
              <a:gd name="connsiteY1" fmla="*/ 1654969 h 1654969"/>
              <a:gd name="connsiteX2" fmla="*/ 38100 w 3667125"/>
              <a:gd name="connsiteY2" fmla="*/ 1654969 h 1654969"/>
              <a:gd name="connsiteX3" fmla="*/ 38100 w 3667125"/>
              <a:gd name="connsiteY3" fmla="*/ 1631156 h 1654969"/>
              <a:gd name="connsiteX4" fmla="*/ 71438 w 3667125"/>
              <a:gd name="connsiteY4" fmla="*/ 1631156 h 1654969"/>
              <a:gd name="connsiteX5" fmla="*/ 71438 w 3667125"/>
              <a:gd name="connsiteY5" fmla="*/ 1597819 h 1654969"/>
              <a:gd name="connsiteX6" fmla="*/ 111919 w 3667125"/>
              <a:gd name="connsiteY6" fmla="*/ 1597819 h 1654969"/>
              <a:gd name="connsiteX7" fmla="*/ 111919 w 3667125"/>
              <a:gd name="connsiteY7" fmla="*/ 1554956 h 1654969"/>
              <a:gd name="connsiteX8" fmla="*/ 145257 w 3667125"/>
              <a:gd name="connsiteY8" fmla="*/ 1554956 h 1654969"/>
              <a:gd name="connsiteX9" fmla="*/ 145257 w 3667125"/>
              <a:gd name="connsiteY9" fmla="*/ 1471612 h 1654969"/>
              <a:gd name="connsiteX10" fmla="*/ 190500 w 3667125"/>
              <a:gd name="connsiteY10" fmla="*/ 1471612 h 1654969"/>
              <a:gd name="connsiteX11" fmla="*/ 190500 w 3667125"/>
              <a:gd name="connsiteY11" fmla="*/ 1431131 h 1654969"/>
              <a:gd name="connsiteX12" fmla="*/ 311944 w 3667125"/>
              <a:gd name="connsiteY12" fmla="*/ 1431131 h 1654969"/>
              <a:gd name="connsiteX13" fmla="*/ 311944 w 3667125"/>
              <a:gd name="connsiteY13" fmla="*/ 1400175 h 1654969"/>
              <a:gd name="connsiteX14" fmla="*/ 357188 w 3667125"/>
              <a:gd name="connsiteY14" fmla="*/ 1400175 h 1654969"/>
              <a:gd name="connsiteX15" fmla="*/ 357188 w 3667125"/>
              <a:gd name="connsiteY15" fmla="*/ 1383507 h 1654969"/>
              <a:gd name="connsiteX16" fmla="*/ 431007 w 3667125"/>
              <a:gd name="connsiteY16" fmla="*/ 1369219 h 1654969"/>
              <a:gd name="connsiteX17" fmla="*/ 431007 w 3667125"/>
              <a:gd name="connsiteY17" fmla="*/ 1347787 h 1654969"/>
              <a:gd name="connsiteX18" fmla="*/ 469107 w 3667125"/>
              <a:gd name="connsiteY18" fmla="*/ 1347787 h 1654969"/>
              <a:gd name="connsiteX19" fmla="*/ 469107 w 3667125"/>
              <a:gd name="connsiteY19" fmla="*/ 1293019 h 1654969"/>
              <a:gd name="connsiteX20" fmla="*/ 590550 w 3667125"/>
              <a:gd name="connsiteY20" fmla="*/ 1293019 h 1654969"/>
              <a:gd name="connsiteX21" fmla="*/ 590550 w 3667125"/>
              <a:gd name="connsiteY21" fmla="*/ 1250156 h 1654969"/>
              <a:gd name="connsiteX22" fmla="*/ 671513 w 3667125"/>
              <a:gd name="connsiteY22" fmla="*/ 1250156 h 1654969"/>
              <a:gd name="connsiteX23" fmla="*/ 671513 w 3667125"/>
              <a:gd name="connsiteY23" fmla="*/ 1233487 h 1654969"/>
              <a:gd name="connsiteX24" fmla="*/ 762000 w 3667125"/>
              <a:gd name="connsiteY24" fmla="*/ 1233487 h 1654969"/>
              <a:gd name="connsiteX25" fmla="*/ 762000 w 3667125"/>
              <a:gd name="connsiteY25" fmla="*/ 1216819 h 1654969"/>
              <a:gd name="connsiteX26" fmla="*/ 828675 w 3667125"/>
              <a:gd name="connsiteY26" fmla="*/ 1216819 h 1654969"/>
              <a:gd name="connsiteX27" fmla="*/ 828675 w 3667125"/>
              <a:gd name="connsiteY27" fmla="*/ 1169194 h 1654969"/>
              <a:gd name="connsiteX28" fmla="*/ 869157 w 3667125"/>
              <a:gd name="connsiteY28" fmla="*/ 1169194 h 1654969"/>
              <a:gd name="connsiteX29" fmla="*/ 869157 w 3667125"/>
              <a:gd name="connsiteY29" fmla="*/ 1140619 h 1654969"/>
              <a:gd name="connsiteX30" fmla="*/ 990600 w 3667125"/>
              <a:gd name="connsiteY30" fmla="*/ 1140619 h 1654969"/>
              <a:gd name="connsiteX31" fmla="*/ 990600 w 3667125"/>
              <a:gd name="connsiteY31" fmla="*/ 1119187 h 1654969"/>
              <a:gd name="connsiteX32" fmla="*/ 1033463 w 3667125"/>
              <a:gd name="connsiteY32" fmla="*/ 1119187 h 1654969"/>
              <a:gd name="connsiteX33" fmla="*/ 1033463 w 3667125"/>
              <a:gd name="connsiteY33" fmla="*/ 1109662 h 1654969"/>
              <a:gd name="connsiteX34" fmla="*/ 1073944 w 3667125"/>
              <a:gd name="connsiteY34" fmla="*/ 1109662 h 1654969"/>
              <a:gd name="connsiteX35" fmla="*/ 1073944 w 3667125"/>
              <a:gd name="connsiteY35" fmla="*/ 1081087 h 1654969"/>
              <a:gd name="connsiteX36" fmla="*/ 1152525 w 3667125"/>
              <a:gd name="connsiteY36" fmla="*/ 1081087 h 1654969"/>
              <a:gd name="connsiteX37" fmla="*/ 1152525 w 3667125"/>
              <a:gd name="connsiteY37" fmla="*/ 1054894 h 1654969"/>
              <a:gd name="connsiteX38" fmla="*/ 1202532 w 3667125"/>
              <a:gd name="connsiteY38" fmla="*/ 1054894 h 1654969"/>
              <a:gd name="connsiteX39" fmla="*/ 1202532 w 3667125"/>
              <a:gd name="connsiteY39" fmla="*/ 1042987 h 1654969"/>
              <a:gd name="connsiteX40" fmla="*/ 1264444 w 3667125"/>
              <a:gd name="connsiteY40" fmla="*/ 1042987 h 1654969"/>
              <a:gd name="connsiteX41" fmla="*/ 1264444 w 3667125"/>
              <a:gd name="connsiteY41" fmla="*/ 1031081 h 1654969"/>
              <a:gd name="connsiteX42" fmla="*/ 1321594 w 3667125"/>
              <a:gd name="connsiteY42" fmla="*/ 1031081 h 1654969"/>
              <a:gd name="connsiteX43" fmla="*/ 1321594 w 3667125"/>
              <a:gd name="connsiteY43" fmla="*/ 1031081 h 1654969"/>
              <a:gd name="connsiteX44" fmla="*/ 1350169 w 3667125"/>
              <a:gd name="connsiteY44" fmla="*/ 1031081 h 1654969"/>
              <a:gd name="connsiteX45" fmla="*/ 1350169 w 3667125"/>
              <a:gd name="connsiteY45" fmla="*/ 1007269 h 1654969"/>
              <a:gd name="connsiteX46" fmla="*/ 1390650 w 3667125"/>
              <a:gd name="connsiteY46" fmla="*/ 1007269 h 1654969"/>
              <a:gd name="connsiteX47" fmla="*/ 1390650 w 3667125"/>
              <a:gd name="connsiteY47" fmla="*/ 978694 h 1654969"/>
              <a:gd name="connsiteX48" fmla="*/ 1435894 w 3667125"/>
              <a:gd name="connsiteY48" fmla="*/ 978694 h 1654969"/>
              <a:gd name="connsiteX49" fmla="*/ 1435894 w 3667125"/>
              <a:gd name="connsiteY49" fmla="*/ 964406 h 1654969"/>
              <a:gd name="connsiteX50" fmla="*/ 1471613 w 3667125"/>
              <a:gd name="connsiteY50" fmla="*/ 964406 h 1654969"/>
              <a:gd name="connsiteX51" fmla="*/ 1471613 w 3667125"/>
              <a:gd name="connsiteY51" fmla="*/ 933450 h 1654969"/>
              <a:gd name="connsiteX52" fmla="*/ 1519238 w 3667125"/>
              <a:gd name="connsiteY52" fmla="*/ 933450 h 1654969"/>
              <a:gd name="connsiteX53" fmla="*/ 1519238 w 3667125"/>
              <a:gd name="connsiteY53" fmla="*/ 914400 h 1654969"/>
              <a:gd name="connsiteX54" fmla="*/ 1566863 w 3667125"/>
              <a:gd name="connsiteY54" fmla="*/ 914400 h 1654969"/>
              <a:gd name="connsiteX55" fmla="*/ 1566863 w 3667125"/>
              <a:gd name="connsiteY55" fmla="*/ 923925 h 1654969"/>
              <a:gd name="connsiteX56" fmla="*/ 1593057 w 3667125"/>
              <a:gd name="connsiteY56" fmla="*/ 923925 h 1654969"/>
              <a:gd name="connsiteX57" fmla="*/ 1593057 w 3667125"/>
              <a:gd name="connsiteY57" fmla="*/ 866775 h 1654969"/>
              <a:gd name="connsiteX58" fmla="*/ 1624013 w 3667125"/>
              <a:gd name="connsiteY58" fmla="*/ 866775 h 1654969"/>
              <a:gd name="connsiteX59" fmla="*/ 1624013 w 3667125"/>
              <a:gd name="connsiteY59" fmla="*/ 835819 h 1654969"/>
              <a:gd name="connsiteX60" fmla="*/ 1674019 w 3667125"/>
              <a:gd name="connsiteY60" fmla="*/ 835819 h 1654969"/>
              <a:gd name="connsiteX61" fmla="*/ 1674019 w 3667125"/>
              <a:gd name="connsiteY61" fmla="*/ 804862 h 1654969"/>
              <a:gd name="connsiteX62" fmla="*/ 1754982 w 3667125"/>
              <a:gd name="connsiteY62" fmla="*/ 804862 h 1654969"/>
              <a:gd name="connsiteX63" fmla="*/ 1754982 w 3667125"/>
              <a:gd name="connsiteY63" fmla="*/ 778669 h 1654969"/>
              <a:gd name="connsiteX64" fmla="*/ 1800225 w 3667125"/>
              <a:gd name="connsiteY64" fmla="*/ 778669 h 1654969"/>
              <a:gd name="connsiteX65" fmla="*/ 1800225 w 3667125"/>
              <a:gd name="connsiteY65" fmla="*/ 764381 h 1654969"/>
              <a:gd name="connsiteX66" fmla="*/ 1833563 w 3667125"/>
              <a:gd name="connsiteY66" fmla="*/ 764381 h 1654969"/>
              <a:gd name="connsiteX67" fmla="*/ 1833563 w 3667125"/>
              <a:gd name="connsiteY67" fmla="*/ 788194 h 1654969"/>
              <a:gd name="connsiteX68" fmla="*/ 1871663 w 3667125"/>
              <a:gd name="connsiteY68" fmla="*/ 788194 h 1654969"/>
              <a:gd name="connsiteX69" fmla="*/ 1871663 w 3667125"/>
              <a:gd name="connsiteY69" fmla="*/ 764381 h 1654969"/>
              <a:gd name="connsiteX70" fmla="*/ 1912144 w 3667125"/>
              <a:gd name="connsiteY70" fmla="*/ 764381 h 1654969"/>
              <a:gd name="connsiteX71" fmla="*/ 1912144 w 3667125"/>
              <a:gd name="connsiteY71" fmla="*/ 742950 h 1654969"/>
              <a:gd name="connsiteX72" fmla="*/ 1955007 w 3667125"/>
              <a:gd name="connsiteY72" fmla="*/ 742950 h 1654969"/>
              <a:gd name="connsiteX73" fmla="*/ 1955007 w 3667125"/>
              <a:gd name="connsiteY73" fmla="*/ 726281 h 1654969"/>
              <a:gd name="connsiteX74" fmla="*/ 1990725 w 3667125"/>
              <a:gd name="connsiteY74" fmla="*/ 726281 h 1654969"/>
              <a:gd name="connsiteX75" fmla="*/ 1990725 w 3667125"/>
              <a:gd name="connsiteY75" fmla="*/ 666750 h 1654969"/>
              <a:gd name="connsiteX76" fmla="*/ 2066925 w 3667125"/>
              <a:gd name="connsiteY76" fmla="*/ 666750 h 1654969"/>
              <a:gd name="connsiteX77" fmla="*/ 2066925 w 3667125"/>
              <a:gd name="connsiteY77" fmla="*/ 645319 h 1654969"/>
              <a:gd name="connsiteX78" fmla="*/ 2131219 w 3667125"/>
              <a:gd name="connsiteY78" fmla="*/ 645319 h 1654969"/>
              <a:gd name="connsiteX79" fmla="*/ 2131219 w 3667125"/>
              <a:gd name="connsiteY79" fmla="*/ 623887 h 1654969"/>
              <a:gd name="connsiteX80" fmla="*/ 2159794 w 3667125"/>
              <a:gd name="connsiteY80" fmla="*/ 623887 h 1654969"/>
              <a:gd name="connsiteX81" fmla="*/ 2159794 w 3667125"/>
              <a:gd name="connsiteY81" fmla="*/ 609600 h 1654969"/>
              <a:gd name="connsiteX82" fmla="*/ 2188369 w 3667125"/>
              <a:gd name="connsiteY82" fmla="*/ 609600 h 1654969"/>
              <a:gd name="connsiteX83" fmla="*/ 2188369 w 3667125"/>
              <a:gd name="connsiteY83" fmla="*/ 581025 h 1654969"/>
              <a:gd name="connsiteX84" fmla="*/ 2290763 w 3667125"/>
              <a:gd name="connsiteY84" fmla="*/ 581025 h 1654969"/>
              <a:gd name="connsiteX85" fmla="*/ 2290763 w 3667125"/>
              <a:gd name="connsiteY85" fmla="*/ 569119 h 1654969"/>
              <a:gd name="connsiteX86" fmla="*/ 2345532 w 3667125"/>
              <a:gd name="connsiteY86" fmla="*/ 569119 h 1654969"/>
              <a:gd name="connsiteX87" fmla="*/ 2345532 w 3667125"/>
              <a:gd name="connsiteY87" fmla="*/ 552450 h 1654969"/>
              <a:gd name="connsiteX88" fmla="*/ 2405063 w 3667125"/>
              <a:gd name="connsiteY88" fmla="*/ 552450 h 1654969"/>
              <a:gd name="connsiteX89" fmla="*/ 2405063 w 3667125"/>
              <a:gd name="connsiteY89" fmla="*/ 531019 h 1654969"/>
              <a:gd name="connsiteX90" fmla="*/ 2459832 w 3667125"/>
              <a:gd name="connsiteY90" fmla="*/ 531019 h 1654969"/>
              <a:gd name="connsiteX91" fmla="*/ 2459832 w 3667125"/>
              <a:gd name="connsiteY91" fmla="*/ 502444 h 1654969"/>
              <a:gd name="connsiteX92" fmla="*/ 2552700 w 3667125"/>
              <a:gd name="connsiteY92" fmla="*/ 502444 h 1654969"/>
              <a:gd name="connsiteX93" fmla="*/ 2552700 w 3667125"/>
              <a:gd name="connsiteY93" fmla="*/ 481012 h 1654969"/>
              <a:gd name="connsiteX94" fmla="*/ 2655094 w 3667125"/>
              <a:gd name="connsiteY94" fmla="*/ 481012 h 1654969"/>
              <a:gd name="connsiteX95" fmla="*/ 2655094 w 3667125"/>
              <a:gd name="connsiteY95" fmla="*/ 464344 h 1654969"/>
              <a:gd name="connsiteX96" fmla="*/ 2707482 w 3667125"/>
              <a:gd name="connsiteY96" fmla="*/ 464344 h 1654969"/>
              <a:gd name="connsiteX97" fmla="*/ 2707482 w 3667125"/>
              <a:gd name="connsiteY97" fmla="*/ 440531 h 1654969"/>
              <a:gd name="connsiteX98" fmla="*/ 2745582 w 3667125"/>
              <a:gd name="connsiteY98" fmla="*/ 440531 h 1654969"/>
              <a:gd name="connsiteX99" fmla="*/ 2745582 w 3667125"/>
              <a:gd name="connsiteY99" fmla="*/ 385762 h 1654969"/>
              <a:gd name="connsiteX100" fmla="*/ 2862263 w 3667125"/>
              <a:gd name="connsiteY100" fmla="*/ 385762 h 1654969"/>
              <a:gd name="connsiteX101" fmla="*/ 2862263 w 3667125"/>
              <a:gd name="connsiteY101" fmla="*/ 364331 h 1654969"/>
              <a:gd name="connsiteX102" fmla="*/ 2909888 w 3667125"/>
              <a:gd name="connsiteY102" fmla="*/ 364331 h 1654969"/>
              <a:gd name="connsiteX103" fmla="*/ 2909888 w 3667125"/>
              <a:gd name="connsiteY103" fmla="*/ 300037 h 1654969"/>
              <a:gd name="connsiteX104" fmla="*/ 2995613 w 3667125"/>
              <a:gd name="connsiteY104" fmla="*/ 300037 h 1654969"/>
              <a:gd name="connsiteX105" fmla="*/ 2995613 w 3667125"/>
              <a:gd name="connsiteY105" fmla="*/ 269081 h 1654969"/>
              <a:gd name="connsiteX106" fmla="*/ 3033713 w 3667125"/>
              <a:gd name="connsiteY106" fmla="*/ 269081 h 1654969"/>
              <a:gd name="connsiteX107" fmla="*/ 3033713 w 3667125"/>
              <a:gd name="connsiteY107" fmla="*/ 240506 h 1654969"/>
              <a:gd name="connsiteX108" fmla="*/ 3126582 w 3667125"/>
              <a:gd name="connsiteY108" fmla="*/ 240506 h 1654969"/>
              <a:gd name="connsiteX109" fmla="*/ 3126582 w 3667125"/>
              <a:gd name="connsiteY109" fmla="*/ 223837 h 1654969"/>
              <a:gd name="connsiteX110" fmla="*/ 3193257 w 3667125"/>
              <a:gd name="connsiteY110" fmla="*/ 223837 h 1654969"/>
              <a:gd name="connsiteX111" fmla="*/ 3193257 w 3667125"/>
              <a:gd name="connsiteY111" fmla="*/ 209550 h 1654969"/>
              <a:gd name="connsiteX112" fmla="*/ 3248025 w 3667125"/>
              <a:gd name="connsiteY112" fmla="*/ 209550 h 1654969"/>
              <a:gd name="connsiteX113" fmla="*/ 3248025 w 3667125"/>
              <a:gd name="connsiteY113" fmla="*/ 195262 h 1654969"/>
              <a:gd name="connsiteX114" fmla="*/ 3283744 w 3667125"/>
              <a:gd name="connsiteY114" fmla="*/ 195262 h 1654969"/>
              <a:gd name="connsiteX115" fmla="*/ 3283744 w 3667125"/>
              <a:gd name="connsiteY115" fmla="*/ 180975 h 1654969"/>
              <a:gd name="connsiteX116" fmla="*/ 3305175 w 3667125"/>
              <a:gd name="connsiteY116" fmla="*/ 180975 h 1654969"/>
              <a:gd name="connsiteX117" fmla="*/ 3305175 w 3667125"/>
              <a:gd name="connsiteY117" fmla="*/ 154781 h 1654969"/>
              <a:gd name="connsiteX118" fmla="*/ 3348038 w 3667125"/>
              <a:gd name="connsiteY118" fmla="*/ 154781 h 1654969"/>
              <a:gd name="connsiteX119" fmla="*/ 3348038 w 3667125"/>
              <a:gd name="connsiteY119" fmla="*/ 138112 h 1654969"/>
              <a:gd name="connsiteX120" fmla="*/ 3433763 w 3667125"/>
              <a:gd name="connsiteY120" fmla="*/ 138112 h 1654969"/>
              <a:gd name="connsiteX121" fmla="*/ 3433763 w 3667125"/>
              <a:gd name="connsiteY121" fmla="*/ 107156 h 1654969"/>
              <a:gd name="connsiteX122" fmla="*/ 3519488 w 3667125"/>
              <a:gd name="connsiteY122" fmla="*/ 107156 h 1654969"/>
              <a:gd name="connsiteX123" fmla="*/ 3519488 w 3667125"/>
              <a:gd name="connsiteY123" fmla="*/ 73819 h 1654969"/>
              <a:gd name="connsiteX124" fmla="*/ 3550444 w 3667125"/>
              <a:gd name="connsiteY124" fmla="*/ 73819 h 1654969"/>
              <a:gd name="connsiteX125" fmla="*/ 3550444 w 3667125"/>
              <a:gd name="connsiteY125" fmla="*/ 57150 h 1654969"/>
              <a:gd name="connsiteX126" fmla="*/ 3595688 w 3667125"/>
              <a:gd name="connsiteY126" fmla="*/ 57150 h 1654969"/>
              <a:gd name="connsiteX127" fmla="*/ 3595688 w 3667125"/>
              <a:gd name="connsiteY127" fmla="*/ 35719 h 1654969"/>
              <a:gd name="connsiteX128" fmla="*/ 3667125 w 3667125"/>
              <a:gd name="connsiteY128" fmla="*/ 35719 h 1654969"/>
              <a:gd name="connsiteX129" fmla="*/ 3667125 w 3667125"/>
              <a:gd name="connsiteY129" fmla="*/ 4762 h 1654969"/>
              <a:gd name="connsiteX130" fmla="*/ 0 w 3667125"/>
              <a:gd name="connsiteY130" fmla="*/ 0 h 1654969"/>
              <a:gd name="connsiteX0" fmla="*/ 0 w 3667125"/>
              <a:gd name="connsiteY0" fmla="*/ 0 h 1654969"/>
              <a:gd name="connsiteX1" fmla="*/ 0 w 3667125"/>
              <a:gd name="connsiteY1" fmla="*/ 1654969 h 1654969"/>
              <a:gd name="connsiteX2" fmla="*/ 38100 w 3667125"/>
              <a:gd name="connsiteY2" fmla="*/ 1654969 h 1654969"/>
              <a:gd name="connsiteX3" fmla="*/ 38100 w 3667125"/>
              <a:gd name="connsiteY3" fmla="*/ 1631156 h 1654969"/>
              <a:gd name="connsiteX4" fmla="*/ 71438 w 3667125"/>
              <a:gd name="connsiteY4" fmla="*/ 1631156 h 1654969"/>
              <a:gd name="connsiteX5" fmla="*/ 71438 w 3667125"/>
              <a:gd name="connsiteY5" fmla="*/ 1597819 h 1654969"/>
              <a:gd name="connsiteX6" fmla="*/ 111919 w 3667125"/>
              <a:gd name="connsiteY6" fmla="*/ 1597819 h 1654969"/>
              <a:gd name="connsiteX7" fmla="*/ 111919 w 3667125"/>
              <a:gd name="connsiteY7" fmla="*/ 1554956 h 1654969"/>
              <a:gd name="connsiteX8" fmla="*/ 145257 w 3667125"/>
              <a:gd name="connsiteY8" fmla="*/ 1554956 h 1654969"/>
              <a:gd name="connsiteX9" fmla="*/ 145257 w 3667125"/>
              <a:gd name="connsiteY9" fmla="*/ 1471612 h 1654969"/>
              <a:gd name="connsiteX10" fmla="*/ 190500 w 3667125"/>
              <a:gd name="connsiteY10" fmla="*/ 1471612 h 1654969"/>
              <a:gd name="connsiteX11" fmla="*/ 190500 w 3667125"/>
              <a:gd name="connsiteY11" fmla="*/ 1431131 h 1654969"/>
              <a:gd name="connsiteX12" fmla="*/ 311944 w 3667125"/>
              <a:gd name="connsiteY12" fmla="*/ 1431131 h 1654969"/>
              <a:gd name="connsiteX13" fmla="*/ 311944 w 3667125"/>
              <a:gd name="connsiteY13" fmla="*/ 1400175 h 1654969"/>
              <a:gd name="connsiteX14" fmla="*/ 357188 w 3667125"/>
              <a:gd name="connsiteY14" fmla="*/ 1400175 h 1654969"/>
              <a:gd name="connsiteX15" fmla="*/ 357188 w 3667125"/>
              <a:gd name="connsiteY15" fmla="*/ 1383507 h 1654969"/>
              <a:gd name="connsiteX16" fmla="*/ 431007 w 3667125"/>
              <a:gd name="connsiteY16" fmla="*/ 1378744 h 1654969"/>
              <a:gd name="connsiteX17" fmla="*/ 431007 w 3667125"/>
              <a:gd name="connsiteY17" fmla="*/ 1347787 h 1654969"/>
              <a:gd name="connsiteX18" fmla="*/ 469107 w 3667125"/>
              <a:gd name="connsiteY18" fmla="*/ 1347787 h 1654969"/>
              <a:gd name="connsiteX19" fmla="*/ 469107 w 3667125"/>
              <a:gd name="connsiteY19" fmla="*/ 1293019 h 1654969"/>
              <a:gd name="connsiteX20" fmla="*/ 590550 w 3667125"/>
              <a:gd name="connsiteY20" fmla="*/ 1293019 h 1654969"/>
              <a:gd name="connsiteX21" fmla="*/ 590550 w 3667125"/>
              <a:gd name="connsiteY21" fmla="*/ 1250156 h 1654969"/>
              <a:gd name="connsiteX22" fmla="*/ 671513 w 3667125"/>
              <a:gd name="connsiteY22" fmla="*/ 1250156 h 1654969"/>
              <a:gd name="connsiteX23" fmla="*/ 671513 w 3667125"/>
              <a:gd name="connsiteY23" fmla="*/ 1233487 h 1654969"/>
              <a:gd name="connsiteX24" fmla="*/ 762000 w 3667125"/>
              <a:gd name="connsiteY24" fmla="*/ 1233487 h 1654969"/>
              <a:gd name="connsiteX25" fmla="*/ 762000 w 3667125"/>
              <a:gd name="connsiteY25" fmla="*/ 1216819 h 1654969"/>
              <a:gd name="connsiteX26" fmla="*/ 828675 w 3667125"/>
              <a:gd name="connsiteY26" fmla="*/ 1216819 h 1654969"/>
              <a:gd name="connsiteX27" fmla="*/ 828675 w 3667125"/>
              <a:gd name="connsiteY27" fmla="*/ 1169194 h 1654969"/>
              <a:gd name="connsiteX28" fmla="*/ 869157 w 3667125"/>
              <a:gd name="connsiteY28" fmla="*/ 1169194 h 1654969"/>
              <a:gd name="connsiteX29" fmla="*/ 869157 w 3667125"/>
              <a:gd name="connsiteY29" fmla="*/ 1140619 h 1654969"/>
              <a:gd name="connsiteX30" fmla="*/ 990600 w 3667125"/>
              <a:gd name="connsiteY30" fmla="*/ 1140619 h 1654969"/>
              <a:gd name="connsiteX31" fmla="*/ 990600 w 3667125"/>
              <a:gd name="connsiteY31" fmla="*/ 1119187 h 1654969"/>
              <a:gd name="connsiteX32" fmla="*/ 1033463 w 3667125"/>
              <a:gd name="connsiteY32" fmla="*/ 1119187 h 1654969"/>
              <a:gd name="connsiteX33" fmla="*/ 1033463 w 3667125"/>
              <a:gd name="connsiteY33" fmla="*/ 1109662 h 1654969"/>
              <a:gd name="connsiteX34" fmla="*/ 1073944 w 3667125"/>
              <a:gd name="connsiteY34" fmla="*/ 1109662 h 1654969"/>
              <a:gd name="connsiteX35" fmla="*/ 1073944 w 3667125"/>
              <a:gd name="connsiteY35" fmla="*/ 1081087 h 1654969"/>
              <a:gd name="connsiteX36" fmla="*/ 1152525 w 3667125"/>
              <a:gd name="connsiteY36" fmla="*/ 1081087 h 1654969"/>
              <a:gd name="connsiteX37" fmla="*/ 1152525 w 3667125"/>
              <a:gd name="connsiteY37" fmla="*/ 1054894 h 1654969"/>
              <a:gd name="connsiteX38" fmla="*/ 1202532 w 3667125"/>
              <a:gd name="connsiteY38" fmla="*/ 1054894 h 1654969"/>
              <a:gd name="connsiteX39" fmla="*/ 1202532 w 3667125"/>
              <a:gd name="connsiteY39" fmla="*/ 1042987 h 1654969"/>
              <a:gd name="connsiteX40" fmla="*/ 1264444 w 3667125"/>
              <a:gd name="connsiteY40" fmla="*/ 1042987 h 1654969"/>
              <a:gd name="connsiteX41" fmla="*/ 1264444 w 3667125"/>
              <a:gd name="connsiteY41" fmla="*/ 1031081 h 1654969"/>
              <a:gd name="connsiteX42" fmla="*/ 1321594 w 3667125"/>
              <a:gd name="connsiteY42" fmla="*/ 1031081 h 1654969"/>
              <a:gd name="connsiteX43" fmla="*/ 1321594 w 3667125"/>
              <a:gd name="connsiteY43" fmla="*/ 1031081 h 1654969"/>
              <a:gd name="connsiteX44" fmla="*/ 1350169 w 3667125"/>
              <a:gd name="connsiteY44" fmla="*/ 1031081 h 1654969"/>
              <a:gd name="connsiteX45" fmla="*/ 1350169 w 3667125"/>
              <a:gd name="connsiteY45" fmla="*/ 1007269 h 1654969"/>
              <a:gd name="connsiteX46" fmla="*/ 1390650 w 3667125"/>
              <a:gd name="connsiteY46" fmla="*/ 1007269 h 1654969"/>
              <a:gd name="connsiteX47" fmla="*/ 1390650 w 3667125"/>
              <a:gd name="connsiteY47" fmla="*/ 978694 h 1654969"/>
              <a:gd name="connsiteX48" fmla="*/ 1435894 w 3667125"/>
              <a:gd name="connsiteY48" fmla="*/ 978694 h 1654969"/>
              <a:gd name="connsiteX49" fmla="*/ 1435894 w 3667125"/>
              <a:gd name="connsiteY49" fmla="*/ 964406 h 1654969"/>
              <a:gd name="connsiteX50" fmla="*/ 1471613 w 3667125"/>
              <a:gd name="connsiteY50" fmla="*/ 964406 h 1654969"/>
              <a:gd name="connsiteX51" fmla="*/ 1471613 w 3667125"/>
              <a:gd name="connsiteY51" fmla="*/ 933450 h 1654969"/>
              <a:gd name="connsiteX52" fmla="*/ 1519238 w 3667125"/>
              <a:gd name="connsiteY52" fmla="*/ 933450 h 1654969"/>
              <a:gd name="connsiteX53" fmla="*/ 1519238 w 3667125"/>
              <a:gd name="connsiteY53" fmla="*/ 914400 h 1654969"/>
              <a:gd name="connsiteX54" fmla="*/ 1566863 w 3667125"/>
              <a:gd name="connsiteY54" fmla="*/ 914400 h 1654969"/>
              <a:gd name="connsiteX55" fmla="*/ 1566863 w 3667125"/>
              <a:gd name="connsiteY55" fmla="*/ 923925 h 1654969"/>
              <a:gd name="connsiteX56" fmla="*/ 1593057 w 3667125"/>
              <a:gd name="connsiteY56" fmla="*/ 923925 h 1654969"/>
              <a:gd name="connsiteX57" fmla="*/ 1593057 w 3667125"/>
              <a:gd name="connsiteY57" fmla="*/ 866775 h 1654969"/>
              <a:gd name="connsiteX58" fmla="*/ 1624013 w 3667125"/>
              <a:gd name="connsiteY58" fmla="*/ 866775 h 1654969"/>
              <a:gd name="connsiteX59" fmla="*/ 1624013 w 3667125"/>
              <a:gd name="connsiteY59" fmla="*/ 835819 h 1654969"/>
              <a:gd name="connsiteX60" fmla="*/ 1674019 w 3667125"/>
              <a:gd name="connsiteY60" fmla="*/ 835819 h 1654969"/>
              <a:gd name="connsiteX61" fmla="*/ 1674019 w 3667125"/>
              <a:gd name="connsiteY61" fmla="*/ 804862 h 1654969"/>
              <a:gd name="connsiteX62" fmla="*/ 1754982 w 3667125"/>
              <a:gd name="connsiteY62" fmla="*/ 804862 h 1654969"/>
              <a:gd name="connsiteX63" fmla="*/ 1754982 w 3667125"/>
              <a:gd name="connsiteY63" fmla="*/ 778669 h 1654969"/>
              <a:gd name="connsiteX64" fmla="*/ 1800225 w 3667125"/>
              <a:gd name="connsiteY64" fmla="*/ 778669 h 1654969"/>
              <a:gd name="connsiteX65" fmla="*/ 1800225 w 3667125"/>
              <a:gd name="connsiteY65" fmla="*/ 764381 h 1654969"/>
              <a:gd name="connsiteX66" fmla="*/ 1833563 w 3667125"/>
              <a:gd name="connsiteY66" fmla="*/ 764381 h 1654969"/>
              <a:gd name="connsiteX67" fmla="*/ 1833563 w 3667125"/>
              <a:gd name="connsiteY67" fmla="*/ 788194 h 1654969"/>
              <a:gd name="connsiteX68" fmla="*/ 1871663 w 3667125"/>
              <a:gd name="connsiteY68" fmla="*/ 788194 h 1654969"/>
              <a:gd name="connsiteX69" fmla="*/ 1871663 w 3667125"/>
              <a:gd name="connsiteY69" fmla="*/ 764381 h 1654969"/>
              <a:gd name="connsiteX70" fmla="*/ 1912144 w 3667125"/>
              <a:gd name="connsiteY70" fmla="*/ 764381 h 1654969"/>
              <a:gd name="connsiteX71" fmla="*/ 1912144 w 3667125"/>
              <a:gd name="connsiteY71" fmla="*/ 742950 h 1654969"/>
              <a:gd name="connsiteX72" fmla="*/ 1955007 w 3667125"/>
              <a:gd name="connsiteY72" fmla="*/ 742950 h 1654969"/>
              <a:gd name="connsiteX73" fmla="*/ 1955007 w 3667125"/>
              <a:gd name="connsiteY73" fmla="*/ 726281 h 1654969"/>
              <a:gd name="connsiteX74" fmla="*/ 1990725 w 3667125"/>
              <a:gd name="connsiteY74" fmla="*/ 726281 h 1654969"/>
              <a:gd name="connsiteX75" fmla="*/ 1990725 w 3667125"/>
              <a:gd name="connsiteY75" fmla="*/ 666750 h 1654969"/>
              <a:gd name="connsiteX76" fmla="*/ 2066925 w 3667125"/>
              <a:gd name="connsiteY76" fmla="*/ 666750 h 1654969"/>
              <a:gd name="connsiteX77" fmla="*/ 2066925 w 3667125"/>
              <a:gd name="connsiteY77" fmla="*/ 645319 h 1654969"/>
              <a:gd name="connsiteX78" fmla="*/ 2131219 w 3667125"/>
              <a:gd name="connsiteY78" fmla="*/ 645319 h 1654969"/>
              <a:gd name="connsiteX79" fmla="*/ 2131219 w 3667125"/>
              <a:gd name="connsiteY79" fmla="*/ 623887 h 1654969"/>
              <a:gd name="connsiteX80" fmla="*/ 2159794 w 3667125"/>
              <a:gd name="connsiteY80" fmla="*/ 623887 h 1654969"/>
              <a:gd name="connsiteX81" fmla="*/ 2159794 w 3667125"/>
              <a:gd name="connsiteY81" fmla="*/ 609600 h 1654969"/>
              <a:gd name="connsiteX82" fmla="*/ 2188369 w 3667125"/>
              <a:gd name="connsiteY82" fmla="*/ 609600 h 1654969"/>
              <a:gd name="connsiteX83" fmla="*/ 2188369 w 3667125"/>
              <a:gd name="connsiteY83" fmla="*/ 581025 h 1654969"/>
              <a:gd name="connsiteX84" fmla="*/ 2290763 w 3667125"/>
              <a:gd name="connsiteY84" fmla="*/ 581025 h 1654969"/>
              <a:gd name="connsiteX85" fmla="*/ 2290763 w 3667125"/>
              <a:gd name="connsiteY85" fmla="*/ 569119 h 1654969"/>
              <a:gd name="connsiteX86" fmla="*/ 2345532 w 3667125"/>
              <a:gd name="connsiteY86" fmla="*/ 569119 h 1654969"/>
              <a:gd name="connsiteX87" fmla="*/ 2345532 w 3667125"/>
              <a:gd name="connsiteY87" fmla="*/ 552450 h 1654969"/>
              <a:gd name="connsiteX88" fmla="*/ 2405063 w 3667125"/>
              <a:gd name="connsiteY88" fmla="*/ 552450 h 1654969"/>
              <a:gd name="connsiteX89" fmla="*/ 2405063 w 3667125"/>
              <a:gd name="connsiteY89" fmla="*/ 531019 h 1654969"/>
              <a:gd name="connsiteX90" fmla="*/ 2459832 w 3667125"/>
              <a:gd name="connsiteY90" fmla="*/ 531019 h 1654969"/>
              <a:gd name="connsiteX91" fmla="*/ 2459832 w 3667125"/>
              <a:gd name="connsiteY91" fmla="*/ 502444 h 1654969"/>
              <a:gd name="connsiteX92" fmla="*/ 2552700 w 3667125"/>
              <a:gd name="connsiteY92" fmla="*/ 502444 h 1654969"/>
              <a:gd name="connsiteX93" fmla="*/ 2552700 w 3667125"/>
              <a:gd name="connsiteY93" fmla="*/ 481012 h 1654969"/>
              <a:gd name="connsiteX94" fmla="*/ 2655094 w 3667125"/>
              <a:gd name="connsiteY94" fmla="*/ 481012 h 1654969"/>
              <a:gd name="connsiteX95" fmla="*/ 2655094 w 3667125"/>
              <a:gd name="connsiteY95" fmla="*/ 464344 h 1654969"/>
              <a:gd name="connsiteX96" fmla="*/ 2707482 w 3667125"/>
              <a:gd name="connsiteY96" fmla="*/ 464344 h 1654969"/>
              <a:gd name="connsiteX97" fmla="*/ 2707482 w 3667125"/>
              <a:gd name="connsiteY97" fmla="*/ 440531 h 1654969"/>
              <a:gd name="connsiteX98" fmla="*/ 2745582 w 3667125"/>
              <a:gd name="connsiteY98" fmla="*/ 440531 h 1654969"/>
              <a:gd name="connsiteX99" fmla="*/ 2745582 w 3667125"/>
              <a:gd name="connsiteY99" fmla="*/ 385762 h 1654969"/>
              <a:gd name="connsiteX100" fmla="*/ 2862263 w 3667125"/>
              <a:gd name="connsiteY100" fmla="*/ 385762 h 1654969"/>
              <a:gd name="connsiteX101" fmla="*/ 2862263 w 3667125"/>
              <a:gd name="connsiteY101" fmla="*/ 364331 h 1654969"/>
              <a:gd name="connsiteX102" fmla="*/ 2909888 w 3667125"/>
              <a:gd name="connsiteY102" fmla="*/ 364331 h 1654969"/>
              <a:gd name="connsiteX103" fmla="*/ 2909888 w 3667125"/>
              <a:gd name="connsiteY103" fmla="*/ 300037 h 1654969"/>
              <a:gd name="connsiteX104" fmla="*/ 2995613 w 3667125"/>
              <a:gd name="connsiteY104" fmla="*/ 300037 h 1654969"/>
              <a:gd name="connsiteX105" fmla="*/ 2995613 w 3667125"/>
              <a:gd name="connsiteY105" fmla="*/ 269081 h 1654969"/>
              <a:gd name="connsiteX106" fmla="*/ 3033713 w 3667125"/>
              <a:gd name="connsiteY106" fmla="*/ 269081 h 1654969"/>
              <a:gd name="connsiteX107" fmla="*/ 3033713 w 3667125"/>
              <a:gd name="connsiteY107" fmla="*/ 240506 h 1654969"/>
              <a:gd name="connsiteX108" fmla="*/ 3126582 w 3667125"/>
              <a:gd name="connsiteY108" fmla="*/ 240506 h 1654969"/>
              <a:gd name="connsiteX109" fmla="*/ 3126582 w 3667125"/>
              <a:gd name="connsiteY109" fmla="*/ 223837 h 1654969"/>
              <a:gd name="connsiteX110" fmla="*/ 3193257 w 3667125"/>
              <a:gd name="connsiteY110" fmla="*/ 223837 h 1654969"/>
              <a:gd name="connsiteX111" fmla="*/ 3193257 w 3667125"/>
              <a:gd name="connsiteY111" fmla="*/ 209550 h 1654969"/>
              <a:gd name="connsiteX112" fmla="*/ 3248025 w 3667125"/>
              <a:gd name="connsiteY112" fmla="*/ 209550 h 1654969"/>
              <a:gd name="connsiteX113" fmla="*/ 3248025 w 3667125"/>
              <a:gd name="connsiteY113" fmla="*/ 195262 h 1654969"/>
              <a:gd name="connsiteX114" fmla="*/ 3283744 w 3667125"/>
              <a:gd name="connsiteY114" fmla="*/ 195262 h 1654969"/>
              <a:gd name="connsiteX115" fmla="*/ 3283744 w 3667125"/>
              <a:gd name="connsiteY115" fmla="*/ 180975 h 1654969"/>
              <a:gd name="connsiteX116" fmla="*/ 3305175 w 3667125"/>
              <a:gd name="connsiteY116" fmla="*/ 180975 h 1654969"/>
              <a:gd name="connsiteX117" fmla="*/ 3305175 w 3667125"/>
              <a:gd name="connsiteY117" fmla="*/ 154781 h 1654969"/>
              <a:gd name="connsiteX118" fmla="*/ 3348038 w 3667125"/>
              <a:gd name="connsiteY118" fmla="*/ 154781 h 1654969"/>
              <a:gd name="connsiteX119" fmla="*/ 3348038 w 3667125"/>
              <a:gd name="connsiteY119" fmla="*/ 138112 h 1654969"/>
              <a:gd name="connsiteX120" fmla="*/ 3433763 w 3667125"/>
              <a:gd name="connsiteY120" fmla="*/ 138112 h 1654969"/>
              <a:gd name="connsiteX121" fmla="*/ 3433763 w 3667125"/>
              <a:gd name="connsiteY121" fmla="*/ 107156 h 1654969"/>
              <a:gd name="connsiteX122" fmla="*/ 3519488 w 3667125"/>
              <a:gd name="connsiteY122" fmla="*/ 107156 h 1654969"/>
              <a:gd name="connsiteX123" fmla="*/ 3519488 w 3667125"/>
              <a:gd name="connsiteY123" fmla="*/ 73819 h 1654969"/>
              <a:gd name="connsiteX124" fmla="*/ 3550444 w 3667125"/>
              <a:gd name="connsiteY124" fmla="*/ 73819 h 1654969"/>
              <a:gd name="connsiteX125" fmla="*/ 3550444 w 3667125"/>
              <a:gd name="connsiteY125" fmla="*/ 57150 h 1654969"/>
              <a:gd name="connsiteX126" fmla="*/ 3595688 w 3667125"/>
              <a:gd name="connsiteY126" fmla="*/ 57150 h 1654969"/>
              <a:gd name="connsiteX127" fmla="*/ 3595688 w 3667125"/>
              <a:gd name="connsiteY127" fmla="*/ 35719 h 1654969"/>
              <a:gd name="connsiteX128" fmla="*/ 3667125 w 3667125"/>
              <a:gd name="connsiteY128" fmla="*/ 35719 h 1654969"/>
              <a:gd name="connsiteX129" fmla="*/ 3667125 w 3667125"/>
              <a:gd name="connsiteY129" fmla="*/ 4762 h 1654969"/>
              <a:gd name="connsiteX130" fmla="*/ 0 w 3667125"/>
              <a:gd name="connsiteY130" fmla="*/ 0 h 1654969"/>
              <a:gd name="connsiteX0" fmla="*/ 0 w 3667125"/>
              <a:gd name="connsiteY0" fmla="*/ 0 h 1654969"/>
              <a:gd name="connsiteX1" fmla="*/ 0 w 3667125"/>
              <a:gd name="connsiteY1" fmla="*/ 1654969 h 1654969"/>
              <a:gd name="connsiteX2" fmla="*/ 38100 w 3667125"/>
              <a:gd name="connsiteY2" fmla="*/ 1654969 h 1654969"/>
              <a:gd name="connsiteX3" fmla="*/ 38100 w 3667125"/>
              <a:gd name="connsiteY3" fmla="*/ 1631156 h 1654969"/>
              <a:gd name="connsiteX4" fmla="*/ 71438 w 3667125"/>
              <a:gd name="connsiteY4" fmla="*/ 1631156 h 1654969"/>
              <a:gd name="connsiteX5" fmla="*/ 71438 w 3667125"/>
              <a:gd name="connsiteY5" fmla="*/ 1597819 h 1654969"/>
              <a:gd name="connsiteX6" fmla="*/ 111919 w 3667125"/>
              <a:gd name="connsiteY6" fmla="*/ 1597819 h 1654969"/>
              <a:gd name="connsiteX7" fmla="*/ 111919 w 3667125"/>
              <a:gd name="connsiteY7" fmla="*/ 1554956 h 1654969"/>
              <a:gd name="connsiteX8" fmla="*/ 145257 w 3667125"/>
              <a:gd name="connsiteY8" fmla="*/ 1554956 h 1654969"/>
              <a:gd name="connsiteX9" fmla="*/ 145257 w 3667125"/>
              <a:gd name="connsiteY9" fmla="*/ 1471612 h 1654969"/>
              <a:gd name="connsiteX10" fmla="*/ 190500 w 3667125"/>
              <a:gd name="connsiteY10" fmla="*/ 1471612 h 1654969"/>
              <a:gd name="connsiteX11" fmla="*/ 190500 w 3667125"/>
              <a:gd name="connsiteY11" fmla="*/ 1431131 h 1654969"/>
              <a:gd name="connsiteX12" fmla="*/ 311944 w 3667125"/>
              <a:gd name="connsiteY12" fmla="*/ 1431131 h 1654969"/>
              <a:gd name="connsiteX13" fmla="*/ 311944 w 3667125"/>
              <a:gd name="connsiteY13" fmla="*/ 1400175 h 1654969"/>
              <a:gd name="connsiteX14" fmla="*/ 357188 w 3667125"/>
              <a:gd name="connsiteY14" fmla="*/ 1400175 h 1654969"/>
              <a:gd name="connsiteX15" fmla="*/ 357188 w 3667125"/>
              <a:gd name="connsiteY15" fmla="*/ 1383507 h 1654969"/>
              <a:gd name="connsiteX16" fmla="*/ 431007 w 3667125"/>
              <a:gd name="connsiteY16" fmla="*/ 1381126 h 1654969"/>
              <a:gd name="connsiteX17" fmla="*/ 431007 w 3667125"/>
              <a:gd name="connsiteY17" fmla="*/ 1347787 h 1654969"/>
              <a:gd name="connsiteX18" fmla="*/ 469107 w 3667125"/>
              <a:gd name="connsiteY18" fmla="*/ 1347787 h 1654969"/>
              <a:gd name="connsiteX19" fmla="*/ 469107 w 3667125"/>
              <a:gd name="connsiteY19" fmla="*/ 1293019 h 1654969"/>
              <a:gd name="connsiteX20" fmla="*/ 590550 w 3667125"/>
              <a:gd name="connsiteY20" fmla="*/ 1293019 h 1654969"/>
              <a:gd name="connsiteX21" fmla="*/ 590550 w 3667125"/>
              <a:gd name="connsiteY21" fmla="*/ 1250156 h 1654969"/>
              <a:gd name="connsiteX22" fmla="*/ 671513 w 3667125"/>
              <a:gd name="connsiteY22" fmla="*/ 1250156 h 1654969"/>
              <a:gd name="connsiteX23" fmla="*/ 671513 w 3667125"/>
              <a:gd name="connsiteY23" fmla="*/ 1233487 h 1654969"/>
              <a:gd name="connsiteX24" fmla="*/ 762000 w 3667125"/>
              <a:gd name="connsiteY24" fmla="*/ 1233487 h 1654969"/>
              <a:gd name="connsiteX25" fmla="*/ 762000 w 3667125"/>
              <a:gd name="connsiteY25" fmla="*/ 1216819 h 1654969"/>
              <a:gd name="connsiteX26" fmla="*/ 828675 w 3667125"/>
              <a:gd name="connsiteY26" fmla="*/ 1216819 h 1654969"/>
              <a:gd name="connsiteX27" fmla="*/ 828675 w 3667125"/>
              <a:gd name="connsiteY27" fmla="*/ 1169194 h 1654969"/>
              <a:gd name="connsiteX28" fmla="*/ 869157 w 3667125"/>
              <a:gd name="connsiteY28" fmla="*/ 1169194 h 1654969"/>
              <a:gd name="connsiteX29" fmla="*/ 869157 w 3667125"/>
              <a:gd name="connsiteY29" fmla="*/ 1140619 h 1654969"/>
              <a:gd name="connsiteX30" fmla="*/ 990600 w 3667125"/>
              <a:gd name="connsiteY30" fmla="*/ 1140619 h 1654969"/>
              <a:gd name="connsiteX31" fmla="*/ 990600 w 3667125"/>
              <a:gd name="connsiteY31" fmla="*/ 1119187 h 1654969"/>
              <a:gd name="connsiteX32" fmla="*/ 1033463 w 3667125"/>
              <a:gd name="connsiteY32" fmla="*/ 1119187 h 1654969"/>
              <a:gd name="connsiteX33" fmla="*/ 1033463 w 3667125"/>
              <a:gd name="connsiteY33" fmla="*/ 1109662 h 1654969"/>
              <a:gd name="connsiteX34" fmla="*/ 1073944 w 3667125"/>
              <a:gd name="connsiteY34" fmla="*/ 1109662 h 1654969"/>
              <a:gd name="connsiteX35" fmla="*/ 1073944 w 3667125"/>
              <a:gd name="connsiteY35" fmla="*/ 1081087 h 1654969"/>
              <a:gd name="connsiteX36" fmla="*/ 1152525 w 3667125"/>
              <a:gd name="connsiteY36" fmla="*/ 1081087 h 1654969"/>
              <a:gd name="connsiteX37" fmla="*/ 1152525 w 3667125"/>
              <a:gd name="connsiteY37" fmla="*/ 1054894 h 1654969"/>
              <a:gd name="connsiteX38" fmla="*/ 1202532 w 3667125"/>
              <a:gd name="connsiteY38" fmla="*/ 1054894 h 1654969"/>
              <a:gd name="connsiteX39" fmla="*/ 1202532 w 3667125"/>
              <a:gd name="connsiteY39" fmla="*/ 1042987 h 1654969"/>
              <a:gd name="connsiteX40" fmla="*/ 1264444 w 3667125"/>
              <a:gd name="connsiteY40" fmla="*/ 1042987 h 1654969"/>
              <a:gd name="connsiteX41" fmla="*/ 1264444 w 3667125"/>
              <a:gd name="connsiteY41" fmla="*/ 1031081 h 1654969"/>
              <a:gd name="connsiteX42" fmla="*/ 1321594 w 3667125"/>
              <a:gd name="connsiteY42" fmla="*/ 1031081 h 1654969"/>
              <a:gd name="connsiteX43" fmla="*/ 1321594 w 3667125"/>
              <a:gd name="connsiteY43" fmla="*/ 1031081 h 1654969"/>
              <a:gd name="connsiteX44" fmla="*/ 1350169 w 3667125"/>
              <a:gd name="connsiteY44" fmla="*/ 1031081 h 1654969"/>
              <a:gd name="connsiteX45" fmla="*/ 1350169 w 3667125"/>
              <a:gd name="connsiteY45" fmla="*/ 1007269 h 1654969"/>
              <a:gd name="connsiteX46" fmla="*/ 1390650 w 3667125"/>
              <a:gd name="connsiteY46" fmla="*/ 1007269 h 1654969"/>
              <a:gd name="connsiteX47" fmla="*/ 1390650 w 3667125"/>
              <a:gd name="connsiteY47" fmla="*/ 978694 h 1654969"/>
              <a:gd name="connsiteX48" fmla="*/ 1435894 w 3667125"/>
              <a:gd name="connsiteY48" fmla="*/ 978694 h 1654969"/>
              <a:gd name="connsiteX49" fmla="*/ 1435894 w 3667125"/>
              <a:gd name="connsiteY49" fmla="*/ 964406 h 1654969"/>
              <a:gd name="connsiteX50" fmla="*/ 1471613 w 3667125"/>
              <a:gd name="connsiteY50" fmla="*/ 964406 h 1654969"/>
              <a:gd name="connsiteX51" fmla="*/ 1471613 w 3667125"/>
              <a:gd name="connsiteY51" fmla="*/ 933450 h 1654969"/>
              <a:gd name="connsiteX52" fmla="*/ 1519238 w 3667125"/>
              <a:gd name="connsiteY52" fmla="*/ 933450 h 1654969"/>
              <a:gd name="connsiteX53" fmla="*/ 1519238 w 3667125"/>
              <a:gd name="connsiteY53" fmla="*/ 914400 h 1654969"/>
              <a:gd name="connsiteX54" fmla="*/ 1566863 w 3667125"/>
              <a:gd name="connsiteY54" fmla="*/ 914400 h 1654969"/>
              <a:gd name="connsiteX55" fmla="*/ 1566863 w 3667125"/>
              <a:gd name="connsiteY55" fmla="*/ 923925 h 1654969"/>
              <a:gd name="connsiteX56" fmla="*/ 1593057 w 3667125"/>
              <a:gd name="connsiteY56" fmla="*/ 923925 h 1654969"/>
              <a:gd name="connsiteX57" fmla="*/ 1593057 w 3667125"/>
              <a:gd name="connsiteY57" fmla="*/ 866775 h 1654969"/>
              <a:gd name="connsiteX58" fmla="*/ 1624013 w 3667125"/>
              <a:gd name="connsiteY58" fmla="*/ 866775 h 1654969"/>
              <a:gd name="connsiteX59" fmla="*/ 1624013 w 3667125"/>
              <a:gd name="connsiteY59" fmla="*/ 835819 h 1654969"/>
              <a:gd name="connsiteX60" fmla="*/ 1674019 w 3667125"/>
              <a:gd name="connsiteY60" fmla="*/ 835819 h 1654969"/>
              <a:gd name="connsiteX61" fmla="*/ 1674019 w 3667125"/>
              <a:gd name="connsiteY61" fmla="*/ 804862 h 1654969"/>
              <a:gd name="connsiteX62" fmla="*/ 1754982 w 3667125"/>
              <a:gd name="connsiteY62" fmla="*/ 804862 h 1654969"/>
              <a:gd name="connsiteX63" fmla="*/ 1754982 w 3667125"/>
              <a:gd name="connsiteY63" fmla="*/ 778669 h 1654969"/>
              <a:gd name="connsiteX64" fmla="*/ 1800225 w 3667125"/>
              <a:gd name="connsiteY64" fmla="*/ 778669 h 1654969"/>
              <a:gd name="connsiteX65" fmla="*/ 1800225 w 3667125"/>
              <a:gd name="connsiteY65" fmla="*/ 764381 h 1654969"/>
              <a:gd name="connsiteX66" fmla="*/ 1833563 w 3667125"/>
              <a:gd name="connsiteY66" fmla="*/ 764381 h 1654969"/>
              <a:gd name="connsiteX67" fmla="*/ 1833563 w 3667125"/>
              <a:gd name="connsiteY67" fmla="*/ 788194 h 1654969"/>
              <a:gd name="connsiteX68" fmla="*/ 1871663 w 3667125"/>
              <a:gd name="connsiteY68" fmla="*/ 788194 h 1654969"/>
              <a:gd name="connsiteX69" fmla="*/ 1871663 w 3667125"/>
              <a:gd name="connsiteY69" fmla="*/ 764381 h 1654969"/>
              <a:gd name="connsiteX70" fmla="*/ 1912144 w 3667125"/>
              <a:gd name="connsiteY70" fmla="*/ 764381 h 1654969"/>
              <a:gd name="connsiteX71" fmla="*/ 1912144 w 3667125"/>
              <a:gd name="connsiteY71" fmla="*/ 742950 h 1654969"/>
              <a:gd name="connsiteX72" fmla="*/ 1955007 w 3667125"/>
              <a:gd name="connsiteY72" fmla="*/ 742950 h 1654969"/>
              <a:gd name="connsiteX73" fmla="*/ 1955007 w 3667125"/>
              <a:gd name="connsiteY73" fmla="*/ 726281 h 1654969"/>
              <a:gd name="connsiteX74" fmla="*/ 1990725 w 3667125"/>
              <a:gd name="connsiteY74" fmla="*/ 726281 h 1654969"/>
              <a:gd name="connsiteX75" fmla="*/ 1990725 w 3667125"/>
              <a:gd name="connsiteY75" fmla="*/ 666750 h 1654969"/>
              <a:gd name="connsiteX76" fmla="*/ 2066925 w 3667125"/>
              <a:gd name="connsiteY76" fmla="*/ 666750 h 1654969"/>
              <a:gd name="connsiteX77" fmla="*/ 2066925 w 3667125"/>
              <a:gd name="connsiteY77" fmla="*/ 645319 h 1654969"/>
              <a:gd name="connsiteX78" fmla="*/ 2131219 w 3667125"/>
              <a:gd name="connsiteY78" fmla="*/ 645319 h 1654969"/>
              <a:gd name="connsiteX79" fmla="*/ 2131219 w 3667125"/>
              <a:gd name="connsiteY79" fmla="*/ 623887 h 1654969"/>
              <a:gd name="connsiteX80" fmla="*/ 2159794 w 3667125"/>
              <a:gd name="connsiteY80" fmla="*/ 623887 h 1654969"/>
              <a:gd name="connsiteX81" fmla="*/ 2159794 w 3667125"/>
              <a:gd name="connsiteY81" fmla="*/ 609600 h 1654969"/>
              <a:gd name="connsiteX82" fmla="*/ 2188369 w 3667125"/>
              <a:gd name="connsiteY82" fmla="*/ 609600 h 1654969"/>
              <a:gd name="connsiteX83" fmla="*/ 2188369 w 3667125"/>
              <a:gd name="connsiteY83" fmla="*/ 581025 h 1654969"/>
              <a:gd name="connsiteX84" fmla="*/ 2290763 w 3667125"/>
              <a:gd name="connsiteY84" fmla="*/ 581025 h 1654969"/>
              <a:gd name="connsiteX85" fmla="*/ 2290763 w 3667125"/>
              <a:gd name="connsiteY85" fmla="*/ 569119 h 1654969"/>
              <a:gd name="connsiteX86" fmla="*/ 2345532 w 3667125"/>
              <a:gd name="connsiteY86" fmla="*/ 569119 h 1654969"/>
              <a:gd name="connsiteX87" fmla="*/ 2345532 w 3667125"/>
              <a:gd name="connsiteY87" fmla="*/ 552450 h 1654969"/>
              <a:gd name="connsiteX88" fmla="*/ 2405063 w 3667125"/>
              <a:gd name="connsiteY88" fmla="*/ 552450 h 1654969"/>
              <a:gd name="connsiteX89" fmla="*/ 2405063 w 3667125"/>
              <a:gd name="connsiteY89" fmla="*/ 531019 h 1654969"/>
              <a:gd name="connsiteX90" fmla="*/ 2459832 w 3667125"/>
              <a:gd name="connsiteY90" fmla="*/ 531019 h 1654969"/>
              <a:gd name="connsiteX91" fmla="*/ 2459832 w 3667125"/>
              <a:gd name="connsiteY91" fmla="*/ 502444 h 1654969"/>
              <a:gd name="connsiteX92" fmla="*/ 2552700 w 3667125"/>
              <a:gd name="connsiteY92" fmla="*/ 502444 h 1654969"/>
              <a:gd name="connsiteX93" fmla="*/ 2552700 w 3667125"/>
              <a:gd name="connsiteY93" fmla="*/ 481012 h 1654969"/>
              <a:gd name="connsiteX94" fmla="*/ 2655094 w 3667125"/>
              <a:gd name="connsiteY94" fmla="*/ 481012 h 1654969"/>
              <a:gd name="connsiteX95" fmla="*/ 2655094 w 3667125"/>
              <a:gd name="connsiteY95" fmla="*/ 464344 h 1654969"/>
              <a:gd name="connsiteX96" fmla="*/ 2707482 w 3667125"/>
              <a:gd name="connsiteY96" fmla="*/ 464344 h 1654969"/>
              <a:gd name="connsiteX97" fmla="*/ 2707482 w 3667125"/>
              <a:gd name="connsiteY97" fmla="*/ 440531 h 1654969"/>
              <a:gd name="connsiteX98" fmla="*/ 2745582 w 3667125"/>
              <a:gd name="connsiteY98" fmla="*/ 440531 h 1654969"/>
              <a:gd name="connsiteX99" fmla="*/ 2745582 w 3667125"/>
              <a:gd name="connsiteY99" fmla="*/ 385762 h 1654969"/>
              <a:gd name="connsiteX100" fmla="*/ 2862263 w 3667125"/>
              <a:gd name="connsiteY100" fmla="*/ 385762 h 1654969"/>
              <a:gd name="connsiteX101" fmla="*/ 2862263 w 3667125"/>
              <a:gd name="connsiteY101" fmla="*/ 364331 h 1654969"/>
              <a:gd name="connsiteX102" fmla="*/ 2909888 w 3667125"/>
              <a:gd name="connsiteY102" fmla="*/ 364331 h 1654969"/>
              <a:gd name="connsiteX103" fmla="*/ 2909888 w 3667125"/>
              <a:gd name="connsiteY103" fmla="*/ 300037 h 1654969"/>
              <a:gd name="connsiteX104" fmla="*/ 2995613 w 3667125"/>
              <a:gd name="connsiteY104" fmla="*/ 300037 h 1654969"/>
              <a:gd name="connsiteX105" fmla="*/ 2995613 w 3667125"/>
              <a:gd name="connsiteY105" fmla="*/ 269081 h 1654969"/>
              <a:gd name="connsiteX106" fmla="*/ 3033713 w 3667125"/>
              <a:gd name="connsiteY106" fmla="*/ 269081 h 1654969"/>
              <a:gd name="connsiteX107" fmla="*/ 3033713 w 3667125"/>
              <a:gd name="connsiteY107" fmla="*/ 240506 h 1654969"/>
              <a:gd name="connsiteX108" fmla="*/ 3126582 w 3667125"/>
              <a:gd name="connsiteY108" fmla="*/ 240506 h 1654969"/>
              <a:gd name="connsiteX109" fmla="*/ 3126582 w 3667125"/>
              <a:gd name="connsiteY109" fmla="*/ 223837 h 1654969"/>
              <a:gd name="connsiteX110" fmla="*/ 3193257 w 3667125"/>
              <a:gd name="connsiteY110" fmla="*/ 223837 h 1654969"/>
              <a:gd name="connsiteX111" fmla="*/ 3193257 w 3667125"/>
              <a:gd name="connsiteY111" fmla="*/ 209550 h 1654969"/>
              <a:gd name="connsiteX112" fmla="*/ 3248025 w 3667125"/>
              <a:gd name="connsiteY112" fmla="*/ 209550 h 1654969"/>
              <a:gd name="connsiteX113" fmla="*/ 3248025 w 3667125"/>
              <a:gd name="connsiteY113" fmla="*/ 195262 h 1654969"/>
              <a:gd name="connsiteX114" fmla="*/ 3283744 w 3667125"/>
              <a:gd name="connsiteY114" fmla="*/ 195262 h 1654969"/>
              <a:gd name="connsiteX115" fmla="*/ 3283744 w 3667125"/>
              <a:gd name="connsiteY115" fmla="*/ 180975 h 1654969"/>
              <a:gd name="connsiteX116" fmla="*/ 3305175 w 3667125"/>
              <a:gd name="connsiteY116" fmla="*/ 180975 h 1654969"/>
              <a:gd name="connsiteX117" fmla="*/ 3305175 w 3667125"/>
              <a:gd name="connsiteY117" fmla="*/ 154781 h 1654969"/>
              <a:gd name="connsiteX118" fmla="*/ 3348038 w 3667125"/>
              <a:gd name="connsiteY118" fmla="*/ 154781 h 1654969"/>
              <a:gd name="connsiteX119" fmla="*/ 3348038 w 3667125"/>
              <a:gd name="connsiteY119" fmla="*/ 138112 h 1654969"/>
              <a:gd name="connsiteX120" fmla="*/ 3433763 w 3667125"/>
              <a:gd name="connsiteY120" fmla="*/ 138112 h 1654969"/>
              <a:gd name="connsiteX121" fmla="*/ 3433763 w 3667125"/>
              <a:gd name="connsiteY121" fmla="*/ 107156 h 1654969"/>
              <a:gd name="connsiteX122" fmla="*/ 3519488 w 3667125"/>
              <a:gd name="connsiteY122" fmla="*/ 107156 h 1654969"/>
              <a:gd name="connsiteX123" fmla="*/ 3519488 w 3667125"/>
              <a:gd name="connsiteY123" fmla="*/ 73819 h 1654969"/>
              <a:gd name="connsiteX124" fmla="*/ 3550444 w 3667125"/>
              <a:gd name="connsiteY124" fmla="*/ 73819 h 1654969"/>
              <a:gd name="connsiteX125" fmla="*/ 3550444 w 3667125"/>
              <a:gd name="connsiteY125" fmla="*/ 57150 h 1654969"/>
              <a:gd name="connsiteX126" fmla="*/ 3595688 w 3667125"/>
              <a:gd name="connsiteY126" fmla="*/ 57150 h 1654969"/>
              <a:gd name="connsiteX127" fmla="*/ 3595688 w 3667125"/>
              <a:gd name="connsiteY127" fmla="*/ 35719 h 1654969"/>
              <a:gd name="connsiteX128" fmla="*/ 3667125 w 3667125"/>
              <a:gd name="connsiteY128" fmla="*/ 35719 h 1654969"/>
              <a:gd name="connsiteX129" fmla="*/ 3667125 w 3667125"/>
              <a:gd name="connsiteY129" fmla="*/ 4762 h 1654969"/>
              <a:gd name="connsiteX130" fmla="*/ 0 w 3667125"/>
              <a:gd name="connsiteY130" fmla="*/ 0 h 1654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3667125" h="1654969">
                <a:moveTo>
                  <a:pt x="0" y="0"/>
                </a:moveTo>
                <a:lnTo>
                  <a:pt x="0" y="1654969"/>
                </a:lnTo>
                <a:lnTo>
                  <a:pt x="38100" y="1654969"/>
                </a:lnTo>
                <a:lnTo>
                  <a:pt x="38100" y="1631156"/>
                </a:lnTo>
                <a:lnTo>
                  <a:pt x="71438" y="1631156"/>
                </a:lnTo>
                <a:lnTo>
                  <a:pt x="71438" y="1597819"/>
                </a:lnTo>
                <a:lnTo>
                  <a:pt x="111919" y="1597819"/>
                </a:lnTo>
                <a:lnTo>
                  <a:pt x="111919" y="1554956"/>
                </a:lnTo>
                <a:lnTo>
                  <a:pt x="145257" y="1554956"/>
                </a:lnTo>
                <a:lnTo>
                  <a:pt x="145257" y="1471612"/>
                </a:lnTo>
                <a:lnTo>
                  <a:pt x="190500" y="1471612"/>
                </a:lnTo>
                <a:lnTo>
                  <a:pt x="190500" y="1431131"/>
                </a:lnTo>
                <a:lnTo>
                  <a:pt x="311944" y="1431131"/>
                </a:lnTo>
                <a:lnTo>
                  <a:pt x="311944" y="1400175"/>
                </a:lnTo>
                <a:lnTo>
                  <a:pt x="357188" y="1400175"/>
                </a:lnTo>
                <a:lnTo>
                  <a:pt x="357188" y="1383507"/>
                </a:lnTo>
                <a:lnTo>
                  <a:pt x="431007" y="1381126"/>
                </a:lnTo>
                <a:lnTo>
                  <a:pt x="431007" y="1347787"/>
                </a:lnTo>
                <a:lnTo>
                  <a:pt x="469107" y="1347787"/>
                </a:lnTo>
                <a:lnTo>
                  <a:pt x="469107" y="1293019"/>
                </a:lnTo>
                <a:lnTo>
                  <a:pt x="590550" y="1293019"/>
                </a:lnTo>
                <a:lnTo>
                  <a:pt x="590550" y="1250156"/>
                </a:lnTo>
                <a:lnTo>
                  <a:pt x="671513" y="1250156"/>
                </a:lnTo>
                <a:lnTo>
                  <a:pt x="671513" y="1233487"/>
                </a:lnTo>
                <a:lnTo>
                  <a:pt x="762000" y="1233487"/>
                </a:lnTo>
                <a:lnTo>
                  <a:pt x="762000" y="1216819"/>
                </a:lnTo>
                <a:lnTo>
                  <a:pt x="828675" y="1216819"/>
                </a:lnTo>
                <a:lnTo>
                  <a:pt x="828675" y="1169194"/>
                </a:lnTo>
                <a:lnTo>
                  <a:pt x="869157" y="1169194"/>
                </a:lnTo>
                <a:lnTo>
                  <a:pt x="869157" y="1140619"/>
                </a:lnTo>
                <a:lnTo>
                  <a:pt x="990600" y="1140619"/>
                </a:lnTo>
                <a:lnTo>
                  <a:pt x="990600" y="1119187"/>
                </a:lnTo>
                <a:lnTo>
                  <a:pt x="1033463" y="1119187"/>
                </a:lnTo>
                <a:lnTo>
                  <a:pt x="1033463" y="1109662"/>
                </a:lnTo>
                <a:lnTo>
                  <a:pt x="1073944" y="1109662"/>
                </a:lnTo>
                <a:lnTo>
                  <a:pt x="1073944" y="1081087"/>
                </a:lnTo>
                <a:lnTo>
                  <a:pt x="1152525" y="1081087"/>
                </a:lnTo>
                <a:lnTo>
                  <a:pt x="1152525" y="1054894"/>
                </a:lnTo>
                <a:lnTo>
                  <a:pt x="1202532" y="1054894"/>
                </a:lnTo>
                <a:lnTo>
                  <a:pt x="1202532" y="1042987"/>
                </a:lnTo>
                <a:lnTo>
                  <a:pt x="1264444" y="1042987"/>
                </a:lnTo>
                <a:lnTo>
                  <a:pt x="1264444" y="1031081"/>
                </a:lnTo>
                <a:lnTo>
                  <a:pt x="1321594" y="1031081"/>
                </a:lnTo>
                <a:lnTo>
                  <a:pt x="1321594" y="1031081"/>
                </a:lnTo>
                <a:lnTo>
                  <a:pt x="1350169" y="1031081"/>
                </a:lnTo>
                <a:lnTo>
                  <a:pt x="1350169" y="1007269"/>
                </a:lnTo>
                <a:lnTo>
                  <a:pt x="1390650" y="1007269"/>
                </a:lnTo>
                <a:lnTo>
                  <a:pt x="1390650" y="978694"/>
                </a:lnTo>
                <a:lnTo>
                  <a:pt x="1435894" y="978694"/>
                </a:lnTo>
                <a:lnTo>
                  <a:pt x="1435894" y="964406"/>
                </a:lnTo>
                <a:lnTo>
                  <a:pt x="1471613" y="964406"/>
                </a:lnTo>
                <a:lnTo>
                  <a:pt x="1471613" y="933450"/>
                </a:lnTo>
                <a:lnTo>
                  <a:pt x="1519238" y="933450"/>
                </a:lnTo>
                <a:lnTo>
                  <a:pt x="1519238" y="914400"/>
                </a:lnTo>
                <a:lnTo>
                  <a:pt x="1566863" y="914400"/>
                </a:lnTo>
                <a:lnTo>
                  <a:pt x="1566863" y="923925"/>
                </a:lnTo>
                <a:lnTo>
                  <a:pt x="1593057" y="923925"/>
                </a:lnTo>
                <a:lnTo>
                  <a:pt x="1593057" y="866775"/>
                </a:lnTo>
                <a:lnTo>
                  <a:pt x="1624013" y="866775"/>
                </a:lnTo>
                <a:lnTo>
                  <a:pt x="1624013" y="835819"/>
                </a:lnTo>
                <a:lnTo>
                  <a:pt x="1674019" y="835819"/>
                </a:lnTo>
                <a:lnTo>
                  <a:pt x="1674019" y="804862"/>
                </a:lnTo>
                <a:lnTo>
                  <a:pt x="1754982" y="804862"/>
                </a:lnTo>
                <a:lnTo>
                  <a:pt x="1754982" y="778669"/>
                </a:lnTo>
                <a:lnTo>
                  <a:pt x="1800225" y="778669"/>
                </a:lnTo>
                <a:lnTo>
                  <a:pt x="1800225" y="764381"/>
                </a:lnTo>
                <a:lnTo>
                  <a:pt x="1833563" y="764381"/>
                </a:lnTo>
                <a:lnTo>
                  <a:pt x="1833563" y="788194"/>
                </a:lnTo>
                <a:lnTo>
                  <a:pt x="1871663" y="788194"/>
                </a:lnTo>
                <a:lnTo>
                  <a:pt x="1871663" y="764381"/>
                </a:lnTo>
                <a:lnTo>
                  <a:pt x="1912144" y="764381"/>
                </a:lnTo>
                <a:lnTo>
                  <a:pt x="1912144" y="742950"/>
                </a:lnTo>
                <a:lnTo>
                  <a:pt x="1955007" y="742950"/>
                </a:lnTo>
                <a:lnTo>
                  <a:pt x="1955007" y="726281"/>
                </a:lnTo>
                <a:lnTo>
                  <a:pt x="1990725" y="726281"/>
                </a:lnTo>
                <a:lnTo>
                  <a:pt x="1990725" y="666750"/>
                </a:lnTo>
                <a:lnTo>
                  <a:pt x="2066925" y="666750"/>
                </a:lnTo>
                <a:lnTo>
                  <a:pt x="2066925" y="645319"/>
                </a:lnTo>
                <a:lnTo>
                  <a:pt x="2131219" y="645319"/>
                </a:lnTo>
                <a:lnTo>
                  <a:pt x="2131219" y="623887"/>
                </a:lnTo>
                <a:lnTo>
                  <a:pt x="2159794" y="623887"/>
                </a:lnTo>
                <a:lnTo>
                  <a:pt x="2159794" y="609600"/>
                </a:lnTo>
                <a:lnTo>
                  <a:pt x="2188369" y="609600"/>
                </a:lnTo>
                <a:lnTo>
                  <a:pt x="2188369" y="581025"/>
                </a:lnTo>
                <a:lnTo>
                  <a:pt x="2290763" y="581025"/>
                </a:lnTo>
                <a:lnTo>
                  <a:pt x="2290763" y="569119"/>
                </a:lnTo>
                <a:lnTo>
                  <a:pt x="2345532" y="569119"/>
                </a:lnTo>
                <a:lnTo>
                  <a:pt x="2345532" y="552450"/>
                </a:lnTo>
                <a:lnTo>
                  <a:pt x="2405063" y="552450"/>
                </a:lnTo>
                <a:lnTo>
                  <a:pt x="2405063" y="531019"/>
                </a:lnTo>
                <a:lnTo>
                  <a:pt x="2459832" y="531019"/>
                </a:lnTo>
                <a:lnTo>
                  <a:pt x="2459832" y="502444"/>
                </a:lnTo>
                <a:lnTo>
                  <a:pt x="2552700" y="502444"/>
                </a:lnTo>
                <a:lnTo>
                  <a:pt x="2552700" y="481012"/>
                </a:lnTo>
                <a:lnTo>
                  <a:pt x="2655094" y="481012"/>
                </a:lnTo>
                <a:lnTo>
                  <a:pt x="2655094" y="464344"/>
                </a:lnTo>
                <a:lnTo>
                  <a:pt x="2707482" y="464344"/>
                </a:lnTo>
                <a:lnTo>
                  <a:pt x="2707482" y="440531"/>
                </a:lnTo>
                <a:lnTo>
                  <a:pt x="2745582" y="440531"/>
                </a:lnTo>
                <a:lnTo>
                  <a:pt x="2745582" y="385762"/>
                </a:lnTo>
                <a:lnTo>
                  <a:pt x="2862263" y="385762"/>
                </a:lnTo>
                <a:lnTo>
                  <a:pt x="2862263" y="364331"/>
                </a:lnTo>
                <a:lnTo>
                  <a:pt x="2909888" y="364331"/>
                </a:lnTo>
                <a:lnTo>
                  <a:pt x="2909888" y="300037"/>
                </a:lnTo>
                <a:lnTo>
                  <a:pt x="2995613" y="300037"/>
                </a:lnTo>
                <a:lnTo>
                  <a:pt x="2995613" y="269081"/>
                </a:lnTo>
                <a:lnTo>
                  <a:pt x="3033713" y="269081"/>
                </a:lnTo>
                <a:lnTo>
                  <a:pt x="3033713" y="240506"/>
                </a:lnTo>
                <a:lnTo>
                  <a:pt x="3126582" y="240506"/>
                </a:lnTo>
                <a:lnTo>
                  <a:pt x="3126582" y="223837"/>
                </a:lnTo>
                <a:lnTo>
                  <a:pt x="3193257" y="223837"/>
                </a:lnTo>
                <a:lnTo>
                  <a:pt x="3193257" y="209550"/>
                </a:lnTo>
                <a:lnTo>
                  <a:pt x="3248025" y="209550"/>
                </a:lnTo>
                <a:lnTo>
                  <a:pt x="3248025" y="195262"/>
                </a:lnTo>
                <a:lnTo>
                  <a:pt x="3283744" y="195262"/>
                </a:lnTo>
                <a:lnTo>
                  <a:pt x="3283744" y="180975"/>
                </a:lnTo>
                <a:lnTo>
                  <a:pt x="3305175" y="180975"/>
                </a:lnTo>
                <a:lnTo>
                  <a:pt x="3305175" y="154781"/>
                </a:lnTo>
                <a:lnTo>
                  <a:pt x="3348038" y="154781"/>
                </a:lnTo>
                <a:lnTo>
                  <a:pt x="3348038" y="138112"/>
                </a:lnTo>
                <a:lnTo>
                  <a:pt x="3433763" y="138112"/>
                </a:lnTo>
                <a:lnTo>
                  <a:pt x="3433763" y="107156"/>
                </a:lnTo>
                <a:lnTo>
                  <a:pt x="3519488" y="107156"/>
                </a:lnTo>
                <a:lnTo>
                  <a:pt x="3519488" y="73819"/>
                </a:lnTo>
                <a:lnTo>
                  <a:pt x="3550444" y="73819"/>
                </a:lnTo>
                <a:lnTo>
                  <a:pt x="3550444" y="57150"/>
                </a:lnTo>
                <a:lnTo>
                  <a:pt x="3595688" y="57150"/>
                </a:lnTo>
                <a:lnTo>
                  <a:pt x="3595688" y="35719"/>
                </a:lnTo>
                <a:lnTo>
                  <a:pt x="3667125" y="35719"/>
                </a:lnTo>
                <a:lnTo>
                  <a:pt x="3667125" y="4762"/>
                </a:lnTo>
                <a:lnTo>
                  <a:pt x="0" y="0"/>
                </a:lnTo>
                <a:close/>
              </a:path>
            </a:pathLst>
          </a:cu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Freeform: Shape 46">
            <a:extLst>
              <a:ext uri="{FF2B5EF4-FFF2-40B4-BE49-F238E27FC236}">
                <a16:creationId xmlns:a16="http://schemas.microsoft.com/office/drawing/2014/main" id="{10FD1990-F779-8843-4CE3-A19B58DB52B0}"/>
              </a:ext>
            </a:extLst>
          </p:cNvPr>
          <p:cNvSpPr/>
          <p:nvPr/>
        </p:nvSpPr>
        <p:spPr bwMode="auto">
          <a:xfrm>
            <a:off x="10532269" y="2169226"/>
            <a:ext cx="547687" cy="1423987"/>
          </a:xfrm>
          <a:custGeom>
            <a:avLst/>
            <a:gdLst>
              <a:gd name="connsiteX0" fmla="*/ 0 w 547687"/>
              <a:gd name="connsiteY0" fmla="*/ 1423987 h 1423987"/>
              <a:gd name="connsiteX1" fmla="*/ 547687 w 547687"/>
              <a:gd name="connsiteY1" fmla="*/ 1423987 h 1423987"/>
              <a:gd name="connsiteX2" fmla="*/ 547687 w 547687"/>
              <a:gd name="connsiteY2" fmla="*/ 0 h 1423987"/>
              <a:gd name="connsiteX3" fmla="*/ 523875 w 547687"/>
              <a:gd name="connsiteY3" fmla="*/ 0 h 1423987"/>
              <a:gd name="connsiteX4" fmla="*/ 523875 w 547687"/>
              <a:gd name="connsiteY4" fmla="*/ 433387 h 1423987"/>
              <a:gd name="connsiteX5" fmla="*/ 481012 w 547687"/>
              <a:gd name="connsiteY5" fmla="*/ 433387 h 1423987"/>
              <a:gd name="connsiteX6" fmla="*/ 481012 w 547687"/>
              <a:gd name="connsiteY6" fmla="*/ 500062 h 1423987"/>
              <a:gd name="connsiteX7" fmla="*/ 447675 w 547687"/>
              <a:gd name="connsiteY7" fmla="*/ 500062 h 1423987"/>
              <a:gd name="connsiteX8" fmla="*/ 447675 w 547687"/>
              <a:gd name="connsiteY8" fmla="*/ 881062 h 1423987"/>
              <a:gd name="connsiteX9" fmla="*/ 402431 w 547687"/>
              <a:gd name="connsiteY9" fmla="*/ 881062 h 1423987"/>
              <a:gd name="connsiteX10" fmla="*/ 402431 w 547687"/>
              <a:gd name="connsiteY10" fmla="*/ 942975 h 1423987"/>
              <a:gd name="connsiteX11" fmla="*/ 359569 w 547687"/>
              <a:gd name="connsiteY11" fmla="*/ 942975 h 1423987"/>
              <a:gd name="connsiteX12" fmla="*/ 359569 w 547687"/>
              <a:gd name="connsiteY12" fmla="*/ 969169 h 1423987"/>
              <a:gd name="connsiteX13" fmla="*/ 328612 w 547687"/>
              <a:gd name="connsiteY13" fmla="*/ 969169 h 1423987"/>
              <a:gd name="connsiteX14" fmla="*/ 328612 w 547687"/>
              <a:gd name="connsiteY14" fmla="*/ 981075 h 1423987"/>
              <a:gd name="connsiteX15" fmla="*/ 283369 w 547687"/>
              <a:gd name="connsiteY15" fmla="*/ 981075 h 1423987"/>
              <a:gd name="connsiteX16" fmla="*/ 283369 w 547687"/>
              <a:gd name="connsiteY16" fmla="*/ 1107281 h 1423987"/>
              <a:gd name="connsiteX17" fmla="*/ 245269 w 547687"/>
              <a:gd name="connsiteY17" fmla="*/ 1107281 h 1423987"/>
              <a:gd name="connsiteX18" fmla="*/ 245269 w 547687"/>
              <a:gd name="connsiteY18" fmla="*/ 1152525 h 1423987"/>
              <a:gd name="connsiteX19" fmla="*/ 200025 w 547687"/>
              <a:gd name="connsiteY19" fmla="*/ 1152525 h 1423987"/>
              <a:gd name="connsiteX20" fmla="*/ 200025 w 547687"/>
              <a:gd name="connsiteY20" fmla="*/ 1193006 h 1423987"/>
              <a:gd name="connsiteX21" fmla="*/ 166687 w 547687"/>
              <a:gd name="connsiteY21" fmla="*/ 1193006 h 1423987"/>
              <a:gd name="connsiteX22" fmla="*/ 166687 w 547687"/>
              <a:gd name="connsiteY22" fmla="*/ 1202531 h 1423987"/>
              <a:gd name="connsiteX23" fmla="*/ 123825 w 547687"/>
              <a:gd name="connsiteY23" fmla="*/ 1202531 h 1423987"/>
              <a:gd name="connsiteX24" fmla="*/ 123825 w 547687"/>
              <a:gd name="connsiteY24" fmla="*/ 1254919 h 1423987"/>
              <a:gd name="connsiteX25" fmla="*/ 85725 w 547687"/>
              <a:gd name="connsiteY25" fmla="*/ 1254919 h 1423987"/>
              <a:gd name="connsiteX26" fmla="*/ 85725 w 547687"/>
              <a:gd name="connsiteY26" fmla="*/ 1359694 h 1423987"/>
              <a:gd name="connsiteX27" fmla="*/ 45244 w 547687"/>
              <a:gd name="connsiteY27" fmla="*/ 1359694 h 1423987"/>
              <a:gd name="connsiteX28" fmla="*/ 45244 w 547687"/>
              <a:gd name="connsiteY28" fmla="*/ 1381125 h 1423987"/>
              <a:gd name="connsiteX29" fmla="*/ 45244 w 547687"/>
              <a:gd name="connsiteY29" fmla="*/ 1395412 h 1423987"/>
              <a:gd name="connsiteX30" fmla="*/ 0 w 547687"/>
              <a:gd name="connsiteY30" fmla="*/ 1423987 h 1423987"/>
              <a:gd name="connsiteX0" fmla="*/ 0 w 547687"/>
              <a:gd name="connsiteY0" fmla="*/ 1423987 h 1423987"/>
              <a:gd name="connsiteX1" fmla="*/ 547687 w 547687"/>
              <a:gd name="connsiteY1" fmla="*/ 1423987 h 1423987"/>
              <a:gd name="connsiteX2" fmla="*/ 547687 w 547687"/>
              <a:gd name="connsiteY2" fmla="*/ 0 h 1423987"/>
              <a:gd name="connsiteX3" fmla="*/ 523875 w 547687"/>
              <a:gd name="connsiteY3" fmla="*/ 0 h 1423987"/>
              <a:gd name="connsiteX4" fmla="*/ 523875 w 547687"/>
              <a:gd name="connsiteY4" fmla="*/ 433387 h 1423987"/>
              <a:gd name="connsiteX5" fmla="*/ 481012 w 547687"/>
              <a:gd name="connsiteY5" fmla="*/ 433387 h 1423987"/>
              <a:gd name="connsiteX6" fmla="*/ 481012 w 547687"/>
              <a:gd name="connsiteY6" fmla="*/ 500062 h 1423987"/>
              <a:gd name="connsiteX7" fmla="*/ 447675 w 547687"/>
              <a:gd name="connsiteY7" fmla="*/ 500062 h 1423987"/>
              <a:gd name="connsiteX8" fmla="*/ 447675 w 547687"/>
              <a:gd name="connsiteY8" fmla="*/ 881062 h 1423987"/>
              <a:gd name="connsiteX9" fmla="*/ 402431 w 547687"/>
              <a:gd name="connsiteY9" fmla="*/ 881062 h 1423987"/>
              <a:gd name="connsiteX10" fmla="*/ 402431 w 547687"/>
              <a:gd name="connsiteY10" fmla="*/ 942975 h 1423987"/>
              <a:gd name="connsiteX11" fmla="*/ 359569 w 547687"/>
              <a:gd name="connsiteY11" fmla="*/ 942975 h 1423987"/>
              <a:gd name="connsiteX12" fmla="*/ 359569 w 547687"/>
              <a:gd name="connsiteY12" fmla="*/ 969169 h 1423987"/>
              <a:gd name="connsiteX13" fmla="*/ 328612 w 547687"/>
              <a:gd name="connsiteY13" fmla="*/ 969169 h 1423987"/>
              <a:gd name="connsiteX14" fmla="*/ 328612 w 547687"/>
              <a:gd name="connsiteY14" fmla="*/ 981075 h 1423987"/>
              <a:gd name="connsiteX15" fmla="*/ 283369 w 547687"/>
              <a:gd name="connsiteY15" fmla="*/ 981075 h 1423987"/>
              <a:gd name="connsiteX16" fmla="*/ 283369 w 547687"/>
              <a:gd name="connsiteY16" fmla="*/ 1107281 h 1423987"/>
              <a:gd name="connsiteX17" fmla="*/ 245269 w 547687"/>
              <a:gd name="connsiteY17" fmla="*/ 1107281 h 1423987"/>
              <a:gd name="connsiteX18" fmla="*/ 245269 w 547687"/>
              <a:gd name="connsiteY18" fmla="*/ 1152525 h 1423987"/>
              <a:gd name="connsiteX19" fmla="*/ 200025 w 547687"/>
              <a:gd name="connsiteY19" fmla="*/ 1152525 h 1423987"/>
              <a:gd name="connsiteX20" fmla="*/ 200025 w 547687"/>
              <a:gd name="connsiteY20" fmla="*/ 1193006 h 1423987"/>
              <a:gd name="connsiteX21" fmla="*/ 166687 w 547687"/>
              <a:gd name="connsiteY21" fmla="*/ 1193006 h 1423987"/>
              <a:gd name="connsiteX22" fmla="*/ 166687 w 547687"/>
              <a:gd name="connsiteY22" fmla="*/ 1202531 h 1423987"/>
              <a:gd name="connsiteX23" fmla="*/ 123825 w 547687"/>
              <a:gd name="connsiteY23" fmla="*/ 1202531 h 1423987"/>
              <a:gd name="connsiteX24" fmla="*/ 123825 w 547687"/>
              <a:gd name="connsiteY24" fmla="*/ 1254919 h 1423987"/>
              <a:gd name="connsiteX25" fmla="*/ 85725 w 547687"/>
              <a:gd name="connsiteY25" fmla="*/ 1254919 h 1423987"/>
              <a:gd name="connsiteX26" fmla="*/ 85725 w 547687"/>
              <a:gd name="connsiteY26" fmla="*/ 1359694 h 1423987"/>
              <a:gd name="connsiteX27" fmla="*/ 45244 w 547687"/>
              <a:gd name="connsiteY27" fmla="*/ 1359694 h 1423987"/>
              <a:gd name="connsiteX28" fmla="*/ 45244 w 547687"/>
              <a:gd name="connsiteY28" fmla="*/ 1381125 h 1423987"/>
              <a:gd name="connsiteX29" fmla="*/ 9526 w 547687"/>
              <a:gd name="connsiteY29" fmla="*/ 1395412 h 1423987"/>
              <a:gd name="connsiteX30" fmla="*/ 0 w 547687"/>
              <a:gd name="connsiteY30" fmla="*/ 1423987 h 1423987"/>
              <a:gd name="connsiteX0" fmla="*/ 0 w 547687"/>
              <a:gd name="connsiteY0" fmla="*/ 1423987 h 1423987"/>
              <a:gd name="connsiteX1" fmla="*/ 547687 w 547687"/>
              <a:gd name="connsiteY1" fmla="*/ 1423987 h 1423987"/>
              <a:gd name="connsiteX2" fmla="*/ 547687 w 547687"/>
              <a:gd name="connsiteY2" fmla="*/ 0 h 1423987"/>
              <a:gd name="connsiteX3" fmla="*/ 523875 w 547687"/>
              <a:gd name="connsiteY3" fmla="*/ 0 h 1423987"/>
              <a:gd name="connsiteX4" fmla="*/ 523875 w 547687"/>
              <a:gd name="connsiteY4" fmla="*/ 433387 h 1423987"/>
              <a:gd name="connsiteX5" fmla="*/ 481012 w 547687"/>
              <a:gd name="connsiteY5" fmla="*/ 433387 h 1423987"/>
              <a:gd name="connsiteX6" fmla="*/ 481012 w 547687"/>
              <a:gd name="connsiteY6" fmla="*/ 500062 h 1423987"/>
              <a:gd name="connsiteX7" fmla="*/ 447675 w 547687"/>
              <a:gd name="connsiteY7" fmla="*/ 500062 h 1423987"/>
              <a:gd name="connsiteX8" fmla="*/ 447675 w 547687"/>
              <a:gd name="connsiteY8" fmla="*/ 881062 h 1423987"/>
              <a:gd name="connsiteX9" fmla="*/ 402431 w 547687"/>
              <a:gd name="connsiteY9" fmla="*/ 881062 h 1423987"/>
              <a:gd name="connsiteX10" fmla="*/ 402431 w 547687"/>
              <a:gd name="connsiteY10" fmla="*/ 942975 h 1423987"/>
              <a:gd name="connsiteX11" fmla="*/ 359569 w 547687"/>
              <a:gd name="connsiteY11" fmla="*/ 942975 h 1423987"/>
              <a:gd name="connsiteX12" fmla="*/ 359569 w 547687"/>
              <a:gd name="connsiteY12" fmla="*/ 969169 h 1423987"/>
              <a:gd name="connsiteX13" fmla="*/ 328612 w 547687"/>
              <a:gd name="connsiteY13" fmla="*/ 969169 h 1423987"/>
              <a:gd name="connsiteX14" fmla="*/ 328612 w 547687"/>
              <a:gd name="connsiteY14" fmla="*/ 981075 h 1423987"/>
              <a:gd name="connsiteX15" fmla="*/ 283369 w 547687"/>
              <a:gd name="connsiteY15" fmla="*/ 981075 h 1423987"/>
              <a:gd name="connsiteX16" fmla="*/ 283369 w 547687"/>
              <a:gd name="connsiteY16" fmla="*/ 1107281 h 1423987"/>
              <a:gd name="connsiteX17" fmla="*/ 245269 w 547687"/>
              <a:gd name="connsiteY17" fmla="*/ 1107281 h 1423987"/>
              <a:gd name="connsiteX18" fmla="*/ 245269 w 547687"/>
              <a:gd name="connsiteY18" fmla="*/ 1152525 h 1423987"/>
              <a:gd name="connsiteX19" fmla="*/ 200025 w 547687"/>
              <a:gd name="connsiteY19" fmla="*/ 1152525 h 1423987"/>
              <a:gd name="connsiteX20" fmla="*/ 200025 w 547687"/>
              <a:gd name="connsiteY20" fmla="*/ 1193006 h 1423987"/>
              <a:gd name="connsiteX21" fmla="*/ 166687 w 547687"/>
              <a:gd name="connsiteY21" fmla="*/ 1193006 h 1423987"/>
              <a:gd name="connsiteX22" fmla="*/ 166687 w 547687"/>
              <a:gd name="connsiteY22" fmla="*/ 1202531 h 1423987"/>
              <a:gd name="connsiteX23" fmla="*/ 123825 w 547687"/>
              <a:gd name="connsiteY23" fmla="*/ 1202531 h 1423987"/>
              <a:gd name="connsiteX24" fmla="*/ 123825 w 547687"/>
              <a:gd name="connsiteY24" fmla="*/ 1254919 h 1423987"/>
              <a:gd name="connsiteX25" fmla="*/ 85725 w 547687"/>
              <a:gd name="connsiteY25" fmla="*/ 1254919 h 1423987"/>
              <a:gd name="connsiteX26" fmla="*/ 85725 w 547687"/>
              <a:gd name="connsiteY26" fmla="*/ 1359694 h 1423987"/>
              <a:gd name="connsiteX27" fmla="*/ 45244 w 547687"/>
              <a:gd name="connsiteY27" fmla="*/ 1359694 h 1423987"/>
              <a:gd name="connsiteX28" fmla="*/ 45244 w 547687"/>
              <a:gd name="connsiteY28" fmla="*/ 1381125 h 1423987"/>
              <a:gd name="connsiteX29" fmla="*/ 1 w 547687"/>
              <a:gd name="connsiteY29" fmla="*/ 1395412 h 1423987"/>
              <a:gd name="connsiteX30" fmla="*/ 0 w 547687"/>
              <a:gd name="connsiteY30" fmla="*/ 1423987 h 1423987"/>
              <a:gd name="connsiteX0" fmla="*/ 0 w 547687"/>
              <a:gd name="connsiteY0" fmla="*/ 1423987 h 1423987"/>
              <a:gd name="connsiteX1" fmla="*/ 547687 w 547687"/>
              <a:gd name="connsiteY1" fmla="*/ 1423987 h 1423987"/>
              <a:gd name="connsiteX2" fmla="*/ 547687 w 547687"/>
              <a:gd name="connsiteY2" fmla="*/ 0 h 1423987"/>
              <a:gd name="connsiteX3" fmla="*/ 523875 w 547687"/>
              <a:gd name="connsiteY3" fmla="*/ 0 h 1423987"/>
              <a:gd name="connsiteX4" fmla="*/ 523875 w 547687"/>
              <a:gd name="connsiteY4" fmla="*/ 433387 h 1423987"/>
              <a:gd name="connsiteX5" fmla="*/ 481012 w 547687"/>
              <a:gd name="connsiteY5" fmla="*/ 433387 h 1423987"/>
              <a:gd name="connsiteX6" fmla="*/ 481012 w 547687"/>
              <a:gd name="connsiteY6" fmla="*/ 500062 h 1423987"/>
              <a:gd name="connsiteX7" fmla="*/ 447675 w 547687"/>
              <a:gd name="connsiteY7" fmla="*/ 500062 h 1423987"/>
              <a:gd name="connsiteX8" fmla="*/ 447675 w 547687"/>
              <a:gd name="connsiteY8" fmla="*/ 881062 h 1423987"/>
              <a:gd name="connsiteX9" fmla="*/ 402431 w 547687"/>
              <a:gd name="connsiteY9" fmla="*/ 881062 h 1423987"/>
              <a:gd name="connsiteX10" fmla="*/ 402431 w 547687"/>
              <a:gd name="connsiteY10" fmla="*/ 942975 h 1423987"/>
              <a:gd name="connsiteX11" fmla="*/ 359569 w 547687"/>
              <a:gd name="connsiteY11" fmla="*/ 942975 h 1423987"/>
              <a:gd name="connsiteX12" fmla="*/ 359569 w 547687"/>
              <a:gd name="connsiteY12" fmla="*/ 969169 h 1423987"/>
              <a:gd name="connsiteX13" fmla="*/ 328612 w 547687"/>
              <a:gd name="connsiteY13" fmla="*/ 969169 h 1423987"/>
              <a:gd name="connsiteX14" fmla="*/ 328612 w 547687"/>
              <a:gd name="connsiteY14" fmla="*/ 981075 h 1423987"/>
              <a:gd name="connsiteX15" fmla="*/ 283369 w 547687"/>
              <a:gd name="connsiteY15" fmla="*/ 981075 h 1423987"/>
              <a:gd name="connsiteX16" fmla="*/ 283369 w 547687"/>
              <a:gd name="connsiteY16" fmla="*/ 1107281 h 1423987"/>
              <a:gd name="connsiteX17" fmla="*/ 245269 w 547687"/>
              <a:gd name="connsiteY17" fmla="*/ 1107281 h 1423987"/>
              <a:gd name="connsiteX18" fmla="*/ 245269 w 547687"/>
              <a:gd name="connsiteY18" fmla="*/ 1152525 h 1423987"/>
              <a:gd name="connsiteX19" fmla="*/ 200025 w 547687"/>
              <a:gd name="connsiteY19" fmla="*/ 1152525 h 1423987"/>
              <a:gd name="connsiteX20" fmla="*/ 200025 w 547687"/>
              <a:gd name="connsiteY20" fmla="*/ 1193006 h 1423987"/>
              <a:gd name="connsiteX21" fmla="*/ 166687 w 547687"/>
              <a:gd name="connsiteY21" fmla="*/ 1193006 h 1423987"/>
              <a:gd name="connsiteX22" fmla="*/ 166687 w 547687"/>
              <a:gd name="connsiteY22" fmla="*/ 1202531 h 1423987"/>
              <a:gd name="connsiteX23" fmla="*/ 123825 w 547687"/>
              <a:gd name="connsiteY23" fmla="*/ 1202531 h 1423987"/>
              <a:gd name="connsiteX24" fmla="*/ 123825 w 547687"/>
              <a:gd name="connsiteY24" fmla="*/ 1254919 h 1423987"/>
              <a:gd name="connsiteX25" fmla="*/ 85725 w 547687"/>
              <a:gd name="connsiteY25" fmla="*/ 1254919 h 1423987"/>
              <a:gd name="connsiteX26" fmla="*/ 85725 w 547687"/>
              <a:gd name="connsiteY26" fmla="*/ 1359694 h 1423987"/>
              <a:gd name="connsiteX27" fmla="*/ 45244 w 547687"/>
              <a:gd name="connsiteY27" fmla="*/ 1359694 h 1423987"/>
              <a:gd name="connsiteX28" fmla="*/ 45244 w 547687"/>
              <a:gd name="connsiteY28" fmla="*/ 1388269 h 1423987"/>
              <a:gd name="connsiteX29" fmla="*/ 1 w 547687"/>
              <a:gd name="connsiteY29" fmla="*/ 1395412 h 1423987"/>
              <a:gd name="connsiteX30" fmla="*/ 0 w 547687"/>
              <a:gd name="connsiteY30" fmla="*/ 1423987 h 1423987"/>
              <a:gd name="connsiteX0" fmla="*/ 0 w 547687"/>
              <a:gd name="connsiteY0" fmla="*/ 1423987 h 1423987"/>
              <a:gd name="connsiteX1" fmla="*/ 547687 w 547687"/>
              <a:gd name="connsiteY1" fmla="*/ 1423987 h 1423987"/>
              <a:gd name="connsiteX2" fmla="*/ 547687 w 547687"/>
              <a:gd name="connsiteY2" fmla="*/ 0 h 1423987"/>
              <a:gd name="connsiteX3" fmla="*/ 523875 w 547687"/>
              <a:gd name="connsiteY3" fmla="*/ 0 h 1423987"/>
              <a:gd name="connsiteX4" fmla="*/ 523875 w 547687"/>
              <a:gd name="connsiteY4" fmla="*/ 433387 h 1423987"/>
              <a:gd name="connsiteX5" fmla="*/ 481012 w 547687"/>
              <a:gd name="connsiteY5" fmla="*/ 433387 h 1423987"/>
              <a:gd name="connsiteX6" fmla="*/ 481012 w 547687"/>
              <a:gd name="connsiteY6" fmla="*/ 500062 h 1423987"/>
              <a:gd name="connsiteX7" fmla="*/ 447675 w 547687"/>
              <a:gd name="connsiteY7" fmla="*/ 500062 h 1423987"/>
              <a:gd name="connsiteX8" fmla="*/ 447675 w 547687"/>
              <a:gd name="connsiteY8" fmla="*/ 881062 h 1423987"/>
              <a:gd name="connsiteX9" fmla="*/ 402431 w 547687"/>
              <a:gd name="connsiteY9" fmla="*/ 881062 h 1423987"/>
              <a:gd name="connsiteX10" fmla="*/ 402431 w 547687"/>
              <a:gd name="connsiteY10" fmla="*/ 942975 h 1423987"/>
              <a:gd name="connsiteX11" fmla="*/ 359569 w 547687"/>
              <a:gd name="connsiteY11" fmla="*/ 942975 h 1423987"/>
              <a:gd name="connsiteX12" fmla="*/ 359569 w 547687"/>
              <a:gd name="connsiteY12" fmla="*/ 969169 h 1423987"/>
              <a:gd name="connsiteX13" fmla="*/ 328612 w 547687"/>
              <a:gd name="connsiteY13" fmla="*/ 969169 h 1423987"/>
              <a:gd name="connsiteX14" fmla="*/ 328612 w 547687"/>
              <a:gd name="connsiteY14" fmla="*/ 981075 h 1423987"/>
              <a:gd name="connsiteX15" fmla="*/ 283369 w 547687"/>
              <a:gd name="connsiteY15" fmla="*/ 981075 h 1423987"/>
              <a:gd name="connsiteX16" fmla="*/ 283369 w 547687"/>
              <a:gd name="connsiteY16" fmla="*/ 1107281 h 1423987"/>
              <a:gd name="connsiteX17" fmla="*/ 245269 w 547687"/>
              <a:gd name="connsiteY17" fmla="*/ 1107281 h 1423987"/>
              <a:gd name="connsiteX18" fmla="*/ 245269 w 547687"/>
              <a:gd name="connsiteY18" fmla="*/ 1152525 h 1423987"/>
              <a:gd name="connsiteX19" fmla="*/ 200025 w 547687"/>
              <a:gd name="connsiteY19" fmla="*/ 1152525 h 1423987"/>
              <a:gd name="connsiteX20" fmla="*/ 200025 w 547687"/>
              <a:gd name="connsiteY20" fmla="*/ 1193006 h 1423987"/>
              <a:gd name="connsiteX21" fmla="*/ 166687 w 547687"/>
              <a:gd name="connsiteY21" fmla="*/ 1193006 h 1423987"/>
              <a:gd name="connsiteX22" fmla="*/ 166687 w 547687"/>
              <a:gd name="connsiteY22" fmla="*/ 1202531 h 1423987"/>
              <a:gd name="connsiteX23" fmla="*/ 123825 w 547687"/>
              <a:gd name="connsiteY23" fmla="*/ 1202531 h 1423987"/>
              <a:gd name="connsiteX24" fmla="*/ 123825 w 547687"/>
              <a:gd name="connsiteY24" fmla="*/ 1254919 h 1423987"/>
              <a:gd name="connsiteX25" fmla="*/ 85725 w 547687"/>
              <a:gd name="connsiteY25" fmla="*/ 1254919 h 1423987"/>
              <a:gd name="connsiteX26" fmla="*/ 85725 w 547687"/>
              <a:gd name="connsiteY26" fmla="*/ 1359694 h 1423987"/>
              <a:gd name="connsiteX27" fmla="*/ 45244 w 547687"/>
              <a:gd name="connsiteY27" fmla="*/ 1359694 h 1423987"/>
              <a:gd name="connsiteX28" fmla="*/ 52387 w 547687"/>
              <a:gd name="connsiteY28" fmla="*/ 1414463 h 1423987"/>
              <a:gd name="connsiteX29" fmla="*/ 1 w 547687"/>
              <a:gd name="connsiteY29" fmla="*/ 1395412 h 1423987"/>
              <a:gd name="connsiteX30" fmla="*/ 0 w 547687"/>
              <a:gd name="connsiteY30" fmla="*/ 1423987 h 1423987"/>
              <a:gd name="connsiteX0" fmla="*/ 0 w 547687"/>
              <a:gd name="connsiteY0" fmla="*/ 1423987 h 1423987"/>
              <a:gd name="connsiteX1" fmla="*/ 547687 w 547687"/>
              <a:gd name="connsiteY1" fmla="*/ 1423987 h 1423987"/>
              <a:gd name="connsiteX2" fmla="*/ 547687 w 547687"/>
              <a:gd name="connsiteY2" fmla="*/ 0 h 1423987"/>
              <a:gd name="connsiteX3" fmla="*/ 523875 w 547687"/>
              <a:gd name="connsiteY3" fmla="*/ 0 h 1423987"/>
              <a:gd name="connsiteX4" fmla="*/ 523875 w 547687"/>
              <a:gd name="connsiteY4" fmla="*/ 433387 h 1423987"/>
              <a:gd name="connsiteX5" fmla="*/ 481012 w 547687"/>
              <a:gd name="connsiteY5" fmla="*/ 433387 h 1423987"/>
              <a:gd name="connsiteX6" fmla="*/ 481012 w 547687"/>
              <a:gd name="connsiteY6" fmla="*/ 500062 h 1423987"/>
              <a:gd name="connsiteX7" fmla="*/ 447675 w 547687"/>
              <a:gd name="connsiteY7" fmla="*/ 500062 h 1423987"/>
              <a:gd name="connsiteX8" fmla="*/ 447675 w 547687"/>
              <a:gd name="connsiteY8" fmla="*/ 881062 h 1423987"/>
              <a:gd name="connsiteX9" fmla="*/ 402431 w 547687"/>
              <a:gd name="connsiteY9" fmla="*/ 881062 h 1423987"/>
              <a:gd name="connsiteX10" fmla="*/ 402431 w 547687"/>
              <a:gd name="connsiteY10" fmla="*/ 942975 h 1423987"/>
              <a:gd name="connsiteX11" fmla="*/ 359569 w 547687"/>
              <a:gd name="connsiteY11" fmla="*/ 942975 h 1423987"/>
              <a:gd name="connsiteX12" fmla="*/ 359569 w 547687"/>
              <a:gd name="connsiteY12" fmla="*/ 969169 h 1423987"/>
              <a:gd name="connsiteX13" fmla="*/ 328612 w 547687"/>
              <a:gd name="connsiteY13" fmla="*/ 969169 h 1423987"/>
              <a:gd name="connsiteX14" fmla="*/ 328612 w 547687"/>
              <a:gd name="connsiteY14" fmla="*/ 981075 h 1423987"/>
              <a:gd name="connsiteX15" fmla="*/ 283369 w 547687"/>
              <a:gd name="connsiteY15" fmla="*/ 981075 h 1423987"/>
              <a:gd name="connsiteX16" fmla="*/ 283369 w 547687"/>
              <a:gd name="connsiteY16" fmla="*/ 1107281 h 1423987"/>
              <a:gd name="connsiteX17" fmla="*/ 245269 w 547687"/>
              <a:gd name="connsiteY17" fmla="*/ 1107281 h 1423987"/>
              <a:gd name="connsiteX18" fmla="*/ 245269 w 547687"/>
              <a:gd name="connsiteY18" fmla="*/ 1152525 h 1423987"/>
              <a:gd name="connsiteX19" fmla="*/ 200025 w 547687"/>
              <a:gd name="connsiteY19" fmla="*/ 1152525 h 1423987"/>
              <a:gd name="connsiteX20" fmla="*/ 200025 w 547687"/>
              <a:gd name="connsiteY20" fmla="*/ 1193006 h 1423987"/>
              <a:gd name="connsiteX21" fmla="*/ 166687 w 547687"/>
              <a:gd name="connsiteY21" fmla="*/ 1193006 h 1423987"/>
              <a:gd name="connsiteX22" fmla="*/ 166687 w 547687"/>
              <a:gd name="connsiteY22" fmla="*/ 1202531 h 1423987"/>
              <a:gd name="connsiteX23" fmla="*/ 123825 w 547687"/>
              <a:gd name="connsiteY23" fmla="*/ 1202531 h 1423987"/>
              <a:gd name="connsiteX24" fmla="*/ 123825 w 547687"/>
              <a:gd name="connsiteY24" fmla="*/ 1254919 h 1423987"/>
              <a:gd name="connsiteX25" fmla="*/ 85725 w 547687"/>
              <a:gd name="connsiteY25" fmla="*/ 1254919 h 1423987"/>
              <a:gd name="connsiteX26" fmla="*/ 85725 w 547687"/>
              <a:gd name="connsiteY26" fmla="*/ 1359694 h 1423987"/>
              <a:gd name="connsiteX27" fmla="*/ 45244 w 547687"/>
              <a:gd name="connsiteY27" fmla="*/ 1359694 h 1423987"/>
              <a:gd name="connsiteX28" fmla="*/ 50005 w 547687"/>
              <a:gd name="connsiteY28" fmla="*/ 1400175 h 1423987"/>
              <a:gd name="connsiteX29" fmla="*/ 1 w 547687"/>
              <a:gd name="connsiteY29" fmla="*/ 1395412 h 1423987"/>
              <a:gd name="connsiteX30" fmla="*/ 0 w 547687"/>
              <a:gd name="connsiteY30" fmla="*/ 1423987 h 1423987"/>
              <a:gd name="connsiteX0" fmla="*/ 0 w 547687"/>
              <a:gd name="connsiteY0" fmla="*/ 1423987 h 1423987"/>
              <a:gd name="connsiteX1" fmla="*/ 547687 w 547687"/>
              <a:gd name="connsiteY1" fmla="*/ 1423987 h 1423987"/>
              <a:gd name="connsiteX2" fmla="*/ 547687 w 547687"/>
              <a:gd name="connsiteY2" fmla="*/ 0 h 1423987"/>
              <a:gd name="connsiteX3" fmla="*/ 523875 w 547687"/>
              <a:gd name="connsiteY3" fmla="*/ 0 h 1423987"/>
              <a:gd name="connsiteX4" fmla="*/ 523875 w 547687"/>
              <a:gd name="connsiteY4" fmla="*/ 433387 h 1423987"/>
              <a:gd name="connsiteX5" fmla="*/ 481012 w 547687"/>
              <a:gd name="connsiteY5" fmla="*/ 433387 h 1423987"/>
              <a:gd name="connsiteX6" fmla="*/ 481012 w 547687"/>
              <a:gd name="connsiteY6" fmla="*/ 500062 h 1423987"/>
              <a:gd name="connsiteX7" fmla="*/ 447675 w 547687"/>
              <a:gd name="connsiteY7" fmla="*/ 500062 h 1423987"/>
              <a:gd name="connsiteX8" fmla="*/ 447675 w 547687"/>
              <a:gd name="connsiteY8" fmla="*/ 881062 h 1423987"/>
              <a:gd name="connsiteX9" fmla="*/ 402431 w 547687"/>
              <a:gd name="connsiteY9" fmla="*/ 881062 h 1423987"/>
              <a:gd name="connsiteX10" fmla="*/ 402431 w 547687"/>
              <a:gd name="connsiteY10" fmla="*/ 942975 h 1423987"/>
              <a:gd name="connsiteX11" fmla="*/ 359569 w 547687"/>
              <a:gd name="connsiteY11" fmla="*/ 942975 h 1423987"/>
              <a:gd name="connsiteX12" fmla="*/ 359569 w 547687"/>
              <a:gd name="connsiteY12" fmla="*/ 969169 h 1423987"/>
              <a:gd name="connsiteX13" fmla="*/ 328612 w 547687"/>
              <a:gd name="connsiteY13" fmla="*/ 969169 h 1423987"/>
              <a:gd name="connsiteX14" fmla="*/ 328612 w 547687"/>
              <a:gd name="connsiteY14" fmla="*/ 981075 h 1423987"/>
              <a:gd name="connsiteX15" fmla="*/ 283369 w 547687"/>
              <a:gd name="connsiteY15" fmla="*/ 981075 h 1423987"/>
              <a:gd name="connsiteX16" fmla="*/ 283369 w 547687"/>
              <a:gd name="connsiteY16" fmla="*/ 1107281 h 1423987"/>
              <a:gd name="connsiteX17" fmla="*/ 245269 w 547687"/>
              <a:gd name="connsiteY17" fmla="*/ 1107281 h 1423987"/>
              <a:gd name="connsiteX18" fmla="*/ 245269 w 547687"/>
              <a:gd name="connsiteY18" fmla="*/ 1152525 h 1423987"/>
              <a:gd name="connsiteX19" fmla="*/ 200025 w 547687"/>
              <a:gd name="connsiteY19" fmla="*/ 1152525 h 1423987"/>
              <a:gd name="connsiteX20" fmla="*/ 200025 w 547687"/>
              <a:gd name="connsiteY20" fmla="*/ 1193006 h 1423987"/>
              <a:gd name="connsiteX21" fmla="*/ 166687 w 547687"/>
              <a:gd name="connsiteY21" fmla="*/ 1193006 h 1423987"/>
              <a:gd name="connsiteX22" fmla="*/ 166687 w 547687"/>
              <a:gd name="connsiteY22" fmla="*/ 1202531 h 1423987"/>
              <a:gd name="connsiteX23" fmla="*/ 123825 w 547687"/>
              <a:gd name="connsiteY23" fmla="*/ 1202531 h 1423987"/>
              <a:gd name="connsiteX24" fmla="*/ 123825 w 547687"/>
              <a:gd name="connsiteY24" fmla="*/ 1254919 h 1423987"/>
              <a:gd name="connsiteX25" fmla="*/ 85725 w 547687"/>
              <a:gd name="connsiteY25" fmla="*/ 1254919 h 1423987"/>
              <a:gd name="connsiteX26" fmla="*/ 85725 w 547687"/>
              <a:gd name="connsiteY26" fmla="*/ 1359694 h 1423987"/>
              <a:gd name="connsiteX27" fmla="*/ 45244 w 547687"/>
              <a:gd name="connsiteY27" fmla="*/ 1359694 h 1423987"/>
              <a:gd name="connsiteX28" fmla="*/ 50005 w 547687"/>
              <a:gd name="connsiteY28" fmla="*/ 1400175 h 1423987"/>
              <a:gd name="connsiteX29" fmla="*/ 1 w 547687"/>
              <a:gd name="connsiteY29" fmla="*/ 1402555 h 1423987"/>
              <a:gd name="connsiteX30" fmla="*/ 0 w 547687"/>
              <a:gd name="connsiteY30" fmla="*/ 1423987 h 1423987"/>
              <a:gd name="connsiteX0" fmla="*/ 0 w 547687"/>
              <a:gd name="connsiteY0" fmla="*/ 1423987 h 1423987"/>
              <a:gd name="connsiteX1" fmla="*/ 547687 w 547687"/>
              <a:gd name="connsiteY1" fmla="*/ 1423987 h 1423987"/>
              <a:gd name="connsiteX2" fmla="*/ 547687 w 547687"/>
              <a:gd name="connsiteY2" fmla="*/ 0 h 1423987"/>
              <a:gd name="connsiteX3" fmla="*/ 523875 w 547687"/>
              <a:gd name="connsiteY3" fmla="*/ 0 h 1423987"/>
              <a:gd name="connsiteX4" fmla="*/ 523875 w 547687"/>
              <a:gd name="connsiteY4" fmla="*/ 433387 h 1423987"/>
              <a:gd name="connsiteX5" fmla="*/ 481012 w 547687"/>
              <a:gd name="connsiteY5" fmla="*/ 433387 h 1423987"/>
              <a:gd name="connsiteX6" fmla="*/ 481012 w 547687"/>
              <a:gd name="connsiteY6" fmla="*/ 500062 h 1423987"/>
              <a:gd name="connsiteX7" fmla="*/ 447675 w 547687"/>
              <a:gd name="connsiteY7" fmla="*/ 500062 h 1423987"/>
              <a:gd name="connsiteX8" fmla="*/ 447675 w 547687"/>
              <a:gd name="connsiteY8" fmla="*/ 881062 h 1423987"/>
              <a:gd name="connsiteX9" fmla="*/ 402431 w 547687"/>
              <a:gd name="connsiteY9" fmla="*/ 881062 h 1423987"/>
              <a:gd name="connsiteX10" fmla="*/ 402431 w 547687"/>
              <a:gd name="connsiteY10" fmla="*/ 942975 h 1423987"/>
              <a:gd name="connsiteX11" fmla="*/ 359569 w 547687"/>
              <a:gd name="connsiteY11" fmla="*/ 942975 h 1423987"/>
              <a:gd name="connsiteX12" fmla="*/ 359569 w 547687"/>
              <a:gd name="connsiteY12" fmla="*/ 969169 h 1423987"/>
              <a:gd name="connsiteX13" fmla="*/ 328612 w 547687"/>
              <a:gd name="connsiteY13" fmla="*/ 969169 h 1423987"/>
              <a:gd name="connsiteX14" fmla="*/ 328612 w 547687"/>
              <a:gd name="connsiteY14" fmla="*/ 981075 h 1423987"/>
              <a:gd name="connsiteX15" fmla="*/ 283369 w 547687"/>
              <a:gd name="connsiteY15" fmla="*/ 981075 h 1423987"/>
              <a:gd name="connsiteX16" fmla="*/ 283369 w 547687"/>
              <a:gd name="connsiteY16" fmla="*/ 1107281 h 1423987"/>
              <a:gd name="connsiteX17" fmla="*/ 245269 w 547687"/>
              <a:gd name="connsiteY17" fmla="*/ 1107281 h 1423987"/>
              <a:gd name="connsiteX18" fmla="*/ 245269 w 547687"/>
              <a:gd name="connsiteY18" fmla="*/ 1152525 h 1423987"/>
              <a:gd name="connsiteX19" fmla="*/ 200025 w 547687"/>
              <a:gd name="connsiteY19" fmla="*/ 1152525 h 1423987"/>
              <a:gd name="connsiteX20" fmla="*/ 200025 w 547687"/>
              <a:gd name="connsiteY20" fmla="*/ 1193006 h 1423987"/>
              <a:gd name="connsiteX21" fmla="*/ 166687 w 547687"/>
              <a:gd name="connsiteY21" fmla="*/ 1193006 h 1423987"/>
              <a:gd name="connsiteX22" fmla="*/ 166687 w 547687"/>
              <a:gd name="connsiteY22" fmla="*/ 1202531 h 1423987"/>
              <a:gd name="connsiteX23" fmla="*/ 123825 w 547687"/>
              <a:gd name="connsiteY23" fmla="*/ 1202531 h 1423987"/>
              <a:gd name="connsiteX24" fmla="*/ 123825 w 547687"/>
              <a:gd name="connsiteY24" fmla="*/ 1254919 h 1423987"/>
              <a:gd name="connsiteX25" fmla="*/ 85725 w 547687"/>
              <a:gd name="connsiteY25" fmla="*/ 1254919 h 1423987"/>
              <a:gd name="connsiteX26" fmla="*/ 85725 w 547687"/>
              <a:gd name="connsiteY26" fmla="*/ 1359694 h 1423987"/>
              <a:gd name="connsiteX27" fmla="*/ 45244 w 547687"/>
              <a:gd name="connsiteY27" fmla="*/ 1359694 h 1423987"/>
              <a:gd name="connsiteX28" fmla="*/ 42861 w 547687"/>
              <a:gd name="connsiteY28" fmla="*/ 1400175 h 1423987"/>
              <a:gd name="connsiteX29" fmla="*/ 1 w 547687"/>
              <a:gd name="connsiteY29" fmla="*/ 1402555 h 1423987"/>
              <a:gd name="connsiteX30" fmla="*/ 0 w 547687"/>
              <a:gd name="connsiteY30" fmla="*/ 1423987 h 1423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47687" h="1423987">
                <a:moveTo>
                  <a:pt x="0" y="1423987"/>
                </a:moveTo>
                <a:lnTo>
                  <a:pt x="547687" y="1423987"/>
                </a:lnTo>
                <a:lnTo>
                  <a:pt x="547687" y="0"/>
                </a:lnTo>
                <a:lnTo>
                  <a:pt x="523875" y="0"/>
                </a:lnTo>
                <a:lnTo>
                  <a:pt x="523875" y="433387"/>
                </a:lnTo>
                <a:lnTo>
                  <a:pt x="481012" y="433387"/>
                </a:lnTo>
                <a:lnTo>
                  <a:pt x="481012" y="500062"/>
                </a:lnTo>
                <a:lnTo>
                  <a:pt x="447675" y="500062"/>
                </a:lnTo>
                <a:lnTo>
                  <a:pt x="447675" y="881062"/>
                </a:lnTo>
                <a:lnTo>
                  <a:pt x="402431" y="881062"/>
                </a:lnTo>
                <a:lnTo>
                  <a:pt x="402431" y="942975"/>
                </a:lnTo>
                <a:lnTo>
                  <a:pt x="359569" y="942975"/>
                </a:lnTo>
                <a:lnTo>
                  <a:pt x="359569" y="969169"/>
                </a:lnTo>
                <a:lnTo>
                  <a:pt x="328612" y="969169"/>
                </a:lnTo>
                <a:lnTo>
                  <a:pt x="328612" y="981075"/>
                </a:lnTo>
                <a:lnTo>
                  <a:pt x="283369" y="981075"/>
                </a:lnTo>
                <a:lnTo>
                  <a:pt x="283369" y="1107281"/>
                </a:lnTo>
                <a:lnTo>
                  <a:pt x="245269" y="1107281"/>
                </a:lnTo>
                <a:lnTo>
                  <a:pt x="245269" y="1152525"/>
                </a:lnTo>
                <a:lnTo>
                  <a:pt x="200025" y="1152525"/>
                </a:lnTo>
                <a:lnTo>
                  <a:pt x="200025" y="1193006"/>
                </a:lnTo>
                <a:lnTo>
                  <a:pt x="166687" y="1193006"/>
                </a:lnTo>
                <a:lnTo>
                  <a:pt x="166687" y="1202531"/>
                </a:lnTo>
                <a:lnTo>
                  <a:pt x="123825" y="1202531"/>
                </a:lnTo>
                <a:lnTo>
                  <a:pt x="123825" y="1254919"/>
                </a:lnTo>
                <a:lnTo>
                  <a:pt x="85725" y="1254919"/>
                </a:lnTo>
                <a:lnTo>
                  <a:pt x="85725" y="1359694"/>
                </a:lnTo>
                <a:lnTo>
                  <a:pt x="45244" y="1359694"/>
                </a:lnTo>
                <a:lnTo>
                  <a:pt x="42861" y="1400175"/>
                </a:lnTo>
                <a:lnTo>
                  <a:pt x="1" y="1402555"/>
                </a:lnTo>
                <a:cubicBezTo>
                  <a:pt x="1" y="1412080"/>
                  <a:pt x="0" y="1414462"/>
                  <a:pt x="0" y="1423987"/>
                </a:cubicBezTo>
                <a:close/>
              </a:path>
            </a:pathLst>
          </a:cu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32" name="Straight Connector 31">
            <a:extLst>
              <a:ext uri="{FF2B5EF4-FFF2-40B4-BE49-F238E27FC236}">
                <a16:creationId xmlns:a16="http://schemas.microsoft.com/office/drawing/2014/main" id="{52EAF64F-17E4-FD6D-D055-3508A8530526}"/>
              </a:ext>
            </a:extLst>
          </p:cNvPr>
          <p:cNvCxnSpPr/>
          <p:nvPr/>
        </p:nvCxnSpPr>
        <p:spPr bwMode="auto">
          <a:xfrm flipH="1">
            <a:off x="1958861" y="4505543"/>
            <a:ext cx="9295879" cy="0"/>
          </a:xfrm>
          <a:prstGeom prst="line">
            <a:avLst/>
          </a:prstGeom>
          <a:noFill/>
          <a:ln w="28575" cap="flat" cmpd="sng" algn="ctr">
            <a:solidFill>
              <a:schemeClr val="tx2">
                <a:lumMod val="90000"/>
              </a:schemeClr>
            </a:solidFill>
            <a:prstDash val="sysDash"/>
            <a:round/>
            <a:headEnd type="none" w="med" len="med"/>
            <a:tailEnd type="none" w="med" len="med"/>
          </a:ln>
          <a:effectLst/>
        </p:spPr>
      </p:cxnSp>
    </p:spTree>
    <p:extLst>
      <p:ext uri="{BB962C8B-B14F-4D97-AF65-F5344CB8AC3E}">
        <p14:creationId xmlns:p14="http://schemas.microsoft.com/office/powerpoint/2010/main" val="3506430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TRANSFORM-1:</a:t>
            </a:r>
            <a:r>
              <a:rPr lang="en-US" altLang="en-US" dirty="0"/>
              <a:t> </a:t>
            </a:r>
            <a:r>
              <a:rPr lang="en-US" altLang="en-US" sz="3600" dirty="0"/>
              <a:t>TSS at Wk 24</a:t>
            </a:r>
            <a:endParaRPr lang="en-US" altLang="en-US" dirty="0"/>
          </a:p>
        </p:txBody>
      </p:sp>
      <p:sp>
        <p:nvSpPr>
          <p:cNvPr id="3" name="Content Placeholder 2">
            <a:extLst>
              <a:ext uri="{FF2B5EF4-FFF2-40B4-BE49-F238E27FC236}">
                <a16:creationId xmlns:a16="http://schemas.microsoft.com/office/drawing/2014/main" id="{02C17B4D-85EE-A751-F182-AC6D4273AAF5}"/>
              </a:ext>
            </a:extLst>
          </p:cNvPr>
          <p:cNvSpPr>
            <a:spLocks noGrp="1"/>
          </p:cNvSpPr>
          <p:nvPr>
            <p:ph idx="1"/>
          </p:nvPr>
        </p:nvSpPr>
        <p:spPr>
          <a:xfrm>
            <a:off x="619915" y="5724791"/>
            <a:ext cx="10877529" cy="596061"/>
          </a:xfrm>
        </p:spPr>
        <p:txBody>
          <a:bodyPr/>
          <a:lstStyle/>
          <a:p>
            <a:r>
              <a:rPr lang="en-US" sz="1800" dirty="0"/>
              <a:t>TSS responses were not significantly different between groups; at Wk 24, mean change in TSS from baseline was -9.7 (95% CI: -11.8 to -7.6) with NAV + RUX vs -11.1 (95% CI: -13.2 to -9.1) with PBO + RUX (</a:t>
            </a:r>
            <a:r>
              <a:rPr lang="en-US" sz="1800" i="1" dirty="0"/>
              <a:t>P </a:t>
            </a:r>
            <a:r>
              <a:rPr lang="en-US" sz="1800" dirty="0"/>
              <a:t>= .2852)</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Pemmaraju. ASH 2023. Abstr 620. </a:t>
            </a:r>
          </a:p>
        </p:txBody>
      </p:sp>
      <p:sp>
        <p:nvSpPr>
          <p:cNvPr id="6" name="TextBox 5">
            <a:extLst>
              <a:ext uri="{FF2B5EF4-FFF2-40B4-BE49-F238E27FC236}">
                <a16:creationId xmlns:a16="http://schemas.microsoft.com/office/drawing/2014/main" id="{02D6D99E-83AE-A32C-05EB-651494FAB69A}"/>
              </a:ext>
            </a:extLst>
          </p:cNvPr>
          <p:cNvSpPr txBox="1"/>
          <p:nvPr/>
        </p:nvSpPr>
        <p:spPr bwMode="auto">
          <a:xfrm rot="16200000">
            <a:off x="62744" y="3487180"/>
            <a:ext cx="14849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Improvement</a:t>
            </a:r>
          </a:p>
        </p:txBody>
      </p:sp>
      <p:sp>
        <p:nvSpPr>
          <p:cNvPr id="7" name="TextBox 6">
            <a:extLst>
              <a:ext uri="{FF2B5EF4-FFF2-40B4-BE49-F238E27FC236}">
                <a16:creationId xmlns:a16="http://schemas.microsoft.com/office/drawing/2014/main" id="{C6CE31A9-7D72-71E4-119F-1F4226C5389C}"/>
              </a:ext>
            </a:extLst>
          </p:cNvPr>
          <p:cNvSpPr txBox="1"/>
          <p:nvPr/>
        </p:nvSpPr>
        <p:spPr bwMode="auto">
          <a:xfrm rot="16200000">
            <a:off x="209473" y="2039276"/>
            <a:ext cx="12067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Worsening</a:t>
            </a:r>
          </a:p>
        </p:txBody>
      </p:sp>
      <p:cxnSp>
        <p:nvCxnSpPr>
          <p:cNvPr id="8" name="Straight Arrow Connector 7">
            <a:extLst>
              <a:ext uri="{FF2B5EF4-FFF2-40B4-BE49-F238E27FC236}">
                <a16:creationId xmlns:a16="http://schemas.microsoft.com/office/drawing/2014/main" id="{483B442B-2395-7B1E-1B41-084DF559BDDD}"/>
              </a:ext>
            </a:extLst>
          </p:cNvPr>
          <p:cNvCxnSpPr>
            <a:cxnSpLocks/>
          </p:cNvCxnSpPr>
          <p:nvPr/>
        </p:nvCxnSpPr>
        <p:spPr bwMode="auto">
          <a:xfrm flipV="1">
            <a:off x="997510" y="1707174"/>
            <a:ext cx="0" cy="1039840"/>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40B51FAE-C74E-44CC-9D57-4E7F97A5AE49}"/>
              </a:ext>
            </a:extLst>
          </p:cNvPr>
          <p:cNvCxnSpPr>
            <a:cxnSpLocks/>
          </p:cNvCxnSpPr>
          <p:nvPr/>
        </p:nvCxnSpPr>
        <p:spPr bwMode="auto">
          <a:xfrm>
            <a:off x="989889" y="2835370"/>
            <a:ext cx="0" cy="1652196"/>
          </a:xfrm>
          <a:prstGeom prst="straightConnector1">
            <a:avLst/>
          </a:prstGeom>
          <a:noFill/>
          <a:ln w="28575" cap="flat" cmpd="sng" algn="ctr">
            <a:solidFill>
              <a:schemeClr val="bg1"/>
            </a:solidFill>
            <a:prstDash val="solid"/>
            <a:round/>
            <a:headEnd type="none" w="med" len="med"/>
            <a:tailEnd type="triangle"/>
          </a:ln>
          <a:effectLst/>
        </p:spPr>
      </p:cxnSp>
      <p:sp>
        <p:nvSpPr>
          <p:cNvPr id="11" name="TextBox 10">
            <a:extLst>
              <a:ext uri="{FF2B5EF4-FFF2-40B4-BE49-F238E27FC236}">
                <a16:creationId xmlns:a16="http://schemas.microsoft.com/office/drawing/2014/main" id="{C1826AF9-375E-DBDF-B589-3CC11A7E031A}"/>
              </a:ext>
            </a:extLst>
          </p:cNvPr>
          <p:cNvSpPr txBox="1"/>
          <p:nvPr/>
        </p:nvSpPr>
        <p:spPr bwMode="auto">
          <a:xfrm rot="16200000">
            <a:off x="-547378" y="3343141"/>
            <a:ext cx="3431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in TSS From Baseline at Wk 24</a:t>
            </a:r>
          </a:p>
        </p:txBody>
      </p:sp>
      <p:grpSp>
        <p:nvGrpSpPr>
          <p:cNvPr id="13" name="Group 12">
            <a:extLst>
              <a:ext uri="{FF2B5EF4-FFF2-40B4-BE49-F238E27FC236}">
                <a16:creationId xmlns:a16="http://schemas.microsoft.com/office/drawing/2014/main" id="{FFBEC99F-3B17-3773-1B98-7053AF265F8E}"/>
              </a:ext>
            </a:extLst>
          </p:cNvPr>
          <p:cNvGrpSpPr/>
          <p:nvPr/>
        </p:nvGrpSpPr>
        <p:grpSpPr>
          <a:xfrm>
            <a:off x="1279962" y="1619250"/>
            <a:ext cx="489238" cy="3639009"/>
            <a:chOff x="1439143" y="1522508"/>
            <a:chExt cx="489238" cy="5789127"/>
          </a:xfrm>
        </p:grpSpPr>
        <p:sp>
          <p:nvSpPr>
            <p:cNvPr id="14" name="TextBox 13">
              <a:extLst>
                <a:ext uri="{FF2B5EF4-FFF2-40B4-BE49-F238E27FC236}">
                  <a16:creationId xmlns:a16="http://schemas.microsoft.com/office/drawing/2014/main" id="{2A15BD93-9AFD-8114-0ADB-325BA93B7F29}"/>
                </a:ext>
              </a:extLst>
            </p:cNvPr>
            <p:cNvSpPr txBox="1"/>
            <p:nvPr/>
          </p:nvSpPr>
          <p:spPr bwMode="auto">
            <a:xfrm>
              <a:off x="1509677" y="1522508"/>
              <a:ext cx="418704" cy="587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5" name="TextBox 14">
              <a:extLst>
                <a:ext uri="{FF2B5EF4-FFF2-40B4-BE49-F238E27FC236}">
                  <a16:creationId xmlns:a16="http://schemas.microsoft.com/office/drawing/2014/main" id="{1FDF406A-239F-60CB-71BC-ACA81F1A6B78}"/>
                </a:ext>
              </a:extLst>
            </p:cNvPr>
            <p:cNvSpPr txBox="1"/>
            <p:nvPr/>
          </p:nvSpPr>
          <p:spPr bwMode="auto">
            <a:xfrm>
              <a:off x="1509677" y="2050047"/>
              <a:ext cx="418704" cy="587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6" name="TextBox 15">
              <a:extLst>
                <a:ext uri="{FF2B5EF4-FFF2-40B4-BE49-F238E27FC236}">
                  <a16:creationId xmlns:a16="http://schemas.microsoft.com/office/drawing/2014/main" id="{5E4995FC-9C82-0D48-4D7E-D7C4B15DF4BB}"/>
                </a:ext>
              </a:extLst>
            </p:cNvPr>
            <p:cNvSpPr txBox="1"/>
            <p:nvPr/>
          </p:nvSpPr>
          <p:spPr bwMode="auto">
            <a:xfrm>
              <a:off x="1509677" y="2562348"/>
              <a:ext cx="418704" cy="587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7" name="TextBox 16">
              <a:extLst>
                <a:ext uri="{FF2B5EF4-FFF2-40B4-BE49-F238E27FC236}">
                  <a16:creationId xmlns:a16="http://schemas.microsoft.com/office/drawing/2014/main" id="{AB0AD4BB-8B6A-6438-759E-DB262A04581F}"/>
                </a:ext>
              </a:extLst>
            </p:cNvPr>
            <p:cNvSpPr txBox="1"/>
            <p:nvPr/>
          </p:nvSpPr>
          <p:spPr bwMode="auto">
            <a:xfrm>
              <a:off x="1626696" y="3089887"/>
              <a:ext cx="301685" cy="587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8" name="TextBox 17">
              <a:extLst>
                <a:ext uri="{FF2B5EF4-FFF2-40B4-BE49-F238E27FC236}">
                  <a16:creationId xmlns:a16="http://schemas.microsoft.com/office/drawing/2014/main" id="{54A28040-B214-8AF0-99AA-D7B902436E92}"/>
                </a:ext>
              </a:extLst>
            </p:cNvPr>
            <p:cNvSpPr txBox="1"/>
            <p:nvPr/>
          </p:nvSpPr>
          <p:spPr bwMode="auto">
            <a:xfrm>
              <a:off x="1439143" y="3604060"/>
              <a:ext cx="489238" cy="587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9" name="TextBox 18">
              <a:extLst>
                <a:ext uri="{FF2B5EF4-FFF2-40B4-BE49-F238E27FC236}">
                  <a16:creationId xmlns:a16="http://schemas.microsoft.com/office/drawing/2014/main" id="{C96A1247-13BC-F656-48FA-36D9B418B9CE}"/>
                </a:ext>
              </a:extLst>
            </p:cNvPr>
            <p:cNvSpPr txBox="1"/>
            <p:nvPr/>
          </p:nvSpPr>
          <p:spPr bwMode="auto">
            <a:xfrm>
              <a:off x="1439145" y="4118234"/>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0" name="TextBox 19">
              <a:extLst>
                <a:ext uri="{FF2B5EF4-FFF2-40B4-BE49-F238E27FC236}">
                  <a16:creationId xmlns:a16="http://schemas.microsoft.com/office/drawing/2014/main" id="{E8C09018-1E15-54D0-F225-DD4A4337C271}"/>
                </a:ext>
              </a:extLst>
            </p:cNvPr>
            <p:cNvSpPr txBox="1"/>
            <p:nvPr/>
          </p:nvSpPr>
          <p:spPr bwMode="auto">
            <a:xfrm>
              <a:off x="1439143" y="4641013"/>
              <a:ext cx="489238" cy="587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1" name="TextBox 20">
              <a:extLst>
                <a:ext uri="{FF2B5EF4-FFF2-40B4-BE49-F238E27FC236}">
                  <a16:creationId xmlns:a16="http://schemas.microsoft.com/office/drawing/2014/main" id="{CD2B428F-5338-298D-2070-BF340C73B44E}"/>
                </a:ext>
              </a:extLst>
            </p:cNvPr>
            <p:cNvSpPr txBox="1"/>
            <p:nvPr/>
          </p:nvSpPr>
          <p:spPr bwMode="auto">
            <a:xfrm>
              <a:off x="1439143" y="5158073"/>
              <a:ext cx="489238" cy="587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2" name="TextBox 21">
              <a:extLst>
                <a:ext uri="{FF2B5EF4-FFF2-40B4-BE49-F238E27FC236}">
                  <a16:creationId xmlns:a16="http://schemas.microsoft.com/office/drawing/2014/main" id="{7E228826-2933-7D66-F878-C251CE494A90}"/>
                </a:ext>
              </a:extLst>
            </p:cNvPr>
            <p:cNvSpPr txBox="1"/>
            <p:nvPr/>
          </p:nvSpPr>
          <p:spPr bwMode="auto">
            <a:xfrm>
              <a:off x="1439143" y="5680853"/>
              <a:ext cx="489238" cy="587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36" name="TextBox 35">
              <a:extLst>
                <a:ext uri="{FF2B5EF4-FFF2-40B4-BE49-F238E27FC236}">
                  <a16:creationId xmlns:a16="http://schemas.microsoft.com/office/drawing/2014/main" id="{18026C8F-6273-15A5-F213-6C20AEAA7BAD}"/>
                </a:ext>
              </a:extLst>
            </p:cNvPr>
            <p:cNvSpPr txBox="1"/>
            <p:nvPr/>
          </p:nvSpPr>
          <p:spPr bwMode="auto">
            <a:xfrm>
              <a:off x="1439143" y="6207852"/>
              <a:ext cx="489238" cy="587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7" name="TextBox 36">
              <a:extLst>
                <a:ext uri="{FF2B5EF4-FFF2-40B4-BE49-F238E27FC236}">
                  <a16:creationId xmlns:a16="http://schemas.microsoft.com/office/drawing/2014/main" id="{2F024832-A43C-09D3-3213-CE0F0906828D}"/>
                </a:ext>
              </a:extLst>
            </p:cNvPr>
            <p:cNvSpPr txBox="1"/>
            <p:nvPr/>
          </p:nvSpPr>
          <p:spPr bwMode="auto">
            <a:xfrm>
              <a:off x="1439143" y="6724082"/>
              <a:ext cx="489238" cy="587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a:t>
              </a:r>
            </a:p>
          </p:txBody>
        </p:sp>
      </p:grpSp>
      <p:cxnSp>
        <p:nvCxnSpPr>
          <p:cNvPr id="23" name="Straight Connector 22">
            <a:extLst>
              <a:ext uri="{FF2B5EF4-FFF2-40B4-BE49-F238E27FC236}">
                <a16:creationId xmlns:a16="http://schemas.microsoft.com/office/drawing/2014/main" id="{55919BFB-D3BB-2BE4-709A-ACB6A694FF2B}"/>
              </a:ext>
            </a:extLst>
          </p:cNvPr>
          <p:cNvCxnSpPr>
            <a:cxnSpLocks/>
          </p:cNvCxnSpPr>
          <p:nvPr/>
        </p:nvCxnSpPr>
        <p:spPr bwMode="auto">
          <a:xfrm>
            <a:off x="1756500" y="1701766"/>
            <a:ext cx="0" cy="3460894"/>
          </a:xfrm>
          <a:prstGeom prst="line">
            <a:avLst/>
          </a:prstGeom>
          <a:noFill/>
          <a:ln w="28575" cap="flat" cmpd="sng" algn="ctr">
            <a:solidFill>
              <a:schemeClr val="bg1"/>
            </a:solidFill>
            <a:prstDash val="solid"/>
            <a:round/>
            <a:headEnd type="none" w="med" len="med"/>
            <a:tailEnd type="none" w="med" len="med"/>
          </a:ln>
          <a:effectLst/>
        </p:spPr>
      </p:cxnSp>
      <p:grpSp>
        <p:nvGrpSpPr>
          <p:cNvPr id="24" name="Group 23">
            <a:extLst>
              <a:ext uri="{FF2B5EF4-FFF2-40B4-BE49-F238E27FC236}">
                <a16:creationId xmlns:a16="http://schemas.microsoft.com/office/drawing/2014/main" id="{44695DF3-7D70-2F6B-07EF-A6855A2F8A7D}"/>
              </a:ext>
            </a:extLst>
          </p:cNvPr>
          <p:cNvGrpSpPr/>
          <p:nvPr/>
        </p:nvGrpSpPr>
        <p:grpSpPr>
          <a:xfrm>
            <a:off x="1682750" y="1803916"/>
            <a:ext cx="86449" cy="3268754"/>
            <a:chOff x="1626696" y="1707174"/>
            <a:chExt cx="638074" cy="5198526"/>
          </a:xfrm>
        </p:grpSpPr>
        <p:cxnSp>
          <p:nvCxnSpPr>
            <p:cNvPr id="25" name="Straight Connector 24">
              <a:extLst>
                <a:ext uri="{FF2B5EF4-FFF2-40B4-BE49-F238E27FC236}">
                  <a16:creationId xmlns:a16="http://schemas.microsoft.com/office/drawing/2014/main" id="{C53DF8EF-5D5A-A5F5-415C-FF69CA99DC7D}"/>
                </a:ext>
              </a:extLst>
            </p:cNvPr>
            <p:cNvCxnSpPr>
              <a:cxnSpLocks/>
            </p:cNvCxnSpPr>
            <p:nvPr/>
          </p:nvCxnSpPr>
          <p:spPr bwMode="auto">
            <a:xfrm>
              <a:off x="1626696" y="1707174"/>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BDC00B3-D8C5-17C6-EAAA-B5752DCA68DF}"/>
                </a:ext>
              </a:extLst>
            </p:cNvPr>
            <p:cNvCxnSpPr>
              <a:cxnSpLocks/>
            </p:cNvCxnSpPr>
            <p:nvPr/>
          </p:nvCxnSpPr>
          <p:spPr bwMode="auto">
            <a:xfrm>
              <a:off x="1626696" y="2234714"/>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9A0407C-A948-AB76-AB7C-A4DC5C552DE8}"/>
                </a:ext>
              </a:extLst>
            </p:cNvPr>
            <p:cNvCxnSpPr>
              <a:cxnSpLocks/>
            </p:cNvCxnSpPr>
            <p:nvPr/>
          </p:nvCxnSpPr>
          <p:spPr bwMode="auto">
            <a:xfrm>
              <a:off x="1626696" y="2754928"/>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19CCBA1-A0CA-A94B-9ED8-3FBA61A91F92}"/>
                </a:ext>
              </a:extLst>
            </p:cNvPr>
            <p:cNvCxnSpPr>
              <a:cxnSpLocks/>
            </p:cNvCxnSpPr>
            <p:nvPr/>
          </p:nvCxnSpPr>
          <p:spPr bwMode="auto">
            <a:xfrm>
              <a:off x="1626696" y="3262270"/>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C348FC9-E9E6-2746-D7A8-67A16E92E14A}"/>
                </a:ext>
              </a:extLst>
            </p:cNvPr>
            <p:cNvCxnSpPr>
              <a:cxnSpLocks/>
            </p:cNvCxnSpPr>
            <p:nvPr/>
          </p:nvCxnSpPr>
          <p:spPr bwMode="auto">
            <a:xfrm>
              <a:off x="1626696" y="3788727"/>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FB3D77C-37D0-C3CD-6BB4-A6200DD94029}"/>
                </a:ext>
              </a:extLst>
            </p:cNvPr>
            <p:cNvCxnSpPr>
              <a:cxnSpLocks/>
            </p:cNvCxnSpPr>
            <p:nvPr/>
          </p:nvCxnSpPr>
          <p:spPr bwMode="auto">
            <a:xfrm>
              <a:off x="1626696" y="4316267"/>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2DF00DC-C05E-5857-5F5A-3D854F984090}"/>
                </a:ext>
              </a:extLst>
            </p:cNvPr>
            <p:cNvCxnSpPr>
              <a:cxnSpLocks/>
            </p:cNvCxnSpPr>
            <p:nvPr/>
          </p:nvCxnSpPr>
          <p:spPr bwMode="auto">
            <a:xfrm>
              <a:off x="1626696" y="4825904"/>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8AAA4FA-51C1-3C4A-5285-77A7D8DFE29B}"/>
                </a:ext>
              </a:extLst>
            </p:cNvPr>
            <p:cNvCxnSpPr>
              <a:cxnSpLocks/>
            </p:cNvCxnSpPr>
            <p:nvPr/>
          </p:nvCxnSpPr>
          <p:spPr bwMode="auto">
            <a:xfrm>
              <a:off x="1626696" y="5353444"/>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94D0859-4090-B3D4-8EC5-BF6612CC946C}"/>
                </a:ext>
              </a:extLst>
            </p:cNvPr>
            <p:cNvCxnSpPr>
              <a:cxnSpLocks/>
            </p:cNvCxnSpPr>
            <p:nvPr/>
          </p:nvCxnSpPr>
          <p:spPr bwMode="auto">
            <a:xfrm>
              <a:off x="1626696" y="5865519"/>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007BBB4-B6EB-BAE0-F739-B00F2168B1AA}"/>
                </a:ext>
              </a:extLst>
            </p:cNvPr>
            <p:cNvCxnSpPr>
              <a:cxnSpLocks/>
            </p:cNvCxnSpPr>
            <p:nvPr/>
          </p:nvCxnSpPr>
          <p:spPr bwMode="auto">
            <a:xfrm>
              <a:off x="1626696" y="6393625"/>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6539206-B943-E240-01F2-194A2C0F87CB}"/>
                </a:ext>
              </a:extLst>
            </p:cNvPr>
            <p:cNvCxnSpPr>
              <a:cxnSpLocks/>
            </p:cNvCxnSpPr>
            <p:nvPr/>
          </p:nvCxnSpPr>
          <p:spPr bwMode="auto">
            <a:xfrm>
              <a:off x="1626696" y="6905700"/>
              <a:ext cx="638074" cy="0"/>
            </a:xfrm>
            <a:prstGeom prst="line">
              <a:avLst/>
            </a:prstGeom>
            <a:noFill/>
            <a:ln w="28575" cap="flat" cmpd="sng" algn="ctr">
              <a:solidFill>
                <a:schemeClr val="bg1"/>
              </a:solidFill>
              <a:prstDash val="solid"/>
              <a:round/>
              <a:headEnd type="none" w="med" len="med"/>
              <a:tailEnd type="none" w="med" len="med"/>
            </a:ln>
            <a:effectLst/>
          </p:spPr>
        </p:cxnSp>
      </p:grpSp>
      <p:sp>
        <p:nvSpPr>
          <p:cNvPr id="43" name="TextBox 42">
            <a:extLst>
              <a:ext uri="{FF2B5EF4-FFF2-40B4-BE49-F238E27FC236}">
                <a16:creationId xmlns:a16="http://schemas.microsoft.com/office/drawing/2014/main" id="{26D5827E-A17A-7FE3-889D-B36A55280474}"/>
              </a:ext>
            </a:extLst>
          </p:cNvPr>
          <p:cNvSpPr txBox="1"/>
          <p:nvPr/>
        </p:nvSpPr>
        <p:spPr bwMode="auto">
          <a:xfrm>
            <a:off x="2469283" y="1517100"/>
            <a:ext cx="3834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in TSS From Baseline at Wk 24</a:t>
            </a:r>
          </a:p>
        </p:txBody>
      </p:sp>
      <p:sp>
        <p:nvSpPr>
          <p:cNvPr id="44" name="TextBox 43">
            <a:extLst>
              <a:ext uri="{FF2B5EF4-FFF2-40B4-BE49-F238E27FC236}">
                <a16:creationId xmlns:a16="http://schemas.microsoft.com/office/drawing/2014/main" id="{6F0E4CA8-2613-FAC8-9839-838D2E8E6112}"/>
              </a:ext>
            </a:extLst>
          </p:cNvPr>
          <p:cNvSpPr txBox="1"/>
          <p:nvPr/>
        </p:nvSpPr>
        <p:spPr bwMode="auto">
          <a:xfrm>
            <a:off x="2045486" y="4954029"/>
            <a:ext cx="21220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NAV + RUX (n = 107)</a:t>
            </a:r>
          </a:p>
        </p:txBody>
      </p:sp>
      <p:sp>
        <p:nvSpPr>
          <p:cNvPr id="45" name="TextBox 44">
            <a:extLst>
              <a:ext uri="{FF2B5EF4-FFF2-40B4-BE49-F238E27FC236}">
                <a16:creationId xmlns:a16="http://schemas.microsoft.com/office/drawing/2014/main" id="{E117E38D-F92F-C0B3-D4B8-192EE586A014}"/>
              </a:ext>
            </a:extLst>
          </p:cNvPr>
          <p:cNvSpPr txBox="1"/>
          <p:nvPr/>
        </p:nvSpPr>
        <p:spPr bwMode="auto">
          <a:xfrm>
            <a:off x="4585217" y="4954029"/>
            <a:ext cx="2114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PBO + RUX (n = 107)</a:t>
            </a:r>
          </a:p>
        </p:txBody>
      </p:sp>
      <p:grpSp>
        <p:nvGrpSpPr>
          <p:cNvPr id="48" name="Group 47">
            <a:extLst>
              <a:ext uri="{FF2B5EF4-FFF2-40B4-BE49-F238E27FC236}">
                <a16:creationId xmlns:a16="http://schemas.microsoft.com/office/drawing/2014/main" id="{E02E291F-9F51-12E0-2EF3-7143A8BC091D}"/>
              </a:ext>
            </a:extLst>
          </p:cNvPr>
          <p:cNvGrpSpPr/>
          <p:nvPr/>
        </p:nvGrpSpPr>
        <p:grpSpPr>
          <a:xfrm>
            <a:off x="1769199" y="2783503"/>
            <a:ext cx="5139601" cy="328864"/>
            <a:chOff x="1769199" y="2783503"/>
            <a:chExt cx="9295879" cy="328864"/>
          </a:xfrm>
        </p:grpSpPr>
        <p:cxnSp>
          <p:nvCxnSpPr>
            <p:cNvPr id="46" name="Straight Connector 45">
              <a:extLst>
                <a:ext uri="{FF2B5EF4-FFF2-40B4-BE49-F238E27FC236}">
                  <a16:creationId xmlns:a16="http://schemas.microsoft.com/office/drawing/2014/main" id="{23F19C3C-D9CA-A167-F93E-8BB32FD749FC}"/>
                </a:ext>
              </a:extLst>
            </p:cNvPr>
            <p:cNvCxnSpPr>
              <a:cxnSpLocks/>
            </p:cNvCxnSpPr>
            <p:nvPr/>
          </p:nvCxnSpPr>
          <p:spPr bwMode="auto">
            <a:xfrm flipH="1">
              <a:off x="1769199" y="2783503"/>
              <a:ext cx="9295879"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C1B9FA6-129D-561D-436B-5F91DC70A4F5}"/>
                </a:ext>
              </a:extLst>
            </p:cNvPr>
            <p:cNvCxnSpPr>
              <a:cxnSpLocks/>
            </p:cNvCxnSpPr>
            <p:nvPr/>
          </p:nvCxnSpPr>
          <p:spPr bwMode="auto">
            <a:xfrm flipH="1">
              <a:off x="1769199" y="3112367"/>
              <a:ext cx="9295879" cy="0"/>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
        <p:nvSpPr>
          <p:cNvPr id="49" name="TextBox 48">
            <a:extLst>
              <a:ext uri="{FF2B5EF4-FFF2-40B4-BE49-F238E27FC236}">
                <a16:creationId xmlns:a16="http://schemas.microsoft.com/office/drawing/2014/main" id="{113C30AC-C814-E122-727D-E6BA2538270B}"/>
              </a:ext>
            </a:extLst>
          </p:cNvPr>
          <p:cNvSpPr txBox="1"/>
          <p:nvPr/>
        </p:nvSpPr>
        <p:spPr bwMode="auto">
          <a:xfrm>
            <a:off x="6717083" y="2908376"/>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0" name="TextBox 49">
            <a:extLst>
              <a:ext uri="{FF2B5EF4-FFF2-40B4-BE49-F238E27FC236}">
                <a16:creationId xmlns:a16="http://schemas.microsoft.com/office/drawing/2014/main" id="{F66E4C0F-5D97-5D85-7AE6-36816F7B6061}"/>
              </a:ext>
            </a:extLst>
          </p:cNvPr>
          <p:cNvSpPr txBox="1"/>
          <p:nvPr/>
        </p:nvSpPr>
        <p:spPr bwMode="auto">
          <a:xfrm>
            <a:off x="7829418" y="4482801"/>
            <a:ext cx="9882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NAV + RUX (n = 113)</a:t>
            </a:r>
          </a:p>
        </p:txBody>
      </p:sp>
      <p:sp>
        <p:nvSpPr>
          <p:cNvPr id="51" name="TextBox 50">
            <a:extLst>
              <a:ext uri="{FF2B5EF4-FFF2-40B4-BE49-F238E27FC236}">
                <a16:creationId xmlns:a16="http://schemas.microsoft.com/office/drawing/2014/main" id="{C1997C04-7107-490C-3A31-1591A0FE23CB}"/>
              </a:ext>
            </a:extLst>
          </p:cNvPr>
          <p:cNvSpPr txBox="1"/>
          <p:nvPr/>
        </p:nvSpPr>
        <p:spPr bwMode="auto">
          <a:xfrm>
            <a:off x="8752609" y="4482801"/>
            <a:ext cx="9882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PBO + RUX (n = 117)</a:t>
            </a:r>
          </a:p>
        </p:txBody>
      </p:sp>
      <p:sp>
        <p:nvSpPr>
          <p:cNvPr id="52" name="TextBox 51">
            <a:extLst>
              <a:ext uri="{FF2B5EF4-FFF2-40B4-BE49-F238E27FC236}">
                <a16:creationId xmlns:a16="http://schemas.microsoft.com/office/drawing/2014/main" id="{8D61FB21-3314-C591-18E4-025EEEE0F42C}"/>
              </a:ext>
            </a:extLst>
          </p:cNvPr>
          <p:cNvSpPr txBox="1"/>
          <p:nvPr/>
        </p:nvSpPr>
        <p:spPr bwMode="auto">
          <a:xfrm rot="16200000">
            <a:off x="6007952" y="2969173"/>
            <a:ext cx="2693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Change (%)</a:t>
            </a:r>
          </a:p>
        </p:txBody>
      </p:sp>
      <p:sp>
        <p:nvSpPr>
          <p:cNvPr id="53" name="TextBox 52">
            <a:extLst>
              <a:ext uri="{FF2B5EF4-FFF2-40B4-BE49-F238E27FC236}">
                <a16:creationId xmlns:a16="http://schemas.microsoft.com/office/drawing/2014/main" id="{B28E70BC-1961-D197-20F7-17279F8E1B00}"/>
              </a:ext>
            </a:extLst>
          </p:cNvPr>
          <p:cNvSpPr txBox="1"/>
          <p:nvPr/>
        </p:nvSpPr>
        <p:spPr bwMode="auto">
          <a:xfrm>
            <a:off x="9675843" y="4482801"/>
            <a:ext cx="9882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NAV + RUX (n = 113)</a:t>
            </a:r>
          </a:p>
        </p:txBody>
      </p:sp>
      <p:sp>
        <p:nvSpPr>
          <p:cNvPr id="54" name="TextBox 53">
            <a:extLst>
              <a:ext uri="{FF2B5EF4-FFF2-40B4-BE49-F238E27FC236}">
                <a16:creationId xmlns:a16="http://schemas.microsoft.com/office/drawing/2014/main" id="{6CAAE4E6-F247-083F-3AFE-6FE9DAA86068}"/>
              </a:ext>
            </a:extLst>
          </p:cNvPr>
          <p:cNvSpPr txBox="1"/>
          <p:nvPr/>
        </p:nvSpPr>
        <p:spPr bwMode="auto">
          <a:xfrm>
            <a:off x="10599034" y="4482801"/>
            <a:ext cx="9882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PBO + RUX (n = 117)</a:t>
            </a:r>
          </a:p>
        </p:txBody>
      </p:sp>
      <p:sp>
        <p:nvSpPr>
          <p:cNvPr id="55" name="TextBox 54">
            <a:extLst>
              <a:ext uri="{FF2B5EF4-FFF2-40B4-BE49-F238E27FC236}">
                <a16:creationId xmlns:a16="http://schemas.microsoft.com/office/drawing/2014/main" id="{1C3853E3-4DF0-02D1-636F-140C922D1AE1}"/>
              </a:ext>
            </a:extLst>
          </p:cNvPr>
          <p:cNvSpPr txBox="1"/>
          <p:nvPr/>
        </p:nvSpPr>
        <p:spPr bwMode="auto">
          <a:xfrm>
            <a:off x="7586429" y="4954964"/>
            <a:ext cx="24030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TSS Improvement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6" name="TextBox 55">
            <a:extLst>
              <a:ext uri="{FF2B5EF4-FFF2-40B4-BE49-F238E27FC236}">
                <a16:creationId xmlns:a16="http://schemas.microsoft.com/office/drawing/2014/main" id="{8D3DF6D1-FEDC-B913-5EDE-7DA3487BEE30}"/>
              </a:ext>
            </a:extLst>
          </p:cNvPr>
          <p:cNvSpPr txBox="1"/>
          <p:nvPr/>
        </p:nvSpPr>
        <p:spPr bwMode="auto">
          <a:xfrm>
            <a:off x="9621134" y="4954964"/>
            <a:ext cx="19557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noProof="0" dirty="0">
                <a:ln>
                  <a:noFill/>
                </a:ln>
                <a:solidFill>
                  <a:srgbClr val="000000"/>
                </a:solidFill>
                <a:effectLst/>
                <a:uLnTx/>
                <a:uFillTx/>
                <a:latin typeface="Calibri" panose="020F0502020204030204" pitchFamily="34" charset="0"/>
                <a:ea typeface="+mn-ea"/>
                <a:cs typeface="+mn-cs"/>
              </a:rPr>
              <a:t>TSS50</a:t>
            </a:r>
          </a:p>
        </p:txBody>
      </p:sp>
      <p:sp>
        <p:nvSpPr>
          <p:cNvPr id="57" name="TextBox 56">
            <a:extLst>
              <a:ext uri="{FF2B5EF4-FFF2-40B4-BE49-F238E27FC236}">
                <a16:creationId xmlns:a16="http://schemas.microsoft.com/office/drawing/2014/main" id="{07F0DD05-CB68-8730-0E08-0A96F352CC3B}"/>
              </a:ext>
            </a:extLst>
          </p:cNvPr>
          <p:cNvSpPr txBox="1"/>
          <p:nvPr/>
        </p:nvSpPr>
        <p:spPr bwMode="auto">
          <a:xfrm>
            <a:off x="9743209" y="2038078"/>
            <a:ext cx="768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39.2%</a:t>
            </a:r>
          </a:p>
        </p:txBody>
      </p:sp>
      <p:sp>
        <p:nvSpPr>
          <p:cNvPr id="58" name="TextBox 57">
            <a:extLst>
              <a:ext uri="{FF2B5EF4-FFF2-40B4-BE49-F238E27FC236}">
                <a16:creationId xmlns:a16="http://schemas.microsoft.com/office/drawing/2014/main" id="{68EDF50B-F092-FAA7-88EA-1A7DD5BBFBC1}"/>
              </a:ext>
            </a:extLst>
          </p:cNvPr>
          <p:cNvSpPr txBox="1"/>
          <p:nvPr/>
        </p:nvSpPr>
        <p:spPr bwMode="auto">
          <a:xfrm>
            <a:off x="10643962" y="2026114"/>
            <a:ext cx="768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41.7%</a:t>
            </a:r>
          </a:p>
        </p:txBody>
      </p:sp>
      <p:grpSp>
        <p:nvGrpSpPr>
          <p:cNvPr id="63" name="Group 62">
            <a:extLst>
              <a:ext uri="{FF2B5EF4-FFF2-40B4-BE49-F238E27FC236}">
                <a16:creationId xmlns:a16="http://schemas.microsoft.com/office/drawing/2014/main" id="{67790E27-E78A-3579-3DBB-2613BB7B345F}"/>
              </a:ext>
            </a:extLst>
          </p:cNvPr>
          <p:cNvGrpSpPr/>
          <p:nvPr/>
        </p:nvGrpSpPr>
        <p:grpSpPr>
          <a:xfrm>
            <a:off x="7400020" y="1808665"/>
            <a:ext cx="433896" cy="2810449"/>
            <a:chOff x="7400020" y="1889585"/>
            <a:chExt cx="433896" cy="2810449"/>
          </a:xfrm>
        </p:grpSpPr>
        <p:sp>
          <p:nvSpPr>
            <p:cNvPr id="59" name="TextBox 58">
              <a:extLst>
                <a:ext uri="{FF2B5EF4-FFF2-40B4-BE49-F238E27FC236}">
                  <a16:creationId xmlns:a16="http://schemas.microsoft.com/office/drawing/2014/main" id="{BC716E74-5D79-DD78-55C7-6E37D1255BD9}"/>
                </a:ext>
              </a:extLst>
            </p:cNvPr>
            <p:cNvSpPr txBox="1"/>
            <p:nvPr/>
          </p:nvSpPr>
          <p:spPr bwMode="auto">
            <a:xfrm>
              <a:off x="7400020" y="1889585"/>
              <a:ext cx="433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60" name="TextBox 59">
              <a:extLst>
                <a:ext uri="{FF2B5EF4-FFF2-40B4-BE49-F238E27FC236}">
                  <a16:creationId xmlns:a16="http://schemas.microsoft.com/office/drawing/2014/main" id="{3430174C-B595-E5CF-28E1-3BD63C1C7BD2}"/>
                </a:ext>
              </a:extLst>
            </p:cNvPr>
            <p:cNvSpPr txBox="1"/>
            <p:nvPr/>
          </p:nvSpPr>
          <p:spPr bwMode="auto">
            <a:xfrm>
              <a:off x="7400020" y="2698448"/>
              <a:ext cx="433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61" name="TextBox 60">
              <a:extLst>
                <a:ext uri="{FF2B5EF4-FFF2-40B4-BE49-F238E27FC236}">
                  <a16:creationId xmlns:a16="http://schemas.microsoft.com/office/drawing/2014/main" id="{2BF79D5A-1F45-867F-0078-AA12333873A7}"/>
                </a:ext>
              </a:extLst>
            </p:cNvPr>
            <p:cNvSpPr txBox="1"/>
            <p:nvPr/>
          </p:nvSpPr>
          <p:spPr bwMode="auto">
            <a:xfrm>
              <a:off x="7400020" y="3521839"/>
              <a:ext cx="433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2" name="TextBox 61">
              <a:extLst>
                <a:ext uri="{FF2B5EF4-FFF2-40B4-BE49-F238E27FC236}">
                  <a16:creationId xmlns:a16="http://schemas.microsoft.com/office/drawing/2014/main" id="{15AD3009-7C5F-8D1D-2EF4-AE346B280B73}"/>
                </a:ext>
              </a:extLst>
            </p:cNvPr>
            <p:cNvSpPr txBox="1"/>
            <p:nvPr/>
          </p:nvSpPr>
          <p:spPr bwMode="auto">
            <a:xfrm>
              <a:off x="7449560" y="4330702"/>
              <a:ext cx="3843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9456" name="TextBox 19455">
            <a:extLst>
              <a:ext uri="{FF2B5EF4-FFF2-40B4-BE49-F238E27FC236}">
                <a16:creationId xmlns:a16="http://schemas.microsoft.com/office/drawing/2014/main" id="{AD98ACCB-E105-33AD-5338-DB64807B01F4}"/>
              </a:ext>
            </a:extLst>
          </p:cNvPr>
          <p:cNvSpPr txBox="1"/>
          <p:nvPr/>
        </p:nvSpPr>
        <p:spPr bwMode="auto">
          <a:xfrm>
            <a:off x="7645156" y="1311250"/>
            <a:ext cx="40030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TSS Improvement ≥-10 or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TSS50 From Baseline at Wk 24</a:t>
            </a:r>
          </a:p>
        </p:txBody>
      </p:sp>
      <p:grpSp>
        <p:nvGrpSpPr>
          <p:cNvPr id="19464" name="Group 19463">
            <a:extLst>
              <a:ext uri="{FF2B5EF4-FFF2-40B4-BE49-F238E27FC236}">
                <a16:creationId xmlns:a16="http://schemas.microsoft.com/office/drawing/2014/main" id="{E93BCF05-38EC-FCFC-F901-D5E3467D2270}"/>
              </a:ext>
            </a:extLst>
          </p:cNvPr>
          <p:cNvGrpSpPr/>
          <p:nvPr/>
        </p:nvGrpSpPr>
        <p:grpSpPr>
          <a:xfrm>
            <a:off x="7778750" y="1995530"/>
            <a:ext cx="95250" cy="2438476"/>
            <a:chOff x="7651954" y="2076450"/>
            <a:chExt cx="532272" cy="2438476"/>
          </a:xfrm>
        </p:grpSpPr>
        <p:cxnSp>
          <p:nvCxnSpPr>
            <p:cNvPr id="19460" name="Straight Connector 19459">
              <a:extLst>
                <a:ext uri="{FF2B5EF4-FFF2-40B4-BE49-F238E27FC236}">
                  <a16:creationId xmlns:a16="http://schemas.microsoft.com/office/drawing/2014/main" id="{47F3CF24-3E50-950F-C5F9-E6286B9204D9}"/>
                </a:ext>
              </a:extLst>
            </p:cNvPr>
            <p:cNvCxnSpPr>
              <a:cxnSpLocks/>
            </p:cNvCxnSpPr>
            <p:nvPr/>
          </p:nvCxnSpPr>
          <p:spPr bwMode="auto">
            <a:xfrm>
              <a:off x="7651954" y="2076450"/>
              <a:ext cx="532272" cy="0"/>
            </a:xfrm>
            <a:prstGeom prst="line">
              <a:avLst/>
            </a:prstGeom>
            <a:noFill/>
            <a:ln w="28575" cap="flat" cmpd="sng" algn="ctr">
              <a:solidFill>
                <a:schemeClr val="bg1"/>
              </a:solidFill>
              <a:prstDash val="solid"/>
              <a:round/>
              <a:headEnd type="none" w="med" len="med"/>
              <a:tailEnd type="none" w="med" len="med"/>
            </a:ln>
            <a:effectLst/>
          </p:spPr>
        </p:cxnSp>
        <p:cxnSp>
          <p:nvCxnSpPr>
            <p:cNvPr id="19461" name="Straight Connector 19460">
              <a:extLst>
                <a:ext uri="{FF2B5EF4-FFF2-40B4-BE49-F238E27FC236}">
                  <a16:creationId xmlns:a16="http://schemas.microsoft.com/office/drawing/2014/main" id="{74CFB679-7269-CB0D-F6F1-384AF315BD69}"/>
                </a:ext>
              </a:extLst>
            </p:cNvPr>
            <p:cNvCxnSpPr>
              <a:cxnSpLocks/>
            </p:cNvCxnSpPr>
            <p:nvPr/>
          </p:nvCxnSpPr>
          <p:spPr bwMode="auto">
            <a:xfrm>
              <a:off x="7651954" y="2889275"/>
              <a:ext cx="532272" cy="0"/>
            </a:xfrm>
            <a:prstGeom prst="line">
              <a:avLst/>
            </a:prstGeom>
            <a:noFill/>
            <a:ln w="28575" cap="flat" cmpd="sng" algn="ctr">
              <a:solidFill>
                <a:schemeClr val="bg1"/>
              </a:solidFill>
              <a:prstDash val="solid"/>
              <a:round/>
              <a:headEnd type="none" w="med" len="med"/>
              <a:tailEnd type="none" w="med" len="med"/>
            </a:ln>
            <a:effectLst/>
          </p:spPr>
        </p:cxnSp>
        <p:cxnSp>
          <p:nvCxnSpPr>
            <p:cNvPr id="19462" name="Straight Connector 19461">
              <a:extLst>
                <a:ext uri="{FF2B5EF4-FFF2-40B4-BE49-F238E27FC236}">
                  <a16:creationId xmlns:a16="http://schemas.microsoft.com/office/drawing/2014/main" id="{36E7AB46-5F67-34C2-524F-1D33EEAC99A3}"/>
                </a:ext>
              </a:extLst>
            </p:cNvPr>
            <p:cNvCxnSpPr>
              <a:cxnSpLocks/>
            </p:cNvCxnSpPr>
            <p:nvPr/>
          </p:nvCxnSpPr>
          <p:spPr bwMode="auto">
            <a:xfrm>
              <a:off x="7651954" y="3702100"/>
              <a:ext cx="532272" cy="0"/>
            </a:xfrm>
            <a:prstGeom prst="line">
              <a:avLst/>
            </a:prstGeom>
            <a:noFill/>
            <a:ln w="28575" cap="flat" cmpd="sng" algn="ctr">
              <a:solidFill>
                <a:schemeClr val="bg1"/>
              </a:solidFill>
              <a:prstDash val="solid"/>
              <a:round/>
              <a:headEnd type="none" w="med" len="med"/>
              <a:tailEnd type="none" w="med" len="med"/>
            </a:ln>
            <a:effectLst/>
          </p:spPr>
        </p:cxnSp>
        <p:cxnSp>
          <p:nvCxnSpPr>
            <p:cNvPr id="19463" name="Straight Connector 19462">
              <a:extLst>
                <a:ext uri="{FF2B5EF4-FFF2-40B4-BE49-F238E27FC236}">
                  <a16:creationId xmlns:a16="http://schemas.microsoft.com/office/drawing/2014/main" id="{60DD7864-365A-3CA6-EE86-FE6A06CCC2EB}"/>
                </a:ext>
              </a:extLst>
            </p:cNvPr>
            <p:cNvCxnSpPr>
              <a:cxnSpLocks/>
            </p:cNvCxnSpPr>
            <p:nvPr/>
          </p:nvCxnSpPr>
          <p:spPr bwMode="auto">
            <a:xfrm>
              <a:off x="7651954" y="4514926"/>
              <a:ext cx="532272" cy="0"/>
            </a:xfrm>
            <a:prstGeom prst="line">
              <a:avLst/>
            </a:prstGeom>
            <a:noFill/>
            <a:ln w="28575" cap="flat" cmpd="sng" algn="ctr">
              <a:solidFill>
                <a:schemeClr val="bg1"/>
              </a:solidFill>
              <a:prstDash val="solid"/>
              <a:round/>
              <a:headEnd type="none" w="med" len="med"/>
              <a:tailEnd type="none" w="med" len="med"/>
            </a:ln>
            <a:effectLst/>
          </p:spPr>
        </p:cxnSp>
      </p:grpSp>
      <p:sp>
        <p:nvSpPr>
          <p:cNvPr id="19465" name="Rectangle 19464">
            <a:extLst>
              <a:ext uri="{FF2B5EF4-FFF2-40B4-BE49-F238E27FC236}">
                <a16:creationId xmlns:a16="http://schemas.microsoft.com/office/drawing/2014/main" id="{B28D3341-9290-08E9-8108-84CAD280C7CC}"/>
              </a:ext>
            </a:extLst>
          </p:cNvPr>
          <p:cNvSpPr/>
          <p:nvPr/>
        </p:nvSpPr>
        <p:spPr bwMode="auto">
          <a:xfrm>
            <a:off x="8047869" y="2754450"/>
            <a:ext cx="514350" cy="1673130"/>
          </a:xfrm>
          <a:prstGeom prst="rect">
            <a:avLst/>
          </a:prstGeom>
          <a:solidFill>
            <a:schemeClr val="accent1"/>
          </a:solidFill>
          <a:ln w="0">
            <a:solidFill>
              <a:schemeClr val="bg1"/>
            </a:solidFill>
            <a:miter lim="800000"/>
            <a:headEnd/>
            <a:tailEnd/>
          </a:ln>
        </p:spPr>
        <p:txBody>
          <a:bodyPr lIns="0" rIns="0"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47</a:t>
            </a:r>
          </a:p>
        </p:txBody>
      </p:sp>
      <p:grpSp>
        <p:nvGrpSpPr>
          <p:cNvPr id="19471" name="Group 19470">
            <a:extLst>
              <a:ext uri="{FF2B5EF4-FFF2-40B4-BE49-F238E27FC236}">
                <a16:creationId xmlns:a16="http://schemas.microsoft.com/office/drawing/2014/main" id="{7A215B9B-8A28-220E-635B-3E50C2080DC8}"/>
              </a:ext>
            </a:extLst>
          </p:cNvPr>
          <p:cNvGrpSpPr/>
          <p:nvPr/>
        </p:nvGrpSpPr>
        <p:grpSpPr>
          <a:xfrm>
            <a:off x="8257243" y="2176528"/>
            <a:ext cx="118407" cy="774677"/>
            <a:chOff x="9182100" y="2413280"/>
            <a:chExt cx="139700" cy="787120"/>
          </a:xfrm>
        </p:grpSpPr>
        <p:cxnSp>
          <p:nvCxnSpPr>
            <p:cNvPr id="19467" name="Straight Connector 19466">
              <a:extLst>
                <a:ext uri="{FF2B5EF4-FFF2-40B4-BE49-F238E27FC236}">
                  <a16:creationId xmlns:a16="http://schemas.microsoft.com/office/drawing/2014/main" id="{1637F1B7-87F0-5FCF-D724-35723D4DC139}"/>
                </a:ext>
              </a:extLst>
            </p:cNvPr>
            <p:cNvCxnSpPr>
              <a:cxnSpLocks/>
            </p:cNvCxnSpPr>
            <p:nvPr/>
          </p:nvCxnSpPr>
          <p:spPr bwMode="auto">
            <a:xfrm>
              <a:off x="9182100" y="241328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9469" name="Straight Connector 19468">
              <a:extLst>
                <a:ext uri="{FF2B5EF4-FFF2-40B4-BE49-F238E27FC236}">
                  <a16:creationId xmlns:a16="http://schemas.microsoft.com/office/drawing/2014/main" id="{DB71BA47-D89D-8F11-365C-63E106FB33B5}"/>
                </a:ext>
              </a:extLst>
            </p:cNvPr>
            <p:cNvCxnSpPr>
              <a:cxnSpLocks/>
            </p:cNvCxnSpPr>
            <p:nvPr/>
          </p:nvCxnSpPr>
          <p:spPr bwMode="auto">
            <a:xfrm>
              <a:off x="9251950" y="2414811"/>
              <a:ext cx="0" cy="785589"/>
            </a:xfrm>
            <a:prstGeom prst="line">
              <a:avLst/>
            </a:prstGeom>
            <a:noFill/>
            <a:ln w="28575" cap="flat" cmpd="sng" algn="ctr">
              <a:solidFill>
                <a:schemeClr val="bg1"/>
              </a:solidFill>
              <a:prstDash val="solid"/>
              <a:round/>
              <a:headEnd type="none" w="med" len="med"/>
              <a:tailEnd type="none" w="med" len="med"/>
            </a:ln>
            <a:effectLst/>
          </p:spPr>
        </p:cxnSp>
        <p:cxnSp>
          <p:nvCxnSpPr>
            <p:cNvPr id="19470" name="Straight Connector 19469">
              <a:extLst>
                <a:ext uri="{FF2B5EF4-FFF2-40B4-BE49-F238E27FC236}">
                  <a16:creationId xmlns:a16="http://schemas.microsoft.com/office/drawing/2014/main" id="{AED21E04-7721-D9F8-5037-0EF5BC5CA24F}"/>
                </a:ext>
              </a:extLst>
            </p:cNvPr>
            <p:cNvCxnSpPr>
              <a:cxnSpLocks/>
            </p:cNvCxnSpPr>
            <p:nvPr/>
          </p:nvCxnSpPr>
          <p:spPr bwMode="auto">
            <a:xfrm>
              <a:off x="9182100" y="3200400"/>
              <a:ext cx="139700" cy="0"/>
            </a:xfrm>
            <a:prstGeom prst="line">
              <a:avLst/>
            </a:prstGeom>
            <a:noFill/>
            <a:ln w="28575" cap="flat" cmpd="sng" algn="ctr">
              <a:solidFill>
                <a:schemeClr val="bg1"/>
              </a:solidFill>
              <a:prstDash val="solid"/>
              <a:round/>
              <a:headEnd type="none" w="med" len="med"/>
              <a:tailEnd type="none" w="med" len="med"/>
            </a:ln>
            <a:effectLst/>
          </p:spPr>
        </p:cxnSp>
      </p:grpSp>
      <p:sp>
        <p:nvSpPr>
          <p:cNvPr id="19484" name="Rectangle 19483">
            <a:extLst>
              <a:ext uri="{FF2B5EF4-FFF2-40B4-BE49-F238E27FC236}">
                <a16:creationId xmlns:a16="http://schemas.microsoft.com/office/drawing/2014/main" id="{3ED97E16-903A-97F0-23E5-52EFFB17074C}"/>
              </a:ext>
            </a:extLst>
          </p:cNvPr>
          <p:cNvSpPr/>
          <p:nvPr/>
        </p:nvSpPr>
        <p:spPr bwMode="auto">
          <a:xfrm>
            <a:off x="8964760" y="2570205"/>
            <a:ext cx="514350" cy="1857375"/>
          </a:xfrm>
          <a:prstGeom prst="rect">
            <a:avLst/>
          </a:prstGeom>
          <a:solidFill>
            <a:schemeClr val="accent3"/>
          </a:solidFill>
          <a:ln w="0">
            <a:solidFill>
              <a:schemeClr val="bg1"/>
            </a:solidFill>
            <a:miter lim="800000"/>
            <a:headEnd/>
            <a:tailEnd/>
          </a:ln>
        </p:spPr>
        <p:txBody>
          <a:bodyPr lIns="0" rIns="0"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54</a:t>
            </a:r>
          </a:p>
        </p:txBody>
      </p:sp>
      <p:sp>
        <p:nvSpPr>
          <p:cNvPr id="19485" name="Rectangle 19484">
            <a:extLst>
              <a:ext uri="{FF2B5EF4-FFF2-40B4-BE49-F238E27FC236}">
                <a16:creationId xmlns:a16="http://schemas.microsoft.com/office/drawing/2014/main" id="{DD091BC0-6CD9-B13F-CA61-BA90C996AC0C}"/>
              </a:ext>
            </a:extLst>
          </p:cNvPr>
          <p:cNvSpPr/>
          <p:nvPr/>
        </p:nvSpPr>
        <p:spPr bwMode="auto">
          <a:xfrm>
            <a:off x="9862672" y="2814680"/>
            <a:ext cx="514350" cy="1612900"/>
          </a:xfrm>
          <a:prstGeom prst="rect">
            <a:avLst/>
          </a:prstGeom>
          <a:solidFill>
            <a:schemeClr val="accent1"/>
          </a:solidFill>
          <a:ln w="0">
            <a:solidFill>
              <a:schemeClr val="bg1"/>
            </a:solidFill>
            <a:miter lim="800000"/>
            <a:headEnd/>
            <a:tailEnd/>
          </a:ln>
        </p:spPr>
        <p:txBody>
          <a:bodyPr lIns="0" rIns="0"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45</a:t>
            </a:r>
          </a:p>
        </p:txBody>
      </p:sp>
      <p:sp>
        <p:nvSpPr>
          <p:cNvPr id="19486" name="Rectangle 19485">
            <a:extLst>
              <a:ext uri="{FF2B5EF4-FFF2-40B4-BE49-F238E27FC236}">
                <a16:creationId xmlns:a16="http://schemas.microsoft.com/office/drawing/2014/main" id="{466159E4-AD78-DDA7-38E1-5DBCCE99CA24}"/>
              </a:ext>
            </a:extLst>
          </p:cNvPr>
          <p:cNvSpPr/>
          <p:nvPr/>
        </p:nvSpPr>
        <p:spPr bwMode="auto">
          <a:xfrm>
            <a:off x="10779563" y="2700380"/>
            <a:ext cx="514350" cy="1727200"/>
          </a:xfrm>
          <a:prstGeom prst="rect">
            <a:avLst/>
          </a:prstGeom>
          <a:solidFill>
            <a:schemeClr val="accent3"/>
          </a:solidFill>
          <a:ln w="0">
            <a:solidFill>
              <a:schemeClr val="bg1"/>
            </a:solidFill>
            <a:miter lim="800000"/>
            <a:headEnd/>
            <a:tailEnd/>
          </a:ln>
        </p:spPr>
        <p:txBody>
          <a:bodyPr lIns="0" rIns="0"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50</a:t>
            </a:r>
          </a:p>
        </p:txBody>
      </p:sp>
      <p:grpSp>
        <p:nvGrpSpPr>
          <p:cNvPr id="19472" name="Group 19471">
            <a:extLst>
              <a:ext uri="{FF2B5EF4-FFF2-40B4-BE49-F238E27FC236}">
                <a16:creationId xmlns:a16="http://schemas.microsoft.com/office/drawing/2014/main" id="{C378232D-AEF2-547F-4A4F-E24B981FD0F4}"/>
              </a:ext>
            </a:extLst>
          </p:cNvPr>
          <p:cNvGrpSpPr/>
          <p:nvPr/>
        </p:nvGrpSpPr>
        <p:grpSpPr>
          <a:xfrm>
            <a:off x="9158943" y="2367111"/>
            <a:ext cx="118407" cy="758719"/>
            <a:chOff x="9182100" y="2413280"/>
            <a:chExt cx="139700" cy="787120"/>
          </a:xfrm>
        </p:grpSpPr>
        <p:cxnSp>
          <p:nvCxnSpPr>
            <p:cNvPr id="19473" name="Straight Connector 19472">
              <a:extLst>
                <a:ext uri="{FF2B5EF4-FFF2-40B4-BE49-F238E27FC236}">
                  <a16:creationId xmlns:a16="http://schemas.microsoft.com/office/drawing/2014/main" id="{B3985204-FFAD-FD30-786B-B09630E83105}"/>
                </a:ext>
              </a:extLst>
            </p:cNvPr>
            <p:cNvCxnSpPr>
              <a:cxnSpLocks/>
            </p:cNvCxnSpPr>
            <p:nvPr/>
          </p:nvCxnSpPr>
          <p:spPr bwMode="auto">
            <a:xfrm>
              <a:off x="9182100" y="241328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9474" name="Straight Connector 19473">
              <a:extLst>
                <a:ext uri="{FF2B5EF4-FFF2-40B4-BE49-F238E27FC236}">
                  <a16:creationId xmlns:a16="http://schemas.microsoft.com/office/drawing/2014/main" id="{4FD081DD-9173-73DC-B033-9D055A5408F9}"/>
                </a:ext>
              </a:extLst>
            </p:cNvPr>
            <p:cNvCxnSpPr>
              <a:cxnSpLocks/>
            </p:cNvCxnSpPr>
            <p:nvPr/>
          </p:nvCxnSpPr>
          <p:spPr bwMode="auto">
            <a:xfrm>
              <a:off x="9251950" y="2414811"/>
              <a:ext cx="0" cy="785589"/>
            </a:xfrm>
            <a:prstGeom prst="line">
              <a:avLst/>
            </a:prstGeom>
            <a:noFill/>
            <a:ln w="28575" cap="flat" cmpd="sng" algn="ctr">
              <a:solidFill>
                <a:schemeClr val="bg1"/>
              </a:solidFill>
              <a:prstDash val="solid"/>
              <a:round/>
              <a:headEnd type="none" w="med" len="med"/>
              <a:tailEnd type="none" w="med" len="med"/>
            </a:ln>
            <a:effectLst/>
          </p:spPr>
        </p:cxnSp>
        <p:cxnSp>
          <p:nvCxnSpPr>
            <p:cNvPr id="19475" name="Straight Connector 19474">
              <a:extLst>
                <a:ext uri="{FF2B5EF4-FFF2-40B4-BE49-F238E27FC236}">
                  <a16:creationId xmlns:a16="http://schemas.microsoft.com/office/drawing/2014/main" id="{BA2B0E4F-E5BA-ACB1-4DBB-220AAFC23046}"/>
                </a:ext>
              </a:extLst>
            </p:cNvPr>
            <p:cNvCxnSpPr>
              <a:cxnSpLocks/>
            </p:cNvCxnSpPr>
            <p:nvPr/>
          </p:nvCxnSpPr>
          <p:spPr bwMode="auto">
            <a:xfrm>
              <a:off x="9182100" y="3200400"/>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476" name="Group 19475">
            <a:extLst>
              <a:ext uri="{FF2B5EF4-FFF2-40B4-BE49-F238E27FC236}">
                <a16:creationId xmlns:a16="http://schemas.microsoft.com/office/drawing/2014/main" id="{6CBE4B4A-45F5-2F4D-B351-29FC235EBFDC}"/>
              </a:ext>
            </a:extLst>
          </p:cNvPr>
          <p:cNvGrpSpPr/>
          <p:nvPr/>
        </p:nvGrpSpPr>
        <p:grpSpPr>
          <a:xfrm>
            <a:off x="10068360" y="2430475"/>
            <a:ext cx="118407" cy="758719"/>
            <a:chOff x="9182100" y="2413280"/>
            <a:chExt cx="139700" cy="787120"/>
          </a:xfrm>
        </p:grpSpPr>
        <p:cxnSp>
          <p:nvCxnSpPr>
            <p:cNvPr id="19477" name="Straight Connector 19476">
              <a:extLst>
                <a:ext uri="{FF2B5EF4-FFF2-40B4-BE49-F238E27FC236}">
                  <a16:creationId xmlns:a16="http://schemas.microsoft.com/office/drawing/2014/main" id="{6F8339A6-6418-350F-1176-228CFB0A2A06}"/>
                </a:ext>
              </a:extLst>
            </p:cNvPr>
            <p:cNvCxnSpPr>
              <a:cxnSpLocks/>
            </p:cNvCxnSpPr>
            <p:nvPr/>
          </p:nvCxnSpPr>
          <p:spPr bwMode="auto">
            <a:xfrm>
              <a:off x="9182100" y="241328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9478" name="Straight Connector 19477">
              <a:extLst>
                <a:ext uri="{FF2B5EF4-FFF2-40B4-BE49-F238E27FC236}">
                  <a16:creationId xmlns:a16="http://schemas.microsoft.com/office/drawing/2014/main" id="{81231BDA-4AB4-CF65-3231-E88021B971C8}"/>
                </a:ext>
              </a:extLst>
            </p:cNvPr>
            <p:cNvCxnSpPr>
              <a:cxnSpLocks/>
            </p:cNvCxnSpPr>
            <p:nvPr/>
          </p:nvCxnSpPr>
          <p:spPr bwMode="auto">
            <a:xfrm>
              <a:off x="9251950" y="2414811"/>
              <a:ext cx="0" cy="785589"/>
            </a:xfrm>
            <a:prstGeom prst="line">
              <a:avLst/>
            </a:prstGeom>
            <a:noFill/>
            <a:ln w="28575" cap="flat" cmpd="sng" algn="ctr">
              <a:solidFill>
                <a:schemeClr val="bg1"/>
              </a:solidFill>
              <a:prstDash val="solid"/>
              <a:round/>
              <a:headEnd type="none" w="med" len="med"/>
              <a:tailEnd type="none" w="med" len="med"/>
            </a:ln>
            <a:effectLst/>
          </p:spPr>
        </p:cxnSp>
        <p:cxnSp>
          <p:nvCxnSpPr>
            <p:cNvPr id="19479" name="Straight Connector 19478">
              <a:extLst>
                <a:ext uri="{FF2B5EF4-FFF2-40B4-BE49-F238E27FC236}">
                  <a16:creationId xmlns:a16="http://schemas.microsoft.com/office/drawing/2014/main" id="{615049AD-F314-6691-AEEC-EB1B41AF5354}"/>
                </a:ext>
              </a:extLst>
            </p:cNvPr>
            <p:cNvCxnSpPr>
              <a:cxnSpLocks/>
            </p:cNvCxnSpPr>
            <p:nvPr/>
          </p:nvCxnSpPr>
          <p:spPr bwMode="auto">
            <a:xfrm>
              <a:off x="9182100" y="3200400"/>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480" name="Group 19479">
            <a:extLst>
              <a:ext uri="{FF2B5EF4-FFF2-40B4-BE49-F238E27FC236}">
                <a16:creationId xmlns:a16="http://schemas.microsoft.com/office/drawing/2014/main" id="{7903EC43-B1E3-7016-79B3-EDD7C5AF8DB1}"/>
              </a:ext>
            </a:extLst>
          </p:cNvPr>
          <p:cNvGrpSpPr/>
          <p:nvPr/>
        </p:nvGrpSpPr>
        <p:grpSpPr>
          <a:xfrm>
            <a:off x="10969113" y="2318121"/>
            <a:ext cx="118407" cy="760084"/>
            <a:chOff x="9182100" y="2413280"/>
            <a:chExt cx="139700" cy="787120"/>
          </a:xfrm>
        </p:grpSpPr>
        <p:cxnSp>
          <p:nvCxnSpPr>
            <p:cNvPr id="19481" name="Straight Connector 19480">
              <a:extLst>
                <a:ext uri="{FF2B5EF4-FFF2-40B4-BE49-F238E27FC236}">
                  <a16:creationId xmlns:a16="http://schemas.microsoft.com/office/drawing/2014/main" id="{EED8692A-6DE6-4CC5-6844-5E5B4BA712E2}"/>
                </a:ext>
              </a:extLst>
            </p:cNvPr>
            <p:cNvCxnSpPr>
              <a:cxnSpLocks/>
            </p:cNvCxnSpPr>
            <p:nvPr/>
          </p:nvCxnSpPr>
          <p:spPr bwMode="auto">
            <a:xfrm>
              <a:off x="9182100" y="241328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9482" name="Straight Connector 19481">
              <a:extLst>
                <a:ext uri="{FF2B5EF4-FFF2-40B4-BE49-F238E27FC236}">
                  <a16:creationId xmlns:a16="http://schemas.microsoft.com/office/drawing/2014/main" id="{76368F56-8152-0816-D47A-059419FFB290}"/>
                </a:ext>
              </a:extLst>
            </p:cNvPr>
            <p:cNvCxnSpPr>
              <a:cxnSpLocks/>
            </p:cNvCxnSpPr>
            <p:nvPr/>
          </p:nvCxnSpPr>
          <p:spPr bwMode="auto">
            <a:xfrm>
              <a:off x="9251950" y="2414811"/>
              <a:ext cx="0" cy="785589"/>
            </a:xfrm>
            <a:prstGeom prst="line">
              <a:avLst/>
            </a:prstGeom>
            <a:noFill/>
            <a:ln w="28575" cap="flat" cmpd="sng" algn="ctr">
              <a:solidFill>
                <a:schemeClr val="bg1"/>
              </a:solidFill>
              <a:prstDash val="solid"/>
              <a:round/>
              <a:headEnd type="none" w="med" len="med"/>
              <a:tailEnd type="none" w="med" len="med"/>
            </a:ln>
            <a:effectLst/>
          </p:spPr>
        </p:cxnSp>
        <p:cxnSp>
          <p:nvCxnSpPr>
            <p:cNvPr id="19483" name="Straight Connector 19482">
              <a:extLst>
                <a:ext uri="{FF2B5EF4-FFF2-40B4-BE49-F238E27FC236}">
                  <a16:creationId xmlns:a16="http://schemas.microsoft.com/office/drawing/2014/main" id="{4017484D-E2BA-2F40-DFAF-471D4BD83A4A}"/>
                </a:ext>
              </a:extLst>
            </p:cNvPr>
            <p:cNvCxnSpPr>
              <a:cxnSpLocks/>
            </p:cNvCxnSpPr>
            <p:nvPr/>
          </p:nvCxnSpPr>
          <p:spPr bwMode="auto">
            <a:xfrm>
              <a:off x="9182100" y="3200400"/>
              <a:ext cx="139700" cy="0"/>
            </a:xfrm>
            <a:prstGeom prst="line">
              <a:avLst/>
            </a:prstGeom>
            <a:noFill/>
            <a:ln w="28575" cap="flat" cmpd="sng" algn="ctr">
              <a:solidFill>
                <a:schemeClr val="bg1"/>
              </a:solidFill>
              <a:prstDash val="solid"/>
              <a:round/>
              <a:headEnd type="none" w="med" len="med"/>
              <a:tailEnd type="none" w="med" len="med"/>
            </a:ln>
            <a:effectLst/>
          </p:spPr>
        </p:cxnSp>
      </p:grpSp>
      <p:sp>
        <p:nvSpPr>
          <p:cNvPr id="19487" name="Freeform: Shape 19486">
            <a:extLst>
              <a:ext uri="{FF2B5EF4-FFF2-40B4-BE49-F238E27FC236}">
                <a16:creationId xmlns:a16="http://schemas.microsoft.com/office/drawing/2014/main" id="{A09DAF64-9B8F-2761-D290-87C766DA9B88}"/>
              </a:ext>
            </a:extLst>
          </p:cNvPr>
          <p:cNvSpPr/>
          <p:nvPr/>
        </p:nvSpPr>
        <p:spPr bwMode="auto">
          <a:xfrm>
            <a:off x="4414838" y="2790825"/>
            <a:ext cx="2216943" cy="1521619"/>
          </a:xfrm>
          <a:custGeom>
            <a:avLst/>
            <a:gdLst>
              <a:gd name="connsiteX0" fmla="*/ 0 w 2216943"/>
              <a:gd name="connsiteY0" fmla="*/ 7144 h 1521619"/>
              <a:gd name="connsiteX1" fmla="*/ 0 w 2216943"/>
              <a:gd name="connsiteY1" fmla="*/ 1521619 h 1521619"/>
              <a:gd name="connsiteX2" fmla="*/ 26193 w 2216943"/>
              <a:gd name="connsiteY2" fmla="*/ 1521619 h 1521619"/>
              <a:gd name="connsiteX3" fmla="*/ 26193 w 2216943"/>
              <a:gd name="connsiteY3" fmla="*/ 1314450 h 1521619"/>
              <a:gd name="connsiteX4" fmla="*/ 52387 w 2216943"/>
              <a:gd name="connsiteY4" fmla="*/ 1314450 h 1521619"/>
              <a:gd name="connsiteX5" fmla="*/ 52387 w 2216943"/>
              <a:gd name="connsiteY5" fmla="*/ 1228725 h 1521619"/>
              <a:gd name="connsiteX6" fmla="*/ 90487 w 2216943"/>
              <a:gd name="connsiteY6" fmla="*/ 1228725 h 1521619"/>
              <a:gd name="connsiteX7" fmla="*/ 90487 w 2216943"/>
              <a:gd name="connsiteY7" fmla="*/ 1107281 h 1521619"/>
              <a:gd name="connsiteX8" fmla="*/ 128587 w 2216943"/>
              <a:gd name="connsiteY8" fmla="*/ 1107281 h 1521619"/>
              <a:gd name="connsiteX9" fmla="*/ 128587 w 2216943"/>
              <a:gd name="connsiteY9" fmla="*/ 926306 h 1521619"/>
              <a:gd name="connsiteX10" fmla="*/ 157162 w 2216943"/>
              <a:gd name="connsiteY10" fmla="*/ 926306 h 1521619"/>
              <a:gd name="connsiteX11" fmla="*/ 157162 w 2216943"/>
              <a:gd name="connsiteY11" fmla="*/ 909638 h 1521619"/>
              <a:gd name="connsiteX12" fmla="*/ 173831 w 2216943"/>
              <a:gd name="connsiteY12" fmla="*/ 909638 h 1521619"/>
              <a:gd name="connsiteX13" fmla="*/ 173831 w 2216943"/>
              <a:gd name="connsiteY13" fmla="*/ 885825 h 1521619"/>
              <a:gd name="connsiteX14" fmla="*/ 200025 w 2216943"/>
              <a:gd name="connsiteY14" fmla="*/ 885825 h 1521619"/>
              <a:gd name="connsiteX15" fmla="*/ 200025 w 2216943"/>
              <a:gd name="connsiteY15" fmla="*/ 852488 h 1521619"/>
              <a:gd name="connsiteX16" fmla="*/ 219075 w 2216943"/>
              <a:gd name="connsiteY16" fmla="*/ 852488 h 1521619"/>
              <a:gd name="connsiteX17" fmla="*/ 219075 w 2216943"/>
              <a:gd name="connsiteY17" fmla="*/ 823913 h 1521619"/>
              <a:gd name="connsiteX18" fmla="*/ 252412 w 2216943"/>
              <a:gd name="connsiteY18" fmla="*/ 823913 h 1521619"/>
              <a:gd name="connsiteX19" fmla="*/ 252412 w 2216943"/>
              <a:gd name="connsiteY19" fmla="*/ 790575 h 1521619"/>
              <a:gd name="connsiteX20" fmla="*/ 276225 w 2216943"/>
              <a:gd name="connsiteY20" fmla="*/ 790575 h 1521619"/>
              <a:gd name="connsiteX21" fmla="*/ 276225 w 2216943"/>
              <a:gd name="connsiteY21" fmla="*/ 769144 h 1521619"/>
              <a:gd name="connsiteX22" fmla="*/ 319087 w 2216943"/>
              <a:gd name="connsiteY22" fmla="*/ 769144 h 1521619"/>
              <a:gd name="connsiteX23" fmla="*/ 319087 w 2216943"/>
              <a:gd name="connsiteY23" fmla="*/ 750094 h 1521619"/>
              <a:gd name="connsiteX24" fmla="*/ 357187 w 2216943"/>
              <a:gd name="connsiteY24" fmla="*/ 750094 h 1521619"/>
              <a:gd name="connsiteX25" fmla="*/ 357187 w 2216943"/>
              <a:gd name="connsiteY25" fmla="*/ 704850 h 1521619"/>
              <a:gd name="connsiteX26" fmla="*/ 385762 w 2216943"/>
              <a:gd name="connsiteY26" fmla="*/ 704850 h 1521619"/>
              <a:gd name="connsiteX27" fmla="*/ 385762 w 2216943"/>
              <a:gd name="connsiteY27" fmla="*/ 692944 h 1521619"/>
              <a:gd name="connsiteX28" fmla="*/ 407193 w 2216943"/>
              <a:gd name="connsiteY28" fmla="*/ 692944 h 1521619"/>
              <a:gd name="connsiteX29" fmla="*/ 407193 w 2216943"/>
              <a:gd name="connsiteY29" fmla="*/ 666750 h 1521619"/>
              <a:gd name="connsiteX30" fmla="*/ 481012 w 2216943"/>
              <a:gd name="connsiteY30" fmla="*/ 666750 h 1521619"/>
              <a:gd name="connsiteX31" fmla="*/ 481012 w 2216943"/>
              <a:gd name="connsiteY31" fmla="*/ 645319 h 1521619"/>
              <a:gd name="connsiteX32" fmla="*/ 523875 w 2216943"/>
              <a:gd name="connsiteY32" fmla="*/ 645319 h 1521619"/>
              <a:gd name="connsiteX33" fmla="*/ 523875 w 2216943"/>
              <a:gd name="connsiteY33" fmla="*/ 623888 h 1521619"/>
              <a:gd name="connsiteX34" fmla="*/ 547687 w 2216943"/>
              <a:gd name="connsiteY34" fmla="*/ 623888 h 1521619"/>
              <a:gd name="connsiteX35" fmla="*/ 547687 w 2216943"/>
              <a:gd name="connsiteY35" fmla="*/ 609600 h 1521619"/>
              <a:gd name="connsiteX36" fmla="*/ 642937 w 2216943"/>
              <a:gd name="connsiteY36" fmla="*/ 609600 h 1521619"/>
              <a:gd name="connsiteX37" fmla="*/ 642937 w 2216943"/>
              <a:gd name="connsiteY37" fmla="*/ 576263 h 1521619"/>
              <a:gd name="connsiteX38" fmla="*/ 659606 w 2216943"/>
              <a:gd name="connsiteY38" fmla="*/ 576263 h 1521619"/>
              <a:gd name="connsiteX39" fmla="*/ 659606 w 2216943"/>
              <a:gd name="connsiteY39" fmla="*/ 547688 h 1521619"/>
              <a:gd name="connsiteX40" fmla="*/ 681037 w 2216943"/>
              <a:gd name="connsiteY40" fmla="*/ 547688 h 1521619"/>
              <a:gd name="connsiteX41" fmla="*/ 681037 w 2216943"/>
              <a:gd name="connsiteY41" fmla="*/ 528638 h 1521619"/>
              <a:gd name="connsiteX42" fmla="*/ 714375 w 2216943"/>
              <a:gd name="connsiteY42" fmla="*/ 528638 h 1521619"/>
              <a:gd name="connsiteX43" fmla="*/ 714375 w 2216943"/>
              <a:gd name="connsiteY43" fmla="*/ 514350 h 1521619"/>
              <a:gd name="connsiteX44" fmla="*/ 738187 w 2216943"/>
              <a:gd name="connsiteY44" fmla="*/ 514350 h 1521619"/>
              <a:gd name="connsiteX45" fmla="*/ 738187 w 2216943"/>
              <a:gd name="connsiteY45" fmla="*/ 500063 h 1521619"/>
              <a:gd name="connsiteX46" fmla="*/ 802481 w 2216943"/>
              <a:gd name="connsiteY46" fmla="*/ 500063 h 1521619"/>
              <a:gd name="connsiteX47" fmla="*/ 802481 w 2216943"/>
              <a:gd name="connsiteY47" fmla="*/ 478631 h 1521619"/>
              <a:gd name="connsiteX48" fmla="*/ 845343 w 2216943"/>
              <a:gd name="connsiteY48" fmla="*/ 478631 h 1521619"/>
              <a:gd name="connsiteX49" fmla="*/ 845343 w 2216943"/>
              <a:gd name="connsiteY49" fmla="*/ 459581 h 1521619"/>
              <a:gd name="connsiteX50" fmla="*/ 881062 w 2216943"/>
              <a:gd name="connsiteY50" fmla="*/ 459581 h 1521619"/>
              <a:gd name="connsiteX51" fmla="*/ 881062 w 2216943"/>
              <a:gd name="connsiteY51" fmla="*/ 433388 h 1521619"/>
              <a:gd name="connsiteX52" fmla="*/ 909637 w 2216943"/>
              <a:gd name="connsiteY52" fmla="*/ 433388 h 1521619"/>
              <a:gd name="connsiteX53" fmla="*/ 909637 w 2216943"/>
              <a:gd name="connsiteY53" fmla="*/ 411956 h 1521619"/>
              <a:gd name="connsiteX54" fmla="*/ 916780 w 2216943"/>
              <a:gd name="connsiteY54" fmla="*/ 404813 h 1521619"/>
              <a:gd name="connsiteX55" fmla="*/ 938212 w 2216943"/>
              <a:gd name="connsiteY55" fmla="*/ 404813 h 1521619"/>
              <a:gd name="connsiteX56" fmla="*/ 938212 w 2216943"/>
              <a:gd name="connsiteY56" fmla="*/ 383381 h 1521619"/>
              <a:gd name="connsiteX57" fmla="*/ 1012031 w 2216943"/>
              <a:gd name="connsiteY57" fmla="*/ 383381 h 1521619"/>
              <a:gd name="connsiteX58" fmla="*/ 1012031 w 2216943"/>
              <a:gd name="connsiteY58" fmla="*/ 366713 h 1521619"/>
              <a:gd name="connsiteX59" fmla="*/ 1050131 w 2216943"/>
              <a:gd name="connsiteY59" fmla="*/ 366713 h 1521619"/>
              <a:gd name="connsiteX60" fmla="*/ 1050131 w 2216943"/>
              <a:gd name="connsiteY60" fmla="*/ 347663 h 1521619"/>
              <a:gd name="connsiteX61" fmla="*/ 1119187 w 2216943"/>
              <a:gd name="connsiteY61" fmla="*/ 347663 h 1521619"/>
              <a:gd name="connsiteX62" fmla="*/ 1185862 w 2216943"/>
              <a:gd name="connsiteY62" fmla="*/ 347663 h 1521619"/>
              <a:gd name="connsiteX63" fmla="*/ 1185862 w 2216943"/>
              <a:gd name="connsiteY63" fmla="*/ 323850 h 1521619"/>
              <a:gd name="connsiteX64" fmla="*/ 1193006 w 2216943"/>
              <a:gd name="connsiteY64" fmla="*/ 316706 h 1521619"/>
              <a:gd name="connsiteX65" fmla="*/ 1266825 w 2216943"/>
              <a:gd name="connsiteY65" fmla="*/ 316706 h 1521619"/>
              <a:gd name="connsiteX66" fmla="*/ 1266825 w 2216943"/>
              <a:gd name="connsiteY66" fmla="*/ 290513 h 1521619"/>
              <a:gd name="connsiteX67" fmla="*/ 1283493 w 2216943"/>
              <a:gd name="connsiteY67" fmla="*/ 290513 h 1521619"/>
              <a:gd name="connsiteX68" fmla="*/ 1283493 w 2216943"/>
              <a:gd name="connsiteY68" fmla="*/ 261938 h 1521619"/>
              <a:gd name="connsiteX69" fmla="*/ 1319212 w 2216943"/>
              <a:gd name="connsiteY69" fmla="*/ 261938 h 1521619"/>
              <a:gd name="connsiteX70" fmla="*/ 1319212 w 2216943"/>
              <a:gd name="connsiteY70" fmla="*/ 245269 h 1521619"/>
              <a:gd name="connsiteX71" fmla="*/ 1450181 w 2216943"/>
              <a:gd name="connsiteY71" fmla="*/ 245269 h 1521619"/>
              <a:gd name="connsiteX72" fmla="*/ 1450181 w 2216943"/>
              <a:gd name="connsiteY72" fmla="*/ 214313 h 1521619"/>
              <a:gd name="connsiteX73" fmla="*/ 1471612 w 2216943"/>
              <a:gd name="connsiteY73" fmla="*/ 214313 h 1521619"/>
              <a:gd name="connsiteX74" fmla="*/ 1471612 w 2216943"/>
              <a:gd name="connsiteY74" fmla="*/ 228600 h 1521619"/>
              <a:gd name="connsiteX75" fmla="*/ 1557337 w 2216943"/>
              <a:gd name="connsiteY75" fmla="*/ 228600 h 1521619"/>
              <a:gd name="connsiteX76" fmla="*/ 1557337 w 2216943"/>
              <a:gd name="connsiteY76" fmla="*/ 200025 h 1521619"/>
              <a:gd name="connsiteX77" fmla="*/ 1607343 w 2216943"/>
              <a:gd name="connsiteY77" fmla="*/ 200025 h 1521619"/>
              <a:gd name="connsiteX78" fmla="*/ 1607343 w 2216943"/>
              <a:gd name="connsiteY78" fmla="*/ 178594 h 1521619"/>
              <a:gd name="connsiteX79" fmla="*/ 1654968 w 2216943"/>
              <a:gd name="connsiteY79" fmla="*/ 178594 h 1521619"/>
              <a:gd name="connsiteX80" fmla="*/ 1666875 w 2216943"/>
              <a:gd name="connsiteY80" fmla="*/ 166687 h 1521619"/>
              <a:gd name="connsiteX81" fmla="*/ 1738312 w 2216943"/>
              <a:gd name="connsiteY81" fmla="*/ 166687 h 1521619"/>
              <a:gd name="connsiteX82" fmla="*/ 1738312 w 2216943"/>
              <a:gd name="connsiteY82" fmla="*/ 147638 h 1521619"/>
              <a:gd name="connsiteX83" fmla="*/ 1771650 w 2216943"/>
              <a:gd name="connsiteY83" fmla="*/ 147638 h 1521619"/>
              <a:gd name="connsiteX84" fmla="*/ 1771650 w 2216943"/>
              <a:gd name="connsiteY84" fmla="*/ 135731 h 1521619"/>
              <a:gd name="connsiteX85" fmla="*/ 1890712 w 2216943"/>
              <a:gd name="connsiteY85" fmla="*/ 135731 h 1521619"/>
              <a:gd name="connsiteX86" fmla="*/ 1890712 w 2216943"/>
              <a:gd name="connsiteY86" fmla="*/ 116681 h 1521619"/>
              <a:gd name="connsiteX87" fmla="*/ 1964531 w 2216943"/>
              <a:gd name="connsiteY87" fmla="*/ 116681 h 1521619"/>
              <a:gd name="connsiteX88" fmla="*/ 1964531 w 2216943"/>
              <a:gd name="connsiteY88" fmla="*/ 104775 h 1521619"/>
              <a:gd name="connsiteX89" fmla="*/ 1988343 w 2216943"/>
              <a:gd name="connsiteY89" fmla="*/ 104775 h 1521619"/>
              <a:gd name="connsiteX90" fmla="*/ 1988343 w 2216943"/>
              <a:gd name="connsiteY90" fmla="*/ 90488 h 1521619"/>
              <a:gd name="connsiteX91" fmla="*/ 2069306 w 2216943"/>
              <a:gd name="connsiteY91" fmla="*/ 90488 h 1521619"/>
              <a:gd name="connsiteX92" fmla="*/ 2069306 w 2216943"/>
              <a:gd name="connsiteY92" fmla="*/ 66675 h 1521619"/>
              <a:gd name="connsiteX93" fmla="*/ 2095500 w 2216943"/>
              <a:gd name="connsiteY93" fmla="*/ 66675 h 1521619"/>
              <a:gd name="connsiteX94" fmla="*/ 2095500 w 2216943"/>
              <a:gd name="connsiteY94" fmla="*/ 47625 h 1521619"/>
              <a:gd name="connsiteX95" fmla="*/ 2183606 w 2216943"/>
              <a:gd name="connsiteY95" fmla="*/ 47625 h 1521619"/>
              <a:gd name="connsiteX96" fmla="*/ 2183606 w 2216943"/>
              <a:gd name="connsiteY96" fmla="*/ 26194 h 1521619"/>
              <a:gd name="connsiteX97" fmla="*/ 2216943 w 2216943"/>
              <a:gd name="connsiteY97" fmla="*/ 26194 h 1521619"/>
              <a:gd name="connsiteX98" fmla="*/ 2216943 w 2216943"/>
              <a:gd name="connsiteY98" fmla="*/ 0 h 1521619"/>
              <a:gd name="connsiteX99" fmla="*/ 0 w 2216943"/>
              <a:gd name="connsiteY99" fmla="*/ 7144 h 152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2216943" h="1521619">
                <a:moveTo>
                  <a:pt x="0" y="7144"/>
                </a:moveTo>
                <a:lnTo>
                  <a:pt x="0" y="1521619"/>
                </a:lnTo>
                <a:lnTo>
                  <a:pt x="26193" y="1521619"/>
                </a:lnTo>
                <a:lnTo>
                  <a:pt x="26193" y="1314450"/>
                </a:lnTo>
                <a:lnTo>
                  <a:pt x="52387" y="1314450"/>
                </a:lnTo>
                <a:lnTo>
                  <a:pt x="52387" y="1228725"/>
                </a:lnTo>
                <a:lnTo>
                  <a:pt x="90487" y="1228725"/>
                </a:lnTo>
                <a:lnTo>
                  <a:pt x="90487" y="1107281"/>
                </a:lnTo>
                <a:lnTo>
                  <a:pt x="128587" y="1107281"/>
                </a:lnTo>
                <a:lnTo>
                  <a:pt x="128587" y="926306"/>
                </a:lnTo>
                <a:lnTo>
                  <a:pt x="157162" y="926306"/>
                </a:lnTo>
                <a:lnTo>
                  <a:pt x="157162" y="909638"/>
                </a:lnTo>
                <a:lnTo>
                  <a:pt x="173831" y="909638"/>
                </a:lnTo>
                <a:lnTo>
                  <a:pt x="173831" y="885825"/>
                </a:lnTo>
                <a:lnTo>
                  <a:pt x="200025" y="885825"/>
                </a:lnTo>
                <a:lnTo>
                  <a:pt x="200025" y="852488"/>
                </a:lnTo>
                <a:lnTo>
                  <a:pt x="219075" y="852488"/>
                </a:lnTo>
                <a:lnTo>
                  <a:pt x="219075" y="823913"/>
                </a:lnTo>
                <a:lnTo>
                  <a:pt x="252412" y="823913"/>
                </a:lnTo>
                <a:lnTo>
                  <a:pt x="252412" y="790575"/>
                </a:lnTo>
                <a:lnTo>
                  <a:pt x="276225" y="790575"/>
                </a:lnTo>
                <a:lnTo>
                  <a:pt x="276225" y="769144"/>
                </a:lnTo>
                <a:lnTo>
                  <a:pt x="319087" y="769144"/>
                </a:lnTo>
                <a:lnTo>
                  <a:pt x="319087" y="750094"/>
                </a:lnTo>
                <a:lnTo>
                  <a:pt x="357187" y="750094"/>
                </a:lnTo>
                <a:lnTo>
                  <a:pt x="357187" y="704850"/>
                </a:lnTo>
                <a:lnTo>
                  <a:pt x="385762" y="704850"/>
                </a:lnTo>
                <a:lnTo>
                  <a:pt x="385762" y="692944"/>
                </a:lnTo>
                <a:lnTo>
                  <a:pt x="407193" y="692944"/>
                </a:lnTo>
                <a:lnTo>
                  <a:pt x="407193" y="666750"/>
                </a:lnTo>
                <a:lnTo>
                  <a:pt x="481012" y="666750"/>
                </a:lnTo>
                <a:lnTo>
                  <a:pt x="481012" y="645319"/>
                </a:lnTo>
                <a:lnTo>
                  <a:pt x="523875" y="645319"/>
                </a:lnTo>
                <a:lnTo>
                  <a:pt x="523875" y="623888"/>
                </a:lnTo>
                <a:lnTo>
                  <a:pt x="547687" y="623888"/>
                </a:lnTo>
                <a:lnTo>
                  <a:pt x="547687" y="609600"/>
                </a:lnTo>
                <a:lnTo>
                  <a:pt x="642937" y="609600"/>
                </a:lnTo>
                <a:lnTo>
                  <a:pt x="642937" y="576263"/>
                </a:lnTo>
                <a:lnTo>
                  <a:pt x="659606" y="576263"/>
                </a:lnTo>
                <a:lnTo>
                  <a:pt x="659606" y="547688"/>
                </a:lnTo>
                <a:lnTo>
                  <a:pt x="681037" y="547688"/>
                </a:lnTo>
                <a:lnTo>
                  <a:pt x="681037" y="528638"/>
                </a:lnTo>
                <a:lnTo>
                  <a:pt x="714375" y="528638"/>
                </a:lnTo>
                <a:lnTo>
                  <a:pt x="714375" y="514350"/>
                </a:lnTo>
                <a:lnTo>
                  <a:pt x="738187" y="514350"/>
                </a:lnTo>
                <a:lnTo>
                  <a:pt x="738187" y="500063"/>
                </a:lnTo>
                <a:lnTo>
                  <a:pt x="802481" y="500063"/>
                </a:lnTo>
                <a:lnTo>
                  <a:pt x="802481" y="478631"/>
                </a:lnTo>
                <a:lnTo>
                  <a:pt x="845343" y="478631"/>
                </a:lnTo>
                <a:lnTo>
                  <a:pt x="845343" y="459581"/>
                </a:lnTo>
                <a:lnTo>
                  <a:pt x="881062" y="459581"/>
                </a:lnTo>
                <a:lnTo>
                  <a:pt x="881062" y="433388"/>
                </a:lnTo>
                <a:lnTo>
                  <a:pt x="909637" y="433388"/>
                </a:lnTo>
                <a:lnTo>
                  <a:pt x="909637" y="411956"/>
                </a:lnTo>
                <a:lnTo>
                  <a:pt x="916780" y="404813"/>
                </a:lnTo>
                <a:lnTo>
                  <a:pt x="938212" y="404813"/>
                </a:lnTo>
                <a:lnTo>
                  <a:pt x="938212" y="383381"/>
                </a:lnTo>
                <a:lnTo>
                  <a:pt x="1012031" y="383381"/>
                </a:lnTo>
                <a:lnTo>
                  <a:pt x="1012031" y="366713"/>
                </a:lnTo>
                <a:lnTo>
                  <a:pt x="1050131" y="366713"/>
                </a:lnTo>
                <a:lnTo>
                  <a:pt x="1050131" y="347663"/>
                </a:lnTo>
                <a:lnTo>
                  <a:pt x="1119187" y="347663"/>
                </a:lnTo>
                <a:lnTo>
                  <a:pt x="1185862" y="347663"/>
                </a:lnTo>
                <a:lnTo>
                  <a:pt x="1185862" y="323850"/>
                </a:lnTo>
                <a:lnTo>
                  <a:pt x="1193006" y="316706"/>
                </a:lnTo>
                <a:lnTo>
                  <a:pt x="1266825" y="316706"/>
                </a:lnTo>
                <a:lnTo>
                  <a:pt x="1266825" y="290513"/>
                </a:lnTo>
                <a:lnTo>
                  <a:pt x="1283493" y="290513"/>
                </a:lnTo>
                <a:lnTo>
                  <a:pt x="1283493" y="261938"/>
                </a:lnTo>
                <a:lnTo>
                  <a:pt x="1319212" y="261938"/>
                </a:lnTo>
                <a:lnTo>
                  <a:pt x="1319212" y="245269"/>
                </a:lnTo>
                <a:lnTo>
                  <a:pt x="1450181" y="245269"/>
                </a:lnTo>
                <a:lnTo>
                  <a:pt x="1450181" y="214313"/>
                </a:lnTo>
                <a:lnTo>
                  <a:pt x="1471612" y="214313"/>
                </a:lnTo>
                <a:lnTo>
                  <a:pt x="1471612" y="228600"/>
                </a:lnTo>
                <a:lnTo>
                  <a:pt x="1557337" y="228600"/>
                </a:lnTo>
                <a:lnTo>
                  <a:pt x="1557337" y="200025"/>
                </a:lnTo>
                <a:lnTo>
                  <a:pt x="1607343" y="200025"/>
                </a:lnTo>
                <a:lnTo>
                  <a:pt x="1607343" y="178594"/>
                </a:lnTo>
                <a:lnTo>
                  <a:pt x="1654968" y="178594"/>
                </a:lnTo>
                <a:lnTo>
                  <a:pt x="1666875" y="166687"/>
                </a:lnTo>
                <a:lnTo>
                  <a:pt x="1738312" y="166687"/>
                </a:lnTo>
                <a:lnTo>
                  <a:pt x="1738312" y="147638"/>
                </a:lnTo>
                <a:lnTo>
                  <a:pt x="1771650" y="147638"/>
                </a:lnTo>
                <a:lnTo>
                  <a:pt x="1771650" y="135731"/>
                </a:lnTo>
                <a:lnTo>
                  <a:pt x="1890712" y="135731"/>
                </a:lnTo>
                <a:lnTo>
                  <a:pt x="1890712" y="116681"/>
                </a:lnTo>
                <a:lnTo>
                  <a:pt x="1964531" y="116681"/>
                </a:lnTo>
                <a:lnTo>
                  <a:pt x="1964531" y="104775"/>
                </a:lnTo>
                <a:lnTo>
                  <a:pt x="1988343" y="104775"/>
                </a:lnTo>
                <a:lnTo>
                  <a:pt x="1988343" y="90488"/>
                </a:lnTo>
                <a:lnTo>
                  <a:pt x="2069306" y="90488"/>
                </a:lnTo>
                <a:lnTo>
                  <a:pt x="2069306" y="66675"/>
                </a:lnTo>
                <a:lnTo>
                  <a:pt x="2095500" y="66675"/>
                </a:lnTo>
                <a:lnTo>
                  <a:pt x="2095500" y="47625"/>
                </a:lnTo>
                <a:lnTo>
                  <a:pt x="2183606" y="47625"/>
                </a:lnTo>
                <a:lnTo>
                  <a:pt x="2183606" y="26194"/>
                </a:lnTo>
                <a:lnTo>
                  <a:pt x="2216943" y="26194"/>
                </a:lnTo>
                <a:lnTo>
                  <a:pt x="2216943" y="0"/>
                </a:lnTo>
                <a:lnTo>
                  <a:pt x="0" y="7144"/>
                </a:lnTo>
                <a:close/>
              </a:path>
            </a:pathLst>
          </a:cu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488" name="Freeform: Shape 19487">
            <a:extLst>
              <a:ext uri="{FF2B5EF4-FFF2-40B4-BE49-F238E27FC236}">
                <a16:creationId xmlns:a16="http://schemas.microsoft.com/office/drawing/2014/main" id="{94AB5BAD-B0BA-5108-3760-3C5DF64C41E0}"/>
              </a:ext>
            </a:extLst>
          </p:cNvPr>
          <p:cNvSpPr/>
          <p:nvPr/>
        </p:nvSpPr>
        <p:spPr bwMode="auto">
          <a:xfrm>
            <a:off x="6669882" y="2257425"/>
            <a:ext cx="209550" cy="514350"/>
          </a:xfrm>
          <a:custGeom>
            <a:avLst/>
            <a:gdLst>
              <a:gd name="connsiteX0" fmla="*/ 0 w 242887"/>
              <a:gd name="connsiteY0" fmla="*/ 514350 h 514350"/>
              <a:gd name="connsiteX1" fmla="*/ 242887 w 242887"/>
              <a:gd name="connsiteY1" fmla="*/ 514350 h 514350"/>
              <a:gd name="connsiteX2" fmla="*/ 242887 w 242887"/>
              <a:gd name="connsiteY2" fmla="*/ 0 h 514350"/>
              <a:gd name="connsiteX3" fmla="*/ 221456 w 242887"/>
              <a:gd name="connsiteY3" fmla="*/ 0 h 514350"/>
              <a:gd name="connsiteX4" fmla="*/ 221456 w 242887"/>
              <a:gd name="connsiteY4" fmla="*/ 311944 h 514350"/>
              <a:gd name="connsiteX5" fmla="*/ 195262 w 242887"/>
              <a:gd name="connsiteY5" fmla="*/ 311944 h 514350"/>
              <a:gd name="connsiteX6" fmla="*/ 195262 w 242887"/>
              <a:gd name="connsiteY6" fmla="*/ 361950 h 514350"/>
              <a:gd name="connsiteX7" fmla="*/ 152400 w 242887"/>
              <a:gd name="connsiteY7" fmla="*/ 361950 h 514350"/>
              <a:gd name="connsiteX8" fmla="*/ 152400 w 242887"/>
              <a:gd name="connsiteY8" fmla="*/ 385763 h 514350"/>
              <a:gd name="connsiteX9" fmla="*/ 128587 w 242887"/>
              <a:gd name="connsiteY9" fmla="*/ 385763 h 514350"/>
              <a:gd name="connsiteX10" fmla="*/ 128587 w 242887"/>
              <a:gd name="connsiteY10" fmla="*/ 416719 h 514350"/>
              <a:gd name="connsiteX11" fmla="*/ 83344 w 242887"/>
              <a:gd name="connsiteY11" fmla="*/ 416719 h 514350"/>
              <a:gd name="connsiteX12" fmla="*/ 83344 w 242887"/>
              <a:gd name="connsiteY12" fmla="*/ 440531 h 514350"/>
              <a:gd name="connsiteX13" fmla="*/ 59531 w 242887"/>
              <a:gd name="connsiteY13" fmla="*/ 440531 h 514350"/>
              <a:gd name="connsiteX14" fmla="*/ 59531 w 242887"/>
              <a:gd name="connsiteY14" fmla="*/ 459581 h 514350"/>
              <a:gd name="connsiteX15" fmla="*/ 40481 w 242887"/>
              <a:gd name="connsiteY15" fmla="*/ 459581 h 514350"/>
              <a:gd name="connsiteX16" fmla="*/ 0 w 242887"/>
              <a:gd name="connsiteY16" fmla="*/ 514350 h 514350"/>
              <a:gd name="connsiteX0" fmla="*/ 30956 w 202406"/>
              <a:gd name="connsiteY0" fmla="*/ 523875 h 523875"/>
              <a:gd name="connsiteX1" fmla="*/ 202406 w 202406"/>
              <a:gd name="connsiteY1" fmla="*/ 514350 h 523875"/>
              <a:gd name="connsiteX2" fmla="*/ 202406 w 202406"/>
              <a:gd name="connsiteY2" fmla="*/ 0 h 523875"/>
              <a:gd name="connsiteX3" fmla="*/ 180975 w 202406"/>
              <a:gd name="connsiteY3" fmla="*/ 0 h 523875"/>
              <a:gd name="connsiteX4" fmla="*/ 180975 w 202406"/>
              <a:gd name="connsiteY4" fmla="*/ 311944 h 523875"/>
              <a:gd name="connsiteX5" fmla="*/ 154781 w 202406"/>
              <a:gd name="connsiteY5" fmla="*/ 311944 h 523875"/>
              <a:gd name="connsiteX6" fmla="*/ 154781 w 202406"/>
              <a:gd name="connsiteY6" fmla="*/ 361950 h 523875"/>
              <a:gd name="connsiteX7" fmla="*/ 111919 w 202406"/>
              <a:gd name="connsiteY7" fmla="*/ 361950 h 523875"/>
              <a:gd name="connsiteX8" fmla="*/ 111919 w 202406"/>
              <a:gd name="connsiteY8" fmla="*/ 385763 h 523875"/>
              <a:gd name="connsiteX9" fmla="*/ 88106 w 202406"/>
              <a:gd name="connsiteY9" fmla="*/ 385763 h 523875"/>
              <a:gd name="connsiteX10" fmla="*/ 88106 w 202406"/>
              <a:gd name="connsiteY10" fmla="*/ 416719 h 523875"/>
              <a:gd name="connsiteX11" fmla="*/ 42863 w 202406"/>
              <a:gd name="connsiteY11" fmla="*/ 416719 h 523875"/>
              <a:gd name="connsiteX12" fmla="*/ 42863 w 202406"/>
              <a:gd name="connsiteY12" fmla="*/ 440531 h 523875"/>
              <a:gd name="connsiteX13" fmla="*/ 19050 w 202406"/>
              <a:gd name="connsiteY13" fmla="*/ 440531 h 523875"/>
              <a:gd name="connsiteX14" fmla="*/ 19050 w 202406"/>
              <a:gd name="connsiteY14" fmla="*/ 459581 h 523875"/>
              <a:gd name="connsiteX15" fmla="*/ 0 w 202406"/>
              <a:gd name="connsiteY15" fmla="*/ 459581 h 523875"/>
              <a:gd name="connsiteX16" fmla="*/ 30956 w 202406"/>
              <a:gd name="connsiteY16" fmla="*/ 523875 h 523875"/>
              <a:gd name="connsiteX0" fmla="*/ 0 w 204787"/>
              <a:gd name="connsiteY0" fmla="*/ 511969 h 514350"/>
              <a:gd name="connsiteX1" fmla="*/ 204787 w 204787"/>
              <a:gd name="connsiteY1" fmla="*/ 514350 h 514350"/>
              <a:gd name="connsiteX2" fmla="*/ 204787 w 204787"/>
              <a:gd name="connsiteY2" fmla="*/ 0 h 514350"/>
              <a:gd name="connsiteX3" fmla="*/ 183356 w 204787"/>
              <a:gd name="connsiteY3" fmla="*/ 0 h 514350"/>
              <a:gd name="connsiteX4" fmla="*/ 183356 w 204787"/>
              <a:gd name="connsiteY4" fmla="*/ 311944 h 514350"/>
              <a:gd name="connsiteX5" fmla="*/ 157162 w 204787"/>
              <a:gd name="connsiteY5" fmla="*/ 311944 h 514350"/>
              <a:gd name="connsiteX6" fmla="*/ 157162 w 204787"/>
              <a:gd name="connsiteY6" fmla="*/ 361950 h 514350"/>
              <a:gd name="connsiteX7" fmla="*/ 114300 w 204787"/>
              <a:gd name="connsiteY7" fmla="*/ 361950 h 514350"/>
              <a:gd name="connsiteX8" fmla="*/ 114300 w 204787"/>
              <a:gd name="connsiteY8" fmla="*/ 385763 h 514350"/>
              <a:gd name="connsiteX9" fmla="*/ 90487 w 204787"/>
              <a:gd name="connsiteY9" fmla="*/ 385763 h 514350"/>
              <a:gd name="connsiteX10" fmla="*/ 90487 w 204787"/>
              <a:gd name="connsiteY10" fmla="*/ 416719 h 514350"/>
              <a:gd name="connsiteX11" fmla="*/ 45244 w 204787"/>
              <a:gd name="connsiteY11" fmla="*/ 416719 h 514350"/>
              <a:gd name="connsiteX12" fmla="*/ 45244 w 204787"/>
              <a:gd name="connsiteY12" fmla="*/ 440531 h 514350"/>
              <a:gd name="connsiteX13" fmla="*/ 21431 w 204787"/>
              <a:gd name="connsiteY13" fmla="*/ 440531 h 514350"/>
              <a:gd name="connsiteX14" fmla="*/ 21431 w 204787"/>
              <a:gd name="connsiteY14" fmla="*/ 459581 h 514350"/>
              <a:gd name="connsiteX15" fmla="*/ 2381 w 204787"/>
              <a:gd name="connsiteY15" fmla="*/ 459581 h 514350"/>
              <a:gd name="connsiteX16" fmla="*/ 0 w 204787"/>
              <a:gd name="connsiteY16" fmla="*/ 511969 h 514350"/>
              <a:gd name="connsiteX0" fmla="*/ 0 w 204787"/>
              <a:gd name="connsiteY0" fmla="*/ 511969 h 514350"/>
              <a:gd name="connsiteX1" fmla="*/ 204787 w 204787"/>
              <a:gd name="connsiteY1" fmla="*/ 514350 h 514350"/>
              <a:gd name="connsiteX2" fmla="*/ 204787 w 204787"/>
              <a:gd name="connsiteY2" fmla="*/ 0 h 514350"/>
              <a:gd name="connsiteX3" fmla="*/ 183356 w 204787"/>
              <a:gd name="connsiteY3" fmla="*/ 0 h 514350"/>
              <a:gd name="connsiteX4" fmla="*/ 183356 w 204787"/>
              <a:gd name="connsiteY4" fmla="*/ 311944 h 514350"/>
              <a:gd name="connsiteX5" fmla="*/ 157162 w 204787"/>
              <a:gd name="connsiteY5" fmla="*/ 311944 h 514350"/>
              <a:gd name="connsiteX6" fmla="*/ 157162 w 204787"/>
              <a:gd name="connsiteY6" fmla="*/ 361950 h 514350"/>
              <a:gd name="connsiteX7" fmla="*/ 114300 w 204787"/>
              <a:gd name="connsiteY7" fmla="*/ 361950 h 514350"/>
              <a:gd name="connsiteX8" fmla="*/ 114300 w 204787"/>
              <a:gd name="connsiteY8" fmla="*/ 385763 h 514350"/>
              <a:gd name="connsiteX9" fmla="*/ 90487 w 204787"/>
              <a:gd name="connsiteY9" fmla="*/ 385763 h 514350"/>
              <a:gd name="connsiteX10" fmla="*/ 90487 w 204787"/>
              <a:gd name="connsiteY10" fmla="*/ 416719 h 514350"/>
              <a:gd name="connsiteX11" fmla="*/ 45244 w 204787"/>
              <a:gd name="connsiteY11" fmla="*/ 416719 h 514350"/>
              <a:gd name="connsiteX12" fmla="*/ 45244 w 204787"/>
              <a:gd name="connsiteY12" fmla="*/ 440531 h 514350"/>
              <a:gd name="connsiteX13" fmla="*/ 21431 w 204787"/>
              <a:gd name="connsiteY13" fmla="*/ 440531 h 514350"/>
              <a:gd name="connsiteX14" fmla="*/ 21431 w 204787"/>
              <a:gd name="connsiteY14" fmla="*/ 459581 h 514350"/>
              <a:gd name="connsiteX15" fmla="*/ 2381 w 204787"/>
              <a:gd name="connsiteY15" fmla="*/ 459581 h 514350"/>
              <a:gd name="connsiteX16" fmla="*/ 0 w 204787"/>
              <a:gd name="connsiteY16" fmla="*/ 511969 h 514350"/>
              <a:gd name="connsiteX0" fmla="*/ 2382 w 202406"/>
              <a:gd name="connsiteY0" fmla="*/ 540544 h 540544"/>
              <a:gd name="connsiteX1" fmla="*/ 202406 w 202406"/>
              <a:gd name="connsiteY1" fmla="*/ 514350 h 540544"/>
              <a:gd name="connsiteX2" fmla="*/ 202406 w 202406"/>
              <a:gd name="connsiteY2" fmla="*/ 0 h 540544"/>
              <a:gd name="connsiteX3" fmla="*/ 180975 w 202406"/>
              <a:gd name="connsiteY3" fmla="*/ 0 h 540544"/>
              <a:gd name="connsiteX4" fmla="*/ 180975 w 202406"/>
              <a:gd name="connsiteY4" fmla="*/ 311944 h 540544"/>
              <a:gd name="connsiteX5" fmla="*/ 154781 w 202406"/>
              <a:gd name="connsiteY5" fmla="*/ 311944 h 540544"/>
              <a:gd name="connsiteX6" fmla="*/ 154781 w 202406"/>
              <a:gd name="connsiteY6" fmla="*/ 361950 h 540544"/>
              <a:gd name="connsiteX7" fmla="*/ 111919 w 202406"/>
              <a:gd name="connsiteY7" fmla="*/ 361950 h 540544"/>
              <a:gd name="connsiteX8" fmla="*/ 111919 w 202406"/>
              <a:gd name="connsiteY8" fmla="*/ 385763 h 540544"/>
              <a:gd name="connsiteX9" fmla="*/ 88106 w 202406"/>
              <a:gd name="connsiteY9" fmla="*/ 385763 h 540544"/>
              <a:gd name="connsiteX10" fmla="*/ 88106 w 202406"/>
              <a:gd name="connsiteY10" fmla="*/ 416719 h 540544"/>
              <a:gd name="connsiteX11" fmla="*/ 42863 w 202406"/>
              <a:gd name="connsiteY11" fmla="*/ 416719 h 540544"/>
              <a:gd name="connsiteX12" fmla="*/ 42863 w 202406"/>
              <a:gd name="connsiteY12" fmla="*/ 440531 h 540544"/>
              <a:gd name="connsiteX13" fmla="*/ 19050 w 202406"/>
              <a:gd name="connsiteY13" fmla="*/ 440531 h 540544"/>
              <a:gd name="connsiteX14" fmla="*/ 19050 w 202406"/>
              <a:gd name="connsiteY14" fmla="*/ 459581 h 540544"/>
              <a:gd name="connsiteX15" fmla="*/ 0 w 202406"/>
              <a:gd name="connsiteY15" fmla="*/ 459581 h 540544"/>
              <a:gd name="connsiteX16" fmla="*/ 2382 w 202406"/>
              <a:gd name="connsiteY16" fmla="*/ 540544 h 540544"/>
              <a:gd name="connsiteX0" fmla="*/ 0 w 202406"/>
              <a:gd name="connsiteY0" fmla="*/ 511969 h 514350"/>
              <a:gd name="connsiteX1" fmla="*/ 202406 w 202406"/>
              <a:gd name="connsiteY1" fmla="*/ 514350 h 514350"/>
              <a:gd name="connsiteX2" fmla="*/ 202406 w 202406"/>
              <a:gd name="connsiteY2" fmla="*/ 0 h 514350"/>
              <a:gd name="connsiteX3" fmla="*/ 180975 w 202406"/>
              <a:gd name="connsiteY3" fmla="*/ 0 h 514350"/>
              <a:gd name="connsiteX4" fmla="*/ 180975 w 202406"/>
              <a:gd name="connsiteY4" fmla="*/ 311944 h 514350"/>
              <a:gd name="connsiteX5" fmla="*/ 154781 w 202406"/>
              <a:gd name="connsiteY5" fmla="*/ 311944 h 514350"/>
              <a:gd name="connsiteX6" fmla="*/ 154781 w 202406"/>
              <a:gd name="connsiteY6" fmla="*/ 361950 h 514350"/>
              <a:gd name="connsiteX7" fmla="*/ 111919 w 202406"/>
              <a:gd name="connsiteY7" fmla="*/ 361950 h 514350"/>
              <a:gd name="connsiteX8" fmla="*/ 111919 w 202406"/>
              <a:gd name="connsiteY8" fmla="*/ 385763 h 514350"/>
              <a:gd name="connsiteX9" fmla="*/ 88106 w 202406"/>
              <a:gd name="connsiteY9" fmla="*/ 385763 h 514350"/>
              <a:gd name="connsiteX10" fmla="*/ 88106 w 202406"/>
              <a:gd name="connsiteY10" fmla="*/ 416719 h 514350"/>
              <a:gd name="connsiteX11" fmla="*/ 42863 w 202406"/>
              <a:gd name="connsiteY11" fmla="*/ 416719 h 514350"/>
              <a:gd name="connsiteX12" fmla="*/ 42863 w 202406"/>
              <a:gd name="connsiteY12" fmla="*/ 440531 h 514350"/>
              <a:gd name="connsiteX13" fmla="*/ 19050 w 202406"/>
              <a:gd name="connsiteY13" fmla="*/ 440531 h 514350"/>
              <a:gd name="connsiteX14" fmla="*/ 19050 w 202406"/>
              <a:gd name="connsiteY14" fmla="*/ 459581 h 514350"/>
              <a:gd name="connsiteX15" fmla="*/ 0 w 202406"/>
              <a:gd name="connsiteY15" fmla="*/ 459581 h 514350"/>
              <a:gd name="connsiteX16" fmla="*/ 0 w 202406"/>
              <a:gd name="connsiteY16" fmla="*/ 511969 h 514350"/>
              <a:gd name="connsiteX0" fmla="*/ 7144 w 209550"/>
              <a:gd name="connsiteY0" fmla="*/ 511969 h 514350"/>
              <a:gd name="connsiteX1" fmla="*/ 209550 w 209550"/>
              <a:gd name="connsiteY1" fmla="*/ 514350 h 514350"/>
              <a:gd name="connsiteX2" fmla="*/ 209550 w 209550"/>
              <a:gd name="connsiteY2" fmla="*/ 0 h 514350"/>
              <a:gd name="connsiteX3" fmla="*/ 188119 w 209550"/>
              <a:gd name="connsiteY3" fmla="*/ 0 h 514350"/>
              <a:gd name="connsiteX4" fmla="*/ 188119 w 209550"/>
              <a:gd name="connsiteY4" fmla="*/ 311944 h 514350"/>
              <a:gd name="connsiteX5" fmla="*/ 161925 w 209550"/>
              <a:gd name="connsiteY5" fmla="*/ 311944 h 514350"/>
              <a:gd name="connsiteX6" fmla="*/ 161925 w 209550"/>
              <a:gd name="connsiteY6" fmla="*/ 361950 h 514350"/>
              <a:gd name="connsiteX7" fmla="*/ 119063 w 209550"/>
              <a:gd name="connsiteY7" fmla="*/ 361950 h 514350"/>
              <a:gd name="connsiteX8" fmla="*/ 119063 w 209550"/>
              <a:gd name="connsiteY8" fmla="*/ 385763 h 514350"/>
              <a:gd name="connsiteX9" fmla="*/ 95250 w 209550"/>
              <a:gd name="connsiteY9" fmla="*/ 385763 h 514350"/>
              <a:gd name="connsiteX10" fmla="*/ 95250 w 209550"/>
              <a:gd name="connsiteY10" fmla="*/ 416719 h 514350"/>
              <a:gd name="connsiteX11" fmla="*/ 50007 w 209550"/>
              <a:gd name="connsiteY11" fmla="*/ 416719 h 514350"/>
              <a:gd name="connsiteX12" fmla="*/ 50007 w 209550"/>
              <a:gd name="connsiteY12" fmla="*/ 440531 h 514350"/>
              <a:gd name="connsiteX13" fmla="*/ 26194 w 209550"/>
              <a:gd name="connsiteY13" fmla="*/ 440531 h 514350"/>
              <a:gd name="connsiteX14" fmla="*/ 26194 w 209550"/>
              <a:gd name="connsiteY14" fmla="*/ 459581 h 514350"/>
              <a:gd name="connsiteX15" fmla="*/ 0 w 209550"/>
              <a:gd name="connsiteY15" fmla="*/ 459581 h 514350"/>
              <a:gd name="connsiteX16" fmla="*/ 7144 w 209550"/>
              <a:gd name="connsiteY16" fmla="*/ 511969 h 514350"/>
              <a:gd name="connsiteX0" fmla="*/ 0 w 209550"/>
              <a:gd name="connsiteY0" fmla="*/ 511969 h 514350"/>
              <a:gd name="connsiteX1" fmla="*/ 209550 w 209550"/>
              <a:gd name="connsiteY1" fmla="*/ 514350 h 514350"/>
              <a:gd name="connsiteX2" fmla="*/ 209550 w 209550"/>
              <a:gd name="connsiteY2" fmla="*/ 0 h 514350"/>
              <a:gd name="connsiteX3" fmla="*/ 188119 w 209550"/>
              <a:gd name="connsiteY3" fmla="*/ 0 h 514350"/>
              <a:gd name="connsiteX4" fmla="*/ 188119 w 209550"/>
              <a:gd name="connsiteY4" fmla="*/ 311944 h 514350"/>
              <a:gd name="connsiteX5" fmla="*/ 161925 w 209550"/>
              <a:gd name="connsiteY5" fmla="*/ 311944 h 514350"/>
              <a:gd name="connsiteX6" fmla="*/ 161925 w 209550"/>
              <a:gd name="connsiteY6" fmla="*/ 361950 h 514350"/>
              <a:gd name="connsiteX7" fmla="*/ 119063 w 209550"/>
              <a:gd name="connsiteY7" fmla="*/ 361950 h 514350"/>
              <a:gd name="connsiteX8" fmla="*/ 119063 w 209550"/>
              <a:gd name="connsiteY8" fmla="*/ 385763 h 514350"/>
              <a:gd name="connsiteX9" fmla="*/ 95250 w 209550"/>
              <a:gd name="connsiteY9" fmla="*/ 385763 h 514350"/>
              <a:gd name="connsiteX10" fmla="*/ 95250 w 209550"/>
              <a:gd name="connsiteY10" fmla="*/ 416719 h 514350"/>
              <a:gd name="connsiteX11" fmla="*/ 50007 w 209550"/>
              <a:gd name="connsiteY11" fmla="*/ 416719 h 514350"/>
              <a:gd name="connsiteX12" fmla="*/ 50007 w 209550"/>
              <a:gd name="connsiteY12" fmla="*/ 440531 h 514350"/>
              <a:gd name="connsiteX13" fmla="*/ 26194 w 209550"/>
              <a:gd name="connsiteY13" fmla="*/ 440531 h 514350"/>
              <a:gd name="connsiteX14" fmla="*/ 26194 w 209550"/>
              <a:gd name="connsiteY14" fmla="*/ 459581 h 514350"/>
              <a:gd name="connsiteX15" fmla="*/ 0 w 209550"/>
              <a:gd name="connsiteY15" fmla="*/ 459581 h 514350"/>
              <a:gd name="connsiteX16" fmla="*/ 0 w 209550"/>
              <a:gd name="connsiteY16" fmla="*/ 51196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9550" h="514350">
                <a:moveTo>
                  <a:pt x="0" y="511969"/>
                </a:moveTo>
                <a:lnTo>
                  <a:pt x="209550" y="514350"/>
                </a:lnTo>
                <a:lnTo>
                  <a:pt x="209550" y="0"/>
                </a:lnTo>
                <a:lnTo>
                  <a:pt x="188119" y="0"/>
                </a:lnTo>
                <a:lnTo>
                  <a:pt x="188119" y="311944"/>
                </a:lnTo>
                <a:lnTo>
                  <a:pt x="161925" y="311944"/>
                </a:lnTo>
                <a:lnTo>
                  <a:pt x="161925" y="361950"/>
                </a:lnTo>
                <a:lnTo>
                  <a:pt x="119063" y="361950"/>
                </a:lnTo>
                <a:lnTo>
                  <a:pt x="119063" y="385763"/>
                </a:lnTo>
                <a:lnTo>
                  <a:pt x="95250" y="385763"/>
                </a:lnTo>
                <a:lnTo>
                  <a:pt x="95250" y="416719"/>
                </a:lnTo>
                <a:lnTo>
                  <a:pt x="50007" y="416719"/>
                </a:lnTo>
                <a:lnTo>
                  <a:pt x="50007" y="440531"/>
                </a:lnTo>
                <a:lnTo>
                  <a:pt x="26194" y="440531"/>
                </a:lnTo>
                <a:lnTo>
                  <a:pt x="26194" y="459581"/>
                </a:lnTo>
                <a:lnTo>
                  <a:pt x="0" y="459581"/>
                </a:lnTo>
                <a:lnTo>
                  <a:pt x="0" y="511969"/>
                </a:lnTo>
                <a:close/>
              </a:path>
            </a:pathLst>
          </a:cu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489" name="Freeform: Shape 19488">
            <a:extLst>
              <a:ext uri="{FF2B5EF4-FFF2-40B4-BE49-F238E27FC236}">
                <a16:creationId xmlns:a16="http://schemas.microsoft.com/office/drawing/2014/main" id="{31E1D5EA-1DCB-A62B-E4D9-311CD5C9C633}"/>
              </a:ext>
            </a:extLst>
          </p:cNvPr>
          <p:cNvSpPr/>
          <p:nvPr/>
        </p:nvSpPr>
        <p:spPr bwMode="auto">
          <a:xfrm>
            <a:off x="1807369" y="2793206"/>
            <a:ext cx="2107406" cy="1816894"/>
          </a:xfrm>
          <a:custGeom>
            <a:avLst/>
            <a:gdLst>
              <a:gd name="connsiteX0" fmla="*/ 0 w 2107406"/>
              <a:gd name="connsiteY0" fmla="*/ 2382 h 1816894"/>
              <a:gd name="connsiteX1" fmla="*/ 0 w 2107406"/>
              <a:gd name="connsiteY1" fmla="*/ 1816894 h 1816894"/>
              <a:gd name="connsiteX2" fmla="*/ 19050 w 2107406"/>
              <a:gd name="connsiteY2" fmla="*/ 1816894 h 1816894"/>
              <a:gd name="connsiteX3" fmla="*/ 19050 w 2107406"/>
              <a:gd name="connsiteY3" fmla="*/ 1407319 h 1816894"/>
              <a:gd name="connsiteX4" fmla="*/ 40481 w 2107406"/>
              <a:gd name="connsiteY4" fmla="*/ 1407319 h 1816894"/>
              <a:gd name="connsiteX5" fmla="*/ 40481 w 2107406"/>
              <a:gd name="connsiteY5" fmla="*/ 1357313 h 1816894"/>
              <a:gd name="connsiteX6" fmla="*/ 57150 w 2107406"/>
              <a:gd name="connsiteY6" fmla="*/ 1357313 h 1816894"/>
              <a:gd name="connsiteX7" fmla="*/ 57150 w 2107406"/>
              <a:gd name="connsiteY7" fmla="*/ 1145382 h 1816894"/>
              <a:gd name="connsiteX8" fmla="*/ 88106 w 2107406"/>
              <a:gd name="connsiteY8" fmla="*/ 1145382 h 1816894"/>
              <a:gd name="connsiteX9" fmla="*/ 88106 w 2107406"/>
              <a:gd name="connsiteY9" fmla="*/ 1050132 h 1816894"/>
              <a:gd name="connsiteX10" fmla="*/ 107156 w 2107406"/>
              <a:gd name="connsiteY10" fmla="*/ 1050132 h 1816894"/>
              <a:gd name="connsiteX11" fmla="*/ 107156 w 2107406"/>
              <a:gd name="connsiteY11" fmla="*/ 1007269 h 1816894"/>
              <a:gd name="connsiteX12" fmla="*/ 126206 w 2107406"/>
              <a:gd name="connsiteY12" fmla="*/ 1007269 h 1816894"/>
              <a:gd name="connsiteX13" fmla="*/ 126206 w 2107406"/>
              <a:gd name="connsiteY13" fmla="*/ 959644 h 1816894"/>
              <a:gd name="connsiteX14" fmla="*/ 147637 w 2107406"/>
              <a:gd name="connsiteY14" fmla="*/ 959644 h 1816894"/>
              <a:gd name="connsiteX15" fmla="*/ 147637 w 2107406"/>
              <a:gd name="connsiteY15" fmla="*/ 883444 h 1816894"/>
              <a:gd name="connsiteX16" fmla="*/ 223837 w 2107406"/>
              <a:gd name="connsiteY16" fmla="*/ 883444 h 1816894"/>
              <a:gd name="connsiteX17" fmla="*/ 223837 w 2107406"/>
              <a:gd name="connsiteY17" fmla="*/ 778669 h 1816894"/>
              <a:gd name="connsiteX18" fmla="*/ 269081 w 2107406"/>
              <a:gd name="connsiteY18" fmla="*/ 778669 h 1816894"/>
              <a:gd name="connsiteX19" fmla="*/ 269081 w 2107406"/>
              <a:gd name="connsiteY19" fmla="*/ 759619 h 1816894"/>
              <a:gd name="connsiteX20" fmla="*/ 290512 w 2107406"/>
              <a:gd name="connsiteY20" fmla="*/ 759619 h 1816894"/>
              <a:gd name="connsiteX21" fmla="*/ 290512 w 2107406"/>
              <a:gd name="connsiteY21" fmla="*/ 661988 h 1816894"/>
              <a:gd name="connsiteX22" fmla="*/ 319087 w 2107406"/>
              <a:gd name="connsiteY22" fmla="*/ 661988 h 1816894"/>
              <a:gd name="connsiteX23" fmla="*/ 319087 w 2107406"/>
              <a:gd name="connsiteY23" fmla="*/ 638175 h 1816894"/>
              <a:gd name="connsiteX24" fmla="*/ 330994 w 2107406"/>
              <a:gd name="connsiteY24" fmla="*/ 638175 h 1816894"/>
              <a:gd name="connsiteX25" fmla="*/ 330994 w 2107406"/>
              <a:gd name="connsiteY25" fmla="*/ 664369 h 1816894"/>
              <a:gd name="connsiteX26" fmla="*/ 361950 w 2107406"/>
              <a:gd name="connsiteY26" fmla="*/ 664369 h 1816894"/>
              <a:gd name="connsiteX27" fmla="*/ 361950 w 2107406"/>
              <a:gd name="connsiteY27" fmla="*/ 626269 h 1816894"/>
              <a:gd name="connsiteX28" fmla="*/ 385762 w 2107406"/>
              <a:gd name="connsiteY28" fmla="*/ 626269 h 1816894"/>
              <a:gd name="connsiteX29" fmla="*/ 385762 w 2107406"/>
              <a:gd name="connsiteY29" fmla="*/ 595313 h 1816894"/>
              <a:gd name="connsiteX30" fmla="*/ 407194 w 2107406"/>
              <a:gd name="connsiteY30" fmla="*/ 595313 h 1816894"/>
              <a:gd name="connsiteX31" fmla="*/ 407194 w 2107406"/>
              <a:gd name="connsiteY31" fmla="*/ 571500 h 1816894"/>
              <a:gd name="connsiteX32" fmla="*/ 421481 w 2107406"/>
              <a:gd name="connsiteY32" fmla="*/ 571500 h 1816894"/>
              <a:gd name="connsiteX33" fmla="*/ 421481 w 2107406"/>
              <a:gd name="connsiteY33" fmla="*/ 554832 h 1816894"/>
              <a:gd name="connsiteX34" fmla="*/ 473869 w 2107406"/>
              <a:gd name="connsiteY34" fmla="*/ 554832 h 1816894"/>
              <a:gd name="connsiteX35" fmla="*/ 473869 w 2107406"/>
              <a:gd name="connsiteY35" fmla="*/ 528638 h 1816894"/>
              <a:gd name="connsiteX36" fmla="*/ 545306 w 2107406"/>
              <a:gd name="connsiteY36" fmla="*/ 528638 h 1816894"/>
              <a:gd name="connsiteX37" fmla="*/ 545306 w 2107406"/>
              <a:gd name="connsiteY37" fmla="*/ 471488 h 1816894"/>
              <a:gd name="connsiteX38" fmla="*/ 611981 w 2107406"/>
              <a:gd name="connsiteY38" fmla="*/ 471488 h 1816894"/>
              <a:gd name="connsiteX39" fmla="*/ 611981 w 2107406"/>
              <a:gd name="connsiteY39" fmla="*/ 428625 h 1816894"/>
              <a:gd name="connsiteX40" fmla="*/ 666750 w 2107406"/>
              <a:gd name="connsiteY40" fmla="*/ 428625 h 1816894"/>
              <a:gd name="connsiteX41" fmla="*/ 666750 w 2107406"/>
              <a:gd name="connsiteY41" fmla="*/ 445294 h 1816894"/>
              <a:gd name="connsiteX42" fmla="*/ 688181 w 2107406"/>
              <a:gd name="connsiteY42" fmla="*/ 445294 h 1816894"/>
              <a:gd name="connsiteX43" fmla="*/ 688181 w 2107406"/>
              <a:gd name="connsiteY43" fmla="*/ 433388 h 1816894"/>
              <a:gd name="connsiteX44" fmla="*/ 735806 w 2107406"/>
              <a:gd name="connsiteY44" fmla="*/ 433388 h 1816894"/>
              <a:gd name="connsiteX45" fmla="*/ 735806 w 2107406"/>
              <a:gd name="connsiteY45" fmla="*/ 416719 h 1816894"/>
              <a:gd name="connsiteX46" fmla="*/ 792956 w 2107406"/>
              <a:gd name="connsiteY46" fmla="*/ 416719 h 1816894"/>
              <a:gd name="connsiteX47" fmla="*/ 792956 w 2107406"/>
              <a:gd name="connsiteY47" fmla="*/ 404813 h 1816894"/>
              <a:gd name="connsiteX48" fmla="*/ 814387 w 2107406"/>
              <a:gd name="connsiteY48" fmla="*/ 404813 h 1816894"/>
              <a:gd name="connsiteX49" fmla="*/ 814387 w 2107406"/>
              <a:gd name="connsiteY49" fmla="*/ 395288 h 1816894"/>
              <a:gd name="connsiteX50" fmla="*/ 881062 w 2107406"/>
              <a:gd name="connsiteY50" fmla="*/ 395288 h 1816894"/>
              <a:gd name="connsiteX51" fmla="*/ 881062 w 2107406"/>
              <a:gd name="connsiteY51" fmla="*/ 378619 h 1816894"/>
              <a:gd name="connsiteX52" fmla="*/ 938212 w 2107406"/>
              <a:gd name="connsiteY52" fmla="*/ 378619 h 1816894"/>
              <a:gd name="connsiteX53" fmla="*/ 938212 w 2107406"/>
              <a:gd name="connsiteY53" fmla="*/ 369094 h 1816894"/>
              <a:gd name="connsiteX54" fmla="*/ 954881 w 2107406"/>
              <a:gd name="connsiteY54" fmla="*/ 369094 h 1816894"/>
              <a:gd name="connsiteX55" fmla="*/ 954881 w 2107406"/>
              <a:gd name="connsiteY55" fmla="*/ 352425 h 1816894"/>
              <a:gd name="connsiteX56" fmla="*/ 985837 w 2107406"/>
              <a:gd name="connsiteY56" fmla="*/ 352425 h 1816894"/>
              <a:gd name="connsiteX57" fmla="*/ 985837 w 2107406"/>
              <a:gd name="connsiteY57" fmla="*/ 328613 h 1816894"/>
              <a:gd name="connsiteX58" fmla="*/ 1012031 w 2107406"/>
              <a:gd name="connsiteY58" fmla="*/ 328613 h 1816894"/>
              <a:gd name="connsiteX59" fmla="*/ 1012031 w 2107406"/>
              <a:gd name="connsiteY59" fmla="*/ 314325 h 1816894"/>
              <a:gd name="connsiteX60" fmla="*/ 1100137 w 2107406"/>
              <a:gd name="connsiteY60" fmla="*/ 314325 h 1816894"/>
              <a:gd name="connsiteX61" fmla="*/ 1100137 w 2107406"/>
              <a:gd name="connsiteY61" fmla="*/ 292894 h 1816894"/>
              <a:gd name="connsiteX62" fmla="*/ 1135856 w 2107406"/>
              <a:gd name="connsiteY62" fmla="*/ 292894 h 1816894"/>
              <a:gd name="connsiteX63" fmla="*/ 1135856 w 2107406"/>
              <a:gd name="connsiteY63" fmla="*/ 280988 h 1816894"/>
              <a:gd name="connsiteX64" fmla="*/ 1178719 w 2107406"/>
              <a:gd name="connsiteY64" fmla="*/ 280988 h 1816894"/>
              <a:gd name="connsiteX65" fmla="*/ 1178719 w 2107406"/>
              <a:gd name="connsiteY65" fmla="*/ 264319 h 1816894"/>
              <a:gd name="connsiteX66" fmla="*/ 1238250 w 2107406"/>
              <a:gd name="connsiteY66" fmla="*/ 264319 h 1816894"/>
              <a:gd name="connsiteX67" fmla="*/ 1238250 w 2107406"/>
              <a:gd name="connsiteY67" fmla="*/ 250032 h 1816894"/>
              <a:gd name="connsiteX68" fmla="*/ 1283494 w 2107406"/>
              <a:gd name="connsiteY68" fmla="*/ 250032 h 1816894"/>
              <a:gd name="connsiteX69" fmla="*/ 1283494 w 2107406"/>
              <a:gd name="connsiteY69" fmla="*/ 240507 h 1816894"/>
              <a:gd name="connsiteX70" fmla="*/ 1326356 w 2107406"/>
              <a:gd name="connsiteY70" fmla="*/ 240507 h 1816894"/>
              <a:gd name="connsiteX71" fmla="*/ 1326356 w 2107406"/>
              <a:gd name="connsiteY71" fmla="*/ 216694 h 1816894"/>
              <a:gd name="connsiteX72" fmla="*/ 1383506 w 2107406"/>
              <a:gd name="connsiteY72" fmla="*/ 216694 h 1816894"/>
              <a:gd name="connsiteX73" fmla="*/ 1383506 w 2107406"/>
              <a:gd name="connsiteY73" fmla="*/ 200025 h 1816894"/>
              <a:gd name="connsiteX74" fmla="*/ 1404937 w 2107406"/>
              <a:gd name="connsiteY74" fmla="*/ 200025 h 1816894"/>
              <a:gd name="connsiteX75" fmla="*/ 1414462 w 2107406"/>
              <a:gd name="connsiteY75" fmla="*/ 190500 h 1816894"/>
              <a:gd name="connsiteX76" fmla="*/ 1431131 w 2107406"/>
              <a:gd name="connsiteY76" fmla="*/ 190500 h 1816894"/>
              <a:gd name="connsiteX77" fmla="*/ 1431131 w 2107406"/>
              <a:gd name="connsiteY77" fmla="*/ 202407 h 1816894"/>
              <a:gd name="connsiteX78" fmla="*/ 1495425 w 2107406"/>
              <a:gd name="connsiteY78" fmla="*/ 202407 h 1816894"/>
              <a:gd name="connsiteX79" fmla="*/ 1495425 w 2107406"/>
              <a:gd name="connsiteY79" fmla="*/ 183357 h 1816894"/>
              <a:gd name="connsiteX80" fmla="*/ 1543050 w 2107406"/>
              <a:gd name="connsiteY80" fmla="*/ 183357 h 1816894"/>
              <a:gd name="connsiteX81" fmla="*/ 1543050 w 2107406"/>
              <a:gd name="connsiteY81" fmla="*/ 166688 h 1816894"/>
              <a:gd name="connsiteX82" fmla="*/ 1574006 w 2107406"/>
              <a:gd name="connsiteY82" fmla="*/ 166688 h 1816894"/>
              <a:gd name="connsiteX83" fmla="*/ 1574006 w 2107406"/>
              <a:gd name="connsiteY83" fmla="*/ 130969 h 1816894"/>
              <a:gd name="connsiteX84" fmla="*/ 1628775 w 2107406"/>
              <a:gd name="connsiteY84" fmla="*/ 130969 h 1816894"/>
              <a:gd name="connsiteX85" fmla="*/ 1628775 w 2107406"/>
              <a:gd name="connsiteY85" fmla="*/ 111919 h 1816894"/>
              <a:gd name="connsiteX86" fmla="*/ 1693069 w 2107406"/>
              <a:gd name="connsiteY86" fmla="*/ 111919 h 1816894"/>
              <a:gd name="connsiteX87" fmla="*/ 1693069 w 2107406"/>
              <a:gd name="connsiteY87" fmla="*/ 102394 h 1816894"/>
              <a:gd name="connsiteX88" fmla="*/ 1740694 w 2107406"/>
              <a:gd name="connsiteY88" fmla="*/ 102394 h 1816894"/>
              <a:gd name="connsiteX89" fmla="*/ 1740694 w 2107406"/>
              <a:gd name="connsiteY89" fmla="*/ 85725 h 1816894"/>
              <a:gd name="connsiteX90" fmla="*/ 1897856 w 2107406"/>
              <a:gd name="connsiteY90" fmla="*/ 85725 h 1816894"/>
              <a:gd name="connsiteX91" fmla="*/ 1897856 w 2107406"/>
              <a:gd name="connsiteY91" fmla="*/ 61913 h 1816894"/>
              <a:gd name="connsiteX92" fmla="*/ 1943100 w 2107406"/>
              <a:gd name="connsiteY92" fmla="*/ 61913 h 1816894"/>
              <a:gd name="connsiteX93" fmla="*/ 1943100 w 2107406"/>
              <a:gd name="connsiteY93" fmla="*/ 47625 h 1816894"/>
              <a:gd name="connsiteX94" fmla="*/ 1983581 w 2107406"/>
              <a:gd name="connsiteY94" fmla="*/ 47625 h 1816894"/>
              <a:gd name="connsiteX95" fmla="*/ 1983581 w 2107406"/>
              <a:gd name="connsiteY95" fmla="*/ 35719 h 1816894"/>
              <a:gd name="connsiteX96" fmla="*/ 2062162 w 2107406"/>
              <a:gd name="connsiteY96" fmla="*/ 35719 h 1816894"/>
              <a:gd name="connsiteX97" fmla="*/ 2062162 w 2107406"/>
              <a:gd name="connsiteY97" fmla="*/ 19050 h 1816894"/>
              <a:gd name="connsiteX98" fmla="*/ 2107406 w 2107406"/>
              <a:gd name="connsiteY98" fmla="*/ 19050 h 1816894"/>
              <a:gd name="connsiteX99" fmla="*/ 2107406 w 2107406"/>
              <a:gd name="connsiteY99" fmla="*/ 0 h 1816894"/>
              <a:gd name="connsiteX100" fmla="*/ 0 w 2107406"/>
              <a:gd name="connsiteY100" fmla="*/ 2382 h 181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107406" h="1816894">
                <a:moveTo>
                  <a:pt x="0" y="2382"/>
                </a:moveTo>
                <a:lnTo>
                  <a:pt x="0" y="1816894"/>
                </a:lnTo>
                <a:lnTo>
                  <a:pt x="19050" y="1816894"/>
                </a:lnTo>
                <a:lnTo>
                  <a:pt x="19050" y="1407319"/>
                </a:lnTo>
                <a:lnTo>
                  <a:pt x="40481" y="1407319"/>
                </a:lnTo>
                <a:lnTo>
                  <a:pt x="40481" y="1357313"/>
                </a:lnTo>
                <a:lnTo>
                  <a:pt x="57150" y="1357313"/>
                </a:lnTo>
                <a:lnTo>
                  <a:pt x="57150" y="1145382"/>
                </a:lnTo>
                <a:lnTo>
                  <a:pt x="88106" y="1145382"/>
                </a:lnTo>
                <a:lnTo>
                  <a:pt x="88106" y="1050132"/>
                </a:lnTo>
                <a:lnTo>
                  <a:pt x="107156" y="1050132"/>
                </a:lnTo>
                <a:lnTo>
                  <a:pt x="107156" y="1007269"/>
                </a:lnTo>
                <a:lnTo>
                  <a:pt x="126206" y="1007269"/>
                </a:lnTo>
                <a:lnTo>
                  <a:pt x="126206" y="959644"/>
                </a:lnTo>
                <a:lnTo>
                  <a:pt x="147637" y="959644"/>
                </a:lnTo>
                <a:lnTo>
                  <a:pt x="147637" y="883444"/>
                </a:lnTo>
                <a:lnTo>
                  <a:pt x="223837" y="883444"/>
                </a:lnTo>
                <a:lnTo>
                  <a:pt x="223837" y="778669"/>
                </a:lnTo>
                <a:lnTo>
                  <a:pt x="269081" y="778669"/>
                </a:lnTo>
                <a:lnTo>
                  <a:pt x="269081" y="759619"/>
                </a:lnTo>
                <a:lnTo>
                  <a:pt x="290512" y="759619"/>
                </a:lnTo>
                <a:lnTo>
                  <a:pt x="290512" y="661988"/>
                </a:lnTo>
                <a:lnTo>
                  <a:pt x="319087" y="661988"/>
                </a:lnTo>
                <a:lnTo>
                  <a:pt x="319087" y="638175"/>
                </a:lnTo>
                <a:lnTo>
                  <a:pt x="330994" y="638175"/>
                </a:lnTo>
                <a:lnTo>
                  <a:pt x="330994" y="664369"/>
                </a:lnTo>
                <a:lnTo>
                  <a:pt x="361950" y="664369"/>
                </a:lnTo>
                <a:lnTo>
                  <a:pt x="361950" y="626269"/>
                </a:lnTo>
                <a:lnTo>
                  <a:pt x="385762" y="626269"/>
                </a:lnTo>
                <a:lnTo>
                  <a:pt x="385762" y="595313"/>
                </a:lnTo>
                <a:lnTo>
                  <a:pt x="407194" y="595313"/>
                </a:lnTo>
                <a:lnTo>
                  <a:pt x="407194" y="571500"/>
                </a:lnTo>
                <a:lnTo>
                  <a:pt x="421481" y="571500"/>
                </a:lnTo>
                <a:lnTo>
                  <a:pt x="421481" y="554832"/>
                </a:lnTo>
                <a:lnTo>
                  <a:pt x="473869" y="554832"/>
                </a:lnTo>
                <a:lnTo>
                  <a:pt x="473869" y="528638"/>
                </a:lnTo>
                <a:lnTo>
                  <a:pt x="545306" y="528638"/>
                </a:lnTo>
                <a:lnTo>
                  <a:pt x="545306" y="471488"/>
                </a:lnTo>
                <a:lnTo>
                  <a:pt x="611981" y="471488"/>
                </a:lnTo>
                <a:lnTo>
                  <a:pt x="611981" y="428625"/>
                </a:lnTo>
                <a:lnTo>
                  <a:pt x="666750" y="428625"/>
                </a:lnTo>
                <a:lnTo>
                  <a:pt x="666750" y="445294"/>
                </a:lnTo>
                <a:lnTo>
                  <a:pt x="688181" y="445294"/>
                </a:lnTo>
                <a:lnTo>
                  <a:pt x="688181" y="433388"/>
                </a:lnTo>
                <a:lnTo>
                  <a:pt x="735806" y="433388"/>
                </a:lnTo>
                <a:lnTo>
                  <a:pt x="735806" y="416719"/>
                </a:lnTo>
                <a:lnTo>
                  <a:pt x="792956" y="416719"/>
                </a:lnTo>
                <a:lnTo>
                  <a:pt x="792956" y="404813"/>
                </a:lnTo>
                <a:lnTo>
                  <a:pt x="814387" y="404813"/>
                </a:lnTo>
                <a:lnTo>
                  <a:pt x="814387" y="395288"/>
                </a:lnTo>
                <a:lnTo>
                  <a:pt x="881062" y="395288"/>
                </a:lnTo>
                <a:lnTo>
                  <a:pt x="881062" y="378619"/>
                </a:lnTo>
                <a:lnTo>
                  <a:pt x="938212" y="378619"/>
                </a:lnTo>
                <a:lnTo>
                  <a:pt x="938212" y="369094"/>
                </a:lnTo>
                <a:lnTo>
                  <a:pt x="954881" y="369094"/>
                </a:lnTo>
                <a:lnTo>
                  <a:pt x="954881" y="352425"/>
                </a:lnTo>
                <a:lnTo>
                  <a:pt x="985837" y="352425"/>
                </a:lnTo>
                <a:lnTo>
                  <a:pt x="985837" y="328613"/>
                </a:lnTo>
                <a:lnTo>
                  <a:pt x="1012031" y="328613"/>
                </a:lnTo>
                <a:lnTo>
                  <a:pt x="1012031" y="314325"/>
                </a:lnTo>
                <a:lnTo>
                  <a:pt x="1100137" y="314325"/>
                </a:lnTo>
                <a:lnTo>
                  <a:pt x="1100137" y="292894"/>
                </a:lnTo>
                <a:lnTo>
                  <a:pt x="1135856" y="292894"/>
                </a:lnTo>
                <a:lnTo>
                  <a:pt x="1135856" y="280988"/>
                </a:lnTo>
                <a:lnTo>
                  <a:pt x="1178719" y="280988"/>
                </a:lnTo>
                <a:lnTo>
                  <a:pt x="1178719" y="264319"/>
                </a:lnTo>
                <a:lnTo>
                  <a:pt x="1238250" y="264319"/>
                </a:lnTo>
                <a:lnTo>
                  <a:pt x="1238250" y="250032"/>
                </a:lnTo>
                <a:lnTo>
                  <a:pt x="1283494" y="250032"/>
                </a:lnTo>
                <a:lnTo>
                  <a:pt x="1283494" y="240507"/>
                </a:lnTo>
                <a:lnTo>
                  <a:pt x="1326356" y="240507"/>
                </a:lnTo>
                <a:lnTo>
                  <a:pt x="1326356" y="216694"/>
                </a:lnTo>
                <a:lnTo>
                  <a:pt x="1383506" y="216694"/>
                </a:lnTo>
                <a:lnTo>
                  <a:pt x="1383506" y="200025"/>
                </a:lnTo>
                <a:lnTo>
                  <a:pt x="1404937" y="200025"/>
                </a:lnTo>
                <a:lnTo>
                  <a:pt x="1414462" y="190500"/>
                </a:lnTo>
                <a:lnTo>
                  <a:pt x="1431131" y="190500"/>
                </a:lnTo>
                <a:lnTo>
                  <a:pt x="1431131" y="202407"/>
                </a:lnTo>
                <a:lnTo>
                  <a:pt x="1495425" y="202407"/>
                </a:lnTo>
                <a:lnTo>
                  <a:pt x="1495425" y="183357"/>
                </a:lnTo>
                <a:lnTo>
                  <a:pt x="1543050" y="183357"/>
                </a:lnTo>
                <a:lnTo>
                  <a:pt x="1543050" y="166688"/>
                </a:lnTo>
                <a:lnTo>
                  <a:pt x="1574006" y="166688"/>
                </a:lnTo>
                <a:lnTo>
                  <a:pt x="1574006" y="130969"/>
                </a:lnTo>
                <a:lnTo>
                  <a:pt x="1628775" y="130969"/>
                </a:lnTo>
                <a:lnTo>
                  <a:pt x="1628775" y="111919"/>
                </a:lnTo>
                <a:lnTo>
                  <a:pt x="1693069" y="111919"/>
                </a:lnTo>
                <a:lnTo>
                  <a:pt x="1693069" y="102394"/>
                </a:lnTo>
                <a:lnTo>
                  <a:pt x="1740694" y="102394"/>
                </a:lnTo>
                <a:lnTo>
                  <a:pt x="1740694" y="85725"/>
                </a:lnTo>
                <a:lnTo>
                  <a:pt x="1897856" y="85725"/>
                </a:lnTo>
                <a:lnTo>
                  <a:pt x="1897856" y="61913"/>
                </a:lnTo>
                <a:lnTo>
                  <a:pt x="1943100" y="61913"/>
                </a:lnTo>
                <a:lnTo>
                  <a:pt x="1943100" y="47625"/>
                </a:lnTo>
                <a:lnTo>
                  <a:pt x="1983581" y="47625"/>
                </a:lnTo>
                <a:lnTo>
                  <a:pt x="1983581" y="35719"/>
                </a:lnTo>
                <a:lnTo>
                  <a:pt x="2062162" y="35719"/>
                </a:lnTo>
                <a:lnTo>
                  <a:pt x="2062162" y="19050"/>
                </a:lnTo>
                <a:lnTo>
                  <a:pt x="2107406" y="19050"/>
                </a:lnTo>
                <a:lnTo>
                  <a:pt x="2107406" y="0"/>
                </a:lnTo>
                <a:lnTo>
                  <a:pt x="0" y="2382"/>
                </a:lnTo>
                <a:close/>
              </a:path>
            </a:pathLst>
          </a:cu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492" name="Freeform: Shape 19491">
            <a:extLst>
              <a:ext uri="{FF2B5EF4-FFF2-40B4-BE49-F238E27FC236}">
                <a16:creationId xmlns:a16="http://schemas.microsoft.com/office/drawing/2014/main" id="{9AE9CCD3-E770-D74C-FB99-CC7EFB1C9AB8}"/>
              </a:ext>
            </a:extLst>
          </p:cNvPr>
          <p:cNvSpPr/>
          <p:nvPr/>
        </p:nvSpPr>
        <p:spPr bwMode="auto">
          <a:xfrm>
            <a:off x="3990976" y="2290762"/>
            <a:ext cx="271462" cy="478632"/>
          </a:xfrm>
          <a:custGeom>
            <a:avLst/>
            <a:gdLst>
              <a:gd name="connsiteX0" fmla="*/ 0 w 269082"/>
              <a:gd name="connsiteY0" fmla="*/ 478632 h 478632"/>
              <a:gd name="connsiteX1" fmla="*/ 269082 w 269082"/>
              <a:gd name="connsiteY1" fmla="*/ 478632 h 478632"/>
              <a:gd name="connsiteX2" fmla="*/ 269082 w 269082"/>
              <a:gd name="connsiteY2" fmla="*/ 0 h 478632"/>
              <a:gd name="connsiteX3" fmla="*/ 247650 w 269082"/>
              <a:gd name="connsiteY3" fmla="*/ 0 h 478632"/>
              <a:gd name="connsiteX4" fmla="*/ 247650 w 269082"/>
              <a:gd name="connsiteY4" fmla="*/ 133350 h 478632"/>
              <a:gd name="connsiteX5" fmla="*/ 228600 w 269082"/>
              <a:gd name="connsiteY5" fmla="*/ 133350 h 478632"/>
              <a:gd name="connsiteX6" fmla="*/ 228600 w 269082"/>
              <a:gd name="connsiteY6" fmla="*/ 171450 h 478632"/>
              <a:gd name="connsiteX7" fmla="*/ 202407 w 269082"/>
              <a:gd name="connsiteY7" fmla="*/ 171450 h 478632"/>
              <a:gd name="connsiteX8" fmla="*/ 202407 w 269082"/>
              <a:gd name="connsiteY8" fmla="*/ 383382 h 478632"/>
              <a:gd name="connsiteX9" fmla="*/ 161925 w 269082"/>
              <a:gd name="connsiteY9" fmla="*/ 383382 h 478632"/>
              <a:gd name="connsiteX10" fmla="*/ 161925 w 269082"/>
              <a:gd name="connsiteY10" fmla="*/ 407194 h 478632"/>
              <a:gd name="connsiteX11" fmla="*/ 138113 w 269082"/>
              <a:gd name="connsiteY11" fmla="*/ 407194 h 478632"/>
              <a:gd name="connsiteX12" fmla="*/ 138113 w 269082"/>
              <a:gd name="connsiteY12" fmla="*/ 426244 h 478632"/>
              <a:gd name="connsiteX13" fmla="*/ 69057 w 269082"/>
              <a:gd name="connsiteY13" fmla="*/ 426244 h 478632"/>
              <a:gd name="connsiteX14" fmla="*/ 69057 w 269082"/>
              <a:gd name="connsiteY14" fmla="*/ 438150 h 478632"/>
              <a:gd name="connsiteX15" fmla="*/ 52388 w 269082"/>
              <a:gd name="connsiteY15" fmla="*/ 438150 h 478632"/>
              <a:gd name="connsiteX16" fmla="*/ 52388 w 269082"/>
              <a:gd name="connsiteY16" fmla="*/ 445294 h 478632"/>
              <a:gd name="connsiteX17" fmla="*/ 0 w 269082"/>
              <a:gd name="connsiteY17" fmla="*/ 478632 h 478632"/>
              <a:gd name="connsiteX0" fmla="*/ 4762 w 273844"/>
              <a:gd name="connsiteY0" fmla="*/ 478632 h 478632"/>
              <a:gd name="connsiteX1" fmla="*/ 273844 w 273844"/>
              <a:gd name="connsiteY1" fmla="*/ 478632 h 478632"/>
              <a:gd name="connsiteX2" fmla="*/ 273844 w 273844"/>
              <a:gd name="connsiteY2" fmla="*/ 0 h 478632"/>
              <a:gd name="connsiteX3" fmla="*/ 252412 w 273844"/>
              <a:gd name="connsiteY3" fmla="*/ 0 h 478632"/>
              <a:gd name="connsiteX4" fmla="*/ 252412 w 273844"/>
              <a:gd name="connsiteY4" fmla="*/ 133350 h 478632"/>
              <a:gd name="connsiteX5" fmla="*/ 233362 w 273844"/>
              <a:gd name="connsiteY5" fmla="*/ 133350 h 478632"/>
              <a:gd name="connsiteX6" fmla="*/ 233362 w 273844"/>
              <a:gd name="connsiteY6" fmla="*/ 171450 h 478632"/>
              <a:gd name="connsiteX7" fmla="*/ 207169 w 273844"/>
              <a:gd name="connsiteY7" fmla="*/ 171450 h 478632"/>
              <a:gd name="connsiteX8" fmla="*/ 207169 w 273844"/>
              <a:gd name="connsiteY8" fmla="*/ 383382 h 478632"/>
              <a:gd name="connsiteX9" fmla="*/ 166687 w 273844"/>
              <a:gd name="connsiteY9" fmla="*/ 383382 h 478632"/>
              <a:gd name="connsiteX10" fmla="*/ 166687 w 273844"/>
              <a:gd name="connsiteY10" fmla="*/ 407194 h 478632"/>
              <a:gd name="connsiteX11" fmla="*/ 142875 w 273844"/>
              <a:gd name="connsiteY11" fmla="*/ 407194 h 478632"/>
              <a:gd name="connsiteX12" fmla="*/ 142875 w 273844"/>
              <a:gd name="connsiteY12" fmla="*/ 426244 h 478632"/>
              <a:gd name="connsiteX13" fmla="*/ 73819 w 273844"/>
              <a:gd name="connsiteY13" fmla="*/ 426244 h 478632"/>
              <a:gd name="connsiteX14" fmla="*/ 73819 w 273844"/>
              <a:gd name="connsiteY14" fmla="*/ 438150 h 478632"/>
              <a:gd name="connsiteX15" fmla="*/ 57150 w 273844"/>
              <a:gd name="connsiteY15" fmla="*/ 438150 h 478632"/>
              <a:gd name="connsiteX16" fmla="*/ 0 w 273844"/>
              <a:gd name="connsiteY16" fmla="*/ 445294 h 478632"/>
              <a:gd name="connsiteX17" fmla="*/ 4762 w 273844"/>
              <a:gd name="connsiteY17" fmla="*/ 478632 h 478632"/>
              <a:gd name="connsiteX0" fmla="*/ 0 w 269082"/>
              <a:gd name="connsiteY0" fmla="*/ 478632 h 478632"/>
              <a:gd name="connsiteX1" fmla="*/ 269082 w 269082"/>
              <a:gd name="connsiteY1" fmla="*/ 478632 h 478632"/>
              <a:gd name="connsiteX2" fmla="*/ 269082 w 269082"/>
              <a:gd name="connsiteY2" fmla="*/ 0 h 478632"/>
              <a:gd name="connsiteX3" fmla="*/ 247650 w 269082"/>
              <a:gd name="connsiteY3" fmla="*/ 0 h 478632"/>
              <a:gd name="connsiteX4" fmla="*/ 247650 w 269082"/>
              <a:gd name="connsiteY4" fmla="*/ 133350 h 478632"/>
              <a:gd name="connsiteX5" fmla="*/ 228600 w 269082"/>
              <a:gd name="connsiteY5" fmla="*/ 133350 h 478632"/>
              <a:gd name="connsiteX6" fmla="*/ 228600 w 269082"/>
              <a:gd name="connsiteY6" fmla="*/ 171450 h 478632"/>
              <a:gd name="connsiteX7" fmla="*/ 202407 w 269082"/>
              <a:gd name="connsiteY7" fmla="*/ 171450 h 478632"/>
              <a:gd name="connsiteX8" fmla="*/ 202407 w 269082"/>
              <a:gd name="connsiteY8" fmla="*/ 383382 h 478632"/>
              <a:gd name="connsiteX9" fmla="*/ 161925 w 269082"/>
              <a:gd name="connsiteY9" fmla="*/ 383382 h 478632"/>
              <a:gd name="connsiteX10" fmla="*/ 161925 w 269082"/>
              <a:gd name="connsiteY10" fmla="*/ 407194 h 478632"/>
              <a:gd name="connsiteX11" fmla="*/ 138113 w 269082"/>
              <a:gd name="connsiteY11" fmla="*/ 407194 h 478632"/>
              <a:gd name="connsiteX12" fmla="*/ 138113 w 269082"/>
              <a:gd name="connsiteY12" fmla="*/ 426244 h 478632"/>
              <a:gd name="connsiteX13" fmla="*/ 69057 w 269082"/>
              <a:gd name="connsiteY13" fmla="*/ 426244 h 478632"/>
              <a:gd name="connsiteX14" fmla="*/ 69057 w 269082"/>
              <a:gd name="connsiteY14" fmla="*/ 438150 h 478632"/>
              <a:gd name="connsiteX15" fmla="*/ 52388 w 269082"/>
              <a:gd name="connsiteY15" fmla="*/ 438150 h 478632"/>
              <a:gd name="connsiteX16" fmla="*/ 7145 w 269082"/>
              <a:gd name="connsiteY16" fmla="*/ 450057 h 478632"/>
              <a:gd name="connsiteX17" fmla="*/ 0 w 269082"/>
              <a:gd name="connsiteY17" fmla="*/ 478632 h 478632"/>
              <a:gd name="connsiteX0" fmla="*/ 2380 w 271462"/>
              <a:gd name="connsiteY0" fmla="*/ 478632 h 478632"/>
              <a:gd name="connsiteX1" fmla="*/ 271462 w 271462"/>
              <a:gd name="connsiteY1" fmla="*/ 478632 h 478632"/>
              <a:gd name="connsiteX2" fmla="*/ 271462 w 271462"/>
              <a:gd name="connsiteY2" fmla="*/ 0 h 478632"/>
              <a:gd name="connsiteX3" fmla="*/ 250030 w 271462"/>
              <a:gd name="connsiteY3" fmla="*/ 0 h 478632"/>
              <a:gd name="connsiteX4" fmla="*/ 250030 w 271462"/>
              <a:gd name="connsiteY4" fmla="*/ 133350 h 478632"/>
              <a:gd name="connsiteX5" fmla="*/ 230980 w 271462"/>
              <a:gd name="connsiteY5" fmla="*/ 133350 h 478632"/>
              <a:gd name="connsiteX6" fmla="*/ 230980 w 271462"/>
              <a:gd name="connsiteY6" fmla="*/ 171450 h 478632"/>
              <a:gd name="connsiteX7" fmla="*/ 204787 w 271462"/>
              <a:gd name="connsiteY7" fmla="*/ 171450 h 478632"/>
              <a:gd name="connsiteX8" fmla="*/ 204787 w 271462"/>
              <a:gd name="connsiteY8" fmla="*/ 383382 h 478632"/>
              <a:gd name="connsiteX9" fmla="*/ 164305 w 271462"/>
              <a:gd name="connsiteY9" fmla="*/ 383382 h 478632"/>
              <a:gd name="connsiteX10" fmla="*/ 164305 w 271462"/>
              <a:gd name="connsiteY10" fmla="*/ 407194 h 478632"/>
              <a:gd name="connsiteX11" fmla="*/ 140493 w 271462"/>
              <a:gd name="connsiteY11" fmla="*/ 407194 h 478632"/>
              <a:gd name="connsiteX12" fmla="*/ 140493 w 271462"/>
              <a:gd name="connsiteY12" fmla="*/ 426244 h 478632"/>
              <a:gd name="connsiteX13" fmla="*/ 71437 w 271462"/>
              <a:gd name="connsiteY13" fmla="*/ 426244 h 478632"/>
              <a:gd name="connsiteX14" fmla="*/ 71437 w 271462"/>
              <a:gd name="connsiteY14" fmla="*/ 438150 h 478632"/>
              <a:gd name="connsiteX15" fmla="*/ 54768 w 271462"/>
              <a:gd name="connsiteY15" fmla="*/ 438150 h 478632"/>
              <a:gd name="connsiteX16" fmla="*/ 0 w 271462"/>
              <a:gd name="connsiteY16" fmla="*/ 447676 h 478632"/>
              <a:gd name="connsiteX17" fmla="*/ 2380 w 271462"/>
              <a:gd name="connsiteY17" fmla="*/ 478632 h 478632"/>
              <a:gd name="connsiteX0" fmla="*/ 2380 w 271462"/>
              <a:gd name="connsiteY0" fmla="*/ 478632 h 478632"/>
              <a:gd name="connsiteX1" fmla="*/ 271462 w 271462"/>
              <a:gd name="connsiteY1" fmla="*/ 478632 h 478632"/>
              <a:gd name="connsiteX2" fmla="*/ 271462 w 271462"/>
              <a:gd name="connsiteY2" fmla="*/ 0 h 478632"/>
              <a:gd name="connsiteX3" fmla="*/ 250030 w 271462"/>
              <a:gd name="connsiteY3" fmla="*/ 0 h 478632"/>
              <a:gd name="connsiteX4" fmla="*/ 250030 w 271462"/>
              <a:gd name="connsiteY4" fmla="*/ 133350 h 478632"/>
              <a:gd name="connsiteX5" fmla="*/ 230980 w 271462"/>
              <a:gd name="connsiteY5" fmla="*/ 133350 h 478632"/>
              <a:gd name="connsiteX6" fmla="*/ 230980 w 271462"/>
              <a:gd name="connsiteY6" fmla="*/ 171450 h 478632"/>
              <a:gd name="connsiteX7" fmla="*/ 204787 w 271462"/>
              <a:gd name="connsiteY7" fmla="*/ 171450 h 478632"/>
              <a:gd name="connsiteX8" fmla="*/ 204787 w 271462"/>
              <a:gd name="connsiteY8" fmla="*/ 383382 h 478632"/>
              <a:gd name="connsiteX9" fmla="*/ 164305 w 271462"/>
              <a:gd name="connsiteY9" fmla="*/ 383382 h 478632"/>
              <a:gd name="connsiteX10" fmla="*/ 164305 w 271462"/>
              <a:gd name="connsiteY10" fmla="*/ 407194 h 478632"/>
              <a:gd name="connsiteX11" fmla="*/ 140493 w 271462"/>
              <a:gd name="connsiteY11" fmla="*/ 407194 h 478632"/>
              <a:gd name="connsiteX12" fmla="*/ 140493 w 271462"/>
              <a:gd name="connsiteY12" fmla="*/ 426244 h 478632"/>
              <a:gd name="connsiteX13" fmla="*/ 71437 w 271462"/>
              <a:gd name="connsiteY13" fmla="*/ 426244 h 478632"/>
              <a:gd name="connsiteX14" fmla="*/ 71437 w 271462"/>
              <a:gd name="connsiteY14" fmla="*/ 438150 h 478632"/>
              <a:gd name="connsiteX15" fmla="*/ 0 w 271462"/>
              <a:gd name="connsiteY15" fmla="*/ 447676 h 478632"/>
              <a:gd name="connsiteX16" fmla="*/ 2380 w 271462"/>
              <a:gd name="connsiteY16" fmla="*/ 478632 h 478632"/>
              <a:gd name="connsiteX0" fmla="*/ 2380 w 271462"/>
              <a:gd name="connsiteY0" fmla="*/ 478632 h 478632"/>
              <a:gd name="connsiteX1" fmla="*/ 271462 w 271462"/>
              <a:gd name="connsiteY1" fmla="*/ 478632 h 478632"/>
              <a:gd name="connsiteX2" fmla="*/ 271462 w 271462"/>
              <a:gd name="connsiteY2" fmla="*/ 0 h 478632"/>
              <a:gd name="connsiteX3" fmla="*/ 250030 w 271462"/>
              <a:gd name="connsiteY3" fmla="*/ 0 h 478632"/>
              <a:gd name="connsiteX4" fmla="*/ 250030 w 271462"/>
              <a:gd name="connsiteY4" fmla="*/ 133350 h 478632"/>
              <a:gd name="connsiteX5" fmla="*/ 230980 w 271462"/>
              <a:gd name="connsiteY5" fmla="*/ 133350 h 478632"/>
              <a:gd name="connsiteX6" fmla="*/ 230980 w 271462"/>
              <a:gd name="connsiteY6" fmla="*/ 171450 h 478632"/>
              <a:gd name="connsiteX7" fmla="*/ 204787 w 271462"/>
              <a:gd name="connsiteY7" fmla="*/ 171450 h 478632"/>
              <a:gd name="connsiteX8" fmla="*/ 204787 w 271462"/>
              <a:gd name="connsiteY8" fmla="*/ 383382 h 478632"/>
              <a:gd name="connsiteX9" fmla="*/ 164305 w 271462"/>
              <a:gd name="connsiteY9" fmla="*/ 383382 h 478632"/>
              <a:gd name="connsiteX10" fmla="*/ 164305 w 271462"/>
              <a:gd name="connsiteY10" fmla="*/ 407194 h 478632"/>
              <a:gd name="connsiteX11" fmla="*/ 140493 w 271462"/>
              <a:gd name="connsiteY11" fmla="*/ 407194 h 478632"/>
              <a:gd name="connsiteX12" fmla="*/ 140493 w 271462"/>
              <a:gd name="connsiteY12" fmla="*/ 426244 h 478632"/>
              <a:gd name="connsiteX13" fmla="*/ 71437 w 271462"/>
              <a:gd name="connsiteY13" fmla="*/ 426244 h 478632"/>
              <a:gd name="connsiteX14" fmla="*/ 71437 w 271462"/>
              <a:gd name="connsiteY14" fmla="*/ 438150 h 478632"/>
              <a:gd name="connsiteX15" fmla="*/ 0 w 271462"/>
              <a:gd name="connsiteY15" fmla="*/ 447676 h 478632"/>
              <a:gd name="connsiteX16" fmla="*/ 2380 w 271462"/>
              <a:gd name="connsiteY16" fmla="*/ 478632 h 478632"/>
              <a:gd name="connsiteX0" fmla="*/ 2380 w 271462"/>
              <a:gd name="connsiteY0" fmla="*/ 478632 h 478632"/>
              <a:gd name="connsiteX1" fmla="*/ 271462 w 271462"/>
              <a:gd name="connsiteY1" fmla="*/ 478632 h 478632"/>
              <a:gd name="connsiteX2" fmla="*/ 271462 w 271462"/>
              <a:gd name="connsiteY2" fmla="*/ 0 h 478632"/>
              <a:gd name="connsiteX3" fmla="*/ 250030 w 271462"/>
              <a:gd name="connsiteY3" fmla="*/ 0 h 478632"/>
              <a:gd name="connsiteX4" fmla="*/ 250030 w 271462"/>
              <a:gd name="connsiteY4" fmla="*/ 133350 h 478632"/>
              <a:gd name="connsiteX5" fmla="*/ 230980 w 271462"/>
              <a:gd name="connsiteY5" fmla="*/ 133350 h 478632"/>
              <a:gd name="connsiteX6" fmla="*/ 230980 w 271462"/>
              <a:gd name="connsiteY6" fmla="*/ 171450 h 478632"/>
              <a:gd name="connsiteX7" fmla="*/ 204787 w 271462"/>
              <a:gd name="connsiteY7" fmla="*/ 171450 h 478632"/>
              <a:gd name="connsiteX8" fmla="*/ 204787 w 271462"/>
              <a:gd name="connsiteY8" fmla="*/ 383382 h 478632"/>
              <a:gd name="connsiteX9" fmla="*/ 164305 w 271462"/>
              <a:gd name="connsiteY9" fmla="*/ 383382 h 478632"/>
              <a:gd name="connsiteX10" fmla="*/ 164305 w 271462"/>
              <a:gd name="connsiteY10" fmla="*/ 407194 h 478632"/>
              <a:gd name="connsiteX11" fmla="*/ 140493 w 271462"/>
              <a:gd name="connsiteY11" fmla="*/ 407194 h 478632"/>
              <a:gd name="connsiteX12" fmla="*/ 140493 w 271462"/>
              <a:gd name="connsiteY12" fmla="*/ 426244 h 478632"/>
              <a:gd name="connsiteX13" fmla="*/ 71437 w 271462"/>
              <a:gd name="connsiteY13" fmla="*/ 426244 h 478632"/>
              <a:gd name="connsiteX14" fmla="*/ 71437 w 271462"/>
              <a:gd name="connsiteY14" fmla="*/ 438150 h 478632"/>
              <a:gd name="connsiteX15" fmla="*/ 0 w 271462"/>
              <a:gd name="connsiteY15" fmla="*/ 440533 h 478632"/>
              <a:gd name="connsiteX16" fmla="*/ 2380 w 271462"/>
              <a:gd name="connsiteY16" fmla="*/ 478632 h 478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462" h="478632">
                <a:moveTo>
                  <a:pt x="2380" y="478632"/>
                </a:moveTo>
                <a:lnTo>
                  <a:pt x="271462" y="478632"/>
                </a:lnTo>
                <a:lnTo>
                  <a:pt x="271462" y="0"/>
                </a:lnTo>
                <a:lnTo>
                  <a:pt x="250030" y="0"/>
                </a:lnTo>
                <a:lnTo>
                  <a:pt x="250030" y="133350"/>
                </a:lnTo>
                <a:lnTo>
                  <a:pt x="230980" y="133350"/>
                </a:lnTo>
                <a:lnTo>
                  <a:pt x="230980" y="171450"/>
                </a:lnTo>
                <a:lnTo>
                  <a:pt x="204787" y="171450"/>
                </a:lnTo>
                <a:lnTo>
                  <a:pt x="204787" y="383382"/>
                </a:lnTo>
                <a:lnTo>
                  <a:pt x="164305" y="383382"/>
                </a:lnTo>
                <a:lnTo>
                  <a:pt x="164305" y="407194"/>
                </a:lnTo>
                <a:lnTo>
                  <a:pt x="140493" y="407194"/>
                </a:lnTo>
                <a:lnTo>
                  <a:pt x="140493" y="426244"/>
                </a:lnTo>
                <a:lnTo>
                  <a:pt x="71437" y="426244"/>
                </a:lnTo>
                <a:lnTo>
                  <a:pt x="71437" y="438150"/>
                </a:lnTo>
                <a:lnTo>
                  <a:pt x="0" y="440533"/>
                </a:lnTo>
                <a:lnTo>
                  <a:pt x="2380" y="478632"/>
                </a:lnTo>
                <a:close/>
              </a:path>
            </a:pathLst>
          </a:cu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457" name="Freeform: Shape 19456">
            <a:extLst>
              <a:ext uri="{FF2B5EF4-FFF2-40B4-BE49-F238E27FC236}">
                <a16:creationId xmlns:a16="http://schemas.microsoft.com/office/drawing/2014/main" id="{BD523574-73B2-DE2E-77A7-A305947BB502}"/>
              </a:ext>
            </a:extLst>
          </p:cNvPr>
          <p:cNvSpPr/>
          <p:nvPr/>
        </p:nvSpPr>
        <p:spPr bwMode="auto">
          <a:xfrm>
            <a:off x="7861300" y="1995530"/>
            <a:ext cx="3644900" cy="2438400"/>
          </a:xfrm>
          <a:custGeom>
            <a:avLst/>
            <a:gdLst>
              <a:gd name="connsiteX0" fmla="*/ 0 w 3625850"/>
              <a:gd name="connsiteY0" fmla="*/ 0 h 2438400"/>
              <a:gd name="connsiteX1" fmla="*/ 0 w 3625850"/>
              <a:gd name="connsiteY1" fmla="*/ 2438400 h 2438400"/>
              <a:gd name="connsiteX2" fmla="*/ 3625850 w 3625850"/>
              <a:gd name="connsiteY2" fmla="*/ 2438400 h 2438400"/>
            </a:gdLst>
            <a:ahLst/>
            <a:cxnLst>
              <a:cxn ang="0">
                <a:pos x="connsiteX0" y="connsiteY0"/>
              </a:cxn>
              <a:cxn ang="0">
                <a:pos x="connsiteX1" y="connsiteY1"/>
              </a:cxn>
              <a:cxn ang="0">
                <a:pos x="connsiteX2" y="connsiteY2"/>
              </a:cxn>
            </a:cxnLst>
            <a:rect l="l" t="t" r="r" b="b"/>
            <a:pathLst>
              <a:path w="3625850" h="2438400">
                <a:moveTo>
                  <a:pt x="0" y="0"/>
                </a:moveTo>
                <a:lnTo>
                  <a:pt x="0" y="2438400"/>
                </a:lnTo>
                <a:lnTo>
                  <a:pt x="3625850" y="24384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4" name="Group 33">
            <a:extLst>
              <a:ext uri="{FF2B5EF4-FFF2-40B4-BE49-F238E27FC236}">
                <a16:creationId xmlns:a16="http://schemas.microsoft.com/office/drawing/2014/main" id="{6B1C1E62-F11A-CC33-6019-0FB048EA6CD3}"/>
              </a:ext>
            </a:extLst>
          </p:cNvPr>
          <p:cNvGrpSpPr/>
          <p:nvPr/>
        </p:nvGrpSpPr>
        <p:grpSpPr>
          <a:xfrm rot="5400000">
            <a:off x="9637946" y="2644447"/>
            <a:ext cx="94785" cy="3641721"/>
            <a:chOff x="1626696" y="2754928"/>
            <a:chExt cx="638074" cy="4150772"/>
          </a:xfrm>
        </p:grpSpPr>
        <p:cxnSp>
          <p:nvCxnSpPr>
            <p:cNvPr id="39" name="Straight Connector 38">
              <a:extLst>
                <a:ext uri="{FF2B5EF4-FFF2-40B4-BE49-F238E27FC236}">
                  <a16:creationId xmlns:a16="http://schemas.microsoft.com/office/drawing/2014/main" id="{D85C72FD-8902-6051-EFAB-3E7EF9FB7D52}"/>
                </a:ext>
              </a:extLst>
            </p:cNvPr>
            <p:cNvCxnSpPr>
              <a:cxnSpLocks/>
            </p:cNvCxnSpPr>
            <p:nvPr/>
          </p:nvCxnSpPr>
          <p:spPr bwMode="auto">
            <a:xfrm>
              <a:off x="1626696" y="2754928"/>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19459" name="Straight Connector 19458">
              <a:extLst>
                <a:ext uri="{FF2B5EF4-FFF2-40B4-BE49-F238E27FC236}">
                  <a16:creationId xmlns:a16="http://schemas.microsoft.com/office/drawing/2014/main" id="{77897D23-A8E0-371F-DBED-AEE671E80E30}"/>
                </a:ext>
              </a:extLst>
            </p:cNvPr>
            <p:cNvCxnSpPr>
              <a:cxnSpLocks/>
            </p:cNvCxnSpPr>
            <p:nvPr/>
          </p:nvCxnSpPr>
          <p:spPr bwMode="auto">
            <a:xfrm>
              <a:off x="1626696" y="3788727"/>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19468" name="Straight Connector 19467">
              <a:extLst>
                <a:ext uri="{FF2B5EF4-FFF2-40B4-BE49-F238E27FC236}">
                  <a16:creationId xmlns:a16="http://schemas.microsoft.com/office/drawing/2014/main" id="{3F534B40-6947-FEE8-BD40-80F8445D8DBD}"/>
                </a:ext>
              </a:extLst>
            </p:cNvPr>
            <p:cNvCxnSpPr>
              <a:cxnSpLocks/>
            </p:cNvCxnSpPr>
            <p:nvPr/>
          </p:nvCxnSpPr>
          <p:spPr bwMode="auto">
            <a:xfrm>
              <a:off x="1626696" y="4825904"/>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19491" name="Straight Connector 19490">
              <a:extLst>
                <a:ext uri="{FF2B5EF4-FFF2-40B4-BE49-F238E27FC236}">
                  <a16:creationId xmlns:a16="http://schemas.microsoft.com/office/drawing/2014/main" id="{59FD1BC5-CC8B-31BE-FC1C-3A0DFC04A27A}"/>
                </a:ext>
              </a:extLst>
            </p:cNvPr>
            <p:cNvCxnSpPr>
              <a:cxnSpLocks/>
            </p:cNvCxnSpPr>
            <p:nvPr/>
          </p:nvCxnSpPr>
          <p:spPr bwMode="auto">
            <a:xfrm>
              <a:off x="1626696" y="5865519"/>
              <a:ext cx="638074" cy="0"/>
            </a:xfrm>
            <a:prstGeom prst="line">
              <a:avLst/>
            </a:prstGeom>
            <a:noFill/>
            <a:ln w="28575" cap="flat" cmpd="sng" algn="ctr">
              <a:solidFill>
                <a:schemeClr val="bg1"/>
              </a:solidFill>
              <a:prstDash val="solid"/>
              <a:round/>
              <a:headEnd type="none" w="med" len="med"/>
              <a:tailEnd type="none" w="med" len="med"/>
            </a:ln>
            <a:effectLst/>
          </p:spPr>
        </p:cxnSp>
        <p:cxnSp>
          <p:nvCxnSpPr>
            <p:cNvPr id="19494" name="Straight Connector 19493">
              <a:extLst>
                <a:ext uri="{FF2B5EF4-FFF2-40B4-BE49-F238E27FC236}">
                  <a16:creationId xmlns:a16="http://schemas.microsoft.com/office/drawing/2014/main" id="{A727DBFF-1372-1BCE-983F-B05E94D8BBD7}"/>
                </a:ext>
              </a:extLst>
            </p:cNvPr>
            <p:cNvCxnSpPr>
              <a:cxnSpLocks/>
            </p:cNvCxnSpPr>
            <p:nvPr/>
          </p:nvCxnSpPr>
          <p:spPr bwMode="auto">
            <a:xfrm>
              <a:off x="1626696" y="6905700"/>
              <a:ext cx="638074"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205508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TRANSFORM-1: Safety</a:t>
            </a:r>
            <a:endParaRPr lang="en-US" altLang="en-US" dirty="0"/>
          </a:p>
        </p:txBody>
      </p:sp>
      <p:sp>
        <p:nvSpPr>
          <p:cNvPr id="6" name="Content Placeholder 5">
            <a:extLst>
              <a:ext uri="{FF2B5EF4-FFF2-40B4-BE49-F238E27FC236}">
                <a16:creationId xmlns:a16="http://schemas.microsoft.com/office/drawing/2014/main" id="{48ADABEB-655B-C32A-C560-C5A0246B56CA}"/>
              </a:ext>
            </a:extLst>
          </p:cNvPr>
          <p:cNvSpPr>
            <a:spLocks noGrp="1"/>
          </p:cNvSpPr>
          <p:nvPr>
            <p:ph idx="1"/>
          </p:nvPr>
        </p:nvSpPr>
        <p:spPr>
          <a:xfrm>
            <a:off x="604675" y="5351277"/>
            <a:ext cx="10877529" cy="1103313"/>
          </a:xfrm>
        </p:spPr>
        <p:txBody>
          <a:bodyPr/>
          <a:lstStyle/>
          <a:p>
            <a:pPr>
              <a:spcAft>
                <a:spcPts val="300"/>
              </a:spcAft>
            </a:pPr>
            <a:r>
              <a:rPr lang="en-US" sz="1800" dirty="0"/>
              <a:t>Most common AEs: thrombocytopenia, anemia, neutropenia, diarrhea</a:t>
            </a:r>
          </a:p>
          <a:p>
            <a:pPr>
              <a:spcAft>
                <a:spcPts val="300"/>
              </a:spcAft>
            </a:pPr>
            <a:r>
              <a:rPr lang="en-US" sz="1800" dirty="0"/>
              <a:t>Most common serious AEs were COVID-19 pneumonia and pneumonia, each observed in n = 3 with </a:t>
            </a:r>
            <a:br>
              <a:rPr lang="en-US" sz="1800" dirty="0"/>
            </a:br>
            <a:r>
              <a:rPr lang="en-US" sz="1800" dirty="0"/>
              <a:t>navitoclax + ruxolitinib and n = 2 with placebo + ruxolitinib</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Pemmaraju. ASH 2023. Abstr 620.</a:t>
            </a:r>
          </a:p>
        </p:txBody>
      </p:sp>
      <p:graphicFrame>
        <p:nvGraphicFramePr>
          <p:cNvPr id="2" name="Group 3">
            <a:extLst>
              <a:ext uri="{FF2B5EF4-FFF2-40B4-BE49-F238E27FC236}">
                <a16:creationId xmlns:a16="http://schemas.microsoft.com/office/drawing/2014/main" id="{05F6E942-DA17-E1FB-D12A-4AFD91659BEC}"/>
              </a:ext>
            </a:extLst>
          </p:cNvPr>
          <p:cNvGraphicFramePr>
            <a:graphicFrameLocks/>
          </p:cNvGraphicFramePr>
          <p:nvPr>
            <p:extLst>
              <p:ext uri="{D42A27DB-BD31-4B8C-83A1-F6EECF244321}">
                <p14:modId xmlns:p14="http://schemas.microsoft.com/office/powerpoint/2010/main" val="585321298"/>
              </p:ext>
            </p:extLst>
          </p:nvPr>
        </p:nvGraphicFramePr>
        <p:xfrm>
          <a:off x="727076" y="1603375"/>
          <a:ext cx="10735057" cy="3657792"/>
        </p:xfrm>
        <a:graphic>
          <a:graphicData uri="http://schemas.openxmlformats.org/drawingml/2006/table">
            <a:tbl>
              <a:tblPr/>
              <a:tblGrid>
                <a:gridCol w="3162753">
                  <a:extLst>
                    <a:ext uri="{9D8B030D-6E8A-4147-A177-3AD203B41FA5}">
                      <a16:colId xmlns:a16="http://schemas.microsoft.com/office/drawing/2014/main" val="20000"/>
                    </a:ext>
                  </a:extLst>
                </a:gridCol>
                <a:gridCol w="1893076">
                  <a:extLst>
                    <a:ext uri="{9D8B030D-6E8A-4147-A177-3AD203B41FA5}">
                      <a16:colId xmlns:a16="http://schemas.microsoft.com/office/drawing/2014/main" val="20001"/>
                    </a:ext>
                  </a:extLst>
                </a:gridCol>
                <a:gridCol w="1893076">
                  <a:extLst>
                    <a:ext uri="{9D8B030D-6E8A-4147-A177-3AD203B41FA5}">
                      <a16:colId xmlns:a16="http://schemas.microsoft.com/office/drawing/2014/main" val="1579625432"/>
                    </a:ext>
                  </a:extLst>
                </a:gridCol>
                <a:gridCol w="1893076">
                  <a:extLst>
                    <a:ext uri="{9D8B030D-6E8A-4147-A177-3AD203B41FA5}">
                      <a16:colId xmlns:a16="http://schemas.microsoft.com/office/drawing/2014/main" val="20002"/>
                    </a:ext>
                  </a:extLst>
                </a:gridCol>
                <a:gridCol w="1893076">
                  <a:extLst>
                    <a:ext uri="{9D8B030D-6E8A-4147-A177-3AD203B41FA5}">
                      <a16:colId xmlns:a16="http://schemas.microsoft.com/office/drawing/2014/main" val="2154943623"/>
                    </a:ext>
                  </a:extLst>
                </a:gridCol>
              </a:tblGrid>
              <a:tr h="19180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in &gt;30% of Patients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Receiving Navitoclax, n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Navitoclax + Ruxolitinib (n = 124)</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Ruxolitinib (n = 125)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1918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3837419652"/>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112 (90)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63 (51)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62 (50)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19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69324576"/>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(60)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(46)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(49)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3732341"/>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56 (45)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47 (38)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7 (6)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5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73690267"/>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(34)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62637416"/>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Bleeding/hemorrhagic events</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(24)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(22)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24867069"/>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COVID-19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(21)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6237534"/>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Contusion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(10)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4917264"/>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5646077"/>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Abdominal pain upper</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9135027"/>
                  </a:ext>
                </a:extLst>
              </a:tr>
              <a:tr h="191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Bone pain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17703896"/>
                  </a:ext>
                </a:extLst>
              </a:tr>
            </a:tbl>
          </a:graphicData>
        </a:graphic>
      </p:graphicFrame>
    </p:spTree>
    <p:extLst>
      <p:ext uri="{BB962C8B-B14F-4D97-AF65-F5344CB8AC3E}">
        <p14:creationId xmlns:p14="http://schemas.microsoft.com/office/powerpoint/2010/main" val="3035566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a:t>
            </a:r>
            <a:r>
              <a:rPr lang="en-US" altLang="en-US" sz="3600" dirty="0"/>
              <a:t>Pelabresib + Ruxolitinib vs Placebo + Ruxolitinib for JAK Inhibitor</a:t>
            </a:r>
            <a:r>
              <a:rPr lang="en-US" altLang="en-US" sz="3600" dirty="0">
                <a:cs typeface="Calibri" panose="020F0502020204030204" pitchFamily="34" charset="0"/>
              </a:rPr>
              <a:t>–</a:t>
            </a:r>
            <a:r>
              <a:rPr lang="en-US" altLang="en-US" sz="3600" dirty="0"/>
              <a:t>Naive MF</a:t>
            </a:r>
            <a:endParaRPr lang="en-US" dirty="0"/>
          </a:p>
        </p:txBody>
      </p:sp>
      <p:sp>
        <p:nvSpPr>
          <p:cNvPr id="3" name="Content Placeholder 2">
            <a:extLst>
              <a:ext uri="{FF2B5EF4-FFF2-40B4-BE49-F238E27FC236}">
                <a16:creationId xmlns:a16="http://schemas.microsoft.com/office/drawing/2014/main" id="{DDA865C6-494F-437E-B2A5-99071CB0AAF9}"/>
              </a:ext>
            </a:extLst>
          </p:cNvPr>
          <p:cNvSpPr>
            <a:spLocks noGrp="1"/>
          </p:cNvSpPr>
          <p:nvPr>
            <p:ph idx="1"/>
          </p:nvPr>
        </p:nvSpPr>
        <p:spPr/>
        <p:txBody>
          <a:bodyPr/>
          <a:lstStyle/>
          <a:p>
            <a:r>
              <a:rPr lang="en-US" sz="2000" dirty="0"/>
              <a:t>Randomized, double-blind, placebo-controlled phase III trial</a:t>
            </a:r>
          </a:p>
          <a:p>
            <a:r>
              <a:rPr lang="en-US" sz="2000" b="1" dirty="0">
                <a:solidFill>
                  <a:schemeClr val="accent1"/>
                </a:solidFill>
              </a:rPr>
              <a:t>Pelabresib</a:t>
            </a:r>
            <a:r>
              <a:rPr lang="en-US" sz="2000" dirty="0"/>
              <a:t>: novel oral BET inhibitor</a:t>
            </a:r>
          </a:p>
          <a:p>
            <a:endParaRPr lang="en-US" sz="2000" dirty="0"/>
          </a:p>
          <a:p>
            <a:endParaRPr lang="en-US" sz="2000" dirty="0"/>
          </a:p>
          <a:p>
            <a:endParaRPr lang="en-US" sz="2000" dirty="0"/>
          </a:p>
          <a:p>
            <a:endParaRPr lang="en-US" sz="2000" dirty="0"/>
          </a:p>
          <a:p>
            <a:endParaRPr lang="en-US" sz="2000" dirty="0"/>
          </a:p>
          <a:p>
            <a:endParaRPr lang="en-US" sz="2000" b="1" kern="0" dirty="0"/>
          </a:p>
          <a:p>
            <a:r>
              <a:rPr lang="en-US" sz="2000" b="1" kern="0" dirty="0"/>
              <a:t>Primary endpoint:</a:t>
            </a:r>
            <a:r>
              <a:rPr lang="en-US" sz="2000" b="0" kern="0" dirty="0"/>
              <a:t> SVR35 at Wk 24</a:t>
            </a:r>
          </a:p>
          <a:p>
            <a:r>
              <a:rPr lang="en-US" sz="2000" b="1" kern="0" dirty="0"/>
              <a:t>Key secondary endpoints: </a:t>
            </a:r>
            <a:r>
              <a:rPr lang="en-US" sz="2000" b="0" kern="0" dirty="0"/>
              <a:t>TSS change and TSS50 at Wk 24, safety </a:t>
            </a:r>
          </a:p>
        </p:txBody>
      </p:sp>
      <p:sp>
        <p:nvSpPr>
          <p:cNvPr id="4" name="Text Box 15">
            <a:extLst>
              <a:ext uri="{FF2B5EF4-FFF2-40B4-BE49-F238E27FC236}">
                <a16:creationId xmlns:a16="http://schemas.microsoft.com/office/drawing/2014/main" id="{12A67B26-D190-475B-9CA1-DA6E8255CBF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Rampal. ASH 2023. Abstr 628.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 Box 45">
            <a:extLst>
              <a:ext uri="{FF2B5EF4-FFF2-40B4-BE49-F238E27FC236}">
                <a16:creationId xmlns:a16="http://schemas.microsoft.com/office/drawing/2014/main" id="{5326B6B3-286A-D732-A6EB-D57A973DF6E0}"/>
              </a:ext>
            </a:extLst>
          </p:cNvPr>
          <p:cNvSpPr txBox="1">
            <a:spLocks noChangeArrowheads="1"/>
          </p:cNvSpPr>
          <p:nvPr/>
        </p:nvSpPr>
        <p:spPr bwMode="auto">
          <a:xfrm>
            <a:off x="1132192" y="3151073"/>
            <a:ext cx="320675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 patients with JAK inhibitor</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naive MF (primary or post ET/PV) with TSS ≥10 (or ≥3 for 2 symptoms) using MFSAF v4.0; DIPSS score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int-1; spleen volume ≥450 cm</a:t>
            </a:r>
            <a:r>
              <a:rPr kumimoji="0" lang="en-GB"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431)</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49">
            <a:extLst>
              <a:ext uri="{FF2B5EF4-FFF2-40B4-BE49-F238E27FC236}">
                <a16:creationId xmlns:a16="http://schemas.microsoft.com/office/drawing/2014/main" id="{166581BD-5320-A934-2AC6-4236E7BB15B0}"/>
              </a:ext>
            </a:extLst>
          </p:cNvPr>
          <p:cNvSpPr>
            <a:spLocks noChangeArrowheads="1"/>
          </p:cNvSpPr>
          <p:nvPr/>
        </p:nvSpPr>
        <p:spPr bwMode="auto">
          <a:xfrm>
            <a:off x="5218080" y="2945987"/>
            <a:ext cx="5614929" cy="92560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Pelabresib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125 mg PO QD* x 14 days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Ruxolitinib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per label</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(lowered by 5 mg BID at start) x 21 days</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214)</a:t>
            </a:r>
          </a:p>
        </p:txBody>
      </p:sp>
      <p:sp>
        <p:nvSpPr>
          <p:cNvPr id="7" name="Rectangle 6">
            <a:extLst>
              <a:ext uri="{FF2B5EF4-FFF2-40B4-BE49-F238E27FC236}">
                <a16:creationId xmlns:a16="http://schemas.microsoft.com/office/drawing/2014/main" id="{4AB05A31-C8EB-1AA5-76D4-DE69181EC2FF}"/>
              </a:ext>
            </a:extLst>
          </p:cNvPr>
          <p:cNvSpPr/>
          <p:nvPr/>
        </p:nvSpPr>
        <p:spPr>
          <a:xfrm>
            <a:off x="2101887" y="2424202"/>
            <a:ext cx="5207925" cy="523220"/>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DIPSS risk (int-1 vs int-2 vs high), platelet count </a:t>
            </a:r>
            <a:b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(100-200 vs &gt;200 x 10</a:t>
            </a:r>
            <a:r>
              <a:rPr kumimoji="0" lang="en-US" altLang="en-US" sz="14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9</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 and spleen volume (&lt;1800 vs </a:t>
            </a: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≥1800 cm</a:t>
            </a:r>
            <a:r>
              <a:rPr kumimoji="0" lang="en-GB" altLang="en-US" sz="14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8" name="Straight Arrow Connector 7">
            <a:extLst>
              <a:ext uri="{FF2B5EF4-FFF2-40B4-BE49-F238E27FC236}">
                <a16:creationId xmlns:a16="http://schemas.microsoft.com/office/drawing/2014/main" id="{A2709993-6882-4479-E95D-ECBC28C30F7A}"/>
              </a:ext>
            </a:extLst>
          </p:cNvPr>
          <p:cNvCxnSpPr>
            <a:cxnSpLocks/>
          </p:cNvCxnSpPr>
          <p:nvPr/>
        </p:nvCxnSpPr>
        <p:spPr bwMode="auto">
          <a:xfrm>
            <a:off x="4616071" y="2951800"/>
            <a:ext cx="0" cy="605184"/>
          </a:xfrm>
          <a:prstGeom prst="straightConnector1">
            <a:avLst/>
          </a:prstGeom>
          <a:noFill/>
          <a:ln w="28575" cap="flat" cmpd="sng" algn="ctr">
            <a:solidFill>
              <a:schemeClr val="bg1"/>
            </a:solidFill>
            <a:prstDash val="sysDot"/>
            <a:round/>
            <a:headEnd type="none" w="med" len="med"/>
            <a:tailEnd type="triangle"/>
          </a:ln>
          <a:effectLst/>
        </p:spPr>
      </p:cxnSp>
      <p:sp>
        <p:nvSpPr>
          <p:cNvPr id="9" name="Line 53">
            <a:extLst>
              <a:ext uri="{FF2B5EF4-FFF2-40B4-BE49-F238E27FC236}">
                <a16:creationId xmlns:a16="http://schemas.microsoft.com/office/drawing/2014/main" id="{023334A2-AC99-733C-8B33-E9E5834F757E}"/>
              </a:ext>
            </a:extLst>
          </p:cNvPr>
          <p:cNvSpPr>
            <a:spLocks noChangeShapeType="1"/>
          </p:cNvSpPr>
          <p:nvPr/>
        </p:nvSpPr>
        <p:spPr bwMode="auto">
          <a:xfrm>
            <a:off x="4432955" y="414563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54">
            <a:extLst>
              <a:ext uri="{FF2B5EF4-FFF2-40B4-BE49-F238E27FC236}">
                <a16:creationId xmlns:a16="http://schemas.microsoft.com/office/drawing/2014/main" id="{65A12CF3-2879-EA7C-5E1A-3CD537415234}"/>
              </a:ext>
            </a:extLst>
          </p:cNvPr>
          <p:cNvSpPr>
            <a:spLocks noChangeShapeType="1"/>
          </p:cNvSpPr>
          <p:nvPr/>
        </p:nvSpPr>
        <p:spPr bwMode="auto">
          <a:xfrm flipV="1">
            <a:off x="4432955" y="348377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Rectangle 49">
            <a:extLst>
              <a:ext uri="{FF2B5EF4-FFF2-40B4-BE49-F238E27FC236}">
                <a16:creationId xmlns:a16="http://schemas.microsoft.com/office/drawing/2014/main" id="{54981026-4CE7-83BC-957B-36D2D38A7A99}"/>
              </a:ext>
            </a:extLst>
          </p:cNvPr>
          <p:cNvSpPr>
            <a:spLocks noChangeArrowheads="1"/>
          </p:cNvSpPr>
          <p:nvPr/>
        </p:nvSpPr>
        <p:spPr bwMode="auto">
          <a:xfrm>
            <a:off x="5218080" y="3971758"/>
            <a:ext cx="5614928" cy="92560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PO QD x 14 days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Ruxolitinib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per label</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(lowered by 5 mg BID at start) BID x 21 days</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216)</a:t>
            </a:r>
          </a:p>
        </p:txBody>
      </p:sp>
      <p:sp>
        <p:nvSpPr>
          <p:cNvPr id="15" name="Rectangle 14">
            <a:extLst>
              <a:ext uri="{FF2B5EF4-FFF2-40B4-BE49-F238E27FC236}">
                <a16:creationId xmlns:a16="http://schemas.microsoft.com/office/drawing/2014/main" id="{881632E0-BF69-EEEB-A984-B06DCDBEB4E8}"/>
              </a:ext>
            </a:extLst>
          </p:cNvPr>
          <p:cNvSpPr/>
          <p:nvPr/>
        </p:nvSpPr>
        <p:spPr>
          <a:xfrm>
            <a:off x="5218081" y="4913013"/>
            <a:ext cx="5614927" cy="646331"/>
          </a:xfrm>
          <a:prstGeom prst="rect">
            <a:avLst/>
          </a:prstGeom>
        </p:spPr>
        <p:txBody>
          <a:bodyPr wrap="square">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*125 mg start with protocol-defined dose modifications due to AEs and/or treatment response allowed (50-175 mg). </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10-15 mg BID starting dose based on platelet count with mandatory dosage increase of 5 mg after 1 cycle, with maximum dose of 25 mg.</a:t>
            </a:r>
          </a:p>
        </p:txBody>
      </p:sp>
    </p:spTree>
    <p:extLst>
      <p:ext uri="{BB962C8B-B14F-4D97-AF65-F5344CB8AC3E}">
        <p14:creationId xmlns:p14="http://schemas.microsoft.com/office/powerpoint/2010/main" val="2645755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reeform: Shape 32">
            <a:extLst>
              <a:ext uri="{FF2B5EF4-FFF2-40B4-BE49-F238E27FC236}">
                <a16:creationId xmlns:a16="http://schemas.microsoft.com/office/drawing/2014/main" id="{1A63C0C5-563E-5DC6-34C5-3C734D515629}"/>
              </a:ext>
            </a:extLst>
          </p:cNvPr>
          <p:cNvSpPr/>
          <p:nvPr/>
        </p:nvSpPr>
        <p:spPr bwMode="auto">
          <a:xfrm>
            <a:off x="1400175" y="3053759"/>
            <a:ext cx="57150" cy="527050"/>
          </a:xfrm>
          <a:custGeom>
            <a:avLst/>
            <a:gdLst>
              <a:gd name="connsiteX0" fmla="*/ 57150 w 88900"/>
              <a:gd name="connsiteY0" fmla="*/ 0 h 527050"/>
              <a:gd name="connsiteX1" fmla="*/ 57150 w 88900"/>
              <a:gd name="connsiteY1" fmla="*/ 390525 h 527050"/>
              <a:gd name="connsiteX2" fmla="*/ 88900 w 88900"/>
              <a:gd name="connsiteY2" fmla="*/ 390525 h 527050"/>
              <a:gd name="connsiteX3" fmla="*/ 88900 w 88900"/>
              <a:gd name="connsiteY3" fmla="*/ 527050 h 527050"/>
              <a:gd name="connsiteX4" fmla="*/ 34925 w 88900"/>
              <a:gd name="connsiteY4" fmla="*/ 527050 h 527050"/>
              <a:gd name="connsiteX5" fmla="*/ 0 w 88900"/>
              <a:gd name="connsiteY5" fmla="*/ 12700 h 527050"/>
              <a:gd name="connsiteX6" fmla="*/ 57150 w 88900"/>
              <a:gd name="connsiteY6" fmla="*/ 0 h 527050"/>
              <a:gd name="connsiteX0" fmla="*/ 25400 w 57150"/>
              <a:gd name="connsiteY0" fmla="*/ 6350 h 533400"/>
              <a:gd name="connsiteX1" fmla="*/ 25400 w 57150"/>
              <a:gd name="connsiteY1" fmla="*/ 396875 h 533400"/>
              <a:gd name="connsiteX2" fmla="*/ 57150 w 57150"/>
              <a:gd name="connsiteY2" fmla="*/ 396875 h 533400"/>
              <a:gd name="connsiteX3" fmla="*/ 57150 w 57150"/>
              <a:gd name="connsiteY3" fmla="*/ 533400 h 533400"/>
              <a:gd name="connsiteX4" fmla="*/ 3175 w 57150"/>
              <a:gd name="connsiteY4" fmla="*/ 533400 h 533400"/>
              <a:gd name="connsiteX5" fmla="*/ 0 w 57150"/>
              <a:gd name="connsiteY5" fmla="*/ 0 h 533400"/>
              <a:gd name="connsiteX6" fmla="*/ 25400 w 57150"/>
              <a:gd name="connsiteY6" fmla="*/ 6350 h 533400"/>
              <a:gd name="connsiteX0" fmla="*/ 25400 w 57150"/>
              <a:gd name="connsiteY0" fmla="*/ 6350 h 533400"/>
              <a:gd name="connsiteX1" fmla="*/ 25400 w 57150"/>
              <a:gd name="connsiteY1" fmla="*/ 396875 h 533400"/>
              <a:gd name="connsiteX2" fmla="*/ 57150 w 57150"/>
              <a:gd name="connsiteY2" fmla="*/ 396875 h 533400"/>
              <a:gd name="connsiteX3" fmla="*/ 57150 w 57150"/>
              <a:gd name="connsiteY3" fmla="*/ 533400 h 533400"/>
              <a:gd name="connsiteX4" fmla="*/ 3175 w 57150"/>
              <a:gd name="connsiteY4" fmla="*/ 533400 h 533400"/>
              <a:gd name="connsiteX5" fmla="*/ 0 w 57150"/>
              <a:gd name="connsiteY5" fmla="*/ 0 h 533400"/>
              <a:gd name="connsiteX6" fmla="*/ 25400 w 57150"/>
              <a:gd name="connsiteY6" fmla="*/ 6350 h 533400"/>
              <a:gd name="connsiteX0" fmla="*/ 25400 w 57150"/>
              <a:gd name="connsiteY0" fmla="*/ 0 h 527050"/>
              <a:gd name="connsiteX1" fmla="*/ 25400 w 57150"/>
              <a:gd name="connsiteY1" fmla="*/ 390525 h 527050"/>
              <a:gd name="connsiteX2" fmla="*/ 57150 w 57150"/>
              <a:gd name="connsiteY2" fmla="*/ 390525 h 527050"/>
              <a:gd name="connsiteX3" fmla="*/ 57150 w 57150"/>
              <a:gd name="connsiteY3" fmla="*/ 527050 h 527050"/>
              <a:gd name="connsiteX4" fmla="*/ 3175 w 57150"/>
              <a:gd name="connsiteY4" fmla="*/ 527050 h 527050"/>
              <a:gd name="connsiteX5" fmla="*/ 0 w 57150"/>
              <a:gd name="connsiteY5" fmla="*/ 3175 h 527050"/>
              <a:gd name="connsiteX6" fmla="*/ 25400 w 57150"/>
              <a:gd name="connsiteY6" fmla="*/ 0 h 527050"/>
              <a:gd name="connsiteX0" fmla="*/ 25400 w 57150"/>
              <a:gd name="connsiteY0" fmla="*/ 0 h 527050"/>
              <a:gd name="connsiteX1" fmla="*/ 25400 w 57150"/>
              <a:gd name="connsiteY1" fmla="*/ 390525 h 527050"/>
              <a:gd name="connsiteX2" fmla="*/ 57150 w 57150"/>
              <a:gd name="connsiteY2" fmla="*/ 390525 h 527050"/>
              <a:gd name="connsiteX3" fmla="*/ 57150 w 57150"/>
              <a:gd name="connsiteY3" fmla="*/ 527050 h 527050"/>
              <a:gd name="connsiteX4" fmla="*/ 3175 w 57150"/>
              <a:gd name="connsiteY4" fmla="*/ 527050 h 527050"/>
              <a:gd name="connsiteX5" fmla="*/ 0 w 57150"/>
              <a:gd name="connsiteY5" fmla="*/ 3175 h 527050"/>
              <a:gd name="connsiteX6" fmla="*/ 25400 w 57150"/>
              <a:gd name="connsiteY6" fmla="*/ 0 h 527050"/>
              <a:gd name="connsiteX0" fmla="*/ 25400 w 57150"/>
              <a:gd name="connsiteY0" fmla="*/ 25400 h 552450"/>
              <a:gd name="connsiteX1" fmla="*/ 25400 w 57150"/>
              <a:gd name="connsiteY1" fmla="*/ 415925 h 552450"/>
              <a:gd name="connsiteX2" fmla="*/ 57150 w 57150"/>
              <a:gd name="connsiteY2" fmla="*/ 415925 h 552450"/>
              <a:gd name="connsiteX3" fmla="*/ 57150 w 57150"/>
              <a:gd name="connsiteY3" fmla="*/ 552450 h 552450"/>
              <a:gd name="connsiteX4" fmla="*/ 3175 w 57150"/>
              <a:gd name="connsiteY4" fmla="*/ 552450 h 552450"/>
              <a:gd name="connsiteX5" fmla="*/ 0 w 57150"/>
              <a:gd name="connsiteY5" fmla="*/ 0 h 552450"/>
              <a:gd name="connsiteX6" fmla="*/ 25400 w 57150"/>
              <a:gd name="connsiteY6" fmla="*/ 25400 h 552450"/>
              <a:gd name="connsiteX0" fmla="*/ 25400 w 57150"/>
              <a:gd name="connsiteY0" fmla="*/ 0 h 527050"/>
              <a:gd name="connsiteX1" fmla="*/ 25400 w 57150"/>
              <a:gd name="connsiteY1" fmla="*/ 390525 h 527050"/>
              <a:gd name="connsiteX2" fmla="*/ 57150 w 57150"/>
              <a:gd name="connsiteY2" fmla="*/ 390525 h 527050"/>
              <a:gd name="connsiteX3" fmla="*/ 57150 w 57150"/>
              <a:gd name="connsiteY3" fmla="*/ 527050 h 527050"/>
              <a:gd name="connsiteX4" fmla="*/ 3175 w 57150"/>
              <a:gd name="connsiteY4" fmla="*/ 527050 h 527050"/>
              <a:gd name="connsiteX5" fmla="*/ 0 w 57150"/>
              <a:gd name="connsiteY5" fmla="*/ 0 h 527050"/>
              <a:gd name="connsiteX6" fmla="*/ 25400 w 57150"/>
              <a:gd name="connsiteY6" fmla="*/ 0 h 52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527050">
                <a:moveTo>
                  <a:pt x="25400" y="0"/>
                </a:moveTo>
                <a:lnTo>
                  <a:pt x="25400" y="390525"/>
                </a:lnTo>
                <a:lnTo>
                  <a:pt x="57150" y="390525"/>
                </a:lnTo>
                <a:lnTo>
                  <a:pt x="57150" y="527050"/>
                </a:lnTo>
                <a:lnTo>
                  <a:pt x="3175" y="527050"/>
                </a:lnTo>
                <a:cubicBezTo>
                  <a:pt x="2117" y="349250"/>
                  <a:pt x="1058" y="177800"/>
                  <a:pt x="0" y="0"/>
                </a:cubicBezTo>
                <a:lnTo>
                  <a:pt x="25400" y="0"/>
                </a:lnTo>
                <a:close/>
              </a:path>
            </a:pathLst>
          </a:cu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Freeform: Shape 33">
            <a:extLst>
              <a:ext uri="{FF2B5EF4-FFF2-40B4-BE49-F238E27FC236}">
                <a16:creationId xmlns:a16="http://schemas.microsoft.com/office/drawing/2014/main" id="{F55D6721-C9D0-05D2-8CA3-EF59E3CEC628}"/>
              </a:ext>
            </a:extLst>
          </p:cNvPr>
          <p:cNvSpPr/>
          <p:nvPr/>
        </p:nvSpPr>
        <p:spPr bwMode="auto">
          <a:xfrm>
            <a:off x="1454150" y="3603625"/>
            <a:ext cx="5032375" cy="2139950"/>
          </a:xfrm>
          <a:custGeom>
            <a:avLst/>
            <a:gdLst>
              <a:gd name="connsiteX0" fmla="*/ 0 w 5032375"/>
              <a:gd name="connsiteY0" fmla="*/ 0 h 2139950"/>
              <a:gd name="connsiteX1" fmla="*/ 0 w 5032375"/>
              <a:gd name="connsiteY1" fmla="*/ 73025 h 2139950"/>
              <a:gd name="connsiteX2" fmla="*/ 28575 w 5032375"/>
              <a:gd name="connsiteY2" fmla="*/ 73025 h 2139950"/>
              <a:gd name="connsiteX3" fmla="*/ 28575 w 5032375"/>
              <a:gd name="connsiteY3" fmla="*/ 187325 h 2139950"/>
              <a:gd name="connsiteX4" fmla="*/ 57150 w 5032375"/>
              <a:gd name="connsiteY4" fmla="*/ 187325 h 2139950"/>
              <a:gd name="connsiteX5" fmla="*/ 57150 w 5032375"/>
              <a:gd name="connsiteY5" fmla="*/ 352425 h 2139950"/>
              <a:gd name="connsiteX6" fmla="*/ 76200 w 5032375"/>
              <a:gd name="connsiteY6" fmla="*/ 352425 h 2139950"/>
              <a:gd name="connsiteX7" fmla="*/ 76200 w 5032375"/>
              <a:gd name="connsiteY7" fmla="*/ 406400 h 2139950"/>
              <a:gd name="connsiteX8" fmla="*/ 107950 w 5032375"/>
              <a:gd name="connsiteY8" fmla="*/ 406400 h 2139950"/>
              <a:gd name="connsiteX9" fmla="*/ 107950 w 5032375"/>
              <a:gd name="connsiteY9" fmla="*/ 469900 h 2139950"/>
              <a:gd name="connsiteX10" fmla="*/ 123825 w 5032375"/>
              <a:gd name="connsiteY10" fmla="*/ 469900 h 2139950"/>
              <a:gd name="connsiteX11" fmla="*/ 123825 w 5032375"/>
              <a:gd name="connsiteY11" fmla="*/ 485775 h 2139950"/>
              <a:gd name="connsiteX12" fmla="*/ 155575 w 5032375"/>
              <a:gd name="connsiteY12" fmla="*/ 485775 h 2139950"/>
              <a:gd name="connsiteX13" fmla="*/ 155575 w 5032375"/>
              <a:gd name="connsiteY13" fmla="*/ 577850 h 2139950"/>
              <a:gd name="connsiteX14" fmla="*/ 250825 w 5032375"/>
              <a:gd name="connsiteY14" fmla="*/ 577850 h 2139950"/>
              <a:gd name="connsiteX15" fmla="*/ 250825 w 5032375"/>
              <a:gd name="connsiteY15" fmla="*/ 622300 h 2139950"/>
              <a:gd name="connsiteX16" fmla="*/ 288925 w 5032375"/>
              <a:gd name="connsiteY16" fmla="*/ 622300 h 2139950"/>
              <a:gd name="connsiteX17" fmla="*/ 288925 w 5032375"/>
              <a:gd name="connsiteY17" fmla="*/ 641350 h 2139950"/>
              <a:gd name="connsiteX18" fmla="*/ 333375 w 5032375"/>
              <a:gd name="connsiteY18" fmla="*/ 641350 h 2139950"/>
              <a:gd name="connsiteX19" fmla="*/ 333375 w 5032375"/>
              <a:gd name="connsiteY19" fmla="*/ 663575 h 2139950"/>
              <a:gd name="connsiteX20" fmla="*/ 390525 w 5032375"/>
              <a:gd name="connsiteY20" fmla="*/ 663575 h 2139950"/>
              <a:gd name="connsiteX21" fmla="*/ 390525 w 5032375"/>
              <a:gd name="connsiteY21" fmla="*/ 682625 h 2139950"/>
              <a:gd name="connsiteX22" fmla="*/ 438150 w 5032375"/>
              <a:gd name="connsiteY22" fmla="*/ 682625 h 2139950"/>
              <a:gd name="connsiteX23" fmla="*/ 438150 w 5032375"/>
              <a:gd name="connsiteY23" fmla="*/ 701675 h 2139950"/>
              <a:gd name="connsiteX24" fmla="*/ 463550 w 5032375"/>
              <a:gd name="connsiteY24" fmla="*/ 701675 h 2139950"/>
              <a:gd name="connsiteX25" fmla="*/ 463550 w 5032375"/>
              <a:gd name="connsiteY25" fmla="*/ 749300 h 2139950"/>
              <a:gd name="connsiteX26" fmla="*/ 488950 w 5032375"/>
              <a:gd name="connsiteY26" fmla="*/ 749300 h 2139950"/>
              <a:gd name="connsiteX27" fmla="*/ 488950 w 5032375"/>
              <a:gd name="connsiteY27" fmla="*/ 787400 h 2139950"/>
              <a:gd name="connsiteX28" fmla="*/ 612775 w 5032375"/>
              <a:gd name="connsiteY28" fmla="*/ 787400 h 2139950"/>
              <a:gd name="connsiteX29" fmla="*/ 612775 w 5032375"/>
              <a:gd name="connsiteY29" fmla="*/ 841375 h 2139950"/>
              <a:gd name="connsiteX30" fmla="*/ 663575 w 5032375"/>
              <a:gd name="connsiteY30" fmla="*/ 841375 h 2139950"/>
              <a:gd name="connsiteX31" fmla="*/ 663575 w 5032375"/>
              <a:gd name="connsiteY31" fmla="*/ 866775 h 2139950"/>
              <a:gd name="connsiteX32" fmla="*/ 701675 w 5032375"/>
              <a:gd name="connsiteY32" fmla="*/ 866775 h 2139950"/>
              <a:gd name="connsiteX33" fmla="*/ 701675 w 5032375"/>
              <a:gd name="connsiteY33" fmla="*/ 892175 h 2139950"/>
              <a:gd name="connsiteX34" fmla="*/ 714375 w 5032375"/>
              <a:gd name="connsiteY34" fmla="*/ 892175 h 2139950"/>
              <a:gd name="connsiteX35" fmla="*/ 714375 w 5032375"/>
              <a:gd name="connsiteY35" fmla="*/ 904875 h 2139950"/>
              <a:gd name="connsiteX36" fmla="*/ 793750 w 5032375"/>
              <a:gd name="connsiteY36" fmla="*/ 904875 h 2139950"/>
              <a:gd name="connsiteX37" fmla="*/ 793750 w 5032375"/>
              <a:gd name="connsiteY37" fmla="*/ 933450 h 2139950"/>
              <a:gd name="connsiteX38" fmla="*/ 965200 w 5032375"/>
              <a:gd name="connsiteY38" fmla="*/ 933450 h 2139950"/>
              <a:gd name="connsiteX39" fmla="*/ 965200 w 5032375"/>
              <a:gd name="connsiteY39" fmla="*/ 977900 h 2139950"/>
              <a:gd name="connsiteX40" fmla="*/ 1047750 w 5032375"/>
              <a:gd name="connsiteY40" fmla="*/ 977900 h 2139950"/>
              <a:gd name="connsiteX41" fmla="*/ 1047750 w 5032375"/>
              <a:gd name="connsiteY41" fmla="*/ 1003300 h 2139950"/>
              <a:gd name="connsiteX42" fmla="*/ 1136650 w 5032375"/>
              <a:gd name="connsiteY42" fmla="*/ 1003300 h 2139950"/>
              <a:gd name="connsiteX43" fmla="*/ 1136650 w 5032375"/>
              <a:gd name="connsiteY43" fmla="*/ 1022350 h 2139950"/>
              <a:gd name="connsiteX44" fmla="*/ 1228725 w 5032375"/>
              <a:gd name="connsiteY44" fmla="*/ 1022350 h 2139950"/>
              <a:gd name="connsiteX45" fmla="*/ 1238250 w 5032375"/>
              <a:gd name="connsiteY45" fmla="*/ 1031875 h 2139950"/>
              <a:gd name="connsiteX46" fmla="*/ 1266825 w 5032375"/>
              <a:gd name="connsiteY46" fmla="*/ 1031875 h 2139950"/>
              <a:gd name="connsiteX47" fmla="*/ 1266825 w 5032375"/>
              <a:gd name="connsiteY47" fmla="*/ 1060450 h 2139950"/>
              <a:gd name="connsiteX48" fmla="*/ 1311275 w 5032375"/>
              <a:gd name="connsiteY48" fmla="*/ 1060450 h 2139950"/>
              <a:gd name="connsiteX49" fmla="*/ 1311275 w 5032375"/>
              <a:gd name="connsiteY49" fmla="*/ 1076325 h 2139950"/>
              <a:gd name="connsiteX50" fmla="*/ 1336675 w 5032375"/>
              <a:gd name="connsiteY50" fmla="*/ 1076325 h 2139950"/>
              <a:gd name="connsiteX51" fmla="*/ 1336675 w 5032375"/>
              <a:gd name="connsiteY51" fmla="*/ 1089025 h 2139950"/>
              <a:gd name="connsiteX52" fmla="*/ 1362075 w 5032375"/>
              <a:gd name="connsiteY52" fmla="*/ 1089025 h 2139950"/>
              <a:gd name="connsiteX53" fmla="*/ 1362075 w 5032375"/>
              <a:gd name="connsiteY53" fmla="*/ 1114425 h 2139950"/>
              <a:gd name="connsiteX54" fmla="*/ 1384300 w 5032375"/>
              <a:gd name="connsiteY54" fmla="*/ 1114425 h 2139950"/>
              <a:gd name="connsiteX55" fmla="*/ 1384300 w 5032375"/>
              <a:gd name="connsiteY55" fmla="*/ 1120775 h 2139950"/>
              <a:gd name="connsiteX56" fmla="*/ 1463675 w 5032375"/>
              <a:gd name="connsiteY56" fmla="*/ 1120775 h 2139950"/>
              <a:gd name="connsiteX57" fmla="*/ 1463675 w 5032375"/>
              <a:gd name="connsiteY57" fmla="*/ 1136650 h 2139950"/>
              <a:gd name="connsiteX58" fmla="*/ 1562100 w 5032375"/>
              <a:gd name="connsiteY58" fmla="*/ 1136650 h 2139950"/>
              <a:gd name="connsiteX59" fmla="*/ 1562100 w 5032375"/>
              <a:gd name="connsiteY59" fmla="*/ 1146175 h 2139950"/>
              <a:gd name="connsiteX60" fmla="*/ 1641475 w 5032375"/>
              <a:gd name="connsiteY60" fmla="*/ 1146175 h 2139950"/>
              <a:gd name="connsiteX61" fmla="*/ 1641475 w 5032375"/>
              <a:gd name="connsiteY61" fmla="*/ 1162050 h 2139950"/>
              <a:gd name="connsiteX62" fmla="*/ 1666875 w 5032375"/>
              <a:gd name="connsiteY62" fmla="*/ 1162050 h 2139950"/>
              <a:gd name="connsiteX63" fmla="*/ 1666875 w 5032375"/>
              <a:gd name="connsiteY63" fmla="*/ 1181100 h 2139950"/>
              <a:gd name="connsiteX64" fmla="*/ 1711325 w 5032375"/>
              <a:gd name="connsiteY64" fmla="*/ 1181100 h 2139950"/>
              <a:gd name="connsiteX65" fmla="*/ 1711325 w 5032375"/>
              <a:gd name="connsiteY65" fmla="*/ 1190625 h 2139950"/>
              <a:gd name="connsiteX66" fmla="*/ 1749425 w 5032375"/>
              <a:gd name="connsiteY66" fmla="*/ 1190625 h 2139950"/>
              <a:gd name="connsiteX67" fmla="*/ 1749425 w 5032375"/>
              <a:gd name="connsiteY67" fmla="*/ 1212850 h 2139950"/>
              <a:gd name="connsiteX68" fmla="*/ 1774825 w 5032375"/>
              <a:gd name="connsiteY68" fmla="*/ 1212850 h 2139950"/>
              <a:gd name="connsiteX69" fmla="*/ 1774825 w 5032375"/>
              <a:gd name="connsiteY69" fmla="*/ 1228725 h 2139950"/>
              <a:gd name="connsiteX70" fmla="*/ 1949450 w 5032375"/>
              <a:gd name="connsiteY70" fmla="*/ 1228725 h 2139950"/>
              <a:gd name="connsiteX71" fmla="*/ 1949450 w 5032375"/>
              <a:gd name="connsiteY71" fmla="*/ 1241425 h 2139950"/>
              <a:gd name="connsiteX72" fmla="*/ 2009775 w 5032375"/>
              <a:gd name="connsiteY72" fmla="*/ 1241425 h 2139950"/>
              <a:gd name="connsiteX73" fmla="*/ 2009775 w 5032375"/>
              <a:gd name="connsiteY73" fmla="*/ 1254125 h 2139950"/>
              <a:gd name="connsiteX74" fmla="*/ 2022475 w 5032375"/>
              <a:gd name="connsiteY74" fmla="*/ 1254125 h 2139950"/>
              <a:gd name="connsiteX75" fmla="*/ 2022475 w 5032375"/>
              <a:gd name="connsiteY75" fmla="*/ 1257300 h 2139950"/>
              <a:gd name="connsiteX76" fmla="*/ 2079625 w 5032375"/>
              <a:gd name="connsiteY76" fmla="*/ 1257300 h 2139950"/>
              <a:gd name="connsiteX77" fmla="*/ 2079625 w 5032375"/>
              <a:gd name="connsiteY77" fmla="*/ 1263650 h 2139950"/>
              <a:gd name="connsiteX78" fmla="*/ 2095500 w 5032375"/>
              <a:gd name="connsiteY78" fmla="*/ 1263650 h 2139950"/>
              <a:gd name="connsiteX79" fmla="*/ 2095500 w 5032375"/>
              <a:gd name="connsiteY79" fmla="*/ 1279525 h 2139950"/>
              <a:gd name="connsiteX80" fmla="*/ 2178050 w 5032375"/>
              <a:gd name="connsiteY80" fmla="*/ 1279525 h 2139950"/>
              <a:gd name="connsiteX81" fmla="*/ 2178050 w 5032375"/>
              <a:gd name="connsiteY81" fmla="*/ 1295400 h 2139950"/>
              <a:gd name="connsiteX82" fmla="*/ 2206625 w 5032375"/>
              <a:gd name="connsiteY82" fmla="*/ 1295400 h 2139950"/>
              <a:gd name="connsiteX83" fmla="*/ 2206625 w 5032375"/>
              <a:gd name="connsiteY83" fmla="*/ 1314450 h 2139950"/>
              <a:gd name="connsiteX84" fmla="*/ 2286000 w 5032375"/>
              <a:gd name="connsiteY84" fmla="*/ 1314450 h 2139950"/>
              <a:gd name="connsiteX85" fmla="*/ 2286000 w 5032375"/>
              <a:gd name="connsiteY85" fmla="*/ 1333500 h 2139950"/>
              <a:gd name="connsiteX86" fmla="*/ 2339975 w 5032375"/>
              <a:gd name="connsiteY86" fmla="*/ 1333500 h 2139950"/>
              <a:gd name="connsiteX87" fmla="*/ 2339975 w 5032375"/>
              <a:gd name="connsiteY87" fmla="*/ 1349375 h 2139950"/>
              <a:gd name="connsiteX88" fmla="*/ 2460625 w 5032375"/>
              <a:gd name="connsiteY88" fmla="*/ 1349375 h 2139950"/>
              <a:gd name="connsiteX89" fmla="*/ 2460625 w 5032375"/>
              <a:gd name="connsiteY89" fmla="*/ 1365250 h 2139950"/>
              <a:gd name="connsiteX90" fmla="*/ 2565400 w 5032375"/>
              <a:gd name="connsiteY90" fmla="*/ 1365250 h 2139950"/>
              <a:gd name="connsiteX91" fmla="*/ 2565400 w 5032375"/>
              <a:gd name="connsiteY91" fmla="*/ 1381125 h 2139950"/>
              <a:gd name="connsiteX92" fmla="*/ 2622550 w 5032375"/>
              <a:gd name="connsiteY92" fmla="*/ 1381125 h 2139950"/>
              <a:gd name="connsiteX93" fmla="*/ 2622550 w 5032375"/>
              <a:gd name="connsiteY93" fmla="*/ 1390650 h 2139950"/>
              <a:gd name="connsiteX94" fmla="*/ 2667000 w 5032375"/>
              <a:gd name="connsiteY94" fmla="*/ 1390650 h 2139950"/>
              <a:gd name="connsiteX95" fmla="*/ 2762250 w 5032375"/>
              <a:gd name="connsiteY95" fmla="*/ 1390650 h 2139950"/>
              <a:gd name="connsiteX96" fmla="*/ 2762250 w 5032375"/>
              <a:gd name="connsiteY96" fmla="*/ 1416050 h 2139950"/>
              <a:gd name="connsiteX97" fmla="*/ 2806700 w 5032375"/>
              <a:gd name="connsiteY97" fmla="*/ 1416050 h 2139950"/>
              <a:gd name="connsiteX98" fmla="*/ 2806700 w 5032375"/>
              <a:gd name="connsiteY98" fmla="*/ 1431925 h 2139950"/>
              <a:gd name="connsiteX99" fmla="*/ 2911475 w 5032375"/>
              <a:gd name="connsiteY99" fmla="*/ 1431925 h 2139950"/>
              <a:gd name="connsiteX100" fmla="*/ 2911475 w 5032375"/>
              <a:gd name="connsiteY100" fmla="*/ 1441450 h 2139950"/>
              <a:gd name="connsiteX101" fmla="*/ 2978150 w 5032375"/>
              <a:gd name="connsiteY101" fmla="*/ 1441450 h 2139950"/>
              <a:gd name="connsiteX102" fmla="*/ 3076575 w 5032375"/>
              <a:gd name="connsiteY102" fmla="*/ 1441450 h 2139950"/>
              <a:gd name="connsiteX103" fmla="*/ 3076575 w 5032375"/>
              <a:gd name="connsiteY103" fmla="*/ 1457325 h 2139950"/>
              <a:gd name="connsiteX104" fmla="*/ 3136900 w 5032375"/>
              <a:gd name="connsiteY104" fmla="*/ 1457325 h 2139950"/>
              <a:gd name="connsiteX105" fmla="*/ 3136900 w 5032375"/>
              <a:gd name="connsiteY105" fmla="*/ 1473200 h 2139950"/>
              <a:gd name="connsiteX106" fmla="*/ 3260725 w 5032375"/>
              <a:gd name="connsiteY106" fmla="*/ 1473200 h 2139950"/>
              <a:gd name="connsiteX107" fmla="*/ 3260725 w 5032375"/>
              <a:gd name="connsiteY107" fmla="*/ 1495425 h 2139950"/>
              <a:gd name="connsiteX108" fmla="*/ 3317875 w 5032375"/>
              <a:gd name="connsiteY108" fmla="*/ 1495425 h 2139950"/>
              <a:gd name="connsiteX109" fmla="*/ 3324225 w 5032375"/>
              <a:gd name="connsiteY109" fmla="*/ 1501775 h 2139950"/>
              <a:gd name="connsiteX110" fmla="*/ 3470275 w 5032375"/>
              <a:gd name="connsiteY110" fmla="*/ 1501775 h 2139950"/>
              <a:gd name="connsiteX111" fmla="*/ 3470275 w 5032375"/>
              <a:gd name="connsiteY111" fmla="*/ 1533525 h 2139950"/>
              <a:gd name="connsiteX112" fmla="*/ 3575050 w 5032375"/>
              <a:gd name="connsiteY112" fmla="*/ 1533525 h 2139950"/>
              <a:gd name="connsiteX113" fmla="*/ 3568700 w 5032375"/>
              <a:gd name="connsiteY113" fmla="*/ 1539875 h 2139950"/>
              <a:gd name="connsiteX114" fmla="*/ 3597275 w 5032375"/>
              <a:gd name="connsiteY114" fmla="*/ 1539875 h 2139950"/>
              <a:gd name="connsiteX115" fmla="*/ 3597275 w 5032375"/>
              <a:gd name="connsiteY115" fmla="*/ 1558925 h 2139950"/>
              <a:gd name="connsiteX116" fmla="*/ 3670300 w 5032375"/>
              <a:gd name="connsiteY116" fmla="*/ 1558925 h 2139950"/>
              <a:gd name="connsiteX117" fmla="*/ 3670300 w 5032375"/>
              <a:gd name="connsiteY117" fmla="*/ 1571625 h 2139950"/>
              <a:gd name="connsiteX118" fmla="*/ 3803650 w 5032375"/>
              <a:gd name="connsiteY118" fmla="*/ 1571625 h 2139950"/>
              <a:gd name="connsiteX119" fmla="*/ 3803650 w 5032375"/>
              <a:gd name="connsiteY119" fmla="*/ 1597025 h 2139950"/>
              <a:gd name="connsiteX120" fmla="*/ 3879850 w 5032375"/>
              <a:gd name="connsiteY120" fmla="*/ 1597025 h 2139950"/>
              <a:gd name="connsiteX121" fmla="*/ 3879850 w 5032375"/>
              <a:gd name="connsiteY121" fmla="*/ 1616075 h 2139950"/>
              <a:gd name="connsiteX122" fmla="*/ 4006850 w 5032375"/>
              <a:gd name="connsiteY122" fmla="*/ 1616075 h 2139950"/>
              <a:gd name="connsiteX123" fmla="*/ 4006850 w 5032375"/>
              <a:gd name="connsiteY123" fmla="*/ 1638300 h 2139950"/>
              <a:gd name="connsiteX124" fmla="*/ 4067175 w 5032375"/>
              <a:gd name="connsiteY124" fmla="*/ 1638300 h 2139950"/>
              <a:gd name="connsiteX125" fmla="*/ 4067175 w 5032375"/>
              <a:gd name="connsiteY125" fmla="*/ 1651000 h 2139950"/>
              <a:gd name="connsiteX126" fmla="*/ 4168775 w 5032375"/>
              <a:gd name="connsiteY126" fmla="*/ 1651000 h 2139950"/>
              <a:gd name="connsiteX127" fmla="*/ 4168775 w 5032375"/>
              <a:gd name="connsiteY127" fmla="*/ 1670050 h 2139950"/>
              <a:gd name="connsiteX128" fmla="*/ 4216400 w 5032375"/>
              <a:gd name="connsiteY128" fmla="*/ 1670050 h 2139950"/>
              <a:gd name="connsiteX129" fmla="*/ 4216400 w 5032375"/>
              <a:gd name="connsiteY129" fmla="*/ 1682750 h 2139950"/>
              <a:gd name="connsiteX130" fmla="*/ 4264025 w 5032375"/>
              <a:gd name="connsiteY130" fmla="*/ 1682750 h 2139950"/>
              <a:gd name="connsiteX131" fmla="*/ 4264025 w 5032375"/>
              <a:gd name="connsiteY131" fmla="*/ 1698625 h 2139950"/>
              <a:gd name="connsiteX132" fmla="*/ 4356100 w 5032375"/>
              <a:gd name="connsiteY132" fmla="*/ 1698625 h 2139950"/>
              <a:gd name="connsiteX133" fmla="*/ 4356100 w 5032375"/>
              <a:gd name="connsiteY133" fmla="*/ 1720850 h 2139950"/>
              <a:gd name="connsiteX134" fmla="*/ 4425950 w 5032375"/>
              <a:gd name="connsiteY134" fmla="*/ 1720850 h 2139950"/>
              <a:gd name="connsiteX135" fmla="*/ 4425950 w 5032375"/>
              <a:gd name="connsiteY135" fmla="*/ 1749425 h 2139950"/>
              <a:gd name="connsiteX136" fmla="*/ 4546600 w 5032375"/>
              <a:gd name="connsiteY136" fmla="*/ 1749425 h 2139950"/>
              <a:gd name="connsiteX137" fmla="*/ 4546600 w 5032375"/>
              <a:gd name="connsiteY137" fmla="*/ 1790700 h 2139950"/>
              <a:gd name="connsiteX138" fmla="*/ 4622800 w 5032375"/>
              <a:gd name="connsiteY138" fmla="*/ 1790700 h 2139950"/>
              <a:gd name="connsiteX139" fmla="*/ 4622800 w 5032375"/>
              <a:gd name="connsiteY139" fmla="*/ 1816100 h 2139950"/>
              <a:gd name="connsiteX140" fmla="*/ 4654550 w 5032375"/>
              <a:gd name="connsiteY140" fmla="*/ 1816100 h 2139950"/>
              <a:gd name="connsiteX141" fmla="*/ 4654550 w 5032375"/>
              <a:gd name="connsiteY141" fmla="*/ 1860550 h 2139950"/>
              <a:gd name="connsiteX142" fmla="*/ 4702175 w 5032375"/>
              <a:gd name="connsiteY142" fmla="*/ 1860550 h 2139950"/>
              <a:gd name="connsiteX143" fmla="*/ 4702175 w 5032375"/>
              <a:gd name="connsiteY143" fmla="*/ 1879600 h 2139950"/>
              <a:gd name="connsiteX144" fmla="*/ 4762500 w 5032375"/>
              <a:gd name="connsiteY144" fmla="*/ 1879600 h 2139950"/>
              <a:gd name="connsiteX145" fmla="*/ 4762500 w 5032375"/>
              <a:gd name="connsiteY145" fmla="*/ 1895475 h 2139950"/>
              <a:gd name="connsiteX146" fmla="*/ 4794250 w 5032375"/>
              <a:gd name="connsiteY146" fmla="*/ 1895475 h 2139950"/>
              <a:gd name="connsiteX147" fmla="*/ 4794250 w 5032375"/>
              <a:gd name="connsiteY147" fmla="*/ 1949450 h 2139950"/>
              <a:gd name="connsiteX148" fmla="*/ 4921250 w 5032375"/>
              <a:gd name="connsiteY148" fmla="*/ 1949450 h 2139950"/>
              <a:gd name="connsiteX149" fmla="*/ 4943475 w 5032375"/>
              <a:gd name="connsiteY149" fmla="*/ 1971675 h 2139950"/>
              <a:gd name="connsiteX150" fmla="*/ 4987925 w 5032375"/>
              <a:gd name="connsiteY150" fmla="*/ 1971675 h 2139950"/>
              <a:gd name="connsiteX151" fmla="*/ 4987925 w 5032375"/>
              <a:gd name="connsiteY151" fmla="*/ 2016125 h 2139950"/>
              <a:gd name="connsiteX152" fmla="*/ 5010150 w 5032375"/>
              <a:gd name="connsiteY152" fmla="*/ 2016125 h 2139950"/>
              <a:gd name="connsiteX153" fmla="*/ 5010150 w 5032375"/>
              <a:gd name="connsiteY153" fmla="*/ 2139950 h 2139950"/>
              <a:gd name="connsiteX154" fmla="*/ 5032375 w 5032375"/>
              <a:gd name="connsiteY154" fmla="*/ 2139950 h 2139950"/>
              <a:gd name="connsiteX155" fmla="*/ 5032375 w 5032375"/>
              <a:gd name="connsiteY155" fmla="*/ 9525 h 2139950"/>
              <a:gd name="connsiteX156" fmla="*/ 0 w 5032375"/>
              <a:gd name="connsiteY156" fmla="*/ 0 h 213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5032375" h="2139950">
                <a:moveTo>
                  <a:pt x="0" y="0"/>
                </a:moveTo>
                <a:lnTo>
                  <a:pt x="0" y="73025"/>
                </a:lnTo>
                <a:lnTo>
                  <a:pt x="28575" y="73025"/>
                </a:lnTo>
                <a:lnTo>
                  <a:pt x="28575" y="187325"/>
                </a:lnTo>
                <a:lnTo>
                  <a:pt x="57150" y="187325"/>
                </a:lnTo>
                <a:lnTo>
                  <a:pt x="57150" y="352425"/>
                </a:lnTo>
                <a:lnTo>
                  <a:pt x="76200" y="352425"/>
                </a:lnTo>
                <a:lnTo>
                  <a:pt x="76200" y="406400"/>
                </a:lnTo>
                <a:lnTo>
                  <a:pt x="107950" y="406400"/>
                </a:lnTo>
                <a:lnTo>
                  <a:pt x="107950" y="469900"/>
                </a:lnTo>
                <a:lnTo>
                  <a:pt x="123825" y="469900"/>
                </a:lnTo>
                <a:lnTo>
                  <a:pt x="123825" y="485775"/>
                </a:lnTo>
                <a:lnTo>
                  <a:pt x="155575" y="485775"/>
                </a:lnTo>
                <a:lnTo>
                  <a:pt x="155575" y="577850"/>
                </a:lnTo>
                <a:lnTo>
                  <a:pt x="250825" y="577850"/>
                </a:lnTo>
                <a:lnTo>
                  <a:pt x="250825" y="622300"/>
                </a:lnTo>
                <a:lnTo>
                  <a:pt x="288925" y="622300"/>
                </a:lnTo>
                <a:lnTo>
                  <a:pt x="288925" y="641350"/>
                </a:lnTo>
                <a:lnTo>
                  <a:pt x="333375" y="641350"/>
                </a:lnTo>
                <a:lnTo>
                  <a:pt x="333375" y="663575"/>
                </a:lnTo>
                <a:lnTo>
                  <a:pt x="390525" y="663575"/>
                </a:lnTo>
                <a:lnTo>
                  <a:pt x="390525" y="682625"/>
                </a:lnTo>
                <a:lnTo>
                  <a:pt x="438150" y="682625"/>
                </a:lnTo>
                <a:lnTo>
                  <a:pt x="438150" y="701675"/>
                </a:lnTo>
                <a:lnTo>
                  <a:pt x="463550" y="701675"/>
                </a:lnTo>
                <a:lnTo>
                  <a:pt x="463550" y="749300"/>
                </a:lnTo>
                <a:lnTo>
                  <a:pt x="488950" y="749300"/>
                </a:lnTo>
                <a:lnTo>
                  <a:pt x="488950" y="787400"/>
                </a:lnTo>
                <a:lnTo>
                  <a:pt x="612775" y="787400"/>
                </a:lnTo>
                <a:lnTo>
                  <a:pt x="612775" y="841375"/>
                </a:lnTo>
                <a:lnTo>
                  <a:pt x="663575" y="841375"/>
                </a:lnTo>
                <a:lnTo>
                  <a:pt x="663575" y="866775"/>
                </a:lnTo>
                <a:lnTo>
                  <a:pt x="701675" y="866775"/>
                </a:lnTo>
                <a:lnTo>
                  <a:pt x="701675" y="892175"/>
                </a:lnTo>
                <a:lnTo>
                  <a:pt x="714375" y="892175"/>
                </a:lnTo>
                <a:lnTo>
                  <a:pt x="714375" y="904875"/>
                </a:lnTo>
                <a:lnTo>
                  <a:pt x="793750" y="904875"/>
                </a:lnTo>
                <a:lnTo>
                  <a:pt x="793750" y="933450"/>
                </a:lnTo>
                <a:lnTo>
                  <a:pt x="965200" y="933450"/>
                </a:lnTo>
                <a:lnTo>
                  <a:pt x="965200" y="977900"/>
                </a:lnTo>
                <a:lnTo>
                  <a:pt x="1047750" y="977900"/>
                </a:lnTo>
                <a:lnTo>
                  <a:pt x="1047750" y="1003300"/>
                </a:lnTo>
                <a:lnTo>
                  <a:pt x="1136650" y="1003300"/>
                </a:lnTo>
                <a:lnTo>
                  <a:pt x="1136650" y="1022350"/>
                </a:lnTo>
                <a:lnTo>
                  <a:pt x="1228725" y="1022350"/>
                </a:lnTo>
                <a:lnTo>
                  <a:pt x="1238250" y="1031875"/>
                </a:lnTo>
                <a:lnTo>
                  <a:pt x="1266825" y="1031875"/>
                </a:lnTo>
                <a:lnTo>
                  <a:pt x="1266825" y="1060450"/>
                </a:lnTo>
                <a:lnTo>
                  <a:pt x="1311275" y="1060450"/>
                </a:lnTo>
                <a:lnTo>
                  <a:pt x="1311275" y="1076325"/>
                </a:lnTo>
                <a:lnTo>
                  <a:pt x="1336675" y="1076325"/>
                </a:lnTo>
                <a:lnTo>
                  <a:pt x="1336675" y="1089025"/>
                </a:lnTo>
                <a:lnTo>
                  <a:pt x="1362075" y="1089025"/>
                </a:lnTo>
                <a:lnTo>
                  <a:pt x="1362075" y="1114425"/>
                </a:lnTo>
                <a:lnTo>
                  <a:pt x="1384300" y="1114425"/>
                </a:lnTo>
                <a:lnTo>
                  <a:pt x="1384300" y="1120775"/>
                </a:lnTo>
                <a:lnTo>
                  <a:pt x="1463675" y="1120775"/>
                </a:lnTo>
                <a:lnTo>
                  <a:pt x="1463675" y="1136650"/>
                </a:lnTo>
                <a:lnTo>
                  <a:pt x="1562100" y="1136650"/>
                </a:lnTo>
                <a:lnTo>
                  <a:pt x="1562100" y="1146175"/>
                </a:lnTo>
                <a:lnTo>
                  <a:pt x="1641475" y="1146175"/>
                </a:lnTo>
                <a:lnTo>
                  <a:pt x="1641475" y="1162050"/>
                </a:lnTo>
                <a:lnTo>
                  <a:pt x="1666875" y="1162050"/>
                </a:lnTo>
                <a:lnTo>
                  <a:pt x="1666875" y="1181100"/>
                </a:lnTo>
                <a:lnTo>
                  <a:pt x="1711325" y="1181100"/>
                </a:lnTo>
                <a:lnTo>
                  <a:pt x="1711325" y="1190625"/>
                </a:lnTo>
                <a:lnTo>
                  <a:pt x="1749425" y="1190625"/>
                </a:lnTo>
                <a:lnTo>
                  <a:pt x="1749425" y="1212850"/>
                </a:lnTo>
                <a:lnTo>
                  <a:pt x="1774825" y="1212850"/>
                </a:lnTo>
                <a:lnTo>
                  <a:pt x="1774825" y="1228725"/>
                </a:lnTo>
                <a:lnTo>
                  <a:pt x="1949450" y="1228725"/>
                </a:lnTo>
                <a:lnTo>
                  <a:pt x="1949450" y="1241425"/>
                </a:lnTo>
                <a:lnTo>
                  <a:pt x="2009775" y="1241425"/>
                </a:lnTo>
                <a:lnTo>
                  <a:pt x="2009775" y="1254125"/>
                </a:lnTo>
                <a:lnTo>
                  <a:pt x="2022475" y="1254125"/>
                </a:lnTo>
                <a:lnTo>
                  <a:pt x="2022475" y="1257300"/>
                </a:lnTo>
                <a:lnTo>
                  <a:pt x="2079625" y="1257300"/>
                </a:lnTo>
                <a:lnTo>
                  <a:pt x="2079625" y="1263650"/>
                </a:lnTo>
                <a:lnTo>
                  <a:pt x="2095500" y="1263650"/>
                </a:lnTo>
                <a:lnTo>
                  <a:pt x="2095500" y="1279525"/>
                </a:lnTo>
                <a:lnTo>
                  <a:pt x="2178050" y="1279525"/>
                </a:lnTo>
                <a:lnTo>
                  <a:pt x="2178050" y="1295400"/>
                </a:lnTo>
                <a:lnTo>
                  <a:pt x="2206625" y="1295400"/>
                </a:lnTo>
                <a:lnTo>
                  <a:pt x="2206625" y="1314450"/>
                </a:lnTo>
                <a:lnTo>
                  <a:pt x="2286000" y="1314450"/>
                </a:lnTo>
                <a:lnTo>
                  <a:pt x="2286000" y="1333500"/>
                </a:lnTo>
                <a:lnTo>
                  <a:pt x="2339975" y="1333500"/>
                </a:lnTo>
                <a:lnTo>
                  <a:pt x="2339975" y="1349375"/>
                </a:lnTo>
                <a:lnTo>
                  <a:pt x="2460625" y="1349375"/>
                </a:lnTo>
                <a:lnTo>
                  <a:pt x="2460625" y="1365250"/>
                </a:lnTo>
                <a:lnTo>
                  <a:pt x="2565400" y="1365250"/>
                </a:lnTo>
                <a:lnTo>
                  <a:pt x="2565400" y="1381125"/>
                </a:lnTo>
                <a:lnTo>
                  <a:pt x="2622550" y="1381125"/>
                </a:lnTo>
                <a:lnTo>
                  <a:pt x="2622550" y="1390650"/>
                </a:lnTo>
                <a:lnTo>
                  <a:pt x="2667000" y="1390650"/>
                </a:lnTo>
                <a:lnTo>
                  <a:pt x="2762250" y="1390650"/>
                </a:lnTo>
                <a:lnTo>
                  <a:pt x="2762250" y="1416050"/>
                </a:lnTo>
                <a:lnTo>
                  <a:pt x="2806700" y="1416050"/>
                </a:lnTo>
                <a:lnTo>
                  <a:pt x="2806700" y="1431925"/>
                </a:lnTo>
                <a:lnTo>
                  <a:pt x="2911475" y="1431925"/>
                </a:lnTo>
                <a:lnTo>
                  <a:pt x="2911475" y="1441450"/>
                </a:lnTo>
                <a:lnTo>
                  <a:pt x="2978150" y="1441450"/>
                </a:lnTo>
                <a:lnTo>
                  <a:pt x="3076575" y="1441450"/>
                </a:lnTo>
                <a:lnTo>
                  <a:pt x="3076575" y="1457325"/>
                </a:lnTo>
                <a:lnTo>
                  <a:pt x="3136900" y="1457325"/>
                </a:lnTo>
                <a:lnTo>
                  <a:pt x="3136900" y="1473200"/>
                </a:lnTo>
                <a:lnTo>
                  <a:pt x="3260725" y="1473200"/>
                </a:lnTo>
                <a:lnTo>
                  <a:pt x="3260725" y="1495425"/>
                </a:lnTo>
                <a:lnTo>
                  <a:pt x="3317875" y="1495425"/>
                </a:lnTo>
                <a:lnTo>
                  <a:pt x="3324225" y="1501775"/>
                </a:lnTo>
                <a:lnTo>
                  <a:pt x="3470275" y="1501775"/>
                </a:lnTo>
                <a:lnTo>
                  <a:pt x="3470275" y="1533525"/>
                </a:lnTo>
                <a:lnTo>
                  <a:pt x="3575050" y="1533525"/>
                </a:lnTo>
                <a:lnTo>
                  <a:pt x="3568700" y="1539875"/>
                </a:lnTo>
                <a:lnTo>
                  <a:pt x="3597275" y="1539875"/>
                </a:lnTo>
                <a:lnTo>
                  <a:pt x="3597275" y="1558925"/>
                </a:lnTo>
                <a:lnTo>
                  <a:pt x="3670300" y="1558925"/>
                </a:lnTo>
                <a:lnTo>
                  <a:pt x="3670300" y="1571625"/>
                </a:lnTo>
                <a:lnTo>
                  <a:pt x="3803650" y="1571625"/>
                </a:lnTo>
                <a:lnTo>
                  <a:pt x="3803650" y="1597025"/>
                </a:lnTo>
                <a:lnTo>
                  <a:pt x="3879850" y="1597025"/>
                </a:lnTo>
                <a:lnTo>
                  <a:pt x="3879850" y="1616075"/>
                </a:lnTo>
                <a:lnTo>
                  <a:pt x="4006850" y="1616075"/>
                </a:lnTo>
                <a:lnTo>
                  <a:pt x="4006850" y="1638300"/>
                </a:lnTo>
                <a:lnTo>
                  <a:pt x="4067175" y="1638300"/>
                </a:lnTo>
                <a:lnTo>
                  <a:pt x="4067175" y="1651000"/>
                </a:lnTo>
                <a:lnTo>
                  <a:pt x="4168775" y="1651000"/>
                </a:lnTo>
                <a:lnTo>
                  <a:pt x="4168775" y="1670050"/>
                </a:lnTo>
                <a:lnTo>
                  <a:pt x="4216400" y="1670050"/>
                </a:lnTo>
                <a:lnTo>
                  <a:pt x="4216400" y="1682750"/>
                </a:lnTo>
                <a:lnTo>
                  <a:pt x="4264025" y="1682750"/>
                </a:lnTo>
                <a:lnTo>
                  <a:pt x="4264025" y="1698625"/>
                </a:lnTo>
                <a:lnTo>
                  <a:pt x="4356100" y="1698625"/>
                </a:lnTo>
                <a:lnTo>
                  <a:pt x="4356100" y="1720850"/>
                </a:lnTo>
                <a:lnTo>
                  <a:pt x="4425950" y="1720850"/>
                </a:lnTo>
                <a:lnTo>
                  <a:pt x="4425950" y="1749425"/>
                </a:lnTo>
                <a:lnTo>
                  <a:pt x="4546600" y="1749425"/>
                </a:lnTo>
                <a:lnTo>
                  <a:pt x="4546600" y="1790700"/>
                </a:lnTo>
                <a:lnTo>
                  <a:pt x="4622800" y="1790700"/>
                </a:lnTo>
                <a:lnTo>
                  <a:pt x="4622800" y="1816100"/>
                </a:lnTo>
                <a:lnTo>
                  <a:pt x="4654550" y="1816100"/>
                </a:lnTo>
                <a:lnTo>
                  <a:pt x="4654550" y="1860550"/>
                </a:lnTo>
                <a:lnTo>
                  <a:pt x="4702175" y="1860550"/>
                </a:lnTo>
                <a:lnTo>
                  <a:pt x="4702175" y="1879600"/>
                </a:lnTo>
                <a:lnTo>
                  <a:pt x="4762500" y="1879600"/>
                </a:lnTo>
                <a:lnTo>
                  <a:pt x="4762500" y="1895475"/>
                </a:lnTo>
                <a:lnTo>
                  <a:pt x="4794250" y="1895475"/>
                </a:lnTo>
                <a:lnTo>
                  <a:pt x="4794250" y="1949450"/>
                </a:lnTo>
                <a:lnTo>
                  <a:pt x="4921250" y="1949450"/>
                </a:lnTo>
                <a:lnTo>
                  <a:pt x="4943475" y="1971675"/>
                </a:lnTo>
                <a:lnTo>
                  <a:pt x="4987925" y="1971675"/>
                </a:lnTo>
                <a:lnTo>
                  <a:pt x="4987925" y="2016125"/>
                </a:lnTo>
                <a:lnTo>
                  <a:pt x="5010150" y="2016125"/>
                </a:lnTo>
                <a:lnTo>
                  <a:pt x="5010150" y="2139950"/>
                </a:lnTo>
                <a:lnTo>
                  <a:pt x="5032375" y="2139950"/>
                </a:lnTo>
                <a:lnTo>
                  <a:pt x="5032375" y="9525"/>
                </a:lnTo>
                <a:lnTo>
                  <a:pt x="0" y="0"/>
                </a:lnTo>
                <a:close/>
              </a:path>
            </a:pathLst>
          </a:cu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Freeform: Shape 31">
            <a:extLst>
              <a:ext uri="{FF2B5EF4-FFF2-40B4-BE49-F238E27FC236}">
                <a16:creationId xmlns:a16="http://schemas.microsoft.com/office/drawing/2014/main" id="{FAD3FA48-3D13-1C2C-8706-A982EFE50A03}"/>
              </a:ext>
            </a:extLst>
          </p:cNvPr>
          <p:cNvSpPr/>
          <p:nvPr/>
        </p:nvSpPr>
        <p:spPr bwMode="auto">
          <a:xfrm>
            <a:off x="1400175" y="2673350"/>
            <a:ext cx="133350" cy="911225"/>
          </a:xfrm>
          <a:custGeom>
            <a:avLst/>
            <a:gdLst>
              <a:gd name="connsiteX0" fmla="*/ 0 w 133350"/>
              <a:gd name="connsiteY0" fmla="*/ 0 h 911225"/>
              <a:gd name="connsiteX1" fmla="*/ 0 w 133350"/>
              <a:gd name="connsiteY1" fmla="*/ 911225 h 911225"/>
              <a:gd name="connsiteX2" fmla="*/ 133350 w 133350"/>
              <a:gd name="connsiteY2" fmla="*/ 911225 h 911225"/>
              <a:gd name="connsiteX3" fmla="*/ 133350 w 133350"/>
              <a:gd name="connsiteY3" fmla="*/ 749300 h 911225"/>
              <a:gd name="connsiteX4" fmla="*/ 104775 w 133350"/>
              <a:gd name="connsiteY4" fmla="*/ 749300 h 911225"/>
              <a:gd name="connsiteX5" fmla="*/ 104775 w 133350"/>
              <a:gd name="connsiteY5" fmla="*/ 542925 h 911225"/>
              <a:gd name="connsiteX6" fmla="*/ 63500 w 133350"/>
              <a:gd name="connsiteY6" fmla="*/ 542925 h 911225"/>
              <a:gd name="connsiteX7" fmla="*/ 63500 w 133350"/>
              <a:gd name="connsiteY7" fmla="*/ 174625 h 911225"/>
              <a:gd name="connsiteX8" fmla="*/ 22225 w 133350"/>
              <a:gd name="connsiteY8" fmla="*/ 174625 h 911225"/>
              <a:gd name="connsiteX9" fmla="*/ 0 w 133350"/>
              <a:gd name="connsiteY9" fmla="*/ 0 h 911225"/>
              <a:gd name="connsiteX0" fmla="*/ 0 w 133350"/>
              <a:gd name="connsiteY0" fmla="*/ 0 h 911225"/>
              <a:gd name="connsiteX1" fmla="*/ 0 w 133350"/>
              <a:gd name="connsiteY1" fmla="*/ 911225 h 911225"/>
              <a:gd name="connsiteX2" fmla="*/ 133350 w 133350"/>
              <a:gd name="connsiteY2" fmla="*/ 911225 h 911225"/>
              <a:gd name="connsiteX3" fmla="*/ 133350 w 133350"/>
              <a:gd name="connsiteY3" fmla="*/ 749300 h 911225"/>
              <a:gd name="connsiteX4" fmla="*/ 104775 w 133350"/>
              <a:gd name="connsiteY4" fmla="*/ 749300 h 911225"/>
              <a:gd name="connsiteX5" fmla="*/ 104775 w 133350"/>
              <a:gd name="connsiteY5" fmla="*/ 542925 h 911225"/>
              <a:gd name="connsiteX6" fmla="*/ 63500 w 133350"/>
              <a:gd name="connsiteY6" fmla="*/ 542925 h 911225"/>
              <a:gd name="connsiteX7" fmla="*/ 63500 w 133350"/>
              <a:gd name="connsiteY7" fmla="*/ 174625 h 911225"/>
              <a:gd name="connsiteX8" fmla="*/ 22225 w 133350"/>
              <a:gd name="connsiteY8" fmla="*/ 174625 h 911225"/>
              <a:gd name="connsiteX9" fmla="*/ 9525 w 133350"/>
              <a:gd name="connsiteY9" fmla="*/ 66675 h 911225"/>
              <a:gd name="connsiteX10" fmla="*/ 0 w 133350"/>
              <a:gd name="connsiteY10" fmla="*/ 0 h 911225"/>
              <a:gd name="connsiteX0" fmla="*/ 0 w 133350"/>
              <a:gd name="connsiteY0" fmla="*/ 0 h 911225"/>
              <a:gd name="connsiteX1" fmla="*/ 0 w 133350"/>
              <a:gd name="connsiteY1" fmla="*/ 911225 h 911225"/>
              <a:gd name="connsiteX2" fmla="*/ 133350 w 133350"/>
              <a:gd name="connsiteY2" fmla="*/ 911225 h 911225"/>
              <a:gd name="connsiteX3" fmla="*/ 133350 w 133350"/>
              <a:gd name="connsiteY3" fmla="*/ 749300 h 911225"/>
              <a:gd name="connsiteX4" fmla="*/ 104775 w 133350"/>
              <a:gd name="connsiteY4" fmla="*/ 749300 h 911225"/>
              <a:gd name="connsiteX5" fmla="*/ 104775 w 133350"/>
              <a:gd name="connsiteY5" fmla="*/ 542925 h 911225"/>
              <a:gd name="connsiteX6" fmla="*/ 63500 w 133350"/>
              <a:gd name="connsiteY6" fmla="*/ 542925 h 911225"/>
              <a:gd name="connsiteX7" fmla="*/ 63500 w 133350"/>
              <a:gd name="connsiteY7" fmla="*/ 174625 h 911225"/>
              <a:gd name="connsiteX8" fmla="*/ 22225 w 133350"/>
              <a:gd name="connsiteY8" fmla="*/ 174625 h 911225"/>
              <a:gd name="connsiteX9" fmla="*/ 28575 w 133350"/>
              <a:gd name="connsiteY9" fmla="*/ 6350 h 911225"/>
              <a:gd name="connsiteX10" fmla="*/ 0 w 133350"/>
              <a:gd name="connsiteY10" fmla="*/ 0 h 911225"/>
              <a:gd name="connsiteX0" fmla="*/ 0 w 133350"/>
              <a:gd name="connsiteY0" fmla="*/ 0 h 911225"/>
              <a:gd name="connsiteX1" fmla="*/ 0 w 133350"/>
              <a:gd name="connsiteY1" fmla="*/ 911225 h 911225"/>
              <a:gd name="connsiteX2" fmla="*/ 133350 w 133350"/>
              <a:gd name="connsiteY2" fmla="*/ 911225 h 911225"/>
              <a:gd name="connsiteX3" fmla="*/ 133350 w 133350"/>
              <a:gd name="connsiteY3" fmla="*/ 749300 h 911225"/>
              <a:gd name="connsiteX4" fmla="*/ 104775 w 133350"/>
              <a:gd name="connsiteY4" fmla="*/ 749300 h 911225"/>
              <a:gd name="connsiteX5" fmla="*/ 104775 w 133350"/>
              <a:gd name="connsiteY5" fmla="*/ 542925 h 911225"/>
              <a:gd name="connsiteX6" fmla="*/ 63500 w 133350"/>
              <a:gd name="connsiteY6" fmla="*/ 542925 h 911225"/>
              <a:gd name="connsiteX7" fmla="*/ 63500 w 133350"/>
              <a:gd name="connsiteY7" fmla="*/ 174625 h 911225"/>
              <a:gd name="connsiteX8" fmla="*/ 22225 w 133350"/>
              <a:gd name="connsiteY8" fmla="*/ 174625 h 911225"/>
              <a:gd name="connsiteX9" fmla="*/ 22225 w 133350"/>
              <a:gd name="connsiteY9" fmla="*/ 6350 h 911225"/>
              <a:gd name="connsiteX10" fmla="*/ 0 w 133350"/>
              <a:gd name="connsiteY10" fmla="*/ 0 h 911225"/>
              <a:gd name="connsiteX0" fmla="*/ 0 w 133350"/>
              <a:gd name="connsiteY0" fmla="*/ 0 h 911225"/>
              <a:gd name="connsiteX1" fmla="*/ 0 w 133350"/>
              <a:gd name="connsiteY1" fmla="*/ 911225 h 911225"/>
              <a:gd name="connsiteX2" fmla="*/ 133350 w 133350"/>
              <a:gd name="connsiteY2" fmla="*/ 911225 h 911225"/>
              <a:gd name="connsiteX3" fmla="*/ 133350 w 133350"/>
              <a:gd name="connsiteY3" fmla="*/ 749300 h 911225"/>
              <a:gd name="connsiteX4" fmla="*/ 104775 w 133350"/>
              <a:gd name="connsiteY4" fmla="*/ 749300 h 911225"/>
              <a:gd name="connsiteX5" fmla="*/ 104775 w 133350"/>
              <a:gd name="connsiteY5" fmla="*/ 542925 h 911225"/>
              <a:gd name="connsiteX6" fmla="*/ 63500 w 133350"/>
              <a:gd name="connsiteY6" fmla="*/ 542925 h 911225"/>
              <a:gd name="connsiteX7" fmla="*/ 63500 w 133350"/>
              <a:gd name="connsiteY7" fmla="*/ 174625 h 911225"/>
              <a:gd name="connsiteX8" fmla="*/ 22225 w 133350"/>
              <a:gd name="connsiteY8" fmla="*/ 174625 h 911225"/>
              <a:gd name="connsiteX9" fmla="*/ 66675 w 133350"/>
              <a:gd name="connsiteY9" fmla="*/ 12700 h 911225"/>
              <a:gd name="connsiteX10" fmla="*/ 0 w 133350"/>
              <a:gd name="connsiteY10" fmla="*/ 0 h 911225"/>
              <a:gd name="connsiteX0" fmla="*/ 0 w 133350"/>
              <a:gd name="connsiteY0" fmla="*/ 0 h 911225"/>
              <a:gd name="connsiteX1" fmla="*/ 0 w 133350"/>
              <a:gd name="connsiteY1" fmla="*/ 911225 h 911225"/>
              <a:gd name="connsiteX2" fmla="*/ 133350 w 133350"/>
              <a:gd name="connsiteY2" fmla="*/ 911225 h 911225"/>
              <a:gd name="connsiteX3" fmla="*/ 133350 w 133350"/>
              <a:gd name="connsiteY3" fmla="*/ 749300 h 911225"/>
              <a:gd name="connsiteX4" fmla="*/ 104775 w 133350"/>
              <a:gd name="connsiteY4" fmla="*/ 749300 h 911225"/>
              <a:gd name="connsiteX5" fmla="*/ 104775 w 133350"/>
              <a:gd name="connsiteY5" fmla="*/ 542925 h 911225"/>
              <a:gd name="connsiteX6" fmla="*/ 63500 w 133350"/>
              <a:gd name="connsiteY6" fmla="*/ 542925 h 911225"/>
              <a:gd name="connsiteX7" fmla="*/ 63500 w 133350"/>
              <a:gd name="connsiteY7" fmla="*/ 174625 h 911225"/>
              <a:gd name="connsiteX8" fmla="*/ 22225 w 133350"/>
              <a:gd name="connsiteY8" fmla="*/ 174625 h 911225"/>
              <a:gd name="connsiteX9" fmla="*/ 28575 w 133350"/>
              <a:gd name="connsiteY9" fmla="*/ 0 h 911225"/>
              <a:gd name="connsiteX10" fmla="*/ 0 w 133350"/>
              <a:gd name="connsiteY10" fmla="*/ 0 h 911225"/>
              <a:gd name="connsiteX0" fmla="*/ 0 w 133350"/>
              <a:gd name="connsiteY0" fmla="*/ 0 h 911225"/>
              <a:gd name="connsiteX1" fmla="*/ 0 w 133350"/>
              <a:gd name="connsiteY1" fmla="*/ 911225 h 911225"/>
              <a:gd name="connsiteX2" fmla="*/ 133350 w 133350"/>
              <a:gd name="connsiteY2" fmla="*/ 911225 h 911225"/>
              <a:gd name="connsiteX3" fmla="*/ 133350 w 133350"/>
              <a:gd name="connsiteY3" fmla="*/ 749300 h 911225"/>
              <a:gd name="connsiteX4" fmla="*/ 104775 w 133350"/>
              <a:gd name="connsiteY4" fmla="*/ 749300 h 911225"/>
              <a:gd name="connsiteX5" fmla="*/ 104775 w 133350"/>
              <a:gd name="connsiteY5" fmla="*/ 542925 h 911225"/>
              <a:gd name="connsiteX6" fmla="*/ 63500 w 133350"/>
              <a:gd name="connsiteY6" fmla="*/ 542925 h 911225"/>
              <a:gd name="connsiteX7" fmla="*/ 63500 w 133350"/>
              <a:gd name="connsiteY7" fmla="*/ 174625 h 911225"/>
              <a:gd name="connsiteX8" fmla="*/ 22225 w 133350"/>
              <a:gd name="connsiteY8" fmla="*/ 174625 h 911225"/>
              <a:gd name="connsiteX9" fmla="*/ 19050 w 133350"/>
              <a:gd name="connsiteY9" fmla="*/ 0 h 911225"/>
              <a:gd name="connsiteX10" fmla="*/ 0 w 133350"/>
              <a:gd name="connsiteY10" fmla="*/ 0 h 911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3350" h="911225">
                <a:moveTo>
                  <a:pt x="0" y="0"/>
                </a:moveTo>
                <a:lnTo>
                  <a:pt x="0" y="911225"/>
                </a:lnTo>
                <a:lnTo>
                  <a:pt x="133350" y="911225"/>
                </a:lnTo>
                <a:lnTo>
                  <a:pt x="133350" y="749300"/>
                </a:lnTo>
                <a:lnTo>
                  <a:pt x="104775" y="749300"/>
                </a:lnTo>
                <a:lnTo>
                  <a:pt x="104775" y="542925"/>
                </a:lnTo>
                <a:lnTo>
                  <a:pt x="63500" y="542925"/>
                </a:lnTo>
                <a:lnTo>
                  <a:pt x="63500" y="174625"/>
                </a:lnTo>
                <a:lnTo>
                  <a:pt x="22225" y="174625"/>
                </a:lnTo>
                <a:cubicBezTo>
                  <a:pt x="21167" y="116417"/>
                  <a:pt x="20108" y="58208"/>
                  <a:pt x="19050" y="0"/>
                </a:cubicBezTo>
                <a:lnTo>
                  <a:pt x="0" y="0"/>
                </a:lnTo>
                <a:close/>
              </a:path>
            </a:pathLst>
          </a:custGeom>
          <a:solidFill>
            <a:schemeClr val="accent3">
              <a:alpha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a:t>
            </a:r>
            <a:r>
              <a:rPr lang="en-US" altLang="en-US" sz="3600" dirty="0"/>
              <a:t>SVR35 at Wk 24</a:t>
            </a:r>
            <a:endParaRPr lang="en-US" dirty="0"/>
          </a:p>
        </p:txBody>
      </p:sp>
      <p:sp>
        <p:nvSpPr>
          <p:cNvPr id="4" name="Text Box 15">
            <a:extLst>
              <a:ext uri="{FF2B5EF4-FFF2-40B4-BE49-F238E27FC236}">
                <a16:creationId xmlns:a16="http://schemas.microsoft.com/office/drawing/2014/main" id="{12A67B26-D190-475B-9CA1-DA6E8255CBF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Rampal. ASH 2023. Abstr 628.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Table 2">
            <a:extLst>
              <a:ext uri="{FF2B5EF4-FFF2-40B4-BE49-F238E27FC236}">
                <a16:creationId xmlns:a16="http://schemas.microsoft.com/office/drawing/2014/main" id="{85D7FE93-3972-8ECD-801C-F0E551135C28}"/>
              </a:ext>
            </a:extLst>
          </p:cNvPr>
          <p:cNvGraphicFramePr>
            <a:graphicFrameLocks noGrp="1"/>
          </p:cNvGraphicFramePr>
          <p:nvPr>
            <p:extLst>
              <p:ext uri="{D42A27DB-BD31-4B8C-83A1-F6EECF244321}">
                <p14:modId xmlns:p14="http://schemas.microsoft.com/office/powerpoint/2010/main" val="2136101730"/>
              </p:ext>
            </p:extLst>
          </p:nvPr>
        </p:nvGraphicFramePr>
        <p:xfrm>
          <a:off x="6624909" y="2344952"/>
          <a:ext cx="5409043" cy="3383280"/>
        </p:xfrm>
        <a:graphic>
          <a:graphicData uri="http://schemas.openxmlformats.org/drawingml/2006/table">
            <a:tbl>
              <a:tblPr firstRow="1" bandRow="1">
                <a:tableStyleId>{5C22544A-7EE6-4342-B048-85BDC9FD1C3A}</a:tableStyleId>
              </a:tblPr>
              <a:tblGrid>
                <a:gridCol w="1470827">
                  <a:extLst>
                    <a:ext uri="{9D8B030D-6E8A-4147-A177-3AD203B41FA5}">
                      <a16:colId xmlns:a16="http://schemas.microsoft.com/office/drawing/2014/main" val="3446176337"/>
                    </a:ext>
                  </a:extLst>
                </a:gridCol>
                <a:gridCol w="1527038">
                  <a:extLst>
                    <a:ext uri="{9D8B030D-6E8A-4147-A177-3AD203B41FA5}">
                      <a16:colId xmlns:a16="http://schemas.microsoft.com/office/drawing/2014/main" val="2584754008"/>
                    </a:ext>
                  </a:extLst>
                </a:gridCol>
                <a:gridCol w="1367777">
                  <a:extLst>
                    <a:ext uri="{9D8B030D-6E8A-4147-A177-3AD203B41FA5}">
                      <a16:colId xmlns:a16="http://schemas.microsoft.com/office/drawing/2014/main" val="443885458"/>
                    </a:ext>
                  </a:extLst>
                </a:gridCol>
                <a:gridCol w="1043401">
                  <a:extLst>
                    <a:ext uri="{9D8B030D-6E8A-4147-A177-3AD203B41FA5}">
                      <a16:colId xmlns:a16="http://schemas.microsoft.com/office/drawing/2014/main" val="440580055"/>
                    </a:ext>
                  </a:extLst>
                </a:gridCol>
              </a:tblGrid>
              <a:tr h="529058">
                <a:tc>
                  <a:txBody>
                    <a:bodyPr/>
                    <a:lstStyle/>
                    <a:p>
                      <a:r>
                        <a:rPr lang="en-US" sz="1600" dirty="0"/>
                        <a:t>Outcome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algn="ctr"/>
                      <a:r>
                        <a:rPr lang="en-US" sz="1600" dirty="0"/>
                        <a:t>Pelabresib + Ruxolitinib (n = 214)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t>Placebo + Ruxolitinib (n = 216)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i="1" dirty="0"/>
                        <a:t>P </a:t>
                      </a:r>
                      <a:r>
                        <a:rPr lang="en-US" sz="1600" i="0" dirty="0"/>
                        <a:t>Value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4035246596"/>
                  </a:ext>
                </a:extLst>
              </a:tr>
              <a:tr h="370340">
                <a:tc>
                  <a:txBody>
                    <a:bodyPr/>
                    <a:lstStyle/>
                    <a:p>
                      <a:r>
                        <a:rPr lang="en-US" sz="1600" dirty="0">
                          <a:solidFill>
                            <a:schemeClr val="bg1"/>
                          </a:solidFill>
                        </a:rPr>
                        <a:t>SVR35 at </a:t>
                      </a:r>
                      <a:br>
                        <a:rPr lang="en-US" sz="1600" dirty="0">
                          <a:solidFill>
                            <a:schemeClr val="bg1"/>
                          </a:solidFill>
                        </a:rPr>
                      </a:br>
                      <a:r>
                        <a:rPr lang="en-US" sz="1600" dirty="0">
                          <a:solidFill>
                            <a:schemeClr val="bg1"/>
                          </a:solidFill>
                        </a:rPr>
                        <a:t>Wk 24,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65.9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35.2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08043780"/>
                  </a:ext>
                </a:extLst>
              </a:tr>
              <a:tr h="370340">
                <a:tc>
                  <a:txBody>
                    <a:bodyPr/>
                    <a:lstStyle/>
                    <a:p>
                      <a:r>
                        <a:rPr lang="en-US" sz="1600" dirty="0">
                          <a:solidFill>
                            <a:schemeClr val="bg1"/>
                          </a:solidFill>
                        </a:rPr>
                        <a:t>Difference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sz="1600" dirty="0">
                          <a:solidFill>
                            <a:schemeClr val="bg1"/>
                          </a:solidFill>
                        </a:rPr>
                        <a:t>30.4 (21.6-39.3)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dirty="0">
                        <a:solidFill>
                          <a:schemeClr val="bg1"/>
                        </a:solidFill>
                      </a:endParaRPr>
                    </a:p>
                  </a:txBody>
                  <a:tcPr>
                    <a:solidFill>
                      <a:schemeClr val="tx1">
                        <a:lumMod val="95000"/>
                      </a:schemeClr>
                    </a:solidFill>
                  </a:tcPr>
                </a:tc>
                <a:tc>
                  <a:txBody>
                    <a:bodyPr/>
                    <a:lstStyle/>
                    <a:p>
                      <a:pPr algn="ctr"/>
                      <a:r>
                        <a:rPr lang="en-US" sz="1600"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44005355"/>
                  </a:ext>
                </a:extLst>
              </a:tr>
              <a:tr h="846492">
                <a:tc>
                  <a:txBody>
                    <a:bodyPr/>
                    <a:lstStyle/>
                    <a:p>
                      <a:r>
                        <a:rPr lang="en-US" sz="1600" dirty="0">
                          <a:solidFill>
                            <a:schemeClr val="bg1"/>
                          </a:solidFill>
                        </a:rPr>
                        <a:t>Mean % change in spleen volume at Wk 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-50.6 </a:t>
                      </a:r>
                      <a:br>
                        <a:rPr lang="en-US" sz="1600" dirty="0">
                          <a:solidFill>
                            <a:schemeClr val="bg1"/>
                          </a:solidFill>
                        </a:rPr>
                      </a:br>
                      <a:r>
                        <a:rPr lang="en-US" sz="1600" dirty="0">
                          <a:solidFill>
                            <a:schemeClr val="bg1"/>
                          </a:solidFill>
                        </a:rPr>
                        <a:t>(n = 171)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-30.6 </a:t>
                      </a:r>
                      <a:br>
                        <a:rPr lang="en-US" sz="1600" dirty="0">
                          <a:solidFill>
                            <a:schemeClr val="bg1"/>
                          </a:solidFill>
                        </a:rPr>
                      </a:br>
                      <a:r>
                        <a:rPr lang="en-US" sz="1600" dirty="0">
                          <a:solidFill>
                            <a:schemeClr val="bg1"/>
                          </a:solidFill>
                        </a:rPr>
                        <a:t>(n = 183)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64162329"/>
                  </a:ext>
                </a:extLst>
              </a:tr>
              <a:tr h="211623">
                <a:tc>
                  <a:txBody>
                    <a:bodyPr/>
                    <a:lstStyle/>
                    <a:p>
                      <a:r>
                        <a:rPr lang="en-US" sz="1600" dirty="0">
                          <a:solidFill>
                            <a:schemeClr val="bg1"/>
                          </a:solidFill>
                        </a:rPr>
                        <a:t>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-53.2 to -48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-33.7 to -27.5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00943565"/>
                  </a:ext>
                </a:extLst>
              </a:tr>
            </a:tbl>
          </a:graphicData>
        </a:graphic>
      </p:graphicFrame>
      <p:grpSp>
        <p:nvGrpSpPr>
          <p:cNvPr id="9" name="Group 8">
            <a:extLst>
              <a:ext uri="{FF2B5EF4-FFF2-40B4-BE49-F238E27FC236}">
                <a16:creationId xmlns:a16="http://schemas.microsoft.com/office/drawing/2014/main" id="{D88E4C74-DB8D-D9F5-C22F-9D0ACB558893}"/>
              </a:ext>
            </a:extLst>
          </p:cNvPr>
          <p:cNvGrpSpPr/>
          <p:nvPr/>
        </p:nvGrpSpPr>
        <p:grpSpPr>
          <a:xfrm>
            <a:off x="2209957" y="1617200"/>
            <a:ext cx="3451848" cy="646331"/>
            <a:chOff x="2209957" y="1617200"/>
            <a:chExt cx="3451848" cy="646331"/>
          </a:xfrm>
        </p:grpSpPr>
        <p:sp>
          <p:nvSpPr>
            <p:cNvPr id="6" name="TextBox 5">
              <a:extLst>
                <a:ext uri="{FF2B5EF4-FFF2-40B4-BE49-F238E27FC236}">
                  <a16:creationId xmlns:a16="http://schemas.microsoft.com/office/drawing/2014/main" id="{ACEFFFEA-900E-C49B-FBE7-F47B86C1E08C}"/>
                </a:ext>
              </a:extLst>
            </p:cNvPr>
            <p:cNvSpPr txBox="1"/>
            <p:nvPr/>
          </p:nvSpPr>
          <p:spPr bwMode="auto">
            <a:xfrm>
              <a:off x="2402002" y="1617200"/>
              <a:ext cx="32598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Pelabresib + ruxolitinib (n = 171)</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Placebo + ruxolitinib (n = 183)</a:t>
              </a:r>
            </a:p>
          </p:txBody>
        </p:sp>
        <p:sp>
          <p:nvSpPr>
            <p:cNvPr id="7" name="Rectangle 6">
              <a:extLst>
                <a:ext uri="{FF2B5EF4-FFF2-40B4-BE49-F238E27FC236}">
                  <a16:creationId xmlns:a16="http://schemas.microsoft.com/office/drawing/2014/main" id="{E96F1401-2A2C-484E-A2BB-D92BE13F6892}"/>
                </a:ext>
              </a:extLst>
            </p:cNvPr>
            <p:cNvSpPr/>
            <p:nvPr/>
          </p:nvSpPr>
          <p:spPr bwMode="auto">
            <a:xfrm>
              <a:off x="2209957" y="1703870"/>
              <a:ext cx="192045" cy="1920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Rectangle 7">
              <a:extLst>
                <a:ext uri="{FF2B5EF4-FFF2-40B4-BE49-F238E27FC236}">
                  <a16:creationId xmlns:a16="http://schemas.microsoft.com/office/drawing/2014/main" id="{644B3A29-8CBA-256C-84F2-11B01DB70911}"/>
                </a:ext>
              </a:extLst>
            </p:cNvPr>
            <p:cNvSpPr/>
            <p:nvPr/>
          </p:nvSpPr>
          <p:spPr bwMode="auto">
            <a:xfrm>
              <a:off x="2209957" y="1972415"/>
              <a:ext cx="192045" cy="1920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0" name="TextBox 9">
            <a:extLst>
              <a:ext uri="{FF2B5EF4-FFF2-40B4-BE49-F238E27FC236}">
                <a16:creationId xmlns:a16="http://schemas.microsoft.com/office/drawing/2014/main" id="{1ED9D587-7ABC-8A13-141D-016CBE9905E5}"/>
              </a:ext>
            </a:extLst>
          </p:cNvPr>
          <p:cNvSpPr txBox="1"/>
          <p:nvPr/>
        </p:nvSpPr>
        <p:spPr bwMode="auto">
          <a:xfrm rot="16200000">
            <a:off x="-1419263" y="3728145"/>
            <a:ext cx="4370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in Spleen Volume From Baseline (%)</a:t>
            </a:r>
          </a:p>
        </p:txBody>
      </p:sp>
      <p:grpSp>
        <p:nvGrpSpPr>
          <p:cNvPr id="18" name="Group 17">
            <a:extLst>
              <a:ext uri="{FF2B5EF4-FFF2-40B4-BE49-F238E27FC236}">
                <a16:creationId xmlns:a16="http://schemas.microsoft.com/office/drawing/2014/main" id="{5268B84E-96A1-97B2-1CAA-01293666B47A}"/>
              </a:ext>
            </a:extLst>
          </p:cNvPr>
          <p:cNvGrpSpPr/>
          <p:nvPr/>
        </p:nvGrpSpPr>
        <p:grpSpPr>
          <a:xfrm>
            <a:off x="791540" y="2213289"/>
            <a:ext cx="606256" cy="3954773"/>
            <a:chOff x="791540" y="2213289"/>
            <a:chExt cx="606256" cy="3954773"/>
          </a:xfrm>
        </p:grpSpPr>
        <p:sp>
          <p:nvSpPr>
            <p:cNvPr id="13" name="TextBox 12">
              <a:extLst>
                <a:ext uri="{FF2B5EF4-FFF2-40B4-BE49-F238E27FC236}">
                  <a16:creationId xmlns:a16="http://schemas.microsoft.com/office/drawing/2014/main" id="{22BA3460-28C7-E9C2-F8A7-3938D271C28B}"/>
                </a:ext>
              </a:extLst>
            </p:cNvPr>
            <p:cNvSpPr txBox="1"/>
            <p:nvPr/>
          </p:nvSpPr>
          <p:spPr bwMode="auto">
            <a:xfrm>
              <a:off x="979092" y="22132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15" name="TextBox 14">
              <a:extLst>
                <a:ext uri="{FF2B5EF4-FFF2-40B4-BE49-F238E27FC236}">
                  <a16:creationId xmlns:a16="http://schemas.microsoft.com/office/drawing/2014/main" id="{4FC31244-C09B-1B58-BE76-C527F9B3DF1B}"/>
                </a:ext>
              </a:extLst>
            </p:cNvPr>
            <p:cNvSpPr txBox="1"/>
            <p:nvPr/>
          </p:nvSpPr>
          <p:spPr bwMode="auto">
            <a:xfrm>
              <a:off x="1096111" y="341129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6" name="TextBox 15">
              <a:extLst>
                <a:ext uri="{FF2B5EF4-FFF2-40B4-BE49-F238E27FC236}">
                  <a16:creationId xmlns:a16="http://schemas.microsoft.com/office/drawing/2014/main" id="{D73AA113-4844-8DE9-6BEE-B75065B31E30}"/>
                </a:ext>
              </a:extLst>
            </p:cNvPr>
            <p:cNvSpPr txBox="1"/>
            <p:nvPr/>
          </p:nvSpPr>
          <p:spPr bwMode="auto">
            <a:xfrm>
              <a:off x="908560" y="4595613"/>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17" name="TextBox 16">
              <a:extLst>
                <a:ext uri="{FF2B5EF4-FFF2-40B4-BE49-F238E27FC236}">
                  <a16:creationId xmlns:a16="http://schemas.microsoft.com/office/drawing/2014/main" id="{D023CC35-E3B3-74A5-86AE-50FBC6E82CB7}"/>
                </a:ext>
              </a:extLst>
            </p:cNvPr>
            <p:cNvSpPr txBox="1"/>
            <p:nvPr/>
          </p:nvSpPr>
          <p:spPr bwMode="auto">
            <a:xfrm>
              <a:off x="791540" y="5798730"/>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cxnSp>
        <p:nvCxnSpPr>
          <p:cNvPr id="20" name="Straight Connector 19">
            <a:extLst>
              <a:ext uri="{FF2B5EF4-FFF2-40B4-BE49-F238E27FC236}">
                <a16:creationId xmlns:a16="http://schemas.microsoft.com/office/drawing/2014/main" id="{5B850DB0-2BF5-878D-064A-278321AF8A86}"/>
              </a:ext>
            </a:extLst>
          </p:cNvPr>
          <p:cNvCxnSpPr/>
          <p:nvPr/>
        </p:nvCxnSpPr>
        <p:spPr bwMode="auto">
          <a:xfrm>
            <a:off x="1390918" y="1755700"/>
            <a:ext cx="0" cy="4240075"/>
          </a:xfrm>
          <a:prstGeom prst="line">
            <a:avLst/>
          </a:prstGeom>
          <a:noFill/>
          <a:ln w="28575" cap="flat" cmpd="sng" algn="ctr">
            <a:solidFill>
              <a:schemeClr val="bg1"/>
            </a:solidFill>
            <a:prstDash val="solid"/>
            <a:round/>
            <a:headEnd type="none" w="med" len="med"/>
            <a:tailEnd type="none" w="med" len="med"/>
          </a:ln>
          <a:effectLst/>
        </p:spPr>
      </p:cxnSp>
      <p:grpSp>
        <p:nvGrpSpPr>
          <p:cNvPr id="26" name="Group 25">
            <a:extLst>
              <a:ext uri="{FF2B5EF4-FFF2-40B4-BE49-F238E27FC236}">
                <a16:creationId xmlns:a16="http://schemas.microsoft.com/office/drawing/2014/main" id="{03606B7E-00C6-68D9-983F-F863EBC698A1}"/>
              </a:ext>
            </a:extLst>
          </p:cNvPr>
          <p:cNvGrpSpPr/>
          <p:nvPr/>
        </p:nvGrpSpPr>
        <p:grpSpPr>
          <a:xfrm>
            <a:off x="1323351" y="2391605"/>
            <a:ext cx="67299" cy="3590520"/>
            <a:chOff x="1323351" y="2391605"/>
            <a:chExt cx="546100" cy="3590520"/>
          </a:xfrm>
        </p:grpSpPr>
        <p:cxnSp>
          <p:nvCxnSpPr>
            <p:cNvPr id="22" name="Straight Connector 21">
              <a:extLst>
                <a:ext uri="{FF2B5EF4-FFF2-40B4-BE49-F238E27FC236}">
                  <a16:creationId xmlns:a16="http://schemas.microsoft.com/office/drawing/2014/main" id="{65CA2241-B24A-DD35-4C51-30D6F238EEB2}"/>
                </a:ext>
              </a:extLst>
            </p:cNvPr>
            <p:cNvCxnSpPr>
              <a:cxnSpLocks/>
            </p:cNvCxnSpPr>
            <p:nvPr/>
          </p:nvCxnSpPr>
          <p:spPr bwMode="auto">
            <a:xfrm>
              <a:off x="1323351" y="2391605"/>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D26BBDD-D30B-98F9-AAC3-171FACC19490}"/>
                </a:ext>
              </a:extLst>
            </p:cNvPr>
            <p:cNvCxnSpPr>
              <a:cxnSpLocks/>
            </p:cNvCxnSpPr>
            <p:nvPr/>
          </p:nvCxnSpPr>
          <p:spPr bwMode="auto">
            <a:xfrm>
              <a:off x="1323351" y="3593614"/>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C118E2A-E52B-58DD-A24D-2A005EFF7F26}"/>
                </a:ext>
              </a:extLst>
            </p:cNvPr>
            <p:cNvCxnSpPr>
              <a:cxnSpLocks/>
            </p:cNvCxnSpPr>
            <p:nvPr/>
          </p:nvCxnSpPr>
          <p:spPr bwMode="auto">
            <a:xfrm>
              <a:off x="1323351" y="4786629"/>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2CE2376-0705-FF3D-6A92-E7AE35F6CB8D}"/>
                </a:ext>
              </a:extLst>
            </p:cNvPr>
            <p:cNvCxnSpPr>
              <a:cxnSpLocks/>
            </p:cNvCxnSpPr>
            <p:nvPr/>
          </p:nvCxnSpPr>
          <p:spPr bwMode="auto">
            <a:xfrm>
              <a:off x="1323351" y="5982125"/>
              <a:ext cx="5461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28" name="Straight Connector 27">
            <a:extLst>
              <a:ext uri="{FF2B5EF4-FFF2-40B4-BE49-F238E27FC236}">
                <a16:creationId xmlns:a16="http://schemas.microsoft.com/office/drawing/2014/main" id="{4EF70584-7B68-F630-8C01-CFC57832F92E}"/>
              </a:ext>
            </a:extLst>
          </p:cNvPr>
          <p:cNvCxnSpPr/>
          <p:nvPr/>
        </p:nvCxnSpPr>
        <p:spPr bwMode="auto">
          <a:xfrm flipH="1">
            <a:off x="1397796" y="3594100"/>
            <a:ext cx="5085554" cy="0"/>
          </a:xfrm>
          <a:prstGeom prst="line">
            <a:avLst/>
          </a:prstGeom>
          <a:noFill/>
          <a:ln w="28575" cap="flat" cmpd="sng" algn="ctr">
            <a:solidFill>
              <a:schemeClr val="bg1"/>
            </a:solidFill>
            <a:prstDash val="solid"/>
            <a:round/>
            <a:headEnd type="none" w="med" len="med"/>
            <a:tailEnd type="none" w="med" len="med"/>
          </a:ln>
          <a:effectLst/>
        </p:spPr>
      </p:cxnSp>
      <p:sp>
        <p:nvSpPr>
          <p:cNvPr id="35" name="Freeform: Shape 34">
            <a:extLst>
              <a:ext uri="{FF2B5EF4-FFF2-40B4-BE49-F238E27FC236}">
                <a16:creationId xmlns:a16="http://schemas.microsoft.com/office/drawing/2014/main" id="{39E8F507-4B9A-AE58-9D67-B2BC3D0C036D}"/>
              </a:ext>
            </a:extLst>
          </p:cNvPr>
          <p:cNvSpPr/>
          <p:nvPr/>
        </p:nvSpPr>
        <p:spPr bwMode="auto">
          <a:xfrm>
            <a:off x="1549400" y="3603625"/>
            <a:ext cx="4933950" cy="2136775"/>
          </a:xfrm>
          <a:custGeom>
            <a:avLst/>
            <a:gdLst>
              <a:gd name="connsiteX0" fmla="*/ 4933950 w 4933950"/>
              <a:gd name="connsiteY0" fmla="*/ 0 h 2136775"/>
              <a:gd name="connsiteX1" fmla="*/ 4933950 w 4933950"/>
              <a:gd name="connsiteY1" fmla="*/ 2136775 h 2136775"/>
              <a:gd name="connsiteX2" fmla="*/ 4918075 w 4933950"/>
              <a:gd name="connsiteY2" fmla="*/ 2136775 h 2136775"/>
              <a:gd name="connsiteX3" fmla="*/ 4918075 w 4933950"/>
              <a:gd name="connsiteY3" fmla="*/ 2009775 h 2136775"/>
              <a:gd name="connsiteX4" fmla="*/ 4911725 w 4933950"/>
              <a:gd name="connsiteY4" fmla="*/ 2009775 h 2136775"/>
              <a:gd name="connsiteX5" fmla="*/ 4911725 w 4933950"/>
              <a:gd name="connsiteY5" fmla="*/ 1911350 h 2136775"/>
              <a:gd name="connsiteX6" fmla="*/ 4895850 w 4933950"/>
              <a:gd name="connsiteY6" fmla="*/ 1911350 h 2136775"/>
              <a:gd name="connsiteX7" fmla="*/ 4895850 w 4933950"/>
              <a:gd name="connsiteY7" fmla="*/ 1838325 h 2136775"/>
              <a:gd name="connsiteX8" fmla="*/ 4857750 w 4933950"/>
              <a:gd name="connsiteY8" fmla="*/ 1838325 h 2136775"/>
              <a:gd name="connsiteX9" fmla="*/ 4857750 w 4933950"/>
              <a:gd name="connsiteY9" fmla="*/ 1806575 h 2136775"/>
              <a:gd name="connsiteX10" fmla="*/ 4813300 w 4933950"/>
              <a:gd name="connsiteY10" fmla="*/ 1806575 h 2136775"/>
              <a:gd name="connsiteX11" fmla="*/ 4813300 w 4933950"/>
              <a:gd name="connsiteY11" fmla="*/ 1752600 h 2136775"/>
              <a:gd name="connsiteX12" fmla="*/ 4787900 w 4933950"/>
              <a:gd name="connsiteY12" fmla="*/ 1752600 h 2136775"/>
              <a:gd name="connsiteX13" fmla="*/ 4787900 w 4933950"/>
              <a:gd name="connsiteY13" fmla="*/ 1739900 h 2136775"/>
              <a:gd name="connsiteX14" fmla="*/ 4765675 w 4933950"/>
              <a:gd name="connsiteY14" fmla="*/ 1739900 h 2136775"/>
              <a:gd name="connsiteX15" fmla="*/ 4765675 w 4933950"/>
              <a:gd name="connsiteY15" fmla="*/ 1739900 h 2136775"/>
              <a:gd name="connsiteX16" fmla="*/ 4765675 w 4933950"/>
              <a:gd name="connsiteY16" fmla="*/ 1720850 h 2136775"/>
              <a:gd name="connsiteX17" fmla="*/ 4743450 w 4933950"/>
              <a:gd name="connsiteY17" fmla="*/ 1720850 h 2136775"/>
              <a:gd name="connsiteX18" fmla="*/ 4743450 w 4933950"/>
              <a:gd name="connsiteY18" fmla="*/ 1666875 h 2136775"/>
              <a:gd name="connsiteX19" fmla="*/ 4708525 w 4933950"/>
              <a:gd name="connsiteY19" fmla="*/ 1666875 h 2136775"/>
              <a:gd name="connsiteX20" fmla="*/ 4708525 w 4933950"/>
              <a:gd name="connsiteY20" fmla="*/ 1587500 h 2136775"/>
              <a:gd name="connsiteX21" fmla="*/ 4667250 w 4933950"/>
              <a:gd name="connsiteY21" fmla="*/ 1587500 h 2136775"/>
              <a:gd name="connsiteX22" fmla="*/ 4667250 w 4933950"/>
              <a:gd name="connsiteY22" fmla="*/ 1568450 h 2136775"/>
              <a:gd name="connsiteX23" fmla="*/ 4594225 w 4933950"/>
              <a:gd name="connsiteY23" fmla="*/ 1568450 h 2136775"/>
              <a:gd name="connsiteX24" fmla="*/ 4594225 w 4933950"/>
              <a:gd name="connsiteY24" fmla="*/ 1543050 h 2136775"/>
              <a:gd name="connsiteX25" fmla="*/ 4559300 w 4933950"/>
              <a:gd name="connsiteY25" fmla="*/ 1543050 h 2136775"/>
              <a:gd name="connsiteX26" fmla="*/ 4559300 w 4933950"/>
              <a:gd name="connsiteY26" fmla="*/ 1511300 h 2136775"/>
              <a:gd name="connsiteX27" fmla="*/ 4537075 w 4933950"/>
              <a:gd name="connsiteY27" fmla="*/ 1511300 h 2136775"/>
              <a:gd name="connsiteX28" fmla="*/ 4537075 w 4933950"/>
              <a:gd name="connsiteY28" fmla="*/ 1489075 h 2136775"/>
              <a:gd name="connsiteX29" fmla="*/ 4498975 w 4933950"/>
              <a:gd name="connsiteY29" fmla="*/ 1489075 h 2136775"/>
              <a:gd name="connsiteX30" fmla="*/ 4498975 w 4933950"/>
              <a:gd name="connsiteY30" fmla="*/ 1476375 h 2136775"/>
              <a:gd name="connsiteX31" fmla="*/ 4460875 w 4933950"/>
              <a:gd name="connsiteY31" fmla="*/ 1476375 h 2136775"/>
              <a:gd name="connsiteX32" fmla="*/ 4460875 w 4933950"/>
              <a:gd name="connsiteY32" fmla="*/ 1460500 h 2136775"/>
              <a:gd name="connsiteX33" fmla="*/ 4441825 w 4933950"/>
              <a:gd name="connsiteY33" fmla="*/ 1460500 h 2136775"/>
              <a:gd name="connsiteX34" fmla="*/ 4441825 w 4933950"/>
              <a:gd name="connsiteY34" fmla="*/ 1447800 h 2136775"/>
              <a:gd name="connsiteX35" fmla="*/ 4371975 w 4933950"/>
              <a:gd name="connsiteY35" fmla="*/ 1447800 h 2136775"/>
              <a:gd name="connsiteX36" fmla="*/ 4371975 w 4933950"/>
              <a:gd name="connsiteY36" fmla="*/ 1406525 h 2136775"/>
              <a:gd name="connsiteX37" fmla="*/ 4276725 w 4933950"/>
              <a:gd name="connsiteY37" fmla="*/ 1406525 h 2136775"/>
              <a:gd name="connsiteX38" fmla="*/ 4276725 w 4933950"/>
              <a:gd name="connsiteY38" fmla="*/ 1393825 h 2136775"/>
              <a:gd name="connsiteX39" fmla="*/ 4219575 w 4933950"/>
              <a:gd name="connsiteY39" fmla="*/ 1393825 h 2136775"/>
              <a:gd name="connsiteX40" fmla="*/ 4232275 w 4933950"/>
              <a:gd name="connsiteY40" fmla="*/ 1381125 h 2136775"/>
              <a:gd name="connsiteX41" fmla="*/ 4197350 w 4933950"/>
              <a:gd name="connsiteY41" fmla="*/ 1381125 h 2136775"/>
              <a:gd name="connsiteX42" fmla="*/ 4213225 w 4933950"/>
              <a:gd name="connsiteY42" fmla="*/ 1365250 h 2136775"/>
              <a:gd name="connsiteX43" fmla="*/ 4171950 w 4933950"/>
              <a:gd name="connsiteY43" fmla="*/ 1365250 h 2136775"/>
              <a:gd name="connsiteX44" fmla="*/ 4171950 w 4933950"/>
              <a:gd name="connsiteY44" fmla="*/ 1343025 h 2136775"/>
              <a:gd name="connsiteX45" fmla="*/ 4143375 w 4933950"/>
              <a:gd name="connsiteY45" fmla="*/ 1343025 h 2136775"/>
              <a:gd name="connsiteX46" fmla="*/ 4143375 w 4933950"/>
              <a:gd name="connsiteY46" fmla="*/ 1330325 h 2136775"/>
              <a:gd name="connsiteX47" fmla="*/ 4060825 w 4933950"/>
              <a:gd name="connsiteY47" fmla="*/ 1330325 h 2136775"/>
              <a:gd name="connsiteX48" fmla="*/ 4060825 w 4933950"/>
              <a:gd name="connsiteY48" fmla="*/ 1304925 h 2136775"/>
              <a:gd name="connsiteX49" fmla="*/ 4006850 w 4933950"/>
              <a:gd name="connsiteY49" fmla="*/ 1304925 h 2136775"/>
              <a:gd name="connsiteX50" fmla="*/ 4006850 w 4933950"/>
              <a:gd name="connsiteY50" fmla="*/ 1285875 h 2136775"/>
              <a:gd name="connsiteX51" fmla="*/ 3949700 w 4933950"/>
              <a:gd name="connsiteY51" fmla="*/ 1285875 h 2136775"/>
              <a:gd name="connsiteX52" fmla="*/ 3949700 w 4933950"/>
              <a:gd name="connsiteY52" fmla="*/ 1266825 h 2136775"/>
              <a:gd name="connsiteX53" fmla="*/ 3930650 w 4933950"/>
              <a:gd name="connsiteY53" fmla="*/ 1266825 h 2136775"/>
              <a:gd name="connsiteX54" fmla="*/ 3930650 w 4933950"/>
              <a:gd name="connsiteY54" fmla="*/ 1257300 h 2136775"/>
              <a:gd name="connsiteX55" fmla="*/ 3876675 w 4933950"/>
              <a:gd name="connsiteY55" fmla="*/ 1257300 h 2136775"/>
              <a:gd name="connsiteX56" fmla="*/ 3876675 w 4933950"/>
              <a:gd name="connsiteY56" fmla="*/ 1247775 h 2136775"/>
              <a:gd name="connsiteX57" fmla="*/ 3851275 w 4933950"/>
              <a:gd name="connsiteY57" fmla="*/ 1247775 h 2136775"/>
              <a:gd name="connsiteX58" fmla="*/ 3851275 w 4933950"/>
              <a:gd name="connsiteY58" fmla="*/ 1219200 h 2136775"/>
              <a:gd name="connsiteX59" fmla="*/ 3816350 w 4933950"/>
              <a:gd name="connsiteY59" fmla="*/ 1219200 h 2136775"/>
              <a:gd name="connsiteX60" fmla="*/ 3816350 w 4933950"/>
              <a:gd name="connsiteY60" fmla="*/ 1219200 h 2136775"/>
              <a:gd name="connsiteX61" fmla="*/ 3816350 w 4933950"/>
              <a:gd name="connsiteY61" fmla="*/ 1200150 h 2136775"/>
              <a:gd name="connsiteX62" fmla="*/ 3756025 w 4933950"/>
              <a:gd name="connsiteY62" fmla="*/ 1200150 h 2136775"/>
              <a:gd name="connsiteX63" fmla="*/ 3756025 w 4933950"/>
              <a:gd name="connsiteY63" fmla="*/ 1181100 h 2136775"/>
              <a:gd name="connsiteX64" fmla="*/ 3692525 w 4933950"/>
              <a:gd name="connsiteY64" fmla="*/ 1181100 h 2136775"/>
              <a:gd name="connsiteX65" fmla="*/ 3692525 w 4933950"/>
              <a:gd name="connsiteY65" fmla="*/ 1162050 h 2136775"/>
              <a:gd name="connsiteX66" fmla="*/ 3673475 w 4933950"/>
              <a:gd name="connsiteY66" fmla="*/ 1162050 h 2136775"/>
              <a:gd name="connsiteX67" fmla="*/ 3673475 w 4933950"/>
              <a:gd name="connsiteY67" fmla="*/ 1146175 h 2136775"/>
              <a:gd name="connsiteX68" fmla="*/ 3644900 w 4933950"/>
              <a:gd name="connsiteY68" fmla="*/ 1146175 h 2136775"/>
              <a:gd name="connsiteX69" fmla="*/ 3644900 w 4933950"/>
              <a:gd name="connsiteY69" fmla="*/ 1133475 h 2136775"/>
              <a:gd name="connsiteX70" fmla="*/ 3597275 w 4933950"/>
              <a:gd name="connsiteY70" fmla="*/ 1133475 h 2136775"/>
              <a:gd name="connsiteX71" fmla="*/ 3597275 w 4933950"/>
              <a:gd name="connsiteY71" fmla="*/ 1117600 h 2136775"/>
              <a:gd name="connsiteX72" fmla="*/ 3575050 w 4933950"/>
              <a:gd name="connsiteY72" fmla="*/ 1117600 h 2136775"/>
              <a:gd name="connsiteX73" fmla="*/ 3575050 w 4933950"/>
              <a:gd name="connsiteY73" fmla="*/ 1101725 h 2136775"/>
              <a:gd name="connsiteX74" fmla="*/ 3463925 w 4933950"/>
              <a:gd name="connsiteY74" fmla="*/ 1101725 h 2136775"/>
              <a:gd name="connsiteX75" fmla="*/ 3463925 w 4933950"/>
              <a:gd name="connsiteY75" fmla="*/ 1092200 h 2136775"/>
              <a:gd name="connsiteX76" fmla="*/ 3403600 w 4933950"/>
              <a:gd name="connsiteY76" fmla="*/ 1092200 h 2136775"/>
              <a:gd name="connsiteX77" fmla="*/ 3403600 w 4933950"/>
              <a:gd name="connsiteY77" fmla="*/ 1089025 h 2136775"/>
              <a:gd name="connsiteX78" fmla="*/ 3314700 w 4933950"/>
              <a:gd name="connsiteY78" fmla="*/ 1089025 h 2136775"/>
              <a:gd name="connsiteX79" fmla="*/ 3314700 w 4933950"/>
              <a:gd name="connsiteY79" fmla="*/ 1073150 h 2136775"/>
              <a:gd name="connsiteX80" fmla="*/ 3203575 w 4933950"/>
              <a:gd name="connsiteY80" fmla="*/ 1073150 h 2136775"/>
              <a:gd name="connsiteX81" fmla="*/ 3203575 w 4933950"/>
              <a:gd name="connsiteY81" fmla="*/ 1054100 h 2136775"/>
              <a:gd name="connsiteX82" fmla="*/ 3175000 w 4933950"/>
              <a:gd name="connsiteY82" fmla="*/ 1054100 h 2136775"/>
              <a:gd name="connsiteX83" fmla="*/ 3175000 w 4933950"/>
              <a:gd name="connsiteY83" fmla="*/ 1038225 h 2136775"/>
              <a:gd name="connsiteX84" fmla="*/ 3060700 w 4933950"/>
              <a:gd name="connsiteY84" fmla="*/ 1038225 h 2136775"/>
              <a:gd name="connsiteX85" fmla="*/ 3060700 w 4933950"/>
              <a:gd name="connsiteY85" fmla="*/ 1012825 h 2136775"/>
              <a:gd name="connsiteX86" fmla="*/ 3009900 w 4933950"/>
              <a:gd name="connsiteY86" fmla="*/ 1012825 h 2136775"/>
              <a:gd name="connsiteX87" fmla="*/ 3009900 w 4933950"/>
              <a:gd name="connsiteY87" fmla="*/ 1003300 h 2136775"/>
              <a:gd name="connsiteX88" fmla="*/ 2901950 w 4933950"/>
              <a:gd name="connsiteY88" fmla="*/ 1003300 h 2136775"/>
              <a:gd name="connsiteX89" fmla="*/ 2901950 w 4933950"/>
              <a:gd name="connsiteY89" fmla="*/ 996950 h 2136775"/>
              <a:gd name="connsiteX90" fmla="*/ 2867025 w 4933950"/>
              <a:gd name="connsiteY90" fmla="*/ 996950 h 2136775"/>
              <a:gd name="connsiteX91" fmla="*/ 2867025 w 4933950"/>
              <a:gd name="connsiteY91" fmla="*/ 987425 h 2136775"/>
              <a:gd name="connsiteX92" fmla="*/ 2867025 w 4933950"/>
              <a:gd name="connsiteY92" fmla="*/ 981075 h 2136775"/>
              <a:gd name="connsiteX93" fmla="*/ 2813050 w 4933950"/>
              <a:gd name="connsiteY93" fmla="*/ 981075 h 2136775"/>
              <a:gd name="connsiteX94" fmla="*/ 2813050 w 4933950"/>
              <a:gd name="connsiteY94" fmla="*/ 971550 h 2136775"/>
              <a:gd name="connsiteX95" fmla="*/ 2746375 w 4933950"/>
              <a:gd name="connsiteY95" fmla="*/ 971550 h 2136775"/>
              <a:gd name="connsiteX96" fmla="*/ 2746375 w 4933950"/>
              <a:gd name="connsiteY96" fmla="*/ 933450 h 2136775"/>
              <a:gd name="connsiteX97" fmla="*/ 2717800 w 4933950"/>
              <a:gd name="connsiteY97" fmla="*/ 933450 h 2136775"/>
              <a:gd name="connsiteX98" fmla="*/ 2717800 w 4933950"/>
              <a:gd name="connsiteY98" fmla="*/ 923925 h 2136775"/>
              <a:gd name="connsiteX99" fmla="*/ 2609850 w 4933950"/>
              <a:gd name="connsiteY99" fmla="*/ 923925 h 2136775"/>
              <a:gd name="connsiteX100" fmla="*/ 2609850 w 4933950"/>
              <a:gd name="connsiteY100" fmla="*/ 914400 h 2136775"/>
              <a:gd name="connsiteX101" fmla="*/ 2536825 w 4933950"/>
              <a:gd name="connsiteY101" fmla="*/ 914400 h 2136775"/>
              <a:gd name="connsiteX102" fmla="*/ 2536825 w 4933950"/>
              <a:gd name="connsiteY102" fmla="*/ 898525 h 2136775"/>
              <a:gd name="connsiteX103" fmla="*/ 2470150 w 4933950"/>
              <a:gd name="connsiteY103" fmla="*/ 898525 h 2136775"/>
              <a:gd name="connsiteX104" fmla="*/ 2479675 w 4933950"/>
              <a:gd name="connsiteY104" fmla="*/ 889000 h 2136775"/>
              <a:gd name="connsiteX105" fmla="*/ 2390775 w 4933950"/>
              <a:gd name="connsiteY105" fmla="*/ 889000 h 2136775"/>
              <a:gd name="connsiteX106" fmla="*/ 2390775 w 4933950"/>
              <a:gd name="connsiteY106" fmla="*/ 879475 h 2136775"/>
              <a:gd name="connsiteX107" fmla="*/ 2349500 w 4933950"/>
              <a:gd name="connsiteY107" fmla="*/ 879475 h 2136775"/>
              <a:gd name="connsiteX108" fmla="*/ 2349500 w 4933950"/>
              <a:gd name="connsiteY108" fmla="*/ 863600 h 2136775"/>
              <a:gd name="connsiteX109" fmla="*/ 2282825 w 4933950"/>
              <a:gd name="connsiteY109" fmla="*/ 863600 h 2136775"/>
              <a:gd name="connsiteX110" fmla="*/ 2282825 w 4933950"/>
              <a:gd name="connsiteY110" fmla="*/ 838200 h 2136775"/>
              <a:gd name="connsiteX111" fmla="*/ 2203450 w 4933950"/>
              <a:gd name="connsiteY111" fmla="*/ 838200 h 2136775"/>
              <a:gd name="connsiteX112" fmla="*/ 2203450 w 4933950"/>
              <a:gd name="connsiteY112" fmla="*/ 812800 h 2136775"/>
              <a:gd name="connsiteX113" fmla="*/ 2168525 w 4933950"/>
              <a:gd name="connsiteY113" fmla="*/ 812800 h 2136775"/>
              <a:gd name="connsiteX114" fmla="*/ 2168525 w 4933950"/>
              <a:gd name="connsiteY114" fmla="*/ 800100 h 2136775"/>
              <a:gd name="connsiteX115" fmla="*/ 2130425 w 4933950"/>
              <a:gd name="connsiteY115" fmla="*/ 800100 h 2136775"/>
              <a:gd name="connsiteX116" fmla="*/ 2130425 w 4933950"/>
              <a:gd name="connsiteY116" fmla="*/ 787400 h 2136775"/>
              <a:gd name="connsiteX117" fmla="*/ 1908175 w 4933950"/>
              <a:gd name="connsiteY117" fmla="*/ 787400 h 2136775"/>
              <a:gd name="connsiteX118" fmla="*/ 1908175 w 4933950"/>
              <a:gd name="connsiteY118" fmla="*/ 758825 h 2136775"/>
              <a:gd name="connsiteX119" fmla="*/ 1866900 w 4933950"/>
              <a:gd name="connsiteY119" fmla="*/ 755650 h 2136775"/>
              <a:gd name="connsiteX120" fmla="*/ 1866900 w 4933950"/>
              <a:gd name="connsiteY120" fmla="*/ 730250 h 2136775"/>
              <a:gd name="connsiteX121" fmla="*/ 1641475 w 4933950"/>
              <a:gd name="connsiteY121" fmla="*/ 730250 h 2136775"/>
              <a:gd name="connsiteX122" fmla="*/ 1641475 w 4933950"/>
              <a:gd name="connsiteY122" fmla="*/ 701675 h 2136775"/>
              <a:gd name="connsiteX123" fmla="*/ 1616075 w 4933950"/>
              <a:gd name="connsiteY123" fmla="*/ 701675 h 2136775"/>
              <a:gd name="connsiteX124" fmla="*/ 1616075 w 4933950"/>
              <a:gd name="connsiteY124" fmla="*/ 695325 h 2136775"/>
              <a:gd name="connsiteX125" fmla="*/ 1558925 w 4933950"/>
              <a:gd name="connsiteY125" fmla="*/ 695325 h 2136775"/>
              <a:gd name="connsiteX126" fmla="*/ 1558925 w 4933950"/>
              <a:gd name="connsiteY126" fmla="*/ 679450 h 2136775"/>
              <a:gd name="connsiteX127" fmla="*/ 1508125 w 4933950"/>
              <a:gd name="connsiteY127" fmla="*/ 679450 h 2136775"/>
              <a:gd name="connsiteX128" fmla="*/ 1508125 w 4933950"/>
              <a:gd name="connsiteY128" fmla="*/ 666750 h 2136775"/>
              <a:gd name="connsiteX129" fmla="*/ 1476375 w 4933950"/>
              <a:gd name="connsiteY129" fmla="*/ 666750 h 2136775"/>
              <a:gd name="connsiteX130" fmla="*/ 1476375 w 4933950"/>
              <a:gd name="connsiteY130" fmla="*/ 660400 h 2136775"/>
              <a:gd name="connsiteX131" fmla="*/ 1441450 w 4933950"/>
              <a:gd name="connsiteY131" fmla="*/ 660400 h 2136775"/>
              <a:gd name="connsiteX132" fmla="*/ 1441450 w 4933950"/>
              <a:gd name="connsiteY132" fmla="*/ 644525 h 2136775"/>
              <a:gd name="connsiteX133" fmla="*/ 1358900 w 4933950"/>
              <a:gd name="connsiteY133" fmla="*/ 644525 h 2136775"/>
              <a:gd name="connsiteX134" fmla="*/ 1358900 w 4933950"/>
              <a:gd name="connsiteY134" fmla="*/ 644525 h 2136775"/>
              <a:gd name="connsiteX135" fmla="*/ 1238250 w 4933950"/>
              <a:gd name="connsiteY135" fmla="*/ 644525 h 2136775"/>
              <a:gd name="connsiteX136" fmla="*/ 1238250 w 4933950"/>
              <a:gd name="connsiteY136" fmla="*/ 612775 h 2136775"/>
              <a:gd name="connsiteX137" fmla="*/ 1216025 w 4933950"/>
              <a:gd name="connsiteY137" fmla="*/ 612775 h 2136775"/>
              <a:gd name="connsiteX138" fmla="*/ 1216025 w 4933950"/>
              <a:gd name="connsiteY138" fmla="*/ 596900 h 2136775"/>
              <a:gd name="connsiteX139" fmla="*/ 1165225 w 4933950"/>
              <a:gd name="connsiteY139" fmla="*/ 596900 h 2136775"/>
              <a:gd name="connsiteX140" fmla="*/ 1165225 w 4933950"/>
              <a:gd name="connsiteY140" fmla="*/ 581025 h 2136775"/>
              <a:gd name="connsiteX141" fmla="*/ 1022350 w 4933950"/>
              <a:gd name="connsiteY141" fmla="*/ 581025 h 2136775"/>
              <a:gd name="connsiteX142" fmla="*/ 1022350 w 4933950"/>
              <a:gd name="connsiteY142" fmla="*/ 558800 h 2136775"/>
              <a:gd name="connsiteX143" fmla="*/ 923925 w 4933950"/>
              <a:gd name="connsiteY143" fmla="*/ 558800 h 2136775"/>
              <a:gd name="connsiteX144" fmla="*/ 911225 w 4933950"/>
              <a:gd name="connsiteY144" fmla="*/ 546100 h 2136775"/>
              <a:gd name="connsiteX145" fmla="*/ 873125 w 4933950"/>
              <a:gd name="connsiteY145" fmla="*/ 546100 h 2136775"/>
              <a:gd name="connsiteX146" fmla="*/ 873125 w 4933950"/>
              <a:gd name="connsiteY146" fmla="*/ 533400 h 2136775"/>
              <a:gd name="connsiteX147" fmla="*/ 774700 w 4933950"/>
              <a:gd name="connsiteY147" fmla="*/ 533400 h 2136775"/>
              <a:gd name="connsiteX148" fmla="*/ 774700 w 4933950"/>
              <a:gd name="connsiteY148" fmla="*/ 511175 h 2136775"/>
              <a:gd name="connsiteX149" fmla="*/ 723900 w 4933950"/>
              <a:gd name="connsiteY149" fmla="*/ 511175 h 2136775"/>
              <a:gd name="connsiteX150" fmla="*/ 723900 w 4933950"/>
              <a:gd name="connsiteY150" fmla="*/ 473075 h 2136775"/>
              <a:gd name="connsiteX151" fmla="*/ 704850 w 4933950"/>
              <a:gd name="connsiteY151" fmla="*/ 473075 h 2136775"/>
              <a:gd name="connsiteX152" fmla="*/ 704850 w 4933950"/>
              <a:gd name="connsiteY152" fmla="*/ 460375 h 2136775"/>
              <a:gd name="connsiteX153" fmla="*/ 609600 w 4933950"/>
              <a:gd name="connsiteY153" fmla="*/ 460375 h 2136775"/>
              <a:gd name="connsiteX154" fmla="*/ 609600 w 4933950"/>
              <a:gd name="connsiteY154" fmla="*/ 438150 h 2136775"/>
              <a:gd name="connsiteX155" fmla="*/ 527050 w 4933950"/>
              <a:gd name="connsiteY155" fmla="*/ 438150 h 2136775"/>
              <a:gd name="connsiteX156" fmla="*/ 527050 w 4933950"/>
              <a:gd name="connsiteY156" fmla="*/ 425450 h 2136775"/>
              <a:gd name="connsiteX157" fmla="*/ 495300 w 4933950"/>
              <a:gd name="connsiteY157" fmla="*/ 425450 h 2136775"/>
              <a:gd name="connsiteX158" fmla="*/ 495300 w 4933950"/>
              <a:gd name="connsiteY158" fmla="*/ 393700 h 2136775"/>
              <a:gd name="connsiteX159" fmla="*/ 473075 w 4933950"/>
              <a:gd name="connsiteY159" fmla="*/ 393700 h 2136775"/>
              <a:gd name="connsiteX160" fmla="*/ 473075 w 4933950"/>
              <a:gd name="connsiteY160" fmla="*/ 371475 h 2136775"/>
              <a:gd name="connsiteX161" fmla="*/ 431800 w 4933950"/>
              <a:gd name="connsiteY161" fmla="*/ 371475 h 2136775"/>
              <a:gd name="connsiteX162" fmla="*/ 431800 w 4933950"/>
              <a:gd name="connsiteY162" fmla="*/ 349250 h 2136775"/>
              <a:gd name="connsiteX163" fmla="*/ 393700 w 4933950"/>
              <a:gd name="connsiteY163" fmla="*/ 349250 h 2136775"/>
              <a:gd name="connsiteX164" fmla="*/ 393700 w 4933950"/>
              <a:gd name="connsiteY164" fmla="*/ 346075 h 2136775"/>
              <a:gd name="connsiteX165" fmla="*/ 368300 w 4933950"/>
              <a:gd name="connsiteY165" fmla="*/ 346075 h 2136775"/>
              <a:gd name="connsiteX166" fmla="*/ 368300 w 4933950"/>
              <a:gd name="connsiteY166" fmla="*/ 330200 h 2136775"/>
              <a:gd name="connsiteX167" fmla="*/ 311150 w 4933950"/>
              <a:gd name="connsiteY167" fmla="*/ 330200 h 2136775"/>
              <a:gd name="connsiteX168" fmla="*/ 311150 w 4933950"/>
              <a:gd name="connsiteY168" fmla="*/ 301625 h 2136775"/>
              <a:gd name="connsiteX169" fmla="*/ 260350 w 4933950"/>
              <a:gd name="connsiteY169" fmla="*/ 301625 h 2136775"/>
              <a:gd name="connsiteX170" fmla="*/ 260350 w 4933950"/>
              <a:gd name="connsiteY170" fmla="*/ 279400 h 2136775"/>
              <a:gd name="connsiteX171" fmla="*/ 215900 w 4933950"/>
              <a:gd name="connsiteY171" fmla="*/ 279400 h 2136775"/>
              <a:gd name="connsiteX172" fmla="*/ 215900 w 4933950"/>
              <a:gd name="connsiteY172" fmla="*/ 260350 h 2136775"/>
              <a:gd name="connsiteX173" fmla="*/ 206375 w 4933950"/>
              <a:gd name="connsiteY173" fmla="*/ 260350 h 2136775"/>
              <a:gd name="connsiteX174" fmla="*/ 206375 w 4933950"/>
              <a:gd name="connsiteY174" fmla="*/ 219075 h 2136775"/>
              <a:gd name="connsiteX175" fmla="*/ 177800 w 4933950"/>
              <a:gd name="connsiteY175" fmla="*/ 219075 h 2136775"/>
              <a:gd name="connsiteX176" fmla="*/ 177800 w 4933950"/>
              <a:gd name="connsiteY176" fmla="*/ 168275 h 2136775"/>
              <a:gd name="connsiteX177" fmla="*/ 136525 w 4933950"/>
              <a:gd name="connsiteY177" fmla="*/ 168275 h 2136775"/>
              <a:gd name="connsiteX178" fmla="*/ 136525 w 4933950"/>
              <a:gd name="connsiteY178" fmla="*/ 155575 h 2136775"/>
              <a:gd name="connsiteX179" fmla="*/ 120650 w 4933950"/>
              <a:gd name="connsiteY179" fmla="*/ 155575 h 2136775"/>
              <a:gd name="connsiteX180" fmla="*/ 101600 w 4933950"/>
              <a:gd name="connsiteY180" fmla="*/ 155575 h 2136775"/>
              <a:gd name="connsiteX181" fmla="*/ 101600 w 4933950"/>
              <a:gd name="connsiteY181" fmla="*/ 123825 h 2136775"/>
              <a:gd name="connsiteX182" fmla="*/ 79375 w 4933950"/>
              <a:gd name="connsiteY182" fmla="*/ 123825 h 2136775"/>
              <a:gd name="connsiteX183" fmla="*/ 79375 w 4933950"/>
              <a:gd name="connsiteY183" fmla="*/ 50800 h 2136775"/>
              <a:gd name="connsiteX184" fmla="*/ 0 w 4933950"/>
              <a:gd name="connsiteY184" fmla="*/ 50800 h 2136775"/>
              <a:gd name="connsiteX185" fmla="*/ 0 w 4933950"/>
              <a:gd name="connsiteY185" fmla="*/ 9525 h 2136775"/>
              <a:gd name="connsiteX186" fmla="*/ 4933950 w 4933950"/>
              <a:gd name="connsiteY186" fmla="*/ 0 h 213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4933950" h="2136775">
                <a:moveTo>
                  <a:pt x="4933950" y="0"/>
                </a:moveTo>
                <a:lnTo>
                  <a:pt x="4933950" y="2136775"/>
                </a:lnTo>
                <a:lnTo>
                  <a:pt x="4918075" y="2136775"/>
                </a:lnTo>
                <a:lnTo>
                  <a:pt x="4918075" y="2009775"/>
                </a:lnTo>
                <a:lnTo>
                  <a:pt x="4911725" y="2009775"/>
                </a:lnTo>
                <a:lnTo>
                  <a:pt x="4911725" y="1911350"/>
                </a:lnTo>
                <a:lnTo>
                  <a:pt x="4895850" y="1911350"/>
                </a:lnTo>
                <a:lnTo>
                  <a:pt x="4895850" y="1838325"/>
                </a:lnTo>
                <a:lnTo>
                  <a:pt x="4857750" y="1838325"/>
                </a:lnTo>
                <a:lnTo>
                  <a:pt x="4857750" y="1806575"/>
                </a:lnTo>
                <a:lnTo>
                  <a:pt x="4813300" y="1806575"/>
                </a:lnTo>
                <a:lnTo>
                  <a:pt x="4813300" y="1752600"/>
                </a:lnTo>
                <a:lnTo>
                  <a:pt x="4787900" y="1752600"/>
                </a:lnTo>
                <a:lnTo>
                  <a:pt x="4787900" y="1739900"/>
                </a:lnTo>
                <a:lnTo>
                  <a:pt x="4765675" y="1739900"/>
                </a:lnTo>
                <a:lnTo>
                  <a:pt x="4765675" y="1739900"/>
                </a:lnTo>
                <a:lnTo>
                  <a:pt x="4765675" y="1720850"/>
                </a:lnTo>
                <a:lnTo>
                  <a:pt x="4743450" y="1720850"/>
                </a:lnTo>
                <a:lnTo>
                  <a:pt x="4743450" y="1666875"/>
                </a:lnTo>
                <a:lnTo>
                  <a:pt x="4708525" y="1666875"/>
                </a:lnTo>
                <a:lnTo>
                  <a:pt x="4708525" y="1587500"/>
                </a:lnTo>
                <a:lnTo>
                  <a:pt x="4667250" y="1587500"/>
                </a:lnTo>
                <a:lnTo>
                  <a:pt x="4667250" y="1568450"/>
                </a:lnTo>
                <a:lnTo>
                  <a:pt x="4594225" y="1568450"/>
                </a:lnTo>
                <a:lnTo>
                  <a:pt x="4594225" y="1543050"/>
                </a:lnTo>
                <a:lnTo>
                  <a:pt x="4559300" y="1543050"/>
                </a:lnTo>
                <a:lnTo>
                  <a:pt x="4559300" y="1511300"/>
                </a:lnTo>
                <a:lnTo>
                  <a:pt x="4537075" y="1511300"/>
                </a:lnTo>
                <a:lnTo>
                  <a:pt x="4537075" y="1489075"/>
                </a:lnTo>
                <a:lnTo>
                  <a:pt x="4498975" y="1489075"/>
                </a:lnTo>
                <a:lnTo>
                  <a:pt x="4498975" y="1476375"/>
                </a:lnTo>
                <a:lnTo>
                  <a:pt x="4460875" y="1476375"/>
                </a:lnTo>
                <a:lnTo>
                  <a:pt x="4460875" y="1460500"/>
                </a:lnTo>
                <a:lnTo>
                  <a:pt x="4441825" y="1460500"/>
                </a:lnTo>
                <a:lnTo>
                  <a:pt x="4441825" y="1447800"/>
                </a:lnTo>
                <a:lnTo>
                  <a:pt x="4371975" y="1447800"/>
                </a:lnTo>
                <a:lnTo>
                  <a:pt x="4371975" y="1406525"/>
                </a:lnTo>
                <a:lnTo>
                  <a:pt x="4276725" y="1406525"/>
                </a:lnTo>
                <a:lnTo>
                  <a:pt x="4276725" y="1393825"/>
                </a:lnTo>
                <a:lnTo>
                  <a:pt x="4219575" y="1393825"/>
                </a:lnTo>
                <a:lnTo>
                  <a:pt x="4232275" y="1381125"/>
                </a:lnTo>
                <a:lnTo>
                  <a:pt x="4197350" y="1381125"/>
                </a:lnTo>
                <a:lnTo>
                  <a:pt x="4213225" y="1365250"/>
                </a:lnTo>
                <a:lnTo>
                  <a:pt x="4171950" y="1365250"/>
                </a:lnTo>
                <a:lnTo>
                  <a:pt x="4171950" y="1343025"/>
                </a:lnTo>
                <a:lnTo>
                  <a:pt x="4143375" y="1343025"/>
                </a:lnTo>
                <a:lnTo>
                  <a:pt x="4143375" y="1330325"/>
                </a:lnTo>
                <a:lnTo>
                  <a:pt x="4060825" y="1330325"/>
                </a:lnTo>
                <a:lnTo>
                  <a:pt x="4060825" y="1304925"/>
                </a:lnTo>
                <a:lnTo>
                  <a:pt x="4006850" y="1304925"/>
                </a:lnTo>
                <a:lnTo>
                  <a:pt x="4006850" y="1285875"/>
                </a:lnTo>
                <a:lnTo>
                  <a:pt x="3949700" y="1285875"/>
                </a:lnTo>
                <a:lnTo>
                  <a:pt x="3949700" y="1266825"/>
                </a:lnTo>
                <a:lnTo>
                  <a:pt x="3930650" y="1266825"/>
                </a:lnTo>
                <a:lnTo>
                  <a:pt x="3930650" y="1257300"/>
                </a:lnTo>
                <a:lnTo>
                  <a:pt x="3876675" y="1257300"/>
                </a:lnTo>
                <a:lnTo>
                  <a:pt x="3876675" y="1247775"/>
                </a:lnTo>
                <a:lnTo>
                  <a:pt x="3851275" y="1247775"/>
                </a:lnTo>
                <a:lnTo>
                  <a:pt x="3851275" y="1219200"/>
                </a:lnTo>
                <a:lnTo>
                  <a:pt x="3816350" y="1219200"/>
                </a:lnTo>
                <a:lnTo>
                  <a:pt x="3816350" y="1219200"/>
                </a:lnTo>
                <a:lnTo>
                  <a:pt x="3816350" y="1200150"/>
                </a:lnTo>
                <a:lnTo>
                  <a:pt x="3756025" y="1200150"/>
                </a:lnTo>
                <a:lnTo>
                  <a:pt x="3756025" y="1181100"/>
                </a:lnTo>
                <a:lnTo>
                  <a:pt x="3692525" y="1181100"/>
                </a:lnTo>
                <a:lnTo>
                  <a:pt x="3692525" y="1162050"/>
                </a:lnTo>
                <a:lnTo>
                  <a:pt x="3673475" y="1162050"/>
                </a:lnTo>
                <a:lnTo>
                  <a:pt x="3673475" y="1146175"/>
                </a:lnTo>
                <a:lnTo>
                  <a:pt x="3644900" y="1146175"/>
                </a:lnTo>
                <a:lnTo>
                  <a:pt x="3644900" y="1133475"/>
                </a:lnTo>
                <a:lnTo>
                  <a:pt x="3597275" y="1133475"/>
                </a:lnTo>
                <a:lnTo>
                  <a:pt x="3597275" y="1117600"/>
                </a:lnTo>
                <a:lnTo>
                  <a:pt x="3575050" y="1117600"/>
                </a:lnTo>
                <a:lnTo>
                  <a:pt x="3575050" y="1101725"/>
                </a:lnTo>
                <a:lnTo>
                  <a:pt x="3463925" y="1101725"/>
                </a:lnTo>
                <a:lnTo>
                  <a:pt x="3463925" y="1092200"/>
                </a:lnTo>
                <a:lnTo>
                  <a:pt x="3403600" y="1092200"/>
                </a:lnTo>
                <a:lnTo>
                  <a:pt x="3403600" y="1089025"/>
                </a:lnTo>
                <a:lnTo>
                  <a:pt x="3314700" y="1089025"/>
                </a:lnTo>
                <a:lnTo>
                  <a:pt x="3314700" y="1073150"/>
                </a:lnTo>
                <a:lnTo>
                  <a:pt x="3203575" y="1073150"/>
                </a:lnTo>
                <a:lnTo>
                  <a:pt x="3203575" y="1054100"/>
                </a:lnTo>
                <a:lnTo>
                  <a:pt x="3175000" y="1054100"/>
                </a:lnTo>
                <a:lnTo>
                  <a:pt x="3175000" y="1038225"/>
                </a:lnTo>
                <a:lnTo>
                  <a:pt x="3060700" y="1038225"/>
                </a:lnTo>
                <a:lnTo>
                  <a:pt x="3060700" y="1012825"/>
                </a:lnTo>
                <a:lnTo>
                  <a:pt x="3009900" y="1012825"/>
                </a:lnTo>
                <a:lnTo>
                  <a:pt x="3009900" y="1003300"/>
                </a:lnTo>
                <a:lnTo>
                  <a:pt x="2901950" y="1003300"/>
                </a:lnTo>
                <a:lnTo>
                  <a:pt x="2901950" y="996950"/>
                </a:lnTo>
                <a:lnTo>
                  <a:pt x="2867025" y="996950"/>
                </a:lnTo>
                <a:lnTo>
                  <a:pt x="2867025" y="987425"/>
                </a:lnTo>
                <a:lnTo>
                  <a:pt x="2867025" y="981075"/>
                </a:lnTo>
                <a:lnTo>
                  <a:pt x="2813050" y="981075"/>
                </a:lnTo>
                <a:lnTo>
                  <a:pt x="2813050" y="971550"/>
                </a:lnTo>
                <a:lnTo>
                  <a:pt x="2746375" y="971550"/>
                </a:lnTo>
                <a:lnTo>
                  <a:pt x="2746375" y="933450"/>
                </a:lnTo>
                <a:lnTo>
                  <a:pt x="2717800" y="933450"/>
                </a:lnTo>
                <a:lnTo>
                  <a:pt x="2717800" y="923925"/>
                </a:lnTo>
                <a:lnTo>
                  <a:pt x="2609850" y="923925"/>
                </a:lnTo>
                <a:lnTo>
                  <a:pt x="2609850" y="914400"/>
                </a:lnTo>
                <a:lnTo>
                  <a:pt x="2536825" y="914400"/>
                </a:lnTo>
                <a:lnTo>
                  <a:pt x="2536825" y="898525"/>
                </a:lnTo>
                <a:lnTo>
                  <a:pt x="2470150" y="898525"/>
                </a:lnTo>
                <a:lnTo>
                  <a:pt x="2479675" y="889000"/>
                </a:lnTo>
                <a:lnTo>
                  <a:pt x="2390775" y="889000"/>
                </a:lnTo>
                <a:lnTo>
                  <a:pt x="2390775" y="879475"/>
                </a:lnTo>
                <a:lnTo>
                  <a:pt x="2349500" y="879475"/>
                </a:lnTo>
                <a:lnTo>
                  <a:pt x="2349500" y="863600"/>
                </a:lnTo>
                <a:lnTo>
                  <a:pt x="2282825" y="863600"/>
                </a:lnTo>
                <a:lnTo>
                  <a:pt x="2282825" y="838200"/>
                </a:lnTo>
                <a:lnTo>
                  <a:pt x="2203450" y="838200"/>
                </a:lnTo>
                <a:lnTo>
                  <a:pt x="2203450" y="812800"/>
                </a:lnTo>
                <a:lnTo>
                  <a:pt x="2168525" y="812800"/>
                </a:lnTo>
                <a:lnTo>
                  <a:pt x="2168525" y="800100"/>
                </a:lnTo>
                <a:lnTo>
                  <a:pt x="2130425" y="800100"/>
                </a:lnTo>
                <a:lnTo>
                  <a:pt x="2130425" y="787400"/>
                </a:lnTo>
                <a:lnTo>
                  <a:pt x="1908175" y="787400"/>
                </a:lnTo>
                <a:lnTo>
                  <a:pt x="1908175" y="758825"/>
                </a:lnTo>
                <a:lnTo>
                  <a:pt x="1866900" y="755650"/>
                </a:lnTo>
                <a:lnTo>
                  <a:pt x="1866900" y="730250"/>
                </a:lnTo>
                <a:lnTo>
                  <a:pt x="1641475" y="730250"/>
                </a:lnTo>
                <a:lnTo>
                  <a:pt x="1641475" y="701675"/>
                </a:lnTo>
                <a:lnTo>
                  <a:pt x="1616075" y="701675"/>
                </a:lnTo>
                <a:lnTo>
                  <a:pt x="1616075" y="695325"/>
                </a:lnTo>
                <a:lnTo>
                  <a:pt x="1558925" y="695325"/>
                </a:lnTo>
                <a:lnTo>
                  <a:pt x="1558925" y="679450"/>
                </a:lnTo>
                <a:lnTo>
                  <a:pt x="1508125" y="679450"/>
                </a:lnTo>
                <a:lnTo>
                  <a:pt x="1508125" y="666750"/>
                </a:lnTo>
                <a:lnTo>
                  <a:pt x="1476375" y="666750"/>
                </a:lnTo>
                <a:lnTo>
                  <a:pt x="1476375" y="660400"/>
                </a:lnTo>
                <a:lnTo>
                  <a:pt x="1441450" y="660400"/>
                </a:lnTo>
                <a:lnTo>
                  <a:pt x="1441450" y="644525"/>
                </a:lnTo>
                <a:lnTo>
                  <a:pt x="1358900" y="644525"/>
                </a:lnTo>
                <a:lnTo>
                  <a:pt x="1358900" y="644525"/>
                </a:lnTo>
                <a:lnTo>
                  <a:pt x="1238250" y="644525"/>
                </a:lnTo>
                <a:lnTo>
                  <a:pt x="1238250" y="612775"/>
                </a:lnTo>
                <a:lnTo>
                  <a:pt x="1216025" y="612775"/>
                </a:lnTo>
                <a:lnTo>
                  <a:pt x="1216025" y="596900"/>
                </a:lnTo>
                <a:lnTo>
                  <a:pt x="1165225" y="596900"/>
                </a:lnTo>
                <a:lnTo>
                  <a:pt x="1165225" y="581025"/>
                </a:lnTo>
                <a:lnTo>
                  <a:pt x="1022350" y="581025"/>
                </a:lnTo>
                <a:lnTo>
                  <a:pt x="1022350" y="558800"/>
                </a:lnTo>
                <a:lnTo>
                  <a:pt x="923925" y="558800"/>
                </a:lnTo>
                <a:lnTo>
                  <a:pt x="911225" y="546100"/>
                </a:lnTo>
                <a:lnTo>
                  <a:pt x="873125" y="546100"/>
                </a:lnTo>
                <a:lnTo>
                  <a:pt x="873125" y="533400"/>
                </a:lnTo>
                <a:lnTo>
                  <a:pt x="774700" y="533400"/>
                </a:lnTo>
                <a:lnTo>
                  <a:pt x="774700" y="511175"/>
                </a:lnTo>
                <a:lnTo>
                  <a:pt x="723900" y="511175"/>
                </a:lnTo>
                <a:lnTo>
                  <a:pt x="723900" y="473075"/>
                </a:lnTo>
                <a:lnTo>
                  <a:pt x="704850" y="473075"/>
                </a:lnTo>
                <a:lnTo>
                  <a:pt x="704850" y="460375"/>
                </a:lnTo>
                <a:lnTo>
                  <a:pt x="609600" y="460375"/>
                </a:lnTo>
                <a:lnTo>
                  <a:pt x="609600" y="438150"/>
                </a:lnTo>
                <a:lnTo>
                  <a:pt x="527050" y="438150"/>
                </a:lnTo>
                <a:lnTo>
                  <a:pt x="527050" y="425450"/>
                </a:lnTo>
                <a:lnTo>
                  <a:pt x="495300" y="425450"/>
                </a:lnTo>
                <a:lnTo>
                  <a:pt x="495300" y="393700"/>
                </a:lnTo>
                <a:lnTo>
                  <a:pt x="473075" y="393700"/>
                </a:lnTo>
                <a:lnTo>
                  <a:pt x="473075" y="371475"/>
                </a:lnTo>
                <a:lnTo>
                  <a:pt x="431800" y="371475"/>
                </a:lnTo>
                <a:lnTo>
                  <a:pt x="431800" y="349250"/>
                </a:lnTo>
                <a:lnTo>
                  <a:pt x="393700" y="349250"/>
                </a:lnTo>
                <a:lnTo>
                  <a:pt x="393700" y="346075"/>
                </a:lnTo>
                <a:lnTo>
                  <a:pt x="368300" y="346075"/>
                </a:lnTo>
                <a:lnTo>
                  <a:pt x="368300" y="330200"/>
                </a:lnTo>
                <a:lnTo>
                  <a:pt x="311150" y="330200"/>
                </a:lnTo>
                <a:lnTo>
                  <a:pt x="311150" y="301625"/>
                </a:lnTo>
                <a:lnTo>
                  <a:pt x="260350" y="301625"/>
                </a:lnTo>
                <a:lnTo>
                  <a:pt x="260350" y="279400"/>
                </a:lnTo>
                <a:lnTo>
                  <a:pt x="215900" y="279400"/>
                </a:lnTo>
                <a:lnTo>
                  <a:pt x="215900" y="260350"/>
                </a:lnTo>
                <a:lnTo>
                  <a:pt x="206375" y="260350"/>
                </a:lnTo>
                <a:lnTo>
                  <a:pt x="206375" y="219075"/>
                </a:lnTo>
                <a:lnTo>
                  <a:pt x="177800" y="219075"/>
                </a:lnTo>
                <a:lnTo>
                  <a:pt x="177800" y="168275"/>
                </a:lnTo>
                <a:lnTo>
                  <a:pt x="136525" y="168275"/>
                </a:lnTo>
                <a:lnTo>
                  <a:pt x="136525" y="155575"/>
                </a:lnTo>
                <a:lnTo>
                  <a:pt x="120650" y="155575"/>
                </a:lnTo>
                <a:lnTo>
                  <a:pt x="101600" y="155575"/>
                </a:lnTo>
                <a:lnTo>
                  <a:pt x="101600" y="123825"/>
                </a:lnTo>
                <a:lnTo>
                  <a:pt x="79375" y="123825"/>
                </a:lnTo>
                <a:lnTo>
                  <a:pt x="79375" y="50800"/>
                </a:lnTo>
                <a:lnTo>
                  <a:pt x="0" y="50800"/>
                </a:lnTo>
                <a:lnTo>
                  <a:pt x="0" y="9525"/>
                </a:lnTo>
                <a:lnTo>
                  <a:pt x="4933950" y="0"/>
                </a:lnTo>
                <a:close/>
              </a:path>
            </a:pathLst>
          </a:custGeom>
          <a:solidFill>
            <a:schemeClr val="accent3">
              <a:alpha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9" name="Straight Connector 28">
            <a:extLst>
              <a:ext uri="{FF2B5EF4-FFF2-40B4-BE49-F238E27FC236}">
                <a16:creationId xmlns:a16="http://schemas.microsoft.com/office/drawing/2014/main" id="{B610C17A-95B0-0143-EC8F-8782C48C5DBF}"/>
              </a:ext>
            </a:extLst>
          </p:cNvPr>
          <p:cNvCxnSpPr/>
          <p:nvPr/>
        </p:nvCxnSpPr>
        <p:spPr bwMode="auto">
          <a:xfrm flipH="1">
            <a:off x="1397796" y="4437744"/>
            <a:ext cx="5085554"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30" name="Oval 29">
            <a:extLst>
              <a:ext uri="{FF2B5EF4-FFF2-40B4-BE49-F238E27FC236}">
                <a16:creationId xmlns:a16="http://schemas.microsoft.com/office/drawing/2014/main" id="{86DB1652-03BF-FAC6-622D-8CAEE46B9B43}"/>
              </a:ext>
            </a:extLst>
          </p:cNvPr>
          <p:cNvSpPr/>
          <p:nvPr/>
        </p:nvSpPr>
        <p:spPr bwMode="auto">
          <a:xfrm>
            <a:off x="1975176" y="4369993"/>
            <a:ext cx="127000" cy="12700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Oval 30">
            <a:extLst>
              <a:ext uri="{FF2B5EF4-FFF2-40B4-BE49-F238E27FC236}">
                <a16:creationId xmlns:a16="http://schemas.microsoft.com/office/drawing/2014/main" id="{73FE9596-632B-6700-639E-E74015D2240D}"/>
              </a:ext>
            </a:extLst>
          </p:cNvPr>
          <p:cNvSpPr/>
          <p:nvPr/>
        </p:nvSpPr>
        <p:spPr bwMode="auto">
          <a:xfrm>
            <a:off x="3745246" y="4369993"/>
            <a:ext cx="127000" cy="12700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 name="TextBox 11">
            <a:extLst>
              <a:ext uri="{FF2B5EF4-FFF2-40B4-BE49-F238E27FC236}">
                <a16:creationId xmlns:a16="http://schemas.microsoft.com/office/drawing/2014/main" id="{55292AC8-21FF-F160-EFEC-7A8C1626C296}"/>
              </a:ext>
            </a:extLst>
          </p:cNvPr>
          <p:cNvSpPr txBox="1"/>
          <p:nvPr/>
        </p:nvSpPr>
        <p:spPr bwMode="auto">
          <a:xfrm>
            <a:off x="1339024" y="4463956"/>
            <a:ext cx="12582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 reduction</a:t>
            </a:r>
          </a:p>
        </p:txBody>
      </p:sp>
    </p:spTree>
    <p:extLst>
      <p:ext uri="{BB962C8B-B14F-4D97-AF65-F5344CB8AC3E}">
        <p14:creationId xmlns:p14="http://schemas.microsoft.com/office/powerpoint/2010/main" val="2782386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Shape 41">
            <a:extLst>
              <a:ext uri="{FF2B5EF4-FFF2-40B4-BE49-F238E27FC236}">
                <a16:creationId xmlns:a16="http://schemas.microsoft.com/office/drawing/2014/main" id="{5B169858-A847-6445-3E25-77BBEF2466A5}"/>
              </a:ext>
            </a:extLst>
          </p:cNvPr>
          <p:cNvSpPr/>
          <p:nvPr/>
        </p:nvSpPr>
        <p:spPr bwMode="auto">
          <a:xfrm>
            <a:off x="1946275" y="4584700"/>
            <a:ext cx="4489450" cy="1400175"/>
          </a:xfrm>
          <a:custGeom>
            <a:avLst/>
            <a:gdLst>
              <a:gd name="connsiteX0" fmla="*/ 4489450 w 4489450"/>
              <a:gd name="connsiteY0" fmla="*/ 0 h 1400175"/>
              <a:gd name="connsiteX1" fmla="*/ 4489450 w 4489450"/>
              <a:gd name="connsiteY1" fmla="*/ 1400175 h 1400175"/>
              <a:gd name="connsiteX2" fmla="*/ 4333875 w 4489450"/>
              <a:gd name="connsiteY2" fmla="*/ 1400175 h 1400175"/>
              <a:gd name="connsiteX3" fmla="*/ 4333875 w 4489450"/>
              <a:gd name="connsiteY3" fmla="*/ 1393825 h 1400175"/>
              <a:gd name="connsiteX4" fmla="*/ 4276725 w 4489450"/>
              <a:gd name="connsiteY4" fmla="*/ 1393825 h 1400175"/>
              <a:gd name="connsiteX5" fmla="*/ 4276725 w 4489450"/>
              <a:gd name="connsiteY5" fmla="*/ 1374775 h 1400175"/>
              <a:gd name="connsiteX6" fmla="*/ 4216400 w 4489450"/>
              <a:gd name="connsiteY6" fmla="*/ 1374775 h 1400175"/>
              <a:gd name="connsiteX7" fmla="*/ 4216400 w 4489450"/>
              <a:gd name="connsiteY7" fmla="*/ 1327150 h 1400175"/>
              <a:gd name="connsiteX8" fmla="*/ 4168775 w 4489450"/>
              <a:gd name="connsiteY8" fmla="*/ 1327150 h 1400175"/>
              <a:gd name="connsiteX9" fmla="*/ 4168775 w 4489450"/>
              <a:gd name="connsiteY9" fmla="*/ 1323975 h 1400175"/>
              <a:gd name="connsiteX10" fmla="*/ 4143375 w 4489450"/>
              <a:gd name="connsiteY10" fmla="*/ 1323975 h 1400175"/>
              <a:gd name="connsiteX11" fmla="*/ 4143375 w 4489450"/>
              <a:gd name="connsiteY11" fmla="*/ 1311275 h 1400175"/>
              <a:gd name="connsiteX12" fmla="*/ 4029075 w 4489450"/>
              <a:gd name="connsiteY12" fmla="*/ 1311275 h 1400175"/>
              <a:gd name="connsiteX13" fmla="*/ 4029075 w 4489450"/>
              <a:gd name="connsiteY13" fmla="*/ 1298575 h 1400175"/>
              <a:gd name="connsiteX14" fmla="*/ 3956050 w 4489450"/>
              <a:gd name="connsiteY14" fmla="*/ 1298575 h 1400175"/>
              <a:gd name="connsiteX15" fmla="*/ 3956050 w 4489450"/>
              <a:gd name="connsiteY15" fmla="*/ 1279525 h 1400175"/>
              <a:gd name="connsiteX16" fmla="*/ 3892550 w 4489450"/>
              <a:gd name="connsiteY16" fmla="*/ 1279525 h 1400175"/>
              <a:gd name="connsiteX17" fmla="*/ 3892550 w 4489450"/>
              <a:gd name="connsiteY17" fmla="*/ 1250950 h 1400175"/>
              <a:gd name="connsiteX18" fmla="*/ 3784600 w 4489450"/>
              <a:gd name="connsiteY18" fmla="*/ 1250950 h 1400175"/>
              <a:gd name="connsiteX19" fmla="*/ 3784600 w 4489450"/>
              <a:gd name="connsiteY19" fmla="*/ 1241425 h 1400175"/>
              <a:gd name="connsiteX20" fmla="*/ 3708400 w 4489450"/>
              <a:gd name="connsiteY20" fmla="*/ 1241425 h 1400175"/>
              <a:gd name="connsiteX21" fmla="*/ 3708400 w 4489450"/>
              <a:gd name="connsiteY21" fmla="*/ 1225550 h 1400175"/>
              <a:gd name="connsiteX22" fmla="*/ 3594100 w 4489450"/>
              <a:gd name="connsiteY22" fmla="*/ 1225550 h 1400175"/>
              <a:gd name="connsiteX23" fmla="*/ 3594100 w 4489450"/>
              <a:gd name="connsiteY23" fmla="*/ 1216025 h 1400175"/>
              <a:gd name="connsiteX24" fmla="*/ 3587750 w 4489450"/>
              <a:gd name="connsiteY24" fmla="*/ 1209675 h 1400175"/>
              <a:gd name="connsiteX25" fmla="*/ 3511550 w 4489450"/>
              <a:gd name="connsiteY25" fmla="*/ 1209675 h 1400175"/>
              <a:gd name="connsiteX26" fmla="*/ 3511550 w 4489450"/>
              <a:gd name="connsiteY26" fmla="*/ 1200150 h 1400175"/>
              <a:gd name="connsiteX27" fmla="*/ 3429000 w 4489450"/>
              <a:gd name="connsiteY27" fmla="*/ 1200150 h 1400175"/>
              <a:gd name="connsiteX28" fmla="*/ 3435350 w 4489450"/>
              <a:gd name="connsiteY28" fmla="*/ 1193800 h 1400175"/>
              <a:gd name="connsiteX29" fmla="*/ 3368675 w 4489450"/>
              <a:gd name="connsiteY29" fmla="*/ 1193800 h 1400175"/>
              <a:gd name="connsiteX30" fmla="*/ 3368675 w 4489450"/>
              <a:gd name="connsiteY30" fmla="*/ 1184275 h 1400175"/>
              <a:gd name="connsiteX31" fmla="*/ 3346450 w 4489450"/>
              <a:gd name="connsiteY31" fmla="*/ 1184275 h 1400175"/>
              <a:gd name="connsiteX32" fmla="*/ 3349625 w 4489450"/>
              <a:gd name="connsiteY32" fmla="*/ 1181100 h 1400175"/>
              <a:gd name="connsiteX33" fmla="*/ 3317875 w 4489450"/>
              <a:gd name="connsiteY33" fmla="*/ 1181100 h 1400175"/>
              <a:gd name="connsiteX34" fmla="*/ 3317875 w 4489450"/>
              <a:gd name="connsiteY34" fmla="*/ 1165225 h 1400175"/>
              <a:gd name="connsiteX35" fmla="*/ 3298825 w 4489450"/>
              <a:gd name="connsiteY35" fmla="*/ 1165225 h 1400175"/>
              <a:gd name="connsiteX36" fmla="*/ 3298825 w 4489450"/>
              <a:gd name="connsiteY36" fmla="*/ 1143000 h 1400175"/>
              <a:gd name="connsiteX37" fmla="*/ 3200400 w 4489450"/>
              <a:gd name="connsiteY37" fmla="*/ 1143000 h 1400175"/>
              <a:gd name="connsiteX38" fmla="*/ 3200400 w 4489450"/>
              <a:gd name="connsiteY38" fmla="*/ 1133475 h 1400175"/>
              <a:gd name="connsiteX39" fmla="*/ 3187700 w 4489450"/>
              <a:gd name="connsiteY39" fmla="*/ 1133475 h 1400175"/>
              <a:gd name="connsiteX40" fmla="*/ 3187700 w 4489450"/>
              <a:gd name="connsiteY40" fmla="*/ 1120775 h 1400175"/>
              <a:gd name="connsiteX41" fmla="*/ 3079750 w 4489450"/>
              <a:gd name="connsiteY41" fmla="*/ 1120775 h 1400175"/>
              <a:gd name="connsiteX42" fmla="*/ 3079750 w 4489450"/>
              <a:gd name="connsiteY42" fmla="*/ 1104900 h 1400175"/>
              <a:gd name="connsiteX43" fmla="*/ 3013075 w 4489450"/>
              <a:gd name="connsiteY43" fmla="*/ 1104900 h 1400175"/>
              <a:gd name="connsiteX44" fmla="*/ 3013075 w 4489450"/>
              <a:gd name="connsiteY44" fmla="*/ 1092200 h 1400175"/>
              <a:gd name="connsiteX45" fmla="*/ 2933700 w 4489450"/>
              <a:gd name="connsiteY45" fmla="*/ 1092200 h 1400175"/>
              <a:gd name="connsiteX46" fmla="*/ 2933700 w 4489450"/>
              <a:gd name="connsiteY46" fmla="*/ 1079500 h 1400175"/>
              <a:gd name="connsiteX47" fmla="*/ 2908300 w 4489450"/>
              <a:gd name="connsiteY47" fmla="*/ 1079500 h 1400175"/>
              <a:gd name="connsiteX48" fmla="*/ 2908300 w 4489450"/>
              <a:gd name="connsiteY48" fmla="*/ 1066800 h 1400175"/>
              <a:gd name="connsiteX49" fmla="*/ 2882900 w 4489450"/>
              <a:gd name="connsiteY49" fmla="*/ 1066800 h 1400175"/>
              <a:gd name="connsiteX50" fmla="*/ 2882900 w 4489450"/>
              <a:gd name="connsiteY50" fmla="*/ 1050925 h 1400175"/>
              <a:gd name="connsiteX51" fmla="*/ 2828925 w 4489450"/>
              <a:gd name="connsiteY51" fmla="*/ 1050925 h 1400175"/>
              <a:gd name="connsiteX52" fmla="*/ 2828925 w 4489450"/>
              <a:gd name="connsiteY52" fmla="*/ 1041400 h 1400175"/>
              <a:gd name="connsiteX53" fmla="*/ 2790825 w 4489450"/>
              <a:gd name="connsiteY53" fmla="*/ 1041400 h 1400175"/>
              <a:gd name="connsiteX54" fmla="*/ 2790825 w 4489450"/>
              <a:gd name="connsiteY54" fmla="*/ 1035050 h 1400175"/>
              <a:gd name="connsiteX55" fmla="*/ 2740025 w 4489450"/>
              <a:gd name="connsiteY55" fmla="*/ 1035050 h 1400175"/>
              <a:gd name="connsiteX56" fmla="*/ 2740025 w 4489450"/>
              <a:gd name="connsiteY56" fmla="*/ 1019175 h 1400175"/>
              <a:gd name="connsiteX57" fmla="*/ 2663825 w 4489450"/>
              <a:gd name="connsiteY57" fmla="*/ 1019175 h 1400175"/>
              <a:gd name="connsiteX58" fmla="*/ 2663825 w 4489450"/>
              <a:gd name="connsiteY58" fmla="*/ 996950 h 1400175"/>
              <a:gd name="connsiteX59" fmla="*/ 2584450 w 4489450"/>
              <a:gd name="connsiteY59" fmla="*/ 996950 h 1400175"/>
              <a:gd name="connsiteX60" fmla="*/ 2584450 w 4489450"/>
              <a:gd name="connsiteY60" fmla="*/ 984250 h 1400175"/>
              <a:gd name="connsiteX61" fmla="*/ 2505075 w 4489450"/>
              <a:gd name="connsiteY61" fmla="*/ 984250 h 1400175"/>
              <a:gd name="connsiteX62" fmla="*/ 2505075 w 4489450"/>
              <a:gd name="connsiteY62" fmla="*/ 955675 h 1400175"/>
              <a:gd name="connsiteX63" fmla="*/ 2413000 w 4489450"/>
              <a:gd name="connsiteY63" fmla="*/ 955675 h 1400175"/>
              <a:gd name="connsiteX64" fmla="*/ 2413000 w 4489450"/>
              <a:gd name="connsiteY64" fmla="*/ 930275 h 1400175"/>
              <a:gd name="connsiteX65" fmla="*/ 2305050 w 4489450"/>
              <a:gd name="connsiteY65" fmla="*/ 930275 h 1400175"/>
              <a:gd name="connsiteX66" fmla="*/ 2305050 w 4489450"/>
              <a:gd name="connsiteY66" fmla="*/ 904875 h 1400175"/>
              <a:gd name="connsiteX67" fmla="*/ 2279650 w 4489450"/>
              <a:gd name="connsiteY67" fmla="*/ 904875 h 1400175"/>
              <a:gd name="connsiteX68" fmla="*/ 2279650 w 4489450"/>
              <a:gd name="connsiteY68" fmla="*/ 885825 h 1400175"/>
              <a:gd name="connsiteX69" fmla="*/ 2279650 w 4489450"/>
              <a:gd name="connsiteY69" fmla="*/ 885825 h 1400175"/>
              <a:gd name="connsiteX70" fmla="*/ 2254250 w 4489450"/>
              <a:gd name="connsiteY70" fmla="*/ 885825 h 1400175"/>
              <a:gd name="connsiteX71" fmla="*/ 2222500 w 4489450"/>
              <a:gd name="connsiteY71" fmla="*/ 885825 h 1400175"/>
              <a:gd name="connsiteX72" fmla="*/ 2222500 w 4489450"/>
              <a:gd name="connsiteY72" fmla="*/ 873125 h 1400175"/>
              <a:gd name="connsiteX73" fmla="*/ 2193925 w 4489450"/>
              <a:gd name="connsiteY73" fmla="*/ 873125 h 1400175"/>
              <a:gd name="connsiteX74" fmla="*/ 2193925 w 4489450"/>
              <a:gd name="connsiteY74" fmla="*/ 863600 h 1400175"/>
              <a:gd name="connsiteX75" fmla="*/ 2092325 w 4489450"/>
              <a:gd name="connsiteY75" fmla="*/ 863600 h 1400175"/>
              <a:gd name="connsiteX76" fmla="*/ 2092325 w 4489450"/>
              <a:gd name="connsiteY76" fmla="*/ 844550 h 1400175"/>
              <a:gd name="connsiteX77" fmla="*/ 2063750 w 4489450"/>
              <a:gd name="connsiteY77" fmla="*/ 844550 h 1400175"/>
              <a:gd name="connsiteX78" fmla="*/ 2063750 w 4489450"/>
              <a:gd name="connsiteY78" fmla="*/ 838200 h 1400175"/>
              <a:gd name="connsiteX79" fmla="*/ 2012950 w 4489450"/>
              <a:gd name="connsiteY79" fmla="*/ 838200 h 1400175"/>
              <a:gd name="connsiteX80" fmla="*/ 2012950 w 4489450"/>
              <a:gd name="connsiteY80" fmla="*/ 825500 h 1400175"/>
              <a:gd name="connsiteX81" fmla="*/ 1974850 w 4489450"/>
              <a:gd name="connsiteY81" fmla="*/ 825500 h 1400175"/>
              <a:gd name="connsiteX82" fmla="*/ 1974850 w 4489450"/>
              <a:gd name="connsiteY82" fmla="*/ 812800 h 1400175"/>
              <a:gd name="connsiteX83" fmla="*/ 1930400 w 4489450"/>
              <a:gd name="connsiteY83" fmla="*/ 812800 h 1400175"/>
              <a:gd name="connsiteX84" fmla="*/ 1930400 w 4489450"/>
              <a:gd name="connsiteY84" fmla="*/ 803275 h 1400175"/>
              <a:gd name="connsiteX85" fmla="*/ 1870075 w 4489450"/>
              <a:gd name="connsiteY85" fmla="*/ 803275 h 1400175"/>
              <a:gd name="connsiteX86" fmla="*/ 1870075 w 4489450"/>
              <a:gd name="connsiteY86" fmla="*/ 781050 h 1400175"/>
              <a:gd name="connsiteX87" fmla="*/ 1825625 w 4489450"/>
              <a:gd name="connsiteY87" fmla="*/ 781050 h 1400175"/>
              <a:gd name="connsiteX88" fmla="*/ 1825625 w 4489450"/>
              <a:gd name="connsiteY88" fmla="*/ 771525 h 1400175"/>
              <a:gd name="connsiteX89" fmla="*/ 1790700 w 4489450"/>
              <a:gd name="connsiteY89" fmla="*/ 771525 h 1400175"/>
              <a:gd name="connsiteX90" fmla="*/ 1790700 w 4489450"/>
              <a:gd name="connsiteY90" fmla="*/ 762000 h 1400175"/>
              <a:gd name="connsiteX91" fmla="*/ 1736725 w 4489450"/>
              <a:gd name="connsiteY91" fmla="*/ 762000 h 1400175"/>
              <a:gd name="connsiteX92" fmla="*/ 1736725 w 4489450"/>
              <a:gd name="connsiteY92" fmla="*/ 746125 h 1400175"/>
              <a:gd name="connsiteX93" fmla="*/ 1704975 w 4489450"/>
              <a:gd name="connsiteY93" fmla="*/ 746125 h 1400175"/>
              <a:gd name="connsiteX94" fmla="*/ 1704975 w 4489450"/>
              <a:gd name="connsiteY94" fmla="*/ 727075 h 1400175"/>
              <a:gd name="connsiteX95" fmla="*/ 1638300 w 4489450"/>
              <a:gd name="connsiteY95" fmla="*/ 727075 h 1400175"/>
              <a:gd name="connsiteX96" fmla="*/ 1638300 w 4489450"/>
              <a:gd name="connsiteY96" fmla="*/ 708025 h 1400175"/>
              <a:gd name="connsiteX97" fmla="*/ 1562100 w 4489450"/>
              <a:gd name="connsiteY97" fmla="*/ 708025 h 1400175"/>
              <a:gd name="connsiteX98" fmla="*/ 1562100 w 4489450"/>
              <a:gd name="connsiteY98" fmla="*/ 701675 h 1400175"/>
              <a:gd name="connsiteX99" fmla="*/ 1387475 w 4489450"/>
              <a:gd name="connsiteY99" fmla="*/ 701675 h 1400175"/>
              <a:gd name="connsiteX100" fmla="*/ 1387475 w 4489450"/>
              <a:gd name="connsiteY100" fmla="*/ 682625 h 1400175"/>
              <a:gd name="connsiteX101" fmla="*/ 1358900 w 4489450"/>
              <a:gd name="connsiteY101" fmla="*/ 682625 h 1400175"/>
              <a:gd name="connsiteX102" fmla="*/ 1358900 w 4489450"/>
              <a:gd name="connsiteY102" fmla="*/ 666750 h 1400175"/>
              <a:gd name="connsiteX103" fmla="*/ 1330325 w 4489450"/>
              <a:gd name="connsiteY103" fmla="*/ 666750 h 1400175"/>
              <a:gd name="connsiteX104" fmla="*/ 1330325 w 4489450"/>
              <a:gd name="connsiteY104" fmla="*/ 650875 h 1400175"/>
              <a:gd name="connsiteX105" fmla="*/ 1285875 w 4489450"/>
              <a:gd name="connsiteY105" fmla="*/ 650875 h 1400175"/>
              <a:gd name="connsiteX106" fmla="*/ 1285875 w 4489450"/>
              <a:gd name="connsiteY106" fmla="*/ 641350 h 1400175"/>
              <a:gd name="connsiteX107" fmla="*/ 1263650 w 4489450"/>
              <a:gd name="connsiteY107" fmla="*/ 641350 h 1400175"/>
              <a:gd name="connsiteX108" fmla="*/ 1263650 w 4489450"/>
              <a:gd name="connsiteY108" fmla="*/ 615950 h 1400175"/>
              <a:gd name="connsiteX109" fmla="*/ 1212850 w 4489450"/>
              <a:gd name="connsiteY109" fmla="*/ 615950 h 1400175"/>
              <a:gd name="connsiteX110" fmla="*/ 1212850 w 4489450"/>
              <a:gd name="connsiteY110" fmla="*/ 606425 h 1400175"/>
              <a:gd name="connsiteX111" fmla="*/ 1155700 w 4489450"/>
              <a:gd name="connsiteY111" fmla="*/ 606425 h 1400175"/>
              <a:gd name="connsiteX112" fmla="*/ 1155700 w 4489450"/>
              <a:gd name="connsiteY112" fmla="*/ 596900 h 1400175"/>
              <a:gd name="connsiteX113" fmla="*/ 1120775 w 4489450"/>
              <a:gd name="connsiteY113" fmla="*/ 596900 h 1400175"/>
              <a:gd name="connsiteX114" fmla="*/ 1120775 w 4489450"/>
              <a:gd name="connsiteY114" fmla="*/ 590550 h 1400175"/>
              <a:gd name="connsiteX115" fmla="*/ 1101725 w 4489450"/>
              <a:gd name="connsiteY115" fmla="*/ 590550 h 1400175"/>
              <a:gd name="connsiteX116" fmla="*/ 1101725 w 4489450"/>
              <a:gd name="connsiteY116" fmla="*/ 561975 h 1400175"/>
              <a:gd name="connsiteX117" fmla="*/ 1047750 w 4489450"/>
              <a:gd name="connsiteY117" fmla="*/ 561975 h 1400175"/>
              <a:gd name="connsiteX118" fmla="*/ 1047750 w 4489450"/>
              <a:gd name="connsiteY118" fmla="*/ 546100 h 1400175"/>
              <a:gd name="connsiteX119" fmla="*/ 1009650 w 4489450"/>
              <a:gd name="connsiteY119" fmla="*/ 546100 h 1400175"/>
              <a:gd name="connsiteX120" fmla="*/ 1009650 w 4489450"/>
              <a:gd name="connsiteY120" fmla="*/ 523875 h 1400175"/>
              <a:gd name="connsiteX121" fmla="*/ 958850 w 4489450"/>
              <a:gd name="connsiteY121" fmla="*/ 523875 h 1400175"/>
              <a:gd name="connsiteX122" fmla="*/ 958850 w 4489450"/>
              <a:gd name="connsiteY122" fmla="*/ 508000 h 1400175"/>
              <a:gd name="connsiteX123" fmla="*/ 930275 w 4489450"/>
              <a:gd name="connsiteY123" fmla="*/ 508000 h 1400175"/>
              <a:gd name="connsiteX124" fmla="*/ 930275 w 4489450"/>
              <a:gd name="connsiteY124" fmla="*/ 492125 h 1400175"/>
              <a:gd name="connsiteX125" fmla="*/ 876300 w 4489450"/>
              <a:gd name="connsiteY125" fmla="*/ 492125 h 1400175"/>
              <a:gd name="connsiteX126" fmla="*/ 876300 w 4489450"/>
              <a:gd name="connsiteY126" fmla="*/ 466725 h 1400175"/>
              <a:gd name="connsiteX127" fmla="*/ 847725 w 4489450"/>
              <a:gd name="connsiteY127" fmla="*/ 466725 h 1400175"/>
              <a:gd name="connsiteX128" fmla="*/ 847725 w 4489450"/>
              <a:gd name="connsiteY128" fmla="*/ 450850 h 1400175"/>
              <a:gd name="connsiteX129" fmla="*/ 819150 w 4489450"/>
              <a:gd name="connsiteY129" fmla="*/ 450850 h 1400175"/>
              <a:gd name="connsiteX130" fmla="*/ 819150 w 4489450"/>
              <a:gd name="connsiteY130" fmla="*/ 422275 h 1400175"/>
              <a:gd name="connsiteX131" fmla="*/ 796925 w 4489450"/>
              <a:gd name="connsiteY131" fmla="*/ 422275 h 1400175"/>
              <a:gd name="connsiteX132" fmla="*/ 796925 w 4489450"/>
              <a:gd name="connsiteY132" fmla="*/ 406400 h 1400175"/>
              <a:gd name="connsiteX133" fmla="*/ 742950 w 4489450"/>
              <a:gd name="connsiteY133" fmla="*/ 406400 h 1400175"/>
              <a:gd name="connsiteX134" fmla="*/ 742950 w 4489450"/>
              <a:gd name="connsiteY134" fmla="*/ 355600 h 1400175"/>
              <a:gd name="connsiteX135" fmla="*/ 666750 w 4489450"/>
              <a:gd name="connsiteY135" fmla="*/ 355600 h 1400175"/>
              <a:gd name="connsiteX136" fmla="*/ 666750 w 4489450"/>
              <a:gd name="connsiteY136" fmla="*/ 327025 h 1400175"/>
              <a:gd name="connsiteX137" fmla="*/ 584200 w 4489450"/>
              <a:gd name="connsiteY137" fmla="*/ 327025 h 1400175"/>
              <a:gd name="connsiteX138" fmla="*/ 584200 w 4489450"/>
              <a:gd name="connsiteY138" fmla="*/ 295275 h 1400175"/>
              <a:gd name="connsiteX139" fmla="*/ 511175 w 4489450"/>
              <a:gd name="connsiteY139" fmla="*/ 295275 h 1400175"/>
              <a:gd name="connsiteX140" fmla="*/ 511175 w 4489450"/>
              <a:gd name="connsiteY140" fmla="*/ 282575 h 1400175"/>
              <a:gd name="connsiteX141" fmla="*/ 469900 w 4489450"/>
              <a:gd name="connsiteY141" fmla="*/ 282575 h 1400175"/>
              <a:gd name="connsiteX142" fmla="*/ 469900 w 4489450"/>
              <a:gd name="connsiteY142" fmla="*/ 254000 h 1400175"/>
              <a:gd name="connsiteX143" fmla="*/ 390525 w 4489450"/>
              <a:gd name="connsiteY143" fmla="*/ 254000 h 1400175"/>
              <a:gd name="connsiteX144" fmla="*/ 390525 w 4489450"/>
              <a:gd name="connsiteY144" fmla="*/ 238125 h 1400175"/>
              <a:gd name="connsiteX145" fmla="*/ 368300 w 4489450"/>
              <a:gd name="connsiteY145" fmla="*/ 238125 h 1400175"/>
              <a:gd name="connsiteX146" fmla="*/ 368300 w 4489450"/>
              <a:gd name="connsiteY146" fmla="*/ 212725 h 1400175"/>
              <a:gd name="connsiteX147" fmla="*/ 314325 w 4489450"/>
              <a:gd name="connsiteY147" fmla="*/ 212725 h 1400175"/>
              <a:gd name="connsiteX148" fmla="*/ 314325 w 4489450"/>
              <a:gd name="connsiteY148" fmla="*/ 203200 h 1400175"/>
              <a:gd name="connsiteX149" fmla="*/ 260350 w 4489450"/>
              <a:gd name="connsiteY149" fmla="*/ 203200 h 1400175"/>
              <a:gd name="connsiteX150" fmla="*/ 260350 w 4489450"/>
              <a:gd name="connsiteY150" fmla="*/ 177800 h 1400175"/>
              <a:gd name="connsiteX151" fmla="*/ 168275 w 4489450"/>
              <a:gd name="connsiteY151" fmla="*/ 177800 h 1400175"/>
              <a:gd name="connsiteX152" fmla="*/ 168275 w 4489450"/>
              <a:gd name="connsiteY152" fmla="*/ 120650 h 1400175"/>
              <a:gd name="connsiteX153" fmla="*/ 142875 w 4489450"/>
              <a:gd name="connsiteY153" fmla="*/ 120650 h 1400175"/>
              <a:gd name="connsiteX154" fmla="*/ 142875 w 4489450"/>
              <a:gd name="connsiteY154" fmla="*/ 101600 h 1400175"/>
              <a:gd name="connsiteX155" fmla="*/ 95250 w 4489450"/>
              <a:gd name="connsiteY155" fmla="*/ 101600 h 1400175"/>
              <a:gd name="connsiteX156" fmla="*/ 95250 w 4489450"/>
              <a:gd name="connsiteY156" fmla="*/ 41275 h 1400175"/>
              <a:gd name="connsiteX157" fmla="*/ 60325 w 4489450"/>
              <a:gd name="connsiteY157" fmla="*/ 41275 h 1400175"/>
              <a:gd name="connsiteX158" fmla="*/ 60325 w 4489450"/>
              <a:gd name="connsiteY158" fmla="*/ 25400 h 1400175"/>
              <a:gd name="connsiteX159" fmla="*/ 0 w 4489450"/>
              <a:gd name="connsiteY159" fmla="*/ 25400 h 1400175"/>
              <a:gd name="connsiteX160" fmla="*/ 0 w 4489450"/>
              <a:gd name="connsiteY160" fmla="*/ 6350 h 1400175"/>
              <a:gd name="connsiteX161" fmla="*/ 4489450 w 4489450"/>
              <a:gd name="connsiteY161" fmla="*/ 0 h 140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4489450" h="1400175">
                <a:moveTo>
                  <a:pt x="4489450" y="0"/>
                </a:moveTo>
                <a:lnTo>
                  <a:pt x="4489450" y="1400175"/>
                </a:lnTo>
                <a:lnTo>
                  <a:pt x="4333875" y="1400175"/>
                </a:lnTo>
                <a:lnTo>
                  <a:pt x="4333875" y="1393825"/>
                </a:lnTo>
                <a:lnTo>
                  <a:pt x="4276725" y="1393825"/>
                </a:lnTo>
                <a:lnTo>
                  <a:pt x="4276725" y="1374775"/>
                </a:lnTo>
                <a:lnTo>
                  <a:pt x="4216400" y="1374775"/>
                </a:lnTo>
                <a:lnTo>
                  <a:pt x="4216400" y="1327150"/>
                </a:lnTo>
                <a:lnTo>
                  <a:pt x="4168775" y="1327150"/>
                </a:lnTo>
                <a:lnTo>
                  <a:pt x="4168775" y="1323975"/>
                </a:lnTo>
                <a:lnTo>
                  <a:pt x="4143375" y="1323975"/>
                </a:lnTo>
                <a:lnTo>
                  <a:pt x="4143375" y="1311275"/>
                </a:lnTo>
                <a:lnTo>
                  <a:pt x="4029075" y="1311275"/>
                </a:lnTo>
                <a:lnTo>
                  <a:pt x="4029075" y="1298575"/>
                </a:lnTo>
                <a:lnTo>
                  <a:pt x="3956050" y="1298575"/>
                </a:lnTo>
                <a:lnTo>
                  <a:pt x="3956050" y="1279525"/>
                </a:lnTo>
                <a:lnTo>
                  <a:pt x="3892550" y="1279525"/>
                </a:lnTo>
                <a:lnTo>
                  <a:pt x="3892550" y="1250950"/>
                </a:lnTo>
                <a:lnTo>
                  <a:pt x="3784600" y="1250950"/>
                </a:lnTo>
                <a:lnTo>
                  <a:pt x="3784600" y="1241425"/>
                </a:lnTo>
                <a:lnTo>
                  <a:pt x="3708400" y="1241425"/>
                </a:lnTo>
                <a:lnTo>
                  <a:pt x="3708400" y="1225550"/>
                </a:lnTo>
                <a:lnTo>
                  <a:pt x="3594100" y="1225550"/>
                </a:lnTo>
                <a:lnTo>
                  <a:pt x="3594100" y="1216025"/>
                </a:lnTo>
                <a:lnTo>
                  <a:pt x="3587750" y="1209675"/>
                </a:lnTo>
                <a:lnTo>
                  <a:pt x="3511550" y="1209675"/>
                </a:lnTo>
                <a:lnTo>
                  <a:pt x="3511550" y="1200150"/>
                </a:lnTo>
                <a:lnTo>
                  <a:pt x="3429000" y="1200150"/>
                </a:lnTo>
                <a:lnTo>
                  <a:pt x="3435350" y="1193800"/>
                </a:lnTo>
                <a:lnTo>
                  <a:pt x="3368675" y="1193800"/>
                </a:lnTo>
                <a:lnTo>
                  <a:pt x="3368675" y="1184275"/>
                </a:lnTo>
                <a:lnTo>
                  <a:pt x="3346450" y="1184275"/>
                </a:lnTo>
                <a:lnTo>
                  <a:pt x="3349625" y="1181100"/>
                </a:lnTo>
                <a:lnTo>
                  <a:pt x="3317875" y="1181100"/>
                </a:lnTo>
                <a:lnTo>
                  <a:pt x="3317875" y="1165225"/>
                </a:lnTo>
                <a:lnTo>
                  <a:pt x="3298825" y="1165225"/>
                </a:lnTo>
                <a:lnTo>
                  <a:pt x="3298825" y="1143000"/>
                </a:lnTo>
                <a:lnTo>
                  <a:pt x="3200400" y="1143000"/>
                </a:lnTo>
                <a:lnTo>
                  <a:pt x="3200400" y="1133475"/>
                </a:lnTo>
                <a:lnTo>
                  <a:pt x="3187700" y="1133475"/>
                </a:lnTo>
                <a:lnTo>
                  <a:pt x="3187700" y="1120775"/>
                </a:lnTo>
                <a:lnTo>
                  <a:pt x="3079750" y="1120775"/>
                </a:lnTo>
                <a:lnTo>
                  <a:pt x="3079750" y="1104900"/>
                </a:lnTo>
                <a:lnTo>
                  <a:pt x="3013075" y="1104900"/>
                </a:lnTo>
                <a:lnTo>
                  <a:pt x="3013075" y="1092200"/>
                </a:lnTo>
                <a:lnTo>
                  <a:pt x="2933700" y="1092200"/>
                </a:lnTo>
                <a:lnTo>
                  <a:pt x="2933700" y="1079500"/>
                </a:lnTo>
                <a:lnTo>
                  <a:pt x="2908300" y="1079500"/>
                </a:lnTo>
                <a:lnTo>
                  <a:pt x="2908300" y="1066800"/>
                </a:lnTo>
                <a:lnTo>
                  <a:pt x="2882900" y="1066800"/>
                </a:lnTo>
                <a:lnTo>
                  <a:pt x="2882900" y="1050925"/>
                </a:lnTo>
                <a:lnTo>
                  <a:pt x="2828925" y="1050925"/>
                </a:lnTo>
                <a:lnTo>
                  <a:pt x="2828925" y="1041400"/>
                </a:lnTo>
                <a:lnTo>
                  <a:pt x="2790825" y="1041400"/>
                </a:lnTo>
                <a:lnTo>
                  <a:pt x="2790825" y="1035050"/>
                </a:lnTo>
                <a:lnTo>
                  <a:pt x="2740025" y="1035050"/>
                </a:lnTo>
                <a:lnTo>
                  <a:pt x="2740025" y="1019175"/>
                </a:lnTo>
                <a:lnTo>
                  <a:pt x="2663825" y="1019175"/>
                </a:lnTo>
                <a:lnTo>
                  <a:pt x="2663825" y="996950"/>
                </a:lnTo>
                <a:lnTo>
                  <a:pt x="2584450" y="996950"/>
                </a:lnTo>
                <a:lnTo>
                  <a:pt x="2584450" y="984250"/>
                </a:lnTo>
                <a:lnTo>
                  <a:pt x="2505075" y="984250"/>
                </a:lnTo>
                <a:lnTo>
                  <a:pt x="2505075" y="955675"/>
                </a:lnTo>
                <a:lnTo>
                  <a:pt x="2413000" y="955675"/>
                </a:lnTo>
                <a:lnTo>
                  <a:pt x="2413000" y="930275"/>
                </a:lnTo>
                <a:lnTo>
                  <a:pt x="2305050" y="930275"/>
                </a:lnTo>
                <a:lnTo>
                  <a:pt x="2305050" y="904875"/>
                </a:lnTo>
                <a:lnTo>
                  <a:pt x="2279650" y="904875"/>
                </a:lnTo>
                <a:lnTo>
                  <a:pt x="2279650" y="885825"/>
                </a:lnTo>
                <a:lnTo>
                  <a:pt x="2279650" y="885825"/>
                </a:lnTo>
                <a:lnTo>
                  <a:pt x="2254250" y="885825"/>
                </a:lnTo>
                <a:lnTo>
                  <a:pt x="2222500" y="885825"/>
                </a:lnTo>
                <a:lnTo>
                  <a:pt x="2222500" y="873125"/>
                </a:lnTo>
                <a:lnTo>
                  <a:pt x="2193925" y="873125"/>
                </a:lnTo>
                <a:lnTo>
                  <a:pt x="2193925" y="863600"/>
                </a:lnTo>
                <a:lnTo>
                  <a:pt x="2092325" y="863600"/>
                </a:lnTo>
                <a:lnTo>
                  <a:pt x="2092325" y="844550"/>
                </a:lnTo>
                <a:lnTo>
                  <a:pt x="2063750" y="844550"/>
                </a:lnTo>
                <a:lnTo>
                  <a:pt x="2063750" y="838200"/>
                </a:lnTo>
                <a:lnTo>
                  <a:pt x="2012950" y="838200"/>
                </a:lnTo>
                <a:lnTo>
                  <a:pt x="2012950" y="825500"/>
                </a:lnTo>
                <a:lnTo>
                  <a:pt x="1974850" y="825500"/>
                </a:lnTo>
                <a:lnTo>
                  <a:pt x="1974850" y="812800"/>
                </a:lnTo>
                <a:lnTo>
                  <a:pt x="1930400" y="812800"/>
                </a:lnTo>
                <a:lnTo>
                  <a:pt x="1930400" y="803275"/>
                </a:lnTo>
                <a:lnTo>
                  <a:pt x="1870075" y="803275"/>
                </a:lnTo>
                <a:lnTo>
                  <a:pt x="1870075" y="781050"/>
                </a:lnTo>
                <a:lnTo>
                  <a:pt x="1825625" y="781050"/>
                </a:lnTo>
                <a:lnTo>
                  <a:pt x="1825625" y="771525"/>
                </a:lnTo>
                <a:lnTo>
                  <a:pt x="1790700" y="771525"/>
                </a:lnTo>
                <a:lnTo>
                  <a:pt x="1790700" y="762000"/>
                </a:lnTo>
                <a:lnTo>
                  <a:pt x="1736725" y="762000"/>
                </a:lnTo>
                <a:lnTo>
                  <a:pt x="1736725" y="746125"/>
                </a:lnTo>
                <a:lnTo>
                  <a:pt x="1704975" y="746125"/>
                </a:lnTo>
                <a:lnTo>
                  <a:pt x="1704975" y="727075"/>
                </a:lnTo>
                <a:lnTo>
                  <a:pt x="1638300" y="727075"/>
                </a:lnTo>
                <a:lnTo>
                  <a:pt x="1638300" y="708025"/>
                </a:lnTo>
                <a:lnTo>
                  <a:pt x="1562100" y="708025"/>
                </a:lnTo>
                <a:lnTo>
                  <a:pt x="1562100" y="701675"/>
                </a:lnTo>
                <a:lnTo>
                  <a:pt x="1387475" y="701675"/>
                </a:lnTo>
                <a:lnTo>
                  <a:pt x="1387475" y="682625"/>
                </a:lnTo>
                <a:lnTo>
                  <a:pt x="1358900" y="682625"/>
                </a:lnTo>
                <a:lnTo>
                  <a:pt x="1358900" y="666750"/>
                </a:lnTo>
                <a:lnTo>
                  <a:pt x="1330325" y="666750"/>
                </a:lnTo>
                <a:lnTo>
                  <a:pt x="1330325" y="650875"/>
                </a:lnTo>
                <a:lnTo>
                  <a:pt x="1285875" y="650875"/>
                </a:lnTo>
                <a:lnTo>
                  <a:pt x="1285875" y="641350"/>
                </a:lnTo>
                <a:lnTo>
                  <a:pt x="1263650" y="641350"/>
                </a:lnTo>
                <a:lnTo>
                  <a:pt x="1263650" y="615950"/>
                </a:lnTo>
                <a:lnTo>
                  <a:pt x="1212850" y="615950"/>
                </a:lnTo>
                <a:lnTo>
                  <a:pt x="1212850" y="606425"/>
                </a:lnTo>
                <a:lnTo>
                  <a:pt x="1155700" y="606425"/>
                </a:lnTo>
                <a:lnTo>
                  <a:pt x="1155700" y="596900"/>
                </a:lnTo>
                <a:lnTo>
                  <a:pt x="1120775" y="596900"/>
                </a:lnTo>
                <a:lnTo>
                  <a:pt x="1120775" y="590550"/>
                </a:lnTo>
                <a:lnTo>
                  <a:pt x="1101725" y="590550"/>
                </a:lnTo>
                <a:lnTo>
                  <a:pt x="1101725" y="561975"/>
                </a:lnTo>
                <a:lnTo>
                  <a:pt x="1047750" y="561975"/>
                </a:lnTo>
                <a:lnTo>
                  <a:pt x="1047750" y="546100"/>
                </a:lnTo>
                <a:lnTo>
                  <a:pt x="1009650" y="546100"/>
                </a:lnTo>
                <a:lnTo>
                  <a:pt x="1009650" y="523875"/>
                </a:lnTo>
                <a:lnTo>
                  <a:pt x="958850" y="523875"/>
                </a:lnTo>
                <a:lnTo>
                  <a:pt x="958850" y="508000"/>
                </a:lnTo>
                <a:lnTo>
                  <a:pt x="930275" y="508000"/>
                </a:lnTo>
                <a:lnTo>
                  <a:pt x="930275" y="492125"/>
                </a:lnTo>
                <a:lnTo>
                  <a:pt x="876300" y="492125"/>
                </a:lnTo>
                <a:lnTo>
                  <a:pt x="876300" y="466725"/>
                </a:lnTo>
                <a:lnTo>
                  <a:pt x="847725" y="466725"/>
                </a:lnTo>
                <a:lnTo>
                  <a:pt x="847725" y="450850"/>
                </a:lnTo>
                <a:lnTo>
                  <a:pt x="819150" y="450850"/>
                </a:lnTo>
                <a:lnTo>
                  <a:pt x="819150" y="422275"/>
                </a:lnTo>
                <a:lnTo>
                  <a:pt x="796925" y="422275"/>
                </a:lnTo>
                <a:lnTo>
                  <a:pt x="796925" y="406400"/>
                </a:lnTo>
                <a:lnTo>
                  <a:pt x="742950" y="406400"/>
                </a:lnTo>
                <a:lnTo>
                  <a:pt x="742950" y="355600"/>
                </a:lnTo>
                <a:lnTo>
                  <a:pt x="666750" y="355600"/>
                </a:lnTo>
                <a:lnTo>
                  <a:pt x="666750" y="327025"/>
                </a:lnTo>
                <a:lnTo>
                  <a:pt x="584200" y="327025"/>
                </a:lnTo>
                <a:lnTo>
                  <a:pt x="584200" y="295275"/>
                </a:lnTo>
                <a:lnTo>
                  <a:pt x="511175" y="295275"/>
                </a:lnTo>
                <a:lnTo>
                  <a:pt x="511175" y="282575"/>
                </a:lnTo>
                <a:lnTo>
                  <a:pt x="469900" y="282575"/>
                </a:lnTo>
                <a:lnTo>
                  <a:pt x="469900" y="254000"/>
                </a:lnTo>
                <a:lnTo>
                  <a:pt x="390525" y="254000"/>
                </a:lnTo>
                <a:lnTo>
                  <a:pt x="390525" y="238125"/>
                </a:lnTo>
                <a:lnTo>
                  <a:pt x="368300" y="238125"/>
                </a:lnTo>
                <a:lnTo>
                  <a:pt x="368300" y="212725"/>
                </a:lnTo>
                <a:lnTo>
                  <a:pt x="314325" y="212725"/>
                </a:lnTo>
                <a:lnTo>
                  <a:pt x="314325" y="203200"/>
                </a:lnTo>
                <a:lnTo>
                  <a:pt x="260350" y="203200"/>
                </a:lnTo>
                <a:lnTo>
                  <a:pt x="260350" y="177800"/>
                </a:lnTo>
                <a:lnTo>
                  <a:pt x="168275" y="177800"/>
                </a:lnTo>
                <a:lnTo>
                  <a:pt x="168275" y="120650"/>
                </a:lnTo>
                <a:lnTo>
                  <a:pt x="142875" y="120650"/>
                </a:lnTo>
                <a:lnTo>
                  <a:pt x="142875" y="101600"/>
                </a:lnTo>
                <a:lnTo>
                  <a:pt x="95250" y="101600"/>
                </a:lnTo>
                <a:lnTo>
                  <a:pt x="95250" y="41275"/>
                </a:lnTo>
                <a:lnTo>
                  <a:pt x="60325" y="41275"/>
                </a:lnTo>
                <a:lnTo>
                  <a:pt x="60325" y="25400"/>
                </a:lnTo>
                <a:lnTo>
                  <a:pt x="0" y="25400"/>
                </a:lnTo>
                <a:lnTo>
                  <a:pt x="0" y="6350"/>
                </a:lnTo>
                <a:lnTo>
                  <a:pt x="4489450" y="0"/>
                </a:lnTo>
                <a:close/>
              </a:path>
            </a:pathLst>
          </a:cu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Freeform: Shape 39">
            <a:extLst>
              <a:ext uri="{FF2B5EF4-FFF2-40B4-BE49-F238E27FC236}">
                <a16:creationId xmlns:a16="http://schemas.microsoft.com/office/drawing/2014/main" id="{9D12C308-B03C-6207-E08C-27A0E945FF35}"/>
              </a:ext>
            </a:extLst>
          </p:cNvPr>
          <p:cNvSpPr/>
          <p:nvPr/>
        </p:nvSpPr>
        <p:spPr bwMode="auto">
          <a:xfrm>
            <a:off x="1400175" y="1828800"/>
            <a:ext cx="471488" cy="2728913"/>
          </a:xfrm>
          <a:custGeom>
            <a:avLst/>
            <a:gdLst>
              <a:gd name="connsiteX0" fmla="*/ 0 w 471488"/>
              <a:gd name="connsiteY0" fmla="*/ 0 h 2728913"/>
              <a:gd name="connsiteX1" fmla="*/ 0 w 471488"/>
              <a:gd name="connsiteY1" fmla="*/ 2728913 h 2728913"/>
              <a:gd name="connsiteX2" fmla="*/ 471488 w 471488"/>
              <a:gd name="connsiteY2" fmla="*/ 2728913 h 2728913"/>
              <a:gd name="connsiteX3" fmla="*/ 471488 w 471488"/>
              <a:gd name="connsiteY3" fmla="*/ 2662238 h 2728913"/>
              <a:gd name="connsiteX4" fmla="*/ 442913 w 471488"/>
              <a:gd name="connsiteY4" fmla="*/ 2662238 h 2728913"/>
              <a:gd name="connsiteX5" fmla="*/ 442913 w 471488"/>
              <a:gd name="connsiteY5" fmla="*/ 2628900 h 2728913"/>
              <a:gd name="connsiteX6" fmla="*/ 414338 w 471488"/>
              <a:gd name="connsiteY6" fmla="*/ 2628900 h 2728913"/>
              <a:gd name="connsiteX7" fmla="*/ 414338 w 471488"/>
              <a:gd name="connsiteY7" fmla="*/ 2609850 h 2728913"/>
              <a:gd name="connsiteX8" fmla="*/ 385763 w 471488"/>
              <a:gd name="connsiteY8" fmla="*/ 2609850 h 2728913"/>
              <a:gd name="connsiteX9" fmla="*/ 385763 w 471488"/>
              <a:gd name="connsiteY9" fmla="*/ 2571750 h 2728913"/>
              <a:gd name="connsiteX10" fmla="*/ 366713 w 471488"/>
              <a:gd name="connsiteY10" fmla="*/ 2571750 h 2728913"/>
              <a:gd name="connsiteX11" fmla="*/ 366713 w 471488"/>
              <a:gd name="connsiteY11" fmla="*/ 2481263 h 2728913"/>
              <a:gd name="connsiteX12" fmla="*/ 300038 w 471488"/>
              <a:gd name="connsiteY12" fmla="*/ 2481263 h 2728913"/>
              <a:gd name="connsiteX13" fmla="*/ 300038 w 471488"/>
              <a:gd name="connsiteY13" fmla="*/ 2452688 h 2728913"/>
              <a:gd name="connsiteX14" fmla="*/ 247650 w 471488"/>
              <a:gd name="connsiteY14" fmla="*/ 2452688 h 2728913"/>
              <a:gd name="connsiteX15" fmla="*/ 247650 w 471488"/>
              <a:gd name="connsiteY15" fmla="*/ 2366963 h 2728913"/>
              <a:gd name="connsiteX16" fmla="*/ 200025 w 471488"/>
              <a:gd name="connsiteY16" fmla="*/ 2366963 h 2728913"/>
              <a:gd name="connsiteX17" fmla="*/ 200025 w 471488"/>
              <a:gd name="connsiteY17" fmla="*/ 2338388 h 2728913"/>
              <a:gd name="connsiteX18" fmla="*/ 161925 w 471488"/>
              <a:gd name="connsiteY18" fmla="*/ 2338388 h 2728913"/>
              <a:gd name="connsiteX19" fmla="*/ 161925 w 471488"/>
              <a:gd name="connsiteY19" fmla="*/ 2181225 h 2728913"/>
              <a:gd name="connsiteX20" fmla="*/ 133350 w 471488"/>
              <a:gd name="connsiteY20" fmla="*/ 2181225 h 2728913"/>
              <a:gd name="connsiteX21" fmla="*/ 133350 w 471488"/>
              <a:gd name="connsiteY21" fmla="*/ 2047875 h 2728913"/>
              <a:gd name="connsiteX22" fmla="*/ 109538 w 471488"/>
              <a:gd name="connsiteY22" fmla="*/ 2047875 h 2728913"/>
              <a:gd name="connsiteX23" fmla="*/ 109538 w 471488"/>
              <a:gd name="connsiteY23" fmla="*/ 1990725 h 2728913"/>
              <a:gd name="connsiteX24" fmla="*/ 76200 w 471488"/>
              <a:gd name="connsiteY24" fmla="*/ 1990725 h 2728913"/>
              <a:gd name="connsiteX25" fmla="*/ 76200 w 471488"/>
              <a:gd name="connsiteY25" fmla="*/ 1700213 h 2728913"/>
              <a:gd name="connsiteX26" fmla="*/ 52388 w 471488"/>
              <a:gd name="connsiteY26" fmla="*/ 1700213 h 2728913"/>
              <a:gd name="connsiteX27" fmla="*/ 52388 w 471488"/>
              <a:gd name="connsiteY27" fmla="*/ 652463 h 2728913"/>
              <a:gd name="connsiteX28" fmla="*/ 28575 w 471488"/>
              <a:gd name="connsiteY28" fmla="*/ 652463 h 2728913"/>
              <a:gd name="connsiteX29" fmla="*/ 28575 w 471488"/>
              <a:gd name="connsiteY29" fmla="*/ 0 h 2728913"/>
              <a:gd name="connsiteX30" fmla="*/ 0 w 471488"/>
              <a:gd name="connsiteY30" fmla="*/ 0 h 272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1488" h="2728913">
                <a:moveTo>
                  <a:pt x="0" y="0"/>
                </a:moveTo>
                <a:lnTo>
                  <a:pt x="0" y="2728913"/>
                </a:lnTo>
                <a:lnTo>
                  <a:pt x="471488" y="2728913"/>
                </a:lnTo>
                <a:lnTo>
                  <a:pt x="471488" y="2662238"/>
                </a:lnTo>
                <a:lnTo>
                  <a:pt x="442913" y="2662238"/>
                </a:lnTo>
                <a:lnTo>
                  <a:pt x="442913" y="2628900"/>
                </a:lnTo>
                <a:lnTo>
                  <a:pt x="414338" y="2628900"/>
                </a:lnTo>
                <a:lnTo>
                  <a:pt x="414338" y="2609850"/>
                </a:lnTo>
                <a:lnTo>
                  <a:pt x="385763" y="2609850"/>
                </a:lnTo>
                <a:lnTo>
                  <a:pt x="385763" y="2571750"/>
                </a:lnTo>
                <a:lnTo>
                  <a:pt x="366713" y="2571750"/>
                </a:lnTo>
                <a:lnTo>
                  <a:pt x="366713" y="2481263"/>
                </a:lnTo>
                <a:lnTo>
                  <a:pt x="300038" y="2481263"/>
                </a:lnTo>
                <a:lnTo>
                  <a:pt x="300038" y="2452688"/>
                </a:lnTo>
                <a:lnTo>
                  <a:pt x="247650" y="2452688"/>
                </a:lnTo>
                <a:lnTo>
                  <a:pt x="247650" y="2366963"/>
                </a:lnTo>
                <a:lnTo>
                  <a:pt x="200025" y="2366963"/>
                </a:lnTo>
                <a:lnTo>
                  <a:pt x="200025" y="2338388"/>
                </a:lnTo>
                <a:lnTo>
                  <a:pt x="161925" y="2338388"/>
                </a:lnTo>
                <a:lnTo>
                  <a:pt x="161925" y="2181225"/>
                </a:lnTo>
                <a:lnTo>
                  <a:pt x="133350" y="2181225"/>
                </a:lnTo>
                <a:lnTo>
                  <a:pt x="133350" y="2047875"/>
                </a:lnTo>
                <a:lnTo>
                  <a:pt x="109538" y="2047875"/>
                </a:lnTo>
                <a:lnTo>
                  <a:pt x="109538" y="1990725"/>
                </a:lnTo>
                <a:lnTo>
                  <a:pt x="76200" y="1990725"/>
                </a:lnTo>
                <a:lnTo>
                  <a:pt x="76200" y="1700213"/>
                </a:lnTo>
                <a:lnTo>
                  <a:pt x="52388" y="1700213"/>
                </a:lnTo>
                <a:lnTo>
                  <a:pt x="52388" y="652463"/>
                </a:lnTo>
                <a:lnTo>
                  <a:pt x="28575" y="652463"/>
                </a:lnTo>
                <a:lnTo>
                  <a:pt x="28575" y="0"/>
                </a:lnTo>
                <a:lnTo>
                  <a:pt x="0" y="0"/>
                </a:lnTo>
                <a:close/>
              </a:path>
            </a:pathLst>
          </a:cu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a:t>
            </a:r>
            <a:r>
              <a:rPr lang="en-US" altLang="en-US" sz="3600" dirty="0"/>
              <a:t>TSS at Wk 24</a:t>
            </a:r>
            <a:endParaRPr lang="en-US" dirty="0"/>
          </a:p>
        </p:txBody>
      </p:sp>
      <p:sp>
        <p:nvSpPr>
          <p:cNvPr id="4" name="Text Box 15">
            <a:extLst>
              <a:ext uri="{FF2B5EF4-FFF2-40B4-BE49-F238E27FC236}">
                <a16:creationId xmlns:a16="http://schemas.microsoft.com/office/drawing/2014/main" id="{12A67B26-D190-475B-9CA1-DA6E8255CBF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Rampal. ASH 2023. Abstr 628.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7" name="Table 6">
            <a:extLst>
              <a:ext uri="{FF2B5EF4-FFF2-40B4-BE49-F238E27FC236}">
                <a16:creationId xmlns:a16="http://schemas.microsoft.com/office/drawing/2014/main" id="{37659267-EDD6-D9A4-8413-F5976A4CEB35}"/>
              </a:ext>
            </a:extLst>
          </p:cNvPr>
          <p:cNvGraphicFramePr>
            <a:graphicFrameLocks noGrp="1"/>
          </p:cNvGraphicFramePr>
          <p:nvPr>
            <p:extLst>
              <p:ext uri="{D42A27DB-BD31-4B8C-83A1-F6EECF244321}">
                <p14:modId xmlns:p14="http://schemas.microsoft.com/office/powerpoint/2010/main" val="1900490015"/>
              </p:ext>
            </p:extLst>
          </p:nvPr>
        </p:nvGraphicFramePr>
        <p:xfrm>
          <a:off x="6647489" y="1972415"/>
          <a:ext cx="4980680" cy="2194560"/>
        </p:xfrm>
        <a:graphic>
          <a:graphicData uri="http://schemas.openxmlformats.org/drawingml/2006/table">
            <a:tbl>
              <a:tblPr firstRow="1" bandRow="1">
                <a:tableStyleId>{5C22544A-7EE6-4342-B048-85BDC9FD1C3A}</a:tableStyleId>
              </a:tblPr>
              <a:tblGrid>
                <a:gridCol w="1354347">
                  <a:extLst>
                    <a:ext uri="{9D8B030D-6E8A-4147-A177-3AD203B41FA5}">
                      <a16:colId xmlns:a16="http://schemas.microsoft.com/office/drawing/2014/main" val="3446176337"/>
                    </a:ext>
                  </a:extLst>
                </a:gridCol>
                <a:gridCol w="1406106">
                  <a:extLst>
                    <a:ext uri="{9D8B030D-6E8A-4147-A177-3AD203B41FA5}">
                      <a16:colId xmlns:a16="http://schemas.microsoft.com/office/drawing/2014/main" val="2584754008"/>
                    </a:ext>
                  </a:extLst>
                </a:gridCol>
                <a:gridCol w="1259457">
                  <a:extLst>
                    <a:ext uri="{9D8B030D-6E8A-4147-A177-3AD203B41FA5}">
                      <a16:colId xmlns:a16="http://schemas.microsoft.com/office/drawing/2014/main" val="443885458"/>
                    </a:ext>
                  </a:extLst>
                </a:gridCol>
                <a:gridCol w="960770">
                  <a:extLst>
                    <a:ext uri="{9D8B030D-6E8A-4147-A177-3AD203B41FA5}">
                      <a16:colId xmlns:a16="http://schemas.microsoft.com/office/drawing/2014/main" val="440580055"/>
                    </a:ext>
                  </a:extLst>
                </a:gridCol>
              </a:tblGrid>
              <a:tr h="529058">
                <a:tc>
                  <a:txBody>
                    <a:bodyPr/>
                    <a:lstStyle/>
                    <a:p>
                      <a:r>
                        <a:rPr lang="en-US" dirty="0"/>
                        <a:t>Outcome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algn="ctr"/>
                      <a:r>
                        <a:rPr lang="en-US" dirty="0"/>
                        <a:t>Pelabresib + Ruxolitinib (n = 214)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t>Placebo + Ruxolitinib (n = 216)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i="1" dirty="0"/>
                        <a:t>P </a:t>
                      </a:r>
                      <a:r>
                        <a:rPr lang="en-US" i="0" dirty="0"/>
                        <a:t>Value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4035246596"/>
                  </a:ext>
                </a:extLst>
              </a:tr>
              <a:tr h="370340">
                <a:tc>
                  <a:txBody>
                    <a:bodyPr/>
                    <a:lstStyle/>
                    <a:p>
                      <a:r>
                        <a:rPr lang="en-US" dirty="0">
                          <a:solidFill>
                            <a:schemeClr val="bg1"/>
                          </a:solidFill>
                        </a:rPr>
                        <a:t>TSS50 at </a:t>
                      </a:r>
                      <a:br>
                        <a:rPr lang="en-US" dirty="0">
                          <a:solidFill>
                            <a:schemeClr val="bg1"/>
                          </a:solidFill>
                        </a:rPr>
                      </a:br>
                      <a:r>
                        <a:rPr lang="en-US" dirty="0">
                          <a:solidFill>
                            <a:schemeClr val="bg1"/>
                          </a:solidFill>
                        </a:rPr>
                        <a:t>Wk 24,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52.3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46.3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08043780"/>
                  </a:ext>
                </a:extLst>
              </a:tr>
              <a:tr h="370340">
                <a:tc>
                  <a:txBody>
                    <a:bodyPr/>
                    <a:lstStyle/>
                    <a:p>
                      <a:r>
                        <a:rPr lang="en-US" dirty="0">
                          <a:solidFill>
                            <a:schemeClr val="bg1"/>
                          </a:solidFill>
                        </a:rPr>
                        <a:t>Difference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dirty="0">
                          <a:solidFill>
                            <a:schemeClr val="bg1"/>
                          </a:solidFill>
                        </a:rPr>
                        <a:t>6.0 (-3.5 to 15.5)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dirty="0">
                        <a:solidFill>
                          <a:schemeClr val="bg1"/>
                        </a:solidFill>
                      </a:endParaRPr>
                    </a:p>
                  </a:txBody>
                  <a:tcPr>
                    <a:solidFill>
                      <a:schemeClr val="tx1">
                        <a:lumMod val="95000"/>
                      </a:schemeClr>
                    </a:solidFill>
                  </a:tcPr>
                </a:tc>
                <a:tc>
                  <a:txBody>
                    <a:bodyPr/>
                    <a:lstStyle/>
                    <a:p>
                      <a:pPr algn="ctr"/>
                      <a:r>
                        <a:rPr lang="en-US" dirty="0">
                          <a:solidFill>
                            <a:schemeClr val="bg1"/>
                          </a:solidFill>
                        </a:rPr>
                        <a:t>.216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44005355"/>
                  </a:ext>
                </a:extLst>
              </a:tr>
            </a:tbl>
          </a:graphicData>
        </a:graphic>
      </p:graphicFrame>
      <p:grpSp>
        <p:nvGrpSpPr>
          <p:cNvPr id="9" name="Group 8">
            <a:extLst>
              <a:ext uri="{FF2B5EF4-FFF2-40B4-BE49-F238E27FC236}">
                <a16:creationId xmlns:a16="http://schemas.microsoft.com/office/drawing/2014/main" id="{122A861B-77D0-35E6-CF27-8FE93CAB85BA}"/>
              </a:ext>
            </a:extLst>
          </p:cNvPr>
          <p:cNvGrpSpPr/>
          <p:nvPr/>
        </p:nvGrpSpPr>
        <p:grpSpPr>
          <a:xfrm>
            <a:off x="2209957" y="1617200"/>
            <a:ext cx="3451848" cy="646331"/>
            <a:chOff x="2209957" y="1617200"/>
            <a:chExt cx="3451848" cy="646331"/>
          </a:xfrm>
        </p:grpSpPr>
        <p:sp>
          <p:nvSpPr>
            <p:cNvPr id="10" name="TextBox 9">
              <a:extLst>
                <a:ext uri="{FF2B5EF4-FFF2-40B4-BE49-F238E27FC236}">
                  <a16:creationId xmlns:a16="http://schemas.microsoft.com/office/drawing/2014/main" id="{D3E913F8-C078-C411-0D01-B67D67B73FB4}"/>
                </a:ext>
              </a:extLst>
            </p:cNvPr>
            <p:cNvSpPr txBox="1"/>
            <p:nvPr/>
          </p:nvSpPr>
          <p:spPr bwMode="auto">
            <a:xfrm>
              <a:off x="2402002" y="1617200"/>
              <a:ext cx="32598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Pelabresib + ruxolitinib (n = 184)</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Placebo + ruxolitinib (n = 193)</a:t>
              </a:r>
            </a:p>
          </p:txBody>
        </p:sp>
        <p:sp>
          <p:nvSpPr>
            <p:cNvPr id="11" name="Rectangle 10">
              <a:extLst>
                <a:ext uri="{FF2B5EF4-FFF2-40B4-BE49-F238E27FC236}">
                  <a16:creationId xmlns:a16="http://schemas.microsoft.com/office/drawing/2014/main" id="{7FCB7175-C1FA-18BE-0969-5D32D6CC3E33}"/>
                </a:ext>
              </a:extLst>
            </p:cNvPr>
            <p:cNvSpPr/>
            <p:nvPr/>
          </p:nvSpPr>
          <p:spPr bwMode="auto">
            <a:xfrm>
              <a:off x="2209957" y="1703870"/>
              <a:ext cx="192045" cy="1920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 name="Rectangle 11">
              <a:extLst>
                <a:ext uri="{FF2B5EF4-FFF2-40B4-BE49-F238E27FC236}">
                  <a16:creationId xmlns:a16="http://schemas.microsoft.com/office/drawing/2014/main" id="{5D695E77-872E-09D1-A64E-540D2C976D62}"/>
                </a:ext>
              </a:extLst>
            </p:cNvPr>
            <p:cNvSpPr/>
            <p:nvPr/>
          </p:nvSpPr>
          <p:spPr bwMode="auto">
            <a:xfrm>
              <a:off x="2209957" y="1972415"/>
              <a:ext cx="192045" cy="1920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3" name="TextBox 12">
            <a:extLst>
              <a:ext uri="{FF2B5EF4-FFF2-40B4-BE49-F238E27FC236}">
                <a16:creationId xmlns:a16="http://schemas.microsoft.com/office/drawing/2014/main" id="{8306991C-7B79-51EE-31C5-BB4D6EE259ED}"/>
              </a:ext>
            </a:extLst>
          </p:cNvPr>
          <p:cNvSpPr txBox="1"/>
          <p:nvPr/>
        </p:nvSpPr>
        <p:spPr bwMode="auto">
          <a:xfrm rot="16200000">
            <a:off x="-842431" y="3728147"/>
            <a:ext cx="3273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in TSS From Baseline (%)</a:t>
            </a:r>
          </a:p>
        </p:txBody>
      </p:sp>
      <p:grpSp>
        <p:nvGrpSpPr>
          <p:cNvPr id="14" name="Group 13">
            <a:extLst>
              <a:ext uri="{FF2B5EF4-FFF2-40B4-BE49-F238E27FC236}">
                <a16:creationId xmlns:a16="http://schemas.microsoft.com/office/drawing/2014/main" id="{79271FDF-75D9-FA61-EDE8-6475F44E8142}"/>
              </a:ext>
            </a:extLst>
          </p:cNvPr>
          <p:cNvGrpSpPr/>
          <p:nvPr/>
        </p:nvGrpSpPr>
        <p:grpSpPr>
          <a:xfrm>
            <a:off x="791540" y="1575223"/>
            <a:ext cx="606256" cy="4592839"/>
            <a:chOff x="791540" y="1575223"/>
            <a:chExt cx="606256" cy="4592839"/>
          </a:xfrm>
        </p:grpSpPr>
        <p:sp>
          <p:nvSpPr>
            <p:cNvPr id="15" name="TextBox 14">
              <a:extLst>
                <a:ext uri="{FF2B5EF4-FFF2-40B4-BE49-F238E27FC236}">
                  <a16:creationId xmlns:a16="http://schemas.microsoft.com/office/drawing/2014/main" id="{7622CFCB-3798-4B69-E763-3F8C582C4458}"/>
                </a:ext>
              </a:extLst>
            </p:cNvPr>
            <p:cNvSpPr txBox="1"/>
            <p:nvPr/>
          </p:nvSpPr>
          <p:spPr bwMode="auto">
            <a:xfrm>
              <a:off x="862072" y="228001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150</a:t>
              </a:r>
            </a:p>
          </p:txBody>
        </p:sp>
        <p:sp>
          <p:nvSpPr>
            <p:cNvPr id="16" name="TextBox 15">
              <a:extLst>
                <a:ext uri="{FF2B5EF4-FFF2-40B4-BE49-F238E27FC236}">
                  <a16:creationId xmlns:a16="http://schemas.microsoft.com/office/drawing/2014/main" id="{CDADA8E7-4D61-D73F-95D0-3CC305434B21}"/>
                </a:ext>
              </a:extLst>
            </p:cNvPr>
            <p:cNvSpPr txBox="1"/>
            <p:nvPr/>
          </p:nvSpPr>
          <p:spPr bwMode="auto">
            <a:xfrm>
              <a:off x="1096111" y="439354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7" name="TextBox 16">
              <a:extLst>
                <a:ext uri="{FF2B5EF4-FFF2-40B4-BE49-F238E27FC236}">
                  <a16:creationId xmlns:a16="http://schemas.microsoft.com/office/drawing/2014/main" id="{23AA7B4D-9715-D19B-D7D9-B80F2E2BF87F}"/>
                </a:ext>
              </a:extLst>
            </p:cNvPr>
            <p:cNvSpPr txBox="1"/>
            <p:nvPr/>
          </p:nvSpPr>
          <p:spPr bwMode="auto">
            <a:xfrm>
              <a:off x="908560" y="5093279"/>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18" name="TextBox 17">
              <a:extLst>
                <a:ext uri="{FF2B5EF4-FFF2-40B4-BE49-F238E27FC236}">
                  <a16:creationId xmlns:a16="http://schemas.microsoft.com/office/drawing/2014/main" id="{205844D3-B1FC-5F5F-57C3-97956DD8225E}"/>
                </a:ext>
              </a:extLst>
            </p:cNvPr>
            <p:cNvSpPr txBox="1"/>
            <p:nvPr/>
          </p:nvSpPr>
          <p:spPr bwMode="auto">
            <a:xfrm>
              <a:off x="791540" y="5798730"/>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3" name="TextBox 32">
              <a:extLst>
                <a:ext uri="{FF2B5EF4-FFF2-40B4-BE49-F238E27FC236}">
                  <a16:creationId xmlns:a16="http://schemas.microsoft.com/office/drawing/2014/main" id="{C90083DC-EE90-740D-29F6-234CD809B521}"/>
                </a:ext>
              </a:extLst>
            </p:cNvPr>
            <p:cNvSpPr txBox="1"/>
            <p:nvPr/>
          </p:nvSpPr>
          <p:spPr bwMode="auto">
            <a:xfrm>
              <a:off x="979092" y="368622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34" name="TextBox 33">
              <a:extLst>
                <a:ext uri="{FF2B5EF4-FFF2-40B4-BE49-F238E27FC236}">
                  <a16:creationId xmlns:a16="http://schemas.microsoft.com/office/drawing/2014/main" id="{467FCB3C-69BA-42AF-24C6-157F2377CD49}"/>
                </a:ext>
              </a:extLst>
            </p:cNvPr>
            <p:cNvSpPr txBox="1"/>
            <p:nvPr/>
          </p:nvSpPr>
          <p:spPr bwMode="auto">
            <a:xfrm>
              <a:off x="862072" y="299347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5" name="TextBox 34">
              <a:extLst>
                <a:ext uri="{FF2B5EF4-FFF2-40B4-BE49-F238E27FC236}">
                  <a16:creationId xmlns:a16="http://schemas.microsoft.com/office/drawing/2014/main" id="{DB828F58-A3C6-0751-0622-96E9953D3A25}"/>
                </a:ext>
              </a:extLst>
            </p:cNvPr>
            <p:cNvSpPr txBox="1"/>
            <p:nvPr/>
          </p:nvSpPr>
          <p:spPr bwMode="auto">
            <a:xfrm>
              <a:off x="862072" y="1575223"/>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a:t>
              </a:r>
            </a:p>
          </p:txBody>
        </p:sp>
      </p:grpSp>
      <p:cxnSp>
        <p:nvCxnSpPr>
          <p:cNvPr id="19" name="Straight Connector 18">
            <a:extLst>
              <a:ext uri="{FF2B5EF4-FFF2-40B4-BE49-F238E27FC236}">
                <a16:creationId xmlns:a16="http://schemas.microsoft.com/office/drawing/2014/main" id="{53E88F1B-0AF6-C8E9-9282-87C716126A22}"/>
              </a:ext>
            </a:extLst>
          </p:cNvPr>
          <p:cNvCxnSpPr>
            <a:cxnSpLocks/>
          </p:cNvCxnSpPr>
          <p:nvPr/>
        </p:nvCxnSpPr>
        <p:spPr bwMode="auto">
          <a:xfrm>
            <a:off x="1390918" y="1738313"/>
            <a:ext cx="0" cy="4257462"/>
          </a:xfrm>
          <a:prstGeom prst="line">
            <a:avLst/>
          </a:prstGeom>
          <a:noFill/>
          <a:ln w="28575" cap="flat" cmpd="sng" algn="ctr">
            <a:solidFill>
              <a:schemeClr val="bg1"/>
            </a:solidFill>
            <a:prstDash val="solid"/>
            <a:round/>
            <a:headEnd type="none" w="med" len="med"/>
            <a:tailEnd type="none" w="med" len="med"/>
          </a:ln>
          <a:effectLst/>
        </p:spPr>
      </p:cxnSp>
      <p:grpSp>
        <p:nvGrpSpPr>
          <p:cNvPr id="20" name="Group 19">
            <a:extLst>
              <a:ext uri="{FF2B5EF4-FFF2-40B4-BE49-F238E27FC236}">
                <a16:creationId xmlns:a16="http://schemas.microsoft.com/office/drawing/2014/main" id="{17435359-A20F-EABB-AA59-73C98FD0A187}"/>
              </a:ext>
            </a:extLst>
          </p:cNvPr>
          <p:cNvGrpSpPr/>
          <p:nvPr/>
        </p:nvGrpSpPr>
        <p:grpSpPr>
          <a:xfrm>
            <a:off x="1323351" y="1752600"/>
            <a:ext cx="81321" cy="4229525"/>
            <a:chOff x="1323351" y="2391605"/>
            <a:chExt cx="546100" cy="3590520"/>
          </a:xfrm>
        </p:grpSpPr>
        <p:cxnSp>
          <p:nvCxnSpPr>
            <p:cNvPr id="21" name="Straight Connector 20">
              <a:extLst>
                <a:ext uri="{FF2B5EF4-FFF2-40B4-BE49-F238E27FC236}">
                  <a16:creationId xmlns:a16="http://schemas.microsoft.com/office/drawing/2014/main" id="{B88A6306-57BC-B0D4-92BB-245AF3F0D9E7}"/>
                </a:ext>
              </a:extLst>
            </p:cNvPr>
            <p:cNvCxnSpPr>
              <a:cxnSpLocks/>
            </p:cNvCxnSpPr>
            <p:nvPr/>
          </p:nvCxnSpPr>
          <p:spPr bwMode="auto">
            <a:xfrm>
              <a:off x="1323351" y="2391605"/>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703A46D-77DB-7464-3919-7C0357AF9072}"/>
                </a:ext>
              </a:extLst>
            </p:cNvPr>
            <p:cNvCxnSpPr>
              <a:cxnSpLocks/>
            </p:cNvCxnSpPr>
            <p:nvPr/>
          </p:nvCxnSpPr>
          <p:spPr bwMode="auto">
            <a:xfrm>
              <a:off x="1323351" y="3593614"/>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448B034-4486-30C6-CB95-54DA395226AE}"/>
                </a:ext>
              </a:extLst>
            </p:cNvPr>
            <p:cNvCxnSpPr>
              <a:cxnSpLocks/>
            </p:cNvCxnSpPr>
            <p:nvPr/>
          </p:nvCxnSpPr>
          <p:spPr bwMode="auto">
            <a:xfrm>
              <a:off x="1323351" y="4786629"/>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9EF2EAD-C88B-99D6-12C4-9EAD57871BC4}"/>
                </a:ext>
              </a:extLst>
            </p:cNvPr>
            <p:cNvCxnSpPr>
              <a:cxnSpLocks/>
            </p:cNvCxnSpPr>
            <p:nvPr/>
          </p:nvCxnSpPr>
          <p:spPr bwMode="auto">
            <a:xfrm>
              <a:off x="1323351" y="5982125"/>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5FAC497-608D-F04B-5EE8-B56C032A891A}"/>
                </a:ext>
              </a:extLst>
            </p:cNvPr>
            <p:cNvCxnSpPr>
              <a:cxnSpLocks/>
            </p:cNvCxnSpPr>
            <p:nvPr/>
          </p:nvCxnSpPr>
          <p:spPr bwMode="auto">
            <a:xfrm>
              <a:off x="1323351" y="2998051"/>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F94942D-0D95-DA73-4B6D-3375A4D55035}"/>
                </a:ext>
              </a:extLst>
            </p:cNvPr>
            <p:cNvCxnSpPr>
              <a:cxnSpLocks/>
            </p:cNvCxnSpPr>
            <p:nvPr/>
          </p:nvCxnSpPr>
          <p:spPr bwMode="auto">
            <a:xfrm>
              <a:off x="1323351" y="4179845"/>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D65ED61-5846-61A7-F627-15CCFFE69632}"/>
                </a:ext>
              </a:extLst>
            </p:cNvPr>
            <p:cNvCxnSpPr>
              <a:cxnSpLocks/>
            </p:cNvCxnSpPr>
            <p:nvPr/>
          </p:nvCxnSpPr>
          <p:spPr bwMode="auto">
            <a:xfrm>
              <a:off x="1323351" y="5383765"/>
              <a:ext cx="5461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25" name="Straight Connector 24">
            <a:extLst>
              <a:ext uri="{FF2B5EF4-FFF2-40B4-BE49-F238E27FC236}">
                <a16:creationId xmlns:a16="http://schemas.microsoft.com/office/drawing/2014/main" id="{46D4236D-8704-7AD5-8F5E-8FDF22211FFA}"/>
              </a:ext>
            </a:extLst>
          </p:cNvPr>
          <p:cNvCxnSpPr/>
          <p:nvPr/>
        </p:nvCxnSpPr>
        <p:spPr bwMode="auto">
          <a:xfrm flipH="1">
            <a:off x="1397796" y="4572278"/>
            <a:ext cx="5085554" cy="0"/>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436FA5A3-E881-D88A-D567-CFA30E10E1C7}"/>
              </a:ext>
            </a:extLst>
          </p:cNvPr>
          <p:cNvSpPr txBox="1"/>
          <p:nvPr/>
        </p:nvSpPr>
        <p:spPr bwMode="auto">
          <a:xfrm>
            <a:off x="1465363" y="5293879"/>
            <a:ext cx="12582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 reduction</a:t>
            </a:r>
          </a:p>
        </p:txBody>
      </p:sp>
      <p:sp>
        <p:nvSpPr>
          <p:cNvPr id="41" name="Freeform: Shape 40">
            <a:extLst>
              <a:ext uri="{FF2B5EF4-FFF2-40B4-BE49-F238E27FC236}">
                <a16:creationId xmlns:a16="http://schemas.microsoft.com/office/drawing/2014/main" id="{258F7A4A-CB3A-08D5-D4F8-2EDAF363CB1D}"/>
              </a:ext>
            </a:extLst>
          </p:cNvPr>
          <p:cNvSpPr/>
          <p:nvPr/>
        </p:nvSpPr>
        <p:spPr bwMode="auto">
          <a:xfrm>
            <a:off x="1400175" y="2562225"/>
            <a:ext cx="450850" cy="1997075"/>
          </a:xfrm>
          <a:custGeom>
            <a:avLst/>
            <a:gdLst>
              <a:gd name="connsiteX0" fmla="*/ 0 w 447675"/>
              <a:gd name="connsiteY0" fmla="*/ 0 h 2000250"/>
              <a:gd name="connsiteX1" fmla="*/ 0 w 447675"/>
              <a:gd name="connsiteY1" fmla="*/ 2000250 h 2000250"/>
              <a:gd name="connsiteX2" fmla="*/ 447675 w 447675"/>
              <a:gd name="connsiteY2" fmla="*/ 2000250 h 2000250"/>
              <a:gd name="connsiteX3" fmla="*/ 447675 w 447675"/>
              <a:gd name="connsiteY3" fmla="*/ 1971675 h 2000250"/>
              <a:gd name="connsiteX4" fmla="*/ 412750 w 447675"/>
              <a:gd name="connsiteY4" fmla="*/ 1971675 h 2000250"/>
              <a:gd name="connsiteX5" fmla="*/ 412750 w 447675"/>
              <a:gd name="connsiteY5" fmla="*/ 1958975 h 2000250"/>
              <a:gd name="connsiteX6" fmla="*/ 387350 w 447675"/>
              <a:gd name="connsiteY6" fmla="*/ 1958975 h 2000250"/>
              <a:gd name="connsiteX7" fmla="*/ 387350 w 447675"/>
              <a:gd name="connsiteY7" fmla="*/ 1924050 h 2000250"/>
              <a:gd name="connsiteX8" fmla="*/ 358775 w 447675"/>
              <a:gd name="connsiteY8" fmla="*/ 1924050 h 2000250"/>
              <a:gd name="connsiteX9" fmla="*/ 358775 w 447675"/>
              <a:gd name="connsiteY9" fmla="*/ 1847850 h 2000250"/>
              <a:gd name="connsiteX10" fmla="*/ 311150 w 447675"/>
              <a:gd name="connsiteY10" fmla="*/ 1847850 h 2000250"/>
              <a:gd name="connsiteX11" fmla="*/ 311150 w 447675"/>
              <a:gd name="connsiteY11" fmla="*/ 1790700 h 2000250"/>
              <a:gd name="connsiteX12" fmla="*/ 285750 w 447675"/>
              <a:gd name="connsiteY12" fmla="*/ 1790700 h 2000250"/>
              <a:gd name="connsiteX13" fmla="*/ 285750 w 447675"/>
              <a:gd name="connsiteY13" fmla="*/ 1749425 h 2000250"/>
              <a:gd name="connsiteX14" fmla="*/ 250825 w 447675"/>
              <a:gd name="connsiteY14" fmla="*/ 1749425 h 2000250"/>
              <a:gd name="connsiteX15" fmla="*/ 250825 w 447675"/>
              <a:gd name="connsiteY15" fmla="*/ 1454150 h 2000250"/>
              <a:gd name="connsiteX16" fmla="*/ 234950 w 447675"/>
              <a:gd name="connsiteY16" fmla="*/ 1454150 h 2000250"/>
              <a:gd name="connsiteX17" fmla="*/ 234950 w 447675"/>
              <a:gd name="connsiteY17" fmla="*/ 1403350 h 2000250"/>
              <a:gd name="connsiteX18" fmla="*/ 206375 w 447675"/>
              <a:gd name="connsiteY18" fmla="*/ 1403350 h 2000250"/>
              <a:gd name="connsiteX19" fmla="*/ 206375 w 447675"/>
              <a:gd name="connsiteY19" fmla="*/ 1374775 h 2000250"/>
              <a:gd name="connsiteX20" fmla="*/ 177800 w 447675"/>
              <a:gd name="connsiteY20" fmla="*/ 1374775 h 2000250"/>
              <a:gd name="connsiteX21" fmla="*/ 177800 w 447675"/>
              <a:gd name="connsiteY21" fmla="*/ 1260475 h 2000250"/>
              <a:gd name="connsiteX22" fmla="*/ 146050 w 447675"/>
              <a:gd name="connsiteY22" fmla="*/ 1260475 h 2000250"/>
              <a:gd name="connsiteX23" fmla="*/ 146050 w 447675"/>
              <a:gd name="connsiteY23" fmla="*/ 1228725 h 2000250"/>
              <a:gd name="connsiteX24" fmla="*/ 120650 w 447675"/>
              <a:gd name="connsiteY24" fmla="*/ 1228725 h 2000250"/>
              <a:gd name="connsiteX25" fmla="*/ 120650 w 447675"/>
              <a:gd name="connsiteY25" fmla="*/ 1101725 h 2000250"/>
              <a:gd name="connsiteX26" fmla="*/ 104775 w 447675"/>
              <a:gd name="connsiteY26" fmla="*/ 1101725 h 2000250"/>
              <a:gd name="connsiteX27" fmla="*/ 104775 w 447675"/>
              <a:gd name="connsiteY27" fmla="*/ 847725 h 2000250"/>
              <a:gd name="connsiteX28" fmla="*/ 69850 w 447675"/>
              <a:gd name="connsiteY28" fmla="*/ 847725 h 2000250"/>
              <a:gd name="connsiteX29" fmla="*/ 69850 w 447675"/>
              <a:gd name="connsiteY29" fmla="*/ 234950 h 2000250"/>
              <a:gd name="connsiteX30" fmla="*/ 50800 w 447675"/>
              <a:gd name="connsiteY30" fmla="*/ 234950 h 2000250"/>
              <a:gd name="connsiteX31" fmla="*/ 50800 w 447675"/>
              <a:gd name="connsiteY31" fmla="*/ 22225 h 2000250"/>
              <a:gd name="connsiteX32" fmla="*/ 0 w 447675"/>
              <a:gd name="connsiteY32" fmla="*/ 0 h 2000250"/>
              <a:gd name="connsiteX0" fmla="*/ 0 w 447675"/>
              <a:gd name="connsiteY0" fmla="*/ 44450 h 1978025"/>
              <a:gd name="connsiteX1" fmla="*/ 0 w 447675"/>
              <a:gd name="connsiteY1" fmla="*/ 1978025 h 1978025"/>
              <a:gd name="connsiteX2" fmla="*/ 447675 w 447675"/>
              <a:gd name="connsiteY2" fmla="*/ 1978025 h 1978025"/>
              <a:gd name="connsiteX3" fmla="*/ 447675 w 447675"/>
              <a:gd name="connsiteY3" fmla="*/ 1949450 h 1978025"/>
              <a:gd name="connsiteX4" fmla="*/ 412750 w 447675"/>
              <a:gd name="connsiteY4" fmla="*/ 1949450 h 1978025"/>
              <a:gd name="connsiteX5" fmla="*/ 412750 w 447675"/>
              <a:gd name="connsiteY5" fmla="*/ 1936750 h 1978025"/>
              <a:gd name="connsiteX6" fmla="*/ 387350 w 447675"/>
              <a:gd name="connsiteY6" fmla="*/ 1936750 h 1978025"/>
              <a:gd name="connsiteX7" fmla="*/ 387350 w 447675"/>
              <a:gd name="connsiteY7" fmla="*/ 1901825 h 1978025"/>
              <a:gd name="connsiteX8" fmla="*/ 358775 w 447675"/>
              <a:gd name="connsiteY8" fmla="*/ 1901825 h 1978025"/>
              <a:gd name="connsiteX9" fmla="*/ 358775 w 447675"/>
              <a:gd name="connsiteY9" fmla="*/ 1825625 h 1978025"/>
              <a:gd name="connsiteX10" fmla="*/ 311150 w 447675"/>
              <a:gd name="connsiteY10" fmla="*/ 1825625 h 1978025"/>
              <a:gd name="connsiteX11" fmla="*/ 311150 w 447675"/>
              <a:gd name="connsiteY11" fmla="*/ 1768475 h 1978025"/>
              <a:gd name="connsiteX12" fmla="*/ 285750 w 447675"/>
              <a:gd name="connsiteY12" fmla="*/ 1768475 h 1978025"/>
              <a:gd name="connsiteX13" fmla="*/ 285750 w 447675"/>
              <a:gd name="connsiteY13" fmla="*/ 1727200 h 1978025"/>
              <a:gd name="connsiteX14" fmla="*/ 250825 w 447675"/>
              <a:gd name="connsiteY14" fmla="*/ 1727200 h 1978025"/>
              <a:gd name="connsiteX15" fmla="*/ 250825 w 447675"/>
              <a:gd name="connsiteY15" fmla="*/ 1431925 h 1978025"/>
              <a:gd name="connsiteX16" fmla="*/ 234950 w 447675"/>
              <a:gd name="connsiteY16" fmla="*/ 1431925 h 1978025"/>
              <a:gd name="connsiteX17" fmla="*/ 234950 w 447675"/>
              <a:gd name="connsiteY17" fmla="*/ 1381125 h 1978025"/>
              <a:gd name="connsiteX18" fmla="*/ 206375 w 447675"/>
              <a:gd name="connsiteY18" fmla="*/ 1381125 h 1978025"/>
              <a:gd name="connsiteX19" fmla="*/ 206375 w 447675"/>
              <a:gd name="connsiteY19" fmla="*/ 1352550 h 1978025"/>
              <a:gd name="connsiteX20" fmla="*/ 177800 w 447675"/>
              <a:gd name="connsiteY20" fmla="*/ 1352550 h 1978025"/>
              <a:gd name="connsiteX21" fmla="*/ 177800 w 447675"/>
              <a:gd name="connsiteY21" fmla="*/ 1238250 h 1978025"/>
              <a:gd name="connsiteX22" fmla="*/ 146050 w 447675"/>
              <a:gd name="connsiteY22" fmla="*/ 1238250 h 1978025"/>
              <a:gd name="connsiteX23" fmla="*/ 146050 w 447675"/>
              <a:gd name="connsiteY23" fmla="*/ 1206500 h 1978025"/>
              <a:gd name="connsiteX24" fmla="*/ 120650 w 447675"/>
              <a:gd name="connsiteY24" fmla="*/ 1206500 h 1978025"/>
              <a:gd name="connsiteX25" fmla="*/ 120650 w 447675"/>
              <a:gd name="connsiteY25" fmla="*/ 1079500 h 1978025"/>
              <a:gd name="connsiteX26" fmla="*/ 104775 w 447675"/>
              <a:gd name="connsiteY26" fmla="*/ 1079500 h 1978025"/>
              <a:gd name="connsiteX27" fmla="*/ 104775 w 447675"/>
              <a:gd name="connsiteY27" fmla="*/ 825500 h 1978025"/>
              <a:gd name="connsiteX28" fmla="*/ 69850 w 447675"/>
              <a:gd name="connsiteY28" fmla="*/ 825500 h 1978025"/>
              <a:gd name="connsiteX29" fmla="*/ 69850 w 447675"/>
              <a:gd name="connsiteY29" fmla="*/ 212725 h 1978025"/>
              <a:gd name="connsiteX30" fmla="*/ 50800 w 447675"/>
              <a:gd name="connsiteY30" fmla="*/ 212725 h 1978025"/>
              <a:gd name="connsiteX31" fmla="*/ 50800 w 447675"/>
              <a:gd name="connsiteY31" fmla="*/ 0 h 1978025"/>
              <a:gd name="connsiteX32" fmla="*/ 0 w 447675"/>
              <a:gd name="connsiteY32" fmla="*/ 44450 h 197802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53975 w 450850"/>
              <a:gd name="connsiteY31" fmla="*/ 19050 h 1997075"/>
              <a:gd name="connsiteX32" fmla="*/ 0 w 450850"/>
              <a:gd name="connsiteY32"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53975 w 450850"/>
              <a:gd name="connsiteY31" fmla="*/ 53975 h 1997075"/>
              <a:gd name="connsiteX32" fmla="*/ 0 w 450850"/>
              <a:gd name="connsiteY32"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63500 w 450850"/>
              <a:gd name="connsiteY31" fmla="*/ 104775 h 1997075"/>
              <a:gd name="connsiteX32" fmla="*/ 0 w 450850"/>
              <a:gd name="connsiteY32"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63500 w 450850"/>
              <a:gd name="connsiteY31" fmla="*/ 104775 h 1997075"/>
              <a:gd name="connsiteX32" fmla="*/ 25400 w 450850"/>
              <a:gd name="connsiteY32" fmla="*/ 44450 h 1997075"/>
              <a:gd name="connsiteX33" fmla="*/ 0 w 450850"/>
              <a:gd name="connsiteY33"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63500 w 450850"/>
              <a:gd name="connsiteY31" fmla="*/ 104775 h 1997075"/>
              <a:gd name="connsiteX32" fmla="*/ 28575 w 450850"/>
              <a:gd name="connsiteY32" fmla="*/ 12700 h 1997075"/>
              <a:gd name="connsiteX33" fmla="*/ 0 w 450850"/>
              <a:gd name="connsiteY33"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50800 w 450850"/>
              <a:gd name="connsiteY31" fmla="*/ 127000 h 1997075"/>
              <a:gd name="connsiteX32" fmla="*/ 28575 w 450850"/>
              <a:gd name="connsiteY32" fmla="*/ 12700 h 1997075"/>
              <a:gd name="connsiteX33" fmla="*/ 0 w 450850"/>
              <a:gd name="connsiteY33"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50800 w 450850"/>
              <a:gd name="connsiteY31" fmla="*/ 127000 h 1997075"/>
              <a:gd name="connsiteX32" fmla="*/ 31750 w 450850"/>
              <a:gd name="connsiteY32" fmla="*/ 60325 h 1997075"/>
              <a:gd name="connsiteX33" fmla="*/ 28575 w 450850"/>
              <a:gd name="connsiteY33" fmla="*/ 12700 h 1997075"/>
              <a:gd name="connsiteX34" fmla="*/ 0 w 450850"/>
              <a:gd name="connsiteY34"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50800 w 450850"/>
              <a:gd name="connsiteY31" fmla="*/ 127000 h 1997075"/>
              <a:gd name="connsiteX32" fmla="*/ 31750 w 450850"/>
              <a:gd name="connsiteY32" fmla="*/ 34925 h 1997075"/>
              <a:gd name="connsiteX33" fmla="*/ 28575 w 450850"/>
              <a:gd name="connsiteY33" fmla="*/ 12700 h 1997075"/>
              <a:gd name="connsiteX34" fmla="*/ 0 w 450850"/>
              <a:gd name="connsiteY34"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53975 w 450850"/>
              <a:gd name="connsiteY31" fmla="*/ 38100 h 1997075"/>
              <a:gd name="connsiteX32" fmla="*/ 31750 w 450850"/>
              <a:gd name="connsiteY32" fmla="*/ 34925 h 1997075"/>
              <a:gd name="connsiteX33" fmla="*/ 28575 w 450850"/>
              <a:gd name="connsiteY33" fmla="*/ 12700 h 1997075"/>
              <a:gd name="connsiteX34" fmla="*/ 0 w 450850"/>
              <a:gd name="connsiteY34"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53975 w 450850"/>
              <a:gd name="connsiteY31" fmla="*/ 38100 h 1997075"/>
              <a:gd name="connsiteX32" fmla="*/ 22225 w 450850"/>
              <a:gd name="connsiteY32" fmla="*/ 34925 h 1997075"/>
              <a:gd name="connsiteX33" fmla="*/ 28575 w 450850"/>
              <a:gd name="connsiteY33" fmla="*/ 12700 h 1997075"/>
              <a:gd name="connsiteX34" fmla="*/ 0 w 450850"/>
              <a:gd name="connsiteY34"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76200 w 450850"/>
              <a:gd name="connsiteY31" fmla="*/ 38100 h 1997075"/>
              <a:gd name="connsiteX32" fmla="*/ 22225 w 450850"/>
              <a:gd name="connsiteY32" fmla="*/ 34925 h 1997075"/>
              <a:gd name="connsiteX33" fmla="*/ 28575 w 450850"/>
              <a:gd name="connsiteY33" fmla="*/ 12700 h 1997075"/>
              <a:gd name="connsiteX34" fmla="*/ 0 w 450850"/>
              <a:gd name="connsiteY34"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53975 w 450850"/>
              <a:gd name="connsiteY31" fmla="*/ 34925 h 1997075"/>
              <a:gd name="connsiteX32" fmla="*/ 22225 w 450850"/>
              <a:gd name="connsiteY32" fmla="*/ 34925 h 1997075"/>
              <a:gd name="connsiteX33" fmla="*/ 28575 w 450850"/>
              <a:gd name="connsiteY33" fmla="*/ 12700 h 1997075"/>
              <a:gd name="connsiteX34" fmla="*/ 0 w 450850"/>
              <a:gd name="connsiteY34"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47625 w 450850"/>
              <a:gd name="connsiteY31" fmla="*/ 34925 h 1997075"/>
              <a:gd name="connsiteX32" fmla="*/ 22225 w 450850"/>
              <a:gd name="connsiteY32" fmla="*/ 34925 h 1997075"/>
              <a:gd name="connsiteX33" fmla="*/ 28575 w 450850"/>
              <a:gd name="connsiteY33" fmla="*/ 12700 h 1997075"/>
              <a:gd name="connsiteX34" fmla="*/ 0 w 450850"/>
              <a:gd name="connsiteY34"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136525 w 450850"/>
              <a:gd name="connsiteY31" fmla="*/ 44450 h 1997075"/>
              <a:gd name="connsiteX32" fmla="*/ 22225 w 450850"/>
              <a:gd name="connsiteY32" fmla="*/ 34925 h 1997075"/>
              <a:gd name="connsiteX33" fmla="*/ 28575 w 450850"/>
              <a:gd name="connsiteY33" fmla="*/ 12700 h 1997075"/>
              <a:gd name="connsiteX34" fmla="*/ 0 w 450850"/>
              <a:gd name="connsiteY34"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136525 w 450850"/>
              <a:gd name="connsiteY31" fmla="*/ 44450 h 1997075"/>
              <a:gd name="connsiteX32" fmla="*/ 22225 w 450850"/>
              <a:gd name="connsiteY32" fmla="*/ 34925 h 1997075"/>
              <a:gd name="connsiteX33" fmla="*/ 88900 w 450850"/>
              <a:gd name="connsiteY33" fmla="*/ 38100 h 1997075"/>
              <a:gd name="connsiteX34" fmla="*/ 0 w 450850"/>
              <a:gd name="connsiteY34"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136525 w 450850"/>
              <a:gd name="connsiteY31" fmla="*/ 44450 h 1997075"/>
              <a:gd name="connsiteX32" fmla="*/ 22225 w 450850"/>
              <a:gd name="connsiteY32" fmla="*/ 34925 h 1997075"/>
              <a:gd name="connsiteX33" fmla="*/ 41275 w 450850"/>
              <a:gd name="connsiteY33" fmla="*/ 9525 h 1997075"/>
              <a:gd name="connsiteX34" fmla="*/ 0 w 450850"/>
              <a:gd name="connsiteY34" fmla="*/ 0 h 1997075"/>
              <a:gd name="connsiteX0" fmla="*/ 0 w 450850"/>
              <a:gd name="connsiteY0" fmla="*/ 3175 h 2000250"/>
              <a:gd name="connsiteX1" fmla="*/ 3175 w 450850"/>
              <a:gd name="connsiteY1" fmla="*/ 2000250 h 2000250"/>
              <a:gd name="connsiteX2" fmla="*/ 450850 w 450850"/>
              <a:gd name="connsiteY2" fmla="*/ 2000250 h 2000250"/>
              <a:gd name="connsiteX3" fmla="*/ 450850 w 450850"/>
              <a:gd name="connsiteY3" fmla="*/ 1971675 h 2000250"/>
              <a:gd name="connsiteX4" fmla="*/ 415925 w 450850"/>
              <a:gd name="connsiteY4" fmla="*/ 1971675 h 2000250"/>
              <a:gd name="connsiteX5" fmla="*/ 415925 w 450850"/>
              <a:gd name="connsiteY5" fmla="*/ 1958975 h 2000250"/>
              <a:gd name="connsiteX6" fmla="*/ 390525 w 450850"/>
              <a:gd name="connsiteY6" fmla="*/ 1958975 h 2000250"/>
              <a:gd name="connsiteX7" fmla="*/ 390525 w 450850"/>
              <a:gd name="connsiteY7" fmla="*/ 1924050 h 2000250"/>
              <a:gd name="connsiteX8" fmla="*/ 361950 w 450850"/>
              <a:gd name="connsiteY8" fmla="*/ 1924050 h 2000250"/>
              <a:gd name="connsiteX9" fmla="*/ 361950 w 450850"/>
              <a:gd name="connsiteY9" fmla="*/ 1847850 h 2000250"/>
              <a:gd name="connsiteX10" fmla="*/ 314325 w 450850"/>
              <a:gd name="connsiteY10" fmla="*/ 1847850 h 2000250"/>
              <a:gd name="connsiteX11" fmla="*/ 314325 w 450850"/>
              <a:gd name="connsiteY11" fmla="*/ 1790700 h 2000250"/>
              <a:gd name="connsiteX12" fmla="*/ 288925 w 450850"/>
              <a:gd name="connsiteY12" fmla="*/ 1790700 h 2000250"/>
              <a:gd name="connsiteX13" fmla="*/ 288925 w 450850"/>
              <a:gd name="connsiteY13" fmla="*/ 1749425 h 2000250"/>
              <a:gd name="connsiteX14" fmla="*/ 254000 w 450850"/>
              <a:gd name="connsiteY14" fmla="*/ 1749425 h 2000250"/>
              <a:gd name="connsiteX15" fmla="*/ 254000 w 450850"/>
              <a:gd name="connsiteY15" fmla="*/ 1454150 h 2000250"/>
              <a:gd name="connsiteX16" fmla="*/ 238125 w 450850"/>
              <a:gd name="connsiteY16" fmla="*/ 1454150 h 2000250"/>
              <a:gd name="connsiteX17" fmla="*/ 238125 w 450850"/>
              <a:gd name="connsiteY17" fmla="*/ 1403350 h 2000250"/>
              <a:gd name="connsiteX18" fmla="*/ 209550 w 450850"/>
              <a:gd name="connsiteY18" fmla="*/ 1403350 h 2000250"/>
              <a:gd name="connsiteX19" fmla="*/ 209550 w 450850"/>
              <a:gd name="connsiteY19" fmla="*/ 1374775 h 2000250"/>
              <a:gd name="connsiteX20" fmla="*/ 180975 w 450850"/>
              <a:gd name="connsiteY20" fmla="*/ 1374775 h 2000250"/>
              <a:gd name="connsiteX21" fmla="*/ 180975 w 450850"/>
              <a:gd name="connsiteY21" fmla="*/ 1260475 h 2000250"/>
              <a:gd name="connsiteX22" fmla="*/ 149225 w 450850"/>
              <a:gd name="connsiteY22" fmla="*/ 1260475 h 2000250"/>
              <a:gd name="connsiteX23" fmla="*/ 149225 w 450850"/>
              <a:gd name="connsiteY23" fmla="*/ 1228725 h 2000250"/>
              <a:gd name="connsiteX24" fmla="*/ 123825 w 450850"/>
              <a:gd name="connsiteY24" fmla="*/ 1228725 h 2000250"/>
              <a:gd name="connsiteX25" fmla="*/ 123825 w 450850"/>
              <a:gd name="connsiteY25" fmla="*/ 1101725 h 2000250"/>
              <a:gd name="connsiteX26" fmla="*/ 107950 w 450850"/>
              <a:gd name="connsiteY26" fmla="*/ 1101725 h 2000250"/>
              <a:gd name="connsiteX27" fmla="*/ 107950 w 450850"/>
              <a:gd name="connsiteY27" fmla="*/ 847725 h 2000250"/>
              <a:gd name="connsiteX28" fmla="*/ 73025 w 450850"/>
              <a:gd name="connsiteY28" fmla="*/ 847725 h 2000250"/>
              <a:gd name="connsiteX29" fmla="*/ 73025 w 450850"/>
              <a:gd name="connsiteY29" fmla="*/ 234950 h 2000250"/>
              <a:gd name="connsiteX30" fmla="*/ 53975 w 450850"/>
              <a:gd name="connsiteY30" fmla="*/ 234950 h 2000250"/>
              <a:gd name="connsiteX31" fmla="*/ 136525 w 450850"/>
              <a:gd name="connsiteY31" fmla="*/ 47625 h 2000250"/>
              <a:gd name="connsiteX32" fmla="*/ 22225 w 450850"/>
              <a:gd name="connsiteY32" fmla="*/ 38100 h 2000250"/>
              <a:gd name="connsiteX33" fmla="*/ 25400 w 450850"/>
              <a:gd name="connsiteY33" fmla="*/ 0 h 2000250"/>
              <a:gd name="connsiteX34" fmla="*/ 0 w 450850"/>
              <a:gd name="connsiteY34" fmla="*/ 3175 h 2000250"/>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136525 w 450850"/>
              <a:gd name="connsiteY31" fmla="*/ 44450 h 1997075"/>
              <a:gd name="connsiteX32" fmla="*/ 22225 w 450850"/>
              <a:gd name="connsiteY32" fmla="*/ 34925 h 1997075"/>
              <a:gd name="connsiteX33" fmla="*/ 25400 w 450850"/>
              <a:gd name="connsiteY33" fmla="*/ 3175 h 1997075"/>
              <a:gd name="connsiteX34" fmla="*/ 0 w 450850"/>
              <a:gd name="connsiteY34"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57150 w 450850"/>
              <a:gd name="connsiteY31" fmla="*/ 34925 h 1997075"/>
              <a:gd name="connsiteX32" fmla="*/ 22225 w 450850"/>
              <a:gd name="connsiteY32" fmla="*/ 34925 h 1997075"/>
              <a:gd name="connsiteX33" fmla="*/ 25400 w 450850"/>
              <a:gd name="connsiteY33" fmla="*/ 3175 h 1997075"/>
              <a:gd name="connsiteX34" fmla="*/ 0 w 450850"/>
              <a:gd name="connsiteY34"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47625 w 450850"/>
              <a:gd name="connsiteY31" fmla="*/ 28575 h 1997075"/>
              <a:gd name="connsiteX32" fmla="*/ 22225 w 450850"/>
              <a:gd name="connsiteY32" fmla="*/ 34925 h 1997075"/>
              <a:gd name="connsiteX33" fmla="*/ 25400 w 450850"/>
              <a:gd name="connsiteY33" fmla="*/ 3175 h 1997075"/>
              <a:gd name="connsiteX34" fmla="*/ 0 w 450850"/>
              <a:gd name="connsiteY34"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53975 w 450850"/>
              <a:gd name="connsiteY31" fmla="*/ 34925 h 1997075"/>
              <a:gd name="connsiteX32" fmla="*/ 22225 w 450850"/>
              <a:gd name="connsiteY32" fmla="*/ 34925 h 1997075"/>
              <a:gd name="connsiteX33" fmla="*/ 25400 w 450850"/>
              <a:gd name="connsiteY33" fmla="*/ 3175 h 1997075"/>
              <a:gd name="connsiteX34" fmla="*/ 0 w 450850"/>
              <a:gd name="connsiteY34" fmla="*/ 0 h 1997075"/>
              <a:gd name="connsiteX0" fmla="*/ 0 w 450850"/>
              <a:gd name="connsiteY0" fmla="*/ 0 h 1997075"/>
              <a:gd name="connsiteX1" fmla="*/ 3175 w 450850"/>
              <a:gd name="connsiteY1" fmla="*/ 1997075 h 1997075"/>
              <a:gd name="connsiteX2" fmla="*/ 450850 w 450850"/>
              <a:gd name="connsiteY2" fmla="*/ 1997075 h 1997075"/>
              <a:gd name="connsiteX3" fmla="*/ 450850 w 450850"/>
              <a:gd name="connsiteY3" fmla="*/ 1968500 h 1997075"/>
              <a:gd name="connsiteX4" fmla="*/ 415925 w 450850"/>
              <a:gd name="connsiteY4" fmla="*/ 1968500 h 1997075"/>
              <a:gd name="connsiteX5" fmla="*/ 415925 w 450850"/>
              <a:gd name="connsiteY5" fmla="*/ 1955800 h 1997075"/>
              <a:gd name="connsiteX6" fmla="*/ 390525 w 450850"/>
              <a:gd name="connsiteY6" fmla="*/ 1955800 h 1997075"/>
              <a:gd name="connsiteX7" fmla="*/ 390525 w 450850"/>
              <a:gd name="connsiteY7" fmla="*/ 1920875 h 1997075"/>
              <a:gd name="connsiteX8" fmla="*/ 361950 w 450850"/>
              <a:gd name="connsiteY8" fmla="*/ 1920875 h 1997075"/>
              <a:gd name="connsiteX9" fmla="*/ 361950 w 450850"/>
              <a:gd name="connsiteY9" fmla="*/ 1844675 h 1997075"/>
              <a:gd name="connsiteX10" fmla="*/ 314325 w 450850"/>
              <a:gd name="connsiteY10" fmla="*/ 1844675 h 1997075"/>
              <a:gd name="connsiteX11" fmla="*/ 314325 w 450850"/>
              <a:gd name="connsiteY11" fmla="*/ 1787525 h 1997075"/>
              <a:gd name="connsiteX12" fmla="*/ 288925 w 450850"/>
              <a:gd name="connsiteY12" fmla="*/ 1787525 h 1997075"/>
              <a:gd name="connsiteX13" fmla="*/ 288925 w 450850"/>
              <a:gd name="connsiteY13" fmla="*/ 1746250 h 1997075"/>
              <a:gd name="connsiteX14" fmla="*/ 254000 w 450850"/>
              <a:gd name="connsiteY14" fmla="*/ 1746250 h 1997075"/>
              <a:gd name="connsiteX15" fmla="*/ 254000 w 450850"/>
              <a:gd name="connsiteY15" fmla="*/ 1450975 h 1997075"/>
              <a:gd name="connsiteX16" fmla="*/ 238125 w 450850"/>
              <a:gd name="connsiteY16" fmla="*/ 1450975 h 1997075"/>
              <a:gd name="connsiteX17" fmla="*/ 238125 w 450850"/>
              <a:gd name="connsiteY17" fmla="*/ 1400175 h 1997075"/>
              <a:gd name="connsiteX18" fmla="*/ 209550 w 450850"/>
              <a:gd name="connsiteY18" fmla="*/ 1400175 h 1997075"/>
              <a:gd name="connsiteX19" fmla="*/ 209550 w 450850"/>
              <a:gd name="connsiteY19" fmla="*/ 1371600 h 1997075"/>
              <a:gd name="connsiteX20" fmla="*/ 180975 w 450850"/>
              <a:gd name="connsiteY20" fmla="*/ 1371600 h 1997075"/>
              <a:gd name="connsiteX21" fmla="*/ 180975 w 450850"/>
              <a:gd name="connsiteY21" fmla="*/ 1257300 h 1997075"/>
              <a:gd name="connsiteX22" fmla="*/ 149225 w 450850"/>
              <a:gd name="connsiteY22" fmla="*/ 1257300 h 1997075"/>
              <a:gd name="connsiteX23" fmla="*/ 149225 w 450850"/>
              <a:gd name="connsiteY23" fmla="*/ 1225550 h 1997075"/>
              <a:gd name="connsiteX24" fmla="*/ 123825 w 450850"/>
              <a:gd name="connsiteY24" fmla="*/ 1225550 h 1997075"/>
              <a:gd name="connsiteX25" fmla="*/ 123825 w 450850"/>
              <a:gd name="connsiteY25" fmla="*/ 1098550 h 1997075"/>
              <a:gd name="connsiteX26" fmla="*/ 107950 w 450850"/>
              <a:gd name="connsiteY26" fmla="*/ 1098550 h 1997075"/>
              <a:gd name="connsiteX27" fmla="*/ 107950 w 450850"/>
              <a:gd name="connsiteY27" fmla="*/ 844550 h 1997075"/>
              <a:gd name="connsiteX28" fmla="*/ 73025 w 450850"/>
              <a:gd name="connsiteY28" fmla="*/ 844550 h 1997075"/>
              <a:gd name="connsiteX29" fmla="*/ 73025 w 450850"/>
              <a:gd name="connsiteY29" fmla="*/ 231775 h 1997075"/>
              <a:gd name="connsiteX30" fmla="*/ 53975 w 450850"/>
              <a:gd name="connsiteY30" fmla="*/ 231775 h 1997075"/>
              <a:gd name="connsiteX31" fmla="*/ 50800 w 450850"/>
              <a:gd name="connsiteY31" fmla="*/ 38100 h 1997075"/>
              <a:gd name="connsiteX32" fmla="*/ 22225 w 450850"/>
              <a:gd name="connsiteY32" fmla="*/ 34925 h 1997075"/>
              <a:gd name="connsiteX33" fmla="*/ 25400 w 450850"/>
              <a:gd name="connsiteY33" fmla="*/ 3175 h 1997075"/>
              <a:gd name="connsiteX34" fmla="*/ 0 w 450850"/>
              <a:gd name="connsiteY34" fmla="*/ 0 h 199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50850" h="1997075">
                <a:moveTo>
                  <a:pt x="0" y="0"/>
                </a:moveTo>
                <a:cubicBezTo>
                  <a:pt x="1058" y="665692"/>
                  <a:pt x="2117" y="1331383"/>
                  <a:pt x="3175" y="1997075"/>
                </a:cubicBezTo>
                <a:lnTo>
                  <a:pt x="450850" y="1997075"/>
                </a:lnTo>
                <a:lnTo>
                  <a:pt x="450850" y="1968500"/>
                </a:lnTo>
                <a:lnTo>
                  <a:pt x="415925" y="1968500"/>
                </a:lnTo>
                <a:lnTo>
                  <a:pt x="415925" y="1955800"/>
                </a:lnTo>
                <a:lnTo>
                  <a:pt x="390525" y="1955800"/>
                </a:lnTo>
                <a:lnTo>
                  <a:pt x="390525" y="1920875"/>
                </a:lnTo>
                <a:lnTo>
                  <a:pt x="361950" y="1920875"/>
                </a:lnTo>
                <a:lnTo>
                  <a:pt x="361950" y="1844675"/>
                </a:lnTo>
                <a:lnTo>
                  <a:pt x="314325" y="1844675"/>
                </a:lnTo>
                <a:lnTo>
                  <a:pt x="314325" y="1787525"/>
                </a:lnTo>
                <a:lnTo>
                  <a:pt x="288925" y="1787525"/>
                </a:lnTo>
                <a:lnTo>
                  <a:pt x="288925" y="1746250"/>
                </a:lnTo>
                <a:lnTo>
                  <a:pt x="254000" y="1746250"/>
                </a:lnTo>
                <a:lnTo>
                  <a:pt x="254000" y="1450975"/>
                </a:lnTo>
                <a:lnTo>
                  <a:pt x="238125" y="1450975"/>
                </a:lnTo>
                <a:lnTo>
                  <a:pt x="238125" y="1400175"/>
                </a:lnTo>
                <a:lnTo>
                  <a:pt x="209550" y="1400175"/>
                </a:lnTo>
                <a:lnTo>
                  <a:pt x="209550" y="1371600"/>
                </a:lnTo>
                <a:lnTo>
                  <a:pt x="180975" y="1371600"/>
                </a:lnTo>
                <a:lnTo>
                  <a:pt x="180975" y="1257300"/>
                </a:lnTo>
                <a:lnTo>
                  <a:pt x="149225" y="1257300"/>
                </a:lnTo>
                <a:lnTo>
                  <a:pt x="149225" y="1225550"/>
                </a:lnTo>
                <a:lnTo>
                  <a:pt x="123825" y="1225550"/>
                </a:lnTo>
                <a:lnTo>
                  <a:pt x="123825" y="1098550"/>
                </a:lnTo>
                <a:lnTo>
                  <a:pt x="107950" y="1098550"/>
                </a:lnTo>
                <a:lnTo>
                  <a:pt x="107950" y="844550"/>
                </a:lnTo>
                <a:lnTo>
                  <a:pt x="73025" y="844550"/>
                </a:lnTo>
                <a:lnTo>
                  <a:pt x="73025" y="231775"/>
                </a:lnTo>
                <a:lnTo>
                  <a:pt x="53975" y="231775"/>
                </a:lnTo>
                <a:cubicBezTo>
                  <a:pt x="52917" y="196850"/>
                  <a:pt x="51858" y="73025"/>
                  <a:pt x="50800" y="38100"/>
                </a:cubicBezTo>
                <a:lnTo>
                  <a:pt x="22225" y="34925"/>
                </a:lnTo>
                <a:lnTo>
                  <a:pt x="25400" y="3175"/>
                </a:lnTo>
                <a:lnTo>
                  <a:pt x="0" y="0"/>
                </a:lnTo>
                <a:close/>
              </a:path>
            </a:pathLst>
          </a:custGeom>
          <a:solidFill>
            <a:schemeClr val="accent3">
              <a:alpha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Freeform: Shape 45">
            <a:extLst>
              <a:ext uri="{FF2B5EF4-FFF2-40B4-BE49-F238E27FC236}">
                <a16:creationId xmlns:a16="http://schemas.microsoft.com/office/drawing/2014/main" id="{FDCF1214-0C44-D88B-E732-53637A7F775C}"/>
              </a:ext>
            </a:extLst>
          </p:cNvPr>
          <p:cNvSpPr/>
          <p:nvPr/>
        </p:nvSpPr>
        <p:spPr bwMode="auto">
          <a:xfrm>
            <a:off x="1873250" y="4584700"/>
            <a:ext cx="4565650" cy="1390650"/>
          </a:xfrm>
          <a:custGeom>
            <a:avLst/>
            <a:gdLst>
              <a:gd name="connsiteX0" fmla="*/ 4565650 w 4565650"/>
              <a:gd name="connsiteY0" fmla="*/ 1390650 h 1390650"/>
              <a:gd name="connsiteX1" fmla="*/ 4498975 w 4565650"/>
              <a:gd name="connsiteY1" fmla="*/ 1390650 h 1390650"/>
              <a:gd name="connsiteX2" fmla="*/ 4498975 w 4565650"/>
              <a:gd name="connsiteY2" fmla="*/ 1377950 h 1390650"/>
              <a:gd name="connsiteX3" fmla="*/ 4451350 w 4565650"/>
              <a:gd name="connsiteY3" fmla="*/ 1377950 h 1390650"/>
              <a:gd name="connsiteX4" fmla="*/ 4451350 w 4565650"/>
              <a:gd name="connsiteY4" fmla="*/ 1355725 h 1390650"/>
              <a:gd name="connsiteX5" fmla="*/ 4391025 w 4565650"/>
              <a:gd name="connsiteY5" fmla="*/ 1355725 h 1390650"/>
              <a:gd name="connsiteX6" fmla="*/ 4391025 w 4565650"/>
              <a:gd name="connsiteY6" fmla="*/ 1339850 h 1390650"/>
              <a:gd name="connsiteX7" fmla="*/ 4337050 w 4565650"/>
              <a:gd name="connsiteY7" fmla="*/ 1339850 h 1390650"/>
              <a:gd name="connsiteX8" fmla="*/ 4337050 w 4565650"/>
              <a:gd name="connsiteY8" fmla="*/ 1317625 h 1390650"/>
              <a:gd name="connsiteX9" fmla="*/ 4229100 w 4565650"/>
              <a:gd name="connsiteY9" fmla="*/ 1317625 h 1390650"/>
              <a:gd name="connsiteX10" fmla="*/ 4229100 w 4565650"/>
              <a:gd name="connsiteY10" fmla="*/ 1292225 h 1390650"/>
              <a:gd name="connsiteX11" fmla="*/ 4203700 w 4565650"/>
              <a:gd name="connsiteY11" fmla="*/ 1292225 h 1390650"/>
              <a:gd name="connsiteX12" fmla="*/ 4203700 w 4565650"/>
              <a:gd name="connsiteY12" fmla="*/ 1266825 h 1390650"/>
              <a:gd name="connsiteX13" fmla="*/ 4175125 w 4565650"/>
              <a:gd name="connsiteY13" fmla="*/ 1266825 h 1390650"/>
              <a:gd name="connsiteX14" fmla="*/ 4175125 w 4565650"/>
              <a:gd name="connsiteY14" fmla="*/ 1244600 h 1390650"/>
              <a:gd name="connsiteX15" fmla="*/ 4054475 w 4565650"/>
              <a:gd name="connsiteY15" fmla="*/ 1244600 h 1390650"/>
              <a:gd name="connsiteX16" fmla="*/ 4054475 w 4565650"/>
              <a:gd name="connsiteY16" fmla="*/ 1228725 h 1390650"/>
              <a:gd name="connsiteX17" fmla="*/ 3965575 w 4565650"/>
              <a:gd name="connsiteY17" fmla="*/ 1228725 h 1390650"/>
              <a:gd name="connsiteX18" fmla="*/ 3965575 w 4565650"/>
              <a:gd name="connsiteY18" fmla="*/ 1228725 h 1390650"/>
              <a:gd name="connsiteX19" fmla="*/ 3917950 w 4565650"/>
              <a:gd name="connsiteY19" fmla="*/ 1228725 h 1390650"/>
              <a:gd name="connsiteX20" fmla="*/ 3917950 w 4565650"/>
              <a:gd name="connsiteY20" fmla="*/ 1184275 h 1390650"/>
              <a:gd name="connsiteX21" fmla="*/ 3841750 w 4565650"/>
              <a:gd name="connsiteY21" fmla="*/ 1184275 h 1390650"/>
              <a:gd name="connsiteX22" fmla="*/ 3841750 w 4565650"/>
              <a:gd name="connsiteY22" fmla="*/ 1177925 h 1390650"/>
              <a:gd name="connsiteX23" fmla="*/ 3736975 w 4565650"/>
              <a:gd name="connsiteY23" fmla="*/ 1177925 h 1390650"/>
              <a:gd name="connsiteX24" fmla="*/ 3736975 w 4565650"/>
              <a:gd name="connsiteY24" fmla="*/ 1165225 h 1390650"/>
              <a:gd name="connsiteX25" fmla="*/ 3651250 w 4565650"/>
              <a:gd name="connsiteY25" fmla="*/ 1165225 h 1390650"/>
              <a:gd name="connsiteX26" fmla="*/ 3651250 w 4565650"/>
              <a:gd name="connsiteY26" fmla="*/ 1152525 h 1390650"/>
              <a:gd name="connsiteX27" fmla="*/ 3584575 w 4565650"/>
              <a:gd name="connsiteY27" fmla="*/ 1152525 h 1390650"/>
              <a:gd name="connsiteX28" fmla="*/ 3584575 w 4565650"/>
              <a:gd name="connsiteY28" fmla="*/ 1139825 h 1390650"/>
              <a:gd name="connsiteX29" fmla="*/ 3508375 w 4565650"/>
              <a:gd name="connsiteY29" fmla="*/ 1139825 h 1390650"/>
              <a:gd name="connsiteX30" fmla="*/ 3508375 w 4565650"/>
              <a:gd name="connsiteY30" fmla="*/ 1120775 h 1390650"/>
              <a:gd name="connsiteX31" fmla="*/ 3429000 w 4565650"/>
              <a:gd name="connsiteY31" fmla="*/ 1120775 h 1390650"/>
              <a:gd name="connsiteX32" fmla="*/ 3429000 w 4565650"/>
              <a:gd name="connsiteY32" fmla="*/ 1092200 h 1390650"/>
              <a:gd name="connsiteX33" fmla="*/ 3384550 w 4565650"/>
              <a:gd name="connsiteY33" fmla="*/ 1092200 h 1390650"/>
              <a:gd name="connsiteX34" fmla="*/ 3384550 w 4565650"/>
              <a:gd name="connsiteY34" fmla="*/ 1079500 h 1390650"/>
              <a:gd name="connsiteX35" fmla="*/ 3362325 w 4565650"/>
              <a:gd name="connsiteY35" fmla="*/ 1079500 h 1390650"/>
              <a:gd name="connsiteX36" fmla="*/ 3362325 w 4565650"/>
              <a:gd name="connsiteY36" fmla="*/ 1069975 h 1390650"/>
              <a:gd name="connsiteX37" fmla="*/ 3327400 w 4565650"/>
              <a:gd name="connsiteY37" fmla="*/ 1069975 h 1390650"/>
              <a:gd name="connsiteX38" fmla="*/ 3327400 w 4565650"/>
              <a:gd name="connsiteY38" fmla="*/ 1060450 h 1390650"/>
              <a:gd name="connsiteX39" fmla="*/ 3298825 w 4565650"/>
              <a:gd name="connsiteY39" fmla="*/ 1060450 h 1390650"/>
              <a:gd name="connsiteX40" fmla="*/ 3298825 w 4565650"/>
              <a:gd name="connsiteY40" fmla="*/ 1041400 h 1390650"/>
              <a:gd name="connsiteX41" fmla="*/ 3276600 w 4565650"/>
              <a:gd name="connsiteY41" fmla="*/ 1041400 h 1390650"/>
              <a:gd name="connsiteX42" fmla="*/ 3276600 w 4565650"/>
              <a:gd name="connsiteY42" fmla="*/ 1025525 h 1390650"/>
              <a:gd name="connsiteX43" fmla="*/ 3216275 w 4565650"/>
              <a:gd name="connsiteY43" fmla="*/ 1025525 h 1390650"/>
              <a:gd name="connsiteX44" fmla="*/ 3216275 w 4565650"/>
              <a:gd name="connsiteY44" fmla="*/ 1025525 h 1390650"/>
              <a:gd name="connsiteX45" fmla="*/ 3216275 w 4565650"/>
              <a:gd name="connsiteY45" fmla="*/ 1025525 h 1390650"/>
              <a:gd name="connsiteX46" fmla="*/ 3206750 w 4565650"/>
              <a:gd name="connsiteY46" fmla="*/ 1016000 h 1390650"/>
              <a:gd name="connsiteX47" fmla="*/ 3155950 w 4565650"/>
              <a:gd name="connsiteY47" fmla="*/ 1016000 h 1390650"/>
              <a:gd name="connsiteX48" fmla="*/ 3162300 w 4565650"/>
              <a:gd name="connsiteY48" fmla="*/ 1009650 h 1390650"/>
              <a:gd name="connsiteX49" fmla="*/ 3092450 w 4565650"/>
              <a:gd name="connsiteY49" fmla="*/ 1009650 h 1390650"/>
              <a:gd name="connsiteX50" fmla="*/ 3092450 w 4565650"/>
              <a:gd name="connsiteY50" fmla="*/ 987425 h 1390650"/>
              <a:gd name="connsiteX51" fmla="*/ 2962275 w 4565650"/>
              <a:gd name="connsiteY51" fmla="*/ 984250 h 1390650"/>
              <a:gd name="connsiteX52" fmla="*/ 2962275 w 4565650"/>
              <a:gd name="connsiteY52" fmla="*/ 955675 h 1390650"/>
              <a:gd name="connsiteX53" fmla="*/ 2927350 w 4565650"/>
              <a:gd name="connsiteY53" fmla="*/ 955675 h 1390650"/>
              <a:gd name="connsiteX54" fmla="*/ 2927350 w 4565650"/>
              <a:gd name="connsiteY54" fmla="*/ 939800 h 1390650"/>
              <a:gd name="connsiteX55" fmla="*/ 2879725 w 4565650"/>
              <a:gd name="connsiteY55" fmla="*/ 939800 h 1390650"/>
              <a:gd name="connsiteX56" fmla="*/ 2879725 w 4565650"/>
              <a:gd name="connsiteY56" fmla="*/ 936625 h 1390650"/>
              <a:gd name="connsiteX57" fmla="*/ 2813050 w 4565650"/>
              <a:gd name="connsiteY57" fmla="*/ 936625 h 1390650"/>
              <a:gd name="connsiteX58" fmla="*/ 2813050 w 4565650"/>
              <a:gd name="connsiteY58" fmla="*/ 930275 h 1390650"/>
              <a:gd name="connsiteX59" fmla="*/ 2673350 w 4565650"/>
              <a:gd name="connsiteY59" fmla="*/ 927100 h 1390650"/>
              <a:gd name="connsiteX60" fmla="*/ 2673350 w 4565650"/>
              <a:gd name="connsiteY60" fmla="*/ 901700 h 1390650"/>
              <a:gd name="connsiteX61" fmla="*/ 2647950 w 4565650"/>
              <a:gd name="connsiteY61" fmla="*/ 901700 h 1390650"/>
              <a:gd name="connsiteX62" fmla="*/ 2647950 w 4565650"/>
              <a:gd name="connsiteY62" fmla="*/ 889000 h 1390650"/>
              <a:gd name="connsiteX63" fmla="*/ 2606675 w 4565650"/>
              <a:gd name="connsiteY63" fmla="*/ 889000 h 1390650"/>
              <a:gd name="connsiteX64" fmla="*/ 2606675 w 4565650"/>
              <a:gd name="connsiteY64" fmla="*/ 876300 h 1390650"/>
              <a:gd name="connsiteX65" fmla="*/ 2543175 w 4565650"/>
              <a:gd name="connsiteY65" fmla="*/ 876300 h 1390650"/>
              <a:gd name="connsiteX66" fmla="*/ 2543175 w 4565650"/>
              <a:gd name="connsiteY66" fmla="*/ 857250 h 1390650"/>
              <a:gd name="connsiteX67" fmla="*/ 2489200 w 4565650"/>
              <a:gd name="connsiteY67" fmla="*/ 857250 h 1390650"/>
              <a:gd name="connsiteX68" fmla="*/ 2489200 w 4565650"/>
              <a:gd name="connsiteY68" fmla="*/ 841375 h 1390650"/>
              <a:gd name="connsiteX69" fmla="*/ 2447925 w 4565650"/>
              <a:gd name="connsiteY69" fmla="*/ 841375 h 1390650"/>
              <a:gd name="connsiteX70" fmla="*/ 2447925 w 4565650"/>
              <a:gd name="connsiteY70" fmla="*/ 828675 h 1390650"/>
              <a:gd name="connsiteX71" fmla="*/ 2403475 w 4565650"/>
              <a:gd name="connsiteY71" fmla="*/ 828675 h 1390650"/>
              <a:gd name="connsiteX72" fmla="*/ 2403475 w 4565650"/>
              <a:gd name="connsiteY72" fmla="*/ 803275 h 1390650"/>
              <a:gd name="connsiteX73" fmla="*/ 2336800 w 4565650"/>
              <a:gd name="connsiteY73" fmla="*/ 803275 h 1390650"/>
              <a:gd name="connsiteX74" fmla="*/ 2336800 w 4565650"/>
              <a:gd name="connsiteY74" fmla="*/ 787400 h 1390650"/>
              <a:gd name="connsiteX75" fmla="*/ 2295525 w 4565650"/>
              <a:gd name="connsiteY75" fmla="*/ 787400 h 1390650"/>
              <a:gd name="connsiteX76" fmla="*/ 2295525 w 4565650"/>
              <a:gd name="connsiteY76" fmla="*/ 765175 h 1390650"/>
              <a:gd name="connsiteX77" fmla="*/ 2238375 w 4565650"/>
              <a:gd name="connsiteY77" fmla="*/ 765175 h 1390650"/>
              <a:gd name="connsiteX78" fmla="*/ 2238375 w 4565650"/>
              <a:gd name="connsiteY78" fmla="*/ 758825 h 1390650"/>
              <a:gd name="connsiteX79" fmla="*/ 2181225 w 4565650"/>
              <a:gd name="connsiteY79" fmla="*/ 758825 h 1390650"/>
              <a:gd name="connsiteX80" fmla="*/ 2181225 w 4565650"/>
              <a:gd name="connsiteY80" fmla="*/ 752475 h 1390650"/>
              <a:gd name="connsiteX81" fmla="*/ 2136775 w 4565650"/>
              <a:gd name="connsiteY81" fmla="*/ 752475 h 1390650"/>
              <a:gd name="connsiteX82" fmla="*/ 2136775 w 4565650"/>
              <a:gd name="connsiteY82" fmla="*/ 736600 h 1390650"/>
              <a:gd name="connsiteX83" fmla="*/ 2000250 w 4565650"/>
              <a:gd name="connsiteY83" fmla="*/ 736600 h 1390650"/>
              <a:gd name="connsiteX84" fmla="*/ 2000250 w 4565650"/>
              <a:gd name="connsiteY84" fmla="*/ 717550 h 1390650"/>
              <a:gd name="connsiteX85" fmla="*/ 1952625 w 4565650"/>
              <a:gd name="connsiteY85" fmla="*/ 717550 h 1390650"/>
              <a:gd name="connsiteX86" fmla="*/ 1952625 w 4565650"/>
              <a:gd name="connsiteY86" fmla="*/ 692150 h 1390650"/>
              <a:gd name="connsiteX87" fmla="*/ 1819275 w 4565650"/>
              <a:gd name="connsiteY87" fmla="*/ 692150 h 1390650"/>
              <a:gd name="connsiteX88" fmla="*/ 1819275 w 4565650"/>
              <a:gd name="connsiteY88" fmla="*/ 663575 h 1390650"/>
              <a:gd name="connsiteX89" fmla="*/ 1752600 w 4565650"/>
              <a:gd name="connsiteY89" fmla="*/ 663575 h 1390650"/>
              <a:gd name="connsiteX90" fmla="*/ 1752600 w 4565650"/>
              <a:gd name="connsiteY90" fmla="*/ 641350 h 1390650"/>
              <a:gd name="connsiteX91" fmla="*/ 1692275 w 4565650"/>
              <a:gd name="connsiteY91" fmla="*/ 641350 h 1390650"/>
              <a:gd name="connsiteX92" fmla="*/ 1692275 w 4565650"/>
              <a:gd name="connsiteY92" fmla="*/ 615950 h 1390650"/>
              <a:gd name="connsiteX93" fmla="*/ 1520825 w 4565650"/>
              <a:gd name="connsiteY93" fmla="*/ 615950 h 1390650"/>
              <a:gd name="connsiteX94" fmla="*/ 1520825 w 4565650"/>
              <a:gd name="connsiteY94" fmla="*/ 600075 h 1390650"/>
              <a:gd name="connsiteX95" fmla="*/ 1457325 w 4565650"/>
              <a:gd name="connsiteY95" fmla="*/ 600075 h 1390650"/>
              <a:gd name="connsiteX96" fmla="*/ 1457325 w 4565650"/>
              <a:gd name="connsiteY96" fmla="*/ 587375 h 1390650"/>
              <a:gd name="connsiteX97" fmla="*/ 1422400 w 4565650"/>
              <a:gd name="connsiteY97" fmla="*/ 587375 h 1390650"/>
              <a:gd name="connsiteX98" fmla="*/ 1431925 w 4565650"/>
              <a:gd name="connsiteY98" fmla="*/ 577850 h 1390650"/>
              <a:gd name="connsiteX99" fmla="*/ 1381125 w 4565650"/>
              <a:gd name="connsiteY99" fmla="*/ 577850 h 1390650"/>
              <a:gd name="connsiteX100" fmla="*/ 1381125 w 4565650"/>
              <a:gd name="connsiteY100" fmla="*/ 561975 h 1390650"/>
              <a:gd name="connsiteX101" fmla="*/ 1320800 w 4565650"/>
              <a:gd name="connsiteY101" fmla="*/ 561975 h 1390650"/>
              <a:gd name="connsiteX102" fmla="*/ 1320800 w 4565650"/>
              <a:gd name="connsiteY102" fmla="*/ 549275 h 1390650"/>
              <a:gd name="connsiteX103" fmla="*/ 1257300 w 4565650"/>
              <a:gd name="connsiteY103" fmla="*/ 549275 h 1390650"/>
              <a:gd name="connsiteX104" fmla="*/ 1257300 w 4565650"/>
              <a:gd name="connsiteY104" fmla="*/ 523875 h 1390650"/>
              <a:gd name="connsiteX105" fmla="*/ 1196975 w 4565650"/>
              <a:gd name="connsiteY105" fmla="*/ 523875 h 1390650"/>
              <a:gd name="connsiteX106" fmla="*/ 1196975 w 4565650"/>
              <a:gd name="connsiteY106" fmla="*/ 508000 h 1390650"/>
              <a:gd name="connsiteX107" fmla="*/ 1149350 w 4565650"/>
              <a:gd name="connsiteY107" fmla="*/ 508000 h 1390650"/>
              <a:gd name="connsiteX108" fmla="*/ 1149350 w 4565650"/>
              <a:gd name="connsiteY108" fmla="*/ 492125 h 1390650"/>
              <a:gd name="connsiteX109" fmla="*/ 1095375 w 4565650"/>
              <a:gd name="connsiteY109" fmla="*/ 492125 h 1390650"/>
              <a:gd name="connsiteX110" fmla="*/ 1095375 w 4565650"/>
              <a:gd name="connsiteY110" fmla="*/ 482600 h 1390650"/>
              <a:gd name="connsiteX111" fmla="*/ 1073150 w 4565650"/>
              <a:gd name="connsiteY111" fmla="*/ 482600 h 1390650"/>
              <a:gd name="connsiteX112" fmla="*/ 1073150 w 4565650"/>
              <a:gd name="connsiteY112" fmla="*/ 466725 h 1390650"/>
              <a:gd name="connsiteX113" fmla="*/ 1016000 w 4565650"/>
              <a:gd name="connsiteY113" fmla="*/ 466725 h 1390650"/>
              <a:gd name="connsiteX114" fmla="*/ 1016000 w 4565650"/>
              <a:gd name="connsiteY114" fmla="*/ 441325 h 1390650"/>
              <a:gd name="connsiteX115" fmla="*/ 974725 w 4565650"/>
              <a:gd name="connsiteY115" fmla="*/ 441325 h 1390650"/>
              <a:gd name="connsiteX116" fmla="*/ 974725 w 4565650"/>
              <a:gd name="connsiteY116" fmla="*/ 419100 h 1390650"/>
              <a:gd name="connsiteX117" fmla="*/ 933450 w 4565650"/>
              <a:gd name="connsiteY117" fmla="*/ 419100 h 1390650"/>
              <a:gd name="connsiteX118" fmla="*/ 933450 w 4565650"/>
              <a:gd name="connsiteY118" fmla="*/ 412750 h 1390650"/>
              <a:gd name="connsiteX119" fmla="*/ 901700 w 4565650"/>
              <a:gd name="connsiteY119" fmla="*/ 412750 h 1390650"/>
              <a:gd name="connsiteX120" fmla="*/ 901700 w 4565650"/>
              <a:gd name="connsiteY120" fmla="*/ 403225 h 1390650"/>
              <a:gd name="connsiteX121" fmla="*/ 869950 w 4565650"/>
              <a:gd name="connsiteY121" fmla="*/ 403225 h 1390650"/>
              <a:gd name="connsiteX122" fmla="*/ 869950 w 4565650"/>
              <a:gd name="connsiteY122" fmla="*/ 390525 h 1390650"/>
              <a:gd name="connsiteX123" fmla="*/ 819150 w 4565650"/>
              <a:gd name="connsiteY123" fmla="*/ 390525 h 1390650"/>
              <a:gd name="connsiteX124" fmla="*/ 819150 w 4565650"/>
              <a:gd name="connsiteY124" fmla="*/ 365125 h 1390650"/>
              <a:gd name="connsiteX125" fmla="*/ 742950 w 4565650"/>
              <a:gd name="connsiteY125" fmla="*/ 365125 h 1390650"/>
              <a:gd name="connsiteX126" fmla="*/ 742950 w 4565650"/>
              <a:gd name="connsiteY126" fmla="*/ 333375 h 1390650"/>
              <a:gd name="connsiteX127" fmla="*/ 644525 w 4565650"/>
              <a:gd name="connsiteY127" fmla="*/ 333375 h 1390650"/>
              <a:gd name="connsiteX128" fmla="*/ 644525 w 4565650"/>
              <a:gd name="connsiteY128" fmla="*/ 314325 h 1390650"/>
              <a:gd name="connsiteX129" fmla="*/ 615950 w 4565650"/>
              <a:gd name="connsiteY129" fmla="*/ 314325 h 1390650"/>
              <a:gd name="connsiteX130" fmla="*/ 615950 w 4565650"/>
              <a:gd name="connsiteY130" fmla="*/ 295275 h 1390650"/>
              <a:gd name="connsiteX131" fmla="*/ 565150 w 4565650"/>
              <a:gd name="connsiteY131" fmla="*/ 295275 h 1390650"/>
              <a:gd name="connsiteX132" fmla="*/ 565150 w 4565650"/>
              <a:gd name="connsiteY132" fmla="*/ 285750 h 1390650"/>
              <a:gd name="connsiteX133" fmla="*/ 533400 w 4565650"/>
              <a:gd name="connsiteY133" fmla="*/ 285750 h 1390650"/>
              <a:gd name="connsiteX134" fmla="*/ 533400 w 4565650"/>
              <a:gd name="connsiteY134" fmla="*/ 266700 h 1390650"/>
              <a:gd name="connsiteX135" fmla="*/ 495300 w 4565650"/>
              <a:gd name="connsiteY135" fmla="*/ 266700 h 1390650"/>
              <a:gd name="connsiteX136" fmla="*/ 495300 w 4565650"/>
              <a:gd name="connsiteY136" fmla="*/ 250825 h 1390650"/>
              <a:gd name="connsiteX137" fmla="*/ 454025 w 4565650"/>
              <a:gd name="connsiteY137" fmla="*/ 250825 h 1390650"/>
              <a:gd name="connsiteX138" fmla="*/ 454025 w 4565650"/>
              <a:gd name="connsiteY138" fmla="*/ 234950 h 1390650"/>
              <a:gd name="connsiteX139" fmla="*/ 425450 w 4565650"/>
              <a:gd name="connsiteY139" fmla="*/ 234950 h 1390650"/>
              <a:gd name="connsiteX140" fmla="*/ 425450 w 4565650"/>
              <a:gd name="connsiteY140" fmla="*/ 222250 h 1390650"/>
              <a:gd name="connsiteX141" fmla="*/ 342900 w 4565650"/>
              <a:gd name="connsiteY141" fmla="*/ 222250 h 1390650"/>
              <a:gd name="connsiteX142" fmla="*/ 342900 w 4565650"/>
              <a:gd name="connsiteY142" fmla="*/ 209550 h 1390650"/>
              <a:gd name="connsiteX143" fmla="*/ 317500 w 4565650"/>
              <a:gd name="connsiteY143" fmla="*/ 209550 h 1390650"/>
              <a:gd name="connsiteX144" fmla="*/ 317500 w 4565650"/>
              <a:gd name="connsiteY144" fmla="*/ 193675 h 1390650"/>
              <a:gd name="connsiteX145" fmla="*/ 279400 w 4565650"/>
              <a:gd name="connsiteY145" fmla="*/ 193675 h 1390650"/>
              <a:gd name="connsiteX146" fmla="*/ 279400 w 4565650"/>
              <a:gd name="connsiteY146" fmla="*/ 180975 h 1390650"/>
              <a:gd name="connsiteX147" fmla="*/ 231775 w 4565650"/>
              <a:gd name="connsiteY147" fmla="*/ 180975 h 1390650"/>
              <a:gd name="connsiteX148" fmla="*/ 231775 w 4565650"/>
              <a:gd name="connsiteY148" fmla="*/ 161925 h 1390650"/>
              <a:gd name="connsiteX149" fmla="*/ 180975 w 4565650"/>
              <a:gd name="connsiteY149" fmla="*/ 161925 h 1390650"/>
              <a:gd name="connsiteX150" fmla="*/ 180975 w 4565650"/>
              <a:gd name="connsiteY150" fmla="*/ 117475 h 1390650"/>
              <a:gd name="connsiteX151" fmla="*/ 117475 w 4565650"/>
              <a:gd name="connsiteY151" fmla="*/ 117475 h 1390650"/>
              <a:gd name="connsiteX152" fmla="*/ 117475 w 4565650"/>
              <a:gd name="connsiteY152" fmla="*/ 95250 h 1390650"/>
              <a:gd name="connsiteX153" fmla="*/ 95250 w 4565650"/>
              <a:gd name="connsiteY153" fmla="*/ 95250 h 1390650"/>
              <a:gd name="connsiteX154" fmla="*/ 95250 w 4565650"/>
              <a:gd name="connsiteY154" fmla="*/ 76200 h 1390650"/>
              <a:gd name="connsiteX155" fmla="*/ 53975 w 4565650"/>
              <a:gd name="connsiteY155" fmla="*/ 76200 h 1390650"/>
              <a:gd name="connsiteX156" fmla="*/ 53975 w 4565650"/>
              <a:gd name="connsiteY156" fmla="*/ 47625 h 1390650"/>
              <a:gd name="connsiteX157" fmla="*/ 25400 w 4565650"/>
              <a:gd name="connsiteY157" fmla="*/ 47625 h 1390650"/>
              <a:gd name="connsiteX158" fmla="*/ 25400 w 4565650"/>
              <a:gd name="connsiteY158" fmla="*/ 31750 h 1390650"/>
              <a:gd name="connsiteX159" fmla="*/ 0 w 4565650"/>
              <a:gd name="connsiteY159" fmla="*/ 31750 h 1390650"/>
              <a:gd name="connsiteX160" fmla="*/ 0 w 4565650"/>
              <a:gd name="connsiteY160" fmla="*/ 0 h 1390650"/>
              <a:gd name="connsiteX161" fmla="*/ 4559300 w 4565650"/>
              <a:gd name="connsiteY161" fmla="*/ 0 h 1390650"/>
              <a:gd name="connsiteX162" fmla="*/ 4565650 w 4565650"/>
              <a:gd name="connsiteY162" fmla="*/ 1390650 h 139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565650" h="1390650">
                <a:moveTo>
                  <a:pt x="4565650" y="1390650"/>
                </a:moveTo>
                <a:lnTo>
                  <a:pt x="4498975" y="1390650"/>
                </a:lnTo>
                <a:lnTo>
                  <a:pt x="4498975" y="1377950"/>
                </a:lnTo>
                <a:lnTo>
                  <a:pt x="4451350" y="1377950"/>
                </a:lnTo>
                <a:lnTo>
                  <a:pt x="4451350" y="1355725"/>
                </a:lnTo>
                <a:lnTo>
                  <a:pt x="4391025" y="1355725"/>
                </a:lnTo>
                <a:lnTo>
                  <a:pt x="4391025" y="1339850"/>
                </a:lnTo>
                <a:lnTo>
                  <a:pt x="4337050" y="1339850"/>
                </a:lnTo>
                <a:lnTo>
                  <a:pt x="4337050" y="1317625"/>
                </a:lnTo>
                <a:lnTo>
                  <a:pt x="4229100" y="1317625"/>
                </a:lnTo>
                <a:lnTo>
                  <a:pt x="4229100" y="1292225"/>
                </a:lnTo>
                <a:lnTo>
                  <a:pt x="4203700" y="1292225"/>
                </a:lnTo>
                <a:lnTo>
                  <a:pt x="4203700" y="1266825"/>
                </a:lnTo>
                <a:lnTo>
                  <a:pt x="4175125" y="1266825"/>
                </a:lnTo>
                <a:lnTo>
                  <a:pt x="4175125" y="1244600"/>
                </a:lnTo>
                <a:lnTo>
                  <a:pt x="4054475" y="1244600"/>
                </a:lnTo>
                <a:lnTo>
                  <a:pt x="4054475" y="1228725"/>
                </a:lnTo>
                <a:lnTo>
                  <a:pt x="3965575" y="1228725"/>
                </a:lnTo>
                <a:lnTo>
                  <a:pt x="3965575" y="1228725"/>
                </a:lnTo>
                <a:lnTo>
                  <a:pt x="3917950" y="1228725"/>
                </a:lnTo>
                <a:lnTo>
                  <a:pt x="3917950" y="1184275"/>
                </a:lnTo>
                <a:lnTo>
                  <a:pt x="3841750" y="1184275"/>
                </a:lnTo>
                <a:lnTo>
                  <a:pt x="3841750" y="1177925"/>
                </a:lnTo>
                <a:lnTo>
                  <a:pt x="3736975" y="1177925"/>
                </a:lnTo>
                <a:lnTo>
                  <a:pt x="3736975" y="1165225"/>
                </a:lnTo>
                <a:lnTo>
                  <a:pt x="3651250" y="1165225"/>
                </a:lnTo>
                <a:lnTo>
                  <a:pt x="3651250" y="1152525"/>
                </a:lnTo>
                <a:lnTo>
                  <a:pt x="3584575" y="1152525"/>
                </a:lnTo>
                <a:lnTo>
                  <a:pt x="3584575" y="1139825"/>
                </a:lnTo>
                <a:lnTo>
                  <a:pt x="3508375" y="1139825"/>
                </a:lnTo>
                <a:lnTo>
                  <a:pt x="3508375" y="1120775"/>
                </a:lnTo>
                <a:lnTo>
                  <a:pt x="3429000" y="1120775"/>
                </a:lnTo>
                <a:lnTo>
                  <a:pt x="3429000" y="1092200"/>
                </a:lnTo>
                <a:lnTo>
                  <a:pt x="3384550" y="1092200"/>
                </a:lnTo>
                <a:lnTo>
                  <a:pt x="3384550" y="1079500"/>
                </a:lnTo>
                <a:lnTo>
                  <a:pt x="3362325" y="1079500"/>
                </a:lnTo>
                <a:lnTo>
                  <a:pt x="3362325" y="1069975"/>
                </a:lnTo>
                <a:lnTo>
                  <a:pt x="3327400" y="1069975"/>
                </a:lnTo>
                <a:lnTo>
                  <a:pt x="3327400" y="1060450"/>
                </a:lnTo>
                <a:lnTo>
                  <a:pt x="3298825" y="1060450"/>
                </a:lnTo>
                <a:lnTo>
                  <a:pt x="3298825" y="1041400"/>
                </a:lnTo>
                <a:lnTo>
                  <a:pt x="3276600" y="1041400"/>
                </a:lnTo>
                <a:lnTo>
                  <a:pt x="3276600" y="1025525"/>
                </a:lnTo>
                <a:lnTo>
                  <a:pt x="3216275" y="1025525"/>
                </a:lnTo>
                <a:lnTo>
                  <a:pt x="3216275" y="1025525"/>
                </a:lnTo>
                <a:lnTo>
                  <a:pt x="3216275" y="1025525"/>
                </a:lnTo>
                <a:lnTo>
                  <a:pt x="3206750" y="1016000"/>
                </a:lnTo>
                <a:lnTo>
                  <a:pt x="3155950" y="1016000"/>
                </a:lnTo>
                <a:lnTo>
                  <a:pt x="3162300" y="1009650"/>
                </a:lnTo>
                <a:lnTo>
                  <a:pt x="3092450" y="1009650"/>
                </a:lnTo>
                <a:lnTo>
                  <a:pt x="3092450" y="987425"/>
                </a:lnTo>
                <a:lnTo>
                  <a:pt x="2962275" y="984250"/>
                </a:lnTo>
                <a:lnTo>
                  <a:pt x="2962275" y="955675"/>
                </a:lnTo>
                <a:lnTo>
                  <a:pt x="2927350" y="955675"/>
                </a:lnTo>
                <a:lnTo>
                  <a:pt x="2927350" y="939800"/>
                </a:lnTo>
                <a:lnTo>
                  <a:pt x="2879725" y="939800"/>
                </a:lnTo>
                <a:lnTo>
                  <a:pt x="2879725" y="936625"/>
                </a:lnTo>
                <a:lnTo>
                  <a:pt x="2813050" y="936625"/>
                </a:lnTo>
                <a:lnTo>
                  <a:pt x="2813050" y="930275"/>
                </a:lnTo>
                <a:lnTo>
                  <a:pt x="2673350" y="927100"/>
                </a:lnTo>
                <a:lnTo>
                  <a:pt x="2673350" y="901700"/>
                </a:lnTo>
                <a:lnTo>
                  <a:pt x="2647950" y="901700"/>
                </a:lnTo>
                <a:lnTo>
                  <a:pt x="2647950" y="889000"/>
                </a:lnTo>
                <a:lnTo>
                  <a:pt x="2606675" y="889000"/>
                </a:lnTo>
                <a:lnTo>
                  <a:pt x="2606675" y="876300"/>
                </a:lnTo>
                <a:lnTo>
                  <a:pt x="2543175" y="876300"/>
                </a:lnTo>
                <a:lnTo>
                  <a:pt x="2543175" y="857250"/>
                </a:lnTo>
                <a:lnTo>
                  <a:pt x="2489200" y="857250"/>
                </a:lnTo>
                <a:lnTo>
                  <a:pt x="2489200" y="841375"/>
                </a:lnTo>
                <a:lnTo>
                  <a:pt x="2447925" y="841375"/>
                </a:lnTo>
                <a:lnTo>
                  <a:pt x="2447925" y="828675"/>
                </a:lnTo>
                <a:lnTo>
                  <a:pt x="2403475" y="828675"/>
                </a:lnTo>
                <a:lnTo>
                  <a:pt x="2403475" y="803275"/>
                </a:lnTo>
                <a:lnTo>
                  <a:pt x="2336800" y="803275"/>
                </a:lnTo>
                <a:lnTo>
                  <a:pt x="2336800" y="787400"/>
                </a:lnTo>
                <a:lnTo>
                  <a:pt x="2295525" y="787400"/>
                </a:lnTo>
                <a:lnTo>
                  <a:pt x="2295525" y="765175"/>
                </a:lnTo>
                <a:lnTo>
                  <a:pt x="2238375" y="765175"/>
                </a:lnTo>
                <a:lnTo>
                  <a:pt x="2238375" y="758825"/>
                </a:lnTo>
                <a:lnTo>
                  <a:pt x="2181225" y="758825"/>
                </a:lnTo>
                <a:lnTo>
                  <a:pt x="2181225" y="752475"/>
                </a:lnTo>
                <a:lnTo>
                  <a:pt x="2136775" y="752475"/>
                </a:lnTo>
                <a:lnTo>
                  <a:pt x="2136775" y="736600"/>
                </a:lnTo>
                <a:lnTo>
                  <a:pt x="2000250" y="736600"/>
                </a:lnTo>
                <a:lnTo>
                  <a:pt x="2000250" y="717550"/>
                </a:lnTo>
                <a:lnTo>
                  <a:pt x="1952625" y="717550"/>
                </a:lnTo>
                <a:lnTo>
                  <a:pt x="1952625" y="692150"/>
                </a:lnTo>
                <a:lnTo>
                  <a:pt x="1819275" y="692150"/>
                </a:lnTo>
                <a:lnTo>
                  <a:pt x="1819275" y="663575"/>
                </a:lnTo>
                <a:lnTo>
                  <a:pt x="1752600" y="663575"/>
                </a:lnTo>
                <a:lnTo>
                  <a:pt x="1752600" y="641350"/>
                </a:lnTo>
                <a:lnTo>
                  <a:pt x="1692275" y="641350"/>
                </a:lnTo>
                <a:lnTo>
                  <a:pt x="1692275" y="615950"/>
                </a:lnTo>
                <a:lnTo>
                  <a:pt x="1520825" y="615950"/>
                </a:lnTo>
                <a:lnTo>
                  <a:pt x="1520825" y="600075"/>
                </a:lnTo>
                <a:lnTo>
                  <a:pt x="1457325" y="600075"/>
                </a:lnTo>
                <a:lnTo>
                  <a:pt x="1457325" y="587375"/>
                </a:lnTo>
                <a:lnTo>
                  <a:pt x="1422400" y="587375"/>
                </a:lnTo>
                <a:lnTo>
                  <a:pt x="1431925" y="577850"/>
                </a:lnTo>
                <a:lnTo>
                  <a:pt x="1381125" y="577850"/>
                </a:lnTo>
                <a:lnTo>
                  <a:pt x="1381125" y="561975"/>
                </a:lnTo>
                <a:lnTo>
                  <a:pt x="1320800" y="561975"/>
                </a:lnTo>
                <a:lnTo>
                  <a:pt x="1320800" y="549275"/>
                </a:lnTo>
                <a:lnTo>
                  <a:pt x="1257300" y="549275"/>
                </a:lnTo>
                <a:lnTo>
                  <a:pt x="1257300" y="523875"/>
                </a:lnTo>
                <a:lnTo>
                  <a:pt x="1196975" y="523875"/>
                </a:lnTo>
                <a:lnTo>
                  <a:pt x="1196975" y="508000"/>
                </a:lnTo>
                <a:lnTo>
                  <a:pt x="1149350" y="508000"/>
                </a:lnTo>
                <a:lnTo>
                  <a:pt x="1149350" y="492125"/>
                </a:lnTo>
                <a:lnTo>
                  <a:pt x="1095375" y="492125"/>
                </a:lnTo>
                <a:lnTo>
                  <a:pt x="1095375" y="482600"/>
                </a:lnTo>
                <a:lnTo>
                  <a:pt x="1073150" y="482600"/>
                </a:lnTo>
                <a:lnTo>
                  <a:pt x="1073150" y="466725"/>
                </a:lnTo>
                <a:lnTo>
                  <a:pt x="1016000" y="466725"/>
                </a:lnTo>
                <a:lnTo>
                  <a:pt x="1016000" y="441325"/>
                </a:lnTo>
                <a:lnTo>
                  <a:pt x="974725" y="441325"/>
                </a:lnTo>
                <a:lnTo>
                  <a:pt x="974725" y="419100"/>
                </a:lnTo>
                <a:lnTo>
                  <a:pt x="933450" y="419100"/>
                </a:lnTo>
                <a:lnTo>
                  <a:pt x="933450" y="412750"/>
                </a:lnTo>
                <a:lnTo>
                  <a:pt x="901700" y="412750"/>
                </a:lnTo>
                <a:lnTo>
                  <a:pt x="901700" y="403225"/>
                </a:lnTo>
                <a:lnTo>
                  <a:pt x="869950" y="403225"/>
                </a:lnTo>
                <a:lnTo>
                  <a:pt x="869950" y="390525"/>
                </a:lnTo>
                <a:lnTo>
                  <a:pt x="819150" y="390525"/>
                </a:lnTo>
                <a:lnTo>
                  <a:pt x="819150" y="365125"/>
                </a:lnTo>
                <a:lnTo>
                  <a:pt x="742950" y="365125"/>
                </a:lnTo>
                <a:lnTo>
                  <a:pt x="742950" y="333375"/>
                </a:lnTo>
                <a:lnTo>
                  <a:pt x="644525" y="333375"/>
                </a:lnTo>
                <a:lnTo>
                  <a:pt x="644525" y="314325"/>
                </a:lnTo>
                <a:lnTo>
                  <a:pt x="615950" y="314325"/>
                </a:lnTo>
                <a:lnTo>
                  <a:pt x="615950" y="295275"/>
                </a:lnTo>
                <a:lnTo>
                  <a:pt x="565150" y="295275"/>
                </a:lnTo>
                <a:lnTo>
                  <a:pt x="565150" y="285750"/>
                </a:lnTo>
                <a:lnTo>
                  <a:pt x="533400" y="285750"/>
                </a:lnTo>
                <a:lnTo>
                  <a:pt x="533400" y="266700"/>
                </a:lnTo>
                <a:lnTo>
                  <a:pt x="495300" y="266700"/>
                </a:lnTo>
                <a:lnTo>
                  <a:pt x="495300" y="250825"/>
                </a:lnTo>
                <a:lnTo>
                  <a:pt x="454025" y="250825"/>
                </a:lnTo>
                <a:lnTo>
                  <a:pt x="454025" y="234950"/>
                </a:lnTo>
                <a:lnTo>
                  <a:pt x="425450" y="234950"/>
                </a:lnTo>
                <a:lnTo>
                  <a:pt x="425450" y="222250"/>
                </a:lnTo>
                <a:lnTo>
                  <a:pt x="342900" y="222250"/>
                </a:lnTo>
                <a:lnTo>
                  <a:pt x="342900" y="209550"/>
                </a:lnTo>
                <a:lnTo>
                  <a:pt x="317500" y="209550"/>
                </a:lnTo>
                <a:lnTo>
                  <a:pt x="317500" y="193675"/>
                </a:lnTo>
                <a:lnTo>
                  <a:pt x="279400" y="193675"/>
                </a:lnTo>
                <a:lnTo>
                  <a:pt x="279400" y="180975"/>
                </a:lnTo>
                <a:lnTo>
                  <a:pt x="231775" y="180975"/>
                </a:lnTo>
                <a:lnTo>
                  <a:pt x="231775" y="161925"/>
                </a:lnTo>
                <a:lnTo>
                  <a:pt x="180975" y="161925"/>
                </a:lnTo>
                <a:lnTo>
                  <a:pt x="180975" y="117475"/>
                </a:lnTo>
                <a:lnTo>
                  <a:pt x="117475" y="117475"/>
                </a:lnTo>
                <a:lnTo>
                  <a:pt x="117475" y="95250"/>
                </a:lnTo>
                <a:lnTo>
                  <a:pt x="95250" y="95250"/>
                </a:lnTo>
                <a:lnTo>
                  <a:pt x="95250" y="76200"/>
                </a:lnTo>
                <a:lnTo>
                  <a:pt x="53975" y="76200"/>
                </a:lnTo>
                <a:lnTo>
                  <a:pt x="53975" y="47625"/>
                </a:lnTo>
                <a:lnTo>
                  <a:pt x="25400" y="47625"/>
                </a:lnTo>
                <a:lnTo>
                  <a:pt x="25400" y="31750"/>
                </a:lnTo>
                <a:lnTo>
                  <a:pt x="0" y="31750"/>
                </a:lnTo>
                <a:lnTo>
                  <a:pt x="0" y="0"/>
                </a:lnTo>
                <a:lnTo>
                  <a:pt x="4559300" y="0"/>
                </a:lnTo>
                <a:cubicBezTo>
                  <a:pt x="4561417" y="463550"/>
                  <a:pt x="4563533" y="927100"/>
                  <a:pt x="4565650" y="1390650"/>
                </a:cubicBezTo>
                <a:close/>
              </a:path>
            </a:pathLst>
          </a:custGeom>
          <a:solidFill>
            <a:schemeClr val="accent3">
              <a:alpha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8" name="Straight Connector 27">
            <a:extLst>
              <a:ext uri="{FF2B5EF4-FFF2-40B4-BE49-F238E27FC236}">
                <a16:creationId xmlns:a16="http://schemas.microsoft.com/office/drawing/2014/main" id="{C3847AB6-AB86-5FF9-01C1-22BE93EDCF64}"/>
              </a:ext>
            </a:extLst>
          </p:cNvPr>
          <p:cNvCxnSpPr/>
          <p:nvPr/>
        </p:nvCxnSpPr>
        <p:spPr bwMode="auto">
          <a:xfrm flipH="1">
            <a:off x="1397796" y="5282038"/>
            <a:ext cx="5085554" cy="0"/>
          </a:xfrm>
          <a:prstGeom prst="line">
            <a:avLst/>
          </a:prstGeom>
          <a:noFill/>
          <a:ln w="28575" cap="flat" cmpd="sng" algn="ctr">
            <a:solidFill>
              <a:schemeClr val="tx2">
                <a:lumMod val="90000"/>
              </a:schemeClr>
            </a:solidFill>
            <a:prstDash val="sysDash"/>
            <a:round/>
            <a:headEnd type="none" w="med" len="med"/>
            <a:tailEnd type="none" w="med" len="med"/>
          </a:ln>
          <a:effectLst/>
        </p:spPr>
      </p:cxnSp>
    </p:spTree>
    <p:extLst>
      <p:ext uri="{BB962C8B-B14F-4D97-AF65-F5344CB8AC3E}">
        <p14:creationId xmlns:p14="http://schemas.microsoft.com/office/powerpoint/2010/main" val="1046897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MANIFEST-2: Safety</a:t>
            </a:r>
            <a:endParaRPr lang="en-US" altLang="en-US" dirty="0"/>
          </a:p>
        </p:txBody>
      </p:sp>
      <p:graphicFrame>
        <p:nvGraphicFramePr>
          <p:cNvPr id="3" name="Group 3">
            <a:extLst>
              <a:ext uri="{FF2B5EF4-FFF2-40B4-BE49-F238E27FC236}">
                <a16:creationId xmlns:a16="http://schemas.microsoft.com/office/drawing/2014/main" id="{C21B3924-318D-B2CD-DAFA-3560E7AF7781}"/>
              </a:ext>
            </a:extLst>
          </p:cNvPr>
          <p:cNvGraphicFramePr>
            <a:graphicFrameLocks/>
          </p:cNvGraphicFramePr>
          <p:nvPr>
            <p:extLst>
              <p:ext uri="{D42A27DB-BD31-4B8C-83A1-F6EECF244321}">
                <p14:modId xmlns:p14="http://schemas.microsoft.com/office/powerpoint/2010/main" val="801002167"/>
              </p:ext>
            </p:extLst>
          </p:nvPr>
        </p:nvGraphicFramePr>
        <p:xfrm>
          <a:off x="731077" y="1390427"/>
          <a:ext cx="10729845" cy="4877056"/>
        </p:xfrm>
        <a:graphic>
          <a:graphicData uri="http://schemas.openxmlformats.org/drawingml/2006/table">
            <a:tbl>
              <a:tblPr/>
              <a:tblGrid>
                <a:gridCol w="2544387">
                  <a:extLst>
                    <a:ext uri="{9D8B030D-6E8A-4147-A177-3AD203B41FA5}">
                      <a16:colId xmlns:a16="http://schemas.microsoft.com/office/drawing/2014/main" val="20000"/>
                    </a:ext>
                  </a:extLst>
                </a:gridCol>
                <a:gridCol w="1925721">
                  <a:extLst>
                    <a:ext uri="{9D8B030D-6E8A-4147-A177-3AD203B41FA5}">
                      <a16:colId xmlns:a16="http://schemas.microsoft.com/office/drawing/2014/main" val="20001"/>
                    </a:ext>
                  </a:extLst>
                </a:gridCol>
                <a:gridCol w="2086579">
                  <a:extLst>
                    <a:ext uri="{9D8B030D-6E8A-4147-A177-3AD203B41FA5}">
                      <a16:colId xmlns:a16="http://schemas.microsoft.com/office/drawing/2014/main" val="20002"/>
                    </a:ext>
                  </a:extLst>
                </a:gridCol>
                <a:gridCol w="2086579">
                  <a:extLst>
                    <a:ext uri="{9D8B030D-6E8A-4147-A177-3AD203B41FA5}">
                      <a16:colId xmlns:a16="http://schemas.microsoft.com/office/drawing/2014/main" val="2500688851"/>
                    </a:ext>
                  </a:extLst>
                </a:gridCol>
                <a:gridCol w="2086579">
                  <a:extLst>
                    <a:ext uri="{9D8B030D-6E8A-4147-A177-3AD203B41FA5}">
                      <a16:colId xmlns:a16="http://schemas.microsoft.com/office/drawing/2014/main" val="3530571805"/>
                    </a:ext>
                  </a:extLst>
                </a:gridCol>
              </a:tblGrid>
              <a:tr h="14029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 in ≥10% of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Pelabresib + Ruxolitinib (n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Ruxolitinib (n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6060290"/>
                  </a:ext>
                </a:extLst>
              </a:tr>
              <a:tr h="14029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TEAEs in ≥10%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platelet count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382954701"/>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4277507"/>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772529783"/>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92405764"/>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35241109"/>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64336274"/>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91819813"/>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98272332"/>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128504030"/>
                  </a:ext>
                </a:extLst>
              </a:tr>
            </a:tbl>
          </a:graphicData>
        </a:graphic>
      </p:graphicFrame>
      <p:sp>
        <p:nvSpPr>
          <p:cNvPr id="2" name="Text Box 15">
            <a:extLst>
              <a:ext uri="{FF2B5EF4-FFF2-40B4-BE49-F238E27FC236}">
                <a16:creationId xmlns:a16="http://schemas.microsoft.com/office/drawing/2014/main" id="{451AB117-5BD4-2608-9EC9-0F19502176D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Rampal. ASH 2023. Abstr 628.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87377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BF5B72-BE44-4B9D-B9B4-B37BD5CE81DB}"/>
              </a:ext>
            </a:extLst>
          </p:cNvPr>
          <p:cNvSpPr>
            <a:spLocks noGrp="1"/>
          </p:cNvSpPr>
          <p:nvPr/>
        </p:nvSpPr>
        <p:spPr>
          <a:xfrm>
            <a:off x="479425" y="283807"/>
            <a:ext cx="11233149" cy="742265"/>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400" b="1" kern="1200">
                <a:solidFill>
                  <a:schemeClr val="accent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0F3769"/>
              </a:solidFill>
              <a:effectLst/>
              <a:uLnTx/>
              <a:uFillTx/>
              <a:latin typeface="Arial" panose="020B0604020202020204"/>
              <a:ea typeface="+mj-ea"/>
              <a:cs typeface="+mj-cs"/>
            </a:endParaRPr>
          </a:p>
        </p:txBody>
      </p:sp>
      <p:sp>
        <p:nvSpPr>
          <p:cNvPr id="5" name="Rectangle: Rounded Corners 4">
            <a:extLst>
              <a:ext uri="{FF2B5EF4-FFF2-40B4-BE49-F238E27FC236}">
                <a16:creationId xmlns:a16="http://schemas.microsoft.com/office/drawing/2014/main" id="{CF42715D-4AFB-4CB2-90E8-DBAF2B7AD275}"/>
              </a:ext>
            </a:extLst>
          </p:cNvPr>
          <p:cNvSpPr/>
          <p:nvPr/>
        </p:nvSpPr>
        <p:spPr>
          <a:xfrm>
            <a:off x="1484135" y="2269273"/>
            <a:ext cx="4456063" cy="731520"/>
          </a:xfrm>
          <a:prstGeom prst="roundRect">
            <a:avLst>
              <a:gd name="adj" fmla="val 0"/>
            </a:avLst>
          </a:prstGeom>
          <a:solidFill>
            <a:schemeClr val="accent1"/>
          </a:solidFill>
          <a:ln w="12700" cap="flat" cmpd="sng" algn="ctr">
            <a:noFill/>
            <a:prstDash val="solid"/>
            <a:miter lim="800000"/>
          </a:ln>
          <a:effectLst/>
        </p:spPr>
        <p:txBody>
          <a:bodyPr lIns="182880" tIns="91440" bIns="9144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FFFFFF"/>
                </a:solidFill>
                <a:effectLst/>
                <a:uLnTx/>
                <a:uFillTx/>
                <a:latin typeface=" calibri"/>
                <a:ea typeface="+mn-ea"/>
                <a:cs typeface="+mn-cs"/>
              </a:rPr>
              <a:t>Primary refractory to first-line JAK inhibitor</a:t>
            </a:r>
          </a:p>
        </p:txBody>
      </p:sp>
      <p:sp>
        <p:nvSpPr>
          <p:cNvPr id="6" name="Rectangle: Rounded Corners 5">
            <a:extLst>
              <a:ext uri="{FF2B5EF4-FFF2-40B4-BE49-F238E27FC236}">
                <a16:creationId xmlns:a16="http://schemas.microsoft.com/office/drawing/2014/main" id="{3EC1D717-0E01-48A9-87B4-212CCAB6C18A}"/>
              </a:ext>
            </a:extLst>
          </p:cNvPr>
          <p:cNvSpPr/>
          <p:nvPr/>
        </p:nvSpPr>
        <p:spPr>
          <a:xfrm>
            <a:off x="6251802" y="2269273"/>
            <a:ext cx="4456063" cy="731520"/>
          </a:xfrm>
          <a:prstGeom prst="roundRect">
            <a:avLst>
              <a:gd name="adj" fmla="val 0"/>
            </a:avLst>
          </a:prstGeom>
          <a:solidFill>
            <a:schemeClr val="accent3"/>
          </a:solidFill>
          <a:ln w="12700" cap="flat" cmpd="sng" algn="ctr">
            <a:noFill/>
            <a:prstDash val="solid"/>
            <a:miter lim="800000"/>
          </a:ln>
          <a:effectLst/>
        </p:spPr>
        <p:txBody>
          <a:bodyPr lIns="182880" tIns="91440" bIns="9144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FFFFFF"/>
                </a:solidFill>
                <a:effectLst/>
                <a:uLnTx/>
                <a:uFillTx/>
                <a:latin typeface=" calibri"/>
                <a:ea typeface="+mn-ea"/>
                <a:cs typeface="+mn-cs"/>
              </a:rPr>
              <a:t>Consider alternative JAK inhibitor</a:t>
            </a:r>
          </a:p>
        </p:txBody>
      </p:sp>
      <p:sp>
        <p:nvSpPr>
          <p:cNvPr id="7" name="Rectangle: Rounded Corners 6">
            <a:extLst>
              <a:ext uri="{FF2B5EF4-FFF2-40B4-BE49-F238E27FC236}">
                <a16:creationId xmlns:a16="http://schemas.microsoft.com/office/drawing/2014/main" id="{1FF322D4-E178-4E16-850A-ABDAEC4607D9}"/>
              </a:ext>
            </a:extLst>
          </p:cNvPr>
          <p:cNvSpPr/>
          <p:nvPr/>
        </p:nvSpPr>
        <p:spPr>
          <a:xfrm>
            <a:off x="1484135" y="3253552"/>
            <a:ext cx="4456063" cy="731520"/>
          </a:xfrm>
          <a:prstGeom prst="roundRect">
            <a:avLst>
              <a:gd name="adj" fmla="val 253"/>
            </a:avLst>
          </a:prstGeom>
          <a:solidFill>
            <a:schemeClr val="accent2"/>
          </a:solidFill>
          <a:ln w="12700" cap="flat" cmpd="sng" algn="ctr">
            <a:noFill/>
            <a:prstDash val="solid"/>
            <a:miter lim="800000"/>
          </a:ln>
          <a:effectLst/>
        </p:spPr>
        <p:txBody>
          <a:bodyPr lIns="182880" tIns="91440" bIns="9144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FFFFFF"/>
                </a:solidFill>
                <a:effectLst/>
                <a:uLnTx/>
                <a:uFillTx/>
                <a:latin typeface=" calibri"/>
                <a:ea typeface="+mn-ea"/>
                <a:cs typeface="+mn-cs"/>
              </a:rPr>
              <a:t>Suboptimal response to JAK inhibitor</a:t>
            </a:r>
          </a:p>
        </p:txBody>
      </p:sp>
      <p:sp>
        <p:nvSpPr>
          <p:cNvPr id="8" name="Rectangle: Rounded Corners 7">
            <a:extLst>
              <a:ext uri="{FF2B5EF4-FFF2-40B4-BE49-F238E27FC236}">
                <a16:creationId xmlns:a16="http://schemas.microsoft.com/office/drawing/2014/main" id="{4E9D7B93-2E7D-4FB0-996C-25DD7E0E2DE0}"/>
              </a:ext>
            </a:extLst>
          </p:cNvPr>
          <p:cNvSpPr/>
          <p:nvPr/>
        </p:nvSpPr>
        <p:spPr>
          <a:xfrm>
            <a:off x="6251802" y="3253552"/>
            <a:ext cx="4456063" cy="731520"/>
          </a:xfrm>
          <a:prstGeom prst="roundRect">
            <a:avLst>
              <a:gd name="adj" fmla="val 0"/>
            </a:avLst>
          </a:prstGeom>
          <a:solidFill>
            <a:schemeClr val="accent3">
              <a:lumMod val="60000"/>
              <a:lumOff val="40000"/>
            </a:schemeClr>
          </a:solidFill>
          <a:ln w="12700" cap="flat" cmpd="sng" algn="ctr">
            <a:noFill/>
            <a:prstDash val="solid"/>
            <a:miter lim="800000"/>
          </a:ln>
          <a:effectLst/>
        </p:spPr>
        <p:txBody>
          <a:bodyPr lIns="182880" tIns="91440" bIns="9144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marR="0" lvl="1" indent="-45720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FFFFFF"/>
                </a:solidFill>
                <a:effectLst/>
                <a:uLnTx/>
                <a:uFillTx/>
                <a:latin typeface=" calibri"/>
                <a:ea typeface="+mn-ea"/>
                <a:cs typeface="+mn-cs"/>
              </a:rPr>
              <a:t>Dose optimization;</a:t>
            </a:r>
          </a:p>
          <a:p>
            <a:pPr marL="457200" marR="0" lvl="1" indent="-45720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FFFFFF"/>
                </a:solidFill>
                <a:effectLst/>
                <a:uLnTx/>
                <a:uFillTx/>
                <a:latin typeface=" calibri"/>
                <a:ea typeface="+mn-ea"/>
                <a:cs typeface="+mn-cs"/>
              </a:rPr>
              <a:t>consider combination trials</a:t>
            </a:r>
          </a:p>
        </p:txBody>
      </p:sp>
      <p:sp>
        <p:nvSpPr>
          <p:cNvPr id="9" name="Rectangle: Rounded Corners 8">
            <a:extLst>
              <a:ext uri="{FF2B5EF4-FFF2-40B4-BE49-F238E27FC236}">
                <a16:creationId xmlns:a16="http://schemas.microsoft.com/office/drawing/2014/main" id="{8AFD947A-7F1D-4326-A17D-C215909DBF98}"/>
              </a:ext>
            </a:extLst>
          </p:cNvPr>
          <p:cNvSpPr/>
          <p:nvPr/>
        </p:nvSpPr>
        <p:spPr>
          <a:xfrm>
            <a:off x="1484135" y="4293587"/>
            <a:ext cx="4456063" cy="731520"/>
          </a:xfrm>
          <a:prstGeom prst="roundRect">
            <a:avLst>
              <a:gd name="adj" fmla="val 0"/>
            </a:avLst>
          </a:prstGeom>
          <a:solidFill>
            <a:schemeClr val="accent2">
              <a:lumMod val="60000"/>
              <a:lumOff val="40000"/>
            </a:schemeClr>
          </a:solidFill>
          <a:ln w="12700" cap="flat" cmpd="sng" algn="ctr">
            <a:noFill/>
            <a:prstDash val="solid"/>
            <a:miter lim="800000"/>
          </a:ln>
          <a:effectLst/>
        </p:spPr>
        <p:txBody>
          <a:bodyPr lIns="182880" tIns="91440" bIns="9144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chemeClr val="bg1"/>
                </a:solidFill>
                <a:effectLst/>
                <a:uLnTx/>
                <a:uFillTx/>
                <a:latin typeface=" calibri"/>
                <a:ea typeface="+mn-ea"/>
                <a:cs typeface="+mn-cs"/>
              </a:rPr>
              <a:t>Progression after response on JAK inhibitor</a:t>
            </a:r>
          </a:p>
        </p:txBody>
      </p:sp>
      <p:sp>
        <p:nvSpPr>
          <p:cNvPr id="10" name="Rectangle: Rounded Corners 9">
            <a:extLst>
              <a:ext uri="{FF2B5EF4-FFF2-40B4-BE49-F238E27FC236}">
                <a16:creationId xmlns:a16="http://schemas.microsoft.com/office/drawing/2014/main" id="{8046F35B-6918-4C99-B4DF-6C65E11D325D}"/>
              </a:ext>
            </a:extLst>
          </p:cNvPr>
          <p:cNvSpPr/>
          <p:nvPr/>
        </p:nvSpPr>
        <p:spPr>
          <a:xfrm>
            <a:off x="6251802" y="4293587"/>
            <a:ext cx="4456063" cy="731520"/>
          </a:xfrm>
          <a:prstGeom prst="roundRect">
            <a:avLst>
              <a:gd name="adj" fmla="val 0"/>
            </a:avLst>
          </a:prstGeom>
          <a:solidFill>
            <a:schemeClr val="accent3">
              <a:lumMod val="40000"/>
              <a:lumOff val="60000"/>
            </a:schemeClr>
          </a:solidFill>
          <a:ln w="12700" cap="flat" cmpd="sng" algn="ctr">
            <a:noFill/>
            <a:prstDash val="solid"/>
            <a:miter lim="800000"/>
          </a:ln>
          <a:effectLst/>
        </p:spPr>
        <p:txBody>
          <a:bodyPr lIns="182880" tIns="91440" bIns="9144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457200" marR="0" lvl="1" indent="-45720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chemeClr val="bg1"/>
                </a:solidFill>
                <a:effectLst/>
                <a:uLnTx/>
                <a:uFillTx/>
                <a:latin typeface=" calibri"/>
                <a:ea typeface="+mn-ea"/>
                <a:cs typeface="+mn-cs"/>
              </a:rPr>
              <a:t>Alternative agents, clinical trials</a:t>
            </a:r>
          </a:p>
        </p:txBody>
      </p:sp>
      <p:sp>
        <p:nvSpPr>
          <p:cNvPr id="3" name="Title 2">
            <a:extLst>
              <a:ext uri="{FF2B5EF4-FFF2-40B4-BE49-F238E27FC236}">
                <a16:creationId xmlns:a16="http://schemas.microsoft.com/office/drawing/2014/main" id="{88AD24E9-5308-C113-4D57-B87CB2F8855A}"/>
              </a:ext>
            </a:extLst>
          </p:cNvPr>
          <p:cNvSpPr>
            <a:spLocks noGrp="1"/>
          </p:cNvSpPr>
          <p:nvPr>
            <p:ph type="title"/>
          </p:nvPr>
        </p:nvSpPr>
        <p:spPr/>
        <p:txBody>
          <a:bodyPr/>
          <a:lstStyle/>
          <a:p>
            <a:r>
              <a:rPr lang="en-US" dirty="0"/>
              <a:t>JAK Inhibitor Failure: Response-Adaptive Therapy</a:t>
            </a:r>
          </a:p>
        </p:txBody>
      </p:sp>
      <p:sp>
        <p:nvSpPr>
          <p:cNvPr id="11" name="Arrow: Right 10">
            <a:extLst>
              <a:ext uri="{FF2B5EF4-FFF2-40B4-BE49-F238E27FC236}">
                <a16:creationId xmlns:a16="http://schemas.microsoft.com/office/drawing/2014/main" id="{D0F04F27-3146-077C-0188-63241AED6892}"/>
              </a:ext>
            </a:extLst>
          </p:cNvPr>
          <p:cNvSpPr/>
          <p:nvPr/>
        </p:nvSpPr>
        <p:spPr bwMode="auto">
          <a:xfrm>
            <a:off x="5940198" y="2481157"/>
            <a:ext cx="311604" cy="301751"/>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Arrow: Right 11">
            <a:extLst>
              <a:ext uri="{FF2B5EF4-FFF2-40B4-BE49-F238E27FC236}">
                <a16:creationId xmlns:a16="http://schemas.microsoft.com/office/drawing/2014/main" id="{164CA8CD-B12A-8312-8955-BAE1A2746AC8}"/>
              </a:ext>
            </a:extLst>
          </p:cNvPr>
          <p:cNvSpPr/>
          <p:nvPr/>
        </p:nvSpPr>
        <p:spPr bwMode="auto">
          <a:xfrm>
            <a:off x="5940198" y="3488248"/>
            <a:ext cx="311604" cy="301751"/>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Arrow: Right 12">
            <a:extLst>
              <a:ext uri="{FF2B5EF4-FFF2-40B4-BE49-F238E27FC236}">
                <a16:creationId xmlns:a16="http://schemas.microsoft.com/office/drawing/2014/main" id="{62951DED-A275-D3ED-E18E-92F1C5F60B0D}"/>
              </a:ext>
            </a:extLst>
          </p:cNvPr>
          <p:cNvSpPr/>
          <p:nvPr/>
        </p:nvSpPr>
        <p:spPr bwMode="auto">
          <a:xfrm>
            <a:off x="5940197" y="4505510"/>
            <a:ext cx="311604" cy="301751"/>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271333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973D6-EEC9-94C9-8603-49341B67E704}"/>
              </a:ext>
            </a:extLst>
          </p:cNvPr>
          <p:cNvSpPr>
            <a:spLocks noGrp="1"/>
          </p:cNvSpPr>
          <p:nvPr>
            <p:ph type="title"/>
          </p:nvPr>
        </p:nvSpPr>
        <p:spPr/>
        <p:txBody>
          <a:bodyPr/>
          <a:lstStyle/>
          <a:p>
            <a:r>
              <a:rPr lang="en-US" sz="3600" dirty="0"/>
              <a:t>Response Criteria for MF Are </a:t>
            </a:r>
            <a:br>
              <a:rPr lang="en-US" sz="3600" dirty="0"/>
            </a:br>
            <a:r>
              <a:rPr lang="en-US" sz="3600" dirty="0"/>
              <a:t>Difficult to Apply in Daily Clinical Practice</a:t>
            </a:r>
            <a:endParaRPr lang="en-US" dirty="0"/>
          </a:p>
        </p:txBody>
      </p:sp>
      <p:sp>
        <p:nvSpPr>
          <p:cNvPr id="3" name="Content Placeholder 2">
            <a:extLst>
              <a:ext uri="{FF2B5EF4-FFF2-40B4-BE49-F238E27FC236}">
                <a16:creationId xmlns:a16="http://schemas.microsoft.com/office/drawing/2014/main" id="{135E95DC-8FA0-8717-B7E6-F23AD444CA09}"/>
              </a:ext>
            </a:extLst>
          </p:cNvPr>
          <p:cNvSpPr>
            <a:spLocks noGrp="1"/>
          </p:cNvSpPr>
          <p:nvPr>
            <p:ph idx="1"/>
          </p:nvPr>
        </p:nvSpPr>
        <p:spPr>
          <a:xfrm>
            <a:off x="604675" y="1614648"/>
            <a:ext cx="10877529" cy="2557208"/>
          </a:xfrm>
        </p:spPr>
        <p:txBody>
          <a:bodyPr/>
          <a:lstStyle/>
          <a:p>
            <a:pPr defTabSz="609427">
              <a:defRPr/>
            </a:pPr>
            <a:r>
              <a:rPr lang="en-US" sz="2400" dirty="0">
                <a:solidFill>
                  <a:prstClr val="black"/>
                </a:solidFill>
              </a:rPr>
              <a:t>Designed for clinical trials</a:t>
            </a:r>
          </a:p>
          <a:p>
            <a:pPr defTabSz="609427">
              <a:defRPr/>
            </a:pPr>
            <a:r>
              <a:rPr lang="en-US" sz="2400" dirty="0">
                <a:solidFill>
                  <a:prstClr val="black"/>
                </a:solidFill>
              </a:rPr>
              <a:t>Multiple parameters </a:t>
            </a:r>
          </a:p>
          <a:p>
            <a:pPr lvl="1" defTabSz="609427">
              <a:defRPr/>
            </a:pPr>
            <a:r>
              <a:rPr lang="en-US" sz="2400" dirty="0">
                <a:solidFill>
                  <a:prstClr val="black"/>
                </a:solidFill>
              </a:rPr>
              <a:t>Some parameters, including histologic response and molecular response, </a:t>
            </a:r>
            <a:br>
              <a:rPr lang="en-US" sz="2400" dirty="0">
                <a:solidFill>
                  <a:prstClr val="black"/>
                </a:solidFill>
              </a:rPr>
            </a:br>
            <a:r>
              <a:rPr lang="en-US" sz="2400" dirty="0">
                <a:solidFill>
                  <a:prstClr val="black"/>
                </a:solidFill>
              </a:rPr>
              <a:t>are not routinely used in clinical practice</a:t>
            </a:r>
          </a:p>
          <a:p>
            <a:pPr defTabSz="609427">
              <a:defRPr/>
            </a:pPr>
            <a:r>
              <a:rPr lang="en-US" sz="2400" i="1" dirty="0">
                <a:solidFill>
                  <a:prstClr val="black"/>
                </a:solidFill>
              </a:rPr>
              <a:t>Almost impossible to apply in daily clinical practice</a:t>
            </a:r>
            <a:endParaRPr lang="en-US" sz="2400" dirty="0">
              <a:solidFill>
                <a:prstClr val="black"/>
              </a:solidFill>
            </a:endParaRPr>
          </a:p>
          <a:p>
            <a:endParaRPr lang="en-US" sz="2400" dirty="0"/>
          </a:p>
        </p:txBody>
      </p:sp>
      <p:graphicFrame>
        <p:nvGraphicFramePr>
          <p:cNvPr id="4" name="Group 155">
            <a:extLst>
              <a:ext uri="{FF2B5EF4-FFF2-40B4-BE49-F238E27FC236}">
                <a16:creationId xmlns:a16="http://schemas.microsoft.com/office/drawing/2014/main" id="{4BB4118C-FA89-F861-CC89-6CEAFCE3334B}"/>
              </a:ext>
            </a:extLst>
          </p:cNvPr>
          <p:cNvGraphicFramePr>
            <a:graphicFrameLocks/>
          </p:cNvGraphicFramePr>
          <p:nvPr/>
        </p:nvGraphicFramePr>
        <p:xfrm>
          <a:off x="604675" y="4265114"/>
          <a:ext cx="10772406" cy="1554588"/>
        </p:xfrm>
        <a:graphic>
          <a:graphicData uri="http://schemas.openxmlformats.org/drawingml/2006/table">
            <a:tbl>
              <a:tblPr/>
              <a:tblGrid>
                <a:gridCol w="2069498">
                  <a:extLst>
                    <a:ext uri="{9D8B030D-6E8A-4147-A177-3AD203B41FA5}">
                      <a16:colId xmlns:a16="http://schemas.microsoft.com/office/drawing/2014/main" val="20000"/>
                    </a:ext>
                  </a:extLst>
                </a:gridCol>
                <a:gridCol w="8702908">
                  <a:extLst>
                    <a:ext uri="{9D8B030D-6E8A-4147-A177-3AD203B41FA5}">
                      <a16:colId xmlns:a16="http://schemas.microsoft.com/office/drawing/2014/main" val="20001"/>
                    </a:ext>
                  </a:extLst>
                </a:gridCol>
              </a:tblGrid>
              <a:tr h="2267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Response Categories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t>Required Criteria (for all response categories, benefit must last ≥12 wk to qualify as a response)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906532">
                <a:tc>
                  <a:txBody>
                    <a:bodyPr/>
                    <a:lstStyle/>
                    <a:p>
                      <a:pPr fontAlgn="auto"/>
                      <a:r>
                        <a:rPr lang="en-US" sz="1400" b="0" dirty="0">
                          <a:solidFill>
                            <a:schemeClr val="bg1"/>
                          </a:solidFill>
                          <a:effectLst/>
                        </a:rPr>
                        <a:t>Spleen response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71450" indent="-171450" fontAlgn="auto">
                        <a:buFont typeface="Wingdings" panose="05000000000000000000" pitchFamily="2" charset="2"/>
                        <a:buChar char="§"/>
                      </a:pPr>
                      <a:r>
                        <a:rPr lang="en-US" sz="1400" b="0" dirty="0">
                          <a:solidFill>
                            <a:schemeClr val="bg1"/>
                          </a:solidFill>
                          <a:effectLst/>
                        </a:rPr>
                        <a:t>Baseline splenomegaly that is palpable at 5-10 cm, below LCM, becomes not palpable </a:t>
                      </a:r>
                      <a:r>
                        <a:rPr lang="en-US" sz="1400" b="0" i="1" dirty="0">
                          <a:solidFill>
                            <a:schemeClr val="bg1"/>
                          </a:solidFill>
                          <a:effectLst/>
                        </a:rPr>
                        <a:t>or</a:t>
                      </a:r>
                    </a:p>
                    <a:p>
                      <a:pPr marL="171450" indent="-171450" fontAlgn="auto">
                        <a:buFont typeface="Wingdings" panose="05000000000000000000" pitchFamily="2" charset="2"/>
                        <a:buChar char="§"/>
                      </a:pPr>
                      <a:r>
                        <a:rPr lang="en-US" sz="1400" b="0" dirty="0">
                          <a:solidFill>
                            <a:schemeClr val="bg1"/>
                          </a:solidFill>
                          <a:effectLst/>
                        </a:rPr>
                        <a:t>Baseline splenomegaly that is palpable at &gt;10 cm, below LCM, decreases by ≥50%</a:t>
                      </a:r>
                    </a:p>
                    <a:p>
                      <a:pPr marL="171450" indent="-171450" fontAlgn="auto">
                        <a:buFont typeface="Wingdings" panose="05000000000000000000" pitchFamily="2" charset="2"/>
                        <a:buChar char="§"/>
                      </a:pPr>
                      <a:r>
                        <a:rPr lang="en-US" sz="1400" b="0" dirty="0">
                          <a:solidFill>
                            <a:schemeClr val="bg1"/>
                          </a:solidFill>
                          <a:effectLst/>
                        </a:rPr>
                        <a:t>Baseline splenomegaly that is palpable at &lt;5 cm, below LCM, is not eligible for spleen response</a:t>
                      </a:r>
                    </a:p>
                    <a:p>
                      <a:pPr marL="171450" indent="-171450" fontAlgn="auto">
                        <a:buFont typeface="Wingdings" panose="05000000000000000000" pitchFamily="2" charset="2"/>
                        <a:buChar char="§"/>
                      </a:pPr>
                      <a:r>
                        <a:rPr lang="en-US" sz="1400" b="0" dirty="0">
                          <a:solidFill>
                            <a:schemeClr val="bg1"/>
                          </a:solidFill>
                          <a:effectLst/>
                        </a:rPr>
                        <a:t>Spleen response requires confirmation by MRI or CT showing ≥35% spleen volume reduction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3282182"/>
                  </a:ext>
                </a:extLst>
              </a:tr>
              <a:tr h="226633">
                <a:tc>
                  <a:txBody>
                    <a:bodyPr/>
                    <a:lstStyle/>
                    <a:p>
                      <a:pPr fontAlgn="auto"/>
                      <a:r>
                        <a:rPr lang="en-US" sz="1400" b="0" dirty="0">
                          <a:solidFill>
                            <a:schemeClr val="bg1"/>
                          </a:solidFill>
                          <a:effectLst/>
                        </a:rPr>
                        <a:t>Symptom response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171450" indent="-171450" fontAlgn="auto">
                        <a:buFont typeface="Wingdings" panose="05000000000000000000" pitchFamily="2" charset="2"/>
                        <a:buChar char="§"/>
                      </a:pPr>
                      <a:r>
                        <a:rPr lang="en-US" sz="1400" b="0" dirty="0">
                          <a:solidFill>
                            <a:schemeClr val="bg1"/>
                          </a:solidFill>
                          <a:effectLst/>
                        </a:rPr>
                        <a:t>≥50% reduction in MPN-SAF TSS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144091421"/>
                  </a:ext>
                </a:extLst>
              </a:tr>
            </a:tbl>
          </a:graphicData>
        </a:graphic>
      </p:graphicFrame>
      <p:sp>
        <p:nvSpPr>
          <p:cNvPr id="6" name="Text Box 11">
            <a:extLst>
              <a:ext uri="{FF2B5EF4-FFF2-40B4-BE49-F238E27FC236}">
                <a16:creationId xmlns:a16="http://schemas.microsoft.com/office/drawing/2014/main" id="{1963B54C-4123-3EC0-268E-FC5F8226DA9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Tefferi. Blood. 2013;122:1395.</a:t>
            </a:r>
          </a:p>
        </p:txBody>
      </p:sp>
    </p:spTree>
    <p:extLst>
      <p:ext uri="{BB962C8B-B14F-4D97-AF65-F5344CB8AC3E}">
        <p14:creationId xmlns:p14="http://schemas.microsoft.com/office/powerpoint/2010/main" val="1925892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Defining Ruxolitinib Failure in Clinical Practice </a:t>
            </a:r>
          </a:p>
        </p:txBody>
      </p:sp>
      <p:sp>
        <p:nvSpPr>
          <p:cNvPr id="4" name="Rectangle 3"/>
          <p:cNvSpPr/>
          <p:nvPr/>
        </p:nvSpPr>
        <p:spPr>
          <a:xfrm>
            <a:off x="723900" y="1603384"/>
            <a:ext cx="2673634" cy="619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287" tIns="45647" rIns="91287" bIns="45647" spcCol="0" rtlCol="0" anchor="ctr"/>
          <a:lstStyle/>
          <a:p>
            <a:pPr marL="0" marR="0" lvl="0" indent="0" algn="ctr" defTabSz="684877"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Primary Resistance*</a:t>
            </a:r>
          </a:p>
        </p:txBody>
      </p:sp>
      <p:sp>
        <p:nvSpPr>
          <p:cNvPr id="5" name="Rectangle 4"/>
          <p:cNvSpPr/>
          <p:nvPr/>
        </p:nvSpPr>
        <p:spPr>
          <a:xfrm>
            <a:off x="6176702" y="1603384"/>
            <a:ext cx="2606186" cy="6192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287" tIns="45647" rIns="91287" bIns="45647" spcCol="0" rtlCol="0" anchor="ctr"/>
          <a:lstStyle/>
          <a:p>
            <a:pPr marL="0" marR="0" lvl="0" indent="0" algn="ctr" defTabSz="684877"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Intolerance</a:t>
            </a:r>
            <a:r>
              <a:rPr kumimoji="0" lang="en-US" sz="20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a:t>
            </a:r>
          </a:p>
        </p:txBody>
      </p:sp>
      <p:sp>
        <p:nvSpPr>
          <p:cNvPr id="6" name="Rounded Rectangle 5"/>
          <p:cNvSpPr/>
          <p:nvPr/>
        </p:nvSpPr>
        <p:spPr>
          <a:xfrm>
            <a:off x="723900" y="2336143"/>
            <a:ext cx="2673634" cy="318040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287" tIns="45647" rIns="91287" bIns="45647" spcCol="0" rtlCol="0" anchor="t" anchorCtr="1"/>
          <a:lstStyle/>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No change in spleen length by palpation</a:t>
            </a:r>
          </a:p>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No reduction in spleen-related symptoms  </a:t>
            </a:r>
          </a:p>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No reduction in MPN-SAF score </a:t>
            </a: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or</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considered to remain unacceptable to patient </a:t>
            </a:r>
          </a:p>
        </p:txBody>
      </p:sp>
      <p:sp>
        <p:nvSpPr>
          <p:cNvPr id="7" name="Rounded Rectangle 6"/>
          <p:cNvSpPr/>
          <p:nvPr/>
        </p:nvSpPr>
        <p:spPr>
          <a:xfrm>
            <a:off x="3480559" y="2336143"/>
            <a:ext cx="2606186" cy="318040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287" tIns="45647" rIns="91287" bIns="45647" spcCol="0" rtlCol="0" anchor="t" anchorCtr="1"/>
          <a:lstStyle/>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Loss of initial spleen response and return to baseline </a:t>
            </a:r>
          </a:p>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Loss of initial symptom response and return to baseline</a:t>
            </a:r>
          </a:p>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Rectangle 7"/>
          <p:cNvSpPr/>
          <p:nvPr/>
        </p:nvSpPr>
        <p:spPr>
          <a:xfrm>
            <a:off x="3482391" y="1603384"/>
            <a:ext cx="2606186" cy="6192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287" tIns="45647" rIns="91287" bIns="45647" spcCol="0" rtlCol="0" anchor="ctr"/>
          <a:lstStyle/>
          <a:p>
            <a:pPr marL="0" marR="0" lvl="0" indent="0" algn="ctr" defTabSz="684877"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Secondary Resistance</a:t>
            </a:r>
            <a:r>
              <a:rPr kumimoji="0" lang="en-US" sz="20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sz="20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endParaRPr>
          </a:p>
        </p:txBody>
      </p:sp>
      <p:sp>
        <p:nvSpPr>
          <p:cNvPr id="9" name="Rounded Rectangle 8"/>
          <p:cNvSpPr/>
          <p:nvPr/>
        </p:nvSpPr>
        <p:spPr>
          <a:xfrm>
            <a:off x="6175233" y="2332131"/>
            <a:ext cx="2609122" cy="3180401"/>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287" tIns="45647" rIns="91287" bIns="45647" spcCol="0" rtlCol="0" anchor="t" anchorCtr="1"/>
          <a:lstStyle/>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Any unacceptable treatment-emergent toxicity </a:t>
            </a:r>
          </a:p>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Platelet count </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&lt;35 x 10</a:t>
            </a:r>
            <a:r>
              <a:rPr kumimoji="0" 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9</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a:t>
            </a:r>
          </a:p>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Doubling of RBC transfusion rate after 3 mo and requiring 2 units at least every 8 wk </a:t>
            </a:r>
          </a:p>
        </p:txBody>
      </p:sp>
      <p:sp>
        <p:nvSpPr>
          <p:cNvPr id="14" name="Rectangle 13"/>
          <p:cNvSpPr/>
          <p:nvPr/>
        </p:nvSpPr>
        <p:spPr>
          <a:xfrm>
            <a:off x="8861914" y="1603384"/>
            <a:ext cx="2606186" cy="61923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287" tIns="45647" rIns="91287" bIns="45647" spcCol="0" rtlCol="0" anchor="ctr"/>
          <a:lstStyle/>
          <a:p>
            <a:pPr marL="0" marR="0" lvl="0" indent="0" algn="ctr" defTabSz="684877"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Progression</a:t>
            </a:r>
            <a:r>
              <a:rPr kumimoji="0" lang="en-US" sz="20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a:t>
            </a:r>
          </a:p>
        </p:txBody>
      </p:sp>
      <p:sp>
        <p:nvSpPr>
          <p:cNvPr id="15" name="Rounded Rectangle 14"/>
          <p:cNvSpPr/>
          <p:nvPr/>
        </p:nvSpPr>
        <p:spPr>
          <a:xfrm>
            <a:off x="8861914" y="2332130"/>
            <a:ext cx="2606186" cy="3180401"/>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287" tIns="45647" rIns="91287" bIns="45647" spcCol="0" rtlCol="0" anchor="t" anchorCtr="1"/>
          <a:lstStyle/>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Increase in blast % in bone marrow or peripheral blood to </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≥10%</a:t>
            </a:r>
          </a:p>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New palpable splenomegaly</a:t>
            </a:r>
          </a:p>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Leukemic transformation</a:t>
            </a:r>
          </a:p>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p>
            <a:pPr marL="214313" marR="0" lvl="0" indent="-214313" algn="l" defTabSz="685800" rtl="0" eaLnBrk="0" fontAlgn="base" latinLnBrk="0" hangingPunct="0">
              <a:lnSpc>
                <a:spcPct val="100000"/>
              </a:lnSpc>
              <a:spcBef>
                <a:spcPct val="0"/>
              </a:spcBef>
              <a:spcAft>
                <a:spcPts val="450"/>
              </a:spcAft>
              <a:buClrTx/>
              <a:buSzTx/>
              <a:buFont typeface="Wingdings" panose="05000000000000000000" pitchFamily="2" charset="2"/>
              <a:buChar char="§"/>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Text Box 11">
            <a:extLst>
              <a:ext uri="{FF2B5EF4-FFF2-40B4-BE49-F238E27FC236}">
                <a16:creationId xmlns:a16="http://schemas.microsoft.com/office/drawing/2014/main" id="{39356CBA-FBC2-4CD8-8A0E-DC05F6AF0E48}"/>
              </a:ext>
            </a:extLst>
          </p:cNvPr>
          <p:cNvSpPr txBox="1">
            <a:spLocks noChangeArrowheads="1"/>
          </p:cNvSpPr>
          <p:nvPr/>
        </p:nvSpPr>
        <p:spPr bwMode="auto">
          <a:xfrm>
            <a:off x="723900" y="5579182"/>
            <a:ext cx="1014153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84877"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*Requires minimum of 12 wk receiving therapy at maximally tolerated dose or ≥20 mg/day.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Preferably captured by MPN-SAF; alternatively, responses no longer considered acceptable by patient.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After any duration of therapy.</a:t>
            </a:r>
          </a:p>
        </p:txBody>
      </p:sp>
      <p:sp>
        <p:nvSpPr>
          <p:cNvPr id="20" name="Text Box 15">
            <a:extLst>
              <a:ext uri="{FF2B5EF4-FFF2-40B4-BE49-F238E27FC236}">
                <a16:creationId xmlns:a16="http://schemas.microsoft.com/office/drawing/2014/main" id="{B87A0C1B-5A2A-41FB-B765-172D7652FE00}"/>
              </a:ext>
            </a:extLst>
          </p:cNvPr>
          <p:cNvSpPr txBox="1">
            <a:spLocks noChangeArrowheads="1"/>
          </p:cNvSpPr>
          <p:nvPr/>
        </p:nvSpPr>
        <p:spPr bwMode="auto">
          <a:xfrm>
            <a:off x="421870" y="63912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Mascarenhas. Future Oncol. 2023;19:763. Ruxolitinib PI.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69068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05F12-5252-8AFD-FE80-98E7ACC85318}"/>
              </a:ext>
            </a:extLst>
          </p:cNvPr>
          <p:cNvSpPr>
            <a:spLocks noGrp="1"/>
          </p:cNvSpPr>
          <p:nvPr>
            <p:ph type="title"/>
          </p:nvPr>
        </p:nvSpPr>
        <p:spPr/>
        <p:txBody>
          <a:bodyPr/>
          <a:lstStyle/>
          <a:p>
            <a:r>
              <a:rPr lang="en-US" dirty="0"/>
              <a:t>JAK Inhibitor Efficacy and Tolerability in MF:</a:t>
            </a:r>
            <a:br>
              <a:rPr lang="en-US" dirty="0"/>
            </a:br>
            <a:r>
              <a:rPr lang="en-US" dirty="0"/>
              <a:t>Systematic Review and Network Meta-analysis</a:t>
            </a:r>
          </a:p>
        </p:txBody>
      </p:sp>
      <p:sp>
        <p:nvSpPr>
          <p:cNvPr id="3" name="Content Placeholder 2">
            <a:extLst>
              <a:ext uri="{FF2B5EF4-FFF2-40B4-BE49-F238E27FC236}">
                <a16:creationId xmlns:a16="http://schemas.microsoft.com/office/drawing/2014/main" id="{73F6AAC5-9C34-333A-935A-717EFB86300E}"/>
              </a:ext>
            </a:extLst>
          </p:cNvPr>
          <p:cNvSpPr>
            <a:spLocks noGrp="1"/>
          </p:cNvSpPr>
          <p:nvPr>
            <p:ph idx="1"/>
          </p:nvPr>
        </p:nvSpPr>
        <p:spPr>
          <a:xfrm>
            <a:off x="604675" y="1513047"/>
            <a:ext cx="10877529" cy="4431186"/>
          </a:xfrm>
        </p:spPr>
        <p:txBody>
          <a:bodyPr/>
          <a:lstStyle/>
          <a:p>
            <a:r>
              <a:rPr lang="en-US" sz="2400" dirty="0"/>
              <a:t>Analysis of randomized, controlled trials </a:t>
            </a:r>
            <a:r>
              <a:rPr lang="en-GB" sz="2400" dirty="0"/>
              <a:t>with JAK inhibitors vs </a:t>
            </a:r>
            <a:r>
              <a:rPr kumimoji="0" lang="en-GB" sz="2400" b="0" i="0" u="none" strike="noStrike" kern="1200" cap="none" spc="0" normalizeH="0" baseline="0" noProof="0" dirty="0">
                <a:ln>
                  <a:noFill/>
                </a:ln>
                <a:solidFill>
                  <a:srgbClr val="000000"/>
                </a:solidFill>
                <a:effectLst/>
                <a:uLnTx/>
                <a:uFillTx/>
                <a:latin typeface="Calibri"/>
              </a:rPr>
              <a:t>ruxolitinib</a:t>
            </a:r>
            <a:endParaRPr lang="en-US" sz="2400" dirty="0"/>
          </a:p>
          <a:p>
            <a:r>
              <a:rPr lang="en-US" sz="2400" dirty="0"/>
              <a:t> 7 trials; 1953 patients</a:t>
            </a:r>
          </a:p>
          <a:p>
            <a:pPr marL="0" indent="0">
              <a:buNone/>
            </a:pPr>
            <a:endParaRPr lang="en-US" sz="2400" dirty="0"/>
          </a:p>
        </p:txBody>
      </p:sp>
      <p:sp>
        <p:nvSpPr>
          <p:cNvPr id="11" name="Rectangle: Rounded Corners 10">
            <a:extLst>
              <a:ext uri="{FF2B5EF4-FFF2-40B4-BE49-F238E27FC236}">
                <a16:creationId xmlns:a16="http://schemas.microsoft.com/office/drawing/2014/main" id="{85EE9D5A-716F-5D90-3D97-A4EFFACBC84B}"/>
              </a:ext>
            </a:extLst>
          </p:cNvPr>
          <p:cNvSpPr/>
          <p:nvPr/>
        </p:nvSpPr>
        <p:spPr bwMode="auto">
          <a:xfrm>
            <a:off x="1393110" y="3623196"/>
            <a:ext cx="1828799" cy="615601"/>
          </a:xfrm>
          <a:prstGeom prst="roundRect">
            <a:avLst/>
          </a:prstGeom>
          <a:solidFill>
            <a:srgbClr val="E1471D"/>
          </a:solidFill>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72000" tIns="72000" rIns="72000" bIns="72000" numCol="1" rtlCol="0" anchor="ctr" anchorCtr="0" compatLnSpc="1">
            <a:prstTxWarp prst="textNoShape">
              <a:avLst/>
            </a:prstTxWarp>
            <a:noAutofit/>
          </a:bodyPr>
          <a:lstStyle/>
          <a:p>
            <a:pPr marL="0" marR="0" lvl="0" indent="0" algn="ctr" defTabSz="457200" rtl="0" eaLnBrk="1" fontAlgn="base" latinLnBrk="0" hangingPunct="1">
              <a:lnSpc>
                <a:spcPct val="100000"/>
              </a:lnSpc>
              <a:spcBef>
                <a:spcPct val="50000"/>
              </a:spcBef>
              <a:spcAft>
                <a:spcPct val="5000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Calibri"/>
                <a:ea typeface="+mn-ea"/>
                <a:cs typeface="+mn-cs"/>
              </a:rPr>
              <a:t>Pacritinib</a:t>
            </a:r>
          </a:p>
        </p:txBody>
      </p:sp>
      <p:sp>
        <p:nvSpPr>
          <p:cNvPr id="12" name="Rectangle: Rounded Corners 11">
            <a:extLst>
              <a:ext uri="{FF2B5EF4-FFF2-40B4-BE49-F238E27FC236}">
                <a16:creationId xmlns:a16="http://schemas.microsoft.com/office/drawing/2014/main" id="{F8AF7E7A-EBA7-E797-0F0F-96377485B30E}"/>
              </a:ext>
            </a:extLst>
          </p:cNvPr>
          <p:cNvSpPr/>
          <p:nvPr/>
        </p:nvSpPr>
        <p:spPr bwMode="auto">
          <a:xfrm>
            <a:off x="1393110" y="4395947"/>
            <a:ext cx="1828799" cy="615600"/>
          </a:xfrm>
          <a:prstGeom prst="roundRect">
            <a:avLst/>
          </a:prstGeom>
          <a:solidFill>
            <a:srgbClr val="00823B"/>
          </a:solidFill>
          <a:ln>
            <a:solidFill>
              <a:srgbClr val="00823B"/>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72000" tIns="72000" rIns="72000" bIns="72000" numCol="1" rtlCol="0" anchor="ctr" anchorCtr="0" compatLnSpc="1">
            <a:prstTxWarp prst="textNoShape">
              <a:avLst/>
            </a:prstTxWarp>
            <a:noAutofit/>
          </a:bodyPr>
          <a:lstStyle/>
          <a:p>
            <a:pPr marL="0" marR="0" lvl="0" indent="0" algn="ctr" defTabSz="457200" rtl="0" eaLnBrk="1" fontAlgn="base" latinLnBrk="0" hangingPunct="1">
              <a:lnSpc>
                <a:spcPct val="100000"/>
              </a:lnSpc>
              <a:spcBef>
                <a:spcPct val="50000"/>
              </a:spcBef>
              <a:spcAft>
                <a:spcPct val="5000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Calibri"/>
                <a:ea typeface="+mn-ea"/>
                <a:cs typeface="+mn-cs"/>
              </a:rPr>
              <a:t>Momelotinib</a:t>
            </a:r>
          </a:p>
        </p:txBody>
      </p:sp>
      <p:sp>
        <p:nvSpPr>
          <p:cNvPr id="13" name="Rectangle: Rounded Corners 12">
            <a:extLst>
              <a:ext uri="{FF2B5EF4-FFF2-40B4-BE49-F238E27FC236}">
                <a16:creationId xmlns:a16="http://schemas.microsoft.com/office/drawing/2014/main" id="{BFBB8E3C-68CE-35F0-2D66-6023BBA7700F}"/>
              </a:ext>
            </a:extLst>
          </p:cNvPr>
          <p:cNvSpPr/>
          <p:nvPr/>
        </p:nvSpPr>
        <p:spPr bwMode="auto">
          <a:xfrm>
            <a:off x="1393110" y="2844991"/>
            <a:ext cx="1828799" cy="615601"/>
          </a:xfrm>
          <a:prstGeom prst="roundRect">
            <a:avLst/>
          </a:prstGeom>
          <a:solidFill>
            <a:srgbClr val="015873"/>
          </a:solidFill>
          <a:ln>
            <a:solidFill>
              <a:srgbClr val="015873"/>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72000" tIns="72000" rIns="72000" bIns="72000" numCol="1" rtlCol="0" anchor="ctr" anchorCtr="0" compatLnSpc="1">
            <a:prstTxWarp prst="textNoShape">
              <a:avLst/>
            </a:prstTxWarp>
            <a:noAutofit/>
          </a:bodyPr>
          <a:lstStyle/>
          <a:p>
            <a:pPr marL="0" marR="0" lvl="0" indent="0" algn="ctr" defTabSz="457200" rtl="0" eaLnBrk="1" fontAlgn="base" latinLnBrk="0" hangingPunct="1">
              <a:lnSpc>
                <a:spcPct val="100000"/>
              </a:lnSpc>
              <a:spcBef>
                <a:spcPct val="50000"/>
              </a:spcBef>
              <a:spcAft>
                <a:spcPct val="5000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Calibri"/>
                <a:ea typeface="+mn-ea"/>
                <a:cs typeface="+mn-cs"/>
              </a:rPr>
              <a:t>Fedratinib</a:t>
            </a:r>
          </a:p>
        </p:txBody>
      </p:sp>
      <p:sp>
        <p:nvSpPr>
          <p:cNvPr id="14" name="Rectangle: Rounded Corners 13">
            <a:extLst>
              <a:ext uri="{FF2B5EF4-FFF2-40B4-BE49-F238E27FC236}">
                <a16:creationId xmlns:a16="http://schemas.microsoft.com/office/drawing/2014/main" id="{22285D95-A3FA-EB46-5D42-8D4293C1886E}"/>
              </a:ext>
            </a:extLst>
          </p:cNvPr>
          <p:cNvSpPr/>
          <p:nvPr/>
        </p:nvSpPr>
        <p:spPr bwMode="auto">
          <a:xfrm>
            <a:off x="3366586" y="2847238"/>
            <a:ext cx="7490951" cy="615600"/>
          </a:xfrm>
          <a:prstGeom prst="roundRect">
            <a:avLst/>
          </a:prstGeom>
          <a:noFill/>
          <a:ln w="38100" cap="flat" cmpd="sng" algn="ctr">
            <a:solidFill>
              <a:srgbClr val="01587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vert="horz" wrap="square" lIns="72000" tIns="72000" rIns="72000" bIns="72000" numCol="1" rtlCol="0" anchor="ctr"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0000"/>
                </a:solidFill>
                <a:effectLst/>
                <a:uLnTx/>
                <a:uFillTx/>
                <a:latin typeface="Calibri"/>
                <a:ea typeface="+mn-ea"/>
                <a:cs typeface="+mn-cs"/>
              </a:rPr>
              <a:t>1L: fedratinib efficacy comparable to ruxolitinib,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0000"/>
                </a:solidFill>
                <a:effectLst/>
                <a:uLnTx/>
                <a:uFillTx/>
                <a:latin typeface="Calibri"/>
                <a:ea typeface="+mn-ea"/>
                <a:cs typeface="+mn-cs"/>
              </a:rPr>
              <a:t>less thrombocytopenia</a:t>
            </a:r>
            <a:endParaRPr kumimoji="0" lang="en-US" sz="2000" b="0" i="0" u="none" strike="noStrike" kern="0" cap="none" spc="0" normalizeH="0" baseline="0" noProof="0" dirty="0">
              <a:ln>
                <a:noFill/>
              </a:ln>
              <a:solidFill>
                <a:srgbClr val="000000"/>
              </a:solidFill>
              <a:effectLst/>
              <a:uLnTx/>
              <a:uFillTx/>
              <a:latin typeface="Calibri"/>
              <a:ea typeface="+mn-ea"/>
              <a:cs typeface="+mn-cs"/>
            </a:endParaRPr>
          </a:p>
        </p:txBody>
      </p:sp>
      <p:sp>
        <p:nvSpPr>
          <p:cNvPr id="15" name="Rectangle: Rounded Corners 14">
            <a:extLst>
              <a:ext uri="{FF2B5EF4-FFF2-40B4-BE49-F238E27FC236}">
                <a16:creationId xmlns:a16="http://schemas.microsoft.com/office/drawing/2014/main" id="{56AA465C-23E4-E555-13AD-71A3AC0C7B0A}"/>
              </a:ext>
            </a:extLst>
          </p:cNvPr>
          <p:cNvSpPr/>
          <p:nvPr/>
        </p:nvSpPr>
        <p:spPr bwMode="auto">
          <a:xfrm>
            <a:off x="3366586" y="3623900"/>
            <a:ext cx="7490951" cy="615600"/>
          </a:xfrm>
          <a:prstGeom prst="roundRect">
            <a:avLst/>
          </a:prstGeom>
          <a:noFill/>
          <a:ln w="38100"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vert="horz" wrap="square" lIns="72000" tIns="72000" rIns="72000" bIns="72000" numCol="1" rtlCol="0" anchor="ctr"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0000"/>
                </a:solidFill>
                <a:effectLst/>
                <a:uLnTx/>
                <a:uFillTx/>
                <a:latin typeface="Calibri"/>
                <a:ea typeface="+mn-ea"/>
                <a:cs typeface="+mn-cs"/>
              </a:rPr>
              <a:t>1L: less effective for splenomegaly than ruxolitinib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0000"/>
                </a:solidFill>
                <a:effectLst/>
                <a:uLnTx/>
                <a:uFillTx/>
                <a:latin typeface="Calibri"/>
                <a:ea typeface="+mn-ea"/>
                <a:cs typeface="+mn-cs"/>
              </a:rPr>
              <a:t>2L: effective after ruxolitinib exposure</a:t>
            </a:r>
            <a:endParaRPr kumimoji="0" lang="en-US" sz="2000" b="0" i="0" u="none" strike="noStrike" kern="0" cap="none" spc="0" normalizeH="0" baseline="0" noProof="0" dirty="0">
              <a:ln>
                <a:noFill/>
              </a:ln>
              <a:solidFill>
                <a:srgbClr val="000000"/>
              </a:solidFill>
              <a:effectLst/>
              <a:uLnTx/>
              <a:uFillTx/>
              <a:latin typeface="Calibri"/>
              <a:ea typeface="+mn-ea"/>
              <a:cs typeface="+mn-cs"/>
            </a:endParaRPr>
          </a:p>
        </p:txBody>
      </p:sp>
      <p:sp>
        <p:nvSpPr>
          <p:cNvPr id="16" name="Rectangle: Rounded Corners 15">
            <a:extLst>
              <a:ext uri="{FF2B5EF4-FFF2-40B4-BE49-F238E27FC236}">
                <a16:creationId xmlns:a16="http://schemas.microsoft.com/office/drawing/2014/main" id="{B0B2C2AF-FC63-9951-CD07-DC86BC10CE2A}"/>
              </a:ext>
            </a:extLst>
          </p:cNvPr>
          <p:cNvSpPr/>
          <p:nvPr/>
        </p:nvSpPr>
        <p:spPr bwMode="auto">
          <a:xfrm>
            <a:off x="3366587" y="4418649"/>
            <a:ext cx="7490951" cy="615599"/>
          </a:xfrm>
          <a:prstGeom prst="roundRect">
            <a:avLst/>
          </a:prstGeom>
          <a:noFill/>
          <a:ln w="38100" cap="flat" cmpd="sng" algn="ctr">
            <a:solidFill>
              <a:srgbClr val="00823B"/>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vert="horz" wrap="square" lIns="72000" tIns="72000" rIns="72000" bIns="72000" numCol="1" rtlCol="0" anchor="ctr"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0000"/>
                </a:solidFill>
                <a:effectLst/>
                <a:uLnTx/>
                <a:uFillTx/>
                <a:latin typeface="Calibri"/>
                <a:ea typeface="+mn-ea"/>
                <a:cs typeface="+mn-cs"/>
              </a:rPr>
              <a:t>1L: momelotinib with comparable efficacy to ruxolitinib for splenomegaly; improvement of anemia</a:t>
            </a:r>
            <a:endParaRPr kumimoji="0" lang="en-US" sz="2000" b="0" i="0" u="none" strike="noStrike" kern="0" cap="none" spc="0" normalizeH="0" baseline="0" noProof="0" dirty="0">
              <a:ln>
                <a:noFill/>
              </a:ln>
              <a:solidFill>
                <a:srgbClr val="000000"/>
              </a:solidFill>
              <a:effectLst/>
              <a:uLnTx/>
              <a:uFillTx/>
              <a:latin typeface="Calibri"/>
              <a:ea typeface="+mn-ea"/>
              <a:cs typeface="+mn-cs"/>
            </a:endParaRPr>
          </a:p>
        </p:txBody>
      </p:sp>
      <p:sp>
        <p:nvSpPr>
          <p:cNvPr id="17" name="Rectangle: Rounded Corners 16">
            <a:extLst>
              <a:ext uri="{FF2B5EF4-FFF2-40B4-BE49-F238E27FC236}">
                <a16:creationId xmlns:a16="http://schemas.microsoft.com/office/drawing/2014/main" id="{326F8EF6-05F8-75BD-F816-74AFDFCFE00C}"/>
              </a:ext>
            </a:extLst>
          </p:cNvPr>
          <p:cNvSpPr/>
          <p:nvPr/>
        </p:nvSpPr>
        <p:spPr bwMode="auto">
          <a:xfrm>
            <a:off x="827626" y="5271483"/>
            <a:ext cx="10536747" cy="615600"/>
          </a:xfrm>
          <a:prstGeom prst="roundRect">
            <a:avLst/>
          </a:prstGeom>
          <a:solidFill>
            <a:srgbClr val="C0504D">
              <a:lumMod val="20000"/>
              <a:lumOff val="80000"/>
            </a:srgbClr>
          </a:solidFill>
          <a:ln w="26425" cap="flat" cmpd="sng" algn="ctr">
            <a:noFill/>
            <a:prstDash val="solid"/>
            <a:headEnd type="none" w="med" len="med"/>
            <a:tailEnd type="none" w="med" len="med"/>
          </a:ln>
          <a:effectLst/>
        </p:spPr>
        <p:txBody>
          <a:bodyPr vert="horz" wrap="square" lIns="0" tIns="0" rIns="0" bIns="0" numCol="1" rtlCol="0" anchor="ctr" anchorCtr="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altLang="en-US" sz="20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This analysis suggests that choice of JAK inhibitor may depend 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altLang="en-US" sz="20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line of treatment and risk of onset of severe anemia and/or thrombocytopenia</a:t>
            </a:r>
          </a:p>
        </p:txBody>
      </p:sp>
      <p:sp>
        <p:nvSpPr>
          <p:cNvPr id="18" name="Text Box 11">
            <a:extLst>
              <a:ext uri="{FF2B5EF4-FFF2-40B4-BE49-F238E27FC236}">
                <a16:creationId xmlns:a16="http://schemas.microsoft.com/office/drawing/2014/main" id="{D6BBFDA8-1B92-13AE-DC4E-D154C92E4B05}"/>
              </a:ext>
            </a:extLst>
          </p:cNvPr>
          <p:cNvSpPr txBox="1">
            <a:spLocks noChangeArrowheads="1"/>
          </p:cNvSpPr>
          <p:nvPr/>
        </p:nvSpPr>
        <p:spPr bwMode="auto">
          <a:xfrm>
            <a:off x="434403" y="638980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Sureau. Blood Cancer J. 2021;11:135</a:t>
            </a:r>
          </a:p>
        </p:txBody>
      </p:sp>
    </p:spTree>
    <p:extLst>
      <p:ext uri="{BB962C8B-B14F-4D97-AF65-F5344CB8AC3E}">
        <p14:creationId xmlns:p14="http://schemas.microsoft.com/office/powerpoint/2010/main" val="752102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CF207C-5C8D-4B2A-9B66-A30F2AA262EA}"/>
              </a:ext>
            </a:extLst>
          </p:cNvPr>
          <p:cNvSpPr>
            <a:spLocks noGrp="1"/>
          </p:cNvSpPr>
          <p:nvPr>
            <p:ph type="title"/>
          </p:nvPr>
        </p:nvSpPr>
        <p:spPr/>
        <p:txBody>
          <a:bodyPr/>
          <a:lstStyle/>
          <a:p>
            <a:r>
              <a:rPr lang="en-US" dirty="0"/>
              <a:t>MOMENTUM: Momelotinib for Patients With </a:t>
            </a:r>
            <a:br>
              <a:rPr lang="en-US" dirty="0"/>
            </a:br>
            <a:r>
              <a:rPr lang="en-US" dirty="0"/>
              <a:t>MF, Anemia, and Previous JAK Inhibitor Therapy</a:t>
            </a:r>
          </a:p>
        </p:txBody>
      </p:sp>
      <p:sp>
        <p:nvSpPr>
          <p:cNvPr id="5" name="Content Placeholder 4">
            <a:extLst>
              <a:ext uri="{FF2B5EF4-FFF2-40B4-BE49-F238E27FC236}">
                <a16:creationId xmlns:a16="http://schemas.microsoft.com/office/drawing/2014/main" id="{4460CDC1-0DBF-493C-B085-313487B050F2}"/>
              </a:ext>
            </a:extLst>
          </p:cNvPr>
          <p:cNvSpPr>
            <a:spLocks noGrp="1"/>
          </p:cNvSpPr>
          <p:nvPr>
            <p:ph idx="1"/>
          </p:nvPr>
        </p:nvSpPr>
        <p:spPr/>
        <p:txBody>
          <a:bodyPr/>
          <a:lstStyle/>
          <a:p>
            <a:r>
              <a:rPr lang="en-US" sz="2400" dirty="0"/>
              <a:t>International, double-blind, randomized phase III trial</a:t>
            </a:r>
          </a:p>
          <a:p>
            <a:endParaRPr lang="en-US" sz="2400" dirty="0"/>
          </a:p>
        </p:txBody>
      </p:sp>
      <p:sp>
        <p:nvSpPr>
          <p:cNvPr id="7" name="Text Box 45">
            <a:extLst>
              <a:ext uri="{FF2B5EF4-FFF2-40B4-BE49-F238E27FC236}">
                <a16:creationId xmlns:a16="http://schemas.microsoft.com/office/drawing/2014/main" id="{90C0889D-57B2-42E8-A065-9C325A0F562A}"/>
              </a:ext>
            </a:extLst>
          </p:cNvPr>
          <p:cNvSpPr txBox="1">
            <a:spLocks noChangeArrowheads="1"/>
          </p:cNvSpPr>
          <p:nvPr/>
        </p:nvSpPr>
        <p:spPr bwMode="auto">
          <a:xfrm>
            <a:off x="954758" y="2534203"/>
            <a:ext cx="329213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DIPSS intermediate-1/2</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–risk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high-risk PMF, post-ET MF, or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post-PV MF and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Hgb &lt;10 g/dL; splenomegaly and TSS ≥10; previous JAK inhibitor</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195)</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49">
            <a:extLst>
              <a:ext uri="{FF2B5EF4-FFF2-40B4-BE49-F238E27FC236}">
                <a16:creationId xmlns:a16="http://schemas.microsoft.com/office/drawing/2014/main" id="{A25B11C0-D5F7-4314-BF69-932352DE444B}"/>
              </a:ext>
            </a:extLst>
          </p:cNvPr>
          <p:cNvSpPr>
            <a:spLocks noChangeArrowheads="1"/>
          </p:cNvSpPr>
          <p:nvPr/>
        </p:nvSpPr>
        <p:spPr bwMode="auto">
          <a:xfrm>
            <a:off x="4887585" y="2646032"/>
            <a:ext cx="4122331"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Momelotinib </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200 mg QD + Placebo </a:t>
            </a:r>
            <a:b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130)</a:t>
            </a:r>
          </a:p>
        </p:txBody>
      </p:sp>
      <p:sp>
        <p:nvSpPr>
          <p:cNvPr id="11" name="Rectangle 50">
            <a:extLst>
              <a:ext uri="{FF2B5EF4-FFF2-40B4-BE49-F238E27FC236}">
                <a16:creationId xmlns:a16="http://schemas.microsoft.com/office/drawing/2014/main" id="{8A8D6A31-93EB-4C3F-A942-56A75E97A9E7}"/>
              </a:ext>
            </a:extLst>
          </p:cNvPr>
          <p:cNvSpPr>
            <a:spLocks noChangeArrowheads="1"/>
          </p:cNvSpPr>
          <p:nvPr/>
        </p:nvSpPr>
        <p:spPr bwMode="auto">
          <a:xfrm>
            <a:off x="4887585" y="3558294"/>
            <a:ext cx="4122331"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Danazol </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 + Placebo</a:t>
            </a:r>
            <a:b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65)</a:t>
            </a:r>
            <a:endParaRPr kumimoji="0" lang="en-US" altLang="en-US" sz="20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Line 53">
            <a:extLst>
              <a:ext uri="{FF2B5EF4-FFF2-40B4-BE49-F238E27FC236}">
                <a16:creationId xmlns:a16="http://schemas.microsoft.com/office/drawing/2014/main" id="{8E8FC73B-1BF5-4E7B-AB57-7048DD35FA49}"/>
              </a:ext>
            </a:extLst>
          </p:cNvPr>
          <p:cNvSpPr>
            <a:spLocks noChangeShapeType="1"/>
          </p:cNvSpPr>
          <p:nvPr/>
        </p:nvSpPr>
        <p:spPr bwMode="auto">
          <a:xfrm>
            <a:off x="4150986" y="356623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Line 54">
            <a:extLst>
              <a:ext uri="{FF2B5EF4-FFF2-40B4-BE49-F238E27FC236}">
                <a16:creationId xmlns:a16="http://schemas.microsoft.com/office/drawing/2014/main" id="{27436C72-A4AF-4AD2-BFDE-437963090BDD}"/>
              </a:ext>
            </a:extLst>
          </p:cNvPr>
          <p:cNvSpPr>
            <a:spLocks noChangeShapeType="1"/>
          </p:cNvSpPr>
          <p:nvPr/>
        </p:nvSpPr>
        <p:spPr bwMode="auto">
          <a:xfrm flipV="1">
            <a:off x="4150986" y="2966156"/>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 Box 15">
            <a:extLst>
              <a:ext uri="{FF2B5EF4-FFF2-40B4-BE49-F238E27FC236}">
                <a16:creationId xmlns:a16="http://schemas.microsoft.com/office/drawing/2014/main" id="{609B3674-545E-43BF-B476-6728B4C5537F}"/>
              </a:ext>
            </a:extLst>
          </p:cNvPr>
          <p:cNvSpPr txBox="1">
            <a:spLocks noChangeArrowheads="1"/>
          </p:cNvSpPr>
          <p:nvPr/>
        </p:nvSpPr>
        <p:spPr bwMode="auto">
          <a:xfrm>
            <a:off x="412751" y="6388916"/>
            <a:ext cx="817915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Verstovsek. Lancet. 2023;401:269.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0" name="Content Placeholder 4">
            <a:extLst>
              <a:ext uri="{FF2B5EF4-FFF2-40B4-BE49-F238E27FC236}">
                <a16:creationId xmlns:a16="http://schemas.microsoft.com/office/drawing/2014/main" id="{69779027-8834-4948-A076-CC988AE8299E}"/>
              </a:ext>
            </a:extLst>
          </p:cNvPr>
          <p:cNvSpPr txBox="1">
            <a:spLocks/>
          </p:cNvSpPr>
          <p:nvPr/>
        </p:nvSpPr>
        <p:spPr bwMode="auto">
          <a:xfrm>
            <a:off x="604675" y="4925666"/>
            <a:ext cx="10877529" cy="877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TSS at Wk 24</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transfusion independence, splenic response rate at Wk 24</a:t>
            </a:r>
          </a:p>
        </p:txBody>
      </p:sp>
      <p:cxnSp>
        <p:nvCxnSpPr>
          <p:cNvPr id="3" name="Straight Arrow Connector 2">
            <a:extLst>
              <a:ext uri="{FF2B5EF4-FFF2-40B4-BE49-F238E27FC236}">
                <a16:creationId xmlns:a16="http://schemas.microsoft.com/office/drawing/2014/main" id="{6DD6A2EA-55D4-D1DE-3565-518FD5818427}"/>
              </a:ext>
            </a:extLst>
          </p:cNvPr>
          <p:cNvCxnSpPr/>
          <p:nvPr/>
        </p:nvCxnSpPr>
        <p:spPr bwMode="auto">
          <a:xfrm>
            <a:off x="9009916" y="2459381"/>
            <a:ext cx="0" cy="198146"/>
          </a:xfrm>
          <a:prstGeom prst="straightConnector1">
            <a:avLst/>
          </a:prstGeom>
          <a:noFill/>
          <a:ln w="28575" cap="flat" cmpd="sng" algn="ctr">
            <a:solidFill>
              <a:schemeClr val="bg1"/>
            </a:solidFill>
            <a:prstDash val="solid"/>
            <a:round/>
            <a:headEnd type="none" w="med" len="med"/>
            <a:tailEnd type="triangle"/>
          </a:ln>
          <a:effectLst/>
        </p:spPr>
      </p:cxnSp>
      <p:sp>
        <p:nvSpPr>
          <p:cNvPr id="6" name="Text Box 45">
            <a:extLst>
              <a:ext uri="{FF2B5EF4-FFF2-40B4-BE49-F238E27FC236}">
                <a16:creationId xmlns:a16="http://schemas.microsoft.com/office/drawing/2014/main" id="{0CF914F7-42B3-4DF0-4B1F-C7CF84D664F5}"/>
              </a:ext>
            </a:extLst>
          </p:cNvPr>
          <p:cNvSpPr txBox="1">
            <a:spLocks noChangeArrowheads="1"/>
          </p:cNvSpPr>
          <p:nvPr/>
        </p:nvSpPr>
        <p:spPr bwMode="auto">
          <a:xfrm>
            <a:off x="8486987" y="2140750"/>
            <a:ext cx="10458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24</a:t>
            </a:r>
          </a:p>
        </p:txBody>
      </p:sp>
      <p:sp>
        <p:nvSpPr>
          <p:cNvPr id="8" name="Text Box 45">
            <a:extLst>
              <a:ext uri="{FF2B5EF4-FFF2-40B4-BE49-F238E27FC236}">
                <a16:creationId xmlns:a16="http://schemas.microsoft.com/office/drawing/2014/main" id="{F5224466-3AD7-DDE7-9E45-FD04F4FCE863}"/>
              </a:ext>
            </a:extLst>
          </p:cNvPr>
          <p:cNvSpPr txBox="1">
            <a:spLocks noChangeArrowheads="1"/>
          </p:cNvSpPr>
          <p:nvPr/>
        </p:nvSpPr>
        <p:spPr bwMode="auto">
          <a:xfrm>
            <a:off x="9532845" y="3313818"/>
            <a:ext cx="177388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After Wk 24, patients could receive momelotinib 200 mg QD (open label/</a:t>
            </a:r>
            <a:b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crossover)</a:t>
            </a:r>
          </a:p>
        </p:txBody>
      </p:sp>
      <p:cxnSp>
        <p:nvCxnSpPr>
          <p:cNvPr id="21" name="Straight Arrow Connector 20">
            <a:extLst>
              <a:ext uri="{FF2B5EF4-FFF2-40B4-BE49-F238E27FC236}">
                <a16:creationId xmlns:a16="http://schemas.microsoft.com/office/drawing/2014/main" id="{6ACBEDAE-C838-F3A9-B502-C7AC54615C49}"/>
              </a:ext>
            </a:extLst>
          </p:cNvPr>
          <p:cNvCxnSpPr>
            <a:cxnSpLocks/>
          </p:cNvCxnSpPr>
          <p:nvPr/>
        </p:nvCxnSpPr>
        <p:spPr bwMode="auto">
          <a:xfrm>
            <a:off x="9094751" y="3900030"/>
            <a:ext cx="382987" cy="0"/>
          </a:xfrm>
          <a:prstGeom prst="straightConnector1">
            <a:avLst/>
          </a:prstGeom>
          <a:noFill/>
          <a:ln w="28575" cap="flat" cmpd="sng" algn="ctr">
            <a:solidFill>
              <a:schemeClr val="bg1"/>
            </a:solidFill>
            <a:prstDash val="solid"/>
            <a:round/>
            <a:headEnd type="none" w="med" len="med"/>
            <a:tailEnd type="triangle"/>
          </a:ln>
          <a:effectLst/>
        </p:spPr>
      </p:cxnSp>
      <p:sp>
        <p:nvSpPr>
          <p:cNvPr id="25" name="TextBox 24">
            <a:extLst>
              <a:ext uri="{FF2B5EF4-FFF2-40B4-BE49-F238E27FC236}">
                <a16:creationId xmlns:a16="http://schemas.microsoft.com/office/drawing/2014/main" id="{4C421656-FD84-CA87-B073-CD2BAFCCF008}"/>
              </a:ext>
            </a:extLst>
          </p:cNvPr>
          <p:cNvSpPr txBox="1"/>
          <p:nvPr/>
        </p:nvSpPr>
        <p:spPr bwMode="auto">
          <a:xfrm>
            <a:off x="4157300" y="3264427"/>
            <a:ext cx="622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IN"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Tree>
    <p:extLst>
      <p:ext uri="{BB962C8B-B14F-4D97-AF65-F5344CB8AC3E}">
        <p14:creationId xmlns:p14="http://schemas.microsoft.com/office/powerpoint/2010/main" val="2509905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FEC8F-22C6-403E-B7D7-02604CE7AD6C}"/>
              </a:ext>
            </a:extLst>
          </p:cNvPr>
          <p:cNvSpPr>
            <a:spLocks noGrp="1"/>
          </p:cNvSpPr>
          <p:nvPr>
            <p:ph type="title"/>
          </p:nvPr>
        </p:nvSpPr>
        <p:spPr/>
        <p:txBody>
          <a:bodyPr/>
          <a:lstStyle/>
          <a:p>
            <a:r>
              <a:rPr lang="en-US" dirty="0"/>
              <a:t>MOMENTUM: Efficacy</a:t>
            </a:r>
          </a:p>
        </p:txBody>
      </p:sp>
      <p:graphicFrame>
        <p:nvGraphicFramePr>
          <p:cNvPr id="7" name="Table 7">
            <a:extLst>
              <a:ext uri="{FF2B5EF4-FFF2-40B4-BE49-F238E27FC236}">
                <a16:creationId xmlns:a16="http://schemas.microsoft.com/office/drawing/2014/main" id="{2694C4E5-F434-44A9-AFCB-10CBB2E6AE35}"/>
              </a:ext>
            </a:extLst>
          </p:cNvPr>
          <p:cNvGraphicFramePr>
            <a:graphicFrameLocks noGrp="1"/>
          </p:cNvGraphicFramePr>
          <p:nvPr>
            <p:ph idx="1"/>
            <p:extLst>
              <p:ext uri="{D42A27DB-BD31-4B8C-83A1-F6EECF244321}">
                <p14:modId xmlns:p14="http://schemas.microsoft.com/office/powerpoint/2010/main" val="3641683010"/>
              </p:ext>
            </p:extLst>
          </p:nvPr>
        </p:nvGraphicFramePr>
        <p:xfrm>
          <a:off x="723900" y="1354135"/>
          <a:ext cx="10758485" cy="4480560"/>
        </p:xfrm>
        <a:graphic>
          <a:graphicData uri="http://schemas.openxmlformats.org/drawingml/2006/table">
            <a:tbl>
              <a:tblPr firstRow="1" bandRow="1">
                <a:tableStyleId>{5C22544A-7EE6-4342-B048-85BDC9FD1C3A}</a:tableStyleId>
              </a:tblPr>
              <a:tblGrid>
                <a:gridCol w="2812091">
                  <a:extLst>
                    <a:ext uri="{9D8B030D-6E8A-4147-A177-3AD203B41FA5}">
                      <a16:colId xmlns:a16="http://schemas.microsoft.com/office/drawing/2014/main" val="1414156009"/>
                    </a:ext>
                  </a:extLst>
                </a:gridCol>
                <a:gridCol w="876129">
                  <a:extLst>
                    <a:ext uri="{9D8B030D-6E8A-4147-A177-3AD203B41FA5}">
                      <a16:colId xmlns:a16="http://schemas.microsoft.com/office/drawing/2014/main" val="1037824149"/>
                    </a:ext>
                  </a:extLst>
                </a:gridCol>
                <a:gridCol w="2213874">
                  <a:extLst>
                    <a:ext uri="{9D8B030D-6E8A-4147-A177-3AD203B41FA5}">
                      <a16:colId xmlns:a16="http://schemas.microsoft.com/office/drawing/2014/main" val="480779249"/>
                    </a:ext>
                  </a:extLst>
                </a:gridCol>
                <a:gridCol w="1618797">
                  <a:extLst>
                    <a:ext uri="{9D8B030D-6E8A-4147-A177-3AD203B41FA5}">
                      <a16:colId xmlns:a16="http://schemas.microsoft.com/office/drawing/2014/main" val="590944818"/>
                    </a:ext>
                  </a:extLst>
                </a:gridCol>
                <a:gridCol w="1618797">
                  <a:extLst>
                    <a:ext uri="{9D8B030D-6E8A-4147-A177-3AD203B41FA5}">
                      <a16:colId xmlns:a16="http://schemas.microsoft.com/office/drawing/2014/main" val="3017950088"/>
                    </a:ext>
                  </a:extLst>
                </a:gridCol>
                <a:gridCol w="1618797">
                  <a:extLst>
                    <a:ext uri="{9D8B030D-6E8A-4147-A177-3AD203B41FA5}">
                      <a16:colId xmlns:a16="http://schemas.microsoft.com/office/drawing/2014/main" val="738799034"/>
                    </a:ext>
                  </a:extLst>
                </a:gridCol>
              </a:tblGrid>
              <a:tr h="426020">
                <a:tc>
                  <a:txBody>
                    <a:bodyPr/>
                    <a:lstStyle/>
                    <a:p>
                      <a:r>
                        <a:rPr lang="en-US" sz="1800" dirty="0">
                          <a:latin typeface="+mn-lt"/>
                        </a:rPr>
                        <a:t>Outcome, Wk 24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algn="ctr"/>
                      <a:r>
                        <a:rPr lang="en-US" sz="1800" dirty="0">
                          <a:latin typeface="+mn-lt"/>
                        </a:rPr>
                        <a:t>Test Order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algn="ctr"/>
                      <a:r>
                        <a:rPr lang="en-US" sz="1800" dirty="0">
                          <a:latin typeface="+mn-lt"/>
                        </a:rPr>
                        <a:t>Criterion for </a:t>
                      </a:r>
                      <a:br>
                        <a:rPr lang="en-US" sz="1800" dirty="0">
                          <a:latin typeface="+mn-lt"/>
                        </a:rPr>
                      </a:br>
                      <a:r>
                        <a:rPr lang="en-US" sz="1800" dirty="0">
                          <a:latin typeface="+mn-lt"/>
                        </a:rPr>
                        <a:t>Significance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algn="ctr"/>
                      <a:r>
                        <a:rPr kumimoji="0" lang="en-US" altLang="en-US" sz="18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rPr>
                        <a:t>Momelotinib</a:t>
                      </a:r>
                      <a:endParaRPr lang="en-US" sz="1800" dirty="0">
                        <a:latin typeface="+mn-lt"/>
                      </a:endParaRPr>
                    </a:p>
                    <a:p>
                      <a:pPr algn="ctr"/>
                      <a:r>
                        <a:rPr lang="en-US" sz="1800" dirty="0">
                          <a:latin typeface="+mn-lt"/>
                        </a:rPr>
                        <a:t>(n = 130)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kumimoji="0" lang="en-US" altLang="en-US" sz="18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rPr>
                        <a:t>Danazol</a:t>
                      </a:r>
                      <a:endParaRPr lang="en-US" sz="1800" dirty="0">
                        <a:latin typeface="+mn-lt"/>
                      </a:endParaRPr>
                    </a:p>
                    <a:p>
                      <a:pPr algn="ctr"/>
                      <a:r>
                        <a:rPr lang="en-US" sz="1800" dirty="0">
                          <a:latin typeface="+mn-lt"/>
                        </a:rPr>
                        <a:t>(n = 65)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i="1" dirty="0">
                          <a:latin typeface="+mn-lt"/>
                        </a:rPr>
                        <a:t>P</a:t>
                      </a:r>
                      <a:r>
                        <a:rPr lang="en-US" sz="1800" dirty="0">
                          <a:latin typeface="+mn-lt"/>
                        </a:rPr>
                        <a:t> Value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1953292190"/>
                  </a:ext>
                </a:extLst>
              </a:tr>
              <a:tr h="426020">
                <a:tc>
                  <a:txBody>
                    <a:bodyPr/>
                    <a:lstStyle/>
                    <a:p>
                      <a:r>
                        <a:rPr lang="en-US" sz="1800" dirty="0">
                          <a:solidFill>
                            <a:schemeClr val="bg1"/>
                          </a:solidFill>
                          <a:latin typeface="+mn-lt"/>
                        </a:rPr>
                        <a:t>TSS response rate </a:t>
                      </a:r>
                      <a:br>
                        <a:rPr lang="en-US" sz="1800" dirty="0">
                          <a:solidFill>
                            <a:schemeClr val="bg1"/>
                          </a:solidFill>
                          <a:latin typeface="+mn-lt"/>
                        </a:rPr>
                      </a:br>
                      <a:r>
                        <a:rPr lang="en-US" sz="1800" dirty="0">
                          <a:solidFill>
                            <a:schemeClr val="bg1"/>
                          </a:solidFill>
                          <a:latin typeface="+mn-lt"/>
                        </a:rPr>
                        <a:t>(primary endpoint),* %</a:t>
                      </a:r>
                      <a:endParaRPr lang="en-US" sz="1800" baseline="30000" dirty="0">
                        <a:solidFill>
                          <a:schemeClr val="bg1"/>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Superiority (</a:t>
                      </a:r>
                      <a:r>
                        <a:rPr lang="en-US" sz="1800" i="1" dirty="0">
                          <a:solidFill>
                            <a:schemeClr val="bg1"/>
                          </a:solidFill>
                          <a:latin typeface="+mn-lt"/>
                        </a:rPr>
                        <a:t>P</a:t>
                      </a:r>
                      <a:r>
                        <a:rPr lang="en-US" sz="1800" dirty="0">
                          <a:solidFill>
                            <a:schemeClr val="bg1"/>
                          </a:solidFill>
                          <a:latin typeface="+mn-lt"/>
                        </a:rPr>
                        <a:t> ≤.05)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25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.0095 (superior)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68276557"/>
                  </a:ext>
                </a:extLst>
              </a:tr>
              <a:tr h="426020">
                <a:tc>
                  <a:txBody>
                    <a:bodyPr/>
                    <a:lstStyle/>
                    <a:p>
                      <a:r>
                        <a:rPr lang="en-US" sz="1800" dirty="0">
                          <a:solidFill>
                            <a:schemeClr val="bg1"/>
                          </a:solidFill>
                          <a:latin typeface="+mn-lt"/>
                        </a:rPr>
                        <a:t>Transfusion </a:t>
                      </a:r>
                      <a:br>
                        <a:rPr lang="en-US" sz="1800" dirty="0">
                          <a:solidFill>
                            <a:schemeClr val="bg1"/>
                          </a:solidFill>
                          <a:latin typeface="+mn-lt"/>
                        </a:rPr>
                      </a:br>
                      <a:r>
                        <a:rPr lang="en-US" sz="1800" dirty="0">
                          <a:solidFill>
                            <a:schemeClr val="bg1"/>
                          </a:solidFill>
                          <a:latin typeface="+mn-lt"/>
                        </a:rPr>
                        <a:t>independence rate,</a:t>
                      </a:r>
                      <a:r>
                        <a:rPr lang="en-US" sz="1800" baseline="30000" dirty="0">
                          <a:solidFill>
                            <a:schemeClr val="bg1"/>
                          </a:solidFill>
                          <a:latin typeface="+mn-lt"/>
                          <a:cs typeface="Arial" panose="020B0604020202020204" pitchFamily="34" charset="0"/>
                        </a:rPr>
                        <a:t>†</a:t>
                      </a:r>
                      <a:r>
                        <a:rPr lang="en-US" sz="1800" dirty="0">
                          <a:solidFill>
                            <a:schemeClr val="bg1"/>
                          </a:solidFill>
                          <a:latin typeface="+mn-lt"/>
                        </a:rPr>
                        <a:t> %</a:t>
                      </a:r>
                      <a:endParaRPr lang="en-US" sz="1800" baseline="300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Noninferiority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.0116 (noninferior)</a:t>
                      </a:r>
                      <a:endParaRPr lang="en-US" sz="1800" baseline="300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38860252"/>
                  </a:ext>
                </a:extLst>
              </a:tr>
              <a:tr h="426020">
                <a:tc>
                  <a:txBody>
                    <a:bodyPr/>
                    <a:lstStyle/>
                    <a:p>
                      <a:r>
                        <a:rPr lang="en-US" sz="1800" dirty="0">
                          <a:solidFill>
                            <a:schemeClr val="bg1"/>
                          </a:solidFill>
                          <a:latin typeface="+mn-lt"/>
                        </a:rPr>
                        <a:t>Splenic response rate </a:t>
                      </a:r>
                      <a:br>
                        <a:rPr lang="en-US" sz="1800" dirty="0">
                          <a:solidFill>
                            <a:schemeClr val="bg1"/>
                          </a:solidFill>
                          <a:latin typeface="+mn-lt"/>
                        </a:rPr>
                      </a:br>
                      <a:r>
                        <a:rPr lang="en-US" sz="1800" dirty="0">
                          <a:solidFill>
                            <a:schemeClr val="bg1"/>
                          </a:solidFill>
                          <a:latin typeface="+mn-lt"/>
                        </a:rPr>
                        <a:t>(≥25% reduction),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rPr>
                        <a:t>Superiority (</a:t>
                      </a:r>
                      <a:r>
                        <a:rPr lang="en-US" sz="1800" i="1" dirty="0">
                          <a:solidFill>
                            <a:schemeClr val="bg1"/>
                          </a:solidFill>
                          <a:latin typeface="+mn-lt"/>
                        </a:rPr>
                        <a:t>P</a:t>
                      </a:r>
                      <a:r>
                        <a:rPr lang="en-US" sz="1800" dirty="0">
                          <a:solidFill>
                            <a:schemeClr val="bg1"/>
                          </a:solidFill>
                          <a:latin typeface="+mn-lt"/>
                        </a:rPr>
                        <a:t> ≤.05)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&lt;.0001 (superior)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2449865"/>
                  </a:ext>
                </a:extLst>
              </a:tr>
              <a:tr h="426020">
                <a:tc>
                  <a:txBody>
                    <a:bodyPr/>
                    <a:lstStyle/>
                    <a:p>
                      <a:r>
                        <a:rPr lang="en-US" sz="1800" dirty="0">
                          <a:solidFill>
                            <a:schemeClr val="bg1"/>
                          </a:solidFill>
                          <a:latin typeface="+mn-lt"/>
                        </a:rPr>
                        <a:t>TSS change from baseline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rPr>
                        <a:t>Superiority (</a:t>
                      </a:r>
                      <a:r>
                        <a:rPr lang="en-US" sz="1800" i="1" dirty="0">
                          <a:solidFill>
                            <a:schemeClr val="bg1"/>
                          </a:solidFill>
                          <a:latin typeface="+mn-lt"/>
                        </a:rPr>
                        <a:t>P</a:t>
                      </a:r>
                      <a:r>
                        <a:rPr lang="en-US" sz="1800" dirty="0">
                          <a:solidFill>
                            <a:schemeClr val="bg1"/>
                          </a:solidFill>
                          <a:latin typeface="+mn-lt"/>
                        </a:rPr>
                        <a:t> ≤.05)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-11.5</a:t>
                      </a:r>
                      <a:endParaRPr lang="en-US" sz="1800" baseline="300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-3.9</a:t>
                      </a:r>
                      <a:endParaRPr lang="en-US" sz="1800" baseline="300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.0014 (superior)</a:t>
                      </a:r>
                      <a:endParaRPr lang="en-US" sz="1800" baseline="300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20521236"/>
                  </a:ext>
                </a:extLst>
              </a:tr>
              <a:tr h="426020">
                <a:tc>
                  <a:txBody>
                    <a:bodyPr/>
                    <a:lstStyle/>
                    <a:p>
                      <a:r>
                        <a:rPr lang="en-US" sz="1800" dirty="0">
                          <a:solidFill>
                            <a:schemeClr val="bg1"/>
                          </a:solidFill>
                          <a:latin typeface="+mn-lt"/>
                        </a:rPr>
                        <a:t>Splenic response rate </a:t>
                      </a:r>
                      <a:br>
                        <a:rPr lang="en-US" sz="1800" dirty="0">
                          <a:solidFill>
                            <a:schemeClr val="bg1"/>
                          </a:solidFill>
                          <a:latin typeface="+mn-lt"/>
                        </a:rPr>
                      </a:br>
                      <a:r>
                        <a:rPr lang="en-US" sz="1800" dirty="0">
                          <a:solidFill>
                            <a:schemeClr val="bg1"/>
                          </a:solidFill>
                          <a:latin typeface="+mn-lt"/>
                        </a:rPr>
                        <a:t>(≥35% reduction),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rPr>
                        <a:t>Superiority (</a:t>
                      </a:r>
                      <a:r>
                        <a:rPr lang="en-US" sz="1800" i="1" dirty="0">
                          <a:solidFill>
                            <a:schemeClr val="bg1"/>
                          </a:solidFill>
                          <a:latin typeface="+mn-lt"/>
                        </a:rPr>
                        <a:t>P</a:t>
                      </a:r>
                      <a:r>
                        <a:rPr lang="en-US" sz="1800" dirty="0">
                          <a:solidFill>
                            <a:schemeClr val="bg1"/>
                          </a:solidFill>
                          <a:latin typeface="+mn-lt"/>
                        </a:rPr>
                        <a:t> ≤.05)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.0011 (superior)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81238404"/>
                  </a:ext>
                </a:extLst>
              </a:tr>
              <a:tr h="426020">
                <a:tc>
                  <a:txBody>
                    <a:bodyPr/>
                    <a:lstStyle/>
                    <a:p>
                      <a:r>
                        <a:rPr lang="en-US" sz="1800" dirty="0">
                          <a:solidFill>
                            <a:schemeClr val="bg1"/>
                          </a:solidFill>
                          <a:latin typeface="+mn-lt"/>
                        </a:rPr>
                        <a:t>No transfusion to Wk 24,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rPr>
                        <a:t>Superiority (</a:t>
                      </a:r>
                      <a:r>
                        <a:rPr lang="en-US" sz="1800" i="1" dirty="0">
                          <a:solidFill>
                            <a:schemeClr val="bg1"/>
                          </a:solidFill>
                          <a:latin typeface="+mn-lt"/>
                        </a:rPr>
                        <a:t>P</a:t>
                      </a:r>
                      <a:r>
                        <a:rPr lang="en-US" sz="1800" dirty="0">
                          <a:solidFill>
                            <a:schemeClr val="bg1"/>
                          </a:solidFill>
                          <a:latin typeface="+mn-lt"/>
                        </a:rPr>
                        <a:t> ≤.05)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17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.0012 (superior)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23118724"/>
                  </a:ext>
                </a:extLst>
              </a:tr>
            </a:tbl>
          </a:graphicData>
        </a:graphic>
      </p:graphicFrame>
      <p:sp>
        <p:nvSpPr>
          <p:cNvPr id="5" name="Slide Number Placeholder 4">
            <a:extLst>
              <a:ext uri="{FF2B5EF4-FFF2-40B4-BE49-F238E27FC236}">
                <a16:creationId xmlns:a16="http://schemas.microsoft.com/office/drawing/2014/main" id="{6691C6E2-7AFB-416C-A0CD-802471733680}"/>
              </a:ext>
            </a:extLst>
          </p:cNvPr>
          <p:cNvSpPr>
            <a:spLocks noGrp="1"/>
          </p:cNvSpPr>
          <p:nvPr>
            <p:ph type="sldNum" sz="quarter" idx="4294967295"/>
          </p:nvPr>
        </p:nvSpPr>
        <p:spPr>
          <a:xfrm>
            <a:off x="11641138" y="6403975"/>
            <a:ext cx="550862"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61CCF5-EDDE-D84A-9CB6-9E455BF9F72A}" type="slidenum">
              <a:rPr kumimoji="0" lang="en-US" sz="933" b="0" i="0" u="none" strike="noStrike" kern="1200" cap="none" spc="0" normalizeH="0" baseline="0" noProof="0" smtClean="0">
                <a:ln>
                  <a:noFill/>
                </a:ln>
                <a:solidFill>
                  <a:srgbClr val="FFFFFF"/>
                </a:solidFill>
                <a:effectLst/>
                <a:uLnTx/>
                <a:uFillTx/>
                <a:latin typeface="Century Gothic" panose="020F03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933" b="0" i="0" u="none" strike="noStrike" kern="1200" cap="none" spc="0" normalizeH="0" baseline="0" noProof="0" dirty="0">
              <a:ln>
                <a:noFill/>
              </a:ln>
              <a:solidFill>
                <a:srgbClr val="FFFFFF"/>
              </a:solidFill>
              <a:effectLst/>
              <a:uLnTx/>
              <a:uFillTx/>
              <a:latin typeface="Century Gothic" panose="020F0302020204030204"/>
              <a:ea typeface="+mn-ea"/>
              <a:cs typeface="Arial" panose="020B0604020202020204" pitchFamily="34" charset="0"/>
            </a:endParaRPr>
          </a:p>
        </p:txBody>
      </p:sp>
      <p:sp>
        <p:nvSpPr>
          <p:cNvPr id="3" name="Text Box 15">
            <a:extLst>
              <a:ext uri="{FF2B5EF4-FFF2-40B4-BE49-F238E27FC236}">
                <a16:creationId xmlns:a16="http://schemas.microsoft.com/office/drawing/2014/main" id="{F79DBCC2-9F14-5F32-70FE-281CEC68789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Verstovsek. Lancet. 2023;401:269.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 Placeholder 5">
            <a:extLst>
              <a:ext uri="{FF2B5EF4-FFF2-40B4-BE49-F238E27FC236}">
                <a16:creationId xmlns:a16="http://schemas.microsoft.com/office/drawing/2014/main" id="{D2571449-F917-EA62-5109-CFC5A97952F1}"/>
              </a:ext>
            </a:extLst>
          </p:cNvPr>
          <p:cNvSpPr txBox="1">
            <a:spLocks/>
          </p:cNvSpPr>
          <p:nvPr/>
        </p:nvSpPr>
        <p:spPr bwMode="auto">
          <a:xfrm>
            <a:off x="679187" y="5834695"/>
            <a:ext cx="10869428" cy="512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mn-cs"/>
              </a:rPr>
              <a:t>*≥50% reduction in mean TSS over 28 days prior to end of Wk 24 vs baseline. </a:t>
            </a:r>
            <a:r>
              <a:rPr kumimoji="0" lang="en-US" sz="14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a:t>
            </a:r>
            <a:r>
              <a:rPr kumimoji="0" lang="en-US" sz="1400" b="0" i="0" u="none" strike="noStrike" kern="0" cap="none" spc="0" normalizeH="0" baseline="0" noProof="0" dirty="0">
                <a:ln>
                  <a:noFill/>
                </a:ln>
                <a:solidFill>
                  <a:srgbClr val="000000"/>
                </a:solidFill>
                <a:effectLst/>
                <a:uLnTx/>
                <a:uFillTx/>
                <a:latin typeface="Calibri"/>
                <a:ea typeface="+mn-ea"/>
                <a:cs typeface="+mn-cs"/>
              </a:rPr>
              <a:t>Proportion of subjects with TI status defined </a:t>
            </a:r>
            <a:br>
              <a:rPr kumimoji="0" lang="en-US" sz="1400" b="0" i="0" u="none" strike="noStrike" kern="0" cap="none" spc="0" normalizeH="0" baseline="0" noProof="0" dirty="0">
                <a:ln>
                  <a:noFill/>
                </a:ln>
                <a:solidFill>
                  <a:srgbClr val="000000"/>
                </a:solidFill>
                <a:effectLst/>
                <a:uLnTx/>
                <a:uFillTx/>
                <a:latin typeface="Calibri"/>
                <a:ea typeface="+mn-ea"/>
                <a:cs typeface="+mn-cs"/>
              </a:rPr>
            </a:br>
            <a:r>
              <a:rPr kumimoji="0" lang="en-US" sz="1400" b="0" i="0" u="none" strike="noStrike" kern="0" cap="none" spc="0" normalizeH="0" baseline="0" noProof="0" dirty="0">
                <a:ln>
                  <a:noFill/>
                </a:ln>
                <a:solidFill>
                  <a:srgbClr val="000000"/>
                </a:solidFill>
                <a:effectLst/>
                <a:uLnTx/>
                <a:uFillTx/>
                <a:latin typeface="Calibri"/>
                <a:ea typeface="+mn-ea"/>
                <a:cs typeface="+mn-cs"/>
              </a:rPr>
              <a:t>as not requiring RBC transfusion for last 12 wk of 24-wk randomized period, with all Hgb levels ≥8 g/dL during 12-wk interval.</a:t>
            </a:r>
          </a:p>
        </p:txBody>
      </p:sp>
    </p:spTree>
    <p:extLst>
      <p:ext uri="{BB962C8B-B14F-4D97-AF65-F5344CB8AC3E}">
        <p14:creationId xmlns:p14="http://schemas.microsoft.com/office/powerpoint/2010/main" val="1523798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CF207C-5C8D-4B2A-9B66-A30F2AA262EA}"/>
              </a:ext>
            </a:extLst>
          </p:cNvPr>
          <p:cNvSpPr>
            <a:spLocks noGrp="1"/>
          </p:cNvSpPr>
          <p:nvPr>
            <p:ph type="title"/>
          </p:nvPr>
        </p:nvSpPr>
        <p:spPr/>
        <p:txBody>
          <a:bodyPr/>
          <a:lstStyle/>
          <a:p>
            <a:r>
              <a:rPr lang="en-US" dirty="0"/>
              <a:t>MOMENTUM: Transfusion Independence Rate at </a:t>
            </a:r>
            <a:br>
              <a:rPr lang="en-US" dirty="0"/>
            </a:br>
            <a:r>
              <a:rPr lang="en-US" dirty="0"/>
              <a:t>Wk 24 and Mean Hgb Over Time</a:t>
            </a:r>
          </a:p>
        </p:txBody>
      </p:sp>
      <p:sp>
        <p:nvSpPr>
          <p:cNvPr id="2" name="TextBox 1">
            <a:extLst>
              <a:ext uri="{FF2B5EF4-FFF2-40B4-BE49-F238E27FC236}">
                <a16:creationId xmlns:a16="http://schemas.microsoft.com/office/drawing/2014/main" id="{018E2C0D-2F97-1108-8779-25153AB35C2B}"/>
              </a:ext>
            </a:extLst>
          </p:cNvPr>
          <p:cNvSpPr txBox="1"/>
          <p:nvPr/>
        </p:nvSpPr>
        <p:spPr bwMode="auto">
          <a:xfrm rot="16200000">
            <a:off x="-1081206" y="3360894"/>
            <a:ext cx="3576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Transfusion Independence Rate (%)</a:t>
            </a:r>
          </a:p>
        </p:txBody>
      </p:sp>
      <p:grpSp>
        <p:nvGrpSpPr>
          <p:cNvPr id="15" name="Group 14">
            <a:extLst>
              <a:ext uri="{FF2B5EF4-FFF2-40B4-BE49-F238E27FC236}">
                <a16:creationId xmlns:a16="http://schemas.microsoft.com/office/drawing/2014/main" id="{BF61387C-8951-D659-7EBF-701BF4F29C91}"/>
              </a:ext>
            </a:extLst>
          </p:cNvPr>
          <p:cNvGrpSpPr/>
          <p:nvPr/>
        </p:nvGrpSpPr>
        <p:grpSpPr>
          <a:xfrm>
            <a:off x="1110342" y="2176839"/>
            <a:ext cx="99661" cy="2989536"/>
            <a:chOff x="969580" y="2037693"/>
            <a:chExt cx="240424" cy="2989536"/>
          </a:xfrm>
        </p:grpSpPr>
        <p:cxnSp>
          <p:nvCxnSpPr>
            <p:cNvPr id="7" name="Straight Connector 6">
              <a:extLst>
                <a:ext uri="{FF2B5EF4-FFF2-40B4-BE49-F238E27FC236}">
                  <a16:creationId xmlns:a16="http://schemas.microsoft.com/office/drawing/2014/main" id="{F71D2773-0A18-F665-D7E7-2B196EAE16A0}"/>
                </a:ext>
              </a:extLst>
            </p:cNvPr>
            <p:cNvCxnSpPr/>
            <p:nvPr/>
          </p:nvCxnSpPr>
          <p:spPr bwMode="auto">
            <a:xfrm>
              <a:off x="969580" y="2037693"/>
              <a:ext cx="240424"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B5A66CAC-ED78-B8AE-0C04-7166FF940094}"/>
                </a:ext>
              </a:extLst>
            </p:cNvPr>
            <p:cNvCxnSpPr/>
            <p:nvPr/>
          </p:nvCxnSpPr>
          <p:spPr bwMode="auto">
            <a:xfrm>
              <a:off x="969580" y="2467739"/>
              <a:ext cx="240424"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255C0CC3-C5F5-931B-04EF-AE4164A99250}"/>
                </a:ext>
              </a:extLst>
            </p:cNvPr>
            <p:cNvCxnSpPr/>
            <p:nvPr/>
          </p:nvCxnSpPr>
          <p:spPr bwMode="auto">
            <a:xfrm>
              <a:off x="969580" y="2900754"/>
              <a:ext cx="240424"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36B130EA-6E06-F8C0-D468-FAF05FF25201}"/>
                </a:ext>
              </a:extLst>
            </p:cNvPr>
            <p:cNvCxnSpPr/>
            <p:nvPr/>
          </p:nvCxnSpPr>
          <p:spPr bwMode="auto">
            <a:xfrm>
              <a:off x="969580" y="3318924"/>
              <a:ext cx="24042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2F772E48-F659-4894-74A4-07154113624A}"/>
                </a:ext>
              </a:extLst>
            </p:cNvPr>
            <p:cNvCxnSpPr/>
            <p:nvPr/>
          </p:nvCxnSpPr>
          <p:spPr bwMode="auto">
            <a:xfrm>
              <a:off x="969580" y="3746001"/>
              <a:ext cx="240424"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492FBC82-60DD-B1C7-39D9-E4F5053E4C0A}"/>
                </a:ext>
              </a:extLst>
            </p:cNvPr>
            <p:cNvCxnSpPr/>
            <p:nvPr/>
          </p:nvCxnSpPr>
          <p:spPr bwMode="auto">
            <a:xfrm>
              <a:off x="969580" y="4173078"/>
              <a:ext cx="24042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052CA9F6-CEE5-442A-CA07-46F0F038B070}"/>
                </a:ext>
              </a:extLst>
            </p:cNvPr>
            <p:cNvCxnSpPr/>
            <p:nvPr/>
          </p:nvCxnSpPr>
          <p:spPr bwMode="auto">
            <a:xfrm>
              <a:off x="969580" y="4600155"/>
              <a:ext cx="24042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089569C-6D2E-24DE-052B-90C11926A2B9}"/>
                </a:ext>
              </a:extLst>
            </p:cNvPr>
            <p:cNvCxnSpPr/>
            <p:nvPr/>
          </p:nvCxnSpPr>
          <p:spPr bwMode="auto">
            <a:xfrm>
              <a:off x="969580" y="5027229"/>
              <a:ext cx="240424" cy="0"/>
            </a:xfrm>
            <a:prstGeom prst="line">
              <a:avLst/>
            </a:prstGeom>
            <a:noFill/>
            <a:ln w="28575" cap="flat" cmpd="sng" algn="ctr">
              <a:solidFill>
                <a:schemeClr val="bg1"/>
              </a:solidFill>
              <a:prstDash val="solid"/>
              <a:round/>
              <a:headEnd type="none" w="med" len="med"/>
              <a:tailEnd type="none" w="med" len="med"/>
            </a:ln>
            <a:effectLst/>
          </p:spPr>
        </p:cxnSp>
      </p:grpSp>
      <p:sp>
        <p:nvSpPr>
          <p:cNvPr id="16" name="TextBox 15">
            <a:extLst>
              <a:ext uri="{FF2B5EF4-FFF2-40B4-BE49-F238E27FC236}">
                <a16:creationId xmlns:a16="http://schemas.microsoft.com/office/drawing/2014/main" id="{6D8980E4-D9A7-656E-38E5-6C48B06E18DC}"/>
              </a:ext>
            </a:extLst>
          </p:cNvPr>
          <p:cNvSpPr txBox="1"/>
          <p:nvPr/>
        </p:nvSpPr>
        <p:spPr bwMode="auto">
          <a:xfrm>
            <a:off x="796769" y="2003457"/>
            <a:ext cx="408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17" name="TextBox 16">
            <a:extLst>
              <a:ext uri="{FF2B5EF4-FFF2-40B4-BE49-F238E27FC236}">
                <a16:creationId xmlns:a16="http://schemas.microsoft.com/office/drawing/2014/main" id="{538E2056-E31E-CCF1-6F4F-6FC3D5A27B1A}"/>
              </a:ext>
            </a:extLst>
          </p:cNvPr>
          <p:cNvSpPr txBox="1"/>
          <p:nvPr/>
        </p:nvSpPr>
        <p:spPr bwMode="auto">
          <a:xfrm>
            <a:off x="796769" y="2434024"/>
            <a:ext cx="408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8" name="TextBox 17">
            <a:extLst>
              <a:ext uri="{FF2B5EF4-FFF2-40B4-BE49-F238E27FC236}">
                <a16:creationId xmlns:a16="http://schemas.microsoft.com/office/drawing/2014/main" id="{7147EB25-634A-CCAE-25BE-05C7A68402E7}"/>
              </a:ext>
            </a:extLst>
          </p:cNvPr>
          <p:cNvSpPr txBox="1"/>
          <p:nvPr/>
        </p:nvSpPr>
        <p:spPr bwMode="auto">
          <a:xfrm>
            <a:off x="796769" y="2871250"/>
            <a:ext cx="408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20" name="TextBox 19">
            <a:extLst>
              <a:ext uri="{FF2B5EF4-FFF2-40B4-BE49-F238E27FC236}">
                <a16:creationId xmlns:a16="http://schemas.microsoft.com/office/drawing/2014/main" id="{CC5D39EF-56B3-4502-B701-295CC829A649}"/>
              </a:ext>
            </a:extLst>
          </p:cNvPr>
          <p:cNvSpPr txBox="1"/>
          <p:nvPr/>
        </p:nvSpPr>
        <p:spPr bwMode="auto">
          <a:xfrm>
            <a:off x="796769" y="3284062"/>
            <a:ext cx="408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1" name="TextBox 20">
            <a:extLst>
              <a:ext uri="{FF2B5EF4-FFF2-40B4-BE49-F238E27FC236}">
                <a16:creationId xmlns:a16="http://schemas.microsoft.com/office/drawing/2014/main" id="{025CE113-5BA9-7839-B68F-9950690F2360}"/>
              </a:ext>
            </a:extLst>
          </p:cNvPr>
          <p:cNvSpPr txBox="1"/>
          <p:nvPr/>
        </p:nvSpPr>
        <p:spPr bwMode="auto">
          <a:xfrm>
            <a:off x="796769" y="3705751"/>
            <a:ext cx="408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2" name="TextBox 21">
            <a:extLst>
              <a:ext uri="{FF2B5EF4-FFF2-40B4-BE49-F238E27FC236}">
                <a16:creationId xmlns:a16="http://schemas.microsoft.com/office/drawing/2014/main" id="{20098405-670D-F3AC-9EE9-1F9CA94F6A50}"/>
              </a:ext>
            </a:extLst>
          </p:cNvPr>
          <p:cNvSpPr txBox="1"/>
          <p:nvPr/>
        </p:nvSpPr>
        <p:spPr bwMode="auto">
          <a:xfrm>
            <a:off x="796769" y="4142976"/>
            <a:ext cx="408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3" name="TextBox 22">
            <a:extLst>
              <a:ext uri="{FF2B5EF4-FFF2-40B4-BE49-F238E27FC236}">
                <a16:creationId xmlns:a16="http://schemas.microsoft.com/office/drawing/2014/main" id="{AD3CC18F-EC47-7881-00DC-CFC783D97F93}"/>
              </a:ext>
            </a:extLst>
          </p:cNvPr>
          <p:cNvSpPr txBox="1"/>
          <p:nvPr/>
        </p:nvSpPr>
        <p:spPr bwMode="auto">
          <a:xfrm>
            <a:off x="896642" y="4555788"/>
            <a:ext cx="2441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4" name="TextBox 23">
            <a:extLst>
              <a:ext uri="{FF2B5EF4-FFF2-40B4-BE49-F238E27FC236}">
                <a16:creationId xmlns:a16="http://schemas.microsoft.com/office/drawing/2014/main" id="{14830C76-4DD3-996E-0305-4F969E481154}"/>
              </a:ext>
            </a:extLst>
          </p:cNvPr>
          <p:cNvSpPr txBox="1"/>
          <p:nvPr/>
        </p:nvSpPr>
        <p:spPr bwMode="auto">
          <a:xfrm>
            <a:off x="896642" y="4993013"/>
            <a:ext cx="2441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5" name="TextBox 24">
            <a:extLst>
              <a:ext uri="{FF2B5EF4-FFF2-40B4-BE49-F238E27FC236}">
                <a16:creationId xmlns:a16="http://schemas.microsoft.com/office/drawing/2014/main" id="{FDD0A366-FA2D-8023-CA87-9C3F57A679BB}"/>
              </a:ext>
            </a:extLst>
          </p:cNvPr>
          <p:cNvSpPr txBox="1"/>
          <p:nvPr/>
        </p:nvSpPr>
        <p:spPr bwMode="auto">
          <a:xfrm>
            <a:off x="1322771" y="5132837"/>
            <a:ext cx="14736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Baseline   Wk 24</a:t>
            </a:r>
          </a:p>
        </p:txBody>
      </p:sp>
      <p:sp>
        <p:nvSpPr>
          <p:cNvPr id="26" name="TextBox 25">
            <a:extLst>
              <a:ext uri="{FF2B5EF4-FFF2-40B4-BE49-F238E27FC236}">
                <a16:creationId xmlns:a16="http://schemas.microsoft.com/office/drawing/2014/main" id="{B398169B-58BE-F749-4C2F-055DCCBA270D}"/>
              </a:ext>
            </a:extLst>
          </p:cNvPr>
          <p:cNvSpPr txBox="1"/>
          <p:nvPr/>
        </p:nvSpPr>
        <p:spPr bwMode="auto">
          <a:xfrm>
            <a:off x="2896338" y="5132837"/>
            <a:ext cx="14736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Baseline   Wk 24</a:t>
            </a:r>
          </a:p>
        </p:txBody>
      </p:sp>
      <p:sp>
        <p:nvSpPr>
          <p:cNvPr id="27" name="TextBox 26">
            <a:extLst>
              <a:ext uri="{FF2B5EF4-FFF2-40B4-BE49-F238E27FC236}">
                <a16:creationId xmlns:a16="http://schemas.microsoft.com/office/drawing/2014/main" id="{525CD5EF-7F65-9594-5E52-B410FE25AE82}"/>
              </a:ext>
            </a:extLst>
          </p:cNvPr>
          <p:cNvSpPr txBox="1"/>
          <p:nvPr/>
        </p:nvSpPr>
        <p:spPr bwMode="auto">
          <a:xfrm>
            <a:off x="1100650" y="5367943"/>
            <a:ext cx="1920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Momelotinib (n = 130)</a:t>
            </a:r>
          </a:p>
        </p:txBody>
      </p:sp>
      <p:sp>
        <p:nvSpPr>
          <p:cNvPr id="28" name="TextBox 27">
            <a:extLst>
              <a:ext uri="{FF2B5EF4-FFF2-40B4-BE49-F238E27FC236}">
                <a16:creationId xmlns:a16="http://schemas.microsoft.com/office/drawing/2014/main" id="{E4D72329-FA8F-6D89-343C-18D11210FEA6}"/>
              </a:ext>
            </a:extLst>
          </p:cNvPr>
          <p:cNvSpPr txBox="1"/>
          <p:nvPr/>
        </p:nvSpPr>
        <p:spPr bwMode="auto">
          <a:xfrm>
            <a:off x="2953514" y="5367943"/>
            <a:ext cx="1374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Danazol (n = 65)</a:t>
            </a:r>
          </a:p>
        </p:txBody>
      </p:sp>
      <p:sp>
        <p:nvSpPr>
          <p:cNvPr id="29" name="Rectangle 28">
            <a:extLst>
              <a:ext uri="{FF2B5EF4-FFF2-40B4-BE49-F238E27FC236}">
                <a16:creationId xmlns:a16="http://schemas.microsoft.com/office/drawing/2014/main" id="{C1E68FF0-241E-1901-A1D3-79247A73B4BC}"/>
              </a:ext>
            </a:extLst>
          </p:cNvPr>
          <p:cNvSpPr/>
          <p:nvPr/>
        </p:nvSpPr>
        <p:spPr bwMode="auto">
          <a:xfrm>
            <a:off x="1382706" y="4055888"/>
            <a:ext cx="662662" cy="110875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4264F22C-141F-935A-1AA0-C668B5DEA048}"/>
              </a:ext>
            </a:extLst>
          </p:cNvPr>
          <p:cNvSpPr/>
          <p:nvPr/>
        </p:nvSpPr>
        <p:spPr bwMode="auto">
          <a:xfrm>
            <a:off x="2047219" y="2534356"/>
            <a:ext cx="662662" cy="2630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062BA277-4F6D-466C-E07F-B10C6A5B11C8}"/>
              </a:ext>
            </a:extLst>
          </p:cNvPr>
          <p:cNvSpPr/>
          <p:nvPr/>
        </p:nvSpPr>
        <p:spPr bwMode="auto">
          <a:xfrm>
            <a:off x="2969024" y="3857829"/>
            <a:ext cx="662662" cy="1306815"/>
          </a:xfrm>
          <a:prstGeom prst="rect">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A21459F5-2A2A-CAF2-8C51-8196D0832F25}"/>
              </a:ext>
            </a:extLst>
          </p:cNvPr>
          <p:cNvSpPr/>
          <p:nvPr/>
        </p:nvSpPr>
        <p:spPr bwMode="auto">
          <a:xfrm>
            <a:off x="3633537" y="3465414"/>
            <a:ext cx="662662" cy="169922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A7DE8902-0ABC-6796-D710-7ED625CE3EF2}"/>
              </a:ext>
            </a:extLst>
          </p:cNvPr>
          <p:cNvSpPr txBox="1"/>
          <p:nvPr/>
        </p:nvSpPr>
        <p:spPr bwMode="auto">
          <a:xfrm>
            <a:off x="1451192" y="3720854"/>
            <a:ext cx="5590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34" name="TextBox 33">
            <a:extLst>
              <a:ext uri="{FF2B5EF4-FFF2-40B4-BE49-F238E27FC236}">
                <a16:creationId xmlns:a16="http://schemas.microsoft.com/office/drawing/2014/main" id="{1A45A8D6-BD7B-66D6-DBF9-C9EF6E42C907}"/>
              </a:ext>
            </a:extLst>
          </p:cNvPr>
          <p:cNvSpPr txBox="1"/>
          <p:nvPr/>
        </p:nvSpPr>
        <p:spPr bwMode="auto">
          <a:xfrm>
            <a:off x="3037509" y="3526498"/>
            <a:ext cx="5590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5" name="TextBox 34">
            <a:extLst>
              <a:ext uri="{FF2B5EF4-FFF2-40B4-BE49-F238E27FC236}">
                <a16:creationId xmlns:a16="http://schemas.microsoft.com/office/drawing/2014/main" id="{4285C6DE-CFB6-3E2B-2D7B-DD00891211F4}"/>
              </a:ext>
            </a:extLst>
          </p:cNvPr>
          <p:cNvSpPr txBox="1"/>
          <p:nvPr/>
        </p:nvSpPr>
        <p:spPr bwMode="auto">
          <a:xfrm>
            <a:off x="2106933" y="2219683"/>
            <a:ext cx="5590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6" name="TextBox 35">
            <a:extLst>
              <a:ext uri="{FF2B5EF4-FFF2-40B4-BE49-F238E27FC236}">
                <a16:creationId xmlns:a16="http://schemas.microsoft.com/office/drawing/2014/main" id="{EAD1CDEF-F56D-9D1E-8F36-9418B5BC1641}"/>
              </a:ext>
            </a:extLst>
          </p:cNvPr>
          <p:cNvSpPr txBox="1"/>
          <p:nvPr/>
        </p:nvSpPr>
        <p:spPr bwMode="auto">
          <a:xfrm>
            <a:off x="3722384" y="3147040"/>
            <a:ext cx="5590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7" name="TextBox 36">
            <a:extLst>
              <a:ext uri="{FF2B5EF4-FFF2-40B4-BE49-F238E27FC236}">
                <a16:creationId xmlns:a16="http://schemas.microsoft.com/office/drawing/2014/main" id="{23953E18-1CFB-4406-3644-6FE4DCEAB00C}"/>
              </a:ext>
            </a:extLst>
          </p:cNvPr>
          <p:cNvSpPr txBox="1"/>
          <p:nvPr/>
        </p:nvSpPr>
        <p:spPr bwMode="auto">
          <a:xfrm>
            <a:off x="2208256" y="1682890"/>
            <a:ext cx="2174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.0116 (noninferior)</a:t>
            </a: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42" name="Group 41">
            <a:extLst>
              <a:ext uri="{FF2B5EF4-FFF2-40B4-BE49-F238E27FC236}">
                <a16:creationId xmlns:a16="http://schemas.microsoft.com/office/drawing/2014/main" id="{3E0CACB4-B5EF-AF25-798C-68062EA2E400}"/>
              </a:ext>
            </a:extLst>
          </p:cNvPr>
          <p:cNvGrpSpPr/>
          <p:nvPr/>
        </p:nvGrpSpPr>
        <p:grpSpPr>
          <a:xfrm>
            <a:off x="2358189" y="1973499"/>
            <a:ext cx="1602977" cy="1203158"/>
            <a:chOff x="2358189" y="1834353"/>
            <a:chExt cx="1602977" cy="1203158"/>
          </a:xfrm>
        </p:grpSpPr>
        <p:sp>
          <p:nvSpPr>
            <p:cNvPr id="38" name="Freeform: Shape 37">
              <a:extLst>
                <a:ext uri="{FF2B5EF4-FFF2-40B4-BE49-F238E27FC236}">
                  <a16:creationId xmlns:a16="http://schemas.microsoft.com/office/drawing/2014/main" id="{D15D709B-1F95-D0A6-B70E-81597C583A18}"/>
                </a:ext>
              </a:extLst>
            </p:cNvPr>
            <p:cNvSpPr/>
            <p:nvPr/>
          </p:nvSpPr>
          <p:spPr bwMode="auto">
            <a:xfrm>
              <a:off x="2358189" y="1949116"/>
              <a:ext cx="1602977" cy="1088395"/>
            </a:xfrm>
            <a:custGeom>
              <a:avLst/>
              <a:gdLst>
                <a:gd name="connsiteX0" fmla="*/ 0 w 1602977"/>
                <a:gd name="connsiteY0" fmla="*/ 175846 h 1088395"/>
                <a:gd name="connsiteX1" fmla="*/ 0 w 1602977"/>
                <a:gd name="connsiteY1" fmla="*/ 0 h 1088395"/>
                <a:gd name="connsiteX2" fmla="*/ 1602977 w 1602977"/>
                <a:gd name="connsiteY2" fmla="*/ 0 h 1088395"/>
                <a:gd name="connsiteX3" fmla="*/ 1602977 w 1602977"/>
                <a:gd name="connsiteY3" fmla="*/ 1088395 h 1088395"/>
              </a:gdLst>
              <a:ahLst/>
              <a:cxnLst>
                <a:cxn ang="0">
                  <a:pos x="connsiteX0" y="connsiteY0"/>
                </a:cxn>
                <a:cxn ang="0">
                  <a:pos x="connsiteX1" y="connsiteY1"/>
                </a:cxn>
                <a:cxn ang="0">
                  <a:pos x="connsiteX2" y="connsiteY2"/>
                </a:cxn>
                <a:cxn ang="0">
                  <a:pos x="connsiteX3" y="connsiteY3"/>
                </a:cxn>
              </a:cxnLst>
              <a:rect l="l" t="t" r="r" b="b"/>
              <a:pathLst>
                <a:path w="1602977" h="1088395">
                  <a:moveTo>
                    <a:pt x="0" y="175846"/>
                  </a:moveTo>
                  <a:lnTo>
                    <a:pt x="0" y="0"/>
                  </a:lnTo>
                  <a:lnTo>
                    <a:pt x="1602977" y="0"/>
                  </a:lnTo>
                  <a:lnTo>
                    <a:pt x="1602977" y="108839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0" name="Straight Connector 39">
              <a:extLst>
                <a:ext uri="{FF2B5EF4-FFF2-40B4-BE49-F238E27FC236}">
                  <a16:creationId xmlns:a16="http://schemas.microsoft.com/office/drawing/2014/main" id="{D212E276-65A3-12FA-254B-FAE39769107F}"/>
                </a:ext>
              </a:extLst>
            </p:cNvPr>
            <p:cNvCxnSpPr>
              <a:cxnSpLocks/>
            </p:cNvCxnSpPr>
            <p:nvPr/>
          </p:nvCxnSpPr>
          <p:spPr bwMode="auto">
            <a:xfrm>
              <a:off x="3167082" y="1834353"/>
              <a:ext cx="0" cy="120316"/>
            </a:xfrm>
            <a:prstGeom prst="line">
              <a:avLst/>
            </a:prstGeom>
            <a:noFill/>
            <a:ln w="28575" cap="flat" cmpd="sng" algn="ctr">
              <a:solidFill>
                <a:schemeClr val="bg1"/>
              </a:solidFill>
              <a:prstDash val="solid"/>
              <a:round/>
              <a:headEnd type="none" w="med" len="med"/>
              <a:tailEnd type="none" w="med" len="med"/>
            </a:ln>
            <a:effectLst/>
          </p:spPr>
        </p:cxnSp>
      </p:grpSp>
      <p:sp>
        <p:nvSpPr>
          <p:cNvPr id="247" name="Freeform: Shape 246">
            <a:extLst>
              <a:ext uri="{FF2B5EF4-FFF2-40B4-BE49-F238E27FC236}">
                <a16:creationId xmlns:a16="http://schemas.microsoft.com/office/drawing/2014/main" id="{C4577F0E-8E30-2C73-0A49-F2A908815C1E}"/>
              </a:ext>
            </a:extLst>
          </p:cNvPr>
          <p:cNvSpPr/>
          <p:nvPr/>
        </p:nvSpPr>
        <p:spPr bwMode="auto">
          <a:xfrm>
            <a:off x="5884331" y="3188117"/>
            <a:ext cx="5463103" cy="1017779"/>
          </a:xfrm>
          <a:custGeom>
            <a:avLst/>
            <a:gdLst>
              <a:gd name="connsiteX0" fmla="*/ 0 w 5463103"/>
              <a:gd name="connsiteY0" fmla="*/ 1017779 h 1017779"/>
              <a:gd name="connsiteX1" fmla="*/ 222775 w 5463103"/>
              <a:gd name="connsiteY1" fmla="*/ 0 h 1017779"/>
              <a:gd name="connsiteX2" fmla="*/ 439727 w 5463103"/>
              <a:gd name="connsiteY2" fmla="*/ 167446 h 1017779"/>
              <a:gd name="connsiteX3" fmla="*/ 907119 w 5463103"/>
              <a:gd name="connsiteY3" fmla="*/ 256265 h 1017779"/>
              <a:gd name="connsiteX4" fmla="*/ 1367232 w 5463103"/>
              <a:gd name="connsiteY4" fmla="*/ 186374 h 1017779"/>
              <a:gd name="connsiteX5" fmla="*/ 1815695 w 5463103"/>
              <a:gd name="connsiteY5" fmla="*/ 128132 h 1017779"/>
              <a:gd name="connsiteX6" fmla="*/ 2268527 w 5463103"/>
              <a:gd name="connsiteY6" fmla="*/ 131044 h 1017779"/>
              <a:gd name="connsiteX7" fmla="*/ 2725727 w 5463103"/>
              <a:gd name="connsiteY7" fmla="*/ 116484 h 1017779"/>
              <a:gd name="connsiteX8" fmla="*/ 3181471 w 5463103"/>
              <a:gd name="connsiteY8" fmla="*/ 203847 h 1017779"/>
              <a:gd name="connsiteX9" fmla="*/ 3643039 w 5463103"/>
              <a:gd name="connsiteY9" fmla="*/ 133956 h 1017779"/>
              <a:gd name="connsiteX10" fmla="*/ 4101695 w 5463103"/>
              <a:gd name="connsiteY10" fmla="*/ 132500 h 1017779"/>
              <a:gd name="connsiteX11" fmla="*/ 4553071 w 5463103"/>
              <a:gd name="connsiteY11" fmla="*/ 168902 h 1017779"/>
              <a:gd name="connsiteX12" fmla="*/ 5001535 w 5463103"/>
              <a:gd name="connsiteY12" fmla="*/ 177638 h 1017779"/>
              <a:gd name="connsiteX13" fmla="*/ 5463103 w 5463103"/>
              <a:gd name="connsiteY13" fmla="*/ 32033 h 101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63103" h="1017779">
                <a:moveTo>
                  <a:pt x="0" y="1017779"/>
                </a:moveTo>
                <a:lnTo>
                  <a:pt x="222775" y="0"/>
                </a:lnTo>
                <a:lnTo>
                  <a:pt x="439727" y="167446"/>
                </a:lnTo>
                <a:lnTo>
                  <a:pt x="907119" y="256265"/>
                </a:lnTo>
                <a:lnTo>
                  <a:pt x="1367232" y="186374"/>
                </a:lnTo>
                <a:lnTo>
                  <a:pt x="1815695" y="128132"/>
                </a:lnTo>
                <a:lnTo>
                  <a:pt x="2268527" y="131044"/>
                </a:lnTo>
                <a:lnTo>
                  <a:pt x="2725727" y="116484"/>
                </a:lnTo>
                <a:lnTo>
                  <a:pt x="3181471" y="203847"/>
                </a:lnTo>
                <a:lnTo>
                  <a:pt x="3643039" y="133956"/>
                </a:lnTo>
                <a:lnTo>
                  <a:pt x="4101695" y="132500"/>
                </a:lnTo>
                <a:lnTo>
                  <a:pt x="4553071" y="168902"/>
                </a:lnTo>
                <a:lnTo>
                  <a:pt x="5001535" y="177638"/>
                </a:lnTo>
                <a:lnTo>
                  <a:pt x="5463103" y="3203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Freeform: Shape 4">
            <a:extLst>
              <a:ext uri="{FF2B5EF4-FFF2-40B4-BE49-F238E27FC236}">
                <a16:creationId xmlns:a16="http://schemas.microsoft.com/office/drawing/2014/main" id="{4188D496-2501-7EF2-C5D4-2E9D95ADD01B}"/>
              </a:ext>
            </a:extLst>
          </p:cNvPr>
          <p:cNvSpPr/>
          <p:nvPr/>
        </p:nvSpPr>
        <p:spPr bwMode="auto">
          <a:xfrm>
            <a:off x="1195493" y="2179030"/>
            <a:ext cx="3305387" cy="2987040"/>
          </a:xfrm>
          <a:custGeom>
            <a:avLst/>
            <a:gdLst>
              <a:gd name="connsiteX0" fmla="*/ 0 w 3305387"/>
              <a:gd name="connsiteY0" fmla="*/ 0 h 2987040"/>
              <a:gd name="connsiteX1" fmla="*/ 0 w 3305387"/>
              <a:gd name="connsiteY1" fmla="*/ 2987040 h 2987040"/>
              <a:gd name="connsiteX2" fmla="*/ 3305387 w 3305387"/>
              <a:gd name="connsiteY2" fmla="*/ 2987040 h 2987040"/>
            </a:gdLst>
            <a:ahLst/>
            <a:cxnLst>
              <a:cxn ang="0">
                <a:pos x="connsiteX0" y="connsiteY0"/>
              </a:cxn>
              <a:cxn ang="0">
                <a:pos x="connsiteX1" y="connsiteY1"/>
              </a:cxn>
              <a:cxn ang="0">
                <a:pos x="connsiteX2" y="connsiteY2"/>
              </a:cxn>
            </a:cxnLst>
            <a:rect l="l" t="t" r="r" b="b"/>
            <a:pathLst>
              <a:path w="3305387" h="2987040">
                <a:moveTo>
                  <a:pt x="0" y="0"/>
                </a:moveTo>
                <a:lnTo>
                  <a:pt x="0" y="2987040"/>
                </a:lnTo>
                <a:lnTo>
                  <a:pt x="3305387" y="298704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TextBox 42">
            <a:extLst>
              <a:ext uri="{FF2B5EF4-FFF2-40B4-BE49-F238E27FC236}">
                <a16:creationId xmlns:a16="http://schemas.microsoft.com/office/drawing/2014/main" id="{0C344FF3-2DBA-9F28-4053-9156654ABF91}"/>
              </a:ext>
            </a:extLst>
          </p:cNvPr>
          <p:cNvSpPr txBox="1"/>
          <p:nvPr/>
        </p:nvSpPr>
        <p:spPr bwMode="auto">
          <a:xfrm rot="16200000">
            <a:off x="3848270" y="3220476"/>
            <a:ext cx="2707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Mean Hgb Levels (g/dL)</a:t>
            </a:r>
          </a:p>
        </p:txBody>
      </p:sp>
      <p:sp>
        <p:nvSpPr>
          <p:cNvPr id="44" name="TextBox 43">
            <a:extLst>
              <a:ext uri="{FF2B5EF4-FFF2-40B4-BE49-F238E27FC236}">
                <a16:creationId xmlns:a16="http://schemas.microsoft.com/office/drawing/2014/main" id="{1718A464-2AE5-000E-3B32-A070037DF85E}"/>
              </a:ext>
            </a:extLst>
          </p:cNvPr>
          <p:cNvSpPr txBox="1"/>
          <p:nvPr/>
        </p:nvSpPr>
        <p:spPr bwMode="auto">
          <a:xfrm>
            <a:off x="7255774" y="4885593"/>
            <a:ext cx="28603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Since Randomization</a:t>
            </a:r>
          </a:p>
        </p:txBody>
      </p:sp>
      <p:sp>
        <p:nvSpPr>
          <p:cNvPr id="45" name="Freeform: Shape 44">
            <a:extLst>
              <a:ext uri="{FF2B5EF4-FFF2-40B4-BE49-F238E27FC236}">
                <a16:creationId xmlns:a16="http://schemas.microsoft.com/office/drawing/2014/main" id="{AE5CEFBD-432D-893F-0A82-8F97BF6A72A0}"/>
              </a:ext>
            </a:extLst>
          </p:cNvPr>
          <p:cNvSpPr/>
          <p:nvPr/>
        </p:nvSpPr>
        <p:spPr bwMode="auto">
          <a:xfrm>
            <a:off x="5805838" y="2164741"/>
            <a:ext cx="5540542" cy="2438121"/>
          </a:xfrm>
          <a:custGeom>
            <a:avLst/>
            <a:gdLst>
              <a:gd name="connsiteX0" fmla="*/ 0 w 5540542"/>
              <a:gd name="connsiteY0" fmla="*/ 0 h 2427371"/>
              <a:gd name="connsiteX1" fmla="*/ 0 w 5540542"/>
              <a:gd name="connsiteY1" fmla="*/ 2427371 h 2427371"/>
              <a:gd name="connsiteX2" fmla="*/ 5540542 w 5540542"/>
              <a:gd name="connsiteY2" fmla="*/ 2427371 h 2427371"/>
            </a:gdLst>
            <a:ahLst/>
            <a:cxnLst>
              <a:cxn ang="0">
                <a:pos x="connsiteX0" y="connsiteY0"/>
              </a:cxn>
              <a:cxn ang="0">
                <a:pos x="connsiteX1" y="connsiteY1"/>
              </a:cxn>
              <a:cxn ang="0">
                <a:pos x="connsiteX2" y="connsiteY2"/>
              </a:cxn>
            </a:cxnLst>
            <a:rect l="l" t="t" r="r" b="b"/>
            <a:pathLst>
              <a:path w="5540542" h="2427371">
                <a:moveTo>
                  <a:pt x="0" y="0"/>
                </a:moveTo>
                <a:lnTo>
                  <a:pt x="0" y="2427371"/>
                </a:lnTo>
                <a:lnTo>
                  <a:pt x="5540542" y="2427371"/>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7" name="Group 56">
            <a:extLst>
              <a:ext uri="{FF2B5EF4-FFF2-40B4-BE49-F238E27FC236}">
                <a16:creationId xmlns:a16="http://schemas.microsoft.com/office/drawing/2014/main" id="{D89FBECD-C648-A841-7721-5F05F385E2CA}"/>
              </a:ext>
            </a:extLst>
          </p:cNvPr>
          <p:cNvGrpSpPr/>
          <p:nvPr/>
        </p:nvGrpSpPr>
        <p:grpSpPr>
          <a:xfrm>
            <a:off x="5726083" y="2176668"/>
            <a:ext cx="89452" cy="2427135"/>
            <a:chOff x="5520193" y="2037522"/>
            <a:chExt cx="124240" cy="2427135"/>
          </a:xfrm>
        </p:grpSpPr>
        <p:cxnSp>
          <p:nvCxnSpPr>
            <p:cNvPr id="47" name="Straight Connector 46">
              <a:extLst>
                <a:ext uri="{FF2B5EF4-FFF2-40B4-BE49-F238E27FC236}">
                  <a16:creationId xmlns:a16="http://schemas.microsoft.com/office/drawing/2014/main" id="{3C03D131-DCFE-BC78-FF6F-4692FE64EDDE}"/>
                </a:ext>
              </a:extLst>
            </p:cNvPr>
            <p:cNvCxnSpPr>
              <a:cxnSpLocks/>
            </p:cNvCxnSpPr>
            <p:nvPr/>
          </p:nvCxnSpPr>
          <p:spPr bwMode="auto">
            <a:xfrm>
              <a:off x="5520193" y="4464657"/>
              <a:ext cx="99391"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2E7B390C-562B-2100-3E23-FE6F0E47AB38}"/>
                </a:ext>
              </a:extLst>
            </p:cNvPr>
            <p:cNvCxnSpPr>
              <a:cxnSpLocks/>
            </p:cNvCxnSpPr>
            <p:nvPr/>
          </p:nvCxnSpPr>
          <p:spPr bwMode="auto">
            <a:xfrm>
              <a:off x="5520193" y="4117926"/>
              <a:ext cx="99391"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38EDB8B-2132-ED87-673F-B9ED39C3D962}"/>
                </a:ext>
              </a:extLst>
            </p:cNvPr>
            <p:cNvCxnSpPr>
              <a:cxnSpLocks/>
            </p:cNvCxnSpPr>
            <p:nvPr/>
          </p:nvCxnSpPr>
          <p:spPr bwMode="auto">
            <a:xfrm>
              <a:off x="5520193" y="3771192"/>
              <a:ext cx="99391"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2C51EF9-944C-3AAE-A630-527C7887B2EF}"/>
                </a:ext>
              </a:extLst>
            </p:cNvPr>
            <p:cNvCxnSpPr>
              <a:cxnSpLocks/>
            </p:cNvCxnSpPr>
            <p:nvPr/>
          </p:nvCxnSpPr>
          <p:spPr bwMode="auto">
            <a:xfrm>
              <a:off x="5520193" y="3424458"/>
              <a:ext cx="99391"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1A8D54C-20EF-50D2-EAF5-9D046B28A803}"/>
                </a:ext>
              </a:extLst>
            </p:cNvPr>
            <p:cNvCxnSpPr>
              <a:cxnSpLocks/>
            </p:cNvCxnSpPr>
            <p:nvPr/>
          </p:nvCxnSpPr>
          <p:spPr bwMode="auto">
            <a:xfrm>
              <a:off x="5520193" y="3077724"/>
              <a:ext cx="9939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F1BFD4E-D23F-C0E6-2B35-B023210CB1C1}"/>
                </a:ext>
              </a:extLst>
            </p:cNvPr>
            <p:cNvCxnSpPr>
              <a:cxnSpLocks/>
            </p:cNvCxnSpPr>
            <p:nvPr/>
          </p:nvCxnSpPr>
          <p:spPr bwMode="auto">
            <a:xfrm>
              <a:off x="5520193" y="2730990"/>
              <a:ext cx="99391"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8FB1EFE-867C-011B-72BC-7464C8C0755D}"/>
                </a:ext>
              </a:extLst>
            </p:cNvPr>
            <p:cNvCxnSpPr>
              <a:cxnSpLocks/>
            </p:cNvCxnSpPr>
            <p:nvPr/>
          </p:nvCxnSpPr>
          <p:spPr bwMode="auto">
            <a:xfrm>
              <a:off x="5520193" y="2384256"/>
              <a:ext cx="99391"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E0E607A-01F7-5CCF-80D9-6B6A7E7B1842}"/>
                </a:ext>
              </a:extLst>
            </p:cNvPr>
            <p:cNvCxnSpPr>
              <a:cxnSpLocks/>
            </p:cNvCxnSpPr>
            <p:nvPr/>
          </p:nvCxnSpPr>
          <p:spPr bwMode="auto">
            <a:xfrm>
              <a:off x="5520193" y="2037522"/>
              <a:ext cx="1242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BE1A4E4E-B6BF-A9EA-CA69-2B7239327288}"/>
              </a:ext>
            </a:extLst>
          </p:cNvPr>
          <p:cNvGrpSpPr/>
          <p:nvPr/>
        </p:nvGrpSpPr>
        <p:grpSpPr>
          <a:xfrm>
            <a:off x="5883127" y="4591877"/>
            <a:ext cx="5460556" cy="95416"/>
            <a:chOff x="5705060" y="4452730"/>
            <a:chExt cx="5460556" cy="204747"/>
          </a:xfrm>
        </p:grpSpPr>
        <p:cxnSp>
          <p:nvCxnSpPr>
            <p:cNvPr id="60" name="Straight Connector 59">
              <a:extLst>
                <a:ext uri="{FF2B5EF4-FFF2-40B4-BE49-F238E27FC236}">
                  <a16:creationId xmlns:a16="http://schemas.microsoft.com/office/drawing/2014/main" id="{E7875067-D206-8A39-0772-8E8B2699CA33}"/>
                </a:ext>
              </a:extLst>
            </p:cNvPr>
            <p:cNvCxnSpPr>
              <a:cxnSpLocks/>
            </p:cNvCxnSpPr>
            <p:nvPr/>
          </p:nvCxnSpPr>
          <p:spPr bwMode="auto">
            <a:xfrm>
              <a:off x="5705060" y="4474597"/>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1AA53D4-8FEA-AFFC-6541-1364D7EF3779}"/>
                </a:ext>
              </a:extLst>
            </p:cNvPr>
            <p:cNvCxnSpPr>
              <a:cxnSpLocks/>
            </p:cNvCxnSpPr>
            <p:nvPr/>
          </p:nvCxnSpPr>
          <p:spPr bwMode="auto">
            <a:xfrm>
              <a:off x="6160106" y="4474597"/>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208535C-E290-E3F5-B193-36DFAC411543}"/>
                </a:ext>
              </a:extLst>
            </p:cNvPr>
            <p:cNvCxnSpPr>
              <a:cxnSpLocks/>
            </p:cNvCxnSpPr>
            <p:nvPr/>
          </p:nvCxnSpPr>
          <p:spPr bwMode="auto">
            <a:xfrm>
              <a:off x="6615152" y="4474597"/>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95FCFD1-157F-8B18-8CE7-54A08209E9F1}"/>
                </a:ext>
              </a:extLst>
            </p:cNvPr>
            <p:cNvCxnSpPr>
              <a:cxnSpLocks/>
            </p:cNvCxnSpPr>
            <p:nvPr/>
          </p:nvCxnSpPr>
          <p:spPr bwMode="auto">
            <a:xfrm>
              <a:off x="7070198" y="4474597"/>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6FE73B7-C5AA-F361-38A8-ACC96BBBE3F9}"/>
                </a:ext>
              </a:extLst>
            </p:cNvPr>
            <p:cNvCxnSpPr>
              <a:cxnSpLocks/>
            </p:cNvCxnSpPr>
            <p:nvPr/>
          </p:nvCxnSpPr>
          <p:spPr bwMode="auto">
            <a:xfrm>
              <a:off x="7525244" y="4474597"/>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32642640-4A39-B487-40BB-17560719A13B}"/>
                </a:ext>
              </a:extLst>
            </p:cNvPr>
            <p:cNvCxnSpPr>
              <a:cxnSpLocks/>
            </p:cNvCxnSpPr>
            <p:nvPr/>
          </p:nvCxnSpPr>
          <p:spPr bwMode="auto">
            <a:xfrm>
              <a:off x="7980290" y="4474597"/>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FF0FC994-7E1A-0393-AE43-16D845265F40}"/>
                </a:ext>
              </a:extLst>
            </p:cNvPr>
            <p:cNvCxnSpPr>
              <a:cxnSpLocks/>
            </p:cNvCxnSpPr>
            <p:nvPr/>
          </p:nvCxnSpPr>
          <p:spPr bwMode="auto">
            <a:xfrm>
              <a:off x="8435336" y="4474597"/>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14B7046-55FC-852A-2AF4-0DABD97A8386}"/>
                </a:ext>
              </a:extLst>
            </p:cNvPr>
            <p:cNvCxnSpPr>
              <a:cxnSpLocks/>
            </p:cNvCxnSpPr>
            <p:nvPr/>
          </p:nvCxnSpPr>
          <p:spPr bwMode="auto">
            <a:xfrm>
              <a:off x="8890382" y="4474597"/>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2B5D484-D63A-B101-7A20-5357E4ADD75B}"/>
                </a:ext>
              </a:extLst>
            </p:cNvPr>
            <p:cNvCxnSpPr>
              <a:cxnSpLocks/>
            </p:cNvCxnSpPr>
            <p:nvPr/>
          </p:nvCxnSpPr>
          <p:spPr bwMode="auto">
            <a:xfrm>
              <a:off x="9345428" y="4474597"/>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A7E84AD-852C-516A-4801-268D281EA2C8}"/>
                </a:ext>
              </a:extLst>
            </p:cNvPr>
            <p:cNvCxnSpPr>
              <a:cxnSpLocks/>
            </p:cNvCxnSpPr>
            <p:nvPr/>
          </p:nvCxnSpPr>
          <p:spPr bwMode="auto">
            <a:xfrm>
              <a:off x="9800474" y="4474597"/>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2B76861D-BB6F-5832-6520-F368A7B2137D}"/>
                </a:ext>
              </a:extLst>
            </p:cNvPr>
            <p:cNvCxnSpPr>
              <a:cxnSpLocks/>
            </p:cNvCxnSpPr>
            <p:nvPr/>
          </p:nvCxnSpPr>
          <p:spPr bwMode="auto">
            <a:xfrm>
              <a:off x="10255520" y="4474597"/>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695EB0C2-4FFB-B65B-A376-9D7F55E76C7C}"/>
                </a:ext>
              </a:extLst>
            </p:cNvPr>
            <p:cNvCxnSpPr>
              <a:cxnSpLocks/>
            </p:cNvCxnSpPr>
            <p:nvPr/>
          </p:nvCxnSpPr>
          <p:spPr bwMode="auto">
            <a:xfrm>
              <a:off x="10710566" y="4474597"/>
              <a:ext cx="0" cy="18288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6013F715-FC6A-2C99-E98D-21F3E7A92FDD}"/>
                </a:ext>
              </a:extLst>
            </p:cNvPr>
            <p:cNvCxnSpPr>
              <a:cxnSpLocks/>
            </p:cNvCxnSpPr>
            <p:nvPr/>
          </p:nvCxnSpPr>
          <p:spPr bwMode="auto">
            <a:xfrm>
              <a:off x="11165616" y="4452730"/>
              <a:ext cx="0" cy="204747"/>
            </a:xfrm>
            <a:prstGeom prst="line">
              <a:avLst/>
            </a:prstGeom>
            <a:noFill/>
            <a:ln w="28575" cap="flat" cmpd="sng" algn="ctr">
              <a:solidFill>
                <a:schemeClr val="bg1"/>
              </a:solidFill>
              <a:prstDash val="solid"/>
              <a:round/>
              <a:headEnd type="none" w="med" len="med"/>
              <a:tailEnd type="none" w="med" len="med"/>
            </a:ln>
            <a:effectLst/>
          </p:spPr>
        </p:cxnSp>
      </p:grpSp>
      <p:sp>
        <p:nvSpPr>
          <p:cNvPr id="78" name="TextBox 77">
            <a:extLst>
              <a:ext uri="{FF2B5EF4-FFF2-40B4-BE49-F238E27FC236}">
                <a16:creationId xmlns:a16="http://schemas.microsoft.com/office/drawing/2014/main" id="{D056BAA9-B112-17CC-86C0-4C0C3C252375}"/>
              </a:ext>
            </a:extLst>
          </p:cNvPr>
          <p:cNvSpPr txBox="1"/>
          <p:nvPr/>
        </p:nvSpPr>
        <p:spPr bwMode="auto">
          <a:xfrm>
            <a:off x="5419964" y="2005715"/>
            <a:ext cx="3896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79" name="TextBox 78">
            <a:extLst>
              <a:ext uri="{FF2B5EF4-FFF2-40B4-BE49-F238E27FC236}">
                <a16:creationId xmlns:a16="http://schemas.microsoft.com/office/drawing/2014/main" id="{74354F5E-265B-02DE-0C5E-B0CC3E1C2840}"/>
              </a:ext>
            </a:extLst>
          </p:cNvPr>
          <p:cNvSpPr txBox="1"/>
          <p:nvPr/>
        </p:nvSpPr>
        <p:spPr bwMode="auto">
          <a:xfrm>
            <a:off x="5419964" y="2693503"/>
            <a:ext cx="3896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48" name="Freeform: Shape 247">
            <a:extLst>
              <a:ext uri="{FF2B5EF4-FFF2-40B4-BE49-F238E27FC236}">
                <a16:creationId xmlns:a16="http://schemas.microsoft.com/office/drawing/2014/main" id="{3A17CE03-FCCD-C996-C8E5-D2C3EFD877C1}"/>
              </a:ext>
            </a:extLst>
          </p:cNvPr>
          <p:cNvSpPr/>
          <p:nvPr/>
        </p:nvSpPr>
        <p:spPr bwMode="auto">
          <a:xfrm>
            <a:off x="5882875" y="3606003"/>
            <a:ext cx="2734463" cy="749867"/>
          </a:xfrm>
          <a:custGeom>
            <a:avLst/>
            <a:gdLst>
              <a:gd name="connsiteX0" fmla="*/ 0 w 2734463"/>
              <a:gd name="connsiteY0" fmla="*/ 749867 h 749867"/>
              <a:gd name="connsiteX1" fmla="*/ 227144 w 2734463"/>
              <a:gd name="connsiteY1" fmla="*/ 167446 h 749867"/>
              <a:gd name="connsiteX2" fmla="*/ 460112 w 2734463"/>
              <a:gd name="connsiteY2" fmla="*/ 133957 h 749867"/>
              <a:gd name="connsiteX3" fmla="*/ 915856 w 2734463"/>
              <a:gd name="connsiteY3" fmla="*/ 144149 h 749867"/>
              <a:gd name="connsiteX4" fmla="*/ 1359951 w 2734463"/>
              <a:gd name="connsiteY4" fmla="*/ 282474 h 749867"/>
              <a:gd name="connsiteX5" fmla="*/ 1812783 w 2734463"/>
              <a:gd name="connsiteY5" fmla="*/ 270826 h 749867"/>
              <a:gd name="connsiteX6" fmla="*/ 2272895 w 2734463"/>
              <a:gd name="connsiteY6" fmla="*/ 0 h 749867"/>
              <a:gd name="connsiteX7" fmla="*/ 2734463 w 2734463"/>
              <a:gd name="connsiteY7" fmla="*/ 65523 h 749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34463" h="749867">
                <a:moveTo>
                  <a:pt x="0" y="749867"/>
                </a:moveTo>
                <a:lnTo>
                  <a:pt x="227144" y="167446"/>
                </a:lnTo>
                <a:lnTo>
                  <a:pt x="460112" y="133957"/>
                </a:lnTo>
                <a:lnTo>
                  <a:pt x="915856" y="144149"/>
                </a:lnTo>
                <a:lnTo>
                  <a:pt x="1359951" y="282474"/>
                </a:lnTo>
                <a:lnTo>
                  <a:pt x="1812783" y="270826"/>
                </a:lnTo>
                <a:lnTo>
                  <a:pt x="2272895" y="0"/>
                </a:lnTo>
                <a:lnTo>
                  <a:pt x="2734463" y="6552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TextBox 79">
            <a:extLst>
              <a:ext uri="{FF2B5EF4-FFF2-40B4-BE49-F238E27FC236}">
                <a16:creationId xmlns:a16="http://schemas.microsoft.com/office/drawing/2014/main" id="{E8A7E702-5E19-4237-80C3-0829A436F4C4}"/>
              </a:ext>
            </a:extLst>
          </p:cNvPr>
          <p:cNvSpPr txBox="1"/>
          <p:nvPr/>
        </p:nvSpPr>
        <p:spPr bwMode="auto">
          <a:xfrm>
            <a:off x="5503453" y="3384954"/>
            <a:ext cx="2683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81" name="TextBox 80">
            <a:extLst>
              <a:ext uri="{FF2B5EF4-FFF2-40B4-BE49-F238E27FC236}">
                <a16:creationId xmlns:a16="http://schemas.microsoft.com/office/drawing/2014/main" id="{4FE5D5C7-8511-6B99-189A-9E1214A738EF}"/>
              </a:ext>
            </a:extLst>
          </p:cNvPr>
          <p:cNvSpPr txBox="1"/>
          <p:nvPr/>
        </p:nvSpPr>
        <p:spPr bwMode="auto">
          <a:xfrm>
            <a:off x="5503453" y="4076718"/>
            <a:ext cx="2683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82" name="TextBox 81">
            <a:extLst>
              <a:ext uri="{FF2B5EF4-FFF2-40B4-BE49-F238E27FC236}">
                <a16:creationId xmlns:a16="http://schemas.microsoft.com/office/drawing/2014/main" id="{B2736B50-C609-03E5-7F33-B05A9EEDFF5C}"/>
              </a:ext>
            </a:extLst>
          </p:cNvPr>
          <p:cNvSpPr txBox="1"/>
          <p:nvPr/>
        </p:nvSpPr>
        <p:spPr bwMode="auto">
          <a:xfrm>
            <a:off x="5700247" y="4607467"/>
            <a:ext cx="3916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a:t>
            </a:r>
          </a:p>
        </p:txBody>
      </p:sp>
      <p:sp>
        <p:nvSpPr>
          <p:cNvPr id="83" name="TextBox 82">
            <a:extLst>
              <a:ext uri="{FF2B5EF4-FFF2-40B4-BE49-F238E27FC236}">
                <a16:creationId xmlns:a16="http://schemas.microsoft.com/office/drawing/2014/main" id="{973FB3D0-566D-E2CF-F4A9-C3E0C6A0001E}"/>
              </a:ext>
            </a:extLst>
          </p:cNvPr>
          <p:cNvSpPr txBox="1"/>
          <p:nvPr/>
        </p:nvSpPr>
        <p:spPr bwMode="auto">
          <a:xfrm>
            <a:off x="6199191" y="4607467"/>
            <a:ext cx="2385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84" name="TextBox 83">
            <a:extLst>
              <a:ext uri="{FF2B5EF4-FFF2-40B4-BE49-F238E27FC236}">
                <a16:creationId xmlns:a16="http://schemas.microsoft.com/office/drawing/2014/main" id="{A1284DC6-377C-70DB-46ED-292FC8A1BFAF}"/>
              </a:ext>
            </a:extLst>
          </p:cNvPr>
          <p:cNvSpPr txBox="1"/>
          <p:nvPr/>
        </p:nvSpPr>
        <p:spPr bwMode="auto">
          <a:xfrm>
            <a:off x="6660366" y="4607467"/>
            <a:ext cx="2385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85" name="TextBox 84">
            <a:extLst>
              <a:ext uri="{FF2B5EF4-FFF2-40B4-BE49-F238E27FC236}">
                <a16:creationId xmlns:a16="http://schemas.microsoft.com/office/drawing/2014/main" id="{031FA6B8-E35E-3753-4A42-C62E54666EFF}"/>
              </a:ext>
            </a:extLst>
          </p:cNvPr>
          <p:cNvSpPr txBox="1"/>
          <p:nvPr/>
        </p:nvSpPr>
        <p:spPr bwMode="auto">
          <a:xfrm>
            <a:off x="7053953" y="4607467"/>
            <a:ext cx="401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86" name="TextBox 85">
            <a:extLst>
              <a:ext uri="{FF2B5EF4-FFF2-40B4-BE49-F238E27FC236}">
                <a16:creationId xmlns:a16="http://schemas.microsoft.com/office/drawing/2014/main" id="{B09F2E9E-068C-DFFF-DB17-78B57FCBCD00}"/>
              </a:ext>
            </a:extLst>
          </p:cNvPr>
          <p:cNvSpPr txBox="1"/>
          <p:nvPr/>
        </p:nvSpPr>
        <p:spPr bwMode="auto">
          <a:xfrm>
            <a:off x="7511153" y="4607467"/>
            <a:ext cx="401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87" name="TextBox 86">
            <a:extLst>
              <a:ext uri="{FF2B5EF4-FFF2-40B4-BE49-F238E27FC236}">
                <a16:creationId xmlns:a16="http://schemas.microsoft.com/office/drawing/2014/main" id="{C4477F18-2746-B4AD-F00E-C7FF27A4E89D}"/>
              </a:ext>
            </a:extLst>
          </p:cNvPr>
          <p:cNvSpPr txBox="1"/>
          <p:nvPr/>
        </p:nvSpPr>
        <p:spPr bwMode="auto">
          <a:xfrm>
            <a:off x="7962389" y="4607467"/>
            <a:ext cx="401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88" name="TextBox 87">
            <a:extLst>
              <a:ext uri="{FF2B5EF4-FFF2-40B4-BE49-F238E27FC236}">
                <a16:creationId xmlns:a16="http://schemas.microsoft.com/office/drawing/2014/main" id="{CF1B3169-0315-4508-5496-C301FB6609F0}"/>
              </a:ext>
            </a:extLst>
          </p:cNvPr>
          <p:cNvSpPr txBox="1"/>
          <p:nvPr/>
        </p:nvSpPr>
        <p:spPr bwMode="auto">
          <a:xfrm>
            <a:off x="8413627" y="4607467"/>
            <a:ext cx="401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89" name="TextBox 88">
            <a:extLst>
              <a:ext uri="{FF2B5EF4-FFF2-40B4-BE49-F238E27FC236}">
                <a16:creationId xmlns:a16="http://schemas.microsoft.com/office/drawing/2014/main" id="{62E9FABA-3687-2510-95F3-CB2A86424B4E}"/>
              </a:ext>
            </a:extLst>
          </p:cNvPr>
          <p:cNvSpPr txBox="1"/>
          <p:nvPr/>
        </p:nvSpPr>
        <p:spPr bwMode="auto">
          <a:xfrm>
            <a:off x="8874803" y="4607467"/>
            <a:ext cx="401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90" name="TextBox 89">
            <a:extLst>
              <a:ext uri="{FF2B5EF4-FFF2-40B4-BE49-F238E27FC236}">
                <a16:creationId xmlns:a16="http://schemas.microsoft.com/office/drawing/2014/main" id="{DA20BB7B-F523-5B2B-AD39-C95D01172448}"/>
              </a:ext>
            </a:extLst>
          </p:cNvPr>
          <p:cNvSpPr txBox="1"/>
          <p:nvPr/>
        </p:nvSpPr>
        <p:spPr bwMode="auto">
          <a:xfrm>
            <a:off x="9324051" y="4607467"/>
            <a:ext cx="401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91" name="TextBox 90">
            <a:extLst>
              <a:ext uri="{FF2B5EF4-FFF2-40B4-BE49-F238E27FC236}">
                <a16:creationId xmlns:a16="http://schemas.microsoft.com/office/drawing/2014/main" id="{278E725A-E989-B796-2BB8-207E4B661FB5}"/>
              </a:ext>
            </a:extLst>
          </p:cNvPr>
          <p:cNvSpPr txBox="1"/>
          <p:nvPr/>
        </p:nvSpPr>
        <p:spPr bwMode="auto">
          <a:xfrm>
            <a:off x="9779264" y="4607467"/>
            <a:ext cx="401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grpSp>
        <p:nvGrpSpPr>
          <p:cNvPr id="193" name="Group 192">
            <a:extLst>
              <a:ext uri="{FF2B5EF4-FFF2-40B4-BE49-F238E27FC236}">
                <a16:creationId xmlns:a16="http://schemas.microsoft.com/office/drawing/2014/main" id="{5ED0D81C-73F0-A8B1-684A-23881315A7F0}"/>
              </a:ext>
            </a:extLst>
          </p:cNvPr>
          <p:cNvGrpSpPr/>
          <p:nvPr/>
        </p:nvGrpSpPr>
        <p:grpSpPr>
          <a:xfrm>
            <a:off x="5837242" y="2828675"/>
            <a:ext cx="5550177" cy="1604366"/>
            <a:chOff x="5659175" y="2689529"/>
            <a:chExt cx="5550177" cy="1604366"/>
          </a:xfrm>
        </p:grpSpPr>
        <p:grpSp>
          <p:nvGrpSpPr>
            <p:cNvPr id="134" name="Group 133">
              <a:extLst>
                <a:ext uri="{FF2B5EF4-FFF2-40B4-BE49-F238E27FC236}">
                  <a16:creationId xmlns:a16="http://schemas.microsoft.com/office/drawing/2014/main" id="{3AD449E0-ADDB-1F48-0B12-DAD683A37DEC}"/>
                </a:ext>
              </a:extLst>
            </p:cNvPr>
            <p:cNvGrpSpPr/>
            <p:nvPr/>
          </p:nvGrpSpPr>
          <p:grpSpPr>
            <a:xfrm>
              <a:off x="11117912" y="2689529"/>
              <a:ext cx="91440" cy="972047"/>
              <a:chOff x="11117912" y="2689529"/>
              <a:chExt cx="91440" cy="972047"/>
            </a:xfrm>
          </p:grpSpPr>
          <p:cxnSp>
            <p:nvCxnSpPr>
              <p:cNvPr id="127" name="Straight Connector 126">
                <a:extLst>
                  <a:ext uri="{FF2B5EF4-FFF2-40B4-BE49-F238E27FC236}">
                    <a16:creationId xmlns:a16="http://schemas.microsoft.com/office/drawing/2014/main" id="{DDD02347-8D2A-3CFB-8341-A6D4EF8E687F}"/>
                  </a:ext>
                </a:extLst>
              </p:cNvPr>
              <p:cNvCxnSpPr/>
              <p:nvPr/>
            </p:nvCxnSpPr>
            <p:spPr bwMode="auto">
              <a:xfrm>
                <a:off x="11165619" y="2689529"/>
                <a:ext cx="0" cy="972047"/>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E2E59B52-8206-BD92-8C6A-5A0890BC5C76}"/>
                  </a:ext>
                </a:extLst>
              </p:cNvPr>
              <p:cNvCxnSpPr>
                <a:cxnSpLocks/>
              </p:cNvCxnSpPr>
              <p:nvPr/>
            </p:nvCxnSpPr>
            <p:spPr bwMode="auto">
              <a:xfrm>
                <a:off x="11117912" y="269549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CB76202-E0D5-BC3E-D2B4-569C8F8A6BFE}"/>
                  </a:ext>
                </a:extLst>
              </p:cNvPr>
              <p:cNvCxnSpPr>
                <a:cxnSpLocks/>
              </p:cNvCxnSpPr>
              <p:nvPr/>
            </p:nvCxnSpPr>
            <p:spPr bwMode="auto">
              <a:xfrm>
                <a:off x="11117912" y="3655611"/>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4E7E26BE-8C04-1B6A-81D7-9F1698F5503C}"/>
                </a:ext>
              </a:extLst>
            </p:cNvPr>
            <p:cNvGrpSpPr/>
            <p:nvPr/>
          </p:nvGrpSpPr>
          <p:grpSpPr>
            <a:xfrm>
              <a:off x="5659175" y="2952917"/>
              <a:ext cx="5092977" cy="1340978"/>
              <a:chOff x="5659175" y="2952917"/>
              <a:chExt cx="5092977" cy="1340978"/>
            </a:xfrm>
          </p:grpSpPr>
          <p:grpSp>
            <p:nvGrpSpPr>
              <p:cNvPr id="135" name="Group 134">
                <a:extLst>
                  <a:ext uri="{FF2B5EF4-FFF2-40B4-BE49-F238E27FC236}">
                    <a16:creationId xmlns:a16="http://schemas.microsoft.com/office/drawing/2014/main" id="{D753E447-28A2-552E-A8D0-DEF320479752}"/>
                  </a:ext>
                </a:extLst>
              </p:cNvPr>
              <p:cNvGrpSpPr/>
              <p:nvPr/>
            </p:nvGrpSpPr>
            <p:grpSpPr>
              <a:xfrm>
                <a:off x="10660712" y="2952917"/>
                <a:ext cx="91440" cy="697404"/>
                <a:chOff x="11117912" y="2689529"/>
                <a:chExt cx="91440" cy="972047"/>
              </a:xfrm>
            </p:grpSpPr>
            <p:cxnSp>
              <p:nvCxnSpPr>
                <p:cNvPr id="136" name="Straight Connector 135">
                  <a:extLst>
                    <a:ext uri="{FF2B5EF4-FFF2-40B4-BE49-F238E27FC236}">
                      <a16:creationId xmlns:a16="http://schemas.microsoft.com/office/drawing/2014/main" id="{83B9984C-15DB-CA04-3BE8-B1039FAD37F1}"/>
                    </a:ext>
                  </a:extLst>
                </p:cNvPr>
                <p:cNvCxnSpPr/>
                <p:nvPr/>
              </p:nvCxnSpPr>
              <p:spPr bwMode="auto">
                <a:xfrm>
                  <a:off x="11165619" y="2689529"/>
                  <a:ext cx="0" cy="972047"/>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D2B1162F-96E8-646A-1458-34939629A99D}"/>
                    </a:ext>
                  </a:extLst>
                </p:cNvPr>
                <p:cNvCxnSpPr>
                  <a:cxnSpLocks/>
                </p:cNvCxnSpPr>
                <p:nvPr/>
              </p:nvCxnSpPr>
              <p:spPr bwMode="auto">
                <a:xfrm>
                  <a:off x="11117912" y="269549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F49A9D47-5437-9D3B-7E73-B26448EC9DEB}"/>
                    </a:ext>
                  </a:extLst>
                </p:cNvPr>
                <p:cNvCxnSpPr>
                  <a:cxnSpLocks/>
                </p:cNvCxnSpPr>
                <p:nvPr/>
              </p:nvCxnSpPr>
              <p:spPr bwMode="auto">
                <a:xfrm>
                  <a:off x="11117912" y="3655611"/>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53C0729A-AD19-76DA-5D70-5CDDCF2471F0}"/>
                  </a:ext>
                </a:extLst>
              </p:cNvPr>
              <p:cNvGrpSpPr/>
              <p:nvPr/>
            </p:nvGrpSpPr>
            <p:grpSpPr>
              <a:xfrm>
                <a:off x="10206424" y="3348916"/>
                <a:ext cx="91440" cy="329069"/>
                <a:chOff x="11117912" y="2689529"/>
                <a:chExt cx="91440" cy="972047"/>
              </a:xfrm>
            </p:grpSpPr>
            <p:cxnSp>
              <p:nvCxnSpPr>
                <p:cNvPr id="140" name="Straight Connector 139">
                  <a:extLst>
                    <a:ext uri="{FF2B5EF4-FFF2-40B4-BE49-F238E27FC236}">
                      <a16:creationId xmlns:a16="http://schemas.microsoft.com/office/drawing/2014/main" id="{CDDA794C-FB75-8977-BC31-12B6D5E5D67E}"/>
                    </a:ext>
                  </a:extLst>
                </p:cNvPr>
                <p:cNvCxnSpPr/>
                <p:nvPr/>
              </p:nvCxnSpPr>
              <p:spPr bwMode="auto">
                <a:xfrm>
                  <a:off x="11165619" y="2689529"/>
                  <a:ext cx="0" cy="972047"/>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D3F7C4B8-4BB0-0EAB-DF8C-7AE60D971E66}"/>
                    </a:ext>
                  </a:extLst>
                </p:cNvPr>
                <p:cNvCxnSpPr>
                  <a:cxnSpLocks/>
                </p:cNvCxnSpPr>
                <p:nvPr/>
              </p:nvCxnSpPr>
              <p:spPr bwMode="auto">
                <a:xfrm>
                  <a:off x="11117912" y="269549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3DB14691-BE54-222C-9919-7693B324FFD2}"/>
                    </a:ext>
                  </a:extLst>
                </p:cNvPr>
                <p:cNvCxnSpPr>
                  <a:cxnSpLocks/>
                </p:cNvCxnSpPr>
                <p:nvPr/>
              </p:nvCxnSpPr>
              <p:spPr bwMode="auto">
                <a:xfrm>
                  <a:off x="11117912" y="3655611"/>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4ABCCC2F-CE17-ACEE-F540-D63989482114}"/>
                  </a:ext>
                </a:extLst>
              </p:cNvPr>
              <p:cNvGrpSpPr/>
              <p:nvPr/>
            </p:nvGrpSpPr>
            <p:grpSpPr>
              <a:xfrm>
                <a:off x="9752136" y="3251362"/>
                <a:ext cx="91440" cy="506707"/>
                <a:chOff x="11117912" y="2689529"/>
                <a:chExt cx="91440" cy="972047"/>
              </a:xfrm>
            </p:grpSpPr>
            <p:cxnSp>
              <p:nvCxnSpPr>
                <p:cNvPr id="144" name="Straight Connector 143">
                  <a:extLst>
                    <a:ext uri="{FF2B5EF4-FFF2-40B4-BE49-F238E27FC236}">
                      <a16:creationId xmlns:a16="http://schemas.microsoft.com/office/drawing/2014/main" id="{ADD4A829-336D-CBC3-787B-13618E3E1CFE}"/>
                    </a:ext>
                  </a:extLst>
                </p:cNvPr>
                <p:cNvCxnSpPr/>
                <p:nvPr/>
              </p:nvCxnSpPr>
              <p:spPr bwMode="auto">
                <a:xfrm>
                  <a:off x="11165619" y="2689529"/>
                  <a:ext cx="0" cy="972047"/>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516A3392-B340-4DB5-3780-CA58D899DF62}"/>
                    </a:ext>
                  </a:extLst>
                </p:cNvPr>
                <p:cNvCxnSpPr>
                  <a:cxnSpLocks/>
                </p:cNvCxnSpPr>
                <p:nvPr/>
              </p:nvCxnSpPr>
              <p:spPr bwMode="auto">
                <a:xfrm>
                  <a:off x="11117912" y="269549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EC7E378C-C183-EAE1-C596-0B182ECF995F}"/>
                    </a:ext>
                  </a:extLst>
                </p:cNvPr>
                <p:cNvCxnSpPr>
                  <a:cxnSpLocks/>
                </p:cNvCxnSpPr>
                <p:nvPr/>
              </p:nvCxnSpPr>
              <p:spPr bwMode="auto">
                <a:xfrm>
                  <a:off x="11117912" y="3655611"/>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3FEEC37E-3157-30BA-F095-0AD6A43A97DB}"/>
                  </a:ext>
                </a:extLst>
              </p:cNvPr>
              <p:cNvGrpSpPr/>
              <p:nvPr/>
            </p:nvGrpSpPr>
            <p:grpSpPr>
              <a:xfrm>
                <a:off x="9305128" y="3439192"/>
                <a:ext cx="91440" cy="471762"/>
                <a:chOff x="11117912" y="2689529"/>
                <a:chExt cx="91440" cy="972047"/>
              </a:xfrm>
            </p:grpSpPr>
            <p:cxnSp>
              <p:nvCxnSpPr>
                <p:cNvPr id="148" name="Straight Connector 147">
                  <a:extLst>
                    <a:ext uri="{FF2B5EF4-FFF2-40B4-BE49-F238E27FC236}">
                      <a16:creationId xmlns:a16="http://schemas.microsoft.com/office/drawing/2014/main" id="{C9F6E9AA-7247-50DD-80DE-34145F2DD017}"/>
                    </a:ext>
                  </a:extLst>
                </p:cNvPr>
                <p:cNvCxnSpPr/>
                <p:nvPr/>
              </p:nvCxnSpPr>
              <p:spPr bwMode="auto">
                <a:xfrm>
                  <a:off x="11165619" y="2689529"/>
                  <a:ext cx="0" cy="972047"/>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62F84CB-1D86-92B7-1C0A-832600732296}"/>
                    </a:ext>
                  </a:extLst>
                </p:cNvPr>
                <p:cNvCxnSpPr>
                  <a:cxnSpLocks/>
                </p:cNvCxnSpPr>
                <p:nvPr/>
              </p:nvCxnSpPr>
              <p:spPr bwMode="auto">
                <a:xfrm>
                  <a:off x="11117912" y="269549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C7BED4FB-B017-4E44-0F7E-FD723C8DCF2B}"/>
                    </a:ext>
                  </a:extLst>
                </p:cNvPr>
                <p:cNvCxnSpPr>
                  <a:cxnSpLocks/>
                </p:cNvCxnSpPr>
                <p:nvPr/>
              </p:nvCxnSpPr>
              <p:spPr bwMode="auto">
                <a:xfrm>
                  <a:off x="11117912" y="3655611"/>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65E7335C-C24C-10D4-68AE-EC555AF7426B}"/>
                  </a:ext>
                </a:extLst>
              </p:cNvPr>
              <p:cNvGrpSpPr/>
              <p:nvPr/>
            </p:nvGrpSpPr>
            <p:grpSpPr>
              <a:xfrm>
                <a:off x="8842104" y="3297955"/>
                <a:ext cx="91440" cy="313051"/>
                <a:chOff x="11117912" y="2689529"/>
                <a:chExt cx="91440" cy="972047"/>
              </a:xfrm>
            </p:grpSpPr>
            <p:cxnSp>
              <p:nvCxnSpPr>
                <p:cNvPr id="152" name="Straight Connector 151">
                  <a:extLst>
                    <a:ext uri="{FF2B5EF4-FFF2-40B4-BE49-F238E27FC236}">
                      <a16:creationId xmlns:a16="http://schemas.microsoft.com/office/drawing/2014/main" id="{4980B990-99DA-593B-5A7F-7E9799EE954E}"/>
                    </a:ext>
                  </a:extLst>
                </p:cNvPr>
                <p:cNvCxnSpPr/>
                <p:nvPr/>
              </p:nvCxnSpPr>
              <p:spPr bwMode="auto">
                <a:xfrm>
                  <a:off x="11165619" y="2689529"/>
                  <a:ext cx="0" cy="972047"/>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64BF25A-01CD-6915-407E-91268ED02362}"/>
                    </a:ext>
                  </a:extLst>
                </p:cNvPr>
                <p:cNvCxnSpPr>
                  <a:cxnSpLocks/>
                </p:cNvCxnSpPr>
                <p:nvPr/>
              </p:nvCxnSpPr>
              <p:spPr bwMode="auto">
                <a:xfrm>
                  <a:off x="11117912" y="269549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08A6717E-8FD2-A4D2-C1AE-A048FF035208}"/>
                    </a:ext>
                  </a:extLst>
                </p:cNvPr>
                <p:cNvCxnSpPr>
                  <a:cxnSpLocks/>
                </p:cNvCxnSpPr>
                <p:nvPr/>
              </p:nvCxnSpPr>
              <p:spPr bwMode="auto">
                <a:xfrm>
                  <a:off x="11117912" y="3655611"/>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9756BBFE-EB5C-D6CA-8C13-5D6B611B4655}"/>
                  </a:ext>
                </a:extLst>
              </p:cNvPr>
              <p:cNvGrpSpPr/>
              <p:nvPr/>
            </p:nvGrpSpPr>
            <p:grpSpPr>
              <a:xfrm>
                <a:off x="8392184" y="3325620"/>
                <a:ext cx="91440" cy="416431"/>
                <a:chOff x="11117912" y="2689529"/>
                <a:chExt cx="91440" cy="972047"/>
              </a:xfrm>
            </p:grpSpPr>
            <p:cxnSp>
              <p:nvCxnSpPr>
                <p:cNvPr id="156" name="Straight Connector 155">
                  <a:extLst>
                    <a:ext uri="{FF2B5EF4-FFF2-40B4-BE49-F238E27FC236}">
                      <a16:creationId xmlns:a16="http://schemas.microsoft.com/office/drawing/2014/main" id="{C496CB95-A8F1-7EA7-E7F5-B020CBE660C2}"/>
                    </a:ext>
                  </a:extLst>
                </p:cNvPr>
                <p:cNvCxnSpPr/>
                <p:nvPr/>
              </p:nvCxnSpPr>
              <p:spPr bwMode="auto">
                <a:xfrm>
                  <a:off x="11165619" y="2689529"/>
                  <a:ext cx="0" cy="972047"/>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CC7FB18-29E6-D783-CB00-3BAFF065004D}"/>
                    </a:ext>
                  </a:extLst>
                </p:cNvPr>
                <p:cNvCxnSpPr>
                  <a:cxnSpLocks/>
                </p:cNvCxnSpPr>
                <p:nvPr/>
              </p:nvCxnSpPr>
              <p:spPr bwMode="auto">
                <a:xfrm>
                  <a:off x="11117912" y="269549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30530A08-C6D9-08AE-6BCE-B713E04487C5}"/>
                    </a:ext>
                  </a:extLst>
                </p:cNvPr>
                <p:cNvCxnSpPr>
                  <a:cxnSpLocks/>
                </p:cNvCxnSpPr>
                <p:nvPr/>
              </p:nvCxnSpPr>
              <p:spPr bwMode="auto">
                <a:xfrm>
                  <a:off x="11117912" y="3655611"/>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5FC2DB81-F7C3-F2E3-BEFB-BAA43E6E761B}"/>
                  </a:ext>
                </a:extLst>
              </p:cNvPr>
              <p:cNvGrpSpPr/>
              <p:nvPr/>
            </p:nvGrpSpPr>
            <p:grpSpPr>
              <a:xfrm>
                <a:off x="7932072" y="3281940"/>
                <a:ext cx="91440" cy="391678"/>
                <a:chOff x="11117912" y="2689529"/>
                <a:chExt cx="91440" cy="972047"/>
              </a:xfrm>
            </p:grpSpPr>
            <p:cxnSp>
              <p:nvCxnSpPr>
                <p:cNvPr id="160" name="Straight Connector 159">
                  <a:extLst>
                    <a:ext uri="{FF2B5EF4-FFF2-40B4-BE49-F238E27FC236}">
                      <a16:creationId xmlns:a16="http://schemas.microsoft.com/office/drawing/2014/main" id="{DE78836B-FAAC-D5C6-AAE4-3F985C83224C}"/>
                    </a:ext>
                  </a:extLst>
                </p:cNvPr>
                <p:cNvCxnSpPr/>
                <p:nvPr/>
              </p:nvCxnSpPr>
              <p:spPr bwMode="auto">
                <a:xfrm>
                  <a:off x="11165619" y="2689529"/>
                  <a:ext cx="0" cy="972047"/>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2269E416-D32A-3CE6-812B-E7E07FEC9AE2}"/>
                    </a:ext>
                  </a:extLst>
                </p:cNvPr>
                <p:cNvCxnSpPr>
                  <a:cxnSpLocks/>
                </p:cNvCxnSpPr>
                <p:nvPr/>
              </p:nvCxnSpPr>
              <p:spPr bwMode="auto">
                <a:xfrm>
                  <a:off x="11117912" y="269549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90CB7FCC-390D-430B-3A25-4F77484FFA7C}"/>
                    </a:ext>
                  </a:extLst>
                </p:cNvPr>
                <p:cNvCxnSpPr>
                  <a:cxnSpLocks/>
                </p:cNvCxnSpPr>
                <p:nvPr/>
              </p:nvCxnSpPr>
              <p:spPr bwMode="auto">
                <a:xfrm>
                  <a:off x="11117912" y="3655611"/>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F784AA43-CFD1-715E-28AB-D3BC122C803E}"/>
                  </a:ext>
                </a:extLst>
              </p:cNvPr>
              <p:cNvGrpSpPr/>
              <p:nvPr/>
            </p:nvGrpSpPr>
            <p:grpSpPr>
              <a:xfrm>
                <a:off x="7471959" y="3584799"/>
                <a:ext cx="91440" cy="304313"/>
                <a:chOff x="11117912" y="2689529"/>
                <a:chExt cx="91440" cy="972047"/>
              </a:xfrm>
            </p:grpSpPr>
            <p:cxnSp>
              <p:nvCxnSpPr>
                <p:cNvPr id="164" name="Straight Connector 163">
                  <a:extLst>
                    <a:ext uri="{FF2B5EF4-FFF2-40B4-BE49-F238E27FC236}">
                      <a16:creationId xmlns:a16="http://schemas.microsoft.com/office/drawing/2014/main" id="{DE8DF669-BCD3-5FE1-A9EF-FADF52C8E657}"/>
                    </a:ext>
                  </a:extLst>
                </p:cNvPr>
                <p:cNvCxnSpPr/>
                <p:nvPr/>
              </p:nvCxnSpPr>
              <p:spPr bwMode="auto">
                <a:xfrm>
                  <a:off x="11165619" y="2689529"/>
                  <a:ext cx="0" cy="972047"/>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E03C7E4-F3D5-A4C0-764E-60ACE286007E}"/>
                    </a:ext>
                  </a:extLst>
                </p:cNvPr>
                <p:cNvCxnSpPr>
                  <a:cxnSpLocks/>
                </p:cNvCxnSpPr>
                <p:nvPr/>
              </p:nvCxnSpPr>
              <p:spPr bwMode="auto">
                <a:xfrm>
                  <a:off x="11117912" y="269549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6D92545E-1451-9CA3-6A81-BAD8CFBEFE7C}"/>
                    </a:ext>
                  </a:extLst>
                </p:cNvPr>
                <p:cNvCxnSpPr>
                  <a:cxnSpLocks/>
                </p:cNvCxnSpPr>
                <p:nvPr/>
              </p:nvCxnSpPr>
              <p:spPr bwMode="auto">
                <a:xfrm>
                  <a:off x="11117912" y="3655611"/>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DFAB6D95-F15C-FFA1-141C-BFF119CE3F2B}"/>
                  </a:ext>
                </a:extLst>
              </p:cNvPr>
              <p:cNvGrpSpPr/>
              <p:nvPr/>
            </p:nvGrpSpPr>
            <p:grpSpPr>
              <a:xfrm>
                <a:off x="7026407" y="3581887"/>
                <a:ext cx="91440" cy="342170"/>
                <a:chOff x="11117912" y="2689529"/>
                <a:chExt cx="91440" cy="972047"/>
              </a:xfrm>
            </p:grpSpPr>
            <p:cxnSp>
              <p:nvCxnSpPr>
                <p:cNvPr id="168" name="Straight Connector 167">
                  <a:extLst>
                    <a:ext uri="{FF2B5EF4-FFF2-40B4-BE49-F238E27FC236}">
                      <a16:creationId xmlns:a16="http://schemas.microsoft.com/office/drawing/2014/main" id="{3ACEF5AB-8192-8170-FC11-E6F9272B1E12}"/>
                    </a:ext>
                  </a:extLst>
                </p:cNvPr>
                <p:cNvCxnSpPr/>
                <p:nvPr/>
              </p:nvCxnSpPr>
              <p:spPr bwMode="auto">
                <a:xfrm>
                  <a:off x="11165619" y="2689529"/>
                  <a:ext cx="0" cy="972047"/>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A411FA56-59F4-4F9F-A970-BFBFD8196091}"/>
                    </a:ext>
                  </a:extLst>
                </p:cNvPr>
                <p:cNvCxnSpPr>
                  <a:cxnSpLocks/>
                </p:cNvCxnSpPr>
                <p:nvPr/>
              </p:nvCxnSpPr>
              <p:spPr bwMode="auto">
                <a:xfrm>
                  <a:off x="11117912" y="269549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893BB932-745E-5718-5E28-4742A95D5026}"/>
                    </a:ext>
                  </a:extLst>
                </p:cNvPr>
                <p:cNvCxnSpPr>
                  <a:cxnSpLocks/>
                </p:cNvCxnSpPr>
                <p:nvPr/>
              </p:nvCxnSpPr>
              <p:spPr bwMode="auto">
                <a:xfrm>
                  <a:off x="11117912" y="3655611"/>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FC89167B-8C87-7E0A-63CF-E68D2A571BC8}"/>
                  </a:ext>
                </a:extLst>
              </p:cNvPr>
              <p:cNvGrpSpPr/>
              <p:nvPr/>
            </p:nvGrpSpPr>
            <p:grpSpPr>
              <a:xfrm>
                <a:off x="6570663" y="3455211"/>
                <a:ext cx="91440" cy="314505"/>
                <a:chOff x="11117912" y="2689529"/>
                <a:chExt cx="91440" cy="972047"/>
              </a:xfrm>
            </p:grpSpPr>
            <p:cxnSp>
              <p:nvCxnSpPr>
                <p:cNvPr id="172" name="Straight Connector 171">
                  <a:extLst>
                    <a:ext uri="{FF2B5EF4-FFF2-40B4-BE49-F238E27FC236}">
                      <a16:creationId xmlns:a16="http://schemas.microsoft.com/office/drawing/2014/main" id="{9F999A65-8678-078F-5A53-AF617820293E}"/>
                    </a:ext>
                  </a:extLst>
                </p:cNvPr>
                <p:cNvCxnSpPr/>
                <p:nvPr/>
              </p:nvCxnSpPr>
              <p:spPr bwMode="auto">
                <a:xfrm>
                  <a:off x="11165619" y="2689529"/>
                  <a:ext cx="0" cy="972047"/>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13884E9E-F394-5970-9FAF-BF7D3B077962}"/>
                    </a:ext>
                  </a:extLst>
                </p:cNvPr>
                <p:cNvCxnSpPr>
                  <a:cxnSpLocks/>
                </p:cNvCxnSpPr>
                <p:nvPr/>
              </p:nvCxnSpPr>
              <p:spPr bwMode="auto">
                <a:xfrm>
                  <a:off x="11117912" y="269549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7A7BE038-7CC5-D7A6-EE02-C9A4FE884A2A}"/>
                    </a:ext>
                  </a:extLst>
                </p:cNvPr>
                <p:cNvCxnSpPr>
                  <a:cxnSpLocks/>
                </p:cNvCxnSpPr>
                <p:nvPr/>
              </p:nvCxnSpPr>
              <p:spPr bwMode="auto">
                <a:xfrm>
                  <a:off x="11117912" y="3655611"/>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86999984-0471-DBB9-131A-DB9D01AC2AB6}"/>
                  </a:ext>
                </a:extLst>
              </p:cNvPr>
              <p:cNvGrpSpPr/>
              <p:nvPr/>
            </p:nvGrpSpPr>
            <p:grpSpPr>
              <a:xfrm>
                <a:off x="6113463" y="3503261"/>
                <a:ext cx="91440" cy="202390"/>
                <a:chOff x="11117912" y="2689529"/>
                <a:chExt cx="91440" cy="972047"/>
              </a:xfrm>
            </p:grpSpPr>
            <p:cxnSp>
              <p:nvCxnSpPr>
                <p:cNvPr id="176" name="Straight Connector 175">
                  <a:extLst>
                    <a:ext uri="{FF2B5EF4-FFF2-40B4-BE49-F238E27FC236}">
                      <a16:creationId xmlns:a16="http://schemas.microsoft.com/office/drawing/2014/main" id="{18DC2489-B575-99E9-57D6-18BBF18AE96B}"/>
                    </a:ext>
                  </a:extLst>
                </p:cNvPr>
                <p:cNvCxnSpPr/>
                <p:nvPr/>
              </p:nvCxnSpPr>
              <p:spPr bwMode="auto">
                <a:xfrm>
                  <a:off x="11165619" y="2689529"/>
                  <a:ext cx="0" cy="972047"/>
                </a:xfrm>
                <a:prstGeom prst="line">
                  <a:avLst/>
                </a:prstGeom>
                <a:noFill/>
                <a:ln w="28575"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15E5A655-E117-27A3-58CE-5E93D674BA91}"/>
                    </a:ext>
                  </a:extLst>
                </p:cNvPr>
                <p:cNvCxnSpPr>
                  <a:cxnSpLocks/>
                </p:cNvCxnSpPr>
                <p:nvPr/>
              </p:nvCxnSpPr>
              <p:spPr bwMode="auto">
                <a:xfrm>
                  <a:off x="11117912" y="269549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B464F0D-52E2-8E1F-6C26-E974982AD965}"/>
                    </a:ext>
                  </a:extLst>
                </p:cNvPr>
                <p:cNvCxnSpPr>
                  <a:cxnSpLocks/>
                </p:cNvCxnSpPr>
                <p:nvPr/>
              </p:nvCxnSpPr>
              <p:spPr bwMode="auto">
                <a:xfrm>
                  <a:off x="11117912" y="3655611"/>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68AFC61E-9C14-CA31-03E7-714C643ED6D9}"/>
                  </a:ext>
                </a:extLst>
              </p:cNvPr>
              <p:cNvGrpSpPr/>
              <p:nvPr/>
            </p:nvGrpSpPr>
            <p:grpSpPr>
              <a:xfrm>
                <a:off x="5886319" y="3519278"/>
                <a:ext cx="91440" cy="250438"/>
                <a:chOff x="11117912" y="2689529"/>
                <a:chExt cx="91440" cy="972047"/>
              </a:xfrm>
            </p:grpSpPr>
            <p:cxnSp>
              <p:nvCxnSpPr>
                <p:cNvPr id="180" name="Straight Connector 179">
                  <a:extLst>
                    <a:ext uri="{FF2B5EF4-FFF2-40B4-BE49-F238E27FC236}">
                      <a16:creationId xmlns:a16="http://schemas.microsoft.com/office/drawing/2014/main" id="{E4BD292C-500D-4ECD-6B89-3CA10080B299}"/>
                    </a:ext>
                  </a:extLst>
                </p:cNvPr>
                <p:cNvCxnSpPr/>
                <p:nvPr/>
              </p:nvCxnSpPr>
              <p:spPr bwMode="auto">
                <a:xfrm>
                  <a:off x="11165619" y="2689529"/>
                  <a:ext cx="0" cy="972047"/>
                </a:xfrm>
                <a:prstGeom prst="line">
                  <a:avLst/>
                </a:prstGeom>
                <a:noFill/>
                <a:ln w="28575"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8C222EB-D8ED-1F09-CAB9-1DEDA42D2FBD}"/>
                    </a:ext>
                  </a:extLst>
                </p:cNvPr>
                <p:cNvCxnSpPr>
                  <a:cxnSpLocks/>
                </p:cNvCxnSpPr>
                <p:nvPr/>
              </p:nvCxnSpPr>
              <p:spPr bwMode="auto">
                <a:xfrm>
                  <a:off x="11117912" y="269549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B9455F5A-C118-9492-17F5-AC181F4674B1}"/>
                    </a:ext>
                  </a:extLst>
                </p:cNvPr>
                <p:cNvCxnSpPr>
                  <a:cxnSpLocks/>
                </p:cNvCxnSpPr>
                <p:nvPr/>
              </p:nvCxnSpPr>
              <p:spPr bwMode="auto">
                <a:xfrm>
                  <a:off x="11117912" y="3655611"/>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21E2A27D-4135-B457-18A0-A2EB7A577D2D}"/>
                  </a:ext>
                </a:extLst>
              </p:cNvPr>
              <p:cNvGrpSpPr/>
              <p:nvPr/>
            </p:nvGrpSpPr>
            <p:grpSpPr>
              <a:xfrm>
                <a:off x="5659175" y="4145377"/>
                <a:ext cx="91440" cy="148518"/>
                <a:chOff x="11117912" y="2689529"/>
                <a:chExt cx="91440" cy="972047"/>
              </a:xfrm>
            </p:grpSpPr>
            <p:cxnSp>
              <p:nvCxnSpPr>
                <p:cNvPr id="184" name="Straight Connector 183">
                  <a:extLst>
                    <a:ext uri="{FF2B5EF4-FFF2-40B4-BE49-F238E27FC236}">
                      <a16:creationId xmlns:a16="http://schemas.microsoft.com/office/drawing/2014/main" id="{1E34B145-39DC-E61F-D35B-71017B2FA055}"/>
                    </a:ext>
                  </a:extLst>
                </p:cNvPr>
                <p:cNvCxnSpPr/>
                <p:nvPr/>
              </p:nvCxnSpPr>
              <p:spPr bwMode="auto">
                <a:xfrm>
                  <a:off x="11165619" y="2689529"/>
                  <a:ext cx="0" cy="972047"/>
                </a:xfrm>
                <a:prstGeom prst="line">
                  <a:avLst/>
                </a:prstGeom>
                <a:noFill/>
                <a:ln w="28575"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34E9AD7C-4D96-86DF-A383-5AF1D04FF257}"/>
                    </a:ext>
                  </a:extLst>
                </p:cNvPr>
                <p:cNvCxnSpPr>
                  <a:cxnSpLocks/>
                </p:cNvCxnSpPr>
                <p:nvPr/>
              </p:nvCxnSpPr>
              <p:spPr bwMode="auto">
                <a:xfrm>
                  <a:off x="11117912" y="269549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CB8E81AB-5939-2DFD-0343-B0D77EC06CE6}"/>
                    </a:ext>
                  </a:extLst>
                </p:cNvPr>
                <p:cNvCxnSpPr>
                  <a:cxnSpLocks/>
                </p:cNvCxnSpPr>
                <p:nvPr/>
              </p:nvCxnSpPr>
              <p:spPr bwMode="auto">
                <a:xfrm>
                  <a:off x="11117912" y="3655611"/>
                  <a:ext cx="91440" cy="0"/>
                </a:xfrm>
                <a:prstGeom prst="line">
                  <a:avLst/>
                </a:prstGeom>
                <a:noFill/>
                <a:ln w="28575" cap="flat" cmpd="sng" algn="ctr">
                  <a:solidFill>
                    <a:schemeClr val="accent3"/>
                  </a:solidFill>
                  <a:prstDash val="solid"/>
                  <a:round/>
                  <a:headEnd type="none" w="med" len="med"/>
                  <a:tailEnd type="none" w="med" len="med"/>
                </a:ln>
                <a:effectLst/>
              </p:spPr>
            </p:cxnSp>
          </p:grpSp>
        </p:grpSp>
      </p:grpSp>
      <p:sp>
        <p:nvSpPr>
          <p:cNvPr id="92" name="TextBox 91">
            <a:extLst>
              <a:ext uri="{FF2B5EF4-FFF2-40B4-BE49-F238E27FC236}">
                <a16:creationId xmlns:a16="http://schemas.microsoft.com/office/drawing/2014/main" id="{2EDB9CCD-9E7C-A52D-3ADF-14E97360AEBF}"/>
              </a:ext>
            </a:extLst>
          </p:cNvPr>
          <p:cNvSpPr txBox="1"/>
          <p:nvPr/>
        </p:nvSpPr>
        <p:spPr bwMode="auto">
          <a:xfrm>
            <a:off x="10234476" y="4607467"/>
            <a:ext cx="401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3" name="TextBox 92">
            <a:extLst>
              <a:ext uri="{FF2B5EF4-FFF2-40B4-BE49-F238E27FC236}">
                <a16:creationId xmlns:a16="http://schemas.microsoft.com/office/drawing/2014/main" id="{01105A95-AAE2-3F3A-743B-D26ABEADF575}"/>
              </a:ext>
            </a:extLst>
          </p:cNvPr>
          <p:cNvSpPr txBox="1"/>
          <p:nvPr/>
        </p:nvSpPr>
        <p:spPr bwMode="auto">
          <a:xfrm>
            <a:off x="10701615" y="4607467"/>
            <a:ext cx="401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249" name="Freeform: Shape 248">
            <a:extLst>
              <a:ext uri="{FF2B5EF4-FFF2-40B4-BE49-F238E27FC236}">
                <a16:creationId xmlns:a16="http://schemas.microsoft.com/office/drawing/2014/main" id="{607EC19E-DAB5-C0F2-34AE-62D5858AF4BF}"/>
              </a:ext>
            </a:extLst>
          </p:cNvPr>
          <p:cNvSpPr/>
          <p:nvPr/>
        </p:nvSpPr>
        <p:spPr bwMode="auto">
          <a:xfrm>
            <a:off x="8611514" y="3307513"/>
            <a:ext cx="2734464" cy="508162"/>
          </a:xfrm>
          <a:custGeom>
            <a:avLst/>
            <a:gdLst>
              <a:gd name="connsiteX0" fmla="*/ 0 w 2734464"/>
              <a:gd name="connsiteY0" fmla="*/ 368381 h 508162"/>
              <a:gd name="connsiteX1" fmla="*/ 452832 w 2734464"/>
              <a:gd name="connsiteY1" fmla="*/ 282474 h 508162"/>
              <a:gd name="connsiteX2" fmla="*/ 914400 w 2734464"/>
              <a:gd name="connsiteY2" fmla="*/ 508162 h 508162"/>
              <a:gd name="connsiteX3" fmla="*/ 1359952 w 2734464"/>
              <a:gd name="connsiteY3" fmla="*/ 330523 h 508162"/>
              <a:gd name="connsiteX4" fmla="*/ 1821520 w 2734464"/>
              <a:gd name="connsiteY4" fmla="*/ 276650 h 508162"/>
              <a:gd name="connsiteX5" fmla="*/ 2265615 w 2734464"/>
              <a:gd name="connsiteY5" fmla="*/ 129588 h 508162"/>
              <a:gd name="connsiteX6" fmla="*/ 2734464 w 2734464"/>
              <a:gd name="connsiteY6" fmla="*/ 0 h 508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4464" h="508162">
                <a:moveTo>
                  <a:pt x="0" y="368381"/>
                </a:moveTo>
                <a:lnTo>
                  <a:pt x="452832" y="282474"/>
                </a:lnTo>
                <a:lnTo>
                  <a:pt x="914400" y="508162"/>
                </a:lnTo>
                <a:lnTo>
                  <a:pt x="1359952" y="330523"/>
                </a:lnTo>
                <a:lnTo>
                  <a:pt x="1821520" y="276650"/>
                </a:lnTo>
                <a:lnTo>
                  <a:pt x="2265615" y="129588"/>
                </a:lnTo>
                <a:lnTo>
                  <a:pt x="2734464" y="0"/>
                </a:lnTo>
              </a:path>
            </a:pathLst>
          </a:custGeom>
          <a:noFill/>
          <a:ln w="28575">
            <a:solidFill>
              <a:schemeClr val="accent3"/>
            </a:solidFill>
            <a:prstDash val="dash"/>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 name="TextBox 93">
            <a:extLst>
              <a:ext uri="{FF2B5EF4-FFF2-40B4-BE49-F238E27FC236}">
                <a16:creationId xmlns:a16="http://schemas.microsoft.com/office/drawing/2014/main" id="{3E96AFAC-953A-2BEE-1C39-6781D28F77D1}"/>
              </a:ext>
            </a:extLst>
          </p:cNvPr>
          <p:cNvSpPr txBox="1"/>
          <p:nvPr/>
        </p:nvSpPr>
        <p:spPr bwMode="auto">
          <a:xfrm>
            <a:off x="11146887" y="4607467"/>
            <a:ext cx="401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grpSp>
        <p:nvGrpSpPr>
          <p:cNvPr id="246" name="Group 245">
            <a:extLst>
              <a:ext uri="{FF2B5EF4-FFF2-40B4-BE49-F238E27FC236}">
                <a16:creationId xmlns:a16="http://schemas.microsoft.com/office/drawing/2014/main" id="{49315DBD-38D1-E134-7B98-6509BE995C00}"/>
              </a:ext>
            </a:extLst>
          </p:cNvPr>
          <p:cNvGrpSpPr/>
          <p:nvPr/>
        </p:nvGrpSpPr>
        <p:grpSpPr>
          <a:xfrm>
            <a:off x="5844526" y="3042715"/>
            <a:ext cx="5539981" cy="1201040"/>
            <a:chOff x="5666459" y="2903569"/>
            <a:chExt cx="5539981" cy="1201040"/>
          </a:xfrm>
        </p:grpSpPr>
        <p:grpSp>
          <p:nvGrpSpPr>
            <p:cNvPr id="189" name="Group 188">
              <a:extLst>
                <a:ext uri="{FF2B5EF4-FFF2-40B4-BE49-F238E27FC236}">
                  <a16:creationId xmlns:a16="http://schemas.microsoft.com/office/drawing/2014/main" id="{13DF6A2F-50EC-65D3-26E4-4509CA33F1AB}"/>
                </a:ext>
              </a:extLst>
            </p:cNvPr>
            <p:cNvGrpSpPr/>
            <p:nvPr/>
          </p:nvGrpSpPr>
          <p:grpSpPr>
            <a:xfrm>
              <a:off x="11115000" y="2903569"/>
              <a:ext cx="91440" cy="343425"/>
              <a:chOff x="11117912" y="2689529"/>
              <a:chExt cx="91440" cy="972047"/>
            </a:xfrm>
          </p:grpSpPr>
          <p:cxnSp>
            <p:nvCxnSpPr>
              <p:cNvPr id="190" name="Straight Connector 189">
                <a:extLst>
                  <a:ext uri="{FF2B5EF4-FFF2-40B4-BE49-F238E27FC236}">
                    <a16:creationId xmlns:a16="http://schemas.microsoft.com/office/drawing/2014/main" id="{8AC341BE-EEDB-DFDF-4F39-07621E7E80E7}"/>
                  </a:ext>
                </a:extLst>
              </p:cNvPr>
              <p:cNvCxnSpPr/>
              <p:nvPr/>
            </p:nvCxnSpPr>
            <p:spPr bwMode="auto">
              <a:xfrm>
                <a:off x="11165619" y="2689529"/>
                <a:ext cx="0" cy="972047"/>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18458C8E-5E84-E0E4-6AAE-67DF599FBAA8}"/>
                  </a:ext>
                </a:extLst>
              </p:cNvPr>
              <p:cNvCxnSpPr>
                <a:cxnSpLocks/>
              </p:cNvCxnSpPr>
              <p:nvPr/>
            </p:nvCxnSpPr>
            <p:spPr bwMode="auto">
              <a:xfrm>
                <a:off x="11117912" y="269549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544ECB66-DB0F-2895-319A-E0E7588296C8}"/>
                  </a:ext>
                </a:extLst>
              </p:cNvPr>
              <p:cNvCxnSpPr>
                <a:cxnSpLocks/>
              </p:cNvCxnSpPr>
              <p:nvPr/>
            </p:nvCxnSpPr>
            <p:spPr bwMode="auto">
              <a:xfrm>
                <a:off x="11117912" y="3655611"/>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DCB483EE-93E0-F38E-761E-16B6A967C77A}"/>
                </a:ext>
              </a:extLst>
            </p:cNvPr>
            <p:cNvGrpSpPr/>
            <p:nvPr/>
          </p:nvGrpSpPr>
          <p:grpSpPr>
            <a:xfrm>
              <a:off x="10663625" y="3040438"/>
              <a:ext cx="91440" cy="378370"/>
              <a:chOff x="11117912" y="2689529"/>
              <a:chExt cx="91440" cy="972047"/>
            </a:xfrm>
          </p:grpSpPr>
          <p:cxnSp>
            <p:nvCxnSpPr>
              <p:cNvPr id="195" name="Straight Connector 194">
                <a:extLst>
                  <a:ext uri="{FF2B5EF4-FFF2-40B4-BE49-F238E27FC236}">
                    <a16:creationId xmlns:a16="http://schemas.microsoft.com/office/drawing/2014/main" id="{A6A99583-F601-1EF8-FCE7-8A51EFBCE3E5}"/>
                  </a:ext>
                </a:extLst>
              </p:cNvPr>
              <p:cNvCxnSpPr/>
              <p:nvPr/>
            </p:nvCxnSpPr>
            <p:spPr bwMode="auto">
              <a:xfrm>
                <a:off x="11165619" y="2689529"/>
                <a:ext cx="0" cy="972047"/>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236E5801-A73E-E2D2-9B0A-44C69EA70630}"/>
                  </a:ext>
                </a:extLst>
              </p:cNvPr>
              <p:cNvCxnSpPr>
                <a:cxnSpLocks/>
              </p:cNvCxnSpPr>
              <p:nvPr/>
            </p:nvCxnSpPr>
            <p:spPr bwMode="auto">
              <a:xfrm>
                <a:off x="11117912" y="269549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C5D3F64C-E438-1A07-A09B-78C168DB5A00}"/>
                  </a:ext>
                </a:extLst>
              </p:cNvPr>
              <p:cNvCxnSpPr>
                <a:cxnSpLocks/>
              </p:cNvCxnSpPr>
              <p:nvPr/>
            </p:nvCxnSpPr>
            <p:spPr bwMode="auto">
              <a:xfrm>
                <a:off x="11117912" y="3655611"/>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FC09531E-60AF-4681-7059-90A103B6D3CA}"/>
                </a:ext>
              </a:extLst>
            </p:cNvPr>
            <p:cNvGrpSpPr/>
            <p:nvPr/>
          </p:nvGrpSpPr>
          <p:grpSpPr>
            <a:xfrm>
              <a:off x="10207881" y="3087032"/>
              <a:ext cx="91440" cy="263341"/>
              <a:chOff x="11117912" y="2689529"/>
              <a:chExt cx="91440" cy="972047"/>
            </a:xfrm>
          </p:grpSpPr>
          <p:cxnSp>
            <p:nvCxnSpPr>
              <p:cNvPr id="199" name="Straight Connector 198">
                <a:extLst>
                  <a:ext uri="{FF2B5EF4-FFF2-40B4-BE49-F238E27FC236}">
                    <a16:creationId xmlns:a16="http://schemas.microsoft.com/office/drawing/2014/main" id="{DBB3F99B-BF4F-7448-EA10-08258D8E1F34}"/>
                  </a:ext>
                </a:extLst>
              </p:cNvPr>
              <p:cNvCxnSpPr/>
              <p:nvPr/>
            </p:nvCxnSpPr>
            <p:spPr bwMode="auto">
              <a:xfrm>
                <a:off x="11165619" y="2689529"/>
                <a:ext cx="0" cy="972047"/>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D9BA428A-DB2C-F175-7D56-2179F86B2FF3}"/>
                  </a:ext>
                </a:extLst>
              </p:cNvPr>
              <p:cNvCxnSpPr>
                <a:cxnSpLocks/>
              </p:cNvCxnSpPr>
              <p:nvPr/>
            </p:nvCxnSpPr>
            <p:spPr bwMode="auto">
              <a:xfrm>
                <a:off x="11117912" y="269549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3DF9297E-2624-A60E-8A02-1E5E4EF2B25F}"/>
                  </a:ext>
                </a:extLst>
              </p:cNvPr>
              <p:cNvCxnSpPr>
                <a:cxnSpLocks/>
              </p:cNvCxnSpPr>
              <p:nvPr/>
            </p:nvCxnSpPr>
            <p:spPr bwMode="auto">
              <a:xfrm>
                <a:off x="11117912" y="3655611"/>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C287AB56-F786-3890-AE70-C2B3A8635E9A}"/>
                </a:ext>
              </a:extLst>
            </p:cNvPr>
            <p:cNvGrpSpPr/>
            <p:nvPr/>
          </p:nvGrpSpPr>
          <p:grpSpPr>
            <a:xfrm>
              <a:off x="9753593" y="3040438"/>
              <a:ext cx="91440" cy="286638"/>
              <a:chOff x="11117912" y="2689529"/>
              <a:chExt cx="91440" cy="972047"/>
            </a:xfrm>
          </p:grpSpPr>
          <p:cxnSp>
            <p:nvCxnSpPr>
              <p:cNvPr id="203" name="Straight Connector 202">
                <a:extLst>
                  <a:ext uri="{FF2B5EF4-FFF2-40B4-BE49-F238E27FC236}">
                    <a16:creationId xmlns:a16="http://schemas.microsoft.com/office/drawing/2014/main" id="{D9BA975B-7287-BEE3-CFF9-0381920B0E95}"/>
                  </a:ext>
                </a:extLst>
              </p:cNvPr>
              <p:cNvCxnSpPr/>
              <p:nvPr/>
            </p:nvCxnSpPr>
            <p:spPr bwMode="auto">
              <a:xfrm>
                <a:off x="11165619" y="2689529"/>
                <a:ext cx="0" cy="972047"/>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92E7E0B7-62B3-24EF-23EE-E646DD745E7B}"/>
                  </a:ext>
                </a:extLst>
              </p:cNvPr>
              <p:cNvCxnSpPr>
                <a:cxnSpLocks/>
              </p:cNvCxnSpPr>
              <p:nvPr/>
            </p:nvCxnSpPr>
            <p:spPr bwMode="auto">
              <a:xfrm>
                <a:off x="11117912" y="269549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51FB6936-2F56-4026-B642-F9D31F3796D4}"/>
                  </a:ext>
                </a:extLst>
              </p:cNvPr>
              <p:cNvCxnSpPr>
                <a:cxnSpLocks/>
              </p:cNvCxnSpPr>
              <p:nvPr/>
            </p:nvCxnSpPr>
            <p:spPr bwMode="auto">
              <a:xfrm>
                <a:off x="11117912" y="3655611"/>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7674871A-3A3B-B27C-C20A-7C6B925F0501}"/>
                </a:ext>
              </a:extLst>
            </p:cNvPr>
            <p:cNvGrpSpPr/>
            <p:nvPr/>
          </p:nvGrpSpPr>
          <p:grpSpPr>
            <a:xfrm>
              <a:off x="9297850" y="3050630"/>
              <a:ext cx="91440" cy="280815"/>
              <a:chOff x="11117912" y="2689529"/>
              <a:chExt cx="91440" cy="972047"/>
            </a:xfrm>
          </p:grpSpPr>
          <p:cxnSp>
            <p:nvCxnSpPr>
              <p:cNvPr id="207" name="Straight Connector 206">
                <a:extLst>
                  <a:ext uri="{FF2B5EF4-FFF2-40B4-BE49-F238E27FC236}">
                    <a16:creationId xmlns:a16="http://schemas.microsoft.com/office/drawing/2014/main" id="{087C123E-798F-2C4E-9DB2-5B40D7558C4A}"/>
                  </a:ext>
                </a:extLst>
              </p:cNvPr>
              <p:cNvCxnSpPr/>
              <p:nvPr/>
            </p:nvCxnSpPr>
            <p:spPr bwMode="auto">
              <a:xfrm>
                <a:off x="11165619" y="2689529"/>
                <a:ext cx="0" cy="972047"/>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E8031051-2042-49A1-D25B-35284812530D}"/>
                  </a:ext>
                </a:extLst>
              </p:cNvPr>
              <p:cNvCxnSpPr>
                <a:cxnSpLocks/>
              </p:cNvCxnSpPr>
              <p:nvPr/>
            </p:nvCxnSpPr>
            <p:spPr bwMode="auto">
              <a:xfrm>
                <a:off x="11117912" y="269549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B95690A5-2F91-0C74-DD7D-EC4F2422DF30}"/>
                  </a:ext>
                </a:extLst>
              </p:cNvPr>
              <p:cNvCxnSpPr>
                <a:cxnSpLocks/>
              </p:cNvCxnSpPr>
              <p:nvPr/>
            </p:nvCxnSpPr>
            <p:spPr bwMode="auto">
              <a:xfrm>
                <a:off x="11117912" y="3655611"/>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1F1A94D3-F420-9BA2-A0FD-A7ED2E37836E}"/>
                </a:ext>
              </a:extLst>
            </p:cNvPr>
            <p:cNvGrpSpPr/>
            <p:nvPr/>
          </p:nvGrpSpPr>
          <p:grpSpPr>
            <a:xfrm>
              <a:off x="8837738" y="3124889"/>
              <a:ext cx="91440" cy="251694"/>
              <a:chOff x="11117912" y="2689529"/>
              <a:chExt cx="91440" cy="972047"/>
            </a:xfrm>
          </p:grpSpPr>
          <p:cxnSp>
            <p:nvCxnSpPr>
              <p:cNvPr id="211" name="Straight Connector 210">
                <a:extLst>
                  <a:ext uri="{FF2B5EF4-FFF2-40B4-BE49-F238E27FC236}">
                    <a16:creationId xmlns:a16="http://schemas.microsoft.com/office/drawing/2014/main" id="{EECE5A3D-8BCA-2488-A5BE-2256B7BF322B}"/>
                  </a:ext>
                </a:extLst>
              </p:cNvPr>
              <p:cNvCxnSpPr/>
              <p:nvPr/>
            </p:nvCxnSpPr>
            <p:spPr bwMode="auto">
              <a:xfrm>
                <a:off x="11165619" y="2689529"/>
                <a:ext cx="0" cy="972047"/>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73C0AE4F-9B65-A7C3-06F6-FEA8F08A5B70}"/>
                  </a:ext>
                </a:extLst>
              </p:cNvPr>
              <p:cNvCxnSpPr>
                <a:cxnSpLocks/>
              </p:cNvCxnSpPr>
              <p:nvPr/>
            </p:nvCxnSpPr>
            <p:spPr bwMode="auto">
              <a:xfrm>
                <a:off x="11117912" y="269549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6AD1518D-4D2B-84A5-B23D-AC0A89FDF6B1}"/>
                  </a:ext>
                </a:extLst>
              </p:cNvPr>
              <p:cNvCxnSpPr>
                <a:cxnSpLocks/>
              </p:cNvCxnSpPr>
              <p:nvPr/>
            </p:nvCxnSpPr>
            <p:spPr bwMode="auto">
              <a:xfrm>
                <a:off x="11117912" y="3655611"/>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99C4D4DD-6DB4-C689-17D0-9D325ECA2CC4}"/>
                </a:ext>
              </a:extLst>
            </p:cNvPr>
            <p:cNvGrpSpPr/>
            <p:nvPr/>
          </p:nvGrpSpPr>
          <p:grpSpPr>
            <a:xfrm>
              <a:off x="8390731" y="3053543"/>
              <a:ext cx="91440" cy="224028"/>
              <a:chOff x="11117912" y="2689529"/>
              <a:chExt cx="91440" cy="972047"/>
            </a:xfrm>
          </p:grpSpPr>
          <p:cxnSp>
            <p:nvCxnSpPr>
              <p:cNvPr id="215" name="Straight Connector 214">
                <a:extLst>
                  <a:ext uri="{FF2B5EF4-FFF2-40B4-BE49-F238E27FC236}">
                    <a16:creationId xmlns:a16="http://schemas.microsoft.com/office/drawing/2014/main" id="{CA8DCCD7-E703-3EE3-685C-439DB6A7BF41}"/>
                  </a:ext>
                </a:extLst>
              </p:cNvPr>
              <p:cNvCxnSpPr/>
              <p:nvPr/>
            </p:nvCxnSpPr>
            <p:spPr bwMode="auto">
              <a:xfrm>
                <a:off x="11165619" y="2689529"/>
                <a:ext cx="0" cy="972047"/>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81B64EA2-66B2-04D8-0828-0A1C29C3558D}"/>
                  </a:ext>
                </a:extLst>
              </p:cNvPr>
              <p:cNvCxnSpPr>
                <a:cxnSpLocks/>
              </p:cNvCxnSpPr>
              <p:nvPr/>
            </p:nvCxnSpPr>
            <p:spPr bwMode="auto">
              <a:xfrm>
                <a:off x="11117912" y="269549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DE7092CC-6A1D-C32E-C8F8-6E5D4ACB8F82}"/>
                  </a:ext>
                </a:extLst>
              </p:cNvPr>
              <p:cNvCxnSpPr>
                <a:cxnSpLocks/>
              </p:cNvCxnSpPr>
              <p:nvPr/>
            </p:nvCxnSpPr>
            <p:spPr bwMode="auto">
              <a:xfrm>
                <a:off x="11117912" y="3655611"/>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9CB1260B-160B-26D1-13FE-C9D0E25CF7C3}"/>
                </a:ext>
              </a:extLst>
            </p:cNvPr>
            <p:cNvGrpSpPr/>
            <p:nvPr/>
          </p:nvGrpSpPr>
          <p:grpSpPr>
            <a:xfrm>
              <a:off x="7932075" y="3084120"/>
              <a:ext cx="91440" cy="191995"/>
              <a:chOff x="11117912" y="2689529"/>
              <a:chExt cx="91440" cy="972047"/>
            </a:xfrm>
          </p:grpSpPr>
          <p:cxnSp>
            <p:nvCxnSpPr>
              <p:cNvPr id="219" name="Straight Connector 218">
                <a:extLst>
                  <a:ext uri="{FF2B5EF4-FFF2-40B4-BE49-F238E27FC236}">
                    <a16:creationId xmlns:a16="http://schemas.microsoft.com/office/drawing/2014/main" id="{8B38FA6D-6F62-D659-18B1-5B302DC00A97}"/>
                  </a:ext>
                </a:extLst>
              </p:cNvPr>
              <p:cNvCxnSpPr/>
              <p:nvPr/>
            </p:nvCxnSpPr>
            <p:spPr bwMode="auto">
              <a:xfrm>
                <a:off x="11165619" y="2689529"/>
                <a:ext cx="0" cy="972047"/>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39FBBC52-626B-D2F5-69B7-033497E34BF0}"/>
                  </a:ext>
                </a:extLst>
              </p:cNvPr>
              <p:cNvCxnSpPr>
                <a:cxnSpLocks/>
              </p:cNvCxnSpPr>
              <p:nvPr/>
            </p:nvCxnSpPr>
            <p:spPr bwMode="auto">
              <a:xfrm>
                <a:off x="11117912" y="269549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9C5226F2-F26F-1A3A-D6C4-795BE72894E1}"/>
                  </a:ext>
                </a:extLst>
              </p:cNvPr>
              <p:cNvCxnSpPr>
                <a:cxnSpLocks/>
              </p:cNvCxnSpPr>
              <p:nvPr/>
            </p:nvCxnSpPr>
            <p:spPr bwMode="auto">
              <a:xfrm>
                <a:off x="11117912" y="3655611"/>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E5B3A216-5FD1-6F59-D160-A56D9B21CEB8}"/>
                </a:ext>
              </a:extLst>
            </p:cNvPr>
            <p:cNvGrpSpPr/>
            <p:nvPr/>
          </p:nvGrpSpPr>
          <p:grpSpPr>
            <a:xfrm>
              <a:off x="7476331" y="3043350"/>
              <a:ext cx="91440" cy="258974"/>
              <a:chOff x="11117912" y="2689529"/>
              <a:chExt cx="91440" cy="972047"/>
            </a:xfrm>
          </p:grpSpPr>
          <p:cxnSp>
            <p:nvCxnSpPr>
              <p:cNvPr id="223" name="Straight Connector 222">
                <a:extLst>
                  <a:ext uri="{FF2B5EF4-FFF2-40B4-BE49-F238E27FC236}">
                    <a16:creationId xmlns:a16="http://schemas.microsoft.com/office/drawing/2014/main" id="{F555CEDB-4447-286F-C98C-36AA97FE14A6}"/>
                  </a:ext>
                </a:extLst>
              </p:cNvPr>
              <p:cNvCxnSpPr/>
              <p:nvPr/>
            </p:nvCxnSpPr>
            <p:spPr bwMode="auto">
              <a:xfrm>
                <a:off x="11165619" y="2689529"/>
                <a:ext cx="0" cy="972047"/>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C65004A0-665B-5389-6B57-E61C01235E2C}"/>
                  </a:ext>
                </a:extLst>
              </p:cNvPr>
              <p:cNvCxnSpPr>
                <a:cxnSpLocks/>
              </p:cNvCxnSpPr>
              <p:nvPr/>
            </p:nvCxnSpPr>
            <p:spPr bwMode="auto">
              <a:xfrm>
                <a:off x="11117912" y="269549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2489088C-E554-22C6-6035-1071FA16F3D1}"/>
                  </a:ext>
                </a:extLst>
              </p:cNvPr>
              <p:cNvCxnSpPr>
                <a:cxnSpLocks/>
              </p:cNvCxnSpPr>
              <p:nvPr/>
            </p:nvCxnSpPr>
            <p:spPr bwMode="auto">
              <a:xfrm>
                <a:off x="11117912" y="3655611"/>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F47D6EF0-A5C9-1C4B-B333-E74FC3859605}"/>
                </a:ext>
              </a:extLst>
            </p:cNvPr>
            <p:cNvGrpSpPr/>
            <p:nvPr/>
          </p:nvGrpSpPr>
          <p:grpSpPr>
            <a:xfrm>
              <a:off x="7026411" y="3117608"/>
              <a:ext cx="91440" cy="237133"/>
              <a:chOff x="11117912" y="2689529"/>
              <a:chExt cx="91440" cy="972047"/>
            </a:xfrm>
          </p:grpSpPr>
          <p:cxnSp>
            <p:nvCxnSpPr>
              <p:cNvPr id="227" name="Straight Connector 226">
                <a:extLst>
                  <a:ext uri="{FF2B5EF4-FFF2-40B4-BE49-F238E27FC236}">
                    <a16:creationId xmlns:a16="http://schemas.microsoft.com/office/drawing/2014/main" id="{0C32E3B0-4C48-5909-5154-9D631E967158}"/>
                  </a:ext>
                </a:extLst>
              </p:cNvPr>
              <p:cNvCxnSpPr/>
              <p:nvPr/>
            </p:nvCxnSpPr>
            <p:spPr bwMode="auto">
              <a:xfrm>
                <a:off x="11165619" y="2689529"/>
                <a:ext cx="0" cy="972047"/>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7AD6CA76-D603-9805-29FB-9DF0123EE1DF}"/>
                  </a:ext>
                </a:extLst>
              </p:cNvPr>
              <p:cNvCxnSpPr>
                <a:cxnSpLocks/>
              </p:cNvCxnSpPr>
              <p:nvPr/>
            </p:nvCxnSpPr>
            <p:spPr bwMode="auto">
              <a:xfrm>
                <a:off x="11117912" y="269549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1E91AFAA-D600-01A8-86B1-C1D717CDE61E}"/>
                  </a:ext>
                </a:extLst>
              </p:cNvPr>
              <p:cNvCxnSpPr>
                <a:cxnSpLocks/>
              </p:cNvCxnSpPr>
              <p:nvPr/>
            </p:nvCxnSpPr>
            <p:spPr bwMode="auto">
              <a:xfrm>
                <a:off x="11117912" y="3655611"/>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866A98B5-DDC2-7A78-1EAF-BF8B8085CB48}"/>
                </a:ext>
              </a:extLst>
            </p:cNvPr>
            <p:cNvGrpSpPr/>
            <p:nvPr/>
          </p:nvGrpSpPr>
          <p:grpSpPr>
            <a:xfrm>
              <a:off x="6573579" y="3202060"/>
              <a:ext cx="91440" cy="209468"/>
              <a:chOff x="11117912" y="2689529"/>
              <a:chExt cx="91440" cy="972047"/>
            </a:xfrm>
          </p:grpSpPr>
          <p:cxnSp>
            <p:nvCxnSpPr>
              <p:cNvPr id="231" name="Straight Connector 230">
                <a:extLst>
                  <a:ext uri="{FF2B5EF4-FFF2-40B4-BE49-F238E27FC236}">
                    <a16:creationId xmlns:a16="http://schemas.microsoft.com/office/drawing/2014/main" id="{501597A9-5C23-D855-4980-A73BD419E8EA}"/>
                  </a:ext>
                </a:extLst>
              </p:cNvPr>
              <p:cNvCxnSpPr/>
              <p:nvPr/>
            </p:nvCxnSpPr>
            <p:spPr bwMode="auto">
              <a:xfrm>
                <a:off x="11165619" y="2689529"/>
                <a:ext cx="0" cy="972047"/>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F1552E93-3815-3C0F-4349-6305E8A28E86}"/>
                  </a:ext>
                </a:extLst>
              </p:cNvPr>
              <p:cNvCxnSpPr>
                <a:cxnSpLocks/>
              </p:cNvCxnSpPr>
              <p:nvPr/>
            </p:nvCxnSpPr>
            <p:spPr bwMode="auto">
              <a:xfrm>
                <a:off x="11117912" y="269549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731FAA1F-B9F2-BB7C-C11D-79A096AEC14C}"/>
                  </a:ext>
                </a:extLst>
              </p:cNvPr>
              <p:cNvCxnSpPr>
                <a:cxnSpLocks/>
              </p:cNvCxnSpPr>
              <p:nvPr/>
            </p:nvCxnSpPr>
            <p:spPr bwMode="auto">
              <a:xfrm>
                <a:off x="11117912" y="3655611"/>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7B68C3F9-18D9-0F5C-8104-D9BE82EE77A7}"/>
                </a:ext>
              </a:extLst>
            </p:cNvPr>
            <p:cNvGrpSpPr/>
            <p:nvPr/>
          </p:nvGrpSpPr>
          <p:grpSpPr>
            <a:xfrm>
              <a:off x="6116379" y="3127801"/>
              <a:ext cx="91440" cy="184715"/>
              <a:chOff x="11117912" y="2689529"/>
              <a:chExt cx="91440" cy="972047"/>
            </a:xfrm>
          </p:grpSpPr>
          <p:cxnSp>
            <p:nvCxnSpPr>
              <p:cNvPr id="235" name="Straight Connector 234">
                <a:extLst>
                  <a:ext uri="{FF2B5EF4-FFF2-40B4-BE49-F238E27FC236}">
                    <a16:creationId xmlns:a16="http://schemas.microsoft.com/office/drawing/2014/main" id="{1A9B45DA-7884-EFC3-8880-90BC379153F2}"/>
                  </a:ext>
                </a:extLst>
              </p:cNvPr>
              <p:cNvCxnSpPr/>
              <p:nvPr/>
            </p:nvCxnSpPr>
            <p:spPr bwMode="auto">
              <a:xfrm>
                <a:off x="11165619" y="2689529"/>
                <a:ext cx="0" cy="972047"/>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90B7F810-149C-A646-BACE-04C0E92895F5}"/>
                  </a:ext>
                </a:extLst>
              </p:cNvPr>
              <p:cNvCxnSpPr>
                <a:cxnSpLocks/>
              </p:cNvCxnSpPr>
              <p:nvPr/>
            </p:nvCxnSpPr>
            <p:spPr bwMode="auto">
              <a:xfrm>
                <a:off x="11117912" y="269549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1ED68245-69A9-2635-E26F-C2D804BC7D29}"/>
                  </a:ext>
                </a:extLst>
              </p:cNvPr>
              <p:cNvCxnSpPr>
                <a:cxnSpLocks/>
              </p:cNvCxnSpPr>
              <p:nvPr/>
            </p:nvCxnSpPr>
            <p:spPr bwMode="auto">
              <a:xfrm>
                <a:off x="11117912" y="3655611"/>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8479CE30-1091-D5C0-B2AD-8280388551E7}"/>
                </a:ext>
              </a:extLst>
            </p:cNvPr>
            <p:cNvGrpSpPr/>
            <p:nvPr/>
          </p:nvGrpSpPr>
          <p:grpSpPr>
            <a:xfrm>
              <a:off x="5889235" y="2963267"/>
              <a:ext cx="91440" cy="177435"/>
              <a:chOff x="11117912" y="2689529"/>
              <a:chExt cx="91440" cy="972047"/>
            </a:xfrm>
          </p:grpSpPr>
          <p:cxnSp>
            <p:nvCxnSpPr>
              <p:cNvPr id="239" name="Straight Connector 238">
                <a:extLst>
                  <a:ext uri="{FF2B5EF4-FFF2-40B4-BE49-F238E27FC236}">
                    <a16:creationId xmlns:a16="http://schemas.microsoft.com/office/drawing/2014/main" id="{A807C075-4AEA-53AB-35C7-ACEE5C0E176D}"/>
                  </a:ext>
                </a:extLst>
              </p:cNvPr>
              <p:cNvCxnSpPr/>
              <p:nvPr/>
            </p:nvCxnSpPr>
            <p:spPr bwMode="auto">
              <a:xfrm>
                <a:off x="11165619" y="2689529"/>
                <a:ext cx="0" cy="972047"/>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D95A75B-E009-9DEB-84A2-80D3E5CC3B1C}"/>
                  </a:ext>
                </a:extLst>
              </p:cNvPr>
              <p:cNvCxnSpPr>
                <a:cxnSpLocks/>
              </p:cNvCxnSpPr>
              <p:nvPr/>
            </p:nvCxnSpPr>
            <p:spPr bwMode="auto">
              <a:xfrm>
                <a:off x="11117912" y="269549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C9313BCB-CB23-F541-88F7-507466485436}"/>
                  </a:ext>
                </a:extLst>
              </p:cNvPr>
              <p:cNvCxnSpPr>
                <a:cxnSpLocks/>
              </p:cNvCxnSpPr>
              <p:nvPr/>
            </p:nvCxnSpPr>
            <p:spPr bwMode="auto">
              <a:xfrm>
                <a:off x="11117912" y="3655611"/>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2" name="Group 241">
              <a:extLst>
                <a:ext uri="{FF2B5EF4-FFF2-40B4-BE49-F238E27FC236}">
                  <a16:creationId xmlns:a16="http://schemas.microsoft.com/office/drawing/2014/main" id="{4B574FFA-04EA-AF94-2717-053F61EE2A92}"/>
                </a:ext>
              </a:extLst>
            </p:cNvPr>
            <p:cNvGrpSpPr/>
            <p:nvPr/>
          </p:nvGrpSpPr>
          <p:grpSpPr>
            <a:xfrm>
              <a:off x="5666459" y="4002889"/>
              <a:ext cx="91440" cy="101720"/>
              <a:chOff x="11117912" y="2689529"/>
              <a:chExt cx="91440" cy="972047"/>
            </a:xfrm>
          </p:grpSpPr>
          <p:cxnSp>
            <p:nvCxnSpPr>
              <p:cNvPr id="243" name="Straight Connector 242">
                <a:extLst>
                  <a:ext uri="{FF2B5EF4-FFF2-40B4-BE49-F238E27FC236}">
                    <a16:creationId xmlns:a16="http://schemas.microsoft.com/office/drawing/2014/main" id="{0863C9A2-EC00-2DD2-2F93-181056B5A488}"/>
                  </a:ext>
                </a:extLst>
              </p:cNvPr>
              <p:cNvCxnSpPr/>
              <p:nvPr/>
            </p:nvCxnSpPr>
            <p:spPr bwMode="auto">
              <a:xfrm>
                <a:off x="11165619" y="2689529"/>
                <a:ext cx="0" cy="972047"/>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FDFE5F43-463F-D486-5C8E-9CE9085EA836}"/>
                  </a:ext>
                </a:extLst>
              </p:cNvPr>
              <p:cNvCxnSpPr>
                <a:cxnSpLocks/>
              </p:cNvCxnSpPr>
              <p:nvPr/>
            </p:nvCxnSpPr>
            <p:spPr bwMode="auto">
              <a:xfrm>
                <a:off x="11117912" y="2695491"/>
                <a:ext cx="91440" cy="0"/>
              </a:xfrm>
              <a:prstGeom prst="line">
                <a:avLst/>
              </a:prstGeom>
              <a:noFill/>
              <a:ln w="28575" cap="flat" cmpd="sng" algn="ctr">
                <a:solidFill>
                  <a:schemeClr val="accent1"/>
                </a:solidFill>
                <a:prstDash val="solid"/>
                <a:round/>
                <a:headEnd type="none" w="med" len="med"/>
                <a:tailEnd type="none" w="med" len="med"/>
              </a:ln>
              <a:effectLst/>
            </p:spPr>
          </p:cxnSp>
        </p:grpSp>
      </p:grpSp>
      <p:sp>
        <p:nvSpPr>
          <p:cNvPr id="95" name="TextBox 94">
            <a:extLst>
              <a:ext uri="{FF2B5EF4-FFF2-40B4-BE49-F238E27FC236}">
                <a16:creationId xmlns:a16="http://schemas.microsoft.com/office/drawing/2014/main" id="{27AA76DC-6418-88D1-B92F-89F475965A11}"/>
              </a:ext>
            </a:extLst>
          </p:cNvPr>
          <p:cNvSpPr txBox="1"/>
          <p:nvPr/>
        </p:nvSpPr>
        <p:spPr bwMode="auto">
          <a:xfrm>
            <a:off x="6044141" y="1560441"/>
            <a:ext cx="23217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Double-blind Randomization Period</a:t>
            </a:r>
          </a:p>
        </p:txBody>
      </p:sp>
      <p:sp>
        <p:nvSpPr>
          <p:cNvPr id="96" name="TextBox 95">
            <a:extLst>
              <a:ext uri="{FF2B5EF4-FFF2-40B4-BE49-F238E27FC236}">
                <a16:creationId xmlns:a16="http://schemas.microsoft.com/office/drawing/2014/main" id="{04190163-2415-E27E-4F09-3ADD1187230A}"/>
              </a:ext>
            </a:extLst>
          </p:cNvPr>
          <p:cNvSpPr txBox="1"/>
          <p:nvPr/>
        </p:nvSpPr>
        <p:spPr bwMode="auto">
          <a:xfrm>
            <a:off x="8850952" y="1693626"/>
            <a:ext cx="2321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Open-label Period</a:t>
            </a:r>
          </a:p>
        </p:txBody>
      </p:sp>
      <p:grpSp>
        <p:nvGrpSpPr>
          <p:cNvPr id="256" name="Group 255">
            <a:extLst>
              <a:ext uri="{FF2B5EF4-FFF2-40B4-BE49-F238E27FC236}">
                <a16:creationId xmlns:a16="http://schemas.microsoft.com/office/drawing/2014/main" id="{99FB3D79-4339-71C7-B838-F9DC36F2A1D2}"/>
              </a:ext>
            </a:extLst>
          </p:cNvPr>
          <p:cNvGrpSpPr/>
          <p:nvPr/>
        </p:nvGrpSpPr>
        <p:grpSpPr>
          <a:xfrm>
            <a:off x="6234418" y="2327225"/>
            <a:ext cx="215591" cy="81832"/>
            <a:chOff x="6056351" y="2180645"/>
            <a:chExt cx="215591" cy="81832"/>
          </a:xfrm>
        </p:grpSpPr>
        <p:cxnSp>
          <p:nvCxnSpPr>
            <p:cNvPr id="254" name="Straight Connector 253">
              <a:extLst>
                <a:ext uri="{FF2B5EF4-FFF2-40B4-BE49-F238E27FC236}">
                  <a16:creationId xmlns:a16="http://schemas.microsoft.com/office/drawing/2014/main" id="{D17AFA98-449E-F09D-038B-F09EEFFA0AE3}"/>
                </a:ext>
              </a:extLst>
            </p:cNvPr>
            <p:cNvCxnSpPr>
              <a:cxnSpLocks/>
            </p:cNvCxnSpPr>
            <p:nvPr/>
          </p:nvCxnSpPr>
          <p:spPr bwMode="auto">
            <a:xfrm>
              <a:off x="6056351" y="2222810"/>
              <a:ext cx="215591" cy="0"/>
            </a:xfrm>
            <a:prstGeom prst="line">
              <a:avLst/>
            </a:prstGeom>
            <a:noFill/>
            <a:ln w="28575" cap="flat" cmpd="sng" algn="ctr">
              <a:solidFill>
                <a:schemeClr val="accent1"/>
              </a:solidFill>
              <a:prstDash val="solid"/>
              <a:round/>
              <a:headEnd type="none" w="med" len="med"/>
              <a:tailEnd type="none" w="med" len="med"/>
            </a:ln>
            <a:effectLst/>
          </p:spPr>
        </p:cxnSp>
        <p:sp>
          <p:nvSpPr>
            <p:cNvPr id="97" name="Oval 96">
              <a:extLst>
                <a:ext uri="{FF2B5EF4-FFF2-40B4-BE49-F238E27FC236}">
                  <a16:creationId xmlns:a16="http://schemas.microsoft.com/office/drawing/2014/main" id="{846A1B96-DCFA-F552-0F1D-B64405099910}"/>
                </a:ext>
              </a:extLst>
            </p:cNvPr>
            <p:cNvSpPr/>
            <p:nvPr/>
          </p:nvSpPr>
          <p:spPr bwMode="auto">
            <a:xfrm>
              <a:off x="6118197" y="2180645"/>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75" name="Group 274">
            <a:extLst>
              <a:ext uri="{FF2B5EF4-FFF2-40B4-BE49-F238E27FC236}">
                <a16:creationId xmlns:a16="http://schemas.microsoft.com/office/drawing/2014/main" id="{520A922F-551F-342B-358E-84B44DFC6AB8}"/>
              </a:ext>
            </a:extLst>
          </p:cNvPr>
          <p:cNvGrpSpPr/>
          <p:nvPr/>
        </p:nvGrpSpPr>
        <p:grpSpPr>
          <a:xfrm>
            <a:off x="5845027" y="3152689"/>
            <a:ext cx="5538415" cy="1105563"/>
            <a:chOff x="5845027" y="3013543"/>
            <a:chExt cx="5538415" cy="1105563"/>
          </a:xfrm>
        </p:grpSpPr>
        <p:sp>
          <p:nvSpPr>
            <p:cNvPr id="105" name="Oval 104">
              <a:extLst>
                <a:ext uri="{FF2B5EF4-FFF2-40B4-BE49-F238E27FC236}">
                  <a16:creationId xmlns:a16="http://schemas.microsoft.com/office/drawing/2014/main" id="{D0060C10-DF8C-258E-FAFE-664A32DFD967}"/>
                </a:ext>
              </a:extLst>
            </p:cNvPr>
            <p:cNvSpPr/>
            <p:nvPr/>
          </p:nvSpPr>
          <p:spPr bwMode="auto">
            <a:xfrm>
              <a:off x="8572325" y="3122872"/>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74" name="Group 273">
              <a:extLst>
                <a:ext uri="{FF2B5EF4-FFF2-40B4-BE49-F238E27FC236}">
                  <a16:creationId xmlns:a16="http://schemas.microsoft.com/office/drawing/2014/main" id="{70C2AFB8-2040-235B-6578-A2F819384D0A}"/>
                </a:ext>
              </a:extLst>
            </p:cNvPr>
            <p:cNvGrpSpPr/>
            <p:nvPr/>
          </p:nvGrpSpPr>
          <p:grpSpPr>
            <a:xfrm>
              <a:off x="5845027" y="3013543"/>
              <a:ext cx="5538415" cy="1105563"/>
              <a:chOff x="5845027" y="3013543"/>
              <a:chExt cx="5538415" cy="1105563"/>
            </a:xfrm>
          </p:grpSpPr>
          <p:sp>
            <p:nvSpPr>
              <p:cNvPr id="98" name="Oval 97">
                <a:extLst>
                  <a:ext uri="{FF2B5EF4-FFF2-40B4-BE49-F238E27FC236}">
                    <a16:creationId xmlns:a16="http://schemas.microsoft.com/office/drawing/2014/main" id="{15FC5190-E255-0072-5071-31E54FAF58C2}"/>
                  </a:ext>
                </a:extLst>
              </p:cNvPr>
              <p:cNvSpPr/>
              <p:nvPr/>
            </p:nvSpPr>
            <p:spPr bwMode="auto">
              <a:xfrm>
                <a:off x="5845027" y="4037274"/>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Oval 98">
                <a:extLst>
                  <a:ext uri="{FF2B5EF4-FFF2-40B4-BE49-F238E27FC236}">
                    <a16:creationId xmlns:a16="http://schemas.microsoft.com/office/drawing/2014/main" id="{E3EEE109-2ADC-EB28-2D1E-B977FEBAE9BC}"/>
                  </a:ext>
                </a:extLst>
              </p:cNvPr>
              <p:cNvSpPr/>
              <p:nvPr/>
            </p:nvSpPr>
            <p:spPr bwMode="auto">
              <a:xfrm>
                <a:off x="6067664" y="3013543"/>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Oval 99">
                <a:extLst>
                  <a:ext uri="{FF2B5EF4-FFF2-40B4-BE49-F238E27FC236}">
                    <a16:creationId xmlns:a16="http://schemas.microsoft.com/office/drawing/2014/main" id="{9B059C75-40AE-4A46-9A0B-170A0562534A}"/>
                  </a:ext>
                </a:extLst>
              </p:cNvPr>
              <p:cNvSpPr/>
              <p:nvPr/>
            </p:nvSpPr>
            <p:spPr bwMode="auto">
              <a:xfrm>
                <a:off x="6298252" y="3178532"/>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Oval 100">
                <a:extLst>
                  <a:ext uri="{FF2B5EF4-FFF2-40B4-BE49-F238E27FC236}">
                    <a16:creationId xmlns:a16="http://schemas.microsoft.com/office/drawing/2014/main" id="{B8BF89B8-7F4D-85CE-9F1F-13661F7F665C}"/>
                  </a:ext>
                </a:extLst>
              </p:cNvPr>
              <p:cNvSpPr/>
              <p:nvPr/>
            </p:nvSpPr>
            <p:spPr bwMode="auto">
              <a:xfrm>
                <a:off x="6753464" y="3265996"/>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Oval 101">
                <a:extLst>
                  <a:ext uri="{FF2B5EF4-FFF2-40B4-BE49-F238E27FC236}">
                    <a16:creationId xmlns:a16="http://schemas.microsoft.com/office/drawing/2014/main" id="{1AE116E4-3411-6BEF-1949-A390BDB92A80}"/>
                  </a:ext>
                </a:extLst>
              </p:cNvPr>
              <p:cNvSpPr/>
              <p:nvPr/>
            </p:nvSpPr>
            <p:spPr bwMode="auto">
              <a:xfrm>
                <a:off x="7208677" y="3192446"/>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Oval 102">
                <a:extLst>
                  <a:ext uri="{FF2B5EF4-FFF2-40B4-BE49-F238E27FC236}">
                    <a16:creationId xmlns:a16="http://schemas.microsoft.com/office/drawing/2014/main" id="{D12508C6-0A8B-4171-2171-CA3A34E649BE}"/>
                  </a:ext>
                </a:extLst>
              </p:cNvPr>
              <p:cNvSpPr/>
              <p:nvPr/>
            </p:nvSpPr>
            <p:spPr bwMode="auto">
              <a:xfrm>
                <a:off x="7661901" y="3134799"/>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Oval 103">
                <a:extLst>
                  <a:ext uri="{FF2B5EF4-FFF2-40B4-BE49-F238E27FC236}">
                    <a16:creationId xmlns:a16="http://schemas.microsoft.com/office/drawing/2014/main" id="{9363A3F0-D24A-B383-DCCD-601DC1C07BE5}"/>
                  </a:ext>
                </a:extLst>
              </p:cNvPr>
              <p:cNvSpPr/>
              <p:nvPr/>
            </p:nvSpPr>
            <p:spPr bwMode="auto">
              <a:xfrm>
                <a:off x="8113137" y="3132811"/>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Oval 105">
                <a:extLst>
                  <a:ext uri="{FF2B5EF4-FFF2-40B4-BE49-F238E27FC236}">
                    <a16:creationId xmlns:a16="http://schemas.microsoft.com/office/drawing/2014/main" id="{59EF6590-2699-2BAD-0769-298BB7CE6E9F}"/>
                  </a:ext>
                </a:extLst>
              </p:cNvPr>
              <p:cNvSpPr/>
              <p:nvPr/>
            </p:nvSpPr>
            <p:spPr bwMode="auto">
              <a:xfrm>
                <a:off x="9025549" y="3210336"/>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Oval 106">
                <a:extLst>
                  <a:ext uri="{FF2B5EF4-FFF2-40B4-BE49-F238E27FC236}">
                    <a16:creationId xmlns:a16="http://schemas.microsoft.com/office/drawing/2014/main" id="{749103D7-CFC0-3657-FD9D-32F278279FE6}"/>
                  </a:ext>
                </a:extLst>
              </p:cNvPr>
              <p:cNvSpPr/>
              <p:nvPr/>
            </p:nvSpPr>
            <p:spPr bwMode="auto">
              <a:xfrm>
                <a:off x="9480761" y="3136787"/>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Oval 107">
                <a:extLst>
                  <a:ext uri="{FF2B5EF4-FFF2-40B4-BE49-F238E27FC236}">
                    <a16:creationId xmlns:a16="http://schemas.microsoft.com/office/drawing/2014/main" id="{6C809C7E-E400-C3CE-BEAB-AAB2076665BF}"/>
                  </a:ext>
                </a:extLst>
              </p:cNvPr>
              <p:cNvSpPr/>
              <p:nvPr/>
            </p:nvSpPr>
            <p:spPr bwMode="auto">
              <a:xfrm>
                <a:off x="9935973" y="3140763"/>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Oval 108">
                <a:extLst>
                  <a:ext uri="{FF2B5EF4-FFF2-40B4-BE49-F238E27FC236}">
                    <a16:creationId xmlns:a16="http://schemas.microsoft.com/office/drawing/2014/main" id="{1A3C8C3F-6A5B-D0AE-D069-8DD3FCE18B2F}"/>
                  </a:ext>
                </a:extLst>
              </p:cNvPr>
              <p:cNvSpPr/>
              <p:nvPr/>
            </p:nvSpPr>
            <p:spPr bwMode="auto">
              <a:xfrm>
                <a:off x="10393173" y="3174556"/>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Oval 109">
                <a:extLst>
                  <a:ext uri="{FF2B5EF4-FFF2-40B4-BE49-F238E27FC236}">
                    <a16:creationId xmlns:a16="http://schemas.microsoft.com/office/drawing/2014/main" id="{4DA6A517-790A-264A-BEF6-DDA31016D8A9}"/>
                  </a:ext>
                </a:extLst>
              </p:cNvPr>
              <p:cNvSpPr/>
              <p:nvPr/>
            </p:nvSpPr>
            <p:spPr bwMode="auto">
              <a:xfrm>
                <a:off x="10844410" y="3182507"/>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Oval 110">
                <a:extLst>
                  <a:ext uri="{FF2B5EF4-FFF2-40B4-BE49-F238E27FC236}">
                    <a16:creationId xmlns:a16="http://schemas.microsoft.com/office/drawing/2014/main" id="{343479A5-3B45-94ED-D978-A45F75E23A45}"/>
                  </a:ext>
                </a:extLst>
              </p:cNvPr>
              <p:cNvSpPr/>
              <p:nvPr/>
            </p:nvSpPr>
            <p:spPr bwMode="auto">
              <a:xfrm>
                <a:off x="11301610" y="3043360"/>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112" name="Oval 111">
            <a:extLst>
              <a:ext uri="{FF2B5EF4-FFF2-40B4-BE49-F238E27FC236}">
                <a16:creationId xmlns:a16="http://schemas.microsoft.com/office/drawing/2014/main" id="{BA006BFB-9B02-A1DA-B066-E6BB66D97DCD}"/>
              </a:ext>
            </a:extLst>
          </p:cNvPr>
          <p:cNvSpPr/>
          <p:nvPr/>
        </p:nvSpPr>
        <p:spPr bwMode="auto">
          <a:xfrm>
            <a:off x="11301610" y="3269971"/>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76" name="Group 275">
            <a:extLst>
              <a:ext uri="{FF2B5EF4-FFF2-40B4-BE49-F238E27FC236}">
                <a16:creationId xmlns:a16="http://schemas.microsoft.com/office/drawing/2014/main" id="{19815C88-836A-BC61-BE56-A791F619390C}"/>
              </a:ext>
            </a:extLst>
          </p:cNvPr>
          <p:cNvGrpSpPr/>
          <p:nvPr/>
        </p:nvGrpSpPr>
        <p:grpSpPr>
          <a:xfrm>
            <a:off x="5843038" y="3397192"/>
            <a:ext cx="5081217" cy="1002195"/>
            <a:chOff x="5843038" y="3258046"/>
            <a:chExt cx="5081217" cy="1002195"/>
          </a:xfrm>
        </p:grpSpPr>
        <p:sp>
          <p:nvSpPr>
            <p:cNvPr id="113" name="Oval 112">
              <a:extLst>
                <a:ext uri="{FF2B5EF4-FFF2-40B4-BE49-F238E27FC236}">
                  <a16:creationId xmlns:a16="http://schemas.microsoft.com/office/drawing/2014/main" id="{636E5C4C-414A-FE15-11BD-DBFF96AC9781}"/>
                </a:ext>
              </a:extLst>
            </p:cNvPr>
            <p:cNvSpPr/>
            <p:nvPr/>
          </p:nvSpPr>
          <p:spPr bwMode="auto">
            <a:xfrm>
              <a:off x="10842423" y="3258046"/>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Oval 113">
              <a:extLst>
                <a:ext uri="{FF2B5EF4-FFF2-40B4-BE49-F238E27FC236}">
                  <a16:creationId xmlns:a16="http://schemas.microsoft.com/office/drawing/2014/main" id="{AA263122-0192-13D6-4120-6CB69F9B0084}"/>
                </a:ext>
              </a:extLst>
            </p:cNvPr>
            <p:cNvSpPr/>
            <p:nvPr/>
          </p:nvSpPr>
          <p:spPr bwMode="auto">
            <a:xfrm>
              <a:off x="10391186" y="3403157"/>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Oval 114">
              <a:extLst>
                <a:ext uri="{FF2B5EF4-FFF2-40B4-BE49-F238E27FC236}">
                  <a16:creationId xmlns:a16="http://schemas.microsoft.com/office/drawing/2014/main" id="{17A99625-800D-009D-AFAD-2C036ED46BE5}"/>
                </a:ext>
              </a:extLst>
            </p:cNvPr>
            <p:cNvSpPr/>
            <p:nvPr/>
          </p:nvSpPr>
          <p:spPr bwMode="auto">
            <a:xfrm>
              <a:off x="9935973" y="3458816"/>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Oval 115">
              <a:extLst>
                <a:ext uri="{FF2B5EF4-FFF2-40B4-BE49-F238E27FC236}">
                  <a16:creationId xmlns:a16="http://schemas.microsoft.com/office/drawing/2014/main" id="{758A1F53-D76C-B042-F447-15679DF09A9D}"/>
                </a:ext>
              </a:extLst>
            </p:cNvPr>
            <p:cNvSpPr/>
            <p:nvPr/>
          </p:nvSpPr>
          <p:spPr bwMode="auto">
            <a:xfrm>
              <a:off x="9482749" y="3633744"/>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Oval 116">
              <a:extLst>
                <a:ext uri="{FF2B5EF4-FFF2-40B4-BE49-F238E27FC236}">
                  <a16:creationId xmlns:a16="http://schemas.microsoft.com/office/drawing/2014/main" id="{1E0540DC-446D-7E97-4F3C-5BE485439D0E}"/>
                </a:ext>
              </a:extLst>
            </p:cNvPr>
            <p:cNvSpPr/>
            <p:nvPr/>
          </p:nvSpPr>
          <p:spPr bwMode="auto">
            <a:xfrm>
              <a:off x="9021573" y="3409120"/>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7">
              <a:extLst>
                <a:ext uri="{FF2B5EF4-FFF2-40B4-BE49-F238E27FC236}">
                  <a16:creationId xmlns:a16="http://schemas.microsoft.com/office/drawing/2014/main" id="{2F4CDD92-E1A7-A19D-4181-6C37806190DD}"/>
                </a:ext>
              </a:extLst>
            </p:cNvPr>
            <p:cNvSpPr/>
            <p:nvPr/>
          </p:nvSpPr>
          <p:spPr bwMode="auto">
            <a:xfrm>
              <a:off x="8574312" y="3488633"/>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Oval 118">
              <a:extLst>
                <a:ext uri="{FF2B5EF4-FFF2-40B4-BE49-F238E27FC236}">
                  <a16:creationId xmlns:a16="http://schemas.microsoft.com/office/drawing/2014/main" id="{EE780099-D134-793D-35C4-8746D0FF1E75}"/>
                </a:ext>
              </a:extLst>
            </p:cNvPr>
            <p:cNvSpPr/>
            <p:nvPr/>
          </p:nvSpPr>
          <p:spPr bwMode="auto">
            <a:xfrm>
              <a:off x="8117112" y="3429000"/>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Oval 119">
              <a:extLst>
                <a:ext uri="{FF2B5EF4-FFF2-40B4-BE49-F238E27FC236}">
                  <a16:creationId xmlns:a16="http://schemas.microsoft.com/office/drawing/2014/main" id="{FB20DACD-13CD-8A98-A11B-F48A0C0F018F}"/>
                </a:ext>
              </a:extLst>
            </p:cNvPr>
            <p:cNvSpPr/>
            <p:nvPr/>
          </p:nvSpPr>
          <p:spPr bwMode="auto">
            <a:xfrm>
              <a:off x="7649973" y="3701332"/>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Oval 120">
              <a:extLst>
                <a:ext uri="{FF2B5EF4-FFF2-40B4-BE49-F238E27FC236}">
                  <a16:creationId xmlns:a16="http://schemas.microsoft.com/office/drawing/2014/main" id="{A4F929F0-0110-2C4C-81D4-48C6A8B34FA0}"/>
                </a:ext>
              </a:extLst>
            </p:cNvPr>
            <p:cNvSpPr/>
            <p:nvPr/>
          </p:nvSpPr>
          <p:spPr bwMode="auto">
            <a:xfrm>
              <a:off x="7206688" y="3711271"/>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Oval 121">
              <a:extLst>
                <a:ext uri="{FF2B5EF4-FFF2-40B4-BE49-F238E27FC236}">
                  <a16:creationId xmlns:a16="http://schemas.microsoft.com/office/drawing/2014/main" id="{01E34065-FCF7-E500-58A6-887973F6909C}"/>
                </a:ext>
              </a:extLst>
            </p:cNvPr>
            <p:cNvSpPr/>
            <p:nvPr/>
          </p:nvSpPr>
          <p:spPr bwMode="auto">
            <a:xfrm>
              <a:off x="6753464" y="3570135"/>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Oval 122">
              <a:extLst>
                <a:ext uri="{FF2B5EF4-FFF2-40B4-BE49-F238E27FC236}">
                  <a16:creationId xmlns:a16="http://schemas.microsoft.com/office/drawing/2014/main" id="{8AA9B34F-856F-8F83-E655-9AB70D91114E}"/>
                </a:ext>
              </a:extLst>
            </p:cNvPr>
            <p:cNvSpPr/>
            <p:nvPr/>
          </p:nvSpPr>
          <p:spPr bwMode="auto">
            <a:xfrm>
              <a:off x="6298251" y="3558208"/>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Oval 123">
              <a:extLst>
                <a:ext uri="{FF2B5EF4-FFF2-40B4-BE49-F238E27FC236}">
                  <a16:creationId xmlns:a16="http://schemas.microsoft.com/office/drawing/2014/main" id="{B6979F74-B438-2728-6F15-0EC984F51D5D}"/>
                </a:ext>
              </a:extLst>
            </p:cNvPr>
            <p:cNvSpPr/>
            <p:nvPr/>
          </p:nvSpPr>
          <p:spPr bwMode="auto">
            <a:xfrm>
              <a:off x="6065675" y="3590013"/>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Oval 124">
              <a:extLst>
                <a:ext uri="{FF2B5EF4-FFF2-40B4-BE49-F238E27FC236}">
                  <a16:creationId xmlns:a16="http://schemas.microsoft.com/office/drawing/2014/main" id="{5BA863B9-AA11-D8B3-502F-133D6432BDEF}"/>
                </a:ext>
              </a:extLst>
            </p:cNvPr>
            <p:cNvSpPr/>
            <p:nvPr/>
          </p:nvSpPr>
          <p:spPr bwMode="auto">
            <a:xfrm>
              <a:off x="5843038" y="4178409"/>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251" name="Straight Connector 250">
            <a:extLst>
              <a:ext uri="{FF2B5EF4-FFF2-40B4-BE49-F238E27FC236}">
                <a16:creationId xmlns:a16="http://schemas.microsoft.com/office/drawing/2014/main" id="{2B23415A-1389-D4DA-ECA6-E18DE7C1F1DF}"/>
              </a:ext>
            </a:extLst>
          </p:cNvPr>
          <p:cNvCxnSpPr>
            <a:cxnSpLocks/>
          </p:cNvCxnSpPr>
          <p:nvPr/>
        </p:nvCxnSpPr>
        <p:spPr bwMode="auto">
          <a:xfrm>
            <a:off x="8615823" y="2188492"/>
            <a:ext cx="0" cy="2409283"/>
          </a:xfrm>
          <a:prstGeom prst="line">
            <a:avLst/>
          </a:prstGeom>
          <a:noFill/>
          <a:ln w="28575" cap="flat" cmpd="sng" algn="ctr">
            <a:solidFill>
              <a:schemeClr val="bg1"/>
            </a:solidFill>
            <a:prstDash val="dash"/>
            <a:round/>
            <a:headEnd type="none" w="med" len="med"/>
            <a:tailEnd type="none" w="med" len="med"/>
          </a:ln>
          <a:effectLst/>
        </p:spPr>
      </p:cxnSp>
      <p:grpSp>
        <p:nvGrpSpPr>
          <p:cNvPr id="257" name="Group 256">
            <a:extLst>
              <a:ext uri="{FF2B5EF4-FFF2-40B4-BE49-F238E27FC236}">
                <a16:creationId xmlns:a16="http://schemas.microsoft.com/office/drawing/2014/main" id="{1F3D3265-2C1D-F1E1-912B-BDC478266FFB}"/>
              </a:ext>
            </a:extLst>
          </p:cNvPr>
          <p:cNvGrpSpPr/>
          <p:nvPr/>
        </p:nvGrpSpPr>
        <p:grpSpPr>
          <a:xfrm>
            <a:off x="6234418" y="2582464"/>
            <a:ext cx="215591" cy="81832"/>
            <a:chOff x="6056351" y="2180645"/>
            <a:chExt cx="215591" cy="81832"/>
          </a:xfrm>
        </p:grpSpPr>
        <p:cxnSp>
          <p:nvCxnSpPr>
            <p:cNvPr id="258" name="Straight Connector 257">
              <a:extLst>
                <a:ext uri="{FF2B5EF4-FFF2-40B4-BE49-F238E27FC236}">
                  <a16:creationId xmlns:a16="http://schemas.microsoft.com/office/drawing/2014/main" id="{9C36B2AA-7F83-A0AC-4D36-56FE311872DD}"/>
                </a:ext>
              </a:extLst>
            </p:cNvPr>
            <p:cNvCxnSpPr>
              <a:cxnSpLocks/>
            </p:cNvCxnSpPr>
            <p:nvPr/>
          </p:nvCxnSpPr>
          <p:spPr bwMode="auto">
            <a:xfrm>
              <a:off x="6056351" y="2222810"/>
              <a:ext cx="215591" cy="0"/>
            </a:xfrm>
            <a:prstGeom prst="line">
              <a:avLst/>
            </a:prstGeom>
            <a:noFill/>
            <a:ln w="28575" cap="flat" cmpd="sng" algn="ctr">
              <a:solidFill>
                <a:schemeClr val="accent3"/>
              </a:solidFill>
              <a:prstDash val="solid"/>
              <a:round/>
              <a:headEnd type="none" w="med" len="med"/>
              <a:tailEnd type="none" w="med" len="med"/>
            </a:ln>
            <a:effectLst/>
          </p:spPr>
        </p:cxnSp>
        <p:sp>
          <p:nvSpPr>
            <p:cNvPr id="259" name="Oval 258">
              <a:extLst>
                <a:ext uri="{FF2B5EF4-FFF2-40B4-BE49-F238E27FC236}">
                  <a16:creationId xmlns:a16="http://schemas.microsoft.com/office/drawing/2014/main" id="{2605A522-34EA-F793-CF6D-84B921066446}"/>
                </a:ext>
              </a:extLst>
            </p:cNvPr>
            <p:cNvSpPr/>
            <p:nvPr/>
          </p:nvSpPr>
          <p:spPr bwMode="auto">
            <a:xfrm>
              <a:off x="6118197" y="2180645"/>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0" name="Group 259">
            <a:extLst>
              <a:ext uri="{FF2B5EF4-FFF2-40B4-BE49-F238E27FC236}">
                <a16:creationId xmlns:a16="http://schemas.microsoft.com/office/drawing/2014/main" id="{9835350E-266C-9DEC-33FB-3E1DD06C7923}"/>
              </a:ext>
            </a:extLst>
          </p:cNvPr>
          <p:cNvGrpSpPr/>
          <p:nvPr/>
        </p:nvGrpSpPr>
        <p:grpSpPr>
          <a:xfrm>
            <a:off x="8951035" y="2572552"/>
            <a:ext cx="229784" cy="81832"/>
            <a:chOff x="6042158" y="2180645"/>
            <a:chExt cx="229784" cy="81832"/>
          </a:xfrm>
        </p:grpSpPr>
        <p:cxnSp>
          <p:nvCxnSpPr>
            <p:cNvPr id="261" name="Straight Connector 260">
              <a:extLst>
                <a:ext uri="{FF2B5EF4-FFF2-40B4-BE49-F238E27FC236}">
                  <a16:creationId xmlns:a16="http://schemas.microsoft.com/office/drawing/2014/main" id="{338F8AC3-AE3F-3737-D722-B8EDCB352E73}"/>
                </a:ext>
              </a:extLst>
            </p:cNvPr>
            <p:cNvCxnSpPr>
              <a:cxnSpLocks/>
            </p:cNvCxnSpPr>
            <p:nvPr/>
          </p:nvCxnSpPr>
          <p:spPr bwMode="auto">
            <a:xfrm>
              <a:off x="6042158" y="2222810"/>
              <a:ext cx="229784" cy="0"/>
            </a:xfrm>
            <a:prstGeom prst="line">
              <a:avLst/>
            </a:prstGeom>
            <a:noFill/>
            <a:ln w="28575" cap="flat" cmpd="sng" algn="ctr">
              <a:solidFill>
                <a:schemeClr val="accent3"/>
              </a:solidFill>
              <a:prstDash val="dash"/>
              <a:round/>
              <a:headEnd type="none" w="med" len="med"/>
              <a:tailEnd type="none" w="med" len="med"/>
            </a:ln>
            <a:effectLst/>
          </p:spPr>
        </p:cxnSp>
        <p:sp>
          <p:nvSpPr>
            <p:cNvPr id="262" name="Oval 261">
              <a:extLst>
                <a:ext uri="{FF2B5EF4-FFF2-40B4-BE49-F238E27FC236}">
                  <a16:creationId xmlns:a16="http://schemas.microsoft.com/office/drawing/2014/main" id="{38E5FD83-04CF-ED81-56CC-E7808A15178C}"/>
                </a:ext>
              </a:extLst>
            </p:cNvPr>
            <p:cNvSpPr/>
            <p:nvPr/>
          </p:nvSpPr>
          <p:spPr bwMode="auto">
            <a:xfrm>
              <a:off x="6118197" y="2180645"/>
              <a:ext cx="81832" cy="8183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3" name="Group 262">
            <a:extLst>
              <a:ext uri="{FF2B5EF4-FFF2-40B4-BE49-F238E27FC236}">
                <a16:creationId xmlns:a16="http://schemas.microsoft.com/office/drawing/2014/main" id="{DF3D121B-A642-2F06-5E82-406069FCF0D6}"/>
              </a:ext>
            </a:extLst>
          </p:cNvPr>
          <p:cNvGrpSpPr/>
          <p:nvPr/>
        </p:nvGrpSpPr>
        <p:grpSpPr>
          <a:xfrm>
            <a:off x="8960271" y="2337138"/>
            <a:ext cx="215591" cy="81832"/>
            <a:chOff x="6056351" y="2180645"/>
            <a:chExt cx="215591" cy="81832"/>
          </a:xfrm>
        </p:grpSpPr>
        <p:cxnSp>
          <p:nvCxnSpPr>
            <p:cNvPr id="264" name="Straight Connector 263">
              <a:extLst>
                <a:ext uri="{FF2B5EF4-FFF2-40B4-BE49-F238E27FC236}">
                  <a16:creationId xmlns:a16="http://schemas.microsoft.com/office/drawing/2014/main" id="{F9BEFD16-D72D-F944-41A5-C1EC58B7CF01}"/>
                </a:ext>
              </a:extLst>
            </p:cNvPr>
            <p:cNvCxnSpPr>
              <a:cxnSpLocks/>
            </p:cNvCxnSpPr>
            <p:nvPr/>
          </p:nvCxnSpPr>
          <p:spPr bwMode="auto">
            <a:xfrm>
              <a:off x="6056351" y="2222810"/>
              <a:ext cx="215591" cy="0"/>
            </a:xfrm>
            <a:prstGeom prst="line">
              <a:avLst/>
            </a:prstGeom>
            <a:noFill/>
            <a:ln w="28575" cap="flat" cmpd="sng" algn="ctr">
              <a:solidFill>
                <a:schemeClr val="accent1"/>
              </a:solidFill>
              <a:prstDash val="solid"/>
              <a:round/>
              <a:headEnd type="none" w="med" len="med"/>
              <a:tailEnd type="none" w="med" len="med"/>
            </a:ln>
            <a:effectLst/>
          </p:spPr>
        </p:cxnSp>
        <p:sp>
          <p:nvSpPr>
            <p:cNvPr id="265" name="Oval 264">
              <a:extLst>
                <a:ext uri="{FF2B5EF4-FFF2-40B4-BE49-F238E27FC236}">
                  <a16:creationId xmlns:a16="http://schemas.microsoft.com/office/drawing/2014/main" id="{050D4EC5-37D1-98D0-936D-570AFD2D9492}"/>
                </a:ext>
              </a:extLst>
            </p:cNvPr>
            <p:cNvSpPr/>
            <p:nvPr/>
          </p:nvSpPr>
          <p:spPr bwMode="auto">
            <a:xfrm>
              <a:off x="6118197" y="2180645"/>
              <a:ext cx="81832" cy="8183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66" name="TextBox 265">
            <a:extLst>
              <a:ext uri="{FF2B5EF4-FFF2-40B4-BE49-F238E27FC236}">
                <a16:creationId xmlns:a16="http://schemas.microsoft.com/office/drawing/2014/main" id="{79788863-1ED8-14D7-2EBB-103EE9E10067}"/>
              </a:ext>
            </a:extLst>
          </p:cNvPr>
          <p:cNvSpPr txBox="1"/>
          <p:nvPr/>
        </p:nvSpPr>
        <p:spPr bwMode="auto">
          <a:xfrm>
            <a:off x="6420273" y="2198405"/>
            <a:ext cx="13207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Momelotinib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Danazol</a:t>
            </a:r>
          </a:p>
        </p:txBody>
      </p:sp>
      <p:sp>
        <p:nvSpPr>
          <p:cNvPr id="267" name="TextBox 266">
            <a:extLst>
              <a:ext uri="{FF2B5EF4-FFF2-40B4-BE49-F238E27FC236}">
                <a16:creationId xmlns:a16="http://schemas.microsoft.com/office/drawing/2014/main" id="{C841C894-71B6-5B3B-9DAE-DC1E91C831DA}"/>
              </a:ext>
            </a:extLst>
          </p:cNvPr>
          <p:cNvSpPr txBox="1"/>
          <p:nvPr/>
        </p:nvSpPr>
        <p:spPr bwMode="auto">
          <a:xfrm>
            <a:off x="9121346" y="2198405"/>
            <a:ext cx="22822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Momelotinib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Danazol → momelotinib</a:t>
            </a:r>
          </a:p>
        </p:txBody>
      </p:sp>
      <p:sp>
        <p:nvSpPr>
          <p:cNvPr id="271" name="TextBox 270">
            <a:extLst>
              <a:ext uri="{FF2B5EF4-FFF2-40B4-BE49-F238E27FC236}">
                <a16:creationId xmlns:a16="http://schemas.microsoft.com/office/drawing/2014/main" id="{EA7B0A44-F861-98E7-6A36-E064594B78B7}"/>
              </a:ext>
            </a:extLst>
          </p:cNvPr>
          <p:cNvSpPr txBox="1"/>
          <p:nvPr/>
        </p:nvSpPr>
        <p:spPr bwMode="auto">
          <a:xfrm>
            <a:off x="4537900" y="5045617"/>
            <a:ext cx="1902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272" name="TextBox 271">
            <a:extLst>
              <a:ext uri="{FF2B5EF4-FFF2-40B4-BE49-F238E27FC236}">
                <a16:creationId xmlns:a16="http://schemas.microsoft.com/office/drawing/2014/main" id="{773FC95D-E619-FE44-E596-DA34F44B0FC7}"/>
              </a:ext>
            </a:extLst>
          </p:cNvPr>
          <p:cNvSpPr txBox="1"/>
          <p:nvPr/>
        </p:nvSpPr>
        <p:spPr bwMode="auto">
          <a:xfrm>
            <a:off x="5650837" y="5264624"/>
            <a:ext cx="60334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tab pos="460375" algn="l"/>
                <a:tab pos="917575" algn="l"/>
                <a:tab pos="1400175" algn="l"/>
                <a:tab pos="1851025" algn="l"/>
                <a:tab pos="2306638" algn="l"/>
                <a:tab pos="2770188" algn="l"/>
                <a:tab pos="3214688" algn="l"/>
                <a:tab pos="3694113" algn="l"/>
                <a:tab pos="4135438" algn="l"/>
                <a:tab pos="4619625" algn="l"/>
                <a:tab pos="5053013"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129	105	112	93	87	88	83	67	56	44	42	36	28</a:t>
            </a:r>
          </a:p>
          <a:p>
            <a:pPr marL="0" marR="0" lvl="0" indent="0" algn="l" defTabSz="914400" rtl="0" eaLnBrk="0" fontAlgn="base" latinLnBrk="0" hangingPunct="0">
              <a:lnSpc>
                <a:spcPct val="100000"/>
              </a:lnSpc>
              <a:spcBef>
                <a:spcPts val="0"/>
              </a:spcBef>
              <a:spcAft>
                <a:spcPct val="0"/>
              </a:spcAft>
              <a:buClrTx/>
              <a:buSzTx/>
              <a:buFontTx/>
              <a:buNone/>
              <a:tabLst>
                <a:tab pos="477838" algn="l"/>
                <a:tab pos="941388" algn="l"/>
                <a:tab pos="1400175" algn="l"/>
                <a:tab pos="1851025" algn="l"/>
                <a:tab pos="2306638" algn="l"/>
                <a:tab pos="2770188" algn="l"/>
                <a:tab pos="3214688" algn="l"/>
                <a:tab pos="3694113" algn="l"/>
                <a:tab pos="4135438" algn="l"/>
                <a:tab pos="4619625" algn="l"/>
                <a:tab pos="5053013"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	54	50	38	36	36	29	31	21	19	18	13	7</a:t>
            </a:r>
          </a:p>
        </p:txBody>
      </p:sp>
      <p:sp>
        <p:nvSpPr>
          <p:cNvPr id="273" name="TextBox 272">
            <a:extLst>
              <a:ext uri="{FF2B5EF4-FFF2-40B4-BE49-F238E27FC236}">
                <a16:creationId xmlns:a16="http://schemas.microsoft.com/office/drawing/2014/main" id="{BDE4F4CB-42FB-E357-7C4A-B0A393E23339}"/>
              </a:ext>
            </a:extLst>
          </p:cNvPr>
          <p:cNvSpPr txBox="1"/>
          <p:nvPr/>
        </p:nvSpPr>
        <p:spPr bwMode="auto">
          <a:xfrm>
            <a:off x="4442789" y="5264624"/>
            <a:ext cx="13362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tab pos="460375" algn="l"/>
                <a:tab pos="917575" algn="l"/>
                <a:tab pos="1400175" algn="l"/>
                <a:tab pos="1851025" algn="l"/>
                <a:tab pos="2306638" algn="l"/>
                <a:tab pos="2770188" algn="l"/>
                <a:tab pos="3214688" algn="l"/>
                <a:tab pos="3694113" algn="l"/>
                <a:tab pos="4135438" algn="l"/>
                <a:tab pos="4619625" algn="l"/>
                <a:tab pos="5053013"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Momelotinib</a:t>
            </a:r>
          </a:p>
          <a:p>
            <a:pPr marL="0" marR="0" lvl="0" indent="0" algn="r" defTabSz="914400" rtl="0" eaLnBrk="0" fontAlgn="base" latinLnBrk="0" hangingPunct="0">
              <a:lnSpc>
                <a:spcPct val="100000"/>
              </a:lnSpc>
              <a:spcBef>
                <a:spcPts val="0"/>
              </a:spcBef>
              <a:spcAft>
                <a:spcPct val="0"/>
              </a:spcAft>
              <a:buClrTx/>
              <a:buSzTx/>
              <a:buFontTx/>
              <a:buNone/>
              <a:tabLst>
                <a:tab pos="460375" algn="l"/>
                <a:tab pos="917575" algn="l"/>
                <a:tab pos="1400175" algn="l"/>
                <a:tab pos="1851025" algn="l"/>
                <a:tab pos="2306638" algn="l"/>
                <a:tab pos="2770188" algn="l"/>
                <a:tab pos="3214688" algn="l"/>
                <a:tab pos="3694113" algn="l"/>
                <a:tab pos="4135438" algn="l"/>
                <a:tab pos="4619625" algn="l"/>
                <a:tab pos="5053013"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Danazol</a:t>
            </a:r>
          </a:p>
        </p:txBody>
      </p:sp>
      <p:sp>
        <p:nvSpPr>
          <p:cNvPr id="3" name="Text Box 15">
            <a:extLst>
              <a:ext uri="{FF2B5EF4-FFF2-40B4-BE49-F238E27FC236}">
                <a16:creationId xmlns:a16="http://schemas.microsoft.com/office/drawing/2014/main" id="{71EECC8E-1056-D31D-A4BD-855FB92F0F5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Verstovsek. Lancet. 2023;401:269.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210803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7FA97C-3FE8-DC52-91A5-D062B21F1593}"/>
              </a:ext>
            </a:extLst>
          </p:cNvPr>
          <p:cNvSpPr>
            <a:spLocks noGrp="1"/>
          </p:cNvSpPr>
          <p:nvPr>
            <p:ph type="title"/>
          </p:nvPr>
        </p:nvSpPr>
        <p:spPr/>
        <p:txBody>
          <a:bodyPr/>
          <a:lstStyle/>
          <a:p>
            <a:r>
              <a:rPr lang="en-US" dirty="0"/>
              <a:t>Additional Agents and Combinations in </a:t>
            </a:r>
            <a:br>
              <a:rPr lang="en-US" dirty="0"/>
            </a:br>
            <a:r>
              <a:rPr lang="en-US" dirty="0"/>
              <a:t>Phase III Trials for Patients With JAK Inhibitor Failure</a:t>
            </a:r>
          </a:p>
        </p:txBody>
      </p:sp>
      <p:graphicFrame>
        <p:nvGraphicFramePr>
          <p:cNvPr id="9" name="Group 32">
            <a:extLst>
              <a:ext uri="{FF2B5EF4-FFF2-40B4-BE49-F238E27FC236}">
                <a16:creationId xmlns:a16="http://schemas.microsoft.com/office/drawing/2014/main" id="{CA933772-F794-C569-8A10-584E7BD32233}"/>
              </a:ext>
            </a:extLst>
          </p:cNvPr>
          <p:cNvGraphicFramePr>
            <a:graphicFrameLocks noGrp="1"/>
          </p:cNvGraphicFramePr>
          <p:nvPr>
            <p:extLst>
              <p:ext uri="{D42A27DB-BD31-4B8C-83A1-F6EECF244321}">
                <p14:modId xmlns:p14="http://schemas.microsoft.com/office/powerpoint/2010/main" val="651859164"/>
              </p:ext>
            </p:extLst>
          </p:nvPr>
        </p:nvGraphicFramePr>
        <p:xfrm>
          <a:off x="452033" y="1513047"/>
          <a:ext cx="11287934" cy="3749082"/>
        </p:xfrm>
        <a:graphic>
          <a:graphicData uri="http://schemas.openxmlformats.org/drawingml/2006/table">
            <a:tbl>
              <a:tblPr/>
              <a:tblGrid>
                <a:gridCol w="1541982">
                  <a:extLst>
                    <a:ext uri="{9D8B030D-6E8A-4147-A177-3AD203B41FA5}">
                      <a16:colId xmlns:a16="http://schemas.microsoft.com/office/drawing/2014/main" val="20000"/>
                    </a:ext>
                  </a:extLst>
                </a:gridCol>
                <a:gridCol w="1423554">
                  <a:extLst>
                    <a:ext uri="{9D8B030D-6E8A-4147-A177-3AD203B41FA5}">
                      <a16:colId xmlns:a16="http://schemas.microsoft.com/office/drawing/2014/main" val="20001"/>
                    </a:ext>
                  </a:extLst>
                </a:gridCol>
                <a:gridCol w="1828800">
                  <a:extLst>
                    <a:ext uri="{9D8B030D-6E8A-4147-A177-3AD203B41FA5}">
                      <a16:colId xmlns:a16="http://schemas.microsoft.com/office/drawing/2014/main" val="331569089"/>
                    </a:ext>
                  </a:extLst>
                </a:gridCol>
                <a:gridCol w="2409967">
                  <a:extLst>
                    <a:ext uri="{9D8B030D-6E8A-4147-A177-3AD203B41FA5}">
                      <a16:colId xmlns:a16="http://schemas.microsoft.com/office/drawing/2014/main" val="1137401419"/>
                    </a:ext>
                  </a:extLst>
                </a:gridCol>
                <a:gridCol w="1877111">
                  <a:extLst>
                    <a:ext uri="{9D8B030D-6E8A-4147-A177-3AD203B41FA5}">
                      <a16:colId xmlns:a16="http://schemas.microsoft.com/office/drawing/2014/main" val="4096705985"/>
                    </a:ext>
                  </a:extLst>
                </a:gridCol>
                <a:gridCol w="2206520">
                  <a:extLst>
                    <a:ext uri="{9D8B030D-6E8A-4147-A177-3AD203B41FA5}">
                      <a16:colId xmlns:a16="http://schemas.microsoft.com/office/drawing/2014/main" val="2951870482"/>
                    </a:ext>
                  </a:extLst>
                </a:gridCol>
              </a:tblGrid>
              <a:tr h="25941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Agent</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MoA</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Key Phase II Trial</a:t>
                      </a:r>
                    </a:p>
                  </a:txBody>
                  <a:tcPr marL="121881" marR="121881" marT="45732" marB="45732"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Active/Ongoing Phase III Trials</a:t>
                      </a:r>
                    </a:p>
                  </a:txBody>
                  <a:tcPr marL="121881" marR="121881" marT="45732" marB="45732"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0"/>
                  </a:ext>
                </a:extLst>
              </a:tr>
              <a:tr h="25941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Key Population</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dirty="0">
                          <a:ln>
                            <a:noFill/>
                          </a:ln>
                          <a:solidFill>
                            <a:schemeClr val="tx1"/>
                          </a:solidFill>
                          <a:effectLst/>
                          <a:latin typeface="+mn-lt"/>
                          <a:ea typeface="+mn-ea"/>
                          <a:cs typeface="+mn-cs"/>
                        </a:rPr>
                        <a:t>Key Data</a:t>
                      </a:r>
                    </a:p>
                  </a:txBody>
                  <a:tcPr marL="121881" marR="121881" marT="45732" marB="45732"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Trial</a:t>
                      </a:r>
                    </a:p>
                  </a:txBody>
                  <a:tcPr marL="121881" marR="121881" marT="45732" marB="45732"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Population (1° EP)</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128096028"/>
                  </a:ext>
                </a:extLst>
              </a:tr>
              <a:tr h="4480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0" i="0" u="none" strike="noStrike" kern="1200" cap="none" normalizeH="0" baseline="0" dirty="0">
                          <a:ln>
                            <a:noFill/>
                          </a:ln>
                          <a:solidFill>
                            <a:schemeClr val="bg2">
                              <a:lumMod val="10000"/>
                            </a:schemeClr>
                          </a:solidFill>
                          <a:effectLst/>
                          <a:latin typeface="+mn-lt"/>
                          <a:ea typeface="+mn-ea"/>
                          <a:cs typeface="+mn-cs"/>
                        </a:rPr>
                        <a:t>Navitoclax </a:t>
                      </a:r>
                      <a:br>
                        <a:rPr kumimoji="0" lang="en-GB" sz="1800" b="0" i="0" u="none" strike="noStrike" kern="1200" cap="none" normalizeH="0" baseline="0" dirty="0">
                          <a:ln>
                            <a:noFill/>
                          </a:ln>
                          <a:solidFill>
                            <a:schemeClr val="bg2">
                              <a:lumMod val="10000"/>
                            </a:schemeClr>
                          </a:solidFill>
                          <a:effectLst/>
                          <a:latin typeface="+mn-lt"/>
                          <a:ea typeface="+mn-ea"/>
                          <a:cs typeface="+mn-cs"/>
                        </a:rPr>
                      </a:br>
                      <a:r>
                        <a:rPr kumimoji="0" lang="en-GB" sz="1800" b="0" i="0" u="none" strike="noStrike" kern="1200" cap="none" normalizeH="0" baseline="0" dirty="0">
                          <a:ln>
                            <a:noFill/>
                          </a:ln>
                          <a:solidFill>
                            <a:schemeClr val="bg2">
                              <a:lumMod val="10000"/>
                            </a:schemeClr>
                          </a:solidFill>
                          <a:effectLst/>
                          <a:latin typeface="+mn-lt"/>
                          <a:ea typeface="+mn-ea"/>
                          <a:cs typeface="+mn-cs"/>
                        </a:rPr>
                        <a:t>(+ ruxolitinib)</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BCL-xL/</a:t>
                      </a:r>
                      <a:br>
                        <a:rPr kumimoji="0" lang="en-GB" sz="1800" b="0" i="0" u="none" strike="noStrike" kern="1200" cap="none" normalizeH="0" baseline="0" dirty="0">
                          <a:ln>
                            <a:noFill/>
                          </a:ln>
                          <a:solidFill>
                            <a:schemeClr val="bg1"/>
                          </a:solidFill>
                          <a:effectLst/>
                          <a:latin typeface="+mn-lt"/>
                          <a:ea typeface="+mn-ea"/>
                          <a:cs typeface="+mn-cs"/>
                        </a:rPr>
                      </a:br>
                      <a:r>
                        <a:rPr kumimoji="0" lang="en-GB" sz="1800" b="0" i="0" u="none" strike="noStrike" kern="1200" cap="none" normalizeH="0" baseline="0" dirty="0">
                          <a:ln>
                            <a:noFill/>
                          </a:ln>
                          <a:solidFill>
                            <a:schemeClr val="bg1"/>
                          </a:solidFill>
                          <a:effectLst/>
                          <a:latin typeface="+mn-lt"/>
                          <a:ea typeface="+mn-ea"/>
                          <a:cs typeface="+mn-cs"/>
                        </a:rPr>
                        <a:t>BCL-2 inhibitor</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REFINE: </a:t>
                      </a:r>
                      <a:br>
                        <a:rPr kumimoji="0" lang="en-GB" sz="1800" b="0" i="0" u="none" strike="noStrike" kern="1200" cap="none" normalizeH="0" baseline="0" dirty="0">
                          <a:ln>
                            <a:noFill/>
                          </a:ln>
                          <a:solidFill>
                            <a:schemeClr val="bg1"/>
                          </a:solidFill>
                          <a:effectLst/>
                          <a:latin typeface="+mn-lt"/>
                          <a:ea typeface="+mn-ea"/>
                          <a:cs typeface="+mn-cs"/>
                        </a:rPr>
                      </a:br>
                      <a:r>
                        <a:rPr kumimoji="0" lang="en-GB" sz="1800" b="0" i="0" u="none" strike="noStrike" kern="1200" cap="none" normalizeH="0" baseline="0" dirty="0">
                          <a:ln>
                            <a:noFill/>
                          </a:ln>
                          <a:solidFill>
                            <a:schemeClr val="bg1"/>
                          </a:solidFill>
                          <a:effectLst/>
                          <a:latin typeface="+mn-lt"/>
                          <a:ea typeface="+mn-ea"/>
                          <a:cs typeface="+mn-cs"/>
                        </a:rPr>
                        <a:t>MF with PD/suboptimal response to ruxolitinib</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SVR35, Wk 24: 27%</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TSS50, Wk 24: 30%</a:t>
                      </a:r>
                    </a:p>
                  </a:txBody>
                  <a:tcPr marL="121927" marR="121927" marT="45719" marB="45719"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800" b="0" i="0" u="none" strike="noStrike" cap="none" normalizeH="0" baseline="0" dirty="0">
                          <a:ln>
                            <a:noFill/>
                          </a:ln>
                          <a:solidFill>
                            <a:schemeClr val="bg2">
                              <a:lumMod val="10000"/>
                            </a:schemeClr>
                          </a:solidFill>
                          <a:effectLst/>
                          <a:latin typeface="+mn-lt"/>
                        </a:rPr>
                        <a:t>TRANSFORM-2 (NCT04468984)</a:t>
                      </a:r>
                    </a:p>
                  </a:txBody>
                  <a:tcPr marL="121927" marR="121927" marT="45719" marB="45719"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MF R/R with ruxolitinib (SVR35)</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1544335"/>
                  </a:ext>
                </a:extLst>
              </a:tr>
              <a:tr h="4480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0" i="0" u="none" strike="noStrike" kern="1200" cap="none" normalizeH="0" baseline="0" dirty="0">
                          <a:ln>
                            <a:noFill/>
                          </a:ln>
                          <a:solidFill>
                            <a:schemeClr val="bg2">
                              <a:lumMod val="10000"/>
                            </a:schemeClr>
                          </a:solidFill>
                          <a:effectLst/>
                          <a:latin typeface="+mn-lt"/>
                          <a:ea typeface="+mn-ea"/>
                          <a:cs typeface="+mn-cs"/>
                        </a:rPr>
                        <a:t>Imetelstat</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Telomerase inhibitor</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IMBark: </a:t>
                      </a:r>
                      <a:br>
                        <a:rPr kumimoji="0" lang="en-GB" sz="1800" b="0" i="0" u="none" strike="noStrike" kern="1200" cap="none" normalizeH="0" baseline="0" dirty="0">
                          <a:ln>
                            <a:noFill/>
                          </a:ln>
                          <a:solidFill>
                            <a:schemeClr val="bg1"/>
                          </a:solidFill>
                          <a:effectLst/>
                          <a:latin typeface="+mn-lt"/>
                          <a:ea typeface="+mn-ea"/>
                          <a:cs typeface="+mn-cs"/>
                        </a:rPr>
                      </a:br>
                      <a:r>
                        <a:rPr kumimoji="0" lang="en-GB" sz="1800" b="0" i="0" u="none" strike="noStrike" kern="1200" cap="none" normalizeH="0" baseline="0" dirty="0">
                          <a:ln>
                            <a:noFill/>
                          </a:ln>
                          <a:solidFill>
                            <a:schemeClr val="bg1"/>
                          </a:solidFill>
                          <a:effectLst/>
                          <a:latin typeface="+mn-lt"/>
                          <a:ea typeface="+mn-ea"/>
                          <a:cs typeface="+mn-cs"/>
                        </a:rPr>
                        <a:t>MF R/R to JAKi</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Median OS: 28.1 mo</a:t>
                      </a:r>
                      <a:br>
                        <a:rPr kumimoji="0" lang="en-GB" sz="1800" b="0" i="0" u="none" strike="noStrike" kern="1200" cap="none" normalizeH="0" baseline="0" dirty="0">
                          <a:ln>
                            <a:noFill/>
                          </a:ln>
                          <a:solidFill>
                            <a:schemeClr val="bg1"/>
                          </a:solidFill>
                          <a:effectLst/>
                          <a:latin typeface="+mn-lt"/>
                          <a:ea typeface="+mn-ea"/>
                          <a:cs typeface="+mn-cs"/>
                        </a:rPr>
                      </a:br>
                      <a:r>
                        <a:rPr kumimoji="0" lang="en-GB" sz="1800" b="0" i="0" u="none" strike="noStrike" kern="1200" cap="none" normalizeH="0" baseline="0" dirty="0">
                          <a:ln>
                            <a:noFill/>
                          </a:ln>
                          <a:solidFill>
                            <a:schemeClr val="bg1"/>
                          </a:solidFill>
                          <a:effectLst/>
                          <a:latin typeface="+mn-lt"/>
                          <a:ea typeface="+mn-ea"/>
                          <a:cs typeface="+mn-cs"/>
                        </a:rPr>
                        <a:t>SVR35/TSS50, Wk 24: 10%/32%</a:t>
                      </a:r>
                    </a:p>
                  </a:txBody>
                  <a:tcPr marL="121927" marR="121927" marT="45719" marB="45719"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IMpactMF (NCT04576156)</a:t>
                      </a:r>
                    </a:p>
                  </a:txBody>
                  <a:tcPr marL="121927" marR="121927" marT="45719" marB="45719"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MF R/R to JAKi (OS)</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480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kern="0" dirty="0">
                          <a:solidFill>
                            <a:srgbClr val="000000"/>
                          </a:solidFill>
                          <a:latin typeface="+mn-lt"/>
                        </a:rPr>
                        <a:t>Navtemadlin</a:t>
                      </a:r>
                      <a:endParaRPr kumimoji="0" lang="en-GB" sz="1800" b="0" i="0" u="none" strike="noStrike" kern="1200" cap="none" normalizeH="0" baseline="0" dirty="0">
                        <a:ln>
                          <a:noFill/>
                        </a:ln>
                        <a:solidFill>
                          <a:schemeClr val="bg2">
                            <a:lumMod val="10000"/>
                          </a:schemeClr>
                        </a:solidFill>
                        <a:effectLst/>
                        <a:latin typeface="+mn-lt"/>
                        <a:ea typeface="+mn-ea"/>
                        <a:cs typeface="+mn-cs"/>
                      </a:endParaRP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lang="en-US" sz="1800" b="0" kern="0" dirty="0">
                          <a:solidFill>
                            <a:srgbClr val="000000"/>
                          </a:solidFill>
                          <a:latin typeface="+mn-lt"/>
                        </a:rPr>
                        <a:t>MDM2 inhibitor</a:t>
                      </a:r>
                      <a:endParaRPr kumimoji="0" lang="en-GB" sz="1800" b="0" i="0" u="none" strike="noStrike" kern="1200" cap="none" normalizeH="0" baseline="0" dirty="0">
                        <a:ln>
                          <a:noFill/>
                        </a:ln>
                        <a:solidFill>
                          <a:schemeClr val="bg1"/>
                        </a:solidFill>
                        <a:effectLst/>
                        <a:latin typeface="+mn-lt"/>
                        <a:ea typeface="+mn-ea"/>
                        <a:cs typeface="+mn-cs"/>
                      </a:endParaRP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KRT-232-101: </a:t>
                      </a:r>
                      <a:br>
                        <a:rPr kumimoji="0" lang="en-GB" sz="1800" b="0" i="0" u="none" strike="noStrike" kern="1200" cap="none" normalizeH="0" baseline="0" dirty="0">
                          <a:ln>
                            <a:noFill/>
                          </a:ln>
                          <a:solidFill>
                            <a:schemeClr val="bg1"/>
                          </a:solidFill>
                          <a:effectLst/>
                          <a:latin typeface="+mn-lt"/>
                          <a:ea typeface="+mn-ea"/>
                          <a:cs typeface="+mn-cs"/>
                        </a:rPr>
                      </a:br>
                      <a:r>
                        <a:rPr kumimoji="0" lang="en-GB" sz="1800" b="0" i="0" u="none" strike="noStrike" kern="1200" cap="none" normalizeH="0" baseline="0" dirty="0">
                          <a:ln>
                            <a:noFill/>
                          </a:ln>
                          <a:solidFill>
                            <a:schemeClr val="bg1"/>
                          </a:solidFill>
                          <a:effectLst/>
                          <a:latin typeface="+mn-lt"/>
                          <a:ea typeface="+mn-ea"/>
                          <a:cs typeface="+mn-cs"/>
                        </a:rPr>
                        <a:t>MF R/R to JAKi</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SVR35, Wk 24: 16%</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TSS50, Wk 24: 30%</a:t>
                      </a:r>
                    </a:p>
                  </a:txBody>
                  <a:tcPr marL="121927" marR="121927" marT="45719" marB="45719"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BOREAS (NCT03662126)</a:t>
                      </a:r>
                    </a:p>
                  </a:txBody>
                  <a:tcPr marL="121927" marR="121927" marT="45719" marB="45719"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MF R/R with JAKi (SVR35)</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4946732"/>
                  </a:ext>
                </a:extLst>
              </a:tr>
            </a:tbl>
          </a:graphicData>
        </a:graphic>
      </p:graphicFrame>
      <p:sp>
        <p:nvSpPr>
          <p:cNvPr id="10" name="Text Box 15">
            <a:extLst>
              <a:ext uri="{FF2B5EF4-FFF2-40B4-BE49-F238E27FC236}">
                <a16:creationId xmlns:a16="http://schemas.microsoft.com/office/drawing/2014/main" id="{A1A7ED47-36DE-74B3-229B-6B59FFE141E3}"/>
              </a:ext>
            </a:extLst>
          </p:cNvPr>
          <p:cNvSpPr txBox="1">
            <a:spLocks noChangeArrowheads="1"/>
          </p:cNvSpPr>
          <p:nvPr/>
        </p:nvSpPr>
        <p:spPr bwMode="auto">
          <a:xfrm>
            <a:off x="412751" y="6204250"/>
            <a:ext cx="7853363"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Harrison. JCO. 2022;40:1671. Mascarenhas. JCO. 2023:JCO2201972.</a:t>
            </a:r>
            <a:b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Mascarenhas. EHA 2020. Abstr EP1107. Verstovsek. Future Oncol. 2022;[Epub].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33733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CF207C-5C8D-4B2A-9B66-A30F2AA262EA}"/>
              </a:ext>
            </a:extLst>
          </p:cNvPr>
          <p:cNvSpPr>
            <a:spLocks noGrp="1"/>
          </p:cNvSpPr>
          <p:nvPr>
            <p:ph type="title"/>
          </p:nvPr>
        </p:nvSpPr>
        <p:spPr/>
        <p:txBody>
          <a:bodyPr/>
          <a:lstStyle/>
          <a:p>
            <a:r>
              <a:rPr lang="en-US" dirty="0"/>
              <a:t>INDEPENDENCE: Luspatercept in Patients </a:t>
            </a:r>
            <a:br>
              <a:rPr lang="en-US" dirty="0"/>
            </a:br>
            <a:r>
              <a:rPr lang="en-US" dirty="0"/>
              <a:t>With MF and Anemia Receiving JAK Inhibitor Therapy</a:t>
            </a:r>
          </a:p>
        </p:txBody>
      </p:sp>
      <p:sp>
        <p:nvSpPr>
          <p:cNvPr id="5" name="Content Placeholder 4">
            <a:extLst>
              <a:ext uri="{FF2B5EF4-FFF2-40B4-BE49-F238E27FC236}">
                <a16:creationId xmlns:a16="http://schemas.microsoft.com/office/drawing/2014/main" id="{4460CDC1-0DBF-493C-B085-313487B050F2}"/>
              </a:ext>
            </a:extLst>
          </p:cNvPr>
          <p:cNvSpPr>
            <a:spLocks noGrp="1"/>
          </p:cNvSpPr>
          <p:nvPr>
            <p:ph idx="1"/>
          </p:nvPr>
        </p:nvSpPr>
        <p:spPr/>
        <p:txBody>
          <a:bodyPr/>
          <a:lstStyle/>
          <a:p>
            <a:r>
              <a:rPr lang="en-US" sz="2400" dirty="0"/>
              <a:t>International, double-blind, randomized phase III trial</a:t>
            </a:r>
          </a:p>
          <a:p>
            <a:endParaRPr lang="en-US" sz="2400" dirty="0"/>
          </a:p>
        </p:txBody>
      </p:sp>
      <p:sp>
        <p:nvSpPr>
          <p:cNvPr id="7" name="Text Box 45">
            <a:extLst>
              <a:ext uri="{FF2B5EF4-FFF2-40B4-BE49-F238E27FC236}">
                <a16:creationId xmlns:a16="http://schemas.microsoft.com/office/drawing/2014/main" id="{90C0889D-57B2-42E8-A065-9C325A0F562A}"/>
              </a:ext>
            </a:extLst>
          </p:cNvPr>
          <p:cNvSpPr txBox="1">
            <a:spLocks noChangeArrowheads="1"/>
          </p:cNvSpPr>
          <p:nvPr/>
        </p:nvSpPr>
        <p:spPr bwMode="auto">
          <a:xfrm>
            <a:off x="1597572" y="2414863"/>
            <a:ext cx="317571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MF; receiving stable, continuous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JAK2 inhibitor therapy; requiring RBC transfusions*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(planned N = 309)</a:t>
            </a:r>
          </a:p>
        </p:txBody>
      </p:sp>
      <p:sp>
        <p:nvSpPr>
          <p:cNvPr id="10" name="Rectangle 49">
            <a:extLst>
              <a:ext uri="{FF2B5EF4-FFF2-40B4-BE49-F238E27FC236}">
                <a16:creationId xmlns:a16="http://schemas.microsoft.com/office/drawing/2014/main" id="{A25B11C0-D5F7-4314-BF69-932352DE444B}"/>
              </a:ext>
            </a:extLst>
          </p:cNvPr>
          <p:cNvSpPr>
            <a:spLocks noChangeArrowheads="1"/>
          </p:cNvSpPr>
          <p:nvPr/>
        </p:nvSpPr>
        <p:spPr bwMode="auto">
          <a:xfrm>
            <a:off x="5601961" y="2151233"/>
            <a:ext cx="379095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Luspatercept </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50">
            <a:extLst>
              <a:ext uri="{FF2B5EF4-FFF2-40B4-BE49-F238E27FC236}">
                <a16:creationId xmlns:a16="http://schemas.microsoft.com/office/drawing/2014/main" id="{8A8D6A31-93EB-4C3F-A942-56A75E97A9E7}"/>
              </a:ext>
            </a:extLst>
          </p:cNvPr>
          <p:cNvSpPr>
            <a:spLocks noChangeArrowheads="1"/>
          </p:cNvSpPr>
          <p:nvPr/>
        </p:nvSpPr>
        <p:spPr bwMode="auto">
          <a:xfrm>
            <a:off x="5601961" y="3095796"/>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endParaRPr kumimoji="0" lang="en-US" altLang="en-US" sz="20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Line 53">
            <a:extLst>
              <a:ext uri="{FF2B5EF4-FFF2-40B4-BE49-F238E27FC236}">
                <a16:creationId xmlns:a16="http://schemas.microsoft.com/office/drawing/2014/main" id="{8E8FC73B-1BF5-4E7B-AB57-7048DD35FA49}"/>
              </a:ext>
            </a:extLst>
          </p:cNvPr>
          <p:cNvSpPr>
            <a:spLocks noChangeShapeType="1"/>
          </p:cNvSpPr>
          <p:nvPr/>
        </p:nvSpPr>
        <p:spPr bwMode="auto">
          <a:xfrm>
            <a:off x="4865361" y="310373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Line 54">
            <a:extLst>
              <a:ext uri="{FF2B5EF4-FFF2-40B4-BE49-F238E27FC236}">
                <a16:creationId xmlns:a16="http://schemas.microsoft.com/office/drawing/2014/main" id="{27436C72-A4AF-4AD2-BFDE-437963090BDD}"/>
              </a:ext>
            </a:extLst>
          </p:cNvPr>
          <p:cNvSpPr>
            <a:spLocks noChangeShapeType="1"/>
          </p:cNvSpPr>
          <p:nvPr/>
        </p:nvSpPr>
        <p:spPr bwMode="auto">
          <a:xfrm flipV="1">
            <a:off x="4865361" y="250365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 Box 15">
            <a:extLst>
              <a:ext uri="{FF2B5EF4-FFF2-40B4-BE49-F238E27FC236}">
                <a16:creationId xmlns:a16="http://schemas.microsoft.com/office/drawing/2014/main" id="{609B3674-545E-43BF-B476-6728B4C5537F}"/>
              </a:ext>
            </a:extLst>
          </p:cNvPr>
          <p:cNvSpPr txBox="1">
            <a:spLocks noChangeArrowheads="1"/>
          </p:cNvSpPr>
          <p:nvPr/>
        </p:nvSpPr>
        <p:spPr bwMode="auto">
          <a:xfrm>
            <a:off x="412751" y="6388916"/>
            <a:ext cx="817915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NCT04717414.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0" name="Content Placeholder 4">
            <a:extLst>
              <a:ext uri="{FF2B5EF4-FFF2-40B4-BE49-F238E27FC236}">
                <a16:creationId xmlns:a16="http://schemas.microsoft.com/office/drawing/2014/main" id="{69779027-8834-4948-A076-CC988AE8299E}"/>
              </a:ext>
            </a:extLst>
          </p:cNvPr>
          <p:cNvSpPr txBox="1">
            <a:spLocks/>
          </p:cNvSpPr>
          <p:nvPr/>
        </p:nvSpPr>
        <p:spPr bwMode="auto">
          <a:xfrm>
            <a:off x="604675" y="4229971"/>
            <a:ext cx="10877529" cy="137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RBC-TI ≥12 wk at Wk 24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additional RBC-TI parameters, reduction of transfusion burden, Hgb increase, change in serum ferritin, AEs</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 name="Text Box 15">
            <a:extLst>
              <a:ext uri="{FF2B5EF4-FFF2-40B4-BE49-F238E27FC236}">
                <a16:creationId xmlns:a16="http://schemas.microsoft.com/office/drawing/2014/main" id="{9F09395B-6E90-4DCF-89DF-CBE85AD2220F}"/>
              </a:ext>
            </a:extLst>
          </p:cNvPr>
          <p:cNvSpPr txBox="1">
            <a:spLocks noChangeArrowheads="1"/>
          </p:cNvSpPr>
          <p:nvPr/>
        </p:nvSpPr>
        <p:spPr bwMode="auto">
          <a:xfrm>
            <a:off x="412751" y="5655969"/>
            <a:ext cx="11069452" cy="523220"/>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pt-BR" altLang="en-US" sz="1400" b="0" i="0" u="none" strike="noStrike" kern="1200" cap="none" spc="-11"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11"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Transfusion frequency 4-12 RBC units/12 wk prior to randomization with no interval of &gt;6 wk without a transfusion; transfusions scored in determining eligibility when given for treatment of symptomatic anemia with pretransfusion Hgb ≤9.5 g/dL or asymptomatic anemia with pretransfusion Hgb ≤7 g/dL. </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711843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CF207C-5C8D-4B2A-9B66-A30F2AA262EA}"/>
              </a:ext>
            </a:extLst>
          </p:cNvPr>
          <p:cNvSpPr>
            <a:spLocks noGrp="1"/>
          </p:cNvSpPr>
          <p:nvPr>
            <p:ph type="title"/>
          </p:nvPr>
        </p:nvSpPr>
        <p:spPr/>
        <p:txBody>
          <a:bodyPr/>
          <a:lstStyle/>
          <a:p>
            <a:r>
              <a:rPr lang="en-US" dirty="0"/>
              <a:t>Tagraxofusp (CD123 Inhibitor): </a:t>
            </a:r>
            <a:br>
              <a:rPr lang="en-US" dirty="0"/>
            </a:br>
            <a:r>
              <a:rPr lang="en-US" dirty="0"/>
              <a:t>Phase I/II Study in R/R MF After JAK Inhibitor</a:t>
            </a:r>
          </a:p>
        </p:txBody>
      </p:sp>
      <p:sp>
        <p:nvSpPr>
          <p:cNvPr id="2" name="Content Placeholder 1">
            <a:extLst>
              <a:ext uri="{FF2B5EF4-FFF2-40B4-BE49-F238E27FC236}">
                <a16:creationId xmlns:a16="http://schemas.microsoft.com/office/drawing/2014/main" id="{3A7779FE-36C6-C187-CEA0-49245E617EF8}"/>
              </a:ext>
            </a:extLst>
          </p:cNvPr>
          <p:cNvSpPr>
            <a:spLocks noGrp="1"/>
          </p:cNvSpPr>
          <p:nvPr>
            <p:ph sz="half" idx="1"/>
          </p:nvPr>
        </p:nvSpPr>
        <p:spPr/>
        <p:txBody>
          <a:bodyPr/>
          <a:lstStyle/>
          <a:p>
            <a:pPr>
              <a:spcBef>
                <a:spcPts val="400"/>
              </a:spcBef>
            </a:pPr>
            <a:r>
              <a:rPr lang="en-US" sz="2400" dirty="0"/>
              <a:t>29/39 patients (74%) had baseline splenomegaly</a:t>
            </a:r>
          </a:p>
          <a:p>
            <a:pPr lvl="1">
              <a:spcBef>
                <a:spcPts val="400"/>
              </a:spcBef>
            </a:pPr>
            <a:r>
              <a:rPr lang="en-US" sz="2200" dirty="0"/>
              <a:t>54% had SVR by palpation; </a:t>
            </a:r>
            <a:br>
              <a:rPr lang="en-US" sz="2200" dirty="0"/>
            </a:br>
            <a:r>
              <a:rPr lang="en-US" sz="2200" dirty="0"/>
              <a:t>≥50% reduction in 29%</a:t>
            </a:r>
          </a:p>
          <a:p>
            <a:pPr>
              <a:spcBef>
                <a:spcPts val="400"/>
              </a:spcBef>
            </a:pPr>
            <a:r>
              <a:rPr lang="en-US" sz="2400" dirty="0"/>
              <a:t>15 patients evaluable for SVR by imaging</a:t>
            </a:r>
          </a:p>
          <a:p>
            <a:pPr lvl="1">
              <a:spcBef>
                <a:spcPts val="400"/>
              </a:spcBef>
            </a:pPr>
            <a:r>
              <a:rPr lang="en-US" sz="2200" dirty="0"/>
              <a:t>7/15 patients (47%) achieved ≥10% SVR; 2/7 patients achieved ≥35% SVR</a:t>
            </a:r>
          </a:p>
          <a:p>
            <a:pPr>
              <a:spcBef>
                <a:spcPts val="400"/>
              </a:spcBef>
            </a:pPr>
            <a:r>
              <a:rPr lang="en-US" sz="2400" dirty="0"/>
              <a:t>14/39 patients had ≥50% improvement in TSS</a:t>
            </a:r>
          </a:p>
        </p:txBody>
      </p:sp>
      <p:sp>
        <p:nvSpPr>
          <p:cNvPr id="3" name="TextBox 2">
            <a:extLst>
              <a:ext uri="{FF2B5EF4-FFF2-40B4-BE49-F238E27FC236}">
                <a16:creationId xmlns:a16="http://schemas.microsoft.com/office/drawing/2014/main" id="{1FDD2226-686C-8EA5-6782-252DB757A056}"/>
              </a:ext>
            </a:extLst>
          </p:cNvPr>
          <p:cNvSpPr txBox="1"/>
          <p:nvPr/>
        </p:nvSpPr>
        <p:spPr bwMode="auto">
          <a:xfrm>
            <a:off x="7345679" y="1388999"/>
            <a:ext cx="39065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TSS From Baseline</a:t>
            </a:r>
          </a:p>
        </p:txBody>
      </p:sp>
      <p:sp>
        <p:nvSpPr>
          <p:cNvPr id="6" name="Freeform 5">
            <a:extLst>
              <a:ext uri="{FF2B5EF4-FFF2-40B4-BE49-F238E27FC236}">
                <a16:creationId xmlns:a16="http://schemas.microsoft.com/office/drawing/2014/main" id="{C74BF5F4-7F76-D95F-0760-E23D3EF96326}"/>
              </a:ext>
            </a:extLst>
          </p:cNvPr>
          <p:cNvSpPr/>
          <p:nvPr/>
        </p:nvSpPr>
        <p:spPr bwMode="auto">
          <a:xfrm>
            <a:off x="7345680" y="1490440"/>
            <a:ext cx="3906520" cy="1788160"/>
          </a:xfrm>
          <a:custGeom>
            <a:avLst/>
            <a:gdLst>
              <a:gd name="connsiteX0" fmla="*/ 0 w 3906520"/>
              <a:gd name="connsiteY0" fmla="*/ 0 h 1788160"/>
              <a:gd name="connsiteX1" fmla="*/ 0 w 3906520"/>
              <a:gd name="connsiteY1" fmla="*/ 1788160 h 1788160"/>
              <a:gd name="connsiteX2" fmla="*/ 3906520 w 3906520"/>
              <a:gd name="connsiteY2" fmla="*/ 1788160 h 1788160"/>
            </a:gdLst>
            <a:ahLst/>
            <a:cxnLst>
              <a:cxn ang="0">
                <a:pos x="connsiteX0" y="connsiteY0"/>
              </a:cxn>
              <a:cxn ang="0">
                <a:pos x="connsiteX1" y="connsiteY1"/>
              </a:cxn>
              <a:cxn ang="0">
                <a:pos x="connsiteX2" y="connsiteY2"/>
              </a:cxn>
            </a:cxnLst>
            <a:rect l="l" t="t" r="r" b="b"/>
            <a:pathLst>
              <a:path w="3906520" h="1788160">
                <a:moveTo>
                  <a:pt x="0" y="0"/>
                </a:moveTo>
                <a:lnTo>
                  <a:pt x="0" y="1788160"/>
                </a:lnTo>
                <a:lnTo>
                  <a:pt x="3906520" y="178816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7" name="Group 16">
            <a:extLst>
              <a:ext uri="{FF2B5EF4-FFF2-40B4-BE49-F238E27FC236}">
                <a16:creationId xmlns:a16="http://schemas.microsoft.com/office/drawing/2014/main" id="{14A8DF93-CA62-DBE8-1663-6E6872E1ACCA}"/>
              </a:ext>
            </a:extLst>
          </p:cNvPr>
          <p:cNvGrpSpPr/>
          <p:nvPr/>
        </p:nvGrpSpPr>
        <p:grpSpPr>
          <a:xfrm>
            <a:off x="7268583" y="1542888"/>
            <a:ext cx="89647" cy="1735712"/>
            <a:chOff x="7261411" y="1662808"/>
            <a:chExt cx="89647" cy="1735712"/>
          </a:xfrm>
        </p:grpSpPr>
        <p:cxnSp>
          <p:nvCxnSpPr>
            <p:cNvPr id="9" name="Straight Connector 8">
              <a:extLst>
                <a:ext uri="{FF2B5EF4-FFF2-40B4-BE49-F238E27FC236}">
                  <a16:creationId xmlns:a16="http://schemas.microsoft.com/office/drawing/2014/main" id="{CC589202-906D-0458-A773-5268272B7A8C}"/>
                </a:ext>
              </a:extLst>
            </p:cNvPr>
            <p:cNvCxnSpPr>
              <a:cxnSpLocks/>
            </p:cNvCxnSpPr>
            <p:nvPr/>
          </p:nvCxnSpPr>
          <p:spPr bwMode="auto">
            <a:xfrm>
              <a:off x="7261411" y="166280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C1FBA95-4F14-454F-8C65-17BEC954A645}"/>
                </a:ext>
              </a:extLst>
            </p:cNvPr>
            <p:cNvCxnSpPr>
              <a:cxnSpLocks/>
            </p:cNvCxnSpPr>
            <p:nvPr/>
          </p:nvCxnSpPr>
          <p:spPr bwMode="auto">
            <a:xfrm>
              <a:off x="7261411" y="1952093"/>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B56734C-DF39-8BB4-F4D9-ABE8A51D7F38}"/>
                </a:ext>
              </a:extLst>
            </p:cNvPr>
            <p:cNvCxnSpPr>
              <a:cxnSpLocks/>
            </p:cNvCxnSpPr>
            <p:nvPr/>
          </p:nvCxnSpPr>
          <p:spPr bwMode="auto">
            <a:xfrm>
              <a:off x="7261411" y="224137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520DA735-4CD1-E554-8798-DB18E096074F}"/>
                </a:ext>
              </a:extLst>
            </p:cNvPr>
            <p:cNvCxnSpPr>
              <a:cxnSpLocks/>
            </p:cNvCxnSpPr>
            <p:nvPr/>
          </p:nvCxnSpPr>
          <p:spPr bwMode="auto">
            <a:xfrm>
              <a:off x="7261411" y="2530663"/>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0637E10-35B9-1662-5A8A-1136770E048E}"/>
                </a:ext>
              </a:extLst>
            </p:cNvPr>
            <p:cNvCxnSpPr>
              <a:cxnSpLocks/>
            </p:cNvCxnSpPr>
            <p:nvPr/>
          </p:nvCxnSpPr>
          <p:spPr bwMode="auto">
            <a:xfrm>
              <a:off x="7261411" y="281994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0A4CBC7-B93A-2766-5ECC-CE01C4F3BFD1}"/>
                </a:ext>
              </a:extLst>
            </p:cNvPr>
            <p:cNvCxnSpPr>
              <a:cxnSpLocks/>
            </p:cNvCxnSpPr>
            <p:nvPr/>
          </p:nvCxnSpPr>
          <p:spPr bwMode="auto">
            <a:xfrm>
              <a:off x="7261411" y="3109233"/>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72314B8-E89B-2674-5E7B-42E5539DAFDA}"/>
                </a:ext>
              </a:extLst>
            </p:cNvPr>
            <p:cNvCxnSpPr>
              <a:cxnSpLocks/>
            </p:cNvCxnSpPr>
            <p:nvPr/>
          </p:nvCxnSpPr>
          <p:spPr bwMode="auto">
            <a:xfrm>
              <a:off x="7261411" y="3398520"/>
              <a:ext cx="89647" cy="0"/>
            </a:xfrm>
            <a:prstGeom prst="line">
              <a:avLst/>
            </a:prstGeom>
            <a:noFill/>
            <a:ln w="28575" cap="flat" cmpd="sng" algn="ctr">
              <a:solidFill>
                <a:schemeClr val="bg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40B2BB99-9D0A-E86B-CB14-0676B5B8A639}"/>
              </a:ext>
            </a:extLst>
          </p:cNvPr>
          <p:cNvGrpSpPr/>
          <p:nvPr/>
        </p:nvGrpSpPr>
        <p:grpSpPr>
          <a:xfrm>
            <a:off x="7338690" y="3269584"/>
            <a:ext cx="3976706" cy="318036"/>
            <a:chOff x="7338690" y="3389504"/>
            <a:chExt cx="3976706" cy="318036"/>
          </a:xfrm>
        </p:grpSpPr>
        <p:grpSp>
          <p:nvGrpSpPr>
            <p:cNvPr id="43" name="Group 42">
              <a:extLst>
                <a:ext uri="{FF2B5EF4-FFF2-40B4-BE49-F238E27FC236}">
                  <a16:creationId xmlns:a16="http://schemas.microsoft.com/office/drawing/2014/main" id="{FCB1343C-A99B-1084-139C-7111E0205110}"/>
                </a:ext>
              </a:extLst>
            </p:cNvPr>
            <p:cNvGrpSpPr/>
            <p:nvPr/>
          </p:nvGrpSpPr>
          <p:grpSpPr>
            <a:xfrm>
              <a:off x="7345681" y="3389504"/>
              <a:ext cx="3866085" cy="89647"/>
              <a:chOff x="7345681" y="3335714"/>
              <a:chExt cx="3866085" cy="89647"/>
            </a:xfrm>
          </p:grpSpPr>
          <p:cxnSp>
            <p:nvCxnSpPr>
              <p:cNvPr id="20" name="Straight Connector 19">
                <a:extLst>
                  <a:ext uri="{FF2B5EF4-FFF2-40B4-BE49-F238E27FC236}">
                    <a16:creationId xmlns:a16="http://schemas.microsoft.com/office/drawing/2014/main" id="{F7178CE3-88C7-97F0-E480-0E2A68A60807}"/>
                  </a:ext>
                </a:extLst>
              </p:cNvPr>
              <p:cNvCxnSpPr>
                <a:cxnSpLocks/>
              </p:cNvCxnSpPr>
              <p:nvPr/>
            </p:nvCxnSpPr>
            <p:spPr bwMode="auto">
              <a:xfrm rot="16200000">
                <a:off x="7300857"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38A65E3-A198-D391-8C4B-98D56B645C7B}"/>
                  </a:ext>
                </a:extLst>
              </p:cNvPr>
              <p:cNvCxnSpPr>
                <a:cxnSpLocks/>
              </p:cNvCxnSpPr>
              <p:nvPr/>
            </p:nvCxnSpPr>
            <p:spPr bwMode="auto">
              <a:xfrm rot="16200000">
                <a:off x="7476588"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4A020DA-DE42-AE0B-3DE8-AD32C3185ADB}"/>
                  </a:ext>
                </a:extLst>
              </p:cNvPr>
              <p:cNvCxnSpPr>
                <a:cxnSpLocks/>
              </p:cNvCxnSpPr>
              <p:nvPr/>
            </p:nvCxnSpPr>
            <p:spPr bwMode="auto">
              <a:xfrm rot="16200000">
                <a:off x="7652319"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85AC680-5C43-7A51-A607-59C6BA567F26}"/>
                  </a:ext>
                </a:extLst>
              </p:cNvPr>
              <p:cNvCxnSpPr>
                <a:cxnSpLocks/>
              </p:cNvCxnSpPr>
              <p:nvPr/>
            </p:nvCxnSpPr>
            <p:spPr bwMode="auto">
              <a:xfrm rot="16200000">
                <a:off x="7828050"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E02946A-0AEE-BFE5-8327-2F38FEB0A688}"/>
                  </a:ext>
                </a:extLst>
              </p:cNvPr>
              <p:cNvCxnSpPr>
                <a:cxnSpLocks/>
              </p:cNvCxnSpPr>
              <p:nvPr/>
            </p:nvCxnSpPr>
            <p:spPr bwMode="auto">
              <a:xfrm rot="16200000">
                <a:off x="8003781"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EB69FFE-0A4F-52CC-7E4F-E346CD1E8CB9}"/>
                  </a:ext>
                </a:extLst>
              </p:cNvPr>
              <p:cNvCxnSpPr>
                <a:cxnSpLocks/>
              </p:cNvCxnSpPr>
              <p:nvPr/>
            </p:nvCxnSpPr>
            <p:spPr bwMode="auto">
              <a:xfrm rot="16200000">
                <a:off x="8355243"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0BDC1D4-F78F-5601-31AD-67C5D40CE748}"/>
                  </a:ext>
                </a:extLst>
              </p:cNvPr>
              <p:cNvCxnSpPr>
                <a:cxnSpLocks/>
              </p:cNvCxnSpPr>
              <p:nvPr/>
            </p:nvCxnSpPr>
            <p:spPr bwMode="auto">
              <a:xfrm rot="16200000">
                <a:off x="8179512"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8ED7DC9-7C1E-AE97-FEAE-F182322A7A37}"/>
                  </a:ext>
                </a:extLst>
              </p:cNvPr>
              <p:cNvCxnSpPr>
                <a:cxnSpLocks/>
              </p:cNvCxnSpPr>
              <p:nvPr/>
            </p:nvCxnSpPr>
            <p:spPr bwMode="auto">
              <a:xfrm rot="16200000">
                <a:off x="8530974"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CDFAD39-57A0-98D5-1987-8949E75E96D8}"/>
                  </a:ext>
                </a:extLst>
              </p:cNvPr>
              <p:cNvCxnSpPr>
                <a:cxnSpLocks/>
              </p:cNvCxnSpPr>
              <p:nvPr/>
            </p:nvCxnSpPr>
            <p:spPr bwMode="auto">
              <a:xfrm rot="16200000">
                <a:off x="8706705"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80A68CD-EE4F-FA0B-53F4-B6BE1AB589B5}"/>
                  </a:ext>
                </a:extLst>
              </p:cNvPr>
              <p:cNvCxnSpPr>
                <a:cxnSpLocks/>
              </p:cNvCxnSpPr>
              <p:nvPr/>
            </p:nvCxnSpPr>
            <p:spPr bwMode="auto">
              <a:xfrm rot="16200000">
                <a:off x="8882436"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336EB2C-72A6-13D5-344E-AA5FADF21DBA}"/>
                  </a:ext>
                </a:extLst>
              </p:cNvPr>
              <p:cNvCxnSpPr>
                <a:cxnSpLocks/>
              </p:cNvCxnSpPr>
              <p:nvPr/>
            </p:nvCxnSpPr>
            <p:spPr bwMode="auto">
              <a:xfrm rot="16200000">
                <a:off x="9058167"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D517E1E-9C82-7C65-1EAE-51117F797CDE}"/>
                  </a:ext>
                </a:extLst>
              </p:cNvPr>
              <p:cNvCxnSpPr>
                <a:cxnSpLocks/>
              </p:cNvCxnSpPr>
              <p:nvPr/>
            </p:nvCxnSpPr>
            <p:spPr bwMode="auto">
              <a:xfrm rot="16200000">
                <a:off x="9233898"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83B02A9-60A8-7E13-3E7A-2BFCB178EB56}"/>
                  </a:ext>
                </a:extLst>
              </p:cNvPr>
              <p:cNvCxnSpPr>
                <a:cxnSpLocks/>
              </p:cNvCxnSpPr>
              <p:nvPr/>
            </p:nvCxnSpPr>
            <p:spPr bwMode="auto">
              <a:xfrm rot="16200000">
                <a:off x="9585360"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41F5602-AF49-CAD8-9B5B-C5CACF71841D}"/>
                  </a:ext>
                </a:extLst>
              </p:cNvPr>
              <p:cNvCxnSpPr>
                <a:cxnSpLocks/>
              </p:cNvCxnSpPr>
              <p:nvPr/>
            </p:nvCxnSpPr>
            <p:spPr bwMode="auto">
              <a:xfrm rot="16200000">
                <a:off x="9409629"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91B8714-1561-3278-6362-12439B95B629}"/>
                  </a:ext>
                </a:extLst>
              </p:cNvPr>
              <p:cNvCxnSpPr>
                <a:cxnSpLocks/>
              </p:cNvCxnSpPr>
              <p:nvPr/>
            </p:nvCxnSpPr>
            <p:spPr bwMode="auto">
              <a:xfrm rot="16200000">
                <a:off x="9761091"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D8A8A22-DB3A-3DFD-61A3-80102621F592}"/>
                  </a:ext>
                </a:extLst>
              </p:cNvPr>
              <p:cNvCxnSpPr>
                <a:cxnSpLocks/>
              </p:cNvCxnSpPr>
              <p:nvPr/>
            </p:nvCxnSpPr>
            <p:spPr bwMode="auto">
              <a:xfrm rot="16200000">
                <a:off x="9936822"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F5FAA1B-59F3-71C7-66D0-B4A5746F7382}"/>
                  </a:ext>
                </a:extLst>
              </p:cNvPr>
              <p:cNvCxnSpPr>
                <a:cxnSpLocks/>
              </p:cNvCxnSpPr>
              <p:nvPr/>
            </p:nvCxnSpPr>
            <p:spPr bwMode="auto">
              <a:xfrm rot="16200000">
                <a:off x="10112553"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1A9CCE6-A468-D597-AC3F-B31AD6895C12}"/>
                  </a:ext>
                </a:extLst>
              </p:cNvPr>
              <p:cNvCxnSpPr>
                <a:cxnSpLocks/>
              </p:cNvCxnSpPr>
              <p:nvPr/>
            </p:nvCxnSpPr>
            <p:spPr bwMode="auto">
              <a:xfrm rot="16200000">
                <a:off x="10288284"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3303457-2E93-B6C8-8587-622EF455E421}"/>
                  </a:ext>
                </a:extLst>
              </p:cNvPr>
              <p:cNvCxnSpPr>
                <a:cxnSpLocks/>
              </p:cNvCxnSpPr>
              <p:nvPr/>
            </p:nvCxnSpPr>
            <p:spPr bwMode="auto">
              <a:xfrm rot="16200000">
                <a:off x="10464015"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D782055-871A-C514-FB1C-3F655F902311}"/>
                  </a:ext>
                </a:extLst>
              </p:cNvPr>
              <p:cNvCxnSpPr>
                <a:cxnSpLocks/>
              </p:cNvCxnSpPr>
              <p:nvPr/>
            </p:nvCxnSpPr>
            <p:spPr bwMode="auto">
              <a:xfrm rot="16200000">
                <a:off x="10815477"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122602E-A478-C867-FCAB-4EE1E31363DC}"/>
                  </a:ext>
                </a:extLst>
              </p:cNvPr>
              <p:cNvCxnSpPr>
                <a:cxnSpLocks/>
              </p:cNvCxnSpPr>
              <p:nvPr/>
            </p:nvCxnSpPr>
            <p:spPr bwMode="auto">
              <a:xfrm rot="16200000">
                <a:off x="10639746"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609755B-F0EF-7027-AD74-CA5EC67B28E0}"/>
                  </a:ext>
                </a:extLst>
              </p:cNvPr>
              <p:cNvCxnSpPr>
                <a:cxnSpLocks/>
              </p:cNvCxnSpPr>
              <p:nvPr/>
            </p:nvCxnSpPr>
            <p:spPr bwMode="auto">
              <a:xfrm rot="16200000">
                <a:off x="11166942" y="338053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B86A2A4-82E6-BC1A-62D3-BB710F7C72C2}"/>
                  </a:ext>
                </a:extLst>
              </p:cNvPr>
              <p:cNvCxnSpPr>
                <a:cxnSpLocks/>
              </p:cNvCxnSpPr>
              <p:nvPr/>
            </p:nvCxnSpPr>
            <p:spPr bwMode="auto">
              <a:xfrm rot="16200000">
                <a:off x="10991208" y="3380538"/>
                <a:ext cx="89647" cy="0"/>
              </a:xfrm>
              <a:prstGeom prst="line">
                <a:avLst/>
              </a:prstGeom>
              <a:noFill/>
              <a:ln w="28575" cap="flat" cmpd="sng" algn="ctr">
                <a:solidFill>
                  <a:schemeClr val="bg1"/>
                </a:solidFill>
                <a:prstDash val="solid"/>
                <a:round/>
                <a:headEnd type="none" w="med" len="med"/>
                <a:tailEnd type="none" w="med" len="med"/>
              </a:ln>
              <a:effectLst/>
            </p:spPr>
          </p:cxnSp>
        </p:grpSp>
        <p:sp>
          <p:nvSpPr>
            <p:cNvPr id="45" name="TextBox 44">
              <a:extLst>
                <a:ext uri="{FF2B5EF4-FFF2-40B4-BE49-F238E27FC236}">
                  <a16:creationId xmlns:a16="http://schemas.microsoft.com/office/drawing/2014/main" id="{51FF2BCD-637D-C900-6560-2545632F18D4}"/>
                </a:ext>
              </a:extLst>
            </p:cNvPr>
            <p:cNvSpPr txBox="1"/>
            <p:nvPr/>
          </p:nvSpPr>
          <p:spPr bwMode="auto">
            <a:xfrm>
              <a:off x="7338690" y="3430541"/>
              <a:ext cx="192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46" name="TextBox 45">
              <a:extLst>
                <a:ext uri="{FF2B5EF4-FFF2-40B4-BE49-F238E27FC236}">
                  <a16:creationId xmlns:a16="http://schemas.microsoft.com/office/drawing/2014/main" id="{FF35212C-FD68-8182-3346-7FD07A11A53B}"/>
                </a:ext>
              </a:extLst>
            </p:cNvPr>
            <p:cNvSpPr txBox="1"/>
            <p:nvPr/>
          </p:nvSpPr>
          <p:spPr bwMode="auto">
            <a:xfrm>
              <a:off x="7511761" y="3430541"/>
              <a:ext cx="192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7" name="TextBox 46">
              <a:extLst>
                <a:ext uri="{FF2B5EF4-FFF2-40B4-BE49-F238E27FC236}">
                  <a16:creationId xmlns:a16="http://schemas.microsoft.com/office/drawing/2014/main" id="{07CAA0D6-2A46-8ECD-B490-4EB90931E528}"/>
                </a:ext>
              </a:extLst>
            </p:cNvPr>
            <p:cNvSpPr txBox="1"/>
            <p:nvPr/>
          </p:nvSpPr>
          <p:spPr bwMode="auto">
            <a:xfrm>
              <a:off x="7685923" y="3430541"/>
              <a:ext cx="192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8" name="TextBox 47">
              <a:extLst>
                <a:ext uri="{FF2B5EF4-FFF2-40B4-BE49-F238E27FC236}">
                  <a16:creationId xmlns:a16="http://schemas.microsoft.com/office/drawing/2014/main" id="{1C9CDBF4-8208-7374-47B3-85A34367F784}"/>
                </a:ext>
              </a:extLst>
            </p:cNvPr>
            <p:cNvSpPr txBox="1"/>
            <p:nvPr/>
          </p:nvSpPr>
          <p:spPr bwMode="auto">
            <a:xfrm>
              <a:off x="7864854" y="3430541"/>
              <a:ext cx="192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49" name="TextBox 48">
              <a:extLst>
                <a:ext uri="{FF2B5EF4-FFF2-40B4-BE49-F238E27FC236}">
                  <a16:creationId xmlns:a16="http://schemas.microsoft.com/office/drawing/2014/main" id="{7FC99BE6-AAA3-D70C-891A-068DBFD89885}"/>
                </a:ext>
              </a:extLst>
            </p:cNvPr>
            <p:cNvSpPr txBox="1"/>
            <p:nvPr/>
          </p:nvSpPr>
          <p:spPr bwMode="auto">
            <a:xfrm>
              <a:off x="8038294" y="3430541"/>
              <a:ext cx="192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50" name="TextBox 49">
              <a:extLst>
                <a:ext uri="{FF2B5EF4-FFF2-40B4-BE49-F238E27FC236}">
                  <a16:creationId xmlns:a16="http://schemas.microsoft.com/office/drawing/2014/main" id="{89287833-0A4C-884E-4878-58DE0DDEC7C8}"/>
                </a:ext>
              </a:extLst>
            </p:cNvPr>
            <p:cNvSpPr txBox="1"/>
            <p:nvPr/>
          </p:nvSpPr>
          <p:spPr bwMode="auto">
            <a:xfrm>
              <a:off x="8217225" y="3430541"/>
              <a:ext cx="192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1" name="TextBox 50">
              <a:extLst>
                <a:ext uri="{FF2B5EF4-FFF2-40B4-BE49-F238E27FC236}">
                  <a16:creationId xmlns:a16="http://schemas.microsoft.com/office/drawing/2014/main" id="{7610C233-0879-6B95-E529-48FF833608AA}"/>
                </a:ext>
              </a:extLst>
            </p:cNvPr>
            <p:cNvSpPr txBox="1"/>
            <p:nvPr/>
          </p:nvSpPr>
          <p:spPr bwMode="auto">
            <a:xfrm>
              <a:off x="8388212" y="3430541"/>
              <a:ext cx="192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52" name="TextBox 51">
              <a:extLst>
                <a:ext uri="{FF2B5EF4-FFF2-40B4-BE49-F238E27FC236}">
                  <a16:creationId xmlns:a16="http://schemas.microsoft.com/office/drawing/2014/main" id="{FB248BE3-F670-E4DC-AB97-8BC3267D0FFE}"/>
                </a:ext>
              </a:extLst>
            </p:cNvPr>
            <p:cNvSpPr txBox="1"/>
            <p:nvPr/>
          </p:nvSpPr>
          <p:spPr bwMode="auto">
            <a:xfrm>
              <a:off x="8567143" y="3430541"/>
              <a:ext cx="192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53" name="TextBox 52">
              <a:extLst>
                <a:ext uri="{FF2B5EF4-FFF2-40B4-BE49-F238E27FC236}">
                  <a16:creationId xmlns:a16="http://schemas.microsoft.com/office/drawing/2014/main" id="{94DA5226-F296-5047-0EEC-7D9E6201E8FE}"/>
                </a:ext>
              </a:extLst>
            </p:cNvPr>
            <p:cNvSpPr txBox="1"/>
            <p:nvPr/>
          </p:nvSpPr>
          <p:spPr bwMode="auto">
            <a:xfrm>
              <a:off x="8744715" y="3430541"/>
              <a:ext cx="192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54" name="TextBox 53">
              <a:extLst>
                <a:ext uri="{FF2B5EF4-FFF2-40B4-BE49-F238E27FC236}">
                  <a16:creationId xmlns:a16="http://schemas.microsoft.com/office/drawing/2014/main" id="{0E4ACE4A-A856-BBE8-26BC-8D9AE8E90C40}"/>
                </a:ext>
              </a:extLst>
            </p:cNvPr>
            <p:cNvSpPr txBox="1"/>
            <p:nvPr/>
          </p:nvSpPr>
          <p:spPr bwMode="auto">
            <a:xfrm>
              <a:off x="8831860" y="3430541"/>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6" name="TextBox 55">
              <a:extLst>
                <a:ext uri="{FF2B5EF4-FFF2-40B4-BE49-F238E27FC236}">
                  <a16:creationId xmlns:a16="http://schemas.microsoft.com/office/drawing/2014/main" id="{601D4D7D-4244-AD61-C0C6-2DFF7EAA4538}"/>
                </a:ext>
              </a:extLst>
            </p:cNvPr>
            <p:cNvSpPr txBox="1"/>
            <p:nvPr/>
          </p:nvSpPr>
          <p:spPr bwMode="auto">
            <a:xfrm>
              <a:off x="9015765" y="3430541"/>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57" name="TextBox 56">
              <a:extLst>
                <a:ext uri="{FF2B5EF4-FFF2-40B4-BE49-F238E27FC236}">
                  <a16:creationId xmlns:a16="http://schemas.microsoft.com/office/drawing/2014/main" id="{763A1C23-CC5C-5788-993D-A740A1AB4C03}"/>
                </a:ext>
              </a:extLst>
            </p:cNvPr>
            <p:cNvSpPr txBox="1"/>
            <p:nvPr/>
          </p:nvSpPr>
          <p:spPr bwMode="auto">
            <a:xfrm>
              <a:off x="9194259" y="3430541"/>
              <a:ext cx="3526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8" name="TextBox 57">
              <a:extLst>
                <a:ext uri="{FF2B5EF4-FFF2-40B4-BE49-F238E27FC236}">
                  <a16:creationId xmlns:a16="http://schemas.microsoft.com/office/drawing/2014/main" id="{6B18EBE2-0DB6-5A81-48A5-B94BF9F14F59}"/>
                </a:ext>
              </a:extLst>
            </p:cNvPr>
            <p:cNvSpPr txBox="1"/>
            <p:nvPr/>
          </p:nvSpPr>
          <p:spPr bwMode="auto">
            <a:xfrm>
              <a:off x="9368873" y="3430541"/>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59" name="TextBox 58">
              <a:extLst>
                <a:ext uri="{FF2B5EF4-FFF2-40B4-BE49-F238E27FC236}">
                  <a16:creationId xmlns:a16="http://schemas.microsoft.com/office/drawing/2014/main" id="{3EE46831-90A3-1129-F95C-BD1423BA3CD6}"/>
                </a:ext>
              </a:extLst>
            </p:cNvPr>
            <p:cNvSpPr txBox="1"/>
            <p:nvPr/>
          </p:nvSpPr>
          <p:spPr bwMode="auto">
            <a:xfrm>
              <a:off x="9545926" y="3430541"/>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60" name="TextBox 59">
              <a:extLst>
                <a:ext uri="{FF2B5EF4-FFF2-40B4-BE49-F238E27FC236}">
                  <a16:creationId xmlns:a16="http://schemas.microsoft.com/office/drawing/2014/main" id="{3264CEE1-7179-B5B4-0DD8-5EB535ACDA3A}"/>
                </a:ext>
              </a:extLst>
            </p:cNvPr>
            <p:cNvSpPr txBox="1"/>
            <p:nvPr/>
          </p:nvSpPr>
          <p:spPr bwMode="auto">
            <a:xfrm>
              <a:off x="9720306" y="3430541"/>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61" name="TextBox 60">
              <a:extLst>
                <a:ext uri="{FF2B5EF4-FFF2-40B4-BE49-F238E27FC236}">
                  <a16:creationId xmlns:a16="http://schemas.microsoft.com/office/drawing/2014/main" id="{D72C7B07-3A4B-3482-C746-B9831B87F700}"/>
                </a:ext>
              </a:extLst>
            </p:cNvPr>
            <p:cNvSpPr txBox="1"/>
            <p:nvPr/>
          </p:nvSpPr>
          <p:spPr bwMode="auto">
            <a:xfrm>
              <a:off x="9904375" y="3430541"/>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62" name="TextBox 61">
              <a:extLst>
                <a:ext uri="{FF2B5EF4-FFF2-40B4-BE49-F238E27FC236}">
                  <a16:creationId xmlns:a16="http://schemas.microsoft.com/office/drawing/2014/main" id="{8671B3F5-D92A-5138-43C6-D238E8C6091D}"/>
                </a:ext>
              </a:extLst>
            </p:cNvPr>
            <p:cNvSpPr txBox="1"/>
            <p:nvPr/>
          </p:nvSpPr>
          <p:spPr bwMode="auto">
            <a:xfrm>
              <a:off x="10073414" y="3430541"/>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63" name="TextBox 62">
              <a:extLst>
                <a:ext uri="{FF2B5EF4-FFF2-40B4-BE49-F238E27FC236}">
                  <a16:creationId xmlns:a16="http://schemas.microsoft.com/office/drawing/2014/main" id="{DF94EEA8-D46B-A754-F987-055415A514D9}"/>
                </a:ext>
              </a:extLst>
            </p:cNvPr>
            <p:cNvSpPr txBox="1"/>
            <p:nvPr/>
          </p:nvSpPr>
          <p:spPr bwMode="auto">
            <a:xfrm>
              <a:off x="10244861" y="3430541"/>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4" name="TextBox 63">
              <a:extLst>
                <a:ext uri="{FF2B5EF4-FFF2-40B4-BE49-F238E27FC236}">
                  <a16:creationId xmlns:a16="http://schemas.microsoft.com/office/drawing/2014/main" id="{A233B906-0875-4046-7EAC-CB71DC6E4502}"/>
                </a:ext>
              </a:extLst>
            </p:cNvPr>
            <p:cNvSpPr txBox="1"/>
            <p:nvPr/>
          </p:nvSpPr>
          <p:spPr bwMode="auto">
            <a:xfrm>
              <a:off x="10419462" y="3430541"/>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65" name="TextBox 64">
              <a:extLst>
                <a:ext uri="{FF2B5EF4-FFF2-40B4-BE49-F238E27FC236}">
                  <a16:creationId xmlns:a16="http://schemas.microsoft.com/office/drawing/2014/main" id="{D3EF52E8-F8D3-D444-A45B-2D13DE8C9FB9}"/>
                </a:ext>
              </a:extLst>
            </p:cNvPr>
            <p:cNvSpPr txBox="1"/>
            <p:nvPr/>
          </p:nvSpPr>
          <p:spPr bwMode="auto">
            <a:xfrm>
              <a:off x="10597218" y="3430541"/>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6" name="TextBox 65">
              <a:extLst>
                <a:ext uri="{FF2B5EF4-FFF2-40B4-BE49-F238E27FC236}">
                  <a16:creationId xmlns:a16="http://schemas.microsoft.com/office/drawing/2014/main" id="{77DCB269-8CF6-5347-0B13-6F75CC8E31D4}"/>
                </a:ext>
              </a:extLst>
            </p:cNvPr>
            <p:cNvSpPr txBox="1"/>
            <p:nvPr/>
          </p:nvSpPr>
          <p:spPr bwMode="auto">
            <a:xfrm>
              <a:off x="10781123" y="3430541"/>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67" name="TextBox 66">
              <a:extLst>
                <a:ext uri="{FF2B5EF4-FFF2-40B4-BE49-F238E27FC236}">
                  <a16:creationId xmlns:a16="http://schemas.microsoft.com/office/drawing/2014/main" id="{F857E19C-A3C8-493B-1D5D-5A1B65C5A0A5}"/>
                </a:ext>
              </a:extLst>
            </p:cNvPr>
            <p:cNvSpPr txBox="1"/>
            <p:nvPr/>
          </p:nvSpPr>
          <p:spPr bwMode="auto">
            <a:xfrm>
              <a:off x="10962792" y="3430541"/>
              <a:ext cx="3526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grpSp>
      <p:grpSp>
        <p:nvGrpSpPr>
          <p:cNvPr id="76" name="Group 75">
            <a:extLst>
              <a:ext uri="{FF2B5EF4-FFF2-40B4-BE49-F238E27FC236}">
                <a16:creationId xmlns:a16="http://schemas.microsoft.com/office/drawing/2014/main" id="{6AEA2C01-0B8A-FAD4-101C-E3E3C73378CD}"/>
              </a:ext>
            </a:extLst>
          </p:cNvPr>
          <p:cNvGrpSpPr/>
          <p:nvPr/>
        </p:nvGrpSpPr>
        <p:grpSpPr>
          <a:xfrm>
            <a:off x="6750012" y="1401211"/>
            <a:ext cx="562431" cy="2012906"/>
            <a:chOff x="6496011" y="1525039"/>
            <a:chExt cx="562431" cy="2012906"/>
          </a:xfrm>
        </p:grpSpPr>
        <p:sp>
          <p:nvSpPr>
            <p:cNvPr id="68" name="TextBox 67">
              <a:extLst>
                <a:ext uri="{FF2B5EF4-FFF2-40B4-BE49-F238E27FC236}">
                  <a16:creationId xmlns:a16="http://schemas.microsoft.com/office/drawing/2014/main" id="{57D0B614-DB4B-5277-8E22-220B25871770}"/>
                </a:ext>
              </a:extLst>
            </p:cNvPr>
            <p:cNvSpPr txBox="1"/>
            <p:nvPr/>
          </p:nvSpPr>
          <p:spPr bwMode="auto">
            <a:xfrm>
              <a:off x="6496011" y="3260946"/>
              <a:ext cx="5624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69" name="TextBox 68">
              <a:extLst>
                <a:ext uri="{FF2B5EF4-FFF2-40B4-BE49-F238E27FC236}">
                  <a16:creationId xmlns:a16="http://schemas.microsoft.com/office/drawing/2014/main" id="{22BB1619-9DFE-F6D9-3E2B-D3FB6B0AA1B4}"/>
                </a:ext>
              </a:extLst>
            </p:cNvPr>
            <p:cNvSpPr txBox="1"/>
            <p:nvPr/>
          </p:nvSpPr>
          <p:spPr bwMode="auto">
            <a:xfrm>
              <a:off x="6629113" y="2392993"/>
              <a:ext cx="4293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70" name="TextBox 69">
              <a:extLst>
                <a:ext uri="{FF2B5EF4-FFF2-40B4-BE49-F238E27FC236}">
                  <a16:creationId xmlns:a16="http://schemas.microsoft.com/office/drawing/2014/main" id="{AFEE9484-0D29-D6E4-77E6-78790C80C6F1}"/>
                </a:ext>
              </a:extLst>
            </p:cNvPr>
            <p:cNvSpPr txBox="1"/>
            <p:nvPr/>
          </p:nvSpPr>
          <p:spPr bwMode="auto">
            <a:xfrm>
              <a:off x="6705838" y="1525039"/>
              <a:ext cx="3526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2" name="TextBox 71">
              <a:extLst>
                <a:ext uri="{FF2B5EF4-FFF2-40B4-BE49-F238E27FC236}">
                  <a16:creationId xmlns:a16="http://schemas.microsoft.com/office/drawing/2014/main" id="{D609DE78-95CE-64B5-CEEF-BD50A0BD9310}"/>
                </a:ext>
              </a:extLst>
            </p:cNvPr>
            <p:cNvSpPr txBox="1"/>
            <p:nvPr/>
          </p:nvSpPr>
          <p:spPr bwMode="auto">
            <a:xfrm>
              <a:off x="6629113" y="2971629"/>
              <a:ext cx="4293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73" name="TextBox 72">
              <a:extLst>
                <a:ext uri="{FF2B5EF4-FFF2-40B4-BE49-F238E27FC236}">
                  <a16:creationId xmlns:a16="http://schemas.microsoft.com/office/drawing/2014/main" id="{CD2AADDF-FB6E-11B8-39A6-413B009EAA2B}"/>
                </a:ext>
              </a:extLst>
            </p:cNvPr>
            <p:cNvSpPr txBox="1"/>
            <p:nvPr/>
          </p:nvSpPr>
          <p:spPr bwMode="auto">
            <a:xfrm>
              <a:off x="6629113" y="2103675"/>
              <a:ext cx="4293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4" name="TextBox 73">
              <a:extLst>
                <a:ext uri="{FF2B5EF4-FFF2-40B4-BE49-F238E27FC236}">
                  <a16:creationId xmlns:a16="http://schemas.microsoft.com/office/drawing/2014/main" id="{4ADA99D7-C3D2-66BF-C257-33AE682BFED5}"/>
                </a:ext>
              </a:extLst>
            </p:cNvPr>
            <p:cNvSpPr txBox="1"/>
            <p:nvPr/>
          </p:nvSpPr>
          <p:spPr bwMode="auto">
            <a:xfrm>
              <a:off x="6629113" y="2682311"/>
              <a:ext cx="4293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75" name="TextBox 74">
              <a:extLst>
                <a:ext uri="{FF2B5EF4-FFF2-40B4-BE49-F238E27FC236}">
                  <a16:creationId xmlns:a16="http://schemas.microsoft.com/office/drawing/2014/main" id="{88A63D3E-37F7-8540-0C91-B5361F3534F6}"/>
                </a:ext>
              </a:extLst>
            </p:cNvPr>
            <p:cNvSpPr txBox="1"/>
            <p:nvPr/>
          </p:nvSpPr>
          <p:spPr bwMode="auto">
            <a:xfrm>
              <a:off x="6705838" y="1814357"/>
              <a:ext cx="3526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77" name="Rectangle 76">
            <a:extLst>
              <a:ext uri="{FF2B5EF4-FFF2-40B4-BE49-F238E27FC236}">
                <a16:creationId xmlns:a16="http://schemas.microsoft.com/office/drawing/2014/main" id="{D94B60D9-1831-0DE4-17A2-195A95140B4B}"/>
              </a:ext>
            </a:extLst>
          </p:cNvPr>
          <p:cNvSpPr/>
          <p:nvPr/>
        </p:nvSpPr>
        <p:spPr bwMode="auto">
          <a:xfrm>
            <a:off x="7366531" y="1832365"/>
            <a:ext cx="131531" cy="13350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240E6C82-5C2E-A6A5-786F-35A9B086E492}"/>
              </a:ext>
            </a:extLst>
          </p:cNvPr>
          <p:cNvSpPr/>
          <p:nvPr/>
        </p:nvSpPr>
        <p:spPr bwMode="auto">
          <a:xfrm>
            <a:off x="7542171" y="1832367"/>
            <a:ext cx="131531" cy="13350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F54073E1-52E3-9F9A-C83B-95DA06E74939}"/>
              </a:ext>
            </a:extLst>
          </p:cNvPr>
          <p:cNvSpPr/>
          <p:nvPr/>
        </p:nvSpPr>
        <p:spPr bwMode="auto">
          <a:xfrm>
            <a:off x="7717811" y="1832366"/>
            <a:ext cx="131531" cy="1312555"/>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6347B2DF-2590-7565-12A0-C4DA6DCD6CB6}"/>
              </a:ext>
            </a:extLst>
          </p:cNvPr>
          <p:cNvSpPr/>
          <p:nvPr/>
        </p:nvSpPr>
        <p:spPr bwMode="auto">
          <a:xfrm>
            <a:off x="7893451" y="1832367"/>
            <a:ext cx="131531" cy="119413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27B5C9EC-0601-72BA-F470-22AF14616A83}"/>
              </a:ext>
            </a:extLst>
          </p:cNvPr>
          <p:cNvSpPr/>
          <p:nvPr/>
        </p:nvSpPr>
        <p:spPr bwMode="auto">
          <a:xfrm>
            <a:off x="8069091" y="1832367"/>
            <a:ext cx="131531" cy="11569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9FCC70E1-B671-504D-1299-35F1FC19859D}"/>
              </a:ext>
            </a:extLst>
          </p:cNvPr>
          <p:cNvSpPr/>
          <p:nvPr/>
        </p:nvSpPr>
        <p:spPr bwMode="auto">
          <a:xfrm>
            <a:off x="8244731" y="1832367"/>
            <a:ext cx="131531" cy="108618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9C41610E-ADFC-C5B0-BA7E-DE57DD0BF125}"/>
              </a:ext>
            </a:extLst>
          </p:cNvPr>
          <p:cNvSpPr/>
          <p:nvPr/>
        </p:nvSpPr>
        <p:spPr bwMode="auto">
          <a:xfrm>
            <a:off x="8420371" y="1832367"/>
            <a:ext cx="131531" cy="103856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D6A9279B-D4D3-C657-1C9A-BC9F12123642}"/>
              </a:ext>
            </a:extLst>
          </p:cNvPr>
          <p:cNvSpPr/>
          <p:nvPr/>
        </p:nvSpPr>
        <p:spPr bwMode="auto">
          <a:xfrm>
            <a:off x="8596011" y="1832367"/>
            <a:ext cx="131531" cy="101543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9C7110C6-0A09-20CE-5B70-1CE551D11C39}"/>
              </a:ext>
            </a:extLst>
          </p:cNvPr>
          <p:cNvSpPr/>
          <p:nvPr/>
        </p:nvSpPr>
        <p:spPr bwMode="auto">
          <a:xfrm>
            <a:off x="8771651" y="1832367"/>
            <a:ext cx="131531" cy="1003115"/>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5904E072-9741-6947-8B1C-CC2E66F2FB7D}"/>
              </a:ext>
            </a:extLst>
          </p:cNvPr>
          <p:cNvSpPr/>
          <p:nvPr/>
        </p:nvSpPr>
        <p:spPr bwMode="auto">
          <a:xfrm>
            <a:off x="8947291" y="1832367"/>
            <a:ext cx="131531" cy="96871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E5394880-A23F-9C70-B5C5-74A2382606D8}"/>
              </a:ext>
            </a:extLst>
          </p:cNvPr>
          <p:cNvSpPr/>
          <p:nvPr/>
        </p:nvSpPr>
        <p:spPr bwMode="auto">
          <a:xfrm>
            <a:off x="9122931" y="1832367"/>
            <a:ext cx="131531" cy="89886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66CFE521-2938-F4B9-06E1-11228CDA339D}"/>
              </a:ext>
            </a:extLst>
          </p:cNvPr>
          <p:cNvSpPr/>
          <p:nvPr/>
        </p:nvSpPr>
        <p:spPr bwMode="auto">
          <a:xfrm>
            <a:off x="9298571" y="1832366"/>
            <a:ext cx="131531" cy="85953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188AD508-2F5E-5D98-0F5A-DDF3E8CA94CE}"/>
              </a:ext>
            </a:extLst>
          </p:cNvPr>
          <p:cNvSpPr/>
          <p:nvPr/>
        </p:nvSpPr>
        <p:spPr bwMode="auto">
          <a:xfrm>
            <a:off x="9474211" y="1832367"/>
            <a:ext cx="131531" cy="8417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55BCFC42-219F-C6E8-84C9-571D7EBD5E9B}"/>
              </a:ext>
            </a:extLst>
          </p:cNvPr>
          <p:cNvSpPr/>
          <p:nvPr/>
        </p:nvSpPr>
        <p:spPr bwMode="auto">
          <a:xfrm>
            <a:off x="9649851" y="1832367"/>
            <a:ext cx="131531" cy="78456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Rectangle 90">
            <a:extLst>
              <a:ext uri="{FF2B5EF4-FFF2-40B4-BE49-F238E27FC236}">
                <a16:creationId xmlns:a16="http://schemas.microsoft.com/office/drawing/2014/main" id="{48A6DB04-82FB-60CC-D862-5353E93BCDFA}"/>
              </a:ext>
            </a:extLst>
          </p:cNvPr>
          <p:cNvSpPr/>
          <p:nvPr/>
        </p:nvSpPr>
        <p:spPr bwMode="auto">
          <a:xfrm>
            <a:off x="9825491" y="1832367"/>
            <a:ext cx="131531" cy="6385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9535AD25-EBB4-C93F-B449-A651BA532B2B}"/>
              </a:ext>
            </a:extLst>
          </p:cNvPr>
          <p:cNvSpPr/>
          <p:nvPr/>
        </p:nvSpPr>
        <p:spPr bwMode="auto">
          <a:xfrm>
            <a:off x="10001131" y="1832367"/>
            <a:ext cx="131531" cy="59436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Rectangle 92">
            <a:extLst>
              <a:ext uri="{FF2B5EF4-FFF2-40B4-BE49-F238E27FC236}">
                <a16:creationId xmlns:a16="http://schemas.microsoft.com/office/drawing/2014/main" id="{AAA6D7F1-72FD-16C3-96BD-953077DA26E8}"/>
              </a:ext>
            </a:extLst>
          </p:cNvPr>
          <p:cNvSpPr/>
          <p:nvPr/>
        </p:nvSpPr>
        <p:spPr bwMode="auto">
          <a:xfrm>
            <a:off x="10176771" y="1832367"/>
            <a:ext cx="131531" cy="53691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Rectangle 93">
            <a:extLst>
              <a:ext uri="{FF2B5EF4-FFF2-40B4-BE49-F238E27FC236}">
                <a16:creationId xmlns:a16="http://schemas.microsoft.com/office/drawing/2014/main" id="{D79032AA-0F0D-7C4A-B9EB-55B499A94DCD}"/>
              </a:ext>
            </a:extLst>
          </p:cNvPr>
          <p:cNvSpPr/>
          <p:nvPr/>
        </p:nvSpPr>
        <p:spPr bwMode="auto">
          <a:xfrm>
            <a:off x="10352411" y="1832367"/>
            <a:ext cx="131531" cy="50516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B5A7CB9C-87F8-4E96-1DBD-EC43276BC954}"/>
              </a:ext>
            </a:extLst>
          </p:cNvPr>
          <p:cNvSpPr/>
          <p:nvPr/>
        </p:nvSpPr>
        <p:spPr bwMode="auto">
          <a:xfrm>
            <a:off x="10528051" y="1832367"/>
            <a:ext cx="131531" cy="28909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Rectangle 95">
            <a:extLst>
              <a:ext uri="{FF2B5EF4-FFF2-40B4-BE49-F238E27FC236}">
                <a16:creationId xmlns:a16="http://schemas.microsoft.com/office/drawing/2014/main" id="{C2159748-E7FD-9FE4-5C26-75DEA26707BA}"/>
              </a:ext>
            </a:extLst>
          </p:cNvPr>
          <p:cNvSpPr/>
          <p:nvPr/>
        </p:nvSpPr>
        <p:spPr bwMode="auto">
          <a:xfrm>
            <a:off x="10703691" y="1832367"/>
            <a:ext cx="131531" cy="18131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Rectangle 96">
            <a:extLst>
              <a:ext uri="{FF2B5EF4-FFF2-40B4-BE49-F238E27FC236}">
                <a16:creationId xmlns:a16="http://schemas.microsoft.com/office/drawing/2014/main" id="{06AE6393-FAD2-1939-E471-E0E36B6D55F0}"/>
              </a:ext>
            </a:extLst>
          </p:cNvPr>
          <p:cNvSpPr/>
          <p:nvPr/>
        </p:nvSpPr>
        <p:spPr bwMode="auto">
          <a:xfrm>
            <a:off x="10879331" y="1832367"/>
            <a:ext cx="131531" cy="9876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Rectangle 97">
            <a:extLst>
              <a:ext uri="{FF2B5EF4-FFF2-40B4-BE49-F238E27FC236}">
                <a16:creationId xmlns:a16="http://schemas.microsoft.com/office/drawing/2014/main" id="{74BA2A04-1DCE-82D8-B71C-F1758B13CD2A}"/>
              </a:ext>
            </a:extLst>
          </p:cNvPr>
          <p:cNvSpPr/>
          <p:nvPr/>
        </p:nvSpPr>
        <p:spPr bwMode="auto">
          <a:xfrm>
            <a:off x="11054961" y="1832367"/>
            <a:ext cx="131531"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01" name="Group 100">
            <a:extLst>
              <a:ext uri="{FF2B5EF4-FFF2-40B4-BE49-F238E27FC236}">
                <a16:creationId xmlns:a16="http://schemas.microsoft.com/office/drawing/2014/main" id="{BAE45F6E-9194-95B5-94E5-A5A560A3B35C}"/>
              </a:ext>
            </a:extLst>
          </p:cNvPr>
          <p:cNvGrpSpPr/>
          <p:nvPr/>
        </p:nvGrpSpPr>
        <p:grpSpPr>
          <a:xfrm>
            <a:off x="10135320" y="2753950"/>
            <a:ext cx="1173285" cy="461665"/>
            <a:chOff x="10554717" y="2577860"/>
            <a:chExt cx="1173285" cy="461665"/>
          </a:xfrm>
        </p:grpSpPr>
        <p:sp>
          <p:nvSpPr>
            <p:cNvPr id="44" name="TextBox 43">
              <a:extLst>
                <a:ext uri="{FF2B5EF4-FFF2-40B4-BE49-F238E27FC236}">
                  <a16:creationId xmlns:a16="http://schemas.microsoft.com/office/drawing/2014/main" id="{7E82301D-5A16-9EE4-DB9C-C48F64730A6A}"/>
                </a:ext>
              </a:extLst>
            </p:cNvPr>
            <p:cNvSpPr txBox="1"/>
            <p:nvPr/>
          </p:nvSpPr>
          <p:spPr bwMode="auto">
            <a:xfrm>
              <a:off x="10612760" y="2577860"/>
              <a:ext cx="11152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TSS</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TSS and spleen</a:t>
              </a:r>
            </a:p>
          </p:txBody>
        </p:sp>
        <p:sp>
          <p:nvSpPr>
            <p:cNvPr id="99" name="Rectangle 98">
              <a:extLst>
                <a:ext uri="{FF2B5EF4-FFF2-40B4-BE49-F238E27FC236}">
                  <a16:creationId xmlns:a16="http://schemas.microsoft.com/office/drawing/2014/main" id="{A00E9510-990F-3CED-934C-2E561366CF68}"/>
                </a:ext>
              </a:extLst>
            </p:cNvPr>
            <p:cNvSpPr/>
            <p:nvPr/>
          </p:nvSpPr>
          <p:spPr bwMode="auto">
            <a:xfrm>
              <a:off x="10554717" y="2657798"/>
              <a:ext cx="113977" cy="11397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Rectangle 99">
              <a:extLst>
                <a:ext uri="{FF2B5EF4-FFF2-40B4-BE49-F238E27FC236}">
                  <a16:creationId xmlns:a16="http://schemas.microsoft.com/office/drawing/2014/main" id="{41164F16-C715-BAEF-0642-AB09783E0070}"/>
                </a:ext>
              </a:extLst>
            </p:cNvPr>
            <p:cNvSpPr/>
            <p:nvPr/>
          </p:nvSpPr>
          <p:spPr bwMode="auto">
            <a:xfrm>
              <a:off x="10554717" y="2841425"/>
              <a:ext cx="113977" cy="113977"/>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3" name="Freeform 102">
            <a:extLst>
              <a:ext uri="{FF2B5EF4-FFF2-40B4-BE49-F238E27FC236}">
                <a16:creationId xmlns:a16="http://schemas.microsoft.com/office/drawing/2014/main" id="{DE565D5F-0E8B-BE25-8240-287DBE7356B9}"/>
              </a:ext>
            </a:extLst>
          </p:cNvPr>
          <p:cNvSpPr/>
          <p:nvPr/>
        </p:nvSpPr>
        <p:spPr bwMode="auto">
          <a:xfrm>
            <a:off x="7350760" y="3761840"/>
            <a:ext cx="3906520" cy="1788160"/>
          </a:xfrm>
          <a:custGeom>
            <a:avLst/>
            <a:gdLst>
              <a:gd name="connsiteX0" fmla="*/ 0 w 3906520"/>
              <a:gd name="connsiteY0" fmla="*/ 0 h 1788160"/>
              <a:gd name="connsiteX1" fmla="*/ 0 w 3906520"/>
              <a:gd name="connsiteY1" fmla="*/ 1788160 h 1788160"/>
              <a:gd name="connsiteX2" fmla="*/ 3906520 w 3906520"/>
              <a:gd name="connsiteY2" fmla="*/ 1788160 h 1788160"/>
            </a:gdLst>
            <a:ahLst/>
            <a:cxnLst>
              <a:cxn ang="0">
                <a:pos x="connsiteX0" y="connsiteY0"/>
              </a:cxn>
              <a:cxn ang="0">
                <a:pos x="connsiteX1" y="connsiteY1"/>
              </a:cxn>
              <a:cxn ang="0">
                <a:pos x="connsiteX2" y="connsiteY2"/>
              </a:cxn>
            </a:cxnLst>
            <a:rect l="l" t="t" r="r" b="b"/>
            <a:pathLst>
              <a:path w="3906520" h="1788160">
                <a:moveTo>
                  <a:pt x="0" y="0"/>
                </a:moveTo>
                <a:lnTo>
                  <a:pt x="0" y="1788160"/>
                </a:lnTo>
                <a:lnTo>
                  <a:pt x="3906520" y="178816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86" name="Group 185">
            <a:extLst>
              <a:ext uri="{FF2B5EF4-FFF2-40B4-BE49-F238E27FC236}">
                <a16:creationId xmlns:a16="http://schemas.microsoft.com/office/drawing/2014/main" id="{39D679E1-C648-4045-CD04-D92B5084347C}"/>
              </a:ext>
            </a:extLst>
          </p:cNvPr>
          <p:cNvGrpSpPr/>
          <p:nvPr/>
        </p:nvGrpSpPr>
        <p:grpSpPr>
          <a:xfrm>
            <a:off x="7273827" y="3848428"/>
            <a:ext cx="89647" cy="1703869"/>
            <a:chOff x="7169195" y="3848428"/>
            <a:chExt cx="89647" cy="1703869"/>
          </a:xfrm>
        </p:grpSpPr>
        <p:cxnSp>
          <p:nvCxnSpPr>
            <p:cNvPr id="105" name="Straight Connector 104">
              <a:extLst>
                <a:ext uri="{FF2B5EF4-FFF2-40B4-BE49-F238E27FC236}">
                  <a16:creationId xmlns:a16="http://schemas.microsoft.com/office/drawing/2014/main" id="{E924E4AD-7BAC-2478-6AFC-D406DD76B7A7}"/>
                </a:ext>
              </a:extLst>
            </p:cNvPr>
            <p:cNvCxnSpPr>
              <a:cxnSpLocks/>
            </p:cNvCxnSpPr>
            <p:nvPr/>
          </p:nvCxnSpPr>
          <p:spPr bwMode="auto">
            <a:xfrm>
              <a:off x="7169195" y="3848428"/>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AC600CD-39A1-1DFA-57D2-2585522F591B}"/>
                </a:ext>
              </a:extLst>
            </p:cNvPr>
            <p:cNvCxnSpPr>
              <a:cxnSpLocks/>
            </p:cNvCxnSpPr>
            <p:nvPr/>
          </p:nvCxnSpPr>
          <p:spPr bwMode="auto">
            <a:xfrm>
              <a:off x="7169195" y="4189202"/>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EF2D45CA-E4A8-CFEC-9E8F-968F81AAA4A4}"/>
                </a:ext>
              </a:extLst>
            </p:cNvPr>
            <p:cNvCxnSpPr>
              <a:cxnSpLocks/>
            </p:cNvCxnSpPr>
            <p:nvPr/>
          </p:nvCxnSpPr>
          <p:spPr bwMode="auto">
            <a:xfrm>
              <a:off x="7169195" y="4529976"/>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46B18CE1-6C0B-731E-1F7E-9FD3BE848021}"/>
                </a:ext>
              </a:extLst>
            </p:cNvPr>
            <p:cNvCxnSpPr>
              <a:cxnSpLocks/>
            </p:cNvCxnSpPr>
            <p:nvPr/>
          </p:nvCxnSpPr>
          <p:spPr bwMode="auto">
            <a:xfrm>
              <a:off x="7169195" y="4870750"/>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21CB7FCB-757D-E054-CCE5-6A457F6DC5A2}"/>
                </a:ext>
              </a:extLst>
            </p:cNvPr>
            <p:cNvCxnSpPr>
              <a:cxnSpLocks/>
            </p:cNvCxnSpPr>
            <p:nvPr/>
          </p:nvCxnSpPr>
          <p:spPr bwMode="auto">
            <a:xfrm>
              <a:off x="7169195" y="5211524"/>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42C3D9C9-F36B-B282-ED12-94FE27DC7311}"/>
                </a:ext>
              </a:extLst>
            </p:cNvPr>
            <p:cNvCxnSpPr>
              <a:cxnSpLocks/>
            </p:cNvCxnSpPr>
            <p:nvPr/>
          </p:nvCxnSpPr>
          <p:spPr bwMode="auto">
            <a:xfrm>
              <a:off x="7169195" y="5552297"/>
              <a:ext cx="8964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1F8C126A-14B9-E477-F17A-A14F1059484C}"/>
              </a:ext>
            </a:extLst>
          </p:cNvPr>
          <p:cNvGrpSpPr/>
          <p:nvPr/>
        </p:nvGrpSpPr>
        <p:grpSpPr>
          <a:xfrm>
            <a:off x="7352494" y="5554919"/>
            <a:ext cx="3784805" cy="89647"/>
            <a:chOff x="7403294" y="5627707"/>
            <a:chExt cx="3784805" cy="89647"/>
          </a:xfrm>
        </p:grpSpPr>
        <p:cxnSp>
          <p:nvCxnSpPr>
            <p:cNvPr id="136" name="Straight Connector 135">
              <a:extLst>
                <a:ext uri="{FF2B5EF4-FFF2-40B4-BE49-F238E27FC236}">
                  <a16:creationId xmlns:a16="http://schemas.microsoft.com/office/drawing/2014/main" id="{69EAA152-3323-FB23-75EE-A34070C61BD9}"/>
                </a:ext>
              </a:extLst>
            </p:cNvPr>
            <p:cNvCxnSpPr>
              <a:cxnSpLocks/>
            </p:cNvCxnSpPr>
            <p:nvPr/>
          </p:nvCxnSpPr>
          <p:spPr bwMode="auto">
            <a:xfrm rot="16200000">
              <a:off x="7358470" y="5672531"/>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6F0B06B-294E-1B6C-676D-9020D910EB9D}"/>
                </a:ext>
              </a:extLst>
            </p:cNvPr>
            <p:cNvCxnSpPr>
              <a:cxnSpLocks/>
            </p:cNvCxnSpPr>
            <p:nvPr/>
          </p:nvCxnSpPr>
          <p:spPr bwMode="auto">
            <a:xfrm rot="16200000">
              <a:off x="7779004" y="5672531"/>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26F5F232-9ED1-A06F-C58E-33E02BD584EF}"/>
                </a:ext>
              </a:extLst>
            </p:cNvPr>
            <p:cNvCxnSpPr>
              <a:cxnSpLocks/>
            </p:cNvCxnSpPr>
            <p:nvPr/>
          </p:nvCxnSpPr>
          <p:spPr bwMode="auto">
            <a:xfrm rot="16200000">
              <a:off x="8199538" y="5672531"/>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28BB3D6-0C34-55FC-A3A9-2768307997A0}"/>
                </a:ext>
              </a:extLst>
            </p:cNvPr>
            <p:cNvCxnSpPr>
              <a:cxnSpLocks/>
            </p:cNvCxnSpPr>
            <p:nvPr/>
          </p:nvCxnSpPr>
          <p:spPr bwMode="auto">
            <a:xfrm rot="16200000">
              <a:off x="8620072" y="5672531"/>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9956BF43-1553-CC1F-6FF6-01C03773BDAC}"/>
                </a:ext>
              </a:extLst>
            </p:cNvPr>
            <p:cNvCxnSpPr>
              <a:cxnSpLocks/>
            </p:cNvCxnSpPr>
            <p:nvPr/>
          </p:nvCxnSpPr>
          <p:spPr bwMode="auto">
            <a:xfrm rot="16200000">
              <a:off x="9040606" y="5672531"/>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208E4195-C20E-2FD3-458F-B1CBEE016133}"/>
                </a:ext>
              </a:extLst>
            </p:cNvPr>
            <p:cNvCxnSpPr>
              <a:cxnSpLocks/>
            </p:cNvCxnSpPr>
            <p:nvPr/>
          </p:nvCxnSpPr>
          <p:spPr bwMode="auto">
            <a:xfrm rot="16200000">
              <a:off x="9461140" y="5672531"/>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DC7D7695-B639-429A-FCD9-528109DC95C7}"/>
                </a:ext>
              </a:extLst>
            </p:cNvPr>
            <p:cNvCxnSpPr>
              <a:cxnSpLocks/>
            </p:cNvCxnSpPr>
            <p:nvPr/>
          </p:nvCxnSpPr>
          <p:spPr bwMode="auto">
            <a:xfrm rot="16200000">
              <a:off x="9881674" y="5672531"/>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833197FD-C165-7E1B-56ED-FD48490CEB87}"/>
                </a:ext>
              </a:extLst>
            </p:cNvPr>
            <p:cNvCxnSpPr>
              <a:cxnSpLocks/>
            </p:cNvCxnSpPr>
            <p:nvPr/>
          </p:nvCxnSpPr>
          <p:spPr bwMode="auto">
            <a:xfrm rot="16200000">
              <a:off x="10302208" y="5672531"/>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AF59F2B5-E1C7-53BA-D74B-7D9C8F5CBD3E}"/>
                </a:ext>
              </a:extLst>
            </p:cNvPr>
            <p:cNvCxnSpPr>
              <a:cxnSpLocks/>
            </p:cNvCxnSpPr>
            <p:nvPr/>
          </p:nvCxnSpPr>
          <p:spPr bwMode="auto">
            <a:xfrm rot="16200000">
              <a:off x="10722742" y="5672531"/>
              <a:ext cx="89647"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6AFE713-EA68-3E4A-A6F9-F9917751BEDB}"/>
                </a:ext>
              </a:extLst>
            </p:cNvPr>
            <p:cNvCxnSpPr>
              <a:cxnSpLocks/>
            </p:cNvCxnSpPr>
            <p:nvPr/>
          </p:nvCxnSpPr>
          <p:spPr bwMode="auto">
            <a:xfrm rot="16200000">
              <a:off x="11143275" y="5672531"/>
              <a:ext cx="89647" cy="0"/>
            </a:xfrm>
            <a:prstGeom prst="line">
              <a:avLst/>
            </a:prstGeom>
            <a:noFill/>
            <a:ln w="28575" cap="flat" cmpd="sng" algn="ctr">
              <a:solidFill>
                <a:schemeClr val="bg1"/>
              </a:solidFill>
              <a:prstDash val="solid"/>
              <a:round/>
              <a:headEnd type="none" w="med" len="med"/>
              <a:tailEnd type="none" w="med" len="med"/>
            </a:ln>
            <a:effectLst/>
          </p:spPr>
        </p:cxnSp>
      </p:grpSp>
      <p:sp>
        <p:nvSpPr>
          <p:cNvPr id="114" name="TextBox 113">
            <a:extLst>
              <a:ext uri="{FF2B5EF4-FFF2-40B4-BE49-F238E27FC236}">
                <a16:creationId xmlns:a16="http://schemas.microsoft.com/office/drawing/2014/main" id="{2DB754B3-6944-A556-B80B-2C9D7EF2D0BD}"/>
              </a:ext>
            </a:extLst>
          </p:cNvPr>
          <p:cNvSpPr txBox="1"/>
          <p:nvPr/>
        </p:nvSpPr>
        <p:spPr bwMode="auto">
          <a:xfrm>
            <a:off x="7258304" y="5595554"/>
            <a:ext cx="192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9" name="TextBox 118">
            <a:extLst>
              <a:ext uri="{FF2B5EF4-FFF2-40B4-BE49-F238E27FC236}">
                <a16:creationId xmlns:a16="http://schemas.microsoft.com/office/drawing/2014/main" id="{067147DD-A046-8041-2CDA-F5C7F6FF0EED}"/>
              </a:ext>
            </a:extLst>
          </p:cNvPr>
          <p:cNvSpPr txBox="1"/>
          <p:nvPr/>
        </p:nvSpPr>
        <p:spPr bwMode="auto">
          <a:xfrm>
            <a:off x="7679188" y="5595554"/>
            <a:ext cx="192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25" name="TextBox 124">
            <a:extLst>
              <a:ext uri="{FF2B5EF4-FFF2-40B4-BE49-F238E27FC236}">
                <a16:creationId xmlns:a16="http://schemas.microsoft.com/office/drawing/2014/main" id="{B54F07C7-81C5-A481-AC77-5E83ABC4229F}"/>
              </a:ext>
            </a:extLst>
          </p:cNvPr>
          <p:cNvSpPr txBox="1"/>
          <p:nvPr/>
        </p:nvSpPr>
        <p:spPr bwMode="auto">
          <a:xfrm>
            <a:off x="8020876" y="5595554"/>
            <a:ext cx="3526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31" name="TextBox 130">
            <a:extLst>
              <a:ext uri="{FF2B5EF4-FFF2-40B4-BE49-F238E27FC236}">
                <a16:creationId xmlns:a16="http://schemas.microsoft.com/office/drawing/2014/main" id="{83FBE7C7-8E1C-489B-A33A-42B8DAB0773C}"/>
              </a:ext>
            </a:extLst>
          </p:cNvPr>
          <p:cNvSpPr txBox="1"/>
          <p:nvPr/>
        </p:nvSpPr>
        <p:spPr bwMode="auto">
          <a:xfrm>
            <a:off x="8438623" y="5595554"/>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32" name="TextBox 131">
            <a:extLst>
              <a:ext uri="{FF2B5EF4-FFF2-40B4-BE49-F238E27FC236}">
                <a16:creationId xmlns:a16="http://schemas.microsoft.com/office/drawing/2014/main" id="{BB63DB8C-951B-578D-080C-F98C4297B234}"/>
              </a:ext>
            </a:extLst>
          </p:cNvPr>
          <p:cNvSpPr txBox="1"/>
          <p:nvPr/>
        </p:nvSpPr>
        <p:spPr bwMode="auto">
          <a:xfrm>
            <a:off x="9277806" y="5595554"/>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33" name="TextBox 132">
            <a:extLst>
              <a:ext uri="{FF2B5EF4-FFF2-40B4-BE49-F238E27FC236}">
                <a16:creationId xmlns:a16="http://schemas.microsoft.com/office/drawing/2014/main" id="{A8393BE2-8443-F0CA-D698-D6CC2EAB3683}"/>
              </a:ext>
            </a:extLst>
          </p:cNvPr>
          <p:cNvSpPr txBox="1"/>
          <p:nvPr/>
        </p:nvSpPr>
        <p:spPr bwMode="auto">
          <a:xfrm>
            <a:off x="8862358" y="5595554"/>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34" name="TextBox 133">
            <a:extLst>
              <a:ext uri="{FF2B5EF4-FFF2-40B4-BE49-F238E27FC236}">
                <a16:creationId xmlns:a16="http://schemas.microsoft.com/office/drawing/2014/main" id="{8C669FC1-B048-6E5F-111A-804EF2045865}"/>
              </a:ext>
            </a:extLst>
          </p:cNvPr>
          <p:cNvSpPr txBox="1"/>
          <p:nvPr/>
        </p:nvSpPr>
        <p:spPr bwMode="auto">
          <a:xfrm>
            <a:off x="9699851" y="5595554"/>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35" name="TextBox 134">
            <a:extLst>
              <a:ext uri="{FF2B5EF4-FFF2-40B4-BE49-F238E27FC236}">
                <a16:creationId xmlns:a16="http://schemas.microsoft.com/office/drawing/2014/main" id="{0BCBA0BB-BEEA-12C6-634B-3C04804358C9}"/>
              </a:ext>
            </a:extLst>
          </p:cNvPr>
          <p:cNvSpPr txBox="1"/>
          <p:nvPr/>
        </p:nvSpPr>
        <p:spPr bwMode="auto">
          <a:xfrm>
            <a:off x="10961985" y="5595554"/>
            <a:ext cx="3526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grpSp>
        <p:nvGrpSpPr>
          <p:cNvPr id="188" name="Group 187">
            <a:extLst>
              <a:ext uri="{FF2B5EF4-FFF2-40B4-BE49-F238E27FC236}">
                <a16:creationId xmlns:a16="http://schemas.microsoft.com/office/drawing/2014/main" id="{5843F477-A121-975F-1724-CE0437B9B747}"/>
              </a:ext>
            </a:extLst>
          </p:cNvPr>
          <p:cNvGrpSpPr/>
          <p:nvPr/>
        </p:nvGrpSpPr>
        <p:grpSpPr>
          <a:xfrm>
            <a:off x="6762706" y="3707344"/>
            <a:ext cx="562431" cy="1985612"/>
            <a:chOff x="6762706" y="3707344"/>
            <a:chExt cx="562431" cy="1985612"/>
          </a:xfrm>
        </p:grpSpPr>
        <p:sp>
          <p:nvSpPr>
            <p:cNvPr id="160" name="TextBox 159">
              <a:extLst>
                <a:ext uri="{FF2B5EF4-FFF2-40B4-BE49-F238E27FC236}">
                  <a16:creationId xmlns:a16="http://schemas.microsoft.com/office/drawing/2014/main" id="{57FBF24A-F118-0D9C-4FB1-3A089FF6D18B}"/>
                </a:ext>
              </a:extLst>
            </p:cNvPr>
            <p:cNvSpPr txBox="1"/>
            <p:nvPr/>
          </p:nvSpPr>
          <p:spPr bwMode="auto">
            <a:xfrm>
              <a:off x="6762706" y="5415957"/>
              <a:ext cx="5624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a:t>
              </a:r>
            </a:p>
          </p:txBody>
        </p:sp>
        <p:sp>
          <p:nvSpPr>
            <p:cNvPr id="162" name="TextBox 161">
              <a:extLst>
                <a:ext uri="{FF2B5EF4-FFF2-40B4-BE49-F238E27FC236}">
                  <a16:creationId xmlns:a16="http://schemas.microsoft.com/office/drawing/2014/main" id="{C26C8694-88A0-B9F0-A171-DE65B01040EC}"/>
                </a:ext>
              </a:extLst>
            </p:cNvPr>
            <p:cNvSpPr txBox="1"/>
            <p:nvPr/>
          </p:nvSpPr>
          <p:spPr bwMode="auto">
            <a:xfrm>
              <a:off x="6832979" y="3707344"/>
              <a:ext cx="4921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a:t>
              </a:r>
            </a:p>
          </p:txBody>
        </p:sp>
        <p:sp>
          <p:nvSpPr>
            <p:cNvPr id="163" name="TextBox 162">
              <a:extLst>
                <a:ext uri="{FF2B5EF4-FFF2-40B4-BE49-F238E27FC236}">
                  <a16:creationId xmlns:a16="http://schemas.microsoft.com/office/drawing/2014/main" id="{4C0ADB3E-0800-4C2A-71F5-951F7BCBEF51}"/>
                </a:ext>
              </a:extLst>
            </p:cNvPr>
            <p:cNvSpPr txBox="1"/>
            <p:nvPr/>
          </p:nvSpPr>
          <p:spPr bwMode="auto">
            <a:xfrm>
              <a:off x="6895808" y="5074236"/>
              <a:ext cx="4293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164" name="TextBox 163">
              <a:extLst>
                <a:ext uri="{FF2B5EF4-FFF2-40B4-BE49-F238E27FC236}">
                  <a16:creationId xmlns:a16="http://schemas.microsoft.com/office/drawing/2014/main" id="{BABE6A30-5B0F-1149-D394-1DD635813C37}"/>
                </a:ext>
              </a:extLst>
            </p:cNvPr>
            <p:cNvSpPr txBox="1"/>
            <p:nvPr/>
          </p:nvSpPr>
          <p:spPr bwMode="auto">
            <a:xfrm>
              <a:off x="6884233" y="4390790"/>
              <a:ext cx="4293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165" name="TextBox 164">
              <a:extLst>
                <a:ext uri="{FF2B5EF4-FFF2-40B4-BE49-F238E27FC236}">
                  <a16:creationId xmlns:a16="http://schemas.microsoft.com/office/drawing/2014/main" id="{07949B2F-3348-D252-29E6-1DD6AFE1E4B8}"/>
                </a:ext>
              </a:extLst>
            </p:cNvPr>
            <p:cNvSpPr txBox="1"/>
            <p:nvPr/>
          </p:nvSpPr>
          <p:spPr bwMode="auto">
            <a:xfrm>
              <a:off x="6895808" y="4732513"/>
              <a:ext cx="4293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166" name="TextBox 165">
              <a:extLst>
                <a:ext uri="{FF2B5EF4-FFF2-40B4-BE49-F238E27FC236}">
                  <a16:creationId xmlns:a16="http://schemas.microsoft.com/office/drawing/2014/main" id="{7FBA4FA9-6446-D342-087D-296AB8CDE55C}"/>
                </a:ext>
              </a:extLst>
            </p:cNvPr>
            <p:cNvSpPr txBox="1"/>
            <p:nvPr/>
          </p:nvSpPr>
          <p:spPr bwMode="auto">
            <a:xfrm>
              <a:off x="6895808" y="4049067"/>
              <a:ext cx="4293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grpSp>
      <p:sp>
        <p:nvSpPr>
          <p:cNvPr id="169" name="TextBox 168">
            <a:extLst>
              <a:ext uri="{FF2B5EF4-FFF2-40B4-BE49-F238E27FC236}">
                <a16:creationId xmlns:a16="http://schemas.microsoft.com/office/drawing/2014/main" id="{0B59D83D-E507-123C-9A51-F9757F6F293E}"/>
              </a:ext>
            </a:extLst>
          </p:cNvPr>
          <p:cNvSpPr txBox="1"/>
          <p:nvPr/>
        </p:nvSpPr>
        <p:spPr bwMode="auto">
          <a:xfrm>
            <a:off x="10121718" y="5595554"/>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70" name="TextBox 169">
            <a:extLst>
              <a:ext uri="{FF2B5EF4-FFF2-40B4-BE49-F238E27FC236}">
                <a16:creationId xmlns:a16="http://schemas.microsoft.com/office/drawing/2014/main" id="{1454F0F6-C03C-2483-A05A-6496E5BB35A9}"/>
              </a:ext>
            </a:extLst>
          </p:cNvPr>
          <p:cNvSpPr txBox="1"/>
          <p:nvPr/>
        </p:nvSpPr>
        <p:spPr bwMode="auto">
          <a:xfrm>
            <a:off x="10540588" y="5595554"/>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71" name="TextBox 170">
            <a:extLst>
              <a:ext uri="{FF2B5EF4-FFF2-40B4-BE49-F238E27FC236}">
                <a16:creationId xmlns:a16="http://schemas.microsoft.com/office/drawing/2014/main" id="{B5D73AB6-ECD5-E490-C753-A63273B6EC0B}"/>
              </a:ext>
            </a:extLst>
          </p:cNvPr>
          <p:cNvSpPr txBox="1"/>
          <p:nvPr/>
        </p:nvSpPr>
        <p:spPr bwMode="auto">
          <a:xfrm>
            <a:off x="8310496" y="5748337"/>
            <a:ext cx="22333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173" name="TextBox 172">
            <a:extLst>
              <a:ext uri="{FF2B5EF4-FFF2-40B4-BE49-F238E27FC236}">
                <a16:creationId xmlns:a16="http://schemas.microsoft.com/office/drawing/2014/main" id="{0580615C-8892-1F51-8204-87D9EDB51A78}"/>
              </a:ext>
            </a:extLst>
          </p:cNvPr>
          <p:cNvSpPr txBox="1"/>
          <p:nvPr/>
        </p:nvSpPr>
        <p:spPr bwMode="auto">
          <a:xfrm>
            <a:off x="7626163" y="3721940"/>
            <a:ext cx="36459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26.6 mo (95% CI: 12.9-51.1)</a:t>
            </a:r>
          </a:p>
        </p:txBody>
      </p:sp>
      <p:grpSp>
        <p:nvGrpSpPr>
          <p:cNvPr id="185" name="Group 184">
            <a:extLst>
              <a:ext uri="{FF2B5EF4-FFF2-40B4-BE49-F238E27FC236}">
                <a16:creationId xmlns:a16="http://schemas.microsoft.com/office/drawing/2014/main" id="{0F591075-26F5-D33C-0871-81660F603230}"/>
              </a:ext>
            </a:extLst>
          </p:cNvPr>
          <p:cNvGrpSpPr/>
          <p:nvPr/>
        </p:nvGrpSpPr>
        <p:grpSpPr>
          <a:xfrm>
            <a:off x="6619164" y="5942827"/>
            <a:ext cx="4273786" cy="278727"/>
            <a:chOff x="6619164" y="5974674"/>
            <a:chExt cx="4273786" cy="278727"/>
          </a:xfrm>
        </p:grpSpPr>
        <p:sp>
          <p:nvSpPr>
            <p:cNvPr id="174" name="TextBox 173">
              <a:extLst>
                <a:ext uri="{FF2B5EF4-FFF2-40B4-BE49-F238E27FC236}">
                  <a16:creationId xmlns:a16="http://schemas.microsoft.com/office/drawing/2014/main" id="{904D59BA-C5EC-ECFE-457C-C4D852CC150F}"/>
                </a:ext>
              </a:extLst>
            </p:cNvPr>
            <p:cNvSpPr txBox="1"/>
            <p:nvPr/>
          </p:nvSpPr>
          <p:spPr bwMode="auto">
            <a:xfrm>
              <a:off x="7182096" y="5976402"/>
              <a:ext cx="345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175" name="TextBox 174">
              <a:extLst>
                <a:ext uri="{FF2B5EF4-FFF2-40B4-BE49-F238E27FC236}">
                  <a16:creationId xmlns:a16="http://schemas.microsoft.com/office/drawing/2014/main" id="{469F9597-7485-5AE4-8D12-44ED79EE4B65}"/>
                </a:ext>
              </a:extLst>
            </p:cNvPr>
            <p:cNvSpPr txBox="1"/>
            <p:nvPr/>
          </p:nvSpPr>
          <p:spPr bwMode="auto">
            <a:xfrm>
              <a:off x="7602235" y="5976402"/>
              <a:ext cx="345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76" name="TextBox 175">
              <a:extLst>
                <a:ext uri="{FF2B5EF4-FFF2-40B4-BE49-F238E27FC236}">
                  <a16:creationId xmlns:a16="http://schemas.microsoft.com/office/drawing/2014/main" id="{9AA41A6A-8EB4-9DB3-EA8E-6A572069CEF2}"/>
                </a:ext>
              </a:extLst>
            </p:cNvPr>
            <p:cNvSpPr txBox="1"/>
            <p:nvPr/>
          </p:nvSpPr>
          <p:spPr bwMode="auto">
            <a:xfrm>
              <a:off x="8020868" y="5976402"/>
              <a:ext cx="3526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177" name="TextBox 176">
              <a:extLst>
                <a:ext uri="{FF2B5EF4-FFF2-40B4-BE49-F238E27FC236}">
                  <a16:creationId xmlns:a16="http://schemas.microsoft.com/office/drawing/2014/main" id="{07DAF4D5-26C9-E052-0256-2FFFD636F18A}"/>
                </a:ext>
              </a:extLst>
            </p:cNvPr>
            <p:cNvSpPr txBox="1"/>
            <p:nvPr/>
          </p:nvSpPr>
          <p:spPr bwMode="auto">
            <a:xfrm>
              <a:off x="8438615" y="5976402"/>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178" name="TextBox 177">
              <a:extLst>
                <a:ext uri="{FF2B5EF4-FFF2-40B4-BE49-F238E27FC236}">
                  <a16:creationId xmlns:a16="http://schemas.microsoft.com/office/drawing/2014/main" id="{704C24EF-DA13-6621-A335-4DE6825F2346}"/>
                </a:ext>
              </a:extLst>
            </p:cNvPr>
            <p:cNvSpPr txBox="1"/>
            <p:nvPr/>
          </p:nvSpPr>
          <p:spPr bwMode="auto">
            <a:xfrm>
              <a:off x="9277798" y="5976402"/>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79" name="TextBox 178">
              <a:extLst>
                <a:ext uri="{FF2B5EF4-FFF2-40B4-BE49-F238E27FC236}">
                  <a16:creationId xmlns:a16="http://schemas.microsoft.com/office/drawing/2014/main" id="{334F5BD0-6151-C85D-640B-F57BDA09D0E4}"/>
                </a:ext>
              </a:extLst>
            </p:cNvPr>
            <p:cNvSpPr txBox="1"/>
            <p:nvPr/>
          </p:nvSpPr>
          <p:spPr bwMode="auto">
            <a:xfrm>
              <a:off x="8862350" y="5976402"/>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80" name="TextBox 179">
              <a:extLst>
                <a:ext uri="{FF2B5EF4-FFF2-40B4-BE49-F238E27FC236}">
                  <a16:creationId xmlns:a16="http://schemas.microsoft.com/office/drawing/2014/main" id="{71E7587E-1F6B-8298-6811-F1B4DE6C19E9}"/>
                </a:ext>
              </a:extLst>
            </p:cNvPr>
            <p:cNvSpPr txBox="1"/>
            <p:nvPr/>
          </p:nvSpPr>
          <p:spPr bwMode="auto">
            <a:xfrm>
              <a:off x="9699843" y="5976402"/>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182" name="TextBox 181">
              <a:extLst>
                <a:ext uri="{FF2B5EF4-FFF2-40B4-BE49-F238E27FC236}">
                  <a16:creationId xmlns:a16="http://schemas.microsoft.com/office/drawing/2014/main" id="{57DC8A7F-5A39-1F99-5105-9E358C0BEC7A}"/>
                </a:ext>
              </a:extLst>
            </p:cNvPr>
            <p:cNvSpPr txBox="1"/>
            <p:nvPr/>
          </p:nvSpPr>
          <p:spPr bwMode="auto">
            <a:xfrm>
              <a:off x="10121710" y="5976402"/>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83" name="TextBox 182">
              <a:extLst>
                <a:ext uri="{FF2B5EF4-FFF2-40B4-BE49-F238E27FC236}">
                  <a16:creationId xmlns:a16="http://schemas.microsoft.com/office/drawing/2014/main" id="{428C2C16-251A-AA38-4B06-E2203DBD093E}"/>
                </a:ext>
              </a:extLst>
            </p:cNvPr>
            <p:cNvSpPr txBox="1"/>
            <p:nvPr/>
          </p:nvSpPr>
          <p:spPr bwMode="auto">
            <a:xfrm>
              <a:off x="10540580" y="5976402"/>
              <a:ext cx="3523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84" name="TextBox 183">
              <a:extLst>
                <a:ext uri="{FF2B5EF4-FFF2-40B4-BE49-F238E27FC236}">
                  <a16:creationId xmlns:a16="http://schemas.microsoft.com/office/drawing/2014/main" id="{6E95287A-7B81-E46C-3E7B-1B0411F9FEDB}"/>
                </a:ext>
              </a:extLst>
            </p:cNvPr>
            <p:cNvSpPr txBox="1"/>
            <p:nvPr/>
          </p:nvSpPr>
          <p:spPr bwMode="auto">
            <a:xfrm>
              <a:off x="6619164" y="5974674"/>
              <a:ext cx="6118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MF</a:t>
              </a:r>
            </a:p>
          </p:txBody>
        </p:sp>
      </p:grpSp>
      <p:grpSp>
        <p:nvGrpSpPr>
          <p:cNvPr id="213" name="Group 212">
            <a:extLst>
              <a:ext uri="{FF2B5EF4-FFF2-40B4-BE49-F238E27FC236}">
                <a16:creationId xmlns:a16="http://schemas.microsoft.com/office/drawing/2014/main" id="{1C6DA9FB-4308-71DD-21A0-7EBFAF4B0CB6}"/>
              </a:ext>
            </a:extLst>
          </p:cNvPr>
          <p:cNvGrpSpPr/>
          <p:nvPr/>
        </p:nvGrpSpPr>
        <p:grpSpPr>
          <a:xfrm>
            <a:off x="7350125" y="3844925"/>
            <a:ext cx="3787775" cy="1536700"/>
            <a:chOff x="7350125" y="3844925"/>
            <a:chExt cx="3787775" cy="1536700"/>
          </a:xfrm>
        </p:grpSpPr>
        <p:sp>
          <p:nvSpPr>
            <p:cNvPr id="189" name="Freeform 188">
              <a:extLst>
                <a:ext uri="{FF2B5EF4-FFF2-40B4-BE49-F238E27FC236}">
                  <a16:creationId xmlns:a16="http://schemas.microsoft.com/office/drawing/2014/main" id="{B76AA5F5-8616-47B0-D286-11829F6EE3C9}"/>
                </a:ext>
              </a:extLst>
            </p:cNvPr>
            <p:cNvSpPr/>
            <p:nvPr/>
          </p:nvSpPr>
          <p:spPr bwMode="auto">
            <a:xfrm>
              <a:off x="7350125" y="3844925"/>
              <a:ext cx="3787775" cy="1495425"/>
            </a:xfrm>
            <a:custGeom>
              <a:avLst/>
              <a:gdLst>
                <a:gd name="connsiteX0" fmla="*/ 0 w 3787775"/>
                <a:gd name="connsiteY0" fmla="*/ 0 h 1495425"/>
                <a:gd name="connsiteX1" fmla="*/ 47625 w 3787775"/>
                <a:gd name="connsiteY1" fmla="*/ 0 h 1495425"/>
                <a:gd name="connsiteX2" fmla="*/ 47625 w 3787775"/>
                <a:gd name="connsiteY2" fmla="*/ 47625 h 1495425"/>
                <a:gd name="connsiteX3" fmla="*/ 79375 w 3787775"/>
                <a:gd name="connsiteY3" fmla="*/ 47625 h 1495425"/>
                <a:gd name="connsiteX4" fmla="*/ 79375 w 3787775"/>
                <a:gd name="connsiteY4" fmla="*/ 95250 h 1495425"/>
                <a:gd name="connsiteX5" fmla="*/ 120650 w 3787775"/>
                <a:gd name="connsiteY5" fmla="*/ 95250 h 1495425"/>
                <a:gd name="connsiteX6" fmla="*/ 120650 w 3787775"/>
                <a:gd name="connsiteY6" fmla="*/ 136525 h 1495425"/>
                <a:gd name="connsiteX7" fmla="*/ 269875 w 3787775"/>
                <a:gd name="connsiteY7" fmla="*/ 136525 h 1495425"/>
                <a:gd name="connsiteX8" fmla="*/ 269875 w 3787775"/>
                <a:gd name="connsiteY8" fmla="*/ 184150 h 1495425"/>
                <a:gd name="connsiteX9" fmla="*/ 330200 w 3787775"/>
                <a:gd name="connsiteY9" fmla="*/ 184150 h 1495425"/>
                <a:gd name="connsiteX10" fmla="*/ 330200 w 3787775"/>
                <a:gd name="connsiteY10" fmla="*/ 231775 h 1495425"/>
                <a:gd name="connsiteX11" fmla="*/ 454025 w 3787775"/>
                <a:gd name="connsiteY11" fmla="*/ 231775 h 1495425"/>
                <a:gd name="connsiteX12" fmla="*/ 454025 w 3787775"/>
                <a:gd name="connsiteY12" fmla="*/ 282575 h 1495425"/>
                <a:gd name="connsiteX13" fmla="*/ 504825 w 3787775"/>
                <a:gd name="connsiteY13" fmla="*/ 282575 h 1495425"/>
                <a:gd name="connsiteX14" fmla="*/ 504825 w 3787775"/>
                <a:gd name="connsiteY14" fmla="*/ 330200 h 1495425"/>
                <a:gd name="connsiteX15" fmla="*/ 609600 w 3787775"/>
                <a:gd name="connsiteY15" fmla="*/ 330200 h 1495425"/>
                <a:gd name="connsiteX16" fmla="*/ 609600 w 3787775"/>
                <a:gd name="connsiteY16" fmla="*/ 381000 h 1495425"/>
                <a:gd name="connsiteX17" fmla="*/ 660400 w 3787775"/>
                <a:gd name="connsiteY17" fmla="*/ 381000 h 1495425"/>
                <a:gd name="connsiteX18" fmla="*/ 660400 w 3787775"/>
                <a:gd name="connsiteY18" fmla="*/ 431800 h 1495425"/>
                <a:gd name="connsiteX19" fmla="*/ 749300 w 3787775"/>
                <a:gd name="connsiteY19" fmla="*/ 431800 h 1495425"/>
                <a:gd name="connsiteX20" fmla="*/ 749300 w 3787775"/>
                <a:gd name="connsiteY20" fmla="*/ 485775 h 1495425"/>
                <a:gd name="connsiteX21" fmla="*/ 844550 w 3787775"/>
                <a:gd name="connsiteY21" fmla="*/ 485775 h 1495425"/>
                <a:gd name="connsiteX22" fmla="*/ 844550 w 3787775"/>
                <a:gd name="connsiteY22" fmla="*/ 536575 h 1495425"/>
                <a:gd name="connsiteX23" fmla="*/ 917575 w 3787775"/>
                <a:gd name="connsiteY23" fmla="*/ 536575 h 1495425"/>
                <a:gd name="connsiteX24" fmla="*/ 917575 w 3787775"/>
                <a:gd name="connsiteY24" fmla="*/ 590550 h 1495425"/>
                <a:gd name="connsiteX25" fmla="*/ 1060450 w 3787775"/>
                <a:gd name="connsiteY25" fmla="*/ 590550 h 1495425"/>
                <a:gd name="connsiteX26" fmla="*/ 1060450 w 3787775"/>
                <a:gd name="connsiteY26" fmla="*/ 714375 h 1495425"/>
                <a:gd name="connsiteX27" fmla="*/ 1098550 w 3787775"/>
                <a:gd name="connsiteY27" fmla="*/ 714375 h 1495425"/>
                <a:gd name="connsiteX28" fmla="*/ 1098550 w 3787775"/>
                <a:gd name="connsiteY28" fmla="*/ 768350 h 1495425"/>
                <a:gd name="connsiteX29" fmla="*/ 1866900 w 3787775"/>
                <a:gd name="connsiteY29" fmla="*/ 768350 h 1495425"/>
                <a:gd name="connsiteX30" fmla="*/ 1866900 w 3787775"/>
                <a:gd name="connsiteY30" fmla="*/ 863600 h 1495425"/>
                <a:gd name="connsiteX31" fmla="*/ 2054225 w 3787775"/>
                <a:gd name="connsiteY31" fmla="*/ 863600 h 1495425"/>
                <a:gd name="connsiteX32" fmla="*/ 2054225 w 3787775"/>
                <a:gd name="connsiteY32" fmla="*/ 955675 h 1495425"/>
                <a:gd name="connsiteX33" fmla="*/ 2654300 w 3787775"/>
                <a:gd name="connsiteY33" fmla="*/ 955675 h 1495425"/>
                <a:gd name="connsiteX34" fmla="*/ 2654300 w 3787775"/>
                <a:gd name="connsiteY34" fmla="*/ 1063625 h 1495425"/>
                <a:gd name="connsiteX35" fmla="*/ 3473450 w 3787775"/>
                <a:gd name="connsiteY35" fmla="*/ 1063625 h 1495425"/>
                <a:gd name="connsiteX36" fmla="*/ 3473450 w 3787775"/>
                <a:gd name="connsiteY36" fmla="*/ 1279525 h 1495425"/>
                <a:gd name="connsiteX37" fmla="*/ 3587750 w 3787775"/>
                <a:gd name="connsiteY37" fmla="*/ 1279525 h 1495425"/>
                <a:gd name="connsiteX38" fmla="*/ 3587750 w 3787775"/>
                <a:gd name="connsiteY38" fmla="*/ 1495425 h 1495425"/>
                <a:gd name="connsiteX39" fmla="*/ 3787775 w 3787775"/>
                <a:gd name="connsiteY39" fmla="*/ 1495425 h 1495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787775" h="1495425">
                  <a:moveTo>
                    <a:pt x="0" y="0"/>
                  </a:moveTo>
                  <a:lnTo>
                    <a:pt x="47625" y="0"/>
                  </a:lnTo>
                  <a:lnTo>
                    <a:pt x="47625" y="47625"/>
                  </a:lnTo>
                  <a:lnTo>
                    <a:pt x="79375" y="47625"/>
                  </a:lnTo>
                  <a:lnTo>
                    <a:pt x="79375" y="95250"/>
                  </a:lnTo>
                  <a:lnTo>
                    <a:pt x="120650" y="95250"/>
                  </a:lnTo>
                  <a:lnTo>
                    <a:pt x="120650" y="136525"/>
                  </a:lnTo>
                  <a:lnTo>
                    <a:pt x="269875" y="136525"/>
                  </a:lnTo>
                  <a:lnTo>
                    <a:pt x="269875" y="184150"/>
                  </a:lnTo>
                  <a:lnTo>
                    <a:pt x="330200" y="184150"/>
                  </a:lnTo>
                  <a:lnTo>
                    <a:pt x="330200" y="231775"/>
                  </a:lnTo>
                  <a:lnTo>
                    <a:pt x="454025" y="231775"/>
                  </a:lnTo>
                  <a:lnTo>
                    <a:pt x="454025" y="282575"/>
                  </a:lnTo>
                  <a:lnTo>
                    <a:pt x="504825" y="282575"/>
                  </a:lnTo>
                  <a:lnTo>
                    <a:pt x="504825" y="330200"/>
                  </a:lnTo>
                  <a:lnTo>
                    <a:pt x="609600" y="330200"/>
                  </a:lnTo>
                  <a:lnTo>
                    <a:pt x="609600" y="381000"/>
                  </a:lnTo>
                  <a:lnTo>
                    <a:pt x="660400" y="381000"/>
                  </a:lnTo>
                  <a:lnTo>
                    <a:pt x="660400" y="431800"/>
                  </a:lnTo>
                  <a:lnTo>
                    <a:pt x="749300" y="431800"/>
                  </a:lnTo>
                  <a:lnTo>
                    <a:pt x="749300" y="485775"/>
                  </a:lnTo>
                  <a:lnTo>
                    <a:pt x="844550" y="485775"/>
                  </a:lnTo>
                  <a:lnTo>
                    <a:pt x="844550" y="536575"/>
                  </a:lnTo>
                  <a:lnTo>
                    <a:pt x="917575" y="536575"/>
                  </a:lnTo>
                  <a:lnTo>
                    <a:pt x="917575" y="590550"/>
                  </a:lnTo>
                  <a:lnTo>
                    <a:pt x="1060450" y="590550"/>
                  </a:lnTo>
                  <a:lnTo>
                    <a:pt x="1060450" y="714375"/>
                  </a:lnTo>
                  <a:lnTo>
                    <a:pt x="1098550" y="714375"/>
                  </a:lnTo>
                  <a:lnTo>
                    <a:pt x="1098550" y="768350"/>
                  </a:lnTo>
                  <a:lnTo>
                    <a:pt x="1866900" y="768350"/>
                  </a:lnTo>
                  <a:lnTo>
                    <a:pt x="1866900" y="863600"/>
                  </a:lnTo>
                  <a:lnTo>
                    <a:pt x="2054225" y="863600"/>
                  </a:lnTo>
                  <a:lnTo>
                    <a:pt x="2054225" y="955675"/>
                  </a:lnTo>
                  <a:lnTo>
                    <a:pt x="2654300" y="955675"/>
                  </a:lnTo>
                  <a:lnTo>
                    <a:pt x="2654300" y="1063625"/>
                  </a:lnTo>
                  <a:lnTo>
                    <a:pt x="3473450" y="1063625"/>
                  </a:lnTo>
                  <a:lnTo>
                    <a:pt x="3473450" y="1279525"/>
                  </a:lnTo>
                  <a:lnTo>
                    <a:pt x="3587750" y="1279525"/>
                  </a:lnTo>
                  <a:lnTo>
                    <a:pt x="3587750" y="1495425"/>
                  </a:lnTo>
                  <a:lnTo>
                    <a:pt x="3787775" y="149542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91" name="Straight Connector 190">
              <a:extLst>
                <a:ext uri="{FF2B5EF4-FFF2-40B4-BE49-F238E27FC236}">
                  <a16:creationId xmlns:a16="http://schemas.microsoft.com/office/drawing/2014/main" id="{4729B14E-6000-9F75-B291-D87BD6273C4B}"/>
                </a:ext>
              </a:extLst>
            </p:cNvPr>
            <p:cNvCxnSpPr/>
            <p:nvPr/>
          </p:nvCxnSpPr>
          <p:spPr bwMode="auto">
            <a:xfrm>
              <a:off x="7502783" y="3950597"/>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C6D3597C-FA27-61DD-C17F-73CEF3067A3A}"/>
                </a:ext>
              </a:extLst>
            </p:cNvPr>
            <p:cNvCxnSpPr/>
            <p:nvPr/>
          </p:nvCxnSpPr>
          <p:spPr bwMode="auto">
            <a:xfrm>
              <a:off x="7673702" y="4033147"/>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F57CF89B-96F7-7F86-2957-29B54CF9F1E7}"/>
                </a:ext>
              </a:extLst>
            </p:cNvPr>
            <p:cNvCxnSpPr/>
            <p:nvPr/>
          </p:nvCxnSpPr>
          <p:spPr bwMode="auto">
            <a:xfrm>
              <a:off x="7720713" y="4033147"/>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F7FF6150-8273-8CF5-F4D3-72F1471B569E}"/>
                </a:ext>
              </a:extLst>
            </p:cNvPr>
            <p:cNvCxnSpPr/>
            <p:nvPr/>
          </p:nvCxnSpPr>
          <p:spPr bwMode="auto">
            <a:xfrm>
              <a:off x="7845280" y="4076441"/>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2C87A1FA-2457-3EFF-0DB6-65177BCEBFAB}"/>
                </a:ext>
              </a:extLst>
            </p:cNvPr>
            <p:cNvCxnSpPr/>
            <p:nvPr/>
          </p:nvCxnSpPr>
          <p:spPr bwMode="auto">
            <a:xfrm>
              <a:off x="8137469" y="4284791"/>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360574EC-21CD-18E8-C2D4-1D433C29C6EE}"/>
                </a:ext>
              </a:extLst>
            </p:cNvPr>
            <p:cNvCxnSpPr/>
            <p:nvPr/>
          </p:nvCxnSpPr>
          <p:spPr bwMode="auto">
            <a:xfrm>
              <a:off x="8293044" y="4390790"/>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EDD27605-0571-A5C8-D6A0-639E71452C31}"/>
                </a:ext>
              </a:extLst>
            </p:cNvPr>
            <p:cNvCxnSpPr/>
            <p:nvPr/>
          </p:nvCxnSpPr>
          <p:spPr bwMode="auto">
            <a:xfrm>
              <a:off x="8334319" y="4390790"/>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4F20D5CF-AD8E-890B-C422-57E40CF123C9}"/>
                </a:ext>
              </a:extLst>
            </p:cNvPr>
            <p:cNvCxnSpPr/>
            <p:nvPr/>
          </p:nvCxnSpPr>
          <p:spPr bwMode="auto">
            <a:xfrm>
              <a:off x="8477194" y="4573587"/>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106D0B9B-30CA-AE51-D12A-CB8AC291387D}"/>
                </a:ext>
              </a:extLst>
            </p:cNvPr>
            <p:cNvCxnSpPr/>
            <p:nvPr/>
          </p:nvCxnSpPr>
          <p:spPr bwMode="auto">
            <a:xfrm>
              <a:off x="8572444" y="4573587"/>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001FD31F-CF79-4AB6-FF07-A7D4BFC616BB}"/>
                </a:ext>
              </a:extLst>
            </p:cNvPr>
            <p:cNvCxnSpPr/>
            <p:nvPr/>
          </p:nvCxnSpPr>
          <p:spPr bwMode="auto">
            <a:xfrm>
              <a:off x="8767044" y="4575174"/>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C003E2F2-C611-5910-02EB-4A9337508780}"/>
                </a:ext>
              </a:extLst>
            </p:cNvPr>
            <p:cNvCxnSpPr/>
            <p:nvPr/>
          </p:nvCxnSpPr>
          <p:spPr bwMode="auto">
            <a:xfrm>
              <a:off x="8948019" y="4575174"/>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DF11440D-C54B-D666-5107-1254C12B14DF}"/>
                </a:ext>
              </a:extLst>
            </p:cNvPr>
            <p:cNvCxnSpPr/>
            <p:nvPr/>
          </p:nvCxnSpPr>
          <p:spPr bwMode="auto">
            <a:xfrm>
              <a:off x="9046675" y="4573370"/>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55490195-F09A-FB24-64FA-F22176DDC532}"/>
                </a:ext>
              </a:extLst>
            </p:cNvPr>
            <p:cNvCxnSpPr/>
            <p:nvPr/>
          </p:nvCxnSpPr>
          <p:spPr bwMode="auto">
            <a:xfrm>
              <a:off x="9186375" y="4573370"/>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997A3FB9-DACC-62B0-5A8C-D53018AF17CC}"/>
                </a:ext>
              </a:extLst>
            </p:cNvPr>
            <p:cNvCxnSpPr/>
            <p:nvPr/>
          </p:nvCxnSpPr>
          <p:spPr bwMode="auto">
            <a:xfrm>
              <a:off x="9710664" y="4765975"/>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598D8C30-BE31-0D0D-92C4-B893012FAE86}"/>
                </a:ext>
              </a:extLst>
            </p:cNvPr>
            <p:cNvCxnSpPr/>
            <p:nvPr/>
          </p:nvCxnSpPr>
          <p:spPr bwMode="auto">
            <a:xfrm>
              <a:off x="10274134" y="4867575"/>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CF61CEC7-4415-1639-818A-A075BFA56DB1}"/>
                </a:ext>
              </a:extLst>
            </p:cNvPr>
            <p:cNvCxnSpPr/>
            <p:nvPr/>
          </p:nvCxnSpPr>
          <p:spPr bwMode="auto">
            <a:xfrm>
              <a:off x="11111201" y="5299075"/>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EDF9E97A-DE52-1201-CDEF-DC215135826C}"/>
                </a:ext>
              </a:extLst>
            </p:cNvPr>
            <p:cNvCxnSpPr/>
            <p:nvPr/>
          </p:nvCxnSpPr>
          <p:spPr bwMode="auto">
            <a:xfrm>
              <a:off x="10665766" y="4867575"/>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18364DFD-788F-7126-799A-33C5F080DF14}"/>
                </a:ext>
              </a:extLst>
            </p:cNvPr>
            <p:cNvCxnSpPr/>
            <p:nvPr/>
          </p:nvCxnSpPr>
          <p:spPr bwMode="auto">
            <a:xfrm>
              <a:off x="10620157" y="4867575"/>
              <a:ext cx="0" cy="82550"/>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544B1F71-EA80-A49B-0183-07CAD1E4CB03}"/>
                </a:ext>
              </a:extLst>
            </p:cNvPr>
            <p:cNvCxnSpPr/>
            <p:nvPr/>
          </p:nvCxnSpPr>
          <p:spPr bwMode="auto">
            <a:xfrm>
              <a:off x="7809763" y="4121812"/>
              <a:ext cx="83688" cy="0"/>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243211A9-9DEF-BA38-CA0C-F32ACD1B8E42}"/>
                </a:ext>
              </a:extLst>
            </p:cNvPr>
            <p:cNvCxnSpPr/>
            <p:nvPr/>
          </p:nvCxnSpPr>
          <p:spPr bwMode="auto">
            <a:xfrm>
              <a:off x="7390452" y="3899562"/>
              <a:ext cx="83688" cy="0"/>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8C67AFB5-0AFB-163A-D130-935783FF0E85}"/>
                </a:ext>
              </a:extLst>
            </p:cNvPr>
            <p:cNvCxnSpPr/>
            <p:nvPr/>
          </p:nvCxnSpPr>
          <p:spPr bwMode="auto">
            <a:xfrm>
              <a:off x="7432296" y="3852172"/>
              <a:ext cx="0" cy="82550"/>
            </a:xfrm>
            <a:prstGeom prst="line">
              <a:avLst/>
            </a:prstGeom>
            <a:noFill/>
            <a:ln w="28575" cap="flat" cmpd="sng" algn="ctr">
              <a:solidFill>
                <a:schemeClr val="accent1"/>
              </a:solidFill>
              <a:prstDash val="solid"/>
              <a:round/>
              <a:headEnd type="none" w="med" len="med"/>
              <a:tailEnd type="none" w="med" len="med"/>
            </a:ln>
            <a:effectLst/>
          </p:spPr>
        </p:cxnSp>
      </p:grpSp>
      <p:sp>
        <p:nvSpPr>
          <p:cNvPr id="214" name="TextBox 213">
            <a:extLst>
              <a:ext uri="{FF2B5EF4-FFF2-40B4-BE49-F238E27FC236}">
                <a16:creationId xmlns:a16="http://schemas.microsoft.com/office/drawing/2014/main" id="{A4C79F20-61B6-66CE-3465-A158C16728DB}"/>
              </a:ext>
            </a:extLst>
          </p:cNvPr>
          <p:cNvSpPr txBox="1"/>
          <p:nvPr/>
        </p:nvSpPr>
        <p:spPr bwMode="auto">
          <a:xfrm rot="16200000">
            <a:off x="6041732" y="4545688"/>
            <a:ext cx="16257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Proportion Alive</a:t>
            </a:r>
          </a:p>
        </p:txBody>
      </p:sp>
      <p:sp>
        <p:nvSpPr>
          <p:cNvPr id="5" name="Text Box 15">
            <a:extLst>
              <a:ext uri="{FF2B5EF4-FFF2-40B4-BE49-F238E27FC236}">
                <a16:creationId xmlns:a16="http://schemas.microsoft.com/office/drawing/2014/main" id="{EC5E3E94-53EF-9DE8-FA9E-267AECB6D84E}"/>
              </a:ext>
            </a:extLst>
          </p:cNvPr>
          <p:cNvSpPr txBox="1">
            <a:spLocks noChangeArrowheads="1"/>
          </p:cNvSpPr>
          <p:nvPr/>
        </p:nvSpPr>
        <p:spPr bwMode="auto">
          <a:xfrm>
            <a:off x="412751" y="6388916"/>
            <a:ext cx="817915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Yacoub. ASH 2021. Abstr 140.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2A49D709-BC05-4BD7-633C-953BB3141592}"/>
              </a:ext>
            </a:extLst>
          </p:cNvPr>
          <p:cNvSpPr txBox="1"/>
          <p:nvPr/>
        </p:nvSpPr>
        <p:spPr bwMode="auto">
          <a:xfrm rot="16200000">
            <a:off x="5723987" y="2332380"/>
            <a:ext cx="2250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TSS From Baseline (%)</a:t>
            </a:r>
          </a:p>
        </p:txBody>
      </p:sp>
    </p:spTree>
    <p:extLst>
      <p:ext uri="{BB962C8B-B14F-4D97-AF65-F5344CB8AC3E}">
        <p14:creationId xmlns:p14="http://schemas.microsoft.com/office/powerpoint/2010/main" val="91061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Myelofibrosis </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fontScale="77500" lnSpcReduction="20000"/>
          </a:bodyPr>
          <a:lstStyle/>
          <a:p>
            <a:pPr marL="0" marR="0" lvl="0" indent="0" algn="l" defTabSz="914400" rtl="0" eaLnBrk="1" fontAlgn="base" latinLnBrk="0" hangingPunct="1">
              <a:lnSpc>
                <a:spcPct val="110000"/>
              </a:lnSpc>
              <a:spcBef>
                <a:spcPts val="1000"/>
              </a:spcBef>
              <a:spcAft>
                <a:spcPts val="700"/>
              </a:spcAft>
              <a:buClrTx/>
              <a:buSzTx/>
              <a:buFont typeface="Wingdings" panose="05000000000000000000" pitchFamily="2" charset="2"/>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Downloadable slides </a:t>
            </a:r>
            <a:r>
              <a:rPr kumimoji="0" lang="en-US" sz="2800" b="0" i="0" u="none" strike="noStrike" kern="0" cap="none" spc="0" normalizeH="0" baseline="0" noProof="0" dirty="0">
                <a:ln>
                  <a:noFill/>
                </a:ln>
                <a:effectLst/>
                <a:uLnTx/>
                <a:uFillTx/>
                <a:latin typeface="Calibri" panose="020F0502020204030204" pitchFamily="34" charset="0"/>
                <a:ea typeface="+mn-ea"/>
                <a:cs typeface="+mn-cs"/>
              </a:rPr>
              <a:t>with all the key data </a:t>
            </a:r>
          </a:p>
          <a:p>
            <a:pPr marL="0" marR="0" lvl="0" indent="0" algn="l" defTabSz="914400" rtl="0" eaLnBrk="1" fontAlgn="base" latinLnBrk="0" hangingPunct="1">
              <a:lnSpc>
                <a:spcPct val="110000"/>
              </a:lnSpc>
              <a:spcBef>
                <a:spcPts val="1000"/>
              </a:spcBef>
              <a:spcAft>
                <a:spcPts val="700"/>
              </a:spcAft>
              <a:buClrTx/>
              <a:buSzTx/>
              <a:buFont typeface="Wingdings" panose="05000000000000000000" pitchFamily="2" charset="2"/>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CME-certified text activity </a:t>
            </a:r>
            <a:r>
              <a:rPr kumimoji="0" lang="en-US" sz="2800" b="0" i="0" u="none" strike="noStrike" kern="0" cap="none" spc="0" normalizeH="0" baseline="0" noProof="0" dirty="0">
                <a:ln>
                  <a:noFill/>
                </a:ln>
                <a:effectLst/>
                <a:uLnTx/>
                <a:uFillTx/>
                <a:latin typeface="Calibri" panose="020F0502020204030204" pitchFamily="34" charset="0"/>
                <a:ea typeface="+mn-ea"/>
                <a:cs typeface="+mn-cs"/>
              </a:rPr>
              <a:t>featuring expert perspectives on evidence informing optimal treatment of MF, with a focus on novel data and emerging strategies</a:t>
            </a:r>
          </a:p>
          <a:p>
            <a:pPr marL="0" marR="0" lvl="0" indent="0" algn="l" defTabSz="914400" rtl="0" eaLnBrk="1" fontAlgn="base" latinLnBrk="0" hangingPunct="1">
              <a:lnSpc>
                <a:spcPct val="110000"/>
              </a:lnSpc>
              <a:spcBef>
                <a:spcPts val="1000"/>
              </a:spcBef>
              <a:spcAft>
                <a:spcPts val="700"/>
              </a:spcAft>
              <a:buClrTx/>
              <a:buSzTx/>
              <a:buFont typeface="Wingdings" panose="05000000000000000000" pitchFamily="2" charset="2"/>
              <a:buNone/>
              <a:tabLst/>
              <a:defRPr/>
            </a:pPr>
            <a:r>
              <a:rPr lang="en-US" sz="2800" dirty="0">
                <a:solidFill>
                  <a:schemeClr val="hlink"/>
                </a:solidFill>
              </a:rPr>
              <a:t>Podcast </a:t>
            </a:r>
            <a:r>
              <a:rPr lang="en-US" sz="2800" b="0" dirty="0"/>
              <a:t>discussing key aspects of contemporary management of MF </a:t>
            </a:r>
          </a:p>
          <a:p>
            <a:pPr marL="0" marR="0" lvl="0" indent="0" algn="l" defTabSz="914400" rtl="0" eaLnBrk="1" fontAlgn="base" latinLnBrk="0" hangingPunct="1">
              <a:lnSpc>
                <a:spcPct val="110000"/>
              </a:lnSpc>
              <a:spcBef>
                <a:spcPts val="1000"/>
              </a:spcBef>
              <a:spcAft>
                <a:spcPts val="700"/>
              </a:spcAft>
              <a:buClrTx/>
              <a:buSzTx/>
              <a:buFont typeface="Wingdings" panose="05000000000000000000" pitchFamily="2" charset="2"/>
              <a:buNone/>
              <a:tabLst/>
              <a:defRPr/>
            </a:pPr>
            <a:r>
              <a:rPr kumimoji="0" lang="en-US" sz="2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Interactive Treatment Decision Support Tool </a:t>
            </a:r>
            <a:r>
              <a:rPr kumimoji="0" lang="en-US" sz="2800" b="0" i="0" u="none" strike="noStrike" kern="1200" cap="none" spc="0" normalizeH="0" baseline="0" noProof="0" dirty="0">
                <a:ln>
                  <a:noFill/>
                </a:ln>
                <a:effectLst/>
                <a:uLnTx/>
                <a:uFillTx/>
                <a:latin typeface="Calibri" panose="020F0502020204030204" pitchFamily="34" charset="0"/>
                <a:ea typeface="+mn-ea"/>
                <a:cs typeface="+mn-cs"/>
              </a:rPr>
              <a:t>for MF where you can enter your own case scenarios to get management recommendations from experts </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r>
              <a:rPr lang="en-US" u="sng" dirty="0">
                <a:hlinkClick r:id="rId4"/>
              </a:rPr>
              <a:t>clinicaloptions.com/MFtool</a:t>
            </a:r>
            <a:endParaRPr lang="en-US" u="sng"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98D114F345691499D36EF6B3EEE253F" ma:contentTypeVersion="1" ma:contentTypeDescription="Create a new document." ma:contentTypeScope="" ma:versionID="4d5b94915672e009103e569c2045dbce">
  <xsd:schema xmlns:xsd="http://www.w3.org/2001/XMLSchema" xmlns:xs="http://www.w3.org/2001/XMLSchema" xmlns:p="http://schemas.microsoft.com/office/2006/metadata/properties" xmlns:ns2="d54cbe69-32bd-412a-b004-9152f949605e" xmlns:ns3="de03eaf3-7063-47e4-887d-7274514a2a2d" targetNamespace="http://schemas.microsoft.com/office/2006/metadata/properties" ma:root="true" ma:fieldsID="df44549205e93954cc77cc2a5a2b0ecc" ns2:_="" ns3:_="">
    <xsd:import namespace="d54cbe69-32bd-412a-b004-9152f949605e"/>
    <xsd:import namespace="de03eaf3-7063-47e4-887d-7274514a2a2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e03eaf3-7063-47e4-887d-7274514a2a2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56M7VY3CDVN5-904279558-2</_dlc_DocId>
    <_dlc_DocIdUrl xmlns="d54cbe69-32bd-412a-b004-9152f949605e">
      <Url>https://intranet.clinicaloptions.com/mews/oncology/ONC_2023_MF_TM_(PRP6700)/CME-certified_Clinical_Focus_Module_with_Polling__Embedded_Slides/_layouts/15/DocIdRedir.aspx?ID=56M7VY3CDVN5-904279558-2</Url>
      <Description>56M7VY3CDVN5-904279558-2</Description>
    </_dlc_DocIdUrl>
    <Document_x0020_Category xmlns="de03eaf3-7063-47e4-887d-7274514a2a2d">Slides - Online (non-CME)</Document_x0020_Category>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C8BDDABA-171E-4539-8F12-7E9B16F0C2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e03eaf3-7063-47e4-887d-7274514a2a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2CDEAEE-B89F-4EB4-B9EF-8DC9219EFFBB}">
  <ds:schemaRefs>
    <ds:schemaRef ds:uri="http://schemas.microsoft.com/sharepoint/events"/>
  </ds:schemaRefs>
</ds:datastoreItem>
</file>

<file path=customXml/itemProps4.xml><?xml version="1.0" encoding="utf-8"?>
<ds:datastoreItem xmlns:ds="http://schemas.openxmlformats.org/officeDocument/2006/customXml" ds:itemID="{5BA55BC3-5A03-47C2-8EC3-D964C3B5E779}">
  <ds:schemaRefs>
    <ds:schemaRef ds:uri="http://www.w3.org/XML/1998/namespace"/>
    <ds:schemaRef ds:uri="http://purl.org/dc/dcmitype/"/>
    <ds:schemaRef ds:uri="http://purl.org/dc/elements/1.1/"/>
    <ds:schemaRef ds:uri="de03eaf3-7063-47e4-887d-7274514a2a2d"/>
    <ds:schemaRef ds:uri="http://schemas.microsoft.com/office/2006/documentManagement/types"/>
    <ds:schemaRef ds:uri="http://schemas.openxmlformats.org/package/2006/metadata/core-properties"/>
    <ds:schemaRef ds:uri="http://purl.org/dc/terms/"/>
    <ds:schemaRef ds:uri="http://schemas.microsoft.com/office/infopath/2007/PartnerControls"/>
    <ds:schemaRef ds:uri="d54cbe69-32bd-412a-b004-9152f949605e"/>
    <ds:schemaRef ds:uri="http://schemas.microsoft.com/office/2006/metadata/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10300</TotalTime>
  <Words>4859</Words>
  <Application>Microsoft Office PowerPoint</Application>
  <PresentationFormat>Widescreen</PresentationFormat>
  <Paragraphs>836</Paragraphs>
  <Slides>30</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ＭＳ Ｐゴシック</vt:lpstr>
      <vt:lpstr> calibri</vt:lpstr>
      <vt:lpstr>Arial</vt:lpstr>
      <vt:lpstr>Calibri</vt:lpstr>
      <vt:lpstr>Century Gothic</vt:lpstr>
      <vt:lpstr>Source Sans Pro</vt:lpstr>
      <vt:lpstr>Times</vt:lpstr>
      <vt:lpstr>Wingdings</vt:lpstr>
      <vt:lpstr>2022_CCO_Template</vt:lpstr>
      <vt:lpstr>Expert Viewpoints in Myelofibrosis:  Advancing Treatment Strategies With  Next-Generation Therapeutics </vt:lpstr>
      <vt:lpstr>About These Slides</vt:lpstr>
      <vt:lpstr>Faculty</vt:lpstr>
      <vt:lpstr>Introduction to MF</vt:lpstr>
      <vt:lpstr>MF Management Goals</vt:lpstr>
      <vt:lpstr>Treatment of MF Based on Risk and Symptoms/Signs</vt:lpstr>
      <vt:lpstr>Ruxolitinib and Fedratinib for Patients With  Higher-Risk MF</vt:lpstr>
      <vt:lpstr>PERSIST-1 and PERSIST-2:  Phase III Trials of Pacritinib for MF</vt:lpstr>
      <vt:lpstr>PERSIST-2: Spleen/Symptom Response</vt:lpstr>
      <vt:lpstr>PERSIST-2: Hematologic Stability/Improvement </vt:lpstr>
      <vt:lpstr>Selected Novel Therapies in Trials for MF</vt:lpstr>
      <vt:lpstr>TRANSFORM-1: Navitoclax + Ruxolitinib vs Placebo + Ruxolitinib in Previously Untreated MF</vt:lpstr>
      <vt:lpstr>TRANSFORM-1: SVR35 at Wk 24</vt:lpstr>
      <vt:lpstr>TRANSFORM-1: TSS at Wk 24</vt:lpstr>
      <vt:lpstr>TRANSFORM-1: Safety</vt:lpstr>
      <vt:lpstr>MANIFEST-2: Pelabresib + Ruxolitinib vs Placebo + Ruxolitinib for JAK Inhibitor–Naive MF</vt:lpstr>
      <vt:lpstr>MANIFEST-2: SVR35 at Wk 24</vt:lpstr>
      <vt:lpstr>MANIFEST-2: TSS at Wk 24</vt:lpstr>
      <vt:lpstr>MANIFEST-2: Safety</vt:lpstr>
      <vt:lpstr>JAK Inhibitor Failure: Response-Adaptive Therapy</vt:lpstr>
      <vt:lpstr>Response Criteria for MF Are  Difficult to Apply in Daily Clinical Practice</vt:lpstr>
      <vt:lpstr>Defining Ruxolitinib Failure in Clinical Practice </vt:lpstr>
      <vt:lpstr>JAK Inhibitor Efficacy and Tolerability in MF: Systematic Review and Network Meta-analysis</vt:lpstr>
      <vt:lpstr>MOMENTUM: Momelotinib for Patients With  MF, Anemia, and Previous JAK Inhibitor Therapy</vt:lpstr>
      <vt:lpstr>MOMENTUM: Efficacy</vt:lpstr>
      <vt:lpstr>MOMENTUM: Transfusion Independence Rate at  Wk 24 and Mean Hgb Over Time</vt:lpstr>
      <vt:lpstr>Additional Agents and Combinations in  Phase III Trials for Patients With JAK Inhibitor Failure</vt:lpstr>
      <vt:lpstr>INDEPENDENCE: Luspatercept in Patients  With MF and Anemia Receiving JAK Inhibitor Therapy</vt:lpstr>
      <vt:lpstr>Tagraxofusp (CD123 Inhibitor):  Phase I/II Study in R/R MF After JAK Inhibitor</vt:lpstr>
      <vt:lpstr>Go Online for More CCO  Coverage of Myelofibrosis </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Expert Viewpoints in Myelofibrosis: Advancing Treatment Strategies With Next-Generation Therapeutics</dc:title>
  <dc:creator>Preferred User</dc:creator>
  <cp:lastModifiedBy>nkolenko@clinicaloptions.com</cp:lastModifiedBy>
  <cp:revision>9</cp:revision>
  <cp:lastPrinted>2016-09-26T20:21:49Z</cp:lastPrinted>
  <dcterms:created xsi:type="dcterms:W3CDTF">2005-05-27T15:08:01Z</dcterms:created>
  <dcterms:modified xsi:type="dcterms:W3CDTF">2024-01-31T21:17:46Z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c798def2-b23f-45d5-9a74-19d3dc32029b</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0x010100D98D114F345691499D36EF6B3EEE253F</vt:lpwstr>
  </property>
  <property fmtid="{D5CDD505-2E9C-101B-9397-08002B2CF9AE}" pid="9" name="MediaServiceImageTags">
    <vt:lpwstr/>
  </property>
</Properties>
</file>