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4"/>
    <p:sldMasterId id="2147483851" r:id="rId5"/>
    <p:sldMasterId id="2147483871" r:id="rId6"/>
    <p:sldMasterId id="2147483820" r:id="rId7"/>
    <p:sldMasterId id="2147483899" r:id="rId8"/>
    <p:sldMasterId id="2147483923" r:id="rId9"/>
    <p:sldMasterId id="2147483933" r:id="rId10"/>
  </p:sldMasterIdLst>
  <p:notesMasterIdLst>
    <p:notesMasterId r:id="rId34"/>
  </p:notesMasterIdLst>
  <p:handoutMasterIdLst>
    <p:handoutMasterId r:id="rId35"/>
  </p:handoutMasterIdLst>
  <p:sldIdLst>
    <p:sldId id="2147473663" r:id="rId11"/>
    <p:sldId id="2147483645" r:id="rId12"/>
    <p:sldId id="2147472346" r:id="rId13"/>
    <p:sldId id="549" r:id="rId14"/>
    <p:sldId id="2147473749" r:id="rId15"/>
    <p:sldId id="257" r:id="rId16"/>
    <p:sldId id="260" r:id="rId17"/>
    <p:sldId id="262" r:id="rId18"/>
    <p:sldId id="13346" r:id="rId19"/>
    <p:sldId id="267" r:id="rId20"/>
    <p:sldId id="291" r:id="rId21"/>
    <p:sldId id="268" r:id="rId22"/>
    <p:sldId id="258" r:id="rId23"/>
    <p:sldId id="269" r:id="rId24"/>
    <p:sldId id="259" r:id="rId25"/>
    <p:sldId id="263" r:id="rId26"/>
    <p:sldId id="270" r:id="rId27"/>
    <p:sldId id="271" r:id="rId28"/>
    <p:sldId id="264" r:id="rId29"/>
    <p:sldId id="265" r:id="rId30"/>
    <p:sldId id="273" r:id="rId31"/>
    <p:sldId id="13347" r:id="rId32"/>
    <p:sldId id="214748364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36" userDrawn="1">
          <p15:clr>
            <a:srgbClr val="A4A3A4"/>
          </p15:clr>
        </p15:guide>
        <p15:guide id="4" orient="horz" pos="3216" userDrawn="1">
          <p15:clr>
            <a:srgbClr val="A4A3A4"/>
          </p15:clr>
        </p15:guide>
        <p15:guide id="8" pos="56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2"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19"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2"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Kristen Formby" initials="KF" lastIdx="134" clrIdx="9">
    <p:extLst>
      <p:ext uri="{19B8F6BF-5375-455C-9EA6-DF929625EA0E}">
        <p15:presenceInfo xmlns:p15="http://schemas.microsoft.com/office/powerpoint/2012/main" userId="S::kformby@cealliance.com::19703da7-6ffe-4e10-881a-828805b8d619" providerId="AD"/>
      </p:ext>
    </p:extLst>
  </p:cmAuthor>
  <p:cmAuthor id="11" name="Hillary Tunggal" initials="HT" lastIdx="62" clrIdx="10">
    <p:extLst>
      <p:ext uri="{19B8F6BF-5375-455C-9EA6-DF929625EA0E}">
        <p15:presenceInfo xmlns:p15="http://schemas.microsoft.com/office/powerpoint/2012/main" userId="S::htunggal@cealliance.com::ad64bda3-5530-4833-84b4-5d3ed1bf5c1c" providerId="AD"/>
      </p:ext>
    </p:extLst>
  </p:cmAuthor>
  <p:cmAuthor id="12" name="Andrea Boecler" initials="AB" lastIdx="1" clrIdx="11">
    <p:extLst>
      <p:ext uri="{19B8F6BF-5375-455C-9EA6-DF929625EA0E}">
        <p15:presenceInfo xmlns:p15="http://schemas.microsoft.com/office/powerpoint/2012/main" userId="S::aboecler@clinicaloptions.com::28e82037-1239-4052-943b-ae184e0bc2af" providerId="AD"/>
      </p:ext>
    </p:extLst>
  </p:cmAuthor>
  <p:cmAuthor id="13" name="Jennifer Eimers" initials="JE" lastIdx="2" clrIdx="12">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CA"/>
    <a:srgbClr val="BA3000"/>
    <a:srgbClr val="992000"/>
    <a:srgbClr val="FFFFFF"/>
    <a:srgbClr val="8B8B92"/>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22418C-4040-49AD-8E67-4A72A4C7EFDD}" v="20" dt="2026-03-26T17:57:22.814"/>
    <p1510:client id="{2EBCDF1D-EAE9-4216-93A0-FF90F0585BE2}" v="3" dt="2026-03-26T19:08:25.253"/>
    <p1510:client id="{780D23BD-571A-45BE-B48B-FCE9DCBF4BA7}" v="2" dt="2026-03-26T15:35:29.754"/>
    <p1510:client id="{D5EDE76D-13EC-46FD-B919-AD1A3DCDAC7B}" v="1" dt="2026-03-26T18:49:52.226"/>
    <p1510:client id="{F0F9752B-F1B4-46DF-8337-F003B79665A8}" v="1" dt="2026-03-26T19:14:24.1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2968" autoAdjust="0"/>
  </p:normalViewPr>
  <p:slideViewPr>
    <p:cSldViewPr snapToGrid="0">
      <p:cViewPr varScale="1">
        <p:scale>
          <a:sx n="61" d="100"/>
          <a:sy n="61" d="100"/>
        </p:scale>
        <p:origin x="764" y="60"/>
      </p:cViewPr>
      <p:guideLst>
        <p:guide orient="horz" pos="2136"/>
        <p:guide orient="horz" pos="3216"/>
        <p:guide pos="5616"/>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21" Type="http://schemas.openxmlformats.org/officeDocument/2006/relationships/slide" Target="slides/slide11.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E16E3F-1A2F-4B46-8E55-FB908549D719}"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34967C05-6B0B-46C7-90A9-35630F577A25}">
      <dgm:prSet phldrT="[Text]"/>
      <dgm:spPr/>
      <dgm:t>
        <a:bodyPr/>
        <a:lstStyle/>
        <a:p>
          <a:r>
            <a:rPr lang="en-US" dirty="0">
              <a:solidFill>
                <a:schemeClr val="bg2"/>
              </a:solidFill>
              <a:cs typeface="Arial"/>
            </a:rPr>
            <a:t>Diagnosis, </a:t>
          </a:r>
          <a:r>
            <a:rPr lang="en-US" dirty="0">
              <a:solidFill>
                <a:schemeClr val="bg2"/>
              </a:solidFill>
            </a:rPr>
            <a:t>f</a:t>
          </a:r>
          <a:r>
            <a:rPr lang="en-US" dirty="0">
              <a:solidFill>
                <a:schemeClr val="bg2"/>
              </a:solidFill>
              <a:cs typeface="Arial"/>
            </a:rPr>
            <a:t>irst-line treatment: </a:t>
          </a:r>
          <a:br>
            <a:rPr lang="en-US" dirty="0">
              <a:solidFill>
                <a:schemeClr val="bg2"/>
              </a:solidFill>
              <a:cs typeface="Arial"/>
            </a:rPr>
          </a:br>
          <a:r>
            <a:rPr lang="en-US" dirty="0">
              <a:solidFill>
                <a:schemeClr val="bg2"/>
              </a:solidFill>
              <a:cs typeface="Arial"/>
            </a:rPr>
            <a:t>UDCA 13-15 mg/kg/day</a:t>
          </a:r>
          <a:endParaRPr lang="en-US" dirty="0">
            <a:solidFill>
              <a:schemeClr val="bg2"/>
            </a:solidFill>
          </a:endParaRPr>
        </a:p>
      </dgm:t>
    </dgm:pt>
    <dgm:pt modelId="{D276F743-FEFE-4D11-9886-6D605936E41C}" type="parTrans" cxnId="{F392B036-4669-48C4-8023-FD754FA8CE38}">
      <dgm:prSet/>
      <dgm:spPr/>
      <dgm:t>
        <a:bodyPr/>
        <a:lstStyle/>
        <a:p>
          <a:endParaRPr lang="en-US">
            <a:solidFill>
              <a:schemeClr val="bg2"/>
            </a:solidFill>
          </a:endParaRPr>
        </a:p>
      </dgm:t>
    </dgm:pt>
    <dgm:pt modelId="{2FCB3035-295E-47DD-A1F2-8CEDB80B2ECD}" type="sibTrans" cxnId="{F392B036-4669-48C4-8023-FD754FA8CE38}">
      <dgm:prSet/>
      <dgm:spPr>
        <a:solidFill>
          <a:schemeClr val="bg1">
            <a:lumMod val="65000"/>
          </a:schemeClr>
        </a:solidFill>
      </dgm:spPr>
      <dgm:t>
        <a:bodyPr/>
        <a:lstStyle/>
        <a:p>
          <a:endParaRPr lang="en-US" dirty="0">
            <a:solidFill>
              <a:schemeClr val="bg2"/>
            </a:solidFill>
          </a:endParaRPr>
        </a:p>
      </dgm:t>
    </dgm:pt>
    <dgm:pt modelId="{40641D4F-7641-478B-A59B-3AB0311173B5}">
      <dgm:prSet phldrT="[Text]"/>
      <dgm:spPr/>
      <dgm:t>
        <a:bodyPr/>
        <a:lstStyle/>
        <a:p>
          <a:pPr>
            <a:spcAft>
              <a:spcPts val="0"/>
            </a:spcAft>
          </a:pPr>
          <a:r>
            <a:rPr lang="en-US" dirty="0">
              <a:solidFill>
                <a:schemeClr val="bg2"/>
              </a:solidFill>
              <a:cs typeface="Arial"/>
            </a:rPr>
            <a:t>Assess response:</a:t>
          </a:r>
        </a:p>
        <a:p>
          <a:pPr>
            <a:spcAft>
              <a:spcPts val="0"/>
            </a:spcAft>
          </a:pPr>
          <a:r>
            <a:rPr lang="en-US" dirty="0">
              <a:solidFill>
                <a:schemeClr val="bg2"/>
              </a:solidFill>
              <a:cs typeface="Arial"/>
            </a:rPr>
            <a:t> at 12 mo for all patients</a:t>
          </a:r>
          <a:endParaRPr lang="en-US" dirty="0">
            <a:solidFill>
              <a:schemeClr val="bg2"/>
            </a:solidFill>
          </a:endParaRPr>
        </a:p>
      </dgm:t>
    </dgm:pt>
    <dgm:pt modelId="{B87EBC7C-1022-43F1-9F64-26FA7356C9EB}" type="parTrans" cxnId="{18312E7A-B0BE-4C90-A2AF-C31518C859FB}">
      <dgm:prSet/>
      <dgm:spPr/>
      <dgm:t>
        <a:bodyPr/>
        <a:lstStyle/>
        <a:p>
          <a:endParaRPr lang="en-US">
            <a:solidFill>
              <a:schemeClr val="bg2"/>
            </a:solidFill>
          </a:endParaRPr>
        </a:p>
      </dgm:t>
    </dgm:pt>
    <dgm:pt modelId="{49881EA5-8A34-4949-9F07-444807B20CF5}" type="sibTrans" cxnId="{18312E7A-B0BE-4C90-A2AF-C31518C859FB}">
      <dgm:prSet/>
      <dgm:spPr>
        <a:solidFill>
          <a:schemeClr val="bg1">
            <a:lumMod val="65000"/>
          </a:schemeClr>
        </a:solidFill>
      </dgm:spPr>
      <dgm:t>
        <a:bodyPr/>
        <a:lstStyle/>
        <a:p>
          <a:endParaRPr lang="en-US" dirty="0">
            <a:solidFill>
              <a:schemeClr val="bg2"/>
            </a:solidFill>
          </a:endParaRPr>
        </a:p>
      </dgm:t>
    </dgm:pt>
    <dgm:pt modelId="{D945CBBA-EE0F-4942-B6DC-E4020044C89C}">
      <dgm:prSet phldrT="[Text]" custT="1"/>
      <dgm:spPr/>
      <dgm:t>
        <a:bodyPr/>
        <a:lstStyle/>
        <a:p>
          <a:pPr>
            <a:spcAft>
              <a:spcPts val="0"/>
            </a:spcAft>
          </a:pPr>
          <a:r>
            <a:rPr lang="en-US" sz="1800" dirty="0">
              <a:solidFill>
                <a:schemeClr val="bg2"/>
              </a:solidFill>
              <a:cs typeface="Arial"/>
            </a:rPr>
            <a:t>If inadequate response:</a:t>
          </a:r>
        </a:p>
        <a:p>
          <a:pPr>
            <a:spcAft>
              <a:spcPts val="0"/>
            </a:spcAft>
          </a:pPr>
          <a:r>
            <a:rPr lang="en-US" sz="1800" dirty="0">
              <a:solidFill>
                <a:schemeClr val="bg2"/>
              </a:solidFill>
              <a:cs typeface="Arial"/>
            </a:rPr>
            <a:t>Second-line therapy and symptom management</a:t>
          </a:r>
          <a:endParaRPr lang="en-US" sz="1800" dirty="0">
            <a:solidFill>
              <a:schemeClr val="bg2"/>
            </a:solidFill>
          </a:endParaRPr>
        </a:p>
      </dgm:t>
    </dgm:pt>
    <dgm:pt modelId="{CB8F8FFD-1A9D-475E-A262-EA5618ED3D8B}" type="parTrans" cxnId="{91006BEF-E4D2-49D4-BE24-710D0697AF05}">
      <dgm:prSet/>
      <dgm:spPr/>
      <dgm:t>
        <a:bodyPr/>
        <a:lstStyle/>
        <a:p>
          <a:endParaRPr lang="en-US">
            <a:solidFill>
              <a:schemeClr val="bg2"/>
            </a:solidFill>
          </a:endParaRPr>
        </a:p>
      </dgm:t>
    </dgm:pt>
    <dgm:pt modelId="{B9D552DF-1F81-4952-AFDA-6BFAC8B04AAF}" type="sibTrans" cxnId="{91006BEF-E4D2-49D4-BE24-710D0697AF05}">
      <dgm:prSet/>
      <dgm:spPr/>
      <dgm:t>
        <a:bodyPr/>
        <a:lstStyle/>
        <a:p>
          <a:endParaRPr lang="en-US">
            <a:solidFill>
              <a:schemeClr val="bg2"/>
            </a:solidFill>
          </a:endParaRPr>
        </a:p>
      </dgm:t>
    </dgm:pt>
    <dgm:pt modelId="{933FDB2A-306D-44AE-AC7F-C958F30AAC97}" type="pres">
      <dgm:prSet presAssocID="{96E16E3F-1A2F-4B46-8E55-FB908549D719}" presName="linearFlow" presStyleCnt="0">
        <dgm:presLayoutVars>
          <dgm:resizeHandles val="exact"/>
        </dgm:presLayoutVars>
      </dgm:prSet>
      <dgm:spPr/>
    </dgm:pt>
    <dgm:pt modelId="{682F2F98-15F6-497C-AF7B-D33818507031}" type="pres">
      <dgm:prSet presAssocID="{34967C05-6B0B-46C7-90A9-35630F577A25}" presName="node" presStyleLbl="node1" presStyleIdx="0" presStyleCnt="3">
        <dgm:presLayoutVars>
          <dgm:bulletEnabled val="1"/>
        </dgm:presLayoutVars>
      </dgm:prSet>
      <dgm:spPr/>
    </dgm:pt>
    <dgm:pt modelId="{62B0BD68-6730-4659-B369-650C83C0230D}" type="pres">
      <dgm:prSet presAssocID="{2FCB3035-295E-47DD-A1F2-8CEDB80B2ECD}" presName="sibTrans" presStyleLbl="sibTrans2D1" presStyleIdx="0" presStyleCnt="2"/>
      <dgm:spPr/>
    </dgm:pt>
    <dgm:pt modelId="{C08D9845-778F-4E89-A7B8-8C6BC478724E}" type="pres">
      <dgm:prSet presAssocID="{2FCB3035-295E-47DD-A1F2-8CEDB80B2ECD}" presName="connectorText" presStyleLbl="sibTrans2D1" presStyleIdx="0" presStyleCnt="2"/>
      <dgm:spPr/>
    </dgm:pt>
    <dgm:pt modelId="{9BDC8582-527E-4EB8-A8F0-6404C63F1704}" type="pres">
      <dgm:prSet presAssocID="{40641D4F-7641-478B-A59B-3AB0311173B5}" presName="node" presStyleLbl="node1" presStyleIdx="1" presStyleCnt="3">
        <dgm:presLayoutVars>
          <dgm:bulletEnabled val="1"/>
        </dgm:presLayoutVars>
      </dgm:prSet>
      <dgm:spPr/>
    </dgm:pt>
    <dgm:pt modelId="{FBBB3E70-6840-491C-9EFE-A78AFDA2B7F4}" type="pres">
      <dgm:prSet presAssocID="{49881EA5-8A34-4949-9F07-444807B20CF5}" presName="sibTrans" presStyleLbl="sibTrans2D1" presStyleIdx="1" presStyleCnt="2"/>
      <dgm:spPr/>
    </dgm:pt>
    <dgm:pt modelId="{A3C07A6C-6934-4DDF-98E0-EED27E363A68}" type="pres">
      <dgm:prSet presAssocID="{49881EA5-8A34-4949-9F07-444807B20CF5}" presName="connectorText" presStyleLbl="sibTrans2D1" presStyleIdx="1" presStyleCnt="2"/>
      <dgm:spPr/>
    </dgm:pt>
    <dgm:pt modelId="{3B2F2CAC-ECD5-4388-954F-9BC7A1F16FA6}" type="pres">
      <dgm:prSet presAssocID="{D945CBBA-EE0F-4942-B6DC-E4020044C89C}" presName="node" presStyleLbl="node1" presStyleIdx="2" presStyleCnt="3">
        <dgm:presLayoutVars>
          <dgm:bulletEnabled val="1"/>
        </dgm:presLayoutVars>
      </dgm:prSet>
      <dgm:spPr/>
    </dgm:pt>
  </dgm:ptLst>
  <dgm:cxnLst>
    <dgm:cxn modelId="{0E417827-2D78-45FE-A6F7-5600AFFF348F}" type="presOf" srcId="{49881EA5-8A34-4949-9F07-444807B20CF5}" destId="{FBBB3E70-6840-491C-9EFE-A78AFDA2B7F4}" srcOrd="0" destOrd="0" presId="urn:microsoft.com/office/officeart/2005/8/layout/process2"/>
    <dgm:cxn modelId="{86AF252A-8132-436F-BCE8-B0E430A37B2F}" type="presOf" srcId="{96E16E3F-1A2F-4B46-8E55-FB908549D719}" destId="{933FDB2A-306D-44AE-AC7F-C958F30AAC97}" srcOrd="0" destOrd="0" presId="urn:microsoft.com/office/officeart/2005/8/layout/process2"/>
    <dgm:cxn modelId="{F392B036-4669-48C4-8023-FD754FA8CE38}" srcId="{96E16E3F-1A2F-4B46-8E55-FB908549D719}" destId="{34967C05-6B0B-46C7-90A9-35630F577A25}" srcOrd="0" destOrd="0" parTransId="{D276F743-FEFE-4D11-9886-6D605936E41C}" sibTransId="{2FCB3035-295E-47DD-A1F2-8CEDB80B2ECD}"/>
    <dgm:cxn modelId="{F337CC4C-96F4-4E8C-91CE-754F72703414}" type="presOf" srcId="{34967C05-6B0B-46C7-90A9-35630F577A25}" destId="{682F2F98-15F6-497C-AF7B-D33818507031}" srcOrd="0" destOrd="0" presId="urn:microsoft.com/office/officeart/2005/8/layout/process2"/>
    <dgm:cxn modelId="{CD480852-5FD7-4440-B33D-11B538CF74D5}" type="presOf" srcId="{2FCB3035-295E-47DD-A1F2-8CEDB80B2ECD}" destId="{62B0BD68-6730-4659-B369-650C83C0230D}" srcOrd="0" destOrd="0" presId="urn:microsoft.com/office/officeart/2005/8/layout/process2"/>
    <dgm:cxn modelId="{18312E7A-B0BE-4C90-A2AF-C31518C859FB}" srcId="{96E16E3F-1A2F-4B46-8E55-FB908549D719}" destId="{40641D4F-7641-478B-A59B-3AB0311173B5}" srcOrd="1" destOrd="0" parTransId="{B87EBC7C-1022-43F1-9F64-26FA7356C9EB}" sibTransId="{49881EA5-8A34-4949-9F07-444807B20CF5}"/>
    <dgm:cxn modelId="{30D3D07A-E680-415A-990B-CCC44AF76828}" type="presOf" srcId="{49881EA5-8A34-4949-9F07-444807B20CF5}" destId="{A3C07A6C-6934-4DDF-98E0-EED27E363A68}" srcOrd="1" destOrd="0" presId="urn:microsoft.com/office/officeart/2005/8/layout/process2"/>
    <dgm:cxn modelId="{F640B2B9-352C-4EDA-BA38-6D2F36BC3207}" type="presOf" srcId="{40641D4F-7641-478B-A59B-3AB0311173B5}" destId="{9BDC8582-527E-4EB8-A8F0-6404C63F1704}" srcOrd="0" destOrd="0" presId="urn:microsoft.com/office/officeart/2005/8/layout/process2"/>
    <dgm:cxn modelId="{DF8AC6D4-220F-437A-A426-747DCF0ADBE3}" type="presOf" srcId="{D945CBBA-EE0F-4942-B6DC-E4020044C89C}" destId="{3B2F2CAC-ECD5-4388-954F-9BC7A1F16FA6}" srcOrd="0" destOrd="0" presId="urn:microsoft.com/office/officeart/2005/8/layout/process2"/>
    <dgm:cxn modelId="{381C68DA-2DDD-481D-B7A5-899F9B2FA92F}" type="presOf" srcId="{2FCB3035-295E-47DD-A1F2-8CEDB80B2ECD}" destId="{C08D9845-778F-4E89-A7B8-8C6BC478724E}" srcOrd="1" destOrd="0" presId="urn:microsoft.com/office/officeart/2005/8/layout/process2"/>
    <dgm:cxn modelId="{91006BEF-E4D2-49D4-BE24-710D0697AF05}" srcId="{96E16E3F-1A2F-4B46-8E55-FB908549D719}" destId="{D945CBBA-EE0F-4942-B6DC-E4020044C89C}" srcOrd="2" destOrd="0" parTransId="{CB8F8FFD-1A9D-475E-A262-EA5618ED3D8B}" sibTransId="{B9D552DF-1F81-4952-AFDA-6BFAC8B04AAF}"/>
    <dgm:cxn modelId="{72635577-01EC-458D-A7B4-11E0687E7A94}" type="presParOf" srcId="{933FDB2A-306D-44AE-AC7F-C958F30AAC97}" destId="{682F2F98-15F6-497C-AF7B-D33818507031}" srcOrd="0" destOrd="0" presId="urn:microsoft.com/office/officeart/2005/8/layout/process2"/>
    <dgm:cxn modelId="{09EF62B5-1909-4E3D-9ECF-1A3F4DD4A265}" type="presParOf" srcId="{933FDB2A-306D-44AE-AC7F-C958F30AAC97}" destId="{62B0BD68-6730-4659-B369-650C83C0230D}" srcOrd="1" destOrd="0" presId="urn:microsoft.com/office/officeart/2005/8/layout/process2"/>
    <dgm:cxn modelId="{9E4E92E2-4047-41B9-AA34-C5ED908D0EB8}" type="presParOf" srcId="{62B0BD68-6730-4659-B369-650C83C0230D}" destId="{C08D9845-778F-4E89-A7B8-8C6BC478724E}" srcOrd="0" destOrd="0" presId="urn:microsoft.com/office/officeart/2005/8/layout/process2"/>
    <dgm:cxn modelId="{FD3D8C3E-5FA1-4191-B319-3BA9347CC69D}" type="presParOf" srcId="{933FDB2A-306D-44AE-AC7F-C958F30AAC97}" destId="{9BDC8582-527E-4EB8-A8F0-6404C63F1704}" srcOrd="2" destOrd="0" presId="urn:microsoft.com/office/officeart/2005/8/layout/process2"/>
    <dgm:cxn modelId="{4C9102A1-E797-43B3-B4AB-57C01E5E2DD2}" type="presParOf" srcId="{933FDB2A-306D-44AE-AC7F-C958F30AAC97}" destId="{FBBB3E70-6840-491C-9EFE-A78AFDA2B7F4}" srcOrd="3" destOrd="0" presId="urn:microsoft.com/office/officeart/2005/8/layout/process2"/>
    <dgm:cxn modelId="{6FB9811E-8201-4115-A2B7-ED797ABAC37C}" type="presParOf" srcId="{FBBB3E70-6840-491C-9EFE-A78AFDA2B7F4}" destId="{A3C07A6C-6934-4DDF-98E0-EED27E363A68}" srcOrd="0" destOrd="0" presId="urn:microsoft.com/office/officeart/2005/8/layout/process2"/>
    <dgm:cxn modelId="{08D33BD6-F27B-4200-AF77-390F5D51C9A4}" type="presParOf" srcId="{933FDB2A-306D-44AE-AC7F-C958F30AAC97}" destId="{3B2F2CAC-ECD5-4388-954F-9BC7A1F16FA6}"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E16E3F-1A2F-4B46-8E55-FB908549D719}"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34967C05-6B0B-46C7-90A9-35630F577A25}">
      <dgm:prSet phldrT="[Text]"/>
      <dgm:spPr/>
      <dgm:t>
        <a:bodyPr/>
        <a:lstStyle/>
        <a:p>
          <a:r>
            <a:rPr lang="en-US" dirty="0">
              <a:solidFill>
                <a:schemeClr val="bg2"/>
              </a:solidFill>
              <a:cs typeface="Arial"/>
            </a:rPr>
            <a:t>Diagnosis, </a:t>
          </a:r>
          <a:r>
            <a:rPr lang="en-US" dirty="0">
              <a:solidFill>
                <a:schemeClr val="bg2"/>
              </a:solidFill>
            </a:rPr>
            <a:t>f</a:t>
          </a:r>
          <a:r>
            <a:rPr lang="en-US" dirty="0">
              <a:solidFill>
                <a:schemeClr val="bg2"/>
              </a:solidFill>
              <a:cs typeface="Arial"/>
            </a:rPr>
            <a:t>irst-line treatment: </a:t>
          </a:r>
          <a:br>
            <a:rPr lang="en-US" dirty="0">
              <a:solidFill>
                <a:schemeClr val="bg2"/>
              </a:solidFill>
              <a:cs typeface="Arial"/>
            </a:rPr>
          </a:br>
          <a:r>
            <a:rPr lang="en-US" dirty="0">
              <a:solidFill>
                <a:schemeClr val="bg2"/>
              </a:solidFill>
              <a:cs typeface="Arial"/>
            </a:rPr>
            <a:t>UDCA 13-15 mg/kg/day</a:t>
          </a:r>
          <a:endParaRPr lang="en-US" dirty="0">
            <a:solidFill>
              <a:schemeClr val="bg2"/>
            </a:solidFill>
          </a:endParaRPr>
        </a:p>
      </dgm:t>
    </dgm:pt>
    <dgm:pt modelId="{D276F743-FEFE-4D11-9886-6D605936E41C}" type="parTrans" cxnId="{F392B036-4669-48C4-8023-FD754FA8CE38}">
      <dgm:prSet/>
      <dgm:spPr/>
      <dgm:t>
        <a:bodyPr/>
        <a:lstStyle/>
        <a:p>
          <a:endParaRPr lang="en-US">
            <a:solidFill>
              <a:schemeClr val="bg2"/>
            </a:solidFill>
          </a:endParaRPr>
        </a:p>
      </dgm:t>
    </dgm:pt>
    <dgm:pt modelId="{2FCB3035-295E-47DD-A1F2-8CEDB80B2ECD}" type="sibTrans" cxnId="{F392B036-4669-48C4-8023-FD754FA8CE38}">
      <dgm:prSet/>
      <dgm:spPr>
        <a:solidFill>
          <a:schemeClr val="bg1">
            <a:lumMod val="65000"/>
          </a:schemeClr>
        </a:solidFill>
      </dgm:spPr>
      <dgm:t>
        <a:bodyPr/>
        <a:lstStyle/>
        <a:p>
          <a:endParaRPr lang="en-US" dirty="0">
            <a:solidFill>
              <a:schemeClr val="bg2"/>
            </a:solidFill>
          </a:endParaRPr>
        </a:p>
      </dgm:t>
    </dgm:pt>
    <dgm:pt modelId="{40641D4F-7641-478B-A59B-3AB0311173B5}">
      <dgm:prSet phldrT="[Text]" custT="1"/>
      <dgm:spPr>
        <a:solidFill>
          <a:schemeClr val="accent6"/>
        </a:solidFill>
      </dgm:spPr>
      <dgm:t>
        <a:bodyPr/>
        <a:lstStyle/>
        <a:p>
          <a:pPr>
            <a:lnSpc>
              <a:spcPct val="100000"/>
            </a:lnSpc>
            <a:spcAft>
              <a:spcPts val="0"/>
            </a:spcAft>
          </a:pPr>
          <a:r>
            <a:rPr lang="en-US" sz="1800" b="0" dirty="0">
              <a:solidFill>
                <a:schemeClr val="bg2"/>
              </a:solidFill>
              <a:cs typeface="Arial"/>
            </a:rPr>
            <a:t>Assess response: </a:t>
          </a:r>
        </a:p>
        <a:p>
          <a:pPr>
            <a:lnSpc>
              <a:spcPct val="100000"/>
            </a:lnSpc>
            <a:spcAft>
              <a:spcPts val="0"/>
            </a:spcAft>
          </a:pPr>
          <a:r>
            <a:rPr lang="en-US" sz="1800" b="1" dirty="0">
              <a:solidFill>
                <a:schemeClr val="bg2"/>
              </a:solidFill>
              <a:cs typeface="Arial"/>
            </a:rPr>
            <a:t>at 6 mo in patients at higher risk</a:t>
          </a:r>
          <a:r>
            <a:rPr lang="en-US" sz="1800" dirty="0">
              <a:solidFill>
                <a:schemeClr val="bg2"/>
              </a:solidFill>
              <a:cs typeface="Arial"/>
            </a:rPr>
            <a:t> </a:t>
          </a:r>
        </a:p>
        <a:p>
          <a:pPr>
            <a:lnSpc>
              <a:spcPct val="100000"/>
            </a:lnSpc>
            <a:spcAft>
              <a:spcPts val="0"/>
            </a:spcAft>
          </a:pPr>
          <a:r>
            <a:rPr lang="en-US" sz="1800" dirty="0">
              <a:solidFill>
                <a:schemeClr val="bg2"/>
              </a:solidFill>
              <a:cs typeface="Arial"/>
            </a:rPr>
            <a:t>at 12 mo in patients at normal risk</a:t>
          </a:r>
          <a:endParaRPr lang="en-US" sz="1800" dirty="0">
            <a:solidFill>
              <a:schemeClr val="bg2"/>
            </a:solidFill>
          </a:endParaRPr>
        </a:p>
      </dgm:t>
    </dgm:pt>
    <dgm:pt modelId="{B87EBC7C-1022-43F1-9F64-26FA7356C9EB}" type="parTrans" cxnId="{18312E7A-B0BE-4C90-A2AF-C31518C859FB}">
      <dgm:prSet/>
      <dgm:spPr/>
      <dgm:t>
        <a:bodyPr/>
        <a:lstStyle/>
        <a:p>
          <a:endParaRPr lang="en-US">
            <a:solidFill>
              <a:schemeClr val="bg2"/>
            </a:solidFill>
          </a:endParaRPr>
        </a:p>
      </dgm:t>
    </dgm:pt>
    <dgm:pt modelId="{49881EA5-8A34-4949-9F07-444807B20CF5}" type="sibTrans" cxnId="{18312E7A-B0BE-4C90-A2AF-C31518C859FB}">
      <dgm:prSet/>
      <dgm:spPr>
        <a:solidFill>
          <a:schemeClr val="bg1">
            <a:lumMod val="65000"/>
          </a:schemeClr>
        </a:solidFill>
      </dgm:spPr>
      <dgm:t>
        <a:bodyPr/>
        <a:lstStyle/>
        <a:p>
          <a:endParaRPr lang="en-US" dirty="0">
            <a:solidFill>
              <a:schemeClr val="bg2"/>
            </a:solidFill>
          </a:endParaRPr>
        </a:p>
      </dgm:t>
    </dgm:pt>
    <dgm:pt modelId="{D945CBBA-EE0F-4942-B6DC-E4020044C89C}">
      <dgm:prSet phldrT="[Text]" custT="1"/>
      <dgm:spPr/>
      <dgm:t>
        <a:bodyPr/>
        <a:lstStyle/>
        <a:p>
          <a:pPr>
            <a:spcAft>
              <a:spcPts val="0"/>
            </a:spcAft>
          </a:pPr>
          <a:r>
            <a:rPr lang="en-US" sz="1800" dirty="0">
              <a:solidFill>
                <a:schemeClr val="bg2"/>
              </a:solidFill>
              <a:cs typeface="Arial"/>
            </a:rPr>
            <a:t>If inadequate response:</a:t>
          </a:r>
        </a:p>
        <a:p>
          <a:pPr>
            <a:spcAft>
              <a:spcPts val="0"/>
            </a:spcAft>
          </a:pPr>
          <a:r>
            <a:rPr lang="en-US" sz="1800" dirty="0">
              <a:solidFill>
                <a:schemeClr val="bg2"/>
              </a:solidFill>
              <a:cs typeface="Arial"/>
            </a:rPr>
            <a:t>Second-line therapy and symptom management</a:t>
          </a:r>
          <a:endParaRPr lang="en-US" sz="1800" dirty="0">
            <a:solidFill>
              <a:schemeClr val="bg2"/>
            </a:solidFill>
          </a:endParaRPr>
        </a:p>
      </dgm:t>
    </dgm:pt>
    <dgm:pt modelId="{CB8F8FFD-1A9D-475E-A262-EA5618ED3D8B}" type="parTrans" cxnId="{91006BEF-E4D2-49D4-BE24-710D0697AF05}">
      <dgm:prSet/>
      <dgm:spPr/>
      <dgm:t>
        <a:bodyPr/>
        <a:lstStyle/>
        <a:p>
          <a:endParaRPr lang="en-US">
            <a:solidFill>
              <a:schemeClr val="bg2"/>
            </a:solidFill>
          </a:endParaRPr>
        </a:p>
      </dgm:t>
    </dgm:pt>
    <dgm:pt modelId="{B9D552DF-1F81-4952-AFDA-6BFAC8B04AAF}" type="sibTrans" cxnId="{91006BEF-E4D2-49D4-BE24-710D0697AF05}">
      <dgm:prSet/>
      <dgm:spPr/>
      <dgm:t>
        <a:bodyPr/>
        <a:lstStyle/>
        <a:p>
          <a:endParaRPr lang="en-US">
            <a:solidFill>
              <a:schemeClr val="bg2"/>
            </a:solidFill>
          </a:endParaRPr>
        </a:p>
      </dgm:t>
    </dgm:pt>
    <dgm:pt modelId="{933FDB2A-306D-44AE-AC7F-C958F30AAC97}" type="pres">
      <dgm:prSet presAssocID="{96E16E3F-1A2F-4B46-8E55-FB908549D719}" presName="linearFlow" presStyleCnt="0">
        <dgm:presLayoutVars>
          <dgm:resizeHandles val="exact"/>
        </dgm:presLayoutVars>
      </dgm:prSet>
      <dgm:spPr/>
    </dgm:pt>
    <dgm:pt modelId="{682F2F98-15F6-497C-AF7B-D33818507031}" type="pres">
      <dgm:prSet presAssocID="{34967C05-6B0B-46C7-90A9-35630F577A25}" presName="node" presStyleLbl="node1" presStyleIdx="0" presStyleCnt="3">
        <dgm:presLayoutVars>
          <dgm:bulletEnabled val="1"/>
        </dgm:presLayoutVars>
      </dgm:prSet>
      <dgm:spPr/>
    </dgm:pt>
    <dgm:pt modelId="{62B0BD68-6730-4659-B369-650C83C0230D}" type="pres">
      <dgm:prSet presAssocID="{2FCB3035-295E-47DD-A1F2-8CEDB80B2ECD}" presName="sibTrans" presStyleLbl="sibTrans2D1" presStyleIdx="0" presStyleCnt="2"/>
      <dgm:spPr/>
    </dgm:pt>
    <dgm:pt modelId="{C08D9845-778F-4E89-A7B8-8C6BC478724E}" type="pres">
      <dgm:prSet presAssocID="{2FCB3035-295E-47DD-A1F2-8CEDB80B2ECD}" presName="connectorText" presStyleLbl="sibTrans2D1" presStyleIdx="0" presStyleCnt="2"/>
      <dgm:spPr/>
    </dgm:pt>
    <dgm:pt modelId="{9BDC8582-527E-4EB8-A8F0-6404C63F1704}" type="pres">
      <dgm:prSet presAssocID="{40641D4F-7641-478B-A59B-3AB0311173B5}" presName="node" presStyleLbl="node1" presStyleIdx="1" presStyleCnt="3">
        <dgm:presLayoutVars>
          <dgm:bulletEnabled val="1"/>
        </dgm:presLayoutVars>
      </dgm:prSet>
      <dgm:spPr/>
    </dgm:pt>
    <dgm:pt modelId="{FBBB3E70-6840-491C-9EFE-A78AFDA2B7F4}" type="pres">
      <dgm:prSet presAssocID="{49881EA5-8A34-4949-9F07-444807B20CF5}" presName="sibTrans" presStyleLbl="sibTrans2D1" presStyleIdx="1" presStyleCnt="2"/>
      <dgm:spPr/>
    </dgm:pt>
    <dgm:pt modelId="{A3C07A6C-6934-4DDF-98E0-EED27E363A68}" type="pres">
      <dgm:prSet presAssocID="{49881EA5-8A34-4949-9F07-444807B20CF5}" presName="connectorText" presStyleLbl="sibTrans2D1" presStyleIdx="1" presStyleCnt="2"/>
      <dgm:spPr/>
    </dgm:pt>
    <dgm:pt modelId="{3B2F2CAC-ECD5-4388-954F-9BC7A1F16FA6}" type="pres">
      <dgm:prSet presAssocID="{D945CBBA-EE0F-4942-B6DC-E4020044C89C}" presName="node" presStyleLbl="node1" presStyleIdx="2" presStyleCnt="3">
        <dgm:presLayoutVars>
          <dgm:bulletEnabled val="1"/>
        </dgm:presLayoutVars>
      </dgm:prSet>
      <dgm:spPr/>
    </dgm:pt>
  </dgm:ptLst>
  <dgm:cxnLst>
    <dgm:cxn modelId="{0E417827-2D78-45FE-A6F7-5600AFFF348F}" type="presOf" srcId="{49881EA5-8A34-4949-9F07-444807B20CF5}" destId="{FBBB3E70-6840-491C-9EFE-A78AFDA2B7F4}" srcOrd="0" destOrd="0" presId="urn:microsoft.com/office/officeart/2005/8/layout/process2"/>
    <dgm:cxn modelId="{86AF252A-8132-436F-BCE8-B0E430A37B2F}" type="presOf" srcId="{96E16E3F-1A2F-4B46-8E55-FB908549D719}" destId="{933FDB2A-306D-44AE-AC7F-C958F30AAC97}" srcOrd="0" destOrd="0" presId="urn:microsoft.com/office/officeart/2005/8/layout/process2"/>
    <dgm:cxn modelId="{F392B036-4669-48C4-8023-FD754FA8CE38}" srcId="{96E16E3F-1A2F-4B46-8E55-FB908549D719}" destId="{34967C05-6B0B-46C7-90A9-35630F577A25}" srcOrd="0" destOrd="0" parTransId="{D276F743-FEFE-4D11-9886-6D605936E41C}" sibTransId="{2FCB3035-295E-47DD-A1F2-8CEDB80B2ECD}"/>
    <dgm:cxn modelId="{F337CC4C-96F4-4E8C-91CE-754F72703414}" type="presOf" srcId="{34967C05-6B0B-46C7-90A9-35630F577A25}" destId="{682F2F98-15F6-497C-AF7B-D33818507031}" srcOrd="0" destOrd="0" presId="urn:microsoft.com/office/officeart/2005/8/layout/process2"/>
    <dgm:cxn modelId="{CD480852-5FD7-4440-B33D-11B538CF74D5}" type="presOf" srcId="{2FCB3035-295E-47DD-A1F2-8CEDB80B2ECD}" destId="{62B0BD68-6730-4659-B369-650C83C0230D}" srcOrd="0" destOrd="0" presId="urn:microsoft.com/office/officeart/2005/8/layout/process2"/>
    <dgm:cxn modelId="{18312E7A-B0BE-4C90-A2AF-C31518C859FB}" srcId="{96E16E3F-1A2F-4B46-8E55-FB908549D719}" destId="{40641D4F-7641-478B-A59B-3AB0311173B5}" srcOrd="1" destOrd="0" parTransId="{B87EBC7C-1022-43F1-9F64-26FA7356C9EB}" sibTransId="{49881EA5-8A34-4949-9F07-444807B20CF5}"/>
    <dgm:cxn modelId="{30D3D07A-E680-415A-990B-CCC44AF76828}" type="presOf" srcId="{49881EA5-8A34-4949-9F07-444807B20CF5}" destId="{A3C07A6C-6934-4DDF-98E0-EED27E363A68}" srcOrd="1" destOrd="0" presId="urn:microsoft.com/office/officeart/2005/8/layout/process2"/>
    <dgm:cxn modelId="{F640B2B9-352C-4EDA-BA38-6D2F36BC3207}" type="presOf" srcId="{40641D4F-7641-478B-A59B-3AB0311173B5}" destId="{9BDC8582-527E-4EB8-A8F0-6404C63F1704}" srcOrd="0" destOrd="0" presId="urn:microsoft.com/office/officeart/2005/8/layout/process2"/>
    <dgm:cxn modelId="{DF8AC6D4-220F-437A-A426-747DCF0ADBE3}" type="presOf" srcId="{D945CBBA-EE0F-4942-B6DC-E4020044C89C}" destId="{3B2F2CAC-ECD5-4388-954F-9BC7A1F16FA6}" srcOrd="0" destOrd="0" presId="urn:microsoft.com/office/officeart/2005/8/layout/process2"/>
    <dgm:cxn modelId="{381C68DA-2DDD-481D-B7A5-899F9B2FA92F}" type="presOf" srcId="{2FCB3035-295E-47DD-A1F2-8CEDB80B2ECD}" destId="{C08D9845-778F-4E89-A7B8-8C6BC478724E}" srcOrd="1" destOrd="0" presId="urn:microsoft.com/office/officeart/2005/8/layout/process2"/>
    <dgm:cxn modelId="{91006BEF-E4D2-49D4-BE24-710D0697AF05}" srcId="{96E16E3F-1A2F-4B46-8E55-FB908549D719}" destId="{D945CBBA-EE0F-4942-B6DC-E4020044C89C}" srcOrd="2" destOrd="0" parTransId="{CB8F8FFD-1A9D-475E-A262-EA5618ED3D8B}" sibTransId="{B9D552DF-1F81-4952-AFDA-6BFAC8B04AAF}"/>
    <dgm:cxn modelId="{72635577-01EC-458D-A7B4-11E0687E7A94}" type="presParOf" srcId="{933FDB2A-306D-44AE-AC7F-C958F30AAC97}" destId="{682F2F98-15F6-497C-AF7B-D33818507031}" srcOrd="0" destOrd="0" presId="urn:microsoft.com/office/officeart/2005/8/layout/process2"/>
    <dgm:cxn modelId="{09EF62B5-1909-4E3D-9ECF-1A3F4DD4A265}" type="presParOf" srcId="{933FDB2A-306D-44AE-AC7F-C958F30AAC97}" destId="{62B0BD68-6730-4659-B369-650C83C0230D}" srcOrd="1" destOrd="0" presId="urn:microsoft.com/office/officeart/2005/8/layout/process2"/>
    <dgm:cxn modelId="{9E4E92E2-4047-41B9-AA34-C5ED908D0EB8}" type="presParOf" srcId="{62B0BD68-6730-4659-B369-650C83C0230D}" destId="{C08D9845-778F-4E89-A7B8-8C6BC478724E}" srcOrd="0" destOrd="0" presId="urn:microsoft.com/office/officeart/2005/8/layout/process2"/>
    <dgm:cxn modelId="{FD3D8C3E-5FA1-4191-B319-3BA9347CC69D}" type="presParOf" srcId="{933FDB2A-306D-44AE-AC7F-C958F30AAC97}" destId="{9BDC8582-527E-4EB8-A8F0-6404C63F1704}" srcOrd="2" destOrd="0" presId="urn:microsoft.com/office/officeart/2005/8/layout/process2"/>
    <dgm:cxn modelId="{4C9102A1-E797-43B3-B4AB-57C01E5E2DD2}" type="presParOf" srcId="{933FDB2A-306D-44AE-AC7F-C958F30AAC97}" destId="{FBBB3E70-6840-491C-9EFE-A78AFDA2B7F4}" srcOrd="3" destOrd="0" presId="urn:microsoft.com/office/officeart/2005/8/layout/process2"/>
    <dgm:cxn modelId="{6FB9811E-8201-4115-A2B7-ED797ABAC37C}" type="presParOf" srcId="{FBBB3E70-6840-491C-9EFE-A78AFDA2B7F4}" destId="{A3C07A6C-6934-4DDF-98E0-EED27E363A68}" srcOrd="0" destOrd="0" presId="urn:microsoft.com/office/officeart/2005/8/layout/process2"/>
    <dgm:cxn modelId="{08D33BD6-F27B-4200-AF77-390F5D51C9A4}" type="presParOf" srcId="{933FDB2A-306D-44AE-AC7F-C958F30AAC97}" destId="{3B2F2CAC-ECD5-4388-954F-9BC7A1F16FA6}"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F2F98-15F6-497C-AF7B-D33818507031}">
      <dsp:nvSpPr>
        <dsp:cNvPr id="0" name=""/>
        <dsp:cNvSpPr/>
      </dsp:nvSpPr>
      <dsp:spPr>
        <a:xfrm>
          <a:off x="906855" y="1979"/>
          <a:ext cx="4050513" cy="101262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cs typeface="Arial"/>
            </a:rPr>
            <a:t>Diagnosis, </a:t>
          </a:r>
          <a:r>
            <a:rPr lang="en-US" sz="1800" kern="1200" dirty="0">
              <a:solidFill>
                <a:schemeClr val="bg2"/>
              </a:solidFill>
            </a:rPr>
            <a:t>f</a:t>
          </a:r>
          <a:r>
            <a:rPr lang="en-US" sz="1800" kern="1200" dirty="0">
              <a:solidFill>
                <a:schemeClr val="bg2"/>
              </a:solidFill>
              <a:cs typeface="Arial"/>
            </a:rPr>
            <a:t>irst-line treatment: </a:t>
          </a:r>
          <a:br>
            <a:rPr lang="en-US" sz="1800" kern="1200" dirty="0">
              <a:solidFill>
                <a:schemeClr val="bg2"/>
              </a:solidFill>
              <a:cs typeface="Arial"/>
            </a:rPr>
          </a:br>
          <a:r>
            <a:rPr lang="en-US" sz="1800" kern="1200" dirty="0">
              <a:solidFill>
                <a:schemeClr val="bg2"/>
              </a:solidFill>
              <a:cs typeface="Arial"/>
            </a:rPr>
            <a:t>UDCA 13-15 mg/kg/day</a:t>
          </a:r>
          <a:endParaRPr lang="en-US" sz="1800" kern="1200" dirty="0">
            <a:solidFill>
              <a:schemeClr val="bg2"/>
            </a:solidFill>
          </a:endParaRPr>
        </a:p>
      </dsp:txBody>
      <dsp:txXfrm>
        <a:off x="936514" y="31638"/>
        <a:ext cx="3991195" cy="953310"/>
      </dsp:txXfrm>
    </dsp:sp>
    <dsp:sp modelId="{62B0BD68-6730-4659-B369-650C83C0230D}">
      <dsp:nvSpPr>
        <dsp:cNvPr id="0" name=""/>
        <dsp:cNvSpPr/>
      </dsp:nvSpPr>
      <dsp:spPr>
        <a:xfrm rot="5400000">
          <a:off x="2742244" y="1039923"/>
          <a:ext cx="379735" cy="455682"/>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2"/>
            </a:solidFill>
          </a:endParaRPr>
        </a:p>
      </dsp:txBody>
      <dsp:txXfrm rot="-5400000">
        <a:off x="2795407" y="1077896"/>
        <a:ext cx="273410" cy="265815"/>
      </dsp:txXfrm>
    </dsp:sp>
    <dsp:sp modelId="{9BDC8582-527E-4EB8-A8F0-6404C63F1704}">
      <dsp:nvSpPr>
        <dsp:cNvPr id="0" name=""/>
        <dsp:cNvSpPr/>
      </dsp:nvSpPr>
      <dsp:spPr>
        <a:xfrm>
          <a:off x="906855" y="1520922"/>
          <a:ext cx="4050513" cy="101262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0"/>
            </a:spcAft>
            <a:buNone/>
          </a:pPr>
          <a:r>
            <a:rPr lang="en-US" sz="1800" kern="1200" dirty="0">
              <a:solidFill>
                <a:schemeClr val="bg2"/>
              </a:solidFill>
              <a:cs typeface="Arial"/>
            </a:rPr>
            <a:t>Assess response:</a:t>
          </a:r>
        </a:p>
        <a:p>
          <a:pPr marL="0" lvl="0" indent="0" algn="ctr" defTabSz="800100">
            <a:lnSpc>
              <a:spcPct val="90000"/>
            </a:lnSpc>
            <a:spcBef>
              <a:spcPct val="0"/>
            </a:spcBef>
            <a:spcAft>
              <a:spcPts val="0"/>
            </a:spcAft>
            <a:buNone/>
          </a:pPr>
          <a:r>
            <a:rPr lang="en-US" sz="1800" kern="1200" dirty="0">
              <a:solidFill>
                <a:schemeClr val="bg2"/>
              </a:solidFill>
              <a:cs typeface="Arial"/>
            </a:rPr>
            <a:t> at 12 mo for all patients</a:t>
          </a:r>
          <a:endParaRPr lang="en-US" sz="1800" kern="1200" dirty="0">
            <a:solidFill>
              <a:schemeClr val="bg2"/>
            </a:solidFill>
          </a:endParaRPr>
        </a:p>
      </dsp:txBody>
      <dsp:txXfrm>
        <a:off x="936514" y="1550581"/>
        <a:ext cx="3991195" cy="953310"/>
      </dsp:txXfrm>
    </dsp:sp>
    <dsp:sp modelId="{FBBB3E70-6840-491C-9EFE-A78AFDA2B7F4}">
      <dsp:nvSpPr>
        <dsp:cNvPr id="0" name=""/>
        <dsp:cNvSpPr/>
      </dsp:nvSpPr>
      <dsp:spPr>
        <a:xfrm rot="5400000">
          <a:off x="2742244" y="2558866"/>
          <a:ext cx="379735" cy="455682"/>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2"/>
            </a:solidFill>
          </a:endParaRPr>
        </a:p>
      </dsp:txBody>
      <dsp:txXfrm rot="-5400000">
        <a:off x="2795407" y="2596839"/>
        <a:ext cx="273410" cy="265815"/>
      </dsp:txXfrm>
    </dsp:sp>
    <dsp:sp modelId="{3B2F2CAC-ECD5-4388-954F-9BC7A1F16FA6}">
      <dsp:nvSpPr>
        <dsp:cNvPr id="0" name=""/>
        <dsp:cNvSpPr/>
      </dsp:nvSpPr>
      <dsp:spPr>
        <a:xfrm>
          <a:off x="906855" y="3039864"/>
          <a:ext cx="4050513" cy="101262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0"/>
            </a:spcAft>
            <a:buNone/>
          </a:pPr>
          <a:r>
            <a:rPr lang="en-US" sz="1800" kern="1200" dirty="0">
              <a:solidFill>
                <a:schemeClr val="bg2"/>
              </a:solidFill>
              <a:cs typeface="Arial"/>
            </a:rPr>
            <a:t>If inadequate response:</a:t>
          </a:r>
        </a:p>
        <a:p>
          <a:pPr marL="0" lvl="0" indent="0" algn="ctr" defTabSz="800100">
            <a:lnSpc>
              <a:spcPct val="90000"/>
            </a:lnSpc>
            <a:spcBef>
              <a:spcPct val="0"/>
            </a:spcBef>
            <a:spcAft>
              <a:spcPts val="0"/>
            </a:spcAft>
            <a:buNone/>
          </a:pPr>
          <a:r>
            <a:rPr lang="en-US" sz="1800" kern="1200" dirty="0">
              <a:solidFill>
                <a:schemeClr val="bg2"/>
              </a:solidFill>
              <a:cs typeface="Arial"/>
            </a:rPr>
            <a:t>Second-line therapy and symptom management</a:t>
          </a:r>
          <a:endParaRPr lang="en-US" sz="1800" kern="1200" dirty="0">
            <a:solidFill>
              <a:schemeClr val="bg2"/>
            </a:solidFill>
          </a:endParaRPr>
        </a:p>
      </dsp:txBody>
      <dsp:txXfrm>
        <a:off x="936514" y="3069523"/>
        <a:ext cx="3991195" cy="953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F2F98-15F6-497C-AF7B-D33818507031}">
      <dsp:nvSpPr>
        <dsp:cNvPr id="0" name=""/>
        <dsp:cNvSpPr/>
      </dsp:nvSpPr>
      <dsp:spPr>
        <a:xfrm>
          <a:off x="906855" y="1979"/>
          <a:ext cx="4050513" cy="101262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cs typeface="Arial"/>
            </a:rPr>
            <a:t>Diagnosis, </a:t>
          </a:r>
          <a:r>
            <a:rPr lang="en-US" sz="1800" kern="1200" dirty="0">
              <a:solidFill>
                <a:schemeClr val="bg2"/>
              </a:solidFill>
            </a:rPr>
            <a:t>f</a:t>
          </a:r>
          <a:r>
            <a:rPr lang="en-US" sz="1800" kern="1200" dirty="0">
              <a:solidFill>
                <a:schemeClr val="bg2"/>
              </a:solidFill>
              <a:cs typeface="Arial"/>
            </a:rPr>
            <a:t>irst-line treatment: </a:t>
          </a:r>
          <a:br>
            <a:rPr lang="en-US" sz="1800" kern="1200" dirty="0">
              <a:solidFill>
                <a:schemeClr val="bg2"/>
              </a:solidFill>
              <a:cs typeface="Arial"/>
            </a:rPr>
          </a:br>
          <a:r>
            <a:rPr lang="en-US" sz="1800" kern="1200" dirty="0">
              <a:solidFill>
                <a:schemeClr val="bg2"/>
              </a:solidFill>
              <a:cs typeface="Arial"/>
            </a:rPr>
            <a:t>UDCA 13-15 mg/kg/day</a:t>
          </a:r>
          <a:endParaRPr lang="en-US" sz="1800" kern="1200" dirty="0">
            <a:solidFill>
              <a:schemeClr val="bg2"/>
            </a:solidFill>
          </a:endParaRPr>
        </a:p>
      </dsp:txBody>
      <dsp:txXfrm>
        <a:off x="936514" y="31638"/>
        <a:ext cx="3991195" cy="953310"/>
      </dsp:txXfrm>
    </dsp:sp>
    <dsp:sp modelId="{62B0BD68-6730-4659-B369-650C83C0230D}">
      <dsp:nvSpPr>
        <dsp:cNvPr id="0" name=""/>
        <dsp:cNvSpPr/>
      </dsp:nvSpPr>
      <dsp:spPr>
        <a:xfrm rot="5400000">
          <a:off x="2742244" y="1039923"/>
          <a:ext cx="379735" cy="455682"/>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2"/>
            </a:solidFill>
          </a:endParaRPr>
        </a:p>
      </dsp:txBody>
      <dsp:txXfrm rot="-5400000">
        <a:off x="2795407" y="1077896"/>
        <a:ext cx="273410" cy="265815"/>
      </dsp:txXfrm>
    </dsp:sp>
    <dsp:sp modelId="{9BDC8582-527E-4EB8-A8F0-6404C63F1704}">
      <dsp:nvSpPr>
        <dsp:cNvPr id="0" name=""/>
        <dsp:cNvSpPr/>
      </dsp:nvSpPr>
      <dsp:spPr>
        <a:xfrm>
          <a:off x="906855" y="1520922"/>
          <a:ext cx="4050513" cy="1012628"/>
        </a:xfrm>
        <a:prstGeom prst="roundRect">
          <a:avLst>
            <a:gd name="adj" fmla="val 10000"/>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0"/>
            </a:spcAft>
            <a:buNone/>
          </a:pPr>
          <a:r>
            <a:rPr lang="en-US" sz="1800" b="0" kern="1200" dirty="0">
              <a:solidFill>
                <a:schemeClr val="bg2"/>
              </a:solidFill>
              <a:cs typeface="Arial"/>
            </a:rPr>
            <a:t>Assess response: </a:t>
          </a:r>
        </a:p>
        <a:p>
          <a:pPr marL="0" lvl="0" indent="0" algn="ctr" defTabSz="800100">
            <a:lnSpc>
              <a:spcPct val="100000"/>
            </a:lnSpc>
            <a:spcBef>
              <a:spcPct val="0"/>
            </a:spcBef>
            <a:spcAft>
              <a:spcPts val="0"/>
            </a:spcAft>
            <a:buNone/>
          </a:pPr>
          <a:r>
            <a:rPr lang="en-US" sz="1800" b="1" kern="1200" dirty="0">
              <a:solidFill>
                <a:schemeClr val="bg2"/>
              </a:solidFill>
              <a:cs typeface="Arial"/>
            </a:rPr>
            <a:t>at 6 mo in patients at higher risk</a:t>
          </a:r>
          <a:r>
            <a:rPr lang="en-US" sz="1800" kern="1200" dirty="0">
              <a:solidFill>
                <a:schemeClr val="bg2"/>
              </a:solidFill>
              <a:cs typeface="Arial"/>
            </a:rPr>
            <a:t> </a:t>
          </a:r>
        </a:p>
        <a:p>
          <a:pPr marL="0" lvl="0" indent="0" algn="ctr" defTabSz="800100">
            <a:lnSpc>
              <a:spcPct val="100000"/>
            </a:lnSpc>
            <a:spcBef>
              <a:spcPct val="0"/>
            </a:spcBef>
            <a:spcAft>
              <a:spcPts val="0"/>
            </a:spcAft>
            <a:buNone/>
          </a:pPr>
          <a:r>
            <a:rPr lang="en-US" sz="1800" kern="1200" dirty="0">
              <a:solidFill>
                <a:schemeClr val="bg2"/>
              </a:solidFill>
              <a:cs typeface="Arial"/>
            </a:rPr>
            <a:t>at 12 mo in patients at normal risk</a:t>
          </a:r>
          <a:endParaRPr lang="en-US" sz="1800" kern="1200" dirty="0">
            <a:solidFill>
              <a:schemeClr val="bg2"/>
            </a:solidFill>
          </a:endParaRPr>
        </a:p>
      </dsp:txBody>
      <dsp:txXfrm>
        <a:off x="936514" y="1550581"/>
        <a:ext cx="3991195" cy="953310"/>
      </dsp:txXfrm>
    </dsp:sp>
    <dsp:sp modelId="{FBBB3E70-6840-491C-9EFE-A78AFDA2B7F4}">
      <dsp:nvSpPr>
        <dsp:cNvPr id="0" name=""/>
        <dsp:cNvSpPr/>
      </dsp:nvSpPr>
      <dsp:spPr>
        <a:xfrm rot="5400000">
          <a:off x="2742244" y="2558866"/>
          <a:ext cx="379735" cy="455682"/>
        </a:xfrm>
        <a:prstGeom prst="rightArrow">
          <a:avLst>
            <a:gd name="adj1" fmla="val 60000"/>
            <a:gd name="adj2" fmla="val 50000"/>
          </a:avLst>
        </a:prstGeom>
        <a:solidFill>
          <a:schemeClr val="bg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2"/>
            </a:solidFill>
          </a:endParaRPr>
        </a:p>
      </dsp:txBody>
      <dsp:txXfrm rot="-5400000">
        <a:off x="2795407" y="2596839"/>
        <a:ext cx="273410" cy="265815"/>
      </dsp:txXfrm>
    </dsp:sp>
    <dsp:sp modelId="{3B2F2CAC-ECD5-4388-954F-9BC7A1F16FA6}">
      <dsp:nvSpPr>
        <dsp:cNvPr id="0" name=""/>
        <dsp:cNvSpPr/>
      </dsp:nvSpPr>
      <dsp:spPr>
        <a:xfrm>
          <a:off x="906855" y="3039864"/>
          <a:ext cx="4050513" cy="101262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0"/>
            </a:spcAft>
            <a:buNone/>
          </a:pPr>
          <a:r>
            <a:rPr lang="en-US" sz="1800" kern="1200" dirty="0">
              <a:solidFill>
                <a:schemeClr val="bg2"/>
              </a:solidFill>
              <a:cs typeface="Arial"/>
            </a:rPr>
            <a:t>If inadequate response:</a:t>
          </a:r>
        </a:p>
        <a:p>
          <a:pPr marL="0" lvl="0" indent="0" algn="ctr" defTabSz="800100">
            <a:lnSpc>
              <a:spcPct val="90000"/>
            </a:lnSpc>
            <a:spcBef>
              <a:spcPct val="0"/>
            </a:spcBef>
            <a:spcAft>
              <a:spcPts val="0"/>
            </a:spcAft>
            <a:buNone/>
          </a:pPr>
          <a:r>
            <a:rPr lang="en-US" sz="1800" kern="1200" dirty="0">
              <a:solidFill>
                <a:schemeClr val="bg2"/>
              </a:solidFill>
              <a:cs typeface="Arial"/>
            </a:rPr>
            <a:t>Second-line therapy and symptom management</a:t>
          </a:r>
          <a:endParaRPr lang="en-US" sz="1800" kern="1200" dirty="0">
            <a:solidFill>
              <a:schemeClr val="bg2"/>
            </a:solidFill>
          </a:endParaRPr>
        </a:p>
      </dsp:txBody>
      <dsp:txXfrm>
        <a:off x="936514" y="3069523"/>
        <a:ext cx="3991195" cy="95331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3/27/2026</a:t>
            </a:fld>
            <a:endParaRPr lang="en-US" dirty="0"/>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dirty="0"/>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3/27/2026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dirty="0"/>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txBody>
          <a:bodyPr/>
          <a:lstStyle/>
          <a:p>
            <a:endParaRPr lang="en-US" dirty="0"/>
          </a:p>
        </p:txBody>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primary biliary cholangitis.</a:t>
            </a:r>
          </a:p>
        </p:txBody>
      </p:sp>
      <p:sp>
        <p:nvSpPr>
          <p:cNvPr id="4" name="Slide Number Placeholder 3"/>
          <p:cNvSpPr>
            <a:spLocks noGrp="1"/>
          </p:cNvSpPr>
          <p:nvPr>
            <p:ph type="sldNum" sz="quarter" idx="5"/>
          </p:nvPr>
        </p:nvSpPr>
        <p:spPr/>
        <p:txBody>
          <a:bodyPr/>
          <a:lstStyle/>
          <a:p>
            <a:fld id="{F239CF04-E0F8-4858-A4FE-0F88DB493753}" type="slidenum">
              <a:rPr lang="en-US" smtClean="0"/>
              <a:pPr/>
              <a:t>6</a:t>
            </a:fld>
            <a:endParaRPr lang="en-US" dirty="0"/>
          </a:p>
        </p:txBody>
      </p:sp>
    </p:spTree>
    <p:extLst>
      <p:ext uri="{BB962C8B-B14F-4D97-AF65-F5344CB8AC3E}">
        <p14:creationId xmlns:p14="http://schemas.microsoft.com/office/powerpoint/2010/main" val="3562906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7</a:t>
            </a:fld>
            <a:endParaRPr lang="en-US" dirty="0"/>
          </a:p>
        </p:txBody>
      </p:sp>
    </p:spTree>
    <p:extLst>
      <p:ext uri="{BB962C8B-B14F-4D97-AF65-F5344CB8AC3E}">
        <p14:creationId xmlns:p14="http://schemas.microsoft.com/office/powerpoint/2010/main" val="1685335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i="1" dirty="0"/>
              <a:t>PBC, primary biliary cholangitis; UDCA, </a:t>
            </a:r>
            <a:r>
              <a:rPr lang="en-US" sz="1200" b="0" i="1" kern="1200" dirty="0">
                <a:solidFill>
                  <a:schemeClr val="tx1"/>
                </a:solidFill>
                <a:effectLst/>
                <a:latin typeface="Arial" charset="0"/>
                <a:ea typeface="+mn-ea"/>
                <a:cs typeface="+mn-cs"/>
              </a:rPr>
              <a:t>ursodeoxycholic acid.</a:t>
            </a:r>
            <a:endParaRPr lang="en-US" i="1" dirty="0"/>
          </a:p>
          <a:p>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8</a:t>
            </a:fld>
            <a:endParaRPr lang="en-US" dirty="0"/>
          </a:p>
        </p:txBody>
      </p:sp>
    </p:spTree>
    <p:extLst>
      <p:ext uri="{BB962C8B-B14F-4D97-AF65-F5344CB8AC3E}">
        <p14:creationId xmlns:p14="http://schemas.microsoft.com/office/powerpoint/2010/main" val="318896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AIH, autoimmune hepatitis; ALP, alkaline phosphatase; ALT, alanine transaminase; AST, aspartate aminotransferase; 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 ULN, upper limit of normal.</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9</a:t>
            </a:fld>
            <a:endParaRPr lang="en-US" dirty="0"/>
          </a:p>
        </p:txBody>
      </p:sp>
    </p:spTree>
    <p:extLst>
      <p:ext uri="{BB962C8B-B14F-4D97-AF65-F5344CB8AC3E}">
        <p14:creationId xmlns:p14="http://schemas.microsoft.com/office/powerpoint/2010/main" val="2666626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750B6-FB97-4CC0-2755-CA7C0915C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D7C15-B6EA-D3E4-4475-690EA3AD6E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762D28-2D3E-288B-A5E5-C9E6D94D0B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ALP, alkaline phosphatase; 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 ULN, upper limit of normal.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p>
        </p:txBody>
      </p:sp>
      <p:sp>
        <p:nvSpPr>
          <p:cNvPr id="4" name="Slide Number Placeholder 3">
            <a:extLst>
              <a:ext uri="{FF2B5EF4-FFF2-40B4-BE49-F238E27FC236}">
                <a16:creationId xmlns:a16="http://schemas.microsoft.com/office/drawing/2014/main" id="{934BDA12-23A7-93BE-8236-9E09EF23D6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9F6B1-5257-714C-B91B-055949F9B0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1262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CA" i="1" dirty="0"/>
              <a:t>ALP, alkaline phosphatase; LSM, liver stiffness measurement; </a:t>
            </a:r>
            <a:r>
              <a:rPr lang="en-US" i="1" dirty="0"/>
              <a:t>PBC, primary biliary cholangitis; </a:t>
            </a:r>
            <a:r>
              <a:rPr lang="en-CA" i="1" dirty="0"/>
              <a:t>UDCA, </a:t>
            </a:r>
            <a:r>
              <a:rPr lang="en-US" sz="1200" b="0" i="1" kern="1200" dirty="0">
                <a:solidFill>
                  <a:schemeClr val="tx1"/>
                </a:solidFill>
                <a:effectLst/>
                <a:latin typeface="Arial" charset="0"/>
                <a:ea typeface="+mn-ea"/>
                <a:cs typeface="+mn-cs"/>
              </a:rPr>
              <a:t>ursodeoxycholic acid; </a:t>
            </a:r>
            <a:r>
              <a:rPr lang="en-CA" i="1" dirty="0"/>
              <a:t>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876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CA" i="1" dirty="0"/>
              <a:t>ALP, alkaline phosphatase; AST, aspartate aminotransferase; </a:t>
            </a:r>
            <a:r>
              <a:rPr lang="en-US" i="1" dirty="0"/>
              <a:t>PBC, primary biliary cholangitis; </a:t>
            </a:r>
            <a:r>
              <a:rPr lang="en-CA" i="1" dirty="0"/>
              <a:t>UDCA, </a:t>
            </a:r>
            <a:r>
              <a:rPr lang="en-US" sz="1200" b="0" i="1" kern="1200" dirty="0">
                <a:solidFill>
                  <a:schemeClr val="tx1"/>
                </a:solidFill>
                <a:effectLst/>
                <a:latin typeface="Arial" charset="0"/>
                <a:ea typeface="+mn-ea"/>
                <a:cs typeface="+mn-cs"/>
              </a:rPr>
              <a:t>ursodeoxycholic acid; ULN, upper limit of normal.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7608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13</a:t>
            </a:fld>
            <a:endParaRPr lang="en-US" dirty="0"/>
          </a:p>
        </p:txBody>
      </p:sp>
    </p:spTree>
    <p:extLst>
      <p:ext uri="{BB962C8B-B14F-4D97-AF65-F5344CB8AC3E}">
        <p14:creationId xmlns:p14="http://schemas.microsoft.com/office/powerpoint/2010/main" val="786180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PBC, primary biliary cholangitis.</a:t>
            </a:r>
          </a:p>
        </p:txBody>
      </p:sp>
      <p:sp>
        <p:nvSpPr>
          <p:cNvPr id="4" name="Slide Number Placeholder 3"/>
          <p:cNvSpPr>
            <a:spLocks noGrp="1"/>
          </p:cNvSpPr>
          <p:nvPr>
            <p:ph type="sldNum" sz="quarter" idx="5"/>
          </p:nvPr>
        </p:nvSpPr>
        <p:spPr/>
        <p:txBody>
          <a:bodyPr/>
          <a:lstStyle/>
          <a:p>
            <a:fld id="{F239CF04-E0F8-4858-A4FE-0F88DB493753}" type="slidenum">
              <a:rPr lang="en-US" smtClean="0"/>
              <a:pPr/>
              <a:t>14</a:t>
            </a:fld>
            <a:endParaRPr lang="en-US" dirty="0"/>
          </a:p>
        </p:txBody>
      </p:sp>
    </p:spTree>
    <p:extLst>
      <p:ext uri="{BB962C8B-B14F-4D97-AF65-F5344CB8AC3E}">
        <p14:creationId xmlns:p14="http://schemas.microsoft.com/office/powerpoint/2010/main" val="2709598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15</a:t>
            </a:fld>
            <a:endParaRPr lang="en-US" dirty="0"/>
          </a:p>
        </p:txBody>
      </p:sp>
    </p:spTree>
    <p:extLst>
      <p:ext uri="{BB962C8B-B14F-4D97-AF65-F5344CB8AC3E}">
        <p14:creationId xmlns:p14="http://schemas.microsoft.com/office/powerpoint/2010/main" val="1602444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LSM, liver stiffness measurement; PBC, primary biliary cholangitis; </a:t>
            </a:r>
            <a:r>
              <a:rPr lang="en-CA" i="1" dirty="0"/>
              <a:t>UDCA, </a:t>
            </a:r>
            <a:r>
              <a:rPr lang="en-US" sz="1200" b="0" i="1" kern="1200" dirty="0">
                <a:solidFill>
                  <a:schemeClr val="tx1"/>
                </a:solidFill>
                <a:effectLst/>
                <a:latin typeface="Arial" charset="0"/>
                <a:ea typeface="+mn-ea"/>
                <a:cs typeface="+mn-cs"/>
              </a:rPr>
              <a:t>ursodeoxycholic acid</a:t>
            </a:r>
            <a:r>
              <a:rPr lang="en-CA" sz="1200" b="0" i="1" kern="1200" dirty="0">
                <a:solidFill>
                  <a:schemeClr val="tx1"/>
                </a:solidFill>
                <a:effectLst/>
                <a:latin typeface="Arial" charset="0"/>
                <a:ea typeface="+mn-ea"/>
                <a:cs typeface="+mn-cs"/>
              </a:rPr>
              <a:t>; VCTE, </a:t>
            </a:r>
            <a:r>
              <a:rPr lang="en-US" sz="1200" b="0" i="1" kern="1200" dirty="0">
                <a:solidFill>
                  <a:schemeClr val="tx1"/>
                </a:solidFill>
                <a:effectLst/>
                <a:latin typeface="Poppins" panose="00000500000000000000" pitchFamily="2" charset="0"/>
                <a:ea typeface="+mn-ea"/>
                <a:cs typeface="+mn-cs"/>
              </a:rPr>
              <a:t>vibration-controlled transient elastography.</a:t>
            </a:r>
          </a:p>
          <a:p>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16</a:t>
            </a:fld>
            <a:endParaRPr lang="en-US" dirty="0"/>
          </a:p>
        </p:txBody>
      </p:sp>
    </p:spTree>
    <p:extLst>
      <p:ext uri="{BB962C8B-B14F-4D97-AF65-F5344CB8AC3E}">
        <p14:creationId xmlns:p14="http://schemas.microsoft.com/office/powerpoint/2010/main" val="730782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ALP, alkaline phosphatase; 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 ULN, upper limit of normal.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1656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ALP, alkaline phosphatase; PBC, </a:t>
            </a:r>
            <a:r>
              <a:rPr lang="en-US" sz="1200" b="0" i="1" kern="1200" dirty="0">
                <a:solidFill>
                  <a:schemeClr val="tx1"/>
                </a:solidFill>
                <a:effectLst/>
                <a:latin typeface="Arial" charset="0"/>
                <a:ea typeface="+mn-ea"/>
                <a:cs typeface="+mn-cs"/>
              </a:rPr>
              <a:t>primary biliary cholangitis; ULN, upper limit of normal.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78966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ALP, alkaline phosphatase; LSM, liver stiffness measurement; 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 ULN, upper limit of normal.</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20</a:t>
            </a:fld>
            <a:endParaRPr lang="en-US" dirty="0"/>
          </a:p>
        </p:txBody>
      </p:sp>
    </p:spTree>
    <p:extLst>
      <p:ext uri="{BB962C8B-B14F-4D97-AF65-F5344CB8AC3E}">
        <p14:creationId xmlns:p14="http://schemas.microsoft.com/office/powerpoint/2010/main" val="1260756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D278-B31D-B316-7282-9C452F5BE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B28CB-4A05-1CF0-52F8-104517CD663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BAB7994-6F7F-4043-4528-2E7FF0EC9752}"/>
              </a:ext>
            </a:extLst>
          </p:cNvPr>
          <p:cNvSpPr>
            <a:spLocks noGrp="1"/>
          </p:cNvSpPr>
          <p:nvPr>
            <p:ph type="body" idx="1"/>
          </p:nvPr>
        </p:nvSpPr>
        <p:spPr/>
        <p:txBody>
          <a:bodyPr/>
          <a:lstStyle/>
          <a:p>
            <a:r>
              <a:rPr lang="en-US" i="1" dirty="0">
                <a:effectLst/>
              </a:rPr>
              <a:t>PBC, primary biliary cholangitis;</a:t>
            </a:r>
            <a:r>
              <a:rPr lang="en-CA" i="1" dirty="0"/>
              <a:t> UDCA, </a:t>
            </a:r>
            <a:r>
              <a:rPr lang="en-US" sz="1200" b="0" i="1" kern="1200" dirty="0">
                <a:solidFill>
                  <a:schemeClr val="tx1"/>
                </a:solidFill>
                <a:effectLst/>
                <a:latin typeface="Arial" charset="0"/>
                <a:ea typeface="+mn-ea"/>
                <a:cs typeface="+mn-cs"/>
              </a:rPr>
              <a:t>ursodeoxycholic acid</a:t>
            </a:r>
            <a:r>
              <a:rPr lang="en-CA" sz="1200" b="0" i="1" kern="1200" dirty="0">
                <a:solidFill>
                  <a:schemeClr val="tx1"/>
                </a:solidFill>
                <a:effectLst/>
                <a:latin typeface="Arial" charset="0"/>
                <a:ea typeface="+mn-ea"/>
                <a:cs typeface="+mn-cs"/>
              </a:rPr>
              <a:t>; VCTE, </a:t>
            </a:r>
            <a:r>
              <a:rPr lang="en-US" sz="1200" b="0" i="1" kern="1200" dirty="0">
                <a:solidFill>
                  <a:schemeClr val="tx1"/>
                </a:solidFill>
                <a:effectLst/>
                <a:latin typeface="Poppins" panose="00000500000000000000" pitchFamily="2" charset="0"/>
                <a:ea typeface="+mn-ea"/>
                <a:cs typeface="+mn-cs"/>
              </a:rPr>
              <a:t>vibration-controlled transient elastography.</a:t>
            </a:r>
            <a:endParaRPr lang="en-US" dirty="0"/>
          </a:p>
        </p:txBody>
      </p:sp>
      <p:sp>
        <p:nvSpPr>
          <p:cNvPr id="4" name="Slide Number Placeholder 3">
            <a:extLst>
              <a:ext uri="{FF2B5EF4-FFF2-40B4-BE49-F238E27FC236}">
                <a16:creationId xmlns:a16="http://schemas.microsoft.com/office/drawing/2014/main" id="{C88ABB53-04F9-9670-E728-461CA44F2A0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1544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 </a:t>
            </a:r>
            <a:r>
              <a:rPr lang="en-CA" i="1" dirty="0"/>
              <a:t>UDCA, </a:t>
            </a:r>
            <a:r>
              <a:rPr lang="en-US" sz="1200" b="0" i="1" kern="1200" dirty="0">
                <a:solidFill>
                  <a:schemeClr val="tx1"/>
                </a:solidFill>
                <a:effectLst/>
                <a:latin typeface="Arial" charset="0"/>
                <a:ea typeface="+mn-ea"/>
                <a:cs typeface="+mn-cs"/>
              </a:rPr>
              <a:t>ursodeoxycholic acid.</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22</a:t>
            </a:fld>
            <a:endParaRPr lang="en-US" dirty="0"/>
          </a:p>
        </p:txBody>
      </p:sp>
    </p:spTree>
    <p:extLst>
      <p:ext uri="{BB962C8B-B14F-4D97-AF65-F5344CB8AC3E}">
        <p14:creationId xmlns:p14="http://schemas.microsoft.com/office/powerpoint/2010/main" val="233712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hyperlink" Target="https://www.clinicaloptions.com/" TargetMode="External"/><Relationship Id="rId5" Type="http://schemas.openxmlformats.org/officeDocument/2006/relationships/image" Target="../media/image8.sv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 Id="rId5" Type="http://schemas.openxmlformats.org/officeDocument/2006/relationships/image" Target="../media/image11.svg"/><Relationship Id="rId4"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lnSpc>
                <a:spcPct val="100000"/>
              </a:lnSpc>
              <a:spcBef>
                <a:spcPts val="500"/>
              </a:spcBef>
              <a:defRPr/>
            </a:lvl1pPr>
            <a:lvl2pPr>
              <a:spcBef>
                <a:spcPts val="1600"/>
              </a:spcBef>
              <a:defRPr/>
            </a:lvl2pPr>
            <a:lvl3pPr>
              <a:lnSpc>
                <a:spcPct val="100000"/>
              </a:lnSpc>
              <a:spcBef>
                <a:spcPts val="500"/>
              </a:spcBef>
              <a:defRPr/>
            </a:lvl3pPr>
            <a:lvl4pPr>
              <a:lnSpc>
                <a:spcPct val="100000"/>
              </a:lnSpc>
              <a:spcBef>
                <a:spcPts val="500"/>
              </a:spcBef>
              <a:defRPr/>
            </a:lvl4pPr>
            <a:lvl5pPr>
              <a:lnSpc>
                <a:spcPct val="100000"/>
              </a:lnSpc>
              <a:spcBef>
                <a:spcPts val="5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8E436E3-038C-AF2E-BE35-C405BFE3FB87}"/>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C56AF1C9-49A6-853A-7443-7A23D66B760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78062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2091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400" b="0" i="0" spc="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555947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63534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Placeholder 1">
            <a:extLst>
              <a:ext uri="{FF2B5EF4-FFF2-40B4-BE49-F238E27FC236}">
                <a16:creationId xmlns:a16="http://schemas.microsoft.com/office/drawing/2014/main" id="{4C5D43BA-AF1C-5B4B-6951-06CDCA9DD6D5}"/>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Content Placeholder 8">
            <a:extLst>
              <a:ext uri="{FF2B5EF4-FFF2-40B4-BE49-F238E27FC236}">
                <a16:creationId xmlns:a16="http://schemas.microsoft.com/office/drawing/2014/main" id="{13491C99-DEC7-7876-F604-2311CD88C3C8}"/>
              </a:ext>
            </a:extLst>
          </p:cNvPr>
          <p:cNvSpPr>
            <a:spLocks noGrp="1"/>
          </p:cNvSpPr>
          <p:nvPr>
            <p:ph sz="quarter" idx="13"/>
          </p:nvPr>
        </p:nvSpPr>
        <p:spPr>
          <a:xfrm>
            <a:off x="231775" y="1333500"/>
            <a:ext cx="10113963" cy="4762500"/>
          </a:xfrm>
          <a:prstGeom prst="rect">
            <a:avLst/>
          </a:prstGeom>
        </p:spPr>
        <p:txBody>
          <a:bodyPr lIns="0" tIns="0" rIns="0" bIns="0"/>
          <a:lstStyle>
            <a:lvl1pPr marL="342900" indent="-342900">
              <a:lnSpc>
                <a:spcPct val="100000"/>
              </a:lnSpc>
              <a:spcBef>
                <a:spcPts val="1000"/>
              </a:spcBef>
              <a:spcAft>
                <a:spcPts val="700"/>
              </a:spcAft>
              <a:buSzPct val="75000"/>
              <a:buFontTx/>
              <a:buNone/>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2959896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Placeholder 1">
            <a:extLst>
              <a:ext uri="{FF2B5EF4-FFF2-40B4-BE49-F238E27FC236}">
                <a16:creationId xmlns:a16="http://schemas.microsoft.com/office/drawing/2014/main" id="{133D32C3-75B0-EAC7-B4E8-1D21CAB34C54}"/>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Text Placeholder 9">
            <a:extLst>
              <a:ext uri="{FF2B5EF4-FFF2-40B4-BE49-F238E27FC236}">
                <a16:creationId xmlns:a16="http://schemas.microsoft.com/office/drawing/2014/main" id="{86FAA644-0730-3BBA-485C-28C2E566CF38}"/>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2" name="Content Placeholder 11">
            <a:extLst>
              <a:ext uri="{FF2B5EF4-FFF2-40B4-BE49-F238E27FC236}">
                <a16:creationId xmlns:a16="http://schemas.microsoft.com/office/drawing/2014/main" id="{D5320AC5-ED35-2EEB-F3D9-504502AAA16C}"/>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a:p>
            <a:pPr lvl="4"/>
            <a:endParaRPr lang="en-US"/>
          </a:p>
        </p:txBody>
      </p:sp>
    </p:spTree>
    <p:extLst>
      <p:ext uri="{BB962C8B-B14F-4D97-AF65-F5344CB8AC3E}">
        <p14:creationId xmlns:p14="http://schemas.microsoft.com/office/powerpoint/2010/main" val="852350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8410898" cy="492944"/>
          </a:xfrm>
          <a:prstGeom prst="rect">
            <a:avLst/>
          </a:prstGeo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172065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208056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89326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19926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6"/>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spTree>
    <p:extLst>
      <p:ext uri="{BB962C8B-B14F-4D97-AF65-F5344CB8AC3E}">
        <p14:creationId xmlns:p14="http://schemas.microsoft.com/office/powerpoint/2010/main" val="1859350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79292316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447720280"/>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79728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6044402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36132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198660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892207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74759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89054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6463564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4211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75252042"/>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23396309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139555476"/>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337798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81138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627651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786705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41326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840697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3356174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9009664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5627268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007298692"/>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30458147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384727972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31588137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375550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527648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9733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3646163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lvl="0" algn="l"/>
            <a:r>
              <a:rPr lang="en-US" sz="1800"/>
              <a:t>Click to edit Master text styles</a:t>
            </a:r>
          </a:p>
          <a:p>
            <a:pPr lvl="1" algn="l"/>
            <a:r>
              <a:rPr lang="en-US" sz="1800"/>
              <a:t>Second level</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2336249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8.svg"/><Relationship Id="rId5" Type="http://schemas.openxmlformats.org/officeDocument/2006/relationships/slideLayout" Target="../slideLayouts/slideLayout16.xml"/><Relationship Id="rId10"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2.svg"/><Relationship Id="rId5" Type="http://schemas.openxmlformats.org/officeDocument/2006/relationships/slideLayout" Target="../slideLayouts/slideLayout24.xml"/><Relationship Id="rId10" Type="http://schemas.openxmlformats.org/officeDocument/2006/relationships/image" Target="../media/image1.png"/><Relationship Id="rId4" Type="http://schemas.openxmlformats.org/officeDocument/2006/relationships/slideLayout" Target="../slideLayouts/slideLayout23.xml"/><Relationship Id="rId9" Type="http://schemas.openxmlformats.org/officeDocument/2006/relationships/image" Target="../media/image10.sv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image" Target="../media/image5.png"/><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image" Target="../media/image11.svg"/><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image" Target="../media/image1.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image" Target="../media/image6.sv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1.sv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image" Target="../media/image1.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image" Target="../media/image8.svg"/><Relationship Id="rId5" Type="http://schemas.openxmlformats.org/officeDocument/2006/relationships/slideLayout" Target="../slideLayouts/slideLayout54.xml"/><Relationship Id="rId10" Type="http://schemas.openxmlformats.org/officeDocument/2006/relationships/image" Target="../media/image7.png"/><Relationship Id="rId4" Type="http://schemas.openxmlformats.org/officeDocument/2006/relationships/slideLayout" Target="../slideLayouts/slideLayout53.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 id="2147483850"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pic>
        <p:nvPicPr>
          <p:cNvPr id="45" name="Graphic 44">
            <a:extLst>
              <a:ext uri="{FF2B5EF4-FFF2-40B4-BE49-F238E27FC236}">
                <a16:creationId xmlns:a16="http://schemas.microsoft.com/office/drawing/2014/main" id="{ADEB80E8-8AAE-CB90-2989-389F9D627B0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449868" y="286980"/>
            <a:ext cx="1511051" cy="6035264"/>
          </a:xfrm>
          <a:prstGeom prst="rect">
            <a:avLst/>
          </a:prstGeom>
        </p:spPr>
      </p:pic>
      <p:sp>
        <p:nvSpPr>
          <p:cNvPr id="50" name="Title Placeholder 1">
            <a:extLst>
              <a:ext uri="{FF2B5EF4-FFF2-40B4-BE49-F238E27FC236}">
                <a16:creationId xmlns:a16="http://schemas.microsoft.com/office/drawing/2014/main" id="{08F9960D-34D1-8547-2675-80B64F07EA3C}"/>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2" name="Graphic 1">
            <a:extLst>
              <a:ext uri="{FF2B5EF4-FFF2-40B4-BE49-F238E27FC236}">
                <a16:creationId xmlns:a16="http://schemas.microsoft.com/office/drawing/2014/main" id="{03A0379F-9424-3B0C-AD20-B07011D11A07}"/>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3" name="Rectangle 2">
            <a:extLst>
              <a:ext uri="{FF2B5EF4-FFF2-40B4-BE49-F238E27FC236}">
                <a16:creationId xmlns:a16="http://schemas.microsoft.com/office/drawing/2014/main" id="{40BB9E9C-A227-E162-512C-07D4B5C6DFAC}"/>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4002000106"/>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272342081"/>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 id="2147483918" r:id="rId19"/>
    <p:sldLayoutId id="2147483919" r:id="rId20"/>
    <p:sldLayoutId id="2147483920" r:id="rId21"/>
    <p:sldLayoutId id="2147483921" r:id="rId22"/>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6">
            <a:extLst>
              <a:ext uri="{96DAC541-7B7A-43D3-8B79-37D633B846F1}">
                <asvg:svgBlip xmlns:asvg="http://schemas.microsoft.com/office/drawing/2016/SVG/main" r:embed="rId27"/>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991718923"/>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1829808"/>
      </p:ext>
    </p:extLst>
  </p:cSld>
  <p:clrMap bg1="lt1" tx1="dk1" bg2="lt2" tx2="dk2" accent1="accent1" accent2="accent2" accent3="accent3" accent4="accent4" accent5="accent5" accent6="accent6" hlink="hlink" folHlink="folHlink"/>
  <p:sldLayoutIdLst>
    <p:sldLayoutId id="2147483934" r:id="rId1"/>
    <p:sldLayoutId id="2147483935"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mn-lt"/>
              </a:rPr>
              <a:t>Provided by Clinical Care Options, LLC dba Decera Clinical Education</a:t>
            </a:r>
          </a:p>
          <a:p>
            <a:r>
              <a:rPr lang="en-US" altLang="en-US" dirty="0">
                <a:latin typeface="+mn-lt"/>
              </a:rPr>
              <a:t>Supported by an educational grant from Gilead Sciences, Inc. </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742738" cy="2387600"/>
          </a:xfrm>
          <a:solidFill>
            <a:schemeClr val="accent2"/>
          </a:solidFill>
        </p:spPr>
        <p:txBody>
          <a:bodyPr>
            <a:normAutofit/>
          </a:bodyPr>
          <a:lstStyle/>
          <a:p>
            <a:r>
              <a:rPr lang="en-US" altLang="en-US" sz="3600" dirty="0"/>
              <a:t>Identifying Risk Factors for Progression and Poor Response in PBC and Impact on First-line Therapy</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p:txBody>
          <a:bodyPr/>
          <a:lstStyle/>
          <a:p>
            <a:r>
              <a:rPr lang="en-US" dirty="0"/>
              <a:t>Sonal Kumar, MD, MPH</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1913588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EFA98-8F3E-5FE9-5FEE-C887754775CC}"/>
              </a:ext>
            </a:extLst>
          </p:cNvPr>
          <p:cNvSpPr>
            <a:spLocks noGrp="1"/>
          </p:cNvSpPr>
          <p:nvPr>
            <p:ph type="title"/>
          </p:nvPr>
        </p:nvSpPr>
        <p:spPr/>
        <p:txBody>
          <a:bodyPr/>
          <a:lstStyle/>
          <a:p>
            <a:r>
              <a:rPr lang="en-US" dirty="0"/>
              <a:t>Faculty</a:t>
            </a:r>
          </a:p>
        </p:txBody>
      </p:sp>
      <p:sp>
        <p:nvSpPr>
          <p:cNvPr id="2" name="Content Placeholder 1">
            <a:extLst>
              <a:ext uri="{FF2B5EF4-FFF2-40B4-BE49-F238E27FC236}">
                <a16:creationId xmlns:a16="http://schemas.microsoft.com/office/drawing/2014/main" id="{768FA8E8-DAC7-FD56-4389-869EC6A31779}"/>
              </a:ext>
            </a:extLst>
          </p:cNvPr>
          <p:cNvSpPr>
            <a:spLocks noGrp="1"/>
          </p:cNvSpPr>
          <p:nvPr>
            <p:ph sz="quarter" idx="13"/>
          </p:nvPr>
        </p:nvSpPr>
        <p:spPr>
          <a:prstGeom prst="rect">
            <a:avLst/>
          </a:prstGeom>
        </p:spPr>
        <p:txBody>
          <a:bodyPr lIns="0" tIns="0" rIns="0" bIns="0"/>
          <a:lstStyle/>
          <a:p>
            <a:pPr marL="0" indent="0">
              <a:buNone/>
            </a:pPr>
            <a:r>
              <a:rPr lang="en-US" altLang="en-US" b="1" dirty="0">
                <a:solidFill>
                  <a:schemeClr val="accent1"/>
                </a:solidFill>
              </a:rPr>
              <a:t>Sonal Kumar, MD, MPH</a:t>
            </a:r>
            <a:br>
              <a:rPr lang="en-US" altLang="en-US" dirty="0"/>
            </a:br>
            <a:r>
              <a:rPr lang="en-US" sz="2200" dirty="0"/>
              <a:t>Assistant Professor of Medicine</a:t>
            </a:r>
            <a:br>
              <a:rPr lang="en-US" sz="2200" dirty="0"/>
            </a:br>
            <a:r>
              <a:rPr lang="en-US" sz="2200" dirty="0"/>
              <a:t>Director, Gastroenterology and Hepatology</a:t>
            </a:r>
            <a:br>
              <a:rPr lang="en-US" sz="2200" dirty="0"/>
            </a:br>
            <a:r>
              <a:rPr lang="en-US" sz="2200" dirty="0"/>
              <a:t>Division of Gastroenterology and Hepatology</a:t>
            </a:r>
            <a:br>
              <a:rPr lang="en-US" sz="2200" dirty="0"/>
            </a:br>
            <a:r>
              <a:rPr lang="en-US" sz="2200" dirty="0"/>
              <a:t>Weill Cornell Medical College</a:t>
            </a:r>
            <a:br>
              <a:rPr lang="en-US" sz="2200" dirty="0"/>
            </a:br>
            <a:r>
              <a:rPr lang="en-US" sz="2200" dirty="0"/>
              <a:t>New York, New York</a:t>
            </a:r>
          </a:p>
        </p:txBody>
      </p:sp>
    </p:spTree>
    <p:extLst>
      <p:ext uri="{BB962C8B-B14F-4D97-AF65-F5344CB8AC3E}">
        <p14:creationId xmlns:p14="http://schemas.microsoft.com/office/powerpoint/2010/main" val="402704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sz="quarter" idx="13"/>
          </p:nvPr>
        </p:nvSpPr>
        <p:spPr/>
        <p:txBody>
          <a:bodyPr/>
          <a:lstStyle/>
          <a:p>
            <a:pPr marL="0" indent="0">
              <a:spcBef>
                <a:spcPts val="1600"/>
              </a:spcBef>
              <a:buClr>
                <a:schemeClr val="accent6"/>
              </a:buClr>
              <a:buNone/>
              <a:defRPr/>
            </a:pPr>
            <a:r>
              <a:rPr lang="en-US" dirty="0"/>
              <a:t>The </a:t>
            </a:r>
            <a:r>
              <a:rPr lang="en-US" i="1" dirty="0"/>
              <a:t>faculty</a:t>
            </a:r>
            <a:r>
              <a:rPr lang="en-US" dirty="0"/>
              <a:t> reported the following relevant financial relationships or relationships to products or devices they have with ineligible companies related to the content of this educational activity:</a:t>
            </a:r>
          </a:p>
          <a:p>
            <a:pPr marL="0" indent="0">
              <a:spcBef>
                <a:spcPts val="1600"/>
              </a:spcBef>
              <a:buClr>
                <a:schemeClr val="accent6"/>
              </a:buClr>
              <a:buNone/>
              <a:defRPr/>
            </a:pPr>
            <a:r>
              <a:rPr lang="en-US" b="1" dirty="0">
                <a:solidFill>
                  <a:srgbClr val="E1471D"/>
                </a:solidFill>
              </a:rPr>
              <a:t>Sonal Kumar, MD, MPH: </a:t>
            </a:r>
            <a:r>
              <a:rPr lang="en-US" i="1" dirty="0"/>
              <a:t>consultant/advisor/speaker</a:t>
            </a:r>
            <a:r>
              <a:rPr lang="en-US" dirty="0"/>
              <a:t>: Boehringer Ingelheim, Gilead Sciences, GSK, Ipsen, Madrigal, Novo Nordisk.</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DDDB75-1A02-B5D5-2227-9168B8A4B7E2}"/>
              </a:ext>
            </a:extLst>
          </p:cNvPr>
          <p:cNvSpPr>
            <a:spLocks noGrp="1"/>
          </p:cNvSpPr>
          <p:nvPr>
            <p:ph type="title"/>
          </p:nvPr>
        </p:nvSpPr>
        <p:spPr/>
        <p:txBody>
          <a:bodyPr/>
          <a:lstStyle/>
          <a:p>
            <a:r>
              <a:rPr lang="en-US" dirty="0"/>
              <a:t>Learning Objective</a:t>
            </a:r>
          </a:p>
        </p:txBody>
      </p:sp>
      <p:sp>
        <p:nvSpPr>
          <p:cNvPr id="4" name="Content Placeholder 3">
            <a:extLst>
              <a:ext uri="{FF2B5EF4-FFF2-40B4-BE49-F238E27FC236}">
                <a16:creationId xmlns:a16="http://schemas.microsoft.com/office/drawing/2014/main" id="{5BDBFC23-D1D5-DB11-A1AF-2DB40A7AD7F3}"/>
              </a:ext>
            </a:extLst>
          </p:cNvPr>
          <p:cNvSpPr>
            <a:spLocks noGrp="1"/>
          </p:cNvSpPr>
          <p:nvPr>
            <p:ph sz="quarter" idx="13"/>
          </p:nvPr>
        </p:nvSpPr>
        <p:spPr/>
        <p:txBody>
          <a:bodyPr/>
          <a:lstStyle/>
          <a:p>
            <a:r>
              <a:rPr lang="en-US" dirty="0"/>
              <a:t>Develop personalized management plans for patients with PBC based on individual risk, comorbidities, and symptoms</a:t>
            </a:r>
          </a:p>
        </p:txBody>
      </p:sp>
    </p:spTree>
    <p:extLst>
      <p:ext uri="{BB962C8B-B14F-4D97-AF65-F5344CB8AC3E}">
        <p14:creationId xmlns:p14="http://schemas.microsoft.com/office/powerpoint/2010/main" val="71500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BE2D-A53E-DA4D-3424-030B91C4C4F8}"/>
              </a:ext>
            </a:extLst>
          </p:cNvPr>
          <p:cNvSpPr>
            <a:spLocks noGrp="1"/>
          </p:cNvSpPr>
          <p:nvPr>
            <p:ph type="title"/>
          </p:nvPr>
        </p:nvSpPr>
        <p:spPr/>
        <p:txBody>
          <a:bodyPr/>
          <a:lstStyle/>
          <a:p>
            <a:r>
              <a:rPr lang="en-US" dirty="0"/>
              <a:t>Why Early Identification of High-Risk PBC Matters</a:t>
            </a:r>
          </a:p>
        </p:txBody>
      </p:sp>
      <p:sp>
        <p:nvSpPr>
          <p:cNvPr id="6" name="Content Placeholder 5">
            <a:extLst>
              <a:ext uri="{FF2B5EF4-FFF2-40B4-BE49-F238E27FC236}">
                <a16:creationId xmlns:a16="http://schemas.microsoft.com/office/drawing/2014/main" id="{2683C6FB-ABD2-B685-BB84-96C1A0DF6CB5}"/>
              </a:ext>
            </a:extLst>
          </p:cNvPr>
          <p:cNvSpPr>
            <a:spLocks noGrp="1"/>
          </p:cNvSpPr>
          <p:nvPr>
            <p:ph idx="1"/>
          </p:nvPr>
        </p:nvSpPr>
        <p:spPr/>
        <p:txBody>
          <a:bodyPr/>
          <a:lstStyle/>
          <a:p>
            <a:r>
              <a:rPr lang="en-US" dirty="0"/>
              <a:t>PBC has variable rate of progression </a:t>
            </a:r>
          </a:p>
          <a:p>
            <a:pPr lvl="2"/>
            <a:r>
              <a:rPr lang="en-US" dirty="0"/>
              <a:t>~70% of patients with PBC are at low risk of severe liver outcomes</a:t>
            </a:r>
          </a:p>
          <a:p>
            <a:pPr lvl="2"/>
            <a:r>
              <a:rPr lang="en-US" dirty="0"/>
              <a:t>~30% have high-risk disease and will progress to cirrhosis without effective treatment</a:t>
            </a:r>
          </a:p>
          <a:p>
            <a:r>
              <a:rPr lang="en-US" dirty="0"/>
              <a:t>Not a “one-size-fits” all scenario </a:t>
            </a:r>
          </a:p>
          <a:p>
            <a:r>
              <a:rPr lang="en-US" dirty="0"/>
              <a:t>Important to use individualized factors to identify high-risk patients</a:t>
            </a:r>
          </a:p>
          <a:p>
            <a:r>
              <a:rPr lang="en-US" dirty="0"/>
              <a:t>Early identification of higher-risk patients may allow for more timely monitoring and consideration of treatment optimization</a:t>
            </a:r>
          </a:p>
        </p:txBody>
      </p:sp>
      <p:sp>
        <p:nvSpPr>
          <p:cNvPr id="7" name="Content Placeholder 6">
            <a:extLst>
              <a:ext uri="{FF2B5EF4-FFF2-40B4-BE49-F238E27FC236}">
                <a16:creationId xmlns:a16="http://schemas.microsoft.com/office/drawing/2014/main" id="{C306578A-186A-72F2-2F9E-EBD6D0662CAF}"/>
              </a:ext>
            </a:extLst>
          </p:cNvPr>
          <p:cNvSpPr>
            <a:spLocks noGrp="1"/>
          </p:cNvSpPr>
          <p:nvPr>
            <p:ph sz="quarter" idx="10"/>
          </p:nvPr>
        </p:nvSpPr>
        <p:spPr/>
        <p:txBody>
          <a:bodyPr/>
          <a:lstStyle/>
          <a:p>
            <a:pPr algn="ctr"/>
            <a:r>
              <a:rPr lang="en-US" dirty="0"/>
              <a:t>Corpechot. J Hepatol. 2011;55:1361. Hardie. EBioMedicine. 2016;14:65.</a:t>
            </a:r>
          </a:p>
        </p:txBody>
      </p:sp>
    </p:spTree>
    <p:extLst>
      <p:ext uri="{BB962C8B-B14F-4D97-AF65-F5344CB8AC3E}">
        <p14:creationId xmlns:p14="http://schemas.microsoft.com/office/powerpoint/2010/main" val="2737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11B7-7327-3EE9-1470-366C70E4302D}"/>
              </a:ext>
            </a:extLst>
          </p:cNvPr>
          <p:cNvSpPr>
            <a:spLocks noGrp="1"/>
          </p:cNvSpPr>
          <p:nvPr>
            <p:ph type="title"/>
          </p:nvPr>
        </p:nvSpPr>
        <p:spPr/>
        <p:txBody>
          <a:bodyPr/>
          <a:lstStyle/>
          <a:p>
            <a:r>
              <a:rPr lang="en-US" dirty="0">
                <a:cs typeface="Arial"/>
              </a:rPr>
              <a:t>The Changing PBC Treatment Paradigm</a:t>
            </a:r>
            <a:endParaRPr lang="en-US" dirty="0"/>
          </a:p>
        </p:txBody>
      </p:sp>
      <p:graphicFrame>
        <p:nvGraphicFramePr>
          <p:cNvPr id="5" name="Content Placeholder 4">
            <a:extLst>
              <a:ext uri="{FF2B5EF4-FFF2-40B4-BE49-F238E27FC236}">
                <a16:creationId xmlns:a16="http://schemas.microsoft.com/office/drawing/2014/main" id="{D0A3B660-3546-2432-171E-9B87FEF04B7B}"/>
              </a:ext>
            </a:extLst>
          </p:cNvPr>
          <p:cNvGraphicFramePr>
            <a:graphicFrameLocks noGrp="1"/>
          </p:cNvGraphicFramePr>
          <p:nvPr>
            <p:ph idx="1"/>
            <p:extLst>
              <p:ext uri="{D42A27DB-BD31-4B8C-83A1-F6EECF244321}">
                <p14:modId xmlns:p14="http://schemas.microsoft.com/office/powerpoint/2010/main" val="3386183440"/>
              </p:ext>
            </p:extLst>
          </p:nvPr>
        </p:nvGraphicFramePr>
        <p:xfrm>
          <a:off x="-117146" y="2035176"/>
          <a:ext cx="5864225" cy="4054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96FD72CA-F383-0CFA-EC15-8B28135D2E82}"/>
              </a:ext>
            </a:extLst>
          </p:cNvPr>
          <p:cNvSpPr>
            <a:spLocks noGrp="1"/>
          </p:cNvSpPr>
          <p:nvPr>
            <p:ph sz="quarter" idx="10"/>
          </p:nvPr>
        </p:nvSpPr>
        <p:spPr/>
        <p:txBody>
          <a:bodyPr/>
          <a:lstStyle/>
          <a:p>
            <a:pPr algn="ctr"/>
            <a:r>
              <a:rPr lang="en-US" dirty="0"/>
              <a:t>Levy. Clin Gastroenterol Hepatol. 2023;21:2076.</a:t>
            </a:r>
          </a:p>
        </p:txBody>
      </p:sp>
      <p:sp>
        <p:nvSpPr>
          <p:cNvPr id="7" name="TextBox 6">
            <a:extLst>
              <a:ext uri="{FF2B5EF4-FFF2-40B4-BE49-F238E27FC236}">
                <a16:creationId xmlns:a16="http://schemas.microsoft.com/office/drawing/2014/main" id="{971953D5-ABB6-3134-163F-D56D589BF7BD}"/>
              </a:ext>
            </a:extLst>
          </p:cNvPr>
          <p:cNvSpPr txBox="1"/>
          <p:nvPr/>
        </p:nvSpPr>
        <p:spPr>
          <a:xfrm>
            <a:off x="344383" y="1542733"/>
            <a:ext cx="4960260" cy="461665"/>
          </a:xfrm>
          <a:prstGeom prst="rect">
            <a:avLst/>
          </a:prstGeom>
          <a:noFill/>
          <a:ln>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en-US" sz="2200" b="1" dirty="0">
                <a:cs typeface="Arial"/>
              </a:rPr>
              <a:t>Old Paradigm: Wait 12 Mo to Fail</a:t>
            </a:r>
          </a:p>
        </p:txBody>
      </p:sp>
      <p:sp>
        <p:nvSpPr>
          <p:cNvPr id="12" name="TextBox 11">
            <a:extLst>
              <a:ext uri="{FF2B5EF4-FFF2-40B4-BE49-F238E27FC236}">
                <a16:creationId xmlns:a16="http://schemas.microsoft.com/office/drawing/2014/main" id="{F9C462AB-3B4E-CB1E-9FC7-FB504C23CB62}"/>
              </a:ext>
            </a:extLst>
          </p:cNvPr>
          <p:cNvSpPr txBox="1"/>
          <p:nvPr/>
        </p:nvSpPr>
        <p:spPr>
          <a:xfrm>
            <a:off x="5087681" y="1542733"/>
            <a:ext cx="6883657" cy="461665"/>
          </a:xfrm>
          <a:prstGeom prst="rect">
            <a:avLst/>
          </a:prstGeom>
          <a:noFill/>
          <a:ln>
            <a:no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en-US" sz="2200" b="1" dirty="0">
                <a:cs typeface="Arial"/>
              </a:rPr>
              <a:t>Emerging Paradigm: More Proactive</a:t>
            </a:r>
          </a:p>
        </p:txBody>
      </p:sp>
      <p:graphicFrame>
        <p:nvGraphicFramePr>
          <p:cNvPr id="3" name="Content Placeholder 4">
            <a:extLst>
              <a:ext uri="{FF2B5EF4-FFF2-40B4-BE49-F238E27FC236}">
                <a16:creationId xmlns:a16="http://schemas.microsoft.com/office/drawing/2014/main" id="{FF6287D2-92E2-6B65-F1B7-FEF7FCB1CF38}"/>
              </a:ext>
            </a:extLst>
          </p:cNvPr>
          <p:cNvGraphicFramePr>
            <a:graphicFrameLocks/>
          </p:cNvGraphicFramePr>
          <p:nvPr>
            <p:extLst>
              <p:ext uri="{D42A27DB-BD31-4B8C-83A1-F6EECF244321}">
                <p14:modId xmlns:p14="http://schemas.microsoft.com/office/powerpoint/2010/main" val="2252022601"/>
              </p:ext>
            </p:extLst>
          </p:nvPr>
        </p:nvGraphicFramePr>
        <p:xfrm>
          <a:off x="5486021" y="2045073"/>
          <a:ext cx="5864225" cy="40544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050068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0150F-76E1-026C-45FA-71A9BB996121}"/>
              </a:ext>
            </a:extLst>
          </p:cNvPr>
          <p:cNvSpPr>
            <a:spLocks noGrp="1"/>
          </p:cNvSpPr>
          <p:nvPr>
            <p:ph type="title"/>
          </p:nvPr>
        </p:nvSpPr>
        <p:spPr/>
        <p:txBody>
          <a:bodyPr/>
          <a:lstStyle/>
          <a:p>
            <a:r>
              <a:rPr lang="en-US" dirty="0"/>
              <a:t>UDCA Remains Standard First-line PBC Therapy</a:t>
            </a:r>
          </a:p>
        </p:txBody>
      </p:sp>
      <p:sp>
        <p:nvSpPr>
          <p:cNvPr id="6" name="Content Placeholder 5">
            <a:extLst>
              <a:ext uri="{FF2B5EF4-FFF2-40B4-BE49-F238E27FC236}">
                <a16:creationId xmlns:a16="http://schemas.microsoft.com/office/drawing/2014/main" id="{874BA441-DA39-7669-A8AB-4C078F04553E}"/>
              </a:ext>
            </a:extLst>
          </p:cNvPr>
          <p:cNvSpPr>
            <a:spLocks noGrp="1"/>
          </p:cNvSpPr>
          <p:nvPr>
            <p:ph sz="quarter" idx="10"/>
          </p:nvPr>
        </p:nvSpPr>
        <p:spPr/>
        <p:txBody>
          <a:bodyPr/>
          <a:lstStyle/>
          <a:p>
            <a:r>
              <a:rPr lang="en-US" dirty="0"/>
              <a:t>1. Lazaridis. J Hepatol. 2001;35:134. 2. aasld.org/practice-guidelines/primary-biliary-cholangitis. </a:t>
            </a:r>
            <a:br>
              <a:rPr lang="en-US" dirty="0"/>
            </a:br>
            <a:r>
              <a:rPr lang="en-US" dirty="0"/>
              <a:t>3. UDCA PI. 4. Invernizzi. Dig Liver Dis. 2017;49:841.</a:t>
            </a:r>
          </a:p>
        </p:txBody>
      </p:sp>
      <p:sp>
        <p:nvSpPr>
          <p:cNvPr id="7" name="Content Placeholder 2">
            <a:extLst>
              <a:ext uri="{FF2B5EF4-FFF2-40B4-BE49-F238E27FC236}">
                <a16:creationId xmlns:a16="http://schemas.microsoft.com/office/drawing/2014/main" id="{B1FCD1DB-C827-8081-2B1F-336A4F2F6A6D}"/>
              </a:ext>
            </a:extLst>
          </p:cNvPr>
          <p:cNvSpPr>
            <a:spLocks noGrp="1"/>
          </p:cNvSpPr>
          <p:nvPr>
            <p:ph idx="1"/>
          </p:nvPr>
        </p:nvSpPr>
        <p:spPr>
          <a:xfrm>
            <a:off x="321187" y="2422358"/>
            <a:ext cx="5630607" cy="3678049"/>
          </a:xfrm>
          <a:solidFill>
            <a:schemeClr val="accent1">
              <a:lumMod val="20000"/>
              <a:lumOff val="80000"/>
            </a:schemeClr>
          </a:solidFill>
          <a:ln w="57150">
            <a:noFill/>
          </a:ln>
        </p:spPr>
        <p:txBody>
          <a:bodyPr vert="horz" lIns="243840" tIns="182880" rIns="121920" bIns="243840" rtlCol="0">
            <a:noAutofit/>
          </a:bodyPr>
          <a:lstStyle/>
          <a:p>
            <a:pPr marL="231642" indent="-231642">
              <a:spcBef>
                <a:spcPts val="0"/>
              </a:spcBef>
              <a:spcAft>
                <a:spcPts val="933"/>
              </a:spcAft>
            </a:pPr>
            <a:r>
              <a:rPr lang="en-US" sz="2200" dirty="0"/>
              <a:t>Can be used for any disease stage</a:t>
            </a:r>
            <a:r>
              <a:rPr lang="en-US" sz="2200" baseline="30000" dirty="0"/>
              <a:t>2</a:t>
            </a:r>
          </a:p>
          <a:p>
            <a:pPr marL="231642" indent="-231642">
              <a:spcBef>
                <a:spcPts val="0"/>
              </a:spcBef>
              <a:spcAft>
                <a:spcPts val="933"/>
              </a:spcAft>
            </a:pPr>
            <a:r>
              <a:rPr lang="en-US" sz="2200" dirty="0"/>
              <a:t>Decreases disease progression risk</a:t>
            </a:r>
            <a:r>
              <a:rPr lang="en-US" sz="2200" baseline="30000" dirty="0"/>
              <a:t>2</a:t>
            </a:r>
          </a:p>
          <a:p>
            <a:pPr marL="231642" indent="-231642">
              <a:spcBef>
                <a:spcPts val="0"/>
              </a:spcBef>
              <a:spcAft>
                <a:spcPts val="933"/>
              </a:spcAft>
            </a:pPr>
            <a:r>
              <a:rPr lang="en-US" sz="2200" dirty="0"/>
              <a:t>Improves transplant-free survival</a:t>
            </a:r>
            <a:r>
              <a:rPr lang="en-US" sz="2200" baseline="30000" dirty="0"/>
              <a:t>2</a:t>
            </a:r>
          </a:p>
          <a:p>
            <a:pPr marL="231642" indent="-231642">
              <a:spcBef>
                <a:spcPts val="0"/>
              </a:spcBef>
              <a:spcAft>
                <a:spcPts val="933"/>
              </a:spcAft>
            </a:pPr>
            <a:r>
              <a:rPr lang="en-US" sz="2200" b="1" dirty="0"/>
              <a:t>Up to 40% of patients with PBC have an inadequate response to UDCA</a:t>
            </a:r>
            <a:r>
              <a:rPr lang="en-US" sz="2200" b="1" baseline="30000" dirty="0"/>
              <a:t>2</a:t>
            </a:r>
            <a:endParaRPr lang="en-US" sz="2200" baseline="30000" dirty="0"/>
          </a:p>
          <a:p>
            <a:pPr marL="231642" indent="-231642">
              <a:spcBef>
                <a:spcPts val="0"/>
              </a:spcBef>
              <a:spcAft>
                <a:spcPts val="933"/>
              </a:spcAft>
            </a:pPr>
            <a:r>
              <a:rPr lang="en-US" sz="2200" dirty="0"/>
              <a:t>Dosed at 13-15 mg/kg/day</a:t>
            </a:r>
            <a:r>
              <a:rPr lang="en-US" sz="2200" baseline="30000" dirty="0"/>
              <a:t>3</a:t>
            </a:r>
          </a:p>
          <a:p>
            <a:pPr marL="628650" lvl="3" indent="-285750">
              <a:spcBef>
                <a:spcPts val="0"/>
              </a:spcBef>
              <a:spcAft>
                <a:spcPts val="933"/>
              </a:spcAft>
              <a:buFont typeface="Arial" panose="020B0604020202020204" pitchFamily="34" charset="0"/>
              <a:buChar char="•"/>
            </a:pPr>
            <a:r>
              <a:rPr lang="en-US" dirty="0"/>
              <a:t>Individualize timing and whether administered with food to improve patient adherence</a:t>
            </a:r>
          </a:p>
        </p:txBody>
      </p:sp>
      <p:sp>
        <p:nvSpPr>
          <p:cNvPr id="13" name="Content Placeholder 2">
            <a:extLst>
              <a:ext uri="{FF2B5EF4-FFF2-40B4-BE49-F238E27FC236}">
                <a16:creationId xmlns:a16="http://schemas.microsoft.com/office/drawing/2014/main" id="{F3F84847-11FB-0955-5A2E-2130D6F7D351}"/>
              </a:ext>
            </a:extLst>
          </p:cNvPr>
          <p:cNvSpPr txBox="1">
            <a:spLocks/>
          </p:cNvSpPr>
          <p:nvPr/>
        </p:nvSpPr>
        <p:spPr>
          <a:xfrm>
            <a:off x="6240210" y="2422358"/>
            <a:ext cx="5630607" cy="3678049"/>
          </a:xfrm>
          <a:prstGeom prst="rect">
            <a:avLst/>
          </a:prstGeom>
          <a:solidFill>
            <a:schemeClr val="accent6">
              <a:lumMod val="20000"/>
              <a:lumOff val="80000"/>
            </a:schemeClr>
          </a:solidFill>
          <a:ln w="57150">
            <a:noFill/>
          </a:ln>
        </p:spPr>
        <p:txBody>
          <a:bodyPr vert="horz" lIns="243840" tIns="121920" rIns="121920" bIns="243840" rtlCol="0">
            <a:noAutofit/>
          </a:bodyPr>
          <a:lstStyle>
            <a:lvl1pPr marL="342900" indent="-342900" algn="l" defTabSz="457200" rtl="0" eaLnBrk="1" latinLnBrk="0" hangingPunct="1">
              <a:spcBef>
                <a:spcPct val="20000"/>
              </a:spcBef>
              <a:buClr>
                <a:schemeClr val="accent2"/>
              </a:buClr>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Clr>
                <a:schemeClr val="accent2"/>
              </a:buClr>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
                <a:schemeClr val="accent2"/>
              </a:buClr>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chemeClr val="accent2"/>
              </a:buClr>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1642" marR="0" lvl="0" indent="-231642" algn="l" defTabSz="914400" rtl="0" eaLnBrk="1" fontAlgn="auto" latinLnBrk="0" hangingPunct="1">
              <a:lnSpc>
                <a:spcPct val="90000"/>
              </a:lnSpc>
              <a:spcBef>
                <a:spcPts val="0"/>
              </a:spcBef>
              <a:spcAft>
                <a:spcPts val="933"/>
              </a:spcAft>
              <a:buClrTx/>
              <a:buSzPct val="75000"/>
              <a:buFontTx/>
              <a:buBlip>
                <a:blip r:embed="rId3">
                  <a:extLst>
                    <a:ext uri="{96DAC541-7B7A-43D3-8B79-37D633B846F1}">
                      <asvg:svgBlip xmlns:asvg="http://schemas.microsoft.com/office/drawing/2016/SVG/main" r:embed="rId4"/>
                    </a:ext>
                  </a:extLst>
                </a:blip>
              </a:buBlip>
              <a:tabLst/>
              <a:defRPr/>
            </a:pPr>
            <a:r>
              <a:rPr lang="en-US" sz="2200" dirty="0"/>
              <a:t>Generally well tolerated but some adverse effects and ~5% are intolerant</a:t>
            </a:r>
            <a:r>
              <a:rPr lang="en-US" sz="2200" baseline="30000" dirty="0"/>
              <a:t>4</a:t>
            </a:r>
          </a:p>
          <a:p>
            <a:pPr marL="231642" marR="0" lvl="0" indent="-231642" algn="l" defTabSz="914400" rtl="0" eaLnBrk="1" fontAlgn="auto" latinLnBrk="0" hangingPunct="1">
              <a:lnSpc>
                <a:spcPct val="90000"/>
              </a:lnSpc>
              <a:spcBef>
                <a:spcPts val="0"/>
              </a:spcBef>
              <a:spcAft>
                <a:spcPts val="933"/>
              </a:spcAft>
              <a:buClrTx/>
              <a:buSzPct val="75000"/>
              <a:buFontTx/>
              <a:buBlip>
                <a:blip r:embed="rId3">
                  <a:extLst>
                    <a:ext uri="{96DAC541-7B7A-43D3-8B79-37D633B846F1}">
                      <asvg:svgBlip xmlns:asvg="http://schemas.microsoft.com/office/drawing/2016/SVG/main" r:embed="rId4"/>
                    </a:ext>
                  </a:extLst>
                </a:blip>
              </a:buBlip>
              <a:tabLst/>
              <a:defRPr/>
            </a:pPr>
            <a:r>
              <a:rPr lang="en-US" sz="2200" dirty="0"/>
              <a:t>Possible adverse effects include</a:t>
            </a:r>
            <a:r>
              <a:rPr lang="en-US" sz="2200" baseline="30000" dirty="0"/>
              <a:t>3</a:t>
            </a:r>
            <a:r>
              <a:rPr lang="en-US" sz="2200" dirty="0"/>
              <a:t>:</a:t>
            </a:r>
          </a:p>
          <a:p>
            <a:pPr marL="517392" lvl="1">
              <a:spcBef>
                <a:spcPts val="0"/>
              </a:spcBef>
              <a:spcAft>
                <a:spcPts val="1200"/>
              </a:spcAft>
              <a:buFont typeface="Arial" panose="020B0604020202020204" pitchFamily="34" charset="0"/>
              <a:buChar char="•"/>
            </a:pPr>
            <a:r>
              <a:rPr lang="en-US" sz="2000" dirty="0"/>
              <a:t>Hair loss</a:t>
            </a:r>
          </a:p>
          <a:p>
            <a:pPr marL="517392" lvl="1">
              <a:spcBef>
                <a:spcPts val="0"/>
              </a:spcBef>
              <a:spcAft>
                <a:spcPts val="1200"/>
              </a:spcAft>
              <a:buFont typeface="Arial" panose="020B0604020202020204" pitchFamily="34" charset="0"/>
              <a:buChar char="•"/>
            </a:pPr>
            <a:r>
              <a:rPr lang="en-US" sz="2000" dirty="0"/>
              <a:t>Gastrointestinal disorders</a:t>
            </a:r>
          </a:p>
          <a:p>
            <a:pPr marL="231642" marR="0" lvl="0" indent="-231642" algn="l" defTabSz="914400" rtl="0" eaLnBrk="1" fontAlgn="auto" latinLnBrk="0" hangingPunct="1">
              <a:lnSpc>
                <a:spcPct val="90000"/>
              </a:lnSpc>
              <a:spcBef>
                <a:spcPts val="0"/>
              </a:spcBef>
              <a:spcAft>
                <a:spcPts val="933"/>
              </a:spcAft>
              <a:buClrTx/>
              <a:buSzPct val="75000"/>
              <a:buFontTx/>
              <a:buBlip>
                <a:blip r:embed="rId3">
                  <a:extLst>
                    <a:ext uri="{96DAC541-7B7A-43D3-8B79-37D633B846F1}">
                      <asvg:svgBlip xmlns:asvg="http://schemas.microsoft.com/office/drawing/2016/SVG/main" r:embed="rId4"/>
                    </a:ext>
                  </a:extLst>
                </a:blip>
              </a:buBlip>
              <a:tabLst/>
              <a:defRPr/>
            </a:pPr>
            <a:r>
              <a:rPr lang="en-US" sz="2200" b="1" dirty="0"/>
              <a:t>UDCA does not treat PBC symptoms</a:t>
            </a:r>
            <a:r>
              <a:rPr lang="en-US" sz="2200" b="1" baseline="30000" dirty="0"/>
              <a:t>2</a:t>
            </a:r>
          </a:p>
        </p:txBody>
      </p:sp>
      <p:sp>
        <p:nvSpPr>
          <p:cNvPr id="15" name="Content Placeholder 2">
            <a:extLst>
              <a:ext uri="{FF2B5EF4-FFF2-40B4-BE49-F238E27FC236}">
                <a16:creationId xmlns:a16="http://schemas.microsoft.com/office/drawing/2014/main" id="{BC260B87-3057-8FE3-A0FD-1F861A69EECF}"/>
              </a:ext>
            </a:extLst>
          </p:cNvPr>
          <p:cNvSpPr txBox="1">
            <a:spLocks/>
          </p:cNvSpPr>
          <p:nvPr/>
        </p:nvSpPr>
        <p:spPr>
          <a:xfrm>
            <a:off x="321183" y="1345527"/>
            <a:ext cx="11740260" cy="4754880"/>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Primary mechanism of action: </a:t>
            </a:r>
            <a:r>
              <a:rPr lang="en-US" dirty="0"/>
              <a:t>hydrophilic bile acid that </a:t>
            </a:r>
            <a:r>
              <a:rPr lang="en-US" dirty="0">
                <a:solidFill>
                  <a:prstClr val="black"/>
                </a:solidFill>
              </a:rPr>
              <a:t>displaces toxic hydrophobic bile acids in the bile acid pool</a:t>
            </a:r>
            <a:r>
              <a:rPr lang="en-US" baseline="30000" dirty="0">
                <a:solidFill>
                  <a:prstClr val="black"/>
                </a:solidFill>
              </a:rPr>
              <a:t>1</a:t>
            </a:r>
          </a:p>
          <a:p>
            <a:pPr marL="0" indent="0">
              <a:buNone/>
            </a:pPr>
            <a:endParaRPr lang="en-US" b="1" dirty="0"/>
          </a:p>
        </p:txBody>
      </p:sp>
    </p:spTree>
    <p:extLst>
      <p:ext uri="{BB962C8B-B14F-4D97-AF65-F5344CB8AC3E}">
        <p14:creationId xmlns:p14="http://schemas.microsoft.com/office/powerpoint/2010/main" val="580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92029-E73E-BF9D-9454-79D4E4BC5767}"/>
              </a:ext>
            </a:extLst>
          </p:cNvPr>
          <p:cNvSpPr>
            <a:spLocks noGrp="1"/>
          </p:cNvSpPr>
          <p:nvPr>
            <p:ph type="title"/>
          </p:nvPr>
        </p:nvSpPr>
        <p:spPr/>
        <p:txBody>
          <a:bodyPr>
            <a:noAutofit/>
          </a:bodyPr>
          <a:lstStyle/>
          <a:p>
            <a:r>
              <a:rPr lang="en-US" dirty="0"/>
              <a:t>Individualized Monitoring for People With High-Risk PBC</a:t>
            </a:r>
          </a:p>
        </p:txBody>
      </p:sp>
      <p:sp>
        <p:nvSpPr>
          <p:cNvPr id="3" name="Content Placeholder 2">
            <a:extLst>
              <a:ext uri="{FF2B5EF4-FFF2-40B4-BE49-F238E27FC236}">
                <a16:creationId xmlns:a16="http://schemas.microsoft.com/office/drawing/2014/main" id="{B8BE0492-4548-E0F2-70EF-7AEAD87C5BD8}"/>
              </a:ext>
            </a:extLst>
          </p:cNvPr>
          <p:cNvSpPr>
            <a:spLocks noGrp="1"/>
          </p:cNvSpPr>
          <p:nvPr>
            <p:ph idx="1"/>
          </p:nvPr>
        </p:nvSpPr>
        <p:spPr>
          <a:xfrm>
            <a:off x="231078" y="1345183"/>
            <a:ext cx="11740260" cy="4754880"/>
          </a:xfrm>
        </p:spPr>
        <p:txBody>
          <a:bodyPr/>
          <a:lstStyle/>
          <a:p>
            <a:r>
              <a:rPr lang="en-US" b="1" dirty="0"/>
              <a:t>Assess response to first-line treatment at 6 mo for high-risk PBC</a:t>
            </a:r>
          </a:p>
          <a:p>
            <a:pPr lvl="2"/>
            <a:r>
              <a:rPr lang="en-US" dirty="0"/>
              <a:t>Ask about adherence to UDCA</a:t>
            </a:r>
          </a:p>
          <a:p>
            <a:pPr lvl="2"/>
            <a:r>
              <a:rPr lang="en-US" dirty="0"/>
              <a:t>Check for comorbid disease</a:t>
            </a:r>
          </a:p>
          <a:p>
            <a:pPr lvl="3"/>
            <a:r>
              <a:rPr lang="en-US" dirty="0"/>
              <a:t>If AST/ALT &gt;5x ULN, evaluate for AIH overlap </a:t>
            </a:r>
          </a:p>
          <a:p>
            <a:r>
              <a:rPr lang="en-US" dirty="0"/>
              <a:t>In patients with more advanced fibrosis or younger age, </a:t>
            </a:r>
            <a:r>
              <a:rPr lang="en-US" b="1" dirty="0"/>
              <a:t>consider a goal of ALP normalization</a:t>
            </a:r>
          </a:p>
          <a:p>
            <a:pPr lvl="2"/>
            <a:r>
              <a:rPr lang="en-US" dirty="0"/>
              <a:t>In others, normal ALP is ideal but aim for </a:t>
            </a:r>
            <a:r>
              <a:rPr lang="en-US" b="1" dirty="0"/>
              <a:t>at least &lt;1.5x ULN</a:t>
            </a:r>
            <a:endParaRPr lang="en-US" dirty="0"/>
          </a:p>
          <a:p>
            <a:r>
              <a:rPr lang="en-US" dirty="0"/>
              <a:t>Consider second-line treatment if goals not achieved</a:t>
            </a:r>
          </a:p>
          <a:p>
            <a:r>
              <a:rPr lang="en-US" b="1" dirty="0"/>
              <a:t>Address symptoms!</a:t>
            </a:r>
          </a:p>
        </p:txBody>
      </p:sp>
      <p:sp>
        <p:nvSpPr>
          <p:cNvPr id="4" name="Content Placeholder 3">
            <a:extLst>
              <a:ext uri="{FF2B5EF4-FFF2-40B4-BE49-F238E27FC236}">
                <a16:creationId xmlns:a16="http://schemas.microsoft.com/office/drawing/2014/main" id="{E61D807F-E393-EEDD-7E3C-F56A883BCCC3}"/>
              </a:ext>
            </a:extLst>
          </p:cNvPr>
          <p:cNvSpPr>
            <a:spLocks noGrp="1"/>
          </p:cNvSpPr>
          <p:nvPr>
            <p:ph sz="quarter" idx="10"/>
          </p:nvPr>
        </p:nvSpPr>
        <p:spPr/>
        <p:txBody>
          <a:bodyPr/>
          <a:lstStyle/>
          <a:p>
            <a:pPr algn="ctr"/>
            <a:r>
              <a:rPr lang="en-US" dirty="0"/>
              <a:t>Zhang. Hepatol Commun. 2018;2:245. aasld.org/practice-guidelines/primary-biliary-cholangitis.</a:t>
            </a:r>
          </a:p>
        </p:txBody>
      </p:sp>
    </p:spTree>
    <p:extLst>
      <p:ext uri="{BB962C8B-B14F-4D97-AF65-F5344CB8AC3E}">
        <p14:creationId xmlns:p14="http://schemas.microsoft.com/office/powerpoint/2010/main" val="1577516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5DCAC-CA51-6E70-50AB-C56D7E659093}"/>
            </a:ext>
          </a:extLst>
        </p:cNvPr>
        <p:cNvGrpSpPr/>
        <p:nvPr/>
      </p:nvGrpSpPr>
      <p:grpSpPr>
        <a:xfrm>
          <a:off x="0" y="0"/>
          <a:ext cx="0" cy="0"/>
          <a:chOff x="0" y="0"/>
          <a:chExt cx="0" cy="0"/>
        </a:xfrm>
      </p:grpSpPr>
      <p:sp>
        <p:nvSpPr>
          <p:cNvPr id="48" name="Title 4">
            <a:extLst>
              <a:ext uri="{FF2B5EF4-FFF2-40B4-BE49-F238E27FC236}">
                <a16:creationId xmlns:a16="http://schemas.microsoft.com/office/drawing/2014/main" id="{141774BB-3297-A629-4338-EBF950367F15}"/>
              </a:ext>
            </a:extLst>
          </p:cNvPr>
          <p:cNvSpPr>
            <a:spLocks noGrp="1"/>
          </p:cNvSpPr>
          <p:nvPr>
            <p:ph type="title"/>
          </p:nvPr>
        </p:nvSpPr>
        <p:spPr/>
        <p:txBody>
          <a:bodyPr/>
          <a:lstStyle/>
          <a:p>
            <a:r>
              <a:rPr lang="en-CA" dirty="0"/>
              <a:t>Consider Assessing Response at 6 Mo in Higher Risk People</a:t>
            </a:r>
          </a:p>
        </p:txBody>
      </p:sp>
      <p:sp>
        <p:nvSpPr>
          <p:cNvPr id="43" name="Content Placeholder 6">
            <a:extLst>
              <a:ext uri="{FF2B5EF4-FFF2-40B4-BE49-F238E27FC236}">
                <a16:creationId xmlns:a16="http://schemas.microsoft.com/office/drawing/2014/main" id="{E6D35219-CA6C-C581-0DDC-9B69897E438E}"/>
              </a:ext>
            </a:extLst>
          </p:cNvPr>
          <p:cNvSpPr>
            <a:spLocks noGrp="1"/>
          </p:cNvSpPr>
          <p:nvPr>
            <p:ph idx="1"/>
          </p:nvPr>
        </p:nvSpPr>
        <p:spPr/>
        <p:txBody>
          <a:bodyPr/>
          <a:lstStyle/>
          <a:p>
            <a:endParaRPr lang="en-US" sz="2000" dirty="0"/>
          </a:p>
          <a:p>
            <a:pPr marL="342900" indent="-342900">
              <a:buFont typeface="Arial" panose="020B0604020202020204" pitchFamily="34" charset="0"/>
              <a:buChar char="•"/>
            </a:pPr>
            <a:endParaRPr lang="en-US" dirty="0"/>
          </a:p>
        </p:txBody>
      </p:sp>
      <p:sp>
        <p:nvSpPr>
          <p:cNvPr id="42" name="Content Placeholder 41">
            <a:extLst>
              <a:ext uri="{FF2B5EF4-FFF2-40B4-BE49-F238E27FC236}">
                <a16:creationId xmlns:a16="http://schemas.microsoft.com/office/drawing/2014/main" id="{45F18944-FE38-08E9-FC43-2AEBE8110AA4}"/>
              </a:ext>
            </a:extLst>
          </p:cNvPr>
          <p:cNvSpPr>
            <a:spLocks noGrp="1"/>
          </p:cNvSpPr>
          <p:nvPr>
            <p:ph sz="quarter" idx="10"/>
          </p:nvPr>
        </p:nvSpPr>
        <p:spPr/>
        <p:txBody>
          <a:bodyPr/>
          <a:lstStyle/>
          <a:p>
            <a:pPr algn="ctr"/>
            <a:r>
              <a:rPr lang="en-US" dirty="0"/>
              <a:t>Murillo Perez. Liv Int. 2023;43:1497.</a:t>
            </a:r>
            <a:r>
              <a:rPr lang="sv-SE" dirty="0"/>
              <a:t> </a:t>
            </a:r>
            <a:endParaRPr lang="en-US" dirty="0"/>
          </a:p>
        </p:txBody>
      </p:sp>
      <p:grpSp>
        <p:nvGrpSpPr>
          <p:cNvPr id="53" name="Group 52">
            <a:extLst>
              <a:ext uri="{FF2B5EF4-FFF2-40B4-BE49-F238E27FC236}">
                <a16:creationId xmlns:a16="http://schemas.microsoft.com/office/drawing/2014/main" id="{F260252C-E4AA-3750-4F62-BDE802BA38DB}"/>
              </a:ext>
            </a:extLst>
          </p:cNvPr>
          <p:cNvGrpSpPr/>
          <p:nvPr/>
        </p:nvGrpSpPr>
        <p:grpSpPr>
          <a:xfrm>
            <a:off x="287022" y="1297635"/>
            <a:ext cx="11630166" cy="4339177"/>
            <a:chOff x="852907" y="1581279"/>
            <a:chExt cx="10375875" cy="3355002"/>
          </a:xfrm>
        </p:grpSpPr>
        <p:grpSp>
          <p:nvGrpSpPr>
            <p:cNvPr id="54" name="Group 53">
              <a:extLst>
                <a:ext uri="{FF2B5EF4-FFF2-40B4-BE49-F238E27FC236}">
                  <a16:creationId xmlns:a16="http://schemas.microsoft.com/office/drawing/2014/main" id="{E90B19F4-E73E-318A-01A5-5B493C15EE22}"/>
                </a:ext>
              </a:extLst>
            </p:cNvPr>
            <p:cNvGrpSpPr/>
            <p:nvPr/>
          </p:nvGrpSpPr>
          <p:grpSpPr>
            <a:xfrm>
              <a:off x="3706410" y="2438398"/>
              <a:ext cx="6439804" cy="1019507"/>
              <a:chOff x="2949668" y="2291255"/>
              <a:chExt cx="6439804" cy="1019507"/>
            </a:xfrm>
          </p:grpSpPr>
          <p:sp>
            <p:nvSpPr>
              <p:cNvPr id="80" name="Left Bracket 79">
                <a:extLst>
                  <a:ext uri="{FF2B5EF4-FFF2-40B4-BE49-F238E27FC236}">
                    <a16:creationId xmlns:a16="http://schemas.microsoft.com/office/drawing/2014/main" id="{2E3290A1-5F5D-B40C-CCEE-A106D1BB697C}"/>
                  </a:ext>
                </a:extLst>
              </p:cNvPr>
              <p:cNvSpPr/>
              <p:nvPr/>
            </p:nvSpPr>
            <p:spPr>
              <a:xfrm rot="5400000">
                <a:off x="5649308" y="583324"/>
                <a:ext cx="1019507" cy="4435369"/>
              </a:xfrm>
              <a:prstGeom prst="leftBracket">
                <a:avLst>
                  <a:gd name="adj" fmla="val 0"/>
                </a:avLst>
              </a:prstGeom>
              <a:ln w="12700">
                <a:solidFill>
                  <a:schemeClr val="tx1"/>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nvGrpSpPr>
              <p:cNvPr id="81" name="Group 80">
                <a:extLst>
                  <a:ext uri="{FF2B5EF4-FFF2-40B4-BE49-F238E27FC236}">
                    <a16:creationId xmlns:a16="http://schemas.microsoft.com/office/drawing/2014/main" id="{42D91589-D1CA-8F4F-D9D1-82B9C059D0D4}"/>
                  </a:ext>
                </a:extLst>
              </p:cNvPr>
              <p:cNvGrpSpPr/>
              <p:nvPr/>
            </p:nvGrpSpPr>
            <p:grpSpPr>
              <a:xfrm>
                <a:off x="2949668" y="2412125"/>
                <a:ext cx="2004438" cy="551792"/>
                <a:chOff x="10124502" y="2049138"/>
                <a:chExt cx="1828800" cy="835572"/>
              </a:xfrm>
            </p:grpSpPr>
            <p:sp>
              <p:nvSpPr>
                <p:cNvPr id="85" name="Rectangle: Rounded Corners 17">
                  <a:extLst>
                    <a:ext uri="{FF2B5EF4-FFF2-40B4-BE49-F238E27FC236}">
                      <a16:creationId xmlns:a16="http://schemas.microsoft.com/office/drawing/2014/main" id="{5AD2493A-AFF3-8215-A7D3-CF4345D85AD9}"/>
                    </a:ext>
                  </a:extLst>
                </p:cNvPr>
                <p:cNvSpPr/>
                <p:nvPr/>
              </p:nvSpPr>
              <p:spPr>
                <a:xfrm>
                  <a:off x="10124502" y="2049138"/>
                  <a:ext cx="1828800" cy="835572"/>
                </a:xfrm>
                <a:prstGeom prst="roundRect">
                  <a:avLst>
                    <a:gd name="adj" fmla="val 12742"/>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6" name="Rectangle 85">
                  <a:extLst>
                    <a:ext uri="{FF2B5EF4-FFF2-40B4-BE49-F238E27FC236}">
                      <a16:creationId xmlns:a16="http://schemas.microsoft.com/office/drawing/2014/main" id="{9AA45A2E-1D78-1325-5196-3B9058D146C2}"/>
                    </a:ext>
                  </a:extLst>
                </p:cNvPr>
                <p:cNvSpPr/>
                <p:nvPr/>
              </p:nvSpPr>
              <p:spPr>
                <a:xfrm>
                  <a:off x="10154702" y="2167830"/>
                  <a:ext cx="1733492" cy="61260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ALP ≤1.9x ULN</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n = 509 (68%)</a:t>
                  </a:r>
                </a:p>
              </p:txBody>
            </p:sp>
          </p:grpSp>
          <p:grpSp>
            <p:nvGrpSpPr>
              <p:cNvPr id="82" name="Group 81">
                <a:extLst>
                  <a:ext uri="{FF2B5EF4-FFF2-40B4-BE49-F238E27FC236}">
                    <a16:creationId xmlns:a16="http://schemas.microsoft.com/office/drawing/2014/main" id="{28269F13-789C-DB9C-B6D8-533986D02A42}"/>
                  </a:ext>
                </a:extLst>
              </p:cNvPr>
              <p:cNvGrpSpPr/>
              <p:nvPr/>
            </p:nvGrpSpPr>
            <p:grpSpPr>
              <a:xfrm>
                <a:off x="7385034" y="2412125"/>
                <a:ext cx="2004438" cy="551792"/>
                <a:chOff x="10124502" y="2049138"/>
                <a:chExt cx="1828800" cy="835572"/>
              </a:xfrm>
            </p:grpSpPr>
            <p:sp>
              <p:nvSpPr>
                <p:cNvPr id="83" name="Rectangle: Rounded Corners 20">
                  <a:extLst>
                    <a:ext uri="{FF2B5EF4-FFF2-40B4-BE49-F238E27FC236}">
                      <a16:creationId xmlns:a16="http://schemas.microsoft.com/office/drawing/2014/main" id="{66DE4DB3-943F-8796-BAE0-A9BAF6D2F3E8}"/>
                    </a:ext>
                  </a:extLst>
                </p:cNvPr>
                <p:cNvSpPr/>
                <p:nvPr/>
              </p:nvSpPr>
              <p:spPr>
                <a:xfrm>
                  <a:off x="10124502" y="2049138"/>
                  <a:ext cx="1828800" cy="835572"/>
                </a:xfrm>
                <a:prstGeom prst="roundRect">
                  <a:avLst>
                    <a:gd name="adj" fmla="val 16552"/>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4" name="Rectangle 83">
                  <a:extLst>
                    <a:ext uri="{FF2B5EF4-FFF2-40B4-BE49-F238E27FC236}">
                      <a16:creationId xmlns:a16="http://schemas.microsoft.com/office/drawing/2014/main" id="{4A4C0564-54D2-51D1-A7EC-284ACEA3534C}"/>
                    </a:ext>
                  </a:extLst>
                </p:cNvPr>
                <p:cNvSpPr/>
                <p:nvPr/>
              </p:nvSpPr>
              <p:spPr>
                <a:xfrm>
                  <a:off x="10154702" y="2167830"/>
                  <a:ext cx="1733492" cy="61260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ALP &gt;1.9x ULN</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n = 235 (32%)</a:t>
                  </a:r>
                </a:p>
              </p:txBody>
            </p:sp>
          </p:grpSp>
        </p:grpSp>
        <p:cxnSp>
          <p:nvCxnSpPr>
            <p:cNvPr id="55" name="Straight Connector 54">
              <a:extLst>
                <a:ext uri="{FF2B5EF4-FFF2-40B4-BE49-F238E27FC236}">
                  <a16:creationId xmlns:a16="http://schemas.microsoft.com/office/drawing/2014/main" id="{60A63F0D-6E60-7141-97C4-1DA333C01681}"/>
                </a:ext>
              </a:extLst>
            </p:cNvPr>
            <p:cNvCxnSpPr/>
            <p:nvPr/>
          </p:nvCxnSpPr>
          <p:spPr>
            <a:xfrm>
              <a:off x="6926313" y="1986457"/>
              <a:ext cx="0" cy="462455"/>
            </a:xfrm>
            <a:prstGeom prst="line">
              <a:avLst/>
            </a:prstGeom>
            <a:ln w="127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79" name="Rectangle 78">
              <a:extLst>
                <a:ext uri="{FF2B5EF4-FFF2-40B4-BE49-F238E27FC236}">
                  <a16:creationId xmlns:a16="http://schemas.microsoft.com/office/drawing/2014/main" id="{02342FBF-6B10-4B9A-07A4-BCEB03DBDBEF}"/>
                </a:ext>
              </a:extLst>
            </p:cNvPr>
            <p:cNvSpPr/>
            <p:nvPr/>
          </p:nvSpPr>
          <p:spPr>
            <a:xfrm>
              <a:off x="5797845" y="1581279"/>
              <a:ext cx="2259721" cy="737704"/>
            </a:xfrm>
            <a:prstGeom prst="rect">
              <a:avLst/>
            </a:prstGeom>
            <a:solidFill>
              <a:schemeClr val="bg2">
                <a:lumMod val="90000"/>
              </a:schemeClr>
            </a:solid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09448" fontAlgn="auto">
                <a:spcBef>
                  <a:spcPts val="0"/>
                </a:spcBef>
                <a:spcAft>
                  <a:spcPts val="0"/>
                </a:spcAft>
                <a:defRPr/>
              </a:pPr>
              <a:r>
                <a:rPr lang="en-US" sz="1400" dirty="0">
                  <a:latin typeface="Poppins" panose="00000500000000000000" pitchFamily="2" charset="0"/>
                  <a:cs typeface="Poppins" panose="00000500000000000000" pitchFamily="2" charset="0"/>
                </a:rPr>
                <a:t>Retrospective study of people with PBC treated with UDCA</a:t>
              </a:r>
              <a:br>
                <a:rPr kumimoji="0" lang="en-US" sz="1400" i="0" u="none" strike="noStrike" kern="1200" cap="none" spc="0" normalizeH="0" baseline="0" noProof="0" dirty="0">
                  <a:ln>
                    <a:noFill/>
                  </a:ln>
                  <a:effectLst/>
                  <a:uLnTx/>
                  <a:uFillTx/>
                  <a:latin typeface="Poppins" panose="00000500000000000000" pitchFamily="2" charset="0"/>
                  <a:cs typeface="Poppins" panose="00000500000000000000" pitchFamily="2" charset="0"/>
                </a:rPr>
              </a:br>
              <a:r>
                <a:rPr kumimoji="0" lang="en-US" sz="1400" i="0" u="none" strike="noStrike" kern="1200" cap="none" spc="0" normalizeH="0" baseline="0" noProof="0" dirty="0">
                  <a:ln>
                    <a:noFill/>
                  </a:ln>
                  <a:effectLst/>
                  <a:uLnTx/>
                  <a:uFillTx/>
                  <a:latin typeface="Poppins" panose="00000500000000000000" pitchFamily="2" charset="0"/>
                  <a:cs typeface="Poppins" panose="00000500000000000000" pitchFamily="2" charset="0"/>
                </a:rPr>
                <a:t>N = 744</a:t>
              </a:r>
            </a:p>
          </p:txBody>
        </p:sp>
        <p:grpSp>
          <p:nvGrpSpPr>
            <p:cNvPr id="57" name="Group 56">
              <a:extLst>
                <a:ext uri="{FF2B5EF4-FFF2-40B4-BE49-F238E27FC236}">
                  <a16:creationId xmlns:a16="http://schemas.microsoft.com/office/drawing/2014/main" id="{F95FC851-47B2-B287-D0AC-4A99C453E834}"/>
                </a:ext>
              </a:extLst>
            </p:cNvPr>
            <p:cNvGrpSpPr/>
            <p:nvPr/>
          </p:nvGrpSpPr>
          <p:grpSpPr>
            <a:xfrm>
              <a:off x="852907" y="3447392"/>
              <a:ext cx="5930000" cy="1488889"/>
              <a:chOff x="1199748" y="3531475"/>
              <a:chExt cx="5930000" cy="1488889"/>
            </a:xfrm>
          </p:grpSpPr>
          <p:sp>
            <p:nvSpPr>
              <p:cNvPr id="68" name="Left Bracket 67">
                <a:extLst>
                  <a:ext uri="{FF2B5EF4-FFF2-40B4-BE49-F238E27FC236}">
                    <a16:creationId xmlns:a16="http://schemas.microsoft.com/office/drawing/2014/main" id="{4F2A9E7C-C6FC-4399-36C5-DC2A43E3EB7F}"/>
                  </a:ext>
                </a:extLst>
              </p:cNvPr>
              <p:cNvSpPr/>
              <p:nvPr/>
            </p:nvSpPr>
            <p:spPr>
              <a:xfrm rot="5400000">
                <a:off x="4871541" y="2601311"/>
                <a:ext cx="325825" cy="2186153"/>
              </a:xfrm>
              <a:prstGeom prst="leftBracket">
                <a:avLst>
                  <a:gd name="adj" fmla="val 0"/>
                </a:avLst>
              </a:prstGeom>
              <a:ln w="12700">
                <a:solidFill>
                  <a:schemeClr val="tx1"/>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nvGrpSpPr>
              <p:cNvPr id="69" name="Group 68">
                <a:extLst>
                  <a:ext uri="{FF2B5EF4-FFF2-40B4-BE49-F238E27FC236}">
                    <a16:creationId xmlns:a16="http://schemas.microsoft.com/office/drawing/2014/main" id="{C932E5CC-CF62-9AB8-F5B1-49DC603033BC}"/>
                  </a:ext>
                </a:extLst>
              </p:cNvPr>
              <p:cNvGrpSpPr/>
              <p:nvPr/>
            </p:nvGrpSpPr>
            <p:grpSpPr>
              <a:xfrm>
                <a:off x="1199748" y="3652345"/>
                <a:ext cx="5869150" cy="1368019"/>
                <a:chOff x="8527917" y="2049138"/>
                <a:chExt cx="5354868" cy="2071571"/>
              </a:xfrm>
            </p:grpSpPr>
            <p:sp>
              <p:nvSpPr>
                <p:cNvPr id="73" name="Rectangle: Rounded Corners 43">
                  <a:extLst>
                    <a:ext uri="{FF2B5EF4-FFF2-40B4-BE49-F238E27FC236}">
                      <a16:creationId xmlns:a16="http://schemas.microsoft.com/office/drawing/2014/main" id="{B933C3B9-2421-51A6-3DFA-C839ECC16646}"/>
                    </a:ext>
                  </a:extLst>
                </p:cNvPr>
                <p:cNvSpPr/>
                <p:nvPr/>
              </p:nvSpPr>
              <p:spPr>
                <a:xfrm>
                  <a:off x="10124502" y="2049138"/>
                  <a:ext cx="1828800" cy="835572"/>
                </a:xfrm>
                <a:prstGeom prst="roundRect">
                  <a:avLst>
                    <a:gd name="adj" fmla="val 127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74" name="Rectangle 73">
                  <a:extLst>
                    <a:ext uri="{FF2B5EF4-FFF2-40B4-BE49-F238E27FC236}">
                      <a16:creationId xmlns:a16="http://schemas.microsoft.com/office/drawing/2014/main" id="{51A5CA5C-0F7E-AA9F-D8C6-BF428366E5E1}"/>
                    </a:ext>
                  </a:extLst>
                </p:cNvPr>
                <p:cNvSpPr/>
                <p:nvPr/>
              </p:nvSpPr>
              <p:spPr>
                <a:xfrm>
                  <a:off x="10154703" y="2167831"/>
                  <a:ext cx="1733492" cy="61260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406/509 (80%)</a:t>
                  </a:r>
                </a:p>
              </p:txBody>
            </p:sp>
            <p:sp>
              <p:nvSpPr>
                <p:cNvPr id="75" name="Rectangle 74">
                  <a:extLst>
                    <a:ext uri="{FF2B5EF4-FFF2-40B4-BE49-F238E27FC236}">
                      <a16:creationId xmlns:a16="http://schemas.microsoft.com/office/drawing/2014/main" id="{DF234687-ADF7-A089-F613-2E004DA431F5}"/>
                    </a:ext>
                  </a:extLst>
                </p:cNvPr>
                <p:cNvSpPr/>
                <p:nvPr/>
              </p:nvSpPr>
              <p:spPr>
                <a:xfrm>
                  <a:off x="10154703" y="2997856"/>
                  <a:ext cx="1733492" cy="111709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95.1%</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1.01 (0.80-1.28)</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220 (54.2%)</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0.90 (0.73-0.96)</a:t>
                  </a:r>
                </a:p>
              </p:txBody>
            </p:sp>
            <p:sp>
              <p:nvSpPr>
                <p:cNvPr id="76" name="Rectangle 75">
                  <a:extLst>
                    <a:ext uri="{FF2B5EF4-FFF2-40B4-BE49-F238E27FC236}">
                      <a16:creationId xmlns:a16="http://schemas.microsoft.com/office/drawing/2014/main" id="{CB325E74-7CE7-7F5E-9354-D35B28BFCD7D}"/>
                    </a:ext>
                  </a:extLst>
                </p:cNvPr>
                <p:cNvSpPr/>
                <p:nvPr/>
              </p:nvSpPr>
              <p:spPr>
                <a:xfrm>
                  <a:off x="8527917" y="3003613"/>
                  <a:ext cx="1800618" cy="111709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5-yr survival:</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ALP, xULN:</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ALP normalization, n:</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Response probability:</a:t>
                  </a:r>
                </a:p>
              </p:txBody>
            </p:sp>
            <p:sp>
              <p:nvSpPr>
                <p:cNvPr id="77" name="Rectangle 76">
                  <a:extLst>
                    <a:ext uri="{FF2B5EF4-FFF2-40B4-BE49-F238E27FC236}">
                      <a16:creationId xmlns:a16="http://schemas.microsoft.com/office/drawing/2014/main" id="{8C0FD2E5-9A16-E003-959F-2217F6689B35}"/>
                    </a:ext>
                  </a:extLst>
                </p:cNvPr>
                <p:cNvSpPr/>
                <p:nvPr/>
              </p:nvSpPr>
              <p:spPr>
                <a:xfrm>
                  <a:off x="12149293" y="2997856"/>
                  <a:ext cx="1733492" cy="1117095"/>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85.6%</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1.48 (1.12-1.72)</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16 (15.5%)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0.75 (0.57-0.89)</a:t>
                  </a:r>
                </a:p>
              </p:txBody>
            </p:sp>
          </p:grpSp>
          <p:grpSp>
            <p:nvGrpSpPr>
              <p:cNvPr id="70" name="Group 69">
                <a:extLst>
                  <a:ext uri="{FF2B5EF4-FFF2-40B4-BE49-F238E27FC236}">
                    <a16:creationId xmlns:a16="http://schemas.microsoft.com/office/drawing/2014/main" id="{620AC079-DE79-C131-9802-DD1A10C17532}"/>
                  </a:ext>
                </a:extLst>
              </p:cNvPr>
              <p:cNvGrpSpPr/>
              <p:nvPr/>
            </p:nvGrpSpPr>
            <p:grpSpPr>
              <a:xfrm>
                <a:off x="5125310" y="3647436"/>
                <a:ext cx="2004438" cy="571126"/>
                <a:chOff x="10124502" y="2041707"/>
                <a:chExt cx="1828800" cy="864851"/>
              </a:xfrm>
            </p:grpSpPr>
            <p:sp>
              <p:nvSpPr>
                <p:cNvPr id="71" name="Rectangle: Rounded Corners 41">
                  <a:extLst>
                    <a:ext uri="{FF2B5EF4-FFF2-40B4-BE49-F238E27FC236}">
                      <a16:creationId xmlns:a16="http://schemas.microsoft.com/office/drawing/2014/main" id="{117120EA-BC0A-13EF-7A5C-9EBCADF3893F}"/>
                    </a:ext>
                  </a:extLst>
                </p:cNvPr>
                <p:cNvSpPr/>
                <p:nvPr/>
              </p:nvSpPr>
              <p:spPr>
                <a:xfrm>
                  <a:off x="10124502" y="2049138"/>
                  <a:ext cx="1828800" cy="835572"/>
                </a:xfrm>
                <a:prstGeom prst="roundRect">
                  <a:avLst>
                    <a:gd name="adj" fmla="val 165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endParaRPr>
                </a:p>
              </p:txBody>
            </p:sp>
            <p:sp>
              <p:nvSpPr>
                <p:cNvPr id="72" name="Rectangle 71">
                  <a:extLst>
                    <a:ext uri="{FF2B5EF4-FFF2-40B4-BE49-F238E27FC236}">
                      <a16:creationId xmlns:a16="http://schemas.microsoft.com/office/drawing/2014/main" id="{D423FC58-59A9-F6CC-C3CB-BB6DA6A6608E}"/>
                    </a:ext>
                  </a:extLst>
                </p:cNvPr>
                <p:cNvSpPr/>
                <p:nvPr/>
              </p:nvSpPr>
              <p:spPr>
                <a:xfrm>
                  <a:off x="10154702" y="2041707"/>
                  <a:ext cx="1733492" cy="86485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Insufficient 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103/509 (20%)</a:t>
                  </a:r>
                </a:p>
              </p:txBody>
            </p:sp>
          </p:grpSp>
        </p:grpSp>
        <p:grpSp>
          <p:nvGrpSpPr>
            <p:cNvPr id="58" name="Group 57">
              <a:extLst>
                <a:ext uri="{FF2B5EF4-FFF2-40B4-BE49-F238E27FC236}">
                  <a16:creationId xmlns:a16="http://schemas.microsoft.com/office/drawing/2014/main" id="{1CC4D14E-90BE-EE8C-07A5-0F93648C8F98}"/>
                </a:ext>
              </a:extLst>
            </p:cNvPr>
            <p:cNvGrpSpPr/>
            <p:nvPr/>
          </p:nvGrpSpPr>
          <p:grpSpPr>
            <a:xfrm>
              <a:off x="7048706" y="3447392"/>
              <a:ext cx="4180076" cy="1485077"/>
              <a:chOff x="2949672" y="3531475"/>
              <a:chExt cx="4180076" cy="1485077"/>
            </a:xfrm>
          </p:grpSpPr>
          <p:sp>
            <p:nvSpPr>
              <p:cNvPr id="59" name="Left Bracket 58">
                <a:extLst>
                  <a:ext uri="{FF2B5EF4-FFF2-40B4-BE49-F238E27FC236}">
                    <a16:creationId xmlns:a16="http://schemas.microsoft.com/office/drawing/2014/main" id="{6CA5918A-5C51-CD45-6081-25FEFE402269}"/>
                  </a:ext>
                </a:extLst>
              </p:cNvPr>
              <p:cNvSpPr/>
              <p:nvPr/>
            </p:nvSpPr>
            <p:spPr>
              <a:xfrm rot="5400000">
                <a:off x="4871541" y="2601311"/>
                <a:ext cx="325825" cy="2186153"/>
              </a:xfrm>
              <a:prstGeom prst="leftBracket">
                <a:avLst>
                  <a:gd name="adj" fmla="val 0"/>
                </a:avLst>
              </a:prstGeom>
              <a:ln w="12700">
                <a:solidFill>
                  <a:schemeClr val="tx1"/>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nvGrpSpPr>
              <p:cNvPr id="60" name="Group 59">
                <a:extLst>
                  <a:ext uri="{FF2B5EF4-FFF2-40B4-BE49-F238E27FC236}">
                    <a16:creationId xmlns:a16="http://schemas.microsoft.com/office/drawing/2014/main" id="{46920FD4-7E24-8955-E411-518231AFDF01}"/>
                  </a:ext>
                </a:extLst>
              </p:cNvPr>
              <p:cNvGrpSpPr/>
              <p:nvPr/>
            </p:nvGrpSpPr>
            <p:grpSpPr>
              <a:xfrm>
                <a:off x="2949672" y="3647433"/>
                <a:ext cx="4119231" cy="1369119"/>
                <a:chOff x="10124502" y="2041708"/>
                <a:chExt cx="3758283" cy="2073244"/>
              </a:xfrm>
            </p:grpSpPr>
            <p:sp>
              <p:nvSpPr>
                <p:cNvPr id="64" name="Rectangle: Rounded Corners 57">
                  <a:extLst>
                    <a:ext uri="{FF2B5EF4-FFF2-40B4-BE49-F238E27FC236}">
                      <a16:creationId xmlns:a16="http://schemas.microsoft.com/office/drawing/2014/main" id="{558B352E-8D50-3ECB-8A56-09B2AA4B4F5B}"/>
                    </a:ext>
                  </a:extLst>
                </p:cNvPr>
                <p:cNvSpPr/>
                <p:nvPr/>
              </p:nvSpPr>
              <p:spPr>
                <a:xfrm>
                  <a:off x="10124502" y="2049138"/>
                  <a:ext cx="1828800" cy="835572"/>
                </a:xfrm>
                <a:prstGeom prst="roundRect">
                  <a:avLst>
                    <a:gd name="adj" fmla="val 127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 name="Rectangle 64">
                  <a:extLst>
                    <a:ext uri="{FF2B5EF4-FFF2-40B4-BE49-F238E27FC236}">
                      <a16:creationId xmlns:a16="http://schemas.microsoft.com/office/drawing/2014/main" id="{CDE918EB-921D-0BD5-BA9F-4FB3756376CD}"/>
                    </a:ext>
                  </a:extLst>
                </p:cNvPr>
                <p:cNvSpPr/>
                <p:nvPr/>
              </p:nvSpPr>
              <p:spPr>
                <a:xfrm>
                  <a:off x="10154704" y="2041708"/>
                  <a:ext cx="1733492" cy="86485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Insufficient 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210/235 (89%)</a:t>
                  </a:r>
                </a:p>
              </p:txBody>
            </p:sp>
            <p:sp>
              <p:nvSpPr>
                <p:cNvPr id="66" name="Rectangle 65">
                  <a:extLst>
                    <a:ext uri="{FF2B5EF4-FFF2-40B4-BE49-F238E27FC236}">
                      <a16:creationId xmlns:a16="http://schemas.microsoft.com/office/drawing/2014/main" id="{36879638-811C-B54D-7681-9349C89B41CD}"/>
                    </a:ext>
                  </a:extLst>
                </p:cNvPr>
                <p:cNvSpPr/>
                <p:nvPr/>
              </p:nvSpPr>
              <p:spPr>
                <a:xfrm>
                  <a:off x="10154704" y="2997854"/>
                  <a:ext cx="1733492" cy="11170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83.4%</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3.13 (2.36-4.31)</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1 (0.5%)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0.29 (0.14-0.49)</a:t>
                  </a:r>
                </a:p>
              </p:txBody>
            </p:sp>
            <p:sp>
              <p:nvSpPr>
                <p:cNvPr id="67" name="Rectangle 66">
                  <a:extLst>
                    <a:ext uri="{FF2B5EF4-FFF2-40B4-BE49-F238E27FC236}">
                      <a16:creationId xmlns:a16="http://schemas.microsoft.com/office/drawing/2014/main" id="{18CE60CE-C074-688D-323C-032BEBCBA12C}"/>
                    </a:ext>
                  </a:extLst>
                </p:cNvPr>
                <p:cNvSpPr/>
                <p:nvPr/>
              </p:nvSpPr>
              <p:spPr>
                <a:xfrm>
                  <a:off x="12149293" y="2997853"/>
                  <a:ext cx="1733492" cy="11170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86.3%</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2.15 (1.99-2.55)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0</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0.39 (0.21-0.74)</a:t>
                  </a:r>
                </a:p>
              </p:txBody>
            </p:sp>
          </p:grpSp>
          <p:grpSp>
            <p:nvGrpSpPr>
              <p:cNvPr id="61" name="Group 60">
                <a:extLst>
                  <a:ext uri="{FF2B5EF4-FFF2-40B4-BE49-F238E27FC236}">
                    <a16:creationId xmlns:a16="http://schemas.microsoft.com/office/drawing/2014/main" id="{C8A77795-F52D-A2B7-2536-B40125B33FD6}"/>
                  </a:ext>
                </a:extLst>
              </p:cNvPr>
              <p:cNvGrpSpPr/>
              <p:nvPr/>
            </p:nvGrpSpPr>
            <p:grpSpPr>
              <a:xfrm>
                <a:off x="5125310" y="3652343"/>
                <a:ext cx="2004438" cy="551791"/>
                <a:chOff x="10124502" y="2049138"/>
                <a:chExt cx="1828800" cy="835572"/>
              </a:xfrm>
            </p:grpSpPr>
            <p:sp>
              <p:nvSpPr>
                <p:cNvPr id="62" name="Rectangle: Rounded Corners 55">
                  <a:extLst>
                    <a:ext uri="{FF2B5EF4-FFF2-40B4-BE49-F238E27FC236}">
                      <a16:creationId xmlns:a16="http://schemas.microsoft.com/office/drawing/2014/main" id="{3F9A0865-07BE-6BF1-3CD0-A6F3C5ACD6A8}"/>
                    </a:ext>
                  </a:extLst>
                </p:cNvPr>
                <p:cNvSpPr/>
                <p:nvPr/>
              </p:nvSpPr>
              <p:spPr>
                <a:xfrm>
                  <a:off x="10124502" y="2049138"/>
                  <a:ext cx="1828800" cy="835572"/>
                </a:xfrm>
                <a:prstGeom prst="roundRect">
                  <a:avLst>
                    <a:gd name="adj" fmla="val 1655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3" name="Rectangle 62">
                  <a:extLst>
                    <a:ext uri="{FF2B5EF4-FFF2-40B4-BE49-F238E27FC236}">
                      <a16:creationId xmlns:a16="http://schemas.microsoft.com/office/drawing/2014/main" id="{F3ADB0E6-B1FE-8D5F-9C9B-5698BADCACA8}"/>
                    </a:ext>
                  </a:extLst>
                </p:cNvPr>
                <p:cNvSpPr/>
                <p:nvPr/>
              </p:nvSpPr>
              <p:spPr>
                <a:xfrm>
                  <a:off x="10154702" y="2167829"/>
                  <a:ext cx="1733492" cy="612602"/>
                </a:xfrm>
                <a:prstGeom prst="rect">
                  <a:avLst/>
                </a:prstGeom>
                <a:solidFill>
                  <a:schemeClr val="accent6"/>
                </a:solidFill>
                <a:ln>
                  <a:noFill/>
                </a:ln>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25/235 (11%)</a:t>
                  </a:r>
                </a:p>
              </p:txBody>
            </p:sp>
          </p:grpSp>
        </p:grpSp>
      </p:grpSp>
      <p:sp>
        <p:nvSpPr>
          <p:cNvPr id="87" name="TextBox 86">
            <a:extLst>
              <a:ext uri="{FF2B5EF4-FFF2-40B4-BE49-F238E27FC236}">
                <a16:creationId xmlns:a16="http://schemas.microsoft.com/office/drawing/2014/main" id="{DA112B0E-12CC-8307-BF7D-94941F628B0B}"/>
              </a:ext>
            </a:extLst>
          </p:cNvPr>
          <p:cNvSpPr txBox="1"/>
          <p:nvPr/>
        </p:nvSpPr>
        <p:spPr>
          <a:xfrm>
            <a:off x="2720238" y="2587079"/>
            <a:ext cx="851515" cy="6665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6 Mo</a:t>
            </a:r>
            <a:br>
              <a:rPr kumimoji="0" lang="en-US"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br>
            <a:r>
              <a:rPr kumimoji="0" lang="en-US"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rPr>
              <a:t>(ALP)</a:t>
            </a:r>
          </a:p>
        </p:txBody>
      </p:sp>
      <p:sp>
        <p:nvSpPr>
          <p:cNvPr id="88" name="TextBox 87">
            <a:extLst>
              <a:ext uri="{FF2B5EF4-FFF2-40B4-BE49-F238E27FC236}">
                <a16:creationId xmlns:a16="http://schemas.microsoft.com/office/drawing/2014/main" id="{B1CC1BF6-8D56-2215-C959-A96584DF2FF2}"/>
              </a:ext>
            </a:extLst>
          </p:cNvPr>
          <p:cNvSpPr txBox="1"/>
          <p:nvPr/>
        </p:nvSpPr>
        <p:spPr>
          <a:xfrm>
            <a:off x="239100" y="3934573"/>
            <a:ext cx="2097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Poppins" panose="00000500000000000000" pitchFamily="2" charset="0"/>
                <a:cs typeface="Poppins" panose="00000500000000000000" pitchFamily="2" charset="0"/>
              </a:rPr>
              <a:t>12 Mo</a:t>
            </a:r>
            <a:br>
              <a:rPr lang="en-US" dirty="0">
                <a:solidFill>
                  <a:prstClr val="black"/>
                </a:solidFill>
                <a:latin typeface="Poppins" panose="00000500000000000000" pitchFamily="2" charset="0"/>
                <a:cs typeface="Poppins" panose="00000500000000000000" pitchFamily="2" charset="0"/>
              </a:rPr>
            </a:br>
            <a:r>
              <a:rPr lang="en-US" dirty="0">
                <a:solidFill>
                  <a:prstClr val="black"/>
                </a:solidFill>
                <a:latin typeface="Poppins" panose="00000500000000000000" pitchFamily="2" charset="0"/>
                <a:cs typeface="Poppins" panose="00000500000000000000" pitchFamily="2" charset="0"/>
              </a:rPr>
              <a:t>(POISE criteria)</a:t>
            </a:r>
            <a:endParaRPr kumimoji="0" lang="en-US" b="1" i="0" u="none" strike="noStrike" kern="1200" cap="none" spc="0" normalizeH="0" baseline="0" noProof="0" dirty="0">
              <a:ln>
                <a:noFill/>
              </a:ln>
              <a:solidFill>
                <a:prstClr val="black"/>
              </a:solidFill>
              <a:effectLst/>
              <a:uLnTx/>
              <a:uFillTx/>
              <a:latin typeface="Poppins" panose="00000500000000000000" pitchFamily="2" charset="0"/>
              <a:cs typeface="Poppins" panose="00000500000000000000" pitchFamily="2" charset="0"/>
            </a:endParaRPr>
          </a:p>
        </p:txBody>
      </p:sp>
      <p:sp>
        <p:nvSpPr>
          <p:cNvPr id="2" name="TextBox 1">
            <a:extLst>
              <a:ext uri="{FF2B5EF4-FFF2-40B4-BE49-F238E27FC236}">
                <a16:creationId xmlns:a16="http://schemas.microsoft.com/office/drawing/2014/main" id="{E1025CD2-3B8D-574C-260E-222C5C638E9A}"/>
              </a:ext>
            </a:extLst>
          </p:cNvPr>
          <p:cNvSpPr txBox="1"/>
          <p:nvPr/>
        </p:nvSpPr>
        <p:spPr>
          <a:xfrm>
            <a:off x="4033774" y="5665780"/>
            <a:ext cx="6085332" cy="379095"/>
          </a:xfrm>
          <a:prstGeom prst="rect">
            <a:avLst/>
          </a:prstGeom>
        </p:spPr>
        <p:txBody>
          <a:bodyPr vert="horz" wrap="square" lIns="0" tIns="0" rIns="0" bIns="0" rtlCol="0">
            <a:noAutofit/>
          </a:bodyPr>
          <a:lstStyle/>
          <a:p>
            <a:pPr algn="ctr">
              <a:lnSpc>
                <a:spcPct val="120000"/>
              </a:lnSpc>
            </a:pPr>
            <a:r>
              <a:rPr lang="en-CA" b="0" dirty="0">
                <a:latin typeface="+mn-lt"/>
              </a:rPr>
              <a:t>Among people with nonresponse at 12 mo,</a:t>
            </a:r>
            <a:br>
              <a:rPr lang="en-CA" b="0" dirty="0">
                <a:latin typeface="+mn-lt"/>
              </a:rPr>
            </a:br>
            <a:r>
              <a:rPr lang="en-CA" dirty="0">
                <a:solidFill>
                  <a:schemeClr val="accent1"/>
                </a:solidFill>
                <a:latin typeface="+mn-lt"/>
              </a:rPr>
              <a:t>67% (210/313) </a:t>
            </a:r>
            <a:r>
              <a:rPr lang="en-CA" b="0" dirty="0">
                <a:latin typeface="+mn-lt"/>
              </a:rPr>
              <a:t>could have been identified at </a:t>
            </a:r>
            <a:r>
              <a:rPr lang="en-CA" dirty="0">
                <a:solidFill>
                  <a:schemeClr val="accent1"/>
                </a:solidFill>
                <a:latin typeface="+mn-lt"/>
              </a:rPr>
              <a:t>6 mo</a:t>
            </a:r>
          </a:p>
        </p:txBody>
      </p:sp>
      <p:sp>
        <p:nvSpPr>
          <p:cNvPr id="4" name="Left Bracket 3">
            <a:extLst>
              <a:ext uri="{FF2B5EF4-FFF2-40B4-BE49-F238E27FC236}">
                <a16:creationId xmlns:a16="http://schemas.microsoft.com/office/drawing/2014/main" id="{3358445E-DA26-1F7B-2FFA-A8A1D81BCF1C}"/>
              </a:ext>
            </a:extLst>
          </p:cNvPr>
          <p:cNvSpPr/>
          <p:nvPr/>
        </p:nvSpPr>
        <p:spPr>
          <a:xfrm rot="16200000">
            <a:off x="6954891" y="3221181"/>
            <a:ext cx="224791" cy="466255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54627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907B33-0882-A6E1-23C9-8886E52F175E}"/>
              </a:ext>
            </a:extLst>
          </p:cNvPr>
          <p:cNvSpPr>
            <a:spLocks noGrp="1"/>
          </p:cNvSpPr>
          <p:nvPr>
            <p:ph type="title"/>
          </p:nvPr>
        </p:nvSpPr>
        <p:spPr/>
        <p:txBody>
          <a:bodyPr/>
          <a:lstStyle/>
          <a:p>
            <a:r>
              <a:rPr lang="en-CA" dirty="0"/>
              <a:t>Baseline Risk Factors for PBC Progression/Treatment Failure</a:t>
            </a:r>
          </a:p>
        </p:txBody>
      </p:sp>
      <p:sp>
        <p:nvSpPr>
          <p:cNvPr id="2" name="Content Placeholder 1">
            <a:extLst>
              <a:ext uri="{FF2B5EF4-FFF2-40B4-BE49-F238E27FC236}">
                <a16:creationId xmlns:a16="http://schemas.microsoft.com/office/drawing/2014/main" id="{530C2A0D-A07D-4F39-A322-47147F97329E}"/>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Baseline risk factors associated with </a:t>
            </a:r>
            <a:r>
              <a:rPr lang="en-US" b="1" dirty="0">
                <a:solidFill>
                  <a:schemeClr val="accent1"/>
                </a:solidFill>
              </a:rPr>
              <a:t>1) increased risk of disease progression </a:t>
            </a:r>
            <a:r>
              <a:rPr lang="en-US" dirty="0"/>
              <a:t>to liver failure, liver transplant, death, and </a:t>
            </a:r>
            <a:r>
              <a:rPr lang="en-US" b="1" dirty="0">
                <a:solidFill>
                  <a:schemeClr val="accent1"/>
                </a:solidFill>
              </a:rPr>
              <a:t>2) treatment failure </a:t>
            </a:r>
            <a:r>
              <a:rPr lang="en-US" dirty="0"/>
              <a:t>with UDCA:</a:t>
            </a:r>
          </a:p>
          <a:p>
            <a:pPr marL="574675" lvl="1" indent="-342900">
              <a:buFont typeface="Arial" panose="020B0604020202020204" pitchFamily="34" charset="0"/>
              <a:buChar char="•"/>
            </a:pPr>
            <a:r>
              <a:rPr lang="en-US" sz="2200" b="1" dirty="0">
                <a:solidFill>
                  <a:schemeClr val="accent6"/>
                </a:solidFill>
              </a:rPr>
              <a:t>Advanced fibrosis </a:t>
            </a:r>
            <a:r>
              <a:rPr lang="en-US" sz="2200" dirty="0"/>
              <a:t>(eg, LSM &gt;9.6 kPa [normal ≤5 kPa]) or </a:t>
            </a:r>
            <a:r>
              <a:rPr lang="en-US" sz="2200" b="1" dirty="0">
                <a:solidFill>
                  <a:schemeClr val="accent6"/>
                </a:solidFill>
              </a:rPr>
              <a:t>cirrhosis</a:t>
            </a:r>
            <a:r>
              <a:rPr lang="en-US" sz="2200" b="1" dirty="0"/>
              <a:t> </a:t>
            </a:r>
            <a:r>
              <a:rPr lang="en-US" sz="2200" dirty="0"/>
              <a:t>(LSM &gt;15 kPa)</a:t>
            </a:r>
          </a:p>
          <a:p>
            <a:pPr marL="574675" lvl="1" indent="-342900">
              <a:buFont typeface="Arial" panose="020B0604020202020204" pitchFamily="34" charset="0"/>
              <a:buChar char="•"/>
            </a:pPr>
            <a:r>
              <a:rPr lang="en-US" sz="2200" b="1" dirty="0">
                <a:solidFill>
                  <a:schemeClr val="accent6"/>
                </a:solidFill>
              </a:rPr>
              <a:t>Higher baseline ALP: </a:t>
            </a:r>
            <a:r>
              <a:rPr lang="en-US" sz="2200" dirty="0"/>
              <a:t>risk increases with higher ALP</a:t>
            </a:r>
          </a:p>
          <a:p>
            <a:pPr marL="574675" lvl="1" indent="-342900">
              <a:buFont typeface="Arial" panose="020B0604020202020204" pitchFamily="34" charset="0"/>
              <a:buChar char="•"/>
            </a:pPr>
            <a:r>
              <a:rPr lang="en-US" sz="2200" b="1" dirty="0">
                <a:solidFill>
                  <a:schemeClr val="accent6"/>
                </a:solidFill>
              </a:rPr>
              <a:t>Higher baseline bilirubin: </a:t>
            </a:r>
            <a:r>
              <a:rPr lang="en-US" sz="2200" dirty="0"/>
              <a:t>&gt;ULN</a:t>
            </a:r>
          </a:p>
          <a:p>
            <a:pPr marL="574675" lvl="1" indent="-342900">
              <a:buFont typeface="Arial" panose="020B0604020202020204" pitchFamily="34" charset="0"/>
              <a:buChar char="•"/>
            </a:pPr>
            <a:r>
              <a:rPr lang="en-US" sz="2200" b="1" dirty="0">
                <a:solidFill>
                  <a:schemeClr val="accent6"/>
                </a:solidFill>
              </a:rPr>
              <a:t>Ductopenia: </a:t>
            </a:r>
            <a:r>
              <a:rPr lang="en-US" sz="2200" dirty="0"/>
              <a:t>typically associated with more severe pruritus and more severe </a:t>
            </a:r>
            <a:r>
              <a:rPr lang="en-US" sz="2200" b="1" dirty="0">
                <a:solidFill>
                  <a:schemeClr val="accent6"/>
                </a:solidFill>
              </a:rPr>
              <a:t>interface hepatitis</a:t>
            </a:r>
            <a:r>
              <a:rPr lang="en-US" sz="2200" b="1" dirty="0"/>
              <a:t> </a:t>
            </a:r>
            <a:r>
              <a:rPr lang="en-US" sz="2200" dirty="0"/>
              <a:t>on liver biopsy </a:t>
            </a:r>
          </a:p>
          <a:p>
            <a:pPr marL="574675" lvl="1" indent="-342900">
              <a:buFont typeface="Arial" panose="020B0604020202020204" pitchFamily="34" charset="0"/>
              <a:buChar char="•"/>
            </a:pPr>
            <a:r>
              <a:rPr lang="en-US" sz="2200" b="1" dirty="0">
                <a:solidFill>
                  <a:schemeClr val="accent6"/>
                </a:solidFill>
              </a:rPr>
              <a:t>Younger age at diagnosis: </a:t>
            </a:r>
            <a:r>
              <a:rPr lang="en-US" sz="2200" dirty="0"/>
              <a:t>&lt;50% of people diagnosed at &lt;30 yr will be UDCA responders</a:t>
            </a:r>
          </a:p>
          <a:p>
            <a:pPr marL="574675" lvl="1" indent="-342900">
              <a:buFont typeface="Arial" panose="020B0604020202020204" pitchFamily="34" charset="0"/>
              <a:buChar char="•"/>
            </a:pPr>
            <a:r>
              <a:rPr lang="en-US" sz="2200" b="1" dirty="0">
                <a:solidFill>
                  <a:schemeClr val="accent6"/>
                </a:solidFill>
              </a:rPr>
              <a:t>Male</a:t>
            </a:r>
            <a:r>
              <a:rPr lang="en-US" sz="2200" dirty="0"/>
              <a:t> gender </a:t>
            </a:r>
          </a:p>
          <a:p>
            <a:pPr marL="342900" indent="-342900">
              <a:buFont typeface="Calibri" panose="020F0502020204030204" pitchFamily="34" charset="0"/>
              <a:buChar char="–"/>
            </a:pPr>
            <a:endParaRPr lang="en-US" dirty="0"/>
          </a:p>
          <a:p>
            <a:endParaRPr lang="en-US" dirty="0"/>
          </a:p>
        </p:txBody>
      </p:sp>
      <p:sp>
        <p:nvSpPr>
          <p:cNvPr id="7" name="Content Placeholder 6">
            <a:extLst>
              <a:ext uri="{FF2B5EF4-FFF2-40B4-BE49-F238E27FC236}">
                <a16:creationId xmlns:a16="http://schemas.microsoft.com/office/drawing/2014/main" id="{750E5BFF-D169-D017-AC4F-9B1A73CC69AB}"/>
              </a:ext>
            </a:extLst>
          </p:cNvPr>
          <p:cNvSpPr>
            <a:spLocks noGrp="1"/>
          </p:cNvSpPr>
          <p:nvPr>
            <p:ph sz="quarter" idx="10"/>
          </p:nvPr>
        </p:nvSpPr>
        <p:spPr>
          <a:xfrm>
            <a:off x="1681202" y="6089903"/>
            <a:ext cx="7997489" cy="539497"/>
          </a:xfrm>
        </p:spPr>
        <p:txBody>
          <a:bodyPr/>
          <a:lstStyle/>
          <a:p>
            <a:r>
              <a:rPr lang="en-US" dirty="0"/>
              <a:t>Gulamhusein. Nat Rev Gastroenterol Hepatol. 2020;17:93. Levy. Clin Gastroenterol Hepatol. 2023;21:2076. Hirschfield. Gut. 2018;67:1568. Carbone. Gastroenterology. 2013;144:560. Lammers. Gastroenterology. 2014;147:1338. Ding. Hepatol Int. 2024 18:206. </a:t>
            </a:r>
          </a:p>
        </p:txBody>
      </p:sp>
    </p:spTree>
    <p:extLst>
      <p:ext uri="{BB962C8B-B14F-4D97-AF65-F5344CB8AC3E}">
        <p14:creationId xmlns:p14="http://schemas.microsoft.com/office/powerpoint/2010/main" val="3537120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7276D6-4F4D-6BC8-A455-700A310448B1}"/>
              </a:ext>
            </a:extLst>
          </p:cNvPr>
          <p:cNvSpPr>
            <a:spLocks noGrp="1"/>
          </p:cNvSpPr>
          <p:nvPr>
            <p:ph type="title"/>
          </p:nvPr>
        </p:nvSpPr>
        <p:spPr>
          <a:xfrm>
            <a:off x="231078" y="260163"/>
            <a:ext cx="11740260" cy="1044132"/>
          </a:xfrm>
        </p:spPr>
        <p:txBody>
          <a:bodyPr/>
          <a:lstStyle/>
          <a:p>
            <a:r>
              <a:rPr lang="en-CA" dirty="0"/>
              <a:t>Identifying Those at Greatest Risk for Disease Progression: Advanced Fibrosis by Biopsy</a:t>
            </a:r>
          </a:p>
        </p:txBody>
      </p:sp>
      <p:sp>
        <p:nvSpPr>
          <p:cNvPr id="6" name="Content Placeholder 5">
            <a:extLst>
              <a:ext uri="{FF2B5EF4-FFF2-40B4-BE49-F238E27FC236}">
                <a16:creationId xmlns:a16="http://schemas.microsoft.com/office/drawing/2014/main" id="{A6E3D4BB-DAF9-7423-BA57-823403A3D92A}"/>
              </a:ext>
            </a:extLst>
          </p:cNvPr>
          <p:cNvSpPr>
            <a:spLocks noGrp="1"/>
          </p:cNvSpPr>
          <p:nvPr>
            <p:ph idx="1"/>
          </p:nvPr>
        </p:nvSpPr>
        <p:spPr>
          <a:noFill/>
        </p:spPr>
        <p:txBody>
          <a:bodyPr/>
          <a:lstStyle/>
          <a:p>
            <a:pPr marL="342900" indent="-342900">
              <a:buFont typeface="Arial" panose="020B0604020202020204" pitchFamily="34" charset="0"/>
              <a:buChar char="•"/>
            </a:pPr>
            <a:r>
              <a:rPr lang="en-US" sz="2000" dirty="0"/>
              <a:t>Multivariate analysis of </a:t>
            </a:r>
            <a:r>
              <a:rPr lang="en-US" sz="2000" b="1" dirty="0"/>
              <a:t>predictors of liver transplantation or death </a:t>
            </a:r>
            <a:r>
              <a:rPr lang="en-US" sz="2000" dirty="0"/>
              <a:t>in N = 292 people with PBC treated with UDCA</a:t>
            </a:r>
            <a:r>
              <a:rPr lang="en-CA" sz="2000" baseline="30000" dirty="0"/>
              <a:t>1</a:t>
            </a:r>
          </a:p>
          <a:p>
            <a:pPr marL="342900" indent="-342900">
              <a:buFont typeface="Arial" panose="020B0604020202020204" pitchFamily="34" charset="0"/>
              <a:buChar char="•"/>
            </a:pPr>
            <a:endParaRPr lang="en-CA" sz="2000" baseline="30000" dirty="0"/>
          </a:p>
          <a:p>
            <a:pPr marL="342900" indent="-342900">
              <a:buFont typeface="Arial" panose="020B0604020202020204" pitchFamily="34" charset="0"/>
              <a:buChar char="•"/>
            </a:pPr>
            <a:endParaRPr lang="en-CA" sz="2000" baseline="30000" dirty="0"/>
          </a:p>
          <a:p>
            <a:pPr marL="342900" indent="-342900">
              <a:buFont typeface="Arial" panose="020B0604020202020204" pitchFamily="34" charset="0"/>
              <a:buChar char="•"/>
            </a:pPr>
            <a:endParaRPr lang="en-CA" sz="2000" baseline="30000" dirty="0"/>
          </a:p>
          <a:p>
            <a:pPr marL="342900" indent="-342900">
              <a:buFont typeface="Arial" panose="020B0604020202020204" pitchFamily="34" charset="0"/>
              <a:buChar char="•"/>
            </a:pPr>
            <a:endParaRPr lang="en-CA" sz="2000" baseline="30000" dirty="0"/>
          </a:p>
          <a:p>
            <a:pPr marL="0" indent="0">
              <a:buNone/>
            </a:pPr>
            <a:endParaRPr lang="en-CA" sz="2000" baseline="30000" dirty="0"/>
          </a:p>
          <a:p>
            <a:pPr marL="342900" indent="-342900">
              <a:buFont typeface="Arial" panose="020B0604020202020204" pitchFamily="34" charset="0"/>
              <a:buChar char="•"/>
            </a:pPr>
            <a:r>
              <a:rPr lang="en-CA" sz="2000" dirty="0"/>
              <a:t>In separate cohort of N = 1828 people with PBC, </a:t>
            </a:r>
            <a:r>
              <a:rPr lang="en-CA" sz="2000" b="1" dirty="0">
                <a:solidFill>
                  <a:schemeClr val="accent1"/>
                </a:solidFill>
              </a:rPr>
              <a:t>baseline stage 3/4 fibrosis </a:t>
            </a:r>
            <a:r>
              <a:rPr lang="en-CA" sz="2000" dirty="0"/>
              <a:t>was also independent </a:t>
            </a:r>
            <a:r>
              <a:rPr lang="en-CA" sz="2000" b="1" dirty="0"/>
              <a:t>predictor of survival</a:t>
            </a:r>
            <a:r>
              <a:rPr lang="en-CA" sz="2000" baseline="30000" dirty="0"/>
              <a:t>2</a:t>
            </a:r>
            <a:endParaRPr lang="en-CA" sz="2000" dirty="0"/>
          </a:p>
        </p:txBody>
      </p:sp>
      <p:sp>
        <p:nvSpPr>
          <p:cNvPr id="10" name="Content Placeholder 9">
            <a:extLst>
              <a:ext uri="{FF2B5EF4-FFF2-40B4-BE49-F238E27FC236}">
                <a16:creationId xmlns:a16="http://schemas.microsoft.com/office/drawing/2014/main" id="{68FC6DD2-CC2B-3BF5-8DE9-2C7D12ACCD54}"/>
              </a:ext>
            </a:extLst>
          </p:cNvPr>
          <p:cNvSpPr>
            <a:spLocks noGrp="1"/>
          </p:cNvSpPr>
          <p:nvPr>
            <p:ph sz="quarter" idx="10"/>
          </p:nvPr>
        </p:nvSpPr>
        <p:spPr/>
        <p:txBody>
          <a:bodyPr/>
          <a:lstStyle/>
          <a:p>
            <a:pPr algn="ctr"/>
            <a:r>
              <a:rPr lang="en-CA" dirty="0"/>
              <a:t>1. Corpechot. Hepatol. 2008;48:871. 2. Murillo Perez. Aliment Pharmacol Ther. 2019;50:1127.</a:t>
            </a:r>
          </a:p>
        </p:txBody>
      </p:sp>
      <p:graphicFrame>
        <p:nvGraphicFramePr>
          <p:cNvPr id="2" name="Table 1">
            <a:extLst>
              <a:ext uri="{FF2B5EF4-FFF2-40B4-BE49-F238E27FC236}">
                <a16:creationId xmlns:a16="http://schemas.microsoft.com/office/drawing/2014/main" id="{D847B8E7-72A1-0E2C-3349-06E74BDA44F3}"/>
              </a:ext>
            </a:extLst>
          </p:cNvPr>
          <p:cNvGraphicFramePr>
            <a:graphicFrameLocks noGrp="1"/>
          </p:cNvGraphicFramePr>
          <p:nvPr>
            <p:extLst>
              <p:ext uri="{D42A27DB-BD31-4B8C-83A1-F6EECF244321}">
                <p14:modId xmlns:p14="http://schemas.microsoft.com/office/powerpoint/2010/main" val="741944053"/>
              </p:ext>
            </p:extLst>
          </p:nvPr>
        </p:nvGraphicFramePr>
        <p:xfrm>
          <a:off x="231078" y="2016919"/>
          <a:ext cx="11740260" cy="1920240"/>
        </p:xfrm>
        <a:graphic>
          <a:graphicData uri="http://schemas.openxmlformats.org/drawingml/2006/table">
            <a:tbl>
              <a:tblPr firstRow="1" bandRow="1">
                <a:tableStyleId>{5C22544A-7EE6-4342-B048-85BDC9FD1C3A}</a:tableStyleId>
              </a:tblPr>
              <a:tblGrid>
                <a:gridCol w="6258212">
                  <a:extLst>
                    <a:ext uri="{9D8B030D-6E8A-4147-A177-3AD203B41FA5}">
                      <a16:colId xmlns:a16="http://schemas.microsoft.com/office/drawing/2014/main" val="2226085757"/>
                    </a:ext>
                  </a:extLst>
                </a:gridCol>
                <a:gridCol w="2078653">
                  <a:extLst>
                    <a:ext uri="{9D8B030D-6E8A-4147-A177-3AD203B41FA5}">
                      <a16:colId xmlns:a16="http://schemas.microsoft.com/office/drawing/2014/main" val="1303861589"/>
                    </a:ext>
                  </a:extLst>
                </a:gridCol>
                <a:gridCol w="3403395">
                  <a:extLst>
                    <a:ext uri="{9D8B030D-6E8A-4147-A177-3AD203B41FA5}">
                      <a16:colId xmlns:a16="http://schemas.microsoft.com/office/drawing/2014/main" val="2423447377"/>
                    </a:ext>
                  </a:extLst>
                </a:gridCol>
              </a:tblGrid>
              <a:tr h="0">
                <a:tc>
                  <a:txBody>
                    <a:bodyPr/>
                    <a:lstStyle/>
                    <a:p>
                      <a:pPr algn="l"/>
                      <a:r>
                        <a:rPr lang="en-US" sz="1600" dirty="0">
                          <a:solidFill>
                            <a:schemeClr val="bg2"/>
                          </a:solidFill>
                          <a:latin typeface="+mn-lt"/>
                        </a:rPr>
                        <a:t>Variable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i="1" dirty="0">
                          <a:solidFill>
                            <a:schemeClr val="bg2"/>
                          </a:solidFill>
                          <a:latin typeface="+mn-lt"/>
                        </a:rPr>
                        <a:t>P </a:t>
                      </a:r>
                      <a:r>
                        <a:rPr lang="en-US" sz="1600" b="1" i="0" dirty="0">
                          <a:solidFill>
                            <a:schemeClr val="bg2"/>
                          </a:solidFill>
                          <a:latin typeface="+mn-lt"/>
                        </a:rPr>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Relative Risk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295031256"/>
                  </a:ext>
                </a:extLst>
              </a:tr>
              <a:tr h="0">
                <a:tc>
                  <a:txBody>
                    <a:bodyPr/>
                    <a:lstStyle/>
                    <a:p>
                      <a:pPr algn="l"/>
                      <a:r>
                        <a:rPr lang="en-US" sz="1600" dirty="0">
                          <a:solidFill>
                            <a:schemeClr val="tx1"/>
                          </a:solidFill>
                          <a:latin typeface="+mn-lt"/>
                        </a:rPr>
                        <a:t>Baseline total serum bilirubin &gt;1 mg/dL</a:t>
                      </a:r>
                    </a:p>
                  </a:txBody>
                  <a:tcPr>
                    <a:lnL w="12700" cmpd="sng">
                      <a:noFill/>
                    </a:lnL>
                    <a:lnR w="12700" cmpd="sng">
                      <a:noFill/>
                    </a:lnR>
                    <a:lnT w="381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t>.0131</a:t>
                      </a:r>
                      <a:endParaRPr lang="en-US" sz="1600" baseline="30000" dirty="0">
                        <a:solidFill>
                          <a:schemeClr val="tx1"/>
                        </a:solidFill>
                        <a:latin typeface="+mn-lt"/>
                      </a:endParaRPr>
                    </a:p>
                  </a:txBody>
                  <a:tcPr>
                    <a:lnL w="12700" cmpd="sng">
                      <a:noFill/>
                    </a:lnL>
                    <a:lnR w="12700" cmpd="sng">
                      <a:noFill/>
                    </a:lnR>
                    <a:lnT w="381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mn-lt"/>
                        </a:rPr>
                        <a:t>1.7 (1.1-2.6)</a:t>
                      </a:r>
                    </a:p>
                  </a:txBody>
                  <a:tcPr>
                    <a:lnL w="12700" cmpd="sng">
                      <a:noFill/>
                    </a:lnL>
                    <a:lnR w="12700" cmpd="sng">
                      <a:noFill/>
                    </a:lnR>
                    <a:lnT w="381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58362253"/>
                  </a:ext>
                </a:extLst>
              </a:tr>
              <a:tr h="0">
                <a:tc>
                  <a:txBody>
                    <a:bodyPr/>
                    <a:lstStyle/>
                    <a:p>
                      <a:pPr algn="l"/>
                      <a:r>
                        <a:rPr lang="en-US" sz="1600" dirty="0">
                          <a:solidFill>
                            <a:schemeClr val="tx1"/>
                          </a:solidFill>
                          <a:latin typeface="+mn-lt"/>
                        </a:rPr>
                        <a:t>Baseline histologic stage 3/4</a:t>
                      </a:r>
                    </a:p>
                  </a:txBody>
                  <a:tcP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mn-lt"/>
                        </a:rPr>
                        <a:t>.0445</a:t>
                      </a:r>
                    </a:p>
                  </a:txBody>
                  <a:tcPr>
                    <a:lnL w="12700" cmpd="sng">
                      <a:noFill/>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ym typeface="Wingdings" pitchFamily="2" charset="2"/>
                        </a:rPr>
                        <a:t>1.5 (1.0-2.2)</a:t>
                      </a:r>
                      <a:endParaRPr lang="en-US" sz="1600" dirty="0"/>
                    </a:p>
                  </a:txBody>
                  <a:tcP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459903"/>
                  </a:ext>
                </a:extLst>
              </a:tr>
              <a:tr h="0">
                <a:tc>
                  <a:txBody>
                    <a:bodyPr/>
                    <a:lstStyle/>
                    <a:p>
                      <a:pPr algn="l"/>
                      <a:r>
                        <a:rPr lang="en-US" sz="1600" dirty="0">
                          <a:solidFill>
                            <a:schemeClr val="tx1"/>
                          </a:solidFill>
                          <a:latin typeface="+mn-lt"/>
                        </a:rPr>
                        <a:t>Baseline moderate to severe interface hepatitis</a:t>
                      </a:r>
                    </a:p>
                  </a:txBody>
                  <a:tcPr>
                    <a:lnL w="12700" cmpd="sng">
                      <a:noFill/>
                    </a:lnL>
                    <a:lnR w="12700" cmpd="sng">
                      <a:noFill/>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mn-lt"/>
                        </a:rPr>
                        <a:t>.0022</a:t>
                      </a:r>
                    </a:p>
                  </a:txBody>
                  <a:tcPr>
                    <a:lnL w="12700" cmpd="sng">
                      <a:noFill/>
                    </a:lnL>
                    <a:lnR w="12700" cmpd="sng">
                      <a:noFill/>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ym typeface="Wingdings" pitchFamily="2" charset="2"/>
                        </a:rPr>
                        <a:t>1.9 (1.2-2.9)</a:t>
                      </a:r>
                      <a:endParaRPr lang="en-US" sz="1600" dirty="0"/>
                    </a:p>
                  </a:txBody>
                  <a:tcPr>
                    <a:lnL w="12700" cmpd="sng">
                      <a:noFill/>
                    </a:lnL>
                    <a:lnR w="12700" cmpd="sng">
                      <a:noFill/>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9366763"/>
                  </a:ext>
                </a:extLst>
              </a:tr>
              <a:tr h="0">
                <a:tc>
                  <a:txBody>
                    <a:bodyPr/>
                    <a:lstStyle/>
                    <a:p>
                      <a:pPr algn="l"/>
                      <a:r>
                        <a:rPr lang="en-US" sz="1600" baseline="0" dirty="0">
                          <a:solidFill>
                            <a:schemeClr val="tx1"/>
                          </a:solidFill>
                          <a:latin typeface="+mn-lt"/>
                        </a:rPr>
                        <a:t>Lack of biochemical response at 1 yr</a:t>
                      </a:r>
                      <a:br>
                        <a:rPr lang="en-US" sz="1600" baseline="0" dirty="0">
                          <a:solidFill>
                            <a:schemeClr val="tx1"/>
                          </a:solidFill>
                          <a:latin typeface="+mn-lt"/>
                        </a:rPr>
                      </a:br>
                      <a:r>
                        <a:rPr lang="en-US" sz="1600" baseline="0" dirty="0">
                          <a:solidFill>
                            <a:schemeClr val="tx1"/>
                          </a:solidFill>
                          <a:latin typeface="+mn-lt"/>
                        </a:rPr>
                        <a:t>(</a:t>
                      </a:r>
                      <a:r>
                        <a:rPr lang="en-US" sz="1600" b="0" dirty="0">
                          <a:latin typeface="Poppins" panose="00000500000000000000" pitchFamily="2" charset="0"/>
                          <a:cs typeface="Poppins" panose="00000500000000000000" pitchFamily="2" charset="0"/>
                        </a:rPr>
                        <a:t>total serum bilirubin &gt;1 mg/dL, or ALP &gt;3 ULN, or AST &gt;2 ULN)</a:t>
                      </a:r>
                      <a:endParaRPr lang="en-US" sz="1600" baseline="0" dirty="0">
                        <a:solidFill>
                          <a:schemeClr val="tx1"/>
                        </a:solidFill>
                        <a:latin typeface="+mn-lt"/>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mn-lt"/>
                        </a:rPr>
                        <a:t>&lt;.0001</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ym typeface="Wingdings" pitchFamily="2" charset="2"/>
                        </a:rPr>
                        <a:t>2.3 (1.5-3.7)</a:t>
                      </a:r>
                      <a:endParaRPr lang="en-US" sz="1600" dirty="0"/>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6561073"/>
                  </a:ext>
                </a:extLst>
              </a:tr>
            </a:tbl>
          </a:graphicData>
        </a:graphic>
      </p:graphicFrame>
    </p:spTree>
    <p:extLst>
      <p:ext uri="{BB962C8B-B14F-4D97-AF65-F5344CB8AC3E}">
        <p14:creationId xmlns:p14="http://schemas.microsoft.com/office/powerpoint/2010/main" val="1457887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7055D-69C3-D0A0-93C4-1DAC456BAFC7}"/>
              </a:ext>
            </a:extLst>
          </p:cNvPr>
          <p:cNvSpPr>
            <a:spLocks noGrp="1"/>
          </p:cNvSpPr>
          <p:nvPr>
            <p:ph type="title"/>
          </p:nvPr>
        </p:nvSpPr>
        <p:spPr/>
        <p:txBody>
          <a:bodyPr/>
          <a:lstStyle/>
          <a:p>
            <a:r>
              <a:rPr lang="en-US" dirty="0"/>
              <a:t>Baseline Staging and Risk Assessment</a:t>
            </a:r>
          </a:p>
        </p:txBody>
      </p:sp>
      <p:sp>
        <p:nvSpPr>
          <p:cNvPr id="3" name="Content Placeholder 2">
            <a:extLst>
              <a:ext uri="{FF2B5EF4-FFF2-40B4-BE49-F238E27FC236}">
                <a16:creationId xmlns:a16="http://schemas.microsoft.com/office/drawing/2014/main" id="{C16B77EE-325E-F99D-830D-3824B0CF5EB8}"/>
              </a:ext>
            </a:extLst>
          </p:cNvPr>
          <p:cNvSpPr>
            <a:spLocks noGrp="1"/>
          </p:cNvSpPr>
          <p:nvPr>
            <p:ph idx="1"/>
          </p:nvPr>
        </p:nvSpPr>
        <p:spPr/>
        <p:txBody>
          <a:bodyPr/>
          <a:lstStyle/>
          <a:p>
            <a:r>
              <a:rPr lang="en-US" dirty="0"/>
              <a:t>Fibrosis stage correlates with risk of liver related events</a:t>
            </a:r>
          </a:p>
          <a:p>
            <a:r>
              <a:rPr lang="en-US" dirty="0"/>
              <a:t>Preferred methods for assessment of fibrosis:</a:t>
            </a:r>
          </a:p>
          <a:p>
            <a:pPr lvl="2"/>
            <a:r>
              <a:rPr lang="en-US" dirty="0"/>
              <a:t>Transient elastography</a:t>
            </a:r>
          </a:p>
          <a:p>
            <a:pPr lvl="2"/>
            <a:r>
              <a:rPr lang="en-US" dirty="0"/>
              <a:t>Magnetic resonance elastography</a:t>
            </a:r>
          </a:p>
          <a:p>
            <a:r>
              <a:rPr lang="en-US" dirty="0"/>
              <a:t>Transient elastography and magnetic resonance elastography may outperform biochemical markers at predicting advanced fibrosis</a:t>
            </a:r>
          </a:p>
        </p:txBody>
      </p:sp>
      <p:sp>
        <p:nvSpPr>
          <p:cNvPr id="5" name="Content Placeholder 4">
            <a:extLst>
              <a:ext uri="{FF2B5EF4-FFF2-40B4-BE49-F238E27FC236}">
                <a16:creationId xmlns:a16="http://schemas.microsoft.com/office/drawing/2014/main" id="{704F1C70-7213-8E51-96D4-96173DC4C62A}"/>
              </a:ext>
            </a:extLst>
          </p:cNvPr>
          <p:cNvSpPr>
            <a:spLocks noGrp="1"/>
          </p:cNvSpPr>
          <p:nvPr>
            <p:ph sz="quarter" idx="10"/>
          </p:nvPr>
        </p:nvSpPr>
        <p:spPr/>
        <p:txBody>
          <a:bodyPr/>
          <a:lstStyle/>
          <a:p>
            <a:pPr algn="ctr"/>
            <a:r>
              <a:rPr lang="en-US" dirty="0"/>
              <a:t>Kowdley. Am J Gastroenterol. 2023; 118:232. Osman. J Clin Gastroenterol. 2021;55:449.</a:t>
            </a:r>
          </a:p>
        </p:txBody>
      </p:sp>
      <p:sp>
        <p:nvSpPr>
          <p:cNvPr id="4" name="Rounded Rectangle 3">
            <a:extLst>
              <a:ext uri="{FF2B5EF4-FFF2-40B4-BE49-F238E27FC236}">
                <a16:creationId xmlns:a16="http://schemas.microsoft.com/office/drawing/2014/main" id="{635A52E1-271E-A2F5-90B0-2B69FA3F34BC}"/>
              </a:ext>
            </a:extLst>
          </p:cNvPr>
          <p:cNvSpPr/>
          <p:nvPr/>
        </p:nvSpPr>
        <p:spPr>
          <a:xfrm>
            <a:off x="2011690" y="4411578"/>
            <a:ext cx="7812291" cy="1827561"/>
          </a:xfrm>
          <a:prstGeom prst="roundRect">
            <a:avLst>
              <a:gd name="adj" fmla="val 12769"/>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US" sz="2667" b="1" dirty="0">
                <a:solidFill>
                  <a:schemeClr val="tx1"/>
                </a:solidFill>
              </a:rPr>
              <a:t>Suggested cutoffs for advanced fibrosis: </a:t>
            </a:r>
          </a:p>
          <a:p>
            <a:pPr marL="0" lvl="1" algn="ctr"/>
            <a:r>
              <a:rPr lang="en-US" sz="2667" dirty="0">
                <a:solidFill>
                  <a:schemeClr val="tx1"/>
                </a:solidFill>
              </a:rPr>
              <a:t>transient elastography ≥10 kPa </a:t>
            </a:r>
          </a:p>
          <a:p>
            <a:pPr marL="0" lvl="1" algn="ctr"/>
            <a:r>
              <a:rPr lang="en-US" sz="2667" dirty="0">
                <a:solidFill>
                  <a:schemeClr val="tx1"/>
                </a:solidFill>
              </a:rPr>
              <a:t>or </a:t>
            </a:r>
          </a:p>
          <a:p>
            <a:pPr marL="0" lvl="1" algn="ctr"/>
            <a:r>
              <a:rPr lang="en-US" sz="2667" dirty="0">
                <a:solidFill>
                  <a:schemeClr val="tx1"/>
                </a:solidFill>
              </a:rPr>
              <a:t>magnetic resonance elastography ≥4.3 kPa</a:t>
            </a:r>
          </a:p>
        </p:txBody>
      </p:sp>
    </p:spTree>
    <p:extLst>
      <p:ext uri="{BB962C8B-B14F-4D97-AF65-F5344CB8AC3E}">
        <p14:creationId xmlns:p14="http://schemas.microsoft.com/office/powerpoint/2010/main" val="3325130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69E7B-4970-5B0B-39DB-4F5AEECE31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B5FCD9-AAC4-D577-6B52-249AC1EF5CE4}"/>
              </a:ext>
            </a:extLst>
          </p:cNvPr>
          <p:cNvSpPr>
            <a:spLocks noGrp="1"/>
          </p:cNvSpPr>
          <p:nvPr>
            <p:ph type="title"/>
          </p:nvPr>
        </p:nvSpPr>
        <p:spPr/>
        <p:txBody>
          <a:bodyPr/>
          <a:lstStyle/>
          <a:p>
            <a:r>
              <a:rPr lang="en-CA" dirty="0"/>
              <a:t>Identifying Who Is at Greatest Risk for Disease Progression: Advanced Fibrosis by Imaging</a:t>
            </a:r>
          </a:p>
        </p:txBody>
      </p:sp>
      <p:sp>
        <p:nvSpPr>
          <p:cNvPr id="8" name="Content Placeholder 7">
            <a:extLst>
              <a:ext uri="{FF2B5EF4-FFF2-40B4-BE49-F238E27FC236}">
                <a16:creationId xmlns:a16="http://schemas.microsoft.com/office/drawing/2014/main" id="{9B8AD7F1-1100-3FEF-B61D-3033A94BA2DE}"/>
              </a:ext>
            </a:extLst>
          </p:cNvPr>
          <p:cNvSpPr>
            <a:spLocks noGrp="1"/>
          </p:cNvSpPr>
          <p:nvPr>
            <p:ph idx="1"/>
          </p:nvPr>
        </p:nvSpPr>
        <p:spPr/>
        <p:txBody>
          <a:bodyPr/>
          <a:lstStyle/>
          <a:p>
            <a:r>
              <a:rPr lang="en-US" sz="2200" dirty="0"/>
              <a:t>In study of N = 583 people with PBC, predictors of hepatic decompensation:	 	</a:t>
            </a:r>
          </a:p>
        </p:txBody>
      </p:sp>
      <p:sp>
        <p:nvSpPr>
          <p:cNvPr id="10" name="Content Placeholder 9">
            <a:extLst>
              <a:ext uri="{FF2B5EF4-FFF2-40B4-BE49-F238E27FC236}">
                <a16:creationId xmlns:a16="http://schemas.microsoft.com/office/drawing/2014/main" id="{F4068BF5-18C5-CC1A-350B-FAB1D2E5C6F8}"/>
              </a:ext>
            </a:extLst>
          </p:cNvPr>
          <p:cNvSpPr>
            <a:spLocks noGrp="1"/>
          </p:cNvSpPr>
          <p:nvPr>
            <p:ph sz="quarter" idx="10"/>
          </p:nvPr>
        </p:nvSpPr>
        <p:spPr/>
        <p:txBody>
          <a:bodyPr/>
          <a:lstStyle/>
          <a:p>
            <a:pPr algn="ctr"/>
            <a:r>
              <a:rPr lang="en-CA" dirty="0"/>
              <a:t>Osman. J Clin Gastroenterol. 2021;55:449.</a:t>
            </a:r>
          </a:p>
        </p:txBody>
      </p:sp>
      <p:sp>
        <p:nvSpPr>
          <p:cNvPr id="15" name="TextBox 14">
            <a:extLst>
              <a:ext uri="{FF2B5EF4-FFF2-40B4-BE49-F238E27FC236}">
                <a16:creationId xmlns:a16="http://schemas.microsoft.com/office/drawing/2014/main" id="{9132C1FD-94B8-5D29-AE91-C0A434E32128}"/>
              </a:ext>
            </a:extLst>
          </p:cNvPr>
          <p:cNvSpPr txBox="1"/>
          <p:nvPr/>
        </p:nvSpPr>
        <p:spPr>
          <a:xfrm>
            <a:off x="231078" y="5751925"/>
            <a:ext cx="11729844" cy="550449"/>
          </a:xfrm>
          <a:prstGeom prst="rect">
            <a:avLst/>
          </a:prstGeom>
          <a:solidFill>
            <a:schemeClr val="accent1">
              <a:lumMod val="20000"/>
              <a:lumOff val="80000"/>
            </a:schemeClr>
          </a:solidFill>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60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My approach:</a:t>
            </a:r>
            <a:br>
              <a:rPr kumimoji="0" lang="en-CA" sz="160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br>
            <a:r>
              <a:rPr kumimoji="0" lang="en-CA" sz="160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Every person with PBC should have </a:t>
            </a: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biopsy or imaging</a:t>
            </a:r>
            <a:r>
              <a:rPr kumimoji="0" lang="en-CA" sz="160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 </a:t>
            </a: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at baseline </a:t>
            </a:r>
            <a:r>
              <a:rPr kumimoji="0" lang="en-CA" sz="160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or, if not, after 6 mo of first-line treatment </a:t>
            </a:r>
          </a:p>
        </p:txBody>
      </p:sp>
      <p:sp>
        <p:nvSpPr>
          <p:cNvPr id="2" name="TextBox 1">
            <a:extLst>
              <a:ext uri="{FF2B5EF4-FFF2-40B4-BE49-F238E27FC236}">
                <a16:creationId xmlns:a16="http://schemas.microsoft.com/office/drawing/2014/main" id="{7549F78A-2AA8-D97F-9E01-06436D1D1C88}"/>
              </a:ext>
            </a:extLst>
          </p:cNvPr>
          <p:cNvSpPr txBox="1"/>
          <p:nvPr/>
        </p:nvSpPr>
        <p:spPr>
          <a:xfrm rot="16200000">
            <a:off x="-526284" y="3284835"/>
            <a:ext cx="2276264"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Cumulative Incidence</a:t>
            </a:r>
          </a:p>
        </p:txBody>
      </p:sp>
      <p:sp>
        <p:nvSpPr>
          <p:cNvPr id="3" name="TextBox 2">
            <a:extLst>
              <a:ext uri="{FF2B5EF4-FFF2-40B4-BE49-F238E27FC236}">
                <a16:creationId xmlns:a16="http://schemas.microsoft.com/office/drawing/2014/main" id="{2C903187-DE27-7557-0883-E106FE62A17A}"/>
              </a:ext>
            </a:extLst>
          </p:cNvPr>
          <p:cNvSpPr txBox="1"/>
          <p:nvPr/>
        </p:nvSpPr>
        <p:spPr>
          <a:xfrm rot="16200000">
            <a:off x="5396814" y="3198227"/>
            <a:ext cx="2276264"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Cumulative Incidence</a:t>
            </a:r>
          </a:p>
        </p:txBody>
      </p:sp>
      <p:sp>
        <p:nvSpPr>
          <p:cNvPr id="12" name="TextBox 11">
            <a:extLst>
              <a:ext uri="{FF2B5EF4-FFF2-40B4-BE49-F238E27FC236}">
                <a16:creationId xmlns:a16="http://schemas.microsoft.com/office/drawing/2014/main" id="{4BA821E8-4962-56C7-3D46-745CA9B93221}"/>
              </a:ext>
            </a:extLst>
          </p:cNvPr>
          <p:cNvSpPr txBox="1"/>
          <p:nvPr/>
        </p:nvSpPr>
        <p:spPr>
          <a:xfrm>
            <a:off x="1660940" y="4975050"/>
            <a:ext cx="3157916" cy="246221"/>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Yr to Hepatic Decompensation</a:t>
            </a:r>
          </a:p>
        </p:txBody>
      </p:sp>
      <p:sp>
        <p:nvSpPr>
          <p:cNvPr id="14" name="TextBox 13">
            <a:extLst>
              <a:ext uri="{FF2B5EF4-FFF2-40B4-BE49-F238E27FC236}">
                <a16:creationId xmlns:a16="http://schemas.microsoft.com/office/drawing/2014/main" id="{739D3B28-5BE5-0395-2A8B-2A0034410218}"/>
              </a:ext>
            </a:extLst>
          </p:cNvPr>
          <p:cNvSpPr txBox="1"/>
          <p:nvPr/>
        </p:nvSpPr>
        <p:spPr>
          <a:xfrm>
            <a:off x="7643824" y="4947890"/>
            <a:ext cx="3157916" cy="246221"/>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Yr to Hepatic Decompensation</a:t>
            </a:r>
          </a:p>
        </p:txBody>
      </p:sp>
      <p:grpSp>
        <p:nvGrpSpPr>
          <p:cNvPr id="25" name="Group 24">
            <a:extLst>
              <a:ext uri="{FF2B5EF4-FFF2-40B4-BE49-F238E27FC236}">
                <a16:creationId xmlns:a16="http://schemas.microsoft.com/office/drawing/2014/main" id="{590FCDDC-A48C-8C9D-F572-84742D93E19E}"/>
              </a:ext>
            </a:extLst>
          </p:cNvPr>
          <p:cNvGrpSpPr/>
          <p:nvPr/>
        </p:nvGrpSpPr>
        <p:grpSpPr>
          <a:xfrm>
            <a:off x="1135116" y="2147911"/>
            <a:ext cx="63063" cy="2564525"/>
            <a:chOff x="1014248" y="2391103"/>
            <a:chExt cx="183932" cy="2564525"/>
          </a:xfrm>
        </p:grpSpPr>
        <p:cxnSp>
          <p:nvCxnSpPr>
            <p:cNvPr id="18" name="Straight Connector 17">
              <a:extLst>
                <a:ext uri="{FF2B5EF4-FFF2-40B4-BE49-F238E27FC236}">
                  <a16:creationId xmlns:a16="http://schemas.microsoft.com/office/drawing/2014/main" id="{C2111729-4419-C1BA-3F65-578843012485}"/>
                </a:ext>
              </a:extLst>
            </p:cNvPr>
            <p:cNvCxnSpPr>
              <a:cxnSpLocks/>
            </p:cNvCxnSpPr>
            <p:nvPr/>
          </p:nvCxnSpPr>
          <p:spPr>
            <a:xfrm>
              <a:off x="1014248" y="2391103"/>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D0ACAEB-76C1-614B-5CEA-437A5DD6AE2F}"/>
                </a:ext>
              </a:extLst>
            </p:cNvPr>
            <p:cNvCxnSpPr>
              <a:cxnSpLocks/>
            </p:cNvCxnSpPr>
            <p:nvPr/>
          </p:nvCxnSpPr>
          <p:spPr>
            <a:xfrm>
              <a:off x="1014248" y="2904008"/>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D4D4436-9658-2379-A28D-9296E2CCF74E}"/>
                </a:ext>
              </a:extLst>
            </p:cNvPr>
            <p:cNvCxnSpPr>
              <a:cxnSpLocks/>
            </p:cNvCxnSpPr>
            <p:nvPr/>
          </p:nvCxnSpPr>
          <p:spPr>
            <a:xfrm>
              <a:off x="1014248" y="3416913"/>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A432768-F8F0-FAAA-63B4-19658C8BC9D0}"/>
                </a:ext>
              </a:extLst>
            </p:cNvPr>
            <p:cNvCxnSpPr>
              <a:cxnSpLocks/>
            </p:cNvCxnSpPr>
            <p:nvPr/>
          </p:nvCxnSpPr>
          <p:spPr>
            <a:xfrm>
              <a:off x="1014248" y="3929818"/>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02E5D3-23DC-1ED0-9EE6-E6F8B0502248}"/>
                </a:ext>
              </a:extLst>
            </p:cNvPr>
            <p:cNvCxnSpPr>
              <a:cxnSpLocks/>
            </p:cNvCxnSpPr>
            <p:nvPr/>
          </p:nvCxnSpPr>
          <p:spPr>
            <a:xfrm>
              <a:off x="1014248" y="4442723"/>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192873B-9765-4D79-6AF3-6CB1B69B3E52}"/>
                </a:ext>
              </a:extLst>
            </p:cNvPr>
            <p:cNvCxnSpPr>
              <a:cxnSpLocks/>
            </p:cNvCxnSpPr>
            <p:nvPr/>
          </p:nvCxnSpPr>
          <p:spPr>
            <a:xfrm>
              <a:off x="1014248" y="4955628"/>
              <a:ext cx="1839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25B6CE0-A412-F3FC-7A6A-B72C5D420164}"/>
              </a:ext>
            </a:extLst>
          </p:cNvPr>
          <p:cNvGrpSpPr/>
          <p:nvPr/>
        </p:nvGrpSpPr>
        <p:grpSpPr>
          <a:xfrm>
            <a:off x="1198179" y="4712436"/>
            <a:ext cx="4246180" cy="73572"/>
            <a:chOff x="1198179" y="4955628"/>
            <a:chExt cx="4246180" cy="152310"/>
          </a:xfrm>
        </p:grpSpPr>
        <p:cxnSp>
          <p:nvCxnSpPr>
            <p:cNvPr id="27" name="Straight Connector 26">
              <a:extLst>
                <a:ext uri="{FF2B5EF4-FFF2-40B4-BE49-F238E27FC236}">
                  <a16:creationId xmlns:a16="http://schemas.microsoft.com/office/drawing/2014/main" id="{6A69FC32-ADB6-AD95-D4A9-A491E88D93F5}"/>
                </a:ext>
              </a:extLst>
            </p:cNvPr>
            <p:cNvCxnSpPr>
              <a:cxnSpLocks/>
            </p:cNvCxnSpPr>
            <p:nvPr/>
          </p:nvCxnSpPr>
          <p:spPr>
            <a:xfrm>
              <a:off x="1198179"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0C9587F-AB74-E983-E47F-AABF5CB4542B}"/>
                </a:ext>
              </a:extLst>
            </p:cNvPr>
            <p:cNvCxnSpPr>
              <a:cxnSpLocks/>
            </p:cNvCxnSpPr>
            <p:nvPr/>
          </p:nvCxnSpPr>
          <p:spPr>
            <a:xfrm>
              <a:off x="2047415"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E3CA81B-024A-0E77-F321-D95BE4D395EE}"/>
                </a:ext>
              </a:extLst>
            </p:cNvPr>
            <p:cNvCxnSpPr>
              <a:cxnSpLocks/>
            </p:cNvCxnSpPr>
            <p:nvPr/>
          </p:nvCxnSpPr>
          <p:spPr>
            <a:xfrm>
              <a:off x="2896651"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86E1AA8-CB2F-2242-0596-8186A0C393AC}"/>
                </a:ext>
              </a:extLst>
            </p:cNvPr>
            <p:cNvCxnSpPr>
              <a:cxnSpLocks/>
            </p:cNvCxnSpPr>
            <p:nvPr/>
          </p:nvCxnSpPr>
          <p:spPr>
            <a:xfrm>
              <a:off x="3745887"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091AB2E-8F33-889E-74C6-F8E9CE993462}"/>
                </a:ext>
              </a:extLst>
            </p:cNvPr>
            <p:cNvCxnSpPr>
              <a:cxnSpLocks/>
            </p:cNvCxnSpPr>
            <p:nvPr/>
          </p:nvCxnSpPr>
          <p:spPr>
            <a:xfrm>
              <a:off x="4595123"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7D1D202-2DBA-FB0B-9D4F-8D2022AB8C3D}"/>
                </a:ext>
              </a:extLst>
            </p:cNvPr>
            <p:cNvCxnSpPr>
              <a:cxnSpLocks/>
            </p:cNvCxnSpPr>
            <p:nvPr/>
          </p:nvCxnSpPr>
          <p:spPr>
            <a:xfrm>
              <a:off x="5444359" y="4955628"/>
              <a:ext cx="0" cy="1523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0021B0D5-72BF-6143-8A14-A27CF85A8A61}"/>
              </a:ext>
            </a:extLst>
          </p:cNvPr>
          <p:cNvSpPr txBox="1"/>
          <p:nvPr/>
        </p:nvSpPr>
        <p:spPr>
          <a:xfrm>
            <a:off x="909145" y="2054368"/>
            <a:ext cx="20839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a:t>
            </a:r>
          </a:p>
        </p:txBody>
      </p:sp>
      <p:sp>
        <p:nvSpPr>
          <p:cNvPr id="36" name="TextBox 35">
            <a:extLst>
              <a:ext uri="{FF2B5EF4-FFF2-40B4-BE49-F238E27FC236}">
                <a16:creationId xmlns:a16="http://schemas.microsoft.com/office/drawing/2014/main" id="{89BC615D-730F-EF98-92B5-DFEBBD8F2706}"/>
              </a:ext>
            </a:extLst>
          </p:cNvPr>
          <p:cNvSpPr txBox="1"/>
          <p:nvPr/>
        </p:nvSpPr>
        <p:spPr>
          <a:xfrm>
            <a:off x="860039" y="2553094"/>
            <a:ext cx="264496"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0.8</a:t>
            </a:r>
          </a:p>
        </p:txBody>
      </p:sp>
      <p:sp>
        <p:nvSpPr>
          <p:cNvPr id="37" name="TextBox 36">
            <a:extLst>
              <a:ext uri="{FF2B5EF4-FFF2-40B4-BE49-F238E27FC236}">
                <a16:creationId xmlns:a16="http://schemas.microsoft.com/office/drawing/2014/main" id="{8DFFDF7B-04B6-34EC-1A59-CF70962626E0}"/>
              </a:ext>
            </a:extLst>
          </p:cNvPr>
          <p:cNvSpPr txBox="1"/>
          <p:nvPr/>
        </p:nvSpPr>
        <p:spPr>
          <a:xfrm>
            <a:off x="860039" y="3067432"/>
            <a:ext cx="264496"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0.6</a:t>
            </a:r>
          </a:p>
        </p:txBody>
      </p:sp>
      <p:sp>
        <p:nvSpPr>
          <p:cNvPr id="38" name="TextBox 37">
            <a:extLst>
              <a:ext uri="{FF2B5EF4-FFF2-40B4-BE49-F238E27FC236}">
                <a16:creationId xmlns:a16="http://schemas.microsoft.com/office/drawing/2014/main" id="{5339B77A-2FD5-0AEA-A4F4-C3E5F19FC1CD}"/>
              </a:ext>
            </a:extLst>
          </p:cNvPr>
          <p:cNvSpPr txBox="1"/>
          <p:nvPr/>
        </p:nvSpPr>
        <p:spPr>
          <a:xfrm>
            <a:off x="860039" y="3576362"/>
            <a:ext cx="2628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0.4</a:t>
            </a:r>
          </a:p>
        </p:txBody>
      </p:sp>
      <p:sp>
        <p:nvSpPr>
          <p:cNvPr id="39" name="TextBox 38">
            <a:extLst>
              <a:ext uri="{FF2B5EF4-FFF2-40B4-BE49-F238E27FC236}">
                <a16:creationId xmlns:a16="http://schemas.microsoft.com/office/drawing/2014/main" id="{E06CF698-8D7B-1679-9019-B2F1DE3AD93A}"/>
              </a:ext>
            </a:extLst>
          </p:cNvPr>
          <p:cNvSpPr txBox="1"/>
          <p:nvPr/>
        </p:nvSpPr>
        <p:spPr>
          <a:xfrm>
            <a:off x="860039" y="4085292"/>
            <a:ext cx="2628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0.2</a:t>
            </a:r>
          </a:p>
        </p:txBody>
      </p:sp>
      <p:sp>
        <p:nvSpPr>
          <p:cNvPr id="40" name="TextBox 39">
            <a:extLst>
              <a:ext uri="{FF2B5EF4-FFF2-40B4-BE49-F238E27FC236}">
                <a16:creationId xmlns:a16="http://schemas.microsoft.com/office/drawing/2014/main" id="{60801E9A-4EA6-3254-4B83-8A2345A26A94}"/>
              </a:ext>
            </a:extLst>
          </p:cNvPr>
          <p:cNvSpPr txBox="1"/>
          <p:nvPr/>
        </p:nvSpPr>
        <p:spPr>
          <a:xfrm>
            <a:off x="991419" y="4616083"/>
            <a:ext cx="11221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41" name="TextBox 40">
            <a:extLst>
              <a:ext uri="{FF2B5EF4-FFF2-40B4-BE49-F238E27FC236}">
                <a16:creationId xmlns:a16="http://schemas.microsoft.com/office/drawing/2014/main" id="{AF8F7C2C-8D8F-3849-485C-C035E32C763F}"/>
              </a:ext>
            </a:extLst>
          </p:cNvPr>
          <p:cNvSpPr txBox="1"/>
          <p:nvPr/>
        </p:nvSpPr>
        <p:spPr>
          <a:xfrm>
            <a:off x="1143819" y="4773738"/>
            <a:ext cx="11221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42" name="TextBox 41">
            <a:extLst>
              <a:ext uri="{FF2B5EF4-FFF2-40B4-BE49-F238E27FC236}">
                <a16:creationId xmlns:a16="http://schemas.microsoft.com/office/drawing/2014/main" id="{16C282E1-771B-E340-E38D-5099236F78F0}"/>
              </a:ext>
            </a:extLst>
          </p:cNvPr>
          <p:cNvSpPr txBox="1"/>
          <p:nvPr/>
        </p:nvSpPr>
        <p:spPr>
          <a:xfrm>
            <a:off x="2031943" y="4773738"/>
            <a:ext cx="57708"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a:t>
            </a:r>
          </a:p>
        </p:txBody>
      </p:sp>
      <p:sp>
        <p:nvSpPr>
          <p:cNvPr id="43" name="TextBox 42">
            <a:extLst>
              <a:ext uri="{FF2B5EF4-FFF2-40B4-BE49-F238E27FC236}">
                <a16:creationId xmlns:a16="http://schemas.microsoft.com/office/drawing/2014/main" id="{834074A9-4520-CABD-BE94-985B6C6B26BA}"/>
              </a:ext>
            </a:extLst>
          </p:cNvPr>
          <p:cNvSpPr txBox="1"/>
          <p:nvPr/>
        </p:nvSpPr>
        <p:spPr>
          <a:xfrm>
            <a:off x="2843311" y="4773738"/>
            <a:ext cx="1025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a:t>
            </a:r>
          </a:p>
        </p:txBody>
      </p:sp>
      <p:sp>
        <p:nvSpPr>
          <p:cNvPr id="44" name="TextBox 43">
            <a:extLst>
              <a:ext uri="{FF2B5EF4-FFF2-40B4-BE49-F238E27FC236}">
                <a16:creationId xmlns:a16="http://schemas.microsoft.com/office/drawing/2014/main" id="{9CCA3000-D922-0CB7-DD6A-5A2889C308B3}"/>
              </a:ext>
            </a:extLst>
          </p:cNvPr>
          <p:cNvSpPr txBox="1"/>
          <p:nvPr/>
        </p:nvSpPr>
        <p:spPr>
          <a:xfrm>
            <a:off x="3699563" y="4773738"/>
            <a:ext cx="105798"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a:t>
            </a:r>
          </a:p>
        </p:txBody>
      </p:sp>
      <p:sp>
        <p:nvSpPr>
          <p:cNvPr id="45" name="TextBox 44">
            <a:extLst>
              <a:ext uri="{FF2B5EF4-FFF2-40B4-BE49-F238E27FC236}">
                <a16:creationId xmlns:a16="http://schemas.microsoft.com/office/drawing/2014/main" id="{9B672F6B-7B82-5DDA-D7AD-3244283F55E1}"/>
              </a:ext>
            </a:extLst>
          </p:cNvPr>
          <p:cNvSpPr txBox="1"/>
          <p:nvPr/>
        </p:nvSpPr>
        <p:spPr>
          <a:xfrm>
            <a:off x="4552446" y="4773738"/>
            <a:ext cx="105798" cy="215444"/>
          </a:xfrm>
          <a:prstGeom prst="rect">
            <a:avLst/>
          </a:prstGeom>
        </p:spPr>
        <p:txBody>
          <a:bodyPr vert="horz"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a:t>
            </a:r>
          </a:p>
        </p:txBody>
      </p:sp>
      <p:sp>
        <p:nvSpPr>
          <p:cNvPr id="46" name="TextBox 45">
            <a:extLst>
              <a:ext uri="{FF2B5EF4-FFF2-40B4-BE49-F238E27FC236}">
                <a16:creationId xmlns:a16="http://schemas.microsoft.com/office/drawing/2014/main" id="{1989C81D-016F-7852-1BDC-58E5B47D1776}"/>
              </a:ext>
            </a:extLst>
          </p:cNvPr>
          <p:cNvSpPr txBox="1"/>
          <p:nvPr/>
        </p:nvSpPr>
        <p:spPr>
          <a:xfrm>
            <a:off x="5384886" y="4773738"/>
            <a:ext cx="105798" cy="215444"/>
          </a:xfrm>
          <a:prstGeom prst="rect">
            <a:avLst/>
          </a:prstGeom>
        </p:spPr>
        <p:txBody>
          <a:bodyPr vert="horz"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a:t>
            </a:r>
          </a:p>
        </p:txBody>
      </p:sp>
      <p:sp>
        <p:nvSpPr>
          <p:cNvPr id="47" name="Freeform: Shape 46">
            <a:extLst>
              <a:ext uri="{FF2B5EF4-FFF2-40B4-BE49-F238E27FC236}">
                <a16:creationId xmlns:a16="http://schemas.microsoft.com/office/drawing/2014/main" id="{11F228A9-703A-8A4F-40F8-CF2E6F8EECA6}"/>
              </a:ext>
            </a:extLst>
          </p:cNvPr>
          <p:cNvSpPr/>
          <p:nvPr/>
        </p:nvSpPr>
        <p:spPr>
          <a:xfrm>
            <a:off x="1194238" y="4663825"/>
            <a:ext cx="4256690" cy="51238"/>
          </a:xfrm>
          <a:custGeom>
            <a:avLst/>
            <a:gdLst>
              <a:gd name="csX0" fmla="*/ 4256690 w 4256690"/>
              <a:gd name="csY0" fmla="*/ 0 h 51238"/>
              <a:gd name="csX1" fmla="*/ 1718441 w 4256690"/>
              <a:gd name="csY1" fmla="*/ 0 h 51238"/>
              <a:gd name="csX2" fmla="*/ 1718441 w 4256690"/>
              <a:gd name="csY2" fmla="*/ 31531 h 51238"/>
              <a:gd name="csX3" fmla="*/ 516321 w 4256690"/>
              <a:gd name="csY3" fmla="*/ 31531 h 51238"/>
              <a:gd name="csX4" fmla="*/ 516321 w 4256690"/>
              <a:gd name="csY4" fmla="*/ 51238 h 51238"/>
              <a:gd name="csX5" fmla="*/ 0 w 4256690"/>
              <a:gd name="csY5" fmla="*/ 51238 h 51238"/>
            </a:gdLst>
            <a:ahLst/>
            <a:cxnLst>
              <a:cxn ang="0">
                <a:pos x="csX0" y="csY0"/>
              </a:cxn>
              <a:cxn ang="0">
                <a:pos x="csX1" y="csY1"/>
              </a:cxn>
              <a:cxn ang="0">
                <a:pos x="csX2" y="csY2"/>
              </a:cxn>
              <a:cxn ang="0">
                <a:pos x="csX3" y="csY3"/>
              </a:cxn>
              <a:cxn ang="0">
                <a:pos x="csX4" y="csY4"/>
              </a:cxn>
              <a:cxn ang="0">
                <a:pos x="csX5" y="csY5"/>
              </a:cxn>
            </a:cxnLst>
            <a:rect l="l" t="t" r="r" b="b"/>
            <a:pathLst>
              <a:path w="4256690" h="51238">
                <a:moveTo>
                  <a:pt x="4256690" y="0"/>
                </a:moveTo>
                <a:lnTo>
                  <a:pt x="1718441" y="0"/>
                </a:lnTo>
                <a:lnTo>
                  <a:pt x="1718441" y="31531"/>
                </a:lnTo>
                <a:lnTo>
                  <a:pt x="516321" y="31531"/>
                </a:lnTo>
                <a:lnTo>
                  <a:pt x="516321" y="51238"/>
                </a:lnTo>
                <a:lnTo>
                  <a:pt x="0" y="51238"/>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48" name="Freeform: Shape 47">
            <a:extLst>
              <a:ext uri="{FF2B5EF4-FFF2-40B4-BE49-F238E27FC236}">
                <a16:creationId xmlns:a16="http://schemas.microsoft.com/office/drawing/2014/main" id="{57BA6264-E832-075B-3037-D1D7DBB6FF24}"/>
              </a:ext>
            </a:extLst>
          </p:cNvPr>
          <p:cNvSpPr/>
          <p:nvPr/>
        </p:nvSpPr>
        <p:spPr>
          <a:xfrm>
            <a:off x="1206062" y="4163270"/>
            <a:ext cx="3748252" cy="543910"/>
          </a:xfrm>
          <a:custGeom>
            <a:avLst/>
            <a:gdLst>
              <a:gd name="csX0" fmla="*/ 3748252 w 3748252"/>
              <a:gd name="csY0" fmla="*/ 0 h 543910"/>
              <a:gd name="csX1" fmla="*/ 2061341 w 3748252"/>
              <a:gd name="csY1" fmla="*/ 0 h 543910"/>
              <a:gd name="csX2" fmla="*/ 2061341 w 3748252"/>
              <a:gd name="csY2" fmla="*/ 173421 h 543910"/>
              <a:gd name="csX3" fmla="*/ 1174531 w 3748252"/>
              <a:gd name="csY3" fmla="*/ 173421 h 543910"/>
              <a:gd name="csX4" fmla="*/ 1174531 w 3748252"/>
              <a:gd name="csY4" fmla="*/ 260131 h 543910"/>
              <a:gd name="csX5" fmla="*/ 1052348 w 3748252"/>
              <a:gd name="csY5" fmla="*/ 260131 h 543910"/>
              <a:gd name="csX6" fmla="*/ 1052348 w 3748252"/>
              <a:gd name="csY6" fmla="*/ 362607 h 543910"/>
              <a:gd name="csX7" fmla="*/ 457200 w 3748252"/>
              <a:gd name="csY7" fmla="*/ 362607 h 543910"/>
              <a:gd name="csX8" fmla="*/ 457200 w 3748252"/>
              <a:gd name="csY8" fmla="*/ 425669 h 543910"/>
              <a:gd name="csX9" fmla="*/ 126124 w 3748252"/>
              <a:gd name="csY9" fmla="*/ 425669 h 543910"/>
              <a:gd name="csX10" fmla="*/ 126124 w 3748252"/>
              <a:gd name="csY10" fmla="*/ 472966 h 543910"/>
              <a:gd name="csX11" fmla="*/ 90652 w 3748252"/>
              <a:gd name="csY11" fmla="*/ 472966 h 543910"/>
              <a:gd name="csX12" fmla="*/ 90652 w 3748252"/>
              <a:gd name="csY12" fmla="*/ 492672 h 543910"/>
              <a:gd name="csX13" fmla="*/ 67004 w 3748252"/>
              <a:gd name="csY13" fmla="*/ 492672 h 543910"/>
              <a:gd name="csX14" fmla="*/ 67004 w 3748252"/>
              <a:gd name="csY14" fmla="*/ 543910 h 543910"/>
              <a:gd name="csX15" fmla="*/ 0 w 3748252"/>
              <a:gd name="csY15" fmla="*/ 543910 h 543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748252" h="543910">
                <a:moveTo>
                  <a:pt x="3748252" y="0"/>
                </a:moveTo>
                <a:lnTo>
                  <a:pt x="2061341" y="0"/>
                </a:lnTo>
                <a:lnTo>
                  <a:pt x="2061341" y="173421"/>
                </a:lnTo>
                <a:lnTo>
                  <a:pt x="1174531" y="173421"/>
                </a:lnTo>
                <a:lnTo>
                  <a:pt x="1174531" y="260131"/>
                </a:lnTo>
                <a:lnTo>
                  <a:pt x="1052348" y="260131"/>
                </a:lnTo>
                <a:lnTo>
                  <a:pt x="1052348" y="362607"/>
                </a:lnTo>
                <a:lnTo>
                  <a:pt x="457200" y="362607"/>
                </a:lnTo>
                <a:lnTo>
                  <a:pt x="457200" y="425669"/>
                </a:lnTo>
                <a:lnTo>
                  <a:pt x="126124" y="425669"/>
                </a:lnTo>
                <a:lnTo>
                  <a:pt x="126124" y="472966"/>
                </a:lnTo>
                <a:lnTo>
                  <a:pt x="90652" y="472966"/>
                </a:lnTo>
                <a:lnTo>
                  <a:pt x="90652" y="492672"/>
                </a:lnTo>
                <a:lnTo>
                  <a:pt x="67004" y="492672"/>
                </a:lnTo>
                <a:lnTo>
                  <a:pt x="67004" y="543910"/>
                </a:lnTo>
                <a:lnTo>
                  <a:pt x="0" y="54391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16" name="Freeform: Shape 15">
            <a:extLst>
              <a:ext uri="{FF2B5EF4-FFF2-40B4-BE49-F238E27FC236}">
                <a16:creationId xmlns:a16="http://schemas.microsoft.com/office/drawing/2014/main" id="{8D1C1339-B1D1-EF33-CADD-C7E89B6A7644}"/>
              </a:ext>
            </a:extLst>
          </p:cNvPr>
          <p:cNvSpPr/>
          <p:nvPr/>
        </p:nvSpPr>
        <p:spPr>
          <a:xfrm>
            <a:off x="1198179" y="2116380"/>
            <a:ext cx="4372304" cy="2596056"/>
          </a:xfrm>
          <a:custGeom>
            <a:avLst/>
            <a:gdLst>
              <a:gd name="csX0" fmla="*/ 0 w 4372304"/>
              <a:gd name="csY0" fmla="*/ 0 h 2596056"/>
              <a:gd name="csX1" fmla="*/ 0 w 4372304"/>
              <a:gd name="csY1" fmla="*/ 2596056 h 2596056"/>
              <a:gd name="csX2" fmla="*/ 4372304 w 4372304"/>
              <a:gd name="csY2" fmla="*/ 2596056 h 2596056"/>
            </a:gdLst>
            <a:ahLst/>
            <a:cxnLst>
              <a:cxn ang="0">
                <a:pos x="csX0" y="csY0"/>
              </a:cxn>
              <a:cxn ang="0">
                <a:pos x="csX1" y="csY1"/>
              </a:cxn>
              <a:cxn ang="0">
                <a:pos x="csX2" y="csY2"/>
              </a:cxn>
            </a:cxnLst>
            <a:rect l="l" t="t" r="r" b="b"/>
            <a:pathLst>
              <a:path w="4372304" h="2596056">
                <a:moveTo>
                  <a:pt x="0" y="0"/>
                </a:moveTo>
                <a:lnTo>
                  <a:pt x="0" y="2596056"/>
                </a:lnTo>
                <a:lnTo>
                  <a:pt x="4372304" y="2596056"/>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grpSp>
        <p:nvGrpSpPr>
          <p:cNvPr id="58" name="Group 57">
            <a:extLst>
              <a:ext uri="{FF2B5EF4-FFF2-40B4-BE49-F238E27FC236}">
                <a16:creationId xmlns:a16="http://schemas.microsoft.com/office/drawing/2014/main" id="{7A10B218-C39D-703D-7D51-21D3143CBD92}"/>
              </a:ext>
            </a:extLst>
          </p:cNvPr>
          <p:cNvGrpSpPr/>
          <p:nvPr/>
        </p:nvGrpSpPr>
        <p:grpSpPr>
          <a:xfrm>
            <a:off x="7019809" y="2112963"/>
            <a:ext cx="51238" cy="2566364"/>
            <a:chOff x="7338848" y="2356156"/>
            <a:chExt cx="110359" cy="2566364"/>
          </a:xfrm>
        </p:grpSpPr>
        <p:cxnSp>
          <p:nvCxnSpPr>
            <p:cNvPr id="51" name="Straight Connector 50">
              <a:extLst>
                <a:ext uri="{FF2B5EF4-FFF2-40B4-BE49-F238E27FC236}">
                  <a16:creationId xmlns:a16="http://schemas.microsoft.com/office/drawing/2014/main" id="{A4BCF1B7-1312-9B96-CFAD-3F6AB2880526}"/>
                </a:ext>
              </a:extLst>
            </p:cNvPr>
            <p:cNvCxnSpPr>
              <a:cxnSpLocks/>
            </p:cNvCxnSpPr>
            <p:nvPr/>
          </p:nvCxnSpPr>
          <p:spPr>
            <a:xfrm>
              <a:off x="7338848" y="2356156"/>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75BA7AB-A3C4-C6E9-8411-76F0F2786A03}"/>
                </a:ext>
              </a:extLst>
            </p:cNvPr>
            <p:cNvCxnSpPr>
              <a:cxnSpLocks/>
            </p:cNvCxnSpPr>
            <p:nvPr/>
          </p:nvCxnSpPr>
          <p:spPr>
            <a:xfrm>
              <a:off x="7338848" y="2869429"/>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2161D5D-03EC-A9BE-4243-73F77476EE7F}"/>
                </a:ext>
              </a:extLst>
            </p:cNvPr>
            <p:cNvCxnSpPr>
              <a:cxnSpLocks/>
            </p:cNvCxnSpPr>
            <p:nvPr/>
          </p:nvCxnSpPr>
          <p:spPr>
            <a:xfrm>
              <a:off x="7338848" y="3382702"/>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0356425-A64F-A01C-C2FF-65BC47EA5499}"/>
                </a:ext>
              </a:extLst>
            </p:cNvPr>
            <p:cNvCxnSpPr>
              <a:cxnSpLocks/>
            </p:cNvCxnSpPr>
            <p:nvPr/>
          </p:nvCxnSpPr>
          <p:spPr>
            <a:xfrm>
              <a:off x="7338848" y="3895975"/>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644EA00-E169-4D8C-B0B9-62C534809F33}"/>
                </a:ext>
              </a:extLst>
            </p:cNvPr>
            <p:cNvCxnSpPr>
              <a:cxnSpLocks/>
            </p:cNvCxnSpPr>
            <p:nvPr/>
          </p:nvCxnSpPr>
          <p:spPr>
            <a:xfrm>
              <a:off x="7338848" y="4409248"/>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58FC605-066B-D223-1E5A-4E0FAE89C429}"/>
                </a:ext>
              </a:extLst>
            </p:cNvPr>
            <p:cNvCxnSpPr>
              <a:cxnSpLocks/>
            </p:cNvCxnSpPr>
            <p:nvPr/>
          </p:nvCxnSpPr>
          <p:spPr>
            <a:xfrm>
              <a:off x="7338848" y="4922520"/>
              <a:ext cx="11035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TextBox 58">
            <a:extLst>
              <a:ext uri="{FF2B5EF4-FFF2-40B4-BE49-F238E27FC236}">
                <a16:creationId xmlns:a16="http://schemas.microsoft.com/office/drawing/2014/main" id="{3A143405-EABB-DF72-2001-EF2329171DAE}"/>
              </a:ext>
            </a:extLst>
          </p:cNvPr>
          <p:cNvSpPr txBox="1"/>
          <p:nvPr/>
        </p:nvSpPr>
        <p:spPr>
          <a:xfrm>
            <a:off x="6783137" y="2005868"/>
            <a:ext cx="20839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a:t>
            </a:r>
          </a:p>
        </p:txBody>
      </p:sp>
      <p:sp>
        <p:nvSpPr>
          <p:cNvPr id="60" name="TextBox 59">
            <a:extLst>
              <a:ext uri="{FF2B5EF4-FFF2-40B4-BE49-F238E27FC236}">
                <a16:creationId xmlns:a16="http://schemas.microsoft.com/office/drawing/2014/main" id="{99200A34-3781-A8A3-675F-A289243DED58}"/>
              </a:ext>
            </a:extLst>
          </p:cNvPr>
          <p:cNvSpPr txBox="1"/>
          <p:nvPr/>
        </p:nvSpPr>
        <p:spPr>
          <a:xfrm>
            <a:off x="6739971" y="2518514"/>
            <a:ext cx="264496"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0.8</a:t>
            </a:r>
          </a:p>
        </p:txBody>
      </p:sp>
      <p:sp>
        <p:nvSpPr>
          <p:cNvPr id="61" name="TextBox 60">
            <a:extLst>
              <a:ext uri="{FF2B5EF4-FFF2-40B4-BE49-F238E27FC236}">
                <a16:creationId xmlns:a16="http://schemas.microsoft.com/office/drawing/2014/main" id="{552C33C2-F648-B419-D146-BA588163B5A9}"/>
              </a:ext>
            </a:extLst>
          </p:cNvPr>
          <p:cNvSpPr txBox="1"/>
          <p:nvPr/>
        </p:nvSpPr>
        <p:spPr>
          <a:xfrm>
            <a:off x="6739971" y="3019441"/>
            <a:ext cx="264496"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0.6</a:t>
            </a:r>
          </a:p>
        </p:txBody>
      </p:sp>
      <p:sp>
        <p:nvSpPr>
          <p:cNvPr id="62" name="TextBox 61">
            <a:extLst>
              <a:ext uri="{FF2B5EF4-FFF2-40B4-BE49-F238E27FC236}">
                <a16:creationId xmlns:a16="http://schemas.microsoft.com/office/drawing/2014/main" id="{401922F5-4D27-9422-840B-EF7159228D50}"/>
              </a:ext>
            </a:extLst>
          </p:cNvPr>
          <p:cNvSpPr txBox="1"/>
          <p:nvPr/>
        </p:nvSpPr>
        <p:spPr>
          <a:xfrm>
            <a:off x="6739971" y="3548116"/>
            <a:ext cx="2628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0.4</a:t>
            </a:r>
          </a:p>
        </p:txBody>
      </p:sp>
      <p:sp>
        <p:nvSpPr>
          <p:cNvPr id="63" name="TextBox 62">
            <a:extLst>
              <a:ext uri="{FF2B5EF4-FFF2-40B4-BE49-F238E27FC236}">
                <a16:creationId xmlns:a16="http://schemas.microsoft.com/office/drawing/2014/main" id="{D25B75E5-0117-2971-91FD-112A8E0DA381}"/>
              </a:ext>
            </a:extLst>
          </p:cNvPr>
          <p:cNvSpPr txBox="1"/>
          <p:nvPr/>
        </p:nvSpPr>
        <p:spPr>
          <a:xfrm>
            <a:off x="6739971" y="4055547"/>
            <a:ext cx="2628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0.2</a:t>
            </a:r>
          </a:p>
        </p:txBody>
      </p:sp>
      <p:sp>
        <p:nvSpPr>
          <p:cNvPr id="64" name="TextBox 63">
            <a:extLst>
              <a:ext uri="{FF2B5EF4-FFF2-40B4-BE49-F238E27FC236}">
                <a16:creationId xmlns:a16="http://schemas.microsoft.com/office/drawing/2014/main" id="{88EAB219-51FA-5B3C-EDF6-0672D481E385}"/>
              </a:ext>
            </a:extLst>
          </p:cNvPr>
          <p:cNvSpPr txBox="1"/>
          <p:nvPr/>
        </p:nvSpPr>
        <p:spPr>
          <a:xfrm>
            <a:off x="6879317" y="4567545"/>
            <a:ext cx="11221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grpSp>
        <p:nvGrpSpPr>
          <p:cNvPr id="73" name="Group 72">
            <a:extLst>
              <a:ext uri="{FF2B5EF4-FFF2-40B4-BE49-F238E27FC236}">
                <a16:creationId xmlns:a16="http://schemas.microsoft.com/office/drawing/2014/main" id="{4801F6FB-B990-FBEC-3CB3-6EF3E78CDF8D}"/>
              </a:ext>
            </a:extLst>
          </p:cNvPr>
          <p:cNvGrpSpPr/>
          <p:nvPr/>
        </p:nvGrpSpPr>
        <p:grpSpPr>
          <a:xfrm>
            <a:off x="7074988" y="4674887"/>
            <a:ext cx="4099036" cy="55942"/>
            <a:chOff x="7453148" y="4918079"/>
            <a:chExt cx="4099036" cy="108103"/>
          </a:xfrm>
        </p:grpSpPr>
        <p:cxnSp>
          <p:nvCxnSpPr>
            <p:cNvPr id="66" name="Straight Connector 65">
              <a:extLst>
                <a:ext uri="{FF2B5EF4-FFF2-40B4-BE49-F238E27FC236}">
                  <a16:creationId xmlns:a16="http://schemas.microsoft.com/office/drawing/2014/main" id="{F1C06F4C-1A5A-5556-F302-6ADD9E2E100E}"/>
                </a:ext>
              </a:extLst>
            </p:cNvPr>
            <p:cNvCxnSpPr>
              <a:cxnSpLocks/>
            </p:cNvCxnSpPr>
            <p:nvPr/>
          </p:nvCxnSpPr>
          <p:spPr>
            <a:xfrm>
              <a:off x="7453148"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FA98559-6145-E5B0-0DC0-AC232F48618A}"/>
                </a:ext>
              </a:extLst>
            </p:cNvPr>
            <p:cNvCxnSpPr>
              <a:cxnSpLocks/>
            </p:cNvCxnSpPr>
            <p:nvPr/>
          </p:nvCxnSpPr>
          <p:spPr>
            <a:xfrm>
              <a:off x="8272955"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259C9B5-473C-0940-5F98-8121B8085E7A}"/>
                </a:ext>
              </a:extLst>
            </p:cNvPr>
            <p:cNvCxnSpPr>
              <a:cxnSpLocks/>
            </p:cNvCxnSpPr>
            <p:nvPr/>
          </p:nvCxnSpPr>
          <p:spPr>
            <a:xfrm>
              <a:off x="9092762"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F5E146C-9EF4-6CE5-A422-2464DC0DB2EF}"/>
                </a:ext>
              </a:extLst>
            </p:cNvPr>
            <p:cNvCxnSpPr>
              <a:cxnSpLocks/>
            </p:cNvCxnSpPr>
            <p:nvPr/>
          </p:nvCxnSpPr>
          <p:spPr>
            <a:xfrm>
              <a:off x="9912569"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456606A-1BEC-1A21-0FF9-F3614FCABB96}"/>
                </a:ext>
              </a:extLst>
            </p:cNvPr>
            <p:cNvCxnSpPr>
              <a:cxnSpLocks/>
            </p:cNvCxnSpPr>
            <p:nvPr/>
          </p:nvCxnSpPr>
          <p:spPr>
            <a:xfrm>
              <a:off x="10732376"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DF53D22-8902-F67C-E8E6-3DCB25E99BFA}"/>
                </a:ext>
              </a:extLst>
            </p:cNvPr>
            <p:cNvCxnSpPr>
              <a:cxnSpLocks/>
            </p:cNvCxnSpPr>
            <p:nvPr/>
          </p:nvCxnSpPr>
          <p:spPr>
            <a:xfrm>
              <a:off x="11552184" y="4918079"/>
              <a:ext cx="0" cy="10810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C89E3955-4F86-02EF-5D9E-C9843F50F366}"/>
              </a:ext>
            </a:extLst>
          </p:cNvPr>
          <p:cNvSpPr txBox="1"/>
          <p:nvPr/>
        </p:nvSpPr>
        <p:spPr>
          <a:xfrm>
            <a:off x="7019809" y="4723805"/>
            <a:ext cx="112210"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75" name="TextBox 74">
            <a:extLst>
              <a:ext uri="{FF2B5EF4-FFF2-40B4-BE49-F238E27FC236}">
                <a16:creationId xmlns:a16="http://schemas.microsoft.com/office/drawing/2014/main" id="{486BEA6E-8A68-B139-F4F9-72421B17DC7D}"/>
              </a:ext>
            </a:extLst>
          </p:cNvPr>
          <p:cNvSpPr txBox="1"/>
          <p:nvPr/>
        </p:nvSpPr>
        <p:spPr>
          <a:xfrm>
            <a:off x="7857237" y="4723805"/>
            <a:ext cx="57708"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a:t>
            </a:r>
          </a:p>
        </p:txBody>
      </p:sp>
      <p:sp>
        <p:nvSpPr>
          <p:cNvPr id="76" name="TextBox 75">
            <a:extLst>
              <a:ext uri="{FF2B5EF4-FFF2-40B4-BE49-F238E27FC236}">
                <a16:creationId xmlns:a16="http://schemas.microsoft.com/office/drawing/2014/main" id="{E8084259-F43D-F09E-AE9B-EC9A3904412E}"/>
              </a:ext>
            </a:extLst>
          </p:cNvPr>
          <p:cNvSpPr txBox="1"/>
          <p:nvPr/>
        </p:nvSpPr>
        <p:spPr>
          <a:xfrm>
            <a:off x="8667360" y="4723805"/>
            <a:ext cx="102592" cy="21544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a:t>
            </a:r>
          </a:p>
        </p:txBody>
      </p:sp>
      <p:sp>
        <p:nvSpPr>
          <p:cNvPr id="77" name="TextBox 76">
            <a:extLst>
              <a:ext uri="{FF2B5EF4-FFF2-40B4-BE49-F238E27FC236}">
                <a16:creationId xmlns:a16="http://schemas.microsoft.com/office/drawing/2014/main" id="{5553DCD4-D424-3D96-41A8-1BA87733BDE8}"/>
              </a:ext>
            </a:extLst>
          </p:cNvPr>
          <p:cNvSpPr txBox="1"/>
          <p:nvPr/>
        </p:nvSpPr>
        <p:spPr>
          <a:xfrm>
            <a:off x="9487166" y="4723805"/>
            <a:ext cx="102592" cy="215444"/>
          </a:xfrm>
          <a:prstGeom prst="rect">
            <a:avLst/>
          </a:prstGeom>
        </p:spPr>
        <p:txBody>
          <a:bodyPr vert="horz"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a:t>
            </a:r>
          </a:p>
        </p:txBody>
      </p:sp>
      <p:sp>
        <p:nvSpPr>
          <p:cNvPr id="78" name="TextBox 77">
            <a:extLst>
              <a:ext uri="{FF2B5EF4-FFF2-40B4-BE49-F238E27FC236}">
                <a16:creationId xmlns:a16="http://schemas.microsoft.com/office/drawing/2014/main" id="{263CF39C-2DC5-255F-ED5D-906CDFA9DEFF}"/>
              </a:ext>
            </a:extLst>
          </p:cNvPr>
          <p:cNvSpPr txBox="1"/>
          <p:nvPr/>
        </p:nvSpPr>
        <p:spPr>
          <a:xfrm>
            <a:off x="10298867" y="4723805"/>
            <a:ext cx="102592" cy="215444"/>
          </a:xfrm>
          <a:prstGeom prst="rect">
            <a:avLst/>
          </a:prstGeom>
        </p:spPr>
        <p:txBody>
          <a:bodyPr vert="horz"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a:t>
            </a:r>
          </a:p>
        </p:txBody>
      </p:sp>
      <p:sp>
        <p:nvSpPr>
          <p:cNvPr id="79" name="TextBox 78">
            <a:extLst>
              <a:ext uri="{FF2B5EF4-FFF2-40B4-BE49-F238E27FC236}">
                <a16:creationId xmlns:a16="http://schemas.microsoft.com/office/drawing/2014/main" id="{EE7105BC-F8DC-F334-876D-7B55395EFFED}"/>
              </a:ext>
            </a:extLst>
          </p:cNvPr>
          <p:cNvSpPr txBox="1"/>
          <p:nvPr/>
        </p:nvSpPr>
        <p:spPr>
          <a:xfrm>
            <a:off x="11110568" y="4723805"/>
            <a:ext cx="102592" cy="215444"/>
          </a:xfrm>
          <a:prstGeom prst="rect">
            <a:avLst/>
          </a:prstGeom>
        </p:spPr>
        <p:txBody>
          <a:bodyPr vert="horz"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a:t>
            </a:r>
          </a:p>
        </p:txBody>
      </p:sp>
      <p:sp>
        <p:nvSpPr>
          <p:cNvPr id="81" name="Freeform: Shape 80">
            <a:extLst>
              <a:ext uri="{FF2B5EF4-FFF2-40B4-BE49-F238E27FC236}">
                <a16:creationId xmlns:a16="http://schemas.microsoft.com/office/drawing/2014/main" id="{0E4D75CA-2AD3-BBE3-4B36-645D196C4931}"/>
              </a:ext>
            </a:extLst>
          </p:cNvPr>
          <p:cNvSpPr/>
          <p:nvPr/>
        </p:nvSpPr>
        <p:spPr>
          <a:xfrm>
            <a:off x="7083796" y="4560229"/>
            <a:ext cx="4086577" cy="118534"/>
          </a:xfrm>
          <a:custGeom>
            <a:avLst/>
            <a:gdLst>
              <a:gd name="csX0" fmla="*/ 4086577 w 4086577"/>
              <a:gd name="csY0" fmla="*/ 0 h 118534"/>
              <a:gd name="csX1" fmla="*/ 3324577 w 4086577"/>
              <a:gd name="csY1" fmla="*/ 0 h 118534"/>
              <a:gd name="csX2" fmla="*/ 3324577 w 4086577"/>
              <a:gd name="csY2" fmla="*/ 25400 h 118534"/>
              <a:gd name="csX3" fmla="*/ 2664177 w 4086577"/>
              <a:gd name="csY3" fmla="*/ 25400 h 118534"/>
              <a:gd name="csX4" fmla="*/ 2664177 w 4086577"/>
              <a:gd name="csY4" fmla="*/ 45156 h 118534"/>
              <a:gd name="csX5" fmla="*/ 2559755 w 4086577"/>
              <a:gd name="csY5" fmla="*/ 45156 h 118534"/>
              <a:gd name="csX6" fmla="*/ 2559755 w 4086577"/>
              <a:gd name="csY6" fmla="*/ 64911 h 118534"/>
              <a:gd name="csX7" fmla="*/ 2136422 w 4086577"/>
              <a:gd name="csY7" fmla="*/ 64911 h 118534"/>
              <a:gd name="csX8" fmla="*/ 2136422 w 4086577"/>
              <a:gd name="csY8" fmla="*/ 84667 h 118534"/>
              <a:gd name="csX9" fmla="*/ 1168400 w 4086577"/>
              <a:gd name="csY9" fmla="*/ 84667 h 118534"/>
              <a:gd name="csX10" fmla="*/ 1168400 w 4086577"/>
              <a:gd name="csY10" fmla="*/ 95956 h 118534"/>
              <a:gd name="csX11" fmla="*/ 197555 w 4086577"/>
              <a:gd name="csY11" fmla="*/ 95956 h 118534"/>
              <a:gd name="csX12" fmla="*/ 197555 w 4086577"/>
              <a:gd name="csY12" fmla="*/ 110067 h 118534"/>
              <a:gd name="csX13" fmla="*/ 0 w 4086577"/>
              <a:gd name="csY13" fmla="*/ 110067 h 118534"/>
              <a:gd name="csX14" fmla="*/ 0 w 4086577"/>
              <a:gd name="csY14" fmla="*/ 118534 h 118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086577" h="118534">
                <a:moveTo>
                  <a:pt x="4086577" y="0"/>
                </a:moveTo>
                <a:lnTo>
                  <a:pt x="3324577" y="0"/>
                </a:lnTo>
                <a:lnTo>
                  <a:pt x="3324577" y="25400"/>
                </a:lnTo>
                <a:lnTo>
                  <a:pt x="2664177" y="25400"/>
                </a:lnTo>
                <a:lnTo>
                  <a:pt x="2664177" y="45156"/>
                </a:lnTo>
                <a:lnTo>
                  <a:pt x="2559755" y="45156"/>
                </a:lnTo>
                <a:lnTo>
                  <a:pt x="2559755" y="64911"/>
                </a:lnTo>
                <a:lnTo>
                  <a:pt x="2136422" y="64911"/>
                </a:lnTo>
                <a:lnTo>
                  <a:pt x="2136422" y="84667"/>
                </a:lnTo>
                <a:lnTo>
                  <a:pt x="1168400" y="84667"/>
                </a:lnTo>
                <a:lnTo>
                  <a:pt x="1168400" y="95956"/>
                </a:lnTo>
                <a:lnTo>
                  <a:pt x="197555" y="95956"/>
                </a:lnTo>
                <a:lnTo>
                  <a:pt x="197555" y="110067"/>
                </a:lnTo>
                <a:lnTo>
                  <a:pt x="0" y="110067"/>
                </a:lnTo>
                <a:lnTo>
                  <a:pt x="0" y="118534"/>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82" name="Freeform: Shape 81">
            <a:extLst>
              <a:ext uri="{FF2B5EF4-FFF2-40B4-BE49-F238E27FC236}">
                <a16:creationId xmlns:a16="http://schemas.microsoft.com/office/drawing/2014/main" id="{D55E22F5-5383-F9A8-9305-CF358EA9425B}"/>
              </a:ext>
            </a:extLst>
          </p:cNvPr>
          <p:cNvSpPr/>
          <p:nvPr/>
        </p:nvSpPr>
        <p:spPr>
          <a:xfrm>
            <a:off x="7083796" y="3312807"/>
            <a:ext cx="4069644" cy="1357489"/>
          </a:xfrm>
          <a:custGeom>
            <a:avLst/>
            <a:gdLst>
              <a:gd name="csX0" fmla="*/ 4069644 w 4069644"/>
              <a:gd name="csY0" fmla="*/ 0 h 1357489"/>
              <a:gd name="csX1" fmla="*/ 3601155 w 4069644"/>
              <a:gd name="csY1" fmla="*/ 0 h 1357489"/>
              <a:gd name="csX2" fmla="*/ 3601155 w 4069644"/>
              <a:gd name="csY2" fmla="*/ 121356 h 1357489"/>
              <a:gd name="csX3" fmla="*/ 3437466 w 4069644"/>
              <a:gd name="csY3" fmla="*/ 121356 h 1357489"/>
              <a:gd name="csX4" fmla="*/ 3437466 w 4069644"/>
              <a:gd name="csY4" fmla="*/ 225778 h 1357489"/>
              <a:gd name="csX5" fmla="*/ 2421466 w 4069644"/>
              <a:gd name="csY5" fmla="*/ 225778 h 1357489"/>
              <a:gd name="csX6" fmla="*/ 2421466 w 4069644"/>
              <a:gd name="csY6" fmla="*/ 397933 h 1357489"/>
              <a:gd name="csX7" fmla="*/ 2407355 w 4069644"/>
              <a:gd name="csY7" fmla="*/ 397933 h 1357489"/>
              <a:gd name="csX8" fmla="*/ 2407355 w 4069644"/>
              <a:gd name="csY8" fmla="*/ 491067 h 1357489"/>
              <a:gd name="csX9" fmla="*/ 1752600 w 4069644"/>
              <a:gd name="csY9" fmla="*/ 491067 h 1357489"/>
              <a:gd name="csX10" fmla="*/ 1752600 w 4069644"/>
              <a:gd name="csY10" fmla="*/ 581378 h 1357489"/>
              <a:gd name="csX11" fmla="*/ 1732844 w 4069644"/>
              <a:gd name="csY11" fmla="*/ 581378 h 1357489"/>
              <a:gd name="csX12" fmla="*/ 1732844 w 4069644"/>
              <a:gd name="csY12" fmla="*/ 649111 h 1357489"/>
              <a:gd name="csX13" fmla="*/ 1645355 w 4069644"/>
              <a:gd name="csY13" fmla="*/ 649111 h 1357489"/>
              <a:gd name="csX14" fmla="*/ 1645355 w 4069644"/>
              <a:gd name="csY14" fmla="*/ 728133 h 1357489"/>
              <a:gd name="csX15" fmla="*/ 1634066 w 4069644"/>
              <a:gd name="csY15" fmla="*/ 728133 h 1357489"/>
              <a:gd name="csX16" fmla="*/ 1634066 w 4069644"/>
              <a:gd name="csY16" fmla="*/ 812800 h 1357489"/>
              <a:gd name="csX17" fmla="*/ 1354666 w 4069644"/>
              <a:gd name="csY17" fmla="*/ 812800 h 1357489"/>
              <a:gd name="csX18" fmla="*/ 1354666 w 4069644"/>
              <a:gd name="csY18" fmla="*/ 880533 h 1357489"/>
              <a:gd name="csX19" fmla="*/ 1306688 w 4069644"/>
              <a:gd name="csY19" fmla="*/ 880533 h 1357489"/>
              <a:gd name="csX20" fmla="*/ 1306688 w 4069644"/>
              <a:gd name="csY20" fmla="*/ 1024467 h 1357489"/>
              <a:gd name="csX21" fmla="*/ 832555 w 4069644"/>
              <a:gd name="csY21" fmla="*/ 1024467 h 1357489"/>
              <a:gd name="csX22" fmla="*/ 832555 w 4069644"/>
              <a:gd name="csY22" fmla="*/ 1095022 h 1357489"/>
              <a:gd name="csX23" fmla="*/ 386644 w 4069644"/>
              <a:gd name="csY23" fmla="*/ 1095022 h 1357489"/>
              <a:gd name="csX24" fmla="*/ 386644 w 4069644"/>
              <a:gd name="csY24" fmla="*/ 1151467 h 1357489"/>
              <a:gd name="csX25" fmla="*/ 301977 w 4069644"/>
              <a:gd name="csY25" fmla="*/ 1151467 h 1357489"/>
              <a:gd name="csX26" fmla="*/ 301977 w 4069644"/>
              <a:gd name="csY26" fmla="*/ 1213556 h 1357489"/>
              <a:gd name="csX27" fmla="*/ 251177 w 4069644"/>
              <a:gd name="csY27" fmla="*/ 1213556 h 1357489"/>
              <a:gd name="csX28" fmla="*/ 251177 w 4069644"/>
              <a:gd name="csY28" fmla="*/ 1264356 h 1357489"/>
              <a:gd name="csX29" fmla="*/ 163688 w 4069644"/>
              <a:gd name="csY29" fmla="*/ 1264356 h 1357489"/>
              <a:gd name="csX30" fmla="*/ 163688 w 4069644"/>
              <a:gd name="csY30" fmla="*/ 1315156 h 1357489"/>
              <a:gd name="csX31" fmla="*/ 124177 w 4069644"/>
              <a:gd name="csY31" fmla="*/ 1315156 h 1357489"/>
              <a:gd name="csX32" fmla="*/ 124177 w 4069644"/>
              <a:gd name="csY32" fmla="*/ 1357489 h 1357489"/>
              <a:gd name="csX33" fmla="*/ 0 w 4069644"/>
              <a:gd name="csY33" fmla="*/ 1357489 h 1357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69644" h="1357489">
                <a:moveTo>
                  <a:pt x="4069644" y="0"/>
                </a:moveTo>
                <a:lnTo>
                  <a:pt x="3601155" y="0"/>
                </a:lnTo>
                <a:lnTo>
                  <a:pt x="3601155" y="121356"/>
                </a:lnTo>
                <a:lnTo>
                  <a:pt x="3437466" y="121356"/>
                </a:lnTo>
                <a:lnTo>
                  <a:pt x="3437466" y="225778"/>
                </a:lnTo>
                <a:lnTo>
                  <a:pt x="2421466" y="225778"/>
                </a:lnTo>
                <a:lnTo>
                  <a:pt x="2421466" y="397933"/>
                </a:lnTo>
                <a:lnTo>
                  <a:pt x="2407355" y="397933"/>
                </a:lnTo>
                <a:lnTo>
                  <a:pt x="2407355" y="491067"/>
                </a:lnTo>
                <a:lnTo>
                  <a:pt x="1752600" y="491067"/>
                </a:lnTo>
                <a:lnTo>
                  <a:pt x="1752600" y="581378"/>
                </a:lnTo>
                <a:lnTo>
                  <a:pt x="1732844" y="581378"/>
                </a:lnTo>
                <a:lnTo>
                  <a:pt x="1732844" y="649111"/>
                </a:lnTo>
                <a:lnTo>
                  <a:pt x="1645355" y="649111"/>
                </a:lnTo>
                <a:lnTo>
                  <a:pt x="1645355" y="728133"/>
                </a:lnTo>
                <a:lnTo>
                  <a:pt x="1634066" y="728133"/>
                </a:lnTo>
                <a:lnTo>
                  <a:pt x="1634066" y="812800"/>
                </a:lnTo>
                <a:lnTo>
                  <a:pt x="1354666" y="812800"/>
                </a:lnTo>
                <a:lnTo>
                  <a:pt x="1354666" y="880533"/>
                </a:lnTo>
                <a:lnTo>
                  <a:pt x="1306688" y="880533"/>
                </a:lnTo>
                <a:lnTo>
                  <a:pt x="1306688" y="1024467"/>
                </a:lnTo>
                <a:lnTo>
                  <a:pt x="832555" y="1024467"/>
                </a:lnTo>
                <a:lnTo>
                  <a:pt x="832555" y="1095022"/>
                </a:lnTo>
                <a:lnTo>
                  <a:pt x="386644" y="1095022"/>
                </a:lnTo>
                <a:lnTo>
                  <a:pt x="386644" y="1151467"/>
                </a:lnTo>
                <a:lnTo>
                  <a:pt x="301977" y="1151467"/>
                </a:lnTo>
                <a:lnTo>
                  <a:pt x="301977" y="1213556"/>
                </a:lnTo>
                <a:lnTo>
                  <a:pt x="251177" y="1213556"/>
                </a:lnTo>
                <a:lnTo>
                  <a:pt x="251177" y="1264356"/>
                </a:lnTo>
                <a:lnTo>
                  <a:pt x="163688" y="1264356"/>
                </a:lnTo>
                <a:lnTo>
                  <a:pt x="163688" y="1315156"/>
                </a:lnTo>
                <a:lnTo>
                  <a:pt x="124177" y="1315156"/>
                </a:lnTo>
                <a:lnTo>
                  <a:pt x="124177" y="1357489"/>
                </a:lnTo>
                <a:lnTo>
                  <a:pt x="0" y="1357489"/>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49" name="Freeform: Shape 48">
            <a:extLst>
              <a:ext uri="{FF2B5EF4-FFF2-40B4-BE49-F238E27FC236}">
                <a16:creationId xmlns:a16="http://schemas.microsoft.com/office/drawing/2014/main" id="{B861A249-8920-8FB4-FEA5-3D7110F92D9C}"/>
              </a:ext>
            </a:extLst>
          </p:cNvPr>
          <p:cNvSpPr/>
          <p:nvPr/>
        </p:nvSpPr>
        <p:spPr>
          <a:xfrm>
            <a:off x="7074988" y="2074338"/>
            <a:ext cx="4244866" cy="2605252"/>
          </a:xfrm>
          <a:custGeom>
            <a:avLst/>
            <a:gdLst>
              <a:gd name="csX0" fmla="*/ 0 w 4244866"/>
              <a:gd name="csY0" fmla="*/ 0 h 2617076"/>
              <a:gd name="csX1" fmla="*/ 0 w 4244866"/>
              <a:gd name="csY1" fmla="*/ 2617076 h 2617076"/>
              <a:gd name="csX2" fmla="*/ 4244866 w 4244866"/>
              <a:gd name="csY2" fmla="*/ 2617076 h 2617076"/>
            </a:gdLst>
            <a:ahLst/>
            <a:cxnLst>
              <a:cxn ang="0">
                <a:pos x="csX0" y="csY0"/>
              </a:cxn>
              <a:cxn ang="0">
                <a:pos x="csX1" y="csY1"/>
              </a:cxn>
              <a:cxn ang="0">
                <a:pos x="csX2" y="csY2"/>
              </a:cxn>
            </a:cxnLst>
            <a:rect l="l" t="t" r="r" b="b"/>
            <a:pathLst>
              <a:path w="4244866" h="2617076">
                <a:moveTo>
                  <a:pt x="0" y="0"/>
                </a:moveTo>
                <a:lnTo>
                  <a:pt x="0" y="2617076"/>
                </a:lnTo>
                <a:lnTo>
                  <a:pt x="4244866" y="2617076"/>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83" name="TextBox 82">
            <a:extLst>
              <a:ext uri="{FF2B5EF4-FFF2-40B4-BE49-F238E27FC236}">
                <a16:creationId xmlns:a16="http://schemas.microsoft.com/office/drawing/2014/main" id="{11C391AA-7F61-1CCA-43B0-81C6095013DB}"/>
              </a:ext>
            </a:extLst>
          </p:cNvPr>
          <p:cNvSpPr txBox="1"/>
          <p:nvPr/>
        </p:nvSpPr>
        <p:spPr>
          <a:xfrm>
            <a:off x="3815701" y="2173040"/>
            <a:ext cx="1722102" cy="646331"/>
          </a:xfrm>
          <a:prstGeom prst="rect">
            <a:avLst/>
          </a:prstGeom>
        </p:spPr>
        <p:txBody>
          <a:bodyPr vert="horz"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Liver stiffness</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&lt;10.2 kPa</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≥10.2 kPa</a:t>
            </a:r>
          </a:p>
        </p:txBody>
      </p:sp>
      <p:sp>
        <p:nvSpPr>
          <p:cNvPr id="84" name="TextBox 83">
            <a:extLst>
              <a:ext uri="{FF2B5EF4-FFF2-40B4-BE49-F238E27FC236}">
                <a16:creationId xmlns:a16="http://schemas.microsoft.com/office/drawing/2014/main" id="{8402D710-821B-0088-9ED8-7897D565D538}"/>
              </a:ext>
            </a:extLst>
          </p:cNvPr>
          <p:cNvSpPr txBox="1"/>
          <p:nvPr/>
        </p:nvSpPr>
        <p:spPr>
          <a:xfrm>
            <a:off x="3815701" y="2832398"/>
            <a:ext cx="1722102" cy="215444"/>
          </a:xfrm>
          <a:prstGeom prst="rect">
            <a:avLst/>
          </a:prstGeom>
        </p:spPr>
        <p:txBody>
          <a:bodyPr vert="horz"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 </a:t>
            </a: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&lt;.0001</a:t>
            </a:r>
            <a:endParaRPr kumimoji="0" lang="en-US" sz="14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cxnSp>
        <p:nvCxnSpPr>
          <p:cNvPr id="86" name="Straight Connector 85">
            <a:extLst>
              <a:ext uri="{FF2B5EF4-FFF2-40B4-BE49-F238E27FC236}">
                <a16:creationId xmlns:a16="http://schemas.microsoft.com/office/drawing/2014/main" id="{71BD77C2-4E9D-7D98-038A-6C72291A3D3D}"/>
              </a:ext>
            </a:extLst>
          </p:cNvPr>
          <p:cNvCxnSpPr/>
          <p:nvPr/>
        </p:nvCxnSpPr>
        <p:spPr>
          <a:xfrm>
            <a:off x="4461598" y="2483356"/>
            <a:ext cx="26125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86AB117-59B1-F2A8-CA79-0915C6F9B1EF}"/>
              </a:ext>
            </a:extLst>
          </p:cNvPr>
          <p:cNvCxnSpPr/>
          <p:nvPr/>
        </p:nvCxnSpPr>
        <p:spPr>
          <a:xfrm>
            <a:off x="4461598" y="2699396"/>
            <a:ext cx="261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2F9D967A-3528-636F-EA9B-85E53126CCDD}"/>
              </a:ext>
            </a:extLst>
          </p:cNvPr>
          <p:cNvSpPr txBox="1"/>
          <p:nvPr/>
        </p:nvSpPr>
        <p:spPr>
          <a:xfrm>
            <a:off x="9548630" y="2173039"/>
            <a:ext cx="1722102" cy="646331"/>
          </a:xfrm>
          <a:prstGeom prst="rect">
            <a:avLst/>
          </a:prstGeom>
        </p:spPr>
        <p:txBody>
          <a:bodyPr vert="horz"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Liver stiffness</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&lt;4.3 kPa</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≥4.3 kPa</a:t>
            </a:r>
          </a:p>
        </p:txBody>
      </p:sp>
      <p:sp>
        <p:nvSpPr>
          <p:cNvPr id="89" name="TextBox 88">
            <a:extLst>
              <a:ext uri="{FF2B5EF4-FFF2-40B4-BE49-F238E27FC236}">
                <a16:creationId xmlns:a16="http://schemas.microsoft.com/office/drawing/2014/main" id="{FFF8DE1D-5F59-3BB3-782F-8F3C61A999EE}"/>
              </a:ext>
            </a:extLst>
          </p:cNvPr>
          <p:cNvSpPr txBox="1"/>
          <p:nvPr/>
        </p:nvSpPr>
        <p:spPr>
          <a:xfrm>
            <a:off x="9548630" y="2832397"/>
            <a:ext cx="1722102" cy="215444"/>
          </a:xfrm>
          <a:prstGeom prst="rect">
            <a:avLst/>
          </a:prstGeom>
        </p:spPr>
        <p:txBody>
          <a:bodyPr vert="horz"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 </a:t>
            </a: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&lt;.0001</a:t>
            </a:r>
            <a:endParaRPr kumimoji="0" lang="en-US" sz="14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cxnSp>
        <p:nvCxnSpPr>
          <p:cNvPr id="90" name="Straight Connector 89">
            <a:extLst>
              <a:ext uri="{FF2B5EF4-FFF2-40B4-BE49-F238E27FC236}">
                <a16:creationId xmlns:a16="http://schemas.microsoft.com/office/drawing/2014/main" id="{EA610F37-5479-ACA9-8CD6-D15B916F78BC}"/>
              </a:ext>
            </a:extLst>
          </p:cNvPr>
          <p:cNvCxnSpPr/>
          <p:nvPr/>
        </p:nvCxnSpPr>
        <p:spPr>
          <a:xfrm>
            <a:off x="10194527" y="2483355"/>
            <a:ext cx="26125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035B1A4-2AB7-6C8E-B5F6-DB67E277E67D}"/>
              </a:ext>
            </a:extLst>
          </p:cNvPr>
          <p:cNvCxnSpPr/>
          <p:nvPr/>
        </p:nvCxnSpPr>
        <p:spPr>
          <a:xfrm>
            <a:off x="10194527" y="2699395"/>
            <a:ext cx="261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8769B18-8A3C-41F0-37A9-9BBC19BBDC07}"/>
              </a:ext>
            </a:extLst>
          </p:cNvPr>
          <p:cNvSpPr txBox="1"/>
          <p:nvPr/>
        </p:nvSpPr>
        <p:spPr>
          <a:xfrm>
            <a:off x="6322134" y="1630645"/>
            <a:ext cx="5420978"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Magnetic R</a:t>
            </a:r>
            <a:r>
              <a:rPr lang="en-CA" b="1" dirty="0" err="1">
                <a:solidFill>
                  <a:srgbClr val="161616"/>
                </a:solidFill>
                <a:latin typeface="Poppins" panose="00000500000000000000" pitchFamily="2" charset="0"/>
                <a:cs typeface="Poppins" panose="00000500000000000000" pitchFamily="2" charset="0"/>
              </a:rPr>
              <a:t>esonance</a:t>
            </a:r>
            <a:r>
              <a:rPr kumimoji="0" lang="en-CA" sz="18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 Elastography ≥4.3 kPa</a:t>
            </a:r>
            <a:endParaRPr kumimoji="0" lang="en-US" sz="18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endParaRPr>
          </a:p>
        </p:txBody>
      </p:sp>
      <p:sp>
        <p:nvSpPr>
          <p:cNvPr id="9" name="TextBox 8">
            <a:extLst>
              <a:ext uri="{FF2B5EF4-FFF2-40B4-BE49-F238E27FC236}">
                <a16:creationId xmlns:a16="http://schemas.microsoft.com/office/drawing/2014/main" id="{244A3B58-CC30-A91B-7473-09FCFB71ACD0}"/>
              </a:ext>
            </a:extLst>
          </p:cNvPr>
          <p:cNvSpPr txBox="1"/>
          <p:nvPr/>
        </p:nvSpPr>
        <p:spPr>
          <a:xfrm>
            <a:off x="1041780" y="1659908"/>
            <a:ext cx="4572583"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Transient Elastography ≥10.2 kPa </a:t>
            </a:r>
            <a:endParaRPr kumimoji="0" lang="en-US" sz="18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endParaRPr>
          </a:p>
        </p:txBody>
      </p:sp>
      <p:sp>
        <p:nvSpPr>
          <p:cNvPr id="17" name="TextBox 16">
            <a:extLst>
              <a:ext uri="{FF2B5EF4-FFF2-40B4-BE49-F238E27FC236}">
                <a16:creationId xmlns:a16="http://schemas.microsoft.com/office/drawing/2014/main" id="{FE538D5A-0A0D-812E-B74B-49D3922DA439}"/>
              </a:ext>
            </a:extLst>
          </p:cNvPr>
          <p:cNvSpPr txBox="1"/>
          <p:nvPr/>
        </p:nvSpPr>
        <p:spPr>
          <a:xfrm>
            <a:off x="1072921" y="5231663"/>
            <a:ext cx="234038"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219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47</a:t>
            </a:r>
          </a:p>
        </p:txBody>
      </p:sp>
      <p:sp>
        <p:nvSpPr>
          <p:cNvPr id="19" name="TextBox 18">
            <a:extLst>
              <a:ext uri="{FF2B5EF4-FFF2-40B4-BE49-F238E27FC236}">
                <a16:creationId xmlns:a16="http://schemas.microsoft.com/office/drawing/2014/main" id="{1793B960-0817-19E9-C674-DF1756246631}"/>
              </a:ext>
            </a:extLst>
          </p:cNvPr>
          <p:cNvSpPr txBox="1"/>
          <p:nvPr/>
        </p:nvSpPr>
        <p:spPr>
          <a:xfrm>
            <a:off x="1949916" y="5231663"/>
            <a:ext cx="242054"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27</a:t>
            </a:r>
          </a:p>
        </p:txBody>
      </p:sp>
      <p:sp>
        <p:nvSpPr>
          <p:cNvPr id="26" name="TextBox 25">
            <a:extLst>
              <a:ext uri="{FF2B5EF4-FFF2-40B4-BE49-F238E27FC236}">
                <a16:creationId xmlns:a16="http://schemas.microsoft.com/office/drawing/2014/main" id="{CD86BA97-290C-FE19-1587-2339A2FDB72E}"/>
              </a:ext>
            </a:extLst>
          </p:cNvPr>
          <p:cNvSpPr txBox="1"/>
          <p:nvPr/>
        </p:nvSpPr>
        <p:spPr>
          <a:xfrm>
            <a:off x="2808573" y="5231663"/>
            <a:ext cx="185948"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82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16</a:t>
            </a:r>
          </a:p>
        </p:txBody>
      </p:sp>
      <p:sp>
        <p:nvSpPr>
          <p:cNvPr id="28" name="TextBox 27">
            <a:extLst>
              <a:ext uri="{FF2B5EF4-FFF2-40B4-BE49-F238E27FC236}">
                <a16:creationId xmlns:a16="http://schemas.microsoft.com/office/drawing/2014/main" id="{04652670-8956-78FC-8460-89D693A2C5A3}"/>
              </a:ext>
            </a:extLst>
          </p:cNvPr>
          <p:cNvSpPr txBox="1"/>
          <p:nvPr/>
        </p:nvSpPr>
        <p:spPr>
          <a:xfrm>
            <a:off x="3665626" y="5231663"/>
            <a:ext cx="187552"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6</a:t>
            </a:r>
          </a:p>
        </p:txBody>
      </p:sp>
      <p:sp>
        <p:nvSpPr>
          <p:cNvPr id="50" name="TextBox 49">
            <a:extLst>
              <a:ext uri="{FF2B5EF4-FFF2-40B4-BE49-F238E27FC236}">
                <a16:creationId xmlns:a16="http://schemas.microsoft.com/office/drawing/2014/main" id="{1E32D312-7F9B-C3BD-E655-16A6308D982B}"/>
              </a:ext>
            </a:extLst>
          </p:cNvPr>
          <p:cNvSpPr txBox="1"/>
          <p:nvPr/>
        </p:nvSpPr>
        <p:spPr>
          <a:xfrm>
            <a:off x="4547647" y="5231663"/>
            <a:ext cx="156256" cy="369332"/>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a:t>
            </a:r>
          </a:p>
        </p:txBody>
      </p:sp>
      <p:sp>
        <p:nvSpPr>
          <p:cNvPr id="52" name="TextBox 51">
            <a:extLst>
              <a:ext uri="{FF2B5EF4-FFF2-40B4-BE49-F238E27FC236}">
                <a16:creationId xmlns:a16="http://schemas.microsoft.com/office/drawing/2014/main" id="{70F39C41-A9B3-6C10-2F9E-746349CB7ECA}"/>
              </a:ext>
            </a:extLst>
          </p:cNvPr>
          <p:cNvSpPr txBox="1"/>
          <p:nvPr/>
        </p:nvSpPr>
        <p:spPr>
          <a:xfrm>
            <a:off x="5399039" y="5231663"/>
            <a:ext cx="105798" cy="369332"/>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65" name="TextBox 64">
            <a:extLst>
              <a:ext uri="{FF2B5EF4-FFF2-40B4-BE49-F238E27FC236}">
                <a16:creationId xmlns:a16="http://schemas.microsoft.com/office/drawing/2014/main" id="{A3697229-2679-3829-DFF8-4CC3E210EF82}"/>
              </a:ext>
            </a:extLst>
          </p:cNvPr>
          <p:cNvSpPr txBox="1"/>
          <p:nvPr/>
        </p:nvSpPr>
        <p:spPr>
          <a:xfrm>
            <a:off x="6928272" y="5228110"/>
            <a:ext cx="280526"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53</a:t>
            </a:r>
          </a:p>
        </p:txBody>
      </p:sp>
      <p:sp>
        <p:nvSpPr>
          <p:cNvPr id="67" name="TextBox 66">
            <a:extLst>
              <a:ext uri="{FF2B5EF4-FFF2-40B4-BE49-F238E27FC236}">
                <a16:creationId xmlns:a16="http://schemas.microsoft.com/office/drawing/2014/main" id="{1813B735-F7E2-4A12-A839-E8AD3FF7FF46}"/>
              </a:ext>
            </a:extLst>
          </p:cNvPr>
          <p:cNvSpPr txBox="1"/>
          <p:nvPr/>
        </p:nvSpPr>
        <p:spPr>
          <a:xfrm>
            <a:off x="7777170" y="5228110"/>
            <a:ext cx="234038"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192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35</a:t>
            </a:r>
          </a:p>
        </p:txBody>
      </p:sp>
      <p:sp>
        <p:nvSpPr>
          <p:cNvPr id="80" name="TextBox 79">
            <a:extLst>
              <a:ext uri="{FF2B5EF4-FFF2-40B4-BE49-F238E27FC236}">
                <a16:creationId xmlns:a16="http://schemas.microsoft.com/office/drawing/2014/main" id="{3C7F53C0-30A2-0D88-96C1-5EFC9C8533AC}"/>
              </a:ext>
            </a:extLst>
          </p:cNvPr>
          <p:cNvSpPr txBox="1"/>
          <p:nvPr/>
        </p:nvSpPr>
        <p:spPr>
          <a:xfrm>
            <a:off x="8611025" y="5228110"/>
            <a:ext cx="242054"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154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26</a:t>
            </a:r>
          </a:p>
        </p:txBody>
      </p:sp>
      <p:sp>
        <p:nvSpPr>
          <p:cNvPr id="85" name="TextBox 84">
            <a:extLst>
              <a:ext uri="{FF2B5EF4-FFF2-40B4-BE49-F238E27FC236}">
                <a16:creationId xmlns:a16="http://schemas.microsoft.com/office/drawing/2014/main" id="{0354D7BC-175D-D495-6406-74F62D3B2464}"/>
              </a:ext>
            </a:extLst>
          </p:cNvPr>
          <p:cNvSpPr txBox="1"/>
          <p:nvPr/>
        </p:nvSpPr>
        <p:spPr>
          <a:xfrm>
            <a:off x="9414947" y="5228110"/>
            <a:ext cx="237244" cy="369332"/>
          </a:xfrm>
          <a:prstGeom prst="rect">
            <a:avLst/>
          </a:prstGeom>
        </p:spPr>
        <p:txBody>
          <a:bodyPr vert="horz"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134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16</a:t>
            </a:r>
          </a:p>
        </p:txBody>
      </p:sp>
      <p:sp>
        <p:nvSpPr>
          <p:cNvPr id="92" name="TextBox 91">
            <a:extLst>
              <a:ext uri="{FF2B5EF4-FFF2-40B4-BE49-F238E27FC236}">
                <a16:creationId xmlns:a16="http://schemas.microsoft.com/office/drawing/2014/main" id="{95E0D271-3CD0-E5D8-58A7-F34E2EE41FD6}"/>
              </a:ext>
            </a:extLst>
          </p:cNvPr>
          <p:cNvSpPr txBox="1"/>
          <p:nvPr/>
        </p:nvSpPr>
        <p:spPr>
          <a:xfrm>
            <a:off x="10233796" y="5228110"/>
            <a:ext cx="280525" cy="369332"/>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14</a:t>
            </a:r>
          </a:p>
        </p:txBody>
      </p:sp>
      <p:sp>
        <p:nvSpPr>
          <p:cNvPr id="93" name="TextBox 92">
            <a:extLst>
              <a:ext uri="{FF2B5EF4-FFF2-40B4-BE49-F238E27FC236}">
                <a16:creationId xmlns:a16="http://schemas.microsoft.com/office/drawing/2014/main" id="{57D44F48-BEBA-3C6A-C7E7-81CF34C666B8}"/>
              </a:ext>
            </a:extLst>
          </p:cNvPr>
          <p:cNvSpPr txBox="1"/>
          <p:nvPr/>
        </p:nvSpPr>
        <p:spPr>
          <a:xfrm>
            <a:off x="11074196" y="5228110"/>
            <a:ext cx="212492" cy="369332"/>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73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9</a:t>
            </a:r>
          </a:p>
        </p:txBody>
      </p:sp>
      <p:cxnSp>
        <p:nvCxnSpPr>
          <p:cNvPr id="5" name="Straight Connector 4">
            <a:extLst>
              <a:ext uri="{FF2B5EF4-FFF2-40B4-BE49-F238E27FC236}">
                <a16:creationId xmlns:a16="http://schemas.microsoft.com/office/drawing/2014/main" id="{4609692B-E19E-7CFE-0E28-51B9F3802C61}"/>
              </a:ext>
            </a:extLst>
          </p:cNvPr>
          <p:cNvCxnSpPr/>
          <p:nvPr/>
        </p:nvCxnSpPr>
        <p:spPr>
          <a:xfrm>
            <a:off x="729410" y="5287516"/>
            <a:ext cx="26125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A787B8-B714-AAFB-1DCB-04F9A0A35162}"/>
              </a:ext>
            </a:extLst>
          </p:cNvPr>
          <p:cNvCxnSpPr/>
          <p:nvPr/>
        </p:nvCxnSpPr>
        <p:spPr>
          <a:xfrm>
            <a:off x="729410" y="5503556"/>
            <a:ext cx="261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179D75C-A5E0-8790-6FFD-61B473BE6517}"/>
              </a:ext>
            </a:extLst>
          </p:cNvPr>
          <p:cNvCxnSpPr/>
          <p:nvPr/>
        </p:nvCxnSpPr>
        <p:spPr>
          <a:xfrm>
            <a:off x="6609342" y="5287516"/>
            <a:ext cx="26125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8AF1F40-D24C-8089-7BD0-FB2660AB01CB}"/>
              </a:ext>
            </a:extLst>
          </p:cNvPr>
          <p:cNvCxnSpPr/>
          <p:nvPr/>
        </p:nvCxnSpPr>
        <p:spPr>
          <a:xfrm>
            <a:off x="6609342" y="5503556"/>
            <a:ext cx="2612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36212352-FA70-F572-E28F-FF2122858471}"/>
              </a:ext>
            </a:extLst>
          </p:cNvPr>
          <p:cNvSpPr txBox="1"/>
          <p:nvPr/>
        </p:nvSpPr>
        <p:spPr>
          <a:xfrm>
            <a:off x="234687" y="4856097"/>
            <a:ext cx="706925" cy="553998"/>
          </a:xfrm>
          <a:prstGeom prst="rect">
            <a:avLst/>
          </a:prstGeom>
        </p:spPr>
        <p:txBody>
          <a:bodyPr vert="horz" wrap="none" lIns="0" tIns="0" rIns="0" bIns="0" rtlCol="0" anchor="b"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Patients </a:t>
            </a:r>
            <a:br>
              <a:rPr kumimoji="0" lang="en-US" sz="12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2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at </a:t>
            </a:r>
            <a:r>
              <a:rPr lang="en-US" sz="1200" b="1" kern="0" dirty="0">
                <a:solidFill>
                  <a:srgbClr val="000000"/>
                </a:solidFill>
                <a:latin typeface="Poppins" panose="00000500000000000000" pitchFamily="2" charset="0"/>
                <a:cs typeface="Poppins" panose="00000500000000000000" pitchFamily="2" charset="0"/>
              </a:rPr>
              <a:t>R</a:t>
            </a:r>
            <a:r>
              <a:rPr kumimoji="0" lang="en-US" sz="12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isk, 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endParaRPr>
          </a:p>
        </p:txBody>
      </p:sp>
      <p:sp>
        <p:nvSpPr>
          <p:cNvPr id="97" name="TextBox 96">
            <a:extLst>
              <a:ext uri="{FF2B5EF4-FFF2-40B4-BE49-F238E27FC236}">
                <a16:creationId xmlns:a16="http://schemas.microsoft.com/office/drawing/2014/main" id="{84A6D5F7-1352-83DF-26E9-E3C5E0F7CA67}"/>
              </a:ext>
            </a:extLst>
          </p:cNvPr>
          <p:cNvSpPr txBox="1"/>
          <p:nvPr/>
        </p:nvSpPr>
        <p:spPr>
          <a:xfrm>
            <a:off x="6215901" y="4846431"/>
            <a:ext cx="1302205" cy="553998"/>
          </a:xfrm>
          <a:prstGeom prst="rect">
            <a:avLst/>
          </a:prstGeom>
        </p:spPr>
        <p:txBody>
          <a:bodyPr vert="horz" wrap="square" lIns="0" tIns="0" rIns="0" bIns="0" rtlCol="0" anchor="b" anchorCtr="0">
            <a:spAutoFit/>
          </a:bodyPr>
          <a:lstStyle/>
          <a:p>
            <a:pPr lvl="0" eaLnBrk="0" fontAlgn="base" hangingPunct="0">
              <a:spcBef>
                <a:spcPct val="0"/>
              </a:spcBef>
              <a:spcAft>
                <a:spcPct val="0"/>
              </a:spcAft>
              <a:defRPr/>
            </a:pPr>
            <a:r>
              <a:rPr lang="en-US" sz="1200" b="1" kern="0" dirty="0">
                <a:solidFill>
                  <a:srgbClr val="000000"/>
                </a:solidFill>
                <a:latin typeface="Poppins" panose="00000500000000000000" pitchFamily="2" charset="0"/>
                <a:cs typeface="Poppins" panose="00000500000000000000" pitchFamily="2" charset="0"/>
              </a:rPr>
              <a:t>Patients </a:t>
            </a:r>
            <a:br>
              <a:rPr lang="en-US" sz="1200" b="1" kern="0" dirty="0">
                <a:solidFill>
                  <a:srgbClr val="000000"/>
                </a:solidFill>
                <a:latin typeface="Poppins" panose="00000500000000000000" pitchFamily="2" charset="0"/>
                <a:cs typeface="Poppins" panose="00000500000000000000" pitchFamily="2" charset="0"/>
              </a:rPr>
            </a:br>
            <a:r>
              <a:rPr lang="en-US" sz="1200" b="1" kern="0" dirty="0">
                <a:solidFill>
                  <a:srgbClr val="000000"/>
                </a:solidFill>
                <a:latin typeface="Poppins" panose="00000500000000000000" pitchFamily="2" charset="0"/>
                <a:cs typeface="Poppins" panose="00000500000000000000" pitchFamily="2" charset="0"/>
              </a:rPr>
              <a:t>at Risk, 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endParaRPr>
          </a:p>
        </p:txBody>
      </p:sp>
    </p:spTree>
    <p:extLst>
      <p:ext uri="{BB962C8B-B14F-4D97-AF65-F5344CB8AC3E}">
        <p14:creationId xmlns:p14="http://schemas.microsoft.com/office/powerpoint/2010/main" val="1239627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9B43-9454-C435-9B8F-286DE123F570}"/>
              </a:ext>
            </a:extLst>
          </p:cNvPr>
          <p:cNvSpPr>
            <a:spLocks noGrp="1"/>
          </p:cNvSpPr>
          <p:nvPr>
            <p:ph type="title"/>
          </p:nvPr>
        </p:nvSpPr>
        <p:spPr/>
        <p:txBody>
          <a:bodyPr/>
          <a:lstStyle/>
          <a:p>
            <a:r>
              <a:rPr lang="en-US" dirty="0"/>
              <a:t>Additional Considerations for Risk Stratification in PBC</a:t>
            </a:r>
          </a:p>
        </p:txBody>
      </p:sp>
      <p:sp>
        <p:nvSpPr>
          <p:cNvPr id="3" name="Content Placeholder 2">
            <a:extLst>
              <a:ext uri="{FF2B5EF4-FFF2-40B4-BE49-F238E27FC236}">
                <a16:creationId xmlns:a16="http://schemas.microsoft.com/office/drawing/2014/main" id="{53DB91C7-F558-014E-EB6B-2B2AEEFCA77D}"/>
              </a:ext>
            </a:extLst>
          </p:cNvPr>
          <p:cNvSpPr>
            <a:spLocks noGrp="1"/>
          </p:cNvSpPr>
          <p:nvPr>
            <p:ph idx="1"/>
          </p:nvPr>
        </p:nvSpPr>
        <p:spPr/>
        <p:txBody>
          <a:bodyPr/>
          <a:lstStyle/>
          <a:p>
            <a:r>
              <a:rPr lang="en-US" b="1" dirty="0">
                <a:solidFill>
                  <a:schemeClr val="accent6"/>
                </a:solidFill>
              </a:rPr>
              <a:t>Baseline ALP and bilirubin: </a:t>
            </a:r>
            <a:r>
              <a:rPr lang="en-US" dirty="0"/>
              <a:t>Higher levels correspond with greater risk</a:t>
            </a:r>
            <a:r>
              <a:rPr lang="en-US" baseline="30000" dirty="0"/>
              <a:t>1</a:t>
            </a:r>
            <a:r>
              <a:rPr lang="en-US" dirty="0"/>
              <a:t> </a:t>
            </a:r>
            <a:endParaRPr lang="en-US" b="1" dirty="0"/>
          </a:p>
          <a:p>
            <a:r>
              <a:rPr lang="en-US" b="1" dirty="0">
                <a:solidFill>
                  <a:schemeClr val="accent6"/>
                </a:solidFill>
              </a:rPr>
              <a:t>Ductopenia: </a:t>
            </a:r>
            <a:r>
              <a:rPr lang="en-US" dirty="0"/>
              <a:t>typically associated with more severe </a:t>
            </a:r>
            <a:r>
              <a:rPr lang="en-US" b="1" dirty="0">
                <a:solidFill>
                  <a:schemeClr val="accent6"/>
                </a:solidFill>
              </a:rPr>
              <a:t>pruritus</a:t>
            </a:r>
            <a:r>
              <a:rPr lang="en-US" dirty="0"/>
              <a:t> and more severe </a:t>
            </a:r>
            <a:r>
              <a:rPr lang="en-US" b="1" dirty="0">
                <a:solidFill>
                  <a:schemeClr val="accent6"/>
                </a:solidFill>
              </a:rPr>
              <a:t>interface hepatitis</a:t>
            </a:r>
            <a:r>
              <a:rPr lang="en-US" b="1" dirty="0"/>
              <a:t> </a:t>
            </a:r>
            <a:r>
              <a:rPr lang="en-US" dirty="0"/>
              <a:t>on liver biopsy</a:t>
            </a:r>
            <a:r>
              <a:rPr lang="en-US" baseline="30000" dirty="0"/>
              <a:t>2</a:t>
            </a:r>
          </a:p>
          <a:p>
            <a:r>
              <a:rPr lang="en-US" b="1" dirty="0">
                <a:solidFill>
                  <a:schemeClr val="accent6"/>
                </a:solidFill>
              </a:rPr>
              <a:t>Younger age: </a:t>
            </a:r>
            <a:r>
              <a:rPr lang="en-US" dirty="0"/>
              <a:t>in the United Kingdom-PBC patient cohort, &lt;50% of people diagnosed at &lt;30 yr were UDCA responders</a:t>
            </a:r>
            <a:r>
              <a:rPr lang="en-US" baseline="30000" dirty="0"/>
              <a:t>3</a:t>
            </a:r>
          </a:p>
          <a:p>
            <a:pPr lvl="2"/>
            <a:r>
              <a:rPr lang="en-US" dirty="0"/>
              <a:t>Everyone studying different cutoffs so patients who are younger have a longer time of living with the disease and are probably at greater risk</a:t>
            </a:r>
          </a:p>
          <a:p>
            <a:r>
              <a:rPr lang="en-US" b="1" dirty="0">
                <a:solidFill>
                  <a:schemeClr val="accent6"/>
                </a:solidFill>
              </a:rPr>
              <a:t>Male gender:</a:t>
            </a:r>
            <a:r>
              <a:rPr lang="en-US" dirty="0"/>
              <a:t> more severe disease or diagnosed at a more advanced stage?</a:t>
            </a:r>
            <a:r>
              <a:rPr lang="en-US" baseline="30000" dirty="0"/>
              <a:t>2,3</a:t>
            </a:r>
          </a:p>
          <a:p>
            <a:pPr lvl="2"/>
            <a:r>
              <a:rPr lang="en-US" dirty="0"/>
              <a:t>Lower UDCA response rates compared with women in multiple studies</a:t>
            </a:r>
          </a:p>
          <a:p>
            <a:endParaRPr lang="en-US" dirty="0"/>
          </a:p>
          <a:p>
            <a:endParaRPr lang="en-US" dirty="0"/>
          </a:p>
        </p:txBody>
      </p:sp>
      <p:sp>
        <p:nvSpPr>
          <p:cNvPr id="4" name="Content Placeholder 3">
            <a:extLst>
              <a:ext uri="{FF2B5EF4-FFF2-40B4-BE49-F238E27FC236}">
                <a16:creationId xmlns:a16="http://schemas.microsoft.com/office/drawing/2014/main" id="{B03BEB48-2BAA-2ABE-0A2D-6CE948F5E334}"/>
              </a:ext>
            </a:extLst>
          </p:cNvPr>
          <p:cNvSpPr>
            <a:spLocks noGrp="1"/>
          </p:cNvSpPr>
          <p:nvPr>
            <p:ph sz="quarter" idx="10"/>
          </p:nvPr>
        </p:nvSpPr>
        <p:spPr/>
        <p:txBody>
          <a:bodyPr/>
          <a:lstStyle/>
          <a:p>
            <a:pPr algn="ctr"/>
            <a:r>
              <a:rPr lang="en-US" dirty="0"/>
              <a:t>1. Lammers. Gastroenterology. 2014;147:1338. 2. Martini. J Clin Med. 2023;12:5713. 2. Carbone. Gastroenterology. 2013;144:560.</a:t>
            </a:r>
          </a:p>
        </p:txBody>
      </p:sp>
    </p:spTree>
    <p:extLst>
      <p:ext uri="{BB962C8B-B14F-4D97-AF65-F5344CB8AC3E}">
        <p14:creationId xmlns:p14="http://schemas.microsoft.com/office/powerpoint/2010/main" val="402003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00F912-3712-61F6-51FF-D19F3D060956}"/>
              </a:ext>
            </a:extLst>
          </p:cNvPr>
          <p:cNvSpPr>
            <a:spLocks noGrp="1"/>
          </p:cNvSpPr>
          <p:nvPr>
            <p:ph idx="1"/>
          </p:nvPr>
        </p:nvSpPr>
        <p:spPr/>
        <p:txBody>
          <a:bodyPr/>
          <a:lstStyle/>
          <a:p>
            <a:r>
              <a:rPr lang="en-US" dirty="0"/>
              <a:t>International, retrospective cohort study of N = 3078 people with PBC treated with UDCA</a:t>
            </a:r>
          </a:p>
          <a:p>
            <a:pPr lvl="2"/>
            <a:r>
              <a:rPr lang="en-US" dirty="0"/>
              <a:t>Aim: to determine link between LSM and serious clinical events risk (cirrhosis complications, liver transplantation, or death)</a:t>
            </a:r>
          </a:p>
          <a:p>
            <a:pPr lvl="2"/>
            <a:r>
              <a:rPr lang="en-US" dirty="0"/>
              <a:t>LSM measured with VCTE</a:t>
            </a:r>
          </a:p>
          <a:p>
            <a:r>
              <a:rPr lang="en-US" b="1" dirty="0"/>
              <a:t>Relative change in LSM associated with significant change in risk</a:t>
            </a:r>
          </a:p>
        </p:txBody>
      </p:sp>
      <p:sp>
        <p:nvSpPr>
          <p:cNvPr id="2" name="Title 1">
            <a:extLst>
              <a:ext uri="{FF2B5EF4-FFF2-40B4-BE49-F238E27FC236}">
                <a16:creationId xmlns:a16="http://schemas.microsoft.com/office/drawing/2014/main" id="{C0861E32-D602-B06D-F237-AA16D6500AA3}"/>
              </a:ext>
            </a:extLst>
          </p:cNvPr>
          <p:cNvSpPr>
            <a:spLocks noGrp="1"/>
          </p:cNvSpPr>
          <p:nvPr>
            <p:ph type="title"/>
          </p:nvPr>
        </p:nvSpPr>
        <p:spPr>
          <a:xfrm>
            <a:off x="231078" y="531006"/>
            <a:ext cx="11740260" cy="502445"/>
          </a:xfrm>
        </p:spPr>
        <p:txBody>
          <a:bodyPr/>
          <a:lstStyle/>
          <a:p>
            <a:r>
              <a:rPr lang="en-US" dirty="0"/>
              <a:t>Liver Stiffness Measurement and Risk of Serious Clinical Events</a:t>
            </a:r>
          </a:p>
        </p:txBody>
      </p:sp>
      <p:sp>
        <p:nvSpPr>
          <p:cNvPr id="4" name="Content Placeholder 3">
            <a:extLst>
              <a:ext uri="{FF2B5EF4-FFF2-40B4-BE49-F238E27FC236}">
                <a16:creationId xmlns:a16="http://schemas.microsoft.com/office/drawing/2014/main" id="{8E44C152-4144-9FBB-E5F0-AE4FE47A5499}"/>
              </a:ext>
            </a:extLst>
          </p:cNvPr>
          <p:cNvSpPr>
            <a:spLocks noGrp="1"/>
          </p:cNvSpPr>
          <p:nvPr>
            <p:ph sz="quarter" idx="10"/>
          </p:nvPr>
        </p:nvSpPr>
        <p:spPr/>
        <p:txBody>
          <a:bodyPr/>
          <a:lstStyle/>
          <a:p>
            <a:pPr algn="ctr"/>
            <a:r>
              <a:rPr lang="en-US" dirty="0"/>
              <a:t> Lam. Clin Gastroenterol Hepatol. 2024;22:2432.</a:t>
            </a:r>
          </a:p>
        </p:txBody>
      </p:sp>
      <p:pic>
        <p:nvPicPr>
          <p:cNvPr id="8" name="Picture 7">
            <a:extLst>
              <a:ext uri="{FF2B5EF4-FFF2-40B4-BE49-F238E27FC236}">
                <a16:creationId xmlns:a16="http://schemas.microsoft.com/office/drawing/2014/main" id="{7F8B4A16-B400-F6C5-C2AA-2E545266E357}"/>
              </a:ext>
            </a:extLst>
          </p:cNvPr>
          <p:cNvPicPr>
            <a:picLocks noChangeAspect="1"/>
          </p:cNvPicPr>
          <p:nvPr/>
        </p:nvPicPr>
        <p:blipFill>
          <a:blip r:embed="rId3"/>
          <a:stretch>
            <a:fillRect/>
          </a:stretch>
        </p:blipFill>
        <p:spPr>
          <a:xfrm>
            <a:off x="6321983" y="1518289"/>
            <a:ext cx="5215897" cy="4048322"/>
          </a:xfrm>
          <a:prstGeom prst="rect">
            <a:avLst/>
          </a:prstGeom>
        </p:spPr>
      </p:pic>
    </p:spTree>
    <p:extLst>
      <p:ext uri="{BB962C8B-B14F-4D97-AF65-F5344CB8AC3E}">
        <p14:creationId xmlns:p14="http://schemas.microsoft.com/office/powerpoint/2010/main" val="1371591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73A4404-ED68-D4F3-DFF4-9D411786983D}"/>
              </a:ext>
            </a:extLst>
          </p:cNvPr>
          <p:cNvSpPr>
            <a:spLocks noGrp="1"/>
          </p:cNvSpPr>
          <p:nvPr>
            <p:ph type="title"/>
          </p:nvPr>
        </p:nvSpPr>
        <p:spPr/>
        <p:txBody>
          <a:bodyPr/>
          <a:lstStyle/>
          <a:p>
            <a:r>
              <a:rPr lang="en-US" dirty="0"/>
              <a:t>ALP and Total Bilirubin as Risk Factors for PBC Survival</a:t>
            </a:r>
            <a:endParaRPr lang="en-CA" dirty="0"/>
          </a:p>
        </p:txBody>
      </p:sp>
      <p:sp>
        <p:nvSpPr>
          <p:cNvPr id="2" name="Content Placeholder 1">
            <a:extLst>
              <a:ext uri="{FF2B5EF4-FFF2-40B4-BE49-F238E27FC236}">
                <a16:creationId xmlns:a16="http://schemas.microsoft.com/office/drawing/2014/main" id="{09477075-D8A9-F9B8-E4EA-62C75B06AE5B}"/>
              </a:ext>
            </a:extLst>
          </p:cNvPr>
          <p:cNvSpPr>
            <a:spLocks noGrp="1"/>
          </p:cNvSpPr>
          <p:nvPr>
            <p:ph idx="1"/>
          </p:nvPr>
        </p:nvSpPr>
        <p:spPr/>
        <p:txBody>
          <a:bodyPr/>
          <a:lstStyle/>
          <a:p>
            <a:r>
              <a:rPr lang="en-US" dirty="0"/>
              <a:t>Long-term follow-up data from patients in GLOBAL PBC Study Group</a:t>
            </a:r>
          </a:p>
          <a:p>
            <a:pPr marL="0" indent="0">
              <a:buNone/>
            </a:pPr>
            <a:endParaRPr lang="en-US" dirty="0"/>
          </a:p>
        </p:txBody>
      </p:sp>
      <p:sp>
        <p:nvSpPr>
          <p:cNvPr id="9" name="Content Placeholder 8">
            <a:extLst>
              <a:ext uri="{FF2B5EF4-FFF2-40B4-BE49-F238E27FC236}">
                <a16:creationId xmlns:a16="http://schemas.microsoft.com/office/drawing/2014/main" id="{B716C527-072D-73EF-4E5E-678EB089B942}"/>
              </a:ext>
            </a:extLst>
          </p:cNvPr>
          <p:cNvSpPr>
            <a:spLocks noGrp="1"/>
          </p:cNvSpPr>
          <p:nvPr>
            <p:ph sz="quarter" idx="10"/>
          </p:nvPr>
        </p:nvSpPr>
        <p:spPr/>
        <p:txBody>
          <a:bodyPr/>
          <a:lstStyle/>
          <a:p>
            <a:pPr algn="ctr"/>
            <a:r>
              <a:rPr lang="es-ES" dirty="0"/>
              <a:t>Murillo Perez. Am J Gastroenterol. 2020;115:1066.</a:t>
            </a:r>
            <a:endParaRPr lang="en-CA" dirty="0"/>
          </a:p>
        </p:txBody>
      </p:sp>
      <p:sp>
        <p:nvSpPr>
          <p:cNvPr id="131" name="TextBox 130">
            <a:extLst>
              <a:ext uri="{FF2B5EF4-FFF2-40B4-BE49-F238E27FC236}">
                <a16:creationId xmlns:a16="http://schemas.microsoft.com/office/drawing/2014/main" id="{A15C73F4-E5D2-CA23-3D65-8907870E3EEC}"/>
              </a:ext>
            </a:extLst>
          </p:cNvPr>
          <p:cNvSpPr txBox="1"/>
          <p:nvPr/>
        </p:nvSpPr>
        <p:spPr bwMode="auto">
          <a:xfrm rot="16200000">
            <a:off x="5791308" y="3287149"/>
            <a:ext cx="2726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Survival (%)</a:t>
            </a:r>
          </a:p>
        </p:txBody>
      </p:sp>
      <p:cxnSp>
        <p:nvCxnSpPr>
          <p:cNvPr id="133" name="Straight Connector 132">
            <a:extLst>
              <a:ext uri="{FF2B5EF4-FFF2-40B4-BE49-F238E27FC236}">
                <a16:creationId xmlns:a16="http://schemas.microsoft.com/office/drawing/2014/main" id="{8C8E9FB9-338B-6D1C-1AEA-14853244F2A7}"/>
              </a:ext>
            </a:extLst>
          </p:cNvPr>
          <p:cNvCxnSpPr>
            <a:cxnSpLocks/>
          </p:cNvCxnSpPr>
          <p:nvPr/>
        </p:nvCxnSpPr>
        <p:spPr bwMode="auto">
          <a:xfrm>
            <a:off x="7922975" y="4123394"/>
            <a:ext cx="246395" cy="0"/>
          </a:xfrm>
          <a:prstGeom prst="line">
            <a:avLst/>
          </a:prstGeom>
          <a:noFill/>
          <a:ln w="28575" cap="flat" cmpd="sng" algn="ctr">
            <a:solidFill>
              <a:schemeClr val="accent6"/>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E5EC40B-1780-FD17-84F6-8A2BDD786553}"/>
              </a:ext>
            </a:extLst>
          </p:cNvPr>
          <p:cNvCxnSpPr>
            <a:cxnSpLocks/>
          </p:cNvCxnSpPr>
          <p:nvPr/>
        </p:nvCxnSpPr>
        <p:spPr bwMode="auto">
          <a:xfrm>
            <a:off x="7922975" y="4363401"/>
            <a:ext cx="246395" cy="0"/>
          </a:xfrm>
          <a:prstGeom prst="line">
            <a:avLst/>
          </a:prstGeom>
          <a:noFill/>
          <a:ln w="28575" cap="flat" cmpd="sng" algn="ctr">
            <a:solidFill>
              <a:schemeClr val="accent6"/>
            </a:solidFill>
            <a:prstDash val="sysDot"/>
            <a:round/>
            <a:headEnd type="none" w="med" len="med"/>
            <a:tailEnd type="none" w="med" len="med"/>
          </a:ln>
          <a:effectLst/>
        </p:spPr>
      </p:cxnSp>
      <p:cxnSp>
        <p:nvCxnSpPr>
          <p:cNvPr id="135" name="Straight Connector 134">
            <a:extLst>
              <a:ext uri="{FF2B5EF4-FFF2-40B4-BE49-F238E27FC236}">
                <a16:creationId xmlns:a16="http://schemas.microsoft.com/office/drawing/2014/main" id="{E02292ED-7826-4BC6-315C-717EAB22F2EA}"/>
              </a:ext>
            </a:extLst>
          </p:cNvPr>
          <p:cNvCxnSpPr>
            <a:cxnSpLocks/>
          </p:cNvCxnSpPr>
          <p:nvPr/>
        </p:nvCxnSpPr>
        <p:spPr bwMode="auto">
          <a:xfrm>
            <a:off x="7922975" y="4603408"/>
            <a:ext cx="246395" cy="0"/>
          </a:xfrm>
          <a:prstGeom prst="line">
            <a:avLst/>
          </a:prstGeom>
          <a:noFill/>
          <a:ln w="28575" cap="flat" cmpd="sng" algn="ctr">
            <a:solidFill>
              <a:schemeClr val="accent1"/>
            </a:solidFill>
            <a:prstDash val="solid"/>
            <a:round/>
            <a:headEnd type="none" w="med" len="med"/>
            <a:tailEnd type="none" w="med" len="med"/>
          </a:ln>
          <a:effectLst/>
        </p:spPr>
      </p:cxnSp>
      <p:grpSp>
        <p:nvGrpSpPr>
          <p:cNvPr id="118" name="Group 117">
            <a:extLst>
              <a:ext uri="{FF2B5EF4-FFF2-40B4-BE49-F238E27FC236}">
                <a16:creationId xmlns:a16="http://schemas.microsoft.com/office/drawing/2014/main" id="{20FE3318-BABD-1677-F35C-9A47ED27A378}"/>
              </a:ext>
            </a:extLst>
          </p:cNvPr>
          <p:cNvGrpSpPr/>
          <p:nvPr/>
        </p:nvGrpSpPr>
        <p:grpSpPr>
          <a:xfrm>
            <a:off x="7808197" y="2129455"/>
            <a:ext cx="3693200" cy="1856178"/>
            <a:chOff x="7824417" y="1894505"/>
            <a:chExt cx="3465959" cy="1856178"/>
          </a:xfrm>
        </p:grpSpPr>
        <p:sp>
          <p:nvSpPr>
            <p:cNvPr id="157" name="Freeform 45">
              <a:extLst>
                <a:ext uri="{FF2B5EF4-FFF2-40B4-BE49-F238E27FC236}">
                  <a16:creationId xmlns:a16="http://schemas.microsoft.com/office/drawing/2014/main" id="{124244AE-978D-340F-A70C-6E6F3381A8CF}"/>
                </a:ext>
              </a:extLst>
            </p:cNvPr>
            <p:cNvSpPr/>
            <p:nvPr/>
          </p:nvSpPr>
          <p:spPr bwMode="auto">
            <a:xfrm>
              <a:off x="7824417" y="1894505"/>
              <a:ext cx="3093629" cy="1817849"/>
            </a:xfrm>
            <a:custGeom>
              <a:avLst/>
              <a:gdLst>
                <a:gd name="connsiteX0" fmla="*/ 0 w 3093629"/>
                <a:gd name="connsiteY0" fmla="*/ 0 h 1817849"/>
                <a:gd name="connsiteX1" fmla="*/ 114984 w 3093629"/>
                <a:gd name="connsiteY1" fmla="*/ 93083 h 1817849"/>
                <a:gd name="connsiteX2" fmla="*/ 169739 w 3093629"/>
                <a:gd name="connsiteY2" fmla="*/ 186166 h 1817849"/>
                <a:gd name="connsiteX3" fmla="*/ 213542 w 3093629"/>
                <a:gd name="connsiteY3" fmla="*/ 229969 h 1817849"/>
                <a:gd name="connsiteX4" fmla="*/ 251870 w 3093629"/>
                <a:gd name="connsiteY4" fmla="*/ 295675 h 1817849"/>
                <a:gd name="connsiteX5" fmla="*/ 344953 w 3093629"/>
                <a:gd name="connsiteY5" fmla="*/ 377806 h 1817849"/>
                <a:gd name="connsiteX6" fmla="*/ 383281 w 3093629"/>
                <a:gd name="connsiteY6" fmla="*/ 443512 h 1817849"/>
                <a:gd name="connsiteX7" fmla="*/ 459937 w 3093629"/>
                <a:gd name="connsiteY7" fmla="*/ 503742 h 1817849"/>
                <a:gd name="connsiteX8" fmla="*/ 520167 w 3093629"/>
                <a:gd name="connsiteY8" fmla="*/ 596824 h 1817849"/>
                <a:gd name="connsiteX9" fmla="*/ 591348 w 3093629"/>
                <a:gd name="connsiteY9" fmla="*/ 657054 h 1817849"/>
                <a:gd name="connsiteX10" fmla="*/ 635152 w 3093629"/>
                <a:gd name="connsiteY10" fmla="*/ 684432 h 1817849"/>
                <a:gd name="connsiteX11" fmla="*/ 750136 w 3093629"/>
                <a:gd name="connsiteY11" fmla="*/ 755612 h 1817849"/>
                <a:gd name="connsiteX12" fmla="*/ 821317 w 3093629"/>
                <a:gd name="connsiteY12" fmla="*/ 766563 h 1817849"/>
                <a:gd name="connsiteX13" fmla="*/ 881547 w 3093629"/>
                <a:gd name="connsiteY13" fmla="*/ 821318 h 1817849"/>
                <a:gd name="connsiteX14" fmla="*/ 914400 w 3093629"/>
                <a:gd name="connsiteY14" fmla="*/ 832269 h 1817849"/>
                <a:gd name="connsiteX15" fmla="*/ 1002007 w 3093629"/>
                <a:gd name="connsiteY15" fmla="*/ 941778 h 1817849"/>
                <a:gd name="connsiteX16" fmla="*/ 1002007 w 3093629"/>
                <a:gd name="connsiteY16" fmla="*/ 941778 h 1817849"/>
                <a:gd name="connsiteX17" fmla="*/ 1127942 w 3093629"/>
                <a:gd name="connsiteY17" fmla="*/ 1051287 h 1817849"/>
                <a:gd name="connsiteX18" fmla="*/ 1292206 w 3093629"/>
                <a:gd name="connsiteY18" fmla="*/ 1171746 h 1817849"/>
                <a:gd name="connsiteX19" fmla="*/ 1292206 w 3093629"/>
                <a:gd name="connsiteY19" fmla="*/ 1171746 h 1817849"/>
                <a:gd name="connsiteX20" fmla="*/ 1292206 w 3093629"/>
                <a:gd name="connsiteY20" fmla="*/ 1171746 h 1817849"/>
                <a:gd name="connsiteX21" fmla="*/ 1330534 w 3093629"/>
                <a:gd name="connsiteY21" fmla="*/ 1188173 h 1817849"/>
                <a:gd name="connsiteX22" fmla="*/ 1352436 w 3093629"/>
                <a:gd name="connsiteY22" fmla="*/ 1237452 h 1817849"/>
                <a:gd name="connsiteX23" fmla="*/ 1379813 w 3093629"/>
                <a:gd name="connsiteY23" fmla="*/ 1242927 h 1817849"/>
                <a:gd name="connsiteX24" fmla="*/ 1434567 w 3093629"/>
                <a:gd name="connsiteY24" fmla="*/ 1297682 h 1817849"/>
                <a:gd name="connsiteX25" fmla="*/ 1489322 w 3093629"/>
                <a:gd name="connsiteY25" fmla="*/ 1325059 h 1817849"/>
                <a:gd name="connsiteX26" fmla="*/ 1565978 w 3093629"/>
                <a:gd name="connsiteY26" fmla="*/ 1352436 h 1817849"/>
                <a:gd name="connsiteX27" fmla="*/ 1587880 w 3093629"/>
                <a:gd name="connsiteY27" fmla="*/ 1357912 h 1817849"/>
                <a:gd name="connsiteX28" fmla="*/ 1680963 w 3093629"/>
                <a:gd name="connsiteY28" fmla="*/ 1440044 h 1817849"/>
                <a:gd name="connsiteX29" fmla="*/ 1713815 w 3093629"/>
                <a:gd name="connsiteY29" fmla="*/ 1445519 h 1817849"/>
                <a:gd name="connsiteX30" fmla="*/ 1774045 w 3093629"/>
                <a:gd name="connsiteY30" fmla="*/ 1483847 h 1817849"/>
                <a:gd name="connsiteX31" fmla="*/ 1801423 w 3093629"/>
                <a:gd name="connsiteY31" fmla="*/ 1500273 h 1817849"/>
                <a:gd name="connsiteX32" fmla="*/ 1861652 w 3093629"/>
                <a:gd name="connsiteY32" fmla="*/ 1505749 h 1817849"/>
                <a:gd name="connsiteX33" fmla="*/ 1889030 w 3093629"/>
                <a:gd name="connsiteY33" fmla="*/ 1533126 h 1817849"/>
                <a:gd name="connsiteX34" fmla="*/ 1971161 w 3093629"/>
                <a:gd name="connsiteY34" fmla="*/ 1538602 h 1817849"/>
                <a:gd name="connsiteX35" fmla="*/ 2020440 w 3093629"/>
                <a:gd name="connsiteY35" fmla="*/ 1560503 h 1817849"/>
                <a:gd name="connsiteX36" fmla="*/ 2091621 w 3093629"/>
                <a:gd name="connsiteY36" fmla="*/ 1598832 h 1817849"/>
                <a:gd name="connsiteX37" fmla="*/ 2179229 w 3093629"/>
                <a:gd name="connsiteY37" fmla="*/ 1609782 h 1817849"/>
                <a:gd name="connsiteX38" fmla="*/ 2244934 w 3093629"/>
                <a:gd name="connsiteY38" fmla="*/ 1664537 h 1817849"/>
                <a:gd name="connsiteX39" fmla="*/ 2283262 w 3093629"/>
                <a:gd name="connsiteY39" fmla="*/ 1675488 h 1817849"/>
                <a:gd name="connsiteX40" fmla="*/ 2348967 w 3093629"/>
                <a:gd name="connsiteY40" fmla="*/ 1719291 h 1817849"/>
                <a:gd name="connsiteX41" fmla="*/ 2480378 w 3093629"/>
                <a:gd name="connsiteY41" fmla="*/ 1713816 h 1817849"/>
                <a:gd name="connsiteX42" fmla="*/ 2502280 w 3093629"/>
                <a:gd name="connsiteY42" fmla="*/ 1735718 h 1817849"/>
                <a:gd name="connsiteX43" fmla="*/ 2551559 w 3093629"/>
                <a:gd name="connsiteY43" fmla="*/ 1730242 h 1817849"/>
                <a:gd name="connsiteX44" fmla="*/ 2562510 w 3093629"/>
                <a:gd name="connsiteY44" fmla="*/ 1741193 h 1817849"/>
                <a:gd name="connsiteX45" fmla="*/ 2672019 w 3093629"/>
                <a:gd name="connsiteY45" fmla="*/ 1752144 h 1817849"/>
                <a:gd name="connsiteX46" fmla="*/ 2704872 w 3093629"/>
                <a:gd name="connsiteY46" fmla="*/ 1774046 h 1817849"/>
                <a:gd name="connsiteX47" fmla="*/ 2792479 w 3093629"/>
                <a:gd name="connsiteY47" fmla="*/ 1779521 h 1817849"/>
                <a:gd name="connsiteX48" fmla="*/ 2819856 w 3093629"/>
                <a:gd name="connsiteY48" fmla="*/ 1795948 h 1817849"/>
                <a:gd name="connsiteX49" fmla="*/ 3006021 w 3093629"/>
                <a:gd name="connsiteY49" fmla="*/ 1795948 h 1817849"/>
                <a:gd name="connsiteX50" fmla="*/ 3006021 w 3093629"/>
                <a:gd name="connsiteY50" fmla="*/ 1806899 h 1817849"/>
                <a:gd name="connsiteX51" fmla="*/ 3088153 w 3093629"/>
                <a:gd name="connsiteY51" fmla="*/ 1812374 h 1817849"/>
                <a:gd name="connsiteX52" fmla="*/ 3093629 w 3093629"/>
                <a:gd name="connsiteY52" fmla="*/ 1817849 h 181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093629" h="1817849">
                  <a:moveTo>
                    <a:pt x="0" y="0"/>
                  </a:moveTo>
                  <a:lnTo>
                    <a:pt x="114984" y="93083"/>
                  </a:lnTo>
                  <a:lnTo>
                    <a:pt x="169739" y="186166"/>
                  </a:lnTo>
                  <a:lnTo>
                    <a:pt x="213542" y="229969"/>
                  </a:lnTo>
                  <a:lnTo>
                    <a:pt x="251870" y="295675"/>
                  </a:lnTo>
                  <a:lnTo>
                    <a:pt x="344953" y="377806"/>
                  </a:lnTo>
                  <a:lnTo>
                    <a:pt x="383281" y="443512"/>
                  </a:lnTo>
                  <a:lnTo>
                    <a:pt x="459937" y="503742"/>
                  </a:lnTo>
                  <a:lnTo>
                    <a:pt x="520167" y="596824"/>
                  </a:lnTo>
                  <a:lnTo>
                    <a:pt x="591348" y="657054"/>
                  </a:lnTo>
                  <a:lnTo>
                    <a:pt x="635152" y="684432"/>
                  </a:lnTo>
                  <a:lnTo>
                    <a:pt x="750136" y="755612"/>
                  </a:lnTo>
                  <a:lnTo>
                    <a:pt x="821317" y="766563"/>
                  </a:lnTo>
                  <a:lnTo>
                    <a:pt x="881547" y="821318"/>
                  </a:lnTo>
                  <a:lnTo>
                    <a:pt x="914400" y="832269"/>
                  </a:lnTo>
                  <a:lnTo>
                    <a:pt x="1002007" y="941778"/>
                  </a:lnTo>
                  <a:lnTo>
                    <a:pt x="1002007" y="941778"/>
                  </a:lnTo>
                  <a:lnTo>
                    <a:pt x="1127942" y="1051287"/>
                  </a:lnTo>
                  <a:lnTo>
                    <a:pt x="1292206" y="1171746"/>
                  </a:lnTo>
                  <a:lnTo>
                    <a:pt x="1292206" y="1171746"/>
                  </a:lnTo>
                  <a:lnTo>
                    <a:pt x="1292206" y="1171746"/>
                  </a:lnTo>
                  <a:lnTo>
                    <a:pt x="1330534" y="1188173"/>
                  </a:lnTo>
                  <a:lnTo>
                    <a:pt x="1352436" y="1237452"/>
                  </a:lnTo>
                  <a:lnTo>
                    <a:pt x="1379813" y="1242927"/>
                  </a:lnTo>
                  <a:lnTo>
                    <a:pt x="1434567" y="1297682"/>
                  </a:lnTo>
                  <a:lnTo>
                    <a:pt x="1489322" y="1325059"/>
                  </a:lnTo>
                  <a:lnTo>
                    <a:pt x="1565978" y="1352436"/>
                  </a:lnTo>
                  <a:lnTo>
                    <a:pt x="1587880" y="1357912"/>
                  </a:lnTo>
                  <a:lnTo>
                    <a:pt x="1680963" y="1440044"/>
                  </a:lnTo>
                  <a:lnTo>
                    <a:pt x="1713815" y="1445519"/>
                  </a:lnTo>
                  <a:lnTo>
                    <a:pt x="1774045" y="1483847"/>
                  </a:lnTo>
                  <a:lnTo>
                    <a:pt x="1801423" y="1500273"/>
                  </a:lnTo>
                  <a:lnTo>
                    <a:pt x="1861652" y="1505749"/>
                  </a:lnTo>
                  <a:lnTo>
                    <a:pt x="1889030" y="1533126"/>
                  </a:lnTo>
                  <a:lnTo>
                    <a:pt x="1971161" y="1538602"/>
                  </a:lnTo>
                  <a:lnTo>
                    <a:pt x="2020440" y="1560503"/>
                  </a:lnTo>
                  <a:lnTo>
                    <a:pt x="2091621" y="1598832"/>
                  </a:lnTo>
                  <a:lnTo>
                    <a:pt x="2179229" y="1609782"/>
                  </a:lnTo>
                  <a:lnTo>
                    <a:pt x="2244934" y="1664537"/>
                  </a:lnTo>
                  <a:lnTo>
                    <a:pt x="2283262" y="1675488"/>
                  </a:lnTo>
                  <a:lnTo>
                    <a:pt x="2348967" y="1719291"/>
                  </a:lnTo>
                  <a:lnTo>
                    <a:pt x="2480378" y="1713816"/>
                  </a:lnTo>
                  <a:lnTo>
                    <a:pt x="2502280" y="1735718"/>
                  </a:lnTo>
                  <a:lnTo>
                    <a:pt x="2551559" y="1730242"/>
                  </a:lnTo>
                  <a:lnTo>
                    <a:pt x="2562510" y="1741193"/>
                  </a:lnTo>
                  <a:lnTo>
                    <a:pt x="2672019" y="1752144"/>
                  </a:lnTo>
                  <a:lnTo>
                    <a:pt x="2704872" y="1774046"/>
                  </a:lnTo>
                  <a:lnTo>
                    <a:pt x="2792479" y="1779521"/>
                  </a:lnTo>
                  <a:lnTo>
                    <a:pt x="2819856" y="1795948"/>
                  </a:lnTo>
                  <a:lnTo>
                    <a:pt x="3006021" y="1795948"/>
                  </a:lnTo>
                  <a:lnTo>
                    <a:pt x="3006021" y="1806899"/>
                  </a:lnTo>
                  <a:lnTo>
                    <a:pt x="3088153" y="1812374"/>
                  </a:lnTo>
                  <a:lnTo>
                    <a:pt x="3093629" y="1817849"/>
                  </a:lnTo>
                </a:path>
              </a:pathLst>
            </a:custGeom>
            <a:noFill/>
            <a:ln w="28575">
              <a:solidFill>
                <a:schemeClr val="accent1"/>
              </a:solidFill>
              <a:prstDash val="solid"/>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47">
              <a:extLst>
                <a:ext uri="{FF2B5EF4-FFF2-40B4-BE49-F238E27FC236}">
                  <a16:creationId xmlns:a16="http://schemas.microsoft.com/office/drawing/2014/main" id="{8B8B142B-25BE-A0AB-CCAC-2DA59C6E946F}"/>
                </a:ext>
              </a:extLst>
            </p:cNvPr>
            <p:cNvSpPr/>
            <p:nvPr/>
          </p:nvSpPr>
          <p:spPr bwMode="auto">
            <a:xfrm>
              <a:off x="10879717" y="3712354"/>
              <a:ext cx="410659" cy="38329"/>
            </a:xfrm>
            <a:custGeom>
              <a:avLst/>
              <a:gdLst>
                <a:gd name="connsiteX0" fmla="*/ 0 w 410659"/>
                <a:gd name="connsiteY0" fmla="*/ 0 h 38329"/>
                <a:gd name="connsiteX1" fmla="*/ 240920 w 410659"/>
                <a:gd name="connsiteY1" fmla="*/ 0 h 38329"/>
                <a:gd name="connsiteX2" fmla="*/ 240920 w 410659"/>
                <a:gd name="connsiteY2" fmla="*/ 10951 h 38329"/>
                <a:gd name="connsiteX3" fmla="*/ 344954 w 410659"/>
                <a:gd name="connsiteY3" fmla="*/ 10951 h 38329"/>
                <a:gd name="connsiteX4" fmla="*/ 344954 w 410659"/>
                <a:gd name="connsiteY4" fmla="*/ 32853 h 38329"/>
                <a:gd name="connsiteX5" fmla="*/ 410659 w 410659"/>
                <a:gd name="connsiteY5" fmla="*/ 38329 h 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659" h="38329">
                  <a:moveTo>
                    <a:pt x="0" y="0"/>
                  </a:moveTo>
                  <a:lnTo>
                    <a:pt x="240920" y="0"/>
                  </a:lnTo>
                  <a:lnTo>
                    <a:pt x="240920" y="10951"/>
                  </a:lnTo>
                  <a:lnTo>
                    <a:pt x="344954" y="10951"/>
                  </a:lnTo>
                  <a:lnTo>
                    <a:pt x="344954" y="32853"/>
                  </a:lnTo>
                  <a:lnTo>
                    <a:pt x="410659" y="38329"/>
                  </a:lnTo>
                </a:path>
              </a:pathLst>
            </a:custGeom>
            <a:noFill/>
            <a:ln w="28575">
              <a:solidFill>
                <a:schemeClr val="accent1"/>
              </a:solidFill>
              <a:prstDash val="solid"/>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6" name="Freeform 44">
            <a:extLst>
              <a:ext uri="{FF2B5EF4-FFF2-40B4-BE49-F238E27FC236}">
                <a16:creationId xmlns:a16="http://schemas.microsoft.com/office/drawing/2014/main" id="{0708D3E3-283B-8D46-661B-B1E407BE6534}"/>
              </a:ext>
            </a:extLst>
          </p:cNvPr>
          <p:cNvSpPr/>
          <p:nvPr/>
        </p:nvSpPr>
        <p:spPr bwMode="auto">
          <a:xfrm>
            <a:off x="7808197" y="2107554"/>
            <a:ext cx="3710703" cy="919875"/>
          </a:xfrm>
          <a:custGeom>
            <a:avLst/>
            <a:gdLst>
              <a:gd name="connsiteX0" fmla="*/ 0 w 3482385"/>
              <a:gd name="connsiteY0" fmla="*/ 0 h 919875"/>
              <a:gd name="connsiteX1" fmla="*/ 454462 w 3482385"/>
              <a:gd name="connsiteY1" fmla="*/ 43803 h 919875"/>
              <a:gd name="connsiteX2" fmla="*/ 459937 w 3482385"/>
              <a:gd name="connsiteY2" fmla="*/ 71180 h 919875"/>
              <a:gd name="connsiteX3" fmla="*/ 585873 w 3482385"/>
              <a:gd name="connsiteY3" fmla="*/ 82131 h 919875"/>
              <a:gd name="connsiteX4" fmla="*/ 629676 w 3482385"/>
              <a:gd name="connsiteY4" fmla="*/ 114984 h 919875"/>
              <a:gd name="connsiteX5" fmla="*/ 826793 w 3482385"/>
              <a:gd name="connsiteY5" fmla="*/ 131410 h 919875"/>
              <a:gd name="connsiteX6" fmla="*/ 1095090 w 3482385"/>
              <a:gd name="connsiteY6" fmla="*/ 219018 h 919875"/>
              <a:gd name="connsiteX7" fmla="*/ 1325058 w 3482385"/>
              <a:gd name="connsiteY7" fmla="*/ 273772 h 919875"/>
              <a:gd name="connsiteX8" fmla="*/ 1522175 w 3482385"/>
              <a:gd name="connsiteY8" fmla="*/ 317576 h 919875"/>
              <a:gd name="connsiteX9" fmla="*/ 1680963 w 3482385"/>
              <a:gd name="connsiteY9" fmla="*/ 372330 h 919875"/>
              <a:gd name="connsiteX10" fmla="*/ 1774045 w 3482385"/>
              <a:gd name="connsiteY10" fmla="*/ 388756 h 919875"/>
              <a:gd name="connsiteX11" fmla="*/ 1899981 w 3482385"/>
              <a:gd name="connsiteY11" fmla="*/ 438036 h 919875"/>
              <a:gd name="connsiteX12" fmla="*/ 1987588 w 3482385"/>
              <a:gd name="connsiteY12" fmla="*/ 470888 h 919875"/>
              <a:gd name="connsiteX13" fmla="*/ 2058769 w 3482385"/>
              <a:gd name="connsiteY13" fmla="*/ 476364 h 919875"/>
              <a:gd name="connsiteX14" fmla="*/ 2086146 w 3482385"/>
              <a:gd name="connsiteY14" fmla="*/ 509216 h 919875"/>
              <a:gd name="connsiteX15" fmla="*/ 2233983 w 3482385"/>
              <a:gd name="connsiteY15" fmla="*/ 547545 h 919875"/>
              <a:gd name="connsiteX16" fmla="*/ 2250409 w 3482385"/>
              <a:gd name="connsiteY16" fmla="*/ 574922 h 919875"/>
              <a:gd name="connsiteX17" fmla="*/ 2381820 w 3482385"/>
              <a:gd name="connsiteY17" fmla="*/ 580397 h 919875"/>
              <a:gd name="connsiteX18" fmla="*/ 2392771 w 3482385"/>
              <a:gd name="connsiteY18" fmla="*/ 607774 h 919875"/>
              <a:gd name="connsiteX19" fmla="*/ 2474903 w 3482385"/>
              <a:gd name="connsiteY19" fmla="*/ 607774 h 919875"/>
              <a:gd name="connsiteX20" fmla="*/ 2639166 w 3482385"/>
              <a:gd name="connsiteY20" fmla="*/ 700857 h 919875"/>
              <a:gd name="connsiteX21" fmla="*/ 2759626 w 3482385"/>
              <a:gd name="connsiteY21" fmla="*/ 717283 h 919875"/>
              <a:gd name="connsiteX22" fmla="*/ 2891037 w 3482385"/>
              <a:gd name="connsiteY22" fmla="*/ 788464 h 919875"/>
              <a:gd name="connsiteX23" fmla="*/ 2978644 w 3482385"/>
              <a:gd name="connsiteY23" fmla="*/ 799415 h 919875"/>
              <a:gd name="connsiteX24" fmla="*/ 3022448 w 3482385"/>
              <a:gd name="connsiteY24" fmla="*/ 826792 h 919875"/>
              <a:gd name="connsiteX25" fmla="*/ 3203137 w 3482385"/>
              <a:gd name="connsiteY25" fmla="*/ 854170 h 919875"/>
              <a:gd name="connsiteX26" fmla="*/ 3383827 w 3482385"/>
              <a:gd name="connsiteY26" fmla="*/ 881547 h 919875"/>
              <a:gd name="connsiteX27" fmla="*/ 3383827 w 3482385"/>
              <a:gd name="connsiteY27" fmla="*/ 908924 h 919875"/>
              <a:gd name="connsiteX28" fmla="*/ 3482385 w 3482385"/>
              <a:gd name="connsiteY28" fmla="*/ 919875 h 91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2385" h="919875">
                <a:moveTo>
                  <a:pt x="0" y="0"/>
                </a:moveTo>
                <a:lnTo>
                  <a:pt x="454462" y="43803"/>
                </a:lnTo>
                <a:lnTo>
                  <a:pt x="459937" y="71180"/>
                </a:lnTo>
                <a:lnTo>
                  <a:pt x="585873" y="82131"/>
                </a:lnTo>
                <a:lnTo>
                  <a:pt x="629676" y="114984"/>
                </a:lnTo>
                <a:lnTo>
                  <a:pt x="826793" y="131410"/>
                </a:lnTo>
                <a:lnTo>
                  <a:pt x="1095090" y="219018"/>
                </a:lnTo>
                <a:lnTo>
                  <a:pt x="1325058" y="273772"/>
                </a:lnTo>
                <a:lnTo>
                  <a:pt x="1522175" y="317576"/>
                </a:lnTo>
                <a:lnTo>
                  <a:pt x="1680963" y="372330"/>
                </a:lnTo>
                <a:lnTo>
                  <a:pt x="1774045" y="388756"/>
                </a:lnTo>
                <a:lnTo>
                  <a:pt x="1899981" y="438036"/>
                </a:lnTo>
                <a:lnTo>
                  <a:pt x="1987588" y="470888"/>
                </a:lnTo>
                <a:lnTo>
                  <a:pt x="2058769" y="476364"/>
                </a:lnTo>
                <a:lnTo>
                  <a:pt x="2086146" y="509216"/>
                </a:lnTo>
                <a:lnTo>
                  <a:pt x="2233983" y="547545"/>
                </a:lnTo>
                <a:lnTo>
                  <a:pt x="2250409" y="574922"/>
                </a:lnTo>
                <a:lnTo>
                  <a:pt x="2381820" y="580397"/>
                </a:lnTo>
                <a:lnTo>
                  <a:pt x="2392771" y="607774"/>
                </a:lnTo>
                <a:lnTo>
                  <a:pt x="2474903" y="607774"/>
                </a:lnTo>
                <a:lnTo>
                  <a:pt x="2639166" y="700857"/>
                </a:lnTo>
                <a:lnTo>
                  <a:pt x="2759626" y="717283"/>
                </a:lnTo>
                <a:lnTo>
                  <a:pt x="2891037" y="788464"/>
                </a:lnTo>
                <a:lnTo>
                  <a:pt x="2978644" y="799415"/>
                </a:lnTo>
                <a:lnTo>
                  <a:pt x="3022448" y="826792"/>
                </a:lnTo>
                <a:lnTo>
                  <a:pt x="3203137" y="854170"/>
                </a:lnTo>
                <a:lnTo>
                  <a:pt x="3383827" y="881547"/>
                </a:lnTo>
                <a:lnTo>
                  <a:pt x="3383827" y="908924"/>
                </a:lnTo>
                <a:lnTo>
                  <a:pt x="3482385" y="919875"/>
                </a:lnTo>
              </a:path>
            </a:pathLst>
          </a:custGeom>
          <a:noFill/>
          <a:ln w="28575">
            <a:solidFill>
              <a:schemeClr val="accent6"/>
            </a:solidFill>
            <a:prstDash val="sysDot"/>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7" name="Group 136">
            <a:extLst>
              <a:ext uri="{FF2B5EF4-FFF2-40B4-BE49-F238E27FC236}">
                <a16:creationId xmlns:a16="http://schemas.microsoft.com/office/drawing/2014/main" id="{F9917F9D-501F-31C8-B91A-18B01A5D0572}"/>
              </a:ext>
            </a:extLst>
          </p:cNvPr>
          <p:cNvGrpSpPr/>
          <p:nvPr/>
        </p:nvGrpSpPr>
        <p:grpSpPr>
          <a:xfrm>
            <a:off x="7808208" y="2096603"/>
            <a:ext cx="3704874" cy="459937"/>
            <a:chOff x="7824417" y="1861653"/>
            <a:chExt cx="3476910" cy="459937"/>
          </a:xfrm>
        </p:grpSpPr>
        <p:sp>
          <p:nvSpPr>
            <p:cNvPr id="143" name="Freeform 42">
              <a:extLst>
                <a:ext uri="{FF2B5EF4-FFF2-40B4-BE49-F238E27FC236}">
                  <a16:creationId xmlns:a16="http://schemas.microsoft.com/office/drawing/2014/main" id="{29B1681A-521B-8A80-439E-1D9D568F6731}"/>
                </a:ext>
              </a:extLst>
            </p:cNvPr>
            <p:cNvSpPr/>
            <p:nvPr/>
          </p:nvSpPr>
          <p:spPr bwMode="auto">
            <a:xfrm>
              <a:off x="11197293" y="2266836"/>
              <a:ext cx="104034" cy="54754"/>
            </a:xfrm>
            <a:custGeom>
              <a:avLst/>
              <a:gdLst>
                <a:gd name="connsiteX0" fmla="*/ 104034 w 104034"/>
                <a:gd name="connsiteY0" fmla="*/ 54754 h 54754"/>
                <a:gd name="connsiteX1" fmla="*/ 0 w 104034"/>
                <a:gd name="connsiteY1" fmla="*/ 0 h 54754"/>
              </a:gdLst>
              <a:ahLst/>
              <a:cxnLst>
                <a:cxn ang="0">
                  <a:pos x="connsiteX0" y="connsiteY0"/>
                </a:cxn>
                <a:cxn ang="0">
                  <a:pos x="connsiteX1" y="connsiteY1"/>
                </a:cxn>
              </a:cxnLst>
              <a:rect l="l" t="t" r="r" b="b"/>
              <a:pathLst>
                <a:path w="104034" h="54754">
                  <a:moveTo>
                    <a:pt x="104034" y="54754"/>
                  </a:moveTo>
                  <a:lnTo>
                    <a:pt x="0" y="0"/>
                  </a:lnTo>
                </a:path>
              </a:pathLst>
            </a:custGeom>
            <a:noFill/>
            <a:ln w="28575">
              <a:solidFill>
                <a:schemeClr val="accent6"/>
              </a:solidFill>
              <a:prstDash val="solid"/>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Freeform 40">
              <a:extLst>
                <a:ext uri="{FF2B5EF4-FFF2-40B4-BE49-F238E27FC236}">
                  <a16:creationId xmlns:a16="http://schemas.microsoft.com/office/drawing/2014/main" id="{F7E7A291-4653-CB96-D0F3-C735CB41B2E2}"/>
                </a:ext>
              </a:extLst>
            </p:cNvPr>
            <p:cNvSpPr/>
            <p:nvPr/>
          </p:nvSpPr>
          <p:spPr bwMode="auto">
            <a:xfrm>
              <a:off x="7824417" y="1861653"/>
              <a:ext cx="3389303" cy="405183"/>
            </a:xfrm>
            <a:custGeom>
              <a:avLst/>
              <a:gdLst>
                <a:gd name="connsiteX0" fmla="*/ 0 w 3389303"/>
                <a:gd name="connsiteY0" fmla="*/ 0 h 405183"/>
                <a:gd name="connsiteX1" fmla="*/ 476364 w 3389303"/>
                <a:gd name="connsiteY1" fmla="*/ 10951 h 405183"/>
                <a:gd name="connsiteX2" fmla="*/ 498265 w 3389303"/>
                <a:gd name="connsiteY2" fmla="*/ 32852 h 405183"/>
                <a:gd name="connsiteX3" fmla="*/ 876072 w 3389303"/>
                <a:gd name="connsiteY3" fmla="*/ 43803 h 405183"/>
                <a:gd name="connsiteX4" fmla="*/ 876072 w 3389303"/>
                <a:gd name="connsiteY4" fmla="*/ 54754 h 405183"/>
                <a:gd name="connsiteX5" fmla="*/ 1029384 w 3389303"/>
                <a:gd name="connsiteY5" fmla="*/ 54754 h 405183"/>
                <a:gd name="connsiteX6" fmla="*/ 1023909 w 3389303"/>
                <a:gd name="connsiteY6" fmla="*/ 65705 h 405183"/>
                <a:gd name="connsiteX7" fmla="*/ 1248402 w 3389303"/>
                <a:gd name="connsiteY7" fmla="*/ 76656 h 405183"/>
                <a:gd name="connsiteX8" fmla="*/ 1248402 w 3389303"/>
                <a:gd name="connsiteY8" fmla="*/ 87607 h 405183"/>
                <a:gd name="connsiteX9" fmla="*/ 1407190 w 3389303"/>
                <a:gd name="connsiteY9" fmla="*/ 87607 h 405183"/>
                <a:gd name="connsiteX10" fmla="*/ 1407190 w 3389303"/>
                <a:gd name="connsiteY10" fmla="*/ 104033 h 405183"/>
                <a:gd name="connsiteX11" fmla="*/ 1571454 w 3389303"/>
                <a:gd name="connsiteY11" fmla="*/ 120460 h 405183"/>
                <a:gd name="connsiteX12" fmla="*/ 1571454 w 3389303"/>
                <a:gd name="connsiteY12" fmla="*/ 125935 h 405183"/>
                <a:gd name="connsiteX13" fmla="*/ 1795947 w 3389303"/>
                <a:gd name="connsiteY13" fmla="*/ 142361 h 405183"/>
                <a:gd name="connsiteX14" fmla="*/ 1795947 w 3389303"/>
                <a:gd name="connsiteY14" fmla="*/ 142361 h 405183"/>
                <a:gd name="connsiteX15" fmla="*/ 1834275 w 3389303"/>
                <a:gd name="connsiteY15" fmla="*/ 164263 h 405183"/>
                <a:gd name="connsiteX16" fmla="*/ 1921882 w 3389303"/>
                <a:gd name="connsiteY16" fmla="*/ 164263 h 405183"/>
                <a:gd name="connsiteX17" fmla="*/ 1965686 w 3389303"/>
                <a:gd name="connsiteY17" fmla="*/ 191640 h 405183"/>
                <a:gd name="connsiteX18" fmla="*/ 2025916 w 3389303"/>
                <a:gd name="connsiteY18" fmla="*/ 191640 h 405183"/>
                <a:gd name="connsiteX19" fmla="*/ 2058769 w 3389303"/>
                <a:gd name="connsiteY19" fmla="*/ 213542 h 405183"/>
                <a:gd name="connsiteX20" fmla="*/ 2179229 w 3389303"/>
                <a:gd name="connsiteY20" fmla="*/ 219018 h 405183"/>
                <a:gd name="connsiteX21" fmla="*/ 2179229 w 3389303"/>
                <a:gd name="connsiteY21" fmla="*/ 229969 h 405183"/>
                <a:gd name="connsiteX22" fmla="*/ 2250409 w 3389303"/>
                <a:gd name="connsiteY22" fmla="*/ 235444 h 405183"/>
                <a:gd name="connsiteX23" fmla="*/ 2255885 w 3389303"/>
                <a:gd name="connsiteY23" fmla="*/ 246395 h 405183"/>
                <a:gd name="connsiteX24" fmla="*/ 2529657 w 3389303"/>
                <a:gd name="connsiteY24" fmla="*/ 251870 h 405183"/>
                <a:gd name="connsiteX25" fmla="*/ 2529657 w 3389303"/>
                <a:gd name="connsiteY25" fmla="*/ 262821 h 405183"/>
                <a:gd name="connsiteX26" fmla="*/ 2644642 w 3389303"/>
                <a:gd name="connsiteY26" fmla="*/ 268297 h 405183"/>
                <a:gd name="connsiteX27" fmla="*/ 2650117 w 3389303"/>
                <a:gd name="connsiteY27" fmla="*/ 279248 h 405183"/>
                <a:gd name="connsiteX28" fmla="*/ 2715823 w 3389303"/>
                <a:gd name="connsiteY28" fmla="*/ 284723 h 405183"/>
                <a:gd name="connsiteX29" fmla="*/ 2715823 w 3389303"/>
                <a:gd name="connsiteY29" fmla="*/ 295674 h 405183"/>
                <a:gd name="connsiteX30" fmla="*/ 2841758 w 3389303"/>
                <a:gd name="connsiteY30" fmla="*/ 301149 h 405183"/>
                <a:gd name="connsiteX31" fmla="*/ 2841758 w 3389303"/>
                <a:gd name="connsiteY31" fmla="*/ 312100 h 405183"/>
                <a:gd name="connsiteX32" fmla="*/ 2951267 w 3389303"/>
                <a:gd name="connsiteY32" fmla="*/ 312100 h 405183"/>
                <a:gd name="connsiteX33" fmla="*/ 2951267 w 3389303"/>
                <a:gd name="connsiteY33" fmla="*/ 328527 h 405183"/>
                <a:gd name="connsiteX34" fmla="*/ 3016972 w 3389303"/>
                <a:gd name="connsiteY34" fmla="*/ 334002 h 405183"/>
                <a:gd name="connsiteX35" fmla="*/ 3022448 w 3389303"/>
                <a:gd name="connsiteY35" fmla="*/ 355904 h 405183"/>
                <a:gd name="connsiteX36" fmla="*/ 3175760 w 3389303"/>
                <a:gd name="connsiteY36" fmla="*/ 366855 h 405183"/>
                <a:gd name="connsiteX37" fmla="*/ 3181236 w 3389303"/>
                <a:gd name="connsiteY37" fmla="*/ 377806 h 405183"/>
                <a:gd name="connsiteX38" fmla="*/ 3312646 w 3389303"/>
                <a:gd name="connsiteY38" fmla="*/ 388757 h 405183"/>
                <a:gd name="connsiteX39" fmla="*/ 3312646 w 3389303"/>
                <a:gd name="connsiteY39" fmla="*/ 399707 h 405183"/>
                <a:gd name="connsiteX40" fmla="*/ 3389303 w 3389303"/>
                <a:gd name="connsiteY40" fmla="*/ 405183 h 40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89303" h="405183">
                  <a:moveTo>
                    <a:pt x="0" y="0"/>
                  </a:moveTo>
                  <a:lnTo>
                    <a:pt x="476364" y="10951"/>
                  </a:lnTo>
                  <a:lnTo>
                    <a:pt x="498265" y="32852"/>
                  </a:lnTo>
                  <a:lnTo>
                    <a:pt x="876072" y="43803"/>
                  </a:lnTo>
                  <a:lnTo>
                    <a:pt x="876072" y="54754"/>
                  </a:lnTo>
                  <a:lnTo>
                    <a:pt x="1029384" y="54754"/>
                  </a:lnTo>
                  <a:lnTo>
                    <a:pt x="1023909" y="65705"/>
                  </a:lnTo>
                  <a:lnTo>
                    <a:pt x="1248402" y="76656"/>
                  </a:lnTo>
                  <a:lnTo>
                    <a:pt x="1248402" y="87607"/>
                  </a:lnTo>
                  <a:lnTo>
                    <a:pt x="1407190" y="87607"/>
                  </a:lnTo>
                  <a:lnTo>
                    <a:pt x="1407190" y="104033"/>
                  </a:lnTo>
                  <a:lnTo>
                    <a:pt x="1571454" y="120460"/>
                  </a:lnTo>
                  <a:lnTo>
                    <a:pt x="1571454" y="125935"/>
                  </a:lnTo>
                  <a:lnTo>
                    <a:pt x="1795947" y="142361"/>
                  </a:lnTo>
                  <a:lnTo>
                    <a:pt x="1795947" y="142361"/>
                  </a:lnTo>
                  <a:lnTo>
                    <a:pt x="1834275" y="164263"/>
                  </a:lnTo>
                  <a:lnTo>
                    <a:pt x="1921882" y="164263"/>
                  </a:lnTo>
                  <a:lnTo>
                    <a:pt x="1965686" y="191640"/>
                  </a:lnTo>
                  <a:lnTo>
                    <a:pt x="2025916" y="191640"/>
                  </a:lnTo>
                  <a:lnTo>
                    <a:pt x="2058769" y="213542"/>
                  </a:lnTo>
                  <a:lnTo>
                    <a:pt x="2179229" y="219018"/>
                  </a:lnTo>
                  <a:lnTo>
                    <a:pt x="2179229" y="229969"/>
                  </a:lnTo>
                  <a:lnTo>
                    <a:pt x="2250409" y="235444"/>
                  </a:lnTo>
                  <a:lnTo>
                    <a:pt x="2255885" y="246395"/>
                  </a:lnTo>
                  <a:lnTo>
                    <a:pt x="2529657" y="251870"/>
                  </a:lnTo>
                  <a:lnTo>
                    <a:pt x="2529657" y="262821"/>
                  </a:lnTo>
                  <a:lnTo>
                    <a:pt x="2644642" y="268297"/>
                  </a:lnTo>
                  <a:lnTo>
                    <a:pt x="2650117" y="279248"/>
                  </a:lnTo>
                  <a:lnTo>
                    <a:pt x="2715823" y="284723"/>
                  </a:lnTo>
                  <a:lnTo>
                    <a:pt x="2715823" y="295674"/>
                  </a:lnTo>
                  <a:lnTo>
                    <a:pt x="2841758" y="301149"/>
                  </a:lnTo>
                  <a:lnTo>
                    <a:pt x="2841758" y="312100"/>
                  </a:lnTo>
                  <a:lnTo>
                    <a:pt x="2951267" y="312100"/>
                  </a:lnTo>
                  <a:lnTo>
                    <a:pt x="2951267" y="328527"/>
                  </a:lnTo>
                  <a:lnTo>
                    <a:pt x="3016972" y="334002"/>
                  </a:lnTo>
                  <a:lnTo>
                    <a:pt x="3022448" y="355904"/>
                  </a:lnTo>
                  <a:lnTo>
                    <a:pt x="3175760" y="366855"/>
                  </a:lnTo>
                  <a:lnTo>
                    <a:pt x="3181236" y="377806"/>
                  </a:lnTo>
                  <a:lnTo>
                    <a:pt x="3312646" y="388757"/>
                  </a:lnTo>
                  <a:lnTo>
                    <a:pt x="3312646" y="399707"/>
                  </a:lnTo>
                  <a:lnTo>
                    <a:pt x="3389303" y="405183"/>
                  </a:lnTo>
                </a:path>
              </a:pathLst>
            </a:custGeom>
            <a:noFill/>
            <a:ln w="28575">
              <a:solidFill>
                <a:schemeClr val="accent6"/>
              </a:solidFill>
              <a:prstDash val="solid"/>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9" name="TextBox 138">
            <a:extLst>
              <a:ext uri="{FF2B5EF4-FFF2-40B4-BE49-F238E27FC236}">
                <a16:creationId xmlns:a16="http://schemas.microsoft.com/office/drawing/2014/main" id="{FA834686-4141-0835-E25D-E0EF1A4E049D}"/>
              </a:ext>
            </a:extLst>
          </p:cNvPr>
          <p:cNvSpPr txBox="1"/>
          <p:nvPr/>
        </p:nvSpPr>
        <p:spPr bwMode="auto">
          <a:xfrm>
            <a:off x="7414061" y="5466894"/>
            <a:ext cx="7826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1718</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837</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529</a:t>
            </a:r>
          </a:p>
        </p:txBody>
      </p:sp>
      <p:sp>
        <p:nvSpPr>
          <p:cNvPr id="140" name="TextBox 139">
            <a:extLst>
              <a:ext uri="{FF2B5EF4-FFF2-40B4-BE49-F238E27FC236}">
                <a16:creationId xmlns:a16="http://schemas.microsoft.com/office/drawing/2014/main" id="{B6A14A75-438E-6893-FAF3-A8B34B4BE109}"/>
              </a:ext>
            </a:extLst>
          </p:cNvPr>
          <p:cNvSpPr txBox="1"/>
          <p:nvPr/>
        </p:nvSpPr>
        <p:spPr bwMode="auto">
          <a:xfrm>
            <a:off x="8464842" y="5466894"/>
            <a:ext cx="7826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1256</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614</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285</a:t>
            </a:r>
          </a:p>
        </p:txBody>
      </p:sp>
      <p:sp>
        <p:nvSpPr>
          <p:cNvPr id="141" name="TextBox 140">
            <a:extLst>
              <a:ext uri="{FF2B5EF4-FFF2-40B4-BE49-F238E27FC236}">
                <a16:creationId xmlns:a16="http://schemas.microsoft.com/office/drawing/2014/main" id="{2F0BA4E5-F599-72AD-B0C9-8779174C2071}"/>
              </a:ext>
            </a:extLst>
          </p:cNvPr>
          <p:cNvSpPr txBox="1"/>
          <p:nvPr/>
        </p:nvSpPr>
        <p:spPr bwMode="auto">
          <a:xfrm>
            <a:off x="9521212" y="5466894"/>
            <a:ext cx="7826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737</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400</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134</a:t>
            </a:r>
          </a:p>
        </p:txBody>
      </p:sp>
      <p:sp>
        <p:nvSpPr>
          <p:cNvPr id="142" name="TextBox 141">
            <a:extLst>
              <a:ext uri="{FF2B5EF4-FFF2-40B4-BE49-F238E27FC236}">
                <a16:creationId xmlns:a16="http://schemas.microsoft.com/office/drawing/2014/main" id="{6DA8C59D-0EFD-6E96-8DC8-6FF75A860EC6}"/>
              </a:ext>
            </a:extLst>
          </p:cNvPr>
          <p:cNvSpPr txBox="1"/>
          <p:nvPr/>
        </p:nvSpPr>
        <p:spPr bwMode="auto">
          <a:xfrm>
            <a:off x="10610513" y="5466894"/>
            <a:ext cx="7826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385</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209</a:t>
            </a:r>
            <a:b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82</a:t>
            </a:r>
          </a:p>
        </p:txBody>
      </p:sp>
      <p:sp>
        <p:nvSpPr>
          <p:cNvPr id="159" name="TextBox 158">
            <a:extLst>
              <a:ext uri="{FF2B5EF4-FFF2-40B4-BE49-F238E27FC236}">
                <a16:creationId xmlns:a16="http://schemas.microsoft.com/office/drawing/2014/main" id="{C31CAF91-217F-C595-00C6-9AA442A1F36F}"/>
              </a:ext>
            </a:extLst>
          </p:cNvPr>
          <p:cNvSpPr txBox="1"/>
          <p:nvPr/>
        </p:nvSpPr>
        <p:spPr>
          <a:xfrm>
            <a:off x="7793856" y="1830154"/>
            <a:ext cx="3738717" cy="406400"/>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Bilirubin</a:t>
            </a:r>
            <a:endParaRPr kumimoji="0" lang="en-CA" sz="12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160" name="TextBox 159">
            <a:extLst>
              <a:ext uri="{FF2B5EF4-FFF2-40B4-BE49-F238E27FC236}">
                <a16:creationId xmlns:a16="http://schemas.microsoft.com/office/drawing/2014/main" id="{48B63DA0-3298-7F7A-DDD7-B330F1DDB4DE}"/>
              </a:ext>
            </a:extLst>
          </p:cNvPr>
          <p:cNvSpPr txBox="1"/>
          <p:nvPr/>
        </p:nvSpPr>
        <p:spPr>
          <a:xfrm>
            <a:off x="1407347" y="1830154"/>
            <a:ext cx="3716039" cy="406400"/>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a:t>
            </a:r>
            <a:endParaRPr kumimoji="0" lang="en-CA" sz="12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10" name="TextBox 9">
            <a:extLst>
              <a:ext uri="{FF2B5EF4-FFF2-40B4-BE49-F238E27FC236}">
                <a16:creationId xmlns:a16="http://schemas.microsoft.com/office/drawing/2014/main" id="{C8818A90-AB34-5A9B-215F-034E5FF45B6E}"/>
              </a:ext>
            </a:extLst>
          </p:cNvPr>
          <p:cNvSpPr txBox="1"/>
          <p:nvPr/>
        </p:nvSpPr>
        <p:spPr>
          <a:xfrm>
            <a:off x="1207752" y="5508969"/>
            <a:ext cx="328616" cy="64633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773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750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482</a:t>
            </a:r>
          </a:p>
        </p:txBody>
      </p:sp>
      <p:sp>
        <p:nvSpPr>
          <p:cNvPr id="12" name="TextBox 11">
            <a:extLst>
              <a:ext uri="{FF2B5EF4-FFF2-40B4-BE49-F238E27FC236}">
                <a16:creationId xmlns:a16="http://schemas.microsoft.com/office/drawing/2014/main" id="{BCC54EA8-9526-2EE3-44F8-FB4F1D6D033C}"/>
              </a:ext>
            </a:extLst>
          </p:cNvPr>
          <p:cNvSpPr txBox="1"/>
          <p:nvPr/>
        </p:nvSpPr>
        <p:spPr>
          <a:xfrm>
            <a:off x="2305087" y="5508969"/>
            <a:ext cx="338234" cy="64633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555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559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354</a:t>
            </a:r>
          </a:p>
        </p:txBody>
      </p:sp>
      <p:sp>
        <p:nvSpPr>
          <p:cNvPr id="19" name="TextBox 18">
            <a:extLst>
              <a:ext uri="{FF2B5EF4-FFF2-40B4-BE49-F238E27FC236}">
                <a16:creationId xmlns:a16="http://schemas.microsoft.com/office/drawing/2014/main" id="{285BC783-0119-E890-3E28-8C37349C1AAB}"/>
              </a:ext>
            </a:extLst>
          </p:cNvPr>
          <p:cNvSpPr txBox="1"/>
          <p:nvPr/>
        </p:nvSpPr>
        <p:spPr>
          <a:xfrm>
            <a:off x="3416187" y="5508969"/>
            <a:ext cx="330219" cy="64633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340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335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218</a:t>
            </a:r>
          </a:p>
        </p:txBody>
      </p:sp>
      <p:sp>
        <p:nvSpPr>
          <p:cNvPr id="35" name="TextBox 34">
            <a:extLst>
              <a:ext uri="{FF2B5EF4-FFF2-40B4-BE49-F238E27FC236}">
                <a16:creationId xmlns:a16="http://schemas.microsoft.com/office/drawing/2014/main" id="{CF399651-9C91-3FE0-07FE-DFCAB5032A55}"/>
              </a:ext>
            </a:extLst>
          </p:cNvPr>
          <p:cNvSpPr txBox="1"/>
          <p:nvPr/>
        </p:nvSpPr>
        <p:spPr>
          <a:xfrm>
            <a:off x="4544529" y="5508969"/>
            <a:ext cx="272510" cy="64633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171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177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124</a:t>
            </a:r>
          </a:p>
        </p:txBody>
      </p:sp>
      <p:sp>
        <p:nvSpPr>
          <p:cNvPr id="38" name="Freeform: Shape 37">
            <a:extLst>
              <a:ext uri="{FF2B5EF4-FFF2-40B4-BE49-F238E27FC236}">
                <a16:creationId xmlns:a16="http://schemas.microsoft.com/office/drawing/2014/main" id="{11CB5F05-BB99-A5E4-80B3-753F94F405C3}"/>
              </a:ext>
            </a:extLst>
          </p:cNvPr>
          <p:cNvSpPr/>
          <p:nvPr/>
        </p:nvSpPr>
        <p:spPr>
          <a:xfrm>
            <a:off x="1404039" y="2100072"/>
            <a:ext cx="3692438" cy="627824"/>
          </a:xfrm>
          <a:custGeom>
            <a:avLst/>
            <a:gdLst>
              <a:gd name="csX0" fmla="*/ 4081881 w 4081881"/>
              <a:gd name="csY0" fmla="*/ 1181405 h 1181405"/>
              <a:gd name="csX1" fmla="*/ 4081881 w 4081881"/>
              <a:gd name="csY1" fmla="*/ 1126541 h 1181405"/>
              <a:gd name="csX2" fmla="*/ 3961181 w 4081881"/>
              <a:gd name="csY2" fmla="*/ 1126541 h 1181405"/>
              <a:gd name="csX3" fmla="*/ 3961181 w 4081881"/>
              <a:gd name="csY3" fmla="*/ 1093623 h 1181405"/>
              <a:gd name="csX4" fmla="*/ 3829507 w 4081881"/>
              <a:gd name="csY4" fmla="*/ 1093623 h 1181405"/>
              <a:gd name="csX5" fmla="*/ 3829507 w 4081881"/>
              <a:gd name="csY5" fmla="*/ 1068019 h 1181405"/>
              <a:gd name="csX6" fmla="*/ 3686861 w 4081881"/>
              <a:gd name="csY6" fmla="*/ 1068019 h 1181405"/>
              <a:gd name="csX7" fmla="*/ 3686861 w 4081881"/>
              <a:gd name="csY7" fmla="*/ 1020471 h 1181405"/>
              <a:gd name="csX8" fmla="*/ 3562502 w 4081881"/>
              <a:gd name="csY8" fmla="*/ 1020471 h 1181405"/>
              <a:gd name="csX9" fmla="*/ 3562502 w 4081881"/>
              <a:gd name="csY9" fmla="*/ 943661 h 1181405"/>
              <a:gd name="csX10" fmla="*/ 3474720 w 4081881"/>
              <a:gd name="csY10" fmla="*/ 943661 h 1181405"/>
              <a:gd name="csX11" fmla="*/ 3474720 w 4081881"/>
              <a:gd name="csY11" fmla="*/ 921715 h 1181405"/>
              <a:gd name="csX12" fmla="*/ 3386937 w 4081881"/>
              <a:gd name="csY12" fmla="*/ 921715 h 1181405"/>
              <a:gd name="csX13" fmla="*/ 3386937 w 4081881"/>
              <a:gd name="csY13" fmla="*/ 885139 h 1181405"/>
              <a:gd name="csX14" fmla="*/ 3335731 w 4081881"/>
              <a:gd name="csY14" fmla="*/ 885139 h 1181405"/>
              <a:gd name="csX15" fmla="*/ 3335731 w 4081881"/>
              <a:gd name="csY15" fmla="*/ 841248 h 1181405"/>
              <a:gd name="csX16" fmla="*/ 3288182 w 4081881"/>
              <a:gd name="csY16" fmla="*/ 841248 h 1181405"/>
              <a:gd name="csX17" fmla="*/ 3288182 w 4081881"/>
              <a:gd name="csY17" fmla="*/ 815645 h 1181405"/>
              <a:gd name="csX18" fmla="*/ 3255264 w 4081881"/>
              <a:gd name="csY18" fmla="*/ 815645 h 1181405"/>
              <a:gd name="csX19" fmla="*/ 3255264 w 4081881"/>
              <a:gd name="csY19" fmla="*/ 793699 h 1181405"/>
              <a:gd name="csX20" fmla="*/ 3076041 w 4081881"/>
              <a:gd name="csY20" fmla="*/ 793699 h 1181405"/>
              <a:gd name="csX21" fmla="*/ 3076041 w 4081881"/>
              <a:gd name="csY21" fmla="*/ 775411 h 1181405"/>
              <a:gd name="csX22" fmla="*/ 2926080 w 4081881"/>
              <a:gd name="csY22" fmla="*/ 775411 h 1181405"/>
              <a:gd name="csX23" fmla="*/ 2926080 w 4081881"/>
              <a:gd name="csY23" fmla="*/ 753466 h 1181405"/>
              <a:gd name="csX24" fmla="*/ 2798064 w 4081881"/>
              <a:gd name="csY24" fmla="*/ 753466 h 1181405"/>
              <a:gd name="csX25" fmla="*/ 2798064 w 4081881"/>
              <a:gd name="csY25" fmla="*/ 735178 h 1181405"/>
              <a:gd name="csX26" fmla="*/ 2691993 w 4081881"/>
              <a:gd name="csY26" fmla="*/ 735178 h 1181405"/>
              <a:gd name="csX27" fmla="*/ 2691993 w 4081881"/>
              <a:gd name="csY27" fmla="*/ 709575 h 1181405"/>
              <a:gd name="csX28" fmla="*/ 2607869 w 4081881"/>
              <a:gd name="csY28" fmla="*/ 709575 h 1181405"/>
              <a:gd name="csX29" fmla="*/ 2607869 w 4081881"/>
              <a:gd name="csY29" fmla="*/ 651053 h 1181405"/>
              <a:gd name="csX30" fmla="*/ 2574950 w 4081881"/>
              <a:gd name="csY30" fmla="*/ 651053 h 1181405"/>
              <a:gd name="csX31" fmla="*/ 2574950 w 4081881"/>
              <a:gd name="csY31" fmla="*/ 625450 h 1181405"/>
              <a:gd name="csX32" fmla="*/ 2465222 w 4081881"/>
              <a:gd name="csY32" fmla="*/ 625450 h 1181405"/>
              <a:gd name="csX33" fmla="*/ 2465222 w 4081881"/>
              <a:gd name="csY33" fmla="*/ 610819 h 1181405"/>
              <a:gd name="csX34" fmla="*/ 2421331 w 4081881"/>
              <a:gd name="csY34" fmla="*/ 610819 h 1181405"/>
              <a:gd name="csX35" fmla="*/ 2421331 w 4081881"/>
              <a:gd name="csY35" fmla="*/ 574243 h 1181405"/>
              <a:gd name="csX36" fmla="*/ 2304288 w 4081881"/>
              <a:gd name="csY36" fmla="*/ 574243 h 1181405"/>
              <a:gd name="csX37" fmla="*/ 2304288 w 4081881"/>
              <a:gd name="csY37" fmla="*/ 526695 h 1181405"/>
              <a:gd name="csX38" fmla="*/ 2282342 w 4081881"/>
              <a:gd name="csY38" fmla="*/ 526695 h 1181405"/>
              <a:gd name="csX39" fmla="*/ 2282342 w 4081881"/>
              <a:gd name="csY39" fmla="*/ 493776 h 1181405"/>
              <a:gd name="csX40" fmla="*/ 2238451 w 4081881"/>
              <a:gd name="csY40" fmla="*/ 493776 h 1181405"/>
              <a:gd name="csX41" fmla="*/ 2238451 w 4081881"/>
              <a:gd name="csY41" fmla="*/ 453543 h 1181405"/>
              <a:gd name="csX42" fmla="*/ 2132381 w 4081881"/>
              <a:gd name="csY42" fmla="*/ 453543 h 1181405"/>
              <a:gd name="csX43" fmla="*/ 2132381 w 4081881"/>
              <a:gd name="csY43" fmla="*/ 427939 h 1181405"/>
              <a:gd name="csX44" fmla="*/ 2106777 w 4081881"/>
              <a:gd name="csY44" fmla="*/ 427939 h 1181405"/>
              <a:gd name="csX45" fmla="*/ 2106777 w 4081881"/>
              <a:gd name="csY45" fmla="*/ 391363 h 1181405"/>
              <a:gd name="csX46" fmla="*/ 2048256 w 4081881"/>
              <a:gd name="csY46" fmla="*/ 391363 h 1181405"/>
              <a:gd name="csX47" fmla="*/ 2048256 w 4081881"/>
              <a:gd name="csY47" fmla="*/ 376733 h 1181405"/>
              <a:gd name="csX48" fmla="*/ 1953158 w 4081881"/>
              <a:gd name="csY48" fmla="*/ 376733 h 1181405"/>
              <a:gd name="csX49" fmla="*/ 1953158 w 4081881"/>
              <a:gd name="csY49" fmla="*/ 369418 h 1181405"/>
              <a:gd name="csX50" fmla="*/ 1872691 w 4081881"/>
              <a:gd name="csY50" fmla="*/ 369418 h 1181405"/>
              <a:gd name="csX51" fmla="*/ 1872691 w 4081881"/>
              <a:gd name="csY51" fmla="*/ 332842 h 1181405"/>
              <a:gd name="csX52" fmla="*/ 1708099 w 4081881"/>
              <a:gd name="csY52" fmla="*/ 332842 h 1181405"/>
              <a:gd name="csX53" fmla="*/ 1708099 w 4081881"/>
              <a:gd name="csY53" fmla="*/ 303581 h 1181405"/>
              <a:gd name="csX54" fmla="*/ 1576425 w 4081881"/>
              <a:gd name="csY54" fmla="*/ 303581 h 1181405"/>
              <a:gd name="csX55" fmla="*/ 1576425 w 4081881"/>
              <a:gd name="csY55" fmla="*/ 281635 h 1181405"/>
              <a:gd name="csX56" fmla="*/ 1397203 w 4081881"/>
              <a:gd name="csY56" fmla="*/ 281635 h 1181405"/>
              <a:gd name="csX57" fmla="*/ 1397203 w 4081881"/>
              <a:gd name="csY57" fmla="*/ 263347 h 1181405"/>
              <a:gd name="csX58" fmla="*/ 1320393 w 4081881"/>
              <a:gd name="csY58" fmla="*/ 263347 h 1181405"/>
              <a:gd name="csX59" fmla="*/ 1320393 w 4081881"/>
              <a:gd name="csY59" fmla="*/ 237744 h 1181405"/>
              <a:gd name="csX60" fmla="*/ 1228953 w 4081881"/>
              <a:gd name="csY60" fmla="*/ 237744 h 1181405"/>
              <a:gd name="csX61" fmla="*/ 1228953 w 4081881"/>
              <a:gd name="csY61" fmla="*/ 201168 h 1181405"/>
              <a:gd name="csX62" fmla="*/ 1155801 w 4081881"/>
              <a:gd name="csY62" fmla="*/ 201168 h 1181405"/>
              <a:gd name="csX63" fmla="*/ 1155801 w 4081881"/>
              <a:gd name="csY63" fmla="*/ 186538 h 1181405"/>
              <a:gd name="csX64" fmla="*/ 1046073 w 4081881"/>
              <a:gd name="csY64" fmla="*/ 186538 h 1181405"/>
              <a:gd name="csX65" fmla="*/ 1046073 w 4081881"/>
              <a:gd name="csY65" fmla="*/ 164592 h 1181405"/>
              <a:gd name="csX66" fmla="*/ 863193 w 4081881"/>
              <a:gd name="csY66" fmla="*/ 164592 h 1181405"/>
              <a:gd name="csX67" fmla="*/ 863193 w 4081881"/>
              <a:gd name="csY67" fmla="*/ 146304 h 1181405"/>
              <a:gd name="csX68" fmla="*/ 808329 w 4081881"/>
              <a:gd name="csY68" fmla="*/ 146304 h 1181405"/>
              <a:gd name="csX69" fmla="*/ 808329 w 4081881"/>
              <a:gd name="csY69" fmla="*/ 128016 h 1181405"/>
              <a:gd name="csX70" fmla="*/ 742493 w 4081881"/>
              <a:gd name="csY70" fmla="*/ 128016 h 1181405"/>
              <a:gd name="csX71" fmla="*/ 742493 w 4081881"/>
              <a:gd name="csY71" fmla="*/ 109728 h 1181405"/>
              <a:gd name="csX72" fmla="*/ 705917 w 4081881"/>
              <a:gd name="csY72" fmla="*/ 109728 h 1181405"/>
              <a:gd name="csX73" fmla="*/ 705917 w 4081881"/>
              <a:gd name="csY73" fmla="*/ 84125 h 1181405"/>
              <a:gd name="csX74" fmla="*/ 647395 w 4081881"/>
              <a:gd name="csY74" fmla="*/ 84125 h 1181405"/>
              <a:gd name="csX75" fmla="*/ 647395 w 4081881"/>
              <a:gd name="csY75" fmla="*/ 65837 h 1181405"/>
              <a:gd name="csX76" fmla="*/ 548640 w 4081881"/>
              <a:gd name="csY76" fmla="*/ 65837 h 1181405"/>
              <a:gd name="csX77" fmla="*/ 548640 w 4081881"/>
              <a:gd name="csY77" fmla="*/ 43891 h 1181405"/>
              <a:gd name="csX78" fmla="*/ 424281 w 4081881"/>
              <a:gd name="csY78" fmla="*/ 43891 h 1181405"/>
              <a:gd name="csX79" fmla="*/ 424281 w 4081881"/>
              <a:gd name="csY79" fmla="*/ 25603 h 1181405"/>
              <a:gd name="csX80" fmla="*/ 248717 w 4081881"/>
              <a:gd name="csY80" fmla="*/ 25603 h 1181405"/>
              <a:gd name="csX81" fmla="*/ 245059 w 4081881"/>
              <a:gd name="csY81" fmla="*/ 21945 h 1181405"/>
              <a:gd name="csX82" fmla="*/ 171907 w 4081881"/>
              <a:gd name="csY82" fmla="*/ 21945 h 1181405"/>
              <a:gd name="csX83" fmla="*/ 171907 w 4081881"/>
              <a:gd name="csY83" fmla="*/ 0 h 1181405"/>
              <a:gd name="csX84" fmla="*/ 0 w 4081881"/>
              <a:gd name="csY84" fmla="*/ 0 h 11814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4081881" h="1181405">
                <a:moveTo>
                  <a:pt x="4081881" y="1181405"/>
                </a:moveTo>
                <a:lnTo>
                  <a:pt x="4081881" y="1126541"/>
                </a:lnTo>
                <a:lnTo>
                  <a:pt x="3961181" y="1126541"/>
                </a:lnTo>
                <a:lnTo>
                  <a:pt x="3961181" y="1093623"/>
                </a:lnTo>
                <a:lnTo>
                  <a:pt x="3829507" y="1093623"/>
                </a:lnTo>
                <a:lnTo>
                  <a:pt x="3829507" y="1068019"/>
                </a:lnTo>
                <a:lnTo>
                  <a:pt x="3686861" y="1068019"/>
                </a:lnTo>
                <a:lnTo>
                  <a:pt x="3686861" y="1020471"/>
                </a:lnTo>
                <a:lnTo>
                  <a:pt x="3562502" y="1020471"/>
                </a:lnTo>
                <a:lnTo>
                  <a:pt x="3562502" y="943661"/>
                </a:lnTo>
                <a:lnTo>
                  <a:pt x="3474720" y="943661"/>
                </a:lnTo>
                <a:lnTo>
                  <a:pt x="3474720" y="921715"/>
                </a:lnTo>
                <a:lnTo>
                  <a:pt x="3386937" y="921715"/>
                </a:lnTo>
                <a:lnTo>
                  <a:pt x="3386937" y="885139"/>
                </a:lnTo>
                <a:lnTo>
                  <a:pt x="3335731" y="885139"/>
                </a:lnTo>
                <a:lnTo>
                  <a:pt x="3335731" y="841248"/>
                </a:lnTo>
                <a:lnTo>
                  <a:pt x="3288182" y="841248"/>
                </a:lnTo>
                <a:lnTo>
                  <a:pt x="3288182" y="815645"/>
                </a:lnTo>
                <a:lnTo>
                  <a:pt x="3255264" y="815645"/>
                </a:lnTo>
                <a:lnTo>
                  <a:pt x="3255264" y="793699"/>
                </a:lnTo>
                <a:lnTo>
                  <a:pt x="3076041" y="793699"/>
                </a:lnTo>
                <a:lnTo>
                  <a:pt x="3076041" y="775411"/>
                </a:lnTo>
                <a:lnTo>
                  <a:pt x="2926080" y="775411"/>
                </a:lnTo>
                <a:lnTo>
                  <a:pt x="2926080" y="753466"/>
                </a:lnTo>
                <a:lnTo>
                  <a:pt x="2798064" y="753466"/>
                </a:lnTo>
                <a:lnTo>
                  <a:pt x="2798064" y="735178"/>
                </a:lnTo>
                <a:lnTo>
                  <a:pt x="2691993" y="735178"/>
                </a:lnTo>
                <a:lnTo>
                  <a:pt x="2691993" y="709575"/>
                </a:lnTo>
                <a:lnTo>
                  <a:pt x="2607869" y="709575"/>
                </a:lnTo>
                <a:lnTo>
                  <a:pt x="2607869" y="651053"/>
                </a:lnTo>
                <a:lnTo>
                  <a:pt x="2574950" y="651053"/>
                </a:lnTo>
                <a:lnTo>
                  <a:pt x="2574950" y="625450"/>
                </a:lnTo>
                <a:lnTo>
                  <a:pt x="2465222" y="625450"/>
                </a:lnTo>
                <a:lnTo>
                  <a:pt x="2465222" y="610819"/>
                </a:lnTo>
                <a:lnTo>
                  <a:pt x="2421331" y="610819"/>
                </a:lnTo>
                <a:lnTo>
                  <a:pt x="2421331" y="574243"/>
                </a:lnTo>
                <a:lnTo>
                  <a:pt x="2304288" y="574243"/>
                </a:lnTo>
                <a:lnTo>
                  <a:pt x="2304288" y="526695"/>
                </a:lnTo>
                <a:lnTo>
                  <a:pt x="2282342" y="526695"/>
                </a:lnTo>
                <a:lnTo>
                  <a:pt x="2282342" y="493776"/>
                </a:lnTo>
                <a:lnTo>
                  <a:pt x="2238451" y="493776"/>
                </a:lnTo>
                <a:lnTo>
                  <a:pt x="2238451" y="453543"/>
                </a:lnTo>
                <a:lnTo>
                  <a:pt x="2132381" y="453543"/>
                </a:lnTo>
                <a:lnTo>
                  <a:pt x="2132381" y="427939"/>
                </a:lnTo>
                <a:lnTo>
                  <a:pt x="2106777" y="427939"/>
                </a:lnTo>
                <a:lnTo>
                  <a:pt x="2106777" y="391363"/>
                </a:lnTo>
                <a:lnTo>
                  <a:pt x="2048256" y="391363"/>
                </a:lnTo>
                <a:lnTo>
                  <a:pt x="2048256" y="376733"/>
                </a:lnTo>
                <a:lnTo>
                  <a:pt x="1953158" y="376733"/>
                </a:lnTo>
                <a:lnTo>
                  <a:pt x="1953158" y="369418"/>
                </a:lnTo>
                <a:lnTo>
                  <a:pt x="1872691" y="369418"/>
                </a:lnTo>
                <a:lnTo>
                  <a:pt x="1872691" y="332842"/>
                </a:lnTo>
                <a:lnTo>
                  <a:pt x="1708099" y="332842"/>
                </a:lnTo>
                <a:lnTo>
                  <a:pt x="1708099" y="303581"/>
                </a:lnTo>
                <a:lnTo>
                  <a:pt x="1576425" y="303581"/>
                </a:lnTo>
                <a:lnTo>
                  <a:pt x="1576425" y="281635"/>
                </a:lnTo>
                <a:lnTo>
                  <a:pt x="1397203" y="281635"/>
                </a:lnTo>
                <a:lnTo>
                  <a:pt x="1397203" y="263347"/>
                </a:lnTo>
                <a:lnTo>
                  <a:pt x="1320393" y="263347"/>
                </a:lnTo>
                <a:lnTo>
                  <a:pt x="1320393" y="237744"/>
                </a:lnTo>
                <a:lnTo>
                  <a:pt x="1228953" y="237744"/>
                </a:lnTo>
                <a:lnTo>
                  <a:pt x="1228953" y="201168"/>
                </a:lnTo>
                <a:lnTo>
                  <a:pt x="1155801" y="201168"/>
                </a:lnTo>
                <a:lnTo>
                  <a:pt x="1155801" y="186538"/>
                </a:lnTo>
                <a:lnTo>
                  <a:pt x="1046073" y="186538"/>
                </a:lnTo>
                <a:lnTo>
                  <a:pt x="1046073" y="164592"/>
                </a:lnTo>
                <a:lnTo>
                  <a:pt x="863193" y="164592"/>
                </a:lnTo>
                <a:lnTo>
                  <a:pt x="863193" y="146304"/>
                </a:lnTo>
                <a:lnTo>
                  <a:pt x="808329" y="146304"/>
                </a:lnTo>
                <a:lnTo>
                  <a:pt x="808329" y="128016"/>
                </a:lnTo>
                <a:lnTo>
                  <a:pt x="742493" y="128016"/>
                </a:lnTo>
                <a:lnTo>
                  <a:pt x="742493" y="109728"/>
                </a:lnTo>
                <a:lnTo>
                  <a:pt x="705917" y="109728"/>
                </a:lnTo>
                <a:lnTo>
                  <a:pt x="705917" y="84125"/>
                </a:lnTo>
                <a:lnTo>
                  <a:pt x="647395" y="84125"/>
                </a:lnTo>
                <a:lnTo>
                  <a:pt x="647395" y="65837"/>
                </a:lnTo>
                <a:lnTo>
                  <a:pt x="548640" y="65837"/>
                </a:lnTo>
                <a:lnTo>
                  <a:pt x="548640" y="43891"/>
                </a:lnTo>
                <a:lnTo>
                  <a:pt x="424281" y="43891"/>
                </a:lnTo>
                <a:lnTo>
                  <a:pt x="424281" y="25603"/>
                </a:lnTo>
                <a:lnTo>
                  <a:pt x="248717" y="25603"/>
                </a:lnTo>
                <a:lnTo>
                  <a:pt x="245059" y="21945"/>
                </a:lnTo>
                <a:lnTo>
                  <a:pt x="171907" y="21945"/>
                </a:lnTo>
                <a:lnTo>
                  <a:pt x="171907" y="0"/>
                </a:lnTo>
                <a:lnTo>
                  <a:pt x="0" y="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39" name="Freeform: Shape 38">
            <a:extLst>
              <a:ext uri="{FF2B5EF4-FFF2-40B4-BE49-F238E27FC236}">
                <a16:creationId xmlns:a16="http://schemas.microsoft.com/office/drawing/2014/main" id="{F4731A5D-8CCB-1EEA-E6E7-F67365BA8ADD}"/>
              </a:ext>
            </a:extLst>
          </p:cNvPr>
          <p:cNvSpPr/>
          <p:nvPr/>
        </p:nvSpPr>
        <p:spPr>
          <a:xfrm>
            <a:off x="1404039" y="2096184"/>
            <a:ext cx="3705673" cy="723066"/>
          </a:xfrm>
          <a:custGeom>
            <a:avLst/>
            <a:gdLst>
              <a:gd name="csX0" fmla="*/ 4096512 w 4096512"/>
              <a:gd name="csY0" fmla="*/ 1360627 h 1360627"/>
              <a:gd name="csX1" fmla="*/ 4096512 w 4096512"/>
              <a:gd name="csY1" fmla="*/ 1305763 h 1360627"/>
              <a:gd name="csX2" fmla="*/ 4016045 w 4096512"/>
              <a:gd name="csY2" fmla="*/ 1305763 h 1360627"/>
              <a:gd name="csX3" fmla="*/ 4016045 w 4096512"/>
              <a:gd name="csY3" fmla="*/ 1269187 h 1360627"/>
              <a:gd name="csX4" fmla="*/ 3961181 w 4096512"/>
              <a:gd name="csY4" fmla="*/ 1269187 h 1360627"/>
              <a:gd name="csX5" fmla="*/ 3961181 w 4096512"/>
              <a:gd name="csY5" fmla="*/ 1236269 h 1360627"/>
              <a:gd name="csX6" fmla="*/ 3781958 w 4096512"/>
              <a:gd name="csY6" fmla="*/ 1236269 h 1360627"/>
              <a:gd name="csX7" fmla="*/ 3781958 w 4096512"/>
              <a:gd name="csY7" fmla="*/ 1196035 h 1360627"/>
              <a:gd name="csX8" fmla="*/ 3752697 w 4096512"/>
              <a:gd name="csY8" fmla="*/ 1196035 h 1360627"/>
              <a:gd name="csX9" fmla="*/ 3752697 w 4096512"/>
              <a:gd name="csY9" fmla="*/ 1159459 h 1360627"/>
              <a:gd name="csX10" fmla="*/ 3551529 w 4096512"/>
              <a:gd name="csY10" fmla="*/ 1159459 h 1360627"/>
              <a:gd name="csX11" fmla="*/ 3551529 w 4096512"/>
              <a:gd name="csY11" fmla="*/ 1133856 h 1360627"/>
              <a:gd name="csX12" fmla="*/ 3518611 w 4096512"/>
              <a:gd name="csY12" fmla="*/ 1133856 h 1360627"/>
              <a:gd name="csX13" fmla="*/ 3518611 w 4096512"/>
              <a:gd name="csY13" fmla="*/ 1093622 h 1360627"/>
              <a:gd name="csX14" fmla="*/ 3416198 w 4096512"/>
              <a:gd name="csY14" fmla="*/ 1093622 h 1360627"/>
              <a:gd name="csX15" fmla="*/ 3416198 w 4096512"/>
              <a:gd name="csY15" fmla="*/ 1068019 h 1360627"/>
              <a:gd name="csX16" fmla="*/ 3364992 w 4096512"/>
              <a:gd name="csY16" fmla="*/ 1068019 h 1360627"/>
              <a:gd name="csX17" fmla="*/ 3364992 w 4096512"/>
              <a:gd name="csY17" fmla="*/ 1038758 h 1360627"/>
              <a:gd name="csX18" fmla="*/ 3328416 w 4096512"/>
              <a:gd name="csY18" fmla="*/ 1038758 h 1360627"/>
              <a:gd name="csX19" fmla="*/ 3328416 w 4096512"/>
              <a:gd name="csY19" fmla="*/ 998525 h 1360627"/>
              <a:gd name="csX20" fmla="*/ 3269894 w 4096512"/>
              <a:gd name="csY20" fmla="*/ 998525 h 1360627"/>
              <a:gd name="csX21" fmla="*/ 3269894 w 4096512"/>
              <a:gd name="csY21" fmla="*/ 972922 h 1360627"/>
              <a:gd name="csX22" fmla="*/ 3130905 w 4096512"/>
              <a:gd name="csY22" fmla="*/ 972922 h 1360627"/>
              <a:gd name="csX23" fmla="*/ 3130905 w 4096512"/>
              <a:gd name="csY23" fmla="*/ 954634 h 1360627"/>
              <a:gd name="csX24" fmla="*/ 3083357 w 4096512"/>
              <a:gd name="csY24" fmla="*/ 954634 h 1360627"/>
              <a:gd name="csX25" fmla="*/ 3083357 w 4096512"/>
              <a:gd name="csY25" fmla="*/ 918058 h 1360627"/>
              <a:gd name="csX26" fmla="*/ 2988259 w 4096512"/>
              <a:gd name="csY26" fmla="*/ 918058 h 1360627"/>
              <a:gd name="csX27" fmla="*/ 2988259 w 4096512"/>
              <a:gd name="csY27" fmla="*/ 899770 h 1360627"/>
              <a:gd name="csX28" fmla="*/ 2918765 w 4096512"/>
              <a:gd name="csY28" fmla="*/ 899770 h 1360627"/>
              <a:gd name="csX29" fmla="*/ 2918765 w 4096512"/>
              <a:gd name="csY29" fmla="*/ 870509 h 1360627"/>
              <a:gd name="csX30" fmla="*/ 2856585 w 4096512"/>
              <a:gd name="csY30" fmla="*/ 870509 h 1360627"/>
              <a:gd name="csX31" fmla="*/ 2856585 w 4096512"/>
              <a:gd name="csY31" fmla="*/ 844906 h 1360627"/>
              <a:gd name="csX32" fmla="*/ 2823667 w 4096512"/>
              <a:gd name="csY32" fmla="*/ 844906 h 1360627"/>
              <a:gd name="csX33" fmla="*/ 2823667 w 4096512"/>
              <a:gd name="csY33" fmla="*/ 819302 h 1360627"/>
              <a:gd name="csX34" fmla="*/ 2783433 w 4096512"/>
              <a:gd name="csY34" fmla="*/ 819302 h 1360627"/>
              <a:gd name="csX35" fmla="*/ 2783433 w 4096512"/>
              <a:gd name="csY35" fmla="*/ 797357 h 1360627"/>
              <a:gd name="csX36" fmla="*/ 2702966 w 4096512"/>
              <a:gd name="csY36" fmla="*/ 797357 h 1360627"/>
              <a:gd name="csX37" fmla="*/ 2702966 w 4096512"/>
              <a:gd name="csY37" fmla="*/ 775411 h 1360627"/>
              <a:gd name="csX38" fmla="*/ 2677363 w 4096512"/>
              <a:gd name="csY38" fmla="*/ 775411 h 1360627"/>
              <a:gd name="csX39" fmla="*/ 2677363 w 4096512"/>
              <a:gd name="csY39" fmla="*/ 749808 h 1360627"/>
              <a:gd name="csX40" fmla="*/ 2553005 w 4096512"/>
              <a:gd name="csY40" fmla="*/ 749808 h 1360627"/>
              <a:gd name="csX41" fmla="*/ 2553005 w 4096512"/>
              <a:gd name="csY41" fmla="*/ 731520 h 1360627"/>
              <a:gd name="csX42" fmla="*/ 2509113 w 4096512"/>
              <a:gd name="csY42" fmla="*/ 731520 h 1360627"/>
              <a:gd name="csX43" fmla="*/ 2509113 w 4096512"/>
              <a:gd name="csY43" fmla="*/ 709574 h 1360627"/>
              <a:gd name="csX44" fmla="*/ 2465222 w 4096512"/>
              <a:gd name="csY44" fmla="*/ 709574 h 1360627"/>
              <a:gd name="csX45" fmla="*/ 2465222 w 4096512"/>
              <a:gd name="csY45" fmla="*/ 687629 h 1360627"/>
              <a:gd name="csX46" fmla="*/ 2417673 w 4096512"/>
              <a:gd name="csY46" fmla="*/ 687629 h 1360627"/>
              <a:gd name="csX47" fmla="*/ 2417673 w 4096512"/>
              <a:gd name="csY47" fmla="*/ 662026 h 1360627"/>
              <a:gd name="csX48" fmla="*/ 2355494 w 4096512"/>
              <a:gd name="csY48" fmla="*/ 662026 h 1360627"/>
              <a:gd name="csX49" fmla="*/ 2355494 w 4096512"/>
              <a:gd name="csY49" fmla="*/ 662026 h 1360627"/>
              <a:gd name="csX50" fmla="*/ 2355494 w 4096512"/>
              <a:gd name="csY50" fmla="*/ 643738 h 1360627"/>
              <a:gd name="csX51" fmla="*/ 2286000 w 4096512"/>
              <a:gd name="csY51" fmla="*/ 643738 h 1360627"/>
              <a:gd name="csX52" fmla="*/ 2286000 w 4096512"/>
              <a:gd name="csY52" fmla="*/ 621792 h 1360627"/>
              <a:gd name="csX53" fmla="*/ 2238451 w 4096512"/>
              <a:gd name="csY53" fmla="*/ 621792 h 1360627"/>
              <a:gd name="csX54" fmla="*/ 2238451 w 4096512"/>
              <a:gd name="csY54" fmla="*/ 596189 h 1360627"/>
              <a:gd name="csX55" fmla="*/ 2176272 w 4096512"/>
              <a:gd name="csY55" fmla="*/ 596189 h 1360627"/>
              <a:gd name="csX56" fmla="*/ 2176272 w 4096512"/>
              <a:gd name="csY56" fmla="*/ 570586 h 1360627"/>
              <a:gd name="csX57" fmla="*/ 2092147 w 4096512"/>
              <a:gd name="csY57" fmla="*/ 570586 h 1360627"/>
              <a:gd name="csX58" fmla="*/ 2092147 w 4096512"/>
              <a:gd name="csY58" fmla="*/ 552298 h 1360627"/>
              <a:gd name="csX59" fmla="*/ 2048256 w 4096512"/>
              <a:gd name="csY59" fmla="*/ 552298 h 1360627"/>
              <a:gd name="csX60" fmla="*/ 2048256 w 4096512"/>
              <a:gd name="csY60" fmla="*/ 523037 h 1360627"/>
              <a:gd name="csX61" fmla="*/ 1993392 w 4096512"/>
              <a:gd name="csY61" fmla="*/ 523037 h 1360627"/>
              <a:gd name="csX62" fmla="*/ 1993392 w 4096512"/>
              <a:gd name="csY62" fmla="*/ 497434 h 1360627"/>
              <a:gd name="csX63" fmla="*/ 1964131 w 4096512"/>
              <a:gd name="csY63" fmla="*/ 497434 h 1360627"/>
              <a:gd name="csX64" fmla="*/ 1964131 w 4096512"/>
              <a:gd name="csY64" fmla="*/ 471830 h 1360627"/>
              <a:gd name="csX65" fmla="*/ 1945843 w 4096512"/>
              <a:gd name="csY65" fmla="*/ 471830 h 1360627"/>
              <a:gd name="csX66" fmla="*/ 1945843 w 4096512"/>
              <a:gd name="csY66" fmla="*/ 449885 h 1360627"/>
              <a:gd name="csX67" fmla="*/ 1810512 w 4096512"/>
              <a:gd name="csY67" fmla="*/ 449885 h 1360627"/>
              <a:gd name="csX68" fmla="*/ 1810512 w 4096512"/>
              <a:gd name="csY68" fmla="*/ 405994 h 1360627"/>
              <a:gd name="csX69" fmla="*/ 1777593 w 4096512"/>
              <a:gd name="csY69" fmla="*/ 405994 h 1360627"/>
              <a:gd name="csX70" fmla="*/ 1777593 w 4096512"/>
              <a:gd name="csY70" fmla="*/ 380390 h 1360627"/>
              <a:gd name="csX71" fmla="*/ 1627632 w 4096512"/>
              <a:gd name="csY71" fmla="*/ 380390 h 1360627"/>
              <a:gd name="csX72" fmla="*/ 1627632 w 4096512"/>
              <a:gd name="csY72" fmla="*/ 365760 h 1360627"/>
              <a:gd name="csX73" fmla="*/ 1591056 w 4096512"/>
              <a:gd name="csY73" fmla="*/ 365760 h 1360627"/>
              <a:gd name="csX74" fmla="*/ 1591056 w 4096512"/>
              <a:gd name="csY74" fmla="*/ 347472 h 1360627"/>
              <a:gd name="csX75" fmla="*/ 1561795 w 4096512"/>
              <a:gd name="csY75" fmla="*/ 347472 h 1360627"/>
              <a:gd name="csX76" fmla="*/ 1561795 w 4096512"/>
              <a:gd name="csY76" fmla="*/ 329184 h 1360627"/>
              <a:gd name="csX77" fmla="*/ 1484985 w 4096512"/>
              <a:gd name="csY77" fmla="*/ 329184 h 1360627"/>
              <a:gd name="csX78" fmla="*/ 1484985 w 4096512"/>
              <a:gd name="csY78" fmla="*/ 296266 h 1360627"/>
              <a:gd name="csX79" fmla="*/ 1459382 w 4096512"/>
              <a:gd name="csY79" fmla="*/ 296266 h 1360627"/>
              <a:gd name="csX80" fmla="*/ 1459382 w 4096512"/>
              <a:gd name="csY80" fmla="*/ 263347 h 1360627"/>
              <a:gd name="csX81" fmla="*/ 1441094 w 4096512"/>
              <a:gd name="csY81" fmla="*/ 263347 h 1360627"/>
              <a:gd name="csX82" fmla="*/ 1441094 w 4096512"/>
              <a:gd name="csY82" fmla="*/ 234086 h 1360627"/>
              <a:gd name="csX83" fmla="*/ 1356969 w 4096512"/>
              <a:gd name="csY83" fmla="*/ 234086 h 1360627"/>
              <a:gd name="csX84" fmla="*/ 1356969 w 4096512"/>
              <a:gd name="csY84" fmla="*/ 219456 h 1360627"/>
              <a:gd name="csX85" fmla="*/ 1335024 w 4096512"/>
              <a:gd name="csY85" fmla="*/ 219456 h 1360627"/>
              <a:gd name="csX86" fmla="*/ 1335024 w 4096512"/>
              <a:gd name="csY86" fmla="*/ 204826 h 1360627"/>
              <a:gd name="csX87" fmla="*/ 1298448 w 4096512"/>
              <a:gd name="csY87" fmla="*/ 204826 h 1360627"/>
              <a:gd name="csX88" fmla="*/ 1298448 w 4096512"/>
              <a:gd name="csY88" fmla="*/ 190195 h 1360627"/>
              <a:gd name="csX89" fmla="*/ 1196035 w 4096512"/>
              <a:gd name="csY89" fmla="*/ 190195 h 1360627"/>
              <a:gd name="csX90" fmla="*/ 1196035 w 4096512"/>
              <a:gd name="csY90" fmla="*/ 171907 h 1360627"/>
              <a:gd name="csX91" fmla="*/ 1053389 w 4096512"/>
              <a:gd name="csY91" fmla="*/ 171907 h 1360627"/>
              <a:gd name="csX92" fmla="*/ 1053389 w 4096512"/>
              <a:gd name="csY92" fmla="*/ 160934 h 1360627"/>
              <a:gd name="csX93" fmla="*/ 987552 w 4096512"/>
              <a:gd name="csY93" fmla="*/ 160934 h 1360627"/>
              <a:gd name="csX94" fmla="*/ 987552 w 4096512"/>
              <a:gd name="csY94" fmla="*/ 146304 h 1360627"/>
              <a:gd name="csX95" fmla="*/ 779069 w 4096512"/>
              <a:gd name="csY95" fmla="*/ 146304 h 1360627"/>
              <a:gd name="csX96" fmla="*/ 779069 w 4096512"/>
              <a:gd name="csY96" fmla="*/ 135331 h 1360627"/>
              <a:gd name="csX97" fmla="*/ 676656 w 4096512"/>
              <a:gd name="csY97" fmla="*/ 135331 h 1360627"/>
              <a:gd name="csX98" fmla="*/ 676656 w 4096512"/>
              <a:gd name="csY98" fmla="*/ 113386 h 1360627"/>
              <a:gd name="csX99" fmla="*/ 577901 w 4096512"/>
              <a:gd name="csY99" fmla="*/ 113386 h 1360627"/>
              <a:gd name="csX100" fmla="*/ 577901 w 4096512"/>
              <a:gd name="csY100" fmla="*/ 106070 h 1360627"/>
              <a:gd name="csX101" fmla="*/ 530352 w 4096512"/>
              <a:gd name="csY101" fmla="*/ 106070 h 1360627"/>
              <a:gd name="csX102" fmla="*/ 530352 w 4096512"/>
              <a:gd name="csY102" fmla="*/ 84125 h 1360627"/>
              <a:gd name="csX103" fmla="*/ 446227 w 4096512"/>
              <a:gd name="csY103" fmla="*/ 84125 h 1360627"/>
              <a:gd name="csX104" fmla="*/ 446227 w 4096512"/>
              <a:gd name="csY104" fmla="*/ 69494 h 1360627"/>
              <a:gd name="csX105" fmla="*/ 234086 w 4096512"/>
              <a:gd name="csY105" fmla="*/ 69494 h 1360627"/>
              <a:gd name="csX106" fmla="*/ 234086 w 4096512"/>
              <a:gd name="csY106" fmla="*/ 58522 h 1360627"/>
              <a:gd name="csX107" fmla="*/ 160934 w 4096512"/>
              <a:gd name="csY107" fmla="*/ 58522 h 1360627"/>
              <a:gd name="csX108" fmla="*/ 160934 w 4096512"/>
              <a:gd name="csY108" fmla="*/ 47549 h 1360627"/>
              <a:gd name="csX109" fmla="*/ 69494 w 4096512"/>
              <a:gd name="csY109" fmla="*/ 47549 h 1360627"/>
              <a:gd name="csX110" fmla="*/ 69494 w 4096512"/>
              <a:gd name="csY110" fmla="*/ 25603 h 1360627"/>
              <a:gd name="csX111" fmla="*/ 43891 w 4096512"/>
              <a:gd name="csY111" fmla="*/ 25603 h 1360627"/>
              <a:gd name="csX112" fmla="*/ 43891 w 4096512"/>
              <a:gd name="csY112" fmla="*/ 0 h 1360627"/>
              <a:gd name="csX113" fmla="*/ 0 w 4096512"/>
              <a:gd name="csY113" fmla="*/ 0 h 1360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Lst>
            <a:rect l="l" t="t" r="r" b="b"/>
            <a:pathLst>
              <a:path w="4096512" h="1360627">
                <a:moveTo>
                  <a:pt x="4096512" y="1360627"/>
                </a:moveTo>
                <a:lnTo>
                  <a:pt x="4096512" y="1305763"/>
                </a:lnTo>
                <a:lnTo>
                  <a:pt x="4016045" y="1305763"/>
                </a:lnTo>
                <a:lnTo>
                  <a:pt x="4016045" y="1269187"/>
                </a:lnTo>
                <a:lnTo>
                  <a:pt x="3961181" y="1269187"/>
                </a:lnTo>
                <a:lnTo>
                  <a:pt x="3961181" y="1236269"/>
                </a:lnTo>
                <a:lnTo>
                  <a:pt x="3781958" y="1236269"/>
                </a:lnTo>
                <a:lnTo>
                  <a:pt x="3781958" y="1196035"/>
                </a:lnTo>
                <a:lnTo>
                  <a:pt x="3752697" y="1196035"/>
                </a:lnTo>
                <a:lnTo>
                  <a:pt x="3752697" y="1159459"/>
                </a:lnTo>
                <a:lnTo>
                  <a:pt x="3551529" y="1159459"/>
                </a:lnTo>
                <a:lnTo>
                  <a:pt x="3551529" y="1133856"/>
                </a:lnTo>
                <a:lnTo>
                  <a:pt x="3518611" y="1133856"/>
                </a:lnTo>
                <a:lnTo>
                  <a:pt x="3518611" y="1093622"/>
                </a:lnTo>
                <a:lnTo>
                  <a:pt x="3416198" y="1093622"/>
                </a:lnTo>
                <a:lnTo>
                  <a:pt x="3416198" y="1068019"/>
                </a:lnTo>
                <a:lnTo>
                  <a:pt x="3364992" y="1068019"/>
                </a:lnTo>
                <a:lnTo>
                  <a:pt x="3364992" y="1038758"/>
                </a:lnTo>
                <a:lnTo>
                  <a:pt x="3328416" y="1038758"/>
                </a:lnTo>
                <a:lnTo>
                  <a:pt x="3328416" y="998525"/>
                </a:lnTo>
                <a:lnTo>
                  <a:pt x="3269894" y="998525"/>
                </a:lnTo>
                <a:lnTo>
                  <a:pt x="3269894" y="972922"/>
                </a:lnTo>
                <a:lnTo>
                  <a:pt x="3130905" y="972922"/>
                </a:lnTo>
                <a:lnTo>
                  <a:pt x="3130905" y="954634"/>
                </a:lnTo>
                <a:lnTo>
                  <a:pt x="3083357" y="954634"/>
                </a:lnTo>
                <a:lnTo>
                  <a:pt x="3083357" y="918058"/>
                </a:lnTo>
                <a:lnTo>
                  <a:pt x="2988259" y="918058"/>
                </a:lnTo>
                <a:lnTo>
                  <a:pt x="2988259" y="899770"/>
                </a:lnTo>
                <a:lnTo>
                  <a:pt x="2918765" y="899770"/>
                </a:lnTo>
                <a:lnTo>
                  <a:pt x="2918765" y="870509"/>
                </a:lnTo>
                <a:lnTo>
                  <a:pt x="2856585" y="870509"/>
                </a:lnTo>
                <a:lnTo>
                  <a:pt x="2856585" y="844906"/>
                </a:lnTo>
                <a:lnTo>
                  <a:pt x="2823667" y="844906"/>
                </a:lnTo>
                <a:lnTo>
                  <a:pt x="2823667" y="819302"/>
                </a:lnTo>
                <a:lnTo>
                  <a:pt x="2783433" y="819302"/>
                </a:lnTo>
                <a:lnTo>
                  <a:pt x="2783433" y="797357"/>
                </a:lnTo>
                <a:lnTo>
                  <a:pt x="2702966" y="797357"/>
                </a:lnTo>
                <a:lnTo>
                  <a:pt x="2702966" y="775411"/>
                </a:lnTo>
                <a:lnTo>
                  <a:pt x="2677363" y="775411"/>
                </a:lnTo>
                <a:lnTo>
                  <a:pt x="2677363" y="749808"/>
                </a:lnTo>
                <a:lnTo>
                  <a:pt x="2553005" y="749808"/>
                </a:lnTo>
                <a:lnTo>
                  <a:pt x="2553005" y="731520"/>
                </a:lnTo>
                <a:lnTo>
                  <a:pt x="2509113" y="731520"/>
                </a:lnTo>
                <a:lnTo>
                  <a:pt x="2509113" y="709574"/>
                </a:lnTo>
                <a:lnTo>
                  <a:pt x="2465222" y="709574"/>
                </a:lnTo>
                <a:lnTo>
                  <a:pt x="2465222" y="687629"/>
                </a:lnTo>
                <a:lnTo>
                  <a:pt x="2417673" y="687629"/>
                </a:lnTo>
                <a:lnTo>
                  <a:pt x="2417673" y="662026"/>
                </a:lnTo>
                <a:lnTo>
                  <a:pt x="2355494" y="662026"/>
                </a:lnTo>
                <a:lnTo>
                  <a:pt x="2355494" y="662026"/>
                </a:lnTo>
                <a:lnTo>
                  <a:pt x="2355494" y="643738"/>
                </a:lnTo>
                <a:lnTo>
                  <a:pt x="2286000" y="643738"/>
                </a:lnTo>
                <a:lnTo>
                  <a:pt x="2286000" y="621792"/>
                </a:lnTo>
                <a:lnTo>
                  <a:pt x="2238451" y="621792"/>
                </a:lnTo>
                <a:lnTo>
                  <a:pt x="2238451" y="596189"/>
                </a:lnTo>
                <a:lnTo>
                  <a:pt x="2176272" y="596189"/>
                </a:lnTo>
                <a:lnTo>
                  <a:pt x="2176272" y="570586"/>
                </a:lnTo>
                <a:lnTo>
                  <a:pt x="2092147" y="570586"/>
                </a:lnTo>
                <a:lnTo>
                  <a:pt x="2092147" y="552298"/>
                </a:lnTo>
                <a:lnTo>
                  <a:pt x="2048256" y="552298"/>
                </a:lnTo>
                <a:lnTo>
                  <a:pt x="2048256" y="523037"/>
                </a:lnTo>
                <a:lnTo>
                  <a:pt x="1993392" y="523037"/>
                </a:lnTo>
                <a:lnTo>
                  <a:pt x="1993392" y="497434"/>
                </a:lnTo>
                <a:lnTo>
                  <a:pt x="1964131" y="497434"/>
                </a:lnTo>
                <a:lnTo>
                  <a:pt x="1964131" y="471830"/>
                </a:lnTo>
                <a:lnTo>
                  <a:pt x="1945843" y="471830"/>
                </a:lnTo>
                <a:lnTo>
                  <a:pt x="1945843" y="449885"/>
                </a:lnTo>
                <a:lnTo>
                  <a:pt x="1810512" y="449885"/>
                </a:lnTo>
                <a:lnTo>
                  <a:pt x="1810512" y="405994"/>
                </a:lnTo>
                <a:lnTo>
                  <a:pt x="1777593" y="405994"/>
                </a:lnTo>
                <a:lnTo>
                  <a:pt x="1777593" y="380390"/>
                </a:lnTo>
                <a:lnTo>
                  <a:pt x="1627632" y="380390"/>
                </a:lnTo>
                <a:lnTo>
                  <a:pt x="1627632" y="365760"/>
                </a:lnTo>
                <a:lnTo>
                  <a:pt x="1591056" y="365760"/>
                </a:lnTo>
                <a:lnTo>
                  <a:pt x="1591056" y="347472"/>
                </a:lnTo>
                <a:lnTo>
                  <a:pt x="1561795" y="347472"/>
                </a:lnTo>
                <a:lnTo>
                  <a:pt x="1561795" y="329184"/>
                </a:lnTo>
                <a:lnTo>
                  <a:pt x="1484985" y="329184"/>
                </a:lnTo>
                <a:lnTo>
                  <a:pt x="1484985" y="296266"/>
                </a:lnTo>
                <a:lnTo>
                  <a:pt x="1459382" y="296266"/>
                </a:lnTo>
                <a:lnTo>
                  <a:pt x="1459382" y="263347"/>
                </a:lnTo>
                <a:lnTo>
                  <a:pt x="1441094" y="263347"/>
                </a:lnTo>
                <a:lnTo>
                  <a:pt x="1441094" y="234086"/>
                </a:lnTo>
                <a:lnTo>
                  <a:pt x="1356969" y="234086"/>
                </a:lnTo>
                <a:lnTo>
                  <a:pt x="1356969" y="219456"/>
                </a:lnTo>
                <a:lnTo>
                  <a:pt x="1335024" y="219456"/>
                </a:lnTo>
                <a:lnTo>
                  <a:pt x="1335024" y="204826"/>
                </a:lnTo>
                <a:lnTo>
                  <a:pt x="1298448" y="204826"/>
                </a:lnTo>
                <a:lnTo>
                  <a:pt x="1298448" y="190195"/>
                </a:lnTo>
                <a:lnTo>
                  <a:pt x="1196035" y="190195"/>
                </a:lnTo>
                <a:lnTo>
                  <a:pt x="1196035" y="171907"/>
                </a:lnTo>
                <a:lnTo>
                  <a:pt x="1053389" y="171907"/>
                </a:lnTo>
                <a:lnTo>
                  <a:pt x="1053389" y="160934"/>
                </a:lnTo>
                <a:lnTo>
                  <a:pt x="987552" y="160934"/>
                </a:lnTo>
                <a:lnTo>
                  <a:pt x="987552" y="146304"/>
                </a:lnTo>
                <a:lnTo>
                  <a:pt x="779069" y="146304"/>
                </a:lnTo>
                <a:lnTo>
                  <a:pt x="779069" y="135331"/>
                </a:lnTo>
                <a:lnTo>
                  <a:pt x="676656" y="135331"/>
                </a:lnTo>
                <a:lnTo>
                  <a:pt x="676656" y="113386"/>
                </a:lnTo>
                <a:lnTo>
                  <a:pt x="577901" y="113386"/>
                </a:lnTo>
                <a:lnTo>
                  <a:pt x="577901" y="106070"/>
                </a:lnTo>
                <a:lnTo>
                  <a:pt x="530352" y="106070"/>
                </a:lnTo>
                <a:lnTo>
                  <a:pt x="530352" y="84125"/>
                </a:lnTo>
                <a:lnTo>
                  <a:pt x="446227" y="84125"/>
                </a:lnTo>
                <a:lnTo>
                  <a:pt x="446227" y="69494"/>
                </a:lnTo>
                <a:lnTo>
                  <a:pt x="234086" y="69494"/>
                </a:lnTo>
                <a:lnTo>
                  <a:pt x="234086" y="58522"/>
                </a:lnTo>
                <a:lnTo>
                  <a:pt x="160934" y="58522"/>
                </a:lnTo>
                <a:lnTo>
                  <a:pt x="160934" y="47549"/>
                </a:lnTo>
                <a:lnTo>
                  <a:pt x="69494" y="47549"/>
                </a:lnTo>
                <a:lnTo>
                  <a:pt x="69494" y="25603"/>
                </a:lnTo>
                <a:lnTo>
                  <a:pt x="43891" y="25603"/>
                </a:lnTo>
                <a:lnTo>
                  <a:pt x="43891" y="0"/>
                </a:lnTo>
                <a:lnTo>
                  <a:pt x="0" y="0"/>
                </a:lnTo>
              </a:path>
            </a:pathLst>
          </a:custGeom>
          <a:noFill/>
          <a:ln w="285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36" name="Freeform: Shape 35">
            <a:extLst>
              <a:ext uri="{FF2B5EF4-FFF2-40B4-BE49-F238E27FC236}">
                <a16:creationId xmlns:a16="http://schemas.microsoft.com/office/drawing/2014/main" id="{390BC08E-39DF-370D-1A21-ADDE94387CC1}"/>
              </a:ext>
            </a:extLst>
          </p:cNvPr>
          <p:cNvSpPr/>
          <p:nvPr/>
        </p:nvSpPr>
        <p:spPr>
          <a:xfrm>
            <a:off x="1407347" y="2100072"/>
            <a:ext cx="3705673" cy="437338"/>
          </a:xfrm>
          <a:custGeom>
            <a:avLst/>
            <a:gdLst>
              <a:gd name="csX0" fmla="*/ 4096512 w 4096512"/>
              <a:gd name="csY0" fmla="*/ 822960 h 822960"/>
              <a:gd name="csX1" fmla="*/ 4096512 w 4096512"/>
              <a:gd name="csY1" fmla="*/ 771754 h 822960"/>
              <a:gd name="csX2" fmla="*/ 4063594 w 4096512"/>
              <a:gd name="csY2" fmla="*/ 771754 h 822960"/>
              <a:gd name="csX3" fmla="*/ 4063594 w 4096512"/>
              <a:gd name="csY3" fmla="*/ 731520 h 822960"/>
              <a:gd name="csX4" fmla="*/ 4008730 w 4096512"/>
              <a:gd name="csY4" fmla="*/ 731520 h 822960"/>
              <a:gd name="csX5" fmla="*/ 4008730 w 4096512"/>
              <a:gd name="csY5" fmla="*/ 687629 h 822960"/>
              <a:gd name="csX6" fmla="*/ 3979469 w 4096512"/>
              <a:gd name="csY6" fmla="*/ 687629 h 822960"/>
              <a:gd name="csX7" fmla="*/ 3979469 w 4096512"/>
              <a:gd name="csY7" fmla="*/ 654711 h 822960"/>
              <a:gd name="csX8" fmla="*/ 3891687 w 4096512"/>
              <a:gd name="csY8" fmla="*/ 654711 h 822960"/>
              <a:gd name="csX9" fmla="*/ 3891687 w 4096512"/>
              <a:gd name="csY9" fmla="*/ 614477 h 822960"/>
              <a:gd name="csX10" fmla="*/ 3719780 w 4096512"/>
              <a:gd name="csY10" fmla="*/ 614477 h 822960"/>
              <a:gd name="csX11" fmla="*/ 3719780 w 4096512"/>
              <a:gd name="csY11" fmla="*/ 588874 h 822960"/>
              <a:gd name="csX12" fmla="*/ 3518612 w 4096512"/>
              <a:gd name="csY12" fmla="*/ 588874 h 822960"/>
              <a:gd name="csX13" fmla="*/ 3518612 w 4096512"/>
              <a:gd name="csY13" fmla="*/ 566928 h 822960"/>
              <a:gd name="csX14" fmla="*/ 3467405 w 4096512"/>
              <a:gd name="csY14" fmla="*/ 566928 h 822960"/>
              <a:gd name="csX15" fmla="*/ 3467405 w 4096512"/>
              <a:gd name="csY15" fmla="*/ 530352 h 822960"/>
              <a:gd name="csX16" fmla="*/ 3343047 w 4096512"/>
              <a:gd name="csY16" fmla="*/ 530352 h 822960"/>
              <a:gd name="csX17" fmla="*/ 3343047 w 4096512"/>
              <a:gd name="csY17" fmla="*/ 512064 h 822960"/>
              <a:gd name="csX18" fmla="*/ 3204058 w 4096512"/>
              <a:gd name="csY18" fmla="*/ 512064 h 822960"/>
              <a:gd name="csX19" fmla="*/ 3204058 w 4096512"/>
              <a:gd name="csY19" fmla="*/ 479146 h 822960"/>
              <a:gd name="csX20" fmla="*/ 3193085 w 4096512"/>
              <a:gd name="csY20" fmla="*/ 479146 h 822960"/>
              <a:gd name="csX21" fmla="*/ 3193085 w 4096512"/>
              <a:gd name="csY21" fmla="*/ 471831 h 822960"/>
              <a:gd name="csX22" fmla="*/ 3138221 w 4096512"/>
              <a:gd name="csY22" fmla="*/ 471831 h 822960"/>
              <a:gd name="csX23" fmla="*/ 3138221 w 4096512"/>
              <a:gd name="csY23" fmla="*/ 446227 h 822960"/>
              <a:gd name="csX24" fmla="*/ 3032151 w 4096512"/>
              <a:gd name="csY24" fmla="*/ 446227 h 822960"/>
              <a:gd name="csX25" fmla="*/ 3032151 w 4096512"/>
              <a:gd name="csY25" fmla="*/ 420624 h 822960"/>
              <a:gd name="csX26" fmla="*/ 3002890 w 4096512"/>
              <a:gd name="csY26" fmla="*/ 420624 h 822960"/>
              <a:gd name="csX27" fmla="*/ 3002890 w 4096512"/>
              <a:gd name="csY27" fmla="*/ 384048 h 822960"/>
              <a:gd name="csX28" fmla="*/ 2933396 w 4096512"/>
              <a:gd name="csY28" fmla="*/ 384048 h 822960"/>
              <a:gd name="csX29" fmla="*/ 2933396 w 4096512"/>
              <a:gd name="csY29" fmla="*/ 362103 h 822960"/>
              <a:gd name="csX30" fmla="*/ 2651760 w 4096512"/>
              <a:gd name="csY30" fmla="*/ 362103 h 822960"/>
              <a:gd name="csX31" fmla="*/ 2651760 w 4096512"/>
              <a:gd name="csY31" fmla="*/ 343815 h 822960"/>
              <a:gd name="csX32" fmla="*/ 2542032 w 4096512"/>
              <a:gd name="csY32" fmla="*/ 343815 h 822960"/>
              <a:gd name="csX33" fmla="*/ 2542032 w 4096512"/>
              <a:gd name="csY33" fmla="*/ 329184 h 822960"/>
              <a:gd name="csX34" fmla="*/ 2472538 w 4096512"/>
              <a:gd name="csY34" fmla="*/ 329184 h 822960"/>
              <a:gd name="csX35" fmla="*/ 2472538 w 4096512"/>
              <a:gd name="csY35" fmla="*/ 303581 h 822960"/>
              <a:gd name="csX36" fmla="*/ 2406701 w 4096512"/>
              <a:gd name="csY36" fmla="*/ 303581 h 822960"/>
              <a:gd name="csX37" fmla="*/ 2406701 w 4096512"/>
              <a:gd name="csY37" fmla="*/ 288951 h 822960"/>
              <a:gd name="csX38" fmla="*/ 2373783 w 4096512"/>
              <a:gd name="csY38" fmla="*/ 288951 h 822960"/>
              <a:gd name="csX39" fmla="*/ 2373783 w 4096512"/>
              <a:gd name="csY39" fmla="*/ 270663 h 822960"/>
              <a:gd name="csX40" fmla="*/ 2311604 w 4096512"/>
              <a:gd name="csY40" fmla="*/ 270663 h 822960"/>
              <a:gd name="csX41" fmla="*/ 2311604 w 4096512"/>
              <a:gd name="csY41" fmla="*/ 252375 h 822960"/>
              <a:gd name="csX42" fmla="*/ 2275028 w 4096512"/>
              <a:gd name="csY42" fmla="*/ 252375 h 822960"/>
              <a:gd name="csX43" fmla="*/ 2275028 w 4096512"/>
              <a:gd name="csY43" fmla="*/ 237744 h 822960"/>
              <a:gd name="csX44" fmla="*/ 2154327 w 4096512"/>
              <a:gd name="csY44" fmla="*/ 237744 h 822960"/>
              <a:gd name="csX45" fmla="*/ 2154327 w 4096512"/>
              <a:gd name="csY45" fmla="*/ 204826 h 822960"/>
              <a:gd name="csX46" fmla="*/ 2092148 w 4096512"/>
              <a:gd name="csY46" fmla="*/ 204826 h 822960"/>
              <a:gd name="csX47" fmla="*/ 2092148 w 4096512"/>
              <a:gd name="csY47" fmla="*/ 186538 h 822960"/>
              <a:gd name="csX48" fmla="*/ 1894637 w 4096512"/>
              <a:gd name="csY48" fmla="*/ 186538 h 822960"/>
              <a:gd name="csX49" fmla="*/ 1894637 w 4096512"/>
              <a:gd name="csY49" fmla="*/ 175565 h 822960"/>
              <a:gd name="csX50" fmla="*/ 1836116 w 4096512"/>
              <a:gd name="csY50" fmla="*/ 175565 h 822960"/>
              <a:gd name="csX51" fmla="*/ 1836116 w 4096512"/>
              <a:gd name="csY51" fmla="*/ 160935 h 822960"/>
              <a:gd name="csX52" fmla="*/ 1762964 w 4096512"/>
              <a:gd name="csY52" fmla="*/ 160935 h 822960"/>
              <a:gd name="csX53" fmla="*/ 1762964 w 4096512"/>
              <a:gd name="csY53" fmla="*/ 142647 h 822960"/>
              <a:gd name="csX54" fmla="*/ 1704442 w 4096512"/>
              <a:gd name="csY54" fmla="*/ 142647 h 822960"/>
              <a:gd name="csX55" fmla="*/ 1704442 w 4096512"/>
              <a:gd name="csY55" fmla="*/ 124359 h 822960"/>
              <a:gd name="csX56" fmla="*/ 1602029 w 4096512"/>
              <a:gd name="csY56" fmla="*/ 124359 h 822960"/>
              <a:gd name="csX57" fmla="*/ 1602029 w 4096512"/>
              <a:gd name="csY57" fmla="*/ 120701 h 822960"/>
              <a:gd name="csX58" fmla="*/ 1484986 w 4096512"/>
              <a:gd name="csY58" fmla="*/ 120701 h 822960"/>
              <a:gd name="csX59" fmla="*/ 1484986 w 4096512"/>
              <a:gd name="csY59" fmla="*/ 98755 h 822960"/>
              <a:gd name="csX60" fmla="*/ 1280160 w 4096512"/>
              <a:gd name="csY60" fmla="*/ 98755 h 822960"/>
              <a:gd name="csX61" fmla="*/ 1280160 w 4096512"/>
              <a:gd name="csY61" fmla="*/ 76810 h 822960"/>
              <a:gd name="csX62" fmla="*/ 932688 w 4096512"/>
              <a:gd name="csY62" fmla="*/ 76810 h 822960"/>
              <a:gd name="csX63" fmla="*/ 932688 w 4096512"/>
              <a:gd name="csY63" fmla="*/ 69495 h 822960"/>
              <a:gd name="csX64" fmla="*/ 855879 w 4096512"/>
              <a:gd name="csY64" fmla="*/ 69495 h 822960"/>
              <a:gd name="csX65" fmla="*/ 855879 w 4096512"/>
              <a:gd name="csY65" fmla="*/ 54864 h 822960"/>
              <a:gd name="csX66" fmla="*/ 713232 w 4096512"/>
              <a:gd name="csY66" fmla="*/ 54864 h 822960"/>
              <a:gd name="csX67" fmla="*/ 713232 w 4096512"/>
              <a:gd name="csY67" fmla="*/ 36576 h 822960"/>
              <a:gd name="csX68" fmla="*/ 577901 w 4096512"/>
              <a:gd name="csY68" fmla="*/ 36576 h 822960"/>
              <a:gd name="csX69" fmla="*/ 577901 w 4096512"/>
              <a:gd name="csY69" fmla="*/ 18288 h 822960"/>
              <a:gd name="csX70" fmla="*/ 186538 w 4096512"/>
              <a:gd name="csY70" fmla="*/ 18288 h 822960"/>
              <a:gd name="csX71" fmla="*/ 182880 w 4096512"/>
              <a:gd name="csY71" fmla="*/ 14630 h 822960"/>
              <a:gd name="csX72" fmla="*/ 65837 w 4096512"/>
              <a:gd name="csY72" fmla="*/ 14630 h 822960"/>
              <a:gd name="csX73" fmla="*/ 65837 w 4096512"/>
              <a:gd name="csY73" fmla="*/ 0 h 822960"/>
              <a:gd name="csX74" fmla="*/ 0 w 4096512"/>
              <a:gd name="csY74" fmla="*/ 0 h 822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Lst>
            <a:rect l="l" t="t" r="r" b="b"/>
            <a:pathLst>
              <a:path w="4096512" h="822960">
                <a:moveTo>
                  <a:pt x="4096512" y="822960"/>
                </a:moveTo>
                <a:lnTo>
                  <a:pt x="4096512" y="771754"/>
                </a:lnTo>
                <a:lnTo>
                  <a:pt x="4063594" y="771754"/>
                </a:lnTo>
                <a:lnTo>
                  <a:pt x="4063594" y="731520"/>
                </a:lnTo>
                <a:lnTo>
                  <a:pt x="4008730" y="731520"/>
                </a:lnTo>
                <a:lnTo>
                  <a:pt x="4008730" y="687629"/>
                </a:lnTo>
                <a:lnTo>
                  <a:pt x="3979469" y="687629"/>
                </a:lnTo>
                <a:lnTo>
                  <a:pt x="3979469" y="654711"/>
                </a:lnTo>
                <a:lnTo>
                  <a:pt x="3891687" y="654711"/>
                </a:lnTo>
                <a:lnTo>
                  <a:pt x="3891687" y="614477"/>
                </a:lnTo>
                <a:lnTo>
                  <a:pt x="3719780" y="614477"/>
                </a:lnTo>
                <a:lnTo>
                  <a:pt x="3719780" y="588874"/>
                </a:lnTo>
                <a:lnTo>
                  <a:pt x="3518612" y="588874"/>
                </a:lnTo>
                <a:lnTo>
                  <a:pt x="3518612" y="566928"/>
                </a:lnTo>
                <a:lnTo>
                  <a:pt x="3467405" y="566928"/>
                </a:lnTo>
                <a:lnTo>
                  <a:pt x="3467405" y="530352"/>
                </a:lnTo>
                <a:lnTo>
                  <a:pt x="3343047" y="530352"/>
                </a:lnTo>
                <a:lnTo>
                  <a:pt x="3343047" y="512064"/>
                </a:lnTo>
                <a:lnTo>
                  <a:pt x="3204058" y="512064"/>
                </a:lnTo>
                <a:lnTo>
                  <a:pt x="3204058" y="479146"/>
                </a:lnTo>
                <a:lnTo>
                  <a:pt x="3193085" y="479146"/>
                </a:lnTo>
                <a:lnTo>
                  <a:pt x="3193085" y="471831"/>
                </a:lnTo>
                <a:lnTo>
                  <a:pt x="3138221" y="471831"/>
                </a:lnTo>
                <a:lnTo>
                  <a:pt x="3138221" y="446227"/>
                </a:lnTo>
                <a:lnTo>
                  <a:pt x="3032151" y="446227"/>
                </a:lnTo>
                <a:lnTo>
                  <a:pt x="3032151" y="420624"/>
                </a:lnTo>
                <a:lnTo>
                  <a:pt x="3002890" y="420624"/>
                </a:lnTo>
                <a:lnTo>
                  <a:pt x="3002890" y="384048"/>
                </a:lnTo>
                <a:lnTo>
                  <a:pt x="2933396" y="384048"/>
                </a:lnTo>
                <a:lnTo>
                  <a:pt x="2933396" y="362103"/>
                </a:lnTo>
                <a:lnTo>
                  <a:pt x="2651760" y="362103"/>
                </a:lnTo>
                <a:lnTo>
                  <a:pt x="2651760" y="343815"/>
                </a:lnTo>
                <a:lnTo>
                  <a:pt x="2542032" y="343815"/>
                </a:lnTo>
                <a:lnTo>
                  <a:pt x="2542032" y="329184"/>
                </a:lnTo>
                <a:lnTo>
                  <a:pt x="2472538" y="329184"/>
                </a:lnTo>
                <a:lnTo>
                  <a:pt x="2472538" y="303581"/>
                </a:lnTo>
                <a:lnTo>
                  <a:pt x="2406701" y="303581"/>
                </a:lnTo>
                <a:lnTo>
                  <a:pt x="2406701" y="288951"/>
                </a:lnTo>
                <a:lnTo>
                  <a:pt x="2373783" y="288951"/>
                </a:lnTo>
                <a:lnTo>
                  <a:pt x="2373783" y="270663"/>
                </a:lnTo>
                <a:lnTo>
                  <a:pt x="2311604" y="270663"/>
                </a:lnTo>
                <a:lnTo>
                  <a:pt x="2311604" y="252375"/>
                </a:lnTo>
                <a:lnTo>
                  <a:pt x="2275028" y="252375"/>
                </a:lnTo>
                <a:lnTo>
                  <a:pt x="2275028" y="237744"/>
                </a:lnTo>
                <a:lnTo>
                  <a:pt x="2154327" y="237744"/>
                </a:lnTo>
                <a:lnTo>
                  <a:pt x="2154327" y="204826"/>
                </a:lnTo>
                <a:lnTo>
                  <a:pt x="2092148" y="204826"/>
                </a:lnTo>
                <a:lnTo>
                  <a:pt x="2092148" y="186538"/>
                </a:lnTo>
                <a:lnTo>
                  <a:pt x="1894637" y="186538"/>
                </a:lnTo>
                <a:lnTo>
                  <a:pt x="1894637" y="175565"/>
                </a:lnTo>
                <a:lnTo>
                  <a:pt x="1836116" y="175565"/>
                </a:lnTo>
                <a:lnTo>
                  <a:pt x="1836116" y="160935"/>
                </a:lnTo>
                <a:lnTo>
                  <a:pt x="1762964" y="160935"/>
                </a:lnTo>
                <a:lnTo>
                  <a:pt x="1762964" y="142647"/>
                </a:lnTo>
                <a:lnTo>
                  <a:pt x="1704442" y="142647"/>
                </a:lnTo>
                <a:lnTo>
                  <a:pt x="1704442" y="124359"/>
                </a:lnTo>
                <a:lnTo>
                  <a:pt x="1602029" y="124359"/>
                </a:lnTo>
                <a:lnTo>
                  <a:pt x="1602029" y="120701"/>
                </a:lnTo>
                <a:lnTo>
                  <a:pt x="1484986" y="120701"/>
                </a:lnTo>
                <a:lnTo>
                  <a:pt x="1484986" y="98755"/>
                </a:lnTo>
                <a:lnTo>
                  <a:pt x="1280160" y="98755"/>
                </a:lnTo>
                <a:lnTo>
                  <a:pt x="1280160" y="76810"/>
                </a:lnTo>
                <a:lnTo>
                  <a:pt x="932688" y="76810"/>
                </a:lnTo>
                <a:lnTo>
                  <a:pt x="932688" y="69495"/>
                </a:lnTo>
                <a:lnTo>
                  <a:pt x="855879" y="69495"/>
                </a:lnTo>
                <a:lnTo>
                  <a:pt x="855879" y="54864"/>
                </a:lnTo>
                <a:lnTo>
                  <a:pt x="713232" y="54864"/>
                </a:lnTo>
                <a:lnTo>
                  <a:pt x="713232" y="36576"/>
                </a:lnTo>
                <a:lnTo>
                  <a:pt x="577901" y="36576"/>
                </a:lnTo>
                <a:lnTo>
                  <a:pt x="577901" y="18288"/>
                </a:lnTo>
                <a:lnTo>
                  <a:pt x="186538" y="18288"/>
                </a:lnTo>
                <a:lnTo>
                  <a:pt x="182880" y="14630"/>
                </a:lnTo>
                <a:lnTo>
                  <a:pt x="65837" y="14630"/>
                </a:lnTo>
                <a:lnTo>
                  <a:pt x="65837" y="0"/>
                </a:lnTo>
                <a:lnTo>
                  <a:pt x="0" y="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cxnSp>
        <p:nvCxnSpPr>
          <p:cNvPr id="41" name="Straight Connector 40">
            <a:extLst>
              <a:ext uri="{FF2B5EF4-FFF2-40B4-BE49-F238E27FC236}">
                <a16:creationId xmlns:a16="http://schemas.microsoft.com/office/drawing/2014/main" id="{A18F5D7A-658C-A35B-277E-54F0C987C7B8}"/>
              </a:ext>
            </a:extLst>
          </p:cNvPr>
          <p:cNvCxnSpPr/>
          <p:nvPr/>
        </p:nvCxnSpPr>
        <p:spPr>
          <a:xfrm>
            <a:off x="1508325" y="4121471"/>
            <a:ext cx="251578"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A6BF99F-405B-AF13-FB98-CD772FADFBCC}"/>
              </a:ext>
            </a:extLst>
          </p:cNvPr>
          <p:cNvCxnSpPr/>
          <p:nvPr/>
        </p:nvCxnSpPr>
        <p:spPr>
          <a:xfrm>
            <a:off x="1508325" y="4362451"/>
            <a:ext cx="2515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BD094FA-FFDC-5C25-03CE-0F9297901798}"/>
              </a:ext>
            </a:extLst>
          </p:cNvPr>
          <p:cNvCxnSpPr/>
          <p:nvPr/>
        </p:nvCxnSpPr>
        <p:spPr>
          <a:xfrm>
            <a:off x="1508325" y="4602711"/>
            <a:ext cx="25157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DFFFE69-7DCE-2DC6-FCCC-85F088912876}"/>
              </a:ext>
            </a:extLst>
          </p:cNvPr>
          <p:cNvSpPr txBox="1"/>
          <p:nvPr/>
        </p:nvSpPr>
        <p:spPr>
          <a:xfrm>
            <a:off x="1817757" y="4016426"/>
            <a:ext cx="1678345" cy="738664"/>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ALP≤1x ULN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 1.0-1.67x ULN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 1.67-3.0x ULN</a:t>
            </a:r>
          </a:p>
        </p:txBody>
      </p:sp>
      <p:sp>
        <p:nvSpPr>
          <p:cNvPr id="45" name="TextBox 44">
            <a:extLst>
              <a:ext uri="{FF2B5EF4-FFF2-40B4-BE49-F238E27FC236}">
                <a16:creationId xmlns:a16="http://schemas.microsoft.com/office/drawing/2014/main" id="{EF48A683-8DA4-EEFF-F0CB-28B82E402599}"/>
              </a:ext>
            </a:extLst>
          </p:cNvPr>
          <p:cNvSpPr txBox="1"/>
          <p:nvPr/>
        </p:nvSpPr>
        <p:spPr>
          <a:xfrm>
            <a:off x="3618439" y="4098755"/>
            <a:ext cx="748603"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 </a:t>
            </a: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 .001</a:t>
            </a:r>
            <a:endPar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46" name="TextBox 45">
            <a:extLst>
              <a:ext uri="{FF2B5EF4-FFF2-40B4-BE49-F238E27FC236}">
                <a16:creationId xmlns:a16="http://schemas.microsoft.com/office/drawing/2014/main" id="{75F69792-70FC-70D7-B28A-B539FE9CCB1F}"/>
              </a:ext>
            </a:extLst>
          </p:cNvPr>
          <p:cNvSpPr txBox="1"/>
          <p:nvPr/>
        </p:nvSpPr>
        <p:spPr>
          <a:xfrm>
            <a:off x="3686705" y="4379350"/>
            <a:ext cx="686085"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 </a:t>
            </a: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 .64</a:t>
            </a:r>
            <a:endPar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47" name="TextBox 46">
            <a:extLst>
              <a:ext uri="{FF2B5EF4-FFF2-40B4-BE49-F238E27FC236}">
                <a16:creationId xmlns:a16="http://schemas.microsoft.com/office/drawing/2014/main" id="{687E9099-5339-5C8D-9EC8-BB4BB234F19A}"/>
              </a:ext>
            </a:extLst>
          </p:cNvPr>
          <p:cNvSpPr txBox="1"/>
          <p:nvPr/>
        </p:nvSpPr>
        <p:spPr>
          <a:xfrm>
            <a:off x="4551121" y="4240290"/>
            <a:ext cx="658835"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 </a:t>
            </a: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&lt;.001</a:t>
            </a:r>
            <a:endParaRPr kumimoji="0" lang="en-US" sz="1600" b="0" i="1"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48" name="Right Brace 47">
            <a:extLst>
              <a:ext uri="{FF2B5EF4-FFF2-40B4-BE49-F238E27FC236}">
                <a16:creationId xmlns:a16="http://schemas.microsoft.com/office/drawing/2014/main" id="{809B4E0C-FD2E-7E11-2F91-CD984F3181C9}"/>
              </a:ext>
            </a:extLst>
          </p:cNvPr>
          <p:cNvSpPr/>
          <p:nvPr/>
        </p:nvSpPr>
        <p:spPr>
          <a:xfrm>
            <a:off x="3438962" y="4044078"/>
            <a:ext cx="117084" cy="34582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49" name="Right Brace 48">
            <a:extLst>
              <a:ext uri="{FF2B5EF4-FFF2-40B4-BE49-F238E27FC236}">
                <a16:creationId xmlns:a16="http://schemas.microsoft.com/office/drawing/2014/main" id="{7D96AFF9-ED1E-E545-7ABB-CC1485070DEB}"/>
              </a:ext>
            </a:extLst>
          </p:cNvPr>
          <p:cNvSpPr/>
          <p:nvPr/>
        </p:nvSpPr>
        <p:spPr>
          <a:xfrm>
            <a:off x="3536378" y="4331096"/>
            <a:ext cx="117084" cy="34582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50" name="Right Brace 49">
            <a:extLst>
              <a:ext uri="{FF2B5EF4-FFF2-40B4-BE49-F238E27FC236}">
                <a16:creationId xmlns:a16="http://schemas.microsoft.com/office/drawing/2014/main" id="{F05A6C30-07B1-9A46-09DE-392FFD398555}"/>
              </a:ext>
            </a:extLst>
          </p:cNvPr>
          <p:cNvSpPr/>
          <p:nvPr/>
        </p:nvSpPr>
        <p:spPr>
          <a:xfrm>
            <a:off x="4359856" y="4086505"/>
            <a:ext cx="117084" cy="565225"/>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90" name="TextBox 89">
            <a:extLst>
              <a:ext uri="{FF2B5EF4-FFF2-40B4-BE49-F238E27FC236}">
                <a16:creationId xmlns:a16="http://schemas.microsoft.com/office/drawing/2014/main" id="{2AA54CB6-3A8B-F8CC-2F25-1E7372AF4E67}"/>
              </a:ext>
            </a:extLst>
          </p:cNvPr>
          <p:cNvSpPr txBox="1"/>
          <p:nvPr/>
        </p:nvSpPr>
        <p:spPr bwMode="auto">
          <a:xfrm>
            <a:off x="8207706" y="3951464"/>
            <a:ext cx="31854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Normal bilirubin (≤0.6x ULN)</a:t>
            </a:r>
            <a:b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Normal bilirubin (&gt;0.6x ULN)</a:t>
            </a:r>
            <a:b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Abnormal bilirubin</a:t>
            </a:r>
          </a:p>
        </p:txBody>
      </p:sp>
      <p:cxnSp>
        <p:nvCxnSpPr>
          <p:cNvPr id="91" name="Straight Connector 90">
            <a:extLst>
              <a:ext uri="{FF2B5EF4-FFF2-40B4-BE49-F238E27FC236}">
                <a16:creationId xmlns:a16="http://schemas.microsoft.com/office/drawing/2014/main" id="{896DEBCB-94F9-05A1-6C63-042F97BE5A2A}"/>
              </a:ext>
            </a:extLst>
          </p:cNvPr>
          <p:cNvCxnSpPr>
            <a:cxnSpLocks/>
          </p:cNvCxnSpPr>
          <p:nvPr/>
        </p:nvCxnSpPr>
        <p:spPr>
          <a:xfrm>
            <a:off x="758073" y="5603531"/>
            <a:ext cx="251578"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AB82AE4-0B1E-6B6D-39AA-44EC173D3483}"/>
              </a:ext>
            </a:extLst>
          </p:cNvPr>
          <p:cNvCxnSpPr>
            <a:cxnSpLocks/>
          </p:cNvCxnSpPr>
          <p:nvPr/>
        </p:nvCxnSpPr>
        <p:spPr>
          <a:xfrm>
            <a:off x="758073" y="5827767"/>
            <a:ext cx="2515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F8A4600-9CDF-2BDA-2223-0E58EB59455D}"/>
              </a:ext>
            </a:extLst>
          </p:cNvPr>
          <p:cNvCxnSpPr>
            <a:cxnSpLocks/>
          </p:cNvCxnSpPr>
          <p:nvPr/>
        </p:nvCxnSpPr>
        <p:spPr>
          <a:xfrm>
            <a:off x="758073" y="6032047"/>
            <a:ext cx="25157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2745B24-11DD-DD4D-D713-A6469FBACD33}"/>
              </a:ext>
            </a:extLst>
          </p:cNvPr>
          <p:cNvCxnSpPr>
            <a:cxnSpLocks/>
          </p:cNvCxnSpPr>
          <p:nvPr/>
        </p:nvCxnSpPr>
        <p:spPr bwMode="auto">
          <a:xfrm>
            <a:off x="7206907" y="5603531"/>
            <a:ext cx="246395" cy="0"/>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11FFBD3-57E0-FAEB-55D9-75A2165DC7B8}"/>
              </a:ext>
            </a:extLst>
          </p:cNvPr>
          <p:cNvCxnSpPr>
            <a:cxnSpLocks/>
          </p:cNvCxnSpPr>
          <p:nvPr/>
        </p:nvCxnSpPr>
        <p:spPr bwMode="auto">
          <a:xfrm>
            <a:off x="7206907" y="5827767"/>
            <a:ext cx="246395" cy="0"/>
          </a:xfrm>
          <a:prstGeom prst="line">
            <a:avLst/>
          </a:prstGeom>
          <a:noFill/>
          <a:ln w="28575" cap="flat" cmpd="sng" algn="ctr">
            <a:solidFill>
              <a:schemeClr val="accent6"/>
            </a:solidFill>
            <a:prstDash val="sysDot"/>
            <a:round/>
            <a:headEnd type="none" w="med" len="med"/>
            <a:tailEnd type="none" w="med" len="med"/>
          </a:ln>
          <a:effectLst/>
        </p:spPr>
      </p:cxnSp>
      <p:cxnSp>
        <p:nvCxnSpPr>
          <p:cNvPr id="99" name="Straight Connector 98">
            <a:extLst>
              <a:ext uri="{FF2B5EF4-FFF2-40B4-BE49-F238E27FC236}">
                <a16:creationId xmlns:a16="http://schemas.microsoft.com/office/drawing/2014/main" id="{9CE2FD87-6FD8-A6AE-FDF9-88A9409B969E}"/>
              </a:ext>
            </a:extLst>
          </p:cNvPr>
          <p:cNvCxnSpPr>
            <a:cxnSpLocks/>
          </p:cNvCxnSpPr>
          <p:nvPr/>
        </p:nvCxnSpPr>
        <p:spPr bwMode="auto">
          <a:xfrm>
            <a:off x="7206907" y="6032047"/>
            <a:ext cx="246395" cy="0"/>
          </a:xfrm>
          <a:prstGeom prst="line">
            <a:avLst/>
          </a:prstGeom>
          <a:noFill/>
          <a:ln w="28575" cap="flat" cmpd="sng" algn="ctr">
            <a:solidFill>
              <a:schemeClr val="accent1"/>
            </a:solidFill>
            <a:prstDash val="solid"/>
            <a:round/>
            <a:headEnd type="none" w="med" len="med"/>
            <a:tailEnd type="none" w="med" len="med"/>
          </a:ln>
          <a:effectLst/>
        </p:spPr>
      </p:cxnSp>
      <p:grpSp>
        <p:nvGrpSpPr>
          <p:cNvPr id="54" name="Group 53">
            <a:extLst>
              <a:ext uri="{FF2B5EF4-FFF2-40B4-BE49-F238E27FC236}">
                <a16:creationId xmlns:a16="http://schemas.microsoft.com/office/drawing/2014/main" id="{BCF6E08D-6D03-1872-C4B9-633E4DBC6FE0}"/>
              </a:ext>
            </a:extLst>
          </p:cNvPr>
          <p:cNvGrpSpPr/>
          <p:nvPr/>
        </p:nvGrpSpPr>
        <p:grpSpPr>
          <a:xfrm>
            <a:off x="883080" y="1966885"/>
            <a:ext cx="3832057" cy="3207335"/>
            <a:chOff x="883080" y="1966885"/>
            <a:chExt cx="3832057" cy="3207335"/>
          </a:xfrm>
        </p:grpSpPr>
        <p:sp>
          <p:nvSpPr>
            <p:cNvPr id="55" name="TextBox 54">
              <a:extLst>
                <a:ext uri="{FF2B5EF4-FFF2-40B4-BE49-F238E27FC236}">
                  <a16:creationId xmlns:a16="http://schemas.microsoft.com/office/drawing/2014/main" id="{6DED00C8-ADD4-165B-5DBD-5D5DC2375401}"/>
                </a:ext>
              </a:extLst>
            </p:cNvPr>
            <p:cNvSpPr txBox="1"/>
            <p:nvPr/>
          </p:nvSpPr>
          <p:spPr>
            <a:xfrm>
              <a:off x="1101090" y="4674870"/>
              <a:ext cx="14427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56" name="TextBox 55">
              <a:extLst>
                <a:ext uri="{FF2B5EF4-FFF2-40B4-BE49-F238E27FC236}">
                  <a16:creationId xmlns:a16="http://schemas.microsoft.com/office/drawing/2014/main" id="{5F4716F2-4DE4-5D99-6E9A-D0C246B36A3E}"/>
                </a:ext>
              </a:extLst>
            </p:cNvPr>
            <p:cNvSpPr txBox="1"/>
            <p:nvPr/>
          </p:nvSpPr>
          <p:spPr>
            <a:xfrm>
              <a:off x="968040" y="4145229"/>
              <a:ext cx="27732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20</a:t>
              </a:r>
            </a:p>
          </p:txBody>
        </p:sp>
        <p:sp>
          <p:nvSpPr>
            <p:cNvPr id="57" name="TextBox 56">
              <a:extLst>
                <a:ext uri="{FF2B5EF4-FFF2-40B4-BE49-F238E27FC236}">
                  <a16:creationId xmlns:a16="http://schemas.microsoft.com/office/drawing/2014/main" id="{B731EA58-5AB0-D67F-A603-AB89B32B2B2D}"/>
                </a:ext>
              </a:extLst>
            </p:cNvPr>
            <p:cNvSpPr txBox="1"/>
            <p:nvPr/>
          </p:nvSpPr>
          <p:spPr>
            <a:xfrm>
              <a:off x="955216" y="3597528"/>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40</a:t>
              </a:r>
            </a:p>
          </p:txBody>
        </p:sp>
        <p:sp>
          <p:nvSpPr>
            <p:cNvPr id="58" name="TextBox 57">
              <a:extLst>
                <a:ext uri="{FF2B5EF4-FFF2-40B4-BE49-F238E27FC236}">
                  <a16:creationId xmlns:a16="http://schemas.microsoft.com/office/drawing/2014/main" id="{3EA9746B-5D19-A7FE-C34A-F9E6F4FD58E1}"/>
                </a:ext>
              </a:extLst>
            </p:cNvPr>
            <p:cNvSpPr txBox="1"/>
            <p:nvPr/>
          </p:nvSpPr>
          <p:spPr>
            <a:xfrm>
              <a:off x="955216" y="3056406"/>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60</a:t>
              </a:r>
            </a:p>
          </p:txBody>
        </p:sp>
        <p:sp>
          <p:nvSpPr>
            <p:cNvPr id="59" name="TextBox 58">
              <a:extLst>
                <a:ext uri="{FF2B5EF4-FFF2-40B4-BE49-F238E27FC236}">
                  <a16:creationId xmlns:a16="http://schemas.microsoft.com/office/drawing/2014/main" id="{CCACD077-0525-80FF-FC50-C2AB00430145}"/>
                </a:ext>
              </a:extLst>
            </p:cNvPr>
            <p:cNvSpPr txBox="1"/>
            <p:nvPr/>
          </p:nvSpPr>
          <p:spPr>
            <a:xfrm>
              <a:off x="955216" y="2526420"/>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80</a:t>
              </a:r>
            </a:p>
          </p:txBody>
        </p:sp>
        <p:sp>
          <p:nvSpPr>
            <p:cNvPr id="60" name="TextBox 59">
              <a:extLst>
                <a:ext uri="{FF2B5EF4-FFF2-40B4-BE49-F238E27FC236}">
                  <a16:creationId xmlns:a16="http://schemas.microsoft.com/office/drawing/2014/main" id="{4C0DCAD4-1AE8-2DA7-F813-A7CED9436CF2}"/>
                </a:ext>
              </a:extLst>
            </p:cNvPr>
            <p:cNvSpPr txBox="1"/>
            <p:nvPr/>
          </p:nvSpPr>
          <p:spPr>
            <a:xfrm>
              <a:off x="883080" y="1966885"/>
              <a:ext cx="36228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100</a:t>
              </a:r>
            </a:p>
          </p:txBody>
        </p:sp>
        <p:sp>
          <p:nvSpPr>
            <p:cNvPr id="61" name="TextBox 60">
              <a:extLst>
                <a:ext uri="{FF2B5EF4-FFF2-40B4-BE49-F238E27FC236}">
                  <a16:creationId xmlns:a16="http://schemas.microsoft.com/office/drawing/2014/main" id="{75956646-5172-5616-94B4-77D6975A8478}"/>
                </a:ext>
              </a:extLst>
            </p:cNvPr>
            <p:cNvSpPr txBox="1"/>
            <p:nvPr/>
          </p:nvSpPr>
          <p:spPr>
            <a:xfrm>
              <a:off x="1354085" y="4897221"/>
              <a:ext cx="73738"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a:t>
              </a:r>
            </a:p>
          </p:txBody>
        </p:sp>
        <p:sp>
          <p:nvSpPr>
            <p:cNvPr id="62" name="TextBox 61">
              <a:extLst>
                <a:ext uri="{FF2B5EF4-FFF2-40B4-BE49-F238E27FC236}">
                  <a16:creationId xmlns:a16="http://schemas.microsoft.com/office/drawing/2014/main" id="{01366401-60BC-A1CC-127D-CD670E81F0D1}"/>
                </a:ext>
              </a:extLst>
            </p:cNvPr>
            <p:cNvSpPr txBox="1"/>
            <p:nvPr/>
          </p:nvSpPr>
          <p:spPr>
            <a:xfrm>
              <a:off x="2383307" y="4897221"/>
              <a:ext cx="14427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a:t>
              </a:r>
            </a:p>
          </p:txBody>
        </p:sp>
        <p:sp>
          <p:nvSpPr>
            <p:cNvPr id="63" name="TextBox 62">
              <a:extLst>
                <a:ext uri="{FF2B5EF4-FFF2-40B4-BE49-F238E27FC236}">
                  <a16:creationId xmlns:a16="http://schemas.microsoft.com/office/drawing/2014/main" id="{99FEBD7C-B21A-53E9-4E2A-EC18CFB6445C}"/>
                </a:ext>
              </a:extLst>
            </p:cNvPr>
            <p:cNvSpPr txBox="1"/>
            <p:nvPr/>
          </p:nvSpPr>
          <p:spPr>
            <a:xfrm>
              <a:off x="3443423" y="4897221"/>
              <a:ext cx="14587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9</a:t>
              </a:r>
            </a:p>
          </p:txBody>
        </p:sp>
        <p:sp>
          <p:nvSpPr>
            <p:cNvPr id="64" name="TextBox 63">
              <a:extLst>
                <a:ext uri="{FF2B5EF4-FFF2-40B4-BE49-F238E27FC236}">
                  <a16:creationId xmlns:a16="http://schemas.microsoft.com/office/drawing/2014/main" id="{3F9A2571-AEA2-9777-3A56-F8EF1F401FB5}"/>
                </a:ext>
              </a:extLst>
            </p:cNvPr>
            <p:cNvSpPr txBox="1"/>
            <p:nvPr/>
          </p:nvSpPr>
          <p:spPr>
            <a:xfrm>
              <a:off x="4505143" y="4897221"/>
              <a:ext cx="20999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13</a:t>
              </a:r>
            </a:p>
          </p:txBody>
        </p:sp>
      </p:grpSp>
      <p:grpSp>
        <p:nvGrpSpPr>
          <p:cNvPr id="65" name="Group 64">
            <a:extLst>
              <a:ext uri="{FF2B5EF4-FFF2-40B4-BE49-F238E27FC236}">
                <a16:creationId xmlns:a16="http://schemas.microsoft.com/office/drawing/2014/main" id="{9C4FFA2E-E73C-7248-0831-2152B302303C}"/>
              </a:ext>
            </a:extLst>
          </p:cNvPr>
          <p:cNvGrpSpPr/>
          <p:nvPr/>
        </p:nvGrpSpPr>
        <p:grpSpPr>
          <a:xfrm>
            <a:off x="1314449" y="2072149"/>
            <a:ext cx="3817990" cy="2819891"/>
            <a:chOff x="1314449" y="2072149"/>
            <a:chExt cx="3817990" cy="2819891"/>
          </a:xfrm>
        </p:grpSpPr>
        <p:grpSp>
          <p:nvGrpSpPr>
            <p:cNvPr id="66" name="Group 65">
              <a:extLst>
                <a:ext uri="{FF2B5EF4-FFF2-40B4-BE49-F238E27FC236}">
                  <a16:creationId xmlns:a16="http://schemas.microsoft.com/office/drawing/2014/main" id="{3F2F1089-67E2-082C-772A-33D20343DD16}"/>
                </a:ext>
              </a:extLst>
            </p:cNvPr>
            <p:cNvGrpSpPr/>
            <p:nvPr/>
          </p:nvGrpSpPr>
          <p:grpSpPr>
            <a:xfrm>
              <a:off x="1314449" y="2095596"/>
              <a:ext cx="79273" cy="2705099"/>
              <a:chOff x="1199535" y="2095596"/>
              <a:chExt cx="194188" cy="2705099"/>
            </a:xfrm>
          </p:grpSpPr>
          <p:cxnSp>
            <p:nvCxnSpPr>
              <p:cNvPr id="73" name="Straight Connector 72">
                <a:extLst>
                  <a:ext uri="{FF2B5EF4-FFF2-40B4-BE49-F238E27FC236}">
                    <a16:creationId xmlns:a16="http://schemas.microsoft.com/office/drawing/2014/main" id="{B2CB58E3-5C61-A562-610A-BEC63878BC4A}"/>
                  </a:ext>
                </a:extLst>
              </p:cNvPr>
              <p:cNvCxnSpPr>
                <a:cxnSpLocks/>
              </p:cNvCxnSpPr>
              <p:nvPr/>
            </p:nvCxnSpPr>
            <p:spPr>
              <a:xfrm>
                <a:off x="1199535" y="209559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B4850C3-ACE4-6392-0E33-ADB2BE9736DF}"/>
                  </a:ext>
                </a:extLst>
              </p:cNvPr>
              <p:cNvCxnSpPr>
                <a:cxnSpLocks/>
              </p:cNvCxnSpPr>
              <p:nvPr/>
            </p:nvCxnSpPr>
            <p:spPr>
              <a:xfrm>
                <a:off x="1199535" y="263661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24F98C4-C143-3F7D-2125-91103548C160}"/>
                  </a:ext>
                </a:extLst>
              </p:cNvPr>
              <p:cNvCxnSpPr>
                <a:cxnSpLocks/>
              </p:cNvCxnSpPr>
              <p:nvPr/>
            </p:nvCxnSpPr>
            <p:spPr>
              <a:xfrm>
                <a:off x="1199535" y="317763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2AABE9D-E675-304A-F73B-002E5F877EEE}"/>
                  </a:ext>
                </a:extLst>
              </p:cNvPr>
              <p:cNvCxnSpPr>
                <a:cxnSpLocks/>
              </p:cNvCxnSpPr>
              <p:nvPr/>
            </p:nvCxnSpPr>
            <p:spPr>
              <a:xfrm>
                <a:off x="1199535" y="371865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5046467-DDBE-98C7-325F-818024522AD8}"/>
                  </a:ext>
                </a:extLst>
              </p:cNvPr>
              <p:cNvCxnSpPr>
                <a:cxnSpLocks/>
              </p:cNvCxnSpPr>
              <p:nvPr/>
            </p:nvCxnSpPr>
            <p:spPr>
              <a:xfrm>
                <a:off x="1199535" y="425967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1885474-E4E8-85CE-4B35-040A5B6F0CF4}"/>
                  </a:ext>
                </a:extLst>
              </p:cNvPr>
              <p:cNvCxnSpPr>
                <a:cxnSpLocks/>
              </p:cNvCxnSpPr>
              <p:nvPr/>
            </p:nvCxnSpPr>
            <p:spPr>
              <a:xfrm>
                <a:off x="1199535" y="4800695"/>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80BAE52C-2AD2-155E-42B1-571340893E03}"/>
                </a:ext>
              </a:extLst>
            </p:cNvPr>
            <p:cNvGrpSpPr/>
            <p:nvPr/>
          </p:nvGrpSpPr>
          <p:grpSpPr>
            <a:xfrm>
              <a:off x="1393722" y="4792980"/>
              <a:ext cx="3185160" cy="99060"/>
              <a:chOff x="1393722" y="4792980"/>
              <a:chExt cx="3185160" cy="308706"/>
            </a:xfrm>
          </p:grpSpPr>
          <p:cxnSp>
            <p:nvCxnSpPr>
              <p:cNvPr id="69" name="Straight Connector 68">
                <a:extLst>
                  <a:ext uri="{FF2B5EF4-FFF2-40B4-BE49-F238E27FC236}">
                    <a16:creationId xmlns:a16="http://schemas.microsoft.com/office/drawing/2014/main" id="{F428E748-2F45-E141-F12F-ECA8DEEA2460}"/>
                  </a:ext>
                </a:extLst>
              </p:cNvPr>
              <p:cNvCxnSpPr/>
              <p:nvPr/>
            </p:nvCxnSpPr>
            <p:spPr>
              <a:xfrm>
                <a:off x="139372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1801F49-AC6D-B839-E95C-9DEBCB48E679}"/>
                  </a:ext>
                </a:extLst>
              </p:cNvPr>
              <p:cNvCxnSpPr/>
              <p:nvPr/>
            </p:nvCxnSpPr>
            <p:spPr>
              <a:xfrm>
                <a:off x="245544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7D19708-175E-5EAF-2781-B7CE50B7BC5A}"/>
                  </a:ext>
                </a:extLst>
              </p:cNvPr>
              <p:cNvCxnSpPr/>
              <p:nvPr/>
            </p:nvCxnSpPr>
            <p:spPr>
              <a:xfrm>
                <a:off x="351716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8AA4430-06E3-FCEB-C42C-06AFF9F418FA}"/>
                  </a:ext>
                </a:extLst>
              </p:cNvPr>
              <p:cNvCxnSpPr/>
              <p:nvPr/>
            </p:nvCxnSpPr>
            <p:spPr>
              <a:xfrm>
                <a:off x="457888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8" name="Freeform: Shape 67">
              <a:extLst>
                <a:ext uri="{FF2B5EF4-FFF2-40B4-BE49-F238E27FC236}">
                  <a16:creationId xmlns:a16="http://schemas.microsoft.com/office/drawing/2014/main" id="{4A778670-37FA-0A8B-C1DD-F2A747E97CA4}"/>
                </a:ext>
              </a:extLst>
            </p:cNvPr>
            <p:cNvSpPr/>
            <p:nvPr/>
          </p:nvSpPr>
          <p:spPr>
            <a:xfrm>
              <a:off x="1393723" y="2072149"/>
              <a:ext cx="3738716" cy="2728451"/>
            </a:xfrm>
            <a:custGeom>
              <a:avLst/>
              <a:gdLst>
                <a:gd name="csX0" fmla="*/ 0 w 3738716"/>
                <a:gd name="csY0" fmla="*/ 0 h 2728451"/>
                <a:gd name="csX1" fmla="*/ 0 w 3738716"/>
                <a:gd name="csY1" fmla="*/ 2728451 h 2728451"/>
                <a:gd name="csX2" fmla="*/ 3738716 w 3738716"/>
                <a:gd name="csY2" fmla="*/ 2728451 h 2728451"/>
              </a:gdLst>
              <a:ahLst/>
              <a:cxnLst>
                <a:cxn ang="0">
                  <a:pos x="csX0" y="csY0"/>
                </a:cxn>
                <a:cxn ang="0">
                  <a:pos x="csX1" y="csY1"/>
                </a:cxn>
                <a:cxn ang="0">
                  <a:pos x="csX2" y="csY2"/>
                </a:cxn>
              </a:cxnLst>
              <a:rect l="l" t="t" r="r" b="b"/>
              <a:pathLst>
                <a:path w="3738716" h="2728451">
                  <a:moveTo>
                    <a:pt x="0" y="0"/>
                  </a:moveTo>
                  <a:lnTo>
                    <a:pt x="0" y="2728451"/>
                  </a:lnTo>
                  <a:lnTo>
                    <a:pt x="3738716" y="2728451"/>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grpSp>
      <p:grpSp>
        <p:nvGrpSpPr>
          <p:cNvPr id="86" name="Group 85">
            <a:extLst>
              <a:ext uri="{FF2B5EF4-FFF2-40B4-BE49-F238E27FC236}">
                <a16:creationId xmlns:a16="http://schemas.microsoft.com/office/drawing/2014/main" id="{AB6F81CA-C88A-6ED9-8F7F-16A9AFEEEC85}"/>
              </a:ext>
            </a:extLst>
          </p:cNvPr>
          <p:cNvGrpSpPr/>
          <p:nvPr/>
        </p:nvGrpSpPr>
        <p:grpSpPr>
          <a:xfrm>
            <a:off x="7283880" y="1966885"/>
            <a:ext cx="3832057" cy="3207335"/>
            <a:chOff x="883080" y="1966885"/>
            <a:chExt cx="3832057" cy="3207335"/>
          </a:xfrm>
        </p:grpSpPr>
        <p:sp>
          <p:nvSpPr>
            <p:cNvPr id="87" name="TextBox 86">
              <a:extLst>
                <a:ext uri="{FF2B5EF4-FFF2-40B4-BE49-F238E27FC236}">
                  <a16:creationId xmlns:a16="http://schemas.microsoft.com/office/drawing/2014/main" id="{CF45732B-66D8-5BAB-9A7D-3F0ACBBAD299}"/>
                </a:ext>
              </a:extLst>
            </p:cNvPr>
            <p:cNvSpPr txBox="1"/>
            <p:nvPr/>
          </p:nvSpPr>
          <p:spPr>
            <a:xfrm>
              <a:off x="1101090" y="4674870"/>
              <a:ext cx="14427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88" name="TextBox 87">
              <a:extLst>
                <a:ext uri="{FF2B5EF4-FFF2-40B4-BE49-F238E27FC236}">
                  <a16:creationId xmlns:a16="http://schemas.microsoft.com/office/drawing/2014/main" id="{46AEE6FD-1E08-4315-6B6B-E412AA58F5F0}"/>
                </a:ext>
              </a:extLst>
            </p:cNvPr>
            <p:cNvSpPr txBox="1"/>
            <p:nvPr/>
          </p:nvSpPr>
          <p:spPr>
            <a:xfrm>
              <a:off x="968040" y="4145229"/>
              <a:ext cx="27732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20</a:t>
              </a:r>
            </a:p>
          </p:txBody>
        </p:sp>
        <p:sp>
          <p:nvSpPr>
            <p:cNvPr id="89" name="TextBox 88">
              <a:extLst>
                <a:ext uri="{FF2B5EF4-FFF2-40B4-BE49-F238E27FC236}">
                  <a16:creationId xmlns:a16="http://schemas.microsoft.com/office/drawing/2014/main" id="{C6C0112B-A3A2-751D-3897-8B201B54CA64}"/>
                </a:ext>
              </a:extLst>
            </p:cNvPr>
            <p:cNvSpPr txBox="1"/>
            <p:nvPr/>
          </p:nvSpPr>
          <p:spPr>
            <a:xfrm>
              <a:off x="955216" y="3597528"/>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40</a:t>
              </a:r>
            </a:p>
          </p:txBody>
        </p:sp>
        <p:sp>
          <p:nvSpPr>
            <p:cNvPr id="94" name="TextBox 93">
              <a:extLst>
                <a:ext uri="{FF2B5EF4-FFF2-40B4-BE49-F238E27FC236}">
                  <a16:creationId xmlns:a16="http://schemas.microsoft.com/office/drawing/2014/main" id="{F16525C1-7D4C-DAA8-561F-8B4E0335A1A1}"/>
                </a:ext>
              </a:extLst>
            </p:cNvPr>
            <p:cNvSpPr txBox="1"/>
            <p:nvPr/>
          </p:nvSpPr>
          <p:spPr>
            <a:xfrm>
              <a:off x="955216" y="3056406"/>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60</a:t>
              </a:r>
            </a:p>
          </p:txBody>
        </p:sp>
        <p:sp>
          <p:nvSpPr>
            <p:cNvPr id="95" name="TextBox 94">
              <a:extLst>
                <a:ext uri="{FF2B5EF4-FFF2-40B4-BE49-F238E27FC236}">
                  <a16:creationId xmlns:a16="http://schemas.microsoft.com/office/drawing/2014/main" id="{176443BA-20A7-9BDA-0ABE-405383C27448}"/>
                </a:ext>
              </a:extLst>
            </p:cNvPr>
            <p:cNvSpPr txBox="1"/>
            <p:nvPr/>
          </p:nvSpPr>
          <p:spPr>
            <a:xfrm>
              <a:off x="955216" y="2526420"/>
              <a:ext cx="29014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80</a:t>
              </a:r>
            </a:p>
          </p:txBody>
        </p:sp>
        <p:sp>
          <p:nvSpPr>
            <p:cNvPr id="96" name="TextBox 95">
              <a:extLst>
                <a:ext uri="{FF2B5EF4-FFF2-40B4-BE49-F238E27FC236}">
                  <a16:creationId xmlns:a16="http://schemas.microsoft.com/office/drawing/2014/main" id="{1C60C467-1126-8354-FC41-A08C76C65CDF}"/>
                </a:ext>
              </a:extLst>
            </p:cNvPr>
            <p:cNvSpPr txBox="1"/>
            <p:nvPr/>
          </p:nvSpPr>
          <p:spPr>
            <a:xfrm>
              <a:off x="883080" y="1966885"/>
              <a:ext cx="36228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100</a:t>
              </a:r>
            </a:p>
          </p:txBody>
        </p:sp>
        <p:sp>
          <p:nvSpPr>
            <p:cNvPr id="100" name="TextBox 99">
              <a:extLst>
                <a:ext uri="{FF2B5EF4-FFF2-40B4-BE49-F238E27FC236}">
                  <a16:creationId xmlns:a16="http://schemas.microsoft.com/office/drawing/2014/main" id="{D0EC059A-0E92-EE96-5DFB-6C84F5E5F490}"/>
                </a:ext>
              </a:extLst>
            </p:cNvPr>
            <p:cNvSpPr txBox="1"/>
            <p:nvPr/>
          </p:nvSpPr>
          <p:spPr>
            <a:xfrm>
              <a:off x="1354085" y="4897221"/>
              <a:ext cx="73738"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a:t>
              </a:r>
            </a:p>
          </p:txBody>
        </p:sp>
        <p:sp>
          <p:nvSpPr>
            <p:cNvPr id="101" name="TextBox 100">
              <a:extLst>
                <a:ext uri="{FF2B5EF4-FFF2-40B4-BE49-F238E27FC236}">
                  <a16:creationId xmlns:a16="http://schemas.microsoft.com/office/drawing/2014/main" id="{BF5FB684-E897-85A2-20D4-00CB753935F0}"/>
                </a:ext>
              </a:extLst>
            </p:cNvPr>
            <p:cNvSpPr txBox="1"/>
            <p:nvPr/>
          </p:nvSpPr>
          <p:spPr>
            <a:xfrm>
              <a:off x="2383307" y="4897221"/>
              <a:ext cx="144270"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5</a:t>
              </a:r>
            </a:p>
          </p:txBody>
        </p:sp>
        <p:sp>
          <p:nvSpPr>
            <p:cNvPr id="102" name="TextBox 101">
              <a:extLst>
                <a:ext uri="{FF2B5EF4-FFF2-40B4-BE49-F238E27FC236}">
                  <a16:creationId xmlns:a16="http://schemas.microsoft.com/office/drawing/2014/main" id="{A1C92F2A-615F-C1DE-870B-903F323B8C17}"/>
                </a:ext>
              </a:extLst>
            </p:cNvPr>
            <p:cNvSpPr txBox="1"/>
            <p:nvPr/>
          </p:nvSpPr>
          <p:spPr>
            <a:xfrm>
              <a:off x="3443423" y="4897221"/>
              <a:ext cx="14587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9</a:t>
              </a:r>
            </a:p>
          </p:txBody>
        </p:sp>
        <p:sp>
          <p:nvSpPr>
            <p:cNvPr id="103" name="TextBox 102">
              <a:extLst>
                <a:ext uri="{FF2B5EF4-FFF2-40B4-BE49-F238E27FC236}">
                  <a16:creationId xmlns:a16="http://schemas.microsoft.com/office/drawing/2014/main" id="{DD495D64-BAEF-FEBE-D041-6E5F9B82CD66}"/>
                </a:ext>
              </a:extLst>
            </p:cNvPr>
            <p:cNvSpPr txBox="1"/>
            <p:nvPr/>
          </p:nvSpPr>
          <p:spPr>
            <a:xfrm>
              <a:off x="4505143" y="4897221"/>
              <a:ext cx="209994" cy="276999"/>
            </a:xfrm>
            <a:prstGeom prst="rect">
              <a:avLst/>
            </a:prstGeom>
          </p:spPr>
          <p:txBody>
            <a:bodyPr vert="horz"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13</a:t>
              </a:r>
            </a:p>
          </p:txBody>
        </p:sp>
      </p:grpSp>
      <p:grpSp>
        <p:nvGrpSpPr>
          <p:cNvPr id="104" name="Group 103">
            <a:extLst>
              <a:ext uri="{FF2B5EF4-FFF2-40B4-BE49-F238E27FC236}">
                <a16:creationId xmlns:a16="http://schemas.microsoft.com/office/drawing/2014/main" id="{C22BB699-6D4F-7B31-2689-27A160090CF3}"/>
              </a:ext>
            </a:extLst>
          </p:cNvPr>
          <p:cNvGrpSpPr/>
          <p:nvPr/>
        </p:nvGrpSpPr>
        <p:grpSpPr>
          <a:xfrm>
            <a:off x="7715249" y="2072149"/>
            <a:ext cx="3817990" cy="2819891"/>
            <a:chOff x="1314449" y="2072149"/>
            <a:chExt cx="3817990" cy="2819891"/>
          </a:xfrm>
        </p:grpSpPr>
        <p:grpSp>
          <p:nvGrpSpPr>
            <p:cNvPr id="105" name="Group 104">
              <a:extLst>
                <a:ext uri="{FF2B5EF4-FFF2-40B4-BE49-F238E27FC236}">
                  <a16:creationId xmlns:a16="http://schemas.microsoft.com/office/drawing/2014/main" id="{2FB330EB-891E-AF08-6607-4076F6F80CC3}"/>
                </a:ext>
              </a:extLst>
            </p:cNvPr>
            <p:cNvGrpSpPr/>
            <p:nvPr/>
          </p:nvGrpSpPr>
          <p:grpSpPr>
            <a:xfrm>
              <a:off x="1314449" y="2095596"/>
              <a:ext cx="79273" cy="2705099"/>
              <a:chOff x="1199535" y="2095596"/>
              <a:chExt cx="194188" cy="2705099"/>
            </a:xfrm>
          </p:grpSpPr>
          <p:cxnSp>
            <p:nvCxnSpPr>
              <p:cNvPr id="112" name="Straight Connector 111">
                <a:extLst>
                  <a:ext uri="{FF2B5EF4-FFF2-40B4-BE49-F238E27FC236}">
                    <a16:creationId xmlns:a16="http://schemas.microsoft.com/office/drawing/2014/main" id="{C57DCB32-8836-E7B0-ACBF-3DACE2BB3C5A}"/>
                  </a:ext>
                </a:extLst>
              </p:cNvPr>
              <p:cNvCxnSpPr>
                <a:cxnSpLocks/>
              </p:cNvCxnSpPr>
              <p:nvPr/>
            </p:nvCxnSpPr>
            <p:spPr>
              <a:xfrm>
                <a:off x="1199535" y="209559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AE3824C-6EAA-7C0E-88F4-EEF14CD657F0}"/>
                  </a:ext>
                </a:extLst>
              </p:cNvPr>
              <p:cNvCxnSpPr>
                <a:cxnSpLocks/>
              </p:cNvCxnSpPr>
              <p:nvPr/>
            </p:nvCxnSpPr>
            <p:spPr>
              <a:xfrm>
                <a:off x="1199535" y="263661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74221EB4-B50B-13D1-8CA0-AA8A34F40E6D}"/>
                  </a:ext>
                </a:extLst>
              </p:cNvPr>
              <p:cNvCxnSpPr>
                <a:cxnSpLocks/>
              </p:cNvCxnSpPr>
              <p:nvPr/>
            </p:nvCxnSpPr>
            <p:spPr>
              <a:xfrm>
                <a:off x="1199535" y="317763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216BE1EB-93F8-49D2-2C7E-0B1D03C52DE9}"/>
                  </a:ext>
                </a:extLst>
              </p:cNvPr>
              <p:cNvCxnSpPr>
                <a:cxnSpLocks/>
              </p:cNvCxnSpPr>
              <p:nvPr/>
            </p:nvCxnSpPr>
            <p:spPr>
              <a:xfrm>
                <a:off x="1199535" y="371865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B287484-F258-D240-9BAF-EF9E4CCCB694}"/>
                  </a:ext>
                </a:extLst>
              </p:cNvPr>
              <p:cNvCxnSpPr>
                <a:cxnSpLocks/>
              </p:cNvCxnSpPr>
              <p:nvPr/>
            </p:nvCxnSpPr>
            <p:spPr>
              <a:xfrm>
                <a:off x="1199535" y="425967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29B8C7A-C799-F8C6-AAF3-10E1092D7E7D}"/>
                  </a:ext>
                </a:extLst>
              </p:cNvPr>
              <p:cNvCxnSpPr>
                <a:cxnSpLocks/>
              </p:cNvCxnSpPr>
              <p:nvPr/>
            </p:nvCxnSpPr>
            <p:spPr>
              <a:xfrm>
                <a:off x="1199535" y="4800695"/>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6" name="Group 105">
              <a:extLst>
                <a:ext uri="{FF2B5EF4-FFF2-40B4-BE49-F238E27FC236}">
                  <a16:creationId xmlns:a16="http://schemas.microsoft.com/office/drawing/2014/main" id="{2BB2D2A6-3A49-758E-B59A-8E99E3F0B603}"/>
                </a:ext>
              </a:extLst>
            </p:cNvPr>
            <p:cNvGrpSpPr/>
            <p:nvPr/>
          </p:nvGrpSpPr>
          <p:grpSpPr>
            <a:xfrm>
              <a:off x="1393722" y="4792980"/>
              <a:ext cx="3185160" cy="99060"/>
              <a:chOff x="1393722" y="4792980"/>
              <a:chExt cx="3185160" cy="308706"/>
            </a:xfrm>
          </p:grpSpPr>
          <p:cxnSp>
            <p:nvCxnSpPr>
              <p:cNvPr id="108" name="Straight Connector 107">
                <a:extLst>
                  <a:ext uri="{FF2B5EF4-FFF2-40B4-BE49-F238E27FC236}">
                    <a16:creationId xmlns:a16="http://schemas.microsoft.com/office/drawing/2014/main" id="{878BF793-3EBF-6518-4D8B-D1B5F598930E}"/>
                  </a:ext>
                </a:extLst>
              </p:cNvPr>
              <p:cNvCxnSpPr/>
              <p:nvPr/>
            </p:nvCxnSpPr>
            <p:spPr>
              <a:xfrm>
                <a:off x="139372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8193A164-AB3A-23E7-A3D5-59A46A762C0B}"/>
                  </a:ext>
                </a:extLst>
              </p:cNvPr>
              <p:cNvCxnSpPr/>
              <p:nvPr/>
            </p:nvCxnSpPr>
            <p:spPr>
              <a:xfrm>
                <a:off x="245544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75B48D7-FA86-5EA2-9FC6-77350C73847F}"/>
                  </a:ext>
                </a:extLst>
              </p:cNvPr>
              <p:cNvCxnSpPr/>
              <p:nvPr/>
            </p:nvCxnSpPr>
            <p:spPr>
              <a:xfrm>
                <a:off x="351716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A705DE6-D571-93CB-1990-E8E0ED2A8BFD}"/>
                  </a:ext>
                </a:extLst>
              </p:cNvPr>
              <p:cNvCxnSpPr/>
              <p:nvPr/>
            </p:nvCxnSpPr>
            <p:spPr>
              <a:xfrm>
                <a:off x="457888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Freeform: Shape 106">
              <a:extLst>
                <a:ext uri="{FF2B5EF4-FFF2-40B4-BE49-F238E27FC236}">
                  <a16:creationId xmlns:a16="http://schemas.microsoft.com/office/drawing/2014/main" id="{AAD150A3-695C-EF14-18EA-0233C16EB55C}"/>
                </a:ext>
              </a:extLst>
            </p:cNvPr>
            <p:cNvSpPr/>
            <p:nvPr/>
          </p:nvSpPr>
          <p:spPr>
            <a:xfrm>
              <a:off x="1393723" y="2072149"/>
              <a:ext cx="3738716" cy="2728451"/>
            </a:xfrm>
            <a:custGeom>
              <a:avLst/>
              <a:gdLst>
                <a:gd name="csX0" fmla="*/ 0 w 3738716"/>
                <a:gd name="csY0" fmla="*/ 0 h 2728451"/>
                <a:gd name="csX1" fmla="*/ 0 w 3738716"/>
                <a:gd name="csY1" fmla="*/ 2728451 h 2728451"/>
                <a:gd name="csX2" fmla="*/ 3738716 w 3738716"/>
                <a:gd name="csY2" fmla="*/ 2728451 h 2728451"/>
              </a:gdLst>
              <a:ahLst/>
              <a:cxnLst>
                <a:cxn ang="0">
                  <a:pos x="csX0" y="csY0"/>
                </a:cxn>
                <a:cxn ang="0">
                  <a:pos x="csX1" y="csY1"/>
                </a:cxn>
                <a:cxn ang="0">
                  <a:pos x="csX2" y="csY2"/>
                </a:cxn>
              </a:cxnLst>
              <a:rect l="l" t="t" r="r" b="b"/>
              <a:pathLst>
                <a:path w="3738716" h="2728451">
                  <a:moveTo>
                    <a:pt x="0" y="0"/>
                  </a:moveTo>
                  <a:lnTo>
                    <a:pt x="0" y="2728451"/>
                  </a:lnTo>
                  <a:lnTo>
                    <a:pt x="3738716" y="2728451"/>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grpSp>
      <p:sp>
        <p:nvSpPr>
          <p:cNvPr id="119" name="TextBox 118">
            <a:extLst>
              <a:ext uri="{FF2B5EF4-FFF2-40B4-BE49-F238E27FC236}">
                <a16:creationId xmlns:a16="http://schemas.microsoft.com/office/drawing/2014/main" id="{0BEE7CF7-D3A3-AD50-EB0F-80C543E7578E}"/>
              </a:ext>
            </a:extLst>
          </p:cNvPr>
          <p:cNvSpPr txBox="1"/>
          <p:nvPr/>
        </p:nvSpPr>
        <p:spPr>
          <a:xfrm rot="16200000">
            <a:off x="-109737" y="3213239"/>
            <a:ext cx="1391407" cy="276999"/>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Survival (%)</a:t>
            </a:r>
          </a:p>
        </p:txBody>
      </p:sp>
      <p:sp>
        <p:nvSpPr>
          <p:cNvPr id="132" name="TextBox 131">
            <a:extLst>
              <a:ext uri="{FF2B5EF4-FFF2-40B4-BE49-F238E27FC236}">
                <a16:creationId xmlns:a16="http://schemas.microsoft.com/office/drawing/2014/main" id="{4D024786-7F29-3D0D-576A-B01E85C44108}"/>
              </a:ext>
            </a:extLst>
          </p:cNvPr>
          <p:cNvSpPr txBox="1"/>
          <p:nvPr/>
        </p:nvSpPr>
        <p:spPr>
          <a:xfrm>
            <a:off x="2386815" y="5150081"/>
            <a:ext cx="1681551" cy="276999"/>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Follow-up (Yr)</a:t>
            </a:r>
          </a:p>
        </p:txBody>
      </p:sp>
      <p:sp>
        <p:nvSpPr>
          <p:cNvPr id="161" name="TextBox 160">
            <a:extLst>
              <a:ext uri="{FF2B5EF4-FFF2-40B4-BE49-F238E27FC236}">
                <a16:creationId xmlns:a16="http://schemas.microsoft.com/office/drawing/2014/main" id="{5F7E0EC6-B21E-9C06-E787-8DA95AA547E0}"/>
              </a:ext>
            </a:extLst>
          </p:cNvPr>
          <p:cNvSpPr txBox="1"/>
          <p:nvPr/>
        </p:nvSpPr>
        <p:spPr>
          <a:xfrm>
            <a:off x="187432" y="5209194"/>
            <a:ext cx="1857881" cy="246221"/>
          </a:xfrm>
          <a:prstGeom prst="rect">
            <a:avLst/>
          </a:prstGeom>
        </p:spPr>
        <p:txBody>
          <a:bodyPr vert="horz"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Patients at Risk, n</a:t>
            </a:r>
          </a:p>
        </p:txBody>
      </p:sp>
      <p:sp>
        <p:nvSpPr>
          <p:cNvPr id="163" name="TextBox 162">
            <a:extLst>
              <a:ext uri="{FF2B5EF4-FFF2-40B4-BE49-F238E27FC236}">
                <a16:creationId xmlns:a16="http://schemas.microsoft.com/office/drawing/2014/main" id="{BADCFB4F-C3FA-97CA-6307-E391322B8CFC}"/>
              </a:ext>
            </a:extLst>
          </p:cNvPr>
          <p:cNvSpPr txBox="1"/>
          <p:nvPr/>
        </p:nvSpPr>
        <p:spPr>
          <a:xfrm>
            <a:off x="7793856" y="5150081"/>
            <a:ext cx="3738715" cy="276999"/>
          </a:xfrm>
          <a:prstGeom prst="rect">
            <a:avLst/>
          </a:prstGeom>
        </p:spPr>
        <p:txBody>
          <a:bodyPr vert="horz"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05050"/>
                </a:solidFill>
                <a:effectLst/>
                <a:uLnTx/>
                <a:uFillTx/>
                <a:latin typeface="Poppins Medium" panose="00000600000000000000" pitchFamily="2" charset="0"/>
                <a:ea typeface="+mn-ea"/>
                <a:cs typeface="Poppins Medium" panose="00000600000000000000" pitchFamily="2" charset="0"/>
              </a:rPr>
              <a:t>Follow-up (Yr)</a:t>
            </a:r>
          </a:p>
        </p:txBody>
      </p:sp>
      <p:sp>
        <p:nvSpPr>
          <p:cNvPr id="164" name="TextBox 163">
            <a:extLst>
              <a:ext uri="{FF2B5EF4-FFF2-40B4-BE49-F238E27FC236}">
                <a16:creationId xmlns:a16="http://schemas.microsoft.com/office/drawing/2014/main" id="{C1777C8C-2446-A038-526C-7B7FA8FFB976}"/>
              </a:ext>
            </a:extLst>
          </p:cNvPr>
          <p:cNvSpPr txBox="1"/>
          <p:nvPr/>
        </p:nvSpPr>
        <p:spPr>
          <a:xfrm>
            <a:off x="6588232" y="5209194"/>
            <a:ext cx="1857881" cy="246221"/>
          </a:xfrm>
          <a:prstGeom prst="rect">
            <a:avLst/>
          </a:prstGeom>
        </p:spPr>
        <p:txBody>
          <a:bodyPr vert="horz" wrap="none" lIns="0" tIns="0" rIns="0" bIns="0" rtlCol="0">
            <a:spAutoFit/>
          </a:bodyPr>
          <a:lstStyle/>
          <a:p>
            <a:pPr lvl="0" eaLnBrk="0" fontAlgn="base" hangingPunct="0">
              <a:spcBef>
                <a:spcPct val="0"/>
              </a:spcBef>
              <a:spcAft>
                <a:spcPct val="0"/>
              </a:spcAft>
              <a:defRPr/>
            </a:pPr>
            <a:r>
              <a:rPr lang="en-US" sz="1600" b="1" kern="0" dirty="0">
                <a:solidFill>
                  <a:srgbClr val="000000"/>
                </a:solidFill>
                <a:cs typeface="Arial" panose="020B0604020202020204" pitchFamily="34" charset="0"/>
              </a:rPr>
              <a:t>Patients at Risk, n</a:t>
            </a:r>
          </a:p>
        </p:txBody>
      </p:sp>
    </p:spTree>
    <p:extLst>
      <p:ext uri="{BB962C8B-B14F-4D97-AF65-F5344CB8AC3E}">
        <p14:creationId xmlns:p14="http://schemas.microsoft.com/office/powerpoint/2010/main" val="2067074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2960D-6FC6-F477-937B-66892B2DE69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46531F-2374-C9FF-37D4-B3BE586BB69A}"/>
              </a:ext>
            </a:extLst>
          </p:cNvPr>
          <p:cNvSpPr>
            <a:spLocks noGrp="1"/>
          </p:cNvSpPr>
          <p:nvPr>
            <p:ph type="title"/>
          </p:nvPr>
        </p:nvSpPr>
        <p:spPr/>
        <p:txBody>
          <a:bodyPr/>
          <a:lstStyle/>
          <a:p>
            <a:r>
              <a:rPr lang="en-CA" dirty="0"/>
              <a:t>Combined ALP and Bilirubin As Risk Factor for PBC Survival</a:t>
            </a:r>
          </a:p>
        </p:txBody>
      </p:sp>
      <p:sp>
        <p:nvSpPr>
          <p:cNvPr id="5" name="Content Placeholder 4">
            <a:extLst>
              <a:ext uri="{FF2B5EF4-FFF2-40B4-BE49-F238E27FC236}">
                <a16:creationId xmlns:a16="http://schemas.microsoft.com/office/drawing/2014/main" id="{758E655B-216A-ABEE-0D15-E5E7413D6F83}"/>
              </a:ext>
            </a:extLst>
          </p:cNvPr>
          <p:cNvSpPr>
            <a:spLocks noGrp="1"/>
          </p:cNvSpPr>
          <p:nvPr>
            <p:ph idx="1"/>
          </p:nvPr>
        </p:nvSpPr>
        <p:spPr/>
        <p:txBody>
          <a:bodyPr/>
          <a:lstStyle/>
          <a:p>
            <a:r>
              <a:rPr lang="en-US" dirty="0"/>
              <a:t>Long-term follow-up data from patients in GLOBAL PBC Study Group</a:t>
            </a:r>
          </a:p>
          <a:p>
            <a:endParaRPr lang="en-US" dirty="0"/>
          </a:p>
        </p:txBody>
      </p:sp>
      <p:sp>
        <p:nvSpPr>
          <p:cNvPr id="9" name="Content Placeholder 8">
            <a:extLst>
              <a:ext uri="{FF2B5EF4-FFF2-40B4-BE49-F238E27FC236}">
                <a16:creationId xmlns:a16="http://schemas.microsoft.com/office/drawing/2014/main" id="{A43ED313-0829-F317-B4AA-2D4AEE353310}"/>
              </a:ext>
            </a:extLst>
          </p:cNvPr>
          <p:cNvSpPr>
            <a:spLocks noGrp="1"/>
          </p:cNvSpPr>
          <p:nvPr>
            <p:ph sz="quarter" idx="10"/>
          </p:nvPr>
        </p:nvSpPr>
        <p:spPr/>
        <p:txBody>
          <a:bodyPr/>
          <a:lstStyle/>
          <a:p>
            <a:pPr algn="ctr"/>
            <a:r>
              <a:rPr lang="es-ES" dirty="0"/>
              <a:t>Murillo Perez. Am J Gastroenterol. 2020;115:1066.</a:t>
            </a:r>
            <a:endParaRPr lang="en-CA" dirty="0"/>
          </a:p>
        </p:txBody>
      </p:sp>
      <p:sp>
        <p:nvSpPr>
          <p:cNvPr id="160" name="TextBox 159">
            <a:extLst>
              <a:ext uri="{FF2B5EF4-FFF2-40B4-BE49-F238E27FC236}">
                <a16:creationId xmlns:a16="http://schemas.microsoft.com/office/drawing/2014/main" id="{FCC2653A-76D9-B5C3-9DCF-E52D7D6ED2C4}"/>
              </a:ext>
            </a:extLst>
          </p:cNvPr>
          <p:cNvSpPr txBox="1"/>
          <p:nvPr/>
        </p:nvSpPr>
        <p:spPr>
          <a:xfrm>
            <a:off x="1206223" y="1756356"/>
            <a:ext cx="3860800" cy="406400"/>
          </a:xfrm>
          <a:prstGeom prst="rect">
            <a:avLst/>
          </a:prstGeom>
        </p:spPr>
        <p:txBody>
          <a:bodyPr vert="horz" wrap="square" lIns="0" tIns="0" rIns="0" bIns="0" rtlCol="0">
            <a:noAutofit/>
          </a:bodyPr>
          <a:lstStyle/>
          <a:p>
            <a:pPr algn="ctr"/>
            <a:r>
              <a:rPr lang="en-CA" b="1" dirty="0">
                <a:latin typeface="+mn-lt"/>
              </a:rPr>
              <a:t>ALP and Bilirubin</a:t>
            </a:r>
            <a:endParaRPr lang="en-CA" sz="1400" b="1" dirty="0">
              <a:latin typeface="+mn-lt"/>
            </a:endParaRPr>
          </a:p>
        </p:txBody>
      </p:sp>
      <p:graphicFrame>
        <p:nvGraphicFramePr>
          <p:cNvPr id="4" name="Table 3">
            <a:extLst>
              <a:ext uri="{FF2B5EF4-FFF2-40B4-BE49-F238E27FC236}">
                <a16:creationId xmlns:a16="http://schemas.microsoft.com/office/drawing/2014/main" id="{930B5062-4227-6D5B-C138-77D321EA9810}"/>
              </a:ext>
            </a:extLst>
          </p:cNvPr>
          <p:cNvGraphicFramePr>
            <a:graphicFrameLocks noGrp="1"/>
          </p:cNvGraphicFramePr>
          <p:nvPr>
            <p:extLst>
              <p:ext uri="{D42A27DB-BD31-4B8C-83A1-F6EECF244321}">
                <p14:modId xmlns:p14="http://schemas.microsoft.com/office/powerpoint/2010/main" val="1376863238"/>
              </p:ext>
            </p:extLst>
          </p:nvPr>
        </p:nvGraphicFramePr>
        <p:xfrm>
          <a:off x="5705236" y="2875248"/>
          <a:ext cx="6266102" cy="1674430"/>
        </p:xfrm>
        <a:graphic>
          <a:graphicData uri="http://schemas.openxmlformats.org/drawingml/2006/table">
            <a:tbl>
              <a:tblPr firstRow="1" bandRow="1">
                <a:tableStyleId>{5C22544A-7EE6-4342-B048-85BDC9FD1C3A}</a:tableStyleId>
              </a:tblPr>
              <a:tblGrid>
                <a:gridCol w="1639474">
                  <a:extLst>
                    <a:ext uri="{9D8B030D-6E8A-4147-A177-3AD203B41FA5}">
                      <a16:colId xmlns:a16="http://schemas.microsoft.com/office/drawing/2014/main" val="2226085757"/>
                    </a:ext>
                  </a:extLst>
                </a:gridCol>
                <a:gridCol w="2336428">
                  <a:extLst>
                    <a:ext uri="{9D8B030D-6E8A-4147-A177-3AD203B41FA5}">
                      <a16:colId xmlns:a16="http://schemas.microsoft.com/office/drawing/2014/main" val="1303861589"/>
                    </a:ext>
                  </a:extLst>
                </a:gridCol>
                <a:gridCol w="2290200">
                  <a:extLst>
                    <a:ext uri="{9D8B030D-6E8A-4147-A177-3AD203B41FA5}">
                      <a16:colId xmlns:a16="http://schemas.microsoft.com/office/drawing/2014/main" val="2423447377"/>
                    </a:ext>
                  </a:extLst>
                </a:gridCol>
              </a:tblGrid>
              <a:tr h="486695">
                <a:tc>
                  <a:txBody>
                    <a:bodyPr/>
                    <a:lstStyle/>
                    <a:p>
                      <a:pPr algn="l"/>
                      <a:r>
                        <a:rPr lang="en-US" sz="2000" dirty="0">
                          <a:solidFill>
                            <a:schemeClr val="bg2"/>
                          </a:solidFill>
                          <a:latin typeface="+mn-lt"/>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latin typeface="+mn-lt"/>
                        </a:rPr>
                        <a:t>Goal in</a:t>
                      </a:r>
                      <a:br>
                        <a:rPr lang="en-US" sz="2000" dirty="0">
                          <a:solidFill>
                            <a:schemeClr val="bg2"/>
                          </a:solidFill>
                          <a:latin typeface="+mn-lt"/>
                        </a:rPr>
                      </a:br>
                      <a:r>
                        <a:rPr lang="en-US" sz="2000" dirty="0">
                          <a:solidFill>
                            <a:schemeClr val="bg2"/>
                          </a:solidFill>
                          <a:latin typeface="+mn-lt"/>
                        </a:rPr>
                        <a:t>Phase III Studies</a:t>
                      </a:r>
                    </a:p>
                  </a:txBody>
                  <a:tcPr anchor="ctr">
                    <a:lnL w="12700" cmpd="sng">
                      <a:noFill/>
                    </a:lnL>
                    <a:lnR w="2857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latin typeface="+mn-lt"/>
                        </a:rPr>
                        <a:t>Potential Goal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295031256"/>
                  </a:ext>
                </a:extLst>
              </a:tr>
              <a:tr h="486695">
                <a:tc>
                  <a:txBody>
                    <a:bodyPr/>
                    <a:lstStyle/>
                    <a:p>
                      <a:pPr algn="l"/>
                      <a:r>
                        <a:rPr lang="en-US" sz="2000" b="1" dirty="0">
                          <a:solidFill>
                            <a:schemeClr val="tx1"/>
                          </a:solidFill>
                          <a:latin typeface="+mn-lt"/>
                        </a:rPr>
                        <a:t>ALP</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t>&lt;1.67x ULN</a:t>
                      </a:r>
                      <a:endParaRPr lang="en-US" sz="2000" baseline="30000" dirty="0">
                        <a:solidFill>
                          <a:schemeClr val="tx1"/>
                        </a:solidFill>
                        <a:latin typeface="+mn-lt"/>
                      </a:endParaRPr>
                    </a:p>
                  </a:txBody>
                  <a:tcPr anchor="ctr">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mn-lt"/>
                        </a:rPr>
                        <a:t>≤ULN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58362253"/>
                  </a:ext>
                </a:extLst>
              </a:tr>
              <a:tr h="486695">
                <a:tc>
                  <a:txBody>
                    <a:bodyPr/>
                    <a:lstStyle/>
                    <a:p>
                      <a:pPr algn="l"/>
                      <a:r>
                        <a:rPr lang="en-US" sz="2000" b="1" dirty="0">
                          <a:solidFill>
                            <a:schemeClr val="tx1"/>
                          </a:solidFill>
                          <a:latin typeface="+mn-lt"/>
                        </a:rPr>
                        <a:t>Bilirubin</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latin typeface="+mn-lt"/>
                        </a:rPr>
                        <a:t>≤ULN</a:t>
                      </a:r>
                    </a:p>
                  </a:txBody>
                  <a:tcPr anchor="ctr">
                    <a:lnL w="12700" cmpd="sng">
                      <a:noFill/>
                    </a:lnL>
                    <a:lnR w="28575" cap="flat" cmpd="sng" algn="ctr">
                      <a:solidFill>
                        <a:schemeClr val="tx1"/>
                      </a:solidFill>
                      <a:prstDash val="solid"/>
                      <a:round/>
                      <a:headEnd type="none" w="med" len="med"/>
                      <a:tailEnd type="none" w="med" len="med"/>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ym typeface="Wingdings" pitchFamily="2" charset="2"/>
                        </a:rPr>
                        <a:t>&lt;0.6x ULN</a:t>
                      </a:r>
                      <a:endParaRPr lang="en-US" sz="20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459903"/>
                  </a:ext>
                </a:extLst>
              </a:tr>
            </a:tbl>
          </a:graphicData>
        </a:graphic>
      </p:graphicFrame>
      <p:sp>
        <p:nvSpPr>
          <p:cNvPr id="2" name="TextBox 1">
            <a:extLst>
              <a:ext uri="{FF2B5EF4-FFF2-40B4-BE49-F238E27FC236}">
                <a16:creationId xmlns:a16="http://schemas.microsoft.com/office/drawing/2014/main" id="{EA141030-8277-AD67-CEDC-28EC1FE25097}"/>
              </a:ext>
            </a:extLst>
          </p:cNvPr>
          <p:cNvSpPr txBox="1"/>
          <p:nvPr/>
        </p:nvSpPr>
        <p:spPr>
          <a:xfrm rot="16200000">
            <a:off x="-109737" y="3213239"/>
            <a:ext cx="1391407" cy="276999"/>
          </a:xfrm>
          <a:prstGeom prst="rect">
            <a:avLst/>
          </a:prstGeom>
        </p:spPr>
        <p:txBody>
          <a:bodyPr vert="horz" wrap="none" lIns="0" tIns="0" rIns="0" bIns="0" rtlCol="0">
            <a:spAutoFit/>
          </a:bodyPr>
          <a:lstStyle/>
          <a:p>
            <a:pPr algn="l"/>
            <a:r>
              <a:rPr lang="en-US" b="0" dirty="0">
                <a:solidFill>
                  <a:srgbClr val="505050"/>
                </a:solidFill>
                <a:latin typeface="Poppins Medium" panose="00000600000000000000" pitchFamily="2" charset="0"/>
                <a:cs typeface="Poppins Medium" panose="00000600000000000000" pitchFamily="2" charset="0"/>
              </a:rPr>
              <a:t>Survival (%)</a:t>
            </a:r>
          </a:p>
        </p:txBody>
      </p:sp>
      <p:sp>
        <p:nvSpPr>
          <p:cNvPr id="3" name="TextBox 2">
            <a:extLst>
              <a:ext uri="{FF2B5EF4-FFF2-40B4-BE49-F238E27FC236}">
                <a16:creationId xmlns:a16="http://schemas.microsoft.com/office/drawing/2014/main" id="{5265E546-EDF6-0B63-D122-21298EF9EFDA}"/>
              </a:ext>
            </a:extLst>
          </p:cNvPr>
          <p:cNvSpPr txBox="1"/>
          <p:nvPr/>
        </p:nvSpPr>
        <p:spPr>
          <a:xfrm>
            <a:off x="2386815" y="5150081"/>
            <a:ext cx="1681551" cy="276999"/>
          </a:xfrm>
          <a:prstGeom prst="rect">
            <a:avLst/>
          </a:prstGeom>
        </p:spPr>
        <p:txBody>
          <a:bodyPr vert="horz" wrap="none" lIns="0" tIns="0" rIns="0" bIns="0" rtlCol="0">
            <a:spAutoFit/>
          </a:bodyPr>
          <a:lstStyle/>
          <a:p>
            <a:pPr algn="l"/>
            <a:r>
              <a:rPr lang="en-US" b="0" dirty="0">
                <a:solidFill>
                  <a:srgbClr val="505050"/>
                </a:solidFill>
                <a:latin typeface="Poppins Medium" panose="00000600000000000000" pitchFamily="2" charset="0"/>
                <a:cs typeface="Poppins Medium" panose="00000600000000000000" pitchFamily="2" charset="0"/>
              </a:rPr>
              <a:t>Follow-up (Yr)</a:t>
            </a:r>
          </a:p>
        </p:txBody>
      </p:sp>
      <p:grpSp>
        <p:nvGrpSpPr>
          <p:cNvPr id="20" name="Group 19">
            <a:extLst>
              <a:ext uri="{FF2B5EF4-FFF2-40B4-BE49-F238E27FC236}">
                <a16:creationId xmlns:a16="http://schemas.microsoft.com/office/drawing/2014/main" id="{70047036-A82E-54B5-B629-66F2ACAF6A24}"/>
              </a:ext>
            </a:extLst>
          </p:cNvPr>
          <p:cNvGrpSpPr/>
          <p:nvPr/>
        </p:nvGrpSpPr>
        <p:grpSpPr>
          <a:xfrm>
            <a:off x="883080" y="1966885"/>
            <a:ext cx="3832057" cy="3207335"/>
            <a:chOff x="883080" y="1966885"/>
            <a:chExt cx="3832057" cy="3207335"/>
          </a:xfrm>
        </p:grpSpPr>
        <p:sp>
          <p:nvSpPr>
            <p:cNvPr id="26" name="TextBox 25">
              <a:extLst>
                <a:ext uri="{FF2B5EF4-FFF2-40B4-BE49-F238E27FC236}">
                  <a16:creationId xmlns:a16="http://schemas.microsoft.com/office/drawing/2014/main" id="{A99E55FA-2C35-E555-2564-5CAE6BAC36EF}"/>
                </a:ext>
              </a:extLst>
            </p:cNvPr>
            <p:cNvSpPr txBox="1"/>
            <p:nvPr/>
          </p:nvSpPr>
          <p:spPr>
            <a:xfrm>
              <a:off x="1101090" y="4674870"/>
              <a:ext cx="144270" cy="276999"/>
            </a:xfrm>
            <a:prstGeom prst="rect">
              <a:avLst/>
            </a:prstGeom>
          </p:spPr>
          <p:txBody>
            <a:bodyPr vert="horz" wrap="none" lIns="0" tIns="0" rIns="0" bIns="0" rtlCol="0">
              <a:spAutoFit/>
            </a:bodyPr>
            <a:lstStyle/>
            <a:p>
              <a:pPr algn="r"/>
              <a:r>
                <a:rPr lang="en-US" b="0" dirty="0">
                  <a:latin typeface="+mn-lt"/>
                </a:rPr>
                <a:t>0</a:t>
              </a:r>
            </a:p>
          </p:txBody>
        </p:sp>
        <p:sp>
          <p:nvSpPr>
            <p:cNvPr id="27" name="TextBox 26">
              <a:extLst>
                <a:ext uri="{FF2B5EF4-FFF2-40B4-BE49-F238E27FC236}">
                  <a16:creationId xmlns:a16="http://schemas.microsoft.com/office/drawing/2014/main" id="{A1791F17-ADC7-266E-97E6-D9BE81F6C2C0}"/>
                </a:ext>
              </a:extLst>
            </p:cNvPr>
            <p:cNvSpPr txBox="1"/>
            <p:nvPr/>
          </p:nvSpPr>
          <p:spPr>
            <a:xfrm>
              <a:off x="968040" y="4145229"/>
              <a:ext cx="277320" cy="276999"/>
            </a:xfrm>
            <a:prstGeom prst="rect">
              <a:avLst/>
            </a:prstGeom>
          </p:spPr>
          <p:txBody>
            <a:bodyPr vert="horz" wrap="none" lIns="0" tIns="0" rIns="0" bIns="0" rtlCol="0">
              <a:spAutoFit/>
            </a:bodyPr>
            <a:lstStyle/>
            <a:p>
              <a:pPr algn="r"/>
              <a:r>
                <a:rPr lang="en-US" b="0" dirty="0">
                  <a:latin typeface="+mn-lt"/>
                </a:rPr>
                <a:t>20</a:t>
              </a:r>
            </a:p>
          </p:txBody>
        </p:sp>
        <p:sp>
          <p:nvSpPr>
            <p:cNvPr id="28" name="TextBox 27">
              <a:extLst>
                <a:ext uri="{FF2B5EF4-FFF2-40B4-BE49-F238E27FC236}">
                  <a16:creationId xmlns:a16="http://schemas.microsoft.com/office/drawing/2014/main" id="{DDB9B7FC-2EBE-7BF8-625A-9BDA3A2F6E53}"/>
                </a:ext>
              </a:extLst>
            </p:cNvPr>
            <p:cNvSpPr txBox="1"/>
            <p:nvPr/>
          </p:nvSpPr>
          <p:spPr>
            <a:xfrm>
              <a:off x="955216" y="3597528"/>
              <a:ext cx="290144" cy="276999"/>
            </a:xfrm>
            <a:prstGeom prst="rect">
              <a:avLst/>
            </a:prstGeom>
          </p:spPr>
          <p:txBody>
            <a:bodyPr vert="horz" wrap="none" lIns="0" tIns="0" rIns="0" bIns="0" rtlCol="0">
              <a:spAutoFit/>
            </a:bodyPr>
            <a:lstStyle/>
            <a:p>
              <a:pPr algn="r"/>
              <a:r>
                <a:rPr lang="en-US" b="0" dirty="0">
                  <a:latin typeface="+mn-lt"/>
                </a:rPr>
                <a:t>40</a:t>
              </a:r>
            </a:p>
          </p:txBody>
        </p:sp>
        <p:sp>
          <p:nvSpPr>
            <p:cNvPr id="29" name="TextBox 28">
              <a:extLst>
                <a:ext uri="{FF2B5EF4-FFF2-40B4-BE49-F238E27FC236}">
                  <a16:creationId xmlns:a16="http://schemas.microsoft.com/office/drawing/2014/main" id="{4A6B95F7-A70C-21AF-E376-16EF7167999A}"/>
                </a:ext>
              </a:extLst>
            </p:cNvPr>
            <p:cNvSpPr txBox="1"/>
            <p:nvPr/>
          </p:nvSpPr>
          <p:spPr>
            <a:xfrm>
              <a:off x="955216" y="3056406"/>
              <a:ext cx="290144" cy="276999"/>
            </a:xfrm>
            <a:prstGeom prst="rect">
              <a:avLst/>
            </a:prstGeom>
          </p:spPr>
          <p:txBody>
            <a:bodyPr vert="horz" wrap="none" lIns="0" tIns="0" rIns="0" bIns="0" rtlCol="0">
              <a:spAutoFit/>
            </a:bodyPr>
            <a:lstStyle/>
            <a:p>
              <a:pPr algn="r"/>
              <a:r>
                <a:rPr lang="en-US" b="0" dirty="0">
                  <a:latin typeface="+mn-lt"/>
                </a:rPr>
                <a:t>60</a:t>
              </a:r>
            </a:p>
          </p:txBody>
        </p:sp>
        <p:sp>
          <p:nvSpPr>
            <p:cNvPr id="30" name="TextBox 29">
              <a:extLst>
                <a:ext uri="{FF2B5EF4-FFF2-40B4-BE49-F238E27FC236}">
                  <a16:creationId xmlns:a16="http://schemas.microsoft.com/office/drawing/2014/main" id="{B8603CF4-E3CC-5A68-5BF1-04067CE9CC5B}"/>
                </a:ext>
              </a:extLst>
            </p:cNvPr>
            <p:cNvSpPr txBox="1"/>
            <p:nvPr/>
          </p:nvSpPr>
          <p:spPr>
            <a:xfrm>
              <a:off x="955216" y="2526420"/>
              <a:ext cx="290144" cy="276999"/>
            </a:xfrm>
            <a:prstGeom prst="rect">
              <a:avLst/>
            </a:prstGeom>
          </p:spPr>
          <p:txBody>
            <a:bodyPr vert="horz" wrap="none" lIns="0" tIns="0" rIns="0" bIns="0" rtlCol="0">
              <a:spAutoFit/>
            </a:bodyPr>
            <a:lstStyle/>
            <a:p>
              <a:pPr algn="r"/>
              <a:r>
                <a:rPr lang="en-US" b="0" dirty="0">
                  <a:latin typeface="+mn-lt"/>
                </a:rPr>
                <a:t>80</a:t>
              </a:r>
            </a:p>
          </p:txBody>
        </p:sp>
        <p:sp>
          <p:nvSpPr>
            <p:cNvPr id="31" name="TextBox 30">
              <a:extLst>
                <a:ext uri="{FF2B5EF4-FFF2-40B4-BE49-F238E27FC236}">
                  <a16:creationId xmlns:a16="http://schemas.microsoft.com/office/drawing/2014/main" id="{234659FA-B14B-C8E4-C0B1-B62981027F39}"/>
                </a:ext>
              </a:extLst>
            </p:cNvPr>
            <p:cNvSpPr txBox="1"/>
            <p:nvPr/>
          </p:nvSpPr>
          <p:spPr>
            <a:xfrm>
              <a:off x="883080" y="1966885"/>
              <a:ext cx="362280" cy="276999"/>
            </a:xfrm>
            <a:prstGeom prst="rect">
              <a:avLst/>
            </a:prstGeom>
          </p:spPr>
          <p:txBody>
            <a:bodyPr vert="horz" wrap="none" lIns="0" tIns="0" rIns="0" bIns="0" rtlCol="0">
              <a:spAutoFit/>
            </a:bodyPr>
            <a:lstStyle/>
            <a:p>
              <a:pPr algn="r"/>
              <a:r>
                <a:rPr lang="en-US" b="0" dirty="0">
                  <a:latin typeface="+mn-lt"/>
                </a:rPr>
                <a:t>100</a:t>
              </a:r>
            </a:p>
          </p:txBody>
        </p:sp>
        <p:sp>
          <p:nvSpPr>
            <p:cNvPr id="32" name="TextBox 31">
              <a:extLst>
                <a:ext uri="{FF2B5EF4-FFF2-40B4-BE49-F238E27FC236}">
                  <a16:creationId xmlns:a16="http://schemas.microsoft.com/office/drawing/2014/main" id="{EEE4A5B0-6606-0DEE-D3BB-CC89FD2B0340}"/>
                </a:ext>
              </a:extLst>
            </p:cNvPr>
            <p:cNvSpPr txBox="1"/>
            <p:nvPr/>
          </p:nvSpPr>
          <p:spPr>
            <a:xfrm>
              <a:off x="1354085" y="4897221"/>
              <a:ext cx="73738" cy="276999"/>
            </a:xfrm>
            <a:prstGeom prst="rect">
              <a:avLst/>
            </a:prstGeom>
          </p:spPr>
          <p:txBody>
            <a:bodyPr vert="horz" wrap="none" lIns="0" tIns="0" rIns="0" bIns="0" rtlCol="0">
              <a:spAutoFit/>
            </a:bodyPr>
            <a:lstStyle/>
            <a:p>
              <a:pPr algn="r"/>
              <a:r>
                <a:rPr lang="en-US" b="0" dirty="0">
                  <a:latin typeface="+mn-lt"/>
                </a:rPr>
                <a:t>1</a:t>
              </a:r>
            </a:p>
          </p:txBody>
        </p:sp>
        <p:sp>
          <p:nvSpPr>
            <p:cNvPr id="33" name="TextBox 32">
              <a:extLst>
                <a:ext uri="{FF2B5EF4-FFF2-40B4-BE49-F238E27FC236}">
                  <a16:creationId xmlns:a16="http://schemas.microsoft.com/office/drawing/2014/main" id="{B73098EB-9B59-FB40-8C4A-7C6FCE1E8B9D}"/>
                </a:ext>
              </a:extLst>
            </p:cNvPr>
            <p:cNvSpPr txBox="1"/>
            <p:nvPr/>
          </p:nvSpPr>
          <p:spPr>
            <a:xfrm>
              <a:off x="2383307" y="4897221"/>
              <a:ext cx="144270" cy="276999"/>
            </a:xfrm>
            <a:prstGeom prst="rect">
              <a:avLst/>
            </a:prstGeom>
          </p:spPr>
          <p:txBody>
            <a:bodyPr vert="horz" wrap="none" lIns="0" tIns="0" rIns="0" bIns="0" rtlCol="0">
              <a:spAutoFit/>
            </a:bodyPr>
            <a:lstStyle/>
            <a:p>
              <a:pPr algn="r"/>
              <a:r>
                <a:rPr lang="en-US" b="0" dirty="0">
                  <a:latin typeface="+mn-lt"/>
                </a:rPr>
                <a:t>5</a:t>
              </a:r>
            </a:p>
          </p:txBody>
        </p:sp>
        <p:sp>
          <p:nvSpPr>
            <p:cNvPr id="34" name="TextBox 33">
              <a:extLst>
                <a:ext uri="{FF2B5EF4-FFF2-40B4-BE49-F238E27FC236}">
                  <a16:creationId xmlns:a16="http://schemas.microsoft.com/office/drawing/2014/main" id="{095F6FEC-7639-4E65-C4FD-5EEC2B833A2F}"/>
                </a:ext>
              </a:extLst>
            </p:cNvPr>
            <p:cNvSpPr txBox="1"/>
            <p:nvPr/>
          </p:nvSpPr>
          <p:spPr>
            <a:xfrm>
              <a:off x="3443423" y="4897221"/>
              <a:ext cx="145874" cy="276999"/>
            </a:xfrm>
            <a:prstGeom prst="rect">
              <a:avLst/>
            </a:prstGeom>
          </p:spPr>
          <p:txBody>
            <a:bodyPr vert="horz" wrap="none" lIns="0" tIns="0" rIns="0" bIns="0" rtlCol="0">
              <a:spAutoFit/>
            </a:bodyPr>
            <a:lstStyle/>
            <a:p>
              <a:pPr algn="r"/>
              <a:r>
                <a:rPr lang="en-US" b="0" dirty="0">
                  <a:latin typeface="+mn-lt"/>
                </a:rPr>
                <a:t>9</a:t>
              </a:r>
            </a:p>
          </p:txBody>
        </p:sp>
        <p:sp>
          <p:nvSpPr>
            <p:cNvPr id="35" name="TextBox 34">
              <a:extLst>
                <a:ext uri="{FF2B5EF4-FFF2-40B4-BE49-F238E27FC236}">
                  <a16:creationId xmlns:a16="http://schemas.microsoft.com/office/drawing/2014/main" id="{47E8B834-2B54-1DDC-4BFC-8F2D551B5B02}"/>
                </a:ext>
              </a:extLst>
            </p:cNvPr>
            <p:cNvSpPr txBox="1"/>
            <p:nvPr/>
          </p:nvSpPr>
          <p:spPr>
            <a:xfrm>
              <a:off x="4505143" y="4897221"/>
              <a:ext cx="209994" cy="276999"/>
            </a:xfrm>
            <a:prstGeom prst="rect">
              <a:avLst/>
            </a:prstGeom>
          </p:spPr>
          <p:txBody>
            <a:bodyPr vert="horz" wrap="none" lIns="0" tIns="0" rIns="0" bIns="0" rtlCol="0">
              <a:spAutoFit/>
            </a:bodyPr>
            <a:lstStyle/>
            <a:p>
              <a:pPr algn="r"/>
              <a:r>
                <a:rPr lang="en-US" b="0" dirty="0">
                  <a:latin typeface="+mn-lt"/>
                </a:rPr>
                <a:t>13</a:t>
              </a:r>
            </a:p>
          </p:txBody>
        </p:sp>
      </p:grpSp>
      <p:grpSp>
        <p:nvGrpSpPr>
          <p:cNvPr id="38" name="Group 37">
            <a:extLst>
              <a:ext uri="{FF2B5EF4-FFF2-40B4-BE49-F238E27FC236}">
                <a16:creationId xmlns:a16="http://schemas.microsoft.com/office/drawing/2014/main" id="{3F5CA8C0-48A4-CEA3-9D52-FDEC053E8BCC}"/>
              </a:ext>
            </a:extLst>
          </p:cNvPr>
          <p:cNvGrpSpPr/>
          <p:nvPr/>
        </p:nvGrpSpPr>
        <p:grpSpPr>
          <a:xfrm>
            <a:off x="1395167" y="2095893"/>
            <a:ext cx="3733014" cy="370787"/>
            <a:chOff x="1395167" y="2095893"/>
            <a:chExt cx="3733014" cy="370787"/>
          </a:xfrm>
        </p:grpSpPr>
        <p:sp>
          <p:nvSpPr>
            <p:cNvPr id="36" name="Freeform: Shape 35">
              <a:extLst>
                <a:ext uri="{FF2B5EF4-FFF2-40B4-BE49-F238E27FC236}">
                  <a16:creationId xmlns:a16="http://schemas.microsoft.com/office/drawing/2014/main" id="{E97FD5A3-D41D-762C-383D-D1A19ADD49A7}"/>
                </a:ext>
              </a:extLst>
            </p:cNvPr>
            <p:cNvSpPr/>
            <p:nvPr/>
          </p:nvSpPr>
          <p:spPr>
            <a:xfrm>
              <a:off x="1395167" y="2095893"/>
              <a:ext cx="2108462" cy="116264"/>
            </a:xfrm>
            <a:custGeom>
              <a:avLst/>
              <a:gdLst>
                <a:gd name="csX0" fmla="*/ 0 w 2108462"/>
                <a:gd name="csY0" fmla="*/ 0 h 116264"/>
                <a:gd name="csX1" fmla="*/ 524759 w 2108462"/>
                <a:gd name="csY1" fmla="*/ 0 h 116264"/>
                <a:gd name="csX2" fmla="*/ 524759 w 2108462"/>
                <a:gd name="csY2" fmla="*/ 15711 h 116264"/>
                <a:gd name="csX3" fmla="*/ 584462 w 2108462"/>
                <a:gd name="csY3" fmla="*/ 15711 h 116264"/>
                <a:gd name="csX4" fmla="*/ 584462 w 2108462"/>
                <a:gd name="csY4" fmla="*/ 28280 h 116264"/>
                <a:gd name="csX5" fmla="*/ 791852 w 2108462"/>
                <a:gd name="csY5" fmla="*/ 28280 h 116264"/>
                <a:gd name="csX6" fmla="*/ 791852 w 2108462"/>
                <a:gd name="csY6" fmla="*/ 37707 h 116264"/>
                <a:gd name="csX7" fmla="*/ 1322895 w 2108462"/>
                <a:gd name="csY7" fmla="*/ 37707 h 116264"/>
                <a:gd name="csX8" fmla="*/ 1322895 w 2108462"/>
                <a:gd name="csY8" fmla="*/ 50276 h 116264"/>
                <a:gd name="csX9" fmla="*/ 1483151 w 2108462"/>
                <a:gd name="csY9" fmla="*/ 50276 h 116264"/>
                <a:gd name="csX10" fmla="*/ 1483151 w 2108462"/>
                <a:gd name="csY10" fmla="*/ 59703 h 116264"/>
                <a:gd name="csX11" fmla="*/ 1703109 w 2108462"/>
                <a:gd name="csY11" fmla="*/ 59703 h 116264"/>
                <a:gd name="csX12" fmla="*/ 1703109 w 2108462"/>
                <a:gd name="csY12" fmla="*/ 72272 h 116264"/>
                <a:gd name="csX13" fmla="*/ 1907357 w 2108462"/>
                <a:gd name="csY13" fmla="*/ 72272 h 116264"/>
                <a:gd name="csX14" fmla="*/ 1907357 w 2108462"/>
                <a:gd name="csY14" fmla="*/ 78556 h 116264"/>
                <a:gd name="csX15" fmla="*/ 1963918 w 2108462"/>
                <a:gd name="csY15" fmla="*/ 78556 h 116264"/>
                <a:gd name="csX16" fmla="*/ 1963918 w 2108462"/>
                <a:gd name="csY16" fmla="*/ 106837 h 116264"/>
                <a:gd name="csX17" fmla="*/ 2067612 w 2108462"/>
                <a:gd name="csY17" fmla="*/ 106837 h 116264"/>
                <a:gd name="csX18" fmla="*/ 2067612 w 2108462"/>
                <a:gd name="csY18" fmla="*/ 116264 h 116264"/>
                <a:gd name="csX19" fmla="*/ 2108462 w 2108462"/>
                <a:gd name="csY19" fmla="*/ 116264 h 116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108462" h="116264">
                  <a:moveTo>
                    <a:pt x="0" y="0"/>
                  </a:moveTo>
                  <a:lnTo>
                    <a:pt x="524759" y="0"/>
                  </a:lnTo>
                  <a:lnTo>
                    <a:pt x="524759" y="15711"/>
                  </a:lnTo>
                  <a:lnTo>
                    <a:pt x="584462" y="15711"/>
                  </a:lnTo>
                  <a:lnTo>
                    <a:pt x="584462" y="28280"/>
                  </a:lnTo>
                  <a:lnTo>
                    <a:pt x="791852" y="28280"/>
                  </a:lnTo>
                  <a:lnTo>
                    <a:pt x="791852" y="37707"/>
                  </a:lnTo>
                  <a:lnTo>
                    <a:pt x="1322895" y="37707"/>
                  </a:lnTo>
                  <a:lnTo>
                    <a:pt x="1322895" y="50276"/>
                  </a:lnTo>
                  <a:lnTo>
                    <a:pt x="1483151" y="50276"/>
                  </a:lnTo>
                  <a:lnTo>
                    <a:pt x="1483151" y="59703"/>
                  </a:lnTo>
                  <a:lnTo>
                    <a:pt x="1703109" y="59703"/>
                  </a:lnTo>
                  <a:lnTo>
                    <a:pt x="1703109" y="72272"/>
                  </a:lnTo>
                  <a:lnTo>
                    <a:pt x="1907357" y="72272"/>
                  </a:lnTo>
                  <a:lnTo>
                    <a:pt x="1907357" y="78556"/>
                  </a:lnTo>
                  <a:lnTo>
                    <a:pt x="1963918" y="78556"/>
                  </a:lnTo>
                  <a:lnTo>
                    <a:pt x="1963918" y="106837"/>
                  </a:lnTo>
                  <a:lnTo>
                    <a:pt x="2067612" y="106837"/>
                  </a:lnTo>
                  <a:lnTo>
                    <a:pt x="2067612" y="116264"/>
                  </a:lnTo>
                  <a:lnTo>
                    <a:pt x="2108462" y="116264"/>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848111AC-F1EB-7704-8462-6298CE7585FF}"/>
                </a:ext>
              </a:extLst>
            </p:cNvPr>
            <p:cNvSpPr/>
            <p:nvPr/>
          </p:nvSpPr>
          <p:spPr>
            <a:xfrm>
              <a:off x="3472206" y="2215299"/>
              <a:ext cx="1655975" cy="251381"/>
            </a:xfrm>
            <a:custGeom>
              <a:avLst/>
              <a:gdLst>
                <a:gd name="csX0" fmla="*/ 0 w 1655975"/>
                <a:gd name="csY0" fmla="*/ 0 h 251381"/>
                <a:gd name="csX1" fmla="*/ 91126 w 1655975"/>
                <a:gd name="csY1" fmla="*/ 0 h 251381"/>
                <a:gd name="csX2" fmla="*/ 91126 w 1655975"/>
                <a:gd name="csY2" fmla="*/ 12569 h 251381"/>
                <a:gd name="csX3" fmla="*/ 125691 w 1655975"/>
                <a:gd name="csY3" fmla="*/ 12569 h 251381"/>
                <a:gd name="csX4" fmla="*/ 125691 w 1655975"/>
                <a:gd name="csY4" fmla="*/ 25138 h 251381"/>
                <a:gd name="csX5" fmla="*/ 235670 w 1655975"/>
                <a:gd name="csY5" fmla="*/ 25138 h 251381"/>
                <a:gd name="csX6" fmla="*/ 235670 w 1655975"/>
                <a:gd name="csY6" fmla="*/ 37707 h 251381"/>
                <a:gd name="csX7" fmla="*/ 644165 w 1655975"/>
                <a:gd name="csY7" fmla="*/ 37707 h 251381"/>
                <a:gd name="csX8" fmla="*/ 644165 w 1655975"/>
                <a:gd name="csY8" fmla="*/ 53419 h 251381"/>
                <a:gd name="csX9" fmla="*/ 776140 w 1655975"/>
                <a:gd name="csY9" fmla="*/ 53419 h 251381"/>
                <a:gd name="csX10" fmla="*/ 776140 w 1655975"/>
                <a:gd name="csY10" fmla="*/ 65988 h 251381"/>
                <a:gd name="csX11" fmla="*/ 816990 w 1655975"/>
                <a:gd name="csY11" fmla="*/ 65988 h 251381"/>
                <a:gd name="csX12" fmla="*/ 816990 w 1655975"/>
                <a:gd name="csY12" fmla="*/ 81699 h 251381"/>
                <a:gd name="csX13" fmla="*/ 838986 w 1655975"/>
                <a:gd name="csY13" fmla="*/ 81699 h 251381"/>
                <a:gd name="csX14" fmla="*/ 838986 w 1655975"/>
                <a:gd name="csY14" fmla="*/ 103695 h 251381"/>
                <a:gd name="csX15" fmla="*/ 955250 w 1655975"/>
                <a:gd name="csY15" fmla="*/ 103695 h 251381"/>
                <a:gd name="csX16" fmla="*/ 955250 w 1655975"/>
                <a:gd name="csY16" fmla="*/ 116264 h 251381"/>
                <a:gd name="csX17" fmla="*/ 1071514 w 1655975"/>
                <a:gd name="csY17" fmla="*/ 116264 h 251381"/>
                <a:gd name="csX18" fmla="*/ 1071514 w 1655975"/>
                <a:gd name="csY18" fmla="*/ 147687 h 251381"/>
                <a:gd name="csX19" fmla="*/ 1464297 w 1655975"/>
                <a:gd name="csY19" fmla="*/ 147687 h 251381"/>
                <a:gd name="csX20" fmla="*/ 1464297 w 1655975"/>
                <a:gd name="csY20" fmla="*/ 163398 h 251381"/>
                <a:gd name="csX21" fmla="*/ 1539712 w 1655975"/>
                <a:gd name="csY21" fmla="*/ 163398 h 251381"/>
                <a:gd name="csX22" fmla="*/ 1539712 w 1655975"/>
                <a:gd name="csY22" fmla="*/ 194821 h 251381"/>
                <a:gd name="csX23" fmla="*/ 1599415 w 1655975"/>
                <a:gd name="csY23" fmla="*/ 194821 h 251381"/>
                <a:gd name="csX24" fmla="*/ 1599415 w 1655975"/>
                <a:gd name="csY24" fmla="*/ 219959 h 251381"/>
                <a:gd name="csX25" fmla="*/ 1630837 w 1655975"/>
                <a:gd name="csY25" fmla="*/ 219959 h 251381"/>
                <a:gd name="csX26" fmla="*/ 1630837 w 1655975"/>
                <a:gd name="csY26" fmla="*/ 251381 h 251381"/>
                <a:gd name="csX27" fmla="*/ 1655975 w 1655975"/>
                <a:gd name="csY27" fmla="*/ 251381 h 251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655975" h="251381">
                  <a:moveTo>
                    <a:pt x="0" y="0"/>
                  </a:moveTo>
                  <a:lnTo>
                    <a:pt x="91126" y="0"/>
                  </a:lnTo>
                  <a:lnTo>
                    <a:pt x="91126" y="12569"/>
                  </a:lnTo>
                  <a:lnTo>
                    <a:pt x="125691" y="12569"/>
                  </a:lnTo>
                  <a:lnTo>
                    <a:pt x="125691" y="25138"/>
                  </a:lnTo>
                  <a:lnTo>
                    <a:pt x="235670" y="25138"/>
                  </a:lnTo>
                  <a:lnTo>
                    <a:pt x="235670" y="37707"/>
                  </a:lnTo>
                  <a:lnTo>
                    <a:pt x="644165" y="37707"/>
                  </a:lnTo>
                  <a:lnTo>
                    <a:pt x="644165" y="53419"/>
                  </a:lnTo>
                  <a:lnTo>
                    <a:pt x="776140" y="53419"/>
                  </a:lnTo>
                  <a:lnTo>
                    <a:pt x="776140" y="65988"/>
                  </a:lnTo>
                  <a:lnTo>
                    <a:pt x="816990" y="65988"/>
                  </a:lnTo>
                  <a:lnTo>
                    <a:pt x="816990" y="81699"/>
                  </a:lnTo>
                  <a:lnTo>
                    <a:pt x="838986" y="81699"/>
                  </a:lnTo>
                  <a:lnTo>
                    <a:pt x="838986" y="103695"/>
                  </a:lnTo>
                  <a:lnTo>
                    <a:pt x="955250" y="103695"/>
                  </a:lnTo>
                  <a:lnTo>
                    <a:pt x="955250" y="116264"/>
                  </a:lnTo>
                  <a:lnTo>
                    <a:pt x="1071514" y="116264"/>
                  </a:lnTo>
                  <a:lnTo>
                    <a:pt x="1071514" y="147687"/>
                  </a:lnTo>
                  <a:lnTo>
                    <a:pt x="1464297" y="147687"/>
                  </a:lnTo>
                  <a:lnTo>
                    <a:pt x="1464297" y="163398"/>
                  </a:lnTo>
                  <a:lnTo>
                    <a:pt x="1539712" y="163398"/>
                  </a:lnTo>
                  <a:lnTo>
                    <a:pt x="1539712" y="194821"/>
                  </a:lnTo>
                  <a:lnTo>
                    <a:pt x="1599415" y="194821"/>
                  </a:lnTo>
                  <a:lnTo>
                    <a:pt x="1599415" y="219959"/>
                  </a:lnTo>
                  <a:lnTo>
                    <a:pt x="1630837" y="219959"/>
                  </a:lnTo>
                  <a:lnTo>
                    <a:pt x="1630837" y="251381"/>
                  </a:lnTo>
                  <a:lnTo>
                    <a:pt x="1655975" y="251381"/>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oup 40">
            <a:extLst>
              <a:ext uri="{FF2B5EF4-FFF2-40B4-BE49-F238E27FC236}">
                <a16:creationId xmlns:a16="http://schemas.microsoft.com/office/drawing/2014/main" id="{33E71DD0-2196-4C85-5DD1-2593BFEB48D7}"/>
              </a:ext>
            </a:extLst>
          </p:cNvPr>
          <p:cNvGrpSpPr/>
          <p:nvPr/>
        </p:nvGrpSpPr>
        <p:grpSpPr>
          <a:xfrm>
            <a:off x="1395167" y="2092751"/>
            <a:ext cx="3720445" cy="468197"/>
            <a:chOff x="1395167" y="2092751"/>
            <a:chExt cx="3720445" cy="468197"/>
          </a:xfrm>
        </p:grpSpPr>
        <p:sp>
          <p:nvSpPr>
            <p:cNvPr id="39" name="Freeform: Shape 38">
              <a:extLst>
                <a:ext uri="{FF2B5EF4-FFF2-40B4-BE49-F238E27FC236}">
                  <a16:creationId xmlns:a16="http://schemas.microsoft.com/office/drawing/2014/main" id="{3FD1FF63-5B8C-C9DA-DCBC-814EAA205A3B}"/>
                </a:ext>
              </a:extLst>
            </p:cNvPr>
            <p:cNvSpPr/>
            <p:nvPr/>
          </p:nvSpPr>
          <p:spPr>
            <a:xfrm>
              <a:off x="1395167" y="2092751"/>
              <a:ext cx="1718821" cy="122548"/>
            </a:xfrm>
            <a:custGeom>
              <a:avLst/>
              <a:gdLst>
                <a:gd name="csX0" fmla="*/ 0 w 1718821"/>
                <a:gd name="csY0" fmla="*/ 0 h 122548"/>
                <a:gd name="csX1" fmla="*/ 527901 w 1718821"/>
                <a:gd name="csY1" fmla="*/ 0 h 122548"/>
                <a:gd name="csX2" fmla="*/ 527901 w 1718821"/>
                <a:gd name="csY2" fmla="*/ 15711 h 122548"/>
                <a:gd name="csX3" fmla="*/ 593889 w 1718821"/>
                <a:gd name="csY3" fmla="*/ 15711 h 122548"/>
                <a:gd name="csX4" fmla="*/ 593889 w 1718821"/>
                <a:gd name="csY4" fmla="*/ 37707 h 122548"/>
                <a:gd name="csX5" fmla="*/ 791852 w 1718821"/>
                <a:gd name="csY5" fmla="*/ 37707 h 122548"/>
                <a:gd name="csX6" fmla="*/ 791852 w 1718821"/>
                <a:gd name="csY6" fmla="*/ 62845 h 122548"/>
                <a:gd name="csX7" fmla="*/ 930111 w 1718821"/>
                <a:gd name="csY7" fmla="*/ 62845 h 122548"/>
                <a:gd name="csX8" fmla="*/ 930111 w 1718821"/>
                <a:gd name="csY8" fmla="*/ 75414 h 122548"/>
                <a:gd name="csX9" fmla="*/ 1121790 w 1718821"/>
                <a:gd name="csY9" fmla="*/ 75414 h 122548"/>
                <a:gd name="csX10" fmla="*/ 1121790 w 1718821"/>
                <a:gd name="csY10" fmla="*/ 91125 h 122548"/>
                <a:gd name="csX11" fmla="*/ 1558565 w 1718821"/>
                <a:gd name="csY11" fmla="*/ 91125 h 122548"/>
                <a:gd name="csX12" fmla="*/ 1558565 w 1718821"/>
                <a:gd name="csY12" fmla="*/ 106837 h 122548"/>
                <a:gd name="csX13" fmla="*/ 1684256 w 1718821"/>
                <a:gd name="csY13" fmla="*/ 106837 h 122548"/>
                <a:gd name="csX14" fmla="*/ 1684256 w 1718821"/>
                <a:gd name="csY14" fmla="*/ 122548 h 122548"/>
                <a:gd name="csX15" fmla="*/ 1718821 w 1718821"/>
                <a:gd name="csY15" fmla="*/ 122548 h 1225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18821" h="122548">
                  <a:moveTo>
                    <a:pt x="0" y="0"/>
                  </a:moveTo>
                  <a:lnTo>
                    <a:pt x="527901" y="0"/>
                  </a:lnTo>
                  <a:lnTo>
                    <a:pt x="527901" y="15711"/>
                  </a:lnTo>
                  <a:lnTo>
                    <a:pt x="593889" y="15711"/>
                  </a:lnTo>
                  <a:lnTo>
                    <a:pt x="593889" y="37707"/>
                  </a:lnTo>
                  <a:lnTo>
                    <a:pt x="791852" y="37707"/>
                  </a:lnTo>
                  <a:lnTo>
                    <a:pt x="791852" y="62845"/>
                  </a:lnTo>
                  <a:lnTo>
                    <a:pt x="930111" y="62845"/>
                  </a:lnTo>
                  <a:lnTo>
                    <a:pt x="930111" y="75414"/>
                  </a:lnTo>
                  <a:lnTo>
                    <a:pt x="1121790" y="75414"/>
                  </a:lnTo>
                  <a:lnTo>
                    <a:pt x="1121790" y="91125"/>
                  </a:lnTo>
                  <a:lnTo>
                    <a:pt x="1558565" y="91125"/>
                  </a:lnTo>
                  <a:lnTo>
                    <a:pt x="1558565" y="106837"/>
                  </a:lnTo>
                  <a:lnTo>
                    <a:pt x="1684256" y="106837"/>
                  </a:lnTo>
                  <a:lnTo>
                    <a:pt x="1684256" y="122548"/>
                  </a:lnTo>
                  <a:lnTo>
                    <a:pt x="1718821" y="122548"/>
                  </a:lnTo>
                </a:path>
              </a:pathLst>
            </a:custGeom>
            <a:noFill/>
            <a:ln w="28575">
              <a:solidFill>
                <a:schemeClr val="accent6">
                  <a:lumMod val="20000"/>
                  <a:lumOff val="8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3F77FC67-2AD8-350B-33AA-D8B2B16A70C2}"/>
                </a:ext>
              </a:extLst>
            </p:cNvPr>
            <p:cNvSpPr/>
            <p:nvPr/>
          </p:nvSpPr>
          <p:spPr>
            <a:xfrm>
              <a:off x="3082565" y="2218441"/>
              <a:ext cx="2033047" cy="342507"/>
            </a:xfrm>
            <a:custGeom>
              <a:avLst/>
              <a:gdLst>
                <a:gd name="csX0" fmla="*/ 0 w 2033047"/>
                <a:gd name="csY0" fmla="*/ 0 h 342507"/>
                <a:gd name="csX1" fmla="*/ 257666 w 2033047"/>
                <a:gd name="csY1" fmla="*/ 0 h 342507"/>
                <a:gd name="csX2" fmla="*/ 257666 w 2033047"/>
                <a:gd name="csY2" fmla="*/ 34565 h 342507"/>
                <a:gd name="csX3" fmla="*/ 392783 w 2033047"/>
                <a:gd name="csY3" fmla="*/ 34565 h 342507"/>
                <a:gd name="csX4" fmla="*/ 383357 w 2033047"/>
                <a:gd name="csY4" fmla="*/ 43991 h 342507"/>
                <a:gd name="csX5" fmla="*/ 443060 w 2033047"/>
                <a:gd name="csY5" fmla="*/ 43991 h 342507"/>
                <a:gd name="csX6" fmla="*/ 443060 w 2033047"/>
                <a:gd name="csY6" fmla="*/ 65988 h 342507"/>
                <a:gd name="csX7" fmla="*/ 509047 w 2033047"/>
                <a:gd name="csY7" fmla="*/ 65988 h 342507"/>
                <a:gd name="csX8" fmla="*/ 509047 w 2033047"/>
                <a:gd name="csY8" fmla="*/ 84841 h 342507"/>
                <a:gd name="csX9" fmla="*/ 669303 w 2033047"/>
                <a:gd name="csY9" fmla="*/ 84841 h 342507"/>
                <a:gd name="csX10" fmla="*/ 669303 w 2033047"/>
                <a:gd name="csY10" fmla="*/ 109980 h 342507"/>
                <a:gd name="csX11" fmla="*/ 751002 w 2033047"/>
                <a:gd name="csY11" fmla="*/ 109980 h 342507"/>
                <a:gd name="csX12" fmla="*/ 751002 w 2033047"/>
                <a:gd name="csY12" fmla="*/ 125691 h 342507"/>
                <a:gd name="csX13" fmla="*/ 832701 w 2033047"/>
                <a:gd name="csY13" fmla="*/ 125691 h 342507"/>
                <a:gd name="csX14" fmla="*/ 832701 w 2033047"/>
                <a:gd name="csY14" fmla="*/ 144545 h 342507"/>
                <a:gd name="csX15" fmla="*/ 1140643 w 2033047"/>
                <a:gd name="csY15" fmla="*/ 144545 h 342507"/>
                <a:gd name="csX16" fmla="*/ 1140643 w 2033047"/>
                <a:gd name="csY16" fmla="*/ 160256 h 342507"/>
                <a:gd name="csX17" fmla="*/ 1278903 w 2033047"/>
                <a:gd name="csY17" fmla="*/ 160256 h 342507"/>
                <a:gd name="csX18" fmla="*/ 1278903 w 2033047"/>
                <a:gd name="csY18" fmla="*/ 179110 h 342507"/>
                <a:gd name="csX19" fmla="*/ 1483150 w 2033047"/>
                <a:gd name="csY19" fmla="*/ 179110 h 342507"/>
                <a:gd name="csX20" fmla="*/ 1483150 w 2033047"/>
                <a:gd name="csY20" fmla="*/ 197963 h 342507"/>
                <a:gd name="csX21" fmla="*/ 1567992 w 2033047"/>
                <a:gd name="csY21" fmla="*/ 197963 h 342507"/>
                <a:gd name="csX22" fmla="*/ 1567992 w 2033047"/>
                <a:gd name="csY22" fmla="*/ 219959 h 342507"/>
                <a:gd name="csX23" fmla="*/ 1659117 w 2033047"/>
                <a:gd name="csY23" fmla="*/ 219959 h 342507"/>
                <a:gd name="csX24" fmla="*/ 1659117 w 2033047"/>
                <a:gd name="csY24" fmla="*/ 282804 h 342507"/>
                <a:gd name="csX25" fmla="*/ 1907357 w 2033047"/>
                <a:gd name="csY25" fmla="*/ 282804 h 342507"/>
                <a:gd name="csX26" fmla="*/ 1907357 w 2033047"/>
                <a:gd name="csY26" fmla="*/ 301658 h 342507"/>
                <a:gd name="csX27" fmla="*/ 2004767 w 2033047"/>
                <a:gd name="csY27" fmla="*/ 301658 h 342507"/>
                <a:gd name="csX28" fmla="*/ 2004767 w 2033047"/>
                <a:gd name="csY28" fmla="*/ 342507 h 342507"/>
                <a:gd name="csX29" fmla="*/ 2033047 w 2033047"/>
                <a:gd name="csY29" fmla="*/ 342507 h 342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033047" h="342507">
                  <a:moveTo>
                    <a:pt x="0" y="0"/>
                  </a:moveTo>
                  <a:lnTo>
                    <a:pt x="257666" y="0"/>
                  </a:lnTo>
                  <a:lnTo>
                    <a:pt x="257666" y="34565"/>
                  </a:lnTo>
                  <a:lnTo>
                    <a:pt x="392783" y="34565"/>
                  </a:lnTo>
                  <a:lnTo>
                    <a:pt x="383357" y="43991"/>
                  </a:lnTo>
                  <a:lnTo>
                    <a:pt x="443060" y="43991"/>
                  </a:lnTo>
                  <a:lnTo>
                    <a:pt x="443060" y="65988"/>
                  </a:lnTo>
                  <a:lnTo>
                    <a:pt x="509047" y="65988"/>
                  </a:lnTo>
                  <a:lnTo>
                    <a:pt x="509047" y="84841"/>
                  </a:lnTo>
                  <a:lnTo>
                    <a:pt x="669303" y="84841"/>
                  </a:lnTo>
                  <a:lnTo>
                    <a:pt x="669303" y="109980"/>
                  </a:lnTo>
                  <a:lnTo>
                    <a:pt x="751002" y="109980"/>
                  </a:lnTo>
                  <a:lnTo>
                    <a:pt x="751002" y="125691"/>
                  </a:lnTo>
                  <a:lnTo>
                    <a:pt x="832701" y="125691"/>
                  </a:lnTo>
                  <a:lnTo>
                    <a:pt x="832701" y="144545"/>
                  </a:lnTo>
                  <a:lnTo>
                    <a:pt x="1140643" y="144545"/>
                  </a:lnTo>
                  <a:lnTo>
                    <a:pt x="1140643" y="160256"/>
                  </a:lnTo>
                  <a:lnTo>
                    <a:pt x="1278903" y="160256"/>
                  </a:lnTo>
                  <a:lnTo>
                    <a:pt x="1278903" y="179110"/>
                  </a:lnTo>
                  <a:lnTo>
                    <a:pt x="1483150" y="179110"/>
                  </a:lnTo>
                  <a:lnTo>
                    <a:pt x="1483150" y="197963"/>
                  </a:lnTo>
                  <a:lnTo>
                    <a:pt x="1567992" y="197963"/>
                  </a:lnTo>
                  <a:lnTo>
                    <a:pt x="1567992" y="219959"/>
                  </a:lnTo>
                  <a:lnTo>
                    <a:pt x="1659117" y="219959"/>
                  </a:lnTo>
                  <a:lnTo>
                    <a:pt x="1659117" y="282804"/>
                  </a:lnTo>
                  <a:lnTo>
                    <a:pt x="1907357" y="282804"/>
                  </a:lnTo>
                  <a:lnTo>
                    <a:pt x="1907357" y="301658"/>
                  </a:lnTo>
                  <a:lnTo>
                    <a:pt x="2004767" y="301658"/>
                  </a:lnTo>
                  <a:lnTo>
                    <a:pt x="2004767" y="342507"/>
                  </a:lnTo>
                  <a:lnTo>
                    <a:pt x="2033047" y="342507"/>
                  </a:lnTo>
                </a:path>
              </a:pathLst>
            </a:custGeom>
            <a:noFill/>
            <a:ln w="28575">
              <a:solidFill>
                <a:schemeClr val="accent6">
                  <a:lumMod val="20000"/>
                  <a:lumOff val="8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2" name="Freeform: Shape 41">
            <a:extLst>
              <a:ext uri="{FF2B5EF4-FFF2-40B4-BE49-F238E27FC236}">
                <a16:creationId xmlns:a16="http://schemas.microsoft.com/office/drawing/2014/main" id="{D109C43B-A557-18DC-C337-DD8BFA893FDB}"/>
              </a:ext>
            </a:extLst>
          </p:cNvPr>
          <p:cNvSpPr/>
          <p:nvPr/>
        </p:nvSpPr>
        <p:spPr>
          <a:xfrm>
            <a:off x="1404594" y="2099035"/>
            <a:ext cx="3701592" cy="575035"/>
          </a:xfrm>
          <a:custGeom>
            <a:avLst/>
            <a:gdLst>
              <a:gd name="csX0" fmla="*/ 3701592 w 3701592"/>
              <a:gd name="csY0" fmla="*/ 575035 h 575035"/>
              <a:gd name="csX1" fmla="*/ 3632462 w 3701592"/>
              <a:gd name="csY1" fmla="*/ 575035 h 575035"/>
              <a:gd name="csX2" fmla="*/ 3632462 w 3701592"/>
              <a:gd name="csY2" fmla="*/ 512190 h 575035"/>
              <a:gd name="csX3" fmla="*/ 3371653 w 3701592"/>
              <a:gd name="csY3" fmla="*/ 512190 h 575035"/>
              <a:gd name="csX4" fmla="*/ 3371653 w 3701592"/>
              <a:gd name="csY4" fmla="*/ 446202 h 575035"/>
              <a:gd name="csX5" fmla="*/ 3189402 w 3701592"/>
              <a:gd name="csY5" fmla="*/ 446202 h 575035"/>
              <a:gd name="csX6" fmla="*/ 3189402 w 3701592"/>
              <a:gd name="csY6" fmla="*/ 395926 h 575035"/>
              <a:gd name="csX7" fmla="*/ 2746342 w 3701592"/>
              <a:gd name="csY7" fmla="*/ 395926 h 575035"/>
              <a:gd name="csX8" fmla="*/ 2746342 w 3701592"/>
              <a:gd name="csY8" fmla="*/ 351934 h 575035"/>
              <a:gd name="csX9" fmla="*/ 2721204 w 3701592"/>
              <a:gd name="csY9" fmla="*/ 351934 h 575035"/>
              <a:gd name="csX10" fmla="*/ 2721204 w 3701592"/>
              <a:gd name="csY10" fmla="*/ 323654 h 575035"/>
              <a:gd name="csX11" fmla="*/ 2670928 w 3701592"/>
              <a:gd name="csY11" fmla="*/ 323654 h 575035"/>
              <a:gd name="csX12" fmla="*/ 2670928 w 3701592"/>
              <a:gd name="csY12" fmla="*/ 292231 h 575035"/>
              <a:gd name="csX13" fmla="*/ 2394408 w 3701592"/>
              <a:gd name="csY13" fmla="*/ 292231 h 575035"/>
              <a:gd name="csX14" fmla="*/ 2394408 w 3701592"/>
              <a:gd name="csY14" fmla="*/ 254524 h 575035"/>
              <a:gd name="csX15" fmla="*/ 2240437 w 3701592"/>
              <a:gd name="csY15" fmla="*/ 254524 h 575035"/>
              <a:gd name="csX16" fmla="*/ 2240437 w 3701592"/>
              <a:gd name="csY16" fmla="*/ 223101 h 575035"/>
              <a:gd name="csX17" fmla="*/ 2146169 w 3701592"/>
              <a:gd name="csY17" fmla="*/ 223101 h 575035"/>
              <a:gd name="csX18" fmla="*/ 2146169 w 3701592"/>
              <a:gd name="csY18" fmla="*/ 204247 h 575035"/>
              <a:gd name="csX19" fmla="*/ 1948206 w 3701592"/>
              <a:gd name="csY19" fmla="*/ 204247 h 575035"/>
              <a:gd name="csX20" fmla="*/ 1948206 w 3701592"/>
              <a:gd name="csY20" fmla="*/ 172825 h 575035"/>
              <a:gd name="csX21" fmla="*/ 1709394 w 3701592"/>
              <a:gd name="csY21" fmla="*/ 172825 h 575035"/>
              <a:gd name="csX22" fmla="*/ 1709394 w 3701592"/>
              <a:gd name="csY22" fmla="*/ 150829 h 575035"/>
              <a:gd name="csX23" fmla="*/ 1589987 w 3701592"/>
              <a:gd name="csY23" fmla="*/ 150829 h 575035"/>
              <a:gd name="csX24" fmla="*/ 1589987 w 3701592"/>
              <a:gd name="csY24" fmla="*/ 131975 h 575035"/>
              <a:gd name="csX25" fmla="*/ 1539711 w 3701592"/>
              <a:gd name="csY25" fmla="*/ 131975 h 575035"/>
              <a:gd name="csX26" fmla="*/ 1539711 w 3701592"/>
              <a:gd name="csY26" fmla="*/ 113122 h 575035"/>
              <a:gd name="csX27" fmla="*/ 1344891 w 3701592"/>
              <a:gd name="csY27" fmla="*/ 113122 h 575035"/>
              <a:gd name="csX28" fmla="*/ 1344891 w 3701592"/>
              <a:gd name="csY28" fmla="*/ 87984 h 575035"/>
              <a:gd name="csX29" fmla="*/ 1310326 w 3701592"/>
              <a:gd name="csY29" fmla="*/ 87984 h 575035"/>
              <a:gd name="csX30" fmla="*/ 1310326 w 3701592"/>
              <a:gd name="csY30" fmla="*/ 69130 h 575035"/>
              <a:gd name="csX31" fmla="*/ 1153212 w 3701592"/>
              <a:gd name="csY31" fmla="*/ 69130 h 575035"/>
              <a:gd name="csX32" fmla="*/ 1153212 w 3701592"/>
              <a:gd name="csY32" fmla="*/ 56561 h 575035"/>
              <a:gd name="csX33" fmla="*/ 769855 w 3701592"/>
              <a:gd name="csY33" fmla="*/ 56561 h 575035"/>
              <a:gd name="csX34" fmla="*/ 769855 w 3701592"/>
              <a:gd name="csY34" fmla="*/ 28280 h 575035"/>
              <a:gd name="csX35" fmla="*/ 153971 w 3701592"/>
              <a:gd name="csY35" fmla="*/ 28280 h 575035"/>
              <a:gd name="csX36" fmla="*/ 153971 w 3701592"/>
              <a:gd name="csY36" fmla="*/ 0 h 575035"/>
              <a:gd name="csX37" fmla="*/ 0 w 3701592"/>
              <a:gd name="csY37" fmla="*/ 0 h 575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01592" h="575035">
                <a:moveTo>
                  <a:pt x="3701592" y="575035"/>
                </a:moveTo>
                <a:lnTo>
                  <a:pt x="3632462" y="575035"/>
                </a:lnTo>
                <a:lnTo>
                  <a:pt x="3632462" y="512190"/>
                </a:lnTo>
                <a:lnTo>
                  <a:pt x="3371653" y="512190"/>
                </a:lnTo>
                <a:lnTo>
                  <a:pt x="3371653" y="446202"/>
                </a:lnTo>
                <a:lnTo>
                  <a:pt x="3189402" y="446202"/>
                </a:lnTo>
                <a:lnTo>
                  <a:pt x="3189402" y="395926"/>
                </a:lnTo>
                <a:lnTo>
                  <a:pt x="2746342" y="395926"/>
                </a:lnTo>
                <a:lnTo>
                  <a:pt x="2746342" y="351934"/>
                </a:lnTo>
                <a:lnTo>
                  <a:pt x="2721204" y="351934"/>
                </a:lnTo>
                <a:lnTo>
                  <a:pt x="2721204" y="323654"/>
                </a:lnTo>
                <a:lnTo>
                  <a:pt x="2670928" y="323654"/>
                </a:lnTo>
                <a:lnTo>
                  <a:pt x="2670928" y="292231"/>
                </a:lnTo>
                <a:lnTo>
                  <a:pt x="2394408" y="292231"/>
                </a:lnTo>
                <a:lnTo>
                  <a:pt x="2394408" y="254524"/>
                </a:lnTo>
                <a:lnTo>
                  <a:pt x="2240437" y="254524"/>
                </a:lnTo>
                <a:lnTo>
                  <a:pt x="2240437" y="223101"/>
                </a:lnTo>
                <a:lnTo>
                  <a:pt x="2146169" y="223101"/>
                </a:lnTo>
                <a:lnTo>
                  <a:pt x="2146169" y="204247"/>
                </a:lnTo>
                <a:lnTo>
                  <a:pt x="1948206" y="204247"/>
                </a:lnTo>
                <a:lnTo>
                  <a:pt x="1948206" y="172825"/>
                </a:lnTo>
                <a:lnTo>
                  <a:pt x="1709394" y="172825"/>
                </a:lnTo>
                <a:lnTo>
                  <a:pt x="1709394" y="150829"/>
                </a:lnTo>
                <a:lnTo>
                  <a:pt x="1589987" y="150829"/>
                </a:lnTo>
                <a:lnTo>
                  <a:pt x="1589987" y="131975"/>
                </a:lnTo>
                <a:lnTo>
                  <a:pt x="1539711" y="131975"/>
                </a:lnTo>
                <a:lnTo>
                  <a:pt x="1539711" y="113122"/>
                </a:lnTo>
                <a:lnTo>
                  <a:pt x="1344891" y="113122"/>
                </a:lnTo>
                <a:lnTo>
                  <a:pt x="1344891" y="87984"/>
                </a:lnTo>
                <a:lnTo>
                  <a:pt x="1310326" y="87984"/>
                </a:lnTo>
                <a:lnTo>
                  <a:pt x="1310326" y="69130"/>
                </a:lnTo>
                <a:lnTo>
                  <a:pt x="1153212" y="69130"/>
                </a:lnTo>
                <a:lnTo>
                  <a:pt x="1153212" y="56561"/>
                </a:lnTo>
                <a:lnTo>
                  <a:pt x="769855" y="56561"/>
                </a:lnTo>
                <a:lnTo>
                  <a:pt x="769855" y="28280"/>
                </a:lnTo>
                <a:lnTo>
                  <a:pt x="153971" y="28280"/>
                </a:lnTo>
                <a:lnTo>
                  <a:pt x="153971" y="0"/>
                </a:lnTo>
                <a:lnTo>
                  <a:pt x="0" y="0"/>
                </a:lnTo>
              </a:path>
            </a:pathLst>
          </a:custGeom>
          <a:noFill/>
          <a:ln w="28575">
            <a:solidFill>
              <a:schemeClr val="accent1">
                <a:lumMod val="40000"/>
                <a:lumOff val="6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16F3E327-B2CD-E831-8DAF-14EA8080D17B}"/>
              </a:ext>
            </a:extLst>
          </p:cNvPr>
          <p:cNvSpPr/>
          <p:nvPr/>
        </p:nvSpPr>
        <p:spPr>
          <a:xfrm>
            <a:off x="1401452" y="2102177"/>
            <a:ext cx="3707876" cy="980388"/>
          </a:xfrm>
          <a:custGeom>
            <a:avLst/>
            <a:gdLst>
              <a:gd name="csX0" fmla="*/ 3707876 w 3707876"/>
              <a:gd name="csY0" fmla="*/ 980388 h 980388"/>
              <a:gd name="csX1" fmla="*/ 3472206 w 3707876"/>
              <a:gd name="csY1" fmla="*/ 980388 h 980388"/>
              <a:gd name="csX2" fmla="*/ 3472206 w 3707876"/>
              <a:gd name="csY2" fmla="*/ 942681 h 980388"/>
              <a:gd name="csX3" fmla="*/ 3233393 w 3707876"/>
              <a:gd name="csY3" fmla="*/ 942681 h 980388"/>
              <a:gd name="csX4" fmla="*/ 3233393 w 3707876"/>
              <a:gd name="csY4" fmla="*/ 901831 h 980388"/>
              <a:gd name="csX5" fmla="*/ 3095134 w 3707876"/>
              <a:gd name="csY5" fmla="*/ 901831 h 980388"/>
              <a:gd name="csX6" fmla="*/ 3095134 w 3707876"/>
              <a:gd name="csY6" fmla="*/ 870409 h 980388"/>
              <a:gd name="csX7" fmla="*/ 3069995 w 3707876"/>
              <a:gd name="csY7" fmla="*/ 870409 h 980388"/>
              <a:gd name="csX8" fmla="*/ 3069995 w 3707876"/>
              <a:gd name="csY8" fmla="*/ 838986 h 980388"/>
              <a:gd name="csX9" fmla="*/ 3016577 w 3707876"/>
              <a:gd name="csY9" fmla="*/ 838986 h 980388"/>
              <a:gd name="csX10" fmla="*/ 3016577 w 3707876"/>
              <a:gd name="csY10" fmla="*/ 779283 h 980388"/>
              <a:gd name="csX11" fmla="*/ 2972585 w 3707876"/>
              <a:gd name="csY11" fmla="*/ 779283 h 980388"/>
              <a:gd name="csX12" fmla="*/ 2972585 w 3707876"/>
              <a:gd name="csY12" fmla="*/ 744718 h 980388"/>
              <a:gd name="csX13" fmla="*/ 2645789 w 3707876"/>
              <a:gd name="csY13" fmla="*/ 744718 h 980388"/>
              <a:gd name="csX14" fmla="*/ 2645789 w 3707876"/>
              <a:gd name="csY14" fmla="*/ 716437 h 980388"/>
              <a:gd name="csX15" fmla="*/ 2438400 w 3707876"/>
              <a:gd name="csY15" fmla="*/ 716437 h 980388"/>
              <a:gd name="csX16" fmla="*/ 2438400 w 3707876"/>
              <a:gd name="csY16" fmla="*/ 688157 h 980388"/>
              <a:gd name="csX17" fmla="*/ 2378696 w 3707876"/>
              <a:gd name="csY17" fmla="*/ 688157 h 980388"/>
              <a:gd name="csX18" fmla="*/ 2378696 w 3707876"/>
              <a:gd name="csY18" fmla="*/ 637881 h 980388"/>
              <a:gd name="csX19" fmla="*/ 2337847 w 3707876"/>
              <a:gd name="csY19" fmla="*/ 637881 h 980388"/>
              <a:gd name="csX20" fmla="*/ 2337847 w 3707876"/>
              <a:gd name="csY20" fmla="*/ 619027 h 980388"/>
              <a:gd name="csX21" fmla="*/ 2183876 w 3707876"/>
              <a:gd name="csY21" fmla="*/ 619027 h 980388"/>
              <a:gd name="csX22" fmla="*/ 2183876 w 3707876"/>
              <a:gd name="csY22" fmla="*/ 587604 h 980388"/>
              <a:gd name="csX23" fmla="*/ 2080181 w 3707876"/>
              <a:gd name="csY23" fmla="*/ 587604 h 980388"/>
              <a:gd name="csX24" fmla="*/ 2080181 w 3707876"/>
              <a:gd name="csY24" fmla="*/ 562466 h 980388"/>
              <a:gd name="csX25" fmla="*/ 2055043 w 3707876"/>
              <a:gd name="csY25" fmla="*/ 562466 h 980388"/>
              <a:gd name="csX26" fmla="*/ 2055043 w 3707876"/>
              <a:gd name="csY26" fmla="*/ 527901 h 980388"/>
              <a:gd name="csX27" fmla="*/ 2023620 w 3707876"/>
              <a:gd name="csY27" fmla="*/ 527901 h 980388"/>
              <a:gd name="csX28" fmla="*/ 2023620 w 3707876"/>
              <a:gd name="csY28" fmla="*/ 474483 h 980388"/>
              <a:gd name="csX29" fmla="*/ 1979628 w 3707876"/>
              <a:gd name="csY29" fmla="*/ 474483 h 980388"/>
              <a:gd name="csX30" fmla="*/ 1979628 w 3707876"/>
              <a:gd name="csY30" fmla="*/ 455629 h 980388"/>
              <a:gd name="csX31" fmla="*/ 1897929 w 3707876"/>
              <a:gd name="csY31" fmla="*/ 455629 h 980388"/>
              <a:gd name="csX32" fmla="*/ 1897929 w 3707876"/>
              <a:gd name="csY32" fmla="*/ 408495 h 980388"/>
              <a:gd name="csX33" fmla="*/ 1772239 w 3707876"/>
              <a:gd name="csY33" fmla="*/ 408495 h 980388"/>
              <a:gd name="csX34" fmla="*/ 1772239 w 3707876"/>
              <a:gd name="csY34" fmla="*/ 389642 h 980388"/>
              <a:gd name="csX35" fmla="*/ 1681113 w 3707876"/>
              <a:gd name="csY35" fmla="*/ 389642 h 980388"/>
              <a:gd name="csX36" fmla="*/ 1681113 w 3707876"/>
              <a:gd name="csY36" fmla="*/ 373930 h 980388"/>
              <a:gd name="csX37" fmla="*/ 1489435 w 3707876"/>
              <a:gd name="csY37" fmla="*/ 373930 h 980388"/>
              <a:gd name="csX38" fmla="*/ 1489435 w 3707876"/>
              <a:gd name="csY38" fmla="*/ 351934 h 980388"/>
              <a:gd name="csX39" fmla="*/ 1414020 w 3707876"/>
              <a:gd name="csY39" fmla="*/ 351934 h 980388"/>
              <a:gd name="csX40" fmla="*/ 1414020 w 3707876"/>
              <a:gd name="csY40" fmla="*/ 317369 h 980388"/>
              <a:gd name="csX41" fmla="*/ 1313468 w 3707876"/>
              <a:gd name="csY41" fmla="*/ 317369 h 980388"/>
              <a:gd name="csX42" fmla="*/ 1313468 w 3707876"/>
              <a:gd name="csY42" fmla="*/ 295374 h 980388"/>
              <a:gd name="csX43" fmla="*/ 1269476 w 3707876"/>
              <a:gd name="csY43" fmla="*/ 295374 h 980388"/>
              <a:gd name="csX44" fmla="*/ 1269476 w 3707876"/>
              <a:gd name="csY44" fmla="*/ 273378 h 980388"/>
              <a:gd name="csX45" fmla="*/ 1206630 w 3707876"/>
              <a:gd name="csY45" fmla="*/ 273378 h 980388"/>
              <a:gd name="csX46" fmla="*/ 1206630 w 3707876"/>
              <a:gd name="csY46" fmla="*/ 248239 h 980388"/>
              <a:gd name="csX47" fmla="*/ 1159496 w 3707876"/>
              <a:gd name="csY47" fmla="*/ 248239 h 980388"/>
              <a:gd name="csX48" fmla="*/ 1159496 w 3707876"/>
              <a:gd name="csY48" fmla="*/ 226244 h 980388"/>
              <a:gd name="csX49" fmla="*/ 1077797 w 3707876"/>
              <a:gd name="csY49" fmla="*/ 226244 h 980388"/>
              <a:gd name="csX50" fmla="*/ 1077797 w 3707876"/>
              <a:gd name="csY50" fmla="*/ 179110 h 980388"/>
              <a:gd name="csX51" fmla="*/ 945822 w 3707876"/>
              <a:gd name="csY51" fmla="*/ 179110 h 980388"/>
              <a:gd name="csX52" fmla="*/ 945822 w 3707876"/>
              <a:gd name="csY52" fmla="*/ 166541 h 980388"/>
              <a:gd name="csX53" fmla="*/ 908115 w 3707876"/>
              <a:gd name="csY53" fmla="*/ 166541 h 980388"/>
              <a:gd name="csX54" fmla="*/ 901830 w 3707876"/>
              <a:gd name="csY54" fmla="*/ 160256 h 980388"/>
              <a:gd name="csX55" fmla="*/ 744717 w 3707876"/>
              <a:gd name="csY55" fmla="*/ 160256 h 980388"/>
              <a:gd name="csX56" fmla="*/ 744717 w 3707876"/>
              <a:gd name="csY56" fmla="*/ 141402 h 980388"/>
              <a:gd name="csX57" fmla="*/ 672445 w 3707876"/>
              <a:gd name="csY57" fmla="*/ 141402 h 980388"/>
              <a:gd name="csX58" fmla="*/ 672445 w 3707876"/>
              <a:gd name="csY58" fmla="*/ 100553 h 980388"/>
              <a:gd name="csX59" fmla="*/ 637880 w 3707876"/>
              <a:gd name="csY59" fmla="*/ 100553 h 980388"/>
              <a:gd name="csX60" fmla="*/ 637880 w 3707876"/>
              <a:gd name="csY60" fmla="*/ 78557 h 980388"/>
              <a:gd name="csX61" fmla="*/ 471340 w 3707876"/>
              <a:gd name="csY61" fmla="*/ 78557 h 980388"/>
              <a:gd name="csX62" fmla="*/ 471340 w 3707876"/>
              <a:gd name="csY62" fmla="*/ 62846 h 980388"/>
              <a:gd name="csX63" fmla="*/ 430490 w 3707876"/>
              <a:gd name="csY63" fmla="*/ 62846 h 980388"/>
              <a:gd name="csX64" fmla="*/ 430490 w 3707876"/>
              <a:gd name="csY64" fmla="*/ 43992 h 980388"/>
              <a:gd name="csX65" fmla="*/ 301657 w 3707876"/>
              <a:gd name="csY65" fmla="*/ 43992 h 980388"/>
              <a:gd name="csX66" fmla="*/ 301657 w 3707876"/>
              <a:gd name="csY66" fmla="*/ 31423 h 980388"/>
              <a:gd name="csX67" fmla="*/ 263950 w 3707876"/>
              <a:gd name="csY67" fmla="*/ 31423 h 980388"/>
              <a:gd name="csX68" fmla="*/ 263950 w 3707876"/>
              <a:gd name="csY68" fmla="*/ 21996 h 980388"/>
              <a:gd name="csX69" fmla="*/ 166540 w 3707876"/>
              <a:gd name="csY69" fmla="*/ 21996 h 980388"/>
              <a:gd name="csX70" fmla="*/ 166540 w 3707876"/>
              <a:gd name="csY70" fmla="*/ 0 h 980388"/>
              <a:gd name="csX71" fmla="*/ 0 w 3707876"/>
              <a:gd name="csY71" fmla="*/ 0 h 980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3707876" h="980388">
                <a:moveTo>
                  <a:pt x="3707876" y="980388"/>
                </a:moveTo>
                <a:lnTo>
                  <a:pt x="3472206" y="980388"/>
                </a:lnTo>
                <a:lnTo>
                  <a:pt x="3472206" y="942681"/>
                </a:lnTo>
                <a:lnTo>
                  <a:pt x="3233393" y="942681"/>
                </a:lnTo>
                <a:lnTo>
                  <a:pt x="3233393" y="901831"/>
                </a:lnTo>
                <a:lnTo>
                  <a:pt x="3095134" y="901831"/>
                </a:lnTo>
                <a:lnTo>
                  <a:pt x="3095134" y="870409"/>
                </a:lnTo>
                <a:lnTo>
                  <a:pt x="3069995" y="870409"/>
                </a:lnTo>
                <a:lnTo>
                  <a:pt x="3069995" y="838986"/>
                </a:lnTo>
                <a:lnTo>
                  <a:pt x="3016577" y="838986"/>
                </a:lnTo>
                <a:lnTo>
                  <a:pt x="3016577" y="779283"/>
                </a:lnTo>
                <a:lnTo>
                  <a:pt x="2972585" y="779283"/>
                </a:lnTo>
                <a:lnTo>
                  <a:pt x="2972585" y="744718"/>
                </a:lnTo>
                <a:lnTo>
                  <a:pt x="2645789" y="744718"/>
                </a:lnTo>
                <a:lnTo>
                  <a:pt x="2645789" y="716437"/>
                </a:lnTo>
                <a:lnTo>
                  <a:pt x="2438400" y="716437"/>
                </a:lnTo>
                <a:lnTo>
                  <a:pt x="2438400" y="688157"/>
                </a:lnTo>
                <a:lnTo>
                  <a:pt x="2378696" y="688157"/>
                </a:lnTo>
                <a:lnTo>
                  <a:pt x="2378696" y="637881"/>
                </a:lnTo>
                <a:lnTo>
                  <a:pt x="2337847" y="637881"/>
                </a:lnTo>
                <a:lnTo>
                  <a:pt x="2337847" y="619027"/>
                </a:lnTo>
                <a:lnTo>
                  <a:pt x="2183876" y="619027"/>
                </a:lnTo>
                <a:lnTo>
                  <a:pt x="2183876" y="587604"/>
                </a:lnTo>
                <a:lnTo>
                  <a:pt x="2080181" y="587604"/>
                </a:lnTo>
                <a:lnTo>
                  <a:pt x="2080181" y="562466"/>
                </a:lnTo>
                <a:lnTo>
                  <a:pt x="2055043" y="562466"/>
                </a:lnTo>
                <a:lnTo>
                  <a:pt x="2055043" y="527901"/>
                </a:lnTo>
                <a:lnTo>
                  <a:pt x="2023620" y="527901"/>
                </a:lnTo>
                <a:lnTo>
                  <a:pt x="2023620" y="474483"/>
                </a:lnTo>
                <a:lnTo>
                  <a:pt x="1979628" y="474483"/>
                </a:lnTo>
                <a:lnTo>
                  <a:pt x="1979628" y="455629"/>
                </a:lnTo>
                <a:lnTo>
                  <a:pt x="1897929" y="455629"/>
                </a:lnTo>
                <a:lnTo>
                  <a:pt x="1897929" y="408495"/>
                </a:lnTo>
                <a:lnTo>
                  <a:pt x="1772239" y="408495"/>
                </a:lnTo>
                <a:lnTo>
                  <a:pt x="1772239" y="389642"/>
                </a:lnTo>
                <a:lnTo>
                  <a:pt x="1681113" y="389642"/>
                </a:lnTo>
                <a:lnTo>
                  <a:pt x="1681113" y="373930"/>
                </a:lnTo>
                <a:lnTo>
                  <a:pt x="1489435" y="373930"/>
                </a:lnTo>
                <a:lnTo>
                  <a:pt x="1489435" y="351934"/>
                </a:lnTo>
                <a:lnTo>
                  <a:pt x="1414020" y="351934"/>
                </a:lnTo>
                <a:lnTo>
                  <a:pt x="1414020" y="317369"/>
                </a:lnTo>
                <a:lnTo>
                  <a:pt x="1313468" y="317369"/>
                </a:lnTo>
                <a:lnTo>
                  <a:pt x="1313468" y="295374"/>
                </a:lnTo>
                <a:lnTo>
                  <a:pt x="1269476" y="295374"/>
                </a:lnTo>
                <a:lnTo>
                  <a:pt x="1269476" y="273378"/>
                </a:lnTo>
                <a:lnTo>
                  <a:pt x="1206630" y="273378"/>
                </a:lnTo>
                <a:lnTo>
                  <a:pt x="1206630" y="248239"/>
                </a:lnTo>
                <a:lnTo>
                  <a:pt x="1159496" y="248239"/>
                </a:lnTo>
                <a:lnTo>
                  <a:pt x="1159496" y="226244"/>
                </a:lnTo>
                <a:lnTo>
                  <a:pt x="1077797" y="226244"/>
                </a:lnTo>
                <a:lnTo>
                  <a:pt x="1077797" y="179110"/>
                </a:lnTo>
                <a:lnTo>
                  <a:pt x="945822" y="179110"/>
                </a:lnTo>
                <a:lnTo>
                  <a:pt x="945822" y="166541"/>
                </a:lnTo>
                <a:lnTo>
                  <a:pt x="908115" y="166541"/>
                </a:lnTo>
                <a:lnTo>
                  <a:pt x="901830" y="160256"/>
                </a:lnTo>
                <a:lnTo>
                  <a:pt x="744717" y="160256"/>
                </a:lnTo>
                <a:lnTo>
                  <a:pt x="744717" y="141402"/>
                </a:lnTo>
                <a:lnTo>
                  <a:pt x="672445" y="141402"/>
                </a:lnTo>
                <a:lnTo>
                  <a:pt x="672445" y="100553"/>
                </a:lnTo>
                <a:lnTo>
                  <a:pt x="637880" y="100553"/>
                </a:lnTo>
                <a:lnTo>
                  <a:pt x="637880" y="78557"/>
                </a:lnTo>
                <a:lnTo>
                  <a:pt x="471340" y="78557"/>
                </a:lnTo>
                <a:lnTo>
                  <a:pt x="471340" y="62846"/>
                </a:lnTo>
                <a:lnTo>
                  <a:pt x="430490" y="62846"/>
                </a:lnTo>
                <a:lnTo>
                  <a:pt x="430490" y="43992"/>
                </a:lnTo>
                <a:lnTo>
                  <a:pt x="301657" y="43992"/>
                </a:lnTo>
                <a:lnTo>
                  <a:pt x="301657" y="31423"/>
                </a:lnTo>
                <a:lnTo>
                  <a:pt x="263950" y="31423"/>
                </a:lnTo>
                <a:lnTo>
                  <a:pt x="263950" y="21996"/>
                </a:lnTo>
                <a:lnTo>
                  <a:pt x="166540" y="21996"/>
                </a:lnTo>
                <a:lnTo>
                  <a:pt x="166540" y="0"/>
                </a:lnTo>
                <a:lnTo>
                  <a:pt x="0" y="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C22E21D8-1247-0DFD-A67B-C7F3F9007949}"/>
              </a:ext>
            </a:extLst>
          </p:cNvPr>
          <p:cNvSpPr txBox="1"/>
          <p:nvPr/>
        </p:nvSpPr>
        <p:spPr>
          <a:xfrm>
            <a:off x="1844511" y="3623853"/>
            <a:ext cx="3132268" cy="861774"/>
          </a:xfrm>
          <a:prstGeom prst="rect">
            <a:avLst/>
          </a:prstGeom>
        </p:spPr>
        <p:txBody>
          <a:bodyPr vert="horz" wrap="none" lIns="0" tIns="0" rIns="0" bIns="0" rtlCol="0">
            <a:spAutoFit/>
          </a:bodyPr>
          <a:lstStyle/>
          <a:p>
            <a:r>
              <a:rPr lang="en-US" sz="1400" b="0" dirty="0">
                <a:latin typeface="+mn-lt"/>
              </a:rPr>
              <a:t>Bilirubin≤0.6x ULN + ALP≤1x ULN</a:t>
            </a:r>
          </a:p>
          <a:p>
            <a:r>
              <a:rPr lang="en-US" sz="1400" b="0" dirty="0">
                <a:latin typeface="+mn-lt"/>
              </a:rPr>
              <a:t>Bilirubin≤0.6x ULN + ALP 1-1.67x ULN</a:t>
            </a:r>
          </a:p>
          <a:p>
            <a:r>
              <a:rPr lang="en-US" sz="1400" b="0" dirty="0">
                <a:latin typeface="+mn-lt"/>
              </a:rPr>
              <a:t>Bilirubin 0.6-1x ULN + ALP≤1x ULN</a:t>
            </a:r>
          </a:p>
          <a:p>
            <a:r>
              <a:rPr lang="en-US" sz="1400" b="0" dirty="0">
                <a:latin typeface="+mn-lt"/>
              </a:rPr>
              <a:t>Bilirubin 0.6-1x ULN + ALP 1-1.67x ULN</a:t>
            </a:r>
          </a:p>
        </p:txBody>
      </p:sp>
      <p:cxnSp>
        <p:nvCxnSpPr>
          <p:cNvPr id="46" name="Straight Connector 45">
            <a:extLst>
              <a:ext uri="{FF2B5EF4-FFF2-40B4-BE49-F238E27FC236}">
                <a16:creationId xmlns:a16="http://schemas.microsoft.com/office/drawing/2014/main" id="{C9C885D1-6A2E-1D39-D4E4-8A4625372307}"/>
              </a:ext>
            </a:extLst>
          </p:cNvPr>
          <p:cNvCxnSpPr/>
          <p:nvPr/>
        </p:nvCxnSpPr>
        <p:spPr>
          <a:xfrm>
            <a:off x="1596273" y="3726730"/>
            <a:ext cx="1853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4DBAE32-F64E-7AAC-4AAE-623178B10456}"/>
              </a:ext>
            </a:extLst>
          </p:cNvPr>
          <p:cNvCxnSpPr/>
          <p:nvPr/>
        </p:nvCxnSpPr>
        <p:spPr>
          <a:xfrm>
            <a:off x="1596273" y="3949831"/>
            <a:ext cx="185394" cy="0"/>
          </a:xfrm>
          <a:prstGeom prst="line">
            <a:avLst/>
          </a:prstGeom>
          <a:ln w="28575">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7D407F9-2DB5-C7D5-E3B3-FD6A28AB4549}"/>
              </a:ext>
            </a:extLst>
          </p:cNvPr>
          <p:cNvCxnSpPr/>
          <p:nvPr/>
        </p:nvCxnSpPr>
        <p:spPr>
          <a:xfrm>
            <a:off x="1596273" y="4150936"/>
            <a:ext cx="185394" cy="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F50DA1-6006-1B48-7636-E3A8C4188979}"/>
              </a:ext>
            </a:extLst>
          </p:cNvPr>
          <p:cNvCxnSpPr/>
          <p:nvPr/>
        </p:nvCxnSpPr>
        <p:spPr>
          <a:xfrm>
            <a:off x="1596273" y="4374038"/>
            <a:ext cx="1853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3870DCD-8F47-799F-162D-AA344728DEAD}"/>
              </a:ext>
            </a:extLst>
          </p:cNvPr>
          <p:cNvGrpSpPr/>
          <p:nvPr/>
        </p:nvGrpSpPr>
        <p:grpSpPr>
          <a:xfrm>
            <a:off x="1314449" y="2072149"/>
            <a:ext cx="3817990" cy="2819891"/>
            <a:chOff x="1314449" y="2072149"/>
            <a:chExt cx="3817990" cy="2819891"/>
          </a:xfrm>
        </p:grpSpPr>
        <p:grpSp>
          <p:nvGrpSpPr>
            <p:cNvPr id="19" name="Group 18">
              <a:extLst>
                <a:ext uri="{FF2B5EF4-FFF2-40B4-BE49-F238E27FC236}">
                  <a16:creationId xmlns:a16="http://schemas.microsoft.com/office/drawing/2014/main" id="{4A7B2828-0891-E317-EAAD-A263C9787E0E}"/>
                </a:ext>
              </a:extLst>
            </p:cNvPr>
            <p:cNvGrpSpPr/>
            <p:nvPr/>
          </p:nvGrpSpPr>
          <p:grpSpPr>
            <a:xfrm>
              <a:off x="1314449" y="2095596"/>
              <a:ext cx="79273" cy="2705099"/>
              <a:chOff x="1199535" y="2095596"/>
              <a:chExt cx="194188" cy="2705099"/>
            </a:xfrm>
          </p:grpSpPr>
          <p:cxnSp>
            <p:nvCxnSpPr>
              <p:cNvPr id="12" name="Straight Connector 11">
                <a:extLst>
                  <a:ext uri="{FF2B5EF4-FFF2-40B4-BE49-F238E27FC236}">
                    <a16:creationId xmlns:a16="http://schemas.microsoft.com/office/drawing/2014/main" id="{A9A1A846-F980-202D-9A35-B8889FA1AB55}"/>
                  </a:ext>
                </a:extLst>
              </p:cNvPr>
              <p:cNvCxnSpPr>
                <a:cxnSpLocks/>
              </p:cNvCxnSpPr>
              <p:nvPr/>
            </p:nvCxnSpPr>
            <p:spPr>
              <a:xfrm>
                <a:off x="1199535" y="209559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572C43-ACCF-A7FF-7FDA-6F97C521E1F2}"/>
                  </a:ext>
                </a:extLst>
              </p:cNvPr>
              <p:cNvCxnSpPr>
                <a:cxnSpLocks/>
              </p:cNvCxnSpPr>
              <p:nvPr/>
            </p:nvCxnSpPr>
            <p:spPr>
              <a:xfrm>
                <a:off x="1199535" y="263661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5C262DC-F1BF-7EBB-A0A6-EC4CC5A82E1D}"/>
                  </a:ext>
                </a:extLst>
              </p:cNvPr>
              <p:cNvCxnSpPr>
                <a:cxnSpLocks/>
              </p:cNvCxnSpPr>
              <p:nvPr/>
            </p:nvCxnSpPr>
            <p:spPr>
              <a:xfrm>
                <a:off x="1199535" y="317763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70733E-DE5A-9526-AF87-333C3E43C8B4}"/>
                  </a:ext>
                </a:extLst>
              </p:cNvPr>
              <p:cNvCxnSpPr>
                <a:cxnSpLocks/>
              </p:cNvCxnSpPr>
              <p:nvPr/>
            </p:nvCxnSpPr>
            <p:spPr>
              <a:xfrm>
                <a:off x="1199535" y="371865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C66DE1-7409-FF0A-6B82-2086F90E8962}"/>
                  </a:ext>
                </a:extLst>
              </p:cNvPr>
              <p:cNvCxnSpPr>
                <a:cxnSpLocks/>
              </p:cNvCxnSpPr>
              <p:nvPr/>
            </p:nvCxnSpPr>
            <p:spPr>
              <a:xfrm>
                <a:off x="1199535" y="4259676"/>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ACE367-9D3F-83A3-82DF-A164A4268267}"/>
                  </a:ext>
                </a:extLst>
              </p:cNvPr>
              <p:cNvCxnSpPr>
                <a:cxnSpLocks/>
              </p:cNvCxnSpPr>
              <p:nvPr/>
            </p:nvCxnSpPr>
            <p:spPr>
              <a:xfrm>
                <a:off x="1199535" y="4800695"/>
                <a:ext cx="19418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AB085BF6-69E9-4475-F566-C57D66CC13BB}"/>
                </a:ext>
              </a:extLst>
            </p:cNvPr>
            <p:cNvGrpSpPr/>
            <p:nvPr/>
          </p:nvGrpSpPr>
          <p:grpSpPr>
            <a:xfrm>
              <a:off x="1393722" y="4792980"/>
              <a:ext cx="3185160" cy="99060"/>
              <a:chOff x="1393722" y="4792980"/>
              <a:chExt cx="3185160" cy="308706"/>
            </a:xfrm>
          </p:grpSpPr>
          <p:cxnSp>
            <p:nvCxnSpPr>
              <p:cNvPr id="21" name="Straight Connector 20">
                <a:extLst>
                  <a:ext uri="{FF2B5EF4-FFF2-40B4-BE49-F238E27FC236}">
                    <a16:creationId xmlns:a16="http://schemas.microsoft.com/office/drawing/2014/main" id="{94F64661-6373-99EC-ACB1-76C6C577C773}"/>
                  </a:ext>
                </a:extLst>
              </p:cNvPr>
              <p:cNvCxnSpPr/>
              <p:nvPr/>
            </p:nvCxnSpPr>
            <p:spPr>
              <a:xfrm>
                <a:off x="139372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9E47788-91B3-C8FD-3B9C-FB49D884E703}"/>
                  </a:ext>
                </a:extLst>
              </p:cNvPr>
              <p:cNvCxnSpPr/>
              <p:nvPr/>
            </p:nvCxnSpPr>
            <p:spPr>
              <a:xfrm>
                <a:off x="245544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BCA1AE5-CFAD-0411-D39F-5F54C12E55D5}"/>
                  </a:ext>
                </a:extLst>
              </p:cNvPr>
              <p:cNvCxnSpPr/>
              <p:nvPr/>
            </p:nvCxnSpPr>
            <p:spPr>
              <a:xfrm>
                <a:off x="351716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6F18D7-2D4C-9A50-83B2-0A01E984B61C}"/>
                  </a:ext>
                </a:extLst>
              </p:cNvPr>
              <p:cNvCxnSpPr/>
              <p:nvPr/>
            </p:nvCxnSpPr>
            <p:spPr>
              <a:xfrm>
                <a:off x="4578882" y="4792980"/>
                <a:ext cx="0" cy="3087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Freeform: Shape 9">
              <a:extLst>
                <a:ext uri="{FF2B5EF4-FFF2-40B4-BE49-F238E27FC236}">
                  <a16:creationId xmlns:a16="http://schemas.microsoft.com/office/drawing/2014/main" id="{3F5A9ECB-8348-9A37-6637-51B22AB0136F}"/>
                </a:ext>
              </a:extLst>
            </p:cNvPr>
            <p:cNvSpPr/>
            <p:nvPr/>
          </p:nvSpPr>
          <p:spPr>
            <a:xfrm>
              <a:off x="1393723" y="2072149"/>
              <a:ext cx="3738716" cy="2728451"/>
            </a:xfrm>
            <a:custGeom>
              <a:avLst/>
              <a:gdLst>
                <a:gd name="csX0" fmla="*/ 0 w 3738716"/>
                <a:gd name="csY0" fmla="*/ 0 h 2728451"/>
                <a:gd name="csX1" fmla="*/ 0 w 3738716"/>
                <a:gd name="csY1" fmla="*/ 2728451 h 2728451"/>
                <a:gd name="csX2" fmla="*/ 3738716 w 3738716"/>
                <a:gd name="csY2" fmla="*/ 2728451 h 2728451"/>
              </a:gdLst>
              <a:ahLst/>
              <a:cxnLst>
                <a:cxn ang="0">
                  <a:pos x="csX0" y="csY0"/>
                </a:cxn>
                <a:cxn ang="0">
                  <a:pos x="csX1" y="csY1"/>
                </a:cxn>
                <a:cxn ang="0">
                  <a:pos x="csX2" y="csY2"/>
                </a:cxn>
              </a:cxnLst>
              <a:rect l="l" t="t" r="r" b="b"/>
              <a:pathLst>
                <a:path w="3738716" h="2728451">
                  <a:moveTo>
                    <a:pt x="0" y="0"/>
                  </a:moveTo>
                  <a:lnTo>
                    <a:pt x="0" y="2728451"/>
                  </a:lnTo>
                  <a:lnTo>
                    <a:pt x="3738716" y="2728451"/>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0" name="TextBox 49">
            <a:extLst>
              <a:ext uri="{FF2B5EF4-FFF2-40B4-BE49-F238E27FC236}">
                <a16:creationId xmlns:a16="http://schemas.microsoft.com/office/drawing/2014/main" id="{A5A2994D-A00B-2701-A829-FB215462ABE3}"/>
              </a:ext>
            </a:extLst>
          </p:cNvPr>
          <p:cNvSpPr txBox="1"/>
          <p:nvPr/>
        </p:nvSpPr>
        <p:spPr>
          <a:xfrm>
            <a:off x="762032" y="5442481"/>
            <a:ext cx="4438618" cy="861774"/>
          </a:xfrm>
          <a:prstGeom prst="rect">
            <a:avLst/>
          </a:prstGeom>
        </p:spPr>
        <p:txBody>
          <a:bodyPr vert="horz" wrap="square" lIns="0" tIns="0" rIns="0" bIns="0" rtlCol="0">
            <a:spAutoFit/>
          </a:bodyPr>
          <a:lstStyle/>
          <a:p>
            <a:pPr algn="l">
              <a:tabLst>
                <a:tab pos="457200" algn="l"/>
                <a:tab pos="1558925" algn="l"/>
                <a:tab pos="2665413" algn="l"/>
                <a:tab pos="3776663" algn="l"/>
              </a:tabLst>
            </a:pPr>
            <a:r>
              <a:rPr lang="en-US" sz="1400" b="0" dirty="0">
                <a:latin typeface="+mn-lt"/>
              </a:rPr>
              <a:t>	579	407	243	123</a:t>
            </a:r>
          </a:p>
          <a:p>
            <a:pPr algn="l">
              <a:tabLst>
                <a:tab pos="457200" algn="l"/>
                <a:tab pos="1558925" algn="l"/>
                <a:tab pos="2665413" algn="l"/>
                <a:tab pos="3776663" algn="l"/>
              </a:tabLst>
            </a:pPr>
            <a:r>
              <a:rPr lang="en-US" sz="1400" b="0" dirty="0">
                <a:latin typeface="+mn-lt"/>
              </a:rPr>
              <a:t>	552	416	238	126</a:t>
            </a:r>
          </a:p>
          <a:p>
            <a:pPr algn="l">
              <a:tabLst>
                <a:tab pos="457200" algn="l"/>
                <a:tab pos="1558925" algn="l"/>
                <a:tab pos="2686050" algn="l"/>
                <a:tab pos="3776663" algn="l"/>
              </a:tabLst>
            </a:pPr>
            <a:r>
              <a:rPr lang="en-US" sz="1400" b="0" dirty="0">
                <a:latin typeface="+mn-lt"/>
              </a:rPr>
              <a:t>	194	148	97	48</a:t>
            </a:r>
          </a:p>
          <a:p>
            <a:pPr algn="l">
              <a:tabLst>
                <a:tab pos="457200" algn="l"/>
                <a:tab pos="1558925" algn="l"/>
                <a:tab pos="2686050" algn="l"/>
                <a:tab pos="3776663" algn="l"/>
              </a:tabLst>
            </a:pPr>
            <a:r>
              <a:rPr lang="en-US" sz="1400" b="0" dirty="0">
                <a:latin typeface="+mn-lt"/>
              </a:rPr>
              <a:t>	198	143	97	51</a:t>
            </a:r>
          </a:p>
        </p:txBody>
      </p:sp>
      <p:sp>
        <p:nvSpPr>
          <p:cNvPr id="11" name="TextBox 10">
            <a:extLst>
              <a:ext uri="{FF2B5EF4-FFF2-40B4-BE49-F238E27FC236}">
                <a16:creationId xmlns:a16="http://schemas.microsoft.com/office/drawing/2014/main" id="{E81D8688-FD0E-C4B4-FACF-0E5A910994FE}"/>
              </a:ext>
            </a:extLst>
          </p:cNvPr>
          <p:cNvSpPr txBox="1"/>
          <p:nvPr/>
        </p:nvSpPr>
        <p:spPr>
          <a:xfrm>
            <a:off x="219327" y="5209194"/>
            <a:ext cx="1857881" cy="246221"/>
          </a:xfrm>
          <a:prstGeom prst="rect">
            <a:avLst/>
          </a:prstGeom>
        </p:spPr>
        <p:txBody>
          <a:bodyPr vert="horz" wrap="none" lIns="0" tIns="0" rIns="0" bIns="0" rtlCol="0">
            <a:spAutoFit/>
          </a:bodyPr>
          <a:lstStyle/>
          <a:p>
            <a:pPr lvl="0" eaLnBrk="0" fontAlgn="base" hangingPunct="0">
              <a:spcBef>
                <a:spcPct val="0"/>
              </a:spcBef>
              <a:spcAft>
                <a:spcPct val="0"/>
              </a:spcAft>
              <a:defRPr/>
            </a:pPr>
            <a:r>
              <a:rPr lang="en-US" sz="1600" b="1" kern="0" dirty="0">
                <a:solidFill>
                  <a:srgbClr val="000000"/>
                </a:solidFill>
                <a:cs typeface="Arial" panose="020B0604020202020204" pitchFamily="34" charset="0"/>
              </a:rPr>
              <a:t>Patients at Risk, n</a:t>
            </a:r>
          </a:p>
        </p:txBody>
      </p:sp>
      <p:cxnSp>
        <p:nvCxnSpPr>
          <p:cNvPr id="52" name="Straight Connector 51">
            <a:extLst>
              <a:ext uri="{FF2B5EF4-FFF2-40B4-BE49-F238E27FC236}">
                <a16:creationId xmlns:a16="http://schemas.microsoft.com/office/drawing/2014/main" id="{0FB5F280-9DC0-B260-963A-9B8603DEECB5}"/>
              </a:ext>
            </a:extLst>
          </p:cNvPr>
          <p:cNvCxnSpPr/>
          <p:nvPr/>
        </p:nvCxnSpPr>
        <p:spPr>
          <a:xfrm>
            <a:off x="758073" y="5542830"/>
            <a:ext cx="1853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8C476F0-DA05-274D-6C5B-A2A089C6E8CC}"/>
              </a:ext>
            </a:extLst>
          </p:cNvPr>
          <p:cNvCxnSpPr/>
          <p:nvPr/>
        </p:nvCxnSpPr>
        <p:spPr>
          <a:xfrm>
            <a:off x="758073" y="5765931"/>
            <a:ext cx="185394" cy="0"/>
          </a:xfrm>
          <a:prstGeom prst="line">
            <a:avLst/>
          </a:prstGeom>
          <a:ln w="28575">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EB1F598-D6CD-A145-833E-8F6F96DABD7C}"/>
              </a:ext>
            </a:extLst>
          </p:cNvPr>
          <p:cNvCxnSpPr/>
          <p:nvPr/>
        </p:nvCxnSpPr>
        <p:spPr>
          <a:xfrm>
            <a:off x="758073" y="5967036"/>
            <a:ext cx="185394" cy="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BDFB8A8-7049-7BAB-36CA-7366C956BF06}"/>
              </a:ext>
            </a:extLst>
          </p:cNvPr>
          <p:cNvCxnSpPr/>
          <p:nvPr/>
        </p:nvCxnSpPr>
        <p:spPr>
          <a:xfrm>
            <a:off x="758073" y="6190138"/>
            <a:ext cx="1853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693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8D5324-D737-67B1-3AD8-C98741765DE9}"/>
              </a:ext>
            </a:extLst>
          </p:cNvPr>
          <p:cNvSpPr>
            <a:spLocks noGrp="1"/>
          </p:cNvSpPr>
          <p:nvPr>
            <p:ph type="title"/>
          </p:nvPr>
        </p:nvSpPr>
        <p:spPr>
          <a:xfrm>
            <a:off x="231078" y="260163"/>
            <a:ext cx="11740260" cy="1044132"/>
          </a:xfrm>
        </p:spPr>
        <p:txBody>
          <a:bodyPr/>
          <a:lstStyle/>
          <a:p>
            <a:r>
              <a:rPr lang="en-US" dirty="0"/>
              <a:t>Histologic Stage and Biochemical Response As Risk Factors for Transplant-Free Survival</a:t>
            </a:r>
          </a:p>
        </p:txBody>
      </p:sp>
      <p:sp>
        <p:nvSpPr>
          <p:cNvPr id="5" name="Content Placeholder 4">
            <a:extLst>
              <a:ext uri="{FF2B5EF4-FFF2-40B4-BE49-F238E27FC236}">
                <a16:creationId xmlns:a16="http://schemas.microsoft.com/office/drawing/2014/main" id="{400CC7E9-BB8D-81F4-3115-D170CAD1BD31}"/>
              </a:ext>
            </a:extLst>
          </p:cNvPr>
          <p:cNvSpPr>
            <a:spLocks noGrp="1"/>
          </p:cNvSpPr>
          <p:nvPr>
            <p:ph idx="1"/>
          </p:nvPr>
        </p:nvSpPr>
        <p:spPr/>
        <p:txBody>
          <a:bodyPr/>
          <a:lstStyle/>
          <a:p>
            <a:r>
              <a:rPr lang="en-US" dirty="0"/>
              <a:t>Patients with advanced histologic fibrosis stage had worse survival despite biochemical treatment response</a:t>
            </a:r>
          </a:p>
          <a:p>
            <a:endParaRPr lang="en-US" dirty="0"/>
          </a:p>
        </p:txBody>
      </p:sp>
      <p:sp>
        <p:nvSpPr>
          <p:cNvPr id="6" name="Content Placeholder 5">
            <a:extLst>
              <a:ext uri="{FF2B5EF4-FFF2-40B4-BE49-F238E27FC236}">
                <a16:creationId xmlns:a16="http://schemas.microsoft.com/office/drawing/2014/main" id="{62E877B5-94DE-6434-56FE-5CFCD1A3512A}"/>
              </a:ext>
            </a:extLst>
          </p:cNvPr>
          <p:cNvSpPr>
            <a:spLocks noGrp="1"/>
          </p:cNvSpPr>
          <p:nvPr>
            <p:ph sz="quarter" idx="10"/>
          </p:nvPr>
        </p:nvSpPr>
        <p:spPr/>
        <p:txBody>
          <a:bodyPr/>
          <a:lstStyle/>
          <a:p>
            <a:pPr algn="ctr"/>
            <a:r>
              <a:rPr lang="en-US" dirty="0"/>
              <a:t>Murillo Perez. Aliment Pharmacol Ther. 2019;50:1127.</a:t>
            </a:r>
          </a:p>
        </p:txBody>
      </p:sp>
      <p:sp>
        <p:nvSpPr>
          <p:cNvPr id="73" name="Freeform 94">
            <a:extLst>
              <a:ext uri="{FF2B5EF4-FFF2-40B4-BE49-F238E27FC236}">
                <a16:creationId xmlns:a16="http://schemas.microsoft.com/office/drawing/2014/main" id="{9ED5F114-DA5E-CA54-7005-441DF299CEE8}"/>
              </a:ext>
            </a:extLst>
          </p:cNvPr>
          <p:cNvSpPr/>
          <p:nvPr/>
        </p:nvSpPr>
        <p:spPr bwMode="auto">
          <a:xfrm>
            <a:off x="7476732" y="2819400"/>
            <a:ext cx="3895725" cy="796925"/>
          </a:xfrm>
          <a:custGeom>
            <a:avLst/>
            <a:gdLst>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67100 w 3895725"/>
              <a:gd name="connsiteY63" fmla="*/ 619125 h 796925"/>
              <a:gd name="connsiteX64" fmla="*/ 3502025 w 3895725"/>
              <a:gd name="connsiteY64" fmla="*/ 622300 h 796925"/>
              <a:gd name="connsiteX65" fmla="*/ 3502025 w 3895725"/>
              <a:gd name="connsiteY65" fmla="*/ 622300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3450 w 3895725"/>
              <a:gd name="connsiteY63" fmla="*/ 631825 h 796925"/>
              <a:gd name="connsiteX64" fmla="*/ 3502025 w 3895725"/>
              <a:gd name="connsiteY64" fmla="*/ 622300 h 796925"/>
              <a:gd name="connsiteX65" fmla="*/ 3502025 w 3895725"/>
              <a:gd name="connsiteY65" fmla="*/ 622300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95325 h 796925"/>
              <a:gd name="connsiteX64" fmla="*/ 3502025 w 3895725"/>
              <a:gd name="connsiteY64" fmla="*/ 622300 h 796925"/>
              <a:gd name="connsiteX65" fmla="*/ 3502025 w 3895725"/>
              <a:gd name="connsiteY65" fmla="*/ 622300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2300 h 796925"/>
              <a:gd name="connsiteX65" fmla="*/ 3502025 w 3895725"/>
              <a:gd name="connsiteY65" fmla="*/ 622300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2300 h 796925"/>
              <a:gd name="connsiteX65" fmla="*/ 3495675 w 3895725"/>
              <a:gd name="connsiteY65" fmla="*/ 650875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5475 h 796925"/>
              <a:gd name="connsiteX65" fmla="*/ 3495675 w 3895725"/>
              <a:gd name="connsiteY65" fmla="*/ 650875 h 796925"/>
              <a:gd name="connsiteX66" fmla="*/ 3536950 w 3895725"/>
              <a:gd name="connsiteY66" fmla="*/ 647700 h 796925"/>
              <a:gd name="connsiteX67" fmla="*/ 3540125 w 3895725"/>
              <a:gd name="connsiteY67" fmla="*/ 676275 h 796925"/>
              <a:gd name="connsiteX68" fmla="*/ 3594100 w 3895725"/>
              <a:gd name="connsiteY68" fmla="*/ 679450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5475 h 796925"/>
              <a:gd name="connsiteX65" fmla="*/ 3495675 w 3895725"/>
              <a:gd name="connsiteY65" fmla="*/ 650875 h 796925"/>
              <a:gd name="connsiteX66" fmla="*/ 3536950 w 3895725"/>
              <a:gd name="connsiteY66" fmla="*/ 647700 h 796925"/>
              <a:gd name="connsiteX67" fmla="*/ 3540125 w 3895725"/>
              <a:gd name="connsiteY67" fmla="*/ 676275 h 796925"/>
              <a:gd name="connsiteX68" fmla="*/ 3587750 w 3895725"/>
              <a:gd name="connsiteY68" fmla="*/ 676275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5475 h 796925"/>
              <a:gd name="connsiteX65" fmla="*/ 3502025 w 3895725"/>
              <a:gd name="connsiteY65" fmla="*/ 657225 h 796925"/>
              <a:gd name="connsiteX66" fmla="*/ 3536950 w 3895725"/>
              <a:gd name="connsiteY66" fmla="*/ 647700 h 796925"/>
              <a:gd name="connsiteX67" fmla="*/ 3540125 w 3895725"/>
              <a:gd name="connsiteY67" fmla="*/ 676275 h 796925"/>
              <a:gd name="connsiteX68" fmla="*/ 3587750 w 3895725"/>
              <a:gd name="connsiteY68" fmla="*/ 676275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 name="connsiteX0" fmla="*/ 0 w 3895725"/>
              <a:gd name="connsiteY0" fmla="*/ 3175 h 796925"/>
              <a:gd name="connsiteX1" fmla="*/ 203200 w 3895725"/>
              <a:gd name="connsiteY1" fmla="*/ 0 h 796925"/>
              <a:gd name="connsiteX2" fmla="*/ 247650 w 3895725"/>
              <a:gd name="connsiteY2" fmla="*/ 31750 h 796925"/>
              <a:gd name="connsiteX3" fmla="*/ 374650 w 3895725"/>
              <a:gd name="connsiteY3" fmla="*/ 28575 h 796925"/>
              <a:gd name="connsiteX4" fmla="*/ 368300 w 3895725"/>
              <a:gd name="connsiteY4" fmla="*/ 38100 h 796925"/>
              <a:gd name="connsiteX5" fmla="*/ 479425 w 3895725"/>
              <a:gd name="connsiteY5" fmla="*/ 41275 h 796925"/>
              <a:gd name="connsiteX6" fmla="*/ 485775 w 3895725"/>
              <a:gd name="connsiteY6" fmla="*/ 50800 h 796925"/>
              <a:gd name="connsiteX7" fmla="*/ 600075 w 3895725"/>
              <a:gd name="connsiteY7" fmla="*/ 47625 h 796925"/>
              <a:gd name="connsiteX8" fmla="*/ 596900 w 3895725"/>
              <a:gd name="connsiteY8" fmla="*/ 63500 h 796925"/>
              <a:gd name="connsiteX9" fmla="*/ 777875 w 3895725"/>
              <a:gd name="connsiteY9" fmla="*/ 66675 h 796925"/>
              <a:gd name="connsiteX10" fmla="*/ 796925 w 3895725"/>
              <a:gd name="connsiteY10" fmla="*/ 92075 h 796925"/>
              <a:gd name="connsiteX11" fmla="*/ 892175 w 3895725"/>
              <a:gd name="connsiteY11" fmla="*/ 95250 h 796925"/>
              <a:gd name="connsiteX12" fmla="*/ 920750 w 3895725"/>
              <a:gd name="connsiteY12" fmla="*/ 107950 h 796925"/>
              <a:gd name="connsiteX13" fmla="*/ 1104900 w 3895725"/>
              <a:gd name="connsiteY13" fmla="*/ 107950 h 796925"/>
              <a:gd name="connsiteX14" fmla="*/ 1139825 w 3895725"/>
              <a:gd name="connsiteY14" fmla="*/ 133350 h 796925"/>
              <a:gd name="connsiteX15" fmla="*/ 1216025 w 3895725"/>
              <a:gd name="connsiteY15" fmla="*/ 133350 h 796925"/>
              <a:gd name="connsiteX16" fmla="*/ 1238250 w 3895725"/>
              <a:gd name="connsiteY16" fmla="*/ 155575 h 796925"/>
              <a:gd name="connsiteX17" fmla="*/ 1301750 w 3895725"/>
              <a:gd name="connsiteY17" fmla="*/ 158750 h 796925"/>
              <a:gd name="connsiteX18" fmla="*/ 1301750 w 3895725"/>
              <a:gd name="connsiteY18" fmla="*/ 168275 h 796925"/>
              <a:gd name="connsiteX19" fmla="*/ 1362075 w 3895725"/>
              <a:gd name="connsiteY19" fmla="*/ 174625 h 796925"/>
              <a:gd name="connsiteX20" fmla="*/ 1374775 w 3895725"/>
              <a:gd name="connsiteY20" fmla="*/ 190500 h 796925"/>
              <a:gd name="connsiteX21" fmla="*/ 1450975 w 3895725"/>
              <a:gd name="connsiteY21" fmla="*/ 193675 h 796925"/>
              <a:gd name="connsiteX22" fmla="*/ 1454150 w 3895725"/>
              <a:gd name="connsiteY22" fmla="*/ 200025 h 796925"/>
              <a:gd name="connsiteX23" fmla="*/ 1543050 w 3895725"/>
              <a:gd name="connsiteY23" fmla="*/ 200025 h 796925"/>
              <a:gd name="connsiteX24" fmla="*/ 1546225 w 3895725"/>
              <a:gd name="connsiteY24" fmla="*/ 215900 h 796925"/>
              <a:gd name="connsiteX25" fmla="*/ 1673225 w 3895725"/>
              <a:gd name="connsiteY25" fmla="*/ 212725 h 796925"/>
              <a:gd name="connsiteX26" fmla="*/ 1676400 w 3895725"/>
              <a:gd name="connsiteY26" fmla="*/ 231775 h 796925"/>
              <a:gd name="connsiteX27" fmla="*/ 1749425 w 3895725"/>
              <a:gd name="connsiteY27" fmla="*/ 234950 h 796925"/>
              <a:gd name="connsiteX28" fmla="*/ 1771650 w 3895725"/>
              <a:gd name="connsiteY28" fmla="*/ 269875 h 796925"/>
              <a:gd name="connsiteX29" fmla="*/ 1851025 w 3895725"/>
              <a:gd name="connsiteY29" fmla="*/ 269875 h 796925"/>
              <a:gd name="connsiteX30" fmla="*/ 1851025 w 3895725"/>
              <a:gd name="connsiteY30" fmla="*/ 279400 h 796925"/>
              <a:gd name="connsiteX31" fmla="*/ 1952625 w 3895725"/>
              <a:gd name="connsiteY31" fmla="*/ 282575 h 796925"/>
              <a:gd name="connsiteX32" fmla="*/ 1981200 w 3895725"/>
              <a:gd name="connsiteY32" fmla="*/ 307975 h 796925"/>
              <a:gd name="connsiteX33" fmla="*/ 1981200 w 3895725"/>
              <a:gd name="connsiteY33" fmla="*/ 307975 h 796925"/>
              <a:gd name="connsiteX34" fmla="*/ 2016125 w 3895725"/>
              <a:gd name="connsiteY34" fmla="*/ 320675 h 796925"/>
              <a:gd name="connsiteX35" fmla="*/ 2073275 w 3895725"/>
              <a:gd name="connsiteY35" fmla="*/ 320675 h 796925"/>
              <a:gd name="connsiteX36" fmla="*/ 2089150 w 3895725"/>
              <a:gd name="connsiteY36" fmla="*/ 333375 h 796925"/>
              <a:gd name="connsiteX37" fmla="*/ 2225675 w 3895725"/>
              <a:gd name="connsiteY37" fmla="*/ 330200 h 796925"/>
              <a:gd name="connsiteX38" fmla="*/ 2225675 w 3895725"/>
              <a:gd name="connsiteY38" fmla="*/ 330200 h 796925"/>
              <a:gd name="connsiteX39" fmla="*/ 2244725 w 3895725"/>
              <a:gd name="connsiteY39" fmla="*/ 358775 h 796925"/>
              <a:gd name="connsiteX40" fmla="*/ 2346325 w 3895725"/>
              <a:gd name="connsiteY40" fmla="*/ 355600 h 796925"/>
              <a:gd name="connsiteX41" fmla="*/ 2352675 w 3895725"/>
              <a:gd name="connsiteY41" fmla="*/ 368300 h 796925"/>
              <a:gd name="connsiteX42" fmla="*/ 2403475 w 3895725"/>
              <a:gd name="connsiteY42" fmla="*/ 368300 h 796925"/>
              <a:gd name="connsiteX43" fmla="*/ 2409825 w 3895725"/>
              <a:gd name="connsiteY43" fmla="*/ 374650 h 796925"/>
              <a:gd name="connsiteX44" fmla="*/ 2476500 w 3895725"/>
              <a:gd name="connsiteY44" fmla="*/ 377825 h 796925"/>
              <a:gd name="connsiteX45" fmla="*/ 2479675 w 3895725"/>
              <a:gd name="connsiteY45" fmla="*/ 390525 h 796925"/>
              <a:gd name="connsiteX46" fmla="*/ 2587625 w 3895725"/>
              <a:gd name="connsiteY46" fmla="*/ 396875 h 796925"/>
              <a:gd name="connsiteX47" fmla="*/ 2593975 w 3895725"/>
              <a:gd name="connsiteY47" fmla="*/ 438150 h 796925"/>
              <a:gd name="connsiteX48" fmla="*/ 2644775 w 3895725"/>
              <a:gd name="connsiteY48" fmla="*/ 438150 h 796925"/>
              <a:gd name="connsiteX49" fmla="*/ 2657475 w 3895725"/>
              <a:gd name="connsiteY49" fmla="*/ 457200 h 796925"/>
              <a:gd name="connsiteX50" fmla="*/ 2892425 w 3895725"/>
              <a:gd name="connsiteY50" fmla="*/ 457200 h 796925"/>
              <a:gd name="connsiteX51" fmla="*/ 2892425 w 3895725"/>
              <a:gd name="connsiteY51" fmla="*/ 457200 h 796925"/>
              <a:gd name="connsiteX52" fmla="*/ 2898775 w 3895725"/>
              <a:gd name="connsiteY52" fmla="*/ 492125 h 796925"/>
              <a:gd name="connsiteX53" fmla="*/ 2927350 w 3895725"/>
              <a:gd name="connsiteY53" fmla="*/ 492125 h 796925"/>
              <a:gd name="connsiteX54" fmla="*/ 2974975 w 3895725"/>
              <a:gd name="connsiteY54" fmla="*/ 539750 h 796925"/>
              <a:gd name="connsiteX55" fmla="*/ 2990850 w 3895725"/>
              <a:gd name="connsiteY55" fmla="*/ 539750 h 796925"/>
              <a:gd name="connsiteX56" fmla="*/ 2990850 w 3895725"/>
              <a:gd name="connsiteY56" fmla="*/ 558800 h 796925"/>
              <a:gd name="connsiteX57" fmla="*/ 3048000 w 3895725"/>
              <a:gd name="connsiteY57" fmla="*/ 558800 h 796925"/>
              <a:gd name="connsiteX58" fmla="*/ 3048000 w 3895725"/>
              <a:gd name="connsiteY58" fmla="*/ 574675 h 796925"/>
              <a:gd name="connsiteX59" fmla="*/ 3282950 w 3895725"/>
              <a:gd name="connsiteY59" fmla="*/ 577850 h 796925"/>
              <a:gd name="connsiteX60" fmla="*/ 3282950 w 3895725"/>
              <a:gd name="connsiteY60" fmla="*/ 577850 h 796925"/>
              <a:gd name="connsiteX61" fmla="*/ 3282950 w 3895725"/>
              <a:gd name="connsiteY61" fmla="*/ 609600 h 796925"/>
              <a:gd name="connsiteX62" fmla="*/ 3476625 w 3895725"/>
              <a:gd name="connsiteY62" fmla="*/ 609600 h 796925"/>
              <a:gd name="connsiteX63" fmla="*/ 3479800 w 3895725"/>
              <a:gd name="connsiteY63" fmla="*/ 628650 h 796925"/>
              <a:gd name="connsiteX64" fmla="*/ 3502025 w 3895725"/>
              <a:gd name="connsiteY64" fmla="*/ 625475 h 796925"/>
              <a:gd name="connsiteX65" fmla="*/ 3498850 w 3895725"/>
              <a:gd name="connsiteY65" fmla="*/ 647700 h 796925"/>
              <a:gd name="connsiteX66" fmla="*/ 3536950 w 3895725"/>
              <a:gd name="connsiteY66" fmla="*/ 647700 h 796925"/>
              <a:gd name="connsiteX67" fmla="*/ 3540125 w 3895725"/>
              <a:gd name="connsiteY67" fmla="*/ 676275 h 796925"/>
              <a:gd name="connsiteX68" fmla="*/ 3587750 w 3895725"/>
              <a:gd name="connsiteY68" fmla="*/ 676275 h 796925"/>
              <a:gd name="connsiteX69" fmla="*/ 3590925 w 3895725"/>
              <a:gd name="connsiteY69" fmla="*/ 695325 h 796925"/>
              <a:gd name="connsiteX70" fmla="*/ 3711575 w 3895725"/>
              <a:gd name="connsiteY70" fmla="*/ 698500 h 796925"/>
              <a:gd name="connsiteX71" fmla="*/ 3711575 w 3895725"/>
              <a:gd name="connsiteY71" fmla="*/ 730250 h 796925"/>
              <a:gd name="connsiteX72" fmla="*/ 3838575 w 3895725"/>
              <a:gd name="connsiteY72" fmla="*/ 727075 h 796925"/>
              <a:gd name="connsiteX73" fmla="*/ 3838575 w 3895725"/>
              <a:gd name="connsiteY73" fmla="*/ 762000 h 796925"/>
              <a:gd name="connsiteX74" fmla="*/ 3895725 w 3895725"/>
              <a:gd name="connsiteY74" fmla="*/ 758825 h 796925"/>
              <a:gd name="connsiteX75" fmla="*/ 3895725 w 3895725"/>
              <a:gd name="connsiteY75" fmla="*/ 796925 h 79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895725" h="796925">
                <a:moveTo>
                  <a:pt x="0" y="3175"/>
                </a:moveTo>
                <a:lnTo>
                  <a:pt x="203200" y="0"/>
                </a:lnTo>
                <a:lnTo>
                  <a:pt x="247650" y="31750"/>
                </a:lnTo>
                <a:lnTo>
                  <a:pt x="374650" y="28575"/>
                </a:lnTo>
                <a:lnTo>
                  <a:pt x="368300" y="38100"/>
                </a:lnTo>
                <a:lnTo>
                  <a:pt x="479425" y="41275"/>
                </a:lnTo>
                <a:lnTo>
                  <a:pt x="485775" y="50800"/>
                </a:lnTo>
                <a:lnTo>
                  <a:pt x="600075" y="47625"/>
                </a:lnTo>
                <a:lnTo>
                  <a:pt x="596900" y="63500"/>
                </a:lnTo>
                <a:lnTo>
                  <a:pt x="777875" y="66675"/>
                </a:lnTo>
                <a:lnTo>
                  <a:pt x="796925" y="92075"/>
                </a:lnTo>
                <a:lnTo>
                  <a:pt x="892175" y="95250"/>
                </a:lnTo>
                <a:lnTo>
                  <a:pt x="920750" y="107950"/>
                </a:lnTo>
                <a:lnTo>
                  <a:pt x="1104900" y="107950"/>
                </a:lnTo>
                <a:lnTo>
                  <a:pt x="1139825" y="133350"/>
                </a:lnTo>
                <a:lnTo>
                  <a:pt x="1216025" y="133350"/>
                </a:lnTo>
                <a:lnTo>
                  <a:pt x="1238250" y="155575"/>
                </a:lnTo>
                <a:lnTo>
                  <a:pt x="1301750" y="158750"/>
                </a:lnTo>
                <a:lnTo>
                  <a:pt x="1301750" y="168275"/>
                </a:lnTo>
                <a:lnTo>
                  <a:pt x="1362075" y="174625"/>
                </a:lnTo>
                <a:lnTo>
                  <a:pt x="1374775" y="190500"/>
                </a:lnTo>
                <a:lnTo>
                  <a:pt x="1450975" y="193675"/>
                </a:lnTo>
                <a:lnTo>
                  <a:pt x="1454150" y="200025"/>
                </a:lnTo>
                <a:lnTo>
                  <a:pt x="1543050" y="200025"/>
                </a:lnTo>
                <a:lnTo>
                  <a:pt x="1546225" y="215900"/>
                </a:lnTo>
                <a:lnTo>
                  <a:pt x="1673225" y="212725"/>
                </a:lnTo>
                <a:lnTo>
                  <a:pt x="1676400" y="231775"/>
                </a:lnTo>
                <a:lnTo>
                  <a:pt x="1749425" y="234950"/>
                </a:lnTo>
                <a:lnTo>
                  <a:pt x="1771650" y="269875"/>
                </a:lnTo>
                <a:lnTo>
                  <a:pt x="1851025" y="269875"/>
                </a:lnTo>
                <a:lnTo>
                  <a:pt x="1851025" y="279400"/>
                </a:lnTo>
                <a:lnTo>
                  <a:pt x="1952625" y="282575"/>
                </a:lnTo>
                <a:lnTo>
                  <a:pt x="1981200" y="307975"/>
                </a:lnTo>
                <a:lnTo>
                  <a:pt x="1981200" y="307975"/>
                </a:lnTo>
                <a:lnTo>
                  <a:pt x="2016125" y="320675"/>
                </a:lnTo>
                <a:lnTo>
                  <a:pt x="2073275" y="320675"/>
                </a:lnTo>
                <a:lnTo>
                  <a:pt x="2089150" y="333375"/>
                </a:lnTo>
                <a:lnTo>
                  <a:pt x="2225675" y="330200"/>
                </a:lnTo>
                <a:lnTo>
                  <a:pt x="2225675" y="330200"/>
                </a:lnTo>
                <a:lnTo>
                  <a:pt x="2244725" y="358775"/>
                </a:lnTo>
                <a:lnTo>
                  <a:pt x="2346325" y="355600"/>
                </a:lnTo>
                <a:lnTo>
                  <a:pt x="2352675" y="368300"/>
                </a:lnTo>
                <a:lnTo>
                  <a:pt x="2403475" y="368300"/>
                </a:lnTo>
                <a:lnTo>
                  <a:pt x="2409825" y="374650"/>
                </a:lnTo>
                <a:lnTo>
                  <a:pt x="2476500" y="377825"/>
                </a:lnTo>
                <a:lnTo>
                  <a:pt x="2479675" y="390525"/>
                </a:lnTo>
                <a:lnTo>
                  <a:pt x="2587625" y="396875"/>
                </a:lnTo>
                <a:lnTo>
                  <a:pt x="2593975" y="438150"/>
                </a:lnTo>
                <a:lnTo>
                  <a:pt x="2644775" y="438150"/>
                </a:lnTo>
                <a:lnTo>
                  <a:pt x="2657475" y="457200"/>
                </a:lnTo>
                <a:lnTo>
                  <a:pt x="2892425" y="457200"/>
                </a:lnTo>
                <a:lnTo>
                  <a:pt x="2892425" y="457200"/>
                </a:lnTo>
                <a:lnTo>
                  <a:pt x="2898775" y="492125"/>
                </a:lnTo>
                <a:lnTo>
                  <a:pt x="2927350" y="492125"/>
                </a:lnTo>
                <a:lnTo>
                  <a:pt x="2974975" y="539750"/>
                </a:lnTo>
                <a:lnTo>
                  <a:pt x="2990850" y="539750"/>
                </a:lnTo>
                <a:lnTo>
                  <a:pt x="2990850" y="558800"/>
                </a:lnTo>
                <a:lnTo>
                  <a:pt x="3048000" y="558800"/>
                </a:lnTo>
                <a:lnTo>
                  <a:pt x="3048000" y="574675"/>
                </a:lnTo>
                <a:lnTo>
                  <a:pt x="3282950" y="577850"/>
                </a:lnTo>
                <a:lnTo>
                  <a:pt x="3282950" y="577850"/>
                </a:lnTo>
                <a:lnTo>
                  <a:pt x="3282950" y="609600"/>
                </a:lnTo>
                <a:lnTo>
                  <a:pt x="3476625" y="609600"/>
                </a:lnTo>
                <a:lnTo>
                  <a:pt x="3479800" y="628650"/>
                </a:lnTo>
                <a:lnTo>
                  <a:pt x="3502025" y="625475"/>
                </a:lnTo>
                <a:lnTo>
                  <a:pt x="3498850" y="647700"/>
                </a:lnTo>
                <a:lnTo>
                  <a:pt x="3536950" y="647700"/>
                </a:lnTo>
                <a:lnTo>
                  <a:pt x="3540125" y="676275"/>
                </a:lnTo>
                <a:lnTo>
                  <a:pt x="3587750" y="676275"/>
                </a:lnTo>
                <a:lnTo>
                  <a:pt x="3590925" y="695325"/>
                </a:lnTo>
                <a:lnTo>
                  <a:pt x="3711575" y="698500"/>
                </a:lnTo>
                <a:lnTo>
                  <a:pt x="3711575" y="730250"/>
                </a:lnTo>
                <a:lnTo>
                  <a:pt x="3838575" y="727075"/>
                </a:lnTo>
                <a:lnTo>
                  <a:pt x="3838575" y="762000"/>
                </a:lnTo>
                <a:lnTo>
                  <a:pt x="3895725" y="758825"/>
                </a:lnTo>
                <a:lnTo>
                  <a:pt x="3895725" y="796925"/>
                </a:lnTo>
              </a:path>
            </a:pathLst>
          </a:custGeom>
          <a:noFill/>
          <a:ln w="28575">
            <a:solidFill>
              <a:schemeClr val="accent6"/>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4" name="Freeform 93">
            <a:extLst>
              <a:ext uri="{FF2B5EF4-FFF2-40B4-BE49-F238E27FC236}">
                <a16:creationId xmlns:a16="http://schemas.microsoft.com/office/drawing/2014/main" id="{F9AAB701-A7EF-F8AF-0F63-B491C34E0DFE}"/>
              </a:ext>
            </a:extLst>
          </p:cNvPr>
          <p:cNvSpPr/>
          <p:nvPr/>
        </p:nvSpPr>
        <p:spPr bwMode="auto">
          <a:xfrm>
            <a:off x="7444982" y="2803525"/>
            <a:ext cx="3924300" cy="406400"/>
          </a:xfrm>
          <a:custGeom>
            <a:avLst/>
            <a:gdLst>
              <a:gd name="connsiteX0" fmla="*/ 0 w 3924300"/>
              <a:gd name="connsiteY0" fmla="*/ 0 h 406400"/>
              <a:gd name="connsiteX1" fmla="*/ 234950 w 3924300"/>
              <a:gd name="connsiteY1" fmla="*/ 0 h 406400"/>
              <a:gd name="connsiteX2" fmla="*/ 234950 w 3924300"/>
              <a:gd name="connsiteY2" fmla="*/ 0 h 406400"/>
              <a:gd name="connsiteX3" fmla="*/ 241300 w 3924300"/>
              <a:gd name="connsiteY3" fmla="*/ 12700 h 406400"/>
              <a:gd name="connsiteX4" fmla="*/ 561975 w 3924300"/>
              <a:gd name="connsiteY4" fmla="*/ 12700 h 406400"/>
              <a:gd name="connsiteX5" fmla="*/ 568325 w 3924300"/>
              <a:gd name="connsiteY5" fmla="*/ 25400 h 406400"/>
              <a:gd name="connsiteX6" fmla="*/ 635000 w 3924300"/>
              <a:gd name="connsiteY6" fmla="*/ 25400 h 406400"/>
              <a:gd name="connsiteX7" fmla="*/ 638175 w 3924300"/>
              <a:gd name="connsiteY7" fmla="*/ 31750 h 406400"/>
              <a:gd name="connsiteX8" fmla="*/ 920750 w 3924300"/>
              <a:gd name="connsiteY8" fmla="*/ 28575 h 406400"/>
              <a:gd name="connsiteX9" fmla="*/ 923925 w 3924300"/>
              <a:gd name="connsiteY9" fmla="*/ 38100 h 406400"/>
              <a:gd name="connsiteX10" fmla="*/ 1108075 w 3924300"/>
              <a:gd name="connsiteY10" fmla="*/ 38100 h 406400"/>
              <a:gd name="connsiteX11" fmla="*/ 1104900 w 3924300"/>
              <a:gd name="connsiteY11" fmla="*/ 44450 h 406400"/>
              <a:gd name="connsiteX12" fmla="*/ 1298575 w 3924300"/>
              <a:gd name="connsiteY12" fmla="*/ 41275 h 406400"/>
              <a:gd name="connsiteX13" fmla="*/ 1304925 w 3924300"/>
              <a:gd name="connsiteY13" fmla="*/ 60325 h 406400"/>
              <a:gd name="connsiteX14" fmla="*/ 1393825 w 3924300"/>
              <a:gd name="connsiteY14" fmla="*/ 63500 h 406400"/>
              <a:gd name="connsiteX15" fmla="*/ 1397000 w 3924300"/>
              <a:gd name="connsiteY15" fmla="*/ 73025 h 406400"/>
              <a:gd name="connsiteX16" fmla="*/ 1631950 w 3924300"/>
              <a:gd name="connsiteY16" fmla="*/ 69850 h 406400"/>
              <a:gd name="connsiteX17" fmla="*/ 1635125 w 3924300"/>
              <a:gd name="connsiteY17" fmla="*/ 79375 h 406400"/>
              <a:gd name="connsiteX18" fmla="*/ 1666875 w 3924300"/>
              <a:gd name="connsiteY18" fmla="*/ 79375 h 406400"/>
              <a:gd name="connsiteX19" fmla="*/ 1666875 w 3924300"/>
              <a:gd name="connsiteY19" fmla="*/ 92075 h 406400"/>
              <a:gd name="connsiteX20" fmla="*/ 1943100 w 3924300"/>
              <a:gd name="connsiteY20" fmla="*/ 88900 h 406400"/>
              <a:gd name="connsiteX21" fmla="*/ 1943100 w 3924300"/>
              <a:gd name="connsiteY21" fmla="*/ 88900 h 406400"/>
              <a:gd name="connsiteX22" fmla="*/ 1943100 w 3924300"/>
              <a:gd name="connsiteY22" fmla="*/ 88900 h 406400"/>
              <a:gd name="connsiteX23" fmla="*/ 1943100 w 3924300"/>
              <a:gd name="connsiteY23" fmla="*/ 111125 h 406400"/>
              <a:gd name="connsiteX24" fmla="*/ 2089150 w 3924300"/>
              <a:gd name="connsiteY24" fmla="*/ 111125 h 406400"/>
              <a:gd name="connsiteX25" fmla="*/ 2089150 w 3924300"/>
              <a:gd name="connsiteY25" fmla="*/ 117475 h 406400"/>
              <a:gd name="connsiteX26" fmla="*/ 2155825 w 3924300"/>
              <a:gd name="connsiteY26" fmla="*/ 117475 h 406400"/>
              <a:gd name="connsiteX27" fmla="*/ 2155825 w 3924300"/>
              <a:gd name="connsiteY27" fmla="*/ 127000 h 406400"/>
              <a:gd name="connsiteX28" fmla="*/ 2327275 w 3924300"/>
              <a:gd name="connsiteY28" fmla="*/ 127000 h 406400"/>
              <a:gd name="connsiteX29" fmla="*/ 2327275 w 3924300"/>
              <a:gd name="connsiteY29" fmla="*/ 133350 h 406400"/>
              <a:gd name="connsiteX30" fmla="*/ 2371725 w 3924300"/>
              <a:gd name="connsiteY30" fmla="*/ 133350 h 406400"/>
              <a:gd name="connsiteX31" fmla="*/ 2371725 w 3924300"/>
              <a:gd name="connsiteY31" fmla="*/ 142875 h 406400"/>
              <a:gd name="connsiteX32" fmla="*/ 2701925 w 3924300"/>
              <a:gd name="connsiteY32" fmla="*/ 142875 h 406400"/>
              <a:gd name="connsiteX33" fmla="*/ 2701925 w 3924300"/>
              <a:gd name="connsiteY33" fmla="*/ 155575 h 406400"/>
              <a:gd name="connsiteX34" fmla="*/ 2927350 w 3924300"/>
              <a:gd name="connsiteY34" fmla="*/ 155575 h 406400"/>
              <a:gd name="connsiteX35" fmla="*/ 2927350 w 3924300"/>
              <a:gd name="connsiteY35" fmla="*/ 171450 h 406400"/>
              <a:gd name="connsiteX36" fmla="*/ 3003550 w 3924300"/>
              <a:gd name="connsiteY36" fmla="*/ 171450 h 406400"/>
              <a:gd name="connsiteX37" fmla="*/ 3003550 w 3924300"/>
              <a:gd name="connsiteY37" fmla="*/ 187325 h 406400"/>
              <a:gd name="connsiteX38" fmla="*/ 3101975 w 3924300"/>
              <a:gd name="connsiteY38" fmla="*/ 187325 h 406400"/>
              <a:gd name="connsiteX39" fmla="*/ 3105150 w 3924300"/>
              <a:gd name="connsiteY39" fmla="*/ 219075 h 406400"/>
              <a:gd name="connsiteX40" fmla="*/ 3149600 w 3924300"/>
              <a:gd name="connsiteY40" fmla="*/ 219075 h 406400"/>
              <a:gd name="connsiteX41" fmla="*/ 3149600 w 3924300"/>
              <a:gd name="connsiteY41" fmla="*/ 231775 h 406400"/>
              <a:gd name="connsiteX42" fmla="*/ 3343275 w 3924300"/>
              <a:gd name="connsiteY42" fmla="*/ 231775 h 406400"/>
              <a:gd name="connsiteX43" fmla="*/ 3343275 w 3924300"/>
              <a:gd name="connsiteY43" fmla="*/ 244475 h 406400"/>
              <a:gd name="connsiteX44" fmla="*/ 3597275 w 3924300"/>
              <a:gd name="connsiteY44" fmla="*/ 244475 h 406400"/>
              <a:gd name="connsiteX45" fmla="*/ 3597275 w 3924300"/>
              <a:gd name="connsiteY45" fmla="*/ 263525 h 406400"/>
              <a:gd name="connsiteX46" fmla="*/ 3629025 w 3924300"/>
              <a:gd name="connsiteY46" fmla="*/ 263525 h 406400"/>
              <a:gd name="connsiteX47" fmla="*/ 3629025 w 3924300"/>
              <a:gd name="connsiteY47" fmla="*/ 298450 h 406400"/>
              <a:gd name="connsiteX48" fmla="*/ 3654425 w 3924300"/>
              <a:gd name="connsiteY48" fmla="*/ 298450 h 406400"/>
              <a:gd name="connsiteX49" fmla="*/ 3654425 w 3924300"/>
              <a:gd name="connsiteY49" fmla="*/ 317500 h 406400"/>
              <a:gd name="connsiteX50" fmla="*/ 3733800 w 3924300"/>
              <a:gd name="connsiteY50" fmla="*/ 317500 h 406400"/>
              <a:gd name="connsiteX51" fmla="*/ 3733800 w 3924300"/>
              <a:gd name="connsiteY51" fmla="*/ 317500 h 406400"/>
              <a:gd name="connsiteX52" fmla="*/ 3733800 w 3924300"/>
              <a:gd name="connsiteY52" fmla="*/ 349250 h 406400"/>
              <a:gd name="connsiteX53" fmla="*/ 3781425 w 3924300"/>
              <a:gd name="connsiteY53" fmla="*/ 349250 h 406400"/>
              <a:gd name="connsiteX54" fmla="*/ 3781425 w 3924300"/>
              <a:gd name="connsiteY54" fmla="*/ 349250 h 406400"/>
              <a:gd name="connsiteX55" fmla="*/ 3781425 w 3924300"/>
              <a:gd name="connsiteY55" fmla="*/ 349250 h 406400"/>
              <a:gd name="connsiteX56" fmla="*/ 3781425 w 3924300"/>
              <a:gd name="connsiteY56" fmla="*/ 377825 h 406400"/>
              <a:gd name="connsiteX57" fmla="*/ 3917950 w 3924300"/>
              <a:gd name="connsiteY57" fmla="*/ 374650 h 406400"/>
              <a:gd name="connsiteX58" fmla="*/ 3924300 w 3924300"/>
              <a:gd name="connsiteY58" fmla="*/ 4064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24300" h="406400">
                <a:moveTo>
                  <a:pt x="0" y="0"/>
                </a:moveTo>
                <a:lnTo>
                  <a:pt x="234950" y="0"/>
                </a:lnTo>
                <a:lnTo>
                  <a:pt x="234950" y="0"/>
                </a:lnTo>
                <a:lnTo>
                  <a:pt x="241300" y="12700"/>
                </a:lnTo>
                <a:lnTo>
                  <a:pt x="561975" y="12700"/>
                </a:lnTo>
                <a:lnTo>
                  <a:pt x="568325" y="25400"/>
                </a:lnTo>
                <a:lnTo>
                  <a:pt x="635000" y="25400"/>
                </a:lnTo>
                <a:lnTo>
                  <a:pt x="638175" y="31750"/>
                </a:lnTo>
                <a:lnTo>
                  <a:pt x="920750" y="28575"/>
                </a:lnTo>
                <a:lnTo>
                  <a:pt x="923925" y="38100"/>
                </a:lnTo>
                <a:lnTo>
                  <a:pt x="1108075" y="38100"/>
                </a:lnTo>
                <a:lnTo>
                  <a:pt x="1104900" y="44450"/>
                </a:lnTo>
                <a:lnTo>
                  <a:pt x="1298575" y="41275"/>
                </a:lnTo>
                <a:lnTo>
                  <a:pt x="1304925" y="60325"/>
                </a:lnTo>
                <a:lnTo>
                  <a:pt x="1393825" y="63500"/>
                </a:lnTo>
                <a:lnTo>
                  <a:pt x="1397000" y="73025"/>
                </a:lnTo>
                <a:lnTo>
                  <a:pt x="1631950" y="69850"/>
                </a:lnTo>
                <a:lnTo>
                  <a:pt x="1635125" y="79375"/>
                </a:lnTo>
                <a:lnTo>
                  <a:pt x="1666875" y="79375"/>
                </a:lnTo>
                <a:lnTo>
                  <a:pt x="1666875" y="92075"/>
                </a:lnTo>
                <a:lnTo>
                  <a:pt x="1943100" y="88900"/>
                </a:lnTo>
                <a:lnTo>
                  <a:pt x="1943100" y="88900"/>
                </a:lnTo>
                <a:lnTo>
                  <a:pt x="1943100" y="88900"/>
                </a:lnTo>
                <a:lnTo>
                  <a:pt x="1943100" y="111125"/>
                </a:lnTo>
                <a:lnTo>
                  <a:pt x="2089150" y="111125"/>
                </a:lnTo>
                <a:lnTo>
                  <a:pt x="2089150" y="117475"/>
                </a:lnTo>
                <a:lnTo>
                  <a:pt x="2155825" y="117475"/>
                </a:lnTo>
                <a:lnTo>
                  <a:pt x="2155825" y="127000"/>
                </a:lnTo>
                <a:lnTo>
                  <a:pt x="2327275" y="127000"/>
                </a:lnTo>
                <a:lnTo>
                  <a:pt x="2327275" y="133350"/>
                </a:lnTo>
                <a:lnTo>
                  <a:pt x="2371725" y="133350"/>
                </a:lnTo>
                <a:lnTo>
                  <a:pt x="2371725" y="142875"/>
                </a:lnTo>
                <a:lnTo>
                  <a:pt x="2701925" y="142875"/>
                </a:lnTo>
                <a:lnTo>
                  <a:pt x="2701925" y="155575"/>
                </a:lnTo>
                <a:lnTo>
                  <a:pt x="2927350" y="155575"/>
                </a:lnTo>
                <a:lnTo>
                  <a:pt x="2927350" y="171450"/>
                </a:lnTo>
                <a:lnTo>
                  <a:pt x="3003550" y="171450"/>
                </a:lnTo>
                <a:lnTo>
                  <a:pt x="3003550" y="187325"/>
                </a:lnTo>
                <a:lnTo>
                  <a:pt x="3101975" y="187325"/>
                </a:lnTo>
                <a:lnTo>
                  <a:pt x="3105150" y="219075"/>
                </a:lnTo>
                <a:lnTo>
                  <a:pt x="3149600" y="219075"/>
                </a:lnTo>
                <a:lnTo>
                  <a:pt x="3149600" y="231775"/>
                </a:lnTo>
                <a:lnTo>
                  <a:pt x="3343275" y="231775"/>
                </a:lnTo>
                <a:lnTo>
                  <a:pt x="3343275" y="244475"/>
                </a:lnTo>
                <a:lnTo>
                  <a:pt x="3597275" y="244475"/>
                </a:lnTo>
                <a:lnTo>
                  <a:pt x="3597275" y="263525"/>
                </a:lnTo>
                <a:lnTo>
                  <a:pt x="3629025" y="263525"/>
                </a:lnTo>
                <a:lnTo>
                  <a:pt x="3629025" y="298450"/>
                </a:lnTo>
                <a:lnTo>
                  <a:pt x="3654425" y="298450"/>
                </a:lnTo>
                <a:lnTo>
                  <a:pt x="3654425" y="317500"/>
                </a:lnTo>
                <a:lnTo>
                  <a:pt x="3733800" y="317500"/>
                </a:lnTo>
                <a:lnTo>
                  <a:pt x="3733800" y="317500"/>
                </a:lnTo>
                <a:lnTo>
                  <a:pt x="3733800" y="349250"/>
                </a:lnTo>
                <a:lnTo>
                  <a:pt x="3781425" y="349250"/>
                </a:lnTo>
                <a:lnTo>
                  <a:pt x="3781425" y="349250"/>
                </a:lnTo>
                <a:lnTo>
                  <a:pt x="3781425" y="349250"/>
                </a:lnTo>
                <a:lnTo>
                  <a:pt x="3781425" y="377825"/>
                </a:lnTo>
                <a:lnTo>
                  <a:pt x="3917950" y="374650"/>
                </a:lnTo>
                <a:lnTo>
                  <a:pt x="3924300" y="406400"/>
                </a:lnTo>
              </a:path>
            </a:pathLst>
          </a:custGeom>
          <a:noFill/>
          <a:ln w="28575">
            <a:solidFill>
              <a:schemeClr val="accent1"/>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5" name="Freeform 91">
            <a:extLst>
              <a:ext uri="{FF2B5EF4-FFF2-40B4-BE49-F238E27FC236}">
                <a16:creationId xmlns:a16="http://schemas.microsoft.com/office/drawing/2014/main" id="{0B562C95-7C2C-143B-2AE5-AA569153931B}"/>
              </a:ext>
            </a:extLst>
          </p:cNvPr>
          <p:cNvSpPr/>
          <p:nvPr/>
        </p:nvSpPr>
        <p:spPr bwMode="auto">
          <a:xfrm>
            <a:off x="1445923" y="2828784"/>
            <a:ext cx="3927866" cy="972958"/>
          </a:xfrm>
          <a:custGeom>
            <a:avLst/>
            <a:gdLst>
              <a:gd name="connsiteX0" fmla="*/ 0 w 3927866"/>
              <a:gd name="connsiteY0" fmla="*/ 0 h 972958"/>
              <a:gd name="connsiteX1" fmla="*/ 166664 w 3927866"/>
              <a:gd name="connsiteY1" fmla="*/ 40540 h 972958"/>
              <a:gd name="connsiteX2" fmla="*/ 211709 w 3927866"/>
              <a:gd name="connsiteY2" fmla="*/ 45045 h 972958"/>
              <a:gd name="connsiteX3" fmla="*/ 234231 w 3927866"/>
              <a:gd name="connsiteY3" fmla="*/ 72071 h 972958"/>
              <a:gd name="connsiteX4" fmla="*/ 301797 w 3927866"/>
              <a:gd name="connsiteY4" fmla="*/ 72071 h 972958"/>
              <a:gd name="connsiteX5" fmla="*/ 310806 w 3927866"/>
              <a:gd name="connsiteY5" fmla="*/ 90089 h 972958"/>
              <a:gd name="connsiteX6" fmla="*/ 400895 w 3927866"/>
              <a:gd name="connsiteY6" fmla="*/ 90089 h 972958"/>
              <a:gd name="connsiteX7" fmla="*/ 405399 w 3927866"/>
              <a:gd name="connsiteY7" fmla="*/ 94593 h 972958"/>
              <a:gd name="connsiteX8" fmla="*/ 481975 w 3927866"/>
              <a:gd name="connsiteY8" fmla="*/ 94593 h 972958"/>
              <a:gd name="connsiteX9" fmla="*/ 490983 w 3927866"/>
              <a:gd name="connsiteY9" fmla="*/ 112611 h 972958"/>
              <a:gd name="connsiteX10" fmla="*/ 635125 w 3927866"/>
              <a:gd name="connsiteY10" fmla="*/ 112611 h 972958"/>
              <a:gd name="connsiteX11" fmla="*/ 644134 w 3927866"/>
              <a:gd name="connsiteY11" fmla="*/ 144142 h 972958"/>
              <a:gd name="connsiteX12" fmla="*/ 720710 w 3927866"/>
              <a:gd name="connsiteY12" fmla="*/ 148647 h 972958"/>
              <a:gd name="connsiteX13" fmla="*/ 761249 w 3927866"/>
              <a:gd name="connsiteY13" fmla="*/ 184682 h 972958"/>
              <a:gd name="connsiteX14" fmla="*/ 851338 w 3927866"/>
              <a:gd name="connsiteY14" fmla="*/ 184682 h 972958"/>
              <a:gd name="connsiteX15" fmla="*/ 864851 w 3927866"/>
              <a:gd name="connsiteY15" fmla="*/ 189186 h 972958"/>
              <a:gd name="connsiteX16" fmla="*/ 918905 w 3927866"/>
              <a:gd name="connsiteY16" fmla="*/ 193691 h 972958"/>
              <a:gd name="connsiteX17" fmla="*/ 927913 w 3927866"/>
              <a:gd name="connsiteY17" fmla="*/ 211709 h 972958"/>
              <a:gd name="connsiteX18" fmla="*/ 972958 w 3927866"/>
              <a:gd name="connsiteY18" fmla="*/ 207204 h 972958"/>
              <a:gd name="connsiteX19" fmla="*/ 977462 w 3927866"/>
              <a:gd name="connsiteY19" fmla="*/ 229726 h 972958"/>
              <a:gd name="connsiteX20" fmla="*/ 1081064 w 3927866"/>
              <a:gd name="connsiteY20" fmla="*/ 234231 h 972958"/>
              <a:gd name="connsiteX21" fmla="*/ 1085569 w 3927866"/>
              <a:gd name="connsiteY21" fmla="*/ 252249 h 972958"/>
              <a:gd name="connsiteX22" fmla="*/ 1148631 w 3927866"/>
              <a:gd name="connsiteY22" fmla="*/ 252249 h 972958"/>
              <a:gd name="connsiteX23" fmla="*/ 1157640 w 3927866"/>
              <a:gd name="connsiteY23" fmla="*/ 270266 h 972958"/>
              <a:gd name="connsiteX24" fmla="*/ 1243224 w 3927866"/>
              <a:gd name="connsiteY24" fmla="*/ 270266 h 972958"/>
              <a:gd name="connsiteX25" fmla="*/ 1243224 w 3927866"/>
              <a:gd name="connsiteY25" fmla="*/ 292788 h 972958"/>
              <a:gd name="connsiteX26" fmla="*/ 1243224 w 3927866"/>
              <a:gd name="connsiteY26" fmla="*/ 292788 h 972958"/>
              <a:gd name="connsiteX27" fmla="*/ 1283764 w 3927866"/>
              <a:gd name="connsiteY27" fmla="*/ 292788 h 972958"/>
              <a:gd name="connsiteX28" fmla="*/ 1301781 w 3927866"/>
              <a:gd name="connsiteY28" fmla="*/ 319815 h 972958"/>
              <a:gd name="connsiteX29" fmla="*/ 1387366 w 3927866"/>
              <a:gd name="connsiteY29" fmla="*/ 324319 h 972958"/>
              <a:gd name="connsiteX30" fmla="*/ 1396375 w 3927866"/>
              <a:gd name="connsiteY30" fmla="*/ 337833 h 972958"/>
              <a:gd name="connsiteX31" fmla="*/ 1454932 w 3927866"/>
              <a:gd name="connsiteY31" fmla="*/ 342337 h 972958"/>
              <a:gd name="connsiteX32" fmla="*/ 1486463 w 3927866"/>
              <a:gd name="connsiteY32" fmla="*/ 378373 h 972958"/>
              <a:gd name="connsiteX33" fmla="*/ 1675649 w 3927866"/>
              <a:gd name="connsiteY33" fmla="*/ 378373 h 972958"/>
              <a:gd name="connsiteX34" fmla="*/ 1684658 w 3927866"/>
              <a:gd name="connsiteY34" fmla="*/ 391886 h 972958"/>
              <a:gd name="connsiteX35" fmla="*/ 1756729 w 3927866"/>
              <a:gd name="connsiteY35" fmla="*/ 391886 h 972958"/>
              <a:gd name="connsiteX36" fmla="*/ 1761234 w 3927866"/>
              <a:gd name="connsiteY36" fmla="*/ 400895 h 972958"/>
              <a:gd name="connsiteX37" fmla="*/ 1810782 w 3927866"/>
              <a:gd name="connsiteY37" fmla="*/ 405399 h 972958"/>
              <a:gd name="connsiteX38" fmla="*/ 1815287 w 3927866"/>
              <a:gd name="connsiteY38" fmla="*/ 418913 h 972958"/>
              <a:gd name="connsiteX39" fmla="*/ 1860331 w 3927866"/>
              <a:gd name="connsiteY39" fmla="*/ 423417 h 972958"/>
              <a:gd name="connsiteX40" fmla="*/ 1918889 w 3927866"/>
              <a:gd name="connsiteY40" fmla="*/ 486479 h 972958"/>
              <a:gd name="connsiteX41" fmla="*/ 2063031 w 3927866"/>
              <a:gd name="connsiteY41" fmla="*/ 481975 h 972958"/>
              <a:gd name="connsiteX42" fmla="*/ 2067535 w 3927866"/>
              <a:gd name="connsiteY42" fmla="*/ 499992 h 972958"/>
              <a:gd name="connsiteX43" fmla="*/ 2108075 w 3927866"/>
              <a:gd name="connsiteY43" fmla="*/ 499992 h 972958"/>
              <a:gd name="connsiteX44" fmla="*/ 2153119 w 3927866"/>
              <a:gd name="connsiteY44" fmla="*/ 563054 h 972958"/>
              <a:gd name="connsiteX45" fmla="*/ 2193659 w 3927866"/>
              <a:gd name="connsiteY45" fmla="*/ 567559 h 972958"/>
              <a:gd name="connsiteX46" fmla="*/ 2198164 w 3927866"/>
              <a:gd name="connsiteY46" fmla="*/ 576568 h 972958"/>
              <a:gd name="connsiteX47" fmla="*/ 2346810 w 3927866"/>
              <a:gd name="connsiteY47" fmla="*/ 576568 h 972958"/>
              <a:gd name="connsiteX48" fmla="*/ 2360323 w 3927866"/>
              <a:gd name="connsiteY48" fmla="*/ 630621 h 972958"/>
              <a:gd name="connsiteX49" fmla="*/ 2409872 w 3927866"/>
              <a:gd name="connsiteY49" fmla="*/ 635125 h 972958"/>
              <a:gd name="connsiteX50" fmla="*/ 2423385 w 3927866"/>
              <a:gd name="connsiteY50" fmla="*/ 657648 h 972958"/>
              <a:gd name="connsiteX51" fmla="*/ 2725182 w 3927866"/>
              <a:gd name="connsiteY51" fmla="*/ 653143 h 972958"/>
              <a:gd name="connsiteX52" fmla="*/ 2729687 w 3927866"/>
              <a:gd name="connsiteY52" fmla="*/ 662152 h 972958"/>
              <a:gd name="connsiteX53" fmla="*/ 2815271 w 3927866"/>
              <a:gd name="connsiteY53" fmla="*/ 662152 h 972958"/>
              <a:gd name="connsiteX54" fmla="*/ 2815271 w 3927866"/>
              <a:gd name="connsiteY54" fmla="*/ 662152 h 972958"/>
              <a:gd name="connsiteX55" fmla="*/ 2824280 w 3927866"/>
              <a:gd name="connsiteY55" fmla="*/ 698187 h 972958"/>
              <a:gd name="connsiteX56" fmla="*/ 2887342 w 3927866"/>
              <a:gd name="connsiteY56" fmla="*/ 693683 h 972958"/>
              <a:gd name="connsiteX57" fmla="*/ 2891846 w 3927866"/>
              <a:gd name="connsiteY57" fmla="*/ 702692 h 972958"/>
              <a:gd name="connsiteX58" fmla="*/ 2963917 w 3927866"/>
              <a:gd name="connsiteY58" fmla="*/ 707196 h 972958"/>
              <a:gd name="connsiteX59" fmla="*/ 2963917 w 3927866"/>
              <a:gd name="connsiteY59" fmla="*/ 707196 h 972958"/>
              <a:gd name="connsiteX60" fmla="*/ 2963917 w 3927866"/>
              <a:gd name="connsiteY60" fmla="*/ 743232 h 972958"/>
              <a:gd name="connsiteX61" fmla="*/ 3135086 w 3927866"/>
              <a:gd name="connsiteY61" fmla="*/ 743232 h 972958"/>
              <a:gd name="connsiteX62" fmla="*/ 3130581 w 3927866"/>
              <a:gd name="connsiteY62" fmla="*/ 756745 h 972958"/>
              <a:gd name="connsiteX63" fmla="*/ 3193644 w 3927866"/>
              <a:gd name="connsiteY63" fmla="*/ 756745 h 972958"/>
              <a:gd name="connsiteX64" fmla="*/ 3193644 w 3927866"/>
              <a:gd name="connsiteY64" fmla="*/ 797285 h 972958"/>
              <a:gd name="connsiteX65" fmla="*/ 3247697 w 3927866"/>
              <a:gd name="connsiteY65" fmla="*/ 797285 h 972958"/>
              <a:gd name="connsiteX66" fmla="*/ 3247697 w 3927866"/>
              <a:gd name="connsiteY66" fmla="*/ 824312 h 972958"/>
              <a:gd name="connsiteX67" fmla="*/ 3481927 w 3927866"/>
              <a:gd name="connsiteY67" fmla="*/ 824312 h 972958"/>
              <a:gd name="connsiteX68" fmla="*/ 3481927 w 3927866"/>
              <a:gd name="connsiteY68" fmla="*/ 824312 h 972958"/>
              <a:gd name="connsiteX69" fmla="*/ 3481927 w 3927866"/>
              <a:gd name="connsiteY69" fmla="*/ 860347 h 972958"/>
              <a:gd name="connsiteX70" fmla="*/ 3558503 w 3927866"/>
              <a:gd name="connsiteY70" fmla="*/ 855843 h 972958"/>
              <a:gd name="connsiteX71" fmla="*/ 3558503 w 3927866"/>
              <a:gd name="connsiteY71" fmla="*/ 855843 h 972958"/>
              <a:gd name="connsiteX72" fmla="*/ 3558503 w 3927866"/>
              <a:gd name="connsiteY72" fmla="*/ 855843 h 972958"/>
              <a:gd name="connsiteX73" fmla="*/ 3558503 w 3927866"/>
              <a:gd name="connsiteY73" fmla="*/ 900887 h 972958"/>
              <a:gd name="connsiteX74" fmla="*/ 3738680 w 3927866"/>
              <a:gd name="connsiteY74" fmla="*/ 896383 h 972958"/>
              <a:gd name="connsiteX75" fmla="*/ 3738680 w 3927866"/>
              <a:gd name="connsiteY75" fmla="*/ 896383 h 972958"/>
              <a:gd name="connsiteX76" fmla="*/ 3743184 w 3927866"/>
              <a:gd name="connsiteY76" fmla="*/ 932418 h 972958"/>
              <a:gd name="connsiteX77" fmla="*/ 3783724 w 3927866"/>
              <a:gd name="connsiteY77" fmla="*/ 932418 h 972958"/>
              <a:gd name="connsiteX78" fmla="*/ 3792733 w 3927866"/>
              <a:gd name="connsiteY78" fmla="*/ 972958 h 972958"/>
              <a:gd name="connsiteX79" fmla="*/ 3927866 w 3927866"/>
              <a:gd name="connsiteY79" fmla="*/ 972958 h 972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927866" h="972958">
                <a:moveTo>
                  <a:pt x="0" y="0"/>
                </a:moveTo>
                <a:lnTo>
                  <a:pt x="166664" y="40540"/>
                </a:lnTo>
                <a:lnTo>
                  <a:pt x="211709" y="45045"/>
                </a:lnTo>
                <a:lnTo>
                  <a:pt x="234231" y="72071"/>
                </a:lnTo>
                <a:lnTo>
                  <a:pt x="301797" y="72071"/>
                </a:lnTo>
                <a:lnTo>
                  <a:pt x="310806" y="90089"/>
                </a:lnTo>
                <a:lnTo>
                  <a:pt x="400895" y="90089"/>
                </a:lnTo>
                <a:lnTo>
                  <a:pt x="405399" y="94593"/>
                </a:lnTo>
                <a:lnTo>
                  <a:pt x="481975" y="94593"/>
                </a:lnTo>
                <a:lnTo>
                  <a:pt x="490983" y="112611"/>
                </a:lnTo>
                <a:lnTo>
                  <a:pt x="635125" y="112611"/>
                </a:lnTo>
                <a:lnTo>
                  <a:pt x="644134" y="144142"/>
                </a:lnTo>
                <a:lnTo>
                  <a:pt x="720710" y="148647"/>
                </a:lnTo>
                <a:lnTo>
                  <a:pt x="761249" y="184682"/>
                </a:lnTo>
                <a:lnTo>
                  <a:pt x="851338" y="184682"/>
                </a:lnTo>
                <a:lnTo>
                  <a:pt x="864851" y="189186"/>
                </a:lnTo>
                <a:lnTo>
                  <a:pt x="918905" y="193691"/>
                </a:lnTo>
                <a:lnTo>
                  <a:pt x="927913" y="211709"/>
                </a:lnTo>
                <a:lnTo>
                  <a:pt x="972958" y="207204"/>
                </a:lnTo>
                <a:lnTo>
                  <a:pt x="977462" y="229726"/>
                </a:lnTo>
                <a:lnTo>
                  <a:pt x="1081064" y="234231"/>
                </a:lnTo>
                <a:lnTo>
                  <a:pt x="1085569" y="252249"/>
                </a:lnTo>
                <a:lnTo>
                  <a:pt x="1148631" y="252249"/>
                </a:lnTo>
                <a:lnTo>
                  <a:pt x="1157640" y="270266"/>
                </a:lnTo>
                <a:lnTo>
                  <a:pt x="1243224" y="270266"/>
                </a:lnTo>
                <a:lnTo>
                  <a:pt x="1243224" y="292788"/>
                </a:lnTo>
                <a:lnTo>
                  <a:pt x="1243224" y="292788"/>
                </a:lnTo>
                <a:lnTo>
                  <a:pt x="1283764" y="292788"/>
                </a:lnTo>
                <a:lnTo>
                  <a:pt x="1301781" y="319815"/>
                </a:lnTo>
                <a:lnTo>
                  <a:pt x="1387366" y="324319"/>
                </a:lnTo>
                <a:lnTo>
                  <a:pt x="1396375" y="337833"/>
                </a:lnTo>
                <a:lnTo>
                  <a:pt x="1454932" y="342337"/>
                </a:lnTo>
                <a:lnTo>
                  <a:pt x="1486463" y="378373"/>
                </a:lnTo>
                <a:lnTo>
                  <a:pt x="1675649" y="378373"/>
                </a:lnTo>
                <a:lnTo>
                  <a:pt x="1684658" y="391886"/>
                </a:lnTo>
                <a:lnTo>
                  <a:pt x="1756729" y="391886"/>
                </a:lnTo>
                <a:lnTo>
                  <a:pt x="1761234" y="400895"/>
                </a:lnTo>
                <a:lnTo>
                  <a:pt x="1810782" y="405399"/>
                </a:lnTo>
                <a:lnTo>
                  <a:pt x="1815287" y="418913"/>
                </a:lnTo>
                <a:lnTo>
                  <a:pt x="1860331" y="423417"/>
                </a:lnTo>
                <a:lnTo>
                  <a:pt x="1918889" y="486479"/>
                </a:lnTo>
                <a:lnTo>
                  <a:pt x="2063031" y="481975"/>
                </a:lnTo>
                <a:lnTo>
                  <a:pt x="2067535" y="499992"/>
                </a:lnTo>
                <a:lnTo>
                  <a:pt x="2108075" y="499992"/>
                </a:lnTo>
                <a:lnTo>
                  <a:pt x="2153119" y="563054"/>
                </a:lnTo>
                <a:lnTo>
                  <a:pt x="2193659" y="567559"/>
                </a:lnTo>
                <a:lnTo>
                  <a:pt x="2198164" y="576568"/>
                </a:lnTo>
                <a:lnTo>
                  <a:pt x="2346810" y="576568"/>
                </a:lnTo>
                <a:lnTo>
                  <a:pt x="2360323" y="630621"/>
                </a:lnTo>
                <a:lnTo>
                  <a:pt x="2409872" y="635125"/>
                </a:lnTo>
                <a:lnTo>
                  <a:pt x="2423385" y="657648"/>
                </a:lnTo>
                <a:lnTo>
                  <a:pt x="2725182" y="653143"/>
                </a:lnTo>
                <a:lnTo>
                  <a:pt x="2729687" y="662152"/>
                </a:lnTo>
                <a:lnTo>
                  <a:pt x="2815271" y="662152"/>
                </a:lnTo>
                <a:lnTo>
                  <a:pt x="2815271" y="662152"/>
                </a:lnTo>
                <a:lnTo>
                  <a:pt x="2824280" y="698187"/>
                </a:lnTo>
                <a:lnTo>
                  <a:pt x="2887342" y="693683"/>
                </a:lnTo>
                <a:lnTo>
                  <a:pt x="2891846" y="702692"/>
                </a:lnTo>
                <a:lnTo>
                  <a:pt x="2963917" y="707196"/>
                </a:lnTo>
                <a:lnTo>
                  <a:pt x="2963917" y="707196"/>
                </a:lnTo>
                <a:lnTo>
                  <a:pt x="2963917" y="743232"/>
                </a:lnTo>
                <a:lnTo>
                  <a:pt x="3135086" y="743232"/>
                </a:lnTo>
                <a:lnTo>
                  <a:pt x="3130581" y="756745"/>
                </a:lnTo>
                <a:lnTo>
                  <a:pt x="3193644" y="756745"/>
                </a:lnTo>
                <a:lnTo>
                  <a:pt x="3193644" y="797285"/>
                </a:lnTo>
                <a:lnTo>
                  <a:pt x="3247697" y="797285"/>
                </a:lnTo>
                <a:lnTo>
                  <a:pt x="3247697" y="824312"/>
                </a:lnTo>
                <a:lnTo>
                  <a:pt x="3481927" y="824312"/>
                </a:lnTo>
                <a:lnTo>
                  <a:pt x="3481927" y="824312"/>
                </a:lnTo>
                <a:lnTo>
                  <a:pt x="3481927" y="860347"/>
                </a:lnTo>
                <a:lnTo>
                  <a:pt x="3558503" y="855843"/>
                </a:lnTo>
                <a:lnTo>
                  <a:pt x="3558503" y="855843"/>
                </a:lnTo>
                <a:lnTo>
                  <a:pt x="3558503" y="855843"/>
                </a:lnTo>
                <a:lnTo>
                  <a:pt x="3558503" y="900887"/>
                </a:lnTo>
                <a:lnTo>
                  <a:pt x="3738680" y="896383"/>
                </a:lnTo>
                <a:lnTo>
                  <a:pt x="3738680" y="896383"/>
                </a:lnTo>
                <a:lnTo>
                  <a:pt x="3743184" y="932418"/>
                </a:lnTo>
                <a:lnTo>
                  <a:pt x="3783724" y="932418"/>
                </a:lnTo>
                <a:lnTo>
                  <a:pt x="3792733" y="972958"/>
                </a:lnTo>
                <a:lnTo>
                  <a:pt x="3927866" y="972958"/>
                </a:lnTo>
              </a:path>
            </a:pathLst>
          </a:custGeom>
          <a:noFill/>
          <a:ln w="28575">
            <a:solidFill>
              <a:schemeClr val="accent2"/>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6" name="Freeform 92">
            <a:extLst>
              <a:ext uri="{FF2B5EF4-FFF2-40B4-BE49-F238E27FC236}">
                <a16:creationId xmlns:a16="http://schemas.microsoft.com/office/drawing/2014/main" id="{EC84E731-4E8B-186B-82C7-BC1872778BAD}"/>
              </a:ext>
            </a:extLst>
          </p:cNvPr>
          <p:cNvSpPr/>
          <p:nvPr/>
        </p:nvSpPr>
        <p:spPr bwMode="auto">
          <a:xfrm>
            <a:off x="1454932" y="2846802"/>
            <a:ext cx="3900839" cy="1387365"/>
          </a:xfrm>
          <a:custGeom>
            <a:avLst/>
            <a:gdLst>
              <a:gd name="connsiteX0" fmla="*/ 0 w 3900839"/>
              <a:gd name="connsiteY0" fmla="*/ 0 h 1387365"/>
              <a:gd name="connsiteX1" fmla="*/ 103602 w 3900839"/>
              <a:gd name="connsiteY1" fmla="*/ 31531 h 1387365"/>
              <a:gd name="connsiteX2" fmla="*/ 144142 w 3900839"/>
              <a:gd name="connsiteY2" fmla="*/ 90089 h 1387365"/>
              <a:gd name="connsiteX3" fmla="*/ 198195 w 3900839"/>
              <a:gd name="connsiteY3" fmla="*/ 90089 h 1387365"/>
              <a:gd name="connsiteX4" fmla="*/ 225222 w 3900839"/>
              <a:gd name="connsiteY4" fmla="*/ 130629 h 1387365"/>
              <a:gd name="connsiteX5" fmla="*/ 265762 w 3900839"/>
              <a:gd name="connsiteY5" fmla="*/ 130629 h 1387365"/>
              <a:gd name="connsiteX6" fmla="*/ 279275 w 3900839"/>
              <a:gd name="connsiteY6" fmla="*/ 153151 h 1387365"/>
              <a:gd name="connsiteX7" fmla="*/ 328824 w 3900839"/>
              <a:gd name="connsiteY7" fmla="*/ 153151 h 1387365"/>
              <a:gd name="connsiteX8" fmla="*/ 355850 w 3900839"/>
              <a:gd name="connsiteY8" fmla="*/ 207204 h 1387365"/>
              <a:gd name="connsiteX9" fmla="*/ 396390 w 3900839"/>
              <a:gd name="connsiteY9" fmla="*/ 216213 h 1387365"/>
              <a:gd name="connsiteX10" fmla="*/ 409903 w 3900839"/>
              <a:gd name="connsiteY10" fmla="*/ 243239 h 1387365"/>
              <a:gd name="connsiteX11" fmla="*/ 436930 w 3900839"/>
              <a:gd name="connsiteY11" fmla="*/ 247744 h 1387365"/>
              <a:gd name="connsiteX12" fmla="*/ 499992 w 3900839"/>
              <a:gd name="connsiteY12" fmla="*/ 351346 h 1387365"/>
              <a:gd name="connsiteX13" fmla="*/ 576568 w 3900839"/>
              <a:gd name="connsiteY13" fmla="*/ 373868 h 1387365"/>
              <a:gd name="connsiteX14" fmla="*/ 608099 w 3900839"/>
              <a:gd name="connsiteY14" fmla="*/ 400895 h 1387365"/>
              <a:gd name="connsiteX15" fmla="*/ 666656 w 3900839"/>
              <a:gd name="connsiteY15" fmla="*/ 400895 h 1387365"/>
              <a:gd name="connsiteX16" fmla="*/ 698187 w 3900839"/>
              <a:gd name="connsiteY16" fmla="*/ 432426 h 1387365"/>
              <a:gd name="connsiteX17" fmla="*/ 783771 w 3900839"/>
              <a:gd name="connsiteY17" fmla="*/ 436930 h 1387365"/>
              <a:gd name="connsiteX18" fmla="*/ 788276 w 3900839"/>
              <a:gd name="connsiteY18" fmla="*/ 450443 h 1387365"/>
              <a:gd name="connsiteX19" fmla="*/ 788276 w 3900839"/>
              <a:gd name="connsiteY19" fmla="*/ 450443 h 1387365"/>
              <a:gd name="connsiteX20" fmla="*/ 837825 w 3900839"/>
              <a:gd name="connsiteY20" fmla="*/ 468461 h 1387365"/>
              <a:gd name="connsiteX21" fmla="*/ 891878 w 3900839"/>
              <a:gd name="connsiteY21" fmla="*/ 468461 h 1387365"/>
              <a:gd name="connsiteX22" fmla="*/ 905391 w 3900839"/>
              <a:gd name="connsiteY22" fmla="*/ 509001 h 1387365"/>
              <a:gd name="connsiteX23" fmla="*/ 990975 w 3900839"/>
              <a:gd name="connsiteY23" fmla="*/ 513505 h 1387365"/>
              <a:gd name="connsiteX24" fmla="*/ 1018002 w 3900839"/>
              <a:gd name="connsiteY24" fmla="*/ 572063 h 1387365"/>
              <a:gd name="connsiteX25" fmla="*/ 1063046 w 3900839"/>
              <a:gd name="connsiteY25" fmla="*/ 576567 h 1387365"/>
              <a:gd name="connsiteX26" fmla="*/ 1099082 w 3900839"/>
              <a:gd name="connsiteY26" fmla="*/ 608098 h 1387365"/>
              <a:gd name="connsiteX27" fmla="*/ 1099082 w 3900839"/>
              <a:gd name="connsiteY27" fmla="*/ 608098 h 1387365"/>
              <a:gd name="connsiteX28" fmla="*/ 1153135 w 3900839"/>
              <a:gd name="connsiteY28" fmla="*/ 635125 h 1387365"/>
              <a:gd name="connsiteX29" fmla="*/ 1153135 w 3900839"/>
              <a:gd name="connsiteY29" fmla="*/ 635125 h 1387365"/>
              <a:gd name="connsiteX30" fmla="*/ 1202684 w 3900839"/>
              <a:gd name="connsiteY30" fmla="*/ 648638 h 1387365"/>
              <a:gd name="connsiteX31" fmla="*/ 1297277 w 3900839"/>
              <a:gd name="connsiteY31" fmla="*/ 653143 h 1387365"/>
              <a:gd name="connsiteX32" fmla="*/ 1333312 w 3900839"/>
              <a:gd name="connsiteY32" fmla="*/ 689178 h 1387365"/>
              <a:gd name="connsiteX33" fmla="*/ 1387366 w 3900839"/>
              <a:gd name="connsiteY33" fmla="*/ 711700 h 1387365"/>
              <a:gd name="connsiteX34" fmla="*/ 1405383 w 3900839"/>
              <a:gd name="connsiteY34" fmla="*/ 738727 h 1387365"/>
              <a:gd name="connsiteX35" fmla="*/ 1405383 w 3900839"/>
              <a:gd name="connsiteY35" fmla="*/ 738727 h 1387365"/>
              <a:gd name="connsiteX36" fmla="*/ 1477454 w 3900839"/>
              <a:gd name="connsiteY36" fmla="*/ 788276 h 1387365"/>
              <a:gd name="connsiteX37" fmla="*/ 1576552 w 3900839"/>
              <a:gd name="connsiteY37" fmla="*/ 792780 h 1387365"/>
              <a:gd name="connsiteX38" fmla="*/ 1590065 w 3900839"/>
              <a:gd name="connsiteY38" fmla="*/ 797285 h 1387365"/>
              <a:gd name="connsiteX39" fmla="*/ 1617092 w 3900839"/>
              <a:gd name="connsiteY39" fmla="*/ 819807 h 1387365"/>
              <a:gd name="connsiteX40" fmla="*/ 1698171 w 3900839"/>
              <a:gd name="connsiteY40" fmla="*/ 819807 h 1387365"/>
              <a:gd name="connsiteX41" fmla="*/ 1725198 w 3900839"/>
              <a:gd name="connsiteY41" fmla="*/ 842329 h 1387365"/>
              <a:gd name="connsiteX42" fmla="*/ 1765738 w 3900839"/>
              <a:gd name="connsiteY42" fmla="*/ 842329 h 1387365"/>
              <a:gd name="connsiteX43" fmla="*/ 1774747 w 3900839"/>
              <a:gd name="connsiteY43" fmla="*/ 851338 h 1387365"/>
              <a:gd name="connsiteX44" fmla="*/ 2017986 w 3900839"/>
              <a:gd name="connsiteY44" fmla="*/ 846833 h 1387365"/>
              <a:gd name="connsiteX45" fmla="*/ 2031500 w 3900839"/>
              <a:gd name="connsiteY45" fmla="*/ 882869 h 1387365"/>
              <a:gd name="connsiteX46" fmla="*/ 2049517 w 3900839"/>
              <a:gd name="connsiteY46" fmla="*/ 882869 h 1387365"/>
              <a:gd name="connsiteX47" fmla="*/ 2063031 w 3900839"/>
              <a:gd name="connsiteY47" fmla="*/ 900887 h 1387365"/>
              <a:gd name="connsiteX48" fmla="*/ 2117084 w 3900839"/>
              <a:gd name="connsiteY48" fmla="*/ 905391 h 1387365"/>
              <a:gd name="connsiteX49" fmla="*/ 2117084 w 3900839"/>
              <a:gd name="connsiteY49" fmla="*/ 905391 h 1387365"/>
              <a:gd name="connsiteX50" fmla="*/ 2166633 w 3900839"/>
              <a:gd name="connsiteY50" fmla="*/ 936922 h 1387365"/>
              <a:gd name="connsiteX51" fmla="*/ 2166633 w 3900839"/>
              <a:gd name="connsiteY51" fmla="*/ 936922 h 1387365"/>
              <a:gd name="connsiteX52" fmla="*/ 2166633 w 3900839"/>
              <a:gd name="connsiteY52" fmla="*/ 972958 h 1387365"/>
              <a:gd name="connsiteX53" fmla="*/ 2270235 w 3900839"/>
              <a:gd name="connsiteY53" fmla="*/ 968453 h 1387365"/>
              <a:gd name="connsiteX54" fmla="*/ 2270235 w 3900839"/>
              <a:gd name="connsiteY54" fmla="*/ 981966 h 1387365"/>
              <a:gd name="connsiteX55" fmla="*/ 2324288 w 3900839"/>
              <a:gd name="connsiteY55" fmla="*/ 986471 h 1387365"/>
              <a:gd name="connsiteX56" fmla="*/ 2324288 w 3900839"/>
              <a:gd name="connsiteY56" fmla="*/ 995480 h 1387365"/>
              <a:gd name="connsiteX57" fmla="*/ 2445907 w 3900839"/>
              <a:gd name="connsiteY57" fmla="*/ 999984 h 1387365"/>
              <a:gd name="connsiteX58" fmla="*/ 2445907 w 3900839"/>
              <a:gd name="connsiteY58" fmla="*/ 1018002 h 1387365"/>
              <a:gd name="connsiteX59" fmla="*/ 2445907 w 3900839"/>
              <a:gd name="connsiteY59" fmla="*/ 1018002 h 1387365"/>
              <a:gd name="connsiteX60" fmla="*/ 2481943 w 3900839"/>
              <a:gd name="connsiteY60" fmla="*/ 1031515 h 1387365"/>
              <a:gd name="connsiteX61" fmla="*/ 2522483 w 3900839"/>
              <a:gd name="connsiteY61" fmla="*/ 1036020 h 1387365"/>
              <a:gd name="connsiteX62" fmla="*/ 2531492 w 3900839"/>
              <a:gd name="connsiteY62" fmla="*/ 1054037 h 1387365"/>
              <a:gd name="connsiteX63" fmla="*/ 2702660 w 3900839"/>
              <a:gd name="connsiteY63" fmla="*/ 1049533 h 1387365"/>
              <a:gd name="connsiteX64" fmla="*/ 2716173 w 3900839"/>
              <a:gd name="connsiteY64" fmla="*/ 1085568 h 1387365"/>
              <a:gd name="connsiteX65" fmla="*/ 2779235 w 3900839"/>
              <a:gd name="connsiteY65" fmla="*/ 1085568 h 1387365"/>
              <a:gd name="connsiteX66" fmla="*/ 2783740 w 3900839"/>
              <a:gd name="connsiteY66" fmla="*/ 1099082 h 1387365"/>
              <a:gd name="connsiteX67" fmla="*/ 2810767 w 3900839"/>
              <a:gd name="connsiteY67" fmla="*/ 1099082 h 1387365"/>
              <a:gd name="connsiteX68" fmla="*/ 2810767 w 3900839"/>
              <a:gd name="connsiteY68" fmla="*/ 1117099 h 1387365"/>
              <a:gd name="connsiteX69" fmla="*/ 2891846 w 3900839"/>
              <a:gd name="connsiteY69" fmla="*/ 1117099 h 1387365"/>
              <a:gd name="connsiteX70" fmla="*/ 2891846 w 3900839"/>
              <a:gd name="connsiteY70" fmla="*/ 1135117 h 1387365"/>
              <a:gd name="connsiteX71" fmla="*/ 2945900 w 3900839"/>
              <a:gd name="connsiteY71" fmla="*/ 1135117 h 1387365"/>
              <a:gd name="connsiteX72" fmla="*/ 2950404 w 3900839"/>
              <a:gd name="connsiteY72" fmla="*/ 1189170 h 1387365"/>
              <a:gd name="connsiteX73" fmla="*/ 2995448 w 3900839"/>
              <a:gd name="connsiteY73" fmla="*/ 1193675 h 1387365"/>
              <a:gd name="connsiteX74" fmla="*/ 3004457 w 3900839"/>
              <a:gd name="connsiteY74" fmla="*/ 1220701 h 1387365"/>
              <a:gd name="connsiteX75" fmla="*/ 3004457 w 3900839"/>
              <a:gd name="connsiteY75" fmla="*/ 1220701 h 1387365"/>
              <a:gd name="connsiteX76" fmla="*/ 3044997 w 3900839"/>
              <a:gd name="connsiteY76" fmla="*/ 1243224 h 1387365"/>
              <a:gd name="connsiteX77" fmla="*/ 3130581 w 3900839"/>
              <a:gd name="connsiteY77" fmla="*/ 1247728 h 1387365"/>
              <a:gd name="connsiteX78" fmla="*/ 3121572 w 3900839"/>
              <a:gd name="connsiteY78" fmla="*/ 1261241 h 1387365"/>
              <a:gd name="connsiteX79" fmla="*/ 3166617 w 3900839"/>
              <a:gd name="connsiteY79" fmla="*/ 1261241 h 1387365"/>
              <a:gd name="connsiteX80" fmla="*/ 3175626 w 3900839"/>
              <a:gd name="connsiteY80" fmla="*/ 1324303 h 1387365"/>
              <a:gd name="connsiteX81" fmla="*/ 3265714 w 3900839"/>
              <a:gd name="connsiteY81" fmla="*/ 1324303 h 1387365"/>
              <a:gd name="connsiteX82" fmla="*/ 3270219 w 3900839"/>
              <a:gd name="connsiteY82" fmla="*/ 1351330 h 1387365"/>
              <a:gd name="connsiteX83" fmla="*/ 3581025 w 3900839"/>
              <a:gd name="connsiteY83" fmla="*/ 1351330 h 1387365"/>
              <a:gd name="connsiteX84" fmla="*/ 3581025 w 3900839"/>
              <a:gd name="connsiteY84" fmla="*/ 1351330 h 1387365"/>
              <a:gd name="connsiteX85" fmla="*/ 3585529 w 3900839"/>
              <a:gd name="connsiteY85" fmla="*/ 1387365 h 1387365"/>
              <a:gd name="connsiteX86" fmla="*/ 3900839 w 3900839"/>
              <a:gd name="connsiteY86" fmla="*/ 1387365 h 1387365"/>
              <a:gd name="connsiteX87" fmla="*/ 3900839 w 3900839"/>
              <a:gd name="connsiteY87" fmla="*/ 1387365 h 1387365"/>
              <a:gd name="connsiteX0" fmla="*/ 0 w 3900839"/>
              <a:gd name="connsiteY0" fmla="*/ 0 h 1387365"/>
              <a:gd name="connsiteX1" fmla="*/ 103602 w 3900839"/>
              <a:gd name="connsiteY1" fmla="*/ 31531 h 1387365"/>
              <a:gd name="connsiteX2" fmla="*/ 144142 w 3900839"/>
              <a:gd name="connsiteY2" fmla="*/ 90089 h 1387365"/>
              <a:gd name="connsiteX3" fmla="*/ 198195 w 3900839"/>
              <a:gd name="connsiteY3" fmla="*/ 90089 h 1387365"/>
              <a:gd name="connsiteX4" fmla="*/ 225222 w 3900839"/>
              <a:gd name="connsiteY4" fmla="*/ 130629 h 1387365"/>
              <a:gd name="connsiteX5" fmla="*/ 265762 w 3900839"/>
              <a:gd name="connsiteY5" fmla="*/ 130629 h 1387365"/>
              <a:gd name="connsiteX6" fmla="*/ 279275 w 3900839"/>
              <a:gd name="connsiteY6" fmla="*/ 153151 h 1387365"/>
              <a:gd name="connsiteX7" fmla="*/ 328824 w 3900839"/>
              <a:gd name="connsiteY7" fmla="*/ 153151 h 1387365"/>
              <a:gd name="connsiteX8" fmla="*/ 355850 w 3900839"/>
              <a:gd name="connsiteY8" fmla="*/ 207204 h 1387365"/>
              <a:gd name="connsiteX9" fmla="*/ 396390 w 3900839"/>
              <a:gd name="connsiteY9" fmla="*/ 216213 h 1387365"/>
              <a:gd name="connsiteX10" fmla="*/ 409903 w 3900839"/>
              <a:gd name="connsiteY10" fmla="*/ 243239 h 1387365"/>
              <a:gd name="connsiteX11" fmla="*/ 436930 w 3900839"/>
              <a:gd name="connsiteY11" fmla="*/ 247744 h 1387365"/>
              <a:gd name="connsiteX12" fmla="*/ 499992 w 3900839"/>
              <a:gd name="connsiteY12" fmla="*/ 351346 h 1387365"/>
              <a:gd name="connsiteX13" fmla="*/ 576568 w 3900839"/>
              <a:gd name="connsiteY13" fmla="*/ 373868 h 1387365"/>
              <a:gd name="connsiteX14" fmla="*/ 608099 w 3900839"/>
              <a:gd name="connsiteY14" fmla="*/ 400895 h 1387365"/>
              <a:gd name="connsiteX15" fmla="*/ 666656 w 3900839"/>
              <a:gd name="connsiteY15" fmla="*/ 400895 h 1387365"/>
              <a:gd name="connsiteX16" fmla="*/ 698187 w 3900839"/>
              <a:gd name="connsiteY16" fmla="*/ 432426 h 1387365"/>
              <a:gd name="connsiteX17" fmla="*/ 783771 w 3900839"/>
              <a:gd name="connsiteY17" fmla="*/ 436930 h 1387365"/>
              <a:gd name="connsiteX18" fmla="*/ 788276 w 3900839"/>
              <a:gd name="connsiteY18" fmla="*/ 450443 h 1387365"/>
              <a:gd name="connsiteX19" fmla="*/ 788276 w 3900839"/>
              <a:gd name="connsiteY19" fmla="*/ 450443 h 1387365"/>
              <a:gd name="connsiteX20" fmla="*/ 837825 w 3900839"/>
              <a:gd name="connsiteY20" fmla="*/ 468461 h 1387365"/>
              <a:gd name="connsiteX21" fmla="*/ 891878 w 3900839"/>
              <a:gd name="connsiteY21" fmla="*/ 468461 h 1387365"/>
              <a:gd name="connsiteX22" fmla="*/ 905391 w 3900839"/>
              <a:gd name="connsiteY22" fmla="*/ 509001 h 1387365"/>
              <a:gd name="connsiteX23" fmla="*/ 990975 w 3900839"/>
              <a:gd name="connsiteY23" fmla="*/ 513505 h 1387365"/>
              <a:gd name="connsiteX24" fmla="*/ 1018002 w 3900839"/>
              <a:gd name="connsiteY24" fmla="*/ 572063 h 1387365"/>
              <a:gd name="connsiteX25" fmla="*/ 1063046 w 3900839"/>
              <a:gd name="connsiteY25" fmla="*/ 576567 h 1387365"/>
              <a:gd name="connsiteX26" fmla="*/ 1099082 w 3900839"/>
              <a:gd name="connsiteY26" fmla="*/ 608098 h 1387365"/>
              <a:gd name="connsiteX27" fmla="*/ 1099082 w 3900839"/>
              <a:gd name="connsiteY27" fmla="*/ 608098 h 1387365"/>
              <a:gd name="connsiteX28" fmla="*/ 1153135 w 3900839"/>
              <a:gd name="connsiteY28" fmla="*/ 635125 h 1387365"/>
              <a:gd name="connsiteX29" fmla="*/ 1153135 w 3900839"/>
              <a:gd name="connsiteY29" fmla="*/ 635125 h 1387365"/>
              <a:gd name="connsiteX30" fmla="*/ 1202684 w 3900839"/>
              <a:gd name="connsiteY30" fmla="*/ 648638 h 1387365"/>
              <a:gd name="connsiteX31" fmla="*/ 1297277 w 3900839"/>
              <a:gd name="connsiteY31" fmla="*/ 653143 h 1387365"/>
              <a:gd name="connsiteX32" fmla="*/ 1333312 w 3900839"/>
              <a:gd name="connsiteY32" fmla="*/ 689178 h 1387365"/>
              <a:gd name="connsiteX33" fmla="*/ 1387366 w 3900839"/>
              <a:gd name="connsiteY33" fmla="*/ 711700 h 1387365"/>
              <a:gd name="connsiteX34" fmla="*/ 1405383 w 3900839"/>
              <a:gd name="connsiteY34" fmla="*/ 738727 h 1387365"/>
              <a:gd name="connsiteX35" fmla="*/ 1405383 w 3900839"/>
              <a:gd name="connsiteY35" fmla="*/ 738727 h 1387365"/>
              <a:gd name="connsiteX36" fmla="*/ 1477454 w 3900839"/>
              <a:gd name="connsiteY36" fmla="*/ 788276 h 1387365"/>
              <a:gd name="connsiteX37" fmla="*/ 1576552 w 3900839"/>
              <a:gd name="connsiteY37" fmla="*/ 792780 h 1387365"/>
              <a:gd name="connsiteX38" fmla="*/ 1590065 w 3900839"/>
              <a:gd name="connsiteY38" fmla="*/ 797285 h 1387365"/>
              <a:gd name="connsiteX39" fmla="*/ 1617092 w 3900839"/>
              <a:gd name="connsiteY39" fmla="*/ 819807 h 1387365"/>
              <a:gd name="connsiteX40" fmla="*/ 1698171 w 3900839"/>
              <a:gd name="connsiteY40" fmla="*/ 819807 h 1387365"/>
              <a:gd name="connsiteX41" fmla="*/ 1725198 w 3900839"/>
              <a:gd name="connsiteY41" fmla="*/ 842329 h 1387365"/>
              <a:gd name="connsiteX42" fmla="*/ 1765738 w 3900839"/>
              <a:gd name="connsiteY42" fmla="*/ 842329 h 1387365"/>
              <a:gd name="connsiteX43" fmla="*/ 1774747 w 3900839"/>
              <a:gd name="connsiteY43" fmla="*/ 851338 h 1387365"/>
              <a:gd name="connsiteX44" fmla="*/ 2017986 w 3900839"/>
              <a:gd name="connsiteY44" fmla="*/ 846833 h 1387365"/>
              <a:gd name="connsiteX45" fmla="*/ 2031500 w 3900839"/>
              <a:gd name="connsiteY45" fmla="*/ 882869 h 1387365"/>
              <a:gd name="connsiteX46" fmla="*/ 2049517 w 3900839"/>
              <a:gd name="connsiteY46" fmla="*/ 882869 h 1387365"/>
              <a:gd name="connsiteX47" fmla="*/ 2063031 w 3900839"/>
              <a:gd name="connsiteY47" fmla="*/ 900887 h 1387365"/>
              <a:gd name="connsiteX48" fmla="*/ 2117084 w 3900839"/>
              <a:gd name="connsiteY48" fmla="*/ 905391 h 1387365"/>
              <a:gd name="connsiteX49" fmla="*/ 2117084 w 3900839"/>
              <a:gd name="connsiteY49" fmla="*/ 905391 h 1387365"/>
              <a:gd name="connsiteX50" fmla="*/ 2166633 w 3900839"/>
              <a:gd name="connsiteY50" fmla="*/ 936922 h 1387365"/>
              <a:gd name="connsiteX51" fmla="*/ 2166633 w 3900839"/>
              <a:gd name="connsiteY51" fmla="*/ 936922 h 1387365"/>
              <a:gd name="connsiteX52" fmla="*/ 2166633 w 3900839"/>
              <a:gd name="connsiteY52" fmla="*/ 972958 h 1387365"/>
              <a:gd name="connsiteX53" fmla="*/ 2270235 w 3900839"/>
              <a:gd name="connsiteY53" fmla="*/ 968453 h 1387365"/>
              <a:gd name="connsiteX54" fmla="*/ 2270235 w 3900839"/>
              <a:gd name="connsiteY54" fmla="*/ 981966 h 1387365"/>
              <a:gd name="connsiteX55" fmla="*/ 2324288 w 3900839"/>
              <a:gd name="connsiteY55" fmla="*/ 986471 h 1387365"/>
              <a:gd name="connsiteX56" fmla="*/ 2324288 w 3900839"/>
              <a:gd name="connsiteY56" fmla="*/ 995480 h 1387365"/>
              <a:gd name="connsiteX57" fmla="*/ 2445907 w 3900839"/>
              <a:gd name="connsiteY57" fmla="*/ 999984 h 1387365"/>
              <a:gd name="connsiteX58" fmla="*/ 2445907 w 3900839"/>
              <a:gd name="connsiteY58" fmla="*/ 1018002 h 1387365"/>
              <a:gd name="connsiteX59" fmla="*/ 2445907 w 3900839"/>
              <a:gd name="connsiteY59" fmla="*/ 1018002 h 1387365"/>
              <a:gd name="connsiteX60" fmla="*/ 2481943 w 3900839"/>
              <a:gd name="connsiteY60" fmla="*/ 1031515 h 1387365"/>
              <a:gd name="connsiteX61" fmla="*/ 2522483 w 3900839"/>
              <a:gd name="connsiteY61" fmla="*/ 1036020 h 1387365"/>
              <a:gd name="connsiteX62" fmla="*/ 2531492 w 3900839"/>
              <a:gd name="connsiteY62" fmla="*/ 1054037 h 1387365"/>
              <a:gd name="connsiteX63" fmla="*/ 2702660 w 3900839"/>
              <a:gd name="connsiteY63" fmla="*/ 1049533 h 1387365"/>
              <a:gd name="connsiteX64" fmla="*/ 2716173 w 3900839"/>
              <a:gd name="connsiteY64" fmla="*/ 1085568 h 1387365"/>
              <a:gd name="connsiteX65" fmla="*/ 2779235 w 3900839"/>
              <a:gd name="connsiteY65" fmla="*/ 1085568 h 1387365"/>
              <a:gd name="connsiteX66" fmla="*/ 2783740 w 3900839"/>
              <a:gd name="connsiteY66" fmla="*/ 1099082 h 1387365"/>
              <a:gd name="connsiteX67" fmla="*/ 2810767 w 3900839"/>
              <a:gd name="connsiteY67" fmla="*/ 1099082 h 1387365"/>
              <a:gd name="connsiteX68" fmla="*/ 2810767 w 3900839"/>
              <a:gd name="connsiteY68" fmla="*/ 1117099 h 1387365"/>
              <a:gd name="connsiteX69" fmla="*/ 2891846 w 3900839"/>
              <a:gd name="connsiteY69" fmla="*/ 1117099 h 1387365"/>
              <a:gd name="connsiteX70" fmla="*/ 2891846 w 3900839"/>
              <a:gd name="connsiteY70" fmla="*/ 1135117 h 1387365"/>
              <a:gd name="connsiteX71" fmla="*/ 2945900 w 3900839"/>
              <a:gd name="connsiteY71" fmla="*/ 1135117 h 1387365"/>
              <a:gd name="connsiteX72" fmla="*/ 2950404 w 3900839"/>
              <a:gd name="connsiteY72" fmla="*/ 1189170 h 1387365"/>
              <a:gd name="connsiteX73" fmla="*/ 2995448 w 3900839"/>
              <a:gd name="connsiteY73" fmla="*/ 1193675 h 1387365"/>
              <a:gd name="connsiteX74" fmla="*/ 3004457 w 3900839"/>
              <a:gd name="connsiteY74" fmla="*/ 1220701 h 1387365"/>
              <a:gd name="connsiteX75" fmla="*/ 3004457 w 3900839"/>
              <a:gd name="connsiteY75" fmla="*/ 1220701 h 1387365"/>
              <a:gd name="connsiteX76" fmla="*/ 3044997 w 3900839"/>
              <a:gd name="connsiteY76" fmla="*/ 1243224 h 1387365"/>
              <a:gd name="connsiteX77" fmla="*/ 3130581 w 3900839"/>
              <a:gd name="connsiteY77" fmla="*/ 1247728 h 1387365"/>
              <a:gd name="connsiteX78" fmla="*/ 3135085 w 3900839"/>
              <a:gd name="connsiteY78" fmla="*/ 1265745 h 1387365"/>
              <a:gd name="connsiteX79" fmla="*/ 3166617 w 3900839"/>
              <a:gd name="connsiteY79" fmla="*/ 1261241 h 1387365"/>
              <a:gd name="connsiteX80" fmla="*/ 3175626 w 3900839"/>
              <a:gd name="connsiteY80" fmla="*/ 1324303 h 1387365"/>
              <a:gd name="connsiteX81" fmla="*/ 3265714 w 3900839"/>
              <a:gd name="connsiteY81" fmla="*/ 1324303 h 1387365"/>
              <a:gd name="connsiteX82" fmla="*/ 3270219 w 3900839"/>
              <a:gd name="connsiteY82" fmla="*/ 1351330 h 1387365"/>
              <a:gd name="connsiteX83" fmla="*/ 3581025 w 3900839"/>
              <a:gd name="connsiteY83" fmla="*/ 1351330 h 1387365"/>
              <a:gd name="connsiteX84" fmla="*/ 3581025 w 3900839"/>
              <a:gd name="connsiteY84" fmla="*/ 1351330 h 1387365"/>
              <a:gd name="connsiteX85" fmla="*/ 3585529 w 3900839"/>
              <a:gd name="connsiteY85" fmla="*/ 1387365 h 1387365"/>
              <a:gd name="connsiteX86" fmla="*/ 3900839 w 3900839"/>
              <a:gd name="connsiteY86" fmla="*/ 1387365 h 1387365"/>
              <a:gd name="connsiteX87" fmla="*/ 3900839 w 3900839"/>
              <a:gd name="connsiteY87" fmla="*/ 1387365 h 138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900839" h="1387365">
                <a:moveTo>
                  <a:pt x="0" y="0"/>
                </a:moveTo>
                <a:lnTo>
                  <a:pt x="103602" y="31531"/>
                </a:lnTo>
                <a:lnTo>
                  <a:pt x="144142" y="90089"/>
                </a:lnTo>
                <a:lnTo>
                  <a:pt x="198195" y="90089"/>
                </a:lnTo>
                <a:lnTo>
                  <a:pt x="225222" y="130629"/>
                </a:lnTo>
                <a:lnTo>
                  <a:pt x="265762" y="130629"/>
                </a:lnTo>
                <a:lnTo>
                  <a:pt x="279275" y="153151"/>
                </a:lnTo>
                <a:lnTo>
                  <a:pt x="328824" y="153151"/>
                </a:lnTo>
                <a:lnTo>
                  <a:pt x="355850" y="207204"/>
                </a:lnTo>
                <a:lnTo>
                  <a:pt x="396390" y="216213"/>
                </a:lnTo>
                <a:lnTo>
                  <a:pt x="409903" y="243239"/>
                </a:lnTo>
                <a:lnTo>
                  <a:pt x="436930" y="247744"/>
                </a:lnTo>
                <a:lnTo>
                  <a:pt x="499992" y="351346"/>
                </a:lnTo>
                <a:lnTo>
                  <a:pt x="576568" y="373868"/>
                </a:lnTo>
                <a:lnTo>
                  <a:pt x="608099" y="400895"/>
                </a:lnTo>
                <a:lnTo>
                  <a:pt x="666656" y="400895"/>
                </a:lnTo>
                <a:lnTo>
                  <a:pt x="698187" y="432426"/>
                </a:lnTo>
                <a:lnTo>
                  <a:pt x="783771" y="436930"/>
                </a:lnTo>
                <a:lnTo>
                  <a:pt x="788276" y="450443"/>
                </a:lnTo>
                <a:lnTo>
                  <a:pt x="788276" y="450443"/>
                </a:lnTo>
                <a:lnTo>
                  <a:pt x="837825" y="468461"/>
                </a:lnTo>
                <a:lnTo>
                  <a:pt x="891878" y="468461"/>
                </a:lnTo>
                <a:lnTo>
                  <a:pt x="905391" y="509001"/>
                </a:lnTo>
                <a:lnTo>
                  <a:pt x="990975" y="513505"/>
                </a:lnTo>
                <a:lnTo>
                  <a:pt x="1018002" y="572063"/>
                </a:lnTo>
                <a:lnTo>
                  <a:pt x="1063046" y="576567"/>
                </a:lnTo>
                <a:lnTo>
                  <a:pt x="1099082" y="608098"/>
                </a:lnTo>
                <a:lnTo>
                  <a:pt x="1099082" y="608098"/>
                </a:lnTo>
                <a:lnTo>
                  <a:pt x="1153135" y="635125"/>
                </a:lnTo>
                <a:lnTo>
                  <a:pt x="1153135" y="635125"/>
                </a:lnTo>
                <a:lnTo>
                  <a:pt x="1202684" y="648638"/>
                </a:lnTo>
                <a:lnTo>
                  <a:pt x="1297277" y="653143"/>
                </a:lnTo>
                <a:lnTo>
                  <a:pt x="1333312" y="689178"/>
                </a:lnTo>
                <a:lnTo>
                  <a:pt x="1387366" y="711700"/>
                </a:lnTo>
                <a:lnTo>
                  <a:pt x="1405383" y="738727"/>
                </a:lnTo>
                <a:lnTo>
                  <a:pt x="1405383" y="738727"/>
                </a:lnTo>
                <a:lnTo>
                  <a:pt x="1477454" y="788276"/>
                </a:lnTo>
                <a:lnTo>
                  <a:pt x="1576552" y="792780"/>
                </a:lnTo>
                <a:lnTo>
                  <a:pt x="1590065" y="797285"/>
                </a:lnTo>
                <a:lnTo>
                  <a:pt x="1617092" y="819807"/>
                </a:lnTo>
                <a:lnTo>
                  <a:pt x="1698171" y="819807"/>
                </a:lnTo>
                <a:lnTo>
                  <a:pt x="1725198" y="842329"/>
                </a:lnTo>
                <a:lnTo>
                  <a:pt x="1765738" y="842329"/>
                </a:lnTo>
                <a:lnTo>
                  <a:pt x="1774747" y="851338"/>
                </a:lnTo>
                <a:lnTo>
                  <a:pt x="2017986" y="846833"/>
                </a:lnTo>
                <a:lnTo>
                  <a:pt x="2031500" y="882869"/>
                </a:lnTo>
                <a:lnTo>
                  <a:pt x="2049517" y="882869"/>
                </a:lnTo>
                <a:lnTo>
                  <a:pt x="2063031" y="900887"/>
                </a:lnTo>
                <a:lnTo>
                  <a:pt x="2117084" y="905391"/>
                </a:lnTo>
                <a:lnTo>
                  <a:pt x="2117084" y="905391"/>
                </a:lnTo>
                <a:lnTo>
                  <a:pt x="2166633" y="936922"/>
                </a:lnTo>
                <a:lnTo>
                  <a:pt x="2166633" y="936922"/>
                </a:lnTo>
                <a:lnTo>
                  <a:pt x="2166633" y="972958"/>
                </a:lnTo>
                <a:lnTo>
                  <a:pt x="2270235" y="968453"/>
                </a:lnTo>
                <a:lnTo>
                  <a:pt x="2270235" y="981966"/>
                </a:lnTo>
                <a:lnTo>
                  <a:pt x="2324288" y="986471"/>
                </a:lnTo>
                <a:lnTo>
                  <a:pt x="2324288" y="995480"/>
                </a:lnTo>
                <a:lnTo>
                  <a:pt x="2445907" y="999984"/>
                </a:lnTo>
                <a:lnTo>
                  <a:pt x="2445907" y="1018002"/>
                </a:lnTo>
                <a:lnTo>
                  <a:pt x="2445907" y="1018002"/>
                </a:lnTo>
                <a:lnTo>
                  <a:pt x="2481943" y="1031515"/>
                </a:lnTo>
                <a:lnTo>
                  <a:pt x="2522483" y="1036020"/>
                </a:lnTo>
                <a:lnTo>
                  <a:pt x="2531492" y="1054037"/>
                </a:lnTo>
                <a:lnTo>
                  <a:pt x="2702660" y="1049533"/>
                </a:lnTo>
                <a:lnTo>
                  <a:pt x="2716173" y="1085568"/>
                </a:lnTo>
                <a:lnTo>
                  <a:pt x="2779235" y="1085568"/>
                </a:lnTo>
                <a:lnTo>
                  <a:pt x="2783740" y="1099082"/>
                </a:lnTo>
                <a:lnTo>
                  <a:pt x="2810767" y="1099082"/>
                </a:lnTo>
                <a:lnTo>
                  <a:pt x="2810767" y="1117099"/>
                </a:lnTo>
                <a:lnTo>
                  <a:pt x="2891846" y="1117099"/>
                </a:lnTo>
                <a:lnTo>
                  <a:pt x="2891846" y="1135117"/>
                </a:lnTo>
                <a:lnTo>
                  <a:pt x="2945900" y="1135117"/>
                </a:lnTo>
                <a:lnTo>
                  <a:pt x="2950404" y="1189170"/>
                </a:lnTo>
                <a:lnTo>
                  <a:pt x="2995448" y="1193675"/>
                </a:lnTo>
                <a:lnTo>
                  <a:pt x="3004457" y="1220701"/>
                </a:lnTo>
                <a:lnTo>
                  <a:pt x="3004457" y="1220701"/>
                </a:lnTo>
                <a:lnTo>
                  <a:pt x="3044997" y="1243224"/>
                </a:lnTo>
                <a:lnTo>
                  <a:pt x="3130581" y="1247728"/>
                </a:lnTo>
                <a:lnTo>
                  <a:pt x="3135085" y="1265745"/>
                </a:lnTo>
                <a:lnTo>
                  <a:pt x="3166617" y="1261241"/>
                </a:lnTo>
                <a:lnTo>
                  <a:pt x="3175626" y="1324303"/>
                </a:lnTo>
                <a:lnTo>
                  <a:pt x="3265714" y="1324303"/>
                </a:lnTo>
                <a:lnTo>
                  <a:pt x="3270219" y="1351330"/>
                </a:lnTo>
                <a:lnTo>
                  <a:pt x="3581025" y="1351330"/>
                </a:lnTo>
                <a:lnTo>
                  <a:pt x="3581025" y="1351330"/>
                </a:lnTo>
                <a:lnTo>
                  <a:pt x="3585529" y="1387365"/>
                </a:lnTo>
                <a:lnTo>
                  <a:pt x="3900839" y="1387365"/>
                </a:lnTo>
                <a:lnTo>
                  <a:pt x="3900839" y="1387365"/>
                </a:lnTo>
              </a:path>
            </a:pathLst>
          </a:custGeom>
          <a:noFill/>
          <a:ln w="28575">
            <a:solidFill>
              <a:schemeClr val="accent3"/>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 name="Freeform 90">
            <a:extLst>
              <a:ext uri="{FF2B5EF4-FFF2-40B4-BE49-F238E27FC236}">
                <a16:creationId xmlns:a16="http://schemas.microsoft.com/office/drawing/2014/main" id="{6CF0C6AF-13C0-17CC-8461-4E3934455F12}"/>
              </a:ext>
            </a:extLst>
          </p:cNvPr>
          <p:cNvSpPr/>
          <p:nvPr/>
        </p:nvSpPr>
        <p:spPr bwMode="auto">
          <a:xfrm>
            <a:off x="1436914" y="2824280"/>
            <a:ext cx="3927866" cy="846833"/>
          </a:xfrm>
          <a:custGeom>
            <a:avLst/>
            <a:gdLst>
              <a:gd name="connsiteX0" fmla="*/ 0 w 3927866"/>
              <a:gd name="connsiteY0" fmla="*/ 0 h 846833"/>
              <a:gd name="connsiteX1" fmla="*/ 189186 w 3927866"/>
              <a:gd name="connsiteY1" fmla="*/ 0 h 846833"/>
              <a:gd name="connsiteX2" fmla="*/ 189186 w 3927866"/>
              <a:gd name="connsiteY2" fmla="*/ 27026 h 846833"/>
              <a:gd name="connsiteX3" fmla="*/ 256753 w 3927866"/>
              <a:gd name="connsiteY3" fmla="*/ 27026 h 846833"/>
              <a:gd name="connsiteX4" fmla="*/ 256753 w 3927866"/>
              <a:gd name="connsiteY4" fmla="*/ 45044 h 846833"/>
              <a:gd name="connsiteX5" fmla="*/ 495488 w 3927866"/>
              <a:gd name="connsiteY5" fmla="*/ 45044 h 846833"/>
              <a:gd name="connsiteX6" fmla="*/ 495488 w 3927866"/>
              <a:gd name="connsiteY6" fmla="*/ 63062 h 846833"/>
              <a:gd name="connsiteX7" fmla="*/ 603594 w 3927866"/>
              <a:gd name="connsiteY7" fmla="*/ 63062 h 846833"/>
              <a:gd name="connsiteX8" fmla="*/ 639630 w 3927866"/>
              <a:gd name="connsiteY8" fmla="*/ 81080 h 846833"/>
              <a:gd name="connsiteX9" fmla="*/ 779267 w 3927866"/>
              <a:gd name="connsiteY9" fmla="*/ 85584 h 846833"/>
              <a:gd name="connsiteX10" fmla="*/ 810798 w 3927866"/>
              <a:gd name="connsiteY10" fmla="*/ 112611 h 846833"/>
              <a:gd name="connsiteX11" fmla="*/ 900887 w 3927866"/>
              <a:gd name="connsiteY11" fmla="*/ 112611 h 846833"/>
              <a:gd name="connsiteX12" fmla="*/ 923409 w 3927866"/>
              <a:gd name="connsiteY12" fmla="*/ 130628 h 846833"/>
              <a:gd name="connsiteX13" fmla="*/ 1040524 w 3927866"/>
              <a:gd name="connsiteY13" fmla="*/ 130628 h 846833"/>
              <a:gd name="connsiteX14" fmla="*/ 1049533 w 3927866"/>
              <a:gd name="connsiteY14" fmla="*/ 144142 h 846833"/>
              <a:gd name="connsiteX15" fmla="*/ 1126109 w 3927866"/>
              <a:gd name="connsiteY15" fmla="*/ 144142 h 846833"/>
              <a:gd name="connsiteX16" fmla="*/ 1144126 w 3927866"/>
              <a:gd name="connsiteY16" fmla="*/ 171168 h 846833"/>
              <a:gd name="connsiteX17" fmla="*/ 1198180 w 3927866"/>
              <a:gd name="connsiteY17" fmla="*/ 171168 h 846833"/>
              <a:gd name="connsiteX18" fmla="*/ 1207188 w 3927866"/>
              <a:gd name="connsiteY18" fmla="*/ 175673 h 846833"/>
              <a:gd name="connsiteX19" fmla="*/ 1279259 w 3927866"/>
              <a:gd name="connsiteY19" fmla="*/ 180177 h 846833"/>
              <a:gd name="connsiteX20" fmla="*/ 1301782 w 3927866"/>
              <a:gd name="connsiteY20" fmla="*/ 207204 h 846833"/>
              <a:gd name="connsiteX21" fmla="*/ 1360339 w 3927866"/>
              <a:gd name="connsiteY21" fmla="*/ 207204 h 846833"/>
              <a:gd name="connsiteX22" fmla="*/ 1387366 w 3927866"/>
              <a:gd name="connsiteY22" fmla="*/ 229726 h 846833"/>
              <a:gd name="connsiteX23" fmla="*/ 1445923 w 3927866"/>
              <a:gd name="connsiteY23" fmla="*/ 229726 h 846833"/>
              <a:gd name="connsiteX24" fmla="*/ 1459437 w 3927866"/>
              <a:gd name="connsiteY24" fmla="*/ 243239 h 846833"/>
              <a:gd name="connsiteX25" fmla="*/ 1549525 w 3927866"/>
              <a:gd name="connsiteY25" fmla="*/ 247744 h 846833"/>
              <a:gd name="connsiteX26" fmla="*/ 1563039 w 3927866"/>
              <a:gd name="connsiteY26" fmla="*/ 265761 h 846833"/>
              <a:gd name="connsiteX27" fmla="*/ 1689163 w 3927866"/>
              <a:gd name="connsiteY27" fmla="*/ 265761 h 846833"/>
              <a:gd name="connsiteX28" fmla="*/ 1698172 w 3927866"/>
              <a:gd name="connsiteY28" fmla="*/ 274770 h 846833"/>
              <a:gd name="connsiteX29" fmla="*/ 1765738 w 3927866"/>
              <a:gd name="connsiteY29" fmla="*/ 279275 h 846833"/>
              <a:gd name="connsiteX30" fmla="*/ 1806278 w 3927866"/>
              <a:gd name="connsiteY30" fmla="*/ 328823 h 846833"/>
              <a:gd name="connsiteX31" fmla="*/ 1878349 w 3927866"/>
              <a:gd name="connsiteY31" fmla="*/ 328823 h 846833"/>
              <a:gd name="connsiteX32" fmla="*/ 1891862 w 3927866"/>
              <a:gd name="connsiteY32" fmla="*/ 342337 h 846833"/>
              <a:gd name="connsiteX33" fmla="*/ 2004473 w 3927866"/>
              <a:gd name="connsiteY33" fmla="*/ 346841 h 846833"/>
              <a:gd name="connsiteX34" fmla="*/ 2004473 w 3927866"/>
              <a:gd name="connsiteY34" fmla="*/ 355850 h 846833"/>
              <a:gd name="connsiteX35" fmla="*/ 2049518 w 3927866"/>
              <a:gd name="connsiteY35" fmla="*/ 373868 h 846833"/>
              <a:gd name="connsiteX36" fmla="*/ 2094562 w 3927866"/>
              <a:gd name="connsiteY36" fmla="*/ 369363 h 846833"/>
              <a:gd name="connsiteX37" fmla="*/ 2112580 w 3927866"/>
              <a:gd name="connsiteY37" fmla="*/ 382877 h 846833"/>
              <a:gd name="connsiteX38" fmla="*/ 2261226 w 3927866"/>
              <a:gd name="connsiteY38" fmla="*/ 387381 h 846833"/>
              <a:gd name="connsiteX39" fmla="*/ 2274739 w 3927866"/>
              <a:gd name="connsiteY39" fmla="*/ 396390 h 846833"/>
              <a:gd name="connsiteX40" fmla="*/ 2373837 w 3927866"/>
              <a:gd name="connsiteY40" fmla="*/ 400894 h 846833"/>
              <a:gd name="connsiteX41" fmla="*/ 2382846 w 3927866"/>
              <a:gd name="connsiteY41" fmla="*/ 414408 h 846833"/>
              <a:gd name="connsiteX42" fmla="*/ 2423386 w 3927866"/>
              <a:gd name="connsiteY42" fmla="*/ 414408 h 846833"/>
              <a:gd name="connsiteX43" fmla="*/ 2432394 w 3927866"/>
              <a:gd name="connsiteY43" fmla="*/ 427921 h 846833"/>
              <a:gd name="connsiteX44" fmla="*/ 2481943 w 3927866"/>
              <a:gd name="connsiteY44" fmla="*/ 427921 h 846833"/>
              <a:gd name="connsiteX45" fmla="*/ 2495456 w 3927866"/>
              <a:gd name="connsiteY45" fmla="*/ 450443 h 846833"/>
              <a:gd name="connsiteX46" fmla="*/ 2612572 w 3927866"/>
              <a:gd name="connsiteY46" fmla="*/ 454948 h 846833"/>
              <a:gd name="connsiteX47" fmla="*/ 2617076 w 3927866"/>
              <a:gd name="connsiteY47" fmla="*/ 504496 h 846833"/>
              <a:gd name="connsiteX48" fmla="*/ 2684643 w 3927866"/>
              <a:gd name="connsiteY48" fmla="*/ 504496 h 846833"/>
              <a:gd name="connsiteX49" fmla="*/ 2684643 w 3927866"/>
              <a:gd name="connsiteY49" fmla="*/ 522514 h 846833"/>
              <a:gd name="connsiteX50" fmla="*/ 2923378 w 3927866"/>
              <a:gd name="connsiteY50" fmla="*/ 522514 h 846833"/>
              <a:gd name="connsiteX51" fmla="*/ 2923378 w 3927866"/>
              <a:gd name="connsiteY51" fmla="*/ 522514 h 846833"/>
              <a:gd name="connsiteX52" fmla="*/ 2932386 w 3927866"/>
              <a:gd name="connsiteY52" fmla="*/ 558550 h 846833"/>
              <a:gd name="connsiteX53" fmla="*/ 2968422 w 3927866"/>
              <a:gd name="connsiteY53" fmla="*/ 572063 h 846833"/>
              <a:gd name="connsiteX54" fmla="*/ 2977431 w 3927866"/>
              <a:gd name="connsiteY54" fmla="*/ 617107 h 846833"/>
              <a:gd name="connsiteX55" fmla="*/ 3013466 w 3927866"/>
              <a:gd name="connsiteY55" fmla="*/ 617107 h 846833"/>
              <a:gd name="connsiteX56" fmla="*/ 3017971 w 3927866"/>
              <a:gd name="connsiteY56" fmla="*/ 639629 h 846833"/>
              <a:gd name="connsiteX57" fmla="*/ 3081033 w 3927866"/>
              <a:gd name="connsiteY57" fmla="*/ 635125 h 846833"/>
              <a:gd name="connsiteX58" fmla="*/ 3081033 w 3927866"/>
              <a:gd name="connsiteY58" fmla="*/ 635125 h 846833"/>
              <a:gd name="connsiteX59" fmla="*/ 3090042 w 3927866"/>
              <a:gd name="connsiteY59" fmla="*/ 671160 h 846833"/>
              <a:gd name="connsiteX60" fmla="*/ 3490936 w 3927866"/>
              <a:gd name="connsiteY60" fmla="*/ 671160 h 846833"/>
              <a:gd name="connsiteX61" fmla="*/ 3490936 w 3927866"/>
              <a:gd name="connsiteY61" fmla="*/ 671160 h 846833"/>
              <a:gd name="connsiteX62" fmla="*/ 3517963 w 3927866"/>
              <a:gd name="connsiteY62" fmla="*/ 702691 h 846833"/>
              <a:gd name="connsiteX63" fmla="*/ 3522467 w 3927866"/>
              <a:gd name="connsiteY63" fmla="*/ 716205 h 846833"/>
              <a:gd name="connsiteX64" fmla="*/ 3563007 w 3927866"/>
              <a:gd name="connsiteY64" fmla="*/ 720709 h 846833"/>
              <a:gd name="connsiteX65" fmla="*/ 3563007 w 3927866"/>
              <a:gd name="connsiteY65" fmla="*/ 720709 h 846833"/>
              <a:gd name="connsiteX66" fmla="*/ 3567512 w 3927866"/>
              <a:gd name="connsiteY66" fmla="*/ 756745 h 846833"/>
              <a:gd name="connsiteX67" fmla="*/ 3621565 w 3927866"/>
              <a:gd name="connsiteY67" fmla="*/ 761249 h 846833"/>
              <a:gd name="connsiteX68" fmla="*/ 3621565 w 3927866"/>
              <a:gd name="connsiteY68" fmla="*/ 774762 h 846833"/>
              <a:gd name="connsiteX69" fmla="*/ 3729671 w 3927866"/>
              <a:gd name="connsiteY69" fmla="*/ 779267 h 846833"/>
              <a:gd name="connsiteX70" fmla="*/ 3734176 w 3927866"/>
              <a:gd name="connsiteY70" fmla="*/ 801789 h 846833"/>
              <a:gd name="connsiteX71" fmla="*/ 3869309 w 3927866"/>
              <a:gd name="connsiteY71" fmla="*/ 806293 h 846833"/>
              <a:gd name="connsiteX72" fmla="*/ 3869309 w 3927866"/>
              <a:gd name="connsiteY72" fmla="*/ 846833 h 846833"/>
              <a:gd name="connsiteX73" fmla="*/ 3927866 w 3927866"/>
              <a:gd name="connsiteY73" fmla="*/ 846833 h 846833"/>
              <a:gd name="connsiteX74" fmla="*/ 3927866 w 3927866"/>
              <a:gd name="connsiteY74" fmla="*/ 846833 h 846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927866" h="846833">
                <a:moveTo>
                  <a:pt x="0" y="0"/>
                </a:moveTo>
                <a:lnTo>
                  <a:pt x="189186" y="0"/>
                </a:lnTo>
                <a:lnTo>
                  <a:pt x="189186" y="27026"/>
                </a:lnTo>
                <a:lnTo>
                  <a:pt x="256753" y="27026"/>
                </a:lnTo>
                <a:lnTo>
                  <a:pt x="256753" y="45044"/>
                </a:lnTo>
                <a:lnTo>
                  <a:pt x="495488" y="45044"/>
                </a:lnTo>
                <a:lnTo>
                  <a:pt x="495488" y="63062"/>
                </a:lnTo>
                <a:lnTo>
                  <a:pt x="603594" y="63062"/>
                </a:lnTo>
                <a:lnTo>
                  <a:pt x="639630" y="81080"/>
                </a:lnTo>
                <a:lnTo>
                  <a:pt x="779267" y="85584"/>
                </a:lnTo>
                <a:lnTo>
                  <a:pt x="810798" y="112611"/>
                </a:lnTo>
                <a:lnTo>
                  <a:pt x="900887" y="112611"/>
                </a:lnTo>
                <a:lnTo>
                  <a:pt x="923409" y="130628"/>
                </a:lnTo>
                <a:lnTo>
                  <a:pt x="1040524" y="130628"/>
                </a:lnTo>
                <a:lnTo>
                  <a:pt x="1049533" y="144142"/>
                </a:lnTo>
                <a:lnTo>
                  <a:pt x="1126109" y="144142"/>
                </a:lnTo>
                <a:lnTo>
                  <a:pt x="1144126" y="171168"/>
                </a:lnTo>
                <a:lnTo>
                  <a:pt x="1198180" y="171168"/>
                </a:lnTo>
                <a:lnTo>
                  <a:pt x="1207188" y="175673"/>
                </a:lnTo>
                <a:lnTo>
                  <a:pt x="1279259" y="180177"/>
                </a:lnTo>
                <a:lnTo>
                  <a:pt x="1301782" y="207204"/>
                </a:lnTo>
                <a:lnTo>
                  <a:pt x="1360339" y="207204"/>
                </a:lnTo>
                <a:lnTo>
                  <a:pt x="1387366" y="229726"/>
                </a:lnTo>
                <a:lnTo>
                  <a:pt x="1445923" y="229726"/>
                </a:lnTo>
                <a:lnTo>
                  <a:pt x="1459437" y="243239"/>
                </a:lnTo>
                <a:lnTo>
                  <a:pt x="1549525" y="247744"/>
                </a:lnTo>
                <a:lnTo>
                  <a:pt x="1563039" y="265761"/>
                </a:lnTo>
                <a:lnTo>
                  <a:pt x="1689163" y="265761"/>
                </a:lnTo>
                <a:lnTo>
                  <a:pt x="1698172" y="274770"/>
                </a:lnTo>
                <a:lnTo>
                  <a:pt x="1765738" y="279275"/>
                </a:lnTo>
                <a:lnTo>
                  <a:pt x="1806278" y="328823"/>
                </a:lnTo>
                <a:lnTo>
                  <a:pt x="1878349" y="328823"/>
                </a:lnTo>
                <a:lnTo>
                  <a:pt x="1891862" y="342337"/>
                </a:lnTo>
                <a:lnTo>
                  <a:pt x="2004473" y="346841"/>
                </a:lnTo>
                <a:lnTo>
                  <a:pt x="2004473" y="355850"/>
                </a:lnTo>
                <a:lnTo>
                  <a:pt x="2049518" y="373868"/>
                </a:lnTo>
                <a:lnTo>
                  <a:pt x="2094562" y="369363"/>
                </a:lnTo>
                <a:lnTo>
                  <a:pt x="2112580" y="382877"/>
                </a:lnTo>
                <a:lnTo>
                  <a:pt x="2261226" y="387381"/>
                </a:lnTo>
                <a:lnTo>
                  <a:pt x="2274739" y="396390"/>
                </a:lnTo>
                <a:lnTo>
                  <a:pt x="2373837" y="400894"/>
                </a:lnTo>
                <a:lnTo>
                  <a:pt x="2382846" y="414408"/>
                </a:lnTo>
                <a:lnTo>
                  <a:pt x="2423386" y="414408"/>
                </a:lnTo>
                <a:lnTo>
                  <a:pt x="2432394" y="427921"/>
                </a:lnTo>
                <a:lnTo>
                  <a:pt x="2481943" y="427921"/>
                </a:lnTo>
                <a:lnTo>
                  <a:pt x="2495456" y="450443"/>
                </a:lnTo>
                <a:lnTo>
                  <a:pt x="2612572" y="454948"/>
                </a:lnTo>
                <a:lnTo>
                  <a:pt x="2617076" y="504496"/>
                </a:lnTo>
                <a:lnTo>
                  <a:pt x="2684643" y="504496"/>
                </a:lnTo>
                <a:lnTo>
                  <a:pt x="2684643" y="522514"/>
                </a:lnTo>
                <a:lnTo>
                  <a:pt x="2923378" y="522514"/>
                </a:lnTo>
                <a:lnTo>
                  <a:pt x="2923378" y="522514"/>
                </a:lnTo>
                <a:lnTo>
                  <a:pt x="2932386" y="558550"/>
                </a:lnTo>
                <a:lnTo>
                  <a:pt x="2968422" y="572063"/>
                </a:lnTo>
                <a:lnTo>
                  <a:pt x="2977431" y="617107"/>
                </a:lnTo>
                <a:lnTo>
                  <a:pt x="3013466" y="617107"/>
                </a:lnTo>
                <a:lnTo>
                  <a:pt x="3017971" y="639629"/>
                </a:lnTo>
                <a:lnTo>
                  <a:pt x="3081033" y="635125"/>
                </a:lnTo>
                <a:lnTo>
                  <a:pt x="3081033" y="635125"/>
                </a:lnTo>
                <a:lnTo>
                  <a:pt x="3090042" y="671160"/>
                </a:lnTo>
                <a:lnTo>
                  <a:pt x="3490936" y="671160"/>
                </a:lnTo>
                <a:lnTo>
                  <a:pt x="3490936" y="671160"/>
                </a:lnTo>
                <a:lnTo>
                  <a:pt x="3517963" y="702691"/>
                </a:lnTo>
                <a:lnTo>
                  <a:pt x="3522467" y="716205"/>
                </a:lnTo>
                <a:lnTo>
                  <a:pt x="3563007" y="720709"/>
                </a:lnTo>
                <a:lnTo>
                  <a:pt x="3563007" y="720709"/>
                </a:lnTo>
                <a:lnTo>
                  <a:pt x="3567512" y="756745"/>
                </a:lnTo>
                <a:lnTo>
                  <a:pt x="3621565" y="761249"/>
                </a:lnTo>
                <a:lnTo>
                  <a:pt x="3621565" y="774762"/>
                </a:lnTo>
                <a:lnTo>
                  <a:pt x="3729671" y="779267"/>
                </a:lnTo>
                <a:lnTo>
                  <a:pt x="3734176" y="801789"/>
                </a:lnTo>
                <a:lnTo>
                  <a:pt x="3869309" y="806293"/>
                </a:lnTo>
                <a:lnTo>
                  <a:pt x="3869309" y="846833"/>
                </a:lnTo>
                <a:lnTo>
                  <a:pt x="3927866" y="846833"/>
                </a:lnTo>
                <a:lnTo>
                  <a:pt x="3927866" y="846833"/>
                </a:lnTo>
              </a:path>
            </a:pathLst>
          </a:custGeom>
          <a:noFill/>
          <a:ln w="28575">
            <a:solidFill>
              <a:schemeClr val="accent6"/>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8" name="Freeform 89">
            <a:extLst>
              <a:ext uri="{FF2B5EF4-FFF2-40B4-BE49-F238E27FC236}">
                <a16:creationId xmlns:a16="http://schemas.microsoft.com/office/drawing/2014/main" id="{5EFB73FF-F837-B52B-CD1C-225301060322}"/>
              </a:ext>
            </a:extLst>
          </p:cNvPr>
          <p:cNvSpPr/>
          <p:nvPr/>
        </p:nvSpPr>
        <p:spPr bwMode="auto">
          <a:xfrm>
            <a:off x="1423401" y="2801758"/>
            <a:ext cx="3950388" cy="423416"/>
          </a:xfrm>
          <a:custGeom>
            <a:avLst/>
            <a:gdLst>
              <a:gd name="connsiteX0" fmla="*/ 0 w 3950388"/>
              <a:gd name="connsiteY0" fmla="*/ 0 h 432425"/>
              <a:gd name="connsiteX1" fmla="*/ 130629 w 3950388"/>
              <a:gd name="connsiteY1" fmla="*/ 0 h 432425"/>
              <a:gd name="connsiteX2" fmla="*/ 130629 w 3950388"/>
              <a:gd name="connsiteY2" fmla="*/ 18017 h 432425"/>
              <a:gd name="connsiteX3" fmla="*/ 247744 w 3950388"/>
              <a:gd name="connsiteY3" fmla="*/ 18017 h 432425"/>
              <a:gd name="connsiteX4" fmla="*/ 369364 w 3950388"/>
              <a:gd name="connsiteY4" fmla="*/ 18017 h 432425"/>
              <a:gd name="connsiteX5" fmla="*/ 369364 w 3950388"/>
              <a:gd name="connsiteY5" fmla="*/ 27026 h 432425"/>
              <a:gd name="connsiteX6" fmla="*/ 567559 w 3950388"/>
              <a:gd name="connsiteY6" fmla="*/ 27026 h 432425"/>
              <a:gd name="connsiteX7" fmla="*/ 567559 w 3950388"/>
              <a:gd name="connsiteY7" fmla="*/ 36035 h 432425"/>
              <a:gd name="connsiteX8" fmla="*/ 644134 w 3950388"/>
              <a:gd name="connsiteY8" fmla="*/ 36035 h 432425"/>
              <a:gd name="connsiteX9" fmla="*/ 648638 w 3950388"/>
              <a:gd name="connsiteY9" fmla="*/ 40539 h 432425"/>
              <a:gd name="connsiteX10" fmla="*/ 918904 w 3950388"/>
              <a:gd name="connsiteY10" fmla="*/ 40539 h 432425"/>
              <a:gd name="connsiteX11" fmla="*/ 918904 w 3950388"/>
              <a:gd name="connsiteY11" fmla="*/ 49548 h 432425"/>
              <a:gd name="connsiteX12" fmla="*/ 1135117 w 3950388"/>
              <a:gd name="connsiteY12" fmla="*/ 49548 h 432425"/>
              <a:gd name="connsiteX13" fmla="*/ 1139622 w 3950388"/>
              <a:gd name="connsiteY13" fmla="*/ 54053 h 432425"/>
              <a:gd name="connsiteX14" fmla="*/ 1234215 w 3950388"/>
              <a:gd name="connsiteY14" fmla="*/ 54053 h 432425"/>
              <a:gd name="connsiteX15" fmla="*/ 1234215 w 3950388"/>
              <a:gd name="connsiteY15" fmla="*/ 58557 h 432425"/>
              <a:gd name="connsiteX16" fmla="*/ 1310790 w 3950388"/>
              <a:gd name="connsiteY16" fmla="*/ 58557 h 432425"/>
              <a:gd name="connsiteX17" fmla="*/ 1310790 w 3950388"/>
              <a:gd name="connsiteY17" fmla="*/ 72071 h 432425"/>
              <a:gd name="connsiteX18" fmla="*/ 1382861 w 3950388"/>
              <a:gd name="connsiteY18" fmla="*/ 72071 h 432425"/>
              <a:gd name="connsiteX19" fmla="*/ 1382861 w 3950388"/>
              <a:gd name="connsiteY19" fmla="*/ 90088 h 432425"/>
              <a:gd name="connsiteX20" fmla="*/ 1648623 w 3950388"/>
              <a:gd name="connsiteY20" fmla="*/ 90088 h 432425"/>
              <a:gd name="connsiteX21" fmla="*/ 1648623 w 3950388"/>
              <a:gd name="connsiteY21" fmla="*/ 94593 h 432425"/>
              <a:gd name="connsiteX22" fmla="*/ 1702676 w 3950388"/>
              <a:gd name="connsiteY22" fmla="*/ 94593 h 432425"/>
              <a:gd name="connsiteX23" fmla="*/ 1702676 w 3950388"/>
              <a:gd name="connsiteY23" fmla="*/ 108106 h 432425"/>
              <a:gd name="connsiteX24" fmla="*/ 1941411 w 3950388"/>
              <a:gd name="connsiteY24" fmla="*/ 108106 h 432425"/>
              <a:gd name="connsiteX25" fmla="*/ 1941411 w 3950388"/>
              <a:gd name="connsiteY25" fmla="*/ 117115 h 432425"/>
              <a:gd name="connsiteX26" fmla="*/ 2008977 w 3950388"/>
              <a:gd name="connsiteY26" fmla="*/ 117115 h 432425"/>
              <a:gd name="connsiteX27" fmla="*/ 2008977 w 3950388"/>
              <a:gd name="connsiteY27" fmla="*/ 130628 h 432425"/>
              <a:gd name="connsiteX28" fmla="*/ 2081048 w 3950388"/>
              <a:gd name="connsiteY28" fmla="*/ 130628 h 432425"/>
              <a:gd name="connsiteX29" fmla="*/ 2085553 w 3950388"/>
              <a:gd name="connsiteY29" fmla="*/ 135133 h 432425"/>
              <a:gd name="connsiteX30" fmla="*/ 2162128 w 3950388"/>
              <a:gd name="connsiteY30" fmla="*/ 135133 h 432425"/>
              <a:gd name="connsiteX31" fmla="*/ 2162128 w 3950388"/>
              <a:gd name="connsiteY31" fmla="*/ 148646 h 432425"/>
              <a:gd name="connsiteX32" fmla="*/ 2279243 w 3950388"/>
              <a:gd name="connsiteY32" fmla="*/ 148646 h 432425"/>
              <a:gd name="connsiteX33" fmla="*/ 2283748 w 3950388"/>
              <a:gd name="connsiteY33" fmla="*/ 153151 h 432425"/>
              <a:gd name="connsiteX34" fmla="*/ 2351314 w 3950388"/>
              <a:gd name="connsiteY34" fmla="*/ 153151 h 432425"/>
              <a:gd name="connsiteX35" fmla="*/ 2351314 w 3950388"/>
              <a:gd name="connsiteY35" fmla="*/ 171168 h 432425"/>
              <a:gd name="connsiteX36" fmla="*/ 2698156 w 3950388"/>
              <a:gd name="connsiteY36" fmla="*/ 171168 h 432425"/>
              <a:gd name="connsiteX37" fmla="*/ 2698156 w 3950388"/>
              <a:gd name="connsiteY37" fmla="*/ 184681 h 432425"/>
              <a:gd name="connsiteX38" fmla="*/ 2932386 w 3950388"/>
              <a:gd name="connsiteY38" fmla="*/ 184681 h 432425"/>
              <a:gd name="connsiteX39" fmla="*/ 2950404 w 3950388"/>
              <a:gd name="connsiteY39" fmla="*/ 202699 h 432425"/>
              <a:gd name="connsiteX40" fmla="*/ 3022475 w 3950388"/>
              <a:gd name="connsiteY40" fmla="*/ 202699 h 432425"/>
              <a:gd name="connsiteX41" fmla="*/ 3035988 w 3950388"/>
              <a:gd name="connsiteY41" fmla="*/ 216212 h 432425"/>
              <a:gd name="connsiteX42" fmla="*/ 3121572 w 3950388"/>
              <a:gd name="connsiteY42" fmla="*/ 216212 h 432425"/>
              <a:gd name="connsiteX43" fmla="*/ 3121572 w 3950388"/>
              <a:gd name="connsiteY43" fmla="*/ 234230 h 432425"/>
              <a:gd name="connsiteX44" fmla="*/ 3157608 w 3950388"/>
              <a:gd name="connsiteY44" fmla="*/ 234230 h 432425"/>
              <a:gd name="connsiteX45" fmla="*/ 3157608 w 3950388"/>
              <a:gd name="connsiteY45" fmla="*/ 252248 h 432425"/>
              <a:gd name="connsiteX46" fmla="*/ 3333281 w 3950388"/>
              <a:gd name="connsiteY46" fmla="*/ 252248 h 432425"/>
              <a:gd name="connsiteX47" fmla="*/ 3333281 w 3950388"/>
              <a:gd name="connsiteY47" fmla="*/ 252248 h 432425"/>
              <a:gd name="connsiteX48" fmla="*/ 3355803 w 3950388"/>
              <a:gd name="connsiteY48" fmla="*/ 288283 h 432425"/>
              <a:gd name="connsiteX49" fmla="*/ 3535980 w 3950388"/>
              <a:gd name="connsiteY49" fmla="*/ 288283 h 432425"/>
              <a:gd name="connsiteX50" fmla="*/ 3535980 w 3950388"/>
              <a:gd name="connsiteY50" fmla="*/ 292788 h 432425"/>
              <a:gd name="connsiteX51" fmla="*/ 3612556 w 3950388"/>
              <a:gd name="connsiteY51" fmla="*/ 292788 h 432425"/>
              <a:gd name="connsiteX52" fmla="*/ 3612556 w 3950388"/>
              <a:gd name="connsiteY52" fmla="*/ 301797 h 432425"/>
              <a:gd name="connsiteX53" fmla="*/ 3612556 w 3950388"/>
              <a:gd name="connsiteY53" fmla="*/ 301797 h 432425"/>
              <a:gd name="connsiteX54" fmla="*/ 3657600 w 3950388"/>
              <a:gd name="connsiteY54" fmla="*/ 301797 h 432425"/>
              <a:gd name="connsiteX55" fmla="*/ 3693635 w 3950388"/>
              <a:gd name="connsiteY55" fmla="*/ 351345 h 432425"/>
              <a:gd name="connsiteX56" fmla="*/ 3743184 w 3950388"/>
              <a:gd name="connsiteY56" fmla="*/ 351345 h 432425"/>
              <a:gd name="connsiteX57" fmla="*/ 3743184 w 3950388"/>
              <a:gd name="connsiteY57" fmla="*/ 369363 h 432425"/>
              <a:gd name="connsiteX58" fmla="*/ 3788229 w 3950388"/>
              <a:gd name="connsiteY58" fmla="*/ 369363 h 432425"/>
              <a:gd name="connsiteX59" fmla="*/ 3788229 w 3950388"/>
              <a:gd name="connsiteY59" fmla="*/ 396390 h 432425"/>
              <a:gd name="connsiteX60" fmla="*/ 3927866 w 3950388"/>
              <a:gd name="connsiteY60" fmla="*/ 396390 h 432425"/>
              <a:gd name="connsiteX61" fmla="*/ 3950388 w 3950388"/>
              <a:gd name="connsiteY61" fmla="*/ 432425 h 432425"/>
              <a:gd name="connsiteX62" fmla="*/ 3950388 w 3950388"/>
              <a:gd name="connsiteY62" fmla="*/ 423416 h 432425"/>
              <a:gd name="connsiteX0" fmla="*/ 0 w 3950388"/>
              <a:gd name="connsiteY0" fmla="*/ 0 h 423416"/>
              <a:gd name="connsiteX1" fmla="*/ 130629 w 3950388"/>
              <a:gd name="connsiteY1" fmla="*/ 0 h 423416"/>
              <a:gd name="connsiteX2" fmla="*/ 130629 w 3950388"/>
              <a:gd name="connsiteY2" fmla="*/ 18017 h 423416"/>
              <a:gd name="connsiteX3" fmla="*/ 247744 w 3950388"/>
              <a:gd name="connsiteY3" fmla="*/ 18017 h 423416"/>
              <a:gd name="connsiteX4" fmla="*/ 369364 w 3950388"/>
              <a:gd name="connsiteY4" fmla="*/ 18017 h 423416"/>
              <a:gd name="connsiteX5" fmla="*/ 369364 w 3950388"/>
              <a:gd name="connsiteY5" fmla="*/ 27026 h 423416"/>
              <a:gd name="connsiteX6" fmla="*/ 567559 w 3950388"/>
              <a:gd name="connsiteY6" fmla="*/ 27026 h 423416"/>
              <a:gd name="connsiteX7" fmla="*/ 567559 w 3950388"/>
              <a:gd name="connsiteY7" fmla="*/ 36035 h 423416"/>
              <a:gd name="connsiteX8" fmla="*/ 644134 w 3950388"/>
              <a:gd name="connsiteY8" fmla="*/ 36035 h 423416"/>
              <a:gd name="connsiteX9" fmla="*/ 648638 w 3950388"/>
              <a:gd name="connsiteY9" fmla="*/ 40539 h 423416"/>
              <a:gd name="connsiteX10" fmla="*/ 918904 w 3950388"/>
              <a:gd name="connsiteY10" fmla="*/ 40539 h 423416"/>
              <a:gd name="connsiteX11" fmla="*/ 918904 w 3950388"/>
              <a:gd name="connsiteY11" fmla="*/ 49548 h 423416"/>
              <a:gd name="connsiteX12" fmla="*/ 1135117 w 3950388"/>
              <a:gd name="connsiteY12" fmla="*/ 49548 h 423416"/>
              <a:gd name="connsiteX13" fmla="*/ 1139622 w 3950388"/>
              <a:gd name="connsiteY13" fmla="*/ 54053 h 423416"/>
              <a:gd name="connsiteX14" fmla="*/ 1234215 w 3950388"/>
              <a:gd name="connsiteY14" fmla="*/ 54053 h 423416"/>
              <a:gd name="connsiteX15" fmla="*/ 1234215 w 3950388"/>
              <a:gd name="connsiteY15" fmla="*/ 58557 h 423416"/>
              <a:gd name="connsiteX16" fmla="*/ 1310790 w 3950388"/>
              <a:gd name="connsiteY16" fmla="*/ 58557 h 423416"/>
              <a:gd name="connsiteX17" fmla="*/ 1310790 w 3950388"/>
              <a:gd name="connsiteY17" fmla="*/ 72071 h 423416"/>
              <a:gd name="connsiteX18" fmla="*/ 1382861 w 3950388"/>
              <a:gd name="connsiteY18" fmla="*/ 72071 h 423416"/>
              <a:gd name="connsiteX19" fmla="*/ 1382861 w 3950388"/>
              <a:gd name="connsiteY19" fmla="*/ 90088 h 423416"/>
              <a:gd name="connsiteX20" fmla="*/ 1648623 w 3950388"/>
              <a:gd name="connsiteY20" fmla="*/ 90088 h 423416"/>
              <a:gd name="connsiteX21" fmla="*/ 1648623 w 3950388"/>
              <a:gd name="connsiteY21" fmla="*/ 94593 h 423416"/>
              <a:gd name="connsiteX22" fmla="*/ 1702676 w 3950388"/>
              <a:gd name="connsiteY22" fmla="*/ 94593 h 423416"/>
              <a:gd name="connsiteX23" fmla="*/ 1702676 w 3950388"/>
              <a:gd name="connsiteY23" fmla="*/ 108106 h 423416"/>
              <a:gd name="connsiteX24" fmla="*/ 1941411 w 3950388"/>
              <a:gd name="connsiteY24" fmla="*/ 108106 h 423416"/>
              <a:gd name="connsiteX25" fmla="*/ 1941411 w 3950388"/>
              <a:gd name="connsiteY25" fmla="*/ 117115 h 423416"/>
              <a:gd name="connsiteX26" fmla="*/ 2008977 w 3950388"/>
              <a:gd name="connsiteY26" fmla="*/ 117115 h 423416"/>
              <a:gd name="connsiteX27" fmla="*/ 2008977 w 3950388"/>
              <a:gd name="connsiteY27" fmla="*/ 130628 h 423416"/>
              <a:gd name="connsiteX28" fmla="*/ 2081048 w 3950388"/>
              <a:gd name="connsiteY28" fmla="*/ 130628 h 423416"/>
              <a:gd name="connsiteX29" fmla="*/ 2085553 w 3950388"/>
              <a:gd name="connsiteY29" fmla="*/ 135133 h 423416"/>
              <a:gd name="connsiteX30" fmla="*/ 2162128 w 3950388"/>
              <a:gd name="connsiteY30" fmla="*/ 135133 h 423416"/>
              <a:gd name="connsiteX31" fmla="*/ 2162128 w 3950388"/>
              <a:gd name="connsiteY31" fmla="*/ 148646 h 423416"/>
              <a:gd name="connsiteX32" fmla="*/ 2279243 w 3950388"/>
              <a:gd name="connsiteY32" fmla="*/ 148646 h 423416"/>
              <a:gd name="connsiteX33" fmla="*/ 2283748 w 3950388"/>
              <a:gd name="connsiteY33" fmla="*/ 153151 h 423416"/>
              <a:gd name="connsiteX34" fmla="*/ 2351314 w 3950388"/>
              <a:gd name="connsiteY34" fmla="*/ 153151 h 423416"/>
              <a:gd name="connsiteX35" fmla="*/ 2351314 w 3950388"/>
              <a:gd name="connsiteY35" fmla="*/ 171168 h 423416"/>
              <a:gd name="connsiteX36" fmla="*/ 2698156 w 3950388"/>
              <a:gd name="connsiteY36" fmla="*/ 171168 h 423416"/>
              <a:gd name="connsiteX37" fmla="*/ 2698156 w 3950388"/>
              <a:gd name="connsiteY37" fmla="*/ 184681 h 423416"/>
              <a:gd name="connsiteX38" fmla="*/ 2932386 w 3950388"/>
              <a:gd name="connsiteY38" fmla="*/ 184681 h 423416"/>
              <a:gd name="connsiteX39" fmla="*/ 2950404 w 3950388"/>
              <a:gd name="connsiteY39" fmla="*/ 202699 h 423416"/>
              <a:gd name="connsiteX40" fmla="*/ 3022475 w 3950388"/>
              <a:gd name="connsiteY40" fmla="*/ 202699 h 423416"/>
              <a:gd name="connsiteX41" fmla="*/ 3035988 w 3950388"/>
              <a:gd name="connsiteY41" fmla="*/ 216212 h 423416"/>
              <a:gd name="connsiteX42" fmla="*/ 3121572 w 3950388"/>
              <a:gd name="connsiteY42" fmla="*/ 216212 h 423416"/>
              <a:gd name="connsiteX43" fmla="*/ 3121572 w 3950388"/>
              <a:gd name="connsiteY43" fmla="*/ 234230 h 423416"/>
              <a:gd name="connsiteX44" fmla="*/ 3157608 w 3950388"/>
              <a:gd name="connsiteY44" fmla="*/ 234230 h 423416"/>
              <a:gd name="connsiteX45" fmla="*/ 3157608 w 3950388"/>
              <a:gd name="connsiteY45" fmla="*/ 252248 h 423416"/>
              <a:gd name="connsiteX46" fmla="*/ 3333281 w 3950388"/>
              <a:gd name="connsiteY46" fmla="*/ 252248 h 423416"/>
              <a:gd name="connsiteX47" fmla="*/ 3333281 w 3950388"/>
              <a:gd name="connsiteY47" fmla="*/ 252248 h 423416"/>
              <a:gd name="connsiteX48" fmla="*/ 3355803 w 3950388"/>
              <a:gd name="connsiteY48" fmla="*/ 288283 h 423416"/>
              <a:gd name="connsiteX49" fmla="*/ 3535980 w 3950388"/>
              <a:gd name="connsiteY49" fmla="*/ 288283 h 423416"/>
              <a:gd name="connsiteX50" fmla="*/ 3535980 w 3950388"/>
              <a:gd name="connsiteY50" fmla="*/ 292788 h 423416"/>
              <a:gd name="connsiteX51" fmla="*/ 3612556 w 3950388"/>
              <a:gd name="connsiteY51" fmla="*/ 292788 h 423416"/>
              <a:gd name="connsiteX52" fmla="*/ 3612556 w 3950388"/>
              <a:gd name="connsiteY52" fmla="*/ 301797 h 423416"/>
              <a:gd name="connsiteX53" fmla="*/ 3612556 w 3950388"/>
              <a:gd name="connsiteY53" fmla="*/ 301797 h 423416"/>
              <a:gd name="connsiteX54" fmla="*/ 3657600 w 3950388"/>
              <a:gd name="connsiteY54" fmla="*/ 301797 h 423416"/>
              <a:gd name="connsiteX55" fmla="*/ 3693635 w 3950388"/>
              <a:gd name="connsiteY55" fmla="*/ 351345 h 423416"/>
              <a:gd name="connsiteX56" fmla="*/ 3743184 w 3950388"/>
              <a:gd name="connsiteY56" fmla="*/ 351345 h 423416"/>
              <a:gd name="connsiteX57" fmla="*/ 3743184 w 3950388"/>
              <a:gd name="connsiteY57" fmla="*/ 369363 h 423416"/>
              <a:gd name="connsiteX58" fmla="*/ 3788229 w 3950388"/>
              <a:gd name="connsiteY58" fmla="*/ 369363 h 423416"/>
              <a:gd name="connsiteX59" fmla="*/ 3788229 w 3950388"/>
              <a:gd name="connsiteY59" fmla="*/ 396390 h 423416"/>
              <a:gd name="connsiteX60" fmla="*/ 3927866 w 3950388"/>
              <a:gd name="connsiteY60" fmla="*/ 396390 h 423416"/>
              <a:gd name="connsiteX61" fmla="*/ 3950388 w 3950388"/>
              <a:gd name="connsiteY61" fmla="*/ 423416 h 42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950388" h="423416">
                <a:moveTo>
                  <a:pt x="0" y="0"/>
                </a:moveTo>
                <a:lnTo>
                  <a:pt x="130629" y="0"/>
                </a:lnTo>
                <a:lnTo>
                  <a:pt x="130629" y="18017"/>
                </a:lnTo>
                <a:lnTo>
                  <a:pt x="247744" y="18017"/>
                </a:lnTo>
                <a:lnTo>
                  <a:pt x="369364" y="18017"/>
                </a:lnTo>
                <a:lnTo>
                  <a:pt x="369364" y="27026"/>
                </a:lnTo>
                <a:lnTo>
                  <a:pt x="567559" y="27026"/>
                </a:lnTo>
                <a:lnTo>
                  <a:pt x="567559" y="36035"/>
                </a:lnTo>
                <a:lnTo>
                  <a:pt x="644134" y="36035"/>
                </a:lnTo>
                <a:lnTo>
                  <a:pt x="648638" y="40539"/>
                </a:lnTo>
                <a:lnTo>
                  <a:pt x="918904" y="40539"/>
                </a:lnTo>
                <a:lnTo>
                  <a:pt x="918904" y="49548"/>
                </a:lnTo>
                <a:lnTo>
                  <a:pt x="1135117" y="49548"/>
                </a:lnTo>
                <a:lnTo>
                  <a:pt x="1139622" y="54053"/>
                </a:lnTo>
                <a:lnTo>
                  <a:pt x="1234215" y="54053"/>
                </a:lnTo>
                <a:lnTo>
                  <a:pt x="1234215" y="58557"/>
                </a:lnTo>
                <a:lnTo>
                  <a:pt x="1310790" y="58557"/>
                </a:lnTo>
                <a:lnTo>
                  <a:pt x="1310790" y="72071"/>
                </a:lnTo>
                <a:lnTo>
                  <a:pt x="1382861" y="72071"/>
                </a:lnTo>
                <a:lnTo>
                  <a:pt x="1382861" y="90088"/>
                </a:lnTo>
                <a:lnTo>
                  <a:pt x="1648623" y="90088"/>
                </a:lnTo>
                <a:lnTo>
                  <a:pt x="1648623" y="94593"/>
                </a:lnTo>
                <a:lnTo>
                  <a:pt x="1702676" y="94593"/>
                </a:lnTo>
                <a:lnTo>
                  <a:pt x="1702676" y="108106"/>
                </a:lnTo>
                <a:lnTo>
                  <a:pt x="1941411" y="108106"/>
                </a:lnTo>
                <a:lnTo>
                  <a:pt x="1941411" y="117115"/>
                </a:lnTo>
                <a:lnTo>
                  <a:pt x="2008977" y="117115"/>
                </a:lnTo>
                <a:lnTo>
                  <a:pt x="2008977" y="130628"/>
                </a:lnTo>
                <a:lnTo>
                  <a:pt x="2081048" y="130628"/>
                </a:lnTo>
                <a:lnTo>
                  <a:pt x="2085553" y="135133"/>
                </a:lnTo>
                <a:lnTo>
                  <a:pt x="2162128" y="135133"/>
                </a:lnTo>
                <a:lnTo>
                  <a:pt x="2162128" y="148646"/>
                </a:lnTo>
                <a:lnTo>
                  <a:pt x="2279243" y="148646"/>
                </a:lnTo>
                <a:lnTo>
                  <a:pt x="2283748" y="153151"/>
                </a:lnTo>
                <a:lnTo>
                  <a:pt x="2351314" y="153151"/>
                </a:lnTo>
                <a:lnTo>
                  <a:pt x="2351314" y="171168"/>
                </a:lnTo>
                <a:lnTo>
                  <a:pt x="2698156" y="171168"/>
                </a:lnTo>
                <a:lnTo>
                  <a:pt x="2698156" y="184681"/>
                </a:lnTo>
                <a:lnTo>
                  <a:pt x="2932386" y="184681"/>
                </a:lnTo>
                <a:lnTo>
                  <a:pt x="2950404" y="202699"/>
                </a:lnTo>
                <a:lnTo>
                  <a:pt x="3022475" y="202699"/>
                </a:lnTo>
                <a:lnTo>
                  <a:pt x="3035988" y="216212"/>
                </a:lnTo>
                <a:lnTo>
                  <a:pt x="3121572" y="216212"/>
                </a:lnTo>
                <a:lnTo>
                  <a:pt x="3121572" y="234230"/>
                </a:lnTo>
                <a:lnTo>
                  <a:pt x="3157608" y="234230"/>
                </a:lnTo>
                <a:lnTo>
                  <a:pt x="3157608" y="252248"/>
                </a:lnTo>
                <a:lnTo>
                  <a:pt x="3333281" y="252248"/>
                </a:lnTo>
                <a:lnTo>
                  <a:pt x="3333281" y="252248"/>
                </a:lnTo>
                <a:lnTo>
                  <a:pt x="3355803" y="288283"/>
                </a:lnTo>
                <a:lnTo>
                  <a:pt x="3535980" y="288283"/>
                </a:lnTo>
                <a:lnTo>
                  <a:pt x="3535980" y="292788"/>
                </a:lnTo>
                <a:lnTo>
                  <a:pt x="3612556" y="292788"/>
                </a:lnTo>
                <a:lnTo>
                  <a:pt x="3612556" y="301797"/>
                </a:lnTo>
                <a:lnTo>
                  <a:pt x="3612556" y="301797"/>
                </a:lnTo>
                <a:lnTo>
                  <a:pt x="3657600" y="301797"/>
                </a:lnTo>
                <a:lnTo>
                  <a:pt x="3693635" y="351345"/>
                </a:lnTo>
                <a:lnTo>
                  <a:pt x="3743184" y="351345"/>
                </a:lnTo>
                <a:lnTo>
                  <a:pt x="3743184" y="369363"/>
                </a:lnTo>
                <a:lnTo>
                  <a:pt x="3788229" y="369363"/>
                </a:lnTo>
                <a:lnTo>
                  <a:pt x="3788229" y="396390"/>
                </a:lnTo>
                <a:lnTo>
                  <a:pt x="3927866" y="396390"/>
                </a:lnTo>
                <a:lnTo>
                  <a:pt x="3950388" y="423416"/>
                </a:lnTo>
              </a:path>
            </a:pathLst>
          </a:custGeom>
          <a:noFill/>
          <a:ln w="28575">
            <a:solidFill>
              <a:schemeClr val="accent1"/>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9" name="TextBox 78">
            <a:extLst>
              <a:ext uri="{FF2B5EF4-FFF2-40B4-BE49-F238E27FC236}">
                <a16:creationId xmlns:a16="http://schemas.microsoft.com/office/drawing/2014/main" id="{3FE28D68-D8D8-6A87-B499-14CB9AA3EA74}"/>
              </a:ext>
            </a:extLst>
          </p:cNvPr>
          <p:cNvSpPr txBox="1"/>
          <p:nvPr/>
        </p:nvSpPr>
        <p:spPr>
          <a:xfrm>
            <a:off x="1422400" y="2223105"/>
            <a:ext cx="4124742" cy="646331"/>
          </a:xfrm>
          <a:prstGeom prst="rect">
            <a:avLst/>
          </a:prstGeom>
          <a:noFill/>
          <a:ln>
            <a:noFill/>
          </a:ln>
        </p:spPr>
        <p:txBody>
          <a:bodyPr wrap="square" lIns="91440" tIns="45720" rIns="91440" bIns="45720" rtlCol="0" anchor="ctr">
            <a:spAutoFit/>
          </a:bodyPr>
          <a:lstStyle/>
          <a:p>
            <a:pPr algn="ctr">
              <a:defRPr/>
            </a:pPr>
            <a:r>
              <a:rPr lang="en-GB" b="1" dirty="0">
                <a:solidFill>
                  <a:prstClr val="black"/>
                </a:solidFill>
                <a:cs typeface="Arial" panose="020B0604020202020204" pitchFamily="34" charset="0"/>
              </a:rPr>
              <a:t>Histologic Stage and </a:t>
            </a:r>
            <a:br>
              <a:rPr lang="en-GB" b="1" dirty="0">
                <a:solidFill>
                  <a:prstClr val="black"/>
                </a:solidFill>
                <a:cs typeface="Arial" panose="020B0604020202020204" pitchFamily="34" charset="0"/>
              </a:rPr>
            </a:br>
            <a:r>
              <a:rPr lang="en-GB" b="1" dirty="0">
                <a:solidFill>
                  <a:prstClr val="black"/>
                </a:solidFill>
                <a:cs typeface="Arial" panose="020B0604020202020204" pitchFamily="34" charset="0"/>
              </a:rPr>
              <a:t>Toronto Criteria</a:t>
            </a:r>
            <a:endParaRPr lang="en-GB" b="1" baseline="30000" dirty="0">
              <a:solidFill>
                <a:prstClr val="black"/>
              </a:solidFill>
              <a:cs typeface="Arial" panose="020B0604020202020204" pitchFamily="34" charset="0"/>
            </a:endParaRPr>
          </a:p>
        </p:txBody>
      </p:sp>
      <p:sp>
        <p:nvSpPr>
          <p:cNvPr id="80" name="TextBox 79">
            <a:extLst>
              <a:ext uri="{FF2B5EF4-FFF2-40B4-BE49-F238E27FC236}">
                <a16:creationId xmlns:a16="http://schemas.microsoft.com/office/drawing/2014/main" id="{760709BC-ED2D-B0F9-36AF-4FCAE47392DE}"/>
              </a:ext>
            </a:extLst>
          </p:cNvPr>
          <p:cNvSpPr txBox="1"/>
          <p:nvPr/>
        </p:nvSpPr>
        <p:spPr>
          <a:xfrm rot="16200000">
            <a:off x="-1097640" y="4067661"/>
            <a:ext cx="3576823" cy="369332"/>
          </a:xfrm>
          <a:prstGeom prst="rect">
            <a:avLst/>
          </a:prstGeom>
          <a:solidFill>
            <a:srgbClr val="FFFFFF"/>
          </a:solidFill>
          <a:ln>
            <a:noFill/>
          </a:ln>
        </p:spPr>
        <p:txBody>
          <a:bodyPr wrap="square" lIns="91440" tIns="45720" rIns="91440" bIns="4572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Transplant-Free Survival (%)</a:t>
            </a:r>
          </a:p>
        </p:txBody>
      </p:sp>
      <p:sp>
        <p:nvSpPr>
          <p:cNvPr id="92" name="TextBox 91">
            <a:extLst>
              <a:ext uri="{FF2B5EF4-FFF2-40B4-BE49-F238E27FC236}">
                <a16:creationId xmlns:a16="http://schemas.microsoft.com/office/drawing/2014/main" id="{03456614-D334-DDD2-C1AB-1F138888D2CC}"/>
              </a:ext>
            </a:extLst>
          </p:cNvPr>
          <p:cNvSpPr txBox="1"/>
          <p:nvPr/>
        </p:nvSpPr>
        <p:spPr bwMode="auto">
          <a:xfrm>
            <a:off x="1402080" y="5923036"/>
            <a:ext cx="3962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chemeClr val="tx1">
                    <a:lumMod val="75000"/>
                    <a:lumOff val="25000"/>
                  </a:schemeClr>
                </a:solidFill>
                <a:latin typeface="Poppins Medium" panose="00000600000000000000" pitchFamily="2" charset="0"/>
                <a:cs typeface="Poppins Medium" panose="00000600000000000000" pitchFamily="2" charset="0"/>
              </a:rPr>
              <a:t>Follow-up (Yr)</a:t>
            </a:r>
          </a:p>
        </p:txBody>
      </p:sp>
      <p:sp>
        <p:nvSpPr>
          <p:cNvPr id="93" name="TextBox 92">
            <a:extLst>
              <a:ext uri="{FF2B5EF4-FFF2-40B4-BE49-F238E27FC236}">
                <a16:creationId xmlns:a16="http://schemas.microsoft.com/office/drawing/2014/main" id="{1231EC6A-1029-4B25-5110-315DC9108683}"/>
              </a:ext>
            </a:extLst>
          </p:cNvPr>
          <p:cNvSpPr txBox="1"/>
          <p:nvPr/>
        </p:nvSpPr>
        <p:spPr bwMode="auto">
          <a:xfrm>
            <a:off x="772160" y="263102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100</a:t>
            </a:r>
          </a:p>
        </p:txBody>
      </p:sp>
      <p:sp>
        <p:nvSpPr>
          <p:cNvPr id="94" name="TextBox 93">
            <a:extLst>
              <a:ext uri="{FF2B5EF4-FFF2-40B4-BE49-F238E27FC236}">
                <a16:creationId xmlns:a16="http://schemas.microsoft.com/office/drawing/2014/main" id="{38E50F03-5A5C-FB1B-8322-E51B0618F02E}"/>
              </a:ext>
            </a:extLst>
          </p:cNvPr>
          <p:cNvSpPr txBox="1"/>
          <p:nvPr/>
        </p:nvSpPr>
        <p:spPr bwMode="auto">
          <a:xfrm>
            <a:off x="772160" y="319643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80</a:t>
            </a:r>
          </a:p>
        </p:txBody>
      </p:sp>
      <p:sp>
        <p:nvSpPr>
          <p:cNvPr id="95" name="TextBox 94">
            <a:extLst>
              <a:ext uri="{FF2B5EF4-FFF2-40B4-BE49-F238E27FC236}">
                <a16:creationId xmlns:a16="http://schemas.microsoft.com/office/drawing/2014/main" id="{BB60B40D-4102-7CB1-D553-148B08D8A5CE}"/>
              </a:ext>
            </a:extLst>
          </p:cNvPr>
          <p:cNvSpPr txBox="1"/>
          <p:nvPr/>
        </p:nvSpPr>
        <p:spPr bwMode="auto">
          <a:xfrm>
            <a:off x="772160" y="3761849"/>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60</a:t>
            </a:r>
          </a:p>
        </p:txBody>
      </p:sp>
      <p:sp>
        <p:nvSpPr>
          <p:cNvPr id="96" name="TextBox 95">
            <a:extLst>
              <a:ext uri="{FF2B5EF4-FFF2-40B4-BE49-F238E27FC236}">
                <a16:creationId xmlns:a16="http://schemas.microsoft.com/office/drawing/2014/main" id="{50D535E0-22AE-E209-6D8C-1E4E8D32D925}"/>
              </a:ext>
            </a:extLst>
          </p:cNvPr>
          <p:cNvSpPr txBox="1"/>
          <p:nvPr/>
        </p:nvSpPr>
        <p:spPr bwMode="auto">
          <a:xfrm>
            <a:off x="772160" y="4327261"/>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40</a:t>
            </a:r>
          </a:p>
        </p:txBody>
      </p:sp>
      <p:sp>
        <p:nvSpPr>
          <p:cNvPr id="97" name="TextBox 96">
            <a:extLst>
              <a:ext uri="{FF2B5EF4-FFF2-40B4-BE49-F238E27FC236}">
                <a16:creationId xmlns:a16="http://schemas.microsoft.com/office/drawing/2014/main" id="{1B1D8421-2C55-AEB1-7A87-872FE2814080}"/>
              </a:ext>
            </a:extLst>
          </p:cNvPr>
          <p:cNvSpPr txBox="1"/>
          <p:nvPr/>
        </p:nvSpPr>
        <p:spPr bwMode="auto">
          <a:xfrm>
            <a:off x="772160" y="4892673"/>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20</a:t>
            </a:r>
          </a:p>
        </p:txBody>
      </p:sp>
      <p:sp>
        <p:nvSpPr>
          <p:cNvPr id="98" name="TextBox 97">
            <a:extLst>
              <a:ext uri="{FF2B5EF4-FFF2-40B4-BE49-F238E27FC236}">
                <a16:creationId xmlns:a16="http://schemas.microsoft.com/office/drawing/2014/main" id="{A7D00938-F206-0496-D84E-03FC171B22A0}"/>
              </a:ext>
            </a:extLst>
          </p:cNvPr>
          <p:cNvSpPr txBox="1"/>
          <p:nvPr/>
        </p:nvSpPr>
        <p:spPr bwMode="auto">
          <a:xfrm>
            <a:off x="772160" y="5458085"/>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0</a:t>
            </a:r>
          </a:p>
        </p:txBody>
      </p:sp>
      <p:sp>
        <p:nvSpPr>
          <p:cNvPr id="99" name="TextBox 98">
            <a:extLst>
              <a:ext uri="{FF2B5EF4-FFF2-40B4-BE49-F238E27FC236}">
                <a16:creationId xmlns:a16="http://schemas.microsoft.com/office/drawing/2014/main" id="{B8B50688-B571-779C-832D-D39A0686AC7E}"/>
              </a:ext>
            </a:extLst>
          </p:cNvPr>
          <p:cNvSpPr txBox="1"/>
          <p:nvPr/>
        </p:nvSpPr>
        <p:spPr bwMode="auto">
          <a:xfrm>
            <a:off x="5130800" y="563807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15</a:t>
            </a:r>
          </a:p>
        </p:txBody>
      </p:sp>
      <p:sp>
        <p:nvSpPr>
          <p:cNvPr id="100" name="TextBox 99">
            <a:extLst>
              <a:ext uri="{FF2B5EF4-FFF2-40B4-BE49-F238E27FC236}">
                <a16:creationId xmlns:a16="http://schemas.microsoft.com/office/drawing/2014/main" id="{B416FB92-201E-6221-9A61-B9930007ECD7}"/>
              </a:ext>
            </a:extLst>
          </p:cNvPr>
          <p:cNvSpPr txBox="1"/>
          <p:nvPr/>
        </p:nvSpPr>
        <p:spPr bwMode="auto">
          <a:xfrm>
            <a:off x="1178560" y="563807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0</a:t>
            </a:r>
          </a:p>
        </p:txBody>
      </p:sp>
      <p:sp>
        <p:nvSpPr>
          <p:cNvPr id="101" name="TextBox 100">
            <a:extLst>
              <a:ext uri="{FF2B5EF4-FFF2-40B4-BE49-F238E27FC236}">
                <a16:creationId xmlns:a16="http://schemas.microsoft.com/office/drawing/2014/main" id="{E1DB2342-C5B2-C005-2578-4619BF25F9F0}"/>
              </a:ext>
            </a:extLst>
          </p:cNvPr>
          <p:cNvSpPr txBox="1"/>
          <p:nvPr/>
        </p:nvSpPr>
        <p:spPr bwMode="auto">
          <a:xfrm>
            <a:off x="2495973" y="563807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5</a:t>
            </a:r>
          </a:p>
        </p:txBody>
      </p:sp>
      <p:grpSp>
        <p:nvGrpSpPr>
          <p:cNvPr id="102" name="Group 101">
            <a:extLst>
              <a:ext uri="{FF2B5EF4-FFF2-40B4-BE49-F238E27FC236}">
                <a16:creationId xmlns:a16="http://schemas.microsoft.com/office/drawing/2014/main" id="{9E3120D1-6A14-67AC-7E9E-2872BA4D4E06}"/>
              </a:ext>
            </a:extLst>
          </p:cNvPr>
          <p:cNvGrpSpPr/>
          <p:nvPr/>
        </p:nvGrpSpPr>
        <p:grpSpPr>
          <a:xfrm>
            <a:off x="1750851" y="4417602"/>
            <a:ext cx="4693974" cy="954107"/>
            <a:chOff x="1645920" y="4537523"/>
            <a:chExt cx="4074160" cy="954107"/>
          </a:xfrm>
        </p:grpSpPr>
        <p:sp>
          <p:nvSpPr>
            <p:cNvPr id="103" name="TextBox 102">
              <a:extLst>
                <a:ext uri="{FF2B5EF4-FFF2-40B4-BE49-F238E27FC236}">
                  <a16:creationId xmlns:a16="http://schemas.microsoft.com/office/drawing/2014/main" id="{5B80D8E8-1723-ED57-8820-DE807CC89B51}"/>
                </a:ext>
              </a:extLst>
            </p:cNvPr>
            <p:cNvSpPr txBox="1"/>
            <p:nvPr/>
          </p:nvSpPr>
          <p:spPr bwMode="auto">
            <a:xfrm>
              <a:off x="1889760" y="4537523"/>
              <a:ext cx="38303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rPr>
                <a:t>Early histologic stage + responder</a:t>
              </a:r>
              <a:br>
                <a:rPr kumimoji="0" lang="en-US" sz="1400" b="0" i="0" u="none" strike="noStrike" kern="0" cap="none" spc="0" normalizeH="0" baseline="0" noProof="0" dirty="0">
                  <a:ln>
                    <a:noFill/>
                  </a:ln>
                  <a:solidFill>
                    <a:srgbClr val="000000"/>
                  </a:solidFill>
                  <a:effectLst/>
                  <a:uLnTx/>
                  <a:uFillTx/>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cs typeface="Arial" panose="020B0604020202020204" pitchFamily="34" charset="0"/>
                </a:rPr>
                <a:t>Early histologic stage + nonresponder</a:t>
              </a:r>
              <a:br>
                <a:rPr kumimoji="0" lang="en-US" sz="1400" b="0" i="0" u="none" strike="noStrike" kern="0" cap="none" spc="0" normalizeH="0" baseline="0" noProof="0" dirty="0">
                  <a:ln>
                    <a:noFill/>
                  </a:ln>
                  <a:solidFill>
                    <a:srgbClr val="000000"/>
                  </a:solidFill>
                  <a:effectLst/>
                  <a:uLnTx/>
                  <a:uFillTx/>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cs typeface="Arial" panose="020B0604020202020204" pitchFamily="34" charset="0"/>
                </a:rPr>
                <a:t>Advanced histologic stage + responder</a:t>
              </a:r>
              <a:br>
                <a:rPr kumimoji="0" lang="en-US" sz="1400" b="0" i="0" u="none" strike="noStrike" kern="0" cap="none" spc="0" normalizeH="0" baseline="0" noProof="0" dirty="0">
                  <a:ln>
                    <a:noFill/>
                  </a:ln>
                  <a:solidFill>
                    <a:srgbClr val="000000"/>
                  </a:solidFill>
                  <a:effectLst/>
                  <a:uLnTx/>
                  <a:uFillTx/>
                  <a:cs typeface="Arial" panose="020B0604020202020204" pitchFamily="34" charset="0"/>
                </a:rPr>
              </a:br>
              <a:r>
                <a:rPr kumimoji="0" lang="en-US" sz="1400" b="0" i="0" u="none" strike="noStrike" kern="0" cap="none" spc="0" normalizeH="0" baseline="0" noProof="0" dirty="0">
                  <a:ln>
                    <a:noFill/>
                  </a:ln>
                  <a:solidFill>
                    <a:srgbClr val="000000"/>
                  </a:solidFill>
                  <a:effectLst/>
                  <a:uLnTx/>
                  <a:uFillTx/>
                  <a:cs typeface="Arial" panose="020B0604020202020204" pitchFamily="34" charset="0"/>
                </a:rPr>
                <a:t>Advanced histologic stage + nonresponder</a:t>
              </a:r>
            </a:p>
          </p:txBody>
        </p:sp>
        <p:cxnSp>
          <p:nvCxnSpPr>
            <p:cNvPr id="104" name="Straight Connector 103">
              <a:extLst>
                <a:ext uri="{FF2B5EF4-FFF2-40B4-BE49-F238E27FC236}">
                  <a16:creationId xmlns:a16="http://schemas.microsoft.com/office/drawing/2014/main" id="{A1C5E08A-ECFB-B557-E054-4317ABBDD35B}"/>
                </a:ext>
              </a:extLst>
            </p:cNvPr>
            <p:cNvCxnSpPr>
              <a:cxnSpLocks/>
            </p:cNvCxnSpPr>
            <p:nvPr/>
          </p:nvCxnSpPr>
          <p:spPr bwMode="auto">
            <a:xfrm flipH="1">
              <a:off x="1645920" y="4686376"/>
              <a:ext cx="254000"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9D390AA-42E3-B980-E2CC-B85BDD7A7ECC}"/>
                </a:ext>
              </a:extLst>
            </p:cNvPr>
            <p:cNvCxnSpPr>
              <a:cxnSpLocks/>
            </p:cNvCxnSpPr>
            <p:nvPr/>
          </p:nvCxnSpPr>
          <p:spPr bwMode="auto">
            <a:xfrm flipH="1">
              <a:off x="1645920" y="4905999"/>
              <a:ext cx="254000" cy="0"/>
            </a:xfrm>
            <a:prstGeom prst="line">
              <a:avLst/>
            </a:prstGeom>
            <a:noFill/>
            <a:ln w="28575" cap="flat" cmpd="sng" algn="ctr">
              <a:solidFill>
                <a:schemeClr val="accent6"/>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EB4CC36-7739-0BBD-5134-55DD753273D2}"/>
                </a:ext>
              </a:extLst>
            </p:cNvPr>
            <p:cNvCxnSpPr>
              <a:cxnSpLocks/>
            </p:cNvCxnSpPr>
            <p:nvPr/>
          </p:nvCxnSpPr>
          <p:spPr bwMode="auto">
            <a:xfrm flipH="1">
              <a:off x="1645920" y="5111554"/>
              <a:ext cx="254000" cy="0"/>
            </a:xfrm>
            <a:prstGeom prst="line">
              <a:avLst/>
            </a:prstGeom>
            <a:noFill/>
            <a:ln w="28575" cap="flat" cmpd="sng" algn="ctr">
              <a:solidFill>
                <a:schemeClr val="accent2"/>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053A692-D559-403E-0D81-34F60A14EC4C}"/>
                </a:ext>
              </a:extLst>
            </p:cNvPr>
            <p:cNvCxnSpPr>
              <a:cxnSpLocks/>
            </p:cNvCxnSpPr>
            <p:nvPr/>
          </p:nvCxnSpPr>
          <p:spPr bwMode="auto">
            <a:xfrm flipH="1">
              <a:off x="1645920" y="5324142"/>
              <a:ext cx="2540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447B7C1B-948F-9FCB-6355-B696BB11C264}"/>
              </a:ext>
            </a:extLst>
          </p:cNvPr>
          <p:cNvGrpSpPr/>
          <p:nvPr/>
        </p:nvGrpSpPr>
        <p:grpSpPr>
          <a:xfrm>
            <a:off x="1361440" y="2794648"/>
            <a:ext cx="4013200" cy="2902299"/>
            <a:chOff x="1361440" y="2794648"/>
            <a:chExt cx="4013200" cy="2902299"/>
          </a:xfrm>
        </p:grpSpPr>
        <p:cxnSp>
          <p:nvCxnSpPr>
            <p:cNvPr id="81" name="Straight Connector 80">
              <a:extLst>
                <a:ext uri="{FF2B5EF4-FFF2-40B4-BE49-F238E27FC236}">
                  <a16:creationId xmlns:a16="http://schemas.microsoft.com/office/drawing/2014/main" id="{06D7BD97-2F15-CC8A-6FA2-395771EE6D6A}"/>
                </a:ext>
              </a:extLst>
            </p:cNvPr>
            <p:cNvCxnSpPr>
              <a:cxnSpLocks/>
            </p:cNvCxnSpPr>
            <p:nvPr/>
          </p:nvCxnSpPr>
          <p:spPr bwMode="auto">
            <a:xfrm>
              <a:off x="1422400" y="2794648"/>
              <a:ext cx="0" cy="2827061"/>
            </a:xfrm>
            <a:prstGeom prst="line">
              <a:avLst/>
            </a:prstGeom>
            <a:noFill/>
            <a:ln w="12700" cap="flat" cmpd="sng" algn="ctr">
              <a:solidFill>
                <a:srgbClr val="000000"/>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F64CA85-6A04-4A30-6AA7-BE0DC22EE9DB}"/>
                </a:ext>
              </a:extLst>
            </p:cNvPr>
            <p:cNvCxnSpPr>
              <a:cxnSpLocks/>
            </p:cNvCxnSpPr>
            <p:nvPr/>
          </p:nvCxnSpPr>
          <p:spPr bwMode="auto">
            <a:xfrm>
              <a:off x="1412240" y="5621709"/>
              <a:ext cx="3962400" cy="0"/>
            </a:xfrm>
            <a:prstGeom prst="line">
              <a:avLst/>
            </a:prstGeom>
            <a:noFill/>
            <a:ln w="12700" cap="flat" cmpd="sng" algn="ctr">
              <a:solidFill>
                <a:srgbClr val="000000"/>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EA74452-7CBE-21AF-A167-ED86442D3AB3}"/>
                </a:ext>
              </a:extLst>
            </p:cNvPr>
            <p:cNvCxnSpPr>
              <a:cxnSpLocks/>
            </p:cNvCxnSpPr>
            <p:nvPr/>
          </p:nvCxnSpPr>
          <p:spPr bwMode="auto">
            <a:xfrm flipH="1">
              <a:off x="1361440" y="28037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76E7383-7A8F-A8A2-6C3B-45FC46C45135}"/>
                </a:ext>
              </a:extLst>
            </p:cNvPr>
            <p:cNvCxnSpPr>
              <a:cxnSpLocks/>
            </p:cNvCxnSpPr>
            <p:nvPr/>
          </p:nvCxnSpPr>
          <p:spPr bwMode="auto">
            <a:xfrm flipH="1">
              <a:off x="1361440" y="3367333"/>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476FF36-567E-A768-4A74-CF3BC4A8F109}"/>
                </a:ext>
              </a:extLst>
            </p:cNvPr>
            <p:cNvCxnSpPr>
              <a:cxnSpLocks/>
            </p:cNvCxnSpPr>
            <p:nvPr/>
          </p:nvCxnSpPr>
          <p:spPr bwMode="auto">
            <a:xfrm flipH="1">
              <a:off x="1361440" y="393092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8EF9334-F620-9994-7FB4-E20C021180CC}"/>
                </a:ext>
              </a:extLst>
            </p:cNvPr>
            <p:cNvCxnSpPr>
              <a:cxnSpLocks/>
            </p:cNvCxnSpPr>
            <p:nvPr/>
          </p:nvCxnSpPr>
          <p:spPr bwMode="auto">
            <a:xfrm flipH="1">
              <a:off x="1361440" y="4494521"/>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5A3EF86-359D-CECF-A6FB-BCCB3EF5AC34}"/>
                </a:ext>
              </a:extLst>
            </p:cNvPr>
            <p:cNvCxnSpPr>
              <a:cxnSpLocks/>
            </p:cNvCxnSpPr>
            <p:nvPr/>
          </p:nvCxnSpPr>
          <p:spPr bwMode="auto">
            <a:xfrm flipH="1">
              <a:off x="1361440" y="5058115"/>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A23352F-F821-0C4A-543C-2A7DFF796643}"/>
                </a:ext>
              </a:extLst>
            </p:cNvPr>
            <p:cNvCxnSpPr>
              <a:cxnSpLocks/>
            </p:cNvCxnSpPr>
            <p:nvPr/>
          </p:nvCxnSpPr>
          <p:spPr bwMode="auto">
            <a:xfrm flipH="1">
              <a:off x="1361440" y="562170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1E506A6-B13F-20FC-A40A-B79EA336FEDF}"/>
                </a:ext>
              </a:extLst>
            </p:cNvPr>
            <p:cNvCxnSpPr>
              <a:cxnSpLocks/>
            </p:cNvCxnSpPr>
            <p:nvPr/>
          </p:nvCxnSpPr>
          <p:spPr bwMode="auto">
            <a:xfrm>
              <a:off x="1422400" y="562277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6448E8A-FFBA-BCC4-66DE-C1FEC15DF9A2}"/>
                </a:ext>
              </a:extLst>
            </p:cNvPr>
            <p:cNvCxnSpPr>
              <a:cxnSpLocks/>
            </p:cNvCxnSpPr>
            <p:nvPr/>
          </p:nvCxnSpPr>
          <p:spPr bwMode="auto">
            <a:xfrm>
              <a:off x="2736427" y="562277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D7C9FA6-63A2-E675-4CFD-3D8C2DA0A23F}"/>
                </a:ext>
              </a:extLst>
            </p:cNvPr>
            <p:cNvCxnSpPr>
              <a:cxnSpLocks/>
            </p:cNvCxnSpPr>
            <p:nvPr/>
          </p:nvCxnSpPr>
          <p:spPr bwMode="auto">
            <a:xfrm>
              <a:off x="5364480" y="562277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BEC091D-E421-481B-F858-DD66CBC1C921}"/>
                </a:ext>
              </a:extLst>
            </p:cNvPr>
            <p:cNvCxnSpPr>
              <a:cxnSpLocks/>
            </p:cNvCxnSpPr>
            <p:nvPr/>
          </p:nvCxnSpPr>
          <p:spPr bwMode="auto">
            <a:xfrm>
              <a:off x="4050454" y="5632939"/>
              <a:ext cx="0" cy="64008"/>
            </a:xfrm>
            <a:prstGeom prst="line">
              <a:avLst/>
            </a:prstGeom>
            <a:noFill/>
            <a:ln w="12700" cap="flat" cmpd="sng" algn="ctr">
              <a:solidFill>
                <a:srgbClr val="000000"/>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388E7CC5-4AB3-0758-16DA-E696D84158BD}"/>
              </a:ext>
            </a:extLst>
          </p:cNvPr>
          <p:cNvSpPr txBox="1"/>
          <p:nvPr/>
        </p:nvSpPr>
        <p:spPr bwMode="auto">
          <a:xfrm>
            <a:off x="3813386" y="564823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10</a:t>
            </a:r>
          </a:p>
        </p:txBody>
      </p:sp>
      <p:sp>
        <p:nvSpPr>
          <p:cNvPr id="110" name="TextBox 109">
            <a:extLst>
              <a:ext uri="{FF2B5EF4-FFF2-40B4-BE49-F238E27FC236}">
                <a16:creationId xmlns:a16="http://schemas.microsoft.com/office/drawing/2014/main" id="{C9818B3E-9A92-E1CD-1E53-DC9D3854F5E8}"/>
              </a:ext>
            </a:extLst>
          </p:cNvPr>
          <p:cNvSpPr txBox="1"/>
          <p:nvPr/>
        </p:nvSpPr>
        <p:spPr>
          <a:xfrm>
            <a:off x="7431012" y="2223105"/>
            <a:ext cx="4003039" cy="646331"/>
          </a:xfrm>
          <a:prstGeom prst="rect">
            <a:avLst/>
          </a:prstGeom>
          <a:noFill/>
          <a:ln>
            <a:noFill/>
          </a:ln>
        </p:spPr>
        <p:txBody>
          <a:bodyPr wrap="square" lIns="91440" tIns="45720" rIns="91440" bIns="45720" rtlCol="0" anchor="ctr">
            <a:spAutoFit/>
          </a:bodyPr>
          <a:lstStyle/>
          <a:p>
            <a:pPr algn="ctr">
              <a:defRPr/>
            </a:pPr>
            <a:r>
              <a:rPr lang="en-GB" b="1" dirty="0">
                <a:solidFill>
                  <a:prstClr val="black"/>
                </a:solidFill>
                <a:cs typeface="Arial" panose="020B0604020202020204" pitchFamily="34" charset="0"/>
              </a:rPr>
              <a:t>Histologic Stage and </a:t>
            </a:r>
            <a:br>
              <a:rPr lang="en-GB" b="1" dirty="0">
                <a:solidFill>
                  <a:prstClr val="black"/>
                </a:solidFill>
                <a:cs typeface="Arial" panose="020B0604020202020204" pitchFamily="34" charset="0"/>
              </a:rPr>
            </a:br>
            <a:r>
              <a:rPr lang="en-GB" b="1" dirty="0">
                <a:solidFill>
                  <a:prstClr val="black"/>
                </a:solidFill>
                <a:cs typeface="Arial" panose="020B0604020202020204" pitchFamily="34" charset="0"/>
              </a:rPr>
              <a:t>Paris-II Criteria</a:t>
            </a:r>
            <a:endParaRPr lang="en-GB" b="1" baseline="30000" dirty="0">
              <a:solidFill>
                <a:prstClr val="black"/>
              </a:solidFill>
              <a:cs typeface="Arial" panose="020B0604020202020204" pitchFamily="34" charset="0"/>
            </a:endParaRPr>
          </a:p>
        </p:txBody>
      </p:sp>
      <p:sp>
        <p:nvSpPr>
          <p:cNvPr id="111" name="TextBox 110">
            <a:extLst>
              <a:ext uri="{FF2B5EF4-FFF2-40B4-BE49-F238E27FC236}">
                <a16:creationId xmlns:a16="http://schemas.microsoft.com/office/drawing/2014/main" id="{64FCF327-AFFC-47EB-C13F-C3E01162BF39}"/>
              </a:ext>
            </a:extLst>
          </p:cNvPr>
          <p:cNvSpPr txBox="1"/>
          <p:nvPr/>
        </p:nvSpPr>
        <p:spPr>
          <a:xfrm rot="16200000">
            <a:off x="4944918" y="4067662"/>
            <a:ext cx="3537746" cy="369332"/>
          </a:xfrm>
          <a:prstGeom prst="rect">
            <a:avLst/>
          </a:prstGeom>
          <a:solidFill>
            <a:srgbClr val="FFFFFF"/>
          </a:solidFill>
          <a:ln>
            <a:noFill/>
          </a:ln>
        </p:spPr>
        <p:txBody>
          <a:bodyPr wrap="square" lIns="91440" tIns="45720" rIns="91440" bIns="4572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Transplant-Free survival (%)</a:t>
            </a:r>
          </a:p>
        </p:txBody>
      </p:sp>
      <p:sp>
        <p:nvSpPr>
          <p:cNvPr id="123" name="TextBox 122">
            <a:extLst>
              <a:ext uri="{FF2B5EF4-FFF2-40B4-BE49-F238E27FC236}">
                <a16:creationId xmlns:a16="http://schemas.microsoft.com/office/drawing/2014/main" id="{B2610DED-3DBD-A5BE-B007-3FBC0456E9CD}"/>
              </a:ext>
            </a:extLst>
          </p:cNvPr>
          <p:cNvSpPr txBox="1"/>
          <p:nvPr/>
        </p:nvSpPr>
        <p:spPr bwMode="auto">
          <a:xfrm>
            <a:off x="7410692" y="5933196"/>
            <a:ext cx="3962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chemeClr val="tx1">
                    <a:lumMod val="75000"/>
                    <a:lumOff val="25000"/>
                  </a:schemeClr>
                </a:solidFill>
                <a:latin typeface="Poppins Medium" panose="00000600000000000000" pitchFamily="2" charset="0"/>
                <a:cs typeface="Poppins Medium" panose="00000600000000000000" pitchFamily="2" charset="0"/>
              </a:rPr>
              <a:t>Follow-up (Yr)</a:t>
            </a:r>
          </a:p>
        </p:txBody>
      </p:sp>
      <p:sp>
        <p:nvSpPr>
          <p:cNvPr id="124" name="TextBox 123">
            <a:extLst>
              <a:ext uri="{FF2B5EF4-FFF2-40B4-BE49-F238E27FC236}">
                <a16:creationId xmlns:a16="http://schemas.microsoft.com/office/drawing/2014/main" id="{C2DA221A-2E8B-5179-428D-4B2E33FE43A0}"/>
              </a:ext>
            </a:extLst>
          </p:cNvPr>
          <p:cNvSpPr txBox="1"/>
          <p:nvPr/>
        </p:nvSpPr>
        <p:spPr bwMode="auto">
          <a:xfrm>
            <a:off x="6780772" y="264118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100</a:t>
            </a:r>
          </a:p>
        </p:txBody>
      </p:sp>
      <p:sp>
        <p:nvSpPr>
          <p:cNvPr id="125" name="TextBox 124">
            <a:extLst>
              <a:ext uri="{FF2B5EF4-FFF2-40B4-BE49-F238E27FC236}">
                <a16:creationId xmlns:a16="http://schemas.microsoft.com/office/drawing/2014/main" id="{B61DCD45-7974-AC6E-AA41-83905088C935}"/>
              </a:ext>
            </a:extLst>
          </p:cNvPr>
          <p:cNvSpPr txBox="1"/>
          <p:nvPr/>
        </p:nvSpPr>
        <p:spPr bwMode="auto">
          <a:xfrm>
            <a:off x="6780772" y="320659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80</a:t>
            </a:r>
          </a:p>
        </p:txBody>
      </p:sp>
      <p:sp>
        <p:nvSpPr>
          <p:cNvPr id="126" name="TextBox 125">
            <a:extLst>
              <a:ext uri="{FF2B5EF4-FFF2-40B4-BE49-F238E27FC236}">
                <a16:creationId xmlns:a16="http://schemas.microsoft.com/office/drawing/2014/main" id="{E22B20A6-C392-2C70-C041-AFB6620F03AB}"/>
              </a:ext>
            </a:extLst>
          </p:cNvPr>
          <p:cNvSpPr txBox="1"/>
          <p:nvPr/>
        </p:nvSpPr>
        <p:spPr bwMode="auto">
          <a:xfrm>
            <a:off x="6780772" y="3772009"/>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60</a:t>
            </a:r>
          </a:p>
        </p:txBody>
      </p:sp>
      <p:sp>
        <p:nvSpPr>
          <p:cNvPr id="127" name="TextBox 126">
            <a:extLst>
              <a:ext uri="{FF2B5EF4-FFF2-40B4-BE49-F238E27FC236}">
                <a16:creationId xmlns:a16="http://schemas.microsoft.com/office/drawing/2014/main" id="{6433FCAF-F62C-1A8B-101F-672E1AF7E05B}"/>
              </a:ext>
            </a:extLst>
          </p:cNvPr>
          <p:cNvSpPr txBox="1"/>
          <p:nvPr/>
        </p:nvSpPr>
        <p:spPr bwMode="auto">
          <a:xfrm>
            <a:off x="6780772" y="4337421"/>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40</a:t>
            </a:r>
          </a:p>
        </p:txBody>
      </p:sp>
      <p:sp>
        <p:nvSpPr>
          <p:cNvPr id="128" name="TextBox 127">
            <a:extLst>
              <a:ext uri="{FF2B5EF4-FFF2-40B4-BE49-F238E27FC236}">
                <a16:creationId xmlns:a16="http://schemas.microsoft.com/office/drawing/2014/main" id="{00615160-4DEB-4C42-6B1D-A79F90A8D77C}"/>
              </a:ext>
            </a:extLst>
          </p:cNvPr>
          <p:cNvSpPr txBox="1"/>
          <p:nvPr/>
        </p:nvSpPr>
        <p:spPr bwMode="auto">
          <a:xfrm>
            <a:off x="6780772" y="4902833"/>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20</a:t>
            </a:r>
          </a:p>
        </p:txBody>
      </p:sp>
      <p:sp>
        <p:nvSpPr>
          <p:cNvPr id="129" name="TextBox 128">
            <a:extLst>
              <a:ext uri="{FF2B5EF4-FFF2-40B4-BE49-F238E27FC236}">
                <a16:creationId xmlns:a16="http://schemas.microsoft.com/office/drawing/2014/main" id="{ADE9F17B-4E9D-E7A6-AAC2-8BB708FC5F69}"/>
              </a:ext>
            </a:extLst>
          </p:cNvPr>
          <p:cNvSpPr txBox="1"/>
          <p:nvPr/>
        </p:nvSpPr>
        <p:spPr bwMode="auto">
          <a:xfrm>
            <a:off x="6780772" y="5468245"/>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cs typeface="Arial" panose="020B0604020202020204" pitchFamily="34" charset="0"/>
              </a:rPr>
              <a:t>0</a:t>
            </a:r>
          </a:p>
        </p:txBody>
      </p:sp>
      <p:sp>
        <p:nvSpPr>
          <p:cNvPr id="130" name="TextBox 129">
            <a:extLst>
              <a:ext uri="{FF2B5EF4-FFF2-40B4-BE49-F238E27FC236}">
                <a16:creationId xmlns:a16="http://schemas.microsoft.com/office/drawing/2014/main" id="{F2A01331-5234-90DA-39D5-F1907C407FE4}"/>
              </a:ext>
            </a:extLst>
          </p:cNvPr>
          <p:cNvSpPr txBox="1"/>
          <p:nvPr/>
        </p:nvSpPr>
        <p:spPr bwMode="auto">
          <a:xfrm>
            <a:off x="11139412" y="564823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15</a:t>
            </a:r>
          </a:p>
        </p:txBody>
      </p:sp>
      <p:sp>
        <p:nvSpPr>
          <p:cNvPr id="131" name="TextBox 130">
            <a:extLst>
              <a:ext uri="{FF2B5EF4-FFF2-40B4-BE49-F238E27FC236}">
                <a16:creationId xmlns:a16="http://schemas.microsoft.com/office/drawing/2014/main" id="{FE02731C-DFFA-3958-C5C1-02255315FE47}"/>
              </a:ext>
            </a:extLst>
          </p:cNvPr>
          <p:cNvSpPr txBox="1"/>
          <p:nvPr/>
        </p:nvSpPr>
        <p:spPr bwMode="auto">
          <a:xfrm>
            <a:off x="7187172" y="564823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0</a:t>
            </a:r>
          </a:p>
        </p:txBody>
      </p:sp>
      <p:sp>
        <p:nvSpPr>
          <p:cNvPr id="132" name="TextBox 131">
            <a:extLst>
              <a:ext uri="{FF2B5EF4-FFF2-40B4-BE49-F238E27FC236}">
                <a16:creationId xmlns:a16="http://schemas.microsoft.com/office/drawing/2014/main" id="{8CA52472-D1A7-E3C4-D818-92859A67A99C}"/>
              </a:ext>
            </a:extLst>
          </p:cNvPr>
          <p:cNvSpPr txBox="1"/>
          <p:nvPr/>
        </p:nvSpPr>
        <p:spPr bwMode="auto">
          <a:xfrm>
            <a:off x="8504585" y="564823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5</a:t>
            </a:r>
          </a:p>
        </p:txBody>
      </p:sp>
      <p:grpSp>
        <p:nvGrpSpPr>
          <p:cNvPr id="3" name="Group 2">
            <a:extLst>
              <a:ext uri="{FF2B5EF4-FFF2-40B4-BE49-F238E27FC236}">
                <a16:creationId xmlns:a16="http://schemas.microsoft.com/office/drawing/2014/main" id="{E562A47F-386F-E242-0324-51A920F4B0F9}"/>
              </a:ext>
            </a:extLst>
          </p:cNvPr>
          <p:cNvGrpSpPr/>
          <p:nvPr/>
        </p:nvGrpSpPr>
        <p:grpSpPr>
          <a:xfrm>
            <a:off x="7370052" y="2804808"/>
            <a:ext cx="4013200" cy="2902299"/>
            <a:chOff x="6929120" y="2804808"/>
            <a:chExt cx="4013200" cy="2902299"/>
          </a:xfrm>
        </p:grpSpPr>
        <p:cxnSp>
          <p:nvCxnSpPr>
            <p:cNvPr id="112" name="Straight Connector 111">
              <a:extLst>
                <a:ext uri="{FF2B5EF4-FFF2-40B4-BE49-F238E27FC236}">
                  <a16:creationId xmlns:a16="http://schemas.microsoft.com/office/drawing/2014/main" id="{F7FB730B-03E2-31EC-8ADB-8E5A80831AB0}"/>
                </a:ext>
              </a:extLst>
            </p:cNvPr>
            <p:cNvCxnSpPr>
              <a:cxnSpLocks/>
            </p:cNvCxnSpPr>
            <p:nvPr/>
          </p:nvCxnSpPr>
          <p:spPr bwMode="auto">
            <a:xfrm>
              <a:off x="6990080" y="2804808"/>
              <a:ext cx="0" cy="2827061"/>
            </a:xfrm>
            <a:prstGeom prst="line">
              <a:avLst/>
            </a:prstGeom>
            <a:noFill/>
            <a:ln w="12700" cap="flat" cmpd="sng" algn="ctr">
              <a:solidFill>
                <a:srgbClr val="000000"/>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D8603AB-7BE8-3052-5423-B04D708D62C2}"/>
                </a:ext>
              </a:extLst>
            </p:cNvPr>
            <p:cNvCxnSpPr>
              <a:cxnSpLocks/>
            </p:cNvCxnSpPr>
            <p:nvPr/>
          </p:nvCxnSpPr>
          <p:spPr bwMode="auto">
            <a:xfrm>
              <a:off x="6979920" y="5631869"/>
              <a:ext cx="3962400" cy="0"/>
            </a:xfrm>
            <a:prstGeom prst="line">
              <a:avLst/>
            </a:prstGeom>
            <a:noFill/>
            <a:ln w="12700" cap="flat" cmpd="sng" algn="ctr">
              <a:solidFill>
                <a:srgbClr val="000000"/>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CA311E0-C577-D786-5AA4-69D0AF345515}"/>
                </a:ext>
              </a:extLst>
            </p:cNvPr>
            <p:cNvCxnSpPr>
              <a:cxnSpLocks/>
            </p:cNvCxnSpPr>
            <p:nvPr/>
          </p:nvCxnSpPr>
          <p:spPr bwMode="auto">
            <a:xfrm flipH="1">
              <a:off x="6929120" y="281389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B16256F-D048-8469-A343-F943E1487C4D}"/>
                </a:ext>
              </a:extLst>
            </p:cNvPr>
            <p:cNvCxnSpPr>
              <a:cxnSpLocks/>
            </p:cNvCxnSpPr>
            <p:nvPr/>
          </p:nvCxnSpPr>
          <p:spPr bwMode="auto">
            <a:xfrm flipH="1">
              <a:off x="6929120" y="3377493"/>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2739B13-BB57-C984-7B1D-A9D91AED6FAD}"/>
                </a:ext>
              </a:extLst>
            </p:cNvPr>
            <p:cNvCxnSpPr>
              <a:cxnSpLocks/>
            </p:cNvCxnSpPr>
            <p:nvPr/>
          </p:nvCxnSpPr>
          <p:spPr bwMode="auto">
            <a:xfrm flipH="1">
              <a:off x="6929120" y="394108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E784BF2-B68F-58D2-A900-9F576EEC6739}"/>
                </a:ext>
              </a:extLst>
            </p:cNvPr>
            <p:cNvCxnSpPr>
              <a:cxnSpLocks/>
            </p:cNvCxnSpPr>
            <p:nvPr/>
          </p:nvCxnSpPr>
          <p:spPr bwMode="auto">
            <a:xfrm flipH="1">
              <a:off x="6929120" y="4504681"/>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5D9EEAE-E85E-B4A2-29A8-CB006232552B}"/>
                </a:ext>
              </a:extLst>
            </p:cNvPr>
            <p:cNvCxnSpPr>
              <a:cxnSpLocks/>
            </p:cNvCxnSpPr>
            <p:nvPr/>
          </p:nvCxnSpPr>
          <p:spPr bwMode="auto">
            <a:xfrm flipH="1">
              <a:off x="6929120" y="5068275"/>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0C11EBC-1A94-2583-4C19-0EA8F539BBD0}"/>
                </a:ext>
              </a:extLst>
            </p:cNvPr>
            <p:cNvCxnSpPr>
              <a:cxnSpLocks/>
            </p:cNvCxnSpPr>
            <p:nvPr/>
          </p:nvCxnSpPr>
          <p:spPr bwMode="auto">
            <a:xfrm flipH="1">
              <a:off x="6929120" y="563186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77C4224-DFAC-D587-7708-18F8FBA14BD8}"/>
                </a:ext>
              </a:extLst>
            </p:cNvPr>
            <p:cNvCxnSpPr>
              <a:cxnSpLocks/>
            </p:cNvCxnSpPr>
            <p:nvPr/>
          </p:nvCxnSpPr>
          <p:spPr bwMode="auto">
            <a:xfrm>
              <a:off x="6990080" y="563293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9F11233-C9FA-9CF0-D4C9-071B26A5BAA3}"/>
                </a:ext>
              </a:extLst>
            </p:cNvPr>
            <p:cNvCxnSpPr>
              <a:cxnSpLocks/>
            </p:cNvCxnSpPr>
            <p:nvPr/>
          </p:nvCxnSpPr>
          <p:spPr bwMode="auto">
            <a:xfrm>
              <a:off x="8304107" y="563293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F5A9479-E91D-F587-E94B-168916116A82}"/>
                </a:ext>
              </a:extLst>
            </p:cNvPr>
            <p:cNvCxnSpPr>
              <a:cxnSpLocks/>
            </p:cNvCxnSpPr>
            <p:nvPr/>
          </p:nvCxnSpPr>
          <p:spPr bwMode="auto">
            <a:xfrm>
              <a:off x="10932160" y="5632939"/>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3545AE2-5E94-C84F-892D-B8D21ED7FD1A}"/>
                </a:ext>
              </a:extLst>
            </p:cNvPr>
            <p:cNvCxnSpPr>
              <a:cxnSpLocks/>
            </p:cNvCxnSpPr>
            <p:nvPr/>
          </p:nvCxnSpPr>
          <p:spPr bwMode="auto">
            <a:xfrm>
              <a:off x="9618134" y="5643099"/>
              <a:ext cx="0" cy="64008"/>
            </a:xfrm>
            <a:prstGeom prst="line">
              <a:avLst/>
            </a:prstGeom>
            <a:noFill/>
            <a:ln w="12700" cap="flat" cmpd="sng" algn="ctr">
              <a:solidFill>
                <a:srgbClr val="000000"/>
              </a:solidFill>
              <a:prstDash val="solid"/>
              <a:round/>
              <a:headEnd type="none" w="med" len="med"/>
              <a:tailEnd type="none" w="med" len="med"/>
            </a:ln>
            <a:effectLst/>
          </p:spPr>
        </p:cxnSp>
      </p:grpSp>
      <p:sp>
        <p:nvSpPr>
          <p:cNvPr id="134" name="TextBox 133">
            <a:extLst>
              <a:ext uri="{FF2B5EF4-FFF2-40B4-BE49-F238E27FC236}">
                <a16:creationId xmlns:a16="http://schemas.microsoft.com/office/drawing/2014/main" id="{7F125BAD-8A02-3931-76AE-11A60A117964}"/>
              </a:ext>
            </a:extLst>
          </p:cNvPr>
          <p:cNvSpPr txBox="1"/>
          <p:nvPr/>
        </p:nvSpPr>
        <p:spPr bwMode="auto">
          <a:xfrm>
            <a:off x="9821998" y="5658392"/>
            <a:ext cx="46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cs typeface="Arial" panose="020B0604020202020204" pitchFamily="34" charset="0"/>
              </a:rPr>
              <a:t>10</a:t>
            </a:r>
          </a:p>
        </p:txBody>
      </p:sp>
      <p:grpSp>
        <p:nvGrpSpPr>
          <p:cNvPr id="135" name="Group 134">
            <a:extLst>
              <a:ext uri="{FF2B5EF4-FFF2-40B4-BE49-F238E27FC236}">
                <a16:creationId xmlns:a16="http://schemas.microsoft.com/office/drawing/2014/main" id="{B170E378-09C8-ECD1-11DD-D0D440ECDDEE}"/>
              </a:ext>
            </a:extLst>
          </p:cNvPr>
          <p:cNvGrpSpPr/>
          <p:nvPr/>
        </p:nvGrpSpPr>
        <p:grpSpPr>
          <a:xfrm>
            <a:off x="7464032" y="2816225"/>
            <a:ext cx="3889375" cy="1485900"/>
            <a:chOff x="7023100" y="2816225"/>
            <a:chExt cx="3889375" cy="1485900"/>
          </a:xfrm>
        </p:grpSpPr>
        <p:sp>
          <p:nvSpPr>
            <p:cNvPr id="136" name="Freeform 96">
              <a:extLst>
                <a:ext uri="{FF2B5EF4-FFF2-40B4-BE49-F238E27FC236}">
                  <a16:creationId xmlns:a16="http://schemas.microsoft.com/office/drawing/2014/main" id="{C01CD2EF-35C6-3AE0-8054-9856AC06F9AF}"/>
                </a:ext>
              </a:extLst>
            </p:cNvPr>
            <p:cNvSpPr/>
            <p:nvPr/>
          </p:nvSpPr>
          <p:spPr bwMode="auto">
            <a:xfrm>
              <a:off x="7023100" y="2816225"/>
              <a:ext cx="3244850" cy="1406525"/>
            </a:xfrm>
            <a:custGeom>
              <a:avLst/>
              <a:gdLst>
                <a:gd name="connsiteX0" fmla="*/ 0 w 3263900"/>
                <a:gd name="connsiteY0" fmla="*/ 0 h 1403350"/>
                <a:gd name="connsiteX1" fmla="*/ 117475 w 3263900"/>
                <a:gd name="connsiteY1" fmla="*/ 60325 h 1403350"/>
                <a:gd name="connsiteX2" fmla="*/ 165100 w 3263900"/>
                <a:gd name="connsiteY2" fmla="*/ 120650 h 1403350"/>
                <a:gd name="connsiteX3" fmla="*/ 225425 w 3263900"/>
                <a:gd name="connsiteY3" fmla="*/ 136525 h 1403350"/>
                <a:gd name="connsiteX4" fmla="*/ 254000 w 3263900"/>
                <a:gd name="connsiteY4" fmla="*/ 171450 h 1403350"/>
                <a:gd name="connsiteX5" fmla="*/ 282575 w 3263900"/>
                <a:gd name="connsiteY5" fmla="*/ 171450 h 1403350"/>
                <a:gd name="connsiteX6" fmla="*/ 282575 w 3263900"/>
                <a:gd name="connsiteY6" fmla="*/ 171450 h 1403350"/>
                <a:gd name="connsiteX7" fmla="*/ 301625 w 3263900"/>
                <a:gd name="connsiteY7" fmla="*/ 196850 h 1403350"/>
                <a:gd name="connsiteX8" fmla="*/ 355600 w 3263900"/>
                <a:gd name="connsiteY8" fmla="*/ 200025 h 1403350"/>
                <a:gd name="connsiteX9" fmla="*/ 371475 w 3263900"/>
                <a:gd name="connsiteY9" fmla="*/ 241300 h 1403350"/>
                <a:gd name="connsiteX10" fmla="*/ 415925 w 3263900"/>
                <a:gd name="connsiteY10" fmla="*/ 244475 h 1403350"/>
                <a:gd name="connsiteX11" fmla="*/ 425450 w 3263900"/>
                <a:gd name="connsiteY11" fmla="*/ 273050 h 1403350"/>
                <a:gd name="connsiteX12" fmla="*/ 454025 w 3263900"/>
                <a:gd name="connsiteY12" fmla="*/ 273050 h 1403350"/>
                <a:gd name="connsiteX13" fmla="*/ 508000 w 3263900"/>
                <a:gd name="connsiteY13" fmla="*/ 368300 h 1403350"/>
                <a:gd name="connsiteX14" fmla="*/ 609600 w 3263900"/>
                <a:gd name="connsiteY14" fmla="*/ 390525 h 1403350"/>
                <a:gd name="connsiteX15" fmla="*/ 660400 w 3263900"/>
                <a:gd name="connsiteY15" fmla="*/ 438150 h 1403350"/>
                <a:gd name="connsiteX16" fmla="*/ 695325 w 3263900"/>
                <a:gd name="connsiteY16" fmla="*/ 438150 h 1403350"/>
                <a:gd name="connsiteX17" fmla="*/ 733425 w 3263900"/>
                <a:gd name="connsiteY17" fmla="*/ 469900 h 1403350"/>
                <a:gd name="connsiteX18" fmla="*/ 793750 w 3263900"/>
                <a:gd name="connsiteY18" fmla="*/ 466725 h 1403350"/>
                <a:gd name="connsiteX19" fmla="*/ 809625 w 3263900"/>
                <a:gd name="connsiteY19" fmla="*/ 476250 h 1403350"/>
                <a:gd name="connsiteX20" fmla="*/ 850900 w 3263900"/>
                <a:gd name="connsiteY20" fmla="*/ 479425 h 1403350"/>
                <a:gd name="connsiteX21" fmla="*/ 860425 w 3263900"/>
                <a:gd name="connsiteY21" fmla="*/ 488950 h 1403350"/>
                <a:gd name="connsiteX22" fmla="*/ 898525 w 3263900"/>
                <a:gd name="connsiteY22" fmla="*/ 488950 h 1403350"/>
                <a:gd name="connsiteX23" fmla="*/ 920750 w 3263900"/>
                <a:gd name="connsiteY23" fmla="*/ 533400 h 1403350"/>
                <a:gd name="connsiteX24" fmla="*/ 962025 w 3263900"/>
                <a:gd name="connsiteY24" fmla="*/ 533400 h 1403350"/>
                <a:gd name="connsiteX25" fmla="*/ 965200 w 3263900"/>
                <a:gd name="connsiteY25" fmla="*/ 549275 h 1403350"/>
                <a:gd name="connsiteX26" fmla="*/ 1012825 w 3263900"/>
                <a:gd name="connsiteY26" fmla="*/ 552450 h 1403350"/>
                <a:gd name="connsiteX27" fmla="*/ 1035050 w 3263900"/>
                <a:gd name="connsiteY27" fmla="*/ 600075 h 1403350"/>
                <a:gd name="connsiteX28" fmla="*/ 1089025 w 3263900"/>
                <a:gd name="connsiteY28" fmla="*/ 609600 h 1403350"/>
                <a:gd name="connsiteX29" fmla="*/ 1117600 w 3263900"/>
                <a:gd name="connsiteY29" fmla="*/ 631825 h 1403350"/>
                <a:gd name="connsiteX30" fmla="*/ 1155700 w 3263900"/>
                <a:gd name="connsiteY30" fmla="*/ 631825 h 1403350"/>
                <a:gd name="connsiteX31" fmla="*/ 1174750 w 3263900"/>
                <a:gd name="connsiteY31" fmla="*/ 660400 h 1403350"/>
                <a:gd name="connsiteX32" fmla="*/ 1241425 w 3263900"/>
                <a:gd name="connsiteY32" fmla="*/ 660400 h 1403350"/>
                <a:gd name="connsiteX33" fmla="*/ 1250950 w 3263900"/>
                <a:gd name="connsiteY33" fmla="*/ 685800 h 1403350"/>
                <a:gd name="connsiteX34" fmla="*/ 1282700 w 3263900"/>
                <a:gd name="connsiteY34" fmla="*/ 685800 h 1403350"/>
                <a:gd name="connsiteX35" fmla="*/ 1323975 w 3263900"/>
                <a:gd name="connsiteY35" fmla="*/ 733425 h 1403350"/>
                <a:gd name="connsiteX36" fmla="*/ 1390650 w 3263900"/>
                <a:gd name="connsiteY36" fmla="*/ 746125 h 1403350"/>
                <a:gd name="connsiteX37" fmla="*/ 1416050 w 3263900"/>
                <a:gd name="connsiteY37" fmla="*/ 777875 h 1403350"/>
                <a:gd name="connsiteX38" fmla="*/ 1454150 w 3263900"/>
                <a:gd name="connsiteY38" fmla="*/ 784225 h 1403350"/>
                <a:gd name="connsiteX39" fmla="*/ 1492250 w 3263900"/>
                <a:gd name="connsiteY39" fmla="*/ 828675 h 1403350"/>
                <a:gd name="connsiteX40" fmla="*/ 1565275 w 3263900"/>
                <a:gd name="connsiteY40" fmla="*/ 828675 h 1403350"/>
                <a:gd name="connsiteX41" fmla="*/ 1568450 w 3263900"/>
                <a:gd name="connsiteY41" fmla="*/ 838200 h 1403350"/>
                <a:gd name="connsiteX42" fmla="*/ 1616075 w 3263900"/>
                <a:gd name="connsiteY42" fmla="*/ 838200 h 1403350"/>
                <a:gd name="connsiteX43" fmla="*/ 1622425 w 3263900"/>
                <a:gd name="connsiteY43" fmla="*/ 854075 h 1403350"/>
                <a:gd name="connsiteX44" fmla="*/ 1714500 w 3263900"/>
                <a:gd name="connsiteY44" fmla="*/ 850900 h 1403350"/>
                <a:gd name="connsiteX45" fmla="*/ 1739900 w 3263900"/>
                <a:gd name="connsiteY45" fmla="*/ 876300 h 1403350"/>
                <a:gd name="connsiteX46" fmla="*/ 1752600 w 3263900"/>
                <a:gd name="connsiteY46" fmla="*/ 876300 h 1403350"/>
                <a:gd name="connsiteX47" fmla="*/ 1774825 w 3263900"/>
                <a:gd name="connsiteY47" fmla="*/ 901700 h 1403350"/>
                <a:gd name="connsiteX48" fmla="*/ 1876425 w 3263900"/>
                <a:gd name="connsiteY48" fmla="*/ 901700 h 1403350"/>
                <a:gd name="connsiteX49" fmla="*/ 1879600 w 3263900"/>
                <a:gd name="connsiteY49" fmla="*/ 917575 h 1403350"/>
                <a:gd name="connsiteX50" fmla="*/ 2032000 w 3263900"/>
                <a:gd name="connsiteY50" fmla="*/ 920750 h 1403350"/>
                <a:gd name="connsiteX51" fmla="*/ 2035175 w 3263900"/>
                <a:gd name="connsiteY51" fmla="*/ 939800 h 1403350"/>
                <a:gd name="connsiteX52" fmla="*/ 2035175 w 3263900"/>
                <a:gd name="connsiteY52" fmla="*/ 939800 h 1403350"/>
                <a:gd name="connsiteX53" fmla="*/ 2066925 w 3263900"/>
                <a:gd name="connsiteY53" fmla="*/ 942975 h 1403350"/>
                <a:gd name="connsiteX54" fmla="*/ 2079625 w 3263900"/>
                <a:gd name="connsiteY54" fmla="*/ 968375 h 1403350"/>
                <a:gd name="connsiteX55" fmla="*/ 2117725 w 3263900"/>
                <a:gd name="connsiteY55" fmla="*/ 977900 h 1403350"/>
                <a:gd name="connsiteX56" fmla="*/ 2139950 w 3263900"/>
                <a:gd name="connsiteY56" fmla="*/ 996950 h 1403350"/>
                <a:gd name="connsiteX57" fmla="*/ 2146300 w 3263900"/>
                <a:gd name="connsiteY57" fmla="*/ 1016000 h 1403350"/>
                <a:gd name="connsiteX58" fmla="*/ 2174875 w 3263900"/>
                <a:gd name="connsiteY58" fmla="*/ 1016000 h 1403350"/>
                <a:gd name="connsiteX59" fmla="*/ 2174875 w 3263900"/>
                <a:gd name="connsiteY59" fmla="*/ 1047750 h 1403350"/>
                <a:gd name="connsiteX60" fmla="*/ 2260600 w 3263900"/>
                <a:gd name="connsiteY60" fmla="*/ 1044575 h 1403350"/>
                <a:gd name="connsiteX61" fmla="*/ 2273300 w 3263900"/>
                <a:gd name="connsiteY61" fmla="*/ 1054100 h 1403350"/>
                <a:gd name="connsiteX62" fmla="*/ 2324100 w 3263900"/>
                <a:gd name="connsiteY62" fmla="*/ 1060450 h 1403350"/>
                <a:gd name="connsiteX63" fmla="*/ 2339975 w 3263900"/>
                <a:gd name="connsiteY63" fmla="*/ 1085850 h 1403350"/>
                <a:gd name="connsiteX64" fmla="*/ 2371725 w 3263900"/>
                <a:gd name="connsiteY64" fmla="*/ 1085850 h 1403350"/>
                <a:gd name="connsiteX65" fmla="*/ 2387600 w 3263900"/>
                <a:gd name="connsiteY65" fmla="*/ 1101725 h 1403350"/>
                <a:gd name="connsiteX66" fmla="*/ 2435225 w 3263900"/>
                <a:gd name="connsiteY66" fmla="*/ 1104900 h 1403350"/>
                <a:gd name="connsiteX67" fmla="*/ 2457450 w 3263900"/>
                <a:gd name="connsiteY67" fmla="*/ 1127125 h 1403350"/>
                <a:gd name="connsiteX68" fmla="*/ 2457450 w 3263900"/>
                <a:gd name="connsiteY68" fmla="*/ 1127125 h 1403350"/>
                <a:gd name="connsiteX69" fmla="*/ 2498725 w 3263900"/>
                <a:gd name="connsiteY69" fmla="*/ 1146175 h 1403350"/>
                <a:gd name="connsiteX70" fmla="*/ 2533650 w 3263900"/>
                <a:gd name="connsiteY70" fmla="*/ 1136650 h 1403350"/>
                <a:gd name="connsiteX71" fmla="*/ 2533650 w 3263900"/>
                <a:gd name="connsiteY71" fmla="*/ 1136650 h 1403350"/>
                <a:gd name="connsiteX72" fmla="*/ 2533650 w 3263900"/>
                <a:gd name="connsiteY72" fmla="*/ 1155700 h 1403350"/>
                <a:gd name="connsiteX73" fmla="*/ 2695575 w 3263900"/>
                <a:gd name="connsiteY73" fmla="*/ 1155700 h 1403350"/>
                <a:gd name="connsiteX74" fmla="*/ 2727325 w 3263900"/>
                <a:gd name="connsiteY74" fmla="*/ 1190625 h 1403350"/>
                <a:gd name="connsiteX75" fmla="*/ 2787650 w 3263900"/>
                <a:gd name="connsiteY75" fmla="*/ 1190625 h 1403350"/>
                <a:gd name="connsiteX76" fmla="*/ 2790825 w 3263900"/>
                <a:gd name="connsiteY76" fmla="*/ 1203325 h 1403350"/>
                <a:gd name="connsiteX77" fmla="*/ 2822575 w 3263900"/>
                <a:gd name="connsiteY77" fmla="*/ 1206500 h 1403350"/>
                <a:gd name="connsiteX78" fmla="*/ 2825750 w 3263900"/>
                <a:gd name="connsiteY78" fmla="*/ 1225550 h 1403350"/>
                <a:gd name="connsiteX79" fmla="*/ 2898775 w 3263900"/>
                <a:gd name="connsiteY79" fmla="*/ 1225550 h 1403350"/>
                <a:gd name="connsiteX80" fmla="*/ 2898775 w 3263900"/>
                <a:gd name="connsiteY80" fmla="*/ 1231900 h 1403350"/>
                <a:gd name="connsiteX81" fmla="*/ 2936875 w 3263900"/>
                <a:gd name="connsiteY81" fmla="*/ 1231900 h 1403350"/>
                <a:gd name="connsiteX82" fmla="*/ 2946400 w 3263900"/>
                <a:gd name="connsiteY82" fmla="*/ 1289050 h 1403350"/>
                <a:gd name="connsiteX83" fmla="*/ 3000375 w 3263900"/>
                <a:gd name="connsiteY83" fmla="*/ 1289050 h 1403350"/>
                <a:gd name="connsiteX84" fmla="*/ 3000375 w 3263900"/>
                <a:gd name="connsiteY84" fmla="*/ 1304925 h 1403350"/>
                <a:gd name="connsiteX85" fmla="*/ 3048000 w 3263900"/>
                <a:gd name="connsiteY85" fmla="*/ 1304925 h 1403350"/>
                <a:gd name="connsiteX86" fmla="*/ 3048000 w 3263900"/>
                <a:gd name="connsiteY86" fmla="*/ 1320800 h 1403350"/>
                <a:gd name="connsiteX87" fmla="*/ 3117850 w 3263900"/>
                <a:gd name="connsiteY87" fmla="*/ 1320800 h 1403350"/>
                <a:gd name="connsiteX88" fmla="*/ 3117850 w 3263900"/>
                <a:gd name="connsiteY88" fmla="*/ 1343025 h 1403350"/>
                <a:gd name="connsiteX89" fmla="*/ 3165475 w 3263900"/>
                <a:gd name="connsiteY89" fmla="*/ 1343025 h 1403350"/>
                <a:gd name="connsiteX90" fmla="*/ 3171825 w 3263900"/>
                <a:gd name="connsiteY90" fmla="*/ 1403350 h 1403350"/>
                <a:gd name="connsiteX91" fmla="*/ 3263900 w 3263900"/>
                <a:gd name="connsiteY91" fmla="*/ 1403350 h 1403350"/>
                <a:gd name="connsiteX0" fmla="*/ 0 w 3263900"/>
                <a:gd name="connsiteY0" fmla="*/ 0 h 1403350"/>
                <a:gd name="connsiteX1" fmla="*/ 117475 w 3263900"/>
                <a:gd name="connsiteY1" fmla="*/ 60325 h 1403350"/>
                <a:gd name="connsiteX2" fmla="*/ 165100 w 3263900"/>
                <a:gd name="connsiteY2" fmla="*/ 120650 h 1403350"/>
                <a:gd name="connsiteX3" fmla="*/ 225425 w 3263900"/>
                <a:gd name="connsiteY3" fmla="*/ 136525 h 1403350"/>
                <a:gd name="connsiteX4" fmla="*/ 254000 w 3263900"/>
                <a:gd name="connsiteY4" fmla="*/ 171450 h 1403350"/>
                <a:gd name="connsiteX5" fmla="*/ 282575 w 3263900"/>
                <a:gd name="connsiteY5" fmla="*/ 171450 h 1403350"/>
                <a:gd name="connsiteX6" fmla="*/ 282575 w 3263900"/>
                <a:gd name="connsiteY6" fmla="*/ 171450 h 1403350"/>
                <a:gd name="connsiteX7" fmla="*/ 301625 w 3263900"/>
                <a:gd name="connsiteY7" fmla="*/ 196850 h 1403350"/>
                <a:gd name="connsiteX8" fmla="*/ 355600 w 3263900"/>
                <a:gd name="connsiteY8" fmla="*/ 200025 h 1403350"/>
                <a:gd name="connsiteX9" fmla="*/ 371475 w 3263900"/>
                <a:gd name="connsiteY9" fmla="*/ 241300 h 1403350"/>
                <a:gd name="connsiteX10" fmla="*/ 415925 w 3263900"/>
                <a:gd name="connsiteY10" fmla="*/ 244475 h 1403350"/>
                <a:gd name="connsiteX11" fmla="*/ 425450 w 3263900"/>
                <a:gd name="connsiteY11" fmla="*/ 273050 h 1403350"/>
                <a:gd name="connsiteX12" fmla="*/ 454025 w 3263900"/>
                <a:gd name="connsiteY12" fmla="*/ 273050 h 1403350"/>
                <a:gd name="connsiteX13" fmla="*/ 508000 w 3263900"/>
                <a:gd name="connsiteY13" fmla="*/ 368300 h 1403350"/>
                <a:gd name="connsiteX14" fmla="*/ 609600 w 3263900"/>
                <a:gd name="connsiteY14" fmla="*/ 390525 h 1403350"/>
                <a:gd name="connsiteX15" fmla="*/ 660400 w 3263900"/>
                <a:gd name="connsiteY15" fmla="*/ 438150 h 1403350"/>
                <a:gd name="connsiteX16" fmla="*/ 695325 w 3263900"/>
                <a:gd name="connsiteY16" fmla="*/ 438150 h 1403350"/>
                <a:gd name="connsiteX17" fmla="*/ 733425 w 3263900"/>
                <a:gd name="connsiteY17" fmla="*/ 469900 h 1403350"/>
                <a:gd name="connsiteX18" fmla="*/ 793750 w 3263900"/>
                <a:gd name="connsiteY18" fmla="*/ 466725 h 1403350"/>
                <a:gd name="connsiteX19" fmla="*/ 809625 w 3263900"/>
                <a:gd name="connsiteY19" fmla="*/ 476250 h 1403350"/>
                <a:gd name="connsiteX20" fmla="*/ 850900 w 3263900"/>
                <a:gd name="connsiteY20" fmla="*/ 479425 h 1403350"/>
                <a:gd name="connsiteX21" fmla="*/ 860425 w 3263900"/>
                <a:gd name="connsiteY21" fmla="*/ 488950 h 1403350"/>
                <a:gd name="connsiteX22" fmla="*/ 898525 w 3263900"/>
                <a:gd name="connsiteY22" fmla="*/ 488950 h 1403350"/>
                <a:gd name="connsiteX23" fmla="*/ 920750 w 3263900"/>
                <a:gd name="connsiteY23" fmla="*/ 533400 h 1403350"/>
                <a:gd name="connsiteX24" fmla="*/ 962025 w 3263900"/>
                <a:gd name="connsiteY24" fmla="*/ 533400 h 1403350"/>
                <a:gd name="connsiteX25" fmla="*/ 965200 w 3263900"/>
                <a:gd name="connsiteY25" fmla="*/ 549275 h 1403350"/>
                <a:gd name="connsiteX26" fmla="*/ 1012825 w 3263900"/>
                <a:gd name="connsiteY26" fmla="*/ 552450 h 1403350"/>
                <a:gd name="connsiteX27" fmla="*/ 1035050 w 3263900"/>
                <a:gd name="connsiteY27" fmla="*/ 600075 h 1403350"/>
                <a:gd name="connsiteX28" fmla="*/ 1089025 w 3263900"/>
                <a:gd name="connsiteY28" fmla="*/ 609600 h 1403350"/>
                <a:gd name="connsiteX29" fmla="*/ 1117600 w 3263900"/>
                <a:gd name="connsiteY29" fmla="*/ 631825 h 1403350"/>
                <a:gd name="connsiteX30" fmla="*/ 1155700 w 3263900"/>
                <a:gd name="connsiteY30" fmla="*/ 631825 h 1403350"/>
                <a:gd name="connsiteX31" fmla="*/ 1174750 w 3263900"/>
                <a:gd name="connsiteY31" fmla="*/ 660400 h 1403350"/>
                <a:gd name="connsiteX32" fmla="*/ 1241425 w 3263900"/>
                <a:gd name="connsiteY32" fmla="*/ 660400 h 1403350"/>
                <a:gd name="connsiteX33" fmla="*/ 1250950 w 3263900"/>
                <a:gd name="connsiteY33" fmla="*/ 685800 h 1403350"/>
                <a:gd name="connsiteX34" fmla="*/ 1282700 w 3263900"/>
                <a:gd name="connsiteY34" fmla="*/ 685800 h 1403350"/>
                <a:gd name="connsiteX35" fmla="*/ 1323975 w 3263900"/>
                <a:gd name="connsiteY35" fmla="*/ 733425 h 1403350"/>
                <a:gd name="connsiteX36" fmla="*/ 1390650 w 3263900"/>
                <a:gd name="connsiteY36" fmla="*/ 746125 h 1403350"/>
                <a:gd name="connsiteX37" fmla="*/ 1416050 w 3263900"/>
                <a:gd name="connsiteY37" fmla="*/ 777875 h 1403350"/>
                <a:gd name="connsiteX38" fmla="*/ 1454150 w 3263900"/>
                <a:gd name="connsiteY38" fmla="*/ 784225 h 1403350"/>
                <a:gd name="connsiteX39" fmla="*/ 1492250 w 3263900"/>
                <a:gd name="connsiteY39" fmla="*/ 828675 h 1403350"/>
                <a:gd name="connsiteX40" fmla="*/ 1565275 w 3263900"/>
                <a:gd name="connsiteY40" fmla="*/ 828675 h 1403350"/>
                <a:gd name="connsiteX41" fmla="*/ 1568450 w 3263900"/>
                <a:gd name="connsiteY41" fmla="*/ 838200 h 1403350"/>
                <a:gd name="connsiteX42" fmla="*/ 1616075 w 3263900"/>
                <a:gd name="connsiteY42" fmla="*/ 838200 h 1403350"/>
                <a:gd name="connsiteX43" fmla="*/ 1622425 w 3263900"/>
                <a:gd name="connsiteY43" fmla="*/ 854075 h 1403350"/>
                <a:gd name="connsiteX44" fmla="*/ 1714500 w 3263900"/>
                <a:gd name="connsiteY44" fmla="*/ 850900 h 1403350"/>
                <a:gd name="connsiteX45" fmla="*/ 1739900 w 3263900"/>
                <a:gd name="connsiteY45" fmla="*/ 876300 h 1403350"/>
                <a:gd name="connsiteX46" fmla="*/ 1752600 w 3263900"/>
                <a:gd name="connsiteY46" fmla="*/ 876300 h 1403350"/>
                <a:gd name="connsiteX47" fmla="*/ 1774825 w 3263900"/>
                <a:gd name="connsiteY47" fmla="*/ 901700 h 1403350"/>
                <a:gd name="connsiteX48" fmla="*/ 1876425 w 3263900"/>
                <a:gd name="connsiteY48" fmla="*/ 901700 h 1403350"/>
                <a:gd name="connsiteX49" fmla="*/ 1879600 w 3263900"/>
                <a:gd name="connsiteY49" fmla="*/ 917575 h 1403350"/>
                <a:gd name="connsiteX50" fmla="*/ 2032000 w 3263900"/>
                <a:gd name="connsiteY50" fmla="*/ 920750 h 1403350"/>
                <a:gd name="connsiteX51" fmla="*/ 2035175 w 3263900"/>
                <a:gd name="connsiteY51" fmla="*/ 939800 h 1403350"/>
                <a:gd name="connsiteX52" fmla="*/ 2035175 w 3263900"/>
                <a:gd name="connsiteY52" fmla="*/ 939800 h 1403350"/>
                <a:gd name="connsiteX53" fmla="*/ 2066925 w 3263900"/>
                <a:gd name="connsiteY53" fmla="*/ 942975 h 1403350"/>
                <a:gd name="connsiteX54" fmla="*/ 2079625 w 3263900"/>
                <a:gd name="connsiteY54" fmla="*/ 968375 h 1403350"/>
                <a:gd name="connsiteX55" fmla="*/ 2117725 w 3263900"/>
                <a:gd name="connsiteY55" fmla="*/ 977900 h 1403350"/>
                <a:gd name="connsiteX56" fmla="*/ 2139950 w 3263900"/>
                <a:gd name="connsiteY56" fmla="*/ 996950 h 1403350"/>
                <a:gd name="connsiteX57" fmla="*/ 2146300 w 3263900"/>
                <a:gd name="connsiteY57" fmla="*/ 1016000 h 1403350"/>
                <a:gd name="connsiteX58" fmla="*/ 2174875 w 3263900"/>
                <a:gd name="connsiteY58" fmla="*/ 1016000 h 1403350"/>
                <a:gd name="connsiteX59" fmla="*/ 2174875 w 3263900"/>
                <a:gd name="connsiteY59" fmla="*/ 1047750 h 1403350"/>
                <a:gd name="connsiteX60" fmla="*/ 2260600 w 3263900"/>
                <a:gd name="connsiteY60" fmla="*/ 1044575 h 1403350"/>
                <a:gd name="connsiteX61" fmla="*/ 2273300 w 3263900"/>
                <a:gd name="connsiteY61" fmla="*/ 1054100 h 1403350"/>
                <a:gd name="connsiteX62" fmla="*/ 2324100 w 3263900"/>
                <a:gd name="connsiteY62" fmla="*/ 1060450 h 1403350"/>
                <a:gd name="connsiteX63" fmla="*/ 2339975 w 3263900"/>
                <a:gd name="connsiteY63" fmla="*/ 1085850 h 1403350"/>
                <a:gd name="connsiteX64" fmla="*/ 2371725 w 3263900"/>
                <a:gd name="connsiteY64" fmla="*/ 1085850 h 1403350"/>
                <a:gd name="connsiteX65" fmla="*/ 2387600 w 3263900"/>
                <a:gd name="connsiteY65" fmla="*/ 1101725 h 1403350"/>
                <a:gd name="connsiteX66" fmla="*/ 2435225 w 3263900"/>
                <a:gd name="connsiteY66" fmla="*/ 1104900 h 1403350"/>
                <a:gd name="connsiteX67" fmla="*/ 2457450 w 3263900"/>
                <a:gd name="connsiteY67" fmla="*/ 1127125 h 1403350"/>
                <a:gd name="connsiteX68" fmla="*/ 2457450 w 3263900"/>
                <a:gd name="connsiteY68" fmla="*/ 1127125 h 1403350"/>
                <a:gd name="connsiteX69" fmla="*/ 2498725 w 3263900"/>
                <a:gd name="connsiteY69" fmla="*/ 1146175 h 1403350"/>
                <a:gd name="connsiteX70" fmla="*/ 2533650 w 3263900"/>
                <a:gd name="connsiteY70" fmla="*/ 1136650 h 1403350"/>
                <a:gd name="connsiteX71" fmla="*/ 2533650 w 3263900"/>
                <a:gd name="connsiteY71" fmla="*/ 1155700 h 1403350"/>
                <a:gd name="connsiteX72" fmla="*/ 2695575 w 3263900"/>
                <a:gd name="connsiteY72" fmla="*/ 1155700 h 1403350"/>
                <a:gd name="connsiteX73" fmla="*/ 2727325 w 3263900"/>
                <a:gd name="connsiteY73" fmla="*/ 1190625 h 1403350"/>
                <a:gd name="connsiteX74" fmla="*/ 2787650 w 3263900"/>
                <a:gd name="connsiteY74" fmla="*/ 1190625 h 1403350"/>
                <a:gd name="connsiteX75" fmla="*/ 2790825 w 3263900"/>
                <a:gd name="connsiteY75" fmla="*/ 1203325 h 1403350"/>
                <a:gd name="connsiteX76" fmla="*/ 2822575 w 3263900"/>
                <a:gd name="connsiteY76" fmla="*/ 1206500 h 1403350"/>
                <a:gd name="connsiteX77" fmla="*/ 2825750 w 3263900"/>
                <a:gd name="connsiteY77" fmla="*/ 1225550 h 1403350"/>
                <a:gd name="connsiteX78" fmla="*/ 2898775 w 3263900"/>
                <a:gd name="connsiteY78" fmla="*/ 1225550 h 1403350"/>
                <a:gd name="connsiteX79" fmla="*/ 2898775 w 3263900"/>
                <a:gd name="connsiteY79" fmla="*/ 1231900 h 1403350"/>
                <a:gd name="connsiteX80" fmla="*/ 2936875 w 3263900"/>
                <a:gd name="connsiteY80" fmla="*/ 1231900 h 1403350"/>
                <a:gd name="connsiteX81" fmla="*/ 2946400 w 3263900"/>
                <a:gd name="connsiteY81" fmla="*/ 1289050 h 1403350"/>
                <a:gd name="connsiteX82" fmla="*/ 3000375 w 3263900"/>
                <a:gd name="connsiteY82" fmla="*/ 1289050 h 1403350"/>
                <a:gd name="connsiteX83" fmla="*/ 3000375 w 3263900"/>
                <a:gd name="connsiteY83" fmla="*/ 1304925 h 1403350"/>
                <a:gd name="connsiteX84" fmla="*/ 3048000 w 3263900"/>
                <a:gd name="connsiteY84" fmla="*/ 1304925 h 1403350"/>
                <a:gd name="connsiteX85" fmla="*/ 3048000 w 3263900"/>
                <a:gd name="connsiteY85" fmla="*/ 1320800 h 1403350"/>
                <a:gd name="connsiteX86" fmla="*/ 3117850 w 3263900"/>
                <a:gd name="connsiteY86" fmla="*/ 1320800 h 1403350"/>
                <a:gd name="connsiteX87" fmla="*/ 3117850 w 3263900"/>
                <a:gd name="connsiteY87" fmla="*/ 1343025 h 1403350"/>
                <a:gd name="connsiteX88" fmla="*/ 3165475 w 3263900"/>
                <a:gd name="connsiteY88" fmla="*/ 1343025 h 1403350"/>
                <a:gd name="connsiteX89" fmla="*/ 3171825 w 3263900"/>
                <a:gd name="connsiteY89" fmla="*/ 1403350 h 1403350"/>
                <a:gd name="connsiteX90" fmla="*/ 3263900 w 3263900"/>
                <a:gd name="connsiteY90" fmla="*/ 1403350 h 1403350"/>
                <a:gd name="connsiteX0" fmla="*/ 0 w 3263900"/>
                <a:gd name="connsiteY0" fmla="*/ 0 h 1403350"/>
                <a:gd name="connsiteX1" fmla="*/ 117475 w 3263900"/>
                <a:gd name="connsiteY1" fmla="*/ 60325 h 1403350"/>
                <a:gd name="connsiteX2" fmla="*/ 165100 w 3263900"/>
                <a:gd name="connsiteY2" fmla="*/ 120650 h 1403350"/>
                <a:gd name="connsiteX3" fmla="*/ 225425 w 3263900"/>
                <a:gd name="connsiteY3" fmla="*/ 136525 h 1403350"/>
                <a:gd name="connsiteX4" fmla="*/ 254000 w 3263900"/>
                <a:gd name="connsiteY4" fmla="*/ 171450 h 1403350"/>
                <a:gd name="connsiteX5" fmla="*/ 282575 w 3263900"/>
                <a:gd name="connsiteY5" fmla="*/ 171450 h 1403350"/>
                <a:gd name="connsiteX6" fmla="*/ 282575 w 3263900"/>
                <a:gd name="connsiteY6" fmla="*/ 171450 h 1403350"/>
                <a:gd name="connsiteX7" fmla="*/ 301625 w 3263900"/>
                <a:gd name="connsiteY7" fmla="*/ 196850 h 1403350"/>
                <a:gd name="connsiteX8" fmla="*/ 355600 w 3263900"/>
                <a:gd name="connsiteY8" fmla="*/ 200025 h 1403350"/>
                <a:gd name="connsiteX9" fmla="*/ 371475 w 3263900"/>
                <a:gd name="connsiteY9" fmla="*/ 241300 h 1403350"/>
                <a:gd name="connsiteX10" fmla="*/ 415925 w 3263900"/>
                <a:gd name="connsiteY10" fmla="*/ 244475 h 1403350"/>
                <a:gd name="connsiteX11" fmla="*/ 425450 w 3263900"/>
                <a:gd name="connsiteY11" fmla="*/ 273050 h 1403350"/>
                <a:gd name="connsiteX12" fmla="*/ 454025 w 3263900"/>
                <a:gd name="connsiteY12" fmla="*/ 273050 h 1403350"/>
                <a:gd name="connsiteX13" fmla="*/ 508000 w 3263900"/>
                <a:gd name="connsiteY13" fmla="*/ 368300 h 1403350"/>
                <a:gd name="connsiteX14" fmla="*/ 609600 w 3263900"/>
                <a:gd name="connsiteY14" fmla="*/ 390525 h 1403350"/>
                <a:gd name="connsiteX15" fmla="*/ 660400 w 3263900"/>
                <a:gd name="connsiteY15" fmla="*/ 438150 h 1403350"/>
                <a:gd name="connsiteX16" fmla="*/ 695325 w 3263900"/>
                <a:gd name="connsiteY16" fmla="*/ 438150 h 1403350"/>
                <a:gd name="connsiteX17" fmla="*/ 733425 w 3263900"/>
                <a:gd name="connsiteY17" fmla="*/ 469900 h 1403350"/>
                <a:gd name="connsiteX18" fmla="*/ 793750 w 3263900"/>
                <a:gd name="connsiteY18" fmla="*/ 466725 h 1403350"/>
                <a:gd name="connsiteX19" fmla="*/ 809625 w 3263900"/>
                <a:gd name="connsiteY19" fmla="*/ 476250 h 1403350"/>
                <a:gd name="connsiteX20" fmla="*/ 850900 w 3263900"/>
                <a:gd name="connsiteY20" fmla="*/ 479425 h 1403350"/>
                <a:gd name="connsiteX21" fmla="*/ 860425 w 3263900"/>
                <a:gd name="connsiteY21" fmla="*/ 488950 h 1403350"/>
                <a:gd name="connsiteX22" fmla="*/ 898525 w 3263900"/>
                <a:gd name="connsiteY22" fmla="*/ 488950 h 1403350"/>
                <a:gd name="connsiteX23" fmla="*/ 920750 w 3263900"/>
                <a:gd name="connsiteY23" fmla="*/ 533400 h 1403350"/>
                <a:gd name="connsiteX24" fmla="*/ 962025 w 3263900"/>
                <a:gd name="connsiteY24" fmla="*/ 533400 h 1403350"/>
                <a:gd name="connsiteX25" fmla="*/ 965200 w 3263900"/>
                <a:gd name="connsiteY25" fmla="*/ 549275 h 1403350"/>
                <a:gd name="connsiteX26" fmla="*/ 1012825 w 3263900"/>
                <a:gd name="connsiteY26" fmla="*/ 552450 h 1403350"/>
                <a:gd name="connsiteX27" fmla="*/ 1035050 w 3263900"/>
                <a:gd name="connsiteY27" fmla="*/ 600075 h 1403350"/>
                <a:gd name="connsiteX28" fmla="*/ 1089025 w 3263900"/>
                <a:gd name="connsiteY28" fmla="*/ 609600 h 1403350"/>
                <a:gd name="connsiteX29" fmla="*/ 1117600 w 3263900"/>
                <a:gd name="connsiteY29" fmla="*/ 631825 h 1403350"/>
                <a:gd name="connsiteX30" fmla="*/ 1155700 w 3263900"/>
                <a:gd name="connsiteY30" fmla="*/ 631825 h 1403350"/>
                <a:gd name="connsiteX31" fmla="*/ 1174750 w 3263900"/>
                <a:gd name="connsiteY31" fmla="*/ 660400 h 1403350"/>
                <a:gd name="connsiteX32" fmla="*/ 1241425 w 3263900"/>
                <a:gd name="connsiteY32" fmla="*/ 660400 h 1403350"/>
                <a:gd name="connsiteX33" fmla="*/ 1250950 w 3263900"/>
                <a:gd name="connsiteY33" fmla="*/ 685800 h 1403350"/>
                <a:gd name="connsiteX34" fmla="*/ 1282700 w 3263900"/>
                <a:gd name="connsiteY34" fmla="*/ 685800 h 1403350"/>
                <a:gd name="connsiteX35" fmla="*/ 1323975 w 3263900"/>
                <a:gd name="connsiteY35" fmla="*/ 733425 h 1403350"/>
                <a:gd name="connsiteX36" fmla="*/ 1390650 w 3263900"/>
                <a:gd name="connsiteY36" fmla="*/ 746125 h 1403350"/>
                <a:gd name="connsiteX37" fmla="*/ 1416050 w 3263900"/>
                <a:gd name="connsiteY37" fmla="*/ 777875 h 1403350"/>
                <a:gd name="connsiteX38" fmla="*/ 1454150 w 3263900"/>
                <a:gd name="connsiteY38" fmla="*/ 784225 h 1403350"/>
                <a:gd name="connsiteX39" fmla="*/ 1492250 w 3263900"/>
                <a:gd name="connsiteY39" fmla="*/ 828675 h 1403350"/>
                <a:gd name="connsiteX40" fmla="*/ 1565275 w 3263900"/>
                <a:gd name="connsiteY40" fmla="*/ 828675 h 1403350"/>
                <a:gd name="connsiteX41" fmla="*/ 1568450 w 3263900"/>
                <a:gd name="connsiteY41" fmla="*/ 838200 h 1403350"/>
                <a:gd name="connsiteX42" fmla="*/ 1616075 w 3263900"/>
                <a:gd name="connsiteY42" fmla="*/ 838200 h 1403350"/>
                <a:gd name="connsiteX43" fmla="*/ 1622425 w 3263900"/>
                <a:gd name="connsiteY43" fmla="*/ 854075 h 1403350"/>
                <a:gd name="connsiteX44" fmla="*/ 1714500 w 3263900"/>
                <a:gd name="connsiteY44" fmla="*/ 850900 h 1403350"/>
                <a:gd name="connsiteX45" fmla="*/ 1739900 w 3263900"/>
                <a:gd name="connsiteY45" fmla="*/ 876300 h 1403350"/>
                <a:gd name="connsiteX46" fmla="*/ 1752600 w 3263900"/>
                <a:gd name="connsiteY46" fmla="*/ 876300 h 1403350"/>
                <a:gd name="connsiteX47" fmla="*/ 1774825 w 3263900"/>
                <a:gd name="connsiteY47" fmla="*/ 901700 h 1403350"/>
                <a:gd name="connsiteX48" fmla="*/ 1876425 w 3263900"/>
                <a:gd name="connsiteY48" fmla="*/ 901700 h 1403350"/>
                <a:gd name="connsiteX49" fmla="*/ 1879600 w 3263900"/>
                <a:gd name="connsiteY49" fmla="*/ 917575 h 1403350"/>
                <a:gd name="connsiteX50" fmla="*/ 2032000 w 3263900"/>
                <a:gd name="connsiteY50" fmla="*/ 920750 h 1403350"/>
                <a:gd name="connsiteX51" fmla="*/ 2035175 w 3263900"/>
                <a:gd name="connsiteY51" fmla="*/ 939800 h 1403350"/>
                <a:gd name="connsiteX52" fmla="*/ 2035175 w 3263900"/>
                <a:gd name="connsiteY52" fmla="*/ 939800 h 1403350"/>
                <a:gd name="connsiteX53" fmla="*/ 2066925 w 3263900"/>
                <a:gd name="connsiteY53" fmla="*/ 942975 h 1403350"/>
                <a:gd name="connsiteX54" fmla="*/ 2079625 w 3263900"/>
                <a:gd name="connsiteY54" fmla="*/ 968375 h 1403350"/>
                <a:gd name="connsiteX55" fmla="*/ 2117725 w 3263900"/>
                <a:gd name="connsiteY55" fmla="*/ 977900 h 1403350"/>
                <a:gd name="connsiteX56" fmla="*/ 2139950 w 3263900"/>
                <a:gd name="connsiteY56" fmla="*/ 996950 h 1403350"/>
                <a:gd name="connsiteX57" fmla="*/ 2146300 w 3263900"/>
                <a:gd name="connsiteY57" fmla="*/ 1016000 h 1403350"/>
                <a:gd name="connsiteX58" fmla="*/ 2174875 w 3263900"/>
                <a:gd name="connsiteY58" fmla="*/ 1016000 h 1403350"/>
                <a:gd name="connsiteX59" fmla="*/ 2174875 w 3263900"/>
                <a:gd name="connsiteY59" fmla="*/ 1047750 h 1403350"/>
                <a:gd name="connsiteX60" fmla="*/ 2260600 w 3263900"/>
                <a:gd name="connsiteY60" fmla="*/ 1044575 h 1403350"/>
                <a:gd name="connsiteX61" fmla="*/ 2273300 w 3263900"/>
                <a:gd name="connsiteY61" fmla="*/ 1054100 h 1403350"/>
                <a:gd name="connsiteX62" fmla="*/ 2324100 w 3263900"/>
                <a:gd name="connsiteY62" fmla="*/ 1060450 h 1403350"/>
                <a:gd name="connsiteX63" fmla="*/ 2339975 w 3263900"/>
                <a:gd name="connsiteY63" fmla="*/ 1085850 h 1403350"/>
                <a:gd name="connsiteX64" fmla="*/ 2371725 w 3263900"/>
                <a:gd name="connsiteY64" fmla="*/ 1085850 h 1403350"/>
                <a:gd name="connsiteX65" fmla="*/ 2387600 w 3263900"/>
                <a:gd name="connsiteY65" fmla="*/ 1101725 h 1403350"/>
                <a:gd name="connsiteX66" fmla="*/ 2435225 w 3263900"/>
                <a:gd name="connsiteY66" fmla="*/ 1104900 h 1403350"/>
                <a:gd name="connsiteX67" fmla="*/ 2457450 w 3263900"/>
                <a:gd name="connsiteY67" fmla="*/ 1127125 h 1403350"/>
                <a:gd name="connsiteX68" fmla="*/ 2457450 w 3263900"/>
                <a:gd name="connsiteY68" fmla="*/ 1127125 h 1403350"/>
                <a:gd name="connsiteX69" fmla="*/ 2498725 w 3263900"/>
                <a:gd name="connsiteY69" fmla="*/ 1146175 h 1403350"/>
                <a:gd name="connsiteX70" fmla="*/ 2533650 w 3263900"/>
                <a:gd name="connsiteY70" fmla="*/ 1146175 h 1403350"/>
                <a:gd name="connsiteX71" fmla="*/ 2533650 w 3263900"/>
                <a:gd name="connsiteY71" fmla="*/ 1155700 h 1403350"/>
                <a:gd name="connsiteX72" fmla="*/ 2695575 w 3263900"/>
                <a:gd name="connsiteY72" fmla="*/ 1155700 h 1403350"/>
                <a:gd name="connsiteX73" fmla="*/ 2727325 w 3263900"/>
                <a:gd name="connsiteY73" fmla="*/ 1190625 h 1403350"/>
                <a:gd name="connsiteX74" fmla="*/ 2787650 w 3263900"/>
                <a:gd name="connsiteY74" fmla="*/ 1190625 h 1403350"/>
                <a:gd name="connsiteX75" fmla="*/ 2790825 w 3263900"/>
                <a:gd name="connsiteY75" fmla="*/ 1203325 h 1403350"/>
                <a:gd name="connsiteX76" fmla="*/ 2822575 w 3263900"/>
                <a:gd name="connsiteY76" fmla="*/ 1206500 h 1403350"/>
                <a:gd name="connsiteX77" fmla="*/ 2825750 w 3263900"/>
                <a:gd name="connsiteY77" fmla="*/ 1225550 h 1403350"/>
                <a:gd name="connsiteX78" fmla="*/ 2898775 w 3263900"/>
                <a:gd name="connsiteY78" fmla="*/ 1225550 h 1403350"/>
                <a:gd name="connsiteX79" fmla="*/ 2898775 w 3263900"/>
                <a:gd name="connsiteY79" fmla="*/ 1231900 h 1403350"/>
                <a:gd name="connsiteX80" fmla="*/ 2936875 w 3263900"/>
                <a:gd name="connsiteY80" fmla="*/ 1231900 h 1403350"/>
                <a:gd name="connsiteX81" fmla="*/ 2946400 w 3263900"/>
                <a:gd name="connsiteY81" fmla="*/ 1289050 h 1403350"/>
                <a:gd name="connsiteX82" fmla="*/ 3000375 w 3263900"/>
                <a:gd name="connsiteY82" fmla="*/ 1289050 h 1403350"/>
                <a:gd name="connsiteX83" fmla="*/ 3000375 w 3263900"/>
                <a:gd name="connsiteY83" fmla="*/ 1304925 h 1403350"/>
                <a:gd name="connsiteX84" fmla="*/ 3048000 w 3263900"/>
                <a:gd name="connsiteY84" fmla="*/ 1304925 h 1403350"/>
                <a:gd name="connsiteX85" fmla="*/ 3048000 w 3263900"/>
                <a:gd name="connsiteY85" fmla="*/ 1320800 h 1403350"/>
                <a:gd name="connsiteX86" fmla="*/ 3117850 w 3263900"/>
                <a:gd name="connsiteY86" fmla="*/ 1320800 h 1403350"/>
                <a:gd name="connsiteX87" fmla="*/ 3117850 w 3263900"/>
                <a:gd name="connsiteY87" fmla="*/ 1343025 h 1403350"/>
                <a:gd name="connsiteX88" fmla="*/ 3165475 w 3263900"/>
                <a:gd name="connsiteY88" fmla="*/ 1343025 h 1403350"/>
                <a:gd name="connsiteX89" fmla="*/ 3171825 w 3263900"/>
                <a:gd name="connsiteY89" fmla="*/ 1403350 h 1403350"/>
                <a:gd name="connsiteX90" fmla="*/ 3263900 w 3263900"/>
                <a:gd name="connsiteY90" fmla="*/ 1403350 h 1403350"/>
                <a:gd name="connsiteX0" fmla="*/ 0 w 3263900"/>
                <a:gd name="connsiteY0" fmla="*/ 0 h 1403350"/>
                <a:gd name="connsiteX1" fmla="*/ 117475 w 3263900"/>
                <a:gd name="connsiteY1" fmla="*/ 60325 h 1403350"/>
                <a:gd name="connsiteX2" fmla="*/ 165100 w 3263900"/>
                <a:gd name="connsiteY2" fmla="*/ 120650 h 1403350"/>
                <a:gd name="connsiteX3" fmla="*/ 225425 w 3263900"/>
                <a:gd name="connsiteY3" fmla="*/ 136525 h 1403350"/>
                <a:gd name="connsiteX4" fmla="*/ 254000 w 3263900"/>
                <a:gd name="connsiteY4" fmla="*/ 171450 h 1403350"/>
                <a:gd name="connsiteX5" fmla="*/ 282575 w 3263900"/>
                <a:gd name="connsiteY5" fmla="*/ 171450 h 1403350"/>
                <a:gd name="connsiteX6" fmla="*/ 282575 w 3263900"/>
                <a:gd name="connsiteY6" fmla="*/ 171450 h 1403350"/>
                <a:gd name="connsiteX7" fmla="*/ 301625 w 3263900"/>
                <a:gd name="connsiteY7" fmla="*/ 196850 h 1403350"/>
                <a:gd name="connsiteX8" fmla="*/ 355600 w 3263900"/>
                <a:gd name="connsiteY8" fmla="*/ 200025 h 1403350"/>
                <a:gd name="connsiteX9" fmla="*/ 371475 w 3263900"/>
                <a:gd name="connsiteY9" fmla="*/ 241300 h 1403350"/>
                <a:gd name="connsiteX10" fmla="*/ 415925 w 3263900"/>
                <a:gd name="connsiteY10" fmla="*/ 244475 h 1403350"/>
                <a:gd name="connsiteX11" fmla="*/ 425450 w 3263900"/>
                <a:gd name="connsiteY11" fmla="*/ 273050 h 1403350"/>
                <a:gd name="connsiteX12" fmla="*/ 454025 w 3263900"/>
                <a:gd name="connsiteY12" fmla="*/ 273050 h 1403350"/>
                <a:gd name="connsiteX13" fmla="*/ 508000 w 3263900"/>
                <a:gd name="connsiteY13" fmla="*/ 368300 h 1403350"/>
                <a:gd name="connsiteX14" fmla="*/ 609600 w 3263900"/>
                <a:gd name="connsiteY14" fmla="*/ 390525 h 1403350"/>
                <a:gd name="connsiteX15" fmla="*/ 660400 w 3263900"/>
                <a:gd name="connsiteY15" fmla="*/ 438150 h 1403350"/>
                <a:gd name="connsiteX16" fmla="*/ 695325 w 3263900"/>
                <a:gd name="connsiteY16" fmla="*/ 438150 h 1403350"/>
                <a:gd name="connsiteX17" fmla="*/ 733425 w 3263900"/>
                <a:gd name="connsiteY17" fmla="*/ 469900 h 1403350"/>
                <a:gd name="connsiteX18" fmla="*/ 793750 w 3263900"/>
                <a:gd name="connsiteY18" fmla="*/ 466725 h 1403350"/>
                <a:gd name="connsiteX19" fmla="*/ 809625 w 3263900"/>
                <a:gd name="connsiteY19" fmla="*/ 476250 h 1403350"/>
                <a:gd name="connsiteX20" fmla="*/ 850900 w 3263900"/>
                <a:gd name="connsiteY20" fmla="*/ 479425 h 1403350"/>
                <a:gd name="connsiteX21" fmla="*/ 860425 w 3263900"/>
                <a:gd name="connsiteY21" fmla="*/ 488950 h 1403350"/>
                <a:gd name="connsiteX22" fmla="*/ 898525 w 3263900"/>
                <a:gd name="connsiteY22" fmla="*/ 488950 h 1403350"/>
                <a:gd name="connsiteX23" fmla="*/ 920750 w 3263900"/>
                <a:gd name="connsiteY23" fmla="*/ 533400 h 1403350"/>
                <a:gd name="connsiteX24" fmla="*/ 962025 w 3263900"/>
                <a:gd name="connsiteY24" fmla="*/ 533400 h 1403350"/>
                <a:gd name="connsiteX25" fmla="*/ 965200 w 3263900"/>
                <a:gd name="connsiteY25" fmla="*/ 549275 h 1403350"/>
                <a:gd name="connsiteX26" fmla="*/ 1012825 w 3263900"/>
                <a:gd name="connsiteY26" fmla="*/ 552450 h 1403350"/>
                <a:gd name="connsiteX27" fmla="*/ 1035050 w 3263900"/>
                <a:gd name="connsiteY27" fmla="*/ 600075 h 1403350"/>
                <a:gd name="connsiteX28" fmla="*/ 1089025 w 3263900"/>
                <a:gd name="connsiteY28" fmla="*/ 609600 h 1403350"/>
                <a:gd name="connsiteX29" fmla="*/ 1117600 w 3263900"/>
                <a:gd name="connsiteY29" fmla="*/ 631825 h 1403350"/>
                <a:gd name="connsiteX30" fmla="*/ 1155700 w 3263900"/>
                <a:gd name="connsiteY30" fmla="*/ 631825 h 1403350"/>
                <a:gd name="connsiteX31" fmla="*/ 1174750 w 3263900"/>
                <a:gd name="connsiteY31" fmla="*/ 660400 h 1403350"/>
                <a:gd name="connsiteX32" fmla="*/ 1241425 w 3263900"/>
                <a:gd name="connsiteY32" fmla="*/ 660400 h 1403350"/>
                <a:gd name="connsiteX33" fmla="*/ 1250950 w 3263900"/>
                <a:gd name="connsiteY33" fmla="*/ 685800 h 1403350"/>
                <a:gd name="connsiteX34" fmla="*/ 1282700 w 3263900"/>
                <a:gd name="connsiteY34" fmla="*/ 685800 h 1403350"/>
                <a:gd name="connsiteX35" fmla="*/ 1323975 w 3263900"/>
                <a:gd name="connsiteY35" fmla="*/ 733425 h 1403350"/>
                <a:gd name="connsiteX36" fmla="*/ 1390650 w 3263900"/>
                <a:gd name="connsiteY36" fmla="*/ 746125 h 1403350"/>
                <a:gd name="connsiteX37" fmla="*/ 1416050 w 3263900"/>
                <a:gd name="connsiteY37" fmla="*/ 777875 h 1403350"/>
                <a:gd name="connsiteX38" fmla="*/ 1454150 w 3263900"/>
                <a:gd name="connsiteY38" fmla="*/ 784225 h 1403350"/>
                <a:gd name="connsiteX39" fmla="*/ 1492250 w 3263900"/>
                <a:gd name="connsiteY39" fmla="*/ 828675 h 1403350"/>
                <a:gd name="connsiteX40" fmla="*/ 1565275 w 3263900"/>
                <a:gd name="connsiteY40" fmla="*/ 828675 h 1403350"/>
                <a:gd name="connsiteX41" fmla="*/ 1568450 w 3263900"/>
                <a:gd name="connsiteY41" fmla="*/ 838200 h 1403350"/>
                <a:gd name="connsiteX42" fmla="*/ 1616075 w 3263900"/>
                <a:gd name="connsiteY42" fmla="*/ 838200 h 1403350"/>
                <a:gd name="connsiteX43" fmla="*/ 1622425 w 3263900"/>
                <a:gd name="connsiteY43" fmla="*/ 854075 h 1403350"/>
                <a:gd name="connsiteX44" fmla="*/ 1714500 w 3263900"/>
                <a:gd name="connsiteY44" fmla="*/ 850900 h 1403350"/>
                <a:gd name="connsiteX45" fmla="*/ 1739900 w 3263900"/>
                <a:gd name="connsiteY45" fmla="*/ 876300 h 1403350"/>
                <a:gd name="connsiteX46" fmla="*/ 1752600 w 3263900"/>
                <a:gd name="connsiteY46" fmla="*/ 876300 h 1403350"/>
                <a:gd name="connsiteX47" fmla="*/ 1774825 w 3263900"/>
                <a:gd name="connsiteY47" fmla="*/ 901700 h 1403350"/>
                <a:gd name="connsiteX48" fmla="*/ 1876425 w 3263900"/>
                <a:gd name="connsiteY48" fmla="*/ 901700 h 1403350"/>
                <a:gd name="connsiteX49" fmla="*/ 1879600 w 3263900"/>
                <a:gd name="connsiteY49" fmla="*/ 917575 h 1403350"/>
                <a:gd name="connsiteX50" fmla="*/ 2032000 w 3263900"/>
                <a:gd name="connsiteY50" fmla="*/ 920750 h 1403350"/>
                <a:gd name="connsiteX51" fmla="*/ 2035175 w 3263900"/>
                <a:gd name="connsiteY51" fmla="*/ 939800 h 1403350"/>
                <a:gd name="connsiteX52" fmla="*/ 2035175 w 3263900"/>
                <a:gd name="connsiteY52" fmla="*/ 939800 h 1403350"/>
                <a:gd name="connsiteX53" fmla="*/ 2066925 w 3263900"/>
                <a:gd name="connsiteY53" fmla="*/ 942975 h 1403350"/>
                <a:gd name="connsiteX54" fmla="*/ 2079625 w 3263900"/>
                <a:gd name="connsiteY54" fmla="*/ 968375 h 1403350"/>
                <a:gd name="connsiteX55" fmla="*/ 2117725 w 3263900"/>
                <a:gd name="connsiteY55" fmla="*/ 977900 h 1403350"/>
                <a:gd name="connsiteX56" fmla="*/ 2139950 w 3263900"/>
                <a:gd name="connsiteY56" fmla="*/ 996950 h 1403350"/>
                <a:gd name="connsiteX57" fmla="*/ 2146300 w 3263900"/>
                <a:gd name="connsiteY57" fmla="*/ 1016000 h 1403350"/>
                <a:gd name="connsiteX58" fmla="*/ 2174875 w 3263900"/>
                <a:gd name="connsiteY58" fmla="*/ 1016000 h 1403350"/>
                <a:gd name="connsiteX59" fmla="*/ 2171700 w 3263900"/>
                <a:gd name="connsiteY59" fmla="*/ 1038225 h 1403350"/>
                <a:gd name="connsiteX60" fmla="*/ 2260600 w 3263900"/>
                <a:gd name="connsiteY60" fmla="*/ 1044575 h 1403350"/>
                <a:gd name="connsiteX61" fmla="*/ 2273300 w 3263900"/>
                <a:gd name="connsiteY61" fmla="*/ 1054100 h 1403350"/>
                <a:gd name="connsiteX62" fmla="*/ 2324100 w 3263900"/>
                <a:gd name="connsiteY62" fmla="*/ 1060450 h 1403350"/>
                <a:gd name="connsiteX63" fmla="*/ 2339975 w 3263900"/>
                <a:gd name="connsiteY63" fmla="*/ 1085850 h 1403350"/>
                <a:gd name="connsiteX64" fmla="*/ 2371725 w 3263900"/>
                <a:gd name="connsiteY64" fmla="*/ 1085850 h 1403350"/>
                <a:gd name="connsiteX65" fmla="*/ 2387600 w 3263900"/>
                <a:gd name="connsiteY65" fmla="*/ 1101725 h 1403350"/>
                <a:gd name="connsiteX66" fmla="*/ 2435225 w 3263900"/>
                <a:gd name="connsiteY66" fmla="*/ 1104900 h 1403350"/>
                <a:gd name="connsiteX67" fmla="*/ 2457450 w 3263900"/>
                <a:gd name="connsiteY67" fmla="*/ 1127125 h 1403350"/>
                <a:gd name="connsiteX68" fmla="*/ 2457450 w 3263900"/>
                <a:gd name="connsiteY68" fmla="*/ 1127125 h 1403350"/>
                <a:gd name="connsiteX69" fmla="*/ 2498725 w 3263900"/>
                <a:gd name="connsiteY69" fmla="*/ 1146175 h 1403350"/>
                <a:gd name="connsiteX70" fmla="*/ 2533650 w 3263900"/>
                <a:gd name="connsiteY70" fmla="*/ 1146175 h 1403350"/>
                <a:gd name="connsiteX71" fmla="*/ 2533650 w 3263900"/>
                <a:gd name="connsiteY71" fmla="*/ 1155700 h 1403350"/>
                <a:gd name="connsiteX72" fmla="*/ 2695575 w 3263900"/>
                <a:gd name="connsiteY72" fmla="*/ 1155700 h 1403350"/>
                <a:gd name="connsiteX73" fmla="*/ 2727325 w 3263900"/>
                <a:gd name="connsiteY73" fmla="*/ 1190625 h 1403350"/>
                <a:gd name="connsiteX74" fmla="*/ 2787650 w 3263900"/>
                <a:gd name="connsiteY74" fmla="*/ 1190625 h 1403350"/>
                <a:gd name="connsiteX75" fmla="*/ 2790825 w 3263900"/>
                <a:gd name="connsiteY75" fmla="*/ 1203325 h 1403350"/>
                <a:gd name="connsiteX76" fmla="*/ 2822575 w 3263900"/>
                <a:gd name="connsiteY76" fmla="*/ 1206500 h 1403350"/>
                <a:gd name="connsiteX77" fmla="*/ 2825750 w 3263900"/>
                <a:gd name="connsiteY77" fmla="*/ 1225550 h 1403350"/>
                <a:gd name="connsiteX78" fmla="*/ 2898775 w 3263900"/>
                <a:gd name="connsiteY78" fmla="*/ 1225550 h 1403350"/>
                <a:gd name="connsiteX79" fmla="*/ 2898775 w 3263900"/>
                <a:gd name="connsiteY79" fmla="*/ 1231900 h 1403350"/>
                <a:gd name="connsiteX80" fmla="*/ 2936875 w 3263900"/>
                <a:gd name="connsiteY80" fmla="*/ 1231900 h 1403350"/>
                <a:gd name="connsiteX81" fmla="*/ 2946400 w 3263900"/>
                <a:gd name="connsiteY81" fmla="*/ 1289050 h 1403350"/>
                <a:gd name="connsiteX82" fmla="*/ 3000375 w 3263900"/>
                <a:gd name="connsiteY82" fmla="*/ 1289050 h 1403350"/>
                <a:gd name="connsiteX83" fmla="*/ 3000375 w 3263900"/>
                <a:gd name="connsiteY83" fmla="*/ 1304925 h 1403350"/>
                <a:gd name="connsiteX84" fmla="*/ 3048000 w 3263900"/>
                <a:gd name="connsiteY84" fmla="*/ 1304925 h 1403350"/>
                <a:gd name="connsiteX85" fmla="*/ 3048000 w 3263900"/>
                <a:gd name="connsiteY85" fmla="*/ 1320800 h 1403350"/>
                <a:gd name="connsiteX86" fmla="*/ 3117850 w 3263900"/>
                <a:gd name="connsiteY86" fmla="*/ 1320800 h 1403350"/>
                <a:gd name="connsiteX87" fmla="*/ 3117850 w 3263900"/>
                <a:gd name="connsiteY87" fmla="*/ 1343025 h 1403350"/>
                <a:gd name="connsiteX88" fmla="*/ 3165475 w 3263900"/>
                <a:gd name="connsiteY88" fmla="*/ 1343025 h 1403350"/>
                <a:gd name="connsiteX89" fmla="*/ 3171825 w 3263900"/>
                <a:gd name="connsiteY89" fmla="*/ 1403350 h 1403350"/>
                <a:gd name="connsiteX90" fmla="*/ 3263900 w 3263900"/>
                <a:gd name="connsiteY90" fmla="*/ 1403350 h 1403350"/>
                <a:gd name="connsiteX0" fmla="*/ 0 w 3263900"/>
                <a:gd name="connsiteY0" fmla="*/ 0 h 1403350"/>
                <a:gd name="connsiteX1" fmla="*/ 117475 w 3263900"/>
                <a:gd name="connsiteY1" fmla="*/ 60325 h 1403350"/>
                <a:gd name="connsiteX2" fmla="*/ 165100 w 3263900"/>
                <a:gd name="connsiteY2" fmla="*/ 120650 h 1403350"/>
                <a:gd name="connsiteX3" fmla="*/ 225425 w 3263900"/>
                <a:gd name="connsiteY3" fmla="*/ 136525 h 1403350"/>
                <a:gd name="connsiteX4" fmla="*/ 254000 w 3263900"/>
                <a:gd name="connsiteY4" fmla="*/ 171450 h 1403350"/>
                <a:gd name="connsiteX5" fmla="*/ 282575 w 3263900"/>
                <a:gd name="connsiteY5" fmla="*/ 171450 h 1403350"/>
                <a:gd name="connsiteX6" fmla="*/ 282575 w 3263900"/>
                <a:gd name="connsiteY6" fmla="*/ 171450 h 1403350"/>
                <a:gd name="connsiteX7" fmla="*/ 301625 w 3263900"/>
                <a:gd name="connsiteY7" fmla="*/ 196850 h 1403350"/>
                <a:gd name="connsiteX8" fmla="*/ 355600 w 3263900"/>
                <a:gd name="connsiteY8" fmla="*/ 200025 h 1403350"/>
                <a:gd name="connsiteX9" fmla="*/ 371475 w 3263900"/>
                <a:gd name="connsiteY9" fmla="*/ 241300 h 1403350"/>
                <a:gd name="connsiteX10" fmla="*/ 415925 w 3263900"/>
                <a:gd name="connsiteY10" fmla="*/ 244475 h 1403350"/>
                <a:gd name="connsiteX11" fmla="*/ 425450 w 3263900"/>
                <a:gd name="connsiteY11" fmla="*/ 273050 h 1403350"/>
                <a:gd name="connsiteX12" fmla="*/ 454025 w 3263900"/>
                <a:gd name="connsiteY12" fmla="*/ 273050 h 1403350"/>
                <a:gd name="connsiteX13" fmla="*/ 508000 w 3263900"/>
                <a:gd name="connsiteY13" fmla="*/ 368300 h 1403350"/>
                <a:gd name="connsiteX14" fmla="*/ 609600 w 3263900"/>
                <a:gd name="connsiteY14" fmla="*/ 390525 h 1403350"/>
                <a:gd name="connsiteX15" fmla="*/ 660400 w 3263900"/>
                <a:gd name="connsiteY15" fmla="*/ 438150 h 1403350"/>
                <a:gd name="connsiteX16" fmla="*/ 695325 w 3263900"/>
                <a:gd name="connsiteY16" fmla="*/ 438150 h 1403350"/>
                <a:gd name="connsiteX17" fmla="*/ 733425 w 3263900"/>
                <a:gd name="connsiteY17" fmla="*/ 469900 h 1403350"/>
                <a:gd name="connsiteX18" fmla="*/ 793750 w 3263900"/>
                <a:gd name="connsiteY18" fmla="*/ 466725 h 1403350"/>
                <a:gd name="connsiteX19" fmla="*/ 809625 w 3263900"/>
                <a:gd name="connsiteY19" fmla="*/ 476250 h 1403350"/>
                <a:gd name="connsiteX20" fmla="*/ 850900 w 3263900"/>
                <a:gd name="connsiteY20" fmla="*/ 479425 h 1403350"/>
                <a:gd name="connsiteX21" fmla="*/ 860425 w 3263900"/>
                <a:gd name="connsiteY21" fmla="*/ 488950 h 1403350"/>
                <a:gd name="connsiteX22" fmla="*/ 898525 w 3263900"/>
                <a:gd name="connsiteY22" fmla="*/ 488950 h 1403350"/>
                <a:gd name="connsiteX23" fmla="*/ 920750 w 3263900"/>
                <a:gd name="connsiteY23" fmla="*/ 533400 h 1403350"/>
                <a:gd name="connsiteX24" fmla="*/ 962025 w 3263900"/>
                <a:gd name="connsiteY24" fmla="*/ 533400 h 1403350"/>
                <a:gd name="connsiteX25" fmla="*/ 965200 w 3263900"/>
                <a:gd name="connsiteY25" fmla="*/ 549275 h 1403350"/>
                <a:gd name="connsiteX26" fmla="*/ 1012825 w 3263900"/>
                <a:gd name="connsiteY26" fmla="*/ 552450 h 1403350"/>
                <a:gd name="connsiteX27" fmla="*/ 1035050 w 3263900"/>
                <a:gd name="connsiteY27" fmla="*/ 600075 h 1403350"/>
                <a:gd name="connsiteX28" fmla="*/ 1089025 w 3263900"/>
                <a:gd name="connsiteY28" fmla="*/ 609600 h 1403350"/>
                <a:gd name="connsiteX29" fmla="*/ 1117600 w 3263900"/>
                <a:gd name="connsiteY29" fmla="*/ 631825 h 1403350"/>
                <a:gd name="connsiteX30" fmla="*/ 1155700 w 3263900"/>
                <a:gd name="connsiteY30" fmla="*/ 631825 h 1403350"/>
                <a:gd name="connsiteX31" fmla="*/ 1174750 w 3263900"/>
                <a:gd name="connsiteY31" fmla="*/ 660400 h 1403350"/>
                <a:gd name="connsiteX32" fmla="*/ 1241425 w 3263900"/>
                <a:gd name="connsiteY32" fmla="*/ 660400 h 1403350"/>
                <a:gd name="connsiteX33" fmla="*/ 1250950 w 3263900"/>
                <a:gd name="connsiteY33" fmla="*/ 685800 h 1403350"/>
                <a:gd name="connsiteX34" fmla="*/ 1282700 w 3263900"/>
                <a:gd name="connsiteY34" fmla="*/ 685800 h 1403350"/>
                <a:gd name="connsiteX35" fmla="*/ 1323975 w 3263900"/>
                <a:gd name="connsiteY35" fmla="*/ 733425 h 1403350"/>
                <a:gd name="connsiteX36" fmla="*/ 1390650 w 3263900"/>
                <a:gd name="connsiteY36" fmla="*/ 746125 h 1403350"/>
                <a:gd name="connsiteX37" fmla="*/ 1416050 w 3263900"/>
                <a:gd name="connsiteY37" fmla="*/ 777875 h 1403350"/>
                <a:gd name="connsiteX38" fmla="*/ 1454150 w 3263900"/>
                <a:gd name="connsiteY38" fmla="*/ 784225 h 1403350"/>
                <a:gd name="connsiteX39" fmla="*/ 1492250 w 3263900"/>
                <a:gd name="connsiteY39" fmla="*/ 828675 h 1403350"/>
                <a:gd name="connsiteX40" fmla="*/ 1565275 w 3263900"/>
                <a:gd name="connsiteY40" fmla="*/ 828675 h 1403350"/>
                <a:gd name="connsiteX41" fmla="*/ 1568450 w 3263900"/>
                <a:gd name="connsiteY41" fmla="*/ 838200 h 1403350"/>
                <a:gd name="connsiteX42" fmla="*/ 1616075 w 3263900"/>
                <a:gd name="connsiteY42" fmla="*/ 838200 h 1403350"/>
                <a:gd name="connsiteX43" fmla="*/ 1622425 w 3263900"/>
                <a:gd name="connsiteY43" fmla="*/ 854075 h 1403350"/>
                <a:gd name="connsiteX44" fmla="*/ 1714500 w 3263900"/>
                <a:gd name="connsiteY44" fmla="*/ 850900 h 1403350"/>
                <a:gd name="connsiteX45" fmla="*/ 1739900 w 3263900"/>
                <a:gd name="connsiteY45" fmla="*/ 876300 h 1403350"/>
                <a:gd name="connsiteX46" fmla="*/ 1752600 w 3263900"/>
                <a:gd name="connsiteY46" fmla="*/ 876300 h 1403350"/>
                <a:gd name="connsiteX47" fmla="*/ 1774825 w 3263900"/>
                <a:gd name="connsiteY47" fmla="*/ 901700 h 1403350"/>
                <a:gd name="connsiteX48" fmla="*/ 1876425 w 3263900"/>
                <a:gd name="connsiteY48" fmla="*/ 901700 h 1403350"/>
                <a:gd name="connsiteX49" fmla="*/ 1879600 w 3263900"/>
                <a:gd name="connsiteY49" fmla="*/ 917575 h 1403350"/>
                <a:gd name="connsiteX50" fmla="*/ 2032000 w 3263900"/>
                <a:gd name="connsiteY50" fmla="*/ 920750 h 1403350"/>
                <a:gd name="connsiteX51" fmla="*/ 2035175 w 3263900"/>
                <a:gd name="connsiteY51" fmla="*/ 939800 h 1403350"/>
                <a:gd name="connsiteX52" fmla="*/ 2035175 w 3263900"/>
                <a:gd name="connsiteY52" fmla="*/ 939800 h 1403350"/>
                <a:gd name="connsiteX53" fmla="*/ 2066925 w 3263900"/>
                <a:gd name="connsiteY53" fmla="*/ 942975 h 1403350"/>
                <a:gd name="connsiteX54" fmla="*/ 2079625 w 3263900"/>
                <a:gd name="connsiteY54" fmla="*/ 968375 h 1403350"/>
                <a:gd name="connsiteX55" fmla="*/ 2117725 w 3263900"/>
                <a:gd name="connsiteY55" fmla="*/ 977900 h 1403350"/>
                <a:gd name="connsiteX56" fmla="*/ 2139950 w 3263900"/>
                <a:gd name="connsiteY56" fmla="*/ 996950 h 1403350"/>
                <a:gd name="connsiteX57" fmla="*/ 2146300 w 3263900"/>
                <a:gd name="connsiteY57" fmla="*/ 1016000 h 1403350"/>
                <a:gd name="connsiteX58" fmla="*/ 2174875 w 3263900"/>
                <a:gd name="connsiteY58" fmla="*/ 1016000 h 1403350"/>
                <a:gd name="connsiteX59" fmla="*/ 2178050 w 3263900"/>
                <a:gd name="connsiteY59" fmla="*/ 1041400 h 1403350"/>
                <a:gd name="connsiteX60" fmla="*/ 2260600 w 3263900"/>
                <a:gd name="connsiteY60" fmla="*/ 1044575 h 1403350"/>
                <a:gd name="connsiteX61" fmla="*/ 2273300 w 3263900"/>
                <a:gd name="connsiteY61" fmla="*/ 1054100 h 1403350"/>
                <a:gd name="connsiteX62" fmla="*/ 2324100 w 3263900"/>
                <a:gd name="connsiteY62" fmla="*/ 1060450 h 1403350"/>
                <a:gd name="connsiteX63" fmla="*/ 2339975 w 3263900"/>
                <a:gd name="connsiteY63" fmla="*/ 1085850 h 1403350"/>
                <a:gd name="connsiteX64" fmla="*/ 2371725 w 3263900"/>
                <a:gd name="connsiteY64" fmla="*/ 1085850 h 1403350"/>
                <a:gd name="connsiteX65" fmla="*/ 2387600 w 3263900"/>
                <a:gd name="connsiteY65" fmla="*/ 1101725 h 1403350"/>
                <a:gd name="connsiteX66" fmla="*/ 2435225 w 3263900"/>
                <a:gd name="connsiteY66" fmla="*/ 1104900 h 1403350"/>
                <a:gd name="connsiteX67" fmla="*/ 2457450 w 3263900"/>
                <a:gd name="connsiteY67" fmla="*/ 1127125 h 1403350"/>
                <a:gd name="connsiteX68" fmla="*/ 2457450 w 3263900"/>
                <a:gd name="connsiteY68" fmla="*/ 1127125 h 1403350"/>
                <a:gd name="connsiteX69" fmla="*/ 2498725 w 3263900"/>
                <a:gd name="connsiteY69" fmla="*/ 1146175 h 1403350"/>
                <a:gd name="connsiteX70" fmla="*/ 2533650 w 3263900"/>
                <a:gd name="connsiteY70" fmla="*/ 1146175 h 1403350"/>
                <a:gd name="connsiteX71" fmla="*/ 2533650 w 3263900"/>
                <a:gd name="connsiteY71" fmla="*/ 1155700 h 1403350"/>
                <a:gd name="connsiteX72" fmla="*/ 2695575 w 3263900"/>
                <a:gd name="connsiteY72" fmla="*/ 1155700 h 1403350"/>
                <a:gd name="connsiteX73" fmla="*/ 2727325 w 3263900"/>
                <a:gd name="connsiteY73" fmla="*/ 1190625 h 1403350"/>
                <a:gd name="connsiteX74" fmla="*/ 2787650 w 3263900"/>
                <a:gd name="connsiteY74" fmla="*/ 1190625 h 1403350"/>
                <a:gd name="connsiteX75" fmla="*/ 2790825 w 3263900"/>
                <a:gd name="connsiteY75" fmla="*/ 1203325 h 1403350"/>
                <a:gd name="connsiteX76" fmla="*/ 2822575 w 3263900"/>
                <a:gd name="connsiteY76" fmla="*/ 1206500 h 1403350"/>
                <a:gd name="connsiteX77" fmla="*/ 2825750 w 3263900"/>
                <a:gd name="connsiteY77" fmla="*/ 1225550 h 1403350"/>
                <a:gd name="connsiteX78" fmla="*/ 2898775 w 3263900"/>
                <a:gd name="connsiteY78" fmla="*/ 1225550 h 1403350"/>
                <a:gd name="connsiteX79" fmla="*/ 2898775 w 3263900"/>
                <a:gd name="connsiteY79" fmla="*/ 1231900 h 1403350"/>
                <a:gd name="connsiteX80" fmla="*/ 2936875 w 3263900"/>
                <a:gd name="connsiteY80" fmla="*/ 1231900 h 1403350"/>
                <a:gd name="connsiteX81" fmla="*/ 2946400 w 3263900"/>
                <a:gd name="connsiteY81" fmla="*/ 1289050 h 1403350"/>
                <a:gd name="connsiteX82" fmla="*/ 3000375 w 3263900"/>
                <a:gd name="connsiteY82" fmla="*/ 1289050 h 1403350"/>
                <a:gd name="connsiteX83" fmla="*/ 3000375 w 3263900"/>
                <a:gd name="connsiteY83" fmla="*/ 1304925 h 1403350"/>
                <a:gd name="connsiteX84" fmla="*/ 3048000 w 3263900"/>
                <a:gd name="connsiteY84" fmla="*/ 1304925 h 1403350"/>
                <a:gd name="connsiteX85" fmla="*/ 3048000 w 3263900"/>
                <a:gd name="connsiteY85" fmla="*/ 1320800 h 1403350"/>
                <a:gd name="connsiteX86" fmla="*/ 3117850 w 3263900"/>
                <a:gd name="connsiteY86" fmla="*/ 1320800 h 1403350"/>
                <a:gd name="connsiteX87" fmla="*/ 3117850 w 3263900"/>
                <a:gd name="connsiteY87" fmla="*/ 1343025 h 1403350"/>
                <a:gd name="connsiteX88" fmla="*/ 3165475 w 3263900"/>
                <a:gd name="connsiteY88" fmla="*/ 1343025 h 1403350"/>
                <a:gd name="connsiteX89" fmla="*/ 3171825 w 3263900"/>
                <a:gd name="connsiteY89" fmla="*/ 1403350 h 1403350"/>
                <a:gd name="connsiteX90" fmla="*/ 3263900 w 3263900"/>
                <a:gd name="connsiteY90" fmla="*/ 1403350 h 1403350"/>
                <a:gd name="connsiteX0" fmla="*/ 0 w 3244850"/>
                <a:gd name="connsiteY0" fmla="*/ 0 h 1406525"/>
                <a:gd name="connsiteX1" fmla="*/ 117475 w 3244850"/>
                <a:gd name="connsiteY1" fmla="*/ 60325 h 1406525"/>
                <a:gd name="connsiteX2" fmla="*/ 165100 w 3244850"/>
                <a:gd name="connsiteY2" fmla="*/ 120650 h 1406525"/>
                <a:gd name="connsiteX3" fmla="*/ 225425 w 3244850"/>
                <a:gd name="connsiteY3" fmla="*/ 136525 h 1406525"/>
                <a:gd name="connsiteX4" fmla="*/ 254000 w 3244850"/>
                <a:gd name="connsiteY4" fmla="*/ 171450 h 1406525"/>
                <a:gd name="connsiteX5" fmla="*/ 282575 w 3244850"/>
                <a:gd name="connsiteY5" fmla="*/ 171450 h 1406525"/>
                <a:gd name="connsiteX6" fmla="*/ 282575 w 3244850"/>
                <a:gd name="connsiteY6" fmla="*/ 171450 h 1406525"/>
                <a:gd name="connsiteX7" fmla="*/ 301625 w 3244850"/>
                <a:gd name="connsiteY7" fmla="*/ 196850 h 1406525"/>
                <a:gd name="connsiteX8" fmla="*/ 355600 w 3244850"/>
                <a:gd name="connsiteY8" fmla="*/ 200025 h 1406525"/>
                <a:gd name="connsiteX9" fmla="*/ 371475 w 3244850"/>
                <a:gd name="connsiteY9" fmla="*/ 241300 h 1406525"/>
                <a:gd name="connsiteX10" fmla="*/ 415925 w 3244850"/>
                <a:gd name="connsiteY10" fmla="*/ 244475 h 1406525"/>
                <a:gd name="connsiteX11" fmla="*/ 425450 w 3244850"/>
                <a:gd name="connsiteY11" fmla="*/ 273050 h 1406525"/>
                <a:gd name="connsiteX12" fmla="*/ 454025 w 3244850"/>
                <a:gd name="connsiteY12" fmla="*/ 273050 h 1406525"/>
                <a:gd name="connsiteX13" fmla="*/ 508000 w 3244850"/>
                <a:gd name="connsiteY13" fmla="*/ 368300 h 1406525"/>
                <a:gd name="connsiteX14" fmla="*/ 609600 w 3244850"/>
                <a:gd name="connsiteY14" fmla="*/ 390525 h 1406525"/>
                <a:gd name="connsiteX15" fmla="*/ 660400 w 3244850"/>
                <a:gd name="connsiteY15" fmla="*/ 438150 h 1406525"/>
                <a:gd name="connsiteX16" fmla="*/ 695325 w 3244850"/>
                <a:gd name="connsiteY16" fmla="*/ 438150 h 1406525"/>
                <a:gd name="connsiteX17" fmla="*/ 733425 w 3244850"/>
                <a:gd name="connsiteY17" fmla="*/ 469900 h 1406525"/>
                <a:gd name="connsiteX18" fmla="*/ 793750 w 3244850"/>
                <a:gd name="connsiteY18" fmla="*/ 466725 h 1406525"/>
                <a:gd name="connsiteX19" fmla="*/ 809625 w 3244850"/>
                <a:gd name="connsiteY19" fmla="*/ 476250 h 1406525"/>
                <a:gd name="connsiteX20" fmla="*/ 850900 w 3244850"/>
                <a:gd name="connsiteY20" fmla="*/ 479425 h 1406525"/>
                <a:gd name="connsiteX21" fmla="*/ 860425 w 3244850"/>
                <a:gd name="connsiteY21" fmla="*/ 488950 h 1406525"/>
                <a:gd name="connsiteX22" fmla="*/ 898525 w 3244850"/>
                <a:gd name="connsiteY22" fmla="*/ 488950 h 1406525"/>
                <a:gd name="connsiteX23" fmla="*/ 920750 w 3244850"/>
                <a:gd name="connsiteY23" fmla="*/ 533400 h 1406525"/>
                <a:gd name="connsiteX24" fmla="*/ 962025 w 3244850"/>
                <a:gd name="connsiteY24" fmla="*/ 533400 h 1406525"/>
                <a:gd name="connsiteX25" fmla="*/ 965200 w 3244850"/>
                <a:gd name="connsiteY25" fmla="*/ 549275 h 1406525"/>
                <a:gd name="connsiteX26" fmla="*/ 1012825 w 3244850"/>
                <a:gd name="connsiteY26" fmla="*/ 552450 h 1406525"/>
                <a:gd name="connsiteX27" fmla="*/ 1035050 w 3244850"/>
                <a:gd name="connsiteY27" fmla="*/ 600075 h 1406525"/>
                <a:gd name="connsiteX28" fmla="*/ 1089025 w 3244850"/>
                <a:gd name="connsiteY28" fmla="*/ 609600 h 1406525"/>
                <a:gd name="connsiteX29" fmla="*/ 1117600 w 3244850"/>
                <a:gd name="connsiteY29" fmla="*/ 631825 h 1406525"/>
                <a:gd name="connsiteX30" fmla="*/ 1155700 w 3244850"/>
                <a:gd name="connsiteY30" fmla="*/ 631825 h 1406525"/>
                <a:gd name="connsiteX31" fmla="*/ 1174750 w 3244850"/>
                <a:gd name="connsiteY31" fmla="*/ 660400 h 1406525"/>
                <a:gd name="connsiteX32" fmla="*/ 1241425 w 3244850"/>
                <a:gd name="connsiteY32" fmla="*/ 660400 h 1406525"/>
                <a:gd name="connsiteX33" fmla="*/ 1250950 w 3244850"/>
                <a:gd name="connsiteY33" fmla="*/ 685800 h 1406525"/>
                <a:gd name="connsiteX34" fmla="*/ 1282700 w 3244850"/>
                <a:gd name="connsiteY34" fmla="*/ 685800 h 1406525"/>
                <a:gd name="connsiteX35" fmla="*/ 1323975 w 3244850"/>
                <a:gd name="connsiteY35" fmla="*/ 733425 h 1406525"/>
                <a:gd name="connsiteX36" fmla="*/ 1390650 w 3244850"/>
                <a:gd name="connsiteY36" fmla="*/ 746125 h 1406525"/>
                <a:gd name="connsiteX37" fmla="*/ 1416050 w 3244850"/>
                <a:gd name="connsiteY37" fmla="*/ 777875 h 1406525"/>
                <a:gd name="connsiteX38" fmla="*/ 1454150 w 3244850"/>
                <a:gd name="connsiteY38" fmla="*/ 784225 h 1406525"/>
                <a:gd name="connsiteX39" fmla="*/ 1492250 w 3244850"/>
                <a:gd name="connsiteY39" fmla="*/ 828675 h 1406525"/>
                <a:gd name="connsiteX40" fmla="*/ 1565275 w 3244850"/>
                <a:gd name="connsiteY40" fmla="*/ 828675 h 1406525"/>
                <a:gd name="connsiteX41" fmla="*/ 1568450 w 3244850"/>
                <a:gd name="connsiteY41" fmla="*/ 838200 h 1406525"/>
                <a:gd name="connsiteX42" fmla="*/ 1616075 w 3244850"/>
                <a:gd name="connsiteY42" fmla="*/ 838200 h 1406525"/>
                <a:gd name="connsiteX43" fmla="*/ 1622425 w 3244850"/>
                <a:gd name="connsiteY43" fmla="*/ 854075 h 1406525"/>
                <a:gd name="connsiteX44" fmla="*/ 1714500 w 3244850"/>
                <a:gd name="connsiteY44" fmla="*/ 850900 h 1406525"/>
                <a:gd name="connsiteX45" fmla="*/ 1739900 w 3244850"/>
                <a:gd name="connsiteY45" fmla="*/ 876300 h 1406525"/>
                <a:gd name="connsiteX46" fmla="*/ 1752600 w 3244850"/>
                <a:gd name="connsiteY46" fmla="*/ 876300 h 1406525"/>
                <a:gd name="connsiteX47" fmla="*/ 1774825 w 3244850"/>
                <a:gd name="connsiteY47" fmla="*/ 901700 h 1406525"/>
                <a:gd name="connsiteX48" fmla="*/ 1876425 w 3244850"/>
                <a:gd name="connsiteY48" fmla="*/ 901700 h 1406525"/>
                <a:gd name="connsiteX49" fmla="*/ 1879600 w 3244850"/>
                <a:gd name="connsiteY49" fmla="*/ 917575 h 1406525"/>
                <a:gd name="connsiteX50" fmla="*/ 2032000 w 3244850"/>
                <a:gd name="connsiteY50" fmla="*/ 920750 h 1406525"/>
                <a:gd name="connsiteX51" fmla="*/ 2035175 w 3244850"/>
                <a:gd name="connsiteY51" fmla="*/ 939800 h 1406525"/>
                <a:gd name="connsiteX52" fmla="*/ 2035175 w 3244850"/>
                <a:gd name="connsiteY52" fmla="*/ 939800 h 1406525"/>
                <a:gd name="connsiteX53" fmla="*/ 2066925 w 3244850"/>
                <a:gd name="connsiteY53" fmla="*/ 942975 h 1406525"/>
                <a:gd name="connsiteX54" fmla="*/ 2079625 w 3244850"/>
                <a:gd name="connsiteY54" fmla="*/ 968375 h 1406525"/>
                <a:gd name="connsiteX55" fmla="*/ 2117725 w 3244850"/>
                <a:gd name="connsiteY55" fmla="*/ 977900 h 1406525"/>
                <a:gd name="connsiteX56" fmla="*/ 2139950 w 3244850"/>
                <a:gd name="connsiteY56" fmla="*/ 996950 h 1406525"/>
                <a:gd name="connsiteX57" fmla="*/ 2146300 w 3244850"/>
                <a:gd name="connsiteY57" fmla="*/ 1016000 h 1406525"/>
                <a:gd name="connsiteX58" fmla="*/ 2174875 w 3244850"/>
                <a:gd name="connsiteY58" fmla="*/ 1016000 h 1406525"/>
                <a:gd name="connsiteX59" fmla="*/ 2178050 w 3244850"/>
                <a:gd name="connsiteY59" fmla="*/ 1041400 h 1406525"/>
                <a:gd name="connsiteX60" fmla="*/ 2260600 w 3244850"/>
                <a:gd name="connsiteY60" fmla="*/ 1044575 h 1406525"/>
                <a:gd name="connsiteX61" fmla="*/ 2273300 w 3244850"/>
                <a:gd name="connsiteY61" fmla="*/ 1054100 h 1406525"/>
                <a:gd name="connsiteX62" fmla="*/ 2324100 w 3244850"/>
                <a:gd name="connsiteY62" fmla="*/ 1060450 h 1406525"/>
                <a:gd name="connsiteX63" fmla="*/ 2339975 w 3244850"/>
                <a:gd name="connsiteY63" fmla="*/ 1085850 h 1406525"/>
                <a:gd name="connsiteX64" fmla="*/ 2371725 w 3244850"/>
                <a:gd name="connsiteY64" fmla="*/ 1085850 h 1406525"/>
                <a:gd name="connsiteX65" fmla="*/ 2387600 w 3244850"/>
                <a:gd name="connsiteY65" fmla="*/ 1101725 h 1406525"/>
                <a:gd name="connsiteX66" fmla="*/ 2435225 w 3244850"/>
                <a:gd name="connsiteY66" fmla="*/ 1104900 h 1406525"/>
                <a:gd name="connsiteX67" fmla="*/ 2457450 w 3244850"/>
                <a:gd name="connsiteY67" fmla="*/ 1127125 h 1406525"/>
                <a:gd name="connsiteX68" fmla="*/ 2457450 w 3244850"/>
                <a:gd name="connsiteY68" fmla="*/ 1127125 h 1406525"/>
                <a:gd name="connsiteX69" fmla="*/ 2498725 w 3244850"/>
                <a:gd name="connsiteY69" fmla="*/ 1146175 h 1406525"/>
                <a:gd name="connsiteX70" fmla="*/ 2533650 w 3244850"/>
                <a:gd name="connsiteY70" fmla="*/ 1146175 h 1406525"/>
                <a:gd name="connsiteX71" fmla="*/ 2533650 w 3244850"/>
                <a:gd name="connsiteY71" fmla="*/ 1155700 h 1406525"/>
                <a:gd name="connsiteX72" fmla="*/ 2695575 w 3244850"/>
                <a:gd name="connsiteY72" fmla="*/ 1155700 h 1406525"/>
                <a:gd name="connsiteX73" fmla="*/ 2727325 w 3244850"/>
                <a:gd name="connsiteY73" fmla="*/ 1190625 h 1406525"/>
                <a:gd name="connsiteX74" fmla="*/ 2787650 w 3244850"/>
                <a:gd name="connsiteY74" fmla="*/ 1190625 h 1406525"/>
                <a:gd name="connsiteX75" fmla="*/ 2790825 w 3244850"/>
                <a:gd name="connsiteY75" fmla="*/ 1203325 h 1406525"/>
                <a:gd name="connsiteX76" fmla="*/ 2822575 w 3244850"/>
                <a:gd name="connsiteY76" fmla="*/ 1206500 h 1406525"/>
                <a:gd name="connsiteX77" fmla="*/ 2825750 w 3244850"/>
                <a:gd name="connsiteY77" fmla="*/ 1225550 h 1406525"/>
                <a:gd name="connsiteX78" fmla="*/ 2898775 w 3244850"/>
                <a:gd name="connsiteY78" fmla="*/ 1225550 h 1406525"/>
                <a:gd name="connsiteX79" fmla="*/ 2898775 w 3244850"/>
                <a:gd name="connsiteY79" fmla="*/ 1231900 h 1406525"/>
                <a:gd name="connsiteX80" fmla="*/ 2936875 w 3244850"/>
                <a:gd name="connsiteY80" fmla="*/ 1231900 h 1406525"/>
                <a:gd name="connsiteX81" fmla="*/ 2946400 w 3244850"/>
                <a:gd name="connsiteY81" fmla="*/ 1289050 h 1406525"/>
                <a:gd name="connsiteX82" fmla="*/ 3000375 w 3244850"/>
                <a:gd name="connsiteY82" fmla="*/ 1289050 h 1406525"/>
                <a:gd name="connsiteX83" fmla="*/ 3000375 w 3244850"/>
                <a:gd name="connsiteY83" fmla="*/ 1304925 h 1406525"/>
                <a:gd name="connsiteX84" fmla="*/ 3048000 w 3244850"/>
                <a:gd name="connsiteY84" fmla="*/ 1304925 h 1406525"/>
                <a:gd name="connsiteX85" fmla="*/ 3048000 w 3244850"/>
                <a:gd name="connsiteY85" fmla="*/ 1320800 h 1406525"/>
                <a:gd name="connsiteX86" fmla="*/ 3117850 w 3244850"/>
                <a:gd name="connsiteY86" fmla="*/ 1320800 h 1406525"/>
                <a:gd name="connsiteX87" fmla="*/ 3117850 w 3244850"/>
                <a:gd name="connsiteY87" fmla="*/ 1343025 h 1406525"/>
                <a:gd name="connsiteX88" fmla="*/ 3165475 w 3244850"/>
                <a:gd name="connsiteY88" fmla="*/ 1343025 h 1406525"/>
                <a:gd name="connsiteX89" fmla="*/ 3171825 w 3244850"/>
                <a:gd name="connsiteY89" fmla="*/ 1403350 h 1406525"/>
                <a:gd name="connsiteX90" fmla="*/ 3244850 w 3244850"/>
                <a:gd name="connsiteY90" fmla="*/ 1406525 h 140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244850" h="1406525">
                  <a:moveTo>
                    <a:pt x="0" y="0"/>
                  </a:moveTo>
                  <a:lnTo>
                    <a:pt x="117475" y="60325"/>
                  </a:lnTo>
                  <a:lnTo>
                    <a:pt x="165100" y="120650"/>
                  </a:lnTo>
                  <a:lnTo>
                    <a:pt x="225425" y="136525"/>
                  </a:lnTo>
                  <a:lnTo>
                    <a:pt x="254000" y="171450"/>
                  </a:lnTo>
                  <a:lnTo>
                    <a:pt x="282575" y="171450"/>
                  </a:lnTo>
                  <a:lnTo>
                    <a:pt x="282575" y="171450"/>
                  </a:lnTo>
                  <a:lnTo>
                    <a:pt x="301625" y="196850"/>
                  </a:lnTo>
                  <a:lnTo>
                    <a:pt x="355600" y="200025"/>
                  </a:lnTo>
                  <a:lnTo>
                    <a:pt x="371475" y="241300"/>
                  </a:lnTo>
                  <a:lnTo>
                    <a:pt x="415925" y="244475"/>
                  </a:lnTo>
                  <a:lnTo>
                    <a:pt x="425450" y="273050"/>
                  </a:lnTo>
                  <a:lnTo>
                    <a:pt x="454025" y="273050"/>
                  </a:lnTo>
                  <a:lnTo>
                    <a:pt x="508000" y="368300"/>
                  </a:lnTo>
                  <a:lnTo>
                    <a:pt x="609600" y="390525"/>
                  </a:lnTo>
                  <a:lnTo>
                    <a:pt x="660400" y="438150"/>
                  </a:lnTo>
                  <a:lnTo>
                    <a:pt x="695325" y="438150"/>
                  </a:lnTo>
                  <a:lnTo>
                    <a:pt x="733425" y="469900"/>
                  </a:lnTo>
                  <a:lnTo>
                    <a:pt x="793750" y="466725"/>
                  </a:lnTo>
                  <a:lnTo>
                    <a:pt x="809625" y="476250"/>
                  </a:lnTo>
                  <a:lnTo>
                    <a:pt x="850900" y="479425"/>
                  </a:lnTo>
                  <a:lnTo>
                    <a:pt x="860425" y="488950"/>
                  </a:lnTo>
                  <a:lnTo>
                    <a:pt x="898525" y="488950"/>
                  </a:lnTo>
                  <a:lnTo>
                    <a:pt x="920750" y="533400"/>
                  </a:lnTo>
                  <a:lnTo>
                    <a:pt x="962025" y="533400"/>
                  </a:lnTo>
                  <a:lnTo>
                    <a:pt x="965200" y="549275"/>
                  </a:lnTo>
                  <a:lnTo>
                    <a:pt x="1012825" y="552450"/>
                  </a:lnTo>
                  <a:lnTo>
                    <a:pt x="1035050" y="600075"/>
                  </a:lnTo>
                  <a:lnTo>
                    <a:pt x="1089025" y="609600"/>
                  </a:lnTo>
                  <a:lnTo>
                    <a:pt x="1117600" y="631825"/>
                  </a:lnTo>
                  <a:lnTo>
                    <a:pt x="1155700" y="631825"/>
                  </a:lnTo>
                  <a:lnTo>
                    <a:pt x="1174750" y="660400"/>
                  </a:lnTo>
                  <a:lnTo>
                    <a:pt x="1241425" y="660400"/>
                  </a:lnTo>
                  <a:lnTo>
                    <a:pt x="1250950" y="685800"/>
                  </a:lnTo>
                  <a:lnTo>
                    <a:pt x="1282700" y="685800"/>
                  </a:lnTo>
                  <a:lnTo>
                    <a:pt x="1323975" y="733425"/>
                  </a:lnTo>
                  <a:lnTo>
                    <a:pt x="1390650" y="746125"/>
                  </a:lnTo>
                  <a:lnTo>
                    <a:pt x="1416050" y="777875"/>
                  </a:lnTo>
                  <a:lnTo>
                    <a:pt x="1454150" y="784225"/>
                  </a:lnTo>
                  <a:lnTo>
                    <a:pt x="1492250" y="828675"/>
                  </a:lnTo>
                  <a:lnTo>
                    <a:pt x="1565275" y="828675"/>
                  </a:lnTo>
                  <a:lnTo>
                    <a:pt x="1568450" y="838200"/>
                  </a:lnTo>
                  <a:lnTo>
                    <a:pt x="1616075" y="838200"/>
                  </a:lnTo>
                  <a:lnTo>
                    <a:pt x="1622425" y="854075"/>
                  </a:lnTo>
                  <a:lnTo>
                    <a:pt x="1714500" y="850900"/>
                  </a:lnTo>
                  <a:lnTo>
                    <a:pt x="1739900" y="876300"/>
                  </a:lnTo>
                  <a:lnTo>
                    <a:pt x="1752600" y="876300"/>
                  </a:lnTo>
                  <a:lnTo>
                    <a:pt x="1774825" y="901700"/>
                  </a:lnTo>
                  <a:lnTo>
                    <a:pt x="1876425" y="901700"/>
                  </a:lnTo>
                  <a:lnTo>
                    <a:pt x="1879600" y="917575"/>
                  </a:lnTo>
                  <a:lnTo>
                    <a:pt x="2032000" y="920750"/>
                  </a:lnTo>
                  <a:lnTo>
                    <a:pt x="2035175" y="939800"/>
                  </a:lnTo>
                  <a:lnTo>
                    <a:pt x="2035175" y="939800"/>
                  </a:lnTo>
                  <a:lnTo>
                    <a:pt x="2066925" y="942975"/>
                  </a:lnTo>
                  <a:lnTo>
                    <a:pt x="2079625" y="968375"/>
                  </a:lnTo>
                  <a:lnTo>
                    <a:pt x="2117725" y="977900"/>
                  </a:lnTo>
                  <a:lnTo>
                    <a:pt x="2139950" y="996950"/>
                  </a:lnTo>
                  <a:lnTo>
                    <a:pt x="2146300" y="1016000"/>
                  </a:lnTo>
                  <a:lnTo>
                    <a:pt x="2174875" y="1016000"/>
                  </a:lnTo>
                  <a:lnTo>
                    <a:pt x="2178050" y="1041400"/>
                  </a:lnTo>
                  <a:lnTo>
                    <a:pt x="2260600" y="1044575"/>
                  </a:lnTo>
                  <a:lnTo>
                    <a:pt x="2273300" y="1054100"/>
                  </a:lnTo>
                  <a:lnTo>
                    <a:pt x="2324100" y="1060450"/>
                  </a:lnTo>
                  <a:lnTo>
                    <a:pt x="2339975" y="1085850"/>
                  </a:lnTo>
                  <a:lnTo>
                    <a:pt x="2371725" y="1085850"/>
                  </a:lnTo>
                  <a:lnTo>
                    <a:pt x="2387600" y="1101725"/>
                  </a:lnTo>
                  <a:lnTo>
                    <a:pt x="2435225" y="1104900"/>
                  </a:lnTo>
                  <a:lnTo>
                    <a:pt x="2457450" y="1127125"/>
                  </a:lnTo>
                  <a:lnTo>
                    <a:pt x="2457450" y="1127125"/>
                  </a:lnTo>
                  <a:lnTo>
                    <a:pt x="2498725" y="1146175"/>
                  </a:lnTo>
                  <a:lnTo>
                    <a:pt x="2533650" y="1146175"/>
                  </a:lnTo>
                  <a:lnTo>
                    <a:pt x="2533650" y="1155700"/>
                  </a:lnTo>
                  <a:lnTo>
                    <a:pt x="2695575" y="1155700"/>
                  </a:lnTo>
                  <a:lnTo>
                    <a:pt x="2727325" y="1190625"/>
                  </a:lnTo>
                  <a:lnTo>
                    <a:pt x="2787650" y="1190625"/>
                  </a:lnTo>
                  <a:lnTo>
                    <a:pt x="2790825" y="1203325"/>
                  </a:lnTo>
                  <a:lnTo>
                    <a:pt x="2822575" y="1206500"/>
                  </a:lnTo>
                  <a:lnTo>
                    <a:pt x="2825750" y="1225550"/>
                  </a:lnTo>
                  <a:lnTo>
                    <a:pt x="2898775" y="1225550"/>
                  </a:lnTo>
                  <a:lnTo>
                    <a:pt x="2898775" y="1231900"/>
                  </a:lnTo>
                  <a:lnTo>
                    <a:pt x="2936875" y="1231900"/>
                  </a:lnTo>
                  <a:lnTo>
                    <a:pt x="2946400" y="1289050"/>
                  </a:lnTo>
                  <a:lnTo>
                    <a:pt x="3000375" y="1289050"/>
                  </a:lnTo>
                  <a:lnTo>
                    <a:pt x="3000375" y="1304925"/>
                  </a:lnTo>
                  <a:lnTo>
                    <a:pt x="3048000" y="1304925"/>
                  </a:lnTo>
                  <a:lnTo>
                    <a:pt x="3048000" y="1320800"/>
                  </a:lnTo>
                  <a:lnTo>
                    <a:pt x="3117850" y="1320800"/>
                  </a:lnTo>
                  <a:lnTo>
                    <a:pt x="3117850" y="1343025"/>
                  </a:lnTo>
                  <a:lnTo>
                    <a:pt x="3165475" y="1343025"/>
                  </a:lnTo>
                  <a:lnTo>
                    <a:pt x="3171825" y="1403350"/>
                  </a:lnTo>
                  <a:lnTo>
                    <a:pt x="3244850" y="1406525"/>
                  </a:lnTo>
                </a:path>
              </a:pathLst>
            </a:custGeom>
            <a:noFill/>
            <a:ln w="28575">
              <a:solidFill>
                <a:schemeClr val="accent3"/>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37" name="Freeform 98">
              <a:extLst>
                <a:ext uri="{FF2B5EF4-FFF2-40B4-BE49-F238E27FC236}">
                  <a16:creationId xmlns:a16="http://schemas.microsoft.com/office/drawing/2014/main" id="{F18CDBA2-4DE2-58E1-79C9-8C8D53EBBBEF}"/>
                </a:ext>
              </a:extLst>
            </p:cNvPr>
            <p:cNvSpPr/>
            <p:nvPr/>
          </p:nvSpPr>
          <p:spPr bwMode="auto">
            <a:xfrm>
              <a:off x="10233025" y="4216400"/>
              <a:ext cx="679450" cy="85725"/>
            </a:xfrm>
            <a:custGeom>
              <a:avLst/>
              <a:gdLst>
                <a:gd name="connsiteX0" fmla="*/ 0 w 685800"/>
                <a:gd name="connsiteY0" fmla="*/ 0 h 85725"/>
                <a:gd name="connsiteX1" fmla="*/ 47625 w 685800"/>
                <a:gd name="connsiteY1" fmla="*/ 0 h 85725"/>
                <a:gd name="connsiteX2" fmla="*/ 47625 w 685800"/>
                <a:gd name="connsiteY2" fmla="*/ 31750 h 85725"/>
                <a:gd name="connsiteX3" fmla="*/ 368300 w 685800"/>
                <a:gd name="connsiteY3" fmla="*/ 31750 h 85725"/>
                <a:gd name="connsiteX4" fmla="*/ 368300 w 685800"/>
                <a:gd name="connsiteY4" fmla="*/ 31750 h 85725"/>
                <a:gd name="connsiteX5" fmla="*/ 368300 w 685800"/>
                <a:gd name="connsiteY5" fmla="*/ 53975 h 85725"/>
                <a:gd name="connsiteX6" fmla="*/ 549275 w 685800"/>
                <a:gd name="connsiteY6" fmla="*/ 53975 h 85725"/>
                <a:gd name="connsiteX7" fmla="*/ 685800 w 685800"/>
                <a:gd name="connsiteY7" fmla="*/ 53975 h 85725"/>
                <a:gd name="connsiteX8" fmla="*/ 685800 w 685800"/>
                <a:gd name="connsiteY8" fmla="*/ 85725 h 85725"/>
                <a:gd name="connsiteX9" fmla="*/ 685800 w 685800"/>
                <a:gd name="connsiteY9"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 h="85725">
                  <a:moveTo>
                    <a:pt x="0" y="0"/>
                  </a:moveTo>
                  <a:lnTo>
                    <a:pt x="47625" y="0"/>
                  </a:lnTo>
                  <a:lnTo>
                    <a:pt x="47625" y="31750"/>
                  </a:lnTo>
                  <a:lnTo>
                    <a:pt x="368300" y="31750"/>
                  </a:lnTo>
                  <a:lnTo>
                    <a:pt x="368300" y="31750"/>
                  </a:lnTo>
                  <a:lnTo>
                    <a:pt x="368300" y="53975"/>
                  </a:lnTo>
                  <a:lnTo>
                    <a:pt x="549275" y="53975"/>
                  </a:lnTo>
                  <a:lnTo>
                    <a:pt x="685800" y="53975"/>
                  </a:lnTo>
                  <a:lnTo>
                    <a:pt x="685800" y="85725"/>
                  </a:lnTo>
                  <a:lnTo>
                    <a:pt x="685800" y="85725"/>
                  </a:lnTo>
                </a:path>
              </a:pathLst>
            </a:custGeom>
            <a:noFill/>
            <a:ln w="28575">
              <a:solidFill>
                <a:schemeClr val="accent3"/>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138" name="Freeform 95">
            <a:extLst>
              <a:ext uri="{FF2B5EF4-FFF2-40B4-BE49-F238E27FC236}">
                <a16:creationId xmlns:a16="http://schemas.microsoft.com/office/drawing/2014/main" id="{F02FD1AA-4B26-093C-F629-E54BE8F13814}"/>
              </a:ext>
            </a:extLst>
          </p:cNvPr>
          <p:cNvSpPr/>
          <p:nvPr/>
        </p:nvSpPr>
        <p:spPr bwMode="auto">
          <a:xfrm>
            <a:off x="7438632" y="2803525"/>
            <a:ext cx="3933825" cy="762000"/>
          </a:xfrm>
          <a:custGeom>
            <a:avLst/>
            <a:gdLst>
              <a:gd name="connsiteX0" fmla="*/ 0 w 3933825"/>
              <a:gd name="connsiteY0" fmla="*/ 3175 h 762000"/>
              <a:gd name="connsiteX1" fmla="*/ 136525 w 3933825"/>
              <a:gd name="connsiteY1" fmla="*/ 0 h 762000"/>
              <a:gd name="connsiteX2" fmla="*/ 136525 w 3933825"/>
              <a:gd name="connsiteY2" fmla="*/ 0 h 762000"/>
              <a:gd name="connsiteX3" fmla="*/ 136525 w 3933825"/>
              <a:gd name="connsiteY3" fmla="*/ 28575 h 762000"/>
              <a:gd name="connsiteX4" fmla="*/ 244475 w 3933825"/>
              <a:gd name="connsiteY4" fmla="*/ 28575 h 762000"/>
              <a:gd name="connsiteX5" fmla="*/ 247650 w 3933825"/>
              <a:gd name="connsiteY5" fmla="*/ 28575 h 762000"/>
              <a:gd name="connsiteX6" fmla="*/ 304800 w 3933825"/>
              <a:gd name="connsiteY6" fmla="*/ 28575 h 762000"/>
              <a:gd name="connsiteX7" fmla="*/ 304800 w 3933825"/>
              <a:gd name="connsiteY7" fmla="*/ 41275 h 762000"/>
              <a:gd name="connsiteX8" fmla="*/ 428625 w 3933825"/>
              <a:gd name="connsiteY8" fmla="*/ 41275 h 762000"/>
              <a:gd name="connsiteX9" fmla="*/ 434975 w 3933825"/>
              <a:gd name="connsiteY9" fmla="*/ 47625 h 762000"/>
              <a:gd name="connsiteX10" fmla="*/ 762000 w 3933825"/>
              <a:gd name="connsiteY10" fmla="*/ 47625 h 762000"/>
              <a:gd name="connsiteX11" fmla="*/ 796925 w 3933825"/>
              <a:gd name="connsiteY11" fmla="*/ 85725 h 762000"/>
              <a:gd name="connsiteX12" fmla="*/ 885825 w 3933825"/>
              <a:gd name="connsiteY12" fmla="*/ 85725 h 762000"/>
              <a:gd name="connsiteX13" fmla="*/ 892175 w 3933825"/>
              <a:gd name="connsiteY13" fmla="*/ 95250 h 762000"/>
              <a:gd name="connsiteX14" fmla="*/ 949325 w 3933825"/>
              <a:gd name="connsiteY14" fmla="*/ 95250 h 762000"/>
              <a:gd name="connsiteX15" fmla="*/ 949325 w 3933825"/>
              <a:gd name="connsiteY15" fmla="*/ 95250 h 762000"/>
              <a:gd name="connsiteX16" fmla="*/ 965200 w 3933825"/>
              <a:gd name="connsiteY16" fmla="*/ 120650 h 762000"/>
              <a:gd name="connsiteX17" fmla="*/ 1069975 w 3933825"/>
              <a:gd name="connsiteY17" fmla="*/ 117475 h 762000"/>
              <a:gd name="connsiteX18" fmla="*/ 1076325 w 3933825"/>
              <a:gd name="connsiteY18" fmla="*/ 130175 h 762000"/>
              <a:gd name="connsiteX19" fmla="*/ 1146175 w 3933825"/>
              <a:gd name="connsiteY19" fmla="*/ 130175 h 762000"/>
              <a:gd name="connsiteX20" fmla="*/ 1149350 w 3933825"/>
              <a:gd name="connsiteY20" fmla="*/ 136525 h 762000"/>
              <a:gd name="connsiteX21" fmla="*/ 1216025 w 3933825"/>
              <a:gd name="connsiteY21" fmla="*/ 136525 h 762000"/>
              <a:gd name="connsiteX22" fmla="*/ 1222375 w 3933825"/>
              <a:gd name="connsiteY22" fmla="*/ 155575 h 762000"/>
              <a:gd name="connsiteX23" fmla="*/ 1406525 w 3933825"/>
              <a:gd name="connsiteY23" fmla="*/ 155575 h 762000"/>
              <a:gd name="connsiteX24" fmla="*/ 1409700 w 3933825"/>
              <a:gd name="connsiteY24" fmla="*/ 171450 h 762000"/>
              <a:gd name="connsiteX25" fmla="*/ 1460500 w 3933825"/>
              <a:gd name="connsiteY25" fmla="*/ 171450 h 762000"/>
              <a:gd name="connsiteX26" fmla="*/ 1460500 w 3933825"/>
              <a:gd name="connsiteY26" fmla="*/ 171450 h 762000"/>
              <a:gd name="connsiteX27" fmla="*/ 1463675 w 3933825"/>
              <a:gd name="connsiteY27" fmla="*/ 196850 h 762000"/>
              <a:gd name="connsiteX28" fmla="*/ 1501775 w 3933825"/>
              <a:gd name="connsiteY28" fmla="*/ 196850 h 762000"/>
              <a:gd name="connsiteX29" fmla="*/ 1501775 w 3933825"/>
              <a:gd name="connsiteY29" fmla="*/ 209550 h 762000"/>
              <a:gd name="connsiteX30" fmla="*/ 1698625 w 3933825"/>
              <a:gd name="connsiteY30" fmla="*/ 212725 h 762000"/>
              <a:gd name="connsiteX31" fmla="*/ 1698625 w 3933825"/>
              <a:gd name="connsiteY31" fmla="*/ 212725 h 762000"/>
              <a:gd name="connsiteX32" fmla="*/ 1711325 w 3933825"/>
              <a:gd name="connsiteY32" fmla="*/ 234950 h 762000"/>
              <a:gd name="connsiteX33" fmla="*/ 1898650 w 3933825"/>
              <a:gd name="connsiteY33" fmla="*/ 234950 h 762000"/>
              <a:gd name="connsiteX34" fmla="*/ 1939925 w 3933825"/>
              <a:gd name="connsiteY34" fmla="*/ 288925 h 762000"/>
              <a:gd name="connsiteX35" fmla="*/ 2133600 w 3933825"/>
              <a:gd name="connsiteY35" fmla="*/ 285750 h 762000"/>
              <a:gd name="connsiteX36" fmla="*/ 2146300 w 3933825"/>
              <a:gd name="connsiteY36" fmla="*/ 333375 h 762000"/>
              <a:gd name="connsiteX37" fmla="*/ 2216150 w 3933825"/>
              <a:gd name="connsiteY37" fmla="*/ 330200 h 762000"/>
              <a:gd name="connsiteX38" fmla="*/ 2216150 w 3933825"/>
              <a:gd name="connsiteY38" fmla="*/ 330200 h 762000"/>
              <a:gd name="connsiteX39" fmla="*/ 2222500 w 3933825"/>
              <a:gd name="connsiteY39" fmla="*/ 358775 h 762000"/>
              <a:gd name="connsiteX40" fmla="*/ 2387600 w 3933825"/>
              <a:gd name="connsiteY40" fmla="*/ 361950 h 762000"/>
              <a:gd name="connsiteX41" fmla="*/ 2387600 w 3933825"/>
              <a:gd name="connsiteY41" fmla="*/ 361950 h 762000"/>
              <a:gd name="connsiteX42" fmla="*/ 2387600 w 3933825"/>
              <a:gd name="connsiteY42" fmla="*/ 387350 h 762000"/>
              <a:gd name="connsiteX43" fmla="*/ 2828925 w 3933825"/>
              <a:gd name="connsiteY43" fmla="*/ 384175 h 762000"/>
              <a:gd name="connsiteX44" fmla="*/ 2828925 w 3933825"/>
              <a:gd name="connsiteY44" fmla="*/ 422275 h 762000"/>
              <a:gd name="connsiteX45" fmla="*/ 2924175 w 3933825"/>
              <a:gd name="connsiteY45" fmla="*/ 422275 h 762000"/>
              <a:gd name="connsiteX46" fmla="*/ 2924175 w 3933825"/>
              <a:gd name="connsiteY46" fmla="*/ 431800 h 762000"/>
              <a:gd name="connsiteX47" fmla="*/ 2984500 w 3933825"/>
              <a:gd name="connsiteY47" fmla="*/ 431800 h 762000"/>
              <a:gd name="connsiteX48" fmla="*/ 2984500 w 3933825"/>
              <a:gd name="connsiteY48" fmla="*/ 469900 h 762000"/>
              <a:gd name="connsiteX49" fmla="*/ 3152775 w 3933825"/>
              <a:gd name="connsiteY49" fmla="*/ 469900 h 762000"/>
              <a:gd name="connsiteX50" fmla="*/ 3152775 w 3933825"/>
              <a:gd name="connsiteY50" fmla="*/ 469900 h 762000"/>
              <a:gd name="connsiteX51" fmla="*/ 3152775 w 3933825"/>
              <a:gd name="connsiteY51" fmla="*/ 495300 h 762000"/>
              <a:gd name="connsiteX52" fmla="*/ 3206750 w 3933825"/>
              <a:gd name="connsiteY52" fmla="*/ 495300 h 762000"/>
              <a:gd name="connsiteX53" fmla="*/ 3206750 w 3933825"/>
              <a:gd name="connsiteY53" fmla="*/ 527050 h 762000"/>
              <a:gd name="connsiteX54" fmla="*/ 3254375 w 3933825"/>
              <a:gd name="connsiteY54" fmla="*/ 527050 h 762000"/>
              <a:gd name="connsiteX55" fmla="*/ 3254375 w 3933825"/>
              <a:gd name="connsiteY55" fmla="*/ 561975 h 762000"/>
              <a:gd name="connsiteX56" fmla="*/ 3495675 w 3933825"/>
              <a:gd name="connsiteY56" fmla="*/ 561975 h 762000"/>
              <a:gd name="connsiteX57" fmla="*/ 3495675 w 3933825"/>
              <a:gd name="connsiteY57" fmla="*/ 609600 h 762000"/>
              <a:gd name="connsiteX58" fmla="*/ 3575050 w 3933825"/>
              <a:gd name="connsiteY58" fmla="*/ 609600 h 762000"/>
              <a:gd name="connsiteX59" fmla="*/ 3575050 w 3933825"/>
              <a:gd name="connsiteY59" fmla="*/ 650875 h 762000"/>
              <a:gd name="connsiteX60" fmla="*/ 3746500 w 3933825"/>
              <a:gd name="connsiteY60" fmla="*/ 650875 h 762000"/>
              <a:gd name="connsiteX61" fmla="*/ 3746500 w 3933825"/>
              <a:gd name="connsiteY61" fmla="*/ 711200 h 762000"/>
              <a:gd name="connsiteX62" fmla="*/ 3806825 w 3933825"/>
              <a:gd name="connsiteY62" fmla="*/ 711200 h 762000"/>
              <a:gd name="connsiteX63" fmla="*/ 3806825 w 3933825"/>
              <a:gd name="connsiteY63" fmla="*/ 762000 h 762000"/>
              <a:gd name="connsiteX64" fmla="*/ 3933825 w 3933825"/>
              <a:gd name="connsiteY64" fmla="*/ 7620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933825" h="762000">
                <a:moveTo>
                  <a:pt x="0" y="3175"/>
                </a:moveTo>
                <a:lnTo>
                  <a:pt x="136525" y="0"/>
                </a:lnTo>
                <a:lnTo>
                  <a:pt x="136525" y="0"/>
                </a:lnTo>
                <a:lnTo>
                  <a:pt x="136525" y="28575"/>
                </a:lnTo>
                <a:lnTo>
                  <a:pt x="244475" y="28575"/>
                </a:lnTo>
                <a:lnTo>
                  <a:pt x="247650" y="28575"/>
                </a:lnTo>
                <a:lnTo>
                  <a:pt x="304800" y="28575"/>
                </a:lnTo>
                <a:lnTo>
                  <a:pt x="304800" y="41275"/>
                </a:lnTo>
                <a:lnTo>
                  <a:pt x="428625" y="41275"/>
                </a:lnTo>
                <a:lnTo>
                  <a:pt x="434975" y="47625"/>
                </a:lnTo>
                <a:lnTo>
                  <a:pt x="762000" y="47625"/>
                </a:lnTo>
                <a:lnTo>
                  <a:pt x="796925" y="85725"/>
                </a:lnTo>
                <a:lnTo>
                  <a:pt x="885825" y="85725"/>
                </a:lnTo>
                <a:lnTo>
                  <a:pt x="892175" y="95250"/>
                </a:lnTo>
                <a:lnTo>
                  <a:pt x="949325" y="95250"/>
                </a:lnTo>
                <a:lnTo>
                  <a:pt x="949325" y="95250"/>
                </a:lnTo>
                <a:lnTo>
                  <a:pt x="965200" y="120650"/>
                </a:lnTo>
                <a:lnTo>
                  <a:pt x="1069975" y="117475"/>
                </a:lnTo>
                <a:lnTo>
                  <a:pt x="1076325" y="130175"/>
                </a:lnTo>
                <a:lnTo>
                  <a:pt x="1146175" y="130175"/>
                </a:lnTo>
                <a:lnTo>
                  <a:pt x="1149350" y="136525"/>
                </a:lnTo>
                <a:lnTo>
                  <a:pt x="1216025" y="136525"/>
                </a:lnTo>
                <a:lnTo>
                  <a:pt x="1222375" y="155575"/>
                </a:lnTo>
                <a:lnTo>
                  <a:pt x="1406525" y="155575"/>
                </a:lnTo>
                <a:lnTo>
                  <a:pt x="1409700" y="171450"/>
                </a:lnTo>
                <a:lnTo>
                  <a:pt x="1460500" y="171450"/>
                </a:lnTo>
                <a:lnTo>
                  <a:pt x="1460500" y="171450"/>
                </a:lnTo>
                <a:lnTo>
                  <a:pt x="1463675" y="196850"/>
                </a:lnTo>
                <a:lnTo>
                  <a:pt x="1501775" y="196850"/>
                </a:lnTo>
                <a:lnTo>
                  <a:pt x="1501775" y="209550"/>
                </a:lnTo>
                <a:lnTo>
                  <a:pt x="1698625" y="212725"/>
                </a:lnTo>
                <a:lnTo>
                  <a:pt x="1698625" y="212725"/>
                </a:lnTo>
                <a:lnTo>
                  <a:pt x="1711325" y="234950"/>
                </a:lnTo>
                <a:lnTo>
                  <a:pt x="1898650" y="234950"/>
                </a:lnTo>
                <a:lnTo>
                  <a:pt x="1939925" y="288925"/>
                </a:lnTo>
                <a:lnTo>
                  <a:pt x="2133600" y="285750"/>
                </a:lnTo>
                <a:lnTo>
                  <a:pt x="2146300" y="333375"/>
                </a:lnTo>
                <a:lnTo>
                  <a:pt x="2216150" y="330200"/>
                </a:lnTo>
                <a:lnTo>
                  <a:pt x="2216150" y="330200"/>
                </a:lnTo>
                <a:lnTo>
                  <a:pt x="2222500" y="358775"/>
                </a:lnTo>
                <a:lnTo>
                  <a:pt x="2387600" y="361950"/>
                </a:lnTo>
                <a:lnTo>
                  <a:pt x="2387600" y="361950"/>
                </a:lnTo>
                <a:lnTo>
                  <a:pt x="2387600" y="387350"/>
                </a:lnTo>
                <a:lnTo>
                  <a:pt x="2828925" y="384175"/>
                </a:lnTo>
                <a:lnTo>
                  <a:pt x="2828925" y="422275"/>
                </a:lnTo>
                <a:lnTo>
                  <a:pt x="2924175" y="422275"/>
                </a:lnTo>
                <a:lnTo>
                  <a:pt x="2924175" y="431800"/>
                </a:lnTo>
                <a:lnTo>
                  <a:pt x="2984500" y="431800"/>
                </a:lnTo>
                <a:lnTo>
                  <a:pt x="2984500" y="469900"/>
                </a:lnTo>
                <a:lnTo>
                  <a:pt x="3152775" y="469900"/>
                </a:lnTo>
                <a:lnTo>
                  <a:pt x="3152775" y="469900"/>
                </a:lnTo>
                <a:lnTo>
                  <a:pt x="3152775" y="495300"/>
                </a:lnTo>
                <a:lnTo>
                  <a:pt x="3206750" y="495300"/>
                </a:lnTo>
                <a:lnTo>
                  <a:pt x="3206750" y="527050"/>
                </a:lnTo>
                <a:lnTo>
                  <a:pt x="3254375" y="527050"/>
                </a:lnTo>
                <a:lnTo>
                  <a:pt x="3254375" y="561975"/>
                </a:lnTo>
                <a:lnTo>
                  <a:pt x="3495675" y="561975"/>
                </a:lnTo>
                <a:lnTo>
                  <a:pt x="3495675" y="609600"/>
                </a:lnTo>
                <a:lnTo>
                  <a:pt x="3575050" y="609600"/>
                </a:lnTo>
                <a:lnTo>
                  <a:pt x="3575050" y="650875"/>
                </a:lnTo>
                <a:lnTo>
                  <a:pt x="3746500" y="650875"/>
                </a:lnTo>
                <a:lnTo>
                  <a:pt x="3746500" y="711200"/>
                </a:lnTo>
                <a:lnTo>
                  <a:pt x="3806825" y="711200"/>
                </a:lnTo>
                <a:lnTo>
                  <a:pt x="3806825" y="762000"/>
                </a:lnTo>
                <a:lnTo>
                  <a:pt x="3933825" y="762000"/>
                </a:lnTo>
              </a:path>
            </a:pathLst>
          </a:custGeom>
          <a:noFill/>
          <a:ln w="28575">
            <a:solidFill>
              <a:schemeClr val="accent2"/>
            </a:solidFill>
            <a:prstDash val="solid"/>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Tree>
    <p:extLst>
      <p:ext uri="{BB962C8B-B14F-4D97-AF65-F5344CB8AC3E}">
        <p14:creationId xmlns:p14="http://schemas.microsoft.com/office/powerpoint/2010/main" val="2751256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128F-EA5D-2978-447F-02C205AC0DA2}"/>
              </a:ext>
            </a:extLst>
          </p:cNvPr>
          <p:cNvSpPr>
            <a:spLocks noGrp="1"/>
          </p:cNvSpPr>
          <p:nvPr>
            <p:ph type="title"/>
          </p:nvPr>
        </p:nvSpPr>
        <p:spPr>
          <a:xfrm>
            <a:off x="231078" y="260163"/>
            <a:ext cx="11740260" cy="1044132"/>
          </a:xfrm>
        </p:spPr>
        <p:txBody>
          <a:bodyPr/>
          <a:lstStyle/>
          <a:p>
            <a:r>
              <a:rPr lang="en-US" dirty="0"/>
              <a:t>How Low Is Low Enough? ALP Adequate Response vs Normalization</a:t>
            </a:r>
          </a:p>
        </p:txBody>
      </p:sp>
      <p:sp>
        <p:nvSpPr>
          <p:cNvPr id="3" name="Content Placeholder 2">
            <a:extLst>
              <a:ext uri="{FF2B5EF4-FFF2-40B4-BE49-F238E27FC236}">
                <a16:creationId xmlns:a16="http://schemas.microsoft.com/office/drawing/2014/main" id="{B6A8D863-8012-06ED-083F-27B787DB2530}"/>
              </a:ext>
            </a:extLst>
          </p:cNvPr>
          <p:cNvSpPr>
            <a:spLocks noGrp="1"/>
          </p:cNvSpPr>
          <p:nvPr>
            <p:ph idx="1"/>
          </p:nvPr>
        </p:nvSpPr>
        <p:spPr>
          <a:xfrm>
            <a:off x="231078" y="1333500"/>
            <a:ext cx="11740260" cy="4754880"/>
          </a:xfrm>
        </p:spPr>
        <p:txBody>
          <a:bodyPr/>
          <a:lstStyle/>
          <a:p>
            <a:pPr>
              <a:spcBef>
                <a:spcPts val="600"/>
              </a:spcBef>
            </a:pPr>
            <a:r>
              <a:rPr lang="en-US" sz="2000" dirty="0"/>
              <a:t>Retrospective study of 1047 people with adequate PBC response to UDCA (ALP ≤1.5x ULN)</a:t>
            </a:r>
          </a:p>
          <a:p>
            <a:pPr lvl="2">
              <a:spcBef>
                <a:spcPts val="600"/>
              </a:spcBef>
            </a:pPr>
            <a:r>
              <a:rPr lang="en-US" sz="1800" dirty="0"/>
              <a:t>Examined outcomes in those with </a:t>
            </a:r>
            <a:r>
              <a:rPr lang="en-US" sz="1800" b="1" dirty="0">
                <a:solidFill>
                  <a:schemeClr val="accent6"/>
                </a:solidFill>
              </a:rPr>
              <a:t>ALP ≤1.0x ULN </a:t>
            </a:r>
            <a:r>
              <a:rPr lang="en-US" sz="1800" dirty="0"/>
              <a:t>vs </a:t>
            </a:r>
            <a:r>
              <a:rPr lang="en-US" sz="1800" b="1" dirty="0">
                <a:solidFill>
                  <a:schemeClr val="accent1"/>
                </a:solidFill>
              </a:rPr>
              <a:t>ALP 1.0x to 1.5x ULN</a:t>
            </a:r>
          </a:p>
          <a:p>
            <a:pPr marL="0" indent="0">
              <a:buNone/>
            </a:pPr>
            <a:br>
              <a:rPr lang="en-US" dirty="0"/>
            </a:br>
            <a:endParaRPr lang="en-US" dirty="0"/>
          </a:p>
          <a:p>
            <a:endParaRPr lang="en-US" dirty="0"/>
          </a:p>
          <a:p>
            <a:pPr marL="0" indent="0">
              <a:buNone/>
            </a:pPr>
            <a:endParaRPr lang="en-US" dirty="0"/>
          </a:p>
          <a:p>
            <a:pPr marL="0" indent="0">
              <a:buNone/>
            </a:pPr>
            <a:br>
              <a:rPr lang="en-US" dirty="0"/>
            </a:br>
            <a:br>
              <a:rPr lang="en-US" dirty="0"/>
            </a:br>
            <a:br>
              <a:rPr lang="en-US" dirty="0"/>
            </a:br>
            <a:endParaRPr lang="en-US" dirty="0"/>
          </a:p>
          <a:p>
            <a:r>
              <a:rPr lang="en-US" sz="2000" dirty="0"/>
              <a:t>ALP response that is adequate </a:t>
            </a:r>
            <a:r>
              <a:rPr lang="en-US" sz="2000" b="1" dirty="0">
                <a:solidFill>
                  <a:schemeClr val="accent1"/>
                </a:solidFill>
              </a:rPr>
              <a:t>(ALP ≤1.5x ULN) </a:t>
            </a:r>
            <a:r>
              <a:rPr lang="en-US" sz="2000" dirty="0"/>
              <a:t>but still abnormal is associated with </a:t>
            </a:r>
            <a:r>
              <a:rPr lang="en-US" sz="2000" b="1" dirty="0">
                <a:solidFill>
                  <a:schemeClr val="accent1"/>
                </a:solidFill>
              </a:rPr>
              <a:t>worse outcomes</a:t>
            </a:r>
            <a:r>
              <a:rPr lang="en-US" sz="2000" dirty="0"/>
              <a:t>, especially with high LSM or at ages ≤62 yr</a:t>
            </a:r>
          </a:p>
        </p:txBody>
      </p:sp>
      <p:sp>
        <p:nvSpPr>
          <p:cNvPr id="4" name="Content Placeholder 3">
            <a:extLst>
              <a:ext uri="{FF2B5EF4-FFF2-40B4-BE49-F238E27FC236}">
                <a16:creationId xmlns:a16="http://schemas.microsoft.com/office/drawing/2014/main" id="{5F1631CA-512D-E9EE-D804-A3D339DD6300}"/>
              </a:ext>
            </a:extLst>
          </p:cNvPr>
          <p:cNvSpPr>
            <a:spLocks noGrp="1"/>
          </p:cNvSpPr>
          <p:nvPr>
            <p:ph sz="quarter" idx="10"/>
          </p:nvPr>
        </p:nvSpPr>
        <p:spPr/>
        <p:txBody>
          <a:bodyPr/>
          <a:lstStyle/>
          <a:p>
            <a:pPr algn="ctr"/>
            <a:r>
              <a:rPr lang="en-US" dirty="0"/>
              <a:t>Corpechot. Hepatology. 2024;79:39.</a:t>
            </a:r>
          </a:p>
        </p:txBody>
      </p:sp>
      <p:sp>
        <p:nvSpPr>
          <p:cNvPr id="92" name="Freeform: Shape 91">
            <a:extLst>
              <a:ext uri="{FF2B5EF4-FFF2-40B4-BE49-F238E27FC236}">
                <a16:creationId xmlns:a16="http://schemas.microsoft.com/office/drawing/2014/main" id="{E9E65742-EC07-2977-0948-3543E23ED1F6}"/>
              </a:ext>
            </a:extLst>
          </p:cNvPr>
          <p:cNvSpPr/>
          <p:nvPr/>
        </p:nvSpPr>
        <p:spPr bwMode="auto">
          <a:xfrm>
            <a:off x="2109107" y="2341739"/>
            <a:ext cx="3532515" cy="563355"/>
          </a:xfrm>
          <a:custGeom>
            <a:avLst/>
            <a:gdLst>
              <a:gd name="connsiteX0" fmla="*/ 0 w 3671218"/>
              <a:gd name="connsiteY0" fmla="*/ 0 h 585475"/>
              <a:gd name="connsiteX1" fmla="*/ 448465 w 3671218"/>
              <a:gd name="connsiteY1" fmla="*/ 0 h 585475"/>
              <a:gd name="connsiteX2" fmla="*/ 448465 w 3671218"/>
              <a:gd name="connsiteY2" fmla="*/ 142 h 585475"/>
              <a:gd name="connsiteX3" fmla="*/ 480498 w 3671218"/>
              <a:gd name="connsiteY3" fmla="*/ 142 h 585475"/>
              <a:gd name="connsiteX4" fmla="*/ 480498 w 3671218"/>
              <a:gd name="connsiteY4" fmla="*/ 5967 h 585475"/>
              <a:gd name="connsiteX5" fmla="*/ 911489 w 3671218"/>
              <a:gd name="connsiteY5" fmla="*/ 5967 h 585475"/>
              <a:gd name="connsiteX6" fmla="*/ 911489 w 3671218"/>
              <a:gd name="connsiteY6" fmla="*/ 11791 h 585475"/>
              <a:gd name="connsiteX7" fmla="*/ 975554 w 3671218"/>
              <a:gd name="connsiteY7" fmla="*/ 11791 h 585475"/>
              <a:gd name="connsiteX8" fmla="*/ 1077479 w 3671218"/>
              <a:gd name="connsiteY8" fmla="*/ 11791 h 585475"/>
              <a:gd name="connsiteX9" fmla="*/ 1144457 w 3671218"/>
              <a:gd name="connsiteY9" fmla="*/ 11791 h 585475"/>
              <a:gd name="connsiteX10" fmla="*/ 1144457 w 3671218"/>
              <a:gd name="connsiteY10" fmla="*/ 17615 h 585475"/>
              <a:gd name="connsiteX11" fmla="*/ 1188138 w 3671218"/>
              <a:gd name="connsiteY11" fmla="*/ 17615 h 585475"/>
              <a:gd name="connsiteX12" fmla="*/ 1188138 w 3671218"/>
              <a:gd name="connsiteY12" fmla="*/ 26351 h 585475"/>
              <a:gd name="connsiteX13" fmla="*/ 1234732 w 3671218"/>
              <a:gd name="connsiteY13" fmla="*/ 26351 h 585475"/>
              <a:gd name="connsiteX14" fmla="*/ 1234732 w 3671218"/>
              <a:gd name="connsiteY14" fmla="*/ 32173 h 585475"/>
              <a:gd name="connsiteX15" fmla="*/ 1449354 w 3671218"/>
              <a:gd name="connsiteY15" fmla="*/ 32173 h 585475"/>
              <a:gd name="connsiteX16" fmla="*/ 1449354 w 3671218"/>
              <a:gd name="connsiteY16" fmla="*/ 37998 h 585475"/>
              <a:gd name="connsiteX17" fmla="*/ 1545454 w 3671218"/>
              <a:gd name="connsiteY17" fmla="*/ 37998 h 585475"/>
              <a:gd name="connsiteX18" fmla="*/ 1545454 w 3671218"/>
              <a:gd name="connsiteY18" fmla="*/ 49647 h 585475"/>
              <a:gd name="connsiteX19" fmla="*/ 1589134 w 3671218"/>
              <a:gd name="connsiteY19" fmla="*/ 49647 h 585475"/>
              <a:gd name="connsiteX20" fmla="*/ 1589134 w 3671218"/>
              <a:gd name="connsiteY20" fmla="*/ 52559 h 585475"/>
              <a:gd name="connsiteX21" fmla="*/ 1805503 w 3671218"/>
              <a:gd name="connsiteY21" fmla="*/ 52559 h 585475"/>
              <a:gd name="connsiteX22" fmla="*/ 1805503 w 3671218"/>
              <a:gd name="connsiteY22" fmla="*/ 56931 h 585475"/>
              <a:gd name="connsiteX23" fmla="*/ 1884130 w 3671218"/>
              <a:gd name="connsiteY23" fmla="*/ 56931 h 585475"/>
              <a:gd name="connsiteX24" fmla="*/ 1898691 w 3671218"/>
              <a:gd name="connsiteY24" fmla="*/ 56931 h 585475"/>
              <a:gd name="connsiteX25" fmla="*/ 1922253 w 3671218"/>
              <a:gd name="connsiteY25" fmla="*/ 56931 h 585475"/>
              <a:gd name="connsiteX26" fmla="*/ 1922253 w 3671218"/>
              <a:gd name="connsiteY26" fmla="*/ 56930 h 585475"/>
              <a:gd name="connsiteX27" fmla="*/ 2102538 w 3671218"/>
              <a:gd name="connsiteY27" fmla="*/ 56930 h 585475"/>
              <a:gd name="connsiteX28" fmla="*/ 2102538 w 3671218"/>
              <a:gd name="connsiteY28" fmla="*/ 69963 h 585475"/>
              <a:gd name="connsiteX29" fmla="*/ 2138026 w 3671218"/>
              <a:gd name="connsiteY29" fmla="*/ 69963 h 585475"/>
              <a:gd name="connsiteX30" fmla="*/ 2138026 w 3671218"/>
              <a:gd name="connsiteY30" fmla="*/ 72948 h 585475"/>
              <a:gd name="connsiteX31" fmla="*/ 2158464 w 3671218"/>
              <a:gd name="connsiteY31" fmla="*/ 72948 h 585475"/>
              <a:gd name="connsiteX32" fmla="*/ 2158464 w 3671218"/>
              <a:gd name="connsiteY32" fmla="*/ 75857 h 585475"/>
              <a:gd name="connsiteX33" fmla="*/ 2193908 w 3671218"/>
              <a:gd name="connsiteY33" fmla="*/ 75857 h 585475"/>
              <a:gd name="connsiteX34" fmla="*/ 2193908 w 3671218"/>
              <a:gd name="connsiteY34" fmla="*/ 78768 h 585475"/>
              <a:gd name="connsiteX35" fmla="*/ 2248143 w 3671218"/>
              <a:gd name="connsiteY35" fmla="*/ 78768 h 585475"/>
              <a:gd name="connsiteX36" fmla="*/ 2248143 w 3671218"/>
              <a:gd name="connsiteY36" fmla="*/ 87505 h 585475"/>
              <a:gd name="connsiteX37" fmla="*/ 2306385 w 3671218"/>
              <a:gd name="connsiteY37" fmla="*/ 87505 h 585475"/>
              <a:gd name="connsiteX38" fmla="*/ 2306385 w 3671218"/>
              <a:gd name="connsiteY38" fmla="*/ 96242 h 585475"/>
              <a:gd name="connsiteX39" fmla="*/ 2749023 w 3671218"/>
              <a:gd name="connsiteY39" fmla="*/ 96242 h 585475"/>
              <a:gd name="connsiteX40" fmla="*/ 2749023 w 3671218"/>
              <a:gd name="connsiteY40" fmla="*/ 113713 h 585475"/>
              <a:gd name="connsiteX41" fmla="*/ 2810178 w 3671218"/>
              <a:gd name="connsiteY41" fmla="*/ 113713 h 585475"/>
              <a:gd name="connsiteX42" fmla="*/ 2810178 w 3671218"/>
              <a:gd name="connsiteY42" fmla="*/ 137011 h 585475"/>
              <a:gd name="connsiteX43" fmla="*/ 3136334 w 3671218"/>
              <a:gd name="connsiteY43" fmla="*/ 137011 h 585475"/>
              <a:gd name="connsiteX44" fmla="*/ 3136334 w 3671218"/>
              <a:gd name="connsiteY44" fmla="*/ 148659 h 585475"/>
              <a:gd name="connsiteX45" fmla="*/ 3322707 w 3671218"/>
              <a:gd name="connsiteY45" fmla="*/ 148659 h 585475"/>
              <a:gd name="connsiteX46" fmla="*/ 3322707 w 3671218"/>
              <a:gd name="connsiteY46" fmla="*/ 171955 h 585475"/>
              <a:gd name="connsiteX47" fmla="*/ 3485786 w 3671218"/>
              <a:gd name="connsiteY47" fmla="*/ 171955 h 585475"/>
              <a:gd name="connsiteX48" fmla="*/ 3485786 w 3671218"/>
              <a:gd name="connsiteY48" fmla="*/ 186517 h 585475"/>
              <a:gd name="connsiteX49" fmla="*/ 3634303 w 3671218"/>
              <a:gd name="connsiteY49" fmla="*/ 186517 h 585475"/>
              <a:gd name="connsiteX50" fmla="*/ 3634303 w 3671218"/>
              <a:gd name="connsiteY50" fmla="*/ 206901 h 585475"/>
              <a:gd name="connsiteX51" fmla="*/ 3647922 w 3671218"/>
              <a:gd name="connsiteY51" fmla="*/ 206901 h 585475"/>
              <a:gd name="connsiteX52" fmla="*/ 3647922 w 3671218"/>
              <a:gd name="connsiteY52" fmla="*/ 227286 h 585475"/>
              <a:gd name="connsiteX53" fmla="*/ 3662482 w 3671218"/>
              <a:gd name="connsiteY53" fmla="*/ 227286 h 585475"/>
              <a:gd name="connsiteX54" fmla="*/ 3662482 w 3671218"/>
              <a:gd name="connsiteY54" fmla="*/ 238935 h 585475"/>
              <a:gd name="connsiteX55" fmla="*/ 3671218 w 3671218"/>
              <a:gd name="connsiteY55" fmla="*/ 238935 h 585475"/>
              <a:gd name="connsiteX56" fmla="*/ 3671218 w 3671218"/>
              <a:gd name="connsiteY56" fmla="*/ 585475 h 585475"/>
              <a:gd name="connsiteX57" fmla="*/ 3653745 w 3671218"/>
              <a:gd name="connsiteY57" fmla="*/ 585475 h 585475"/>
              <a:gd name="connsiteX58" fmla="*/ 3653745 w 3671218"/>
              <a:gd name="connsiteY58" fmla="*/ 530145 h 585475"/>
              <a:gd name="connsiteX59" fmla="*/ 3639185 w 3671218"/>
              <a:gd name="connsiteY59" fmla="*/ 530145 h 585475"/>
              <a:gd name="connsiteX60" fmla="*/ 3639185 w 3671218"/>
              <a:gd name="connsiteY60" fmla="*/ 509760 h 585475"/>
              <a:gd name="connsiteX61" fmla="*/ 3624625 w 3671218"/>
              <a:gd name="connsiteY61" fmla="*/ 509760 h 585475"/>
              <a:gd name="connsiteX62" fmla="*/ 3624625 w 3671218"/>
              <a:gd name="connsiteY62" fmla="*/ 460255 h 585475"/>
              <a:gd name="connsiteX63" fmla="*/ 3481932 w 3671218"/>
              <a:gd name="connsiteY63" fmla="*/ 460255 h 585475"/>
              <a:gd name="connsiteX64" fmla="*/ 3481932 w 3671218"/>
              <a:gd name="connsiteY64" fmla="*/ 404924 h 585475"/>
              <a:gd name="connsiteX65" fmla="*/ 3315942 w 3671218"/>
              <a:gd name="connsiteY65" fmla="*/ 404924 h 585475"/>
              <a:gd name="connsiteX66" fmla="*/ 3315942 w 3671218"/>
              <a:gd name="connsiteY66" fmla="*/ 358330 h 585475"/>
              <a:gd name="connsiteX67" fmla="*/ 3129566 w 3671218"/>
              <a:gd name="connsiteY67" fmla="*/ 358330 h 585475"/>
              <a:gd name="connsiteX68" fmla="*/ 3129566 w 3671218"/>
              <a:gd name="connsiteY68" fmla="*/ 326297 h 585475"/>
              <a:gd name="connsiteX69" fmla="*/ 2806323 w 3671218"/>
              <a:gd name="connsiteY69" fmla="*/ 326297 h 585475"/>
              <a:gd name="connsiteX70" fmla="*/ 2806323 w 3671218"/>
              <a:gd name="connsiteY70" fmla="*/ 285526 h 585475"/>
              <a:gd name="connsiteX71" fmla="*/ 2745170 w 3671218"/>
              <a:gd name="connsiteY71" fmla="*/ 285526 h 585475"/>
              <a:gd name="connsiteX72" fmla="*/ 2745170 w 3671218"/>
              <a:gd name="connsiteY72" fmla="*/ 244757 h 585475"/>
              <a:gd name="connsiteX73" fmla="*/ 2302530 w 3671218"/>
              <a:gd name="connsiteY73" fmla="*/ 244757 h 585475"/>
              <a:gd name="connsiteX74" fmla="*/ 2302530 w 3671218"/>
              <a:gd name="connsiteY74" fmla="*/ 224373 h 585475"/>
              <a:gd name="connsiteX75" fmla="*/ 2241376 w 3671218"/>
              <a:gd name="connsiteY75" fmla="*/ 224373 h 585475"/>
              <a:gd name="connsiteX76" fmla="*/ 2241376 w 3671218"/>
              <a:gd name="connsiteY76" fmla="*/ 206899 h 585475"/>
              <a:gd name="connsiteX77" fmla="*/ 2165661 w 3671218"/>
              <a:gd name="connsiteY77" fmla="*/ 206899 h 585475"/>
              <a:gd name="connsiteX78" fmla="*/ 2165661 w 3671218"/>
              <a:gd name="connsiteY78" fmla="*/ 189426 h 585475"/>
              <a:gd name="connsiteX79" fmla="*/ 2148189 w 3671218"/>
              <a:gd name="connsiteY79" fmla="*/ 189426 h 585475"/>
              <a:gd name="connsiteX80" fmla="*/ 2148189 w 3671218"/>
              <a:gd name="connsiteY80" fmla="*/ 186517 h 585475"/>
              <a:gd name="connsiteX81" fmla="*/ 2112745 w 3671218"/>
              <a:gd name="connsiteY81" fmla="*/ 186517 h 585475"/>
              <a:gd name="connsiteX82" fmla="*/ 2112745 w 3671218"/>
              <a:gd name="connsiteY82" fmla="*/ 183532 h 585475"/>
              <a:gd name="connsiteX83" fmla="*/ 2092307 w 3671218"/>
              <a:gd name="connsiteY83" fmla="*/ 183532 h 585475"/>
              <a:gd name="connsiteX84" fmla="*/ 2092307 w 3671218"/>
              <a:gd name="connsiteY84" fmla="*/ 170499 h 585475"/>
              <a:gd name="connsiteX85" fmla="*/ 1922253 w 3671218"/>
              <a:gd name="connsiteY85" fmla="*/ 170499 h 585475"/>
              <a:gd name="connsiteX86" fmla="*/ 1922253 w 3671218"/>
              <a:gd name="connsiteY86" fmla="*/ 163221 h 585475"/>
              <a:gd name="connsiteX87" fmla="*/ 1884130 w 3671218"/>
              <a:gd name="connsiteY87" fmla="*/ 163221 h 585475"/>
              <a:gd name="connsiteX88" fmla="*/ 1884130 w 3671218"/>
              <a:gd name="connsiteY88" fmla="*/ 154484 h 585475"/>
              <a:gd name="connsiteX89" fmla="*/ 1802591 w 3671218"/>
              <a:gd name="connsiteY89" fmla="*/ 154484 h 585475"/>
              <a:gd name="connsiteX90" fmla="*/ 1802591 w 3671218"/>
              <a:gd name="connsiteY90" fmla="*/ 145746 h 585475"/>
              <a:gd name="connsiteX91" fmla="*/ 1557975 w 3671218"/>
              <a:gd name="connsiteY91" fmla="*/ 145746 h 585475"/>
              <a:gd name="connsiteX92" fmla="*/ 1557975 w 3671218"/>
              <a:gd name="connsiteY92" fmla="*/ 142834 h 585475"/>
              <a:gd name="connsiteX93" fmla="*/ 1543415 w 3671218"/>
              <a:gd name="connsiteY93" fmla="*/ 142834 h 585475"/>
              <a:gd name="connsiteX94" fmla="*/ 1543415 w 3671218"/>
              <a:gd name="connsiteY94" fmla="*/ 131185 h 585475"/>
              <a:gd name="connsiteX95" fmla="*/ 1444404 w 3671218"/>
              <a:gd name="connsiteY95" fmla="*/ 131185 h 585475"/>
              <a:gd name="connsiteX96" fmla="*/ 1444404 w 3671218"/>
              <a:gd name="connsiteY96" fmla="*/ 125360 h 585475"/>
              <a:gd name="connsiteX97" fmla="*/ 1228907 w 3671218"/>
              <a:gd name="connsiteY97" fmla="*/ 125360 h 585475"/>
              <a:gd name="connsiteX98" fmla="*/ 1228907 w 3671218"/>
              <a:gd name="connsiteY98" fmla="*/ 104975 h 585475"/>
              <a:gd name="connsiteX99" fmla="*/ 1182314 w 3671218"/>
              <a:gd name="connsiteY99" fmla="*/ 104975 h 585475"/>
              <a:gd name="connsiteX100" fmla="*/ 1182314 w 3671218"/>
              <a:gd name="connsiteY100" fmla="*/ 96239 h 585475"/>
              <a:gd name="connsiteX101" fmla="*/ 1135720 w 3671218"/>
              <a:gd name="connsiteY101" fmla="*/ 96239 h 585475"/>
              <a:gd name="connsiteX102" fmla="*/ 1135720 w 3671218"/>
              <a:gd name="connsiteY102" fmla="*/ 90415 h 585475"/>
              <a:gd name="connsiteX103" fmla="*/ 975554 w 3671218"/>
              <a:gd name="connsiteY103" fmla="*/ 90415 h 585475"/>
              <a:gd name="connsiteX104" fmla="*/ 975554 w 3671218"/>
              <a:gd name="connsiteY104" fmla="*/ 72945 h 585475"/>
              <a:gd name="connsiteX105" fmla="*/ 908576 w 3671218"/>
              <a:gd name="connsiteY105" fmla="*/ 72945 h 585475"/>
              <a:gd name="connsiteX106" fmla="*/ 908576 w 3671218"/>
              <a:gd name="connsiteY106" fmla="*/ 58384 h 585475"/>
              <a:gd name="connsiteX107" fmla="*/ 463024 w 3671218"/>
              <a:gd name="connsiteY107" fmla="*/ 58384 h 585475"/>
              <a:gd name="connsiteX108" fmla="*/ 463024 w 3671218"/>
              <a:gd name="connsiteY108" fmla="*/ 40912 h 585475"/>
              <a:gd name="connsiteX109" fmla="*/ 32033 w 3671218"/>
              <a:gd name="connsiteY109" fmla="*/ 40912 h 585475"/>
              <a:gd name="connsiteX110" fmla="*/ 32033 w 3671218"/>
              <a:gd name="connsiteY110" fmla="*/ 32176 h 585475"/>
              <a:gd name="connsiteX111" fmla="*/ 0 w 3671218"/>
              <a:gd name="connsiteY111" fmla="*/ 32176 h 58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671218" h="585475">
                <a:moveTo>
                  <a:pt x="0" y="0"/>
                </a:moveTo>
                <a:lnTo>
                  <a:pt x="448465" y="0"/>
                </a:lnTo>
                <a:lnTo>
                  <a:pt x="448465" y="142"/>
                </a:lnTo>
                <a:lnTo>
                  <a:pt x="480498" y="142"/>
                </a:lnTo>
                <a:lnTo>
                  <a:pt x="480498" y="5967"/>
                </a:lnTo>
                <a:lnTo>
                  <a:pt x="911489" y="5967"/>
                </a:lnTo>
                <a:lnTo>
                  <a:pt x="911489" y="11791"/>
                </a:lnTo>
                <a:lnTo>
                  <a:pt x="975554" y="11791"/>
                </a:lnTo>
                <a:lnTo>
                  <a:pt x="1077479" y="11791"/>
                </a:lnTo>
                <a:lnTo>
                  <a:pt x="1144457" y="11791"/>
                </a:lnTo>
                <a:lnTo>
                  <a:pt x="1144457" y="17615"/>
                </a:lnTo>
                <a:lnTo>
                  <a:pt x="1188138" y="17615"/>
                </a:lnTo>
                <a:lnTo>
                  <a:pt x="1188138" y="26351"/>
                </a:lnTo>
                <a:lnTo>
                  <a:pt x="1234732" y="26351"/>
                </a:lnTo>
                <a:lnTo>
                  <a:pt x="1234732" y="32173"/>
                </a:lnTo>
                <a:lnTo>
                  <a:pt x="1449354" y="32173"/>
                </a:lnTo>
                <a:lnTo>
                  <a:pt x="1449354" y="37998"/>
                </a:lnTo>
                <a:lnTo>
                  <a:pt x="1545454" y="37998"/>
                </a:lnTo>
                <a:lnTo>
                  <a:pt x="1545454" y="49647"/>
                </a:lnTo>
                <a:lnTo>
                  <a:pt x="1589134" y="49647"/>
                </a:lnTo>
                <a:lnTo>
                  <a:pt x="1589134" y="52559"/>
                </a:lnTo>
                <a:lnTo>
                  <a:pt x="1805503" y="52559"/>
                </a:lnTo>
                <a:lnTo>
                  <a:pt x="1805503" y="56931"/>
                </a:lnTo>
                <a:lnTo>
                  <a:pt x="1884130" y="56931"/>
                </a:lnTo>
                <a:lnTo>
                  <a:pt x="1898691" y="56931"/>
                </a:lnTo>
                <a:lnTo>
                  <a:pt x="1922253" y="56931"/>
                </a:lnTo>
                <a:lnTo>
                  <a:pt x="1922253" y="56930"/>
                </a:lnTo>
                <a:lnTo>
                  <a:pt x="2102538" y="56930"/>
                </a:lnTo>
                <a:lnTo>
                  <a:pt x="2102538" y="69963"/>
                </a:lnTo>
                <a:lnTo>
                  <a:pt x="2138026" y="69963"/>
                </a:lnTo>
                <a:lnTo>
                  <a:pt x="2138026" y="72948"/>
                </a:lnTo>
                <a:lnTo>
                  <a:pt x="2158464" y="72948"/>
                </a:lnTo>
                <a:lnTo>
                  <a:pt x="2158464" y="75857"/>
                </a:lnTo>
                <a:lnTo>
                  <a:pt x="2193908" y="75857"/>
                </a:lnTo>
                <a:lnTo>
                  <a:pt x="2193908" y="78768"/>
                </a:lnTo>
                <a:lnTo>
                  <a:pt x="2248143" y="78768"/>
                </a:lnTo>
                <a:lnTo>
                  <a:pt x="2248143" y="87505"/>
                </a:lnTo>
                <a:lnTo>
                  <a:pt x="2306385" y="87505"/>
                </a:lnTo>
                <a:lnTo>
                  <a:pt x="2306385" y="96242"/>
                </a:lnTo>
                <a:lnTo>
                  <a:pt x="2749023" y="96242"/>
                </a:lnTo>
                <a:lnTo>
                  <a:pt x="2749023" y="113713"/>
                </a:lnTo>
                <a:lnTo>
                  <a:pt x="2810178" y="113713"/>
                </a:lnTo>
                <a:lnTo>
                  <a:pt x="2810178" y="137011"/>
                </a:lnTo>
                <a:lnTo>
                  <a:pt x="3136334" y="137011"/>
                </a:lnTo>
                <a:lnTo>
                  <a:pt x="3136334" y="148659"/>
                </a:lnTo>
                <a:lnTo>
                  <a:pt x="3322707" y="148659"/>
                </a:lnTo>
                <a:lnTo>
                  <a:pt x="3322707" y="171955"/>
                </a:lnTo>
                <a:lnTo>
                  <a:pt x="3485786" y="171955"/>
                </a:lnTo>
                <a:lnTo>
                  <a:pt x="3485786" y="186517"/>
                </a:lnTo>
                <a:lnTo>
                  <a:pt x="3634303" y="186517"/>
                </a:lnTo>
                <a:lnTo>
                  <a:pt x="3634303" y="206901"/>
                </a:lnTo>
                <a:lnTo>
                  <a:pt x="3647922" y="206901"/>
                </a:lnTo>
                <a:lnTo>
                  <a:pt x="3647922" y="227286"/>
                </a:lnTo>
                <a:lnTo>
                  <a:pt x="3662482" y="227286"/>
                </a:lnTo>
                <a:lnTo>
                  <a:pt x="3662482" y="238935"/>
                </a:lnTo>
                <a:lnTo>
                  <a:pt x="3671218" y="238935"/>
                </a:lnTo>
                <a:lnTo>
                  <a:pt x="3671218" y="585475"/>
                </a:lnTo>
                <a:lnTo>
                  <a:pt x="3653745" y="585475"/>
                </a:lnTo>
                <a:lnTo>
                  <a:pt x="3653745" y="530145"/>
                </a:lnTo>
                <a:lnTo>
                  <a:pt x="3639185" y="530145"/>
                </a:lnTo>
                <a:lnTo>
                  <a:pt x="3639185" y="509760"/>
                </a:lnTo>
                <a:lnTo>
                  <a:pt x="3624625" y="509760"/>
                </a:lnTo>
                <a:lnTo>
                  <a:pt x="3624625" y="460255"/>
                </a:lnTo>
                <a:lnTo>
                  <a:pt x="3481932" y="460255"/>
                </a:lnTo>
                <a:lnTo>
                  <a:pt x="3481932" y="404924"/>
                </a:lnTo>
                <a:lnTo>
                  <a:pt x="3315942" y="404924"/>
                </a:lnTo>
                <a:lnTo>
                  <a:pt x="3315942" y="358330"/>
                </a:lnTo>
                <a:lnTo>
                  <a:pt x="3129566" y="358330"/>
                </a:lnTo>
                <a:lnTo>
                  <a:pt x="3129566" y="326297"/>
                </a:lnTo>
                <a:lnTo>
                  <a:pt x="2806323" y="326297"/>
                </a:lnTo>
                <a:lnTo>
                  <a:pt x="2806323" y="285526"/>
                </a:lnTo>
                <a:lnTo>
                  <a:pt x="2745170" y="285526"/>
                </a:lnTo>
                <a:lnTo>
                  <a:pt x="2745170" y="244757"/>
                </a:lnTo>
                <a:lnTo>
                  <a:pt x="2302530" y="244757"/>
                </a:lnTo>
                <a:lnTo>
                  <a:pt x="2302530" y="224373"/>
                </a:lnTo>
                <a:lnTo>
                  <a:pt x="2241376" y="224373"/>
                </a:lnTo>
                <a:lnTo>
                  <a:pt x="2241376" y="206899"/>
                </a:lnTo>
                <a:lnTo>
                  <a:pt x="2165661" y="206899"/>
                </a:lnTo>
                <a:lnTo>
                  <a:pt x="2165661" y="189426"/>
                </a:lnTo>
                <a:lnTo>
                  <a:pt x="2148189" y="189426"/>
                </a:lnTo>
                <a:lnTo>
                  <a:pt x="2148189" y="186517"/>
                </a:lnTo>
                <a:lnTo>
                  <a:pt x="2112745" y="186517"/>
                </a:lnTo>
                <a:lnTo>
                  <a:pt x="2112745" y="183532"/>
                </a:lnTo>
                <a:lnTo>
                  <a:pt x="2092307" y="183532"/>
                </a:lnTo>
                <a:lnTo>
                  <a:pt x="2092307" y="170499"/>
                </a:lnTo>
                <a:lnTo>
                  <a:pt x="1922253" y="170499"/>
                </a:lnTo>
                <a:lnTo>
                  <a:pt x="1922253" y="163221"/>
                </a:lnTo>
                <a:lnTo>
                  <a:pt x="1884130" y="163221"/>
                </a:lnTo>
                <a:lnTo>
                  <a:pt x="1884130" y="154484"/>
                </a:lnTo>
                <a:lnTo>
                  <a:pt x="1802591" y="154484"/>
                </a:lnTo>
                <a:lnTo>
                  <a:pt x="1802591" y="145746"/>
                </a:lnTo>
                <a:lnTo>
                  <a:pt x="1557975" y="145746"/>
                </a:lnTo>
                <a:lnTo>
                  <a:pt x="1557975" y="142834"/>
                </a:lnTo>
                <a:lnTo>
                  <a:pt x="1543415" y="142834"/>
                </a:lnTo>
                <a:lnTo>
                  <a:pt x="1543415" y="131185"/>
                </a:lnTo>
                <a:lnTo>
                  <a:pt x="1444404" y="131185"/>
                </a:lnTo>
                <a:lnTo>
                  <a:pt x="1444404" y="125360"/>
                </a:lnTo>
                <a:lnTo>
                  <a:pt x="1228907" y="125360"/>
                </a:lnTo>
                <a:lnTo>
                  <a:pt x="1228907" y="104975"/>
                </a:lnTo>
                <a:lnTo>
                  <a:pt x="1182314" y="104975"/>
                </a:lnTo>
                <a:lnTo>
                  <a:pt x="1182314" y="96239"/>
                </a:lnTo>
                <a:lnTo>
                  <a:pt x="1135720" y="96239"/>
                </a:lnTo>
                <a:lnTo>
                  <a:pt x="1135720" y="90415"/>
                </a:lnTo>
                <a:lnTo>
                  <a:pt x="975554" y="90415"/>
                </a:lnTo>
                <a:lnTo>
                  <a:pt x="975554" y="72945"/>
                </a:lnTo>
                <a:lnTo>
                  <a:pt x="908576" y="72945"/>
                </a:lnTo>
                <a:lnTo>
                  <a:pt x="908576" y="58384"/>
                </a:lnTo>
                <a:lnTo>
                  <a:pt x="463024" y="58384"/>
                </a:lnTo>
                <a:lnTo>
                  <a:pt x="463024" y="40912"/>
                </a:lnTo>
                <a:lnTo>
                  <a:pt x="32033" y="40912"/>
                </a:lnTo>
                <a:lnTo>
                  <a:pt x="32033" y="32176"/>
                </a:lnTo>
                <a:lnTo>
                  <a:pt x="0" y="32176"/>
                </a:lnTo>
                <a:close/>
              </a:path>
            </a:pathLst>
          </a:custGeom>
          <a:solidFill>
            <a:schemeClr val="accent1">
              <a:lumMod val="20000"/>
              <a:lumOff val="80000"/>
            </a:schemeClr>
          </a:solidFill>
          <a:ln w="0">
            <a:no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cxnSp>
        <p:nvCxnSpPr>
          <p:cNvPr id="93" name="Straight Connector 92">
            <a:extLst>
              <a:ext uri="{FF2B5EF4-FFF2-40B4-BE49-F238E27FC236}">
                <a16:creationId xmlns:a16="http://schemas.microsoft.com/office/drawing/2014/main" id="{EBC7655A-E957-2C71-F837-F3476F279441}"/>
              </a:ext>
            </a:extLst>
          </p:cNvPr>
          <p:cNvCxnSpPr/>
          <p:nvPr/>
        </p:nvCxnSpPr>
        <p:spPr bwMode="auto">
          <a:xfrm>
            <a:off x="2120725" y="3822996"/>
            <a:ext cx="295749" cy="0"/>
          </a:xfrm>
          <a:prstGeom prst="line">
            <a:avLst/>
          </a:prstGeom>
          <a:noFill/>
          <a:ln w="28575" cap="flat" cmpd="sng" algn="ctr">
            <a:solidFill>
              <a:schemeClr val="accent1"/>
            </a:solidFill>
            <a:prstDash val="solid"/>
            <a:round/>
            <a:headEnd type="none" w="med" len="med"/>
            <a:tailEnd type="none" w="med" len="med"/>
          </a:ln>
          <a:effectLst/>
        </p:spPr>
      </p:cxnSp>
      <p:sp>
        <p:nvSpPr>
          <p:cNvPr id="94" name="Freeform: Shape 93">
            <a:extLst>
              <a:ext uri="{FF2B5EF4-FFF2-40B4-BE49-F238E27FC236}">
                <a16:creationId xmlns:a16="http://schemas.microsoft.com/office/drawing/2014/main" id="{A59AFE69-5C82-A94E-C6DB-609C6D95E4DF}"/>
              </a:ext>
            </a:extLst>
          </p:cNvPr>
          <p:cNvSpPr/>
          <p:nvPr/>
        </p:nvSpPr>
        <p:spPr bwMode="auto">
          <a:xfrm>
            <a:off x="2429782" y="2373509"/>
            <a:ext cx="3211841" cy="332781"/>
          </a:xfrm>
          <a:custGeom>
            <a:avLst/>
            <a:gdLst>
              <a:gd name="connsiteX0" fmla="*/ 0 w 3337953"/>
              <a:gd name="connsiteY0" fmla="*/ 0 h 345848"/>
              <a:gd name="connsiteX1" fmla="*/ 571172 w 3337953"/>
              <a:gd name="connsiteY1" fmla="*/ 0 h 345848"/>
              <a:gd name="connsiteX2" fmla="*/ 571172 w 3337953"/>
              <a:gd name="connsiteY2" fmla="*/ 13100 h 345848"/>
              <a:gd name="connsiteX3" fmla="*/ 848898 w 3337953"/>
              <a:gd name="connsiteY3" fmla="*/ 13100 h 345848"/>
              <a:gd name="connsiteX4" fmla="*/ 848898 w 3337953"/>
              <a:gd name="connsiteY4" fmla="*/ 23581 h 345848"/>
              <a:gd name="connsiteX5" fmla="*/ 885579 w 3337953"/>
              <a:gd name="connsiteY5" fmla="*/ 23581 h 345848"/>
              <a:gd name="connsiteX6" fmla="*/ 880339 w 3337953"/>
              <a:gd name="connsiteY6" fmla="*/ 28821 h 345848"/>
              <a:gd name="connsiteX7" fmla="*/ 1100424 w 3337953"/>
              <a:gd name="connsiteY7" fmla="*/ 28821 h 345848"/>
              <a:gd name="connsiteX8" fmla="*/ 1100424 w 3337953"/>
              <a:gd name="connsiteY8" fmla="*/ 41921 h 345848"/>
              <a:gd name="connsiteX9" fmla="*/ 1220946 w 3337953"/>
              <a:gd name="connsiteY9" fmla="*/ 41921 h 345848"/>
              <a:gd name="connsiteX10" fmla="*/ 1220946 w 3337953"/>
              <a:gd name="connsiteY10" fmla="*/ 55021 h 345848"/>
              <a:gd name="connsiteX11" fmla="*/ 1469852 w 3337953"/>
              <a:gd name="connsiteY11" fmla="*/ 55021 h 345848"/>
              <a:gd name="connsiteX12" fmla="*/ 1469852 w 3337953"/>
              <a:gd name="connsiteY12" fmla="*/ 68122 h 345848"/>
              <a:gd name="connsiteX13" fmla="*/ 1750198 w 3337953"/>
              <a:gd name="connsiteY13" fmla="*/ 68122 h 345848"/>
              <a:gd name="connsiteX14" fmla="*/ 1750198 w 3337953"/>
              <a:gd name="connsiteY14" fmla="*/ 81222 h 345848"/>
              <a:gd name="connsiteX15" fmla="*/ 1786879 w 3337953"/>
              <a:gd name="connsiteY15" fmla="*/ 81222 h 345848"/>
              <a:gd name="connsiteX16" fmla="*/ 1786879 w 3337953"/>
              <a:gd name="connsiteY16" fmla="*/ 91702 h 345848"/>
              <a:gd name="connsiteX17" fmla="*/ 1907401 w 3337953"/>
              <a:gd name="connsiteY17" fmla="*/ 91702 h 345848"/>
              <a:gd name="connsiteX18" fmla="*/ 1907401 w 3337953"/>
              <a:gd name="connsiteY18" fmla="*/ 107422 h 345848"/>
              <a:gd name="connsiteX19" fmla="*/ 1970283 w 3337953"/>
              <a:gd name="connsiteY19" fmla="*/ 107422 h 345848"/>
              <a:gd name="connsiteX20" fmla="*/ 1970283 w 3337953"/>
              <a:gd name="connsiteY20" fmla="*/ 123143 h 345848"/>
              <a:gd name="connsiteX21" fmla="*/ 2420933 w 3337953"/>
              <a:gd name="connsiteY21" fmla="*/ 123143 h 345848"/>
              <a:gd name="connsiteX22" fmla="*/ 2420933 w 3337953"/>
              <a:gd name="connsiteY22" fmla="*/ 159824 h 345848"/>
              <a:gd name="connsiteX23" fmla="*/ 2462854 w 3337953"/>
              <a:gd name="connsiteY23" fmla="*/ 159824 h 345848"/>
              <a:gd name="connsiteX24" fmla="*/ 2462854 w 3337953"/>
              <a:gd name="connsiteY24" fmla="*/ 175544 h 345848"/>
              <a:gd name="connsiteX25" fmla="*/ 2806081 w 3337953"/>
              <a:gd name="connsiteY25" fmla="*/ 175544 h 345848"/>
              <a:gd name="connsiteX26" fmla="*/ 2806081 w 3337953"/>
              <a:gd name="connsiteY26" fmla="*/ 193884 h 345848"/>
              <a:gd name="connsiteX27" fmla="*/ 2986865 w 3337953"/>
              <a:gd name="connsiteY27" fmla="*/ 193884 h 345848"/>
              <a:gd name="connsiteX28" fmla="*/ 2986865 w 3337953"/>
              <a:gd name="connsiteY28" fmla="*/ 225325 h 345848"/>
              <a:gd name="connsiteX29" fmla="*/ 3151929 w 3337953"/>
              <a:gd name="connsiteY29" fmla="*/ 225325 h 345848"/>
              <a:gd name="connsiteX30" fmla="*/ 3151929 w 3337953"/>
              <a:gd name="connsiteY30" fmla="*/ 269866 h 345848"/>
              <a:gd name="connsiteX31" fmla="*/ 3298652 w 3337953"/>
              <a:gd name="connsiteY31" fmla="*/ 269866 h 345848"/>
              <a:gd name="connsiteX32" fmla="*/ 3298652 w 3337953"/>
              <a:gd name="connsiteY32" fmla="*/ 296067 h 345848"/>
              <a:gd name="connsiteX33" fmla="*/ 3314372 w 3337953"/>
              <a:gd name="connsiteY33" fmla="*/ 296067 h 345848"/>
              <a:gd name="connsiteX34" fmla="*/ 3314372 w 3337953"/>
              <a:gd name="connsiteY34" fmla="*/ 345848 h 345848"/>
              <a:gd name="connsiteX35" fmla="*/ 3337953 w 3337953"/>
              <a:gd name="connsiteY35" fmla="*/ 345848 h 34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37953" h="345848">
                <a:moveTo>
                  <a:pt x="0" y="0"/>
                </a:moveTo>
                <a:lnTo>
                  <a:pt x="571172" y="0"/>
                </a:lnTo>
                <a:lnTo>
                  <a:pt x="571172" y="13100"/>
                </a:lnTo>
                <a:lnTo>
                  <a:pt x="848898" y="13100"/>
                </a:lnTo>
                <a:lnTo>
                  <a:pt x="848898" y="23581"/>
                </a:lnTo>
                <a:lnTo>
                  <a:pt x="885579" y="23581"/>
                </a:lnTo>
                <a:lnTo>
                  <a:pt x="880339" y="28821"/>
                </a:lnTo>
                <a:lnTo>
                  <a:pt x="1100424" y="28821"/>
                </a:lnTo>
                <a:lnTo>
                  <a:pt x="1100424" y="41921"/>
                </a:lnTo>
                <a:lnTo>
                  <a:pt x="1220946" y="41921"/>
                </a:lnTo>
                <a:lnTo>
                  <a:pt x="1220946" y="55021"/>
                </a:lnTo>
                <a:lnTo>
                  <a:pt x="1469852" y="55021"/>
                </a:lnTo>
                <a:lnTo>
                  <a:pt x="1469852" y="68122"/>
                </a:lnTo>
                <a:lnTo>
                  <a:pt x="1750198" y="68122"/>
                </a:lnTo>
                <a:lnTo>
                  <a:pt x="1750198" y="81222"/>
                </a:lnTo>
                <a:lnTo>
                  <a:pt x="1786879" y="81222"/>
                </a:lnTo>
                <a:lnTo>
                  <a:pt x="1786879" y="91702"/>
                </a:lnTo>
                <a:lnTo>
                  <a:pt x="1907401" y="91702"/>
                </a:lnTo>
                <a:lnTo>
                  <a:pt x="1907401" y="107422"/>
                </a:lnTo>
                <a:lnTo>
                  <a:pt x="1970283" y="107422"/>
                </a:lnTo>
                <a:lnTo>
                  <a:pt x="1970283" y="123143"/>
                </a:lnTo>
                <a:lnTo>
                  <a:pt x="2420933" y="123143"/>
                </a:lnTo>
                <a:lnTo>
                  <a:pt x="2420933" y="159824"/>
                </a:lnTo>
                <a:lnTo>
                  <a:pt x="2462854" y="159824"/>
                </a:lnTo>
                <a:lnTo>
                  <a:pt x="2462854" y="175544"/>
                </a:lnTo>
                <a:lnTo>
                  <a:pt x="2806081" y="175544"/>
                </a:lnTo>
                <a:lnTo>
                  <a:pt x="2806081" y="193884"/>
                </a:lnTo>
                <a:lnTo>
                  <a:pt x="2986865" y="193884"/>
                </a:lnTo>
                <a:lnTo>
                  <a:pt x="2986865" y="225325"/>
                </a:lnTo>
                <a:lnTo>
                  <a:pt x="3151929" y="225325"/>
                </a:lnTo>
                <a:lnTo>
                  <a:pt x="3151929" y="269866"/>
                </a:lnTo>
                <a:lnTo>
                  <a:pt x="3298652" y="269866"/>
                </a:lnTo>
                <a:lnTo>
                  <a:pt x="3298652" y="296067"/>
                </a:lnTo>
                <a:lnTo>
                  <a:pt x="3314372" y="296067"/>
                </a:lnTo>
                <a:lnTo>
                  <a:pt x="3314372" y="345848"/>
                </a:lnTo>
                <a:lnTo>
                  <a:pt x="3337953" y="345848"/>
                </a:lnTo>
              </a:path>
            </a:pathLst>
          </a:custGeom>
          <a:noFill/>
          <a:ln w="28575">
            <a:solidFill>
              <a:schemeClr val="accent1"/>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95" name="Rectangle 94">
            <a:extLst>
              <a:ext uri="{FF2B5EF4-FFF2-40B4-BE49-F238E27FC236}">
                <a16:creationId xmlns:a16="http://schemas.microsoft.com/office/drawing/2014/main" id="{4B2DCCC7-23E6-423E-28FA-0A72025D7511}"/>
              </a:ext>
            </a:extLst>
          </p:cNvPr>
          <p:cNvSpPr/>
          <p:nvPr/>
        </p:nvSpPr>
        <p:spPr bwMode="auto">
          <a:xfrm>
            <a:off x="2120725" y="3993051"/>
            <a:ext cx="295749" cy="110690"/>
          </a:xfrm>
          <a:prstGeom prst="rect">
            <a:avLst/>
          </a:prstGeom>
          <a:solidFill>
            <a:schemeClr val="accent1">
              <a:lumMod val="20000"/>
              <a:lumOff val="80000"/>
            </a:schemeClr>
          </a:solid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96" name="TextBox 95">
            <a:extLst>
              <a:ext uri="{FF2B5EF4-FFF2-40B4-BE49-F238E27FC236}">
                <a16:creationId xmlns:a16="http://schemas.microsoft.com/office/drawing/2014/main" id="{02EE3F3C-4B8A-6E89-8D7A-43D816018BA9}"/>
              </a:ext>
            </a:extLst>
          </p:cNvPr>
          <p:cNvSpPr txBox="1"/>
          <p:nvPr/>
        </p:nvSpPr>
        <p:spPr bwMode="auto">
          <a:xfrm>
            <a:off x="2416474" y="3647542"/>
            <a:ext cx="1382335" cy="5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sz="1600" dirty="0">
                <a:solidFill>
                  <a:srgbClr val="000000"/>
                </a:solidFill>
                <a:cs typeface="Arial" panose="020B0604020202020204" pitchFamily="34" charset="0"/>
              </a:rPr>
              <a:t>ALP ≤1.0x ULN</a:t>
            </a:r>
          </a:p>
          <a:p>
            <a:pPr eaLnBrk="0" fontAlgn="base" hangingPunct="0">
              <a:spcAft>
                <a:spcPct val="0"/>
              </a:spcAft>
              <a:defRPr/>
            </a:pPr>
            <a:r>
              <a:rPr lang="en-US" sz="1600" dirty="0">
                <a:solidFill>
                  <a:srgbClr val="000000"/>
                </a:solidFill>
                <a:cs typeface="Arial" panose="020B0604020202020204" pitchFamily="34" charset="0"/>
              </a:rPr>
              <a:t>95% CI</a:t>
            </a:r>
          </a:p>
        </p:txBody>
      </p:sp>
      <p:cxnSp>
        <p:nvCxnSpPr>
          <p:cNvPr id="97" name="Straight Connector 96">
            <a:extLst>
              <a:ext uri="{FF2B5EF4-FFF2-40B4-BE49-F238E27FC236}">
                <a16:creationId xmlns:a16="http://schemas.microsoft.com/office/drawing/2014/main" id="{B89A48B6-25B9-8B9F-9867-5C95875467F6}"/>
              </a:ext>
            </a:extLst>
          </p:cNvPr>
          <p:cNvCxnSpPr/>
          <p:nvPr/>
        </p:nvCxnSpPr>
        <p:spPr bwMode="auto">
          <a:xfrm>
            <a:off x="3886592" y="3822996"/>
            <a:ext cx="295749" cy="0"/>
          </a:xfrm>
          <a:prstGeom prst="line">
            <a:avLst/>
          </a:prstGeom>
          <a:noFill/>
          <a:ln w="28575" cap="flat" cmpd="sng" algn="ctr">
            <a:solidFill>
              <a:schemeClr val="accent6"/>
            </a:solidFill>
            <a:prstDash val="solid"/>
            <a:round/>
            <a:headEnd type="none" w="med" len="med"/>
            <a:tailEnd type="none" w="med" len="med"/>
          </a:ln>
          <a:effectLst/>
        </p:spPr>
      </p:cxnSp>
      <p:sp>
        <p:nvSpPr>
          <p:cNvPr id="98" name="Rectangle 97">
            <a:extLst>
              <a:ext uri="{FF2B5EF4-FFF2-40B4-BE49-F238E27FC236}">
                <a16:creationId xmlns:a16="http://schemas.microsoft.com/office/drawing/2014/main" id="{479235BF-4BCB-A54F-C3C2-C873EE17073A}"/>
              </a:ext>
            </a:extLst>
          </p:cNvPr>
          <p:cNvSpPr/>
          <p:nvPr/>
        </p:nvSpPr>
        <p:spPr bwMode="auto">
          <a:xfrm>
            <a:off x="3886592" y="3993051"/>
            <a:ext cx="295749" cy="110690"/>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99" name="TextBox 98">
            <a:extLst>
              <a:ext uri="{FF2B5EF4-FFF2-40B4-BE49-F238E27FC236}">
                <a16:creationId xmlns:a16="http://schemas.microsoft.com/office/drawing/2014/main" id="{E3707158-3A1B-2A70-A6B5-030A6D260703}"/>
              </a:ext>
            </a:extLst>
          </p:cNvPr>
          <p:cNvSpPr txBox="1"/>
          <p:nvPr/>
        </p:nvSpPr>
        <p:spPr bwMode="auto">
          <a:xfrm>
            <a:off x="4182341" y="3647542"/>
            <a:ext cx="1562800" cy="5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altLang="en-US" sz="1600" dirty="0">
                <a:solidFill>
                  <a:srgbClr val="000000"/>
                </a:solidFill>
                <a:cs typeface="Arial" panose="020B0604020202020204" pitchFamily="34" charset="0"/>
              </a:rPr>
              <a:t>ALP 1.0x to 1.5x </a:t>
            </a:r>
            <a:endParaRPr lang="en-US" sz="1600" dirty="0">
              <a:solidFill>
                <a:srgbClr val="000000"/>
              </a:solidFill>
              <a:cs typeface="Arial" panose="020B0604020202020204" pitchFamily="34" charset="0"/>
            </a:endParaRPr>
          </a:p>
          <a:p>
            <a:pPr eaLnBrk="0" fontAlgn="base" hangingPunct="0">
              <a:spcAft>
                <a:spcPct val="0"/>
              </a:spcAft>
              <a:defRPr/>
            </a:pPr>
            <a:r>
              <a:rPr lang="en-US" sz="1600" dirty="0">
                <a:solidFill>
                  <a:srgbClr val="000000"/>
                </a:solidFill>
                <a:cs typeface="Arial" panose="020B0604020202020204" pitchFamily="34" charset="0"/>
              </a:rPr>
              <a:t>95% CI</a:t>
            </a:r>
          </a:p>
        </p:txBody>
      </p:sp>
      <p:cxnSp>
        <p:nvCxnSpPr>
          <p:cNvPr id="100" name="Straight Connector 99">
            <a:extLst>
              <a:ext uri="{FF2B5EF4-FFF2-40B4-BE49-F238E27FC236}">
                <a16:creationId xmlns:a16="http://schemas.microsoft.com/office/drawing/2014/main" id="{7CBF54EB-6E69-8B33-4BC7-AC37DD8E18C1}"/>
              </a:ext>
            </a:extLst>
          </p:cNvPr>
          <p:cNvCxnSpPr/>
          <p:nvPr/>
        </p:nvCxnSpPr>
        <p:spPr bwMode="auto">
          <a:xfrm>
            <a:off x="8616424" y="3560949"/>
            <a:ext cx="295749" cy="0"/>
          </a:xfrm>
          <a:prstGeom prst="line">
            <a:avLst/>
          </a:prstGeom>
          <a:noFill/>
          <a:ln w="28575" cap="flat" cmpd="sng" algn="ctr">
            <a:solidFill>
              <a:schemeClr val="accent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AC1BE996-7DE9-5D49-77EE-4D06C98A3116}"/>
              </a:ext>
            </a:extLst>
          </p:cNvPr>
          <p:cNvSpPr txBox="1"/>
          <p:nvPr/>
        </p:nvSpPr>
        <p:spPr bwMode="auto">
          <a:xfrm>
            <a:off x="8912173" y="3385495"/>
            <a:ext cx="1510356" cy="5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sz="1600" dirty="0">
                <a:solidFill>
                  <a:srgbClr val="000000"/>
                </a:solidFill>
                <a:cs typeface="Arial" panose="020B0604020202020204" pitchFamily="34" charset="0"/>
              </a:rPr>
              <a:t>ALP ≤1.0x ULN</a:t>
            </a:r>
          </a:p>
          <a:p>
            <a:pPr eaLnBrk="0" fontAlgn="base" hangingPunct="0">
              <a:spcAft>
                <a:spcPct val="0"/>
              </a:spcAft>
              <a:defRPr/>
            </a:pPr>
            <a:r>
              <a:rPr lang="en-US" altLang="en-US" sz="1600" dirty="0">
                <a:solidFill>
                  <a:srgbClr val="000000"/>
                </a:solidFill>
                <a:cs typeface="Arial" panose="020B0604020202020204" pitchFamily="34" charset="0"/>
              </a:rPr>
              <a:t>ALP 1.0x to 1.5x</a:t>
            </a:r>
            <a:endParaRPr lang="en-US" sz="1600" dirty="0">
              <a:solidFill>
                <a:srgbClr val="000000"/>
              </a:solidFill>
              <a:cs typeface="Arial" panose="020B0604020202020204" pitchFamily="34" charset="0"/>
            </a:endParaRPr>
          </a:p>
        </p:txBody>
      </p:sp>
      <p:cxnSp>
        <p:nvCxnSpPr>
          <p:cNvPr id="102" name="Straight Connector 101">
            <a:extLst>
              <a:ext uri="{FF2B5EF4-FFF2-40B4-BE49-F238E27FC236}">
                <a16:creationId xmlns:a16="http://schemas.microsoft.com/office/drawing/2014/main" id="{1258E58D-A11F-0A1D-5292-63267A1A701F}"/>
              </a:ext>
            </a:extLst>
          </p:cNvPr>
          <p:cNvCxnSpPr/>
          <p:nvPr/>
        </p:nvCxnSpPr>
        <p:spPr bwMode="auto">
          <a:xfrm>
            <a:off x="8623818" y="3783834"/>
            <a:ext cx="295749" cy="0"/>
          </a:xfrm>
          <a:prstGeom prst="line">
            <a:avLst/>
          </a:prstGeom>
          <a:noFill/>
          <a:ln w="28575" cap="flat" cmpd="sng" algn="ctr">
            <a:solidFill>
              <a:schemeClr val="accent6"/>
            </a:solidFill>
            <a:prstDash val="solid"/>
            <a:round/>
            <a:headEnd type="none" w="med" len="med"/>
            <a:tailEnd type="none" w="med" len="med"/>
          </a:ln>
          <a:effectLst/>
        </p:spPr>
      </p:cxnSp>
      <p:sp>
        <p:nvSpPr>
          <p:cNvPr id="103" name="Freeform: Shape 102">
            <a:extLst>
              <a:ext uri="{FF2B5EF4-FFF2-40B4-BE49-F238E27FC236}">
                <a16:creationId xmlns:a16="http://schemas.microsoft.com/office/drawing/2014/main" id="{A73A1CE1-0E4F-7A93-DDA1-235B7E2D2E44}"/>
              </a:ext>
            </a:extLst>
          </p:cNvPr>
          <p:cNvSpPr/>
          <p:nvPr/>
        </p:nvSpPr>
        <p:spPr bwMode="auto">
          <a:xfrm>
            <a:off x="8469356" y="3406059"/>
            <a:ext cx="103512" cy="487986"/>
          </a:xfrm>
          <a:custGeom>
            <a:avLst/>
            <a:gdLst>
              <a:gd name="connsiteX0" fmla="*/ 84524 w 107576"/>
              <a:gd name="connsiteY0" fmla="*/ 0 h 507147"/>
              <a:gd name="connsiteX1" fmla="*/ 0 w 107576"/>
              <a:gd name="connsiteY1" fmla="*/ 0 h 507147"/>
              <a:gd name="connsiteX2" fmla="*/ 0 w 107576"/>
              <a:gd name="connsiteY2" fmla="*/ 507147 h 507147"/>
              <a:gd name="connsiteX3" fmla="*/ 107576 w 107576"/>
              <a:gd name="connsiteY3" fmla="*/ 507147 h 507147"/>
            </a:gdLst>
            <a:ahLst/>
            <a:cxnLst>
              <a:cxn ang="0">
                <a:pos x="connsiteX0" y="connsiteY0"/>
              </a:cxn>
              <a:cxn ang="0">
                <a:pos x="connsiteX1" y="connsiteY1"/>
              </a:cxn>
              <a:cxn ang="0">
                <a:pos x="connsiteX2" y="connsiteY2"/>
              </a:cxn>
              <a:cxn ang="0">
                <a:pos x="connsiteX3" y="connsiteY3"/>
              </a:cxn>
            </a:cxnLst>
            <a:rect l="l" t="t" r="r" b="b"/>
            <a:pathLst>
              <a:path w="107576" h="507147">
                <a:moveTo>
                  <a:pt x="84524" y="0"/>
                </a:moveTo>
                <a:lnTo>
                  <a:pt x="0" y="0"/>
                </a:lnTo>
                <a:lnTo>
                  <a:pt x="0" y="507147"/>
                </a:lnTo>
                <a:lnTo>
                  <a:pt x="107576" y="507147"/>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04" name="TextBox 103">
            <a:extLst>
              <a:ext uri="{FF2B5EF4-FFF2-40B4-BE49-F238E27FC236}">
                <a16:creationId xmlns:a16="http://schemas.microsoft.com/office/drawing/2014/main" id="{006459F0-1FEB-137C-AC96-836A161283AA}"/>
              </a:ext>
            </a:extLst>
          </p:cNvPr>
          <p:cNvSpPr txBox="1"/>
          <p:nvPr/>
        </p:nvSpPr>
        <p:spPr bwMode="auto">
          <a:xfrm>
            <a:off x="7248876" y="3487171"/>
            <a:ext cx="1299044" cy="3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sz="1600" dirty="0">
                <a:solidFill>
                  <a:srgbClr val="000000"/>
                </a:solidFill>
                <a:cs typeface="Arial" panose="020B0604020202020204" pitchFamily="34" charset="0"/>
              </a:rPr>
              <a:t>LSM &lt;10 kPa</a:t>
            </a:r>
          </a:p>
        </p:txBody>
      </p:sp>
      <p:cxnSp>
        <p:nvCxnSpPr>
          <p:cNvPr id="105" name="Straight Connector 104">
            <a:extLst>
              <a:ext uri="{FF2B5EF4-FFF2-40B4-BE49-F238E27FC236}">
                <a16:creationId xmlns:a16="http://schemas.microsoft.com/office/drawing/2014/main" id="{AFA0FD29-D0D6-1143-520A-861BC503EB28}"/>
              </a:ext>
            </a:extLst>
          </p:cNvPr>
          <p:cNvCxnSpPr/>
          <p:nvPr/>
        </p:nvCxnSpPr>
        <p:spPr bwMode="auto">
          <a:xfrm>
            <a:off x="8623818" y="4244170"/>
            <a:ext cx="295749" cy="0"/>
          </a:xfrm>
          <a:prstGeom prst="line">
            <a:avLst/>
          </a:prstGeom>
          <a:noFill/>
          <a:ln w="28575" cap="flat" cmpd="sng" algn="ctr">
            <a:solidFill>
              <a:schemeClr val="accent1">
                <a:lumMod val="40000"/>
                <a:lumOff val="60000"/>
              </a:schemeClr>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A8EAA385-74B2-56A5-6300-878FE6773D0A}"/>
              </a:ext>
            </a:extLst>
          </p:cNvPr>
          <p:cNvSpPr txBox="1"/>
          <p:nvPr/>
        </p:nvSpPr>
        <p:spPr bwMode="auto">
          <a:xfrm>
            <a:off x="8919566" y="4078493"/>
            <a:ext cx="1510356" cy="56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sz="1600" dirty="0">
                <a:solidFill>
                  <a:srgbClr val="000000"/>
                </a:solidFill>
                <a:cs typeface="Arial" panose="020B0604020202020204" pitchFamily="34" charset="0"/>
              </a:rPr>
              <a:t>ALP ≤1.0x ULN</a:t>
            </a:r>
          </a:p>
          <a:p>
            <a:pPr eaLnBrk="0" fontAlgn="base" hangingPunct="0">
              <a:spcAft>
                <a:spcPct val="0"/>
              </a:spcAft>
              <a:defRPr/>
            </a:pPr>
            <a:r>
              <a:rPr lang="en-US" altLang="en-US" sz="1600" dirty="0">
                <a:solidFill>
                  <a:srgbClr val="000000"/>
                </a:solidFill>
                <a:cs typeface="Arial" panose="020B0604020202020204" pitchFamily="34" charset="0"/>
              </a:rPr>
              <a:t>ALP 1.0x to 1.5x</a:t>
            </a:r>
            <a:endParaRPr lang="en-US" sz="1600" dirty="0">
              <a:solidFill>
                <a:srgbClr val="000000"/>
              </a:solidFill>
              <a:cs typeface="Arial" panose="020B0604020202020204" pitchFamily="34" charset="0"/>
            </a:endParaRPr>
          </a:p>
        </p:txBody>
      </p:sp>
      <p:cxnSp>
        <p:nvCxnSpPr>
          <p:cNvPr id="107" name="Straight Connector 106">
            <a:extLst>
              <a:ext uri="{FF2B5EF4-FFF2-40B4-BE49-F238E27FC236}">
                <a16:creationId xmlns:a16="http://schemas.microsoft.com/office/drawing/2014/main" id="{8F545744-DA4B-69BD-887F-B14BCCEEF999}"/>
              </a:ext>
            </a:extLst>
          </p:cNvPr>
          <p:cNvCxnSpPr/>
          <p:nvPr/>
        </p:nvCxnSpPr>
        <p:spPr bwMode="auto">
          <a:xfrm>
            <a:off x="8631211" y="4494551"/>
            <a:ext cx="295749" cy="0"/>
          </a:xfrm>
          <a:prstGeom prst="line">
            <a:avLst/>
          </a:prstGeom>
          <a:noFill/>
          <a:ln w="28575" cap="flat" cmpd="sng" algn="ctr">
            <a:solidFill>
              <a:schemeClr val="accent6">
                <a:lumMod val="20000"/>
                <a:lumOff val="80000"/>
              </a:schemeClr>
            </a:solidFill>
            <a:prstDash val="solid"/>
            <a:round/>
            <a:headEnd type="none" w="med" len="med"/>
            <a:tailEnd type="none" w="med" len="med"/>
          </a:ln>
          <a:effectLst/>
        </p:spPr>
      </p:cxnSp>
      <p:sp>
        <p:nvSpPr>
          <p:cNvPr id="108" name="Freeform: Shape 107">
            <a:extLst>
              <a:ext uri="{FF2B5EF4-FFF2-40B4-BE49-F238E27FC236}">
                <a16:creationId xmlns:a16="http://schemas.microsoft.com/office/drawing/2014/main" id="{3F820E57-09AC-44E8-2860-858321F08D6B}"/>
              </a:ext>
            </a:extLst>
          </p:cNvPr>
          <p:cNvSpPr/>
          <p:nvPr/>
        </p:nvSpPr>
        <p:spPr bwMode="auto">
          <a:xfrm>
            <a:off x="8476749" y="4089281"/>
            <a:ext cx="103512" cy="487986"/>
          </a:xfrm>
          <a:custGeom>
            <a:avLst/>
            <a:gdLst>
              <a:gd name="connsiteX0" fmla="*/ 84524 w 107576"/>
              <a:gd name="connsiteY0" fmla="*/ 0 h 507147"/>
              <a:gd name="connsiteX1" fmla="*/ 0 w 107576"/>
              <a:gd name="connsiteY1" fmla="*/ 0 h 507147"/>
              <a:gd name="connsiteX2" fmla="*/ 0 w 107576"/>
              <a:gd name="connsiteY2" fmla="*/ 507147 h 507147"/>
              <a:gd name="connsiteX3" fmla="*/ 107576 w 107576"/>
              <a:gd name="connsiteY3" fmla="*/ 507147 h 507147"/>
            </a:gdLst>
            <a:ahLst/>
            <a:cxnLst>
              <a:cxn ang="0">
                <a:pos x="connsiteX0" y="connsiteY0"/>
              </a:cxn>
              <a:cxn ang="0">
                <a:pos x="connsiteX1" y="connsiteY1"/>
              </a:cxn>
              <a:cxn ang="0">
                <a:pos x="connsiteX2" y="connsiteY2"/>
              </a:cxn>
              <a:cxn ang="0">
                <a:pos x="connsiteX3" y="connsiteY3"/>
              </a:cxn>
            </a:cxnLst>
            <a:rect l="l" t="t" r="r" b="b"/>
            <a:pathLst>
              <a:path w="107576" h="507147">
                <a:moveTo>
                  <a:pt x="84524" y="0"/>
                </a:moveTo>
                <a:lnTo>
                  <a:pt x="0" y="0"/>
                </a:lnTo>
                <a:lnTo>
                  <a:pt x="0" y="507147"/>
                </a:lnTo>
                <a:lnTo>
                  <a:pt x="107576" y="507147"/>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09" name="TextBox 108">
            <a:extLst>
              <a:ext uri="{FF2B5EF4-FFF2-40B4-BE49-F238E27FC236}">
                <a16:creationId xmlns:a16="http://schemas.microsoft.com/office/drawing/2014/main" id="{B8C90C0C-302F-A51E-8299-D4C4CAE89518}"/>
              </a:ext>
            </a:extLst>
          </p:cNvPr>
          <p:cNvSpPr txBox="1"/>
          <p:nvPr/>
        </p:nvSpPr>
        <p:spPr bwMode="auto">
          <a:xfrm>
            <a:off x="7256270" y="4170392"/>
            <a:ext cx="1289789" cy="3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Aft>
                <a:spcPct val="0"/>
              </a:spcAft>
              <a:defRPr/>
            </a:pPr>
            <a:r>
              <a:rPr lang="en-US" sz="1600" dirty="0">
                <a:solidFill>
                  <a:srgbClr val="000000"/>
                </a:solidFill>
                <a:cs typeface="Arial" panose="020B0604020202020204" pitchFamily="34" charset="0"/>
              </a:rPr>
              <a:t>LSM ≥10 kPa</a:t>
            </a:r>
          </a:p>
        </p:txBody>
      </p:sp>
      <p:sp>
        <p:nvSpPr>
          <p:cNvPr id="110" name="TextBox 109">
            <a:extLst>
              <a:ext uri="{FF2B5EF4-FFF2-40B4-BE49-F238E27FC236}">
                <a16:creationId xmlns:a16="http://schemas.microsoft.com/office/drawing/2014/main" id="{58F4E829-DA4B-D379-64FE-5B247B6AC33F}"/>
              </a:ext>
            </a:extLst>
          </p:cNvPr>
          <p:cNvSpPr txBox="1"/>
          <p:nvPr/>
        </p:nvSpPr>
        <p:spPr bwMode="auto">
          <a:xfrm rot="16200000">
            <a:off x="-175853" y="3226215"/>
            <a:ext cx="25977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Survival Without Poor Clinical Outcomes</a:t>
            </a:r>
          </a:p>
        </p:txBody>
      </p:sp>
      <p:sp>
        <p:nvSpPr>
          <p:cNvPr id="111" name="TextBox 110">
            <a:extLst>
              <a:ext uri="{FF2B5EF4-FFF2-40B4-BE49-F238E27FC236}">
                <a16:creationId xmlns:a16="http://schemas.microsoft.com/office/drawing/2014/main" id="{8B5DB211-2F56-4B8F-C9A7-050A21B53409}"/>
              </a:ext>
            </a:extLst>
          </p:cNvPr>
          <p:cNvSpPr txBox="1"/>
          <p:nvPr/>
        </p:nvSpPr>
        <p:spPr bwMode="auto">
          <a:xfrm>
            <a:off x="2732906" y="4971417"/>
            <a:ext cx="2236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Yr</a:t>
            </a:r>
          </a:p>
        </p:txBody>
      </p:sp>
      <p:sp>
        <p:nvSpPr>
          <p:cNvPr id="112" name="TextBox 111">
            <a:extLst>
              <a:ext uri="{FF2B5EF4-FFF2-40B4-BE49-F238E27FC236}">
                <a16:creationId xmlns:a16="http://schemas.microsoft.com/office/drawing/2014/main" id="{A9D3DEDB-5677-8AFE-159B-39B2C94FA024}"/>
              </a:ext>
            </a:extLst>
          </p:cNvPr>
          <p:cNvSpPr txBox="1"/>
          <p:nvPr/>
        </p:nvSpPr>
        <p:spPr bwMode="auto">
          <a:xfrm>
            <a:off x="7997040" y="5011838"/>
            <a:ext cx="2236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Yr</a:t>
            </a:r>
          </a:p>
        </p:txBody>
      </p:sp>
      <p:sp>
        <p:nvSpPr>
          <p:cNvPr id="113" name="TextBox 112">
            <a:extLst>
              <a:ext uri="{FF2B5EF4-FFF2-40B4-BE49-F238E27FC236}">
                <a16:creationId xmlns:a16="http://schemas.microsoft.com/office/drawing/2014/main" id="{75164B0A-5414-8797-29EC-E0705E6E64D1}"/>
              </a:ext>
            </a:extLst>
          </p:cNvPr>
          <p:cNvSpPr txBox="1"/>
          <p:nvPr/>
        </p:nvSpPr>
        <p:spPr bwMode="auto">
          <a:xfrm rot="16200000">
            <a:off x="5002861" y="3444344"/>
            <a:ext cx="2575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Probability of Survival</a:t>
            </a:r>
          </a:p>
        </p:txBody>
      </p:sp>
      <p:grpSp>
        <p:nvGrpSpPr>
          <p:cNvPr id="114" name="Group 113">
            <a:extLst>
              <a:ext uri="{FF2B5EF4-FFF2-40B4-BE49-F238E27FC236}">
                <a16:creationId xmlns:a16="http://schemas.microsoft.com/office/drawing/2014/main" id="{83F95529-ABCC-214B-04D0-B81A2FBC3DCF}"/>
              </a:ext>
            </a:extLst>
          </p:cNvPr>
          <p:cNvGrpSpPr/>
          <p:nvPr/>
        </p:nvGrpSpPr>
        <p:grpSpPr>
          <a:xfrm>
            <a:off x="1909891" y="2346219"/>
            <a:ext cx="87986" cy="2458089"/>
            <a:chOff x="1617345" y="2811780"/>
            <a:chExt cx="317203" cy="2554605"/>
          </a:xfrm>
        </p:grpSpPr>
        <p:cxnSp>
          <p:nvCxnSpPr>
            <p:cNvPr id="115" name="Straight Connector 114">
              <a:extLst>
                <a:ext uri="{FF2B5EF4-FFF2-40B4-BE49-F238E27FC236}">
                  <a16:creationId xmlns:a16="http://schemas.microsoft.com/office/drawing/2014/main" id="{B726986B-994D-CBEB-F237-DC3AB118005D}"/>
                </a:ext>
              </a:extLst>
            </p:cNvPr>
            <p:cNvCxnSpPr/>
            <p:nvPr/>
          </p:nvCxnSpPr>
          <p:spPr bwMode="auto">
            <a:xfrm>
              <a:off x="1617345" y="2811780"/>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74EA773-F81D-9292-8280-37CA775A21CB}"/>
                </a:ext>
              </a:extLst>
            </p:cNvPr>
            <p:cNvCxnSpPr/>
            <p:nvPr/>
          </p:nvCxnSpPr>
          <p:spPr bwMode="auto">
            <a:xfrm>
              <a:off x="1617345" y="3450431"/>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87996CC-647B-0CEB-CA66-85FC32712148}"/>
                </a:ext>
              </a:extLst>
            </p:cNvPr>
            <p:cNvCxnSpPr/>
            <p:nvPr/>
          </p:nvCxnSpPr>
          <p:spPr bwMode="auto">
            <a:xfrm>
              <a:off x="1617345" y="4089082"/>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7CFFEE1-F40C-CB92-31BB-B12426B40325}"/>
                </a:ext>
              </a:extLst>
            </p:cNvPr>
            <p:cNvCxnSpPr/>
            <p:nvPr/>
          </p:nvCxnSpPr>
          <p:spPr bwMode="auto">
            <a:xfrm>
              <a:off x="1617345" y="4727733"/>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C227F4A-099D-CAAD-5CB2-4249E0B4F0E2}"/>
                </a:ext>
              </a:extLst>
            </p:cNvPr>
            <p:cNvCxnSpPr/>
            <p:nvPr/>
          </p:nvCxnSpPr>
          <p:spPr bwMode="auto">
            <a:xfrm>
              <a:off x="1617345" y="5366385"/>
              <a:ext cx="317203" cy="0"/>
            </a:xfrm>
            <a:prstGeom prst="line">
              <a:avLst/>
            </a:prstGeom>
            <a:noFill/>
            <a:ln w="12700" cap="flat" cmpd="sng" algn="ctr">
              <a:solidFill>
                <a:srgbClr val="000000"/>
              </a:solidFill>
              <a:prstDash val="solid"/>
              <a:round/>
              <a:headEnd type="none" w="med" len="med"/>
              <a:tailEnd type="none" w="med" len="med"/>
            </a:ln>
            <a:effectLst/>
          </p:spPr>
        </p:cxnSp>
      </p:grpSp>
      <p:sp>
        <p:nvSpPr>
          <p:cNvPr id="120" name="TextBox 119">
            <a:extLst>
              <a:ext uri="{FF2B5EF4-FFF2-40B4-BE49-F238E27FC236}">
                <a16:creationId xmlns:a16="http://schemas.microsoft.com/office/drawing/2014/main" id="{024BD414-EBF4-3F55-875B-FAC02954E7D4}"/>
              </a:ext>
            </a:extLst>
          </p:cNvPr>
          <p:cNvSpPr txBox="1"/>
          <p:nvPr/>
        </p:nvSpPr>
        <p:spPr bwMode="auto">
          <a:xfrm>
            <a:off x="1411502" y="2168530"/>
            <a:ext cx="5501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1.00</a:t>
            </a:r>
          </a:p>
        </p:txBody>
      </p:sp>
      <p:sp>
        <p:nvSpPr>
          <p:cNvPr id="121" name="TextBox 120">
            <a:extLst>
              <a:ext uri="{FF2B5EF4-FFF2-40B4-BE49-F238E27FC236}">
                <a16:creationId xmlns:a16="http://schemas.microsoft.com/office/drawing/2014/main" id="{20D17A54-9F8F-20FB-F953-3EFD6F775725}"/>
              </a:ext>
            </a:extLst>
          </p:cNvPr>
          <p:cNvSpPr txBox="1"/>
          <p:nvPr/>
        </p:nvSpPr>
        <p:spPr bwMode="auto">
          <a:xfrm>
            <a:off x="1387202" y="2808394"/>
            <a:ext cx="596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0.75</a:t>
            </a:r>
          </a:p>
        </p:txBody>
      </p:sp>
      <p:sp>
        <p:nvSpPr>
          <p:cNvPr id="122" name="TextBox 121">
            <a:extLst>
              <a:ext uri="{FF2B5EF4-FFF2-40B4-BE49-F238E27FC236}">
                <a16:creationId xmlns:a16="http://schemas.microsoft.com/office/drawing/2014/main" id="{FC84F6E1-27C3-B8F0-1C61-601F78CFC8CB}"/>
              </a:ext>
            </a:extLst>
          </p:cNvPr>
          <p:cNvSpPr txBox="1"/>
          <p:nvPr/>
        </p:nvSpPr>
        <p:spPr bwMode="auto">
          <a:xfrm>
            <a:off x="1376204" y="3412393"/>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0.50</a:t>
            </a:r>
          </a:p>
        </p:txBody>
      </p:sp>
      <p:sp>
        <p:nvSpPr>
          <p:cNvPr id="123" name="TextBox 122">
            <a:extLst>
              <a:ext uri="{FF2B5EF4-FFF2-40B4-BE49-F238E27FC236}">
                <a16:creationId xmlns:a16="http://schemas.microsoft.com/office/drawing/2014/main" id="{8784EAF5-6AAE-DFE6-D52F-04F1D4AD42FB}"/>
              </a:ext>
            </a:extLst>
          </p:cNvPr>
          <p:cNvSpPr txBox="1"/>
          <p:nvPr/>
        </p:nvSpPr>
        <p:spPr bwMode="auto">
          <a:xfrm>
            <a:off x="1376204" y="4043777"/>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0.25</a:t>
            </a:r>
          </a:p>
        </p:txBody>
      </p:sp>
      <p:sp>
        <p:nvSpPr>
          <p:cNvPr id="124" name="TextBox 123">
            <a:extLst>
              <a:ext uri="{FF2B5EF4-FFF2-40B4-BE49-F238E27FC236}">
                <a16:creationId xmlns:a16="http://schemas.microsoft.com/office/drawing/2014/main" id="{E02E25A7-D8BB-555F-E4F6-16D7F6441045}"/>
              </a:ext>
            </a:extLst>
          </p:cNvPr>
          <p:cNvSpPr txBox="1"/>
          <p:nvPr/>
        </p:nvSpPr>
        <p:spPr bwMode="auto">
          <a:xfrm>
            <a:off x="1846666" y="483291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grpSp>
        <p:nvGrpSpPr>
          <p:cNvPr id="125" name="Group 124">
            <a:extLst>
              <a:ext uri="{FF2B5EF4-FFF2-40B4-BE49-F238E27FC236}">
                <a16:creationId xmlns:a16="http://schemas.microsoft.com/office/drawing/2014/main" id="{B4D48B15-373B-E897-0C76-4B9F426C1D68}"/>
              </a:ext>
            </a:extLst>
          </p:cNvPr>
          <p:cNvGrpSpPr/>
          <p:nvPr/>
        </p:nvGrpSpPr>
        <p:grpSpPr>
          <a:xfrm>
            <a:off x="1998507" y="4808929"/>
            <a:ext cx="3662969" cy="72366"/>
            <a:chOff x="1917704" y="5371188"/>
            <a:chExt cx="3806794" cy="168868"/>
          </a:xfrm>
        </p:grpSpPr>
        <p:cxnSp>
          <p:nvCxnSpPr>
            <p:cNvPr id="126" name="Straight Connector 125">
              <a:extLst>
                <a:ext uri="{FF2B5EF4-FFF2-40B4-BE49-F238E27FC236}">
                  <a16:creationId xmlns:a16="http://schemas.microsoft.com/office/drawing/2014/main" id="{F1CC8943-9ABE-3970-5A41-B07BCB0CCC9D}"/>
                </a:ext>
              </a:extLst>
            </p:cNvPr>
            <p:cNvCxnSpPr>
              <a:cxnSpLocks/>
            </p:cNvCxnSpPr>
            <p:nvPr/>
          </p:nvCxnSpPr>
          <p:spPr bwMode="auto">
            <a:xfrm>
              <a:off x="1917704"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AB8BD10-7492-3051-D6FE-3601161EAF40}"/>
                </a:ext>
              </a:extLst>
            </p:cNvPr>
            <p:cNvCxnSpPr>
              <a:cxnSpLocks/>
            </p:cNvCxnSpPr>
            <p:nvPr/>
          </p:nvCxnSpPr>
          <p:spPr bwMode="auto">
            <a:xfrm>
              <a:off x="2679063"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3543B6F-390C-6AF3-AB3C-57AB4B01D40A}"/>
                </a:ext>
              </a:extLst>
            </p:cNvPr>
            <p:cNvCxnSpPr>
              <a:cxnSpLocks/>
            </p:cNvCxnSpPr>
            <p:nvPr/>
          </p:nvCxnSpPr>
          <p:spPr bwMode="auto">
            <a:xfrm>
              <a:off x="3440422"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EFEB4B8-D4AF-747A-9EA2-3D3538CA65DA}"/>
                </a:ext>
              </a:extLst>
            </p:cNvPr>
            <p:cNvCxnSpPr>
              <a:cxnSpLocks/>
            </p:cNvCxnSpPr>
            <p:nvPr/>
          </p:nvCxnSpPr>
          <p:spPr bwMode="auto">
            <a:xfrm>
              <a:off x="4201781"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BEE1009-F75D-CB68-BB6E-5125F1C57647}"/>
                </a:ext>
              </a:extLst>
            </p:cNvPr>
            <p:cNvCxnSpPr>
              <a:cxnSpLocks/>
            </p:cNvCxnSpPr>
            <p:nvPr/>
          </p:nvCxnSpPr>
          <p:spPr bwMode="auto">
            <a:xfrm>
              <a:off x="4963140"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331AD2C-C1B2-DE81-4021-683AA32B8E91}"/>
                </a:ext>
              </a:extLst>
            </p:cNvPr>
            <p:cNvCxnSpPr>
              <a:cxnSpLocks/>
            </p:cNvCxnSpPr>
            <p:nvPr/>
          </p:nvCxnSpPr>
          <p:spPr bwMode="auto">
            <a:xfrm>
              <a:off x="5724498" y="5371188"/>
              <a:ext cx="0" cy="168868"/>
            </a:xfrm>
            <a:prstGeom prst="line">
              <a:avLst/>
            </a:prstGeom>
            <a:noFill/>
            <a:ln w="12700" cap="flat" cmpd="sng" algn="ctr">
              <a:solidFill>
                <a:srgbClr val="000000"/>
              </a:solidFill>
              <a:prstDash val="solid"/>
              <a:round/>
              <a:headEnd type="none" w="med" len="med"/>
              <a:tailEnd type="none" w="med" len="med"/>
            </a:ln>
            <a:effectLst/>
          </p:spPr>
        </p:cxnSp>
      </p:grpSp>
      <p:sp>
        <p:nvSpPr>
          <p:cNvPr id="132" name="TextBox 131">
            <a:extLst>
              <a:ext uri="{FF2B5EF4-FFF2-40B4-BE49-F238E27FC236}">
                <a16:creationId xmlns:a16="http://schemas.microsoft.com/office/drawing/2014/main" id="{5835AB1C-BFAB-AA9A-30DA-68D47911D294}"/>
              </a:ext>
            </a:extLst>
          </p:cNvPr>
          <p:cNvSpPr txBox="1"/>
          <p:nvPr/>
        </p:nvSpPr>
        <p:spPr bwMode="auto">
          <a:xfrm>
            <a:off x="2578292" y="4832917"/>
            <a:ext cx="303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2</a:t>
            </a:r>
          </a:p>
        </p:txBody>
      </p:sp>
      <p:sp>
        <p:nvSpPr>
          <p:cNvPr id="133" name="TextBox 132">
            <a:extLst>
              <a:ext uri="{FF2B5EF4-FFF2-40B4-BE49-F238E27FC236}">
                <a16:creationId xmlns:a16="http://schemas.microsoft.com/office/drawing/2014/main" id="{49FC202A-9444-3653-D2ED-EF2278CBE9B6}"/>
              </a:ext>
            </a:extLst>
          </p:cNvPr>
          <p:cNvSpPr txBox="1"/>
          <p:nvPr/>
        </p:nvSpPr>
        <p:spPr bwMode="auto">
          <a:xfrm>
            <a:off x="3306742" y="483291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4</a:t>
            </a:r>
          </a:p>
        </p:txBody>
      </p:sp>
      <p:sp>
        <p:nvSpPr>
          <p:cNvPr id="134" name="TextBox 133">
            <a:extLst>
              <a:ext uri="{FF2B5EF4-FFF2-40B4-BE49-F238E27FC236}">
                <a16:creationId xmlns:a16="http://schemas.microsoft.com/office/drawing/2014/main" id="{1007F899-212D-8675-C1B7-9611FE8BA224}"/>
              </a:ext>
            </a:extLst>
          </p:cNvPr>
          <p:cNvSpPr txBox="1"/>
          <p:nvPr/>
        </p:nvSpPr>
        <p:spPr bwMode="auto">
          <a:xfrm>
            <a:off x="4037076" y="483291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6</a:t>
            </a:r>
          </a:p>
        </p:txBody>
      </p:sp>
      <p:sp>
        <p:nvSpPr>
          <p:cNvPr id="135" name="TextBox 134">
            <a:extLst>
              <a:ext uri="{FF2B5EF4-FFF2-40B4-BE49-F238E27FC236}">
                <a16:creationId xmlns:a16="http://schemas.microsoft.com/office/drawing/2014/main" id="{34F31209-EF04-F731-4AC9-93E2FB340793}"/>
              </a:ext>
            </a:extLst>
          </p:cNvPr>
          <p:cNvSpPr txBox="1"/>
          <p:nvPr/>
        </p:nvSpPr>
        <p:spPr bwMode="auto">
          <a:xfrm>
            <a:off x="4777447" y="483291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8</a:t>
            </a:r>
          </a:p>
        </p:txBody>
      </p:sp>
      <p:sp>
        <p:nvSpPr>
          <p:cNvPr id="136" name="TextBox 135">
            <a:extLst>
              <a:ext uri="{FF2B5EF4-FFF2-40B4-BE49-F238E27FC236}">
                <a16:creationId xmlns:a16="http://schemas.microsoft.com/office/drawing/2014/main" id="{5249F108-6340-B45C-CC65-9056C656DE67}"/>
              </a:ext>
            </a:extLst>
          </p:cNvPr>
          <p:cNvSpPr txBox="1"/>
          <p:nvPr/>
        </p:nvSpPr>
        <p:spPr bwMode="auto">
          <a:xfrm>
            <a:off x="5473421" y="4832917"/>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10</a:t>
            </a:r>
          </a:p>
        </p:txBody>
      </p:sp>
      <p:sp>
        <p:nvSpPr>
          <p:cNvPr id="137" name="TextBox 136">
            <a:extLst>
              <a:ext uri="{FF2B5EF4-FFF2-40B4-BE49-F238E27FC236}">
                <a16:creationId xmlns:a16="http://schemas.microsoft.com/office/drawing/2014/main" id="{05F191B6-BE7F-EEBF-44A1-C27824CDFACA}"/>
              </a:ext>
            </a:extLst>
          </p:cNvPr>
          <p:cNvSpPr txBox="1"/>
          <p:nvPr/>
        </p:nvSpPr>
        <p:spPr bwMode="auto">
          <a:xfrm>
            <a:off x="233855" y="5026070"/>
            <a:ext cx="18379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b="1" dirty="0">
                <a:solidFill>
                  <a:srgbClr val="000000"/>
                </a:solidFill>
                <a:cs typeface="Arial" panose="020B0604020202020204" pitchFamily="34" charset="0"/>
              </a:rPr>
              <a:t>Patients at Risk, n</a:t>
            </a:r>
          </a:p>
        </p:txBody>
      </p:sp>
      <p:sp>
        <p:nvSpPr>
          <p:cNvPr id="138" name="TextBox 137">
            <a:extLst>
              <a:ext uri="{FF2B5EF4-FFF2-40B4-BE49-F238E27FC236}">
                <a16:creationId xmlns:a16="http://schemas.microsoft.com/office/drawing/2014/main" id="{5BCE6986-0313-F298-6CAC-82063F76329C}"/>
              </a:ext>
            </a:extLst>
          </p:cNvPr>
          <p:cNvSpPr txBox="1"/>
          <p:nvPr/>
        </p:nvSpPr>
        <p:spPr bwMode="auto">
          <a:xfrm>
            <a:off x="1659164" y="4651224"/>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grpSp>
        <p:nvGrpSpPr>
          <p:cNvPr id="139" name="Group 138">
            <a:extLst>
              <a:ext uri="{FF2B5EF4-FFF2-40B4-BE49-F238E27FC236}">
                <a16:creationId xmlns:a16="http://schemas.microsoft.com/office/drawing/2014/main" id="{BD44FAD5-8FFB-F9D1-5989-E753F2363CD0}"/>
              </a:ext>
            </a:extLst>
          </p:cNvPr>
          <p:cNvGrpSpPr/>
          <p:nvPr/>
        </p:nvGrpSpPr>
        <p:grpSpPr>
          <a:xfrm>
            <a:off x="6981451" y="2346219"/>
            <a:ext cx="87986" cy="2458089"/>
            <a:chOff x="1617345" y="2811780"/>
            <a:chExt cx="317203" cy="2554605"/>
          </a:xfrm>
        </p:grpSpPr>
        <p:cxnSp>
          <p:nvCxnSpPr>
            <p:cNvPr id="140" name="Straight Connector 139">
              <a:extLst>
                <a:ext uri="{FF2B5EF4-FFF2-40B4-BE49-F238E27FC236}">
                  <a16:creationId xmlns:a16="http://schemas.microsoft.com/office/drawing/2014/main" id="{8F34DDCE-3D3D-E1EC-46AC-7661534E6D6F}"/>
                </a:ext>
              </a:extLst>
            </p:cNvPr>
            <p:cNvCxnSpPr/>
            <p:nvPr/>
          </p:nvCxnSpPr>
          <p:spPr bwMode="auto">
            <a:xfrm>
              <a:off x="1617345" y="2811780"/>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C02F58B-498E-93E7-B114-1553D50BCD56}"/>
                </a:ext>
              </a:extLst>
            </p:cNvPr>
            <p:cNvCxnSpPr/>
            <p:nvPr/>
          </p:nvCxnSpPr>
          <p:spPr bwMode="auto">
            <a:xfrm>
              <a:off x="1617345" y="3450431"/>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EA19327-6584-43B8-3F2A-F37EDC2E7CDF}"/>
                </a:ext>
              </a:extLst>
            </p:cNvPr>
            <p:cNvCxnSpPr/>
            <p:nvPr/>
          </p:nvCxnSpPr>
          <p:spPr bwMode="auto">
            <a:xfrm>
              <a:off x="1617345" y="4089082"/>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E7482DC-7FB7-7211-9733-796269BBB072}"/>
                </a:ext>
              </a:extLst>
            </p:cNvPr>
            <p:cNvCxnSpPr/>
            <p:nvPr/>
          </p:nvCxnSpPr>
          <p:spPr bwMode="auto">
            <a:xfrm>
              <a:off x="1617345" y="4727733"/>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CBDF8AD-A52E-1E36-F318-744FA29D931E}"/>
                </a:ext>
              </a:extLst>
            </p:cNvPr>
            <p:cNvCxnSpPr/>
            <p:nvPr/>
          </p:nvCxnSpPr>
          <p:spPr bwMode="auto">
            <a:xfrm>
              <a:off x="1617345" y="5366385"/>
              <a:ext cx="317203" cy="0"/>
            </a:xfrm>
            <a:prstGeom prst="line">
              <a:avLst/>
            </a:prstGeom>
            <a:noFill/>
            <a:ln w="12700" cap="flat" cmpd="sng" algn="ctr">
              <a:solidFill>
                <a:srgbClr val="000000"/>
              </a:solidFill>
              <a:prstDash val="solid"/>
              <a:round/>
              <a:headEnd type="none" w="med" len="med"/>
              <a:tailEnd type="none" w="med" len="med"/>
            </a:ln>
            <a:effectLst/>
          </p:spPr>
        </p:cxnSp>
      </p:grpSp>
      <p:sp>
        <p:nvSpPr>
          <p:cNvPr id="145" name="TextBox 144">
            <a:extLst>
              <a:ext uri="{FF2B5EF4-FFF2-40B4-BE49-F238E27FC236}">
                <a16:creationId xmlns:a16="http://schemas.microsoft.com/office/drawing/2014/main" id="{1CAE274B-C019-38E8-C7BB-0D0407242839}"/>
              </a:ext>
            </a:extLst>
          </p:cNvPr>
          <p:cNvSpPr txBox="1"/>
          <p:nvPr/>
        </p:nvSpPr>
        <p:spPr bwMode="auto">
          <a:xfrm>
            <a:off x="6458762" y="2808394"/>
            <a:ext cx="596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0.75</a:t>
            </a:r>
          </a:p>
        </p:txBody>
      </p:sp>
      <p:sp>
        <p:nvSpPr>
          <p:cNvPr id="146" name="TextBox 145">
            <a:extLst>
              <a:ext uri="{FF2B5EF4-FFF2-40B4-BE49-F238E27FC236}">
                <a16:creationId xmlns:a16="http://schemas.microsoft.com/office/drawing/2014/main" id="{CBBB1718-022A-90BF-118C-CBF3D8B2830E}"/>
              </a:ext>
            </a:extLst>
          </p:cNvPr>
          <p:cNvSpPr txBox="1"/>
          <p:nvPr/>
        </p:nvSpPr>
        <p:spPr bwMode="auto">
          <a:xfrm>
            <a:off x="6447764" y="3412393"/>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0.50</a:t>
            </a:r>
          </a:p>
        </p:txBody>
      </p:sp>
      <p:sp>
        <p:nvSpPr>
          <p:cNvPr id="147" name="TextBox 146">
            <a:extLst>
              <a:ext uri="{FF2B5EF4-FFF2-40B4-BE49-F238E27FC236}">
                <a16:creationId xmlns:a16="http://schemas.microsoft.com/office/drawing/2014/main" id="{189EC545-DAA9-9DA4-1AF7-9ADBF12DC9CB}"/>
              </a:ext>
            </a:extLst>
          </p:cNvPr>
          <p:cNvSpPr txBox="1"/>
          <p:nvPr/>
        </p:nvSpPr>
        <p:spPr bwMode="auto">
          <a:xfrm>
            <a:off x="6447764" y="4043777"/>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0.25</a:t>
            </a:r>
          </a:p>
        </p:txBody>
      </p:sp>
      <p:grpSp>
        <p:nvGrpSpPr>
          <p:cNvPr id="148" name="Group 147">
            <a:extLst>
              <a:ext uri="{FF2B5EF4-FFF2-40B4-BE49-F238E27FC236}">
                <a16:creationId xmlns:a16="http://schemas.microsoft.com/office/drawing/2014/main" id="{B9BE9CCD-F005-CDCF-58CD-A4C9CDB03997}"/>
              </a:ext>
            </a:extLst>
          </p:cNvPr>
          <p:cNvGrpSpPr/>
          <p:nvPr/>
        </p:nvGrpSpPr>
        <p:grpSpPr>
          <a:xfrm>
            <a:off x="7070067" y="4808929"/>
            <a:ext cx="4060221" cy="72366"/>
            <a:chOff x="1917704" y="5371188"/>
            <a:chExt cx="3806794" cy="168868"/>
          </a:xfrm>
        </p:grpSpPr>
        <p:cxnSp>
          <p:nvCxnSpPr>
            <p:cNvPr id="149" name="Straight Connector 148">
              <a:extLst>
                <a:ext uri="{FF2B5EF4-FFF2-40B4-BE49-F238E27FC236}">
                  <a16:creationId xmlns:a16="http://schemas.microsoft.com/office/drawing/2014/main" id="{91C170D9-497B-1ABA-FFAA-EDAAB1F2687C}"/>
                </a:ext>
              </a:extLst>
            </p:cNvPr>
            <p:cNvCxnSpPr>
              <a:cxnSpLocks/>
            </p:cNvCxnSpPr>
            <p:nvPr/>
          </p:nvCxnSpPr>
          <p:spPr bwMode="auto">
            <a:xfrm>
              <a:off x="1917704"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01853D8-1B38-2CD4-A6B5-4C8D0F9A26A9}"/>
                </a:ext>
              </a:extLst>
            </p:cNvPr>
            <p:cNvCxnSpPr>
              <a:cxnSpLocks/>
            </p:cNvCxnSpPr>
            <p:nvPr/>
          </p:nvCxnSpPr>
          <p:spPr bwMode="auto">
            <a:xfrm>
              <a:off x="2679063"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D110BEA-E2CF-0C28-7A2C-F0B88C3C8D99}"/>
                </a:ext>
              </a:extLst>
            </p:cNvPr>
            <p:cNvCxnSpPr>
              <a:cxnSpLocks/>
            </p:cNvCxnSpPr>
            <p:nvPr/>
          </p:nvCxnSpPr>
          <p:spPr bwMode="auto">
            <a:xfrm>
              <a:off x="3440422"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C2B615E-4FBC-FB40-247D-ADDE78A8FD63}"/>
                </a:ext>
              </a:extLst>
            </p:cNvPr>
            <p:cNvCxnSpPr>
              <a:cxnSpLocks/>
            </p:cNvCxnSpPr>
            <p:nvPr/>
          </p:nvCxnSpPr>
          <p:spPr bwMode="auto">
            <a:xfrm>
              <a:off x="4201781"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E8FE111-A45F-EDBE-7573-156D482BFB92}"/>
                </a:ext>
              </a:extLst>
            </p:cNvPr>
            <p:cNvCxnSpPr>
              <a:cxnSpLocks/>
            </p:cNvCxnSpPr>
            <p:nvPr/>
          </p:nvCxnSpPr>
          <p:spPr bwMode="auto">
            <a:xfrm>
              <a:off x="4963140"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4A0FACE-5A04-1A21-5CD8-264ACA45180C}"/>
                </a:ext>
              </a:extLst>
            </p:cNvPr>
            <p:cNvCxnSpPr>
              <a:cxnSpLocks/>
            </p:cNvCxnSpPr>
            <p:nvPr/>
          </p:nvCxnSpPr>
          <p:spPr bwMode="auto">
            <a:xfrm>
              <a:off x="5724498" y="5371188"/>
              <a:ext cx="0" cy="168868"/>
            </a:xfrm>
            <a:prstGeom prst="line">
              <a:avLst/>
            </a:prstGeom>
            <a:noFill/>
            <a:ln w="12700" cap="flat" cmpd="sng" algn="ctr">
              <a:solidFill>
                <a:srgbClr val="000000"/>
              </a:solidFill>
              <a:prstDash val="solid"/>
              <a:round/>
              <a:headEnd type="none" w="med" len="med"/>
              <a:tailEnd type="none" w="med" len="med"/>
            </a:ln>
            <a:effectLst/>
          </p:spPr>
        </p:cxnSp>
      </p:grpSp>
      <p:sp>
        <p:nvSpPr>
          <p:cNvPr id="155" name="TextBox 154">
            <a:extLst>
              <a:ext uri="{FF2B5EF4-FFF2-40B4-BE49-F238E27FC236}">
                <a16:creationId xmlns:a16="http://schemas.microsoft.com/office/drawing/2014/main" id="{DD1C5C49-7815-0113-4192-DA9AB11FD57A}"/>
              </a:ext>
            </a:extLst>
          </p:cNvPr>
          <p:cNvSpPr txBox="1"/>
          <p:nvPr/>
        </p:nvSpPr>
        <p:spPr bwMode="auto">
          <a:xfrm>
            <a:off x="6730724" y="4651224"/>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sp>
        <p:nvSpPr>
          <p:cNvPr id="156" name="TextBox 155">
            <a:extLst>
              <a:ext uri="{FF2B5EF4-FFF2-40B4-BE49-F238E27FC236}">
                <a16:creationId xmlns:a16="http://schemas.microsoft.com/office/drawing/2014/main" id="{6B7C24D7-7FA9-CF4E-9BE5-0F10235C4E3B}"/>
              </a:ext>
            </a:extLst>
          </p:cNvPr>
          <p:cNvSpPr txBox="1"/>
          <p:nvPr/>
        </p:nvSpPr>
        <p:spPr bwMode="auto">
          <a:xfrm>
            <a:off x="6509244" y="2168530"/>
            <a:ext cx="5501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1.00</a:t>
            </a:r>
          </a:p>
        </p:txBody>
      </p:sp>
      <p:sp>
        <p:nvSpPr>
          <p:cNvPr id="157" name="TextBox 156">
            <a:extLst>
              <a:ext uri="{FF2B5EF4-FFF2-40B4-BE49-F238E27FC236}">
                <a16:creationId xmlns:a16="http://schemas.microsoft.com/office/drawing/2014/main" id="{FD178CAA-DE04-1FB4-4B43-6F402C67A713}"/>
              </a:ext>
            </a:extLst>
          </p:cNvPr>
          <p:cNvSpPr txBox="1"/>
          <p:nvPr/>
        </p:nvSpPr>
        <p:spPr bwMode="auto">
          <a:xfrm>
            <a:off x="6916726" y="4846345"/>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sp>
        <p:nvSpPr>
          <p:cNvPr id="158" name="TextBox 157">
            <a:extLst>
              <a:ext uri="{FF2B5EF4-FFF2-40B4-BE49-F238E27FC236}">
                <a16:creationId xmlns:a16="http://schemas.microsoft.com/office/drawing/2014/main" id="{061DEEB4-9AC8-C457-EE28-F75CD8E24FEB}"/>
              </a:ext>
            </a:extLst>
          </p:cNvPr>
          <p:cNvSpPr txBox="1"/>
          <p:nvPr/>
        </p:nvSpPr>
        <p:spPr bwMode="auto">
          <a:xfrm>
            <a:off x="7728082" y="4846345"/>
            <a:ext cx="303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2</a:t>
            </a:r>
          </a:p>
        </p:txBody>
      </p:sp>
      <p:sp>
        <p:nvSpPr>
          <p:cNvPr id="159" name="TextBox 158">
            <a:extLst>
              <a:ext uri="{FF2B5EF4-FFF2-40B4-BE49-F238E27FC236}">
                <a16:creationId xmlns:a16="http://schemas.microsoft.com/office/drawing/2014/main" id="{E924059E-EF81-55FD-6E23-3A041D106EA2}"/>
              </a:ext>
            </a:extLst>
          </p:cNvPr>
          <p:cNvSpPr txBox="1"/>
          <p:nvPr/>
        </p:nvSpPr>
        <p:spPr bwMode="auto">
          <a:xfrm>
            <a:off x="8528034" y="484634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4</a:t>
            </a:r>
          </a:p>
        </p:txBody>
      </p:sp>
      <p:sp>
        <p:nvSpPr>
          <p:cNvPr id="160" name="TextBox 159">
            <a:extLst>
              <a:ext uri="{FF2B5EF4-FFF2-40B4-BE49-F238E27FC236}">
                <a16:creationId xmlns:a16="http://schemas.microsoft.com/office/drawing/2014/main" id="{323C62FC-566B-50BA-4B57-1BC8C3CEC822}"/>
              </a:ext>
            </a:extLst>
          </p:cNvPr>
          <p:cNvSpPr txBox="1"/>
          <p:nvPr/>
        </p:nvSpPr>
        <p:spPr bwMode="auto">
          <a:xfrm>
            <a:off x="9342299" y="484634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6</a:t>
            </a:r>
          </a:p>
        </p:txBody>
      </p:sp>
      <p:sp>
        <p:nvSpPr>
          <p:cNvPr id="161" name="TextBox 160">
            <a:extLst>
              <a:ext uri="{FF2B5EF4-FFF2-40B4-BE49-F238E27FC236}">
                <a16:creationId xmlns:a16="http://schemas.microsoft.com/office/drawing/2014/main" id="{B19E9ADC-2AE5-8BFF-F8F2-3A2678821F5D}"/>
              </a:ext>
            </a:extLst>
          </p:cNvPr>
          <p:cNvSpPr txBox="1"/>
          <p:nvPr/>
        </p:nvSpPr>
        <p:spPr bwMode="auto">
          <a:xfrm>
            <a:off x="10168614" y="484634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8</a:t>
            </a:r>
          </a:p>
        </p:txBody>
      </p:sp>
      <p:sp>
        <p:nvSpPr>
          <p:cNvPr id="162" name="Freeform: Shape 161">
            <a:extLst>
              <a:ext uri="{FF2B5EF4-FFF2-40B4-BE49-F238E27FC236}">
                <a16:creationId xmlns:a16="http://schemas.microsoft.com/office/drawing/2014/main" id="{7FF6FFE1-2A74-7382-B2F8-E730BA73E0DB}"/>
              </a:ext>
            </a:extLst>
          </p:cNvPr>
          <p:cNvSpPr/>
          <p:nvPr/>
        </p:nvSpPr>
        <p:spPr bwMode="auto">
          <a:xfrm>
            <a:off x="2201479" y="2353551"/>
            <a:ext cx="3412137" cy="937135"/>
          </a:xfrm>
          <a:custGeom>
            <a:avLst/>
            <a:gdLst>
              <a:gd name="connsiteX0" fmla="*/ 242887 w 3546113"/>
              <a:gd name="connsiteY0" fmla="*/ 0 h 973931"/>
              <a:gd name="connsiteX1" fmla="*/ 402624 w 3546113"/>
              <a:gd name="connsiteY1" fmla="*/ 0 h 973931"/>
              <a:gd name="connsiteX2" fmla="*/ 402624 w 3546113"/>
              <a:gd name="connsiteY2" fmla="*/ 2381 h 973931"/>
              <a:gd name="connsiteX3" fmla="*/ 443387 w 3546113"/>
              <a:gd name="connsiteY3" fmla="*/ 2381 h 973931"/>
              <a:gd name="connsiteX4" fmla="*/ 443387 w 3546113"/>
              <a:gd name="connsiteY4" fmla="*/ 4763 h 973931"/>
              <a:gd name="connsiteX5" fmla="*/ 650274 w 3546113"/>
              <a:gd name="connsiteY5" fmla="*/ 4763 h 973931"/>
              <a:gd name="connsiteX6" fmla="*/ 650274 w 3546113"/>
              <a:gd name="connsiteY6" fmla="*/ 13363 h 973931"/>
              <a:gd name="connsiteX7" fmla="*/ 666555 w 3546113"/>
              <a:gd name="connsiteY7" fmla="*/ 13363 h 973931"/>
              <a:gd name="connsiteX8" fmla="*/ 666555 w 3546113"/>
              <a:gd name="connsiteY8" fmla="*/ 21431 h 973931"/>
              <a:gd name="connsiteX9" fmla="*/ 677986 w 3546113"/>
              <a:gd name="connsiteY9" fmla="*/ 21431 h 973931"/>
              <a:gd name="connsiteX10" fmla="*/ 677986 w 3546113"/>
              <a:gd name="connsiteY10" fmla="*/ 35718 h 973931"/>
              <a:gd name="connsiteX11" fmla="*/ 824105 w 3546113"/>
              <a:gd name="connsiteY11" fmla="*/ 35718 h 973931"/>
              <a:gd name="connsiteX12" fmla="*/ 824105 w 3546113"/>
              <a:gd name="connsiteY12" fmla="*/ 42862 h 973931"/>
              <a:gd name="connsiteX13" fmla="*/ 945549 w 3546113"/>
              <a:gd name="connsiteY13" fmla="*/ 42862 h 973931"/>
              <a:gd name="connsiteX14" fmla="*/ 945549 w 3546113"/>
              <a:gd name="connsiteY14" fmla="*/ 52388 h 973931"/>
              <a:gd name="connsiteX15" fmla="*/ 1036036 w 3546113"/>
              <a:gd name="connsiteY15" fmla="*/ 52388 h 973931"/>
              <a:gd name="connsiteX16" fmla="*/ 1036036 w 3546113"/>
              <a:gd name="connsiteY16" fmla="*/ 61913 h 973931"/>
              <a:gd name="connsiteX17" fmla="*/ 1076802 w 3546113"/>
              <a:gd name="connsiteY17" fmla="*/ 61913 h 973931"/>
              <a:gd name="connsiteX18" fmla="*/ 1076802 w 3546113"/>
              <a:gd name="connsiteY18" fmla="*/ 69055 h 973931"/>
              <a:gd name="connsiteX19" fmla="*/ 1267018 w 3546113"/>
              <a:gd name="connsiteY19" fmla="*/ 69055 h 973931"/>
              <a:gd name="connsiteX20" fmla="*/ 1267018 w 3546113"/>
              <a:gd name="connsiteY20" fmla="*/ 71438 h 973931"/>
              <a:gd name="connsiteX21" fmla="*/ 1421798 w 3546113"/>
              <a:gd name="connsiteY21" fmla="*/ 71438 h 973931"/>
              <a:gd name="connsiteX22" fmla="*/ 1421798 w 3546113"/>
              <a:gd name="connsiteY22" fmla="*/ 85725 h 973931"/>
              <a:gd name="connsiteX23" fmla="*/ 1490855 w 3546113"/>
              <a:gd name="connsiteY23" fmla="*/ 85725 h 973931"/>
              <a:gd name="connsiteX24" fmla="*/ 1490855 w 3546113"/>
              <a:gd name="connsiteY24" fmla="*/ 100013 h 973931"/>
              <a:gd name="connsiteX25" fmla="*/ 1516859 w 3546113"/>
              <a:gd name="connsiteY25" fmla="*/ 100013 h 973931"/>
              <a:gd name="connsiteX26" fmla="*/ 1516859 w 3546113"/>
              <a:gd name="connsiteY26" fmla="*/ 102394 h 973931"/>
              <a:gd name="connsiteX27" fmla="*/ 1530785 w 3546113"/>
              <a:gd name="connsiteY27" fmla="*/ 102394 h 973931"/>
              <a:gd name="connsiteX28" fmla="*/ 1530785 w 3546113"/>
              <a:gd name="connsiteY28" fmla="*/ 126206 h 973931"/>
              <a:gd name="connsiteX29" fmla="*/ 1573647 w 3546113"/>
              <a:gd name="connsiteY29" fmla="*/ 126206 h 973931"/>
              <a:gd name="connsiteX30" fmla="*/ 1573647 w 3546113"/>
              <a:gd name="connsiteY30" fmla="*/ 133349 h 973931"/>
              <a:gd name="connsiteX31" fmla="*/ 1800417 w 3546113"/>
              <a:gd name="connsiteY31" fmla="*/ 133349 h 973931"/>
              <a:gd name="connsiteX32" fmla="*/ 1800417 w 3546113"/>
              <a:gd name="connsiteY32" fmla="*/ 147638 h 973931"/>
              <a:gd name="connsiteX33" fmla="*/ 1836136 w 3546113"/>
              <a:gd name="connsiteY33" fmla="*/ 147638 h 973931"/>
              <a:gd name="connsiteX34" fmla="*/ 1836136 w 3546113"/>
              <a:gd name="connsiteY34" fmla="*/ 154781 h 973931"/>
              <a:gd name="connsiteX35" fmla="*/ 2050449 w 3546113"/>
              <a:gd name="connsiteY35" fmla="*/ 154781 h 973931"/>
              <a:gd name="connsiteX36" fmla="*/ 2050449 w 3546113"/>
              <a:gd name="connsiteY36" fmla="*/ 171449 h 973931"/>
              <a:gd name="connsiteX37" fmla="*/ 2064979 w 3546113"/>
              <a:gd name="connsiteY37" fmla="*/ 171449 h 973931"/>
              <a:gd name="connsiteX38" fmla="*/ 2064979 w 3546113"/>
              <a:gd name="connsiteY38" fmla="*/ 188119 h 973931"/>
              <a:gd name="connsiteX39" fmla="*/ 2155225 w 3546113"/>
              <a:gd name="connsiteY39" fmla="*/ 188119 h 973931"/>
              <a:gd name="connsiteX40" fmla="*/ 2155225 w 3546113"/>
              <a:gd name="connsiteY40" fmla="*/ 202405 h 973931"/>
              <a:gd name="connsiteX41" fmla="*/ 2433829 w 3546113"/>
              <a:gd name="connsiteY41" fmla="*/ 202405 h 973931"/>
              <a:gd name="connsiteX42" fmla="*/ 2433829 w 3546113"/>
              <a:gd name="connsiteY42" fmla="*/ 247650 h 973931"/>
              <a:gd name="connsiteX43" fmla="*/ 2500479 w 3546113"/>
              <a:gd name="connsiteY43" fmla="*/ 247650 h 973931"/>
              <a:gd name="connsiteX44" fmla="*/ 2500479 w 3546113"/>
              <a:gd name="connsiteY44" fmla="*/ 271462 h 973931"/>
              <a:gd name="connsiteX45" fmla="*/ 2562419 w 3546113"/>
              <a:gd name="connsiteY45" fmla="*/ 271462 h 973931"/>
              <a:gd name="connsiteX46" fmla="*/ 2562419 w 3546113"/>
              <a:gd name="connsiteY46" fmla="*/ 295275 h 973931"/>
              <a:gd name="connsiteX47" fmla="*/ 2695768 w 3546113"/>
              <a:gd name="connsiteY47" fmla="*/ 295275 h 973931"/>
              <a:gd name="connsiteX48" fmla="*/ 2695768 w 3546113"/>
              <a:gd name="connsiteY48" fmla="*/ 319088 h 973931"/>
              <a:gd name="connsiteX49" fmla="*/ 2895792 w 3546113"/>
              <a:gd name="connsiteY49" fmla="*/ 319088 h 973931"/>
              <a:gd name="connsiteX50" fmla="*/ 2895792 w 3546113"/>
              <a:gd name="connsiteY50" fmla="*/ 350044 h 973931"/>
              <a:gd name="connsiteX51" fmla="*/ 2955324 w 3546113"/>
              <a:gd name="connsiteY51" fmla="*/ 350044 h 973931"/>
              <a:gd name="connsiteX52" fmla="*/ 2955324 w 3546113"/>
              <a:gd name="connsiteY52" fmla="*/ 378619 h 973931"/>
              <a:gd name="connsiteX53" fmla="*/ 2993286 w 3546113"/>
              <a:gd name="connsiteY53" fmla="*/ 378619 h 973931"/>
              <a:gd name="connsiteX54" fmla="*/ 2993286 w 3546113"/>
              <a:gd name="connsiteY54" fmla="*/ 409575 h 973931"/>
              <a:gd name="connsiteX55" fmla="*/ 3512536 w 3546113"/>
              <a:gd name="connsiteY55" fmla="*/ 409575 h 973931"/>
              <a:gd name="connsiteX56" fmla="*/ 3512536 w 3546113"/>
              <a:gd name="connsiteY56" fmla="*/ 450772 h 973931"/>
              <a:gd name="connsiteX57" fmla="*/ 3546113 w 3546113"/>
              <a:gd name="connsiteY57" fmla="*/ 450772 h 973931"/>
              <a:gd name="connsiteX58" fmla="*/ 3546113 w 3546113"/>
              <a:gd name="connsiteY58" fmla="*/ 973931 h 973931"/>
              <a:gd name="connsiteX59" fmla="*/ 3500394 w 3546113"/>
              <a:gd name="connsiteY59" fmla="*/ 973931 h 973931"/>
              <a:gd name="connsiteX60" fmla="*/ 3500394 w 3546113"/>
              <a:gd name="connsiteY60" fmla="*/ 835735 h 973931"/>
              <a:gd name="connsiteX61" fmla="*/ 2986109 w 3546113"/>
              <a:gd name="connsiteY61" fmla="*/ 835735 h 973931"/>
              <a:gd name="connsiteX62" fmla="*/ 2986109 w 3546113"/>
              <a:gd name="connsiteY62" fmla="*/ 782169 h 973931"/>
              <a:gd name="connsiteX63" fmla="*/ 2947567 w 3546113"/>
              <a:gd name="connsiteY63" fmla="*/ 782169 h 973931"/>
              <a:gd name="connsiteX64" fmla="*/ 2947567 w 3546113"/>
              <a:gd name="connsiteY64" fmla="*/ 731604 h 973931"/>
              <a:gd name="connsiteX65" fmla="*/ 2892810 w 3546113"/>
              <a:gd name="connsiteY65" fmla="*/ 731604 h 973931"/>
              <a:gd name="connsiteX66" fmla="*/ 2892810 w 3546113"/>
              <a:gd name="connsiteY66" fmla="*/ 676498 h 973931"/>
              <a:gd name="connsiteX67" fmla="*/ 2690345 w 3546113"/>
              <a:gd name="connsiteY67" fmla="*/ 676498 h 973931"/>
              <a:gd name="connsiteX68" fmla="*/ 2690345 w 3546113"/>
              <a:gd name="connsiteY68" fmla="*/ 639195 h 973931"/>
              <a:gd name="connsiteX69" fmla="*/ 2555533 w 3546113"/>
              <a:gd name="connsiteY69" fmla="*/ 639195 h 973931"/>
              <a:gd name="connsiteX70" fmla="*/ 2555533 w 3546113"/>
              <a:gd name="connsiteY70" fmla="*/ 595913 h 973931"/>
              <a:gd name="connsiteX71" fmla="*/ 2489199 w 3546113"/>
              <a:gd name="connsiteY71" fmla="*/ 595913 h 973931"/>
              <a:gd name="connsiteX72" fmla="*/ 2489199 w 3546113"/>
              <a:gd name="connsiteY72" fmla="*/ 551462 h 973931"/>
              <a:gd name="connsiteX73" fmla="*/ 2427259 w 3546113"/>
              <a:gd name="connsiteY73" fmla="*/ 551462 h 973931"/>
              <a:gd name="connsiteX74" fmla="*/ 2427259 w 3546113"/>
              <a:gd name="connsiteY74" fmla="*/ 479428 h 973931"/>
              <a:gd name="connsiteX75" fmla="*/ 2146656 w 3546113"/>
              <a:gd name="connsiteY75" fmla="*/ 479428 h 973931"/>
              <a:gd name="connsiteX76" fmla="*/ 2146656 w 3546113"/>
              <a:gd name="connsiteY76" fmla="*/ 441993 h 973931"/>
              <a:gd name="connsiteX77" fmla="*/ 2063709 w 3546113"/>
              <a:gd name="connsiteY77" fmla="*/ 441993 h 973931"/>
              <a:gd name="connsiteX78" fmla="*/ 2063709 w 3546113"/>
              <a:gd name="connsiteY78" fmla="*/ 416186 h 973931"/>
              <a:gd name="connsiteX79" fmla="*/ 2049237 w 3546113"/>
              <a:gd name="connsiteY79" fmla="*/ 416186 h 973931"/>
              <a:gd name="connsiteX80" fmla="*/ 2049237 w 3546113"/>
              <a:gd name="connsiteY80" fmla="*/ 384843 h 973931"/>
              <a:gd name="connsiteX81" fmla="*/ 1830347 w 3546113"/>
              <a:gd name="connsiteY81" fmla="*/ 384843 h 973931"/>
              <a:gd name="connsiteX82" fmla="*/ 1830347 w 3546113"/>
              <a:gd name="connsiteY82" fmla="*/ 361030 h 973931"/>
              <a:gd name="connsiteX83" fmla="*/ 1789866 w 3546113"/>
              <a:gd name="connsiteY83" fmla="*/ 361030 h 973931"/>
              <a:gd name="connsiteX84" fmla="*/ 1789866 w 3546113"/>
              <a:gd name="connsiteY84" fmla="*/ 337216 h 973931"/>
              <a:gd name="connsiteX85" fmla="*/ 1570790 w 3546113"/>
              <a:gd name="connsiteY85" fmla="*/ 337216 h 973931"/>
              <a:gd name="connsiteX86" fmla="*/ 1570790 w 3546113"/>
              <a:gd name="connsiteY86" fmla="*/ 315785 h 973931"/>
              <a:gd name="connsiteX87" fmla="*/ 1527928 w 3546113"/>
              <a:gd name="connsiteY87" fmla="*/ 315785 h 973931"/>
              <a:gd name="connsiteX88" fmla="*/ 1527928 w 3546113"/>
              <a:gd name="connsiteY88" fmla="*/ 291973 h 973931"/>
              <a:gd name="connsiteX89" fmla="*/ 1516498 w 3546113"/>
              <a:gd name="connsiteY89" fmla="*/ 291973 h 973931"/>
              <a:gd name="connsiteX90" fmla="*/ 1516498 w 3546113"/>
              <a:gd name="connsiteY90" fmla="*/ 275304 h 973931"/>
              <a:gd name="connsiteX91" fmla="*/ 1485903 w 3546113"/>
              <a:gd name="connsiteY91" fmla="*/ 275304 h 973931"/>
              <a:gd name="connsiteX92" fmla="*/ 1485903 w 3546113"/>
              <a:gd name="connsiteY92" fmla="*/ 246729 h 973931"/>
              <a:gd name="connsiteX93" fmla="*/ 1416847 w 3546113"/>
              <a:gd name="connsiteY93" fmla="*/ 246729 h 973931"/>
              <a:gd name="connsiteX94" fmla="*/ 1416847 w 3546113"/>
              <a:gd name="connsiteY94" fmla="*/ 222916 h 973931"/>
              <a:gd name="connsiteX95" fmla="*/ 1262065 w 3546113"/>
              <a:gd name="connsiteY95" fmla="*/ 222916 h 973931"/>
              <a:gd name="connsiteX96" fmla="*/ 1262065 w 3546113"/>
              <a:gd name="connsiteY96" fmla="*/ 213390 h 973931"/>
              <a:gd name="connsiteX97" fmla="*/ 1066802 w 3546113"/>
              <a:gd name="connsiteY97" fmla="*/ 213390 h 973931"/>
              <a:gd name="connsiteX98" fmla="*/ 1066802 w 3546113"/>
              <a:gd name="connsiteY98" fmla="*/ 191959 h 973931"/>
              <a:gd name="connsiteX99" fmla="*/ 1031083 w 3546113"/>
              <a:gd name="connsiteY99" fmla="*/ 191959 h 973931"/>
              <a:gd name="connsiteX100" fmla="*/ 1031083 w 3546113"/>
              <a:gd name="connsiteY100" fmla="*/ 175290 h 973931"/>
              <a:gd name="connsiteX101" fmla="*/ 940595 w 3546113"/>
              <a:gd name="connsiteY101" fmla="*/ 175290 h 973931"/>
              <a:gd name="connsiteX102" fmla="*/ 940595 w 3546113"/>
              <a:gd name="connsiteY102" fmla="*/ 156239 h 973931"/>
              <a:gd name="connsiteX103" fmla="*/ 792957 w 3546113"/>
              <a:gd name="connsiteY103" fmla="*/ 156239 h 973931"/>
              <a:gd name="connsiteX104" fmla="*/ 792957 w 3546113"/>
              <a:gd name="connsiteY104" fmla="*/ 149095 h 973931"/>
              <a:gd name="connsiteX105" fmla="*/ 671513 w 3546113"/>
              <a:gd name="connsiteY105" fmla="*/ 149095 h 973931"/>
              <a:gd name="connsiteX106" fmla="*/ 671513 w 3546113"/>
              <a:gd name="connsiteY106" fmla="*/ 134808 h 973931"/>
              <a:gd name="connsiteX107" fmla="*/ 659606 w 3546113"/>
              <a:gd name="connsiteY107" fmla="*/ 134808 h 973931"/>
              <a:gd name="connsiteX108" fmla="*/ 659606 w 3546113"/>
              <a:gd name="connsiteY108" fmla="*/ 118139 h 973931"/>
              <a:gd name="connsiteX109" fmla="*/ 648175 w 3546113"/>
              <a:gd name="connsiteY109" fmla="*/ 118139 h 973931"/>
              <a:gd name="connsiteX110" fmla="*/ 648175 w 3546113"/>
              <a:gd name="connsiteY110" fmla="*/ 89564 h 973931"/>
              <a:gd name="connsiteX111" fmla="*/ 431006 w 3546113"/>
              <a:gd name="connsiteY111" fmla="*/ 89564 h 973931"/>
              <a:gd name="connsiteX112" fmla="*/ 431006 w 3546113"/>
              <a:gd name="connsiteY112" fmla="*/ 82420 h 973931"/>
              <a:gd name="connsiteX113" fmla="*/ 397668 w 3546113"/>
              <a:gd name="connsiteY113" fmla="*/ 82420 h 973931"/>
              <a:gd name="connsiteX114" fmla="*/ 397668 w 3546113"/>
              <a:gd name="connsiteY114" fmla="*/ 68132 h 973931"/>
              <a:gd name="connsiteX115" fmla="*/ 242887 w 3546113"/>
              <a:gd name="connsiteY115" fmla="*/ 68132 h 973931"/>
              <a:gd name="connsiteX116" fmla="*/ 242887 w 3546113"/>
              <a:gd name="connsiteY116" fmla="*/ 53844 h 973931"/>
              <a:gd name="connsiteX117" fmla="*/ 0 w 3546113"/>
              <a:gd name="connsiteY117" fmla="*/ 53844 h 973931"/>
              <a:gd name="connsiteX118" fmla="*/ 0 w 3546113"/>
              <a:gd name="connsiteY118" fmla="*/ 7144 h 973931"/>
              <a:gd name="connsiteX119" fmla="*/ 242887 w 3546113"/>
              <a:gd name="connsiteY119" fmla="*/ 7144 h 97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546113" h="973931">
                <a:moveTo>
                  <a:pt x="242887" y="0"/>
                </a:moveTo>
                <a:lnTo>
                  <a:pt x="402624" y="0"/>
                </a:lnTo>
                <a:lnTo>
                  <a:pt x="402624" y="2381"/>
                </a:lnTo>
                <a:lnTo>
                  <a:pt x="443387" y="2381"/>
                </a:lnTo>
                <a:lnTo>
                  <a:pt x="443387" y="4763"/>
                </a:lnTo>
                <a:lnTo>
                  <a:pt x="650274" y="4763"/>
                </a:lnTo>
                <a:lnTo>
                  <a:pt x="650274" y="13363"/>
                </a:lnTo>
                <a:lnTo>
                  <a:pt x="666555" y="13363"/>
                </a:lnTo>
                <a:lnTo>
                  <a:pt x="666555" y="21431"/>
                </a:lnTo>
                <a:lnTo>
                  <a:pt x="677986" y="21431"/>
                </a:lnTo>
                <a:lnTo>
                  <a:pt x="677986" y="35718"/>
                </a:lnTo>
                <a:lnTo>
                  <a:pt x="824105" y="35718"/>
                </a:lnTo>
                <a:lnTo>
                  <a:pt x="824105" y="42862"/>
                </a:lnTo>
                <a:lnTo>
                  <a:pt x="945549" y="42862"/>
                </a:lnTo>
                <a:lnTo>
                  <a:pt x="945549" y="52388"/>
                </a:lnTo>
                <a:lnTo>
                  <a:pt x="1036036" y="52388"/>
                </a:lnTo>
                <a:lnTo>
                  <a:pt x="1036036" y="61913"/>
                </a:lnTo>
                <a:lnTo>
                  <a:pt x="1076802" y="61913"/>
                </a:lnTo>
                <a:lnTo>
                  <a:pt x="1076802" y="69055"/>
                </a:lnTo>
                <a:lnTo>
                  <a:pt x="1267018" y="69055"/>
                </a:lnTo>
                <a:lnTo>
                  <a:pt x="1267018" y="71438"/>
                </a:lnTo>
                <a:lnTo>
                  <a:pt x="1421798" y="71438"/>
                </a:lnTo>
                <a:lnTo>
                  <a:pt x="1421798" y="85725"/>
                </a:lnTo>
                <a:lnTo>
                  <a:pt x="1490855" y="85725"/>
                </a:lnTo>
                <a:lnTo>
                  <a:pt x="1490855" y="100013"/>
                </a:lnTo>
                <a:lnTo>
                  <a:pt x="1516859" y="100013"/>
                </a:lnTo>
                <a:lnTo>
                  <a:pt x="1516859" y="102394"/>
                </a:lnTo>
                <a:lnTo>
                  <a:pt x="1530785" y="102394"/>
                </a:lnTo>
                <a:lnTo>
                  <a:pt x="1530785" y="126206"/>
                </a:lnTo>
                <a:lnTo>
                  <a:pt x="1573647" y="126206"/>
                </a:lnTo>
                <a:lnTo>
                  <a:pt x="1573647" y="133349"/>
                </a:lnTo>
                <a:lnTo>
                  <a:pt x="1800417" y="133349"/>
                </a:lnTo>
                <a:lnTo>
                  <a:pt x="1800417" y="147638"/>
                </a:lnTo>
                <a:lnTo>
                  <a:pt x="1836136" y="147638"/>
                </a:lnTo>
                <a:lnTo>
                  <a:pt x="1836136" y="154781"/>
                </a:lnTo>
                <a:lnTo>
                  <a:pt x="2050449" y="154781"/>
                </a:lnTo>
                <a:lnTo>
                  <a:pt x="2050449" y="171449"/>
                </a:lnTo>
                <a:lnTo>
                  <a:pt x="2064979" y="171449"/>
                </a:lnTo>
                <a:lnTo>
                  <a:pt x="2064979" y="188119"/>
                </a:lnTo>
                <a:lnTo>
                  <a:pt x="2155225" y="188119"/>
                </a:lnTo>
                <a:lnTo>
                  <a:pt x="2155225" y="202405"/>
                </a:lnTo>
                <a:lnTo>
                  <a:pt x="2433829" y="202405"/>
                </a:lnTo>
                <a:lnTo>
                  <a:pt x="2433829" y="247650"/>
                </a:lnTo>
                <a:lnTo>
                  <a:pt x="2500479" y="247650"/>
                </a:lnTo>
                <a:lnTo>
                  <a:pt x="2500479" y="271462"/>
                </a:lnTo>
                <a:lnTo>
                  <a:pt x="2562419" y="271462"/>
                </a:lnTo>
                <a:lnTo>
                  <a:pt x="2562419" y="295275"/>
                </a:lnTo>
                <a:lnTo>
                  <a:pt x="2695768" y="295275"/>
                </a:lnTo>
                <a:lnTo>
                  <a:pt x="2695768" y="319088"/>
                </a:lnTo>
                <a:lnTo>
                  <a:pt x="2895792" y="319088"/>
                </a:lnTo>
                <a:lnTo>
                  <a:pt x="2895792" y="350044"/>
                </a:lnTo>
                <a:lnTo>
                  <a:pt x="2955324" y="350044"/>
                </a:lnTo>
                <a:lnTo>
                  <a:pt x="2955324" y="378619"/>
                </a:lnTo>
                <a:lnTo>
                  <a:pt x="2993286" y="378619"/>
                </a:lnTo>
                <a:lnTo>
                  <a:pt x="2993286" y="409575"/>
                </a:lnTo>
                <a:lnTo>
                  <a:pt x="3512536" y="409575"/>
                </a:lnTo>
                <a:lnTo>
                  <a:pt x="3512536" y="450772"/>
                </a:lnTo>
                <a:lnTo>
                  <a:pt x="3546113" y="450772"/>
                </a:lnTo>
                <a:lnTo>
                  <a:pt x="3546113" y="973931"/>
                </a:lnTo>
                <a:lnTo>
                  <a:pt x="3500394" y="973931"/>
                </a:lnTo>
                <a:lnTo>
                  <a:pt x="3500394" y="835735"/>
                </a:lnTo>
                <a:lnTo>
                  <a:pt x="2986109" y="835735"/>
                </a:lnTo>
                <a:lnTo>
                  <a:pt x="2986109" y="782169"/>
                </a:lnTo>
                <a:lnTo>
                  <a:pt x="2947567" y="782169"/>
                </a:lnTo>
                <a:lnTo>
                  <a:pt x="2947567" y="731604"/>
                </a:lnTo>
                <a:lnTo>
                  <a:pt x="2892810" y="731604"/>
                </a:lnTo>
                <a:lnTo>
                  <a:pt x="2892810" y="676498"/>
                </a:lnTo>
                <a:lnTo>
                  <a:pt x="2690345" y="676498"/>
                </a:lnTo>
                <a:lnTo>
                  <a:pt x="2690345" y="639195"/>
                </a:lnTo>
                <a:lnTo>
                  <a:pt x="2555533" y="639195"/>
                </a:lnTo>
                <a:lnTo>
                  <a:pt x="2555533" y="595913"/>
                </a:lnTo>
                <a:lnTo>
                  <a:pt x="2489199" y="595913"/>
                </a:lnTo>
                <a:lnTo>
                  <a:pt x="2489199" y="551462"/>
                </a:lnTo>
                <a:lnTo>
                  <a:pt x="2427259" y="551462"/>
                </a:lnTo>
                <a:lnTo>
                  <a:pt x="2427259" y="479428"/>
                </a:lnTo>
                <a:lnTo>
                  <a:pt x="2146656" y="479428"/>
                </a:lnTo>
                <a:lnTo>
                  <a:pt x="2146656" y="441993"/>
                </a:lnTo>
                <a:lnTo>
                  <a:pt x="2063709" y="441993"/>
                </a:lnTo>
                <a:lnTo>
                  <a:pt x="2063709" y="416186"/>
                </a:lnTo>
                <a:lnTo>
                  <a:pt x="2049237" y="416186"/>
                </a:lnTo>
                <a:lnTo>
                  <a:pt x="2049237" y="384843"/>
                </a:lnTo>
                <a:lnTo>
                  <a:pt x="1830347" y="384843"/>
                </a:lnTo>
                <a:lnTo>
                  <a:pt x="1830347" y="361030"/>
                </a:lnTo>
                <a:lnTo>
                  <a:pt x="1789866" y="361030"/>
                </a:lnTo>
                <a:lnTo>
                  <a:pt x="1789866" y="337216"/>
                </a:lnTo>
                <a:lnTo>
                  <a:pt x="1570790" y="337216"/>
                </a:lnTo>
                <a:lnTo>
                  <a:pt x="1570790" y="315785"/>
                </a:lnTo>
                <a:lnTo>
                  <a:pt x="1527928" y="315785"/>
                </a:lnTo>
                <a:lnTo>
                  <a:pt x="1527928" y="291973"/>
                </a:lnTo>
                <a:lnTo>
                  <a:pt x="1516498" y="291973"/>
                </a:lnTo>
                <a:lnTo>
                  <a:pt x="1516498" y="275304"/>
                </a:lnTo>
                <a:lnTo>
                  <a:pt x="1485903" y="275304"/>
                </a:lnTo>
                <a:lnTo>
                  <a:pt x="1485903" y="246729"/>
                </a:lnTo>
                <a:lnTo>
                  <a:pt x="1416847" y="246729"/>
                </a:lnTo>
                <a:lnTo>
                  <a:pt x="1416847" y="222916"/>
                </a:lnTo>
                <a:lnTo>
                  <a:pt x="1262065" y="222916"/>
                </a:lnTo>
                <a:lnTo>
                  <a:pt x="1262065" y="213390"/>
                </a:lnTo>
                <a:lnTo>
                  <a:pt x="1066802" y="213390"/>
                </a:lnTo>
                <a:lnTo>
                  <a:pt x="1066802" y="191959"/>
                </a:lnTo>
                <a:lnTo>
                  <a:pt x="1031083" y="191959"/>
                </a:lnTo>
                <a:lnTo>
                  <a:pt x="1031083" y="175290"/>
                </a:lnTo>
                <a:lnTo>
                  <a:pt x="940595" y="175290"/>
                </a:lnTo>
                <a:lnTo>
                  <a:pt x="940595" y="156239"/>
                </a:lnTo>
                <a:lnTo>
                  <a:pt x="792957" y="156239"/>
                </a:lnTo>
                <a:lnTo>
                  <a:pt x="792957" y="149095"/>
                </a:lnTo>
                <a:lnTo>
                  <a:pt x="671513" y="149095"/>
                </a:lnTo>
                <a:lnTo>
                  <a:pt x="671513" y="134808"/>
                </a:lnTo>
                <a:lnTo>
                  <a:pt x="659606" y="134808"/>
                </a:lnTo>
                <a:lnTo>
                  <a:pt x="659606" y="118139"/>
                </a:lnTo>
                <a:lnTo>
                  <a:pt x="648175" y="118139"/>
                </a:lnTo>
                <a:lnTo>
                  <a:pt x="648175" y="89564"/>
                </a:lnTo>
                <a:lnTo>
                  <a:pt x="431006" y="89564"/>
                </a:lnTo>
                <a:lnTo>
                  <a:pt x="431006" y="82420"/>
                </a:lnTo>
                <a:lnTo>
                  <a:pt x="397668" y="82420"/>
                </a:lnTo>
                <a:lnTo>
                  <a:pt x="397668" y="68132"/>
                </a:lnTo>
                <a:lnTo>
                  <a:pt x="242887" y="68132"/>
                </a:lnTo>
                <a:lnTo>
                  <a:pt x="242887" y="53844"/>
                </a:lnTo>
                <a:lnTo>
                  <a:pt x="0" y="53844"/>
                </a:lnTo>
                <a:lnTo>
                  <a:pt x="0" y="7144"/>
                </a:lnTo>
                <a:lnTo>
                  <a:pt x="242887" y="7144"/>
                </a:lnTo>
                <a:close/>
              </a:path>
            </a:pathLst>
          </a:custGeom>
          <a:solidFill>
            <a:schemeClr val="accent6">
              <a:lumMod val="20000"/>
              <a:lumOff val="80000"/>
            </a:schemeClr>
          </a:solidFill>
          <a:ln w="0">
            <a:noFill/>
            <a:miter lim="800000"/>
            <a:headEnd/>
            <a:tailEnd/>
          </a:ln>
        </p:spPr>
        <p:txBody>
          <a:bodyPr wrap="square" rtlCol="0" anchor="b">
            <a:noAutofit/>
          </a:bodyPr>
          <a:lstStyle/>
          <a:p>
            <a:pPr algn="ctr" fontAlgn="base">
              <a:spcBef>
                <a:spcPct val="35000"/>
              </a:spcBef>
              <a:spcAft>
                <a:spcPct val="25000"/>
              </a:spcAft>
              <a:buClr>
                <a:srgbClr val="015873"/>
              </a:buClr>
              <a:defRPr/>
            </a:pPr>
            <a:endParaRPr lang="en-US" dirty="0">
              <a:solidFill>
                <a:srgbClr val="FFFFFF"/>
              </a:solidFill>
              <a:cs typeface="Arial" panose="020B0604020202020204" pitchFamily="34" charset="0"/>
            </a:endParaRPr>
          </a:p>
        </p:txBody>
      </p:sp>
      <p:sp>
        <p:nvSpPr>
          <p:cNvPr id="163" name="TextBox 162">
            <a:extLst>
              <a:ext uri="{FF2B5EF4-FFF2-40B4-BE49-F238E27FC236}">
                <a16:creationId xmlns:a16="http://schemas.microsoft.com/office/drawing/2014/main" id="{0D98055E-F778-9521-F02F-97A6B2A63EBA}"/>
              </a:ext>
            </a:extLst>
          </p:cNvPr>
          <p:cNvSpPr txBox="1"/>
          <p:nvPr/>
        </p:nvSpPr>
        <p:spPr bwMode="auto">
          <a:xfrm>
            <a:off x="10963811" y="4846345"/>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10</a:t>
            </a:r>
          </a:p>
        </p:txBody>
      </p:sp>
      <p:sp>
        <p:nvSpPr>
          <p:cNvPr id="164" name="Freeform: Shape 163">
            <a:extLst>
              <a:ext uri="{FF2B5EF4-FFF2-40B4-BE49-F238E27FC236}">
                <a16:creationId xmlns:a16="http://schemas.microsoft.com/office/drawing/2014/main" id="{A48AC8E0-DDCB-C99A-88BD-ABED17158074}"/>
              </a:ext>
            </a:extLst>
          </p:cNvPr>
          <p:cNvSpPr/>
          <p:nvPr/>
        </p:nvSpPr>
        <p:spPr bwMode="auto">
          <a:xfrm>
            <a:off x="2006447" y="2346219"/>
            <a:ext cx="3599149" cy="662640"/>
          </a:xfrm>
          <a:custGeom>
            <a:avLst/>
            <a:gdLst>
              <a:gd name="connsiteX0" fmla="*/ 0 w 3740468"/>
              <a:gd name="connsiteY0" fmla="*/ 0 h 688658"/>
              <a:gd name="connsiteX1" fmla="*/ 214313 w 3740468"/>
              <a:gd name="connsiteY1" fmla="*/ 0 h 688658"/>
              <a:gd name="connsiteX2" fmla="*/ 214313 w 3740468"/>
              <a:gd name="connsiteY2" fmla="*/ 17145 h 688658"/>
              <a:gd name="connsiteX3" fmla="*/ 448628 w 3740468"/>
              <a:gd name="connsiteY3" fmla="*/ 17145 h 688658"/>
              <a:gd name="connsiteX4" fmla="*/ 440055 w 3740468"/>
              <a:gd name="connsiteY4" fmla="*/ 25718 h 688658"/>
              <a:gd name="connsiteX5" fmla="*/ 597218 w 3740468"/>
              <a:gd name="connsiteY5" fmla="*/ 25718 h 688658"/>
              <a:gd name="connsiteX6" fmla="*/ 597218 w 3740468"/>
              <a:gd name="connsiteY6" fmla="*/ 40005 h 688658"/>
              <a:gd name="connsiteX7" fmla="*/ 637223 w 3740468"/>
              <a:gd name="connsiteY7" fmla="*/ 40005 h 688658"/>
              <a:gd name="connsiteX8" fmla="*/ 637223 w 3740468"/>
              <a:gd name="connsiteY8" fmla="*/ 45720 h 688658"/>
              <a:gd name="connsiteX9" fmla="*/ 860108 w 3740468"/>
              <a:gd name="connsiteY9" fmla="*/ 45720 h 688658"/>
              <a:gd name="connsiteX10" fmla="*/ 860108 w 3740468"/>
              <a:gd name="connsiteY10" fmla="*/ 62865 h 688658"/>
              <a:gd name="connsiteX11" fmla="*/ 871538 w 3740468"/>
              <a:gd name="connsiteY11" fmla="*/ 62865 h 688658"/>
              <a:gd name="connsiteX12" fmla="*/ 871538 w 3740468"/>
              <a:gd name="connsiteY12" fmla="*/ 82868 h 688658"/>
              <a:gd name="connsiteX13" fmla="*/ 988695 w 3740468"/>
              <a:gd name="connsiteY13" fmla="*/ 82868 h 688658"/>
              <a:gd name="connsiteX14" fmla="*/ 988695 w 3740468"/>
              <a:gd name="connsiteY14" fmla="*/ 97155 h 688658"/>
              <a:gd name="connsiteX15" fmla="*/ 1140143 w 3740468"/>
              <a:gd name="connsiteY15" fmla="*/ 97155 h 688658"/>
              <a:gd name="connsiteX16" fmla="*/ 1140143 w 3740468"/>
              <a:gd name="connsiteY16" fmla="*/ 108585 h 688658"/>
              <a:gd name="connsiteX17" fmla="*/ 1225868 w 3740468"/>
              <a:gd name="connsiteY17" fmla="*/ 108585 h 688658"/>
              <a:gd name="connsiteX18" fmla="*/ 1225868 w 3740468"/>
              <a:gd name="connsiteY18" fmla="*/ 114300 h 688658"/>
              <a:gd name="connsiteX19" fmla="*/ 1254443 w 3740468"/>
              <a:gd name="connsiteY19" fmla="*/ 114300 h 688658"/>
              <a:gd name="connsiteX20" fmla="*/ 1254443 w 3740468"/>
              <a:gd name="connsiteY20" fmla="*/ 125730 h 688658"/>
              <a:gd name="connsiteX21" fmla="*/ 1463040 w 3740468"/>
              <a:gd name="connsiteY21" fmla="*/ 125730 h 688658"/>
              <a:gd name="connsiteX22" fmla="*/ 1463040 w 3740468"/>
              <a:gd name="connsiteY22" fmla="*/ 142875 h 688658"/>
              <a:gd name="connsiteX23" fmla="*/ 1620203 w 3740468"/>
              <a:gd name="connsiteY23" fmla="*/ 142875 h 688658"/>
              <a:gd name="connsiteX24" fmla="*/ 1620203 w 3740468"/>
              <a:gd name="connsiteY24" fmla="*/ 157163 h 688658"/>
              <a:gd name="connsiteX25" fmla="*/ 1677353 w 3740468"/>
              <a:gd name="connsiteY25" fmla="*/ 157163 h 688658"/>
              <a:gd name="connsiteX26" fmla="*/ 1677353 w 3740468"/>
              <a:gd name="connsiteY26" fmla="*/ 177165 h 688658"/>
              <a:gd name="connsiteX27" fmla="*/ 1717358 w 3740468"/>
              <a:gd name="connsiteY27" fmla="*/ 177165 h 688658"/>
              <a:gd name="connsiteX28" fmla="*/ 1717358 w 3740468"/>
              <a:gd name="connsiteY28" fmla="*/ 185738 h 688658"/>
              <a:gd name="connsiteX29" fmla="*/ 1725930 w 3740468"/>
              <a:gd name="connsiteY29" fmla="*/ 185738 h 688658"/>
              <a:gd name="connsiteX30" fmla="*/ 1725930 w 3740468"/>
              <a:gd name="connsiteY30" fmla="*/ 205740 h 688658"/>
              <a:gd name="connsiteX31" fmla="*/ 1763078 w 3740468"/>
              <a:gd name="connsiteY31" fmla="*/ 205740 h 688658"/>
              <a:gd name="connsiteX32" fmla="*/ 1763078 w 3740468"/>
              <a:gd name="connsiteY32" fmla="*/ 225743 h 688658"/>
              <a:gd name="connsiteX33" fmla="*/ 1997393 w 3740468"/>
              <a:gd name="connsiteY33" fmla="*/ 225743 h 688658"/>
              <a:gd name="connsiteX34" fmla="*/ 1997393 w 3740468"/>
              <a:gd name="connsiteY34" fmla="*/ 240030 h 688658"/>
              <a:gd name="connsiteX35" fmla="*/ 2023110 w 3740468"/>
              <a:gd name="connsiteY35" fmla="*/ 240030 h 688658"/>
              <a:gd name="connsiteX36" fmla="*/ 2023110 w 3740468"/>
              <a:gd name="connsiteY36" fmla="*/ 257175 h 688658"/>
              <a:gd name="connsiteX37" fmla="*/ 2243138 w 3740468"/>
              <a:gd name="connsiteY37" fmla="*/ 257175 h 688658"/>
              <a:gd name="connsiteX38" fmla="*/ 2243138 w 3740468"/>
              <a:gd name="connsiteY38" fmla="*/ 277178 h 688658"/>
              <a:gd name="connsiteX39" fmla="*/ 2263140 w 3740468"/>
              <a:gd name="connsiteY39" fmla="*/ 277178 h 688658"/>
              <a:gd name="connsiteX40" fmla="*/ 2263140 w 3740468"/>
              <a:gd name="connsiteY40" fmla="*/ 305753 h 688658"/>
              <a:gd name="connsiteX41" fmla="*/ 2346008 w 3740468"/>
              <a:gd name="connsiteY41" fmla="*/ 305753 h 688658"/>
              <a:gd name="connsiteX42" fmla="*/ 2346008 w 3740468"/>
              <a:gd name="connsiteY42" fmla="*/ 328613 h 688658"/>
              <a:gd name="connsiteX43" fmla="*/ 2637473 w 3740468"/>
              <a:gd name="connsiteY43" fmla="*/ 328613 h 688658"/>
              <a:gd name="connsiteX44" fmla="*/ 2637473 w 3740468"/>
              <a:gd name="connsiteY44" fmla="*/ 391478 h 688658"/>
              <a:gd name="connsiteX45" fmla="*/ 2694623 w 3740468"/>
              <a:gd name="connsiteY45" fmla="*/ 391478 h 688658"/>
              <a:gd name="connsiteX46" fmla="*/ 2694623 w 3740468"/>
              <a:gd name="connsiteY46" fmla="*/ 411480 h 688658"/>
              <a:gd name="connsiteX47" fmla="*/ 2754630 w 3740468"/>
              <a:gd name="connsiteY47" fmla="*/ 411480 h 688658"/>
              <a:gd name="connsiteX48" fmla="*/ 2754630 w 3740468"/>
              <a:gd name="connsiteY48" fmla="*/ 442913 h 688658"/>
              <a:gd name="connsiteX49" fmla="*/ 2891790 w 3740468"/>
              <a:gd name="connsiteY49" fmla="*/ 442913 h 688658"/>
              <a:gd name="connsiteX50" fmla="*/ 2891790 w 3740468"/>
              <a:gd name="connsiteY50" fmla="*/ 477203 h 688658"/>
              <a:gd name="connsiteX51" fmla="*/ 3091815 w 3740468"/>
              <a:gd name="connsiteY51" fmla="*/ 477203 h 688658"/>
              <a:gd name="connsiteX52" fmla="*/ 3091815 w 3740468"/>
              <a:gd name="connsiteY52" fmla="*/ 517208 h 688658"/>
              <a:gd name="connsiteX53" fmla="*/ 3151823 w 3740468"/>
              <a:gd name="connsiteY53" fmla="*/ 517208 h 688658"/>
              <a:gd name="connsiteX54" fmla="*/ 3151823 w 3740468"/>
              <a:gd name="connsiteY54" fmla="*/ 568643 h 688658"/>
              <a:gd name="connsiteX55" fmla="*/ 3183255 w 3740468"/>
              <a:gd name="connsiteY55" fmla="*/ 568643 h 688658"/>
              <a:gd name="connsiteX56" fmla="*/ 3183255 w 3740468"/>
              <a:gd name="connsiteY56" fmla="*/ 602933 h 688658"/>
              <a:gd name="connsiteX57" fmla="*/ 3714750 w 3740468"/>
              <a:gd name="connsiteY57" fmla="*/ 602933 h 688658"/>
              <a:gd name="connsiteX58" fmla="*/ 3714750 w 3740468"/>
              <a:gd name="connsiteY58" fmla="*/ 688658 h 688658"/>
              <a:gd name="connsiteX59" fmla="*/ 3740468 w 3740468"/>
              <a:gd name="connsiteY59" fmla="*/ 688658 h 6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40468" h="688658">
                <a:moveTo>
                  <a:pt x="0" y="0"/>
                </a:moveTo>
                <a:lnTo>
                  <a:pt x="214313" y="0"/>
                </a:lnTo>
                <a:lnTo>
                  <a:pt x="214313" y="17145"/>
                </a:lnTo>
                <a:lnTo>
                  <a:pt x="448628" y="17145"/>
                </a:lnTo>
                <a:lnTo>
                  <a:pt x="440055" y="25718"/>
                </a:lnTo>
                <a:lnTo>
                  <a:pt x="597218" y="25718"/>
                </a:lnTo>
                <a:lnTo>
                  <a:pt x="597218" y="40005"/>
                </a:lnTo>
                <a:lnTo>
                  <a:pt x="637223" y="40005"/>
                </a:lnTo>
                <a:lnTo>
                  <a:pt x="637223" y="45720"/>
                </a:lnTo>
                <a:lnTo>
                  <a:pt x="860108" y="45720"/>
                </a:lnTo>
                <a:lnTo>
                  <a:pt x="860108" y="62865"/>
                </a:lnTo>
                <a:lnTo>
                  <a:pt x="871538" y="62865"/>
                </a:lnTo>
                <a:lnTo>
                  <a:pt x="871538" y="82868"/>
                </a:lnTo>
                <a:lnTo>
                  <a:pt x="988695" y="82868"/>
                </a:lnTo>
                <a:lnTo>
                  <a:pt x="988695" y="97155"/>
                </a:lnTo>
                <a:lnTo>
                  <a:pt x="1140143" y="97155"/>
                </a:lnTo>
                <a:lnTo>
                  <a:pt x="1140143" y="108585"/>
                </a:lnTo>
                <a:lnTo>
                  <a:pt x="1225868" y="108585"/>
                </a:lnTo>
                <a:lnTo>
                  <a:pt x="1225868" y="114300"/>
                </a:lnTo>
                <a:lnTo>
                  <a:pt x="1254443" y="114300"/>
                </a:lnTo>
                <a:lnTo>
                  <a:pt x="1254443" y="125730"/>
                </a:lnTo>
                <a:lnTo>
                  <a:pt x="1463040" y="125730"/>
                </a:lnTo>
                <a:lnTo>
                  <a:pt x="1463040" y="142875"/>
                </a:lnTo>
                <a:lnTo>
                  <a:pt x="1620203" y="142875"/>
                </a:lnTo>
                <a:lnTo>
                  <a:pt x="1620203" y="157163"/>
                </a:lnTo>
                <a:lnTo>
                  <a:pt x="1677353" y="157163"/>
                </a:lnTo>
                <a:lnTo>
                  <a:pt x="1677353" y="177165"/>
                </a:lnTo>
                <a:lnTo>
                  <a:pt x="1717358" y="177165"/>
                </a:lnTo>
                <a:lnTo>
                  <a:pt x="1717358" y="185738"/>
                </a:lnTo>
                <a:lnTo>
                  <a:pt x="1725930" y="185738"/>
                </a:lnTo>
                <a:lnTo>
                  <a:pt x="1725930" y="205740"/>
                </a:lnTo>
                <a:lnTo>
                  <a:pt x="1763078" y="205740"/>
                </a:lnTo>
                <a:lnTo>
                  <a:pt x="1763078" y="225743"/>
                </a:lnTo>
                <a:lnTo>
                  <a:pt x="1997393" y="225743"/>
                </a:lnTo>
                <a:lnTo>
                  <a:pt x="1997393" y="240030"/>
                </a:lnTo>
                <a:lnTo>
                  <a:pt x="2023110" y="240030"/>
                </a:lnTo>
                <a:lnTo>
                  <a:pt x="2023110" y="257175"/>
                </a:lnTo>
                <a:lnTo>
                  <a:pt x="2243138" y="257175"/>
                </a:lnTo>
                <a:lnTo>
                  <a:pt x="2243138" y="277178"/>
                </a:lnTo>
                <a:lnTo>
                  <a:pt x="2263140" y="277178"/>
                </a:lnTo>
                <a:lnTo>
                  <a:pt x="2263140" y="305753"/>
                </a:lnTo>
                <a:lnTo>
                  <a:pt x="2346008" y="305753"/>
                </a:lnTo>
                <a:lnTo>
                  <a:pt x="2346008" y="328613"/>
                </a:lnTo>
                <a:lnTo>
                  <a:pt x="2637473" y="328613"/>
                </a:lnTo>
                <a:lnTo>
                  <a:pt x="2637473" y="391478"/>
                </a:lnTo>
                <a:lnTo>
                  <a:pt x="2694623" y="391478"/>
                </a:lnTo>
                <a:lnTo>
                  <a:pt x="2694623" y="411480"/>
                </a:lnTo>
                <a:lnTo>
                  <a:pt x="2754630" y="411480"/>
                </a:lnTo>
                <a:lnTo>
                  <a:pt x="2754630" y="442913"/>
                </a:lnTo>
                <a:lnTo>
                  <a:pt x="2891790" y="442913"/>
                </a:lnTo>
                <a:lnTo>
                  <a:pt x="2891790" y="477203"/>
                </a:lnTo>
                <a:lnTo>
                  <a:pt x="3091815" y="477203"/>
                </a:lnTo>
                <a:lnTo>
                  <a:pt x="3091815" y="517208"/>
                </a:lnTo>
                <a:lnTo>
                  <a:pt x="3151823" y="517208"/>
                </a:lnTo>
                <a:lnTo>
                  <a:pt x="3151823" y="568643"/>
                </a:lnTo>
                <a:lnTo>
                  <a:pt x="3183255" y="568643"/>
                </a:lnTo>
                <a:lnTo>
                  <a:pt x="3183255" y="602933"/>
                </a:lnTo>
                <a:lnTo>
                  <a:pt x="3714750" y="602933"/>
                </a:lnTo>
                <a:lnTo>
                  <a:pt x="3714750" y="688658"/>
                </a:lnTo>
                <a:lnTo>
                  <a:pt x="3740468" y="688658"/>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65" name="Freeform: Shape 164">
            <a:extLst>
              <a:ext uri="{FF2B5EF4-FFF2-40B4-BE49-F238E27FC236}">
                <a16:creationId xmlns:a16="http://schemas.microsoft.com/office/drawing/2014/main" id="{1AAE11EE-EAF5-3B7C-6105-F322E620DF1E}"/>
              </a:ext>
            </a:extLst>
          </p:cNvPr>
          <p:cNvSpPr/>
          <p:nvPr/>
        </p:nvSpPr>
        <p:spPr bwMode="auto">
          <a:xfrm>
            <a:off x="2000948" y="2351718"/>
            <a:ext cx="3673386" cy="2452590"/>
          </a:xfrm>
          <a:custGeom>
            <a:avLst/>
            <a:gdLst>
              <a:gd name="connsiteX0" fmla="*/ 0 w 3817620"/>
              <a:gd name="connsiteY0" fmla="*/ 0 h 2548890"/>
              <a:gd name="connsiteX1" fmla="*/ 0 w 3817620"/>
              <a:gd name="connsiteY1" fmla="*/ 2548890 h 2548890"/>
              <a:gd name="connsiteX2" fmla="*/ 3817620 w 3817620"/>
              <a:gd name="connsiteY2" fmla="*/ 2548890 h 2548890"/>
            </a:gdLst>
            <a:ahLst/>
            <a:cxnLst>
              <a:cxn ang="0">
                <a:pos x="connsiteX0" y="connsiteY0"/>
              </a:cxn>
              <a:cxn ang="0">
                <a:pos x="connsiteX1" y="connsiteY1"/>
              </a:cxn>
              <a:cxn ang="0">
                <a:pos x="connsiteX2" y="connsiteY2"/>
              </a:cxn>
            </a:cxnLst>
            <a:rect l="l" t="t" r="r" b="b"/>
            <a:pathLst>
              <a:path w="3817620" h="2548890">
                <a:moveTo>
                  <a:pt x="0" y="0"/>
                </a:moveTo>
                <a:lnTo>
                  <a:pt x="0" y="2548890"/>
                </a:lnTo>
                <a:lnTo>
                  <a:pt x="3817620" y="2548890"/>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66" name="TextBox 165">
            <a:extLst>
              <a:ext uri="{FF2B5EF4-FFF2-40B4-BE49-F238E27FC236}">
                <a16:creationId xmlns:a16="http://schemas.microsoft.com/office/drawing/2014/main" id="{BBCE5D0F-2F8E-2639-4715-149932D33039}"/>
              </a:ext>
            </a:extLst>
          </p:cNvPr>
          <p:cNvSpPr txBox="1"/>
          <p:nvPr/>
        </p:nvSpPr>
        <p:spPr bwMode="auto">
          <a:xfrm>
            <a:off x="2577604" y="4351560"/>
            <a:ext cx="2020905" cy="3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cs typeface="Arial" panose="020B0604020202020204" pitchFamily="34" charset="0"/>
              </a:rPr>
              <a:t>Log-rank </a:t>
            </a:r>
            <a:r>
              <a:rPr lang="en-US" sz="1600" i="1" dirty="0">
                <a:solidFill>
                  <a:srgbClr val="000000"/>
                </a:solidFill>
                <a:cs typeface="Arial" panose="020B0604020202020204" pitchFamily="34" charset="0"/>
              </a:rPr>
              <a:t>P</a:t>
            </a:r>
            <a:r>
              <a:rPr lang="en-US" sz="1600" dirty="0">
                <a:solidFill>
                  <a:srgbClr val="000000"/>
                </a:solidFill>
                <a:cs typeface="Arial" panose="020B0604020202020204" pitchFamily="34" charset="0"/>
              </a:rPr>
              <a:t> = .0009</a:t>
            </a:r>
          </a:p>
        </p:txBody>
      </p:sp>
      <p:sp>
        <p:nvSpPr>
          <p:cNvPr id="167" name="TextBox 166">
            <a:extLst>
              <a:ext uri="{FF2B5EF4-FFF2-40B4-BE49-F238E27FC236}">
                <a16:creationId xmlns:a16="http://schemas.microsoft.com/office/drawing/2014/main" id="{FEDFB0D9-4E19-23AD-ABDC-D371DDDE4404}"/>
              </a:ext>
            </a:extLst>
          </p:cNvPr>
          <p:cNvSpPr txBox="1"/>
          <p:nvPr/>
        </p:nvSpPr>
        <p:spPr bwMode="auto">
          <a:xfrm>
            <a:off x="622322" y="5243842"/>
            <a:ext cx="5722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0" fontAlgn="base" hangingPunct="0">
              <a:spcAft>
                <a:spcPct val="0"/>
              </a:spcAft>
              <a:tabLst>
                <a:tab pos="1300163" algn="l"/>
                <a:tab pos="2052638" algn="l"/>
                <a:tab pos="2789238" algn="l"/>
                <a:tab pos="3548063" algn="l"/>
                <a:tab pos="4306888" algn="l"/>
                <a:tab pos="5118100" algn="l"/>
              </a:tabLst>
              <a:defRPr/>
            </a:pPr>
            <a:r>
              <a:rPr lang="en-US" sz="1200" dirty="0">
                <a:solidFill>
                  <a:srgbClr val="000000"/>
                </a:solidFill>
                <a:cs typeface="Arial" panose="020B0604020202020204" pitchFamily="34" charset="0"/>
              </a:rPr>
              <a:t>ALP ≤1.0x ULN     687           536            312            190            116             54</a:t>
            </a:r>
          </a:p>
        </p:txBody>
      </p:sp>
      <p:sp>
        <p:nvSpPr>
          <p:cNvPr id="168" name="TextBox 167">
            <a:extLst>
              <a:ext uri="{FF2B5EF4-FFF2-40B4-BE49-F238E27FC236}">
                <a16:creationId xmlns:a16="http://schemas.microsoft.com/office/drawing/2014/main" id="{4582C6EB-C50A-5BDF-9DC0-8BAAB85FF940}"/>
              </a:ext>
            </a:extLst>
          </p:cNvPr>
          <p:cNvSpPr txBox="1"/>
          <p:nvPr/>
        </p:nvSpPr>
        <p:spPr bwMode="auto">
          <a:xfrm>
            <a:off x="217116" y="5434323"/>
            <a:ext cx="607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tabLst>
                <a:tab pos="1563688" algn="l"/>
                <a:tab pos="2339975" algn="l"/>
                <a:tab pos="3065463" algn="l"/>
                <a:tab pos="3835400" algn="l"/>
                <a:tab pos="4629150" algn="l"/>
                <a:tab pos="5400675" algn="l"/>
              </a:tabLst>
              <a:defRPr/>
            </a:pPr>
            <a:r>
              <a:rPr lang="en-US" sz="1200" dirty="0">
                <a:solidFill>
                  <a:srgbClr val="000000"/>
                </a:solidFill>
                <a:cs typeface="Arial" panose="020B0604020202020204" pitchFamily="34" charset="0"/>
              </a:rPr>
              <a:t>ALP 1.0x to 1.5x ULN	360           276	176            103            56             22</a:t>
            </a:r>
          </a:p>
        </p:txBody>
      </p:sp>
      <p:sp>
        <p:nvSpPr>
          <p:cNvPr id="169" name="Freeform: Shape 168">
            <a:extLst>
              <a:ext uri="{FF2B5EF4-FFF2-40B4-BE49-F238E27FC236}">
                <a16:creationId xmlns:a16="http://schemas.microsoft.com/office/drawing/2014/main" id="{64990505-C959-AB87-5FC4-4FD4D534088E}"/>
              </a:ext>
            </a:extLst>
          </p:cNvPr>
          <p:cNvSpPr/>
          <p:nvPr/>
        </p:nvSpPr>
        <p:spPr bwMode="auto">
          <a:xfrm>
            <a:off x="7075907" y="2348260"/>
            <a:ext cx="4044045" cy="242122"/>
          </a:xfrm>
          <a:custGeom>
            <a:avLst/>
            <a:gdLst>
              <a:gd name="connsiteX0" fmla="*/ 0 w 14442332"/>
              <a:gd name="connsiteY0" fmla="*/ 0 h 864681"/>
              <a:gd name="connsiteX1" fmla="*/ 793345 w 14442332"/>
              <a:gd name="connsiteY1" fmla="*/ 0 h 864681"/>
              <a:gd name="connsiteX2" fmla="*/ 793345 w 14442332"/>
              <a:gd name="connsiteY2" fmla="*/ 30263 h 864681"/>
              <a:gd name="connsiteX3" fmla="*/ 2250332 w 14442332"/>
              <a:gd name="connsiteY3" fmla="*/ 30263 h 864681"/>
              <a:gd name="connsiteX4" fmla="*/ 2250332 w 14442332"/>
              <a:gd name="connsiteY4" fmla="*/ 54042 h 864681"/>
              <a:gd name="connsiteX5" fmla="*/ 3268494 w 14442332"/>
              <a:gd name="connsiteY5" fmla="*/ 54042 h 864681"/>
              <a:gd name="connsiteX6" fmla="*/ 3268494 w 14442332"/>
              <a:gd name="connsiteY6" fmla="*/ 77821 h 864681"/>
              <a:gd name="connsiteX7" fmla="*/ 3862962 w 14442332"/>
              <a:gd name="connsiteY7" fmla="*/ 77821 h 864681"/>
              <a:gd name="connsiteX8" fmla="*/ 3862962 w 14442332"/>
              <a:gd name="connsiteY8" fmla="*/ 101600 h 864681"/>
              <a:gd name="connsiteX9" fmla="*/ 4366638 w 14442332"/>
              <a:gd name="connsiteY9" fmla="*/ 101600 h 864681"/>
              <a:gd name="connsiteX10" fmla="*/ 4360153 w 14442332"/>
              <a:gd name="connsiteY10" fmla="*/ 108085 h 864681"/>
              <a:gd name="connsiteX11" fmla="*/ 4723319 w 14442332"/>
              <a:gd name="connsiteY11" fmla="*/ 108085 h 864681"/>
              <a:gd name="connsiteX12" fmla="*/ 4723319 w 14442332"/>
              <a:gd name="connsiteY12" fmla="*/ 121055 h 864681"/>
              <a:gd name="connsiteX13" fmla="*/ 4911387 w 14442332"/>
              <a:gd name="connsiteY13" fmla="*/ 121055 h 864681"/>
              <a:gd name="connsiteX14" fmla="*/ 4911387 w 14442332"/>
              <a:gd name="connsiteY14" fmla="*/ 136187 h 864681"/>
              <a:gd name="connsiteX15" fmla="*/ 5566383 w 14442332"/>
              <a:gd name="connsiteY15" fmla="*/ 136187 h 864681"/>
              <a:gd name="connsiteX16" fmla="*/ 5566383 w 14442332"/>
              <a:gd name="connsiteY16" fmla="*/ 155642 h 864681"/>
              <a:gd name="connsiteX17" fmla="*/ 6065736 w 14442332"/>
              <a:gd name="connsiteY17" fmla="*/ 155642 h 864681"/>
              <a:gd name="connsiteX18" fmla="*/ 6065736 w 14442332"/>
              <a:gd name="connsiteY18" fmla="*/ 172936 h 864681"/>
              <a:gd name="connsiteX19" fmla="*/ 6186792 w 14442332"/>
              <a:gd name="connsiteY19" fmla="*/ 172936 h 864681"/>
              <a:gd name="connsiteX20" fmla="*/ 6186792 w 14442332"/>
              <a:gd name="connsiteY20" fmla="*/ 185906 h 864681"/>
              <a:gd name="connsiteX21" fmla="*/ 6413770 w 14442332"/>
              <a:gd name="connsiteY21" fmla="*/ 185906 h 864681"/>
              <a:gd name="connsiteX22" fmla="*/ 6413770 w 14442332"/>
              <a:gd name="connsiteY22" fmla="*/ 207523 h 864681"/>
              <a:gd name="connsiteX23" fmla="*/ 6606162 w 14442332"/>
              <a:gd name="connsiteY23" fmla="*/ 207523 h 864681"/>
              <a:gd name="connsiteX24" fmla="*/ 6606162 w 14442332"/>
              <a:gd name="connsiteY24" fmla="*/ 224817 h 864681"/>
              <a:gd name="connsiteX25" fmla="*/ 7246026 w 14442332"/>
              <a:gd name="connsiteY25" fmla="*/ 224817 h 864681"/>
              <a:gd name="connsiteX26" fmla="*/ 7246026 w 14442332"/>
              <a:gd name="connsiteY26" fmla="*/ 239949 h 864681"/>
              <a:gd name="connsiteX27" fmla="*/ 7635132 w 14442332"/>
              <a:gd name="connsiteY27" fmla="*/ 239949 h 864681"/>
              <a:gd name="connsiteX28" fmla="*/ 7641617 w 14442332"/>
              <a:gd name="connsiteY28" fmla="*/ 246434 h 864681"/>
              <a:gd name="connsiteX29" fmla="*/ 7734570 w 14442332"/>
              <a:gd name="connsiteY29" fmla="*/ 246434 h 864681"/>
              <a:gd name="connsiteX30" fmla="*/ 7734570 w 14442332"/>
              <a:gd name="connsiteY30" fmla="*/ 261566 h 864681"/>
              <a:gd name="connsiteX31" fmla="*/ 8357140 w 14442332"/>
              <a:gd name="connsiteY31" fmla="*/ 261566 h 864681"/>
              <a:gd name="connsiteX32" fmla="*/ 8357140 w 14442332"/>
              <a:gd name="connsiteY32" fmla="*/ 283183 h 864681"/>
              <a:gd name="connsiteX33" fmla="*/ 8508460 w 14442332"/>
              <a:gd name="connsiteY33" fmla="*/ 283183 h 864681"/>
              <a:gd name="connsiteX34" fmla="*/ 8508460 w 14442332"/>
              <a:gd name="connsiteY34" fmla="*/ 291829 h 864681"/>
              <a:gd name="connsiteX35" fmla="*/ 8612221 w 14442332"/>
              <a:gd name="connsiteY35" fmla="*/ 291829 h 864681"/>
              <a:gd name="connsiteX36" fmla="*/ 8612221 w 14442332"/>
              <a:gd name="connsiteY36" fmla="*/ 313446 h 864681"/>
              <a:gd name="connsiteX37" fmla="*/ 8668426 w 14442332"/>
              <a:gd name="connsiteY37" fmla="*/ 313446 h 864681"/>
              <a:gd name="connsiteX38" fmla="*/ 8668426 w 14442332"/>
              <a:gd name="connsiteY38" fmla="*/ 330740 h 864681"/>
              <a:gd name="connsiteX39" fmla="*/ 8949447 w 14442332"/>
              <a:gd name="connsiteY39" fmla="*/ 330740 h 864681"/>
              <a:gd name="connsiteX40" fmla="*/ 8949447 w 14442332"/>
              <a:gd name="connsiteY40" fmla="*/ 363166 h 864681"/>
              <a:gd name="connsiteX41" fmla="*/ 9185072 w 14442332"/>
              <a:gd name="connsiteY41" fmla="*/ 363166 h 864681"/>
              <a:gd name="connsiteX42" fmla="*/ 9185072 w 14442332"/>
              <a:gd name="connsiteY42" fmla="*/ 371812 h 864681"/>
              <a:gd name="connsiteX43" fmla="*/ 10036783 w 14442332"/>
              <a:gd name="connsiteY43" fmla="*/ 371812 h 864681"/>
              <a:gd name="connsiteX44" fmla="*/ 10036783 w 14442332"/>
              <a:gd name="connsiteY44" fmla="*/ 412885 h 864681"/>
              <a:gd name="connsiteX45" fmla="*/ 10296187 w 14442332"/>
              <a:gd name="connsiteY45" fmla="*/ 412885 h 864681"/>
              <a:gd name="connsiteX46" fmla="*/ 10296187 w 14442332"/>
              <a:gd name="connsiteY46" fmla="*/ 432340 h 864681"/>
              <a:gd name="connsiteX47" fmla="*/ 10538298 w 14442332"/>
              <a:gd name="connsiteY47" fmla="*/ 432340 h 864681"/>
              <a:gd name="connsiteX48" fmla="*/ 10538298 w 14442332"/>
              <a:gd name="connsiteY48" fmla="*/ 445310 h 864681"/>
              <a:gd name="connsiteX49" fmla="*/ 10910111 w 14442332"/>
              <a:gd name="connsiteY49" fmla="*/ 445310 h 864681"/>
              <a:gd name="connsiteX50" fmla="*/ 10910111 w 14442332"/>
              <a:gd name="connsiteY50" fmla="*/ 492868 h 864681"/>
              <a:gd name="connsiteX51" fmla="*/ 11022519 w 14442332"/>
              <a:gd name="connsiteY51" fmla="*/ 492868 h 864681"/>
              <a:gd name="connsiteX52" fmla="*/ 11022519 w 14442332"/>
              <a:gd name="connsiteY52" fmla="*/ 512323 h 864681"/>
              <a:gd name="connsiteX53" fmla="*/ 11096017 w 14442332"/>
              <a:gd name="connsiteY53" fmla="*/ 512323 h 864681"/>
              <a:gd name="connsiteX54" fmla="*/ 11096017 w 14442332"/>
              <a:gd name="connsiteY54" fmla="*/ 536102 h 864681"/>
              <a:gd name="connsiteX55" fmla="*/ 11841804 w 14442332"/>
              <a:gd name="connsiteY55" fmla="*/ 536102 h 864681"/>
              <a:gd name="connsiteX56" fmla="*/ 11841804 w 14442332"/>
              <a:gd name="connsiteY56" fmla="*/ 555557 h 864681"/>
              <a:gd name="connsiteX57" fmla="*/ 12049328 w 14442332"/>
              <a:gd name="connsiteY57" fmla="*/ 555557 h 864681"/>
              <a:gd name="connsiteX58" fmla="*/ 12049328 w 14442332"/>
              <a:gd name="connsiteY58" fmla="*/ 583659 h 864681"/>
              <a:gd name="connsiteX59" fmla="*/ 12189838 w 14442332"/>
              <a:gd name="connsiteY59" fmla="*/ 583659 h 864681"/>
              <a:gd name="connsiteX60" fmla="*/ 12189838 w 14442332"/>
              <a:gd name="connsiteY60" fmla="*/ 609600 h 864681"/>
              <a:gd name="connsiteX61" fmla="*/ 12367098 w 14442332"/>
              <a:gd name="connsiteY61" fmla="*/ 609600 h 864681"/>
              <a:gd name="connsiteX62" fmla="*/ 12367098 w 14442332"/>
              <a:gd name="connsiteY62" fmla="*/ 631217 h 864681"/>
              <a:gd name="connsiteX63" fmla="*/ 13099915 w 14442332"/>
              <a:gd name="connsiteY63" fmla="*/ 631217 h 864681"/>
              <a:gd name="connsiteX64" fmla="*/ 13099915 w 14442332"/>
              <a:gd name="connsiteY64" fmla="*/ 672289 h 864681"/>
              <a:gd name="connsiteX65" fmla="*/ 13696545 w 14442332"/>
              <a:gd name="connsiteY65" fmla="*/ 672289 h 864681"/>
              <a:gd name="connsiteX66" fmla="*/ 13696545 w 14442332"/>
              <a:gd name="connsiteY66" fmla="*/ 704715 h 864681"/>
              <a:gd name="connsiteX67" fmla="*/ 14195898 w 14442332"/>
              <a:gd name="connsiteY67" fmla="*/ 704715 h 864681"/>
              <a:gd name="connsiteX68" fmla="*/ 14195898 w 14442332"/>
              <a:gd name="connsiteY68" fmla="*/ 756595 h 864681"/>
              <a:gd name="connsiteX69" fmla="*/ 14297498 w 14442332"/>
              <a:gd name="connsiteY69" fmla="*/ 756595 h 864681"/>
              <a:gd name="connsiteX70" fmla="*/ 14297498 w 14442332"/>
              <a:gd name="connsiteY70" fmla="*/ 801991 h 864681"/>
              <a:gd name="connsiteX71" fmla="*/ 14340732 w 14442332"/>
              <a:gd name="connsiteY71" fmla="*/ 801991 h 864681"/>
              <a:gd name="connsiteX72" fmla="*/ 14340732 w 14442332"/>
              <a:gd name="connsiteY72" fmla="*/ 836578 h 864681"/>
              <a:gd name="connsiteX73" fmla="*/ 14375319 w 14442332"/>
              <a:gd name="connsiteY73" fmla="*/ 836578 h 864681"/>
              <a:gd name="connsiteX74" fmla="*/ 14375319 w 14442332"/>
              <a:gd name="connsiteY74" fmla="*/ 864681 h 864681"/>
              <a:gd name="connsiteX75" fmla="*/ 14442332 w 14442332"/>
              <a:gd name="connsiteY75" fmla="*/ 864681 h 86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4442332" h="864681">
                <a:moveTo>
                  <a:pt x="0" y="0"/>
                </a:moveTo>
                <a:lnTo>
                  <a:pt x="793345" y="0"/>
                </a:lnTo>
                <a:lnTo>
                  <a:pt x="793345" y="30263"/>
                </a:lnTo>
                <a:lnTo>
                  <a:pt x="2250332" y="30263"/>
                </a:lnTo>
                <a:lnTo>
                  <a:pt x="2250332" y="54042"/>
                </a:lnTo>
                <a:lnTo>
                  <a:pt x="3268494" y="54042"/>
                </a:lnTo>
                <a:lnTo>
                  <a:pt x="3268494" y="77821"/>
                </a:lnTo>
                <a:lnTo>
                  <a:pt x="3862962" y="77821"/>
                </a:lnTo>
                <a:lnTo>
                  <a:pt x="3862962" y="101600"/>
                </a:lnTo>
                <a:lnTo>
                  <a:pt x="4366638" y="101600"/>
                </a:lnTo>
                <a:lnTo>
                  <a:pt x="4360153" y="108085"/>
                </a:lnTo>
                <a:lnTo>
                  <a:pt x="4723319" y="108085"/>
                </a:lnTo>
                <a:lnTo>
                  <a:pt x="4723319" y="121055"/>
                </a:lnTo>
                <a:lnTo>
                  <a:pt x="4911387" y="121055"/>
                </a:lnTo>
                <a:lnTo>
                  <a:pt x="4911387" y="136187"/>
                </a:lnTo>
                <a:lnTo>
                  <a:pt x="5566383" y="136187"/>
                </a:lnTo>
                <a:lnTo>
                  <a:pt x="5566383" y="155642"/>
                </a:lnTo>
                <a:lnTo>
                  <a:pt x="6065736" y="155642"/>
                </a:lnTo>
                <a:lnTo>
                  <a:pt x="6065736" y="172936"/>
                </a:lnTo>
                <a:lnTo>
                  <a:pt x="6186792" y="172936"/>
                </a:lnTo>
                <a:lnTo>
                  <a:pt x="6186792" y="185906"/>
                </a:lnTo>
                <a:lnTo>
                  <a:pt x="6413770" y="185906"/>
                </a:lnTo>
                <a:lnTo>
                  <a:pt x="6413770" y="207523"/>
                </a:lnTo>
                <a:lnTo>
                  <a:pt x="6606162" y="207523"/>
                </a:lnTo>
                <a:lnTo>
                  <a:pt x="6606162" y="224817"/>
                </a:lnTo>
                <a:lnTo>
                  <a:pt x="7246026" y="224817"/>
                </a:lnTo>
                <a:lnTo>
                  <a:pt x="7246026" y="239949"/>
                </a:lnTo>
                <a:lnTo>
                  <a:pt x="7635132" y="239949"/>
                </a:lnTo>
                <a:lnTo>
                  <a:pt x="7641617" y="246434"/>
                </a:lnTo>
                <a:lnTo>
                  <a:pt x="7734570" y="246434"/>
                </a:lnTo>
                <a:lnTo>
                  <a:pt x="7734570" y="261566"/>
                </a:lnTo>
                <a:lnTo>
                  <a:pt x="8357140" y="261566"/>
                </a:lnTo>
                <a:lnTo>
                  <a:pt x="8357140" y="283183"/>
                </a:lnTo>
                <a:lnTo>
                  <a:pt x="8508460" y="283183"/>
                </a:lnTo>
                <a:lnTo>
                  <a:pt x="8508460" y="291829"/>
                </a:lnTo>
                <a:lnTo>
                  <a:pt x="8612221" y="291829"/>
                </a:lnTo>
                <a:lnTo>
                  <a:pt x="8612221" y="313446"/>
                </a:lnTo>
                <a:lnTo>
                  <a:pt x="8668426" y="313446"/>
                </a:lnTo>
                <a:lnTo>
                  <a:pt x="8668426" y="330740"/>
                </a:lnTo>
                <a:lnTo>
                  <a:pt x="8949447" y="330740"/>
                </a:lnTo>
                <a:lnTo>
                  <a:pt x="8949447" y="363166"/>
                </a:lnTo>
                <a:lnTo>
                  <a:pt x="9185072" y="363166"/>
                </a:lnTo>
                <a:lnTo>
                  <a:pt x="9185072" y="371812"/>
                </a:lnTo>
                <a:lnTo>
                  <a:pt x="10036783" y="371812"/>
                </a:lnTo>
                <a:lnTo>
                  <a:pt x="10036783" y="412885"/>
                </a:lnTo>
                <a:lnTo>
                  <a:pt x="10296187" y="412885"/>
                </a:lnTo>
                <a:lnTo>
                  <a:pt x="10296187" y="432340"/>
                </a:lnTo>
                <a:lnTo>
                  <a:pt x="10538298" y="432340"/>
                </a:lnTo>
                <a:lnTo>
                  <a:pt x="10538298" y="445310"/>
                </a:lnTo>
                <a:lnTo>
                  <a:pt x="10910111" y="445310"/>
                </a:lnTo>
                <a:lnTo>
                  <a:pt x="10910111" y="492868"/>
                </a:lnTo>
                <a:lnTo>
                  <a:pt x="11022519" y="492868"/>
                </a:lnTo>
                <a:lnTo>
                  <a:pt x="11022519" y="512323"/>
                </a:lnTo>
                <a:lnTo>
                  <a:pt x="11096017" y="512323"/>
                </a:lnTo>
                <a:lnTo>
                  <a:pt x="11096017" y="536102"/>
                </a:lnTo>
                <a:lnTo>
                  <a:pt x="11841804" y="536102"/>
                </a:lnTo>
                <a:lnTo>
                  <a:pt x="11841804" y="555557"/>
                </a:lnTo>
                <a:lnTo>
                  <a:pt x="12049328" y="555557"/>
                </a:lnTo>
                <a:lnTo>
                  <a:pt x="12049328" y="583659"/>
                </a:lnTo>
                <a:lnTo>
                  <a:pt x="12189838" y="583659"/>
                </a:lnTo>
                <a:lnTo>
                  <a:pt x="12189838" y="609600"/>
                </a:lnTo>
                <a:lnTo>
                  <a:pt x="12367098" y="609600"/>
                </a:lnTo>
                <a:lnTo>
                  <a:pt x="12367098" y="631217"/>
                </a:lnTo>
                <a:lnTo>
                  <a:pt x="13099915" y="631217"/>
                </a:lnTo>
                <a:lnTo>
                  <a:pt x="13099915" y="672289"/>
                </a:lnTo>
                <a:lnTo>
                  <a:pt x="13696545" y="672289"/>
                </a:lnTo>
                <a:lnTo>
                  <a:pt x="13696545" y="704715"/>
                </a:lnTo>
                <a:lnTo>
                  <a:pt x="14195898" y="704715"/>
                </a:lnTo>
                <a:lnTo>
                  <a:pt x="14195898" y="756595"/>
                </a:lnTo>
                <a:lnTo>
                  <a:pt x="14297498" y="756595"/>
                </a:lnTo>
                <a:lnTo>
                  <a:pt x="14297498" y="801991"/>
                </a:lnTo>
                <a:lnTo>
                  <a:pt x="14340732" y="801991"/>
                </a:lnTo>
                <a:lnTo>
                  <a:pt x="14340732" y="836578"/>
                </a:lnTo>
                <a:lnTo>
                  <a:pt x="14375319" y="836578"/>
                </a:lnTo>
                <a:lnTo>
                  <a:pt x="14375319" y="864681"/>
                </a:lnTo>
                <a:lnTo>
                  <a:pt x="14442332" y="864681"/>
                </a:lnTo>
              </a:path>
            </a:pathLst>
          </a:custGeom>
          <a:noFill/>
          <a:ln w="28575">
            <a:solidFill>
              <a:schemeClr val="accent1"/>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170" name="Group 169">
            <a:extLst>
              <a:ext uri="{FF2B5EF4-FFF2-40B4-BE49-F238E27FC236}">
                <a16:creationId xmlns:a16="http://schemas.microsoft.com/office/drawing/2014/main" id="{7EE05A67-C949-7DB3-69D1-39D49C9C6F65}"/>
              </a:ext>
            </a:extLst>
          </p:cNvPr>
          <p:cNvGrpSpPr/>
          <p:nvPr/>
        </p:nvGrpSpPr>
        <p:grpSpPr>
          <a:xfrm>
            <a:off x="7077117" y="2349470"/>
            <a:ext cx="4041624" cy="437636"/>
            <a:chOff x="14779557" y="-239949"/>
            <a:chExt cx="14433686" cy="1562912"/>
          </a:xfrm>
        </p:grpSpPr>
        <p:sp>
          <p:nvSpPr>
            <p:cNvPr id="171" name="Freeform: Shape 170">
              <a:extLst>
                <a:ext uri="{FF2B5EF4-FFF2-40B4-BE49-F238E27FC236}">
                  <a16:creationId xmlns:a16="http://schemas.microsoft.com/office/drawing/2014/main" id="{305F87F1-4142-AB26-9480-FA47BF63B51D}"/>
                </a:ext>
              </a:extLst>
            </p:cNvPr>
            <p:cNvSpPr/>
            <p:nvPr/>
          </p:nvSpPr>
          <p:spPr bwMode="auto">
            <a:xfrm>
              <a:off x="14779557" y="-239949"/>
              <a:ext cx="5570707" cy="265889"/>
            </a:xfrm>
            <a:custGeom>
              <a:avLst/>
              <a:gdLst>
                <a:gd name="connsiteX0" fmla="*/ 0 w 5570707"/>
                <a:gd name="connsiteY0" fmla="*/ 0 h 265889"/>
                <a:gd name="connsiteX1" fmla="*/ 786860 w 5570707"/>
                <a:gd name="connsiteY1" fmla="*/ 0 h 265889"/>
                <a:gd name="connsiteX2" fmla="*/ 786860 w 5570707"/>
                <a:gd name="connsiteY2" fmla="*/ 19455 h 265889"/>
                <a:gd name="connsiteX3" fmla="*/ 2239524 w 5570707"/>
                <a:gd name="connsiteY3" fmla="*/ 19455 h 265889"/>
                <a:gd name="connsiteX4" fmla="*/ 2239524 w 5570707"/>
                <a:gd name="connsiteY4" fmla="*/ 51881 h 265889"/>
                <a:gd name="connsiteX5" fmla="*/ 2354094 w 5570707"/>
                <a:gd name="connsiteY5" fmla="*/ 51881 h 265889"/>
                <a:gd name="connsiteX6" fmla="*/ 2354094 w 5570707"/>
                <a:gd name="connsiteY6" fmla="*/ 92953 h 265889"/>
                <a:gd name="connsiteX7" fmla="*/ 3236069 w 5570707"/>
                <a:gd name="connsiteY7" fmla="*/ 92953 h 265889"/>
                <a:gd name="connsiteX8" fmla="*/ 3236069 w 5570707"/>
                <a:gd name="connsiteY8" fmla="*/ 127540 h 265889"/>
                <a:gd name="connsiteX9" fmla="*/ 3311728 w 5570707"/>
                <a:gd name="connsiteY9" fmla="*/ 127540 h 265889"/>
                <a:gd name="connsiteX10" fmla="*/ 3311728 w 5570707"/>
                <a:gd name="connsiteY10" fmla="*/ 144834 h 265889"/>
                <a:gd name="connsiteX11" fmla="*/ 3763524 w 5570707"/>
                <a:gd name="connsiteY11" fmla="*/ 144834 h 265889"/>
                <a:gd name="connsiteX12" fmla="*/ 3763524 w 5570707"/>
                <a:gd name="connsiteY12" fmla="*/ 168613 h 265889"/>
                <a:gd name="connsiteX13" fmla="*/ 4087779 w 5570707"/>
                <a:gd name="connsiteY13" fmla="*/ 168613 h 265889"/>
                <a:gd name="connsiteX14" fmla="*/ 4087779 w 5570707"/>
                <a:gd name="connsiteY14" fmla="*/ 188068 h 265889"/>
                <a:gd name="connsiteX15" fmla="*/ 4714673 w 5570707"/>
                <a:gd name="connsiteY15" fmla="*/ 188068 h 265889"/>
                <a:gd name="connsiteX16" fmla="*/ 4714673 w 5570707"/>
                <a:gd name="connsiteY16" fmla="*/ 222655 h 265889"/>
                <a:gd name="connsiteX17" fmla="*/ 4842213 w 5570707"/>
                <a:gd name="connsiteY17" fmla="*/ 222655 h 265889"/>
                <a:gd name="connsiteX18" fmla="*/ 4842213 w 5570707"/>
                <a:gd name="connsiteY18" fmla="*/ 233464 h 265889"/>
                <a:gd name="connsiteX19" fmla="*/ 5038928 w 5570707"/>
                <a:gd name="connsiteY19" fmla="*/ 233464 h 265889"/>
                <a:gd name="connsiteX20" fmla="*/ 5038928 w 5570707"/>
                <a:gd name="connsiteY20" fmla="*/ 246434 h 265889"/>
                <a:gd name="connsiteX21" fmla="*/ 5570707 w 5570707"/>
                <a:gd name="connsiteY21" fmla="*/ 246434 h 265889"/>
                <a:gd name="connsiteX22" fmla="*/ 5551252 w 5570707"/>
                <a:gd name="connsiteY22" fmla="*/ 265889 h 265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70707" h="265889">
                  <a:moveTo>
                    <a:pt x="0" y="0"/>
                  </a:moveTo>
                  <a:lnTo>
                    <a:pt x="786860" y="0"/>
                  </a:lnTo>
                  <a:lnTo>
                    <a:pt x="786860" y="19455"/>
                  </a:lnTo>
                  <a:lnTo>
                    <a:pt x="2239524" y="19455"/>
                  </a:lnTo>
                  <a:lnTo>
                    <a:pt x="2239524" y="51881"/>
                  </a:lnTo>
                  <a:lnTo>
                    <a:pt x="2354094" y="51881"/>
                  </a:lnTo>
                  <a:lnTo>
                    <a:pt x="2354094" y="92953"/>
                  </a:lnTo>
                  <a:lnTo>
                    <a:pt x="3236069" y="92953"/>
                  </a:lnTo>
                  <a:lnTo>
                    <a:pt x="3236069" y="127540"/>
                  </a:lnTo>
                  <a:lnTo>
                    <a:pt x="3311728" y="127540"/>
                  </a:lnTo>
                  <a:lnTo>
                    <a:pt x="3311728" y="144834"/>
                  </a:lnTo>
                  <a:lnTo>
                    <a:pt x="3763524" y="144834"/>
                  </a:lnTo>
                  <a:lnTo>
                    <a:pt x="3763524" y="168613"/>
                  </a:lnTo>
                  <a:lnTo>
                    <a:pt x="4087779" y="168613"/>
                  </a:lnTo>
                  <a:lnTo>
                    <a:pt x="4087779" y="188068"/>
                  </a:lnTo>
                  <a:lnTo>
                    <a:pt x="4714673" y="188068"/>
                  </a:lnTo>
                  <a:lnTo>
                    <a:pt x="4714673" y="222655"/>
                  </a:lnTo>
                  <a:lnTo>
                    <a:pt x="4842213" y="222655"/>
                  </a:lnTo>
                  <a:lnTo>
                    <a:pt x="4842213" y="233464"/>
                  </a:lnTo>
                  <a:lnTo>
                    <a:pt x="5038928" y="233464"/>
                  </a:lnTo>
                  <a:lnTo>
                    <a:pt x="5038928" y="246434"/>
                  </a:lnTo>
                  <a:lnTo>
                    <a:pt x="5570707" y="246434"/>
                  </a:lnTo>
                  <a:lnTo>
                    <a:pt x="5551252" y="265889"/>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2" name="Freeform: Shape 171">
              <a:extLst>
                <a:ext uri="{FF2B5EF4-FFF2-40B4-BE49-F238E27FC236}">
                  <a16:creationId xmlns:a16="http://schemas.microsoft.com/office/drawing/2014/main" id="{40C85E10-0B12-B560-7D9D-558BF954BAAB}"/>
                </a:ext>
              </a:extLst>
            </p:cNvPr>
            <p:cNvSpPr/>
            <p:nvPr/>
          </p:nvSpPr>
          <p:spPr bwMode="auto">
            <a:xfrm>
              <a:off x="20343779" y="30264"/>
              <a:ext cx="3607881" cy="386945"/>
            </a:xfrm>
            <a:custGeom>
              <a:avLst/>
              <a:gdLst>
                <a:gd name="connsiteX0" fmla="*/ 0 w 3607881"/>
                <a:gd name="connsiteY0" fmla="*/ 0 h 386945"/>
                <a:gd name="connsiteX1" fmla="*/ 352357 w 3607881"/>
                <a:gd name="connsiteY1" fmla="*/ 0 h 386945"/>
                <a:gd name="connsiteX2" fmla="*/ 352357 w 3607881"/>
                <a:gd name="connsiteY2" fmla="*/ 21617 h 386945"/>
                <a:gd name="connsiteX3" fmla="*/ 490706 w 3607881"/>
                <a:gd name="connsiteY3" fmla="*/ 21617 h 386945"/>
                <a:gd name="connsiteX4" fmla="*/ 490706 w 3607881"/>
                <a:gd name="connsiteY4" fmla="*/ 41072 h 386945"/>
                <a:gd name="connsiteX5" fmla="*/ 603115 w 3607881"/>
                <a:gd name="connsiteY5" fmla="*/ 41072 h 386945"/>
                <a:gd name="connsiteX6" fmla="*/ 603115 w 3607881"/>
                <a:gd name="connsiteY6" fmla="*/ 64851 h 386945"/>
                <a:gd name="connsiteX7" fmla="*/ 866842 w 3607881"/>
                <a:gd name="connsiteY7" fmla="*/ 64851 h 386945"/>
                <a:gd name="connsiteX8" fmla="*/ 866842 w 3607881"/>
                <a:gd name="connsiteY8" fmla="*/ 88630 h 386945"/>
                <a:gd name="connsiteX9" fmla="*/ 998706 w 3607881"/>
                <a:gd name="connsiteY9" fmla="*/ 88630 h 386945"/>
                <a:gd name="connsiteX10" fmla="*/ 998706 w 3607881"/>
                <a:gd name="connsiteY10" fmla="*/ 121055 h 386945"/>
                <a:gd name="connsiteX11" fmla="*/ 1180289 w 3607881"/>
                <a:gd name="connsiteY11" fmla="*/ 121055 h 386945"/>
                <a:gd name="connsiteX12" fmla="*/ 1180289 w 3607881"/>
                <a:gd name="connsiteY12" fmla="*/ 151319 h 386945"/>
                <a:gd name="connsiteX13" fmla="*/ 1692612 w 3607881"/>
                <a:gd name="connsiteY13" fmla="*/ 151319 h 386945"/>
                <a:gd name="connsiteX14" fmla="*/ 1692612 w 3607881"/>
                <a:gd name="connsiteY14" fmla="*/ 164289 h 386945"/>
                <a:gd name="connsiteX15" fmla="*/ 2077395 w 3607881"/>
                <a:gd name="connsiteY15" fmla="*/ 164289 h 386945"/>
                <a:gd name="connsiteX16" fmla="*/ 2077395 w 3607881"/>
                <a:gd name="connsiteY16" fmla="*/ 196715 h 386945"/>
                <a:gd name="connsiteX17" fmla="*/ 2174672 w 3607881"/>
                <a:gd name="connsiteY17" fmla="*/ 196715 h 386945"/>
                <a:gd name="connsiteX18" fmla="*/ 2174672 w 3607881"/>
                <a:gd name="connsiteY18" fmla="*/ 220493 h 386945"/>
                <a:gd name="connsiteX19" fmla="*/ 2779949 w 3607881"/>
                <a:gd name="connsiteY19" fmla="*/ 220493 h 386945"/>
                <a:gd name="connsiteX20" fmla="*/ 2779949 w 3607881"/>
                <a:gd name="connsiteY20" fmla="*/ 235625 h 386945"/>
                <a:gd name="connsiteX21" fmla="*/ 2916136 w 3607881"/>
                <a:gd name="connsiteY21" fmla="*/ 235625 h 386945"/>
                <a:gd name="connsiteX22" fmla="*/ 2916136 w 3607881"/>
                <a:gd name="connsiteY22" fmla="*/ 270213 h 386945"/>
                <a:gd name="connsiteX23" fmla="*/ 3015574 w 3607881"/>
                <a:gd name="connsiteY23" fmla="*/ 270213 h 386945"/>
                <a:gd name="connsiteX24" fmla="*/ 3015574 w 3607881"/>
                <a:gd name="connsiteY24" fmla="*/ 285345 h 386945"/>
                <a:gd name="connsiteX25" fmla="*/ 3086910 w 3607881"/>
                <a:gd name="connsiteY25" fmla="*/ 285345 h 386945"/>
                <a:gd name="connsiteX26" fmla="*/ 3086910 w 3607881"/>
                <a:gd name="connsiteY26" fmla="*/ 326417 h 386945"/>
                <a:gd name="connsiteX27" fmla="*/ 3354961 w 3607881"/>
                <a:gd name="connsiteY27" fmla="*/ 326417 h 386945"/>
                <a:gd name="connsiteX28" fmla="*/ 3354961 w 3607881"/>
                <a:gd name="connsiteY28" fmla="*/ 356681 h 386945"/>
                <a:gd name="connsiteX29" fmla="*/ 3398195 w 3607881"/>
                <a:gd name="connsiteY29" fmla="*/ 356681 h 386945"/>
                <a:gd name="connsiteX30" fmla="*/ 3398195 w 3607881"/>
                <a:gd name="connsiteY30" fmla="*/ 386945 h 386945"/>
                <a:gd name="connsiteX31" fmla="*/ 3607881 w 3607881"/>
                <a:gd name="connsiteY31" fmla="*/ 386945 h 38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607881" h="386945">
                  <a:moveTo>
                    <a:pt x="0" y="0"/>
                  </a:moveTo>
                  <a:lnTo>
                    <a:pt x="352357" y="0"/>
                  </a:lnTo>
                  <a:lnTo>
                    <a:pt x="352357" y="21617"/>
                  </a:lnTo>
                  <a:lnTo>
                    <a:pt x="490706" y="21617"/>
                  </a:lnTo>
                  <a:lnTo>
                    <a:pt x="490706" y="41072"/>
                  </a:lnTo>
                  <a:lnTo>
                    <a:pt x="603115" y="41072"/>
                  </a:lnTo>
                  <a:lnTo>
                    <a:pt x="603115" y="64851"/>
                  </a:lnTo>
                  <a:lnTo>
                    <a:pt x="866842" y="64851"/>
                  </a:lnTo>
                  <a:lnTo>
                    <a:pt x="866842" y="88630"/>
                  </a:lnTo>
                  <a:lnTo>
                    <a:pt x="998706" y="88630"/>
                  </a:lnTo>
                  <a:lnTo>
                    <a:pt x="998706" y="121055"/>
                  </a:lnTo>
                  <a:lnTo>
                    <a:pt x="1180289" y="121055"/>
                  </a:lnTo>
                  <a:lnTo>
                    <a:pt x="1180289" y="151319"/>
                  </a:lnTo>
                  <a:lnTo>
                    <a:pt x="1692612" y="151319"/>
                  </a:lnTo>
                  <a:lnTo>
                    <a:pt x="1692612" y="164289"/>
                  </a:lnTo>
                  <a:lnTo>
                    <a:pt x="2077395" y="164289"/>
                  </a:lnTo>
                  <a:lnTo>
                    <a:pt x="2077395" y="196715"/>
                  </a:lnTo>
                  <a:lnTo>
                    <a:pt x="2174672" y="196715"/>
                  </a:lnTo>
                  <a:lnTo>
                    <a:pt x="2174672" y="220493"/>
                  </a:lnTo>
                  <a:lnTo>
                    <a:pt x="2779949" y="220493"/>
                  </a:lnTo>
                  <a:lnTo>
                    <a:pt x="2779949" y="235625"/>
                  </a:lnTo>
                  <a:lnTo>
                    <a:pt x="2916136" y="235625"/>
                  </a:lnTo>
                  <a:lnTo>
                    <a:pt x="2916136" y="270213"/>
                  </a:lnTo>
                  <a:lnTo>
                    <a:pt x="3015574" y="270213"/>
                  </a:lnTo>
                  <a:lnTo>
                    <a:pt x="3015574" y="285345"/>
                  </a:lnTo>
                  <a:lnTo>
                    <a:pt x="3086910" y="285345"/>
                  </a:lnTo>
                  <a:lnTo>
                    <a:pt x="3086910" y="326417"/>
                  </a:lnTo>
                  <a:lnTo>
                    <a:pt x="3354961" y="326417"/>
                  </a:lnTo>
                  <a:lnTo>
                    <a:pt x="3354961" y="356681"/>
                  </a:lnTo>
                  <a:lnTo>
                    <a:pt x="3398195" y="356681"/>
                  </a:lnTo>
                  <a:lnTo>
                    <a:pt x="3398195" y="386945"/>
                  </a:lnTo>
                  <a:lnTo>
                    <a:pt x="3607881" y="386945"/>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3" name="Freeform: Shape 172">
              <a:extLst>
                <a:ext uri="{FF2B5EF4-FFF2-40B4-BE49-F238E27FC236}">
                  <a16:creationId xmlns:a16="http://schemas.microsoft.com/office/drawing/2014/main" id="{F5398146-59FA-3684-A386-AC95CBC8D57A}"/>
                </a:ext>
              </a:extLst>
            </p:cNvPr>
            <p:cNvSpPr/>
            <p:nvPr/>
          </p:nvSpPr>
          <p:spPr bwMode="auto">
            <a:xfrm>
              <a:off x="23750621" y="417209"/>
              <a:ext cx="5462622" cy="905754"/>
            </a:xfrm>
            <a:custGeom>
              <a:avLst/>
              <a:gdLst>
                <a:gd name="connsiteX0" fmla="*/ 5462622 w 5462622"/>
                <a:gd name="connsiteY0" fmla="*/ 905754 h 905754"/>
                <a:gd name="connsiteX1" fmla="*/ 5373992 w 5462622"/>
                <a:gd name="connsiteY1" fmla="*/ 905754 h 905754"/>
                <a:gd name="connsiteX2" fmla="*/ 5373992 w 5462622"/>
                <a:gd name="connsiteY2" fmla="*/ 814962 h 905754"/>
                <a:gd name="connsiteX3" fmla="*/ 5337243 w 5462622"/>
                <a:gd name="connsiteY3" fmla="*/ 814962 h 905754"/>
                <a:gd name="connsiteX4" fmla="*/ 5337243 w 5462622"/>
                <a:gd name="connsiteY4" fmla="*/ 722009 h 905754"/>
                <a:gd name="connsiteX5" fmla="*/ 5224834 w 5462622"/>
                <a:gd name="connsiteY5" fmla="*/ 722009 h 905754"/>
                <a:gd name="connsiteX6" fmla="*/ 5224834 w 5462622"/>
                <a:gd name="connsiteY6" fmla="*/ 629056 h 905754"/>
                <a:gd name="connsiteX7" fmla="*/ 4725481 w 5462622"/>
                <a:gd name="connsiteY7" fmla="*/ 629056 h 905754"/>
                <a:gd name="connsiteX8" fmla="*/ 4725481 w 5462622"/>
                <a:gd name="connsiteY8" fmla="*/ 583660 h 905754"/>
                <a:gd name="connsiteX9" fmla="*/ 4102911 w 5462622"/>
                <a:gd name="connsiteY9" fmla="*/ 583660 h 905754"/>
                <a:gd name="connsiteX10" fmla="*/ 4102911 w 5462622"/>
                <a:gd name="connsiteY10" fmla="*/ 495030 h 905754"/>
                <a:gd name="connsiteX11" fmla="*/ 3383064 w 5462622"/>
                <a:gd name="connsiteY11" fmla="*/ 495030 h 905754"/>
                <a:gd name="connsiteX12" fmla="*/ 3383064 w 5462622"/>
                <a:gd name="connsiteY12" fmla="*/ 449634 h 905754"/>
                <a:gd name="connsiteX13" fmla="*/ 3197158 w 5462622"/>
                <a:gd name="connsiteY13" fmla="*/ 449634 h 905754"/>
                <a:gd name="connsiteX14" fmla="*/ 3197158 w 5462622"/>
                <a:gd name="connsiteY14" fmla="*/ 410724 h 905754"/>
                <a:gd name="connsiteX15" fmla="*/ 3082588 w 5462622"/>
                <a:gd name="connsiteY15" fmla="*/ 410724 h 905754"/>
                <a:gd name="connsiteX16" fmla="*/ 3082588 w 5462622"/>
                <a:gd name="connsiteY16" fmla="*/ 363166 h 905754"/>
                <a:gd name="connsiteX17" fmla="*/ 2857770 w 5462622"/>
                <a:gd name="connsiteY17" fmla="*/ 363166 h 905754"/>
                <a:gd name="connsiteX18" fmla="*/ 2857770 w 5462622"/>
                <a:gd name="connsiteY18" fmla="*/ 309124 h 905754"/>
                <a:gd name="connsiteX19" fmla="*/ 2109822 w 5462622"/>
                <a:gd name="connsiteY19" fmla="*/ 309124 h 905754"/>
                <a:gd name="connsiteX20" fmla="*/ 2109822 w 5462622"/>
                <a:gd name="connsiteY20" fmla="*/ 265890 h 905754"/>
                <a:gd name="connsiteX21" fmla="*/ 2057941 w 5462622"/>
                <a:gd name="connsiteY21" fmla="*/ 265890 h 905754"/>
                <a:gd name="connsiteX22" fmla="*/ 2057941 w 5462622"/>
                <a:gd name="connsiteY22" fmla="*/ 224817 h 905754"/>
                <a:gd name="connsiteX23" fmla="*/ 1936885 w 5462622"/>
                <a:gd name="connsiteY23" fmla="*/ 224817 h 905754"/>
                <a:gd name="connsiteX24" fmla="*/ 1936885 w 5462622"/>
                <a:gd name="connsiteY24" fmla="*/ 155643 h 905754"/>
                <a:gd name="connsiteX25" fmla="*/ 1571558 w 5462622"/>
                <a:gd name="connsiteY25" fmla="*/ 155643 h 905754"/>
                <a:gd name="connsiteX26" fmla="*/ 1571558 w 5462622"/>
                <a:gd name="connsiteY26" fmla="*/ 121056 h 905754"/>
                <a:gd name="connsiteX27" fmla="*/ 1316477 w 5462622"/>
                <a:gd name="connsiteY27" fmla="*/ 121056 h 905754"/>
                <a:gd name="connsiteX28" fmla="*/ 1316477 w 5462622"/>
                <a:gd name="connsiteY28" fmla="*/ 71337 h 905754"/>
                <a:gd name="connsiteX29" fmla="*/ 1080851 w 5462622"/>
                <a:gd name="connsiteY29" fmla="*/ 71337 h 905754"/>
                <a:gd name="connsiteX30" fmla="*/ 1080851 w 5462622"/>
                <a:gd name="connsiteY30" fmla="*/ 23779 h 905754"/>
                <a:gd name="connsiteX31" fmla="*/ 214009 w 5462622"/>
                <a:gd name="connsiteY31" fmla="*/ 23779 h 905754"/>
                <a:gd name="connsiteX32" fmla="*/ 214009 w 5462622"/>
                <a:gd name="connsiteY32" fmla="*/ 0 h 905754"/>
                <a:gd name="connsiteX33" fmla="*/ 0 w 5462622"/>
                <a:gd name="connsiteY33" fmla="*/ 0 h 90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62622" h="905754">
                  <a:moveTo>
                    <a:pt x="5462622" y="905754"/>
                  </a:moveTo>
                  <a:lnTo>
                    <a:pt x="5373992" y="905754"/>
                  </a:lnTo>
                  <a:lnTo>
                    <a:pt x="5373992" y="814962"/>
                  </a:lnTo>
                  <a:lnTo>
                    <a:pt x="5337243" y="814962"/>
                  </a:lnTo>
                  <a:lnTo>
                    <a:pt x="5337243" y="722009"/>
                  </a:lnTo>
                  <a:lnTo>
                    <a:pt x="5224834" y="722009"/>
                  </a:lnTo>
                  <a:lnTo>
                    <a:pt x="5224834" y="629056"/>
                  </a:lnTo>
                  <a:lnTo>
                    <a:pt x="4725481" y="629056"/>
                  </a:lnTo>
                  <a:lnTo>
                    <a:pt x="4725481" y="583660"/>
                  </a:lnTo>
                  <a:lnTo>
                    <a:pt x="4102911" y="583660"/>
                  </a:lnTo>
                  <a:lnTo>
                    <a:pt x="4102911" y="495030"/>
                  </a:lnTo>
                  <a:lnTo>
                    <a:pt x="3383064" y="495030"/>
                  </a:lnTo>
                  <a:lnTo>
                    <a:pt x="3383064" y="449634"/>
                  </a:lnTo>
                  <a:lnTo>
                    <a:pt x="3197158" y="449634"/>
                  </a:lnTo>
                  <a:lnTo>
                    <a:pt x="3197158" y="410724"/>
                  </a:lnTo>
                  <a:lnTo>
                    <a:pt x="3082588" y="410724"/>
                  </a:lnTo>
                  <a:lnTo>
                    <a:pt x="3082588" y="363166"/>
                  </a:lnTo>
                  <a:lnTo>
                    <a:pt x="2857770" y="363166"/>
                  </a:lnTo>
                  <a:lnTo>
                    <a:pt x="2857770" y="309124"/>
                  </a:lnTo>
                  <a:lnTo>
                    <a:pt x="2109822" y="309124"/>
                  </a:lnTo>
                  <a:lnTo>
                    <a:pt x="2109822" y="265890"/>
                  </a:lnTo>
                  <a:lnTo>
                    <a:pt x="2057941" y="265890"/>
                  </a:lnTo>
                  <a:lnTo>
                    <a:pt x="2057941" y="224817"/>
                  </a:lnTo>
                  <a:lnTo>
                    <a:pt x="1936885" y="224817"/>
                  </a:lnTo>
                  <a:lnTo>
                    <a:pt x="1936885" y="155643"/>
                  </a:lnTo>
                  <a:lnTo>
                    <a:pt x="1571558" y="155643"/>
                  </a:lnTo>
                  <a:lnTo>
                    <a:pt x="1571558" y="121056"/>
                  </a:lnTo>
                  <a:lnTo>
                    <a:pt x="1316477" y="121056"/>
                  </a:lnTo>
                  <a:lnTo>
                    <a:pt x="1316477" y="71337"/>
                  </a:lnTo>
                  <a:lnTo>
                    <a:pt x="1080851" y="71337"/>
                  </a:lnTo>
                  <a:lnTo>
                    <a:pt x="1080851" y="23779"/>
                  </a:lnTo>
                  <a:lnTo>
                    <a:pt x="214009" y="23779"/>
                  </a:lnTo>
                  <a:lnTo>
                    <a:pt x="214009" y="0"/>
                  </a:lnTo>
                  <a:lnTo>
                    <a:pt x="0" y="0"/>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174" name="Group 173">
            <a:extLst>
              <a:ext uri="{FF2B5EF4-FFF2-40B4-BE49-F238E27FC236}">
                <a16:creationId xmlns:a16="http://schemas.microsoft.com/office/drawing/2014/main" id="{30A0D6C6-949C-AE30-A795-346408FB3038}"/>
              </a:ext>
            </a:extLst>
          </p:cNvPr>
          <p:cNvGrpSpPr/>
          <p:nvPr/>
        </p:nvGrpSpPr>
        <p:grpSpPr>
          <a:xfrm>
            <a:off x="7076130" y="2347432"/>
            <a:ext cx="4040731" cy="838527"/>
            <a:chOff x="14776027" y="-247227"/>
            <a:chExt cx="14430494" cy="2994602"/>
          </a:xfrm>
        </p:grpSpPr>
        <p:sp>
          <p:nvSpPr>
            <p:cNvPr id="175" name="Freeform: Shape 174">
              <a:extLst>
                <a:ext uri="{FF2B5EF4-FFF2-40B4-BE49-F238E27FC236}">
                  <a16:creationId xmlns:a16="http://schemas.microsoft.com/office/drawing/2014/main" id="{1F28FF6D-5786-D938-0B1C-477D927E5BF8}"/>
                </a:ext>
              </a:extLst>
            </p:cNvPr>
            <p:cNvSpPr/>
            <p:nvPr/>
          </p:nvSpPr>
          <p:spPr bwMode="auto">
            <a:xfrm>
              <a:off x="14776027" y="-247227"/>
              <a:ext cx="8917093" cy="1283547"/>
            </a:xfrm>
            <a:custGeom>
              <a:avLst/>
              <a:gdLst>
                <a:gd name="connsiteX0" fmla="*/ 0 w 8917093"/>
                <a:gd name="connsiteY0" fmla="*/ 0 h 1283547"/>
                <a:gd name="connsiteX1" fmla="*/ 362373 w 8917093"/>
                <a:gd name="connsiteY1" fmla="*/ 0 h 1283547"/>
                <a:gd name="connsiteX2" fmla="*/ 362373 w 8917093"/>
                <a:gd name="connsiteY2" fmla="*/ 47414 h 1283547"/>
                <a:gd name="connsiteX3" fmla="*/ 501226 w 8917093"/>
                <a:gd name="connsiteY3" fmla="*/ 47414 h 1283547"/>
                <a:gd name="connsiteX4" fmla="*/ 501226 w 8917093"/>
                <a:gd name="connsiteY4" fmla="*/ 71120 h 1283547"/>
                <a:gd name="connsiteX5" fmla="*/ 1679786 w 8917093"/>
                <a:gd name="connsiteY5" fmla="*/ 71120 h 1283547"/>
                <a:gd name="connsiteX6" fmla="*/ 2248746 w 8917093"/>
                <a:gd name="connsiteY6" fmla="*/ 71120 h 1283547"/>
                <a:gd name="connsiteX7" fmla="*/ 2248746 w 8917093"/>
                <a:gd name="connsiteY7" fmla="*/ 142240 h 1283547"/>
                <a:gd name="connsiteX8" fmla="*/ 2394373 w 8917093"/>
                <a:gd name="connsiteY8" fmla="*/ 142240 h 1283547"/>
                <a:gd name="connsiteX9" fmla="*/ 2394373 w 8917093"/>
                <a:gd name="connsiteY9" fmla="*/ 199814 h 1283547"/>
                <a:gd name="connsiteX10" fmla="*/ 3230880 w 8917093"/>
                <a:gd name="connsiteY10" fmla="*/ 199814 h 1283547"/>
                <a:gd name="connsiteX11" fmla="*/ 3230880 w 8917093"/>
                <a:gd name="connsiteY11" fmla="*/ 270934 h 1283547"/>
                <a:gd name="connsiteX12" fmla="*/ 3302000 w 8917093"/>
                <a:gd name="connsiteY12" fmla="*/ 270934 h 1283547"/>
                <a:gd name="connsiteX13" fmla="*/ 3302000 w 8917093"/>
                <a:gd name="connsiteY13" fmla="*/ 318347 h 1283547"/>
                <a:gd name="connsiteX14" fmla="*/ 3769360 w 8917093"/>
                <a:gd name="connsiteY14" fmla="*/ 318347 h 1283547"/>
                <a:gd name="connsiteX15" fmla="*/ 3769360 w 8917093"/>
                <a:gd name="connsiteY15" fmla="*/ 345440 h 1283547"/>
                <a:gd name="connsiteX16" fmla="*/ 3867573 w 8917093"/>
                <a:gd name="connsiteY16" fmla="*/ 345440 h 1283547"/>
                <a:gd name="connsiteX17" fmla="*/ 3867573 w 8917093"/>
                <a:gd name="connsiteY17" fmla="*/ 382694 h 1283547"/>
                <a:gd name="connsiteX18" fmla="*/ 4334933 w 8917093"/>
                <a:gd name="connsiteY18" fmla="*/ 382694 h 1283547"/>
                <a:gd name="connsiteX19" fmla="*/ 4334933 w 8917093"/>
                <a:gd name="connsiteY19" fmla="*/ 416560 h 1283547"/>
                <a:gd name="connsiteX20" fmla="*/ 4704080 w 8917093"/>
                <a:gd name="connsiteY20" fmla="*/ 416560 h 1283547"/>
                <a:gd name="connsiteX21" fmla="*/ 4704080 w 8917093"/>
                <a:gd name="connsiteY21" fmla="*/ 470747 h 1283547"/>
                <a:gd name="connsiteX22" fmla="*/ 4829386 w 8917093"/>
                <a:gd name="connsiteY22" fmla="*/ 470747 h 1283547"/>
                <a:gd name="connsiteX23" fmla="*/ 4930986 w 8917093"/>
                <a:gd name="connsiteY23" fmla="*/ 470747 h 1283547"/>
                <a:gd name="connsiteX24" fmla="*/ 4930986 w 8917093"/>
                <a:gd name="connsiteY24" fmla="*/ 535094 h 1283547"/>
                <a:gd name="connsiteX25" fmla="*/ 5574453 w 8917093"/>
                <a:gd name="connsiteY25" fmla="*/ 535094 h 1283547"/>
                <a:gd name="connsiteX26" fmla="*/ 5574453 w 8917093"/>
                <a:gd name="connsiteY26" fmla="*/ 582507 h 1283547"/>
                <a:gd name="connsiteX27" fmla="*/ 5916506 w 8917093"/>
                <a:gd name="connsiteY27" fmla="*/ 582507 h 1283547"/>
                <a:gd name="connsiteX28" fmla="*/ 5916506 w 8917093"/>
                <a:gd name="connsiteY28" fmla="*/ 626534 h 1283547"/>
                <a:gd name="connsiteX29" fmla="*/ 6045200 w 8917093"/>
                <a:gd name="connsiteY29" fmla="*/ 626534 h 1283547"/>
                <a:gd name="connsiteX30" fmla="*/ 6045200 w 8917093"/>
                <a:gd name="connsiteY30" fmla="*/ 657014 h 1283547"/>
                <a:gd name="connsiteX31" fmla="*/ 6150186 w 8917093"/>
                <a:gd name="connsiteY31" fmla="*/ 657014 h 1283547"/>
                <a:gd name="connsiteX32" fmla="*/ 6150186 w 8917093"/>
                <a:gd name="connsiteY32" fmla="*/ 694267 h 1283547"/>
                <a:gd name="connsiteX33" fmla="*/ 6292426 w 8917093"/>
                <a:gd name="connsiteY33" fmla="*/ 694267 h 1283547"/>
                <a:gd name="connsiteX34" fmla="*/ 6292426 w 8917093"/>
                <a:gd name="connsiteY34" fmla="*/ 738294 h 1283547"/>
                <a:gd name="connsiteX35" fmla="*/ 6414346 w 8917093"/>
                <a:gd name="connsiteY35" fmla="*/ 738294 h 1283547"/>
                <a:gd name="connsiteX36" fmla="*/ 6414346 w 8917093"/>
                <a:gd name="connsiteY36" fmla="*/ 775547 h 1283547"/>
                <a:gd name="connsiteX37" fmla="*/ 6522720 w 8917093"/>
                <a:gd name="connsiteY37" fmla="*/ 775547 h 1283547"/>
                <a:gd name="connsiteX38" fmla="*/ 6522720 w 8917093"/>
                <a:gd name="connsiteY38" fmla="*/ 812800 h 1283547"/>
                <a:gd name="connsiteX39" fmla="*/ 6597226 w 8917093"/>
                <a:gd name="connsiteY39" fmla="*/ 812800 h 1283547"/>
                <a:gd name="connsiteX40" fmla="*/ 6597226 w 8917093"/>
                <a:gd name="connsiteY40" fmla="*/ 836507 h 1283547"/>
                <a:gd name="connsiteX41" fmla="*/ 6753013 w 8917093"/>
                <a:gd name="connsiteY41" fmla="*/ 836507 h 1283547"/>
                <a:gd name="connsiteX42" fmla="*/ 6753013 w 8917093"/>
                <a:gd name="connsiteY42" fmla="*/ 870374 h 1283547"/>
                <a:gd name="connsiteX43" fmla="*/ 7254240 w 8917093"/>
                <a:gd name="connsiteY43" fmla="*/ 870374 h 1283547"/>
                <a:gd name="connsiteX44" fmla="*/ 7254240 w 8917093"/>
                <a:gd name="connsiteY44" fmla="*/ 924560 h 1283547"/>
                <a:gd name="connsiteX45" fmla="*/ 7623386 w 8917093"/>
                <a:gd name="connsiteY45" fmla="*/ 924560 h 1283547"/>
                <a:gd name="connsiteX46" fmla="*/ 7623386 w 8917093"/>
                <a:gd name="connsiteY46" fmla="*/ 965200 h 1283547"/>
                <a:gd name="connsiteX47" fmla="*/ 7735146 w 8917093"/>
                <a:gd name="connsiteY47" fmla="*/ 965200 h 1283547"/>
                <a:gd name="connsiteX48" fmla="*/ 7735146 w 8917093"/>
                <a:gd name="connsiteY48" fmla="*/ 1026160 h 1283547"/>
                <a:gd name="connsiteX49" fmla="*/ 8341360 w 8917093"/>
                <a:gd name="connsiteY49" fmla="*/ 1026160 h 1283547"/>
                <a:gd name="connsiteX50" fmla="*/ 8341360 w 8917093"/>
                <a:gd name="connsiteY50" fmla="*/ 1063414 h 1283547"/>
                <a:gd name="connsiteX51" fmla="*/ 8486986 w 8917093"/>
                <a:gd name="connsiteY51" fmla="*/ 1063414 h 1283547"/>
                <a:gd name="connsiteX52" fmla="*/ 8486986 w 8917093"/>
                <a:gd name="connsiteY52" fmla="*/ 1124374 h 1283547"/>
                <a:gd name="connsiteX53" fmla="*/ 8598746 w 8917093"/>
                <a:gd name="connsiteY53" fmla="*/ 1124374 h 1283547"/>
                <a:gd name="connsiteX54" fmla="*/ 8598746 w 8917093"/>
                <a:gd name="connsiteY54" fmla="*/ 1171787 h 1283547"/>
                <a:gd name="connsiteX55" fmla="*/ 8659706 w 8917093"/>
                <a:gd name="connsiteY55" fmla="*/ 1171787 h 1283547"/>
                <a:gd name="connsiteX56" fmla="*/ 8659706 w 8917093"/>
                <a:gd name="connsiteY56" fmla="*/ 1236134 h 1283547"/>
                <a:gd name="connsiteX57" fmla="*/ 8917093 w 8917093"/>
                <a:gd name="connsiteY57" fmla="*/ 1236134 h 1283547"/>
                <a:gd name="connsiteX58" fmla="*/ 8917093 w 8917093"/>
                <a:gd name="connsiteY58" fmla="*/ 1283547 h 128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17093" h="1283547">
                  <a:moveTo>
                    <a:pt x="0" y="0"/>
                  </a:moveTo>
                  <a:lnTo>
                    <a:pt x="362373" y="0"/>
                  </a:lnTo>
                  <a:lnTo>
                    <a:pt x="362373" y="47414"/>
                  </a:lnTo>
                  <a:lnTo>
                    <a:pt x="501226" y="47414"/>
                  </a:lnTo>
                  <a:lnTo>
                    <a:pt x="501226" y="71120"/>
                  </a:lnTo>
                  <a:lnTo>
                    <a:pt x="1679786" y="71120"/>
                  </a:lnTo>
                  <a:lnTo>
                    <a:pt x="2248746" y="71120"/>
                  </a:lnTo>
                  <a:lnTo>
                    <a:pt x="2248746" y="142240"/>
                  </a:lnTo>
                  <a:lnTo>
                    <a:pt x="2394373" y="142240"/>
                  </a:lnTo>
                  <a:lnTo>
                    <a:pt x="2394373" y="199814"/>
                  </a:lnTo>
                  <a:lnTo>
                    <a:pt x="3230880" y="199814"/>
                  </a:lnTo>
                  <a:lnTo>
                    <a:pt x="3230880" y="270934"/>
                  </a:lnTo>
                  <a:lnTo>
                    <a:pt x="3302000" y="270934"/>
                  </a:lnTo>
                  <a:lnTo>
                    <a:pt x="3302000" y="318347"/>
                  </a:lnTo>
                  <a:lnTo>
                    <a:pt x="3769360" y="318347"/>
                  </a:lnTo>
                  <a:lnTo>
                    <a:pt x="3769360" y="345440"/>
                  </a:lnTo>
                  <a:lnTo>
                    <a:pt x="3867573" y="345440"/>
                  </a:lnTo>
                  <a:lnTo>
                    <a:pt x="3867573" y="382694"/>
                  </a:lnTo>
                  <a:lnTo>
                    <a:pt x="4334933" y="382694"/>
                  </a:lnTo>
                  <a:lnTo>
                    <a:pt x="4334933" y="416560"/>
                  </a:lnTo>
                  <a:lnTo>
                    <a:pt x="4704080" y="416560"/>
                  </a:lnTo>
                  <a:lnTo>
                    <a:pt x="4704080" y="470747"/>
                  </a:lnTo>
                  <a:lnTo>
                    <a:pt x="4829386" y="470747"/>
                  </a:lnTo>
                  <a:lnTo>
                    <a:pt x="4930986" y="470747"/>
                  </a:lnTo>
                  <a:lnTo>
                    <a:pt x="4930986" y="535094"/>
                  </a:lnTo>
                  <a:lnTo>
                    <a:pt x="5574453" y="535094"/>
                  </a:lnTo>
                  <a:lnTo>
                    <a:pt x="5574453" y="582507"/>
                  </a:lnTo>
                  <a:lnTo>
                    <a:pt x="5916506" y="582507"/>
                  </a:lnTo>
                  <a:lnTo>
                    <a:pt x="5916506" y="626534"/>
                  </a:lnTo>
                  <a:lnTo>
                    <a:pt x="6045200" y="626534"/>
                  </a:lnTo>
                  <a:lnTo>
                    <a:pt x="6045200" y="657014"/>
                  </a:lnTo>
                  <a:lnTo>
                    <a:pt x="6150186" y="657014"/>
                  </a:lnTo>
                  <a:lnTo>
                    <a:pt x="6150186" y="694267"/>
                  </a:lnTo>
                  <a:lnTo>
                    <a:pt x="6292426" y="694267"/>
                  </a:lnTo>
                  <a:lnTo>
                    <a:pt x="6292426" y="738294"/>
                  </a:lnTo>
                  <a:lnTo>
                    <a:pt x="6414346" y="738294"/>
                  </a:lnTo>
                  <a:lnTo>
                    <a:pt x="6414346" y="775547"/>
                  </a:lnTo>
                  <a:lnTo>
                    <a:pt x="6522720" y="775547"/>
                  </a:lnTo>
                  <a:lnTo>
                    <a:pt x="6522720" y="812800"/>
                  </a:lnTo>
                  <a:lnTo>
                    <a:pt x="6597226" y="812800"/>
                  </a:lnTo>
                  <a:lnTo>
                    <a:pt x="6597226" y="836507"/>
                  </a:lnTo>
                  <a:lnTo>
                    <a:pt x="6753013" y="836507"/>
                  </a:lnTo>
                  <a:lnTo>
                    <a:pt x="6753013" y="870374"/>
                  </a:lnTo>
                  <a:lnTo>
                    <a:pt x="7254240" y="870374"/>
                  </a:lnTo>
                  <a:lnTo>
                    <a:pt x="7254240" y="924560"/>
                  </a:lnTo>
                  <a:lnTo>
                    <a:pt x="7623386" y="924560"/>
                  </a:lnTo>
                  <a:lnTo>
                    <a:pt x="7623386" y="965200"/>
                  </a:lnTo>
                  <a:lnTo>
                    <a:pt x="7735146" y="965200"/>
                  </a:lnTo>
                  <a:lnTo>
                    <a:pt x="7735146" y="1026160"/>
                  </a:lnTo>
                  <a:lnTo>
                    <a:pt x="8341360" y="1026160"/>
                  </a:lnTo>
                  <a:lnTo>
                    <a:pt x="8341360" y="1063414"/>
                  </a:lnTo>
                  <a:lnTo>
                    <a:pt x="8486986" y="1063414"/>
                  </a:lnTo>
                  <a:lnTo>
                    <a:pt x="8486986" y="1124374"/>
                  </a:lnTo>
                  <a:lnTo>
                    <a:pt x="8598746" y="1124374"/>
                  </a:lnTo>
                  <a:lnTo>
                    <a:pt x="8598746" y="1171787"/>
                  </a:lnTo>
                  <a:lnTo>
                    <a:pt x="8659706" y="1171787"/>
                  </a:lnTo>
                  <a:lnTo>
                    <a:pt x="8659706" y="1236134"/>
                  </a:lnTo>
                  <a:lnTo>
                    <a:pt x="8917093" y="1236134"/>
                  </a:lnTo>
                  <a:lnTo>
                    <a:pt x="8917093" y="1283547"/>
                  </a:lnTo>
                </a:path>
              </a:pathLst>
            </a:custGeom>
            <a:noFill/>
            <a:ln w="28575">
              <a:solidFill>
                <a:schemeClr val="accent1">
                  <a:lumMod val="40000"/>
                  <a:lumOff val="60000"/>
                </a:schemeClr>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6" name="Freeform: Shape 175">
              <a:extLst>
                <a:ext uri="{FF2B5EF4-FFF2-40B4-BE49-F238E27FC236}">
                  <a16:creationId xmlns:a16="http://schemas.microsoft.com/office/drawing/2014/main" id="{5325CEE0-CE82-ED86-977B-CAD2B20F9225}"/>
                </a:ext>
              </a:extLst>
            </p:cNvPr>
            <p:cNvSpPr/>
            <p:nvPr/>
          </p:nvSpPr>
          <p:spPr bwMode="auto">
            <a:xfrm>
              <a:off x="23686718" y="1025047"/>
              <a:ext cx="5519803" cy="1722328"/>
            </a:xfrm>
            <a:custGeom>
              <a:avLst/>
              <a:gdLst>
                <a:gd name="connsiteX0" fmla="*/ 0 w 5519803"/>
                <a:gd name="connsiteY0" fmla="*/ 0 h 1722328"/>
                <a:gd name="connsiteX1" fmla="*/ 52192 w 5519803"/>
                <a:gd name="connsiteY1" fmla="*/ 0 h 1722328"/>
                <a:gd name="connsiteX2" fmla="*/ 52192 w 5519803"/>
                <a:gd name="connsiteY2" fmla="*/ 73068 h 1722328"/>
                <a:gd name="connsiteX3" fmla="*/ 271397 w 5519803"/>
                <a:gd name="connsiteY3" fmla="*/ 73068 h 1722328"/>
                <a:gd name="connsiteX4" fmla="*/ 271397 w 5519803"/>
                <a:gd name="connsiteY4" fmla="*/ 131523 h 1722328"/>
                <a:gd name="connsiteX5" fmla="*/ 1144044 w 5519803"/>
                <a:gd name="connsiteY5" fmla="*/ 131523 h 1722328"/>
                <a:gd name="connsiteX6" fmla="*/ 1144044 w 5519803"/>
                <a:gd name="connsiteY6" fmla="*/ 265134 h 1722328"/>
                <a:gd name="connsiteX7" fmla="*/ 1369512 w 5519803"/>
                <a:gd name="connsiteY7" fmla="*/ 265134 h 1722328"/>
                <a:gd name="connsiteX8" fmla="*/ 1369512 w 5519803"/>
                <a:gd name="connsiteY8" fmla="*/ 321501 h 1722328"/>
                <a:gd name="connsiteX9" fmla="*/ 1642997 w 5519803"/>
                <a:gd name="connsiteY9" fmla="*/ 321501 h 1722328"/>
                <a:gd name="connsiteX10" fmla="*/ 1642997 w 5519803"/>
                <a:gd name="connsiteY10" fmla="*/ 390394 h 1722328"/>
                <a:gd name="connsiteX11" fmla="*/ 1993726 w 5519803"/>
                <a:gd name="connsiteY11" fmla="*/ 390394 h 1722328"/>
                <a:gd name="connsiteX12" fmla="*/ 1993726 w 5519803"/>
                <a:gd name="connsiteY12" fmla="*/ 551145 h 1722328"/>
                <a:gd name="connsiteX13" fmla="*/ 2112723 w 5519803"/>
                <a:gd name="connsiteY13" fmla="*/ 551145 h 1722328"/>
                <a:gd name="connsiteX14" fmla="*/ 2112723 w 5519803"/>
                <a:gd name="connsiteY14" fmla="*/ 609600 h 1722328"/>
                <a:gd name="connsiteX15" fmla="*/ 2169090 w 5519803"/>
                <a:gd name="connsiteY15" fmla="*/ 609600 h 1722328"/>
                <a:gd name="connsiteX16" fmla="*/ 2169090 w 5519803"/>
                <a:gd name="connsiteY16" fmla="*/ 688931 h 1722328"/>
                <a:gd name="connsiteX17" fmla="*/ 2922740 w 5519803"/>
                <a:gd name="connsiteY17" fmla="*/ 688931 h 1722328"/>
                <a:gd name="connsiteX18" fmla="*/ 2922740 w 5519803"/>
                <a:gd name="connsiteY18" fmla="*/ 770350 h 1722328"/>
                <a:gd name="connsiteX19" fmla="*/ 3133594 w 5519803"/>
                <a:gd name="connsiteY19" fmla="*/ 770350 h 1722328"/>
                <a:gd name="connsiteX20" fmla="*/ 3133594 w 5519803"/>
                <a:gd name="connsiteY20" fmla="*/ 858032 h 1722328"/>
                <a:gd name="connsiteX21" fmla="*/ 3265118 w 5519803"/>
                <a:gd name="connsiteY21" fmla="*/ 858032 h 1722328"/>
                <a:gd name="connsiteX22" fmla="*/ 3265118 w 5519803"/>
                <a:gd name="connsiteY22" fmla="*/ 947802 h 1722328"/>
                <a:gd name="connsiteX23" fmla="*/ 3459271 w 5519803"/>
                <a:gd name="connsiteY23" fmla="*/ 947802 h 1722328"/>
                <a:gd name="connsiteX24" fmla="*/ 3459271 w 5519803"/>
                <a:gd name="connsiteY24" fmla="*/ 1045923 h 1722328"/>
                <a:gd name="connsiteX25" fmla="*/ 4173255 w 5519803"/>
                <a:gd name="connsiteY25" fmla="*/ 1045923 h 1722328"/>
                <a:gd name="connsiteX26" fmla="*/ 4173255 w 5519803"/>
                <a:gd name="connsiteY26" fmla="*/ 1164920 h 1722328"/>
                <a:gd name="connsiteX27" fmla="*/ 4776592 w 5519803"/>
                <a:gd name="connsiteY27" fmla="*/ 1164920 h 1722328"/>
                <a:gd name="connsiteX28" fmla="*/ 4776592 w 5519803"/>
                <a:gd name="connsiteY28" fmla="*/ 1300619 h 1722328"/>
                <a:gd name="connsiteX29" fmla="*/ 5288071 w 5519803"/>
                <a:gd name="connsiteY29" fmla="*/ 1300619 h 1722328"/>
                <a:gd name="connsiteX30" fmla="*/ 5288071 w 5519803"/>
                <a:gd name="connsiteY30" fmla="*/ 1409178 h 1722328"/>
                <a:gd name="connsiteX31" fmla="*/ 5402893 w 5519803"/>
                <a:gd name="connsiteY31" fmla="*/ 1409178 h 1722328"/>
                <a:gd name="connsiteX32" fmla="*/ 5402893 w 5519803"/>
                <a:gd name="connsiteY32" fmla="*/ 1590805 h 1722328"/>
                <a:gd name="connsiteX33" fmla="*/ 5430033 w 5519803"/>
                <a:gd name="connsiteY33" fmla="*/ 1590805 h 1722328"/>
                <a:gd name="connsiteX34" fmla="*/ 5430033 w 5519803"/>
                <a:gd name="connsiteY34" fmla="*/ 1722328 h 1722328"/>
                <a:gd name="connsiteX35" fmla="*/ 5519803 w 5519803"/>
                <a:gd name="connsiteY35" fmla="*/ 1722328 h 172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19803" h="1722328">
                  <a:moveTo>
                    <a:pt x="0" y="0"/>
                  </a:moveTo>
                  <a:lnTo>
                    <a:pt x="52192" y="0"/>
                  </a:lnTo>
                  <a:lnTo>
                    <a:pt x="52192" y="73068"/>
                  </a:lnTo>
                  <a:lnTo>
                    <a:pt x="271397" y="73068"/>
                  </a:lnTo>
                  <a:lnTo>
                    <a:pt x="271397" y="131523"/>
                  </a:lnTo>
                  <a:lnTo>
                    <a:pt x="1144044" y="131523"/>
                  </a:lnTo>
                  <a:lnTo>
                    <a:pt x="1144044" y="265134"/>
                  </a:lnTo>
                  <a:lnTo>
                    <a:pt x="1369512" y="265134"/>
                  </a:lnTo>
                  <a:lnTo>
                    <a:pt x="1369512" y="321501"/>
                  </a:lnTo>
                  <a:lnTo>
                    <a:pt x="1642997" y="321501"/>
                  </a:lnTo>
                  <a:lnTo>
                    <a:pt x="1642997" y="390394"/>
                  </a:lnTo>
                  <a:lnTo>
                    <a:pt x="1993726" y="390394"/>
                  </a:lnTo>
                  <a:lnTo>
                    <a:pt x="1993726" y="551145"/>
                  </a:lnTo>
                  <a:lnTo>
                    <a:pt x="2112723" y="551145"/>
                  </a:lnTo>
                  <a:lnTo>
                    <a:pt x="2112723" y="609600"/>
                  </a:lnTo>
                  <a:lnTo>
                    <a:pt x="2169090" y="609600"/>
                  </a:lnTo>
                  <a:lnTo>
                    <a:pt x="2169090" y="688931"/>
                  </a:lnTo>
                  <a:lnTo>
                    <a:pt x="2922740" y="688931"/>
                  </a:lnTo>
                  <a:lnTo>
                    <a:pt x="2922740" y="770350"/>
                  </a:lnTo>
                  <a:lnTo>
                    <a:pt x="3133594" y="770350"/>
                  </a:lnTo>
                  <a:lnTo>
                    <a:pt x="3133594" y="858032"/>
                  </a:lnTo>
                  <a:lnTo>
                    <a:pt x="3265118" y="858032"/>
                  </a:lnTo>
                  <a:lnTo>
                    <a:pt x="3265118" y="947802"/>
                  </a:lnTo>
                  <a:lnTo>
                    <a:pt x="3459271" y="947802"/>
                  </a:lnTo>
                  <a:lnTo>
                    <a:pt x="3459271" y="1045923"/>
                  </a:lnTo>
                  <a:lnTo>
                    <a:pt x="4173255" y="1045923"/>
                  </a:lnTo>
                  <a:lnTo>
                    <a:pt x="4173255" y="1164920"/>
                  </a:lnTo>
                  <a:lnTo>
                    <a:pt x="4776592" y="1164920"/>
                  </a:lnTo>
                  <a:lnTo>
                    <a:pt x="4776592" y="1300619"/>
                  </a:lnTo>
                  <a:lnTo>
                    <a:pt x="5288071" y="1300619"/>
                  </a:lnTo>
                  <a:lnTo>
                    <a:pt x="5288071" y="1409178"/>
                  </a:lnTo>
                  <a:lnTo>
                    <a:pt x="5402893" y="1409178"/>
                  </a:lnTo>
                  <a:lnTo>
                    <a:pt x="5402893" y="1590805"/>
                  </a:lnTo>
                  <a:lnTo>
                    <a:pt x="5430033" y="1590805"/>
                  </a:lnTo>
                  <a:lnTo>
                    <a:pt x="5430033" y="1722328"/>
                  </a:lnTo>
                  <a:lnTo>
                    <a:pt x="5519803" y="1722328"/>
                  </a:lnTo>
                </a:path>
              </a:pathLst>
            </a:custGeom>
            <a:noFill/>
            <a:ln w="28575">
              <a:solidFill>
                <a:schemeClr val="accent1">
                  <a:lumMod val="40000"/>
                  <a:lumOff val="60000"/>
                </a:schemeClr>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177" name="Freeform: Shape 176">
            <a:extLst>
              <a:ext uri="{FF2B5EF4-FFF2-40B4-BE49-F238E27FC236}">
                <a16:creationId xmlns:a16="http://schemas.microsoft.com/office/drawing/2014/main" id="{F5E409BB-70FE-6731-C347-328501F0E9B8}"/>
              </a:ext>
            </a:extLst>
          </p:cNvPr>
          <p:cNvSpPr/>
          <p:nvPr/>
        </p:nvSpPr>
        <p:spPr bwMode="auto">
          <a:xfrm>
            <a:off x="7076086" y="2347993"/>
            <a:ext cx="4042588" cy="1335504"/>
          </a:xfrm>
          <a:custGeom>
            <a:avLst/>
            <a:gdLst>
              <a:gd name="connsiteX0" fmla="*/ 0 w 14437129"/>
              <a:gd name="connsiteY0" fmla="*/ 0 h 4769427"/>
              <a:gd name="connsiteX1" fmla="*/ 365760 w 14437129"/>
              <a:gd name="connsiteY1" fmla="*/ 0 h 4769427"/>
              <a:gd name="connsiteX2" fmla="*/ 365760 w 14437129"/>
              <a:gd name="connsiteY2" fmla="*/ 39485 h 4769427"/>
              <a:gd name="connsiteX3" fmla="*/ 500842 w 14437129"/>
              <a:gd name="connsiteY3" fmla="*/ 39485 h 4769427"/>
              <a:gd name="connsiteX4" fmla="*/ 500842 w 14437129"/>
              <a:gd name="connsiteY4" fmla="*/ 74814 h 4769427"/>
              <a:gd name="connsiteX5" fmla="*/ 773083 w 14437129"/>
              <a:gd name="connsiteY5" fmla="*/ 74814 h 4769427"/>
              <a:gd name="connsiteX6" fmla="*/ 773083 w 14437129"/>
              <a:gd name="connsiteY6" fmla="*/ 112221 h 4769427"/>
              <a:gd name="connsiteX7" fmla="*/ 822960 w 14437129"/>
              <a:gd name="connsiteY7" fmla="*/ 112221 h 4769427"/>
              <a:gd name="connsiteX8" fmla="*/ 843742 w 14437129"/>
              <a:gd name="connsiteY8" fmla="*/ 133003 h 4769427"/>
              <a:gd name="connsiteX9" fmla="*/ 1679171 w 14437129"/>
              <a:gd name="connsiteY9" fmla="*/ 133003 h 4769427"/>
              <a:gd name="connsiteX10" fmla="*/ 1679171 w 14437129"/>
              <a:gd name="connsiteY10" fmla="*/ 172489 h 4769427"/>
              <a:gd name="connsiteX11" fmla="*/ 2229889 w 14437129"/>
              <a:gd name="connsiteY11" fmla="*/ 172489 h 4769427"/>
              <a:gd name="connsiteX12" fmla="*/ 2229889 w 14437129"/>
              <a:gd name="connsiteY12" fmla="*/ 238990 h 4769427"/>
              <a:gd name="connsiteX13" fmla="*/ 2273531 w 14437129"/>
              <a:gd name="connsiteY13" fmla="*/ 238990 h 4769427"/>
              <a:gd name="connsiteX14" fmla="*/ 2273531 w 14437129"/>
              <a:gd name="connsiteY14" fmla="*/ 280554 h 4769427"/>
              <a:gd name="connsiteX15" fmla="*/ 2385752 w 14437129"/>
              <a:gd name="connsiteY15" fmla="*/ 280554 h 4769427"/>
              <a:gd name="connsiteX16" fmla="*/ 2385752 w 14437129"/>
              <a:gd name="connsiteY16" fmla="*/ 322118 h 4769427"/>
              <a:gd name="connsiteX17" fmla="*/ 2425238 w 14437129"/>
              <a:gd name="connsiteY17" fmla="*/ 322118 h 4769427"/>
              <a:gd name="connsiteX18" fmla="*/ 2425238 w 14437129"/>
              <a:gd name="connsiteY18" fmla="*/ 355369 h 4769427"/>
              <a:gd name="connsiteX19" fmla="*/ 2894907 w 14437129"/>
              <a:gd name="connsiteY19" fmla="*/ 355369 h 4769427"/>
              <a:gd name="connsiteX20" fmla="*/ 2894907 w 14437129"/>
              <a:gd name="connsiteY20" fmla="*/ 394854 h 4769427"/>
              <a:gd name="connsiteX21" fmla="*/ 3250276 w 14437129"/>
              <a:gd name="connsiteY21" fmla="*/ 394854 h 4769427"/>
              <a:gd name="connsiteX22" fmla="*/ 3250276 w 14437129"/>
              <a:gd name="connsiteY22" fmla="*/ 523701 h 4769427"/>
              <a:gd name="connsiteX23" fmla="*/ 3318856 w 14437129"/>
              <a:gd name="connsiteY23" fmla="*/ 523701 h 4769427"/>
              <a:gd name="connsiteX24" fmla="*/ 3318856 w 14437129"/>
              <a:gd name="connsiteY24" fmla="*/ 556952 h 4769427"/>
              <a:gd name="connsiteX25" fmla="*/ 3761509 w 14437129"/>
              <a:gd name="connsiteY25" fmla="*/ 556952 h 4769427"/>
              <a:gd name="connsiteX26" fmla="*/ 3761509 w 14437129"/>
              <a:gd name="connsiteY26" fmla="*/ 602672 h 4769427"/>
              <a:gd name="connsiteX27" fmla="*/ 3850871 w 14437129"/>
              <a:gd name="connsiteY27" fmla="*/ 602672 h 4769427"/>
              <a:gd name="connsiteX28" fmla="*/ 3850871 w 14437129"/>
              <a:gd name="connsiteY28" fmla="*/ 654627 h 4769427"/>
              <a:gd name="connsiteX29" fmla="*/ 4089862 w 14437129"/>
              <a:gd name="connsiteY29" fmla="*/ 654627 h 4769427"/>
              <a:gd name="connsiteX30" fmla="*/ 4089862 w 14437129"/>
              <a:gd name="connsiteY30" fmla="*/ 694112 h 4769427"/>
              <a:gd name="connsiteX31" fmla="*/ 4341322 w 14437129"/>
              <a:gd name="connsiteY31" fmla="*/ 694112 h 4769427"/>
              <a:gd name="connsiteX32" fmla="*/ 4341322 w 14437129"/>
              <a:gd name="connsiteY32" fmla="*/ 739832 h 4769427"/>
              <a:gd name="connsiteX33" fmla="*/ 4694612 w 14437129"/>
              <a:gd name="connsiteY33" fmla="*/ 739832 h 4769427"/>
              <a:gd name="connsiteX34" fmla="*/ 4694612 w 14437129"/>
              <a:gd name="connsiteY34" fmla="*/ 802178 h 4769427"/>
              <a:gd name="connsiteX35" fmla="*/ 4736176 w 14437129"/>
              <a:gd name="connsiteY35" fmla="*/ 802178 h 4769427"/>
              <a:gd name="connsiteX36" fmla="*/ 4736176 w 14437129"/>
              <a:gd name="connsiteY36" fmla="*/ 852054 h 4769427"/>
              <a:gd name="connsiteX37" fmla="*/ 4838007 w 14437129"/>
              <a:gd name="connsiteY37" fmla="*/ 852054 h 4769427"/>
              <a:gd name="connsiteX38" fmla="*/ 4838007 w 14437129"/>
              <a:gd name="connsiteY38" fmla="*/ 891540 h 4769427"/>
              <a:gd name="connsiteX39" fmla="*/ 4939838 w 14437129"/>
              <a:gd name="connsiteY39" fmla="*/ 891540 h 4769427"/>
              <a:gd name="connsiteX40" fmla="*/ 4939838 w 14437129"/>
              <a:gd name="connsiteY40" fmla="*/ 945572 h 4769427"/>
              <a:gd name="connsiteX41" fmla="*/ 5060372 w 14437129"/>
              <a:gd name="connsiteY41" fmla="*/ 945572 h 4769427"/>
              <a:gd name="connsiteX42" fmla="*/ 5060372 w 14437129"/>
              <a:gd name="connsiteY42" fmla="*/ 1014152 h 4769427"/>
              <a:gd name="connsiteX43" fmla="*/ 5557058 w 14437129"/>
              <a:gd name="connsiteY43" fmla="*/ 1014152 h 4769427"/>
              <a:gd name="connsiteX44" fmla="*/ 5557058 w 14437129"/>
              <a:gd name="connsiteY44" fmla="*/ 1061950 h 4769427"/>
              <a:gd name="connsiteX45" fmla="*/ 5931131 w 14437129"/>
              <a:gd name="connsiteY45" fmla="*/ 1061950 h 4769427"/>
              <a:gd name="connsiteX46" fmla="*/ 5931131 w 14437129"/>
              <a:gd name="connsiteY46" fmla="*/ 1118061 h 4769427"/>
              <a:gd name="connsiteX47" fmla="*/ 6045431 w 14437129"/>
              <a:gd name="connsiteY47" fmla="*/ 1118061 h 4769427"/>
              <a:gd name="connsiteX48" fmla="*/ 6045431 w 14437129"/>
              <a:gd name="connsiteY48" fmla="*/ 1178329 h 4769427"/>
              <a:gd name="connsiteX49" fmla="*/ 6168043 w 14437129"/>
              <a:gd name="connsiteY49" fmla="*/ 1178329 h 4769427"/>
              <a:gd name="connsiteX50" fmla="*/ 6168043 w 14437129"/>
              <a:gd name="connsiteY50" fmla="*/ 1236518 h 4769427"/>
              <a:gd name="connsiteX51" fmla="*/ 6284422 w 14437129"/>
              <a:gd name="connsiteY51" fmla="*/ 1236518 h 4769427"/>
              <a:gd name="connsiteX52" fmla="*/ 6284422 w 14437129"/>
              <a:gd name="connsiteY52" fmla="*/ 1309254 h 4769427"/>
              <a:gd name="connsiteX53" fmla="*/ 6411191 w 14437129"/>
              <a:gd name="connsiteY53" fmla="*/ 1309254 h 4769427"/>
              <a:gd name="connsiteX54" fmla="*/ 6411191 w 14437129"/>
              <a:gd name="connsiteY54" fmla="*/ 1369521 h 4769427"/>
              <a:gd name="connsiteX55" fmla="*/ 6525491 w 14437129"/>
              <a:gd name="connsiteY55" fmla="*/ 1369521 h 4769427"/>
              <a:gd name="connsiteX56" fmla="*/ 6525491 w 14437129"/>
              <a:gd name="connsiteY56" fmla="*/ 1440180 h 4769427"/>
              <a:gd name="connsiteX57" fmla="*/ 6614852 w 14437129"/>
              <a:gd name="connsiteY57" fmla="*/ 1440180 h 4769427"/>
              <a:gd name="connsiteX58" fmla="*/ 6614852 w 14437129"/>
              <a:gd name="connsiteY58" fmla="*/ 1514994 h 4769427"/>
              <a:gd name="connsiteX59" fmla="*/ 6741622 w 14437129"/>
              <a:gd name="connsiteY59" fmla="*/ 1514994 h 4769427"/>
              <a:gd name="connsiteX60" fmla="*/ 6768638 w 14437129"/>
              <a:gd name="connsiteY60" fmla="*/ 1542010 h 4769427"/>
              <a:gd name="connsiteX61" fmla="*/ 7269480 w 14437129"/>
              <a:gd name="connsiteY61" fmla="*/ 1542010 h 4769427"/>
              <a:gd name="connsiteX62" fmla="*/ 7269480 w 14437129"/>
              <a:gd name="connsiteY62" fmla="*/ 1650076 h 4769427"/>
              <a:gd name="connsiteX63" fmla="*/ 7635240 w 14437129"/>
              <a:gd name="connsiteY63" fmla="*/ 1650076 h 4769427"/>
              <a:gd name="connsiteX64" fmla="*/ 7635240 w 14437129"/>
              <a:gd name="connsiteY64" fmla="*/ 1726969 h 4769427"/>
              <a:gd name="connsiteX65" fmla="*/ 7745383 w 14437129"/>
              <a:gd name="connsiteY65" fmla="*/ 1726969 h 4769427"/>
              <a:gd name="connsiteX66" fmla="*/ 7745383 w 14437129"/>
              <a:gd name="connsiteY66" fmla="*/ 1820487 h 4769427"/>
              <a:gd name="connsiteX67" fmla="*/ 8343900 w 14437129"/>
              <a:gd name="connsiteY67" fmla="*/ 1820487 h 4769427"/>
              <a:gd name="connsiteX68" fmla="*/ 8343900 w 14437129"/>
              <a:gd name="connsiteY68" fmla="*/ 1907770 h 4769427"/>
              <a:gd name="connsiteX69" fmla="*/ 8495607 w 14437129"/>
              <a:gd name="connsiteY69" fmla="*/ 1907770 h 4769427"/>
              <a:gd name="connsiteX70" fmla="*/ 8495607 w 14437129"/>
              <a:gd name="connsiteY70" fmla="*/ 1984663 h 4769427"/>
              <a:gd name="connsiteX71" fmla="*/ 8591203 w 14437129"/>
              <a:gd name="connsiteY71" fmla="*/ 1984663 h 4769427"/>
              <a:gd name="connsiteX72" fmla="*/ 8591203 w 14437129"/>
              <a:gd name="connsiteY72" fmla="*/ 2074025 h 4769427"/>
              <a:gd name="connsiteX73" fmla="*/ 8661862 w 14437129"/>
              <a:gd name="connsiteY73" fmla="*/ 2074025 h 4769427"/>
              <a:gd name="connsiteX74" fmla="*/ 8661862 w 14437129"/>
              <a:gd name="connsiteY74" fmla="*/ 2175856 h 4769427"/>
              <a:gd name="connsiteX75" fmla="*/ 8919556 w 14437129"/>
              <a:gd name="connsiteY75" fmla="*/ 2175856 h 4769427"/>
              <a:gd name="connsiteX76" fmla="*/ 8919556 w 14437129"/>
              <a:gd name="connsiteY76" fmla="*/ 2261061 h 4769427"/>
              <a:gd name="connsiteX77" fmla="*/ 8975667 w 14437129"/>
              <a:gd name="connsiteY77" fmla="*/ 2261061 h 4769427"/>
              <a:gd name="connsiteX78" fmla="*/ 8975667 w 14437129"/>
              <a:gd name="connsiteY78" fmla="*/ 2354580 h 4769427"/>
              <a:gd name="connsiteX79" fmla="*/ 9189720 w 14437129"/>
              <a:gd name="connsiteY79" fmla="*/ 2354580 h 4769427"/>
              <a:gd name="connsiteX80" fmla="*/ 9189720 w 14437129"/>
              <a:gd name="connsiteY80" fmla="*/ 2446020 h 4769427"/>
              <a:gd name="connsiteX81" fmla="*/ 10045931 w 14437129"/>
              <a:gd name="connsiteY81" fmla="*/ 2446020 h 4769427"/>
              <a:gd name="connsiteX82" fmla="*/ 10045931 w 14437129"/>
              <a:gd name="connsiteY82" fmla="*/ 2653838 h 4769427"/>
              <a:gd name="connsiteX83" fmla="*/ 10282843 w 14437129"/>
              <a:gd name="connsiteY83" fmla="*/ 2653838 h 4769427"/>
              <a:gd name="connsiteX84" fmla="*/ 10282843 w 14437129"/>
              <a:gd name="connsiteY84" fmla="*/ 2739043 h 4769427"/>
              <a:gd name="connsiteX85" fmla="*/ 10542616 w 14437129"/>
              <a:gd name="connsiteY85" fmla="*/ 2739043 h 4769427"/>
              <a:gd name="connsiteX86" fmla="*/ 10542616 w 14437129"/>
              <a:gd name="connsiteY86" fmla="*/ 2851265 h 4769427"/>
              <a:gd name="connsiteX87" fmla="*/ 10895907 w 14437129"/>
              <a:gd name="connsiteY87" fmla="*/ 2851265 h 4769427"/>
              <a:gd name="connsiteX88" fmla="*/ 10895907 w 14437129"/>
              <a:gd name="connsiteY88" fmla="*/ 2980112 h 4769427"/>
              <a:gd name="connsiteX89" fmla="*/ 10931236 w 14437129"/>
              <a:gd name="connsiteY89" fmla="*/ 2980112 h 4769427"/>
              <a:gd name="connsiteX90" fmla="*/ 10931236 w 14437129"/>
              <a:gd name="connsiteY90" fmla="*/ 3081943 h 4769427"/>
              <a:gd name="connsiteX91" fmla="*/ 11020598 w 14437129"/>
              <a:gd name="connsiteY91" fmla="*/ 3081943 h 4769427"/>
              <a:gd name="connsiteX92" fmla="*/ 11020598 w 14437129"/>
              <a:gd name="connsiteY92" fmla="*/ 3190009 h 4769427"/>
              <a:gd name="connsiteX93" fmla="*/ 11080865 w 14437129"/>
              <a:gd name="connsiteY93" fmla="*/ 3190009 h 4769427"/>
              <a:gd name="connsiteX94" fmla="*/ 11080865 w 14437129"/>
              <a:gd name="connsiteY94" fmla="*/ 3308465 h 4769427"/>
              <a:gd name="connsiteX95" fmla="*/ 11818620 w 14437129"/>
              <a:gd name="connsiteY95" fmla="*/ 3308465 h 4769427"/>
              <a:gd name="connsiteX96" fmla="*/ 11818620 w 14437129"/>
              <a:gd name="connsiteY96" fmla="*/ 3435234 h 4769427"/>
              <a:gd name="connsiteX97" fmla="*/ 12043063 w 14437129"/>
              <a:gd name="connsiteY97" fmla="*/ 3435234 h 4769427"/>
              <a:gd name="connsiteX98" fmla="*/ 12043063 w 14437129"/>
              <a:gd name="connsiteY98" fmla="*/ 3555769 h 4769427"/>
              <a:gd name="connsiteX99" fmla="*/ 12153207 w 14437129"/>
              <a:gd name="connsiteY99" fmla="*/ 3555769 h 4769427"/>
              <a:gd name="connsiteX100" fmla="*/ 12169832 w 14437129"/>
              <a:gd name="connsiteY100" fmla="*/ 3568238 h 4769427"/>
              <a:gd name="connsiteX101" fmla="*/ 12169832 w 14437129"/>
              <a:gd name="connsiteY101" fmla="*/ 3568238 h 4769427"/>
              <a:gd name="connsiteX102" fmla="*/ 12169832 w 14437129"/>
              <a:gd name="connsiteY102" fmla="*/ 3699163 h 4769427"/>
              <a:gd name="connsiteX103" fmla="*/ 12361025 w 14437129"/>
              <a:gd name="connsiteY103" fmla="*/ 3699163 h 4769427"/>
              <a:gd name="connsiteX104" fmla="*/ 12361025 w 14437129"/>
              <a:gd name="connsiteY104" fmla="*/ 3830089 h 4769427"/>
              <a:gd name="connsiteX105" fmla="*/ 13082154 w 14437129"/>
              <a:gd name="connsiteY105" fmla="*/ 3830089 h 4769427"/>
              <a:gd name="connsiteX106" fmla="*/ 13082154 w 14437129"/>
              <a:gd name="connsiteY106" fmla="*/ 4008812 h 4769427"/>
              <a:gd name="connsiteX107" fmla="*/ 13716000 w 14437129"/>
              <a:gd name="connsiteY107" fmla="*/ 4008812 h 4769427"/>
              <a:gd name="connsiteX108" fmla="*/ 13716000 w 14437129"/>
              <a:gd name="connsiteY108" fmla="*/ 4187536 h 4769427"/>
              <a:gd name="connsiteX109" fmla="*/ 14179434 w 14437129"/>
              <a:gd name="connsiteY109" fmla="*/ 4187536 h 4769427"/>
              <a:gd name="connsiteX110" fmla="*/ 14179434 w 14437129"/>
              <a:gd name="connsiteY110" fmla="*/ 4368338 h 4769427"/>
              <a:gd name="connsiteX111" fmla="*/ 14308282 w 14437129"/>
              <a:gd name="connsiteY111" fmla="*/ 4368338 h 4769427"/>
              <a:gd name="connsiteX112" fmla="*/ 14308282 w 14437129"/>
              <a:gd name="connsiteY112" fmla="*/ 4582390 h 4769427"/>
              <a:gd name="connsiteX113" fmla="*/ 14360236 w 14437129"/>
              <a:gd name="connsiteY113" fmla="*/ 4582390 h 4769427"/>
              <a:gd name="connsiteX114" fmla="*/ 14360236 w 14437129"/>
              <a:gd name="connsiteY114" fmla="*/ 4769427 h 4769427"/>
              <a:gd name="connsiteX115" fmla="*/ 14437129 w 14437129"/>
              <a:gd name="connsiteY115" fmla="*/ 4769427 h 476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4437129" h="4769427">
                <a:moveTo>
                  <a:pt x="0" y="0"/>
                </a:moveTo>
                <a:lnTo>
                  <a:pt x="365760" y="0"/>
                </a:lnTo>
                <a:lnTo>
                  <a:pt x="365760" y="39485"/>
                </a:lnTo>
                <a:lnTo>
                  <a:pt x="500842" y="39485"/>
                </a:lnTo>
                <a:lnTo>
                  <a:pt x="500842" y="74814"/>
                </a:lnTo>
                <a:lnTo>
                  <a:pt x="773083" y="74814"/>
                </a:lnTo>
                <a:lnTo>
                  <a:pt x="773083" y="112221"/>
                </a:lnTo>
                <a:lnTo>
                  <a:pt x="822960" y="112221"/>
                </a:lnTo>
                <a:lnTo>
                  <a:pt x="843742" y="133003"/>
                </a:lnTo>
                <a:lnTo>
                  <a:pt x="1679171" y="133003"/>
                </a:lnTo>
                <a:lnTo>
                  <a:pt x="1679171" y="172489"/>
                </a:lnTo>
                <a:lnTo>
                  <a:pt x="2229889" y="172489"/>
                </a:lnTo>
                <a:lnTo>
                  <a:pt x="2229889" y="238990"/>
                </a:lnTo>
                <a:lnTo>
                  <a:pt x="2273531" y="238990"/>
                </a:lnTo>
                <a:lnTo>
                  <a:pt x="2273531" y="280554"/>
                </a:lnTo>
                <a:lnTo>
                  <a:pt x="2385752" y="280554"/>
                </a:lnTo>
                <a:lnTo>
                  <a:pt x="2385752" y="322118"/>
                </a:lnTo>
                <a:lnTo>
                  <a:pt x="2425238" y="322118"/>
                </a:lnTo>
                <a:lnTo>
                  <a:pt x="2425238" y="355369"/>
                </a:lnTo>
                <a:lnTo>
                  <a:pt x="2894907" y="355369"/>
                </a:lnTo>
                <a:lnTo>
                  <a:pt x="2894907" y="394854"/>
                </a:lnTo>
                <a:lnTo>
                  <a:pt x="3250276" y="394854"/>
                </a:lnTo>
                <a:lnTo>
                  <a:pt x="3250276" y="523701"/>
                </a:lnTo>
                <a:lnTo>
                  <a:pt x="3318856" y="523701"/>
                </a:lnTo>
                <a:lnTo>
                  <a:pt x="3318856" y="556952"/>
                </a:lnTo>
                <a:lnTo>
                  <a:pt x="3761509" y="556952"/>
                </a:lnTo>
                <a:lnTo>
                  <a:pt x="3761509" y="602672"/>
                </a:lnTo>
                <a:lnTo>
                  <a:pt x="3850871" y="602672"/>
                </a:lnTo>
                <a:lnTo>
                  <a:pt x="3850871" y="654627"/>
                </a:lnTo>
                <a:lnTo>
                  <a:pt x="4089862" y="654627"/>
                </a:lnTo>
                <a:lnTo>
                  <a:pt x="4089862" y="694112"/>
                </a:lnTo>
                <a:lnTo>
                  <a:pt x="4341322" y="694112"/>
                </a:lnTo>
                <a:lnTo>
                  <a:pt x="4341322" y="739832"/>
                </a:lnTo>
                <a:lnTo>
                  <a:pt x="4694612" y="739832"/>
                </a:lnTo>
                <a:lnTo>
                  <a:pt x="4694612" y="802178"/>
                </a:lnTo>
                <a:lnTo>
                  <a:pt x="4736176" y="802178"/>
                </a:lnTo>
                <a:lnTo>
                  <a:pt x="4736176" y="852054"/>
                </a:lnTo>
                <a:lnTo>
                  <a:pt x="4838007" y="852054"/>
                </a:lnTo>
                <a:lnTo>
                  <a:pt x="4838007" y="891540"/>
                </a:lnTo>
                <a:lnTo>
                  <a:pt x="4939838" y="891540"/>
                </a:lnTo>
                <a:lnTo>
                  <a:pt x="4939838" y="945572"/>
                </a:lnTo>
                <a:lnTo>
                  <a:pt x="5060372" y="945572"/>
                </a:lnTo>
                <a:lnTo>
                  <a:pt x="5060372" y="1014152"/>
                </a:lnTo>
                <a:lnTo>
                  <a:pt x="5557058" y="1014152"/>
                </a:lnTo>
                <a:lnTo>
                  <a:pt x="5557058" y="1061950"/>
                </a:lnTo>
                <a:lnTo>
                  <a:pt x="5931131" y="1061950"/>
                </a:lnTo>
                <a:lnTo>
                  <a:pt x="5931131" y="1118061"/>
                </a:lnTo>
                <a:lnTo>
                  <a:pt x="6045431" y="1118061"/>
                </a:lnTo>
                <a:lnTo>
                  <a:pt x="6045431" y="1178329"/>
                </a:lnTo>
                <a:lnTo>
                  <a:pt x="6168043" y="1178329"/>
                </a:lnTo>
                <a:lnTo>
                  <a:pt x="6168043" y="1236518"/>
                </a:lnTo>
                <a:lnTo>
                  <a:pt x="6284422" y="1236518"/>
                </a:lnTo>
                <a:lnTo>
                  <a:pt x="6284422" y="1309254"/>
                </a:lnTo>
                <a:lnTo>
                  <a:pt x="6411191" y="1309254"/>
                </a:lnTo>
                <a:lnTo>
                  <a:pt x="6411191" y="1369521"/>
                </a:lnTo>
                <a:lnTo>
                  <a:pt x="6525491" y="1369521"/>
                </a:lnTo>
                <a:lnTo>
                  <a:pt x="6525491" y="1440180"/>
                </a:lnTo>
                <a:lnTo>
                  <a:pt x="6614852" y="1440180"/>
                </a:lnTo>
                <a:lnTo>
                  <a:pt x="6614852" y="1514994"/>
                </a:lnTo>
                <a:lnTo>
                  <a:pt x="6741622" y="1514994"/>
                </a:lnTo>
                <a:lnTo>
                  <a:pt x="6768638" y="1542010"/>
                </a:lnTo>
                <a:lnTo>
                  <a:pt x="7269480" y="1542010"/>
                </a:lnTo>
                <a:lnTo>
                  <a:pt x="7269480" y="1650076"/>
                </a:lnTo>
                <a:lnTo>
                  <a:pt x="7635240" y="1650076"/>
                </a:lnTo>
                <a:lnTo>
                  <a:pt x="7635240" y="1726969"/>
                </a:lnTo>
                <a:lnTo>
                  <a:pt x="7745383" y="1726969"/>
                </a:lnTo>
                <a:lnTo>
                  <a:pt x="7745383" y="1820487"/>
                </a:lnTo>
                <a:lnTo>
                  <a:pt x="8343900" y="1820487"/>
                </a:lnTo>
                <a:lnTo>
                  <a:pt x="8343900" y="1907770"/>
                </a:lnTo>
                <a:lnTo>
                  <a:pt x="8495607" y="1907770"/>
                </a:lnTo>
                <a:lnTo>
                  <a:pt x="8495607" y="1984663"/>
                </a:lnTo>
                <a:lnTo>
                  <a:pt x="8591203" y="1984663"/>
                </a:lnTo>
                <a:lnTo>
                  <a:pt x="8591203" y="2074025"/>
                </a:lnTo>
                <a:lnTo>
                  <a:pt x="8661862" y="2074025"/>
                </a:lnTo>
                <a:lnTo>
                  <a:pt x="8661862" y="2175856"/>
                </a:lnTo>
                <a:lnTo>
                  <a:pt x="8919556" y="2175856"/>
                </a:lnTo>
                <a:lnTo>
                  <a:pt x="8919556" y="2261061"/>
                </a:lnTo>
                <a:lnTo>
                  <a:pt x="8975667" y="2261061"/>
                </a:lnTo>
                <a:lnTo>
                  <a:pt x="8975667" y="2354580"/>
                </a:lnTo>
                <a:lnTo>
                  <a:pt x="9189720" y="2354580"/>
                </a:lnTo>
                <a:lnTo>
                  <a:pt x="9189720" y="2446020"/>
                </a:lnTo>
                <a:lnTo>
                  <a:pt x="10045931" y="2446020"/>
                </a:lnTo>
                <a:lnTo>
                  <a:pt x="10045931" y="2653838"/>
                </a:lnTo>
                <a:lnTo>
                  <a:pt x="10282843" y="2653838"/>
                </a:lnTo>
                <a:lnTo>
                  <a:pt x="10282843" y="2739043"/>
                </a:lnTo>
                <a:lnTo>
                  <a:pt x="10542616" y="2739043"/>
                </a:lnTo>
                <a:lnTo>
                  <a:pt x="10542616" y="2851265"/>
                </a:lnTo>
                <a:lnTo>
                  <a:pt x="10895907" y="2851265"/>
                </a:lnTo>
                <a:lnTo>
                  <a:pt x="10895907" y="2980112"/>
                </a:lnTo>
                <a:lnTo>
                  <a:pt x="10931236" y="2980112"/>
                </a:lnTo>
                <a:lnTo>
                  <a:pt x="10931236" y="3081943"/>
                </a:lnTo>
                <a:lnTo>
                  <a:pt x="11020598" y="3081943"/>
                </a:lnTo>
                <a:lnTo>
                  <a:pt x="11020598" y="3190009"/>
                </a:lnTo>
                <a:lnTo>
                  <a:pt x="11080865" y="3190009"/>
                </a:lnTo>
                <a:lnTo>
                  <a:pt x="11080865" y="3308465"/>
                </a:lnTo>
                <a:lnTo>
                  <a:pt x="11818620" y="3308465"/>
                </a:lnTo>
                <a:lnTo>
                  <a:pt x="11818620" y="3435234"/>
                </a:lnTo>
                <a:lnTo>
                  <a:pt x="12043063" y="3435234"/>
                </a:lnTo>
                <a:lnTo>
                  <a:pt x="12043063" y="3555769"/>
                </a:lnTo>
                <a:lnTo>
                  <a:pt x="12153207" y="3555769"/>
                </a:lnTo>
                <a:lnTo>
                  <a:pt x="12169832" y="3568238"/>
                </a:lnTo>
                <a:lnTo>
                  <a:pt x="12169832" y="3568238"/>
                </a:lnTo>
                <a:lnTo>
                  <a:pt x="12169832" y="3699163"/>
                </a:lnTo>
                <a:lnTo>
                  <a:pt x="12361025" y="3699163"/>
                </a:lnTo>
                <a:lnTo>
                  <a:pt x="12361025" y="3830089"/>
                </a:lnTo>
                <a:lnTo>
                  <a:pt x="13082154" y="3830089"/>
                </a:lnTo>
                <a:lnTo>
                  <a:pt x="13082154" y="4008812"/>
                </a:lnTo>
                <a:lnTo>
                  <a:pt x="13716000" y="4008812"/>
                </a:lnTo>
                <a:lnTo>
                  <a:pt x="13716000" y="4187536"/>
                </a:lnTo>
                <a:lnTo>
                  <a:pt x="14179434" y="4187536"/>
                </a:lnTo>
                <a:lnTo>
                  <a:pt x="14179434" y="4368338"/>
                </a:lnTo>
                <a:lnTo>
                  <a:pt x="14308282" y="4368338"/>
                </a:lnTo>
                <a:lnTo>
                  <a:pt x="14308282" y="4582390"/>
                </a:lnTo>
                <a:lnTo>
                  <a:pt x="14360236" y="4582390"/>
                </a:lnTo>
                <a:lnTo>
                  <a:pt x="14360236" y="4769427"/>
                </a:lnTo>
                <a:lnTo>
                  <a:pt x="14437129" y="4769427"/>
                </a:lnTo>
              </a:path>
            </a:pathLst>
          </a:custGeom>
          <a:noFill/>
          <a:ln w="28575">
            <a:solidFill>
              <a:schemeClr val="accent6">
                <a:lumMod val="20000"/>
                <a:lumOff val="80000"/>
              </a:schemeClr>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8" name="Freeform: Shape 177">
            <a:extLst>
              <a:ext uri="{FF2B5EF4-FFF2-40B4-BE49-F238E27FC236}">
                <a16:creationId xmlns:a16="http://schemas.microsoft.com/office/drawing/2014/main" id="{B2032EAD-BF61-F966-3776-5E6322777C74}"/>
              </a:ext>
            </a:extLst>
          </p:cNvPr>
          <p:cNvSpPr/>
          <p:nvPr/>
        </p:nvSpPr>
        <p:spPr bwMode="auto">
          <a:xfrm>
            <a:off x="7072507" y="2351718"/>
            <a:ext cx="4071116" cy="2452590"/>
          </a:xfrm>
          <a:custGeom>
            <a:avLst/>
            <a:gdLst>
              <a:gd name="connsiteX0" fmla="*/ 0 w 3817620"/>
              <a:gd name="connsiteY0" fmla="*/ 0 h 2548890"/>
              <a:gd name="connsiteX1" fmla="*/ 0 w 3817620"/>
              <a:gd name="connsiteY1" fmla="*/ 2548890 h 2548890"/>
              <a:gd name="connsiteX2" fmla="*/ 3817620 w 3817620"/>
              <a:gd name="connsiteY2" fmla="*/ 2548890 h 2548890"/>
            </a:gdLst>
            <a:ahLst/>
            <a:cxnLst>
              <a:cxn ang="0">
                <a:pos x="connsiteX0" y="connsiteY0"/>
              </a:cxn>
              <a:cxn ang="0">
                <a:pos x="connsiteX1" y="connsiteY1"/>
              </a:cxn>
              <a:cxn ang="0">
                <a:pos x="connsiteX2" y="connsiteY2"/>
              </a:cxn>
            </a:cxnLst>
            <a:rect l="l" t="t" r="r" b="b"/>
            <a:pathLst>
              <a:path w="3817620" h="2548890">
                <a:moveTo>
                  <a:pt x="0" y="0"/>
                </a:moveTo>
                <a:lnTo>
                  <a:pt x="0" y="2548890"/>
                </a:lnTo>
                <a:lnTo>
                  <a:pt x="3817620" y="2548890"/>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5" name="TextBox 4">
            <a:extLst>
              <a:ext uri="{FF2B5EF4-FFF2-40B4-BE49-F238E27FC236}">
                <a16:creationId xmlns:a16="http://schemas.microsoft.com/office/drawing/2014/main" id="{908386D0-5B29-17DD-5F6F-952A1642DEBE}"/>
              </a:ext>
            </a:extLst>
          </p:cNvPr>
          <p:cNvSpPr txBox="1"/>
          <p:nvPr/>
        </p:nvSpPr>
        <p:spPr>
          <a:xfrm>
            <a:off x="1868025" y="2046124"/>
            <a:ext cx="3575643" cy="391046"/>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a:t>
            </a:r>
            <a:endParaRPr kumimoji="0" lang="en-CA" sz="12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6" name="TextBox 5">
            <a:extLst>
              <a:ext uri="{FF2B5EF4-FFF2-40B4-BE49-F238E27FC236}">
                <a16:creationId xmlns:a16="http://schemas.microsoft.com/office/drawing/2014/main" id="{D19BE5E6-CBDD-8AF7-530F-1B527FC10494}"/>
              </a:ext>
            </a:extLst>
          </p:cNvPr>
          <p:cNvSpPr txBox="1"/>
          <p:nvPr/>
        </p:nvSpPr>
        <p:spPr>
          <a:xfrm>
            <a:off x="7201977" y="2048233"/>
            <a:ext cx="3575643" cy="391046"/>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 and LSM</a:t>
            </a:r>
            <a:endParaRPr kumimoji="0" lang="en-CA" sz="12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spTree>
    <p:extLst>
      <p:ext uri="{BB962C8B-B14F-4D97-AF65-F5344CB8AC3E}">
        <p14:creationId xmlns:p14="http://schemas.microsoft.com/office/powerpoint/2010/main" val="1428446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1C485-BFB8-8C4A-D61D-26447769D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4F4A06-99D4-D9D0-8D69-7FE24C8767B8}"/>
              </a:ext>
            </a:extLst>
          </p:cNvPr>
          <p:cNvSpPr>
            <a:spLocks noGrp="1"/>
          </p:cNvSpPr>
          <p:nvPr>
            <p:ph type="title"/>
          </p:nvPr>
        </p:nvSpPr>
        <p:spPr/>
        <p:txBody>
          <a:bodyPr/>
          <a:lstStyle/>
          <a:p>
            <a:r>
              <a:rPr lang="en-CA" dirty="0"/>
              <a:t>Summary: Identifying Greatest Risk for Disease Progression</a:t>
            </a:r>
            <a:endParaRPr lang="en-US" dirty="0"/>
          </a:p>
        </p:txBody>
      </p:sp>
      <p:sp>
        <p:nvSpPr>
          <p:cNvPr id="4" name="Content Placeholder 3">
            <a:extLst>
              <a:ext uri="{FF2B5EF4-FFF2-40B4-BE49-F238E27FC236}">
                <a16:creationId xmlns:a16="http://schemas.microsoft.com/office/drawing/2014/main" id="{D1BEDDDF-FC2D-961A-0692-081862A23EFB}"/>
              </a:ext>
            </a:extLst>
          </p:cNvPr>
          <p:cNvSpPr>
            <a:spLocks noGrp="1"/>
          </p:cNvSpPr>
          <p:nvPr>
            <p:ph sz="quarter" idx="10"/>
          </p:nvPr>
        </p:nvSpPr>
        <p:spPr>
          <a:xfrm>
            <a:off x="1814731" y="6302375"/>
            <a:ext cx="7709757" cy="327025"/>
          </a:xfrm>
        </p:spPr>
        <p:txBody>
          <a:bodyPr/>
          <a:lstStyle/>
          <a:p>
            <a:r>
              <a:rPr lang="en-US" dirty="0"/>
              <a:t>Corpechot. Hepatol. 2008;48:871. Murillo Perez. Aliment Pharmacol Ther. 2019;50:1127.  Osman. J Clin Gastroenterol. 2021;55:449. Walia. Z Gastroenterol 2024;62:e696. Carbone. Gastroenterol. 2013;144:560. Lammers. Gastroenterology 2014;147:1338. Nakamura. Hepatology. 2007;45:118. Gulamhusein. Clin Gastroenterol Hepatol. 2020;18:1033. </a:t>
            </a:r>
          </a:p>
        </p:txBody>
      </p:sp>
      <p:sp>
        <p:nvSpPr>
          <p:cNvPr id="16" name="TextBox 15">
            <a:extLst>
              <a:ext uri="{FF2B5EF4-FFF2-40B4-BE49-F238E27FC236}">
                <a16:creationId xmlns:a16="http://schemas.microsoft.com/office/drawing/2014/main" id="{4FCE7183-6DAE-F265-36A2-79914476479F}"/>
              </a:ext>
            </a:extLst>
          </p:cNvPr>
          <p:cNvSpPr txBox="1"/>
          <p:nvPr/>
        </p:nvSpPr>
        <p:spPr>
          <a:xfrm>
            <a:off x="6316661" y="2161959"/>
            <a:ext cx="1451429" cy="258084"/>
          </a:xfrm>
          <a:prstGeom prst="rect">
            <a:avLst/>
          </a:prstGeom>
        </p:spPr>
        <p:txBody>
          <a:bodyPr vert="horz" wrap="non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1</a:t>
            </a:r>
            <a:endPar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20" name="TextBox 19">
            <a:extLst>
              <a:ext uri="{FF2B5EF4-FFF2-40B4-BE49-F238E27FC236}">
                <a16:creationId xmlns:a16="http://schemas.microsoft.com/office/drawing/2014/main" id="{B5945E35-5085-9CDD-E57A-C81F655B3842}"/>
              </a:ext>
            </a:extLst>
          </p:cNvPr>
          <p:cNvSpPr txBox="1"/>
          <p:nvPr/>
        </p:nvSpPr>
        <p:spPr>
          <a:xfrm>
            <a:off x="6766603" y="3492407"/>
            <a:ext cx="1451429" cy="258084"/>
          </a:xfrm>
          <a:prstGeom prst="rect">
            <a:avLst/>
          </a:prstGeom>
        </p:spPr>
        <p:txBody>
          <a:bodyPr vert="horz" wrap="non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2</a:t>
            </a:r>
            <a:endPar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21" name="TextBox 20">
            <a:extLst>
              <a:ext uri="{FF2B5EF4-FFF2-40B4-BE49-F238E27FC236}">
                <a16:creationId xmlns:a16="http://schemas.microsoft.com/office/drawing/2014/main" id="{28027676-1AD8-704D-09BB-8BB8E84E34AE}"/>
              </a:ext>
            </a:extLst>
          </p:cNvPr>
          <p:cNvSpPr txBox="1"/>
          <p:nvPr/>
        </p:nvSpPr>
        <p:spPr>
          <a:xfrm>
            <a:off x="5590946" y="4504309"/>
            <a:ext cx="1451429" cy="258084"/>
          </a:xfrm>
          <a:prstGeom prst="rect">
            <a:avLst/>
          </a:prstGeom>
        </p:spPr>
        <p:txBody>
          <a:bodyPr vert="horz" wrap="non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3</a:t>
            </a:r>
            <a:endPar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22" name="TextBox 21">
            <a:extLst>
              <a:ext uri="{FF2B5EF4-FFF2-40B4-BE49-F238E27FC236}">
                <a16:creationId xmlns:a16="http://schemas.microsoft.com/office/drawing/2014/main" id="{3EFF968D-C1E4-D3E3-A7C8-7FBCFBA0272D}"/>
              </a:ext>
            </a:extLst>
          </p:cNvPr>
          <p:cNvSpPr txBox="1"/>
          <p:nvPr/>
        </p:nvSpPr>
        <p:spPr>
          <a:xfrm>
            <a:off x="4382630" y="3492407"/>
            <a:ext cx="1451429" cy="258084"/>
          </a:xfrm>
          <a:prstGeom prst="rect">
            <a:avLst/>
          </a:prstGeom>
        </p:spPr>
        <p:txBody>
          <a:bodyPr vert="horz" wrap="non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4</a:t>
            </a:r>
            <a:endPar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23" name="TextBox 22">
            <a:extLst>
              <a:ext uri="{FF2B5EF4-FFF2-40B4-BE49-F238E27FC236}">
                <a16:creationId xmlns:a16="http://schemas.microsoft.com/office/drawing/2014/main" id="{270E81FE-FDCB-2D24-E836-FB5C1009F36F}"/>
              </a:ext>
            </a:extLst>
          </p:cNvPr>
          <p:cNvSpPr txBox="1"/>
          <p:nvPr/>
        </p:nvSpPr>
        <p:spPr>
          <a:xfrm>
            <a:off x="4865231" y="2161959"/>
            <a:ext cx="1451429" cy="258084"/>
          </a:xfrm>
          <a:prstGeom prst="rect">
            <a:avLst/>
          </a:prstGeom>
        </p:spPr>
        <p:txBody>
          <a:bodyPr vert="horz" wrap="non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5</a:t>
            </a:r>
            <a:endPar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24" name="TextBox 23">
            <a:extLst>
              <a:ext uri="{FF2B5EF4-FFF2-40B4-BE49-F238E27FC236}">
                <a16:creationId xmlns:a16="http://schemas.microsoft.com/office/drawing/2014/main" id="{DC213147-513A-F79F-04C4-244410792D64}"/>
              </a:ext>
            </a:extLst>
          </p:cNvPr>
          <p:cNvSpPr txBox="1"/>
          <p:nvPr/>
        </p:nvSpPr>
        <p:spPr>
          <a:xfrm>
            <a:off x="728870" y="2244124"/>
            <a:ext cx="3564619" cy="746965"/>
          </a:xfrm>
          <a:prstGeom prst="rect">
            <a:avLst/>
          </a:prstGeom>
        </p:spPr>
        <p:txBody>
          <a:bodyPr vert="horz" wrap="square" lIns="0" tIns="0" rIns="0" bIns="0" rtlCol="0">
            <a:noAutofit/>
          </a:bodyPr>
          <a:lstStyle/>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Stage 3/4 fibrosis</a:t>
            </a:r>
          </a:p>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VCTE ≥10.2 kPa </a:t>
            </a:r>
          </a:p>
        </p:txBody>
      </p:sp>
      <p:sp>
        <p:nvSpPr>
          <p:cNvPr id="25" name="TextBox 24">
            <a:extLst>
              <a:ext uri="{FF2B5EF4-FFF2-40B4-BE49-F238E27FC236}">
                <a16:creationId xmlns:a16="http://schemas.microsoft.com/office/drawing/2014/main" id="{9623ACD7-E84D-E619-C693-9608C0E5D6F5}"/>
              </a:ext>
            </a:extLst>
          </p:cNvPr>
          <p:cNvSpPr txBox="1"/>
          <p:nvPr/>
        </p:nvSpPr>
        <p:spPr>
          <a:xfrm>
            <a:off x="728871" y="3577000"/>
            <a:ext cx="2654016" cy="921631"/>
          </a:xfrm>
          <a:prstGeom prst="rect">
            <a:avLst/>
          </a:prstGeom>
        </p:spPr>
        <p:txBody>
          <a:bodyPr vert="horz" wrap="square" lIns="0" tIns="0" rIns="0" bIns="0" rtlCol="0">
            <a:noAutofit/>
          </a:bodyPr>
          <a:lstStyle/>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Younger age at diagnosis</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Male</a:t>
            </a:r>
          </a:p>
        </p:txBody>
      </p:sp>
      <p:sp>
        <p:nvSpPr>
          <p:cNvPr id="29" name="TextBox 28">
            <a:extLst>
              <a:ext uri="{FF2B5EF4-FFF2-40B4-BE49-F238E27FC236}">
                <a16:creationId xmlns:a16="http://schemas.microsoft.com/office/drawing/2014/main" id="{3B2A50F6-975D-1C93-0552-66086B1DAA25}"/>
              </a:ext>
            </a:extLst>
          </p:cNvPr>
          <p:cNvSpPr txBox="1"/>
          <p:nvPr/>
        </p:nvSpPr>
        <p:spPr>
          <a:xfrm>
            <a:off x="8694595" y="3711720"/>
            <a:ext cx="2456410" cy="921631"/>
          </a:xfrm>
          <a:prstGeom prst="rect">
            <a:avLst/>
          </a:prstGeom>
        </p:spPr>
        <p:txBody>
          <a:bodyPr vert="horz" wrap="square" lIns="0" tIns="0" rIns="0" bIns="0" rtlCol="0">
            <a:noAutofit/>
          </a:bodyPr>
          <a:lstStyle/>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Rotterdam criteria</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Toronto criteria</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Paris criteria</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Barcelona criteria</a:t>
            </a:r>
          </a:p>
        </p:txBody>
      </p:sp>
      <p:sp>
        <p:nvSpPr>
          <p:cNvPr id="30" name="TextBox 29">
            <a:extLst>
              <a:ext uri="{FF2B5EF4-FFF2-40B4-BE49-F238E27FC236}">
                <a16:creationId xmlns:a16="http://schemas.microsoft.com/office/drawing/2014/main" id="{E3375E17-78A2-76A6-4AEC-4F50C42CD166}"/>
              </a:ext>
            </a:extLst>
          </p:cNvPr>
          <p:cNvSpPr txBox="1"/>
          <p:nvPr/>
        </p:nvSpPr>
        <p:spPr>
          <a:xfrm>
            <a:off x="8694595" y="1918668"/>
            <a:ext cx="3497405" cy="921631"/>
          </a:xfrm>
          <a:prstGeom prst="rect">
            <a:avLst/>
          </a:prstGeom>
        </p:spPr>
        <p:txBody>
          <a:bodyPr vert="horz" wrap="square" lIns="0" tIns="0" rIns="0" bIns="0" numCol="2" rtlCol="0">
            <a:noAutofit/>
          </a:bodyPr>
          <a:lstStyle/>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GLOBE</a:t>
            </a:r>
          </a:p>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APRI</a:t>
            </a:r>
          </a:p>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AAR</a:t>
            </a:r>
          </a:p>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FIB-4</a:t>
            </a:r>
          </a:p>
          <a:p>
            <a:pPr marL="283464" marR="0" lvl="0" indent="-283464"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UK-PBC</a:t>
            </a:r>
          </a:p>
        </p:txBody>
      </p:sp>
      <p:grpSp>
        <p:nvGrpSpPr>
          <p:cNvPr id="26" name="Group 25">
            <a:extLst>
              <a:ext uri="{FF2B5EF4-FFF2-40B4-BE49-F238E27FC236}">
                <a16:creationId xmlns:a16="http://schemas.microsoft.com/office/drawing/2014/main" id="{19F89ADB-CA37-7C9A-5D72-4ABBB5E458C8}"/>
              </a:ext>
            </a:extLst>
          </p:cNvPr>
          <p:cNvGrpSpPr/>
          <p:nvPr/>
        </p:nvGrpSpPr>
        <p:grpSpPr>
          <a:xfrm>
            <a:off x="728871" y="5340182"/>
            <a:ext cx="4136360" cy="667081"/>
            <a:chOff x="508210" y="5524965"/>
            <a:chExt cx="4136360" cy="667081"/>
          </a:xfrm>
        </p:grpSpPr>
        <p:sp>
          <p:nvSpPr>
            <p:cNvPr id="28" name="TextBox 27">
              <a:extLst>
                <a:ext uri="{FF2B5EF4-FFF2-40B4-BE49-F238E27FC236}">
                  <a16:creationId xmlns:a16="http://schemas.microsoft.com/office/drawing/2014/main" id="{A5E39F71-3251-885A-9747-4E044AAD18CD}"/>
                </a:ext>
              </a:extLst>
            </p:cNvPr>
            <p:cNvSpPr txBox="1"/>
            <p:nvPr/>
          </p:nvSpPr>
          <p:spPr>
            <a:xfrm>
              <a:off x="508210" y="5580349"/>
              <a:ext cx="2073066" cy="611697"/>
            </a:xfrm>
            <a:prstGeom prst="rect">
              <a:avLst/>
            </a:prstGeom>
          </p:spPr>
          <p:txBody>
            <a:bodyPr vert="horz" wrap="square" lIns="0" tIns="0" rIns="0" bIns="0" rtlCol="0">
              <a:noAutofit/>
            </a:bodyPr>
            <a:lstStyle/>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ALP</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Bilirubin</a:t>
              </a:r>
            </a:p>
          </p:txBody>
        </p:sp>
        <p:sp>
          <p:nvSpPr>
            <p:cNvPr id="41" name="TextBox 40">
              <a:extLst>
                <a:ext uri="{FF2B5EF4-FFF2-40B4-BE49-F238E27FC236}">
                  <a16:creationId xmlns:a16="http://schemas.microsoft.com/office/drawing/2014/main" id="{27A3B2E6-A38F-74B1-99E3-C79A41B1D845}"/>
                </a:ext>
              </a:extLst>
            </p:cNvPr>
            <p:cNvSpPr txBox="1"/>
            <p:nvPr/>
          </p:nvSpPr>
          <p:spPr>
            <a:xfrm>
              <a:off x="1752796" y="5524965"/>
              <a:ext cx="2891774" cy="584775"/>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Gp210 antibody </a:t>
              </a:r>
              <a:b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br>
              <a:r>
                <a:rPr kumimoji="0" lang="en-US" sz="16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(not routinely used)</a:t>
              </a:r>
            </a:p>
          </p:txBody>
        </p:sp>
      </p:grpSp>
      <p:sp>
        <p:nvSpPr>
          <p:cNvPr id="6" name="Partial Circle 5">
            <a:extLst>
              <a:ext uri="{FF2B5EF4-FFF2-40B4-BE49-F238E27FC236}">
                <a16:creationId xmlns:a16="http://schemas.microsoft.com/office/drawing/2014/main" id="{B1704AC6-E96C-CAF8-2DB9-C9C906D62B61}"/>
              </a:ext>
            </a:extLst>
          </p:cNvPr>
          <p:cNvSpPr/>
          <p:nvPr/>
        </p:nvSpPr>
        <p:spPr>
          <a:xfrm>
            <a:off x="3643591" y="1244041"/>
            <a:ext cx="4682723" cy="4682723"/>
          </a:xfrm>
          <a:prstGeom prst="pie">
            <a:avLst>
              <a:gd name="adj1" fmla="val 11878108"/>
              <a:gd name="adj2" fmla="val 1620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7" name="Partial Circle 6">
            <a:extLst>
              <a:ext uri="{FF2B5EF4-FFF2-40B4-BE49-F238E27FC236}">
                <a16:creationId xmlns:a16="http://schemas.microsoft.com/office/drawing/2014/main" id="{E58999EB-DE85-1940-5241-18A9B1CE8B68}"/>
              </a:ext>
            </a:extLst>
          </p:cNvPr>
          <p:cNvSpPr/>
          <p:nvPr/>
        </p:nvSpPr>
        <p:spPr>
          <a:xfrm>
            <a:off x="3620091" y="1274725"/>
            <a:ext cx="4682723" cy="4682723"/>
          </a:xfrm>
          <a:prstGeom prst="pie">
            <a:avLst>
              <a:gd name="adj1" fmla="val 7519969"/>
              <a:gd name="adj2" fmla="val 11835564"/>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8" name="Partial Circle 7">
            <a:extLst>
              <a:ext uri="{FF2B5EF4-FFF2-40B4-BE49-F238E27FC236}">
                <a16:creationId xmlns:a16="http://schemas.microsoft.com/office/drawing/2014/main" id="{87C8E031-AE90-7CC4-54E7-DDD09F1DA729}"/>
              </a:ext>
            </a:extLst>
          </p:cNvPr>
          <p:cNvSpPr/>
          <p:nvPr/>
        </p:nvSpPr>
        <p:spPr>
          <a:xfrm>
            <a:off x="3667091" y="1316197"/>
            <a:ext cx="4682723" cy="4682723"/>
          </a:xfrm>
          <a:prstGeom prst="pie">
            <a:avLst>
              <a:gd name="adj1" fmla="val 3250703"/>
              <a:gd name="adj2" fmla="val 7537302"/>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9" name="Partial Circle 8">
            <a:extLst>
              <a:ext uri="{FF2B5EF4-FFF2-40B4-BE49-F238E27FC236}">
                <a16:creationId xmlns:a16="http://schemas.microsoft.com/office/drawing/2014/main" id="{EED6C899-B2BD-C23C-CF5D-D2FA0F0D8C78}"/>
              </a:ext>
            </a:extLst>
          </p:cNvPr>
          <p:cNvSpPr/>
          <p:nvPr/>
        </p:nvSpPr>
        <p:spPr>
          <a:xfrm flipH="1">
            <a:off x="3706703" y="1274725"/>
            <a:ext cx="4682723" cy="4682723"/>
          </a:xfrm>
          <a:prstGeom prst="pie">
            <a:avLst>
              <a:gd name="adj1" fmla="val 7519969"/>
              <a:gd name="adj2" fmla="val 11835564"/>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10" name="Partial Circle 9">
            <a:extLst>
              <a:ext uri="{FF2B5EF4-FFF2-40B4-BE49-F238E27FC236}">
                <a16:creationId xmlns:a16="http://schemas.microsoft.com/office/drawing/2014/main" id="{D2E5346F-4574-E749-A73A-994B34260855}"/>
              </a:ext>
            </a:extLst>
          </p:cNvPr>
          <p:cNvSpPr/>
          <p:nvPr/>
        </p:nvSpPr>
        <p:spPr>
          <a:xfrm flipH="1">
            <a:off x="3696594" y="1244041"/>
            <a:ext cx="4682723" cy="4682723"/>
          </a:xfrm>
          <a:prstGeom prst="pie">
            <a:avLst>
              <a:gd name="adj1" fmla="val 11878108"/>
              <a:gd name="adj2" fmla="val 1620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p:txBody>
      </p:sp>
      <p:sp>
        <p:nvSpPr>
          <p:cNvPr id="13" name="TextBox 12">
            <a:extLst>
              <a:ext uri="{FF2B5EF4-FFF2-40B4-BE49-F238E27FC236}">
                <a16:creationId xmlns:a16="http://schemas.microsoft.com/office/drawing/2014/main" id="{A6271A36-82BC-623F-B290-06597FDE37DE}"/>
              </a:ext>
            </a:extLst>
          </p:cNvPr>
          <p:cNvSpPr txBox="1"/>
          <p:nvPr/>
        </p:nvSpPr>
        <p:spPr>
          <a:xfrm>
            <a:off x="5234783" y="4750443"/>
            <a:ext cx="1540210" cy="929436"/>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Biochemical and serologic findings</a:t>
            </a:r>
          </a:p>
        </p:txBody>
      </p:sp>
      <p:sp>
        <p:nvSpPr>
          <p:cNvPr id="14" name="TextBox 13">
            <a:extLst>
              <a:ext uri="{FF2B5EF4-FFF2-40B4-BE49-F238E27FC236}">
                <a16:creationId xmlns:a16="http://schemas.microsoft.com/office/drawing/2014/main" id="{71D76FBF-6258-6560-AB21-5F2BD1D32CE7}"/>
              </a:ext>
            </a:extLst>
          </p:cNvPr>
          <p:cNvSpPr txBox="1"/>
          <p:nvPr/>
        </p:nvSpPr>
        <p:spPr>
          <a:xfrm>
            <a:off x="4279445" y="2209497"/>
            <a:ext cx="1540210" cy="506035"/>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Advanced fibrosis</a:t>
            </a:r>
          </a:p>
        </p:txBody>
      </p:sp>
      <p:sp>
        <p:nvSpPr>
          <p:cNvPr id="17" name="TextBox 16">
            <a:extLst>
              <a:ext uri="{FF2B5EF4-FFF2-40B4-BE49-F238E27FC236}">
                <a16:creationId xmlns:a16="http://schemas.microsoft.com/office/drawing/2014/main" id="{97260071-D37B-862F-AEAA-D6850235A1ED}"/>
              </a:ext>
            </a:extLst>
          </p:cNvPr>
          <p:cNvSpPr txBox="1"/>
          <p:nvPr/>
        </p:nvSpPr>
        <p:spPr>
          <a:xfrm>
            <a:off x="3826655" y="3898255"/>
            <a:ext cx="1540210" cy="506035"/>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Age, sex</a:t>
            </a:r>
          </a:p>
        </p:txBody>
      </p:sp>
      <p:sp>
        <p:nvSpPr>
          <p:cNvPr id="18" name="TextBox 17">
            <a:extLst>
              <a:ext uri="{FF2B5EF4-FFF2-40B4-BE49-F238E27FC236}">
                <a16:creationId xmlns:a16="http://schemas.microsoft.com/office/drawing/2014/main" id="{5A5D90F7-1971-22F9-F68F-92F0831A3FF4}"/>
              </a:ext>
            </a:extLst>
          </p:cNvPr>
          <p:cNvSpPr txBox="1"/>
          <p:nvPr/>
        </p:nvSpPr>
        <p:spPr>
          <a:xfrm>
            <a:off x="6187935" y="2080307"/>
            <a:ext cx="1540210" cy="506035"/>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Biochemical risk stratifiers</a:t>
            </a:r>
          </a:p>
        </p:txBody>
      </p:sp>
      <p:sp>
        <p:nvSpPr>
          <p:cNvPr id="19" name="TextBox 18">
            <a:extLst>
              <a:ext uri="{FF2B5EF4-FFF2-40B4-BE49-F238E27FC236}">
                <a16:creationId xmlns:a16="http://schemas.microsoft.com/office/drawing/2014/main" id="{524651B2-0199-904C-F48C-C3E047EBFC9B}"/>
              </a:ext>
            </a:extLst>
          </p:cNvPr>
          <p:cNvSpPr txBox="1"/>
          <p:nvPr/>
        </p:nvSpPr>
        <p:spPr>
          <a:xfrm>
            <a:off x="6646067" y="3769935"/>
            <a:ext cx="1540210" cy="506035"/>
          </a:xfrm>
          <a:prstGeom prst="rect">
            <a:avLst/>
          </a:prstGeom>
        </p:spPr>
        <p:txBody>
          <a:bodyPr vert="horz" wrap="square" lIns="0" tIns="0" rIns="0" bIns="0" rtlCol="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Biochemical response to UDCA</a:t>
            </a:r>
          </a:p>
        </p:txBody>
      </p:sp>
      <p:cxnSp>
        <p:nvCxnSpPr>
          <p:cNvPr id="32" name="Straight Connector 31">
            <a:extLst>
              <a:ext uri="{FF2B5EF4-FFF2-40B4-BE49-F238E27FC236}">
                <a16:creationId xmlns:a16="http://schemas.microsoft.com/office/drawing/2014/main" id="{83527229-08BE-6980-8484-A3F8E3482955}"/>
              </a:ext>
            </a:extLst>
          </p:cNvPr>
          <p:cNvCxnSpPr>
            <a:cxnSpLocks/>
          </p:cNvCxnSpPr>
          <p:nvPr/>
        </p:nvCxnSpPr>
        <p:spPr>
          <a:xfrm flipH="1">
            <a:off x="728870" y="5987417"/>
            <a:ext cx="5299572" cy="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AD4447B-FABA-5B44-421A-17415548A12B}"/>
              </a:ext>
            </a:extLst>
          </p:cNvPr>
          <p:cNvCxnSpPr>
            <a:cxnSpLocks/>
          </p:cNvCxnSpPr>
          <p:nvPr/>
        </p:nvCxnSpPr>
        <p:spPr>
          <a:xfrm flipH="1">
            <a:off x="728870" y="4415792"/>
            <a:ext cx="386789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ED88B2E-79EE-92D9-1F0B-A5E79236294E}"/>
              </a:ext>
            </a:extLst>
          </p:cNvPr>
          <p:cNvCxnSpPr>
            <a:cxnSpLocks/>
          </p:cNvCxnSpPr>
          <p:nvPr/>
        </p:nvCxnSpPr>
        <p:spPr>
          <a:xfrm flipH="1">
            <a:off x="715961" y="2844167"/>
            <a:ext cx="386789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3D26695-CCAD-666F-84E7-47E4F4F733D8}"/>
              </a:ext>
            </a:extLst>
          </p:cNvPr>
          <p:cNvCxnSpPr>
            <a:cxnSpLocks/>
          </p:cNvCxnSpPr>
          <p:nvPr/>
        </p:nvCxnSpPr>
        <p:spPr>
          <a:xfrm flipH="1">
            <a:off x="7907336" y="2844167"/>
            <a:ext cx="386789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6D59B6D-33F4-884E-07A0-E04D7518245F}"/>
              </a:ext>
            </a:extLst>
          </p:cNvPr>
          <p:cNvCxnSpPr>
            <a:cxnSpLocks/>
          </p:cNvCxnSpPr>
          <p:nvPr/>
        </p:nvCxnSpPr>
        <p:spPr>
          <a:xfrm flipH="1">
            <a:off x="7907336" y="4949192"/>
            <a:ext cx="386789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a16="http://schemas.microsoft.com/office/drawing/2014/main" id="{2D9094CF-039D-2C5B-DBD8-23F69F198D1A}"/>
              </a:ext>
            </a:extLst>
          </p:cNvPr>
          <p:cNvSpPr/>
          <p:nvPr/>
        </p:nvSpPr>
        <p:spPr>
          <a:xfrm>
            <a:off x="728870" y="1242234"/>
            <a:ext cx="3235116" cy="46635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mn-cs"/>
              </a:rPr>
              <a:t>Baseline Factors</a:t>
            </a:r>
          </a:p>
        </p:txBody>
      </p:sp>
      <p:sp>
        <p:nvSpPr>
          <p:cNvPr id="46" name="Rectangle: Rounded Corners 45">
            <a:extLst>
              <a:ext uri="{FF2B5EF4-FFF2-40B4-BE49-F238E27FC236}">
                <a16:creationId xmlns:a16="http://schemas.microsoft.com/office/drawing/2014/main" id="{7EA0A251-02BF-1D5F-AD3F-C11E3A78F56B}"/>
              </a:ext>
            </a:extLst>
          </p:cNvPr>
          <p:cNvSpPr/>
          <p:nvPr/>
        </p:nvSpPr>
        <p:spPr>
          <a:xfrm>
            <a:off x="8167071" y="1242234"/>
            <a:ext cx="3235116" cy="46635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1800" b="1" i="0" u="none" strike="noStrike" kern="1200" cap="none" spc="0" normalizeH="0" baseline="0" noProof="0" dirty="0">
                <a:ln>
                  <a:noFill/>
                </a:ln>
                <a:solidFill>
                  <a:srgbClr val="F9F3D9"/>
                </a:solidFill>
                <a:effectLst/>
                <a:uLnTx/>
                <a:uFillTx/>
                <a:latin typeface="Poppins"/>
                <a:ea typeface="+mn-ea"/>
                <a:cs typeface="+mn-cs"/>
              </a:rPr>
              <a:t>Other Factors</a:t>
            </a:r>
          </a:p>
        </p:txBody>
      </p:sp>
    </p:spTree>
    <p:extLst>
      <p:ext uri="{BB962C8B-B14F-4D97-AF65-F5344CB8AC3E}">
        <p14:creationId xmlns:p14="http://schemas.microsoft.com/office/powerpoint/2010/main" val="535186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8F86-A656-9B43-C831-BE5A52022EDE}"/>
              </a:ext>
            </a:extLst>
          </p:cNvPr>
          <p:cNvSpPr>
            <a:spLocks noGrp="1"/>
          </p:cNvSpPr>
          <p:nvPr>
            <p:ph type="title"/>
          </p:nvPr>
        </p:nvSpPr>
        <p:spPr>
          <a:xfrm>
            <a:off x="231078" y="531006"/>
            <a:ext cx="11740260" cy="502445"/>
          </a:xfrm>
        </p:spPr>
        <p:txBody>
          <a:bodyPr/>
          <a:lstStyle/>
          <a:p>
            <a:r>
              <a:rPr lang="en-US" dirty="0"/>
              <a:t>Key Points: PBC Risk Assessment and First-line Therapy</a:t>
            </a:r>
          </a:p>
        </p:txBody>
      </p:sp>
      <p:sp>
        <p:nvSpPr>
          <p:cNvPr id="3" name="Content Placeholder 2">
            <a:extLst>
              <a:ext uri="{FF2B5EF4-FFF2-40B4-BE49-F238E27FC236}">
                <a16:creationId xmlns:a16="http://schemas.microsoft.com/office/drawing/2014/main" id="{E66AA1CC-1985-2876-FF45-4C1F947034C1}"/>
              </a:ext>
            </a:extLst>
          </p:cNvPr>
          <p:cNvSpPr>
            <a:spLocks noGrp="1"/>
          </p:cNvSpPr>
          <p:nvPr>
            <p:ph idx="1"/>
          </p:nvPr>
        </p:nvSpPr>
        <p:spPr/>
        <p:txBody>
          <a:bodyPr/>
          <a:lstStyle/>
          <a:p>
            <a:r>
              <a:rPr lang="en-US" dirty="0"/>
              <a:t>Since PBC is a progressive autoimmune disease:</a:t>
            </a:r>
          </a:p>
          <a:p>
            <a:pPr lvl="2"/>
            <a:r>
              <a:rPr lang="en-US" dirty="0"/>
              <a:t>Risk stratify at diagnosis with noninvasive tests</a:t>
            </a:r>
          </a:p>
          <a:p>
            <a:pPr lvl="2"/>
            <a:r>
              <a:rPr lang="en-US" dirty="0"/>
              <a:t>Routinely risk-stratify at follow-up, too</a:t>
            </a:r>
          </a:p>
          <a:p>
            <a:r>
              <a:rPr lang="en-US" dirty="0"/>
              <a:t>First-line treatment remains UDCA regardless of risk </a:t>
            </a:r>
          </a:p>
          <a:p>
            <a:r>
              <a:rPr lang="en-US" dirty="0"/>
              <a:t>Use risk to personalize UDCA response monitoring plans</a:t>
            </a:r>
          </a:p>
          <a:p>
            <a:pPr lvl="2"/>
            <a:r>
              <a:rPr lang="en-US" dirty="0"/>
              <a:t>Assess response to UDCA at 6 mo in those at higher risk</a:t>
            </a:r>
          </a:p>
          <a:p>
            <a:pPr lvl="3"/>
            <a:r>
              <a:rPr lang="en-US" dirty="0"/>
              <a:t>Consider more aggressive monitoring and earlier escalation in patients who are younger and/or have more advanced fibrosis</a:t>
            </a:r>
          </a:p>
          <a:p>
            <a:pPr lvl="2"/>
            <a:r>
              <a:rPr lang="en-US" dirty="0"/>
              <a:t>In those with normal risk, can assess response to UDCA at 12 mo</a:t>
            </a:r>
          </a:p>
          <a:p>
            <a:r>
              <a:rPr lang="en-US" dirty="0"/>
              <a:t>Don’t forget about treating symptoms; UDCA does not treat them</a:t>
            </a:r>
          </a:p>
        </p:txBody>
      </p:sp>
    </p:spTree>
    <p:extLst>
      <p:ext uri="{BB962C8B-B14F-4D97-AF65-F5344CB8AC3E}">
        <p14:creationId xmlns:p14="http://schemas.microsoft.com/office/powerpoint/2010/main" val="2035244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17287"/>
            <a:ext cx="11740260" cy="1518364"/>
          </a:xfrm>
        </p:spPr>
        <p:txBody>
          <a:bodyPr/>
          <a:lstStyle/>
          <a:p>
            <a:r>
              <a:rPr lang="en-US" dirty="0"/>
              <a:t>A podcast to revisit expert-led discussion</a:t>
            </a:r>
          </a:p>
          <a:p>
            <a:r>
              <a:rPr lang="en-US" dirty="0"/>
              <a:t>Downloadable slidesets of all the key data</a:t>
            </a:r>
          </a:p>
          <a:p>
            <a:r>
              <a:rPr lang="en-US" dirty="0"/>
              <a:t>ClinicalThought commentaries featuring expert faculty perspectives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603908"/>
            <a:ext cx="11740260" cy="521168"/>
          </a:xfrm>
        </p:spPr>
        <p:txBody>
          <a:bodyPr/>
          <a:lstStyle/>
          <a:p>
            <a:r>
              <a:rPr lang="en-US" altLang="en-US" dirty="0"/>
              <a:t>Go Online for More Coverage of PBC!</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310113"/>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6.xml><?xml version="1.0" encoding="utf-8"?>
<a:theme xmlns:a="http://schemas.openxmlformats.org/drawingml/2006/main" name="7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7.xml><?xml version="1.0" encoding="utf-8"?>
<a:theme xmlns:a="http://schemas.openxmlformats.org/drawingml/2006/main" name="11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7a54b80-653b-4753-a884-bead0d19e46a" xsi:nil="true"/>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E8ECC2E17DDF408876C2EDC912C010" ma:contentTypeVersion="11" ma:contentTypeDescription="Create a new document." ma:contentTypeScope="" ma:versionID="c1e54c2b2e55d7fd499d53366426138d">
  <xsd:schema xmlns:xsd="http://www.w3.org/2001/XMLSchema" xmlns:xs="http://www.w3.org/2001/XMLSchema" xmlns:p="http://schemas.microsoft.com/office/2006/metadata/properties" xmlns:ns2="27a54b80-653b-4753-a884-bead0d19e46a" xmlns:ns3="22fd6914-46d4-4c7e-bbad-46e82841b69d" targetNamespace="http://schemas.microsoft.com/office/2006/metadata/properties" ma:root="true" ma:fieldsID="abf3555993863f49fce101c3c79b6b31" ns2:_="" ns3:_="">
    <xsd:import namespace="27a54b80-653b-4753-a884-bead0d19e46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a54b80-653b-4753-a884-bead0d19e4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displayName="Image Tags_0" ma:hidden="true" ma:internalName="lcf76f155ced4ddcb4097134ff3c332f">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2.xml><?xml version="1.0" encoding="utf-8"?>
<ds:datastoreItem xmlns:ds="http://schemas.openxmlformats.org/officeDocument/2006/customXml" ds:itemID="{C92BF528-79E7-49C7-8398-55B164A86230}">
  <ds:schemaRefs>
    <ds:schemaRef ds:uri="http://schemas.microsoft.com/office/2006/metadata/properties"/>
    <ds:schemaRef ds:uri="http://schemas.microsoft.com/office/infopath/2007/PartnerControls"/>
    <ds:schemaRef ds:uri="http://purl.org/dc/dcmitype/"/>
    <ds:schemaRef ds:uri="http://www.w3.org/XML/1998/namespace"/>
    <ds:schemaRef ds:uri="22fd6914-46d4-4c7e-bbad-46e82841b69d"/>
    <ds:schemaRef ds:uri="http://schemas.openxmlformats.org/package/2006/metadata/core-properties"/>
    <ds:schemaRef ds:uri="http://schemas.microsoft.com/office/2006/documentManagement/types"/>
    <ds:schemaRef ds:uri="27a54b80-653b-4753-a884-bead0d19e46a"/>
    <ds:schemaRef ds:uri="http://purl.org/dc/terms/"/>
    <ds:schemaRef ds:uri="http://purl.org/dc/elements/1.1/"/>
  </ds:schemaRefs>
</ds:datastoreItem>
</file>

<file path=customXml/itemProps3.xml><?xml version="1.0" encoding="utf-8"?>
<ds:datastoreItem xmlns:ds="http://schemas.openxmlformats.org/officeDocument/2006/customXml" ds:itemID="{FC94799D-B7C5-41E3-A75F-DDDFD4EA2001}">
  <ds:schemaRefs>
    <ds:schemaRef ds:uri="22fd6914-46d4-4c7e-bbad-46e82841b69d"/>
    <ds:schemaRef ds:uri="27a54b80-653b-4753-a884-bead0d19e4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Template>
  <TotalTime>5703</TotalTime>
  <Words>2811</Words>
  <Application>Microsoft Office PowerPoint</Application>
  <PresentationFormat>Widescreen</PresentationFormat>
  <Paragraphs>479</Paragraphs>
  <Slides>23</Slides>
  <Notes>20</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23</vt:i4>
      </vt:variant>
    </vt:vector>
  </HeadingPairs>
  <TitlesOfParts>
    <vt:vector size="41" baseType="lpstr">
      <vt:lpstr>Aptos</vt:lpstr>
      <vt:lpstr>Arial</vt:lpstr>
      <vt:lpstr>Calibri</vt:lpstr>
      <vt:lpstr>Newsreader ExtraBold</vt:lpstr>
      <vt:lpstr>Newsreader SemiBold</vt:lpstr>
      <vt:lpstr>Poppins</vt:lpstr>
      <vt:lpstr>Poppins Light</vt:lpstr>
      <vt:lpstr>Poppins Medium</vt:lpstr>
      <vt:lpstr>Times</vt:lpstr>
      <vt:lpstr>Times New Roman</vt:lpstr>
      <vt:lpstr>Wingdings</vt:lpstr>
      <vt:lpstr>3_Office</vt:lpstr>
      <vt:lpstr>4_Office</vt:lpstr>
      <vt:lpstr>6_Office</vt:lpstr>
      <vt:lpstr>2_Office</vt:lpstr>
      <vt:lpstr>5_Office</vt:lpstr>
      <vt:lpstr>7_Office</vt:lpstr>
      <vt:lpstr>11_Office</vt:lpstr>
      <vt:lpstr>Identifying Risk Factors for Progression and Poor Response in PBC and Impact on First-line Therapy</vt:lpstr>
      <vt:lpstr>About These Slides</vt:lpstr>
      <vt:lpstr>Faculty</vt:lpstr>
      <vt:lpstr>Disclosures</vt:lpstr>
      <vt:lpstr>Learning Objective</vt:lpstr>
      <vt:lpstr>Why Early Identification of High-Risk PBC Matters</vt:lpstr>
      <vt:lpstr>The Changing PBC Treatment Paradigm</vt:lpstr>
      <vt:lpstr>UDCA Remains Standard First-line PBC Therapy</vt:lpstr>
      <vt:lpstr>Individualized Monitoring for People With High-Risk PBC</vt:lpstr>
      <vt:lpstr>Consider Assessing Response at 6 Mo in Higher Risk People</vt:lpstr>
      <vt:lpstr>Baseline Risk Factors for PBC Progression/Treatment Failure</vt:lpstr>
      <vt:lpstr>Identifying Those at Greatest Risk for Disease Progression: Advanced Fibrosis by Biopsy</vt:lpstr>
      <vt:lpstr>Baseline Staging and Risk Assessment</vt:lpstr>
      <vt:lpstr>Identifying Who Is at Greatest Risk for Disease Progression: Advanced Fibrosis by Imaging</vt:lpstr>
      <vt:lpstr>Additional Considerations for Risk Stratification in PBC</vt:lpstr>
      <vt:lpstr>Liver Stiffness Measurement and Risk of Serious Clinical Events</vt:lpstr>
      <vt:lpstr>ALP and Total Bilirubin as Risk Factors for PBC Survival</vt:lpstr>
      <vt:lpstr>Combined ALP and Bilirubin As Risk Factor for PBC Survival</vt:lpstr>
      <vt:lpstr>Histologic Stage and Biochemical Response As Risk Factors for Transplant-Free Survival</vt:lpstr>
      <vt:lpstr>How Low Is Low Enough? ALP Adequate Response vs Normalization</vt:lpstr>
      <vt:lpstr>Summary: Identifying Greatest Risk for Disease Progression</vt:lpstr>
      <vt:lpstr>Key Points: PBC Risk Assessment and First-line Therapy</vt:lpstr>
      <vt:lpstr>Go Online for More Coverage of PBC!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Risk Factors for Progression and Poor Response in PBC and Impact on First-line Therapy</dc:title>
  <dc:creator>Davidson, El (NYC-FUB)</dc:creator>
  <cp:lastModifiedBy>Valerie Wenzel</cp:lastModifiedBy>
  <cp:revision>2</cp:revision>
  <dcterms:created xsi:type="dcterms:W3CDTF">2025-10-10T13:11:02Z</dcterms:created>
  <dcterms:modified xsi:type="dcterms:W3CDTF">2026-03-27T13:14:08Z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0x010100C8E8ECC2E17DDF408876C2EDC912C010</vt:lpwstr>
  </property>
  <property fmtid="{D5CDD505-2E9C-101B-9397-08002B2CF9AE}" pid="3" name="MediaServiceImageTags">
    <vt:lpwstr/>
  </property>
</Properties>
</file>