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16"/>
  </p:notesMasterIdLst>
  <p:sldIdLst>
    <p:sldId id="321" r:id="rId6"/>
    <p:sldId id="308" r:id="rId7"/>
    <p:sldId id="2141411921" r:id="rId8"/>
    <p:sldId id="2141411913" r:id="rId9"/>
    <p:sldId id="2141411914" r:id="rId10"/>
    <p:sldId id="2141411917" r:id="rId11"/>
    <p:sldId id="2141411920" r:id="rId12"/>
    <p:sldId id="2141411918" r:id="rId13"/>
    <p:sldId id="2141411919" r:id="rId14"/>
    <p:sldId id="318"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Christy Seals" initials="CS" lastIdx="4" clrIdx="6">
    <p:extLst>
      <p:ext uri="{19B8F6BF-5375-455C-9EA6-DF929625EA0E}">
        <p15:presenceInfo xmlns:p15="http://schemas.microsoft.com/office/powerpoint/2012/main" userId="S::cseals@clinicaloptions.com::0852e532-1f9e-4bbf-9b56-be19a9543a31" providerId="AD"/>
      </p:ext>
    </p:extLst>
  </p:cmAuthor>
  <p:cmAuthor id="1" name="Megan Capel" initials="MC" lastIdx="6" clrIdx="0"/>
  <p:cmAuthor id="2" name="Sarah Anderson" initials="SA" lastIdx="11" clrIdx="1">
    <p:extLst>
      <p:ext uri="{19B8F6BF-5375-455C-9EA6-DF929625EA0E}">
        <p15:presenceInfo xmlns:p15="http://schemas.microsoft.com/office/powerpoint/2012/main" userId="S::sanderson@clinicaloptions.com::7d462797-b6f8-43ff-95d7-bf66d7ed55ab" providerId="AD"/>
      </p:ext>
    </p:extLst>
  </p:cmAuthor>
  <p:cmAuthor id="3" name="Maddelynne Parker" initials="MP" lastIdx="17" clrIdx="2">
    <p:extLst>
      <p:ext uri="{19B8F6BF-5375-455C-9EA6-DF929625EA0E}">
        <p15:presenceInfo xmlns:p15="http://schemas.microsoft.com/office/powerpoint/2012/main" userId="Maddelynne Parker" providerId="None"/>
      </p:ext>
    </p:extLst>
  </p:cmAuthor>
  <p:cmAuthor id="4" name="mbecker@clinicaloptions.com" initials="m" lastIdx="7" clrIdx="3">
    <p:extLst>
      <p:ext uri="{19B8F6BF-5375-455C-9EA6-DF929625EA0E}">
        <p15:presenceInfo xmlns:p15="http://schemas.microsoft.com/office/powerpoint/2012/main" userId="mbecker@clinicaloptions.com" providerId="None"/>
      </p:ext>
    </p:extLst>
  </p:cmAuthor>
  <p:cmAuthor id="5" name="aboecler@clinicaloptions.com" initials="a" lastIdx="1" clrIdx="4">
    <p:extLst>
      <p:ext uri="{19B8F6BF-5375-455C-9EA6-DF929625EA0E}">
        <p15:presenceInfo xmlns:p15="http://schemas.microsoft.com/office/powerpoint/2012/main" userId="aboecler@clinicaloptions.com" providerId="None"/>
      </p:ext>
    </p:extLst>
  </p:cmAuthor>
  <p:cmAuthor id="6" name="CLINICALOPTIONS\krosenthal" initials="C" lastIdx="2" clrIdx="5">
    <p:extLst>
      <p:ext uri="{19B8F6BF-5375-455C-9EA6-DF929625EA0E}">
        <p15:presenceInfo xmlns:p15="http://schemas.microsoft.com/office/powerpoint/2012/main" userId="CLINICALOPTIONS\krosentha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8049B85-4CF0-4522-80D8-A8F0935232DA}" v="98" dt="2024-02-02T18:57:07.01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900" autoAdjust="0"/>
    <p:restoredTop sz="90678" autoAdjust="0"/>
  </p:normalViewPr>
  <p:slideViewPr>
    <p:cSldViewPr snapToGrid="0">
      <p:cViewPr varScale="1">
        <p:scale>
          <a:sx n="88" d="100"/>
          <a:sy n="88" d="100"/>
        </p:scale>
        <p:origin x="988" y="60"/>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7361F66-73C2-4BF7-8C47-66E957892291}" type="datetimeFigureOut">
              <a:rPr lang="en-US" smtClean="0"/>
              <a:t>2/2/2024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80F42D-8746-47A5-9A2E-091E8D73651D}" type="slidenum">
              <a:rPr lang="en-US" smtClean="0"/>
              <a:t>‹#›</a:t>
            </a:fld>
            <a:endParaRPr lang="en-US" dirty="0"/>
          </a:p>
        </p:txBody>
      </p:sp>
    </p:spTree>
    <p:extLst>
      <p:ext uri="{BB962C8B-B14F-4D97-AF65-F5344CB8AC3E}">
        <p14:creationId xmlns:p14="http://schemas.microsoft.com/office/powerpoint/2010/main" val="22530398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629589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DE9276-6B28-C2B2-7DB4-AB09D1E642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D5E509-FC72-B32A-17F3-0E36460435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FE92E9-1EDA-DD89-BEDE-E62DED920A03}"/>
              </a:ext>
            </a:extLst>
          </p:cNvPr>
          <p:cNvSpPr>
            <a:spLocks noGrp="1"/>
          </p:cNvSpPr>
          <p:nvPr>
            <p:ph type="body" idx="1"/>
          </p:nvPr>
        </p:nvSpPr>
        <p:spPr/>
        <p:txBody>
          <a:bodyPr/>
          <a:lstStyle/>
          <a:p>
            <a:r>
              <a:rPr lang="en-US" i="1" dirty="0"/>
              <a:t>OS, overall survival; PFS, progression-free survival; TKI, tyrosine kinase inhibitor;</a:t>
            </a:r>
            <a:r>
              <a:rPr lang="en-US" sz="1200" i="1" dirty="0"/>
              <a:t> UC, urothelial carcinoma. </a:t>
            </a:r>
            <a:endParaRPr lang="en-US" dirty="0"/>
          </a:p>
        </p:txBody>
      </p:sp>
      <p:sp>
        <p:nvSpPr>
          <p:cNvPr id="4" name="Slide Number Placeholder 3">
            <a:extLst>
              <a:ext uri="{FF2B5EF4-FFF2-40B4-BE49-F238E27FC236}">
                <a16:creationId xmlns:a16="http://schemas.microsoft.com/office/drawing/2014/main" id="{2D105302-9AD3-A426-7006-057DB7133BD1}"/>
              </a:ext>
            </a:extLst>
          </p:cNvPr>
          <p:cNvSpPr>
            <a:spLocks noGrp="1"/>
          </p:cNvSpPr>
          <p:nvPr>
            <p:ph type="sldNum" sz="quarter" idx="5"/>
          </p:nvPr>
        </p:nvSpPr>
        <p:spPr/>
        <p:txBody>
          <a:bodyPr/>
          <a:lstStyle/>
          <a:p>
            <a:fld id="{2480F42D-8746-47A5-9A2E-091E8D73651D}" type="slidenum">
              <a:rPr lang="en-US" smtClean="0"/>
              <a:t>3</a:t>
            </a:fld>
            <a:endParaRPr lang="en-US" dirty="0"/>
          </a:p>
        </p:txBody>
      </p:sp>
    </p:spTree>
    <p:extLst>
      <p:ext uri="{BB962C8B-B14F-4D97-AF65-F5344CB8AC3E}">
        <p14:creationId xmlns:p14="http://schemas.microsoft.com/office/powerpoint/2010/main" val="28592661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i="1" dirty="0"/>
              <a:t>CPS, combined positive score; DCR, disease control rate; DoR, duration of response; ECOG, Eastern Cooperative Oncology Group; eCrCl, estimated creatinine clearance; ORR, objective response rate; OS, overall survival; PFS, progression-free survival; PS, performance status; RECIST, </a:t>
            </a:r>
            <a:r>
              <a:rPr lang="en-US" b="0" i="1" dirty="0">
                <a:solidFill>
                  <a:srgbClr val="4D5156"/>
                </a:solidFill>
                <a:effectLst/>
                <a:latin typeface="Roboto" panose="02000000000000000000" pitchFamily="2" charset="0"/>
              </a:rPr>
              <a:t>Response Evaluation Criteria in Solid Tumors; UC, urothelial carcinoma. </a:t>
            </a:r>
            <a:endParaRPr lang="en-US" b="0"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062627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Cabo, cabozantinib; CPS, combined positive score; CrCl, creatinine clearance; ECOG, Eastern Cooperative Oncology Group; pembro, pembrolizumab; PS, performance status. </a:t>
            </a:r>
            <a:endParaRPr lang="en-US" dirty="0"/>
          </a:p>
        </p:txBody>
      </p:sp>
      <p:sp>
        <p:nvSpPr>
          <p:cNvPr id="4" name="Slide Number Placeholder 3"/>
          <p:cNvSpPr>
            <a:spLocks noGrp="1"/>
          </p:cNvSpPr>
          <p:nvPr>
            <p:ph type="sldNum" sz="quarter" idx="5"/>
          </p:nvPr>
        </p:nvSpPr>
        <p:spPr/>
        <p:txBody>
          <a:bodyPr/>
          <a:lstStyle/>
          <a:p>
            <a:fld id="{2480F42D-8746-47A5-9A2E-091E8D73651D}" type="slidenum">
              <a:rPr lang="en-US" smtClean="0"/>
              <a:t>5</a:t>
            </a:fld>
            <a:endParaRPr lang="en-US" dirty="0"/>
          </a:p>
        </p:txBody>
      </p:sp>
    </p:spTree>
    <p:extLst>
      <p:ext uri="{BB962C8B-B14F-4D97-AF65-F5344CB8AC3E}">
        <p14:creationId xmlns:p14="http://schemas.microsoft.com/office/powerpoint/2010/main" val="23688822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480F42D-8746-47A5-9A2E-091E8D73651D}" type="slidenum">
              <a:rPr lang="en-US" smtClean="0"/>
              <a:t>6</a:t>
            </a:fld>
            <a:endParaRPr lang="en-US" dirty="0"/>
          </a:p>
        </p:txBody>
      </p:sp>
    </p:spTree>
    <p:extLst>
      <p:ext uri="{BB962C8B-B14F-4D97-AF65-F5344CB8AC3E}">
        <p14:creationId xmlns:p14="http://schemas.microsoft.com/office/powerpoint/2010/main" val="14023254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Cabo, cabozantinib; CBR, clinical benefit rate; CR, complete response; DoR, duration of response; m, median; NE, not evaluable; ORR, objective response rate; OS, overall survival; PD, progressive disease; pembro, pembrolizumab; PFS, progression-free survival; PR, partial response; SD, stable disease</a:t>
            </a:r>
            <a:r>
              <a:rPr lang="en-US" b="0" dirty="0"/>
              <a:t>.</a:t>
            </a:r>
          </a:p>
        </p:txBody>
      </p:sp>
      <p:sp>
        <p:nvSpPr>
          <p:cNvPr id="4" name="Slide Number Placeholder 3"/>
          <p:cNvSpPr>
            <a:spLocks noGrp="1"/>
          </p:cNvSpPr>
          <p:nvPr>
            <p:ph type="sldNum" sz="quarter" idx="5"/>
          </p:nvPr>
        </p:nvSpPr>
        <p:spPr/>
        <p:txBody>
          <a:bodyPr/>
          <a:lstStyle/>
          <a:p>
            <a:fld id="{2480F42D-8746-47A5-9A2E-091E8D73651D}" type="slidenum">
              <a:rPr lang="en-US" smtClean="0"/>
              <a:t>7</a:t>
            </a:fld>
            <a:endParaRPr lang="en-US" dirty="0"/>
          </a:p>
        </p:txBody>
      </p:sp>
    </p:spTree>
    <p:extLst>
      <p:ext uri="{BB962C8B-B14F-4D97-AF65-F5344CB8AC3E}">
        <p14:creationId xmlns:p14="http://schemas.microsoft.com/office/powerpoint/2010/main" val="16052670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irAE, immune-related adverse event; PPES, palmar</a:t>
            </a:r>
            <a:r>
              <a:rPr lang="en-US" i="1" dirty="0">
                <a:latin typeface="Calibri" panose="020F0502020204030204" pitchFamily="34" charset="0"/>
                <a:cs typeface="Calibri" panose="020F0502020204030204" pitchFamily="34" charset="0"/>
              </a:rPr>
              <a:t>–</a:t>
            </a:r>
            <a:r>
              <a:rPr lang="en-US" i="1" dirty="0"/>
              <a:t>plantar erythrodysesthesia syndrome; TEAE, treatment-emergent adverse event; TRAE, treatment-related adverse event.</a:t>
            </a:r>
          </a:p>
        </p:txBody>
      </p:sp>
      <p:sp>
        <p:nvSpPr>
          <p:cNvPr id="4" name="Slide Number Placeholder 3"/>
          <p:cNvSpPr>
            <a:spLocks noGrp="1"/>
          </p:cNvSpPr>
          <p:nvPr>
            <p:ph type="sldNum" sz="quarter" idx="5"/>
          </p:nvPr>
        </p:nvSpPr>
        <p:spPr/>
        <p:txBody>
          <a:bodyPr/>
          <a:lstStyle/>
          <a:p>
            <a:fld id="{2480F42D-8746-47A5-9A2E-091E8D73651D}" type="slidenum">
              <a:rPr lang="en-US" smtClean="0"/>
              <a:t>8</a:t>
            </a:fld>
            <a:endParaRPr lang="en-US" dirty="0"/>
          </a:p>
        </p:txBody>
      </p:sp>
    </p:spTree>
    <p:extLst>
      <p:ext uri="{BB962C8B-B14F-4D97-AF65-F5344CB8AC3E}">
        <p14:creationId xmlns:p14="http://schemas.microsoft.com/office/powerpoint/2010/main" val="33006789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1" dirty="0"/>
              <a:t>AE, adverse event; DCR, disease control rate; ICI, immune checkpoint inhibitor;</a:t>
            </a:r>
            <a:r>
              <a:rPr lang="en-US" sz="1200" b="0" i="1" dirty="0"/>
              <a:t> m, median; ORR, objective response rate; </a:t>
            </a:r>
            <a:r>
              <a:rPr lang="en-US" b="0" i="1" dirty="0"/>
              <a:t>OS, overall survival; PFS, progression-free survival; TKI, tyrosine kinase inhibitor;</a:t>
            </a:r>
            <a:r>
              <a:rPr lang="en-US" sz="1200" b="0" i="1" dirty="0"/>
              <a:t> UC, urothelial carcinoma. </a:t>
            </a:r>
            <a:endParaRPr lang="en-US" b="0" dirty="0"/>
          </a:p>
        </p:txBody>
      </p:sp>
      <p:sp>
        <p:nvSpPr>
          <p:cNvPr id="4" name="Slide Number Placeholder 3"/>
          <p:cNvSpPr>
            <a:spLocks noGrp="1"/>
          </p:cNvSpPr>
          <p:nvPr>
            <p:ph type="sldNum" sz="quarter" idx="5"/>
          </p:nvPr>
        </p:nvSpPr>
        <p:spPr/>
        <p:txBody>
          <a:bodyPr/>
          <a:lstStyle/>
          <a:p>
            <a:fld id="{2480F42D-8746-47A5-9A2E-091E8D73651D}" type="slidenum">
              <a:rPr lang="en-US" smtClean="0"/>
              <a:t>9</a:t>
            </a:fld>
            <a:endParaRPr lang="en-US" dirty="0"/>
          </a:p>
        </p:txBody>
      </p:sp>
    </p:spTree>
    <p:extLst>
      <p:ext uri="{BB962C8B-B14F-4D97-AF65-F5344CB8AC3E}">
        <p14:creationId xmlns:p14="http://schemas.microsoft.com/office/powerpoint/2010/main" val="15996047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10</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54382157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79965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8887669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120644956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037890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8600484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61148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40742867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0516864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6863556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265924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41182255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137019513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06372"/>
      </p:ext>
    </p:extLst>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p15:clr>
            <a:srgbClr val="F26B43"/>
          </p15:clr>
        </p15:guide>
        <p15:guide id="2" pos="456">
          <p15:clr>
            <a:srgbClr val="F26B43"/>
          </p15:clr>
        </p15:guide>
        <p15:guide id="3" orient="horz" pos="1010">
          <p15:clr>
            <a:srgbClr val="F26B43"/>
          </p15:clr>
        </p15:guide>
        <p15:guide id="4" orient="horz" pos="4138">
          <p15:clr>
            <a:srgbClr val="F26B43"/>
          </p15:clr>
        </p15:guide>
        <p15:guide id="5" orient="horz" pos="3888">
          <p15:clr>
            <a:srgbClr val="F26B43"/>
          </p15:clr>
        </p15:guide>
        <p15:guide id="6" orient="horz" pos="4032">
          <p15:clr>
            <a:srgbClr val="F26B43"/>
          </p15:clr>
        </p15:guide>
        <p15:guide id="7" pos="328">
          <p15:clr>
            <a:srgbClr val="F26B43"/>
          </p15:clr>
        </p15:guide>
        <p15:guide id="8" pos="7231">
          <p15:clr>
            <a:srgbClr val="F26B43"/>
          </p15:clr>
        </p15:guide>
        <p15:guide id="9" pos="7417">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PemCab: Phase II Study of First-line </a:t>
            </a:r>
            <a:br>
              <a:rPr lang="en-US" altLang="en-US" sz="4000" dirty="0"/>
            </a:br>
            <a:r>
              <a:rPr lang="en-US" altLang="en-US" sz="4000" dirty="0"/>
              <a:t>Cabozantinib + Pembrolizumab for </a:t>
            </a:r>
            <a:br>
              <a:rPr lang="en-US" altLang="en-US" sz="4000" dirty="0"/>
            </a:br>
            <a:r>
              <a:rPr lang="en-US" altLang="en-US" sz="4000" dirty="0"/>
              <a:t>Cisplatin- or Platinum-Ineligible Patients With aUC</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23602"/>
            <a:ext cx="5464175"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Supported by educational grants from AstraZeneca; Exelixis, Inc.; </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and Janssen Biotech, Inc. administered by Janssen Scientific Affairs, LLC.</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49" y="3221038"/>
            <a:ext cx="6370401"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a:ea typeface="+mn-ea"/>
                <a:cs typeface="Calibri"/>
              </a:rPr>
              <a:t>CCO Independent Conference Highlights*</a:t>
            </a:r>
            <a:br>
              <a:rPr kumimoji="0" lang="en-US" sz="2200" b="1" i="0" u="none" strike="noStrike" kern="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a:ea typeface="+mn-ea"/>
                <a:cs typeface="Calibri"/>
              </a:rPr>
              <a:t>of the </a:t>
            </a:r>
            <a:r>
              <a:rPr kumimoji="0" lang="en-US" sz="1600" b="0" i="1" u="none" strike="noStrike" kern="0" cap="none" spc="0" normalizeH="0" baseline="0" noProof="0" dirty="0">
                <a:ln>
                  <a:noFill/>
                </a:ln>
                <a:solidFill>
                  <a:srgbClr val="455560"/>
                </a:solidFill>
                <a:effectLst/>
                <a:uLnTx/>
                <a:uFillTx/>
                <a:latin typeface="Calibri"/>
                <a:ea typeface="+mn-ea"/>
                <a:cs typeface="Calibri"/>
              </a:rPr>
              <a:t>2024 ASCO Genitourinary Cancers Symposium, January 25-27, 2024</a:t>
            </a:r>
            <a:endParaRPr kumimoji="0" lang="en-US" altLang="en-US" sz="1600" b="0" i="0" u="none" strike="noStrike" kern="0" cap="none" spc="0" normalizeH="0" baseline="0" noProof="0" dirty="0">
              <a:ln>
                <a:noFill/>
              </a:ln>
              <a:solidFill>
                <a:srgbClr val="455560"/>
              </a:solidFill>
              <a:effectLst/>
              <a:uLnTx/>
              <a:uFillTx/>
              <a:latin typeface="Calibri"/>
              <a:ea typeface="+mn-ea"/>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
        <p:nvSpPr>
          <p:cNvPr id="11" name="Text Box 19">
            <a:extLst>
              <a:ext uri="{FF2B5EF4-FFF2-40B4-BE49-F238E27FC236}">
                <a16:creationId xmlns:a16="http://schemas.microsoft.com/office/drawing/2014/main" id="{893E7CA9-2C0D-4470-14A9-413D2F0026EC}"/>
              </a:ext>
            </a:extLst>
          </p:cNvPr>
          <p:cNvSpPr txBox="1">
            <a:spLocks noChangeArrowheads="1"/>
          </p:cNvSpPr>
          <p:nvPr/>
        </p:nvSpPr>
        <p:spPr bwMode="auto">
          <a:xfrm>
            <a:off x="437991" y="5958599"/>
            <a:ext cx="34826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Provided by Clinical Care Options, LLC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8" name="Group 7">
            <a:extLst>
              <a:ext uri="{FF2B5EF4-FFF2-40B4-BE49-F238E27FC236}">
                <a16:creationId xmlns:a16="http://schemas.microsoft.com/office/drawing/2014/main" id="{59116265-F217-C600-FAC6-FE32BCA6725D}"/>
              </a:ext>
            </a:extLst>
          </p:cNvPr>
          <p:cNvGrpSpPr/>
          <p:nvPr/>
        </p:nvGrpSpPr>
        <p:grpSpPr>
          <a:xfrm>
            <a:off x="4156075" y="3434848"/>
            <a:ext cx="4509943" cy="615278"/>
            <a:chOff x="4156075" y="3330939"/>
            <a:chExt cx="4509943" cy="615278"/>
          </a:xfrm>
        </p:grpSpPr>
        <p:sp>
          <p:nvSpPr>
            <p:cNvPr id="9" name="Rectangle 7">
              <a:extLst>
                <a:ext uri="{FF2B5EF4-FFF2-40B4-BE49-F238E27FC236}">
                  <a16:creationId xmlns:a16="http://schemas.microsoft.com/office/drawing/2014/main" id="{51E578EA-A991-252D-7440-A9C0521F2317}"/>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10" name="Picture 9">
              <a:extLst>
                <a:ext uri="{FF2B5EF4-FFF2-40B4-BE49-F238E27FC236}">
                  <a16:creationId xmlns:a16="http://schemas.microsoft.com/office/drawing/2014/main" id="{F10A7A64-40AF-C4DC-21AB-4C79615979D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7272AE-BBF6-BEA7-35BF-C2C6BB34DEA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9F9D905-F053-D9BB-B007-897EDD2655E2}"/>
              </a:ext>
            </a:extLst>
          </p:cNvPr>
          <p:cNvSpPr>
            <a:spLocks noGrp="1"/>
          </p:cNvSpPr>
          <p:nvPr>
            <p:ph type="title"/>
          </p:nvPr>
        </p:nvSpPr>
        <p:spPr/>
        <p:txBody>
          <a:bodyPr/>
          <a:lstStyle/>
          <a:p>
            <a:r>
              <a:rPr lang="en-US" dirty="0"/>
              <a:t>PemCab: Background</a:t>
            </a:r>
          </a:p>
        </p:txBody>
      </p:sp>
      <p:sp>
        <p:nvSpPr>
          <p:cNvPr id="3" name="Content Placeholder 2">
            <a:extLst>
              <a:ext uri="{FF2B5EF4-FFF2-40B4-BE49-F238E27FC236}">
                <a16:creationId xmlns:a16="http://schemas.microsoft.com/office/drawing/2014/main" id="{F398AA35-36E7-C802-4A59-8882B06A61AD}"/>
              </a:ext>
            </a:extLst>
          </p:cNvPr>
          <p:cNvSpPr>
            <a:spLocks noGrp="1"/>
          </p:cNvSpPr>
          <p:nvPr>
            <p:ph idx="1"/>
          </p:nvPr>
        </p:nvSpPr>
        <p:spPr>
          <a:xfrm>
            <a:off x="604675" y="1530521"/>
            <a:ext cx="10877529" cy="4650686"/>
          </a:xfrm>
        </p:spPr>
        <p:txBody>
          <a:bodyPr/>
          <a:lstStyle/>
          <a:p>
            <a:r>
              <a:rPr lang="en-US" sz="2000" dirty="0"/>
              <a:t>Until recently, treatment options for patients with cisplatin- or platinum-ineligible locally advanced/metastatic UC were limited, with immune checkpoint inhibitors available as maintenance for selected patients, or for patients ineligible for platinum-based chemotherapy, or upon progression with platinum-based chemotherapy</a:t>
            </a:r>
            <a:r>
              <a:rPr lang="en-US" sz="2000" baseline="30000" dirty="0"/>
              <a:t>1,2</a:t>
            </a:r>
          </a:p>
          <a:p>
            <a:pPr lvl="1"/>
            <a:r>
              <a:rPr lang="en-US" sz="1800" dirty="0"/>
              <a:t>Combination of enfortumab vedotin + pembrolizumab demonstrated improved PFS and OS as first-line therapy regardless of platinum eligibility in EV-302 phase III trial and was approved by FDA</a:t>
            </a:r>
            <a:r>
              <a:rPr lang="en-US" sz="1800" baseline="30000" dirty="0"/>
              <a:t>2-4</a:t>
            </a:r>
            <a:r>
              <a:rPr lang="en-US" sz="1800" dirty="0"/>
              <a:t> </a:t>
            </a:r>
          </a:p>
          <a:p>
            <a:r>
              <a:rPr lang="en-US" sz="2000" dirty="0"/>
              <a:t>Cabozantinib is multitargeted-TKI with efficacy as monotherapy in heavily pretreated patients </a:t>
            </a:r>
            <a:br>
              <a:rPr lang="en-US" sz="2000" dirty="0"/>
            </a:br>
            <a:r>
              <a:rPr lang="en-US" sz="2000" dirty="0"/>
              <a:t>with metastatic UC</a:t>
            </a:r>
            <a:r>
              <a:rPr lang="en-US" sz="2000" baseline="30000" dirty="0"/>
              <a:t>5,6</a:t>
            </a:r>
            <a:endParaRPr lang="en-US" sz="2000" dirty="0"/>
          </a:p>
          <a:p>
            <a:pPr lvl="1"/>
            <a:r>
              <a:rPr lang="en-US" sz="1800" dirty="0"/>
              <a:t>Phase I clinical data suggest cabozantinib plus PD-1 inhibitor may be efficacious and safe for treating patients with metastatic UC</a:t>
            </a:r>
            <a:r>
              <a:rPr lang="en-US" sz="1800" baseline="30000" dirty="0"/>
              <a:t>7</a:t>
            </a:r>
            <a:r>
              <a:rPr lang="en-US" sz="1800" dirty="0"/>
              <a:t> </a:t>
            </a:r>
          </a:p>
          <a:p>
            <a:r>
              <a:rPr lang="en-US" sz="2000" dirty="0"/>
              <a:t>Current analysis of phase II PemCab trial details efficacy and safety of cabozantinib + pembrolizumab as first-line treatment for cisplatin- or platinum-ineligible patients with locally advanced/metastatic UC</a:t>
            </a:r>
            <a:r>
              <a:rPr lang="en-US" sz="2000" baseline="30000" dirty="0"/>
              <a:t>8</a:t>
            </a:r>
            <a:r>
              <a:rPr lang="en-US" sz="2000" dirty="0"/>
              <a:t> </a:t>
            </a:r>
          </a:p>
        </p:txBody>
      </p:sp>
      <p:sp>
        <p:nvSpPr>
          <p:cNvPr id="4" name="Text Box 15">
            <a:extLst>
              <a:ext uri="{FF2B5EF4-FFF2-40B4-BE49-F238E27FC236}">
                <a16:creationId xmlns:a16="http://schemas.microsoft.com/office/drawing/2014/main" id="{32112AD8-07D5-9A15-BDC9-87BE9D848E28}"/>
              </a:ext>
            </a:extLst>
          </p:cNvPr>
          <p:cNvSpPr txBox="1">
            <a:spLocks noChangeArrowheads="1"/>
          </p:cNvSpPr>
          <p:nvPr/>
        </p:nvSpPr>
        <p:spPr bwMode="auto">
          <a:xfrm>
            <a:off x="450613" y="6202809"/>
            <a:ext cx="8355929" cy="461665"/>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1. Avelumab PI. 2. Pembrolizumab PI. 3. Enfortumab vedotin-ejfv PI. 4. Powles. ESMO 2023. Abstr LBA6. 5. Yakes. Mol Cancer Ther. 2011;10:2298. 6. Apolo. Lancet Oncol. 2020;21:1099. 7. Apolo. JCO. 2020;38:3672. 8. Jain. ASCO GU 2024. Abstr 539.</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6418614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72978-151A-4229-AC17-E70F89911EF7}"/>
              </a:ext>
            </a:extLst>
          </p:cNvPr>
          <p:cNvSpPr>
            <a:spLocks noGrp="1"/>
          </p:cNvSpPr>
          <p:nvPr>
            <p:ph type="title"/>
          </p:nvPr>
        </p:nvSpPr>
        <p:spPr/>
        <p:txBody>
          <a:bodyPr/>
          <a:lstStyle/>
          <a:p>
            <a:r>
              <a:rPr lang="en-US" dirty="0"/>
              <a:t>PemCab: Study Design</a:t>
            </a:r>
          </a:p>
        </p:txBody>
      </p:sp>
      <p:sp>
        <p:nvSpPr>
          <p:cNvPr id="3" name="Content Placeholder 2">
            <a:extLst>
              <a:ext uri="{FF2B5EF4-FFF2-40B4-BE49-F238E27FC236}">
                <a16:creationId xmlns:a16="http://schemas.microsoft.com/office/drawing/2014/main" id="{F10EA37E-5B67-44DC-BE64-EFBF01B1A3A0}"/>
              </a:ext>
            </a:extLst>
          </p:cNvPr>
          <p:cNvSpPr>
            <a:spLocks noGrp="1"/>
          </p:cNvSpPr>
          <p:nvPr>
            <p:ph idx="1"/>
          </p:nvPr>
        </p:nvSpPr>
        <p:spPr/>
        <p:txBody>
          <a:bodyPr/>
          <a:lstStyle/>
          <a:p>
            <a:r>
              <a:rPr lang="en-US" sz="2200" dirty="0"/>
              <a:t>Multicenter, single-arm, open-label phase II trial</a:t>
            </a:r>
          </a:p>
          <a:p>
            <a:endParaRPr lang="en-US" sz="2200" baseline="30000" dirty="0"/>
          </a:p>
          <a:p>
            <a:endParaRPr lang="en-US" sz="2200" baseline="30000" dirty="0"/>
          </a:p>
          <a:p>
            <a:endParaRPr lang="en-US" sz="1600" baseline="30000" dirty="0"/>
          </a:p>
          <a:p>
            <a:endParaRPr lang="en-US" sz="1600" baseline="30000" dirty="0"/>
          </a:p>
          <a:p>
            <a:endParaRPr lang="en-US" sz="1600" baseline="30000" dirty="0"/>
          </a:p>
          <a:p>
            <a:pPr marL="0" indent="0">
              <a:buNone/>
            </a:pPr>
            <a:endParaRPr lang="en-US" sz="2200" baseline="30000" dirty="0"/>
          </a:p>
          <a:p>
            <a:endParaRPr lang="en-US" sz="2200" b="1" dirty="0"/>
          </a:p>
          <a:p>
            <a:endParaRPr lang="en-US" sz="2200" b="1" dirty="0"/>
          </a:p>
          <a:p>
            <a:r>
              <a:rPr lang="en-US" sz="2200" b="1" dirty="0"/>
              <a:t>Primary endpoint: </a:t>
            </a:r>
            <a:r>
              <a:rPr lang="en-US" sz="2200" dirty="0"/>
              <a:t>ORR by investigator (RECIST v1.1)</a:t>
            </a:r>
          </a:p>
          <a:p>
            <a:r>
              <a:rPr lang="en-US" sz="2200" b="1" dirty="0"/>
              <a:t>Secondary endpoints:</a:t>
            </a:r>
            <a:r>
              <a:rPr lang="en-US" sz="2200" dirty="0"/>
              <a:t> PFS at 6 mo, OS, DoR, DCR, and safety</a:t>
            </a:r>
          </a:p>
        </p:txBody>
      </p:sp>
      <p:sp>
        <p:nvSpPr>
          <p:cNvPr id="8" name="Text Box 45">
            <a:extLst>
              <a:ext uri="{FF2B5EF4-FFF2-40B4-BE49-F238E27FC236}">
                <a16:creationId xmlns:a16="http://schemas.microsoft.com/office/drawing/2014/main" id="{A99F939D-CB8C-954A-A93C-BDC14DC1DCF6}"/>
              </a:ext>
            </a:extLst>
          </p:cNvPr>
          <p:cNvSpPr txBox="1">
            <a:spLocks noChangeArrowheads="1"/>
          </p:cNvSpPr>
          <p:nvPr/>
        </p:nvSpPr>
        <p:spPr bwMode="auto">
          <a:xfrm>
            <a:off x="763427" y="2136338"/>
            <a:ext cx="3108960"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Adults with previously untreated locally advanced/metastatic UC; </a:t>
            </a:r>
            <a:r>
              <a:rPr lang="en-US" altLang="en-US" sz="1800" dirty="0">
                <a:solidFill>
                  <a:srgbClr val="000000"/>
                </a:solidFill>
                <a:latin typeface="Calibri" panose="020F0502020204030204" pitchFamily="34" charset="0"/>
                <a:cs typeface="Arial" panose="020B0604020202020204" pitchFamily="34" charset="0"/>
              </a:rPr>
              <a:t>cisplatin ineligible* and</a:t>
            </a: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PD-L1  CPS ≥10, or platinum ineligible regardless of PD-L1 expression, or refused cisplatin-based chemotherapy; ECOG PS 0-2</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36)</a:t>
            </a:r>
          </a:p>
        </p:txBody>
      </p:sp>
      <p:sp>
        <p:nvSpPr>
          <p:cNvPr id="17" name="Line 52">
            <a:extLst>
              <a:ext uri="{FF2B5EF4-FFF2-40B4-BE49-F238E27FC236}">
                <a16:creationId xmlns:a16="http://schemas.microsoft.com/office/drawing/2014/main" id="{24BE2CD5-60DB-864E-89EE-AAC07632FF82}"/>
              </a:ext>
            </a:extLst>
          </p:cNvPr>
          <p:cNvSpPr>
            <a:spLocks noChangeShapeType="1"/>
          </p:cNvSpPr>
          <p:nvPr/>
        </p:nvSpPr>
        <p:spPr bwMode="auto">
          <a:xfrm>
            <a:off x="3886507" y="3303065"/>
            <a:ext cx="452926"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2" name="Rectangle 49">
            <a:extLst>
              <a:ext uri="{FF2B5EF4-FFF2-40B4-BE49-F238E27FC236}">
                <a16:creationId xmlns:a16="http://schemas.microsoft.com/office/drawing/2014/main" id="{5A8443E3-B054-2A4B-A53F-23754F02302B}"/>
              </a:ext>
            </a:extLst>
          </p:cNvPr>
          <p:cNvSpPr>
            <a:spLocks noChangeArrowheads="1"/>
          </p:cNvSpPr>
          <p:nvPr/>
        </p:nvSpPr>
        <p:spPr bwMode="auto">
          <a:xfrm>
            <a:off x="4418579" y="2606000"/>
            <a:ext cx="3054579" cy="1477322"/>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Pembrolizumab</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(200 mg IV Q3W) +</a:t>
            </a:r>
          </a:p>
          <a:p>
            <a:pPr algn="ctr">
              <a:lnSpc>
                <a:spcPct val="100000"/>
              </a:lnSpc>
              <a:spcBef>
                <a:spcPct val="0"/>
              </a:spcBef>
              <a:spcAft>
                <a:spcPct val="0"/>
              </a:spcAft>
              <a:buClrTx/>
              <a:buNone/>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Cabozantinib</a:t>
            </a:r>
            <a:r>
              <a:rPr lang="en-US" altLang="en-US" sz="1800" b="1" dirty="0">
                <a:solidFill>
                  <a:srgbClr val="FFFFFF"/>
                </a:solidFill>
                <a:latin typeface="Calibri" panose="020F0502020204030204" pitchFamily="34" charset="0"/>
                <a:cs typeface="Arial" panose="020B0604020202020204" pitchFamily="34" charset="0"/>
              </a:rPr>
              <a:t> </a:t>
            </a:r>
          </a:p>
          <a:p>
            <a:pPr algn="ctr">
              <a:lnSpc>
                <a:spcPct val="100000"/>
              </a:lnSpc>
              <a:spcBef>
                <a:spcPct val="0"/>
              </a:spcBef>
              <a:spcAft>
                <a:spcPct val="0"/>
              </a:spcAft>
              <a:buClrTx/>
              <a:buNone/>
              <a:defRPr/>
            </a:pPr>
            <a:r>
              <a:rPr lang="en-US" altLang="en-US" sz="1800" dirty="0">
                <a:solidFill>
                  <a:srgbClr val="FFFFFF"/>
                </a:solidFill>
                <a:latin typeface="Calibri" panose="020F0502020204030204" pitchFamily="34" charset="0"/>
                <a:cs typeface="Arial" panose="020B0604020202020204" pitchFamily="34" charset="0"/>
              </a:rPr>
              <a:t>(40 mg PO QD) </a:t>
            </a:r>
            <a:endPar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4" name="Content Placeholder 2">
            <a:extLst>
              <a:ext uri="{FF2B5EF4-FFF2-40B4-BE49-F238E27FC236}">
                <a16:creationId xmlns:a16="http://schemas.microsoft.com/office/drawing/2014/main" id="{065FE824-90BC-4143-BF4F-64C2C3A43A2A}"/>
              </a:ext>
            </a:extLst>
          </p:cNvPr>
          <p:cNvSpPr txBox="1">
            <a:spLocks/>
          </p:cNvSpPr>
          <p:nvPr/>
        </p:nvSpPr>
        <p:spPr bwMode="auto">
          <a:xfrm>
            <a:off x="8735443" y="2726519"/>
            <a:ext cx="2589783" cy="1236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ctr"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r>
              <a:rPr kumimoji="0" lang="en-US" sz="1800" b="0" i="1" u="none" strike="noStrike" kern="0" cap="none" spc="0" normalizeH="0" baseline="0" noProof="0" dirty="0">
                <a:ln>
                  <a:noFill/>
                </a:ln>
                <a:solidFill>
                  <a:srgbClr val="000000"/>
                </a:solidFill>
                <a:effectLst/>
                <a:uLnTx/>
                <a:uFillTx/>
                <a:latin typeface="Calibri" panose="020F0502020204030204" pitchFamily="34" charset="0"/>
                <a:ea typeface="+mn-ea"/>
                <a:cs typeface="+mn-cs"/>
              </a:rPr>
              <a:t>Until treatment</a:t>
            </a:r>
            <a:r>
              <a:rPr lang="en-US" sz="1800" i="1" kern="0" dirty="0">
                <a:solidFill>
                  <a:srgbClr val="000000"/>
                </a:solidFill>
              </a:rPr>
              <a:t> completion</a:t>
            </a:r>
            <a:r>
              <a:rPr kumimoji="0" lang="en-US" sz="1800" b="0" i="1" u="none" strike="noStrike" kern="0" cap="none" spc="0" normalizeH="0" baseline="0" noProof="0" dirty="0">
                <a:ln>
                  <a:noFill/>
                </a:ln>
                <a:solidFill>
                  <a:srgbClr val="000000"/>
                </a:solidFill>
                <a:effectLst/>
                <a:uLnTx/>
                <a:uFillTx/>
                <a:latin typeface="Calibri" panose="020F0502020204030204" pitchFamily="34" charset="0"/>
                <a:ea typeface="+mn-ea"/>
                <a:cs typeface="+mn-cs"/>
              </a:rPr>
              <a:t>, disease progression, or unacceptable toxicity</a:t>
            </a:r>
          </a:p>
        </p:txBody>
      </p:sp>
      <p:sp>
        <p:nvSpPr>
          <p:cNvPr id="35" name="Text Box 15">
            <a:extLst>
              <a:ext uri="{FF2B5EF4-FFF2-40B4-BE49-F238E27FC236}">
                <a16:creationId xmlns:a16="http://schemas.microsoft.com/office/drawing/2014/main" id="{07169946-895A-A246-9C94-85E2BC753974}"/>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altLang="en-US" sz="1200" b="0" spc="-10" dirty="0">
                <a:solidFill>
                  <a:schemeClr val="bg2"/>
                </a:solidFill>
                <a:latin typeface="Calibri" panose="020F0502020204030204" pitchFamily="34" charset="0"/>
              </a:rPr>
              <a:t>Jain. ASCO GU 2024. Abstr 539. NCT03534804.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4" name="TextBox 3">
            <a:extLst>
              <a:ext uri="{FF2B5EF4-FFF2-40B4-BE49-F238E27FC236}">
                <a16:creationId xmlns:a16="http://schemas.microsoft.com/office/drawing/2014/main" id="{AE2225DC-EC2B-C943-A4B8-A40C5C5A386F}"/>
              </a:ext>
            </a:extLst>
          </p:cNvPr>
          <p:cNvSpPr txBox="1"/>
          <p:nvPr/>
        </p:nvSpPr>
        <p:spPr bwMode="auto">
          <a:xfrm>
            <a:off x="777547" y="4698621"/>
            <a:ext cx="386055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cs typeface="Arial" panose="020B0604020202020204" pitchFamily="34" charset="0"/>
              </a:rPr>
              <a:t>*</a:t>
            </a:r>
            <a:r>
              <a:rPr lang="en-US" sz="1200" dirty="0">
                <a:solidFill>
                  <a:srgbClr val="000000"/>
                </a:solidFill>
                <a:latin typeface="Calibri" panose="020F0502020204030204" pitchFamily="34" charset="0"/>
                <a:cs typeface="Arial" panose="020B0604020202020204" pitchFamily="34" charset="0"/>
              </a:rPr>
              <a:t>I</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cs typeface="Arial" panose="020B0604020202020204" pitchFamily="34" charset="0"/>
              </a:rPr>
              <a:t>f ≥1 of the following: eCrCl</a:t>
            </a:r>
            <a:r>
              <a:rPr lang="en-US" sz="1200" dirty="0">
                <a:solidFill>
                  <a:srgbClr val="000000"/>
                </a:solidFill>
                <a:latin typeface="Calibri" panose="020F0502020204030204" pitchFamily="34" charset="0"/>
                <a:cs typeface="Arial" panose="020B0604020202020204" pitchFamily="34" charset="0"/>
              </a:rPr>
              <a:t> </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cs typeface="Arial" panose="020B0604020202020204" pitchFamily="34" charset="0"/>
              </a:rPr>
              <a:t>≥30 to &lt;</a:t>
            </a:r>
            <a:r>
              <a:rPr lang="en-US" sz="1200" dirty="0">
                <a:solidFill>
                  <a:srgbClr val="000000"/>
                </a:solidFill>
                <a:latin typeface="Calibri" panose="020F0502020204030204" pitchFamily="34" charset="0"/>
                <a:cs typeface="Arial" panose="020B0604020202020204" pitchFamily="34" charset="0"/>
              </a:rPr>
              <a:t>60</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cs typeface="Arial" panose="020B0604020202020204" pitchFamily="34" charset="0"/>
              </a:rPr>
              <a:t> mL/min; </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cs typeface="Arial" panose="020B0604020202020204" pitchFamily="34" charset="0"/>
              </a:rPr>
              <a:t>ECOG PS &gt;1; hearing loss; </a:t>
            </a:r>
            <a:r>
              <a:rPr lang="en-US" sz="1200" dirty="0">
                <a:solidFill>
                  <a:srgbClr val="000000"/>
                </a:solidFill>
                <a:latin typeface="Calibri" panose="020F0502020204030204" pitchFamily="34" charset="0"/>
                <a:cs typeface="Arial" panose="020B0604020202020204" pitchFamily="34" charset="0"/>
              </a:rPr>
              <a:t>neuropathy grade &gt;1 at baseline.</a:t>
            </a:r>
            <a:endParaRPr kumimoji="0" lang="en-US" sz="1200" b="0" i="0" u="none" strike="noStrike" kern="1200" cap="none" spc="0" normalizeH="0" baseline="0" noProof="0" dirty="0">
              <a:ln>
                <a:noFill/>
              </a:ln>
              <a:solidFill>
                <a:srgbClr val="000000"/>
              </a:solidFill>
              <a:effectLst/>
              <a:uLnTx/>
              <a:uFillTx/>
              <a:latin typeface="Calibri" panose="020F0502020204030204" pitchFamily="34" charset="0"/>
              <a:cs typeface="Arial" panose="020B0604020202020204" pitchFamily="34" charset="0"/>
            </a:endParaRPr>
          </a:p>
        </p:txBody>
      </p:sp>
      <p:cxnSp>
        <p:nvCxnSpPr>
          <p:cNvPr id="10" name="Straight Arrow Connector 9">
            <a:extLst>
              <a:ext uri="{FF2B5EF4-FFF2-40B4-BE49-F238E27FC236}">
                <a16:creationId xmlns:a16="http://schemas.microsoft.com/office/drawing/2014/main" id="{1193B1E6-D84E-48DA-B0BE-D35397DEDBBF}"/>
              </a:ext>
            </a:extLst>
          </p:cNvPr>
          <p:cNvCxnSpPr>
            <a:cxnSpLocks/>
          </p:cNvCxnSpPr>
          <p:nvPr/>
        </p:nvCxnSpPr>
        <p:spPr bwMode="auto">
          <a:xfrm>
            <a:off x="8189250" y="2606000"/>
            <a:ext cx="0" cy="618191"/>
          </a:xfrm>
          <a:prstGeom prst="straightConnector1">
            <a:avLst/>
          </a:prstGeom>
          <a:noFill/>
          <a:ln w="28575" cap="flat" cmpd="sng" algn="ctr">
            <a:solidFill>
              <a:schemeClr val="bg1"/>
            </a:solidFill>
            <a:prstDash val="solid"/>
            <a:round/>
            <a:headEnd type="none" w="med" len="med"/>
            <a:tailEnd type="triangle"/>
          </a:ln>
          <a:effectLst/>
        </p:spPr>
      </p:cxnSp>
      <p:sp>
        <p:nvSpPr>
          <p:cNvPr id="16" name="Content Placeholder 2">
            <a:extLst>
              <a:ext uri="{FF2B5EF4-FFF2-40B4-BE49-F238E27FC236}">
                <a16:creationId xmlns:a16="http://schemas.microsoft.com/office/drawing/2014/main" id="{9029B031-4402-4B93-8FD5-20BDB7DEDC98}"/>
              </a:ext>
            </a:extLst>
          </p:cNvPr>
          <p:cNvSpPr txBox="1">
            <a:spLocks/>
          </p:cNvSpPr>
          <p:nvPr/>
        </p:nvSpPr>
        <p:spPr bwMode="auto">
          <a:xfrm>
            <a:off x="6891829" y="2000506"/>
            <a:ext cx="2585851" cy="605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ctr"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r>
              <a:rPr kumimoji="0" lang="en-US" sz="1600" b="0" u="none" strike="noStrike" kern="0" cap="none" spc="0" normalizeH="0" baseline="0" noProof="0" dirty="0">
                <a:ln>
                  <a:noFill/>
                </a:ln>
                <a:solidFill>
                  <a:srgbClr val="000000"/>
                </a:solidFill>
                <a:effectLst/>
                <a:uLnTx/>
                <a:uFillTx/>
              </a:rPr>
              <a:t>Response assessed </a:t>
            </a:r>
            <a:r>
              <a:rPr lang="en-US" sz="1600" kern="0" dirty="0">
                <a:solidFill>
                  <a:srgbClr val="000000"/>
                </a:solidFill>
              </a:rPr>
              <a:t>at regular intervals via CT</a:t>
            </a:r>
            <a:endParaRPr kumimoji="0" lang="en-US" sz="1600" b="0" u="none" strike="noStrike" kern="0" cap="none" spc="0" normalizeH="0" baseline="0" noProof="0" dirty="0">
              <a:ln>
                <a:noFill/>
              </a:ln>
              <a:solidFill>
                <a:srgbClr val="000000"/>
              </a:solidFill>
              <a:effectLst/>
              <a:uLnTx/>
              <a:uFillTx/>
            </a:endParaRPr>
          </a:p>
        </p:txBody>
      </p:sp>
      <p:sp>
        <p:nvSpPr>
          <p:cNvPr id="18" name="Line 52">
            <a:extLst>
              <a:ext uri="{FF2B5EF4-FFF2-40B4-BE49-F238E27FC236}">
                <a16:creationId xmlns:a16="http://schemas.microsoft.com/office/drawing/2014/main" id="{2F334F5C-1282-4DA7-B8FF-404B791F6361}"/>
              </a:ext>
            </a:extLst>
          </p:cNvPr>
          <p:cNvSpPr>
            <a:spLocks noChangeShapeType="1"/>
          </p:cNvSpPr>
          <p:nvPr/>
        </p:nvSpPr>
        <p:spPr bwMode="auto">
          <a:xfrm>
            <a:off x="7721167" y="3297129"/>
            <a:ext cx="1089891" cy="5088"/>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8238213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1458E2-34AA-9FE7-6FAF-F77823392599}"/>
              </a:ext>
            </a:extLst>
          </p:cNvPr>
          <p:cNvSpPr>
            <a:spLocks noGrp="1"/>
          </p:cNvSpPr>
          <p:nvPr>
            <p:ph type="title"/>
          </p:nvPr>
        </p:nvSpPr>
        <p:spPr/>
        <p:txBody>
          <a:bodyPr/>
          <a:lstStyle/>
          <a:p>
            <a:r>
              <a:rPr lang="en-US" dirty="0"/>
              <a:t>PemCab: Baseline Characteristics </a:t>
            </a:r>
          </a:p>
        </p:txBody>
      </p:sp>
      <p:graphicFrame>
        <p:nvGraphicFramePr>
          <p:cNvPr id="4" name="Table 4">
            <a:extLst>
              <a:ext uri="{FF2B5EF4-FFF2-40B4-BE49-F238E27FC236}">
                <a16:creationId xmlns:a16="http://schemas.microsoft.com/office/drawing/2014/main" id="{0252F7B4-5296-678B-07CF-CFCCEF1B2975}"/>
              </a:ext>
            </a:extLst>
          </p:cNvPr>
          <p:cNvGraphicFramePr>
            <a:graphicFrameLocks noGrp="1"/>
          </p:cNvGraphicFramePr>
          <p:nvPr>
            <p:ph idx="1"/>
            <p:extLst>
              <p:ext uri="{D42A27DB-BD31-4B8C-83A1-F6EECF244321}">
                <p14:modId xmlns:p14="http://schemas.microsoft.com/office/powerpoint/2010/main" val="1530038342"/>
              </p:ext>
            </p:extLst>
          </p:nvPr>
        </p:nvGraphicFramePr>
        <p:xfrm>
          <a:off x="723900" y="1603375"/>
          <a:ext cx="5189675" cy="4673600"/>
        </p:xfrm>
        <a:graphic>
          <a:graphicData uri="http://schemas.openxmlformats.org/drawingml/2006/table">
            <a:tbl>
              <a:tblPr firstRow="1" bandRow="1">
                <a:tableStyleId>{EB344D84-9AFB-497E-A393-DC336BA19D2E}</a:tableStyleId>
              </a:tblPr>
              <a:tblGrid>
                <a:gridCol w="2516049">
                  <a:extLst>
                    <a:ext uri="{9D8B030D-6E8A-4147-A177-3AD203B41FA5}">
                      <a16:colId xmlns:a16="http://schemas.microsoft.com/office/drawing/2014/main" val="3214112751"/>
                    </a:ext>
                  </a:extLst>
                </a:gridCol>
                <a:gridCol w="2673626">
                  <a:extLst>
                    <a:ext uri="{9D8B030D-6E8A-4147-A177-3AD203B41FA5}">
                      <a16:colId xmlns:a16="http://schemas.microsoft.com/office/drawing/2014/main" val="1344790347"/>
                    </a:ext>
                  </a:extLst>
                </a:gridCol>
              </a:tblGrid>
              <a:tr h="370840">
                <a:tc>
                  <a:txBody>
                    <a:bodyPr/>
                    <a:lstStyle/>
                    <a:p>
                      <a:r>
                        <a:rPr lang="en-US" dirty="0"/>
                        <a:t>Characteristic, n (%)</a:t>
                      </a:r>
                    </a:p>
                  </a:txBody>
                  <a:tcP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lang="en-US" dirty="0"/>
                        <a:t>Pembro + Cabo (N = 36)</a:t>
                      </a:r>
                    </a:p>
                  </a:txBody>
                  <a:tcPr>
                    <a:lnL>
                      <a:noFill/>
                    </a:lnL>
                    <a:lnR>
                      <a:noFill/>
                    </a:lnR>
                    <a:lnT w="25400" cmpd="sng">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1253668206"/>
                  </a:ext>
                </a:extLst>
              </a:tr>
              <a:tr h="370840">
                <a:tc>
                  <a:txBody>
                    <a:bodyPr/>
                    <a:lstStyle/>
                    <a:p>
                      <a:r>
                        <a:rPr lang="en-US" dirty="0">
                          <a:solidFill>
                            <a:schemeClr val="bg1"/>
                          </a:solidFill>
                        </a:rPr>
                        <a:t>Median age, yr (range)</a:t>
                      </a:r>
                    </a:p>
                  </a:txBody>
                  <a:tcPr>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a:r>
                        <a:rPr lang="en-US" dirty="0">
                          <a:solidFill>
                            <a:schemeClr val="bg1"/>
                          </a:solidFill>
                        </a:rPr>
                        <a:t>72.5 (47-82)</a:t>
                      </a:r>
                    </a:p>
                  </a:txBody>
                  <a:tcPr>
                    <a:lnL>
                      <a:noFill/>
                    </a:lnL>
                    <a:lnR>
                      <a:noFill/>
                    </a:lnR>
                    <a:lnT w="25400" cmpd="sng">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658647939"/>
                  </a:ext>
                </a:extLst>
              </a:tr>
              <a:tr h="370840">
                <a:tc>
                  <a:txBody>
                    <a:bodyPr/>
                    <a:lstStyle/>
                    <a:p>
                      <a:r>
                        <a:rPr lang="en-US" dirty="0">
                          <a:solidFill>
                            <a:schemeClr val="bg1"/>
                          </a:solidFill>
                        </a:rPr>
                        <a:t>Sex</a:t>
                      </a:r>
                    </a:p>
                    <a:p>
                      <a:pPr marL="285750" indent="-285750" algn="l" defTabSz="914400" rtl="0" eaLnBrk="1" latinLnBrk="0" hangingPunct="1">
                        <a:buFont typeface="Wingdings" panose="05000000000000000000" pitchFamily="2" charset="2"/>
                        <a:buChar char="§"/>
                      </a:pPr>
                      <a:r>
                        <a:rPr lang="en-US" sz="1800" kern="1200" dirty="0">
                          <a:solidFill>
                            <a:schemeClr val="bg1"/>
                          </a:solidFill>
                          <a:latin typeface="+mn-lt"/>
                          <a:ea typeface="+mn-ea"/>
                          <a:cs typeface="+mn-cs"/>
                        </a:rPr>
                        <a:t>Male</a:t>
                      </a:r>
                    </a:p>
                    <a:p>
                      <a:pPr marL="285750" indent="-285750" algn="l" defTabSz="914400" rtl="0" eaLnBrk="1" latinLnBrk="0" hangingPunct="1">
                        <a:buFont typeface="Wingdings" panose="05000000000000000000" pitchFamily="2" charset="2"/>
                        <a:buChar char="§"/>
                      </a:pPr>
                      <a:r>
                        <a:rPr lang="en-US" sz="1800" kern="1200" dirty="0">
                          <a:solidFill>
                            <a:schemeClr val="bg1"/>
                          </a:solidFill>
                          <a:latin typeface="+mn-lt"/>
                          <a:ea typeface="+mn-ea"/>
                          <a:cs typeface="+mn-cs"/>
                        </a:rPr>
                        <a:t>Female</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endParaRPr lang="en-US" dirty="0">
                        <a:solidFill>
                          <a:schemeClr val="bg1"/>
                        </a:solidFill>
                      </a:endParaRPr>
                    </a:p>
                    <a:p>
                      <a:pPr algn="ctr"/>
                      <a:r>
                        <a:rPr lang="en-US" dirty="0">
                          <a:solidFill>
                            <a:schemeClr val="bg1"/>
                          </a:solidFill>
                        </a:rPr>
                        <a:t>28 (77.8)</a:t>
                      </a:r>
                    </a:p>
                    <a:p>
                      <a:pPr algn="ctr"/>
                      <a:r>
                        <a:rPr lang="en-US" dirty="0">
                          <a:solidFill>
                            <a:schemeClr val="bg1"/>
                          </a:solidFill>
                        </a:rPr>
                        <a:t>8 (22.2)</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82175045"/>
                  </a:ext>
                </a:extLst>
              </a:tr>
              <a:tr h="370840">
                <a:tc>
                  <a:txBody>
                    <a:bodyPr/>
                    <a:lstStyle/>
                    <a:p>
                      <a:r>
                        <a:rPr lang="en-US" dirty="0">
                          <a:solidFill>
                            <a:schemeClr val="bg1"/>
                          </a:solidFill>
                        </a:rPr>
                        <a:t>ECOG PS</a:t>
                      </a:r>
                    </a:p>
                    <a:p>
                      <a:pPr marL="285750" indent="-285750">
                        <a:buFont typeface="Wingdings" panose="05000000000000000000" pitchFamily="2" charset="2"/>
                        <a:buChar char="§"/>
                      </a:pPr>
                      <a:r>
                        <a:rPr lang="en-US" dirty="0">
                          <a:solidFill>
                            <a:schemeClr val="bg1"/>
                          </a:solidFill>
                        </a:rPr>
                        <a:t>0</a:t>
                      </a:r>
                    </a:p>
                    <a:p>
                      <a:pPr marL="285750" indent="-285750">
                        <a:buFont typeface="Wingdings" panose="05000000000000000000" pitchFamily="2" charset="2"/>
                        <a:buChar char="§"/>
                      </a:pPr>
                      <a:r>
                        <a:rPr lang="en-US" dirty="0">
                          <a:solidFill>
                            <a:schemeClr val="bg1"/>
                          </a:solidFill>
                        </a:rPr>
                        <a:t>1</a:t>
                      </a:r>
                    </a:p>
                    <a:p>
                      <a:pPr marL="285750" indent="-285750">
                        <a:buFont typeface="Wingdings" panose="05000000000000000000" pitchFamily="2" charset="2"/>
                        <a:buChar char="§"/>
                      </a:pPr>
                      <a:r>
                        <a:rPr lang="en-US" dirty="0">
                          <a:solidFill>
                            <a:schemeClr val="bg1"/>
                          </a:solidFill>
                        </a:rPr>
                        <a:t>2</a:t>
                      </a:r>
                    </a:p>
                  </a:txBody>
                  <a:tcPr>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algn="ctr"/>
                      <a:endParaRPr lang="en-US" dirty="0">
                        <a:solidFill>
                          <a:schemeClr val="bg1"/>
                        </a:solidFill>
                      </a:endParaRPr>
                    </a:p>
                    <a:p>
                      <a:pPr algn="ctr"/>
                      <a:r>
                        <a:rPr lang="en-US" dirty="0">
                          <a:solidFill>
                            <a:schemeClr val="bg1"/>
                          </a:solidFill>
                        </a:rPr>
                        <a:t>11 (30.6)</a:t>
                      </a:r>
                    </a:p>
                    <a:p>
                      <a:pPr algn="ctr"/>
                      <a:r>
                        <a:rPr lang="en-US" dirty="0">
                          <a:solidFill>
                            <a:schemeClr val="bg1"/>
                          </a:solidFill>
                        </a:rPr>
                        <a:t>21 (58.3)</a:t>
                      </a:r>
                    </a:p>
                    <a:p>
                      <a:pPr algn="ctr"/>
                      <a:r>
                        <a:rPr lang="en-US" dirty="0">
                          <a:solidFill>
                            <a:schemeClr val="bg1"/>
                          </a:solidFill>
                        </a:rPr>
                        <a:t>4 (11.1)</a:t>
                      </a:r>
                    </a:p>
                  </a:txBody>
                  <a:tcPr>
                    <a:lnL>
                      <a:noFill/>
                    </a:lnL>
                    <a:lnR>
                      <a:noFill/>
                    </a:lnR>
                    <a:lnT>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888323993"/>
                  </a:ext>
                </a:extLst>
              </a:tr>
              <a:tr h="370840">
                <a:tc>
                  <a:txBody>
                    <a:bodyPr/>
                    <a:lstStyle/>
                    <a:p>
                      <a:r>
                        <a:rPr lang="en-US" dirty="0">
                          <a:solidFill>
                            <a:schemeClr val="bg1"/>
                          </a:solidFill>
                        </a:rPr>
                        <a:t>Primary tumor location</a:t>
                      </a:r>
                    </a:p>
                    <a:p>
                      <a:pPr marL="285750" indent="-285750">
                        <a:buFont typeface="Wingdings" panose="05000000000000000000" pitchFamily="2" charset="2"/>
                        <a:buChar char="§"/>
                      </a:pPr>
                      <a:r>
                        <a:rPr lang="en-US" dirty="0">
                          <a:solidFill>
                            <a:schemeClr val="bg1"/>
                          </a:solidFill>
                        </a:rPr>
                        <a:t>Upper tract</a:t>
                      </a:r>
                    </a:p>
                    <a:p>
                      <a:pPr marL="285750" indent="-285750">
                        <a:buFont typeface="Wingdings" panose="05000000000000000000" pitchFamily="2" charset="2"/>
                        <a:buChar char="§"/>
                      </a:pPr>
                      <a:r>
                        <a:rPr lang="en-US" dirty="0">
                          <a:solidFill>
                            <a:schemeClr val="bg1"/>
                          </a:solidFill>
                        </a:rPr>
                        <a:t>Bladder</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endParaRPr lang="en-US" dirty="0">
                        <a:solidFill>
                          <a:schemeClr val="bg1"/>
                        </a:solidFill>
                      </a:endParaRPr>
                    </a:p>
                    <a:p>
                      <a:pPr algn="ctr"/>
                      <a:r>
                        <a:rPr lang="en-US" dirty="0">
                          <a:solidFill>
                            <a:schemeClr val="bg1"/>
                          </a:solidFill>
                        </a:rPr>
                        <a:t>19 (52.8)</a:t>
                      </a:r>
                    </a:p>
                    <a:p>
                      <a:pPr algn="ctr"/>
                      <a:r>
                        <a:rPr lang="en-US" dirty="0">
                          <a:solidFill>
                            <a:schemeClr val="bg1"/>
                          </a:solidFill>
                        </a:rPr>
                        <a:t>17 (47.2)</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99425278"/>
                  </a:ext>
                </a:extLst>
              </a:tr>
              <a:tr h="370840">
                <a:tc>
                  <a:txBody>
                    <a:bodyPr/>
                    <a:lstStyle/>
                    <a:p>
                      <a:r>
                        <a:rPr lang="en-US" dirty="0">
                          <a:solidFill>
                            <a:schemeClr val="bg1"/>
                          </a:solidFill>
                        </a:rPr>
                        <a:t>Histology</a:t>
                      </a:r>
                    </a:p>
                    <a:p>
                      <a:pPr marL="285750" indent="-285750">
                        <a:buFont typeface="Wingdings" panose="05000000000000000000" pitchFamily="2" charset="2"/>
                        <a:buChar char="§"/>
                      </a:pPr>
                      <a:r>
                        <a:rPr lang="en-US" dirty="0">
                          <a:solidFill>
                            <a:schemeClr val="bg1"/>
                          </a:solidFill>
                        </a:rPr>
                        <a:t>Urothelial only</a:t>
                      </a:r>
                    </a:p>
                    <a:p>
                      <a:pPr marL="285750" indent="-285750">
                        <a:buFont typeface="Wingdings" panose="05000000000000000000" pitchFamily="2" charset="2"/>
                        <a:buChar char="§"/>
                      </a:pPr>
                      <a:r>
                        <a:rPr lang="en-US" dirty="0">
                          <a:solidFill>
                            <a:schemeClr val="bg1"/>
                          </a:solidFill>
                        </a:rPr>
                        <a:t>Mixed histology</a:t>
                      </a:r>
                    </a:p>
                  </a:txBody>
                  <a:tcPr>
                    <a:lnL>
                      <a:noFill/>
                    </a:lnL>
                    <a:lnR>
                      <a:noFill/>
                    </a:lnR>
                    <a:lnT>
                      <a:noFill/>
                    </a:lnT>
                    <a:lnB w="25400" cmpd="sng">
                      <a:noFill/>
                    </a:lnB>
                    <a:lnTlToBr w="12700" cmpd="sng">
                      <a:noFill/>
                      <a:prstDash val="solid"/>
                    </a:lnTlToBr>
                    <a:lnBlToTr w="12700" cmpd="sng">
                      <a:noFill/>
                      <a:prstDash val="solid"/>
                    </a:lnBlToTr>
                    <a:solidFill>
                      <a:schemeClr val="tx2"/>
                    </a:solidFill>
                  </a:tcPr>
                </a:tc>
                <a:tc>
                  <a:txBody>
                    <a:bodyPr/>
                    <a:lstStyle/>
                    <a:p>
                      <a:pPr algn="ctr"/>
                      <a:endParaRPr lang="en-US" dirty="0">
                        <a:solidFill>
                          <a:schemeClr val="bg1"/>
                        </a:solidFill>
                      </a:endParaRPr>
                    </a:p>
                    <a:p>
                      <a:pPr algn="ctr"/>
                      <a:r>
                        <a:rPr lang="en-US" dirty="0">
                          <a:solidFill>
                            <a:schemeClr val="bg1"/>
                          </a:solidFill>
                        </a:rPr>
                        <a:t>28 (77.7)</a:t>
                      </a:r>
                    </a:p>
                    <a:p>
                      <a:pPr algn="ctr"/>
                      <a:r>
                        <a:rPr lang="en-US" dirty="0">
                          <a:solidFill>
                            <a:schemeClr val="bg1"/>
                          </a:solidFill>
                        </a:rPr>
                        <a:t>8 (22.2)</a:t>
                      </a:r>
                    </a:p>
                  </a:txBody>
                  <a:tcPr>
                    <a:lnL>
                      <a:noFill/>
                    </a:lnL>
                    <a:lnR>
                      <a:noFill/>
                    </a:lnR>
                    <a:lnT>
                      <a:noFill/>
                    </a:lnT>
                    <a:lnB w="254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647241497"/>
                  </a:ext>
                </a:extLst>
              </a:tr>
            </a:tbl>
          </a:graphicData>
        </a:graphic>
      </p:graphicFrame>
      <p:graphicFrame>
        <p:nvGraphicFramePr>
          <p:cNvPr id="5" name="Table 4">
            <a:extLst>
              <a:ext uri="{FF2B5EF4-FFF2-40B4-BE49-F238E27FC236}">
                <a16:creationId xmlns:a16="http://schemas.microsoft.com/office/drawing/2014/main" id="{FD4D383D-F40F-1373-25F4-CE41BCFF9F7E}"/>
              </a:ext>
            </a:extLst>
          </p:cNvPr>
          <p:cNvGraphicFramePr>
            <a:graphicFrameLocks/>
          </p:cNvGraphicFramePr>
          <p:nvPr>
            <p:extLst>
              <p:ext uri="{D42A27DB-BD31-4B8C-83A1-F6EECF244321}">
                <p14:modId xmlns:p14="http://schemas.microsoft.com/office/powerpoint/2010/main" val="274650936"/>
              </p:ext>
            </p:extLst>
          </p:nvPr>
        </p:nvGraphicFramePr>
        <p:xfrm>
          <a:off x="6045981" y="1603375"/>
          <a:ext cx="5394960" cy="4206240"/>
        </p:xfrm>
        <a:graphic>
          <a:graphicData uri="http://schemas.openxmlformats.org/drawingml/2006/table">
            <a:tbl>
              <a:tblPr firstRow="1" bandRow="1">
                <a:tableStyleId>{EB344D84-9AFB-497E-A393-DC336BA19D2E}</a:tableStyleId>
              </a:tblPr>
              <a:tblGrid>
                <a:gridCol w="2926080">
                  <a:extLst>
                    <a:ext uri="{9D8B030D-6E8A-4147-A177-3AD203B41FA5}">
                      <a16:colId xmlns:a16="http://schemas.microsoft.com/office/drawing/2014/main" val="3214112751"/>
                    </a:ext>
                  </a:extLst>
                </a:gridCol>
                <a:gridCol w="2468880">
                  <a:extLst>
                    <a:ext uri="{9D8B030D-6E8A-4147-A177-3AD203B41FA5}">
                      <a16:colId xmlns:a16="http://schemas.microsoft.com/office/drawing/2014/main" val="1344790347"/>
                    </a:ext>
                  </a:extLst>
                </a:gridCol>
              </a:tblGrid>
              <a:tr h="274320">
                <a:tc>
                  <a:txBody>
                    <a:bodyPr/>
                    <a:lstStyle/>
                    <a:p>
                      <a:r>
                        <a:rPr lang="en-US" dirty="0"/>
                        <a:t>Characteristic, n (%)</a:t>
                      </a:r>
                    </a:p>
                  </a:txBody>
                  <a:tcP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lang="en-US" dirty="0"/>
                        <a:t>Pembro + Cabo (N = 36)</a:t>
                      </a:r>
                    </a:p>
                  </a:txBody>
                  <a:tcPr>
                    <a:lnL>
                      <a:noFill/>
                    </a:lnL>
                    <a:lnR>
                      <a:noFill/>
                    </a:lnR>
                    <a:lnT w="25400" cmpd="sng">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1253668206"/>
                  </a:ext>
                </a:extLst>
              </a:tr>
              <a:tr h="370840">
                <a:tc>
                  <a:txBody>
                    <a:bodyPr/>
                    <a:lstStyle/>
                    <a:p>
                      <a:r>
                        <a:rPr lang="en-US" dirty="0">
                          <a:solidFill>
                            <a:schemeClr val="bg1"/>
                          </a:solidFill>
                        </a:rPr>
                        <a:t>Mets site*</a:t>
                      </a:r>
                    </a:p>
                    <a:p>
                      <a:pPr marL="285750" indent="-285750">
                        <a:buFont typeface="Wingdings" panose="05000000000000000000" pitchFamily="2" charset="2"/>
                        <a:buChar char="§"/>
                      </a:pPr>
                      <a:r>
                        <a:rPr lang="en-US" dirty="0">
                          <a:solidFill>
                            <a:schemeClr val="bg1"/>
                          </a:solidFill>
                        </a:rPr>
                        <a:t>Lymph node only</a:t>
                      </a:r>
                    </a:p>
                    <a:p>
                      <a:pPr marL="285750" indent="-285750">
                        <a:buFont typeface="Wingdings" panose="05000000000000000000" pitchFamily="2" charset="2"/>
                        <a:buChar char="§"/>
                      </a:pPr>
                      <a:r>
                        <a:rPr lang="en-US" dirty="0">
                          <a:solidFill>
                            <a:schemeClr val="bg1"/>
                          </a:solidFill>
                        </a:rPr>
                        <a:t>Visceral</a:t>
                      </a:r>
                    </a:p>
                    <a:p>
                      <a:pPr marL="285750" indent="-285750">
                        <a:buFont typeface="Wingdings" panose="05000000000000000000" pitchFamily="2" charset="2"/>
                        <a:buChar char="§"/>
                      </a:pPr>
                      <a:r>
                        <a:rPr lang="en-US" dirty="0">
                          <a:solidFill>
                            <a:schemeClr val="bg1"/>
                          </a:solidFill>
                        </a:rPr>
                        <a:t>Liver</a:t>
                      </a:r>
                    </a:p>
                  </a:txBody>
                  <a:tcPr>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a:endParaRPr lang="en-US" dirty="0">
                        <a:solidFill>
                          <a:schemeClr val="bg1"/>
                        </a:solidFill>
                      </a:endParaRPr>
                    </a:p>
                    <a:p>
                      <a:pPr algn="ctr"/>
                      <a:r>
                        <a:rPr lang="en-US" dirty="0">
                          <a:solidFill>
                            <a:schemeClr val="bg1"/>
                          </a:solidFill>
                        </a:rPr>
                        <a:t>8 (22.2)</a:t>
                      </a:r>
                    </a:p>
                    <a:p>
                      <a:pPr algn="ctr"/>
                      <a:r>
                        <a:rPr lang="en-US" dirty="0">
                          <a:solidFill>
                            <a:schemeClr val="bg1"/>
                          </a:solidFill>
                        </a:rPr>
                        <a:t>23 (77.8)</a:t>
                      </a:r>
                    </a:p>
                    <a:p>
                      <a:pPr algn="ctr"/>
                      <a:r>
                        <a:rPr lang="en-US" dirty="0">
                          <a:solidFill>
                            <a:schemeClr val="bg1"/>
                          </a:solidFill>
                        </a:rPr>
                        <a:t>5 (13.8)</a:t>
                      </a:r>
                    </a:p>
                  </a:txBody>
                  <a:tcPr>
                    <a:lnL>
                      <a:noFill/>
                    </a:lnL>
                    <a:lnR>
                      <a:noFill/>
                    </a:lnR>
                    <a:lnT w="25400" cmpd="sng">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658647939"/>
                  </a:ext>
                </a:extLst>
              </a:tr>
              <a:tr h="370840">
                <a:tc>
                  <a:txBody>
                    <a:bodyPr/>
                    <a:lstStyle/>
                    <a:p>
                      <a:r>
                        <a:rPr lang="en-US" dirty="0">
                          <a:solidFill>
                            <a:schemeClr val="bg1"/>
                          </a:solidFill>
                        </a:rPr>
                        <a:t>PD-L1 expression score</a:t>
                      </a:r>
                    </a:p>
                    <a:p>
                      <a:pPr marL="285750" indent="-285750">
                        <a:buFont typeface="Wingdings" panose="05000000000000000000" pitchFamily="2" charset="2"/>
                        <a:buChar char="§"/>
                      </a:pPr>
                      <a:r>
                        <a:rPr lang="en-US" dirty="0">
                          <a:solidFill>
                            <a:schemeClr val="bg1"/>
                          </a:solidFill>
                        </a:rPr>
                        <a:t>CPS &lt;10 </a:t>
                      </a:r>
                    </a:p>
                    <a:p>
                      <a:pPr marL="285750" indent="-285750">
                        <a:buFont typeface="Wingdings" panose="05000000000000000000" pitchFamily="2" charset="2"/>
                        <a:buChar char="§"/>
                      </a:pPr>
                      <a:r>
                        <a:rPr lang="en-US" dirty="0">
                          <a:solidFill>
                            <a:schemeClr val="bg1"/>
                          </a:solidFill>
                        </a:rPr>
                        <a:t>CPS ≥10 </a:t>
                      </a:r>
                    </a:p>
                    <a:p>
                      <a:pPr marL="285750" indent="-285750">
                        <a:buFont typeface="Wingdings" panose="05000000000000000000" pitchFamily="2" charset="2"/>
                        <a:buChar char="§"/>
                      </a:pPr>
                      <a:r>
                        <a:rPr lang="en-US" dirty="0">
                          <a:solidFill>
                            <a:schemeClr val="bg1"/>
                          </a:solidFill>
                        </a:rPr>
                        <a:t>Not available </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endParaRPr lang="en-US" dirty="0">
                        <a:solidFill>
                          <a:schemeClr val="bg1"/>
                        </a:solidFill>
                      </a:endParaRPr>
                    </a:p>
                    <a:p>
                      <a:pPr algn="ctr"/>
                      <a:r>
                        <a:rPr lang="en-US" dirty="0">
                          <a:solidFill>
                            <a:schemeClr val="bg1"/>
                          </a:solidFill>
                        </a:rPr>
                        <a:t>17 (47.2)</a:t>
                      </a:r>
                    </a:p>
                    <a:p>
                      <a:pPr algn="ctr"/>
                      <a:r>
                        <a:rPr lang="en-US" dirty="0">
                          <a:solidFill>
                            <a:schemeClr val="bg1"/>
                          </a:solidFill>
                        </a:rPr>
                        <a:t>8 (22.2)</a:t>
                      </a:r>
                    </a:p>
                    <a:p>
                      <a:pPr algn="ctr"/>
                      <a:r>
                        <a:rPr lang="en-US" dirty="0">
                          <a:solidFill>
                            <a:schemeClr val="bg1"/>
                          </a:solidFill>
                        </a:rPr>
                        <a:t>11 (30.6)</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82175045"/>
                  </a:ext>
                </a:extLst>
              </a:tr>
              <a:tr h="370840">
                <a:tc>
                  <a:txBody>
                    <a:bodyPr/>
                    <a:lstStyle/>
                    <a:p>
                      <a:r>
                        <a:rPr lang="en-US" dirty="0">
                          <a:solidFill>
                            <a:schemeClr val="bg1"/>
                          </a:solidFill>
                        </a:rPr>
                        <a:t>Cisplatin ineligibility criteria</a:t>
                      </a:r>
                      <a:r>
                        <a:rPr lang="en-US" baseline="30000" dirty="0">
                          <a:solidFill>
                            <a:schemeClr val="bg1"/>
                          </a:solidFill>
                        </a:rPr>
                        <a:t>†</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kern="1200" dirty="0">
                          <a:solidFill>
                            <a:schemeClr val="bg1"/>
                          </a:solidFill>
                          <a:latin typeface="+mn-lt"/>
                          <a:ea typeface="+mn-ea"/>
                          <a:cs typeface="+mn-cs"/>
                        </a:rPr>
                        <a:t>CrCl ≥30 to &lt;60 mL/min</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dirty="0">
                          <a:solidFill>
                            <a:schemeClr val="bg1"/>
                          </a:solidFill>
                        </a:rPr>
                        <a:t>Peripheral neuropathy</a:t>
                      </a:r>
                    </a:p>
                    <a:p>
                      <a:pPr marL="285750" indent="-285750">
                        <a:buFont typeface="Wingdings" panose="05000000000000000000" pitchFamily="2" charset="2"/>
                        <a:buChar char="§"/>
                      </a:pPr>
                      <a:r>
                        <a:rPr lang="en-US" dirty="0">
                          <a:solidFill>
                            <a:schemeClr val="bg1"/>
                          </a:solidFill>
                        </a:rPr>
                        <a:t>Hearing loss</a:t>
                      </a:r>
                    </a:p>
                    <a:p>
                      <a:pPr marL="285750" indent="-285750">
                        <a:buFont typeface="Wingdings" panose="05000000000000000000" pitchFamily="2" charset="2"/>
                        <a:buChar char="§"/>
                      </a:pPr>
                      <a:r>
                        <a:rPr lang="en-US" dirty="0">
                          <a:solidFill>
                            <a:schemeClr val="bg1"/>
                          </a:solidFill>
                        </a:rPr>
                        <a:t>Refused cisplatin</a:t>
                      </a:r>
                    </a:p>
                  </a:txBody>
                  <a:tcPr>
                    <a:lnL>
                      <a:noFill/>
                    </a:lnL>
                    <a:lnR>
                      <a:noFill/>
                    </a:lnR>
                    <a:lnT>
                      <a:noFill/>
                    </a:lnT>
                    <a:lnB w="25400" cmpd="sng">
                      <a:noFill/>
                    </a:lnB>
                    <a:lnTlToBr w="12700" cmpd="sng">
                      <a:noFill/>
                      <a:prstDash val="solid"/>
                    </a:lnTlToBr>
                    <a:lnBlToTr w="12700" cmpd="sng">
                      <a:noFill/>
                      <a:prstDash val="solid"/>
                    </a:lnBlToTr>
                    <a:solidFill>
                      <a:schemeClr val="tx2"/>
                    </a:solidFill>
                  </a:tcPr>
                </a:tc>
                <a:tc>
                  <a:txBody>
                    <a:bodyPr/>
                    <a:lstStyle/>
                    <a:p>
                      <a:pPr algn="ctr"/>
                      <a:endParaRPr lang="en-US" dirty="0">
                        <a:solidFill>
                          <a:schemeClr val="bg1"/>
                        </a:solidFill>
                      </a:endParaRPr>
                    </a:p>
                    <a:p>
                      <a:pPr algn="ctr"/>
                      <a:r>
                        <a:rPr lang="en-US" dirty="0">
                          <a:solidFill>
                            <a:schemeClr val="bg1"/>
                          </a:solidFill>
                        </a:rPr>
                        <a:t>25 (69.4)</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chemeClr val="bg1"/>
                          </a:solidFill>
                        </a:rPr>
                        <a:t>2 (5.6)</a:t>
                      </a:r>
                    </a:p>
                    <a:p>
                      <a:pPr algn="ctr"/>
                      <a:r>
                        <a:rPr lang="en-US" dirty="0">
                          <a:solidFill>
                            <a:schemeClr val="bg1"/>
                          </a:solidFill>
                        </a:rPr>
                        <a:t>7 (19.4)</a:t>
                      </a:r>
                    </a:p>
                    <a:p>
                      <a:pPr algn="ctr"/>
                      <a:r>
                        <a:rPr lang="en-US" dirty="0">
                          <a:solidFill>
                            <a:schemeClr val="bg1"/>
                          </a:solidFill>
                        </a:rPr>
                        <a:t>7 (19.4)</a:t>
                      </a:r>
                    </a:p>
                  </a:txBody>
                  <a:tcPr>
                    <a:lnL>
                      <a:noFill/>
                    </a:lnL>
                    <a:lnR>
                      <a:noFill/>
                    </a:lnR>
                    <a:lnT>
                      <a:noFill/>
                    </a:lnT>
                    <a:lnB w="254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888323993"/>
                  </a:ext>
                </a:extLst>
              </a:tr>
            </a:tbl>
          </a:graphicData>
        </a:graphic>
      </p:graphicFrame>
      <p:sp>
        <p:nvSpPr>
          <p:cNvPr id="6" name="Text Box 15">
            <a:extLst>
              <a:ext uri="{FF2B5EF4-FFF2-40B4-BE49-F238E27FC236}">
                <a16:creationId xmlns:a16="http://schemas.microsoft.com/office/drawing/2014/main" id="{850AE227-0501-2E0C-5819-9BB210E14D19}"/>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altLang="en-US" sz="1200" b="0" spc="-10" dirty="0">
                <a:solidFill>
                  <a:schemeClr val="bg2"/>
                </a:solidFill>
                <a:latin typeface="Calibri" panose="020F0502020204030204" pitchFamily="34" charset="0"/>
              </a:rPr>
              <a:t>Jain. ASCO GU 2024. Abstr 539.</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7" name="TextBox 6">
            <a:extLst>
              <a:ext uri="{FF2B5EF4-FFF2-40B4-BE49-F238E27FC236}">
                <a16:creationId xmlns:a16="http://schemas.microsoft.com/office/drawing/2014/main" id="{1FF13E4B-647B-A3AF-E9C1-71A0219F4CA9}"/>
              </a:ext>
            </a:extLst>
          </p:cNvPr>
          <p:cNvSpPr txBox="1"/>
          <p:nvPr/>
        </p:nvSpPr>
        <p:spPr bwMode="auto">
          <a:xfrm>
            <a:off x="5985198" y="5814695"/>
            <a:ext cx="572451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a:t>
            </a:r>
            <a:r>
              <a:rPr lang="en-US" sz="1200" dirty="0">
                <a:solidFill>
                  <a:schemeClr val="bg1"/>
                </a:solidFill>
                <a:latin typeface="Calibri" panose="020F0502020204030204" pitchFamily="34" charset="0"/>
              </a:rPr>
              <a:t>P</a:t>
            </a:r>
            <a:r>
              <a:rPr lang="en-US" sz="1200" b="0" dirty="0">
                <a:solidFill>
                  <a:schemeClr val="bg1"/>
                </a:solidFill>
                <a:latin typeface="Calibri" panose="020F0502020204030204" pitchFamily="34" charset="0"/>
              </a:rPr>
              <a:t>atients can have &gt;1 metastatic site. </a:t>
            </a:r>
            <a:r>
              <a:rPr lang="en-US" sz="1200" b="0" baseline="30000" dirty="0">
                <a:solidFill>
                  <a:schemeClr val="bg1"/>
                </a:solidFill>
                <a:latin typeface="Calibri" panose="020F0502020204030204" pitchFamily="34" charset="0"/>
              </a:rPr>
              <a:t>†</a:t>
            </a:r>
            <a:r>
              <a:rPr lang="en-US" sz="1200" b="0" dirty="0">
                <a:solidFill>
                  <a:schemeClr val="bg1"/>
                </a:solidFill>
                <a:latin typeface="Calibri" panose="020F0502020204030204" pitchFamily="34" charset="0"/>
              </a:rPr>
              <a:t>Patient may meet &gt;1 cisplatin ineligibility criteria.</a:t>
            </a:r>
          </a:p>
        </p:txBody>
      </p:sp>
    </p:spTree>
    <p:extLst>
      <p:ext uri="{BB962C8B-B14F-4D97-AF65-F5344CB8AC3E}">
        <p14:creationId xmlns:p14="http://schemas.microsoft.com/office/powerpoint/2010/main" val="9192492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30EC7-DD45-5D2A-8479-066606030AF4}"/>
              </a:ext>
            </a:extLst>
          </p:cNvPr>
          <p:cNvSpPr>
            <a:spLocks noGrp="1"/>
          </p:cNvSpPr>
          <p:nvPr>
            <p:ph type="title"/>
          </p:nvPr>
        </p:nvSpPr>
        <p:spPr/>
        <p:txBody>
          <a:bodyPr/>
          <a:lstStyle/>
          <a:p>
            <a:r>
              <a:rPr lang="en-US" dirty="0"/>
              <a:t>PemCab: Patient Disposition</a:t>
            </a:r>
          </a:p>
        </p:txBody>
      </p:sp>
      <p:sp>
        <p:nvSpPr>
          <p:cNvPr id="10" name="Text Box 15">
            <a:extLst>
              <a:ext uri="{FF2B5EF4-FFF2-40B4-BE49-F238E27FC236}">
                <a16:creationId xmlns:a16="http://schemas.microsoft.com/office/drawing/2014/main" id="{00A1AACC-8078-D548-ECCF-5B6E183B4FFA}"/>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altLang="en-US" sz="1200" b="0" spc="-10" dirty="0">
                <a:solidFill>
                  <a:schemeClr val="bg2"/>
                </a:solidFill>
                <a:latin typeface="Calibri" panose="020F0502020204030204" pitchFamily="34" charset="0"/>
              </a:rPr>
              <a:t>Jain. ASCO GU 2024. Abstr 539.</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12" name="Table 4">
            <a:extLst>
              <a:ext uri="{FF2B5EF4-FFF2-40B4-BE49-F238E27FC236}">
                <a16:creationId xmlns:a16="http://schemas.microsoft.com/office/drawing/2014/main" id="{3F93E818-6FDA-0A1B-2919-666BDB5DBBA4}"/>
              </a:ext>
            </a:extLst>
          </p:cNvPr>
          <p:cNvGraphicFramePr>
            <a:graphicFrameLocks/>
          </p:cNvGraphicFramePr>
          <p:nvPr>
            <p:extLst>
              <p:ext uri="{D42A27DB-BD31-4B8C-83A1-F6EECF244321}">
                <p14:modId xmlns:p14="http://schemas.microsoft.com/office/powerpoint/2010/main" val="2730879785"/>
              </p:ext>
            </p:extLst>
          </p:nvPr>
        </p:nvGraphicFramePr>
        <p:xfrm>
          <a:off x="723900" y="1603375"/>
          <a:ext cx="10758303" cy="3017520"/>
        </p:xfrm>
        <a:graphic>
          <a:graphicData uri="http://schemas.openxmlformats.org/drawingml/2006/table">
            <a:tbl>
              <a:tblPr firstRow="1" bandRow="1">
                <a:tableStyleId>{EB344D84-9AFB-497E-A393-DC336BA19D2E}</a:tableStyleId>
              </a:tblPr>
              <a:tblGrid>
                <a:gridCol w="7034222">
                  <a:extLst>
                    <a:ext uri="{9D8B030D-6E8A-4147-A177-3AD203B41FA5}">
                      <a16:colId xmlns:a16="http://schemas.microsoft.com/office/drawing/2014/main" val="1877422785"/>
                    </a:ext>
                  </a:extLst>
                </a:gridCol>
                <a:gridCol w="3724081">
                  <a:extLst>
                    <a:ext uri="{9D8B030D-6E8A-4147-A177-3AD203B41FA5}">
                      <a16:colId xmlns:a16="http://schemas.microsoft.com/office/drawing/2014/main" val="3327147371"/>
                    </a:ext>
                  </a:extLst>
                </a:gridCol>
              </a:tblGrid>
              <a:tr h="370840">
                <a:tc>
                  <a:txBody>
                    <a:bodyPr/>
                    <a:lstStyle/>
                    <a:p>
                      <a:r>
                        <a:rPr lang="en-US" sz="2000" dirty="0"/>
                        <a:t>Disposition, n (%)</a:t>
                      </a:r>
                    </a:p>
                  </a:txBody>
                  <a:tcPr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lang="en-US" sz="2000" dirty="0"/>
                        <a:t>Patients </a:t>
                      </a:r>
                    </a:p>
                    <a:p>
                      <a:pPr algn="ctr"/>
                      <a:r>
                        <a:rPr lang="en-US" sz="2000" dirty="0"/>
                        <a:t>(N = 36)</a:t>
                      </a:r>
                    </a:p>
                  </a:txBody>
                  <a:tcPr>
                    <a:lnL>
                      <a:noFill/>
                    </a:lnL>
                    <a:lnR>
                      <a:noFill/>
                    </a:lnR>
                    <a:lnT w="25400" cmpd="sng">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1577963253"/>
                  </a:ext>
                </a:extLst>
              </a:tr>
              <a:tr h="370840">
                <a:tc>
                  <a:txBody>
                    <a:bodyPr/>
                    <a:lstStyle/>
                    <a:p>
                      <a:r>
                        <a:rPr lang="en-US" sz="2000" dirty="0">
                          <a:solidFill>
                            <a:schemeClr val="bg1"/>
                          </a:solidFill>
                        </a:rPr>
                        <a:t>On treatment</a:t>
                      </a:r>
                    </a:p>
                  </a:txBody>
                  <a:tcPr>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a:r>
                        <a:rPr lang="en-US" sz="2000" dirty="0">
                          <a:solidFill>
                            <a:schemeClr val="bg1"/>
                          </a:solidFill>
                        </a:rPr>
                        <a:t>1 (2.7)</a:t>
                      </a:r>
                    </a:p>
                  </a:txBody>
                  <a:tcPr>
                    <a:lnL>
                      <a:noFill/>
                    </a:lnL>
                    <a:lnR>
                      <a:noFill/>
                    </a:lnR>
                    <a:lnT w="25400" cmpd="sng">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909845311"/>
                  </a:ext>
                </a:extLst>
              </a:tr>
              <a:tr h="370840">
                <a:tc>
                  <a:txBody>
                    <a:bodyPr/>
                    <a:lstStyle/>
                    <a:p>
                      <a:r>
                        <a:rPr lang="en-US" sz="2000" dirty="0">
                          <a:solidFill>
                            <a:schemeClr val="bg1"/>
                          </a:solidFill>
                        </a:rPr>
                        <a:t>Off treatment</a:t>
                      </a:r>
                    </a:p>
                    <a:p>
                      <a:pPr marL="285750" indent="-285750">
                        <a:buFont typeface="Wingdings" panose="05000000000000000000" pitchFamily="2" charset="2"/>
                        <a:buChar char="§"/>
                      </a:pPr>
                      <a:r>
                        <a:rPr lang="en-US" sz="2000" dirty="0">
                          <a:solidFill>
                            <a:schemeClr val="bg1"/>
                          </a:solidFill>
                        </a:rPr>
                        <a:t>Disease progression</a:t>
                      </a:r>
                    </a:p>
                    <a:p>
                      <a:pPr marL="285750" indent="-285750">
                        <a:buFont typeface="Wingdings" panose="05000000000000000000" pitchFamily="2" charset="2"/>
                        <a:buChar char="§"/>
                      </a:pPr>
                      <a:r>
                        <a:rPr lang="en-US" sz="2000" dirty="0">
                          <a:solidFill>
                            <a:schemeClr val="bg1"/>
                          </a:solidFill>
                        </a:rPr>
                        <a:t>Death due to disease progression</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chemeClr val="bg1"/>
                          </a:solidFill>
                        </a:rPr>
                        <a:t>Adverse event</a:t>
                      </a:r>
                    </a:p>
                    <a:p>
                      <a:pPr marL="285750" indent="-285750">
                        <a:buFont typeface="Wingdings" panose="05000000000000000000" pitchFamily="2" charset="2"/>
                        <a:buChar char="§"/>
                      </a:pPr>
                      <a:r>
                        <a:rPr lang="en-US" sz="2000" dirty="0">
                          <a:solidFill>
                            <a:schemeClr val="bg1"/>
                          </a:solidFill>
                        </a:rPr>
                        <a:t>Patient withdrew</a:t>
                      </a:r>
                    </a:p>
                    <a:p>
                      <a:pPr marL="285750" indent="-285750">
                        <a:buFont typeface="Wingdings" panose="05000000000000000000" pitchFamily="2" charset="2"/>
                        <a:buChar char="§"/>
                      </a:pPr>
                      <a:r>
                        <a:rPr lang="en-US" sz="2000" dirty="0">
                          <a:solidFill>
                            <a:schemeClr val="bg1"/>
                          </a:solidFill>
                        </a:rPr>
                        <a:t>Completed treatment</a:t>
                      </a:r>
                    </a:p>
                  </a:txBody>
                  <a:tcPr>
                    <a:lnL>
                      <a:noFill/>
                    </a:lnL>
                    <a:lnR>
                      <a:noFill/>
                    </a:lnR>
                    <a:lnT>
                      <a:noFill/>
                    </a:lnT>
                    <a:lnB w="254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2000" dirty="0">
                          <a:solidFill>
                            <a:schemeClr val="bg1"/>
                          </a:solidFill>
                        </a:rPr>
                        <a:t>35 (97.2)</a:t>
                      </a:r>
                    </a:p>
                    <a:p>
                      <a:pPr algn="ctr"/>
                      <a:r>
                        <a:rPr lang="en-US" sz="2000" dirty="0">
                          <a:solidFill>
                            <a:schemeClr val="bg1"/>
                          </a:solidFill>
                        </a:rPr>
                        <a:t>18 (50.0)</a:t>
                      </a:r>
                    </a:p>
                    <a:p>
                      <a:pPr algn="ctr"/>
                      <a:r>
                        <a:rPr lang="en-US" sz="2000" dirty="0">
                          <a:solidFill>
                            <a:schemeClr val="bg1"/>
                          </a:solidFill>
                        </a:rPr>
                        <a:t>2 (5.5)</a:t>
                      </a:r>
                    </a:p>
                    <a:p>
                      <a:pPr algn="ctr"/>
                      <a:r>
                        <a:rPr lang="en-US" sz="2000" dirty="0">
                          <a:solidFill>
                            <a:schemeClr val="bg1"/>
                          </a:solidFill>
                        </a:rPr>
                        <a:t>8 (22.2)</a:t>
                      </a:r>
                    </a:p>
                    <a:p>
                      <a:pPr algn="ctr"/>
                      <a:r>
                        <a:rPr lang="en-US" sz="2000" dirty="0">
                          <a:solidFill>
                            <a:schemeClr val="bg1"/>
                          </a:solidFill>
                        </a:rPr>
                        <a:t>5 (13.8)</a:t>
                      </a:r>
                    </a:p>
                    <a:p>
                      <a:pPr algn="ctr"/>
                      <a:r>
                        <a:rPr lang="en-US" sz="2000" dirty="0">
                          <a:solidFill>
                            <a:schemeClr val="bg1"/>
                          </a:solidFill>
                        </a:rPr>
                        <a:t>2 (5.5)</a:t>
                      </a:r>
                    </a:p>
                  </a:txBody>
                  <a:tcPr>
                    <a:lnL>
                      <a:noFill/>
                    </a:lnL>
                    <a:lnR>
                      <a:noFill/>
                    </a:lnR>
                    <a:lnT>
                      <a:noFill/>
                    </a:lnT>
                    <a:lnB w="254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909664514"/>
                  </a:ext>
                </a:extLst>
              </a:tr>
            </a:tbl>
          </a:graphicData>
        </a:graphic>
      </p:graphicFrame>
    </p:spTree>
    <p:extLst>
      <p:ext uri="{BB962C8B-B14F-4D97-AF65-F5344CB8AC3E}">
        <p14:creationId xmlns:p14="http://schemas.microsoft.com/office/powerpoint/2010/main" val="17673243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30EC7-DD45-5D2A-8479-066606030AF4}"/>
              </a:ext>
            </a:extLst>
          </p:cNvPr>
          <p:cNvSpPr>
            <a:spLocks noGrp="1"/>
          </p:cNvSpPr>
          <p:nvPr>
            <p:ph type="title"/>
          </p:nvPr>
        </p:nvSpPr>
        <p:spPr/>
        <p:txBody>
          <a:bodyPr/>
          <a:lstStyle/>
          <a:p>
            <a:r>
              <a:rPr lang="en-US" dirty="0"/>
              <a:t>PemCab: ORR and OS</a:t>
            </a:r>
          </a:p>
        </p:txBody>
      </p:sp>
      <p:sp>
        <p:nvSpPr>
          <p:cNvPr id="10" name="Text Box 15">
            <a:extLst>
              <a:ext uri="{FF2B5EF4-FFF2-40B4-BE49-F238E27FC236}">
                <a16:creationId xmlns:a16="http://schemas.microsoft.com/office/drawing/2014/main" id="{00A1AACC-8078-D548-ECCF-5B6E183B4FFA}"/>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altLang="en-US" sz="1200" b="0" spc="-10" dirty="0">
                <a:solidFill>
                  <a:schemeClr val="bg2"/>
                </a:solidFill>
                <a:latin typeface="Calibri" panose="020F0502020204030204" pitchFamily="34" charset="0"/>
              </a:rPr>
              <a:t>Jain. ASCO GU 2024. Abstr 539.</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4" name="Table 6">
            <a:extLst>
              <a:ext uri="{FF2B5EF4-FFF2-40B4-BE49-F238E27FC236}">
                <a16:creationId xmlns:a16="http://schemas.microsoft.com/office/drawing/2014/main" id="{4D4A014A-9C0F-1242-8294-1A010E3BFB42}"/>
              </a:ext>
            </a:extLst>
          </p:cNvPr>
          <p:cNvGraphicFramePr>
            <a:graphicFrameLocks noGrp="1"/>
          </p:cNvGraphicFramePr>
          <p:nvPr>
            <p:ph sz="half" idx="1"/>
            <p:extLst>
              <p:ext uri="{D42A27DB-BD31-4B8C-83A1-F6EECF244321}">
                <p14:modId xmlns:p14="http://schemas.microsoft.com/office/powerpoint/2010/main" val="3833405029"/>
              </p:ext>
            </p:extLst>
          </p:nvPr>
        </p:nvGraphicFramePr>
        <p:xfrm>
          <a:off x="723900" y="1603375"/>
          <a:ext cx="5229224" cy="3876040"/>
        </p:xfrm>
        <a:graphic>
          <a:graphicData uri="http://schemas.openxmlformats.org/drawingml/2006/table">
            <a:tbl>
              <a:tblPr firstRow="1" bandRow="1">
                <a:tableStyleId>{EB344D84-9AFB-497E-A393-DC336BA19D2E}</a:tableStyleId>
              </a:tblPr>
              <a:tblGrid>
                <a:gridCol w="2805566">
                  <a:extLst>
                    <a:ext uri="{9D8B030D-6E8A-4147-A177-3AD203B41FA5}">
                      <a16:colId xmlns:a16="http://schemas.microsoft.com/office/drawing/2014/main" val="3979712517"/>
                    </a:ext>
                  </a:extLst>
                </a:gridCol>
                <a:gridCol w="2423658">
                  <a:extLst>
                    <a:ext uri="{9D8B030D-6E8A-4147-A177-3AD203B41FA5}">
                      <a16:colId xmlns:a16="http://schemas.microsoft.com/office/drawing/2014/main" val="2130629427"/>
                    </a:ext>
                  </a:extLst>
                </a:gridCol>
              </a:tblGrid>
              <a:tr h="370840">
                <a:tc>
                  <a:txBody>
                    <a:bodyPr/>
                    <a:lstStyle/>
                    <a:p>
                      <a:r>
                        <a:rPr lang="en-US" sz="1800" dirty="0"/>
                        <a:t>Response</a:t>
                      </a:r>
                    </a:p>
                  </a:txBody>
                  <a:tcPr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lang="en-US" sz="1800" dirty="0"/>
                        <a:t>Pembro + Cabo</a:t>
                      </a:r>
                    </a:p>
                    <a:p>
                      <a:pPr algn="ctr"/>
                      <a:r>
                        <a:rPr lang="en-US" sz="1800" dirty="0"/>
                        <a:t>(N = 36)</a:t>
                      </a:r>
                    </a:p>
                  </a:txBody>
                  <a:tcPr>
                    <a:lnL>
                      <a:noFill/>
                    </a:lnL>
                    <a:lnR>
                      <a:noFill/>
                    </a:lnR>
                    <a:lnT w="25400" cmpd="sng">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3591632412"/>
                  </a:ext>
                </a:extLst>
              </a:tr>
              <a:tr h="370840">
                <a:tc>
                  <a:txBody>
                    <a:bodyPr/>
                    <a:lstStyle/>
                    <a:p>
                      <a:r>
                        <a:rPr lang="en-US" sz="1800" dirty="0">
                          <a:solidFill>
                            <a:schemeClr val="bg1"/>
                          </a:solidFill>
                        </a:rPr>
                        <a:t>ORR, n (%) [95% CI]</a:t>
                      </a:r>
                    </a:p>
                  </a:txBody>
                  <a:tcPr>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a:r>
                        <a:rPr lang="en-US" sz="1800" dirty="0">
                          <a:solidFill>
                            <a:schemeClr val="bg1"/>
                          </a:solidFill>
                        </a:rPr>
                        <a:t>16 (45.7) [30.5-61.8]</a:t>
                      </a:r>
                    </a:p>
                  </a:txBody>
                  <a:tcPr>
                    <a:lnL>
                      <a:noFill/>
                    </a:lnL>
                    <a:lnR>
                      <a:noFill/>
                    </a:lnR>
                    <a:lnT w="25400" cmpd="sng">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770673471"/>
                  </a:ext>
                </a:extLst>
              </a:tr>
              <a:tr h="370840">
                <a:tc>
                  <a:txBody>
                    <a:bodyPr/>
                    <a:lstStyle/>
                    <a:p>
                      <a:pPr marL="285750" indent="-171450">
                        <a:buFont typeface="Wingdings" panose="05000000000000000000" pitchFamily="2" charset="2"/>
                        <a:buChar char="§"/>
                      </a:pPr>
                      <a:r>
                        <a:rPr lang="en-US" sz="1800" dirty="0">
                          <a:solidFill>
                            <a:schemeClr val="bg1"/>
                          </a:solidFill>
                        </a:rPr>
                        <a:t>CR, n (%)</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dirty="0">
                          <a:solidFill>
                            <a:schemeClr val="bg1"/>
                          </a:solidFill>
                        </a:rPr>
                        <a:t>5 (14.2)</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505406440"/>
                  </a:ext>
                </a:extLst>
              </a:tr>
              <a:tr h="370840">
                <a:tc>
                  <a:txBody>
                    <a:bodyPr/>
                    <a:lstStyle/>
                    <a:p>
                      <a:pPr marL="285750" indent="-171450">
                        <a:buFont typeface="Wingdings" panose="05000000000000000000" pitchFamily="2" charset="2"/>
                        <a:buChar char="§"/>
                      </a:pPr>
                      <a:r>
                        <a:rPr lang="en-US" sz="1800" dirty="0">
                          <a:solidFill>
                            <a:schemeClr val="bg1"/>
                          </a:solidFill>
                        </a:rPr>
                        <a:t>PR, n (%)</a:t>
                      </a:r>
                    </a:p>
                  </a:txBody>
                  <a:tcPr>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algn="ctr"/>
                      <a:r>
                        <a:rPr lang="en-US" sz="1800" dirty="0">
                          <a:solidFill>
                            <a:schemeClr val="bg1"/>
                          </a:solidFill>
                        </a:rPr>
                        <a:t>11 (31.4)</a:t>
                      </a:r>
                    </a:p>
                  </a:txBody>
                  <a:tcPr>
                    <a:lnL>
                      <a:noFill/>
                    </a:lnL>
                    <a:lnR>
                      <a:noFill/>
                    </a:lnR>
                    <a:lnT>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789953551"/>
                  </a:ext>
                </a:extLst>
              </a:tr>
              <a:tr h="370840">
                <a:tc>
                  <a:txBody>
                    <a:bodyPr/>
                    <a:lstStyle/>
                    <a:p>
                      <a:pPr marL="285750" indent="-171450">
                        <a:buFont typeface="Wingdings" panose="05000000000000000000" pitchFamily="2" charset="2"/>
                        <a:buChar char="§"/>
                      </a:pPr>
                      <a:r>
                        <a:rPr lang="en-US" sz="1800" dirty="0">
                          <a:solidFill>
                            <a:schemeClr val="bg1"/>
                          </a:solidFill>
                        </a:rPr>
                        <a:t>SD, n (%)</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dirty="0">
                          <a:solidFill>
                            <a:schemeClr val="bg1"/>
                          </a:solidFill>
                        </a:rPr>
                        <a:t>9 (25.7)</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724342087"/>
                  </a:ext>
                </a:extLst>
              </a:tr>
              <a:tr h="370840">
                <a:tc>
                  <a:txBody>
                    <a:bodyPr/>
                    <a:lstStyle/>
                    <a:p>
                      <a:pPr marL="285750" indent="-171450">
                        <a:buFont typeface="Wingdings" panose="05000000000000000000" pitchFamily="2" charset="2"/>
                        <a:buChar char="§"/>
                      </a:pPr>
                      <a:r>
                        <a:rPr lang="en-US" sz="1800" dirty="0">
                          <a:solidFill>
                            <a:schemeClr val="bg1"/>
                          </a:solidFill>
                        </a:rPr>
                        <a:t>CBR (CR + PR + SD), n (%)</a:t>
                      </a:r>
                    </a:p>
                  </a:txBody>
                  <a:tcPr>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algn="ctr"/>
                      <a:r>
                        <a:rPr lang="en-US" sz="1800" dirty="0">
                          <a:solidFill>
                            <a:schemeClr val="bg1"/>
                          </a:solidFill>
                        </a:rPr>
                        <a:t>25 (71.4)</a:t>
                      </a:r>
                    </a:p>
                  </a:txBody>
                  <a:tcPr>
                    <a:lnL>
                      <a:noFill/>
                    </a:lnL>
                    <a:lnR>
                      <a:noFill/>
                    </a:lnR>
                    <a:lnT>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82097878"/>
                  </a:ext>
                </a:extLst>
              </a:tr>
              <a:tr h="370840">
                <a:tc>
                  <a:txBody>
                    <a:bodyPr/>
                    <a:lstStyle/>
                    <a:p>
                      <a:pPr marL="285750" indent="-171450">
                        <a:buFont typeface="Wingdings" panose="05000000000000000000" pitchFamily="2" charset="2"/>
                        <a:buChar char="§"/>
                      </a:pPr>
                      <a:r>
                        <a:rPr lang="en-US" sz="1800" dirty="0">
                          <a:solidFill>
                            <a:schemeClr val="bg1"/>
                          </a:solidFill>
                        </a:rPr>
                        <a:t>PD, n (%)</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dirty="0">
                          <a:solidFill>
                            <a:schemeClr val="bg1"/>
                          </a:solidFill>
                        </a:rPr>
                        <a:t>10 (28.5)</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923017988"/>
                  </a:ext>
                </a:extLst>
              </a:tr>
              <a:tr h="370840">
                <a:tc>
                  <a:txBody>
                    <a:bodyPr/>
                    <a:lstStyle/>
                    <a:p>
                      <a:pPr marL="285750" indent="-171450">
                        <a:buFont typeface="Wingdings" panose="05000000000000000000" pitchFamily="2" charset="2"/>
                        <a:buChar char="§"/>
                      </a:pPr>
                      <a:r>
                        <a:rPr lang="en-US" sz="1800" dirty="0">
                          <a:solidFill>
                            <a:schemeClr val="bg1"/>
                          </a:solidFill>
                        </a:rPr>
                        <a:t>NE, n (%)</a:t>
                      </a:r>
                    </a:p>
                  </a:txBody>
                  <a:tcPr>
                    <a:lnL>
                      <a:noFill/>
                    </a:lnL>
                    <a:lnR>
                      <a:noFill/>
                    </a:lnR>
                    <a:lnT>
                      <a:noFill/>
                    </a:lnT>
                    <a:lnB w="254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chemeClr val="bg1"/>
                          </a:solidFill>
                        </a:rPr>
                        <a:t>1 (2.8)</a:t>
                      </a:r>
                    </a:p>
                  </a:txBody>
                  <a:tcPr>
                    <a:lnL>
                      <a:noFill/>
                    </a:lnL>
                    <a:lnR>
                      <a:noFill/>
                    </a:lnR>
                    <a:lnT>
                      <a:noFill/>
                    </a:lnT>
                    <a:lnB w="254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48248371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dirty="0">
                          <a:solidFill>
                            <a:schemeClr val="bg1"/>
                          </a:solidFill>
                        </a:rPr>
                        <a:t>mDoR, mo</a:t>
                      </a:r>
                    </a:p>
                    <a:p>
                      <a:pPr marL="2857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dirty="0">
                          <a:solidFill>
                            <a:schemeClr val="bg1"/>
                          </a:solidFill>
                        </a:rPr>
                        <a:t>Median follow-up, mo</a:t>
                      </a:r>
                    </a:p>
                  </a:txBody>
                  <a:tcPr>
                    <a:lnL>
                      <a:noFill/>
                    </a:lnL>
                    <a:lnR>
                      <a:noFill/>
                    </a:lnR>
                    <a:lnT>
                      <a:noFill/>
                    </a:lnT>
                    <a:lnB w="254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dirty="0">
                          <a:solidFill>
                            <a:schemeClr val="bg1"/>
                          </a:solidFill>
                        </a:rPr>
                        <a:t>14.7</a:t>
                      </a:r>
                    </a:p>
                    <a:p>
                      <a:pPr algn="ctr"/>
                      <a:r>
                        <a:rPr lang="en-US" sz="1800" dirty="0">
                          <a:solidFill>
                            <a:schemeClr val="bg1"/>
                          </a:solidFill>
                        </a:rPr>
                        <a:t>20.2</a:t>
                      </a:r>
                    </a:p>
                  </a:txBody>
                  <a:tcPr>
                    <a:lnL>
                      <a:noFill/>
                    </a:lnL>
                    <a:lnR>
                      <a:noFill/>
                    </a:lnR>
                    <a:lnT>
                      <a:noFill/>
                    </a:lnT>
                    <a:lnB w="254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775909710"/>
                  </a:ext>
                </a:extLst>
              </a:tr>
            </a:tbl>
          </a:graphicData>
        </a:graphic>
      </p:graphicFrame>
      <p:sp>
        <p:nvSpPr>
          <p:cNvPr id="7" name="Content Placeholder 6">
            <a:extLst>
              <a:ext uri="{FF2B5EF4-FFF2-40B4-BE49-F238E27FC236}">
                <a16:creationId xmlns:a16="http://schemas.microsoft.com/office/drawing/2014/main" id="{F85F09FD-5717-9718-05CE-D88A1CFCAE2A}"/>
              </a:ext>
            </a:extLst>
          </p:cNvPr>
          <p:cNvSpPr>
            <a:spLocks noGrp="1"/>
          </p:cNvSpPr>
          <p:nvPr>
            <p:ph sz="half" idx="2"/>
          </p:nvPr>
        </p:nvSpPr>
        <p:spPr>
          <a:xfrm>
            <a:off x="6252634" y="1609088"/>
            <a:ext cx="5229570" cy="4665746"/>
          </a:xfrm>
        </p:spPr>
        <p:txBody>
          <a:bodyPr/>
          <a:lstStyle/>
          <a:p>
            <a:endParaRPr lang="en-US" sz="2000" kern="0" dirty="0"/>
          </a:p>
          <a:p>
            <a:endParaRPr lang="en-US" sz="2000" dirty="0"/>
          </a:p>
          <a:p>
            <a:endParaRPr lang="en-US" sz="2000" kern="0" dirty="0"/>
          </a:p>
          <a:p>
            <a:endParaRPr lang="en-US" sz="2000" dirty="0"/>
          </a:p>
          <a:p>
            <a:r>
              <a:rPr lang="en-US" sz="2000" kern="0" dirty="0"/>
              <a:t>Patients with tumor shrinkage: 80%</a:t>
            </a:r>
          </a:p>
          <a:p>
            <a:r>
              <a:rPr lang="en-US" sz="2000" kern="0" dirty="0"/>
              <a:t>9 responses observed at first assessment</a:t>
            </a:r>
          </a:p>
          <a:p>
            <a:r>
              <a:rPr lang="en-US" sz="2000" kern="0" dirty="0"/>
              <a:t>8 patients with ongoing clinical response</a:t>
            </a:r>
          </a:p>
          <a:p>
            <a:r>
              <a:rPr lang="en-US" sz="2000" dirty="0"/>
              <a:t>Median time to response: 2.7 mo</a:t>
            </a:r>
          </a:p>
          <a:p>
            <a:endParaRPr lang="en-US" sz="2000" kern="0" dirty="0"/>
          </a:p>
          <a:p>
            <a:endParaRPr lang="en-US" dirty="0"/>
          </a:p>
        </p:txBody>
      </p:sp>
      <p:graphicFrame>
        <p:nvGraphicFramePr>
          <p:cNvPr id="8" name="Table 6">
            <a:extLst>
              <a:ext uri="{FF2B5EF4-FFF2-40B4-BE49-F238E27FC236}">
                <a16:creationId xmlns:a16="http://schemas.microsoft.com/office/drawing/2014/main" id="{C1DBBE78-575E-717B-3C15-51EB728E6F5F}"/>
              </a:ext>
            </a:extLst>
          </p:cNvPr>
          <p:cNvGraphicFramePr>
            <a:graphicFrameLocks/>
          </p:cNvGraphicFramePr>
          <p:nvPr>
            <p:extLst>
              <p:ext uri="{D42A27DB-BD31-4B8C-83A1-F6EECF244321}">
                <p14:modId xmlns:p14="http://schemas.microsoft.com/office/powerpoint/2010/main" val="4102747390"/>
              </p:ext>
            </p:extLst>
          </p:nvPr>
        </p:nvGraphicFramePr>
        <p:xfrm>
          <a:off x="6252634" y="1603375"/>
          <a:ext cx="5229224" cy="1651000"/>
        </p:xfrm>
        <a:graphic>
          <a:graphicData uri="http://schemas.openxmlformats.org/drawingml/2006/table">
            <a:tbl>
              <a:tblPr firstRow="1" bandRow="1">
                <a:tableStyleId>{EB344D84-9AFB-497E-A393-DC336BA19D2E}</a:tableStyleId>
              </a:tblPr>
              <a:tblGrid>
                <a:gridCol w="2610391">
                  <a:extLst>
                    <a:ext uri="{9D8B030D-6E8A-4147-A177-3AD203B41FA5}">
                      <a16:colId xmlns:a16="http://schemas.microsoft.com/office/drawing/2014/main" val="3979712517"/>
                    </a:ext>
                  </a:extLst>
                </a:gridCol>
                <a:gridCol w="2618833">
                  <a:extLst>
                    <a:ext uri="{9D8B030D-6E8A-4147-A177-3AD203B41FA5}">
                      <a16:colId xmlns:a16="http://schemas.microsoft.com/office/drawing/2014/main" val="2130629427"/>
                    </a:ext>
                  </a:extLst>
                </a:gridCol>
              </a:tblGrid>
              <a:tr h="370840">
                <a:tc>
                  <a:txBody>
                    <a:bodyPr/>
                    <a:lstStyle/>
                    <a:p>
                      <a:r>
                        <a:rPr lang="en-US" sz="1800" dirty="0"/>
                        <a:t>Response</a:t>
                      </a:r>
                    </a:p>
                  </a:txBody>
                  <a:tcPr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lang="en-US" sz="1800" dirty="0"/>
                        <a:t>Pembro + Cabo</a:t>
                      </a:r>
                    </a:p>
                    <a:p>
                      <a:pPr algn="ctr"/>
                      <a:r>
                        <a:rPr lang="en-US" sz="1800" dirty="0"/>
                        <a:t>(N = 36)</a:t>
                      </a:r>
                    </a:p>
                  </a:txBody>
                  <a:tcPr>
                    <a:lnL>
                      <a:noFill/>
                    </a:lnL>
                    <a:lnR>
                      <a:noFill/>
                    </a:lnR>
                    <a:lnT w="25400" cmpd="sng">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3591632412"/>
                  </a:ext>
                </a:extLst>
              </a:tr>
              <a:tr h="370840">
                <a:tc>
                  <a:txBody>
                    <a:bodyPr/>
                    <a:lstStyle/>
                    <a:p>
                      <a:r>
                        <a:rPr lang="en-US" sz="1800" dirty="0">
                          <a:solidFill>
                            <a:schemeClr val="bg1"/>
                          </a:solidFill>
                        </a:rPr>
                        <a:t>mPFS, mo (95% CI)</a:t>
                      </a:r>
                    </a:p>
                  </a:txBody>
                  <a:tcPr>
                    <a:lnL>
                      <a:noFill/>
                    </a:lnL>
                    <a:lnR>
                      <a:noFill/>
                    </a:lnR>
                    <a:lnT>
                      <a:noFill/>
                    </a:lnT>
                    <a:lnB w="254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chemeClr val="bg1"/>
                          </a:solidFill>
                        </a:rPr>
                        <a:t>7.6 (5.3-12.6)</a:t>
                      </a:r>
                    </a:p>
                  </a:txBody>
                  <a:tcPr>
                    <a:lnL>
                      <a:noFill/>
                    </a:lnL>
                    <a:lnR>
                      <a:noFill/>
                    </a:lnR>
                    <a:lnT>
                      <a:noFill/>
                    </a:lnT>
                    <a:lnB w="254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97780472"/>
                  </a:ext>
                </a:extLst>
              </a:tr>
              <a:tr h="370840">
                <a:tc>
                  <a:txBody>
                    <a:bodyPr/>
                    <a:lstStyle/>
                    <a:p>
                      <a:r>
                        <a:rPr lang="en-US" sz="1800" dirty="0">
                          <a:solidFill>
                            <a:schemeClr val="bg1"/>
                          </a:solidFill>
                        </a:rPr>
                        <a:t>mOS, mo (95% CI)</a:t>
                      </a:r>
                    </a:p>
                    <a:p>
                      <a:pPr marL="2857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dirty="0">
                          <a:solidFill>
                            <a:schemeClr val="bg1"/>
                          </a:solidFill>
                        </a:rPr>
                        <a:t>Median follow-up, mo</a:t>
                      </a:r>
                    </a:p>
                  </a:txBody>
                  <a:tcPr>
                    <a:lnL>
                      <a:noFill/>
                    </a:lnL>
                    <a:lnR>
                      <a:noFill/>
                    </a:lnR>
                    <a:lnT>
                      <a:noFill/>
                    </a:lnT>
                    <a:lnB w="254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dirty="0">
                          <a:solidFill>
                            <a:schemeClr val="bg1"/>
                          </a:solidFill>
                        </a:rPr>
                        <a:t>17.1 (12.6-NE)</a:t>
                      </a:r>
                    </a:p>
                    <a:p>
                      <a:pPr algn="ctr"/>
                      <a:r>
                        <a:rPr lang="en-US" sz="1800" dirty="0">
                          <a:solidFill>
                            <a:schemeClr val="bg1"/>
                          </a:solidFill>
                        </a:rPr>
                        <a:t>14.3</a:t>
                      </a:r>
                    </a:p>
                  </a:txBody>
                  <a:tcPr>
                    <a:lnL>
                      <a:noFill/>
                    </a:lnL>
                    <a:lnR>
                      <a:noFill/>
                    </a:lnR>
                    <a:lnT>
                      <a:noFill/>
                    </a:lnT>
                    <a:lnB w="254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632778533"/>
                  </a:ext>
                </a:extLst>
              </a:tr>
            </a:tbl>
          </a:graphicData>
        </a:graphic>
      </p:graphicFrame>
    </p:spTree>
    <p:extLst>
      <p:ext uri="{BB962C8B-B14F-4D97-AF65-F5344CB8AC3E}">
        <p14:creationId xmlns:p14="http://schemas.microsoft.com/office/powerpoint/2010/main" val="2916549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Table 6">
            <a:extLst>
              <a:ext uri="{FF2B5EF4-FFF2-40B4-BE49-F238E27FC236}">
                <a16:creationId xmlns:a16="http://schemas.microsoft.com/office/drawing/2014/main" id="{1A407CD6-EB59-437A-4722-6FD2665E211F}"/>
              </a:ext>
            </a:extLst>
          </p:cNvPr>
          <p:cNvGraphicFramePr>
            <a:graphicFrameLocks noGrp="1"/>
          </p:cNvGraphicFramePr>
          <p:nvPr>
            <p:ph sz="half" idx="2"/>
            <p:extLst>
              <p:ext uri="{D42A27DB-BD31-4B8C-83A1-F6EECF244321}">
                <p14:modId xmlns:p14="http://schemas.microsoft.com/office/powerpoint/2010/main" val="4240734768"/>
              </p:ext>
            </p:extLst>
          </p:nvPr>
        </p:nvGraphicFramePr>
        <p:xfrm>
          <a:off x="6253163" y="1511300"/>
          <a:ext cx="5052198" cy="3334357"/>
        </p:xfrm>
        <a:graphic>
          <a:graphicData uri="http://schemas.openxmlformats.org/drawingml/2006/table">
            <a:tbl>
              <a:tblPr firstRow="1" bandRow="1">
                <a:tableStyleId>{EB344D84-9AFB-497E-A393-DC336BA19D2E}</a:tableStyleId>
              </a:tblPr>
              <a:tblGrid>
                <a:gridCol w="2674758">
                  <a:extLst>
                    <a:ext uri="{9D8B030D-6E8A-4147-A177-3AD203B41FA5}">
                      <a16:colId xmlns:a16="http://schemas.microsoft.com/office/drawing/2014/main" val="141512485"/>
                    </a:ext>
                  </a:extLst>
                </a:gridCol>
                <a:gridCol w="2377440">
                  <a:extLst>
                    <a:ext uri="{9D8B030D-6E8A-4147-A177-3AD203B41FA5}">
                      <a16:colId xmlns:a16="http://schemas.microsoft.com/office/drawing/2014/main" val="1682373096"/>
                    </a:ext>
                  </a:extLst>
                </a:gridCol>
              </a:tblGrid>
              <a:tr h="370840">
                <a:tc>
                  <a:txBody>
                    <a:bodyPr/>
                    <a:lstStyle/>
                    <a:p>
                      <a:r>
                        <a:rPr lang="en-US" sz="1400" dirty="0"/>
                        <a:t>AEs, n (%)</a:t>
                      </a:r>
                    </a:p>
                  </a:txBody>
                  <a:tcP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lang="en-US" sz="1400" dirty="0"/>
                        <a:t>Patients (n = 36)</a:t>
                      </a:r>
                    </a:p>
                  </a:txBody>
                  <a:tcPr>
                    <a:lnL>
                      <a:noFill/>
                    </a:lnL>
                    <a:lnR>
                      <a:noFill/>
                    </a:lnR>
                    <a:lnT w="25400" cmpd="sng">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3725601676"/>
                  </a:ext>
                </a:extLst>
              </a:tr>
              <a:tr h="294530">
                <a:tc>
                  <a:txBody>
                    <a:bodyPr/>
                    <a:lstStyle/>
                    <a:p>
                      <a:r>
                        <a:rPr lang="en-US" sz="1400" dirty="0">
                          <a:solidFill>
                            <a:schemeClr val="bg1"/>
                          </a:solidFill>
                        </a:rPr>
                        <a:t>&gt;1 TEAE</a:t>
                      </a:r>
                    </a:p>
                  </a:txBody>
                  <a:tcPr>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33 (91.6) </a:t>
                      </a:r>
                    </a:p>
                  </a:txBody>
                  <a:tcPr>
                    <a:lnL>
                      <a:noFill/>
                    </a:lnL>
                    <a:lnR>
                      <a:noFill/>
                    </a:lnR>
                    <a:lnT w="25400" cmpd="sng">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974191777"/>
                  </a:ext>
                </a:extLst>
              </a:tr>
              <a:tr h="307782">
                <a:tc>
                  <a:txBody>
                    <a:bodyPr/>
                    <a:lstStyle/>
                    <a:p>
                      <a:r>
                        <a:rPr lang="en-US" sz="1400" dirty="0">
                          <a:solidFill>
                            <a:schemeClr val="bg1"/>
                          </a:solidFill>
                        </a:rPr>
                        <a:t>Grade &gt;3 TEAE</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18 (50)</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555070499"/>
                  </a:ext>
                </a:extLst>
              </a:tr>
              <a:tr h="278295">
                <a:tc>
                  <a:txBody>
                    <a:bodyPr/>
                    <a:lstStyle/>
                    <a:p>
                      <a:r>
                        <a:rPr lang="en-US" sz="1400" dirty="0">
                          <a:solidFill>
                            <a:schemeClr val="bg1"/>
                          </a:solidFill>
                        </a:rPr>
                        <a:t>Grade 4 TRAE</a:t>
                      </a:r>
                    </a:p>
                  </a:txBody>
                  <a:tcPr>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2 (5.5)</a:t>
                      </a:r>
                    </a:p>
                  </a:txBody>
                  <a:tcPr>
                    <a:lnL>
                      <a:noFill/>
                    </a:lnL>
                    <a:lnR>
                      <a:noFill/>
                    </a:lnR>
                    <a:lnT>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71582166"/>
                  </a:ext>
                </a:extLst>
              </a:tr>
              <a:tr h="278295">
                <a:tc gridSpan="2">
                  <a:txBody>
                    <a:body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400" kern="0" dirty="0">
                          <a:solidFill>
                            <a:schemeClr val="bg1"/>
                          </a:solidFill>
                        </a:rPr>
                        <a:t>(GI bleeding and colonic perforation associated with cabozantinib)</a:t>
                      </a:r>
                      <a:endParaRPr lang="en-US" sz="1400" dirty="0">
                        <a:solidFill>
                          <a:schemeClr val="bg1"/>
                        </a:solidFill>
                      </a:endParaRPr>
                    </a:p>
                  </a:txBody>
                  <a:tcPr marT="0">
                    <a:lnL>
                      <a:noFill/>
                    </a:lnL>
                    <a:lnR>
                      <a:noFill/>
                    </a:lnR>
                    <a:lnT>
                      <a:noFill/>
                    </a:lnT>
                    <a:lnB>
                      <a:noFill/>
                    </a:lnB>
                    <a:lnTlToBr w="12700" cmpd="sng">
                      <a:noFill/>
                      <a:prstDash val="solid"/>
                    </a:lnTlToBr>
                    <a:lnBlToTr w="12700" cmpd="sng">
                      <a:noFill/>
                      <a:prstDash val="solid"/>
                    </a:lnBlToTr>
                    <a:solidFill>
                      <a:schemeClr val="tx2"/>
                    </a:solidFill>
                  </a:tcPr>
                </a:tc>
                <a:tc hMerge="1">
                  <a:txBody>
                    <a:bodyPr/>
                    <a:lstStyle/>
                    <a:p>
                      <a:pPr algn="ctr"/>
                      <a:endParaRPr lang="en-US" sz="1600" dirty="0">
                        <a:solidFill>
                          <a:schemeClr val="bg1"/>
                        </a:solidFill>
                      </a:endParaRPr>
                    </a:p>
                  </a:txBody>
                  <a:tcPr>
                    <a:lnL>
                      <a:noFill/>
                    </a:lnL>
                    <a:lnR>
                      <a:noFill/>
                    </a:lnR>
                    <a:lnT>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680110754"/>
                  </a:ext>
                </a:extLst>
              </a:tr>
              <a:tr h="291548">
                <a:tc>
                  <a:txBody>
                    <a:bodyPr/>
                    <a:lstStyle/>
                    <a:p>
                      <a:r>
                        <a:rPr lang="en-US" sz="1400" dirty="0">
                          <a:solidFill>
                            <a:schemeClr val="bg1"/>
                          </a:solidFill>
                        </a:rPr>
                        <a:t>Grade 5 TRAE</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0</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172236760"/>
                  </a:ext>
                </a:extLst>
              </a:tr>
              <a:tr h="304800">
                <a:tc>
                  <a:txBody>
                    <a:bodyPr/>
                    <a:lstStyle/>
                    <a:p>
                      <a:r>
                        <a:rPr lang="en-US" sz="1400" dirty="0">
                          <a:solidFill>
                            <a:schemeClr val="bg1"/>
                          </a:solidFill>
                        </a:rPr>
                        <a:t>Cabozantinib </a:t>
                      </a:r>
                    </a:p>
                    <a:p>
                      <a:pPr marL="285750" indent="-285750" algn="l" defTabSz="914400" rtl="0" eaLnBrk="1" latinLnBrk="0" hangingPunct="1">
                        <a:buFont typeface="Wingdings" panose="05000000000000000000" pitchFamily="2" charset="2"/>
                        <a:buChar char="§"/>
                      </a:pPr>
                      <a:r>
                        <a:rPr lang="en-US" sz="1400" kern="1200" dirty="0">
                          <a:solidFill>
                            <a:schemeClr val="bg1"/>
                          </a:solidFill>
                          <a:latin typeface="+mn-lt"/>
                          <a:ea typeface="+mn-ea"/>
                          <a:cs typeface="+mn-cs"/>
                        </a:rPr>
                        <a:t>Dose interruption</a:t>
                      </a:r>
                    </a:p>
                    <a:p>
                      <a:pPr marL="285750" indent="-285750" algn="l" defTabSz="914400" rtl="0" eaLnBrk="1" latinLnBrk="0" hangingPunct="1">
                        <a:buFont typeface="Wingdings" panose="05000000000000000000" pitchFamily="2" charset="2"/>
                        <a:buChar char="§"/>
                      </a:pPr>
                      <a:r>
                        <a:rPr lang="en-US" sz="1400" kern="1200" dirty="0">
                          <a:solidFill>
                            <a:schemeClr val="bg1"/>
                          </a:solidFill>
                          <a:latin typeface="+mn-lt"/>
                          <a:ea typeface="+mn-ea"/>
                          <a:cs typeface="+mn-cs"/>
                        </a:rPr>
                        <a:t>Dose reduction</a:t>
                      </a:r>
                    </a:p>
                    <a:p>
                      <a:pPr marL="285750" indent="-285750" algn="l" defTabSz="914400" rtl="0" eaLnBrk="1" latinLnBrk="0" hangingPunct="1">
                        <a:buFont typeface="Wingdings" panose="05000000000000000000" pitchFamily="2" charset="2"/>
                        <a:buChar char="§"/>
                      </a:pPr>
                      <a:r>
                        <a:rPr lang="en-US" sz="1400" kern="1200" dirty="0">
                          <a:solidFill>
                            <a:schemeClr val="bg1"/>
                          </a:solidFill>
                          <a:latin typeface="+mn-lt"/>
                          <a:ea typeface="+mn-ea"/>
                          <a:cs typeface="+mn-cs"/>
                        </a:rPr>
                        <a:t>Discontinuation</a:t>
                      </a:r>
                    </a:p>
                  </a:txBody>
                  <a:tcPr>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algn="ctr"/>
                      <a:endParaRPr lang="en-US" sz="1400" dirty="0">
                        <a:solidFill>
                          <a:schemeClr val="bg1"/>
                        </a:solidFill>
                      </a:endParaRPr>
                    </a:p>
                    <a:p>
                      <a:pPr algn="ctr"/>
                      <a:r>
                        <a:rPr lang="en-US" sz="1400" dirty="0">
                          <a:solidFill>
                            <a:schemeClr val="bg1"/>
                          </a:solidFill>
                        </a:rPr>
                        <a:t>17 (47.2)</a:t>
                      </a:r>
                    </a:p>
                    <a:p>
                      <a:pPr algn="ctr"/>
                      <a:r>
                        <a:rPr lang="en-US" sz="1400" dirty="0">
                          <a:solidFill>
                            <a:schemeClr val="bg1"/>
                          </a:solidFill>
                        </a:rPr>
                        <a:t>12 (33.3)</a:t>
                      </a:r>
                    </a:p>
                    <a:p>
                      <a:pPr algn="ctr"/>
                      <a:r>
                        <a:rPr lang="en-US" sz="1400" dirty="0">
                          <a:solidFill>
                            <a:schemeClr val="bg1"/>
                          </a:solidFill>
                        </a:rPr>
                        <a:t>6 (16.6)</a:t>
                      </a:r>
                    </a:p>
                  </a:txBody>
                  <a:tcPr>
                    <a:lnL>
                      <a:noFill/>
                    </a:lnL>
                    <a:lnR>
                      <a:noFill/>
                    </a:lnR>
                    <a:lnT>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271390885"/>
                  </a:ext>
                </a:extLst>
              </a:tr>
              <a:tr h="284921">
                <a:tc>
                  <a:txBody>
                    <a:bodyPr/>
                    <a:lstStyle/>
                    <a:p>
                      <a:r>
                        <a:rPr lang="en-US" sz="1400" dirty="0">
                          <a:solidFill>
                            <a:schemeClr val="bg1"/>
                          </a:solidFill>
                        </a:rPr>
                        <a:t>irAE with pembrolizumab</a:t>
                      </a:r>
                    </a:p>
                    <a:p>
                      <a:pPr marL="285750" indent="-285750">
                        <a:buFont typeface="Wingdings" panose="05000000000000000000" pitchFamily="2" charset="2"/>
                        <a:buChar char="§"/>
                      </a:pPr>
                      <a:r>
                        <a:rPr lang="en-US" sz="1400" dirty="0">
                          <a:solidFill>
                            <a:schemeClr val="bg1"/>
                          </a:solidFill>
                        </a:rPr>
                        <a:t>Requiring high dose-steroids</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30 (83)</a:t>
                      </a:r>
                    </a:p>
                    <a:p>
                      <a:pPr algn="ctr"/>
                      <a:r>
                        <a:rPr lang="en-US" sz="1400" dirty="0">
                          <a:solidFill>
                            <a:schemeClr val="bg1"/>
                          </a:solidFill>
                        </a:rPr>
                        <a:t>4 (11)</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056685318"/>
                  </a:ext>
                </a:extLst>
              </a:tr>
            </a:tbl>
          </a:graphicData>
        </a:graphic>
      </p:graphicFrame>
      <p:sp>
        <p:nvSpPr>
          <p:cNvPr id="2" name="Title 1">
            <a:extLst>
              <a:ext uri="{FF2B5EF4-FFF2-40B4-BE49-F238E27FC236}">
                <a16:creationId xmlns:a16="http://schemas.microsoft.com/office/drawing/2014/main" id="{D84A85D2-64C8-D6A4-854B-AB1F58A3B15D}"/>
              </a:ext>
            </a:extLst>
          </p:cNvPr>
          <p:cNvSpPr>
            <a:spLocks noGrp="1"/>
          </p:cNvSpPr>
          <p:nvPr>
            <p:ph type="title"/>
          </p:nvPr>
        </p:nvSpPr>
        <p:spPr/>
        <p:txBody>
          <a:bodyPr/>
          <a:lstStyle/>
          <a:p>
            <a:r>
              <a:rPr lang="en-US" dirty="0"/>
              <a:t>PemCab: Treatment-Emergent Adverse Events in</a:t>
            </a:r>
            <a:br>
              <a:rPr lang="en-US" dirty="0"/>
            </a:br>
            <a:r>
              <a:rPr lang="en-US" dirty="0"/>
              <a:t>≥20% of Patients</a:t>
            </a:r>
          </a:p>
        </p:txBody>
      </p:sp>
      <p:graphicFrame>
        <p:nvGraphicFramePr>
          <p:cNvPr id="6" name="Table 6">
            <a:extLst>
              <a:ext uri="{FF2B5EF4-FFF2-40B4-BE49-F238E27FC236}">
                <a16:creationId xmlns:a16="http://schemas.microsoft.com/office/drawing/2014/main" id="{A67382DB-F600-2FF8-A958-B79F0464FFF7}"/>
              </a:ext>
            </a:extLst>
          </p:cNvPr>
          <p:cNvGraphicFramePr>
            <a:graphicFrameLocks noGrp="1"/>
          </p:cNvGraphicFramePr>
          <p:nvPr>
            <p:ph sz="half" idx="1"/>
            <p:extLst>
              <p:ext uri="{D42A27DB-BD31-4B8C-83A1-F6EECF244321}">
                <p14:modId xmlns:p14="http://schemas.microsoft.com/office/powerpoint/2010/main" val="2109945010"/>
              </p:ext>
            </p:extLst>
          </p:nvPr>
        </p:nvGraphicFramePr>
        <p:xfrm>
          <a:off x="723900" y="1511300"/>
          <a:ext cx="5310186" cy="4572000"/>
        </p:xfrm>
        <a:graphic>
          <a:graphicData uri="http://schemas.openxmlformats.org/drawingml/2006/table">
            <a:tbl>
              <a:tblPr firstRow="1" bandRow="1">
                <a:tableStyleId>{EB344D84-9AFB-497E-A393-DC336BA19D2E}</a:tableStyleId>
              </a:tblPr>
              <a:tblGrid>
                <a:gridCol w="2240928">
                  <a:extLst>
                    <a:ext uri="{9D8B030D-6E8A-4147-A177-3AD203B41FA5}">
                      <a16:colId xmlns:a16="http://schemas.microsoft.com/office/drawing/2014/main" val="141512485"/>
                    </a:ext>
                  </a:extLst>
                </a:gridCol>
                <a:gridCol w="1868557">
                  <a:extLst>
                    <a:ext uri="{9D8B030D-6E8A-4147-A177-3AD203B41FA5}">
                      <a16:colId xmlns:a16="http://schemas.microsoft.com/office/drawing/2014/main" val="1682373096"/>
                    </a:ext>
                  </a:extLst>
                </a:gridCol>
                <a:gridCol w="1200701">
                  <a:extLst>
                    <a:ext uri="{9D8B030D-6E8A-4147-A177-3AD203B41FA5}">
                      <a16:colId xmlns:a16="http://schemas.microsoft.com/office/drawing/2014/main" val="2571295252"/>
                    </a:ext>
                  </a:extLst>
                </a:gridCol>
              </a:tblGrid>
              <a:tr h="0">
                <a:tc>
                  <a:txBody>
                    <a:bodyPr/>
                    <a:lstStyle/>
                    <a:p>
                      <a:r>
                        <a:rPr lang="en-US" sz="1400" dirty="0"/>
                        <a:t>TEAEs, n (%)</a:t>
                      </a:r>
                    </a:p>
                  </a:txBody>
                  <a:tcP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lang="en-US" sz="1400" dirty="0"/>
                        <a:t>Any Grade (≥20%)</a:t>
                      </a:r>
                    </a:p>
                  </a:txBody>
                  <a:tcP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ctr"/>
                      <a:r>
                        <a:rPr lang="en-US" sz="1400" dirty="0"/>
                        <a:t>Grade ≥3</a:t>
                      </a:r>
                    </a:p>
                  </a:txBody>
                  <a:tcPr>
                    <a:lnL>
                      <a:noFill/>
                    </a:lnL>
                    <a:lnR>
                      <a:noFill/>
                    </a:lnR>
                    <a:lnT w="25400" cmpd="sng">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3725601676"/>
                  </a:ext>
                </a:extLst>
              </a:tr>
              <a:tr h="0">
                <a:tc>
                  <a:txBody>
                    <a:bodyPr/>
                    <a:lstStyle/>
                    <a:p>
                      <a:r>
                        <a:rPr lang="en-US" sz="1400" dirty="0">
                          <a:solidFill>
                            <a:schemeClr val="bg1"/>
                          </a:solidFill>
                        </a:rPr>
                        <a:t>Fatigue</a:t>
                      </a:r>
                    </a:p>
                  </a:txBody>
                  <a:tcPr>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23 (63.9)</a:t>
                      </a:r>
                    </a:p>
                  </a:txBody>
                  <a:tcPr>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1 (2.8)</a:t>
                      </a:r>
                    </a:p>
                  </a:txBody>
                  <a:tcPr>
                    <a:lnL>
                      <a:noFill/>
                    </a:lnL>
                    <a:lnR>
                      <a:noFill/>
                    </a:lnR>
                    <a:lnT w="25400" cmpd="sng">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974191777"/>
                  </a:ext>
                </a:extLst>
              </a:tr>
              <a:tr h="0">
                <a:tc>
                  <a:txBody>
                    <a:bodyPr/>
                    <a:lstStyle/>
                    <a:p>
                      <a:r>
                        <a:rPr lang="en-US" sz="1400" dirty="0">
                          <a:solidFill>
                            <a:schemeClr val="bg1"/>
                          </a:solidFill>
                        </a:rPr>
                        <a:t>Diarrhea</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21 (58.3)</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1 (2.8)</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555070499"/>
                  </a:ext>
                </a:extLst>
              </a:tr>
              <a:tr h="0">
                <a:tc>
                  <a:txBody>
                    <a:bodyPr/>
                    <a:lstStyle/>
                    <a:p>
                      <a:r>
                        <a:rPr lang="en-US" sz="1400" dirty="0">
                          <a:solidFill>
                            <a:schemeClr val="bg1"/>
                          </a:solidFill>
                        </a:rPr>
                        <a:t>PPES</a:t>
                      </a:r>
                    </a:p>
                  </a:txBody>
                  <a:tcPr>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15 (41.7)</a:t>
                      </a:r>
                    </a:p>
                  </a:txBody>
                  <a:tcPr>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2 (5.6)</a:t>
                      </a:r>
                    </a:p>
                  </a:txBody>
                  <a:tcPr>
                    <a:lnL>
                      <a:noFill/>
                    </a:lnL>
                    <a:lnR>
                      <a:noFill/>
                    </a:lnR>
                    <a:lnT>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816677852"/>
                  </a:ext>
                </a:extLst>
              </a:tr>
              <a:tr h="0">
                <a:tc>
                  <a:txBody>
                    <a:bodyPr/>
                    <a:lstStyle/>
                    <a:p>
                      <a:r>
                        <a:rPr lang="en-US" sz="1400" dirty="0">
                          <a:solidFill>
                            <a:schemeClr val="bg1"/>
                          </a:solidFill>
                        </a:rPr>
                        <a:t>Pruritus</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14 (38.9)</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172236760"/>
                  </a:ext>
                </a:extLst>
              </a:tr>
              <a:tr h="0">
                <a:tc>
                  <a:txBody>
                    <a:bodyPr/>
                    <a:lstStyle/>
                    <a:p>
                      <a:r>
                        <a:rPr lang="en-US" sz="1400" dirty="0">
                          <a:solidFill>
                            <a:schemeClr val="bg1"/>
                          </a:solidFill>
                        </a:rPr>
                        <a:t>Anorexia</a:t>
                      </a:r>
                    </a:p>
                  </a:txBody>
                  <a:tcPr>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12 (33.3)</a:t>
                      </a:r>
                    </a:p>
                  </a:txBody>
                  <a:tcPr>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2 (5.6)</a:t>
                      </a:r>
                    </a:p>
                  </a:txBody>
                  <a:tcPr>
                    <a:lnL>
                      <a:noFill/>
                    </a:lnL>
                    <a:lnR>
                      <a:noFill/>
                    </a:lnR>
                    <a:lnT>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271390885"/>
                  </a:ext>
                </a:extLst>
              </a:tr>
              <a:tr h="0">
                <a:tc>
                  <a:txBody>
                    <a:bodyPr/>
                    <a:lstStyle/>
                    <a:p>
                      <a:r>
                        <a:rPr lang="en-US" sz="1400" dirty="0">
                          <a:solidFill>
                            <a:schemeClr val="bg1"/>
                          </a:solidFill>
                        </a:rPr>
                        <a:t>Nausea</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12 (33.3)</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1 (2.8)</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296506387"/>
                  </a:ext>
                </a:extLst>
              </a:tr>
              <a:tr h="0">
                <a:tc>
                  <a:txBody>
                    <a:bodyPr/>
                    <a:lstStyle/>
                    <a:p>
                      <a:r>
                        <a:rPr lang="en-US" sz="1400" dirty="0">
                          <a:solidFill>
                            <a:schemeClr val="bg1"/>
                          </a:solidFill>
                        </a:rPr>
                        <a:t>Hypophosphatemia</a:t>
                      </a:r>
                    </a:p>
                  </a:txBody>
                  <a:tcPr>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10 (27.8)</a:t>
                      </a:r>
                    </a:p>
                  </a:txBody>
                  <a:tcPr>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a:t>
                      </a:r>
                    </a:p>
                  </a:txBody>
                  <a:tcPr>
                    <a:lnL>
                      <a:noFill/>
                    </a:lnL>
                    <a:lnR>
                      <a:noFill/>
                    </a:lnR>
                    <a:lnT>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0394020"/>
                  </a:ext>
                </a:extLst>
              </a:tr>
              <a:tr h="0">
                <a:tc>
                  <a:txBody>
                    <a:bodyPr/>
                    <a:lstStyle/>
                    <a:p>
                      <a:r>
                        <a:rPr lang="en-US" sz="1400" dirty="0">
                          <a:solidFill>
                            <a:schemeClr val="bg1"/>
                          </a:solidFill>
                        </a:rPr>
                        <a:t>Hypomagnesemia</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9 (25.0)</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056685318"/>
                  </a:ext>
                </a:extLst>
              </a:tr>
              <a:tr h="0">
                <a:tc>
                  <a:txBody>
                    <a:bodyPr/>
                    <a:lstStyle/>
                    <a:p>
                      <a:r>
                        <a:rPr lang="en-US" sz="1400" dirty="0">
                          <a:solidFill>
                            <a:schemeClr val="bg1"/>
                          </a:solidFill>
                        </a:rPr>
                        <a:t>Hypothyroidism</a:t>
                      </a:r>
                    </a:p>
                  </a:txBody>
                  <a:tcPr>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9 (25.0)</a:t>
                      </a:r>
                    </a:p>
                  </a:txBody>
                  <a:tcPr>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a:t>
                      </a:r>
                    </a:p>
                  </a:txBody>
                  <a:tcPr>
                    <a:lnL>
                      <a:noFill/>
                    </a:lnL>
                    <a:lnR>
                      <a:noFill/>
                    </a:lnR>
                    <a:lnT>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26735560"/>
                  </a:ext>
                </a:extLst>
              </a:tr>
              <a:tr h="0">
                <a:tc>
                  <a:txBody>
                    <a:bodyPr/>
                    <a:lstStyle/>
                    <a:p>
                      <a:r>
                        <a:rPr lang="en-US" sz="1400" dirty="0">
                          <a:solidFill>
                            <a:schemeClr val="bg1"/>
                          </a:solidFill>
                        </a:rPr>
                        <a:t>Oral mucositis </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rPr>
                        <a:t>9 (25.0)</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1 (2.8)</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951616216"/>
                  </a:ext>
                </a:extLst>
              </a:tr>
              <a:tr h="0">
                <a:tc>
                  <a:txBody>
                    <a:bodyPr/>
                    <a:lstStyle/>
                    <a:p>
                      <a:r>
                        <a:rPr lang="en-US" sz="1400" dirty="0">
                          <a:solidFill>
                            <a:schemeClr val="bg1"/>
                          </a:solidFill>
                        </a:rPr>
                        <a:t>Vomiting</a:t>
                      </a:r>
                    </a:p>
                  </a:txBody>
                  <a:tcPr>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9 (25.0)</a:t>
                      </a:r>
                    </a:p>
                  </a:txBody>
                  <a:tcPr>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a:t>
                      </a:r>
                    </a:p>
                  </a:txBody>
                  <a:tcPr>
                    <a:lnL>
                      <a:noFill/>
                    </a:lnL>
                    <a:lnR>
                      <a:noFill/>
                    </a:lnR>
                    <a:lnT>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578185430"/>
                  </a:ext>
                </a:extLst>
              </a:tr>
              <a:tr h="0">
                <a:tc>
                  <a:txBody>
                    <a:bodyPr/>
                    <a:lstStyle/>
                    <a:p>
                      <a:r>
                        <a:rPr lang="en-US" sz="1400" dirty="0">
                          <a:solidFill>
                            <a:schemeClr val="bg1"/>
                          </a:solidFill>
                        </a:rPr>
                        <a:t>Hoarseness</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8 (22.2)</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177615272"/>
                  </a:ext>
                </a:extLst>
              </a:tr>
              <a:tr h="0">
                <a:tc>
                  <a:txBody>
                    <a:bodyPr/>
                    <a:lstStyle/>
                    <a:p>
                      <a:r>
                        <a:rPr lang="en-US" sz="1400" dirty="0">
                          <a:solidFill>
                            <a:schemeClr val="bg1"/>
                          </a:solidFill>
                        </a:rPr>
                        <a:t>Proteinuria</a:t>
                      </a:r>
                    </a:p>
                  </a:txBody>
                  <a:tcPr>
                    <a:lnL>
                      <a:noFill/>
                    </a:lnL>
                    <a:lnR>
                      <a:noFill/>
                    </a:lnR>
                    <a:lnT>
                      <a:noFill/>
                    </a:lnT>
                    <a:lnB w="254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5 (13.9)</a:t>
                      </a:r>
                    </a:p>
                  </a:txBody>
                  <a:tcPr>
                    <a:lnL>
                      <a:noFill/>
                    </a:lnL>
                    <a:lnR>
                      <a:noFill/>
                    </a:lnR>
                    <a:lnT>
                      <a:noFill/>
                    </a:lnT>
                    <a:lnB w="254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rPr>
                        <a:t>2 (5.6)</a:t>
                      </a:r>
                    </a:p>
                  </a:txBody>
                  <a:tcPr>
                    <a:lnL>
                      <a:noFill/>
                    </a:lnL>
                    <a:lnR>
                      <a:noFill/>
                    </a:lnR>
                    <a:lnT>
                      <a:noFill/>
                    </a:lnT>
                    <a:lnB w="254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905589798"/>
                  </a:ext>
                </a:extLst>
              </a:tr>
              <a:tr h="0">
                <a:tc>
                  <a:txBody>
                    <a:bodyPr/>
                    <a:lstStyle/>
                    <a:p>
                      <a:r>
                        <a:rPr lang="en-US" sz="1400" dirty="0">
                          <a:solidFill>
                            <a:schemeClr val="bg1"/>
                          </a:solidFill>
                        </a:rPr>
                        <a:t>Thromboembolic event</a:t>
                      </a:r>
                    </a:p>
                  </a:txBody>
                  <a:tcPr>
                    <a:lnL>
                      <a:noFill/>
                    </a:lnL>
                    <a:lnR>
                      <a:noFill/>
                    </a:lnR>
                    <a:lnT>
                      <a:noFill/>
                    </a:lnT>
                    <a:lnB w="254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3 (8.3)</a:t>
                      </a:r>
                    </a:p>
                  </a:txBody>
                  <a:tcPr>
                    <a:lnL>
                      <a:noFill/>
                    </a:lnL>
                    <a:lnR>
                      <a:noFill/>
                    </a:lnR>
                    <a:lnT>
                      <a:noFill/>
                    </a:lnT>
                    <a:lnB w="254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3 (8.3)</a:t>
                      </a:r>
                    </a:p>
                  </a:txBody>
                  <a:tcPr>
                    <a:lnL>
                      <a:noFill/>
                    </a:lnL>
                    <a:lnR>
                      <a:noFill/>
                    </a:lnR>
                    <a:lnT>
                      <a:noFill/>
                    </a:lnT>
                    <a:lnB w="254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77740443"/>
                  </a:ext>
                </a:extLst>
              </a:tr>
            </a:tbl>
          </a:graphicData>
        </a:graphic>
      </p:graphicFrame>
      <p:sp>
        <p:nvSpPr>
          <p:cNvPr id="7" name="Text Box 15">
            <a:extLst>
              <a:ext uri="{FF2B5EF4-FFF2-40B4-BE49-F238E27FC236}">
                <a16:creationId xmlns:a16="http://schemas.microsoft.com/office/drawing/2014/main" id="{E0209A57-C5BB-89A5-13F7-977DFAE0A748}"/>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altLang="en-US" sz="1200" b="0" spc="-10" dirty="0">
                <a:solidFill>
                  <a:schemeClr val="bg2"/>
                </a:solidFill>
                <a:latin typeface="Calibri" panose="020F0502020204030204" pitchFamily="34" charset="0"/>
              </a:rPr>
              <a:t>Jain. ASCO GU 2024. Abstr 539.</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8" name="Content Placeholder 4">
            <a:extLst>
              <a:ext uri="{FF2B5EF4-FFF2-40B4-BE49-F238E27FC236}">
                <a16:creationId xmlns:a16="http://schemas.microsoft.com/office/drawing/2014/main" id="{E04449F5-E1F7-6B05-D8A4-7FAFDA80637F}"/>
              </a:ext>
            </a:extLst>
          </p:cNvPr>
          <p:cNvSpPr txBox="1">
            <a:spLocks/>
          </p:cNvSpPr>
          <p:nvPr/>
        </p:nvSpPr>
        <p:spPr bwMode="auto">
          <a:xfrm>
            <a:off x="6252633" y="5087907"/>
            <a:ext cx="4905057" cy="1103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18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9pPr>
          </a:lstStyle>
          <a:p>
            <a:pPr>
              <a:spcAft>
                <a:spcPts val="500"/>
              </a:spcAft>
            </a:pPr>
            <a:r>
              <a:rPr lang="en-US" sz="1600" dirty="0"/>
              <a:t>Median cycles (range):</a:t>
            </a:r>
          </a:p>
          <a:p>
            <a:pPr lvl="1">
              <a:spcAft>
                <a:spcPts val="500"/>
              </a:spcAft>
            </a:pPr>
            <a:r>
              <a:rPr lang="en-US" sz="1600" dirty="0"/>
              <a:t>Pembrolizumab: 10 (1-18)</a:t>
            </a:r>
          </a:p>
          <a:p>
            <a:pPr lvl="1">
              <a:spcAft>
                <a:spcPts val="500"/>
              </a:spcAft>
            </a:pPr>
            <a:r>
              <a:rPr lang="en-US" sz="1600" dirty="0"/>
              <a:t>Cabozantinib: 7.5 (1-18)</a:t>
            </a:r>
          </a:p>
          <a:p>
            <a:pPr lvl="1">
              <a:spcAft>
                <a:spcPts val="500"/>
              </a:spcAft>
            </a:pPr>
            <a:endParaRPr lang="en-US" sz="1600" kern="0" dirty="0"/>
          </a:p>
        </p:txBody>
      </p:sp>
    </p:spTree>
    <p:extLst>
      <p:ext uri="{BB962C8B-B14F-4D97-AF65-F5344CB8AC3E}">
        <p14:creationId xmlns:p14="http://schemas.microsoft.com/office/powerpoint/2010/main" val="33541039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E616BF-96FD-7EB0-502A-EED2CBFBDDCA}"/>
              </a:ext>
            </a:extLst>
          </p:cNvPr>
          <p:cNvSpPr>
            <a:spLocks noGrp="1"/>
          </p:cNvSpPr>
          <p:nvPr>
            <p:ph type="title"/>
          </p:nvPr>
        </p:nvSpPr>
        <p:spPr/>
        <p:txBody>
          <a:bodyPr/>
          <a:lstStyle/>
          <a:p>
            <a:r>
              <a:rPr lang="en-US" dirty="0"/>
              <a:t>PemCab: Investigators’ Conclusions</a:t>
            </a:r>
          </a:p>
        </p:txBody>
      </p:sp>
      <p:sp>
        <p:nvSpPr>
          <p:cNvPr id="3" name="Content Placeholder 2">
            <a:extLst>
              <a:ext uri="{FF2B5EF4-FFF2-40B4-BE49-F238E27FC236}">
                <a16:creationId xmlns:a16="http://schemas.microsoft.com/office/drawing/2014/main" id="{901F7A77-62DF-77AE-5EB0-E58F7975840C}"/>
              </a:ext>
            </a:extLst>
          </p:cNvPr>
          <p:cNvSpPr>
            <a:spLocks noGrp="1"/>
          </p:cNvSpPr>
          <p:nvPr>
            <p:ph idx="1"/>
          </p:nvPr>
        </p:nvSpPr>
        <p:spPr>
          <a:xfrm>
            <a:off x="636215" y="1504419"/>
            <a:ext cx="10877529" cy="4650686"/>
          </a:xfrm>
        </p:spPr>
        <p:txBody>
          <a:bodyPr/>
          <a:lstStyle/>
          <a:p>
            <a:r>
              <a:rPr lang="en-US" sz="2000" dirty="0"/>
              <a:t>In this phase II trial, pembrolizumab + cabozantinib showed promising efficacy as first-line treatment for cisplatin- or platinum-ineligible locally advanced/metastatic UC</a:t>
            </a:r>
            <a:endParaRPr lang="en-US" sz="2000" baseline="30000" dirty="0"/>
          </a:p>
          <a:p>
            <a:pPr lvl="1"/>
            <a:r>
              <a:rPr lang="en-US" sz="2000" dirty="0"/>
              <a:t>ORR: 45.7%; DCR: 71.4%; mPFS: 7.6 mo; mOS: 17.1 mo</a:t>
            </a:r>
          </a:p>
          <a:p>
            <a:pPr lvl="1"/>
            <a:r>
              <a:rPr lang="en-US" sz="2000" dirty="0"/>
              <a:t>Trial failed to achieve required responses (n = 17) needed to exclude 95% CI lower bound </a:t>
            </a:r>
            <a:br>
              <a:rPr lang="en-US" sz="2000" dirty="0"/>
            </a:br>
            <a:r>
              <a:rPr lang="en-US" sz="2000" dirty="0"/>
              <a:t>(ORR: 32%)</a:t>
            </a:r>
          </a:p>
          <a:p>
            <a:r>
              <a:rPr lang="en-US" sz="2000" dirty="0"/>
              <a:t>No new safety signals were observed, and AEs were considered manageable</a:t>
            </a:r>
          </a:p>
          <a:p>
            <a:r>
              <a:rPr lang="en-US" sz="2000" dirty="0"/>
              <a:t>Investigators concluded that further studies of pembrolizumab + cabozantinib are warranted and noted that other TKI/ICI combinations studies are underway in advanced UC</a:t>
            </a:r>
            <a:endParaRPr lang="en-US" sz="2000" baseline="30000" dirty="0"/>
          </a:p>
          <a:p>
            <a:pPr lvl="1"/>
            <a:r>
              <a:rPr lang="en-US" sz="2000" dirty="0"/>
              <a:t>Biomarker studies are ongoing with cabozantinib + pembrolizumab and may inform future usage</a:t>
            </a:r>
          </a:p>
          <a:p>
            <a:pPr lvl="1"/>
            <a:r>
              <a:rPr lang="en-US" sz="2000" dirty="0"/>
              <a:t>More potent and tolerable VEGFR TKIs similar to cabozantinib may improve therapeutic index for treating patients with advanced UC</a:t>
            </a:r>
          </a:p>
        </p:txBody>
      </p:sp>
      <p:sp>
        <p:nvSpPr>
          <p:cNvPr id="4" name="Text Box 15">
            <a:extLst>
              <a:ext uri="{FF2B5EF4-FFF2-40B4-BE49-F238E27FC236}">
                <a16:creationId xmlns:a16="http://schemas.microsoft.com/office/drawing/2014/main" id="{700CCF11-F694-FAA9-B137-37A855A800F6}"/>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altLang="en-US" sz="1200" b="0" spc="-10" dirty="0">
                <a:solidFill>
                  <a:schemeClr val="bg2"/>
                </a:solidFill>
                <a:latin typeface="Calibri" panose="020F0502020204030204" pitchFamily="34" charset="0"/>
              </a:rPr>
              <a:t>Jain. ASCO GU 2024. Abstr 539.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0630157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4294967295"/>
          </p:nvPr>
        </p:nvSpPr>
        <p:spPr>
          <a:xfrm>
            <a:off x="514351" y="4856674"/>
            <a:ext cx="11283950" cy="1155939"/>
          </a:xfrm>
        </p:spPr>
        <p:txBody>
          <a:bodyPr/>
          <a:lstStyle/>
          <a:p>
            <a:pPr marL="0" indent="0">
              <a:buNone/>
            </a:pPr>
            <a:r>
              <a:rPr lang="en-US" sz="2400" b="1" dirty="0">
                <a:solidFill>
                  <a:srgbClr val="00823B"/>
                </a:solidFill>
                <a:hlinkClick r:id="rId3"/>
              </a:rPr>
              <a:t>clinicaloptions.com</a:t>
            </a:r>
            <a:endParaRPr lang="en-US" sz="2400" b="1" u="sng" dirty="0">
              <a:solidFill>
                <a:srgbClr val="E1471D"/>
              </a:solidFill>
            </a:endParaRP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ASCO GU 2024!</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a:xfrm>
            <a:off x="609758" y="1895477"/>
            <a:ext cx="10897297" cy="2605717"/>
          </a:xfrm>
        </p:spPr>
        <p:txBody>
          <a:bodyPr rtlCol="0">
            <a:normAutofit/>
          </a:bodyPr>
          <a:lstStyle/>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4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Capsule Summary slidesets </a:t>
            </a:r>
            <a:r>
              <a:rPr lang="en-US" sz="2400" b="0" kern="1200" dirty="0"/>
              <a:t>of key studies in:</a:t>
            </a:r>
          </a:p>
          <a:p>
            <a:pPr marL="342900" indent="-342900">
              <a:spcBef>
                <a:spcPts val="600"/>
              </a:spcBef>
              <a:spcAft>
                <a:spcPts val="0"/>
              </a:spcAft>
              <a:buClrTx/>
              <a:buFont typeface="Wingdings" pitchFamily="2" charset="2"/>
              <a:buChar char="§"/>
              <a:defRPr/>
            </a:pPr>
            <a:r>
              <a:rPr lang="en-US" sz="2400" b="0" dirty="0"/>
              <a:t>Bladder cancer</a:t>
            </a:r>
          </a:p>
          <a:p>
            <a:pPr marL="342900" indent="-342900">
              <a:spcBef>
                <a:spcPts val="600"/>
              </a:spcBef>
              <a:spcAft>
                <a:spcPts val="0"/>
              </a:spcAft>
              <a:buClrTx/>
              <a:buFont typeface="Wingdings" pitchFamily="2" charset="2"/>
              <a:buChar char="§"/>
              <a:defRPr/>
            </a:pPr>
            <a:r>
              <a:rPr lang="en-US" sz="2400" b="0" dirty="0"/>
              <a:t>Prostate cancer</a:t>
            </a:r>
          </a:p>
          <a:p>
            <a:pPr marL="342900" indent="-342900">
              <a:spcBef>
                <a:spcPts val="600"/>
              </a:spcBef>
              <a:spcAft>
                <a:spcPts val="0"/>
              </a:spcAft>
              <a:buClrTx/>
              <a:buFont typeface="Wingdings" pitchFamily="2" charset="2"/>
              <a:buChar char="§"/>
              <a:defRPr/>
            </a:pPr>
            <a:r>
              <a:rPr lang="en-US" sz="2400" b="0" dirty="0"/>
              <a:t>Renal cancer</a:t>
            </a:r>
          </a:p>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4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CME/CNE/ACPE/AAPA-certified expert analysis </a:t>
            </a:r>
            <a:r>
              <a:rPr kumimoji="0" lang="en-US" sz="2400" b="0" i="0" u="none" strike="noStrike" kern="1200" cap="none" spc="0" normalizeH="0" baseline="0" noProof="0" dirty="0">
                <a:ln>
                  <a:noFill/>
                </a:ln>
                <a:effectLst/>
                <a:uLnTx/>
                <a:uFillTx/>
                <a:latin typeface="Calibri" panose="020F0502020204030204" pitchFamily="34" charset="0"/>
                <a:ea typeface="+mn-ea"/>
                <a:cs typeface="+mn-cs"/>
              </a:rPr>
              <a:t>on key studies </a:t>
            </a:r>
            <a:r>
              <a:rPr lang="en-US" sz="2400" b="0" i="1" kern="1200" dirty="0"/>
              <a:t>(c</a:t>
            </a:r>
            <a:r>
              <a:rPr kumimoji="0" lang="en-US" sz="2400" b="0" i="1" u="none" strike="noStrike" kern="1200" cap="none" spc="0" normalizeH="0" baseline="0" noProof="0" dirty="0">
                <a:ln>
                  <a:noFill/>
                </a:ln>
                <a:effectLst/>
                <a:uLnTx/>
                <a:uFillTx/>
                <a:latin typeface="Calibri" panose="020F0502020204030204" pitchFamily="34" charset="0"/>
                <a:ea typeface="+mn-ea"/>
                <a:cs typeface="+mn-cs"/>
              </a:rPr>
              <a:t>oming s</a:t>
            </a:r>
            <a:r>
              <a:rPr lang="en-US" sz="2400" b="0" i="1" kern="1200" dirty="0"/>
              <a:t>oon!)</a:t>
            </a:r>
            <a:endParaRPr kumimoji="0" lang="en-US" sz="2400" b="0" i="1" u="none" strike="noStrike" kern="1200" cap="none" spc="0" normalizeH="0" baseline="0" noProof="0" dirty="0">
              <a:ln>
                <a:noFill/>
              </a:ln>
              <a:effectLst/>
              <a:uLnTx/>
              <a:uFillTx/>
              <a:latin typeface="Calibri" panose="020F0502020204030204" pitchFamily="34" charset="0"/>
              <a:ea typeface="+mn-ea"/>
              <a:cs typeface="+mn-cs"/>
            </a:endParaRPr>
          </a:p>
          <a:p>
            <a:pPr eaLnBrk="1" hangingPunct="1">
              <a:buClr>
                <a:schemeClr val="accent6"/>
              </a:buClr>
              <a:defRPr/>
            </a:pPr>
            <a:endParaRPr lang="en-US" sz="2200" b="0" dirty="0"/>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Tree>
  </p:cSld>
  <p:clrMapOvr>
    <a:masterClrMapping/>
  </p:clrMapOvr>
</p:sld>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C7F67F54F9EF54298DB8DA67DB85385" ma:contentTypeVersion="1" ma:contentTypeDescription="Create a new document." ma:contentTypeScope="" ma:versionID="69c0287d77ebaa95844db09d9006a787">
  <xsd:schema xmlns:xsd="http://www.w3.org/2001/XMLSchema" xmlns:xs="http://www.w3.org/2001/XMLSchema" xmlns:p="http://schemas.microsoft.com/office/2006/metadata/properties" xmlns:ns2="d54cbe69-32bd-412a-b004-9152f949605e" xmlns:ns3="af13a0de-c875-4709-a8ff-136803af2930" targetNamespace="http://schemas.microsoft.com/office/2006/metadata/properties" ma:root="true" ma:fieldsID="59eb577eef623b5b9bdd1fb6c118f624" ns2:_="" ns3:_="">
    <xsd:import namespace="d54cbe69-32bd-412a-b004-9152f949605e"/>
    <xsd:import namespace="af13a0de-c875-4709-a8ff-136803af2930"/>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af13a0de-c875-4709-a8ff-136803af2930"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4.xml><?xml version="1.0" encoding="utf-8"?>
<p:properties xmlns:p="http://schemas.microsoft.com/office/2006/metadata/properties" xmlns:xsi="http://www.w3.org/2001/XMLSchema-instance" xmlns:pc="http://schemas.microsoft.com/office/infopath/2007/PartnerControls">
  <documentManagement>
    <Document_x0020_Category xmlns="af13a0de-c875-4709-a8ff-136803af2930">Conference Capsule Slides</Document_x0020_Category>
    <_dlc_DocId xmlns="d54cbe69-32bd-412a-b004-9152f949605e">56M7VY3CDVN5-1001354046-2</_dlc_DocId>
    <_dlc_DocIdUrl xmlns="d54cbe69-32bd-412a-b004-9152f949605e">
      <Url>https://intranet.clinicaloptions.com/mews/oncology/ONC_2024_ASCO_GU_CF_(PRP7069)/Capsule-Slides_Placeholder_3/_layouts/15/DocIdRedir.aspx?ID=56M7VY3CDVN5-1001354046-2</Url>
      <Description>56M7VY3CDVN5-1001354046-2</Description>
    </_dlc_DocIdUrl>
  </documentManagement>
</p:properties>
</file>

<file path=customXml/itemProps1.xml><?xml version="1.0" encoding="utf-8"?>
<ds:datastoreItem xmlns:ds="http://schemas.openxmlformats.org/officeDocument/2006/customXml" ds:itemID="{ADEEAB42-49A4-4296-A934-499CF01699F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af13a0de-c875-4709-a8ff-136803af29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7E9338B-0A36-4DAC-A689-2E24D9DA41ED}">
  <ds:schemaRefs>
    <ds:schemaRef ds:uri="http://schemas.microsoft.com/sharepoint/v3/contenttype/forms"/>
  </ds:schemaRefs>
</ds:datastoreItem>
</file>

<file path=customXml/itemProps3.xml><?xml version="1.0" encoding="utf-8"?>
<ds:datastoreItem xmlns:ds="http://schemas.openxmlformats.org/officeDocument/2006/customXml" ds:itemID="{334FD86F-440F-46B3-B231-39F29F9D62AD}">
  <ds:schemaRefs>
    <ds:schemaRef ds:uri="http://schemas.microsoft.com/sharepoint/events"/>
  </ds:schemaRefs>
</ds:datastoreItem>
</file>

<file path=customXml/itemProps4.xml><?xml version="1.0" encoding="utf-8"?>
<ds:datastoreItem xmlns:ds="http://schemas.openxmlformats.org/officeDocument/2006/customXml" ds:itemID="{F6DC300F-29AF-4263-A184-D6589B5472D3}">
  <ds:schemaRefs>
    <ds:schemaRef ds:uri="d54cbe69-32bd-412a-b004-9152f949605e"/>
    <ds:schemaRef ds:uri="http://purl.org/dc/dcmitype/"/>
    <ds:schemaRef ds:uri="http://schemas.microsoft.com/office/2006/documentManagement/types"/>
    <ds:schemaRef ds:uri="http://purl.org/dc/elements/1.1/"/>
    <ds:schemaRef ds:uri="http://purl.org/dc/terms/"/>
    <ds:schemaRef ds:uri="http://schemas.microsoft.com/office/infopath/2007/PartnerControls"/>
    <ds:schemaRef ds:uri="http://schemas.microsoft.com/office/2006/metadata/properties"/>
    <ds:schemaRef ds:uri="http://schemas.openxmlformats.org/package/2006/metadata/core-properties"/>
    <ds:schemaRef ds:uri="af13a0de-c875-4709-a8ff-136803af2930"/>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792</TotalTime>
  <Words>1760</Words>
  <Application>Microsoft Office PowerPoint</Application>
  <PresentationFormat>Widescreen</PresentationFormat>
  <Paragraphs>266</Paragraphs>
  <Slides>10</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Roboto</vt:lpstr>
      <vt:lpstr>Times</vt:lpstr>
      <vt:lpstr>Wingdings</vt:lpstr>
      <vt:lpstr>2022_CCO_Template</vt:lpstr>
      <vt:lpstr>PemCab: Phase II Study of First-line  Cabozantinib + Pembrolizumab for  Cisplatin- or Platinum-Ineligible Patients With aUC</vt:lpstr>
      <vt:lpstr>About These Slides</vt:lpstr>
      <vt:lpstr>PemCab: Background</vt:lpstr>
      <vt:lpstr>PemCab: Study Design</vt:lpstr>
      <vt:lpstr>PemCab: Baseline Characteristics </vt:lpstr>
      <vt:lpstr>PemCab: Patient Disposition</vt:lpstr>
      <vt:lpstr>PemCab: ORR and OS</vt:lpstr>
      <vt:lpstr>PemCab: Treatment-Emergent Adverse Events in ≥20% of Patients</vt:lpstr>
      <vt:lpstr>PemCab: Investigators’ Conclusions</vt:lpstr>
      <vt:lpstr>Go Online for More CCO  Coverage of ASCO GU 2024!</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PemCab: Phase II Study of First-line Cabozantinib + Pembrolizumab for Cisplatin- or Platinum-Ineligible Patients With aUC</dc:title>
  <dc:creator>Sarah Anderson</dc:creator>
  <cp:lastModifiedBy>tcunningham@clinicaloptions.com</cp:lastModifiedBy>
  <cp:revision>3</cp:revision>
  <dcterms:created xsi:type="dcterms:W3CDTF">2024-01-29T15:48:29Z</dcterms:created>
  <dcterms:modified xsi:type="dcterms:W3CDTF">2024-02-02T20:35:31Z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0x0101005C7F67F54F9EF54298DB8DA67DB85385</vt:lpwstr>
  </property>
  <property fmtid="{D5CDD505-2E9C-101B-9397-08002B2CF9AE}" pid="3" name="_dlc_DocIdItemGuid">
    <vt:lpwstr>e889f14d-2022-44b6-9c78-279c9d0bafd2</vt:lpwstr>
  </property>
</Properties>
</file>