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91" r:id="rId6"/>
  </p:sldMasterIdLst>
  <p:notesMasterIdLst>
    <p:notesMasterId r:id="rId18"/>
  </p:notesMasterIdLst>
  <p:handoutMasterIdLst>
    <p:handoutMasterId r:id="rId19"/>
  </p:handoutMasterIdLst>
  <p:sldIdLst>
    <p:sldId id="321" r:id="rId7"/>
    <p:sldId id="558" r:id="rId8"/>
    <p:sldId id="559" r:id="rId9"/>
    <p:sldId id="291" r:id="rId10"/>
    <p:sldId id="560" r:id="rId11"/>
    <p:sldId id="561" r:id="rId12"/>
    <p:sldId id="562" r:id="rId13"/>
    <p:sldId id="563" r:id="rId14"/>
    <p:sldId id="564" r:id="rId15"/>
    <p:sldId id="565"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6" clrIdx="6"/>
  <p:cmAuthor id="2" name="Melanie Couton" initials="MAC" lastIdx="5" clrIdx="3"/>
  <p:cmAuthor id="3" name="ralfieri" initials="ra" lastIdx="2" clrIdx="8"/>
  <p:cmAuthor id="4" name="Megan Capel" initials="MC" lastIdx="20"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9" clrIdx="1"/>
  <p:cmAuthor id="11" name="Kiran D. Mir-Hudgeons" initials="KDM" lastIdx="14"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4" clrIdx="12">
    <p:extLst>
      <p:ext uri="{19B8F6BF-5375-455C-9EA6-DF929625EA0E}">
        <p15:presenceInfo xmlns:p15="http://schemas.microsoft.com/office/powerpoint/2012/main" userId="S::lfowler@practicingclinicians.com::bdc4c4d6-9ded-467c-b80c-330a0ea8ffe4" providerId="AD"/>
      </p:ext>
    </p:extLst>
  </p:cmAuthor>
  <p:cmAuthor id="14" name="Gordon Kelley" initials="GK" lastIdx="10" clrIdx="13">
    <p:extLst>
      <p:ext uri="{19B8F6BF-5375-455C-9EA6-DF929625EA0E}">
        <p15:presenceInfo xmlns:p15="http://schemas.microsoft.com/office/powerpoint/2012/main" userId="S::gkelley@clinicaloptions.com::7e3d11cf-7436-4611-80d7-51121a63678e" providerId="AD"/>
      </p:ext>
    </p:extLst>
  </p:cmAuthor>
  <p:cmAuthor id="15" name="jconstanzo@clinicaloptions.com" initials="j" lastIdx="3" clrIdx="14">
    <p:extLst>
      <p:ext uri="{19B8F6BF-5375-455C-9EA6-DF929625EA0E}">
        <p15:presenceInfo xmlns:p15="http://schemas.microsoft.com/office/powerpoint/2012/main" userId="jconstanzo@clinicaloptions.com" providerId="None"/>
      </p:ext>
    </p:extLst>
  </p:cmAuthor>
  <p:cmAuthor id="16" name="Christy Seals" initials="CS" lastIdx="7" clrIdx="15">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607531-3526-424E-A26D-5B55F8F90E03}" v="15" dt="2021-12-14T13:53:27.716"/>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608" autoAdjust="0"/>
  </p:normalViewPr>
  <p:slideViewPr>
    <p:cSldViewPr snapToGrid="0" showGuides="1">
      <p:cViewPr varScale="1">
        <p:scale>
          <a:sx n="103" d="100"/>
          <a:sy n="103" d="100"/>
        </p:scale>
        <p:origin x="114" y="102"/>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42" d="100"/>
        <a:sy n="142" d="100"/>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MDS, myelodysplastic syndromes.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724819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AML-MRC, acute myeloid leukemia with myelodysplasia-related changes; CR, complete response; IC, intensive chemotherapy; MDS, myelodysplastic syndromes; SCT, stem cell transplant; t-AML, therapy-related acute myeloid leukemia.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948779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Allo-SCT, allogeneic stem cell transplant; AML, acute myeloid leukemia; CR, complete response; CRi, complete response with incomplete blood count recovery; DoR, duration of response; EFS, event-free survival; ELN, European LeukemiaNet; Int-2, intermediate-2;  GFM, </a:t>
            </a:r>
            <a:r>
              <a:rPr lang="en-US" b="0" i="1" dirty="0">
                <a:solidFill>
                  <a:srgbClr val="4D5156"/>
                </a:solidFill>
                <a:effectLst/>
                <a:latin typeface="Roboto" panose="02000000000000000000" pitchFamily="2" charset="0"/>
              </a:rPr>
              <a:t>Groupe Francophone des Myélodysplasies; HI, hematological improvement; </a:t>
            </a:r>
            <a:r>
              <a:rPr lang="en-US" i="1" dirty="0"/>
              <a:t>IPSS, International Prognostic Scoring System; IWG, International Working Group; MDS, myelodysplastic syndromes; MRD, measurable residual disease; ORR, overall response rate; OS, overall survival; PR,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670894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CMML, chronic myelomonocytic leukemia; Int-2, intermediate-2; IPSS, International Prognostic Scoring System; MDS, myelodysplastic syndromes.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56372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CMML, chronic myelomonocytic leukemia; CR, complete response; CRi, complete response with incomplete blood count recovery; HI, hematologic improvement mCR, marrow complete response; MDS, myelodysplastic syndromes; MLFS, morphologic leukemia-free state; ORR, overall response rate; PR, partial response; SD, stable disease.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8195801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MDS, myelodysplastic syndromes.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903408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ANC, absolute neutrophil count; MDS, myelodysplastic syndromes.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601792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MDS, myelodysplastic syndromes; PR, partial response; SCT, stem cell transplant.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3724910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AML, acute myeloid leukemia; CMML, chronic myelomonocytic leukemia; MDS, myelodysplastic syndromes; SCT, stem cell transplant.</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1745273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913287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19082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7187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48242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07775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149527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066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7495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229697613"/>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 Trial of CPX-351 as First-line </a:t>
            </a:r>
            <a:br>
              <a:rPr lang="en-US" altLang="en-US" sz="4000" dirty="0"/>
            </a:br>
            <a:r>
              <a:rPr lang="en-US" altLang="en-US" sz="4000" dirty="0"/>
              <a:t>Treatment in Patients With Higher-Risk MDS</a:t>
            </a:r>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9" name="Text Box 19">
            <a:extLst>
              <a:ext uri="{FF2B5EF4-FFF2-40B4-BE49-F238E27FC236}">
                <a16:creationId xmlns:a16="http://schemas.microsoft.com/office/drawing/2014/main" id="{B381AB39-A5B6-4EFA-BAA8-EB7882BA5CEA}"/>
              </a:ext>
            </a:extLst>
          </p:cNvPr>
          <p:cNvSpPr txBox="1">
            <a:spLocks noChangeArrowheads="1"/>
          </p:cNvSpPr>
          <p:nvPr/>
        </p:nvSpPr>
        <p:spPr bwMode="auto">
          <a:xfrm>
            <a:off x="437991" y="601574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27373B9-98BD-4387-B5B0-72E434C4E412}"/>
              </a:ext>
            </a:extLst>
          </p:cNvPr>
          <p:cNvSpPr>
            <a:spLocks noGrp="1" noChangeArrowheads="1"/>
          </p:cNvSpPr>
          <p:nvPr>
            <p:ph type="title"/>
          </p:nvPr>
        </p:nvSpPr>
        <p:spPr/>
        <p:txBody>
          <a:bodyPr/>
          <a:lstStyle/>
          <a:p>
            <a:pPr eaLnBrk="1" hangingPunct="1"/>
            <a:r>
              <a:rPr lang="en-US" dirty="0"/>
              <a:t>CPX-351 as First-line Treatment in </a:t>
            </a:r>
            <a:br>
              <a:rPr lang="en-US" dirty="0"/>
            </a:br>
            <a:r>
              <a:rPr lang="en-US" dirty="0"/>
              <a:t>Higher-Risk MDS: Background</a:t>
            </a:r>
            <a:endParaRPr lang="en-US" altLang="en-US" dirty="0"/>
          </a:p>
        </p:txBody>
      </p:sp>
      <p:grpSp>
        <p:nvGrpSpPr>
          <p:cNvPr id="7" name="Group 6">
            <a:extLst>
              <a:ext uri="{FF2B5EF4-FFF2-40B4-BE49-F238E27FC236}">
                <a16:creationId xmlns:a16="http://schemas.microsoft.com/office/drawing/2014/main" id="{F6CAF37B-9387-4567-A397-62B4EC81988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11018751-353A-48B6-9FCA-604442300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745ED2D-7F27-4CAA-ACDB-67D1B572363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6" name="Content Placeholder 2">
            <a:extLst>
              <a:ext uri="{FF2B5EF4-FFF2-40B4-BE49-F238E27FC236}">
                <a16:creationId xmlns:a16="http://schemas.microsoft.com/office/drawing/2014/main" id="{09785872-4222-4A63-A4E2-1CCA28B8949B}"/>
              </a:ext>
            </a:extLst>
          </p:cNvPr>
          <p:cNvSpPr txBox="1">
            <a:spLocks/>
          </p:cNvSpPr>
          <p:nvPr/>
        </p:nvSpPr>
        <p:spPr>
          <a:xfrm>
            <a:off x="616278" y="1535914"/>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500"/>
              </a:spcBef>
            </a:pPr>
            <a:r>
              <a:rPr lang="en-US" sz="2000" b="0" kern="0" dirty="0"/>
              <a:t>IC shown to produce 40% to 50% CR rate in higher-risk MDS</a:t>
            </a:r>
            <a:r>
              <a:rPr lang="en-US" sz="2000" b="0" kern="0" baseline="30000" dirty="0"/>
              <a:t>1-8</a:t>
            </a:r>
            <a:endParaRPr lang="en-US" sz="2000" b="0" kern="0" dirty="0"/>
          </a:p>
          <a:p>
            <a:pPr lvl="1">
              <a:spcBef>
                <a:spcPts val="500"/>
              </a:spcBef>
            </a:pPr>
            <a:r>
              <a:rPr lang="en-US" sz="1800" b="0" kern="0" dirty="0"/>
              <a:t>IC recommended before allogeneic SCT when marrow blasts are increased </a:t>
            </a:r>
            <a:br>
              <a:rPr lang="en-US" sz="1800" b="0" kern="0" dirty="0"/>
            </a:br>
            <a:r>
              <a:rPr lang="en-US" sz="1800" b="0" kern="0" dirty="0"/>
              <a:t>if no unfavorable karyotype</a:t>
            </a:r>
            <a:r>
              <a:rPr lang="en-US" sz="1800" b="0" kern="0" baseline="30000" dirty="0"/>
              <a:t>9</a:t>
            </a:r>
            <a:r>
              <a:rPr lang="en-US" sz="1800" b="0" kern="0" dirty="0"/>
              <a:t> </a:t>
            </a:r>
          </a:p>
          <a:p>
            <a:pPr lvl="1">
              <a:spcBef>
                <a:spcPts val="500"/>
              </a:spcBef>
            </a:pPr>
            <a:r>
              <a:rPr lang="en-US" sz="1800" b="0" kern="0" dirty="0"/>
              <a:t>Risks: prolonged myelosuppression; 10% to 30% early deaths</a:t>
            </a:r>
            <a:r>
              <a:rPr lang="en-US" sz="1800" b="0" kern="0" baseline="30000" dirty="0"/>
              <a:t>1-8</a:t>
            </a:r>
            <a:r>
              <a:rPr lang="en-US" sz="1800" b="0" kern="0" dirty="0"/>
              <a:t> </a:t>
            </a:r>
          </a:p>
          <a:p>
            <a:pPr>
              <a:spcBef>
                <a:spcPts val="500"/>
              </a:spcBef>
            </a:pPr>
            <a:r>
              <a:rPr lang="en-US" sz="2000" b="0" kern="0" dirty="0"/>
              <a:t>CPX-351: liposomal combination of cytarabine and daunorubicin</a:t>
            </a:r>
          </a:p>
          <a:p>
            <a:pPr lvl="1">
              <a:spcBef>
                <a:spcPts val="500"/>
              </a:spcBef>
            </a:pPr>
            <a:r>
              <a:rPr lang="en-US" sz="1800" b="0" kern="0" dirty="0"/>
              <a:t>Indicated for treatment of adults with newly diagnosed t-AML or AML-MRC</a:t>
            </a:r>
          </a:p>
          <a:p>
            <a:pPr lvl="1">
              <a:spcBef>
                <a:spcPts val="500"/>
              </a:spcBef>
            </a:pPr>
            <a:r>
              <a:rPr lang="en-US" sz="1800" b="0" kern="0" dirty="0"/>
              <a:t>Superior efficacy vs classical intensive chemotherapy with 7 + 3 in older adults with newly diagnosed high-risk/secondary AML, including those with 20% to 30% marrow blasts and those who received allogeneic SCT</a:t>
            </a:r>
            <a:r>
              <a:rPr lang="en-US" sz="1800" b="0" kern="0" baseline="30000" dirty="0"/>
              <a:t>10-11</a:t>
            </a:r>
            <a:endParaRPr lang="en-US" sz="1800" b="0" kern="0" dirty="0"/>
          </a:p>
          <a:p>
            <a:pPr>
              <a:spcBef>
                <a:spcPts val="500"/>
              </a:spcBef>
            </a:pPr>
            <a:r>
              <a:rPr lang="en-US" sz="2000" b="0" kern="0" dirty="0"/>
              <a:t>Current study evaluated CPX-351 in patients with higher-risk MDS, both untreated and after hypomethylating agent failure, most of whom were candidates for allogeneic SCT</a:t>
            </a:r>
            <a:r>
              <a:rPr lang="en-US" sz="2000" b="0" kern="0" baseline="30000" dirty="0"/>
              <a:t>12</a:t>
            </a:r>
            <a:r>
              <a:rPr lang="en-US" sz="2000" b="0" kern="0" dirty="0"/>
              <a:t> </a:t>
            </a:r>
          </a:p>
          <a:p>
            <a:pPr lvl="1">
              <a:spcBef>
                <a:spcPts val="500"/>
              </a:spcBef>
            </a:pPr>
            <a:r>
              <a:rPr lang="en-US" sz="1800" b="1" i="1" kern="0" dirty="0">
                <a:solidFill>
                  <a:srgbClr val="E1471D"/>
                </a:solidFill>
              </a:rPr>
              <a:t>Current analysis reports initial efficacy, safety in cohort of untreated patients</a:t>
            </a:r>
            <a:endParaRPr lang="en-US" sz="1800" b="1" i="1" kern="0" baseline="30000" dirty="0">
              <a:solidFill>
                <a:srgbClr val="E1471D"/>
              </a:solidFill>
            </a:endParaRPr>
          </a:p>
        </p:txBody>
      </p:sp>
      <p:sp>
        <p:nvSpPr>
          <p:cNvPr id="10" name="Text Box 15">
            <a:extLst>
              <a:ext uri="{FF2B5EF4-FFF2-40B4-BE49-F238E27FC236}">
                <a16:creationId xmlns:a16="http://schemas.microsoft.com/office/drawing/2014/main" id="{98DF95B6-2F43-45C8-83F3-9C11CEBD2B2E}"/>
              </a:ext>
            </a:extLst>
          </p:cNvPr>
          <p:cNvSpPr txBox="1">
            <a:spLocks noChangeArrowheads="1"/>
          </p:cNvSpPr>
          <p:nvPr/>
        </p:nvSpPr>
        <p:spPr bwMode="auto">
          <a:xfrm>
            <a:off x="433387" y="6020463"/>
            <a:ext cx="9230980"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Fenaux. Br J Haematol. 1991;77:497. 2. Estey. Cytokines Mol Ther. 1995;1:21. 3. Verbeek. Ann Hematol. 1997;74:205. 4. Wattel. Br J Haematol. 1997;98:983. 5. Estey. Blood. 2001;98:3575. 6. Prébet. Hematol J. 2004;5:209. 7. Kantarjian. Cancer. 2006;106:1090. 8. Knipp. Cancer. 2007;110:345. 9. De Witte. Blood. 2017;129:1753. 10. Lancet. Lancet Haematol. 2021;8:e481. 11. Lin. ASH 2017. Abst 637. 12. Peterlin. ASH 2021. Abstr 243.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626249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27373B9-98BD-4387-B5B0-72E434C4E412}"/>
              </a:ext>
            </a:extLst>
          </p:cNvPr>
          <p:cNvSpPr>
            <a:spLocks noGrp="1" noChangeArrowheads="1"/>
          </p:cNvSpPr>
          <p:nvPr>
            <p:ph type="title"/>
          </p:nvPr>
        </p:nvSpPr>
        <p:spPr/>
        <p:txBody>
          <a:bodyPr/>
          <a:lstStyle/>
          <a:p>
            <a:pPr eaLnBrk="1" hangingPunct="1"/>
            <a:r>
              <a:rPr lang="en-US" dirty="0"/>
              <a:t>CPX-351 as First-line Treatment in </a:t>
            </a:r>
            <a:br>
              <a:rPr lang="en-US" dirty="0"/>
            </a:br>
            <a:r>
              <a:rPr lang="en-US" dirty="0"/>
              <a:t>Higher-Risk MDS: Study Design</a:t>
            </a:r>
            <a:endParaRPr lang="en-US" altLang="en-US" dirty="0"/>
          </a:p>
        </p:txBody>
      </p:sp>
      <p:grpSp>
        <p:nvGrpSpPr>
          <p:cNvPr id="7" name="Group 6">
            <a:extLst>
              <a:ext uri="{FF2B5EF4-FFF2-40B4-BE49-F238E27FC236}">
                <a16:creationId xmlns:a16="http://schemas.microsoft.com/office/drawing/2014/main" id="{F6CAF37B-9387-4567-A397-62B4EC81988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11018751-353A-48B6-9FCA-604442300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745ED2D-7F27-4CAA-ACDB-67D1B572363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Content Placeholder 2">
            <a:extLst>
              <a:ext uri="{FF2B5EF4-FFF2-40B4-BE49-F238E27FC236}">
                <a16:creationId xmlns:a16="http://schemas.microsoft.com/office/drawing/2014/main" id="{C49EF5A2-9466-4F01-AA60-41F9D96463FC}"/>
              </a:ext>
            </a:extLst>
          </p:cNvPr>
          <p:cNvSpPr txBox="1">
            <a:spLocks/>
          </p:cNvSpPr>
          <p:nvPr/>
        </p:nvSpPr>
        <p:spPr>
          <a:xfrm>
            <a:off x="609759" y="4506940"/>
            <a:ext cx="10877529" cy="194205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Primary endpoint:</a:t>
            </a:r>
            <a:r>
              <a:rPr lang="en-US" sz="2000" b="0" kern="0" dirty="0"/>
              <a:t> response to induction (CR, CRi, or PR)</a:t>
            </a:r>
          </a:p>
          <a:p>
            <a:pPr lvl="1"/>
            <a:r>
              <a:rPr lang="en-US" sz="1800" b="0" kern="0" dirty="0"/>
              <a:t>Evaluated Days 28-42; delays due to prolonged cytopenias</a:t>
            </a:r>
          </a:p>
          <a:p>
            <a:pPr lvl="1"/>
            <a:r>
              <a:rPr lang="en-US" sz="1800" b="0" kern="0" dirty="0"/>
              <a:t>Responses evaluated using ELN 2017 criteria for AML and IWG 2006 criteria for MDS</a:t>
            </a:r>
          </a:p>
          <a:p>
            <a:r>
              <a:rPr lang="en-US" sz="2000" b="1" kern="0" dirty="0"/>
              <a:t>Secondary endpoints: </a:t>
            </a:r>
            <a:r>
              <a:rPr lang="en-US" sz="2000" b="0" kern="0" dirty="0"/>
              <a:t>ORR (CR/CRi/PR/HI) to induction, EFS, DoR, OS, safety, MRD </a:t>
            </a:r>
          </a:p>
        </p:txBody>
      </p:sp>
      <p:sp>
        <p:nvSpPr>
          <p:cNvPr id="11" name="Text Box 15">
            <a:extLst>
              <a:ext uri="{FF2B5EF4-FFF2-40B4-BE49-F238E27FC236}">
                <a16:creationId xmlns:a16="http://schemas.microsoft.com/office/drawing/2014/main" id="{B9079D89-7C5A-4225-8556-61FE4307A2D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Peterlin. ASH 2021. Abstr 243. NCT04273802.</a:t>
            </a:r>
            <a:endParaRPr lang="en-US" altLang="en-US" sz="1200" b="0" dirty="0">
              <a:solidFill>
                <a:schemeClr val="bg2"/>
              </a:solidFill>
              <a:latin typeface="Calibri" panose="020F0502020204030204" pitchFamily="34" charset="0"/>
            </a:endParaRPr>
          </a:p>
        </p:txBody>
      </p:sp>
      <p:sp>
        <p:nvSpPr>
          <p:cNvPr id="12" name="Text Box 45">
            <a:extLst>
              <a:ext uri="{FF2B5EF4-FFF2-40B4-BE49-F238E27FC236}">
                <a16:creationId xmlns:a16="http://schemas.microsoft.com/office/drawing/2014/main" id="{513DDCE3-BECD-4B23-9B50-8A229F12942D}"/>
              </a:ext>
            </a:extLst>
          </p:cNvPr>
          <p:cNvSpPr txBox="1">
            <a:spLocks noChangeArrowheads="1"/>
          </p:cNvSpPr>
          <p:nvPr/>
        </p:nvSpPr>
        <p:spPr bwMode="auto">
          <a:xfrm>
            <a:off x="1092200" y="2650142"/>
            <a:ext cx="304323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endParaRPr lang="en-GB" altLang="en-US" sz="1800" dirty="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IPSS Int-2 or high-risk MDS; no prior treatment; &lt;70 yr of age</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31)</a:t>
            </a:r>
            <a:endParaRPr lang="en-US" altLang="en-US" sz="1800" b="0" dirty="0">
              <a:solidFill>
                <a:schemeClr val="bg1"/>
              </a:solidFill>
              <a:latin typeface="Calibri" panose="020F0502020204030204" pitchFamily="34" charset="0"/>
            </a:endParaRPr>
          </a:p>
        </p:txBody>
      </p:sp>
      <p:sp>
        <p:nvSpPr>
          <p:cNvPr id="13" name="Rectangle 49">
            <a:extLst>
              <a:ext uri="{FF2B5EF4-FFF2-40B4-BE49-F238E27FC236}">
                <a16:creationId xmlns:a16="http://schemas.microsoft.com/office/drawing/2014/main" id="{1BD343B1-24AC-4D74-8E4C-5500AFE6B6B8}"/>
              </a:ext>
            </a:extLst>
          </p:cNvPr>
          <p:cNvSpPr>
            <a:spLocks noChangeArrowheads="1"/>
          </p:cNvSpPr>
          <p:nvPr/>
        </p:nvSpPr>
        <p:spPr bwMode="auto">
          <a:xfrm>
            <a:off x="4376416" y="3062169"/>
            <a:ext cx="2655887" cy="80168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CPX-351</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Daunorubicin </a:t>
            </a:r>
            <a:r>
              <a:rPr lang="en-US" altLang="en-US" sz="1600" b="0" dirty="0">
                <a:solidFill>
                  <a:schemeClr val="tx1"/>
                </a:solidFill>
                <a:latin typeface="Calibri" panose="020F0502020204030204" pitchFamily="34" charset="0"/>
              </a:rPr>
              <a:t>44 mg/m</a:t>
            </a:r>
            <a:r>
              <a:rPr lang="en-US" altLang="en-US" sz="1600" b="0" baseline="30000" dirty="0">
                <a:solidFill>
                  <a:schemeClr val="tx1"/>
                </a:solidFill>
                <a:latin typeface="Calibri" panose="020F0502020204030204" pitchFamily="34" charset="0"/>
              </a:rPr>
              <a:t>2</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Cytarabine </a:t>
            </a:r>
            <a:r>
              <a:rPr lang="en-US" altLang="en-US" sz="1600" b="0" dirty="0">
                <a:solidFill>
                  <a:schemeClr val="tx1"/>
                </a:solidFill>
                <a:latin typeface="Calibri" panose="020F0502020204030204" pitchFamily="34" charset="0"/>
              </a:rPr>
              <a:t>Days 1, 3, 5</a:t>
            </a:r>
            <a:endParaRPr lang="en-US" altLang="en-US" sz="1600" dirty="0">
              <a:solidFill>
                <a:schemeClr val="tx1"/>
              </a:solidFill>
              <a:latin typeface="Calibri" panose="020F0502020204030204" pitchFamily="34" charset="0"/>
            </a:endParaRPr>
          </a:p>
        </p:txBody>
      </p:sp>
      <p:sp>
        <p:nvSpPr>
          <p:cNvPr id="14" name="Line 52">
            <a:extLst>
              <a:ext uri="{FF2B5EF4-FFF2-40B4-BE49-F238E27FC236}">
                <a16:creationId xmlns:a16="http://schemas.microsoft.com/office/drawing/2014/main" id="{791D1E76-AC43-4FAE-9DC2-0FBFC1E07D0F}"/>
              </a:ext>
            </a:extLst>
          </p:cNvPr>
          <p:cNvSpPr>
            <a:spLocks noChangeShapeType="1"/>
          </p:cNvSpPr>
          <p:nvPr/>
        </p:nvSpPr>
        <p:spPr bwMode="auto">
          <a:xfrm>
            <a:off x="7135492" y="3435546"/>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E8B241D7-6BDE-4795-9BBA-E90C333B977E}"/>
              </a:ext>
            </a:extLst>
          </p:cNvPr>
          <p:cNvSpPr txBox="1"/>
          <p:nvPr/>
        </p:nvSpPr>
        <p:spPr bwMode="auto">
          <a:xfrm>
            <a:off x="609759" y="1470218"/>
            <a:ext cx="7923214"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Prospective study involving 12 GFM centers </a:t>
            </a:r>
          </a:p>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Current analysis: cohort A (untreated patients)</a:t>
            </a:r>
          </a:p>
        </p:txBody>
      </p:sp>
      <p:sp>
        <p:nvSpPr>
          <p:cNvPr id="16" name="Line 52">
            <a:extLst>
              <a:ext uri="{FF2B5EF4-FFF2-40B4-BE49-F238E27FC236}">
                <a16:creationId xmlns:a16="http://schemas.microsoft.com/office/drawing/2014/main" id="{6E6F84EE-5E3D-4EDF-9080-A06DDF7A7F56}"/>
              </a:ext>
            </a:extLst>
          </p:cNvPr>
          <p:cNvSpPr>
            <a:spLocks noChangeShapeType="1"/>
          </p:cNvSpPr>
          <p:nvPr/>
        </p:nvSpPr>
        <p:spPr bwMode="auto">
          <a:xfrm>
            <a:off x="3795392" y="3405070"/>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0FBBA50D-C899-4163-A948-38F7B7415E7F}"/>
              </a:ext>
            </a:extLst>
          </p:cNvPr>
          <p:cNvSpPr txBox="1"/>
          <p:nvPr/>
        </p:nvSpPr>
        <p:spPr bwMode="auto">
          <a:xfrm>
            <a:off x="4150424" y="3883989"/>
            <a:ext cx="31078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*If &lt;PR, second induction cycle with same daily dose; Days 1, 3 only.</a:t>
            </a:r>
          </a:p>
        </p:txBody>
      </p:sp>
      <p:sp>
        <p:nvSpPr>
          <p:cNvPr id="18" name="TextBox 17">
            <a:extLst>
              <a:ext uri="{FF2B5EF4-FFF2-40B4-BE49-F238E27FC236}">
                <a16:creationId xmlns:a16="http://schemas.microsoft.com/office/drawing/2014/main" id="{01A7D621-DA2F-4180-9D79-1726A9C9F32C}"/>
              </a:ext>
            </a:extLst>
          </p:cNvPr>
          <p:cNvSpPr txBox="1"/>
          <p:nvPr/>
        </p:nvSpPr>
        <p:spPr bwMode="auto">
          <a:xfrm>
            <a:off x="4847902" y="2740420"/>
            <a:ext cx="1854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Induction*</a:t>
            </a:r>
          </a:p>
        </p:txBody>
      </p:sp>
      <p:sp>
        <p:nvSpPr>
          <p:cNvPr id="19" name="Rectangle 49">
            <a:extLst>
              <a:ext uri="{FF2B5EF4-FFF2-40B4-BE49-F238E27FC236}">
                <a16:creationId xmlns:a16="http://schemas.microsoft.com/office/drawing/2014/main" id="{75EF2699-9EB3-48B4-BE5F-C9AC99D56513}"/>
              </a:ext>
            </a:extLst>
          </p:cNvPr>
          <p:cNvSpPr>
            <a:spLocks noChangeArrowheads="1"/>
          </p:cNvSpPr>
          <p:nvPr/>
        </p:nvSpPr>
        <p:spPr bwMode="auto">
          <a:xfrm>
            <a:off x="7678417" y="3062169"/>
            <a:ext cx="2655887" cy="80168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≤4 cycles in responders </a:t>
            </a:r>
            <a:br>
              <a:rPr lang="en-US" altLang="en-US" sz="160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(same daily dose x 1 day)</a:t>
            </a:r>
            <a:br>
              <a:rPr lang="en-US" altLang="en-US" sz="1600" b="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Optional allo-SCT after</a:t>
            </a:r>
          </a:p>
        </p:txBody>
      </p:sp>
      <p:sp>
        <p:nvSpPr>
          <p:cNvPr id="20" name="TextBox 19">
            <a:extLst>
              <a:ext uri="{FF2B5EF4-FFF2-40B4-BE49-F238E27FC236}">
                <a16:creationId xmlns:a16="http://schemas.microsoft.com/office/drawing/2014/main" id="{4819107C-6C58-4099-9DC1-5B6DADA7D8F6}"/>
              </a:ext>
            </a:extLst>
          </p:cNvPr>
          <p:cNvSpPr txBox="1"/>
          <p:nvPr/>
        </p:nvSpPr>
        <p:spPr bwMode="auto">
          <a:xfrm>
            <a:off x="8149903" y="2740420"/>
            <a:ext cx="1854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Consolidation</a:t>
            </a:r>
          </a:p>
        </p:txBody>
      </p:sp>
      <p:sp>
        <p:nvSpPr>
          <p:cNvPr id="21" name="TextBox 20">
            <a:extLst>
              <a:ext uri="{FF2B5EF4-FFF2-40B4-BE49-F238E27FC236}">
                <a16:creationId xmlns:a16="http://schemas.microsoft.com/office/drawing/2014/main" id="{922000E4-7143-4AA3-87A1-217CECB52A27}"/>
              </a:ext>
            </a:extLst>
          </p:cNvPr>
          <p:cNvSpPr txBox="1"/>
          <p:nvPr/>
        </p:nvSpPr>
        <p:spPr bwMode="auto">
          <a:xfrm>
            <a:off x="6157591" y="2483469"/>
            <a:ext cx="1651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Optional allo-SCT</a:t>
            </a:r>
          </a:p>
        </p:txBody>
      </p:sp>
      <p:cxnSp>
        <p:nvCxnSpPr>
          <p:cNvPr id="22" name="Straight Arrow Connector 21">
            <a:extLst>
              <a:ext uri="{FF2B5EF4-FFF2-40B4-BE49-F238E27FC236}">
                <a16:creationId xmlns:a16="http://schemas.microsoft.com/office/drawing/2014/main" id="{DF1823B4-C4D1-454F-BCAF-2C625A151794}"/>
              </a:ext>
            </a:extLst>
          </p:cNvPr>
          <p:cNvCxnSpPr/>
          <p:nvPr/>
        </p:nvCxnSpPr>
        <p:spPr bwMode="auto">
          <a:xfrm>
            <a:off x="7032302" y="2740420"/>
            <a:ext cx="0" cy="277030"/>
          </a:xfrm>
          <a:prstGeom prst="straightConnector1">
            <a:avLst/>
          </a:prstGeom>
          <a:noFill/>
          <a:ln w="28575" cap="flat" cmpd="sng" algn="ctr">
            <a:solidFill>
              <a:schemeClr val="bg1"/>
            </a:solidFill>
            <a:prstDash val="solid"/>
            <a:round/>
            <a:headEnd type="none" w="med" len="med"/>
            <a:tailEnd type="triangle"/>
          </a:ln>
          <a:effectLst/>
        </p:spPr>
      </p:cxnSp>
      <p:sp>
        <p:nvSpPr>
          <p:cNvPr id="23" name="TextBox 22">
            <a:extLst>
              <a:ext uri="{FF2B5EF4-FFF2-40B4-BE49-F238E27FC236}">
                <a16:creationId xmlns:a16="http://schemas.microsoft.com/office/drawing/2014/main" id="{612F0E0F-AB17-41CC-BAA4-A98BF7294490}"/>
              </a:ext>
            </a:extLst>
          </p:cNvPr>
          <p:cNvSpPr txBox="1"/>
          <p:nvPr/>
        </p:nvSpPr>
        <p:spPr bwMode="auto">
          <a:xfrm>
            <a:off x="9519914" y="2217199"/>
            <a:ext cx="1651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Optional allo-SCT after 1-4 cycles</a:t>
            </a:r>
          </a:p>
        </p:txBody>
      </p:sp>
      <p:cxnSp>
        <p:nvCxnSpPr>
          <p:cNvPr id="24" name="Straight Arrow Connector 23">
            <a:extLst>
              <a:ext uri="{FF2B5EF4-FFF2-40B4-BE49-F238E27FC236}">
                <a16:creationId xmlns:a16="http://schemas.microsoft.com/office/drawing/2014/main" id="{10726ADE-8565-4834-A18E-EB336A4A9152}"/>
              </a:ext>
            </a:extLst>
          </p:cNvPr>
          <p:cNvCxnSpPr/>
          <p:nvPr/>
        </p:nvCxnSpPr>
        <p:spPr bwMode="auto">
          <a:xfrm>
            <a:off x="10345414" y="2740420"/>
            <a:ext cx="0" cy="277030"/>
          </a:xfrm>
          <a:prstGeom prst="straightConnector1">
            <a:avLst/>
          </a:prstGeom>
          <a:noFill/>
          <a:ln w="28575" cap="flat" cmpd="sng" algn="ctr">
            <a:solidFill>
              <a:schemeClr val="bg1"/>
            </a:solidFill>
            <a:prstDash val="solid"/>
            <a:round/>
            <a:headEnd type="none" w="med" len="med"/>
            <a:tailEnd type="triangle"/>
          </a:ln>
          <a:effectLst/>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27373B9-98BD-4387-B5B0-72E434C4E412}"/>
              </a:ext>
            </a:extLst>
          </p:cNvPr>
          <p:cNvSpPr>
            <a:spLocks noGrp="1" noChangeArrowheads="1"/>
          </p:cNvSpPr>
          <p:nvPr>
            <p:ph type="title"/>
          </p:nvPr>
        </p:nvSpPr>
        <p:spPr/>
        <p:txBody>
          <a:bodyPr/>
          <a:lstStyle/>
          <a:p>
            <a:pPr eaLnBrk="1" hangingPunct="1"/>
            <a:r>
              <a:rPr lang="en-US" dirty="0"/>
              <a:t>CPX-351 as First-line Treatment in </a:t>
            </a:r>
            <a:br>
              <a:rPr lang="en-US" dirty="0"/>
            </a:br>
            <a:r>
              <a:rPr lang="en-US" dirty="0"/>
              <a:t>Higher-Risk MDS: Baseline Characteristics</a:t>
            </a:r>
            <a:endParaRPr lang="en-US" altLang="en-US" dirty="0"/>
          </a:p>
        </p:txBody>
      </p:sp>
      <p:grpSp>
        <p:nvGrpSpPr>
          <p:cNvPr id="7" name="Group 6">
            <a:extLst>
              <a:ext uri="{FF2B5EF4-FFF2-40B4-BE49-F238E27FC236}">
                <a16:creationId xmlns:a16="http://schemas.microsoft.com/office/drawing/2014/main" id="{F6CAF37B-9387-4567-A397-62B4EC81988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11018751-353A-48B6-9FCA-604442300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745ED2D-7F27-4CAA-ACDB-67D1B572363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6" name="Text Box 15">
            <a:extLst>
              <a:ext uri="{FF2B5EF4-FFF2-40B4-BE49-F238E27FC236}">
                <a16:creationId xmlns:a16="http://schemas.microsoft.com/office/drawing/2014/main" id="{0FA20714-1790-48E8-BF4D-43F3B2A13AF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Peterlin. ASH 2021. Abstr 243.</a:t>
            </a:r>
            <a:endParaRPr lang="en-US" altLang="en-US" sz="1200" b="0" dirty="0">
              <a:solidFill>
                <a:schemeClr val="bg2"/>
              </a:solidFill>
              <a:latin typeface="Calibri" panose="020F0502020204030204" pitchFamily="34" charset="0"/>
            </a:endParaRPr>
          </a:p>
        </p:txBody>
      </p:sp>
      <p:graphicFrame>
        <p:nvGraphicFramePr>
          <p:cNvPr id="10" name="Group 32">
            <a:extLst>
              <a:ext uri="{FF2B5EF4-FFF2-40B4-BE49-F238E27FC236}">
                <a16:creationId xmlns:a16="http://schemas.microsoft.com/office/drawing/2014/main" id="{BBB38417-9C99-4C5F-ACD3-078A735E45FA}"/>
              </a:ext>
            </a:extLst>
          </p:cNvPr>
          <p:cNvGraphicFramePr>
            <a:graphicFrameLocks noGrp="1"/>
          </p:cNvGraphicFramePr>
          <p:nvPr>
            <p:extLst>
              <p:ext uri="{D42A27DB-BD31-4B8C-83A1-F6EECF244321}">
                <p14:modId xmlns:p14="http://schemas.microsoft.com/office/powerpoint/2010/main" val="2083849540"/>
              </p:ext>
            </p:extLst>
          </p:nvPr>
        </p:nvGraphicFramePr>
        <p:xfrm>
          <a:off x="719138" y="1600200"/>
          <a:ext cx="10763250" cy="4389216"/>
        </p:xfrm>
        <a:graphic>
          <a:graphicData uri="http://schemas.openxmlformats.org/drawingml/2006/table">
            <a:tbl>
              <a:tblPr/>
              <a:tblGrid>
                <a:gridCol w="2949070">
                  <a:extLst>
                    <a:ext uri="{9D8B030D-6E8A-4147-A177-3AD203B41FA5}">
                      <a16:colId xmlns:a16="http://schemas.microsoft.com/office/drawing/2014/main" val="20000"/>
                    </a:ext>
                  </a:extLst>
                </a:gridCol>
                <a:gridCol w="2828351">
                  <a:extLst>
                    <a:ext uri="{9D8B030D-6E8A-4147-A177-3AD203B41FA5}">
                      <a16:colId xmlns:a16="http://schemas.microsoft.com/office/drawing/2014/main" val="20001"/>
                    </a:ext>
                  </a:extLst>
                </a:gridCol>
                <a:gridCol w="4985829">
                  <a:extLst>
                    <a:ext uri="{9D8B030D-6E8A-4147-A177-3AD203B41FA5}">
                      <a16:colId xmlns:a16="http://schemas.microsoft.com/office/drawing/2014/main" val="20002"/>
                    </a:ext>
                  </a:extLst>
                </a:gridCol>
              </a:tblGrid>
              <a:tr h="29494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 (N =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Normal Karyotype (n =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494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(31-69)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(31-68)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7239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WHO classification,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MDS-EB2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CMML-2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26 (84)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18 (82)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7239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IPSS,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26 (84)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22 (100)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938418">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IPSS-R,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Intermediate</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Very high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 (29)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17 (55)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36740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Karyotype,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Very good</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Good</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Intermediate</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Poor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Very poor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(6.5)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22 (71)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 (9.5)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(6.5)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60642866"/>
                  </a:ext>
                </a:extLst>
              </a:tr>
            </a:tbl>
          </a:graphicData>
        </a:graphic>
      </p:graphicFrame>
    </p:spTree>
    <p:extLst>
      <p:ext uri="{BB962C8B-B14F-4D97-AF65-F5344CB8AC3E}">
        <p14:creationId xmlns:p14="http://schemas.microsoft.com/office/powerpoint/2010/main" val="590692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27373B9-98BD-4387-B5B0-72E434C4E412}"/>
              </a:ext>
            </a:extLst>
          </p:cNvPr>
          <p:cNvSpPr>
            <a:spLocks noGrp="1" noChangeArrowheads="1"/>
          </p:cNvSpPr>
          <p:nvPr>
            <p:ph type="title"/>
          </p:nvPr>
        </p:nvSpPr>
        <p:spPr/>
        <p:txBody>
          <a:bodyPr/>
          <a:lstStyle/>
          <a:p>
            <a:pPr eaLnBrk="1" hangingPunct="1"/>
            <a:r>
              <a:rPr lang="en-US" dirty="0"/>
              <a:t>CPX-351 as First-line Treatment in </a:t>
            </a:r>
            <a:br>
              <a:rPr lang="en-US" dirty="0"/>
            </a:br>
            <a:r>
              <a:rPr lang="en-US" dirty="0"/>
              <a:t>Higher-Risk MDS: Efficacy (Primary Endpoint)</a:t>
            </a:r>
            <a:endParaRPr lang="en-US" altLang="en-US" dirty="0"/>
          </a:p>
        </p:txBody>
      </p:sp>
      <p:grpSp>
        <p:nvGrpSpPr>
          <p:cNvPr id="7" name="Group 6">
            <a:extLst>
              <a:ext uri="{FF2B5EF4-FFF2-40B4-BE49-F238E27FC236}">
                <a16:creationId xmlns:a16="http://schemas.microsoft.com/office/drawing/2014/main" id="{F6CAF37B-9387-4567-A397-62B4EC81988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11018751-353A-48B6-9FCA-604442300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745ED2D-7F27-4CAA-ACDB-67D1B572363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6" name="Text Box 15">
            <a:extLst>
              <a:ext uri="{FF2B5EF4-FFF2-40B4-BE49-F238E27FC236}">
                <a16:creationId xmlns:a16="http://schemas.microsoft.com/office/drawing/2014/main" id="{18EA50CC-B7C3-4D23-9CD2-7A69EEFBF19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Peterlin. ASH 2021. Abstr 243.</a:t>
            </a:r>
            <a:endParaRPr lang="en-US" altLang="en-US" sz="1200" b="0" dirty="0">
              <a:solidFill>
                <a:schemeClr val="bg2"/>
              </a:solidFill>
              <a:latin typeface="Calibri" panose="020F0502020204030204" pitchFamily="34" charset="0"/>
            </a:endParaRPr>
          </a:p>
        </p:txBody>
      </p:sp>
      <p:graphicFrame>
        <p:nvGraphicFramePr>
          <p:cNvPr id="10" name="Group 32">
            <a:extLst>
              <a:ext uri="{FF2B5EF4-FFF2-40B4-BE49-F238E27FC236}">
                <a16:creationId xmlns:a16="http://schemas.microsoft.com/office/drawing/2014/main" id="{44A5E02A-B5A7-4437-B67A-9894BF3A9727}"/>
              </a:ext>
            </a:extLst>
          </p:cNvPr>
          <p:cNvGraphicFramePr>
            <a:graphicFrameLocks noGrp="1"/>
          </p:cNvGraphicFramePr>
          <p:nvPr>
            <p:extLst>
              <p:ext uri="{D42A27DB-BD31-4B8C-83A1-F6EECF244321}">
                <p14:modId xmlns:p14="http://schemas.microsoft.com/office/powerpoint/2010/main" val="856110740"/>
              </p:ext>
            </p:extLst>
          </p:nvPr>
        </p:nvGraphicFramePr>
        <p:xfrm>
          <a:off x="719138" y="1600200"/>
          <a:ext cx="10763250" cy="3878455"/>
        </p:xfrm>
        <a:graphic>
          <a:graphicData uri="http://schemas.openxmlformats.org/drawingml/2006/table">
            <a:tbl>
              <a:tblPr/>
              <a:tblGrid>
                <a:gridCol w="4042183">
                  <a:extLst>
                    <a:ext uri="{9D8B030D-6E8A-4147-A177-3AD203B41FA5}">
                      <a16:colId xmlns:a16="http://schemas.microsoft.com/office/drawing/2014/main" val="20000"/>
                    </a:ext>
                  </a:extLst>
                </a:gridCol>
                <a:gridCol w="3192751">
                  <a:extLst>
                    <a:ext uri="{9D8B030D-6E8A-4147-A177-3AD203B41FA5}">
                      <a16:colId xmlns:a16="http://schemas.microsoft.com/office/drawing/2014/main" val="20001"/>
                    </a:ext>
                  </a:extLst>
                </a:gridCol>
                <a:gridCol w="3528316">
                  <a:extLst>
                    <a:ext uri="{9D8B030D-6E8A-4147-A177-3AD203B41FA5}">
                      <a16:colId xmlns:a16="http://schemas.microsoft.com/office/drawing/2014/main" val="20002"/>
                    </a:ext>
                  </a:extLst>
                </a:gridCol>
              </a:tblGrid>
              <a:tr h="29494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IWG 2006 Criteria (N =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ELN 2017 Criteria (N =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4941">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mCR</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mCR+H</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CRi</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MLFS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87</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23</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45</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16</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3</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87</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52</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13</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SD,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CMML-2 (n = 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MLFS + 3 CR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mCR + 1 CR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64631">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Poor + very poor karyotype (n = 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CR, 1 CRi, 1 MLFS, 1 SD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mCR, 1 mCR + HI, 1 SD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520753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27373B9-98BD-4387-B5B0-72E434C4E412}"/>
              </a:ext>
            </a:extLst>
          </p:cNvPr>
          <p:cNvSpPr>
            <a:spLocks noGrp="1" noChangeArrowheads="1"/>
          </p:cNvSpPr>
          <p:nvPr>
            <p:ph type="title"/>
          </p:nvPr>
        </p:nvSpPr>
        <p:spPr/>
        <p:txBody>
          <a:bodyPr/>
          <a:lstStyle/>
          <a:p>
            <a:pPr eaLnBrk="1" hangingPunct="1"/>
            <a:r>
              <a:rPr lang="en-US" dirty="0"/>
              <a:t>CPX-351 as First-line Treatment in </a:t>
            </a:r>
            <a:br>
              <a:rPr lang="en-US" dirty="0"/>
            </a:br>
            <a:r>
              <a:rPr lang="en-US" dirty="0"/>
              <a:t>Higher-Risk MDS: MRD (by Flow Cytometry)</a:t>
            </a:r>
            <a:endParaRPr lang="en-US" altLang="en-US" dirty="0"/>
          </a:p>
        </p:txBody>
      </p:sp>
      <p:grpSp>
        <p:nvGrpSpPr>
          <p:cNvPr id="7" name="Group 6">
            <a:extLst>
              <a:ext uri="{FF2B5EF4-FFF2-40B4-BE49-F238E27FC236}">
                <a16:creationId xmlns:a16="http://schemas.microsoft.com/office/drawing/2014/main" id="{F6CAF37B-9387-4567-A397-62B4EC81988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11018751-353A-48B6-9FCA-604442300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745ED2D-7F27-4CAA-ACDB-67D1B572363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6" name="Text Box 15">
            <a:extLst>
              <a:ext uri="{FF2B5EF4-FFF2-40B4-BE49-F238E27FC236}">
                <a16:creationId xmlns:a16="http://schemas.microsoft.com/office/drawing/2014/main" id="{242A05FF-5935-4296-8C43-DCCE7501652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Peterlin. ASH 2021. Abstr 243.</a:t>
            </a:r>
            <a:endParaRPr lang="en-US" altLang="en-US" sz="1200" b="0" dirty="0">
              <a:solidFill>
                <a:schemeClr val="bg2"/>
              </a:solidFill>
              <a:latin typeface="Calibri" panose="020F0502020204030204" pitchFamily="34" charset="0"/>
            </a:endParaRPr>
          </a:p>
        </p:txBody>
      </p:sp>
      <p:graphicFrame>
        <p:nvGraphicFramePr>
          <p:cNvPr id="10" name="Group 32">
            <a:extLst>
              <a:ext uri="{FF2B5EF4-FFF2-40B4-BE49-F238E27FC236}">
                <a16:creationId xmlns:a16="http://schemas.microsoft.com/office/drawing/2014/main" id="{25FBD6C6-360B-44BD-A189-9D926615591A}"/>
              </a:ext>
            </a:extLst>
          </p:cNvPr>
          <p:cNvGraphicFramePr>
            <a:graphicFrameLocks noGrp="1"/>
          </p:cNvGraphicFramePr>
          <p:nvPr>
            <p:extLst>
              <p:ext uri="{D42A27DB-BD31-4B8C-83A1-F6EECF244321}">
                <p14:modId xmlns:p14="http://schemas.microsoft.com/office/powerpoint/2010/main" val="3640634677"/>
              </p:ext>
            </p:extLst>
          </p:nvPr>
        </p:nvGraphicFramePr>
        <p:xfrm>
          <a:off x="719138" y="1600200"/>
          <a:ext cx="10763250" cy="1585024"/>
        </p:xfrm>
        <a:graphic>
          <a:graphicData uri="http://schemas.openxmlformats.org/drawingml/2006/table">
            <a:tbl>
              <a:tblPr/>
              <a:tblGrid>
                <a:gridCol w="4042183">
                  <a:extLst>
                    <a:ext uri="{9D8B030D-6E8A-4147-A177-3AD203B41FA5}">
                      <a16:colId xmlns:a16="http://schemas.microsoft.com/office/drawing/2014/main" val="20000"/>
                    </a:ext>
                  </a:extLst>
                </a:gridCol>
                <a:gridCol w="3192751">
                  <a:extLst>
                    <a:ext uri="{9D8B030D-6E8A-4147-A177-3AD203B41FA5}">
                      <a16:colId xmlns:a16="http://schemas.microsoft.com/office/drawing/2014/main" val="20001"/>
                    </a:ext>
                  </a:extLst>
                </a:gridCol>
                <a:gridCol w="3528316">
                  <a:extLst>
                    <a:ext uri="{9D8B030D-6E8A-4147-A177-3AD203B41FA5}">
                      <a16:colId xmlns:a16="http://schemas.microsoft.com/office/drawing/2014/main" val="20002"/>
                    </a:ext>
                  </a:extLst>
                </a:gridCol>
              </a:tblGrid>
              <a:tr h="29494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Patients,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Screened (n =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Post Induction (n =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4941">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Altered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Subnormal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Normal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94234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27373B9-98BD-4387-B5B0-72E434C4E412}"/>
              </a:ext>
            </a:extLst>
          </p:cNvPr>
          <p:cNvSpPr>
            <a:spLocks noGrp="1" noChangeArrowheads="1"/>
          </p:cNvSpPr>
          <p:nvPr>
            <p:ph type="title"/>
          </p:nvPr>
        </p:nvSpPr>
        <p:spPr/>
        <p:txBody>
          <a:bodyPr/>
          <a:lstStyle/>
          <a:p>
            <a:pPr eaLnBrk="1" hangingPunct="1"/>
            <a:r>
              <a:rPr lang="en-US" dirty="0"/>
              <a:t>CPX-351 as First-line Treatment in </a:t>
            </a:r>
            <a:br>
              <a:rPr lang="en-US" dirty="0"/>
            </a:br>
            <a:r>
              <a:rPr lang="en-US" dirty="0"/>
              <a:t>Higher-Risk MDS: Safety</a:t>
            </a:r>
            <a:endParaRPr lang="en-US" altLang="en-US" dirty="0"/>
          </a:p>
        </p:txBody>
      </p:sp>
      <p:grpSp>
        <p:nvGrpSpPr>
          <p:cNvPr id="7" name="Group 6">
            <a:extLst>
              <a:ext uri="{FF2B5EF4-FFF2-40B4-BE49-F238E27FC236}">
                <a16:creationId xmlns:a16="http://schemas.microsoft.com/office/drawing/2014/main" id="{F6CAF37B-9387-4567-A397-62B4EC81988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11018751-353A-48B6-9FCA-604442300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745ED2D-7F27-4CAA-ACDB-67D1B572363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6" name="Content Placeholder 2">
            <a:extLst>
              <a:ext uri="{FF2B5EF4-FFF2-40B4-BE49-F238E27FC236}">
                <a16:creationId xmlns:a16="http://schemas.microsoft.com/office/drawing/2014/main" id="{83AAF3F4-63C2-4FD2-8EE9-69D9C2E8E5FC}"/>
              </a:ext>
            </a:extLst>
          </p:cNvPr>
          <p:cNvSpPr txBox="1">
            <a:spLocks/>
          </p:cNvSpPr>
          <p:nvPr/>
        </p:nvSpPr>
        <p:spPr>
          <a:xfrm>
            <a:off x="609759" y="3438512"/>
            <a:ext cx="10877529" cy="228310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AEs during induction</a:t>
            </a:r>
          </a:p>
          <a:p>
            <a:pPr lvl="1"/>
            <a:r>
              <a:rPr lang="en-US" sz="2400" b="0" kern="0" dirty="0"/>
              <a:t>1 grade 3 mucositis </a:t>
            </a:r>
          </a:p>
          <a:p>
            <a:pPr lvl="1"/>
            <a:r>
              <a:rPr lang="en-US" sz="2400" b="0" kern="0" dirty="0"/>
              <a:t>4 grade 1-2 alopecia </a:t>
            </a:r>
          </a:p>
          <a:p>
            <a:r>
              <a:rPr lang="en-US" sz="2400" b="0" kern="0" dirty="0"/>
              <a:t>No deaths or ICU management required during induction</a:t>
            </a:r>
          </a:p>
          <a:p>
            <a:pPr lvl="1"/>
            <a:endParaRPr lang="en-US" sz="2400" b="0" kern="0" dirty="0"/>
          </a:p>
        </p:txBody>
      </p:sp>
      <p:sp>
        <p:nvSpPr>
          <p:cNvPr id="10" name="Text Box 15">
            <a:extLst>
              <a:ext uri="{FF2B5EF4-FFF2-40B4-BE49-F238E27FC236}">
                <a16:creationId xmlns:a16="http://schemas.microsoft.com/office/drawing/2014/main" id="{9E9CB3A0-A914-4F1F-9E68-A5B49C536D4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Peterlin. ASH 2021. Abstr 243.</a:t>
            </a:r>
            <a:endParaRPr lang="en-US" altLang="en-US" sz="1200" b="0" dirty="0">
              <a:solidFill>
                <a:schemeClr val="bg2"/>
              </a:solidFill>
              <a:latin typeface="Calibri" panose="020F0502020204030204" pitchFamily="34" charset="0"/>
            </a:endParaRPr>
          </a:p>
        </p:txBody>
      </p:sp>
      <p:graphicFrame>
        <p:nvGraphicFramePr>
          <p:cNvPr id="11" name="Group 32">
            <a:extLst>
              <a:ext uri="{FF2B5EF4-FFF2-40B4-BE49-F238E27FC236}">
                <a16:creationId xmlns:a16="http://schemas.microsoft.com/office/drawing/2014/main" id="{0148F591-01DD-480E-8DB5-BA0A437317E9}"/>
              </a:ext>
            </a:extLst>
          </p:cNvPr>
          <p:cNvGraphicFramePr>
            <a:graphicFrameLocks noGrp="1"/>
          </p:cNvGraphicFramePr>
          <p:nvPr>
            <p:extLst>
              <p:ext uri="{D42A27DB-BD31-4B8C-83A1-F6EECF244321}">
                <p14:modId xmlns:p14="http://schemas.microsoft.com/office/powerpoint/2010/main" val="3213472707"/>
              </p:ext>
            </p:extLst>
          </p:nvPr>
        </p:nvGraphicFramePr>
        <p:xfrm>
          <a:off x="719138" y="1597464"/>
          <a:ext cx="10763250" cy="1585024"/>
        </p:xfrm>
        <a:graphic>
          <a:graphicData uri="http://schemas.openxmlformats.org/drawingml/2006/table">
            <a:tbl>
              <a:tblPr/>
              <a:tblGrid>
                <a:gridCol w="6744029">
                  <a:extLst>
                    <a:ext uri="{9D8B030D-6E8A-4147-A177-3AD203B41FA5}">
                      <a16:colId xmlns:a16="http://schemas.microsoft.com/office/drawing/2014/main" val="20000"/>
                    </a:ext>
                  </a:extLst>
                </a:gridCol>
                <a:gridCol w="4019221">
                  <a:extLst>
                    <a:ext uri="{9D8B030D-6E8A-4147-A177-3AD203B41FA5}">
                      <a16:colId xmlns:a16="http://schemas.microsoft.com/office/drawing/2014/main" val="20001"/>
                    </a:ext>
                  </a:extLst>
                </a:gridCol>
              </a:tblGrid>
              <a:tr h="29494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Hematologic Recovery, Days (Range)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Patients (n =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4941">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days to platelets &gt;20 x 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g/L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 (0-55)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days to platelets &gt;50 x 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g/L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28 (8-51)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days to ANC &gt;1 x 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g/L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 (2-60)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512969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27373B9-98BD-4387-B5B0-72E434C4E412}"/>
              </a:ext>
            </a:extLst>
          </p:cNvPr>
          <p:cNvSpPr>
            <a:spLocks noGrp="1" noChangeArrowheads="1"/>
          </p:cNvSpPr>
          <p:nvPr>
            <p:ph type="title"/>
          </p:nvPr>
        </p:nvSpPr>
        <p:spPr/>
        <p:txBody>
          <a:bodyPr/>
          <a:lstStyle/>
          <a:p>
            <a:pPr eaLnBrk="1" hangingPunct="1"/>
            <a:r>
              <a:rPr lang="en-US" dirty="0"/>
              <a:t>CPX-351 as First-line Treatment in Higher-Risk MDS: Consolidation, Transplantation, and Outcomes</a:t>
            </a:r>
            <a:endParaRPr lang="en-US" altLang="en-US" dirty="0"/>
          </a:p>
        </p:txBody>
      </p:sp>
      <p:grpSp>
        <p:nvGrpSpPr>
          <p:cNvPr id="7" name="Group 6">
            <a:extLst>
              <a:ext uri="{FF2B5EF4-FFF2-40B4-BE49-F238E27FC236}">
                <a16:creationId xmlns:a16="http://schemas.microsoft.com/office/drawing/2014/main" id="{F6CAF37B-9387-4567-A397-62B4EC81988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11018751-353A-48B6-9FCA-604442300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745ED2D-7F27-4CAA-ACDB-67D1B572363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6" name="Content Placeholder 2">
            <a:extLst>
              <a:ext uri="{FF2B5EF4-FFF2-40B4-BE49-F238E27FC236}">
                <a16:creationId xmlns:a16="http://schemas.microsoft.com/office/drawing/2014/main" id="{D8080A3E-8A8A-4166-8748-DC79EB391695}"/>
              </a:ext>
            </a:extLst>
          </p:cNvPr>
          <p:cNvSpPr txBox="1">
            <a:spLocks/>
          </p:cNvSpPr>
          <p:nvPr/>
        </p:nvSpPr>
        <p:spPr>
          <a:xfrm>
            <a:off x="709797" y="1464708"/>
            <a:ext cx="4936091" cy="493163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kern="0" dirty="0"/>
              <a:t>12 patients received </a:t>
            </a:r>
            <a:br>
              <a:rPr lang="en-US" sz="2200" b="0" kern="0" dirty="0"/>
            </a:br>
            <a:r>
              <a:rPr lang="en-US" sz="2200" b="0" kern="0" dirty="0"/>
              <a:t>≥1 consolidation cycle; reasons </a:t>
            </a:r>
            <a:br>
              <a:rPr lang="en-US" sz="2200" b="0" kern="0" dirty="0"/>
            </a:br>
            <a:r>
              <a:rPr lang="en-US" sz="2200" b="0" kern="0" dirty="0"/>
              <a:t>for not receiving consolidation:</a:t>
            </a:r>
          </a:p>
          <a:p>
            <a:pPr lvl="1">
              <a:spcBef>
                <a:spcPts val="400"/>
              </a:spcBef>
              <a:spcAft>
                <a:spcPts val="100"/>
              </a:spcAft>
            </a:pPr>
            <a:r>
              <a:rPr lang="en-US" sz="2000" b="0" kern="0" dirty="0"/>
              <a:t>Persistent cytopenia (n = 5)</a:t>
            </a:r>
          </a:p>
          <a:p>
            <a:pPr lvl="1">
              <a:spcBef>
                <a:spcPts val="400"/>
              </a:spcBef>
              <a:spcAft>
                <a:spcPts val="100"/>
              </a:spcAft>
            </a:pPr>
            <a:r>
              <a:rPr lang="en-US" sz="2000" b="0" kern="0" dirty="0"/>
              <a:t>Cardiac toxicity (n = 2)</a:t>
            </a:r>
          </a:p>
          <a:p>
            <a:pPr lvl="1">
              <a:spcBef>
                <a:spcPts val="400"/>
              </a:spcBef>
              <a:spcAft>
                <a:spcPts val="100"/>
              </a:spcAft>
            </a:pPr>
            <a:r>
              <a:rPr lang="en-US" sz="2000" b="0" kern="0" dirty="0"/>
              <a:t>Not achieving CR or PR (n = 2)</a:t>
            </a:r>
          </a:p>
          <a:p>
            <a:pPr lvl="1">
              <a:spcBef>
                <a:spcPts val="400"/>
              </a:spcBef>
              <a:spcAft>
                <a:spcPts val="100"/>
              </a:spcAft>
            </a:pPr>
            <a:r>
              <a:rPr lang="en-US" sz="2000" b="0" kern="0" dirty="0"/>
              <a:t>Allogeneic SCT in response after induction (n = 10)</a:t>
            </a:r>
          </a:p>
          <a:p>
            <a:r>
              <a:rPr lang="en-US" sz="2200" b="0" kern="0" dirty="0"/>
              <a:t>29 patients received allogeneic SCT</a:t>
            </a:r>
          </a:p>
          <a:p>
            <a:pPr lvl="1">
              <a:spcBef>
                <a:spcPts val="400"/>
              </a:spcBef>
              <a:spcAft>
                <a:spcPts val="100"/>
              </a:spcAft>
            </a:pPr>
            <a:r>
              <a:rPr lang="en-US" sz="2000" b="0" kern="0" dirty="0"/>
              <a:t>10 after no consolidation cycles</a:t>
            </a:r>
          </a:p>
          <a:p>
            <a:pPr lvl="1">
              <a:spcBef>
                <a:spcPts val="400"/>
              </a:spcBef>
              <a:spcAft>
                <a:spcPts val="100"/>
              </a:spcAft>
            </a:pPr>
            <a:r>
              <a:rPr lang="en-US" sz="2000" b="0" kern="0" dirty="0"/>
              <a:t>16 after 1 consolidation cycle</a:t>
            </a:r>
          </a:p>
          <a:p>
            <a:pPr lvl="1">
              <a:spcBef>
                <a:spcPts val="400"/>
              </a:spcBef>
              <a:spcAft>
                <a:spcPts val="100"/>
              </a:spcAft>
            </a:pPr>
            <a:r>
              <a:rPr lang="en-US" sz="2000" b="0" kern="0" dirty="0"/>
              <a:t>7 after 2 consolidation cycles</a:t>
            </a:r>
          </a:p>
          <a:p>
            <a:pPr lvl="1">
              <a:spcBef>
                <a:spcPts val="400"/>
              </a:spcBef>
              <a:spcAft>
                <a:spcPts val="100"/>
              </a:spcAft>
            </a:pPr>
            <a:r>
              <a:rPr lang="en-US" sz="2000" b="0" kern="0" dirty="0"/>
              <a:t>3 after 3 consolidation cycles</a:t>
            </a:r>
          </a:p>
          <a:p>
            <a:pPr lvl="1">
              <a:spcBef>
                <a:spcPts val="400"/>
              </a:spcBef>
              <a:spcAft>
                <a:spcPts val="100"/>
              </a:spcAft>
            </a:pPr>
            <a:r>
              <a:rPr lang="en-US" sz="2000" b="0" kern="0" dirty="0"/>
              <a:t>1 after 4 consolidation cycles</a:t>
            </a:r>
          </a:p>
          <a:p>
            <a:pPr lvl="1"/>
            <a:endParaRPr lang="en-US" sz="2000" b="0" kern="0" dirty="0"/>
          </a:p>
        </p:txBody>
      </p:sp>
      <p:sp>
        <p:nvSpPr>
          <p:cNvPr id="10" name="Text Box 15">
            <a:extLst>
              <a:ext uri="{FF2B5EF4-FFF2-40B4-BE49-F238E27FC236}">
                <a16:creationId xmlns:a16="http://schemas.microsoft.com/office/drawing/2014/main" id="{D1F36BE7-8B93-40B0-A664-E77FBCCE352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Peterlin. ASH 2021. Abstr 243.</a:t>
            </a:r>
            <a:endParaRPr lang="en-US" altLang="en-US" sz="1200" b="0" dirty="0">
              <a:solidFill>
                <a:schemeClr val="bg2"/>
              </a:solidFill>
              <a:latin typeface="Calibri" panose="020F0502020204030204" pitchFamily="34" charset="0"/>
            </a:endParaRPr>
          </a:p>
        </p:txBody>
      </p:sp>
      <p:sp>
        <p:nvSpPr>
          <p:cNvPr id="11" name="Content Placeholder 2">
            <a:extLst>
              <a:ext uri="{FF2B5EF4-FFF2-40B4-BE49-F238E27FC236}">
                <a16:creationId xmlns:a16="http://schemas.microsoft.com/office/drawing/2014/main" id="{55CBDD96-D79C-4077-9D9B-F1D89283B644}"/>
              </a:ext>
            </a:extLst>
          </p:cNvPr>
          <p:cNvSpPr txBox="1">
            <a:spLocks/>
          </p:cNvSpPr>
          <p:nvPr/>
        </p:nvSpPr>
        <p:spPr bwMode="auto">
          <a:xfrm>
            <a:off x="6045981" y="1498265"/>
            <a:ext cx="5607303" cy="4252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dirty="0"/>
              <a:t>Reasons for not receiving allogeneic SCT</a:t>
            </a:r>
          </a:p>
          <a:p>
            <a:pPr lvl="1">
              <a:spcBef>
                <a:spcPts val="400"/>
              </a:spcBef>
              <a:spcAft>
                <a:spcPts val="100"/>
              </a:spcAft>
            </a:pPr>
            <a:r>
              <a:rPr lang="en-US" sz="2000" b="0" dirty="0"/>
              <a:t>Investigators’ choice (n = 1)</a:t>
            </a:r>
          </a:p>
          <a:p>
            <a:pPr lvl="1">
              <a:spcBef>
                <a:spcPts val="400"/>
              </a:spcBef>
              <a:spcAft>
                <a:spcPts val="100"/>
              </a:spcAft>
            </a:pPr>
            <a:r>
              <a:rPr lang="en-US" sz="2000" b="0" dirty="0"/>
              <a:t>Relapse (n = 1)</a:t>
            </a:r>
          </a:p>
          <a:p>
            <a:r>
              <a:rPr lang="en-US" sz="2200" b="0" kern="0" dirty="0"/>
              <a:t>At follow-up of 270 days </a:t>
            </a:r>
            <a:br>
              <a:rPr lang="en-US" sz="2200" b="0" kern="0" dirty="0"/>
            </a:br>
            <a:r>
              <a:rPr lang="en-US" sz="2200" b="0" kern="0" dirty="0"/>
              <a:t>(median: 140-464)</a:t>
            </a:r>
          </a:p>
          <a:p>
            <a:pPr lvl="1"/>
            <a:r>
              <a:rPr lang="en-US" sz="2000" b="0" kern="0" dirty="0"/>
              <a:t>4 patients relapsed after </a:t>
            </a:r>
            <a:br>
              <a:rPr lang="en-US" sz="2000" b="0" kern="0" dirty="0"/>
            </a:br>
            <a:r>
              <a:rPr lang="en-US" sz="2000" b="0" kern="0" dirty="0"/>
              <a:t>3-6 mo of response</a:t>
            </a:r>
          </a:p>
          <a:p>
            <a:pPr lvl="1"/>
            <a:r>
              <a:rPr lang="en-US" sz="2000" b="0" kern="0" dirty="0"/>
              <a:t>5 patients died </a:t>
            </a:r>
          </a:p>
          <a:p>
            <a:pPr lvl="2"/>
            <a:r>
              <a:rPr lang="en-US" sz="1800" b="0" kern="0" dirty="0"/>
              <a:t>Transplant-related mortality (n = 4)</a:t>
            </a:r>
          </a:p>
          <a:p>
            <a:pPr lvl="2"/>
            <a:r>
              <a:rPr lang="en-US" sz="1800" b="0" kern="0" dirty="0"/>
              <a:t>Relapse (n = 1)</a:t>
            </a:r>
          </a:p>
        </p:txBody>
      </p:sp>
    </p:spTree>
    <p:extLst>
      <p:ext uri="{BB962C8B-B14F-4D97-AF65-F5344CB8AC3E}">
        <p14:creationId xmlns:p14="http://schemas.microsoft.com/office/powerpoint/2010/main" val="745806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27373B9-98BD-4387-B5B0-72E434C4E412}"/>
              </a:ext>
            </a:extLst>
          </p:cNvPr>
          <p:cNvSpPr>
            <a:spLocks noGrp="1" noChangeArrowheads="1"/>
          </p:cNvSpPr>
          <p:nvPr>
            <p:ph type="title"/>
          </p:nvPr>
        </p:nvSpPr>
        <p:spPr/>
        <p:txBody>
          <a:bodyPr/>
          <a:lstStyle/>
          <a:p>
            <a:pPr eaLnBrk="1" hangingPunct="1"/>
            <a:r>
              <a:rPr lang="en-US" dirty="0"/>
              <a:t>CPX-351 as First-line Treatment in </a:t>
            </a:r>
            <a:br>
              <a:rPr lang="en-US" dirty="0"/>
            </a:br>
            <a:r>
              <a:rPr lang="en-US" dirty="0"/>
              <a:t>Higher-Risk MDS: Investigators’ Conclusions</a:t>
            </a:r>
            <a:endParaRPr lang="en-US" altLang="en-US" dirty="0"/>
          </a:p>
        </p:txBody>
      </p:sp>
      <p:grpSp>
        <p:nvGrpSpPr>
          <p:cNvPr id="7" name="Group 6">
            <a:extLst>
              <a:ext uri="{FF2B5EF4-FFF2-40B4-BE49-F238E27FC236}">
                <a16:creationId xmlns:a16="http://schemas.microsoft.com/office/drawing/2014/main" id="{F6CAF37B-9387-4567-A397-62B4EC81988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11018751-353A-48B6-9FCA-604442300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745ED2D-7F27-4CAA-ACDB-67D1B572363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6" name="Content Placeholder 2">
            <a:extLst>
              <a:ext uri="{FF2B5EF4-FFF2-40B4-BE49-F238E27FC236}">
                <a16:creationId xmlns:a16="http://schemas.microsoft.com/office/drawing/2014/main" id="{8736E887-F7AF-4D15-A022-36D23D2E8B29}"/>
              </a:ext>
            </a:extLst>
          </p:cNvPr>
          <p:cNvSpPr txBox="1">
            <a:spLocks/>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b="0" kern="0" dirty="0"/>
              <a:t>CPX-351 is an effective first-line treatment for patients with </a:t>
            </a:r>
            <a:br>
              <a:rPr lang="en-US" b="0" kern="0" dirty="0"/>
            </a:br>
            <a:r>
              <a:rPr lang="en-US" b="0" kern="0" dirty="0"/>
              <a:t>higher-risk MDS/CMML, particularly to achieve blast clearance, </a:t>
            </a:r>
            <a:br>
              <a:rPr lang="en-US" b="0" kern="0" dirty="0"/>
            </a:br>
            <a:r>
              <a:rPr lang="en-US" b="0" kern="0" dirty="0"/>
              <a:t>and as a bridge to allogeneic SCT</a:t>
            </a:r>
          </a:p>
          <a:p>
            <a:r>
              <a:rPr lang="en-US" b="0" kern="0" dirty="0"/>
              <a:t>Safety</a:t>
            </a:r>
          </a:p>
          <a:p>
            <a:pPr lvl="1"/>
            <a:r>
              <a:rPr lang="en-US" b="0" kern="0" dirty="0"/>
              <a:t>Myelosuppression not longer than classical 7 + 3 intensive chemotherapy</a:t>
            </a:r>
          </a:p>
          <a:p>
            <a:pPr lvl="1"/>
            <a:r>
              <a:rPr lang="en-US" b="0" kern="0" dirty="0"/>
              <a:t>Mucous toxicity lower than 7 + 3, similar to that observed in AML</a:t>
            </a:r>
          </a:p>
          <a:p>
            <a:r>
              <a:rPr lang="en-US" b="0" kern="0" dirty="0"/>
              <a:t>Normal karyotype was observed in most patients</a:t>
            </a:r>
          </a:p>
        </p:txBody>
      </p:sp>
      <p:sp>
        <p:nvSpPr>
          <p:cNvPr id="10" name="Text Box 15">
            <a:extLst>
              <a:ext uri="{FF2B5EF4-FFF2-40B4-BE49-F238E27FC236}">
                <a16:creationId xmlns:a16="http://schemas.microsoft.com/office/drawing/2014/main" id="{EE8EB957-D3C2-4120-83C6-CFB3C2A817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Peterlin. ASH 2021. Abstr 243.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4265366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56M7VY3CDVN5-893923460-2</_dlc_DocId>
    <_dlc_DocIdUrl xmlns="d54cbe69-32bd-412a-b004-9152f949605e">
      <Url>https://intranet.clinicaloptions.com/mews/oncology/ONC_2021_ASH_CF_(PRP4549)/MDS_MPN_243_Peterlin/_layouts/15/DocIdRedir.aspx?ID=56M7VY3CDVN5-893923460-2</Url>
      <Description>56M7VY3CDVN5-893923460-2</Description>
    </_dlc_DocIdUrl>
    <Document_x0020_Category xmlns="9c0ab0d1-2871-4c68-9ae5-1f9932035314">Conference Capsule Slides</Document_x0020_Category>
  </documentManagement>
</p:propertie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96824DC17C7FB8419743CF2754B6E4F1" ma:contentTypeVersion="1" ma:contentTypeDescription="Create a new document." ma:contentTypeScope="" ma:versionID="9dfe0305a122d7b781b783a5561a6b20">
  <xsd:schema xmlns:xsd="http://www.w3.org/2001/XMLSchema" xmlns:xs="http://www.w3.org/2001/XMLSchema" xmlns:p="http://schemas.microsoft.com/office/2006/metadata/properties" xmlns:ns2="d54cbe69-32bd-412a-b004-9152f949605e" xmlns:ns3="9c0ab0d1-2871-4c68-9ae5-1f9932035314" targetNamespace="http://schemas.microsoft.com/office/2006/metadata/properties" ma:root="true" ma:fieldsID="807934671e8ad65fb424deb9ce2a9b60" ns2:_="" ns3:_="">
    <xsd:import namespace="d54cbe69-32bd-412a-b004-9152f949605e"/>
    <xsd:import namespace="9c0ab0d1-2871-4c68-9ae5-1f9932035314"/>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c0ab0d1-2871-4c68-9ae5-1f9932035314"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BA55BC3-5A03-47C2-8EC3-D964C3B5E779}">
  <ds:schemaRefs>
    <ds:schemaRef ds:uri="http://www.w3.org/XML/1998/namespace"/>
    <ds:schemaRef ds:uri="d54cbe69-32bd-412a-b004-9152f949605e"/>
    <ds:schemaRef ds:uri="http://schemas.microsoft.com/office/2006/documentManagement/types"/>
    <ds:schemaRef ds:uri="http://purl.org/dc/dcmitype/"/>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9c0ab0d1-2871-4c68-9ae5-1f9932035314"/>
    <ds:schemaRef ds:uri="http://purl.org/dc/te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3F8FA2EC-F5B7-4CA8-AA08-78E0005DB6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9c0ab0d1-2871-4c68-9ae5-1f99320353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CB552622-AD77-4F98-B4C8-1F642D7FA076}">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7173</TotalTime>
  <Words>1785</Words>
  <Application>Microsoft Office PowerPoint</Application>
  <PresentationFormat>Widescreen</PresentationFormat>
  <Paragraphs>189</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Roboto</vt:lpstr>
      <vt:lpstr>Times</vt:lpstr>
      <vt:lpstr>Wingdings</vt:lpstr>
      <vt:lpstr>4_2017_HTAA_Diabetes</vt:lpstr>
      <vt:lpstr>Phase II Trial of CPX-351 as First-line  Treatment in Patients With Higher-Risk MDS</vt:lpstr>
      <vt:lpstr>About These Slides</vt:lpstr>
      <vt:lpstr>CPX-351 as First-line Treatment in  Higher-Risk MDS: Background</vt:lpstr>
      <vt:lpstr>CPX-351 as First-line Treatment in  Higher-Risk MDS: Study Design</vt:lpstr>
      <vt:lpstr>CPX-351 as First-line Treatment in  Higher-Risk MDS: Baseline Characteristics</vt:lpstr>
      <vt:lpstr>CPX-351 as First-line Treatment in  Higher-Risk MDS: Efficacy (Primary Endpoint)</vt:lpstr>
      <vt:lpstr>CPX-351 as First-line Treatment in  Higher-Risk MDS: MRD (by Flow Cytometry)</vt:lpstr>
      <vt:lpstr>CPX-351 as First-line Treatment in  Higher-Risk MDS: Safety</vt:lpstr>
      <vt:lpstr>CPX-351 as First-line Treatment in Higher-Risk MDS: Consolidation, Transplantation, and Outcomes</vt:lpstr>
      <vt:lpstr>CPX-351 as First-line Treatment in  Higher-Risk MDS: Investigators’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Trial of CPX-351 as First-line Treatment in Patients With Higher-Risk MDS</dc:title>
  <dc:creator>Preferred User</dc:creator>
  <cp:lastModifiedBy>nkolenko@clinicaloptions.com</cp:lastModifiedBy>
  <cp:revision>614</cp:revision>
  <cp:lastPrinted>2016-09-26T20:21:49Z</cp:lastPrinted>
  <dcterms:created xsi:type="dcterms:W3CDTF">2005-05-27T15:08:01Z</dcterms:created>
  <dcterms:modified xsi:type="dcterms:W3CDTF">2021-12-14T20:34:14Z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af60dce9-5498-48be-a89e-e284791d13c8</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0x01010096824DC17C7FB8419743CF2754B6E4F1</vt:lpwstr>
  </property>
</Properties>
</file>