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82" r:id="rId6"/>
  </p:sldMasterIdLst>
  <p:notesMasterIdLst>
    <p:notesMasterId r:id="rId28"/>
  </p:notesMasterIdLst>
  <p:handoutMasterIdLst>
    <p:handoutMasterId r:id="rId29"/>
  </p:handoutMasterIdLst>
  <p:sldIdLst>
    <p:sldId id="321" r:id="rId7"/>
    <p:sldId id="308" r:id="rId8"/>
    <p:sldId id="296" r:id="rId9"/>
    <p:sldId id="2147473984" r:id="rId10"/>
    <p:sldId id="2147473985" r:id="rId11"/>
    <p:sldId id="2141411895" r:id="rId12"/>
    <p:sldId id="2147470337" r:id="rId13"/>
    <p:sldId id="2147474029" r:id="rId14"/>
    <p:sldId id="2147473994" r:id="rId15"/>
    <p:sldId id="2147473999" r:id="rId16"/>
    <p:sldId id="2147474024" r:id="rId17"/>
    <p:sldId id="2147474027" r:id="rId18"/>
    <p:sldId id="2147474021" r:id="rId19"/>
    <p:sldId id="2147474006" r:id="rId20"/>
    <p:sldId id="2147473762" r:id="rId21"/>
    <p:sldId id="2147474015" r:id="rId22"/>
    <p:sldId id="2147474026" r:id="rId23"/>
    <p:sldId id="2147474017" r:id="rId24"/>
    <p:sldId id="2147474018" r:id="rId25"/>
    <p:sldId id="2147474028" r:id="rId26"/>
    <p:sldId id="318" r:id="rId27"/>
  </p:sldIdLst>
  <p:sldSz cx="12192000" cy="6858000"/>
  <p:notesSz cx="7315200" cy="9601200"/>
  <p:custDataLst>
    <p:tags r:id="rId3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Jennifer Eimers" initials="JE" lastIdx="1" clrIdx="28">
    <p:extLst>
      <p:ext uri="{19B8F6BF-5375-455C-9EA6-DF929625EA0E}">
        <p15:presenceInfo xmlns:p15="http://schemas.microsoft.com/office/powerpoint/2012/main" userId="S::jeimers@clinicaloptions.com::e496f3f7-6a48-4339-9b0c-9f426a43f948" providerId="AD"/>
      </p:ext>
    </p:extLst>
  </p:cmAuthor>
  <p:cmAuthor id="1" name="Taryn Gross" initials="TG" lastIdx="2" clrIdx="6"/>
  <p:cmAuthor id="2" name="Melanie Couton" initials="MAC" lastIdx="6" clrIdx="3"/>
  <p:cmAuthor id="3" name="ralfieri" initials="ra" lastIdx="2" clrIdx="8"/>
  <p:cmAuthor id="4" name="Megan Capel" initials="MC" lastIdx="12"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129" clrIdx="12">
    <p:extLst>
      <p:ext uri="{19B8F6BF-5375-455C-9EA6-DF929625EA0E}">
        <p15:presenceInfo xmlns:p15="http://schemas.microsoft.com/office/powerpoint/2012/main" userId="S::jconstanzo@clinicaloptions.com::7388c342-66f0-4154-bcdf-657d8197f1ae" providerId="AD"/>
      </p:ext>
    </p:extLst>
  </p:cmAuthor>
  <p:cmAuthor id="14" name="Kara Nyberg" initials="KN" lastIdx="14" clrIdx="13">
    <p:extLst>
      <p:ext uri="{19B8F6BF-5375-455C-9EA6-DF929625EA0E}">
        <p15:presenceInfo xmlns:p15="http://schemas.microsoft.com/office/powerpoint/2012/main" userId="Kara Nyberg" providerId="None"/>
      </p:ext>
    </p:extLst>
  </p:cmAuthor>
  <p:cmAuthor id="15" name="Kara Nyberg" initials="KN [2]" lastIdx="4" clrIdx="14">
    <p:extLst>
      <p:ext uri="{19B8F6BF-5375-455C-9EA6-DF929625EA0E}">
        <p15:presenceInfo xmlns:p15="http://schemas.microsoft.com/office/powerpoint/2012/main" userId="847826e6ed1ce72d" providerId="Windows Live"/>
      </p:ext>
    </p:extLst>
  </p:cmAuthor>
  <p:cmAuthor id="16" name="CLINICALOPTIONS\tquill" initials="C" lastIdx="37" clrIdx="15">
    <p:extLst>
      <p:ext uri="{19B8F6BF-5375-455C-9EA6-DF929625EA0E}">
        <p15:presenceInfo xmlns:p15="http://schemas.microsoft.com/office/powerpoint/2012/main" userId="CLINICALOPTIONS\tquill" providerId="None"/>
      </p:ext>
    </p:extLst>
  </p:cmAuthor>
  <p:cmAuthor id="17" name="Gordon Kelley" initials="GK" lastIdx="54" clrIdx="16">
    <p:extLst>
      <p:ext uri="{19B8F6BF-5375-455C-9EA6-DF929625EA0E}">
        <p15:presenceInfo xmlns:p15="http://schemas.microsoft.com/office/powerpoint/2012/main" userId="S::gkelley@clinicaloptions.com::7e3d11cf-7436-4611-80d7-51121a63678e" providerId="AD"/>
      </p:ext>
    </p:extLst>
  </p:cmAuthor>
  <p:cmAuthor id="18" name="jconstanzo@clinicaloptions.com" initials="j" lastIdx="10" clrIdx="17">
    <p:extLst>
      <p:ext uri="{19B8F6BF-5375-455C-9EA6-DF929625EA0E}">
        <p15:presenceInfo xmlns:p15="http://schemas.microsoft.com/office/powerpoint/2012/main" userId="jconstanzo@clinicaloptions.com" providerId="None"/>
      </p:ext>
    </p:extLst>
  </p:cmAuthor>
  <p:cmAuthor id="19" name="Halla, Kimberly" initials="HK" lastIdx="2" clrIdx="18">
    <p:extLst>
      <p:ext uri="{19B8F6BF-5375-455C-9EA6-DF929625EA0E}">
        <p15:presenceInfo xmlns:p15="http://schemas.microsoft.com/office/powerpoint/2012/main" userId="S::Kimberly.Halla@usoncology.com::df3c414f-c0a1-4daa-86ca-2b73943154c0" providerId="AD"/>
      </p:ext>
    </p:extLst>
  </p:cmAuthor>
  <p:cmAuthor id="20" name="Eloise Chapman" initials="EC" lastIdx="13" clrIdx="19">
    <p:extLst>
      <p:ext uri="{19B8F6BF-5375-455C-9EA6-DF929625EA0E}">
        <p15:presenceInfo xmlns:p15="http://schemas.microsoft.com/office/powerpoint/2012/main" userId="S::elc9120@med.cornell.edu::3284c10a-72b1-4ac7-a6cc-7c0b0cf13447" providerId="AD"/>
      </p:ext>
    </p:extLst>
  </p:cmAuthor>
  <p:cmAuthor id="21" name="Dussadee Royal" initials="DR" lastIdx="5" clrIdx="20">
    <p:extLst>
      <p:ext uri="{19B8F6BF-5375-455C-9EA6-DF929625EA0E}">
        <p15:presenceInfo xmlns:p15="http://schemas.microsoft.com/office/powerpoint/2012/main" userId="S::droyal@clinicaloptions.com::51beead8-6fa0-4b98-aeba-37044af35e17" providerId="AD"/>
      </p:ext>
    </p:extLst>
  </p:cmAuthor>
  <p:cmAuthor id="22" name="aboecler@clinicaloptions.com" initials="a" lastIdx="2" clrIdx="21">
    <p:extLst>
      <p:ext uri="{19B8F6BF-5375-455C-9EA6-DF929625EA0E}">
        <p15:presenceInfo xmlns:p15="http://schemas.microsoft.com/office/powerpoint/2012/main" userId="aboecler@clinicaloptions.com" providerId="None"/>
      </p:ext>
    </p:extLst>
  </p:cmAuthor>
  <p:cmAuthor id="23" name="Andrea Boecler" initials="AB" lastIdx="8" clrIdx="22">
    <p:extLst>
      <p:ext uri="{19B8F6BF-5375-455C-9EA6-DF929625EA0E}">
        <p15:presenceInfo xmlns:p15="http://schemas.microsoft.com/office/powerpoint/2012/main" userId="S::aboecler@clinicaloptions.com::28e82037-1239-4052-943b-ae184e0bc2af" providerId="AD"/>
      </p:ext>
    </p:extLst>
  </p:cmAuthor>
  <p:cmAuthor id="24" name="LT Fowler" initials="LF" lastIdx="2" clrIdx="23">
    <p:extLst>
      <p:ext uri="{19B8F6BF-5375-455C-9EA6-DF929625EA0E}">
        <p15:presenceInfo xmlns:p15="http://schemas.microsoft.com/office/powerpoint/2012/main" userId="S::lfowler@practicingclinicians.com::bdc4c4d6-9ded-467c-b80c-330a0ea8ffe4" providerId="AD"/>
      </p:ext>
    </p:extLst>
  </p:cmAuthor>
  <p:cmAuthor id="25" name="Christy Seals" initials="CS" lastIdx="2" clrIdx="24">
    <p:extLst>
      <p:ext uri="{19B8F6BF-5375-455C-9EA6-DF929625EA0E}">
        <p15:presenceInfo xmlns:p15="http://schemas.microsoft.com/office/powerpoint/2012/main" userId="S::cseals@clinicaloptions.com::0852e532-1f9e-4bbf-9b56-be19a9543a31" providerId="AD"/>
      </p:ext>
    </p:extLst>
  </p:cmAuthor>
  <p:cmAuthor id="26" name="Megan Cartwright" initials="MC" lastIdx="4" clrIdx="25">
    <p:extLst>
      <p:ext uri="{19B8F6BF-5375-455C-9EA6-DF929625EA0E}">
        <p15:presenceInfo xmlns:p15="http://schemas.microsoft.com/office/powerpoint/2012/main" userId="S::mcartwright@clinicaloptions.com::aaeaf566-570c-41b1-9c90-11c8d9ac162b" providerId="AD"/>
      </p:ext>
    </p:extLst>
  </p:cmAuthor>
  <p:cmAuthor id="27" name="mcartwright@clinicaloptions.com" initials="m" lastIdx="19" clrIdx="26">
    <p:extLst>
      <p:ext uri="{19B8F6BF-5375-455C-9EA6-DF929625EA0E}">
        <p15:presenceInfo xmlns:p15="http://schemas.microsoft.com/office/powerpoint/2012/main" userId="mcartwright@clinicaloptions.com" providerId="None"/>
      </p:ext>
    </p:extLst>
  </p:cmAuthor>
  <p:cmAuthor id="28" name="Vanessa Carter" initials="VC" lastIdx="28" clrIdx="27">
    <p:extLst>
      <p:ext uri="{19B8F6BF-5375-455C-9EA6-DF929625EA0E}">
        <p15:presenceInfo xmlns:p15="http://schemas.microsoft.com/office/powerpoint/2012/main" userId="S::vcarter@clinicaloptions.com::9ce73b1e-6b1e-4cab-b34f-91637f33dd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F4AB33"/>
    <a:srgbClr val="CFC7E0"/>
    <a:srgbClr val="ED9077"/>
    <a:srgbClr val="015873"/>
    <a:srgbClr val="00823B"/>
    <a:srgbClr val="046376"/>
    <a:srgbClr val="0137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3B1245-36D6-4176-A125-FC97E61D7B39}" v="58" dt="2023-08-31T20:19:09.02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70" autoAdjust="0"/>
    <p:restoredTop sz="90280" autoAdjust="0"/>
  </p:normalViewPr>
  <p:slideViewPr>
    <p:cSldViewPr snapToGrid="0" showGuides="1">
      <p:cViewPr varScale="1">
        <p:scale>
          <a:sx n="62" d="100"/>
          <a:sy n="62" d="100"/>
        </p:scale>
        <p:origin x="900" y="66"/>
      </p:cViewPr>
      <p:guideLst>
        <p:guide orient="horz" pos="4128"/>
        <p:guide orient="horz" pos="1008"/>
        <p:guide orient="horz" pos="4032"/>
        <p:guide orient="horz" pos="151"/>
        <p:guide orient="horz" pos="258"/>
        <p:guide orient="horz" pos="3894"/>
        <p:guide orient="horz"/>
        <p:guide pos="329"/>
        <p:guide pos="7392"/>
        <p:guide pos="453"/>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1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48656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856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ALT, alanine aminotransferase; </a:t>
            </a:r>
            <a:r>
              <a:rPr lang="en-US" b="0" i="1" dirty="0"/>
              <a:t>dMMR, mismatch repair deficient</a:t>
            </a:r>
            <a:r>
              <a:rPr lang="en-US" sz="1200" b="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EC, endometrial cancer; </a:t>
            </a:r>
            <a:r>
              <a:rPr lang="en-GB" b="0" i="1" dirty="0"/>
              <a:t>irAE, immune-related adverse event;</a:t>
            </a:r>
            <a:r>
              <a:rPr lang="en-US" sz="1200" b="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MSI-H, microsatellite instability</a:t>
            </a:r>
            <a:r>
              <a:rPr lang="en-US" sz="1200" b="0" i="1" dirty="0">
                <a:solidFill>
                  <a:srgbClr val="000000">
                    <a:lumMod val="85000"/>
                    <a:lumOff val="15000"/>
                  </a:srgbClr>
                </a:solidFill>
                <a:latin typeface="Arial" panose="020B0604020202020204" pitchFamily="34" charset="0"/>
                <a:ea typeface="Arial Unicode MS" panose="020B0604020202020204" pitchFamily="34" charset="-128"/>
                <a:cs typeface="Arial" panose="020B0604020202020204" pitchFamily="34" charset="0"/>
              </a:rPr>
              <a:t>‒</a:t>
            </a:r>
            <a:r>
              <a:rPr lang="en-US" sz="1200" b="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high; T1DM, type 1 diabetes mellitus; TRAE, treatment-related adverse event.</a:t>
            </a:r>
          </a:p>
          <a:p>
            <a:endParaRPr lang="en-US" dirty="0"/>
          </a:p>
        </p:txBody>
      </p:sp>
      <p:sp>
        <p:nvSpPr>
          <p:cNvPr id="4" name="Slide Number Placeholder 3"/>
          <p:cNvSpPr>
            <a:spLocks noGrp="1"/>
          </p:cNvSpPr>
          <p:nvPr>
            <p:ph type="sldNum" sz="quarter" idx="5"/>
          </p:nvPr>
        </p:nvSpPr>
        <p:spPr/>
        <p:txBody>
          <a:bodyPr/>
          <a:lstStyle/>
          <a:p>
            <a:fld id="{E658B865-B8D3-F745-88B2-6204875EB737}" type="slidenum">
              <a:rPr lang="da-DK" smtClean="0"/>
              <a:t>6</a:t>
            </a:fld>
            <a:endParaRPr lang="da-DK" dirty="0"/>
          </a:p>
        </p:txBody>
      </p:sp>
    </p:spTree>
    <p:extLst>
      <p:ext uri="{BB962C8B-B14F-4D97-AF65-F5344CB8AC3E}">
        <p14:creationId xmlns:p14="http://schemas.microsoft.com/office/powerpoint/2010/main" val="665408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d/c, discontinuation; irAE, immune-related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59350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aminotransferase; CT, chemotherapy; irAE, immune-related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327912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b="0" i="1" dirty="0">
                <a:effectLst/>
                <a:latin typeface="Calibri" panose="020F0502020204030204" pitchFamily="34" charset="0"/>
                <a:ea typeface="Calibri" panose="020F0502020204030204" pitchFamily="34" charset="0"/>
                <a:cs typeface="Times New Roman" panose="02020603050405020304" pitchFamily="18" charset="0"/>
              </a:rPr>
              <a:t>ALT, alanine aminotransferase; AST, aspartate aminotransferase; BAL, bronchoalveolar lavage; CrCl, creatinine clearance; CT, chemotherapy; </a:t>
            </a:r>
            <a:r>
              <a:rPr lang="en-US" b="0" i="1" dirty="0"/>
              <a:t>GI, gastrointestinal; irAE, immune-related adverse event;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53900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normalizeH="0" baseline="0" dirty="0">
                <a:ln>
                  <a:noFill/>
                </a:ln>
                <a:solidFill>
                  <a:schemeClr val="bg2">
                    <a:lumMod val="10000"/>
                  </a:schemeClr>
                </a:solidFill>
                <a:effectLst/>
                <a:latin typeface="+mn-lt"/>
                <a:ea typeface="+mn-ea"/>
                <a:cs typeface="+mn-cs"/>
              </a:rPr>
              <a:t>CNS, central nervous system;</a:t>
            </a:r>
            <a:r>
              <a:rPr lang="en-US" sz="1800" b="0" i="1" dirty="0">
                <a:effectLst/>
                <a:latin typeface="Calibri" panose="020F0502020204030204" pitchFamily="34" charset="0"/>
                <a:ea typeface="Calibri" panose="020F0502020204030204" pitchFamily="34" charset="0"/>
                <a:cs typeface="Times New Roman" panose="02020603050405020304" pitchFamily="18" charset="0"/>
              </a:rPr>
              <a:t> </a:t>
            </a:r>
            <a:r>
              <a:rPr kumimoji="0" lang="en-US" sz="1200" b="0" i="1" u="none" strike="noStrike" kern="1200" cap="none" normalizeH="0" baseline="0" dirty="0">
                <a:ln>
                  <a:noFill/>
                </a:ln>
                <a:solidFill>
                  <a:schemeClr val="bg2">
                    <a:lumMod val="10000"/>
                  </a:schemeClr>
                </a:solidFill>
                <a:effectLst/>
                <a:latin typeface="+mn-lt"/>
                <a:ea typeface="+mn-ea"/>
                <a:cs typeface="+mn-cs"/>
              </a:rPr>
              <a:t>EMG, electromyography; </a:t>
            </a:r>
            <a:r>
              <a:rPr lang="en-US" sz="1200" b="0" i="1" kern="100" dirty="0">
                <a:effectLst/>
                <a:latin typeface="+mn-lt"/>
                <a:ea typeface="Calibri" panose="020F0502020204030204" pitchFamily="34" charset="0"/>
                <a:cs typeface="Times New Roman" panose="02020603050405020304" pitchFamily="18" charset="0"/>
              </a:rPr>
              <a:t>irAE, immune-related adverse event; </a:t>
            </a:r>
            <a:r>
              <a:rPr kumimoji="0" lang="en-US" sz="1200" b="0" i="1" u="none" strike="noStrike" kern="1200" cap="none" normalizeH="0" baseline="0" dirty="0">
                <a:ln>
                  <a:noFill/>
                </a:ln>
                <a:solidFill>
                  <a:schemeClr val="bg2">
                    <a:lumMod val="10000"/>
                  </a:schemeClr>
                </a:solidFill>
                <a:effectLst/>
                <a:latin typeface="+mn-lt"/>
                <a:ea typeface="+mn-ea"/>
                <a:cs typeface="+mn-cs"/>
              </a:rPr>
              <a:t>NCS, nerve conduction study; NIF, negative inspiratory force; VC, vital capacity.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072763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EC, endometrial cancer; irAE, immune-related adverse event.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36693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NCCN, National Comprehensive Cancer Network.</a:t>
            </a:r>
          </a:p>
        </p:txBody>
      </p:sp>
      <p:sp>
        <p:nvSpPr>
          <p:cNvPr id="4" name="Slide Number Placeholder 3"/>
          <p:cNvSpPr>
            <a:spLocks noGrp="1"/>
          </p:cNvSpPr>
          <p:nvPr>
            <p:ph type="sldNum" sz="quarter" idx="10"/>
          </p:nvPr>
        </p:nvSpPr>
        <p:spPr/>
        <p:txBody>
          <a:bodyPr/>
          <a:lstStyle/>
          <a:p>
            <a:pPr marL="0" marR="0" lvl="0" indent="0" algn="r" defTabSz="931774" rtl="0" eaLnBrk="1" fontAlgn="base" latinLnBrk="0" hangingPunct="1">
              <a:lnSpc>
                <a:spcPct val="100000"/>
              </a:lnSpc>
              <a:spcBef>
                <a:spcPct val="0"/>
              </a:spcBef>
              <a:spcAft>
                <a:spcPct val="0"/>
              </a:spcAft>
              <a:buClrTx/>
              <a:buSzTx/>
              <a:buFontTx/>
              <a:buNone/>
              <a:tabLst/>
              <a:defRPr/>
            </a:pPr>
            <a:fld id="{8266FB2B-8416-4209-A779-32F6F4DDB777}" type="slidenum">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680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CTCAE, Common Terminology Criteria for Adverse Events; HCP, healthcare professional; ICI, immune checkpoint inhibitor; irAE, immune-related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547520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AE, adverse event; Gr, grade; TEAE, treatment-emergent adverse event; TPC, treatment of physician's choice;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4091587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EC, endometrial cancer; PPES, palmar</a:t>
            </a:r>
            <a:r>
              <a:rPr lang="en-US" i="1" dirty="0">
                <a:latin typeface="Calibri" panose="020F0502020204030204" pitchFamily="34" charset="0"/>
                <a:cs typeface="Calibri" panose="020F0502020204030204" pitchFamily="34" charset="0"/>
              </a:rPr>
              <a:t>‒</a:t>
            </a:r>
            <a:r>
              <a:rPr lang="en-US" i="1" dirty="0"/>
              <a:t>plantar erythrodysesthesia syndrome; RCC, renal cell carcinoma; TRAE, treatment-related adverse event.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55585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BP, blood pressure.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140364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24199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428990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ICI, immune checkpoint inhibitor; irAE, immune-related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785247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3040090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3545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316968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9426444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9706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984657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355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6868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52584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47233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420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36224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124228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029926"/>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 id="2147484691" r:id="rId9"/>
    <p:sldLayoutId id="2147484692" r:id="rId10"/>
    <p:sldLayoutId id="2147484693" r:id="rId11"/>
    <p:sldLayoutId id="2147484694" r:id="rId12"/>
    <p:sldLayoutId id="214748469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www.clinicaloptions.com/immuneAEtool" TargetMode="External"/><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www.clinicaloptions.com/EndometrialThinkTank"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Lauren Prescott, MD, MPH</a:t>
            </a:r>
          </a:p>
          <a:p>
            <a:pPr eaLnBrk="1" hangingPunct="1">
              <a:spcBef>
                <a:spcPct val="0"/>
              </a:spcBef>
              <a:spcAft>
                <a:spcPct val="0"/>
              </a:spcAft>
            </a:pPr>
            <a:r>
              <a:rPr lang="en-US" altLang="en-US" sz="1600" b="0" dirty="0"/>
              <a:t>Assistant Professor, Obstetrics and Gynecology </a:t>
            </a:r>
          </a:p>
          <a:p>
            <a:pPr eaLnBrk="1" hangingPunct="1">
              <a:spcBef>
                <a:spcPct val="0"/>
              </a:spcBef>
              <a:spcAft>
                <a:spcPct val="0"/>
              </a:spcAft>
            </a:pPr>
            <a:r>
              <a:rPr lang="en-US" altLang="en-US" sz="1600" b="0" dirty="0"/>
              <a:t>Division of Gynecologic Oncology</a:t>
            </a:r>
          </a:p>
          <a:p>
            <a:pPr eaLnBrk="1" hangingPunct="1">
              <a:spcBef>
                <a:spcPct val="0"/>
              </a:spcBef>
              <a:spcAft>
                <a:spcPct val="0"/>
              </a:spcAft>
            </a:pPr>
            <a:r>
              <a:rPr lang="en-US" altLang="en-US" sz="1600" b="0" dirty="0"/>
              <a:t>Vanderbilt University Medical Center</a:t>
            </a:r>
          </a:p>
          <a:p>
            <a:pPr eaLnBrk="1" hangingPunct="1">
              <a:spcBef>
                <a:spcPct val="0"/>
              </a:spcBef>
              <a:spcAft>
                <a:spcPct val="0"/>
              </a:spcAft>
            </a:pPr>
            <a:r>
              <a:rPr lang="en-US" altLang="en-US" sz="1600" b="0" dirty="0"/>
              <a:t>Nashville, Tennessee</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Immune-Related Adverse Event Management and Supportive Care for Advanced Endometrial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1216"/>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GSK.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Lauren Prescott, MD, MPH, </a:t>
            </a:r>
            <a:r>
              <a:rPr lang="en-US" sz="2800" dirty="0">
                <a:latin typeface="Calibri"/>
                <a:cs typeface="Calibri"/>
              </a:rPr>
              <a:t>has no relevant financial relationships to disclose.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16EA-72E7-282F-99DA-9C683F164E15}"/>
              </a:ext>
            </a:extLst>
          </p:cNvPr>
          <p:cNvSpPr>
            <a:spLocks noGrp="1"/>
          </p:cNvSpPr>
          <p:nvPr>
            <p:ph type="title"/>
          </p:nvPr>
        </p:nvSpPr>
        <p:spPr/>
        <p:txBody>
          <a:bodyPr/>
          <a:lstStyle/>
          <a:p>
            <a:r>
              <a:rPr lang="en-US" dirty="0"/>
              <a:t>Managing irAEs With ICI Monotherapy and in Combination With Chemotherapy</a:t>
            </a:r>
          </a:p>
        </p:txBody>
      </p:sp>
    </p:spTree>
    <p:extLst>
      <p:ext uri="{BB962C8B-B14F-4D97-AF65-F5344CB8AC3E}">
        <p14:creationId xmlns:p14="http://schemas.microsoft.com/office/powerpoint/2010/main" val="3914866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8922-F0FD-40D7-A36D-8FADBFD5EDD6}"/>
              </a:ext>
            </a:extLst>
          </p:cNvPr>
          <p:cNvSpPr>
            <a:spLocks noGrp="1"/>
          </p:cNvSpPr>
          <p:nvPr>
            <p:ph type="title"/>
          </p:nvPr>
        </p:nvSpPr>
        <p:spPr/>
        <p:txBody>
          <a:bodyPr>
            <a:noAutofit/>
          </a:bodyPr>
          <a:lstStyle/>
          <a:p>
            <a:r>
              <a:rPr lang="en-US"/>
              <a:t>Overview of Immune-Related </a:t>
            </a:r>
            <a:r>
              <a:rPr lang="en-US" dirty="0"/>
              <a:t>Adverse Events</a:t>
            </a:r>
          </a:p>
        </p:txBody>
      </p:sp>
      <p:sp>
        <p:nvSpPr>
          <p:cNvPr id="7" name="Text Box 15">
            <a:extLst>
              <a:ext uri="{FF2B5EF4-FFF2-40B4-BE49-F238E27FC236}">
                <a16:creationId xmlns:a16="http://schemas.microsoft.com/office/drawing/2014/main" id="{F46E562A-C00E-4B84-B581-F9B376BA12B6}"/>
              </a:ext>
            </a:extLst>
          </p:cNvPr>
          <p:cNvSpPr txBox="1">
            <a:spLocks noChangeArrowheads="1"/>
          </p:cNvSpPr>
          <p:nvPr/>
        </p:nvSpPr>
        <p:spPr bwMode="auto">
          <a:xfrm>
            <a:off x="411480" y="6022101"/>
            <a:ext cx="882152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Michot. Eur J Cancer. 2016;54:139. Albarrán-Artahona. Diagnostics (Basel). 2022;12:2091. Winer. J Thorac Dis. 2018;10(suppl 3):S480. Steven. Rheumatology (Oxford). 2019;58(suppl 7):vii29.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Robert. ASCO 2017. Education session: checkpoint inhibitor immunotherapy.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Clinical images reproduced with permission of Caroline Robert, MD, PhD.</a:t>
            </a:r>
          </a:p>
        </p:txBody>
      </p:sp>
      <p:pic>
        <p:nvPicPr>
          <p:cNvPr id="13" name="Picture 2">
            <a:extLst>
              <a:ext uri="{FF2B5EF4-FFF2-40B4-BE49-F238E27FC236}">
                <a16:creationId xmlns:a16="http://schemas.microsoft.com/office/drawing/2014/main" id="{10ACFDA8-3E1B-4A09-A0DF-26D56FBDF6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004" b="4843"/>
          <a:stretch/>
        </p:blipFill>
        <p:spPr bwMode="auto">
          <a:xfrm>
            <a:off x="6178684" y="2236478"/>
            <a:ext cx="5303520" cy="3227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3">
            <a:extLst>
              <a:ext uri="{FF2B5EF4-FFF2-40B4-BE49-F238E27FC236}">
                <a16:creationId xmlns:a16="http://schemas.microsoft.com/office/drawing/2014/main" id="{985564A7-B3AF-AC44-9446-BDC437C635A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13488" y="1552278"/>
            <a:ext cx="2020887" cy="45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5">
            <a:extLst>
              <a:ext uri="{FF2B5EF4-FFF2-40B4-BE49-F238E27FC236}">
                <a16:creationId xmlns:a16="http://schemas.microsoft.com/office/drawing/2014/main" id="{FA68F0FC-F93E-4409-9FE3-BC9FB899D46C}"/>
              </a:ext>
            </a:extLst>
          </p:cNvPr>
          <p:cNvSpPr txBox="1">
            <a:spLocks noChangeArrowheads="1"/>
          </p:cNvSpPr>
          <p:nvPr/>
        </p:nvSpPr>
        <p:spPr bwMode="auto">
          <a:xfrm>
            <a:off x="4075326" y="1687519"/>
            <a:ext cx="21404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Uveitis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Orbital inflammation</a:t>
            </a:r>
          </a:p>
        </p:txBody>
      </p:sp>
      <p:sp>
        <p:nvSpPr>
          <p:cNvPr id="15" name="TextBox 26">
            <a:extLst>
              <a:ext uri="{FF2B5EF4-FFF2-40B4-BE49-F238E27FC236}">
                <a16:creationId xmlns:a16="http://schemas.microsoft.com/office/drawing/2014/main" id="{3DB0C856-FDD4-4F5F-A9CE-FD4038F249CF}"/>
              </a:ext>
            </a:extLst>
          </p:cNvPr>
          <p:cNvSpPr txBox="1">
            <a:spLocks noChangeArrowheads="1"/>
          </p:cNvSpPr>
          <p:nvPr/>
        </p:nvSpPr>
        <p:spPr bwMode="auto">
          <a:xfrm>
            <a:off x="4247509" y="2310240"/>
            <a:ext cx="1362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16" name="TextBox 27">
            <a:extLst>
              <a:ext uri="{FF2B5EF4-FFF2-40B4-BE49-F238E27FC236}">
                <a16:creationId xmlns:a16="http://schemas.microsoft.com/office/drawing/2014/main" id="{E0288FC2-2793-4915-A697-E5F65598D402}"/>
              </a:ext>
            </a:extLst>
          </p:cNvPr>
          <p:cNvSpPr txBox="1">
            <a:spLocks noChangeArrowheads="1"/>
          </p:cNvSpPr>
          <p:nvPr/>
        </p:nvSpPr>
        <p:spPr bwMode="auto">
          <a:xfrm>
            <a:off x="1255074" y="2188099"/>
            <a:ext cx="1838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17" name="TextBox 28">
            <a:extLst>
              <a:ext uri="{FF2B5EF4-FFF2-40B4-BE49-F238E27FC236}">
                <a16:creationId xmlns:a16="http://schemas.microsoft.com/office/drawing/2014/main" id="{A9DF6490-359F-455E-AF6E-294AC03AD606}"/>
              </a:ext>
            </a:extLst>
          </p:cNvPr>
          <p:cNvSpPr txBox="1">
            <a:spLocks noChangeArrowheads="1"/>
          </p:cNvSpPr>
          <p:nvPr/>
        </p:nvSpPr>
        <p:spPr bwMode="auto">
          <a:xfrm>
            <a:off x="1762734" y="2676708"/>
            <a:ext cx="1024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18" name="TextBox 29">
            <a:extLst>
              <a:ext uri="{FF2B5EF4-FFF2-40B4-BE49-F238E27FC236}">
                <a16:creationId xmlns:a16="http://schemas.microsoft.com/office/drawing/2014/main" id="{2957DA18-89C5-40ED-8A9E-3BFA4322DC05}"/>
              </a:ext>
            </a:extLst>
          </p:cNvPr>
          <p:cNvSpPr txBox="1">
            <a:spLocks noChangeArrowheads="1"/>
          </p:cNvSpPr>
          <p:nvPr/>
        </p:nvSpPr>
        <p:spPr bwMode="auto">
          <a:xfrm>
            <a:off x="790042" y="3915939"/>
            <a:ext cx="183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Rash and vitiligo</a:t>
            </a:r>
          </a:p>
        </p:txBody>
      </p:sp>
      <p:sp>
        <p:nvSpPr>
          <p:cNvPr id="19" name="TextBox 30">
            <a:extLst>
              <a:ext uri="{FF2B5EF4-FFF2-40B4-BE49-F238E27FC236}">
                <a16:creationId xmlns:a16="http://schemas.microsoft.com/office/drawing/2014/main" id="{0BD19682-E01D-4471-8AFD-F0570A082FAB}"/>
              </a:ext>
            </a:extLst>
          </p:cNvPr>
          <p:cNvSpPr txBox="1">
            <a:spLocks noChangeArrowheads="1"/>
          </p:cNvSpPr>
          <p:nvPr/>
        </p:nvSpPr>
        <p:spPr bwMode="auto">
          <a:xfrm>
            <a:off x="534212" y="3212611"/>
            <a:ext cx="2291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Pancreatitis</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Autoimmune diabetes</a:t>
            </a:r>
          </a:p>
        </p:txBody>
      </p:sp>
      <p:sp>
        <p:nvSpPr>
          <p:cNvPr id="20" name="TextBox 31">
            <a:extLst>
              <a:ext uri="{FF2B5EF4-FFF2-40B4-BE49-F238E27FC236}">
                <a16:creationId xmlns:a16="http://schemas.microsoft.com/office/drawing/2014/main" id="{A0474F8A-5BB9-44DF-BECD-C3979700A65A}"/>
              </a:ext>
            </a:extLst>
          </p:cNvPr>
          <p:cNvSpPr txBox="1">
            <a:spLocks noChangeArrowheads="1"/>
          </p:cNvSpPr>
          <p:nvPr/>
        </p:nvSpPr>
        <p:spPr bwMode="auto">
          <a:xfrm>
            <a:off x="4332515" y="3116932"/>
            <a:ext cx="13526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insufficiency</a:t>
            </a:r>
          </a:p>
        </p:txBody>
      </p:sp>
      <p:sp>
        <p:nvSpPr>
          <p:cNvPr id="21" name="TextBox 32">
            <a:extLst>
              <a:ext uri="{FF2B5EF4-FFF2-40B4-BE49-F238E27FC236}">
                <a16:creationId xmlns:a16="http://schemas.microsoft.com/office/drawing/2014/main" id="{50ECB8D9-F97F-4981-8935-FF3CD1EDF29A}"/>
              </a:ext>
            </a:extLst>
          </p:cNvPr>
          <p:cNvSpPr txBox="1">
            <a:spLocks noChangeArrowheads="1"/>
          </p:cNvSpPr>
          <p:nvPr/>
        </p:nvSpPr>
        <p:spPr bwMode="auto">
          <a:xfrm>
            <a:off x="4354913" y="3835086"/>
            <a:ext cx="13478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Enterocolitis</a:t>
            </a:r>
          </a:p>
        </p:txBody>
      </p:sp>
      <p:sp>
        <p:nvSpPr>
          <p:cNvPr id="22" name="TextBox 33">
            <a:extLst>
              <a:ext uri="{FF2B5EF4-FFF2-40B4-BE49-F238E27FC236}">
                <a16:creationId xmlns:a16="http://schemas.microsoft.com/office/drawing/2014/main" id="{A9E9C230-090C-4C69-942D-8371C6B08537}"/>
              </a:ext>
            </a:extLst>
          </p:cNvPr>
          <p:cNvSpPr txBox="1">
            <a:spLocks noChangeArrowheads="1"/>
          </p:cNvSpPr>
          <p:nvPr/>
        </p:nvSpPr>
        <p:spPr bwMode="auto">
          <a:xfrm>
            <a:off x="1825926" y="4893979"/>
            <a:ext cx="1108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cxnSp>
        <p:nvCxnSpPr>
          <p:cNvPr id="23" name="Straight Connector 23">
            <a:extLst>
              <a:ext uri="{FF2B5EF4-FFF2-40B4-BE49-F238E27FC236}">
                <a16:creationId xmlns:a16="http://schemas.microsoft.com/office/drawing/2014/main" id="{0297472B-60B9-4B20-A903-D3645D4FF95B}"/>
              </a:ext>
            </a:extLst>
          </p:cNvPr>
          <p:cNvCxnSpPr>
            <a:cxnSpLocks/>
          </p:cNvCxnSpPr>
          <p:nvPr/>
        </p:nvCxnSpPr>
        <p:spPr bwMode="auto">
          <a:xfrm>
            <a:off x="3305784" y="1544149"/>
            <a:ext cx="188913" cy="13176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4" name="Straight Connector 36">
            <a:extLst>
              <a:ext uri="{FF2B5EF4-FFF2-40B4-BE49-F238E27FC236}">
                <a16:creationId xmlns:a16="http://schemas.microsoft.com/office/drawing/2014/main" id="{C4A4819F-A59B-43B9-858F-E66243A54D11}"/>
              </a:ext>
            </a:extLst>
          </p:cNvPr>
          <p:cNvCxnSpPr>
            <a:cxnSpLocks/>
          </p:cNvCxnSpPr>
          <p:nvPr/>
        </p:nvCxnSpPr>
        <p:spPr bwMode="auto">
          <a:xfrm>
            <a:off x="3678847" y="1833076"/>
            <a:ext cx="409737" cy="3659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5" name="Straight Connector 39">
            <a:extLst>
              <a:ext uri="{FF2B5EF4-FFF2-40B4-BE49-F238E27FC236}">
                <a16:creationId xmlns:a16="http://schemas.microsoft.com/office/drawing/2014/main" id="{310F135B-F0AC-4344-AF23-662522835581}"/>
              </a:ext>
            </a:extLst>
          </p:cNvPr>
          <p:cNvCxnSpPr>
            <a:cxnSpLocks/>
            <a:endCxn id="15" idx="1"/>
          </p:cNvCxnSpPr>
          <p:nvPr/>
        </p:nvCxnSpPr>
        <p:spPr bwMode="auto">
          <a:xfrm flipV="1">
            <a:off x="3843947" y="2494906"/>
            <a:ext cx="403562" cy="12874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6" name="Straight Connector 42">
            <a:extLst>
              <a:ext uri="{FF2B5EF4-FFF2-40B4-BE49-F238E27FC236}">
                <a16:creationId xmlns:a16="http://schemas.microsoft.com/office/drawing/2014/main" id="{B465C21D-CC94-472F-8E0F-E59DC794B6C2}"/>
              </a:ext>
            </a:extLst>
          </p:cNvPr>
          <p:cNvCxnSpPr>
            <a:cxnSpLocks/>
          </p:cNvCxnSpPr>
          <p:nvPr/>
        </p:nvCxnSpPr>
        <p:spPr bwMode="auto">
          <a:xfrm>
            <a:off x="3843947" y="3212611"/>
            <a:ext cx="510966" cy="1119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7" name="Straight Connector 45">
            <a:extLst>
              <a:ext uri="{FF2B5EF4-FFF2-40B4-BE49-F238E27FC236}">
                <a16:creationId xmlns:a16="http://schemas.microsoft.com/office/drawing/2014/main" id="{A3B88E70-F3CD-489B-9FD8-EA4B6FB880A2}"/>
              </a:ext>
            </a:extLst>
          </p:cNvPr>
          <p:cNvCxnSpPr>
            <a:cxnSpLocks/>
          </p:cNvCxnSpPr>
          <p:nvPr/>
        </p:nvCxnSpPr>
        <p:spPr bwMode="auto">
          <a:xfrm>
            <a:off x="3818547" y="3549162"/>
            <a:ext cx="587375" cy="38414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8" name="Straight Connector 48">
            <a:extLst>
              <a:ext uri="{FF2B5EF4-FFF2-40B4-BE49-F238E27FC236}">
                <a16:creationId xmlns:a16="http://schemas.microsoft.com/office/drawing/2014/main" id="{2CF70EA5-2238-4F1F-83CD-3324BED0E43C}"/>
              </a:ext>
            </a:extLst>
          </p:cNvPr>
          <p:cNvCxnSpPr>
            <a:cxnSpLocks/>
          </p:cNvCxnSpPr>
          <p:nvPr/>
        </p:nvCxnSpPr>
        <p:spPr bwMode="auto">
          <a:xfrm flipV="1">
            <a:off x="2908909" y="4801905"/>
            <a:ext cx="415925" cy="24447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9" name="Straight Connector 51">
            <a:extLst>
              <a:ext uri="{FF2B5EF4-FFF2-40B4-BE49-F238E27FC236}">
                <a16:creationId xmlns:a16="http://schemas.microsoft.com/office/drawing/2014/main" id="{1DFAA22F-D114-4477-AD39-3865ADF5CAC6}"/>
              </a:ext>
            </a:extLst>
          </p:cNvPr>
          <p:cNvCxnSpPr>
            <a:cxnSpLocks/>
            <a:stCxn id="18" idx="3"/>
          </p:cNvCxnSpPr>
          <p:nvPr/>
        </p:nvCxnSpPr>
        <p:spPr bwMode="auto">
          <a:xfrm flipV="1">
            <a:off x="2626386" y="3957151"/>
            <a:ext cx="236486" cy="1434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0" name="Straight Connector 53">
            <a:extLst>
              <a:ext uri="{FF2B5EF4-FFF2-40B4-BE49-F238E27FC236}">
                <a16:creationId xmlns:a16="http://schemas.microsoft.com/office/drawing/2014/main" id="{F41C2EF9-8580-4521-9640-4F3245706F56}"/>
              </a:ext>
            </a:extLst>
          </p:cNvPr>
          <p:cNvCxnSpPr>
            <a:cxnSpLocks/>
          </p:cNvCxnSpPr>
          <p:nvPr/>
        </p:nvCxnSpPr>
        <p:spPr bwMode="auto">
          <a:xfrm flipV="1">
            <a:off x="2876856" y="2120411"/>
            <a:ext cx="640066" cy="21165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1" name="Straight Connector 56">
            <a:extLst>
              <a:ext uri="{FF2B5EF4-FFF2-40B4-BE49-F238E27FC236}">
                <a16:creationId xmlns:a16="http://schemas.microsoft.com/office/drawing/2014/main" id="{5E78A269-38E8-4FD9-B6BE-78030C2D1019}"/>
              </a:ext>
            </a:extLst>
          </p:cNvPr>
          <p:cNvCxnSpPr>
            <a:cxnSpLocks/>
            <a:stCxn id="17" idx="3"/>
          </p:cNvCxnSpPr>
          <p:nvPr/>
        </p:nvCxnSpPr>
        <p:spPr bwMode="auto">
          <a:xfrm>
            <a:off x="2786861" y="2861374"/>
            <a:ext cx="537973" cy="12422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2" name="Straight Connector 59">
            <a:extLst>
              <a:ext uri="{FF2B5EF4-FFF2-40B4-BE49-F238E27FC236}">
                <a16:creationId xmlns:a16="http://schemas.microsoft.com/office/drawing/2014/main" id="{9C8D02BC-9552-487E-9D53-FE20560CAEB9}"/>
              </a:ext>
            </a:extLst>
          </p:cNvPr>
          <p:cNvCxnSpPr>
            <a:cxnSpLocks/>
          </p:cNvCxnSpPr>
          <p:nvPr/>
        </p:nvCxnSpPr>
        <p:spPr bwMode="auto">
          <a:xfrm flipV="1">
            <a:off x="2800958" y="3231661"/>
            <a:ext cx="598488" cy="173038"/>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3" name="TextBox 62">
            <a:extLst>
              <a:ext uri="{FF2B5EF4-FFF2-40B4-BE49-F238E27FC236}">
                <a16:creationId xmlns:a16="http://schemas.microsoft.com/office/drawing/2014/main" id="{14E507ED-11FB-477C-AAF2-3CD38BAEBED5}"/>
              </a:ext>
            </a:extLst>
          </p:cNvPr>
          <p:cNvSpPr txBox="1">
            <a:spLocks noChangeArrowheads="1"/>
          </p:cNvSpPr>
          <p:nvPr/>
        </p:nvSpPr>
        <p:spPr bwMode="auto">
          <a:xfrm>
            <a:off x="1955176" y="1766717"/>
            <a:ext cx="1205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mouth</a:t>
            </a:r>
          </a:p>
        </p:txBody>
      </p:sp>
      <p:cxnSp>
        <p:nvCxnSpPr>
          <p:cNvPr id="34" name="Straight Connector 63">
            <a:extLst>
              <a:ext uri="{FF2B5EF4-FFF2-40B4-BE49-F238E27FC236}">
                <a16:creationId xmlns:a16="http://schemas.microsoft.com/office/drawing/2014/main" id="{BC3EF290-3EA0-41FE-AF7B-66529ECA5EA0}"/>
              </a:ext>
            </a:extLst>
          </p:cNvPr>
          <p:cNvCxnSpPr>
            <a:cxnSpLocks/>
            <a:stCxn id="33" idx="3"/>
          </p:cNvCxnSpPr>
          <p:nvPr/>
        </p:nvCxnSpPr>
        <p:spPr bwMode="auto">
          <a:xfrm>
            <a:off x="3160506" y="1951383"/>
            <a:ext cx="304027" cy="6742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5" name="TextBox 44">
            <a:extLst>
              <a:ext uri="{FF2B5EF4-FFF2-40B4-BE49-F238E27FC236}">
                <a16:creationId xmlns:a16="http://schemas.microsoft.com/office/drawing/2014/main" id="{BBD42482-01E5-4958-A7B5-5BB9B303E7C7}"/>
              </a:ext>
            </a:extLst>
          </p:cNvPr>
          <p:cNvSpPr txBox="1">
            <a:spLocks noChangeArrowheads="1"/>
          </p:cNvSpPr>
          <p:nvPr/>
        </p:nvSpPr>
        <p:spPr bwMode="auto">
          <a:xfrm>
            <a:off x="1950788" y="1276162"/>
            <a:ext cx="138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cxnSp>
        <p:nvCxnSpPr>
          <p:cNvPr id="36" name="Straight Connector 35">
            <a:extLst>
              <a:ext uri="{FF2B5EF4-FFF2-40B4-BE49-F238E27FC236}">
                <a16:creationId xmlns:a16="http://schemas.microsoft.com/office/drawing/2014/main" id="{BAC86CE3-7DF4-2944-BB91-56AD9BD2DC44}"/>
              </a:ext>
            </a:extLst>
          </p:cNvPr>
          <p:cNvCxnSpPr>
            <a:cxnSpLocks/>
          </p:cNvCxnSpPr>
          <p:nvPr/>
        </p:nvCxnSpPr>
        <p:spPr bwMode="auto">
          <a:xfrm>
            <a:off x="3703604" y="2691149"/>
            <a:ext cx="617561" cy="20950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8" name="Rectangle 37">
            <a:extLst>
              <a:ext uri="{FF2B5EF4-FFF2-40B4-BE49-F238E27FC236}">
                <a16:creationId xmlns:a16="http://schemas.microsoft.com/office/drawing/2014/main" id="{25D285F6-E0F7-FE42-ACE7-1E4C3B450D7D}"/>
              </a:ext>
            </a:extLst>
          </p:cNvPr>
          <p:cNvSpPr/>
          <p:nvPr/>
        </p:nvSpPr>
        <p:spPr>
          <a:xfrm>
            <a:off x="4260193" y="2715989"/>
            <a:ext cx="1468415"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Cardiotoxicity</a:t>
            </a:r>
          </a:p>
        </p:txBody>
      </p:sp>
      <p:cxnSp>
        <p:nvCxnSpPr>
          <p:cNvPr id="39" name="Straight Connector 51">
            <a:extLst>
              <a:ext uri="{FF2B5EF4-FFF2-40B4-BE49-F238E27FC236}">
                <a16:creationId xmlns:a16="http://schemas.microsoft.com/office/drawing/2014/main" id="{6E586C08-6024-0241-8DF9-E88C150508C0}"/>
              </a:ext>
            </a:extLst>
          </p:cNvPr>
          <p:cNvCxnSpPr>
            <a:cxnSpLocks/>
          </p:cNvCxnSpPr>
          <p:nvPr/>
        </p:nvCxnSpPr>
        <p:spPr bwMode="auto">
          <a:xfrm flipV="1">
            <a:off x="2518188" y="4216197"/>
            <a:ext cx="268673" cy="19989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 name="Rectangle 3">
            <a:extLst>
              <a:ext uri="{FF2B5EF4-FFF2-40B4-BE49-F238E27FC236}">
                <a16:creationId xmlns:a16="http://schemas.microsoft.com/office/drawing/2014/main" id="{BA6B0195-DC4C-6F49-A104-4BB84E69F593}"/>
              </a:ext>
            </a:extLst>
          </p:cNvPr>
          <p:cNvSpPr/>
          <p:nvPr/>
        </p:nvSpPr>
        <p:spPr>
          <a:xfrm>
            <a:off x="1806121" y="4364843"/>
            <a:ext cx="107073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Pruritus</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0" name="Straight Connector 39">
            <a:extLst>
              <a:ext uri="{FF2B5EF4-FFF2-40B4-BE49-F238E27FC236}">
                <a16:creationId xmlns:a16="http://schemas.microsoft.com/office/drawing/2014/main" id="{75F9961F-57E9-4CBB-B0FD-F276E9E679A9}"/>
              </a:ext>
            </a:extLst>
          </p:cNvPr>
          <p:cNvCxnSpPr>
            <a:cxnSpLocks/>
          </p:cNvCxnSpPr>
          <p:nvPr/>
        </p:nvCxnSpPr>
        <p:spPr bwMode="auto">
          <a:xfrm>
            <a:off x="3856004" y="4328805"/>
            <a:ext cx="465161" cy="1477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1" name="Rectangle 40">
            <a:extLst>
              <a:ext uri="{FF2B5EF4-FFF2-40B4-BE49-F238E27FC236}">
                <a16:creationId xmlns:a16="http://schemas.microsoft.com/office/drawing/2014/main" id="{78674428-7919-429D-B01B-0098F471A8E9}"/>
              </a:ext>
            </a:extLst>
          </p:cNvPr>
          <p:cNvSpPr/>
          <p:nvPr/>
        </p:nvSpPr>
        <p:spPr>
          <a:xfrm>
            <a:off x="4282542" y="4416089"/>
            <a:ext cx="1791131"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Myalgia/myositis</a:t>
            </a:r>
          </a:p>
        </p:txBody>
      </p:sp>
      <p:sp>
        <p:nvSpPr>
          <p:cNvPr id="42" name="TextBox 26">
            <a:extLst>
              <a:ext uri="{FF2B5EF4-FFF2-40B4-BE49-F238E27FC236}">
                <a16:creationId xmlns:a16="http://schemas.microsoft.com/office/drawing/2014/main" id="{A6C396F0-A068-4E1E-9941-D7AC2AE7490A}"/>
              </a:ext>
            </a:extLst>
          </p:cNvPr>
          <p:cNvSpPr txBox="1">
            <a:spLocks noChangeArrowheads="1"/>
          </p:cNvSpPr>
          <p:nvPr/>
        </p:nvSpPr>
        <p:spPr bwMode="auto">
          <a:xfrm>
            <a:off x="3924584" y="1035733"/>
            <a:ext cx="19148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Encephalitis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Aseptic meningitis</a:t>
            </a:r>
          </a:p>
        </p:txBody>
      </p:sp>
      <p:cxnSp>
        <p:nvCxnSpPr>
          <p:cNvPr id="43" name="Straight Connector 39">
            <a:extLst>
              <a:ext uri="{FF2B5EF4-FFF2-40B4-BE49-F238E27FC236}">
                <a16:creationId xmlns:a16="http://schemas.microsoft.com/office/drawing/2014/main" id="{C18651BE-1F10-42C6-9F9B-1F656F2D6AE6}"/>
              </a:ext>
            </a:extLst>
          </p:cNvPr>
          <p:cNvCxnSpPr>
            <a:cxnSpLocks/>
          </p:cNvCxnSpPr>
          <p:nvPr/>
        </p:nvCxnSpPr>
        <p:spPr bwMode="auto">
          <a:xfrm flipV="1">
            <a:off x="3580423" y="1486997"/>
            <a:ext cx="354436" cy="1531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03559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CE0ED721-C531-4962-A2C5-E6A2F808FB27}"/>
              </a:ext>
            </a:extLst>
          </p:cNvPr>
          <p:cNvSpPr>
            <a:spLocks noGrp="1"/>
          </p:cNvSpPr>
          <p:nvPr>
            <p:ph type="title"/>
          </p:nvPr>
        </p:nvSpPr>
        <p:spPr>
          <a:xfrm>
            <a:off x="609759" y="185578"/>
            <a:ext cx="10872444" cy="413513"/>
          </a:xfrm>
        </p:spPr>
        <p:txBody>
          <a:bodyPr/>
          <a:lstStyle/>
          <a:p>
            <a:r>
              <a:rPr lang="en-US" dirty="0"/>
              <a:t>Safety of Single-Agent Immunotherapies in EC</a:t>
            </a:r>
          </a:p>
        </p:txBody>
      </p:sp>
      <p:sp>
        <p:nvSpPr>
          <p:cNvPr id="19" name="ZoneTexte 4">
            <a:extLst>
              <a:ext uri="{FF2B5EF4-FFF2-40B4-BE49-F238E27FC236}">
                <a16:creationId xmlns:a16="http://schemas.microsoft.com/office/drawing/2014/main" id="{66B139CA-62C5-4418-9E81-C48A6B12CF98}"/>
              </a:ext>
            </a:extLst>
          </p:cNvPr>
          <p:cNvSpPr txBox="1"/>
          <p:nvPr/>
        </p:nvSpPr>
        <p:spPr>
          <a:xfrm>
            <a:off x="433360" y="6386870"/>
            <a:ext cx="7751691" cy="276999"/>
          </a:xfrm>
          <a:prstGeom prst="rect">
            <a:avLst/>
          </a:prstGeom>
          <a:noFill/>
        </p:spPr>
        <p:txBody>
          <a:bodyPr wrap="square" rtlCol="0">
            <a:spAutoFit/>
          </a:bodyPr>
          <a:lstStyle>
            <a:defPPr>
              <a:defRPr lang="en-US"/>
            </a:defPPr>
            <a:lvl1pPr>
              <a:defRPr sz="1200" b="0">
                <a:solidFill>
                  <a:schemeClr val="bg2"/>
                </a:solidFill>
                <a:latin typeface="Calibri" panose="020F0502020204030204" pitchFamily="34" charset="0"/>
                <a:cs typeface="Calibri" panose="020F0502020204030204" pitchFamily="34" charset="0"/>
              </a:defRPr>
            </a:lvl1pPr>
          </a:lstStyle>
          <a:p>
            <a:r>
              <a:rPr lang="en-GB" dirty="0"/>
              <a:t>1. O’Malley. JCO. 2022;40:752. 2. </a:t>
            </a:r>
            <a:r>
              <a:rPr lang="en-US" dirty="0"/>
              <a:t>Oaknin. J Immunother Cancer. 2022;10:e003777.</a:t>
            </a:r>
          </a:p>
        </p:txBody>
      </p:sp>
      <p:graphicFrame>
        <p:nvGraphicFramePr>
          <p:cNvPr id="20" name="Table 19">
            <a:extLst>
              <a:ext uri="{FF2B5EF4-FFF2-40B4-BE49-F238E27FC236}">
                <a16:creationId xmlns:a16="http://schemas.microsoft.com/office/drawing/2014/main" id="{AD76AC42-60EF-40A5-87CF-83893221A5D4}"/>
              </a:ext>
            </a:extLst>
          </p:cNvPr>
          <p:cNvGraphicFramePr>
            <a:graphicFrameLocks noGrp="1"/>
          </p:cNvGraphicFramePr>
          <p:nvPr>
            <p:extLst>
              <p:ext uri="{D42A27DB-BD31-4B8C-83A1-F6EECF244321}">
                <p14:modId xmlns:p14="http://schemas.microsoft.com/office/powerpoint/2010/main" val="2131700983"/>
              </p:ext>
            </p:extLst>
          </p:nvPr>
        </p:nvGraphicFramePr>
        <p:xfrm>
          <a:off x="706056" y="695098"/>
          <a:ext cx="10735058" cy="5588508"/>
        </p:xfrm>
        <a:graphic>
          <a:graphicData uri="http://schemas.openxmlformats.org/drawingml/2006/table">
            <a:tbl>
              <a:tblPr firstRow="1" bandRow="1">
                <a:tableStyleId>{5C22544A-7EE6-4342-B048-85BDC9FD1C3A}</a:tableStyleId>
              </a:tblPr>
              <a:tblGrid>
                <a:gridCol w="2576194">
                  <a:extLst>
                    <a:ext uri="{9D8B030D-6E8A-4147-A177-3AD203B41FA5}">
                      <a16:colId xmlns:a16="http://schemas.microsoft.com/office/drawing/2014/main" val="80823620"/>
                    </a:ext>
                  </a:extLst>
                </a:gridCol>
                <a:gridCol w="2039716">
                  <a:extLst>
                    <a:ext uri="{9D8B030D-6E8A-4147-A177-3AD203B41FA5}">
                      <a16:colId xmlns:a16="http://schemas.microsoft.com/office/drawing/2014/main" val="3147156252"/>
                    </a:ext>
                  </a:extLst>
                </a:gridCol>
                <a:gridCol w="2039716">
                  <a:extLst>
                    <a:ext uri="{9D8B030D-6E8A-4147-A177-3AD203B41FA5}">
                      <a16:colId xmlns:a16="http://schemas.microsoft.com/office/drawing/2014/main" val="2089034045"/>
                    </a:ext>
                  </a:extLst>
                </a:gridCol>
                <a:gridCol w="2039716">
                  <a:extLst>
                    <a:ext uri="{9D8B030D-6E8A-4147-A177-3AD203B41FA5}">
                      <a16:colId xmlns:a16="http://schemas.microsoft.com/office/drawing/2014/main" val="3869908339"/>
                    </a:ext>
                  </a:extLst>
                </a:gridCol>
                <a:gridCol w="2039716">
                  <a:extLst>
                    <a:ext uri="{9D8B030D-6E8A-4147-A177-3AD203B41FA5}">
                      <a16:colId xmlns:a16="http://schemas.microsoft.com/office/drawing/2014/main" val="2116599081"/>
                    </a:ext>
                  </a:extLst>
                </a:gridCol>
              </a:tblGrid>
              <a:tr h="0">
                <a:tc rowSpan="2">
                  <a:txBody>
                    <a:bodyPr/>
                    <a:lstStyle/>
                    <a:p>
                      <a:pPr>
                        <a:lnSpc>
                          <a:spcPct val="95000"/>
                        </a:lnSpc>
                      </a:pPr>
                      <a:r>
                        <a:rPr lang="en-US" sz="1400" dirty="0">
                          <a:latin typeface="Calibri" panose="020F0502020204030204" pitchFamily="34" charset="0"/>
                          <a:cs typeface="Calibri" panose="020F0502020204030204" pitchFamily="34" charset="0"/>
                        </a:rPr>
                        <a:t>Common TRAEs,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lnSpc>
                          <a:spcPct val="95000"/>
                        </a:lnSpc>
                      </a:pPr>
                      <a:r>
                        <a:rPr lang="en-US" sz="1400" dirty="0">
                          <a:latin typeface="Calibri" panose="020F0502020204030204" pitchFamily="34" charset="0"/>
                          <a:cs typeface="Calibri" panose="020F0502020204030204" pitchFamily="34" charset="0"/>
                        </a:rPr>
                        <a:t>KEYNOTE-158: Pembrolizumab in MSI-H EC (n = 90)</a:t>
                      </a:r>
                      <a:r>
                        <a:rPr lang="en-US" sz="1400" baseline="30000" dirty="0">
                          <a:latin typeface="Calibri" panose="020F0502020204030204" pitchFamily="34" charset="0"/>
                          <a:cs typeface="Calibri" panose="020F0502020204030204" pitchFamily="34" charset="0"/>
                        </a:rPr>
                        <a:t>1</a:t>
                      </a:r>
                      <a:endParaRPr lang="en-US" sz="1400" dirty="0">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95000"/>
                        </a:lnSpc>
                      </a:pPr>
                      <a:endParaRPr lang="en-US" sz="1400" dirty="0">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lnSpc>
                          <a:spcPct val="95000"/>
                        </a:lnSpc>
                      </a:pPr>
                      <a:r>
                        <a:rPr lang="en-US" sz="1400" dirty="0">
                          <a:latin typeface="Calibri" panose="020F0502020204030204" pitchFamily="34" charset="0"/>
                          <a:cs typeface="Calibri" panose="020F0502020204030204" pitchFamily="34" charset="0"/>
                        </a:rPr>
                        <a:t>GARNET: Dostarlimab in dMMR EC (n = 129)</a:t>
                      </a:r>
                      <a:r>
                        <a:rPr lang="en-US" sz="1400" baseline="30000" dirty="0">
                          <a:latin typeface="Calibri" panose="020F0502020204030204" pitchFamily="34" charset="0"/>
                          <a:cs typeface="Calibri" panose="020F0502020204030204" pitchFamily="34" charset="0"/>
                        </a:rPr>
                        <a:t>2</a:t>
                      </a:r>
                      <a:endParaRPr lang="en-US" sz="1400" dirty="0">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95000"/>
                        </a:lnSpc>
                      </a:pPr>
                      <a:endParaRPr lang="en-US" sz="1400" dirty="0">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38669462"/>
                  </a:ext>
                </a:extLst>
              </a:tr>
              <a:tr h="0">
                <a:tc vMerge="1">
                  <a:txBody>
                    <a:bodyPr/>
                    <a:lstStyle/>
                    <a:p>
                      <a:endParaRPr lang="en-US"/>
                    </a:p>
                  </a:txBody>
                  <a:tcPr/>
                </a:tc>
                <a:tc>
                  <a:txBody>
                    <a:bodyPr/>
                    <a:lstStyle/>
                    <a:p>
                      <a:pPr marL="0" algn="ctr" defTabSz="914400" rtl="0" eaLnBrk="1" latinLnBrk="0" hangingPunct="1">
                        <a:lnSpc>
                          <a:spcPct val="95000"/>
                        </a:lnSpc>
                      </a:pPr>
                      <a:r>
                        <a:rPr lang="en-US" sz="1400" b="1" kern="1200" dirty="0">
                          <a:solidFill>
                            <a:schemeClr val="lt1"/>
                          </a:solidFill>
                          <a:latin typeface="Calibri" panose="020F0502020204030204" pitchFamily="34" charset="0"/>
                          <a:ea typeface="+mn-ea"/>
                          <a:cs typeface="Calibri" panose="020F0502020204030204" pitchFamily="34" charset="0"/>
                        </a:rPr>
                        <a:t>Any Grade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latinLnBrk="0" hangingPunct="1">
                        <a:lnSpc>
                          <a:spcPct val="95000"/>
                        </a:lnSpc>
                      </a:pPr>
                      <a:r>
                        <a:rPr lang="en-US" sz="1400" b="1" kern="1200" dirty="0">
                          <a:solidFill>
                            <a:schemeClr val="lt1"/>
                          </a:solidFill>
                          <a:latin typeface="Calibri" panose="020F0502020204030204" pitchFamily="34" charset="0"/>
                          <a:ea typeface="+mn-ea"/>
                          <a:cs typeface="Calibri" panose="020F0502020204030204" pitchFamily="34" charset="0"/>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latinLnBrk="0" hangingPunct="1">
                        <a:lnSpc>
                          <a:spcPct val="95000"/>
                        </a:lnSpc>
                      </a:pPr>
                      <a:r>
                        <a:rPr lang="en-US" sz="1400" b="1" kern="1200" dirty="0">
                          <a:solidFill>
                            <a:schemeClr val="lt1"/>
                          </a:solidFill>
                          <a:latin typeface="Calibri" panose="020F0502020204030204" pitchFamily="34" charset="0"/>
                          <a:ea typeface="+mn-ea"/>
                          <a:cs typeface="Calibri" panose="020F0502020204030204" pitchFamily="34" charset="0"/>
                        </a:rPr>
                        <a:t>Any Grade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algn="ctr" defTabSz="914400" rtl="0" eaLnBrk="1" latinLnBrk="0" hangingPunct="1">
                        <a:lnSpc>
                          <a:spcPct val="95000"/>
                        </a:lnSpc>
                      </a:pPr>
                      <a:r>
                        <a:rPr lang="en-US" sz="1400" b="1" kern="1200" dirty="0">
                          <a:solidFill>
                            <a:schemeClr val="lt1"/>
                          </a:solidFill>
                          <a:latin typeface="Calibri" panose="020F0502020204030204" pitchFamily="34" charset="0"/>
                          <a:ea typeface="+mn-ea"/>
                          <a:cs typeface="Calibri" panose="020F0502020204030204" pitchFamily="34" charset="0"/>
                        </a:rPr>
                        <a:t>Grade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15388718"/>
                  </a:ext>
                </a:extLst>
              </a:tr>
              <a:tr h="0">
                <a:tc>
                  <a:txBody>
                    <a:bodyPr/>
                    <a:lstStyle/>
                    <a:p>
                      <a:pPr algn="l">
                        <a:lnSpc>
                          <a:spcPct val="95000"/>
                        </a:lnSpc>
                      </a:pPr>
                      <a:r>
                        <a:rPr lang="en-US" sz="1400" dirty="0">
                          <a:solidFill>
                            <a:schemeClr val="bg1"/>
                          </a:solidFill>
                          <a:latin typeface="Calibri" panose="020F0502020204030204" pitchFamily="34" charset="0"/>
                          <a:cs typeface="Calibri" panose="020F0502020204030204" pitchFamily="34" charset="0"/>
                        </a:rPr>
                        <a:t>Pruritus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4390544"/>
                  </a:ext>
                </a:extLst>
              </a:tr>
              <a:tr h="0">
                <a:tc>
                  <a:txBody>
                    <a:bodyPr/>
                    <a:lstStyle/>
                    <a:p>
                      <a:pPr algn="l">
                        <a:lnSpc>
                          <a:spcPct val="95000"/>
                        </a:lnSpc>
                      </a:pPr>
                      <a:r>
                        <a:rPr lang="en-US" sz="1400" dirty="0">
                          <a:solidFill>
                            <a:schemeClr val="bg1"/>
                          </a:solidFill>
                          <a:latin typeface="Calibri" panose="020F0502020204030204" pitchFamily="34" charset="0"/>
                          <a:cs typeface="Calibri" panose="020F0502020204030204" pitchFamily="34" charset="0"/>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85757397"/>
                  </a:ext>
                </a:extLst>
              </a:tr>
              <a:tr h="0">
                <a:tc>
                  <a:txBody>
                    <a:bodyPr/>
                    <a:lstStyle/>
                    <a:p>
                      <a:pPr algn="l">
                        <a:lnSpc>
                          <a:spcPct val="95000"/>
                        </a:lnSpc>
                      </a:pPr>
                      <a:r>
                        <a:rPr lang="en-US" sz="1400" dirty="0">
                          <a:solidFill>
                            <a:schemeClr val="bg1"/>
                          </a:solidFill>
                          <a:latin typeface="Calibri" panose="020F0502020204030204" pitchFamily="34" charset="0"/>
                          <a:cs typeface="Calibri" panose="020F0502020204030204" pitchFamily="34" charset="0"/>
                        </a:rPr>
                        <a:t>Diarrhea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16.3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7635245"/>
                  </a:ext>
                </a:extLst>
              </a:tr>
              <a:tr h="0">
                <a:tc>
                  <a:txBody>
                    <a:bodyPr/>
                    <a:lstStyle/>
                    <a:p>
                      <a:pPr algn="l">
                        <a:lnSpc>
                          <a:spcPct val="95000"/>
                        </a:lnSpc>
                      </a:pPr>
                      <a:r>
                        <a:rPr lang="en-US" sz="1400" dirty="0">
                          <a:solidFill>
                            <a:schemeClr val="bg1"/>
                          </a:solidFill>
                          <a:latin typeface="Calibri" panose="020F0502020204030204" pitchFamily="34" charset="0"/>
                          <a:cs typeface="Calibri" panose="020F0502020204030204" pitchFamily="34" charset="0"/>
                        </a:rPr>
                        <a:t>Arthralgia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63680374"/>
                  </a:ext>
                </a:extLst>
              </a:tr>
              <a:tr h="0">
                <a:tc>
                  <a:txBody>
                    <a:bodyPr/>
                    <a:lstStyle/>
                    <a:p>
                      <a:pPr algn="l">
                        <a:lnSpc>
                          <a:spcPct val="95000"/>
                        </a:lnSpc>
                      </a:pPr>
                      <a:r>
                        <a:rPr lang="en-US" sz="1400" dirty="0">
                          <a:solidFill>
                            <a:schemeClr val="bg1"/>
                          </a:solidFill>
                          <a:latin typeface="Calibri" panose="020F0502020204030204" pitchFamily="34" charset="0"/>
                          <a:cs typeface="Calibri" panose="020F0502020204030204" pitchFamily="34" charset="0"/>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0969815"/>
                  </a:ext>
                </a:extLst>
              </a:tr>
              <a:tr h="0">
                <a:tc>
                  <a:txBody>
                    <a:bodyPr/>
                    <a:lstStyle/>
                    <a:p>
                      <a:pPr algn="l">
                        <a:lnSpc>
                          <a:spcPct val="95000"/>
                        </a:lnSpc>
                      </a:pPr>
                      <a:r>
                        <a:rPr lang="en-US" sz="1400" dirty="0">
                          <a:solidFill>
                            <a:schemeClr val="bg1"/>
                          </a:solidFill>
                          <a:latin typeface="Calibri" panose="020F0502020204030204" pitchFamily="34" charset="0"/>
                          <a:cs typeface="Calibri" panose="020F0502020204030204" pitchFamily="34" charset="0"/>
                        </a:rPr>
                        <a:t>Hypothyroidism</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7.0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21585011"/>
                  </a:ext>
                </a:extLst>
              </a:tr>
              <a:tr h="0">
                <a:tc>
                  <a:txBody>
                    <a:bodyPr/>
                    <a:lstStyle/>
                    <a:p>
                      <a:pPr algn="l">
                        <a:lnSpc>
                          <a:spcPct val="95000"/>
                        </a:lnSpc>
                      </a:pPr>
                      <a:r>
                        <a:rPr lang="en-US" sz="1400" dirty="0">
                          <a:solidFill>
                            <a:schemeClr val="bg1"/>
                          </a:solidFill>
                          <a:latin typeface="Calibri" panose="020F0502020204030204" pitchFamily="34" charset="0"/>
                          <a:cs typeface="Calibri" panose="020F0502020204030204" pitchFamily="34" charset="0"/>
                        </a:rPr>
                        <a:t>Rash</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83760416"/>
                  </a:ext>
                </a:extLst>
              </a:tr>
              <a:tr h="0">
                <a:tc>
                  <a:txBody>
                    <a:bodyPr/>
                    <a:lstStyle/>
                    <a:p>
                      <a:pPr marL="0" algn="l" defTabSz="914400" rtl="0" eaLnBrk="1" latinLnBrk="0" hangingPunct="1">
                        <a:lnSpc>
                          <a:spcPct val="95000"/>
                        </a:lnSpc>
                      </a:pPr>
                      <a:r>
                        <a:rPr lang="en-US" sz="1400" b="1" kern="1200" dirty="0">
                          <a:solidFill>
                            <a:schemeClr val="lt1"/>
                          </a:solidFill>
                          <a:latin typeface="Calibri" panose="020F0502020204030204" pitchFamily="34" charset="0"/>
                          <a:ea typeface="+mn-ea"/>
                          <a:cs typeface="Calibri" panose="020F0502020204030204" pitchFamily="34" charset="0"/>
                        </a:rPr>
                        <a:t>irAEs, %</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50822037"/>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Hypothyroidism</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6.2</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72599851"/>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Hyperthyroidism</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41890594"/>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Infusion reactions</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41420952"/>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Diarrhea/colitis</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4.7/2.3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1.6/1.6</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260800344"/>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Severe skin reactions or rash</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33596114"/>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T1DM</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lang="en-US" sz="1400" dirty="0">
                        <a:solidFill>
                          <a:schemeClr val="bg1"/>
                        </a:solidFill>
                        <a:latin typeface="Calibri" panose="020F0502020204030204" pitchFamily="34" charset="0"/>
                        <a:cs typeface="Calibri" panose="020F0502020204030204" pitchFamily="34" charset="0"/>
                      </a:endParaRP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53152349"/>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Amylase increased</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0.8</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363798658"/>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ALT increased</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1.6</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6866070"/>
                  </a:ext>
                </a:extLst>
              </a:tr>
              <a:tr h="0">
                <a:tc>
                  <a:txBody>
                    <a:bodyPr/>
                    <a:lstStyle/>
                    <a:p>
                      <a:pPr>
                        <a:lnSpc>
                          <a:spcPct val="95000"/>
                        </a:lnSpc>
                      </a:pPr>
                      <a:r>
                        <a:rPr lang="en-US" sz="1400" dirty="0">
                          <a:solidFill>
                            <a:schemeClr val="bg1"/>
                          </a:solidFill>
                          <a:latin typeface="Calibri" panose="020F0502020204030204" pitchFamily="34" charset="0"/>
                          <a:cs typeface="Calibri" panose="020F0502020204030204" pitchFamily="34" charset="0"/>
                        </a:rPr>
                        <a:t>Lipase increased</a:t>
                      </a:r>
                    </a:p>
                  </a:txBody>
                  <a:tcPr marL="118872" marR="118872">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3.1</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2.3</a:t>
                      </a:r>
                    </a:p>
                  </a:txBody>
                  <a:tcPr marL="118872" marR="118872"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911602659"/>
                  </a:ext>
                </a:extLst>
              </a:tr>
            </a:tbl>
          </a:graphicData>
        </a:graphic>
      </p:graphicFrame>
    </p:spTree>
    <p:extLst>
      <p:ext uri="{BB962C8B-B14F-4D97-AF65-F5344CB8AC3E}">
        <p14:creationId xmlns:p14="http://schemas.microsoft.com/office/powerpoint/2010/main" val="3253309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Safety of Immunotherapies + CT: </a:t>
            </a:r>
            <a:br>
              <a:rPr lang="en-US" dirty="0"/>
            </a:br>
            <a:r>
              <a:rPr lang="en-US" dirty="0"/>
              <a:t>ENGOT-EN6/GOG-3031/RUBY</a:t>
            </a:r>
          </a:p>
        </p:txBody>
      </p:sp>
      <p:graphicFrame>
        <p:nvGraphicFramePr>
          <p:cNvPr id="4" name="Group 155">
            <a:extLst>
              <a:ext uri="{FF2B5EF4-FFF2-40B4-BE49-F238E27FC236}">
                <a16:creationId xmlns:a16="http://schemas.microsoft.com/office/drawing/2014/main" id="{C29DACA2-83C5-DF4E-2507-92C779D0848A}"/>
              </a:ext>
            </a:extLst>
          </p:cNvPr>
          <p:cNvGraphicFramePr>
            <a:graphicFrameLocks/>
          </p:cNvGraphicFramePr>
          <p:nvPr>
            <p:extLst>
              <p:ext uri="{D42A27DB-BD31-4B8C-83A1-F6EECF244321}">
                <p14:modId xmlns:p14="http://schemas.microsoft.com/office/powerpoint/2010/main" val="3991671192"/>
              </p:ext>
            </p:extLst>
          </p:nvPr>
        </p:nvGraphicFramePr>
        <p:xfrm>
          <a:off x="723288" y="1596394"/>
          <a:ext cx="10735056" cy="3841452"/>
        </p:xfrm>
        <a:graphic>
          <a:graphicData uri="http://schemas.openxmlformats.org/drawingml/2006/table">
            <a:tbl>
              <a:tblPr/>
              <a:tblGrid>
                <a:gridCol w="4562374">
                  <a:extLst>
                    <a:ext uri="{9D8B030D-6E8A-4147-A177-3AD203B41FA5}">
                      <a16:colId xmlns:a16="http://schemas.microsoft.com/office/drawing/2014/main" val="20000"/>
                    </a:ext>
                  </a:extLst>
                </a:gridCol>
                <a:gridCol w="3086341">
                  <a:extLst>
                    <a:ext uri="{9D8B030D-6E8A-4147-A177-3AD203B41FA5}">
                      <a16:colId xmlns:a16="http://schemas.microsoft.com/office/drawing/2014/main" val="1238656420"/>
                    </a:ext>
                  </a:extLst>
                </a:gridCol>
                <a:gridCol w="3086341">
                  <a:extLst>
                    <a:ext uri="{9D8B030D-6E8A-4147-A177-3AD203B41FA5}">
                      <a16:colId xmlns:a16="http://schemas.microsoft.com/office/drawing/2014/main" val="3821332966"/>
                    </a:ext>
                  </a:extLst>
                </a:gridCol>
              </a:tblGrid>
              <a:tr h="3976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 n (%)</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algn="ctr"/>
                      <a:r>
                        <a:rPr lang="en-US" sz="1600" b="1" dirty="0">
                          <a:latin typeface="Calibri" panose="020F0502020204030204" pitchFamily="34" charset="0"/>
                          <a:cs typeface="Calibri" panose="020F0502020204030204" pitchFamily="34" charset="0"/>
                        </a:rPr>
                        <a:t> Dostarlimab + CT</a:t>
                      </a:r>
                    </a:p>
                    <a:p>
                      <a:pPr algn="ctr"/>
                      <a:r>
                        <a:rPr lang="en-US" sz="1600" b="1" dirty="0">
                          <a:latin typeface="Calibri" panose="020F0502020204030204" pitchFamily="34" charset="0"/>
                          <a:cs typeface="Calibri" panose="020F0502020204030204" pitchFamily="34" charset="0"/>
                        </a:rPr>
                        <a:t>(n = 241)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latin typeface="Calibri" panose="020F0502020204030204" pitchFamily="34" charset="0"/>
                          <a:cs typeface="Calibri" panose="020F0502020204030204" pitchFamily="34" charset="0"/>
                        </a:rPr>
                        <a:t>Placebo + CT</a:t>
                      </a:r>
                    </a:p>
                    <a:p>
                      <a:pPr algn="ctr"/>
                      <a:r>
                        <a:rPr lang="en-US" sz="1600" b="1" dirty="0">
                          <a:latin typeface="Calibri" panose="020F0502020204030204" pitchFamily="34" charset="0"/>
                          <a:cs typeface="Calibri" panose="020F0502020204030204" pitchFamily="34" charset="0"/>
                        </a:rPr>
                        <a:t>(n = 246)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27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241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227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≥3 TEAE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(70.5)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(59.8)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2270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TEAE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(37.8)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(27.6)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treatment-related irAE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(38.2)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(15.4)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r h="2344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d/c of dostarlimab or placebo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1290147"/>
                  </a:ext>
                </a:extLst>
              </a:tr>
              <a:tr h="1294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d/c of carboplatin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(7.7)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4708547"/>
                  </a:ext>
                </a:extLst>
              </a:tr>
              <a:tr h="1294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d/c of paclitaxel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707703"/>
                  </a:ext>
                </a:extLst>
              </a:tr>
              <a:tr h="16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leading to death</a:t>
                      </a:r>
                    </a:p>
                    <a:p>
                      <a:pPr marL="225425" marR="0" lvl="0" indent="-1651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related to dostarlimab leading to death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(2.1)*</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3264298"/>
                  </a:ext>
                </a:extLst>
              </a:tr>
              <a:tr h="167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overall treatment, wk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43.0 (3.0-150.9)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36.0 (2.1-165.1)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3088270"/>
                  </a:ext>
                </a:extLst>
              </a:tr>
            </a:tbl>
          </a:graphicData>
        </a:graphic>
      </p:graphicFrame>
      <p:sp>
        <p:nvSpPr>
          <p:cNvPr id="3" name="TextBox 2">
            <a:extLst>
              <a:ext uri="{FF2B5EF4-FFF2-40B4-BE49-F238E27FC236}">
                <a16:creationId xmlns:a16="http://schemas.microsoft.com/office/drawing/2014/main" id="{7A07CC4F-B6E1-C13D-60E6-250258E7EEFD}"/>
              </a:ext>
            </a:extLst>
          </p:cNvPr>
          <p:cNvSpPr txBox="1"/>
          <p:nvPr/>
        </p:nvSpPr>
        <p:spPr bwMode="auto">
          <a:xfrm>
            <a:off x="723288" y="5446474"/>
            <a:ext cx="107591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*3 deaths were not related to study treatment (opiate overdose, COVID-19, and general physical health deterioration).</a:t>
            </a:r>
          </a:p>
          <a:p>
            <a:pPr algn="l">
              <a:lnSpc>
                <a:spcPct val="100000"/>
              </a:lnSpc>
              <a:spcBef>
                <a:spcPts val="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1 death (myelosuppression) was considered by investigator to be related to dostarlimab + carboplatin/paclitaxel within first 6 cycles;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 death (hypovolemic shock) was related to dostarlimab within 90-day safety follow-up.</a:t>
            </a:r>
          </a:p>
        </p:txBody>
      </p:sp>
      <p:sp>
        <p:nvSpPr>
          <p:cNvPr id="5" name="Text Box 15">
            <a:extLst>
              <a:ext uri="{FF2B5EF4-FFF2-40B4-BE49-F238E27FC236}">
                <a16:creationId xmlns:a16="http://schemas.microsoft.com/office/drawing/2014/main" id="{36CEE2B3-BC68-739F-7D55-D3FF4E8FB011}"/>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Powell. ASCO 2023. Abstr 5503. </a:t>
            </a: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10797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E133-4C7F-2364-B7F2-633154E9D522}"/>
              </a:ext>
            </a:extLst>
          </p:cNvPr>
          <p:cNvSpPr>
            <a:spLocks noGrp="1"/>
          </p:cNvSpPr>
          <p:nvPr>
            <p:ph type="title"/>
          </p:nvPr>
        </p:nvSpPr>
        <p:spPr/>
        <p:txBody>
          <a:bodyPr/>
          <a:lstStyle/>
          <a:p>
            <a:r>
              <a:rPr lang="en-US" dirty="0"/>
              <a:t>Immune-Related AEs With Immunotherapy + CT: </a:t>
            </a:r>
            <a:br>
              <a:rPr lang="en-US" dirty="0"/>
            </a:br>
            <a:r>
              <a:rPr lang="en-US" dirty="0"/>
              <a:t>ENGOT-EN6/GOG-3031/RUBY</a:t>
            </a:r>
          </a:p>
        </p:txBody>
      </p:sp>
      <p:sp>
        <p:nvSpPr>
          <p:cNvPr id="4" name="Text Box 15">
            <a:extLst>
              <a:ext uri="{FF2B5EF4-FFF2-40B4-BE49-F238E27FC236}">
                <a16:creationId xmlns:a16="http://schemas.microsoft.com/office/drawing/2014/main" id="{F2638B40-D636-5D99-15F7-1382956E8C2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341528BD-A38E-3F77-7042-7B21450133EE}"/>
              </a:ext>
            </a:extLst>
          </p:cNvPr>
          <p:cNvGraphicFramePr>
            <a:graphicFrameLocks/>
          </p:cNvGraphicFramePr>
          <p:nvPr>
            <p:extLst>
              <p:ext uri="{D42A27DB-BD31-4B8C-83A1-F6EECF244321}">
                <p14:modId xmlns:p14="http://schemas.microsoft.com/office/powerpoint/2010/main" val="3862310625"/>
              </p:ext>
            </p:extLst>
          </p:nvPr>
        </p:nvGraphicFramePr>
        <p:xfrm>
          <a:off x="727076" y="1604963"/>
          <a:ext cx="10735056" cy="2712752"/>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4191479054"/>
                    </a:ext>
                  </a:extLst>
                </a:gridCol>
                <a:gridCol w="3578352">
                  <a:extLst>
                    <a:ext uri="{9D8B030D-6E8A-4147-A177-3AD203B41FA5}">
                      <a16:colId xmlns:a16="http://schemas.microsoft.com/office/drawing/2014/main" val="13114952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Treatment-Related irAEs,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algn="ctr"/>
                      <a:r>
                        <a:rPr lang="en-US" sz="2000" b="1" dirty="0">
                          <a:latin typeface="Calibri" panose="020F0502020204030204" pitchFamily="34" charset="0"/>
                          <a:cs typeface="Calibri" panose="020F0502020204030204" pitchFamily="34" charset="0"/>
                        </a:rPr>
                        <a:t>Dostarlimab + CT</a:t>
                      </a:r>
                    </a:p>
                    <a:p>
                      <a:pPr algn="ctr"/>
                      <a:r>
                        <a:rPr lang="en-US" sz="2000" b="1" dirty="0">
                          <a:latin typeface="Calibri" panose="020F0502020204030204" pitchFamily="34" charset="0"/>
                          <a:cs typeface="Calibri" panose="020F0502020204030204" pitchFamily="34" charset="0"/>
                        </a:rPr>
                        <a:t>(n = 241)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lang="en-US" sz="2000" b="1" dirty="0">
                          <a:latin typeface="Calibri" panose="020F0502020204030204" pitchFamily="34" charset="0"/>
                          <a:cs typeface="Calibri" panose="020F0502020204030204" pitchFamily="34" charset="0"/>
                        </a:rPr>
                        <a:t>Placebo + CT</a:t>
                      </a:r>
                    </a:p>
                    <a:p>
                      <a:pPr algn="ctr"/>
                      <a:r>
                        <a:rPr lang="en-US" sz="2000" b="1" dirty="0">
                          <a:latin typeface="Calibri" panose="020F0502020204030204" pitchFamily="34" charset="0"/>
                          <a:cs typeface="Calibri" panose="020F0502020204030204" pitchFamily="34" charset="0"/>
                        </a:rPr>
                        <a:t>(n = 246)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irAE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Occurring in ≥5% of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Hypothyroidism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4159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E450-D84B-2069-258B-AD239B59E8B4}"/>
              </a:ext>
            </a:extLst>
          </p:cNvPr>
          <p:cNvSpPr>
            <a:spLocks noGrp="1"/>
          </p:cNvSpPr>
          <p:nvPr>
            <p:ph type="title"/>
          </p:nvPr>
        </p:nvSpPr>
        <p:spPr/>
        <p:txBody>
          <a:bodyPr/>
          <a:lstStyle/>
          <a:p>
            <a:r>
              <a:rPr lang="en-US" dirty="0"/>
              <a:t>Workup for More Common irAEs</a:t>
            </a:r>
          </a:p>
        </p:txBody>
      </p:sp>
      <p:sp>
        <p:nvSpPr>
          <p:cNvPr id="4" name="Text Box 15">
            <a:extLst>
              <a:ext uri="{FF2B5EF4-FFF2-40B4-BE49-F238E27FC236}">
                <a16:creationId xmlns:a16="http://schemas.microsoft.com/office/drawing/2014/main" id="{87AB5425-6EB1-7AED-F0C3-7B1A8D16F01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Clinical practice guidelines in oncology: management of immunotherapy-related toxicities. v.2.2023. nccn.org. </a:t>
            </a:r>
            <a:endParaRPr lang="en-US" altLang="en-US" sz="1200" b="0" dirty="0">
              <a:solidFill>
                <a:schemeClr val="bg2"/>
              </a:solidFill>
              <a:latin typeface="Calibri" panose="020F0502020204030204" pitchFamily="34" charset="0"/>
              <a:cs typeface="+mn-cs"/>
            </a:endParaRPr>
          </a:p>
        </p:txBody>
      </p:sp>
      <p:graphicFrame>
        <p:nvGraphicFramePr>
          <p:cNvPr id="5" name="Group 3">
            <a:extLst>
              <a:ext uri="{FF2B5EF4-FFF2-40B4-BE49-F238E27FC236}">
                <a16:creationId xmlns:a16="http://schemas.microsoft.com/office/drawing/2014/main" id="{7BE8D1D2-591B-83AF-068B-375D59F12136}"/>
              </a:ext>
            </a:extLst>
          </p:cNvPr>
          <p:cNvGraphicFramePr>
            <a:graphicFrameLocks/>
          </p:cNvGraphicFramePr>
          <p:nvPr>
            <p:extLst>
              <p:ext uri="{D42A27DB-BD31-4B8C-83A1-F6EECF244321}">
                <p14:modId xmlns:p14="http://schemas.microsoft.com/office/powerpoint/2010/main" val="3500489332"/>
              </p:ext>
            </p:extLst>
          </p:nvPr>
        </p:nvGraphicFramePr>
        <p:xfrm>
          <a:off x="289560" y="1200709"/>
          <a:ext cx="11612880" cy="5059744"/>
        </p:xfrm>
        <a:graphic>
          <a:graphicData uri="http://schemas.openxmlformats.org/drawingml/2006/table">
            <a:tbl>
              <a:tblPr/>
              <a:tblGrid>
                <a:gridCol w="274320">
                  <a:extLst>
                    <a:ext uri="{9D8B030D-6E8A-4147-A177-3AD203B41FA5}">
                      <a16:colId xmlns:a16="http://schemas.microsoft.com/office/drawing/2014/main" val="2889252822"/>
                    </a:ext>
                  </a:extLst>
                </a:gridCol>
                <a:gridCol w="28346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gridCol w="2834640">
                  <a:extLst>
                    <a:ext uri="{9D8B030D-6E8A-4147-A177-3AD203B41FA5}">
                      <a16:colId xmlns:a16="http://schemas.microsoft.com/office/drawing/2014/main" val="399453606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Colitis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Hepatitis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Nephritis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Pneumonitis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and high suspicion for complications: Consider abdominal/pelvic CT with contrast</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Abdominal contrast enhanced CT/MRI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Abdominal ultrasound</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chest CT with contrast if not contraindicated</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Labs</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stool evaluation to rule out infectious etiology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fecal lactoferrin/calprotectin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Rule out:</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Viral etiology </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Disease-related hepatic dysfunction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Drug-induced ALT/AST elevations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Consider other causes, including myositis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Spot urine protein/creatinine ratio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Microalbumin: creatinine ratio and urinalysis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Consider infectious workup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Bronchoscopy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 BAL and consider transbronchial lung biopsy if feasible/indicated</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Immunocompromised panel</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≥2: Consider GI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Consider GI/hepatology consultation</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Limit/stop hepatotoxic meds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Assess acetaminophen, dietary supplement, and alcohol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Evaluate potential causes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Recent IV contrast</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Fluid status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Medical review and testing for pre/postrenal causes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Limit/stop nephrotoxic meds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adjust meds to CrCl</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Consider pulmonary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Consider cardiac evaluation</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5334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2E4F0-2FCF-0767-BC9B-ACC9FA8F00E1}"/>
              </a:ext>
            </a:extLst>
          </p:cNvPr>
          <p:cNvSpPr>
            <a:spLocks noGrp="1"/>
          </p:cNvSpPr>
          <p:nvPr>
            <p:ph type="title"/>
          </p:nvPr>
        </p:nvSpPr>
        <p:spPr/>
        <p:txBody>
          <a:bodyPr/>
          <a:lstStyle/>
          <a:p>
            <a:r>
              <a:rPr lang="en-US" dirty="0"/>
              <a:t>Workup for Rare and/or Serious irAEs</a:t>
            </a:r>
          </a:p>
        </p:txBody>
      </p:sp>
      <p:sp>
        <p:nvSpPr>
          <p:cNvPr id="5" name="Text Box 15">
            <a:extLst>
              <a:ext uri="{FF2B5EF4-FFF2-40B4-BE49-F238E27FC236}">
                <a16:creationId xmlns:a16="http://schemas.microsoft.com/office/drawing/2014/main" id="{ABF71BD0-BAA5-20B4-0AF6-73E5A4AD53F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Clinical practice guidelines in oncology: management of immunotherapy-related toxicities. v.2.2023. nccn.org. </a:t>
            </a:r>
            <a:endParaRPr lang="en-US" altLang="en-US" sz="1200" b="0" dirty="0">
              <a:solidFill>
                <a:schemeClr val="bg2"/>
              </a:solidFill>
              <a:latin typeface="Calibri" panose="020F0502020204030204" pitchFamily="34" charset="0"/>
              <a:cs typeface="+mn-cs"/>
            </a:endParaRPr>
          </a:p>
        </p:txBody>
      </p:sp>
      <p:graphicFrame>
        <p:nvGraphicFramePr>
          <p:cNvPr id="8" name="Group 3">
            <a:extLst>
              <a:ext uri="{FF2B5EF4-FFF2-40B4-BE49-F238E27FC236}">
                <a16:creationId xmlns:a16="http://schemas.microsoft.com/office/drawing/2014/main" id="{C003E1DA-76D0-E437-4177-84E26645C339}"/>
              </a:ext>
            </a:extLst>
          </p:cNvPr>
          <p:cNvGraphicFramePr>
            <a:graphicFrameLocks/>
          </p:cNvGraphicFramePr>
          <p:nvPr>
            <p:extLst>
              <p:ext uri="{D42A27DB-BD31-4B8C-83A1-F6EECF244321}">
                <p14:modId xmlns:p14="http://schemas.microsoft.com/office/powerpoint/2010/main" val="4140265710"/>
              </p:ext>
            </p:extLst>
          </p:nvPr>
        </p:nvGraphicFramePr>
        <p:xfrm>
          <a:off x="289560" y="1595142"/>
          <a:ext cx="11612880" cy="4633024"/>
        </p:xfrm>
        <a:graphic>
          <a:graphicData uri="http://schemas.openxmlformats.org/drawingml/2006/table">
            <a:tbl>
              <a:tblPr/>
              <a:tblGrid>
                <a:gridCol w="274320">
                  <a:extLst>
                    <a:ext uri="{9D8B030D-6E8A-4147-A177-3AD203B41FA5}">
                      <a16:colId xmlns:a16="http://schemas.microsoft.com/office/drawing/2014/main" val="2889252822"/>
                    </a:ext>
                  </a:extLst>
                </a:gridCol>
                <a:gridCol w="28346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gridCol w="2834640">
                  <a:extLst>
                    <a:ext uri="{9D8B030D-6E8A-4147-A177-3AD203B41FA5}">
                      <a16:colId xmlns:a16="http://schemas.microsoft.com/office/drawing/2014/main" val="399453606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Hypophysitis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Myasthenia Gravis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Myocarditis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23B">
                        <a:alpha val="50196"/>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Myositis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symptomatic: Brain MRI ± contrast with pituitary/sellar cuts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MRI brain and/or spine to rule out CNS disease</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MRI</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MRI</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Labs</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polyuria/polydipsia present with elevated serum Na: Consider workup for diabetes insipidus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biomarkers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Inflammatory biomarkers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viral titers, especially COVID-19</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EMG muscle biopsy and myositis antibodies if clinically indicated</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Neurology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Pulmonary function assessment with NIF and VC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Perform cardiac exam, check ECG, test troponin, and consider transthoracic echocardiogram for possible concomitant myocarditis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EMG with repetitive stimulation and NCS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Immediate cardiology 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cardio-oncology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Telemetry monitoring if inpatient or topical patch monitor if outpatient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Echocardiogram with LV strain measurement, if possible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Consider cardiac catheterization and/or myocardial biopsy</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Muscle strength testing of proximal muscles, including neck flexors, and distal muscles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Evaluate for myasthenia gravis and myocarditis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49331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64385E-4FBE-4E2D-8AA6-D6F5B86DD5AD}"/>
              </a:ext>
            </a:extLst>
          </p:cNvPr>
          <p:cNvSpPr>
            <a:spLocks noGrp="1"/>
          </p:cNvSpPr>
          <p:nvPr>
            <p:ph type="title"/>
          </p:nvPr>
        </p:nvSpPr>
        <p:spPr/>
        <p:txBody>
          <a:bodyPr/>
          <a:lstStyle/>
          <a:p>
            <a:r>
              <a:rPr lang="en-US" dirty="0"/>
              <a:t>General Principles for Managing AEs </a:t>
            </a:r>
            <a:br>
              <a:rPr lang="en-US" dirty="0"/>
            </a:br>
            <a:r>
              <a:rPr lang="en-US" dirty="0"/>
              <a:t>With Immunotherapy in EC</a:t>
            </a:r>
          </a:p>
        </p:txBody>
      </p:sp>
      <p:sp>
        <p:nvSpPr>
          <p:cNvPr id="5" name="Content Placeholder 2">
            <a:extLst>
              <a:ext uri="{FF2B5EF4-FFF2-40B4-BE49-F238E27FC236}">
                <a16:creationId xmlns:a16="http://schemas.microsoft.com/office/drawing/2014/main" id="{9CED30E9-8500-4249-A718-756DA794A41A}"/>
              </a:ext>
            </a:extLst>
          </p:cNvPr>
          <p:cNvSpPr>
            <a:spLocks noGrp="1"/>
          </p:cNvSpPr>
          <p:nvPr>
            <p:ph sz="half" idx="1"/>
          </p:nvPr>
        </p:nvSpPr>
        <p:spPr>
          <a:xfrm>
            <a:off x="601820" y="1510730"/>
            <a:ext cx="5376672" cy="4678738"/>
          </a:xfrm>
        </p:spPr>
        <p:txBody>
          <a:bodyPr/>
          <a:lstStyle/>
          <a:p>
            <a:pPr>
              <a:lnSpc>
                <a:spcPct val="100000"/>
              </a:lnSpc>
            </a:pPr>
            <a:r>
              <a:rPr lang="en-US" sz="2000" dirty="0"/>
              <a:t>Educate patients about toxicities and to contact you immediately if they occur</a:t>
            </a:r>
          </a:p>
          <a:p>
            <a:pPr>
              <a:lnSpc>
                <a:spcPct val="100000"/>
              </a:lnSpc>
              <a:spcBef>
                <a:spcPts val="600"/>
              </a:spcBef>
              <a:spcAft>
                <a:spcPts val="600"/>
              </a:spcAft>
            </a:pPr>
            <a:r>
              <a:rPr lang="en-US" sz="2000" dirty="0"/>
              <a:t>Let other healthcare professionals know </a:t>
            </a:r>
            <a:br>
              <a:rPr lang="en-US" sz="2000" dirty="0"/>
            </a:br>
            <a:r>
              <a:rPr lang="en-US" sz="2000" dirty="0"/>
              <a:t>that they are receiving immunotherapy </a:t>
            </a:r>
            <a:br>
              <a:rPr lang="en-US" sz="2000" dirty="0"/>
            </a:br>
            <a:r>
              <a:rPr lang="en-US" sz="2000" dirty="0"/>
              <a:t>(wallet card)</a:t>
            </a:r>
          </a:p>
          <a:p>
            <a:pPr>
              <a:lnSpc>
                <a:spcPct val="100000"/>
              </a:lnSpc>
            </a:pPr>
            <a:r>
              <a:rPr lang="en-US" sz="2000" dirty="0"/>
              <a:t>Assess for irAEs at each cycle for the first </a:t>
            </a:r>
            <a:br>
              <a:rPr lang="en-US" sz="2000" dirty="0"/>
            </a:br>
            <a:r>
              <a:rPr lang="en-US" sz="2000" dirty="0"/>
              <a:t>3 mo, including laboratory tests</a:t>
            </a:r>
          </a:p>
          <a:p>
            <a:pPr>
              <a:lnSpc>
                <a:spcPct val="100000"/>
              </a:lnSpc>
            </a:pPr>
            <a:r>
              <a:rPr lang="en-US" sz="2000" dirty="0"/>
              <a:t>Thyroid tests every 4-6 wk </a:t>
            </a:r>
          </a:p>
          <a:p>
            <a:pPr>
              <a:lnSpc>
                <a:spcPct val="100000"/>
              </a:lnSpc>
            </a:pPr>
            <a:r>
              <a:rPr lang="en-US" sz="2000" dirty="0"/>
              <a:t>Maintain low threshold for steroids or immunosuppression if irAE is concerning </a:t>
            </a:r>
          </a:p>
          <a:p>
            <a:pPr>
              <a:lnSpc>
                <a:spcPct val="100000"/>
              </a:lnSpc>
              <a:spcBef>
                <a:spcPts val="600"/>
              </a:spcBef>
              <a:spcAft>
                <a:spcPts val="600"/>
              </a:spcAft>
            </a:pPr>
            <a:r>
              <a:rPr lang="en-US" sz="2000" dirty="0"/>
              <a:t>Biologic agents for steroid-refractory AEs</a:t>
            </a:r>
          </a:p>
          <a:p>
            <a:pPr lvl="1">
              <a:lnSpc>
                <a:spcPct val="100000"/>
              </a:lnSpc>
              <a:spcBef>
                <a:spcPts val="600"/>
              </a:spcBef>
              <a:spcAft>
                <a:spcPts val="600"/>
              </a:spcAft>
            </a:pPr>
            <a:r>
              <a:rPr lang="en-US" sz="1800" dirty="0"/>
              <a:t>Infliximab for toxicities lasting 48-72 hr</a:t>
            </a:r>
          </a:p>
        </p:txBody>
      </p:sp>
      <p:graphicFrame>
        <p:nvGraphicFramePr>
          <p:cNvPr id="9" name="Table 8">
            <a:extLst>
              <a:ext uri="{FF2B5EF4-FFF2-40B4-BE49-F238E27FC236}">
                <a16:creationId xmlns:a16="http://schemas.microsoft.com/office/drawing/2014/main" id="{04A51E50-B306-45BA-9FCE-4655136170E9}"/>
              </a:ext>
            </a:extLst>
          </p:cNvPr>
          <p:cNvGraphicFramePr>
            <a:graphicFrameLocks noGrp="1"/>
          </p:cNvGraphicFramePr>
          <p:nvPr/>
        </p:nvGraphicFramePr>
        <p:xfrm>
          <a:off x="6384926" y="1610437"/>
          <a:ext cx="5376672" cy="4541520"/>
        </p:xfrm>
        <a:graphic>
          <a:graphicData uri="http://schemas.openxmlformats.org/drawingml/2006/table">
            <a:tbl>
              <a:tblPr firstRow="1" bandRow="1">
                <a:effectLst/>
                <a:tableStyleId>{5C22544A-7EE6-4342-B048-85BDC9FD1C3A}</a:tableStyleId>
              </a:tblPr>
              <a:tblGrid>
                <a:gridCol w="1108074">
                  <a:extLst>
                    <a:ext uri="{9D8B030D-6E8A-4147-A177-3AD203B41FA5}">
                      <a16:colId xmlns:a16="http://schemas.microsoft.com/office/drawing/2014/main" val="20000"/>
                    </a:ext>
                  </a:extLst>
                </a:gridCol>
                <a:gridCol w="4268598">
                  <a:extLst>
                    <a:ext uri="{9D8B030D-6E8A-4147-A177-3AD203B41FA5}">
                      <a16:colId xmlns:a16="http://schemas.microsoft.com/office/drawing/2014/main" val="20001"/>
                    </a:ext>
                  </a:extLst>
                </a:gridCol>
              </a:tblGrid>
              <a:tr h="351143">
                <a:tc>
                  <a:txBody>
                    <a:bodyPr/>
                    <a:lstStyle/>
                    <a:p>
                      <a:r>
                        <a:rPr lang="en-US" sz="1800" dirty="0">
                          <a:latin typeface="Calibri" panose="020F0502020204030204" pitchFamily="34" charset="0"/>
                          <a:cs typeface="Calibri" panose="020F0502020204030204" pitchFamily="34" charset="0"/>
                        </a:rPr>
                        <a:t>Grade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Management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779250">
                <a:tc>
                  <a:txBody>
                    <a:bodyPr/>
                    <a:lstStyle/>
                    <a:p>
                      <a:r>
                        <a:rPr lang="en-US" sz="1600" dirty="0">
                          <a:solidFill>
                            <a:schemeClr val="bg1"/>
                          </a:solidFill>
                          <a:latin typeface="Calibri body"/>
                        </a:rPr>
                        <a:t>1 (mild)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Calibri body"/>
                        </a:rPr>
                        <a:t>Symptomatic</a:t>
                      </a:r>
                      <a:r>
                        <a:rPr lang="en-US" sz="1600" baseline="0" dirty="0">
                          <a:solidFill>
                            <a:schemeClr val="bg1"/>
                          </a:solidFill>
                          <a:latin typeface="Calibri body"/>
                        </a:rPr>
                        <a:t> management</a:t>
                      </a:r>
                    </a:p>
                    <a:p>
                      <a:pPr marL="285750" indent="-285750">
                        <a:buFont typeface="Wingdings" panose="05000000000000000000" pitchFamily="2" charset="2"/>
                        <a:buChar char="§"/>
                      </a:pPr>
                      <a:r>
                        <a:rPr lang="en-US" sz="1600" baseline="0" dirty="0">
                          <a:solidFill>
                            <a:schemeClr val="bg1"/>
                          </a:solidFill>
                          <a:latin typeface="Calibri body"/>
                        </a:rPr>
                        <a:t>Continue therapy</a:t>
                      </a:r>
                    </a:p>
                    <a:p>
                      <a:pPr marL="285750" indent="-285750">
                        <a:buFont typeface="Wingdings" panose="05000000000000000000" pitchFamily="2" charset="2"/>
                        <a:buChar char="§"/>
                      </a:pPr>
                      <a:r>
                        <a:rPr lang="en-US" sz="1600" baseline="0" dirty="0">
                          <a:solidFill>
                            <a:schemeClr val="bg1"/>
                          </a:solidFill>
                          <a:latin typeface="Calibri body"/>
                        </a:rPr>
                        <a:t>Immunosuppression not needed</a:t>
                      </a:r>
                      <a:endParaRPr lang="en-US" sz="1600" dirty="0">
                        <a:solidFill>
                          <a:schemeClr val="bg1"/>
                        </a:solidFill>
                        <a:latin typeface="Calibri body"/>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010138">
                <a:tc>
                  <a:txBody>
                    <a:bodyPr/>
                    <a:lstStyle/>
                    <a:p>
                      <a:r>
                        <a:rPr lang="en-US" sz="1600" dirty="0">
                          <a:solidFill>
                            <a:schemeClr val="bg1"/>
                          </a:solidFill>
                          <a:latin typeface="Calibri body"/>
                        </a:rPr>
                        <a:t>2 (mild</a:t>
                      </a:r>
                      <a:r>
                        <a:rPr lang="en-US" sz="1600" baseline="0" dirty="0">
                          <a:solidFill>
                            <a:schemeClr val="bg1"/>
                          </a:solidFill>
                          <a:latin typeface="Calibri body"/>
                        </a:rPr>
                        <a:t> to moderate)</a:t>
                      </a:r>
                      <a:endParaRPr lang="en-US" sz="1600" dirty="0">
                        <a:solidFill>
                          <a:schemeClr val="bg1"/>
                        </a:solidFill>
                        <a:latin typeface="Calibri body"/>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body"/>
                        </a:rPr>
                        <a:t>Symptomatic management</a:t>
                      </a:r>
                    </a:p>
                    <a:p>
                      <a:pPr marL="285750" indent="-285750">
                        <a:buFont typeface="Wingdings" panose="05000000000000000000" pitchFamily="2" charset="2"/>
                        <a:buChar char="§"/>
                      </a:pPr>
                      <a:r>
                        <a:rPr lang="en-US" sz="1600" dirty="0">
                          <a:solidFill>
                            <a:schemeClr val="bg1"/>
                          </a:solidFill>
                          <a:latin typeface="Calibri body"/>
                        </a:rPr>
                        <a:t>Consider discontinuing until resolution to grade 1</a:t>
                      </a:r>
                    </a:p>
                    <a:p>
                      <a:pPr marL="285750" indent="-285750">
                        <a:buFont typeface="Wingdings" panose="05000000000000000000" pitchFamily="2" charset="2"/>
                        <a:buChar char="§"/>
                      </a:pPr>
                      <a:r>
                        <a:rPr lang="en-US" sz="1600" dirty="0">
                          <a:solidFill>
                            <a:schemeClr val="bg1"/>
                          </a:solidFill>
                          <a:latin typeface="Calibri body"/>
                        </a:rPr>
                        <a:t>Consider immunosuppression if intolerable or persistent</a:t>
                      </a:r>
                    </a:p>
                    <a:p>
                      <a:pPr marL="285750" indent="-285750">
                        <a:buFont typeface="Wingdings" panose="05000000000000000000" pitchFamily="2" charset="2"/>
                        <a:buChar char="§"/>
                      </a:pPr>
                      <a:r>
                        <a:rPr lang="en-US" sz="1600" dirty="0">
                          <a:solidFill>
                            <a:schemeClr val="bg1"/>
                          </a:solidFill>
                          <a:latin typeface="Calibri body"/>
                        </a:rPr>
                        <a:t>Involve consultants as needed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010138">
                <a:tc>
                  <a:txBody>
                    <a:bodyPr/>
                    <a:lstStyle/>
                    <a:p>
                      <a:r>
                        <a:rPr lang="en-US" sz="1600" dirty="0">
                          <a:solidFill>
                            <a:schemeClr val="bg1"/>
                          </a:solidFill>
                          <a:latin typeface="Calibri body"/>
                        </a:rPr>
                        <a:t>3 or</a:t>
                      </a:r>
                      <a:r>
                        <a:rPr lang="en-US" sz="1600" baseline="0" dirty="0">
                          <a:solidFill>
                            <a:schemeClr val="bg1"/>
                          </a:solidFill>
                          <a:latin typeface="Calibri body"/>
                        </a:rPr>
                        <a:t> 4 (severe)</a:t>
                      </a:r>
                      <a:endParaRPr lang="en-US" sz="1600" dirty="0">
                        <a:solidFill>
                          <a:schemeClr val="bg1"/>
                        </a:solidFill>
                        <a:latin typeface="Calibri body"/>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Calibri body"/>
                        </a:rPr>
                        <a:t>Discontinue therapy</a:t>
                      </a:r>
                    </a:p>
                    <a:p>
                      <a:pPr marL="285750" indent="-285750">
                        <a:buFont typeface="Wingdings" panose="05000000000000000000" pitchFamily="2" charset="2"/>
                        <a:buChar char="§"/>
                      </a:pPr>
                      <a:r>
                        <a:rPr lang="en-US" sz="1600" dirty="0">
                          <a:solidFill>
                            <a:schemeClr val="bg1"/>
                          </a:solidFill>
                          <a:latin typeface="Calibri body"/>
                        </a:rPr>
                        <a:t>Start immunosuppression</a:t>
                      </a:r>
                    </a:p>
                    <a:p>
                      <a:pPr marL="285750" indent="-285750">
                        <a:buFont typeface="Wingdings" panose="05000000000000000000" pitchFamily="2" charset="2"/>
                        <a:buChar char="§"/>
                      </a:pPr>
                      <a:r>
                        <a:rPr lang="en-US" sz="1600" dirty="0">
                          <a:solidFill>
                            <a:schemeClr val="bg1"/>
                          </a:solidFill>
                          <a:latin typeface="Calibri body"/>
                        </a:rPr>
                        <a:t>Refer/involve</a:t>
                      </a:r>
                      <a:r>
                        <a:rPr lang="en-US" sz="1600" baseline="0" dirty="0">
                          <a:solidFill>
                            <a:schemeClr val="bg1"/>
                          </a:solidFill>
                          <a:latin typeface="Calibri body"/>
                        </a:rPr>
                        <a:t> consultants</a:t>
                      </a:r>
                    </a:p>
                    <a:p>
                      <a:pPr marL="285750" indent="-285750">
                        <a:buFont typeface="Wingdings" panose="05000000000000000000" pitchFamily="2" charset="2"/>
                        <a:buChar char="§"/>
                      </a:pPr>
                      <a:r>
                        <a:rPr lang="en-US" sz="1600" baseline="0" dirty="0">
                          <a:solidFill>
                            <a:schemeClr val="bg1"/>
                          </a:solidFill>
                          <a:latin typeface="Calibri body"/>
                        </a:rPr>
                        <a:t>At resolution, gradually taper off immunosuppression</a:t>
                      </a:r>
                    </a:p>
                    <a:p>
                      <a:pPr marL="285750" indent="-285750">
                        <a:buFont typeface="Wingdings" panose="05000000000000000000" pitchFamily="2" charset="2"/>
                        <a:buChar char="§"/>
                      </a:pPr>
                      <a:r>
                        <a:rPr lang="en-US" sz="1600" b="1" dirty="0">
                          <a:solidFill>
                            <a:schemeClr val="bg1"/>
                          </a:solidFill>
                          <a:latin typeface="Calibri body"/>
                        </a:rPr>
                        <a:t>Educate patients to recognize potential toxicities and to contact you if they occur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10" name="Text Box 11">
            <a:extLst>
              <a:ext uri="{FF2B5EF4-FFF2-40B4-BE49-F238E27FC236}">
                <a16:creationId xmlns:a16="http://schemas.microsoft.com/office/drawing/2014/main" id="{E42A802F-3506-45B9-9679-CF785096CC31}"/>
              </a:ext>
            </a:extLst>
          </p:cNvPr>
          <p:cNvSpPr txBox="1">
            <a:spLocks noChangeArrowheads="1"/>
          </p:cNvSpPr>
          <p:nvPr/>
        </p:nvSpPr>
        <p:spPr bwMode="auto">
          <a:xfrm>
            <a:off x="411480" y="63742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a:t>
            </a:r>
          </a:p>
        </p:txBody>
      </p:sp>
    </p:spTree>
    <p:extLst>
      <p:ext uri="{BB962C8B-B14F-4D97-AF65-F5344CB8AC3E}">
        <p14:creationId xmlns:p14="http://schemas.microsoft.com/office/powerpoint/2010/main" val="2794771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08E80A-2D0E-46F3-B498-A8A37E9775BC}"/>
              </a:ext>
            </a:extLst>
          </p:cNvPr>
          <p:cNvSpPr>
            <a:spLocks noGrp="1"/>
          </p:cNvSpPr>
          <p:nvPr>
            <p:ph type="title"/>
          </p:nvPr>
        </p:nvSpPr>
        <p:spPr/>
        <p:txBody>
          <a:bodyPr/>
          <a:lstStyle/>
          <a:p>
            <a:r>
              <a:rPr lang="en-US" altLang="en-US" sz="3100" dirty="0"/>
              <a:t>NCCN Clinical Practice Guidelines in Oncology (NCCN Guidelines®) for Managing Immune Checkpoint Inhibitor</a:t>
            </a:r>
            <a:r>
              <a:rPr lang="en-US" altLang="en-US" sz="3100" dirty="0">
                <a:latin typeface="Arial" panose="020B0604020202020204" pitchFamily="34" charset="0"/>
                <a:cs typeface="Arial" panose="020B0604020202020204" pitchFamily="34" charset="0"/>
              </a:rPr>
              <a:t>–</a:t>
            </a:r>
            <a:r>
              <a:rPr lang="en-US" altLang="en-US" sz="3100" dirty="0"/>
              <a:t>Related Toxicities</a:t>
            </a:r>
            <a:endParaRPr lang="en-US" sz="3100" dirty="0"/>
          </a:p>
        </p:txBody>
      </p:sp>
      <p:sp>
        <p:nvSpPr>
          <p:cNvPr id="4" name="Content Placeholder 3">
            <a:extLst>
              <a:ext uri="{FF2B5EF4-FFF2-40B4-BE49-F238E27FC236}">
                <a16:creationId xmlns:a16="http://schemas.microsoft.com/office/drawing/2014/main" id="{7E9A6C07-E1AF-4E0D-87AF-DAC3A604BD36}"/>
              </a:ext>
            </a:extLst>
          </p:cNvPr>
          <p:cNvSpPr>
            <a:spLocks noGrp="1"/>
          </p:cNvSpPr>
          <p:nvPr>
            <p:ph idx="4294967295"/>
          </p:nvPr>
        </p:nvSpPr>
        <p:spPr>
          <a:xfrm>
            <a:off x="602905" y="1506538"/>
            <a:ext cx="3803192" cy="3359181"/>
          </a:xfrm>
        </p:spPr>
        <p:txBody>
          <a:bodyPr/>
          <a:lstStyle/>
          <a:p>
            <a:r>
              <a:rPr lang="en-US" sz="2200" dirty="0"/>
              <a:t>Enter specific organ system affected and severity by answering a series of multiple-choice questions to gain management recommendations</a:t>
            </a:r>
          </a:p>
          <a:p>
            <a:r>
              <a:rPr lang="en-US" sz="2200" dirty="0"/>
              <a:t>Tool is based on</a:t>
            </a:r>
            <a:br>
              <a:rPr lang="en-US" sz="2200" dirty="0"/>
            </a:br>
            <a:r>
              <a:rPr lang="en-US" sz="2200" dirty="0"/>
              <a:t>NCCN Guidelines® (v.2.2023)</a:t>
            </a:r>
            <a:br>
              <a:rPr lang="en-US" sz="2200" dirty="0"/>
            </a:br>
            <a:endParaRPr lang="en-US" sz="2200" dirty="0"/>
          </a:p>
        </p:txBody>
      </p:sp>
      <p:sp>
        <p:nvSpPr>
          <p:cNvPr id="8" name="TextBox 7">
            <a:extLst>
              <a:ext uri="{FF2B5EF4-FFF2-40B4-BE49-F238E27FC236}">
                <a16:creationId xmlns:a16="http://schemas.microsoft.com/office/drawing/2014/main" id="{35444A05-4130-6057-5E04-FAB68356BE9F}"/>
              </a:ext>
            </a:extLst>
          </p:cNvPr>
          <p:cNvSpPr txBox="1"/>
          <p:nvPr/>
        </p:nvSpPr>
        <p:spPr bwMode="auto">
          <a:xfrm>
            <a:off x="423655" y="6180793"/>
            <a:ext cx="93280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NCCN Guidelines® for Managing Immune Checkpoint Inhibitor–Related Toxicities: Interactive Decision </a:t>
            </a:r>
            <a:br>
              <a:rPr lang="en-US" sz="1200" b="0" i="1"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Support Tool </a:t>
            </a:r>
            <a:r>
              <a:rPr lang="en-US" sz="1200" b="0" dirty="0">
                <a:solidFill>
                  <a:schemeClr val="bg1"/>
                </a:solidFill>
                <a:latin typeface="Calibri" panose="020F0502020204030204" pitchFamily="34" charset="0"/>
              </a:rPr>
              <a:t>available at: </a:t>
            </a:r>
            <a:r>
              <a:rPr lang="en-US" sz="1200" b="1" u="sng" dirty="0">
                <a:solidFill>
                  <a:schemeClr val="accent3"/>
                </a:solidFill>
                <a:latin typeface="Calibri" panose="020F0502020204030204" pitchFamily="34" charset="0"/>
                <a:hlinkClick r:id="rId3"/>
              </a:rPr>
              <a:t>clinicaloptions.com/immuneAEtool</a:t>
            </a:r>
            <a:r>
              <a:rPr lang="en-US" sz="1200" b="1" u="sng" dirty="0">
                <a:solidFill>
                  <a:schemeClr val="accent3"/>
                </a:solidFill>
                <a:latin typeface="Calibri" panose="020F0502020204030204" pitchFamily="34" charset="0"/>
              </a:rPr>
              <a:t> </a:t>
            </a:r>
            <a:r>
              <a:rPr lang="en-US" sz="1200" b="0" dirty="0">
                <a:solidFill>
                  <a:schemeClr val="bg1"/>
                </a:solidFill>
                <a:latin typeface="Calibri" panose="020F0502020204030204" pitchFamily="34" charset="0"/>
              </a:rPr>
              <a:t>or on our app: </a:t>
            </a:r>
            <a:r>
              <a:rPr lang="en-US" sz="1200" b="1" dirty="0">
                <a:solidFill>
                  <a:schemeClr val="accent3"/>
                </a:solidFill>
                <a:latin typeface="Calibri" panose="020F0502020204030204" pitchFamily="34" charset="0"/>
              </a:rPr>
              <a:t>AliCEA Mobile</a:t>
            </a:r>
            <a:endParaRPr lang="en-US" sz="1200" b="1" u="sng" dirty="0">
              <a:solidFill>
                <a:schemeClr val="accent3"/>
              </a:solidFill>
              <a:latin typeface="Calibri" panose="020F0502020204030204" pitchFamily="34" charset="0"/>
            </a:endParaRPr>
          </a:p>
        </p:txBody>
      </p:sp>
      <p:pic>
        <p:nvPicPr>
          <p:cNvPr id="20" name="Picture 19">
            <a:extLst>
              <a:ext uri="{FF2B5EF4-FFF2-40B4-BE49-F238E27FC236}">
                <a16:creationId xmlns:a16="http://schemas.microsoft.com/office/drawing/2014/main" id="{88D7C0A5-3818-1E7A-2B51-FDFF0BD44B64}"/>
              </a:ext>
            </a:extLst>
          </p:cNvPr>
          <p:cNvPicPr>
            <a:picLocks noChangeAspect="1"/>
          </p:cNvPicPr>
          <p:nvPr/>
        </p:nvPicPr>
        <p:blipFill rotWithShape="1">
          <a:blip r:embed="rId4"/>
          <a:srcRect r="48167"/>
          <a:stretch/>
        </p:blipFill>
        <p:spPr>
          <a:xfrm>
            <a:off x="4514319" y="1487295"/>
            <a:ext cx="3803193" cy="4297680"/>
          </a:xfrm>
          <a:prstGeom prst="rect">
            <a:avLst/>
          </a:prstGeom>
          <a:ln>
            <a:solidFill>
              <a:schemeClr val="bg1"/>
            </a:solidFill>
          </a:ln>
        </p:spPr>
      </p:pic>
      <p:pic>
        <p:nvPicPr>
          <p:cNvPr id="21" name="Picture 20">
            <a:extLst>
              <a:ext uri="{FF2B5EF4-FFF2-40B4-BE49-F238E27FC236}">
                <a16:creationId xmlns:a16="http://schemas.microsoft.com/office/drawing/2014/main" id="{8D54D2BA-046C-E90D-A9E2-A2321F1BD9DD}"/>
              </a:ext>
            </a:extLst>
          </p:cNvPr>
          <p:cNvPicPr>
            <a:picLocks noChangeAspect="1"/>
          </p:cNvPicPr>
          <p:nvPr/>
        </p:nvPicPr>
        <p:blipFill rotWithShape="1">
          <a:blip r:embed="rId5"/>
          <a:srcRect r="38308"/>
          <a:stretch/>
        </p:blipFill>
        <p:spPr>
          <a:xfrm>
            <a:off x="6994651" y="2953789"/>
            <a:ext cx="4535495" cy="2203379"/>
          </a:xfrm>
          <a:prstGeom prst="rect">
            <a:avLst/>
          </a:prstGeom>
          <a:ln>
            <a:solidFill>
              <a:schemeClr val="bg1"/>
            </a:solidFill>
          </a:ln>
        </p:spPr>
      </p:pic>
      <p:pic>
        <p:nvPicPr>
          <p:cNvPr id="7" name="Picture 6" descr="A black background with white text&#10;&#10;Description automatically generated">
            <a:extLst>
              <a:ext uri="{FF2B5EF4-FFF2-40B4-BE49-F238E27FC236}">
                <a16:creationId xmlns:a16="http://schemas.microsoft.com/office/drawing/2014/main" id="{D2ED248A-9238-20A2-58B0-6789A3C2D8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903" y="4380301"/>
            <a:ext cx="1080742" cy="373483"/>
          </a:xfrm>
          <a:prstGeom prst="rect">
            <a:avLst/>
          </a:prstGeom>
        </p:spPr>
      </p:pic>
      <p:pic>
        <p:nvPicPr>
          <p:cNvPr id="13" name="Picture 12" descr="A qr code on a white background&#10;&#10;Description automatically generated">
            <a:extLst>
              <a:ext uri="{FF2B5EF4-FFF2-40B4-BE49-F238E27FC236}">
                <a16:creationId xmlns:a16="http://schemas.microsoft.com/office/drawing/2014/main" id="{237D32CA-2A4E-A9C4-F84B-E75A671DA1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11763" y="4732397"/>
            <a:ext cx="1324780" cy="1324780"/>
          </a:xfrm>
          <a:prstGeom prst="rect">
            <a:avLst/>
          </a:prstGeom>
        </p:spPr>
      </p:pic>
      <p:pic>
        <p:nvPicPr>
          <p:cNvPr id="15" name="Picture 14" descr="A qr code with black squares&#10;&#10;Description automatically generated">
            <a:extLst>
              <a:ext uri="{FF2B5EF4-FFF2-40B4-BE49-F238E27FC236}">
                <a16:creationId xmlns:a16="http://schemas.microsoft.com/office/drawing/2014/main" id="{88FEA7AF-A3D2-D636-33D4-AA6F3F707F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4719" y="4763750"/>
            <a:ext cx="1305108" cy="1305108"/>
          </a:xfrm>
          <a:prstGeom prst="rect">
            <a:avLst/>
          </a:prstGeom>
        </p:spPr>
      </p:pic>
      <p:pic>
        <p:nvPicPr>
          <p:cNvPr id="23" name="Picture 22" descr="A black and white sign with white text&#10;&#10;Description automatically generated">
            <a:extLst>
              <a:ext uri="{FF2B5EF4-FFF2-40B4-BE49-F238E27FC236}">
                <a16:creationId xmlns:a16="http://schemas.microsoft.com/office/drawing/2014/main" id="{1019F507-2B4F-0CE8-6B09-9E477AD628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1885" y="4377316"/>
            <a:ext cx="1100090" cy="386434"/>
          </a:xfrm>
          <a:prstGeom prst="rect">
            <a:avLst/>
          </a:prstGeom>
        </p:spPr>
      </p:pic>
    </p:spTree>
    <p:extLst>
      <p:ext uri="{BB962C8B-B14F-4D97-AF65-F5344CB8AC3E}">
        <p14:creationId xmlns:p14="http://schemas.microsoft.com/office/powerpoint/2010/main" val="3241874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5E8E7-C3EC-15D5-2847-52085DACAC5F}"/>
              </a:ext>
            </a:extLst>
          </p:cNvPr>
          <p:cNvSpPr>
            <a:spLocks noGrp="1"/>
          </p:cNvSpPr>
          <p:nvPr>
            <p:ph type="title"/>
          </p:nvPr>
        </p:nvSpPr>
        <p:spPr/>
        <p:txBody>
          <a:bodyPr/>
          <a:lstStyle/>
          <a:p>
            <a:r>
              <a:rPr lang="en-US" dirty="0"/>
              <a:t>Multidisciplinary Tools for Optimizing </a:t>
            </a:r>
            <a:br>
              <a:rPr lang="en-US" dirty="0"/>
            </a:br>
            <a:r>
              <a:rPr lang="en-US" dirty="0"/>
              <a:t>Team Communication and Patient Education</a:t>
            </a:r>
          </a:p>
        </p:txBody>
      </p:sp>
      <p:sp>
        <p:nvSpPr>
          <p:cNvPr id="7" name="Text Box 15">
            <a:extLst>
              <a:ext uri="{FF2B5EF4-FFF2-40B4-BE49-F238E27FC236}">
                <a16:creationId xmlns:a16="http://schemas.microsoft.com/office/drawing/2014/main" id="{5C1BDC7F-37A6-57F6-B91C-073186472876}"/>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ACCC Immuno-Oncology Institute. Best practices for implementing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cancer immunotherapy in the community. November-December 2018.</a:t>
            </a:r>
            <a:endParaRPr lang="en-US" altLang="en-US" sz="1200" b="0" dirty="0">
              <a:solidFill>
                <a:schemeClr val="bg2"/>
              </a:solidFill>
              <a:latin typeface="Calibri" panose="020F0502020204030204" pitchFamily="34" charset="0"/>
              <a:cs typeface="+mn-cs"/>
            </a:endParaRPr>
          </a:p>
        </p:txBody>
      </p:sp>
      <p:graphicFrame>
        <p:nvGraphicFramePr>
          <p:cNvPr id="10" name="Group 3">
            <a:extLst>
              <a:ext uri="{FF2B5EF4-FFF2-40B4-BE49-F238E27FC236}">
                <a16:creationId xmlns:a16="http://schemas.microsoft.com/office/drawing/2014/main" id="{E4B78EC6-4A72-33F0-92EB-B04D3CE0FA0D}"/>
              </a:ext>
            </a:extLst>
          </p:cNvPr>
          <p:cNvGraphicFramePr>
            <a:graphicFrameLocks/>
          </p:cNvGraphicFramePr>
          <p:nvPr>
            <p:extLst>
              <p:ext uri="{D42A27DB-BD31-4B8C-83A1-F6EECF244321}">
                <p14:modId xmlns:p14="http://schemas.microsoft.com/office/powerpoint/2010/main" val="2891447124"/>
              </p:ext>
            </p:extLst>
          </p:nvPr>
        </p:nvGraphicFramePr>
        <p:xfrm>
          <a:off x="727076" y="1604963"/>
          <a:ext cx="10735056" cy="4114896"/>
        </p:xfrm>
        <a:graphic>
          <a:graphicData uri="http://schemas.openxmlformats.org/drawingml/2006/table">
            <a:tbl>
              <a:tblPr/>
              <a:tblGrid>
                <a:gridCol w="3298824">
                  <a:extLst>
                    <a:ext uri="{9D8B030D-6E8A-4147-A177-3AD203B41FA5}">
                      <a16:colId xmlns:a16="http://schemas.microsoft.com/office/drawing/2014/main" val="20000"/>
                    </a:ext>
                  </a:extLst>
                </a:gridCol>
                <a:gridCol w="7436232">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 Checklist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Provides ongoing education, including: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Signs and symptoms to watch for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When to call the oncology care team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Nursing Checklist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Helps structure patient assessments during infusion intake and at triage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Lab Tracker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Global document accessible by all HCPs for irAE management, including: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ICI holds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Steroid initiation, escalation, taper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Immunotherapy Wallet Card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Includes information to share with other HCPs if patient is experiencing emergent irAEs: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Current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Oncology HCPs to contact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360635827"/>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Electronic Health Records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Includes information on current tx available across specialties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5313228"/>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CTCAE v5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Educates HCPs involved in direct patient care on changes in toxicity grading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25645151"/>
                  </a:ext>
                </a:extLst>
              </a:tr>
            </a:tbl>
          </a:graphicData>
        </a:graphic>
      </p:graphicFrame>
    </p:spTree>
    <p:extLst>
      <p:ext uri="{BB962C8B-B14F-4D97-AF65-F5344CB8AC3E}">
        <p14:creationId xmlns:p14="http://schemas.microsoft.com/office/powerpoint/2010/main" val="3402998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221FF5-1891-3125-BE17-E7E2152D49A7}"/>
              </a:ext>
            </a:extLst>
          </p:cNvPr>
          <p:cNvSpPr>
            <a:spLocks noGrp="1"/>
          </p:cNvSpPr>
          <p:nvPr>
            <p:ph type="title"/>
          </p:nvPr>
        </p:nvSpPr>
        <p:spPr/>
        <p:txBody>
          <a:bodyPr/>
          <a:lstStyle/>
          <a:p>
            <a:r>
              <a:rPr lang="en-US" dirty="0"/>
              <a:t>Managing AEs With Combination </a:t>
            </a:r>
            <a:br>
              <a:rPr lang="en-US" dirty="0"/>
            </a:br>
            <a:r>
              <a:rPr lang="en-US" dirty="0"/>
              <a:t>ICI and VEGF-Targeted Therapy</a:t>
            </a:r>
          </a:p>
        </p:txBody>
      </p:sp>
    </p:spTree>
    <p:extLst>
      <p:ext uri="{BB962C8B-B14F-4D97-AF65-F5344CB8AC3E}">
        <p14:creationId xmlns:p14="http://schemas.microsoft.com/office/powerpoint/2010/main" val="476578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Adverse Events</a:t>
            </a:r>
          </a:p>
        </p:txBody>
      </p:sp>
      <p:sp>
        <p:nvSpPr>
          <p:cNvPr id="10" name="Text Box 15">
            <a:extLst>
              <a:ext uri="{FF2B5EF4-FFF2-40B4-BE49-F238E27FC236}">
                <a16:creationId xmlns:a16="http://schemas.microsoft.com/office/drawing/2014/main" id="{B7BCC856-FFBD-A847-9718-DC42E7147226}"/>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Makker. JCO. 2023;41:2904.</a:t>
            </a:r>
          </a:p>
        </p:txBody>
      </p:sp>
      <p:graphicFrame>
        <p:nvGraphicFramePr>
          <p:cNvPr id="8" name="Group 155">
            <a:extLst>
              <a:ext uri="{FF2B5EF4-FFF2-40B4-BE49-F238E27FC236}">
                <a16:creationId xmlns:a16="http://schemas.microsoft.com/office/drawing/2014/main" id="{F5AEC90D-AB54-410E-99E1-6B5DC74E76D8}"/>
              </a:ext>
            </a:extLst>
          </p:cNvPr>
          <p:cNvGraphicFramePr>
            <a:graphicFrameLocks/>
          </p:cNvGraphicFramePr>
          <p:nvPr>
            <p:extLst>
              <p:ext uri="{D42A27DB-BD31-4B8C-83A1-F6EECF244321}">
                <p14:modId xmlns:p14="http://schemas.microsoft.com/office/powerpoint/2010/main" val="1649857857"/>
              </p:ext>
            </p:extLst>
          </p:nvPr>
        </p:nvGraphicFramePr>
        <p:xfrm>
          <a:off x="519305" y="1610437"/>
          <a:ext cx="5376670" cy="4419600"/>
        </p:xfrm>
        <a:graphic>
          <a:graphicData uri="http://schemas.openxmlformats.org/drawingml/2006/table">
            <a:tbl>
              <a:tblPr/>
              <a:tblGrid>
                <a:gridCol w="1780622">
                  <a:extLst>
                    <a:ext uri="{9D8B030D-6E8A-4147-A177-3AD203B41FA5}">
                      <a16:colId xmlns:a16="http://schemas.microsoft.com/office/drawing/2014/main" val="20000"/>
                    </a:ext>
                  </a:extLst>
                </a:gridCol>
                <a:gridCol w="899012">
                  <a:extLst>
                    <a:ext uri="{9D8B030D-6E8A-4147-A177-3AD203B41FA5}">
                      <a16:colId xmlns:a16="http://schemas.microsoft.com/office/drawing/2014/main" val="1238656420"/>
                    </a:ext>
                  </a:extLst>
                </a:gridCol>
                <a:gridCol w="899012">
                  <a:extLst>
                    <a:ext uri="{9D8B030D-6E8A-4147-A177-3AD203B41FA5}">
                      <a16:colId xmlns:a16="http://schemas.microsoft.com/office/drawing/2014/main" val="3873078834"/>
                    </a:ext>
                  </a:extLst>
                </a:gridCol>
                <a:gridCol w="899012">
                  <a:extLst>
                    <a:ext uri="{9D8B030D-6E8A-4147-A177-3AD203B41FA5}">
                      <a16:colId xmlns:a16="http://schemas.microsoft.com/office/drawing/2014/main" val="1328308896"/>
                    </a:ext>
                  </a:extLst>
                </a:gridCol>
                <a:gridCol w="899012">
                  <a:extLst>
                    <a:ext uri="{9D8B030D-6E8A-4147-A177-3AD203B41FA5}">
                      <a16:colId xmlns:a16="http://schemas.microsoft.com/office/drawing/2014/main" val="310581204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TEAEs,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406)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388)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Any Gr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Gr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Any Gr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600" b="1" dirty="0">
                          <a:latin typeface="Calibri" panose="020F0502020204030204" pitchFamily="34" charset="0"/>
                          <a:cs typeface="Calibri" panose="020F0502020204030204" pitchFamily="34" charset="0"/>
                        </a:rPr>
                        <a:t>Gr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18872" marR="118872"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18872" marR="118872"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755344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18872" marR="118872"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18872" marR="118872"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956708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18872" marR="118872" anchor="ctr"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55.7</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18872" marR="118872"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11834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51.7</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425276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8531687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37.7</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4112706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Weight decrease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040044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634857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71216721"/>
                  </a:ext>
                </a:extLst>
              </a:tr>
            </a:tbl>
          </a:graphicData>
        </a:graphic>
      </p:graphicFrame>
      <p:graphicFrame>
        <p:nvGraphicFramePr>
          <p:cNvPr id="11" name="Group 155">
            <a:extLst>
              <a:ext uri="{FF2B5EF4-FFF2-40B4-BE49-F238E27FC236}">
                <a16:creationId xmlns:a16="http://schemas.microsoft.com/office/drawing/2014/main" id="{FD9E3B95-F7CF-4619-8536-6A2FEC721F08}"/>
              </a:ext>
            </a:extLst>
          </p:cNvPr>
          <p:cNvGraphicFramePr>
            <a:graphicFrameLocks/>
          </p:cNvGraphicFramePr>
          <p:nvPr>
            <p:extLst>
              <p:ext uri="{D42A27DB-BD31-4B8C-83A1-F6EECF244321}">
                <p14:modId xmlns:p14="http://schemas.microsoft.com/office/powerpoint/2010/main" val="305947820"/>
              </p:ext>
            </p:extLst>
          </p:nvPr>
        </p:nvGraphicFramePr>
        <p:xfrm>
          <a:off x="6391085" y="1610437"/>
          <a:ext cx="5367528" cy="3505200"/>
        </p:xfrm>
        <a:graphic>
          <a:graphicData uri="http://schemas.openxmlformats.org/drawingml/2006/table">
            <a:tbl>
              <a:tblPr/>
              <a:tblGrid>
                <a:gridCol w="1783080">
                  <a:extLst>
                    <a:ext uri="{9D8B030D-6E8A-4147-A177-3AD203B41FA5}">
                      <a16:colId xmlns:a16="http://schemas.microsoft.com/office/drawing/2014/main" val="20000"/>
                    </a:ext>
                  </a:extLst>
                </a:gridCol>
                <a:gridCol w="896112">
                  <a:extLst>
                    <a:ext uri="{9D8B030D-6E8A-4147-A177-3AD203B41FA5}">
                      <a16:colId xmlns:a16="http://schemas.microsoft.com/office/drawing/2014/main" val="1238656420"/>
                    </a:ext>
                  </a:extLst>
                </a:gridCol>
                <a:gridCol w="896112">
                  <a:extLst>
                    <a:ext uri="{9D8B030D-6E8A-4147-A177-3AD203B41FA5}">
                      <a16:colId xmlns:a16="http://schemas.microsoft.com/office/drawing/2014/main" val="3873078834"/>
                    </a:ext>
                  </a:extLst>
                </a:gridCol>
                <a:gridCol w="896112">
                  <a:extLst>
                    <a:ext uri="{9D8B030D-6E8A-4147-A177-3AD203B41FA5}">
                      <a16:colId xmlns:a16="http://schemas.microsoft.com/office/drawing/2014/main" val="1328308896"/>
                    </a:ext>
                  </a:extLst>
                </a:gridCol>
                <a:gridCol w="896112">
                  <a:extLst>
                    <a:ext uri="{9D8B030D-6E8A-4147-A177-3AD203B41FA5}">
                      <a16:colId xmlns:a16="http://schemas.microsoft.com/office/drawing/2014/main" val="310581204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TEAEs,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406)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388)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Any Gr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Gr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algn="ctr"/>
                      <a:r>
                        <a:rPr lang="en-US" sz="1600" b="1" dirty="0">
                          <a:latin typeface="Calibri" panose="020F0502020204030204" pitchFamily="34" charset="0"/>
                          <a:cs typeface="Calibri" panose="020F0502020204030204" pitchFamily="34" charset="0"/>
                        </a:rPr>
                        <a:t>Any Gr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600" b="1" dirty="0">
                          <a:latin typeface="Calibri" panose="020F0502020204030204" pitchFamily="34" charset="0"/>
                          <a:cs typeface="Calibri" panose="020F0502020204030204" pitchFamily="34" charset="0"/>
                        </a:rPr>
                        <a:t>Gr ≥3*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Proteinuria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3122325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943559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48.7</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55179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UTI</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477115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7785921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373511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79298829"/>
                  </a:ext>
                </a:extLst>
              </a:tr>
            </a:tbl>
          </a:graphicData>
        </a:graphic>
      </p:graphicFrame>
      <p:sp>
        <p:nvSpPr>
          <p:cNvPr id="3" name="TextBox 2">
            <a:extLst>
              <a:ext uri="{FF2B5EF4-FFF2-40B4-BE49-F238E27FC236}">
                <a16:creationId xmlns:a16="http://schemas.microsoft.com/office/drawing/2014/main" id="{89E10DE4-298B-41E2-9B64-F0279E2D25EB}"/>
              </a:ext>
            </a:extLst>
          </p:cNvPr>
          <p:cNvSpPr txBox="1"/>
          <p:nvPr/>
        </p:nvSpPr>
        <p:spPr bwMode="auto">
          <a:xfrm>
            <a:off x="519305" y="6051041"/>
            <a:ext cx="1091657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 lenvatinib and pembrolizumab arm, 6.4% of patients suffered grade 5 AEs; in TPC arm, 5.2% of patients suffered grade 5 AEs.</a:t>
            </a:r>
          </a:p>
        </p:txBody>
      </p:sp>
    </p:spTree>
    <p:extLst>
      <p:ext uri="{BB962C8B-B14F-4D97-AF65-F5344CB8AC3E}">
        <p14:creationId xmlns:p14="http://schemas.microsoft.com/office/powerpoint/2010/main" val="2180041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9603-D3CC-B2B0-AF14-34D51914B6DD}"/>
              </a:ext>
            </a:extLst>
          </p:cNvPr>
          <p:cNvSpPr>
            <a:spLocks noGrp="1"/>
          </p:cNvSpPr>
          <p:nvPr>
            <p:ph type="title"/>
          </p:nvPr>
        </p:nvSpPr>
        <p:spPr/>
        <p:txBody>
          <a:bodyPr/>
          <a:lstStyle/>
          <a:p>
            <a:r>
              <a:rPr lang="en-US" dirty="0"/>
              <a:t>General Management of AEs </a:t>
            </a:r>
            <a:br>
              <a:rPr lang="en-US" dirty="0"/>
            </a:br>
            <a:r>
              <a:rPr lang="en-US" dirty="0"/>
              <a:t>With Lenvatinib/Pembrolizumab</a:t>
            </a:r>
          </a:p>
        </p:txBody>
      </p:sp>
      <p:sp>
        <p:nvSpPr>
          <p:cNvPr id="3" name="Content Placeholder 2">
            <a:extLst>
              <a:ext uri="{FF2B5EF4-FFF2-40B4-BE49-F238E27FC236}">
                <a16:creationId xmlns:a16="http://schemas.microsoft.com/office/drawing/2014/main" id="{78932781-6528-754F-3289-BECB6B1B9452}"/>
              </a:ext>
            </a:extLst>
          </p:cNvPr>
          <p:cNvSpPr>
            <a:spLocks noGrp="1"/>
          </p:cNvSpPr>
          <p:nvPr>
            <p:ph sz="half" idx="2"/>
          </p:nvPr>
        </p:nvSpPr>
        <p:spPr/>
        <p:txBody>
          <a:bodyPr/>
          <a:lstStyle/>
          <a:p>
            <a:r>
              <a:rPr lang="en-US" sz="2000" dirty="0"/>
              <a:t>Manage most AEs with supportive care </a:t>
            </a:r>
            <a:br>
              <a:rPr lang="en-US" sz="2000" dirty="0"/>
            </a:br>
            <a:r>
              <a:rPr lang="en-US" sz="2000" dirty="0"/>
              <a:t>plus withholding 1 or both agents as per prescribing information; discontinue if necessary</a:t>
            </a:r>
          </a:p>
          <a:p>
            <a:pPr lvl="1"/>
            <a:r>
              <a:rPr lang="en-US" sz="1800" dirty="0"/>
              <a:t>Can dose reduce lenvatinib</a:t>
            </a:r>
          </a:p>
          <a:p>
            <a:pPr lvl="1"/>
            <a:r>
              <a:rPr lang="en-US" sz="1800" dirty="0"/>
              <a:t>Do </a:t>
            </a:r>
            <a:r>
              <a:rPr lang="en-US" sz="1800" b="1" u="sng" dirty="0"/>
              <a:t>NOT</a:t>
            </a:r>
            <a:r>
              <a:rPr lang="en-US" sz="1800" dirty="0"/>
              <a:t> dose reduce pembrolizumab</a:t>
            </a:r>
          </a:p>
          <a:p>
            <a:r>
              <a:rPr lang="en-US" sz="2000" dirty="0"/>
              <a:t>Many key TRAEs managed as outlined here</a:t>
            </a:r>
          </a:p>
          <a:p>
            <a:pPr lvl="1"/>
            <a:r>
              <a:rPr lang="en-US" sz="1800" dirty="0"/>
              <a:t>Fatigue, nausea/vomiting, diarrhea, decreased appetite/weight, PPES, musculoskeletal pain, stomatitis</a:t>
            </a:r>
          </a:p>
          <a:p>
            <a:r>
              <a:rPr lang="en-US" sz="2000" dirty="0"/>
              <a:t>More specific recommendations for hypertension, hypothyroidism, proteinuria will be discussed</a:t>
            </a:r>
          </a:p>
          <a:p>
            <a:endParaRPr lang="en-US" sz="2000" dirty="0"/>
          </a:p>
          <a:p>
            <a:pPr marL="0" indent="0">
              <a:buNone/>
            </a:pPr>
            <a:endParaRPr lang="en-US" sz="2000" dirty="0"/>
          </a:p>
        </p:txBody>
      </p:sp>
      <p:graphicFrame>
        <p:nvGraphicFramePr>
          <p:cNvPr id="4" name="Group 3">
            <a:extLst>
              <a:ext uri="{FF2B5EF4-FFF2-40B4-BE49-F238E27FC236}">
                <a16:creationId xmlns:a16="http://schemas.microsoft.com/office/drawing/2014/main" id="{75556923-3663-5C29-7211-977DFC2EB388}"/>
              </a:ext>
            </a:extLst>
          </p:cNvPr>
          <p:cNvGraphicFramePr>
            <a:graphicFrameLocks/>
          </p:cNvGraphicFramePr>
          <p:nvPr/>
        </p:nvGraphicFramePr>
        <p:xfrm>
          <a:off x="522288" y="1604963"/>
          <a:ext cx="5376672" cy="2103168"/>
        </p:xfrm>
        <a:graphic>
          <a:graphicData uri="http://schemas.openxmlformats.org/drawingml/2006/table">
            <a:tbl>
              <a:tblPr/>
              <a:tblGrid>
                <a:gridCol w="1814512">
                  <a:extLst>
                    <a:ext uri="{9D8B030D-6E8A-4147-A177-3AD203B41FA5}">
                      <a16:colId xmlns:a16="http://schemas.microsoft.com/office/drawing/2014/main" val="20000"/>
                    </a:ext>
                  </a:extLst>
                </a:gridCol>
                <a:gridCol w="356216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Lenvatinib Dose Modification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Persistent/</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intolerable grade 2/3</a:t>
                      </a:r>
                      <a:endParaRPr kumimoji="0" lang="en-US" sz="20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until severity improved to grade ≤1 or 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Resume at reduced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Permanently discontinue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5" name="Group 3">
            <a:extLst>
              <a:ext uri="{FF2B5EF4-FFF2-40B4-BE49-F238E27FC236}">
                <a16:creationId xmlns:a16="http://schemas.microsoft.com/office/drawing/2014/main" id="{2BD02C5F-F120-276C-A25C-C581505796CD}"/>
              </a:ext>
            </a:extLst>
          </p:cNvPr>
          <p:cNvGraphicFramePr>
            <a:graphicFrameLocks/>
          </p:cNvGraphicFramePr>
          <p:nvPr/>
        </p:nvGraphicFramePr>
        <p:xfrm>
          <a:off x="522288" y="3850461"/>
          <a:ext cx="5373690" cy="1585024"/>
        </p:xfrm>
        <a:graphic>
          <a:graphicData uri="http://schemas.openxmlformats.org/drawingml/2006/table">
            <a:tbl>
              <a:tblPr/>
              <a:tblGrid>
                <a:gridCol w="1074738">
                  <a:extLst>
                    <a:ext uri="{9D8B030D-6E8A-4147-A177-3AD203B41FA5}">
                      <a16:colId xmlns:a16="http://schemas.microsoft.com/office/drawing/2014/main" val="20000"/>
                    </a:ext>
                  </a:extLst>
                </a:gridCol>
                <a:gridCol w="1074738">
                  <a:extLst>
                    <a:ext uri="{9D8B030D-6E8A-4147-A177-3AD203B41FA5}">
                      <a16:colId xmlns:a16="http://schemas.microsoft.com/office/drawing/2014/main" val="2556532470"/>
                    </a:ext>
                  </a:extLst>
                </a:gridCol>
                <a:gridCol w="1074738">
                  <a:extLst>
                    <a:ext uri="{9D8B030D-6E8A-4147-A177-3AD203B41FA5}">
                      <a16:colId xmlns:a16="http://schemas.microsoft.com/office/drawing/2014/main" val="20001"/>
                    </a:ext>
                  </a:extLst>
                </a:gridCol>
                <a:gridCol w="1074738">
                  <a:extLst>
                    <a:ext uri="{9D8B030D-6E8A-4147-A177-3AD203B41FA5}">
                      <a16:colId xmlns:a16="http://schemas.microsoft.com/office/drawing/2014/main" val="20002"/>
                    </a:ext>
                  </a:extLst>
                </a:gridCol>
                <a:gridCol w="1074738">
                  <a:extLst>
                    <a:ext uri="{9D8B030D-6E8A-4147-A177-3AD203B41FA5}">
                      <a16:colId xmlns:a16="http://schemas.microsoft.com/office/drawing/2014/main" val="359523903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Dose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PO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Starting Dosage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Lenvatinib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First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Second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Third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92872895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RCC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21172527"/>
                  </a:ext>
                </a:extLst>
              </a:tr>
            </a:tbl>
          </a:graphicData>
        </a:graphic>
      </p:graphicFrame>
      <p:sp>
        <p:nvSpPr>
          <p:cNvPr id="9" name="Text Box 15">
            <a:extLst>
              <a:ext uri="{FF2B5EF4-FFF2-40B4-BE49-F238E27FC236}">
                <a16:creationId xmlns:a16="http://schemas.microsoft.com/office/drawing/2014/main" id="{92E31F09-1946-01DA-3C68-925AC182DF5D}"/>
              </a:ext>
            </a:extLst>
          </p:cNvPr>
          <p:cNvSpPr txBox="1">
            <a:spLocks noChangeArrowheads="1"/>
          </p:cNvSpPr>
          <p:nvPr/>
        </p:nvSpPr>
        <p:spPr bwMode="auto">
          <a:xfrm>
            <a:off x="411480" y="6204872"/>
            <a:ext cx="814469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Oncologist. 2021;26:e1599. Motzer. NEJM. 2021;384:1289.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Motzer. Oncologist. 2023;28:501. Lenvatinib PI. Pembrolizumab PI.</a:t>
            </a:r>
          </a:p>
        </p:txBody>
      </p:sp>
    </p:spTree>
    <p:extLst>
      <p:ext uri="{BB962C8B-B14F-4D97-AF65-F5344CB8AC3E}">
        <p14:creationId xmlns:p14="http://schemas.microsoft.com/office/powerpoint/2010/main" val="1404908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6EB19-E268-A37D-3C88-B75869FB3D72}"/>
              </a:ext>
            </a:extLst>
          </p:cNvPr>
          <p:cNvSpPr>
            <a:spLocks noGrp="1"/>
          </p:cNvSpPr>
          <p:nvPr>
            <p:ph type="title"/>
          </p:nvPr>
        </p:nvSpPr>
        <p:spPr/>
        <p:txBody>
          <a:bodyPr/>
          <a:lstStyle/>
          <a:p>
            <a:r>
              <a:rPr lang="en-US" dirty="0"/>
              <a:t>Managing AEs With Lenvatinib/Pembrolizumab: Hypertension </a:t>
            </a:r>
          </a:p>
        </p:txBody>
      </p:sp>
      <p:sp>
        <p:nvSpPr>
          <p:cNvPr id="3" name="Content Placeholder 2">
            <a:extLst>
              <a:ext uri="{FF2B5EF4-FFF2-40B4-BE49-F238E27FC236}">
                <a16:creationId xmlns:a16="http://schemas.microsoft.com/office/drawing/2014/main" id="{23B884B0-8815-7AC4-C7CF-485C2F321B91}"/>
              </a:ext>
            </a:extLst>
          </p:cNvPr>
          <p:cNvSpPr>
            <a:spLocks noGrp="1"/>
          </p:cNvSpPr>
          <p:nvPr>
            <p:ph sz="half" idx="1"/>
          </p:nvPr>
        </p:nvSpPr>
        <p:spPr/>
        <p:txBody>
          <a:bodyPr/>
          <a:lstStyle/>
          <a:p>
            <a:r>
              <a:rPr lang="en-US" sz="2400" dirty="0"/>
              <a:t>Control BP before initiating treatment</a:t>
            </a:r>
          </a:p>
          <a:p>
            <a:r>
              <a:rPr lang="en-US" sz="2400" dirty="0"/>
              <a:t>Monitor BP regularly during treatment</a:t>
            </a:r>
          </a:p>
          <a:p>
            <a:pPr lvl="1"/>
            <a:r>
              <a:rPr lang="en-US" sz="2200" dirty="0"/>
              <a:t>Monitoring schedule: At 1 wk → </a:t>
            </a:r>
            <a:br>
              <a:rPr lang="en-US" sz="2200" dirty="0"/>
            </a:br>
            <a:r>
              <a:rPr lang="en-US" sz="2200" dirty="0"/>
              <a:t>Q2W for first 2 mo → at least monthly thereafter</a:t>
            </a:r>
          </a:p>
          <a:p>
            <a:r>
              <a:rPr lang="en-US" sz="2400" dirty="0"/>
              <a:t>Optimize medical management before withholding/dose reducing lenvatinib</a:t>
            </a:r>
          </a:p>
          <a:p>
            <a:pPr lvl="1"/>
            <a:r>
              <a:rPr lang="en-US" sz="2200" i="1" dirty="0"/>
              <a:t>Exceptions: </a:t>
            </a:r>
            <a:r>
              <a:rPr lang="en-US" sz="2200" dirty="0"/>
              <a:t>Withhold if:</a:t>
            </a:r>
          </a:p>
          <a:p>
            <a:pPr lvl="2"/>
            <a:r>
              <a:rPr lang="en-US" sz="2000" dirty="0"/>
              <a:t>At imminent risk of hypertensive crisis </a:t>
            </a:r>
          </a:p>
          <a:p>
            <a:pPr lvl="2"/>
            <a:r>
              <a:rPr lang="en-US" sz="2000" dirty="0"/>
              <a:t>Significant risk factors for complications present </a:t>
            </a:r>
          </a:p>
        </p:txBody>
      </p:sp>
      <p:sp>
        <p:nvSpPr>
          <p:cNvPr id="4" name="Text Box 15">
            <a:extLst>
              <a:ext uri="{FF2B5EF4-FFF2-40B4-BE49-F238E27FC236}">
                <a16:creationId xmlns:a16="http://schemas.microsoft.com/office/drawing/2014/main" id="{1D3C1291-D36D-4E94-E5D9-435360288D08}"/>
              </a:ext>
            </a:extLst>
          </p:cNvPr>
          <p:cNvSpPr txBox="1">
            <a:spLocks noChangeArrowheads="1"/>
          </p:cNvSpPr>
          <p:nvPr/>
        </p:nvSpPr>
        <p:spPr bwMode="auto">
          <a:xfrm>
            <a:off x="411480" y="6389538"/>
            <a:ext cx="81446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Oncologist. 2021;26:e1599. Lenvatinib PI. </a:t>
            </a:r>
          </a:p>
        </p:txBody>
      </p:sp>
      <p:graphicFrame>
        <p:nvGraphicFramePr>
          <p:cNvPr id="6" name="Group 3">
            <a:extLst>
              <a:ext uri="{FF2B5EF4-FFF2-40B4-BE49-F238E27FC236}">
                <a16:creationId xmlns:a16="http://schemas.microsoft.com/office/drawing/2014/main" id="{D12BFB50-CA02-C620-21A7-8A1BC98C2937}"/>
              </a:ext>
            </a:extLst>
          </p:cNvPr>
          <p:cNvGraphicFramePr>
            <a:graphicFrameLocks/>
          </p:cNvGraphicFramePr>
          <p:nvPr>
            <p:extLst>
              <p:ext uri="{D42A27DB-BD31-4B8C-83A1-F6EECF244321}">
                <p14:modId xmlns:p14="http://schemas.microsoft.com/office/powerpoint/2010/main" val="848107382"/>
              </p:ext>
            </p:extLst>
          </p:nvPr>
        </p:nvGraphicFramePr>
        <p:xfrm>
          <a:off x="6329390" y="957653"/>
          <a:ext cx="5673425" cy="5181696"/>
        </p:xfrm>
        <a:graphic>
          <a:graphicData uri="http://schemas.openxmlformats.org/drawingml/2006/table">
            <a:tbl>
              <a:tblPr/>
              <a:tblGrid>
                <a:gridCol w="2015826">
                  <a:extLst>
                    <a:ext uri="{9D8B030D-6E8A-4147-A177-3AD203B41FA5}">
                      <a16:colId xmlns:a16="http://schemas.microsoft.com/office/drawing/2014/main" val="20000"/>
                    </a:ext>
                  </a:extLst>
                </a:gridCol>
                <a:gridCol w="3657599">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Hypertension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Lenvatinib Dose Modification per Prescribing Information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if persists despite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optimal antihypertensive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When grade ≤2, resume at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reduced dose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Permanently discontinue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Hypertension Scenario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Management per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KEYNOTE-755 Protocol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0958046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Elevated BP (systolic ≥140 mm Hg or diastolic ≥90 mm Hg) confirmed on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2 assessments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≥30 min apart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Start antihypertensive medications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already receiving antihypertensives, modify dose or medication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264892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BP still elevated despite optimized antihypertensive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Interrupt lenvatinib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Resume at lower dose after patient has controlled BP on stable dose of antihypertensive therapy for ≥48 hr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820735600"/>
                  </a:ext>
                </a:extLst>
              </a:tr>
            </a:tbl>
          </a:graphicData>
        </a:graphic>
      </p:graphicFrame>
    </p:spTree>
    <p:extLst>
      <p:ext uri="{BB962C8B-B14F-4D97-AF65-F5344CB8AC3E}">
        <p14:creationId xmlns:p14="http://schemas.microsoft.com/office/powerpoint/2010/main" val="3005851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6EB19-E268-A37D-3C88-B75869FB3D72}"/>
              </a:ext>
            </a:extLst>
          </p:cNvPr>
          <p:cNvSpPr>
            <a:spLocks noGrp="1"/>
          </p:cNvSpPr>
          <p:nvPr>
            <p:ph type="title"/>
          </p:nvPr>
        </p:nvSpPr>
        <p:spPr/>
        <p:txBody>
          <a:bodyPr/>
          <a:lstStyle/>
          <a:p>
            <a:r>
              <a:rPr lang="en-US" dirty="0"/>
              <a:t>Managing AEs With Lenvatinib/Pembrolizumab: Hypothyroidism </a:t>
            </a:r>
          </a:p>
        </p:txBody>
      </p:sp>
      <p:sp>
        <p:nvSpPr>
          <p:cNvPr id="9" name="Content Placeholder 8">
            <a:extLst>
              <a:ext uri="{FF2B5EF4-FFF2-40B4-BE49-F238E27FC236}">
                <a16:creationId xmlns:a16="http://schemas.microsoft.com/office/drawing/2014/main" id="{3D13F4EA-F862-38BF-B009-C14DA036393C}"/>
              </a:ext>
            </a:extLst>
          </p:cNvPr>
          <p:cNvSpPr>
            <a:spLocks noGrp="1"/>
          </p:cNvSpPr>
          <p:nvPr>
            <p:ph sz="half" idx="2"/>
          </p:nvPr>
        </p:nvSpPr>
        <p:spPr>
          <a:xfrm>
            <a:off x="6420794" y="1510730"/>
            <a:ext cx="5229570" cy="4679462"/>
          </a:xfrm>
        </p:spPr>
        <p:txBody>
          <a:bodyPr/>
          <a:lstStyle/>
          <a:p>
            <a:r>
              <a:rPr lang="en-US" sz="2400" dirty="0"/>
              <a:t>Manage hypothyroidism per institutional practice</a:t>
            </a:r>
          </a:p>
          <a:p>
            <a:r>
              <a:rPr lang="en-US" sz="2400" dirty="0"/>
              <a:t>Withhold/discontinue pembrolizumab as needed</a:t>
            </a:r>
          </a:p>
          <a:p>
            <a:r>
              <a:rPr lang="en-US" sz="2400" dirty="0"/>
              <a:t>Lenvatinib dose modifications rarely necessary</a:t>
            </a:r>
          </a:p>
          <a:p>
            <a:endParaRPr lang="en-US" sz="2400" dirty="0"/>
          </a:p>
        </p:txBody>
      </p:sp>
      <p:sp>
        <p:nvSpPr>
          <p:cNvPr id="4" name="Text Box 15">
            <a:extLst>
              <a:ext uri="{FF2B5EF4-FFF2-40B4-BE49-F238E27FC236}">
                <a16:creationId xmlns:a16="http://schemas.microsoft.com/office/drawing/2014/main" id="{1D3C1291-D36D-4E94-E5D9-435360288D08}"/>
              </a:ext>
            </a:extLst>
          </p:cNvPr>
          <p:cNvSpPr txBox="1">
            <a:spLocks noChangeArrowheads="1"/>
          </p:cNvSpPr>
          <p:nvPr/>
        </p:nvSpPr>
        <p:spPr bwMode="auto">
          <a:xfrm>
            <a:off x="411480" y="6204872"/>
            <a:ext cx="814469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Oncologist. 2021;26:e1599. Motzer. NEJM. 2021;384:1289.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Motzer. Oncologist. 2023;28:501. Lenvatinib PI. Pembrolizumab PI.</a:t>
            </a:r>
          </a:p>
        </p:txBody>
      </p:sp>
      <p:graphicFrame>
        <p:nvGraphicFramePr>
          <p:cNvPr id="7" name="Group 3">
            <a:extLst>
              <a:ext uri="{FF2B5EF4-FFF2-40B4-BE49-F238E27FC236}">
                <a16:creationId xmlns:a16="http://schemas.microsoft.com/office/drawing/2014/main" id="{4F53C1D0-AE1B-D229-68FD-D00A718F5DD9}"/>
              </a:ext>
            </a:extLst>
          </p:cNvPr>
          <p:cNvGraphicFramePr>
            <a:graphicFrameLocks/>
          </p:cNvGraphicFramePr>
          <p:nvPr>
            <p:extLst>
              <p:ext uri="{D42A27DB-BD31-4B8C-83A1-F6EECF244321}">
                <p14:modId xmlns:p14="http://schemas.microsoft.com/office/powerpoint/2010/main" val="1011115546"/>
              </p:ext>
            </p:extLst>
          </p:nvPr>
        </p:nvGraphicFramePr>
        <p:xfrm>
          <a:off x="715927" y="1604963"/>
          <a:ext cx="5376672" cy="3840528"/>
        </p:xfrm>
        <a:graphic>
          <a:graphicData uri="http://schemas.openxmlformats.org/drawingml/2006/table">
            <a:tbl>
              <a:tblPr/>
              <a:tblGrid>
                <a:gridCol w="1814512">
                  <a:extLst>
                    <a:ext uri="{9D8B030D-6E8A-4147-A177-3AD203B41FA5}">
                      <a16:colId xmlns:a16="http://schemas.microsoft.com/office/drawing/2014/main" val="20000"/>
                    </a:ext>
                  </a:extLst>
                </a:gridCol>
                <a:gridCol w="356216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Hypothyroidism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 Administration 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Continue pembrolizumab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Initiate thyroid replacement hormones (levothyroxine or liothyronine)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Monitor for thyroid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Manage as per 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pembrolizumab until clinically stable on replacement hormones, then continue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 discontinue pembrolizumab depending on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00598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6EB19-E268-A37D-3C88-B75869FB3D72}"/>
              </a:ext>
            </a:extLst>
          </p:cNvPr>
          <p:cNvSpPr>
            <a:spLocks noGrp="1"/>
          </p:cNvSpPr>
          <p:nvPr>
            <p:ph type="title"/>
          </p:nvPr>
        </p:nvSpPr>
        <p:spPr/>
        <p:txBody>
          <a:bodyPr/>
          <a:lstStyle/>
          <a:p>
            <a:r>
              <a:rPr lang="en-US" dirty="0"/>
              <a:t>Managing AEs With Lenvatinib/Pembrolizumab: Proteinuria </a:t>
            </a:r>
          </a:p>
        </p:txBody>
      </p:sp>
      <p:sp>
        <p:nvSpPr>
          <p:cNvPr id="5" name="Content Placeholder 4">
            <a:extLst>
              <a:ext uri="{FF2B5EF4-FFF2-40B4-BE49-F238E27FC236}">
                <a16:creationId xmlns:a16="http://schemas.microsoft.com/office/drawing/2014/main" id="{F98F90AE-EF77-9A02-94D0-CCC90679F5A2}"/>
              </a:ext>
            </a:extLst>
          </p:cNvPr>
          <p:cNvSpPr>
            <a:spLocks noGrp="1"/>
          </p:cNvSpPr>
          <p:nvPr>
            <p:ph sz="half" idx="1"/>
          </p:nvPr>
        </p:nvSpPr>
        <p:spPr/>
        <p:txBody>
          <a:bodyPr/>
          <a:lstStyle/>
          <a:p>
            <a:r>
              <a:rPr lang="en-US" sz="2200" dirty="0"/>
              <a:t>Assess regularly for proteinuria</a:t>
            </a:r>
          </a:p>
          <a:p>
            <a:r>
              <a:rPr lang="en-US" sz="2200" dirty="0"/>
              <a:t>Perform 24-hr urine collection to grade proteinuria within 72 hr of:</a:t>
            </a:r>
          </a:p>
          <a:p>
            <a:pPr lvl="1"/>
            <a:r>
              <a:rPr lang="en-US" sz="2000" dirty="0"/>
              <a:t>Initial occurrence of proteinuria on </a:t>
            </a:r>
            <a:br>
              <a:rPr lang="en-US" sz="2000" dirty="0"/>
            </a:br>
            <a:r>
              <a:rPr lang="en-US" sz="2000" dirty="0"/>
              <a:t>urine dipstick ≥2+</a:t>
            </a:r>
          </a:p>
          <a:p>
            <a:pPr lvl="1"/>
            <a:r>
              <a:rPr lang="en-US" sz="2000" dirty="0"/>
              <a:t>Subsequent increase in severity of</a:t>
            </a:r>
            <a:br>
              <a:rPr lang="en-US" sz="2000" dirty="0"/>
            </a:br>
            <a:r>
              <a:rPr lang="en-US" sz="2000" dirty="0"/>
              <a:t>urine dipstick proteinuria while receiving same dose level of lenvatinib</a:t>
            </a:r>
          </a:p>
          <a:p>
            <a:pPr lvl="1"/>
            <a:r>
              <a:rPr lang="en-US" sz="2000" dirty="0"/>
              <a:t>Following lenvatinib dose reduction, </a:t>
            </a:r>
            <a:br>
              <a:rPr lang="en-US" sz="2000" dirty="0"/>
            </a:br>
            <a:r>
              <a:rPr lang="en-US" sz="2000" dirty="0"/>
              <a:t>urine protein dipstick was 2+/3+/4+</a:t>
            </a:r>
          </a:p>
          <a:p>
            <a:r>
              <a:rPr lang="en-US" sz="2200" dirty="0"/>
              <a:t>Withhold, dose reduce, or permanently discontinue lenvatinib as appropriate</a:t>
            </a:r>
          </a:p>
          <a:p>
            <a:endParaRPr lang="en-US" sz="2200" dirty="0"/>
          </a:p>
        </p:txBody>
      </p:sp>
      <p:sp>
        <p:nvSpPr>
          <p:cNvPr id="4" name="Text Box 15">
            <a:extLst>
              <a:ext uri="{FF2B5EF4-FFF2-40B4-BE49-F238E27FC236}">
                <a16:creationId xmlns:a16="http://schemas.microsoft.com/office/drawing/2014/main" id="{1D3C1291-D36D-4E94-E5D9-435360288D08}"/>
              </a:ext>
            </a:extLst>
          </p:cNvPr>
          <p:cNvSpPr txBox="1">
            <a:spLocks noChangeArrowheads="1"/>
          </p:cNvSpPr>
          <p:nvPr/>
        </p:nvSpPr>
        <p:spPr bwMode="auto">
          <a:xfrm>
            <a:off x="411480" y="6204872"/>
            <a:ext cx="814469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Oncologist. 2021;26:e1599. Motzer. NEJM. 2021;384:1289.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Motzer. Oncologist. 2023;28:501. Lenvatinib PI. Pembrolizumab PI.</a:t>
            </a:r>
          </a:p>
        </p:txBody>
      </p:sp>
      <p:graphicFrame>
        <p:nvGraphicFramePr>
          <p:cNvPr id="9" name="Group 3">
            <a:extLst>
              <a:ext uri="{FF2B5EF4-FFF2-40B4-BE49-F238E27FC236}">
                <a16:creationId xmlns:a16="http://schemas.microsoft.com/office/drawing/2014/main" id="{97B88494-08A5-8ACD-5FD5-8C8E8ACB342B}"/>
              </a:ext>
            </a:extLst>
          </p:cNvPr>
          <p:cNvGraphicFramePr>
            <a:graphicFrameLocks/>
          </p:cNvGraphicFramePr>
          <p:nvPr>
            <p:extLst>
              <p:ext uri="{D42A27DB-BD31-4B8C-83A1-F6EECF244321}">
                <p14:modId xmlns:p14="http://schemas.microsoft.com/office/powerpoint/2010/main" val="3294556805"/>
              </p:ext>
            </p:extLst>
          </p:nvPr>
        </p:nvGraphicFramePr>
        <p:xfrm>
          <a:off x="6381941" y="1604963"/>
          <a:ext cx="5100447" cy="1920288"/>
        </p:xfrm>
        <a:graphic>
          <a:graphicData uri="http://schemas.openxmlformats.org/drawingml/2006/table">
            <a:tbl>
              <a:tblPr/>
              <a:tblGrid>
                <a:gridCol w="1826144">
                  <a:extLst>
                    <a:ext uri="{9D8B030D-6E8A-4147-A177-3AD203B41FA5}">
                      <a16:colId xmlns:a16="http://schemas.microsoft.com/office/drawing/2014/main" val="20000"/>
                    </a:ext>
                  </a:extLst>
                </a:gridCol>
                <a:gridCol w="327430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Proteinuria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Lenvatinib Dose Modification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g/24 hr</a:t>
                      </a:r>
                      <a:endParaRPr kumimoji="0" lang="en-US" sz="18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Withhold until ≤2 g/24 hr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Resume at reduced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Nephrotic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Permanently discontinue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94487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9DECD-9BAD-3D22-166A-7C77EA8CF40C}"/>
              </a:ext>
            </a:extLst>
          </p:cNvPr>
          <p:cNvSpPr>
            <a:spLocks noGrp="1"/>
          </p:cNvSpPr>
          <p:nvPr>
            <p:ph type="title"/>
          </p:nvPr>
        </p:nvSpPr>
        <p:spPr/>
        <p:txBody>
          <a:bodyPr/>
          <a:lstStyle/>
          <a:p>
            <a:r>
              <a:rPr lang="en-US" dirty="0"/>
              <a:t>Key Takeaways</a:t>
            </a:r>
          </a:p>
        </p:txBody>
      </p:sp>
      <p:sp>
        <p:nvSpPr>
          <p:cNvPr id="5" name="Content Placeholder 4">
            <a:extLst>
              <a:ext uri="{FF2B5EF4-FFF2-40B4-BE49-F238E27FC236}">
                <a16:creationId xmlns:a16="http://schemas.microsoft.com/office/drawing/2014/main" id="{670A7A61-A4DF-DD53-F81B-43D8BFE2FF87}"/>
              </a:ext>
            </a:extLst>
          </p:cNvPr>
          <p:cNvSpPr>
            <a:spLocks noGrp="1"/>
          </p:cNvSpPr>
          <p:nvPr>
            <p:ph idx="1"/>
          </p:nvPr>
        </p:nvSpPr>
        <p:spPr/>
        <p:txBody>
          <a:bodyPr/>
          <a:lstStyle/>
          <a:p>
            <a:r>
              <a:rPr lang="en-US" sz="2400" dirty="0"/>
              <a:t>ICIs essential to standard of care for frontline and later-line treatment of</a:t>
            </a:r>
            <a:br>
              <a:rPr lang="en-US" sz="2400" dirty="0"/>
            </a:br>
            <a:r>
              <a:rPr lang="en-US" sz="2400" dirty="0"/>
              <a:t>advanced endometrial cancer</a:t>
            </a:r>
          </a:p>
          <a:p>
            <a:r>
              <a:rPr lang="en-US" sz="2400" dirty="0"/>
              <a:t>Most irAEs are low grade and manageable</a:t>
            </a:r>
          </a:p>
          <a:p>
            <a:r>
              <a:rPr lang="en-US" sz="2400" dirty="0"/>
              <a:t>Managing irAEs essential to optimizing patient outcomes</a:t>
            </a:r>
          </a:p>
          <a:p>
            <a:pPr lvl="1"/>
            <a:r>
              <a:rPr lang="en-US" sz="2200" dirty="0"/>
              <a:t>Patient and caregiver education</a:t>
            </a:r>
          </a:p>
          <a:p>
            <a:pPr lvl="2">
              <a:buFont typeface="Wingdings" panose="05000000000000000000" pitchFamily="2" charset="2"/>
              <a:buChar char="§"/>
            </a:pPr>
            <a:r>
              <a:rPr lang="en-US" sz="2000" dirty="0"/>
              <a:t>Potential irAEs</a:t>
            </a:r>
          </a:p>
          <a:p>
            <a:pPr lvl="2">
              <a:buFont typeface="Wingdings" panose="05000000000000000000" pitchFamily="2" charset="2"/>
              <a:buChar char="§"/>
            </a:pPr>
            <a:r>
              <a:rPr lang="en-US" sz="2000" dirty="0"/>
              <a:t>Importance of reporting any symptoms</a:t>
            </a:r>
          </a:p>
          <a:p>
            <a:pPr lvl="1"/>
            <a:r>
              <a:rPr lang="en-US" sz="2200" dirty="0"/>
              <a:t>Workup and differential diagnosis</a:t>
            </a:r>
            <a:r>
              <a:rPr lang="en-US" sz="2200" dirty="0">
                <a:latin typeface="+mn-lt"/>
                <a:cs typeface="Arial" panose="020B0604020202020204" pitchFamily="34" charset="0"/>
              </a:rPr>
              <a:t>—</a:t>
            </a:r>
            <a:r>
              <a:rPr lang="en-US" sz="2200" dirty="0"/>
              <a:t>especially important if ICI given with CT or lenvatinib</a:t>
            </a:r>
          </a:p>
          <a:p>
            <a:pPr lvl="1"/>
            <a:r>
              <a:rPr lang="en-US" sz="2200" dirty="0"/>
              <a:t>Management generally depends on supportive care, ICI holds, immunosuppressive tx, and specialist consults as needed</a:t>
            </a:r>
          </a:p>
        </p:txBody>
      </p:sp>
    </p:spTree>
    <p:extLst>
      <p:ext uri="{BB962C8B-B14F-4D97-AF65-F5344CB8AC3E}">
        <p14:creationId xmlns:p14="http://schemas.microsoft.com/office/powerpoint/2010/main" val="299473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Endometrial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dirty="0">
                <a:solidFill>
                  <a:srgbClr val="E1471D"/>
                </a:solidFill>
              </a:rPr>
              <a:t>CME/ABIM MOC</a:t>
            </a:r>
            <a:r>
              <a:rPr lang="en-US" sz="2200" dirty="0">
                <a:solidFill>
                  <a:srgbClr val="E1471D"/>
                </a:solidFill>
                <a:cs typeface="Calibri" panose="020F0502020204030204" pitchFamily="34" charset="0"/>
              </a:rPr>
              <a:t>‒</a:t>
            </a:r>
            <a:r>
              <a:rPr lang="en-US" sz="2200" dirty="0">
                <a:solidFill>
                  <a:srgbClr val="E1471D"/>
                </a:solidFill>
              </a:rPr>
              <a:t>certified “micro” text modules </a:t>
            </a:r>
            <a:r>
              <a:rPr lang="en-US" sz="2200" b="0" dirty="0"/>
              <a:t>and </a:t>
            </a:r>
            <a:r>
              <a:rPr lang="en-US" sz="2200" dirty="0">
                <a:solidFill>
                  <a:srgbClr val="E1471D"/>
                </a:solidFill>
              </a:rPr>
              <a:t>downloadable slidesets </a:t>
            </a:r>
            <a:r>
              <a:rPr lang="en-US" sz="2200" b="0" dirty="0"/>
              <a:t>on key clinical considerations in advanced endometrial cancer, from molecular testing to irAE care</a:t>
            </a:r>
          </a:p>
          <a:p>
            <a:pPr>
              <a:buClr>
                <a:schemeClr val="accent6"/>
              </a:buClr>
              <a:defRPr/>
            </a:pPr>
            <a:r>
              <a:rPr lang="en-US" sz="2200" dirty="0">
                <a:solidFill>
                  <a:srgbClr val="E1471D"/>
                </a:solidFill>
              </a:rPr>
              <a:t>“Call to Action” ClinicalThought commentary </a:t>
            </a:r>
            <a:r>
              <a:rPr lang="en-US" sz="2200" b="0" dirty="0"/>
              <a:t>with expert perspectives and survey data on key gaps in endometrial cancer care </a:t>
            </a:r>
          </a:p>
          <a:p>
            <a:pPr>
              <a:buClr>
                <a:schemeClr val="accent6"/>
              </a:buClr>
              <a:defRPr/>
            </a:pPr>
            <a:r>
              <a:rPr lang="en-US" sz="2200" dirty="0">
                <a:solidFill>
                  <a:srgbClr val="E1471D"/>
                </a:solidFill>
              </a:rPr>
              <a:t>Podcast </a:t>
            </a:r>
            <a:r>
              <a:rPr lang="en-US" sz="2200" b="0" dirty="0"/>
              <a:t>featuring a patient advocate and HCP discussing how to work together for equitable care</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advanced endometrial cancer</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clinicaloptions.com/EndometrialThinkTank</a:t>
            </a:r>
            <a:endParaRPr lang="en-US" sz="2400" b="1" dirty="0">
              <a:solidFill>
                <a:srgbClr val="00823B"/>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7B2368C5E39347B8D915080FB93BF8" ma:contentTypeVersion="1" ma:contentTypeDescription="Create a new document." ma:contentTypeScope="" ma:versionID="48ad7dbed48b9251ffb351e155efcc3f">
  <xsd:schema xmlns:xsd="http://www.w3.org/2001/XMLSchema" xmlns:xs="http://www.w3.org/2001/XMLSchema" xmlns:p="http://schemas.microsoft.com/office/2006/metadata/properties" xmlns:ns2="d54cbe69-32bd-412a-b004-9152f949605e" xmlns:ns3="c2109e74-c123-454f-94d1-3ffa20bd14db" targetNamespace="http://schemas.microsoft.com/office/2006/metadata/properties" ma:root="true" ma:fieldsID="c963fd071b5f5ec9a4934c636b7c0ae6" ns2:_="" ns3:_="">
    <xsd:import namespace="d54cbe69-32bd-412a-b004-9152f949605e"/>
    <xsd:import namespace="c2109e74-c123-454f-94d1-3ffa20bd14d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2109e74-c123-454f-94d1-3ffa20bd14d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56M7VY3CDVN5-1099840604-1</_dlc_DocId>
    <_dlc_DocIdUrl xmlns="d54cbe69-32bd-412a-b004-9152f949605e">
      <Url>https://intranet.clinicaloptions.com/mews/oncology/ONC_2023_Endometrial_Think_Tank_TM_(PRP6391)/CME_ABIM_MOC_Micro_Text_Module_with_Slides__4/_layouts/15/DocIdRedir.aspx?ID=56M7VY3CDVN5-1099840604-1</Url>
      <Description>56M7VY3CDVN5-1099840604-1</Description>
    </_dlc_DocIdUrl>
    <Document_x0020_Category xmlns="c2109e74-c123-454f-94d1-3ffa20bd14db">Slides - Online (non-CME)</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3212D582-C851-4FF5-89D5-1F3C2654E1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2109e74-c123-454f-94d1-3ffa20bd14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purl.org/dc/terms/"/>
    <ds:schemaRef ds:uri="http://purl.org/dc/elements/1.1/"/>
    <ds:schemaRef ds:uri="c2109e74-c123-454f-94d1-3ffa20bd14db"/>
    <ds:schemaRef ds:uri="d54cbe69-32bd-412a-b004-9152f949605e"/>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s>
</ds:datastoreItem>
</file>

<file path=customXml/itemProps5.xml><?xml version="1.0" encoding="utf-8"?>
<ds:datastoreItem xmlns:ds="http://schemas.openxmlformats.org/officeDocument/2006/customXml" ds:itemID="{FB6A3B72-5A3D-4B1B-BA91-50F10465782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24153</TotalTime>
  <Words>2920</Words>
  <Application>Microsoft Office PowerPoint</Application>
  <PresentationFormat>Widescreen</PresentationFormat>
  <Paragraphs>570</Paragraphs>
  <Slides>21</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body</vt:lpstr>
      <vt:lpstr>Times</vt:lpstr>
      <vt:lpstr>Wingdings</vt:lpstr>
      <vt:lpstr>2022_CCO_Template</vt:lpstr>
      <vt:lpstr>Immune-Related Adverse Event Management and Supportive Care for Advanced Endometrial Cancer</vt:lpstr>
      <vt:lpstr>About These Slides</vt:lpstr>
      <vt:lpstr>Faculty Disclosures</vt:lpstr>
      <vt:lpstr>Managing irAEs With ICI Monotherapy and in Combination With Chemotherapy</vt:lpstr>
      <vt:lpstr>Overview of Immune-Related Adverse Events</vt:lpstr>
      <vt:lpstr>Safety of Single-Agent Immunotherapies in EC</vt:lpstr>
      <vt:lpstr>Safety of Immunotherapies + CT:  ENGOT-EN6/GOG-3031/RUBY</vt:lpstr>
      <vt:lpstr>Immune-Related AEs With Immunotherapy + CT:  ENGOT-EN6/GOG-3031/RUBY</vt:lpstr>
      <vt:lpstr>Workup for More Common irAEs</vt:lpstr>
      <vt:lpstr>Workup for Rare and/or Serious irAEs</vt:lpstr>
      <vt:lpstr>General Principles for Managing AEs  With Immunotherapy in EC</vt:lpstr>
      <vt:lpstr>NCCN Clinical Practice Guidelines in Oncology (NCCN Guidelines®) for Managing Immune Checkpoint Inhibitor–Related Toxicities</vt:lpstr>
      <vt:lpstr>Multidisciplinary Tools for Optimizing  Team Communication and Patient Education</vt:lpstr>
      <vt:lpstr>Managing AEs With Combination  ICI and VEGF-Targeted Therapy</vt:lpstr>
      <vt:lpstr>Study 309/KEYNOTE-775: Adverse Events</vt:lpstr>
      <vt:lpstr>General Management of AEs  With Lenvatinib/Pembrolizumab</vt:lpstr>
      <vt:lpstr>Managing AEs With Lenvatinib/Pembrolizumab: Hypertension </vt:lpstr>
      <vt:lpstr>Managing AEs With Lenvatinib/Pembrolizumab: Hypothyroidism </vt:lpstr>
      <vt:lpstr>Managing AEs With Lenvatinib/Pembrolizumab: Proteinuria </vt:lpstr>
      <vt:lpstr>Key Takeaways</vt:lpstr>
      <vt:lpstr>Go Online for More CCO  Coverage of Endometrial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Smarter. Stronger. Together. Education and Resources to Optimize Clinical Outcomes in Gynecologic Cancers</dc:title>
  <dc:subject/>
  <dc:creator>Preferred User</dc:creator>
  <cp:keywords/>
  <dc:description/>
  <cp:lastModifiedBy>achandgude@cealliance.com</cp:lastModifiedBy>
  <cp:revision>1077</cp:revision>
  <cp:lastPrinted>2016-09-26T20:21:49Z</cp:lastPrinted>
  <dcterms:created xsi:type="dcterms:W3CDTF">2005-05-27T15:08:01Z</dcterms:created>
  <dcterms:modified xsi:type="dcterms:W3CDTF">2023-09-04T06:34:55Z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69b268cb-2648-4d9d-b47b-257f670e2bb2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0x010100727B2368C5E39347B8D915080FB93BF8</vt:lpwstr>
  </property>
  <property fmtid="{D5CDD505-2E9C-101B-9397-08002B2CF9AE}" pid="9" name="MSIP_Label_792c8cef-6f2b-4af1-b4ac-d815ff795cd6_Enabled">
    <vt:lpwstr>true</vt:lpwstr>
  </property>
  <property fmtid="{D5CDD505-2E9C-101B-9397-08002B2CF9AE}" pid="10" name="MSIP_Label_792c8cef-6f2b-4af1-b4ac-d815ff795cd6_SetDate">
    <vt:lpwstr>2023-08-04T16:29:59Z</vt:lpwstr>
  </property>
  <property fmtid="{D5CDD505-2E9C-101B-9397-08002B2CF9AE}" pid="11" name="MSIP_Label_792c8cef-6f2b-4af1-b4ac-d815ff795cd6_Method">
    <vt:lpwstr>Standard</vt:lpwstr>
  </property>
  <property fmtid="{D5CDD505-2E9C-101B-9397-08002B2CF9AE}" pid="12" name="MSIP_Label_792c8cef-6f2b-4af1-b4ac-d815ff795cd6_Name">
    <vt:lpwstr>VUMC General</vt:lpwstr>
  </property>
  <property fmtid="{D5CDD505-2E9C-101B-9397-08002B2CF9AE}" pid="13" name="MSIP_Label_792c8cef-6f2b-4af1-b4ac-d815ff795cd6_SiteId">
    <vt:lpwstr>ef575030-1424-4ed8-b83c-12c533d879ab</vt:lpwstr>
  </property>
  <property fmtid="{D5CDD505-2E9C-101B-9397-08002B2CF9AE}" pid="14" name="MSIP_Label_792c8cef-6f2b-4af1-b4ac-d815ff795cd6_ActionId">
    <vt:lpwstr>fb1a4c00-4f79-422d-a48d-56f143e6ec96</vt:lpwstr>
  </property>
  <property fmtid="{D5CDD505-2E9C-101B-9397-08002B2CF9AE}" pid="15" name="MSIP_Label_792c8cef-6f2b-4af1-b4ac-d815ff795cd6_ContentBits">
    <vt:lpwstr>0</vt:lpwstr>
  </property>
</Properties>
</file>