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52"/>
  </p:notesMasterIdLst>
  <p:handoutMasterIdLst>
    <p:handoutMasterId r:id="rId53"/>
  </p:handoutMasterIdLst>
  <p:sldIdLst>
    <p:sldId id="321" r:id="rId6"/>
    <p:sldId id="308" r:id="rId7"/>
    <p:sldId id="2147471242" r:id="rId8"/>
    <p:sldId id="2147483277" r:id="rId9"/>
    <p:sldId id="2147475325" r:id="rId10"/>
    <p:sldId id="2147475326" r:id="rId11"/>
    <p:sldId id="2147471247" r:id="rId12"/>
    <p:sldId id="2147483123" r:id="rId13"/>
    <p:sldId id="2147483124" r:id="rId14"/>
    <p:sldId id="2147483125" r:id="rId15"/>
    <p:sldId id="2147475330" r:id="rId16"/>
    <p:sldId id="2147471249" r:id="rId17"/>
    <p:sldId id="2147483263" r:id="rId18"/>
    <p:sldId id="2147483265" r:id="rId19"/>
    <p:sldId id="2147483264" r:id="rId20"/>
    <p:sldId id="2147473726" r:id="rId21"/>
    <p:sldId id="2147483283" r:id="rId22"/>
    <p:sldId id="2147483282" r:id="rId23"/>
    <p:sldId id="2147483261" r:id="rId24"/>
    <p:sldId id="2147483270" r:id="rId25"/>
    <p:sldId id="2147483154" r:id="rId26"/>
    <p:sldId id="2147473666" r:id="rId27"/>
    <p:sldId id="2147483155" r:id="rId28"/>
    <p:sldId id="2147483156" r:id="rId29"/>
    <p:sldId id="2147483278" r:id="rId30"/>
    <p:sldId id="2147483267" r:id="rId31"/>
    <p:sldId id="2147483285" r:id="rId32"/>
    <p:sldId id="2147483286" r:id="rId33"/>
    <p:sldId id="2147473669" r:id="rId34"/>
    <p:sldId id="2147483269" r:id="rId35"/>
    <p:sldId id="2147474047" r:id="rId36"/>
    <p:sldId id="2147483157" r:id="rId37"/>
    <p:sldId id="2147475300" r:id="rId38"/>
    <p:sldId id="2147483158" r:id="rId39"/>
    <p:sldId id="2147483287" r:id="rId40"/>
    <p:sldId id="2147473667" r:id="rId41"/>
    <p:sldId id="2147483159" r:id="rId42"/>
    <p:sldId id="2147482341" r:id="rId43"/>
    <p:sldId id="2147483160" r:id="rId44"/>
    <p:sldId id="2147482344" r:id="rId45"/>
    <p:sldId id="2147483288" r:id="rId46"/>
    <p:sldId id="2147471255" r:id="rId47"/>
    <p:sldId id="2147483272" r:id="rId48"/>
    <p:sldId id="2147482346" r:id="rId49"/>
    <p:sldId id="2147483284" r:id="rId50"/>
    <p:sldId id="2141412050" r:id="rId51"/>
  </p:sldIdLst>
  <p:sldSz cx="12192000" cy="6858000"/>
  <p:notesSz cx="7315200" cy="9601200"/>
  <p:custDataLst>
    <p:tags r:id="rId5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8"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1" clrIdx="16">
    <p:extLst>
      <p:ext uri="{19B8F6BF-5375-455C-9EA6-DF929625EA0E}">
        <p15:presenceInfo xmlns:p15="http://schemas.microsoft.com/office/powerpoint/2012/main" userId="S::droyal@clinicaloptions.com::51beead8-6fa0-4b98-aeba-37044af35e17" providerId="AD"/>
      </p:ext>
    </p:extLst>
  </p:cmAuthor>
  <p:cmAuthor id="18" name="Kristen Rosenthal" initials="KR" lastIdx="2" clrIdx="17">
    <p:extLst>
      <p:ext uri="{19B8F6BF-5375-455C-9EA6-DF929625EA0E}">
        <p15:presenceInfo xmlns:p15="http://schemas.microsoft.com/office/powerpoint/2012/main" userId="S::krosenthal@clinicaloptions.com::67a58a6d-22ff-4b03-8f01-10ea3f44af52" providerId="AD"/>
      </p:ext>
    </p:extLst>
  </p:cmAuthor>
  <p:cmAuthor id="19" name="Zachary Schwartz" initials="ZS" lastIdx="6" clrIdx="18">
    <p:extLst>
      <p:ext uri="{19B8F6BF-5375-455C-9EA6-DF929625EA0E}">
        <p15:presenceInfo xmlns:p15="http://schemas.microsoft.com/office/powerpoint/2012/main" userId="S::zschwartz@clinicaloptions.com::64648e91-b212-4092-bee8-eff2e880b6f9" providerId="AD"/>
      </p:ext>
    </p:extLst>
  </p:cmAuthor>
  <p:cmAuthor id="20" name="Jerfiz Constanzo" initials="JC" lastIdx="61" clrIdx="19">
    <p:extLst>
      <p:ext uri="{19B8F6BF-5375-455C-9EA6-DF929625EA0E}">
        <p15:presenceInfo xmlns:p15="http://schemas.microsoft.com/office/powerpoint/2012/main" userId="S::jconstanzo@clinicaloptions.com::7388c342-66f0-4154-bcdf-657d8197f1ae" providerId="AD"/>
      </p:ext>
    </p:extLst>
  </p:cmAuthor>
  <p:cmAuthor id="21" name="Tanya Dorff MD" initials="TD" lastIdx="10" clrIdx="20">
    <p:extLst>
      <p:ext uri="{19B8F6BF-5375-455C-9EA6-DF929625EA0E}">
        <p15:presenceInfo xmlns:p15="http://schemas.microsoft.com/office/powerpoint/2012/main" userId="S::tdorff@coh.org::f1a34a19-d343-4932-9673-28fceb1102bf" providerId="AD"/>
      </p:ext>
    </p:extLst>
  </p:cmAuthor>
  <p:cmAuthor id="22" name="Timothy Quill" initials="TQ" lastIdx="11" clrIdx="21">
    <p:extLst>
      <p:ext uri="{19B8F6BF-5375-455C-9EA6-DF929625EA0E}">
        <p15:presenceInfo xmlns:p15="http://schemas.microsoft.com/office/powerpoint/2012/main" userId="S::tquill@clinicaloptions.com::b1dc6efb-2995-45e7-a306-57a2c67aa886" providerId="AD"/>
      </p:ext>
    </p:extLst>
  </p:cmAuthor>
  <p:cmAuthor id="23" name="Liz Donohue" initials="LD" lastIdx="3" clrIdx="22">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C59D"/>
    <a:srgbClr val="000000"/>
    <a:srgbClr val="CDCDCF"/>
    <a:srgbClr val="E1471D"/>
    <a:srgbClr val="FDB338"/>
    <a:srgbClr val="682E74"/>
    <a:srgbClr val="00823B"/>
    <a:srgbClr val="015873"/>
    <a:srgbClr val="046376"/>
    <a:srgbClr val="013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244B1C-74EF-47BF-A123-A8523450A044}" v="71" dt="2025-09-12T15:50:02.952"/>
    <p1510:client id="{62CE5A4F-F609-4395-8C4A-D98271F00FD0}" v="84" dt="2025-09-12T17:04:21.364"/>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75" autoAdjust="0"/>
    <p:restoredTop sz="83796" autoAdjust="0"/>
  </p:normalViewPr>
  <p:slideViewPr>
    <p:cSldViewPr snapToGrid="0" showGuides="1">
      <p:cViewPr varScale="1">
        <p:scale>
          <a:sx n="65" d="100"/>
          <a:sy n="65" d="100"/>
        </p:scale>
        <p:origin x="428" y="52"/>
      </p:cViewPr>
      <p:guideLst>
        <p:guide pos="312"/>
        <p:guide orient="horz" pos="2160"/>
      </p:guideLst>
    </p:cSldViewPr>
  </p:slideViewPr>
  <p:notesTextViewPr>
    <p:cViewPr>
      <p:scale>
        <a:sx n="1" d="1"/>
        <a:sy n="1" d="1"/>
      </p:scale>
      <p:origin x="0" y="0"/>
    </p:cViewPr>
  </p:notesTextViewPr>
  <p:notesViewPr>
    <p:cSldViewPr snapToGrid="0" showGuides="1">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commentAuthors" Target="commen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handoutMaster" Target="handoutMasters/handoutMaster1.xml"/><Relationship Id="rId58" Type="http://schemas.openxmlformats.org/officeDocument/2006/relationships/theme" Target="theme/theme1.xml"/><Relationship Id="rId5" Type="http://schemas.openxmlformats.org/officeDocument/2006/relationships/slideMaster" Target="slideMasters/slideMaster1.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a:t>
            </a:r>
            <a:r>
              <a:rPr lang="en-GB" altLang="en-US" dirty="0">
                <a:solidFill>
                  <a:srgbClr val="FEFDDE"/>
                </a:solidFill>
                <a:latin typeface="Arial" panose="020B0604020202020204" pitchFamily="34" charset="0"/>
              </a:rPr>
              <a:t>website </a:t>
            </a:r>
            <a:r>
              <a:rPr lang="en-GB" altLang="en-US">
                <a:solidFill>
                  <a:srgbClr val="FEFDDE"/>
                </a:solidFill>
                <a:latin typeface="Arial" panose="020B0604020202020204" pitchFamily="34" charset="0"/>
              </a:rPr>
              <a:t>reflect the views of the authors of the CCO material, not those of Clinical Care Options, LLC, the CME providers, or the companies providing educational grants. The materials may discuss uses and dosages for therapeutic products that have not been approved by the </a:t>
            </a:r>
            <a:r>
              <a:rPr lang="en-GB" altLang="en-US" dirty="0">
                <a:solidFill>
                  <a:srgbClr val="FEFDDE"/>
                </a:solidFill>
                <a:latin typeface="Arial" panose="020B0604020202020204" pitchFamily="34" charset="0"/>
              </a:rPr>
              <a:t>FDA</a:t>
            </a:r>
            <a:r>
              <a:rPr lang="en-GB" altLang="en-US">
                <a:solidFill>
                  <a:srgbClr val="FEFDDE"/>
                </a:solidFill>
                <a:latin typeface="Arial" panose="020B0604020202020204" pitchFamily="34" charset="0"/>
              </a:rPr>
              <a:t>.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a:p>
        </p:txBody>
      </p:sp>
    </p:spTree>
    <p:extLst>
      <p:ext uri="{BB962C8B-B14F-4D97-AF65-F5344CB8AC3E}">
        <p14:creationId xmlns:p14="http://schemas.microsoft.com/office/powerpoint/2010/main" val="905976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99224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0379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9409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a:p>
        </p:txBody>
      </p:sp>
    </p:spTree>
    <p:extLst>
      <p:ext uri="{BB962C8B-B14F-4D97-AF65-F5344CB8AC3E}">
        <p14:creationId xmlns:p14="http://schemas.microsoft.com/office/powerpoint/2010/main" val="2824838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a:p>
        </p:txBody>
      </p:sp>
    </p:spTree>
    <p:extLst>
      <p:ext uri="{BB962C8B-B14F-4D97-AF65-F5344CB8AC3E}">
        <p14:creationId xmlns:p14="http://schemas.microsoft.com/office/powerpoint/2010/main" val="39862305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a:p>
        </p:txBody>
      </p:sp>
    </p:spTree>
    <p:extLst>
      <p:ext uri="{BB962C8B-B14F-4D97-AF65-F5344CB8AC3E}">
        <p14:creationId xmlns:p14="http://schemas.microsoft.com/office/powerpoint/2010/main" val="3322617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258DACF-8309-2044-8EF4-AA7C90F4E9AA}"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07501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a:p>
        </p:txBody>
      </p:sp>
    </p:spTree>
    <p:extLst>
      <p:ext uri="{BB962C8B-B14F-4D97-AF65-F5344CB8AC3E}">
        <p14:creationId xmlns:p14="http://schemas.microsoft.com/office/powerpoint/2010/main" val="2215682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2921277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32233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a:p>
        </p:txBody>
      </p:sp>
    </p:spTree>
    <p:extLst>
      <p:ext uri="{BB962C8B-B14F-4D97-AF65-F5344CB8AC3E}">
        <p14:creationId xmlns:p14="http://schemas.microsoft.com/office/powerpoint/2010/main" val="293205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305538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58961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fld id="{4DDA1F47-A7E6-4C01-9E45-26167E2D0B2A}" type="slidenum">
              <a:rPr lang="en-US" smtClean="0"/>
              <a:t>25</a:t>
            </a:fld>
            <a:endParaRPr lang="en-US"/>
          </a:p>
        </p:txBody>
      </p:sp>
    </p:spTree>
    <p:extLst>
      <p:ext uri="{BB962C8B-B14F-4D97-AF65-F5344CB8AC3E}">
        <p14:creationId xmlns:p14="http://schemas.microsoft.com/office/powerpoint/2010/main" val="14302896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a:p>
        </p:txBody>
      </p:sp>
    </p:spTree>
    <p:extLst>
      <p:ext uri="{BB962C8B-B14F-4D97-AF65-F5344CB8AC3E}">
        <p14:creationId xmlns:p14="http://schemas.microsoft.com/office/powerpoint/2010/main" val="10533821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a:p>
        </p:txBody>
      </p:sp>
    </p:spTree>
    <p:extLst>
      <p:ext uri="{BB962C8B-B14F-4D97-AF65-F5344CB8AC3E}">
        <p14:creationId xmlns:p14="http://schemas.microsoft.com/office/powerpoint/2010/main" val="4220498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a:p>
        </p:txBody>
      </p:sp>
    </p:spTree>
    <p:extLst>
      <p:ext uri="{BB962C8B-B14F-4D97-AF65-F5344CB8AC3E}">
        <p14:creationId xmlns:p14="http://schemas.microsoft.com/office/powerpoint/2010/main" val="3370955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D004E0B-7C5E-7741-A37B-BA1F2DFA28BF}"/>
              </a:ext>
            </a:extLst>
          </p:cNvPr>
          <p:cNvSpPr>
            <a:spLocks noGrp="1" noRot="1" noChangeAspect="1" noChangeArrowheads="1" noTextEdit="1"/>
          </p:cNvSpPr>
          <p:nvPr>
            <p:ph type="sldImg"/>
          </p:nvPr>
        </p:nvSpPr>
        <p:spPr>
          <a:ln/>
        </p:spPr>
      </p:sp>
      <p:sp>
        <p:nvSpPr>
          <p:cNvPr id="11267" name="Notes Placeholder 2">
            <a:extLst>
              <a:ext uri="{FF2B5EF4-FFF2-40B4-BE49-F238E27FC236}">
                <a16:creationId xmlns:a16="http://schemas.microsoft.com/office/drawing/2014/main" id="{8CDF3EE6-4C41-5A46-91DA-128B775781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1268" name="Slide Number Placeholder 3">
            <a:extLst>
              <a:ext uri="{FF2B5EF4-FFF2-40B4-BE49-F238E27FC236}">
                <a16:creationId xmlns:a16="http://schemas.microsoft.com/office/drawing/2014/main" id="{91A99C02-4335-DB45-834C-3BC52D5A3D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E4507AF-462E-FB42-9E9F-8A40D7B668B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5579632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IN"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41810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4799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9517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709550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a:p>
        </p:txBody>
      </p:sp>
    </p:spTree>
    <p:extLst>
      <p:ext uri="{BB962C8B-B14F-4D97-AF65-F5344CB8AC3E}">
        <p14:creationId xmlns:p14="http://schemas.microsoft.com/office/powerpoint/2010/main" val="35967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33661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a:p>
        </p:txBody>
      </p:sp>
    </p:spTree>
    <p:extLst>
      <p:ext uri="{BB962C8B-B14F-4D97-AF65-F5344CB8AC3E}">
        <p14:creationId xmlns:p14="http://schemas.microsoft.com/office/powerpoint/2010/main" val="22031893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849603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a:p>
        </p:txBody>
      </p:sp>
    </p:spTree>
    <p:extLst>
      <p:ext uri="{BB962C8B-B14F-4D97-AF65-F5344CB8AC3E}">
        <p14:creationId xmlns:p14="http://schemas.microsoft.com/office/powerpoint/2010/main" val="2664284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70955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36490152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29.svg"/><Relationship Id="rId5" Type="http://schemas.openxmlformats.org/officeDocument/2006/relationships/image" Target="../media/image28.png"/><Relationship Id="rId10" Type="http://schemas.openxmlformats.org/officeDocument/2006/relationships/image" Target="../media/image33.svg"/><Relationship Id="rId4" Type="http://schemas.openxmlformats.org/officeDocument/2006/relationships/image" Target="../media/image27.svg"/><Relationship Id="rId9" Type="http://schemas.openxmlformats.org/officeDocument/2006/relationships/image" Target="../media/image32.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9.png"/><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dirty="0"/>
              <a:t>Radioligand Therapy for Metastatic Castration-Resistant Prostate Cancer </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09505" y="6361385"/>
            <a:ext cx="56067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a:solidFill>
                  <a:schemeClr val="bg1"/>
                </a:solidFill>
                <a:latin typeface="Calibri" panose="020F0502020204030204" pitchFamily="34" charset="0"/>
              </a:rPr>
              <a:t>Supported by an educational grant from Novartis Pharmaceuticals Corporation.</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a:solidFill>
                  <a:schemeClr val="bg2"/>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sp>
        <p:nvSpPr>
          <p:cNvPr id="2" name="Rectangle 8">
            <a:extLst>
              <a:ext uri="{FF2B5EF4-FFF2-40B4-BE49-F238E27FC236}">
                <a16:creationId xmlns:a16="http://schemas.microsoft.com/office/drawing/2014/main" id="{D1857504-9017-834B-ECDD-B7BB64A1AEFF}"/>
              </a:ext>
            </a:extLst>
          </p:cNvPr>
          <p:cNvSpPr>
            <a:spLocks noChangeArrowheads="1"/>
          </p:cNvSpPr>
          <p:nvPr/>
        </p:nvSpPr>
        <p:spPr bwMode="auto">
          <a:xfrm>
            <a:off x="1979407" y="3590179"/>
            <a:ext cx="73500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2000" b="0">
                <a:solidFill>
                  <a:srgbClr val="455560"/>
                </a:solidFill>
                <a:latin typeface="Calibri" panose="020F0502020204030204" pitchFamily="34" charset="0"/>
              </a:rPr>
              <a:t>Slide credit: </a:t>
            </a:r>
            <a:r>
              <a:rPr lang="en-US" sz="2000" b="0">
                <a:solidFill>
                  <a:schemeClr val="bg2"/>
                </a:solidFill>
                <a:latin typeface="Calibri" panose="020F0502020204030204" pitchFamily="34" charset="0"/>
                <a:cs typeface="Calibri" panose="020F0502020204030204" pitchFamily="34" charset="0"/>
              </a:rPr>
              <a:t>clinicaleducationalliance.com</a:t>
            </a:r>
            <a:endParaRPr lang="en-US" altLang="en-US" sz="2000" b="0" u="sng">
              <a:solidFill>
                <a:schemeClr val="bg2"/>
              </a:solidFill>
              <a:latin typeface="Calibri" panose="020F0502020204030204" pitchFamily="34" charset="0"/>
              <a:cs typeface="Calibri" panose="020F0502020204030204" pitchFamily="34" charset="0"/>
            </a:endParaRPr>
          </a:p>
        </p:txBody>
      </p:sp>
      <p:pic>
        <p:nvPicPr>
          <p:cNvPr id="3" name="Picture 1">
            <a:extLst>
              <a:ext uri="{FF2B5EF4-FFF2-40B4-BE49-F238E27FC236}">
                <a16:creationId xmlns:a16="http://schemas.microsoft.com/office/drawing/2014/main" id="{8DBEE945-612B-80B1-1383-87E166A37E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8519" y="3278393"/>
            <a:ext cx="2972925" cy="753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A2164-01CD-AC77-C795-408ECA2CFFFF}"/>
              </a:ext>
            </a:extLst>
          </p:cNvPr>
          <p:cNvSpPr>
            <a:spLocks noGrp="1"/>
          </p:cNvSpPr>
          <p:nvPr>
            <p:ph type="title"/>
          </p:nvPr>
        </p:nvSpPr>
        <p:spPr/>
        <p:txBody>
          <a:bodyPr/>
          <a:lstStyle/>
          <a:p>
            <a:r>
              <a:rPr lang="en-US"/>
              <a:t>Faculty</a:t>
            </a:r>
          </a:p>
        </p:txBody>
      </p:sp>
      <p:sp>
        <p:nvSpPr>
          <p:cNvPr id="4" name="Rectangle 3">
            <a:extLst>
              <a:ext uri="{FF2B5EF4-FFF2-40B4-BE49-F238E27FC236}">
                <a16:creationId xmlns:a16="http://schemas.microsoft.com/office/drawing/2014/main" id="{B46FEF2A-FF25-29CB-4C0A-E1BAABF4A99C}"/>
              </a:ext>
            </a:extLst>
          </p:cNvPr>
          <p:cNvSpPr>
            <a:spLocks noGrp="1" noChangeArrowheads="1"/>
          </p:cNvSpPr>
          <p:nvPr>
            <p:ph sz="half" idx="1"/>
          </p:nvPr>
        </p:nvSpPr>
        <p:spPr>
          <a:xfrm>
            <a:off x="601820" y="1510730"/>
            <a:ext cx="5309278" cy="2233367"/>
          </a:xfrm>
        </p:spPr>
        <p:txBody>
          <a:bodyPr/>
          <a:lstStyle/>
          <a:p>
            <a:pPr marL="0" indent="0">
              <a:spcBef>
                <a:spcPts val="0"/>
              </a:spcBef>
              <a:spcAft>
                <a:spcPts val="0"/>
              </a:spcAft>
              <a:buNone/>
            </a:pPr>
            <a:r>
              <a:rPr lang="en-US" altLang="en-US" b="1" dirty="0">
                <a:solidFill>
                  <a:srgbClr val="E1471D"/>
                </a:solidFill>
              </a:rPr>
              <a:t>Tanya B. Dorff, MD</a:t>
            </a:r>
            <a:br>
              <a:rPr lang="en-US" altLang="en-US" b="1" dirty="0">
                <a:solidFill>
                  <a:schemeClr val="accent3"/>
                </a:solidFill>
              </a:rPr>
            </a:br>
            <a:r>
              <a:rPr lang="en-US" altLang="en-US" sz="2400" dirty="0"/>
              <a:t>Professor of Medicine</a:t>
            </a:r>
          </a:p>
          <a:p>
            <a:pPr marL="0" indent="0">
              <a:spcBef>
                <a:spcPts val="0"/>
              </a:spcBef>
              <a:spcAft>
                <a:spcPts val="0"/>
              </a:spcAft>
              <a:buNone/>
            </a:pPr>
            <a:r>
              <a:rPr lang="en-US" altLang="en-US" sz="2400" dirty="0"/>
              <a:t>Division Chief, Genitourinary Cancer Program</a:t>
            </a:r>
          </a:p>
          <a:p>
            <a:pPr marL="0" indent="0">
              <a:spcBef>
                <a:spcPts val="0"/>
              </a:spcBef>
              <a:spcAft>
                <a:spcPts val="0"/>
              </a:spcAft>
              <a:buNone/>
            </a:pPr>
            <a:r>
              <a:rPr lang="en-US" altLang="en-US" sz="2400" dirty="0"/>
              <a:t>Department of Medical Oncology and Therapeutics Research</a:t>
            </a:r>
          </a:p>
          <a:p>
            <a:pPr marL="0" indent="0">
              <a:spcBef>
                <a:spcPts val="0"/>
              </a:spcBef>
              <a:spcAft>
                <a:spcPts val="0"/>
              </a:spcAft>
              <a:buNone/>
            </a:pPr>
            <a:r>
              <a:rPr lang="en-US" altLang="en-US" sz="2400" dirty="0"/>
              <a:t>City of Hope</a:t>
            </a:r>
          </a:p>
          <a:p>
            <a:pPr marL="0" indent="0">
              <a:spcBef>
                <a:spcPts val="0"/>
              </a:spcBef>
              <a:spcAft>
                <a:spcPts val="0"/>
              </a:spcAft>
              <a:buNone/>
            </a:pPr>
            <a:r>
              <a:rPr lang="en-US" altLang="en-US" sz="2400" dirty="0"/>
              <a:t>Duarte, California</a:t>
            </a:r>
          </a:p>
        </p:txBody>
      </p:sp>
      <p:sp>
        <p:nvSpPr>
          <p:cNvPr id="3" name="Content Placeholder 2">
            <a:extLst>
              <a:ext uri="{FF2B5EF4-FFF2-40B4-BE49-F238E27FC236}">
                <a16:creationId xmlns:a16="http://schemas.microsoft.com/office/drawing/2014/main" id="{0B771FC9-8566-9450-6477-597A8E039664}"/>
              </a:ext>
            </a:extLst>
          </p:cNvPr>
          <p:cNvSpPr>
            <a:spLocks noGrp="1"/>
          </p:cNvSpPr>
          <p:nvPr>
            <p:ph sz="half" idx="2"/>
          </p:nvPr>
        </p:nvSpPr>
        <p:spPr>
          <a:xfrm>
            <a:off x="6252634" y="1510730"/>
            <a:ext cx="5229570" cy="2443432"/>
          </a:xfrm>
        </p:spPr>
        <p:txBody>
          <a:bodyPr/>
          <a:lstStyle/>
          <a:p>
            <a:pPr marL="0" indent="0">
              <a:spcBef>
                <a:spcPts val="0"/>
              </a:spcBef>
              <a:spcAft>
                <a:spcPts val="0"/>
              </a:spcAft>
              <a:buNone/>
            </a:pPr>
            <a:r>
              <a:rPr lang="en-US" altLang="en-US" b="1">
                <a:solidFill>
                  <a:srgbClr val="E1471D"/>
                </a:solidFill>
              </a:rPr>
              <a:t>Phillip H. Kuo, MD, PhD, FACR</a:t>
            </a:r>
            <a:br>
              <a:rPr lang="en-US" altLang="en-US" b="1">
                <a:solidFill>
                  <a:schemeClr val="accent3"/>
                </a:solidFill>
              </a:rPr>
            </a:br>
            <a:r>
              <a:rPr lang="en-US" altLang="en-US" sz="2400"/>
              <a:t>Vice Chair of Clinical Research for Department of Radiology</a:t>
            </a:r>
          </a:p>
          <a:p>
            <a:pPr marL="0" indent="0">
              <a:spcBef>
                <a:spcPts val="0"/>
              </a:spcBef>
              <a:spcAft>
                <a:spcPts val="0"/>
              </a:spcAft>
              <a:buNone/>
            </a:pPr>
            <a:r>
              <a:rPr lang="en-US" altLang="en-US" sz="2400"/>
              <a:t>Professor and Division Chief of Nuclear Medicine</a:t>
            </a:r>
          </a:p>
          <a:p>
            <a:pPr marL="0" indent="0">
              <a:spcBef>
                <a:spcPts val="0"/>
              </a:spcBef>
              <a:spcAft>
                <a:spcPts val="0"/>
              </a:spcAft>
              <a:buNone/>
            </a:pPr>
            <a:r>
              <a:rPr lang="en-US" altLang="en-US" sz="2400"/>
              <a:t>City of Hope National Medical Center</a:t>
            </a:r>
          </a:p>
          <a:p>
            <a:pPr marL="0" indent="0">
              <a:spcBef>
                <a:spcPts val="0"/>
              </a:spcBef>
              <a:spcAft>
                <a:spcPts val="0"/>
              </a:spcAft>
              <a:buNone/>
            </a:pPr>
            <a:r>
              <a:rPr lang="en-US" altLang="en-US" sz="2400"/>
              <a:t>Duarte, California</a:t>
            </a:r>
          </a:p>
          <a:p>
            <a:pPr marL="0" indent="0">
              <a:buNone/>
            </a:pPr>
            <a:endParaRPr lang="en-US"/>
          </a:p>
        </p:txBody>
      </p:sp>
    </p:spTree>
    <p:extLst>
      <p:ext uri="{BB962C8B-B14F-4D97-AF65-F5344CB8AC3E}">
        <p14:creationId xmlns:p14="http://schemas.microsoft.com/office/powerpoint/2010/main" val="3490434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FACA5-A7D4-E891-963A-4C8D05BB5A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7E7E17-4E78-75BF-ACCD-FBF55716F24C}"/>
              </a:ext>
            </a:extLst>
          </p:cNvPr>
          <p:cNvSpPr>
            <a:spLocks noGrp="1"/>
          </p:cNvSpPr>
          <p:nvPr>
            <p:ph type="title"/>
          </p:nvPr>
        </p:nvSpPr>
        <p:spPr/>
        <p:txBody>
          <a:bodyPr/>
          <a:lstStyle/>
          <a:p>
            <a:r>
              <a:rPr lang="en-US"/>
              <a:t>Faculty Disclosures</a:t>
            </a:r>
          </a:p>
        </p:txBody>
      </p:sp>
      <p:sp>
        <p:nvSpPr>
          <p:cNvPr id="4" name="Rectangle 3">
            <a:extLst>
              <a:ext uri="{FF2B5EF4-FFF2-40B4-BE49-F238E27FC236}">
                <a16:creationId xmlns:a16="http://schemas.microsoft.com/office/drawing/2014/main" id="{C912A79E-5614-242E-FEC8-41B6EE2284AB}"/>
              </a:ext>
            </a:extLst>
          </p:cNvPr>
          <p:cNvSpPr>
            <a:spLocks noGrp="1" noChangeArrowheads="1"/>
          </p:cNvSpPr>
          <p:nvPr>
            <p:ph idx="1"/>
          </p:nvPr>
        </p:nvSpPr>
        <p:spPr/>
        <p:txBody>
          <a:bodyPr/>
          <a:lstStyle/>
          <a:p>
            <a:pPr marL="0" indent="0">
              <a:buNone/>
            </a:pPr>
            <a:r>
              <a:rPr lang="en-US" sz="2400"/>
              <a:t>The </a:t>
            </a:r>
            <a:r>
              <a:rPr lang="en-US" sz="2400" b="1" i="1"/>
              <a:t>faculty</a:t>
            </a:r>
            <a:r>
              <a:rPr lang="en-US" sz="2400"/>
              <a:t> reported the following relevant financial relationships or relationships to products or devices they have with ineligible companies related to the content of this educational activity:</a:t>
            </a:r>
            <a:endParaRPr lang="en-US" altLang="en-US" sz="2400"/>
          </a:p>
          <a:p>
            <a:pPr marL="0" indent="0">
              <a:spcBef>
                <a:spcPts val="0"/>
              </a:spcBef>
              <a:spcAft>
                <a:spcPts val="0"/>
              </a:spcAft>
              <a:buNone/>
            </a:pPr>
            <a:r>
              <a:rPr lang="en-US" altLang="en-US" sz="2400" b="1">
                <a:solidFill>
                  <a:srgbClr val="E1471D"/>
                </a:solidFill>
              </a:rPr>
              <a:t>Tanya B. Dorff, MD</a:t>
            </a:r>
            <a:r>
              <a:rPr lang="en-US" altLang="en-US" sz="2400" b="1" dirty="0">
                <a:solidFill>
                  <a:srgbClr val="E1471D"/>
                </a:solidFill>
              </a:rPr>
              <a:t>:</a:t>
            </a:r>
            <a:r>
              <a:rPr lang="en-US" sz="2400"/>
              <a:t> </a:t>
            </a:r>
            <a:r>
              <a:rPr lang="en-US" sz="2400" i="1" dirty="0"/>
              <a:t>consultant/advisor/speaker: </a:t>
            </a:r>
            <a:r>
              <a:rPr lang="en-US" sz="2400"/>
              <a:t>AstraZeneca, Bayer, Janssen, </a:t>
            </a:r>
            <a:r>
              <a:rPr lang="en-US" sz="2400" dirty="0"/>
              <a:t>Novartis, Pfizer</a:t>
            </a:r>
            <a:r>
              <a:rPr lang="en-US" sz="2400"/>
              <a:t>.</a:t>
            </a:r>
          </a:p>
          <a:p>
            <a:pPr marL="0" indent="0">
              <a:spcBef>
                <a:spcPts val="0"/>
              </a:spcBef>
              <a:spcAft>
                <a:spcPts val="0"/>
              </a:spcAft>
              <a:buNone/>
            </a:pPr>
            <a:endParaRPr lang="en-US" altLang="en-US" sz="2400" b="1">
              <a:solidFill>
                <a:srgbClr val="E1471D"/>
              </a:solidFill>
            </a:endParaRPr>
          </a:p>
          <a:p>
            <a:pPr marL="0" indent="0">
              <a:spcBef>
                <a:spcPts val="0"/>
              </a:spcBef>
              <a:spcAft>
                <a:spcPts val="0"/>
              </a:spcAft>
              <a:buNone/>
            </a:pPr>
            <a:r>
              <a:rPr lang="en-US" altLang="en-US" sz="2400" b="1">
                <a:solidFill>
                  <a:srgbClr val="E1471D"/>
                </a:solidFill>
              </a:rPr>
              <a:t>Phillip H. Kuo, MD, PhD, FACR</a:t>
            </a:r>
            <a:r>
              <a:rPr lang="en-US" altLang="en-US" sz="2400" b="1" dirty="0">
                <a:solidFill>
                  <a:srgbClr val="E1471D"/>
                </a:solidFill>
              </a:rPr>
              <a:t>:</a:t>
            </a:r>
            <a:r>
              <a:rPr lang="en-US" altLang="en-US" sz="2400"/>
              <a:t> </a:t>
            </a:r>
            <a:r>
              <a:rPr lang="en-US" sz="2400" i="1" dirty="0"/>
              <a:t>consultant/advisor/speaker: </a:t>
            </a:r>
            <a:r>
              <a:rPr lang="en-US" sz="2400" err="1"/>
              <a:t>Attralus</a:t>
            </a:r>
            <a:r>
              <a:rPr lang="en-US" sz="2400"/>
              <a:t>, Bayer, Blue Earth Diagnostics, </a:t>
            </a:r>
            <a:r>
              <a:rPr lang="en-US" sz="2400" err="1"/>
              <a:t>dGenThera</a:t>
            </a:r>
            <a:r>
              <a:rPr lang="en-US" sz="2400"/>
              <a:t>, Fusion Pharma, GE Healthcare, Global Medical Solutions, </a:t>
            </a:r>
            <a:r>
              <a:rPr lang="en-US" sz="2400" err="1"/>
              <a:t>Invicro</a:t>
            </a:r>
            <a:r>
              <a:rPr lang="en-US" sz="2400"/>
              <a:t>/Perceptive, Life Molecular Imaging, Lilly, Merck, </a:t>
            </a:r>
            <a:r>
              <a:rPr lang="en-US" sz="2400" err="1"/>
              <a:t>Navidea</a:t>
            </a:r>
            <a:r>
              <a:rPr lang="en-US" sz="2400"/>
              <a:t>, Novartis, </a:t>
            </a:r>
            <a:r>
              <a:rPr lang="en-US" sz="2400" err="1"/>
              <a:t>Radionetics</a:t>
            </a:r>
            <a:r>
              <a:rPr lang="en-US" sz="2400"/>
              <a:t>, </a:t>
            </a:r>
            <a:r>
              <a:rPr lang="en-US" sz="2400" err="1"/>
              <a:t>Telix</a:t>
            </a:r>
            <a:r>
              <a:rPr lang="en-US" sz="2400"/>
              <a:t>, United Imaging.</a:t>
            </a:r>
            <a:endParaRPr lang="en-US" altLang="en-US" sz="2400"/>
          </a:p>
          <a:p>
            <a:pPr marL="0" indent="0">
              <a:spcBef>
                <a:spcPts val="0"/>
              </a:spcBef>
              <a:spcAft>
                <a:spcPts val="0"/>
              </a:spcAft>
              <a:buNone/>
            </a:pPr>
            <a:endParaRPr lang="en-US" altLang="en-US" sz="2400"/>
          </a:p>
          <a:p>
            <a:pPr marL="0" indent="0">
              <a:spcBef>
                <a:spcPts val="0"/>
              </a:spcBef>
              <a:spcAft>
                <a:spcPts val="0"/>
              </a:spcAft>
              <a:buNone/>
            </a:pPr>
            <a:r>
              <a:rPr lang="en-US" altLang="en-US" sz="2400"/>
              <a:t> </a:t>
            </a:r>
          </a:p>
          <a:p>
            <a:pPr marL="0" indent="0">
              <a:spcBef>
                <a:spcPts val="0"/>
              </a:spcBef>
              <a:spcAft>
                <a:spcPts val="0"/>
              </a:spcAft>
              <a:buNone/>
            </a:pPr>
            <a:endParaRPr lang="en-US" altLang="en-US" sz="2400"/>
          </a:p>
        </p:txBody>
      </p:sp>
    </p:spTree>
    <p:extLst>
      <p:ext uri="{BB962C8B-B14F-4D97-AF65-F5344CB8AC3E}">
        <p14:creationId xmlns:p14="http://schemas.microsoft.com/office/powerpoint/2010/main" val="2619883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39606-11E4-7056-40DC-0EABF46D5F50}"/>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DF174FC8-67B3-4E2B-FC1C-EBCF0CF60901}"/>
              </a:ext>
            </a:extLst>
          </p:cNvPr>
          <p:cNvSpPr>
            <a:spLocks noGrp="1"/>
          </p:cNvSpPr>
          <p:nvPr>
            <p:ph idx="1"/>
          </p:nvPr>
        </p:nvSpPr>
        <p:spPr/>
        <p:txBody>
          <a:bodyPr/>
          <a:lstStyle/>
          <a:p>
            <a:r>
              <a:rPr lang="en-US" sz="2300" b="1"/>
              <a:t>Assess</a:t>
            </a:r>
            <a:r>
              <a:rPr lang="en-US" sz="2300"/>
              <a:t> current and emerging clinical data and evidence-based radioligand prostate cancer treatment guidelines</a:t>
            </a:r>
          </a:p>
          <a:p>
            <a:r>
              <a:rPr lang="en-US" sz="2300" b="1"/>
              <a:t>Apply </a:t>
            </a:r>
            <a:r>
              <a:rPr lang="en-US" sz="2300"/>
              <a:t>PSMA PET/CT to predict response to PSMA-targeted radioligand therapy, chemotherapy-inclusive treatment regimens, and first and second-line androgen deprivation therapies</a:t>
            </a:r>
          </a:p>
          <a:p>
            <a:r>
              <a:rPr lang="en-US" sz="2300" b="1"/>
              <a:t>Employ</a:t>
            </a:r>
            <a:r>
              <a:rPr lang="en-US" sz="2300"/>
              <a:t> PSMA PET as a prognostic biomarker for biochemical recurrence of prostate cancer</a:t>
            </a:r>
          </a:p>
          <a:p>
            <a:r>
              <a:rPr lang="en-US" sz="2300" b="1"/>
              <a:t>Formulate and employ</a:t>
            </a:r>
            <a:r>
              <a:rPr lang="en-US" sz="2300"/>
              <a:t> multidisciplinary care strategies to guide the personalization of treatment regimens that include radioligand therapies for patients with mCRPC</a:t>
            </a:r>
          </a:p>
          <a:p>
            <a:r>
              <a:rPr lang="en-US" sz="2300" b="1"/>
              <a:t>Develop</a:t>
            </a:r>
            <a:r>
              <a:rPr lang="en-US" sz="2300"/>
              <a:t> multidisciplinary clinical care strategies to optimally manage the associated risks of treatment with radioligand therapies in patients with prostate cancer</a:t>
            </a:r>
            <a:br>
              <a:rPr lang="en-US" sz="2300"/>
            </a:br>
            <a:endParaRPr lang="en-US" sz="2300"/>
          </a:p>
        </p:txBody>
      </p:sp>
    </p:spTree>
    <p:extLst>
      <p:ext uri="{BB962C8B-B14F-4D97-AF65-F5344CB8AC3E}">
        <p14:creationId xmlns:p14="http://schemas.microsoft.com/office/powerpoint/2010/main" val="3115005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66468-6B3C-2BA5-D366-D7C6E13C844E}"/>
              </a:ext>
            </a:extLst>
          </p:cNvPr>
          <p:cNvSpPr>
            <a:spLocks noGrp="1"/>
          </p:cNvSpPr>
          <p:nvPr>
            <p:ph type="title"/>
          </p:nvPr>
        </p:nvSpPr>
        <p:spPr/>
        <p:txBody>
          <a:bodyPr/>
          <a:lstStyle/>
          <a:p>
            <a:r>
              <a:rPr lang="en-US"/>
              <a:t>Standard of Care in mCRPC</a:t>
            </a:r>
          </a:p>
        </p:txBody>
      </p:sp>
    </p:spTree>
    <p:extLst>
      <p:ext uri="{BB962C8B-B14F-4D97-AF65-F5344CB8AC3E}">
        <p14:creationId xmlns:p14="http://schemas.microsoft.com/office/powerpoint/2010/main" val="2282873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F5CA51-A0AE-E80B-7E6F-D1545622BCE4}"/>
              </a:ext>
            </a:extLst>
          </p:cNvPr>
          <p:cNvSpPr>
            <a:spLocks noGrp="1"/>
          </p:cNvSpPr>
          <p:nvPr>
            <p:ph type="title"/>
          </p:nvPr>
        </p:nvSpPr>
        <p:spPr/>
        <p:txBody>
          <a:bodyPr/>
          <a:lstStyle/>
          <a:p>
            <a:r>
              <a:rPr lang="en-US" i="1"/>
              <a:t>Background: </a:t>
            </a:r>
            <a:r>
              <a:rPr lang="en-US"/>
              <a:t>Metastatic </a:t>
            </a:r>
            <a:r>
              <a:rPr lang="en-US" dirty="0"/>
              <a:t>Castration-Resistant</a:t>
            </a:r>
            <a:r>
              <a:rPr lang="en-US"/>
              <a:t> Prostate Cancer (mCRPC)</a:t>
            </a:r>
          </a:p>
        </p:txBody>
      </p:sp>
      <p:sp>
        <p:nvSpPr>
          <p:cNvPr id="6" name="Content Placeholder 5">
            <a:extLst>
              <a:ext uri="{FF2B5EF4-FFF2-40B4-BE49-F238E27FC236}">
                <a16:creationId xmlns:a16="http://schemas.microsoft.com/office/drawing/2014/main" id="{1C1BB643-C83E-1D34-80AD-0BE22CFB6F96}"/>
              </a:ext>
            </a:extLst>
          </p:cNvPr>
          <p:cNvSpPr>
            <a:spLocks noGrp="1"/>
          </p:cNvSpPr>
          <p:nvPr>
            <p:ph sz="half" idx="1"/>
          </p:nvPr>
        </p:nvSpPr>
        <p:spPr>
          <a:xfrm>
            <a:off x="601820" y="1510730"/>
            <a:ext cx="10492900" cy="4678738"/>
          </a:xfrm>
        </p:spPr>
        <p:txBody>
          <a:bodyPr/>
          <a:lstStyle/>
          <a:p>
            <a:r>
              <a:rPr lang="en-US"/>
              <a:t>mCRPC remains incurable</a:t>
            </a:r>
          </a:p>
          <a:p>
            <a:pPr lvl="1"/>
            <a:r>
              <a:rPr lang="en-US"/>
              <a:t>~70% of patients </a:t>
            </a:r>
            <a:r>
              <a:rPr lang="en-US" dirty="0"/>
              <a:t>die </a:t>
            </a:r>
            <a:r>
              <a:rPr lang="en-US"/>
              <a:t>from mCRPC </a:t>
            </a:r>
            <a:r>
              <a:rPr lang="en-US" dirty="0"/>
              <a:t>within 5yr</a:t>
            </a:r>
            <a:endParaRPr lang="en-US"/>
          </a:p>
          <a:p>
            <a:r>
              <a:rPr lang="en-US"/>
              <a:t>Androgen receptor pathway inhibitors (</a:t>
            </a:r>
            <a:r>
              <a:rPr lang="en-US" dirty="0"/>
              <a:t>ARPIs</a:t>
            </a:r>
            <a:r>
              <a:rPr lang="en-US"/>
              <a:t>) and </a:t>
            </a:r>
            <a:r>
              <a:rPr lang="en-US" dirty="0"/>
              <a:t>CT</a:t>
            </a:r>
            <a:r>
              <a:rPr lang="en-US"/>
              <a:t> had been the mainstay of treatment for mCRPC </a:t>
            </a:r>
            <a:r>
              <a:rPr lang="en-US">
                <a:solidFill>
                  <a:srgbClr val="FF0000"/>
                </a:solidFill>
              </a:rPr>
              <a:t> </a:t>
            </a:r>
          </a:p>
        </p:txBody>
      </p:sp>
      <p:sp>
        <p:nvSpPr>
          <p:cNvPr id="10" name="Text Box 11">
            <a:extLst>
              <a:ext uri="{FF2B5EF4-FFF2-40B4-BE49-F238E27FC236}">
                <a16:creationId xmlns:a16="http://schemas.microsoft.com/office/drawing/2014/main" id="{57105D5C-826F-2247-616E-94DD25EBB386}"/>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defTabSz="457200" eaLnBrk="1" fontAlgn="auto" hangingPunct="1">
              <a:lnSpc>
                <a:spcPct val="100000"/>
              </a:lnSpc>
              <a:spcBef>
                <a:spcPct val="0"/>
              </a:spcBef>
              <a:spcAft>
                <a:spcPct val="0"/>
              </a:spcAft>
              <a:buClrTx/>
              <a:buNone/>
              <a:defRPr/>
            </a:pPr>
            <a:r>
              <a:rPr lang="en-US" altLang="en-US" sz="1200" b="0">
                <a:solidFill>
                  <a:srgbClr val="455560"/>
                </a:solidFill>
                <a:latin typeface="Calibri"/>
                <a:cs typeface="Calibri"/>
              </a:rPr>
              <a:t>NCCN</a:t>
            </a:r>
            <a:r>
              <a:rPr lang="en-US" altLang="en-US" sz="1200" b="0" dirty="0">
                <a:solidFill>
                  <a:srgbClr val="455560"/>
                </a:solidFill>
                <a:latin typeface="Calibri"/>
                <a:cs typeface="Calibri"/>
              </a:rPr>
              <a:t>.</a:t>
            </a:r>
            <a:r>
              <a:rPr lang="en-US" altLang="en-US" sz="1200" b="0">
                <a:solidFill>
                  <a:srgbClr val="455560"/>
                </a:solidFill>
                <a:latin typeface="Calibri"/>
                <a:cs typeface="Calibri"/>
              </a:rPr>
              <a:t> Clinical </a:t>
            </a:r>
            <a:r>
              <a:rPr lang="en-US" altLang="en-US" sz="1200" b="0" dirty="0">
                <a:solidFill>
                  <a:srgbClr val="455560"/>
                </a:solidFill>
                <a:latin typeface="Calibri"/>
                <a:cs typeface="Calibri"/>
              </a:rPr>
              <a:t>practice guidelines </a:t>
            </a:r>
            <a:r>
              <a:rPr lang="en-US" altLang="en-US" sz="1200" b="0">
                <a:solidFill>
                  <a:srgbClr val="455560"/>
                </a:solidFill>
                <a:latin typeface="Calibri"/>
                <a:cs typeface="Calibri"/>
              </a:rPr>
              <a:t>in </a:t>
            </a:r>
            <a:r>
              <a:rPr lang="en-US" altLang="en-US" sz="1200" b="0" dirty="0">
                <a:solidFill>
                  <a:srgbClr val="455560"/>
                </a:solidFill>
                <a:latin typeface="Calibri"/>
                <a:cs typeface="Calibri"/>
              </a:rPr>
              <a:t>oncology: </a:t>
            </a:r>
            <a:r>
              <a:rPr lang="en-US" altLang="en-US" sz="1200" b="0">
                <a:solidFill>
                  <a:srgbClr val="455560"/>
                </a:solidFill>
                <a:latin typeface="Calibri"/>
                <a:cs typeface="Calibri"/>
              </a:rPr>
              <a:t>Prostate cancer. </a:t>
            </a:r>
            <a:r>
              <a:rPr lang="en-US" altLang="en-US" sz="1200" b="0" dirty="0">
                <a:solidFill>
                  <a:srgbClr val="455560"/>
                </a:solidFill>
                <a:latin typeface="Calibri"/>
                <a:cs typeface="Calibri"/>
              </a:rPr>
              <a:t>v2.2025</a:t>
            </a:r>
            <a:r>
              <a:rPr lang="en-US" altLang="en-US" sz="1200" b="0">
                <a:solidFill>
                  <a:srgbClr val="455560"/>
                </a:solidFill>
                <a:latin typeface="Calibri"/>
                <a:cs typeface="Calibri"/>
              </a:rPr>
              <a:t>. </a:t>
            </a:r>
            <a:r>
              <a:rPr lang="en-US" altLang="en-US" sz="1200" b="0" dirty="0">
                <a:solidFill>
                  <a:srgbClr val="455560"/>
                </a:solidFill>
                <a:latin typeface="Calibri"/>
                <a:cs typeface="Calibri"/>
              </a:rPr>
              <a:t>nccn</a:t>
            </a:r>
            <a:r>
              <a:rPr lang="en-US" altLang="en-US" sz="1200" b="0">
                <a:solidFill>
                  <a:srgbClr val="455560"/>
                </a:solidFill>
                <a:latin typeface="Calibri"/>
                <a:cs typeface="Calibri"/>
              </a:rPr>
              <a:t>.org.  </a:t>
            </a:r>
            <a:endParaRPr lang="en-US" altLang="en-US" sz="1200" b="0">
              <a:solidFill>
                <a:srgbClr val="455560"/>
              </a:solidFill>
              <a:latin typeface="Calibri" panose="020F0502020204030204" pitchFamily="34" charset="0"/>
              <a:cs typeface="Calibri"/>
            </a:endParaRPr>
          </a:p>
        </p:txBody>
      </p:sp>
    </p:spTree>
    <p:extLst>
      <p:ext uri="{BB962C8B-B14F-4D97-AF65-F5344CB8AC3E}">
        <p14:creationId xmlns:p14="http://schemas.microsoft.com/office/powerpoint/2010/main" val="571152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a:extLst>
              <a:ext uri="{FF2B5EF4-FFF2-40B4-BE49-F238E27FC236}">
                <a16:creationId xmlns:a16="http://schemas.microsoft.com/office/drawing/2014/main" id="{5A8535F8-8AB8-387D-8DCE-47F68482B8EE}"/>
              </a:ext>
            </a:extLst>
          </p:cNvPr>
          <p:cNvSpPr/>
          <p:nvPr/>
        </p:nvSpPr>
        <p:spPr bwMode="auto">
          <a:xfrm>
            <a:off x="9447210" y="3462248"/>
            <a:ext cx="1823551" cy="670153"/>
          </a:xfrm>
          <a:prstGeom prst="round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 name="Rounded Rectangle 14">
            <a:extLst>
              <a:ext uri="{FF2B5EF4-FFF2-40B4-BE49-F238E27FC236}">
                <a16:creationId xmlns:a16="http://schemas.microsoft.com/office/drawing/2014/main" id="{0483A397-1D3C-D86B-BB79-F3DF72B1DB1D}"/>
              </a:ext>
            </a:extLst>
          </p:cNvPr>
          <p:cNvSpPr/>
          <p:nvPr/>
        </p:nvSpPr>
        <p:spPr bwMode="auto">
          <a:xfrm>
            <a:off x="7104094" y="5050137"/>
            <a:ext cx="1823551" cy="670153"/>
          </a:xfrm>
          <a:prstGeom prst="round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7201" name="Straight Arrow Connector 7200">
            <a:extLst>
              <a:ext uri="{FF2B5EF4-FFF2-40B4-BE49-F238E27FC236}">
                <a16:creationId xmlns:a16="http://schemas.microsoft.com/office/drawing/2014/main" id="{0C362C67-198D-5EBD-5D56-FD67ABD9024B}"/>
              </a:ext>
            </a:extLst>
          </p:cNvPr>
          <p:cNvCxnSpPr>
            <a:cxnSpLocks/>
            <a:endCxn id="20" idx="1"/>
          </p:cNvCxnSpPr>
          <p:nvPr/>
        </p:nvCxnSpPr>
        <p:spPr>
          <a:xfrm flipV="1">
            <a:off x="2269176" y="3787252"/>
            <a:ext cx="474648" cy="0"/>
          </a:xfrm>
          <a:prstGeom prst="straightConnector1">
            <a:avLst/>
          </a:prstGeom>
          <a:noFill/>
          <a:ln w="38100" cap="flat" cmpd="sng" algn="ctr">
            <a:solidFill>
              <a:srgbClr val="000000">
                <a:lumMod val="95000"/>
                <a:lumOff val="5000"/>
              </a:srgbClr>
            </a:solidFill>
            <a:prstDash val="solid"/>
            <a:tailEnd type="triangle"/>
          </a:ln>
          <a:effectLst/>
        </p:spPr>
      </p:cxn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1141055" cy="1103313"/>
          </a:xfrm>
        </p:spPr>
        <p:txBody>
          <a:bodyPr/>
          <a:lstStyle/>
          <a:p>
            <a:r>
              <a:rPr lang="en-US" altLang="en-US"/>
              <a:t>Clinical Course of Prostate Cancer</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panose="020F0502020204030204" pitchFamily="34" charset="0"/>
              </a:rPr>
              <a:t>Adapted from Saad. Prostate Cancer and Prostatic Diseases. 2021; 24:323.</a:t>
            </a:r>
          </a:p>
        </p:txBody>
      </p:sp>
      <p:cxnSp>
        <p:nvCxnSpPr>
          <p:cNvPr id="7189" name="Straight Arrow Connector 7188">
            <a:extLst>
              <a:ext uri="{FF2B5EF4-FFF2-40B4-BE49-F238E27FC236}">
                <a16:creationId xmlns:a16="http://schemas.microsoft.com/office/drawing/2014/main" id="{86CF0786-63D9-592C-02A1-87694C0A285B}"/>
              </a:ext>
            </a:extLst>
          </p:cNvPr>
          <p:cNvCxnSpPr/>
          <p:nvPr/>
        </p:nvCxnSpPr>
        <p:spPr>
          <a:xfrm flipV="1">
            <a:off x="3496073" y="3765584"/>
            <a:ext cx="1404830" cy="920"/>
          </a:xfrm>
          <a:prstGeom prst="straightConnector1">
            <a:avLst/>
          </a:prstGeom>
          <a:noFill/>
          <a:ln w="38100" cap="flat" cmpd="sng" algn="ctr">
            <a:solidFill>
              <a:srgbClr val="000000">
                <a:lumMod val="95000"/>
                <a:lumOff val="5000"/>
              </a:srgbClr>
            </a:solidFill>
            <a:prstDash val="solid"/>
            <a:tailEnd type="triangle"/>
          </a:ln>
          <a:effectLst/>
        </p:spPr>
      </p:cxnSp>
      <p:cxnSp>
        <p:nvCxnSpPr>
          <p:cNvPr id="7210" name="Straight Arrow Connector 7209">
            <a:extLst>
              <a:ext uri="{FF2B5EF4-FFF2-40B4-BE49-F238E27FC236}">
                <a16:creationId xmlns:a16="http://schemas.microsoft.com/office/drawing/2014/main" id="{97E318CF-F076-B0EE-76F9-7FA18A270255}"/>
              </a:ext>
            </a:extLst>
          </p:cNvPr>
          <p:cNvCxnSpPr>
            <a:cxnSpLocks/>
          </p:cNvCxnSpPr>
          <p:nvPr/>
        </p:nvCxnSpPr>
        <p:spPr>
          <a:xfrm flipV="1">
            <a:off x="6173665" y="3797323"/>
            <a:ext cx="3286640" cy="0"/>
          </a:xfrm>
          <a:prstGeom prst="straightConnector1">
            <a:avLst/>
          </a:prstGeom>
          <a:noFill/>
          <a:ln w="38100" cap="flat" cmpd="sng" algn="ctr">
            <a:solidFill>
              <a:srgbClr val="000000">
                <a:lumMod val="95000"/>
                <a:lumOff val="5000"/>
              </a:srgbClr>
            </a:solidFill>
            <a:prstDash val="solid"/>
            <a:tailEnd type="triangle"/>
          </a:ln>
          <a:effectLst/>
        </p:spPr>
      </p:cxnSp>
      <p:sp>
        <p:nvSpPr>
          <p:cNvPr id="7194" name="Rectangle 7193">
            <a:extLst>
              <a:ext uri="{FF2B5EF4-FFF2-40B4-BE49-F238E27FC236}">
                <a16:creationId xmlns:a16="http://schemas.microsoft.com/office/drawing/2014/main" id="{802C99AD-5852-EDA4-E533-B2522C640008}"/>
              </a:ext>
            </a:extLst>
          </p:cNvPr>
          <p:cNvSpPr/>
          <p:nvPr/>
        </p:nvSpPr>
        <p:spPr>
          <a:xfrm>
            <a:off x="500340" y="3293062"/>
            <a:ext cx="1768836" cy="1008530"/>
          </a:xfrm>
          <a:prstGeom prst="rect">
            <a:avLst/>
          </a:prstGeom>
          <a:noFill/>
          <a:ln w="2540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Localized/Locally Advanced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Prostate Cancer</a:t>
            </a:r>
          </a:p>
        </p:txBody>
      </p:sp>
      <p:sp>
        <p:nvSpPr>
          <p:cNvPr id="7197" name="Rectangle 7196">
            <a:extLst>
              <a:ext uri="{FF2B5EF4-FFF2-40B4-BE49-F238E27FC236}">
                <a16:creationId xmlns:a16="http://schemas.microsoft.com/office/drawing/2014/main" id="{4D5BB783-46EA-7BF6-F2CA-310A41DA839F}"/>
              </a:ext>
            </a:extLst>
          </p:cNvPr>
          <p:cNvSpPr/>
          <p:nvPr/>
        </p:nvSpPr>
        <p:spPr>
          <a:xfrm>
            <a:off x="7150196" y="5050137"/>
            <a:ext cx="1701461" cy="67015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nmCRPC</a:t>
            </a:r>
          </a:p>
        </p:txBody>
      </p:sp>
      <p:sp>
        <p:nvSpPr>
          <p:cNvPr id="7198" name="Rectangle 7197">
            <a:extLst>
              <a:ext uri="{FF2B5EF4-FFF2-40B4-BE49-F238E27FC236}">
                <a16:creationId xmlns:a16="http://schemas.microsoft.com/office/drawing/2014/main" id="{12821426-C574-51FC-1344-2642BAFB1FCA}"/>
              </a:ext>
            </a:extLst>
          </p:cNvPr>
          <p:cNvSpPr/>
          <p:nvPr/>
        </p:nvSpPr>
        <p:spPr>
          <a:xfrm>
            <a:off x="9460305" y="3462248"/>
            <a:ext cx="1810456" cy="67015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mCRPC</a:t>
            </a:r>
          </a:p>
        </p:txBody>
      </p:sp>
      <p:sp>
        <p:nvSpPr>
          <p:cNvPr id="7200" name="Rectangle 7199">
            <a:extLst>
              <a:ext uri="{FF2B5EF4-FFF2-40B4-BE49-F238E27FC236}">
                <a16:creationId xmlns:a16="http://schemas.microsoft.com/office/drawing/2014/main" id="{58523E11-F7A2-B629-92F7-5A99C8C4B5D7}"/>
              </a:ext>
            </a:extLst>
          </p:cNvPr>
          <p:cNvSpPr/>
          <p:nvPr/>
        </p:nvSpPr>
        <p:spPr>
          <a:xfrm>
            <a:off x="3792738" y="3357263"/>
            <a:ext cx="1214130" cy="299289"/>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Rising PSA</a:t>
            </a:r>
          </a:p>
        </p:txBody>
      </p:sp>
      <p:cxnSp>
        <p:nvCxnSpPr>
          <p:cNvPr id="7202" name="Elbow Connector 22">
            <a:extLst>
              <a:ext uri="{FF2B5EF4-FFF2-40B4-BE49-F238E27FC236}">
                <a16:creationId xmlns:a16="http://schemas.microsoft.com/office/drawing/2014/main" id="{25CAC116-7101-E780-A064-AAA2F0DCCDA2}"/>
              </a:ext>
            </a:extLst>
          </p:cNvPr>
          <p:cNvCxnSpPr>
            <a:cxnSpLocks/>
            <a:stCxn id="7195" idx="0"/>
            <a:endCxn id="13" idx="1"/>
          </p:cNvCxnSpPr>
          <p:nvPr/>
        </p:nvCxnSpPr>
        <p:spPr>
          <a:xfrm rot="5400000" flipH="1" flipV="1">
            <a:off x="4548566" y="954519"/>
            <a:ext cx="1309590" cy="3801466"/>
          </a:xfrm>
          <a:prstGeom prst="bentConnector2">
            <a:avLst/>
          </a:prstGeom>
          <a:noFill/>
          <a:ln w="38100" cap="flat" cmpd="sng" algn="ctr">
            <a:solidFill>
              <a:srgbClr val="000000">
                <a:lumMod val="95000"/>
                <a:lumOff val="5000"/>
              </a:srgbClr>
            </a:solidFill>
            <a:prstDash val="solid"/>
            <a:tailEnd type="triangle"/>
          </a:ln>
          <a:effectLst/>
        </p:spPr>
      </p:cxnSp>
      <p:sp>
        <p:nvSpPr>
          <p:cNvPr id="7203" name="Rectangle 7202">
            <a:extLst>
              <a:ext uri="{FF2B5EF4-FFF2-40B4-BE49-F238E27FC236}">
                <a16:creationId xmlns:a16="http://schemas.microsoft.com/office/drawing/2014/main" id="{DFA51360-EF7E-BAA0-8165-7220738D5852}"/>
              </a:ext>
            </a:extLst>
          </p:cNvPr>
          <p:cNvSpPr/>
          <p:nvPr/>
        </p:nvSpPr>
        <p:spPr>
          <a:xfrm>
            <a:off x="3302628" y="1739863"/>
            <a:ext cx="3923558" cy="425275"/>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Identification of Metastases</a:t>
            </a:r>
          </a:p>
        </p:txBody>
      </p:sp>
      <p:cxnSp>
        <p:nvCxnSpPr>
          <p:cNvPr id="7204" name="Elbow Connector 27">
            <a:extLst>
              <a:ext uri="{FF2B5EF4-FFF2-40B4-BE49-F238E27FC236}">
                <a16:creationId xmlns:a16="http://schemas.microsoft.com/office/drawing/2014/main" id="{567A16ED-0759-235D-2948-89BF2C04F571}"/>
              </a:ext>
            </a:extLst>
          </p:cNvPr>
          <p:cNvCxnSpPr>
            <a:cxnSpLocks/>
            <a:stCxn id="7196" idx="3"/>
            <a:endCxn id="7198" idx="0"/>
          </p:cNvCxnSpPr>
          <p:nvPr/>
        </p:nvCxnSpPr>
        <p:spPr>
          <a:xfrm>
            <a:off x="8851657" y="2207678"/>
            <a:ext cx="1513876" cy="1254570"/>
          </a:xfrm>
          <a:prstGeom prst="bentConnector2">
            <a:avLst/>
          </a:prstGeom>
          <a:noFill/>
          <a:ln w="38100" cap="flat" cmpd="sng" algn="ctr">
            <a:solidFill>
              <a:srgbClr val="000000">
                <a:lumMod val="95000"/>
                <a:lumOff val="5000"/>
              </a:srgbClr>
            </a:solidFill>
            <a:prstDash val="solid"/>
            <a:tailEnd type="triangle"/>
          </a:ln>
          <a:effectLst/>
        </p:spPr>
      </p:cxnSp>
      <p:sp>
        <p:nvSpPr>
          <p:cNvPr id="7205" name="Rectangle 7204">
            <a:extLst>
              <a:ext uri="{FF2B5EF4-FFF2-40B4-BE49-F238E27FC236}">
                <a16:creationId xmlns:a16="http://schemas.microsoft.com/office/drawing/2014/main" id="{1AE64085-2E64-018C-EC64-78B111C589BF}"/>
              </a:ext>
            </a:extLst>
          </p:cNvPr>
          <p:cNvSpPr/>
          <p:nvPr/>
        </p:nvSpPr>
        <p:spPr>
          <a:xfrm>
            <a:off x="9322799" y="1044489"/>
            <a:ext cx="1957348" cy="739049"/>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Rising PSA despite castrate levels of testosterone</a:t>
            </a:r>
          </a:p>
        </p:txBody>
      </p:sp>
      <p:cxnSp>
        <p:nvCxnSpPr>
          <p:cNvPr id="7206" name="Elbow Connector 35">
            <a:extLst>
              <a:ext uri="{FF2B5EF4-FFF2-40B4-BE49-F238E27FC236}">
                <a16:creationId xmlns:a16="http://schemas.microsoft.com/office/drawing/2014/main" id="{79ABDC1A-2AEA-48B6-A305-3E2417B33470}"/>
              </a:ext>
            </a:extLst>
          </p:cNvPr>
          <p:cNvCxnSpPr>
            <a:cxnSpLocks/>
            <a:stCxn id="7199" idx="2"/>
            <a:endCxn id="15" idx="1"/>
          </p:cNvCxnSpPr>
          <p:nvPr/>
        </p:nvCxnSpPr>
        <p:spPr>
          <a:xfrm rot="16200000" flipH="1">
            <a:off x="5837041" y="4118161"/>
            <a:ext cx="1290914" cy="1243192"/>
          </a:xfrm>
          <a:prstGeom prst="bentConnector2">
            <a:avLst/>
          </a:prstGeom>
          <a:noFill/>
          <a:ln w="38100" cap="flat" cmpd="sng" algn="ctr">
            <a:solidFill>
              <a:srgbClr val="000000">
                <a:lumMod val="95000"/>
                <a:lumOff val="5000"/>
              </a:srgbClr>
            </a:solidFill>
            <a:prstDash val="solid"/>
            <a:tailEnd type="triangle"/>
          </a:ln>
          <a:effectLst/>
        </p:spPr>
      </p:cxnSp>
      <p:sp>
        <p:nvSpPr>
          <p:cNvPr id="7207" name="Rectangle 7206">
            <a:extLst>
              <a:ext uri="{FF2B5EF4-FFF2-40B4-BE49-F238E27FC236}">
                <a16:creationId xmlns:a16="http://schemas.microsoft.com/office/drawing/2014/main" id="{50A6DB7F-608A-88C3-BEC7-745E75CE6708}"/>
              </a:ext>
            </a:extLst>
          </p:cNvPr>
          <p:cNvSpPr/>
          <p:nvPr/>
        </p:nvSpPr>
        <p:spPr>
          <a:xfrm>
            <a:off x="4875503" y="5570423"/>
            <a:ext cx="1957348" cy="739049"/>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Rising PSA despite castrate levels of testosterone</a:t>
            </a:r>
          </a:p>
        </p:txBody>
      </p:sp>
      <p:cxnSp>
        <p:nvCxnSpPr>
          <p:cNvPr id="7208" name="Elbow Connector 38">
            <a:extLst>
              <a:ext uri="{FF2B5EF4-FFF2-40B4-BE49-F238E27FC236}">
                <a16:creationId xmlns:a16="http://schemas.microsoft.com/office/drawing/2014/main" id="{A75D9A97-9D12-83FB-160A-C550F65871F2}"/>
              </a:ext>
            </a:extLst>
          </p:cNvPr>
          <p:cNvCxnSpPr>
            <a:cxnSpLocks/>
            <a:stCxn id="15" idx="3"/>
            <a:endCxn id="7198" idx="2"/>
          </p:cNvCxnSpPr>
          <p:nvPr/>
        </p:nvCxnSpPr>
        <p:spPr>
          <a:xfrm flipV="1">
            <a:off x="8927645" y="4132401"/>
            <a:ext cx="1437888" cy="1252813"/>
          </a:xfrm>
          <a:prstGeom prst="bentConnector2">
            <a:avLst/>
          </a:prstGeom>
          <a:noFill/>
          <a:ln w="38100" cap="flat" cmpd="sng" algn="ctr">
            <a:solidFill>
              <a:srgbClr val="000000">
                <a:lumMod val="95000"/>
                <a:lumOff val="5000"/>
              </a:srgbClr>
            </a:solidFill>
            <a:prstDash val="solid"/>
            <a:tailEnd type="triangle"/>
          </a:ln>
          <a:effectLst/>
        </p:spPr>
      </p:cxnSp>
      <p:sp>
        <p:nvSpPr>
          <p:cNvPr id="7209" name="Rectangle 7208">
            <a:extLst>
              <a:ext uri="{FF2B5EF4-FFF2-40B4-BE49-F238E27FC236}">
                <a16:creationId xmlns:a16="http://schemas.microsoft.com/office/drawing/2014/main" id="{D35BE553-2EEE-29F2-A423-CB3AFC51571F}"/>
              </a:ext>
            </a:extLst>
          </p:cNvPr>
          <p:cNvSpPr/>
          <p:nvPr/>
        </p:nvSpPr>
        <p:spPr>
          <a:xfrm>
            <a:off x="9346005" y="5570423"/>
            <a:ext cx="1957348" cy="739049"/>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Identification of Metastases</a:t>
            </a:r>
          </a:p>
        </p:txBody>
      </p:sp>
      <p:sp>
        <p:nvSpPr>
          <p:cNvPr id="7211" name="Rectangle 7210">
            <a:extLst>
              <a:ext uri="{FF2B5EF4-FFF2-40B4-BE49-F238E27FC236}">
                <a16:creationId xmlns:a16="http://schemas.microsoft.com/office/drawing/2014/main" id="{D69D426A-FED7-138B-1DA2-897BEE55F4ED}"/>
              </a:ext>
            </a:extLst>
          </p:cNvPr>
          <p:cNvSpPr/>
          <p:nvPr/>
        </p:nvSpPr>
        <p:spPr>
          <a:xfrm rot="20525334">
            <a:off x="6939941" y="3491873"/>
            <a:ext cx="2283913" cy="739049"/>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Rising PSA despite castrate levels of testosterone </a:t>
            </a:r>
            <a:r>
              <a:rPr kumimoji="0" lang="en-US" sz="1600" b="0" i="0" u="sng"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and</a:t>
            </a: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 Identification of Metastases</a:t>
            </a:r>
          </a:p>
        </p:txBody>
      </p:sp>
      <p:sp>
        <p:nvSpPr>
          <p:cNvPr id="7192" name="Rectangle 7191">
            <a:extLst>
              <a:ext uri="{FF2B5EF4-FFF2-40B4-BE49-F238E27FC236}">
                <a16:creationId xmlns:a16="http://schemas.microsoft.com/office/drawing/2014/main" id="{AE6BEB48-0C35-9614-9ED5-240C08916AA3}"/>
              </a:ext>
            </a:extLst>
          </p:cNvPr>
          <p:cNvSpPr/>
          <p:nvPr/>
        </p:nvSpPr>
        <p:spPr>
          <a:xfrm>
            <a:off x="7022252" y="1071140"/>
            <a:ext cx="1957348" cy="389716"/>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De Novo</a:t>
            </a:r>
          </a:p>
        </p:txBody>
      </p:sp>
      <p:cxnSp>
        <p:nvCxnSpPr>
          <p:cNvPr id="7193" name="Straight Arrow Connector 7192">
            <a:extLst>
              <a:ext uri="{FF2B5EF4-FFF2-40B4-BE49-F238E27FC236}">
                <a16:creationId xmlns:a16="http://schemas.microsoft.com/office/drawing/2014/main" id="{8C8076E6-F4EF-8EB8-9883-92B5C9F74B57}"/>
              </a:ext>
            </a:extLst>
          </p:cNvPr>
          <p:cNvCxnSpPr>
            <a:cxnSpLocks/>
          </p:cNvCxnSpPr>
          <p:nvPr/>
        </p:nvCxnSpPr>
        <p:spPr>
          <a:xfrm>
            <a:off x="8000926" y="1428488"/>
            <a:ext cx="0" cy="363941"/>
          </a:xfrm>
          <a:prstGeom prst="straightConnector1">
            <a:avLst/>
          </a:prstGeom>
          <a:noFill/>
          <a:ln w="38100" cap="flat" cmpd="sng" algn="ctr">
            <a:solidFill>
              <a:srgbClr val="000000">
                <a:lumMod val="95000"/>
                <a:lumOff val="5000"/>
              </a:srgbClr>
            </a:solidFill>
            <a:prstDash val="solid"/>
            <a:tailEnd type="triangle"/>
          </a:ln>
          <a:effectLst/>
        </p:spPr>
      </p:cxnSp>
      <p:grpSp>
        <p:nvGrpSpPr>
          <p:cNvPr id="5" name="Group 4">
            <a:extLst>
              <a:ext uri="{FF2B5EF4-FFF2-40B4-BE49-F238E27FC236}">
                <a16:creationId xmlns:a16="http://schemas.microsoft.com/office/drawing/2014/main" id="{5AA3E1CD-E178-4502-605D-1EE4A9A1FDFA}"/>
              </a:ext>
            </a:extLst>
          </p:cNvPr>
          <p:cNvGrpSpPr/>
          <p:nvPr/>
        </p:nvGrpSpPr>
        <p:grpSpPr>
          <a:xfrm>
            <a:off x="9897527" y="1829572"/>
            <a:ext cx="827232" cy="827232"/>
            <a:chOff x="9859427" y="1779830"/>
            <a:chExt cx="876974" cy="876974"/>
          </a:xfrm>
        </p:grpSpPr>
        <p:sp>
          <p:nvSpPr>
            <p:cNvPr id="4" name="Oval 3">
              <a:extLst>
                <a:ext uri="{FF2B5EF4-FFF2-40B4-BE49-F238E27FC236}">
                  <a16:creationId xmlns:a16="http://schemas.microsoft.com/office/drawing/2014/main" id="{58B3EC97-4608-97AA-9100-EFEE07385A7C}"/>
                </a:ext>
              </a:extLst>
            </p:cNvPr>
            <p:cNvSpPr/>
            <p:nvPr/>
          </p:nvSpPr>
          <p:spPr bwMode="auto">
            <a:xfrm>
              <a:off x="9859427" y="1779830"/>
              <a:ext cx="876974" cy="876974"/>
            </a:xfrm>
            <a:prstGeom prst="ellipse">
              <a:avLst/>
            </a:pr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13" name="Rectangle 7212">
              <a:extLst>
                <a:ext uri="{FF2B5EF4-FFF2-40B4-BE49-F238E27FC236}">
                  <a16:creationId xmlns:a16="http://schemas.microsoft.com/office/drawing/2014/main" id="{47089C9B-2B8E-A8B9-6C6A-CA1C93930CC5}"/>
                </a:ext>
              </a:extLst>
            </p:cNvPr>
            <p:cNvSpPr/>
            <p:nvPr/>
          </p:nvSpPr>
          <p:spPr>
            <a:xfrm>
              <a:off x="9977131" y="1930354"/>
              <a:ext cx="658844" cy="57639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Start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ADT</a:t>
              </a:r>
            </a:p>
          </p:txBody>
        </p:sp>
      </p:grpSp>
      <p:sp>
        <p:nvSpPr>
          <p:cNvPr id="7214" name="Oval 7213">
            <a:extLst>
              <a:ext uri="{FF2B5EF4-FFF2-40B4-BE49-F238E27FC236}">
                <a16:creationId xmlns:a16="http://schemas.microsoft.com/office/drawing/2014/main" id="{DE5282F3-D835-12A7-5940-6EEC208B3A45}"/>
              </a:ext>
            </a:extLst>
          </p:cNvPr>
          <p:cNvSpPr/>
          <p:nvPr/>
        </p:nvSpPr>
        <p:spPr>
          <a:xfrm>
            <a:off x="9193746" y="2857556"/>
            <a:ext cx="2337854" cy="1892244"/>
          </a:xfrm>
          <a:prstGeom prst="ellipse">
            <a:avLst/>
          </a:prstGeom>
          <a:noFill/>
          <a:ln w="38100" cap="flat" cmpd="sng" algn="ctr">
            <a:solidFill>
              <a:srgbClr val="FF0000"/>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215" name="TextBox 7214">
            <a:extLst>
              <a:ext uri="{FF2B5EF4-FFF2-40B4-BE49-F238E27FC236}">
                <a16:creationId xmlns:a16="http://schemas.microsoft.com/office/drawing/2014/main" id="{DF6B1549-09A8-8989-37ED-50BB8955E1D3}"/>
              </a:ext>
            </a:extLst>
          </p:cNvPr>
          <p:cNvSpPr txBox="1"/>
          <p:nvPr/>
        </p:nvSpPr>
        <p:spPr>
          <a:xfrm>
            <a:off x="7012736" y="3053290"/>
            <a:ext cx="1940732" cy="1477328"/>
          </a:xfrm>
          <a:prstGeom prst="rect">
            <a:avLst/>
          </a:prstGeom>
          <a:solidFill>
            <a:srgbClr val="FFFFFF"/>
          </a:solidFill>
          <a:ln w="25400">
            <a:solidFill>
              <a:schemeClr val="accent3"/>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E1471D"/>
                </a:solidFill>
                <a:effectLst/>
                <a:uLnTx/>
                <a:uFillTx/>
                <a:latin typeface="Calibri" panose="020F0502020204030204" pitchFamily="34" charset="0"/>
                <a:ea typeface="+mn-ea"/>
                <a:cs typeface="Calibri" panose="020F0502020204030204" pitchFamily="34" charset="0"/>
              </a:rPr>
              <a:t>mCRPC remains incurable and the cause of death for patients who die of prostate cancer</a:t>
            </a:r>
          </a:p>
        </p:txBody>
      </p:sp>
      <p:sp>
        <p:nvSpPr>
          <p:cNvPr id="7217" name="Rectangle 7216">
            <a:extLst>
              <a:ext uri="{FF2B5EF4-FFF2-40B4-BE49-F238E27FC236}">
                <a16:creationId xmlns:a16="http://schemas.microsoft.com/office/drawing/2014/main" id="{B89EA2EA-1F59-F8CF-9087-7383DF4FEAEA}"/>
              </a:ext>
            </a:extLst>
          </p:cNvPr>
          <p:cNvSpPr/>
          <p:nvPr/>
        </p:nvSpPr>
        <p:spPr>
          <a:xfrm>
            <a:off x="3838097" y="3853243"/>
            <a:ext cx="1101688" cy="476795"/>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Biochemical recurrence</a:t>
            </a:r>
          </a:p>
        </p:txBody>
      </p:sp>
      <p:grpSp>
        <p:nvGrpSpPr>
          <p:cNvPr id="6" name="Group 5">
            <a:extLst>
              <a:ext uri="{FF2B5EF4-FFF2-40B4-BE49-F238E27FC236}">
                <a16:creationId xmlns:a16="http://schemas.microsoft.com/office/drawing/2014/main" id="{6C9ADB04-E240-D00A-FA47-61B731C4820C}"/>
              </a:ext>
            </a:extLst>
          </p:cNvPr>
          <p:cNvGrpSpPr/>
          <p:nvPr/>
        </p:nvGrpSpPr>
        <p:grpSpPr>
          <a:xfrm>
            <a:off x="5447814" y="4318895"/>
            <a:ext cx="827232" cy="827232"/>
            <a:chOff x="9859427" y="1779830"/>
            <a:chExt cx="876974" cy="876974"/>
          </a:xfrm>
        </p:grpSpPr>
        <p:sp>
          <p:nvSpPr>
            <p:cNvPr id="7" name="Oval 6">
              <a:extLst>
                <a:ext uri="{FF2B5EF4-FFF2-40B4-BE49-F238E27FC236}">
                  <a16:creationId xmlns:a16="http://schemas.microsoft.com/office/drawing/2014/main" id="{0FBA5346-5396-C852-04D7-B31C16136037}"/>
                </a:ext>
              </a:extLst>
            </p:cNvPr>
            <p:cNvSpPr/>
            <p:nvPr/>
          </p:nvSpPr>
          <p:spPr bwMode="auto">
            <a:xfrm>
              <a:off x="9859427" y="1779830"/>
              <a:ext cx="876974" cy="876974"/>
            </a:xfrm>
            <a:prstGeom prst="ellipse">
              <a:avLst/>
            </a:pr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7">
              <a:extLst>
                <a:ext uri="{FF2B5EF4-FFF2-40B4-BE49-F238E27FC236}">
                  <a16:creationId xmlns:a16="http://schemas.microsoft.com/office/drawing/2014/main" id="{8405BF01-4D6C-DCCD-4D25-8F91E288F1E6}"/>
                </a:ext>
              </a:extLst>
            </p:cNvPr>
            <p:cNvSpPr/>
            <p:nvPr/>
          </p:nvSpPr>
          <p:spPr>
            <a:xfrm>
              <a:off x="9977131" y="1930354"/>
              <a:ext cx="658844" cy="57639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Start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ADT</a:t>
              </a:r>
            </a:p>
          </p:txBody>
        </p:sp>
      </p:grpSp>
      <p:sp>
        <p:nvSpPr>
          <p:cNvPr id="13" name="Rounded Rectangle 12">
            <a:extLst>
              <a:ext uri="{FF2B5EF4-FFF2-40B4-BE49-F238E27FC236}">
                <a16:creationId xmlns:a16="http://schemas.microsoft.com/office/drawing/2014/main" id="{CE84AF68-8660-D5B9-CF29-996E9656FB18}"/>
              </a:ext>
            </a:extLst>
          </p:cNvPr>
          <p:cNvSpPr/>
          <p:nvPr/>
        </p:nvSpPr>
        <p:spPr bwMode="auto">
          <a:xfrm>
            <a:off x="7104094" y="1865380"/>
            <a:ext cx="1823551" cy="670153"/>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96" name="Rectangle 7195">
            <a:extLst>
              <a:ext uri="{FF2B5EF4-FFF2-40B4-BE49-F238E27FC236}">
                <a16:creationId xmlns:a16="http://schemas.microsoft.com/office/drawing/2014/main" id="{A85C7518-BCB1-91DB-08B9-989B56AC638F}"/>
              </a:ext>
            </a:extLst>
          </p:cNvPr>
          <p:cNvSpPr/>
          <p:nvPr/>
        </p:nvSpPr>
        <p:spPr>
          <a:xfrm>
            <a:off x="7150196" y="1872601"/>
            <a:ext cx="1701461" cy="67015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err="1">
                <a:ln>
                  <a:noFill/>
                </a:ln>
                <a:solidFill>
                  <a:srgbClr val="FFFFFF"/>
                </a:solidFill>
                <a:effectLst/>
                <a:uLnTx/>
                <a:uFillTx/>
                <a:latin typeface="Calibri" panose="020F0502020204030204" pitchFamily="34" charset="0"/>
                <a:ea typeface="+mn-ea"/>
                <a:cs typeface="Calibri" panose="020F0502020204030204" pitchFamily="34" charset="0"/>
              </a:rPr>
              <a:t>mHSPC</a:t>
            </a:r>
            <a:endPar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 name="Rounded Rectangle 18">
            <a:extLst>
              <a:ext uri="{FF2B5EF4-FFF2-40B4-BE49-F238E27FC236}">
                <a16:creationId xmlns:a16="http://schemas.microsoft.com/office/drawing/2014/main" id="{EDD59D44-A51D-7AAE-88C1-544874ABA9B8}"/>
              </a:ext>
            </a:extLst>
          </p:cNvPr>
          <p:cNvSpPr/>
          <p:nvPr/>
        </p:nvSpPr>
        <p:spPr bwMode="auto">
          <a:xfrm>
            <a:off x="4927085" y="3422759"/>
            <a:ext cx="1823551" cy="670153"/>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99" name="Rectangle 7198">
            <a:extLst>
              <a:ext uri="{FF2B5EF4-FFF2-40B4-BE49-F238E27FC236}">
                <a16:creationId xmlns:a16="http://schemas.microsoft.com/office/drawing/2014/main" id="{226F2891-6A25-86FB-72EB-5E21B9084DBB}"/>
              </a:ext>
            </a:extLst>
          </p:cNvPr>
          <p:cNvSpPr/>
          <p:nvPr/>
        </p:nvSpPr>
        <p:spPr>
          <a:xfrm>
            <a:off x="5010171" y="3424147"/>
            <a:ext cx="1701461" cy="67015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nmHSPC</a:t>
            </a:r>
          </a:p>
        </p:txBody>
      </p:sp>
      <p:sp>
        <p:nvSpPr>
          <p:cNvPr id="20" name="Rounded Rectangle 19">
            <a:extLst>
              <a:ext uri="{FF2B5EF4-FFF2-40B4-BE49-F238E27FC236}">
                <a16:creationId xmlns:a16="http://schemas.microsoft.com/office/drawing/2014/main" id="{08E28C51-3F3C-5264-B0B0-5D06C3D68DB6}"/>
              </a:ext>
            </a:extLst>
          </p:cNvPr>
          <p:cNvSpPr/>
          <p:nvPr/>
        </p:nvSpPr>
        <p:spPr bwMode="auto">
          <a:xfrm>
            <a:off x="2743824" y="3452175"/>
            <a:ext cx="1124628" cy="670153"/>
          </a:xfrm>
          <a:prstGeom prst="round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95" name="Rectangle 7194">
            <a:extLst>
              <a:ext uri="{FF2B5EF4-FFF2-40B4-BE49-F238E27FC236}">
                <a16:creationId xmlns:a16="http://schemas.microsoft.com/office/drawing/2014/main" id="{A9229486-C61C-DA6F-D7AE-49F1CFAD5C2B}"/>
              </a:ext>
            </a:extLst>
          </p:cNvPr>
          <p:cNvSpPr/>
          <p:nvPr/>
        </p:nvSpPr>
        <p:spPr>
          <a:xfrm>
            <a:off x="2778428" y="3510047"/>
            <a:ext cx="1048399" cy="57639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Definitive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Therapy</a:t>
            </a:r>
          </a:p>
        </p:txBody>
      </p:sp>
      <p:cxnSp>
        <p:nvCxnSpPr>
          <p:cNvPr id="9" name="Straight Connector 8">
            <a:extLst>
              <a:ext uri="{FF2B5EF4-FFF2-40B4-BE49-F238E27FC236}">
                <a16:creationId xmlns:a16="http://schemas.microsoft.com/office/drawing/2014/main" id="{22A07C02-A7F4-C786-7DE5-32EA1634AC3D}"/>
              </a:ext>
            </a:extLst>
          </p:cNvPr>
          <p:cNvCxnSpPr>
            <a:cxnSpLocks/>
          </p:cNvCxnSpPr>
          <p:nvPr/>
        </p:nvCxnSpPr>
        <p:spPr bwMode="auto">
          <a:xfrm flipH="1">
            <a:off x="6275046" y="4515120"/>
            <a:ext cx="737690" cy="201893"/>
          </a:xfrm>
          <a:prstGeom prst="line">
            <a:avLst/>
          </a:prstGeom>
          <a:noFill/>
          <a:ln w="28575" cap="flat" cmpd="sng" algn="ctr">
            <a:solidFill>
              <a:schemeClr val="bg1"/>
            </a:solidFill>
            <a:prstDash val="solid"/>
            <a:round/>
            <a:headEnd type="none" w="med" len="med"/>
            <a:tailEnd type="none" w="med" len="med"/>
          </a:ln>
          <a:effectLst/>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D9375-4F56-FE90-9D6C-366E41DA401E}"/>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94C7B75B-ACD6-5C3C-6C4B-2F1CD5D2EBD6}"/>
              </a:ext>
            </a:extLst>
          </p:cNvPr>
          <p:cNvSpPr>
            <a:spLocks noGrp="1" noChangeArrowheads="1"/>
          </p:cNvSpPr>
          <p:nvPr>
            <p:ph type="title"/>
          </p:nvPr>
        </p:nvSpPr>
        <p:spPr>
          <a:xfrm>
            <a:off x="609759" y="238127"/>
            <a:ext cx="11264741" cy="1103313"/>
          </a:xfrm>
        </p:spPr>
        <p:txBody>
          <a:bodyPr/>
          <a:lstStyle/>
          <a:p>
            <a:r>
              <a:rPr lang="en-US" altLang="en-US"/>
              <a:t>Available Options for mCRPC</a:t>
            </a:r>
          </a:p>
        </p:txBody>
      </p:sp>
      <p:sp>
        <p:nvSpPr>
          <p:cNvPr id="9221" name="Text Box 11">
            <a:extLst>
              <a:ext uri="{FF2B5EF4-FFF2-40B4-BE49-F238E27FC236}">
                <a16:creationId xmlns:a16="http://schemas.microsoft.com/office/drawing/2014/main" id="{23A29594-CA30-74AC-3AD8-E12F4C75E25B}"/>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NCCN</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Clinical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practice guidelines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in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oncology</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Prostate Cancer. v2.2025. nccn.org.</a:t>
            </a:r>
          </a:p>
        </p:txBody>
      </p:sp>
      <p:sp>
        <p:nvSpPr>
          <p:cNvPr id="13" name="Rounded Rectangle 12">
            <a:extLst>
              <a:ext uri="{FF2B5EF4-FFF2-40B4-BE49-F238E27FC236}">
                <a16:creationId xmlns:a16="http://schemas.microsoft.com/office/drawing/2014/main" id="{D5098E95-10E1-198B-9333-18AD4A0677F2}"/>
              </a:ext>
            </a:extLst>
          </p:cNvPr>
          <p:cNvSpPr/>
          <p:nvPr/>
        </p:nvSpPr>
        <p:spPr bwMode="auto">
          <a:xfrm>
            <a:off x="604136" y="1591423"/>
            <a:ext cx="1314450" cy="765165"/>
          </a:xfrm>
          <a:prstGeom prst="round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3D0005E7-0252-AF79-3DDE-E4F95476A9EF}"/>
              </a:ext>
            </a:extLst>
          </p:cNvPr>
          <p:cNvSpPr txBox="1"/>
          <p:nvPr/>
        </p:nvSpPr>
        <p:spPr bwMode="auto">
          <a:xfrm>
            <a:off x="604136" y="1657998"/>
            <a:ext cx="1314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Local</a:t>
            </a:r>
            <a:b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Disease</a:t>
            </a:r>
          </a:p>
        </p:txBody>
      </p:sp>
      <p:sp>
        <p:nvSpPr>
          <p:cNvPr id="15" name="Rounded Rectangle 14">
            <a:extLst>
              <a:ext uri="{FF2B5EF4-FFF2-40B4-BE49-F238E27FC236}">
                <a16:creationId xmlns:a16="http://schemas.microsoft.com/office/drawing/2014/main" id="{D6B14215-10C6-15AC-032F-686ACE3C9D41}"/>
              </a:ext>
            </a:extLst>
          </p:cNvPr>
          <p:cNvSpPr/>
          <p:nvPr/>
        </p:nvSpPr>
        <p:spPr bwMode="auto">
          <a:xfrm>
            <a:off x="1978509" y="1598192"/>
            <a:ext cx="1524000" cy="765165"/>
          </a:xfrm>
          <a:prstGeom prst="round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F1C7BC8C-6ECA-C1E1-FB3E-66FFD93E422D}"/>
              </a:ext>
            </a:extLst>
          </p:cNvPr>
          <p:cNvSpPr txBox="1"/>
          <p:nvPr/>
        </p:nvSpPr>
        <p:spPr bwMode="auto">
          <a:xfrm>
            <a:off x="1978509" y="1664767"/>
            <a:ext cx="152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Biochemically</a:t>
            </a:r>
            <a:b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Recurrent</a:t>
            </a:r>
          </a:p>
        </p:txBody>
      </p:sp>
      <p:sp>
        <p:nvSpPr>
          <p:cNvPr id="17" name="Rounded Rectangle 16">
            <a:extLst>
              <a:ext uri="{FF2B5EF4-FFF2-40B4-BE49-F238E27FC236}">
                <a16:creationId xmlns:a16="http://schemas.microsoft.com/office/drawing/2014/main" id="{C2818FBB-8128-7B19-8502-84CF31000A5F}"/>
              </a:ext>
            </a:extLst>
          </p:cNvPr>
          <p:cNvSpPr/>
          <p:nvPr/>
        </p:nvSpPr>
        <p:spPr bwMode="auto">
          <a:xfrm>
            <a:off x="3556886" y="1607288"/>
            <a:ext cx="8102600" cy="765165"/>
          </a:xfrm>
          <a:prstGeom prst="round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B897177C-765D-BAB3-AEA0-59BD7F0466C9}"/>
              </a:ext>
            </a:extLst>
          </p:cNvPr>
          <p:cNvSpPr txBox="1"/>
          <p:nvPr/>
        </p:nvSpPr>
        <p:spPr bwMode="auto">
          <a:xfrm>
            <a:off x="3556886" y="1655166"/>
            <a:ext cx="810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Radiographic Metastatic Disease</a:t>
            </a:r>
          </a:p>
        </p:txBody>
      </p:sp>
      <p:sp>
        <p:nvSpPr>
          <p:cNvPr id="21" name="TextBox 20">
            <a:extLst>
              <a:ext uri="{FF2B5EF4-FFF2-40B4-BE49-F238E27FC236}">
                <a16:creationId xmlns:a16="http://schemas.microsoft.com/office/drawing/2014/main" id="{9A53143F-DD51-8EB5-796D-E6FEA9E90B06}"/>
              </a:ext>
            </a:extLst>
          </p:cNvPr>
          <p:cNvSpPr txBox="1"/>
          <p:nvPr/>
        </p:nvSpPr>
        <p:spPr bwMode="auto">
          <a:xfrm>
            <a:off x="3683885" y="1916980"/>
            <a:ext cx="27686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Castration Sensitive</a:t>
            </a:r>
          </a:p>
        </p:txBody>
      </p:sp>
      <p:sp>
        <p:nvSpPr>
          <p:cNvPr id="22" name="TextBox 21">
            <a:extLst>
              <a:ext uri="{FF2B5EF4-FFF2-40B4-BE49-F238E27FC236}">
                <a16:creationId xmlns:a16="http://schemas.microsoft.com/office/drawing/2014/main" id="{260F4210-D2D5-B383-55F1-D033AD62CB48}"/>
              </a:ext>
            </a:extLst>
          </p:cNvPr>
          <p:cNvSpPr txBox="1"/>
          <p:nvPr/>
        </p:nvSpPr>
        <p:spPr bwMode="auto">
          <a:xfrm>
            <a:off x="8700227" y="1905185"/>
            <a:ext cx="27686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Castration Resistant</a:t>
            </a:r>
          </a:p>
        </p:txBody>
      </p:sp>
      <p:sp>
        <p:nvSpPr>
          <p:cNvPr id="23" name="Rounded Rectangle 22">
            <a:extLst>
              <a:ext uri="{FF2B5EF4-FFF2-40B4-BE49-F238E27FC236}">
                <a16:creationId xmlns:a16="http://schemas.microsoft.com/office/drawing/2014/main" id="{A6F4F540-36CD-16FB-3CFE-08F9563B7F1B}"/>
              </a:ext>
            </a:extLst>
          </p:cNvPr>
          <p:cNvSpPr/>
          <p:nvPr/>
        </p:nvSpPr>
        <p:spPr bwMode="auto">
          <a:xfrm>
            <a:off x="604136" y="2391972"/>
            <a:ext cx="1314450" cy="765165"/>
          </a:xfrm>
          <a:prstGeom prst="round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TextBox 23">
            <a:extLst>
              <a:ext uri="{FF2B5EF4-FFF2-40B4-BE49-F238E27FC236}">
                <a16:creationId xmlns:a16="http://schemas.microsoft.com/office/drawing/2014/main" id="{2B6FB242-CAD4-BB57-7DF3-210E2F7E74D9}"/>
              </a:ext>
            </a:extLst>
          </p:cNvPr>
          <p:cNvSpPr txBox="1"/>
          <p:nvPr/>
        </p:nvSpPr>
        <p:spPr bwMode="auto">
          <a:xfrm>
            <a:off x="604136" y="2458547"/>
            <a:ext cx="1314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Surgery/</a:t>
            </a:r>
            <a:b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Radiation</a:t>
            </a:r>
          </a:p>
        </p:txBody>
      </p:sp>
      <p:sp>
        <p:nvSpPr>
          <p:cNvPr id="25" name="Rounded Rectangle 24">
            <a:extLst>
              <a:ext uri="{FF2B5EF4-FFF2-40B4-BE49-F238E27FC236}">
                <a16:creationId xmlns:a16="http://schemas.microsoft.com/office/drawing/2014/main" id="{76E71178-3349-F100-3E4C-A7A23AE54E67}"/>
              </a:ext>
            </a:extLst>
          </p:cNvPr>
          <p:cNvSpPr/>
          <p:nvPr/>
        </p:nvSpPr>
        <p:spPr bwMode="auto">
          <a:xfrm>
            <a:off x="1978509" y="2398741"/>
            <a:ext cx="1524000" cy="440447"/>
          </a:xfrm>
          <a:prstGeom prst="round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AE8BEAA6-DA11-26FC-0A41-6BE0110EA9F4}"/>
              </a:ext>
            </a:extLst>
          </p:cNvPr>
          <p:cNvSpPr txBox="1"/>
          <p:nvPr/>
        </p:nvSpPr>
        <p:spPr bwMode="auto">
          <a:xfrm>
            <a:off x="1978509" y="2427216"/>
            <a:ext cx="152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ADT</a:t>
            </a:r>
          </a:p>
        </p:txBody>
      </p:sp>
      <p:sp>
        <p:nvSpPr>
          <p:cNvPr id="27" name="Rounded Rectangle 26">
            <a:extLst>
              <a:ext uri="{FF2B5EF4-FFF2-40B4-BE49-F238E27FC236}">
                <a16:creationId xmlns:a16="http://schemas.microsoft.com/office/drawing/2014/main" id="{A1861058-4A21-8D6F-6526-84D90CBE9592}"/>
              </a:ext>
            </a:extLst>
          </p:cNvPr>
          <p:cNvSpPr/>
          <p:nvPr/>
        </p:nvSpPr>
        <p:spPr bwMode="auto">
          <a:xfrm>
            <a:off x="3556886" y="2398741"/>
            <a:ext cx="8102600" cy="440447"/>
          </a:xfrm>
          <a:prstGeom prst="round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TextBox 27">
            <a:extLst>
              <a:ext uri="{FF2B5EF4-FFF2-40B4-BE49-F238E27FC236}">
                <a16:creationId xmlns:a16="http://schemas.microsoft.com/office/drawing/2014/main" id="{FE2EA439-8275-FC18-D999-CFA0D6DD3B50}"/>
              </a:ext>
            </a:extLst>
          </p:cNvPr>
          <p:cNvSpPr txBox="1"/>
          <p:nvPr/>
        </p:nvSpPr>
        <p:spPr bwMode="auto">
          <a:xfrm>
            <a:off x="3556886" y="2427216"/>
            <a:ext cx="810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ADT</a:t>
            </a:r>
          </a:p>
        </p:txBody>
      </p:sp>
      <p:sp>
        <p:nvSpPr>
          <p:cNvPr id="29" name="Rounded Rectangle 28">
            <a:extLst>
              <a:ext uri="{FF2B5EF4-FFF2-40B4-BE49-F238E27FC236}">
                <a16:creationId xmlns:a16="http://schemas.microsoft.com/office/drawing/2014/main" id="{4C699569-8934-8B7D-8A9C-0473917DD52F}"/>
              </a:ext>
            </a:extLst>
          </p:cNvPr>
          <p:cNvSpPr/>
          <p:nvPr/>
        </p:nvSpPr>
        <p:spPr bwMode="auto">
          <a:xfrm>
            <a:off x="4445886" y="2922662"/>
            <a:ext cx="2320896" cy="4404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ED5D732A-1D94-7DBE-9C0C-1D8AC4B8DECB}"/>
              </a:ext>
            </a:extLst>
          </p:cNvPr>
          <p:cNvSpPr txBox="1"/>
          <p:nvPr/>
        </p:nvSpPr>
        <p:spPr bwMode="auto">
          <a:xfrm>
            <a:off x="4458586" y="2951137"/>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Abiraterone</a:t>
            </a:r>
          </a:p>
        </p:txBody>
      </p:sp>
      <p:sp>
        <p:nvSpPr>
          <p:cNvPr id="31" name="Rounded Rectangle 30">
            <a:extLst>
              <a:ext uri="{FF2B5EF4-FFF2-40B4-BE49-F238E27FC236}">
                <a16:creationId xmlns:a16="http://schemas.microsoft.com/office/drawing/2014/main" id="{F050B45A-2855-169C-1FAE-4DF74990055B}"/>
              </a:ext>
            </a:extLst>
          </p:cNvPr>
          <p:cNvSpPr/>
          <p:nvPr/>
        </p:nvSpPr>
        <p:spPr bwMode="auto">
          <a:xfrm>
            <a:off x="4445886" y="3395741"/>
            <a:ext cx="2320896" cy="4404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FA96A093-9C66-5629-3198-B0439EFD561F}"/>
              </a:ext>
            </a:extLst>
          </p:cNvPr>
          <p:cNvSpPr txBox="1"/>
          <p:nvPr/>
        </p:nvSpPr>
        <p:spPr bwMode="auto">
          <a:xfrm>
            <a:off x="4471286" y="3439600"/>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Enzalutamide</a:t>
            </a:r>
          </a:p>
        </p:txBody>
      </p:sp>
      <p:sp>
        <p:nvSpPr>
          <p:cNvPr id="33" name="Rounded Rectangle 32">
            <a:extLst>
              <a:ext uri="{FF2B5EF4-FFF2-40B4-BE49-F238E27FC236}">
                <a16:creationId xmlns:a16="http://schemas.microsoft.com/office/drawing/2014/main" id="{0837BF26-58D2-6AE6-F521-77897608C44E}"/>
              </a:ext>
            </a:extLst>
          </p:cNvPr>
          <p:cNvSpPr/>
          <p:nvPr/>
        </p:nvSpPr>
        <p:spPr bwMode="auto">
          <a:xfrm>
            <a:off x="4445886" y="3868820"/>
            <a:ext cx="2320896" cy="4404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0A05FCF9-EDAF-EC6A-EE54-4FF56969A206}"/>
              </a:ext>
            </a:extLst>
          </p:cNvPr>
          <p:cNvSpPr txBox="1"/>
          <p:nvPr/>
        </p:nvSpPr>
        <p:spPr bwMode="auto">
          <a:xfrm>
            <a:off x="4471286" y="3899588"/>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Apalutamide</a:t>
            </a:r>
          </a:p>
        </p:txBody>
      </p:sp>
      <p:sp>
        <p:nvSpPr>
          <p:cNvPr id="35" name="Rounded Rectangle 34">
            <a:extLst>
              <a:ext uri="{FF2B5EF4-FFF2-40B4-BE49-F238E27FC236}">
                <a16:creationId xmlns:a16="http://schemas.microsoft.com/office/drawing/2014/main" id="{6DCD9802-7459-BFEB-FBC4-E7B6886D6771}"/>
              </a:ext>
            </a:extLst>
          </p:cNvPr>
          <p:cNvSpPr/>
          <p:nvPr/>
        </p:nvSpPr>
        <p:spPr bwMode="auto">
          <a:xfrm>
            <a:off x="4445886" y="4341899"/>
            <a:ext cx="2320896" cy="4404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TextBox 35">
            <a:extLst>
              <a:ext uri="{FF2B5EF4-FFF2-40B4-BE49-F238E27FC236}">
                <a16:creationId xmlns:a16="http://schemas.microsoft.com/office/drawing/2014/main" id="{F3A740DA-BB0B-5CA3-DB05-0A282ED0756D}"/>
              </a:ext>
            </a:extLst>
          </p:cNvPr>
          <p:cNvSpPr txBox="1"/>
          <p:nvPr/>
        </p:nvSpPr>
        <p:spPr bwMode="auto">
          <a:xfrm>
            <a:off x="4471286" y="4371731"/>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Doce + Abiraterone</a:t>
            </a:r>
          </a:p>
        </p:txBody>
      </p:sp>
      <p:sp>
        <p:nvSpPr>
          <p:cNvPr id="37" name="Rounded Rectangle 36">
            <a:extLst>
              <a:ext uri="{FF2B5EF4-FFF2-40B4-BE49-F238E27FC236}">
                <a16:creationId xmlns:a16="http://schemas.microsoft.com/office/drawing/2014/main" id="{9A166204-F2B2-ECAB-2C44-48D32B8F7252}"/>
              </a:ext>
            </a:extLst>
          </p:cNvPr>
          <p:cNvSpPr/>
          <p:nvPr/>
        </p:nvSpPr>
        <p:spPr bwMode="auto">
          <a:xfrm>
            <a:off x="4445886" y="4814980"/>
            <a:ext cx="2320896" cy="4404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E1CA84CE-C1B3-08E6-8664-D31336E4D795}"/>
              </a:ext>
            </a:extLst>
          </p:cNvPr>
          <p:cNvSpPr txBox="1"/>
          <p:nvPr/>
        </p:nvSpPr>
        <p:spPr bwMode="auto">
          <a:xfrm>
            <a:off x="4471286" y="4843455"/>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Doce + Darolutamide</a:t>
            </a:r>
          </a:p>
        </p:txBody>
      </p:sp>
      <p:sp>
        <p:nvSpPr>
          <p:cNvPr id="39" name="Rounded Rectangle 38">
            <a:extLst>
              <a:ext uri="{FF2B5EF4-FFF2-40B4-BE49-F238E27FC236}">
                <a16:creationId xmlns:a16="http://schemas.microsoft.com/office/drawing/2014/main" id="{0474AAD8-6FAD-87A1-6F3B-E6AC174AAF9E}"/>
              </a:ext>
            </a:extLst>
          </p:cNvPr>
          <p:cNvSpPr/>
          <p:nvPr/>
        </p:nvSpPr>
        <p:spPr bwMode="auto">
          <a:xfrm>
            <a:off x="6912832" y="2922662"/>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050C7947-8A05-92A2-23D7-39AB2FB5C9C4}"/>
              </a:ext>
            </a:extLst>
          </p:cNvPr>
          <p:cNvSpPr txBox="1"/>
          <p:nvPr/>
        </p:nvSpPr>
        <p:spPr bwMode="auto">
          <a:xfrm>
            <a:off x="6919182" y="2951137"/>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Cabazitaxel</a:t>
            </a:r>
          </a:p>
        </p:txBody>
      </p:sp>
      <p:sp>
        <p:nvSpPr>
          <p:cNvPr id="41" name="Rounded Rectangle 40">
            <a:extLst>
              <a:ext uri="{FF2B5EF4-FFF2-40B4-BE49-F238E27FC236}">
                <a16:creationId xmlns:a16="http://schemas.microsoft.com/office/drawing/2014/main" id="{EAA9A0FF-192D-EA8E-3EB2-36C036164C61}"/>
              </a:ext>
            </a:extLst>
          </p:cNvPr>
          <p:cNvSpPr/>
          <p:nvPr/>
        </p:nvSpPr>
        <p:spPr bwMode="auto">
          <a:xfrm>
            <a:off x="6912832" y="3394554"/>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TextBox 41">
            <a:extLst>
              <a:ext uri="{FF2B5EF4-FFF2-40B4-BE49-F238E27FC236}">
                <a16:creationId xmlns:a16="http://schemas.microsoft.com/office/drawing/2014/main" id="{20519ADD-BA3E-3D13-6669-E120DEA75254}"/>
              </a:ext>
            </a:extLst>
          </p:cNvPr>
          <p:cNvSpPr txBox="1"/>
          <p:nvPr/>
        </p:nvSpPr>
        <p:spPr bwMode="auto">
          <a:xfrm>
            <a:off x="6931882" y="3439600"/>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Docetaxel</a:t>
            </a:r>
          </a:p>
        </p:txBody>
      </p:sp>
      <p:sp>
        <p:nvSpPr>
          <p:cNvPr id="43" name="Rounded Rectangle 42">
            <a:extLst>
              <a:ext uri="{FF2B5EF4-FFF2-40B4-BE49-F238E27FC236}">
                <a16:creationId xmlns:a16="http://schemas.microsoft.com/office/drawing/2014/main" id="{68AFA438-5199-504A-1B72-06B73DA763FE}"/>
              </a:ext>
            </a:extLst>
          </p:cNvPr>
          <p:cNvSpPr/>
          <p:nvPr/>
        </p:nvSpPr>
        <p:spPr bwMode="auto">
          <a:xfrm>
            <a:off x="6912832" y="3866446"/>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EED55130-412D-06DE-89D8-5E74808B0011}"/>
              </a:ext>
            </a:extLst>
          </p:cNvPr>
          <p:cNvSpPr txBox="1"/>
          <p:nvPr/>
        </p:nvSpPr>
        <p:spPr bwMode="auto">
          <a:xfrm>
            <a:off x="6931882" y="3899588"/>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Sipuleucel-T</a:t>
            </a:r>
          </a:p>
        </p:txBody>
      </p:sp>
      <p:sp>
        <p:nvSpPr>
          <p:cNvPr id="45" name="Rounded Rectangle 44">
            <a:extLst>
              <a:ext uri="{FF2B5EF4-FFF2-40B4-BE49-F238E27FC236}">
                <a16:creationId xmlns:a16="http://schemas.microsoft.com/office/drawing/2014/main" id="{209C3B8E-D714-35E7-4728-F82757216A38}"/>
              </a:ext>
            </a:extLst>
          </p:cNvPr>
          <p:cNvSpPr/>
          <p:nvPr/>
        </p:nvSpPr>
        <p:spPr bwMode="auto">
          <a:xfrm>
            <a:off x="6912832" y="4338338"/>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A3F29A26-A027-0E98-01C3-B46DE926A585}"/>
              </a:ext>
            </a:extLst>
          </p:cNvPr>
          <p:cNvSpPr txBox="1"/>
          <p:nvPr/>
        </p:nvSpPr>
        <p:spPr bwMode="auto">
          <a:xfrm>
            <a:off x="6931882" y="4371731"/>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Radium-223</a:t>
            </a:r>
          </a:p>
        </p:txBody>
      </p:sp>
      <p:sp>
        <p:nvSpPr>
          <p:cNvPr id="47" name="Rounded Rectangle 46">
            <a:extLst>
              <a:ext uri="{FF2B5EF4-FFF2-40B4-BE49-F238E27FC236}">
                <a16:creationId xmlns:a16="http://schemas.microsoft.com/office/drawing/2014/main" id="{D0DF00EC-2A4A-717A-0EA8-ECD5A4122DF0}"/>
              </a:ext>
            </a:extLst>
          </p:cNvPr>
          <p:cNvSpPr/>
          <p:nvPr/>
        </p:nvSpPr>
        <p:spPr bwMode="auto">
          <a:xfrm>
            <a:off x="6912832" y="4810230"/>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A40DAABB-2723-73BF-1104-A07C90CC3463}"/>
              </a:ext>
            </a:extLst>
          </p:cNvPr>
          <p:cNvSpPr txBox="1"/>
          <p:nvPr/>
        </p:nvSpPr>
        <p:spPr bwMode="auto">
          <a:xfrm>
            <a:off x="6931882" y="4843455"/>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-Lu-PSMA-617</a:t>
            </a:r>
          </a:p>
        </p:txBody>
      </p:sp>
      <p:sp>
        <p:nvSpPr>
          <p:cNvPr id="49" name="Rounded Rectangle 48">
            <a:extLst>
              <a:ext uri="{FF2B5EF4-FFF2-40B4-BE49-F238E27FC236}">
                <a16:creationId xmlns:a16="http://schemas.microsoft.com/office/drawing/2014/main" id="{6BC42B75-27BB-98F5-0344-B129DFEC137C}"/>
              </a:ext>
            </a:extLst>
          </p:cNvPr>
          <p:cNvSpPr/>
          <p:nvPr/>
        </p:nvSpPr>
        <p:spPr bwMode="auto">
          <a:xfrm>
            <a:off x="6912832" y="5282122"/>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0" name="TextBox 49">
            <a:extLst>
              <a:ext uri="{FF2B5EF4-FFF2-40B4-BE49-F238E27FC236}">
                <a16:creationId xmlns:a16="http://schemas.microsoft.com/office/drawing/2014/main" id="{B0842236-AECE-B570-DE02-3674168089C7}"/>
              </a:ext>
            </a:extLst>
          </p:cNvPr>
          <p:cNvSpPr txBox="1"/>
          <p:nvPr/>
        </p:nvSpPr>
        <p:spPr bwMode="auto">
          <a:xfrm>
            <a:off x="6931882" y="5310767"/>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Abiraterone</a:t>
            </a:r>
          </a:p>
        </p:txBody>
      </p:sp>
      <p:sp>
        <p:nvSpPr>
          <p:cNvPr id="51" name="Rounded Rectangle 50">
            <a:extLst>
              <a:ext uri="{FF2B5EF4-FFF2-40B4-BE49-F238E27FC236}">
                <a16:creationId xmlns:a16="http://schemas.microsoft.com/office/drawing/2014/main" id="{971A90D5-4952-9C4A-DF4B-D6FEBAFD2E94}"/>
              </a:ext>
            </a:extLst>
          </p:cNvPr>
          <p:cNvSpPr/>
          <p:nvPr/>
        </p:nvSpPr>
        <p:spPr bwMode="auto">
          <a:xfrm>
            <a:off x="6912832" y="5754016"/>
            <a:ext cx="2320896" cy="440447"/>
          </a:xfrm>
          <a:prstGeom prst="round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TextBox 51">
            <a:extLst>
              <a:ext uri="{FF2B5EF4-FFF2-40B4-BE49-F238E27FC236}">
                <a16:creationId xmlns:a16="http://schemas.microsoft.com/office/drawing/2014/main" id="{F39BC1B3-FC2C-1899-74D3-846C0ACC7219}"/>
              </a:ext>
            </a:extLst>
          </p:cNvPr>
          <p:cNvSpPr txBox="1"/>
          <p:nvPr/>
        </p:nvSpPr>
        <p:spPr bwMode="auto">
          <a:xfrm>
            <a:off x="6931882" y="5782491"/>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Enzalutamide</a:t>
            </a:r>
          </a:p>
        </p:txBody>
      </p:sp>
      <p:sp>
        <p:nvSpPr>
          <p:cNvPr id="53" name="Rounded Rectangle 52">
            <a:extLst>
              <a:ext uri="{FF2B5EF4-FFF2-40B4-BE49-F238E27FC236}">
                <a16:creationId xmlns:a16="http://schemas.microsoft.com/office/drawing/2014/main" id="{BC17E09D-9304-E151-3498-541E02D6DCC9}"/>
              </a:ext>
            </a:extLst>
          </p:cNvPr>
          <p:cNvSpPr/>
          <p:nvPr/>
        </p:nvSpPr>
        <p:spPr bwMode="auto">
          <a:xfrm>
            <a:off x="9290877" y="2922662"/>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D48EAA5B-8ED9-D33C-015E-8883EEE6FC4A}"/>
              </a:ext>
            </a:extLst>
          </p:cNvPr>
          <p:cNvSpPr txBox="1"/>
          <p:nvPr/>
        </p:nvSpPr>
        <p:spPr bwMode="auto">
          <a:xfrm>
            <a:off x="9297227" y="2951137"/>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Olaparib</a:t>
            </a:r>
          </a:p>
        </p:txBody>
      </p:sp>
      <p:sp>
        <p:nvSpPr>
          <p:cNvPr id="55" name="Rounded Rectangle 54">
            <a:extLst>
              <a:ext uri="{FF2B5EF4-FFF2-40B4-BE49-F238E27FC236}">
                <a16:creationId xmlns:a16="http://schemas.microsoft.com/office/drawing/2014/main" id="{57563E66-AC1D-2C7F-71C0-93ADB578A5AE}"/>
              </a:ext>
            </a:extLst>
          </p:cNvPr>
          <p:cNvSpPr/>
          <p:nvPr/>
        </p:nvSpPr>
        <p:spPr bwMode="auto">
          <a:xfrm>
            <a:off x="9290877" y="3394554"/>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C30632DC-D312-F49C-7741-3DF71EB5F5F2}"/>
              </a:ext>
            </a:extLst>
          </p:cNvPr>
          <p:cNvSpPr txBox="1"/>
          <p:nvPr/>
        </p:nvSpPr>
        <p:spPr bwMode="auto">
          <a:xfrm>
            <a:off x="9297227" y="3439600"/>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Rucaparib</a:t>
            </a:r>
          </a:p>
        </p:txBody>
      </p:sp>
      <p:sp>
        <p:nvSpPr>
          <p:cNvPr id="57" name="Rounded Rectangle 56">
            <a:extLst>
              <a:ext uri="{FF2B5EF4-FFF2-40B4-BE49-F238E27FC236}">
                <a16:creationId xmlns:a16="http://schemas.microsoft.com/office/drawing/2014/main" id="{DBC35F5E-DCCA-1507-C3C5-5657EF0F55CE}"/>
              </a:ext>
            </a:extLst>
          </p:cNvPr>
          <p:cNvSpPr/>
          <p:nvPr/>
        </p:nvSpPr>
        <p:spPr bwMode="auto">
          <a:xfrm>
            <a:off x="9290877" y="3866446"/>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TextBox 57">
            <a:extLst>
              <a:ext uri="{FF2B5EF4-FFF2-40B4-BE49-F238E27FC236}">
                <a16:creationId xmlns:a16="http://schemas.microsoft.com/office/drawing/2014/main" id="{CEFE1611-CB35-0E4D-0D63-26434DFD34A6}"/>
              </a:ext>
            </a:extLst>
          </p:cNvPr>
          <p:cNvSpPr txBox="1"/>
          <p:nvPr/>
        </p:nvSpPr>
        <p:spPr bwMode="auto">
          <a:xfrm>
            <a:off x="9297227" y="3899588"/>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Pembrolizumab</a:t>
            </a:r>
          </a:p>
        </p:txBody>
      </p:sp>
      <p:sp>
        <p:nvSpPr>
          <p:cNvPr id="59" name="Rounded Rectangle 58">
            <a:extLst>
              <a:ext uri="{FF2B5EF4-FFF2-40B4-BE49-F238E27FC236}">
                <a16:creationId xmlns:a16="http://schemas.microsoft.com/office/drawing/2014/main" id="{91C2F085-45A5-4632-5A07-C1C0CB4C4DCD}"/>
              </a:ext>
            </a:extLst>
          </p:cNvPr>
          <p:cNvSpPr/>
          <p:nvPr/>
        </p:nvSpPr>
        <p:spPr bwMode="auto">
          <a:xfrm>
            <a:off x="9290877" y="4338338"/>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6A0D7E7C-9833-9112-EEBD-153DDCE8B4DF}"/>
              </a:ext>
            </a:extLst>
          </p:cNvPr>
          <p:cNvSpPr txBox="1"/>
          <p:nvPr/>
        </p:nvSpPr>
        <p:spPr bwMode="auto">
          <a:xfrm>
            <a:off x="9297227" y="4371731"/>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Olaparib + Abiraterone</a:t>
            </a:r>
          </a:p>
        </p:txBody>
      </p:sp>
      <p:sp>
        <p:nvSpPr>
          <p:cNvPr id="61" name="Rounded Rectangle 60">
            <a:extLst>
              <a:ext uri="{FF2B5EF4-FFF2-40B4-BE49-F238E27FC236}">
                <a16:creationId xmlns:a16="http://schemas.microsoft.com/office/drawing/2014/main" id="{A3E718D1-3A86-6E63-21A5-7F958B292C6A}"/>
              </a:ext>
            </a:extLst>
          </p:cNvPr>
          <p:cNvSpPr/>
          <p:nvPr/>
        </p:nvSpPr>
        <p:spPr bwMode="auto">
          <a:xfrm>
            <a:off x="9290877" y="4810230"/>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TextBox 61">
            <a:extLst>
              <a:ext uri="{FF2B5EF4-FFF2-40B4-BE49-F238E27FC236}">
                <a16:creationId xmlns:a16="http://schemas.microsoft.com/office/drawing/2014/main" id="{B8E42A92-9C85-2951-D480-75D785F80F50}"/>
              </a:ext>
            </a:extLst>
          </p:cNvPr>
          <p:cNvSpPr txBox="1"/>
          <p:nvPr/>
        </p:nvSpPr>
        <p:spPr bwMode="auto">
          <a:xfrm>
            <a:off x="9297227" y="4843455"/>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Talazoparib + Enza</a:t>
            </a:r>
          </a:p>
        </p:txBody>
      </p:sp>
      <p:sp>
        <p:nvSpPr>
          <p:cNvPr id="63" name="Rounded Rectangle 62">
            <a:extLst>
              <a:ext uri="{FF2B5EF4-FFF2-40B4-BE49-F238E27FC236}">
                <a16:creationId xmlns:a16="http://schemas.microsoft.com/office/drawing/2014/main" id="{32AA0E7D-0438-E302-0794-335BF62CEA10}"/>
              </a:ext>
            </a:extLst>
          </p:cNvPr>
          <p:cNvSpPr/>
          <p:nvPr/>
        </p:nvSpPr>
        <p:spPr bwMode="auto">
          <a:xfrm>
            <a:off x="9290877" y="5282122"/>
            <a:ext cx="2320896" cy="440447"/>
          </a:xfrm>
          <a:prstGeom prst="round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16" name="TextBox 9215">
            <a:extLst>
              <a:ext uri="{FF2B5EF4-FFF2-40B4-BE49-F238E27FC236}">
                <a16:creationId xmlns:a16="http://schemas.microsoft.com/office/drawing/2014/main" id="{F8F3973A-BC14-70BC-42F4-B312C51DEE26}"/>
              </a:ext>
            </a:extLst>
          </p:cNvPr>
          <p:cNvSpPr txBox="1"/>
          <p:nvPr/>
        </p:nvSpPr>
        <p:spPr bwMode="auto">
          <a:xfrm>
            <a:off x="9297227" y="5310767"/>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Niraparib + Abi</a:t>
            </a:r>
          </a:p>
        </p:txBody>
      </p:sp>
      <p:sp>
        <p:nvSpPr>
          <p:cNvPr id="9220" name="Rounded Rectangle 9219">
            <a:extLst>
              <a:ext uri="{FF2B5EF4-FFF2-40B4-BE49-F238E27FC236}">
                <a16:creationId xmlns:a16="http://schemas.microsoft.com/office/drawing/2014/main" id="{CE8E27FF-63CF-A24E-832F-B3171E85A69D}"/>
              </a:ext>
            </a:extLst>
          </p:cNvPr>
          <p:cNvSpPr/>
          <p:nvPr/>
        </p:nvSpPr>
        <p:spPr bwMode="auto">
          <a:xfrm>
            <a:off x="1235990" y="4887257"/>
            <a:ext cx="2320896" cy="440447"/>
          </a:xfrm>
          <a:prstGeom prst="roundRect">
            <a:avLst/>
          </a:prstGeom>
          <a:solidFill>
            <a:schemeClr val="bg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22" name="TextBox 9221">
            <a:extLst>
              <a:ext uri="{FF2B5EF4-FFF2-40B4-BE49-F238E27FC236}">
                <a16:creationId xmlns:a16="http://schemas.microsoft.com/office/drawing/2014/main" id="{0F4E5F20-6750-A730-B8B6-5741B4AEB48B}"/>
              </a:ext>
            </a:extLst>
          </p:cNvPr>
          <p:cNvSpPr txBox="1"/>
          <p:nvPr/>
        </p:nvSpPr>
        <p:spPr bwMode="auto">
          <a:xfrm>
            <a:off x="1248690" y="4915732"/>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Apalutamide</a:t>
            </a:r>
          </a:p>
        </p:txBody>
      </p:sp>
      <p:sp>
        <p:nvSpPr>
          <p:cNvPr id="9223" name="Rounded Rectangle 9222">
            <a:extLst>
              <a:ext uri="{FF2B5EF4-FFF2-40B4-BE49-F238E27FC236}">
                <a16:creationId xmlns:a16="http://schemas.microsoft.com/office/drawing/2014/main" id="{9300A266-153A-CA88-88A3-19B94E7D1A32}"/>
              </a:ext>
            </a:extLst>
          </p:cNvPr>
          <p:cNvSpPr/>
          <p:nvPr/>
        </p:nvSpPr>
        <p:spPr bwMode="auto">
          <a:xfrm>
            <a:off x="1235990" y="5359400"/>
            <a:ext cx="2320896" cy="440447"/>
          </a:xfrm>
          <a:prstGeom prst="roundRect">
            <a:avLst/>
          </a:prstGeom>
          <a:solidFill>
            <a:schemeClr val="bg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24" name="TextBox 9223">
            <a:extLst>
              <a:ext uri="{FF2B5EF4-FFF2-40B4-BE49-F238E27FC236}">
                <a16:creationId xmlns:a16="http://schemas.microsoft.com/office/drawing/2014/main" id="{5B2F3B02-4562-59EC-2C34-215DCD54A567}"/>
              </a:ext>
            </a:extLst>
          </p:cNvPr>
          <p:cNvSpPr txBox="1"/>
          <p:nvPr/>
        </p:nvSpPr>
        <p:spPr bwMode="auto">
          <a:xfrm>
            <a:off x="1248690" y="5387875"/>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Enzalutamide</a:t>
            </a:r>
          </a:p>
        </p:txBody>
      </p:sp>
      <p:sp>
        <p:nvSpPr>
          <p:cNvPr id="9225" name="Rounded Rectangle 9224">
            <a:extLst>
              <a:ext uri="{FF2B5EF4-FFF2-40B4-BE49-F238E27FC236}">
                <a16:creationId xmlns:a16="http://schemas.microsoft.com/office/drawing/2014/main" id="{D46BE9BC-46FF-9FC2-3477-4926CA9A65A1}"/>
              </a:ext>
            </a:extLst>
          </p:cNvPr>
          <p:cNvSpPr/>
          <p:nvPr/>
        </p:nvSpPr>
        <p:spPr bwMode="auto">
          <a:xfrm>
            <a:off x="1235990" y="5831124"/>
            <a:ext cx="2320896" cy="440447"/>
          </a:xfrm>
          <a:prstGeom prst="roundRect">
            <a:avLst/>
          </a:prstGeom>
          <a:solidFill>
            <a:schemeClr val="bg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26" name="TextBox 9225">
            <a:extLst>
              <a:ext uri="{FF2B5EF4-FFF2-40B4-BE49-F238E27FC236}">
                <a16:creationId xmlns:a16="http://schemas.microsoft.com/office/drawing/2014/main" id="{36E7DF0B-2489-5698-4270-240FDE0A6C73}"/>
              </a:ext>
            </a:extLst>
          </p:cNvPr>
          <p:cNvSpPr txBox="1"/>
          <p:nvPr/>
        </p:nvSpPr>
        <p:spPr bwMode="auto">
          <a:xfrm>
            <a:off x="1248690" y="5859599"/>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Darolutamide</a:t>
            </a:r>
          </a:p>
        </p:txBody>
      </p:sp>
      <p:sp>
        <p:nvSpPr>
          <p:cNvPr id="9229" name="Rounded Rectangle 9228">
            <a:extLst>
              <a:ext uri="{FF2B5EF4-FFF2-40B4-BE49-F238E27FC236}">
                <a16:creationId xmlns:a16="http://schemas.microsoft.com/office/drawing/2014/main" id="{0AA1D3D0-A64F-9260-50A6-D1E92B429943}"/>
              </a:ext>
            </a:extLst>
          </p:cNvPr>
          <p:cNvSpPr/>
          <p:nvPr/>
        </p:nvSpPr>
        <p:spPr bwMode="auto">
          <a:xfrm>
            <a:off x="1223290" y="4391443"/>
            <a:ext cx="2320896" cy="440447"/>
          </a:xfrm>
          <a:prstGeom prst="roundRect">
            <a:avLst/>
          </a:prstGeom>
          <a:gradFill>
            <a:gsLst>
              <a:gs pos="90000">
                <a:schemeClr val="tx2"/>
              </a:gs>
              <a:gs pos="0">
                <a:schemeClr val="accent2"/>
              </a:gs>
              <a:gs pos="34000">
                <a:schemeClr val="accent2">
                  <a:lumMod val="40000"/>
                  <a:lumOff val="60000"/>
                </a:schemeClr>
              </a:gs>
              <a:gs pos="100000">
                <a:schemeClr val="tx1">
                  <a:lumMod val="85000"/>
                </a:schemeClr>
              </a:gs>
            </a:gsLst>
            <a:lin ang="10800000" scaled="1"/>
          </a:gra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30" name="TextBox 9229">
            <a:extLst>
              <a:ext uri="{FF2B5EF4-FFF2-40B4-BE49-F238E27FC236}">
                <a16:creationId xmlns:a16="http://schemas.microsoft.com/office/drawing/2014/main" id="{13C5A307-BF48-B62D-5F7F-F15AACA0FB2C}"/>
              </a:ext>
            </a:extLst>
          </p:cNvPr>
          <p:cNvSpPr txBox="1"/>
          <p:nvPr/>
        </p:nvSpPr>
        <p:spPr bwMode="auto">
          <a:xfrm>
            <a:off x="1235990" y="4427879"/>
            <a:ext cx="23081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m0 CRPC</a:t>
            </a:r>
          </a:p>
        </p:txBody>
      </p:sp>
      <p:sp>
        <p:nvSpPr>
          <p:cNvPr id="2" name="Rectangle 1">
            <a:extLst>
              <a:ext uri="{FF2B5EF4-FFF2-40B4-BE49-F238E27FC236}">
                <a16:creationId xmlns:a16="http://schemas.microsoft.com/office/drawing/2014/main" id="{90252B4F-7B50-3753-9FE8-4903B0566D53}"/>
              </a:ext>
            </a:extLst>
          </p:cNvPr>
          <p:cNvSpPr/>
          <p:nvPr/>
        </p:nvSpPr>
        <p:spPr bwMode="auto">
          <a:xfrm>
            <a:off x="6855683" y="1448013"/>
            <a:ext cx="4803803" cy="4780919"/>
          </a:xfrm>
          <a:prstGeom prst="rect">
            <a:avLst/>
          </a:prstGeom>
          <a:noFill/>
          <a:ln w="38100">
            <a:solidFill>
              <a:srgbClr val="FF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606225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3A832-09B9-0CA3-4135-A987CD624932}"/>
            </a:ext>
          </a:extLst>
        </p:cNvPr>
        <p:cNvGrpSpPr/>
        <p:nvPr/>
      </p:nvGrpSpPr>
      <p:grpSpPr>
        <a:xfrm>
          <a:off x="0" y="0"/>
          <a:ext cx="0" cy="0"/>
          <a:chOff x="0" y="0"/>
          <a:chExt cx="0" cy="0"/>
        </a:xfrm>
      </p:grpSpPr>
      <p:sp>
        <p:nvSpPr>
          <p:cNvPr id="47" name="Rectangle 46">
            <a:extLst>
              <a:ext uri="{FF2B5EF4-FFF2-40B4-BE49-F238E27FC236}">
                <a16:creationId xmlns:a16="http://schemas.microsoft.com/office/drawing/2014/main" id="{A465C481-832A-4F73-739D-BC84A674F3FD}"/>
              </a:ext>
            </a:extLst>
          </p:cNvPr>
          <p:cNvSpPr/>
          <p:nvPr/>
        </p:nvSpPr>
        <p:spPr bwMode="auto">
          <a:xfrm>
            <a:off x="7721110" y="2313282"/>
            <a:ext cx="603527" cy="170931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89ADD897-0EE0-A712-60C3-579BF2F8F18E}"/>
              </a:ext>
            </a:extLst>
          </p:cNvPr>
          <p:cNvSpPr/>
          <p:nvPr/>
        </p:nvSpPr>
        <p:spPr bwMode="auto">
          <a:xfrm>
            <a:off x="8719908" y="2899843"/>
            <a:ext cx="603527" cy="112275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C91428A7-0751-943E-A3B5-76893A8FD6B3}"/>
              </a:ext>
            </a:extLst>
          </p:cNvPr>
          <p:cNvSpPr/>
          <p:nvPr/>
        </p:nvSpPr>
        <p:spPr bwMode="auto">
          <a:xfrm>
            <a:off x="9718706" y="2996755"/>
            <a:ext cx="603527" cy="1025838"/>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44678724-1DA4-2B17-974B-C80F8B985CD5}"/>
              </a:ext>
            </a:extLst>
          </p:cNvPr>
          <p:cNvSpPr/>
          <p:nvPr/>
        </p:nvSpPr>
        <p:spPr bwMode="auto">
          <a:xfrm>
            <a:off x="10717504" y="3286056"/>
            <a:ext cx="603527" cy="736537"/>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18" name="Rectangle 2">
            <a:extLst>
              <a:ext uri="{FF2B5EF4-FFF2-40B4-BE49-F238E27FC236}">
                <a16:creationId xmlns:a16="http://schemas.microsoft.com/office/drawing/2014/main" id="{2AFF5E83-8E50-81EF-4D84-7681649FDE21}"/>
              </a:ext>
            </a:extLst>
          </p:cNvPr>
          <p:cNvSpPr>
            <a:spLocks noGrp="1" noChangeArrowheads="1"/>
          </p:cNvSpPr>
          <p:nvPr>
            <p:ph type="title"/>
          </p:nvPr>
        </p:nvSpPr>
        <p:spPr/>
        <p:txBody>
          <a:bodyPr/>
          <a:lstStyle/>
          <a:p>
            <a:r>
              <a:rPr lang="en-US" altLang="en-US"/>
              <a:t>mCRPC: Unmet Needs and Current Status</a:t>
            </a:r>
          </a:p>
        </p:txBody>
      </p:sp>
      <p:sp>
        <p:nvSpPr>
          <p:cNvPr id="9219" name="Rectangle 3">
            <a:extLst>
              <a:ext uri="{FF2B5EF4-FFF2-40B4-BE49-F238E27FC236}">
                <a16:creationId xmlns:a16="http://schemas.microsoft.com/office/drawing/2014/main" id="{4249AC19-9F8F-4EAD-B99C-A10BD7581B07}"/>
              </a:ext>
            </a:extLst>
          </p:cNvPr>
          <p:cNvSpPr>
            <a:spLocks noGrp="1" noChangeArrowheads="1"/>
          </p:cNvSpPr>
          <p:nvPr>
            <p:ph idx="1"/>
          </p:nvPr>
        </p:nvSpPr>
        <p:spPr>
          <a:xfrm>
            <a:off x="604675" y="1513047"/>
            <a:ext cx="5887229" cy="4650686"/>
          </a:xfrm>
        </p:spPr>
        <p:txBody>
          <a:bodyPr/>
          <a:lstStyle/>
          <a:p>
            <a:pPr>
              <a:spcBef>
                <a:spcPts val="700"/>
              </a:spcBef>
              <a:spcAft>
                <a:spcPts val="400"/>
              </a:spcAft>
            </a:pPr>
            <a:r>
              <a:rPr lang="en-US" altLang="en-US" sz="2200" b="1" dirty="0" err="1"/>
              <a:t>mCRPC</a:t>
            </a:r>
            <a:r>
              <a:rPr lang="en-US" altLang="en-US" sz="2200" b="1" dirty="0"/>
              <a:t>: </a:t>
            </a:r>
            <a:r>
              <a:rPr lang="en-US" altLang="en-US" sz="2200" dirty="0"/>
              <a:t>Prostate cancer that progresses clinically, radiographically, or biochemically despite castrate levels of serum testosterone (&lt;50 ng/dL)</a:t>
            </a:r>
          </a:p>
          <a:p>
            <a:pPr lvl="1">
              <a:spcBef>
                <a:spcPts val="700"/>
              </a:spcBef>
              <a:spcAft>
                <a:spcPts val="400"/>
              </a:spcAft>
            </a:pPr>
            <a:r>
              <a:rPr lang="en-US" altLang="en-US" sz="2000" b="1" dirty="0"/>
              <a:t>Unmet needs</a:t>
            </a:r>
            <a:r>
              <a:rPr lang="en-US" altLang="en-US" sz="2000" b="1" baseline="30000" dirty="0"/>
              <a:t>1</a:t>
            </a:r>
            <a:r>
              <a:rPr lang="en-US" altLang="en-US" sz="2000" b="1" dirty="0"/>
              <a:t>:</a:t>
            </a:r>
          </a:p>
          <a:p>
            <a:pPr lvl="2">
              <a:spcBef>
                <a:spcPts val="700"/>
              </a:spcBef>
              <a:spcAft>
                <a:spcPts val="400"/>
              </a:spcAft>
              <a:buFont typeface="Wingdings" panose="05000000000000000000" pitchFamily="2" charset="2"/>
              <a:buChar char="§"/>
            </a:pPr>
            <a:r>
              <a:rPr lang="en-US" altLang="en-US" sz="1800" dirty="0"/>
              <a:t>Incurable despite multiple therapeutic options including AR pathway inhibitors, chemotherapy, immunotherapy, targeted therapy, radiotherapy</a:t>
            </a:r>
          </a:p>
          <a:p>
            <a:pPr lvl="2">
              <a:spcBef>
                <a:spcPts val="700"/>
              </a:spcBef>
              <a:spcAft>
                <a:spcPts val="400"/>
              </a:spcAft>
              <a:buFont typeface="Wingdings" panose="05000000000000000000" pitchFamily="2" charset="2"/>
              <a:buChar char="§"/>
            </a:pPr>
            <a:r>
              <a:rPr lang="en-US" altLang="en-US" sz="1800" dirty="0"/>
              <a:t>Limited treatment options in later lines of therapy</a:t>
            </a:r>
          </a:p>
          <a:p>
            <a:pPr lvl="1">
              <a:spcBef>
                <a:spcPts val="700"/>
              </a:spcBef>
              <a:spcAft>
                <a:spcPts val="400"/>
              </a:spcAft>
            </a:pPr>
            <a:r>
              <a:rPr lang="en-US" altLang="en-US" sz="2000" b="1" dirty="0"/>
              <a:t>Recent developments and future directions</a:t>
            </a:r>
            <a:r>
              <a:rPr lang="en-US" altLang="en-US" sz="2000" b="1" baseline="30000" dirty="0"/>
              <a:t>2,3</a:t>
            </a:r>
            <a:r>
              <a:rPr lang="en-US" altLang="en-US" sz="2000" b="1" dirty="0"/>
              <a:t>: </a:t>
            </a:r>
          </a:p>
          <a:p>
            <a:pPr lvl="2">
              <a:spcBef>
                <a:spcPts val="700"/>
              </a:spcBef>
              <a:spcAft>
                <a:spcPts val="400"/>
              </a:spcAft>
              <a:buFont typeface="Wingdings" panose="05000000000000000000" pitchFamily="2" charset="2"/>
              <a:buChar char="§"/>
            </a:pPr>
            <a:r>
              <a:rPr lang="en-US" altLang="en-US" sz="1800" dirty="0"/>
              <a:t>Research and recent approvals directed toward understanding patient and tumor biology to direct therapy</a:t>
            </a:r>
          </a:p>
        </p:txBody>
      </p:sp>
      <p:sp>
        <p:nvSpPr>
          <p:cNvPr id="4" name="TextBox 3">
            <a:extLst>
              <a:ext uri="{FF2B5EF4-FFF2-40B4-BE49-F238E27FC236}">
                <a16:creationId xmlns:a16="http://schemas.microsoft.com/office/drawing/2014/main" id="{9C6B3E21-2426-D7EE-D155-1026E32FE551}"/>
              </a:ext>
            </a:extLst>
          </p:cNvPr>
          <p:cNvSpPr txBox="1"/>
          <p:nvPr/>
        </p:nvSpPr>
        <p:spPr bwMode="auto">
          <a:xfrm rot="16200000">
            <a:off x="5627089" y="2915884"/>
            <a:ext cx="25307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Overall Survival (Mo)</a:t>
            </a:r>
          </a:p>
        </p:txBody>
      </p:sp>
      <p:sp>
        <p:nvSpPr>
          <p:cNvPr id="5" name="TextBox 4">
            <a:extLst>
              <a:ext uri="{FF2B5EF4-FFF2-40B4-BE49-F238E27FC236}">
                <a16:creationId xmlns:a16="http://schemas.microsoft.com/office/drawing/2014/main" id="{91D8BB2C-4B7F-0618-CA59-E49B00EDCFEA}"/>
              </a:ext>
            </a:extLst>
          </p:cNvPr>
          <p:cNvSpPr txBox="1"/>
          <p:nvPr/>
        </p:nvSpPr>
        <p:spPr bwMode="auto">
          <a:xfrm>
            <a:off x="7487921" y="4885429"/>
            <a:ext cx="39942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Site of Metastasis</a:t>
            </a:r>
          </a:p>
        </p:txBody>
      </p:sp>
      <p:sp>
        <p:nvSpPr>
          <p:cNvPr id="10" name="Text Box 11">
            <a:extLst>
              <a:ext uri="{FF2B5EF4-FFF2-40B4-BE49-F238E27FC236}">
                <a16:creationId xmlns:a16="http://schemas.microsoft.com/office/drawing/2014/main" id="{AEB0E965-BC59-9B44-8B22-7921ED07012B}"/>
              </a:ext>
            </a:extLst>
          </p:cNvPr>
          <p:cNvSpPr txBox="1">
            <a:spLocks noChangeArrowheads="1"/>
          </p:cNvSpPr>
          <p:nvPr/>
        </p:nvSpPr>
        <p:spPr bwMode="auto">
          <a:xfrm>
            <a:off x="414339" y="6179302"/>
            <a:ext cx="8010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Sartor. NEJM. 2018;378:645.  2. El Fakiri. Cancers (Basel). 2021;13:3967. 3. Scher. JCO. 2008;26:1148.</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4. Halabi. JCO. 2016;34:1652.</a:t>
            </a:r>
          </a:p>
        </p:txBody>
      </p:sp>
      <p:cxnSp>
        <p:nvCxnSpPr>
          <p:cNvPr id="11" name="Straight Connector 10">
            <a:extLst>
              <a:ext uri="{FF2B5EF4-FFF2-40B4-BE49-F238E27FC236}">
                <a16:creationId xmlns:a16="http://schemas.microsoft.com/office/drawing/2014/main" id="{7DB3912C-EAB4-E782-D1BB-360183365E52}"/>
              </a:ext>
            </a:extLst>
          </p:cNvPr>
          <p:cNvCxnSpPr>
            <a:cxnSpLocks/>
          </p:cNvCxnSpPr>
          <p:nvPr/>
        </p:nvCxnSpPr>
        <p:spPr bwMode="auto">
          <a:xfrm>
            <a:off x="7477760" y="4022595"/>
            <a:ext cx="402844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056D24E8-D910-F710-5AB4-C6042127823F}"/>
              </a:ext>
            </a:extLst>
          </p:cNvPr>
          <p:cNvCxnSpPr/>
          <p:nvPr/>
        </p:nvCxnSpPr>
        <p:spPr bwMode="auto">
          <a:xfrm flipV="1">
            <a:off x="7487920" y="2112515"/>
            <a:ext cx="0" cy="191008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431CAAE-BD3A-69BE-ED99-B0A47BC5CB77}"/>
              </a:ext>
            </a:extLst>
          </p:cNvPr>
          <p:cNvCxnSpPr>
            <a:cxnSpLocks/>
          </p:cNvCxnSpPr>
          <p:nvPr/>
        </p:nvCxnSpPr>
        <p:spPr bwMode="auto">
          <a:xfrm flipH="1">
            <a:off x="7427034" y="21226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AAE7290-AACF-D278-7219-042592C238A5}"/>
              </a:ext>
            </a:extLst>
          </p:cNvPr>
          <p:cNvCxnSpPr>
            <a:cxnSpLocks/>
          </p:cNvCxnSpPr>
          <p:nvPr/>
        </p:nvCxnSpPr>
        <p:spPr bwMode="auto">
          <a:xfrm flipH="1">
            <a:off x="7427034" y="23940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85C3FE6-CD7E-E56F-88A6-D94712DDD90D}"/>
              </a:ext>
            </a:extLst>
          </p:cNvPr>
          <p:cNvCxnSpPr>
            <a:cxnSpLocks/>
          </p:cNvCxnSpPr>
          <p:nvPr/>
        </p:nvCxnSpPr>
        <p:spPr bwMode="auto">
          <a:xfrm flipH="1">
            <a:off x="7427034" y="26655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4A6BB00-D99E-F135-5EF9-5309BBF9D295}"/>
              </a:ext>
            </a:extLst>
          </p:cNvPr>
          <p:cNvCxnSpPr>
            <a:cxnSpLocks/>
          </p:cNvCxnSpPr>
          <p:nvPr/>
        </p:nvCxnSpPr>
        <p:spPr bwMode="auto">
          <a:xfrm flipH="1">
            <a:off x="7427034" y="293692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A3F00A6-5374-709B-B784-9C9ACF06FDA0}"/>
              </a:ext>
            </a:extLst>
          </p:cNvPr>
          <p:cNvCxnSpPr>
            <a:cxnSpLocks/>
          </p:cNvCxnSpPr>
          <p:nvPr/>
        </p:nvCxnSpPr>
        <p:spPr bwMode="auto">
          <a:xfrm flipH="1">
            <a:off x="7427034" y="32083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DA429EB-ED0E-AE22-5EEE-984E5EBB11C5}"/>
              </a:ext>
            </a:extLst>
          </p:cNvPr>
          <p:cNvCxnSpPr>
            <a:cxnSpLocks/>
          </p:cNvCxnSpPr>
          <p:nvPr/>
        </p:nvCxnSpPr>
        <p:spPr bwMode="auto">
          <a:xfrm flipH="1">
            <a:off x="7427034" y="34797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0099B4C6-98E8-7806-D0B1-F35FB133C1FF}"/>
              </a:ext>
            </a:extLst>
          </p:cNvPr>
          <p:cNvCxnSpPr>
            <a:cxnSpLocks/>
          </p:cNvCxnSpPr>
          <p:nvPr/>
        </p:nvCxnSpPr>
        <p:spPr bwMode="auto">
          <a:xfrm flipH="1">
            <a:off x="7427034" y="37511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38F9338-E3CE-A0DC-5DD9-B697BDF6E8C8}"/>
              </a:ext>
            </a:extLst>
          </p:cNvPr>
          <p:cNvCxnSpPr>
            <a:cxnSpLocks/>
          </p:cNvCxnSpPr>
          <p:nvPr/>
        </p:nvCxnSpPr>
        <p:spPr bwMode="auto">
          <a:xfrm flipH="1">
            <a:off x="7427034" y="40225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CC750E9-7125-C825-3780-3803EC0CE503}"/>
              </a:ext>
            </a:extLst>
          </p:cNvPr>
          <p:cNvCxnSpPr>
            <a:cxnSpLocks/>
          </p:cNvCxnSpPr>
          <p:nvPr/>
        </p:nvCxnSpPr>
        <p:spPr bwMode="auto">
          <a:xfrm>
            <a:off x="7487920" y="402259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5B944A5-CC49-4DC2-DB9D-CB5571DA41C4}"/>
              </a:ext>
            </a:extLst>
          </p:cNvPr>
          <p:cNvCxnSpPr>
            <a:cxnSpLocks/>
          </p:cNvCxnSpPr>
          <p:nvPr/>
        </p:nvCxnSpPr>
        <p:spPr bwMode="auto">
          <a:xfrm>
            <a:off x="8492490" y="402259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30BA02E-63D6-22B6-6058-D893D78DEB96}"/>
              </a:ext>
            </a:extLst>
          </p:cNvPr>
          <p:cNvCxnSpPr>
            <a:cxnSpLocks/>
          </p:cNvCxnSpPr>
          <p:nvPr/>
        </p:nvCxnSpPr>
        <p:spPr bwMode="auto">
          <a:xfrm>
            <a:off x="9497060" y="402259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20608AD-13DC-AC42-7FD1-C39C06EF3022}"/>
              </a:ext>
            </a:extLst>
          </p:cNvPr>
          <p:cNvCxnSpPr>
            <a:cxnSpLocks/>
          </p:cNvCxnSpPr>
          <p:nvPr/>
        </p:nvCxnSpPr>
        <p:spPr bwMode="auto">
          <a:xfrm>
            <a:off x="10501630" y="402259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A8F5621-6AEF-D626-C032-D8032E9C20B2}"/>
              </a:ext>
            </a:extLst>
          </p:cNvPr>
          <p:cNvCxnSpPr>
            <a:cxnSpLocks/>
          </p:cNvCxnSpPr>
          <p:nvPr/>
        </p:nvCxnSpPr>
        <p:spPr bwMode="auto">
          <a:xfrm>
            <a:off x="11506200" y="4022595"/>
            <a:ext cx="0" cy="64008"/>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1F97699B-BE4A-E858-985C-04AABDD80064}"/>
              </a:ext>
            </a:extLst>
          </p:cNvPr>
          <p:cNvSpPr txBox="1"/>
          <p:nvPr/>
        </p:nvSpPr>
        <p:spPr bwMode="auto">
          <a:xfrm>
            <a:off x="7326576" y="1513047"/>
            <a:ext cx="43169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mCRPC Survival By Site of Metastasis</a:t>
            </a:r>
            <a:r>
              <a:rPr kumimoji="0" lang="en-US" sz="20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1" name="TextBox 30">
            <a:extLst>
              <a:ext uri="{FF2B5EF4-FFF2-40B4-BE49-F238E27FC236}">
                <a16:creationId xmlns:a16="http://schemas.microsoft.com/office/drawing/2014/main" id="{9A8007B9-1BAF-1419-4D21-720872933123}"/>
              </a:ext>
            </a:extLst>
          </p:cNvPr>
          <p:cNvSpPr txBox="1"/>
          <p:nvPr/>
        </p:nvSpPr>
        <p:spPr bwMode="auto">
          <a:xfrm>
            <a:off x="7471873" y="4054420"/>
            <a:ext cx="103077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Lymph </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node</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565)</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DA6896E3-F9F5-9208-1551-99A8B25A0582}"/>
              </a:ext>
            </a:extLst>
          </p:cNvPr>
          <p:cNvSpPr txBox="1"/>
          <p:nvPr/>
        </p:nvSpPr>
        <p:spPr bwMode="auto">
          <a:xfrm>
            <a:off x="8386087" y="4054420"/>
            <a:ext cx="12517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Bone</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6356)</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56FF8B60-CD8A-9A6E-08E8-0C05BB85897C}"/>
              </a:ext>
            </a:extLst>
          </p:cNvPr>
          <p:cNvSpPr txBox="1"/>
          <p:nvPr/>
        </p:nvSpPr>
        <p:spPr bwMode="auto">
          <a:xfrm>
            <a:off x="9410734" y="4054420"/>
            <a:ext cx="12517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Lung</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791)</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95525A07-510A-E69B-2005-03711AC04286}"/>
              </a:ext>
            </a:extLst>
          </p:cNvPr>
          <p:cNvSpPr txBox="1"/>
          <p:nvPr/>
        </p:nvSpPr>
        <p:spPr bwMode="auto">
          <a:xfrm>
            <a:off x="10396287" y="4054420"/>
            <a:ext cx="12517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Liver</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752)</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5" name="TextBox 34">
            <a:extLst>
              <a:ext uri="{FF2B5EF4-FFF2-40B4-BE49-F238E27FC236}">
                <a16:creationId xmlns:a16="http://schemas.microsoft.com/office/drawing/2014/main" id="{1B18C213-D34C-6DC4-D4EB-F33C9CC87490}"/>
              </a:ext>
            </a:extLst>
          </p:cNvPr>
          <p:cNvSpPr txBox="1"/>
          <p:nvPr/>
        </p:nvSpPr>
        <p:spPr bwMode="auto">
          <a:xfrm>
            <a:off x="6907042" y="1943951"/>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35</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TextBox 35">
            <a:extLst>
              <a:ext uri="{FF2B5EF4-FFF2-40B4-BE49-F238E27FC236}">
                <a16:creationId xmlns:a16="http://schemas.microsoft.com/office/drawing/2014/main" id="{AC32312E-9376-56E1-0090-247267F8F46A}"/>
              </a:ext>
            </a:extLst>
          </p:cNvPr>
          <p:cNvSpPr txBox="1"/>
          <p:nvPr/>
        </p:nvSpPr>
        <p:spPr bwMode="auto">
          <a:xfrm>
            <a:off x="6907042" y="2212372"/>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2025F88E-2869-3371-AD34-4B7420D0CC87}"/>
              </a:ext>
            </a:extLst>
          </p:cNvPr>
          <p:cNvSpPr txBox="1"/>
          <p:nvPr/>
        </p:nvSpPr>
        <p:spPr bwMode="auto">
          <a:xfrm>
            <a:off x="6907042" y="2480793"/>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25</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B1D12A83-7C3A-0F5C-1479-3AB8EC8A8D68}"/>
              </a:ext>
            </a:extLst>
          </p:cNvPr>
          <p:cNvSpPr txBox="1"/>
          <p:nvPr/>
        </p:nvSpPr>
        <p:spPr bwMode="auto">
          <a:xfrm>
            <a:off x="6907042" y="2749214"/>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CD4614AD-6E30-DE97-B101-81D0E0803A7A}"/>
              </a:ext>
            </a:extLst>
          </p:cNvPr>
          <p:cNvSpPr txBox="1"/>
          <p:nvPr/>
        </p:nvSpPr>
        <p:spPr bwMode="auto">
          <a:xfrm>
            <a:off x="7641662" y="1993004"/>
            <a:ext cx="770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31.6</a:t>
            </a:r>
            <a:endPar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A47501D0-DB59-4A5A-F375-AB38AA26F844}"/>
              </a:ext>
            </a:extLst>
          </p:cNvPr>
          <p:cNvSpPr txBox="1"/>
          <p:nvPr/>
        </p:nvSpPr>
        <p:spPr bwMode="auto">
          <a:xfrm>
            <a:off x="6907042" y="3017635"/>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9F812297-1F69-E2DF-A8E5-80B4C872BDFE}"/>
              </a:ext>
            </a:extLst>
          </p:cNvPr>
          <p:cNvSpPr txBox="1"/>
          <p:nvPr/>
        </p:nvSpPr>
        <p:spPr bwMode="auto">
          <a:xfrm>
            <a:off x="6907042" y="3286056"/>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TextBox 41">
            <a:extLst>
              <a:ext uri="{FF2B5EF4-FFF2-40B4-BE49-F238E27FC236}">
                <a16:creationId xmlns:a16="http://schemas.microsoft.com/office/drawing/2014/main" id="{4274DC12-8E1B-C0A0-5D72-8832A6F70757}"/>
              </a:ext>
            </a:extLst>
          </p:cNvPr>
          <p:cNvSpPr txBox="1"/>
          <p:nvPr/>
        </p:nvSpPr>
        <p:spPr bwMode="auto">
          <a:xfrm>
            <a:off x="6907042" y="3822895"/>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3" name="TextBox 42">
            <a:extLst>
              <a:ext uri="{FF2B5EF4-FFF2-40B4-BE49-F238E27FC236}">
                <a16:creationId xmlns:a16="http://schemas.microsoft.com/office/drawing/2014/main" id="{56CDC7B5-C596-8EE0-C11C-4F2A8D9C7133}"/>
              </a:ext>
            </a:extLst>
          </p:cNvPr>
          <p:cNvSpPr txBox="1"/>
          <p:nvPr/>
        </p:nvSpPr>
        <p:spPr bwMode="auto">
          <a:xfrm>
            <a:off x="6907042" y="3554477"/>
            <a:ext cx="553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a:t>
            </a:r>
            <a:endPar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7941357E-A36E-5CA6-7DB5-A242885CD1EF}"/>
              </a:ext>
            </a:extLst>
          </p:cNvPr>
          <p:cNvSpPr txBox="1"/>
          <p:nvPr/>
        </p:nvSpPr>
        <p:spPr bwMode="auto">
          <a:xfrm>
            <a:off x="8626461" y="2530511"/>
            <a:ext cx="770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21.3</a:t>
            </a:r>
            <a:endPar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F2B19AAE-E31C-429F-99EC-5EF6688DAED9}"/>
              </a:ext>
            </a:extLst>
          </p:cNvPr>
          <p:cNvSpPr txBox="1"/>
          <p:nvPr/>
        </p:nvSpPr>
        <p:spPr bwMode="auto">
          <a:xfrm>
            <a:off x="9626758" y="2641623"/>
            <a:ext cx="770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19.4</a:t>
            </a:r>
            <a:endPar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TextBox 45">
            <a:extLst>
              <a:ext uri="{FF2B5EF4-FFF2-40B4-BE49-F238E27FC236}">
                <a16:creationId xmlns:a16="http://schemas.microsoft.com/office/drawing/2014/main" id="{5981183B-3862-5408-3418-2D8C6288212C}"/>
              </a:ext>
            </a:extLst>
          </p:cNvPr>
          <p:cNvSpPr txBox="1"/>
          <p:nvPr/>
        </p:nvSpPr>
        <p:spPr bwMode="auto">
          <a:xfrm>
            <a:off x="10627056" y="2947169"/>
            <a:ext cx="770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13.5</a:t>
            </a:r>
            <a:endPar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431345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AA64295-9218-1BE6-759D-97BA5499AC20}"/>
              </a:ext>
            </a:extLst>
          </p:cNvPr>
          <p:cNvSpPr>
            <a:spLocks noGrp="1"/>
          </p:cNvSpPr>
          <p:nvPr>
            <p:ph type="title"/>
          </p:nvPr>
        </p:nvSpPr>
        <p:spPr/>
        <p:txBody>
          <a:bodyPr/>
          <a:lstStyle/>
          <a:p>
            <a:r>
              <a:rPr lang="en-US"/>
              <a:t>Available Radioligand Therapies</a:t>
            </a:r>
          </a:p>
        </p:txBody>
      </p:sp>
    </p:spTree>
    <p:extLst>
      <p:ext uri="{BB962C8B-B14F-4D97-AF65-F5344CB8AC3E}">
        <p14:creationId xmlns:p14="http://schemas.microsoft.com/office/powerpoint/2010/main" val="4102103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44028-E312-7E4B-D10B-10596C607B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B354C8-162D-28C7-6C18-0BA2EC662DB2}"/>
              </a:ext>
            </a:extLst>
          </p:cNvPr>
          <p:cNvSpPr>
            <a:spLocks noGrp="1"/>
          </p:cNvSpPr>
          <p:nvPr>
            <p:ph type="title"/>
          </p:nvPr>
        </p:nvSpPr>
        <p:spPr/>
        <p:txBody>
          <a:bodyPr/>
          <a:lstStyle/>
          <a:p>
            <a:r>
              <a:rPr lang="en-US"/>
              <a:t>FDA-Approved Radioligand Therapies</a:t>
            </a:r>
          </a:p>
        </p:txBody>
      </p:sp>
      <p:sp>
        <p:nvSpPr>
          <p:cNvPr id="3" name="Content Placeholder 2">
            <a:extLst>
              <a:ext uri="{FF2B5EF4-FFF2-40B4-BE49-F238E27FC236}">
                <a16:creationId xmlns:a16="http://schemas.microsoft.com/office/drawing/2014/main" id="{C24ECDB8-730B-04C3-2982-BF2D75DD17DA}"/>
              </a:ext>
            </a:extLst>
          </p:cNvPr>
          <p:cNvSpPr>
            <a:spLocks noGrp="1"/>
          </p:cNvSpPr>
          <p:nvPr>
            <p:ph sz="half" idx="1"/>
          </p:nvPr>
        </p:nvSpPr>
        <p:spPr>
          <a:xfrm>
            <a:off x="601820" y="1510730"/>
            <a:ext cx="5005082" cy="4678738"/>
          </a:xfrm>
        </p:spPr>
        <p:txBody>
          <a:bodyPr/>
          <a:lstStyle/>
          <a:p>
            <a:r>
              <a:rPr lang="en-US" sz="2600" b="1"/>
              <a:t>Radium-223</a:t>
            </a:r>
            <a:r>
              <a:rPr lang="en-US" sz="2600"/>
              <a:t> approved in 2013 for mCRPC with bone metastases and no known visceral metastatic disease</a:t>
            </a:r>
          </a:p>
          <a:p>
            <a:endParaRPr lang="en-US"/>
          </a:p>
          <a:p>
            <a:endParaRPr lang="en-US"/>
          </a:p>
        </p:txBody>
      </p:sp>
      <p:sp>
        <p:nvSpPr>
          <p:cNvPr id="4" name="Content Placeholder 3">
            <a:extLst>
              <a:ext uri="{FF2B5EF4-FFF2-40B4-BE49-F238E27FC236}">
                <a16:creationId xmlns:a16="http://schemas.microsoft.com/office/drawing/2014/main" id="{98F1E5D9-7DBE-DE86-F6FC-F16AD7BFE71A}"/>
              </a:ext>
            </a:extLst>
          </p:cNvPr>
          <p:cNvSpPr>
            <a:spLocks noGrp="1"/>
          </p:cNvSpPr>
          <p:nvPr>
            <p:ph sz="half" idx="2"/>
          </p:nvPr>
        </p:nvSpPr>
        <p:spPr>
          <a:xfrm>
            <a:off x="6252634" y="1510730"/>
            <a:ext cx="5229570" cy="4844350"/>
          </a:xfrm>
        </p:spPr>
        <p:txBody>
          <a:bodyPr/>
          <a:lstStyle/>
          <a:p>
            <a:r>
              <a:rPr lang="en-US" sz="2600" b="1"/>
              <a:t>Lutetium Lu 177 </a:t>
            </a:r>
            <a:r>
              <a:rPr lang="en-US" sz="2600" b="1" dirty="0" err="1"/>
              <a:t>vipivotide</a:t>
            </a:r>
            <a:r>
              <a:rPr lang="en-US" sz="2600" b="1"/>
              <a:t> tetraxetan </a:t>
            </a:r>
            <a:r>
              <a:rPr lang="en-US" sz="2600"/>
              <a:t>(</a:t>
            </a:r>
            <a:r>
              <a:rPr lang="en-US" sz="2600" b="1" baseline="30000"/>
              <a:t>177</a:t>
            </a:r>
            <a:r>
              <a:rPr lang="en-US" sz="2600" b="1"/>
              <a:t>Lu-PSMA-617</a:t>
            </a:r>
            <a:r>
              <a:rPr lang="en-US" sz="2600"/>
              <a:t>): first </a:t>
            </a:r>
            <a:r>
              <a:rPr lang="en-US" sz="2600" dirty="0"/>
              <a:t>PSMA-targeted</a:t>
            </a:r>
            <a:r>
              <a:rPr lang="en-US" sz="2600"/>
              <a:t> radionuclide</a:t>
            </a:r>
          </a:p>
          <a:p>
            <a:pPr lvl="1"/>
            <a:r>
              <a:rPr lang="en-US" sz="2400"/>
              <a:t>Approved in March 2022 after previous treatment with ARPI therapy and </a:t>
            </a:r>
            <a:r>
              <a:rPr lang="en-US" sz="2400" dirty="0" err="1"/>
              <a:t>taxane</a:t>
            </a:r>
            <a:r>
              <a:rPr lang="en-US" sz="2400"/>
              <a:t>-based CT</a:t>
            </a:r>
          </a:p>
          <a:p>
            <a:pPr lvl="1"/>
            <a:r>
              <a:rPr lang="en-US" sz="2400"/>
              <a:t>Expanded approval on March 28, 2025 for patients who have previously undergone treatment with ARPI therapy and are suitable candidates for delaying </a:t>
            </a:r>
            <a:r>
              <a:rPr lang="en-US" sz="2400" dirty="0" err="1"/>
              <a:t>taxane</a:t>
            </a:r>
            <a:r>
              <a:rPr lang="en-US" sz="2400"/>
              <a:t>-based chemotherapy</a:t>
            </a:r>
          </a:p>
        </p:txBody>
      </p:sp>
      <p:sp>
        <p:nvSpPr>
          <p:cNvPr id="6" name="Text Box 11">
            <a:extLst>
              <a:ext uri="{FF2B5EF4-FFF2-40B4-BE49-F238E27FC236}">
                <a16:creationId xmlns:a16="http://schemas.microsoft.com/office/drawing/2014/main" id="{8386430E-47CD-A677-CC57-10B91B4D3996}"/>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Calibri"/>
              </a:rPr>
              <a:t>Radium-223 PI. Lu177 PI.</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a:endParaRPr>
          </a:p>
        </p:txBody>
      </p:sp>
    </p:spTree>
    <p:extLst>
      <p:ext uri="{BB962C8B-B14F-4D97-AF65-F5344CB8AC3E}">
        <p14:creationId xmlns:p14="http://schemas.microsoft.com/office/powerpoint/2010/main" val="3803532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678AC7E-801B-4933-4444-2A8E20E5AF50}"/>
              </a:ext>
            </a:extLst>
          </p:cNvPr>
          <p:cNvSpPr>
            <a:spLocks noGrp="1"/>
          </p:cNvSpPr>
          <p:nvPr>
            <p:ph type="title"/>
          </p:nvPr>
        </p:nvSpPr>
        <p:spPr/>
        <p:txBody>
          <a:bodyPr/>
          <a:lstStyle/>
          <a:p>
            <a:r>
              <a:rPr lang="en-US"/>
              <a:t>Radium-223 (Ra-223 Dichloride)</a:t>
            </a:r>
          </a:p>
        </p:txBody>
      </p:sp>
      <p:sp>
        <p:nvSpPr>
          <p:cNvPr id="8" name="Content Placeholder 5">
            <a:extLst>
              <a:ext uri="{FF2B5EF4-FFF2-40B4-BE49-F238E27FC236}">
                <a16:creationId xmlns:a16="http://schemas.microsoft.com/office/drawing/2014/main" id="{9FFCC9F0-9F72-30D1-5225-B9C897E758EF}"/>
              </a:ext>
            </a:extLst>
          </p:cNvPr>
          <p:cNvSpPr>
            <a:spLocks noGrp="1"/>
          </p:cNvSpPr>
          <p:nvPr>
            <p:ph sz="half" idx="1"/>
          </p:nvPr>
        </p:nvSpPr>
        <p:spPr>
          <a:xfrm>
            <a:off x="601820" y="1510730"/>
            <a:ext cx="5650814" cy="4678738"/>
          </a:xfrm>
        </p:spPr>
        <p:txBody>
          <a:bodyPr/>
          <a:lstStyle/>
          <a:p>
            <a:r>
              <a:rPr lang="en-US" sz="2400" b="1"/>
              <a:t>Pharmacology</a:t>
            </a:r>
          </a:p>
          <a:p>
            <a:pPr lvl="1">
              <a:spcBef>
                <a:spcPts val="600"/>
              </a:spcBef>
              <a:spcAft>
                <a:spcPts val="0"/>
              </a:spcAft>
            </a:pPr>
            <a:r>
              <a:rPr lang="en-US" sz="2200" b="1"/>
              <a:t>Dosing and administration: </a:t>
            </a:r>
            <a:r>
              <a:rPr lang="en-US" sz="2200"/>
              <a:t>55 </a:t>
            </a:r>
            <a:r>
              <a:rPr lang="en-US" sz="2200" err="1"/>
              <a:t>kBq</a:t>
            </a:r>
            <a:r>
              <a:rPr lang="en-US" sz="2200"/>
              <a:t> (1.49 microcurie) per kg body weight, Q4W </a:t>
            </a:r>
            <a:r>
              <a:rPr lang="en-US" sz="2200" dirty="0"/>
              <a:t>x 6 </a:t>
            </a:r>
            <a:r>
              <a:rPr lang="en-US" sz="2200"/>
              <a:t>injections</a:t>
            </a:r>
          </a:p>
          <a:p>
            <a:pPr lvl="1">
              <a:spcBef>
                <a:spcPts val="600"/>
              </a:spcBef>
              <a:spcAft>
                <a:spcPts val="0"/>
              </a:spcAft>
            </a:pPr>
            <a:r>
              <a:rPr lang="en-US" sz="2200" b="1"/>
              <a:t>Exposure: </a:t>
            </a:r>
            <a:r>
              <a:rPr lang="en-US" sz="2200"/>
              <a:t>radium-223 can also be absorbed by other organs (ie, bone marrow and digestive system) which may result in adverse effects in healthy tissues</a:t>
            </a:r>
          </a:p>
          <a:p>
            <a:pPr lvl="1">
              <a:spcBef>
                <a:spcPts val="600"/>
              </a:spcBef>
              <a:spcAft>
                <a:spcPts val="0"/>
              </a:spcAft>
            </a:pPr>
            <a:r>
              <a:rPr lang="en-US" sz="2200" b="1"/>
              <a:t>Distribution: </a:t>
            </a:r>
            <a:r>
              <a:rPr lang="en-US" sz="2200"/>
              <a:t>GI tract, liver, lungs, kidneys, heart wall, bone marrow, and salivary glands</a:t>
            </a:r>
          </a:p>
        </p:txBody>
      </p:sp>
      <p:sp>
        <p:nvSpPr>
          <p:cNvPr id="9" name="Content Placeholder 6">
            <a:extLst>
              <a:ext uri="{FF2B5EF4-FFF2-40B4-BE49-F238E27FC236}">
                <a16:creationId xmlns:a16="http://schemas.microsoft.com/office/drawing/2014/main" id="{23465CE5-29B3-15BD-8298-EC2B3CAAED9E}"/>
              </a:ext>
            </a:extLst>
          </p:cNvPr>
          <p:cNvSpPr>
            <a:spLocks noGrp="1"/>
          </p:cNvSpPr>
          <p:nvPr>
            <p:ph sz="half" idx="2"/>
          </p:nvPr>
        </p:nvSpPr>
        <p:spPr>
          <a:xfrm>
            <a:off x="6444018" y="1510730"/>
            <a:ext cx="5229570" cy="4679462"/>
          </a:xfrm>
        </p:spPr>
        <p:txBody>
          <a:bodyPr/>
          <a:lstStyle/>
          <a:p>
            <a:r>
              <a:rPr lang="en-US" sz="2400" b="1"/>
              <a:t>Safety considerations</a:t>
            </a:r>
          </a:p>
          <a:p>
            <a:pPr lvl="1"/>
            <a:r>
              <a:rPr lang="en-US" sz="2200"/>
              <a:t>Cautions: radiation exposure management required per institutional policy</a:t>
            </a:r>
          </a:p>
          <a:p>
            <a:pPr lvl="1"/>
            <a:r>
              <a:rPr lang="en-US" sz="2200"/>
              <a:t>Anemia, lymphocytopenia, leukopenia, thrombocytopenia, nausea, diarrhea, vomiting, neutropenia, peripheral edema</a:t>
            </a:r>
          </a:p>
          <a:p>
            <a:r>
              <a:rPr lang="en-US" sz="2400" b="1"/>
              <a:t>Relative contraindications: </a:t>
            </a:r>
          </a:p>
          <a:p>
            <a:pPr lvl="1"/>
            <a:r>
              <a:rPr lang="en-US" sz="2200"/>
              <a:t>Hb &lt;9.0 g/dL</a:t>
            </a:r>
          </a:p>
          <a:p>
            <a:pPr lvl="1"/>
            <a:r>
              <a:rPr lang="en-US" sz="2200"/>
              <a:t>Cytopenias (thrombocytopenia; neutropenia less so)</a:t>
            </a:r>
          </a:p>
          <a:p>
            <a:endParaRPr lang="en-US"/>
          </a:p>
        </p:txBody>
      </p:sp>
      <p:sp>
        <p:nvSpPr>
          <p:cNvPr id="10" name="Text Box 11">
            <a:extLst>
              <a:ext uri="{FF2B5EF4-FFF2-40B4-BE49-F238E27FC236}">
                <a16:creationId xmlns:a16="http://schemas.microsoft.com/office/drawing/2014/main" id="{65A8C2F5-2601-6554-592F-2C92F002996E}"/>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Calibri"/>
              </a:rPr>
              <a:t>Radium-223 PI.</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a:endParaRPr>
          </a:p>
        </p:txBody>
      </p:sp>
    </p:spTree>
    <p:extLst>
      <p:ext uri="{BB962C8B-B14F-4D97-AF65-F5344CB8AC3E}">
        <p14:creationId xmlns:p14="http://schemas.microsoft.com/office/powerpoint/2010/main" val="1819894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5" name="Group 1024">
            <a:extLst>
              <a:ext uri="{FF2B5EF4-FFF2-40B4-BE49-F238E27FC236}">
                <a16:creationId xmlns:a16="http://schemas.microsoft.com/office/drawing/2014/main" id="{12FB4F33-0327-794F-3FFE-968DDC3BF795}"/>
              </a:ext>
            </a:extLst>
          </p:cNvPr>
          <p:cNvGrpSpPr/>
          <p:nvPr/>
        </p:nvGrpSpPr>
        <p:grpSpPr>
          <a:xfrm>
            <a:off x="5345138" y="2053677"/>
            <a:ext cx="2757907" cy="2750646"/>
            <a:chOff x="5345138" y="1694985"/>
            <a:chExt cx="2757907" cy="2750646"/>
          </a:xfrm>
        </p:grpSpPr>
        <p:sp>
          <p:nvSpPr>
            <p:cNvPr id="1024" name="Freeform 1023">
              <a:extLst>
                <a:ext uri="{FF2B5EF4-FFF2-40B4-BE49-F238E27FC236}">
                  <a16:creationId xmlns:a16="http://schemas.microsoft.com/office/drawing/2014/main" id="{1D8C8CC8-F25E-A297-5CCA-9D1537C1373F}"/>
                </a:ext>
              </a:extLst>
            </p:cNvPr>
            <p:cNvSpPr/>
            <p:nvPr/>
          </p:nvSpPr>
          <p:spPr bwMode="auto">
            <a:xfrm>
              <a:off x="6125737" y="1702420"/>
              <a:ext cx="1962614" cy="2297151"/>
            </a:xfrm>
            <a:custGeom>
              <a:avLst/>
              <a:gdLst>
                <a:gd name="connsiteX0" fmla="*/ 0 w 1962614"/>
                <a:gd name="connsiteY0" fmla="*/ 0 h 2297151"/>
                <a:gd name="connsiteX1" fmla="*/ 1962614 w 1962614"/>
                <a:gd name="connsiteY1" fmla="*/ 7434 h 2297151"/>
                <a:gd name="connsiteX2" fmla="*/ 1955180 w 1962614"/>
                <a:gd name="connsiteY2" fmla="*/ 2297151 h 2297151"/>
                <a:gd name="connsiteX3" fmla="*/ 297365 w 1962614"/>
                <a:gd name="connsiteY3" fmla="*/ 1895707 h 2297151"/>
                <a:gd name="connsiteX4" fmla="*/ 0 w 1962614"/>
                <a:gd name="connsiteY4" fmla="*/ 0 h 229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614" h="2297151">
                  <a:moveTo>
                    <a:pt x="0" y="0"/>
                  </a:moveTo>
                  <a:lnTo>
                    <a:pt x="1962614" y="7434"/>
                  </a:lnTo>
                  <a:lnTo>
                    <a:pt x="1955180" y="2297151"/>
                  </a:lnTo>
                  <a:lnTo>
                    <a:pt x="297365" y="1895707"/>
                  </a:lnTo>
                  <a:lnTo>
                    <a:pt x="0" y="0"/>
                  </a:lnTo>
                  <a:close/>
                </a:path>
              </a:pathLst>
            </a:custGeom>
            <a:solidFill>
              <a:schemeClr val="accent5">
                <a:lumMod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2" name="Freeform 61">
              <a:extLst>
                <a:ext uri="{FF2B5EF4-FFF2-40B4-BE49-F238E27FC236}">
                  <a16:creationId xmlns:a16="http://schemas.microsoft.com/office/drawing/2014/main" id="{18625C93-12E5-7C57-1CA3-3B45EB151924}"/>
                </a:ext>
              </a:extLst>
            </p:cNvPr>
            <p:cNvSpPr/>
            <p:nvPr/>
          </p:nvSpPr>
          <p:spPr bwMode="auto">
            <a:xfrm>
              <a:off x="6579220" y="1694985"/>
              <a:ext cx="1501697" cy="1851103"/>
            </a:xfrm>
            <a:custGeom>
              <a:avLst/>
              <a:gdLst>
                <a:gd name="connsiteX0" fmla="*/ 223024 w 1501697"/>
                <a:gd name="connsiteY0" fmla="*/ 14869 h 1851103"/>
                <a:gd name="connsiteX1" fmla="*/ 1501697 w 1501697"/>
                <a:gd name="connsiteY1" fmla="*/ 14869 h 1851103"/>
                <a:gd name="connsiteX2" fmla="*/ 1501697 w 1501697"/>
                <a:gd name="connsiteY2" fmla="*/ 1851103 h 1851103"/>
                <a:gd name="connsiteX3" fmla="*/ 944136 w 1501697"/>
                <a:gd name="connsiteY3" fmla="*/ 654205 h 1851103"/>
                <a:gd name="connsiteX4" fmla="*/ 0 w 1501697"/>
                <a:gd name="connsiteY4" fmla="*/ 0 h 1851103"/>
                <a:gd name="connsiteX0" fmla="*/ 223024 w 1501697"/>
                <a:gd name="connsiteY0" fmla="*/ 14869 h 1851103"/>
                <a:gd name="connsiteX1" fmla="*/ 1501697 w 1501697"/>
                <a:gd name="connsiteY1" fmla="*/ 14869 h 1851103"/>
                <a:gd name="connsiteX2" fmla="*/ 1501697 w 1501697"/>
                <a:gd name="connsiteY2" fmla="*/ 1851103 h 1851103"/>
                <a:gd name="connsiteX3" fmla="*/ 1219200 w 1501697"/>
                <a:gd name="connsiteY3" fmla="*/ 527824 h 1851103"/>
                <a:gd name="connsiteX4" fmla="*/ 0 w 1501697"/>
                <a:gd name="connsiteY4" fmla="*/ 0 h 1851103"/>
                <a:gd name="connsiteX0" fmla="*/ 223024 w 1501697"/>
                <a:gd name="connsiteY0" fmla="*/ 14869 h 1851103"/>
                <a:gd name="connsiteX1" fmla="*/ 1501697 w 1501697"/>
                <a:gd name="connsiteY1" fmla="*/ 14869 h 1851103"/>
                <a:gd name="connsiteX2" fmla="*/ 1501697 w 1501697"/>
                <a:gd name="connsiteY2" fmla="*/ 1851103 h 1851103"/>
                <a:gd name="connsiteX3" fmla="*/ 1219200 w 1501697"/>
                <a:gd name="connsiteY3" fmla="*/ 527824 h 1851103"/>
                <a:gd name="connsiteX4" fmla="*/ 0 w 1501697"/>
                <a:gd name="connsiteY4" fmla="*/ 0 h 1851103"/>
                <a:gd name="connsiteX0" fmla="*/ 223024 w 1501697"/>
                <a:gd name="connsiteY0" fmla="*/ 14869 h 1851103"/>
                <a:gd name="connsiteX1" fmla="*/ 1501697 w 1501697"/>
                <a:gd name="connsiteY1" fmla="*/ 14869 h 1851103"/>
                <a:gd name="connsiteX2" fmla="*/ 1501697 w 1501697"/>
                <a:gd name="connsiteY2" fmla="*/ 1851103 h 1851103"/>
                <a:gd name="connsiteX3" fmla="*/ 1219200 w 1501697"/>
                <a:gd name="connsiteY3" fmla="*/ 527824 h 1851103"/>
                <a:gd name="connsiteX4" fmla="*/ 0 w 1501697"/>
                <a:gd name="connsiteY4" fmla="*/ 0 h 1851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697" h="1851103">
                  <a:moveTo>
                    <a:pt x="223024" y="14869"/>
                  </a:moveTo>
                  <a:lnTo>
                    <a:pt x="1501697" y="14869"/>
                  </a:lnTo>
                  <a:lnTo>
                    <a:pt x="1501697" y="1851103"/>
                  </a:lnTo>
                  <a:cubicBezTo>
                    <a:pt x="1407531" y="1410010"/>
                    <a:pt x="1410010" y="887142"/>
                    <a:pt x="1219200" y="527824"/>
                  </a:cubicBezTo>
                  <a:cubicBezTo>
                    <a:pt x="926791" y="198243"/>
                    <a:pt x="314712" y="218068"/>
                    <a:pt x="0" y="0"/>
                  </a:cubicBezTo>
                </a:path>
              </a:pathLst>
            </a:custGeom>
            <a:solidFill>
              <a:srgbClr val="D3C59D"/>
            </a:solidFill>
            <a:ln w="0">
              <a:noFill/>
              <a:miter lim="800000"/>
              <a:headEnd/>
              <a:tailEnd/>
            </a:ln>
          </p:spPr>
          <p:txBody>
            <a:bodyPr rtlCol="0" anchor="ctr"/>
            <a:lstStyle/>
            <a:p>
              <a:pPr algn="ctr"/>
              <a:endParaRPr lang="en-US"/>
            </a:p>
          </p:txBody>
        </p:sp>
        <p:sp>
          <p:nvSpPr>
            <p:cNvPr id="63" name="Freeform 62">
              <a:extLst>
                <a:ext uri="{FF2B5EF4-FFF2-40B4-BE49-F238E27FC236}">
                  <a16:creationId xmlns:a16="http://schemas.microsoft.com/office/drawing/2014/main" id="{9796D221-9A87-8305-CAE5-151BFCE4008B}"/>
                </a:ext>
              </a:extLst>
            </p:cNvPr>
            <p:cNvSpPr/>
            <p:nvPr/>
          </p:nvSpPr>
          <p:spPr bwMode="auto">
            <a:xfrm>
              <a:off x="5345138" y="1704425"/>
              <a:ext cx="2757907" cy="2741206"/>
            </a:xfrm>
            <a:custGeom>
              <a:avLst/>
              <a:gdLst>
                <a:gd name="connsiteX0" fmla="*/ 1129680 w 3161994"/>
                <a:gd name="connsiteY0" fmla="*/ 198622 h 3139225"/>
                <a:gd name="connsiteX1" fmla="*/ 1107378 w 3161994"/>
                <a:gd name="connsiteY1" fmla="*/ 287831 h 3139225"/>
                <a:gd name="connsiteX2" fmla="*/ 1181719 w 3161994"/>
                <a:gd name="connsiteY2" fmla="*/ 354739 h 3139225"/>
                <a:gd name="connsiteX3" fmla="*/ 1278363 w 3161994"/>
                <a:gd name="connsiteY3" fmla="*/ 384475 h 3139225"/>
                <a:gd name="connsiteX4" fmla="*/ 1270929 w 3161994"/>
                <a:gd name="connsiteY4" fmla="*/ 458817 h 3139225"/>
                <a:gd name="connsiteX5" fmla="*/ 1375007 w 3161994"/>
                <a:gd name="connsiteY5" fmla="*/ 488553 h 3139225"/>
                <a:gd name="connsiteX6" fmla="*/ 1382441 w 3161994"/>
                <a:gd name="connsiteY6" fmla="*/ 570329 h 3139225"/>
                <a:gd name="connsiteX7" fmla="*/ 1479085 w 3161994"/>
                <a:gd name="connsiteY7" fmla="*/ 495988 h 3139225"/>
                <a:gd name="connsiteX8" fmla="*/ 1598031 w 3161994"/>
                <a:gd name="connsiteY8" fmla="*/ 540592 h 3139225"/>
                <a:gd name="connsiteX9" fmla="*/ 1479085 w 3161994"/>
                <a:gd name="connsiteY9" fmla="*/ 600066 h 3139225"/>
                <a:gd name="connsiteX10" fmla="*/ 1553427 w 3161994"/>
                <a:gd name="connsiteY10" fmla="*/ 637236 h 3139225"/>
                <a:gd name="connsiteX11" fmla="*/ 1627768 w 3161994"/>
                <a:gd name="connsiteY11" fmla="*/ 875129 h 3139225"/>
                <a:gd name="connsiteX12" fmla="*/ 1709544 w 3161994"/>
                <a:gd name="connsiteY12" fmla="*/ 956905 h 3139225"/>
                <a:gd name="connsiteX13" fmla="*/ 1679807 w 3161994"/>
                <a:gd name="connsiteY13" fmla="*/ 1068417 h 3139225"/>
                <a:gd name="connsiteX14" fmla="*/ 1769017 w 3161994"/>
                <a:gd name="connsiteY14" fmla="*/ 1194797 h 3139225"/>
                <a:gd name="connsiteX15" fmla="*/ 1969739 w 3161994"/>
                <a:gd name="connsiteY15" fmla="*/ 1596241 h 3139225"/>
                <a:gd name="connsiteX16" fmla="*/ 2423222 w 3161994"/>
                <a:gd name="connsiteY16" fmla="*/ 1841568 h 3139225"/>
                <a:gd name="connsiteX17" fmla="*/ 2482695 w 3161994"/>
                <a:gd name="connsiteY17" fmla="*/ 2005119 h 3139225"/>
                <a:gd name="connsiteX18" fmla="*/ 2527300 w 3161994"/>
                <a:gd name="connsiteY18" fmla="*/ 2019988 h 3139225"/>
                <a:gd name="connsiteX19" fmla="*/ 2542168 w 3161994"/>
                <a:gd name="connsiteY19" fmla="*/ 2086895 h 3139225"/>
                <a:gd name="connsiteX20" fmla="*/ 2646246 w 3161994"/>
                <a:gd name="connsiteY20" fmla="*/ 2012553 h 3139225"/>
                <a:gd name="connsiteX21" fmla="*/ 2616509 w 3161994"/>
                <a:gd name="connsiteY21" fmla="*/ 2146368 h 3139225"/>
                <a:gd name="connsiteX22" fmla="*/ 2698285 w 3161994"/>
                <a:gd name="connsiteY22" fmla="*/ 2183539 h 3139225"/>
                <a:gd name="connsiteX23" fmla="*/ 2683417 w 3161994"/>
                <a:gd name="connsiteY23" fmla="*/ 2324788 h 3139225"/>
                <a:gd name="connsiteX24" fmla="*/ 2824666 w 3161994"/>
                <a:gd name="connsiteY24" fmla="*/ 2369392 h 3139225"/>
                <a:gd name="connsiteX25" fmla="*/ 2965914 w 3161994"/>
                <a:gd name="connsiteY25" fmla="*/ 2451168 h 3139225"/>
                <a:gd name="connsiteX26" fmla="*/ 2951046 w 3161994"/>
                <a:gd name="connsiteY26" fmla="*/ 2934388 h 3139225"/>
                <a:gd name="connsiteX27" fmla="*/ 237583 w 3161994"/>
                <a:gd name="connsiteY27" fmla="*/ 2912085 h 3139225"/>
                <a:gd name="connsiteX28" fmla="*/ 237583 w 3161994"/>
                <a:gd name="connsiteY28" fmla="*/ 206056 h 3139225"/>
                <a:gd name="connsiteX29" fmla="*/ 1129680 w 3161994"/>
                <a:gd name="connsiteY29" fmla="*/ 198622 h 3139225"/>
                <a:gd name="connsiteX0" fmla="*/ 1129680 w 2970668"/>
                <a:gd name="connsiteY0" fmla="*/ 198622 h 3122465"/>
                <a:gd name="connsiteX1" fmla="*/ 1107378 w 2970668"/>
                <a:gd name="connsiteY1" fmla="*/ 287831 h 3122465"/>
                <a:gd name="connsiteX2" fmla="*/ 1181719 w 2970668"/>
                <a:gd name="connsiteY2" fmla="*/ 354739 h 3122465"/>
                <a:gd name="connsiteX3" fmla="*/ 1278363 w 2970668"/>
                <a:gd name="connsiteY3" fmla="*/ 384475 h 3122465"/>
                <a:gd name="connsiteX4" fmla="*/ 1270929 w 2970668"/>
                <a:gd name="connsiteY4" fmla="*/ 458817 h 3122465"/>
                <a:gd name="connsiteX5" fmla="*/ 1375007 w 2970668"/>
                <a:gd name="connsiteY5" fmla="*/ 488553 h 3122465"/>
                <a:gd name="connsiteX6" fmla="*/ 1382441 w 2970668"/>
                <a:gd name="connsiteY6" fmla="*/ 570329 h 3122465"/>
                <a:gd name="connsiteX7" fmla="*/ 1479085 w 2970668"/>
                <a:gd name="connsiteY7" fmla="*/ 495988 h 3122465"/>
                <a:gd name="connsiteX8" fmla="*/ 1598031 w 2970668"/>
                <a:gd name="connsiteY8" fmla="*/ 540592 h 3122465"/>
                <a:gd name="connsiteX9" fmla="*/ 1479085 w 2970668"/>
                <a:gd name="connsiteY9" fmla="*/ 600066 h 3122465"/>
                <a:gd name="connsiteX10" fmla="*/ 1553427 w 2970668"/>
                <a:gd name="connsiteY10" fmla="*/ 637236 h 3122465"/>
                <a:gd name="connsiteX11" fmla="*/ 1627768 w 2970668"/>
                <a:gd name="connsiteY11" fmla="*/ 875129 h 3122465"/>
                <a:gd name="connsiteX12" fmla="*/ 1709544 w 2970668"/>
                <a:gd name="connsiteY12" fmla="*/ 956905 h 3122465"/>
                <a:gd name="connsiteX13" fmla="*/ 1679807 w 2970668"/>
                <a:gd name="connsiteY13" fmla="*/ 1068417 h 3122465"/>
                <a:gd name="connsiteX14" fmla="*/ 1769017 w 2970668"/>
                <a:gd name="connsiteY14" fmla="*/ 1194797 h 3122465"/>
                <a:gd name="connsiteX15" fmla="*/ 1969739 w 2970668"/>
                <a:gd name="connsiteY15" fmla="*/ 1596241 h 3122465"/>
                <a:gd name="connsiteX16" fmla="*/ 2423222 w 2970668"/>
                <a:gd name="connsiteY16" fmla="*/ 1841568 h 3122465"/>
                <a:gd name="connsiteX17" fmla="*/ 2482695 w 2970668"/>
                <a:gd name="connsiteY17" fmla="*/ 2005119 h 3122465"/>
                <a:gd name="connsiteX18" fmla="*/ 2527300 w 2970668"/>
                <a:gd name="connsiteY18" fmla="*/ 2019988 h 3122465"/>
                <a:gd name="connsiteX19" fmla="*/ 2542168 w 2970668"/>
                <a:gd name="connsiteY19" fmla="*/ 2086895 h 3122465"/>
                <a:gd name="connsiteX20" fmla="*/ 2646246 w 2970668"/>
                <a:gd name="connsiteY20" fmla="*/ 2012553 h 3122465"/>
                <a:gd name="connsiteX21" fmla="*/ 2616509 w 2970668"/>
                <a:gd name="connsiteY21" fmla="*/ 2146368 h 3122465"/>
                <a:gd name="connsiteX22" fmla="*/ 2698285 w 2970668"/>
                <a:gd name="connsiteY22" fmla="*/ 2183539 h 3122465"/>
                <a:gd name="connsiteX23" fmla="*/ 2683417 w 2970668"/>
                <a:gd name="connsiteY23" fmla="*/ 2324788 h 3122465"/>
                <a:gd name="connsiteX24" fmla="*/ 2824666 w 2970668"/>
                <a:gd name="connsiteY24" fmla="*/ 2369392 h 3122465"/>
                <a:gd name="connsiteX25" fmla="*/ 2965914 w 2970668"/>
                <a:gd name="connsiteY25" fmla="*/ 2451168 h 3122465"/>
                <a:gd name="connsiteX26" fmla="*/ 2951046 w 2970668"/>
                <a:gd name="connsiteY26" fmla="*/ 2934388 h 3122465"/>
                <a:gd name="connsiteX27" fmla="*/ 237583 w 2970668"/>
                <a:gd name="connsiteY27" fmla="*/ 2912085 h 3122465"/>
                <a:gd name="connsiteX28" fmla="*/ 237583 w 2970668"/>
                <a:gd name="connsiteY28" fmla="*/ 206056 h 3122465"/>
                <a:gd name="connsiteX29" fmla="*/ 1129680 w 2970668"/>
                <a:gd name="connsiteY29" fmla="*/ 198622 h 3122465"/>
                <a:gd name="connsiteX0" fmla="*/ 1129680 w 2970668"/>
                <a:gd name="connsiteY0" fmla="*/ 198622 h 2936780"/>
                <a:gd name="connsiteX1" fmla="*/ 1107378 w 2970668"/>
                <a:gd name="connsiteY1" fmla="*/ 287831 h 2936780"/>
                <a:gd name="connsiteX2" fmla="*/ 1181719 w 2970668"/>
                <a:gd name="connsiteY2" fmla="*/ 354739 h 2936780"/>
                <a:gd name="connsiteX3" fmla="*/ 1278363 w 2970668"/>
                <a:gd name="connsiteY3" fmla="*/ 384475 h 2936780"/>
                <a:gd name="connsiteX4" fmla="*/ 1270929 w 2970668"/>
                <a:gd name="connsiteY4" fmla="*/ 458817 h 2936780"/>
                <a:gd name="connsiteX5" fmla="*/ 1375007 w 2970668"/>
                <a:gd name="connsiteY5" fmla="*/ 488553 h 2936780"/>
                <a:gd name="connsiteX6" fmla="*/ 1382441 w 2970668"/>
                <a:gd name="connsiteY6" fmla="*/ 570329 h 2936780"/>
                <a:gd name="connsiteX7" fmla="*/ 1479085 w 2970668"/>
                <a:gd name="connsiteY7" fmla="*/ 495988 h 2936780"/>
                <a:gd name="connsiteX8" fmla="*/ 1598031 w 2970668"/>
                <a:gd name="connsiteY8" fmla="*/ 540592 h 2936780"/>
                <a:gd name="connsiteX9" fmla="*/ 1479085 w 2970668"/>
                <a:gd name="connsiteY9" fmla="*/ 600066 h 2936780"/>
                <a:gd name="connsiteX10" fmla="*/ 1553427 w 2970668"/>
                <a:gd name="connsiteY10" fmla="*/ 637236 h 2936780"/>
                <a:gd name="connsiteX11" fmla="*/ 1627768 w 2970668"/>
                <a:gd name="connsiteY11" fmla="*/ 875129 h 2936780"/>
                <a:gd name="connsiteX12" fmla="*/ 1709544 w 2970668"/>
                <a:gd name="connsiteY12" fmla="*/ 956905 h 2936780"/>
                <a:gd name="connsiteX13" fmla="*/ 1679807 w 2970668"/>
                <a:gd name="connsiteY13" fmla="*/ 1068417 h 2936780"/>
                <a:gd name="connsiteX14" fmla="*/ 1769017 w 2970668"/>
                <a:gd name="connsiteY14" fmla="*/ 1194797 h 2936780"/>
                <a:gd name="connsiteX15" fmla="*/ 1969739 w 2970668"/>
                <a:gd name="connsiteY15" fmla="*/ 1596241 h 2936780"/>
                <a:gd name="connsiteX16" fmla="*/ 2423222 w 2970668"/>
                <a:gd name="connsiteY16" fmla="*/ 1841568 h 2936780"/>
                <a:gd name="connsiteX17" fmla="*/ 2482695 w 2970668"/>
                <a:gd name="connsiteY17" fmla="*/ 2005119 h 2936780"/>
                <a:gd name="connsiteX18" fmla="*/ 2527300 w 2970668"/>
                <a:gd name="connsiteY18" fmla="*/ 2019988 h 2936780"/>
                <a:gd name="connsiteX19" fmla="*/ 2542168 w 2970668"/>
                <a:gd name="connsiteY19" fmla="*/ 2086895 h 2936780"/>
                <a:gd name="connsiteX20" fmla="*/ 2646246 w 2970668"/>
                <a:gd name="connsiteY20" fmla="*/ 2012553 h 2936780"/>
                <a:gd name="connsiteX21" fmla="*/ 2616509 w 2970668"/>
                <a:gd name="connsiteY21" fmla="*/ 2146368 h 2936780"/>
                <a:gd name="connsiteX22" fmla="*/ 2698285 w 2970668"/>
                <a:gd name="connsiteY22" fmla="*/ 2183539 h 2936780"/>
                <a:gd name="connsiteX23" fmla="*/ 2683417 w 2970668"/>
                <a:gd name="connsiteY23" fmla="*/ 2324788 h 2936780"/>
                <a:gd name="connsiteX24" fmla="*/ 2824666 w 2970668"/>
                <a:gd name="connsiteY24" fmla="*/ 2369392 h 2936780"/>
                <a:gd name="connsiteX25" fmla="*/ 2965914 w 2970668"/>
                <a:gd name="connsiteY25" fmla="*/ 2451168 h 2936780"/>
                <a:gd name="connsiteX26" fmla="*/ 2951046 w 2970668"/>
                <a:gd name="connsiteY26" fmla="*/ 2934388 h 2936780"/>
                <a:gd name="connsiteX27" fmla="*/ 237583 w 2970668"/>
                <a:gd name="connsiteY27" fmla="*/ 2912085 h 2936780"/>
                <a:gd name="connsiteX28" fmla="*/ 237583 w 2970668"/>
                <a:gd name="connsiteY28" fmla="*/ 206056 h 2936780"/>
                <a:gd name="connsiteX29" fmla="*/ 1129680 w 2970668"/>
                <a:gd name="connsiteY29" fmla="*/ 198622 h 2936780"/>
                <a:gd name="connsiteX0" fmla="*/ 953643 w 2794631"/>
                <a:gd name="connsiteY0" fmla="*/ 198622 h 2936780"/>
                <a:gd name="connsiteX1" fmla="*/ 931341 w 2794631"/>
                <a:gd name="connsiteY1" fmla="*/ 287831 h 2936780"/>
                <a:gd name="connsiteX2" fmla="*/ 1005682 w 2794631"/>
                <a:gd name="connsiteY2" fmla="*/ 354739 h 2936780"/>
                <a:gd name="connsiteX3" fmla="*/ 1102326 w 2794631"/>
                <a:gd name="connsiteY3" fmla="*/ 384475 h 2936780"/>
                <a:gd name="connsiteX4" fmla="*/ 1094892 w 2794631"/>
                <a:gd name="connsiteY4" fmla="*/ 458817 h 2936780"/>
                <a:gd name="connsiteX5" fmla="*/ 1198970 w 2794631"/>
                <a:gd name="connsiteY5" fmla="*/ 488553 h 2936780"/>
                <a:gd name="connsiteX6" fmla="*/ 1206404 w 2794631"/>
                <a:gd name="connsiteY6" fmla="*/ 570329 h 2936780"/>
                <a:gd name="connsiteX7" fmla="*/ 1303048 w 2794631"/>
                <a:gd name="connsiteY7" fmla="*/ 495988 h 2936780"/>
                <a:gd name="connsiteX8" fmla="*/ 1421994 w 2794631"/>
                <a:gd name="connsiteY8" fmla="*/ 540592 h 2936780"/>
                <a:gd name="connsiteX9" fmla="*/ 1303048 w 2794631"/>
                <a:gd name="connsiteY9" fmla="*/ 600066 h 2936780"/>
                <a:gd name="connsiteX10" fmla="*/ 1377390 w 2794631"/>
                <a:gd name="connsiteY10" fmla="*/ 637236 h 2936780"/>
                <a:gd name="connsiteX11" fmla="*/ 1451731 w 2794631"/>
                <a:gd name="connsiteY11" fmla="*/ 875129 h 2936780"/>
                <a:gd name="connsiteX12" fmla="*/ 1533507 w 2794631"/>
                <a:gd name="connsiteY12" fmla="*/ 956905 h 2936780"/>
                <a:gd name="connsiteX13" fmla="*/ 1503770 w 2794631"/>
                <a:gd name="connsiteY13" fmla="*/ 1068417 h 2936780"/>
                <a:gd name="connsiteX14" fmla="*/ 1592980 w 2794631"/>
                <a:gd name="connsiteY14" fmla="*/ 1194797 h 2936780"/>
                <a:gd name="connsiteX15" fmla="*/ 1793702 w 2794631"/>
                <a:gd name="connsiteY15" fmla="*/ 1596241 h 2936780"/>
                <a:gd name="connsiteX16" fmla="*/ 2247185 w 2794631"/>
                <a:gd name="connsiteY16" fmla="*/ 1841568 h 2936780"/>
                <a:gd name="connsiteX17" fmla="*/ 2306658 w 2794631"/>
                <a:gd name="connsiteY17" fmla="*/ 2005119 h 2936780"/>
                <a:gd name="connsiteX18" fmla="*/ 2351263 w 2794631"/>
                <a:gd name="connsiteY18" fmla="*/ 2019988 h 2936780"/>
                <a:gd name="connsiteX19" fmla="*/ 2366131 w 2794631"/>
                <a:gd name="connsiteY19" fmla="*/ 2086895 h 2936780"/>
                <a:gd name="connsiteX20" fmla="*/ 2470209 w 2794631"/>
                <a:gd name="connsiteY20" fmla="*/ 2012553 h 2936780"/>
                <a:gd name="connsiteX21" fmla="*/ 2440472 w 2794631"/>
                <a:gd name="connsiteY21" fmla="*/ 2146368 h 2936780"/>
                <a:gd name="connsiteX22" fmla="*/ 2522248 w 2794631"/>
                <a:gd name="connsiteY22" fmla="*/ 2183539 h 2936780"/>
                <a:gd name="connsiteX23" fmla="*/ 2507380 w 2794631"/>
                <a:gd name="connsiteY23" fmla="*/ 2324788 h 2936780"/>
                <a:gd name="connsiteX24" fmla="*/ 2648629 w 2794631"/>
                <a:gd name="connsiteY24" fmla="*/ 2369392 h 2936780"/>
                <a:gd name="connsiteX25" fmla="*/ 2789877 w 2794631"/>
                <a:gd name="connsiteY25" fmla="*/ 2451168 h 2936780"/>
                <a:gd name="connsiteX26" fmla="*/ 2775009 w 2794631"/>
                <a:gd name="connsiteY26" fmla="*/ 2934388 h 2936780"/>
                <a:gd name="connsiteX27" fmla="*/ 61546 w 2794631"/>
                <a:gd name="connsiteY27" fmla="*/ 2912085 h 2936780"/>
                <a:gd name="connsiteX28" fmla="*/ 61546 w 2794631"/>
                <a:gd name="connsiteY28" fmla="*/ 206056 h 2936780"/>
                <a:gd name="connsiteX29" fmla="*/ 953643 w 2794631"/>
                <a:gd name="connsiteY29" fmla="*/ 198622 h 2936780"/>
                <a:gd name="connsiteX0" fmla="*/ 892104 w 2733092"/>
                <a:gd name="connsiteY0" fmla="*/ 5577 h 2743735"/>
                <a:gd name="connsiteX1" fmla="*/ 869802 w 2733092"/>
                <a:gd name="connsiteY1" fmla="*/ 94786 h 2743735"/>
                <a:gd name="connsiteX2" fmla="*/ 944143 w 2733092"/>
                <a:gd name="connsiteY2" fmla="*/ 161694 h 2743735"/>
                <a:gd name="connsiteX3" fmla="*/ 1040787 w 2733092"/>
                <a:gd name="connsiteY3" fmla="*/ 191430 h 2743735"/>
                <a:gd name="connsiteX4" fmla="*/ 1033353 w 2733092"/>
                <a:gd name="connsiteY4" fmla="*/ 265772 h 2743735"/>
                <a:gd name="connsiteX5" fmla="*/ 1137431 w 2733092"/>
                <a:gd name="connsiteY5" fmla="*/ 295508 h 2743735"/>
                <a:gd name="connsiteX6" fmla="*/ 1144865 w 2733092"/>
                <a:gd name="connsiteY6" fmla="*/ 377284 h 2743735"/>
                <a:gd name="connsiteX7" fmla="*/ 1241509 w 2733092"/>
                <a:gd name="connsiteY7" fmla="*/ 302943 h 2743735"/>
                <a:gd name="connsiteX8" fmla="*/ 1360455 w 2733092"/>
                <a:gd name="connsiteY8" fmla="*/ 347547 h 2743735"/>
                <a:gd name="connsiteX9" fmla="*/ 1241509 w 2733092"/>
                <a:gd name="connsiteY9" fmla="*/ 407021 h 2743735"/>
                <a:gd name="connsiteX10" fmla="*/ 1315851 w 2733092"/>
                <a:gd name="connsiteY10" fmla="*/ 444191 h 2743735"/>
                <a:gd name="connsiteX11" fmla="*/ 1390192 w 2733092"/>
                <a:gd name="connsiteY11" fmla="*/ 682084 h 2743735"/>
                <a:gd name="connsiteX12" fmla="*/ 1471968 w 2733092"/>
                <a:gd name="connsiteY12" fmla="*/ 763860 h 2743735"/>
                <a:gd name="connsiteX13" fmla="*/ 1442231 w 2733092"/>
                <a:gd name="connsiteY13" fmla="*/ 875372 h 2743735"/>
                <a:gd name="connsiteX14" fmla="*/ 1531441 w 2733092"/>
                <a:gd name="connsiteY14" fmla="*/ 1001752 h 2743735"/>
                <a:gd name="connsiteX15" fmla="*/ 1732163 w 2733092"/>
                <a:gd name="connsiteY15" fmla="*/ 1403196 h 2743735"/>
                <a:gd name="connsiteX16" fmla="*/ 2185646 w 2733092"/>
                <a:gd name="connsiteY16" fmla="*/ 1648523 h 2743735"/>
                <a:gd name="connsiteX17" fmla="*/ 2245119 w 2733092"/>
                <a:gd name="connsiteY17" fmla="*/ 1812074 h 2743735"/>
                <a:gd name="connsiteX18" fmla="*/ 2289724 w 2733092"/>
                <a:gd name="connsiteY18" fmla="*/ 1826943 h 2743735"/>
                <a:gd name="connsiteX19" fmla="*/ 2304592 w 2733092"/>
                <a:gd name="connsiteY19" fmla="*/ 1893850 h 2743735"/>
                <a:gd name="connsiteX20" fmla="*/ 2408670 w 2733092"/>
                <a:gd name="connsiteY20" fmla="*/ 1819508 h 2743735"/>
                <a:gd name="connsiteX21" fmla="*/ 2378933 w 2733092"/>
                <a:gd name="connsiteY21" fmla="*/ 1953323 h 2743735"/>
                <a:gd name="connsiteX22" fmla="*/ 2460709 w 2733092"/>
                <a:gd name="connsiteY22" fmla="*/ 1990494 h 2743735"/>
                <a:gd name="connsiteX23" fmla="*/ 2445841 w 2733092"/>
                <a:gd name="connsiteY23" fmla="*/ 2131743 h 2743735"/>
                <a:gd name="connsiteX24" fmla="*/ 2587090 w 2733092"/>
                <a:gd name="connsiteY24" fmla="*/ 2176347 h 2743735"/>
                <a:gd name="connsiteX25" fmla="*/ 2728338 w 2733092"/>
                <a:gd name="connsiteY25" fmla="*/ 2258123 h 2743735"/>
                <a:gd name="connsiteX26" fmla="*/ 2713470 w 2733092"/>
                <a:gd name="connsiteY26" fmla="*/ 2741343 h 2743735"/>
                <a:gd name="connsiteX27" fmla="*/ 7 w 2733092"/>
                <a:gd name="connsiteY27" fmla="*/ 2719040 h 2743735"/>
                <a:gd name="connsiteX28" fmla="*/ 7 w 2733092"/>
                <a:gd name="connsiteY28" fmla="*/ 13011 h 2743735"/>
                <a:gd name="connsiteX29" fmla="*/ 892104 w 2733092"/>
                <a:gd name="connsiteY29" fmla="*/ 5577 h 2743735"/>
                <a:gd name="connsiteX0" fmla="*/ 914405 w 2755393"/>
                <a:gd name="connsiteY0" fmla="*/ 8209 h 2746367"/>
                <a:gd name="connsiteX1" fmla="*/ 892103 w 2755393"/>
                <a:gd name="connsiteY1" fmla="*/ 97418 h 2746367"/>
                <a:gd name="connsiteX2" fmla="*/ 966444 w 2755393"/>
                <a:gd name="connsiteY2" fmla="*/ 164326 h 2746367"/>
                <a:gd name="connsiteX3" fmla="*/ 1063088 w 2755393"/>
                <a:gd name="connsiteY3" fmla="*/ 194062 h 2746367"/>
                <a:gd name="connsiteX4" fmla="*/ 1055654 w 2755393"/>
                <a:gd name="connsiteY4" fmla="*/ 268404 h 2746367"/>
                <a:gd name="connsiteX5" fmla="*/ 1159732 w 2755393"/>
                <a:gd name="connsiteY5" fmla="*/ 298140 h 2746367"/>
                <a:gd name="connsiteX6" fmla="*/ 1167166 w 2755393"/>
                <a:gd name="connsiteY6" fmla="*/ 379916 h 2746367"/>
                <a:gd name="connsiteX7" fmla="*/ 1263810 w 2755393"/>
                <a:gd name="connsiteY7" fmla="*/ 305575 h 2746367"/>
                <a:gd name="connsiteX8" fmla="*/ 1382756 w 2755393"/>
                <a:gd name="connsiteY8" fmla="*/ 350179 h 2746367"/>
                <a:gd name="connsiteX9" fmla="*/ 1263810 w 2755393"/>
                <a:gd name="connsiteY9" fmla="*/ 409653 h 2746367"/>
                <a:gd name="connsiteX10" fmla="*/ 1338152 w 2755393"/>
                <a:gd name="connsiteY10" fmla="*/ 446823 h 2746367"/>
                <a:gd name="connsiteX11" fmla="*/ 1412493 w 2755393"/>
                <a:gd name="connsiteY11" fmla="*/ 684716 h 2746367"/>
                <a:gd name="connsiteX12" fmla="*/ 1494269 w 2755393"/>
                <a:gd name="connsiteY12" fmla="*/ 766492 h 2746367"/>
                <a:gd name="connsiteX13" fmla="*/ 1464532 w 2755393"/>
                <a:gd name="connsiteY13" fmla="*/ 878004 h 2746367"/>
                <a:gd name="connsiteX14" fmla="*/ 1553742 w 2755393"/>
                <a:gd name="connsiteY14" fmla="*/ 1004384 h 2746367"/>
                <a:gd name="connsiteX15" fmla="*/ 1754464 w 2755393"/>
                <a:gd name="connsiteY15" fmla="*/ 1405828 h 2746367"/>
                <a:gd name="connsiteX16" fmla="*/ 2207947 w 2755393"/>
                <a:gd name="connsiteY16" fmla="*/ 1651155 h 2746367"/>
                <a:gd name="connsiteX17" fmla="*/ 2267420 w 2755393"/>
                <a:gd name="connsiteY17" fmla="*/ 1814706 h 2746367"/>
                <a:gd name="connsiteX18" fmla="*/ 2312025 w 2755393"/>
                <a:gd name="connsiteY18" fmla="*/ 1829575 h 2746367"/>
                <a:gd name="connsiteX19" fmla="*/ 2326893 w 2755393"/>
                <a:gd name="connsiteY19" fmla="*/ 1896482 h 2746367"/>
                <a:gd name="connsiteX20" fmla="*/ 2430971 w 2755393"/>
                <a:gd name="connsiteY20" fmla="*/ 1822140 h 2746367"/>
                <a:gd name="connsiteX21" fmla="*/ 2401234 w 2755393"/>
                <a:gd name="connsiteY21" fmla="*/ 1955955 h 2746367"/>
                <a:gd name="connsiteX22" fmla="*/ 2483010 w 2755393"/>
                <a:gd name="connsiteY22" fmla="*/ 1993126 h 2746367"/>
                <a:gd name="connsiteX23" fmla="*/ 2468142 w 2755393"/>
                <a:gd name="connsiteY23" fmla="*/ 2134375 h 2746367"/>
                <a:gd name="connsiteX24" fmla="*/ 2609391 w 2755393"/>
                <a:gd name="connsiteY24" fmla="*/ 2178979 h 2746367"/>
                <a:gd name="connsiteX25" fmla="*/ 2750639 w 2755393"/>
                <a:gd name="connsiteY25" fmla="*/ 2260755 h 2746367"/>
                <a:gd name="connsiteX26" fmla="*/ 2735771 w 2755393"/>
                <a:gd name="connsiteY26" fmla="*/ 2743975 h 2746367"/>
                <a:gd name="connsiteX27" fmla="*/ 22308 w 2755393"/>
                <a:gd name="connsiteY27" fmla="*/ 2721672 h 2746367"/>
                <a:gd name="connsiteX28" fmla="*/ 5 w 2755393"/>
                <a:gd name="connsiteY28" fmla="*/ 8209 h 2746367"/>
                <a:gd name="connsiteX29" fmla="*/ 914405 w 2755393"/>
                <a:gd name="connsiteY29" fmla="*/ 8209 h 2746367"/>
                <a:gd name="connsiteX0" fmla="*/ 978693 w 3012656"/>
                <a:gd name="connsiteY0" fmla="*/ 205443 h 2976453"/>
                <a:gd name="connsiteX1" fmla="*/ 956391 w 3012656"/>
                <a:gd name="connsiteY1" fmla="*/ 294652 h 2976453"/>
                <a:gd name="connsiteX2" fmla="*/ 1030732 w 3012656"/>
                <a:gd name="connsiteY2" fmla="*/ 361560 h 2976453"/>
                <a:gd name="connsiteX3" fmla="*/ 1127376 w 3012656"/>
                <a:gd name="connsiteY3" fmla="*/ 391296 h 2976453"/>
                <a:gd name="connsiteX4" fmla="*/ 1119942 w 3012656"/>
                <a:gd name="connsiteY4" fmla="*/ 465638 h 2976453"/>
                <a:gd name="connsiteX5" fmla="*/ 1224020 w 3012656"/>
                <a:gd name="connsiteY5" fmla="*/ 495374 h 2976453"/>
                <a:gd name="connsiteX6" fmla="*/ 1231454 w 3012656"/>
                <a:gd name="connsiteY6" fmla="*/ 577150 h 2976453"/>
                <a:gd name="connsiteX7" fmla="*/ 1328098 w 3012656"/>
                <a:gd name="connsiteY7" fmla="*/ 502809 h 2976453"/>
                <a:gd name="connsiteX8" fmla="*/ 1447044 w 3012656"/>
                <a:gd name="connsiteY8" fmla="*/ 547413 h 2976453"/>
                <a:gd name="connsiteX9" fmla="*/ 1328098 w 3012656"/>
                <a:gd name="connsiteY9" fmla="*/ 606887 h 2976453"/>
                <a:gd name="connsiteX10" fmla="*/ 1402440 w 3012656"/>
                <a:gd name="connsiteY10" fmla="*/ 644057 h 2976453"/>
                <a:gd name="connsiteX11" fmla="*/ 1476781 w 3012656"/>
                <a:gd name="connsiteY11" fmla="*/ 881950 h 2976453"/>
                <a:gd name="connsiteX12" fmla="*/ 1558557 w 3012656"/>
                <a:gd name="connsiteY12" fmla="*/ 963726 h 2976453"/>
                <a:gd name="connsiteX13" fmla="*/ 1528820 w 3012656"/>
                <a:gd name="connsiteY13" fmla="*/ 1075238 h 2976453"/>
                <a:gd name="connsiteX14" fmla="*/ 1618030 w 3012656"/>
                <a:gd name="connsiteY14" fmla="*/ 1201618 h 2976453"/>
                <a:gd name="connsiteX15" fmla="*/ 1818752 w 3012656"/>
                <a:gd name="connsiteY15" fmla="*/ 1603062 h 2976453"/>
                <a:gd name="connsiteX16" fmla="*/ 2272235 w 3012656"/>
                <a:gd name="connsiteY16" fmla="*/ 1848389 h 2976453"/>
                <a:gd name="connsiteX17" fmla="*/ 2331708 w 3012656"/>
                <a:gd name="connsiteY17" fmla="*/ 2011940 h 2976453"/>
                <a:gd name="connsiteX18" fmla="*/ 2376313 w 3012656"/>
                <a:gd name="connsiteY18" fmla="*/ 2026809 h 2976453"/>
                <a:gd name="connsiteX19" fmla="*/ 2391181 w 3012656"/>
                <a:gd name="connsiteY19" fmla="*/ 2093716 h 2976453"/>
                <a:gd name="connsiteX20" fmla="*/ 2495259 w 3012656"/>
                <a:gd name="connsiteY20" fmla="*/ 2019374 h 2976453"/>
                <a:gd name="connsiteX21" fmla="*/ 2465522 w 3012656"/>
                <a:gd name="connsiteY21" fmla="*/ 2153189 h 2976453"/>
                <a:gd name="connsiteX22" fmla="*/ 2547298 w 3012656"/>
                <a:gd name="connsiteY22" fmla="*/ 2190360 h 2976453"/>
                <a:gd name="connsiteX23" fmla="*/ 2532430 w 3012656"/>
                <a:gd name="connsiteY23" fmla="*/ 2331609 h 2976453"/>
                <a:gd name="connsiteX24" fmla="*/ 2673679 w 3012656"/>
                <a:gd name="connsiteY24" fmla="*/ 2376213 h 2976453"/>
                <a:gd name="connsiteX25" fmla="*/ 2814927 w 3012656"/>
                <a:gd name="connsiteY25" fmla="*/ 2457989 h 2976453"/>
                <a:gd name="connsiteX26" fmla="*/ 2800059 w 3012656"/>
                <a:gd name="connsiteY26" fmla="*/ 2941209 h 2976453"/>
                <a:gd name="connsiteX27" fmla="*/ 64293 w 3012656"/>
                <a:gd name="connsiteY27" fmla="*/ 2933774 h 2976453"/>
                <a:gd name="connsiteX28" fmla="*/ 64293 w 3012656"/>
                <a:gd name="connsiteY28" fmla="*/ 205443 h 2976453"/>
                <a:gd name="connsiteX29" fmla="*/ 978693 w 3012656"/>
                <a:gd name="connsiteY29" fmla="*/ 205443 h 2976453"/>
                <a:gd name="connsiteX0" fmla="*/ 978693 w 2822186"/>
                <a:gd name="connsiteY0" fmla="*/ 205443 h 2941220"/>
                <a:gd name="connsiteX1" fmla="*/ 956391 w 2822186"/>
                <a:gd name="connsiteY1" fmla="*/ 294652 h 2941220"/>
                <a:gd name="connsiteX2" fmla="*/ 1030732 w 2822186"/>
                <a:gd name="connsiteY2" fmla="*/ 361560 h 2941220"/>
                <a:gd name="connsiteX3" fmla="*/ 1127376 w 2822186"/>
                <a:gd name="connsiteY3" fmla="*/ 391296 h 2941220"/>
                <a:gd name="connsiteX4" fmla="*/ 1119942 w 2822186"/>
                <a:gd name="connsiteY4" fmla="*/ 465638 h 2941220"/>
                <a:gd name="connsiteX5" fmla="*/ 1224020 w 2822186"/>
                <a:gd name="connsiteY5" fmla="*/ 495374 h 2941220"/>
                <a:gd name="connsiteX6" fmla="*/ 1231454 w 2822186"/>
                <a:gd name="connsiteY6" fmla="*/ 577150 h 2941220"/>
                <a:gd name="connsiteX7" fmla="*/ 1328098 w 2822186"/>
                <a:gd name="connsiteY7" fmla="*/ 502809 h 2941220"/>
                <a:gd name="connsiteX8" fmla="*/ 1447044 w 2822186"/>
                <a:gd name="connsiteY8" fmla="*/ 547413 h 2941220"/>
                <a:gd name="connsiteX9" fmla="*/ 1328098 w 2822186"/>
                <a:gd name="connsiteY9" fmla="*/ 606887 h 2941220"/>
                <a:gd name="connsiteX10" fmla="*/ 1402440 w 2822186"/>
                <a:gd name="connsiteY10" fmla="*/ 644057 h 2941220"/>
                <a:gd name="connsiteX11" fmla="*/ 1476781 w 2822186"/>
                <a:gd name="connsiteY11" fmla="*/ 881950 h 2941220"/>
                <a:gd name="connsiteX12" fmla="*/ 1558557 w 2822186"/>
                <a:gd name="connsiteY12" fmla="*/ 963726 h 2941220"/>
                <a:gd name="connsiteX13" fmla="*/ 1528820 w 2822186"/>
                <a:gd name="connsiteY13" fmla="*/ 1075238 h 2941220"/>
                <a:gd name="connsiteX14" fmla="*/ 1618030 w 2822186"/>
                <a:gd name="connsiteY14" fmla="*/ 1201618 h 2941220"/>
                <a:gd name="connsiteX15" fmla="*/ 1818752 w 2822186"/>
                <a:gd name="connsiteY15" fmla="*/ 1603062 h 2941220"/>
                <a:gd name="connsiteX16" fmla="*/ 2272235 w 2822186"/>
                <a:gd name="connsiteY16" fmla="*/ 1848389 h 2941220"/>
                <a:gd name="connsiteX17" fmla="*/ 2331708 w 2822186"/>
                <a:gd name="connsiteY17" fmla="*/ 2011940 h 2941220"/>
                <a:gd name="connsiteX18" fmla="*/ 2376313 w 2822186"/>
                <a:gd name="connsiteY18" fmla="*/ 2026809 h 2941220"/>
                <a:gd name="connsiteX19" fmla="*/ 2391181 w 2822186"/>
                <a:gd name="connsiteY19" fmla="*/ 2093716 h 2941220"/>
                <a:gd name="connsiteX20" fmla="*/ 2495259 w 2822186"/>
                <a:gd name="connsiteY20" fmla="*/ 2019374 h 2941220"/>
                <a:gd name="connsiteX21" fmla="*/ 2465522 w 2822186"/>
                <a:gd name="connsiteY21" fmla="*/ 2153189 h 2941220"/>
                <a:gd name="connsiteX22" fmla="*/ 2547298 w 2822186"/>
                <a:gd name="connsiteY22" fmla="*/ 2190360 h 2941220"/>
                <a:gd name="connsiteX23" fmla="*/ 2532430 w 2822186"/>
                <a:gd name="connsiteY23" fmla="*/ 2331609 h 2941220"/>
                <a:gd name="connsiteX24" fmla="*/ 2673679 w 2822186"/>
                <a:gd name="connsiteY24" fmla="*/ 2376213 h 2941220"/>
                <a:gd name="connsiteX25" fmla="*/ 2814927 w 2822186"/>
                <a:gd name="connsiteY25" fmla="*/ 2457989 h 2941220"/>
                <a:gd name="connsiteX26" fmla="*/ 2800059 w 2822186"/>
                <a:gd name="connsiteY26" fmla="*/ 2941209 h 2941220"/>
                <a:gd name="connsiteX27" fmla="*/ 64293 w 2822186"/>
                <a:gd name="connsiteY27" fmla="*/ 2933774 h 2941220"/>
                <a:gd name="connsiteX28" fmla="*/ 64293 w 2822186"/>
                <a:gd name="connsiteY28" fmla="*/ 205443 h 2941220"/>
                <a:gd name="connsiteX29" fmla="*/ 978693 w 2822186"/>
                <a:gd name="connsiteY29" fmla="*/ 205443 h 2941220"/>
                <a:gd name="connsiteX0" fmla="*/ 914414 w 2757907"/>
                <a:gd name="connsiteY0" fmla="*/ 5429 h 2741206"/>
                <a:gd name="connsiteX1" fmla="*/ 892112 w 2757907"/>
                <a:gd name="connsiteY1" fmla="*/ 94638 h 2741206"/>
                <a:gd name="connsiteX2" fmla="*/ 966453 w 2757907"/>
                <a:gd name="connsiteY2" fmla="*/ 161546 h 2741206"/>
                <a:gd name="connsiteX3" fmla="*/ 1063097 w 2757907"/>
                <a:gd name="connsiteY3" fmla="*/ 191282 h 2741206"/>
                <a:gd name="connsiteX4" fmla="*/ 1055663 w 2757907"/>
                <a:gd name="connsiteY4" fmla="*/ 265624 h 2741206"/>
                <a:gd name="connsiteX5" fmla="*/ 1159741 w 2757907"/>
                <a:gd name="connsiteY5" fmla="*/ 295360 h 2741206"/>
                <a:gd name="connsiteX6" fmla="*/ 1167175 w 2757907"/>
                <a:gd name="connsiteY6" fmla="*/ 377136 h 2741206"/>
                <a:gd name="connsiteX7" fmla="*/ 1263819 w 2757907"/>
                <a:gd name="connsiteY7" fmla="*/ 302795 h 2741206"/>
                <a:gd name="connsiteX8" fmla="*/ 1382765 w 2757907"/>
                <a:gd name="connsiteY8" fmla="*/ 347399 h 2741206"/>
                <a:gd name="connsiteX9" fmla="*/ 1263819 w 2757907"/>
                <a:gd name="connsiteY9" fmla="*/ 406873 h 2741206"/>
                <a:gd name="connsiteX10" fmla="*/ 1338161 w 2757907"/>
                <a:gd name="connsiteY10" fmla="*/ 444043 h 2741206"/>
                <a:gd name="connsiteX11" fmla="*/ 1412502 w 2757907"/>
                <a:gd name="connsiteY11" fmla="*/ 681936 h 2741206"/>
                <a:gd name="connsiteX12" fmla="*/ 1494278 w 2757907"/>
                <a:gd name="connsiteY12" fmla="*/ 763712 h 2741206"/>
                <a:gd name="connsiteX13" fmla="*/ 1464541 w 2757907"/>
                <a:gd name="connsiteY13" fmla="*/ 875224 h 2741206"/>
                <a:gd name="connsiteX14" fmla="*/ 1553751 w 2757907"/>
                <a:gd name="connsiteY14" fmla="*/ 1001604 h 2741206"/>
                <a:gd name="connsiteX15" fmla="*/ 1754473 w 2757907"/>
                <a:gd name="connsiteY15" fmla="*/ 1403048 h 2741206"/>
                <a:gd name="connsiteX16" fmla="*/ 2207956 w 2757907"/>
                <a:gd name="connsiteY16" fmla="*/ 1648375 h 2741206"/>
                <a:gd name="connsiteX17" fmla="*/ 2267429 w 2757907"/>
                <a:gd name="connsiteY17" fmla="*/ 1811926 h 2741206"/>
                <a:gd name="connsiteX18" fmla="*/ 2312034 w 2757907"/>
                <a:gd name="connsiteY18" fmla="*/ 1826795 h 2741206"/>
                <a:gd name="connsiteX19" fmla="*/ 2326902 w 2757907"/>
                <a:gd name="connsiteY19" fmla="*/ 1893702 h 2741206"/>
                <a:gd name="connsiteX20" fmla="*/ 2430980 w 2757907"/>
                <a:gd name="connsiteY20" fmla="*/ 1819360 h 2741206"/>
                <a:gd name="connsiteX21" fmla="*/ 2401243 w 2757907"/>
                <a:gd name="connsiteY21" fmla="*/ 1953175 h 2741206"/>
                <a:gd name="connsiteX22" fmla="*/ 2483019 w 2757907"/>
                <a:gd name="connsiteY22" fmla="*/ 1990346 h 2741206"/>
                <a:gd name="connsiteX23" fmla="*/ 2468151 w 2757907"/>
                <a:gd name="connsiteY23" fmla="*/ 2131595 h 2741206"/>
                <a:gd name="connsiteX24" fmla="*/ 2609400 w 2757907"/>
                <a:gd name="connsiteY24" fmla="*/ 2176199 h 2741206"/>
                <a:gd name="connsiteX25" fmla="*/ 2750648 w 2757907"/>
                <a:gd name="connsiteY25" fmla="*/ 2257975 h 2741206"/>
                <a:gd name="connsiteX26" fmla="*/ 2735780 w 2757907"/>
                <a:gd name="connsiteY26" fmla="*/ 2741195 h 2741206"/>
                <a:gd name="connsiteX27" fmla="*/ 14 w 2757907"/>
                <a:gd name="connsiteY27" fmla="*/ 2733760 h 2741206"/>
                <a:gd name="connsiteX28" fmla="*/ 14 w 2757907"/>
                <a:gd name="connsiteY28" fmla="*/ 5429 h 2741206"/>
                <a:gd name="connsiteX29" fmla="*/ 914414 w 2757907"/>
                <a:gd name="connsiteY29" fmla="*/ 5429 h 2741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757907" h="2741206">
                  <a:moveTo>
                    <a:pt x="914414" y="5429"/>
                  </a:moveTo>
                  <a:cubicBezTo>
                    <a:pt x="1063097" y="20297"/>
                    <a:pt x="883439" y="68619"/>
                    <a:pt x="892112" y="94638"/>
                  </a:cubicBezTo>
                  <a:cubicBezTo>
                    <a:pt x="900785" y="120657"/>
                    <a:pt x="937955" y="145439"/>
                    <a:pt x="966453" y="161546"/>
                  </a:cubicBezTo>
                  <a:cubicBezTo>
                    <a:pt x="994951" y="177653"/>
                    <a:pt x="1048229" y="173936"/>
                    <a:pt x="1063097" y="191282"/>
                  </a:cubicBezTo>
                  <a:cubicBezTo>
                    <a:pt x="1077965" y="208628"/>
                    <a:pt x="1039556" y="248278"/>
                    <a:pt x="1055663" y="265624"/>
                  </a:cubicBezTo>
                  <a:cubicBezTo>
                    <a:pt x="1071770" y="282970"/>
                    <a:pt x="1141156" y="276775"/>
                    <a:pt x="1159741" y="295360"/>
                  </a:cubicBezTo>
                  <a:cubicBezTo>
                    <a:pt x="1178326" y="313945"/>
                    <a:pt x="1149829" y="375897"/>
                    <a:pt x="1167175" y="377136"/>
                  </a:cubicBezTo>
                  <a:cubicBezTo>
                    <a:pt x="1184521" y="378375"/>
                    <a:pt x="1227887" y="307751"/>
                    <a:pt x="1263819" y="302795"/>
                  </a:cubicBezTo>
                  <a:cubicBezTo>
                    <a:pt x="1299751" y="297839"/>
                    <a:pt x="1382765" y="330053"/>
                    <a:pt x="1382765" y="347399"/>
                  </a:cubicBezTo>
                  <a:cubicBezTo>
                    <a:pt x="1382765" y="364745"/>
                    <a:pt x="1271253" y="390766"/>
                    <a:pt x="1263819" y="406873"/>
                  </a:cubicBezTo>
                  <a:cubicBezTo>
                    <a:pt x="1256385" y="422980"/>
                    <a:pt x="1313381" y="398199"/>
                    <a:pt x="1338161" y="444043"/>
                  </a:cubicBezTo>
                  <a:cubicBezTo>
                    <a:pt x="1362942" y="489887"/>
                    <a:pt x="1386483" y="628658"/>
                    <a:pt x="1412502" y="681936"/>
                  </a:cubicBezTo>
                  <a:cubicBezTo>
                    <a:pt x="1438522" y="735214"/>
                    <a:pt x="1485605" y="731497"/>
                    <a:pt x="1494278" y="763712"/>
                  </a:cubicBezTo>
                  <a:cubicBezTo>
                    <a:pt x="1502951" y="795927"/>
                    <a:pt x="1454629" y="835575"/>
                    <a:pt x="1464541" y="875224"/>
                  </a:cubicBezTo>
                  <a:cubicBezTo>
                    <a:pt x="1474453" y="914873"/>
                    <a:pt x="1505429" y="913633"/>
                    <a:pt x="1553751" y="1001604"/>
                  </a:cubicBezTo>
                  <a:cubicBezTo>
                    <a:pt x="1602073" y="1089575"/>
                    <a:pt x="1645439" y="1295253"/>
                    <a:pt x="1754473" y="1403048"/>
                  </a:cubicBezTo>
                  <a:cubicBezTo>
                    <a:pt x="1863507" y="1510843"/>
                    <a:pt x="2122463" y="1580229"/>
                    <a:pt x="2207956" y="1648375"/>
                  </a:cubicBezTo>
                  <a:cubicBezTo>
                    <a:pt x="2293449" y="1716521"/>
                    <a:pt x="2267429" y="1811926"/>
                    <a:pt x="2267429" y="1811926"/>
                  </a:cubicBezTo>
                  <a:cubicBezTo>
                    <a:pt x="2284775" y="1841663"/>
                    <a:pt x="2302122" y="1813166"/>
                    <a:pt x="2312034" y="1826795"/>
                  </a:cubicBezTo>
                  <a:cubicBezTo>
                    <a:pt x="2321946" y="1840424"/>
                    <a:pt x="2307078" y="1894941"/>
                    <a:pt x="2326902" y="1893702"/>
                  </a:cubicBezTo>
                  <a:cubicBezTo>
                    <a:pt x="2346726" y="1892463"/>
                    <a:pt x="2418590" y="1809448"/>
                    <a:pt x="2430980" y="1819360"/>
                  </a:cubicBezTo>
                  <a:cubicBezTo>
                    <a:pt x="2443370" y="1829272"/>
                    <a:pt x="2392570" y="1924677"/>
                    <a:pt x="2401243" y="1953175"/>
                  </a:cubicBezTo>
                  <a:cubicBezTo>
                    <a:pt x="2409916" y="1981673"/>
                    <a:pt x="2471868" y="1960609"/>
                    <a:pt x="2483019" y="1990346"/>
                  </a:cubicBezTo>
                  <a:cubicBezTo>
                    <a:pt x="2494170" y="2020083"/>
                    <a:pt x="2447087" y="2100619"/>
                    <a:pt x="2468151" y="2131595"/>
                  </a:cubicBezTo>
                  <a:cubicBezTo>
                    <a:pt x="2489215" y="2162571"/>
                    <a:pt x="2562317" y="2155136"/>
                    <a:pt x="2609400" y="2176199"/>
                  </a:cubicBezTo>
                  <a:cubicBezTo>
                    <a:pt x="2656483" y="2197262"/>
                    <a:pt x="2729585" y="2163809"/>
                    <a:pt x="2750648" y="2257975"/>
                  </a:cubicBezTo>
                  <a:cubicBezTo>
                    <a:pt x="2771711" y="2352141"/>
                    <a:pt x="2740736" y="2743673"/>
                    <a:pt x="2735780" y="2741195"/>
                  </a:cubicBezTo>
                  <a:cubicBezTo>
                    <a:pt x="2730824" y="2738717"/>
                    <a:pt x="13643" y="2742433"/>
                    <a:pt x="14" y="2733760"/>
                  </a:cubicBezTo>
                  <a:cubicBezTo>
                    <a:pt x="16122" y="2725087"/>
                    <a:pt x="3731" y="-767"/>
                    <a:pt x="14" y="5429"/>
                  </a:cubicBezTo>
                  <a:cubicBezTo>
                    <a:pt x="-3703" y="11625"/>
                    <a:pt x="765731" y="-9439"/>
                    <a:pt x="914414" y="5429"/>
                  </a:cubicBezTo>
                  <a:close/>
                </a:path>
              </a:pathLst>
            </a:custGeom>
            <a:solidFill>
              <a:schemeClr val="bg2">
                <a:lumMod val="60000"/>
                <a:lumOff val="40000"/>
              </a:schemeClr>
            </a:solidFill>
            <a:ln w="19050">
              <a:solidFill>
                <a:schemeClr val="bg2">
                  <a:lumMod val="50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2" name="Title 1">
            <a:extLst>
              <a:ext uri="{FF2B5EF4-FFF2-40B4-BE49-F238E27FC236}">
                <a16:creationId xmlns:a16="http://schemas.microsoft.com/office/drawing/2014/main" id="{879E6AFC-D5E5-719F-029F-DB85A31FC6F3}"/>
              </a:ext>
            </a:extLst>
          </p:cNvPr>
          <p:cNvSpPr>
            <a:spLocks noGrp="1"/>
          </p:cNvSpPr>
          <p:nvPr>
            <p:ph type="title"/>
          </p:nvPr>
        </p:nvSpPr>
        <p:spPr>
          <a:xfrm>
            <a:off x="609759" y="238127"/>
            <a:ext cx="11141055" cy="1103313"/>
          </a:xfrm>
        </p:spPr>
        <p:txBody>
          <a:bodyPr/>
          <a:lstStyle/>
          <a:p>
            <a:r>
              <a:rPr lang="en-US"/>
              <a:t>Radium-223: Mechanism of Action</a:t>
            </a:r>
          </a:p>
        </p:txBody>
      </p:sp>
      <p:sp>
        <p:nvSpPr>
          <p:cNvPr id="3" name="Text Box 11">
            <a:extLst>
              <a:ext uri="{FF2B5EF4-FFF2-40B4-BE49-F238E27FC236}">
                <a16:creationId xmlns:a16="http://schemas.microsoft.com/office/drawing/2014/main" id="{918CC868-5433-FDE1-B95F-A95D392DAFE0}"/>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Calibri"/>
              </a:rPr>
              <a:t>Gupta. Proc (Bayl Univ Med Cent). 2017;30:424.</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a:endParaRPr>
          </a:p>
        </p:txBody>
      </p:sp>
      <p:sp>
        <p:nvSpPr>
          <p:cNvPr id="4" name="TextBox 3">
            <a:extLst>
              <a:ext uri="{FF2B5EF4-FFF2-40B4-BE49-F238E27FC236}">
                <a16:creationId xmlns:a16="http://schemas.microsoft.com/office/drawing/2014/main" id="{8F622701-C4F4-4140-A37D-CE87AE74782F}"/>
              </a:ext>
            </a:extLst>
          </p:cNvPr>
          <p:cNvSpPr txBox="1"/>
          <p:nvPr/>
        </p:nvSpPr>
        <p:spPr bwMode="auto">
          <a:xfrm>
            <a:off x="8955024" y="1499616"/>
            <a:ext cx="24780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New abnormal bone formation (woven bone)</a:t>
            </a:r>
          </a:p>
        </p:txBody>
      </p:sp>
      <p:sp>
        <p:nvSpPr>
          <p:cNvPr id="5" name="TextBox 4">
            <a:extLst>
              <a:ext uri="{FF2B5EF4-FFF2-40B4-BE49-F238E27FC236}">
                <a16:creationId xmlns:a16="http://schemas.microsoft.com/office/drawing/2014/main" id="{A259AEEC-ECA5-88A2-2576-50894CA372DC}"/>
              </a:ext>
            </a:extLst>
          </p:cNvPr>
          <p:cNvSpPr txBox="1"/>
          <p:nvPr/>
        </p:nvSpPr>
        <p:spPr bwMode="auto">
          <a:xfrm>
            <a:off x="9073896" y="2694432"/>
            <a:ext cx="2551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Range of alpha particle</a:t>
            </a:r>
          </a:p>
        </p:txBody>
      </p:sp>
      <p:sp>
        <p:nvSpPr>
          <p:cNvPr id="6" name="TextBox 5">
            <a:extLst>
              <a:ext uri="{FF2B5EF4-FFF2-40B4-BE49-F238E27FC236}">
                <a16:creationId xmlns:a16="http://schemas.microsoft.com/office/drawing/2014/main" id="{C494D7EC-412E-6F4D-EBA3-9C19C9518F5C}"/>
              </a:ext>
            </a:extLst>
          </p:cNvPr>
          <p:cNvSpPr txBox="1"/>
          <p:nvPr/>
        </p:nvSpPr>
        <p:spPr bwMode="auto">
          <a:xfrm>
            <a:off x="8799576" y="4855464"/>
            <a:ext cx="1531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Osteoblasts</a:t>
            </a:r>
          </a:p>
        </p:txBody>
      </p:sp>
      <p:sp>
        <p:nvSpPr>
          <p:cNvPr id="7" name="TextBox 6">
            <a:extLst>
              <a:ext uri="{FF2B5EF4-FFF2-40B4-BE49-F238E27FC236}">
                <a16:creationId xmlns:a16="http://schemas.microsoft.com/office/drawing/2014/main" id="{A20C0CCD-99A6-743A-077F-97DAC44E4016}"/>
              </a:ext>
            </a:extLst>
          </p:cNvPr>
          <p:cNvSpPr txBox="1"/>
          <p:nvPr/>
        </p:nvSpPr>
        <p:spPr bwMode="auto">
          <a:xfrm>
            <a:off x="8955024" y="3517392"/>
            <a:ext cx="255117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Radium-223 binds with hydroxyapatite and is incorporated into the bone matrix</a:t>
            </a:r>
          </a:p>
        </p:txBody>
      </p:sp>
      <p:sp>
        <p:nvSpPr>
          <p:cNvPr id="8" name="TextBox 7">
            <a:extLst>
              <a:ext uri="{FF2B5EF4-FFF2-40B4-BE49-F238E27FC236}">
                <a16:creationId xmlns:a16="http://schemas.microsoft.com/office/drawing/2014/main" id="{38F2DBE6-0C37-7775-D7ED-6E9BA68C7F14}"/>
              </a:ext>
            </a:extLst>
          </p:cNvPr>
          <p:cNvSpPr txBox="1"/>
          <p:nvPr/>
        </p:nvSpPr>
        <p:spPr bwMode="auto">
          <a:xfrm>
            <a:off x="4042962" y="1561299"/>
            <a:ext cx="14782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Radium-223</a:t>
            </a:r>
          </a:p>
        </p:txBody>
      </p:sp>
      <p:sp>
        <p:nvSpPr>
          <p:cNvPr id="9" name="TextBox 8">
            <a:extLst>
              <a:ext uri="{FF2B5EF4-FFF2-40B4-BE49-F238E27FC236}">
                <a16:creationId xmlns:a16="http://schemas.microsoft.com/office/drawing/2014/main" id="{0D43AF10-2FFF-E4C4-57AF-929C655DA365}"/>
              </a:ext>
            </a:extLst>
          </p:cNvPr>
          <p:cNvSpPr txBox="1"/>
          <p:nvPr/>
        </p:nvSpPr>
        <p:spPr bwMode="auto">
          <a:xfrm>
            <a:off x="4594598" y="5338158"/>
            <a:ext cx="36455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Metastatic </a:t>
            </a:r>
            <a:r>
              <a:rPr lang="en-US" b="0">
                <a:solidFill>
                  <a:schemeClr val="bg1"/>
                </a:solidFill>
                <a:latin typeface="Calibri" panose="020F0502020204030204" pitchFamily="34" charset="0"/>
              </a:rPr>
              <a:t>Prostate </a:t>
            </a:r>
            <a:r>
              <a:rPr lang="en-US" b="0" dirty="0">
                <a:solidFill>
                  <a:schemeClr val="bg1"/>
                </a:solidFill>
                <a:latin typeface="Calibri" panose="020F0502020204030204" pitchFamily="34" charset="0"/>
              </a:rPr>
              <a:t>Cancer Cells</a:t>
            </a:r>
            <a:endParaRPr lang="en-US" b="0">
              <a:solidFill>
                <a:schemeClr val="bg1"/>
              </a:solidFill>
              <a:latin typeface="Calibri" panose="020F0502020204030204" pitchFamily="34" charset="0"/>
            </a:endParaRPr>
          </a:p>
        </p:txBody>
      </p:sp>
      <p:sp>
        <p:nvSpPr>
          <p:cNvPr id="10" name="TextBox 9">
            <a:extLst>
              <a:ext uri="{FF2B5EF4-FFF2-40B4-BE49-F238E27FC236}">
                <a16:creationId xmlns:a16="http://schemas.microsoft.com/office/drawing/2014/main" id="{9E30CC8A-BCCB-AD41-5F76-79227F96E0F5}"/>
              </a:ext>
            </a:extLst>
          </p:cNvPr>
          <p:cNvSpPr txBox="1"/>
          <p:nvPr/>
        </p:nvSpPr>
        <p:spPr bwMode="auto">
          <a:xfrm>
            <a:off x="6618917" y="4030492"/>
            <a:ext cx="1063752"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b="0">
                <a:latin typeface="Calibri" panose="020F0502020204030204" pitchFamily="34" charset="0"/>
              </a:rPr>
              <a:t>Growth factors</a:t>
            </a:r>
          </a:p>
        </p:txBody>
      </p:sp>
      <p:sp>
        <p:nvSpPr>
          <p:cNvPr id="11" name="TextBox 10">
            <a:extLst>
              <a:ext uri="{FF2B5EF4-FFF2-40B4-BE49-F238E27FC236}">
                <a16:creationId xmlns:a16="http://schemas.microsoft.com/office/drawing/2014/main" id="{CC182B13-7B7A-4B3F-D950-E71D1D1DEEB2}"/>
              </a:ext>
            </a:extLst>
          </p:cNvPr>
          <p:cNvSpPr txBox="1"/>
          <p:nvPr/>
        </p:nvSpPr>
        <p:spPr bwMode="auto">
          <a:xfrm>
            <a:off x="5326045" y="2907638"/>
            <a:ext cx="1395984"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b="0">
                <a:latin typeface="Calibri" panose="020F0502020204030204" pitchFamily="34" charset="0"/>
              </a:rPr>
              <a:t>Osteoblastic factors</a:t>
            </a:r>
          </a:p>
        </p:txBody>
      </p:sp>
      <p:sp>
        <p:nvSpPr>
          <p:cNvPr id="12" name="TextBox 11">
            <a:extLst>
              <a:ext uri="{FF2B5EF4-FFF2-40B4-BE49-F238E27FC236}">
                <a16:creationId xmlns:a16="http://schemas.microsoft.com/office/drawing/2014/main" id="{41697E5D-95E4-A2A7-384E-695F323EF741}"/>
              </a:ext>
            </a:extLst>
          </p:cNvPr>
          <p:cNvSpPr txBox="1"/>
          <p:nvPr/>
        </p:nvSpPr>
        <p:spPr bwMode="auto">
          <a:xfrm>
            <a:off x="495300" y="4045216"/>
            <a:ext cx="15621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b="0">
                <a:solidFill>
                  <a:schemeClr val="bg1"/>
                </a:solidFill>
                <a:latin typeface="Calibri" panose="020F0502020204030204" pitchFamily="34" charset="0"/>
              </a:rPr>
              <a:t>Bone marrow</a:t>
            </a:r>
          </a:p>
        </p:txBody>
      </p:sp>
      <p:grpSp>
        <p:nvGrpSpPr>
          <p:cNvPr id="16" name="Group 15">
            <a:extLst>
              <a:ext uri="{FF2B5EF4-FFF2-40B4-BE49-F238E27FC236}">
                <a16:creationId xmlns:a16="http://schemas.microsoft.com/office/drawing/2014/main" id="{C3F55196-15B2-F23A-6344-DA560294229A}"/>
              </a:ext>
            </a:extLst>
          </p:cNvPr>
          <p:cNvGrpSpPr/>
          <p:nvPr/>
        </p:nvGrpSpPr>
        <p:grpSpPr>
          <a:xfrm>
            <a:off x="3445554" y="1411947"/>
            <a:ext cx="640080" cy="640080"/>
            <a:chOff x="10174224" y="2313432"/>
            <a:chExt cx="914400" cy="914400"/>
          </a:xfrm>
        </p:grpSpPr>
        <p:sp>
          <p:nvSpPr>
            <p:cNvPr id="15" name="Oval 14">
              <a:extLst>
                <a:ext uri="{FF2B5EF4-FFF2-40B4-BE49-F238E27FC236}">
                  <a16:creationId xmlns:a16="http://schemas.microsoft.com/office/drawing/2014/main" id="{4EFC0178-77CE-5F1A-6D2F-2DA94B81D8AE}"/>
                </a:ext>
              </a:extLst>
            </p:cNvPr>
            <p:cNvSpPr/>
            <p:nvPr/>
          </p:nvSpPr>
          <p:spPr bwMode="auto">
            <a:xfrm>
              <a:off x="10233660" y="2354580"/>
              <a:ext cx="784860" cy="784860"/>
            </a:xfrm>
            <a:prstGeom prst="ellipse">
              <a:avLst/>
            </a:prstGeom>
            <a:solidFill>
              <a:schemeClr val="accent5"/>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pic>
          <p:nvPicPr>
            <p:cNvPr id="14" name="Graphic 13" descr="Radioactive with solid fill">
              <a:extLst>
                <a:ext uri="{FF2B5EF4-FFF2-40B4-BE49-F238E27FC236}">
                  <a16:creationId xmlns:a16="http://schemas.microsoft.com/office/drawing/2014/main" id="{7D7DC5B7-9CAE-40BB-3AEA-992215389AE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74224" y="2313432"/>
              <a:ext cx="914400" cy="914400"/>
            </a:xfrm>
            <a:prstGeom prst="rect">
              <a:avLst/>
            </a:prstGeom>
          </p:spPr>
        </p:pic>
      </p:grpSp>
      <p:grpSp>
        <p:nvGrpSpPr>
          <p:cNvPr id="17" name="Group 16">
            <a:extLst>
              <a:ext uri="{FF2B5EF4-FFF2-40B4-BE49-F238E27FC236}">
                <a16:creationId xmlns:a16="http://schemas.microsoft.com/office/drawing/2014/main" id="{1974690C-B829-361A-792E-3224D765345E}"/>
              </a:ext>
            </a:extLst>
          </p:cNvPr>
          <p:cNvGrpSpPr/>
          <p:nvPr/>
        </p:nvGrpSpPr>
        <p:grpSpPr>
          <a:xfrm>
            <a:off x="2932176" y="1791258"/>
            <a:ext cx="435864" cy="435864"/>
            <a:chOff x="10174224" y="2313432"/>
            <a:chExt cx="914400" cy="914400"/>
          </a:xfrm>
        </p:grpSpPr>
        <p:sp>
          <p:nvSpPr>
            <p:cNvPr id="18" name="Oval 17">
              <a:extLst>
                <a:ext uri="{FF2B5EF4-FFF2-40B4-BE49-F238E27FC236}">
                  <a16:creationId xmlns:a16="http://schemas.microsoft.com/office/drawing/2014/main" id="{4E94ADF9-532D-5F33-09B6-B0B5EC9F0DF7}"/>
                </a:ext>
              </a:extLst>
            </p:cNvPr>
            <p:cNvSpPr/>
            <p:nvPr/>
          </p:nvSpPr>
          <p:spPr bwMode="auto">
            <a:xfrm>
              <a:off x="10233660" y="2354580"/>
              <a:ext cx="784860" cy="784860"/>
            </a:xfrm>
            <a:prstGeom prst="ellipse">
              <a:avLst/>
            </a:prstGeom>
            <a:solidFill>
              <a:schemeClr val="accent5"/>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pic>
          <p:nvPicPr>
            <p:cNvPr id="19" name="Graphic 18" descr="Radioactive with solid fill">
              <a:extLst>
                <a:ext uri="{FF2B5EF4-FFF2-40B4-BE49-F238E27FC236}">
                  <a16:creationId xmlns:a16="http://schemas.microsoft.com/office/drawing/2014/main" id="{DAB374CF-CFD4-D564-F817-51E9749293B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74224" y="2313432"/>
              <a:ext cx="914400" cy="914400"/>
            </a:xfrm>
            <a:prstGeom prst="rect">
              <a:avLst/>
            </a:prstGeom>
          </p:spPr>
        </p:pic>
      </p:grpSp>
      <p:grpSp>
        <p:nvGrpSpPr>
          <p:cNvPr id="20" name="Group 19">
            <a:extLst>
              <a:ext uri="{FF2B5EF4-FFF2-40B4-BE49-F238E27FC236}">
                <a16:creationId xmlns:a16="http://schemas.microsoft.com/office/drawing/2014/main" id="{8612C935-75CB-0903-583C-4EC82CB117E0}"/>
              </a:ext>
            </a:extLst>
          </p:cNvPr>
          <p:cNvGrpSpPr/>
          <p:nvPr/>
        </p:nvGrpSpPr>
        <p:grpSpPr>
          <a:xfrm>
            <a:off x="3560064" y="2108250"/>
            <a:ext cx="435864" cy="435864"/>
            <a:chOff x="10174224" y="2313432"/>
            <a:chExt cx="914400" cy="914400"/>
          </a:xfrm>
        </p:grpSpPr>
        <p:sp>
          <p:nvSpPr>
            <p:cNvPr id="21" name="Oval 20">
              <a:extLst>
                <a:ext uri="{FF2B5EF4-FFF2-40B4-BE49-F238E27FC236}">
                  <a16:creationId xmlns:a16="http://schemas.microsoft.com/office/drawing/2014/main" id="{6243CDC7-E121-3E2A-BAD0-803BFD710F12}"/>
                </a:ext>
              </a:extLst>
            </p:cNvPr>
            <p:cNvSpPr/>
            <p:nvPr/>
          </p:nvSpPr>
          <p:spPr bwMode="auto">
            <a:xfrm>
              <a:off x="10233660" y="2354580"/>
              <a:ext cx="784860" cy="784860"/>
            </a:xfrm>
            <a:prstGeom prst="ellipse">
              <a:avLst/>
            </a:prstGeom>
            <a:solidFill>
              <a:schemeClr val="accent5"/>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pic>
          <p:nvPicPr>
            <p:cNvPr id="22" name="Graphic 21" descr="Radioactive with solid fill">
              <a:extLst>
                <a:ext uri="{FF2B5EF4-FFF2-40B4-BE49-F238E27FC236}">
                  <a16:creationId xmlns:a16="http://schemas.microsoft.com/office/drawing/2014/main" id="{30BF063C-8A39-7B98-F022-632CA2DA041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74224" y="2313432"/>
              <a:ext cx="914400" cy="914400"/>
            </a:xfrm>
            <a:prstGeom prst="rect">
              <a:avLst/>
            </a:prstGeom>
          </p:spPr>
        </p:pic>
      </p:grpSp>
      <p:sp>
        <p:nvSpPr>
          <p:cNvPr id="40" name="TextBox 39">
            <a:extLst>
              <a:ext uri="{FF2B5EF4-FFF2-40B4-BE49-F238E27FC236}">
                <a16:creationId xmlns:a16="http://schemas.microsoft.com/office/drawing/2014/main" id="{BB452BB2-B14B-A111-137D-0CBFB3FA9D53}"/>
              </a:ext>
            </a:extLst>
          </p:cNvPr>
          <p:cNvSpPr txBox="1"/>
          <p:nvPr/>
        </p:nvSpPr>
        <p:spPr bwMode="auto">
          <a:xfrm>
            <a:off x="632460" y="5010094"/>
            <a:ext cx="1078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b="0">
                <a:solidFill>
                  <a:schemeClr val="bg1"/>
                </a:solidFill>
                <a:latin typeface="Calibri" panose="020F0502020204030204" pitchFamily="34" charset="0"/>
              </a:rPr>
              <a:t>Bone</a:t>
            </a:r>
          </a:p>
        </p:txBody>
      </p:sp>
      <p:grpSp>
        <p:nvGrpSpPr>
          <p:cNvPr id="59" name="Group 58">
            <a:extLst>
              <a:ext uri="{FF2B5EF4-FFF2-40B4-BE49-F238E27FC236}">
                <a16:creationId xmlns:a16="http://schemas.microsoft.com/office/drawing/2014/main" id="{8FE969FD-784B-9FF5-DDEA-B13ED61A6FE6}"/>
              </a:ext>
            </a:extLst>
          </p:cNvPr>
          <p:cNvGrpSpPr/>
          <p:nvPr/>
        </p:nvGrpSpPr>
        <p:grpSpPr>
          <a:xfrm rot="1170643">
            <a:off x="5686168" y="2941594"/>
            <a:ext cx="1773253" cy="1618345"/>
            <a:chOff x="5393473" y="7519640"/>
            <a:chExt cx="1616928" cy="1475677"/>
          </a:xfrm>
        </p:grpSpPr>
        <p:sp>
          <p:nvSpPr>
            <p:cNvPr id="57" name="Arc 56">
              <a:extLst>
                <a:ext uri="{FF2B5EF4-FFF2-40B4-BE49-F238E27FC236}">
                  <a16:creationId xmlns:a16="http://schemas.microsoft.com/office/drawing/2014/main" id="{40165151-3E44-ABEE-8D2B-22F16AFA0CEA}"/>
                </a:ext>
              </a:extLst>
            </p:cNvPr>
            <p:cNvSpPr/>
            <p:nvPr/>
          </p:nvSpPr>
          <p:spPr bwMode="auto">
            <a:xfrm rot="16200000">
              <a:off x="5865542" y="7850458"/>
              <a:ext cx="1144859" cy="1144859"/>
            </a:xfrm>
            <a:prstGeom prst="arc">
              <a:avLst>
                <a:gd name="adj1" fmla="val 16200000"/>
                <a:gd name="adj2" fmla="val 21150248"/>
              </a:avLst>
            </a:prstGeom>
            <a:noFill/>
            <a:ln w="38100" cap="flat" cmpd="sng" algn="ctr">
              <a:solidFill>
                <a:schemeClr val="bg1"/>
              </a:solidFill>
              <a:prstDash val="solid"/>
              <a:round/>
              <a:headEnd type="none" w="med" len="med"/>
              <a:tailEnd type="triangle" w="med" len="med"/>
            </a:ln>
            <a:effectLst/>
          </p:spPr>
          <p:txBody>
            <a:bodyPr rtlCol="0" anchor="ctr"/>
            <a:lstStyle/>
            <a:p>
              <a:pPr algn="ctr"/>
              <a:endParaRPr lang="en-US"/>
            </a:p>
          </p:txBody>
        </p:sp>
        <p:sp>
          <p:nvSpPr>
            <p:cNvPr id="58" name="Arc 57">
              <a:extLst>
                <a:ext uri="{FF2B5EF4-FFF2-40B4-BE49-F238E27FC236}">
                  <a16:creationId xmlns:a16="http://schemas.microsoft.com/office/drawing/2014/main" id="{1077ED7F-F860-D0D4-26FE-78CE94610754}"/>
                </a:ext>
              </a:extLst>
            </p:cNvPr>
            <p:cNvSpPr/>
            <p:nvPr/>
          </p:nvSpPr>
          <p:spPr bwMode="auto">
            <a:xfrm rot="9699170" flipH="1">
              <a:off x="5393473" y="7519640"/>
              <a:ext cx="1144859" cy="1144859"/>
            </a:xfrm>
            <a:prstGeom prst="arc">
              <a:avLst>
                <a:gd name="adj1" fmla="val 16200000"/>
                <a:gd name="adj2" fmla="val 21150248"/>
              </a:avLst>
            </a:prstGeom>
            <a:noFill/>
            <a:ln w="38100" cap="flat" cmpd="sng" algn="ctr">
              <a:solidFill>
                <a:schemeClr val="bg1"/>
              </a:solidFill>
              <a:prstDash val="solid"/>
              <a:round/>
              <a:headEnd type="triangle" w="med" len="med"/>
              <a:tailEnd type="none" w="med" len="med"/>
            </a:ln>
            <a:effectLst/>
          </p:spPr>
          <p:txBody>
            <a:bodyPr rtlCol="0" anchor="ctr"/>
            <a:lstStyle/>
            <a:p>
              <a:pPr algn="ctr"/>
              <a:endParaRPr lang="en-US"/>
            </a:p>
          </p:txBody>
        </p:sp>
      </p:grpSp>
      <p:grpSp>
        <p:nvGrpSpPr>
          <p:cNvPr id="1052" name="Group 1051">
            <a:extLst>
              <a:ext uri="{FF2B5EF4-FFF2-40B4-BE49-F238E27FC236}">
                <a16:creationId xmlns:a16="http://schemas.microsoft.com/office/drawing/2014/main" id="{EA69BCB5-0314-AECC-8C8F-AB75A94480BE}"/>
              </a:ext>
            </a:extLst>
          </p:cNvPr>
          <p:cNvGrpSpPr/>
          <p:nvPr/>
        </p:nvGrpSpPr>
        <p:grpSpPr>
          <a:xfrm>
            <a:off x="1561680" y="2783961"/>
            <a:ext cx="2090471" cy="3900784"/>
            <a:chOff x="1561680" y="2783961"/>
            <a:chExt cx="2090471" cy="3900784"/>
          </a:xfrm>
        </p:grpSpPr>
        <p:grpSp>
          <p:nvGrpSpPr>
            <p:cNvPr id="29" name="Group 4">
              <a:extLst>
                <a:ext uri="{FF2B5EF4-FFF2-40B4-BE49-F238E27FC236}">
                  <a16:creationId xmlns:a16="http://schemas.microsoft.com/office/drawing/2014/main" id="{7B5B3761-A599-70A2-EBFD-27DFD8C53E0D}"/>
                </a:ext>
              </a:extLst>
            </p:cNvPr>
            <p:cNvGrpSpPr>
              <a:grpSpLocks/>
            </p:cNvGrpSpPr>
            <p:nvPr/>
          </p:nvGrpSpPr>
          <p:grpSpPr bwMode="auto">
            <a:xfrm rot="2632199">
              <a:off x="1561680" y="2783961"/>
              <a:ext cx="1403149" cy="3900784"/>
              <a:chOff x="154" y="1493"/>
              <a:chExt cx="1040" cy="2213"/>
            </a:xfrm>
          </p:grpSpPr>
          <p:sp>
            <p:nvSpPr>
              <p:cNvPr id="30" name="Freeform 5">
                <a:extLst>
                  <a:ext uri="{FF2B5EF4-FFF2-40B4-BE49-F238E27FC236}">
                    <a16:creationId xmlns:a16="http://schemas.microsoft.com/office/drawing/2014/main" id="{33BE8198-3CD8-7B86-971B-8D24FA3F5494}"/>
                  </a:ext>
                </a:extLst>
              </p:cNvPr>
              <p:cNvSpPr>
                <a:spLocks/>
              </p:cNvSpPr>
              <p:nvPr/>
            </p:nvSpPr>
            <p:spPr bwMode="auto">
              <a:xfrm>
                <a:off x="452" y="2037"/>
                <a:ext cx="446" cy="829"/>
              </a:xfrm>
              <a:custGeom>
                <a:avLst/>
                <a:gdLst>
                  <a:gd name="T0" fmla="*/ 2147483646 w 368"/>
                  <a:gd name="T1" fmla="*/ 2147483646 h 684"/>
                  <a:gd name="T2" fmla="*/ 0 w 368"/>
                  <a:gd name="T3" fmla="*/ 2147483646 h 684"/>
                  <a:gd name="T4" fmla="*/ 2147483646 w 368"/>
                  <a:gd name="T5" fmla="*/ 2147483646 h 684"/>
                  <a:gd name="T6" fmla="*/ 2147483646 w 368"/>
                  <a:gd name="T7" fmla="*/ 0 h 684"/>
                  <a:gd name="T8" fmla="*/ 2147483646 w 368"/>
                  <a:gd name="T9" fmla="*/ 2147483646 h 684"/>
                  <a:gd name="T10" fmla="*/ 2147483646 w 368"/>
                  <a:gd name="T11" fmla="*/ 2147483646 h 684"/>
                  <a:gd name="T12" fmla="*/ 2147483646 w 368"/>
                  <a:gd name="T13" fmla="*/ 2147483646 h 684"/>
                  <a:gd name="T14" fmla="*/ 0 60000 65536"/>
                  <a:gd name="T15" fmla="*/ 0 60000 65536"/>
                  <a:gd name="T16" fmla="*/ 0 60000 65536"/>
                  <a:gd name="T17" fmla="*/ 0 60000 65536"/>
                  <a:gd name="T18" fmla="*/ 0 60000 65536"/>
                  <a:gd name="T19" fmla="*/ 0 60000 65536"/>
                  <a:gd name="T20" fmla="*/ 0 60000 65536"/>
                  <a:gd name="T21" fmla="*/ 0 w 368"/>
                  <a:gd name="T22" fmla="*/ 0 h 684"/>
                  <a:gd name="T23" fmla="*/ 368 w 368"/>
                  <a:gd name="T24" fmla="*/ 684 h 6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8" h="684">
                    <a:moveTo>
                      <a:pt x="160" y="678"/>
                    </a:moveTo>
                    <a:lnTo>
                      <a:pt x="0" y="60"/>
                    </a:lnTo>
                    <a:lnTo>
                      <a:pt x="38" y="8"/>
                    </a:lnTo>
                    <a:lnTo>
                      <a:pt x="124" y="0"/>
                    </a:lnTo>
                    <a:lnTo>
                      <a:pt x="196" y="32"/>
                    </a:lnTo>
                    <a:lnTo>
                      <a:pt x="368" y="684"/>
                    </a:lnTo>
                    <a:lnTo>
                      <a:pt x="160" y="678"/>
                    </a:lnTo>
                    <a:close/>
                  </a:path>
                </a:pathLst>
              </a:custGeom>
              <a:solidFill>
                <a:srgbClr val="C00000"/>
              </a:solidFill>
              <a:ln w="19050">
                <a:noFill/>
                <a:round/>
                <a:headEnd/>
                <a:tailEnd/>
              </a:ln>
            </p:spPr>
            <p:txBody>
              <a:bodyPr/>
              <a:lstStyle/>
              <a:p>
                <a:endParaRPr lang="en-US"/>
              </a:p>
            </p:txBody>
          </p:sp>
          <p:sp>
            <p:nvSpPr>
              <p:cNvPr id="31" name="Freeform 6">
                <a:extLst>
                  <a:ext uri="{FF2B5EF4-FFF2-40B4-BE49-F238E27FC236}">
                    <a16:creationId xmlns:a16="http://schemas.microsoft.com/office/drawing/2014/main" id="{72C5FFF2-F924-FD6D-2480-43F6B7D86C54}"/>
                  </a:ext>
                </a:extLst>
              </p:cNvPr>
              <p:cNvSpPr>
                <a:spLocks/>
              </p:cNvSpPr>
              <p:nvPr/>
            </p:nvSpPr>
            <p:spPr bwMode="auto">
              <a:xfrm>
                <a:off x="408" y="2001"/>
                <a:ext cx="479" cy="834"/>
              </a:xfrm>
              <a:custGeom>
                <a:avLst/>
                <a:gdLst>
                  <a:gd name="T0" fmla="*/ 2147483646 w 394"/>
                  <a:gd name="T1" fmla="*/ 2147483646 h 688"/>
                  <a:gd name="T2" fmla="*/ 2147483646 w 394"/>
                  <a:gd name="T3" fmla="*/ 2147483646 h 688"/>
                  <a:gd name="T4" fmla="*/ 2147483646 w 394"/>
                  <a:gd name="T5" fmla="*/ 2147483646 h 688"/>
                  <a:gd name="T6" fmla="*/ 2147483646 w 394"/>
                  <a:gd name="T7" fmla="*/ 2147483646 h 688"/>
                  <a:gd name="T8" fmla="*/ 2147483646 w 394"/>
                  <a:gd name="T9" fmla="*/ 2147483646 h 688"/>
                  <a:gd name="T10" fmla="*/ 2147483646 w 394"/>
                  <a:gd name="T11" fmla="*/ 2147483646 h 688"/>
                  <a:gd name="T12" fmla="*/ 2147483646 w 394"/>
                  <a:gd name="T13" fmla="*/ 2147483646 h 688"/>
                  <a:gd name="T14" fmla="*/ 2147483646 w 394"/>
                  <a:gd name="T15" fmla="*/ 2147483646 h 688"/>
                  <a:gd name="T16" fmla="*/ 2147483646 w 394"/>
                  <a:gd name="T17" fmla="*/ 2147483646 h 688"/>
                  <a:gd name="T18" fmla="*/ 2147483646 w 394"/>
                  <a:gd name="T19" fmla="*/ 2147483646 h 688"/>
                  <a:gd name="T20" fmla="*/ 2147483646 w 394"/>
                  <a:gd name="T21" fmla="*/ 2147483646 h 688"/>
                  <a:gd name="T22" fmla="*/ 2147483646 w 394"/>
                  <a:gd name="T23" fmla="*/ 2147483646 h 688"/>
                  <a:gd name="T24" fmla="*/ 2147483646 w 394"/>
                  <a:gd name="T25" fmla="*/ 2147483646 h 688"/>
                  <a:gd name="T26" fmla="*/ 2147483646 w 394"/>
                  <a:gd name="T27" fmla="*/ 2147483646 h 688"/>
                  <a:gd name="T28" fmla="*/ 2147483646 w 394"/>
                  <a:gd name="T29" fmla="*/ 0 h 688"/>
                  <a:gd name="T30" fmla="*/ 2147483646 w 394"/>
                  <a:gd name="T31" fmla="*/ 2147483646 h 688"/>
                  <a:gd name="T32" fmla="*/ 0 w 394"/>
                  <a:gd name="T33" fmla="*/ 2147483646 h 688"/>
                  <a:gd name="T34" fmla="*/ 2147483646 w 394"/>
                  <a:gd name="T35" fmla="*/ 2147483646 h 688"/>
                  <a:gd name="T36" fmla="*/ 2147483646 w 394"/>
                  <a:gd name="T37" fmla="*/ 2147483646 h 688"/>
                  <a:gd name="T38" fmla="*/ 2147483646 w 394"/>
                  <a:gd name="T39" fmla="*/ 2147483646 h 6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94"/>
                  <a:gd name="T61" fmla="*/ 0 h 688"/>
                  <a:gd name="T62" fmla="*/ 394 w 394"/>
                  <a:gd name="T63" fmla="*/ 688 h 6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94" h="688">
                    <a:moveTo>
                      <a:pt x="118" y="332"/>
                    </a:moveTo>
                    <a:lnTo>
                      <a:pt x="78" y="146"/>
                    </a:lnTo>
                    <a:lnTo>
                      <a:pt x="70" y="90"/>
                    </a:lnTo>
                    <a:lnTo>
                      <a:pt x="86" y="64"/>
                    </a:lnTo>
                    <a:cubicBezTo>
                      <a:pt x="96" y="57"/>
                      <a:pt x="113" y="48"/>
                      <a:pt x="130" y="48"/>
                    </a:cubicBezTo>
                    <a:cubicBezTo>
                      <a:pt x="147" y="48"/>
                      <a:pt x="173" y="54"/>
                      <a:pt x="188" y="62"/>
                    </a:cubicBezTo>
                    <a:cubicBezTo>
                      <a:pt x="203" y="70"/>
                      <a:pt x="211" y="76"/>
                      <a:pt x="220" y="98"/>
                    </a:cubicBezTo>
                    <a:cubicBezTo>
                      <a:pt x="229" y="120"/>
                      <a:pt x="229" y="152"/>
                      <a:pt x="242" y="196"/>
                    </a:cubicBezTo>
                    <a:cubicBezTo>
                      <a:pt x="255" y="240"/>
                      <a:pt x="271" y="283"/>
                      <a:pt x="296" y="364"/>
                    </a:cubicBezTo>
                    <a:lnTo>
                      <a:pt x="394" y="680"/>
                    </a:lnTo>
                    <a:lnTo>
                      <a:pt x="286" y="206"/>
                    </a:lnTo>
                    <a:lnTo>
                      <a:pt x="260" y="60"/>
                    </a:lnTo>
                    <a:lnTo>
                      <a:pt x="246" y="38"/>
                    </a:lnTo>
                    <a:lnTo>
                      <a:pt x="194" y="8"/>
                    </a:lnTo>
                    <a:lnTo>
                      <a:pt x="130" y="0"/>
                    </a:lnTo>
                    <a:lnTo>
                      <a:pt x="52" y="18"/>
                    </a:lnTo>
                    <a:lnTo>
                      <a:pt x="0" y="74"/>
                    </a:lnTo>
                    <a:lnTo>
                      <a:pt x="8" y="144"/>
                    </a:lnTo>
                    <a:lnTo>
                      <a:pt x="194" y="688"/>
                    </a:lnTo>
                    <a:lnTo>
                      <a:pt x="118" y="332"/>
                    </a:lnTo>
                    <a:close/>
                  </a:path>
                </a:pathLst>
              </a:custGeom>
              <a:solidFill>
                <a:srgbClr val="FFCCCC"/>
              </a:solidFill>
              <a:ln w="12700">
                <a:noFill/>
                <a:round/>
                <a:headEnd/>
                <a:tailEnd/>
              </a:ln>
            </p:spPr>
            <p:txBody>
              <a:bodyPr/>
              <a:lstStyle/>
              <a:p>
                <a:endParaRPr lang="en-US"/>
              </a:p>
            </p:txBody>
          </p:sp>
          <p:sp>
            <p:nvSpPr>
              <p:cNvPr id="32" name="Freeform 7">
                <a:extLst>
                  <a:ext uri="{FF2B5EF4-FFF2-40B4-BE49-F238E27FC236}">
                    <a16:creationId xmlns:a16="http://schemas.microsoft.com/office/drawing/2014/main" id="{71EAB9A7-749B-BEC3-E0C8-F660EBAACE4D}"/>
                  </a:ext>
                </a:extLst>
              </p:cNvPr>
              <p:cNvSpPr>
                <a:spLocks/>
              </p:cNvSpPr>
              <p:nvPr/>
            </p:nvSpPr>
            <p:spPr bwMode="auto">
              <a:xfrm>
                <a:off x="154" y="1493"/>
                <a:ext cx="1040" cy="639"/>
              </a:xfrm>
              <a:custGeom>
                <a:avLst/>
                <a:gdLst>
                  <a:gd name="T0" fmla="*/ 2147483646 w 858"/>
                  <a:gd name="T1" fmla="*/ 2147483646 h 528"/>
                  <a:gd name="T2" fmla="*/ 2147483646 w 858"/>
                  <a:gd name="T3" fmla="*/ 2147483646 h 528"/>
                  <a:gd name="T4" fmla="*/ 2147483646 w 858"/>
                  <a:gd name="T5" fmla="*/ 2147483646 h 528"/>
                  <a:gd name="T6" fmla="*/ 2147483646 w 858"/>
                  <a:gd name="T7" fmla="*/ 2147483646 h 528"/>
                  <a:gd name="T8" fmla="*/ 2147483646 w 858"/>
                  <a:gd name="T9" fmla="*/ 2147483646 h 528"/>
                  <a:gd name="T10" fmla="*/ 2147483646 w 858"/>
                  <a:gd name="T11" fmla="*/ 2147483646 h 528"/>
                  <a:gd name="T12" fmla="*/ 2147483646 w 858"/>
                  <a:gd name="T13" fmla="*/ 2147483646 h 528"/>
                  <a:gd name="T14" fmla="*/ 2147483646 w 858"/>
                  <a:gd name="T15" fmla="*/ 2147483646 h 528"/>
                  <a:gd name="T16" fmla="*/ 2147483646 w 858"/>
                  <a:gd name="T17" fmla="*/ 2147483646 h 528"/>
                  <a:gd name="T18" fmla="*/ 2147483646 w 858"/>
                  <a:gd name="T19" fmla="*/ 2147483646 h 528"/>
                  <a:gd name="T20" fmla="*/ 2147483646 w 858"/>
                  <a:gd name="T21" fmla="*/ 2147483646 h 528"/>
                  <a:gd name="T22" fmla="*/ 2147483646 w 858"/>
                  <a:gd name="T23" fmla="*/ 2147483646 h 528"/>
                  <a:gd name="T24" fmla="*/ 2147483646 w 858"/>
                  <a:gd name="T25" fmla="*/ 2147483646 h 528"/>
                  <a:gd name="T26" fmla="*/ 2147483646 w 858"/>
                  <a:gd name="T27" fmla="*/ 2147483646 h 528"/>
                  <a:gd name="T28" fmla="*/ 2147483646 w 858"/>
                  <a:gd name="T29" fmla="*/ 2147483646 h 528"/>
                  <a:gd name="T30" fmla="*/ 2147483646 w 858"/>
                  <a:gd name="T31" fmla="*/ 2147483646 h 528"/>
                  <a:gd name="T32" fmla="*/ 2147483646 w 858"/>
                  <a:gd name="T33" fmla="*/ 2147483646 h 528"/>
                  <a:gd name="T34" fmla="*/ 2147483646 w 858"/>
                  <a:gd name="T35" fmla="*/ 2147483646 h 528"/>
                  <a:gd name="T36" fmla="*/ 2147483646 w 858"/>
                  <a:gd name="T37" fmla="*/ 2147483646 h 528"/>
                  <a:gd name="T38" fmla="*/ 2147483646 w 858"/>
                  <a:gd name="T39" fmla="*/ 2147483646 h 528"/>
                  <a:gd name="T40" fmla="*/ 2147483646 w 858"/>
                  <a:gd name="T41" fmla="*/ 2147483646 h 528"/>
                  <a:gd name="T42" fmla="*/ 2147483646 w 858"/>
                  <a:gd name="T43" fmla="*/ 2 h 528"/>
                  <a:gd name="T44" fmla="*/ 2147483646 w 858"/>
                  <a:gd name="T45" fmla="*/ 2147483646 h 528"/>
                  <a:gd name="T46" fmla="*/ 2147483646 w 858"/>
                  <a:gd name="T47" fmla="*/ 2147483646 h 528"/>
                  <a:gd name="T48" fmla="*/ 2147483646 w 858"/>
                  <a:gd name="T49" fmla="*/ 2147483646 h 528"/>
                  <a:gd name="T50" fmla="*/ 2147483646 w 858"/>
                  <a:gd name="T51" fmla="*/ 2147483646 h 528"/>
                  <a:gd name="T52" fmla="*/ 2147483646 w 858"/>
                  <a:gd name="T53" fmla="*/ 2147483646 h 528"/>
                  <a:gd name="T54" fmla="*/ 2147483646 w 858"/>
                  <a:gd name="T55" fmla="*/ 2147483646 h 528"/>
                  <a:gd name="T56" fmla="*/ 2147483646 w 858"/>
                  <a:gd name="T57" fmla="*/ 2147483646 h 528"/>
                  <a:gd name="T58" fmla="*/ 2147483646 w 858"/>
                  <a:gd name="T59" fmla="*/ 2147483646 h 528"/>
                  <a:gd name="T60" fmla="*/ 2147483646 w 858"/>
                  <a:gd name="T61" fmla="*/ 2147483646 h 528"/>
                  <a:gd name="T62" fmla="*/ 2147483646 w 858"/>
                  <a:gd name="T63" fmla="*/ 2147483646 h 528"/>
                  <a:gd name="T64" fmla="*/ 2147483646 w 858"/>
                  <a:gd name="T65" fmla="*/ 2147483646 h 528"/>
                  <a:gd name="T66" fmla="*/ 2147483646 w 858"/>
                  <a:gd name="T67" fmla="*/ 2147483646 h 528"/>
                  <a:gd name="T68" fmla="*/ 2147483646 w 858"/>
                  <a:gd name="T69" fmla="*/ 2147483646 h 528"/>
                  <a:gd name="T70" fmla="*/ 2147483646 w 858"/>
                  <a:gd name="T71" fmla="*/ 2147483646 h 528"/>
                  <a:gd name="T72" fmla="*/ 2147483646 w 858"/>
                  <a:gd name="T73" fmla="*/ 2147483646 h 528"/>
                  <a:gd name="T74" fmla="*/ 2147483646 w 858"/>
                  <a:gd name="T75" fmla="*/ 2147483646 h 528"/>
                  <a:gd name="T76" fmla="*/ 2147483646 w 858"/>
                  <a:gd name="T77" fmla="*/ 2147483646 h 528"/>
                  <a:gd name="T78" fmla="*/ 2147483646 w 858"/>
                  <a:gd name="T79" fmla="*/ 2147483646 h 528"/>
                  <a:gd name="T80" fmla="*/ 2147483646 w 858"/>
                  <a:gd name="T81" fmla="*/ 2147483646 h 528"/>
                  <a:gd name="T82" fmla="*/ 2147483646 w 858"/>
                  <a:gd name="T83" fmla="*/ 2147483646 h 5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58"/>
                  <a:gd name="T127" fmla="*/ 0 h 528"/>
                  <a:gd name="T128" fmla="*/ 858 w 858"/>
                  <a:gd name="T129" fmla="*/ 528 h 5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58" h="528">
                    <a:moveTo>
                      <a:pt x="215" y="486"/>
                    </a:moveTo>
                    <a:cubicBezTo>
                      <a:pt x="227" y="471"/>
                      <a:pt x="240" y="456"/>
                      <a:pt x="259" y="446"/>
                    </a:cubicBezTo>
                    <a:cubicBezTo>
                      <a:pt x="278" y="436"/>
                      <a:pt x="304" y="430"/>
                      <a:pt x="329" y="428"/>
                    </a:cubicBezTo>
                    <a:cubicBezTo>
                      <a:pt x="354" y="426"/>
                      <a:pt x="386" y="430"/>
                      <a:pt x="407" y="434"/>
                    </a:cubicBezTo>
                    <a:cubicBezTo>
                      <a:pt x="428" y="438"/>
                      <a:pt x="440" y="447"/>
                      <a:pt x="453" y="454"/>
                    </a:cubicBezTo>
                    <a:cubicBezTo>
                      <a:pt x="466" y="461"/>
                      <a:pt x="477" y="471"/>
                      <a:pt x="485" y="476"/>
                    </a:cubicBezTo>
                    <a:lnTo>
                      <a:pt x="501" y="482"/>
                    </a:lnTo>
                    <a:lnTo>
                      <a:pt x="509" y="438"/>
                    </a:lnTo>
                    <a:cubicBezTo>
                      <a:pt x="512" y="425"/>
                      <a:pt x="513" y="418"/>
                      <a:pt x="517" y="404"/>
                    </a:cubicBezTo>
                    <a:cubicBezTo>
                      <a:pt x="521" y="390"/>
                      <a:pt x="525" y="370"/>
                      <a:pt x="531" y="354"/>
                    </a:cubicBezTo>
                    <a:cubicBezTo>
                      <a:pt x="537" y="338"/>
                      <a:pt x="538" y="322"/>
                      <a:pt x="551" y="306"/>
                    </a:cubicBezTo>
                    <a:cubicBezTo>
                      <a:pt x="564" y="290"/>
                      <a:pt x="588" y="273"/>
                      <a:pt x="607" y="260"/>
                    </a:cubicBezTo>
                    <a:cubicBezTo>
                      <a:pt x="626" y="247"/>
                      <a:pt x="647" y="235"/>
                      <a:pt x="665" y="230"/>
                    </a:cubicBezTo>
                    <a:cubicBezTo>
                      <a:pt x="683" y="225"/>
                      <a:pt x="698" y="228"/>
                      <a:pt x="715" y="228"/>
                    </a:cubicBezTo>
                    <a:cubicBezTo>
                      <a:pt x="732" y="228"/>
                      <a:pt x="751" y="231"/>
                      <a:pt x="767" y="228"/>
                    </a:cubicBezTo>
                    <a:cubicBezTo>
                      <a:pt x="783" y="225"/>
                      <a:pt x="795" y="219"/>
                      <a:pt x="809" y="208"/>
                    </a:cubicBezTo>
                    <a:cubicBezTo>
                      <a:pt x="823" y="197"/>
                      <a:pt x="844" y="179"/>
                      <a:pt x="851" y="162"/>
                    </a:cubicBezTo>
                    <a:cubicBezTo>
                      <a:pt x="858" y="145"/>
                      <a:pt x="858" y="118"/>
                      <a:pt x="851" y="104"/>
                    </a:cubicBezTo>
                    <a:cubicBezTo>
                      <a:pt x="844" y="90"/>
                      <a:pt x="826" y="88"/>
                      <a:pt x="811" y="76"/>
                    </a:cubicBezTo>
                    <a:cubicBezTo>
                      <a:pt x="796" y="64"/>
                      <a:pt x="776" y="43"/>
                      <a:pt x="759" y="32"/>
                    </a:cubicBezTo>
                    <a:cubicBezTo>
                      <a:pt x="742" y="21"/>
                      <a:pt x="733" y="13"/>
                      <a:pt x="709" y="8"/>
                    </a:cubicBezTo>
                    <a:cubicBezTo>
                      <a:pt x="685" y="3"/>
                      <a:pt x="647" y="0"/>
                      <a:pt x="613" y="2"/>
                    </a:cubicBezTo>
                    <a:cubicBezTo>
                      <a:pt x="579" y="4"/>
                      <a:pt x="536" y="11"/>
                      <a:pt x="507" y="20"/>
                    </a:cubicBezTo>
                    <a:cubicBezTo>
                      <a:pt x="478" y="29"/>
                      <a:pt x="455" y="43"/>
                      <a:pt x="441" y="54"/>
                    </a:cubicBezTo>
                    <a:cubicBezTo>
                      <a:pt x="427" y="65"/>
                      <a:pt x="424" y="72"/>
                      <a:pt x="421" y="84"/>
                    </a:cubicBezTo>
                    <a:cubicBezTo>
                      <a:pt x="418" y="96"/>
                      <a:pt x="429" y="114"/>
                      <a:pt x="421" y="124"/>
                    </a:cubicBezTo>
                    <a:cubicBezTo>
                      <a:pt x="413" y="134"/>
                      <a:pt x="397" y="139"/>
                      <a:pt x="373" y="144"/>
                    </a:cubicBezTo>
                    <a:cubicBezTo>
                      <a:pt x="349" y="149"/>
                      <a:pt x="298" y="155"/>
                      <a:pt x="275" y="154"/>
                    </a:cubicBezTo>
                    <a:cubicBezTo>
                      <a:pt x="252" y="153"/>
                      <a:pt x="238" y="142"/>
                      <a:pt x="233" y="136"/>
                    </a:cubicBezTo>
                    <a:cubicBezTo>
                      <a:pt x="228" y="130"/>
                      <a:pt x="245" y="121"/>
                      <a:pt x="243" y="116"/>
                    </a:cubicBezTo>
                    <a:cubicBezTo>
                      <a:pt x="241" y="111"/>
                      <a:pt x="234" y="104"/>
                      <a:pt x="219" y="102"/>
                    </a:cubicBezTo>
                    <a:cubicBezTo>
                      <a:pt x="204" y="100"/>
                      <a:pt x="172" y="103"/>
                      <a:pt x="151" y="106"/>
                    </a:cubicBezTo>
                    <a:cubicBezTo>
                      <a:pt x="130" y="109"/>
                      <a:pt x="109" y="107"/>
                      <a:pt x="91" y="118"/>
                    </a:cubicBezTo>
                    <a:cubicBezTo>
                      <a:pt x="73" y="129"/>
                      <a:pt x="56" y="151"/>
                      <a:pt x="43" y="170"/>
                    </a:cubicBezTo>
                    <a:cubicBezTo>
                      <a:pt x="30" y="189"/>
                      <a:pt x="19" y="209"/>
                      <a:pt x="13" y="230"/>
                    </a:cubicBezTo>
                    <a:cubicBezTo>
                      <a:pt x="7" y="251"/>
                      <a:pt x="0" y="281"/>
                      <a:pt x="7" y="298"/>
                    </a:cubicBezTo>
                    <a:cubicBezTo>
                      <a:pt x="14" y="315"/>
                      <a:pt x="33" y="315"/>
                      <a:pt x="53" y="330"/>
                    </a:cubicBezTo>
                    <a:cubicBezTo>
                      <a:pt x="73" y="345"/>
                      <a:pt x="109" y="368"/>
                      <a:pt x="127" y="386"/>
                    </a:cubicBezTo>
                    <a:cubicBezTo>
                      <a:pt x="145" y="404"/>
                      <a:pt x="152" y="423"/>
                      <a:pt x="161" y="440"/>
                    </a:cubicBezTo>
                    <a:cubicBezTo>
                      <a:pt x="170" y="457"/>
                      <a:pt x="175" y="475"/>
                      <a:pt x="179" y="490"/>
                    </a:cubicBezTo>
                    <a:cubicBezTo>
                      <a:pt x="183" y="505"/>
                      <a:pt x="180" y="528"/>
                      <a:pt x="185" y="528"/>
                    </a:cubicBezTo>
                    <a:lnTo>
                      <a:pt x="215" y="486"/>
                    </a:lnTo>
                    <a:close/>
                  </a:path>
                </a:pathLst>
              </a:custGeom>
              <a:solidFill>
                <a:srgbClr val="D3C59D"/>
              </a:solidFill>
              <a:ln w="12700">
                <a:noFill/>
                <a:round/>
                <a:headEnd/>
                <a:tailEnd/>
              </a:ln>
            </p:spPr>
            <p:txBody>
              <a:bodyPr/>
              <a:lstStyle/>
              <a:p>
                <a:endParaRPr lang="en-US"/>
              </a:p>
            </p:txBody>
          </p:sp>
          <p:sp>
            <p:nvSpPr>
              <p:cNvPr id="34" name="Freeform 9">
                <a:extLst>
                  <a:ext uri="{FF2B5EF4-FFF2-40B4-BE49-F238E27FC236}">
                    <a16:creationId xmlns:a16="http://schemas.microsoft.com/office/drawing/2014/main" id="{385E0B50-1E72-D60B-D2A5-FAF6F9A0F3AF}"/>
                  </a:ext>
                </a:extLst>
              </p:cNvPr>
              <p:cNvSpPr>
                <a:spLocks/>
              </p:cNvSpPr>
              <p:nvPr/>
            </p:nvSpPr>
            <p:spPr bwMode="auto">
              <a:xfrm>
                <a:off x="376" y="1987"/>
                <a:ext cx="557" cy="885"/>
              </a:xfrm>
              <a:custGeom>
                <a:avLst/>
                <a:gdLst>
                  <a:gd name="T0" fmla="*/ 2147483646 w 460"/>
                  <a:gd name="T1" fmla="*/ 2147483646 h 729"/>
                  <a:gd name="T2" fmla="*/ 2147483646 w 460"/>
                  <a:gd name="T3" fmla="*/ 2147483646 h 729"/>
                  <a:gd name="T4" fmla="*/ 2147483646 w 460"/>
                  <a:gd name="T5" fmla="*/ 2147483646 h 729"/>
                  <a:gd name="T6" fmla="*/ 2147483646 w 460"/>
                  <a:gd name="T7" fmla="*/ 2147483646 h 729"/>
                  <a:gd name="T8" fmla="*/ 2147483646 w 460"/>
                  <a:gd name="T9" fmla="*/ 2147483646 h 729"/>
                  <a:gd name="T10" fmla="*/ 2147483646 w 460"/>
                  <a:gd name="T11" fmla="*/ 2147483646 h 729"/>
                  <a:gd name="T12" fmla="*/ 2147483646 w 460"/>
                  <a:gd name="T13" fmla="*/ 2147483646 h 729"/>
                  <a:gd name="T14" fmla="*/ 2147483646 w 460"/>
                  <a:gd name="T15" fmla="*/ 2147483646 h 729"/>
                  <a:gd name="T16" fmla="*/ 2147483646 w 460"/>
                  <a:gd name="T17" fmla="*/ 2147483646 h 729"/>
                  <a:gd name="T18" fmla="*/ 2147483646 w 460"/>
                  <a:gd name="T19" fmla="*/ 2147483646 h 729"/>
                  <a:gd name="T20" fmla="*/ 2147483646 w 460"/>
                  <a:gd name="T21" fmla="*/ 2147483646 h 729"/>
                  <a:gd name="T22" fmla="*/ 2147483646 w 460"/>
                  <a:gd name="T23" fmla="*/ 2147483646 h 729"/>
                  <a:gd name="T24" fmla="*/ 2147483646 w 460"/>
                  <a:gd name="T25" fmla="*/ 2147483646 h 729"/>
                  <a:gd name="T26" fmla="*/ 2147483646 w 460"/>
                  <a:gd name="T27" fmla="*/ 2147483646 h 729"/>
                  <a:gd name="T28" fmla="*/ 2147483646 w 460"/>
                  <a:gd name="T29" fmla="*/ 2147483646 h 729"/>
                  <a:gd name="T30" fmla="*/ 2147483646 w 460"/>
                  <a:gd name="T31" fmla="*/ 2147483646 h 729"/>
                  <a:gd name="T32" fmla="*/ 2147483646 w 460"/>
                  <a:gd name="T33" fmla="*/ 2147483646 h 729"/>
                  <a:gd name="T34" fmla="*/ 2147483646 w 460"/>
                  <a:gd name="T35" fmla="*/ 2147483646 h 729"/>
                  <a:gd name="T36" fmla="*/ 2147483646 w 460"/>
                  <a:gd name="T37" fmla="*/ 2147483646 h 729"/>
                  <a:gd name="T38" fmla="*/ 2147483646 w 460"/>
                  <a:gd name="T39" fmla="*/ 2147483646 h 729"/>
                  <a:gd name="T40" fmla="*/ 2147483646 w 460"/>
                  <a:gd name="T41" fmla="*/ 2147483646 h 729"/>
                  <a:gd name="T42" fmla="*/ 2147483646 w 460"/>
                  <a:gd name="T43" fmla="*/ 2147483646 h 729"/>
                  <a:gd name="T44" fmla="*/ 2147483646 w 460"/>
                  <a:gd name="T45" fmla="*/ 2147483646 h 729"/>
                  <a:gd name="T46" fmla="*/ 0 w 460"/>
                  <a:gd name="T47" fmla="*/ 2147483646 h 729"/>
                  <a:gd name="T48" fmla="*/ 2147483646 w 460"/>
                  <a:gd name="T49" fmla="*/ 2147483646 h 72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60"/>
                  <a:gd name="T76" fmla="*/ 0 h 729"/>
                  <a:gd name="T77" fmla="*/ 460 w 460"/>
                  <a:gd name="T78" fmla="*/ 729 h 72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60" h="729">
                    <a:moveTo>
                      <a:pt x="26" y="193"/>
                    </a:moveTo>
                    <a:lnTo>
                      <a:pt x="120" y="527"/>
                    </a:lnTo>
                    <a:lnTo>
                      <a:pt x="184" y="729"/>
                    </a:lnTo>
                    <a:lnTo>
                      <a:pt x="220" y="709"/>
                    </a:lnTo>
                    <a:lnTo>
                      <a:pt x="40" y="121"/>
                    </a:lnTo>
                    <a:lnTo>
                      <a:pt x="46" y="85"/>
                    </a:lnTo>
                    <a:cubicBezTo>
                      <a:pt x="53" y="73"/>
                      <a:pt x="68" y="58"/>
                      <a:pt x="80" y="49"/>
                    </a:cubicBezTo>
                    <a:cubicBezTo>
                      <a:pt x="92" y="40"/>
                      <a:pt x="101" y="35"/>
                      <a:pt x="116" y="31"/>
                    </a:cubicBezTo>
                    <a:cubicBezTo>
                      <a:pt x="131" y="27"/>
                      <a:pt x="150" y="23"/>
                      <a:pt x="168" y="23"/>
                    </a:cubicBezTo>
                    <a:cubicBezTo>
                      <a:pt x="186" y="23"/>
                      <a:pt x="208" y="24"/>
                      <a:pt x="226" y="31"/>
                    </a:cubicBezTo>
                    <a:cubicBezTo>
                      <a:pt x="244" y="38"/>
                      <a:pt x="267" y="58"/>
                      <a:pt x="276" y="65"/>
                    </a:cubicBezTo>
                    <a:lnTo>
                      <a:pt x="282" y="75"/>
                    </a:lnTo>
                    <a:lnTo>
                      <a:pt x="426" y="699"/>
                    </a:lnTo>
                    <a:lnTo>
                      <a:pt x="460" y="709"/>
                    </a:lnTo>
                    <a:lnTo>
                      <a:pt x="338" y="221"/>
                    </a:lnTo>
                    <a:lnTo>
                      <a:pt x="322" y="95"/>
                    </a:lnTo>
                    <a:lnTo>
                      <a:pt x="316" y="55"/>
                    </a:lnTo>
                    <a:lnTo>
                      <a:pt x="292" y="41"/>
                    </a:lnTo>
                    <a:cubicBezTo>
                      <a:pt x="283" y="36"/>
                      <a:pt x="277" y="29"/>
                      <a:pt x="260" y="23"/>
                    </a:cubicBezTo>
                    <a:cubicBezTo>
                      <a:pt x="243" y="17"/>
                      <a:pt x="215" y="6"/>
                      <a:pt x="190" y="3"/>
                    </a:cubicBezTo>
                    <a:cubicBezTo>
                      <a:pt x="165" y="0"/>
                      <a:pt x="132" y="3"/>
                      <a:pt x="110" y="7"/>
                    </a:cubicBezTo>
                    <a:cubicBezTo>
                      <a:pt x="88" y="11"/>
                      <a:pt x="74" y="20"/>
                      <a:pt x="60" y="29"/>
                    </a:cubicBezTo>
                    <a:cubicBezTo>
                      <a:pt x="46" y="38"/>
                      <a:pt x="38" y="51"/>
                      <a:pt x="28" y="63"/>
                    </a:cubicBezTo>
                    <a:lnTo>
                      <a:pt x="0" y="101"/>
                    </a:lnTo>
                    <a:lnTo>
                      <a:pt x="26" y="193"/>
                    </a:lnTo>
                    <a:close/>
                  </a:path>
                </a:pathLst>
              </a:custGeom>
              <a:solidFill>
                <a:schemeClr val="accent5">
                  <a:lumMod val="50000"/>
                </a:schemeClr>
              </a:solidFill>
              <a:ln w="19050">
                <a:noFill/>
                <a:round/>
                <a:headEnd/>
                <a:tailEnd/>
              </a:ln>
            </p:spPr>
            <p:txBody>
              <a:bodyPr/>
              <a:lstStyle/>
              <a:p>
                <a:endParaRPr lang="en-US"/>
              </a:p>
            </p:txBody>
          </p:sp>
          <p:sp>
            <p:nvSpPr>
              <p:cNvPr id="33" name="Freeform 8">
                <a:extLst>
                  <a:ext uri="{FF2B5EF4-FFF2-40B4-BE49-F238E27FC236}">
                    <a16:creationId xmlns:a16="http://schemas.microsoft.com/office/drawing/2014/main" id="{B7869E8B-170D-B319-8BD2-1850CC7B22F8}"/>
                  </a:ext>
                </a:extLst>
              </p:cNvPr>
              <p:cNvSpPr>
                <a:spLocks/>
              </p:cNvSpPr>
              <p:nvPr/>
            </p:nvSpPr>
            <p:spPr bwMode="auto">
              <a:xfrm>
                <a:off x="591" y="2795"/>
                <a:ext cx="570" cy="911"/>
              </a:xfrm>
              <a:custGeom>
                <a:avLst/>
                <a:gdLst>
                  <a:gd name="T0" fmla="*/ 87 w 547"/>
                  <a:gd name="T1" fmla="*/ 355 h 911"/>
                  <a:gd name="T2" fmla="*/ 243 w 547"/>
                  <a:gd name="T3" fmla="*/ 797 h 911"/>
                  <a:gd name="T4" fmla="*/ 547 w 547"/>
                  <a:gd name="T5" fmla="*/ 726 h 911"/>
                  <a:gd name="T6" fmla="*/ 443 w 547"/>
                  <a:gd name="T7" fmla="*/ 449 h 911"/>
                  <a:gd name="T8" fmla="*/ 328 w 547"/>
                  <a:gd name="T9" fmla="*/ 51 h 911"/>
                  <a:gd name="T10" fmla="*/ 279 w 547"/>
                  <a:gd name="T11" fmla="*/ 33 h 911"/>
                  <a:gd name="T12" fmla="*/ 179 w 547"/>
                  <a:gd name="T13" fmla="*/ 3 h 911"/>
                  <a:gd name="T14" fmla="*/ 90 w 547"/>
                  <a:gd name="T15" fmla="*/ 8 h 911"/>
                  <a:gd name="T16" fmla="*/ 31 w 547"/>
                  <a:gd name="T17" fmla="*/ 47 h 911"/>
                  <a:gd name="T18" fmla="*/ 0 w 547"/>
                  <a:gd name="T19" fmla="*/ 84 h 911"/>
                  <a:gd name="T20" fmla="*/ 34 w 547"/>
                  <a:gd name="T21" fmla="*/ 200 h 911"/>
                  <a:gd name="T22" fmla="*/ 87 w 547"/>
                  <a:gd name="T23" fmla="*/ 355 h 9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7"/>
                  <a:gd name="T37" fmla="*/ 0 h 911"/>
                  <a:gd name="T38" fmla="*/ 547 w 547"/>
                  <a:gd name="T39" fmla="*/ 911 h 9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7" h="911">
                    <a:moveTo>
                      <a:pt x="87" y="355"/>
                    </a:moveTo>
                    <a:cubicBezTo>
                      <a:pt x="122" y="455"/>
                      <a:pt x="177" y="677"/>
                      <a:pt x="243" y="797"/>
                    </a:cubicBezTo>
                    <a:cubicBezTo>
                      <a:pt x="324" y="911"/>
                      <a:pt x="519" y="813"/>
                      <a:pt x="547" y="726"/>
                    </a:cubicBezTo>
                    <a:cubicBezTo>
                      <a:pt x="504" y="628"/>
                      <a:pt x="479" y="561"/>
                      <a:pt x="443" y="449"/>
                    </a:cubicBezTo>
                    <a:cubicBezTo>
                      <a:pt x="407" y="337"/>
                      <a:pt x="356" y="122"/>
                      <a:pt x="328" y="51"/>
                    </a:cubicBezTo>
                    <a:lnTo>
                      <a:pt x="279" y="33"/>
                    </a:lnTo>
                    <a:cubicBezTo>
                      <a:pt x="254" y="25"/>
                      <a:pt x="211" y="8"/>
                      <a:pt x="179" y="3"/>
                    </a:cubicBezTo>
                    <a:cubicBezTo>
                      <a:pt x="148" y="0"/>
                      <a:pt x="114" y="2"/>
                      <a:pt x="90" y="8"/>
                    </a:cubicBezTo>
                    <a:cubicBezTo>
                      <a:pt x="66" y="16"/>
                      <a:pt x="47" y="36"/>
                      <a:pt x="31" y="47"/>
                    </a:cubicBezTo>
                    <a:cubicBezTo>
                      <a:pt x="17" y="59"/>
                      <a:pt x="0" y="58"/>
                      <a:pt x="0" y="84"/>
                    </a:cubicBezTo>
                    <a:lnTo>
                      <a:pt x="34" y="200"/>
                    </a:lnTo>
                    <a:lnTo>
                      <a:pt x="87" y="355"/>
                    </a:lnTo>
                    <a:close/>
                  </a:path>
                </a:pathLst>
              </a:custGeom>
              <a:solidFill>
                <a:srgbClr val="D3C59D"/>
              </a:solidFill>
              <a:ln w="12700">
                <a:noFill/>
                <a:round/>
                <a:headEnd/>
                <a:tailEnd/>
              </a:ln>
            </p:spPr>
            <p:txBody>
              <a:bodyPr/>
              <a:lstStyle/>
              <a:p>
                <a:endParaRPr lang="en-US"/>
              </a:p>
            </p:txBody>
          </p:sp>
        </p:grpSp>
        <p:sp>
          <p:nvSpPr>
            <p:cNvPr id="61" name="Freeform 60">
              <a:extLst>
                <a:ext uri="{FF2B5EF4-FFF2-40B4-BE49-F238E27FC236}">
                  <a16:creationId xmlns:a16="http://schemas.microsoft.com/office/drawing/2014/main" id="{BFF5A533-8EF4-D696-5891-79F84111BE6C}"/>
                </a:ext>
              </a:extLst>
            </p:cNvPr>
            <p:cNvSpPr/>
            <p:nvPr/>
          </p:nvSpPr>
          <p:spPr bwMode="auto">
            <a:xfrm rot="21397667">
              <a:off x="3407802" y="3842063"/>
              <a:ext cx="244349" cy="174093"/>
            </a:xfrm>
            <a:custGeom>
              <a:avLst/>
              <a:gdLst>
                <a:gd name="connsiteX0" fmla="*/ 4471 w 244349"/>
                <a:gd name="connsiteY0" fmla="*/ 75732 h 174093"/>
                <a:gd name="connsiteX1" fmla="*/ 56510 w 244349"/>
                <a:gd name="connsiteY1" fmla="*/ 1391 h 174093"/>
                <a:gd name="connsiteX2" fmla="*/ 234930 w 244349"/>
                <a:gd name="connsiteY2" fmla="*/ 38561 h 174093"/>
                <a:gd name="connsiteX3" fmla="*/ 212627 w 244349"/>
                <a:gd name="connsiteY3" fmla="*/ 172376 h 174093"/>
                <a:gd name="connsiteX4" fmla="*/ 153154 w 244349"/>
                <a:gd name="connsiteY4" fmla="*/ 112903 h 174093"/>
                <a:gd name="connsiteX5" fmla="*/ 4471 w 244349"/>
                <a:gd name="connsiteY5" fmla="*/ 75732 h 17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4349" h="174093">
                  <a:moveTo>
                    <a:pt x="4471" y="75732"/>
                  </a:moveTo>
                  <a:cubicBezTo>
                    <a:pt x="-11636" y="57147"/>
                    <a:pt x="18100" y="7586"/>
                    <a:pt x="56510" y="1391"/>
                  </a:cubicBezTo>
                  <a:cubicBezTo>
                    <a:pt x="94920" y="-4804"/>
                    <a:pt x="208911" y="10064"/>
                    <a:pt x="234930" y="38561"/>
                  </a:cubicBezTo>
                  <a:cubicBezTo>
                    <a:pt x="260949" y="67058"/>
                    <a:pt x="226256" y="159986"/>
                    <a:pt x="212627" y="172376"/>
                  </a:cubicBezTo>
                  <a:cubicBezTo>
                    <a:pt x="198998" y="184766"/>
                    <a:pt x="185369" y="126532"/>
                    <a:pt x="153154" y="112903"/>
                  </a:cubicBezTo>
                  <a:cubicBezTo>
                    <a:pt x="120940" y="99274"/>
                    <a:pt x="20578" y="94317"/>
                    <a:pt x="4471" y="75732"/>
                  </a:cubicBezTo>
                  <a:close/>
                </a:path>
              </a:pathLst>
            </a:custGeom>
            <a:solidFill>
              <a:schemeClr val="accent5">
                <a:lumMod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56" name="Triangle 55">
            <a:extLst>
              <a:ext uri="{FF2B5EF4-FFF2-40B4-BE49-F238E27FC236}">
                <a16:creationId xmlns:a16="http://schemas.microsoft.com/office/drawing/2014/main" id="{2ADB0944-2DD4-1025-5301-F52AED60EDDC}"/>
              </a:ext>
            </a:extLst>
          </p:cNvPr>
          <p:cNvSpPr/>
          <p:nvPr/>
        </p:nvSpPr>
        <p:spPr bwMode="auto">
          <a:xfrm rot="16200000">
            <a:off x="3033137" y="2518316"/>
            <a:ext cx="2772936" cy="1821368"/>
          </a:xfrm>
          <a:prstGeom prst="triangle">
            <a:avLst>
              <a:gd name="adj" fmla="val 32493"/>
            </a:avLst>
          </a:prstGeom>
          <a:solidFill>
            <a:schemeClr val="bg1">
              <a:alpha val="25098"/>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036" name="Group 1035">
            <a:extLst>
              <a:ext uri="{FF2B5EF4-FFF2-40B4-BE49-F238E27FC236}">
                <a16:creationId xmlns:a16="http://schemas.microsoft.com/office/drawing/2014/main" id="{D945EBA8-8A34-6762-F29B-FF45A654D106}"/>
              </a:ext>
            </a:extLst>
          </p:cNvPr>
          <p:cNvGrpSpPr/>
          <p:nvPr/>
        </p:nvGrpSpPr>
        <p:grpSpPr>
          <a:xfrm rot="3865171">
            <a:off x="6869151" y="3009286"/>
            <a:ext cx="193288" cy="174379"/>
            <a:chOff x="6519746" y="5434360"/>
            <a:chExt cx="683942" cy="617034"/>
          </a:xfrm>
        </p:grpSpPr>
        <p:sp>
          <p:nvSpPr>
            <p:cNvPr id="1035" name="Rounded Rectangle 1034">
              <a:extLst>
                <a:ext uri="{FF2B5EF4-FFF2-40B4-BE49-F238E27FC236}">
                  <a16:creationId xmlns:a16="http://schemas.microsoft.com/office/drawing/2014/main" id="{BE598A8A-B8F6-D184-F713-31C2AD386B9E}"/>
                </a:ext>
              </a:extLst>
            </p:cNvPr>
            <p:cNvSpPr/>
            <p:nvPr/>
          </p:nvSpPr>
          <p:spPr bwMode="auto">
            <a:xfrm>
              <a:off x="6519746" y="5434360"/>
              <a:ext cx="683942" cy="617034"/>
            </a:xfrm>
            <a:prstGeom prst="roundRect">
              <a:avLst>
                <a:gd name="adj" fmla="val 29920"/>
              </a:avLst>
            </a:prstGeom>
            <a:solidFill>
              <a:schemeClr val="accent3"/>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34" name="Oval 1033">
              <a:extLst>
                <a:ext uri="{FF2B5EF4-FFF2-40B4-BE49-F238E27FC236}">
                  <a16:creationId xmlns:a16="http://schemas.microsoft.com/office/drawing/2014/main" id="{3B04020E-1028-F08A-A053-C71C1CC4EC48}"/>
                </a:ext>
              </a:extLst>
            </p:cNvPr>
            <p:cNvSpPr/>
            <p:nvPr/>
          </p:nvSpPr>
          <p:spPr bwMode="auto">
            <a:xfrm>
              <a:off x="6659402" y="5798633"/>
              <a:ext cx="410471" cy="203456"/>
            </a:xfrm>
            <a:prstGeom prst="ellipse">
              <a:avLst/>
            </a:prstGeom>
            <a:solidFill>
              <a:schemeClr val="accent3">
                <a:lumMod val="60000"/>
                <a:lumOff val="40000"/>
              </a:schemeClr>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37" name="Group 1036">
            <a:extLst>
              <a:ext uri="{FF2B5EF4-FFF2-40B4-BE49-F238E27FC236}">
                <a16:creationId xmlns:a16="http://schemas.microsoft.com/office/drawing/2014/main" id="{0DE1B259-7AD5-A827-793E-6B7FDFB6D8A9}"/>
              </a:ext>
            </a:extLst>
          </p:cNvPr>
          <p:cNvGrpSpPr/>
          <p:nvPr/>
        </p:nvGrpSpPr>
        <p:grpSpPr>
          <a:xfrm rot="3865171">
            <a:off x="6954643" y="3183988"/>
            <a:ext cx="193288" cy="174379"/>
            <a:chOff x="6519746" y="5434360"/>
            <a:chExt cx="683942" cy="617034"/>
          </a:xfrm>
        </p:grpSpPr>
        <p:sp>
          <p:nvSpPr>
            <p:cNvPr id="1038" name="Rounded Rectangle 1037">
              <a:extLst>
                <a:ext uri="{FF2B5EF4-FFF2-40B4-BE49-F238E27FC236}">
                  <a16:creationId xmlns:a16="http://schemas.microsoft.com/office/drawing/2014/main" id="{B4B41ED0-E959-E263-E268-E0C7358ECA30}"/>
                </a:ext>
              </a:extLst>
            </p:cNvPr>
            <p:cNvSpPr/>
            <p:nvPr/>
          </p:nvSpPr>
          <p:spPr bwMode="auto">
            <a:xfrm>
              <a:off x="6519746" y="5434360"/>
              <a:ext cx="683942" cy="617034"/>
            </a:xfrm>
            <a:prstGeom prst="roundRect">
              <a:avLst>
                <a:gd name="adj" fmla="val 29920"/>
              </a:avLst>
            </a:prstGeom>
            <a:solidFill>
              <a:schemeClr val="accent3"/>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39" name="Oval 1038">
              <a:extLst>
                <a:ext uri="{FF2B5EF4-FFF2-40B4-BE49-F238E27FC236}">
                  <a16:creationId xmlns:a16="http://schemas.microsoft.com/office/drawing/2014/main" id="{C325F4EF-C76D-1203-17A8-89169AE19F20}"/>
                </a:ext>
              </a:extLst>
            </p:cNvPr>
            <p:cNvSpPr/>
            <p:nvPr/>
          </p:nvSpPr>
          <p:spPr bwMode="auto">
            <a:xfrm>
              <a:off x="6659402" y="5798633"/>
              <a:ext cx="410471" cy="203456"/>
            </a:xfrm>
            <a:prstGeom prst="ellipse">
              <a:avLst/>
            </a:prstGeom>
            <a:solidFill>
              <a:schemeClr val="accent3">
                <a:lumMod val="60000"/>
                <a:lumOff val="40000"/>
              </a:schemeClr>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40" name="Group 1039">
            <a:extLst>
              <a:ext uri="{FF2B5EF4-FFF2-40B4-BE49-F238E27FC236}">
                <a16:creationId xmlns:a16="http://schemas.microsoft.com/office/drawing/2014/main" id="{580DC06A-17B4-3259-597B-7FB37C979AA5}"/>
              </a:ext>
            </a:extLst>
          </p:cNvPr>
          <p:cNvGrpSpPr/>
          <p:nvPr/>
        </p:nvGrpSpPr>
        <p:grpSpPr>
          <a:xfrm rot="3141685">
            <a:off x="7055005" y="3336389"/>
            <a:ext cx="193288" cy="174379"/>
            <a:chOff x="6519746" y="5434360"/>
            <a:chExt cx="683942" cy="617034"/>
          </a:xfrm>
        </p:grpSpPr>
        <p:sp>
          <p:nvSpPr>
            <p:cNvPr id="1041" name="Rounded Rectangle 1040">
              <a:extLst>
                <a:ext uri="{FF2B5EF4-FFF2-40B4-BE49-F238E27FC236}">
                  <a16:creationId xmlns:a16="http://schemas.microsoft.com/office/drawing/2014/main" id="{E8C22415-522B-A16D-01AC-A99F28D0B7E9}"/>
                </a:ext>
              </a:extLst>
            </p:cNvPr>
            <p:cNvSpPr/>
            <p:nvPr/>
          </p:nvSpPr>
          <p:spPr bwMode="auto">
            <a:xfrm>
              <a:off x="6519746" y="5434360"/>
              <a:ext cx="683942" cy="617034"/>
            </a:xfrm>
            <a:prstGeom prst="roundRect">
              <a:avLst>
                <a:gd name="adj" fmla="val 29920"/>
              </a:avLst>
            </a:prstGeom>
            <a:solidFill>
              <a:schemeClr val="accent3"/>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42" name="Oval 1041">
              <a:extLst>
                <a:ext uri="{FF2B5EF4-FFF2-40B4-BE49-F238E27FC236}">
                  <a16:creationId xmlns:a16="http://schemas.microsoft.com/office/drawing/2014/main" id="{C66707F4-F47E-4FEE-6DBC-7958BF1E8E67}"/>
                </a:ext>
              </a:extLst>
            </p:cNvPr>
            <p:cNvSpPr/>
            <p:nvPr/>
          </p:nvSpPr>
          <p:spPr bwMode="auto">
            <a:xfrm>
              <a:off x="6659402" y="5798633"/>
              <a:ext cx="410471" cy="203456"/>
            </a:xfrm>
            <a:prstGeom prst="ellipse">
              <a:avLst/>
            </a:prstGeom>
            <a:solidFill>
              <a:schemeClr val="accent3">
                <a:lumMod val="60000"/>
                <a:lumOff val="40000"/>
              </a:schemeClr>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43" name="Group 1042">
            <a:extLst>
              <a:ext uri="{FF2B5EF4-FFF2-40B4-BE49-F238E27FC236}">
                <a16:creationId xmlns:a16="http://schemas.microsoft.com/office/drawing/2014/main" id="{07734048-E2DE-7119-B939-D55E0792B40B}"/>
              </a:ext>
            </a:extLst>
          </p:cNvPr>
          <p:cNvGrpSpPr/>
          <p:nvPr/>
        </p:nvGrpSpPr>
        <p:grpSpPr>
          <a:xfrm rot="2012949">
            <a:off x="7199970" y="3444183"/>
            <a:ext cx="193288" cy="174379"/>
            <a:chOff x="6519746" y="5434360"/>
            <a:chExt cx="683942" cy="617034"/>
          </a:xfrm>
        </p:grpSpPr>
        <p:sp>
          <p:nvSpPr>
            <p:cNvPr id="1044" name="Rounded Rectangle 1043">
              <a:extLst>
                <a:ext uri="{FF2B5EF4-FFF2-40B4-BE49-F238E27FC236}">
                  <a16:creationId xmlns:a16="http://schemas.microsoft.com/office/drawing/2014/main" id="{8CF8FD4B-8B52-9654-EAB9-DE1DACCD19B3}"/>
                </a:ext>
              </a:extLst>
            </p:cNvPr>
            <p:cNvSpPr/>
            <p:nvPr/>
          </p:nvSpPr>
          <p:spPr bwMode="auto">
            <a:xfrm>
              <a:off x="6519746" y="5434360"/>
              <a:ext cx="683942" cy="617034"/>
            </a:xfrm>
            <a:prstGeom prst="roundRect">
              <a:avLst>
                <a:gd name="adj" fmla="val 29920"/>
              </a:avLst>
            </a:prstGeom>
            <a:solidFill>
              <a:schemeClr val="accent3"/>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45" name="Oval 1044">
              <a:extLst>
                <a:ext uri="{FF2B5EF4-FFF2-40B4-BE49-F238E27FC236}">
                  <a16:creationId xmlns:a16="http://schemas.microsoft.com/office/drawing/2014/main" id="{D13902DD-8911-ABD5-8D82-D3B8DEDBE172}"/>
                </a:ext>
              </a:extLst>
            </p:cNvPr>
            <p:cNvSpPr/>
            <p:nvPr/>
          </p:nvSpPr>
          <p:spPr bwMode="auto">
            <a:xfrm>
              <a:off x="6659402" y="5798633"/>
              <a:ext cx="410471" cy="203456"/>
            </a:xfrm>
            <a:prstGeom prst="ellipse">
              <a:avLst/>
            </a:prstGeom>
            <a:solidFill>
              <a:schemeClr val="accent3">
                <a:lumMod val="60000"/>
                <a:lumOff val="40000"/>
              </a:schemeClr>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46" name="Group 1045">
            <a:extLst>
              <a:ext uri="{FF2B5EF4-FFF2-40B4-BE49-F238E27FC236}">
                <a16:creationId xmlns:a16="http://schemas.microsoft.com/office/drawing/2014/main" id="{D70FEA69-B112-D642-6E12-288C167CD20E}"/>
              </a:ext>
            </a:extLst>
          </p:cNvPr>
          <p:cNvGrpSpPr/>
          <p:nvPr/>
        </p:nvGrpSpPr>
        <p:grpSpPr>
          <a:xfrm rot="1576127">
            <a:off x="7374674" y="3522242"/>
            <a:ext cx="193288" cy="174379"/>
            <a:chOff x="6519746" y="5434360"/>
            <a:chExt cx="683942" cy="617034"/>
          </a:xfrm>
        </p:grpSpPr>
        <p:sp>
          <p:nvSpPr>
            <p:cNvPr id="1047" name="Rounded Rectangle 1046">
              <a:extLst>
                <a:ext uri="{FF2B5EF4-FFF2-40B4-BE49-F238E27FC236}">
                  <a16:creationId xmlns:a16="http://schemas.microsoft.com/office/drawing/2014/main" id="{D9228D84-2E58-940C-2340-DF3018E908F1}"/>
                </a:ext>
              </a:extLst>
            </p:cNvPr>
            <p:cNvSpPr/>
            <p:nvPr/>
          </p:nvSpPr>
          <p:spPr bwMode="auto">
            <a:xfrm>
              <a:off x="6519746" y="5434360"/>
              <a:ext cx="683942" cy="617034"/>
            </a:xfrm>
            <a:prstGeom prst="roundRect">
              <a:avLst>
                <a:gd name="adj" fmla="val 29920"/>
              </a:avLst>
            </a:prstGeom>
            <a:solidFill>
              <a:schemeClr val="accent3"/>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48" name="Oval 1047">
              <a:extLst>
                <a:ext uri="{FF2B5EF4-FFF2-40B4-BE49-F238E27FC236}">
                  <a16:creationId xmlns:a16="http://schemas.microsoft.com/office/drawing/2014/main" id="{E75DD50A-8626-EA64-31DA-CDD24F88B7AE}"/>
                </a:ext>
              </a:extLst>
            </p:cNvPr>
            <p:cNvSpPr/>
            <p:nvPr/>
          </p:nvSpPr>
          <p:spPr bwMode="auto">
            <a:xfrm>
              <a:off x="6659402" y="5798633"/>
              <a:ext cx="410471" cy="203456"/>
            </a:xfrm>
            <a:prstGeom prst="ellipse">
              <a:avLst/>
            </a:prstGeom>
            <a:solidFill>
              <a:schemeClr val="accent3">
                <a:lumMod val="60000"/>
                <a:lumOff val="40000"/>
              </a:schemeClr>
            </a:solidFill>
            <a:ln w="12700">
              <a:solidFill>
                <a:schemeClr val="accent3">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27" name="Group 26">
            <a:extLst>
              <a:ext uri="{FF2B5EF4-FFF2-40B4-BE49-F238E27FC236}">
                <a16:creationId xmlns:a16="http://schemas.microsoft.com/office/drawing/2014/main" id="{F7CD99ED-DDFF-0A32-CE5A-918EF42BEE9B}"/>
              </a:ext>
            </a:extLst>
          </p:cNvPr>
          <p:cNvGrpSpPr/>
          <p:nvPr/>
        </p:nvGrpSpPr>
        <p:grpSpPr>
          <a:xfrm>
            <a:off x="7076414" y="2845860"/>
            <a:ext cx="676656" cy="676656"/>
            <a:chOff x="5998464" y="2487168"/>
            <a:chExt cx="676656" cy="676656"/>
          </a:xfrm>
        </p:grpSpPr>
        <p:sp>
          <p:nvSpPr>
            <p:cNvPr id="26" name="Oval 25">
              <a:extLst>
                <a:ext uri="{FF2B5EF4-FFF2-40B4-BE49-F238E27FC236}">
                  <a16:creationId xmlns:a16="http://schemas.microsoft.com/office/drawing/2014/main" id="{BA79AB4C-FFD4-CA2D-3905-44E76A90C8BF}"/>
                </a:ext>
              </a:extLst>
            </p:cNvPr>
            <p:cNvSpPr/>
            <p:nvPr/>
          </p:nvSpPr>
          <p:spPr bwMode="auto">
            <a:xfrm>
              <a:off x="5998464" y="2487168"/>
              <a:ext cx="676656" cy="676656"/>
            </a:xfrm>
            <a:prstGeom prst="ellipse">
              <a:avLst/>
            </a:prstGeom>
            <a:solidFill>
              <a:schemeClr val="tx1">
                <a:alpha val="50196"/>
              </a:schemeClr>
            </a:solidFill>
            <a:ln w="19050">
              <a:solidFill>
                <a:schemeClr val="accent5"/>
              </a:solidFill>
              <a:prstDash val="sysDot"/>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3" name="Group 22">
              <a:extLst>
                <a:ext uri="{FF2B5EF4-FFF2-40B4-BE49-F238E27FC236}">
                  <a16:creationId xmlns:a16="http://schemas.microsoft.com/office/drawing/2014/main" id="{28ABFDF2-1964-D1C9-2D8C-C08B7F24E898}"/>
                </a:ext>
              </a:extLst>
            </p:cNvPr>
            <p:cNvGrpSpPr/>
            <p:nvPr/>
          </p:nvGrpSpPr>
          <p:grpSpPr>
            <a:xfrm>
              <a:off x="6117336" y="2618232"/>
              <a:ext cx="435864" cy="435864"/>
              <a:chOff x="10174224" y="2313432"/>
              <a:chExt cx="914400" cy="914400"/>
            </a:xfrm>
          </p:grpSpPr>
          <p:sp>
            <p:nvSpPr>
              <p:cNvPr id="24" name="Oval 23">
                <a:extLst>
                  <a:ext uri="{FF2B5EF4-FFF2-40B4-BE49-F238E27FC236}">
                    <a16:creationId xmlns:a16="http://schemas.microsoft.com/office/drawing/2014/main" id="{0B9EE253-C259-61C2-6291-347DDE42EB44}"/>
                  </a:ext>
                </a:extLst>
              </p:cNvPr>
              <p:cNvSpPr/>
              <p:nvPr/>
            </p:nvSpPr>
            <p:spPr bwMode="auto">
              <a:xfrm>
                <a:off x="10233660" y="2354580"/>
                <a:ext cx="784860" cy="784860"/>
              </a:xfrm>
              <a:prstGeom prst="ellipse">
                <a:avLst/>
              </a:prstGeom>
              <a:solidFill>
                <a:schemeClr val="accent5"/>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pic>
            <p:nvPicPr>
              <p:cNvPr id="25" name="Graphic 24" descr="Radioactive with solid fill">
                <a:extLst>
                  <a:ext uri="{FF2B5EF4-FFF2-40B4-BE49-F238E27FC236}">
                    <a16:creationId xmlns:a16="http://schemas.microsoft.com/office/drawing/2014/main" id="{44D299DF-B399-C859-8D3F-AAFB357630C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74224" y="2313432"/>
                <a:ext cx="914400" cy="914400"/>
              </a:xfrm>
              <a:prstGeom prst="rect">
                <a:avLst/>
              </a:prstGeom>
            </p:spPr>
          </p:pic>
        </p:grpSp>
      </p:grpSp>
      <p:grpSp>
        <p:nvGrpSpPr>
          <p:cNvPr id="1076" name="Group 1075">
            <a:extLst>
              <a:ext uri="{FF2B5EF4-FFF2-40B4-BE49-F238E27FC236}">
                <a16:creationId xmlns:a16="http://schemas.microsoft.com/office/drawing/2014/main" id="{F6546C14-6C93-97B9-409D-5B1B1A0F2187}"/>
              </a:ext>
            </a:extLst>
          </p:cNvPr>
          <p:cNvGrpSpPr/>
          <p:nvPr/>
        </p:nvGrpSpPr>
        <p:grpSpPr>
          <a:xfrm>
            <a:off x="5469777" y="3787692"/>
            <a:ext cx="867251" cy="910489"/>
            <a:chOff x="5306226" y="7775823"/>
            <a:chExt cx="867251" cy="910489"/>
          </a:xfrm>
        </p:grpSpPr>
        <p:grpSp>
          <p:nvGrpSpPr>
            <p:cNvPr id="1053" name="Group 27">
              <a:extLst>
                <a:ext uri="{FF2B5EF4-FFF2-40B4-BE49-F238E27FC236}">
                  <a16:creationId xmlns:a16="http://schemas.microsoft.com/office/drawing/2014/main" id="{4A7FBB98-4D3D-4CA6-A286-C9F9B6A6E5C8}"/>
                </a:ext>
              </a:extLst>
            </p:cNvPr>
            <p:cNvGrpSpPr>
              <a:grpSpLocks/>
            </p:cNvGrpSpPr>
            <p:nvPr/>
          </p:nvGrpSpPr>
          <p:grpSpPr bwMode="auto">
            <a:xfrm rot="20199746">
              <a:off x="5632450" y="7775823"/>
              <a:ext cx="277696" cy="314115"/>
              <a:chOff x="2869" y="1055"/>
              <a:chExt cx="212" cy="212"/>
            </a:xfrm>
          </p:grpSpPr>
          <p:sp>
            <p:nvSpPr>
              <p:cNvPr id="1054" name="Freeform 28">
                <a:extLst>
                  <a:ext uri="{FF2B5EF4-FFF2-40B4-BE49-F238E27FC236}">
                    <a16:creationId xmlns:a16="http://schemas.microsoft.com/office/drawing/2014/main" id="{A5F403ED-112D-DBE8-4767-1208FA644611}"/>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55" name="Freeform 29">
                <a:extLst>
                  <a:ext uri="{FF2B5EF4-FFF2-40B4-BE49-F238E27FC236}">
                    <a16:creationId xmlns:a16="http://schemas.microsoft.com/office/drawing/2014/main" id="{22AC9201-B3B2-7DA9-AB03-8C5B8BCEF954}"/>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58" name="Group 27">
              <a:extLst>
                <a:ext uri="{FF2B5EF4-FFF2-40B4-BE49-F238E27FC236}">
                  <a16:creationId xmlns:a16="http://schemas.microsoft.com/office/drawing/2014/main" id="{51873620-CE03-0DF1-79FF-E04014FEF583}"/>
                </a:ext>
              </a:extLst>
            </p:cNvPr>
            <p:cNvGrpSpPr>
              <a:grpSpLocks/>
            </p:cNvGrpSpPr>
            <p:nvPr/>
          </p:nvGrpSpPr>
          <p:grpSpPr bwMode="auto">
            <a:xfrm rot="2799562">
              <a:off x="5324610" y="7867181"/>
              <a:ext cx="280356" cy="317124"/>
              <a:chOff x="2869" y="1055"/>
              <a:chExt cx="212" cy="212"/>
            </a:xfrm>
          </p:grpSpPr>
          <p:sp>
            <p:nvSpPr>
              <p:cNvPr id="1059" name="Freeform 28">
                <a:extLst>
                  <a:ext uri="{FF2B5EF4-FFF2-40B4-BE49-F238E27FC236}">
                    <a16:creationId xmlns:a16="http://schemas.microsoft.com/office/drawing/2014/main" id="{79A47F76-C9A2-3063-996C-1D23BE234BEE}"/>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60" name="Freeform 29">
                <a:extLst>
                  <a:ext uri="{FF2B5EF4-FFF2-40B4-BE49-F238E27FC236}">
                    <a16:creationId xmlns:a16="http://schemas.microsoft.com/office/drawing/2014/main" id="{D9B4A93F-979D-55C5-9734-08EC1F99E6CF}"/>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61" name="Group 27">
              <a:extLst>
                <a:ext uri="{FF2B5EF4-FFF2-40B4-BE49-F238E27FC236}">
                  <a16:creationId xmlns:a16="http://schemas.microsoft.com/office/drawing/2014/main" id="{D1BE636F-85DC-B9B5-AB5C-49604F125566}"/>
                </a:ext>
              </a:extLst>
            </p:cNvPr>
            <p:cNvGrpSpPr>
              <a:grpSpLocks/>
            </p:cNvGrpSpPr>
            <p:nvPr/>
          </p:nvGrpSpPr>
          <p:grpSpPr bwMode="auto">
            <a:xfrm rot="9000000">
              <a:off x="5833849" y="8064186"/>
              <a:ext cx="280356" cy="317124"/>
              <a:chOff x="2869" y="1055"/>
              <a:chExt cx="212" cy="212"/>
            </a:xfrm>
          </p:grpSpPr>
          <p:sp>
            <p:nvSpPr>
              <p:cNvPr id="1062" name="Freeform 28">
                <a:extLst>
                  <a:ext uri="{FF2B5EF4-FFF2-40B4-BE49-F238E27FC236}">
                    <a16:creationId xmlns:a16="http://schemas.microsoft.com/office/drawing/2014/main" id="{9D40C63B-5B7C-E551-49CF-5A5BB2055333}"/>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63" name="Freeform 29">
                <a:extLst>
                  <a:ext uri="{FF2B5EF4-FFF2-40B4-BE49-F238E27FC236}">
                    <a16:creationId xmlns:a16="http://schemas.microsoft.com/office/drawing/2014/main" id="{4611F0F5-10F7-BC1D-2051-AC5188AFEEEE}"/>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64" name="Group 27">
              <a:extLst>
                <a:ext uri="{FF2B5EF4-FFF2-40B4-BE49-F238E27FC236}">
                  <a16:creationId xmlns:a16="http://schemas.microsoft.com/office/drawing/2014/main" id="{D46C7B09-0F8D-1A2D-A4F6-974B4D37F893}"/>
                </a:ext>
              </a:extLst>
            </p:cNvPr>
            <p:cNvGrpSpPr>
              <a:grpSpLocks/>
            </p:cNvGrpSpPr>
            <p:nvPr/>
          </p:nvGrpSpPr>
          <p:grpSpPr bwMode="auto">
            <a:xfrm rot="5032863">
              <a:off x="5874737" y="8387572"/>
              <a:ext cx="280356" cy="317124"/>
              <a:chOff x="2869" y="1055"/>
              <a:chExt cx="212" cy="212"/>
            </a:xfrm>
          </p:grpSpPr>
          <p:sp>
            <p:nvSpPr>
              <p:cNvPr id="1065" name="Freeform 28">
                <a:extLst>
                  <a:ext uri="{FF2B5EF4-FFF2-40B4-BE49-F238E27FC236}">
                    <a16:creationId xmlns:a16="http://schemas.microsoft.com/office/drawing/2014/main" id="{25F1549E-28A0-5427-EC52-3A4C720F25B9}"/>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66" name="Freeform 29">
                <a:extLst>
                  <a:ext uri="{FF2B5EF4-FFF2-40B4-BE49-F238E27FC236}">
                    <a16:creationId xmlns:a16="http://schemas.microsoft.com/office/drawing/2014/main" id="{39ED9404-0BF1-34E1-EDA4-C3D618690831}"/>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67" name="Group 27">
              <a:extLst>
                <a:ext uri="{FF2B5EF4-FFF2-40B4-BE49-F238E27FC236}">
                  <a16:creationId xmlns:a16="http://schemas.microsoft.com/office/drawing/2014/main" id="{DC249433-A086-C87A-3361-DAFE14CE67B1}"/>
                </a:ext>
              </a:extLst>
            </p:cNvPr>
            <p:cNvGrpSpPr>
              <a:grpSpLocks/>
            </p:cNvGrpSpPr>
            <p:nvPr/>
          </p:nvGrpSpPr>
          <p:grpSpPr bwMode="auto">
            <a:xfrm rot="7466555">
              <a:off x="5350631" y="8183133"/>
              <a:ext cx="280356" cy="317124"/>
              <a:chOff x="2869" y="1055"/>
              <a:chExt cx="212" cy="212"/>
            </a:xfrm>
          </p:grpSpPr>
          <p:sp>
            <p:nvSpPr>
              <p:cNvPr id="1068" name="Freeform 28">
                <a:extLst>
                  <a:ext uri="{FF2B5EF4-FFF2-40B4-BE49-F238E27FC236}">
                    <a16:creationId xmlns:a16="http://schemas.microsoft.com/office/drawing/2014/main" id="{B8115DEE-ABFE-F41E-354C-E82E9FDBFA3B}"/>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69" name="Freeform 29">
                <a:extLst>
                  <a:ext uri="{FF2B5EF4-FFF2-40B4-BE49-F238E27FC236}">
                    <a16:creationId xmlns:a16="http://schemas.microsoft.com/office/drawing/2014/main" id="{C0B5884D-9645-789C-04A8-F0EE58CCFB9B}"/>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70" name="Group 27">
              <a:extLst>
                <a:ext uri="{FF2B5EF4-FFF2-40B4-BE49-F238E27FC236}">
                  <a16:creationId xmlns:a16="http://schemas.microsoft.com/office/drawing/2014/main" id="{9011E610-DA74-0488-7A52-4532512E0BC2}"/>
                </a:ext>
              </a:extLst>
            </p:cNvPr>
            <p:cNvGrpSpPr>
              <a:grpSpLocks/>
            </p:cNvGrpSpPr>
            <p:nvPr/>
          </p:nvGrpSpPr>
          <p:grpSpPr bwMode="auto">
            <a:xfrm rot="7466555">
              <a:off x="5595451" y="8088115"/>
              <a:ext cx="223208" cy="252481"/>
              <a:chOff x="2869" y="1055"/>
              <a:chExt cx="212" cy="212"/>
            </a:xfrm>
          </p:grpSpPr>
          <p:sp>
            <p:nvSpPr>
              <p:cNvPr id="1071" name="Freeform 28">
                <a:extLst>
                  <a:ext uri="{FF2B5EF4-FFF2-40B4-BE49-F238E27FC236}">
                    <a16:creationId xmlns:a16="http://schemas.microsoft.com/office/drawing/2014/main" id="{9B35E457-BBF5-5A48-7037-F464432FE95F}"/>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72" name="Freeform 29">
                <a:extLst>
                  <a:ext uri="{FF2B5EF4-FFF2-40B4-BE49-F238E27FC236}">
                    <a16:creationId xmlns:a16="http://schemas.microsoft.com/office/drawing/2014/main" id="{3005FACD-25C2-D5D3-B74A-E1065878BE31}"/>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nvGrpSpPr>
            <p:cNvPr id="1073" name="Group 27">
              <a:extLst>
                <a:ext uri="{FF2B5EF4-FFF2-40B4-BE49-F238E27FC236}">
                  <a16:creationId xmlns:a16="http://schemas.microsoft.com/office/drawing/2014/main" id="{5723095E-1EDE-57C1-3254-118B94383BEE}"/>
                </a:ext>
              </a:extLst>
            </p:cNvPr>
            <p:cNvGrpSpPr>
              <a:grpSpLocks/>
            </p:cNvGrpSpPr>
            <p:nvPr/>
          </p:nvGrpSpPr>
          <p:grpSpPr bwMode="auto">
            <a:xfrm rot="674032">
              <a:off x="5636339" y="8359462"/>
              <a:ext cx="223208" cy="252481"/>
              <a:chOff x="2869" y="1055"/>
              <a:chExt cx="212" cy="212"/>
            </a:xfrm>
          </p:grpSpPr>
          <p:sp>
            <p:nvSpPr>
              <p:cNvPr id="1074" name="Freeform 28">
                <a:extLst>
                  <a:ext uri="{FF2B5EF4-FFF2-40B4-BE49-F238E27FC236}">
                    <a16:creationId xmlns:a16="http://schemas.microsoft.com/office/drawing/2014/main" id="{2CA394C7-8D8B-7B15-92C8-8D1A2D7E0271}"/>
                  </a:ext>
                </a:extLst>
              </p:cNvPr>
              <p:cNvSpPr>
                <a:spLocks/>
              </p:cNvSpPr>
              <p:nvPr/>
            </p:nvSpPr>
            <p:spPr bwMode="auto">
              <a:xfrm>
                <a:off x="2869" y="1055"/>
                <a:ext cx="212" cy="212"/>
              </a:xfrm>
              <a:custGeom>
                <a:avLst/>
                <a:gdLst>
                  <a:gd name="T0" fmla="*/ 3 w 252"/>
                  <a:gd name="T1" fmla="*/ 1 h 252"/>
                  <a:gd name="T2" fmla="*/ 3 w 252"/>
                  <a:gd name="T3" fmla="*/ 3 h 252"/>
                  <a:gd name="T4" fmla="*/ 3 w 252"/>
                  <a:gd name="T5" fmla="*/ 3 h 252"/>
                  <a:gd name="T6" fmla="*/ 3 w 252"/>
                  <a:gd name="T7" fmla="*/ 3 h 252"/>
                  <a:gd name="T8" fmla="*/ 3 w 252"/>
                  <a:gd name="T9" fmla="*/ 3 h 252"/>
                  <a:gd name="T10" fmla="*/ 3 w 252"/>
                  <a:gd name="T11" fmla="*/ 3 h 252"/>
                  <a:gd name="T12" fmla="*/ 3 w 252"/>
                  <a:gd name="T13" fmla="*/ 3 h 252"/>
                  <a:gd name="T14" fmla="*/ 3 w 252"/>
                  <a:gd name="T15" fmla="*/ 3 h 252"/>
                  <a:gd name="T16" fmla="*/ 3 w 252"/>
                  <a:gd name="T17" fmla="*/ 3 h 252"/>
                  <a:gd name="T18" fmla="*/ 3 w 252"/>
                  <a:gd name="T19" fmla="*/ 3 h 252"/>
                  <a:gd name="T20" fmla="*/ 3 w 252"/>
                  <a:gd name="T21" fmla="*/ 3 h 252"/>
                  <a:gd name="T22" fmla="*/ 3 w 252"/>
                  <a:gd name="T23" fmla="*/ 1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2"/>
                  <a:gd name="T37" fmla="*/ 0 h 252"/>
                  <a:gd name="T38" fmla="*/ 252 w 252"/>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2" h="252">
                    <a:moveTo>
                      <a:pt x="135" y="1"/>
                    </a:moveTo>
                    <a:cubicBezTo>
                      <a:pt x="116" y="2"/>
                      <a:pt x="91" y="4"/>
                      <a:pt x="73" y="13"/>
                    </a:cubicBezTo>
                    <a:cubicBezTo>
                      <a:pt x="55" y="22"/>
                      <a:pt x="36" y="40"/>
                      <a:pt x="25" y="55"/>
                    </a:cubicBezTo>
                    <a:cubicBezTo>
                      <a:pt x="14" y="70"/>
                      <a:pt x="10" y="83"/>
                      <a:pt x="7" y="101"/>
                    </a:cubicBezTo>
                    <a:cubicBezTo>
                      <a:pt x="4" y="119"/>
                      <a:pt x="0" y="145"/>
                      <a:pt x="5" y="165"/>
                    </a:cubicBezTo>
                    <a:cubicBezTo>
                      <a:pt x="10" y="185"/>
                      <a:pt x="18" y="205"/>
                      <a:pt x="35" y="219"/>
                    </a:cubicBezTo>
                    <a:cubicBezTo>
                      <a:pt x="52" y="233"/>
                      <a:pt x="79" y="252"/>
                      <a:pt x="107" y="251"/>
                    </a:cubicBezTo>
                    <a:cubicBezTo>
                      <a:pt x="135" y="250"/>
                      <a:pt x="178" y="234"/>
                      <a:pt x="201" y="215"/>
                    </a:cubicBezTo>
                    <a:cubicBezTo>
                      <a:pt x="224" y="196"/>
                      <a:pt x="242" y="164"/>
                      <a:pt x="247" y="137"/>
                    </a:cubicBezTo>
                    <a:cubicBezTo>
                      <a:pt x="252" y="110"/>
                      <a:pt x="243" y="72"/>
                      <a:pt x="233" y="51"/>
                    </a:cubicBezTo>
                    <a:cubicBezTo>
                      <a:pt x="223" y="30"/>
                      <a:pt x="203" y="17"/>
                      <a:pt x="187" y="9"/>
                    </a:cubicBezTo>
                    <a:cubicBezTo>
                      <a:pt x="171" y="1"/>
                      <a:pt x="154" y="0"/>
                      <a:pt x="135" y="1"/>
                    </a:cubicBezTo>
                    <a:close/>
                  </a:path>
                </a:pathLst>
              </a:custGeom>
              <a:solidFill>
                <a:schemeClr val="accent1"/>
              </a:solidFill>
              <a:ln w="12700">
                <a:solidFill>
                  <a:schemeClr val="tx1"/>
                </a:solidFill>
                <a:round/>
                <a:headEnd/>
                <a:tailEnd/>
              </a:ln>
            </p:spPr>
            <p:txBody>
              <a:bodyPr/>
              <a:lstStyle/>
              <a:p>
                <a:endParaRPr lang="en-US"/>
              </a:p>
            </p:txBody>
          </p:sp>
          <p:sp>
            <p:nvSpPr>
              <p:cNvPr id="1075" name="Freeform 29">
                <a:extLst>
                  <a:ext uri="{FF2B5EF4-FFF2-40B4-BE49-F238E27FC236}">
                    <a16:creationId xmlns:a16="http://schemas.microsoft.com/office/drawing/2014/main" id="{703FB919-B943-4D87-8DDA-AFB90D989560}"/>
                  </a:ext>
                </a:extLst>
              </p:cNvPr>
              <p:cNvSpPr>
                <a:spLocks/>
              </p:cNvSpPr>
              <p:nvPr/>
            </p:nvSpPr>
            <p:spPr bwMode="auto">
              <a:xfrm>
                <a:off x="2889" y="1079"/>
                <a:ext cx="172" cy="153"/>
              </a:xfrm>
              <a:custGeom>
                <a:avLst/>
                <a:gdLst>
                  <a:gd name="T0" fmla="*/ 92 w 172"/>
                  <a:gd name="T1" fmla="*/ 1 h 153"/>
                  <a:gd name="T2" fmla="*/ 50 w 172"/>
                  <a:gd name="T3" fmla="*/ 9 h 153"/>
                  <a:gd name="T4" fmla="*/ 17 w 172"/>
                  <a:gd name="T5" fmla="*/ 37 h 153"/>
                  <a:gd name="T6" fmla="*/ 5 w 172"/>
                  <a:gd name="T7" fmla="*/ 69 h 153"/>
                  <a:gd name="T8" fmla="*/ 3 w 172"/>
                  <a:gd name="T9" fmla="*/ 112 h 153"/>
                  <a:gd name="T10" fmla="*/ 24 w 172"/>
                  <a:gd name="T11" fmla="*/ 149 h 153"/>
                  <a:gd name="T12" fmla="*/ 81 w 172"/>
                  <a:gd name="T13" fmla="*/ 137 h 153"/>
                  <a:gd name="T14" fmla="*/ 137 w 172"/>
                  <a:gd name="T15" fmla="*/ 146 h 153"/>
                  <a:gd name="T16" fmla="*/ 169 w 172"/>
                  <a:gd name="T17" fmla="*/ 93 h 153"/>
                  <a:gd name="T18" fmla="*/ 159 w 172"/>
                  <a:gd name="T19" fmla="*/ 35 h 153"/>
                  <a:gd name="T20" fmla="*/ 128 w 172"/>
                  <a:gd name="T21" fmla="*/ 6 h 153"/>
                  <a:gd name="T22" fmla="*/ 92 w 172"/>
                  <a:gd name="T23" fmla="*/ 1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53"/>
                  <a:gd name="T38" fmla="*/ 172 w 172"/>
                  <a:gd name="T39" fmla="*/ 153 h 1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53">
                    <a:moveTo>
                      <a:pt x="92" y="1"/>
                    </a:moveTo>
                    <a:cubicBezTo>
                      <a:pt x="79" y="1"/>
                      <a:pt x="62" y="3"/>
                      <a:pt x="50" y="9"/>
                    </a:cubicBezTo>
                    <a:cubicBezTo>
                      <a:pt x="38" y="15"/>
                      <a:pt x="25" y="27"/>
                      <a:pt x="17" y="37"/>
                    </a:cubicBezTo>
                    <a:cubicBezTo>
                      <a:pt x="10" y="48"/>
                      <a:pt x="7" y="56"/>
                      <a:pt x="5" y="69"/>
                    </a:cubicBezTo>
                    <a:cubicBezTo>
                      <a:pt x="3" y="81"/>
                      <a:pt x="0" y="98"/>
                      <a:pt x="3" y="112"/>
                    </a:cubicBezTo>
                    <a:cubicBezTo>
                      <a:pt x="7" y="126"/>
                      <a:pt x="11" y="145"/>
                      <a:pt x="24" y="149"/>
                    </a:cubicBezTo>
                    <a:cubicBezTo>
                      <a:pt x="37" y="153"/>
                      <a:pt x="62" y="137"/>
                      <a:pt x="81" y="137"/>
                    </a:cubicBezTo>
                    <a:cubicBezTo>
                      <a:pt x="100" y="137"/>
                      <a:pt x="122" y="153"/>
                      <a:pt x="137" y="146"/>
                    </a:cubicBezTo>
                    <a:cubicBezTo>
                      <a:pt x="152" y="139"/>
                      <a:pt x="165" y="111"/>
                      <a:pt x="169" y="93"/>
                    </a:cubicBezTo>
                    <a:cubicBezTo>
                      <a:pt x="172" y="75"/>
                      <a:pt x="166" y="49"/>
                      <a:pt x="159" y="35"/>
                    </a:cubicBezTo>
                    <a:cubicBezTo>
                      <a:pt x="152" y="20"/>
                      <a:pt x="139" y="12"/>
                      <a:pt x="128" y="6"/>
                    </a:cubicBezTo>
                    <a:cubicBezTo>
                      <a:pt x="117" y="1"/>
                      <a:pt x="105" y="0"/>
                      <a:pt x="92" y="1"/>
                    </a:cubicBezTo>
                    <a:close/>
                  </a:path>
                </a:pathLst>
              </a:custGeom>
              <a:solidFill>
                <a:schemeClr val="accent2"/>
              </a:solidFill>
              <a:ln w="12700">
                <a:solidFill>
                  <a:schemeClr val="accent2">
                    <a:lumMod val="40000"/>
                    <a:lumOff val="60000"/>
                  </a:schemeClr>
                </a:solidFill>
                <a:round/>
                <a:headEnd/>
                <a:tailEnd/>
              </a:ln>
            </p:spPr>
            <p:txBody>
              <a:bodyPr/>
              <a:lstStyle/>
              <a:p>
                <a:pPr eaLnBrk="1" hangingPunct="1">
                  <a:lnSpc>
                    <a:spcPct val="90000"/>
                  </a:lnSpc>
                  <a:spcBef>
                    <a:spcPct val="35000"/>
                  </a:spcBef>
                  <a:spcAft>
                    <a:spcPct val="25000"/>
                  </a:spcAft>
                  <a:buClr>
                    <a:schemeClr val="folHlink"/>
                  </a:buClr>
                  <a:buFont typeface="Arial" charset="0"/>
                  <a:buChar char="•"/>
                  <a:defRPr/>
                </a:pPr>
                <a:endParaRPr lang="en-US">
                  <a:latin typeface="Calibri" panose="020F0502020204030204" pitchFamily="34" charset="0"/>
                  <a:cs typeface="+mn-cs"/>
                </a:endParaRPr>
              </a:p>
            </p:txBody>
          </p:sp>
        </p:grpSp>
      </p:grpSp>
      <p:cxnSp>
        <p:nvCxnSpPr>
          <p:cNvPr id="1027" name="Straight Connector 1026">
            <a:extLst>
              <a:ext uri="{FF2B5EF4-FFF2-40B4-BE49-F238E27FC236}">
                <a16:creationId xmlns:a16="http://schemas.microsoft.com/office/drawing/2014/main" id="{83A4910B-2B2D-EAFE-85F9-793D905B8AB7}"/>
              </a:ext>
            </a:extLst>
          </p:cNvPr>
          <p:cNvCxnSpPr>
            <a:cxnSpLocks/>
          </p:cNvCxnSpPr>
          <p:nvPr/>
        </p:nvCxnSpPr>
        <p:spPr bwMode="auto">
          <a:xfrm flipV="1">
            <a:off x="5906763" y="4518784"/>
            <a:ext cx="0" cy="828518"/>
          </a:xfrm>
          <a:prstGeom prst="line">
            <a:avLst/>
          </a:prstGeom>
          <a:noFill/>
          <a:ln w="28575" cap="flat" cmpd="sng" algn="ctr">
            <a:solidFill>
              <a:schemeClr val="bg1"/>
            </a:solidFill>
            <a:prstDash val="sysDot"/>
            <a:round/>
            <a:headEnd type="none" w="med" len="med"/>
            <a:tailEnd type="oval" w="med" len="med"/>
          </a:ln>
          <a:effectLst/>
        </p:spPr>
      </p:cxnSp>
      <p:cxnSp>
        <p:nvCxnSpPr>
          <p:cNvPr id="1077" name="Straight Connector 1076">
            <a:extLst>
              <a:ext uri="{FF2B5EF4-FFF2-40B4-BE49-F238E27FC236}">
                <a16:creationId xmlns:a16="http://schemas.microsoft.com/office/drawing/2014/main" id="{ECF61BEE-A9EF-1AF0-2B37-4B67626A03E9}"/>
              </a:ext>
            </a:extLst>
          </p:cNvPr>
          <p:cNvCxnSpPr>
            <a:cxnSpLocks/>
          </p:cNvCxnSpPr>
          <p:nvPr/>
        </p:nvCxnSpPr>
        <p:spPr bwMode="auto">
          <a:xfrm flipH="1">
            <a:off x="7040137" y="1773632"/>
            <a:ext cx="1950943" cy="649900"/>
          </a:xfrm>
          <a:prstGeom prst="line">
            <a:avLst/>
          </a:prstGeom>
          <a:noFill/>
          <a:ln w="28575" cap="flat" cmpd="sng" algn="ctr">
            <a:solidFill>
              <a:schemeClr val="bg1"/>
            </a:solidFill>
            <a:prstDash val="sysDot"/>
            <a:round/>
            <a:headEnd type="none" w="med" len="med"/>
            <a:tailEnd type="oval" w="med" len="med"/>
          </a:ln>
          <a:effectLst/>
        </p:spPr>
      </p:cxnSp>
      <p:cxnSp>
        <p:nvCxnSpPr>
          <p:cNvPr id="1079" name="Straight Connector 1078">
            <a:extLst>
              <a:ext uri="{FF2B5EF4-FFF2-40B4-BE49-F238E27FC236}">
                <a16:creationId xmlns:a16="http://schemas.microsoft.com/office/drawing/2014/main" id="{AE311A5C-2A7E-D6CB-22DE-A9DA7F889E59}"/>
              </a:ext>
            </a:extLst>
          </p:cNvPr>
          <p:cNvCxnSpPr>
            <a:cxnSpLocks/>
            <a:stCxn id="5" idx="1"/>
          </p:cNvCxnSpPr>
          <p:nvPr/>
        </p:nvCxnSpPr>
        <p:spPr bwMode="auto">
          <a:xfrm flipH="1">
            <a:off x="7634794" y="2879098"/>
            <a:ext cx="1439102" cy="138500"/>
          </a:xfrm>
          <a:prstGeom prst="line">
            <a:avLst/>
          </a:prstGeom>
          <a:noFill/>
          <a:ln w="28575" cap="flat" cmpd="sng" algn="ctr">
            <a:solidFill>
              <a:schemeClr val="bg1"/>
            </a:solidFill>
            <a:prstDash val="sysDot"/>
            <a:round/>
            <a:headEnd type="none" w="med" len="med"/>
            <a:tailEnd type="oval" w="med" len="med"/>
          </a:ln>
          <a:effectLst/>
        </p:spPr>
      </p:cxnSp>
      <p:cxnSp>
        <p:nvCxnSpPr>
          <p:cNvPr id="39" name="Straight Connector 38">
            <a:extLst>
              <a:ext uri="{FF2B5EF4-FFF2-40B4-BE49-F238E27FC236}">
                <a16:creationId xmlns:a16="http://schemas.microsoft.com/office/drawing/2014/main" id="{7AA6B987-2453-D747-5FF6-A206BB47B95A}"/>
              </a:ext>
            </a:extLst>
          </p:cNvPr>
          <p:cNvCxnSpPr>
            <a:cxnSpLocks/>
          </p:cNvCxnSpPr>
          <p:nvPr/>
        </p:nvCxnSpPr>
        <p:spPr bwMode="auto">
          <a:xfrm>
            <a:off x="1272540" y="5220406"/>
            <a:ext cx="645470" cy="0"/>
          </a:xfrm>
          <a:prstGeom prst="line">
            <a:avLst/>
          </a:prstGeom>
          <a:noFill/>
          <a:ln w="28575" cap="flat" cmpd="sng" algn="ctr">
            <a:solidFill>
              <a:schemeClr val="bg1"/>
            </a:solidFill>
            <a:prstDash val="sysDot"/>
            <a:round/>
            <a:headEnd type="none" w="med" len="med"/>
            <a:tailEnd type="oval" w="med" len="med"/>
          </a:ln>
          <a:effectLst/>
        </p:spPr>
      </p:cxnSp>
      <p:cxnSp>
        <p:nvCxnSpPr>
          <p:cNvPr id="41" name="Straight Connector 40">
            <a:extLst>
              <a:ext uri="{FF2B5EF4-FFF2-40B4-BE49-F238E27FC236}">
                <a16:creationId xmlns:a16="http://schemas.microsoft.com/office/drawing/2014/main" id="{F5B7B936-4FC6-F69B-5D4B-38C60F341B00}"/>
              </a:ext>
            </a:extLst>
          </p:cNvPr>
          <p:cNvCxnSpPr>
            <a:cxnSpLocks/>
          </p:cNvCxnSpPr>
          <p:nvPr/>
        </p:nvCxnSpPr>
        <p:spPr bwMode="auto">
          <a:xfrm>
            <a:off x="1898904" y="4225048"/>
            <a:ext cx="551688" cy="0"/>
          </a:xfrm>
          <a:prstGeom prst="line">
            <a:avLst/>
          </a:prstGeom>
          <a:noFill/>
          <a:ln w="28575" cap="flat" cmpd="sng" algn="ctr">
            <a:solidFill>
              <a:schemeClr val="bg1"/>
            </a:solidFill>
            <a:prstDash val="sysDot"/>
            <a:round/>
            <a:headEnd type="none" w="med" len="med"/>
            <a:tailEnd type="oval" w="med" len="med"/>
          </a:ln>
          <a:effectLst/>
        </p:spPr>
      </p:cxnSp>
      <p:cxnSp>
        <p:nvCxnSpPr>
          <p:cNvPr id="1083" name="Straight Connector 1082">
            <a:extLst>
              <a:ext uri="{FF2B5EF4-FFF2-40B4-BE49-F238E27FC236}">
                <a16:creationId xmlns:a16="http://schemas.microsoft.com/office/drawing/2014/main" id="{F00B0979-3D09-CB47-CB3D-5C89DEAA6577}"/>
              </a:ext>
            </a:extLst>
          </p:cNvPr>
          <p:cNvCxnSpPr>
            <a:cxnSpLocks/>
          </p:cNvCxnSpPr>
          <p:nvPr/>
        </p:nvCxnSpPr>
        <p:spPr bwMode="auto">
          <a:xfrm flipH="1" flipV="1">
            <a:off x="7568779" y="3272961"/>
            <a:ext cx="1383197" cy="439503"/>
          </a:xfrm>
          <a:prstGeom prst="line">
            <a:avLst/>
          </a:prstGeom>
          <a:noFill/>
          <a:ln w="28575" cap="flat" cmpd="sng" algn="ctr">
            <a:solidFill>
              <a:schemeClr val="bg1"/>
            </a:solidFill>
            <a:prstDash val="sysDot"/>
            <a:round/>
            <a:headEnd type="none" w="med" len="med"/>
            <a:tailEnd type="oval" w="med" len="med"/>
          </a:ln>
          <a:effectLst/>
        </p:spPr>
      </p:cxnSp>
      <p:cxnSp>
        <p:nvCxnSpPr>
          <p:cNvPr id="1085" name="Straight Connector 1084">
            <a:extLst>
              <a:ext uri="{FF2B5EF4-FFF2-40B4-BE49-F238E27FC236}">
                <a16:creationId xmlns:a16="http://schemas.microsoft.com/office/drawing/2014/main" id="{C30DB670-EDA7-414D-D7EA-41BE6D3625C7}"/>
              </a:ext>
            </a:extLst>
          </p:cNvPr>
          <p:cNvCxnSpPr>
            <a:cxnSpLocks/>
          </p:cNvCxnSpPr>
          <p:nvPr/>
        </p:nvCxnSpPr>
        <p:spPr bwMode="auto">
          <a:xfrm flipH="1" flipV="1">
            <a:off x="7512503" y="3600361"/>
            <a:ext cx="1238305" cy="1337399"/>
          </a:xfrm>
          <a:prstGeom prst="line">
            <a:avLst/>
          </a:prstGeom>
          <a:noFill/>
          <a:ln w="28575" cap="flat" cmpd="sng" algn="ctr">
            <a:solidFill>
              <a:schemeClr val="bg1"/>
            </a:solidFill>
            <a:prstDash val="sysDot"/>
            <a:round/>
            <a:headEnd type="none" w="med" len="med"/>
            <a:tailEnd type="oval" w="med" len="med"/>
          </a:ln>
          <a:effectLst/>
        </p:spPr>
      </p:cxnSp>
      <p:sp>
        <p:nvSpPr>
          <p:cNvPr id="55" name="Rectangle 54">
            <a:extLst>
              <a:ext uri="{FF2B5EF4-FFF2-40B4-BE49-F238E27FC236}">
                <a16:creationId xmlns:a16="http://schemas.microsoft.com/office/drawing/2014/main" id="{AC233675-EF1E-104F-5420-D1899EB592A9}"/>
              </a:ext>
            </a:extLst>
          </p:cNvPr>
          <p:cNvSpPr/>
          <p:nvPr/>
        </p:nvSpPr>
        <p:spPr bwMode="auto">
          <a:xfrm>
            <a:off x="5337717" y="2055536"/>
            <a:ext cx="2758068" cy="2758068"/>
          </a:xfrm>
          <a:prstGeom prst="rect">
            <a:avLst/>
          </a:prstGeom>
          <a:noFill/>
          <a:ln w="381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1309527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8E385-1891-4CEF-E69E-6FCAFC0AB9B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2ECCA89-C9D2-285A-AFEF-29081B2E2E7E}"/>
              </a:ext>
            </a:extLst>
          </p:cNvPr>
          <p:cNvSpPr>
            <a:spLocks noGrp="1"/>
          </p:cNvSpPr>
          <p:nvPr>
            <p:ph type="title"/>
          </p:nvPr>
        </p:nvSpPr>
        <p:spPr/>
        <p:txBody>
          <a:bodyPr/>
          <a:lstStyle/>
          <a:p>
            <a:r>
              <a:rPr lang="en-US" baseline="30000"/>
              <a:t>177</a:t>
            </a:r>
            <a:r>
              <a:rPr lang="en-US"/>
              <a:t>Lu-PSMA-617: Pharmacology and Other Considerations</a:t>
            </a:r>
          </a:p>
        </p:txBody>
      </p:sp>
      <p:sp>
        <p:nvSpPr>
          <p:cNvPr id="6" name="Content Placeholder 5">
            <a:extLst>
              <a:ext uri="{FF2B5EF4-FFF2-40B4-BE49-F238E27FC236}">
                <a16:creationId xmlns:a16="http://schemas.microsoft.com/office/drawing/2014/main" id="{02F70667-6F41-7215-C683-4DD987066E6D}"/>
              </a:ext>
            </a:extLst>
          </p:cNvPr>
          <p:cNvSpPr>
            <a:spLocks noGrp="1"/>
          </p:cNvSpPr>
          <p:nvPr>
            <p:ph sz="half" idx="1"/>
          </p:nvPr>
        </p:nvSpPr>
        <p:spPr>
          <a:xfrm>
            <a:off x="601820" y="1510730"/>
            <a:ext cx="5494180" cy="4678738"/>
          </a:xfrm>
        </p:spPr>
        <p:txBody>
          <a:bodyPr/>
          <a:lstStyle/>
          <a:p>
            <a:r>
              <a:rPr lang="en-US" sz="2400" b="1" dirty="0"/>
              <a:t>Pharmacology</a:t>
            </a:r>
          </a:p>
          <a:p>
            <a:pPr lvl="1"/>
            <a:r>
              <a:rPr lang="en-US" sz="2200" dirty="0"/>
              <a:t>Dosing and administration: </a:t>
            </a:r>
          </a:p>
          <a:p>
            <a:pPr lvl="2">
              <a:buFont typeface="Wingdings" panose="05000000000000000000" pitchFamily="2" charset="2"/>
              <a:buChar char="§"/>
            </a:pPr>
            <a:r>
              <a:rPr lang="en-US" sz="2000" dirty="0"/>
              <a:t>Single-dose vial for IV injection:    </a:t>
            </a:r>
            <a:br>
              <a:rPr lang="en-US" sz="2000" dirty="0"/>
            </a:br>
            <a:r>
              <a:rPr lang="fr-FR" sz="2000" dirty="0"/>
              <a:t>1000 MBq/</a:t>
            </a:r>
            <a:r>
              <a:rPr lang="fr-FR" sz="2000" dirty="0" err="1"/>
              <a:t>mL</a:t>
            </a:r>
            <a:r>
              <a:rPr lang="fr-FR" sz="2000" dirty="0"/>
              <a:t> (27 </a:t>
            </a:r>
            <a:r>
              <a:rPr lang="fr-FR" sz="2000" dirty="0" err="1"/>
              <a:t>mCi</a:t>
            </a:r>
            <a:r>
              <a:rPr lang="fr-FR" sz="2000" dirty="0"/>
              <a:t>/</a:t>
            </a:r>
            <a:r>
              <a:rPr lang="fr-FR" sz="2000" dirty="0" err="1"/>
              <a:t>mL</a:t>
            </a:r>
            <a:r>
              <a:rPr lang="fr-FR" sz="2000" dirty="0"/>
              <a:t>) </a:t>
            </a:r>
            <a:r>
              <a:rPr lang="en-US" sz="2000" dirty="0"/>
              <a:t> </a:t>
            </a:r>
          </a:p>
          <a:p>
            <a:pPr lvl="2">
              <a:buFont typeface="Wingdings" panose="05000000000000000000" pitchFamily="2" charset="2"/>
              <a:buChar char="§"/>
            </a:pPr>
            <a:r>
              <a:rPr lang="en-US" sz="2000" dirty="0"/>
              <a:t>7.4 </a:t>
            </a:r>
            <a:r>
              <a:rPr lang="en-US" sz="2000" dirty="0" err="1"/>
              <a:t>GBq</a:t>
            </a:r>
            <a:r>
              <a:rPr lang="en-US" sz="2000" dirty="0"/>
              <a:t> (200 </a:t>
            </a:r>
            <a:r>
              <a:rPr lang="en-US" sz="2000" dirty="0" err="1"/>
              <a:t>mCi</a:t>
            </a:r>
            <a:r>
              <a:rPr lang="en-US" sz="2000" dirty="0"/>
              <a:t>/mL) Q6W x 6 doses</a:t>
            </a:r>
          </a:p>
          <a:p>
            <a:pPr lvl="2">
              <a:buFont typeface="Wingdings" panose="05000000000000000000" pitchFamily="2" charset="2"/>
              <a:buChar char="§"/>
            </a:pPr>
            <a:r>
              <a:rPr lang="en-US" sz="2000" baseline="30000" dirty="0"/>
              <a:t>177</a:t>
            </a:r>
            <a:r>
              <a:rPr lang="en-US" sz="2000" dirty="0"/>
              <a:t>Lu-PSMA-617 exposure may increase in patients with moderate renal impairment (</a:t>
            </a:r>
            <a:r>
              <a:rPr lang="en-US" sz="2000" dirty="0" err="1"/>
              <a:t>ie</a:t>
            </a:r>
            <a:r>
              <a:rPr lang="en-US" sz="2000" dirty="0"/>
              <a:t>, </a:t>
            </a:r>
            <a:r>
              <a:rPr lang="en-US" sz="2000" dirty="0" err="1"/>
              <a:t>CrCl</a:t>
            </a:r>
            <a:r>
              <a:rPr lang="en-US" sz="2000" dirty="0"/>
              <a:t> 30-50 mL/min)</a:t>
            </a:r>
          </a:p>
          <a:p>
            <a:pPr lvl="1"/>
            <a:r>
              <a:rPr lang="en-US" sz="2200" dirty="0"/>
              <a:t>Potential exposure to bystanders beyond patient use</a:t>
            </a:r>
          </a:p>
        </p:txBody>
      </p:sp>
      <p:sp>
        <p:nvSpPr>
          <p:cNvPr id="7" name="Content Placeholder 6">
            <a:extLst>
              <a:ext uri="{FF2B5EF4-FFF2-40B4-BE49-F238E27FC236}">
                <a16:creationId xmlns:a16="http://schemas.microsoft.com/office/drawing/2014/main" id="{22167449-27C6-CC37-C137-D4A9EBE7D5D4}"/>
              </a:ext>
            </a:extLst>
          </p:cNvPr>
          <p:cNvSpPr>
            <a:spLocks noGrp="1"/>
          </p:cNvSpPr>
          <p:nvPr>
            <p:ph sz="half" idx="2"/>
          </p:nvPr>
        </p:nvSpPr>
        <p:spPr/>
        <p:txBody>
          <a:bodyPr/>
          <a:lstStyle/>
          <a:p>
            <a:pPr lvl="0">
              <a:spcBef>
                <a:spcPts val="600"/>
              </a:spcBef>
              <a:spcAft>
                <a:spcPts val="0"/>
              </a:spcAft>
            </a:pPr>
            <a:r>
              <a:rPr lang="en-US" sz="2400" b="1"/>
              <a:t>Safety considerations</a:t>
            </a:r>
          </a:p>
          <a:p>
            <a:pPr lvl="1">
              <a:spcBef>
                <a:spcPts val="600"/>
              </a:spcBef>
              <a:spcAft>
                <a:spcPts val="0"/>
              </a:spcAft>
            </a:pPr>
            <a:r>
              <a:rPr lang="en-US" sz="2200"/>
              <a:t>Cautions: radiation exposure management with </a:t>
            </a:r>
            <a:r>
              <a:rPr lang="en-US" sz="2200" dirty="0"/>
              <a:t>good </a:t>
            </a:r>
            <a:r>
              <a:rPr lang="en-US" sz="2200"/>
              <a:t>institutional radiation safety practices and procedures</a:t>
            </a:r>
          </a:p>
          <a:p>
            <a:pPr lvl="1">
              <a:spcBef>
                <a:spcPts val="600"/>
              </a:spcBef>
              <a:spcAft>
                <a:spcPts val="0"/>
              </a:spcAft>
            </a:pPr>
            <a:r>
              <a:rPr lang="en-US" sz="2200"/>
              <a:t>Adverse effects and toxicity: myelosuppression, renal toxicity, dry mouth, GI toxicity, fatigue, electrolyte or metabolic abnormalities, elevated AST/ALT, other nonhematologic toxicity</a:t>
            </a:r>
          </a:p>
          <a:p>
            <a:pPr>
              <a:spcBef>
                <a:spcPts val="600"/>
              </a:spcBef>
              <a:spcAft>
                <a:spcPts val="0"/>
              </a:spcAft>
            </a:pPr>
            <a:r>
              <a:rPr lang="en-US" sz="2400" b="1"/>
              <a:t>Relative contraindications: </a:t>
            </a:r>
          </a:p>
          <a:p>
            <a:pPr lvl="1">
              <a:spcBef>
                <a:spcPts val="600"/>
              </a:spcBef>
              <a:spcAft>
                <a:spcPts val="0"/>
              </a:spcAft>
            </a:pPr>
            <a:r>
              <a:rPr lang="en-US" sz="2200"/>
              <a:t>&lt;50 GFR, hemodialysis, kidney obstructions, or severe </a:t>
            </a:r>
            <a:r>
              <a:rPr lang="en-US" sz="2200" dirty="0" err="1"/>
              <a:t>cytopenias</a:t>
            </a:r>
            <a:endParaRPr lang="en-US" sz="2200"/>
          </a:p>
          <a:p>
            <a:endParaRPr lang="en-US"/>
          </a:p>
        </p:txBody>
      </p:sp>
      <p:sp>
        <p:nvSpPr>
          <p:cNvPr id="2" name="Text Box 11">
            <a:extLst>
              <a:ext uri="{FF2B5EF4-FFF2-40B4-BE49-F238E27FC236}">
                <a16:creationId xmlns:a16="http://schemas.microsoft.com/office/drawing/2014/main" id="{A1AC710F-596F-37A0-3D4F-DCC95AE1EE65}"/>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Calibri"/>
              </a:rPr>
              <a:t>Lu177 PI.</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a:endParaRPr>
          </a:p>
        </p:txBody>
      </p:sp>
    </p:spTree>
    <p:extLst>
      <p:ext uri="{BB962C8B-B14F-4D97-AF65-F5344CB8AC3E}">
        <p14:creationId xmlns:p14="http://schemas.microsoft.com/office/powerpoint/2010/main" val="821393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Freeform 145">
            <a:extLst>
              <a:ext uri="{FF2B5EF4-FFF2-40B4-BE49-F238E27FC236}">
                <a16:creationId xmlns:a16="http://schemas.microsoft.com/office/drawing/2014/main" id="{338AC014-5A19-189A-3960-8D4A4ED372DF}"/>
              </a:ext>
            </a:extLst>
          </p:cNvPr>
          <p:cNvSpPr/>
          <p:nvPr/>
        </p:nvSpPr>
        <p:spPr bwMode="auto">
          <a:xfrm>
            <a:off x="1207620" y="2655729"/>
            <a:ext cx="3892975" cy="3023930"/>
          </a:xfrm>
          <a:custGeom>
            <a:avLst/>
            <a:gdLst>
              <a:gd name="connsiteX0" fmla="*/ 0 w 3886200"/>
              <a:gd name="connsiteY0" fmla="*/ 0 h 2852531"/>
              <a:gd name="connsiteX1" fmla="*/ 0 w 3886200"/>
              <a:gd name="connsiteY1" fmla="*/ 2852531 h 2852531"/>
              <a:gd name="connsiteX2" fmla="*/ 3886200 w 3886200"/>
              <a:gd name="connsiteY2" fmla="*/ 2852531 h 2852531"/>
              <a:gd name="connsiteX3" fmla="*/ 3886200 w 3886200"/>
              <a:gd name="connsiteY3" fmla="*/ 39757 h 2852531"/>
              <a:gd name="connsiteX4" fmla="*/ 0 w 3886200"/>
              <a:gd name="connsiteY4" fmla="*/ 0 h 2852531"/>
              <a:gd name="connsiteX0" fmla="*/ 0 w 3886200"/>
              <a:gd name="connsiteY0" fmla="*/ 102067 h 2954598"/>
              <a:gd name="connsiteX1" fmla="*/ 0 w 3886200"/>
              <a:gd name="connsiteY1" fmla="*/ 2954598 h 2954598"/>
              <a:gd name="connsiteX2" fmla="*/ 3886200 w 3886200"/>
              <a:gd name="connsiteY2" fmla="*/ 2954598 h 2954598"/>
              <a:gd name="connsiteX3" fmla="*/ 3886200 w 3886200"/>
              <a:gd name="connsiteY3" fmla="*/ 141824 h 2954598"/>
              <a:gd name="connsiteX4" fmla="*/ 0 w 3886200"/>
              <a:gd name="connsiteY4" fmla="*/ 102067 h 2954598"/>
              <a:gd name="connsiteX0" fmla="*/ 0 w 3886200"/>
              <a:gd name="connsiteY0" fmla="*/ 163007 h 3015538"/>
              <a:gd name="connsiteX1" fmla="*/ 0 w 3886200"/>
              <a:gd name="connsiteY1" fmla="*/ 3015538 h 3015538"/>
              <a:gd name="connsiteX2" fmla="*/ 3886200 w 3886200"/>
              <a:gd name="connsiteY2" fmla="*/ 3015538 h 3015538"/>
              <a:gd name="connsiteX3" fmla="*/ 3886200 w 3886200"/>
              <a:gd name="connsiteY3" fmla="*/ 202764 h 3015538"/>
              <a:gd name="connsiteX4" fmla="*/ 0 w 3886200"/>
              <a:gd name="connsiteY4" fmla="*/ 163007 h 30155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6200" h="3015538">
                <a:moveTo>
                  <a:pt x="0" y="163007"/>
                </a:moveTo>
                <a:lnTo>
                  <a:pt x="0" y="3015538"/>
                </a:lnTo>
                <a:lnTo>
                  <a:pt x="3886200" y="3015538"/>
                </a:lnTo>
                <a:lnTo>
                  <a:pt x="3886200" y="202764"/>
                </a:lnTo>
                <a:cubicBezTo>
                  <a:pt x="2441713" y="-98723"/>
                  <a:pt x="1315278" y="-22524"/>
                  <a:pt x="0" y="163007"/>
                </a:cubicBezTo>
                <a:close/>
              </a:path>
            </a:pathLst>
          </a:custGeom>
          <a:solidFill>
            <a:schemeClr val="accent5">
              <a:lumMod val="20000"/>
              <a:lumOff val="80000"/>
            </a:schemeClr>
          </a:solidFill>
          <a:ln w="28575">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4E42264F-821C-E736-802F-A7A98B00DC27}"/>
              </a:ext>
            </a:extLst>
          </p:cNvPr>
          <p:cNvSpPr/>
          <p:nvPr/>
        </p:nvSpPr>
        <p:spPr bwMode="auto">
          <a:xfrm>
            <a:off x="2967669" y="2827157"/>
            <a:ext cx="1360839" cy="1360839"/>
          </a:xfrm>
          <a:prstGeom prst="ellipse">
            <a:avLst/>
          </a:prstGeom>
          <a:solidFill>
            <a:schemeClr val="tx1"/>
          </a:solidFill>
          <a:ln w="28575">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0CCEC37B-ABAC-4360-A1B4-F5BBE6F6A531}"/>
              </a:ext>
            </a:extLst>
          </p:cNvPr>
          <p:cNvSpPr>
            <a:spLocks noGrp="1"/>
          </p:cNvSpPr>
          <p:nvPr>
            <p:ph type="title"/>
          </p:nvPr>
        </p:nvSpPr>
        <p:spPr/>
        <p:txBody>
          <a:bodyPr/>
          <a:lstStyle/>
          <a:p>
            <a:r>
              <a:rPr lang="en-US" baseline="30000"/>
              <a:t>177</a:t>
            </a:r>
            <a:r>
              <a:rPr lang="en-US"/>
              <a:t>Lu-PSMA-617–Targeted Radioligand Therapy</a:t>
            </a:r>
          </a:p>
        </p:txBody>
      </p:sp>
      <p:sp>
        <p:nvSpPr>
          <p:cNvPr id="3" name="Content Placeholder 2">
            <a:extLst>
              <a:ext uri="{FF2B5EF4-FFF2-40B4-BE49-F238E27FC236}">
                <a16:creationId xmlns:a16="http://schemas.microsoft.com/office/drawing/2014/main" id="{41591121-3073-CE26-8AF0-F1B330B752D8}"/>
              </a:ext>
            </a:extLst>
          </p:cNvPr>
          <p:cNvSpPr>
            <a:spLocks noGrp="1"/>
          </p:cNvSpPr>
          <p:nvPr>
            <p:ph sz="half" idx="1"/>
          </p:nvPr>
        </p:nvSpPr>
        <p:spPr>
          <a:xfrm>
            <a:off x="6557342" y="1510730"/>
            <a:ext cx="5309278" cy="4678738"/>
          </a:xfrm>
        </p:spPr>
        <p:txBody>
          <a:bodyPr/>
          <a:lstStyle/>
          <a:p>
            <a:r>
              <a:rPr lang="en-US" baseline="30000"/>
              <a:t>177</a:t>
            </a:r>
            <a:r>
              <a:rPr lang="en-US"/>
              <a:t>Lu-PSMA-617 binds with </a:t>
            </a:r>
            <a:br>
              <a:rPr lang="en-US"/>
            </a:br>
            <a:r>
              <a:rPr lang="en-US"/>
              <a:t>high affinity to PSMA on cell membranes</a:t>
            </a:r>
          </a:p>
          <a:p>
            <a:r>
              <a:rPr lang="en-US" baseline="30000"/>
              <a:t>177</a:t>
            </a:r>
            <a:r>
              <a:rPr lang="en-US"/>
              <a:t>Lu is a radioactive atom that emits </a:t>
            </a:r>
            <a:r>
              <a:rPr lang="el-GR"/>
              <a:t>β</a:t>
            </a:r>
            <a:r>
              <a:rPr lang="en-US"/>
              <a:t> particles, resulting in prostate cancer cell death</a:t>
            </a:r>
          </a:p>
          <a:p>
            <a:endParaRPr lang="en-US"/>
          </a:p>
        </p:txBody>
      </p:sp>
      <p:grpSp>
        <p:nvGrpSpPr>
          <p:cNvPr id="92" name="Group 91">
            <a:extLst>
              <a:ext uri="{FF2B5EF4-FFF2-40B4-BE49-F238E27FC236}">
                <a16:creationId xmlns:a16="http://schemas.microsoft.com/office/drawing/2014/main" id="{ECB06998-EE6B-E769-92E0-89C6E57C878E}"/>
              </a:ext>
            </a:extLst>
          </p:cNvPr>
          <p:cNvGrpSpPr/>
          <p:nvPr/>
        </p:nvGrpSpPr>
        <p:grpSpPr>
          <a:xfrm>
            <a:off x="2309573" y="1676125"/>
            <a:ext cx="688359" cy="1357378"/>
            <a:chOff x="6515560" y="-1322771"/>
            <a:chExt cx="1335124" cy="2632733"/>
          </a:xfrm>
        </p:grpSpPr>
        <p:grpSp>
          <p:nvGrpSpPr>
            <p:cNvPr id="63" name="Group 62">
              <a:extLst>
                <a:ext uri="{FF2B5EF4-FFF2-40B4-BE49-F238E27FC236}">
                  <a16:creationId xmlns:a16="http://schemas.microsoft.com/office/drawing/2014/main" id="{4111F18D-99F9-C910-B89F-BFBE424488D6}"/>
                </a:ext>
              </a:extLst>
            </p:cNvPr>
            <p:cNvGrpSpPr/>
            <p:nvPr/>
          </p:nvGrpSpPr>
          <p:grpSpPr>
            <a:xfrm>
              <a:off x="6515560" y="-1322771"/>
              <a:ext cx="1335124" cy="1554751"/>
              <a:chOff x="7967902" y="-1742854"/>
              <a:chExt cx="1335124" cy="1554751"/>
            </a:xfrm>
          </p:grpSpPr>
          <p:sp>
            <p:nvSpPr>
              <p:cNvPr id="82" name="Trapezoid 25">
                <a:extLst>
                  <a:ext uri="{FF2B5EF4-FFF2-40B4-BE49-F238E27FC236}">
                    <a16:creationId xmlns:a16="http://schemas.microsoft.com/office/drawing/2014/main" id="{D728AA2C-DC26-83C9-C94B-C4E4A44B4656}"/>
                  </a:ext>
                </a:extLst>
              </p:cNvPr>
              <p:cNvSpPr/>
              <p:nvPr/>
            </p:nvSpPr>
            <p:spPr bwMode="auto">
              <a:xfrm rot="10800000">
                <a:off x="7967902" y="-943692"/>
                <a:ext cx="1335124" cy="755589"/>
              </a:xfrm>
              <a:custGeom>
                <a:avLst/>
                <a:gdLst>
                  <a:gd name="connsiteX0" fmla="*/ 0 w 1335124"/>
                  <a:gd name="connsiteY0" fmla="*/ 616227 h 616227"/>
                  <a:gd name="connsiteX1" fmla="*/ 154057 w 1335124"/>
                  <a:gd name="connsiteY1" fmla="*/ 0 h 616227"/>
                  <a:gd name="connsiteX2" fmla="*/ 1181067 w 1335124"/>
                  <a:gd name="connsiteY2" fmla="*/ 0 h 616227"/>
                  <a:gd name="connsiteX3" fmla="*/ 1335124 w 1335124"/>
                  <a:gd name="connsiteY3" fmla="*/ 616227 h 616227"/>
                  <a:gd name="connsiteX4" fmla="*/ 0 w 1335124"/>
                  <a:gd name="connsiteY4" fmla="*/ 616227 h 616227"/>
                  <a:gd name="connsiteX0" fmla="*/ 0 w 1335124"/>
                  <a:gd name="connsiteY0" fmla="*/ 616227 h 616227"/>
                  <a:gd name="connsiteX1" fmla="*/ 154057 w 1335124"/>
                  <a:gd name="connsiteY1" fmla="*/ 0 h 616227"/>
                  <a:gd name="connsiteX2" fmla="*/ 795130 w 1335124"/>
                  <a:gd name="connsiteY2" fmla="*/ 526 h 616227"/>
                  <a:gd name="connsiteX3" fmla="*/ 1181067 w 1335124"/>
                  <a:gd name="connsiteY3" fmla="*/ 0 h 616227"/>
                  <a:gd name="connsiteX4" fmla="*/ 1335124 w 1335124"/>
                  <a:gd name="connsiteY4" fmla="*/ 616227 h 616227"/>
                  <a:gd name="connsiteX5" fmla="*/ 0 w 1335124"/>
                  <a:gd name="connsiteY5" fmla="*/ 616227 h 616227"/>
                  <a:gd name="connsiteX0" fmla="*/ 0 w 1335124"/>
                  <a:gd name="connsiteY0" fmla="*/ 616227 h 616227"/>
                  <a:gd name="connsiteX1" fmla="*/ 154057 w 1335124"/>
                  <a:gd name="connsiteY1" fmla="*/ 0 h 616227"/>
                  <a:gd name="connsiteX2" fmla="*/ 477078 w 1335124"/>
                  <a:gd name="connsiteY2" fmla="*/ 526 h 616227"/>
                  <a:gd name="connsiteX3" fmla="*/ 795130 w 1335124"/>
                  <a:gd name="connsiteY3" fmla="*/ 526 h 616227"/>
                  <a:gd name="connsiteX4" fmla="*/ 1181067 w 1335124"/>
                  <a:gd name="connsiteY4" fmla="*/ 0 h 616227"/>
                  <a:gd name="connsiteX5" fmla="*/ 1335124 w 1335124"/>
                  <a:gd name="connsiteY5" fmla="*/ 616227 h 616227"/>
                  <a:gd name="connsiteX6" fmla="*/ 0 w 1335124"/>
                  <a:gd name="connsiteY6" fmla="*/ 616227 h 616227"/>
                  <a:gd name="connsiteX0" fmla="*/ 0 w 1335124"/>
                  <a:gd name="connsiteY0" fmla="*/ 717301 h 717301"/>
                  <a:gd name="connsiteX1" fmla="*/ 154057 w 1335124"/>
                  <a:gd name="connsiteY1" fmla="*/ 101074 h 717301"/>
                  <a:gd name="connsiteX2" fmla="*/ 477078 w 1335124"/>
                  <a:gd name="connsiteY2" fmla="*/ 101600 h 717301"/>
                  <a:gd name="connsiteX3" fmla="*/ 795130 w 1335124"/>
                  <a:gd name="connsiteY3" fmla="*/ 101600 h 717301"/>
                  <a:gd name="connsiteX4" fmla="*/ 1181067 w 1335124"/>
                  <a:gd name="connsiteY4" fmla="*/ 101074 h 717301"/>
                  <a:gd name="connsiteX5" fmla="*/ 1335124 w 1335124"/>
                  <a:gd name="connsiteY5" fmla="*/ 717301 h 717301"/>
                  <a:gd name="connsiteX6" fmla="*/ 0 w 1335124"/>
                  <a:gd name="connsiteY6" fmla="*/ 717301 h 717301"/>
                  <a:gd name="connsiteX0" fmla="*/ 0 w 1335124"/>
                  <a:gd name="connsiteY0" fmla="*/ 749229 h 749229"/>
                  <a:gd name="connsiteX1" fmla="*/ 154057 w 1335124"/>
                  <a:gd name="connsiteY1" fmla="*/ 133002 h 749229"/>
                  <a:gd name="connsiteX2" fmla="*/ 477078 w 1335124"/>
                  <a:gd name="connsiteY2" fmla="*/ 133528 h 749229"/>
                  <a:gd name="connsiteX3" fmla="*/ 795130 w 1335124"/>
                  <a:gd name="connsiteY3" fmla="*/ 133528 h 749229"/>
                  <a:gd name="connsiteX4" fmla="*/ 1181067 w 1335124"/>
                  <a:gd name="connsiteY4" fmla="*/ 133002 h 749229"/>
                  <a:gd name="connsiteX5" fmla="*/ 1335124 w 1335124"/>
                  <a:gd name="connsiteY5" fmla="*/ 749229 h 749229"/>
                  <a:gd name="connsiteX6" fmla="*/ 0 w 1335124"/>
                  <a:gd name="connsiteY6" fmla="*/ 749229 h 749229"/>
                  <a:gd name="connsiteX0" fmla="*/ 0 w 1335124"/>
                  <a:gd name="connsiteY0" fmla="*/ 755589 h 755589"/>
                  <a:gd name="connsiteX1" fmla="*/ 154057 w 1335124"/>
                  <a:gd name="connsiteY1" fmla="*/ 139362 h 755589"/>
                  <a:gd name="connsiteX2" fmla="*/ 477078 w 1335124"/>
                  <a:gd name="connsiteY2" fmla="*/ 139888 h 755589"/>
                  <a:gd name="connsiteX3" fmla="*/ 795130 w 1335124"/>
                  <a:gd name="connsiteY3" fmla="*/ 139888 h 755589"/>
                  <a:gd name="connsiteX4" fmla="*/ 1181067 w 1335124"/>
                  <a:gd name="connsiteY4" fmla="*/ 139362 h 755589"/>
                  <a:gd name="connsiteX5" fmla="*/ 1335124 w 1335124"/>
                  <a:gd name="connsiteY5" fmla="*/ 755589 h 755589"/>
                  <a:gd name="connsiteX6" fmla="*/ 0 w 1335124"/>
                  <a:gd name="connsiteY6" fmla="*/ 755589 h 755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5124" h="755589">
                    <a:moveTo>
                      <a:pt x="0" y="755589"/>
                    </a:moveTo>
                    <a:lnTo>
                      <a:pt x="154057" y="139362"/>
                    </a:lnTo>
                    <a:lnTo>
                      <a:pt x="477078" y="139888"/>
                    </a:lnTo>
                    <a:cubicBezTo>
                      <a:pt x="612912" y="-88712"/>
                      <a:pt x="708992" y="741"/>
                      <a:pt x="795130" y="139888"/>
                    </a:cubicBezTo>
                    <a:lnTo>
                      <a:pt x="1181067" y="139362"/>
                    </a:lnTo>
                    <a:lnTo>
                      <a:pt x="1335124" y="755589"/>
                    </a:lnTo>
                    <a:lnTo>
                      <a:pt x="0" y="755589"/>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 name="Snip Same Side Corner Rectangle 82">
                <a:extLst>
                  <a:ext uri="{FF2B5EF4-FFF2-40B4-BE49-F238E27FC236}">
                    <a16:creationId xmlns:a16="http://schemas.microsoft.com/office/drawing/2014/main" id="{95525657-8D1B-2ADE-93F3-F4C96B05A033}"/>
                  </a:ext>
                </a:extLst>
              </p:cNvPr>
              <p:cNvSpPr/>
              <p:nvPr/>
            </p:nvSpPr>
            <p:spPr bwMode="auto">
              <a:xfrm>
                <a:off x="8292564" y="-1742854"/>
                <a:ext cx="685800" cy="685800"/>
              </a:xfrm>
              <a:prstGeom prst="snip2SameRect">
                <a:avLst>
                  <a:gd name="adj1" fmla="val 15218"/>
                  <a:gd name="adj2" fmla="val 0"/>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 name="Oval 83">
                <a:extLst>
                  <a:ext uri="{FF2B5EF4-FFF2-40B4-BE49-F238E27FC236}">
                    <a16:creationId xmlns:a16="http://schemas.microsoft.com/office/drawing/2014/main" id="{40E79116-C906-9DCB-C11E-93AFA464F66B}"/>
                  </a:ext>
                </a:extLst>
              </p:cNvPr>
              <p:cNvSpPr/>
              <p:nvPr/>
            </p:nvSpPr>
            <p:spPr bwMode="auto">
              <a:xfrm>
                <a:off x="8344903" y="-1698907"/>
                <a:ext cx="580436" cy="580436"/>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 name="Rectangle 84">
                <a:extLst>
                  <a:ext uri="{FF2B5EF4-FFF2-40B4-BE49-F238E27FC236}">
                    <a16:creationId xmlns:a16="http://schemas.microsoft.com/office/drawing/2014/main" id="{5029BCBD-65A3-5BBB-286A-C62C82E4B711}"/>
                  </a:ext>
                </a:extLst>
              </p:cNvPr>
              <p:cNvSpPr/>
              <p:nvPr/>
            </p:nvSpPr>
            <p:spPr bwMode="auto">
              <a:xfrm>
                <a:off x="8476438" y="-1058568"/>
                <a:ext cx="318052" cy="114875"/>
              </a:xfrm>
              <a:prstGeom prst="rect">
                <a:avLst/>
              </a:prstGeom>
              <a:solidFill>
                <a:schemeClr val="accent6">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 name="TextBox 85">
                <a:extLst>
                  <a:ext uri="{FF2B5EF4-FFF2-40B4-BE49-F238E27FC236}">
                    <a16:creationId xmlns:a16="http://schemas.microsoft.com/office/drawing/2014/main" id="{CA0E0B5D-CB71-E0D7-5BB9-B489D6BD98D6}"/>
                  </a:ext>
                </a:extLst>
              </p:cNvPr>
              <p:cNvSpPr txBox="1"/>
              <p:nvPr/>
            </p:nvSpPr>
            <p:spPr bwMode="auto">
              <a:xfrm>
                <a:off x="8217354" y="-1574352"/>
                <a:ext cx="815008" cy="41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sz="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a:t>
                </a:r>
              </a:p>
            </p:txBody>
          </p:sp>
          <p:sp>
            <p:nvSpPr>
              <p:cNvPr id="87" name="TextBox 86">
                <a:extLst>
                  <a:ext uri="{FF2B5EF4-FFF2-40B4-BE49-F238E27FC236}">
                    <a16:creationId xmlns:a16="http://schemas.microsoft.com/office/drawing/2014/main" id="{17B67A65-7BD0-F9CD-7CA2-28A6EE45F9B4}"/>
                  </a:ext>
                </a:extLst>
              </p:cNvPr>
              <p:cNvSpPr txBox="1"/>
              <p:nvPr/>
            </p:nvSpPr>
            <p:spPr bwMode="auto">
              <a:xfrm>
                <a:off x="8049054" y="-825431"/>
                <a:ext cx="1206113" cy="41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PSMA-617</a:t>
                </a:r>
              </a:p>
            </p:txBody>
          </p:sp>
        </p:grpSp>
        <p:sp>
          <p:nvSpPr>
            <p:cNvPr id="91" name="Snip Same Side Corner Rectangle 90">
              <a:extLst>
                <a:ext uri="{FF2B5EF4-FFF2-40B4-BE49-F238E27FC236}">
                  <a16:creationId xmlns:a16="http://schemas.microsoft.com/office/drawing/2014/main" id="{C4A0D59B-7941-BC55-2CE5-D1B71501FB2D}"/>
                </a:ext>
              </a:extLst>
            </p:cNvPr>
            <p:cNvSpPr/>
            <p:nvPr/>
          </p:nvSpPr>
          <p:spPr bwMode="auto">
            <a:xfrm>
              <a:off x="6676548" y="128737"/>
              <a:ext cx="1119581" cy="1181225"/>
            </a:xfrm>
            <a:custGeom>
              <a:avLst/>
              <a:gdLst>
                <a:gd name="connsiteX0" fmla="*/ 186601 w 1119582"/>
                <a:gd name="connsiteY0" fmla="*/ 0 h 1177218"/>
                <a:gd name="connsiteX1" fmla="*/ 932981 w 1119582"/>
                <a:gd name="connsiteY1" fmla="*/ 0 h 1177218"/>
                <a:gd name="connsiteX2" fmla="*/ 1119582 w 1119582"/>
                <a:gd name="connsiteY2" fmla="*/ 186601 h 1177218"/>
                <a:gd name="connsiteX3" fmla="*/ 1119582 w 1119582"/>
                <a:gd name="connsiteY3" fmla="*/ 1177218 h 1177218"/>
                <a:gd name="connsiteX4" fmla="*/ 1119582 w 1119582"/>
                <a:gd name="connsiteY4" fmla="*/ 1177218 h 1177218"/>
                <a:gd name="connsiteX5" fmla="*/ 0 w 1119582"/>
                <a:gd name="connsiteY5" fmla="*/ 1177218 h 1177218"/>
                <a:gd name="connsiteX6" fmla="*/ 0 w 1119582"/>
                <a:gd name="connsiteY6" fmla="*/ 1177218 h 1177218"/>
                <a:gd name="connsiteX7" fmla="*/ 0 w 1119582"/>
                <a:gd name="connsiteY7" fmla="*/ 186601 h 1177218"/>
                <a:gd name="connsiteX8" fmla="*/ 186601 w 1119582"/>
                <a:gd name="connsiteY8" fmla="*/ 0 h 1177218"/>
                <a:gd name="connsiteX0" fmla="*/ 186601 w 1119582"/>
                <a:gd name="connsiteY0" fmla="*/ 4007 h 1181225"/>
                <a:gd name="connsiteX1" fmla="*/ 380235 w 1119582"/>
                <a:gd name="connsiteY1" fmla="*/ 0 h 1181225"/>
                <a:gd name="connsiteX2" fmla="*/ 932981 w 1119582"/>
                <a:gd name="connsiteY2" fmla="*/ 4007 h 1181225"/>
                <a:gd name="connsiteX3" fmla="*/ 1119582 w 1119582"/>
                <a:gd name="connsiteY3" fmla="*/ 190608 h 1181225"/>
                <a:gd name="connsiteX4" fmla="*/ 1119582 w 1119582"/>
                <a:gd name="connsiteY4" fmla="*/ 1181225 h 1181225"/>
                <a:gd name="connsiteX5" fmla="*/ 1119582 w 1119582"/>
                <a:gd name="connsiteY5" fmla="*/ 1181225 h 1181225"/>
                <a:gd name="connsiteX6" fmla="*/ 0 w 1119582"/>
                <a:gd name="connsiteY6" fmla="*/ 1181225 h 1181225"/>
                <a:gd name="connsiteX7" fmla="*/ 0 w 1119582"/>
                <a:gd name="connsiteY7" fmla="*/ 1181225 h 1181225"/>
                <a:gd name="connsiteX8" fmla="*/ 0 w 1119582"/>
                <a:gd name="connsiteY8" fmla="*/ 190608 h 1181225"/>
                <a:gd name="connsiteX9" fmla="*/ 186601 w 1119582"/>
                <a:gd name="connsiteY9"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9940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9582" h="1181225">
                  <a:moveTo>
                    <a:pt x="186601" y="4007"/>
                  </a:moveTo>
                  <a:lnTo>
                    <a:pt x="380235" y="0"/>
                  </a:lnTo>
                  <a:cubicBezTo>
                    <a:pt x="443183" y="139148"/>
                    <a:pt x="605523" y="208723"/>
                    <a:pt x="688348" y="9940"/>
                  </a:cubicBezTo>
                  <a:lnTo>
                    <a:pt x="932981" y="4007"/>
                  </a:lnTo>
                  <a:lnTo>
                    <a:pt x="1119582" y="190608"/>
                  </a:lnTo>
                  <a:lnTo>
                    <a:pt x="1119582" y="1181225"/>
                  </a:lnTo>
                  <a:lnTo>
                    <a:pt x="1119582" y="1181225"/>
                  </a:lnTo>
                  <a:lnTo>
                    <a:pt x="0" y="1181225"/>
                  </a:lnTo>
                  <a:lnTo>
                    <a:pt x="0" y="1181225"/>
                  </a:lnTo>
                  <a:lnTo>
                    <a:pt x="0" y="190608"/>
                  </a:lnTo>
                  <a:lnTo>
                    <a:pt x="186601" y="4007"/>
                  </a:lnTo>
                  <a:close/>
                </a:path>
              </a:pathLst>
            </a:cu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93" name="Group 92">
            <a:extLst>
              <a:ext uri="{FF2B5EF4-FFF2-40B4-BE49-F238E27FC236}">
                <a16:creationId xmlns:a16="http://schemas.microsoft.com/office/drawing/2014/main" id="{47A773DF-B4D7-4EB6-D51E-E634A3D63F07}"/>
              </a:ext>
            </a:extLst>
          </p:cNvPr>
          <p:cNvGrpSpPr/>
          <p:nvPr/>
        </p:nvGrpSpPr>
        <p:grpSpPr>
          <a:xfrm rot="1630303">
            <a:off x="3080562" y="3166587"/>
            <a:ext cx="688360" cy="1357377"/>
            <a:chOff x="6515560" y="-1322770"/>
            <a:chExt cx="1335124" cy="2632732"/>
          </a:xfrm>
        </p:grpSpPr>
        <p:grpSp>
          <p:nvGrpSpPr>
            <p:cNvPr id="97" name="Group 96">
              <a:extLst>
                <a:ext uri="{FF2B5EF4-FFF2-40B4-BE49-F238E27FC236}">
                  <a16:creationId xmlns:a16="http://schemas.microsoft.com/office/drawing/2014/main" id="{7865A0EB-D59B-0A22-92F4-F389DAE04F39}"/>
                </a:ext>
              </a:extLst>
            </p:cNvPr>
            <p:cNvGrpSpPr/>
            <p:nvPr/>
          </p:nvGrpSpPr>
          <p:grpSpPr>
            <a:xfrm>
              <a:off x="6515560" y="-1322770"/>
              <a:ext cx="1335124" cy="1554752"/>
              <a:chOff x="7967902" y="-1742854"/>
              <a:chExt cx="1335124" cy="1554751"/>
            </a:xfrm>
          </p:grpSpPr>
          <p:sp>
            <p:nvSpPr>
              <p:cNvPr id="116" name="Trapezoid 25">
                <a:extLst>
                  <a:ext uri="{FF2B5EF4-FFF2-40B4-BE49-F238E27FC236}">
                    <a16:creationId xmlns:a16="http://schemas.microsoft.com/office/drawing/2014/main" id="{A919DCCD-1AD4-B09B-033B-51567C953730}"/>
                  </a:ext>
                </a:extLst>
              </p:cNvPr>
              <p:cNvSpPr/>
              <p:nvPr/>
            </p:nvSpPr>
            <p:spPr bwMode="auto">
              <a:xfrm rot="10800000">
                <a:off x="7967902" y="-943692"/>
                <a:ext cx="1335124" cy="755589"/>
              </a:xfrm>
              <a:custGeom>
                <a:avLst/>
                <a:gdLst>
                  <a:gd name="connsiteX0" fmla="*/ 0 w 1335124"/>
                  <a:gd name="connsiteY0" fmla="*/ 616227 h 616227"/>
                  <a:gd name="connsiteX1" fmla="*/ 154057 w 1335124"/>
                  <a:gd name="connsiteY1" fmla="*/ 0 h 616227"/>
                  <a:gd name="connsiteX2" fmla="*/ 1181067 w 1335124"/>
                  <a:gd name="connsiteY2" fmla="*/ 0 h 616227"/>
                  <a:gd name="connsiteX3" fmla="*/ 1335124 w 1335124"/>
                  <a:gd name="connsiteY3" fmla="*/ 616227 h 616227"/>
                  <a:gd name="connsiteX4" fmla="*/ 0 w 1335124"/>
                  <a:gd name="connsiteY4" fmla="*/ 616227 h 616227"/>
                  <a:gd name="connsiteX0" fmla="*/ 0 w 1335124"/>
                  <a:gd name="connsiteY0" fmla="*/ 616227 h 616227"/>
                  <a:gd name="connsiteX1" fmla="*/ 154057 w 1335124"/>
                  <a:gd name="connsiteY1" fmla="*/ 0 h 616227"/>
                  <a:gd name="connsiteX2" fmla="*/ 795130 w 1335124"/>
                  <a:gd name="connsiteY2" fmla="*/ 526 h 616227"/>
                  <a:gd name="connsiteX3" fmla="*/ 1181067 w 1335124"/>
                  <a:gd name="connsiteY3" fmla="*/ 0 h 616227"/>
                  <a:gd name="connsiteX4" fmla="*/ 1335124 w 1335124"/>
                  <a:gd name="connsiteY4" fmla="*/ 616227 h 616227"/>
                  <a:gd name="connsiteX5" fmla="*/ 0 w 1335124"/>
                  <a:gd name="connsiteY5" fmla="*/ 616227 h 616227"/>
                  <a:gd name="connsiteX0" fmla="*/ 0 w 1335124"/>
                  <a:gd name="connsiteY0" fmla="*/ 616227 h 616227"/>
                  <a:gd name="connsiteX1" fmla="*/ 154057 w 1335124"/>
                  <a:gd name="connsiteY1" fmla="*/ 0 h 616227"/>
                  <a:gd name="connsiteX2" fmla="*/ 477078 w 1335124"/>
                  <a:gd name="connsiteY2" fmla="*/ 526 h 616227"/>
                  <a:gd name="connsiteX3" fmla="*/ 795130 w 1335124"/>
                  <a:gd name="connsiteY3" fmla="*/ 526 h 616227"/>
                  <a:gd name="connsiteX4" fmla="*/ 1181067 w 1335124"/>
                  <a:gd name="connsiteY4" fmla="*/ 0 h 616227"/>
                  <a:gd name="connsiteX5" fmla="*/ 1335124 w 1335124"/>
                  <a:gd name="connsiteY5" fmla="*/ 616227 h 616227"/>
                  <a:gd name="connsiteX6" fmla="*/ 0 w 1335124"/>
                  <a:gd name="connsiteY6" fmla="*/ 616227 h 616227"/>
                  <a:gd name="connsiteX0" fmla="*/ 0 w 1335124"/>
                  <a:gd name="connsiteY0" fmla="*/ 717301 h 717301"/>
                  <a:gd name="connsiteX1" fmla="*/ 154057 w 1335124"/>
                  <a:gd name="connsiteY1" fmla="*/ 101074 h 717301"/>
                  <a:gd name="connsiteX2" fmla="*/ 477078 w 1335124"/>
                  <a:gd name="connsiteY2" fmla="*/ 101600 h 717301"/>
                  <a:gd name="connsiteX3" fmla="*/ 795130 w 1335124"/>
                  <a:gd name="connsiteY3" fmla="*/ 101600 h 717301"/>
                  <a:gd name="connsiteX4" fmla="*/ 1181067 w 1335124"/>
                  <a:gd name="connsiteY4" fmla="*/ 101074 h 717301"/>
                  <a:gd name="connsiteX5" fmla="*/ 1335124 w 1335124"/>
                  <a:gd name="connsiteY5" fmla="*/ 717301 h 717301"/>
                  <a:gd name="connsiteX6" fmla="*/ 0 w 1335124"/>
                  <a:gd name="connsiteY6" fmla="*/ 717301 h 717301"/>
                  <a:gd name="connsiteX0" fmla="*/ 0 w 1335124"/>
                  <a:gd name="connsiteY0" fmla="*/ 749229 h 749229"/>
                  <a:gd name="connsiteX1" fmla="*/ 154057 w 1335124"/>
                  <a:gd name="connsiteY1" fmla="*/ 133002 h 749229"/>
                  <a:gd name="connsiteX2" fmla="*/ 477078 w 1335124"/>
                  <a:gd name="connsiteY2" fmla="*/ 133528 h 749229"/>
                  <a:gd name="connsiteX3" fmla="*/ 795130 w 1335124"/>
                  <a:gd name="connsiteY3" fmla="*/ 133528 h 749229"/>
                  <a:gd name="connsiteX4" fmla="*/ 1181067 w 1335124"/>
                  <a:gd name="connsiteY4" fmla="*/ 133002 h 749229"/>
                  <a:gd name="connsiteX5" fmla="*/ 1335124 w 1335124"/>
                  <a:gd name="connsiteY5" fmla="*/ 749229 h 749229"/>
                  <a:gd name="connsiteX6" fmla="*/ 0 w 1335124"/>
                  <a:gd name="connsiteY6" fmla="*/ 749229 h 749229"/>
                  <a:gd name="connsiteX0" fmla="*/ 0 w 1335124"/>
                  <a:gd name="connsiteY0" fmla="*/ 755589 h 755589"/>
                  <a:gd name="connsiteX1" fmla="*/ 154057 w 1335124"/>
                  <a:gd name="connsiteY1" fmla="*/ 139362 h 755589"/>
                  <a:gd name="connsiteX2" fmla="*/ 477078 w 1335124"/>
                  <a:gd name="connsiteY2" fmla="*/ 139888 h 755589"/>
                  <a:gd name="connsiteX3" fmla="*/ 795130 w 1335124"/>
                  <a:gd name="connsiteY3" fmla="*/ 139888 h 755589"/>
                  <a:gd name="connsiteX4" fmla="*/ 1181067 w 1335124"/>
                  <a:gd name="connsiteY4" fmla="*/ 139362 h 755589"/>
                  <a:gd name="connsiteX5" fmla="*/ 1335124 w 1335124"/>
                  <a:gd name="connsiteY5" fmla="*/ 755589 h 755589"/>
                  <a:gd name="connsiteX6" fmla="*/ 0 w 1335124"/>
                  <a:gd name="connsiteY6" fmla="*/ 755589 h 755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5124" h="755589">
                    <a:moveTo>
                      <a:pt x="0" y="755589"/>
                    </a:moveTo>
                    <a:lnTo>
                      <a:pt x="154057" y="139362"/>
                    </a:lnTo>
                    <a:lnTo>
                      <a:pt x="477078" y="139888"/>
                    </a:lnTo>
                    <a:cubicBezTo>
                      <a:pt x="612912" y="-88712"/>
                      <a:pt x="708992" y="741"/>
                      <a:pt x="795130" y="139888"/>
                    </a:cubicBezTo>
                    <a:lnTo>
                      <a:pt x="1181067" y="139362"/>
                    </a:lnTo>
                    <a:lnTo>
                      <a:pt x="1335124" y="755589"/>
                    </a:lnTo>
                    <a:lnTo>
                      <a:pt x="0" y="755589"/>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 name="Snip Same Side Corner Rectangle 116">
                <a:extLst>
                  <a:ext uri="{FF2B5EF4-FFF2-40B4-BE49-F238E27FC236}">
                    <a16:creationId xmlns:a16="http://schemas.microsoft.com/office/drawing/2014/main" id="{BEB7DF35-FBB3-A3A4-1BAA-52D91805DF58}"/>
                  </a:ext>
                </a:extLst>
              </p:cNvPr>
              <p:cNvSpPr/>
              <p:nvPr/>
            </p:nvSpPr>
            <p:spPr bwMode="auto">
              <a:xfrm>
                <a:off x="8292564" y="-1742854"/>
                <a:ext cx="685800" cy="685800"/>
              </a:xfrm>
              <a:prstGeom prst="snip2SameRect">
                <a:avLst>
                  <a:gd name="adj1" fmla="val 15218"/>
                  <a:gd name="adj2" fmla="val 0"/>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 name="Oval 117">
                <a:extLst>
                  <a:ext uri="{FF2B5EF4-FFF2-40B4-BE49-F238E27FC236}">
                    <a16:creationId xmlns:a16="http://schemas.microsoft.com/office/drawing/2014/main" id="{64FACDFB-CCCE-0253-2721-5A14A83D7949}"/>
                  </a:ext>
                </a:extLst>
              </p:cNvPr>
              <p:cNvSpPr/>
              <p:nvPr/>
            </p:nvSpPr>
            <p:spPr bwMode="auto">
              <a:xfrm>
                <a:off x="8344903" y="-1698907"/>
                <a:ext cx="580436" cy="580436"/>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9" name="Rectangle 118">
                <a:extLst>
                  <a:ext uri="{FF2B5EF4-FFF2-40B4-BE49-F238E27FC236}">
                    <a16:creationId xmlns:a16="http://schemas.microsoft.com/office/drawing/2014/main" id="{8E45C193-77C0-8723-098B-5F810360E728}"/>
                  </a:ext>
                </a:extLst>
              </p:cNvPr>
              <p:cNvSpPr/>
              <p:nvPr/>
            </p:nvSpPr>
            <p:spPr bwMode="auto">
              <a:xfrm>
                <a:off x="8476438" y="-1058568"/>
                <a:ext cx="318052" cy="114875"/>
              </a:xfrm>
              <a:prstGeom prst="rect">
                <a:avLst/>
              </a:prstGeom>
              <a:solidFill>
                <a:schemeClr val="accent6">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0" name="TextBox 119">
                <a:extLst>
                  <a:ext uri="{FF2B5EF4-FFF2-40B4-BE49-F238E27FC236}">
                    <a16:creationId xmlns:a16="http://schemas.microsoft.com/office/drawing/2014/main" id="{98961E1C-5F4E-F06F-74D9-88EF6C33DA64}"/>
                  </a:ext>
                </a:extLst>
              </p:cNvPr>
              <p:cNvSpPr txBox="1"/>
              <p:nvPr/>
            </p:nvSpPr>
            <p:spPr bwMode="auto">
              <a:xfrm>
                <a:off x="8217354" y="-1574352"/>
                <a:ext cx="815008" cy="41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sz="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a:t>
                </a:r>
              </a:p>
            </p:txBody>
          </p:sp>
          <p:sp>
            <p:nvSpPr>
              <p:cNvPr id="121" name="TextBox 120">
                <a:extLst>
                  <a:ext uri="{FF2B5EF4-FFF2-40B4-BE49-F238E27FC236}">
                    <a16:creationId xmlns:a16="http://schemas.microsoft.com/office/drawing/2014/main" id="{B596B96F-3582-006E-FEE1-A1ABCD327694}"/>
                  </a:ext>
                </a:extLst>
              </p:cNvPr>
              <p:cNvSpPr txBox="1"/>
              <p:nvPr/>
            </p:nvSpPr>
            <p:spPr bwMode="auto">
              <a:xfrm>
                <a:off x="8049054" y="-825431"/>
                <a:ext cx="1206113" cy="41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PSMA-617</a:t>
                </a:r>
              </a:p>
            </p:txBody>
          </p:sp>
        </p:grpSp>
        <p:sp>
          <p:nvSpPr>
            <p:cNvPr id="95" name="Snip Same Side Corner Rectangle 90">
              <a:extLst>
                <a:ext uri="{FF2B5EF4-FFF2-40B4-BE49-F238E27FC236}">
                  <a16:creationId xmlns:a16="http://schemas.microsoft.com/office/drawing/2014/main" id="{352AD5FC-46E0-1B9F-D9E5-7F04F05FF5F0}"/>
                </a:ext>
              </a:extLst>
            </p:cNvPr>
            <p:cNvSpPr/>
            <p:nvPr/>
          </p:nvSpPr>
          <p:spPr bwMode="auto">
            <a:xfrm>
              <a:off x="6676548" y="128737"/>
              <a:ext cx="1119581" cy="1181225"/>
            </a:xfrm>
            <a:custGeom>
              <a:avLst/>
              <a:gdLst>
                <a:gd name="connsiteX0" fmla="*/ 186601 w 1119582"/>
                <a:gd name="connsiteY0" fmla="*/ 0 h 1177218"/>
                <a:gd name="connsiteX1" fmla="*/ 932981 w 1119582"/>
                <a:gd name="connsiteY1" fmla="*/ 0 h 1177218"/>
                <a:gd name="connsiteX2" fmla="*/ 1119582 w 1119582"/>
                <a:gd name="connsiteY2" fmla="*/ 186601 h 1177218"/>
                <a:gd name="connsiteX3" fmla="*/ 1119582 w 1119582"/>
                <a:gd name="connsiteY3" fmla="*/ 1177218 h 1177218"/>
                <a:gd name="connsiteX4" fmla="*/ 1119582 w 1119582"/>
                <a:gd name="connsiteY4" fmla="*/ 1177218 h 1177218"/>
                <a:gd name="connsiteX5" fmla="*/ 0 w 1119582"/>
                <a:gd name="connsiteY5" fmla="*/ 1177218 h 1177218"/>
                <a:gd name="connsiteX6" fmla="*/ 0 w 1119582"/>
                <a:gd name="connsiteY6" fmla="*/ 1177218 h 1177218"/>
                <a:gd name="connsiteX7" fmla="*/ 0 w 1119582"/>
                <a:gd name="connsiteY7" fmla="*/ 186601 h 1177218"/>
                <a:gd name="connsiteX8" fmla="*/ 186601 w 1119582"/>
                <a:gd name="connsiteY8" fmla="*/ 0 h 1177218"/>
                <a:gd name="connsiteX0" fmla="*/ 186601 w 1119582"/>
                <a:gd name="connsiteY0" fmla="*/ 4007 h 1181225"/>
                <a:gd name="connsiteX1" fmla="*/ 380235 w 1119582"/>
                <a:gd name="connsiteY1" fmla="*/ 0 h 1181225"/>
                <a:gd name="connsiteX2" fmla="*/ 932981 w 1119582"/>
                <a:gd name="connsiteY2" fmla="*/ 4007 h 1181225"/>
                <a:gd name="connsiteX3" fmla="*/ 1119582 w 1119582"/>
                <a:gd name="connsiteY3" fmla="*/ 190608 h 1181225"/>
                <a:gd name="connsiteX4" fmla="*/ 1119582 w 1119582"/>
                <a:gd name="connsiteY4" fmla="*/ 1181225 h 1181225"/>
                <a:gd name="connsiteX5" fmla="*/ 1119582 w 1119582"/>
                <a:gd name="connsiteY5" fmla="*/ 1181225 h 1181225"/>
                <a:gd name="connsiteX6" fmla="*/ 0 w 1119582"/>
                <a:gd name="connsiteY6" fmla="*/ 1181225 h 1181225"/>
                <a:gd name="connsiteX7" fmla="*/ 0 w 1119582"/>
                <a:gd name="connsiteY7" fmla="*/ 1181225 h 1181225"/>
                <a:gd name="connsiteX8" fmla="*/ 0 w 1119582"/>
                <a:gd name="connsiteY8" fmla="*/ 190608 h 1181225"/>
                <a:gd name="connsiteX9" fmla="*/ 186601 w 1119582"/>
                <a:gd name="connsiteY9"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1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 name="connsiteX0" fmla="*/ 186601 w 1119582"/>
                <a:gd name="connsiteY0" fmla="*/ 4007 h 1181225"/>
                <a:gd name="connsiteX1" fmla="*/ 380235 w 1119582"/>
                <a:gd name="connsiteY1" fmla="*/ 0 h 1181225"/>
                <a:gd name="connsiteX2" fmla="*/ 688348 w 1119582"/>
                <a:gd name="connsiteY2" fmla="*/ 9940 h 1181225"/>
                <a:gd name="connsiteX3" fmla="*/ 932981 w 1119582"/>
                <a:gd name="connsiteY3" fmla="*/ 4007 h 1181225"/>
                <a:gd name="connsiteX4" fmla="*/ 1119582 w 1119582"/>
                <a:gd name="connsiteY4" fmla="*/ 190608 h 1181225"/>
                <a:gd name="connsiteX5" fmla="*/ 1119582 w 1119582"/>
                <a:gd name="connsiteY5" fmla="*/ 1181225 h 1181225"/>
                <a:gd name="connsiteX6" fmla="*/ 1119582 w 1119582"/>
                <a:gd name="connsiteY6" fmla="*/ 1181225 h 1181225"/>
                <a:gd name="connsiteX7" fmla="*/ 0 w 1119582"/>
                <a:gd name="connsiteY7" fmla="*/ 1181225 h 1181225"/>
                <a:gd name="connsiteX8" fmla="*/ 0 w 1119582"/>
                <a:gd name="connsiteY8" fmla="*/ 1181225 h 1181225"/>
                <a:gd name="connsiteX9" fmla="*/ 0 w 1119582"/>
                <a:gd name="connsiteY9" fmla="*/ 190608 h 1181225"/>
                <a:gd name="connsiteX10" fmla="*/ 186601 w 1119582"/>
                <a:gd name="connsiteY10" fmla="*/ 4007 h 1181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9582" h="1181225">
                  <a:moveTo>
                    <a:pt x="186601" y="4007"/>
                  </a:moveTo>
                  <a:lnTo>
                    <a:pt x="380235" y="0"/>
                  </a:lnTo>
                  <a:cubicBezTo>
                    <a:pt x="443183" y="139148"/>
                    <a:pt x="605523" y="208723"/>
                    <a:pt x="688348" y="9940"/>
                  </a:cubicBezTo>
                  <a:lnTo>
                    <a:pt x="932981" y="4007"/>
                  </a:lnTo>
                  <a:lnTo>
                    <a:pt x="1119582" y="190608"/>
                  </a:lnTo>
                  <a:lnTo>
                    <a:pt x="1119582" y="1181225"/>
                  </a:lnTo>
                  <a:lnTo>
                    <a:pt x="1119582" y="1181225"/>
                  </a:lnTo>
                  <a:lnTo>
                    <a:pt x="0" y="1181225"/>
                  </a:lnTo>
                  <a:lnTo>
                    <a:pt x="0" y="1181225"/>
                  </a:lnTo>
                  <a:lnTo>
                    <a:pt x="0" y="190608"/>
                  </a:lnTo>
                  <a:lnTo>
                    <a:pt x="186601" y="4007"/>
                  </a:lnTo>
                  <a:close/>
                </a:path>
              </a:pathLst>
            </a:cu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26" name="TextBox 125">
            <a:extLst>
              <a:ext uri="{FF2B5EF4-FFF2-40B4-BE49-F238E27FC236}">
                <a16:creationId xmlns:a16="http://schemas.microsoft.com/office/drawing/2014/main" id="{13CE3985-FA07-0BC2-040B-769A3B91C563}"/>
              </a:ext>
            </a:extLst>
          </p:cNvPr>
          <p:cNvSpPr txBox="1"/>
          <p:nvPr/>
        </p:nvSpPr>
        <p:spPr>
          <a:xfrm>
            <a:off x="2971127" y="1997551"/>
            <a:ext cx="2023474"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177</a:t>
            </a:r>
            <a:r>
              <a:rPr kumimoji="0" lang="en-GB" sz="16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Lu-PSMA-617</a:t>
            </a:r>
          </a:p>
        </p:txBody>
      </p:sp>
      <p:sp>
        <p:nvSpPr>
          <p:cNvPr id="127" name="TextBox 126">
            <a:extLst>
              <a:ext uri="{FF2B5EF4-FFF2-40B4-BE49-F238E27FC236}">
                <a16:creationId xmlns:a16="http://schemas.microsoft.com/office/drawing/2014/main" id="{0E63EE13-E856-2A75-7C21-AE65754CF685}"/>
              </a:ext>
            </a:extLst>
          </p:cNvPr>
          <p:cNvSpPr txBox="1"/>
          <p:nvPr/>
        </p:nvSpPr>
        <p:spPr>
          <a:xfrm>
            <a:off x="1207622" y="5294533"/>
            <a:ext cx="3829278"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DNA damage</a:t>
            </a:r>
          </a:p>
        </p:txBody>
      </p:sp>
      <p:sp>
        <p:nvSpPr>
          <p:cNvPr id="128" name="TextBox 127">
            <a:extLst>
              <a:ext uri="{FF2B5EF4-FFF2-40B4-BE49-F238E27FC236}">
                <a16:creationId xmlns:a16="http://schemas.microsoft.com/office/drawing/2014/main" id="{2A404659-B9C3-621C-C791-27E9975613C8}"/>
              </a:ext>
            </a:extLst>
          </p:cNvPr>
          <p:cNvSpPr txBox="1"/>
          <p:nvPr/>
        </p:nvSpPr>
        <p:spPr>
          <a:xfrm>
            <a:off x="1460454" y="3416028"/>
            <a:ext cx="1891965"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Endocytosis</a:t>
            </a:r>
          </a:p>
        </p:txBody>
      </p:sp>
      <p:sp>
        <p:nvSpPr>
          <p:cNvPr id="129" name="TextBox 128">
            <a:extLst>
              <a:ext uri="{FF2B5EF4-FFF2-40B4-BE49-F238E27FC236}">
                <a16:creationId xmlns:a16="http://schemas.microsoft.com/office/drawing/2014/main" id="{763A4BE4-FB75-B3B5-1757-8354718AE7C5}"/>
              </a:ext>
            </a:extLst>
          </p:cNvPr>
          <p:cNvSpPr txBox="1"/>
          <p:nvPr/>
        </p:nvSpPr>
        <p:spPr>
          <a:xfrm>
            <a:off x="1316752" y="2157386"/>
            <a:ext cx="1107745"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PSMA</a:t>
            </a:r>
          </a:p>
        </p:txBody>
      </p:sp>
      <p:sp>
        <p:nvSpPr>
          <p:cNvPr id="131" name="Arc 130">
            <a:extLst>
              <a:ext uri="{FF2B5EF4-FFF2-40B4-BE49-F238E27FC236}">
                <a16:creationId xmlns:a16="http://schemas.microsoft.com/office/drawing/2014/main" id="{49D67CD5-DA4A-B15B-6C92-644A942F81FD}"/>
              </a:ext>
            </a:extLst>
          </p:cNvPr>
          <p:cNvSpPr/>
          <p:nvPr/>
        </p:nvSpPr>
        <p:spPr bwMode="auto">
          <a:xfrm rot="14347514">
            <a:off x="3327223" y="3396265"/>
            <a:ext cx="1747336" cy="2347329"/>
          </a:xfrm>
          <a:prstGeom prst="arc">
            <a:avLst>
              <a:gd name="adj1" fmla="val 16460592"/>
              <a:gd name="adj2" fmla="val 18190200"/>
            </a:avLst>
          </a:prstGeom>
          <a:noFill/>
          <a:ln w="28575" cap="flat" cmpd="sng" algn="ctr">
            <a:solidFill>
              <a:schemeClr val="accent3"/>
            </a:solidFill>
            <a:prstDash val="solid"/>
            <a:round/>
            <a:headEnd type="triangl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2" name="Arc 131">
            <a:extLst>
              <a:ext uri="{FF2B5EF4-FFF2-40B4-BE49-F238E27FC236}">
                <a16:creationId xmlns:a16="http://schemas.microsoft.com/office/drawing/2014/main" id="{078687C0-4ACB-F8B4-5824-A71EC65152B9}"/>
              </a:ext>
            </a:extLst>
          </p:cNvPr>
          <p:cNvSpPr/>
          <p:nvPr/>
        </p:nvSpPr>
        <p:spPr bwMode="auto">
          <a:xfrm rot="10800000">
            <a:off x="2278241" y="1103543"/>
            <a:ext cx="1747336" cy="2347329"/>
          </a:xfrm>
          <a:prstGeom prst="arc">
            <a:avLst>
              <a:gd name="adj1" fmla="val 17021700"/>
              <a:gd name="adj2" fmla="val 18190200"/>
            </a:avLst>
          </a:prstGeom>
          <a:noFill/>
          <a:ln w="28575" cap="flat" cmpd="sng" algn="ctr">
            <a:solidFill>
              <a:schemeClr val="accent3"/>
            </a:solidFill>
            <a:prstDash val="solid"/>
            <a:round/>
            <a:headEnd type="triangl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3" name="Right Bracket 132">
            <a:extLst>
              <a:ext uri="{FF2B5EF4-FFF2-40B4-BE49-F238E27FC236}">
                <a16:creationId xmlns:a16="http://schemas.microsoft.com/office/drawing/2014/main" id="{D7224E4C-6614-C3C5-6B4E-0840D15B1906}"/>
              </a:ext>
            </a:extLst>
          </p:cNvPr>
          <p:cNvSpPr/>
          <p:nvPr/>
        </p:nvSpPr>
        <p:spPr bwMode="auto">
          <a:xfrm>
            <a:off x="3087715" y="1914521"/>
            <a:ext cx="142220" cy="487311"/>
          </a:xfrm>
          <a:prstGeom prst="rightBracket">
            <a:avLst>
              <a:gd name="adj" fmla="val 0"/>
            </a:avLst>
          </a:prstGeom>
          <a:noFill/>
          <a:ln w="19050"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48" name="Group 147">
            <a:extLst>
              <a:ext uri="{FF2B5EF4-FFF2-40B4-BE49-F238E27FC236}">
                <a16:creationId xmlns:a16="http://schemas.microsoft.com/office/drawing/2014/main" id="{24DA0BDE-AE76-F6A8-7178-566EF0F0512A}"/>
              </a:ext>
            </a:extLst>
          </p:cNvPr>
          <p:cNvGrpSpPr/>
          <p:nvPr/>
        </p:nvGrpSpPr>
        <p:grpSpPr>
          <a:xfrm>
            <a:off x="1144394" y="4587810"/>
            <a:ext cx="3971227" cy="916106"/>
            <a:chOff x="990320" y="5208013"/>
            <a:chExt cx="3971227" cy="916106"/>
          </a:xfrm>
        </p:grpSpPr>
        <p:pic>
          <p:nvPicPr>
            <p:cNvPr id="137" name="Graphic 136" descr="DNA">
              <a:extLst>
                <a:ext uri="{FF2B5EF4-FFF2-40B4-BE49-F238E27FC236}">
                  <a16:creationId xmlns:a16="http://schemas.microsoft.com/office/drawing/2014/main" id="{38FC3CF5-47A7-6FE0-0ED1-24F40AABDA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4047147" y="5208013"/>
              <a:ext cx="914400" cy="914400"/>
            </a:xfrm>
            <a:prstGeom prst="rect">
              <a:avLst/>
            </a:prstGeom>
          </p:spPr>
        </p:pic>
        <p:pic>
          <p:nvPicPr>
            <p:cNvPr id="138" name="Graphic 137" descr="DNA">
              <a:extLst>
                <a:ext uri="{FF2B5EF4-FFF2-40B4-BE49-F238E27FC236}">
                  <a16:creationId xmlns:a16="http://schemas.microsoft.com/office/drawing/2014/main" id="{59973BA2-A939-8026-3E78-898E53532CF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3214912" y="5208013"/>
              <a:ext cx="914400" cy="914400"/>
            </a:xfrm>
            <a:prstGeom prst="rect">
              <a:avLst/>
            </a:prstGeom>
          </p:spPr>
        </p:pic>
        <p:pic>
          <p:nvPicPr>
            <p:cNvPr id="139" name="Graphic 138" descr="DNA">
              <a:extLst>
                <a:ext uri="{FF2B5EF4-FFF2-40B4-BE49-F238E27FC236}">
                  <a16:creationId xmlns:a16="http://schemas.microsoft.com/office/drawing/2014/main" id="{3F549AF6-70A5-6FA4-25D5-E2CDF33F03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1822555" y="5209719"/>
              <a:ext cx="914400" cy="914400"/>
            </a:xfrm>
            <a:prstGeom prst="rect">
              <a:avLst/>
            </a:prstGeom>
          </p:spPr>
        </p:pic>
        <p:pic>
          <p:nvPicPr>
            <p:cNvPr id="140" name="Graphic 139" descr="DNA">
              <a:extLst>
                <a:ext uri="{FF2B5EF4-FFF2-40B4-BE49-F238E27FC236}">
                  <a16:creationId xmlns:a16="http://schemas.microsoft.com/office/drawing/2014/main" id="{161E7E82-FFDA-C3F7-EB6B-D9C97BE4C6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990320" y="5209719"/>
              <a:ext cx="914400" cy="914400"/>
            </a:xfrm>
            <a:prstGeom prst="rect">
              <a:avLst/>
            </a:prstGeom>
          </p:spPr>
        </p:pic>
      </p:grpSp>
      <p:cxnSp>
        <p:nvCxnSpPr>
          <p:cNvPr id="145" name="Straight Connector 144">
            <a:extLst>
              <a:ext uri="{FF2B5EF4-FFF2-40B4-BE49-F238E27FC236}">
                <a16:creationId xmlns:a16="http://schemas.microsoft.com/office/drawing/2014/main" id="{6D33E345-6501-3CB8-D972-1BF763734B0F}"/>
              </a:ext>
            </a:extLst>
          </p:cNvPr>
          <p:cNvCxnSpPr>
            <a:cxnSpLocks/>
            <a:stCxn id="91" idx="9"/>
          </p:cNvCxnSpPr>
          <p:nvPr/>
        </p:nvCxnSpPr>
        <p:spPr bwMode="auto">
          <a:xfrm flipH="1" flipV="1">
            <a:off x="2163902" y="2391080"/>
            <a:ext cx="228679" cy="131683"/>
          </a:xfrm>
          <a:prstGeom prst="line">
            <a:avLst/>
          </a:prstGeom>
          <a:noFill/>
          <a:ln w="19050" cap="flat" cmpd="sng" algn="ctr">
            <a:solidFill>
              <a:schemeClr val="bg1"/>
            </a:solidFill>
            <a:prstDash val="solid"/>
            <a:round/>
            <a:headEnd type="none" w="med" len="med"/>
            <a:tailEnd type="none" w="med" len="med"/>
          </a:ln>
          <a:effectLst/>
        </p:spPr>
      </p:cxnSp>
      <p:sp>
        <p:nvSpPr>
          <p:cNvPr id="10" name="Rectangle 9">
            <a:extLst>
              <a:ext uri="{FF2B5EF4-FFF2-40B4-BE49-F238E27FC236}">
                <a16:creationId xmlns:a16="http://schemas.microsoft.com/office/drawing/2014/main" id="{E01DC9F9-37D9-D7B4-49AD-A4C3F324C30A}"/>
              </a:ext>
            </a:extLst>
          </p:cNvPr>
          <p:cNvSpPr/>
          <p:nvPr/>
        </p:nvSpPr>
        <p:spPr bwMode="auto">
          <a:xfrm>
            <a:off x="5442354" y="1341441"/>
            <a:ext cx="3899961" cy="4952024"/>
          </a:xfrm>
          <a:prstGeom prst="rect">
            <a:avLst/>
          </a:prstGeom>
          <a:noFill/>
          <a:ln w="5715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Arc 201">
            <a:extLst>
              <a:ext uri="{FF2B5EF4-FFF2-40B4-BE49-F238E27FC236}">
                <a16:creationId xmlns:a16="http://schemas.microsoft.com/office/drawing/2014/main" id="{B9B7349E-F525-63E3-30DC-8AFC7B53F0DE}"/>
              </a:ext>
            </a:extLst>
          </p:cNvPr>
          <p:cNvSpPr/>
          <p:nvPr/>
        </p:nvSpPr>
        <p:spPr bwMode="auto">
          <a:xfrm rot="20323623">
            <a:off x="4714367" y="4372374"/>
            <a:ext cx="1747336" cy="2347329"/>
          </a:xfrm>
          <a:prstGeom prst="arc">
            <a:avLst>
              <a:gd name="adj1" fmla="val 16344682"/>
              <a:gd name="adj2" fmla="val 20443562"/>
            </a:avLst>
          </a:prstGeom>
          <a:noFill/>
          <a:ln w="76200" cap="flat" cmpd="sng" algn="ctr">
            <a:solidFill>
              <a:schemeClr val="accent3"/>
            </a:solidFill>
            <a:prstDash val="solid"/>
            <a:round/>
            <a:headEnd type="triangl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03" name="TextBox 202">
            <a:extLst>
              <a:ext uri="{FF2B5EF4-FFF2-40B4-BE49-F238E27FC236}">
                <a16:creationId xmlns:a16="http://schemas.microsoft.com/office/drawing/2014/main" id="{5991DAA3-79CC-02E3-03B2-08994991B6D3}"/>
              </a:ext>
            </a:extLst>
          </p:cNvPr>
          <p:cNvSpPr txBox="1"/>
          <p:nvPr/>
        </p:nvSpPr>
        <p:spPr>
          <a:xfrm>
            <a:off x="5457380" y="5125256"/>
            <a:ext cx="2023474"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Prostate cancer cell</a:t>
            </a:r>
          </a:p>
        </p:txBody>
      </p:sp>
      <p:sp>
        <p:nvSpPr>
          <p:cNvPr id="41" name="Text Box 11">
            <a:extLst>
              <a:ext uri="{FF2B5EF4-FFF2-40B4-BE49-F238E27FC236}">
                <a16:creationId xmlns:a16="http://schemas.microsoft.com/office/drawing/2014/main" id="{5023BDCD-EC95-DAE1-6DD7-0B1A31D4DE92}"/>
              </a:ext>
            </a:extLst>
          </p:cNvPr>
          <p:cNvSpPr txBox="1">
            <a:spLocks noChangeArrowheads="1"/>
          </p:cNvSpPr>
          <p:nvPr/>
        </p:nvSpPr>
        <p:spPr bwMode="auto">
          <a:xfrm>
            <a:off x="404065" y="636519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e-DE" altLang="fr-FR" sz="1200" b="0" i="0" u="none" strike="noStrike" kern="1200" cap="none" spc="0" normalizeH="0" baseline="0" noProof="0">
                <a:ln>
                  <a:noFill/>
                </a:ln>
                <a:solidFill>
                  <a:srgbClr val="455560"/>
                </a:solidFill>
                <a:effectLst/>
                <a:uLnTx/>
                <a:uFillTx/>
                <a:latin typeface="Calibri"/>
                <a:ea typeface="ヒラギノ角ゴ Pro W3" charset="-128"/>
                <a:cs typeface="Arial" panose="020B0604020202020204" pitchFamily="34" charset="0"/>
              </a:rPr>
              <a:t>Morris. </a:t>
            </a:r>
            <a:r>
              <a:rPr lang="de-DE" altLang="fr-FR" sz="1200" b="0">
                <a:solidFill>
                  <a:srgbClr val="455560"/>
                </a:solidFill>
                <a:latin typeface="Calibri"/>
                <a:ea typeface="ヒラギノ角ゴ Pro W3" charset="-128"/>
              </a:rPr>
              <a:t>ASCO 2021. Abstr LBA4. </a:t>
            </a:r>
            <a:r>
              <a:rPr lang="en-US" altLang="en-US" sz="1200" b="0">
                <a:solidFill>
                  <a:srgbClr val="455560"/>
                </a:solidFill>
                <a:latin typeface="Calibri"/>
                <a:ea typeface="ヒラギノ角ゴ Pro W3" charset="-128"/>
              </a:rPr>
              <a:t>Lu177 PI. Kuo. Target Oncol. 2025;20:597.</a:t>
            </a:r>
          </a:p>
        </p:txBody>
      </p:sp>
    </p:spTree>
    <p:extLst>
      <p:ext uri="{BB962C8B-B14F-4D97-AF65-F5344CB8AC3E}">
        <p14:creationId xmlns:p14="http://schemas.microsoft.com/office/powerpoint/2010/main" val="454365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Picture 106">
            <a:extLst>
              <a:ext uri="{FF2B5EF4-FFF2-40B4-BE49-F238E27FC236}">
                <a16:creationId xmlns:a16="http://schemas.microsoft.com/office/drawing/2014/main" id="{1695DB5F-4975-638F-860E-CCA8BC03DA91}"/>
              </a:ext>
            </a:extLst>
          </p:cNvPr>
          <p:cNvPicPr>
            <a:picLocks noChangeAspect="1"/>
          </p:cNvPicPr>
          <p:nvPr/>
        </p:nvPicPr>
        <p:blipFill>
          <a:blip r:embed="rId3">
            <a:alphaModFix/>
            <a:duotone>
              <a:prstClr val="black"/>
              <a:schemeClr val="tx2">
                <a:tint val="45000"/>
                <a:satMod val="400000"/>
              </a:schemeClr>
            </a:duotone>
          </a:blip>
          <a:srcRect b="45783"/>
          <a:stretch>
            <a:fillRect/>
          </a:stretch>
        </p:blipFill>
        <p:spPr>
          <a:xfrm>
            <a:off x="7498111" y="2423160"/>
            <a:ext cx="1684797" cy="2258568"/>
          </a:xfrm>
          <a:prstGeom prst="rect">
            <a:avLst/>
          </a:prstGeom>
        </p:spPr>
      </p:pic>
      <p:sp>
        <p:nvSpPr>
          <p:cNvPr id="114" name="Freeform 113">
            <a:extLst>
              <a:ext uri="{FF2B5EF4-FFF2-40B4-BE49-F238E27FC236}">
                <a16:creationId xmlns:a16="http://schemas.microsoft.com/office/drawing/2014/main" id="{BA8B9390-C769-39A2-468C-F0FD92A281FC}"/>
              </a:ext>
            </a:extLst>
          </p:cNvPr>
          <p:cNvSpPr/>
          <p:nvPr/>
        </p:nvSpPr>
        <p:spPr bwMode="auto">
          <a:xfrm>
            <a:off x="7086600" y="3877056"/>
            <a:ext cx="1243584" cy="475488"/>
          </a:xfrm>
          <a:custGeom>
            <a:avLst/>
            <a:gdLst>
              <a:gd name="connsiteX0" fmla="*/ 0 w 1225296"/>
              <a:gd name="connsiteY0" fmla="*/ 475488 h 475488"/>
              <a:gd name="connsiteX1" fmla="*/ 649224 w 1225296"/>
              <a:gd name="connsiteY1" fmla="*/ 475488 h 475488"/>
              <a:gd name="connsiteX2" fmla="*/ 1225296 w 1225296"/>
              <a:gd name="connsiteY2" fmla="*/ 0 h 475488"/>
            </a:gdLst>
            <a:ahLst/>
            <a:cxnLst>
              <a:cxn ang="0">
                <a:pos x="connsiteX0" y="connsiteY0"/>
              </a:cxn>
              <a:cxn ang="0">
                <a:pos x="connsiteX1" y="connsiteY1"/>
              </a:cxn>
              <a:cxn ang="0">
                <a:pos x="connsiteX2" y="connsiteY2"/>
              </a:cxn>
            </a:cxnLst>
            <a:rect l="l" t="t" r="r" b="b"/>
            <a:pathLst>
              <a:path w="1225296" h="475488">
                <a:moveTo>
                  <a:pt x="0" y="475488"/>
                </a:moveTo>
                <a:lnTo>
                  <a:pt x="649224" y="475488"/>
                </a:lnTo>
                <a:lnTo>
                  <a:pt x="1225296" y="0"/>
                </a:lnTo>
              </a:path>
            </a:pathLst>
          </a:custGeom>
          <a:noFill/>
          <a:ln w="28575">
            <a:solidFill>
              <a:schemeClr val="tx1">
                <a:lumMod val="95000"/>
              </a:schemeClr>
            </a:solidFill>
            <a:miter lim="800000"/>
            <a:headEnd/>
            <a:tailEnd type="oval"/>
          </a:ln>
        </p:spPr>
        <p:txBody>
          <a:bodyPr rtlCol="0" anchor="ctr"/>
          <a:lstStyle/>
          <a:p>
            <a:pPr algn="ctr"/>
            <a:endParaRPr lang="en-US"/>
          </a:p>
        </p:txBody>
      </p:sp>
      <p:cxnSp>
        <p:nvCxnSpPr>
          <p:cNvPr id="117" name="Straight Connector 116">
            <a:extLst>
              <a:ext uri="{FF2B5EF4-FFF2-40B4-BE49-F238E27FC236}">
                <a16:creationId xmlns:a16="http://schemas.microsoft.com/office/drawing/2014/main" id="{C595E3C9-DCC8-F6A4-4624-171F9DC4581D}"/>
              </a:ext>
            </a:extLst>
          </p:cNvPr>
          <p:cNvCxnSpPr>
            <a:cxnSpLocks/>
          </p:cNvCxnSpPr>
          <p:nvPr/>
        </p:nvCxnSpPr>
        <p:spPr bwMode="auto">
          <a:xfrm>
            <a:off x="7050024" y="3758184"/>
            <a:ext cx="1133856" cy="0"/>
          </a:xfrm>
          <a:prstGeom prst="line">
            <a:avLst/>
          </a:prstGeom>
          <a:noFill/>
          <a:ln w="28575" cap="flat" cmpd="sng" algn="ctr">
            <a:solidFill>
              <a:schemeClr val="tx2"/>
            </a:solidFill>
            <a:prstDash val="solid"/>
            <a:round/>
            <a:headEnd type="none" w="med" len="med"/>
            <a:tailEnd type="oval" w="med" len="med"/>
          </a:ln>
          <a:effectLst/>
        </p:spPr>
      </p:cxnSp>
      <p:sp>
        <p:nvSpPr>
          <p:cNvPr id="118" name="Freeform 117">
            <a:extLst>
              <a:ext uri="{FF2B5EF4-FFF2-40B4-BE49-F238E27FC236}">
                <a16:creationId xmlns:a16="http://schemas.microsoft.com/office/drawing/2014/main" id="{99ADA1D2-7399-B829-DFF6-618078FF3032}"/>
              </a:ext>
            </a:extLst>
          </p:cNvPr>
          <p:cNvSpPr/>
          <p:nvPr/>
        </p:nvSpPr>
        <p:spPr bwMode="auto">
          <a:xfrm>
            <a:off x="7092696" y="2798064"/>
            <a:ext cx="1237488" cy="426720"/>
          </a:xfrm>
          <a:custGeom>
            <a:avLst/>
            <a:gdLst>
              <a:gd name="connsiteX0" fmla="*/ 0 w 1225296"/>
              <a:gd name="connsiteY0" fmla="*/ 475488 h 475488"/>
              <a:gd name="connsiteX1" fmla="*/ 649224 w 1225296"/>
              <a:gd name="connsiteY1" fmla="*/ 475488 h 475488"/>
              <a:gd name="connsiteX2" fmla="*/ 1225296 w 1225296"/>
              <a:gd name="connsiteY2" fmla="*/ 0 h 475488"/>
            </a:gdLst>
            <a:ahLst/>
            <a:cxnLst>
              <a:cxn ang="0">
                <a:pos x="connsiteX0" y="connsiteY0"/>
              </a:cxn>
              <a:cxn ang="0">
                <a:pos x="connsiteX1" y="connsiteY1"/>
              </a:cxn>
              <a:cxn ang="0">
                <a:pos x="connsiteX2" y="connsiteY2"/>
              </a:cxn>
            </a:cxnLst>
            <a:rect l="l" t="t" r="r" b="b"/>
            <a:pathLst>
              <a:path w="1225296" h="475488">
                <a:moveTo>
                  <a:pt x="0" y="475488"/>
                </a:moveTo>
                <a:lnTo>
                  <a:pt x="649224" y="475488"/>
                </a:lnTo>
                <a:lnTo>
                  <a:pt x="1225296" y="0"/>
                </a:lnTo>
              </a:path>
            </a:pathLst>
          </a:custGeom>
          <a:noFill/>
          <a:ln w="28575">
            <a:solidFill>
              <a:schemeClr val="tx2">
                <a:lumMod val="50000"/>
              </a:schemeClr>
            </a:solidFill>
            <a:miter lim="800000"/>
            <a:headEnd/>
            <a:tailEnd type="oval"/>
          </a:ln>
        </p:spPr>
        <p:txBody>
          <a:bodyPr rtlCol="0" anchor="ctr"/>
          <a:lstStyle/>
          <a:p>
            <a:pPr algn="ctr"/>
            <a:endParaRPr lang="en-US"/>
          </a:p>
        </p:txBody>
      </p:sp>
      <p:cxnSp>
        <p:nvCxnSpPr>
          <p:cNvPr id="109" name="Straight Connector 108">
            <a:extLst>
              <a:ext uri="{FF2B5EF4-FFF2-40B4-BE49-F238E27FC236}">
                <a16:creationId xmlns:a16="http://schemas.microsoft.com/office/drawing/2014/main" id="{3D031017-069F-A254-0500-EE16F12A0ACC}"/>
              </a:ext>
            </a:extLst>
          </p:cNvPr>
          <p:cNvCxnSpPr/>
          <p:nvPr/>
        </p:nvCxnSpPr>
        <p:spPr bwMode="auto">
          <a:xfrm>
            <a:off x="6867144" y="2651760"/>
            <a:ext cx="0" cy="2066544"/>
          </a:xfrm>
          <a:prstGeom prst="line">
            <a:avLst/>
          </a:prstGeom>
          <a:noFill/>
          <a:ln w="28575" cap="flat" cmpd="sng" algn="ctr">
            <a:solidFill>
              <a:schemeClr val="bg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EF0AA182-F0C3-1596-AAA5-F10DADE1F30A}"/>
              </a:ext>
            </a:extLst>
          </p:cNvPr>
          <p:cNvSpPr>
            <a:spLocks noGrp="1"/>
          </p:cNvSpPr>
          <p:nvPr>
            <p:ph type="title"/>
          </p:nvPr>
        </p:nvSpPr>
        <p:spPr/>
        <p:txBody>
          <a:bodyPr/>
          <a:lstStyle/>
          <a:p>
            <a:r>
              <a:rPr lang="en-US"/>
              <a:t>Visual Estimation of PSMA+ Status in mCRPC</a:t>
            </a:r>
          </a:p>
        </p:txBody>
      </p:sp>
      <p:sp>
        <p:nvSpPr>
          <p:cNvPr id="5" name="Text Box 11">
            <a:extLst>
              <a:ext uri="{FF2B5EF4-FFF2-40B4-BE49-F238E27FC236}">
                <a16:creationId xmlns:a16="http://schemas.microsoft.com/office/drawing/2014/main" id="{4A357775-91A0-8702-3C78-3A8DDDF88671}"/>
              </a:ext>
            </a:extLst>
          </p:cNvPr>
          <p:cNvSpPr txBox="1">
            <a:spLocks noChangeArrowheads="1"/>
          </p:cNvSpPr>
          <p:nvPr/>
        </p:nvSpPr>
        <p:spPr bwMode="auto">
          <a:xfrm>
            <a:off x="404065" y="636519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altLang="fr-FR" sz="1200" b="0" i="0" u="none" strike="noStrike" kern="1200" cap="none" spc="0" normalizeH="0" baseline="0" noProof="0">
                <a:ln>
                  <a:noFill/>
                </a:ln>
                <a:solidFill>
                  <a:srgbClr val="455560"/>
                </a:solidFill>
                <a:effectLst/>
                <a:uLnTx/>
                <a:uFillTx/>
                <a:latin typeface="Calibri"/>
                <a:ea typeface="ヒラギノ角ゴ Pro W3" charset="-128"/>
                <a:cs typeface="Arial" panose="020B0604020202020204" pitchFamily="34" charset="0"/>
              </a:rPr>
              <a:t>Seifer. </a:t>
            </a:r>
            <a:r>
              <a:rPr kumimoji="0" lang="en-US" altLang="fr-FR" sz="1200" b="0" i="0" u="none" strike="noStrike" kern="1200" cap="none" spc="0" normalizeH="0" baseline="0" noProof="0" dirty="0" err="1">
                <a:ln>
                  <a:noFill/>
                </a:ln>
                <a:solidFill>
                  <a:srgbClr val="455560"/>
                </a:solidFill>
                <a:effectLst/>
                <a:uLnTx/>
                <a:uFillTx/>
                <a:latin typeface="Calibri"/>
                <a:ea typeface="ヒラギノ角ゴ Pro W3" charset="-128"/>
                <a:cs typeface="Arial" panose="020B0604020202020204" pitchFamily="34" charset="0"/>
              </a:rPr>
              <a:t>Eur</a:t>
            </a:r>
            <a:r>
              <a:rPr kumimoji="0" lang="en-US" altLang="fr-FR" sz="1200" b="0" i="0" u="none" strike="noStrike" kern="1200" cap="none" spc="0" normalizeH="0" baseline="0" noProof="0">
                <a:ln>
                  <a:noFill/>
                </a:ln>
                <a:solidFill>
                  <a:srgbClr val="455560"/>
                </a:solidFill>
                <a:effectLst/>
                <a:uLnTx/>
                <a:uFillTx/>
                <a:latin typeface="Calibri"/>
                <a:ea typeface="ヒラギノ角ゴ Pro W3" charset="-128"/>
                <a:cs typeface="Arial" panose="020B0604020202020204" pitchFamily="34" charset="0"/>
              </a:rPr>
              <a:t> Urol. </a:t>
            </a:r>
            <a:r>
              <a:rPr kumimoji="0" lang="en-US" altLang="fr-FR" sz="1200" b="0" i="0" u="none" strike="noStrike" kern="1200" cap="none" spc="0" normalizeH="0" baseline="0" noProof="0" dirty="0">
                <a:ln>
                  <a:noFill/>
                </a:ln>
                <a:solidFill>
                  <a:srgbClr val="455560"/>
                </a:solidFill>
                <a:effectLst/>
                <a:uLnTx/>
                <a:uFillTx/>
                <a:latin typeface="Calibri"/>
                <a:ea typeface="ヒラギノ角ゴ Pro W3" charset="-128"/>
                <a:cs typeface="Arial" panose="020B0604020202020204" pitchFamily="34" charset="0"/>
              </a:rPr>
              <a:t>2023;83:405</a:t>
            </a:r>
            <a:r>
              <a:rPr kumimoji="0" lang="en-US" altLang="fr-FR" sz="1200" b="0" i="0" u="none" strike="noStrike" kern="1200" cap="none" spc="0" normalizeH="0" baseline="0" noProof="0">
                <a:ln>
                  <a:noFill/>
                </a:ln>
                <a:solidFill>
                  <a:srgbClr val="455560"/>
                </a:solidFill>
                <a:effectLst/>
                <a:uLnTx/>
                <a:uFillTx/>
                <a:latin typeface="Calibri"/>
                <a:ea typeface="ヒラギノ角ゴ Pro W3" charset="-128"/>
                <a:cs typeface="Arial" panose="020B0604020202020204" pitchFamily="34" charset="0"/>
              </a:rPr>
              <a:t>.</a:t>
            </a:r>
            <a:endParaRPr lang="en-US" altLang="en-US" sz="1200" b="0">
              <a:solidFill>
                <a:srgbClr val="455560"/>
              </a:solidFill>
              <a:latin typeface="Calibri"/>
              <a:ea typeface="ヒラギノ角ゴ Pro W3" charset="-128"/>
            </a:endParaRPr>
          </a:p>
        </p:txBody>
      </p:sp>
      <p:sp>
        <p:nvSpPr>
          <p:cNvPr id="8" name="TextBox 7">
            <a:extLst>
              <a:ext uri="{FF2B5EF4-FFF2-40B4-BE49-F238E27FC236}">
                <a16:creationId xmlns:a16="http://schemas.microsoft.com/office/drawing/2014/main" id="{4825316F-B7F7-C147-39AB-AEFBD6C7BAEB}"/>
              </a:ext>
            </a:extLst>
          </p:cNvPr>
          <p:cNvSpPr txBox="1"/>
          <p:nvPr/>
        </p:nvSpPr>
        <p:spPr bwMode="auto">
          <a:xfrm>
            <a:off x="1140257" y="1161161"/>
            <a:ext cx="96743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a:solidFill>
                  <a:schemeClr val="bg1"/>
                </a:solidFill>
                <a:latin typeface="Calibri" panose="020F0502020204030204" pitchFamily="34" charset="0"/>
              </a:rPr>
              <a:t>Nodes (N) and Metastases (M)</a:t>
            </a:r>
          </a:p>
        </p:txBody>
      </p:sp>
      <p:sp>
        <p:nvSpPr>
          <p:cNvPr id="9" name="TextBox 8">
            <a:extLst>
              <a:ext uri="{FF2B5EF4-FFF2-40B4-BE49-F238E27FC236}">
                <a16:creationId xmlns:a16="http://schemas.microsoft.com/office/drawing/2014/main" id="{931C05B6-91A9-52D6-0801-195C625701E7}"/>
              </a:ext>
            </a:extLst>
          </p:cNvPr>
          <p:cNvSpPr txBox="1"/>
          <p:nvPr/>
        </p:nvSpPr>
        <p:spPr bwMode="auto">
          <a:xfrm>
            <a:off x="1275062" y="1487373"/>
            <a:ext cx="437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a:solidFill>
                  <a:schemeClr val="bg1"/>
                </a:solidFill>
                <a:latin typeface="Calibri" panose="020F0502020204030204" pitchFamily="34" charset="0"/>
              </a:rPr>
              <a:t>LOCALIZE </a:t>
            </a:r>
            <a:r>
              <a:rPr lang="en-US" sz="2000" b="0">
                <a:solidFill>
                  <a:schemeClr val="bg1"/>
                </a:solidFill>
                <a:latin typeface="Calibri" panose="020F0502020204030204" pitchFamily="34" charset="0"/>
              </a:rPr>
              <a:t>regions</a:t>
            </a:r>
          </a:p>
        </p:txBody>
      </p:sp>
      <p:sp>
        <p:nvSpPr>
          <p:cNvPr id="10" name="TextBox 9">
            <a:extLst>
              <a:ext uri="{FF2B5EF4-FFF2-40B4-BE49-F238E27FC236}">
                <a16:creationId xmlns:a16="http://schemas.microsoft.com/office/drawing/2014/main" id="{4F86BC2B-4A51-A8A3-493D-30DC797F4C27}"/>
              </a:ext>
            </a:extLst>
          </p:cNvPr>
          <p:cNvSpPr txBox="1"/>
          <p:nvPr/>
        </p:nvSpPr>
        <p:spPr bwMode="auto">
          <a:xfrm>
            <a:off x="6963780" y="1483674"/>
            <a:ext cx="14918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a:solidFill>
                  <a:schemeClr val="bg1"/>
                </a:solidFill>
                <a:latin typeface="Calibri" panose="020F0502020204030204" pitchFamily="34" charset="0"/>
              </a:rPr>
              <a:t>RATE</a:t>
            </a:r>
            <a:r>
              <a:rPr lang="en-US" sz="2000" b="0">
                <a:solidFill>
                  <a:schemeClr val="bg1"/>
                </a:solidFill>
                <a:latin typeface="Calibri" panose="020F0502020204030204" pitchFamily="34" charset="0"/>
              </a:rPr>
              <a:t> lesions</a:t>
            </a:r>
          </a:p>
        </p:txBody>
      </p:sp>
      <p:sp>
        <p:nvSpPr>
          <p:cNvPr id="11" name="TextBox 10">
            <a:extLst>
              <a:ext uri="{FF2B5EF4-FFF2-40B4-BE49-F238E27FC236}">
                <a16:creationId xmlns:a16="http://schemas.microsoft.com/office/drawing/2014/main" id="{67FD2003-60D5-5668-D46F-D8F1028D2F8F}"/>
              </a:ext>
            </a:extLst>
          </p:cNvPr>
          <p:cNvSpPr txBox="1"/>
          <p:nvPr/>
        </p:nvSpPr>
        <p:spPr bwMode="auto">
          <a:xfrm>
            <a:off x="6597301" y="1745205"/>
            <a:ext cx="22248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err="1">
                <a:solidFill>
                  <a:schemeClr val="bg1"/>
                </a:solidFill>
                <a:latin typeface="Calibri" panose="020F0502020204030204" pitchFamily="34" charset="0"/>
              </a:rPr>
              <a:t>PSMA</a:t>
            </a:r>
            <a:r>
              <a:rPr lang="en-US" sz="1600" b="0">
                <a:solidFill>
                  <a:schemeClr val="bg1"/>
                </a:solidFill>
                <a:latin typeface="Calibri" panose="020F0502020204030204" pitchFamily="34" charset="0"/>
              </a:rPr>
              <a:t>-expression score*</a:t>
            </a:r>
          </a:p>
        </p:txBody>
      </p:sp>
      <p:sp>
        <p:nvSpPr>
          <p:cNvPr id="15" name="TextBox 14">
            <a:extLst>
              <a:ext uri="{FF2B5EF4-FFF2-40B4-BE49-F238E27FC236}">
                <a16:creationId xmlns:a16="http://schemas.microsoft.com/office/drawing/2014/main" id="{889CD505-71CF-11CD-088E-B86534250B48}"/>
              </a:ext>
            </a:extLst>
          </p:cNvPr>
          <p:cNvSpPr txBox="1"/>
          <p:nvPr/>
        </p:nvSpPr>
        <p:spPr bwMode="auto">
          <a:xfrm>
            <a:off x="6537458" y="32124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2</a:t>
            </a:r>
          </a:p>
        </p:txBody>
      </p:sp>
      <p:sp>
        <p:nvSpPr>
          <p:cNvPr id="16" name="TextBox 15">
            <a:extLst>
              <a:ext uri="{FF2B5EF4-FFF2-40B4-BE49-F238E27FC236}">
                <a16:creationId xmlns:a16="http://schemas.microsoft.com/office/drawing/2014/main" id="{BAFDDE16-39CA-03D3-13B5-C8637EE3D4B8}"/>
              </a:ext>
            </a:extLst>
          </p:cNvPr>
          <p:cNvSpPr txBox="1"/>
          <p:nvPr/>
        </p:nvSpPr>
        <p:spPr bwMode="auto">
          <a:xfrm>
            <a:off x="6537458" y="268882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3</a:t>
            </a:r>
          </a:p>
        </p:txBody>
      </p:sp>
      <p:sp>
        <p:nvSpPr>
          <p:cNvPr id="17" name="TextBox 16">
            <a:extLst>
              <a:ext uri="{FF2B5EF4-FFF2-40B4-BE49-F238E27FC236}">
                <a16:creationId xmlns:a16="http://schemas.microsoft.com/office/drawing/2014/main" id="{B18F57E0-BDC3-89A4-E09E-760D3B2D2FE6}"/>
              </a:ext>
            </a:extLst>
          </p:cNvPr>
          <p:cNvSpPr txBox="1"/>
          <p:nvPr/>
        </p:nvSpPr>
        <p:spPr bwMode="auto">
          <a:xfrm>
            <a:off x="6537458" y="373609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1</a:t>
            </a:r>
          </a:p>
        </p:txBody>
      </p:sp>
      <p:sp>
        <p:nvSpPr>
          <p:cNvPr id="18" name="TextBox 17">
            <a:extLst>
              <a:ext uri="{FF2B5EF4-FFF2-40B4-BE49-F238E27FC236}">
                <a16:creationId xmlns:a16="http://schemas.microsoft.com/office/drawing/2014/main" id="{29EE15AE-FBFE-4C85-0F7E-B733374295A3}"/>
              </a:ext>
            </a:extLst>
          </p:cNvPr>
          <p:cNvSpPr txBox="1"/>
          <p:nvPr/>
        </p:nvSpPr>
        <p:spPr bwMode="auto">
          <a:xfrm>
            <a:off x="6537458" y="425973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19" name="TextBox 18">
            <a:extLst>
              <a:ext uri="{FF2B5EF4-FFF2-40B4-BE49-F238E27FC236}">
                <a16:creationId xmlns:a16="http://schemas.microsoft.com/office/drawing/2014/main" id="{D140CFBA-38F6-B0A1-9E2F-ACC584B3458B}"/>
              </a:ext>
            </a:extLst>
          </p:cNvPr>
          <p:cNvSpPr txBox="1"/>
          <p:nvPr/>
        </p:nvSpPr>
        <p:spPr bwMode="auto">
          <a:xfrm>
            <a:off x="7045117" y="2909905"/>
            <a:ext cx="8032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a:solidFill>
                  <a:schemeClr val="bg1"/>
                </a:solidFill>
                <a:latin typeface="Calibri" panose="020F0502020204030204" pitchFamily="34" charset="0"/>
              </a:rPr>
              <a:t>Parotid</a:t>
            </a:r>
          </a:p>
        </p:txBody>
      </p:sp>
      <p:sp>
        <p:nvSpPr>
          <p:cNvPr id="20" name="TextBox 19">
            <a:extLst>
              <a:ext uri="{FF2B5EF4-FFF2-40B4-BE49-F238E27FC236}">
                <a16:creationId xmlns:a16="http://schemas.microsoft.com/office/drawing/2014/main" id="{1970646D-BE8B-195C-2131-73B004DE3E98}"/>
              </a:ext>
            </a:extLst>
          </p:cNvPr>
          <p:cNvSpPr txBox="1"/>
          <p:nvPr/>
        </p:nvSpPr>
        <p:spPr bwMode="auto">
          <a:xfrm>
            <a:off x="7045117" y="3470734"/>
            <a:ext cx="5931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a:solidFill>
                  <a:schemeClr val="bg1"/>
                </a:solidFill>
                <a:latin typeface="Calibri" panose="020F0502020204030204" pitchFamily="34" charset="0"/>
              </a:rPr>
              <a:t>Liver</a:t>
            </a:r>
          </a:p>
        </p:txBody>
      </p:sp>
      <p:sp>
        <p:nvSpPr>
          <p:cNvPr id="21" name="TextBox 20">
            <a:extLst>
              <a:ext uri="{FF2B5EF4-FFF2-40B4-BE49-F238E27FC236}">
                <a16:creationId xmlns:a16="http://schemas.microsoft.com/office/drawing/2014/main" id="{8C5D412A-F705-3134-7D1F-5803C52EDBB2}"/>
              </a:ext>
            </a:extLst>
          </p:cNvPr>
          <p:cNvSpPr txBox="1"/>
          <p:nvPr/>
        </p:nvSpPr>
        <p:spPr bwMode="auto">
          <a:xfrm>
            <a:off x="7045117" y="4013366"/>
            <a:ext cx="6815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a:solidFill>
                  <a:schemeClr val="bg1"/>
                </a:solidFill>
                <a:latin typeface="Calibri" panose="020F0502020204030204" pitchFamily="34" charset="0"/>
              </a:rPr>
              <a:t>Blood</a:t>
            </a:r>
          </a:p>
        </p:txBody>
      </p:sp>
      <p:graphicFrame>
        <p:nvGraphicFramePr>
          <p:cNvPr id="23" name="Group 32">
            <a:extLst>
              <a:ext uri="{FF2B5EF4-FFF2-40B4-BE49-F238E27FC236}">
                <a16:creationId xmlns:a16="http://schemas.microsoft.com/office/drawing/2014/main" id="{5BFE4344-F84E-DC44-E1AF-1D87A8E01676}"/>
              </a:ext>
            </a:extLst>
          </p:cNvPr>
          <p:cNvGraphicFramePr>
            <a:graphicFrameLocks noGrp="1"/>
          </p:cNvGraphicFramePr>
          <p:nvPr>
            <p:extLst>
              <p:ext uri="{D42A27DB-BD31-4B8C-83A1-F6EECF244321}">
                <p14:modId xmlns:p14="http://schemas.microsoft.com/office/powerpoint/2010/main" val="2716913626"/>
              </p:ext>
            </p:extLst>
          </p:nvPr>
        </p:nvGraphicFramePr>
        <p:xfrm>
          <a:off x="5751058" y="4678680"/>
          <a:ext cx="5166878" cy="1493520"/>
        </p:xfrm>
        <a:graphic>
          <a:graphicData uri="http://schemas.openxmlformats.org/drawingml/2006/table">
            <a:tbl>
              <a:tblPr/>
              <a:tblGrid>
                <a:gridCol w="665696">
                  <a:extLst>
                    <a:ext uri="{9D8B030D-6E8A-4147-A177-3AD203B41FA5}">
                      <a16:colId xmlns:a16="http://schemas.microsoft.com/office/drawing/2014/main" val="20001"/>
                    </a:ext>
                  </a:extLst>
                </a:gridCol>
                <a:gridCol w="4501182">
                  <a:extLst>
                    <a:ext uri="{9D8B030D-6E8A-4147-A177-3AD203B41FA5}">
                      <a16:colId xmlns:a16="http://schemas.microsoft.com/office/drawing/2014/main" val="30552669"/>
                    </a:ext>
                  </a:extLst>
                </a:gridCol>
              </a:tblGrid>
              <a:tr h="19208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cs typeface="Calibri" panose="020F0502020204030204" pitchFamily="34" charset="0"/>
                        </a:rPr>
                        <a:t>Score</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a:ln>
                            <a:noFill/>
                          </a:ln>
                          <a:solidFill>
                            <a:schemeClr val="tx1"/>
                          </a:solidFill>
                          <a:effectLst/>
                          <a:latin typeface="Calibri" panose="020F0502020204030204" pitchFamily="34" charset="0"/>
                          <a:cs typeface="Calibri" panose="020F0502020204030204" pitchFamily="34" charset="0"/>
                        </a:rPr>
                        <a:t>Pattern</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9208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cs typeface="Calibri" panose="020F0502020204030204" pitchFamily="34" charset="0"/>
                        </a:rPr>
                        <a:t>0</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cs typeface="Calibri" panose="020F0502020204030204" pitchFamily="34" charset="0"/>
                        </a:rPr>
                        <a:t>Equal to/lower than blood pool</a:t>
                      </a: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9208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cs typeface="Calibri" panose="020F0502020204030204" pitchFamily="34" charset="0"/>
                        </a:rPr>
                        <a:t>1</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cs typeface="Calibri" panose="020F0502020204030204" pitchFamily="34" charset="0"/>
                        </a:rPr>
                        <a:t>Equal to/lower than liver + higher than blood pool</a:t>
                      </a: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03103782"/>
                  </a:ext>
                </a:extLst>
              </a:tr>
              <a:tr h="19208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cs typeface="Calibri" panose="020F0502020204030204" pitchFamily="34" charset="0"/>
                        </a:rPr>
                        <a:t>2</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cs typeface="Calibri" panose="020F0502020204030204" pitchFamily="34" charset="0"/>
                        </a:rPr>
                        <a:t>Equal to/lower than parotid gland + higher than liver</a:t>
                      </a: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9723276"/>
                  </a:ext>
                </a:extLst>
              </a:tr>
              <a:tr h="19208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cs typeface="Calibri" panose="020F0502020204030204" pitchFamily="34" charset="0"/>
                        </a:rPr>
                        <a:t>3</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cs typeface="Calibri" panose="020F0502020204030204" pitchFamily="34" charset="0"/>
                        </a:rPr>
                        <a:t>Higher than parotid gland</a:t>
                      </a:r>
                    </a:p>
                  </a:txBody>
                  <a:tcPr marR="0" marT="27432" marB="2743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77953254"/>
                  </a:ext>
                </a:extLst>
              </a:tr>
            </a:tbl>
          </a:graphicData>
        </a:graphic>
      </p:graphicFrame>
      <p:sp>
        <p:nvSpPr>
          <p:cNvPr id="24" name="TextBox 23">
            <a:extLst>
              <a:ext uri="{FF2B5EF4-FFF2-40B4-BE49-F238E27FC236}">
                <a16:creationId xmlns:a16="http://schemas.microsoft.com/office/drawing/2014/main" id="{28B435E9-D958-B045-D746-909F01B377BA}"/>
              </a:ext>
            </a:extLst>
          </p:cNvPr>
          <p:cNvSpPr txBox="1"/>
          <p:nvPr/>
        </p:nvSpPr>
        <p:spPr bwMode="auto">
          <a:xfrm>
            <a:off x="2584662" y="1904000"/>
            <a:ext cx="5854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miN2</a:t>
            </a:r>
          </a:p>
        </p:txBody>
      </p:sp>
      <p:sp>
        <p:nvSpPr>
          <p:cNvPr id="25" name="TextBox 24">
            <a:extLst>
              <a:ext uri="{FF2B5EF4-FFF2-40B4-BE49-F238E27FC236}">
                <a16:creationId xmlns:a16="http://schemas.microsoft.com/office/drawing/2014/main" id="{A063C4E9-2182-641E-F30A-C20F698C92C5}"/>
              </a:ext>
            </a:extLst>
          </p:cNvPr>
          <p:cNvSpPr txBox="1"/>
          <p:nvPr/>
        </p:nvSpPr>
        <p:spPr bwMode="auto">
          <a:xfrm>
            <a:off x="2203228" y="6135998"/>
            <a:ext cx="7095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chemeClr val="bg1"/>
                </a:solidFill>
                <a:latin typeface="Calibri" panose="020F0502020204030204" pitchFamily="34" charset="0"/>
              </a:rPr>
              <a:t>*Score 2+ lesions are regarded as malignant: patients with only 2+ lesions are deemed as eligible for </a:t>
            </a:r>
            <a:r>
              <a:rPr lang="en-US" sz="1200" b="0" dirty="0">
                <a:solidFill>
                  <a:schemeClr val="bg1"/>
                </a:solidFill>
                <a:latin typeface="Calibri" panose="020F0502020204030204" pitchFamily="34" charset="0"/>
              </a:rPr>
              <a:t>PSMA</a:t>
            </a:r>
            <a:r>
              <a:rPr lang="en-US" sz="1200" b="0">
                <a:solidFill>
                  <a:schemeClr val="bg1"/>
                </a:solidFill>
                <a:latin typeface="Calibri" panose="020F0502020204030204" pitchFamily="34" charset="0"/>
              </a:rPr>
              <a:t>-RLT</a:t>
            </a:r>
            <a:r>
              <a:rPr lang="en-US" sz="1200" b="0" dirty="0">
                <a:solidFill>
                  <a:schemeClr val="bg1"/>
                </a:solidFill>
                <a:latin typeface="Calibri" panose="020F0502020204030204" pitchFamily="34" charset="0"/>
              </a:rPr>
              <a:t>.</a:t>
            </a:r>
            <a:endParaRPr lang="en-US" sz="1200" b="0">
              <a:solidFill>
                <a:schemeClr val="bg1"/>
              </a:solidFill>
              <a:latin typeface="Calibri" panose="020F0502020204030204" pitchFamily="34" charset="0"/>
            </a:endParaRPr>
          </a:p>
        </p:txBody>
      </p:sp>
      <p:sp>
        <p:nvSpPr>
          <p:cNvPr id="26" name="TextBox 25">
            <a:extLst>
              <a:ext uri="{FF2B5EF4-FFF2-40B4-BE49-F238E27FC236}">
                <a16:creationId xmlns:a16="http://schemas.microsoft.com/office/drawing/2014/main" id="{E4FBCA94-DD3D-E18F-470E-79413077AF2D}"/>
              </a:ext>
            </a:extLst>
          </p:cNvPr>
          <p:cNvSpPr txBox="1"/>
          <p:nvPr/>
        </p:nvSpPr>
        <p:spPr bwMode="auto">
          <a:xfrm>
            <a:off x="1395185" y="1904000"/>
            <a:ext cx="5854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miN1</a:t>
            </a:r>
          </a:p>
        </p:txBody>
      </p:sp>
      <p:sp>
        <p:nvSpPr>
          <p:cNvPr id="27" name="TextBox 26">
            <a:extLst>
              <a:ext uri="{FF2B5EF4-FFF2-40B4-BE49-F238E27FC236}">
                <a16:creationId xmlns:a16="http://schemas.microsoft.com/office/drawing/2014/main" id="{FC8A4947-4F5E-3521-9303-66AA057C665E}"/>
              </a:ext>
            </a:extLst>
          </p:cNvPr>
          <p:cNvSpPr txBox="1"/>
          <p:nvPr/>
        </p:nvSpPr>
        <p:spPr bwMode="auto">
          <a:xfrm>
            <a:off x="1332668" y="3310789"/>
            <a:ext cx="7120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miM1a</a:t>
            </a:r>
          </a:p>
        </p:txBody>
      </p:sp>
      <p:grpSp>
        <p:nvGrpSpPr>
          <p:cNvPr id="90" name="Group 89">
            <a:extLst>
              <a:ext uri="{FF2B5EF4-FFF2-40B4-BE49-F238E27FC236}">
                <a16:creationId xmlns:a16="http://schemas.microsoft.com/office/drawing/2014/main" id="{0F141B83-323F-8270-67C9-A757F3A5B8D2}"/>
              </a:ext>
            </a:extLst>
          </p:cNvPr>
          <p:cNvGrpSpPr/>
          <p:nvPr/>
        </p:nvGrpSpPr>
        <p:grpSpPr>
          <a:xfrm>
            <a:off x="3446450" y="2158265"/>
            <a:ext cx="1764774" cy="1043688"/>
            <a:chOff x="3547034" y="2158265"/>
            <a:chExt cx="1764774" cy="1043688"/>
          </a:xfrm>
        </p:grpSpPr>
        <p:sp>
          <p:nvSpPr>
            <p:cNvPr id="29" name="TextBox 28">
              <a:extLst>
                <a:ext uri="{FF2B5EF4-FFF2-40B4-BE49-F238E27FC236}">
                  <a16:creationId xmlns:a16="http://schemas.microsoft.com/office/drawing/2014/main" id="{B3B7BB18-2AFA-8199-5141-BB0CA4FE0714}"/>
                </a:ext>
              </a:extLst>
            </p:cNvPr>
            <p:cNvSpPr txBox="1"/>
            <p:nvPr/>
          </p:nvSpPr>
          <p:spPr bwMode="auto">
            <a:xfrm>
              <a:off x="3547034" y="2158265"/>
              <a:ext cx="2808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II</a:t>
              </a:r>
            </a:p>
          </p:txBody>
        </p:sp>
        <p:sp>
          <p:nvSpPr>
            <p:cNvPr id="30" name="TextBox 29">
              <a:extLst>
                <a:ext uri="{FF2B5EF4-FFF2-40B4-BE49-F238E27FC236}">
                  <a16:creationId xmlns:a16="http://schemas.microsoft.com/office/drawing/2014/main" id="{F7B762EE-8D03-E204-B1CD-FBE4244E28AC}"/>
                </a:ext>
              </a:extLst>
            </p:cNvPr>
            <p:cNvSpPr txBox="1"/>
            <p:nvPr/>
          </p:nvSpPr>
          <p:spPr bwMode="auto">
            <a:xfrm>
              <a:off x="3547034" y="2342243"/>
              <a:ext cx="3209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EI</a:t>
              </a:r>
            </a:p>
          </p:txBody>
        </p:sp>
        <p:sp>
          <p:nvSpPr>
            <p:cNvPr id="31" name="TextBox 30">
              <a:extLst>
                <a:ext uri="{FF2B5EF4-FFF2-40B4-BE49-F238E27FC236}">
                  <a16:creationId xmlns:a16="http://schemas.microsoft.com/office/drawing/2014/main" id="{75C432B1-7BE9-5BCB-9870-97A2B4584A22}"/>
                </a:ext>
              </a:extLst>
            </p:cNvPr>
            <p:cNvSpPr txBox="1"/>
            <p:nvPr/>
          </p:nvSpPr>
          <p:spPr bwMode="auto">
            <a:xfrm>
              <a:off x="3547034" y="2526221"/>
              <a:ext cx="4074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OB</a:t>
              </a:r>
            </a:p>
          </p:txBody>
        </p:sp>
        <p:sp>
          <p:nvSpPr>
            <p:cNvPr id="32" name="TextBox 31">
              <a:extLst>
                <a:ext uri="{FF2B5EF4-FFF2-40B4-BE49-F238E27FC236}">
                  <a16:creationId xmlns:a16="http://schemas.microsoft.com/office/drawing/2014/main" id="{5FDCC408-567B-AD9D-4F66-7F7EB38BCCAE}"/>
                </a:ext>
              </a:extLst>
            </p:cNvPr>
            <p:cNvSpPr txBox="1"/>
            <p:nvPr/>
          </p:nvSpPr>
          <p:spPr bwMode="auto">
            <a:xfrm>
              <a:off x="3557682" y="2710199"/>
              <a:ext cx="365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PS</a:t>
              </a:r>
            </a:p>
          </p:txBody>
        </p:sp>
        <p:sp>
          <p:nvSpPr>
            <p:cNvPr id="33" name="TextBox 32">
              <a:extLst>
                <a:ext uri="{FF2B5EF4-FFF2-40B4-BE49-F238E27FC236}">
                  <a16:creationId xmlns:a16="http://schemas.microsoft.com/office/drawing/2014/main" id="{1FBEEBA8-60F2-340B-E1CC-01036E39229F}"/>
                </a:ext>
              </a:extLst>
            </p:cNvPr>
            <p:cNvSpPr txBox="1"/>
            <p:nvPr/>
          </p:nvSpPr>
          <p:spPr bwMode="auto">
            <a:xfrm>
              <a:off x="3559104" y="2894176"/>
              <a:ext cx="4026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OP</a:t>
              </a:r>
            </a:p>
          </p:txBody>
        </p:sp>
        <p:sp>
          <p:nvSpPr>
            <p:cNvPr id="34" name="TextBox 33">
              <a:extLst>
                <a:ext uri="{FF2B5EF4-FFF2-40B4-BE49-F238E27FC236}">
                  <a16:creationId xmlns:a16="http://schemas.microsoft.com/office/drawing/2014/main" id="{F827AD56-3038-9114-3DF5-0AD951882931}"/>
                </a:ext>
              </a:extLst>
            </p:cNvPr>
            <p:cNvSpPr txBox="1"/>
            <p:nvPr/>
          </p:nvSpPr>
          <p:spPr bwMode="auto">
            <a:xfrm>
              <a:off x="3873401" y="2158265"/>
              <a:ext cx="1408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Internal Iliac (LR)</a:t>
              </a:r>
            </a:p>
          </p:txBody>
        </p:sp>
        <p:sp>
          <p:nvSpPr>
            <p:cNvPr id="35" name="TextBox 34">
              <a:extLst>
                <a:ext uri="{FF2B5EF4-FFF2-40B4-BE49-F238E27FC236}">
                  <a16:creationId xmlns:a16="http://schemas.microsoft.com/office/drawing/2014/main" id="{AF62582C-84FA-8B8A-D6E7-979DF2BEA887}"/>
                </a:ext>
              </a:extLst>
            </p:cNvPr>
            <p:cNvSpPr txBox="1"/>
            <p:nvPr/>
          </p:nvSpPr>
          <p:spPr bwMode="auto">
            <a:xfrm>
              <a:off x="3873401" y="2342243"/>
              <a:ext cx="14384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External Iliac (LR)</a:t>
              </a:r>
            </a:p>
          </p:txBody>
        </p:sp>
        <p:sp>
          <p:nvSpPr>
            <p:cNvPr id="36" name="TextBox 35">
              <a:extLst>
                <a:ext uri="{FF2B5EF4-FFF2-40B4-BE49-F238E27FC236}">
                  <a16:creationId xmlns:a16="http://schemas.microsoft.com/office/drawing/2014/main" id="{ED403F1B-7099-336F-0FD5-C3C29ACA3483}"/>
                </a:ext>
              </a:extLst>
            </p:cNvPr>
            <p:cNvSpPr txBox="1"/>
            <p:nvPr/>
          </p:nvSpPr>
          <p:spPr bwMode="auto">
            <a:xfrm>
              <a:off x="3873401" y="2526221"/>
              <a:ext cx="12348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Obturator (LR)</a:t>
              </a:r>
            </a:p>
          </p:txBody>
        </p:sp>
        <p:sp>
          <p:nvSpPr>
            <p:cNvPr id="37" name="TextBox 36">
              <a:extLst>
                <a:ext uri="{FF2B5EF4-FFF2-40B4-BE49-F238E27FC236}">
                  <a16:creationId xmlns:a16="http://schemas.microsoft.com/office/drawing/2014/main" id="{9EC31AA3-95B3-A2FA-697C-37BD8208E0AB}"/>
                </a:ext>
              </a:extLst>
            </p:cNvPr>
            <p:cNvSpPr txBox="1"/>
            <p:nvPr/>
          </p:nvSpPr>
          <p:spPr bwMode="auto">
            <a:xfrm>
              <a:off x="3873401" y="2710199"/>
              <a:ext cx="8470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Presacral</a:t>
              </a:r>
            </a:p>
          </p:txBody>
        </p:sp>
        <p:sp>
          <p:nvSpPr>
            <p:cNvPr id="38" name="TextBox 37">
              <a:extLst>
                <a:ext uri="{FF2B5EF4-FFF2-40B4-BE49-F238E27FC236}">
                  <a16:creationId xmlns:a16="http://schemas.microsoft.com/office/drawing/2014/main" id="{BF9EEA30-77B2-2FBB-2A49-9436EE756AEC}"/>
                </a:ext>
              </a:extLst>
            </p:cNvPr>
            <p:cNvSpPr txBox="1"/>
            <p:nvPr/>
          </p:nvSpPr>
          <p:spPr bwMode="auto">
            <a:xfrm>
              <a:off x="3873401" y="2894176"/>
              <a:ext cx="10759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Other pelvic</a:t>
              </a:r>
            </a:p>
          </p:txBody>
        </p:sp>
      </p:grpSp>
      <p:sp>
        <p:nvSpPr>
          <p:cNvPr id="28" name="TextBox 27">
            <a:extLst>
              <a:ext uri="{FF2B5EF4-FFF2-40B4-BE49-F238E27FC236}">
                <a16:creationId xmlns:a16="http://schemas.microsoft.com/office/drawing/2014/main" id="{59AAD385-744A-B2A0-7C76-E52520210841}"/>
              </a:ext>
            </a:extLst>
          </p:cNvPr>
          <p:cNvSpPr txBox="1"/>
          <p:nvPr/>
        </p:nvSpPr>
        <p:spPr bwMode="auto">
          <a:xfrm>
            <a:off x="4211059" y="3312355"/>
            <a:ext cx="6992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miM1c</a:t>
            </a:r>
          </a:p>
        </p:txBody>
      </p:sp>
      <p:grpSp>
        <p:nvGrpSpPr>
          <p:cNvPr id="106" name="Group 105">
            <a:extLst>
              <a:ext uri="{FF2B5EF4-FFF2-40B4-BE49-F238E27FC236}">
                <a16:creationId xmlns:a16="http://schemas.microsoft.com/office/drawing/2014/main" id="{B9700944-1B4F-83A2-56F1-5F99499D923C}"/>
              </a:ext>
            </a:extLst>
          </p:cNvPr>
          <p:cNvGrpSpPr/>
          <p:nvPr/>
        </p:nvGrpSpPr>
        <p:grpSpPr>
          <a:xfrm>
            <a:off x="2149533" y="3657626"/>
            <a:ext cx="1802085" cy="918592"/>
            <a:chOff x="2432997" y="3657626"/>
            <a:chExt cx="1802085" cy="918592"/>
          </a:xfrm>
        </p:grpSpPr>
        <p:sp>
          <p:nvSpPr>
            <p:cNvPr id="40" name="TextBox 39">
              <a:extLst>
                <a:ext uri="{FF2B5EF4-FFF2-40B4-BE49-F238E27FC236}">
                  <a16:creationId xmlns:a16="http://schemas.microsoft.com/office/drawing/2014/main" id="{DFD3ACF5-A286-48E1-E094-ECE5D8185AE7}"/>
                </a:ext>
              </a:extLst>
            </p:cNvPr>
            <p:cNvSpPr txBox="1"/>
            <p:nvPr/>
          </p:nvSpPr>
          <p:spPr bwMode="auto">
            <a:xfrm>
              <a:off x="2448927" y="3657626"/>
              <a:ext cx="3257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a:solidFill>
                    <a:schemeClr val="bg1"/>
                  </a:solidFill>
                  <a:latin typeface="Calibri" panose="020F0502020204030204" pitchFamily="34" charset="0"/>
                </a:rPr>
                <a:t>CI</a:t>
              </a:r>
            </a:p>
          </p:txBody>
        </p:sp>
        <p:sp>
          <p:nvSpPr>
            <p:cNvPr id="41" name="TextBox 40">
              <a:extLst>
                <a:ext uri="{FF2B5EF4-FFF2-40B4-BE49-F238E27FC236}">
                  <a16:creationId xmlns:a16="http://schemas.microsoft.com/office/drawing/2014/main" id="{9C761B96-A0A4-DAD0-34B3-F7216FB3A328}"/>
                </a:ext>
              </a:extLst>
            </p:cNvPr>
            <p:cNvSpPr txBox="1"/>
            <p:nvPr/>
          </p:nvSpPr>
          <p:spPr bwMode="auto">
            <a:xfrm>
              <a:off x="2448927" y="3861231"/>
              <a:ext cx="3818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a:solidFill>
                    <a:schemeClr val="bg1"/>
                  </a:solidFill>
                  <a:latin typeface="Calibri" panose="020F0502020204030204" pitchFamily="34" charset="0"/>
                </a:rPr>
                <a:t>RP</a:t>
              </a:r>
            </a:p>
          </p:txBody>
        </p:sp>
        <p:sp>
          <p:nvSpPr>
            <p:cNvPr id="42" name="TextBox 41">
              <a:extLst>
                <a:ext uri="{FF2B5EF4-FFF2-40B4-BE49-F238E27FC236}">
                  <a16:creationId xmlns:a16="http://schemas.microsoft.com/office/drawing/2014/main" id="{2C378F10-04F5-6A0D-5C74-F169C6346156}"/>
                </a:ext>
              </a:extLst>
            </p:cNvPr>
            <p:cNvSpPr txBox="1"/>
            <p:nvPr/>
          </p:nvSpPr>
          <p:spPr bwMode="auto">
            <a:xfrm>
              <a:off x="2448927" y="4064836"/>
              <a:ext cx="3834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a:solidFill>
                    <a:schemeClr val="bg1"/>
                  </a:solidFill>
                  <a:latin typeface="Calibri" panose="020F0502020204030204" pitchFamily="34" charset="0"/>
                </a:rPr>
                <a:t>SD</a:t>
              </a:r>
            </a:p>
          </p:txBody>
        </p:sp>
        <p:sp>
          <p:nvSpPr>
            <p:cNvPr id="43" name="TextBox 42">
              <a:extLst>
                <a:ext uri="{FF2B5EF4-FFF2-40B4-BE49-F238E27FC236}">
                  <a16:creationId xmlns:a16="http://schemas.microsoft.com/office/drawing/2014/main" id="{1E5F2F90-5D82-E9BE-A494-E1B6FA96786E}"/>
                </a:ext>
              </a:extLst>
            </p:cNvPr>
            <p:cNvSpPr txBox="1"/>
            <p:nvPr/>
          </p:nvSpPr>
          <p:spPr bwMode="auto">
            <a:xfrm>
              <a:off x="2432997" y="4268441"/>
              <a:ext cx="3914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a:solidFill>
                    <a:schemeClr val="bg1"/>
                  </a:solidFill>
                  <a:latin typeface="Calibri" panose="020F0502020204030204" pitchFamily="34" charset="0"/>
                </a:rPr>
                <a:t>OE</a:t>
              </a:r>
            </a:p>
          </p:txBody>
        </p:sp>
        <p:sp>
          <p:nvSpPr>
            <p:cNvPr id="44" name="TextBox 43">
              <a:extLst>
                <a:ext uri="{FF2B5EF4-FFF2-40B4-BE49-F238E27FC236}">
                  <a16:creationId xmlns:a16="http://schemas.microsoft.com/office/drawing/2014/main" id="{B0923BF0-25E7-41EA-7DC4-F4C522104B8A}"/>
                </a:ext>
              </a:extLst>
            </p:cNvPr>
            <p:cNvSpPr txBox="1"/>
            <p:nvPr/>
          </p:nvSpPr>
          <p:spPr bwMode="auto">
            <a:xfrm>
              <a:off x="2663818" y="3657626"/>
              <a:ext cx="15712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Common Iliac (L/R)</a:t>
              </a:r>
            </a:p>
          </p:txBody>
        </p:sp>
        <p:sp>
          <p:nvSpPr>
            <p:cNvPr id="45" name="TextBox 44">
              <a:extLst>
                <a:ext uri="{FF2B5EF4-FFF2-40B4-BE49-F238E27FC236}">
                  <a16:creationId xmlns:a16="http://schemas.microsoft.com/office/drawing/2014/main" id="{7E7ED94A-F519-AD61-DA63-53AECFC34F04}"/>
                </a:ext>
              </a:extLst>
            </p:cNvPr>
            <p:cNvSpPr txBox="1"/>
            <p:nvPr/>
          </p:nvSpPr>
          <p:spPr bwMode="auto">
            <a:xfrm>
              <a:off x="2684505" y="3861231"/>
              <a:ext cx="1338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Retroperitoneal</a:t>
              </a:r>
            </a:p>
          </p:txBody>
        </p:sp>
        <p:sp>
          <p:nvSpPr>
            <p:cNvPr id="46" name="TextBox 45">
              <a:extLst>
                <a:ext uri="{FF2B5EF4-FFF2-40B4-BE49-F238E27FC236}">
                  <a16:creationId xmlns:a16="http://schemas.microsoft.com/office/drawing/2014/main" id="{2D87C239-40C8-92CC-ABFE-87D94DED504A}"/>
                </a:ext>
              </a:extLst>
            </p:cNvPr>
            <p:cNvSpPr txBox="1"/>
            <p:nvPr/>
          </p:nvSpPr>
          <p:spPr bwMode="auto">
            <a:xfrm>
              <a:off x="2699352" y="4064836"/>
              <a:ext cx="1386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err="1">
                  <a:solidFill>
                    <a:schemeClr val="bg1"/>
                  </a:solidFill>
                  <a:latin typeface="Calibri" panose="020F0502020204030204" pitchFamily="34" charset="0"/>
                </a:rPr>
                <a:t>Supradiaphragm</a:t>
              </a:r>
              <a:endParaRPr lang="en-US" sz="1400" b="0">
                <a:solidFill>
                  <a:schemeClr val="bg1"/>
                </a:solidFill>
                <a:latin typeface="Calibri" panose="020F0502020204030204" pitchFamily="34" charset="0"/>
              </a:endParaRPr>
            </a:p>
          </p:txBody>
        </p:sp>
        <p:sp>
          <p:nvSpPr>
            <p:cNvPr id="47" name="TextBox 46">
              <a:extLst>
                <a:ext uri="{FF2B5EF4-FFF2-40B4-BE49-F238E27FC236}">
                  <a16:creationId xmlns:a16="http://schemas.microsoft.com/office/drawing/2014/main" id="{75D7A144-D0D7-FFA4-6000-2A949C3108C6}"/>
                </a:ext>
              </a:extLst>
            </p:cNvPr>
            <p:cNvSpPr txBox="1"/>
            <p:nvPr/>
          </p:nvSpPr>
          <p:spPr bwMode="auto">
            <a:xfrm>
              <a:off x="2721822" y="4268441"/>
              <a:ext cx="12634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Inguinal/Other</a:t>
              </a:r>
            </a:p>
          </p:txBody>
        </p:sp>
      </p:grpSp>
      <p:grpSp>
        <p:nvGrpSpPr>
          <p:cNvPr id="88" name="Group 87">
            <a:extLst>
              <a:ext uri="{FF2B5EF4-FFF2-40B4-BE49-F238E27FC236}">
                <a16:creationId xmlns:a16="http://schemas.microsoft.com/office/drawing/2014/main" id="{B968B046-81FB-3ACD-92EB-464DF3DA7022}"/>
              </a:ext>
            </a:extLst>
          </p:cNvPr>
          <p:cNvGrpSpPr/>
          <p:nvPr/>
        </p:nvGrpSpPr>
        <p:grpSpPr>
          <a:xfrm>
            <a:off x="5014514" y="3560522"/>
            <a:ext cx="593588" cy="1015696"/>
            <a:chOff x="5243114" y="3560522"/>
            <a:chExt cx="593588" cy="1015696"/>
          </a:xfrm>
        </p:grpSpPr>
        <p:sp>
          <p:nvSpPr>
            <p:cNvPr id="48" name="TextBox 47">
              <a:extLst>
                <a:ext uri="{FF2B5EF4-FFF2-40B4-BE49-F238E27FC236}">
                  <a16:creationId xmlns:a16="http://schemas.microsoft.com/office/drawing/2014/main" id="{5FA36A34-122A-2C4B-C1AC-6F1EEF4D0AD3}"/>
                </a:ext>
              </a:extLst>
            </p:cNvPr>
            <p:cNvSpPr txBox="1"/>
            <p:nvPr/>
          </p:nvSpPr>
          <p:spPr bwMode="auto">
            <a:xfrm>
              <a:off x="5243114" y="3560522"/>
              <a:ext cx="4635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hep</a:t>
              </a:r>
            </a:p>
          </p:txBody>
        </p:sp>
        <p:sp>
          <p:nvSpPr>
            <p:cNvPr id="49" name="TextBox 48">
              <a:extLst>
                <a:ext uri="{FF2B5EF4-FFF2-40B4-BE49-F238E27FC236}">
                  <a16:creationId xmlns:a16="http://schemas.microsoft.com/office/drawing/2014/main" id="{173390B2-AC29-B64B-091B-659E3721EE76}"/>
                </a:ext>
              </a:extLst>
            </p:cNvPr>
            <p:cNvSpPr txBox="1"/>
            <p:nvPr/>
          </p:nvSpPr>
          <p:spPr bwMode="auto">
            <a:xfrm>
              <a:off x="5249682" y="3737502"/>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err="1">
                  <a:solidFill>
                    <a:schemeClr val="bg1"/>
                  </a:solidFill>
                  <a:latin typeface="Calibri" panose="020F0502020204030204" pitchFamily="34" charset="0"/>
                </a:rPr>
                <a:t>pul</a:t>
              </a:r>
              <a:endParaRPr lang="en-US" sz="1400" b="0">
                <a:solidFill>
                  <a:schemeClr val="bg1"/>
                </a:solidFill>
                <a:latin typeface="Calibri" panose="020F0502020204030204" pitchFamily="34" charset="0"/>
              </a:endParaRPr>
            </a:p>
          </p:txBody>
        </p:sp>
        <p:sp>
          <p:nvSpPr>
            <p:cNvPr id="50" name="TextBox 49">
              <a:extLst>
                <a:ext uri="{FF2B5EF4-FFF2-40B4-BE49-F238E27FC236}">
                  <a16:creationId xmlns:a16="http://schemas.microsoft.com/office/drawing/2014/main" id="{ECE664DF-0054-950E-F4B5-EC2561CC3D97}"/>
                </a:ext>
              </a:extLst>
            </p:cNvPr>
            <p:cNvSpPr txBox="1"/>
            <p:nvPr/>
          </p:nvSpPr>
          <p:spPr bwMode="auto">
            <a:xfrm>
              <a:off x="5249682" y="3914482"/>
              <a:ext cx="4283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err="1">
                  <a:solidFill>
                    <a:schemeClr val="bg1"/>
                  </a:solidFill>
                  <a:latin typeface="Calibri" panose="020F0502020204030204" pitchFamily="34" charset="0"/>
                </a:rPr>
                <a:t>adr</a:t>
              </a:r>
              <a:endParaRPr lang="en-US" sz="1400" b="0">
                <a:solidFill>
                  <a:schemeClr val="bg1"/>
                </a:solidFill>
                <a:latin typeface="Calibri" panose="020F0502020204030204" pitchFamily="34" charset="0"/>
              </a:endParaRPr>
            </a:p>
          </p:txBody>
        </p:sp>
        <p:sp>
          <p:nvSpPr>
            <p:cNvPr id="51" name="TextBox 50">
              <a:extLst>
                <a:ext uri="{FF2B5EF4-FFF2-40B4-BE49-F238E27FC236}">
                  <a16:creationId xmlns:a16="http://schemas.microsoft.com/office/drawing/2014/main" id="{ADBB54DB-E07A-1433-3C38-CE6DEAFAB746}"/>
                </a:ext>
              </a:extLst>
            </p:cNvPr>
            <p:cNvSpPr txBox="1"/>
            <p:nvPr/>
          </p:nvSpPr>
          <p:spPr bwMode="auto">
            <a:xfrm>
              <a:off x="5252945" y="4091462"/>
              <a:ext cx="5609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brain</a:t>
              </a:r>
            </a:p>
          </p:txBody>
        </p:sp>
        <p:sp>
          <p:nvSpPr>
            <p:cNvPr id="52" name="TextBox 51">
              <a:extLst>
                <a:ext uri="{FF2B5EF4-FFF2-40B4-BE49-F238E27FC236}">
                  <a16:creationId xmlns:a16="http://schemas.microsoft.com/office/drawing/2014/main" id="{71200A42-A632-2A65-63C0-5A8BD8969C43}"/>
                </a:ext>
              </a:extLst>
            </p:cNvPr>
            <p:cNvSpPr txBox="1"/>
            <p:nvPr/>
          </p:nvSpPr>
          <p:spPr bwMode="auto">
            <a:xfrm>
              <a:off x="5249682" y="4268441"/>
              <a:ext cx="587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other</a:t>
              </a:r>
            </a:p>
          </p:txBody>
        </p:sp>
      </p:grpSp>
      <p:sp>
        <p:nvSpPr>
          <p:cNvPr id="53" name="TextBox 52">
            <a:extLst>
              <a:ext uri="{FF2B5EF4-FFF2-40B4-BE49-F238E27FC236}">
                <a16:creationId xmlns:a16="http://schemas.microsoft.com/office/drawing/2014/main" id="{1208844F-A5A6-8CB7-8DCA-0B1DB8D4F6CC}"/>
              </a:ext>
            </a:extLst>
          </p:cNvPr>
          <p:cNvSpPr txBox="1"/>
          <p:nvPr/>
        </p:nvSpPr>
        <p:spPr bwMode="auto">
          <a:xfrm>
            <a:off x="1204428" y="4732703"/>
            <a:ext cx="11095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miM1b (</a:t>
            </a:r>
            <a:r>
              <a:rPr lang="en-US" sz="1400" err="1">
                <a:solidFill>
                  <a:schemeClr val="bg1"/>
                </a:solidFill>
                <a:latin typeface="Calibri" panose="020F0502020204030204" pitchFamily="34" charset="0"/>
              </a:rPr>
              <a:t>uni</a:t>
            </a:r>
            <a:r>
              <a:rPr lang="en-US" sz="1400">
                <a:solidFill>
                  <a:schemeClr val="bg1"/>
                </a:solidFill>
                <a:latin typeface="Calibri" panose="020F0502020204030204" pitchFamily="34" charset="0"/>
              </a:rPr>
              <a:t>)</a:t>
            </a:r>
          </a:p>
        </p:txBody>
      </p:sp>
      <p:sp>
        <p:nvSpPr>
          <p:cNvPr id="54" name="TextBox 53">
            <a:extLst>
              <a:ext uri="{FF2B5EF4-FFF2-40B4-BE49-F238E27FC236}">
                <a16:creationId xmlns:a16="http://schemas.microsoft.com/office/drawing/2014/main" id="{31C7DDC4-29C6-CCBD-500F-6223F8B48C31}"/>
              </a:ext>
            </a:extLst>
          </p:cNvPr>
          <p:cNvSpPr txBox="1"/>
          <p:nvPr/>
        </p:nvSpPr>
        <p:spPr bwMode="auto">
          <a:xfrm>
            <a:off x="2250423" y="4732703"/>
            <a:ext cx="12377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miM1b (oligo)</a:t>
            </a:r>
          </a:p>
        </p:txBody>
      </p:sp>
      <p:sp>
        <p:nvSpPr>
          <p:cNvPr id="55" name="TextBox 54">
            <a:extLst>
              <a:ext uri="{FF2B5EF4-FFF2-40B4-BE49-F238E27FC236}">
                <a16:creationId xmlns:a16="http://schemas.microsoft.com/office/drawing/2014/main" id="{FBB022A8-984E-0CD8-5D3B-FE7793270984}"/>
              </a:ext>
            </a:extLst>
          </p:cNvPr>
          <p:cNvSpPr txBox="1"/>
          <p:nvPr/>
        </p:nvSpPr>
        <p:spPr bwMode="auto">
          <a:xfrm>
            <a:off x="3416438" y="4732703"/>
            <a:ext cx="11576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miM1b (diss)</a:t>
            </a:r>
          </a:p>
        </p:txBody>
      </p:sp>
      <p:sp>
        <p:nvSpPr>
          <p:cNvPr id="56" name="TextBox 55">
            <a:extLst>
              <a:ext uri="{FF2B5EF4-FFF2-40B4-BE49-F238E27FC236}">
                <a16:creationId xmlns:a16="http://schemas.microsoft.com/office/drawing/2014/main" id="{58BBAC0B-FEB9-62D3-CFB8-4A29F92A1FB5}"/>
              </a:ext>
            </a:extLst>
          </p:cNvPr>
          <p:cNvSpPr txBox="1"/>
          <p:nvPr/>
        </p:nvSpPr>
        <p:spPr bwMode="auto">
          <a:xfrm>
            <a:off x="4542891" y="4732703"/>
            <a:ext cx="1159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miM1b (</a:t>
            </a:r>
            <a:r>
              <a:rPr lang="en-US" sz="1400" err="1">
                <a:solidFill>
                  <a:schemeClr val="bg1"/>
                </a:solidFill>
                <a:latin typeface="Calibri" panose="020F0502020204030204" pitchFamily="34" charset="0"/>
              </a:rPr>
              <a:t>dmi</a:t>
            </a:r>
            <a:r>
              <a:rPr lang="en-US" sz="1400">
                <a:solidFill>
                  <a:schemeClr val="bg1"/>
                </a:solidFill>
                <a:latin typeface="Calibri" panose="020F0502020204030204" pitchFamily="34" charset="0"/>
              </a:rPr>
              <a:t>)</a:t>
            </a:r>
          </a:p>
        </p:txBody>
      </p:sp>
      <p:pic>
        <p:nvPicPr>
          <p:cNvPr id="39" name="Picture 38">
            <a:extLst>
              <a:ext uri="{FF2B5EF4-FFF2-40B4-BE49-F238E27FC236}">
                <a16:creationId xmlns:a16="http://schemas.microsoft.com/office/drawing/2014/main" id="{B64C2E25-D8C9-19E1-79AE-1CC71D072ACA}"/>
              </a:ext>
            </a:extLst>
          </p:cNvPr>
          <p:cNvPicPr>
            <a:picLocks noChangeAspect="1"/>
          </p:cNvPicPr>
          <p:nvPr/>
        </p:nvPicPr>
        <p:blipFill>
          <a:blip r:embed="rId4">
            <a:duotone>
              <a:prstClr val="black"/>
              <a:schemeClr val="accent3">
                <a:tint val="45000"/>
                <a:satMod val="400000"/>
              </a:schemeClr>
            </a:duotone>
          </a:blip>
          <a:srcRect b="27236"/>
          <a:stretch>
            <a:fillRect/>
          </a:stretch>
        </p:blipFill>
        <p:spPr>
          <a:xfrm>
            <a:off x="4528963" y="4944207"/>
            <a:ext cx="1022415" cy="1136649"/>
          </a:xfrm>
          <a:prstGeom prst="rect">
            <a:avLst/>
          </a:prstGeom>
        </p:spPr>
      </p:pic>
      <p:grpSp>
        <p:nvGrpSpPr>
          <p:cNvPr id="82" name="Group 81">
            <a:extLst>
              <a:ext uri="{FF2B5EF4-FFF2-40B4-BE49-F238E27FC236}">
                <a16:creationId xmlns:a16="http://schemas.microsoft.com/office/drawing/2014/main" id="{90E6FC26-DA6B-20A5-88B1-05DC2C827AD7}"/>
              </a:ext>
            </a:extLst>
          </p:cNvPr>
          <p:cNvGrpSpPr/>
          <p:nvPr/>
        </p:nvGrpSpPr>
        <p:grpSpPr>
          <a:xfrm>
            <a:off x="1171877" y="4950557"/>
            <a:ext cx="1022415" cy="1136649"/>
            <a:chOff x="1488123" y="4950557"/>
            <a:chExt cx="1022415" cy="1136649"/>
          </a:xfrm>
        </p:grpSpPr>
        <p:pic>
          <p:nvPicPr>
            <p:cNvPr id="3" name="Picture 2">
              <a:extLst>
                <a:ext uri="{FF2B5EF4-FFF2-40B4-BE49-F238E27FC236}">
                  <a16:creationId xmlns:a16="http://schemas.microsoft.com/office/drawing/2014/main" id="{0EAFEC73-E703-0B30-3A3D-FE6D374A3A68}"/>
                </a:ext>
              </a:extLst>
            </p:cNvPr>
            <p:cNvPicPr>
              <a:picLocks noChangeAspect="1"/>
            </p:cNvPicPr>
            <p:nvPr/>
          </p:nvPicPr>
          <p:blipFill>
            <a:blip r:embed="rId4"/>
            <a:srcRect b="27236"/>
            <a:stretch>
              <a:fillRect/>
            </a:stretch>
          </p:blipFill>
          <p:spPr>
            <a:xfrm>
              <a:off x="1488123" y="4950557"/>
              <a:ext cx="1022415" cy="1136649"/>
            </a:xfrm>
            <a:prstGeom prst="rect">
              <a:avLst/>
            </a:prstGeom>
          </p:spPr>
        </p:pic>
        <p:sp>
          <p:nvSpPr>
            <p:cNvPr id="57" name="Oval 56">
              <a:extLst>
                <a:ext uri="{FF2B5EF4-FFF2-40B4-BE49-F238E27FC236}">
                  <a16:creationId xmlns:a16="http://schemas.microsoft.com/office/drawing/2014/main" id="{963C3DED-D1B9-76D9-BB26-4C599B738DF5}"/>
                </a:ext>
              </a:extLst>
            </p:cNvPr>
            <p:cNvSpPr/>
            <p:nvPr/>
          </p:nvSpPr>
          <p:spPr bwMode="auto">
            <a:xfrm>
              <a:off x="1853292" y="5730245"/>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83" name="Group 82">
            <a:extLst>
              <a:ext uri="{FF2B5EF4-FFF2-40B4-BE49-F238E27FC236}">
                <a16:creationId xmlns:a16="http://schemas.microsoft.com/office/drawing/2014/main" id="{596D0896-C86F-A3E8-9889-9524D9E864CE}"/>
              </a:ext>
            </a:extLst>
          </p:cNvPr>
          <p:cNvGrpSpPr/>
          <p:nvPr/>
        </p:nvGrpSpPr>
        <p:grpSpPr>
          <a:xfrm>
            <a:off x="2358071" y="4950557"/>
            <a:ext cx="1022415" cy="1136649"/>
            <a:chOff x="2536164" y="4950557"/>
            <a:chExt cx="1022415" cy="1136649"/>
          </a:xfrm>
        </p:grpSpPr>
        <p:pic>
          <p:nvPicPr>
            <p:cNvPr id="4" name="Picture 3">
              <a:extLst>
                <a:ext uri="{FF2B5EF4-FFF2-40B4-BE49-F238E27FC236}">
                  <a16:creationId xmlns:a16="http://schemas.microsoft.com/office/drawing/2014/main" id="{4795DEA3-04C8-C6CE-3F3D-F794FFC777E5}"/>
                </a:ext>
              </a:extLst>
            </p:cNvPr>
            <p:cNvPicPr>
              <a:picLocks noChangeAspect="1"/>
            </p:cNvPicPr>
            <p:nvPr/>
          </p:nvPicPr>
          <p:blipFill>
            <a:blip r:embed="rId4"/>
            <a:srcRect b="27236"/>
            <a:stretch>
              <a:fillRect/>
            </a:stretch>
          </p:blipFill>
          <p:spPr>
            <a:xfrm>
              <a:off x="2536164" y="4950557"/>
              <a:ext cx="1022415" cy="1136649"/>
            </a:xfrm>
            <a:prstGeom prst="rect">
              <a:avLst/>
            </a:prstGeom>
          </p:spPr>
        </p:pic>
        <p:sp>
          <p:nvSpPr>
            <p:cNvPr id="59" name="Oval 58">
              <a:extLst>
                <a:ext uri="{FF2B5EF4-FFF2-40B4-BE49-F238E27FC236}">
                  <a16:creationId xmlns:a16="http://schemas.microsoft.com/office/drawing/2014/main" id="{C95A14ED-61EB-24F1-DA21-33AFFA76D3E6}"/>
                </a:ext>
              </a:extLst>
            </p:cNvPr>
            <p:cNvSpPr/>
            <p:nvPr/>
          </p:nvSpPr>
          <p:spPr bwMode="auto">
            <a:xfrm>
              <a:off x="3128281" y="5188680"/>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0" name="Oval 59">
              <a:extLst>
                <a:ext uri="{FF2B5EF4-FFF2-40B4-BE49-F238E27FC236}">
                  <a16:creationId xmlns:a16="http://schemas.microsoft.com/office/drawing/2014/main" id="{211D6FD0-6659-B008-8C04-A94FCDB286C5}"/>
                </a:ext>
              </a:extLst>
            </p:cNvPr>
            <p:cNvSpPr/>
            <p:nvPr/>
          </p:nvSpPr>
          <p:spPr bwMode="auto">
            <a:xfrm>
              <a:off x="2982685" y="5545187"/>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1" name="Oval 60">
              <a:extLst>
                <a:ext uri="{FF2B5EF4-FFF2-40B4-BE49-F238E27FC236}">
                  <a16:creationId xmlns:a16="http://schemas.microsoft.com/office/drawing/2014/main" id="{4AD93421-0412-C305-0FDA-81F2B6A6D17C}"/>
                </a:ext>
              </a:extLst>
            </p:cNvPr>
            <p:cNvSpPr/>
            <p:nvPr/>
          </p:nvSpPr>
          <p:spPr bwMode="auto">
            <a:xfrm>
              <a:off x="2902402" y="573840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84" name="Group 83">
            <a:extLst>
              <a:ext uri="{FF2B5EF4-FFF2-40B4-BE49-F238E27FC236}">
                <a16:creationId xmlns:a16="http://schemas.microsoft.com/office/drawing/2014/main" id="{3EC97AE8-0BEC-BC34-BB45-09AC9FFE5CD5}"/>
              </a:ext>
            </a:extLst>
          </p:cNvPr>
          <p:cNvGrpSpPr/>
          <p:nvPr/>
        </p:nvGrpSpPr>
        <p:grpSpPr>
          <a:xfrm>
            <a:off x="3457996" y="4950557"/>
            <a:ext cx="1022415" cy="1136649"/>
            <a:chOff x="3582856" y="4950557"/>
            <a:chExt cx="1022415" cy="1136649"/>
          </a:xfrm>
        </p:grpSpPr>
        <p:pic>
          <p:nvPicPr>
            <p:cNvPr id="6" name="Picture 5">
              <a:extLst>
                <a:ext uri="{FF2B5EF4-FFF2-40B4-BE49-F238E27FC236}">
                  <a16:creationId xmlns:a16="http://schemas.microsoft.com/office/drawing/2014/main" id="{0BE8BB3F-7227-6024-F314-7B5AAA5D5098}"/>
                </a:ext>
              </a:extLst>
            </p:cNvPr>
            <p:cNvPicPr>
              <a:picLocks noChangeAspect="1"/>
            </p:cNvPicPr>
            <p:nvPr/>
          </p:nvPicPr>
          <p:blipFill>
            <a:blip r:embed="rId4"/>
            <a:srcRect b="27236"/>
            <a:stretch>
              <a:fillRect/>
            </a:stretch>
          </p:blipFill>
          <p:spPr>
            <a:xfrm>
              <a:off x="3582856" y="4950557"/>
              <a:ext cx="1022415" cy="1136649"/>
            </a:xfrm>
            <a:prstGeom prst="rect">
              <a:avLst/>
            </a:prstGeom>
          </p:spPr>
        </p:pic>
        <p:sp>
          <p:nvSpPr>
            <p:cNvPr id="63" name="Oval 62">
              <a:extLst>
                <a:ext uri="{FF2B5EF4-FFF2-40B4-BE49-F238E27FC236}">
                  <a16:creationId xmlns:a16="http://schemas.microsoft.com/office/drawing/2014/main" id="{4C3A7FFB-DC92-4D10-96B2-3A629A26321B}"/>
                </a:ext>
              </a:extLst>
            </p:cNvPr>
            <p:cNvSpPr/>
            <p:nvPr/>
          </p:nvSpPr>
          <p:spPr bwMode="auto">
            <a:xfrm>
              <a:off x="4026352" y="4992737"/>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4" name="Oval 63">
              <a:extLst>
                <a:ext uri="{FF2B5EF4-FFF2-40B4-BE49-F238E27FC236}">
                  <a16:creationId xmlns:a16="http://schemas.microsoft.com/office/drawing/2014/main" id="{5A5548EA-56E4-E45E-490E-263C1FDEE687}"/>
                </a:ext>
              </a:extLst>
            </p:cNvPr>
            <p:cNvSpPr/>
            <p:nvPr/>
          </p:nvSpPr>
          <p:spPr bwMode="auto">
            <a:xfrm>
              <a:off x="3884838" y="5063494"/>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5" name="Oval 64">
              <a:extLst>
                <a:ext uri="{FF2B5EF4-FFF2-40B4-BE49-F238E27FC236}">
                  <a16:creationId xmlns:a16="http://schemas.microsoft.com/office/drawing/2014/main" id="{1D898377-0687-19F4-3156-B559642A32CC}"/>
                </a:ext>
              </a:extLst>
            </p:cNvPr>
            <p:cNvSpPr/>
            <p:nvPr/>
          </p:nvSpPr>
          <p:spPr bwMode="auto">
            <a:xfrm>
              <a:off x="3865787" y="5179155"/>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6" name="Oval 65">
              <a:extLst>
                <a:ext uri="{FF2B5EF4-FFF2-40B4-BE49-F238E27FC236}">
                  <a16:creationId xmlns:a16="http://schemas.microsoft.com/office/drawing/2014/main" id="{F024209B-3662-295A-F885-D59F577DE729}"/>
                </a:ext>
              </a:extLst>
            </p:cNvPr>
            <p:cNvSpPr/>
            <p:nvPr/>
          </p:nvSpPr>
          <p:spPr bwMode="auto">
            <a:xfrm>
              <a:off x="4152899" y="5135612"/>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7" name="Oval 66">
              <a:extLst>
                <a:ext uri="{FF2B5EF4-FFF2-40B4-BE49-F238E27FC236}">
                  <a16:creationId xmlns:a16="http://schemas.microsoft.com/office/drawing/2014/main" id="{0BE5F872-EAE9-2CEC-98E6-90893C77D2CA}"/>
                </a:ext>
              </a:extLst>
            </p:cNvPr>
            <p:cNvSpPr/>
            <p:nvPr/>
          </p:nvSpPr>
          <p:spPr bwMode="auto">
            <a:xfrm>
              <a:off x="4333873" y="516962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8" name="Oval 67">
              <a:extLst>
                <a:ext uri="{FF2B5EF4-FFF2-40B4-BE49-F238E27FC236}">
                  <a16:creationId xmlns:a16="http://schemas.microsoft.com/office/drawing/2014/main" id="{3E46A748-86EE-5B41-3CE8-D0CD359692F0}"/>
                </a:ext>
              </a:extLst>
            </p:cNvPr>
            <p:cNvSpPr/>
            <p:nvPr/>
          </p:nvSpPr>
          <p:spPr bwMode="auto">
            <a:xfrm>
              <a:off x="4029073" y="5248551"/>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9" name="Oval 68">
              <a:extLst>
                <a:ext uri="{FF2B5EF4-FFF2-40B4-BE49-F238E27FC236}">
                  <a16:creationId xmlns:a16="http://schemas.microsoft.com/office/drawing/2014/main" id="{A3AA79E4-81D3-90D1-9806-450A9BABB3CE}"/>
                </a:ext>
              </a:extLst>
            </p:cNvPr>
            <p:cNvSpPr/>
            <p:nvPr/>
          </p:nvSpPr>
          <p:spPr bwMode="auto">
            <a:xfrm>
              <a:off x="3952873" y="5674455"/>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0" name="Oval 69">
              <a:extLst>
                <a:ext uri="{FF2B5EF4-FFF2-40B4-BE49-F238E27FC236}">
                  <a16:creationId xmlns:a16="http://schemas.microsoft.com/office/drawing/2014/main" id="{ED16C13D-EC58-B146-EA35-060026ACB0E9}"/>
                </a:ext>
              </a:extLst>
            </p:cNvPr>
            <p:cNvSpPr/>
            <p:nvPr/>
          </p:nvSpPr>
          <p:spPr bwMode="auto">
            <a:xfrm>
              <a:off x="4080781" y="5773787"/>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1" name="Oval 70">
              <a:extLst>
                <a:ext uri="{FF2B5EF4-FFF2-40B4-BE49-F238E27FC236}">
                  <a16:creationId xmlns:a16="http://schemas.microsoft.com/office/drawing/2014/main" id="{A1E09FDC-23AB-58EC-DF1A-CC732A53A657}"/>
                </a:ext>
              </a:extLst>
            </p:cNvPr>
            <p:cNvSpPr/>
            <p:nvPr/>
          </p:nvSpPr>
          <p:spPr bwMode="auto">
            <a:xfrm>
              <a:off x="3971923" y="5787394"/>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2" name="Oval 71">
              <a:extLst>
                <a:ext uri="{FF2B5EF4-FFF2-40B4-BE49-F238E27FC236}">
                  <a16:creationId xmlns:a16="http://schemas.microsoft.com/office/drawing/2014/main" id="{37139660-BC2C-A1D9-DCA3-D716F964106A}"/>
                </a:ext>
              </a:extLst>
            </p:cNvPr>
            <p:cNvSpPr/>
            <p:nvPr/>
          </p:nvSpPr>
          <p:spPr bwMode="auto">
            <a:xfrm>
              <a:off x="4148817" y="5886726"/>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3" name="Oval 72">
              <a:extLst>
                <a:ext uri="{FF2B5EF4-FFF2-40B4-BE49-F238E27FC236}">
                  <a16:creationId xmlns:a16="http://schemas.microsoft.com/office/drawing/2014/main" id="{C6422157-0C95-2DAF-D258-5E0E62723498}"/>
                </a:ext>
              </a:extLst>
            </p:cNvPr>
            <p:cNvSpPr/>
            <p:nvPr/>
          </p:nvSpPr>
          <p:spPr bwMode="auto">
            <a:xfrm>
              <a:off x="3884838" y="5341081"/>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4" name="Oval 73">
              <a:extLst>
                <a:ext uri="{FF2B5EF4-FFF2-40B4-BE49-F238E27FC236}">
                  <a16:creationId xmlns:a16="http://schemas.microsoft.com/office/drawing/2014/main" id="{BA5ED429-6B78-70B3-D192-475FA05C7A49}"/>
                </a:ext>
              </a:extLst>
            </p:cNvPr>
            <p:cNvSpPr/>
            <p:nvPr/>
          </p:nvSpPr>
          <p:spPr bwMode="auto">
            <a:xfrm>
              <a:off x="4196441" y="5383264"/>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5" name="Oval 74">
              <a:extLst>
                <a:ext uri="{FF2B5EF4-FFF2-40B4-BE49-F238E27FC236}">
                  <a16:creationId xmlns:a16="http://schemas.microsoft.com/office/drawing/2014/main" id="{084A4929-1FD0-9C72-4F80-65B27B5F89B2}"/>
                </a:ext>
              </a:extLst>
            </p:cNvPr>
            <p:cNvSpPr/>
            <p:nvPr/>
          </p:nvSpPr>
          <p:spPr bwMode="auto">
            <a:xfrm>
              <a:off x="4079420" y="544993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6" name="Oval 75">
              <a:extLst>
                <a:ext uri="{FF2B5EF4-FFF2-40B4-BE49-F238E27FC236}">
                  <a16:creationId xmlns:a16="http://schemas.microsoft.com/office/drawing/2014/main" id="{6E66F3A0-17F2-5A7A-62B5-90F2D0E2FC92}"/>
                </a:ext>
              </a:extLst>
            </p:cNvPr>
            <p:cNvSpPr/>
            <p:nvPr/>
          </p:nvSpPr>
          <p:spPr bwMode="auto">
            <a:xfrm>
              <a:off x="4044041" y="5594174"/>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7" name="Oval 76">
              <a:extLst>
                <a:ext uri="{FF2B5EF4-FFF2-40B4-BE49-F238E27FC236}">
                  <a16:creationId xmlns:a16="http://schemas.microsoft.com/office/drawing/2014/main" id="{AF071F6A-DBCB-DFE0-8DAB-A5FA92E24296}"/>
                </a:ext>
              </a:extLst>
            </p:cNvPr>
            <p:cNvSpPr/>
            <p:nvPr/>
          </p:nvSpPr>
          <p:spPr bwMode="auto">
            <a:xfrm>
              <a:off x="4184194" y="5685342"/>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8" name="Oval 77">
              <a:extLst>
                <a:ext uri="{FF2B5EF4-FFF2-40B4-BE49-F238E27FC236}">
                  <a16:creationId xmlns:a16="http://schemas.microsoft.com/office/drawing/2014/main" id="{E39CBA0A-782A-34C3-CAF7-0C7346ADFB34}"/>
                </a:ext>
              </a:extLst>
            </p:cNvPr>
            <p:cNvSpPr/>
            <p:nvPr/>
          </p:nvSpPr>
          <p:spPr bwMode="auto">
            <a:xfrm>
              <a:off x="3871230" y="5972453"/>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2" name="Group 101">
            <a:extLst>
              <a:ext uri="{FF2B5EF4-FFF2-40B4-BE49-F238E27FC236}">
                <a16:creationId xmlns:a16="http://schemas.microsoft.com/office/drawing/2014/main" id="{DE3D0042-D4AE-6041-52F3-48F128787EE5}"/>
              </a:ext>
            </a:extLst>
          </p:cNvPr>
          <p:cNvGrpSpPr/>
          <p:nvPr/>
        </p:nvGrpSpPr>
        <p:grpSpPr>
          <a:xfrm>
            <a:off x="1152870" y="2160574"/>
            <a:ext cx="1060429" cy="1140977"/>
            <a:chOff x="1253454" y="2160574"/>
            <a:chExt cx="1060429" cy="1140977"/>
          </a:xfrm>
        </p:grpSpPr>
        <p:pic>
          <p:nvPicPr>
            <p:cNvPr id="80" name="Picture 79">
              <a:extLst>
                <a:ext uri="{FF2B5EF4-FFF2-40B4-BE49-F238E27FC236}">
                  <a16:creationId xmlns:a16="http://schemas.microsoft.com/office/drawing/2014/main" id="{5651DCDB-B436-BC69-8026-7C476398F658}"/>
                </a:ext>
              </a:extLst>
            </p:cNvPr>
            <p:cNvPicPr>
              <a:picLocks noChangeAspect="1"/>
            </p:cNvPicPr>
            <p:nvPr/>
          </p:nvPicPr>
          <p:blipFill>
            <a:blip r:embed="rId5"/>
            <a:srcRect t="14711" b="41774"/>
            <a:stretch>
              <a:fillRect/>
            </a:stretch>
          </p:blipFill>
          <p:spPr>
            <a:xfrm>
              <a:off x="1253454" y="2160574"/>
              <a:ext cx="1060429" cy="1140977"/>
            </a:xfrm>
            <a:prstGeom prst="rect">
              <a:avLst/>
            </a:prstGeom>
          </p:spPr>
        </p:pic>
        <p:sp>
          <p:nvSpPr>
            <p:cNvPr id="91" name="Oval 90">
              <a:extLst>
                <a:ext uri="{FF2B5EF4-FFF2-40B4-BE49-F238E27FC236}">
                  <a16:creationId xmlns:a16="http://schemas.microsoft.com/office/drawing/2014/main" id="{F718B094-C463-D1E3-58EA-DE381B04A57E}"/>
                </a:ext>
              </a:extLst>
            </p:cNvPr>
            <p:cNvSpPr/>
            <p:nvPr/>
          </p:nvSpPr>
          <p:spPr bwMode="auto">
            <a:xfrm>
              <a:off x="1637630" y="30569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3" name="Group 102">
            <a:extLst>
              <a:ext uri="{FF2B5EF4-FFF2-40B4-BE49-F238E27FC236}">
                <a16:creationId xmlns:a16="http://schemas.microsoft.com/office/drawing/2014/main" id="{528B0332-3B43-2FFA-1E2E-E64414641F6E}"/>
              </a:ext>
            </a:extLst>
          </p:cNvPr>
          <p:cNvGrpSpPr/>
          <p:nvPr/>
        </p:nvGrpSpPr>
        <p:grpSpPr>
          <a:xfrm>
            <a:off x="2347156" y="2160574"/>
            <a:ext cx="1060429" cy="1140977"/>
            <a:chOff x="2447740" y="2160574"/>
            <a:chExt cx="1060429" cy="1140977"/>
          </a:xfrm>
        </p:grpSpPr>
        <p:pic>
          <p:nvPicPr>
            <p:cNvPr id="85" name="Picture 84">
              <a:extLst>
                <a:ext uri="{FF2B5EF4-FFF2-40B4-BE49-F238E27FC236}">
                  <a16:creationId xmlns:a16="http://schemas.microsoft.com/office/drawing/2014/main" id="{189019AD-149D-AA3C-9535-B6E4EBD2E260}"/>
                </a:ext>
              </a:extLst>
            </p:cNvPr>
            <p:cNvPicPr>
              <a:picLocks noChangeAspect="1"/>
            </p:cNvPicPr>
            <p:nvPr/>
          </p:nvPicPr>
          <p:blipFill>
            <a:blip r:embed="rId5"/>
            <a:srcRect t="14711" b="41774"/>
            <a:stretch>
              <a:fillRect/>
            </a:stretch>
          </p:blipFill>
          <p:spPr>
            <a:xfrm>
              <a:off x="2447740" y="2160574"/>
              <a:ext cx="1060429" cy="1140977"/>
            </a:xfrm>
            <a:prstGeom prst="rect">
              <a:avLst/>
            </a:prstGeom>
          </p:spPr>
        </p:pic>
        <p:sp>
          <p:nvSpPr>
            <p:cNvPr id="92" name="Oval 91">
              <a:extLst>
                <a:ext uri="{FF2B5EF4-FFF2-40B4-BE49-F238E27FC236}">
                  <a16:creationId xmlns:a16="http://schemas.microsoft.com/office/drawing/2014/main" id="{DC113057-D41C-9BE4-0913-9680B56E72B3}"/>
                </a:ext>
              </a:extLst>
            </p:cNvPr>
            <p:cNvSpPr/>
            <p:nvPr/>
          </p:nvSpPr>
          <p:spPr bwMode="auto">
            <a:xfrm>
              <a:off x="2831430" y="3048512"/>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3" name="Oval 92">
              <a:extLst>
                <a:ext uri="{FF2B5EF4-FFF2-40B4-BE49-F238E27FC236}">
                  <a16:creationId xmlns:a16="http://schemas.microsoft.com/office/drawing/2014/main" id="{ACAFE9B4-6BFA-1089-52D6-A11A4FC0E15F}"/>
                </a:ext>
              </a:extLst>
            </p:cNvPr>
            <p:cNvSpPr/>
            <p:nvPr/>
          </p:nvSpPr>
          <p:spPr bwMode="auto">
            <a:xfrm>
              <a:off x="3051563" y="3124712"/>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4" name="Group 103">
            <a:extLst>
              <a:ext uri="{FF2B5EF4-FFF2-40B4-BE49-F238E27FC236}">
                <a16:creationId xmlns:a16="http://schemas.microsoft.com/office/drawing/2014/main" id="{1FC81D7C-BD6A-932D-922B-C6AA4C470E10}"/>
              </a:ext>
            </a:extLst>
          </p:cNvPr>
          <p:cNvGrpSpPr/>
          <p:nvPr/>
        </p:nvGrpSpPr>
        <p:grpSpPr>
          <a:xfrm>
            <a:off x="1152870" y="3583423"/>
            <a:ext cx="1060429" cy="1140977"/>
            <a:chOff x="1253454" y="3583423"/>
            <a:chExt cx="1060429" cy="1140977"/>
          </a:xfrm>
        </p:grpSpPr>
        <p:pic>
          <p:nvPicPr>
            <p:cNvPr id="81" name="Picture 80">
              <a:extLst>
                <a:ext uri="{FF2B5EF4-FFF2-40B4-BE49-F238E27FC236}">
                  <a16:creationId xmlns:a16="http://schemas.microsoft.com/office/drawing/2014/main" id="{C95C5841-0293-3B53-A6C8-3E215C8907B4}"/>
                </a:ext>
              </a:extLst>
            </p:cNvPr>
            <p:cNvPicPr>
              <a:picLocks noChangeAspect="1"/>
            </p:cNvPicPr>
            <p:nvPr/>
          </p:nvPicPr>
          <p:blipFill>
            <a:blip r:embed="rId5"/>
            <a:srcRect t="14711" b="41774"/>
            <a:stretch>
              <a:fillRect/>
            </a:stretch>
          </p:blipFill>
          <p:spPr>
            <a:xfrm>
              <a:off x="1253454" y="3583423"/>
              <a:ext cx="1060429" cy="1140977"/>
            </a:xfrm>
            <a:prstGeom prst="rect">
              <a:avLst/>
            </a:prstGeom>
          </p:spPr>
        </p:pic>
        <p:sp>
          <p:nvSpPr>
            <p:cNvPr id="94" name="Oval 93">
              <a:extLst>
                <a:ext uri="{FF2B5EF4-FFF2-40B4-BE49-F238E27FC236}">
                  <a16:creationId xmlns:a16="http://schemas.microsoft.com/office/drawing/2014/main" id="{3BA31AC4-25FE-0C12-67AC-675F5C5A95FF}"/>
                </a:ext>
              </a:extLst>
            </p:cNvPr>
            <p:cNvSpPr/>
            <p:nvPr/>
          </p:nvSpPr>
          <p:spPr bwMode="auto">
            <a:xfrm>
              <a:off x="1734996" y="39205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5" name="Oval 94">
              <a:extLst>
                <a:ext uri="{FF2B5EF4-FFF2-40B4-BE49-F238E27FC236}">
                  <a16:creationId xmlns:a16="http://schemas.microsoft.com/office/drawing/2014/main" id="{0FEEBF04-24CC-4259-7904-AFD60DA6EBAF}"/>
                </a:ext>
              </a:extLst>
            </p:cNvPr>
            <p:cNvSpPr/>
            <p:nvPr/>
          </p:nvSpPr>
          <p:spPr bwMode="auto">
            <a:xfrm>
              <a:off x="1768862" y="4089912"/>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6" name="Oval 95">
              <a:extLst>
                <a:ext uri="{FF2B5EF4-FFF2-40B4-BE49-F238E27FC236}">
                  <a16:creationId xmlns:a16="http://schemas.microsoft.com/office/drawing/2014/main" id="{214DD50E-F148-BFAF-378B-629FBAA9029F}"/>
                </a:ext>
              </a:extLst>
            </p:cNvPr>
            <p:cNvSpPr/>
            <p:nvPr/>
          </p:nvSpPr>
          <p:spPr bwMode="auto">
            <a:xfrm>
              <a:off x="1730762" y="42634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7" name="Oval 96">
              <a:extLst>
                <a:ext uri="{FF2B5EF4-FFF2-40B4-BE49-F238E27FC236}">
                  <a16:creationId xmlns:a16="http://schemas.microsoft.com/office/drawing/2014/main" id="{E6B502C9-8C36-4D72-BE3C-0DAA7C76F041}"/>
                </a:ext>
              </a:extLst>
            </p:cNvPr>
            <p:cNvSpPr/>
            <p:nvPr/>
          </p:nvSpPr>
          <p:spPr bwMode="auto">
            <a:xfrm>
              <a:off x="1802730" y="4424345"/>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05" name="Group 104">
            <a:extLst>
              <a:ext uri="{FF2B5EF4-FFF2-40B4-BE49-F238E27FC236}">
                <a16:creationId xmlns:a16="http://schemas.microsoft.com/office/drawing/2014/main" id="{786A5BEA-E2F3-8D6C-3FEB-F5769E89158A}"/>
              </a:ext>
            </a:extLst>
          </p:cNvPr>
          <p:cNvGrpSpPr/>
          <p:nvPr/>
        </p:nvGrpSpPr>
        <p:grpSpPr>
          <a:xfrm>
            <a:off x="4025651" y="3583423"/>
            <a:ext cx="1060429" cy="1140977"/>
            <a:chOff x="4254251" y="3583423"/>
            <a:chExt cx="1060429" cy="1140977"/>
          </a:xfrm>
        </p:grpSpPr>
        <p:pic>
          <p:nvPicPr>
            <p:cNvPr id="87" name="Picture 86">
              <a:extLst>
                <a:ext uri="{FF2B5EF4-FFF2-40B4-BE49-F238E27FC236}">
                  <a16:creationId xmlns:a16="http://schemas.microsoft.com/office/drawing/2014/main" id="{C6D48E9A-3B8A-B168-55FF-71E142EAE540}"/>
                </a:ext>
              </a:extLst>
            </p:cNvPr>
            <p:cNvPicPr>
              <a:picLocks noChangeAspect="1"/>
            </p:cNvPicPr>
            <p:nvPr/>
          </p:nvPicPr>
          <p:blipFill>
            <a:blip r:embed="rId5"/>
            <a:srcRect t="14711" b="41774"/>
            <a:stretch>
              <a:fillRect/>
            </a:stretch>
          </p:blipFill>
          <p:spPr>
            <a:xfrm>
              <a:off x="4254251" y="3583423"/>
              <a:ext cx="1060429" cy="1140977"/>
            </a:xfrm>
            <a:prstGeom prst="rect">
              <a:avLst/>
            </a:prstGeom>
          </p:spPr>
        </p:pic>
        <p:sp>
          <p:nvSpPr>
            <p:cNvPr id="98" name="Oval 97">
              <a:extLst>
                <a:ext uri="{FF2B5EF4-FFF2-40B4-BE49-F238E27FC236}">
                  <a16:creationId xmlns:a16="http://schemas.microsoft.com/office/drawing/2014/main" id="{31048269-F2C2-6992-943F-D5D98DED21DE}"/>
                </a:ext>
              </a:extLst>
            </p:cNvPr>
            <p:cNvSpPr/>
            <p:nvPr/>
          </p:nvSpPr>
          <p:spPr bwMode="auto">
            <a:xfrm>
              <a:off x="4655996" y="38189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9" name="Oval 98">
              <a:extLst>
                <a:ext uri="{FF2B5EF4-FFF2-40B4-BE49-F238E27FC236}">
                  <a16:creationId xmlns:a16="http://schemas.microsoft.com/office/drawing/2014/main" id="{A015EBEA-B63F-1421-3572-F7E1C30668B5}"/>
                </a:ext>
              </a:extLst>
            </p:cNvPr>
            <p:cNvSpPr/>
            <p:nvPr/>
          </p:nvSpPr>
          <p:spPr bwMode="auto">
            <a:xfrm>
              <a:off x="4846496" y="37935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0" name="Oval 99">
              <a:extLst>
                <a:ext uri="{FF2B5EF4-FFF2-40B4-BE49-F238E27FC236}">
                  <a16:creationId xmlns:a16="http://schemas.microsoft.com/office/drawing/2014/main" id="{8E1E1409-40B2-F4DB-ACD7-81528D631CD9}"/>
                </a:ext>
              </a:extLst>
            </p:cNvPr>
            <p:cNvSpPr/>
            <p:nvPr/>
          </p:nvSpPr>
          <p:spPr bwMode="auto">
            <a:xfrm>
              <a:off x="4660230" y="3967145"/>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7D3C5E78-FFCB-1E24-E8F5-D961417FF98B}"/>
                </a:ext>
              </a:extLst>
            </p:cNvPr>
            <p:cNvSpPr/>
            <p:nvPr/>
          </p:nvSpPr>
          <p:spPr bwMode="auto">
            <a:xfrm>
              <a:off x="4584029" y="4060279"/>
              <a:ext cx="65314" cy="65314"/>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lumMod val="40000"/>
                    <a:lumOff val="60000"/>
                  </a:schemeClr>
                </a:gs>
              </a:gsLst>
              <a:path path="circle">
                <a:fillToRect l="50000" t="50000" r="50000" b="50000"/>
              </a:path>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2" name="TextBox 11">
            <a:extLst>
              <a:ext uri="{FF2B5EF4-FFF2-40B4-BE49-F238E27FC236}">
                <a16:creationId xmlns:a16="http://schemas.microsoft.com/office/drawing/2014/main" id="{44360DA0-5B2F-8B30-A247-67D9A6CDBADF}"/>
              </a:ext>
            </a:extLst>
          </p:cNvPr>
          <p:cNvSpPr txBox="1"/>
          <p:nvPr/>
        </p:nvSpPr>
        <p:spPr bwMode="auto">
          <a:xfrm>
            <a:off x="5779008" y="2067001"/>
            <a:ext cx="1551609" cy="584775"/>
          </a:xfrm>
          <a:prstGeom prst="rect">
            <a:avLst/>
          </a:prstGeom>
          <a:solidFill>
            <a:schemeClr val="accent4"/>
          </a:solidFill>
          <a:ln>
            <a:noFill/>
          </a:ln>
        </p:spPr>
        <p:txBody>
          <a:bodyPr wrap="square" rtlCol="0">
            <a:spAutoFit/>
          </a:bodyPr>
          <a:lstStyle/>
          <a:p>
            <a:pPr algn="ctr">
              <a:lnSpc>
                <a:spcPct val="100000"/>
              </a:lnSpc>
              <a:spcBef>
                <a:spcPct val="50000"/>
              </a:spcBef>
              <a:spcAft>
                <a:spcPct val="0"/>
              </a:spcAft>
              <a:buClrTx/>
              <a:buFontTx/>
              <a:buNone/>
            </a:pPr>
            <a:r>
              <a:rPr lang="en-US" sz="1600">
                <a:latin typeface="Calibri" panose="020F0502020204030204" pitchFamily="34" charset="0"/>
              </a:rPr>
              <a:t>Benign/not eligible for RLT</a:t>
            </a:r>
          </a:p>
        </p:txBody>
      </p:sp>
      <p:sp>
        <p:nvSpPr>
          <p:cNvPr id="13" name="TextBox 12">
            <a:extLst>
              <a:ext uri="{FF2B5EF4-FFF2-40B4-BE49-F238E27FC236}">
                <a16:creationId xmlns:a16="http://schemas.microsoft.com/office/drawing/2014/main" id="{099066B5-6AE3-3493-605E-AF04CBDC485B}"/>
              </a:ext>
            </a:extLst>
          </p:cNvPr>
          <p:cNvSpPr txBox="1"/>
          <p:nvPr/>
        </p:nvSpPr>
        <p:spPr bwMode="auto">
          <a:xfrm>
            <a:off x="7415515" y="2190111"/>
            <a:ext cx="4353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VS</a:t>
            </a:r>
          </a:p>
        </p:txBody>
      </p:sp>
      <p:sp>
        <p:nvSpPr>
          <p:cNvPr id="14" name="TextBox 13">
            <a:extLst>
              <a:ext uri="{FF2B5EF4-FFF2-40B4-BE49-F238E27FC236}">
                <a16:creationId xmlns:a16="http://schemas.microsoft.com/office/drawing/2014/main" id="{A9B48FF3-150A-D382-E475-41C27D1346E0}"/>
              </a:ext>
            </a:extLst>
          </p:cNvPr>
          <p:cNvSpPr txBox="1"/>
          <p:nvPr/>
        </p:nvSpPr>
        <p:spPr bwMode="auto">
          <a:xfrm>
            <a:off x="7935781" y="2067001"/>
            <a:ext cx="1554480" cy="584775"/>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600">
                <a:latin typeface="Calibri" panose="020F0502020204030204" pitchFamily="34" charset="0"/>
              </a:rPr>
              <a:t>Malignant/</a:t>
            </a:r>
            <a:br>
              <a:rPr lang="en-US" sz="1600" dirty="0">
                <a:latin typeface="Calibri" panose="020F0502020204030204" pitchFamily="34" charset="0"/>
              </a:rPr>
            </a:br>
            <a:r>
              <a:rPr lang="en-US" sz="1600">
                <a:latin typeface="Calibri" panose="020F0502020204030204" pitchFamily="34" charset="0"/>
              </a:rPr>
              <a:t>eligible for RLT</a:t>
            </a:r>
          </a:p>
        </p:txBody>
      </p:sp>
      <p:cxnSp>
        <p:nvCxnSpPr>
          <p:cNvPr id="111" name="Straight Connector 110">
            <a:extLst>
              <a:ext uri="{FF2B5EF4-FFF2-40B4-BE49-F238E27FC236}">
                <a16:creationId xmlns:a16="http://schemas.microsoft.com/office/drawing/2014/main" id="{B2110A7C-8488-C892-A65B-BD648FA6A239}"/>
              </a:ext>
            </a:extLst>
          </p:cNvPr>
          <p:cNvCxnSpPr>
            <a:cxnSpLocks/>
          </p:cNvCxnSpPr>
          <p:nvPr/>
        </p:nvCxnSpPr>
        <p:spPr bwMode="auto">
          <a:xfrm>
            <a:off x="6867144" y="31089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FEA03E86-125E-ECCF-CB4C-95B61DC76300}"/>
              </a:ext>
            </a:extLst>
          </p:cNvPr>
          <p:cNvCxnSpPr>
            <a:cxnSpLocks/>
          </p:cNvCxnSpPr>
          <p:nvPr/>
        </p:nvCxnSpPr>
        <p:spPr bwMode="auto">
          <a:xfrm>
            <a:off x="6867144" y="36499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E2F3D50B-978A-CD96-E5E2-F888D626FF05}"/>
              </a:ext>
            </a:extLst>
          </p:cNvPr>
          <p:cNvCxnSpPr>
            <a:cxnSpLocks/>
          </p:cNvCxnSpPr>
          <p:nvPr/>
        </p:nvCxnSpPr>
        <p:spPr bwMode="auto">
          <a:xfrm>
            <a:off x="6867144" y="419100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19" name="Rectangle 118">
            <a:extLst>
              <a:ext uri="{FF2B5EF4-FFF2-40B4-BE49-F238E27FC236}">
                <a16:creationId xmlns:a16="http://schemas.microsoft.com/office/drawing/2014/main" id="{95F5D374-D9CC-9382-C229-0041224B352C}"/>
              </a:ext>
            </a:extLst>
          </p:cNvPr>
          <p:cNvSpPr/>
          <p:nvPr/>
        </p:nvSpPr>
        <p:spPr bwMode="auto">
          <a:xfrm>
            <a:off x="6958584" y="2651760"/>
            <a:ext cx="137160" cy="2020824"/>
          </a:xfrm>
          <a:prstGeom prst="rect">
            <a:avLst/>
          </a:prstGeom>
          <a:gradFill flip="none" rotWithShape="1">
            <a:gsLst>
              <a:gs pos="0">
                <a:schemeClr val="bg1"/>
              </a:gs>
              <a:gs pos="50000">
                <a:schemeClr val="tx2"/>
              </a:gs>
              <a:gs pos="100000">
                <a:schemeClr val="tx1">
                  <a:lumMod val="95000"/>
                </a:schemeClr>
              </a:gs>
            </a:gsLst>
            <a:lin ang="5400000" scaled="1"/>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215418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3D5A4-DD2A-D7AA-46AD-2BFFCB3AE61F}"/>
              </a:ext>
            </a:extLst>
          </p:cNvPr>
          <p:cNvSpPr>
            <a:spLocks noGrp="1"/>
          </p:cNvSpPr>
          <p:nvPr>
            <p:ph type="title"/>
          </p:nvPr>
        </p:nvSpPr>
        <p:spPr/>
        <p:txBody>
          <a:bodyPr/>
          <a:lstStyle/>
          <a:p>
            <a:r>
              <a:rPr lang="en-US"/>
              <a:t>Selecting Patients for PSMA-Targeted Therapy</a:t>
            </a:r>
          </a:p>
        </p:txBody>
      </p:sp>
      <p:sp>
        <p:nvSpPr>
          <p:cNvPr id="7" name="Text Box 11">
            <a:extLst>
              <a:ext uri="{FF2B5EF4-FFF2-40B4-BE49-F238E27FC236}">
                <a16:creationId xmlns:a16="http://schemas.microsoft.com/office/drawing/2014/main" id="{DD0E2719-73EB-034C-F375-5A1815152438}"/>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defTabSz="457200" eaLnBrk="1" fontAlgn="auto" hangingPunct="1">
              <a:lnSpc>
                <a:spcPct val="100000"/>
              </a:lnSpc>
              <a:spcBef>
                <a:spcPct val="0"/>
              </a:spcBef>
              <a:spcAft>
                <a:spcPct val="0"/>
              </a:spcAft>
              <a:buClrTx/>
              <a:buNone/>
              <a:defRPr/>
            </a:pPr>
            <a:r>
              <a:rPr lang="en-US" altLang="en-US" sz="1200" b="0">
                <a:solidFill>
                  <a:srgbClr val="455560"/>
                </a:solidFill>
                <a:latin typeface="Calibri"/>
                <a:cs typeface="Calibri"/>
              </a:rPr>
              <a:t>Kuo. J. Nucl Med. 2022;63:816.</a:t>
            </a:r>
            <a:endParaRPr lang="en-US" altLang="en-US" sz="1200" b="0">
              <a:solidFill>
                <a:srgbClr val="455560"/>
              </a:solidFill>
              <a:latin typeface="Calibri" panose="020F0502020204030204" pitchFamily="34" charset="0"/>
              <a:cs typeface="Calibri"/>
            </a:endParaRPr>
          </a:p>
        </p:txBody>
      </p:sp>
      <p:sp>
        <p:nvSpPr>
          <p:cNvPr id="4" name="TextBox 3">
            <a:extLst>
              <a:ext uri="{FF2B5EF4-FFF2-40B4-BE49-F238E27FC236}">
                <a16:creationId xmlns:a16="http://schemas.microsoft.com/office/drawing/2014/main" id="{B2A883F2-15D4-056A-EF00-E85F9C9096B4}"/>
              </a:ext>
            </a:extLst>
          </p:cNvPr>
          <p:cNvSpPr txBox="1"/>
          <p:nvPr/>
        </p:nvSpPr>
        <p:spPr bwMode="auto">
          <a:xfrm>
            <a:off x="8899670" y="1396020"/>
            <a:ext cx="900824" cy="369332"/>
          </a:xfrm>
          <a:prstGeom prst="rect">
            <a:avLst/>
          </a:prstGeom>
          <a:solidFill>
            <a:srgbClr val="FF0000"/>
          </a:solidFill>
          <a:ln>
            <a:noFill/>
          </a:ln>
        </p:spPr>
        <p:txBody>
          <a:bodyPr wrap="none" rtlCol="0">
            <a:spAutoFit/>
          </a:bodyPr>
          <a:lstStyle/>
          <a:p>
            <a:pPr algn="l">
              <a:lnSpc>
                <a:spcPct val="100000"/>
              </a:lnSpc>
              <a:spcBef>
                <a:spcPct val="50000"/>
              </a:spcBef>
              <a:spcAft>
                <a:spcPct val="0"/>
              </a:spcAft>
              <a:buClrTx/>
              <a:buFontTx/>
              <a:buNone/>
            </a:pPr>
            <a:r>
              <a:rPr lang="en-US" b="0">
                <a:latin typeface="Calibri" panose="020F0502020204030204" pitchFamily="34" charset="0"/>
              </a:rPr>
              <a:t>Exclude</a:t>
            </a:r>
          </a:p>
        </p:txBody>
      </p:sp>
      <p:sp>
        <p:nvSpPr>
          <p:cNvPr id="5" name="TextBox 4">
            <a:extLst>
              <a:ext uri="{FF2B5EF4-FFF2-40B4-BE49-F238E27FC236}">
                <a16:creationId xmlns:a16="http://schemas.microsoft.com/office/drawing/2014/main" id="{C00F1A27-C130-EEB3-F3C6-40B028DB7979}"/>
              </a:ext>
            </a:extLst>
          </p:cNvPr>
          <p:cNvSpPr txBox="1"/>
          <p:nvPr/>
        </p:nvSpPr>
        <p:spPr bwMode="auto">
          <a:xfrm>
            <a:off x="7173149" y="1222336"/>
            <a:ext cx="1551900" cy="307777"/>
          </a:xfrm>
          <a:prstGeom prst="rect">
            <a:avLst/>
          </a:prstGeom>
          <a:noFill/>
          <a:ln>
            <a:noFill/>
          </a:ln>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No positive lesions</a:t>
            </a:r>
          </a:p>
        </p:txBody>
      </p:sp>
      <p:sp>
        <p:nvSpPr>
          <p:cNvPr id="8" name="TextBox 7">
            <a:extLst>
              <a:ext uri="{FF2B5EF4-FFF2-40B4-BE49-F238E27FC236}">
                <a16:creationId xmlns:a16="http://schemas.microsoft.com/office/drawing/2014/main" id="{7F1CF058-CA51-BE6B-95B1-1B1DBD705BC1}"/>
              </a:ext>
            </a:extLst>
          </p:cNvPr>
          <p:cNvSpPr txBox="1"/>
          <p:nvPr/>
        </p:nvSpPr>
        <p:spPr bwMode="auto">
          <a:xfrm>
            <a:off x="8180096" y="3530314"/>
            <a:ext cx="1755537"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No lesions meeting size criteria</a:t>
            </a:r>
          </a:p>
        </p:txBody>
      </p:sp>
      <p:sp>
        <p:nvSpPr>
          <p:cNvPr id="9" name="TextBox 8">
            <a:extLst>
              <a:ext uri="{FF2B5EF4-FFF2-40B4-BE49-F238E27FC236}">
                <a16:creationId xmlns:a16="http://schemas.microsoft.com/office/drawing/2014/main" id="{E4BB9F3D-0893-22D7-7B0B-60CE6F0CC0EA}"/>
              </a:ext>
            </a:extLst>
          </p:cNvPr>
          <p:cNvSpPr txBox="1"/>
          <p:nvPr/>
        </p:nvSpPr>
        <p:spPr bwMode="auto">
          <a:xfrm>
            <a:off x="9579731" y="4021433"/>
            <a:ext cx="873957" cy="369332"/>
          </a:xfrm>
          <a:prstGeom prst="rect">
            <a:avLst/>
          </a:prstGeom>
          <a:solidFill>
            <a:schemeClr val="accent4"/>
          </a:solidFill>
          <a:ln>
            <a:noFill/>
          </a:ln>
        </p:spPr>
        <p:txBody>
          <a:bodyPr wrap="none" rtlCol="0">
            <a:spAutoFit/>
          </a:bodyPr>
          <a:lstStyle/>
          <a:p>
            <a:pPr algn="l">
              <a:lnSpc>
                <a:spcPct val="100000"/>
              </a:lnSpc>
              <a:spcBef>
                <a:spcPct val="50000"/>
              </a:spcBef>
              <a:spcAft>
                <a:spcPct val="0"/>
              </a:spcAft>
              <a:buClrTx/>
              <a:buFontTx/>
              <a:buNone/>
            </a:pPr>
            <a:r>
              <a:rPr lang="en-US" b="0">
                <a:latin typeface="Calibri" panose="020F0502020204030204" pitchFamily="34" charset="0"/>
              </a:rPr>
              <a:t>Include</a:t>
            </a:r>
          </a:p>
        </p:txBody>
      </p:sp>
      <p:sp>
        <p:nvSpPr>
          <p:cNvPr id="10" name="TextBox 9">
            <a:extLst>
              <a:ext uri="{FF2B5EF4-FFF2-40B4-BE49-F238E27FC236}">
                <a16:creationId xmlns:a16="http://schemas.microsoft.com/office/drawing/2014/main" id="{9B68C090-9F52-85D1-A26A-FF1E3E746001}"/>
              </a:ext>
            </a:extLst>
          </p:cNvPr>
          <p:cNvSpPr txBox="1"/>
          <p:nvPr/>
        </p:nvSpPr>
        <p:spPr bwMode="auto">
          <a:xfrm>
            <a:off x="9378891" y="5285289"/>
            <a:ext cx="900824" cy="369332"/>
          </a:xfrm>
          <a:prstGeom prst="rect">
            <a:avLst/>
          </a:prstGeom>
          <a:solidFill>
            <a:srgbClr val="FF0000"/>
          </a:solidFill>
          <a:ln>
            <a:noFill/>
          </a:ln>
        </p:spPr>
        <p:txBody>
          <a:bodyPr wrap="none" rtlCol="0">
            <a:spAutoFit/>
          </a:bodyPr>
          <a:lstStyle/>
          <a:p>
            <a:pPr algn="l">
              <a:lnSpc>
                <a:spcPct val="100000"/>
              </a:lnSpc>
              <a:spcBef>
                <a:spcPct val="50000"/>
              </a:spcBef>
              <a:spcAft>
                <a:spcPct val="0"/>
              </a:spcAft>
              <a:buClrTx/>
              <a:buFontTx/>
              <a:buNone/>
            </a:pPr>
            <a:r>
              <a:rPr lang="en-US" b="0">
                <a:latin typeface="Calibri" panose="020F0502020204030204" pitchFamily="34" charset="0"/>
              </a:rPr>
              <a:t>Exclude</a:t>
            </a:r>
          </a:p>
        </p:txBody>
      </p:sp>
      <p:sp>
        <p:nvSpPr>
          <p:cNvPr id="13" name="TextBox 12">
            <a:extLst>
              <a:ext uri="{FF2B5EF4-FFF2-40B4-BE49-F238E27FC236}">
                <a16:creationId xmlns:a16="http://schemas.microsoft.com/office/drawing/2014/main" id="{6459FEA0-48A3-3669-8030-B860FCCA8793}"/>
              </a:ext>
            </a:extLst>
          </p:cNvPr>
          <p:cNvSpPr txBox="1"/>
          <p:nvPr/>
        </p:nvSpPr>
        <p:spPr bwMode="auto">
          <a:xfrm>
            <a:off x="7208598" y="5642706"/>
            <a:ext cx="2281782" cy="307777"/>
          </a:xfrm>
          <a:prstGeom prst="rect">
            <a:avLst/>
          </a:prstGeom>
          <a:noFill/>
          <a:ln>
            <a:noFill/>
          </a:ln>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No PSMA-negative lesion(s)</a:t>
            </a:r>
          </a:p>
        </p:txBody>
      </p:sp>
      <p:sp>
        <p:nvSpPr>
          <p:cNvPr id="14" name="TextBox 13">
            <a:extLst>
              <a:ext uri="{FF2B5EF4-FFF2-40B4-BE49-F238E27FC236}">
                <a16:creationId xmlns:a16="http://schemas.microsoft.com/office/drawing/2014/main" id="{121EF6BA-998C-D542-F12F-40271CBDE4E2}"/>
              </a:ext>
            </a:extLst>
          </p:cNvPr>
          <p:cNvSpPr txBox="1"/>
          <p:nvPr/>
        </p:nvSpPr>
        <p:spPr bwMode="auto">
          <a:xfrm>
            <a:off x="7202772" y="4977511"/>
            <a:ext cx="2281782" cy="307777"/>
          </a:xfrm>
          <a:prstGeom prst="rect">
            <a:avLst/>
          </a:prstGeom>
          <a:noFill/>
          <a:ln>
            <a:noFill/>
          </a:ln>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≥1 PSMA-negative lesion(s)</a:t>
            </a:r>
          </a:p>
        </p:txBody>
      </p:sp>
      <p:sp>
        <p:nvSpPr>
          <p:cNvPr id="15" name="TextBox 14">
            <a:extLst>
              <a:ext uri="{FF2B5EF4-FFF2-40B4-BE49-F238E27FC236}">
                <a16:creationId xmlns:a16="http://schemas.microsoft.com/office/drawing/2014/main" id="{6BEC8AC2-D756-2DC5-8CF7-0717A90326AD}"/>
              </a:ext>
            </a:extLst>
          </p:cNvPr>
          <p:cNvSpPr txBox="1"/>
          <p:nvPr/>
        </p:nvSpPr>
        <p:spPr bwMode="auto">
          <a:xfrm>
            <a:off x="5607061" y="4738466"/>
            <a:ext cx="480216" cy="307777"/>
          </a:xfrm>
          <a:prstGeom prst="rect">
            <a:avLst/>
          </a:prstGeom>
          <a:noFill/>
          <a:ln>
            <a:solidFill>
              <a:schemeClr val="tx1"/>
            </a:solidFill>
          </a:ln>
        </p:spPr>
        <p:txBody>
          <a:bodyPr wrap="squar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Yes</a:t>
            </a:r>
          </a:p>
        </p:txBody>
      </p:sp>
      <p:sp>
        <p:nvSpPr>
          <p:cNvPr id="16" name="TextBox 15">
            <a:extLst>
              <a:ext uri="{FF2B5EF4-FFF2-40B4-BE49-F238E27FC236}">
                <a16:creationId xmlns:a16="http://schemas.microsoft.com/office/drawing/2014/main" id="{D1A4F241-D20D-9CD1-24F5-893BA03BD9B9}"/>
              </a:ext>
            </a:extLst>
          </p:cNvPr>
          <p:cNvSpPr txBox="1"/>
          <p:nvPr/>
        </p:nvSpPr>
        <p:spPr bwMode="auto">
          <a:xfrm>
            <a:off x="3924422" y="4738464"/>
            <a:ext cx="480216" cy="307777"/>
          </a:xfrm>
          <a:prstGeom prst="rect">
            <a:avLst/>
          </a:prstGeom>
          <a:noFill/>
          <a:ln>
            <a:solidFill>
              <a:schemeClr val="tx1"/>
            </a:solidFill>
          </a:ln>
        </p:spPr>
        <p:txBody>
          <a:bodyPr wrap="squar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Yes</a:t>
            </a:r>
          </a:p>
        </p:txBody>
      </p:sp>
      <p:sp>
        <p:nvSpPr>
          <p:cNvPr id="17" name="TextBox 16">
            <a:extLst>
              <a:ext uri="{FF2B5EF4-FFF2-40B4-BE49-F238E27FC236}">
                <a16:creationId xmlns:a16="http://schemas.microsoft.com/office/drawing/2014/main" id="{BE83394D-E4A6-13C7-08B8-BDF602B4028A}"/>
              </a:ext>
            </a:extLst>
          </p:cNvPr>
          <p:cNvSpPr txBox="1"/>
          <p:nvPr/>
        </p:nvSpPr>
        <p:spPr bwMode="auto">
          <a:xfrm>
            <a:off x="2334650" y="4738465"/>
            <a:ext cx="480216" cy="307777"/>
          </a:xfrm>
          <a:prstGeom prst="rect">
            <a:avLst/>
          </a:prstGeom>
          <a:noFill/>
          <a:ln>
            <a:solidFill>
              <a:schemeClr val="tx1"/>
            </a:solidFill>
          </a:ln>
        </p:spPr>
        <p:txBody>
          <a:bodyPr wrap="square" rtlCol="0">
            <a:spAutoFit/>
          </a:bodyPr>
          <a:lstStyle/>
          <a:p>
            <a:pPr algn="l">
              <a:lnSpc>
                <a:spcPct val="100000"/>
              </a:lnSpc>
              <a:spcBef>
                <a:spcPct val="50000"/>
              </a:spcBef>
              <a:spcAft>
                <a:spcPct val="0"/>
              </a:spcAft>
              <a:buClrTx/>
              <a:buFontTx/>
              <a:buNone/>
            </a:pPr>
            <a:r>
              <a:rPr lang="en-US" sz="1400">
                <a:solidFill>
                  <a:schemeClr val="bg1"/>
                </a:solidFill>
                <a:latin typeface="Calibri" panose="020F0502020204030204" pitchFamily="34" charset="0"/>
              </a:rPr>
              <a:t>Yes</a:t>
            </a:r>
          </a:p>
        </p:txBody>
      </p:sp>
      <p:sp>
        <p:nvSpPr>
          <p:cNvPr id="18" name="TextBox 17">
            <a:extLst>
              <a:ext uri="{FF2B5EF4-FFF2-40B4-BE49-F238E27FC236}">
                <a16:creationId xmlns:a16="http://schemas.microsoft.com/office/drawing/2014/main" id="{7CD1575A-FC54-1D94-F45A-DA146394AE90}"/>
              </a:ext>
            </a:extLst>
          </p:cNvPr>
          <p:cNvSpPr txBox="1"/>
          <p:nvPr/>
        </p:nvSpPr>
        <p:spPr bwMode="auto">
          <a:xfrm>
            <a:off x="4586337" y="1973775"/>
            <a:ext cx="2564508" cy="523220"/>
          </a:xfrm>
          <a:prstGeom prst="rect">
            <a:avLst/>
          </a:prstGeom>
          <a:noFill/>
          <a:ln>
            <a:noFill/>
          </a:ln>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r>
              <a:rPr lang="en-US" sz="1400" b="0">
                <a:solidFill>
                  <a:schemeClr val="bg1"/>
                </a:solidFill>
                <a:latin typeface="Calibri" panose="020F0502020204030204" pitchFamily="34" charset="0"/>
              </a:rPr>
              <a:t> or more positive lesions in any organ and of any size</a:t>
            </a:r>
          </a:p>
        </p:txBody>
      </p:sp>
      <p:sp>
        <p:nvSpPr>
          <p:cNvPr id="19" name="TextBox 18">
            <a:extLst>
              <a:ext uri="{FF2B5EF4-FFF2-40B4-BE49-F238E27FC236}">
                <a16:creationId xmlns:a16="http://schemas.microsoft.com/office/drawing/2014/main" id="{DC35FC2C-B72A-2793-4974-E1265B4174A7}"/>
              </a:ext>
            </a:extLst>
          </p:cNvPr>
          <p:cNvSpPr txBox="1"/>
          <p:nvPr/>
        </p:nvSpPr>
        <p:spPr bwMode="auto">
          <a:xfrm>
            <a:off x="1862666" y="1340903"/>
            <a:ext cx="5277195" cy="523220"/>
          </a:xfrm>
          <a:prstGeom prst="rect">
            <a:avLst/>
          </a:prstGeom>
          <a:noFill/>
          <a:ln>
            <a:solidFill>
              <a:schemeClr val="bg1"/>
            </a:solidFill>
          </a:ln>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Assess MIP or coronal images for PSMA-positive lesion</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(“PSMA-positive” is activity </a:t>
            </a:r>
            <a:r>
              <a:rPr lang="en-US" sz="1400" i="1">
                <a:solidFill>
                  <a:schemeClr val="bg1"/>
                </a:solidFill>
                <a:latin typeface="Calibri" panose="020F0502020204030204" pitchFamily="34" charset="0"/>
              </a:rPr>
              <a:t>greater than liver </a:t>
            </a:r>
            <a:r>
              <a:rPr lang="en-US" sz="1400">
                <a:solidFill>
                  <a:schemeClr val="bg1"/>
                </a:solidFill>
                <a:latin typeface="Calibri" panose="020F0502020204030204" pitchFamily="34" charset="0"/>
              </a:rPr>
              <a:t>by visual assessment)</a:t>
            </a:r>
          </a:p>
        </p:txBody>
      </p:sp>
      <p:sp>
        <p:nvSpPr>
          <p:cNvPr id="20" name="TextBox 19">
            <a:extLst>
              <a:ext uri="{FF2B5EF4-FFF2-40B4-BE49-F238E27FC236}">
                <a16:creationId xmlns:a16="http://schemas.microsoft.com/office/drawing/2014/main" id="{9C7F835E-1D83-925E-BE14-17FC0602998B}"/>
              </a:ext>
            </a:extLst>
          </p:cNvPr>
          <p:cNvSpPr txBox="1"/>
          <p:nvPr/>
        </p:nvSpPr>
        <p:spPr bwMode="auto">
          <a:xfrm>
            <a:off x="2615202" y="2598115"/>
            <a:ext cx="3783094" cy="523220"/>
          </a:xfrm>
          <a:prstGeom prst="rect">
            <a:avLst/>
          </a:prstGeom>
          <a:noFill/>
          <a:ln>
            <a:solidFill>
              <a:schemeClr val="bg1"/>
            </a:solidFill>
          </a:ln>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Review diagnostic imaging (CT/MR) to identify lesions that fulfill size criteria for evaluation</a:t>
            </a:r>
          </a:p>
        </p:txBody>
      </p:sp>
      <p:sp>
        <p:nvSpPr>
          <p:cNvPr id="21" name="TextBox 20">
            <a:extLst>
              <a:ext uri="{FF2B5EF4-FFF2-40B4-BE49-F238E27FC236}">
                <a16:creationId xmlns:a16="http://schemas.microsoft.com/office/drawing/2014/main" id="{857E36A4-D3E5-A817-B275-E93C5D201368}"/>
              </a:ext>
            </a:extLst>
          </p:cNvPr>
          <p:cNvSpPr txBox="1"/>
          <p:nvPr/>
        </p:nvSpPr>
        <p:spPr bwMode="auto">
          <a:xfrm>
            <a:off x="1265835" y="3880051"/>
            <a:ext cx="1767776" cy="738664"/>
          </a:xfrm>
          <a:prstGeom prst="rect">
            <a:avLst/>
          </a:prstGeom>
          <a:noFill/>
          <a:ln>
            <a:solidFill>
              <a:schemeClr val="bg1"/>
            </a:solidFill>
          </a:ln>
        </p:spPr>
        <p:txBody>
          <a:bodyPr wrap="square" rtlCol="0">
            <a:spAutoFit/>
          </a:bodyPr>
          <a:lstStyle/>
          <a:p>
            <a:pPr algn="ctr">
              <a:lnSpc>
                <a:spcPct val="100000"/>
              </a:lnSpc>
              <a:spcBef>
                <a:spcPts val="0"/>
              </a:spcBef>
              <a:spcAft>
                <a:spcPct val="0"/>
              </a:spcAft>
              <a:buClrTx/>
              <a:buFontTx/>
              <a:buNone/>
            </a:pPr>
            <a:r>
              <a:rPr lang="en-US" sz="1400" i="1">
                <a:solidFill>
                  <a:schemeClr val="bg1"/>
                </a:solidFill>
                <a:latin typeface="Calibri" panose="020F0502020204030204" pitchFamily="34" charset="0"/>
              </a:rPr>
              <a:t>Lymph node: </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≥2.5 cm in short axis</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anywhere in body</a:t>
            </a:r>
          </a:p>
        </p:txBody>
      </p:sp>
      <p:sp>
        <p:nvSpPr>
          <p:cNvPr id="22" name="TextBox 21">
            <a:extLst>
              <a:ext uri="{FF2B5EF4-FFF2-40B4-BE49-F238E27FC236}">
                <a16:creationId xmlns:a16="http://schemas.microsoft.com/office/drawing/2014/main" id="{F63492D8-EC23-4908-D80F-145D16278A23}"/>
              </a:ext>
            </a:extLst>
          </p:cNvPr>
          <p:cNvSpPr txBox="1"/>
          <p:nvPr/>
        </p:nvSpPr>
        <p:spPr bwMode="auto">
          <a:xfrm>
            <a:off x="5979936" y="3905098"/>
            <a:ext cx="2386427" cy="738664"/>
          </a:xfrm>
          <a:prstGeom prst="rect">
            <a:avLst/>
          </a:prstGeom>
          <a:noFill/>
          <a:ln>
            <a:solidFill>
              <a:schemeClr val="bg1"/>
            </a:solidFill>
          </a:ln>
        </p:spPr>
        <p:txBody>
          <a:bodyPr wrap="square" rtlCol="0">
            <a:spAutoFit/>
          </a:bodyPr>
          <a:lstStyle/>
          <a:p>
            <a:pPr algn="ctr">
              <a:lnSpc>
                <a:spcPct val="100000"/>
              </a:lnSpc>
              <a:spcBef>
                <a:spcPts val="0"/>
              </a:spcBef>
              <a:spcAft>
                <a:spcPct val="0"/>
              </a:spcAft>
              <a:buClrTx/>
              <a:buFontTx/>
              <a:buNone/>
            </a:pPr>
            <a:r>
              <a:rPr lang="en-US" sz="1400" i="1">
                <a:solidFill>
                  <a:schemeClr val="bg1"/>
                </a:solidFill>
                <a:latin typeface="Calibri" panose="020F0502020204030204" pitchFamily="34" charset="0"/>
              </a:rPr>
              <a:t>Bone metastasis with soft tissue component:</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soft tissue ≥1 cm in short axis</a:t>
            </a:r>
          </a:p>
        </p:txBody>
      </p:sp>
      <p:sp>
        <p:nvSpPr>
          <p:cNvPr id="23" name="TextBox 22">
            <a:extLst>
              <a:ext uri="{FF2B5EF4-FFF2-40B4-BE49-F238E27FC236}">
                <a16:creationId xmlns:a16="http://schemas.microsoft.com/office/drawing/2014/main" id="{B1B42092-E432-DA3F-E786-232C8F1BDF5C}"/>
              </a:ext>
            </a:extLst>
          </p:cNvPr>
          <p:cNvSpPr txBox="1"/>
          <p:nvPr/>
        </p:nvSpPr>
        <p:spPr bwMode="auto">
          <a:xfrm>
            <a:off x="1513015" y="5358840"/>
            <a:ext cx="5737210" cy="830997"/>
          </a:xfrm>
          <a:prstGeom prst="rect">
            <a:avLst/>
          </a:prstGeom>
          <a:noFill/>
          <a:ln>
            <a:solidFill>
              <a:schemeClr val="bg1"/>
            </a:solidFill>
          </a:ln>
        </p:spPr>
        <p:txBody>
          <a:bodyPr wrap="square" rtlCol="0">
            <a:spAutoFit/>
          </a:bodyPr>
          <a:lstStyle/>
          <a:p>
            <a:pPr algn="ctr">
              <a:lnSpc>
                <a:spcPct val="100000"/>
              </a:lnSpc>
              <a:spcBef>
                <a:spcPts val="0"/>
              </a:spcBef>
              <a:spcAft>
                <a:spcPct val="0"/>
              </a:spcAft>
              <a:buClrTx/>
              <a:buFontTx/>
              <a:buNone/>
            </a:pPr>
            <a:r>
              <a:rPr lang="en-US" sz="1200" b="0">
                <a:solidFill>
                  <a:schemeClr val="bg1"/>
                </a:solidFill>
                <a:latin typeface="Calibri" panose="020F0502020204030204" pitchFamily="34" charset="0"/>
              </a:rPr>
              <a:t>Assess if lesions that meet size criteria are PSMA-negative</a:t>
            </a:r>
            <a:r>
              <a:rPr lang="en-US" sz="1200" b="0" dirty="0">
                <a:solidFill>
                  <a:schemeClr val="bg1"/>
                </a:solidFill>
                <a:latin typeface="Calibri" panose="020F0502020204030204" pitchFamily="34" charset="0"/>
              </a:rPr>
              <a:t>.</a:t>
            </a:r>
            <a:endParaRPr lang="en-US" sz="1200" b="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200" b="0">
                <a:solidFill>
                  <a:schemeClr val="bg1"/>
                </a:solidFill>
                <a:latin typeface="Calibri" panose="020F0502020204030204" pitchFamily="34" charset="0"/>
              </a:rPr>
              <a:t>(“PSMA-negative” is activity </a:t>
            </a:r>
            <a:r>
              <a:rPr lang="en-US" sz="1200" b="0" i="1">
                <a:solidFill>
                  <a:schemeClr val="bg1"/>
                </a:solidFill>
                <a:latin typeface="Calibri" panose="020F0502020204030204" pitchFamily="34" charset="0"/>
              </a:rPr>
              <a:t>equal to or less than liver </a:t>
            </a:r>
            <a:r>
              <a:rPr lang="en-US" sz="1200" b="0">
                <a:solidFill>
                  <a:schemeClr val="bg1"/>
                </a:solidFill>
                <a:latin typeface="Calibri" panose="020F0502020204030204" pitchFamily="34" charset="0"/>
              </a:rPr>
              <a:t>by visual assessment)</a:t>
            </a:r>
          </a:p>
          <a:p>
            <a:pPr algn="ctr">
              <a:lnSpc>
                <a:spcPct val="100000"/>
              </a:lnSpc>
              <a:spcBef>
                <a:spcPts val="0"/>
              </a:spcBef>
              <a:spcAft>
                <a:spcPct val="0"/>
              </a:spcAft>
              <a:buClrTx/>
              <a:buFontTx/>
              <a:buNone/>
            </a:pPr>
            <a:r>
              <a:rPr lang="en-US" sz="1200" b="0">
                <a:solidFill>
                  <a:schemeClr val="bg1"/>
                </a:solidFill>
                <a:latin typeface="Calibri" panose="020F0502020204030204" pitchFamily="34" charset="0"/>
              </a:rPr>
              <a:t>Only soft tissue component of bone metastasis is assessed for level of uptake</a:t>
            </a:r>
            <a:r>
              <a:rPr lang="en-US" sz="1200" b="0" dirty="0">
                <a:solidFill>
                  <a:schemeClr val="bg1"/>
                </a:solidFill>
                <a:latin typeface="Calibri" panose="020F0502020204030204" pitchFamily="34" charset="0"/>
              </a:rPr>
              <a:t>.</a:t>
            </a:r>
            <a:r>
              <a:rPr lang="en-US" sz="1200" b="0">
                <a:solidFill>
                  <a:schemeClr val="bg1"/>
                </a:solidFill>
                <a:latin typeface="Calibri" panose="020F0502020204030204" pitchFamily="34" charset="0"/>
              </a:rPr>
              <a:t> </a:t>
            </a:r>
          </a:p>
          <a:p>
            <a:pPr algn="ctr">
              <a:lnSpc>
                <a:spcPct val="100000"/>
              </a:lnSpc>
              <a:spcBef>
                <a:spcPts val="0"/>
              </a:spcBef>
              <a:spcAft>
                <a:spcPct val="0"/>
              </a:spcAft>
              <a:buClrTx/>
              <a:buFontTx/>
              <a:buNone/>
            </a:pPr>
            <a:r>
              <a:rPr lang="en-US" sz="1200" b="0">
                <a:solidFill>
                  <a:schemeClr val="bg1"/>
                </a:solidFill>
                <a:latin typeface="Calibri" panose="020F0502020204030204" pitchFamily="34" charset="0"/>
              </a:rPr>
              <a:t>If lesion has necrosis, only assess viable component ≥1 cm in short axis</a:t>
            </a:r>
            <a:r>
              <a:rPr lang="en-US" sz="1200" b="0" dirty="0">
                <a:solidFill>
                  <a:schemeClr val="bg1"/>
                </a:solidFill>
                <a:latin typeface="Calibri" panose="020F0502020204030204" pitchFamily="34" charset="0"/>
              </a:rPr>
              <a:t>.</a:t>
            </a:r>
            <a:endParaRPr lang="en-US" sz="1200" b="0">
              <a:solidFill>
                <a:schemeClr val="bg1"/>
              </a:solidFill>
              <a:latin typeface="Calibri" panose="020F0502020204030204" pitchFamily="34" charset="0"/>
            </a:endParaRPr>
          </a:p>
        </p:txBody>
      </p:sp>
      <p:sp>
        <p:nvSpPr>
          <p:cNvPr id="24" name="Arrow: Down 23">
            <a:extLst>
              <a:ext uri="{FF2B5EF4-FFF2-40B4-BE49-F238E27FC236}">
                <a16:creationId xmlns:a16="http://schemas.microsoft.com/office/drawing/2014/main" id="{0D33A6F4-4F2B-F8EC-7C8C-21D1EE220350}"/>
              </a:ext>
            </a:extLst>
          </p:cNvPr>
          <p:cNvSpPr/>
          <p:nvPr/>
        </p:nvSpPr>
        <p:spPr bwMode="auto">
          <a:xfrm>
            <a:off x="4325078" y="1875041"/>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 name="Arrow: Down 24">
            <a:extLst>
              <a:ext uri="{FF2B5EF4-FFF2-40B4-BE49-F238E27FC236}">
                <a16:creationId xmlns:a16="http://schemas.microsoft.com/office/drawing/2014/main" id="{385BFAD2-46EF-1645-D735-48A241E470E1}"/>
              </a:ext>
            </a:extLst>
          </p:cNvPr>
          <p:cNvSpPr/>
          <p:nvPr/>
        </p:nvSpPr>
        <p:spPr bwMode="auto">
          <a:xfrm>
            <a:off x="4322520" y="3175299"/>
            <a:ext cx="263818" cy="679514"/>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6" name="Arrow: Down 25">
            <a:extLst>
              <a:ext uri="{FF2B5EF4-FFF2-40B4-BE49-F238E27FC236}">
                <a16:creationId xmlns:a16="http://schemas.microsoft.com/office/drawing/2014/main" id="{A26AB21A-73FB-C9B3-4B29-81E1694AD8FC}"/>
              </a:ext>
            </a:extLst>
          </p:cNvPr>
          <p:cNvSpPr/>
          <p:nvPr/>
        </p:nvSpPr>
        <p:spPr bwMode="auto">
          <a:xfrm>
            <a:off x="4310577" y="4483311"/>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7" name="Arrow: Down 26">
            <a:extLst>
              <a:ext uri="{FF2B5EF4-FFF2-40B4-BE49-F238E27FC236}">
                <a16:creationId xmlns:a16="http://schemas.microsoft.com/office/drawing/2014/main" id="{6C88F755-215A-42A4-16D8-13758C4E8320}"/>
              </a:ext>
            </a:extLst>
          </p:cNvPr>
          <p:cNvSpPr/>
          <p:nvPr/>
        </p:nvSpPr>
        <p:spPr bwMode="auto">
          <a:xfrm rot="19007367">
            <a:off x="5983391" y="3128544"/>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8" name="Arrow: Down 27">
            <a:extLst>
              <a:ext uri="{FF2B5EF4-FFF2-40B4-BE49-F238E27FC236}">
                <a16:creationId xmlns:a16="http://schemas.microsoft.com/office/drawing/2014/main" id="{B3A48C4E-2764-2F27-6383-2E68B2DB83E1}"/>
              </a:ext>
            </a:extLst>
          </p:cNvPr>
          <p:cNvSpPr/>
          <p:nvPr/>
        </p:nvSpPr>
        <p:spPr bwMode="auto">
          <a:xfrm rot="2581428">
            <a:off x="2794877" y="3128555"/>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 name="Arrow: Down 28">
            <a:extLst>
              <a:ext uri="{FF2B5EF4-FFF2-40B4-BE49-F238E27FC236}">
                <a16:creationId xmlns:a16="http://schemas.microsoft.com/office/drawing/2014/main" id="{3E468D16-2B04-3205-664B-13626FBB67D7}"/>
              </a:ext>
            </a:extLst>
          </p:cNvPr>
          <p:cNvSpPr/>
          <p:nvPr/>
        </p:nvSpPr>
        <p:spPr bwMode="auto">
          <a:xfrm rot="2581428">
            <a:off x="6029192" y="4659881"/>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0" name="Arrow: Down 29">
            <a:extLst>
              <a:ext uri="{FF2B5EF4-FFF2-40B4-BE49-F238E27FC236}">
                <a16:creationId xmlns:a16="http://schemas.microsoft.com/office/drawing/2014/main" id="{19D1AC23-5C9B-5F69-B5CB-AF311F32E7BA}"/>
              </a:ext>
            </a:extLst>
          </p:cNvPr>
          <p:cNvSpPr/>
          <p:nvPr/>
        </p:nvSpPr>
        <p:spPr bwMode="auto">
          <a:xfrm rot="19007367">
            <a:off x="2849461" y="4636126"/>
            <a:ext cx="311741" cy="733992"/>
          </a:xfrm>
          <a:prstGeom prst="downArrow">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 name="Arrow: Down 30">
            <a:extLst>
              <a:ext uri="{FF2B5EF4-FFF2-40B4-BE49-F238E27FC236}">
                <a16:creationId xmlns:a16="http://schemas.microsoft.com/office/drawing/2014/main" id="{66944BD2-CC04-46B7-262D-D304C1B6ABAE}"/>
              </a:ext>
            </a:extLst>
          </p:cNvPr>
          <p:cNvSpPr/>
          <p:nvPr/>
        </p:nvSpPr>
        <p:spPr bwMode="auto">
          <a:xfrm rot="16200000">
            <a:off x="7832628" y="796668"/>
            <a:ext cx="368248" cy="1627961"/>
          </a:xfrm>
          <a:prstGeom prst="downArrow">
            <a:avLst/>
          </a:prstGeom>
          <a:solidFill>
            <a:srgbClr val="FF000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 name="Arrow: Down 31">
            <a:extLst>
              <a:ext uri="{FF2B5EF4-FFF2-40B4-BE49-F238E27FC236}">
                <a16:creationId xmlns:a16="http://schemas.microsoft.com/office/drawing/2014/main" id="{2FDA2C26-CB31-E583-4725-225DBE5A8AFE}"/>
              </a:ext>
            </a:extLst>
          </p:cNvPr>
          <p:cNvSpPr/>
          <p:nvPr/>
        </p:nvSpPr>
        <p:spPr bwMode="auto">
          <a:xfrm rot="16200000">
            <a:off x="8150279" y="4454818"/>
            <a:ext cx="369332" cy="2030274"/>
          </a:xfrm>
          <a:prstGeom prst="downArrow">
            <a:avLst/>
          </a:prstGeom>
          <a:solidFill>
            <a:srgbClr val="FF000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 name="TextBox 32">
            <a:extLst>
              <a:ext uri="{FF2B5EF4-FFF2-40B4-BE49-F238E27FC236}">
                <a16:creationId xmlns:a16="http://schemas.microsoft.com/office/drawing/2014/main" id="{83A6F297-DFBE-17CD-C96D-E15CA6E6CA34}"/>
              </a:ext>
            </a:extLst>
          </p:cNvPr>
          <p:cNvSpPr txBox="1"/>
          <p:nvPr/>
        </p:nvSpPr>
        <p:spPr bwMode="auto">
          <a:xfrm>
            <a:off x="9405758" y="5906592"/>
            <a:ext cx="873957" cy="369332"/>
          </a:xfrm>
          <a:prstGeom prst="rect">
            <a:avLst/>
          </a:prstGeom>
          <a:solidFill>
            <a:schemeClr val="accent4"/>
          </a:solidFill>
          <a:ln>
            <a:noFill/>
          </a:ln>
        </p:spPr>
        <p:txBody>
          <a:bodyPr wrap="none" rtlCol="0">
            <a:spAutoFit/>
          </a:bodyPr>
          <a:lstStyle/>
          <a:p>
            <a:pPr algn="l">
              <a:lnSpc>
                <a:spcPct val="100000"/>
              </a:lnSpc>
              <a:spcBef>
                <a:spcPct val="50000"/>
              </a:spcBef>
              <a:spcAft>
                <a:spcPct val="0"/>
              </a:spcAft>
              <a:buClrTx/>
              <a:buFontTx/>
              <a:buNone/>
            </a:pPr>
            <a:r>
              <a:rPr lang="en-US" b="0">
                <a:latin typeface="Calibri" panose="020F0502020204030204" pitchFamily="34" charset="0"/>
              </a:rPr>
              <a:t>Include</a:t>
            </a:r>
          </a:p>
        </p:txBody>
      </p:sp>
      <p:sp>
        <p:nvSpPr>
          <p:cNvPr id="36" name="TextBox 35">
            <a:extLst>
              <a:ext uri="{FF2B5EF4-FFF2-40B4-BE49-F238E27FC236}">
                <a16:creationId xmlns:a16="http://schemas.microsoft.com/office/drawing/2014/main" id="{69FB1A75-9BF3-0BC4-72AF-139EB44949B1}"/>
              </a:ext>
            </a:extLst>
          </p:cNvPr>
          <p:cNvSpPr txBox="1"/>
          <p:nvPr/>
        </p:nvSpPr>
        <p:spPr bwMode="auto">
          <a:xfrm>
            <a:off x="3177564" y="3880605"/>
            <a:ext cx="2729520" cy="523220"/>
          </a:xfrm>
          <a:prstGeom prst="rect">
            <a:avLst/>
          </a:prstGeom>
          <a:noFill/>
          <a:ln>
            <a:solidFill>
              <a:schemeClr val="bg1"/>
            </a:solidFill>
          </a:ln>
        </p:spPr>
        <p:txBody>
          <a:bodyPr wrap="square" rtlCol="0">
            <a:spAutoFit/>
          </a:bodyPr>
          <a:lstStyle/>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Solid organ/parenchymal:</a:t>
            </a:r>
          </a:p>
          <a:p>
            <a:pPr algn="ctr">
              <a:lnSpc>
                <a:spcPct val="100000"/>
              </a:lnSpc>
              <a:spcBef>
                <a:spcPts val="0"/>
              </a:spcBef>
              <a:spcAft>
                <a:spcPct val="0"/>
              </a:spcAft>
              <a:buClrTx/>
              <a:buFontTx/>
              <a:buNone/>
            </a:pPr>
            <a:r>
              <a:rPr lang="en-US" sz="1400">
                <a:solidFill>
                  <a:schemeClr val="bg1"/>
                </a:solidFill>
                <a:latin typeface="Calibri" panose="020F0502020204030204" pitchFamily="34" charset="0"/>
              </a:rPr>
              <a:t>Metastasis(es) ≥1 cm in short axis</a:t>
            </a:r>
          </a:p>
        </p:txBody>
      </p:sp>
      <p:sp>
        <p:nvSpPr>
          <p:cNvPr id="37" name="Arrow: Down 36">
            <a:extLst>
              <a:ext uri="{FF2B5EF4-FFF2-40B4-BE49-F238E27FC236}">
                <a16:creationId xmlns:a16="http://schemas.microsoft.com/office/drawing/2014/main" id="{2888AF86-FC1E-4FB5-27AC-F66805400143}"/>
              </a:ext>
            </a:extLst>
          </p:cNvPr>
          <p:cNvSpPr/>
          <p:nvPr/>
        </p:nvSpPr>
        <p:spPr bwMode="auto">
          <a:xfrm rot="16200000">
            <a:off x="8173417" y="5068611"/>
            <a:ext cx="349925" cy="2057139"/>
          </a:xfrm>
          <a:prstGeom prst="downArrow">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8" name="Arrow: Down 37">
            <a:extLst>
              <a:ext uri="{FF2B5EF4-FFF2-40B4-BE49-F238E27FC236}">
                <a16:creationId xmlns:a16="http://schemas.microsoft.com/office/drawing/2014/main" id="{0D8BAA5C-9100-C59F-CBAA-AE16AC911B91}"/>
              </a:ext>
            </a:extLst>
          </p:cNvPr>
          <p:cNvSpPr/>
          <p:nvPr/>
        </p:nvSpPr>
        <p:spPr bwMode="auto">
          <a:xfrm rot="16200000">
            <a:off x="8802339" y="3697100"/>
            <a:ext cx="377241" cy="1103488"/>
          </a:xfrm>
          <a:prstGeom prst="downArrow">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277726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A0652-1F3C-A8AA-CF53-8F38107E27D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BC552FD-FD5B-B650-D16B-523AF811DC5D}"/>
              </a:ext>
            </a:extLst>
          </p:cNvPr>
          <p:cNvSpPr>
            <a:spLocks noGrp="1"/>
          </p:cNvSpPr>
          <p:nvPr>
            <p:ph type="title"/>
          </p:nvPr>
        </p:nvSpPr>
        <p:spPr/>
        <p:txBody>
          <a:bodyPr/>
          <a:lstStyle/>
          <a:p>
            <a:r>
              <a:rPr lang="en-US"/>
              <a:t>The Evolving Radioligand Treatment Landscape: Updates on Clinical Studies and Integrating Data Into Clinical Practice</a:t>
            </a:r>
          </a:p>
        </p:txBody>
      </p:sp>
    </p:spTree>
    <p:extLst>
      <p:ext uri="{BB962C8B-B14F-4D97-AF65-F5344CB8AC3E}">
        <p14:creationId xmlns:p14="http://schemas.microsoft.com/office/powerpoint/2010/main" val="1270842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7C224-E10E-6669-7432-71254D956602}"/>
              </a:ext>
            </a:extLst>
          </p:cNvPr>
          <p:cNvSpPr>
            <a:spLocks noGrp="1"/>
          </p:cNvSpPr>
          <p:nvPr>
            <p:ph type="title"/>
          </p:nvPr>
        </p:nvSpPr>
        <p:spPr/>
        <p:txBody>
          <a:bodyPr/>
          <a:lstStyle/>
          <a:p>
            <a:r>
              <a:rPr lang="en-US" altLang="en-US"/>
              <a:t>Radium-223</a:t>
            </a:r>
            <a:endParaRPr lang="en-US"/>
          </a:p>
        </p:txBody>
      </p:sp>
    </p:spTree>
    <p:extLst>
      <p:ext uri="{BB962C8B-B14F-4D97-AF65-F5344CB8AC3E}">
        <p14:creationId xmlns:p14="http://schemas.microsoft.com/office/powerpoint/2010/main" val="3587861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18B72-2709-AC30-E1E8-FF6E31B7D88A}"/>
            </a:ext>
          </a:extLst>
        </p:cNvPr>
        <p:cNvGrpSpPr/>
        <p:nvPr/>
      </p:nvGrpSpPr>
      <p:grpSpPr>
        <a:xfrm>
          <a:off x="0" y="0"/>
          <a:ext cx="0" cy="0"/>
          <a:chOff x="0" y="0"/>
          <a:chExt cx="0" cy="0"/>
        </a:xfrm>
      </p:grpSpPr>
      <p:grpSp>
        <p:nvGrpSpPr>
          <p:cNvPr id="13" name="Group 12">
            <a:extLst>
              <a:ext uri="{FF2B5EF4-FFF2-40B4-BE49-F238E27FC236}">
                <a16:creationId xmlns:a16="http://schemas.microsoft.com/office/drawing/2014/main" id="{B7E1BD88-B495-CD5C-01E5-ABF574F9A0DA}"/>
              </a:ext>
            </a:extLst>
          </p:cNvPr>
          <p:cNvGrpSpPr/>
          <p:nvPr/>
        </p:nvGrpSpPr>
        <p:grpSpPr>
          <a:xfrm>
            <a:off x="971933" y="5298602"/>
            <a:ext cx="3607383" cy="378503"/>
            <a:chOff x="1251632" y="4144127"/>
            <a:chExt cx="3758177" cy="299042"/>
          </a:xfrm>
        </p:grpSpPr>
        <p:sp>
          <p:nvSpPr>
            <p:cNvPr id="14" name="TextBox 13">
              <a:extLst>
                <a:ext uri="{FF2B5EF4-FFF2-40B4-BE49-F238E27FC236}">
                  <a16:creationId xmlns:a16="http://schemas.microsoft.com/office/drawing/2014/main" id="{0FC81D77-D96C-F8DD-8307-9A9C7A254562}"/>
                </a:ext>
              </a:extLst>
            </p:cNvPr>
            <p:cNvSpPr txBox="1"/>
            <p:nvPr/>
          </p:nvSpPr>
          <p:spPr bwMode="auto">
            <a:xfrm>
              <a:off x="1251632" y="4148527"/>
              <a:ext cx="314297"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5" name="TextBox 14">
              <a:extLst>
                <a:ext uri="{FF2B5EF4-FFF2-40B4-BE49-F238E27FC236}">
                  <a16:creationId xmlns:a16="http://schemas.microsoft.com/office/drawing/2014/main" id="{675E09BF-FF92-8270-FFBE-B1C551811484}"/>
                </a:ext>
              </a:extLst>
            </p:cNvPr>
            <p:cNvSpPr txBox="1"/>
            <p:nvPr/>
          </p:nvSpPr>
          <p:spPr bwMode="auto">
            <a:xfrm>
              <a:off x="1675345" y="4145410"/>
              <a:ext cx="314297"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6" name="TextBox 15">
              <a:extLst>
                <a:ext uri="{FF2B5EF4-FFF2-40B4-BE49-F238E27FC236}">
                  <a16:creationId xmlns:a16="http://schemas.microsoft.com/office/drawing/2014/main" id="{3BFD967B-BB85-F39B-0159-F587F28F900A}"/>
                </a:ext>
              </a:extLst>
            </p:cNvPr>
            <p:cNvSpPr txBox="1"/>
            <p:nvPr/>
          </p:nvSpPr>
          <p:spPr bwMode="auto">
            <a:xfrm>
              <a:off x="2099056" y="4151373"/>
              <a:ext cx="314297"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17" name="TextBox 16">
              <a:extLst>
                <a:ext uri="{FF2B5EF4-FFF2-40B4-BE49-F238E27FC236}">
                  <a16:creationId xmlns:a16="http://schemas.microsoft.com/office/drawing/2014/main" id="{53540F94-AC0F-DA4B-BFDE-C0E8225AB161}"/>
                </a:ext>
              </a:extLst>
            </p:cNvPr>
            <p:cNvSpPr txBox="1"/>
            <p:nvPr/>
          </p:nvSpPr>
          <p:spPr bwMode="auto">
            <a:xfrm>
              <a:off x="2471353" y="4148256"/>
              <a:ext cx="436208"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8" name="TextBox 17">
              <a:extLst>
                <a:ext uri="{FF2B5EF4-FFF2-40B4-BE49-F238E27FC236}">
                  <a16:creationId xmlns:a16="http://schemas.microsoft.com/office/drawing/2014/main" id="{49052E0C-0117-CDA5-89EB-A89850B5B6C2}"/>
                </a:ext>
              </a:extLst>
            </p:cNvPr>
            <p:cNvSpPr txBox="1"/>
            <p:nvPr/>
          </p:nvSpPr>
          <p:spPr bwMode="auto">
            <a:xfrm>
              <a:off x="2884426" y="4148256"/>
              <a:ext cx="436208"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19" name="TextBox 18">
              <a:extLst>
                <a:ext uri="{FF2B5EF4-FFF2-40B4-BE49-F238E27FC236}">
                  <a16:creationId xmlns:a16="http://schemas.microsoft.com/office/drawing/2014/main" id="{170A0496-82CB-FE8F-B9E6-BE655C46A9EC}"/>
                </a:ext>
              </a:extLst>
            </p:cNvPr>
            <p:cNvSpPr txBox="1"/>
            <p:nvPr/>
          </p:nvSpPr>
          <p:spPr bwMode="auto">
            <a:xfrm>
              <a:off x="3305600" y="4144127"/>
              <a:ext cx="436208"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0" name="TextBox 19">
              <a:extLst>
                <a:ext uri="{FF2B5EF4-FFF2-40B4-BE49-F238E27FC236}">
                  <a16:creationId xmlns:a16="http://schemas.microsoft.com/office/drawing/2014/main" id="{6AACE555-757F-A357-529E-25591922386F}"/>
                </a:ext>
              </a:extLst>
            </p:cNvPr>
            <p:cNvSpPr txBox="1"/>
            <p:nvPr/>
          </p:nvSpPr>
          <p:spPr bwMode="auto">
            <a:xfrm>
              <a:off x="3726567" y="4150090"/>
              <a:ext cx="436208"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1" name="TextBox 20">
              <a:extLst>
                <a:ext uri="{FF2B5EF4-FFF2-40B4-BE49-F238E27FC236}">
                  <a16:creationId xmlns:a16="http://schemas.microsoft.com/office/drawing/2014/main" id="{FA0F4929-09C1-88D0-27C9-42262BF1067D}"/>
                </a:ext>
              </a:extLst>
            </p:cNvPr>
            <p:cNvSpPr txBox="1"/>
            <p:nvPr/>
          </p:nvSpPr>
          <p:spPr bwMode="auto">
            <a:xfrm>
              <a:off x="4573601" y="4150090"/>
              <a:ext cx="436208"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22" name="TextBox 21">
              <a:extLst>
                <a:ext uri="{FF2B5EF4-FFF2-40B4-BE49-F238E27FC236}">
                  <a16:creationId xmlns:a16="http://schemas.microsoft.com/office/drawing/2014/main" id="{425479C4-2FE8-67F3-2ADF-48431A5F1DCB}"/>
                </a:ext>
              </a:extLst>
            </p:cNvPr>
            <p:cNvSpPr txBox="1"/>
            <p:nvPr/>
          </p:nvSpPr>
          <p:spPr bwMode="auto">
            <a:xfrm>
              <a:off x="4154395" y="4146973"/>
              <a:ext cx="436207"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a:t>
              </a:r>
            </a:p>
          </p:txBody>
        </p:sp>
      </p:grpSp>
      <p:sp>
        <p:nvSpPr>
          <p:cNvPr id="49" name="TextBox 48">
            <a:extLst>
              <a:ext uri="{FF2B5EF4-FFF2-40B4-BE49-F238E27FC236}">
                <a16:creationId xmlns:a16="http://schemas.microsoft.com/office/drawing/2014/main" id="{04861F96-8B59-3B2C-53AC-B3BD3CEB71FE}"/>
              </a:ext>
            </a:extLst>
          </p:cNvPr>
          <p:cNvSpPr txBox="1"/>
          <p:nvPr/>
        </p:nvSpPr>
        <p:spPr bwMode="auto">
          <a:xfrm>
            <a:off x="4961871" y="53061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0" name="TextBox 49">
            <a:extLst>
              <a:ext uri="{FF2B5EF4-FFF2-40B4-BE49-F238E27FC236}">
                <a16:creationId xmlns:a16="http://schemas.microsoft.com/office/drawing/2014/main" id="{0A6A5924-D48D-7E1B-CDC7-B68F89C5EFF1}"/>
              </a:ext>
            </a:extLst>
          </p:cNvPr>
          <p:cNvSpPr txBox="1"/>
          <p:nvPr/>
        </p:nvSpPr>
        <p:spPr bwMode="auto">
          <a:xfrm>
            <a:off x="4559486" y="530221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260" name="Freeform: Shape 9259">
            <a:extLst>
              <a:ext uri="{FF2B5EF4-FFF2-40B4-BE49-F238E27FC236}">
                <a16:creationId xmlns:a16="http://schemas.microsoft.com/office/drawing/2014/main" id="{6F0B028D-FA22-8D17-35F3-F3C3392DD65D}"/>
              </a:ext>
            </a:extLst>
          </p:cNvPr>
          <p:cNvSpPr/>
          <p:nvPr/>
        </p:nvSpPr>
        <p:spPr bwMode="auto">
          <a:xfrm>
            <a:off x="6563857" y="2887074"/>
            <a:ext cx="3779094" cy="2324367"/>
          </a:xfrm>
          <a:custGeom>
            <a:avLst/>
            <a:gdLst>
              <a:gd name="connsiteX0" fmla="*/ 0 w 3779094"/>
              <a:gd name="connsiteY0" fmla="*/ 0 h 2324367"/>
              <a:gd name="connsiteX1" fmla="*/ 153466 w 3779094"/>
              <a:gd name="connsiteY1" fmla="*/ 0 h 2324367"/>
              <a:gd name="connsiteX2" fmla="*/ 153466 w 3779094"/>
              <a:gd name="connsiteY2" fmla="*/ 28775 h 2324367"/>
              <a:gd name="connsiteX3" fmla="*/ 233396 w 3779094"/>
              <a:gd name="connsiteY3" fmla="*/ 28775 h 2324367"/>
              <a:gd name="connsiteX4" fmla="*/ 233396 w 3779094"/>
              <a:gd name="connsiteY4" fmla="*/ 57550 h 2324367"/>
              <a:gd name="connsiteX5" fmla="*/ 316523 w 3779094"/>
              <a:gd name="connsiteY5" fmla="*/ 57550 h 2324367"/>
              <a:gd name="connsiteX6" fmla="*/ 316523 w 3779094"/>
              <a:gd name="connsiteY6" fmla="*/ 102311 h 2324367"/>
              <a:gd name="connsiteX7" fmla="*/ 383665 w 3779094"/>
              <a:gd name="connsiteY7" fmla="*/ 102311 h 2324367"/>
              <a:gd name="connsiteX8" fmla="*/ 383665 w 3779094"/>
              <a:gd name="connsiteY8" fmla="*/ 134283 h 2324367"/>
              <a:gd name="connsiteX9" fmla="*/ 434820 w 3779094"/>
              <a:gd name="connsiteY9" fmla="*/ 134283 h 2324367"/>
              <a:gd name="connsiteX10" fmla="*/ 434820 w 3779094"/>
              <a:gd name="connsiteY10" fmla="*/ 169452 h 2324367"/>
              <a:gd name="connsiteX11" fmla="*/ 450806 w 3779094"/>
              <a:gd name="connsiteY11" fmla="*/ 169452 h 2324367"/>
              <a:gd name="connsiteX12" fmla="*/ 450806 w 3779094"/>
              <a:gd name="connsiteY12" fmla="*/ 195029 h 2324367"/>
              <a:gd name="connsiteX13" fmla="*/ 492370 w 3779094"/>
              <a:gd name="connsiteY13" fmla="*/ 195029 h 2324367"/>
              <a:gd name="connsiteX14" fmla="*/ 492370 w 3779094"/>
              <a:gd name="connsiteY14" fmla="*/ 227002 h 2324367"/>
              <a:gd name="connsiteX15" fmla="*/ 521144 w 3779094"/>
              <a:gd name="connsiteY15" fmla="*/ 227002 h 2324367"/>
              <a:gd name="connsiteX16" fmla="*/ 521144 w 3779094"/>
              <a:gd name="connsiteY16" fmla="*/ 268565 h 2324367"/>
              <a:gd name="connsiteX17" fmla="*/ 556314 w 3779094"/>
              <a:gd name="connsiteY17" fmla="*/ 268565 h 2324367"/>
              <a:gd name="connsiteX18" fmla="*/ 556314 w 3779094"/>
              <a:gd name="connsiteY18" fmla="*/ 300537 h 2324367"/>
              <a:gd name="connsiteX19" fmla="*/ 623455 w 3779094"/>
              <a:gd name="connsiteY19" fmla="*/ 300537 h 2324367"/>
              <a:gd name="connsiteX20" fmla="*/ 623455 w 3779094"/>
              <a:gd name="connsiteY20" fmla="*/ 319720 h 2324367"/>
              <a:gd name="connsiteX21" fmla="*/ 658624 w 3779094"/>
              <a:gd name="connsiteY21" fmla="*/ 319720 h 2324367"/>
              <a:gd name="connsiteX22" fmla="*/ 658624 w 3779094"/>
              <a:gd name="connsiteY22" fmla="*/ 335706 h 2324367"/>
              <a:gd name="connsiteX23" fmla="*/ 690596 w 3779094"/>
              <a:gd name="connsiteY23" fmla="*/ 335706 h 2324367"/>
              <a:gd name="connsiteX24" fmla="*/ 690596 w 3779094"/>
              <a:gd name="connsiteY24" fmla="*/ 380467 h 2324367"/>
              <a:gd name="connsiteX25" fmla="*/ 748146 w 3779094"/>
              <a:gd name="connsiteY25" fmla="*/ 380467 h 2324367"/>
              <a:gd name="connsiteX26" fmla="*/ 748146 w 3779094"/>
              <a:gd name="connsiteY26" fmla="*/ 406045 h 2324367"/>
              <a:gd name="connsiteX27" fmla="*/ 805695 w 3779094"/>
              <a:gd name="connsiteY27" fmla="*/ 406045 h 2324367"/>
              <a:gd name="connsiteX28" fmla="*/ 805695 w 3779094"/>
              <a:gd name="connsiteY28" fmla="*/ 444411 h 2324367"/>
              <a:gd name="connsiteX29" fmla="*/ 847259 w 3779094"/>
              <a:gd name="connsiteY29" fmla="*/ 444411 h 2324367"/>
              <a:gd name="connsiteX30" fmla="*/ 847259 w 3779094"/>
              <a:gd name="connsiteY30" fmla="*/ 485975 h 2324367"/>
              <a:gd name="connsiteX31" fmla="*/ 869640 w 3779094"/>
              <a:gd name="connsiteY31" fmla="*/ 485975 h 2324367"/>
              <a:gd name="connsiteX32" fmla="*/ 869640 w 3779094"/>
              <a:gd name="connsiteY32" fmla="*/ 521144 h 2324367"/>
              <a:gd name="connsiteX33" fmla="*/ 895217 w 3779094"/>
              <a:gd name="connsiteY33" fmla="*/ 521144 h 2324367"/>
              <a:gd name="connsiteX34" fmla="*/ 895217 w 3779094"/>
              <a:gd name="connsiteY34" fmla="*/ 572299 h 2324367"/>
              <a:gd name="connsiteX35" fmla="*/ 939978 w 3779094"/>
              <a:gd name="connsiteY35" fmla="*/ 572299 h 2324367"/>
              <a:gd name="connsiteX36" fmla="*/ 939978 w 3779094"/>
              <a:gd name="connsiteY36" fmla="*/ 594680 h 2324367"/>
              <a:gd name="connsiteX37" fmla="*/ 971950 w 3779094"/>
              <a:gd name="connsiteY37" fmla="*/ 594680 h 2324367"/>
              <a:gd name="connsiteX38" fmla="*/ 971950 w 3779094"/>
              <a:gd name="connsiteY38" fmla="*/ 620257 h 2324367"/>
              <a:gd name="connsiteX39" fmla="*/ 1003922 w 3779094"/>
              <a:gd name="connsiteY39" fmla="*/ 620257 h 2324367"/>
              <a:gd name="connsiteX40" fmla="*/ 1003922 w 3779094"/>
              <a:gd name="connsiteY40" fmla="*/ 636243 h 2324367"/>
              <a:gd name="connsiteX41" fmla="*/ 1023105 w 3779094"/>
              <a:gd name="connsiteY41" fmla="*/ 636243 h 2324367"/>
              <a:gd name="connsiteX42" fmla="*/ 1023105 w 3779094"/>
              <a:gd name="connsiteY42" fmla="*/ 690596 h 2324367"/>
              <a:gd name="connsiteX43" fmla="*/ 1045486 w 3779094"/>
              <a:gd name="connsiteY43" fmla="*/ 690596 h 2324367"/>
              <a:gd name="connsiteX44" fmla="*/ 1045486 w 3779094"/>
              <a:gd name="connsiteY44" fmla="*/ 725765 h 2324367"/>
              <a:gd name="connsiteX45" fmla="*/ 1096641 w 3779094"/>
              <a:gd name="connsiteY45" fmla="*/ 725765 h 2324367"/>
              <a:gd name="connsiteX46" fmla="*/ 1103035 w 3779094"/>
              <a:gd name="connsiteY46" fmla="*/ 732159 h 2324367"/>
              <a:gd name="connsiteX47" fmla="*/ 1135007 w 3779094"/>
              <a:gd name="connsiteY47" fmla="*/ 732159 h 2324367"/>
              <a:gd name="connsiteX48" fmla="*/ 1135007 w 3779094"/>
              <a:gd name="connsiteY48" fmla="*/ 754540 h 2324367"/>
              <a:gd name="connsiteX49" fmla="*/ 1135007 w 3779094"/>
              <a:gd name="connsiteY49" fmla="*/ 754540 h 2324367"/>
              <a:gd name="connsiteX50" fmla="*/ 1157388 w 3779094"/>
              <a:gd name="connsiteY50" fmla="*/ 776921 h 2324367"/>
              <a:gd name="connsiteX51" fmla="*/ 1275684 w 3779094"/>
              <a:gd name="connsiteY51" fmla="*/ 776921 h 2324367"/>
              <a:gd name="connsiteX52" fmla="*/ 1275684 w 3779094"/>
              <a:gd name="connsiteY52" fmla="*/ 808892 h 2324367"/>
              <a:gd name="connsiteX53" fmla="*/ 1288473 w 3779094"/>
              <a:gd name="connsiteY53" fmla="*/ 808892 h 2324367"/>
              <a:gd name="connsiteX54" fmla="*/ 1288473 w 3779094"/>
              <a:gd name="connsiteY54" fmla="*/ 824878 h 2324367"/>
              <a:gd name="connsiteX55" fmla="*/ 1314051 w 3779094"/>
              <a:gd name="connsiteY55" fmla="*/ 824878 h 2324367"/>
              <a:gd name="connsiteX56" fmla="*/ 1314051 w 3779094"/>
              <a:gd name="connsiteY56" fmla="*/ 850456 h 2324367"/>
              <a:gd name="connsiteX57" fmla="*/ 1377995 w 3779094"/>
              <a:gd name="connsiteY57" fmla="*/ 850456 h 2324367"/>
              <a:gd name="connsiteX58" fmla="*/ 1377995 w 3779094"/>
              <a:gd name="connsiteY58" fmla="*/ 882428 h 2324367"/>
              <a:gd name="connsiteX59" fmla="*/ 1461122 w 3779094"/>
              <a:gd name="connsiteY59" fmla="*/ 882428 h 2324367"/>
              <a:gd name="connsiteX60" fmla="*/ 1461122 w 3779094"/>
              <a:gd name="connsiteY60" fmla="*/ 917597 h 2324367"/>
              <a:gd name="connsiteX61" fmla="*/ 1505883 w 3779094"/>
              <a:gd name="connsiteY61" fmla="*/ 917597 h 2324367"/>
              <a:gd name="connsiteX62" fmla="*/ 1505883 w 3779094"/>
              <a:gd name="connsiteY62" fmla="*/ 917597 h 2324367"/>
              <a:gd name="connsiteX63" fmla="*/ 1528263 w 3779094"/>
              <a:gd name="connsiteY63" fmla="*/ 939977 h 2324367"/>
              <a:gd name="connsiteX64" fmla="*/ 1528263 w 3779094"/>
              <a:gd name="connsiteY64" fmla="*/ 962358 h 2324367"/>
              <a:gd name="connsiteX65" fmla="*/ 1553841 w 3779094"/>
              <a:gd name="connsiteY65" fmla="*/ 962358 h 2324367"/>
              <a:gd name="connsiteX66" fmla="*/ 1553841 w 3779094"/>
              <a:gd name="connsiteY66" fmla="*/ 984739 h 2324367"/>
              <a:gd name="connsiteX67" fmla="*/ 1585813 w 3779094"/>
              <a:gd name="connsiteY67" fmla="*/ 984739 h 2324367"/>
              <a:gd name="connsiteX68" fmla="*/ 1585813 w 3779094"/>
              <a:gd name="connsiteY68" fmla="*/ 1035894 h 2324367"/>
              <a:gd name="connsiteX69" fmla="*/ 1633771 w 3779094"/>
              <a:gd name="connsiteY69" fmla="*/ 1035894 h 2324367"/>
              <a:gd name="connsiteX70" fmla="*/ 1633771 w 3779094"/>
              <a:gd name="connsiteY70" fmla="*/ 1074260 h 2324367"/>
              <a:gd name="connsiteX71" fmla="*/ 1726490 w 3779094"/>
              <a:gd name="connsiteY71" fmla="*/ 1074260 h 2324367"/>
              <a:gd name="connsiteX72" fmla="*/ 1726490 w 3779094"/>
              <a:gd name="connsiteY72" fmla="*/ 1096641 h 2324367"/>
              <a:gd name="connsiteX73" fmla="*/ 1780842 w 3779094"/>
              <a:gd name="connsiteY73" fmla="*/ 1096641 h 2324367"/>
              <a:gd name="connsiteX74" fmla="*/ 1780842 w 3779094"/>
              <a:gd name="connsiteY74" fmla="*/ 1138204 h 2324367"/>
              <a:gd name="connsiteX75" fmla="*/ 1816012 w 3779094"/>
              <a:gd name="connsiteY75" fmla="*/ 1138204 h 2324367"/>
              <a:gd name="connsiteX76" fmla="*/ 1816012 w 3779094"/>
              <a:gd name="connsiteY76" fmla="*/ 1186162 h 2324367"/>
              <a:gd name="connsiteX77" fmla="*/ 1851181 w 3779094"/>
              <a:gd name="connsiteY77" fmla="*/ 1186162 h 2324367"/>
              <a:gd name="connsiteX78" fmla="*/ 1851181 w 3779094"/>
              <a:gd name="connsiteY78" fmla="*/ 1211740 h 2324367"/>
              <a:gd name="connsiteX79" fmla="*/ 1950294 w 3779094"/>
              <a:gd name="connsiteY79" fmla="*/ 1211740 h 2324367"/>
              <a:gd name="connsiteX80" fmla="*/ 1950294 w 3779094"/>
              <a:gd name="connsiteY80" fmla="*/ 1253304 h 2324367"/>
              <a:gd name="connsiteX81" fmla="*/ 1966280 w 3779094"/>
              <a:gd name="connsiteY81" fmla="*/ 1253304 h 2324367"/>
              <a:gd name="connsiteX82" fmla="*/ 1966280 w 3779094"/>
              <a:gd name="connsiteY82" fmla="*/ 1285276 h 2324367"/>
              <a:gd name="connsiteX83" fmla="*/ 1995055 w 3779094"/>
              <a:gd name="connsiteY83" fmla="*/ 1285276 h 2324367"/>
              <a:gd name="connsiteX84" fmla="*/ 1995055 w 3779094"/>
              <a:gd name="connsiteY84" fmla="*/ 1333234 h 2324367"/>
              <a:gd name="connsiteX85" fmla="*/ 2020633 w 3779094"/>
              <a:gd name="connsiteY85" fmla="*/ 1333234 h 2324367"/>
              <a:gd name="connsiteX86" fmla="*/ 2020633 w 3779094"/>
              <a:gd name="connsiteY86" fmla="*/ 1371600 h 2324367"/>
              <a:gd name="connsiteX87" fmla="*/ 2084577 w 3779094"/>
              <a:gd name="connsiteY87" fmla="*/ 1371600 h 2324367"/>
              <a:gd name="connsiteX88" fmla="*/ 2084577 w 3779094"/>
              <a:gd name="connsiteY88" fmla="*/ 1384389 h 2324367"/>
              <a:gd name="connsiteX89" fmla="*/ 2122943 w 3779094"/>
              <a:gd name="connsiteY89" fmla="*/ 1384389 h 2324367"/>
              <a:gd name="connsiteX90" fmla="*/ 2122943 w 3779094"/>
              <a:gd name="connsiteY90" fmla="*/ 1413164 h 2324367"/>
              <a:gd name="connsiteX91" fmla="*/ 2154915 w 3779094"/>
              <a:gd name="connsiteY91" fmla="*/ 1413164 h 2324367"/>
              <a:gd name="connsiteX92" fmla="*/ 2154915 w 3779094"/>
              <a:gd name="connsiteY92" fmla="*/ 1422755 h 2324367"/>
              <a:gd name="connsiteX93" fmla="*/ 2206070 w 3779094"/>
              <a:gd name="connsiteY93" fmla="*/ 1422755 h 2324367"/>
              <a:gd name="connsiteX94" fmla="*/ 2206070 w 3779094"/>
              <a:gd name="connsiteY94" fmla="*/ 1461122 h 2324367"/>
              <a:gd name="connsiteX95" fmla="*/ 2279606 w 3779094"/>
              <a:gd name="connsiteY95" fmla="*/ 1461122 h 2324367"/>
              <a:gd name="connsiteX96" fmla="*/ 2279606 w 3779094"/>
              <a:gd name="connsiteY96" fmla="*/ 1515474 h 2324367"/>
              <a:gd name="connsiteX97" fmla="*/ 2365930 w 3779094"/>
              <a:gd name="connsiteY97" fmla="*/ 1515474 h 2324367"/>
              <a:gd name="connsiteX98" fmla="*/ 2365930 w 3779094"/>
              <a:gd name="connsiteY98" fmla="*/ 1537855 h 2324367"/>
              <a:gd name="connsiteX99" fmla="*/ 2439466 w 3779094"/>
              <a:gd name="connsiteY99" fmla="*/ 1537855 h 2324367"/>
              <a:gd name="connsiteX100" fmla="*/ 2439466 w 3779094"/>
              <a:gd name="connsiteY100" fmla="*/ 1579418 h 2324367"/>
              <a:gd name="connsiteX101" fmla="*/ 2567354 w 3779094"/>
              <a:gd name="connsiteY101" fmla="*/ 1579418 h 2324367"/>
              <a:gd name="connsiteX102" fmla="*/ 2567354 w 3779094"/>
              <a:gd name="connsiteY102" fmla="*/ 1604996 h 2324367"/>
              <a:gd name="connsiteX103" fmla="*/ 2612115 w 3779094"/>
              <a:gd name="connsiteY103" fmla="*/ 1604996 h 2324367"/>
              <a:gd name="connsiteX104" fmla="*/ 2612115 w 3779094"/>
              <a:gd name="connsiteY104" fmla="*/ 1643362 h 2324367"/>
              <a:gd name="connsiteX105" fmla="*/ 2727214 w 3779094"/>
              <a:gd name="connsiteY105" fmla="*/ 1643362 h 2324367"/>
              <a:gd name="connsiteX106" fmla="*/ 2727214 w 3779094"/>
              <a:gd name="connsiteY106" fmla="*/ 1672137 h 2324367"/>
              <a:gd name="connsiteX107" fmla="*/ 3162034 w 3779094"/>
              <a:gd name="connsiteY107" fmla="*/ 1672137 h 2324367"/>
              <a:gd name="connsiteX108" fmla="*/ 3162034 w 3779094"/>
              <a:gd name="connsiteY108" fmla="*/ 1787236 h 2324367"/>
              <a:gd name="connsiteX109" fmla="*/ 3277133 w 3779094"/>
              <a:gd name="connsiteY109" fmla="*/ 1787236 h 2324367"/>
              <a:gd name="connsiteX110" fmla="*/ 3277133 w 3779094"/>
              <a:gd name="connsiteY110" fmla="*/ 1883153 h 2324367"/>
              <a:gd name="connsiteX111" fmla="*/ 3779094 w 3779094"/>
              <a:gd name="connsiteY111" fmla="*/ 1883153 h 2324367"/>
              <a:gd name="connsiteX112" fmla="*/ 3779094 w 3779094"/>
              <a:gd name="connsiteY112" fmla="*/ 2324367 h 232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3779094" h="2324367">
                <a:moveTo>
                  <a:pt x="0" y="0"/>
                </a:moveTo>
                <a:lnTo>
                  <a:pt x="153466" y="0"/>
                </a:lnTo>
                <a:lnTo>
                  <a:pt x="153466" y="28775"/>
                </a:lnTo>
                <a:lnTo>
                  <a:pt x="233396" y="28775"/>
                </a:lnTo>
                <a:lnTo>
                  <a:pt x="233396" y="57550"/>
                </a:lnTo>
                <a:lnTo>
                  <a:pt x="316523" y="57550"/>
                </a:lnTo>
                <a:lnTo>
                  <a:pt x="316523" y="102311"/>
                </a:lnTo>
                <a:lnTo>
                  <a:pt x="383665" y="102311"/>
                </a:lnTo>
                <a:lnTo>
                  <a:pt x="383665" y="134283"/>
                </a:lnTo>
                <a:lnTo>
                  <a:pt x="434820" y="134283"/>
                </a:lnTo>
                <a:lnTo>
                  <a:pt x="434820" y="169452"/>
                </a:lnTo>
                <a:lnTo>
                  <a:pt x="450806" y="169452"/>
                </a:lnTo>
                <a:lnTo>
                  <a:pt x="450806" y="195029"/>
                </a:lnTo>
                <a:lnTo>
                  <a:pt x="492370" y="195029"/>
                </a:lnTo>
                <a:lnTo>
                  <a:pt x="492370" y="227002"/>
                </a:lnTo>
                <a:lnTo>
                  <a:pt x="521144" y="227002"/>
                </a:lnTo>
                <a:lnTo>
                  <a:pt x="521144" y="268565"/>
                </a:lnTo>
                <a:lnTo>
                  <a:pt x="556314" y="268565"/>
                </a:lnTo>
                <a:lnTo>
                  <a:pt x="556314" y="300537"/>
                </a:lnTo>
                <a:lnTo>
                  <a:pt x="623455" y="300537"/>
                </a:lnTo>
                <a:lnTo>
                  <a:pt x="623455" y="319720"/>
                </a:lnTo>
                <a:lnTo>
                  <a:pt x="658624" y="319720"/>
                </a:lnTo>
                <a:lnTo>
                  <a:pt x="658624" y="335706"/>
                </a:lnTo>
                <a:lnTo>
                  <a:pt x="690596" y="335706"/>
                </a:lnTo>
                <a:lnTo>
                  <a:pt x="690596" y="380467"/>
                </a:lnTo>
                <a:lnTo>
                  <a:pt x="748146" y="380467"/>
                </a:lnTo>
                <a:lnTo>
                  <a:pt x="748146" y="406045"/>
                </a:lnTo>
                <a:lnTo>
                  <a:pt x="805695" y="406045"/>
                </a:lnTo>
                <a:lnTo>
                  <a:pt x="805695" y="444411"/>
                </a:lnTo>
                <a:lnTo>
                  <a:pt x="847259" y="444411"/>
                </a:lnTo>
                <a:lnTo>
                  <a:pt x="847259" y="485975"/>
                </a:lnTo>
                <a:lnTo>
                  <a:pt x="869640" y="485975"/>
                </a:lnTo>
                <a:lnTo>
                  <a:pt x="869640" y="521144"/>
                </a:lnTo>
                <a:lnTo>
                  <a:pt x="895217" y="521144"/>
                </a:lnTo>
                <a:lnTo>
                  <a:pt x="895217" y="572299"/>
                </a:lnTo>
                <a:lnTo>
                  <a:pt x="939978" y="572299"/>
                </a:lnTo>
                <a:lnTo>
                  <a:pt x="939978" y="594680"/>
                </a:lnTo>
                <a:lnTo>
                  <a:pt x="971950" y="594680"/>
                </a:lnTo>
                <a:lnTo>
                  <a:pt x="971950" y="620257"/>
                </a:lnTo>
                <a:lnTo>
                  <a:pt x="1003922" y="620257"/>
                </a:lnTo>
                <a:lnTo>
                  <a:pt x="1003922" y="636243"/>
                </a:lnTo>
                <a:lnTo>
                  <a:pt x="1023105" y="636243"/>
                </a:lnTo>
                <a:lnTo>
                  <a:pt x="1023105" y="690596"/>
                </a:lnTo>
                <a:lnTo>
                  <a:pt x="1045486" y="690596"/>
                </a:lnTo>
                <a:lnTo>
                  <a:pt x="1045486" y="725765"/>
                </a:lnTo>
                <a:lnTo>
                  <a:pt x="1096641" y="725765"/>
                </a:lnTo>
                <a:lnTo>
                  <a:pt x="1103035" y="732159"/>
                </a:lnTo>
                <a:lnTo>
                  <a:pt x="1135007" y="732159"/>
                </a:lnTo>
                <a:lnTo>
                  <a:pt x="1135007" y="754540"/>
                </a:lnTo>
                <a:lnTo>
                  <a:pt x="1135007" y="754540"/>
                </a:lnTo>
                <a:lnTo>
                  <a:pt x="1157388" y="776921"/>
                </a:lnTo>
                <a:lnTo>
                  <a:pt x="1275684" y="776921"/>
                </a:lnTo>
                <a:lnTo>
                  <a:pt x="1275684" y="808892"/>
                </a:lnTo>
                <a:lnTo>
                  <a:pt x="1288473" y="808892"/>
                </a:lnTo>
                <a:lnTo>
                  <a:pt x="1288473" y="824878"/>
                </a:lnTo>
                <a:lnTo>
                  <a:pt x="1314051" y="824878"/>
                </a:lnTo>
                <a:lnTo>
                  <a:pt x="1314051" y="850456"/>
                </a:lnTo>
                <a:lnTo>
                  <a:pt x="1377995" y="850456"/>
                </a:lnTo>
                <a:lnTo>
                  <a:pt x="1377995" y="882428"/>
                </a:lnTo>
                <a:lnTo>
                  <a:pt x="1461122" y="882428"/>
                </a:lnTo>
                <a:lnTo>
                  <a:pt x="1461122" y="917597"/>
                </a:lnTo>
                <a:lnTo>
                  <a:pt x="1505883" y="917597"/>
                </a:lnTo>
                <a:lnTo>
                  <a:pt x="1505883" y="917597"/>
                </a:lnTo>
                <a:lnTo>
                  <a:pt x="1528263" y="939977"/>
                </a:lnTo>
                <a:lnTo>
                  <a:pt x="1528263" y="962358"/>
                </a:lnTo>
                <a:lnTo>
                  <a:pt x="1553841" y="962358"/>
                </a:lnTo>
                <a:lnTo>
                  <a:pt x="1553841" y="984739"/>
                </a:lnTo>
                <a:lnTo>
                  <a:pt x="1585813" y="984739"/>
                </a:lnTo>
                <a:lnTo>
                  <a:pt x="1585813" y="1035894"/>
                </a:lnTo>
                <a:lnTo>
                  <a:pt x="1633771" y="1035894"/>
                </a:lnTo>
                <a:lnTo>
                  <a:pt x="1633771" y="1074260"/>
                </a:lnTo>
                <a:lnTo>
                  <a:pt x="1726490" y="1074260"/>
                </a:lnTo>
                <a:lnTo>
                  <a:pt x="1726490" y="1096641"/>
                </a:lnTo>
                <a:lnTo>
                  <a:pt x="1780842" y="1096641"/>
                </a:lnTo>
                <a:lnTo>
                  <a:pt x="1780842" y="1138204"/>
                </a:lnTo>
                <a:lnTo>
                  <a:pt x="1816012" y="1138204"/>
                </a:lnTo>
                <a:lnTo>
                  <a:pt x="1816012" y="1186162"/>
                </a:lnTo>
                <a:lnTo>
                  <a:pt x="1851181" y="1186162"/>
                </a:lnTo>
                <a:lnTo>
                  <a:pt x="1851181" y="1211740"/>
                </a:lnTo>
                <a:lnTo>
                  <a:pt x="1950294" y="1211740"/>
                </a:lnTo>
                <a:lnTo>
                  <a:pt x="1950294" y="1253304"/>
                </a:lnTo>
                <a:lnTo>
                  <a:pt x="1966280" y="1253304"/>
                </a:lnTo>
                <a:lnTo>
                  <a:pt x="1966280" y="1285276"/>
                </a:lnTo>
                <a:lnTo>
                  <a:pt x="1995055" y="1285276"/>
                </a:lnTo>
                <a:lnTo>
                  <a:pt x="1995055" y="1333234"/>
                </a:lnTo>
                <a:lnTo>
                  <a:pt x="2020633" y="1333234"/>
                </a:lnTo>
                <a:lnTo>
                  <a:pt x="2020633" y="1371600"/>
                </a:lnTo>
                <a:lnTo>
                  <a:pt x="2084577" y="1371600"/>
                </a:lnTo>
                <a:lnTo>
                  <a:pt x="2084577" y="1384389"/>
                </a:lnTo>
                <a:lnTo>
                  <a:pt x="2122943" y="1384389"/>
                </a:lnTo>
                <a:lnTo>
                  <a:pt x="2122943" y="1413164"/>
                </a:lnTo>
                <a:lnTo>
                  <a:pt x="2154915" y="1413164"/>
                </a:lnTo>
                <a:lnTo>
                  <a:pt x="2154915" y="1422755"/>
                </a:lnTo>
                <a:lnTo>
                  <a:pt x="2206070" y="1422755"/>
                </a:lnTo>
                <a:lnTo>
                  <a:pt x="2206070" y="1461122"/>
                </a:lnTo>
                <a:lnTo>
                  <a:pt x="2279606" y="1461122"/>
                </a:lnTo>
                <a:lnTo>
                  <a:pt x="2279606" y="1515474"/>
                </a:lnTo>
                <a:lnTo>
                  <a:pt x="2365930" y="1515474"/>
                </a:lnTo>
                <a:lnTo>
                  <a:pt x="2365930" y="1537855"/>
                </a:lnTo>
                <a:lnTo>
                  <a:pt x="2439466" y="1537855"/>
                </a:lnTo>
                <a:lnTo>
                  <a:pt x="2439466" y="1579418"/>
                </a:lnTo>
                <a:lnTo>
                  <a:pt x="2567354" y="1579418"/>
                </a:lnTo>
                <a:lnTo>
                  <a:pt x="2567354" y="1604996"/>
                </a:lnTo>
                <a:lnTo>
                  <a:pt x="2612115" y="1604996"/>
                </a:lnTo>
                <a:lnTo>
                  <a:pt x="2612115" y="1643362"/>
                </a:lnTo>
                <a:lnTo>
                  <a:pt x="2727214" y="1643362"/>
                </a:lnTo>
                <a:lnTo>
                  <a:pt x="2727214" y="1672137"/>
                </a:lnTo>
                <a:lnTo>
                  <a:pt x="3162034" y="1672137"/>
                </a:lnTo>
                <a:lnTo>
                  <a:pt x="3162034" y="1787236"/>
                </a:lnTo>
                <a:lnTo>
                  <a:pt x="3277133" y="1787236"/>
                </a:lnTo>
                <a:lnTo>
                  <a:pt x="3277133" y="1883153"/>
                </a:lnTo>
                <a:lnTo>
                  <a:pt x="3779094" y="1883153"/>
                </a:lnTo>
                <a:lnTo>
                  <a:pt x="3779094" y="232436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 name="Freeform: Shape 51">
            <a:extLst>
              <a:ext uri="{FF2B5EF4-FFF2-40B4-BE49-F238E27FC236}">
                <a16:creationId xmlns:a16="http://schemas.microsoft.com/office/drawing/2014/main" id="{F0FC6E89-A033-D533-B544-E3A1D15A6885}"/>
              </a:ext>
            </a:extLst>
          </p:cNvPr>
          <p:cNvSpPr/>
          <p:nvPr/>
        </p:nvSpPr>
        <p:spPr bwMode="auto">
          <a:xfrm>
            <a:off x="1142270" y="2926080"/>
            <a:ext cx="3261360" cy="2312670"/>
          </a:xfrm>
          <a:custGeom>
            <a:avLst/>
            <a:gdLst>
              <a:gd name="connsiteX0" fmla="*/ 0 w 3261360"/>
              <a:gd name="connsiteY0" fmla="*/ 0 h 2312670"/>
              <a:gd name="connsiteX1" fmla="*/ 125730 w 3261360"/>
              <a:gd name="connsiteY1" fmla="*/ 0 h 2312670"/>
              <a:gd name="connsiteX2" fmla="*/ 125730 w 3261360"/>
              <a:gd name="connsiteY2" fmla="*/ 41910 h 2312670"/>
              <a:gd name="connsiteX3" fmla="*/ 186690 w 3261360"/>
              <a:gd name="connsiteY3" fmla="*/ 41910 h 2312670"/>
              <a:gd name="connsiteX4" fmla="*/ 186690 w 3261360"/>
              <a:gd name="connsiteY4" fmla="*/ 68580 h 2312670"/>
              <a:gd name="connsiteX5" fmla="*/ 228600 w 3261360"/>
              <a:gd name="connsiteY5" fmla="*/ 68580 h 2312670"/>
              <a:gd name="connsiteX6" fmla="*/ 228600 w 3261360"/>
              <a:gd name="connsiteY6" fmla="*/ 80010 h 2312670"/>
              <a:gd name="connsiteX7" fmla="*/ 278130 w 3261360"/>
              <a:gd name="connsiteY7" fmla="*/ 80010 h 2312670"/>
              <a:gd name="connsiteX8" fmla="*/ 278130 w 3261360"/>
              <a:gd name="connsiteY8" fmla="*/ 102870 h 2312670"/>
              <a:gd name="connsiteX9" fmla="*/ 354330 w 3261360"/>
              <a:gd name="connsiteY9" fmla="*/ 102870 h 2312670"/>
              <a:gd name="connsiteX10" fmla="*/ 354330 w 3261360"/>
              <a:gd name="connsiteY10" fmla="*/ 137160 h 2312670"/>
              <a:gd name="connsiteX11" fmla="*/ 403860 w 3261360"/>
              <a:gd name="connsiteY11" fmla="*/ 137160 h 2312670"/>
              <a:gd name="connsiteX12" fmla="*/ 403860 w 3261360"/>
              <a:gd name="connsiteY12" fmla="*/ 160020 h 2312670"/>
              <a:gd name="connsiteX13" fmla="*/ 426720 w 3261360"/>
              <a:gd name="connsiteY13" fmla="*/ 160020 h 2312670"/>
              <a:gd name="connsiteX14" fmla="*/ 426720 w 3261360"/>
              <a:gd name="connsiteY14" fmla="*/ 186690 h 2312670"/>
              <a:gd name="connsiteX15" fmla="*/ 487680 w 3261360"/>
              <a:gd name="connsiteY15" fmla="*/ 186690 h 2312670"/>
              <a:gd name="connsiteX16" fmla="*/ 487680 w 3261360"/>
              <a:gd name="connsiteY16" fmla="*/ 224790 h 2312670"/>
              <a:gd name="connsiteX17" fmla="*/ 529590 w 3261360"/>
              <a:gd name="connsiteY17" fmla="*/ 224790 h 2312670"/>
              <a:gd name="connsiteX18" fmla="*/ 529590 w 3261360"/>
              <a:gd name="connsiteY18" fmla="*/ 251460 h 2312670"/>
              <a:gd name="connsiteX19" fmla="*/ 548640 w 3261360"/>
              <a:gd name="connsiteY19" fmla="*/ 251460 h 2312670"/>
              <a:gd name="connsiteX20" fmla="*/ 548640 w 3261360"/>
              <a:gd name="connsiteY20" fmla="*/ 281940 h 2312670"/>
              <a:gd name="connsiteX21" fmla="*/ 582930 w 3261360"/>
              <a:gd name="connsiteY21" fmla="*/ 281940 h 2312670"/>
              <a:gd name="connsiteX22" fmla="*/ 582930 w 3261360"/>
              <a:gd name="connsiteY22" fmla="*/ 342900 h 2312670"/>
              <a:gd name="connsiteX23" fmla="*/ 613410 w 3261360"/>
              <a:gd name="connsiteY23" fmla="*/ 342900 h 2312670"/>
              <a:gd name="connsiteX24" fmla="*/ 613410 w 3261360"/>
              <a:gd name="connsiteY24" fmla="*/ 369570 h 2312670"/>
              <a:gd name="connsiteX25" fmla="*/ 640080 w 3261360"/>
              <a:gd name="connsiteY25" fmla="*/ 369570 h 2312670"/>
              <a:gd name="connsiteX26" fmla="*/ 640080 w 3261360"/>
              <a:gd name="connsiteY26" fmla="*/ 400050 h 2312670"/>
              <a:gd name="connsiteX27" fmla="*/ 651510 w 3261360"/>
              <a:gd name="connsiteY27" fmla="*/ 400050 h 2312670"/>
              <a:gd name="connsiteX28" fmla="*/ 651510 w 3261360"/>
              <a:gd name="connsiteY28" fmla="*/ 438150 h 2312670"/>
              <a:gd name="connsiteX29" fmla="*/ 704850 w 3261360"/>
              <a:gd name="connsiteY29" fmla="*/ 438150 h 2312670"/>
              <a:gd name="connsiteX30" fmla="*/ 704850 w 3261360"/>
              <a:gd name="connsiteY30" fmla="*/ 483870 h 2312670"/>
              <a:gd name="connsiteX31" fmla="*/ 739140 w 3261360"/>
              <a:gd name="connsiteY31" fmla="*/ 483870 h 2312670"/>
              <a:gd name="connsiteX32" fmla="*/ 739140 w 3261360"/>
              <a:gd name="connsiteY32" fmla="*/ 506730 h 2312670"/>
              <a:gd name="connsiteX33" fmla="*/ 765810 w 3261360"/>
              <a:gd name="connsiteY33" fmla="*/ 506730 h 2312670"/>
              <a:gd name="connsiteX34" fmla="*/ 765810 w 3261360"/>
              <a:gd name="connsiteY34" fmla="*/ 552450 h 2312670"/>
              <a:gd name="connsiteX35" fmla="*/ 792480 w 3261360"/>
              <a:gd name="connsiteY35" fmla="*/ 552450 h 2312670"/>
              <a:gd name="connsiteX36" fmla="*/ 792480 w 3261360"/>
              <a:gd name="connsiteY36" fmla="*/ 586740 h 2312670"/>
              <a:gd name="connsiteX37" fmla="*/ 807720 w 3261360"/>
              <a:gd name="connsiteY37" fmla="*/ 586740 h 2312670"/>
              <a:gd name="connsiteX38" fmla="*/ 807720 w 3261360"/>
              <a:gd name="connsiteY38" fmla="*/ 617220 h 2312670"/>
              <a:gd name="connsiteX39" fmla="*/ 845820 w 3261360"/>
              <a:gd name="connsiteY39" fmla="*/ 617220 h 2312670"/>
              <a:gd name="connsiteX40" fmla="*/ 845820 w 3261360"/>
              <a:gd name="connsiteY40" fmla="*/ 640080 h 2312670"/>
              <a:gd name="connsiteX41" fmla="*/ 880110 w 3261360"/>
              <a:gd name="connsiteY41" fmla="*/ 640080 h 2312670"/>
              <a:gd name="connsiteX42" fmla="*/ 880110 w 3261360"/>
              <a:gd name="connsiteY42" fmla="*/ 662940 h 2312670"/>
              <a:gd name="connsiteX43" fmla="*/ 918210 w 3261360"/>
              <a:gd name="connsiteY43" fmla="*/ 662940 h 2312670"/>
              <a:gd name="connsiteX44" fmla="*/ 918210 w 3261360"/>
              <a:gd name="connsiteY44" fmla="*/ 712470 h 2312670"/>
              <a:gd name="connsiteX45" fmla="*/ 948690 w 3261360"/>
              <a:gd name="connsiteY45" fmla="*/ 712470 h 2312670"/>
              <a:gd name="connsiteX46" fmla="*/ 948690 w 3261360"/>
              <a:gd name="connsiteY46" fmla="*/ 765810 h 2312670"/>
              <a:gd name="connsiteX47" fmla="*/ 986790 w 3261360"/>
              <a:gd name="connsiteY47" fmla="*/ 765810 h 2312670"/>
              <a:gd name="connsiteX48" fmla="*/ 986790 w 3261360"/>
              <a:gd name="connsiteY48" fmla="*/ 788670 h 2312670"/>
              <a:gd name="connsiteX49" fmla="*/ 1002030 w 3261360"/>
              <a:gd name="connsiteY49" fmla="*/ 788670 h 2312670"/>
              <a:gd name="connsiteX50" fmla="*/ 1002030 w 3261360"/>
              <a:gd name="connsiteY50" fmla="*/ 826770 h 2312670"/>
              <a:gd name="connsiteX51" fmla="*/ 1043940 w 3261360"/>
              <a:gd name="connsiteY51" fmla="*/ 826770 h 2312670"/>
              <a:gd name="connsiteX52" fmla="*/ 1043940 w 3261360"/>
              <a:gd name="connsiteY52" fmla="*/ 868680 h 2312670"/>
              <a:gd name="connsiteX53" fmla="*/ 1097280 w 3261360"/>
              <a:gd name="connsiteY53" fmla="*/ 868680 h 2312670"/>
              <a:gd name="connsiteX54" fmla="*/ 1097280 w 3261360"/>
              <a:gd name="connsiteY54" fmla="*/ 883920 h 2312670"/>
              <a:gd name="connsiteX55" fmla="*/ 1150620 w 3261360"/>
              <a:gd name="connsiteY55" fmla="*/ 883920 h 2312670"/>
              <a:gd name="connsiteX56" fmla="*/ 1150620 w 3261360"/>
              <a:gd name="connsiteY56" fmla="*/ 925830 h 2312670"/>
              <a:gd name="connsiteX57" fmla="*/ 1173480 w 3261360"/>
              <a:gd name="connsiteY57" fmla="*/ 925830 h 2312670"/>
              <a:gd name="connsiteX58" fmla="*/ 1173480 w 3261360"/>
              <a:gd name="connsiteY58" fmla="*/ 986790 h 2312670"/>
              <a:gd name="connsiteX59" fmla="*/ 1226820 w 3261360"/>
              <a:gd name="connsiteY59" fmla="*/ 986790 h 2312670"/>
              <a:gd name="connsiteX60" fmla="*/ 1226820 w 3261360"/>
              <a:gd name="connsiteY60" fmla="*/ 1032510 h 2312670"/>
              <a:gd name="connsiteX61" fmla="*/ 1268730 w 3261360"/>
              <a:gd name="connsiteY61" fmla="*/ 1032510 h 2312670"/>
              <a:gd name="connsiteX62" fmla="*/ 1268730 w 3261360"/>
              <a:gd name="connsiteY62" fmla="*/ 1036320 h 2312670"/>
              <a:gd name="connsiteX63" fmla="*/ 1310640 w 3261360"/>
              <a:gd name="connsiteY63" fmla="*/ 1036320 h 2312670"/>
              <a:gd name="connsiteX64" fmla="*/ 1310640 w 3261360"/>
              <a:gd name="connsiteY64" fmla="*/ 1070610 h 2312670"/>
              <a:gd name="connsiteX65" fmla="*/ 1341120 w 3261360"/>
              <a:gd name="connsiteY65" fmla="*/ 1070610 h 2312670"/>
              <a:gd name="connsiteX66" fmla="*/ 1341120 w 3261360"/>
              <a:gd name="connsiteY66" fmla="*/ 1097280 h 2312670"/>
              <a:gd name="connsiteX67" fmla="*/ 1390650 w 3261360"/>
              <a:gd name="connsiteY67" fmla="*/ 1097280 h 2312670"/>
              <a:gd name="connsiteX68" fmla="*/ 1390650 w 3261360"/>
              <a:gd name="connsiteY68" fmla="*/ 1131570 h 2312670"/>
              <a:gd name="connsiteX69" fmla="*/ 1413510 w 3261360"/>
              <a:gd name="connsiteY69" fmla="*/ 1131570 h 2312670"/>
              <a:gd name="connsiteX70" fmla="*/ 1413510 w 3261360"/>
              <a:gd name="connsiteY70" fmla="*/ 1154430 h 2312670"/>
              <a:gd name="connsiteX71" fmla="*/ 1459230 w 3261360"/>
              <a:gd name="connsiteY71" fmla="*/ 1154430 h 2312670"/>
              <a:gd name="connsiteX72" fmla="*/ 1459230 w 3261360"/>
              <a:gd name="connsiteY72" fmla="*/ 1188720 h 2312670"/>
              <a:gd name="connsiteX73" fmla="*/ 1489710 w 3261360"/>
              <a:gd name="connsiteY73" fmla="*/ 1188720 h 2312670"/>
              <a:gd name="connsiteX74" fmla="*/ 1489710 w 3261360"/>
              <a:gd name="connsiteY74" fmla="*/ 1245870 h 2312670"/>
              <a:gd name="connsiteX75" fmla="*/ 1543050 w 3261360"/>
              <a:gd name="connsiteY75" fmla="*/ 1245870 h 2312670"/>
              <a:gd name="connsiteX76" fmla="*/ 1543050 w 3261360"/>
              <a:gd name="connsiteY76" fmla="*/ 1306830 h 2312670"/>
              <a:gd name="connsiteX77" fmla="*/ 1581150 w 3261360"/>
              <a:gd name="connsiteY77" fmla="*/ 1306830 h 2312670"/>
              <a:gd name="connsiteX78" fmla="*/ 1581150 w 3261360"/>
              <a:gd name="connsiteY78" fmla="*/ 1306830 h 2312670"/>
              <a:gd name="connsiteX79" fmla="*/ 1611630 w 3261360"/>
              <a:gd name="connsiteY79" fmla="*/ 1337310 h 2312670"/>
              <a:gd name="connsiteX80" fmla="*/ 1611630 w 3261360"/>
              <a:gd name="connsiteY80" fmla="*/ 1371600 h 2312670"/>
              <a:gd name="connsiteX81" fmla="*/ 1672590 w 3261360"/>
              <a:gd name="connsiteY81" fmla="*/ 1371600 h 2312670"/>
              <a:gd name="connsiteX82" fmla="*/ 1672590 w 3261360"/>
              <a:gd name="connsiteY82" fmla="*/ 1386840 h 2312670"/>
              <a:gd name="connsiteX83" fmla="*/ 1691640 w 3261360"/>
              <a:gd name="connsiteY83" fmla="*/ 1386840 h 2312670"/>
              <a:gd name="connsiteX84" fmla="*/ 1691640 w 3261360"/>
              <a:gd name="connsiteY84" fmla="*/ 1405890 h 2312670"/>
              <a:gd name="connsiteX85" fmla="*/ 1725930 w 3261360"/>
              <a:gd name="connsiteY85" fmla="*/ 1405890 h 2312670"/>
              <a:gd name="connsiteX86" fmla="*/ 1725930 w 3261360"/>
              <a:gd name="connsiteY86" fmla="*/ 1436370 h 2312670"/>
              <a:gd name="connsiteX87" fmla="*/ 1798320 w 3261360"/>
              <a:gd name="connsiteY87" fmla="*/ 1436370 h 2312670"/>
              <a:gd name="connsiteX88" fmla="*/ 1798320 w 3261360"/>
              <a:gd name="connsiteY88" fmla="*/ 1482090 h 2312670"/>
              <a:gd name="connsiteX89" fmla="*/ 1901190 w 3261360"/>
              <a:gd name="connsiteY89" fmla="*/ 1482090 h 2312670"/>
              <a:gd name="connsiteX90" fmla="*/ 1901190 w 3261360"/>
              <a:gd name="connsiteY90" fmla="*/ 1508760 h 2312670"/>
              <a:gd name="connsiteX91" fmla="*/ 1946910 w 3261360"/>
              <a:gd name="connsiteY91" fmla="*/ 1508760 h 2312670"/>
              <a:gd name="connsiteX92" fmla="*/ 1946910 w 3261360"/>
              <a:gd name="connsiteY92" fmla="*/ 1524000 h 2312670"/>
              <a:gd name="connsiteX93" fmla="*/ 2061210 w 3261360"/>
              <a:gd name="connsiteY93" fmla="*/ 1524000 h 2312670"/>
              <a:gd name="connsiteX94" fmla="*/ 2061210 w 3261360"/>
              <a:gd name="connsiteY94" fmla="*/ 1554480 h 2312670"/>
              <a:gd name="connsiteX95" fmla="*/ 2289810 w 3261360"/>
              <a:gd name="connsiteY95" fmla="*/ 1554480 h 2312670"/>
              <a:gd name="connsiteX96" fmla="*/ 2289810 w 3261360"/>
              <a:gd name="connsiteY96" fmla="*/ 1573530 h 2312670"/>
              <a:gd name="connsiteX97" fmla="*/ 2388870 w 3261360"/>
              <a:gd name="connsiteY97" fmla="*/ 1573530 h 2312670"/>
              <a:gd name="connsiteX98" fmla="*/ 2388870 w 3261360"/>
              <a:gd name="connsiteY98" fmla="*/ 1604010 h 2312670"/>
              <a:gd name="connsiteX99" fmla="*/ 2434590 w 3261360"/>
              <a:gd name="connsiteY99" fmla="*/ 1604010 h 2312670"/>
              <a:gd name="connsiteX100" fmla="*/ 2434590 w 3261360"/>
              <a:gd name="connsiteY100" fmla="*/ 1661160 h 2312670"/>
              <a:gd name="connsiteX101" fmla="*/ 2491740 w 3261360"/>
              <a:gd name="connsiteY101" fmla="*/ 1661160 h 2312670"/>
              <a:gd name="connsiteX102" fmla="*/ 2491740 w 3261360"/>
              <a:gd name="connsiteY102" fmla="*/ 1706880 h 2312670"/>
              <a:gd name="connsiteX103" fmla="*/ 2575560 w 3261360"/>
              <a:gd name="connsiteY103" fmla="*/ 1706880 h 2312670"/>
              <a:gd name="connsiteX104" fmla="*/ 2575560 w 3261360"/>
              <a:gd name="connsiteY104" fmla="*/ 1737360 h 2312670"/>
              <a:gd name="connsiteX105" fmla="*/ 2682240 w 3261360"/>
              <a:gd name="connsiteY105" fmla="*/ 1737360 h 2312670"/>
              <a:gd name="connsiteX106" fmla="*/ 2682240 w 3261360"/>
              <a:gd name="connsiteY106" fmla="*/ 1783080 h 2312670"/>
              <a:gd name="connsiteX107" fmla="*/ 2708910 w 3261360"/>
              <a:gd name="connsiteY107" fmla="*/ 1783080 h 2312670"/>
              <a:gd name="connsiteX108" fmla="*/ 2708910 w 3261360"/>
              <a:gd name="connsiteY108" fmla="*/ 1824990 h 2312670"/>
              <a:gd name="connsiteX109" fmla="*/ 2747010 w 3261360"/>
              <a:gd name="connsiteY109" fmla="*/ 1824990 h 2312670"/>
              <a:gd name="connsiteX110" fmla="*/ 2747010 w 3261360"/>
              <a:gd name="connsiteY110" fmla="*/ 1885950 h 2312670"/>
              <a:gd name="connsiteX111" fmla="*/ 2762250 w 3261360"/>
              <a:gd name="connsiteY111" fmla="*/ 1885950 h 2312670"/>
              <a:gd name="connsiteX112" fmla="*/ 2762250 w 3261360"/>
              <a:gd name="connsiteY112" fmla="*/ 1935480 h 2312670"/>
              <a:gd name="connsiteX113" fmla="*/ 3009900 w 3261360"/>
              <a:gd name="connsiteY113" fmla="*/ 1935480 h 2312670"/>
              <a:gd name="connsiteX114" fmla="*/ 3009900 w 3261360"/>
              <a:gd name="connsiteY114" fmla="*/ 2057400 h 2312670"/>
              <a:gd name="connsiteX115" fmla="*/ 3261360 w 3261360"/>
              <a:gd name="connsiteY115" fmla="*/ 2057400 h 2312670"/>
              <a:gd name="connsiteX116" fmla="*/ 3261360 w 3261360"/>
              <a:gd name="connsiteY116" fmla="*/ 2312670 h 2312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3261360" h="2312670">
                <a:moveTo>
                  <a:pt x="0" y="0"/>
                </a:moveTo>
                <a:lnTo>
                  <a:pt x="125730" y="0"/>
                </a:lnTo>
                <a:lnTo>
                  <a:pt x="125730" y="41910"/>
                </a:lnTo>
                <a:lnTo>
                  <a:pt x="186690" y="41910"/>
                </a:lnTo>
                <a:lnTo>
                  <a:pt x="186690" y="68580"/>
                </a:lnTo>
                <a:lnTo>
                  <a:pt x="228600" y="68580"/>
                </a:lnTo>
                <a:lnTo>
                  <a:pt x="228600" y="80010"/>
                </a:lnTo>
                <a:lnTo>
                  <a:pt x="278130" y="80010"/>
                </a:lnTo>
                <a:lnTo>
                  <a:pt x="278130" y="102870"/>
                </a:lnTo>
                <a:lnTo>
                  <a:pt x="354330" y="102870"/>
                </a:lnTo>
                <a:lnTo>
                  <a:pt x="354330" y="137160"/>
                </a:lnTo>
                <a:lnTo>
                  <a:pt x="403860" y="137160"/>
                </a:lnTo>
                <a:lnTo>
                  <a:pt x="403860" y="160020"/>
                </a:lnTo>
                <a:lnTo>
                  <a:pt x="426720" y="160020"/>
                </a:lnTo>
                <a:lnTo>
                  <a:pt x="426720" y="186690"/>
                </a:lnTo>
                <a:lnTo>
                  <a:pt x="487680" y="186690"/>
                </a:lnTo>
                <a:lnTo>
                  <a:pt x="487680" y="224790"/>
                </a:lnTo>
                <a:lnTo>
                  <a:pt x="529590" y="224790"/>
                </a:lnTo>
                <a:lnTo>
                  <a:pt x="529590" y="251460"/>
                </a:lnTo>
                <a:lnTo>
                  <a:pt x="548640" y="251460"/>
                </a:lnTo>
                <a:lnTo>
                  <a:pt x="548640" y="281940"/>
                </a:lnTo>
                <a:lnTo>
                  <a:pt x="582930" y="281940"/>
                </a:lnTo>
                <a:lnTo>
                  <a:pt x="582930" y="342900"/>
                </a:lnTo>
                <a:lnTo>
                  <a:pt x="613410" y="342900"/>
                </a:lnTo>
                <a:lnTo>
                  <a:pt x="613410" y="369570"/>
                </a:lnTo>
                <a:lnTo>
                  <a:pt x="640080" y="369570"/>
                </a:lnTo>
                <a:lnTo>
                  <a:pt x="640080" y="400050"/>
                </a:lnTo>
                <a:lnTo>
                  <a:pt x="651510" y="400050"/>
                </a:lnTo>
                <a:lnTo>
                  <a:pt x="651510" y="438150"/>
                </a:lnTo>
                <a:lnTo>
                  <a:pt x="704850" y="438150"/>
                </a:lnTo>
                <a:lnTo>
                  <a:pt x="704850" y="483870"/>
                </a:lnTo>
                <a:lnTo>
                  <a:pt x="739140" y="483870"/>
                </a:lnTo>
                <a:lnTo>
                  <a:pt x="739140" y="506730"/>
                </a:lnTo>
                <a:lnTo>
                  <a:pt x="765810" y="506730"/>
                </a:lnTo>
                <a:lnTo>
                  <a:pt x="765810" y="552450"/>
                </a:lnTo>
                <a:lnTo>
                  <a:pt x="792480" y="552450"/>
                </a:lnTo>
                <a:lnTo>
                  <a:pt x="792480" y="586740"/>
                </a:lnTo>
                <a:lnTo>
                  <a:pt x="807720" y="586740"/>
                </a:lnTo>
                <a:lnTo>
                  <a:pt x="807720" y="617220"/>
                </a:lnTo>
                <a:lnTo>
                  <a:pt x="845820" y="617220"/>
                </a:lnTo>
                <a:lnTo>
                  <a:pt x="845820" y="640080"/>
                </a:lnTo>
                <a:lnTo>
                  <a:pt x="880110" y="640080"/>
                </a:lnTo>
                <a:lnTo>
                  <a:pt x="880110" y="662940"/>
                </a:lnTo>
                <a:lnTo>
                  <a:pt x="918210" y="662940"/>
                </a:lnTo>
                <a:lnTo>
                  <a:pt x="918210" y="712470"/>
                </a:lnTo>
                <a:lnTo>
                  <a:pt x="948690" y="712470"/>
                </a:lnTo>
                <a:lnTo>
                  <a:pt x="948690" y="765810"/>
                </a:lnTo>
                <a:lnTo>
                  <a:pt x="986790" y="765810"/>
                </a:lnTo>
                <a:lnTo>
                  <a:pt x="986790" y="788670"/>
                </a:lnTo>
                <a:lnTo>
                  <a:pt x="1002030" y="788670"/>
                </a:lnTo>
                <a:lnTo>
                  <a:pt x="1002030" y="826770"/>
                </a:lnTo>
                <a:lnTo>
                  <a:pt x="1043940" y="826770"/>
                </a:lnTo>
                <a:lnTo>
                  <a:pt x="1043940" y="868680"/>
                </a:lnTo>
                <a:lnTo>
                  <a:pt x="1097280" y="868680"/>
                </a:lnTo>
                <a:lnTo>
                  <a:pt x="1097280" y="883920"/>
                </a:lnTo>
                <a:lnTo>
                  <a:pt x="1150620" y="883920"/>
                </a:lnTo>
                <a:lnTo>
                  <a:pt x="1150620" y="925830"/>
                </a:lnTo>
                <a:lnTo>
                  <a:pt x="1173480" y="925830"/>
                </a:lnTo>
                <a:lnTo>
                  <a:pt x="1173480" y="986790"/>
                </a:lnTo>
                <a:lnTo>
                  <a:pt x="1226820" y="986790"/>
                </a:lnTo>
                <a:lnTo>
                  <a:pt x="1226820" y="1032510"/>
                </a:lnTo>
                <a:lnTo>
                  <a:pt x="1268730" y="1032510"/>
                </a:lnTo>
                <a:lnTo>
                  <a:pt x="1268730" y="1036320"/>
                </a:lnTo>
                <a:lnTo>
                  <a:pt x="1310640" y="1036320"/>
                </a:lnTo>
                <a:lnTo>
                  <a:pt x="1310640" y="1070610"/>
                </a:lnTo>
                <a:lnTo>
                  <a:pt x="1341120" y="1070610"/>
                </a:lnTo>
                <a:lnTo>
                  <a:pt x="1341120" y="1097280"/>
                </a:lnTo>
                <a:lnTo>
                  <a:pt x="1390650" y="1097280"/>
                </a:lnTo>
                <a:lnTo>
                  <a:pt x="1390650" y="1131570"/>
                </a:lnTo>
                <a:lnTo>
                  <a:pt x="1413510" y="1131570"/>
                </a:lnTo>
                <a:lnTo>
                  <a:pt x="1413510" y="1154430"/>
                </a:lnTo>
                <a:lnTo>
                  <a:pt x="1459230" y="1154430"/>
                </a:lnTo>
                <a:lnTo>
                  <a:pt x="1459230" y="1188720"/>
                </a:lnTo>
                <a:lnTo>
                  <a:pt x="1489710" y="1188720"/>
                </a:lnTo>
                <a:lnTo>
                  <a:pt x="1489710" y="1245870"/>
                </a:lnTo>
                <a:lnTo>
                  <a:pt x="1543050" y="1245870"/>
                </a:lnTo>
                <a:lnTo>
                  <a:pt x="1543050" y="1306830"/>
                </a:lnTo>
                <a:lnTo>
                  <a:pt x="1581150" y="1306830"/>
                </a:lnTo>
                <a:lnTo>
                  <a:pt x="1581150" y="1306830"/>
                </a:lnTo>
                <a:lnTo>
                  <a:pt x="1611630" y="1337310"/>
                </a:lnTo>
                <a:lnTo>
                  <a:pt x="1611630" y="1371600"/>
                </a:lnTo>
                <a:lnTo>
                  <a:pt x="1672590" y="1371600"/>
                </a:lnTo>
                <a:lnTo>
                  <a:pt x="1672590" y="1386840"/>
                </a:lnTo>
                <a:lnTo>
                  <a:pt x="1691640" y="1386840"/>
                </a:lnTo>
                <a:lnTo>
                  <a:pt x="1691640" y="1405890"/>
                </a:lnTo>
                <a:lnTo>
                  <a:pt x="1725930" y="1405890"/>
                </a:lnTo>
                <a:lnTo>
                  <a:pt x="1725930" y="1436370"/>
                </a:lnTo>
                <a:lnTo>
                  <a:pt x="1798320" y="1436370"/>
                </a:lnTo>
                <a:lnTo>
                  <a:pt x="1798320" y="1482090"/>
                </a:lnTo>
                <a:lnTo>
                  <a:pt x="1901190" y="1482090"/>
                </a:lnTo>
                <a:lnTo>
                  <a:pt x="1901190" y="1508760"/>
                </a:lnTo>
                <a:lnTo>
                  <a:pt x="1946910" y="1508760"/>
                </a:lnTo>
                <a:lnTo>
                  <a:pt x="1946910" y="1524000"/>
                </a:lnTo>
                <a:lnTo>
                  <a:pt x="2061210" y="1524000"/>
                </a:lnTo>
                <a:lnTo>
                  <a:pt x="2061210" y="1554480"/>
                </a:lnTo>
                <a:lnTo>
                  <a:pt x="2289810" y="1554480"/>
                </a:lnTo>
                <a:lnTo>
                  <a:pt x="2289810" y="1573530"/>
                </a:lnTo>
                <a:lnTo>
                  <a:pt x="2388870" y="1573530"/>
                </a:lnTo>
                <a:lnTo>
                  <a:pt x="2388870" y="1604010"/>
                </a:lnTo>
                <a:lnTo>
                  <a:pt x="2434590" y="1604010"/>
                </a:lnTo>
                <a:lnTo>
                  <a:pt x="2434590" y="1661160"/>
                </a:lnTo>
                <a:lnTo>
                  <a:pt x="2491740" y="1661160"/>
                </a:lnTo>
                <a:lnTo>
                  <a:pt x="2491740" y="1706880"/>
                </a:lnTo>
                <a:lnTo>
                  <a:pt x="2575560" y="1706880"/>
                </a:lnTo>
                <a:lnTo>
                  <a:pt x="2575560" y="1737360"/>
                </a:lnTo>
                <a:lnTo>
                  <a:pt x="2682240" y="1737360"/>
                </a:lnTo>
                <a:lnTo>
                  <a:pt x="2682240" y="1783080"/>
                </a:lnTo>
                <a:lnTo>
                  <a:pt x="2708910" y="1783080"/>
                </a:lnTo>
                <a:lnTo>
                  <a:pt x="2708910" y="1824990"/>
                </a:lnTo>
                <a:lnTo>
                  <a:pt x="2747010" y="1824990"/>
                </a:lnTo>
                <a:lnTo>
                  <a:pt x="2747010" y="1885950"/>
                </a:lnTo>
                <a:lnTo>
                  <a:pt x="2762250" y="1885950"/>
                </a:lnTo>
                <a:lnTo>
                  <a:pt x="2762250" y="1935480"/>
                </a:lnTo>
                <a:lnTo>
                  <a:pt x="3009900" y="1935480"/>
                </a:lnTo>
                <a:lnTo>
                  <a:pt x="3009900" y="2057400"/>
                </a:lnTo>
                <a:lnTo>
                  <a:pt x="3261360" y="2057400"/>
                </a:lnTo>
                <a:lnTo>
                  <a:pt x="3261360" y="231267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18" name="Rectangle 2">
            <a:extLst>
              <a:ext uri="{FF2B5EF4-FFF2-40B4-BE49-F238E27FC236}">
                <a16:creationId xmlns:a16="http://schemas.microsoft.com/office/drawing/2014/main" id="{BC1D376C-8F50-A92E-29BF-8767FF11D460}"/>
              </a:ext>
            </a:extLst>
          </p:cNvPr>
          <p:cNvSpPr>
            <a:spLocks noGrp="1" noChangeArrowheads="1"/>
          </p:cNvSpPr>
          <p:nvPr>
            <p:ph type="title"/>
          </p:nvPr>
        </p:nvSpPr>
        <p:spPr>
          <a:xfrm>
            <a:off x="609759" y="238127"/>
            <a:ext cx="10872444" cy="1103313"/>
          </a:xfrm>
        </p:spPr>
        <p:txBody>
          <a:bodyPr/>
          <a:lstStyle/>
          <a:p>
            <a:r>
              <a:rPr lang="en-US" altLang="en-US"/>
              <a:t>Phase III ALSYMPCA Trial of Efficacy and Safety of Radium-223 in mCRPC</a:t>
            </a:r>
          </a:p>
        </p:txBody>
      </p:sp>
      <p:sp>
        <p:nvSpPr>
          <p:cNvPr id="45" name="Content Placeholder 44">
            <a:extLst>
              <a:ext uri="{FF2B5EF4-FFF2-40B4-BE49-F238E27FC236}">
                <a16:creationId xmlns:a16="http://schemas.microsoft.com/office/drawing/2014/main" id="{FF00E257-EAA3-DC16-FC12-9972EA783282}"/>
              </a:ext>
            </a:extLst>
          </p:cNvPr>
          <p:cNvSpPr>
            <a:spLocks noGrp="1"/>
          </p:cNvSpPr>
          <p:nvPr>
            <p:ph idx="1"/>
          </p:nvPr>
        </p:nvSpPr>
        <p:spPr>
          <a:xfrm>
            <a:off x="604675" y="1513047"/>
            <a:ext cx="10877529" cy="392727"/>
          </a:xfrm>
        </p:spPr>
        <p:txBody>
          <a:bodyPr/>
          <a:lstStyle/>
          <a:p>
            <a:r>
              <a:rPr lang="en-US" sz="2400" kern="1200">
                <a:solidFill>
                  <a:srgbClr val="000000"/>
                </a:solidFill>
                <a:cs typeface="Arial" panose="020B0604020202020204" pitchFamily="34" charset="0"/>
              </a:rPr>
              <a:t>Treatment with radium-223 improved OS in patients with mCRPC</a:t>
            </a:r>
          </a:p>
        </p:txBody>
      </p:sp>
      <p:sp>
        <p:nvSpPr>
          <p:cNvPr id="9221" name="Text Box 11">
            <a:extLst>
              <a:ext uri="{FF2B5EF4-FFF2-40B4-BE49-F238E27FC236}">
                <a16:creationId xmlns:a16="http://schemas.microsoft.com/office/drawing/2014/main" id="{39FC371B-B86F-94FD-5D8C-5C3D60DB01F5}"/>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Hoskin. Lancet Oncol. 2014;15:1397. Radium-223 dichloride PI.</a:t>
            </a:r>
          </a:p>
        </p:txBody>
      </p:sp>
      <p:sp>
        <p:nvSpPr>
          <p:cNvPr id="32" name="TextBox 31">
            <a:extLst>
              <a:ext uri="{FF2B5EF4-FFF2-40B4-BE49-F238E27FC236}">
                <a16:creationId xmlns:a16="http://schemas.microsoft.com/office/drawing/2014/main" id="{0AB84956-8758-C91B-BA40-08EB0F4BD9CE}"/>
              </a:ext>
            </a:extLst>
          </p:cNvPr>
          <p:cNvSpPr txBox="1"/>
          <p:nvPr/>
        </p:nvSpPr>
        <p:spPr>
          <a:xfrm>
            <a:off x="1087120" y="5945663"/>
            <a:ext cx="9530079" cy="374587"/>
          </a:xfrm>
          <a:prstGeom prst="roundRect">
            <a:avLst/>
          </a:prstGeom>
          <a:solidFill>
            <a:schemeClr val="accent4"/>
          </a:solidFill>
          <a:ln>
            <a:noFill/>
          </a:ln>
          <a:effectLst/>
          <a:scene3d>
            <a:camera prst="orthographicFront">
              <a:rot lat="0" lon="0" rev="0"/>
            </a:camera>
            <a:lightRig rig="threePt" dir="t">
              <a:rot lat="0" lon="0" rev="1200000"/>
            </a:lightRig>
          </a:scene3d>
          <a:sp3d/>
        </p:spPr>
        <p:style>
          <a:lnRef idx="0">
            <a:schemeClr val="accent5"/>
          </a:lnRef>
          <a:fillRef idx="3">
            <a:schemeClr val="accent5"/>
          </a:fillRef>
          <a:effectRef idx="3">
            <a:schemeClr val="accent5"/>
          </a:effectRef>
          <a:fontRef idx="minor">
            <a:schemeClr val="lt1"/>
          </a:fontRef>
        </p:style>
        <p:txBody>
          <a:bodyPr wrap="square" tIns="0" bIns="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libri"/>
                <a:ea typeface="+mn-ea"/>
                <a:cs typeface="+mn-cs"/>
                <a:sym typeface="Arial"/>
              </a:rPr>
              <a:t>May 2013: FDA approved radium-223 for mCRPC based on the phase III ALSYMPCA trial</a:t>
            </a:r>
            <a:endParaRPr kumimoji="0" lang="en-US" sz="1600" b="1" i="0" u="none" strike="noStrike" kern="0" cap="none" spc="0" normalizeH="0" baseline="30000" noProof="0">
              <a:ln>
                <a:noFill/>
              </a:ln>
              <a:solidFill>
                <a:srgbClr val="FFFFFF"/>
              </a:solidFill>
              <a:effectLst/>
              <a:uLnTx/>
              <a:uFillTx/>
              <a:latin typeface="Calibri"/>
              <a:ea typeface="+mn-ea"/>
              <a:cs typeface="+mn-cs"/>
              <a:sym typeface="Arial"/>
            </a:endParaRPr>
          </a:p>
        </p:txBody>
      </p:sp>
      <p:graphicFrame>
        <p:nvGraphicFramePr>
          <p:cNvPr id="2" name="Table 1">
            <a:extLst>
              <a:ext uri="{FF2B5EF4-FFF2-40B4-BE49-F238E27FC236}">
                <a16:creationId xmlns:a16="http://schemas.microsoft.com/office/drawing/2014/main" id="{C2CAEA6D-3EC2-C501-C029-35601D63A7BE}"/>
              </a:ext>
            </a:extLst>
          </p:cNvPr>
          <p:cNvGraphicFramePr>
            <a:graphicFrameLocks noGrp="1"/>
          </p:cNvGraphicFramePr>
          <p:nvPr/>
        </p:nvGraphicFramePr>
        <p:xfrm>
          <a:off x="2308664" y="2341449"/>
          <a:ext cx="3258210" cy="1463040"/>
        </p:xfrm>
        <a:graphic>
          <a:graphicData uri="http://schemas.openxmlformats.org/drawingml/2006/table">
            <a:tbl>
              <a:tblPr firstRow="1" bandRow="1">
                <a:tableStyleId>{93296810-A885-4BE3-A3E7-6D5BEEA58F35}</a:tableStyleId>
              </a:tblPr>
              <a:tblGrid>
                <a:gridCol w="1086070">
                  <a:extLst>
                    <a:ext uri="{9D8B030D-6E8A-4147-A177-3AD203B41FA5}">
                      <a16:colId xmlns:a16="http://schemas.microsoft.com/office/drawing/2014/main" val="251094039"/>
                    </a:ext>
                  </a:extLst>
                </a:gridCol>
                <a:gridCol w="1086070">
                  <a:extLst>
                    <a:ext uri="{9D8B030D-6E8A-4147-A177-3AD203B41FA5}">
                      <a16:colId xmlns:a16="http://schemas.microsoft.com/office/drawing/2014/main" val="3770034840"/>
                    </a:ext>
                  </a:extLst>
                </a:gridCol>
                <a:gridCol w="1086070">
                  <a:extLst>
                    <a:ext uri="{9D8B030D-6E8A-4147-A177-3AD203B41FA5}">
                      <a16:colId xmlns:a16="http://schemas.microsoft.com/office/drawing/2014/main" val="26916649"/>
                    </a:ext>
                  </a:extLst>
                </a:gridCol>
              </a:tblGrid>
              <a:tr h="412325">
                <a:tc>
                  <a:txBody>
                    <a:bodyPr/>
                    <a:lstStyle/>
                    <a:p>
                      <a:endParaRPr lang="en-US" sz="120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a:t>Radium-223</a:t>
                      </a:r>
                    </a:p>
                    <a:p>
                      <a:pPr algn="ctr"/>
                      <a:r>
                        <a:rPr lang="en-US" sz="1200"/>
                        <a:t>(n = 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200"/>
                        <a:t>Placebo</a:t>
                      </a:r>
                    </a:p>
                    <a:p>
                      <a:pPr algn="ctr"/>
                      <a:r>
                        <a:rPr lang="en-US" sz="1200"/>
                        <a:t>(n = 174)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88928873"/>
                  </a:ext>
                </a:extLst>
              </a:tr>
              <a:tr h="242544">
                <a:tc>
                  <a:txBody>
                    <a:bodyPr/>
                    <a:lstStyle/>
                    <a:p>
                      <a:r>
                        <a:rPr lang="en-US" sz="1200">
                          <a:solidFill>
                            <a:schemeClr val="bg1"/>
                          </a:solidFill>
                        </a:rPr>
                        <a:t>Median OS,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200">
                          <a:solidFill>
                            <a:schemeClr val="bg1"/>
                          </a:solidFill>
                        </a:rPr>
                        <a:t>14.4 </a:t>
                      </a:r>
                      <a:br>
                        <a:rPr lang="en-US" sz="1200">
                          <a:solidFill>
                            <a:schemeClr val="bg1"/>
                          </a:solidFill>
                        </a:rPr>
                      </a:br>
                      <a:r>
                        <a:rPr lang="en-US" sz="1200">
                          <a:solidFill>
                            <a:schemeClr val="bg1"/>
                          </a:solidFill>
                        </a:rPr>
                        <a:t>(12.5-15.5)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200">
                          <a:solidFill>
                            <a:schemeClr val="bg1"/>
                          </a:solidFill>
                        </a:rPr>
                        <a:t>11.3 </a:t>
                      </a:r>
                      <a:br>
                        <a:rPr lang="en-US" sz="1200">
                          <a:solidFill>
                            <a:schemeClr val="bg1"/>
                          </a:solidFill>
                        </a:rPr>
                      </a:br>
                      <a:r>
                        <a:rPr lang="en-US" sz="1200">
                          <a:solidFill>
                            <a:schemeClr val="bg1"/>
                          </a:solidFill>
                        </a:rPr>
                        <a:t>(10.0-12.9)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92234256"/>
                  </a:ext>
                </a:extLst>
              </a:tr>
              <a:tr h="242544">
                <a:tc>
                  <a:txBody>
                    <a:bodyPr/>
                    <a:lstStyle/>
                    <a:p>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r>
                        <a:rPr lang="en-US" sz="1200">
                          <a:solidFill>
                            <a:schemeClr val="bg1"/>
                          </a:solidFill>
                        </a:rPr>
                        <a:t>HR: 0.70 (95% CI: 0.56-0.88)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239703500"/>
                  </a:ext>
                </a:extLst>
              </a:tr>
              <a:tr h="242544">
                <a:tc>
                  <a:txBody>
                    <a:bodyPr/>
                    <a:lstStyle/>
                    <a:p>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200" i="1">
                          <a:solidFill>
                            <a:schemeClr val="bg1"/>
                          </a:solidFill>
                        </a:rPr>
                        <a:t>P</a:t>
                      </a:r>
                      <a:r>
                        <a:rPr lang="en-US" sz="1200">
                          <a:solidFill>
                            <a:schemeClr val="bg1"/>
                          </a:solidFill>
                        </a:rPr>
                        <a:t> = .002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extLst>
                  <a:ext uri="{0D108BD9-81ED-4DB2-BD59-A6C34878D82A}">
                    <a16:rowId xmlns:a16="http://schemas.microsoft.com/office/drawing/2014/main" val="3671645641"/>
                  </a:ext>
                </a:extLst>
              </a:tr>
            </a:tbl>
          </a:graphicData>
        </a:graphic>
      </p:graphicFrame>
      <p:graphicFrame>
        <p:nvGraphicFramePr>
          <p:cNvPr id="3" name="Table 2">
            <a:extLst>
              <a:ext uri="{FF2B5EF4-FFF2-40B4-BE49-F238E27FC236}">
                <a16:creationId xmlns:a16="http://schemas.microsoft.com/office/drawing/2014/main" id="{02245205-B39D-D11D-316D-D1E29F20C436}"/>
              </a:ext>
            </a:extLst>
          </p:cNvPr>
          <p:cNvGraphicFramePr>
            <a:graphicFrameLocks noGrp="1"/>
          </p:cNvGraphicFramePr>
          <p:nvPr>
            <p:extLst>
              <p:ext uri="{D42A27DB-BD31-4B8C-83A1-F6EECF244321}">
                <p14:modId xmlns:p14="http://schemas.microsoft.com/office/powerpoint/2010/main" val="234603833"/>
              </p:ext>
            </p:extLst>
          </p:nvPr>
        </p:nvGraphicFramePr>
        <p:xfrm>
          <a:off x="8163903" y="2342351"/>
          <a:ext cx="3335112" cy="1463040"/>
        </p:xfrm>
        <a:graphic>
          <a:graphicData uri="http://schemas.openxmlformats.org/drawingml/2006/table">
            <a:tbl>
              <a:tblPr firstRow="1" bandRow="1">
                <a:tableStyleId>{93296810-A885-4BE3-A3E7-6D5BEEA58F35}</a:tableStyleId>
              </a:tblPr>
              <a:tblGrid>
                <a:gridCol w="1111704">
                  <a:extLst>
                    <a:ext uri="{9D8B030D-6E8A-4147-A177-3AD203B41FA5}">
                      <a16:colId xmlns:a16="http://schemas.microsoft.com/office/drawing/2014/main" val="251094039"/>
                    </a:ext>
                  </a:extLst>
                </a:gridCol>
                <a:gridCol w="1111704">
                  <a:extLst>
                    <a:ext uri="{9D8B030D-6E8A-4147-A177-3AD203B41FA5}">
                      <a16:colId xmlns:a16="http://schemas.microsoft.com/office/drawing/2014/main" val="3770034840"/>
                    </a:ext>
                  </a:extLst>
                </a:gridCol>
                <a:gridCol w="1111704">
                  <a:extLst>
                    <a:ext uri="{9D8B030D-6E8A-4147-A177-3AD203B41FA5}">
                      <a16:colId xmlns:a16="http://schemas.microsoft.com/office/drawing/2014/main" val="26916649"/>
                    </a:ext>
                  </a:extLst>
                </a:gridCol>
              </a:tblGrid>
              <a:tr h="353748">
                <a:tc>
                  <a:txBody>
                    <a:bodyPr/>
                    <a:lstStyle/>
                    <a:p>
                      <a:endParaRPr lang="en-US" sz="120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a:t>Radium-223</a:t>
                      </a:r>
                    </a:p>
                    <a:p>
                      <a:pPr algn="ctr"/>
                      <a:r>
                        <a:rPr lang="en-US" sz="1200"/>
                        <a:t>(n = 262)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200"/>
                        <a:t>Placebo</a:t>
                      </a:r>
                    </a:p>
                    <a:p>
                      <a:pPr algn="ctr"/>
                      <a:r>
                        <a:rPr lang="en-US" sz="1200"/>
                        <a:t>(n = 133)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88928873"/>
                  </a:ext>
                </a:extLst>
              </a:tr>
              <a:tr h="353748">
                <a:tc>
                  <a:txBody>
                    <a:bodyPr/>
                    <a:lstStyle/>
                    <a:p>
                      <a:r>
                        <a:rPr lang="en-US" sz="1200">
                          <a:solidFill>
                            <a:schemeClr val="bg1"/>
                          </a:solidFill>
                        </a:rPr>
                        <a:t>Median OS,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200">
                          <a:solidFill>
                            <a:schemeClr val="bg1"/>
                          </a:solidFill>
                        </a:rPr>
                        <a:t>16.1 </a:t>
                      </a:r>
                      <a:br>
                        <a:rPr lang="en-US" sz="1200">
                          <a:solidFill>
                            <a:schemeClr val="bg1"/>
                          </a:solidFill>
                        </a:rPr>
                      </a:br>
                      <a:r>
                        <a:rPr lang="en-US" sz="1200">
                          <a:solidFill>
                            <a:schemeClr val="bg1"/>
                          </a:solidFill>
                        </a:rPr>
                        <a:t>(13.9-17.8)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200">
                          <a:solidFill>
                            <a:schemeClr val="bg1"/>
                          </a:solidFill>
                        </a:rPr>
                        <a:t>11.5 </a:t>
                      </a:r>
                      <a:br>
                        <a:rPr lang="en-US" sz="1200">
                          <a:solidFill>
                            <a:schemeClr val="bg1"/>
                          </a:solidFill>
                        </a:rPr>
                      </a:br>
                      <a:r>
                        <a:rPr lang="en-US" sz="1200">
                          <a:solidFill>
                            <a:schemeClr val="bg1"/>
                          </a:solidFill>
                        </a:rPr>
                        <a:t>(9.5-14.1)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92234256"/>
                  </a:ext>
                </a:extLst>
              </a:tr>
              <a:tr h="212249">
                <a:tc>
                  <a:txBody>
                    <a:bodyPr/>
                    <a:lstStyle/>
                    <a:p>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r>
                        <a:rPr lang="en-US" sz="1200">
                          <a:solidFill>
                            <a:schemeClr val="bg1"/>
                          </a:solidFill>
                        </a:rPr>
                        <a:t>HR: 0.69 (95% CI: 0.52-0.92)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239703500"/>
                  </a:ext>
                </a:extLst>
              </a:tr>
              <a:tr h="212249">
                <a:tc>
                  <a:txBody>
                    <a:bodyPr/>
                    <a:lstStyle/>
                    <a:p>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200" i="1">
                          <a:solidFill>
                            <a:schemeClr val="bg1"/>
                          </a:solidFill>
                        </a:rPr>
                        <a:t>P</a:t>
                      </a:r>
                      <a:r>
                        <a:rPr lang="en-US" sz="1200">
                          <a:solidFill>
                            <a:schemeClr val="bg1"/>
                          </a:solidFill>
                        </a:rPr>
                        <a:t> = .01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extLst>
                  <a:ext uri="{0D108BD9-81ED-4DB2-BD59-A6C34878D82A}">
                    <a16:rowId xmlns:a16="http://schemas.microsoft.com/office/drawing/2014/main" val="3671645641"/>
                  </a:ext>
                </a:extLst>
              </a:tr>
            </a:tbl>
          </a:graphicData>
        </a:graphic>
      </p:graphicFrame>
      <p:sp>
        <p:nvSpPr>
          <p:cNvPr id="5" name="TextBox 4">
            <a:extLst>
              <a:ext uri="{FF2B5EF4-FFF2-40B4-BE49-F238E27FC236}">
                <a16:creationId xmlns:a16="http://schemas.microsoft.com/office/drawing/2014/main" id="{B18B988A-BDC3-928A-706E-471F9F972730}"/>
              </a:ext>
            </a:extLst>
          </p:cNvPr>
          <p:cNvSpPr txBox="1"/>
          <p:nvPr/>
        </p:nvSpPr>
        <p:spPr bwMode="auto">
          <a:xfrm rot="16200000">
            <a:off x="-617721" y="3920740"/>
            <a:ext cx="2402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a:t>
            </a:r>
          </a:p>
        </p:txBody>
      </p:sp>
      <p:grpSp>
        <p:nvGrpSpPr>
          <p:cNvPr id="6" name="Group 5">
            <a:extLst>
              <a:ext uri="{FF2B5EF4-FFF2-40B4-BE49-F238E27FC236}">
                <a16:creationId xmlns:a16="http://schemas.microsoft.com/office/drawing/2014/main" id="{A69BF51C-B105-3308-0FEB-D74F08A883C0}"/>
              </a:ext>
            </a:extLst>
          </p:cNvPr>
          <p:cNvGrpSpPr/>
          <p:nvPr/>
        </p:nvGrpSpPr>
        <p:grpSpPr>
          <a:xfrm>
            <a:off x="550318" y="2725809"/>
            <a:ext cx="535725" cy="2731498"/>
            <a:chOff x="1008530" y="2176675"/>
            <a:chExt cx="413498" cy="2108299"/>
          </a:xfrm>
        </p:grpSpPr>
        <p:sp>
          <p:nvSpPr>
            <p:cNvPr id="7" name="TextBox 6">
              <a:extLst>
                <a:ext uri="{FF2B5EF4-FFF2-40B4-BE49-F238E27FC236}">
                  <a16:creationId xmlns:a16="http://schemas.microsoft.com/office/drawing/2014/main" id="{4C19AF79-792B-C5D0-8B59-307F2E2E9C45}"/>
                </a:ext>
              </a:extLst>
            </p:cNvPr>
            <p:cNvSpPr txBox="1"/>
            <p:nvPr/>
          </p:nvSpPr>
          <p:spPr bwMode="auto">
            <a:xfrm>
              <a:off x="1008530" y="2176675"/>
              <a:ext cx="413498"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8" name="TextBox 7">
              <a:extLst>
                <a:ext uri="{FF2B5EF4-FFF2-40B4-BE49-F238E27FC236}">
                  <a16:creationId xmlns:a16="http://schemas.microsoft.com/office/drawing/2014/main" id="{7B8D59AA-EE58-2275-69D0-5CB8C2F837A1}"/>
                </a:ext>
              </a:extLst>
            </p:cNvPr>
            <p:cNvSpPr txBox="1"/>
            <p:nvPr/>
          </p:nvSpPr>
          <p:spPr bwMode="auto">
            <a:xfrm>
              <a:off x="1098852" y="2541321"/>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 name="TextBox 8">
              <a:extLst>
                <a:ext uri="{FF2B5EF4-FFF2-40B4-BE49-F238E27FC236}">
                  <a16:creationId xmlns:a16="http://schemas.microsoft.com/office/drawing/2014/main" id="{7E16AB87-C8A1-3DA5-6915-1AAC9F5B4307}"/>
                </a:ext>
              </a:extLst>
            </p:cNvPr>
            <p:cNvSpPr txBox="1"/>
            <p:nvPr/>
          </p:nvSpPr>
          <p:spPr bwMode="auto">
            <a:xfrm>
              <a:off x="1098852" y="2905967"/>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0" name="TextBox 9">
              <a:extLst>
                <a:ext uri="{FF2B5EF4-FFF2-40B4-BE49-F238E27FC236}">
                  <a16:creationId xmlns:a16="http://schemas.microsoft.com/office/drawing/2014/main" id="{34B17A1B-74B6-ECDD-DEEB-4BCC89165391}"/>
                </a:ext>
              </a:extLst>
            </p:cNvPr>
            <p:cNvSpPr txBox="1"/>
            <p:nvPr/>
          </p:nvSpPr>
          <p:spPr bwMode="auto">
            <a:xfrm>
              <a:off x="1098852" y="3270613"/>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1" name="TextBox 10">
              <a:extLst>
                <a:ext uri="{FF2B5EF4-FFF2-40B4-BE49-F238E27FC236}">
                  <a16:creationId xmlns:a16="http://schemas.microsoft.com/office/drawing/2014/main" id="{17C00D4F-9030-0243-634F-CE8CC24B38C6}"/>
                </a:ext>
              </a:extLst>
            </p:cNvPr>
            <p:cNvSpPr txBox="1"/>
            <p:nvPr/>
          </p:nvSpPr>
          <p:spPr bwMode="auto">
            <a:xfrm>
              <a:off x="1098534" y="3635259"/>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2" name="TextBox 11">
              <a:extLst>
                <a:ext uri="{FF2B5EF4-FFF2-40B4-BE49-F238E27FC236}">
                  <a16:creationId xmlns:a16="http://schemas.microsoft.com/office/drawing/2014/main" id="{699A1BCD-2B53-A2FF-0BC1-5B70A14ACF77}"/>
                </a:ext>
              </a:extLst>
            </p:cNvPr>
            <p:cNvSpPr txBox="1"/>
            <p:nvPr/>
          </p:nvSpPr>
          <p:spPr bwMode="auto">
            <a:xfrm>
              <a:off x="1188854" y="3999906"/>
              <a:ext cx="23285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sp>
        <p:nvSpPr>
          <p:cNvPr id="38" name="TextBox 37">
            <a:extLst>
              <a:ext uri="{FF2B5EF4-FFF2-40B4-BE49-F238E27FC236}">
                <a16:creationId xmlns:a16="http://schemas.microsoft.com/office/drawing/2014/main" id="{1E04BE5A-5278-847A-C630-BEC3702C953B}"/>
              </a:ext>
            </a:extLst>
          </p:cNvPr>
          <p:cNvSpPr txBox="1"/>
          <p:nvPr/>
        </p:nvSpPr>
        <p:spPr bwMode="auto">
          <a:xfrm>
            <a:off x="1128153" y="5534550"/>
            <a:ext cx="4053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40" name="Freeform: Shape 39">
            <a:extLst>
              <a:ext uri="{FF2B5EF4-FFF2-40B4-BE49-F238E27FC236}">
                <a16:creationId xmlns:a16="http://schemas.microsoft.com/office/drawing/2014/main" id="{49E82C86-0465-B94D-925F-DA1B6E2B2F56}"/>
              </a:ext>
            </a:extLst>
          </p:cNvPr>
          <p:cNvSpPr/>
          <p:nvPr/>
        </p:nvSpPr>
        <p:spPr bwMode="auto">
          <a:xfrm>
            <a:off x="1121527" y="2904068"/>
            <a:ext cx="4047066" cy="2379242"/>
          </a:xfrm>
          <a:custGeom>
            <a:avLst/>
            <a:gdLst>
              <a:gd name="connsiteX0" fmla="*/ 0 w 4047066"/>
              <a:gd name="connsiteY0" fmla="*/ 0 h 2383367"/>
              <a:gd name="connsiteX1" fmla="*/ 0 w 4047066"/>
              <a:gd name="connsiteY1" fmla="*/ 2383367 h 2383367"/>
              <a:gd name="connsiteX2" fmla="*/ 4047066 w 4047066"/>
              <a:gd name="connsiteY2" fmla="*/ 2383367 h 2383367"/>
            </a:gdLst>
            <a:ahLst/>
            <a:cxnLst>
              <a:cxn ang="0">
                <a:pos x="connsiteX0" y="connsiteY0"/>
              </a:cxn>
              <a:cxn ang="0">
                <a:pos x="connsiteX1" y="connsiteY1"/>
              </a:cxn>
              <a:cxn ang="0">
                <a:pos x="connsiteX2" y="connsiteY2"/>
              </a:cxn>
            </a:cxnLst>
            <a:rect l="l" t="t" r="r" b="b"/>
            <a:pathLst>
              <a:path w="4047066" h="2383367">
                <a:moveTo>
                  <a:pt x="0" y="0"/>
                </a:moveTo>
                <a:lnTo>
                  <a:pt x="0" y="2383367"/>
                </a:lnTo>
                <a:lnTo>
                  <a:pt x="4047066" y="2383367"/>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2" name="Group 41">
            <a:extLst>
              <a:ext uri="{FF2B5EF4-FFF2-40B4-BE49-F238E27FC236}">
                <a16:creationId xmlns:a16="http://schemas.microsoft.com/office/drawing/2014/main" id="{4148EDB5-668D-F6B3-F419-1C1CC6430F9E}"/>
              </a:ext>
            </a:extLst>
          </p:cNvPr>
          <p:cNvGrpSpPr/>
          <p:nvPr/>
        </p:nvGrpSpPr>
        <p:grpSpPr>
          <a:xfrm>
            <a:off x="1029670" y="2914985"/>
            <a:ext cx="93547" cy="2368325"/>
            <a:chOff x="1262810" y="2914985"/>
            <a:chExt cx="93547" cy="2368325"/>
          </a:xfrm>
        </p:grpSpPr>
        <p:cxnSp>
          <p:nvCxnSpPr>
            <p:cNvPr id="23" name="Straight Connector 22">
              <a:extLst>
                <a:ext uri="{FF2B5EF4-FFF2-40B4-BE49-F238E27FC236}">
                  <a16:creationId xmlns:a16="http://schemas.microsoft.com/office/drawing/2014/main" id="{C70C4809-BDEF-83D3-ACD1-E05C6096B795}"/>
                </a:ext>
              </a:extLst>
            </p:cNvPr>
            <p:cNvCxnSpPr>
              <a:cxnSpLocks/>
            </p:cNvCxnSpPr>
            <p:nvPr/>
          </p:nvCxnSpPr>
          <p:spPr bwMode="auto">
            <a:xfrm>
              <a:off x="1262810" y="2914985"/>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B6F4306-BD35-17E7-7A89-A7738095A33F}"/>
                </a:ext>
              </a:extLst>
            </p:cNvPr>
            <p:cNvCxnSpPr>
              <a:cxnSpLocks/>
            </p:cNvCxnSpPr>
            <p:nvPr/>
          </p:nvCxnSpPr>
          <p:spPr bwMode="auto">
            <a:xfrm>
              <a:off x="1262810" y="3383356"/>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01D799C-612B-896D-A12D-01AF84A0FA92}"/>
                </a:ext>
              </a:extLst>
            </p:cNvPr>
            <p:cNvCxnSpPr>
              <a:cxnSpLocks/>
            </p:cNvCxnSpPr>
            <p:nvPr/>
          </p:nvCxnSpPr>
          <p:spPr bwMode="auto">
            <a:xfrm>
              <a:off x="1262810" y="3851727"/>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29A4F9F-2B63-D13D-4042-86B931CF7D63}"/>
                </a:ext>
              </a:extLst>
            </p:cNvPr>
            <p:cNvCxnSpPr>
              <a:cxnSpLocks/>
            </p:cNvCxnSpPr>
            <p:nvPr/>
          </p:nvCxnSpPr>
          <p:spPr bwMode="auto">
            <a:xfrm>
              <a:off x="1262810" y="4320099"/>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FE7F279-ADB6-CEC5-C9F8-42415746B4DC}"/>
                </a:ext>
              </a:extLst>
            </p:cNvPr>
            <p:cNvCxnSpPr>
              <a:cxnSpLocks/>
            </p:cNvCxnSpPr>
            <p:nvPr/>
          </p:nvCxnSpPr>
          <p:spPr bwMode="auto">
            <a:xfrm>
              <a:off x="1262810" y="4788470"/>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44B93CE-61C3-8B79-F5FD-7EA7BE9ED42F}"/>
                </a:ext>
              </a:extLst>
            </p:cNvPr>
            <p:cNvCxnSpPr>
              <a:cxnSpLocks/>
            </p:cNvCxnSpPr>
            <p:nvPr/>
          </p:nvCxnSpPr>
          <p:spPr bwMode="auto">
            <a:xfrm>
              <a:off x="1269248" y="5283310"/>
              <a:ext cx="87109" cy="0"/>
            </a:xfrm>
            <a:prstGeom prst="line">
              <a:avLst/>
            </a:prstGeom>
            <a:noFill/>
            <a:ln w="28575" cap="flat" cmpd="sng" algn="ctr">
              <a:solidFill>
                <a:schemeClr val="bg1"/>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D023026B-B2D3-A619-78CB-6B82A300F8CE}"/>
              </a:ext>
            </a:extLst>
          </p:cNvPr>
          <p:cNvGrpSpPr/>
          <p:nvPr/>
        </p:nvGrpSpPr>
        <p:grpSpPr>
          <a:xfrm>
            <a:off x="1115335" y="5276849"/>
            <a:ext cx="4054871" cy="82089"/>
            <a:chOff x="1896162" y="5267629"/>
            <a:chExt cx="5403617" cy="98724"/>
          </a:xfrm>
        </p:grpSpPr>
        <p:cxnSp>
          <p:nvCxnSpPr>
            <p:cNvPr id="28" name="Straight Connector 27">
              <a:extLst>
                <a:ext uri="{FF2B5EF4-FFF2-40B4-BE49-F238E27FC236}">
                  <a16:creationId xmlns:a16="http://schemas.microsoft.com/office/drawing/2014/main" id="{66D95EDF-761E-5C1A-5822-341F4C2393E5}"/>
                </a:ext>
              </a:extLst>
            </p:cNvPr>
            <p:cNvCxnSpPr>
              <a:cxnSpLocks/>
            </p:cNvCxnSpPr>
            <p:nvPr/>
          </p:nvCxnSpPr>
          <p:spPr bwMode="auto">
            <a:xfrm>
              <a:off x="1896162"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350CE85-5110-7AAF-D27D-8D73C760D57F}"/>
                </a:ext>
              </a:extLst>
            </p:cNvPr>
            <p:cNvCxnSpPr>
              <a:cxnSpLocks/>
            </p:cNvCxnSpPr>
            <p:nvPr/>
          </p:nvCxnSpPr>
          <p:spPr bwMode="auto">
            <a:xfrm>
              <a:off x="2443256"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54DB6BD-DA41-5683-A15C-5C0E6044EF8D}"/>
                </a:ext>
              </a:extLst>
            </p:cNvPr>
            <p:cNvCxnSpPr>
              <a:cxnSpLocks/>
            </p:cNvCxnSpPr>
            <p:nvPr/>
          </p:nvCxnSpPr>
          <p:spPr bwMode="auto">
            <a:xfrm>
              <a:off x="2990350"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6128276E-C977-2C89-3CFC-C575D7C2D715}"/>
                </a:ext>
              </a:extLst>
            </p:cNvPr>
            <p:cNvCxnSpPr>
              <a:cxnSpLocks/>
            </p:cNvCxnSpPr>
            <p:nvPr/>
          </p:nvCxnSpPr>
          <p:spPr bwMode="auto">
            <a:xfrm>
              <a:off x="3537445"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2CBD362D-1B8A-1380-C2EF-108FE2852E26}"/>
                </a:ext>
              </a:extLst>
            </p:cNvPr>
            <p:cNvCxnSpPr>
              <a:cxnSpLocks/>
            </p:cNvCxnSpPr>
            <p:nvPr/>
          </p:nvCxnSpPr>
          <p:spPr bwMode="auto">
            <a:xfrm>
              <a:off x="4084539"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C1E5AEC-3295-1477-F4C7-A904AA431D3D}"/>
                </a:ext>
              </a:extLst>
            </p:cNvPr>
            <p:cNvCxnSpPr>
              <a:cxnSpLocks/>
            </p:cNvCxnSpPr>
            <p:nvPr/>
          </p:nvCxnSpPr>
          <p:spPr bwMode="auto">
            <a:xfrm>
              <a:off x="4631633"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E8247D36-6BD3-AD6A-634F-3B416B63ECDF}"/>
                </a:ext>
              </a:extLst>
            </p:cNvPr>
            <p:cNvCxnSpPr>
              <a:cxnSpLocks/>
            </p:cNvCxnSpPr>
            <p:nvPr/>
          </p:nvCxnSpPr>
          <p:spPr bwMode="auto">
            <a:xfrm>
              <a:off x="5178727"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00EE8265-6713-D4F7-E580-71C3530063C5}"/>
                </a:ext>
              </a:extLst>
            </p:cNvPr>
            <p:cNvCxnSpPr>
              <a:cxnSpLocks/>
            </p:cNvCxnSpPr>
            <p:nvPr/>
          </p:nvCxnSpPr>
          <p:spPr bwMode="auto">
            <a:xfrm>
              <a:off x="5725817"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E09DB225-644F-DD7C-DAE4-761FC31E567E}"/>
                </a:ext>
              </a:extLst>
            </p:cNvPr>
            <p:cNvCxnSpPr>
              <a:cxnSpLocks/>
            </p:cNvCxnSpPr>
            <p:nvPr/>
          </p:nvCxnSpPr>
          <p:spPr bwMode="auto">
            <a:xfrm>
              <a:off x="6205595"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9B86F49B-2E76-5497-4C53-AF4DD4F266D0}"/>
                </a:ext>
              </a:extLst>
            </p:cNvPr>
            <p:cNvCxnSpPr>
              <a:cxnSpLocks/>
            </p:cNvCxnSpPr>
            <p:nvPr/>
          </p:nvCxnSpPr>
          <p:spPr bwMode="auto">
            <a:xfrm>
              <a:off x="6752689"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E9A18D2-CD8A-454F-F293-E96A1216DBA3}"/>
                </a:ext>
              </a:extLst>
            </p:cNvPr>
            <p:cNvCxnSpPr>
              <a:cxnSpLocks/>
            </p:cNvCxnSpPr>
            <p:nvPr/>
          </p:nvCxnSpPr>
          <p:spPr bwMode="auto">
            <a:xfrm>
              <a:off x="7299779" y="5267629"/>
              <a:ext cx="0" cy="98724"/>
            </a:xfrm>
            <a:prstGeom prst="line">
              <a:avLst/>
            </a:prstGeom>
            <a:noFill/>
            <a:ln w="28575" cap="flat" cmpd="sng" algn="ctr">
              <a:solidFill>
                <a:schemeClr val="bg1"/>
              </a:solidFill>
              <a:prstDash val="solid"/>
              <a:round/>
              <a:headEnd type="none" w="med" len="med"/>
              <a:tailEnd type="none" w="med" len="med"/>
            </a:ln>
            <a:effectLst/>
          </p:spPr>
        </p:cxnSp>
      </p:grpSp>
      <p:sp>
        <p:nvSpPr>
          <p:cNvPr id="51" name="TextBox 50">
            <a:extLst>
              <a:ext uri="{FF2B5EF4-FFF2-40B4-BE49-F238E27FC236}">
                <a16:creationId xmlns:a16="http://schemas.microsoft.com/office/drawing/2014/main" id="{6F2F2267-D155-3876-A610-7EDFB2B63A8D}"/>
              </a:ext>
            </a:extLst>
          </p:cNvPr>
          <p:cNvSpPr txBox="1"/>
          <p:nvPr/>
        </p:nvSpPr>
        <p:spPr bwMode="auto">
          <a:xfrm>
            <a:off x="1173852" y="1928620"/>
            <a:ext cx="40470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Previous Docetaxel Use</a:t>
            </a:r>
          </a:p>
        </p:txBody>
      </p:sp>
      <p:sp>
        <p:nvSpPr>
          <p:cNvPr id="53" name="Freeform: Shape 52">
            <a:extLst>
              <a:ext uri="{FF2B5EF4-FFF2-40B4-BE49-F238E27FC236}">
                <a16:creationId xmlns:a16="http://schemas.microsoft.com/office/drawing/2014/main" id="{90DD83EE-161E-0530-B1D2-9B8FBFEFF107}"/>
              </a:ext>
            </a:extLst>
          </p:cNvPr>
          <p:cNvSpPr/>
          <p:nvPr/>
        </p:nvSpPr>
        <p:spPr bwMode="auto">
          <a:xfrm>
            <a:off x="1134650" y="2926080"/>
            <a:ext cx="3649980" cy="2080260"/>
          </a:xfrm>
          <a:custGeom>
            <a:avLst/>
            <a:gdLst>
              <a:gd name="connsiteX0" fmla="*/ 0 w 3649980"/>
              <a:gd name="connsiteY0" fmla="*/ 0 h 2080260"/>
              <a:gd name="connsiteX1" fmla="*/ 80010 w 3649980"/>
              <a:gd name="connsiteY1" fmla="*/ 0 h 2080260"/>
              <a:gd name="connsiteX2" fmla="*/ 80010 w 3649980"/>
              <a:gd name="connsiteY2" fmla="*/ 30480 h 2080260"/>
              <a:gd name="connsiteX3" fmla="*/ 160020 w 3649980"/>
              <a:gd name="connsiteY3" fmla="*/ 30480 h 2080260"/>
              <a:gd name="connsiteX4" fmla="*/ 160020 w 3649980"/>
              <a:gd name="connsiteY4" fmla="*/ 83820 h 2080260"/>
              <a:gd name="connsiteX5" fmla="*/ 194310 w 3649980"/>
              <a:gd name="connsiteY5" fmla="*/ 83820 h 2080260"/>
              <a:gd name="connsiteX6" fmla="*/ 194310 w 3649980"/>
              <a:gd name="connsiteY6" fmla="*/ 129540 h 2080260"/>
              <a:gd name="connsiteX7" fmla="*/ 262890 w 3649980"/>
              <a:gd name="connsiteY7" fmla="*/ 129540 h 2080260"/>
              <a:gd name="connsiteX8" fmla="*/ 262890 w 3649980"/>
              <a:gd name="connsiteY8" fmla="*/ 160020 h 2080260"/>
              <a:gd name="connsiteX9" fmla="*/ 323850 w 3649980"/>
              <a:gd name="connsiteY9" fmla="*/ 160020 h 2080260"/>
              <a:gd name="connsiteX10" fmla="*/ 323850 w 3649980"/>
              <a:gd name="connsiteY10" fmla="*/ 201930 h 2080260"/>
              <a:gd name="connsiteX11" fmla="*/ 358140 w 3649980"/>
              <a:gd name="connsiteY11" fmla="*/ 201930 h 2080260"/>
              <a:gd name="connsiteX12" fmla="*/ 358140 w 3649980"/>
              <a:gd name="connsiteY12" fmla="*/ 243840 h 2080260"/>
              <a:gd name="connsiteX13" fmla="*/ 407670 w 3649980"/>
              <a:gd name="connsiteY13" fmla="*/ 243840 h 2080260"/>
              <a:gd name="connsiteX14" fmla="*/ 407670 w 3649980"/>
              <a:gd name="connsiteY14" fmla="*/ 289560 h 2080260"/>
              <a:gd name="connsiteX15" fmla="*/ 438150 w 3649980"/>
              <a:gd name="connsiteY15" fmla="*/ 289560 h 2080260"/>
              <a:gd name="connsiteX16" fmla="*/ 438150 w 3649980"/>
              <a:gd name="connsiteY16" fmla="*/ 350520 h 2080260"/>
              <a:gd name="connsiteX17" fmla="*/ 476250 w 3649980"/>
              <a:gd name="connsiteY17" fmla="*/ 350520 h 2080260"/>
              <a:gd name="connsiteX18" fmla="*/ 476250 w 3649980"/>
              <a:gd name="connsiteY18" fmla="*/ 392430 h 2080260"/>
              <a:gd name="connsiteX19" fmla="*/ 495300 w 3649980"/>
              <a:gd name="connsiteY19" fmla="*/ 392430 h 2080260"/>
              <a:gd name="connsiteX20" fmla="*/ 495300 w 3649980"/>
              <a:gd name="connsiteY20" fmla="*/ 430530 h 2080260"/>
              <a:gd name="connsiteX21" fmla="*/ 533400 w 3649980"/>
              <a:gd name="connsiteY21" fmla="*/ 430530 h 2080260"/>
              <a:gd name="connsiteX22" fmla="*/ 533400 w 3649980"/>
              <a:gd name="connsiteY22" fmla="*/ 468630 h 2080260"/>
              <a:gd name="connsiteX23" fmla="*/ 586740 w 3649980"/>
              <a:gd name="connsiteY23" fmla="*/ 468630 h 2080260"/>
              <a:gd name="connsiteX24" fmla="*/ 586740 w 3649980"/>
              <a:gd name="connsiteY24" fmla="*/ 506730 h 2080260"/>
              <a:gd name="connsiteX25" fmla="*/ 628650 w 3649980"/>
              <a:gd name="connsiteY25" fmla="*/ 506730 h 2080260"/>
              <a:gd name="connsiteX26" fmla="*/ 628650 w 3649980"/>
              <a:gd name="connsiteY26" fmla="*/ 563880 h 2080260"/>
              <a:gd name="connsiteX27" fmla="*/ 659130 w 3649980"/>
              <a:gd name="connsiteY27" fmla="*/ 563880 h 2080260"/>
              <a:gd name="connsiteX28" fmla="*/ 659130 w 3649980"/>
              <a:gd name="connsiteY28" fmla="*/ 624840 h 2080260"/>
              <a:gd name="connsiteX29" fmla="*/ 693420 w 3649980"/>
              <a:gd name="connsiteY29" fmla="*/ 624840 h 2080260"/>
              <a:gd name="connsiteX30" fmla="*/ 693420 w 3649980"/>
              <a:gd name="connsiteY30" fmla="*/ 674370 h 2080260"/>
              <a:gd name="connsiteX31" fmla="*/ 723900 w 3649980"/>
              <a:gd name="connsiteY31" fmla="*/ 674370 h 2080260"/>
              <a:gd name="connsiteX32" fmla="*/ 723900 w 3649980"/>
              <a:gd name="connsiteY32" fmla="*/ 716280 h 2080260"/>
              <a:gd name="connsiteX33" fmla="*/ 750570 w 3649980"/>
              <a:gd name="connsiteY33" fmla="*/ 716280 h 2080260"/>
              <a:gd name="connsiteX34" fmla="*/ 750570 w 3649980"/>
              <a:gd name="connsiteY34" fmla="*/ 758190 h 2080260"/>
              <a:gd name="connsiteX35" fmla="*/ 792480 w 3649980"/>
              <a:gd name="connsiteY35" fmla="*/ 758190 h 2080260"/>
              <a:gd name="connsiteX36" fmla="*/ 792480 w 3649980"/>
              <a:gd name="connsiteY36" fmla="*/ 788670 h 2080260"/>
              <a:gd name="connsiteX37" fmla="*/ 826770 w 3649980"/>
              <a:gd name="connsiteY37" fmla="*/ 788670 h 2080260"/>
              <a:gd name="connsiteX38" fmla="*/ 826770 w 3649980"/>
              <a:gd name="connsiteY38" fmla="*/ 857250 h 2080260"/>
              <a:gd name="connsiteX39" fmla="*/ 826770 w 3649980"/>
              <a:gd name="connsiteY39" fmla="*/ 857250 h 2080260"/>
              <a:gd name="connsiteX40" fmla="*/ 857250 w 3649980"/>
              <a:gd name="connsiteY40" fmla="*/ 857250 h 2080260"/>
              <a:gd name="connsiteX41" fmla="*/ 857250 w 3649980"/>
              <a:gd name="connsiteY41" fmla="*/ 857250 h 2080260"/>
              <a:gd name="connsiteX42" fmla="*/ 857250 w 3649980"/>
              <a:gd name="connsiteY42" fmla="*/ 880110 h 2080260"/>
              <a:gd name="connsiteX43" fmla="*/ 887730 w 3649980"/>
              <a:gd name="connsiteY43" fmla="*/ 880110 h 2080260"/>
              <a:gd name="connsiteX44" fmla="*/ 887730 w 3649980"/>
              <a:gd name="connsiteY44" fmla="*/ 929640 h 2080260"/>
              <a:gd name="connsiteX45" fmla="*/ 918210 w 3649980"/>
              <a:gd name="connsiteY45" fmla="*/ 929640 h 2080260"/>
              <a:gd name="connsiteX46" fmla="*/ 918210 w 3649980"/>
              <a:gd name="connsiteY46" fmla="*/ 979170 h 2080260"/>
              <a:gd name="connsiteX47" fmla="*/ 1005840 w 3649980"/>
              <a:gd name="connsiteY47" fmla="*/ 979170 h 2080260"/>
              <a:gd name="connsiteX48" fmla="*/ 1005840 w 3649980"/>
              <a:gd name="connsiteY48" fmla="*/ 1009650 h 2080260"/>
              <a:gd name="connsiteX49" fmla="*/ 1055370 w 3649980"/>
              <a:gd name="connsiteY49" fmla="*/ 1009650 h 2080260"/>
              <a:gd name="connsiteX50" fmla="*/ 1055370 w 3649980"/>
              <a:gd name="connsiteY50" fmla="*/ 1082040 h 2080260"/>
              <a:gd name="connsiteX51" fmla="*/ 1093470 w 3649980"/>
              <a:gd name="connsiteY51" fmla="*/ 1082040 h 2080260"/>
              <a:gd name="connsiteX52" fmla="*/ 1093470 w 3649980"/>
              <a:gd name="connsiteY52" fmla="*/ 1135380 h 2080260"/>
              <a:gd name="connsiteX53" fmla="*/ 1123950 w 3649980"/>
              <a:gd name="connsiteY53" fmla="*/ 1135380 h 2080260"/>
              <a:gd name="connsiteX54" fmla="*/ 1123950 w 3649980"/>
              <a:gd name="connsiteY54" fmla="*/ 1165860 h 2080260"/>
              <a:gd name="connsiteX55" fmla="*/ 1146810 w 3649980"/>
              <a:gd name="connsiteY55" fmla="*/ 1165860 h 2080260"/>
              <a:gd name="connsiteX56" fmla="*/ 1146810 w 3649980"/>
              <a:gd name="connsiteY56" fmla="*/ 1188720 h 2080260"/>
              <a:gd name="connsiteX57" fmla="*/ 1188720 w 3649980"/>
              <a:gd name="connsiteY57" fmla="*/ 1188720 h 2080260"/>
              <a:gd name="connsiteX58" fmla="*/ 1188720 w 3649980"/>
              <a:gd name="connsiteY58" fmla="*/ 1234440 h 2080260"/>
              <a:gd name="connsiteX59" fmla="*/ 1249680 w 3649980"/>
              <a:gd name="connsiteY59" fmla="*/ 1234440 h 2080260"/>
              <a:gd name="connsiteX60" fmla="*/ 1249680 w 3649980"/>
              <a:gd name="connsiteY60" fmla="*/ 1280160 h 2080260"/>
              <a:gd name="connsiteX61" fmla="*/ 1280160 w 3649980"/>
              <a:gd name="connsiteY61" fmla="*/ 1280160 h 2080260"/>
              <a:gd name="connsiteX62" fmla="*/ 1280160 w 3649980"/>
              <a:gd name="connsiteY62" fmla="*/ 1322070 h 2080260"/>
              <a:gd name="connsiteX63" fmla="*/ 1306830 w 3649980"/>
              <a:gd name="connsiteY63" fmla="*/ 1322070 h 2080260"/>
              <a:gd name="connsiteX64" fmla="*/ 1306830 w 3649980"/>
              <a:gd name="connsiteY64" fmla="*/ 1352550 h 2080260"/>
              <a:gd name="connsiteX65" fmla="*/ 1333500 w 3649980"/>
              <a:gd name="connsiteY65" fmla="*/ 1352550 h 2080260"/>
              <a:gd name="connsiteX66" fmla="*/ 1333500 w 3649980"/>
              <a:gd name="connsiteY66" fmla="*/ 1402080 h 2080260"/>
              <a:gd name="connsiteX67" fmla="*/ 1371600 w 3649980"/>
              <a:gd name="connsiteY67" fmla="*/ 1402080 h 2080260"/>
              <a:gd name="connsiteX68" fmla="*/ 1371600 w 3649980"/>
              <a:gd name="connsiteY68" fmla="*/ 1436370 h 2080260"/>
              <a:gd name="connsiteX69" fmla="*/ 1394460 w 3649980"/>
              <a:gd name="connsiteY69" fmla="*/ 1436370 h 2080260"/>
              <a:gd name="connsiteX70" fmla="*/ 1394460 w 3649980"/>
              <a:gd name="connsiteY70" fmla="*/ 1474470 h 2080260"/>
              <a:gd name="connsiteX71" fmla="*/ 1485900 w 3649980"/>
              <a:gd name="connsiteY71" fmla="*/ 1474470 h 2080260"/>
              <a:gd name="connsiteX72" fmla="*/ 1485900 w 3649980"/>
              <a:gd name="connsiteY72" fmla="*/ 1516380 h 2080260"/>
              <a:gd name="connsiteX73" fmla="*/ 1581150 w 3649980"/>
              <a:gd name="connsiteY73" fmla="*/ 1516380 h 2080260"/>
              <a:gd name="connsiteX74" fmla="*/ 1581150 w 3649980"/>
              <a:gd name="connsiteY74" fmla="*/ 1550670 h 2080260"/>
              <a:gd name="connsiteX75" fmla="*/ 1604010 w 3649980"/>
              <a:gd name="connsiteY75" fmla="*/ 1550670 h 2080260"/>
              <a:gd name="connsiteX76" fmla="*/ 1604010 w 3649980"/>
              <a:gd name="connsiteY76" fmla="*/ 1600200 h 2080260"/>
              <a:gd name="connsiteX77" fmla="*/ 1638300 w 3649980"/>
              <a:gd name="connsiteY77" fmla="*/ 1600200 h 2080260"/>
              <a:gd name="connsiteX78" fmla="*/ 1638300 w 3649980"/>
              <a:gd name="connsiteY78" fmla="*/ 1642110 h 2080260"/>
              <a:gd name="connsiteX79" fmla="*/ 1714500 w 3649980"/>
              <a:gd name="connsiteY79" fmla="*/ 1642110 h 2080260"/>
              <a:gd name="connsiteX80" fmla="*/ 1714500 w 3649980"/>
              <a:gd name="connsiteY80" fmla="*/ 1668780 h 2080260"/>
              <a:gd name="connsiteX81" fmla="*/ 1714500 w 3649980"/>
              <a:gd name="connsiteY81" fmla="*/ 1668780 h 2080260"/>
              <a:gd name="connsiteX82" fmla="*/ 1764030 w 3649980"/>
              <a:gd name="connsiteY82" fmla="*/ 1668780 h 2080260"/>
              <a:gd name="connsiteX83" fmla="*/ 1764030 w 3649980"/>
              <a:gd name="connsiteY83" fmla="*/ 1706880 h 2080260"/>
              <a:gd name="connsiteX84" fmla="*/ 1809750 w 3649980"/>
              <a:gd name="connsiteY84" fmla="*/ 1706880 h 2080260"/>
              <a:gd name="connsiteX85" fmla="*/ 1809750 w 3649980"/>
              <a:gd name="connsiteY85" fmla="*/ 1733550 h 2080260"/>
              <a:gd name="connsiteX86" fmla="*/ 1836420 w 3649980"/>
              <a:gd name="connsiteY86" fmla="*/ 1733550 h 2080260"/>
              <a:gd name="connsiteX87" fmla="*/ 1836420 w 3649980"/>
              <a:gd name="connsiteY87" fmla="*/ 1764030 h 2080260"/>
              <a:gd name="connsiteX88" fmla="*/ 1851660 w 3649980"/>
              <a:gd name="connsiteY88" fmla="*/ 1764030 h 2080260"/>
              <a:gd name="connsiteX89" fmla="*/ 1851660 w 3649980"/>
              <a:gd name="connsiteY89" fmla="*/ 1790700 h 2080260"/>
              <a:gd name="connsiteX90" fmla="*/ 1889760 w 3649980"/>
              <a:gd name="connsiteY90" fmla="*/ 1790700 h 2080260"/>
              <a:gd name="connsiteX91" fmla="*/ 1889760 w 3649980"/>
              <a:gd name="connsiteY91" fmla="*/ 1813560 h 2080260"/>
              <a:gd name="connsiteX92" fmla="*/ 1950720 w 3649980"/>
              <a:gd name="connsiteY92" fmla="*/ 1813560 h 2080260"/>
              <a:gd name="connsiteX93" fmla="*/ 1950720 w 3649980"/>
              <a:gd name="connsiteY93" fmla="*/ 1855470 h 2080260"/>
              <a:gd name="connsiteX94" fmla="*/ 1988820 w 3649980"/>
              <a:gd name="connsiteY94" fmla="*/ 1855470 h 2080260"/>
              <a:gd name="connsiteX95" fmla="*/ 1996440 w 3649980"/>
              <a:gd name="connsiteY95" fmla="*/ 1855470 h 2080260"/>
              <a:gd name="connsiteX96" fmla="*/ 2156460 w 3649980"/>
              <a:gd name="connsiteY96" fmla="*/ 1855470 h 2080260"/>
              <a:gd name="connsiteX97" fmla="*/ 2156460 w 3649980"/>
              <a:gd name="connsiteY97" fmla="*/ 1905000 h 2080260"/>
              <a:gd name="connsiteX98" fmla="*/ 2366010 w 3649980"/>
              <a:gd name="connsiteY98" fmla="*/ 1905000 h 2080260"/>
              <a:gd name="connsiteX99" fmla="*/ 2366010 w 3649980"/>
              <a:gd name="connsiteY99" fmla="*/ 2023110 h 2080260"/>
              <a:gd name="connsiteX100" fmla="*/ 2468880 w 3649980"/>
              <a:gd name="connsiteY100" fmla="*/ 2023110 h 2080260"/>
              <a:gd name="connsiteX101" fmla="*/ 2468880 w 3649980"/>
              <a:gd name="connsiteY101" fmla="*/ 2080260 h 2080260"/>
              <a:gd name="connsiteX102" fmla="*/ 3649980 w 3649980"/>
              <a:gd name="connsiteY102" fmla="*/ 2080260 h 20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3649980" h="2080260">
                <a:moveTo>
                  <a:pt x="0" y="0"/>
                </a:moveTo>
                <a:lnTo>
                  <a:pt x="80010" y="0"/>
                </a:lnTo>
                <a:lnTo>
                  <a:pt x="80010" y="30480"/>
                </a:lnTo>
                <a:lnTo>
                  <a:pt x="160020" y="30480"/>
                </a:lnTo>
                <a:lnTo>
                  <a:pt x="160020" y="83820"/>
                </a:lnTo>
                <a:lnTo>
                  <a:pt x="194310" y="83820"/>
                </a:lnTo>
                <a:lnTo>
                  <a:pt x="194310" y="129540"/>
                </a:lnTo>
                <a:lnTo>
                  <a:pt x="262890" y="129540"/>
                </a:lnTo>
                <a:lnTo>
                  <a:pt x="262890" y="160020"/>
                </a:lnTo>
                <a:lnTo>
                  <a:pt x="323850" y="160020"/>
                </a:lnTo>
                <a:lnTo>
                  <a:pt x="323850" y="201930"/>
                </a:lnTo>
                <a:lnTo>
                  <a:pt x="358140" y="201930"/>
                </a:lnTo>
                <a:lnTo>
                  <a:pt x="358140" y="243840"/>
                </a:lnTo>
                <a:lnTo>
                  <a:pt x="407670" y="243840"/>
                </a:lnTo>
                <a:lnTo>
                  <a:pt x="407670" y="289560"/>
                </a:lnTo>
                <a:lnTo>
                  <a:pt x="438150" y="289560"/>
                </a:lnTo>
                <a:lnTo>
                  <a:pt x="438150" y="350520"/>
                </a:lnTo>
                <a:lnTo>
                  <a:pt x="476250" y="350520"/>
                </a:lnTo>
                <a:lnTo>
                  <a:pt x="476250" y="392430"/>
                </a:lnTo>
                <a:lnTo>
                  <a:pt x="495300" y="392430"/>
                </a:lnTo>
                <a:lnTo>
                  <a:pt x="495300" y="430530"/>
                </a:lnTo>
                <a:lnTo>
                  <a:pt x="533400" y="430530"/>
                </a:lnTo>
                <a:lnTo>
                  <a:pt x="533400" y="468630"/>
                </a:lnTo>
                <a:lnTo>
                  <a:pt x="586740" y="468630"/>
                </a:lnTo>
                <a:lnTo>
                  <a:pt x="586740" y="506730"/>
                </a:lnTo>
                <a:lnTo>
                  <a:pt x="628650" y="506730"/>
                </a:lnTo>
                <a:lnTo>
                  <a:pt x="628650" y="563880"/>
                </a:lnTo>
                <a:lnTo>
                  <a:pt x="659130" y="563880"/>
                </a:lnTo>
                <a:lnTo>
                  <a:pt x="659130" y="624840"/>
                </a:lnTo>
                <a:lnTo>
                  <a:pt x="693420" y="624840"/>
                </a:lnTo>
                <a:lnTo>
                  <a:pt x="693420" y="674370"/>
                </a:lnTo>
                <a:lnTo>
                  <a:pt x="723900" y="674370"/>
                </a:lnTo>
                <a:lnTo>
                  <a:pt x="723900" y="716280"/>
                </a:lnTo>
                <a:lnTo>
                  <a:pt x="750570" y="716280"/>
                </a:lnTo>
                <a:lnTo>
                  <a:pt x="750570" y="758190"/>
                </a:lnTo>
                <a:lnTo>
                  <a:pt x="792480" y="758190"/>
                </a:lnTo>
                <a:lnTo>
                  <a:pt x="792480" y="788670"/>
                </a:lnTo>
                <a:lnTo>
                  <a:pt x="826770" y="788670"/>
                </a:lnTo>
                <a:lnTo>
                  <a:pt x="826770" y="857250"/>
                </a:lnTo>
                <a:lnTo>
                  <a:pt x="826770" y="857250"/>
                </a:lnTo>
                <a:lnTo>
                  <a:pt x="857250" y="857250"/>
                </a:lnTo>
                <a:lnTo>
                  <a:pt x="857250" y="857250"/>
                </a:lnTo>
                <a:lnTo>
                  <a:pt x="857250" y="880110"/>
                </a:lnTo>
                <a:lnTo>
                  <a:pt x="887730" y="880110"/>
                </a:lnTo>
                <a:lnTo>
                  <a:pt x="887730" y="929640"/>
                </a:lnTo>
                <a:lnTo>
                  <a:pt x="918210" y="929640"/>
                </a:lnTo>
                <a:lnTo>
                  <a:pt x="918210" y="979170"/>
                </a:lnTo>
                <a:lnTo>
                  <a:pt x="1005840" y="979170"/>
                </a:lnTo>
                <a:lnTo>
                  <a:pt x="1005840" y="1009650"/>
                </a:lnTo>
                <a:lnTo>
                  <a:pt x="1055370" y="1009650"/>
                </a:lnTo>
                <a:lnTo>
                  <a:pt x="1055370" y="1082040"/>
                </a:lnTo>
                <a:lnTo>
                  <a:pt x="1093470" y="1082040"/>
                </a:lnTo>
                <a:lnTo>
                  <a:pt x="1093470" y="1135380"/>
                </a:lnTo>
                <a:lnTo>
                  <a:pt x="1123950" y="1135380"/>
                </a:lnTo>
                <a:lnTo>
                  <a:pt x="1123950" y="1165860"/>
                </a:lnTo>
                <a:lnTo>
                  <a:pt x="1146810" y="1165860"/>
                </a:lnTo>
                <a:lnTo>
                  <a:pt x="1146810" y="1188720"/>
                </a:lnTo>
                <a:lnTo>
                  <a:pt x="1188720" y="1188720"/>
                </a:lnTo>
                <a:lnTo>
                  <a:pt x="1188720" y="1234440"/>
                </a:lnTo>
                <a:lnTo>
                  <a:pt x="1249680" y="1234440"/>
                </a:lnTo>
                <a:lnTo>
                  <a:pt x="1249680" y="1280160"/>
                </a:lnTo>
                <a:lnTo>
                  <a:pt x="1280160" y="1280160"/>
                </a:lnTo>
                <a:lnTo>
                  <a:pt x="1280160" y="1322070"/>
                </a:lnTo>
                <a:lnTo>
                  <a:pt x="1306830" y="1322070"/>
                </a:lnTo>
                <a:lnTo>
                  <a:pt x="1306830" y="1352550"/>
                </a:lnTo>
                <a:lnTo>
                  <a:pt x="1333500" y="1352550"/>
                </a:lnTo>
                <a:lnTo>
                  <a:pt x="1333500" y="1402080"/>
                </a:lnTo>
                <a:lnTo>
                  <a:pt x="1371600" y="1402080"/>
                </a:lnTo>
                <a:lnTo>
                  <a:pt x="1371600" y="1436370"/>
                </a:lnTo>
                <a:lnTo>
                  <a:pt x="1394460" y="1436370"/>
                </a:lnTo>
                <a:lnTo>
                  <a:pt x="1394460" y="1474470"/>
                </a:lnTo>
                <a:lnTo>
                  <a:pt x="1485900" y="1474470"/>
                </a:lnTo>
                <a:lnTo>
                  <a:pt x="1485900" y="1516380"/>
                </a:lnTo>
                <a:lnTo>
                  <a:pt x="1581150" y="1516380"/>
                </a:lnTo>
                <a:lnTo>
                  <a:pt x="1581150" y="1550670"/>
                </a:lnTo>
                <a:lnTo>
                  <a:pt x="1604010" y="1550670"/>
                </a:lnTo>
                <a:lnTo>
                  <a:pt x="1604010" y="1600200"/>
                </a:lnTo>
                <a:lnTo>
                  <a:pt x="1638300" y="1600200"/>
                </a:lnTo>
                <a:lnTo>
                  <a:pt x="1638300" y="1642110"/>
                </a:lnTo>
                <a:lnTo>
                  <a:pt x="1714500" y="1642110"/>
                </a:lnTo>
                <a:lnTo>
                  <a:pt x="1714500" y="1668780"/>
                </a:lnTo>
                <a:lnTo>
                  <a:pt x="1714500" y="1668780"/>
                </a:lnTo>
                <a:lnTo>
                  <a:pt x="1764030" y="1668780"/>
                </a:lnTo>
                <a:lnTo>
                  <a:pt x="1764030" y="1706880"/>
                </a:lnTo>
                <a:lnTo>
                  <a:pt x="1809750" y="1706880"/>
                </a:lnTo>
                <a:lnTo>
                  <a:pt x="1809750" y="1733550"/>
                </a:lnTo>
                <a:lnTo>
                  <a:pt x="1836420" y="1733550"/>
                </a:lnTo>
                <a:lnTo>
                  <a:pt x="1836420" y="1764030"/>
                </a:lnTo>
                <a:lnTo>
                  <a:pt x="1851660" y="1764030"/>
                </a:lnTo>
                <a:lnTo>
                  <a:pt x="1851660" y="1790700"/>
                </a:lnTo>
                <a:lnTo>
                  <a:pt x="1889760" y="1790700"/>
                </a:lnTo>
                <a:lnTo>
                  <a:pt x="1889760" y="1813560"/>
                </a:lnTo>
                <a:lnTo>
                  <a:pt x="1950720" y="1813560"/>
                </a:lnTo>
                <a:lnTo>
                  <a:pt x="1950720" y="1855470"/>
                </a:lnTo>
                <a:lnTo>
                  <a:pt x="1988820" y="1855470"/>
                </a:lnTo>
                <a:lnTo>
                  <a:pt x="1996440" y="1855470"/>
                </a:lnTo>
                <a:lnTo>
                  <a:pt x="2156460" y="1855470"/>
                </a:lnTo>
                <a:lnTo>
                  <a:pt x="2156460" y="1905000"/>
                </a:lnTo>
                <a:lnTo>
                  <a:pt x="2366010" y="1905000"/>
                </a:lnTo>
                <a:lnTo>
                  <a:pt x="2366010" y="2023110"/>
                </a:lnTo>
                <a:lnTo>
                  <a:pt x="2468880" y="2023110"/>
                </a:lnTo>
                <a:lnTo>
                  <a:pt x="2468880" y="2080260"/>
                </a:lnTo>
                <a:lnTo>
                  <a:pt x="3649980" y="208026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55" name="Straight Connector 54">
            <a:extLst>
              <a:ext uri="{FF2B5EF4-FFF2-40B4-BE49-F238E27FC236}">
                <a16:creationId xmlns:a16="http://schemas.microsoft.com/office/drawing/2014/main" id="{B407F632-3A89-9D2E-B127-0952222722B9}"/>
              </a:ext>
            </a:extLst>
          </p:cNvPr>
          <p:cNvCxnSpPr>
            <a:cxnSpLocks/>
          </p:cNvCxnSpPr>
          <p:nvPr/>
        </p:nvCxnSpPr>
        <p:spPr bwMode="auto">
          <a:xfrm>
            <a:off x="1153700" y="5219700"/>
            <a:ext cx="609600" cy="0"/>
          </a:xfrm>
          <a:prstGeom prst="line">
            <a:avLst/>
          </a:prstGeom>
          <a:noFill/>
          <a:ln w="28575" cap="flat" cmpd="sng" algn="ctr">
            <a:solidFill>
              <a:schemeClr val="bg1"/>
            </a:solidFill>
            <a:prstDash val="solid"/>
            <a:round/>
            <a:headEnd type="none" w="med" len="med"/>
            <a:tailEnd type="none" w="med" len="med"/>
          </a:ln>
          <a:effectLst/>
        </p:spPr>
      </p:cxnSp>
      <p:sp>
        <p:nvSpPr>
          <p:cNvPr id="56" name="TextBox 55">
            <a:extLst>
              <a:ext uri="{FF2B5EF4-FFF2-40B4-BE49-F238E27FC236}">
                <a16:creationId xmlns:a16="http://schemas.microsoft.com/office/drawing/2014/main" id="{49300E1E-05BF-F6C9-D92F-7E34363C1361}"/>
              </a:ext>
            </a:extLst>
          </p:cNvPr>
          <p:cNvSpPr txBox="1"/>
          <p:nvPr/>
        </p:nvSpPr>
        <p:spPr bwMode="auto">
          <a:xfrm>
            <a:off x="1061225" y="4728541"/>
            <a:ext cx="95045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Treatment period</a:t>
            </a:r>
          </a:p>
        </p:txBody>
      </p:sp>
      <p:sp>
        <p:nvSpPr>
          <p:cNvPr id="59" name="TextBox 58">
            <a:extLst>
              <a:ext uri="{FF2B5EF4-FFF2-40B4-BE49-F238E27FC236}">
                <a16:creationId xmlns:a16="http://schemas.microsoft.com/office/drawing/2014/main" id="{0E802649-F48B-4F9C-596F-506537E955FF}"/>
              </a:ext>
            </a:extLst>
          </p:cNvPr>
          <p:cNvSpPr txBox="1"/>
          <p:nvPr/>
        </p:nvSpPr>
        <p:spPr bwMode="auto">
          <a:xfrm rot="16200000">
            <a:off x="4817983" y="3897306"/>
            <a:ext cx="2402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a:t>
            </a:r>
          </a:p>
        </p:txBody>
      </p:sp>
      <p:grpSp>
        <p:nvGrpSpPr>
          <p:cNvPr id="60" name="Group 59">
            <a:extLst>
              <a:ext uri="{FF2B5EF4-FFF2-40B4-BE49-F238E27FC236}">
                <a16:creationId xmlns:a16="http://schemas.microsoft.com/office/drawing/2014/main" id="{9A7B12FD-D810-3431-6569-A25FBD44078C}"/>
              </a:ext>
            </a:extLst>
          </p:cNvPr>
          <p:cNvGrpSpPr/>
          <p:nvPr/>
        </p:nvGrpSpPr>
        <p:grpSpPr>
          <a:xfrm>
            <a:off x="5986022" y="2702375"/>
            <a:ext cx="535725" cy="2731498"/>
            <a:chOff x="1008530" y="2176675"/>
            <a:chExt cx="413498" cy="2108299"/>
          </a:xfrm>
        </p:grpSpPr>
        <p:sp>
          <p:nvSpPr>
            <p:cNvPr id="61" name="TextBox 60">
              <a:extLst>
                <a:ext uri="{FF2B5EF4-FFF2-40B4-BE49-F238E27FC236}">
                  <a16:creationId xmlns:a16="http://schemas.microsoft.com/office/drawing/2014/main" id="{A31040EC-933E-239B-CA25-08B48265B14A}"/>
                </a:ext>
              </a:extLst>
            </p:cNvPr>
            <p:cNvSpPr txBox="1"/>
            <p:nvPr/>
          </p:nvSpPr>
          <p:spPr bwMode="auto">
            <a:xfrm>
              <a:off x="1008530" y="2176675"/>
              <a:ext cx="413498"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62" name="TextBox 61">
              <a:extLst>
                <a:ext uri="{FF2B5EF4-FFF2-40B4-BE49-F238E27FC236}">
                  <a16:creationId xmlns:a16="http://schemas.microsoft.com/office/drawing/2014/main" id="{A0C855D2-F1B5-0A34-595F-2684649E110B}"/>
                </a:ext>
              </a:extLst>
            </p:cNvPr>
            <p:cNvSpPr txBox="1"/>
            <p:nvPr/>
          </p:nvSpPr>
          <p:spPr bwMode="auto">
            <a:xfrm>
              <a:off x="1098852" y="2541321"/>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63" name="TextBox 62">
              <a:extLst>
                <a:ext uri="{FF2B5EF4-FFF2-40B4-BE49-F238E27FC236}">
                  <a16:creationId xmlns:a16="http://schemas.microsoft.com/office/drawing/2014/main" id="{F2BED78E-406E-5813-A145-35101F7BD790}"/>
                </a:ext>
              </a:extLst>
            </p:cNvPr>
            <p:cNvSpPr txBox="1"/>
            <p:nvPr/>
          </p:nvSpPr>
          <p:spPr bwMode="auto">
            <a:xfrm>
              <a:off x="1098852" y="2905967"/>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16" name="TextBox 9215">
              <a:extLst>
                <a:ext uri="{FF2B5EF4-FFF2-40B4-BE49-F238E27FC236}">
                  <a16:creationId xmlns:a16="http://schemas.microsoft.com/office/drawing/2014/main" id="{7E4592DE-D519-FBE7-A10D-D241294372E6}"/>
                </a:ext>
              </a:extLst>
            </p:cNvPr>
            <p:cNvSpPr txBox="1"/>
            <p:nvPr/>
          </p:nvSpPr>
          <p:spPr bwMode="auto">
            <a:xfrm>
              <a:off x="1098852" y="3270613"/>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17" name="TextBox 9216">
              <a:extLst>
                <a:ext uri="{FF2B5EF4-FFF2-40B4-BE49-F238E27FC236}">
                  <a16:creationId xmlns:a16="http://schemas.microsoft.com/office/drawing/2014/main" id="{E6FA30D6-4B37-4D49-050D-64C22F992F5D}"/>
                </a:ext>
              </a:extLst>
            </p:cNvPr>
            <p:cNvSpPr txBox="1"/>
            <p:nvPr/>
          </p:nvSpPr>
          <p:spPr bwMode="auto">
            <a:xfrm>
              <a:off x="1098534" y="3635259"/>
              <a:ext cx="32317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19" name="TextBox 9218">
              <a:extLst>
                <a:ext uri="{FF2B5EF4-FFF2-40B4-BE49-F238E27FC236}">
                  <a16:creationId xmlns:a16="http://schemas.microsoft.com/office/drawing/2014/main" id="{838744DF-7E69-BF5B-D1BB-00455DA40F21}"/>
                </a:ext>
              </a:extLst>
            </p:cNvPr>
            <p:cNvSpPr txBox="1"/>
            <p:nvPr/>
          </p:nvSpPr>
          <p:spPr bwMode="auto">
            <a:xfrm>
              <a:off x="1188854" y="3999906"/>
              <a:ext cx="232856" cy="28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sp>
        <p:nvSpPr>
          <p:cNvPr id="9231" name="TextBox 9230">
            <a:extLst>
              <a:ext uri="{FF2B5EF4-FFF2-40B4-BE49-F238E27FC236}">
                <a16:creationId xmlns:a16="http://schemas.microsoft.com/office/drawing/2014/main" id="{8281D8B9-1A31-7EE4-C7BC-DD6CE26C6F3F}"/>
              </a:ext>
            </a:extLst>
          </p:cNvPr>
          <p:cNvSpPr txBox="1"/>
          <p:nvPr/>
        </p:nvSpPr>
        <p:spPr bwMode="auto">
          <a:xfrm>
            <a:off x="6563857" y="5534550"/>
            <a:ext cx="40533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9232" name="Freeform: Shape 9231">
            <a:extLst>
              <a:ext uri="{FF2B5EF4-FFF2-40B4-BE49-F238E27FC236}">
                <a16:creationId xmlns:a16="http://schemas.microsoft.com/office/drawing/2014/main" id="{8E38CD9F-CF10-05B4-C9C9-11FC68E274F7}"/>
              </a:ext>
            </a:extLst>
          </p:cNvPr>
          <p:cNvSpPr/>
          <p:nvPr/>
        </p:nvSpPr>
        <p:spPr bwMode="auto">
          <a:xfrm>
            <a:off x="6557230" y="2880634"/>
            <a:ext cx="4059969" cy="2379242"/>
          </a:xfrm>
          <a:custGeom>
            <a:avLst/>
            <a:gdLst>
              <a:gd name="connsiteX0" fmla="*/ 0 w 4047066"/>
              <a:gd name="connsiteY0" fmla="*/ 0 h 2383367"/>
              <a:gd name="connsiteX1" fmla="*/ 0 w 4047066"/>
              <a:gd name="connsiteY1" fmla="*/ 2383367 h 2383367"/>
              <a:gd name="connsiteX2" fmla="*/ 4047066 w 4047066"/>
              <a:gd name="connsiteY2" fmla="*/ 2383367 h 2383367"/>
            </a:gdLst>
            <a:ahLst/>
            <a:cxnLst>
              <a:cxn ang="0">
                <a:pos x="connsiteX0" y="connsiteY0"/>
              </a:cxn>
              <a:cxn ang="0">
                <a:pos x="connsiteX1" y="connsiteY1"/>
              </a:cxn>
              <a:cxn ang="0">
                <a:pos x="connsiteX2" y="connsiteY2"/>
              </a:cxn>
            </a:cxnLst>
            <a:rect l="l" t="t" r="r" b="b"/>
            <a:pathLst>
              <a:path w="4047066" h="2383367">
                <a:moveTo>
                  <a:pt x="0" y="0"/>
                </a:moveTo>
                <a:lnTo>
                  <a:pt x="0" y="2383367"/>
                </a:lnTo>
                <a:lnTo>
                  <a:pt x="4047066" y="2383367"/>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233" name="Group 9232">
            <a:extLst>
              <a:ext uri="{FF2B5EF4-FFF2-40B4-BE49-F238E27FC236}">
                <a16:creationId xmlns:a16="http://schemas.microsoft.com/office/drawing/2014/main" id="{F4EFEBC3-9A48-3F99-B8BA-5AE6334B28BF}"/>
              </a:ext>
            </a:extLst>
          </p:cNvPr>
          <p:cNvGrpSpPr/>
          <p:nvPr/>
        </p:nvGrpSpPr>
        <p:grpSpPr>
          <a:xfrm>
            <a:off x="6465374" y="2891551"/>
            <a:ext cx="93547" cy="2368325"/>
            <a:chOff x="1262810" y="2914985"/>
            <a:chExt cx="93547" cy="2368325"/>
          </a:xfrm>
        </p:grpSpPr>
        <p:cxnSp>
          <p:nvCxnSpPr>
            <p:cNvPr id="9234" name="Straight Connector 9233">
              <a:extLst>
                <a:ext uri="{FF2B5EF4-FFF2-40B4-BE49-F238E27FC236}">
                  <a16:creationId xmlns:a16="http://schemas.microsoft.com/office/drawing/2014/main" id="{8CAB2751-060E-C8A1-9ABC-88DBE8C9F5B6}"/>
                </a:ext>
              </a:extLst>
            </p:cNvPr>
            <p:cNvCxnSpPr>
              <a:cxnSpLocks/>
            </p:cNvCxnSpPr>
            <p:nvPr/>
          </p:nvCxnSpPr>
          <p:spPr bwMode="auto">
            <a:xfrm>
              <a:off x="1262810" y="2914985"/>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26EEFA5F-AB7F-54BB-F217-2DDC72B480A4}"/>
                </a:ext>
              </a:extLst>
            </p:cNvPr>
            <p:cNvCxnSpPr>
              <a:cxnSpLocks/>
            </p:cNvCxnSpPr>
            <p:nvPr/>
          </p:nvCxnSpPr>
          <p:spPr bwMode="auto">
            <a:xfrm>
              <a:off x="1262810" y="3383356"/>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351C5AD2-F4E8-DD3D-484F-E2F71C8922BE}"/>
                </a:ext>
              </a:extLst>
            </p:cNvPr>
            <p:cNvCxnSpPr>
              <a:cxnSpLocks/>
            </p:cNvCxnSpPr>
            <p:nvPr/>
          </p:nvCxnSpPr>
          <p:spPr bwMode="auto">
            <a:xfrm>
              <a:off x="1262810" y="3851727"/>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35712A0D-3955-7A3F-F0EA-29043D94BD7B}"/>
                </a:ext>
              </a:extLst>
            </p:cNvPr>
            <p:cNvCxnSpPr>
              <a:cxnSpLocks/>
            </p:cNvCxnSpPr>
            <p:nvPr/>
          </p:nvCxnSpPr>
          <p:spPr bwMode="auto">
            <a:xfrm>
              <a:off x="1262810" y="4320099"/>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8F2B63D8-5F3C-167B-CD02-26439BF53E52}"/>
                </a:ext>
              </a:extLst>
            </p:cNvPr>
            <p:cNvCxnSpPr>
              <a:cxnSpLocks/>
            </p:cNvCxnSpPr>
            <p:nvPr/>
          </p:nvCxnSpPr>
          <p:spPr bwMode="auto">
            <a:xfrm>
              <a:off x="1262810" y="4788470"/>
              <a:ext cx="87109" cy="0"/>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668FB078-942B-F3AF-D2DF-B20DEA96961E}"/>
                </a:ext>
              </a:extLst>
            </p:cNvPr>
            <p:cNvCxnSpPr>
              <a:cxnSpLocks/>
            </p:cNvCxnSpPr>
            <p:nvPr/>
          </p:nvCxnSpPr>
          <p:spPr bwMode="auto">
            <a:xfrm>
              <a:off x="1269248" y="5283310"/>
              <a:ext cx="87109"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9" name="Group 9258">
            <a:extLst>
              <a:ext uri="{FF2B5EF4-FFF2-40B4-BE49-F238E27FC236}">
                <a16:creationId xmlns:a16="http://schemas.microsoft.com/office/drawing/2014/main" id="{31602EAA-9359-F8F7-A31A-B8D4C618E3D0}"/>
              </a:ext>
            </a:extLst>
          </p:cNvPr>
          <p:cNvGrpSpPr/>
          <p:nvPr/>
        </p:nvGrpSpPr>
        <p:grpSpPr>
          <a:xfrm>
            <a:off x="6402476" y="5196266"/>
            <a:ext cx="4422867" cy="457405"/>
            <a:chOff x="6450480" y="5196266"/>
            <a:chExt cx="3940586" cy="457405"/>
          </a:xfrm>
        </p:grpSpPr>
        <p:grpSp>
          <p:nvGrpSpPr>
            <p:cNvPr id="9220" name="Group 9219">
              <a:extLst>
                <a:ext uri="{FF2B5EF4-FFF2-40B4-BE49-F238E27FC236}">
                  <a16:creationId xmlns:a16="http://schemas.microsoft.com/office/drawing/2014/main" id="{2595DAEE-EB29-F7CE-91F7-2F7D232ACDC8}"/>
                </a:ext>
              </a:extLst>
            </p:cNvPr>
            <p:cNvGrpSpPr/>
            <p:nvPr/>
          </p:nvGrpSpPr>
          <p:grpSpPr>
            <a:xfrm>
              <a:off x="6450480" y="5275168"/>
              <a:ext cx="3541706" cy="378503"/>
              <a:chOff x="1296270" y="4144127"/>
              <a:chExt cx="3689755" cy="299042"/>
            </a:xfrm>
          </p:grpSpPr>
          <p:sp>
            <p:nvSpPr>
              <p:cNvPr id="9222" name="TextBox 9221">
                <a:extLst>
                  <a:ext uri="{FF2B5EF4-FFF2-40B4-BE49-F238E27FC236}">
                    <a16:creationId xmlns:a16="http://schemas.microsoft.com/office/drawing/2014/main" id="{3D9D6975-92F6-F1C8-55AB-74D8779EC0B1}"/>
                  </a:ext>
                </a:extLst>
              </p:cNvPr>
              <p:cNvSpPr txBox="1"/>
              <p:nvPr/>
            </p:nvSpPr>
            <p:spPr bwMode="auto">
              <a:xfrm>
                <a:off x="1296270" y="4148527"/>
                <a:ext cx="280025"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23" name="TextBox 9222">
                <a:extLst>
                  <a:ext uri="{FF2B5EF4-FFF2-40B4-BE49-F238E27FC236}">
                    <a16:creationId xmlns:a16="http://schemas.microsoft.com/office/drawing/2014/main" id="{C5F8A48D-8F85-3587-018C-0698C9B2D372}"/>
                  </a:ext>
                </a:extLst>
              </p:cNvPr>
              <p:cNvSpPr txBox="1"/>
              <p:nvPr/>
            </p:nvSpPr>
            <p:spPr bwMode="auto">
              <a:xfrm>
                <a:off x="1692480" y="4145410"/>
                <a:ext cx="280025"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9224" name="TextBox 9223">
                <a:extLst>
                  <a:ext uri="{FF2B5EF4-FFF2-40B4-BE49-F238E27FC236}">
                    <a16:creationId xmlns:a16="http://schemas.microsoft.com/office/drawing/2014/main" id="{5ADB2448-3A98-DDA0-28C2-28E96F2DF219}"/>
                  </a:ext>
                </a:extLst>
              </p:cNvPr>
              <p:cNvSpPr txBox="1"/>
              <p:nvPr/>
            </p:nvSpPr>
            <p:spPr bwMode="auto">
              <a:xfrm>
                <a:off x="2116192" y="4151373"/>
                <a:ext cx="280025"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9225" name="TextBox 9224">
                <a:extLst>
                  <a:ext uri="{FF2B5EF4-FFF2-40B4-BE49-F238E27FC236}">
                    <a16:creationId xmlns:a16="http://schemas.microsoft.com/office/drawing/2014/main" id="{DFE85DB0-0142-7803-E0C9-87CC2BF44B08}"/>
                  </a:ext>
                </a:extLst>
              </p:cNvPr>
              <p:cNvSpPr txBox="1"/>
              <p:nvPr/>
            </p:nvSpPr>
            <p:spPr bwMode="auto">
              <a:xfrm>
                <a:off x="2495136" y="4148256"/>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26" name="TextBox 9225">
                <a:extLst>
                  <a:ext uri="{FF2B5EF4-FFF2-40B4-BE49-F238E27FC236}">
                    <a16:creationId xmlns:a16="http://schemas.microsoft.com/office/drawing/2014/main" id="{894843F8-CF5D-B583-539F-A7575CA62669}"/>
                  </a:ext>
                </a:extLst>
              </p:cNvPr>
              <p:cNvSpPr txBox="1"/>
              <p:nvPr/>
            </p:nvSpPr>
            <p:spPr bwMode="auto">
              <a:xfrm>
                <a:off x="2908209" y="4148256"/>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9227" name="TextBox 9226">
                <a:extLst>
                  <a:ext uri="{FF2B5EF4-FFF2-40B4-BE49-F238E27FC236}">
                    <a16:creationId xmlns:a16="http://schemas.microsoft.com/office/drawing/2014/main" id="{F9F77449-3E49-46E8-71B6-FF492D85BEF5}"/>
                  </a:ext>
                </a:extLst>
              </p:cNvPr>
              <p:cNvSpPr txBox="1"/>
              <p:nvPr/>
            </p:nvSpPr>
            <p:spPr bwMode="auto">
              <a:xfrm>
                <a:off x="3329383" y="4144127"/>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28" name="TextBox 9227">
                <a:extLst>
                  <a:ext uri="{FF2B5EF4-FFF2-40B4-BE49-F238E27FC236}">
                    <a16:creationId xmlns:a16="http://schemas.microsoft.com/office/drawing/2014/main" id="{1852AE10-75B9-D7C9-8BF5-B45B830BB221}"/>
                  </a:ext>
                </a:extLst>
              </p:cNvPr>
              <p:cNvSpPr txBox="1"/>
              <p:nvPr/>
            </p:nvSpPr>
            <p:spPr bwMode="auto">
              <a:xfrm>
                <a:off x="3750350" y="4150090"/>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229" name="TextBox 9228">
                <a:extLst>
                  <a:ext uri="{FF2B5EF4-FFF2-40B4-BE49-F238E27FC236}">
                    <a16:creationId xmlns:a16="http://schemas.microsoft.com/office/drawing/2014/main" id="{73E9953B-D122-14DC-576A-8766BABB3595}"/>
                  </a:ext>
                </a:extLst>
              </p:cNvPr>
              <p:cNvSpPr txBox="1"/>
              <p:nvPr/>
            </p:nvSpPr>
            <p:spPr bwMode="auto">
              <a:xfrm>
                <a:off x="4597384" y="4150090"/>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9230" name="TextBox 9229">
                <a:extLst>
                  <a:ext uri="{FF2B5EF4-FFF2-40B4-BE49-F238E27FC236}">
                    <a16:creationId xmlns:a16="http://schemas.microsoft.com/office/drawing/2014/main" id="{CE49DDC7-A60B-4849-9E92-ED5CB71397B2}"/>
                  </a:ext>
                </a:extLst>
              </p:cNvPr>
              <p:cNvSpPr txBox="1"/>
              <p:nvPr/>
            </p:nvSpPr>
            <p:spPr bwMode="auto">
              <a:xfrm>
                <a:off x="4178177" y="4146973"/>
                <a:ext cx="388641" cy="2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a:t>
                </a:r>
              </a:p>
            </p:txBody>
          </p:sp>
        </p:grpSp>
        <p:sp>
          <p:nvSpPr>
            <p:cNvPr id="9255" name="TextBox 9254">
              <a:extLst>
                <a:ext uri="{FF2B5EF4-FFF2-40B4-BE49-F238E27FC236}">
                  <a16:creationId xmlns:a16="http://schemas.microsoft.com/office/drawing/2014/main" id="{3C4DEFA6-25D1-E3F3-A236-F2E9767DC167}"/>
                </a:ext>
              </a:extLst>
            </p:cNvPr>
            <p:cNvSpPr txBox="1"/>
            <p:nvPr/>
          </p:nvSpPr>
          <p:spPr bwMode="auto">
            <a:xfrm>
              <a:off x="10018019" y="5278777"/>
              <a:ext cx="3730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cxnSp>
          <p:nvCxnSpPr>
            <p:cNvPr id="9257" name="Straight Connector 9256">
              <a:extLst>
                <a:ext uri="{FF2B5EF4-FFF2-40B4-BE49-F238E27FC236}">
                  <a16:creationId xmlns:a16="http://schemas.microsoft.com/office/drawing/2014/main" id="{667ED7F0-0D2B-97EB-D607-A25F38A9F797}"/>
                </a:ext>
              </a:extLst>
            </p:cNvPr>
            <p:cNvCxnSpPr>
              <a:cxnSpLocks/>
            </p:cNvCxnSpPr>
            <p:nvPr/>
          </p:nvCxnSpPr>
          <p:spPr bwMode="auto">
            <a:xfrm>
              <a:off x="6589404" y="5196266"/>
              <a:ext cx="609600" cy="0"/>
            </a:xfrm>
            <a:prstGeom prst="line">
              <a:avLst/>
            </a:prstGeom>
            <a:noFill/>
            <a:ln w="28575" cap="flat" cmpd="sng" algn="ctr">
              <a:solidFill>
                <a:schemeClr val="bg1"/>
              </a:solidFill>
              <a:prstDash val="solid"/>
              <a:round/>
              <a:headEnd type="none" w="med" len="med"/>
              <a:tailEnd type="none" w="med" len="med"/>
            </a:ln>
            <a:effectLst/>
          </p:spPr>
        </p:cxnSp>
      </p:grpSp>
      <p:sp>
        <p:nvSpPr>
          <p:cNvPr id="9258" name="TextBox 9257">
            <a:extLst>
              <a:ext uri="{FF2B5EF4-FFF2-40B4-BE49-F238E27FC236}">
                <a16:creationId xmlns:a16="http://schemas.microsoft.com/office/drawing/2014/main" id="{443B9954-9D49-3449-31C2-AEB81CE94114}"/>
              </a:ext>
            </a:extLst>
          </p:cNvPr>
          <p:cNvSpPr txBox="1"/>
          <p:nvPr/>
        </p:nvSpPr>
        <p:spPr bwMode="auto">
          <a:xfrm>
            <a:off x="6479511" y="4728541"/>
            <a:ext cx="98373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Treatment period</a:t>
            </a:r>
          </a:p>
        </p:txBody>
      </p:sp>
      <p:sp>
        <p:nvSpPr>
          <p:cNvPr id="9261" name="Freeform: Shape 9260">
            <a:extLst>
              <a:ext uri="{FF2B5EF4-FFF2-40B4-BE49-F238E27FC236}">
                <a16:creationId xmlns:a16="http://schemas.microsoft.com/office/drawing/2014/main" id="{CCBA2711-A291-C5A8-1813-16AAEB1AF8D6}"/>
              </a:ext>
            </a:extLst>
          </p:cNvPr>
          <p:cNvSpPr/>
          <p:nvPr/>
        </p:nvSpPr>
        <p:spPr bwMode="auto">
          <a:xfrm>
            <a:off x="6567055" y="2880680"/>
            <a:ext cx="3817460" cy="1975871"/>
          </a:xfrm>
          <a:custGeom>
            <a:avLst/>
            <a:gdLst>
              <a:gd name="connsiteX0" fmla="*/ 0 w 3817460"/>
              <a:gd name="connsiteY0" fmla="*/ 0 h 1975871"/>
              <a:gd name="connsiteX1" fmla="*/ 79930 w 3817460"/>
              <a:gd name="connsiteY1" fmla="*/ 0 h 1975871"/>
              <a:gd name="connsiteX2" fmla="*/ 79930 w 3817460"/>
              <a:gd name="connsiteY2" fmla="*/ 31972 h 1975871"/>
              <a:gd name="connsiteX3" fmla="*/ 121493 w 3817460"/>
              <a:gd name="connsiteY3" fmla="*/ 31972 h 1975871"/>
              <a:gd name="connsiteX4" fmla="*/ 127888 w 3817460"/>
              <a:gd name="connsiteY4" fmla="*/ 38367 h 1975871"/>
              <a:gd name="connsiteX5" fmla="*/ 175846 w 3817460"/>
              <a:gd name="connsiteY5" fmla="*/ 38367 h 1975871"/>
              <a:gd name="connsiteX6" fmla="*/ 175846 w 3817460"/>
              <a:gd name="connsiteY6" fmla="*/ 38367 h 1975871"/>
              <a:gd name="connsiteX7" fmla="*/ 175846 w 3817460"/>
              <a:gd name="connsiteY7" fmla="*/ 57549 h 1975871"/>
              <a:gd name="connsiteX8" fmla="*/ 265367 w 3817460"/>
              <a:gd name="connsiteY8" fmla="*/ 57549 h 1975871"/>
              <a:gd name="connsiteX9" fmla="*/ 265367 w 3817460"/>
              <a:gd name="connsiteY9" fmla="*/ 76733 h 1975871"/>
              <a:gd name="connsiteX10" fmla="*/ 297339 w 3817460"/>
              <a:gd name="connsiteY10" fmla="*/ 76733 h 1975871"/>
              <a:gd name="connsiteX11" fmla="*/ 297339 w 3817460"/>
              <a:gd name="connsiteY11" fmla="*/ 105507 h 1975871"/>
              <a:gd name="connsiteX12" fmla="*/ 377269 w 3817460"/>
              <a:gd name="connsiteY12" fmla="*/ 105507 h 1975871"/>
              <a:gd name="connsiteX13" fmla="*/ 377269 w 3817460"/>
              <a:gd name="connsiteY13" fmla="*/ 166254 h 1975871"/>
              <a:gd name="connsiteX14" fmla="*/ 396453 w 3817460"/>
              <a:gd name="connsiteY14" fmla="*/ 166254 h 1975871"/>
              <a:gd name="connsiteX15" fmla="*/ 396453 w 3817460"/>
              <a:gd name="connsiteY15" fmla="*/ 220607 h 1975871"/>
              <a:gd name="connsiteX16" fmla="*/ 434819 w 3817460"/>
              <a:gd name="connsiteY16" fmla="*/ 220607 h 1975871"/>
              <a:gd name="connsiteX17" fmla="*/ 434819 w 3817460"/>
              <a:gd name="connsiteY17" fmla="*/ 268565 h 1975871"/>
              <a:gd name="connsiteX18" fmla="*/ 460397 w 3817460"/>
              <a:gd name="connsiteY18" fmla="*/ 268565 h 1975871"/>
              <a:gd name="connsiteX19" fmla="*/ 460397 w 3817460"/>
              <a:gd name="connsiteY19" fmla="*/ 316523 h 1975871"/>
              <a:gd name="connsiteX20" fmla="*/ 482777 w 3817460"/>
              <a:gd name="connsiteY20" fmla="*/ 316523 h 1975871"/>
              <a:gd name="connsiteX21" fmla="*/ 482777 w 3817460"/>
              <a:gd name="connsiteY21" fmla="*/ 361284 h 1975871"/>
              <a:gd name="connsiteX22" fmla="*/ 517946 w 3817460"/>
              <a:gd name="connsiteY22" fmla="*/ 361284 h 1975871"/>
              <a:gd name="connsiteX23" fmla="*/ 517946 w 3817460"/>
              <a:gd name="connsiteY23" fmla="*/ 422030 h 1975871"/>
              <a:gd name="connsiteX24" fmla="*/ 559510 w 3817460"/>
              <a:gd name="connsiteY24" fmla="*/ 422030 h 1975871"/>
              <a:gd name="connsiteX25" fmla="*/ 559510 w 3817460"/>
              <a:gd name="connsiteY25" fmla="*/ 511552 h 1975871"/>
              <a:gd name="connsiteX26" fmla="*/ 658623 w 3817460"/>
              <a:gd name="connsiteY26" fmla="*/ 511552 h 1975871"/>
              <a:gd name="connsiteX27" fmla="*/ 658623 w 3817460"/>
              <a:gd name="connsiteY27" fmla="*/ 537130 h 1975871"/>
              <a:gd name="connsiteX28" fmla="*/ 681004 w 3817460"/>
              <a:gd name="connsiteY28" fmla="*/ 537130 h 1975871"/>
              <a:gd name="connsiteX29" fmla="*/ 681004 w 3817460"/>
              <a:gd name="connsiteY29" fmla="*/ 588285 h 1975871"/>
              <a:gd name="connsiteX30" fmla="*/ 728962 w 3817460"/>
              <a:gd name="connsiteY30" fmla="*/ 588285 h 1975871"/>
              <a:gd name="connsiteX31" fmla="*/ 728962 w 3817460"/>
              <a:gd name="connsiteY31" fmla="*/ 658623 h 1975871"/>
              <a:gd name="connsiteX32" fmla="*/ 760934 w 3817460"/>
              <a:gd name="connsiteY32" fmla="*/ 658623 h 1975871"/>
              <a:gd name="connsiteX33" fmla="*/ 760934 w 3817460"/>
              <a:gd name="connsiteY33" fmla="*/ 690596 h 1975871"/>
              <a:gd name="connsiteX34" fmla="*/ 773723 w 3817460"/>
              <a:gd name="connsiteY34" fmla="*/ 690596 h 1975871"/>
              <a:gd name="connsiteX35" fmla="*/ 773723 w 3817460"/>
              <a:gd name="connsiteY35" fmla="*/ 706582 h 1975871"/>
              <a:gd name="connsiteX36" fmla="*/ 799300 w 3817460"/>
              <a:gd name="connsiteY36" fmla="*/ 706582 h 1975871"/>
              <a:gd name="connsiteX37" fmla="*/ 799300 w 3817460"/>
              <a:gd name="connsiteY37" fmla="*/ 738554 h 1975871"/>
              <a:gd name="connsiteX38" fmla="*/ 904808 w 3817460"/>
              <a:gd name="connsiteY38" fmla="*/ 738554 h 1975871"/>
              <a:gd name="connsiteX39" fmla="*/ 904808 w 3817460"/>
              <a:gd name="connsiteY39" fmla="*/ 796103 h 1975871"/>
              <a:gd name="connsiteX40" fmla="*/ 920794 w 3817460"/>
              <a:gd name="connsiteY40" fmla="*/ 796103 h 1975871"/>
              <a:gd name="connsiteX41" fmla="*/ 920794 w 3817460"/>
              <a:gd name="connsiteY41" fmla="*/ 837667 h 1975871"/>
              <a:gd name="connsiteX42" fmla="*/ 987935 w 3817460"/>
              <a:gd name="connsiteY42" fmla="*/ 837667 h 1975871"/>
              <a:gd name="connsiteX43" fmla="*/ 987935 w 3817460"/>
              <a:gd name="connsiteY43" fmla="*/ 837667 h 1975871"/>
              <a:gd name="connsiteX44" fmla="*/ 987935 w 3817460"/>
              <a:gd name="connsiteY44" fmla="*/ 856850 h 1975871"/>
              <a:gd name="connsiteX45" fmla="*/ 1010316 w 3817460"/>
              <a:gd name="connsiteY45" fmla="*/ 856850 h 1975871"/>
              <a:gd name="connsiteX46" fmla="*/ 1010316 w 3817460"/>
              <a:gd name="connsiteY46" fmla="*/ 892019 h 1975871"/>
              <a:gd name="connsiteX47" fmla="*/ 1035893 w 3817460"/>
              <a:gd name="connsiteY47" fmla="*/ 892019 h 1975871"/>
              <a:gd name="connsiteX48" fmla="*/ 1035893 w 3817460"/>
              <a:gd name="connsiteY48" fmla="*/ 936780 h 1975871"/>
              <a:gd name="connsiteX49" fmla="*/ 1058274 w 3817460"/>
              <a:gd name="connsiteY49" fmla="*/ 936780 h 1975871"/>
              <a:gd name="connsiteX50" fmla="*/ 1058274 w 3817460"/>
              <a:gd name="connsiteY50" fmla="*/ 962358 h 1975871"/>
              <a:gd name="connsiteX51" fmla="*/ 1093443 w 3817460"/>
              <a:gd name="connsiteY51" fmla="*/ 962358 h 1975871"/>
              <a:gd name="connsiteX52" fmla="*/ 1093443 w 3817460"/>
              <a:gd name="connsiteY52" fmla="*/ 1039091 h 1975871"/>
              <a:gd name="connsiteX53" fmla="*/ 1160584 w 3817460"/>
              <a:gd name="connsiteY53" fmla="*/ 1039091 h 1975871"/>
              <a:gd name="connsiteX54" fmla="*/ 1160584 w 3817460"/>
              <a:gd name="connsiteY54" fmla="*/ 1048682 h 1975871"/>
              <a:gd name="connsiteX55" fmla="*/ 1246909 w 3817460"/>
              <a:gd name="connsiteY55" fmla="*/ 1048682 h 1975871"/>
              <a:gd name="connsiteX56" fmla="*/ 1246909 w 3817460"/>
              <a:gd name="connsiteY56" fmla="*/ 1099837 h 1975871"/>
              <a:gd name="connsiteX57" fmla="*/ 1272486 w 3817460"/>
              <a:gd name="connsiteY57" fmla="*/ 1099837 h 1975871"/>
              <a:gd name="connsiteX58" fmla="*/ 1272486 w 3817460"/>
              <a:gd name="connsiteY58" fmla="*/ 1154190 h 1975871"/>
              <a:gd name="connsiteX59" fmla="*/ 1310853 w 3817460"/>
              <a:gd name="connsiteY59" fmla="*/ 1154190 h 1975871"/>
              <a:gd name="connsiteX60" fmla="*/ 1310853 w 3817460"/>
              <a:gd name="connsiteY60" fmla="*/ 1214937 h 1975871"/>
              <a:gd name="connsiteX61" fmla="*/ 1365205 w 3817460"/>
              <a:gd name="connsiteY61" fmla="*/ 1214937 h 1975871"/>
              <a:gd name="connsiteX62" fmla="*/ 1365205 w 3817460"/>
              <a:gd name="connsiteY62" fmla="*/ 1224528 h 1975871"/>
              <a:gd name="connsiteX63" fmla="*/ 1413163 w 3817460"/>
              <a:gd name="connsiteY63" fmla="*/ 1224528 h 1975871"/>
              <a:gd name="connsiteX64" fmla="*/ 1413163 w 3817460"/>
              <a:gd name="connsiteY64" fmla="*/ 1272486 h 1975871"/>
              <a:gd name="connsiteX65" fmla="*/ 1425952 w 3817460"/>
              <a:gd name="connsiteY65" fmla="*/ 1285275 h 1975871"/>
              <a:gd name="connsiteX66" fmla="*/ 1441938 w 3817460"/>
              <a:gd name="connsiteY66" fmla="*/ 1301261 h 1975871"/>
              <a:gd name="connsiteX67" fmla="*/ 1467516 w 3817460"/>
              <a:gd name="connsiteY67" fmla="*/ 1301261 h 1975871"/>
              <a:gd name="connsiteX68" fmla="*/ 1467516 w 3817460"/>
              <a:gd name="connsiteY68" fmla="*/ 1346022 h 1975871"/>
              <a:gd name="connsiteX69" fmla="*/ 1493093 w 3817460"/>
              <a:gd name="connsiteY69" fmla="*/ 1346022 h 1975871"/>
              <a:gd name="connsiteX70" fmla="*/ 1493093 w 3817460"/>
              <a:gd name="connsiteY70" fmla="*/ 1377994 h 1975871"/>
              <a:gd name="connsiteX71" fmla="*/ 1592207 w 3817460"/>
              <a:gd name="connsiteY71" fmla="*/ 1377994 h 1975871"/>
              <a:gd name="connsiteX72" fmla="*/ 1592207 w 3817460"/>
              <a:gd name="connsiteY72" fmla="*/ 1397177 h 1975871"/>
              <a:gd name="connsiteX73" fmla="*/ 1803222 w 3817460"/>
              <a:gd name="connsiteY73" fmla="*/ 1397177 h 1975871"/>
              <a:gd name="connsiteX74" fmla="*/ 1803222 w 3817460"/>
              <a:gd name="connsiteY74" fmla="*/ 1429149 h 1975871"/>
              <a:gd name="connsiteX75" fmla="*/ 1847983 w 3817460"/>
              <a:gd name="connsiteY75" fmla="*/ 1429149 h 1975871"/>
              <a:gd name="connsiteX76" fmla="*/ 1847983 w 3817460"/>
              <a:gd name="connsiteY76" fmla="*/ 1451530 h 1975871"/>
              <a:gd name="connsiteX77" fmla="*/ 1915124 w 3817460"/>
              <a:gd name="connsiteY77" fmla="*/ 1451530 h 1975871"/>
              <a:gd name="connsiteX78" fmla="*/ 1915124 w 3817460"/>
              <a:gd name="connsiteY78" fmla="*/ 1502685 h 1975871"/>
              <a:gd name="connsiteX79" fmla="*/ 1915124 w 3817460"/>
              <a:gd name="connsiteY79" fmla="*/ 1512277 h 1975871"/>
              <a:gd name="connsiteX80" fmla="*/ 2122942 w 3817460"/>
              <a:gd name="connsiteY80" fmla="*/ 1512277 h 1975871"/>
              <a:gd name="connsiteX81" fmla="*/ 2122942 w 3817460"/>
              <a:gd name="connsiteY81" fmla="*/ 1566629 h 1975871"/>
              <a:gd name="connsiteX82" fmla="*/ 2417085 w 3817460"/>
              <a:gd name="connsiteY82" fmla="*/ 1566629 h 1975871"/>
              <a:gd name="connsiteX83" fmla="*/ 2417085 w 3817460"/>
              <a:gd name="connsiteY83" fmla="*/ 1627376 h 1975871"/>
              <a:gd name="connsiteX84" fmla="*/ 2656875 w 3817460"/>
              <a:gd name="connsiteY84" fmla="*/ 1627376 h 1975871"/>
              <a:gd name="connsiteX85" fmla="*/ 2656875 w 3817460"/>
              <a:gd name="connsiteY85" fmla="*/ 1700912 h 1975871"/>
              <a:gd name="connsiteX86" fmla="*/ 2765580 w 3817460"/>
              <a:gd name="connsiteY86" fmla="*/ 1700912 h 1975871"/>
              <a:gd name="connsiteX87" fmla="*/ 2765580 w 3817460"/>
              <a:gd name="connsiteY87" fmla="*/ 1790433 h 1975871"/>
              <a:gd name="connsiteX88" fmla="*/ 3257949 w 3817460"/>
              <a:gd name="connsiteY88" fmla="*/ 1790433 h 1975871"/>
              <a:gd name="connsiteX89" fmla="*/ 3257949 w 3817460"/>
              <a:gd name="connsiteY89" fmla="*/ 1975871 h 1975871"/>
              <a:gd name="connsiteX90" fmla="*/ 3817460 w 3817460"/>
              <a:gd name="connsiteY90" fmla="*/ 1975871 h 1975871"/>
              <a:gd name="connsiteX0" fmla="*/ 0 w 3817460"/>
              <a:gd name="connsiteY0" fmla="*/ 0 h 1975871"/>
              <a:gd name="connsiteX1" fmla="*/ 79930 w 3817460"/>
              <a:gd name="connsiteY1" fmla="*/ 0 h 1975871"/>
              <a:gd name="connsiteX2" fmla="*/ 79930 w 3817460"/>
              <a:gd name="connsiteY2" fmla="*/ 31972 h 1975871"/>
              <a:gd name="connsiteX3" fmla="*/ 121493 w 3817460"/>
              <a:gd name="connsiteY3" fmla="*/ 31972 h 1975871"/>
              <a:gd name="connsiteX4" fmla="*/ 127888 w 3817460"/>
              <a:gd name="connsiteY4" fmla="*/ 38367 h 1975871"/>
              <a:gd name="connsiteX5" fmla="*/ 175846 w 3817460"/>
              <a:gd name="connsiteY5" fmla="*/ 38367 h 1975871"/>
              <a:gd name="connsiteX6" fmla="*/ 175846 w 3817460"/>
              <a:gd name="connsiteY6" fmla="*/ 38367 h 1975871"/>
              <a:gd name="connsiteX7" fmla="*/ 175846 w 3817460"/>
              <a:gd name="connsiteY7" fmla="*/ 57549 h 1975871"/>
              <a:gd name="connsiteX8" fmla="*/ 265367 w 3817460"/>
              <a:gd name="connsiteY8" fmla="*/ 57549 h 1975871"/>
              <a:gd name="connsiteX9" fmla="*/ 265367 w 3817460"/>
              <a:gd name="connsiteY9" fmla="*/ 76733 h 1975871"/>
              <a:gd name="connsiteX10" fmla="*/ 297339 w 3817460"/>
              <a:gd name="connsiteY10" fmla="*/ 76733 h 1975871"/>
              <a:gd name="connsiteX11" fmla="*/ 297339 w 3817460"/>
              <a:gd name="connsiteY11" fmla="*/ 105507 h 1975871"/>
              <a:gd name="connsiteX12" fmla="*/ 377269 w 3817460"/>
              <a:gd name="connsiteY12" fmla="*/ 105507 h 1975871"/>
              <a:gd name="connsiteX13" fmla="*/ 377269 w 3817460"/>
              <a:gd name="connsiteY13" fmla="*/ 166254 h 1975871"/>
              <a:gd name="connsiteX14" fmla="*/ 396453 w 3817460"/>
              <a:gd name="connsiteY14" fmla="*/ 166254 h 1975871"/>
              <a:gd name="connsiteX15" fmla="*/ 396453 w 3817460"/>
              <a:gd name="connsiteY15" fmla="*/ 220607 h 1975871"/>
              <a:gd name="connsiteX16" fmla="*/ 434819 w 3817460"/>
              <a:gd name="connsiteY16" fmla="*/ 220607 h 1975871"/>
              <a:gd name="connsiteX17" fmla="*/ 434819 w 3817460"/>
              <a:gd name="connsiteY17" fmla="*/ 268565 h 1975871"/>
              <a:gd name="connsiteX18" fmla="*/ 460397 w 3817460"/>
              <a:gd name="connsiteY18" fmla="*/ 268565 h 1975871"/>
              <a:gd name="connsiteX19" fmla="*/ 460397 w 3817460"/>
              <a:gd name="connsiteY19" fmla="*/ 316523 h 1975871"/>
              <a:gd name="connsiteX20" fmla="*/ 482777 w 3817460"/>
              <a:gd name="connsiteY20" fmla="*/ 316523 h 1975871"/>
              <a:gd name="connsiteX21" fmla="*/ 482777 w 3817460"/>
              <a:gd name="connsiteY21" fmla="*/ 361284 h 1975871"/>
              <a:gd name="connsiteX22" fmla="*/ 517946 w 3817460"/>
              <a:gd name="connsiteY22" fmla="*/ 361284 h 1975871"/>
              <a:gd name="connsiteX23" fmla="*/ 517946 w 3817460"/>
              <a:gd name="connsiteY23" fmla="*/ 422030 h 1975871"/>
              <a:gd name="connsiteX24" fmla="*/ 559510 w 3817460"/>
              <a:gd name="connsiteY24" fmla="*/ 422030 h 1975871"/>
              <a:gd name="connsiteX25" fmla="*/ 559510 w 3817460"/>
              <a:gd name="connsiteY25" fmla="*/ 511552 h 1975871"/>
              <a:gd name="connsiteX26" fmla="*/ 658623 w 3817460"/>
              <a:gd name="connsiteY26" fmla="*/ 511552 h 1975871"/>
              <a:gd name="connsiteX27" fmla="*/ 658623 w 3817460"/>
              <a:gd name="connsiteY27" fmla="*/ 537130 h 1975871"/>
              <a:gd name="connsiteX28" fmla="*/ 681004 w 3817460"/>
              <a:gd name="connsiteY28" fmla="*/ 537130 h 1975871"/>
              <a:gd name="connsiteX29" fmla="*/ 681004 w 3817460"/>
              <a:gd name="connsiteY29" fmla="*/ 588285 h 1975871"/>
              <a:gd name="connsiteX30" fmla="*/ 728962 w 3817460"/>
              <a:gd name="connsiteY30" fmla="*/ 588285 h 1975871"/>
              <a:gd name="connsiteX31" fmla="*/ 728962 w 3817460"/>
              <a:gd name="connsiteY31" fmla="*/ 658623 h 1975871"/>
              <a:gd name="connsiteX32" fmla="*/ 760934 w 3817460"/>
              <a:gd name="connsiteY32" fmla="*/ 658623 h 1975871"/>
              <a:gd name="connsiteX33" fmla="*/ 760934 w 3817460"/>
              <a:gd name="connsiteY33" fmla="*/ 690596 h 1975871"/>
              <a:gd name="connsiteX34" fmla="*/ 773723 w 3817460"/>
              <a:gd name="connsiteY34" fmla="*/ 690596 h 1975871"/>
              <a:gd name="connsiteX35" fmla="*/ 773723 w 3817460"/>
              <a:gd name="connsiteY35" fmla="*/ 706582 h 1975871"/>
              <a:gd name="connsiteX36" fmla="*/ 799300 w 3817460"/>
              <a:gd name="connsiteY36" fmla="*/ 706582 h 1975871"/>
              <a:gd name="connsiteX37" fmla="*/ 799300 w 3817460"/>
              <a:gd name="connsiteY37" fmla="*/ 738554 h 1975871"/>
              <a:gd name="connsiteX38" fmla="*/ 904808 w 3817460"/>
              <a:gd name="connsiteY38" fmla="*/ 738554 h 1975871"/>
              <a:gd name="connsiteX39" fmla="*/ 904808 w 3817460"/>
              <a:gd name="connsiteY39" fmla="*/ 796103 h 1975871"/>
              <a:gd name="connsiteX40" fmla="*/ 920794 w 3817460"/>
              <a:gd name="connsiteY40" fmla="*/ 796103 h 1975871"/>
              <a:gd name="connsiteX41" fmla="*/ 920794 w 3817460"/>
              <a:gd name="connsiteY41" fmla="*/ 837667 h 1975871"/>
              <a:gd name="connsiteX42" fmla="*/ 987935 w 3817460"/>
              <a:gd name="connsiteY42" fmla="*/ 837667 h 1975871"/>
              <a:gd name="connsiteX43" fmla="*/ 987935 w 3817460"/>
              <a:gd name="connsiteY43" fmla="*/ 837667 h 1975871"/>
              <a:gd name="connsiteX44" fmla="*/ 987935 w 3817460"/>
              <a:gd name="connsiteY44" fmla="*/ 856850 h 1975871"/>
              <a:gd name="connsiteX45" fmla="*/ 1010316 w 3817460"/>
              <a:gd name="connsiteY45" fmla="*/ 856850 h 1975871"/>
              <a:gd name="connsiteX46" fmla="*/ 1010316 w 3817460"/>
              <a:gd name="connsiteY46" fmla="*/ 892019 h 1975871"/>
              <a:gd name="connsiteX47" fmla="*/ 1035893 w 3817460"/>
              <a:gd name="connsiteY47" fmla="*/ 892019 h 1975871"/>
              <a:gd name="connsiteX48" fmla="*/ 1035893 w 3817460"/>
              <a:gd name="connsiteY48" fmla="*/ 936780 h 1975871"/>
              <a:gd name="connsiteX49" fmla="*/ 1058274 w 3817460"/>
              <a:gd name="connsiteY49" fmla="*/ 936780 h 1975871"/>
              <a:gd name="connsiteX50" fmla="*/ 1058274 w 3817460"/>
              <a:gd name="connsiteY50" fmla="*/ 962358 h 1975871"/>
              <a:gd name="connsiteX51" fmla="*/ 1093443 w 3817460"/>
              <a:gd name="connsiteY51" fmla="*/ 962358 h 1975871"/>
              <a:gd name="connsiteX52" fmla="*/ 1093443 w 3817460"/>
              <a:gd name="connsiteY52" fmla="*/ 1039091 h 1975871"/>
              <a:gd name="connsiteX53" fmla="*/ 1160584 w 3817460"/>
              <a:gd name="connsiteY53" fmla="*/ 1039091 h 1975871"/>
              <a:gd name="connsiteX54" fmla="*/ 1160584 w 3817460"/>
              <a:gd name="connsiteY54" fmla="*/ 1048682 h 1975871"/>
              <a:gd name="connsiteX55" fmla="*/ 1246909 w 3817460"/>
              <a:gd name="connsiteY55" fmla="*/ 1048682 h 1975871"/>
              <a:gd name="connsiteX56" fmla="*/ 1246909 w 3817460"/>
              <a:gd name="connsiteY56" fmla="*/ 1099837 h 1975871"/>
              <a:gd name="connsiteX57" fmla="*/ 1272486 w 3817460"/>
              <a:gd name="connsiteY57" fmla="*/ 1099837 h 1975871"/>
              <a:gd name="connsiteX58" fmla="*/ 1272486 w 3817460"/>
              <a:gd name="connsiteY58" fmla="*/ 1154190 h 1975871"/>
              <a:gd name="connsiteX59" fmla="*/ 1310853 w 3817460"/>
              <a:gd name="connsiteY59" fmla="*/ 1154190 h 1975871"/>
              <a:gd name="connsiteX60" fmla="*/ 1310853 w 3817460"/>
              <a:gd name="connsiteY60" fmla="*/ 1214937 h 1975871"/>
              <a:gd name="connsiteX61" fmla="*/ 1365205 w 3817460"/>
              <a:gd name="connsiteY61" fmla="*/ 1214937 h 1975871"/>
              <a:gd name="connsiteX62" fmla="*/ 1365205 w 3817460"/>
              <a:gd name="connsiteY62" fmla="*/ 1224528 h 1975871"/>
              <a:gd name="connsiteX63" fmla="*/ 1413163 w 3817460"/>
              <a:gd name="connsiteY63" fmla="*/ 1224528 h 1975871"/>
              <a:gd name="connsiteX64" fmla="*/ 1413163 w 3817460"/>
              <a:gd name="connsiteY64" fmla="*/ 1272486 h 1975871"/>
              <a:gd name="connsiteX65" fmla="*/ 1441938 w 3817460"/>
              <a:gd name="connsiteY65" fmla="*/ 1278880 h 1975871"/>
              <a:gd name="connsiteX66" fmla="*/ 1441938 w 3817460"/>
              <a:gd name="connsiteY66" fmla="*/ 1301261 h 1975871"/>
              <a:gd name="connsiteX67" fmla="*/ 1467516 w 3817460"/>
              <a:gd name="connsiteY67" fmla="*/ 1301261 h 1975871"/>
              <a:gd name="connsiteX68" fmla="*/ 1467516 w 3817460"/>
              <a:gd name="connsiteY68" fmla="*/ 1346022 h 1975871"/>
              <a:gd name="connsiteX69" fmla="*/ 1493093 w 3817460"/>
              <a:gd name="connsiteY69" fmla="*/ 1346022 h 1975871"/>
              <a:gd name="connsiteX70" fmla="*/ 1493093 w 3817460"/>
              <a:gd name="connsiteY70" fmla="*/ 1377994 h 1975871"/>
              <a:gd name="connsiteX71" fmla="*/ 1592207 w 3817460"/>
              <a:gd name="connsiteY71" fmla="*/ 1377994 h 1975871"/>
              <a:gd name="connsiteX72" fmla="*/ 1592207 w 3817460"/>
              <a:gd name="connsiteY72" fmla="*/ 1397177 h 1975871"/>
              <a:gd name="connsiteX73" fmla="*/ 1803222 w 3817460"/>
              <a:gd name="connsiteY73" fmla="*/ 1397177 h 1975871"/>
              <a:gd name="connsiteX74" fmla="*/ 1803222 w 3817460"/>
              <a:gd name="connsiteY74" fmla="*/ 1429149 h 1975871"/>
              <a:gd name="connsiteX75" fmla="*/ 1847983 w 3817460"/>
              <a:gd name="connsiteY75" fmla="*/ 1429149 h 1975871"/>
              <a:gd name="connsiteX76" fmla="*/ 1847983 w 3817460"/>
              <a:gd name="connsiteY76" fmla="*/ 1451530 h 1975871"/>
              <a:gd name="connsiteX77" fmla="*/ 1915124 w 3817460"/>
              <a:gd name="connsiteY77" fmla="*/ 1451530 h 1975871"/>
              <a:gd name="connsiteX78" fmla="*/ 1915124 w 3817460"/>
              <a:gd name="connsiteY78" fmla="*/ 1502685 h 1975871"/>
              <a:gd name="connsiteX79" fmla="*/ 1915124 w 3817460"/>
              <a:gd name="connsiteY79" fmla="*/ 1512277 h 1975871"/>
              <a:gd name="connsiteX80" fmla="*/ 2122942 w 3817460"/>
              <a:gd name="connsiteY80" fmla="*/ 1512277 h 1975871"/>
              <a:gd name="connsiteX81" fmla="*/ 2122942 w 3817460"/>
              <a:gd name="connsiteY81" fmla="*/ 1566629 h 1975871"/>
              <a:gd name="connsiteX82" fmla="*/ 2417085 w 3817460"/>
              <a:gd name="connsiteY82" fmla="*/ 1566629 h 1975871"/>
              <a:gd name="connsiteX83" fmla="*/ 2417085 w 3817460"/>
              <a:gd name="connsiteY83" fmla="*/ 1627376 h 1975871"/>
              <a:gd name="connsiteX84" fmla="*/ 2656875 w 3817460"/>
              <a:gd name="connsiteY84" fmla="*/ 1627376 h 1975871"/>
              <a:gd name="connsiteX85" fmla="*/ 2656875 w 3817460"/>
              <a:gd name="connsiteY85" fmla="*/ 1700912 h 1975871"/>
              <a:gd name="connsiteX86" fmla="*/ 2765580 w 3817460"/>
              <a:gd name="connsiteY86" fmla="*/ 1700912 h 1975871"/>
              <a:gd name="connsiteX87" fmla="*/ 2765580 w 3817460"/>
              <a:gd name="connsiteY87" fmla="*/ 1790433 h 1975871"/>
              <a:gd name="connsiteX88" fmla="*/ 3257949 w 3817460"/>
              <a:gd name="connsiteY88" fmla="*/ 1790433 h 1975871"/>
              <a:gd name="connsiteX89" fmla="*/ 3257949 w 3817460"/>
              <a:gd name="connsiteY89" fmla="*/ 1975871 h 1975871"/>
              <a:gd name="connsiteX90" fmla="*/ 3817460 w 3817460"/>
              <a:gd name="connsiteY90" fmla="*/ 1975871 h 1975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817460" h="1975871">
                <a:moveTo>
                  <a:pt x="0" y="0"/>
                </a:moveTo>
                <a:lnTo>
                  <a:pt x="79930" y="0"/>
                </a:lnTo>
                <a:lnTo>
                  <a:pt x="79930" y="31972"/>
                </a:lnTo>
                <a:lnTo>
                  <a:pt x="121493" y="31972"/>
                </a:lnTo>
                <a:lnTo>
                  <a:pt x="127888" y="38367"/>
                </a:lnTo>
                <a:lnTo>
                  <a:pt x="175846" y="38367"/>
                </a:lnTo>
                <a:lnTo>
                  <a:pt x="175846" y="38367"/>
                </a:lnTo>
                <a:lnTo>
                  <a:pt x="175846" y="57549"/>
                </a:lnTo>
                <a:lnTo>
                  <a:pt x="265367" y="57549"/>
                </a:lnTo>
                <a:lnTo>
                  <a:pt x="265367" y="76733"/>
                </a:lnTo>
                <a:lnTo>
                  <a:pt x="297339" y="76733"/>
                </a:lnTo>
                <a:lnTo>
                  <a:pt x="297339" y="105507"/>
                </a:lnTo>
                <a:lnTo>
                  <a:pt x="377269" y="105507"/>
                </a:lnTo>
                <a:lnTo>
                  <a:pt x="377269" y="166254"/>
                </a:lnTo>
                <a:lnTo>
                  <a:pt x="396453" y="166254"/>
                </a:lnTo>
                <a:lnTo>
                  <a:pt x="396453" y="220607"/>
                </a:lnTo>
                <a:lnTo>
                  <a:pt x="434819" y="220607"/>
                </a:lnTo>
                <a:lnTo>
                  <a:pt x="434819" y="268565"/>
                </a:lnTo>
                <a:lnTo>
                  <a:pt x="460397" y="268565"/>
                </a:lnTo>
                <a:lnTo>
                  <a:pt x="460397" y="316523"/>
                </a:lnTo>
                <a:lnTo>
                  <a:pt x="482777" y="316523"/>
                </a:lnTo>
                <a:lnTo>
                  <a:pt x="482777" y="361284"/>
                </a:lnTo>
                <a:lnTo>
                  <a:pt x="517946" y="361284"/>
                </a:lnTo>
                <a:lnTo>
                  <a:pt x="517946" y="422030"/>
                </a:lnTo>
                <a:lnTo>
                  <a:pt x="559510" y="422030"/>
                </a:lnTo>
                <a:lnTo>
                  <a:pt x="559510" y="511552"/>
                </a:lnTo>
                <a:lnTo>
                  <a:pt x="658623" y="511552"/>
                </a:lnTo>
                <a:lnTo>
                  <a:pt x="658623" y="537130"/>
                </a:lnTo>
                <a:lnTo>
                  <a:pt x="681004" y="537130"/>
                </a:lnTo>
                <a:lnTo>
                  <a:pt x="681004" y="588285"/>
                </a:lnTo>
                <a:lnTo>
                  <a:pt x="728962" y="588285"/>
                </a:lnTo>
                <a:lnTo>
                  <a:pt x="728962" y="658623"/>
                </a:lnTo>
                <a:lnTo>
                  <a:pt x="760934" y="658623"/>
                </a:lnTo>
                <a:lnTo>
                  <a:pt x="760934" y="690596"/>
                </a:lnTo>
                <a:lnTo>
                  <a:pt x="773723" y="690596"/>
                </a:lnTo>
                <a:lnTo>
                  <a:pt x="773723" y="706582"/>
                </a:lnTo>
                <a:lnTo>
                  <a:pt x="799300" y="706582"/>
                </a:lnTo>
                <a:lnTo>
                  <a:pt x="799300" y="738554"/>
                </a:lnTo>
                <a:lnTo>
                  <a:pt x="904808" y="738554"/>
                </a:lnTo>
                <a:lnTo>
                  <a:pt x="904808" y="796103"/>
                </a:lnTo>
                <a:lnTo>
                  <a:pt x="920794" y="796103"/>
                </a:lnTo>
                <a:lnTo>
                  <a:pt x="920794" y="837667"/>
                </a:lnTo>
                <a:lnTo>
                  <a:pt x="987935" y="837667"/>
                </a:lnTo>
                <a:lnTo>
                  <a:pt x="987935" y="837667"/>
                </a:lnTo>
                <a:lnTo>
                  <a:pt x="987935" y="856850"/>
                </a:lnTo>
                <a:lnTo>
                  <a:pt x="1010316" y="856850"/>
                </a:lnTo>
                <a:lnTo>
                  <a:pt x="1010316" y="892019"/>
                </a:lnTo>
                <a:lnTo>
                  <a:pt x="1035893" y="892019"/>
                </a:lnTo>
                <a:lnTo>
                  <a:pt x="1035893" y="936780"/>
                </a:lnTo>
                <a:lnTo>
                  <a:pt x="1058274" y="936780"/>
                </a:lnTo>
                <a:lnTo>
                  <a:pt x="1058274" y="962358"/>
                </a:lnTo>
                <a:lnTo>
                  <a:pt x="1093443" y="962358"/>
                </a:lnTo>
                <a:lnTo>
                  <a:pt x="1093443" y="1039091"/>
                </a:lnTo>
                <a:lnTo>
                  <a:pt x="1160584" y="1039091"/>
                </a:lnTo>
                <a:lnTo>
                  <a:pt x="1160584" y="1048682"/>
                </a:lnTo>
                <a:lnTo>
                  <a:pt x="1246909" y="1048682"/>
                </a:lnTo>
                <a:lnTo>
                  <a:pt x="1246909" y="1099837"/>
                </a:lnTo>
                <a:lnTo>
                  <a:pt x="1272486" y="1099837"/>
                </a:lnTo>
                <a:lnTo>
                  <a:pt x="1272486" y="1154190"/>
                </a:lnTo>
                <a:lnTo>
                  <a:pt x="1310853" y="1154190"/>
                </a:lnTo>
                <a:lnTo>
                  <a:pt x="1310853" y="1214937"/>
                </a:lnTo>
                <a:lnTo>
                  <a:pt x="1365205" y="1214937"/>
                </a:lnTo>
                <a:lnTo>
                  <a:pt x="1365205" y="1224528"/>
                </a:lnTo>
                <a:lnTo>
                  <a:pt x="1413163" y="1224528"/>
                </a:lnTo>
                <a:lnTo>
                  <a:pt x="1413163" y="1272486"/>
                </a:lnTo>
                <a:lnTo>
                  <a:pt x="1441938" y="1278880"/>
                </a:lnTo>
                <a:lnTo>
                  <a:pt x="1441938" y="1301261"/>
                </a:lnTo>
                <a:lnTo>
                  <a:pt x="1467516" y="1301261"/>
                </a:lnTo>
                <a:lnTo>
                  <a:pt x="1467516" y="1346022"/>
                </a:lnTo>
                <a:lnTo>
                  <a:pt x="1493093" y="1346022"/>
                </a:lnTo>
                <a:lnTo>
                  <a:pt x="1493093" y="1377994"/>
                </a:lnTo>
                <a:lnTo>
                  <a:pt x="1592207" y="1377994"/>
                </a:lnTo>
                <a:lnTo>
                  <a:pt x="1592207" y="1397177"/>
                </a:lnTo>
                <a:lnTo>
                  <a:pt x="1803222" y="1397177"/>
                </a:lnTo>
                <a:lnTo>
                  <a:pt x="1803222" y="1429149"/>
                </a:lnTo>
                <a:lnTo>
                  <a:pt x="1847983" y="1429149"/>
                </a:lnTo>
                <a:lnTo>
                  <a:pt x="1847983" y="1451530"/>
                </a:lnTo>
                <a:lnTo>
                  <a:pt x="1915124" y="1451530"/>
                </a:lnTo>
                <a:lnTo>
                  <a:pt x="1915124" y="1502685"/>
                </a:lnTo>
                <a:lnTo>
                  <a:pt x="1915124" y="1512277"/>
                </a:lnTo>
                <a:lnTo>
                  <a:pt x="2122942" y="1512277"/>
                </a:lnTo>
                <a:lnTo>
                  <a:pt x="2122942" y="1566629"/>
                </a:lnTo>
                <a:lnTo>
                  <a:pt x="2417085" y="1566629"/>
                </a:lnTo>
                <a:lnTo>
                  <a:pt x="2417085" y="1627376"/>
                </a:lnTo>
                <a:lnTo>
                  <a:pt x="2656875" y="1627376"/>
                </a:lnTo>
                <a:lnTo>
                  <a:pt x="2656875" y="1700912"/>
                </a:lnTo>
                <a:lnTo>
                  <a:pt x="2765580" y="1700912"/>
                </a:lnTo>
                <a:lnTo>
                  <a:pt x="2765580" y="1790433"/>
                </a:lnTo>
                <a:lnTo>
                  <a:pt x="3257949" y="1790433"/>
                </a:lnTo>
                <a:lnTo>
                  <a:pt x="3257949" y="1975871"/>
                </a:lnTo>
                <a:lnTo>
                  <a:pt x="3817460" y="1975871"/>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2" name="TextBox 9261">
            <a:extLst>
              <a:ext uri="{FF2B5EF4-FFF2-40B4-BE49-F238E27FC236}">
                <a16:creationId xmlns:a16="http://schemas.microsoft.com/office/drawing/2014/main" id="{60C35ED6-FE3D-A40A-755F-9021C041AF50}"/>
              </a:ext>
            </a:extLst>
          </p:cNvPr>
          <p:cNvSpPr txBox="1"/>
          <p:nvPr/>
        </p:nvSpPr>
        <p:spPr bwMode="auto">
          <a:xfrm>
            <a:off x="6557231" y="1934920"/>
            <a:ext cx="40599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No Previous Docetaxel Use</a:t>
            </a:r>
          </a:p>
        </p:txBody>
      </p:sp>
      <p:grpSp>
        <p:nvGrpSpPr>
          <p:cNvPr id="9266" name="Group 9265">
            <a:extLst>
              <a:ext uri="{FF2B5EF4-FFF2-40B4-BE49-F238E27FC236}">
                <a16:creationId xmlns:a16="http://schemas.microsoft.com/office/drawing/2014/main" id="{C2388FC7-1C76-AF0E-E540-57CDFF5A6FB2}"/>
              </a:ext>
            </a:extLst>
          </p:cNvPr>
          <p:cNvGrpSpPr/>
          <p:nvPr/>
        </p:nvGrpSpPr>
        <p:grpSpPr>
          <a:xfrm>
            <a:off x="4102448" y="3852523"/>
            <a:ext cx="1388338" cy="584775"/>
            <a:chOff x="4102448" y="3781926"/>
            <a:chExt cx="1388338" cy="584775"/>
          </a:xfrm>
        </p:grpSpPr>
        <p:sp>
          <p:nvSpPr>
            <p:cNvPr id="9263" name="TextBox 9262">
              <a:extLst>
                <a:ext uri="{FF2B5EF4-FFF2-40B4-BE49-F238E27FC236}">
                  <a16:creationId xmlns:a16="http://schemas.microsoft.com/office/drawing/2014/main" id="{DA1AF7C3-ABCA-162F-61E3-5B24617B8BF1}"/>
                </a:ext>
              </a:extLst>
            </p:cNvPr>
            <p:cNvSpPr txBox="1"/>
            <p:nvPr/>
          </p:nvSpPr>
          <p:spPr bwMode="auto">
            <a:xfrm>
              <a:off x="4296228" y="3781926"/>
              <a:ext cx="11945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Radium-223</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cxnSp>
          <p:nvCxnSpPr>
            <p:cNvPr id="9264" name="Straight Connector 9263">
              <a:extLst>
                <a:ext uri="{FF2B5EF4-FFF2-40B4-BE49-F238E27FC236}">
                  <a16:creationId xmlns:a16="http://schemas.microsoft.com/office/drawing/2014/main" id="{5B2F3663-8068-D2C1-F4DD-C309B6F5187C}"/>
                </a:ext>
              </a:extLst>
            </p:cNvPr>
            <p:cNvCxnSpPr>
              <a:cxnSpLocks/>
            </p:cNvCxnSpPr>
            <p:nvPr/>
          </p:nvCxnSpPr>
          <p:spPr bwMode="auto">
            <a:xfrm>
              <a:off x="4102448" y="3943156"/>
              <a:ext cx="193780" cy="0"/>
            </a:xfrm>
            <a:prstGeom prst="line">
              <a:avLst/>
            </a:prstGeom>
            <a:noFill/>
            <a:ln w="28575" cap="flat" cmpd="sng" algn="ctr">
              <a:solidFill>
                <a:schemeClr val="accent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8291826E-1161-C954-5157-A32BF580EDFA}"/>
                </a:ext>
              </a:extLst>
            </p:cNvPr>
            <p:cNvCxnSpPr>
              <a:cxnSpLocks/>
            </p:cNvCxnSpPr>
            <p:nvPr/>
          </p:nvCxnSpPr>
          <p:spPr bwMode="auto">
            <a:xfrm>
              <a:off x="4102448" y="4191966"/>
              <a:ext cx="193780"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9267" name="Group 9266">
            <a:extLst>
              <a:ext uri="{FF2B5EF4-FFF2-40B4-BE49-F238E27FC236}">
                <a16:creationId xmlns:a16="http://schemas.microsoft.com/office/drawing/2014/main" id="{F2B103E6-8975-DD46-3CED-15C06184C86A}"/>
              </a:ext>
            </a:extLst>
          </p:cNvPr>
          <p:cNvGrpSpPr/>
          <p:nvPr/>
        </p:nvGrpSpPr>
        <p:grpSpPr>
          <a:xfrm>
            <a:off x="10033293" y="3827776"/>
            <a:ext cx="1388338" cy="584775"/>
            <a:chOff x="4102448" y="3781926"/>
            <a:chExt cx="1388338" cy="584775"/>
          </a:xfrm>
        </p:grpSpPr>
        <p:sp>
          <p:nvSpPr>
            <p:cNvPr id="9268" name="TextBox 9267">
              <a:extLst>
                <a:ext uri="{FF2B5EF4-FFF2-40B4-BE49-F238E27FC236}">
                  <a16:creationId xmlns:a16="http://schemas.microsoft.com/office/drawing/2014/main" id="{10A70F14-6D85-DF84-B878-800B2FA325D5}"/>
                </a:ext>
              </a:extLst>
            </p:cNvPr>
            <p:cNvSpPr txBox="1"/>
            <p:nvPr/>
          </p:nvSpPr>
          <p:spPr bwMode="auto">
            <a:xfrm>
              <a:off x="4296228" y="3781926"/>
              <a:ext cx="11945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Radium-223</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cxnSp>
          <p:nvCxnSpPr>
            <p:cNvPr id="9269" name="Straight Connector 9268">
              <a:extLst>
                <a:ext uri="{FF2B5EF4-FFF2-40B4-BE49-F238E27FC236}">
                  <a16:creationId xmlns:a16="http://schemas.microsoft.com/office/drawing/2014/main" id="{64BE12AE-47E2-707F-A36B-F5F3DF55C686}"/>
                </a:ext>
              </a:extLst>
            </p:cNvPr>
            <p:cNvCxnSpPr>
              <a:cxnSpLocks/>
            </p:cNvCxnSpPr>
            <p:nvPr/>
          </p:nvCxnSpPr>
          <p:spPr bwMode="auto">
            <a:xfrm>
              <a:off x="4102448" y="3943156"/>
              <a:ext cx="193780" cy="0"/>
            </a:xfrm>
            <a:prstGeom prst="line">
              <a:avLst/>
            </a:prstGeom>
            <a:noFill/>
            <a:ln w="28575" cap="flat" cmpd="sng" algn="ctr">
              <a:solidFill>
                <a:schemeClr val="accent1"/>
              </a:solidFill>
              <a:prstDash val="solid"/>
              <a:round/>
              <a:headEnd type="none" w="med" len="med"/>
              <a:tailEnd type="none" w="med" len="med"/>
            </a:ln>
            <a:effectLst/>
          </p:spPr>
        </p:cxnSp>
        <p:cxnSp>
          <p:nvCxnSpPr>
            <p:cNvPr id="9270" name="Straight Connector 9269">
              <a:extLst>
                <a:ext uri="{FF2B5EF4-FFF2-40B4-BE49-F238E27FC236}">
                  <a16:creationId xmlns:a16="http://schemas.microsoft.com/office/drawing/2014/main" id="{033C10AC-6F84-3B84-F758-95B210C446EA}"/>
                </a:ext>
              </a:extLst>
            </p:cNvPr>
            <p:cNvCxnSpPr>
              <a:cxnSpLocks/>
            </p:cNvCxnSpPr>
            <p:nvPr/>
          </p:nvCxnSpPr>
          <p:spPr bwMode="auto">
            <a:xfrm>
              <a:off x="4102448" y="4191966"/>
              <a:ext cx="193780"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8" name="Group 57">
            <a:extLst>
              <a:ext uri="{FF2B5EF4-FFF2-40B4-BE49-F238E27FC236}">
                <a16:creationId xmlns:a16="http://schemas.microsoft.com/office/drawing/2014/main" id="{E1F8A1B2-AA10-B416-FD0A-871B9093A754}"/>
              </a:ext>
            </a:extLst>
          </p:cNvPr>
          <p:cNvGrpSpPr/>
          <p:nvPr/>
        </p:nvGrpSpPr>
        <p:grpSpPr>
          <a:xfrm>
            <a:off x="6552960" y="5257800"/>
            <a:ext cx="4056183" cy="87153"/>
            <a:chOff x="1896162" y="5267629"/>
            <a:chExt cx="4968537" cy="98724"/>
          </a:xfrm>
        </p:grpSpPr>
        <p:cxnSp>
          <p:nvCxnSpPr>
            <p:cNvPr id="9245" name="Straight Connector 9244">
              <a:extLst>
                <a:ext uri="{FF2B5EF4-FFF2-40B4-BE49-F238E27FC236}">
                  <a16:creationId xmlns:a16="http://schemas.microsoft.com/office/drawing/2014/main" id="{CEF90684-851B-2166-E446-F021C99B2F01}"/>
                </a:ext>
              </a:extLst>
            </p:cNvPr>
            <p:cNvCxnSpPr>
              <a:cxnSpLocks/>
            </p:cNvCxnSpPr>
            <p:nvPr/>
          </p:nvCxnSpPr>
          <p:spPr bwMode="auto">
            <a:xfrm>
              <a:off x="1896162"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4AA6327D-F9EE-1627-6818-2EBB245F5956}"/>
                </a:ext>
              </a:extLst>
            </p:cNvPr>
            <p:cNvCxnSpPr>
              <a:cxnSpLocks/>
            </p:cNvCxnSpPr>
            <p:nvPr/>
          </p:nvCxnSpPr>
          <p:spPr bwMode="auto">
            <a:xfrm>
              <a:off x="2443256"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A725CC51-06C1-4644-7E59-5BF09CF8F93C}"/>
                </a:ext>
              </a:extLst>
            </p:cNvPr>
            <p:cNvCxnSpPr>
              <a:cxnSpLocks/>
            </p:cNvCxnSpPr>
            <p:nvPr/>
          </p:nvCxnSpPr>
          <p:spPr bwMode="auto">
            <a:xfrm>
              <a:off x="2990350"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F9406578-F3F7-C203-6432-23F89A7CA3F2}"/>
                </a:ext>
              </a:extLst>
            </p:cNvPr>
            <p:cNvCxnSpPr>
              <a:cxnSpLocks/>
            </p:cNvCxnSpPr>
            <p:nvPr/>
          </p:nvCxnSpPr>
          <p:spPr bwMode="auto">
            <a:xfrm>
              <a:off x="3537445"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5F3D2D60-D3DB-3891-A8C6-7D11547CC2B8}"/>
                </a:ext>
              </a:extLst>
            </p:cNvPr>
            <p:cNvCxnSpPr>
              <a:cxnSpLocks/>
            </p:cNvCxnSpPr>
            <p:nvPr/>
          </p:nvCxnSpPr>
          <p:spPr bwMode="auto">
            <a:xfrm>
              <a:off x="4084539"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EB20CA22-B0B0-DDE8-8240-A7EF78256BBB}"/>
                </a:ext>
              </a:extLst>
            </p:cNvPr>
            <p:cNvCxnSpPr>
              <a:cxnSpLocks/>
            </p:cNvCxnSpPr>
            <p:nvPr/>
          </p:nvCxnSpPr>
          <p:spPr bwMode="auto">
            <a:xfrm>
              <a:off x="4631633"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93FB273D-A2E7-0F86-517B-4CDC80AAAB26}"/>
                </a:ext>
              </a:extLst>
            </p:cNvPr>
            <p:cNvCxnSpPr>
              <a:cxnSpLocks/>
            </p:cNvCxnSpPr>
            <p:nvPr/>
          </p:nvCxnSpPr>
          <p:spPr bwMode="auto">
            <a:xfrm>
              <a:off x="5216063"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5" name="Straight Connector 9274">
              <a:extLst>
                <a:ext uri="{FF2B5EF4-FFF2-40B4-BE49-F238E27FC236}">
                  <a16:creationId xmlns:a16="http://schemas.microsoft.com/office/drawing/2014/main" id="{E52BD897-0623-CE76-4C02-8C4A41AC32B5}"/>
                </a:ext>
              </a:extLst>
            </p:cNvPr>
            <p:cNvCxnSpPr>
              <a:cxnSpLocks/>
            </p:cNvCxnSpPr>
            <p:nvPr/>
          </p:nvCxnSpPr>
          <p:spPr bwMode="auto">
            <a:xfrm>
              <a:off x="5769376"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5BB7E0FC-4CD0-2AAE-B4C2-3039E1AD8CF4}"/>
                </a:ext>
              </a:extLst>
            </p:cNvPr>
            <p:cNvCxnSpPr>
              <a:cxnSpLocks/>
            </p:cNvCxnSpPr>
            <p:nvPr/>
          </p:nvCxnSpPr>
          <p:spPr bwMode="auto">
            <a:xfrm>
              <a:off x="6311380" y="5267629"/>
              <a:ext cx="0" cy="98724"/>
            </a:xfrm>
            <a:prstGeom prst="line">
              <a:avLst/>
            </a:prstGeom>
            <a:noFill/>
            <a:ln w="28575" cap="flat" cmpd="sng" algn="ctr">
              <a:solidFill>
                <a:schemeClr val="bg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6BC43337-0A53-D212-BF86-BBE9D989E5E6}"/>
                </a:ext>
              </a:extLst>
            </p:cNvPr>
            <p:cNvCxnSpPr>
              <a:cxnSpLocks/>
            </p:cNvCxnSpPr>
            <p:nvPr/>
          </p:nvCxnSpPr>
          <p:spPr bwMode="auto">
            <a:xfrm>
              <a:off x="6864699" y="5267629"/>
              <a:ext cx="0" cy="98724"/>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925370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CA8B5-A811-A764-8A48-07082C797A5C}"/>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A220736B-3986-8FFA-7941-5BC06B6A0856}"/>
              </a:ext>
            </a:extLst>
          </p:cNvPr>
          <p:cNvSpPr>
            <a:spLocks noGrp="1" noChangeArrowheads="1"/>
          </p:cNvSpPr>
          <p:nvPr>
            <p:ph type="title"/>
          </p:nvPr>
        </p:nvSpPr>
        <p:spPr/>
        <p:txBody>
          <a:bodyPr/>
          <a:lstStyle/>
          <a:p>
            <a:r>
              <a:rPr lang="en-US" altLang="en-US"/>
              <a:t>PEACE-3: Enzalutamide ± Radium-223 in mCRPC</a:t>
            </a:r>
          </a:p>
        </p:txBody>
      </p:sp>
      <p:sp>
        <p:nvSpPr>
          <p:cNvPr id="4" name="Content Placeholder 2">
            <a:extLst>
              <a:ext uri="{FF2B5EF4-FFF2-40B4-BE49-F238E27FC236}">
                <a16:creationId xmlns:a16="http://schemas.microsoft.com/office/drawing/2014/main" id="{11332CF3-F54D-6098-1095-17017B5B161E}"/>
              </a:ext>
            </a:extLst>
          </p:cNvPr>
          <p:cNvSpPr txBox="1">
            <a:spLocks/>
          </p:cNvSpPr>
          <p:nvPr/>
        </p:nvSpPr>
        <p:spPr bwMode="auto">
          <a:xfrm>
            <a:off x="614374" y="4845106"/>
            <a:ext cx="10877528" cy="142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0"/>
              </a:spcAft>
              <a:buClr>
                <a:srgbClr val="000000"/>
              </a:buClr>
              <a:defRPr/>
            </a:pPr>
            <a:r>
              <a:rPr kumimoji="0" lang="en-US" sz="2400" i="0" u="none" strike="noStrike" kern="0" cap="none" spc="0" normalizeH="0" baseline="0" noProof="0">
                <a:ln>
                  <a:noFill/>
                </a:ln>
                <a:solidFill>
                  <a:srgbClr val="000000"/>
                </a:solidFill>
                <a:effectLst/>
                <a:uLnTx/>
                <a:uFillTx/>
                <a:latin typeface="Calibri" panose="020F0502020204030204" pitchFamily="34" charset="0"/>
                <a:ea typeface="+mn-ea"/>
                <a:cs typeface="+mn-cs"/>
              </a:rPr>
              <a:t>Primary endpoint: </a:t>
            </a:r>
            <a:r>
              <a:rPr kumimoji="0" lang="en-US" sz="2400" b="0" i="0" u="none" strike="noStrike" kern="0" cap="none" spc="0" normalizeH="0" baseline="0" noProof="0">
                <a:ln>
                  <a:noFill/>
                </a:ln>
                <a:solidFill>
                  <a:srgbClr val="000000"/>
                </a:solidFill>
                <a:effectLst/>
                <a:uLnTx/>
                <a:uFillTx/>
                <a:latin typeface="Calibri" panose="020F0502020204030204" pitchFamily="34" charset="0"/>
                <a:ea typeface="+mn-ea"/>
                <a:cs typeface="+mn-cs"/>
              </a:rPr>
              <a:t>rPFS</a:t>
            </a:r>
            <a:endParaRPr kumimoji="0" lang="en-US" sz="2400" b="1" i="0" u="none" strike="noStrike" kern="0" cap="none" spc="0" normalizeH="0" baseline="0" noProof="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600"/>
              </a:spcBef>
              <a:spcAft>
                <a:spcPts val="0"/>
              </a:spcAft>
              <a:buClr>
                <a:srgbClr val="000000"/>
              </a:buClr>
              <a:buSzTx/>
              <a:buFont typeface="Wingdings" panose="05000000000000000000" pitchFamily="2" charset="2"/>
              <a:buChar char="§"/>
              <a:tabLst/>
              <a:defRPr/>
            </a:pPr>
            <a:r>
              <a:rPr kumimoji="0" lang="en-US" sz="2400" i="0" u="none" strike="noStrike" kern="0" cap="none" spc="0" normalizeH="0" baseline="0" noProof="0">
                <a:ln>
                  <a:noFill/>
                </a:ln>
                <a:solidFill>
                  <a:srgbClr val="000000"/>
                </a:solidFill>
                <a:effectLst/>
                <a:uLnTx/>
                <a:uFillTx/>
                <a:latin typeface="Calibri" panose="020F0502020204030204" pitchFamily="34" charset="0"/>
                <a:ea typeface="+mn-ea"/>
                <a:cs typeface="+mn-cs"/>
              </a:rPr>
              <a:t>Key secondary endpoints: </a:t>
            </a:r>
            <a:r>
              <a:rPr kumimoji="0" lang="en-US" sz="2400" b="0" i="0" u="none" strike="noStrike" kern="0" cap="none" spc="0" normalizeH="0" baseline="0" noProof="0">
                <a:ln>
                  <a:noFill/>
                </a:ln>
                <a:solidFill>
                  <a:srgbClr val="000000"/>
                </a:solidFill>
                <a:effectLst/>
                <a:uLnTx/>
                <a:uFillTx/>
                <a:latin typeface="Calibri" panose="020F0502020204030204" pitchFamily="34" charset="0"/>
                <a:ea typeface="+mn-ea"/>
                <a:cs typeface="+mn-cs"/>
              </a:rPr>
              <a:t>OS, prostate cancer-specific survival; first symptomatic skeletal event; time and incidence of first skeletal PFS, rate of skeletal fractures, QoL, </a:t>
            </a:r>
            <a:r>
              <a:rPr lang="en-US" sz="2400" b="0" kern="0">
                <a:solidFill>
                  <a:srgbClr val="000000"/>
                </a:solidFill>
              </a:rPr>
              <a:t>safety</a:t>
            </a:r>
            <a:endParaRPr kumimoji="0" lang="en-US" sz="2400" b="0" i="0" u="none" strike="noStrike" kern="0" cap="none" spc="0" normalizeH="0" baseline="0" noProof="0">
              <a:ln>
                <a:noFill/>
              </a:ln>
              <a:solidFill>
                <a:srgbClr val="000000"/>
              </a:solidFill>
              <a:effectLst/>
              <a:uLnTx/>
              <a:uFillTx/>
              <a:latin typeface="Calibri" panose="020F0502020204030204" pitchFamily="34" charset="0"/>
              <a:ea typeface="+mn-ea"/>
              <a:cs typeface="+mn-cs"/>
            </a:endParaRPr>
          </a:p>
        </p:txBody>
      </p:sp>
      <p:sp>
        <p:nvSpPr>
          <p:cNvPr id="5" name="Content Placeholder 2">
            <a:extLst>
              <a:ext uri="{FF2B5EF4-FFF2-40B4-BE49-F238E27FC236}">
                <a16:creationId xmlns:a16="http://schemas.microsoft.com/office/drawing/2014/main" id="{E0F17046-2FF2-BC35-6386-3ADFDEFD545D}"/>
              </a:ext>
            </a:extLst>
          </p:cNvPr>
          <p:cNvSpPr txBox="1">
            <a:spLocks/>
          </p:cNvSpPr>
          <p:nvPr/>
        </p:nvSpPr>
        <p:spPr bwMode="auto">
          <a:xfrm>
            <a:off x="604676" y="1499529"/>
            <a:ext cx="10861042" cy="39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a:t>International, open-label, randomized phase III trial</a:t>
            </a:r>
          </a:p>
        </p:txBody>
      </p:sp>
      <p:sp>
        <p:nvSpPr>
          <p:cNvPr id="6" name="Text Box 45">
            <a:extLst>
              <a:ext uri="{FF2B5EF4-FFF2-40B4-BE49-F238E27FC236}">
                <a16:creationId xmlns:a16="http://schemas.microsoft.com/office/drawing/2014/main" id="{E000135A-BECF-466F-F779-AB2004A9B2FD}"/>
              </a:ext>
            </a:extLst>
          </p:cNvPr>
          <p:cNvSpPr txBox="1">
            <a:spLocks noChangeArrowheads="1"/>
          </p:cNvSpPr>
          <p:nvPr/>
        </p:nvSpPr>
        <p:spPr bwMode="auto">
          <a:xfrm>
            <a:off x="1083893" y="2767584"/>
            <a:ext cx="4168863" cy="192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609493" rtl="0" eaLnBrk="0" fontAlgn="base" latinLnBrk="0" hangingPunct="0">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rPr>
              <a:t>Adults with confirmed prostate adenocarcinoma; ≥4 bone mets </a:t>
            </a:r>
            <a:r>
              <a:rPr lang="en-US" altLang="en-US" sz="1800" b="0">
                <a:solidFill>
                  <a:schemeClr val="bg1"/>
                </a:solidFill>
                <a:latin typeface="+mn-lt"/>
              </a:rPr>
              <a:t>±</a:t>
            </a:r>
            <a:r>
              <a:rPr lang="en-US" altLang="en-US" sz="2400">
                <a:latin typeface="+mn-lt"/>
              </a:rPr>
              <a:t> </a:t>
            </a:r>
            <a:r>
              <a:rPr kumimoji="0" lang="en-GB"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rPr>
              <a:t>lymph node mets</a:t>
            </a:r>
            <a:r>
              <a:rPr lang="en-GB" altLang="en-US" sz="1800" b="0">
                <a:solidFill>
                  <a:srgbClr val="000000"/>
                </a:solidFill>
                <a:latin typeface="+mn-lt"/>
                <a:ea typeface="ＭＳ Ｐゴシック" panose="020B0600070205080204" pitchFamily="34" charset="-128"/>
                <a:cs typeface="+mn-cs"/>
              </a:rPr>
              <a:t>; asymptomatic or mildly symptomatic;</a:t>
            </a:r>
            <a:r>
              <a:rPr kumimoji="0" lang="en-GB"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rPr>
              <a:t> WHO PS 0/1; no known CNS or visceral mets; </a:t>
            </a:r>
            <a:r>
              <a:rPr lang="en-US" altLang="en-US" sz="1800" b="0">
                <a:solidFill>
                  <a:srgbClr val="000000"/>
                </a:solidFill>
                <a:latin typeface="+mn-lt"/>
                <a:ea typeface="ＭＳ Ｐゴシック" panose="020B0600070205080204" pitchFamily="34" charset="-128"/>
                <a:cs typeface="+mn-cs"/>
              </a:rPr>
              <a:t>n</a:t>
            </a:r>
            <a:r>
              <a:rPr kumimoji="0" lang="en-US"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rPr>
              <a:t>o prior or concomitant treatment with CYP17 inhibitors</a:t>
            </a:r>
            <a:endParaRPr kumimoji="0" lang="en-GB"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endParaRPr>
          </a:p>
          <a:p>
            <a:pPr marL="0" marR="0" lvl="0" indent="0" algn="ctr" defTabSz="609493" rtl="0" eaLnBrk="0" fontAlgn="base" latinLnBrk="0" hangingPunct="0">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a:ln>
                  <a:noFill/>
                </a:ln>
                <a:solidFill>
                  <a:srgbClr val="000000"/>
                </a:solidFill>
                <a:effectLst/>
                <a:uLnTx/>
                <a:uFillTx/>
                <a:latin typeface="+mn-lt"/>
                <a:ea typeface="ＭＳ Ｐゴシック" panose="020B0600070205080204" pitchFamily="34" charset="-128"/>
                <a:cs typeface="+mn-cs"/>
              </a:rPr>
              <a:t>(N = 446)</a:t>
            </a:r>
          </a:p>
        </p:txBody>
      </p:sp>
      <p:sp>
        <p:nvSpPr>
          <p:cNvPr id="7" name="Rectangle 49">
            <a:extLst>
              <a:ext uri="{FF2B5EF4-FFF2-40B4-BE49-F238E27FC236}">
                <a16:creationId xmlns:a16="http://schemas.microsoft.com/office/drawing/2014/main" id="{D40AC82D-023C-F3B5-CE83-43BE67599ABD}"/>
              </a:ext>
            </a:extLst>
          </p:cNvPr>
          <p:cNvSpPr>
            <a:spLocks noChangeArrowheads="1"/>
          </p:cNvSpPr>
          <p:nvPr/>
        </p:nvSpPr>
        <p:spPr bwMode="auto">
          <a:xfrm>
            <a:off x="5702476" y="2625016"/>
            <a:ext cx="3842336" cy="109873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mn-cs"/>
              </a:rPr>
              <a:t>Enzalutamide</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mn-cs"/>
              </a:rPr>
              <a:t> 160 mg PO QD + </a:t>
            </a: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800">
                <a:solidFill>
                  <a:srgbClr val="FFFFFF"/>
                </a:solidFill>
                <a:latin typeface="Calibri" panose="020F0502020204030204" pitchFamily="34" charset="0"/>
                <a:ea typeface="ＭＳ Ｐゴシック" panose="020B0600070205080204" pitchFamily="34" charset="-128"/>
                <a:cs typeface="+mn-cs"/>
              </a:rPr>
              <a:t>Radium-223</a:t>
            </a: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mn-cs"/>
              </a:rPr>
              <a:t> </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mn-cs"/>
              </a:rPr>
              <a:t>55 kBq/kg IV Q4W x 6</a:t>
            </a: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800" b="0">
                <a:solidFill>
                  <a:srgbClr val="FFFFFF"/>
                </a:solidFill>
                <a:latin typeface="Calibri" panose="020F0502020204030204" pitchFamily="34" charset="0"/>
                <a:ea typeface="ＭＳ Ｐゴシック" panose="020B0600070205080204" pitchFamily="34" charset="-128"/>
                <a:cs typeface="+mn-cs"/>
              </a:rPr>
              <a:t>(n = 222)</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mn-cs"/>
              </a:rPr>
              <a:t> </a:t>
            </a:r>
          </a:p>
        </p:txBody>
      </p:sp>
      <p:sp>
        <p:nvSpPr>
          <p:cNvPr id="8" name="Rectangle 50">
            <a:extLst>
              <a:ext uri="{FF2B5EF4-FFF2-40B4-BE49-F238E27FC236}">
                <a16:creationId xmlns:a16="http://schemas.microsoft.com/office/drawing/2014/main" id="{D660F0BF-8D59-16B8-5BDA-9A6ECB40344B}"/>
              </a:ext>
            </a:extLst>
          </p:cNvPr>
          <p:cNvSpPr>
            <a:spLocks noChangeArrowheads="1"/>
          </p:cNvSpPr>
          <p:nvPr/>
        </p:nvSpPr>
        <p:spPr bwMode="auto">
          <a:xfrm>
            <a:off x="5702476" y="3794879"/>
            <a:ext cx="3842336" cy="109873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Arial" panose="020B0604020202020204" pitchFamily="34" charset="0"/>
              </a:rPr>
              <a:t>Enzalutamide</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Arial" panose="020B0604020202020204" pitchFamily="34" charset="0"/>
              </a:rPr>
              <a:t> 160 mg PO QD</a:t>
            </a:r>
          </a:p>
          <a:p>
            <a:pPr marL="0" marR="0" lvl="0" indent="0" algn="ctr" defTabSz="609493"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800" b="0">
                <a:solidFill>
                  <a:srgbClr val="FFFFFF"/>
                </a:solidFill>
                <a:latin typeface="Calibri" panose="020F0502020204030204" pitchFamily="34" charset="0"/>
                <a:ea typeface="ＭＳ Ｐゴシック" panose="020B0600070205080204" pitchFamily="34" charset="-128"/>
              </a:rPr>
              <a:t>(n = 224)</a:t>
            </a:r>
            <a:endPar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Arial" panose="020B0604020202020204" pitchFamily="34" charset="0"/>
            </a:endParaRPr>
          </a:p>
        </p:txBody>
      </p:sp>
      <p:sp>
        <p:nvSpPr>
          <p:cNvPr id="9" name="Line 53">
            <a:extLst>
              <a:ext uri="{FF2B5EF4-FFF2-40B4-BE49-F238E27FC236}">
                <a16:creationId xmlns:a16="http://schemas.microsoft.com/office/drawing/2014/main" id="{5F730C76-F3C9-8609-184D-9142B79D843E}"/>
              </a:ext>
            </a:extLst>
          </p:cNvPr>
          <p:cNvSpPr>
            <a:spLocks noChangeShapeType="1"/>
          </p:cNvSpPr>
          <p:nvPr/>
        </p:nvSpPr>
        <p:spPr bwMode="auto">
          <a:xfrm>
            <a:off x="5175564" y="3844225"/>
            <a:ext cx="466603" cy="35074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609493"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charset="0"/>
              <a:cs typeface="+mn-cs"/>
            </a:endParaRPr>
          </a:p>
        </p:txBody>
      </p:sp>
      <p:sp>
        <p:nvSpPr>
          <p:cNvPr id="10" name="Line 54">
            <a:extLst>
              <a:ext uri="{FF2B5EF4-FFF2-40B4-BE49-F238E27FC236}">
                <a16:creationId xmlns:a16="http://schemas.microsoft.com/office/drawing/2014/main" id="{D1B14367-2F03-AD12-71FB-84B3E26306A0}"/>
              </a:ext>
            </a:extLst>
          </p:cNvPr>
          <p:cNvSpPr>
            <a:spLocks noChangeShapeType="1"/>
          </p:cNvSpPr>
          <p:nvPr/>
        </p:nvSpPr>
        <p:spPr bwMode="auto">
          <a:xfrm flipV="1">
            <a:off x="5175564" y="3264627"/>
            <a:ext cx="466603" cy="34757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609493"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ＭＳ Ｐゴシック" charset="0"/>
              <a:cs typeface="+mn-cs"/>
            </a:endParaRPr>
          </a:p>
        </p:txBody>
      </p:sp>
      <p:sp>
        <p:nvSpPr>
          <p:cNvPr id="11" name="TextBox 2">
            <a:extLst>
              <a:ext uri="{FF2B5EF4-FFF2-40B4-BE49-F238E27FC236}">
                <a16:creationId xmlns:a16="http://schemas.microsoft.com/office/drawing/2014/main" id="{CAA2C370-4505-F4C9-50E1-06A542F2A9F5}"/>
              </a:ext>
            </a:extLst>
          </p:cNvPr>
          <p:cNvSpPr txBox="1">
            <a:spLocks noChangeArrowheads="1"/>
          </p:cNvSpPr>
          <p:nvPr/>
        </p:nvSpPr>
        <p:spPr bwMode="auto">
          <a:xfrm>
            <a:off x="2982209" y="1923045"/>
            <a:ext cx="472793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609493" rtl="0" eaLnBrk="1" fontAlgn="base" latinLnBrk="0" hangingPunct="1">
              <a:lnSpc>
                <a:spcPct val="90000"/>
              </a:lnSpc>
              <a:spcBef>
                <a:spcPct val="35000"/>
              </a:spcBef>
              <a:spcAft>
                <a:spcPct val="25000"/>
              </a:spcAft>
              <a:buClr>
                <a:srgbClr val="8B3D9A"/>
              </a:buClr>
              <a:buSzTx/>
              <a:buFont typeface="Wingdings" panose="05000000000000000000" pitchFamily="2" charset="2"/>
              <a:buNone/>
              <a:tabLst/>
              <a:defRPr/>
            </a:pPr>
            <a:r>
              <a:rPr kumimoji="0" lang="en-US" altLang="en-US" sz="1400" b="0" i="1" u="none" strike="noStrike" kern="1200" cap="none" spc="0" normalizeH="0" baseline="0" noProof="0">
                <a:ln>
                  <a:noFill/>
                </a:ln>
                <a:solidFill>
                  <a:srgbClr val="000000"/>
                </a:solidFill>
                <a:effectLst/>
                <a:uLnTx/>
                <a:uFillTx/>
                <a:latin typeface="Calibri" panose="020F0502020204030204" pitchFamily="34" charset="0"/>
                <a:ea typeface="ＭＳ Ｐゴシック" panose="020B0600070205080204" pitchFamily="34" charset="-128"/>
                <a:cs typeface="+mn-cs"/>
              </a:rPr>
              <a:t>Stratified by country, baseline pain (</a:t>
            </a:r>
            <a:r>
              <a:rPr lang="en-US" altLang="en-US" sz="1400" b="0" i="1">
                <a:solidFill>
                  <a:srgbClr val="000000"/>
                </a:solidFill>
                <a:latin typeface="Calibri" panose="020F0502020204030204" pitchFamily="34" charset="0"/>
                <a:ea typeface="ＭＳ Ｐゴシック" panose="020B0600070205080204" pitchFamily="34" charset="-128"/>
                <a:cs typeface="+mn-cs"/>
              </a:rPr>
              <a:t>BPI worst pain 0/1</a:t>
            </a:r>
            <a:r>
              <a:rPr kumimoji="0" lang="en-US" altLang="en-US" sz="1400" b="0" i="1" u="none" strike="noStrike" kern="1200" cap="none" spc="0" normalizeH="0" baseline="0" noProof="0">
                <a:ln>
                  <a:noFill/>
                </a:ln>
                <a:solidFill>
                  <a:srgbClr val="000000"/>
                </a:solidFill>
                <a:effectLst/>
                <a:uLnTx/>
                <a:uFillTx/>
                <a:latin typeface="Calibri" panose="020F0502020204030204" pitchFamily="34" charset="0"/>
                <a:ea typeface="ＭＳ Ｐゴシック" panose="020B0600070205080204" pitchFamily="34" charset="-128"/>
                <a:cs typeface="+mn-cs"/>
              </a:rPr>
              <a:t> vs 2/3), prior docetaxel (yes vs no), use of BPAs (yes vs no), prior abiraterone (yes vs no)</a:t>
            </a:r>
          </a:p>
        </p:txBody>
      </p:sp>
      <p:cxnSp>
        <p:nvCxnSpPr>
          <p:cNvPr id="12" name="Straight Arrow Connector 16">
            <a:extLst>
              <a:ext uri="{FF2B5EF4-FFF2-40B4-BE49-F238E27FC236}">
                <a16:creationId xmlns:a16="http://schemas.microsoft.com/office/drawing/2014/main" id="{AA03E1D4-1FB9-41AA-2AE7-77416100A46F}"/>
              </a:ext>
            </a:extLst>
          </p:cNvPr>
          <p:cNvCxnSpPr>
            <a:cxnSpLocks noChangeShapeType="1"/>
          </p:cNvCxnSpPr>
          <p:nvPr/>
        </p:nvCxnSpPr>
        <p:spPr bwMode="auto">
          <a:xfrm>
            <a:off x="5345380" y="2622656"/>
            <a:ext cx="0" cy="547544"/>
          </a:xfrm>
          <a:prstGeom prst="straightConnector1">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cxnSp>
      <p:sp>
        <p:nvSpPr>
          <p:cNvPr id="14" name="Text Box 15">
            <a:extLst>
              <a:ext uri="{FF2B5EF4-FFF2-40B4-BE49-F238E27FC236}">
                <a16:creationId xmlns:a16="http://schemas.microsoft.com/office/drawing/2014/main" id="{F5DB1557-D244-9510-5ED1-636D96FD5687}"/>
              </a:ext>
            </a:extLst>
          </p:cNvPr>
          <p:cNvSpPr txBox="1">
            <a:spLocks noChangeArrowheads="1"/>
          </p:cNvSpPr>
          <p:nvPr/>
        </p:nvSpPr>
        <p:spPr bwMode="auto">
          <a:xfrm>
            <a:off x="433522" y="63652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NCT02194842. Gillessen. ESMO 2024. </a:t>
            </a:r>
            <a:r>
              <a:rPr lang="en-US" altLang="en-US" sz="1200" b="0">
                <a:solidFill>
                  <a:srgbClr val="455560"/>
                </a:solidFill>
                <a:latin typeface="Calibri" panose="020F0502020204030204" pitchFamily="34" charset="0"/>
              </a:rPr>
              <a:t>Abstr LBA1</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Tomba</a:t>
            </a:r>
            <a:r>
              <a:rPr lang="en-US" altLang="en-US" sz="1200" b="0">
                <a:solidFill>
                  <a:srgbClr val="455560"/>
                </a:solidFill>
                <a:latin typeface="Calibri" panose="020F0502020204030204" pitchFamily="34" charset="0"/>
              </a:rPr>
              <a:t>l. Ann Oncol. 2025;36:1058.</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2584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Freeform 141">
            <a:extLst>
              <a:ext uri="{FF2B5EF4-FFF2-40B4-BE49-F238E27FC236}">
                <a16:creationId xmlns:a16="http://schemas.microsoft.com/office/drawing/2014/main" id="{66579F2B-F95A-50E4-7AED-70B4E3CCE8B7}"/>
              </a:ext>
            </a:extLst>
          </p:cNvPr>
          <p:cNvSpPr/>
          <p:nvPr/>
        </p:nvSpPr>
        <p:spPr bwMode="auto">
          <a:xfrm>
            <a:off x="2981671" y="2824053"/>
            <a:ext cx="2957696" cy="1800225"/>
          </a:xfrm>
          <a:custGeom>
            <a:avLst/>
            <a:gdLst>
              <a:gd name="connsiteX0" fmla="*/ 0 w 3159125"/>
              <a:gd name="connsiteY0" fmla="*/ 1790700 h 1800225"/>
              <a:gd name="connsiteX1" fmla="*/ 0 w 3159125"/>
              <a:gd name="connsiteY1" fmla="*/ 1428750 h 1800225"/>
              <a:gd name="connsiteX2" fmla="*/ 38100 w 3159125"/>
              <a:gd name="connsiteY2" fmla="*/ 1428750 h 1800225"/>
              <a:gd name="connsiteX3" fmla="*/ 38100 w 3159125"/>
              <a:gd name="connsiteY3" fmla="*/ 1270000 h 1800225"/>
              <a:gd name="connsiteX4" fmla="*/ 139700 w 3159125"/>
              <a:gd name="connsiteY4" fmla="*/ 1270000 h 1800225"/>
              <a:gd name="connsiteX5" fmla="*/ 139700 w 3159125"/>
              <a:gd name="connsiteY5" fmla="*/ 996950 h 1800225"/>
              <a:gd name="connsiteX6" fmla="*/ 187325 w 3159125"/>
              <a:gd name="connsiteY6" fmla="*/ 996950 h 1800225"/>
              <a:gd name="connsiteX7" fmla="*/ 187325 w 3159125"/>
              <a:gd name="connsiteY7" fmla="*/ 920750 h 1800225"/>
              <a:gd name="connsiteX8" fmla="*/ 330200 w 3159125"/>
              <a:gd name="connsiteY8" fmla="*/ 920750 h 1800225"/>
              <a:gd name="connsiteX9" fmla="*/ 327025 w 3159125"/>
              <a:gd name="connsiteY9" fmla="*/ 866775 h 1800225"/>
              <a:gd name="connsiteX10" fmla="*/ 327025 w 3159125"/>
              <a:gd name="connsiteY10" fmla="*/ 742950 h 1800225"/>
              <a:gd name="connsiteX11" fmla="*/ 327025 w 3159125"/>
              <a:gd name="connsiteY11" fmla="*/ 742950 h 1800225"/>
              <a:gd name="connsiteX12" fmla="*/ 342900 w 3159125"/>
              <a:gd name="connsiteY12" fmla="*/ 742950 h 1800225"/>
              <a:gd name="connsiteX13" fmla="*/ 342900 w 3159125"/>
              <a:gd name="connsiteY13" fmla="*/ 669925 h 1800225"/>
              <a:gd name="connsiteX14" fmla="*/ 403225 w 3159125"/>
              <a:gd name="connsiteY14" fmla="*/ 669925 h 1800225"/>
              <a:gd name="connsiteX15" fmla="*/ 403225 w 3159125"/>
              <a:gd name="connsiteY15" fmla="*/ 577850 h 1800225"/>
              <a:gd name="connsiteX16" fmla="*/ 501650 w 3159125"/>
              <a:gd name="connsiteY16" fmla="*/ 577850 h 1800225"/>
              <a:gd name="connsiteX17" fmla="*/ 501650 w 3159125"/>
              <a:gd name="connsiteY17" fmla="*/ 450850 h 1800225"/>
              <a:gd name="connsiteX18" fmla="*/ 746125 w 3159125"/>
              <a:gd name="connsiteY18" fmla="*/ 450850 h 1800225"/>
              <a:gd name="connsiteX19" fmla="*/ 746125 w 3159125"/>
              <a:gd name="connsiteY19" fmla="*/ 419100 h 1800225"/>
              <a:gd name="connsiteX20" fmla="*/ 746125 w 3159125"/>
              <a:gd name="connsiteY20" fmla="*/ 346075 h 1800225"/>
              <a:gd name="connsiteX21" fmla="*/ 796925 w 3159125"/>
              <a:gd name="connsiteY21" fmla="*/ 346075 h 1800225"/>
              <a:gd name="connsiteX22" fmla="*/ 796925 w 3159125"/>
              <a:gd name="connsiteY22" fmla="*/ 307975 h 1800225"/>
              <a:gd name="connsiteX23" fmla="*/ 879475 w 3159125"/>
              <a:gd name="connsiteY23" fmla="*/ 307975 h 1800225"/>
              <a:gd name="connsiteX24" fmla="*/ 879475 w 3159125"/>
              <a:gd name="connsiteY24" fmla="*/ 228600 h 1800225"/>
              <a:gd name="connsiteX25" fmla="*/ 1282700 w 3159125"/>
              <a:gd name="connsiteY25" fmla="*/ 228600 h 1800225"/>
              <a:gd name="connsiteX26" fmla="*/ 1282700 w 3159125"/>
              <a:gd name="connsiteY26" fmla="*/ 139700 h 1800225"/>
              <a:gd name="connsiteX27" fmla="*/ 1368425 w 3159125"/>
              <a:gd name="connsiteY27" fmla="*/ 139700 h 1800225"/>
              <a:gd name="connsiteX28" fmla="*/ 1368425 w 3159125"/>
              <a:gd name="connsiteY28" fmla="*/ 69850 h 1800225"/>
              <a:gd name="connsiteX29" fmla="*/ 2025650 w 3159125"/>
              <a:gd name="connsiteY29" fmla="*/ 69850 h 1800225"/>
              <a:gd name="connsiteX30" fmla="*/ 2025650 w 3159125"/>
              <a:gd name="connsiteY30" fmla="*/ 0 h 1800225"/>
              <a:gd name="connsiteX31" fmla="*/ 2943225 w 3159125"/>
              <a:gd name="connsiteY31" fmla="*/ 0 h 1800225"/>
              <a:gd name="connsiteX32" fmla="*/ 3140075 w 3159125"/>
              <a:gd name="connsiteY32" fmla="*/ 0 h 1800225"/>
              <a:gd name="connsiteX33" fmla="*/ 3140075 w 3159125"/>
              <a:gd name="connsiteY33" fmla="*/ 542925 h 1800225"/>
              <a:gd name="connsiteX34" fmla="*/ 3101975 w 3159125"/>
              <a:gd name="connsiteY34" fmla="*/ 542925 h 1800225"/>
              <a:gd name="connsiteX35" fmla="*/ 3159125 w 3159125"/>
              <a:gd name="connsiteY35" fmla="*/ 939800 h 1800225"/>
              <a:gd name="connsiteX36" fmla="*/ 2968625 w 3159125"/>
              <a:gd name="connsiteY36" fmla="*/ 847725 h 1800225"/>
              <a:gd name="connsiteX37" fmla="*/ 2019300 w 3159125"/>
              <a:gd name="connsiteY37" fmla="*/ 847725 h 1800225"/>
              <a:gd name="connsiteX38" fmla="*/ 2019300 w 3159125"/>
              <a:gd name="connsiteY38" fmla="*/ 923925 h 1800225"/>
              <a:gd name="connsiteX39" fmla="*/ 1352550 w 3159125"/>
              <a:gd name="connsiteY39" fmla="*/ 923925 h 1800225"/>
              <a:gd name="connsiteX40" fmla="*/ 1352550 w 3159125"/>
              <a:gd name="connsiteY40" fmla="*/ 955675 h 1800225"/>
              <a:gd name="connsiteX41" fmla="*/ 1352550 w 3159125"/>
              <a:gd name="connsiteY41" fmla="*/ 993775 h 1800225"/>
              <a:gd name="connsiteX42" fmla="*/ 1273175 w 3159125"/>
              <a:gd name="connsiteY42" fmla="*/ 993775 h 1800225"/>
              <a:gd name="connsiteX43" fmla="*/ 1273175 w 3159125"/>
              <a:gd name="connsiteY43" fmla="*/ 1050925 h 1800225"/>
              <a:gd name="connsiteX44" fmla="*/ 863600 w 3159125"/>
              <a:gd name="connsiteY44" fmla="*/ 1050925 h 1800225"/>
              <a:gd name="connsiteX45" fmla="*/ 863600 w 3159125"/>
              <a:gd name="connsiteY45" fmla="*/ 1117600 h 1800225"/>
              <a:gd name="connsiteX46" fmla="*/ 796925 w 3159125"/>
              <a:gd name="connsiteY46" fmla="*/ 1117600 h 1800225"/>
              <a:gd name="connsiteX47" fmla="*/ 796925 w 3159125"/>
              <a:gd name="connsiteY47" fmla="*/ 1184275 h 1800225"/>
              <a:gd name="connsiteX48" fmla="*/ 730250 w 3159125"/>
              <a:gd name="connsiteY48" fmla="*/ 1184275 h 1800225"/>
              <a:gd name="connsiteX49" fmla="*/ 730250 w 3159125"/>
              <a:gd name="connsiteY49" fmla="*/ 1244600 h 1800225"/>
              <a:gd name="connsiteX50" fmla="*/ 530225 w 3159125"/>
              <a:gd name="connsiteY50" fmla="*/ 1244600 h 1800225"/>
              <a:gd name="connsiteX51" fmla="*/ 530225 w 3159125"/>
              <a:gd name="connsiteY51" fmla="*/ 1365250 h 1800225"/>
              <a:gd name="connsiteX52" fmla="*/ 390525 w 3159125"/>
              <a:gd name="connsiteY52" fmla="*/ 1365250 h 1800225"/>
              <a:gd name="connsiteX53" fmla="*/ 390525 w 3159125"/>
              <a:gd name="connsiteY53" fmla="*/ 1425575 h 1800225"/>
              <a:gd name="connsiteX54" fmla="*/ 333375 w 3159125"/>
              <a:gd name="connsiteY54" fmla="*/ 1425575 h 1800225"/>
              <a:gd name="connsiteX55" fmla="*/ 333375 w 3159125"/>
              <a:gd name="connsiteY55" fmla="*/ 1552575 h 1800225"/>
              <a:gd name="connsiteX56" fmla="*/ 155575 w 3159125"/>
              <a:gd name="connsiteY56" fmla="*/ 1552575 h 1800225"/>
              <a:gd name="connsiteX57" fmla="*/ 155575 w 3159125"/>
              <a:gd name="connsiteY57" fmla="*/ 1800225 h 1800225"/>
              <a:gd name="connsiteX58" fmla="*/ 120650 w 3159125"/>
              <a:gd name="connsiteY58" fmla="*/ 1800225 h 1800225"/>
              <a:gd name="connsiteX59" fmla="*/ 0 w 3159125"/>
              <a:gd name="connsiteY59" fmla="*/ 1790700 h 1800225"/>
              <a:gd name="connsiteX0" fmla="*/ 0 w 3140075"/>
              <a:gd name="connsiteY0" fmla="*/ 1790700 h 1800225"/>
              <a:gd name="connsiteX1" fmla="*/ 0 w 3140075"/>
              <a:gd name="connsiteY1" fmla="*/ 1428750 h 1800225"/>
              <a:gd name="connsiteX2" fmla="*/ 38100 w 3140075"/>
              <a:gd name="connsiteY2" fmla="*/ 1428750 h 1800225"/>
              <a:gd name="connsiteX3" fmla="*/ 38100 w 3140075"/>
              <a:gd name="connsiteY3" fmla="*/ 1270000 h 1800225"/>
              <a:gd name="connsiteX4" fmla="*/ 139700 w 3140075"/>
              <a:gd name="connsiteY4" fmla="*/ 1270000 h 1800225"/>
              <a:gd name="connsiteX5" fmla="*/ 139700 w 3140075"/>
              <a:gd name="connsiteY5" fmla="*/ 996950 h 1800225"/>
              <a:gd name="connsiteX6" fmla="*/ 187325 w 3140075"/>
              <a:gd name="connsiteY6" fmla="*/ 996950 h 1800225"/>
              <a:gd name="connsiteX7" fmla="*/ 187325 w 3140075"/>
              <a:gd name="connsiteY7" fmla="*/ 920750 h 1800225"/>
              <a:gd name="connsiteX8" fmla="*/ 330200 w 3140075"/>
              <a:gd name="connsiteY8" fmla="*/ 920750 h 1800225"/>
              <a:gd name="connsiteX9" fmla="*/ 327025 w 3140075"/>
              <a:gd name="connsiteY9" fmla="*/ 866775 h 1800225"/>
              <a:gd name="connsiteX10" fmla="*/ 327025 w 3140075"/>
              <a:gd name="connsiteY10" fmla="*/ 742950 h 1800225"/>
              <a:gd name="connsiteX11" fmla="*/ 327025 w 3140075"/>
              <a:gd name="connsiteY11" fmla="*/ 742950 h 1800225"/>
              <a:gd name="connsiteX12" fmla="*/ 342900 w 3140075"/>
              <a:gd name="connsiteY12" fmla="*/ 742950 h 1800225"/>
              <a:gd name="connsiteX13" fmla="*/ 342900 w 3140075"/>
              <a:gd name="connsiteY13" fmla="*/ 669925 h 1800225"/>
              <a:gd name="connsiteX14" fmla="*/ 403225 w 3140075"/>
              <a:gd name="connsiteY14" fmla="*/ 669925 h 1800225"/>
              <a:gd name="connsiteX15" fmla="*/ 403225 w 3140075"/>
              <a:gd name="connsiteY15" fmla="*/ 577850 h 1800225"/>
              <a:gd name="connsiteX16" fmla="*/ 501650 w 3140075"/>
              <a:gd name="connsiteY16" fmla="*/ 577850 h 1800225"/>
              <a:gd name="connsiteX17" fmla="*/ 501650 w 3140075"/>
              <a:gd name="connsiteY17" fmla="*/ 450850 h 1800225"/>
              <a:gd name="connsiteX18" fmla="*/ 746125 w 3140075"/>
              <a:gd name="connsiteY18" fmla="*/ 450850 h 1800225"/>
              <a:gd name="connsiteX19" fmla="*/ 746125 w 3140075"/>
              <a:gd name="connsiteY19" fmla="*/ 419100 h 1800225"/>
              <a:gd name="connsiteX20" fmla="*/ 746125 w 3140075"/>
              <a:gd name="connsiteY20" fmla="*/ 346075 h 1800225"/>
              <a:gd name="connsiteX21" fmla="*/ 796925 w 3140075"/>
              <a:gd name="connsiteY21" fmla="*/ 346075 h 1800225"/>
              <a:gd name="connsiteX22" fmla="*/ 796925 w 3140075"/>
              <a:gd name="connsiteY22" fmla="*/ 307975 h 1800225"/>
              <a:gd name="connsiteX23" fmla="*/ 879475 w 3140075"/>
              <a:gd name="connsiteY23" fmla="*/ 307975 h 1800225"/>
              <a:gd name="connsiteX24" fmla="*/ 879475 w 3140075"/>
              <a:gd name="connsiteY24" fmla="*/ 228600 h 1800225"/>
              <a:gd name="connsiteX25" fmla="*/ 1282700 w 3140075"/>
              <a:gd name="connsiteY25" fmla="*/ 228600 h 1800225"/>
              <a:gd name="connsiteX26" fmla="*/ 1282700 w 3140075"/>
              <a:gd name="connsiteY26" fmla="*/ 139700 h 1800225"/>
              <a:gd name="connsiteX27" fmla="*/ 1368425 w 3140075"/>
              <a:gd name="connsiteY27" fmla="*/ 139700 h 1800225"/>
              <a:gd name="connsiteX28" fmla="*/ 1368425 w 3140075"/>
              <a:gd name="connsiteY28" fmla="*/ 69850 h 1800225"/>
              <a:gd name="connsiteX29" fmla="*/ 2025650 w 3140075"/>
              <a:gd name="connsiteY29" fmla="*/ 69850 h 1800225"/>
              <a:gd name="connsiteX30" fmla="*/ 2025650 w 3140075"/>
              <a:gd name="connsiteY30" fmla="*/ 0 h 1800225"/>
              <a:gd name="connsiteX31" fmla="*/ 2943225 w 3140075"/>
              <a:gd name="connsiteY31" fmla="*/ 0 h 1800225"/>
              <a:gd name="connsiteX32" fmla="*/ 3140075 w 3140075"/>
              <a:gd name="connsiteY32" fmla="*/ 0 h 1800225"/>
              <a:gd name="connsiteX33" fmla="*/ 3140075 w 3140075"/>
              <a:gd name="connsiteY33" fmla="*/ 542925 h 1800225"/>
              <a:gd name="connsiteX34" fmla="*/ 3101975 w 3140075"/>
              <a:gd name="connsiteY34" fmla="*/ 542925 h 1800225"/>
              <a:gd name="connsiteX35" fmla="*/ 2968625 w 3140075"/>
              <a:gd name="connsiteY35" fmla="*/ 847725 h 1800225"/>
              <a:gd name="connsiteX36" fmla="*/ 2019300 w 3140075"/>
              <a:gd name="connsiteY36" fmla="*/ 847725 h 1800225"/>
              <a:gd name="connsiteX37" fmla="*/ 2019300 w 3140075"/>
              <a:gd name="connsiteY37" fmla="*/ 923925 h 1800225"/>
              <a:gd name="connsiteX38" fmla="*/ 1352550 w 3140075"/>
              <a:gd name="connsiteY38" fmla="*/ 923925 h 1800225"/>
              <a:gd name="connsiteX39" fmla="*/ 1352550 w 3140075"/>
              <a:gd name="connsiteY39" fmla="*/ 955675 h 1800225"/>
              <a:gd name="connsiteX40" fmla="*/ 1352550 w 3140075"/>
              <a:gd name="connsiteY40" fmla="*/ 993775 h 1800225"/>
              <a:gd name="connsiteX41" fmla="*/ 1273175 w 3140075"/>
              <a:gd name="connsiteY41" fmla="*/ 993775 h 1800225"/>
              <a:gd name="connsiteX42" fmla="*/ 1273175 w 3140075"/>
              <a:gd name="connsiteY42" fmla="*/ 1050925 h 1800225"/>
              <a:gd name="connsiteX43" fmla="*/ 863600 w 3140075"/>
              <a:gd name="connsiteY43" fmla="*/ 1050925 h 1800225"/>
              <a:gd name="connsiteX44" fmla="*/ 863600 w 3140075"/>
              <a:gd name="connsiteY44" fmla="*/ 1117600 h 1800225"/>
              <a:gd name="connsiteX45" fmla="*/ 796925 w 3140075"/>
              <a:gd name="connsiteY45" fmla="*/ 1117600 h 1800225"/>
              <a:gd name="connsiteX46" fmla="*/ 796925 w 3140075"/>
              <a:gd name="connsiteY46" fmla="*/ 1184275 h 1800225"/>
              <a:gd name="connsiteX47" fmla="*/ 730250 w 3140075"/>
              <a:gd name="connsiteY47" fmla="*/ 1184275 h 1800225"/>
              <a:gd name="connsiteX48" fmla="*/ 730250 w 3140075"/>
              <a:gd name="connsiteY48" fmla="*/ 1244600 h 1800225"/>
              <a:gd name="connsiteX49" fmla="*/ 530225 w 3140075"/>
              <a:gd name="connsiteY49" fmla="*/ 1244600 h 1800225"/>
              <a:gd name="connsiteX50" fmla="*/ 530225 w 3140075"/>
              <a:gd name="connsiteY50" fmla="*/ 1365250 h 1800225"/>
              <a:gd name="connsiteX51" fmla="*/ 390525 w 3140075"/>
              <a:gd name="connsiteY51" fmla="*/ 1365250 h 1800225"/>
              <a:gd name="connsiteX52" fmla="*/ 390525 w 3140075"/>
              <a:gd name="connsiteY52" fmla="*/ 1425575 h 1800225"/>
              <a:gd name="connsiteX53" fmla="*/ 333375 w 3140075"/>
              <a:gd name="connsiteY53" fmla="*/ 1425575 h 1800225"/>
              <a:gd name="connsiteX54" fmla="*/ 333375 w 3140075"/>
              <a:gd name="connsiteY54" fmla="*/ 1552575 h 1800225"/>
              <a:gd name="connsiteX55" fmla="*/ 155575 w 3140075"/>
              <a:gd name="connsiteY55" fmla="*/ 1552575 h 1800225"/>
              <a:gd name="connsiteX56" fmla="*/ 155575 w 3140075"/>
              <a:gd name="connsiteY56" fmla="*/ 1800225 h 1800225"/>
              <a:gd name="connsiteX57" fmla="*/ 120650 w 3140075"/>
              <a:gd name="connsiteY57" fmla="*/ 1800225 h 1800225"/>
              <a:gd name="connsiteX58" fmla="*/ 0 w 3140075"/>
              <a:gd name="connsiteY58" fmla="*/ 1790700 h 1800225"/>
              <a:gd name="connsiteX0" fmla="*/ 0 w 3140075"/>
              <a:gd name="connsiteY0" fmla="*/ 1790700 h 1800225"/>
              <a:gd name="connsiteX1" fmla="*/ 0 w 3140075"/>
              <a:gd name="connsiteY1" fmla="*/ 1428750 h 1800225"/>
              <a:gd name="connsiteX2" fmla="*/ 38100 w 3140075"/>
              <a:gd name="connsiteY2" fmla="*/ 1428750 h 1800225"/>
              <a:gd name="connsiteX3" fmla="*/ 38100 w 3140075"/>
              <a:gd name="connsiteY3" fmla="*/ 1270000 h 1800225"/>
              <a:gd name="connsiteX4" fmla="*/ 139700 w 3140075"/>
              <a:gd name="connsiteY4" fmla="*/ 1270000 h 1800225"/>
              <a:gd name="connsiteX5" fmla="*/ 139700 w 3140075"/>
              <a:gd name="connsiteY5" fmla="*/ 996950 h 1800225"/>
              <a:gd name="connsiteX6" fmla="*/ 187325 w 3140075"/>
              <a:gd name="connsiteY6" fmla="*/ 996950 h 1800225"/>
              <a:gd name="connsiteX7" fmla="*/ 187325 w 3140075"/>
              <a:gd name="connsiteY7" fmla="*/ 920750 h 1800225"/>
              <a:gd name="connsiteX8" fmla="*/ 330200 w 3140075"/>
              <a:gd name="connsiteY8" fmla="*/ 920750 h 1800225"/>
              <a:gd name="connsiteX9" fmla="*/ 327025 w 3140075"/>
              <a:gd name="connsiteY9" fmla="*/ 866775 h 1800225"/>
              <a:gd name="connsiteX10" fmla="*/ 327025 w 3140075"/>
              <a:gd name="connsiteY10" fmla="*/ 742950 h 1800225"/>
              <a:gd name="connsiteX11" fmla="*/ 327025 w 3140075"/>
              <a:gd name="connsiteY11" fmla="*/ 742950 h 1800225"/>
              <a:gd name="connsiteX12" fmla="*/ 342900 w 3140075"/>
              <a:gd name="connsiteY12" fmla="*/ 742950 h 1800225"/>
              <a:gd name="connsiteX13" fmla="*/ 342900 w 3140075"/>
              <a:gd name="connsiteY13" fmla="*/ 669925 h 1800225"/>
              <a:gd name="connsiteX14" fmla="*/ 403225 w 3140075"/>
              <a:gd name="connsiteY14" fmla="*/ 669925 h 1800225"/>
              <a:gd name="connsiteX15" fmla="*/ 403225 w 3140075"/>
              <a:gd name="connsiteY15" fmla="*/ 577850 h 1800225"/>
              <a:gd name="connsiteX16" fmla="*/ 501650 w 3140075"/>
              <a:gd name="connsiteY16" fmla="*/ 577850 h 1800225"/>
              <a:gd name="connsiteX17" fmla="*/ 501650 w 3140075"/>
              <a:gd name="connsiteY17" fmla="*/ 450850 h 1800225"/>
              <a:gd name="connsiteX18" fmla="*/ 746125 w 3140075"/>
              <a:gd name="connsiteY18" fmla="*/ 450850 h 1800225"/>
              <a:gd name="connsiteX19" fmla="*/ 746125 w 3140075"/>
              <a:gd name="connsiteY19" fmla="*/ 419100 h 1800225"/>
              <a:gd name="connsiteX20" fmla="*/ 746125 w 3140075"/>
              <a:gd name="connsiteY20" fmla="*/ 346075 h 1800225"/>
              <a:gd name="connsiteX21" fmla="*/ 796925 w 3140075"/>
              <a:gd name="connsiteY21" fmla="*/ 346075 h 1800225"/>
              <a:gd name="connsiteX22" fmla="*/ 796925 w 3140075"/>
              <a:gd name="connsiteY22" fmla="*/ 307975 h 1800225"/>
              <a:gd name="connsiteX23" fmla="*/ 879475 w 3140075"/>
              <a:gd name="connsiteY23" fmla="*/ 307975 h 1800225"/>
              <a:gd name="connsiteX24" fmla="*/ 879475 w 3140075"/>
              <a:gd name="connsiteY24" fmla="*/ 228600 h 1800225"/>
              <a:gd name="connsiteX25" fmla="*/ 1282700 w 3140075"/>
              <a:gd name="connsiteY25" fmla="*/ 228600 h 1800225"/>
              <a:gd name="connsiteX26" fmla="*/ 1282700 w 3140075"/>
              <a:gd name="connsiteY26" fmla="*/ 139700 h 1800225"/>
              <a:gd name="connsiteX27" fmla="*/ 1368425 w 3140075"/>
              <a:gd name="connsiteY27" fmla="*/ 139700 h 1800225"/>
              <a:gd name="connsiteX28" fmla="*/ 1368425 w 3140075"/>
              <a:gd name="connsiteY28" fmla="*/ 69850 h 1800225"/>
              <a:gd name="connsiteX29" fmla="*/ 2025650 w 3140075"/>
              <a:gd name="connsiteY29" fmla="*/ 69850 h 1800225"/>
              <a:gd name="connsiteX30" fmla="*/ 2025650 w 3140075"/>
              <a:gd name="connsiteY30" fmla="*/ 0 h 1800225"/>
              <a:gd name="connsiteX31" fmla="*/ 2943225 w 3140075"/>
              <a:gd name="connsiteY31" fmla="*/ 0 h 1800225"/>
              <a:gd name="connsiteX32" fmla="*/ 3140075 w 3140075"/>
              <a:gd name="connsiteY32" fmla="*/ 0 h 1800225"/>
              <a:gd name="connsiteX33" fmla="*/ 3140075 w 3140075"/>
              <a:gd name="connsiteY33" fmla="*/ 542925 h 1800225"/>
              <a:gd name="connsiteX34" fmla="*/ 2968625 w 3140075"/>
              <a:gd name="connsiteY34" fmla="*/ 847725 h 1800225"/>
              <a:gd name="connsiteX35" fmla="*/ 2019300 w 3140075"/>
              <a:gd name="connsiteY35" fmla="*/ 847725 h 1800225"/>
              <a:gd name="connsiteX36" fmla="*/ 2019300 w 3140075"/>
              <a:gd name="connsiteY36" fmla="*/ 923925 h 1800225"/>
              <a:gd name="connsiteX37" fmla="*/ 1352550 w 3140075"/>
              <a:gd name="connsiteY37" fmla="*/ 923925 h 1800225"/>
              <a:gd name="connsiteX38" fmla="*/ 1352550 w 3140075"/>
              <a:gd name="connsiteY38" fmla="*/ 955675 h 1800225"/>
              <a:gd name="connsiteX39" fmla="*/ 1352550 w 3140075"/>
              <a:gd name="connsiteY39" fmla="*/ 993775 h 1800225"/>
              <a:gd name="connsiteX40" fmla="*/ 1273175 w 3140075"/>
              <a:gd name="connsiteY40" fmla="*/ 993775 h 1800225"/>
              <a:gd name="connsiteX41" fmla="*/ 1273175 w 3140075"/>
              <a:gd name="connsiteY41" fmla="*/ 1050925 h 1800225"/>
              <a:gd name="connsiteX42" fmla="*/ 863600 w 3140075"/>
              <a:gd name="connsiteY42" fmla="*/ 1050925 h 1800225"/>
              <a:gd name="connsiteX43" fmla="*/ 863600 w 3140075"/>
              <a:gd name="connsiteY43" fmla="*/ 1117600 h 1800225"/>
              <a:gd name="connsiteX44" fmla="*/ 796925 w 3140075"/>
              <a:gd name="connsiteY44" fmla="*/ 1117600 h 1800225"/>
              <a:gd name="connsiteX45" fmla="*/ 796925 w 3140075"/>
              <a:gd name="connsiteY45" fmla="*/ 1184275 h 1800225"/>
              <a:gd name="connsiteX46" fmla="*/ 730250 w 3140075"/>
              <a:gd name="connsiteY46" fmla="*/ 1184275 h 1800225"/>
              <a:gd name="connsiteX47" fmla="*/ 730250 w 3140075"/>
              <a:gd name="connsiteY47" fmla="*/ 1244600 h 1800225"/>
              <a:gd name="connsiteX48" fmla="*/ 530225 w 3140075"/>
              <a:gd name="connsiteY48" fmla="*/ 1244600 h 1800225"/>
              <a:gd name="connsiteX49" fmla="*/ 530225 w 3140075"/>
              <a:gd name="connsiteY49" fmla="*/ 1365250 h 1800225"/>
              <a:gd name="connsiteX50" fmla="*/ 390525 w 3140075"/>
              <a:gd name="connsiteY50" fmla="*/ 1365250 h 1800225"/>
              <a:gd name="connsiteX51" fmla="*/ 390525 w 3140075"/>
              <a:gd name="connsiteY51" fmla="*/ 1425575 h 1800225"/>
              <a:gd name="connsiteX52" fmla="*/ 333375 w 3140075"/>
              <a:gd name="connsiteY52" fmla="*/ 1425575 h 1800225"/>
              <a:gd name="connsiteX53" fmla="*/ 333375 w 3140075"/>
              <a:gd name="connsiteY53" fmla="*/ 1552575 h 1800225"/>
              <a:gd name="connsiteX54" fmla="*/ 155575 w 3140075"/>
              <a:gd name="connsiteY54" fmla="*/ 1552575 h 1800225"/>
              <a:gd name="connsiteX55" fmla="*/ 155575 w 3140075"/>
              <a:gd name="connsiteY55" fmla="*/ 1800225 h 1800225"/>
              <a:gd name="connsiteX56" fmla="*/ 120650 w 3140075"/>
              <a:gd name="connsiteY56" fmla="*/ 1800225 h 1800225"/>
              <a:gd name="connsiteX57" fmla="*/ 0 w 3140075"/>
              <a:gd name="connsiteY57" fmla="*/ 1790700 h 1800225"/>
              <a:gd name="connsiteX0" fmla="*/ 0 w 3140075"/>
              <a:gd name="connsiteY0" fmla="*/ 1790700 h 1800225"/>
              <a:gd name="connsiteX1" fmla="*/ 0 w 3140075"/>
              <a:gd name="connsiteY1" fmla="*/ 1428750 h 1800225"/>
              <a:gd name="connsiteX2" fmla="*/ 38100 w 3140075"/>
              <a:gd name="connsiteY2" fmla="*/ 1428750 h 1800225"/>
              <a:gd name="connsiteX3" fmla="*/ 38100 w 3140075"/>
              <a:gd name="connsiteY3" fmla="*/ 1270000 h 1800225"/>
              <a:gd name="connsiteX4" fmla="*/ 139700 w 3140075"/>
              <a:gd name="connsiteY4" fmla="*/ 1270000 h 1800225"/>
              <a:gd name="connsiteX5" fmla="*/ 139700 w 3140075"/>
              <a:gd name="connsiteY5" fmla="*/ 996950 h 1800225"/>
              <a:gd name="connsiteX6" fmla="*/ 187325 w 3140075"/>
              <a:gd name="connsiteY6" fmla="*/ 996950 h 1800225"/>
              <a:gd name="connsiteX7" fmla="*/ 187325 w 3140075"/>
              <a:gd name="connsiteY7" fmla="*/ 920750 h 1800225"/>
              <a:gd name="connsiteX8" fmla="*/ 330200 w 3140075"/>
              <a:gd name="connsiteY8" fmla="*/ 920750 h 1800225"/>
              <a:gd name="connsiteX9" fmla="*/ 327025 w 3140075"/>
              <a:gd name="connsiteY9" fmla="*/ 866775 h 1800225"/>
              <a:gd name="connsiteX10" fmla="*/ 327025 w 3140075"/>
              <a:gd name="connsiteY10" fmla="*/ 742950 h 1800225"/>
              <a:gd name="connsiteX11" fmla="*/ 327025 w 3140075"/>
              <a:gd name="connsiteY11" fmla="*/ 742950 h 1800225"/>
              <a:gd name="connsiteX12" fmla="*/ 342900 w 3140075"/>
              <a:gd name="connsiteY12" fmla="*/ 742950 h 1800225"/>
              <a:gd name="connsiteX13" fmla="*/ 342900 w 3140075"/>
              <a:gd name="connsiteY13" fmla="*/ 669925 h 1800225"/>
              <a:gd name="connsiteX14" fmla="*/ 403225 w 3140075"/>
              <a:gd name="connsiteY14" fmla="*/ 669925 h 1800225"/>
              <a:gd name="connsiteX15" fmla="*/ 403225 w 3140075"/>
              <a:gd name="connsiteY15" fmla="*/ 577850 h 1800225"/>
              <a:gd name="connsiteX16" fmla="*/ 501650 w 3140075"/>
              <a:gd name="connsiteY16" fmla="*/ 577850 h 1800225"/>
              <a:gd name="connsiteX17" fmla="*/ 501650 w 3140075"/>
              <a:gd name="connsiteY17" fmla="*/ 450850 h 1800225"/>
              <a:gd name="connsiteX18" fmla="*/ 746125 w 3140075"/>
              <a:gd name="connsiteY18" fmla="*/ 450850 h 1800225"/>
              <a:gd name="connsiteX19" fmla="*/ 746125 w 3140075"/>
              <a:gd name="connsiteY19" fmla="*/ 419100 h 1800225"/>
              <a:gd name="connsiteX20" fmla="*/ 746125 w 3140075"/>
              <a:gd name="connsiteY20" fmla="*/ 346075 h 1800225"/>
              <a:gd name="connsiteX21" fmla="*/ 796925 w 3140075"/>
              <a:gd name="connsiteY21" fmla="*/ 346075 h 1800225"/>
              <a:gd name="connsiteX22" fmla="*/ 796925 w 3140075"/>
              <a:gd name="connsiteY22" fmla="*/ 307975 h 1800225"/>
              <a:gd name="connsiteX23" fmla="*/ 879475 w 3140075"/>
              <a:gd name="connsiteY23" fmla="*/ 307975 h 1800225"/>
              <a:gd name="connsiteX24" fmla="*/ 879475 w 3140075"/>
              <a:gd name="connsiteY24" fmla="*/ 228600 h 1800225"/>
              <a:gd name="connsiteX25" fmla="*/ 1282700 w 3140075"/>
              <a:gd name="connsiteY25" fmla="*/ 228600 h 1800225"/>
              <a:gd name="connsiteX26" fmla="*/ 1282700 w 3140075"/>
              <a:gd name="connsiteY26" fmla="*/ 139700 h 1800225"/>
              <a:gd name="connsiteX27" fmla="*/ 1368425 w 3140075"/>
              <a:gd name="connsiteY27" fmla="*/ 139700 h 1800225"/>
              <a:gd name="connsiteX28" fmla="*/ 1368425 w 3140075"/>
              <a:gd name="connsiteY28" fmla="*/ 69850 h 1800225"/>
              <a:gd name="connsiteX29" fmla="*/ 2025650 w 3140075"/>
              <a:gd name="connsiteY29" fmla="*/ 69850 h 1800225"/>
              <a:gd name="connsiteX30" fmla="*/ 2025650 w 3140075"/>
              <a:gd name="connsiteY30" fmla="*/ 0 h 1800225"/>
              <a:gd name="connsiteX31" fmla="*/ 2943225 w 3140075"/>
              <a:gd name="connsiteY31" fmla="*/ 0 h 1800225"/>
              <a:gd name="connsiteX32" fmla="*/ 3140075 w 3140075"/>
              <a:gd name="connsiteY32" fmla="*/ 0 h 1800225"/>
              <a:gd name="connsiteX33" fmla="*/ 2968625 w 3140075"/>
              <a:gd name="connsiteY33" fmla="*/ 847725 h 1800225"/>
              <a:gd name="connsiteX34" fmla="*/ 2019300 w 3140075"/>
              <a:gd name="connsiteY34" fmla="*/ 847725 h 1800225"/>
              <a:gd name="connsiteX35" fmla="*/ 2019300 w 3140075"/>
              <a:gd name="connsiteY35" fmla="*/ 923925 h 1800225"/>
              <a:gd name="connsiteX36" fmla="*/ 1352550 w 3140075"/>
              <a:gd name="connsiteY36" fmla="*/ 923925 h 1800225"/>
              <a:gd name="connsiteX37" fmla="*/ 1352550 w 3140075"/>
              <a:gd name="connsiteY37" fmla="*/ 955675 h 1800225"/>
              <a:gd name="connsiteX38" fmla="*/ 1352550 w 3140075"/>
              <a:gd name="connsiteY38" fmla="*/ 993775 h 1800225"/>
              <a:gd name="connsiteX39" fmla="*/ 1273175 w 3140075"/>
              <a:gd name="connsiteY39" fmla="*/ 993775 h 1800225"/>
              <a:gd name="connsiteX40" fmla="*/ 1273175 w 3140075"/>
              <a:gd name="connsiteY40" fmla="*/ 1050925 h 1800225"/>
              <a:gd name="connsiteX41" fmla="*/ 863600 w 3140075"/>
              <a:gd name="connsiteY41" fmla="*/ 1050925 h 1800225"/>
              <a:gd name="connsiteX42" fmla="*/ 863600 w 3140075"/>
              <a:gd name="connsiteY42" fmla="*/ 1117600 h 1800225"/>
              <a:gd name="connsiteX43" fmla="*/ 796925 w 3140075"/>
              <a:gd name="connsiteY43" fmla="*/ 1117600 h 1800225"/>
              <a:gd name="connsiteX44" fmla="*/ 796925 w 3140075"/>
              <a:gd name="connsiteY44" fmla="*/ 1184275 h 1800225"/>
              <a:gd name="connsiteX45" fmla="*/ 730250 w 3140075"/>
              <a:gd name="connsiteY45" fmla="*/ 1184275 h 1800225"/>
              <a:gd name="connsiteX46" fmla="*/ 730250 w 3140075"/>
              <a:gd name="connsiteY46" fmla="*/ 1244600 h 1800225"/>
              <a:gd name="connsiteX47" fmla="*/ 530225 w 3140075"/>
              <a:gd name="connsiteY47" fmla="*/ 1244600 h 1800225"/>
              <a:gd name="connsiteX48" fmla="*/ 530225 w 3140075"/>
              <a:gd name="connsiteY48" fmla="*/ 1365250 h 1800225"/>
              <a:gd name="connsiteX49" fmla="*/ 390525 w 3140075"/>
              <a:gd name="connsiteY49" fmla="*/ 1365250 h 1800225"/>
              <a:gd name="connsiteX50" fmla="*/ 390525 w 3140075"/>
              <a:gd name="connsiteY50" fmla="*/ 1425575 h 1800225"/>
              <a:gd name="connsiteX51" fmla="*/ 333375 w 3140075"/>
              <a:gd name="connsiteY51" fmla="*/ 1425575 h 1800225"/>
              <a:gd name="connsiteX52" fmla="*/ 333375 w 3140075"/>
              <a:gd name="connsiteY52" fmla="*/ 1552575 h 1800225"/>
              <a:gd name="connsiteX53" fmla="*/ 155575 w 3140075"/>
              <a:gd name="connsiteY53" fmla="*/ 1552575 h 1800225"/>
              <a:gd name="connsiteX54" fmla="*/ 155575 w 3140075"/>
              <a:gd name="connsiteY54" fmla="*/ 1800225 h 1800225"/>
              <a:gd name="connsiteX55" fmla="*/ 120650 w 3140075"/>
              <a:gd name="connsiteY55" fmla="*/ 1800225 h 1800225"/>
              <a:gd name="connsiteX56" fmla="*/ 0 w 3140075"/>
              <a:gd name="connsiteY56" fmla="*/ 1790700 h 1800225"/>
              <a:gd name="connsiteX0" fmla="*/ 0 w 2968625"/>
              <a:gd name="connsiteY0" fmla="*/ 1790700 h 1800225"/>
              <a:gd name="connsiteX1" fmla="*/ 0 w 2968625"/>
              <a:gd name="connsiteY1" fmla="*/ 1428750 h 1800225"/>
              <a:gd name="connsiteX2" fmla="*/ 38100 w 2968625"/>
              <a:gd name="connsiteY2" fmla="*/ 1428750 h 1800225"/>
              <a:gd name="connsiteX3" fmla="*/ 38100 w 2968625"/>
              <a:gd name="connsiteY3" fmla="*/ 1270000 h 1800225"/>
              <a:gd name="connsiteX4" fmla="*/ 139700 w 2968625"/>
              <a:gd name="connsiteY4" fmla="*/ 1270000 h 1800225"/>
              <a:gd name="connsiteX5" fmla="*/ 139700 w 2968625"/>
              <a:gd name="connsiteY5" fmla="*/ 996950 h 1800225"/>
              <a:gd name="connsiteX6" fmla="*/ 187325 w 2968625"/>
              <a:gd name="connsiteY6" fmla="*/ 996950 h 1800225"/>
              <a:gd name="connsiteX7" fmla="*/ 187325 w 2968625"/>
              <a:gd name="connsiteY7" fmla="*/ 920750 h 1800225"/>
              <a:gd name="connsiteX8" fmla="*/ 330200 w 2968625"/>
              <a:gd name="connsiteY8" fmla="*/ 920750 h 1800225"/>
              <a:gd name="connsiteX9" fmla="*/ 327025 w 2968625"/>
              <a:gd name="connsiteY9" fmla="*/ 866775 h 1800225"/>
              <a:gd name="connsiteX10" fmla="*/ 327025 w 2968625"/>
              <a:gd name="connsiteY10" fmla="*/ 742950 h 1800225"/>
              <a:gd name="connsiteX11" fmla="*/ 327025 w 2968625"/>
              <a:gd name="connsiteY11" fmla="*/ 742950 h 1800225"/>
              <a:gd name="connsiteX12" fmla="*/ 342900 w 2968625"/>
              <a:gd name="connsiteY12" fmla="*/ 742950 h 1800225"/>
              <a:gd name="connsiteX13" fmla="*/ 342900 w 2968625"/>
              <a:gd name="connsiteY13" fmla="*/ 669925 h 1800225"/>
              <a:gd name="connsiteX14" fmla="*/ 403225 w 2968625"/>
              <a:gd name="connsiteY14" fmla="*/ 669925 h 1800225"/>
              <a:gd name="connsiteX15" fmla="*/ 403225 w 2968625"/>
              <a:gd name="connsiteY15" fmla="*/ 577850 h 1800225"/>
              <a:gd name="connsiteX16" fmla="*/ 501650 w 2968625"/>
              <a:gd name="connsiteY16" fmla="*/ 577850 h 1800225"/>
              <a:gd name="connsiteX17" fmla="*/ 501650 w 2968625"/>
              <a:gd name="connsiteY17" fmla="*/ 450850 h 1800225"/>
              <a:gd name="connsiteX18" fmla="*/ 746125 w 2968625"/>
              <a:gd name="connsiteY18" fmla="*/ 450850 h 1800225"/>
              <a:gd name="connsiteX19" fmla="*/ 746125 w 2968625"/>
              <a:gd name="connsiteY19" fmla="*/ 419100 h 1800225"/>
              <a:gd name="connsiteX20" fmla="*/ 746125 w 2968625"/>
              <a:gd name="connsiteY20" fmla="*/ 346075 h 1800225"/>
              <a:gd name="connsiteX21" fmla="*/ 796925 w 2968625"/>
              <a:gd name="connsiteY21" fmla="*/ 346075 h 1800225"/>
              <a:gd name="connsiteX22" fmla="*/ 796925 w 2968625"/>
              <a:gd name="connsiteY22" fmla="*/ 307975 h 1800225"/>
              <a:gd name="connsiteX23" fmla="*/ 879475 w 2968625"/>
              <a:gd name="connsiteY23" fmla="*/ 307975 h 1800225"/>
              <a:gd name="connsiteX24" fmla="*/ 879475 w 2968625"/>
              <a:gd name="connsiteY24" fmla="*/ 228600 h 1800225"/>
              <a:gd name="connsiteX25" fmla="*/ 1282700 w 2968625"/>
              <a:gd name="connsiteY25" fmla="*/ 228600 h 1800225"/>
              <a:gd name="connsiteX26" fmla="*/ 1282700 w 2968625"/>
              <a:gd name="connsiteY26" fmla="*/ 139700 h 1800225"/>
              <a:gd name="connsiteX27" fmla="*/ 1368425 w 2968625"/>
              <a:gd name="connsiteY27" fmla="*/ 139700 h 1800225"/>
              <a:gd name="connsiteX28" fmla="*/ 1368425 w 2968625"/>
              <a:gd name="connsiteY28" fmla="*/ 69850 h 1800225"/>
              <a:gd name="connsiteX29" fmla="*/ 2025650 w 2968625"/>
              <a:gd name="connsiteY29" fmla="*/ 69850 h 1800225"/>
              <a:gd name="connsiteX30" fmla="*/ 2025650 w 2968625"/>
              <a:gd name="connsiteY30" fmla="*/ 0 h 1800225"/>
              <a:gd name="connsiteX31" fmla="*/ 2943225 w 2968625"/>
              <a:gd name="connsiteY31" fmla="*/ 0 h 1800225"/>
              <a:gd name="connsiteX32" fmla="*/ 2968625 w 2968625"/>
              <a:gd name="connsiteY32" fmla="*/ 847725 h 1800225"/>
              <a:gd name="connsiteX33" fmla="*/ 2019300 w 2968625"/>
              <a:gd name="connsiteY33" fmla="*/ 847725 h 1800225"/>
              <a:gd name="connsiteX34" fmla="*/ 2019300 w 2968625"/>
              <a:gd name="connsiteY34" fmla="*/ 923925 h 1800225"/>
              <a:gd name="connsiteX35" fmla="*/ 1352550 w 2968625"/>
              <a:gd name="connsiteY35" fmla="*/ 923925 h 1800225"/>
              <a:gd name="connsiteX36" fmla="*/ 1352550 w 2968625"/>
              <a:gd name="connsiteY36" fmla="*/ 955675 h 1800225"/>
              <a:gd name="connsiteX37" fmla="*/ 1352550 w 2968625"/>
              <a:gd name="connsiteY37" fmla="*/ 993775 h 1800225"/>
              <a:gd name="connsiteX38" fmla="*/ 1273175 w 2968625"/>
              <a:gd name="connsiteY38" fmla="*/ 993775 h 1800225"/>
              <a:gd name="connsiteX39" fmla="*/ 1273175 w 2968625"/>
              <a:gd name="connsiteY39" fmla="*/ 1050925 h 1800225"/>
              <a:gd name="connsiteX40" fmla="*/ 863600 w 2968625"/>
              <a:gd name="connsiteY40" fmla="*/ 1050925 h 1800225"/>
              <a:gd name="connsiteX41" fmla="*/ 863600 w 2968625"/>
              <a:gd name="connsiteY41" fmla="*/ 1117600 h 1800225"/>
              <a:gd name="connsiteX42" fmla="*/ 796925 w 2968625"/>
              <a:gd name="connsiteY42" fmla="*/ 1117600 h 1800225"/>
              <a:gd name="connsiteX43" fmla="*/ 796925 w 2968625"/>
              <a:gd name="connsiteY43" fmla="*/ 1184275 h 1800225"/>
              <a:gd name="connsiteX44" fmla="*/ 730250 w 2968625"/>
              <a:gd name="connsiteY44" fmla="*/ 1184275 h 1800225"/>
              <a:gd name="connsiteX45" fmla="*/ 730250 w 2968625"/>
              <a:gd name="connsiteY45" fmla="*/ 1244600 h 1800225"/>
              <a:gd name="connsiteX46" fmla="*/ 530225 w 2968625"/>
              <a:gd name="connsiteY46" fmla="*/ 1244600 h 1800225"/>
              <a:gd name="connsiteX47" fmla="*/ 530225 w 2968625"/>
              <a:gd name="connsiteY47" fmla="*/ 1365250 h 1800225"/>
              <a:gd name="connsiteX48" fmla="*/ 390525 w 2968625"/>
              <a:gd name="connsiteY48" fmla="*/ 1365250 h 1800225"/>
              <a:gd name="connsiteX49" fmla="*/ 390525 w 2968625"/>
              <a:gd name="connsiteY49" fmla="*/ 1425575 h 1800225"/>
              <a:gd name="connsiteX50" fmla="*/ 333375 w 2968625"/>
              <a:gd name="connsiteY50" fmla="*/ 1425575 h 1800225"/>
              <a:gd name="connsiteX51" fmla="*/ 333375 w 2968625"/>
              <a:gd name="connsiteY51" fmla="*/ 1552575 h 1800225"/>
              <a:gd name="connsiteX52" fmla="*/ 155575 w 2968625"/>
              <a:gd name="connsiteY52" fmla="*/ 1552575 h 1800225"/>
              <a:gd name="connsiteX53" fmla="*/ 155575 w 2968625"/>
              <a:gd name="connsiteY53" fmla="*/ 1800225 h 1800225"/>
              <a:gd name="connsiteX54" fmla="*/ 120650 w 2968625"/>
              <a:gd name="connsiteY54" fmla="*/ 1800225 h 1800225"/>
              <a:gd name="connsiteX55" fmla="*/ 0 w 2968625"/>
              <a:gd name="connsiteY55" fmla="*/ 1790700 h 1800225"/>
              <a:gd name="connsiteX0" fmla="*/ 0 w 2957696"/>
              <a:gd name="connsiteY0" fmla="*/ 1790700 h 1800225"/>
              <a:gd name="connsiteX1" fmla="*/ 0 w 2957696"/>
              <a:gd name="connsiteY1" fmla="*/ 1428750 h 1800225"/>
              <a:gd name="connsiteX2" fmla="*/ 38100 w 2957696"/>
              <a:gd name="connsiteY2" fmla="*/ 1428750 h 1800225"/>
              <a:gd name="connsiteX3" fmla="*/ 38100 w 2957696"/>
              <a:gd name="connsiteY3" fmla="*/ 1270000 h 1800225"/>
              <a:gd name="connsiteX4" fmla="*/ 139700 w 2957696"/>
              <a:gd name="connsiteY4" fmla="*/ 1270000 h 1800225"/>
              <a:gd name="connsiteX5" fmla="*/ 139700 w 2957696"/>
              <a:gd name="connsiteY5" fmla="*/ 996950 h 1800225"/>
              <a:gd name="connsiteX6" fmla="*/ 187325 w 2957696"/>
              <a:gd name="connsiteY6" fmla="*/ 996950 h 1800225"/>
              <a:gd name="connsiteX7" fmla="*/ 187325 w 2957696"/>
              <a:gd name="connsiteY7" fmla="*/ 920750 h 1800225"/>
              <a:gd name="connsiteX8" fmla="*/ 330200 w 2957696"/>
              <a:gd name="connsiteY8" fmla="*/ 920750 h 1800225"/>
              <a:gd name="connsiteX9" fmla="*/ 327025 w 2957696"/>
              <a:gd name="connsiteY9" fmla="*/ 866775 h 1800225"/>
              <a:gd name="connsiteX10" fmla="*/ 327025 w 2957696"/>
              <a:gd name="connsiteY10" fmla="*/ 742950 h 1800225"/>
              <a:gd name="connsiteX11" fmla="*/ 327025 w 2957696"/>
              <a:gd name="connsiteY11" fmla="*/ 742950 h 1800225"/>
              <a:gd name="connsiteX12" fmla="*/ 342900 w 2957696"/>
              <a:gd name="connsiteY12" fmla="*/ 742950 h 1800225"/>
              <a:gd name="connsiteX13" fmla="*/ 342900 w 2957696"/>
              <a:gd name="connsiteY13" fmla="*/ 669925 h 1800225"/>
              <a:gd name="connsiteX14" fmla="*/ 403225 w 2957696"/>
              <a:gd name="connsiteY14" fmla="*/ 669925 h 1800225"/>
              <a:gd name="connsiteX15" fmla="*/ 403225 w 2957696"/>
              <a:gd name="connsiteY15" fmla="*/ 577850 h 1800225"/>
              <a:gd name="connsiteX16" fmla="*/ 501650 w 2957696"/>
              <a:gd name="connsiteY16" fmla="*/ 577850 h 1800225"/>
              <a:gd name="connsiteX17" fmla="*/ 501650 w 2957696"/>
              <a:gd name="connsiteY17" fmla="*/ 450850 h 1800225"/>
              <a:gd name="connsiteX18" fmla="*/ 746125 w 2957696"/>
              <a:gd name="connsiteY18" fmla="*/ 450850 h 1800225"/>
              <a:gd name="connsiteX19" fmla="*/ 746125 w 2957696"/>
              <a:gd name="connsiteY19" fmla="*/ 419100 h 1800225"/>
              <a:gd name="connsiteX20" fmla="*/ 746125 w 2957696"/>
              <a:gd name="connsiteY20" fmla="*/ 346075 h 1800225"/>
              <a:gd name="connsiteX21" fmla="*/ 796925 w 2957696"/>
              <a:gd name="connsiteY21" fmla="*/ 346075 h 1800225"/>
              <a:gd name="connsiteX22" fmla="*/ 796925 w 2957696"/>
              <a:gd name="connsiteY22" fmla="*/ 307975 h 1800225"/>
              <a:gd name="connsiteX23" fmla="*/ 879475 w 2957696"/>
              <a:gd name="connsiteY23" fmla="*/ 307975 h 1800225"/>
              <a:gd name="connsiteX24" fmla="*/ 879475 w 2957696"/>
              <a:gd name="connsiteY24" fmla="*/ 228600 h 1800225"/>
              <a:gd name="connsiteX25" fmla="*/ 1282700 w 2957696"/>
              <a:gd name="connsiteY25" fmla="*/ 228600 h 1800225"/>
              <a:gd name="connsiteX26" fmla="*/ 1282700 w 2957696"/>
              <a:gd name="connsiteY26" fmla="*/ 139700 h 1800225"/>
              <a:gd name="connsiteX27" fmla="*/ 1368425 w 2957696"/>
              <a:gd name="connsiteY27" fmla="*/ 139700 h 1800225"/>
              <a:gd name="connsiteX28" fmla="*/ 1368425 w 2957696"/>
              <a:gd name="connsiteY28" fmla="*/ 69850 h 1800225"/>
              <a:gd name="connsiteX29" fmla="*/ 2025650 w 2957696"/>
              <a:gd name="connsiteY29" fmla="*/ 69850 h 1800225"/>
              <a:gd name="connsiteX30" fmla="*/ 2025650 w 2957696"/>
              <a:gd name="connsiteY30" fmla="*/ 0 h 1800225"/>
              <a:gd name="connsiteX31" fmla="*/ 2943225 w 2957696"/>
              <a:gd name="connsiteY31" fmla="*/ 0 h 1800225"/>
              <a:gd name="connsiteX32" fmla="*/ 2957696 w 2957696"/>
              <a:gd name="connsiteY32" fmla="*/ 847725 h 1800225"/>
              <a:gd name="connsiteX33" fmla="*/ 2019300 w 2957696"/>
              <a:gd name="connsiteY33" fmla="*/ 847725 h 1800225"/>
              <a:gd name="connsiteX34" fmla="*/ 2019300 w 2957696"/>
              <a:gd name="connsiteY34" fmla="*/ 923925 h 1800225"/>
              <a:gd name="connsiteX35" fmla="*/ 1352550 w 2957696"/>
              <a:gd name="connsiteY35" fmla="*/ 923925 h 1800225"/>
              <a:gd name="connsiteX36" fmla="*/ 1352550 w 2957696"/>
              <a:gd name="connsiteY36" fmla="*/ 955675 h 1800225"/>
              <a:gd name="connsiteX37" fmla="*/ 1352550 w 2957696"/>
              <a:gd name="connsiteY37" fmla="*/ 993775 h 1800225"/>
              <a:gd name="connsiteX38" fmla="*/ 1273175 w 2957696"/>
              <a:gd name="connsiteY38" fmla="*/ 993775 h 1800225"/>
              <a:gd name="connsiteX39" fmla="*/ 1273175 w 2957696"/>
              <a:gd name="connsiteY39" fmla="*/ 1050925 h 1800225"/>
              <a:gd name="connsiteX40" fmla="*/ 863600 w 2957696"/>
              <a:gd name="connsiteY40" fmla="*/ 1050925 h 1800225"/>
              <a:gd name="connsiteX41" fmla="*/ 863600 w 2957696"/>
              <a:gd name="connsiteY41" fmla="*/ 1117600 h 1800225"/>
              <a:gd name="connsiteX42" fmla="*/ 796925 w 2957696"/>
              <a:gd name="connsiteY42" fmla="*/ 1117600 h 1800225"/>
              <a:gd name="connsiteX43" fmla="*/ 796925 w 2957696"/>
              <a:gd name="connsiteY43" fmla="*/ 1184275 h 1800225"/>
              <a:gd name="connsiteX44" fmla="*/ 730250 w 2957696"/>
              <a:gd name="connsiteY44" fmla="*/ 1184275 h 1800225"/>
              <a:gd name="connsiteX45" fmla="*/ 730250 w 2957696"/>
              <a:gd name="connsiteY45" fmla="*/ 1244600 h 1800225"/>
              <a:gd name="connsiteX46" fmla="*/ 530225 w 2957696"/>
              <a:gd name="connsiteY46" fmla="*/ 1244600 h 1800225"/>
              <a:gd name="connsiteX47" fmla="*/ 530225 w 2957696"/>
              <a:gd name="connsiteY47" fmla="*/ 1365250 h 1800225"/>
              <a:gd name="connsiteX48" fmla="*/ 390525 w 2957696"/>
              <a:gd name="connsiteY48" fmla="*/ 1365250 h 1800225"/>
              <a:gd name="connsiteX49" fmla="*/ 390525 w 2957696"/>
              <a:gd name="connsiteY49" fmla="*/ 1425575 h 1800225"/>
              <a:gd name="connsiteX50" fmla="*/ 333375 w 2957696"/>
              <a:gd name="connsiteY50" fmla="*/ 1425575 h 1800225"/>
              <a:gd name="connsiteX51" fmla="*/ 333375 w 2957696"/>
              <a:gd name="connsiteY51" fmla="*/ 1552575 h 1800225"/>
              <a:gd name="connsiteX52" fmla="*/ 155575 w 2957696"/>
              <a:gd name="connsiteY52" fmla="*/ 1552575 h 1800225"/>
              <a:gd name="connsiteX53" fmla="*/ 155575 w 2957696"/>
              <a:gd name="connsiteY53" fmla="*/ 1800225 h 1800225"/>
              <a:gd name="connsiteX54" fmla="*/ 120650 w 2957696"/>
              <a:gd name="connsiteY54" fmla="*/ 1800225 h 1800225"/>
              <a:gd name="connsiteX55" fmla="*/ 0 w 2957696"/>
              <a:gd name="connsiteY55" fmla="*/ 1790700 h 1800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957696" h="1800225">
                <a:moveTo>
                  <a:pt x="0" y="1790700"/>
                </a:moveTo>
                <a:lnTo>
                  <a:pt x="0" y="1428750"/>
                </a:lnTo>
                <a:lnTo>
                  <a:pt x="38100" y="1428750"/>
                </a:lnTo>
                <a:lnTo>
                  <a:pt x="38100" y="1270000"/>
                </a:lnTo>
                <a:lnTo>
                  <a:pt x="139700" y="1270000"/>
                </a:lnTo>
                <a:lnTo>
                  <a:pt x="139700" y="996950"/>
                </a:lnTo>
                <a:lnTo>
                  <a:pt x="187325" y="996950"/>
                </a:lnTo>
                <a:lnTo>
                  <a:pt x="187325" y="920750"/>
                </a:lnTo>
                <a:lnTo>
                  <a:pt x="330200" y="920750"/>
                </a:lnTo>
                <a:cubicBezTo>
                  <a:pt x="326959" y="868894"/>
                  <a:pt x="327025" y="886916"/>
                  <a:pt x="327025" y="866775"/>
                </a:cubicBezTo>
                <a:lnTo>
                  <a:pt x="327025" y="742950"/>
                </a:lnTo>
                <a:lnTo>
                  <a:pt x="327025" y="742950"/>
                </a:lnTo>
                <a:lnTo>
                  <a:pt x="342900" y="742950"/>
                </a:lnTo>
                <a:lnTo>
                  <a:pt x="342900" y="669925"/>
                </a:lnTo>
                <a:lnTo>
                  <a:pt x="403225" y="669925"/>
                </a:lnTo>
                <a:lnTo>
                  <a:pt x="403225" y="577850"/>
                </a:lnTo>
                <a:lnTo>
                  <a:pt x="501650" y="577850"/>
                </a:lnTo>
                <a:lnTo>
                  <a:pt x="501650" y="450850"/>
                </a:lnTo>
                <a:lnTo>
                  <a:pt x="746125" y="450850"/>
                </a:lnTo>
                <a:lnTo>
                  <a:pt x="746125" y="419100"/>
                </a:lnTo>
                <a:lnTo>
                  <a:pt x="746125" y="346075"/>
                </a:lnTo>
                <a:lnTo>
                  <a:pt x="796925" y="346075"/>
                </a:lnTo>
                <a:lnTo>
                  <a:pt x="796925" y="307975"/>
                </a:lnTo>
                <a:lnTo>
                  <a:pt x="879475" y="307975"/>
                </a:lnTo>
                <a:lnTo>
                  <a:pt x="879475" y="228600"/>
                </a:lnTo>
                <a:lnTo>
                  <a:pt x="1282700" y="228600"/>
                </a:lnTo>
                <a:lnTo>
                  <a:pt x="1282700" y="139700"/>
                </a:lnTo>
                <a:lnTo>
                  <a:pt x="1368425" y="139700"/>
                </a:lnTo>
                <a:lnTo>
                  <a:pt x="1368425" y="69850"/>
                </a:lnTo>
                <a:lnTo>
                  <a:pt x="2025650" y="69850"/>
                </a:lnTo>
                <a:lnTo>
                  <a:pt x="2025650" y="0"/>
                </a:lnTo>
                <a:lnTo>
                  <a:pt x="2943225" y="0"/>
                </a:lnTo>
                <a:lnTo>
                  <a:pt x="2957696" y="847725"/>
                </a:lnTo>
                <a:lnTo>
                  <a:pt x="2019300" y="847725"/>
                </a:lnTo>
                <a:lnTo>
                  <a:pt x="2019300" y="923925"/>
                </a:lnTo>
                <a:lnTo>
                  <a:pt x="1352550" y="923925"/>
                </a:lnTo>
                <a:lnTo>
                  <a:pt x="1352550" y="955675"/>
                </a:lnTo>
                <a:lnTo>
                  <a:pt x="1352550" y="993775"/>
                </a:lnTo>
                <a:lnTo>
                  <a:pt x="1273175" y="993775"/>
                </a:lnTo>
                <a:lnTo>
                  <a:pt x="1273175" y="1050925"/>
                </a:lnTo>
                <a:lnTo>
                  <a:pt x="863600" y="1050925"/>
                </a:lnTo>
                <a:lnTo>
                  <a:pt x="863600" y="1117600"/>
                </a:lnTo>
                <a:lnTo>
                  <a:pt x="796925" y="1117600"/>
                </a:lnTo>
                <a:lnTo>
                  <a:pt x="796925" y="1184275"/>
                </a:lnTo>
                <a:lnTo>
                  <a:pt x="730250" y="1184275"/>
                </a:lnTo>
                <a:lnTo>
                  <a:pt x="730250" y="1244600"/>
                </a:lnTo>
                <a:lnTo>
                  <a:pt x="530225" y="1244600"/>
                </a:lnTo>
                <a:lnTo>
                  <a:pt x="530225" y="1365250"/>
                </a:lnTo>
                <a:lnTo>
                  <a:pt x="390525" y="1365250"/>
                </a:lnTo>
                <a:lnTo>
                  <a:pt x="390525" y="1425575"/>
                </a:lnTo>
                <a:lnTo>
                  <a:pt x="333375" y="1425575"/>
                </a:lnTo>
                <a:lnTo>
                  <a:pt x="333375" y="1552575"/>
                </a:lnTo>
                <a:lnTo>
                  <a:pt x="155575" y="1552575"/>
                </a:lnTo>
                <a:lnTo>
                  <a:pt x="155575" y="1800225"/>
                </a:lnTo>
                <a:lnTo>
                  <a:pt x="120650" y="1800225"/>
                </a:lnTo>
                <a:lnTo>
                  <a:pt x="0" y="1790700"/>
                </a:lnTo>
                <a:close/>
              </a:path>
            </a:pathLst>
          </a:custGeom>
          <a:solidFill>
            <a:srgbClr val="4DA1BB">
              <a:alpha val="13000"/>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Freeform: Shape 39">
            <a:extLst>
              <a:ext uri="{FF2B5EF4-FFF2-40B4-BE49-F238E27FC236}">
                <a16:creationId xmlns:a16="http://schemas.microsoft.com/office/drawing/2014/main" id="{A75A6688-8B77-1CF5-0D94-E63F1A5A2836}"/>
              </a:ext>
            </a:extLst>
          </p:cNvPr>
          <p:cNvSpPr/>
          <p:nvPr/>
        </p:nvSpPr>
        <p:spPr bwMode="auto">
          <a:xfrm>
            <a:off x="2874348" y="3966264"/>
            <a:ext cx="3057707" cy="652311"/>
          </a:xfrm>
          <a:custGeom>
            <a:avLst/>
            <a:gdLst>
              <a:gd name="connsiteX0" fmla="*/ 0 w 3057707"/>
              <a:gd name="connsiteY0" fmla="*/ 652311 h 652311"/>
              <a:gd name="connsiteX1" fmla="*/ 0 w 3057707"/>
              <a:gd name="connsiteY1" fmla="*/ 489233 h 652311"/>
              <a:gd name="connsiteX2" fmla="*/ 381485 w 3057707"/>
              <a:gd name="connsiteY2" fmla="*/ 489233 h 652311"/>
              <a:gd name="connsiteX3" fmla="*/ 381485 w 3057707"/>
              <a:gd name="connsiteY3" fmla="*/ 428079 h 652311"/>
              <a:gd name="connsiteX4" fmla="*/ 719289 w 3057707"/>
              <a:gd name="connsiteY4" fmla="*/ 428079 h 652311"/>
              <a:gd name="connsiteX5" fmla="*/ 719289 w 3057707"/>
              <a:gd name="connsiteY5" fmla="*/ 372749 h 652311"/>
              <a:gd name="connsiteX6" fmla="*/ 1942372 w 3057707"/>
              <a:gd name="connsiteY6" fmla="*/ 372749 h 652311"/>
              <a:gd name="connsiteX7" fmla="*/ 1942372 w 3057707"/>
              <a:gd name="connsiteY7" fmla="*/ 212584 h 652311"/>
              <a:gd name="connsiteX8" fmla="*/ 2018087 w 3057707"/>
              <a:gd name="connsiteY8" fmla="*/ 212584 h 652311"/>
              <a:gd name="connsiteX9" fmla="*/ 2018087 w 3057707"/>
              <a:gd name="connsiteY9" fmla="*/ 107748 h 652311"/>
              <a:gd name="connsiteX10" fmla="*/ 2087977 w 3057707"/>
              <a:gd name="connsiteY10" fmla="*/ 107748 h 652311"/>
              <a:gd name="connsiteX11" fmla="*/ 2087977 w 3057707"/>
              <a:gd name="connsiteY11" fmla="*/ 0 h 652311"/>
              <a:gd name="connsiteX12" fmla="*/ 3057707 w 3057707"/>
              <a:gd name="connsiteY12" fmla="*/ 0 h 652311"/>
              <a:gd name="connsiteX13" fmla="*/ 3057707 w 3057707"/>
              <a:gd name="connsiteY13" fmla="*/ 515442 h 652311"/>
              <a:gd name="connsiteX14" fmla="*/ 2035559 w 3057707"/>
              <a:gd name="connsiteY14" fmla="*/ 515442 h 652311"/>
              <a:gd name="connsiteX15" fmla="*/ 2035559 w 3057707"/>
              <a:gd name="connsiteY15" fmla="*/ 591157 h 652311"/>
              <a:gd name="connsiteX16" fmla="*/ 1954020 w 3057707"/>
              <a:gd name="connsiteY16" fmla="*/ 591157 h 652311"/>
              <a:gd name="connsiteX17" fmla="*/ 1954020 w 3057707"/>
              <a:gd name="connsiteY17" fmla="*/ 611542 h 652311"/>
              <a:gd name="connsiteX18" fmla="*/ 381485 w 3057707"/>
              <a:gd name="connsiteY18" fmla="*/ 611542 h 652311"/>
              <a:gd name="connsiteX19" fmla="*/ 381485 w 3057707"/>
              <a:gd name="connsiteY19" fmla="*/ 643575 h 652311"/>
              <a:gd name="connsiteX20" fmla="*/ 0 w 3057707"/>
              <a:gd name="connsiteY20" fmla="*/ 652311 h 65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57707" h="652311">
                <a:moveTo>
                  <a:pt x="0" y="652311"/>
                </a:moveTo>
                <a:lnTo>
                  <a:pt x="0" y="489233"/>
                </a:lnTo>
                <a:lnTo>
                  <a:pt x="381485" y="489233"/>
                </a:lnTo>
                <a:lnTo>
                  <a:pt x="381485" y="428079"/>
                </a:lnTo>
                <a:lnTo>
                  <a:pt x="719289" y="428079"/>
                </a:lnTo>
                <a:lnTo>
                  <a:pt x="719289" y="372749"/>
                </a:lnTo>
                <a:lnTo>
                  <a:pt x="1942372" y="372749"/>
                </a:lnTo>
                <a:lnTo>
                  <a:pt x="1942372" y="212584"/>
                </a:lnTo>
                <a:lnTo>
                  <a:pt x="2018087" y="212584"/>
                </a:lnTo>
                <a:lnTo>
                  <a:pt x="2018087" y="107748"/>
                </a:lnTo>
                <a:lnTo>
                  <a:pt x="2087977" y="107748"/>
                </a:lnTo>
                <a:lnTo>
                  <a:pt x="2087977" y="0"/>
                </a:lnTo>
                <a:lnTo>
                  <a:pt x="3057707" y="0"/>
                </a:lnTo>
                <a:lnTo>
                  <a:pt x="3057707" y="515442"/>
                </a:lnTo>
                <a:lnTo>
                  <a:pt x="2035559" y="515442"/>
                </a:lnTo>
                <a:lnTo>
                  <a:pt x="2035559" y="591157"/>
                </a:lnTo>
                <a:lnTo>
                  <a:pt x="1954020" y="591157"/>
                </a:lnTo>
                <a:lnTo>
                  <a:pt x="1954020" y="611542"/>
                </a:lnTo>
                <a:lnTo>
                  <a:pt x="381485" y="611542"/>
                </a:lnTo>
                <a:lnTo>
                  <a:pt x="381485" y="643575"/>
                </a:lnTo>
                <a:lnTo>
                  <a:pt x="0" y="652311"/>
                </a:lnTo>
                <a:close/>
              </a:path>
            </a:pathLst>
          </a:custGeom>
          <a:solidFill>
            <a:schemeClr val="accent2">
              <a:lumMod val="40000"/>
              <a:lumOff val="60000"/>
              <a:alpha val="51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Freeform: Shape 29">
            <a:extLst>
              <a:ext uri="{FF2B5EF4-FFF2-40B4-BE49-F238E27FC236}">
                <a16:creationId xmlns:a16="http://schemas.microsoft.com/office/drawing/2014/main" id="{1AAD1358-1DCF-A9DB-4FE2-26F98CC9E04C}"/>
              </a:ext>
            </a:extLst>
          </p:cNvPr>
          <p:cNvSpPr/>
          <p:nvPr/>
        </p:nvSpPr>
        <p:spPr bwMode="auto">
          <a:xfrm>
            <a:off x="2687973" y="3360547"/>
            <a:ext cx="3235346" cy="1246380"/>
          </a:xfrm>
          <a:custGeom>
            <a:avLst/>
            <a:gdLst>
              <a:gd name="connsiteX0" fmla="*/ 0 w 3235346"/>
              <a:gd name="connsiteY0" fmla="*/ 1246380 h 1246380"/>
              <a:gd name="connsiteX1" fmla="*/ 0 w 3235346"/>
              <a:gd name="connsiteY1" fmla="*/ 1144456 h 1246380"/>
              <a:gd name="connsiteX2" fmla="*/ 23297 w 3235346"/>
              <a:gd name="connsiteY2" fmla="*/ 1144456 h 1246380"/>
              <a:gd name="connsiteX3" fmla="*/ 23297 w 3235346"/>
              <a:gd name="connsiteY3" fmla="*/ 894015 h 1246380"/>
              <a:gd name="connsiteX4" fmla="*/ 37858 w 3235346"/>
              <a:gd name="connsiteY4" fmla="*/ 894015 h 1246380"/>
              <a:gd name="connsiteX5" fmla="*/ 37858 w 3235346"/>
              <a:gd name="connsiteY5" fmla="*/ 795004 h 1246380"/>
              <a:gd name="connsiteX6" fmla="*/ 160166 w 3235346"/>
              <a:gd name="connsiteY6" fmla="*/ 795004 h 1246380"/>
              <a:gd name="connsiteX7" fmla="*/ 160166 w 3235346"/>
              <a:gd name="connsiteY7" fmla="*/ 687256 h 1246380"/>
              <a:gd name="connsiteX8" fmla="*/ 774619 w 3235346"/>
              <a:gd name="connsiteY8" fmla="*/ 687256 h 1246380"/>
              <a:gd name="connsiteX9" fmla="*/ 774619 w 3235346"/>
              <a:gd name="connsiteY9" fmla="*/ 480497 h 1246380"/>
              <a:gd name="connsiteX10" fmla="*/ 888191 w 3235346"/>
              <a:gd name="connsiteY10" fmla="*/ 480497 h 1246380"/>
              <a:gd name="connsiteX11" fmla="*/ 888191 w 3235346"/>
              <a:gd name="connsiteY11" fmla="*/ 384398 h 1246380"/>
              <a:gd name="connsiteX12" fmla="*/ 1068742 w 3235346"/>
              <a:gd name="connsiteY12" fmla="*/ 384398 h 1246380"/>
              <a:gd name="connsiteX13" fmla="*/ 1068742 w 3235346"/>
              <a:gd name="connsiteY13" fmla="*/ 311595 h 1246380"/>
              <a:gd name="connsiteX14" fmla="*/ 1956933 w 3235346"/>
              <a:gd name="connsiteY14" fmla="*/ 311595 h 1246380"/>
              <a:gd name="connsiteX15" fmla="*/ 1956933 w 3235346"/>
              <a:gd name="connsiteY15" fmla="*/ 209671 h 1246380"/>
              <a:gd name="connsiteX16" fmla="*/ 2198637 w 3235346"/>
              <a:gd name="connsiteY16" fmla="*/ 209671 h 1246380"/>
              <a:gd name="connsiteX17" fmla="*/ 2198637 w 3235346"/>
              <a:gd name="connsiteY17" fmla="*/ 110660 h 1246380"/>
              <a:gd name="connsiteX18" fmla="*/ 3081004 w 3235346"/>
              <a:gd name="connsiteY18" fmla="*/ 110660 h 1246380"/>
              <a:gd name="connsiteX19" fmla="*/ 3081004 w 3235346"/>
              <a:gd name="connsiteY19" fmla="*/ 0 h 1246380"/>
              <a:gd name="connsiteX20" fmla="*/ 3235346 w 3235346"/>
              <a:gd name="connsiteY20" fmla="*/ 0 h 1246380"/>
              <a:gd name="connsiteX21" fmla="*/ 3235346 w 3235346"/>
              <a:gd name="connsiteY21" fmla="*/ 800828 h 1246380"/>
              <a:gd name="connsiteX22" fmla="*/ 2556826 w 3235346"/>
              <a:gd name="connsiteY22" fmla="*/ 800828 h 1246380"/>
              <a:gd name="connsiteX23" fmla="*/ 2556826 w 3235346"/>
              <a:gd name="connsiteY23" fmla="*/ 902752 h 1246380"/>
              <a:gd name="connsiteX24" fmla="*/ 2186989 w 3235346"/>
              <a:gd name="connsiteY24" fmla="*/ 902752 h 1246380"/>
              <a:gd name="connsiteX25" fmla="*/ 2186989 w 3235346"/>
              <a:gd name="connsiteY25" fmla="*/ 1057093 h 1246380"/>
              <a:gd name="connsiteX26" fmla="*/ 2122923 w 3235346"/>
              <a:gd name="connsiteY26" fmla="*/ 1057093 h 1246380"/>
              <a:gd name="connsiteX27" fmla="*/ 2122923 w 3235346"/>
              <a:gd name="connsiteY27" fmla="*/ 1208522 h 1246380"/>
              <a:gd name="connsiteX28" fmla="*/ 0 w 3235346"/>
              <a:gd name="connsiteY28" fmla="*/ 1246380 h 1246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235346" h="1246380">
                <a:moveTo>
                  <a:pt x="0" y="1246380"/>
                </a:moveTo>
                <a:lnTo>
                  <a:pt x="0" y="1144456"/>
                </a:lnTo>
                <a:lnTo>
                  <a:pt x="23297" y="1144456"/>
                </a:lnTo>
                <a:lnTo>
                  <a:pt x="23297" y="894015"/>
                </a:lnTo>
                <a:lnTo>
                  <a:pt x="37858" y="894015"/>
                </a:lnTo>
                <a:lnTo>
                  <a:pt x="37858" y="795004"/>
                </a:lnTo>
                <a:lnTo>
                  <a:pt x="160166" y="795004"/>
                </a:lnTo>
                <a:lnTo>
                  <a:pt x="160166" y="687256"/>
                </a:lnTo>
                <a:lnTo>
                  <a:pt x="774619" y="687256"/>
                </a:lnTo>
                <a:lnTo>
                  <a:pt x="774619" y="480497"/>
                </a:lnTo>
                <a:lnTo>
                  <a:pt x="888191" y="480497"/>
                </a:lnTo>
                <a:lnTo>
                  <a:pt x="888191" y="384398"/>
                </a:lnTo>
                <a:lnTo>
                  <a:pt x="1068742" y="384398"/>
                </a:lnTo>
                <a:lnTo>
                  <a:pt x="1068742" y="311595"/>
                </a:lnTo>
                <a:lnTo>
                  <a:pt x="1956933" y="311595"/>
                </a:lnTo>
                <a:lnTo>
                  <a:pt x="1956933" y="209671"/>
                </a:lnTo>
                <a:lnTo>
                  <a:pt x="2198637" y="209671"/>
                </a:lnTo>
                <a:lnTo>
                  <a:pt x="2198637" y="110660"/>
                </a:lnTo>
                <a:lnTo>
                  <a:pt x="3081004" y="110660"/>
                </a:lnTo>
                <a:lnTo>
                  <a:pt x="3081004" y="0"/>
                </a:lnTo>
                <a:lnTo>
                  <a:pt x="3235346" y="0"/>
                </a:lnTo>
                <a:lnTo>
                  <a:pt x="3235346" y="800828"/>
                </a:lnTo>
                <a:lnTo>
                  <a:pt x="2556826" y="800828"/>
                </a:lnTo>
                <a:lnTo>
                  <a:pt x="2556826" y="902752"/>
                </a:lnTo>
                <a:lnTo>
                  <a:pt x="2186989" y="902752"/>
                </a:lnTo>
                <a:lnTo>
                  <a:pt x="2186989" y="1057093"/>
                </a:lnTo>
                <a:lnTo>
                  <a:pt x="2122923" y="1057093"/>
                </a:lnTo>
                <a:lnTo>
                  <a:pt x="2122923" y="1208522"/>
                </a:lnTo>
                <a:lnTo>
                  <a:pt x="0" y="1246380"/>
                </a:lnTo>
                <a:close/>
              </a:path>
            </a:pathLst>
          </a:custGeom>
          <a:solidFill>
            <a:schemeClr val="accent4">
              <a:alpha val="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 name="Freeform: Shape 142">
            <a:extLst>
              <a:ext uri="{FF2B5EF4-FFF2-40B4-BE49-F238E27FC236}">
                <a16:creationId xmlns:a16="http://schemas.microsoft.com/office/drawing/2014/main" id="{2B30877C-3928-D664-42FC-40E0A9145697}"/>
              </a:ext>
            </a:extLst>
          </p:cNvPr>
          <p:cNvSpPr/>
          <p:nvPr/>
        </p:nvSpPr>
        <p:spPr bwMode="auto">
          <a:xfrm>
            <a:off x="2976271" y="4207969"/>
            <a:ext cx="2947048" cy="401870"/>
          </a:xfrm>
          <a:custGeom>
            <a:avLst/>
            <a:gdLst>
              <a:gd name="connsiteX0" fmla="*/ 2947048 w 2947048"/>
              <a:gd name="connsiteY0" fmla="*/ 340716 h 401870"/>
              <a:gd name="connsiteX1" fmla="*/ 2947048 w 2947048"/>
              <a:gd name="connsiteY1" fmla="*/ 0 h 401870"/>
              <a:gd name="connsiteX2" fmla="*/ 2792706 w 2947048"/>
              <a:gd name="connsiteY2" fmla="*/ 0 h 401870"/>
              <a:gd name="connsiteX3" fmla="*/ 2792706 w 2947048"/>
              <a:gd name="connsiteY3" fmla="*/ 55330 h 401870"/>
              <a:gd name="connsiteX4" fmla="*/ 2041384 w 2947048"/>
              <a:gd name="connsiteY4" fmla="*/ 55330 h 401870"/>
              <a:gd name="connsiteX5" fmla="*/ 2041384 w 2947048"/>
              <a:gd name="connsiteY5" fmla="*/ 104835 h 401870"/>
              <a:gd name="connsiteX6" fmla="*/ 1758910 w 2947048"/>
              <a:gd name="connsiteY6" fmla="*/ 104835 h 401870"/>
              <a:gd name="connsiteX7" fmla="*/ 1758910 w 2947048"/>
              <a:gd name="connsiteY7" fmla="*/ 198023 h 401870"/>
              <a:gd name="connsiteX8" fmla="*/ 631927 w 2947048"/>
              <a:gd name="connsiteY8" fmla="*/ 198023 h 401870"/>
              <a:gd name="connsiteX9" fmla="*/ 631927 w 2947048"/>
              <a:gd name="connsiteY9" fmla="*/ 250441 h 401870"/>
              <a:gd name="connsiteX10" fmla="*/ 503794 w 2947048"/>
              <a:gd name="connsiteY10" fmla="*/ 250441 h 401870"/>
              <a:gd name="connsiteX11" fmla="*/ 503794 w 2947048"/>
              <a:gd name="connsiteY11" fmla="*/ 352364 h 401870"/>
              <a:gd name="connsiteX12" fmla="*/ 0 w 2947048"/>
              <a:gd name="connsiteY12" fmla="*/ 352364 h 401870"/>
              <a:gd name="connsiteX13" fmla="*/ 0 w 2947048"/>
              <a:gd name="connsiteY13" fmla="*/ 401870 h 401870"/>
              <a:gd name="connsiteX14" fmla="*/ 320332 w 2947048"/>
              <a:gd name="connsiteY14" fmla="*/ 401870 h 401870"/>
              <a:gd name="connsiteX15" fmla="*/ 320332 w 2947048"/>
              <a:gd name="connsiteY15" fmla="*/ 375661 h 401870"/>
              <a:gd name="connsiteX16" fmla="*/ 2268528 w 2947048"/>
              <a:gd name="connsiteY16" fmla="*/ 375661 h 401870"/>
              <a:gd name="connsiteX17" fmla="*/ 2268528 w 2947048"/>
              <a:gd name="connsiteY17" fmla="*/ 340716 h 401870"/>
              <a:gd name="connsiteX18" fmla="*/ 2947048 w 2947048"/>
              <a:gd name="connsiteY18" fmla="*/ 340716 h 40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47048" h="401870">
                <a:moveTo>
                  <a:pt x="2947048" y="340716"/>
                </a:moveTo>
                <a:lnTo>
                  <a:pt x="2947048" y="0"/>
                </a:lnTo>
                <a:lnTo>
                  <a:pt x="2792706" y="0"/>
                </a:lnTo>
                <a:lnTo>
                  <a:pt x="2792706" y="55330"/>
                </a:lnTo>
                <a:lnTo>
                  <a:pt x="2041384" y="55330"/>
                </a:lnTo>
                <a:lnTo>
                  <a:pt x="2041384" y="104835"/>
                </a:lnTo>
                <a:lnTo>
                  <a:pt x="1758910" y="104835"/>
                </a:lnTo>
                <a:lnTo>
                  <a:pt x="1758910" y="198023"/>
                </a:lnTo>
                <a:lnTo>
                  <a:pt x="631927" y="198023"/>
                </a:lnTo>
                <a:lnTo>
                  <a:pt x="631927" y="250441"/>
                </a:lnTo>
                <a:lnTo>
                  <a:pt x="503794" y="250441"/>
                </a:lnTo>
                <a:lnTo>
                  <a:pt x="503794" y="352364"/>
                </a:lnTo>
                <a:lnTo>
                  <a:pt x="0" y="352364"/>
                </a:lnTo>
                <a:lnTo>
                  <a:pt x="0" y="401870"/>
                </a:lnTo>
                <a:lnTo>
                  <a:pt x="320332" y="401870"/>
                </a:lnTo>
                <a:lnTo>
                  <a:pt x="320332" y="375661"/>
                </a:lnTo>
                <a:lnTo>
                  <a:pt x="2268528" y="375661"/>
                </a:lnTo>
                <a:lnTo>
                  <a:pt x="2268528" y="340716"/>
                </a:lnTo>
                <a:lnTo>
                  <a:pt x="2947048" y="340716"/>
                </a:lnTo>
                <a:close/>
              </a:path>
            </a:pathLst>
          </a:custGeom>
          <a:solidFill>
            <a:schemeClr val="accent3">
              <a:lumMod val="20000"/>
              <a:lumOff val="80000"/>
              <a:alpha val="73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D2B3339D-9737-F620-87B0-4A2C2A028704}"/>
              </a:ext>
            </a:extLst>
          </p:cNvPr>
          <p:cNvSpPr>
            <a:spLocks noGrp="1"/>
          </p:cNvSpPr>
          <p:nvPr>
            <p:ph type="title"/>
          </p:nvPr>
        </p:nvSpPr>
        <p:spPr/>
        <p:txBody>
          <a:bodyPr/>
          <a:lstStyle/>
          <a:p>
            <a:r>
              <a:rPr lang="en-US" altLang="en-US"/>
              <a:t>PEACE-3: Fracture Rates by Mandating Use of BPAs With Enzalutamide ± Radium-223</a:t>
            </a:r>
            <a:endParaRPr lang="en-US"/>
          </a:p>
        </p:txBody>
      </p:sp>
      <p:sp>
        <p:nvSpPr>
          <p:cNvPr id="5" name="Content Placeholder 4">
            <a:extLst>
              <a:ext uri="{FF2B5EF4-FFF2-40B4-BE49-F238E27FC236}">
                <a16:creationId xmlns:a16="http://schemas.microsoft.com/office/drawing/2014/main" id="{EE3E84D2-074B-D397-FF09-4AD61017C420}"/>
              </a:ext>
            </a:extLst>
          </p:cNvPr>
          <p:cNvSpPr>
            <a:spLocks noGrp="1"/>
          </p:cNvSpPr>
          <p:nvPr>
            <p:ph sz="half" idx="2"/>
          </p:nvPr>
        </p:nvSpPr>
        <p:spPr>
          <a:xfrm>
            <a:off x="6420410" y="1510730"/>
            <a:ext cx="5352490" cy="4679462"/>
          </a:xfrm>
        </p:spPr>
        <p:txBody>
          <a:bodyPr/>
          <a:lstStyle/>
          <a:p>
            <a:pPr>
              <a:spcBef>
                <a:spcPts val="600"/>
              </a:spcBef>
            </a:pPr>
            <a:r>
              <a:rPr lang="en-US" altLang="en-US" sz="2000"/>
              <a:t>Without a BPA (zoledronic acid or denosumab), fracture risk is increased </a:t>
            </a:r>
          </a:p>
          <a:p>
            <a:pPr marL="342900" lvl="1" indent="-342900">
              <a:spcBef>
                <a:spcPts val="600"/>
              </a:spcBef>
              <a:spcAft>
                <a:spcPts val="0"/>
              </a:spcAft>
              <a:buFont typeface="Wingdings" panose="05000000000000000000" pitchFamily="2" charset="2"/>
              <a:buChar char="§"/>
            </a:pPr>
            <a:r>
              <a:rPr lang="en-US" sz="2000">
                <a:ea typeface="+mn-ea"/>
                <a:cs typeface="+mn-cs"/>
              </a:rPr>
              <a:t>Fracture rates:</a:t>
            </a:r>
          </a:p>
          <a:p>
            <a:pPr lvl="1">
              <a:spcBef>
                <a:spcPts val="600"/>
              </a:spcBef>
            </a:pPr>
            <a:r>
              <a:rPr lang="en-US" sz="1800"/>
              <a:t>Enzalutamide: 13.4%  </a:t>
            </a:r>
          </a:p>
          <a:p>
            <a:pPr lvl="1">
              <a:spcBef>
                <a:spcPts val="600"/>
              </a:spcBef>
            </a:pPr>
            <a:r>
              <a:rPr lang="en-US" sz="1800"/>
              <a:t>Enzalutamide + radium-223: 24.3%</a:t>
            </a:r>
          </a:p>
          <a:p>
            <a:pPr>
              <a:spcBef>
                <a:spcPts val="600"/>
              </a:spcBef>
            </a:pPr>
            <a:r>
              <a:rPr lang="en-US" altLang="en-US" sz="2000"/>
              <a:t>With a BPA, the cumulative fracture incidence is low for patients treated with either combination therapy or enzalutamide alone</a:t>
            </a:r>
          </a:p>
          <a:p>
            <a:pPr>
              <a:spcBef>
                <a:spcPts val="600"/>
              </a:spcBef>
            </a:pPr>
            <a:r>
              <a:rPr lang="en-US" sz="2000"/>
              <a:t>Grade 3 TEAEs in &gt;3% of patients in the enzalutamide </a:t>
            </a:r>
            <a:r>
              <a:rPr lang="en-US" sz="2000" dirty="0"/>
              <a:t>group </a:t>
            </a:r>
            <a:r>
              <a:rPr lang="en-US" sz="2000"/>
              <a:t>vs enzalutamide + radium-223</a:t>
            </a:r>
          </a:p>
          <a:p>
            <a:pPr lvl="1">
              <a:spcBef>
                <a:spcPts val="600"/>
              </a:spcBef>
            </a:pPr>
            <a:r>
              <a:rPr lang="en-US" sz="1800"/>
              <a:t>Hypertension: 34.4% vs 33.5%</a:t>
            </a:r>
          </a:p>
          <a:p>
            <a:pPr lvl="1">
              <a:spcBef>
                <a:spcPts val="600"/>
              </a:spcBef>
            </a:pPr>
            <a:r>
              <a:rPr lang="en-US" sz="1800"/>
              <a:t>B</a:t>
            </a:r>
            <a:r>
              <a:rPr lang="en-US" sz="2000"/>
              <a:t>one pain: 4.9% vs 4.1%</a:t>
            </a:r>
          </a:p>
          <a:p>
            <a:pPr marL="342900" lvl="1" indent="-342900">
              <a:buFont typeface="Wingdings" panose="05000000000000000000" pitchFamily="2" charset="2"/>
              <a:buChar char="§"/>
            </a:pPr>
            <a:endParaRPr lang="en-US" sz="2000">
              <a:ea typeface="+mn-ea"/>
              <a:cs typeface="+mn-cs"/>
            </a:endParaRPr>
          </a:p>
        </p:txBody>
      </p:sp>
      <p:sp>
        <p:nvSpPr>
          <p:cNvPr id="8" name="Text Box 11">
            <a:extLst>
              <a:ext uri="{FF2B5EF4-FFF2-40B4-BE49-F238E27FC236}">
                <a16:creationId xmlns:a16="http://schemas.microsoft.com/office/drawing/2014/main" id="{DE554AC2-6E29-5189-55D3-AF71494C7DF7}"/>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hangingPunct="1">
              <a:lnSpc>
                <a:spcPct val="100000"/>
              </a:lnSpc>
              <a:spcBef>
                <a:spcPct val="0"/>
              </a:spcBef>
              <a:spcAft>
                <a:spcPct val="0"/>
              </a:spcAft>
              <a:buClrTx/>
              <a:buNone/>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Gillessen. Eur Urol. 2025;87:285. </a:t>
            </a:r>
            <a:r>
              <a:rPr lang="en-US" altLang="en-US" sz="1200" b="0">
                <a:solidFill>
                  <a:srgbClr val="455560"/>
                </a:solidFill>
                <a:latin typeface="Calibri" panose="020F0502020204030204" pitchFamily="34" charset="0"/>
              </a:rPr>
              <a:t>Tombal. Ann Oncol. 2025;36:1058.</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Freeform 2">
            <a:extLst>
              <a:ext uri="{FF2B5EF4-FFF2-40B4-BE49-F238E27FC236}">
                <a16:creationId xmlns:a16="http://schemas.microsoft.com/office/drawing/2014/main" id="{8D8498F6-FFD3-7B63-306F-54ED9E2A80BE}"/>
              </a:ext>
            </a:extLst>
          </p:cNvPr>
          <p:cNvSpPr/>
          <p:nvPr/>
        </p:nvSpPr>
        <p:spPr bwMode="auto">
          <a:xfrm>
            <a:off x="2476846" y="2058390"/>
            <a:ext cx="3613638" cy="2567353"/>
          </a:xfrm>
          <a:custGeom>
            <a:avLst/>
            <a:gdLst>
              <a:gd name="connsiteX0" fmla="*/ 0 w 3613638"/>
              <a:gd name="connsiteY0" fmla="*/ 0 h 2567353"/>
              <a:gd name="connsiteX1" fmla="*/ 0 w 3613638"/>
              <a:gd name="connsiteY1" fmla="*/ 2567353 h 2567353"/>
              <a:gd name="connsiteX2" fmla="*/ 3613638 w 3613638"/>
              <a:gd name="connsiteY2" fmla="*/ 2567353 h 2567353"/>
            </a:gdLst>
            <a:ahLst/>
            <a:cxnLst>
              <a:cxn ang="0">
                <a:pos x="connsiteX0" y="connsiteY0"/>
              </a:cxn>
              <a:cxn ang="0">
                <a:pos x="connsiteX1" y="connsiteY1"/>
              </a:cxn>
              <a:cxn ang="0">
                <a:pos x="connsiteX2" y="connsiteY2"/>
              </a:cxn>
            </a:cxnLst>
            <a:rect l="l" t="t" r="r" b="b"/>
            <a:pathLst>
              <a:path w="3613638" h="2567353">
                <a:moveTo>
                  <a:pt x="0" y="0"/>
                </a:moveTo>
                <a:lnTo>
                  <a:pt x="0" y="2567353"/>
                </a:lnTo>
                <a:lnTo>
                  <a:pt x="3613638" y="2567353"/>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3A2CEBC3-7057-44E3-06A7-39C4272998F4}"/>
              </a:ext>
            </a:extLst>
          </p:cNvPr>
          <p:cNvSpPr txBox="1"/>
          <p:nvPr/>
        </p:nvSpPr>
        <p:spPr bwMode="auto">
          <a:xfrm>
            <a:off x="2474673" y="4926266"/>
            <a:ext cx="34573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a:t>
            </a:r>
            <a:r>
              <a:rPr lang="en-US">
                <a:solidFill>
                  <a:srgbClr val="000000"/>
                </a:solidFill>
                <a:latin typeface="Calibri" panose="020F0502020204030204" pitchFamily="34" charset="0"/>
              </a:rPr>
              <a:t>S</a:t>
            </a: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ince </a:t>
            </a:r>
            <a:r>
              <a:rPr lang="en-US">
                <a:solidFill>
                  <a:srgbClr val="000000"/>
                </a:solidFill>
                <a:latin typeface="Calibri" panose="020F0502020204030204" pitchFamily="34" charset="0"/>
              </a:rPr>
              <a:t>R</a:t>
            </a: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andomization</a:t>
            </a:r>
          </a:p>
        </p:txBody>
      </p:sp>
      <p:sp>
        <p:nvSpPr>
          <p:cNvPr id="6" name="TextBox 5">
            <a:extLst>
              <a:ext uri="{FF2B5EF4-FFF2-40B4-BE49-F238E27FC236}">
                <a16:creationId xmlns:a16="http://schemas.microsoft.com/office/drawing/2014/main" id="{86F3B09D-E155-7A69-AB70-1E9413BFF76E}"/>
              </a:ext>
            </a:extLst>
          </p:cNvPr>
          <p:cNvSpPr txBox="1"/>
          <p:nvPr/>
        </p:nvSpPr>
        <p:spPr bwMode="auto">
          <a:xfrm rot="16200000">
            <a:off x="580295" y="3048961"/>
            <a:ext cx="2591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Cumulative incidence (%)</a:t>
            </a:r>
          </a:p>
        </p:txBody>
      </p:sp>
      <p:grpSp>
        <p:nvGrpSpPr>
          <p:cNvPr id="9" name="Group 8">
            <a:extLst>
              <a:ext uri="{FF2B5EF4-FFF2-40B4-BE49-F238E27FC236}">
                <a16:creationId xmlns:a16="http://schemas.microsoft.com/office/drawing/2014/main" id="{0EF109D1-426B-6B39-A107-1DF2473B364C}"/>
              </a:ext>
            </a:extLst>
          </p:cNvPr>
          <p:cNvGrpSpPr/>
          <p:nvPr/>
        </p:nvGrpSpPr>
        <p:grpSpPr>
          <a:xfrm>
            <a:off x="1954713" y="1887171"/>
            <a:ext cx="535724" cy="2933830"/>
            <a:chOff x="886304" y="1630238"/>
            <a:chExt cx="535724" cy="2933830"/>
          </a:xfrm>
        </p:grpSpPr>
        <p:sp>
          <p:nvSpPr>
            <p:cNvPr id="10" name="TextBox 9">
              <a:extLst>
                <a:ext uri="{FF2B5EF4-FFF2-40B4-BE49-F238E27FC236}">
                  <a16:creationId xmlns:a16="http://schemas.microsoft.com/office/drawing/2014/main" id="{E0B5B031-01FC-BFBA-8744-EDC26BEF6AAA}"/>
                </a:ext>
              </a:extLst>
            </p:cNvPr>
            <p:cNvSpPr txBox="1"/>
            <p:nvPr/>
          </p:nvSpPr>
          <p:spPr bwMode="auto">
            <a:xfrm>
              <a:off x="886304" y="163023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1" name="TextBox 10">
              <a:extLst>
                <a:ext uri="{FF2B5EF4-FFF2-40B4-BE49-F238E27FC236}">
                  <a16:creationId xmlns:a16="http://schemas.microsoft.com/office/drawing/2014/main" id="{9E498550-DDE6-BF5C-BBBD-E7B662D3B954}"/>
                </a:ext>
              </a:extLst>
            </p:cNvPr>
            <p:cNvSpPr txBox="1"/>
            <p:nvPr/>
          </p:nvSpPr>
          <p:spPr bwMode="auto">
            <a:xfrm>
              <a:off x="1003324" y="214313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2" name="TextBox 11">
              <a:extLst>
                <a:ext uri="{FF2B5EF4-FFF2-40B4-BE49-F238E27FC236}">
                  <a16:creationId xmlns:a16="http://schemas.microsoft.com/office/drawing/2014/main" id="{8332AC85-9A34-88D1-CDD0-979326F055C1}"/>
                </a:ext>
              </a:extLst>
            </p:cNvPr>
            <p:cNvSpPr txBox="1"/>
            <p:nvPr/>
          </p:nvSpPr>
          <p:spPr bwMode="auto">
            <a:xfrm>
              <a:off x="1003324" y="265603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3" name="TextBox 12">
              <a:extLst>
                <a:ext uri="{FF2B5EF4-FFF2-40B4-BE49-F238E27FC236}">
                  <a16:creationId xmlns:a16="http://schemas.microsoft.com/office/drawing/2014/main" id="{BD746659-3D86-3F4A-77C5-FD580BE2FF03}"/>
                </a:ext>
              </a:extLst>
            </p:cNvPr>
            <p:cNvSpPr txBox="1"/>
            <p:nvPr/>
          </p:nvSpPr>
          <p:spPr bwMode="auto">
            <a:xfrm>
              <a:off x="1003324" y="316893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4" name="TextBox 13">
              <a:extLst>
                <a:ext uri="{FF2B5EF4-FFF2-40B4-BE49-F238E27FC236}">
                  <a16:creationId xmlns:a16="http://schemas.microsoft.com/office/drawing/2014/main" id="{93BA55AD-C6D1-F5D3-7E2A-162431896D95}"/>
                </a:ext>
              </a:extLst>
            </p:cNvPr>
            <p:cNvSpPr txBox="1"/>
            <p:nvPr/>
          </p:nvSpPr>
          <p:spPr bwMode="auto">
            <a:xfrm>
              <a:off x="1003006" y="368183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5" name="TextBox 14">
              <a:extLst>
                <a:ext uri="{FF2B5EF4-FFF2-40B4-BE49-F238E27FC236}">
                  <a16:creationId xmlns:a16="http://schemas.microsoft.com/office/drawing/2014/main" id="{6A12905E-2CB9-CCBE-DA18-E112B70FAECC}"/>
                </a:ext>
              </a:extLst>
            </p:cNvPr>
            <p:cNvSpPr txBox="1"/>
            <p:nvPr/>
          </p:nvSpPr>
          <p:spPr bwMode="auto">
            <a:xfrm>
              <a:off x="1120024" y="419473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16" name="Straight Connector 15">
            <a:extLst>
              <a:ext uri="{FF2B5EF4-FFF2-40B4-BE49-F238E27FC236}">
                <a16:creationId xmlns:a16="http://schemas.microsoft.com/office/drawing/2014/main" id="{1E02F177-AF0D-F4B3-CBA9-9B621B67928B}"/>
              </a:ext>
            </a:extLst>
          </p:cNvPr>
          <p:cNvCxnSpPr>
            <a:cxnSpLocks/>
          </p:cNvCxnSpPr>
          <p:nvPr/>
        </p:nvCxnSpPr>
        <p:spPr bwMode="auto">
          <a:xfrm>
            <a:off x="2407438" y="2582649"/>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2D2CA326-91AB-448D-E888-218CFE47ACA5}"/>
              </a:ext>
            </a:extLst>
          </p:cNvPr>
          <p:cNvCxnSpPr>
            <a:cxnSpLocks/>
          </p:cNvCxnSpPr>
          <p:nvPr/>
        </p:nvCxnSpPr>
        <p:spPr bwMode="auto">
          <a:xfrm>
            <a:off x="2407438" y="3092918"/>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B4D42D3-DC08-EAB7-D8AC-04C864FF79F4}"/>
              </a:ext>
            </a:extLst>
          </p:cNvPr>
          <p:cNvCxnSpPr>
            <a:cxnSpLocks/>
          </p:cNvCxnSpPr>
          <p:nvPr/>
        </p:nvCxnSpPr>
        <p:spPr bwMode="auto">
          <a:xfrm>
            <a:off x="2407438" y="3603187"/>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DA49A23-0131-E744-8EF1-196D34DE6A66}"/>
              </a:ext>
            </a:extLst>
          </p:cNvPr>
          <p:cNvCxnSpPr>
            <a:cxnSpLocks/>
          </p:cNvCxnSpPr>
          <p:nvPr/>
        </p:nvCxnSpPr>
        <p:spPr bwMode="auto">
          <a:xfrm>
            <a:off x="2407438" y="4113456"/>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883F340-7D27-8E17-C3CB-12847D2B06D7}"/>
              </a:ext>
            </a:extLst>
          </p:cNvPr>
          <p:cNvCxnSpPr>
            <a:cxnSpLocks/>
          </p:cNvCxnSpPr>
          <p:nvPr/>
        </p:nvCxnSpPr>
        <p:spPr bwMode="auto">
          <a:xfrm>
            <a:off x="2407438" y="4623724"/>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72F8165E-85EB-4A9D-8B82-FD645F0E65FA}"/>
              </a:ext>
            </a:extLst>
          </p:cNvPr>
          <p:cNvCxnSpPr>
            <a:cxnSpLocks/>
          </p:cNvCxnSpPr>
          <p:nvPr/>
        </p:nvCxnSpPr>
        <p:spPr bwMode="auto">
          <a:xfrm>
            <a:off x="2422884" y="2072380"/>
            <a:ext cx="67235" cy="0"/>
          </a:xfrm>
          <a:prstGeom prst="line">
            <a:avLst/>
          </a:prstGeom>
          <a:noFill/>
          <a:ln w="28575" cap="flat" cmpd="sng" algn="ctr">
            <a:solidFill>
              <a:schemeClr val="bg1"/>
            </a:solidFill>
            <a:prstDash val="solid"/>
            <a:round/>
            <a:headEnd type="none" w="med" len="med"/>
            <a:tailEnd type="none" w="med" len="med"/>
          </a:ln>
          <a:effectLst/>
        </p:spPr>
      </p:cxnSp>
      <p:sp>
        <p:nvSpPr>
          <p:cNvPr id="22" name="TextBox 21">
            <a:extLst>
              <a:ext uri="{FF2B5EF4-FFF2-40B4-BE49-F238E27FC236}">
                <a16:creationId xmlns:a16="http://schemas.microsoft.com/office/drawing/2014/main" id="{FA9DC12F-CE78-2B67-B20B-B552DBF5EF6B}"/>
              </a:ext>
            </a:extLst>
          </p:cNvPr>
          <p:cNvSpPr txBox="1"/>
          <p:nvPr/>
        </p:nvSpPr>
        <p:spPr bwMode="auto">
          <a:xfrm>
            <a:off x="2327005" y="463973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3" name="TextBox 22">
            <a:extLst>
              <a:ext uri="{FF2B5EF4-FFF2-40B4-BE49-F238E27FC236}">
                <a16:creationId xmlns:a16="http://schemas.microsoft.com/office/drawing/2014/main" id="{D54F3A6B-E456-9109-5569-A676ABB4C4CE}"/>
              </a:ext>
            </a:extLst>
          </p:cNvPr>
          <p:cNvSpPr txBox="1"/>
          <p:nvPr/>
        </p:nvSpPr>
        <p:spPr bwMode="auto">
          <a:xfrm>
            <a:off x="2869930" y="463973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4" name="TextBox 23">
            <a:extLst>
              <a:ext uri="{FF2B5EF4-FFF2-40B4-BE49-F238E27FC236}">
                <a16:creationId xmlns:a16="http://schemas.microsoft.com/office/drawing/2014/main" id="{FC2E52F8-591D-3796-4CB4-1AC29ED99CFF}"/>
              </a:ext>
            </a:extLst>
          </p:cNvPr>
          <p:cNvSpPr txBox="1"/>
          <p:nvPr/>
        </p:nvSpPr>
        <p:spPr bwMode="auto">
          <a:xfrm>
            <a:off x="3360016"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5" name="TextBox 24">
            <a:extLst>
              <a:ext uri="{FF2B5EF4-FFF2-40B4-BE49-F238E27FC236}">
                <a16:creationId xmlns:a16="http://schemas.microsoft.com/office/drawing/2014/main" id="{AE2AC2B4-35CC-E24F-D207-C41FF63EFFB7}"/>
              </a:ext>
            </a:extLst>
          </p:cNvPr>
          <p:cNvSpPr txBox="1"/>
          <p:nvPr/>
        </p:nvSpPr>
        <p:spPr bwMode="auto">
          <a:xfrm>
            <a:off x="3903655"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26" name="TextBox 25">
            <a:extLst>
              <a:ext uri="{FF2B5EF4-FFF2-40B4-BE49-F238E27FC236}">
                <a16:creationId xmlns:a16="http://schemas.microsoft.com/office/drawing/2014/main" id="{17824F1B-62EA-4C8A-1D1C-8050DEDA9FE1}"/>
              </a:ext>
            </a:extLst>
          </p:cNvPr>
          <p:cNvSpPr txBox="1"/>
          <p:nvPr/>
        </p:nvSpPr>
        <p:spPr bwMode="auto">
          <a:xfrm>
            <a:off x="4446580"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7" name="TextBox 26">
            <a:extLst>
              <a:ext uri="{FF2B5EF4-FFF2-40B4-BE49-F238E27FC236}">
                <a16:creationId xmlns:a16="http://schemas.microsoft.com/office/drawing/2014/main" id="{8605A31F-B300-74CB-B9CF-C7FD94B1576E}"/>
              </a:ext>
            </a:extLst>
          </p:cNvPr>
          <p:cNvSpPr txBox="1"/>
          <p:nvPr/>
        </p:nvSpPr>
        <p:spPr bwMode="auto">
          <a:xfrm>
            <a:off x="4995175"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8" name="TextBox 27">
            <a:extLst>
              <a:ext uri="{FF2B5EF4-FFF2-40B4-BE49-F238E27FC236}">
                <a16:creationId xmlns:a16="http://schemas.microsoft.com/office/drawing/2014/main" id="{223626E7-127E-8E5A-1610-3439D54A271A}"/>
              </a:ext>
            </a:extLst>
          </p:cNvPr>
          <p:cNvSpPr txBox="1"/>
          <p:nvPr/>
        </p:nvSpPr>
        <p:spPr bwMode="auto">
          <a:xfrm>
            <a:off x="5533773"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9" name="TextBox 28">
            <a:extLst>
              <a:ext uri="{FF2B5EF4-FFF2-40B4-BE49-F238E27FC236}">
                <a16:creationId xmlns:a16="http://schemas.microsoft.com/office/drawing/2014/main" id="{D77A05F8-FCA8-3D61-344F-E7EE57A89ED8}"/>
              </a:ext>
            </a:extLst>
          </p:cNvPr>
          <p:cNvSpPr txBox="1"/>
          <p:nvPr/>
        </p:nvSpPr>
        <p:spPr bwMode="auto">
          <a:xfrm>
            <a:off x="5755690" y="463973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38</a:t>
            </a:r>
          </a:p>
        </p:txBody>
      </p:sp>
      <p:cxnSp>
        <p:nvCxnSpPr>
          <p:cNvPr id="31" name="Straight Connector 30">
            <a:extLst>
              <a:ext uri="{FF2B5EF4-FFF2-40B4-BE49-F238E27FC236}">
                <a16:creationId xmlns:a16="http://schemas.microsoft.com/office/drawing/2014/main" id="{D848E094-ADAA-B486-5363-B698478C65C6}"/>
              </a:ext>
            </a:extLst>
          </p:cNvPr>
          <p:cNvCxnSpPr>
            <a:cxnSpLocks/>
          </p:cNvCxnSpPr>
          <p:nvPr/>
        </p:nvCxnSpPr>
        <p:spPr bwMode="auto">
          <a:xfrm>
            <a:off x="5926829"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020771D-7D58-EB7C-22A5-A0152CB86509}"/>
              </a:ext>
            </a:extLst>
          </p:cNvPr>
          <p:cNvCxnSpPr>
            <a:cxnSpLocks/>
          </p:cNvCxnSpPr>
          <p:nvPr/>
        </p:nvCxnSpPr>
        <p:spPr bwMode="auto">
          <a:xfrm>
            <a:off x="5748233"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9562D289-4934-3AA3-386A-74EE4E6916D9}"/>
              </a:ext>
            </a:extLst>
          </p:cNvPr>
          <p:cNvCxnSpPr>
            <a:cxnSpLocks/>
          </p:cNvCxnSpPr>
          <p:nvPr/>
        </p:nvCxnSpPr>
        <p:spPr bwMode="auto">
          <a:xfrm>
            <a:off x="5204527"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1258F527-188E-2BDA-156D-F62C9F1C0388}"/>
              </a:ext>
            </a:extLst>
          </p:cNvPr>
          <p:cNvCxnSpPr>
            <a:cxnSpLocks/>
          </p:cNvCxnSpPr>
          <p:nvPr/>
        </p:nvCxnSpPr>
        <p:spPr bwMode="auto">
          <a:xfrm>
            <a:off x="4655932"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61C0737-5947-41A5-82FC-E00047E683A0}"/>
              </a:ext>
            </a:extLst>
          </p:cNvPr>
          <p:cNvCxnSpPr>
            <a:cxnSpLocks/>
          </p:cNvCxnSpPr>
          <p:nvPr/>
        </p:nvCxnSpPr>
        <p:spPr bwMode="auto">
          <a:xfrm>
            <a:off x="4113007"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B20E17F-308D-E5EE-53C3-50A1B1101ADB}"/>
              </a:ext>
            </a:extLst>
          </p:cNvPr>
          <p:cNvCxnSpPr>
            <a:cxnSpLocks/>
          </p:cNvCxnSpPr>
          <p:nvPr/>
        </p:nvCxnSpPr>
        <p:spPr bwMode="auto">
          <a:xfrm>
            <a:off x="3569368"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5903D662-3472-6C35-D251-E04359C73D4A}"/>
              </a:ext>
            </a:extLst>
          </p:cNvPr>
          <p:cNvCxnSpPr>
            <a:cxnSpLocks/>
          </p:cNvCxnSpPr>
          <p:nvPr/>
        </p:nvCxnSpPr>
        <p:spPr bwMode="auto">
          <a:xfrm>
            <a:off x="3020772" y="4625934"/>
            <a:ext cx="0" cy="6902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3622A09-D029-4751-E341-557182966DA2}"/>
              </a:ext>
            </a:extLst>
          </p:cNvPr>
          <p:cNvCxnSpPr>
            <a:cxnSpLocks/>
          </p:cNvCxnSpPr>
          <p:nvPr/>
        </p:nvCxnSpPr>
        <p:spPr bwMode="auto">
          <a:xfrm>
            <a:off x="2474673" y="4625934"/>
            <a:ext cx="0" cy="69028"/>
          </a:xfrm>
          <a:prstGeom prst="line">
            <a:avLst/>
          </a:prstGeom>
          <a:noFill/>
          <a:ln w="28575" cap="flat" cmpd="sng" algn="ctr">
            <a:solidFill>
              <a:schemeClr val="bg1"/>
            </a:solidFill>
            <a:prstDash val="solid"/>
            <a:round/>
            <a:headEnd type="none" w="med" len="med"/>
            <a:tailEnd type="none" w="med" len="med"/>
          </a:ln>
          <a:effectLst/>
        </p:spPr>
      </p:cxnSp>
      <p:sp>
        <p:nvSpPr>
          <p:cNvPr id="39" name="TextBox 38">
            <a:extLst>
              <a:ext uri="{FF2B5EF4-FFF2-40B4-BE49-F238E27FC236}">
                <a16:creationId xmlns:a16="http://schemas.microsoft.com/office/drawing/2014/main" id="{6F883BC4-6C30-ACB2-3EAE-0DB3404D2527}"/>
              </a:ext>
            </a:extLst>
          </p:cNvPr>
          <p:cNvSpPr txBox="1"/>
          <p:nvPr/>
        </p:nvSpPr>
        <p:spPr bwMode="auto">
          <a:xfrm>
            <a:off x="2838892" y="1478661"/>
            <a:ext cx="295715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BPA and treatment</a:t>
            </a:r>
            <a:b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 with BPA</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 without BPA</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 + Rad with BPA</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Enda + Rad without BPA + Censor</a:t>
            </a: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41" name="Straight Connector 40">
            <a:extLst>
              <a:ext uri="{FF2B5EF4-FFF2-40B4-BE49-F238E27FC236}">
                <a16:creationId xmlns:a16="http://schemas.microsoft.com/office/drawing/2014/main" id="{0B95FC9F-71D3-1B1B-D4CF-A91E34721879}"/>
              </a:ext>
            </a:extLst>
          </p:cNvPr>
          <p:cNvCxnSpPr>
            <a:cxnSpLocks/>
          </p:cNvCxnSpPr>
          <p:nvPr/>
        </p:nvCxnSpPr>
        <p:spPr bwMode="auto">
          <a:xfrm>
            <a:off x="2691298" y="1885182"/>
            <a:ext cx="180975" cy="0"/>
          </a:xfrm>
          <a:prstGeom prst="line">
            <a:avLst/>
          </a:prstGeom>
          <a:noFill/>
          <a:ln w="28575"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E5EA4D8-05CC-1C20-3AE0-28118E867515}"/>
              </a:ext>
            </a:extLst>
          </p:cNvPr>
          <p:cNvCxnSpPr>
            <a:cxnSpLocks/>
          </p:cNvCxnSpPr>
          <p:nvPr/>
        </p:nvCxnSpPr>
        <p:spPr bwMode="auto">
          <a:xfrm>
            <a:off x="2691298" y="2127988"/>
            <a:ext cx="180975" cy="0"/>
          </a:xfrm>
          <a:prstGeom prst="line">
            <a:avLst/>
          </a:prstGeom>
          <a:noFill/>
          <a:ln w="28575" cap="flat" cmpd="sng" algn="ctr">
            <a:solidFill>
              <a:schemeClr val="accent4"/>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9E353E18-DDED-6AC2-8283-76F02992411A}"/>
              </a:ext>
            </a:extLst>
          </p:cNvPr>
          <p:cNvCxnSpPr>
            <a:cxnSpLocks/>
          </p:cNvCxnSpPr>
          <p:nvPr/>
        </p:nvCxnSpPr>
        <p:spPr bwMode="auto">
          <a:xfrm>
            <a:off x="2691298" y="2370794"/>
            <a:ext cx="180975" cy="0"/>
          </a:xfrm>
          <a:prstGeom prst="line">
            <a:avLst/>
          </a:prstGeom>
          <a:noFill/>
          <a:ln w="28575"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82D360F7-DE9D-D168-83CA-381E4721C4D6}"/>
              </a:ext>
            </a:extLst>
          </p:cNvPr>
          <p:cNvCxnSpPr>
            <a:cxnSpLocks/>
          </p:cNvCxnSpPr>
          <p:nvPr/>
        </p:nvCxnSpPr>
        <p:spPr bwMode="auto">
          <a:xfrm>
            <a:off x="2691298" y="2613600"/>
            <a:ext cx="180975" cy="0"/>
          </a:xfrm>
          <a:prstGeom prst="line">
            <a:avLst/>
          </a:prstGeom>
          <a:noFill/>
          <a:ln w="28575" cap="flat" cmpd="sng" algn="ctr">
            <a:solidFill>
              <a:schemeClr val="accent2"/>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C5B3BD79-6946-8D6A-8E2E-8FC2606DCB06}"/>
              </a:ext>
            </a:extLst>
          </p:cNvPr>
          <p:cNvSpPr txBox="1"/>
          <p:nvPr/>
        </p:nvSpPr>
        <p:spPr bwMode="auto">
          <a:xfrm>
            <a:off x="262244" y="5106085"/>
            <a:ext cx="197425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Enza with BPA</a:t>
            </a:r>
            <a:br>
              <a:rPr kumimoji="0" lang="en-US" sz="14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Enza without BPA</a:t>
            </a:r>
            <a:br>
              <a:rPr kumimoji="0" lang="en-US" sz="14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Enza + Rad with BPA</a:t>
            </a:r>
            <a:br>
              <a:rPr kumimoji="0" lang="en-US" sz="14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Enda + Rad without BPA</a:t>
            </a:r>
          </a:p>
        </p:txBody>
      </p:sp>
      <p:grpSp>
        <p:nvGrpSpPr>
          <p:cNvPr id="53" name="Group 52">
            <a:extLst>
              <a:ext uri="{FF2B5EF4-FFF2-40B4-BE49-F238E27FC236}">
                <a16:creationId xmlns:a16="http://schemas.microsoft.com/office/drawing/2014/main" id="{53DE6305-9783-2D50-148B-DD9917684095}"/>
              </a:ext>
            </a:extLst>
          </p:cNvPr>
          <p:cNvGrpSpPr/>
          <p:nvPr/>
        </p:nvGrpSpPr>
        <p:grpSpPr>
          <a:xfrm>
            <a:off x="2287732" y="5321529"/>
            <a:ext cx="3632687" cy="954107"/>
            <a:chOff x="1868286" y="5907624"/>
            <a:chExt cx="3632687" cy="954107"/>
          </a:xfrm>
        </p:grpSpPr>
        <p:sp>
          <p:nvSpPr>
            <p:cNvPr id="46" name="TextBox 45">
              <a:extLst>
                <a:ext uri="{FF2B5EF4-FFF2-40B4-BE49-F238E27FC236}">
                  <a16:creationId xmlns:a16="http://schemas.microsoft.com/office/drawing/2014/main" id="{72467A8E-E5ED-22B4-C7DF-3E7C6037E1A9}"/>
                </a:ext>
              </a:extLst>
            </p:cNvPr>
            <p:cNvSpPr txBox="1"/>
            <p:nvPr/>
          </p:nvSpPr>
          <p:spPr bwMode="auto">
            <a:xfrm>
              <a:off x="1868286"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97</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32</a:t>
              </a:r>
              <a:b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87</a:t>
              </a:r>
              <a:b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35</a:t>
              </a:r>
            </a:p>
          </p:txBody>
        </p:sp>
        <p:sp>
          <p:nvSpPr>
            <p:cNvPr id="47" name="TextBox 46">
              <a:extLst>
                <a:ext uri="{FF2B5EF4-FFF2-40B4-BE49-F238E27FC236}">
                  <a16:creationId xmlns:a16="http://schemas.microsoft.com/office/drawing/2014/main" id="{6A41F1E9-E11A-C5CB-545E-55FDF7986E8E}"/>
                </a:ext>
              </a:extLst>
            </p:cNvPr>
            <p:cNvSpPr txBox="1"/>
            <p:nvPr/>
          </p:nvSpPr>
          <p:spPr bwMode="auto">
            <a:xfrm>
              <a:off x="2411211"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83</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29</a:t>
              </a:r>
              <a:b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74</a:t>
              </a:r>
              <a:b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31</a:t>
              </a:r>
            </a:p>
          </p:txBody>
        </p:sp>
        <p:sp>
          <p:nvSpPr>
            <p:cNvPr id="48" name="TextBox 47">
              <a:extLst>
                <a:ext uri="{FF2B5EF4-FFF2-40B4-BE49-F238E27FC236}">
                  <a16:creationId xmlns:a16="http://schemas.microsoft.com/office/drawing/2014/main" id="{C41BC10B-C613-9DB6-4AB8-5A3C6F7CA7A7}"/>
                </a:ext>
              </a:extLst>
            </p:cNvPr>
            <p:cNvSpPr txBox="1"/>
            <p:nvPr/>
          </p:nvSpPr>
          <p:spPr bwMode="auto">
            <a:xfrm>
              <a:off x="2959807"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68</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26</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59</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18</a:t>
              </a:r>
            </a:p>
          </p:txBody>
        </p:sp>
        <p:sp>
          <p:nvSpPr>
            <p:cNvPr id="49" name="TextBox 48">
              <a:extLst>
                <a:ext uri="{FF2B5EF4-FFF2-40B4-BE49-F238E27FC236}">
                  <a16:creationId xmlns:a16="http://schemas.microsoft.com/office/drawing/2014/main" id="{A8919A10-A235-22E8-CEBC-8696A2C6B15E}"/>
                </a:ext>
              </a:extLst>
            </p:cNvPr>
            <p:cNvSpPr txBox="1"/>
            <p:nvPr/>
          </p:nvSpPr>
          <p:spPr bwMode="auto">
            <a:xfrm>
              <a:off x="3503446"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48</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21</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46</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12</a:t>
              </a:r>
            </a:p>
          </p:txBody>
        </p:sp>
        <p:sp>
          <p:nvSpPr>
            <p:cNvPr id="50" name="TextBox 49">
              <a:extLst>
                <a:ext uri="{FF2B5EF4-FFF2-40B4-BE49-F238E27FC236}">
                  <a16:creationId xmlns:a16="http://schemas.microsoft.com/office/drawing/2014/main" id="{6622487F-54F4-F903-13E2-D284AD73D366}"/>
                </a:ext>
              </a:extLst>
            </p:cNvPr>
            <p:cNvSpPr txBox="1"/>
            <p:nvPr/>
          </p:nvSpPr>
          <p:spPr bwMode="auto">
            <a:xfrm>
              <a:off x="4046371"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36</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13</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36</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6</a:t>
              </a:r>
            </a:p>
          </p:txBody>
        </p:sp>
        <p:sp>
          <p:nvSpPr>
            <p:cNvPr id="51" name="TextBox 50">
              <a:extLst>
                <a:ext uri="{FF2B5EF4-FFF2-40B4-BE49-F238E27FC236}">
                  <a16:creationId xmlns:a16="http://schemas.microsoft.com/office/drawing/2014/main" id="{478BCAC3-1D85-E0E1-3588-B73C427ED9FF}"/>
                </a:ext>
              </a:extLst>
            </p:cNvPr>
            <p:cNvSpPr txBox="1"/>
            <p:nvPr/>
          </p:nvSpPr>
          <p:spPr bwMode="auto">
            <a:xfrm>
              <a:off x="4594966"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21</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5</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18</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4</a:t>
              </a:r>
            </a:p>
          </p:txBody>
        </p:sp>
        <p:sp>
          <p:nvSpPr>
            <p:cNvPr id="52" name="TextBox 51">
              <a:extLst>
                <a:ext uri="{FF2B5EF4-FFF2-40B4-BE49-F238E27FC236}">
                  <a16:creationId xmlns:a16="http://schemas.microsoft.com/office/drawing/2014/main" id="{9410DCF7-213B-EE9D-3E06-2357842687BB}"/>
                </a:ext>
              </a:extLst>
            </p:cNvPr>
            <p:cNvSpPr txBox="1"/>
            <p:nvPr/>
          </p:nvSpPr>
          <p:spPr bwMode="auto">
            <a:xfrm>
              <a:off x="5133564" y="5907624"/>
              <a:ext cx="36740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14</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5</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12</a:t>
              </a:r>
              <a:br>
                <a:rPr kumimoji="0" lang="en-US" sz="14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3</a:t>
              </a:r>
            </a:p>
          </p:txBody>
        </p:sp>
      </p:grpSp>
      <p:sp>
        <p:nvSpPr>
          <p:cNvPr id="54" name="Freeform 53">
            <a:extLst>
              <a:ext uri="{FF2B5EF4-FFF2-40B4-BE49-F238E27FC236}">
                <a16:creationId xmlns:a16="http://schemas.microsoft.com/office/drawing/2014/main" id="{AEF6D5E7-36DB-03AD-0C9F-C61C5EC0DCF6}"/>
              </a:ext>
            </a:extLst>
          </p:cNvPr>
          <p:cNvSpPr/>
          <p:nvPr/>
        </p:nvSpPr>
        <p:spPr bwMode="auto">
          <a:xfrm>
            <a:off x="2702271" y="3792428"/>
            <a:ext cx="3241675" cy="828675"/>
          </a:xfrm>
          <a:custGeom>
            <a:avLst/>
            <a:gdLst>
              <a:gd name="connsiteX0" fmla="*/ 0 w 3241675"/>
              <a:gd name="connsiteY0" fmla="*/ 828675 h 828675"/>
              <a:gd name="connsiteX1" fmla="*/ 0 w 3241675"/>
              <a:gd name="connsiteY1" fmla="*/ 739775 h 828675"/>
              <a:gd name="connsiteX2" fmla="*/ 41275 w 3241675"/>
              <a:gd name="connsiteY2" fmla="*/ 739775 h 828675"/>
              <a:gd name="connsiteX3" fmla="*/ 41275 w 3241675"/>
              <a:gd name="connsiteY3" fmla="*/ 669925 h 828675"/>
              <a:gd name="connsiteX4" fmla="*/ 146050 w 3241675"/>
              <a:gd name="connsiteY4" fmla="*/ 669925 h 828675"/>
              <a:gd name="connsiteX5" fmla="*/ 146050 w 3241675"/>
              <a:gd name="connsiteY5" fmla="*/ 577850 h 828675"/>
              <a:gd name="connsiteX6" fmla="*/ 755650 w 3241675"/>
              <a:gd name="connsiteY6" fmla="*/ 577850 h 828675"/>
              <a:gd name="connsiteX7" fmla="*/ 768350 w 3241675"/>
              <a:gd name="connsiteY7" fmla="*/ 577850 h 828675"/>
              <a:gd name="connsiteX8" fmla="*/ 768350 w 3241675"/>
              <a:gd name="connsiteY8" fmla="*/ 501650 h 828675"/>
              <a:gd name="connsiteX9" fmla="*/ 768350 w 3241675"/>
              <a:gd name="connsiteY9" fmla="*/ 501650 h 828675"/>
              <a:gd name="connsiteX10" fmla="*/ 768350 w 3241675"/>
              <a:gd name="connsiteY10" fmla="*/ 501650 h 828675"/>
              <a:gd name="connsiteX11" fmla="*/ 793750 w 3241675"/>
              <a:gd name="connsiteY11" fmla="*/ 501650 h 828675"/>
              <a:gd name="connsiteX12" fmla="*/ 793750 w 3241675"/>
              <a:gd name="connsiteY12" fmla="*/ 431800 h 828675"/>
              <a:gd name="connsiteX13" fmla="*/ 885825 w 3241675"/>
              <a:gd name="connsiteY13" fmla="*/ 431800 h 828675"/>
              <a:gd name="connsiteX14" fmla="*/ 885825 w 3241675"/>
              <a:gd name="connsiteY14" fmla="*/ 349250 h 828675"/>
              <a:gd name="connsiteX15" fmla="*/ 1057275 w 3241675"/>
              <a:gd name="connsiteY15" fmla="*/ 349250 h 828675"/>
              <a:gd name="connsiteX16" fmla="*/ 1057275 w 3241675"/>
              <a:gd name="connsiteY16" fmla="*/ 269875 h 828675"/>
              <a:gd name="connsiteX17" fmla="*/ 1943100 w 3241675"/>
              <a:gd name="connsiteY17" fmla="*/ 269875 h 828675"/>
              <a:gd name="connsiteX18" fmla="*/ 1943100 w 3241675"/>
              <a:gd name="connsiteY18" fmla="*/ 190500 h 828675"/>
              <a:gd name="connsiteX19" fmla="*/ 2178050 w 3241675"/>
              <a:gd name="connsiteY19" fmla="*/ 190500 h 828675"/>
              <a:gd name="connsiteX20" fmla="*/ 2178050 w 3241675"/>
              <a:gd name="connsiteY20" fmla="*/ 98425 h 828675"/>
              <a:gd name="connsiteX21" fmla="*/ 3063875 w 3241675"/>
              <a:gd name="connsiteY21" fmla="*/ 98425 h 828675"/>
              <a:gd name="connsiteX22" fmla="*/ 3063875 w 3241675"/>
              <a:gd name="connsiteY22" fmla="*/ 0 h 828675"/>
              <a:gd name="connsiteX23" fmla="*/ 3241675 w 3241675"/>
              <a:gd name="connsiteY23" fmla="*/ 0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241675" h="828675">
                <a:moveTo>
                  <a:pt x="0" y="828675"/>
                </a:moveTo>
                <a:lnTo>
                  <a:pt x="0" y="739775"/>
                </a:lnTo>
                <a:lnTo>
                  <a:pt x="41275" y="739775"/>
                </a:lnTo>
                <a:lnTo>
                  <a:pt x="41275" y="669925"/>
                </a:lnTo>
                <a:lnTo>
                  <a:pt x="146050" y="669925"/>
                </a:lnTo>
                <a:lnTo>
                  <a:pt x="146050" y="577850"/>
                </a:lnTo>
                <a:lnTo>
                  <a:pt x="755650" y="577850"/>
                </a:lnTo>
                <a:lnTo>
                  <a:pt x="768350" y="577850"/>
                </a:lnTo>
                <a:lnTo>
                  <a:pt x="768350" y="501650"/>
                </a:lnTo>
                <a:lnTo>
                  <a:pt x="768350" y="501650"/>
                </a:lnTo>
                <a:lnTo>
                  <a:pt x="768350" y="501650"/>
                </a:lnTo>
                <a:lnTo>
                  <a:pt x="793750" y="501650"/>
                </a:lnTo>
                <a:lnTo>
                  <a:pt x="793750" y="431800"/>
                </a:lnTo>
                <a:lnTo>
                  <a:pt x="885825" y="431800"/>
                </a:lnTo>
                <a:lnTo>
                  <a:pt x="885825" y="349250"/>
                </a:lnTo>
                <a:lnTo>
                  <a:pt x="1057275" y="349250"/>
                </a:lnTo>
                <a:lnTo>
                  <a:pt x="1057275" y="269875"/>
                </a:lnTo>
                <a:lnTo>
                  <a:pt x="1943100" y="269875"/>
                </a:lnTo>
                <a:lnTo>
                  <a:pt x="1943100" y="190500"/>
                </a:lnTo>
                <a:lnTo>
                  <a:pt x="2178050" y="190500"/>
                </a:lnTo>
                <a:lnTo>
                  <a:pt x="2178050" y="98425"/>
                </a:lnTo>
                <a:lnTo>
                  <a:pt x="3063875" y="98425"/>
                </a:lnTo>
                <a:lnTo>
                  <a:pt x="3063875" y="0"/>
                </a:lnTo>
                <a:lnTo>
                  <a:pt x="3241675" y="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TextBox 54">
            <a:extLst>
              <a:ext uri="{FF2B5EF4-FFF2-40B4-BE49-F238E27FC236}">
                <a16:creationId xmlns:a16="http://schemas.microsoft.com/office/drawing/2014/main" id="{B42B913A-8F06-68CE-495D-43A4CC7D4FC8}"/>
              </a:ext>
            </a:extLst>
          </p:cNvPr>
          <p:cNvSpPr txBox="1"/>
          <p:nvPr/>
        </p:nvSpPr>
        <p:spPr bwMode="auto">
          <a:xfrm>
            <a:off x="4739575" y="38840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t>
            </a:r>
          </a:p>
        </p:txBody>
      </p:sp>
      <p:sp>
        <p:nvSpPr>
          <p:cNvPr id="56" name="TextBox 55">
            <a:extLst>
              <a:ext uri="{FF2B5EF4-FFF2-40B4-BE49-F238E27FC236}">
                <a16:creationId xmlns:a16="http://schemas.microsoft.com/office/drawing/2014/main" id="{A07A0A32-D23E-90D9-DBB1-4AC856C03A3C}"/>
              </a:ext>
            </a:extLst>
          </p:cNvPr>
          <p:cNvSpPr txBox="1"/>
          <p:nvPr/>
        </p:nvSpPr>
        <p:spPr bwMode="auto">
          <a:xfrm>
            <a:off x="4899714" y="37953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t>
            </a:r>
          </a:p>
        </p:txBody>
      </p:sp>
      <p:sp>
        <p:nvSpPr>
          <p:cNvPr id="57" name="TextBox 56">
            <a:extLst>
              <a:ext uri="{FF2B5EF4-FFF2-40B4-BE49-F238E27FC236}">
                <a16:creationId xmlns:a16="http://schemas.microsoft.com/office/drawing/2014/main" id="{B00402DF-EB3E-6276-E2F5-03841E9C6132}"/>
              </a:ext>
            </a:extLst>
          </p:cNvPr>
          <p:cNvSpPr txBox="1"/>
          <p:nvPr/>
        </p:nvSpPr>
        <p:spPr bwMode="auto">
          <a:xfrm>
            <a:off x="5817950" y="36931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t>
            </a:r>
          </a:p>
        </p:txBody>
      </p:sp>
      <p:sp>
        <p:nvSpPr>
          <p:cNvPr id="58" name="TextBox 57">
            <a:extLst>
              <a:ext uri="{FF2B5EF4-FFF2-40B4-BE49-F238E27FC236}">
                <a16:creationId xmlns:a16="http://schemas.microsoft.com/office/drawing/2014/main" id="{D4BB2F3D-75D4-41EE-6ECB-50961992C8D0}"/>
              </a:ext>
            </a:extLst>
          </p:cNvPr>
          <p:cNvSpPr txBox="1"/>
          <p:nvPr/>
        </p:nvSpPr>
        <p:spPr bwMode="auto">
          <a:xfrm>
            <a:off x="5902331" y="36931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823B"/>
                </a:solidFill>
                <a:effectLst/>
                <a:uLnTx/>
                <a:uFillTx/>
                <a:latin typeface="Calibri" panose="020F0502020204030204" pitchFamily="34" charset="0"/>
                <a:ea typeface="+mn-ea"/>
                <a:cs typeface="Arial" panose="020B0604020202020204" pitchFamily="34" charset="0"/>
              </a:rPr>
              <a:t>+</a:t>
            </a:r>
          </a:p>
        </p:txBody>
      </p:sp>
      <p:sp>
        <p:nvSpPr>
          <p:cNvPr id="59" name="Freeform 58">
            <a:extLst>
              <a:ext uri="{FF2B5EF4-FFF2-40B4-BE49-F238E27FC236}">
                <a16:creationId xmlns:a16="http://schemas.microsoft.com/office/drawing/2014/main" id="{C13E2207-0D78-7AB4-711B-9EA1F9B06B23}"/>
              </a:ext>
            </a:extLst>
          </p:cNvPr>
          <p:cNvSpPr/>
          <p:nvPr/>
        </p:nvSpPr>
        <p:spPr bwMode="auto">
          <a:xfrm>
            <a:off x="2978496" y="3201878"/>
            <a:ext cx="2962275" cy="1425575"/>
          </a:xfrm>
          <a:custGeom>
            <a:avLst/>
            <a:gdLst>
              <a:gd name="connsiteX0" fmla="*/ 0 w 2962275"/>
              <a:gd name="connsiteY0" fmla="*/ 1425575 h 1425575"/>
              <a:gd name="connsiteX1" fmla="*/ 0 w 2962275"/>
              <a:gd name="connsiteY1" fmla="*/ 1343025 h 1425575"/>
              <a:gd name="connsiteX2" fmla="*/ 34925 w 2962275"/>
              <a:gd name="connsiteY2" fmla="*/ 1343025 h 1425575"/>
              <a:gd name="connsiteX3" fmla="*/ 34925 w 2962275"/>
              <a:gd name="connsiteY3" fmla="*/ 1270000 h 1425575"/>
              <a:gd name="connsiteX4" fmla="*/ 34925 w 2962275"/>
              <a:gd name="connsiteY4" fmla="*/ 1200150 h 1425575"/>
              <a:gd name="connsiteX5" fmla="*/ 133350 w 2962275"/>
              <a:gd name="connsiteY5" fmla="*/ 1200150 h 1425575"/>
              <a:gd name="connsiteX6" fmla="*/ 133350 w 2962275"/>
              <a:gd name="connsiteY6" fmla="*/ 1133475 h 1425575"/>
              <a:gd name="connsiteX7" fmla="*/ 146050 w 2962275"/>
              <a:gd name="connsiteY7" fmla="*/ 1133475 h 1425575"/>
              <a:gd name="connsiteX8" fmla="*/ 146050 w 2962275"/>
              <a:gd name="connsiteY8" fmla="*/ 977900 h 1425575"/>
              <a:gd name="connsiteX9" fmla="*/ 177800 w 2962275"/>
              <a:gd name="connsiteY9" fmla="*/ 977900 h 1425575"/>
              <a:gd name="connsiteX10" fmla="*/ 177800 w 2962275"/>
              <a:gd name="connsiteY10" fmla="*/ 917575 h 1425575"/>
              <a:gd name="connsiteX11" fmla="*/ 301625 w 2962275"/>
              <a:gd name="connsiteY11" fmla="*/ 917575 h 1425575"/>
              <a:gd name="connsiteX12" fmla="*/ 301625 w 2962275"/>
              <a:gd name="connsiteY12" fmla="*/ 841375 h 1425575"/>
              <a:gd name="connsiteX13" fmla="*/ 323850 w 2962275"/>
              <a:gd name="connsiteY13" fmla="*/ 841375 h 1425575"/>
              <a:gd name="connsiteX14" fmla="*/ 323850 w 2962275"/>
              <a:gd name="connsiteY14" fmla="*/ 762000 h 1425575"/>
              <a:gd name="connsiteX15" fmla="*/ 342900 w 2962275"/>
              <a:gd name="connsiteY15" fmla="*/ 762000 h 1425575"/>
              <a:gd name="connsiteX16" fmla="*/ 342900 w 2962275"/>
              <a:gd name="connsiteY16" fmla="*/ 688975 h 1425575"/>
              <a:gd name="connsiteX17" fmla="*/ 396875 w 2962275"/>
              <a:gd name="connsiteY17" fmla="*/ 688975 h 1425575"/>
              <a:gd name="connsiteX18" fmla="*/ 396875 w 2962275"/>
              <a:gd name="connsiteY18" fmla="*/ 619125 h 1425575"/>
              <a:gd name="connsiteX19" fmla="*/ 517525 w 2962275"/>
              <a:gd name="connsiteY19" fmla="*/ 619125 h 1425575"/>
              <a:gd name="connsiteX20" fmla="*/ 517525 w 2962275"/>
              <a:gd name="connsiteY20" fmla="*/ 536575 h 1425575"/>
              <a:gd name="connsiteX21" fmla="*/ 517525 w 2962275"/>
              <a:gd name="connsiteY21" fmla="*/ 536575 h 1425575"/>
              <a:gd name="connsiteX22" fmla="*/ 530225 w 2962275"/>
              <a:gd name="connsiteY22" fmla="*/ 536575 h 1425575"/>
              <a:gd name="connsiteX23" fmla="*/ 530225 w 2962275"/>
              <a:gd name="connsiteY23" fmla="*/ 466725 h 1425575"/>
              <a:gd name="connsiteX24" fmla="*/ 736600 w 2962275"/>
              <a:gd name="connsiteY24" fmla="*/ 466725 h 1425575"/>
              <a:gd name="connsiteX25" fmla="*/ 736600 w 2962275"/>
              <a:gd name="connsiteY25" fmla="*/ 396875 h 1425575"/>
              <a:gd name="connsiteX26" fmla="*/ 796925 w 2962275"/>
              <a:gd name="connsiteY26" fmla="*/ 396875 h 1425575"/>
              <a:gd name="connsiteX27" fmla="*/ 796925 w 2962275"/>
              <a:gd name="connsiteY27" fmla="*/ 320675 h 1425575"/>
              <a:gd name="connsiteX28" fmla="*/ 879475 w 2962275"/>
              <a:gd name="connsiteY28" fmla="*/ 320675 h 1425575"/>
              <a:gd name="connsiteX29" fmla="*/ 879475 w 2962275"/>
              <a:gd name="connsiteY29" fmla="*/ 238125 h 1425575"/>
              <a:gd name="connsiteX30" fmla="*/ 1270000 w 2962275"/>
              <a:gd name="connsiteY30" fmla="*/ 238125 h 1425575"/>
              <a:gd name="connsiteX31" fmla="*/ 1270000 w 2962275"/>
              <a:gd name="connsiteY31" fmla="*/ 168275 h 1425575"/>
              <a:gd name="connsiteX32" fmla="*/ 1374775 w 2962275"/>
              <a:gd name="connsiteY32" fmla="*/ 168275 h 1425575"/>
              <a:gd name="connsiteX33" fmla="*/ 1374775 w 2962275"/>
              <a:gd name="connsiteY33" fmla="*/ 85725 h 1425575"/>
              <a:gd name="connsiteX34" fmla="*/ 2028825 w 2962275"/>
              <a:gd name="connsiteY34" fmla="*/ 85725 h 1425575"/>
              <a:gd name="connsiteX35" fmla="*/ 2028825 w 2962275"/>
              <a:gd name="connsiteY35" fmla="*/ 0 h 1425575"/>
              <a:gd name="connsiteX36" fmla="*/ 2962275 w 2962275"/>
              <a:gd name="connsiteY36" fmla="*/ 0 h 142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62275" h="1425575">
                <a:moveTo>
                  <a:pt x="0" y="1425575"/>
                </a:moveTo>
                <a:lnTo>
                  <a:pt x="0" y="1343025"/>
                </a:lnTo>
                <a:lnTo>
                  <a:pt x="34925" y="1343025"/>
                </a:lnTo>
                <a:lnTo>
                  <a:pt x="34925" y="1270000"/>
                </a:lnTo>
                <a:lnTo>
                  <a:pt x="34925" y="1200150"/>
                </a:lnTo>
                <a:lnTo>
                  <a:pt x="133350" y="1200150"/>
                </a:lnTo>
                <a:lnTo>
                  <a:pt x="133350" y="1133475"/>
                </a:lnTo>
                <a:lnTo>
                  <a:pt x="146050" y="1133475"/>
                </a:lnTo>
                <a:lnTo>
                  <a:pt x="146050" y="977900"/>
                </a:lnTo>
                <a:lnTo>
                  <a:pt x="177800" y="977900"/>
                </a:lnTo>
                <a:lnTo>
                  <a:pt x="177800" y="917575"/>
                </a:lnTo>
                <a:lnTo>
                  <a:pt x="301625" y="917575"/>
                </a:lnTo>
                <a:lnTo>
                  <a:pt x="301625" y="841375"/>
                </a:lnTo>
                <a:lnTo>
                  <a:pt x="323850" y="841375"/>
                </a:lnTo>
                <a:lnTo>
                  <a:pt x="323850" y="762000"/>
                </a:lnTo>
                <a:lnTo>
                  <a:pt x="342900" y="762000"/>
                </a:lnTo>
                <a:lnTo>
                  <a:pt x="342900" y="688975"/>
                </a:lnTo>
                <a:lnTo>
                  <a:pt x="396875" y="688975"/>
                </a:lnTo>
                <a:lnTo>
                  <a:pt x="396875" y="619125"/>
                </a:lnTo>
                <a:lnTo>
                  <a:pt x="517525" y="619125"/>
                </a:lnTo>
                <a:lnTo>
                  <a:pt x="517525" y="536575"/>
                </a:lnTo>
                <a:lnTo>
                  <a:pt x="517525" y="536575"/>
                </a:lnTo>
                <a:lnTo>
                  <a:pt x="530225" y="536575"/>
                </a:lnTo>
                <a:lnTo>
                  <a:pt x="530225" y="466725"/>
                </a:lnTo>
                <a:lnTo>
                  <a:pt x="736600" y="466725"/>
                </a:lnTo>
                <a:lnTo>
                  <a:pt x="736600" y="396875"/>
                </a:lnTo>
                <a:lnTo>
                  <a:pt x="796925" y="396875"/>
                </a:lnTo>
                <a:lnTo>
                  <a:pt x="796925" y="320675"/>
                </a:lnTo>
                <a:lnTo>
                  <a:pt x="879475" y="320675"/>
                </a:lnTo>
                <a:lnTo>
                  <a:pt x="879475" y="238125"/>
                </a:lnTo>
                <a:lnTo>
                  <a:pt x="1270000" y="238125"/>
                </a:lnTo>
                <a:lnTo>
                  <a:pt x="1270000" y="168275"/>
                </a:lnTo>
                <a:lnTo>
                  <a:pt x="1374775" y="168275"/>
                </a:lnTo>
                <a:lnTo>
                  <a:pt x="1374775" y="85725"/>
                </a:lnTo>
                <a:lnTo>
                  <a:pt x="2028825" y="85725"/>
                </a:lnTo>
                <a:lnTo>
                  <a:pt x="2028825" y="0"/>
                </a:lnTo>
                <a:lnTo>
                  <a:pt x="2962275" y="0"/>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D2D50F92-6A3E-2E1D-2DA2-EDDD8C4AFC99}"/>
              </a:ext>
            </a:extLst>
          </p:cNvPr>
          <p:cNvSpPr txBox="1"/>
          <p:nvPr/>
        </p:nvSpPr>
        <p:spPr bwMode="auto">
          <a:xfrm>
            <a:off x="3819982" y="34277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a:t>
            </a:r>
          </a:p>
        </p:txBody>
      </p:sp>
      <p:sp>
        <p:nvSpPr>
          <p:cNvPr id="61" name="TextBox 60">
            <a:extLst>
              <a:ext uri="{FF2B5EF4-FFF2-40B4-BE49-F238E27FC236}">
                <a16:creationId xmlns:a16="http://schemas.microsoft.com/office/drawing/2014/main" id="{8BA06BB7-B3F9-E881-3363-A9EF4DD47C02}"/>
              </a:ext>
            </a:extLst>
          </p:cNvPr>
          <p:cNvSpPr txBox="1"/>
          <p:nvPr/>
        </p:nvSpPr>
        <p:spPr bwMode="auto">
          <a:xfrm>
            <a:off x="5493614" y="31095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4DA1BB"/>
                </a:solidFill>
                <a:effectLst/>
                <a:uLnTx/>
                <a:uFillTx/>
                <a:latin typeface="Calibri" panose="020F0502020204030204" pitchFamily="34" charset="0"/>
                <a:ea typeface="+mn-ea"/>
                <a:cs typeface="Arial" panose="020B0604020202020204" pitchFamily="34" charset="0"/>
              </a:rPr>
              <a:t>+</a:t>
            </a:r>
          </a:p>
        </p:txBody>
      </p:sp>
      <p:sp>
        <p:nvSpPr>
          <p:cNvPr id="62" name="TextBox 61">
            <a:extLst>
              <a:ext uri="{FF2B5EF4-FFF2-40B4-BE49-F238E27FC236}">
                <a16:creationId xmlns:a16="http://schemas.microsoft.com/office/drawing/2014/main" id="{B62539C1-3610-D77E-F1BC-033CB592FF03}"/>
              </a:ext>
            </a:extLst>
          </p:cNvPr>
          <p:cNvSpPr txBox="1"/>
          <p:nvPr/>
        </p:nvSpPr>
        <p:spPr bwMode="auto">
          <a:xfrm>
            <a:off x="5902331"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3" name="TextBox 62">
            <a:extLst>
              <a:ext uri="{FF2B5EF4-FFF2-40B4-BE49-F238E27FC236}">
                <a16:creationId xmlns:a16="http://schemas.microsoft.com/office/drawing/2014/main" id="{B2436F0B-7847-1C23-A31C-8F9B4CA4D64D}"/>
              </a:ext>
            </a:extLst>
          </p:cNvPr>
          <p:cNvSpPr txBox="1"/>
          <p:nvPr/>
        </p:nvSpPr>
        <p:spPr bwMode="auto">
          <a:xfrm>
            <a:off x="5876731"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4" name="TextBox 63">
            <a:extLst>
              <a:ext uri="{FF2B5EF4-FFF2-40B4-BE49-F238E27FC236}">
                <a16:creationId xmlns:a16="http://schemas.microsoft.com/office/drawing/2014/main" id="{A8A31BE3-DA60-1D01-1692-F37BAF6659DE}"/>
              </a:ext>
            </a:extLst>
          </p:cNvPr>
          <p:cNvSpPr txBox="1"/>
          <p:nvPr/>
        </p:nvSpPr>
        <p:spPr bwMode="auto">
          <a:xfrm>
            <a:off x="5791122"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5" name="TextBox 64">
            <a:extLst>
              <a:ext uri="{FF2B5EF4-FFF2-40B4-BE49-F238E27FC236}">
                <a16:creationId xmlns:a16="http://schemas.microsoft.com/office/drawing/2014/main" id="{4B77B5D7-14F2-92A6-6EC0-388404BF0394}"/>
              </a:ext>
            </a:extLst>
          </p:cNvPr>
          <p:cNvSpPr txBox="1"/>
          <p:nvPr/>
        </p:nvSpPr>
        <p:spPr bwMode="auto">
          <a:xfrm>
            <a:off x="5629933"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6" name="TextBox 65">
            <a:extLst>
              <a:ext uri="{FF2B5EF4-FFF2-40B4-BE49-F238E27FC236}">
                <a16:creationId xmlns:a16="http://schemas.microsoft.com/office/drawing/2014/main" id="{65444C9D-0303-CE7C-0038-130175D15D73}"/>
              </a:ext>
            </a:extLst>
          </p:cNvPr>
          <p:cNvSpPr txBox="1"/>
          <p:nvPr/>
        </p:nvSpPr>
        <p:spPr bwMode="auto">
          <a:xfrm>
            <a:off x="5552957"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7" name="TextBox 66">
            <a:extLst>
              <a:ext uri="{FF2B5EF4-FFF2-40B4-BE49-F238E27FC236}">
                <a16:creationId xmlns:a16="http://schemas.microsoft.com/office/drawing/2014/main" id="{CF9F1A80-813F-0BBF-DAAB-1ED4C2788C43}"/>
              </a:ext>
            </a:extLst>
          </p:cNvPr>
          <p:cNvSpPr txBox="1"/>
          <p:nvPr/>
        </p:nvSpPr>
        <p:spPr bwMode="auto">
          <a:xfrm>
            <a:off x="5298686"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8" name="TextBox 67">
            <a:extLst>
              <a:ext uri="{FF2B5EF4-FFF2-40B4-BE49-F238E27FC236}">
                <a16:creationId xmlns:a16="http://schemas.microsoft.com/office/drawing/2014/main" id="{AAEA21A1-7C94-0558-9E37-E8D74013BDF2}"/>
              </a:ext>
            </a:extLst>
          </p:cNvPr>
          <p:cNvSpPr txBox="1"/>
          <p:nvPr/>
        </p:nvSpPr>
        <p:spPr bwMode="auto">
          <a:xfrm>
            <a:off x="5166055"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69" name="TextBox 68">
            <a:extLst>
              <a:ext uri="{FF2B5EF4-FFF2-40B4-BE49-F238E27FC236}">
                <a16:creationId xmlns:a16="http://schemas.microsoft.com/office/drawing/2014/main" id="{86EC220A-CFB6-2AF8-11A2-DFD19B7A0E22}"/>
              </a:ext>
            </a:extLst>
          </p:cNvPr>
          <p:cNvSpPr txBox="1"/>
          <p:nvPr/>
        </p:nvSpPr>
        <p:spPr bwMode="auto">
          <a:xfrm>
            <a:off x="5203480"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0" name="TextBox 69">
            <a:extLst>
              <a:ext uri="{FF2B5EF4-FFF2-40B4-BE49-F238E27FC236}">
                <a16:creationId xmlns:a16="http://schemas.microsoft.com/office/drawing/2014/main" id="{F2F3B2BC-EEBC-D82A-FC36-ACFEE114DC48}"/>
              </a:ext>
            </a:extLst>
          </p:cNvPr>
          <p:cNvSpPr txBox="1"/>
          <p:nvPr/>
        </p:nvSpPr>
        <p:spPr bwMode="auto">
          <a:xfrm>
            <a:off x="5182184"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1" name="TextBox 70">
            <a:extLst>
              <a:ext uri="{FF2B5EF4-FFF2-40B4-BE49-F238E27FC236}">
                <a16:creationId xmlns:a16="http://schemas.microsoft.com/office/drawing/2014/main" id="{8BD88838-EA4D-A24A-D7E9-8774593DFA0A}"/>
              </a:ext>
            </a:extLst>
          </p:cNvPr>
          <p:cNvSpPr txBox="1"/>
          <p:nvPr/>
        </p:nvSpPr>
        <p:spPr bwMode="auto">
          <a:xfrm>
            <a:off x="5106172"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2" name="TextBox 71">
            <a:extLst>
              <a:ext uri="{FF2B5EF4-FFF2-40B4-BE49-F238E27FC236}">
                <a16:creationId xmlns:a16="http://schemas.microsoft.com/office/drawing/2014/main" id="{0F5C20E7-EF4B-226E-2CE4-92F031E16692}"/>
              </a:ext>
            </a:extLst>
          </p:cNvPr>
          <p:cNvSpPr txBox="1"/>
          <p:nvPr/>
        </p:nvSpPr>
        <p:spPr bwMode="auto">
          <a:xfrm>
            <a:off x="4996516" y="4186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3" name="TextBox 72">
            <a:extLst>
              <a:ext uri="{FF2B5EF4-FFF2-40B4-BE49-F238E27FC236}">
                <a16:creationId xmlns:a16="http://schemas.microsoft.com/office/drawing/2014/main" id="{33678964-4F89-56C3-B464-7015C9007874}"/>
              </a:ext>
            </a:extLst>
          </p:cNvPr>
          <p:cNvSpPr txBox="1"/>
          <p:nvPr/>
        </p:nvSpPr>
        <p:spPr bwMode="auto">
          <a:xfrm>
            <a:off x="4922715" y="42658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4" name="TextBox 73">
            <a:extLst>
              <a:ext uri="{FF2B5EF4-FFF2-40B4-BE49-F238E27FC236}">
                <a16:creationId xmlns:a16="http://schemas.microsoft.com/office/drawing/2014/main" id="{774DA6F8-C1D9-AA7D-C755-1BDF4AF92202}"/>
              </a:ext>
            </a:extLst>
          </p:cNvPr>
          <p:cNvSpPr txBox="1"/>
          <p:nvPr/>
        </p:nvSpPr>
        <p:spPr bwMode="auto">
          <a:xfrm>
            <a:off x="4873312" y="426867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5" name="TextBox 74">
            <a:extLst>
              <a:ext uri="{FF2B5EF4-FFF2-40B4-BE49-F238E27FC236}">
                <a16:creationId xmlns:a16="http://schemas.microsoft.com/office/drawing/2014/main" id="{1A1E3DBF-667B-882E-FDDE-2C8D19D8B3E8}"/>
              </a:ext>
            </a:extLst>
          </p:cNvPr>
          <p:cNvSpPr txBox="1"/>
          <p:nvPr/>
        </p:nvSpPr>
        <p:spPr bwMode="auto">
          <a:xfrm>
            <a:off x="4781181" y="440624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6" name="TextBox 75">
            <a:extLst>
              <a:ext uri="{FF2B5EF4-FFF2-40B4-BE49-F238E27FC236}">
                <a16:creationId xmlns:a16="http://schemas.microsoft.com/office/drawing/2014/main" id="{701B7A37-EC2A-840B-960D-48F8465B3014}"/>
              </a:ext>
            </a:extLst>
          </p:cNvPr>
          <p:cNvSpPr txBox="1"/>
          <p:nvPr/>
        </p:nvSpPr>
        <p:spPr bwMode="auto">
          <a:xfrm>
            <a:off x="4765994" y="440624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7" name="TextBox 76">
            <a:extLst>
              <a:ext uri="{FF2B5EF4-FFF2-40B4-BE49-F238E27FC236}">
                <a16:creationId xmlns:a16="http://schemas.microsoft.com/office/drawing/2014/main" id="{6BF22EF3-7EE8-7EDA-FEAB-1B9C1C9C6945}"/>
              </a:ext>
            </a:extLst>
          </p:cNvPr>
          <p:cNvSpPr txBox="1"/>
          <p:nvPr/>
        </p:nvSpPr>
        <p:spPr bwMode="auto">
          <a:xfrm>
            <a:off x="4753124" y="440624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8" name="TextBox 77">
            <a:extLst>
              <a:ext uri="{FF2B5EF4-FFF2-40B4-BE49-F238E27FC236}">
                <a16:creationId xmlns:a16="http://schemas.microsoft.com/office/drawing/2014/main" id="{167BF104-D67E-31AE-99B8-BCC127E94BCA}"/>
              </a:ext>
            </a:extLst>
          </p:cNvPr>
          <p:cNvSpPr txBox="1"/>
          <p:nvPr/>
        </p:nvSpPr>
        <p:spPr bwMode="auto">
          <a:xfrm>
            <a:off x="4740322" y="44060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79" name="TextBox 78">
            <a:extLst>
              <a:ext uri="{FF2B5EF4-FFF2-40B4-BE49-F238E27FC236}">
                <a16:creationId xmlns:a16="http://schemas.microsoft.com/office/drawing/2014/main" id="{3CAFFEFA-8132-3793-7AFF-07AD328BCAB1}"/>
              </a:ext>
            </a:extLst>
          </p:cNvPr>
          <p:cNvSpPr txBox="1"/>
          <p:nvPr/>
        </p:nvSpPr>
        <p:spPr bwMode="auto">
          <a:xfrm>
            <a:off x="4641950" y="441302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0" name="TextBox 79">
            <a:extLst>
              <a:ext uri="{FF2B5EF4-FFF2-40B4-BE49-F238E27FC236}">
                <a16:creationId xmlns:a16="http://schemas.microsoft.com/office/drawing/2014/main" id="{A0C23483-2925-5F64-5B18-704CA3567945}"/>
              </a:ext>
            </a:extLst>
          </p:cNvPr>
          <p:cNvSpPr txBox="1"/>
          <p:nvPr/>
        </p:nvSpPr>
        <p:spPr bwMode="auto">
          <a:xfrm>
            <a:off x="4518196" y="44060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1" name="TextBox 80">
            <a:extLst>
              <a:ext uri="{FF2B5EF4-FFF2-40B4-BE49-F238E27FC236}">
                <a16:creationId xmlns:a16="http://schemas.microsoft.com/office/drawing/2014/main" id="{DC509221-2935-6A10-63B1-B2C06517EBCD}"/>
              </a:ext>
            </a:extLst>
          </p:cNvPr>
          <p:cNvSpPr txBox="1"/>
          <p:nvPr/>
        </p:nvSpPr>
        <p:spPr bwMode="auto">
          <a:xfrm>
            <a:off x="4316957" y="441302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2" name="TextBox 81">
            <a:extLst>
              <a:ext uri="{FF2B5EF4-FFF2-40B4-BE49-F238E27FC236}">
                <a16:creationId xmlns:a16="http://schemas.microsoft.com/office/drawing/2014/main" id="{E42099ED-C260-6055-6714-7D9DE1B503EF}"/>
              </a:ext>
            </a:extLst>
          </p:cNvPr>
          <p:cNvSpPr txBox="1"/>
          <p:nvPr/>
        </p:nvSpPr>
        <p:spPr bwMode="auto">
          <a:xfrm>
            <a:off x="4291285" y="44128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3" name="TextBox 82">
            <a:extLst>
              <a:ext uri="{FF2B5EF4-FFF2-40B4-BE49-F238E27FC236}">
                <a16:creationId xmlns:a16="http://schemas.microsoft.com/office/drawing/2014/main" id="{B8C1C0E2-40DC-0386-1C5F-CF3EAF001094}"/>
              </a:ext>
            </a:extLst>
          </p:cNvPr>
          <p:cNvSpPr txBox="1"/>
          <p:nvPr/>
        </p:nvSpPr>
        <p:spPr bwMode="auto">
          <a:xfrm>
            <a:off x="4276098" y="441259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4" name="TextBox 83">
            <a:extLst>
              <a:ext uri="{FF2B5EF4-FFF2-40B4-BE49-F238E27FC236}">
                <a16:creationId xmlns:a16="http://schemas.microsoft.com/office/drawing/2014/main" id="{01434395-F866-038F-6185-E7E36EBF2587}"/>
              </a:ext>
            </a:extLst>
          </p:cNvPr>
          <p:cNvSpPr txBox="1"/>
          <p:nvPr/>
        </p:nvSpPr>
        <p:spPr bwMode="auto">
          <a:xfrm>
            <a:off x="4200584" y="44123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5" name="TextBox 84">
            <a:extLst>
              <a:ext uri="{FF2B5EF4-FFF2-40B4-BE49-F238E27FC236}">
                <a16:creationId xmlns:a16="http://schemas.microsoft.com/office/drawing/2014/main" id="{624D3DCE-F8C9-C1FC-7693-AF1C1150CC8D}"/>
              </a:ext>
            </a:extLst>
          </p:cNvPr>
          <p:cNvSpPr txBox="1"/>
          <p:nvPr/>
        </p:nvSpPr>
        <p:spPr bwMode="auto">
          <a:xfrm>
            <a:off x="4029766" y="441472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6" name="TextBox 85">
            <a:extLst>
              <a:ext uri="{FF2B5EF4-FFF2-40B4-BE49-F238E27FC236}">
                <a16:creationId xmlns:a16="http://schemas.microsoft.com/office/drawing/2014/main" id="{AEDA8B37-0006-2312-95FA-477E2FD08B13}"/>
              </a:ext>
            </a:extLst>
          </p:cNvPr>
          <p:cNvSpPr txBox="1"/>
          <p:nvPr/>
        </p:nvSpPr>
        <p:spPr bwMode="auto">
          <a:xfrm>
            <a:off x="4086528" y="44137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7" name="TextBox 86">
            <a:extLst>
              <a:ext uri="{FF2B5EF4-FFF2-40B4-BE49-F238E27FC236}">
                <a16:creationId xmlns:a16="http://schemas.microsoft.com/office/drawing/2014/main" id="{D4AF0912-363A-342B-9AFF-A84AFF8A0C06}"/>
              </a:ext>
            </a:extLst>
          </p:cNvPr>
          <p:cNvSpPr txBox="1"/>
          <p:nvPr/>
        </p:nvSpPr>
        <p:spPr bwMode="auto">
          <a:xfrm>
            <a:off x="4099127" y="441603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8" name="TextBox 87">
            <a:extLst>
              <a:ext uri="{FF2B5EF4-FFF2-40B4-BE49-F238E27FC236}">
                <a16:creationId xmlns:a16="http://schemas.microsoft.com/office/drawing/2014/main" id="{E535B9A2-A1C6-B57A-E635-8B36663893B2}"/>
              </a:ext>
            </a:extLst>
          </p:cNvPr>
          <p:cNvSpPr txBox="1"/>
          <p:nvPr/>
        </p:nvSpPr>
        <p:spPr bwMode="auto">
          <a:xfrm>
            <a:off x="3934743" y="44123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9" name="TextBox 88">
            <a:extLst>
              <a:ext uri="{FF2B5EF4-FFF2-40B4-BE49-F238E27FC236}">
                <a16:creationId xmlns:a16="http://schemas.microsoft.com/office/drawing/2014/main" id="{7F36A4EF-9F34-EFC6-6B02-F80A495C9DBF}"/>
              </a:ext>
            </a:extLst>
          </p:cNvPr>
          <p:cNvSpPr txBox="1"/>
          <p:nvPr/>
        </p:nvSpPr>
        <p:spPr bwMode="auto">
          <a:xfrm>
            <a:off x="3743038" y="44135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0" name="TextBox 89">
            <a:extLst>
              <a:ext uri="{FF2B5EF4-FFF2-40B4-BE49-F238E27FC236}">
                <a16:creationId xmlns:a16="http://schemas.microsoft.com/office/drawing/2014/main" id="{3A8767DD-1DCF-85EE-F906-59E9C01BFBF7}"/>
              </a:ext>
            </a:extLst>
          </p:cNvPr>
          <p:cNvSpPr txBox="1"/>
          <p:nvPr/>
        </p:nvSpPr>
        <p:spPr bwMode="auto">
          <a:xfrm>
            <a:off x="3724184" y="441577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1" name="TextBox 90">
            <a:extLst>
              <a:ext uri="{FF2B5EF4-FFF2-40B4-BE49-F238E27FC236}">
                <a16:creationId xmlns:a16="http://schemas.microsoft.com/office/drawing/2014/main" id="{39CE6AC5-11E1-1CF9-F321-CDF587E2D096}"/>
              </a:ext>
            </a:extLst>
          </p:cNvPr>
          <p:cNvSpPr txBox="1"/>
          <p:nvPr/>
        </p:nvSpPr>
        <p:spPr bwMode="auto">
          <a:xfrm>
            <a:off x="3610567" y="441259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 name="TextBox 91">
            <a:extLst>
              <a:ext uri="{FF2B5EF4-FFF2-40B4-BE49-F238E27FC236}">
                <a16:creationId xmlns:a16="http://schemas.microsoft.com/office/drawing/2014/main" id="{2A2C57F3-96BF-EF40-7922-137D06E3B1C3}"/>
              </a:ext>
            </a:extLst>
          </p:cNvPr>
          <p:cNvSpPr txBox="1"/>
          <p:nvPr/>
        </p:nvSpPr>
        <p:spPr bwMode="auto">
          <a:xfrm>
            <a:off x="3701867" y="441551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 name="TextBox 92">
            <a:extLst>
              <a:ext uri="{FF2B5EF4-FFF2-40B4-BE49-F238E27FC236}">
                <a16:creationId xmlns:a16="http://schemas.microsoft.com/office/drawing/2014/main" id="{B7686D46-47B3-F5F9-A9D3-A47761445B5C}"/>
              </a:ext>
            </a:extLst>
          </p:cNvPr>
          <p:cNvSpPr txBox="1"/>
          <p:nvPr/>
        </p:nvSpPr>
        <p:spPr bwMode="auto">
          <a:xfrm>
            <a:off x="3509128" y="44487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 name="TextBox 93">
            <a:extLst>
              <a:ext uri="{FF2B5EF4-FFF2-40B4-BE49-F238E27FC236}">
                <a16:creationId xmlns:a16="http://schemas.microsoft.com/office/drawing/2014/main" id="{8994B744-64E4-DD42-B4E3-BDAB4FA11AE5}"/>
              </a:ext>
            </a:extLst>
          </p:cNvPr>
          <p:cNvSpPr txBox="1"/>
          <p:nvPr/>
        </p:nvSpPr>
        <p:spPr bwMode="auto">
          <a:xfrm>
            <a:off x="3448134"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5" name="TextBox 94">
            <a:extLst>
              <a:ext uri="{FF2B5EF4-FFF2-40B4-BE49-F238E27FC236}">
                <a16:creationId xmlns:a16="http://schemas.microsoft.com/office/drawing/2014/main" id="{A9F3F2E8-AF62-A50F-5670-4F5C6B5CE679}"/>
              </a:ext>
            </a:extLst>
          </p:cNvPr>
          <p:cNvSpPr txBox="1"/>
          <p:nvPr/>
        </p:nvSpPr>
        <p:spPr bwMode="auto">
          <a:xfrm>
            <a:off x="3364936"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6" name="TextBox 95">
            <a:extLst>
              <a:ext uri="{FF2B5EF4-FFF2-40B4-BE49-F238E27FC236}">
                <a16:creationId xmlns:a16="http://schemas.microsoft.com/office/drawing/2014/main" id="{24F4AF78-F818-0C13-435B-E2209D6318FC}"/>
              </a:ext>
            </a:extLst>
          </p:cNvPr>
          <p:cNvSpPr txBox="1"/>
          <p:nvPr/>
        </p:nvSpPr>
        <p:spPr bwMode="auto">
          <a:xfrm>
            <a:off x="3058421"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7" name="TextBox 96">
            <a:extLst>
              <a:ext uri="{FF2B5EF4-FFF2-40B4-BE49-F238E27FC236}">
                <a16:creationId xmlns:a16="http://schemas.microsoft.com/office/drawing/2014/main" id="{071DD2E4-C5FB-309E-3592-A26E1D9DAB8A}"/>
              </a:ext>
            </a:extLst>
          </p:cNvPr>
          <p:cNvSpPr txBox="1"/>
          <p:nvPr/>
        </p:nvSpPr>
        <p:spPr bwMode="auto">
          <a:xfrm>
            <a:off x="3017440"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8" name="TextBox 97">
            <a:extLst>
              <a:ext uri="{FF2B5EF4-FFF2-40B4-BE49-F238E27FC236}">
                <a16:creationId xmlns:a16="http://schemas.microsoft.com/office/drawing/2014/main" id="{CB054772-C8C0-9A33-6003-B1A85F3D404F}"/>
              </a:ext>
            </a:extLst>
          </p:cNvPr>
          <p:cNvSpPr txBox="1"/>
          <p:nvPr/>
        </p:nvSpPr>
        <p:spPr bwMode="auto">
          <a:xfrm>
            <a:off x="2905558"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9" name="TextBox 98">
            <a:extLst>
              <a:ext uri="{FF2B5EF4-FFF2-40B4-BE49-F238E27FC236}">
                <a16:creationId xmlns:a16="http://schemas.microsoft.com/office/drawing/2014/main" id="{D34540DE-106C-FC0A-DECC-CE70282E1122}"/>
              </a:ext>
            </a:extLst>
          </p:cNvPr>
          <p:cNvSpPr txBox="1"/>
          <p:nvPr/>
        </p:nvSpPr>
        <p:spPr bwMode="auto">
          <a:xfrm>
            <a:off x="2765680" y="451885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00" name="TextBox 99">
            <a:extLst>
              <a:ext uri="{FF2B5EF4-FFF2-40B4-BE49-F238E27FC236}">
                <a16:creationId xmlns:a16="http://schemas.microsoft.com/office/drawing/2014/main" id="{4691D658-C583-BC95-5BC2-33D75D048231}"/>
              </a:ext>
            </a:extLst>
          </p:cNvPr>
          <p:cNvSpPr txBox="1"/>
          <p:nvPr/>
        </p:nvSpPr>
        <p:spPr bwMode="auto">
          <a:xfrm>
            <a:off x="2738020" y="451885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01" name="TextBox 100">
            <a:extLst>
              <a:ext uri="{FF2B5EF4-FFF2-40B4-BE49-F238E27FC236}">
                <a16:creationId xmlns:a16="http://schemas.microsoft.com/office/drawing/2014/main" id="{7CC2931F-7833-0063-DE33-B48FFC04E84A}"/>
              </a:ext>
            </a:extLst>
          </p:cNvPr>
          <p:cNvSpPr txBox="1"/>
          <p:nvPr/>
        </p:nvSpPr>
        <p:spPr bwMode="auto">
          <a:xfrm>
            <a:off x="2702271" y="45231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02" name="TextBox 101">
            <a:extLst>
              <a:ext uri="{FF2B5EF4-FFF2-40B4-BE49-F238E27FC236}">
                <a16:creationId xmlns:a16="http://schemas.microsoft.com/office/drawing/2014/main" id="{11C4AB5E-1D55-32E0-ABDD-56C2AAE061AF}"/>
              </a:ext>
            </a:extLst>
          </p:cNvPr>
          <p:cNvSpPr txBox="1"/>
          <p:nvPr/>
        </p:nvSpPr>
        <p:spPr bwMode="auto">
          <a:xfrm>
            <a:off x="2528214" y="45231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03" name="Freeform 102">
            <a:extLst>
              <a:ext uri="{FF2B5EF4-FFF2-40B4-BE49-F238E27FC236}">
                <a16:creationId xmlns:a16="http://schemas.microsoft.com/office/drawing/2014/main" id="{3CB79B38-93C5-6424-3434-854ED1F2E39B}"/>
              </a:ext>
            </a:extLst>
          </p:cNvPr>
          <p:cNvSpPr/>
          <p:nvPr/>
        </p:nvSpPr>
        <p:spPr bwMode="auto">
          <a:xfrm>
            <a:off x="2892771" y="4281378"/>
            <a:ext cx="3057525" cy="349250"/>
          </a:xfrm>
          <a:custGeom>
            <a:avLst/>
            <a:gdLst>
              <a:gd name="connsiteX0" fmla="*/ 0 w 3057525"/>
              <a:gd name="connsiteY0" fmla="*/ 349250 h 349250"/>
              <a:gd name="connsiteX1" fmla="*/ 0 w 3057525"/>
              <a:gd name="connsiteY1" fmla="*/ 304800 h 349250"/>
              <a:gd name="connsiteX2" fmla="*/ 381000 w 3057525"/>
              <a:gd name="connsiteY2" fmla="*/ 304800 h 349250"/>
              <a:gd name="connsiteX3" fmla="*/ 381000 w 3057525"/>
              <a:gd name="connsiteY3" fmla="*/ 263525 h 349250"/>
              <a:gd name="connsiteX4" fmla="*/ 723900 w 3057525"/>
              <a:gd name="connsiteY4" fmla="*/ 263525 h 349250"/>
              <a:gd name="connsiteX5" fmla="*/ 723900 w 3057525"/>
              <a:gd name="connsiteY5" fmla="*/ 228600 h 349250"/>
              <a:gd name="connsiteX6" fmla="*/ 1949450 w 3057525"/>
              <a:gd name="connsiteY6" fmla="*/ 228600 h 349250"/>
              <a:gd name="connsiteX7" fmla="*/ 1949450 w 3057525"/>
              <a:gd name="connsiteY7" fmla="*/ 158750 h 349250"/>
              <a:gd name="connsiteX8" fmla="*/ 2025650 w 3057525"/>
              <a:gd name="connsiteY8" fmla="*/ 158750 h 349250"/>
              <a:gd name="connsiteX9" fmla="*/ 2025650 w 3057525"/>
              <a:gd name="connsiteY9" fmla="*/ 76200 h 349250"/>
              <a:gd name="connsiteX10" fmla="*/ 2070100 w 3057525"/>
              <a:gd name="connsiteY10" fmla="*/ 76200 h 349250"/>
              <a:gd name="connsiteX11" fmla="*/ 2070100 w 3057525"/>
              <a:gd name="connsiteY11" fmla="*/ 0 h 349250"/>
              <a:gd name="connsiteX12" fmla="*/ 3057525 w 3057525"/>
              <a:gd name="connsiteY12" fmla="*/ 0 h 34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57525" h="349250">
                <a:moveTo>
                  <a:pt x="0" y="349250"/>
                </a:moveTo>
                <a:lnTo>
                  <a:pt x="0" y="304800"/>
                </a:lnTo>
                <a:lnTo>
                  <a:pt x="381000" y="304800"/>
                </a:lnTo>
                <a:lnTo>
                  <a:pt x="381000" y="263525"/>
                </a:lnTo>
                <a:lnTo>
                  <a:pt x="723900" y="263525"/>
                </a:lnTo>
                <a:lnTo>
                  <a:pt x="723900" y="228600"/>
                </a:lnTo>
                <a:lnTo>
                  <a:pt x="1949450" y="228600"/>
                </a:lnTo>
                <a:lnTo>
                  <a:pt x="1949450" y="158750"/>
                </a:lnTo>
                <a:lnTo>
                  <a:pt x="2025650" y="158750"/>
                </a:lnTo>
                <a:lnTo>
                  <a:pt x="2025650" y="76200"/>
                </a:lnTo>
                <a:lnTo>
                  <a:pt x="2070100" y="76200"/>
                </a:lnTo>
                <a:lnTo>
                  <a:pt x="2070100" y="0"/>
                </a:lnTo>
                <a:lnTo>
                  <a:pt x="3057525"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 name="TextBox 103">
            <a:extLst>
              <a:ext uri="{FF2B5EF4-FFF2-40B4-BE49-F238E27FC236}">
                <a16:creationId xmlns:a16="http://schemas.microsoft.com/office/drawing/2014/main" id="{A498AED0-6407-0C69-8F85-AA1D1D73E8BF}"/>
              </a:ext>
            </a:extLst>
          </p:cNvPr>
          <p:cNvSpPr txBox="1"/>
          <p:nvPr/>
        </p:nvSpPr>
        <p:spPr bwMode="auto">
          <a:xfrm>
            <a:off x="2541093" y="45231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05" name="TextBox 104">
            <a:extLst>
              <a:ext uri="{FF2B5EF4-FFF2-40B4-BE49-F238E27FC236}">
                <a16:creationId xmlns:a16="http://schemas.microsoft.com/office/drawing/2014/main" id="{910EEE38-1098-B9AF-3F11-4243BD06F2BE}"/>
              </a:ext>
            </a:extLst>
          </p:cNvPr>
          <p:cNvSpPr txBox="1"/>
          <p:nvPr/>
        </p:nvSpPr>
        <p:spPr bwMode="auto">
          <a:xfrm>
            <a:off x="2612255" y="45262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06" name="TextBox 105">
            <a:extLst>
              <a:ext uri="{FF2B5EF4-FFF2-40B4-BE49-F238E27FC236}">
                <a16:creationId xmlns:a16="http://schemas.microsoft.com/office/drawing/2014/main" id="{6F24D76E-1FC2-1221-0BCD-B054F3A31A99}"/>
              </a:ext>
            </a:extLst>
          </p:cNvPr>
          <p:cNvSpPr txBox="1"/>
          <p:nvPr/>
        </p:nvSpPr>
        <p:spPr bwMode="auto">
          <a:xfrm>
            <a:off x="2788695" y="452585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07" name="TextBox 106">
            <a:extLst>
              <a:ext uri="{FF2B5EF4-FFF2-40B4-BE49-F238E27FC236}">
                <a16:creationId xmlns:a16="http://schemas.microsoft.com/office/drawing/2014/main" id="{6DF32FE0-22B6-3B09-8026-ABA74EA6E71C}"/>
              </a:ext>
            </a:extLst>
          </p:cNvPr>
          <p:cNvSpPr txBox="1"/>
          <p:nvPr/>
        </p:nvSpPr>
        <p:spPr bwMode="auto">
          <a:xfrm>
            <a:off x="2854201" y="452585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08" name="TextBox 107">
            <a:extLst>
              <a:ext uri="{FF2B5EF4-FFF2-40B4-BE49-F238E27FC236}">
                <a16:creationId xmlns:a16="http://schemas.microsoft.com/office/drawing/2014/main" id="{79429C10-0CC7-5213-3016-F4DD449F5406}"/>
              </a:ext>
            </a:extLst>
          </p:cNvPr>
          <p:cNvSpPr txBox="1"/>
          <p:nvPr/>
        </p:nvSpPr>
        <p:spPr bwMode="auto">
          <a:xfrm>
            <a:off x="2995436" y="45291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09" name="TextBox 108">
            <a:extLst>
              <a:ext uri="{FF2B5EF4-FFF2-40B4-BE49-F238E27FC236}">
                <a16:creationId xmlns:a16="http://schemas.microsoft.com/office/drawing/2014/main" id="{2AEDC370-E6E8-5F5A-3777-E64F9F0E27B9}"/>
              </a:ext>
            </a:extLst>
          </p:cNvPr>
          <p:cNvSpPr txBox="1"/>
          <p:nvPr/>
        </p:nvSpPr>
        <p:spPr bwMode="auto">
          <a:xfrm>
            <a:off x="3198695"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0" name="TextBox 109">
            <a:extLst>
              <a:ext uri="{FF2B5EF4-FFF2-40B4-BE49-F238E27FC236}">
                <a16:creationId xmlns:a16="http://schemas.microsoft.com/office/drawing/2014/main" id="{68E42D34-0CFE-71C0-3697-C1E93C851B45}"/>
              </a:ext>
            </a:extLst>
          </p:cNvPr>
          <p:cNvSpPr txBox="1"/>
          <p:nvPr/>
        </p:nvSpPr>
        <p:spPr bwMode="auto">
          <a:xfrm>
            <a:off x="3240093"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1" name="TextBox 110">
            <a:extLst>
              <a:ext uri="{FF2B5EF4-FFF2-40B4-BE49-F238E27FC236}">
                <a16:creationId xmlns:a16="http://schemas.microsoft.com/office/drawing/2014/main" id="{12345877-E1A9-E27C-8058-15F354B52608}"/>
              </a:ext>
            </a:extLst>
          </p:cNvPr>
          <p:cNvSpPr txBox="1"/>
          <p:nvPr/>
        </p:nvSpPr>
        <p:spPr bwMode="auto">
          <a:xfrm>
            <a:off x="3302877"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2" name="TextBox 111">
            <a:extLst>
              <a:ext uri="{FF2B5EF4-FFF2-40B4-BE49-F238E27FC236}">
                <a16:creationId xmlns:a16="http://schemas.microsoft.com/office/drawing/2014/main" id="{EC7A2A3E-5AA4-C818-4F75-1D6CD1C09A2C}"/>
              </a:ext>
            </a:extLst>
          </p:cNvPr>
          <p:cNvSpPr txBox="1"/>
          <p:nvPr/>
        </p:nvSpPr>
        <p:spPr bwMode="auto">
          <a:xfrm>
            <a:off x="3364962"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3" name="TextBox 112">
            <a:extLst>
              <a:ext uri="{FF2B5EF4-FFF2-40B4-BE49-F238E27FC236}">
                <a16:creationId xmlns:a16="http://schemas.microsoft.com/office/drawing/2014/main" id="{A603626D-58A6-602F-4B0A-6FC29E779361}"/>
              </a:ext>
            </a:extLst>
          </p:cNvPr>
          <p:cNvSpPr txBox="1"/>
          <p:nvPr/>
        </p:nvSpPr>
        <p:spPr bwMode="auto">
          <a:xfrm>
            <a:off x="3483959" y="4475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4" name="TextBox 113">
            <a:extLst>
              <a:ext uri="{FF2B5EF4-FFF2-40B4-BE49-F238E27FC236}">
                <a16:creationId xmlns:a16="http://schemas.microsoft.com/office/drawing/2014/main" id="{EE216E75-E828-560B-09CC-AC1921C90545}"/>
              </a:ext>
            </a:extLst>
          </p:cNvPr>
          <p:cNvSpPr txBox="1"/>
          <p:nvPr/>
        </p:nvSpPr>
        <p:spPr bwMode="auto">
          <a:xfrm>
            <a:off x="3543809" y="44518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5" name="TextBox 114">
            <a:extLst>
              <a:ext uri="{FF2B5EF4-FFF2-40B4-BE49-F238E27FC236}">
                <a16:creationId xmlns:a16="http://schemas.microsoft.com/office/drawing/2014/main" id="{93E8150B-F7E5-6C13-D800-E3BDF4BE7BC3}"/>
              </a:ext>
            </a:extLst>
          </p:cNvPr>
          <p:cNvSpPr txBox="1"/>
          <p:nvPr/>
        </p:nvSpPr>
        <p:spPr bwMode="auto">
          <a:xfrm>
            <a:off x="3637843"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6" name="TextBox 115">
            <a:extLst>
              <a:ext uri="{FF2B5EF4-FFF2-40B4-BE49-F238E27FC236}">
                <a16:creationId xmlns:a16="http://schemas.microsoft.com/office/drawing/2014/main" id="{B6B0F098-BE9B-DEA0-5CE2-FB62A520B6C9}"/>
              </a:ext>
            </a:extLst>
          </p:cNvPr>
          <p:cNvSpPr txBox="1"/>
          <p:nvPr/>
        </p:nvSpPr>
        <p:spPr bwMode="auto">
          <a:xfrm>
            <a:off x="3663190"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7" name="TextBox 116">
            <a:extLst>
              <a:ext uri="{FF2B5EF4-FFF2-40B4-BE49-F238E27FC236}">
                <a16:creationId xmlns:a16="http://schemas.microsoft.com/office/drawing/2014/main" id="{53093E40-C698-21C5-3BFE-237008123BF4}"/>
              </a:ext>
            </a:extLst>
          </p:cNvPr>
          <p:cNvSpPr txBox="1"/>
          <p:nvPr/>
        </p:nvSpPr>
        <p:spPr bwMode="auto">
          <a:xfrm>
            <a:off x="3696714" y="44578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8" name="TextBox 117">
            <a:extLst>
              <a:ext uri="{FF2B5EF4-FFF2-40B4-BE49-F238E27FC236}">
                <a16:creationId xmlns:a16="http://schemas.microsoft.com/office/drawing/2014/main" id="{1195F486-72D6-2431-1802-FBC61FD98019}"/>
              </a:ext>
            </a:extLst>
          </p:cNvPr>
          <p:cNvSpPr txBox="1"/>
          <p:nvPr/>
        </p:nvSpPr>
        <p:spPr bwMode="auto">
          <a:xfrm>
            <a:off x="3747704"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19" name="TextBox 118">
            <a:extLst>
              <a:ext uri="{FF2B5EF4-FFF2-40B4-BE49-F238E27FC236}">
                <a16:creationId xmlns:a16="http://schemas.microsoft.com/office/drawing/2014/main" id="{5CBC19B7-3C71-58F5-90C5-5FE2B2520356}"/>
              </a:ext>
            </a:extLst>
          </p:cNvPr>
          <p:cNvSpPr txBox="1"/>
          <p:nvPr/>
        </p:nvSpPr>
        <p:spPr bwMode="auto">
          <a:xfrm>
            <a:off x="3838112"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0" name="TextBox 119">
            <a:extLst>
              <a:ext uri="{FF2B5EF4-FFF2-40B4-BE49-F238E27FC236}">
                <a16:creationId xmlns:a16="http://schemas.microsoft.com/office/drawing/2014/main" id="{B78D50C5-90D1-A38E-2153-0B75711C920B}"/>
              </a:ext>
            </a:extLst>
          </p:cNvPr>
          <p:cNvSpPr txBox="1"/>
          <p:nvPr/>
        </p:nvSpPr>
        <p:spPr bwMode="auto">
          <a:xfrm>
            <a:off x="3858616"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1" name="TextBox 120">
            <a:extLst>
              <a:ext uri="{FF2B5EF4-FFF2-40B4-BE49-F238E27FC236}">
                <a16:creationId xmlns:a16="http://schemas.microsoft.com/office/drawing/2014/main" id="{CE13098F-F5EE-BE87-929B-6DFB6C76A881}"/>
              </a:ext>
            </a:extLst>
          </p:cNvPr>
          <p:cNvSpPr txBox="1"/>
          <p:nvPr/>
        </p:nvSpPr>
        <p:spPr bwMode="auto">
          <a:xfrm>
            <a:off x="3963282"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2" name="TextBox 121">
            <a:extLst>
              <a:ext uri="{FF2B5EF4-FFF2-40B4-BE49-F238E27FC236}">
                <a16:creationId xmlns:a16="http://schemas.microsoft.com/office/drawing/2014/main" id="{CA1B0A6A-8888-0F00-B16B-C5510691296A}"/>
              </a:ext>
            </a:extLst>
          </p:cNvPr>
          <p:cNvSpPr txBox="1"/>
          <p:nvPr/>
        </p:nvSpPr>
        <p:spPr bwMode="auto">
          <a:xfrm>
            <a:off x="4008260"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3" name="TextBox 122">
            <a:extLst>
              <a:ext uri="{FF2B5EF4-FFF2-40B4-BE49-F238E27FC236}">
                <a16:creationId xmlns:a16="http://schemas.microsoft.com/office/drawing/2014/main" id="{2E99BD30-A90D-A9AA-7FB6-39D9594EBCE9}"/>
              </a:ext>
            </a:extLst>
          </p:cNvPr>
          <p:cNvSpPr txBox="1"/>
          <p:nvPr/>
        </p:nvSpPr>
        <p:spPr bwMode="auto">
          <a:xfrm>
            <a:off x="4075444" y="446051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4" name="TextBox 123">
            <a:extLst>
              <a:ext uri="{FF2B5EF4-FFF2-40B4-BE49-F238E27FC236}">
                <a16:creationId xmlns:a16="http://schemas.microsoft.com/office/drawing/2014/main" id="{90C94639-FCAA-5268-9112-5751840D1487}"/>
              </a:ext>
            </a:extLst>
          </p:cNvPr>
          <p:cNvSpPr txBox="1"/>
          <p:nvPr/>
        </p:nvSpPr>
        <p:spPr bwMode="auto">
          <a:xfrm>
            <a:off x="4204425"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5" name="TextBox 124">
            <a:extLst>
              <a:ext uri="{FF2B5EF4-FFF2-40B4-BE49-F238E27FC236}">
                <a16:creationId xmlns:a16="http://schemas.microsoft.com/office/drawing/2014/main" id="{9689941F-8B4C-6541-416E-F42D6FE84131}"/>
              </a:ext>
            </a:extLst>
          </p:cNvPr>
          <p:cNvSpPr txBox="1"/>
          <p:nvPr/>
        </p:nvSpPr>
        <p:spPr bwMode="auto">
          <a:xfrm>
            <a:off x="4446883" y="44580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6" name="TextBox 125">
            <a:extLst>
              <a:ext uri="{FF2B5EF4-FFF2-40B4-BE49-F238E27FC236}">
                <a16:creationId xmlns:a16="http://schemas.microsoft.com/office/drawing/2014/main" id="{8A975734-FE88-DCE0-BED6-91DB0F3A6470}"/>
              </a:ext>
            </a:extLst>
          </p:cNvPr>
          <p:cNvSpPr txBox="1"/>
          <p:nvPr/>
        </p:nvSpPr>
        <p:spPr bwMode="auto">
          <a:xfrm>
            <a:off x="4486022" y="44580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7" name="TextBox 126">
            <a:extLst>
              <a:ext uri="{FF2B5EF4-FFF2-40B4-BE49-F238E27FC236}">
                <a16:creationId xmlns:a16="http://schemas.microsoft.com/office/drawing/2014/main" id="{B6DA5EDA-CABA-072C-3B3A-983CDF294952}"/>
              </a:ext>
            </a:extLst>
          </p:cNvPr>
          <p:cNvSpPr txBox="1"/>
          <p:nvPr/>
        </p:nvSpPr>
        <p:spPr bwMode="auto">
          <a:xfrm>
            <a:off x="4464481"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8" name="TextBox 127">
            <a:extLst>
              <a:ext uri="{FF2B5EF4-FFF2-40B4-BE49-F238E27FC236}">
                <a16:creationId xmlns:a16="http://schemas.microsoft.com/office/drawing/2014/main" id="{A9CFF92C-8182-6EA9-B529-D0708F7AE55E}"/>
              </a:ext>
            </a:extLst>
          </p:cNvPr>
          <p:cNvSpPr txBox="1"/>
          <p:nvPr/>
        </p:nvSpPr>
        <p:spPr bwMode="auto">
          <a:xfrm>
            <a:off x="4646815" y="4455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29" name="TextBox 128">
            <a:extLst>
              <a:ext uri="{FF2B5EF4-FFF2-40B4-BE49-F238E27FC236}">
                <a16:creationId xmlns:a16="http://schemas.microsoft.com/office/drawing/2014/main" id="{6A54BD28-36F9-E6EB-D62D-976A9BEE0ED1}"/>
              </a:ext>
            </a:extLst>
          </p:cNvPr>
          <p:cNvSpPr txBox="1"/>
          <p:nvPr/>
        </p:nvSpPr>
        <p:spPr bwMode="auto">
          <a:xfrm>
            <a:off x="4695329" y="445153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0" name="TextBox 129">
            <a:extLst>
              <a:ext uri="{FF2B5EF4-FFF2-40B4-BE49-F238E27FC236}">
                <a16:creationId xmlns:a16="http://schemas.microsoft.com/office/drawing/2014/main" id="{D6E121DD-0F7B-FF48-1F8F-564026C2BBA6}"/>
              </a:ext>
            </a:extLst>
          </p:cNvPr>
          <p:cNvSpPr txBox="1"/>
          <p:nvPr/>
        </p:nvSpPr>
        <p:spPr bwMode="auto">
          <a:xfrm>
            <a:off x="4731696" y="43920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1" name="TextBox 130">
            <a:extLst>
              <a:ext uri="{FF2B5EF4-FFF2-40B4-BE49-F238E27FC236}">
                <a16:creationId xmlns:a16="http://schemas.microsoft.com/office/drawing/2014/main" id="{4FEF79D8-2773-F980-51A4-4C556C6C3FB2}"/>
              </a:ext>
            </a:extLst>
          </p:cNvPr>
          <p:cNvSpPr txBox="1"/>
          <p:nvPr/>
        </p:nvSpPr>
        <p:spPr bwMode="auto">
          <a:xfrm>
            <a:off x="4750746" y="43920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2" name="TextBox 131">
            <a:extLst>
              <a:ext uri="{FF2B5EF4-FFF2-40B4-BE49-F238E27FC236}">
                <a16:creationId xmlns:a16="http://schemas.microsoft.com/office/drawing/2014/main" id="{D57BB70C-BE71-73D2-194D-9A7F13AEBFB0}"/>
              </a:ext>
            </a:extLst>
          </p:cNvPr>
          <p:cNvSpPr txBox="1"/>
          <p:nvPr/>
        </p:nvSpPr>
        <p:spPr bwMode="auto">
          <a:xfrm>
            <a:off x="4874514" y="439437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3" name="TextBox 132">
            <a:extLst>
              <a:ext uri="{FF2B5EF4-FFF2-40B4-BE49-F238E27FC236}">
                <a16:creationId xmlns:a16="http://schemas.microsoft.com/office/drawing/2014/main" id="{CA670841-538A-1904-CF04-D251FE52DBEE}"/>
              </a:ext>
            </a:extLst>
          </p:cNvPr>
          <p:cNvSpPr txBox="1"/>
          <p:nvPr/>
        </p:nvSpPr>
        <p:spPr bwMode="auto">
          <a:xfrm>
            <a:off x="4957071" y="43946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4" name="TextBox 133">
            <a:extLst>
              <a:ext uri="{FF2B5EF4-FFF2-40B4-BE49-F238E27FC236}">
                <a16:creationId xmlns:a16="http://schemas.microsoft.com/office/drawing/2014/main" id="{3392ABB5-8801-68A3-C025-0AEA88C6865B}"/>
              </a:ext>
            </a:extLst>
          </p:cNvPr>
          <p:cNvSpPr txBox="1"/>
          <p:nvPr/>
        </p:nvSpPr>
        <p:spPr bwMode="auto">
          <a:xfrm>
            <a:off x="4992648" y="43946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5" name="TextBox 134">
            <a:extLst>
              <a:ext uri="{FF2B5EF4-FFF2-40B4-BE49-F238E27FC236}">
                <a16:creationId xmlns:a16="http://schemas.microsoft.com/office/drawing/2014/main" id="{1729967D-3E40-3B48-C20F-B27B710C274D}"/>
              </a:ext>
            </a:extLst>
          </p:cNvPr>
          <p:cNvSpPr txBox="1"/>
          <p:nvPr/>
        </p:nvSpPr>
        <p:spPr bwMode="auto">
          <a:xfrm>
            <a:off x="5052670" y="43946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6" name="TextBox 135">
            <a:extLst>
              <a:ext uri="{FF2B5EF4-FFF2-40B4-BE49-F238E27FC236}">
                <a16:creationId xmlns:a16="http://schemas.microsoft.com/office/drawing/2014/main" id="{71BDF33A-707B-B60C-A502-179CB96BD78A}"/>
              </a:ext>
            </a:extLst>
          </p:cNvPr>
          <p:cNvSpPr txBox="1"/>
          <p:nvPr/>
        </p:nvSpPr>
        <p:spPr bwMode="auto">
          <a:xfrm>
            <a:off x="5185208" y="43946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7" name="TextBox 136">
            <a:extLst>
              <a:ext uri="{FF2B5EF4-FFF2-40B4-BE49-F238E27FC236}">
                <a16:creationId xmlns:a16="http://schemas.microsoft.com/office/drawing/2014/main" id="{A354DEA2-19C1-B7DA-8705-7A2F7AE12956}"/>
              </a:ext>
            </a:extLst>
          </p:cNvPr>
          <p:cNvSpPr txBox="1"/>
          <p:nvPr/>
        </p:nvSpPr>
        <p:spPr bwMode="auto">
          <a:xfrm>
            <a:off x="5333557" y="43202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8" name="TextBox 137">
            <a:extLst>
              <a:ext uri="{FF2B5EF4-FFF2-40B4-BE49-F238E27FC236}">
                <a16:creationId xmlns:a16="http://schemas.microsoft.com/office/drawing/2014/main" id="{6060ED59-75C1-9351-7C0C-437A1E22D1FB}"/>
              </a:ext>
            </a:extLst>
          </p:cNvPr>
          <p:cNvSpPr txBox="1"/>
          <p:nvPr/>
        </p:nvSpPr>
        <p:spPr bwMode="auto">
          <a:xfrm>
            <a:off x="5363120" y="432002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9" name="TextBox 138">
            <a:extLst>
              <a:ext uri="{FF2B5EF4-FFF2-40B4-BE49-F238E27FC236}">
                <a16:creationId xmlns:a16="http://schemas.microsoft.com/office/drawing/2014/main" id="{4292CA9C-2A38-DABF-7C1E-F88DA059AE9D}"/>
              </a:ext>
            </a:extLst>
          </p:cNvPr>
          <p:cNvSpPr txBox="1"/>
          <p:nvPr/>
        </p:nvSpPr>
        <p:spPr bwMode="auto">
          <a:xfrm>
            <a:off x="5585861" y="432002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0" name="TextBox 139">
            <a:extLst>
              <a:ext uri="{FF2B5EF4-FFF2-40B4-BE49-F238E27FC236}">
                <a16:creationId xmlns:a16="http://schemas.microsoft.com/office/drawing/2014/main" id="{31E4DF51-A4E2-02D4-555E-24F0EAF5AEE3}"/>
              </a:ext>
            </a:extLst>
          </p:cNvPr>
          <p:cNvSpPr txBox="1"/>
          <p:nvPr/>
        </p:nvSpPr>
        <p:spPr bwMode="auto">
          <a:xfrm>
            <a:off x="5780826" y="43202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1" name="Freeform 140">
            <a:extLst>
              <a:ext uri="{FF2B5EF4-FFF2-40B4-BE49-F238E27FC236}">
                <a16:creationId xmlns:a16="http://schemas.microsoft.com/office/drawing/2014/main" id="{1C65FA90-6C33-D9A8-C2CC-AE619816811A}"/>
              </a:ext>
            </a:extLst>
          </p:cNvPr>
          <p:cNvSpPr/>
          <p:nvPr/>
        </p:nvSpPr>
        <p:spPr bwMode="auto">
          <a:xfrm>
            <a:off x="3276946" y="4427428"/>
            <a:ext cx="2663825" cy="193675"/>
          </a:xfrm>
          <a:custGeom>
            <a:avLst/>
            <a:gdLst>
              <a:gd name="connsiteX0" fmla="*/ 2663825 w 2663825"/>
              <a:gd name="connsiteY0" fmla="*/ 0 h 193675"/>
              <a:gd name="connsiteX1" fmla="*/ 1971675 w 2663825"/>
              <a:gd name="connsiteY1" fmla="*/ 0 h 193675"/>
              <a:gd name="connsiteX2" fmla="*/ 1971675 w 2663825"/>
              <a:gd name="connsiteY2" fmla="*/ 69850 h 193675"/>
              <a:gd name="connsiteX3" fmla="*/ 1470025 w 2663825"/>
              <a:gd name="connsiteY3" fmla="*/ 69850 h 193675"/>
              <a:gd name="connsiteX4" fmla="*/ 1470025 w 2663825"/>
              <a:gd name="connsiteY4" fmla="*/ 133350 h 193675"/>
              <a:gd name="connsiteX5" fmla="*/ 241300 w 2663825"/>
              <a:gd name="connsiteY5" fmla="*/ 133350 h 193675"/>
              <a:gd name="connsiteX6" fmla="*/ 241300 w 2663825"/>
              <a:gd name="connsiteY6" fmla="*/ 155575 h 193675"/>
              <a:gd name="connsiteX7" fmla="*/ 0 w 2663825"/>
              <a:gd name="connsiteY7" fmla="*/ 155575 h 193675"/>
              <a:gd name="connsiteX8" fmla="*/ 0 w 2663825"/>
              <a:gd name="connsiteY8" fmla="*/ 193675 h 19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3825" h="193675">
                <a:moveTo>
                  <a:pt x="2663825" y="0"/>
                </a:moveTo>
                <a:lnTo>
                  <a:pt x="1971675" y="0"/>
                </a:lnTo>
                <a:lnTo>
                  <a:pt x="1971675" y="69850"/>
                </a:lnTo>
                <a:lnTo>
                  <a:pt x="1470025" y="69850"/>
                </a:lnTo>
                <a:lnTo>
                  <a:pt x="1470025" y="133350"/>
                </a:lnTo>
                <a:lnTo>
                  <a:pt x="241300" y="133350"/>
                </a:lnTo>
                <a:lnTo>
                  <a:pt x="241300" y="155575"/>
                </a:lnTo>
                <a:lnTo>
                  <a:pt x="0" y="155575"/>
                </a:lnTo>
                <a:lnTo>
                  <a:pt x="0" y="19367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3828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86A4D-0939-815E-B9F3-0A692009DCA8}"/>
            </a:ext>
          </a:extLst>
        </p:cNvPr>
        <p:cNvGrpSpPr/>
        <p:nvPr/>
      </p:nvGrpSpPr>
      <p:grpSpPr>
        <a:xfrm>
          <a:off x="0" y="0"/>
          <a:ext cx="0" cy="0"/>
          <a:chOff x="0" y="0"/>
          <a:chExt cx="0" cy="0"/>
        </a:xfrm>
      </p:grpSpPr>
      <p:sp>
        <p:nvSpPr>
          <p:cNvPr id="9435" name="TextBox 9434">
            <a:extLst>
              <a:ext uri="{FF2B5EF4-FFF2-40B4-BE49-F238E27FC236}">
                <a16:creationId xmlns:a16="http://schemas.microsoft.com/office/drawing/2014/main" id="{CA5D7F5A-D3F1-CB12-4A17-580B70A8BEB4}"/>
              </a:ext>
            </a:extLst>
          </p:cNvPr>
          <p:cNvSpPr txBox="1"/>
          <p:nvPr/>
        </p:nvSpPr>
        <p:spPr bwMode="auto">
          <a:xfrm>
            <a:off x="6622556" y="340540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1" name="TextBox 9430">
            <a:extLst>
              <a:ext uri="{FF2B5EF4-FFF2-40B4-BE49-F238E27FC236}">
                <a16:creationId xmlns:a16="http://schemas.microsoft.com/office/drawing/2014/main" id="{FBA9D974-0396-ADC3-B57E-1D009EBD4AD0}"/>
              </a:ext>
            </a:extLst>
          </p:cNvPr>
          <p:cNvSpPr txBox="1"/>
          <p:nvPr/>
        </p:nvSpPr>
        <p:spPr bwMode="auto">
          <a:xfrm>
            <a:off x="7578141" y="371242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pic>
        <p:nvPicPr>
          <p:cNvPr id="9291" name="Graphic 9290">
            <a:extLst>
              <a:ext uri="{FF2B5EF4-FFF2-40B4-BE49-F238E27FC236}">
                <a16:creationId xmlns:a16="http://schemas.microsoft.com/office/drawing/2014/main" id="{C46AE395-29CF-AC32-D588-BF975AC38F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3535" y="3452949"/>
            <a:ext cx="4604615" cy="2099163"/>
          </a:xfrm>
          <a:prstGeom prst="rect">
            <a:avLst/>
          </a:prstGeom>
        </p:spPr>
      </p:pic>
      <p:sp>
        <p:nvSpPr>
          <p:cNvPr id="9218" name="Rectangle 2">
            <a:extLst>
              <a:ext uri="{FF2B5EF4-FFF2-40B4-BE49-F238E27FC236}">
                <a16:creationId xmlns:a16="http://schemas.microsoft.com/office/drawing/2014/main" id="{3B0A06A6-1860-5C02-2799-1D3A17E2C363}"/>
              </a:ext>
            </a:extLst>
          </p:cNvPr>
          <p:cNvSpPr>
            <a:spLocks noGrp="1" noChangeArrowheads="1"/>
          </p:cNvSpPr>
          <p:nvPr>
            <p:ph type="title"/>
          </p:nvPr>
        </p:nvSpPr>
        <p:spPr/>
        <p:txBody>
          <a:bodyPr/>
          <a:lstStyle/>
          <a:p>
            <a:r>
              <a:rPr lang="en-US" altLang="en-US"/>
              <a:t>PEACE-3: </a:t>
            </a:r>
            <a:r>
              <a:rPr lang="en-US" altLang="en-US" dirty="0" err="1"/>
              <a:t>rPFS</a:t>
            </a:r>
            <a:r>
              <a:rPr lang="en-US" altLang="en-US"/>
              <a:t> and OS</a:t>
            </a:r>
          </a:p>
        </p:txBody>
      </p:sp>
      <p:sp>
        <p:nvSpPr>
          <p:cNvPr id="9221" name="Text Box 11">
            <a:extLst>
              <a:ext uri="{FF2B5EF4-FFF2-40B4-BE49-F238E27FC236}">
                <a16:creationId xmlns:a16="http://schemas.microsoft.com/office/drawing/2014/main" id="{B93E1A64-4B66-B63A-A70A-3FF9A08B47A0}"/>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hangingPunct="1">
              <a:lnSpc>
                <a:spcPct val="100000"/>
              </a:lnSpc>
              <a:spcBef>
                <a:spcPct val="0"/>
              </a:spcBef>
              <a:spcAft>
                <a:spcPct val="0"/>
              </a:spcAft>
              <a:buClrTx/>
              <a:buNone/>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Gillessen. ESMO 2024. Abstr LBA1. </a:t>
            </a:r>
            <a:r>
              <a:rPr lang="en-US" altLang="en-US" sz="1200" b="0">
                <a:solidFill>
                  <a:srgbClr val="455560"/>
                </a:solidFill>
                <a:latin typeface="Calibri" panose="020F0502020204030204" pitchFamily="34" charset="0"/>
              </a:rPr>
              <a:t>Tombal. Ann Oncol. 2025;36:1058.</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0BE4C0A4-17A7-33FC-AE86-DFCF4E122A7A}"/>
              </a:ext>
            </a:extLst>
          </p:cNvPr>
          <p:cNvSpPr txBox="1"/>
          <p:nvPr/>
        </p:nvSpPr>
        <p:spPr bwMode="auto">
          <a:xfrm>
            <a:off x="414339" y="5999851"/>
            <a:ext cx="113633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*Assumption of proportional hazard achieved. </a:t>
            </a:r>
            <a:r>
              <a:rPr kumimoji="0" 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Preset level of significance for interim analysis was ≤.0034. Due to nonproportional hazards plus lack of unequivocal significance for restricted mean survival time sensitivity analysis, study will continue to final OS analysis. </a:t>
            </a:r>
          </a:p>
        </p:txBody>
      </p:sp>
      <p:graphicFrame>
        <p:nvGraphicFramePr>
          <p:cNvPr id="2" name="Table 1">
            <a:extLst>
              <a:ext uri="{FF2B5EF4-FFF2-40B4-BE49-F238E27FC236}">
                <a16:creationId xmlns:a16="http://schemas.microsoft.com/office/drawing/2014/main" id="{14FD0B26-B3B6-0205-8C7A-451508B6AA05}"/>
              </a:ext>
            </a:extLst>
          </p:cNvPr>
          <p:cNvGraphicFramePr>
            <a:graphicFrameLocks noGrp="1"/>
          </p:cNvGraphicFramePr>
          <p:nvPr>
            <p:extLst>
              <p:ext uri="{D42A27DB-BD31-4B8C-83A1-F6EECF244321}">
                <p14:modId xmlns:p14="http://schemas.microsoft.com/office/powerpoint/2010/main" val="3514149806"/>
              </p:ext>
            </p:extLst>
          </p:nvPr>
        </p:nvGraphicFramePr>
        <p:xfrm>
          <a:off x="717550" y="1600200"/>
          <a:ext cx="5194971" cy="1737360"/>
        </p:xfrm>
        <a:graphic>
          <a:graphicData uri="http://schemas.openxmlformats.org/drawingml/2006/table">
            <a:tbl>
              <a:tblPr firstRow="1" bandRow="1">
                <a:tableStyleId>{93296810-A885-4BE3-A3E7-6D5BEEA58F35}</a:tableStyleId>
              </a:tblPr>
              <a:tblGrid>
                <a:gridCol w="2103428">
                  <a:extLst>
                    <a:ext uri="{9D8B030D-6E8A-4147-A177-3AD203B41FA5}">
                      <a16:colId xmlns:a16="http://schemas.microsoft.com/office/drawing/2014/main" val="1375418643"/>
                    </a:ext>
                  </a:extLst>
                </a:gridCol>
                <a:gridCol w="1706880">
                  <a:extLst>
                    <a:ext uri="{9D8B030D-6E8A-4147-A177-3AD203B41FA5}">
                      <a16:colId xmlns:a16="http://schemas.microsoft.com/office/drawing/2014/main" val="3576487286"/>
                    </a:ext>
                  </a:extLst>
                </a:gridCol>
                <a:gridCol w="1384663">
                  <a:extLst>
                    <a:ext uri="{9D8B030D-6E8A-4147-A177-3AD203B41FA5}">
                      <a16:colId xmlns:a16="http://schemas.microsoft.com/office/drawing/2014/main" val="2859427858"/>
                    </a:ext>
                  </a:extLst>
                </a:gridCol>
              </a:tblGrid>
              <a:tr h="188174">
                <a:tc>
                  <a:txBody>
                    <a:bodyPr/>
                    <a:lstStyle/>
                    <a:p>
                      <a:r>
                        <a:rPr lang="en-US" sz="1400"/>
                        <a:t>Outcome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400"/>
                        <a:t>Enza + Radium-223</a:t>
                      </a:r>
                    </a:p>
                    <a:p>
                      <a:pPr algn="ctr"/>
                      <a:r>
                        <a:rPr lang="en-US" sz="1400"/>
                        <a:t>(n = 222)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a:t>Enza</a:t>
                      </a:r>
                    </a:p>
                    <a:p>
                      <a:pPr algn="ctr"/>
                      <a:r>
                        <a:rPr lang="en-US" sz="1400"/>
                        <a:t>(n = 224)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757662216"/>
                  </a:ext>
                </a:extLst>
              </a:tr>
              <a:tr h="0">
                <a:tc>
                  <a:txBody>
                    <a:bodyPr/>
                    <a:lstStyle/>
                    <a:p>
                      <a:r>
                        <a:rPr lang="en-US" sz="1400">
                          <a:solidFill>
                            <a:schemeClr val="bg1"/>
                          </a:solidFill>
                        </a:rPr>
                        <a:t>Median rPFS,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19.4 (17.1-25.3)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16.4 (13.8-19.2)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216966"/>
                  </a:ext>
                </a:extLst>
              </a:tr>
              <a:tr h="0">
                <a:tc>
                  <a:txBody>
                    <a:bodyPr/>
                    <a:lstStyle/>
                    <a:p>
                      <a:r>
                        <a:rPr lang="en-US" sz="1400">
                          <a:solidFill>
                            <a:schemeClr val="bg1"/>
                          </a:solidFill>
                        </a:rPr>
                        <a:t>Events, 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139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160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86898415"/>
                  </a:ext>
                </a:extLst>
              </a:tr>
              <a:tr h="0">
                <a:tc>
                  <a:txBody>
                    <a:bodyPr/>
                    <a:lstStyle/>
                    <a:p>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400">
                          <a:solidFill>
                            <a:schemeClr val="bg1"/>
                          </a:solidFill>
                        </a:rPr>
                        <a:t>HR: 0.69 (95% CI: 0.54-0.87)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57126577"/>
                  </a:ext>
                </a:extLst>
              </a:tr>
              <a:tr h="0">
                <a:tc>
                  <a:txBody>
                    <a:bodyPr/>
                    <a:lstStyle/>
                    <a:p>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r>
                        <a:rPr lang="en-US" sz="1400">
                          <a:solidFill>
                            <a:schemeClr val="bg1"/>
                          </a:solidFill>
                        </a:rPr>
                        <a:t>Log-rank </a:t>
                      </a:r>
                      <a:r>
                        <a:rPr lang="en-US" sz="1400" i="1">
                          <a:solidFill>
                            <a:schemeClr val="bg1"/>
                          </a:solidFill>
                        </a:rPr>
                        <a:t>P</a:t>
                      </a:r>
                      <a:r>
                        <a:rPr lang="en-US" sz="1400">
                          <a:solidFill>
                            <a:schemeClr val="bg1"/>
                          </a:solidFill>
                        </a:rPr>
                        <a:t> = .0009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64844498"/>
                  </a:ext>
                </a:extLst>
              </a:tr>
            </a:tbl>
          </a:graphicData>
        </a:graphic>
      </p:graphicFrame>
      <p:graphicFrame>
        <p:nvGraphicFramePr>
          <p:cNvPr id="3" name="Table 2">
            <a:extLst>
              <a:ext uri="{FF2B5EF4-FFF2-40B4-BE49-F238E27FC236}">
                <a16:creationId xmlns:a16="http://schemas.microsoft.com/office/drawing/2014/main" id="{09126363-52AE-615B-E09E-7D2F13AF4261}"/>
              </a:ext>
            </a:extLst>
          </p:cNvPr>
          <p:cNvGraphicFramePr>
            <a:graphicFrameLocks noGrp="1"/>
          </p:cNvGraphicFramePr>
          <p:nvPr/>
        </p:nvGraphicFramePr>
        <p:xfrm>
          <a:off x="6622555" y="1627851"/>
          <a:ext cx="4883645" cy="1737360"/>
        </p:xfrm>
        <a:graphic>
          <a:graphicData uri="http://schemas.openxmlformats.org/drawingml/2006/table">
            <a:tbl>
              <a:tblPr firstRow="1" bandRow="1">
                <a:tableStyleId>{93296810-A885-4BE3-A3E7-6D5BEEA58F35}</a:tableStyleId>
              </a:tblPr>
              <a:tblGrid>
                <a:gridCol w="2016348">
                  <a:extLst>
                    <a:ext uri="{9D8B030D-6E8A-4147-A177-3AD203B41FA5}">
                      <a16:colId xmlns:a16="http://schemas.microsoft.com/office/drawing/2014/main" val="1375418643"/>
                    </a:ext>
                  </a:extLst>
                </a:gridCol>
                <a:gridCol w="1663337">
                  <a:extLst>
                    <a:ext uri="{9D8B030D-6E8A-4147-A177-3AD203B41FA5}">
                      <a16:colId xmlns:a16="http://schemas.microsoft.com/office/drawing/2014/main" val="3576487286"/>
                    </a:ext>
                  </a:extLst>
                </a:gridCol>
                <a:gridCol w="1203960">
                  <a:extLst>
                    <a:ext uri="{9D8B030D-6E8A-4147-A177-3AD203B41FA5}">
                      <a16:colId xmlns:a16="http://schemas.microsoft.com/office/drawing/2014/main" val="2859427858"/>
                    </a:ext>
                  </a:extLst>
                </a:gridCol>
              </a:tblGrid>
              <a:tr h="214524">
                <a:tc>
                  <a:txBody>
                    <a:bodyPr/>
                    <a:lstStyle/>
                    <a:p>
                      <a:r>
                        <a:rPr lang="en-US" sz="1400"/>
                        <a:t>Outcome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r>
                        <a:rPr lang="en-US" sz="1400"/>
                        <a:t>Enza + Radium-223</a:t>
                      </a:r>
                    </a:p>
                    <a:p>
                      <a:pPr algn="ctr"/>
                      <a:r>
                        <a:rPr lang="en-US" sz="1400"/>
                        <a:t>(n = 222)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a:t>Enza</a:t>
                      </a:r>
                    </a:p>
                    <a:p>
                      <a:pPr algn="ctr"/>
                      <a:r>
                        <a:rPr lang="en-US" sz="1400"/>
                        <a:t>(n = 224)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757662216"/>
                  </a:ext>
                </a:extLst>
              </a:tr>
              <a:tr h="126191">
                <a:tc>
                  <a:txBody>
                    <a:bodyPr/>
                    <a:lstStyle/>
                    <a:p>
                      <a:r>
                        <a:rPr lang="en-US" sz="1400">
                          <a:solidFill>
                            <a:schemeClr val="bg1"/>
                          </a:solidFill>
                        </a:rPr>
                        <a:t>Median OS,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42.3 (36.8-49.1)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35 (28.8-38.9)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216966"/>
                  </a:ext>
                </a:extLst>
              </a:tr>
              <a:tr h="126191">
                <a:tc>
                  <a:txBody>
                    <a:bodyPr/>
                    <a:lstStyle/>
                    <a:p>
                      <a:r>
                        <a:rPr lang="en-US" sz="1400">
                          <a:solidFill>
                            <a:schemeClr val="bg1"/>
                          </a:solidFill>
                        </a:rPr>
                        <a:t>Events, 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110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129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86898415"/>
                  </a:ext>
                </a:extLst>
              </a:tr>
              <a:tr h="126191">
                <a:tc>
                  <a:txBody>
                    <a:bodyPr/>
                    <a:lstStyle/>
                    <a:p>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400">
                          <a:solidFill>
                            <a:schemeClr val="bg1"/>
                          </a:solidFill>
                        </a:rPr>
                        <a:t>HR: 0.69 (95% CI: 0.52-0.90)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57126577"/>
                  </a:ext>
                </a:extLst>
              </a:tr>
              <a:tr h="126191">
                <a:tc>
                  <a:txBody>
                    <a:bodyPr/>
                    <a:lstStyle/>
                    <a:p>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r>
                        <a:rPr lang="en-US" sz="1400">
                          <a:solidFill>
                            <a:schemeClr val="bg1"/>
                          </a:solidFill>
                        </a:rPr>
                        <a:t>Log-rank </a:t>
                      </a:r>
                      <a:r>
                        <a:rPr lang="en-US" sz="1400" i="1">
                          <a:solidFill>
                            <a:schemeClr val="bg1"/>
                          </a:solidFill>
                        </a:rPr>
                        <a:t>P</a:t>
                      </a:r>
                      <a:r>
                        <a:rPr lang="en-US" sz="1400">
                          <a:solidFill>
                            <a:schemeClr val="bg1"/>
                          </a:solidFill>
                        </a:rPr>
                        <a:t> &lt;.0034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64844498"/>
                  </a:ext>
                </a:extLst>
              </a:tr>
            </a:tbl>
          </a:graphicData>
        </a:graphic>
      </p:graphicFrame>
      <p:sp>
        <p:nvSpPr>
          <p:cNvPr id="12" name="TextBox 11">
            <a:extLst>
              <a:ext uri="{FF2B5EF4-FFF2-40B4-BE49-F238E27FC236}">
                <a16:creationId xmlns:a16="http://schemas.microsoft.com/office/drawing/2014/main" id="{C701EBC7-E7DC-8398-EB2B-4C435E6D3014}"/>
              </a:ext>
            </a:extLst>
          </p:cNvPr>
          <p:cNvSpPr txBox="1"/>
          <p:nvPr/>
        </p:nvSpPr>
        <p:spPr bwMode="auto">
          <a:xfrm>
            <a:off x="991228" y="1227750"/>
            <a:ext cx="4526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Primary Endpoint: rPFS*</a:t>
            </a:r>
          </a:p>
        </p:txBody>
      </p:sp>
      <p:sp>
        <p:nvSpPr>
          <p:cNvPr id="13" name="TextBox 12">
            <a:extLst>
              <a:ext uri="{FF2B5EF4-FFF2-40B4-BE49-F238E27FC236}">
                <a16:creationId xmlns:a16="http://schemas.microsoft.com/office/drawing/2014/main" id="{BE6F30A4-EAE3-CEB0-7D35-29287185E0A7}"/>
              </a:ext>
            </a:extLst>
          </p:cNvPr>
          <p:cNvSpPr txBox="1"/>
          <p:nvPr/>
        </p:nvSpPr>
        <p:spPr bwMode="auto">
          <a:xfrm>
            <a:off x="6622555" y="1227750"/>
            <a:ext cx="4759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 at Interim Analysis (80% of OS Events)</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4" name="TextBox 13">
            <a:extLst>
              <a:ext uri="{FF2B5EF4-FFF2-40B4-BE49-F238E27FC236}">
                <a16:creationId xmlns:a16="http://schemas.microsoft.com/office/drawing/2014/main" id="{ABBD1AE3-5329-FE85-4391-0067FFA4DF0E}"/>
              </a:ext>
            </a:extLst>
          </p:cNvPr>
          <p:cNvSpPr txBox="1"/>
          <p:nvPr/>
        </p:nvSpPr>
        <p:spPr bwMode="auto">
          <a:xfrm rot="16200000">
            <a:off x="-496776" y="4337785"/>
            <a:ext cx="2059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rPFS</a:t>
            </a:r>
            <a:r>
              <a:rPr lang="en-US">
                <a:solidFill>
                  <a:srgbClr val="000000"/>
                </a:solidFill>
                <a:latin typeface="Calibri" panose="020F0502020204030204" pitchFamily="34" charset="0"/>
              </a:rPr>
              <a:t> (</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5" name="TextBox 14">
            <a:extLst>
              <a:ext uri="{FF2B5EF4-FFF2-40B4-BE49-F238E27FC236}">
                <a16:creationId xmlns:a16="http://schemas.microsoft.com/office/drawing/2014/main" id="{5228E784-F103-A67B-E417-C70CB00C6231}"/>
              </a:ext>
            </a:extLst>
          </p:cNvPr>
          <p:cNvSpPr txBox="1"/>
          <p:nvPr/>
        </p:nvSpPr>
        <p:spPr bwMode="auto">
          <a:xfrm rot="16200000">
            <a:off x="5149508" y="4409490"/>
            <a:ext cx="2059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OS</a:t>
            </a:r>
            <a:r>
              <a:rPr lang="en-US">
                <a:solidFill>
                  <a:srgbClr val="000000"/>
                </a:solidFill>
                <a:latin typeface="Calibri" panose="020F0502020204030204" pitchFamily="34" charset="0"/>
              </a:rPr>
              <a:t> (%)</a:t>
            </a: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7" name="Group 16">
            <a:extLst>
              <a:ext uri="{FF2B5EF4-FFF2-40B4-BE49-F238E27FC236}">
                <a16:creationId xmlns:a16="http://schemas.microsoft.com/office/drawing/2014/main" id="{C670949C-CA2D-F933-8DCC-2ED8479475C0}"/>
              </a:ext>
            </a:extLst>
          </p:cNvPr>
          <p:cNvGrpSpPr/>
          <p:nvPr/>
        </p:nvGrpSpPr>
        <p:grpSpPr>
          <a:xfrm>
            <a:off x="509739" y="3341837"/>
            <a:ext cx="497252" cy="2404680"/>
            <a:chOff x="924776" y="2128610"/>
            <a:chExt cx="497252" cy="2404680"/>
          </a:xfrm>
        </p:grpSpPr>
        <p:sp>
          <p:nvSpPr>
            <p:cNvPr id="18" name="TextBox 17">
              <a:extLst>
                <a:ext uri="{FF2B5EF4-FFF2-40B4-BE49-F238E27FC236}">
                  <a16:creationId xmlns:a16="http://schemas.microsoft.com/office/drawing/2014/main" id="{4E8A876F-EB4E-BA20-008F-E70399433C04}"/>
                </a:ext>
              </a:extLst>
            </p:cNvPr>
            <p:cNvSpPr txBox="1"/>
            <p:nvPr/>
          </p:nvSpPr>
          <p:spPr bwMode="auto">
            <a:xfrm>
              <a:off x="924776" y="2128610"/>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9" name="TextBox 18">
              <a:extLst>
                <a:ext uri="{FF2B5EF4-FFF2-40B4-BE49-F238E27FC236}">
                  <a16:creationId xmlns:a16="http://schemas.microsoft.com/office/drawing/2014/main" id="{F502B103-9978-217C-70AD-F1751825DDDC}"/>
                </a:ext>
              </a:extLst>
            </p:cNvPr>
            <p:cNvSpPr txBox="1"/>
            <p:nvPr/>
          </p:nvSpPr>
          <p:spPr bwMode="auto">
            <a:xfrm>
              <a:off x="1028972" y="254132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0" name="TextBox 19">
              <a:extLst>
                <a:ext uri="{FF2B5EF4-FFF2-40B4-BE49-F238E27FC236}">
                  <a16:creationId xmlns:a16="http://schemas.microsoft.com/office/drawing/2014/main" id="{C2C87891-8807-6904-3AA2-463A246C855D}"/>
                </a:ext>
              </a:extLst>
            </p:cNvPr>
            <p:cNvSpPr txBox="1"/>
            <p:nvPr/>
          </p:nvSpPr>
          <p:spPr bwMode="auto">
            <a:xfrm>
              <a:off x="1028972" y="295529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1" name="TextBox 20">
              <a:extLst>
                <a:ext uri="{FF2B5EF4-FFF2-40B4-BE49-F238E27FC236}">
                  <a16:creationId xmlns:a16="http://schemas.microsoft.com/office/drawing/2014/main" id="{EBEF0540-3BD4-F68E-1D2B-90C2389C3D48}"/>
                </a:ext>
              </a:extLst>
            </p:cNvPr>
            <p:cNvSpPr txBox="1"/>
            <p:nvPr/>
          </p:nvSpPr>
          <p:spPr bwMode="auto">
            <a:xfrm>
              <a:off x="1028972" y="336482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2" name="TextBox 21">
              <a:extLst>
                <a:ext uri="{FF2B5EF4-FFF2-40B4-BE49-F238E27FC236}">
                  <a16:creationId xmlns:a16="http://schemas.microsoft.com/office/drawing/2014/main" id="{A2AA6A6E-7517-BAEA-7DF1-3CA5F37629CC}"/>
                </a:ext>
              </a:extLst>
            </p:cNvPr>
            <p:cNvSpPr txBox="1"/>
            <p:nvPr/>
          </p:nvSpPr>
          <p:spPr bwMode="auto">
            <a:xfrm>
              <a:off x="1028654" y="377435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3" name="TextBox 22">
              <a:extLst>
                <a:ext uri="{FF2B5EF4-FFF2-40B4-BE49-F238E27FC236}">
                  <a16:creationId xmlns:a16="http://schemas.microsoft.com/office/drawing/2014/main" id="{ED9D97E1-AF71-1C6D-FEAA-C313B772B17A}"/>
                </a:ext>
              </a:extLst>
            </p:cNvPr>
            <p:cNvSpPr txBox="1"/>
            <p:nvPr/>
          </p:nvSpPr>
          <p:spPr bwMode="auto">
            <a:xfrm>
              <a:off x="1132848" y="4194736"/>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24" name="Straight Connector 23">
            <a:extLst>
              <a:ext uri="{FF2B5EF4-FFF2-40B4-BE49-F238E27FC236}">
                <a16:creationId xmlns:a16="http://schemas.microsoft.com/office/drawing/2014/main" id="{C72E8CAD-3938-27E3-2046-AD7EEFB91F55}"/>
              </a:ext>
            </a:extLst>
          </p:cNvPr>
          <p:cNvCxnSpPr>
            <a:cxnSpLocks/>
          </p:cNvCxnSpPr>
          <p:nvPr/>
        </p:nvCxnSpPr>
        <p:spPr bwMode="auto">
          <a:xfrm>
            <a:off x="923992" y="3915433"/>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7C64B49-A602-561A-2674-0E19588DD761}"/>
              </a:ext>
            </a:extLst>
          </p:cNvPr>
          <p:cNvCxnSpPr>
            <a:cxnSpLocks/>
          </p:cNvCxnSpPr>
          <p:nvPr/>
        </p:nvCxnSpPr>
        <p:spPr bwMode="auto">
          <a:xfrm>
            <a:off x="923992" y="4326431"/>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92F96B9-E608-E87D-4E93-F84D82642D52}"/>
              </a:ext>
            </a:extLst>
          </p:cNvPr>
          <p:cNvCxnSpPr>
            <a:cxnSpLocks/>
          </p:cNvCxnSpPr>
          <p:nvPr/>
        </p:nvCxnSpPr>
        <p:spPr bwMode="auto">
          <a:xfrm>
            <a:off x="923992" y="4737429"/>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1AF88210-AAE0-0220-49FC-932431B3F984}"/>
              </a:ext>
            </a:extLst>
          </p:cNvPr>
          <p:cNvCxnSpPr>
            <a:cxnSpLocks/>
          </p:cNvCxnSpPr>
          <p:nvPr/>
        </p:nvCxnSpPr>
        <p:spPr bwMode="auto">
          <a:xfrm>
            <a:off x="923992" y="5148427"/>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EB2B2E7-1A20-6231-DEEE-4C6F4995991F}"/>
              </a:ext>
            </a:extLst>
          </p:cNvPr>
          <p:cNvCxnSpPr>
            <a:cxnSpLocks/>
          </p:cNvCxnSpPr>
          <p:nvPr/>
        </p:nvCxnSpPr>
        <p:spPr bwMode="auto">
          <a:xfrm>
            <a:off x="923992" y="5559425"/>
            <a:ext cx="67235"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B5694DB1-F8C5-4026-2914-8EA97005EA20}"/>
              </a:ext>
            </a:extLst>
          </p:cNvPr>
          <p:cNvSpPr txBox="1"/>
          <p:nvPr/>
        </p:nvSpPr>
        <p:spPr bwMode="auto">
          <a:xfrm>
            <a:off x="996243" y="5783840"/>
            <a:ext cx="46027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31" name="TextBox 30">
            <a:extLst>
              <a:ext uri="{FF2B5EF4-FFF2-40B4-BE49-F238E27FC236}">
                <a16:creationId xmlns:a16="http://schemas.microsoft.com/office/drawing/2014/main" id="{EC3022A2-6AF9-FCE2-A196-23CBC06C53B6}"/>
              </a:ext>
            </a:extLst>
          </p:cNvPr>
          <p:cNvSpPr txBox="1"/>
          <p:nvPr/>
        </p:nvSpPr>
        <p:spPr bwMode="auto">
          <a:xfrm>
            <a:off x="2179437" y="4096764"/>
            <a:ext cx="12700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24-mo rPFS</a:t>
            </a:r>
          </a:p>
        </p:txBody>
      </p:sp>
      <p:sp>
        <p:nvSpPr>
          <p:cNvPr id="32" name="TextBox 31">
            <a:extLst>
              <a:ext uri="{FF2B5EF4-FFF2-40B4-BE49-F238E27FC236}">
                <a16:creationId xmlns:a16="http://schemas.microsoft.com/office/drawing/2014/main" id="{85D5F453-BAD0-3D81-F8C2-5692E51A6865}"/>
              </a:ext>
            </a:extLst>
          </p:cNvPr>
          <p:cNvSpPr txBox="1"/>
          <p:nvPr/>
        </p:nvSpPr>
        <p:spPr bwMode="auto">
          <a:xfrm>
            <a:off x="4478309" y="3564497"/>
            <a:ext cx="12118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Enzalutamide </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radium-223</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Enzalutamide</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cxnSp>
        <p:nvCxnSpPr>
          <p:cNvPr id="34" name="Straight Connector 33">
            <a:extLst>
              <a:ext uri="{FF2B5EF4-FFF2-40B4-BE49-F238E27FC236}">
                <a16:creationId xmlns:a16="http://schemas.microsoft.com/office/drawing/2014/main" id="{25E1272F-61EE-2F28-F4C4-EA8A4ED01E7C}"/>
              </a:ext>
            </a:extLst>
          </p:cNvPr>
          <p:cNvCxnSpPr>
            <a:cxnSpLocks/>
          </p:cNvCxnSpPr>
          <p:nvPr/>
        </p:nvCxnSpPr>
        <p:spPr bwMode="auto">
          <a:xfrm>
            <a:off x="4284529" y="3711659"/>
            <a:ext cx="193780" cy="0"/>
          </a:xfrm>
          <a:prstGeom prst="line">
            <a:avLst/>
          </a:prstGeom>
          <a:noFill/>
          <a:ln w="28575" cap="flat" cmpd="sng" algn="ctr">
            <a:solidFill>
              <a:schemeClr val="accent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3E3D5030-1F62-B997-23D9-B1B7F1040072}"/>
              </a:ext>
            </a:extLst>
          </p:cNvPr>
          <p:cNvCxnSpPr>
            <a:cxnSpLocks/>
          </p:cNvCxnSpPr>
          <p:nvPr/>
        </p:nvCxnSpPr>
        <p:spPr bwMode="auto">
          <a:xfrm>
            <a:off x="4284529" y="4139826"/>
            <a:ext cx="193780" cy="0"/>
          </a:xfrm>
          <a:prstGeom prst="line">
            <a:avLst/>
          </a:prstGeom>
          <a:noFill/>
          <a:ln w="28575" cap="flat" cmpd="sng" algn="ctr">
            <a:solidFill>
              <a:schemeClr val="accent3"/>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9F3D2554-91D5-40B5-DD18-F914713B46BC}"/>
              </a:ext>
            </a:extLst>
          </p:cNvPr>
          <p:cNvSpPr txBox="1"/>
          <p:nvPr/>
        </p:nvSpPr>
        <p:spPr bwMode="auto">
          <a:xfrm>
            <a:off x="4267772" y="4176374"/>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38" name="TextBox 37">
            <a:extLst>
              <a:ext uri="{FF2B5EF4-FFF2-40B4-BE49-F238E27FC236}">
                <a16:creationId xmlns:a16="http://schemas.microsoft.com/office/drawing/2014/main" id="{BA1C2CA6-0A46-2315-13A6-B41D5F274310}"/>
              </a:ext>
            </a:extLst>
          </p:cNvPr>
          <p:cNvSpPr txBox="1"/>
          <p:nvPr/>
        </p:nvSpPr>
        <p:spPr bwMode="auto">
          <a:xfrm>
            <a:off x="10447095" y="3492790"/>
            <a:ext cx="12118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Enzalutamide </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radium-223</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Enzalutamide</a:t>
            </a:r>
            <a:b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cxnSp>
        <p:nvCxnSpPr>
          <p:cNvPr id="39" name="Straight Connector 38">
            <a:extLst>
              <a:ext uri="{FF2B5EF4-FFF2-40B4-BE49-F238E27FC236}">
                <a16:creationId xmlns:a16="http://schemas.microsoft.com/office/drawing/2014/main" id="{16139BB1-6603-669C-4B71-E0C8C0DB1696}"/>
              </a:ext>
            </a:extLst>
          </p:cNvPr>
          <p:cNvCxnSpPr>
            <a:cxnSpLocks/>
          </p:cNvCxnSpPr>
          <p:nvPr/>
        </p:nvCxnSpPr>
        <p:spPr bwMode="auto">
          <a:xfrm>
            <a:off x="10253315" y="3654020"/>
            <a:ext cx="193780" cy="0"/>
          </a:xfrm>
          <a:prstGeom prst="line">
            <a:avLst/>
          </a:prstGeom>
          <a:noFill/>
          <a:ln w="28575"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90129D5D-8D9C-0130-B5AB-0C27825C478C}"/>
              </a:ext>
            </a:extLst>
          </p:cNvPr>
          <p:cNvCxnSpPr>
            <a:cxnSpLocks/>
          </p:cNvCxnSpPr>
          <p:nvPr/>
        </p:nvCxnSpPr>
        <p:spPr bwMode="auto">
          <a:xfrm>
            <a:off x="10253315" y="4075241"/>
            <a:ext cx="193780" cy="0"/>
          </a:xfrm>
          <a:prstGeom prst="line">
            <a:avLst/>
          </a:prstGeom>
          <a:noFill/>
          <a:ln w="28575" cap="flat" cmpd="sng" algn="ctr">
            <a:solidFill>
              <a:schemeClr val="accent3"/>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EA30DC21-22A8-CFE8-F453-0E04DBBE312A}"/>
              </a:ext>
            </a:extLst>
          </p:cNvPr>
          <p:cNvSpPr txBox="1"/>
          <p:nvPr/>
        </p:nvSpPr>
        <p:spPr bwMode="auto">
          <a:xfrm>
            <a:off x="10236558" y="4106466"/>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42" name="TextBox 41">
            <a:extLst>
              <a:ext uri="{FF2B5EF4-FFF2-40B4-BE49-F238E27FC236}">
                <a16:creationId xmlns:a16="http://schemas.microsoft.com/office/drawing/2014/main" id="{10BFE628-E074-BF6E-0B13-F821B72222B2}"/>
              </a:ext>
            </a:extLst>
          </p:cNvPr>
          <p:cNvSpPr txBox="1"/>
          <p:nvPr/>
        </p:nvSpPr>
        <p:spPr bwMode="auto">
          <a:xfrm>
            <a:off x="846796" y="557304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3" name="TextBox 42">
            <a:extLst>
              <a:ext uri="{FF2B5EF4-FFF2-40B4-BE49-F238E27FC236}">
                <a16:creationId xmlns:a16="http://schemas.microsoft.com/office/drawing/2014/main" id="{BC9A2D05-D9A3-6066-FC3A-B8F618B1ACA3}"/>
              </a:ext>
            </a:extLst>
          </p:cNvPr>
          <p:cNvSpPr txBox="1"/>
          <p:nvPr/>
        </p:nvSpPr>
        <p:spPr bwMode="auto">
          <a:xfrm>
            <a:off x="1239055" y="557304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grpSp>
        <p:nvGrpSpPr>
          <p:cNvPr id="58" name="Group 57">
            <a:extLst>
              <a:ext uri="{FF2B5EF4-FFF2-40B4-BE49-F238E27FC236}">
                <a16:creationId xmlns:a16="http://schemas.microsoft.com/office/drawing/2014/main" id="{A9599137-B451-2187-FD51-72A43BDCF1CD}"/>
              </a:ext>
            </a:extLst>
          </p:cNvPr>
          <p:cNvGrpSpPr/>
          <p:nvPr/>
        </p:nvGrpSpPr>
        <p:grpSpPr>
          <a:xfrm>
            <a:off x="995280" y="5557692"/>
            <a:ext cx="4642282" cy="72735"/>
            <a:chOff x="995280" y="5557692"/>
            <a:chExt cx="4642282" cy="72735"/>
          </a:xfrm>
        </p:grpSpPr>
        <p:cxnSp>
          <p:nvCxnSpPr>
            <p:cNvPr id="45" name="Straight Connector 44">
              <a:extLst>
                <a:ext uri="{FF2B5EF4-FFF2-40B4-BE49-F238E27FC236}">
                  <a16:creationId xmlns:a16="http://schemas.microsoft.com/office/drawing/2014/main" id="{BA24B3E2-3555-326E-5579-A88736D71B24}"/>
                </a:ext>
              </a:extLst>
            </p:cNvPr>
            <p:cNvCxnSpPr>
              <a:cxnSpLocks/>
            </p:cNvCxnSpPr>
            <p:nvPr/>
          </p:nvCxnSpPr>
          <p:spPr bwMode="auto">
            <a:xfrm>
              <a:off x="995280"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AC3156E-CB1A-28E6-F2CA-F7FB9137099D}"/>
                </a:ext>
              </a:extLst>
            </p:cNvPr>
            <p:cNvCxnSpPr>
              <a:cxnSpLocks/>
            </p:cNvCxnSpPr>
            <p:nvPr/>
          </p:nvCxnSpPr>
          <p:spPr bwMode="auto">
            <a:xfrm>
              <a:off x="1382137"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22F0C26-DC7B-EB7F-733A-798A33D8A537}"/>
                </a:ext>
              </a:extLst>
            </p:cNvPr>
            <p:cNvCxnSpPr>
              <a:cxnSpLocks/>
            </p:cNvCxnSpPr>
            <p:nvPr/>
          </p:nvCxnSpPr>
          <p:spPr bwMode="auto">
            <a:xfrm>
              <a:off x="1768994"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8447005E-B388-752C-E672-DA9721CAFB1A}"/>
                </a:ext>
              </a:extLst>
            </p:cNvPr>
            <p:cNvCxnSpPr>
              <a:cxnSpLocks/>
            </p:cNvCxnSpPr>
            <p:nvPr/>
          </p:nvCxnSpPr>
          <p:spPr bwMode="auto">
            <a:xfrm>
              <a:off x="2155851"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E472110-916B-1B3B-06AA-8D0DC321539C}"/>
                </a:ext>
              </a:extLst>
            </p:cNvPr>
            <p:cNvCxnSpPr>
              <a:cxnSpLocks/>
            </p:cNvCxnSpPr>
            <p:nvPr/>
          </p:nvCxnSpPr>
          <p:spPr bwMode="auto">
            <a:xfrm>
              <a:off x="2542708"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BDB44AB-B862-8765-2A21-9CEB698A9737}"/>
                </a:ext>
              </a:extLst>
            </p:cNvPr>
            <p:cNvCxnSpPr>
              <a:cxnSpLocks/>
            </p:cNvCxnSpPr>
            <p:nvPr/>
          </p:nvCxnSpPr>
          <p:spPr bwMode="auto">
            <a:xfrm>
              <a:off x="2929565"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1990450-C8C8-E3C6-BA45-958E734CFEF8}"/>
                </a:ext>
              </a:extLst>
            </p:cNvPr>
            <p:cNvCxnSpPr>
              <a:cxnSpLocks/>
            </p:cNvCxnSpPr>
            <p:nvPr/>
          </p:nvCxnSpPr>
          <p:spPr bwMode="auto">
            <a:xfrm>
              <a:off x="3316422"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5C0A4115-6F78-2009-FAA0-17614F8DA261}"/>
                </a:ext>
              </a:extLst>
            </p:cNvPr>
            <p:cNvCxnSpPr>
              <a:cxnSpLocks/>
            </p:cNvCxnSpPr>
            <p:nvPr/>
          </p:nvCxnSpPr>
          <p:spPr bwMode="auto">
            <a:xfrm>
              <a:off x="3703279"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3D6986E-F371-58B7-C0B3-FF4E63EA29E3}"/>
                </a:ext>
              </a:extLst>
            </p:cNvPr>
            <p:cNvCxnSpPr>
              <a:cxnSpLocks/>
            </p:cNvCxnSpPr>
            <p:nvPr/>
          </p:nvCxnSpPr>
          <p:spPr bwMode="auto">
            <a:xfrm>
              <a:off x="4090136"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B726A6F-BE68-C901-9FBD-7182BC4BE9B1}"/>
                </a:ext>
              </a:extLst>
            </p:cNvPr>
            <p:cNvCxnSpPr>
              <a:cxnSpLocks/>
            </p:cNvCxnSpPr>
            <p:nvPr/>
          </p:nvCxnSpPr>
          <p:spPr bwMode="auto">
            <a:xfrm>
              <a:off x="4476993"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DB0249E-C8D4-EBFA-2D14-28BB87A5F883}"/>
                </a:ext>
              </a:extLst>
            </p:cNvPr>
            <p:cNvCxnSpPr>
              <a:cxnSpLocks/>
            </p:cNvCxnSpPr>
            <p:nvPr/>
          </p:nvCxnSpPr>
          <p:spPr bwMode="auto">
            <a:xfrm>
              <a:off x="4863850"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425D8D8-96B5-2022-B5FF-9499957F320E}"/>
                </a:ext>
              </a:extLst>
            </p:cNvPr>
            <p:cNvCxnSpPr>
              <a:cxnSpLocks/>
            </p:cNvCxnSpPr>
            <p:nvPr/>
          </p:nvCxnSpPr>
          <p:spPr bwMode="auto">
            <a:xfrm>
              <a:off x="5250707"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B540E77C-9B85-6F4C-77F8-01BFD8D465E5}"/>
                </a:ext>
              </a:extLst>
            </p:cNvPr>
            <p:cNvCxnSpPr>
              <a:cxnSpLocks/>
            </p:cNvCxnSpPr>
            <p:nvPr/>
          </p:nvCxnSpPr>
          <p:spPr bwMode="auto">
            <a:xfrm>
              <a:off x="5637562" y="5557692"/>
              <a:ext cx="0" cy="72735"/>
            </a:xfrm>
            <a:prstGeom prst="line">
              <a:avLst/>
            </a:prstGeom>
            <a:noFill/>
            <a:ln w="28575" cap="flat" cmpd="sng" algn="ctr">
              <a:solidFill>
                <a:schemeClr val="bg1"/>
              </a:solidFill>
              <a:prstDash val="solid"/>
              <a:round/>
              <a:headEnd type="none" w="med" len="med"/>
              <a:tailEnd type="none" w="med" len="med"/>
            </a:ln>
            <a:effectLst/>
          </p:spPr>
        </p:cxnSp>
      </p:grpSp>
      <p:sp>
        <p:nvSpPr>
          <p:cNvPr id="59" name="TextBox 58">
            <a:extLst>
              <a:ext uri="{FF2B5EF4-FFF2-40B4-BE49-F238E27FC236}">
                <a16:creationId xmlns:a16="http://schemas.microsoft.com/office/drawing/2014/main" id="{0C45291B-288F-120F-2590-7933E95D2EA2}"/>
              </a:ext>
            </a:extLst>
          </p:cNvPr>
          <p:cNvSpPr txBox="1"/>
          <p:nvPr/>
        </p:nvSpPr>
        <p:spPr bwMode="auto">
          <a:xfrm>
            <a:off x="1574463"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0" name="TextBox 59">
            <a:extLst>
              <a:ext uri="{FF2B5EF4-FFF2-40B4-BE49-F238E27FC236}">
                <a16:creationId xmlns:a16="http://schemas.microsoft.com/office/drawing/2014/main" id="{AC5D3B29-B43C-68FA-F15D-15ACE34CE0F7}"/>
              </a:ext>
            </a:extLst>
          </p:cNvPr>
          <p:cNvSpPr txBox="1"/>
          <p:nvPr/>
        </p:nvSpPr>
        <p:spPr bwMode="auto">
          <a:xfrm>
            <a:off x="1966722"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61" name="TextBox 60">
            <a:extLst>
              <a:ext uri="{FF2B5EF4-FFF2-40B4-BE49-F238E27FC236}">
                <a16:creationId xmlns:a16="http://schemas.microsoft.com/office/drawing/2014/main" id="{9EAB7714-D0FE-C5BA-9FD1-70E421BE702F}"/>
              </a:ext>
            </a:extLst>
          </p:cNvPr>
          <p:cNvSpPr txBox="1"/>
          <p:nvPr/>
        </p:nvSpPr>
        <p:spPr bwMode="auto">
          <a:xfrm>
            <a:off x="2349292"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62" name="TextBox 61">
            <a:extLst>
              <a:ext uri="{FF2B5EF4-FFF2-40B4-BE49-F238E27FC236}">
                <a16:creationId xmlns:a16="http://schemas.microsoft.com/office/drawing/2014/main" id="{9DED29CF-6B72-1BFD-4D7F-5E4233542BEE}"/>
              </a:ext>
            </a:extLst>
          </p:cNvPr>
          <p:cNvSpPr txBox="1"/>
          <p:nvPr/>
        </p:nvSpPr>
        <p:spPr bwMode="auto">
          <a:xfrm>
            <a:off x="2741551"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3" name="TextBox 62">
            <a:extLst>
              <a:ext uri="{FF2B5EF4-FFF2-40B4-BE49-F238E27FC236}">
                <a16:creationId xmlns:a16="http://schemas.microsoft.com/office/drawing/2014/main" id="{79FE6506-F611-E8EA-8FB4-AEE743F5C5CA}"/>
              </a:ext>
            </a:extLst>
          </p:cNvPr>
          <p:cNvSpPr txBox="1"/>
          <p:nvPr/>
        </p:nvSpPr>
        <p:spPr bwMode="auto">
          <a:xfrm>
            <a:off x="3129056"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216" name="TextBox 9215">
            <a:extLst>
              <a:ext uri="{FF2B5EF4-FFF2-40B4-BE49-F238E27FC236}">
                <a16:creationId xmlns:a16="http://schemas.microsoft.com/office/drawing/2014/main" id="{AEC97F8C-4D39-F4E2-281C-420FE3DCBA2D}"/>
              </a:ext>
            </a:extLst>
          </p:cNvPr>
          <p:cNvSpPr txBox="1"/>
          <p:nvPr/>
        </p:nvSpPr>
        <p:spPr bwMode="auto">
          <a:xfrm>
            <a:off x="3521315"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9217" name="TextBox 9216">
            <a:extLst>
              <a:ext uri="{FF2B5EF4-FFF2-40B4-BE49-F238E27FC236}">
                <a16:creationId xmlns:a16="http://schemas.microsoft.com/office/drawing/2014/main" id="{33F2D7BF-F92A-4D95-EDEC-2500A6BC24AC}"/>
              </a:ext>
            </a:extLst>
          </p:cNvPr>
          <p:cNvSpPr txBox="1"/>
          <p:nvPr/>
        </p:nvSpPr>
        <p:spPr bwMode="auto">
          <a:xfrm>
            <a:off x="3892296"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9219" name="TextBox 9218">
            <a:extLst>
              <a:ext uri="{FF2B5EF4-FFF2-40B4-BE49-F238E27FC236}">
                <a16:creationId xmlns:a16="http://schemas.microsoft.com/office/drawing/2014/main" id="{419A98A5-B543-21BB-27A7-17F8878E11D8}"/>
              </a:ext>
            </a:extLst>
          </p:cNvPr>
          <p:cNvSpPr txBox="1"/>
          <p:nvPr/>
        </p:nvSpPr>
        <p:spPr bwMode="auto">
          <a:xfrm>
            <a:off x="4274866"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9220" name="TextBox 9219">
            <a:extLst>
              <a:ext uri="{FF2B5EF4-FFF2-40B4-BE49-F238E27FC236}">
                <a16:creationId xmlns:a16="http://schemas.microsoft.com/office/drawing/2014/main" id="{2CE0C63C-B045-6945-8978-1EE9A4FD7AA6}"/>
              </a:ext>
            </a:extLst>
          </p:cNvPr>
          <p:cNvSpPr txBox="1"/>
          <p:nvPr/>
        </p:nvSpPr>
        <p:spPr bwMode="auto">
          <a:xfrm>
            <a:off x="4667125"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22" name="TextBox 9221">
            <a:extLst>
              <a:ext uri="{FF2B5EF4-FFF2-40B4-BE49-F238E27FC236}">
                <a16:creationId xmlns:a16="http://schemas.microsoft.com/office/drawing/2014/main" id="{19168168-07F3-331D-FA2F-B6BA84589535}"/>
              </a:ext>
            </a:extLst>
          </p:cNvPr>
          <p:cNvSpPr txBox="1"/>
          <p:nvPr/>
        </p:nvSpPr>
        <p:spPr bwMode="auto">
          <a:xfrm>
            <a:off x="5054630"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9223" name="TextBox 9222">
            <a:extLst>
              <a:ext uri="{FF2B5EF4-FFF2-40B4-BE49-F238E27FC236}">
                <a16:creationId xmlns:a16="http://schemas.microsoft.com/office/drawing/2014/main" id="{F5489702-1916-7693-9162-DB107588B6C8}"/>
              </a:ext>
            </a:extLst>
          </p:cNvPr>
          <p:cNvSpPr txBox="1"/>
          <p:nvPr/>
        </p:nvSpPr>
        <p:spPr bwMode="auto">
          <a:xfrm>
            <a:off x="5446889" y="5573048"/>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cxnSp>
        <p:nvCxnSpPr>
          <p:cNvPr id="9225" name="Straight Connector 9224">
            <a:extLst>
              <a:ext uri="{FF2B5EF4-FFF2-40B4-BE49-F238E27FC236}">
                <a16:creationId xmlns:a16="http://schemas.microsoft.com/office/drawing/2014/main" id="{8916FC63-B7B6-65C9-F8C1-80A7DF3E4248}"/>
              </a:ext>
            </a:extLst>
          </p:cNvPr>
          <p:cNvCxnSpPr/>
          <p:nvPr/>
        </p:nvCxnSpPr>
        <p:spPr bwMode="auto">
          <a:xfrm flipV="1">
            <a:off x="2542708" y="4622800"/>
            <a:ext cx="0" cy="934892"/>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9226" name="TextBox 9225">
            <a:extLst>
              <a:ext uri="{FF2B5EF4-FFF2-40B4-BE49-F238E27FC236}">
                <a16:creationId xmlns:a16="http://schemas.microsoft.com/office/drawing/2014/main" id="{978F8993-07EC-D736-892F-E64365C2D532}"/>
              </a:ext>
            </a:extLst>
          </p:cNvPr>
          <p:cNvSpPr txBox="1"/>
          <p:nvPr/>
        </p:nvSpPr>
        <p:spPr bwMode="auto">
          <a:xfrm>
            <a:off x="2563132" y="4376467"/>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45%</a:t>
            </a:r>
          </a:p>
        </p:txBody>
      </p:sp>
      <p:sp>
        <p:nvSpPr>
          <p:cNvPr id="9227" name="TextBox 9226">
            <a:extLst>
              <a:ext uri="{FF2B5EF4-FFF2-40B4-BE49-F238E27FC236}">
                <a16:creationId xmlns:a16="http://schemas.microsoft.com/office/drawing/2014/main" id="{52CFC200-C78F-2D5B-5525-82D99D027D08}"/>
              </a:ext>
            </a:extLst>
          </p:cNvPr>
          <p:cNvSpPr txBox="1"/>
          <p:nvPr/>
        </p:nvSpPr>
        <p:spPr bwMode="auto">
          <a:xfrm>
            <a:off x="2552238" y="5057907"/>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36%</a:t>
            </a:r>
          </a:p>
        </p:txBody>
      </p:sp>
      <p:sp>
        <p:nvSpPr>
          <p:cNvPr id="9228" name="TextBox 9227">
            <a:extLst>
              <a:ext uri="{FF2B5EF4-FFF2-40B4-BE49-F238E27FC236}">
                <a16:creationId xmlns:a16="http://schemas.microsoft.com/office/drawing/2014/main" id="{5E844788-A05E-E8B5-F497-EF741470D1E6}"/>
              </a:ext>
            </a:extLst>
          </p:cNvPr>
          <p:cNvSpPr txBox="1"/>
          <p:nvPr/>
        </p:nvSpPr>
        <p:spPr bwMode="auto">
          <a:xfrm>
            <a:off x="1340366" y="36109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29" name="TextBox 9228">
            <a:extLst>
              <a:ext uri="{FF2B5EF4-FFF2-40B4-BE49-F238E27FC236}">
                <a16:creationId xmlns:a16="http://schemas.microsoft.com/office/drawing/2014/main" id="{EDD656CF-1AA5-CA26-0DD0-383D86216883}"/>
              </a:ext>
            </a:extLst>
          </p:cNvPr>
          <p:cNvSpPr txBox="1"/>
          <p:nvPr/>
        </p:nvSpPr>
        <p:spPr bwMode="auto">
          <a:xfrm>
            <a:off x="1360975" y="362783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0" name="TextBox 9229">
            <a:extLst>
              <a:ext uri="{FF2B5EF4-FFF2-40B4-BE49-F238E27FC236}">
                <a16:creationId xmlns:a16="http://schemas.microsoft.com/office/drawing/2014/main" id="{BE0FDD0A-606A-EADA-F070-810931736B38}"/>
              </a:ext>
            </a:extLst>
          </p:cNvPr>
          <p:cNvSpPr txBox="1"/>
          <p:nvPr/>
        </p:nvSpPr>
        <p:spPr bwMode="auto">
          <a:xfrm>
            <a:off x="1463354" y="370419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1" name="TextBox 9230">
            <a:extLst>
              <a:ext uri="{FF2B5EF4-FFF2-40B4-BE49-F238E27FC236}">
                <a16:creationId xmlns:a16="http://schemas.microsoft.com/office/drawing/2014/main" id="{0EC2F4F1-9F03-AEAF-B8FF-5373C4CD0E40}"/>
              </a:ext>
            </a:extLst>
          </p:cNvPr>
          <p:cNvSpPr txBox="1"/>
          <p:nvPr/>
        </p:nvSpPr>
        <p:spPr bwMode="auto">
          <a:xfrm>
            <a:off x="1617556" y="387405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2" name="TextBox 9231">
            <a:extLst>
              <a:ext uri="{FF2B5EF4-FFF2-40B4-BE49-F238E27FC236}">
                <a16:creationId xmlns:a16="http://schemas.microsoft.com/office/drawing/2014/main" id="{56A6D52A-7523-AFFF-69C2-1A877B68E13A}"/>
              </a:ext>
            </a:extLst>
          </p:cNvPr>
          <p:cNvSpPr txBox="1"/>
          <p:nvPr/>
        </p:nvSpPr>
        <p:spPr bwMode="auto">
          <a:xfrm>
            <a:off x="1642648" y="393844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3" name="TextBox 9232">
            <a:extLst>
              <a:ext uri="{FF2B5EF4-FFF2-40B4-BE49-F238E27FC236}">
                <a16:creationId xmlns:a16="http://schemas.microsoft.com/office/drawing/2014/main" id="{FB560966-8E58-1658-3053-D61C73392A11}"/>
              </a:ext>
            </a:extLst>
          </p:cNvPr>
          <p:cNvSpPr txBox="1"/>
          <p:nvPr/>
        </p:nvSpPr>
        <p:spPr bwMode="auto">
          <a:xfrm>
            <a:off x="1492766" y="37633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4" name="TextBox 9233">
            <a:extLst>
              <a:ext uri="{FF2B5EF4-FFF2-40B4-BE49-F238E27FC236}">
                <a16:creationId xmlns:a16="http://schemas.microsoft.com/office/drawing/2014/main" id="{18E5625D-7634-E95A-130A-ABB3926C56D7}"/>
              </a:ext>
            </a:extLst>
          </p:cNvPr>
          <p:cNvSpPr txBox="1"/>
          <p:nvPr/>
        </p:nvSpPr>
        <p:spPr bwMode="auto">
          <a:xfrm>
            <a:off x="1652684" y="395864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5" name="TextBox 9234">
            <a:extLst>
              <a:ext uri="{FF2B5EF4-FFF2-40B4-BE49-F238E27FC236}">
                <a16:creationId xmlns:a16="http://schemas.microsoft.com/office/drawing/2014/main" id="{C0EF8CEB-2320-FCC7-9657-B4F11E1AE596}"/>
              </a:ext>
            </a:extLst>
          </p:cNvPr>
          <p:cNvSpPr txBox="1"/>
          <p:nvPr/>
        </p:nvSpPr>
        <p:spPr bwMode="auto">
          <a:xfrm>
            <a:off x="1796242" y="403084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6" name="TextBox 9235">
            <a:extLst>
              <a:ext uri="{FF2B5EF4-FFF2-40B4-BE49-F238E27FC236}">
                <a16:creationId xmlns:a16="http://schemas.microsoft.com/office/drawing/2014/main" id="{66EE1971-7766-4EB0-20A6-7F95889E5844}"/>
              </a:ext>
            </a:extLst>
          </p:cNvPr>
          <p:cNvSpPr txBox="1"/>
          <p:nvPr/>
        </p:nvSpPr>
        <p:spPr bwMode="auto">
          <a:xfrm>
            <a:off x="1850194" y="406326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7" name="TextBox 9236">
            <a:extLst>
              <a:ext uri="{FF2B5EF4-FFF2-40B4-BE49-F238E27FC236}">
                <a16:creationId xmlns:a16="http://schemas.microsoft.com/office/drawing/2014/main" id="{D4926A69-AAD8-2B05-1302-8EDB27B0CFB3}"/>
              </a:ext>
            </a:extLst>
          </p:cNvPr>
          <p:cNvSpPr txBox="1"/>
          <p:nvPr/>
        </p:nvSpPr>
        <p:spPr bwMode="auto">
          <a:xfrm>
            <a:off x="1851868" y="412553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8" name="TextBox 9237">
            <a:extLst>
              <a:ext uri="{FF2B5EF4-FFF2-40B4-BE49-F238E27FC236}">
                <a16:creationId xmlns:a16="http://schemas.microsoft.com/office/drawing/2014/main" id="{1FC742EF-3925-0828-0D8A-1CDEC44DF031}"/>
              </a:ext>
            </a:extLst>
          </p:cNvPr>
          <p:cNvSpPr txBox="1"/>
          <p:nvPr/>
        </p:nvSpPr>
        <p:spPr bwMode="auto">
          <a:xfrm>
            <a:off x="1955442" y="416296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39" name="TextBox 9238">
            <a:extLst>
              <a:ext uri="{FF2B5EF4-FFF2-40B4-BE49-F238E27FC236}">
                <a16:creationId xmlns:a16="http://schemas.microsoft.com/office/drawing/2014/main" id="{73336CC5-2579-CA1C-C205-85F0778C6147}"/>
              </a:ext>
            </a:extLst>
          </p:cNvPr>
          <p:cNvSpPr txBox="1"/>
          <p:nvPr/>
        </p:nvSpPr>
        <p:spPr bwMode="auto">
          <a:xfrm>
            <a:off x="2026650" y="418637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0" name="TextBox 9239">
            <a:extLst>
              <a:ext uri="{FF2B5EF4-FFF2-40B4-BE49-F238E27FC236}">
                <a16:creationId xmlns:a16="http://schemas.microsoft.com/office/drawing/2014/main" id="{D2FA4A8A-92E7-90FA-C615-3E3619EFEE55}"/>
              </a:ext>
            </a:extLst>
          </p:cNvPr>
          <p:cNvSpPr txBox="1"/>
          <p:nvPr/>
        </p:nvSpPr>
        <p:spPr bwMode="auto">
          <a:xfrm>
            <a:off x="2039414" y="419291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1" name="TextBox 9240">
            <a:extLst>
              <a:ext uri="{FF2B5EF4-FFF2-40B4-BE49-F238E27FC236}">
                <a16:creationId xmlns:a16="http://schemas.microsoft.com/office/drawing/2014/main" id="{3F87AF4E-73CA-25B0-A931-3B2B6960D1F2}"/>
              </a:ext>
            </a:extLst>
          </p:cNvPr>
          <p:cNvSpPr txBox="1"/>
          <p:nvPr/>
        </p:nvSpPr>
        <p:spPr bwMode="auto">
          <a:xfrm>
            <a:off x="2063067" y="425429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2" name="TextBox 9241">
            <a:extLst>
              <a:ext uri="{FF2B5EF4-FFF2-40B4-BE49-F238E27FC236}">
                <a16:creationId xmlns:a16="http://schemas.microsoft.com/office/drawing/2014/main" id="{53998CD5-9252-3B2B-9C8D-E0436D31ADAF}"/>
              </a:ext>
            </a:extLst>
          </p:cNvPr>
          <p:cNvSpPr txBox="1"/>
          <p:nvPr/>
        </p:nvSpPr>
        <p:spPr bwMode="auto">
          <a:xfrm>
            <a:off x="2326825" y="443468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3" name="TextBox 9242">
            <a:extLst>
              <a:ext uri="{FF2B5EF4-FFF2-40B4-BE49-F238E27FC236}">
                <a16:creationId xmlns:a16="http://schemas.microsoft.com/office/drawing/2014/main" id="{992AD3CB-B346-FD5B-4DE4-3CEE88CCA003}"/>
              </a:ext>
            </a:extLst>
          </p:cNvPr>
          <p:cNvSpPr txBox="1"/>
          <p:nvPr/>
        </p:nvSpPr>
        <p:spPr bwMode="auto">
          <a:xfrm>
            <a:off x="2370030" y="444137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4" name="TextBox 9243">
            <a:extLst>
              <a:ext uri="{FF2B5EF4-FFF2-40B4-BE49-F238E27FC236}">
                <a16:creationId xmlns:a16="http://schemas.microsoft.com/office/drawing/2014/main" id="{E49078E5-A601-9155-3CD4-05D881C7564B}"/>
              </a:ext>
            </a:extLst>
          </p:cNvPr>
          <p:cNvSpPr txBox="1"/>
          <p:nvPr/>
        </p:nvSpPr>
        <p:spPr bwMode="auto">
          <a:xfrm>
            <a:off x="2383808" y="445500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5" name="TextBox 9244">
            <a:extLst>
              <a:ext uri="{FF2B5EF4-FFF2-40B4-BE49-F238E27FC236}">
                <a16:creationId xmlns:a16="http://schemas.microsoft.com/office/drawing/2014/main" id="{80A9FD5F-8BC5-BA3A-BE91-B602A26044B6}"/>
              </a:ext>
            </a:extLst>
          </p:cNvPr>
          <p:cNvSpPr txBox="1"/>
          <p:nvPr/>
        </p:nvSpPr>
        <p:spPr bwMode="auto">
          <a:xfrm>
            <a:off x="2656723" y="459897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6" name="TextBox 9245">
            <a:extLst>
              <a:ext uri="{FF2B5EF4-FFF2-40B4-BE49-F238E27FC236}">
                <a16:creationId xmlns:a16="http://schemas.microsoft.com/office/drawing/2014/main" id="{8FCA687D-6F58-9136-DCB3-12707987A5CD}"/>
              </a:ext>
            </a:extLst>
          </p:cNvPr>
          <p:cNvSpPr txBox="1"/>
          <p:nvPr/>
        </p:nvSpPr>
        <p:spPr bwMode="auto">
          <a:xfrm>
            <a:off x="2778698" y="462280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7" name="TextBox 9246">
            <a:extLst>
              <a:ext uri="{FF2B5EF4-FFF2-40B4-BE49-F238E27FC236}">
                <a16:creationId xmlns:a16="http://schemas.microsoft.com/office/drawing/2014/main" id="{494A3465-E40F-DBB3-F414-F2D65AD9D3BF}"/>
              </a:ext>
            </a:extLst>
          </p:cNvPr>
          <p:cNvSpPr txBox="1"/>
          <p:nvPr/>
        </p:nvSpPr>
        <p:spPr bwMode="auto">
          <a:xfrm>
            <a:off x="2942070" y="468759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8" name="TextBox 9247">
            <a:extLst>
              <a:ext uri="{FF2B5EF4-FFF2-40B4-BE49-F238E27FC236}">
                <a16:creationId xmlns:a16="http://schemas.microsoft.com/office/drawing/2014/main" id="{FA82BC01-FED9-0D76-6E98-084D12140F7F}"/>
              </a:ext>
            </a:extLst>
          </p:cNvPr>
          <p:cNvSpPr txBox="1"/>
          <p:nvPr/>
        </p:nvSpPr>
        <p:spPr bwMode="auto">
          <a:xfrm>
            <a:off x="3032580" y="469440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49" name="TextBox 9248">
            <a:extLst>
              <a:ext uri="{FF2B5EF4-FFF2-40B4-BE49-F238E27FC236}">
                <a16:creationId xmlns:a16="http://schemas.microsoft.com/office/drawing/2014/main" id="{8FDAC430-7A94-808B-FF0F-AF743048D405}"/>
              </a:ext>
            </a:extLst>
          </p:cNvPr>
          <p:cNvSpPr txBox="1"/>
          <p:nvPr/>
        </p:nvSpPr>
        <p:spPr bwMode="auto">
          <a:xfrm>
            <a:off x="3077799" y="469427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0" name="TextBox 9249">
            <a:extLst>
              <a:ext uri="{FF2B5EF4-FFF2-40B4-BE49-F238E27FC236}">
                <a16:creationId xmlns:a16="http://schemas.microsoft.com/office/drawing/2014/main" id="{22DB694F-0B92-DD4F-B920-391E70871835}"/>
              </a:ext>
            </a:extLst>
          </p:cNvPr>
          <p:cNvSpPr txBox="1"/>
          <p:nvPr/>
        </p:nvSpPr>
        <p:spPr bwMode="auto">
          <a:xfrm>
            <a:off x="3151601" y="473389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1" name="TextBox 9250">
            <a:extLst>
              <a:ext uri="{FF2B5EF4-FFF2-40B4-BE49-F238E27FC236}">
                <a16:creationId xmlns:a16="http://schemas.microsoft.com/office/drawing/2014/main" id="{C47382F9-897F-06A4-2C3E-A135CEA90998}"/>
              </a:ext>
            </a:extLst>
          </p:cNvPr>
          <p:cNvSpPr txBox="1"/>
          <p:nvPr/>
        </p:nvSpPr>
        <p:spPr bwMode="auto">
          <a:xfrm>
            <a:off x="3232001" y="475546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2" name="TextBox 9251">
            <a:extLst>
              <a:ext uri="{FF2B5EF4-FFF2-40B4-BE49-F238E27FC236}">
                <a16:creationId xmlns:a16="http://schemas.microsoft.com/office/drawing/2014/main" id="{6E14EDB2-1F1E-7994-B91C-8FFD81013FAA}"/>
              </a:ext>
            </a:extLst>
          </p:cNvPr>
          <p:cNvSpPr txBox="1"/>
          <p:nvPr/>
        </p:nvSpPr>
        <p:spPr bwMode="auto">
          <a:xfrm>
            <a:off x="3290299" y="476909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3" name="TextBox 9252">
            <a:extLst>
              <a:ext uri="{FF2B5EF4-FFF2-40B4-BE49-F238E27FC236}">
                <a16:creationId xmlns:a16="http://schemas.microsoft.com/office/drawing/2014/main" id="{83790793-8568-4954-46F4-98A044737038}"/>
              </a:ext>
            </a:extLst>
          </p:cNvPr>
          <p:cNvSpPr txBox="1"/>
          <p:nvPr/>
        </p:nvSpPr>
        <p:spPr bwMode="auto">
          <a:xfrm>
            <a:off x="3484117" y="482856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4" name="TextBox 9253">
            <a:extLst>
              <a:ext uri="{FF2B5EF4-FFF2-40B4-BE49-F238E27FC236}">
                <a16:creationId xmlns:a16="http://schemas.microsoft.com/office/drawing/2014/main" id="{8B46395E-5BCC-5811-50C4-BC46F2A5FEE9}"/>
              </a:ext>
            </a:extLst>
          </p:cNvPr>
          <p:cNvSpPr txBox="1"/>
          <p:nvPr/>
        </p:nvSpPr>
        <p:spPr bwMode="auto">
          <a:xfrm>
            <a:off x="3615938" y="487206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5" name="TextBox 9254">
            <a:extLst>
              <a:ext uri="{FF2B5EF4-FFF2-40B4-BE49-F238E27FC236}">
                <a16:creationId xmlns:a16="http://schemas.microsoft.com/office/drawing/2014/main" id="{2AA6A6D5-6D87-A13E-CA21-92AA6EF5087F}"/>
              </a:ext>
            </a:extLst>
          </p:cNvPr>
          <p:cNvSpPr txBox="1"/>
          <p:nvPr/>
        </p:nvSpPr>
        <p:spPr bwMode="auto">
          <a:xfrm>
            <a:off x="4001783" y="490822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6" name="TextBox 9255">
            <a:extLst>
              <a:ext uri="{FF2B5EF4-FFF2-40B4-BE49-F238E27FC236}">
                <a16:creationId xmlns:a16="http://schemas.microsoft.com/office/drawing/2014/main" id="{DF7E0E7E-B577-2E11-BC95-8B42531FF141}"/>
              </a:ext>
            </a:extLst>
          </p:cNvPr>
          <p:cNvSpPr txBox="1"/>
          <p:nvPr/>
        </p:nvSpPr>
        <p:spPr bwMode="auto">
          <a:xfrm>
            <a:off x="4128836" y="496713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7" name="TextBox 9256">
            <a:extLst>
              <a:ext uri="{FF2B5EF4-FFF2-40B4-BE49-F238E27FC236}">
                <a16:creationId xmlns:a16="http://schemas.microsoft.com/office/drawing/2014/main" id="{0DB02423-586F-1CBB-1FF8-693DE6D70354}"/>
              </a:ext>
            </a:extLst>
          </p:cNvPr>
          <p:cNvSpPr txBox="1"/>
          <p:nvPr/>
        </p:nvSpPr>
        <p:spPr bwMode="auto">
          <a:xfrm>
            <a:off x="4250722" y="499635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8" name="TextBox 9257">
            <a:extLst>
              <a:ext uri="{FF2B5EF4-FFF2-40B4-BE49-F238E27FC236}">
                <a16:creationId xmlns:a16="http://schemas.microsoft.com/office/drawing/2014/main" id="{35773E6D-6BB9-62B7-0286-1D409C143E15}"/>
              </a:ext>
            </a:extLst>
          </p:cNvPr>
          <p:cNvSpPr txBox="1"/>
          <p:nvPr/>
        </p:nvSpPr>
        <p:spPr bwMode="auto">
          <a:xfrm>
            <a:off x="4539520" y="505790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9" name="TextBox 9258">
            <a:extLst>
              <a:ext uri="{FF2B5EF4-FFF2-40B4-BE49-F238E27FC236}">
                <a16:creationId xmlns:a16="http://schemas.microsoft.com/office/drawing/2014/main" id="{24242365-4DD9-1F56-8762-2F021EFA3ED0}"/>
              </a:ext>
            </a:extLst>
          </p:cNvPr>
          <p:cNvSpPr txBox="1"/>
          <p:nvPr/>
        </p:nvSpPr>
        <p:spPr bwMode="auto">
          <a:xfrm>
            <a:off x="4711314" y="505790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0" name="TextBox 9259">
            <a:extLst>
              <a:ext uri="{FF2B5EF4-FFF2-40B4-BE49-F238E27FC236}">
                <a16:creationId xmlns:a16="http://schemas.microsoft.com/office/drawing/2014/main" id="{0636CAA2-A79E-2290-1F97-0C4821A698F0}"/>
              </a:ext>
            </a:extLst>
          </p:cNvPr>
          <p:cNvSpPr txBox="1"/>
          <p:nvPr/>
        </p:nvSpPr>
        <p:spPr bwMode="auto">
          <a:xfrm>
            <a:off x="4896414" y="505790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1" name="TextBox 9260">
            <a:extLst>
              <a:ext uri="{FF2B5EF4-FFF2-40B4-BE49-F238E27FC236}">
                <a16:creationId xmlns:a16="http://schemas.microsoft.com/office/drawing/2014/main" id="{E9A67E81-2701-68BE-E216-1C9D0535080B}"/>
              </a:ext>
            </a:extLst>
          </p:cNvPr>
          <p:cNvSpPr txBox="1"/>
          <p:nvPr/>
        </p:nvSpPr>
        <p:spPr bwMode="auto">
          <a:xfrm>
            <a:off x="5357006" y="515895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2" name="TextBox 9261">
            <a:extLst>
              <a:ext uri="{FF2B5EF4-FFF2-40B4-BE49-F238E27FC236}">
                <a16:creationId xmlns:a16="http://schemas.microsoft.com/office/drawing/2014/main" id="{EB702F89-300C-2D9C-13F2-6585130DB157}"/>
              </a:ext>
            </a:extLst>
          </p:cNvPr>
          <p:cNvSpPr txBox="1"/>
          <p:nvPr/>
        </p:nvSpPr>
        <p:spPr bwMode="auto">
          <a:xfrm>
            <a:off x="5600125" y="515895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3" name="TextBox 9262">
            <a:extLst>
              <a:ext uri="{FF2B5EF4-FFF2-40B4-BE49-F238E27FC236}">
                <a16:creationId xmlns:a16="http://schemas.microsoft.com/office/drawing/2014/main" id="{7F230D2F-24CA-3249-68C1-981BE2FEF4D3}"/>
              </a:ext>
            </a:extLst>
          </p:cNvPr>
          <p:cNvSpPr txBox="1"/>
          <p:nvPr/>
        </p:nvSpPr>
        <p:spPr bwMode="auto">
          <a:xfrm>
            <a:off x="5405357" y="538715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4" name="TextBox 9263">
            <a:extLst>
              <a:ext uri="{FF2B5EF4-FFF2-40B4-BE49-F238E27FC236}">
                <a16:creationId xmlns:a16="http://schemas.microsoft.com/office/drawing/2014/main" id="{F9AAE9C6-8CC5-D233-06EC-C365D240E80B}"/>
              </a:ext>
            </a:extLst>
          </p:cNvPr>
          <p:cNvSpPr txBox="1"/>
          <p:nvPr/>
        </p:nvSpPr>
        <p:spPr bwMode="auto">
          <a:xfrm>
            <a:off x="4234027" y="52426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5" name="TextBox 9264">
            <a:extLst>
              <a:ext uri="{FF2B5EF4-FFF2-40B4-BE49-F238E27FC236}">
                <a16:creationId xmlns:a16="http://schemas.microsoft.com/office/drawing/2014/main" id="{E67BF157-3A3C-2EEC-8AF2-D384D3475E86}"/>
              </a:ext>
            </a:extLst>
          </p:cNvPr>
          <p:cNvSpPr txBox="1"/>
          <p:nvPr/>
        </p:nvSpPr>
        <p:spPr bwMode="auto">
          <a:xfrm>
            <a:off x="3769795" y="518101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6" name="TextBox 9265">
            <a:extLst>
              <a:ext uri="{FF2B5EF4-FFF2-40B4-BE49-F238E27FC236}">
                <a16:creationId xmlns:a16="http://schemas.microsoft.com/office/drawing/2014/main" id="{18E66363-CA4C-B5FA-8F09-C16FC4363CC0}"/>
              </a:ext>
            </a:extLst>
          </p:cNvPr>
          <p:cNvSpPr txBox="1"/>
          <p:nvPr/>
        </p:nvSpPr>
        <p:spPr bwMode="auto">
          <a:xfrm>
            <a:off x="3271344" y="507851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7" name="TextBox 9266">
            <a:extLst>
              <a:ext uri="{FF2B5EF4-FFF2-40B4-BE49-F238E27FC236}">
                <a16:creationId xmlns:a16="http://schemas.microsoft.com/office/drawing/2014/main" id="{083E5674-484F-4A32-E8E1-BB4169B07D33}"/>
              </a:ext>
            </a:extLst>
          </p:cNvPr>
          <p:cNvSpPr txBox="1"/>
          <p:nvPr/>
        </p:nvSpPr>
        <p:spPr bwMode="auto">
          <a:xfrm>
            <a:off x="3141780" y="502961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8" name="TextBox 9267">
            <a:extLst>
              <a:ext uri="{FF2B5EF4-FFF2-40B4-BE49-F238E27FC236}">
                <a16:creationId xmlns:a16="http://schemas.microsoft.com/office/drawing/2014/main" id="{585E88B6-9E19-A09B-6F83-4BF7DD370FFC}"/>
              </a:ext>
            </a:extLst>
          </p:cNvPr>
          <p:cNvSpPr txBox="1"/>
          <p:nvPr/>
        </p:nvSpPr>
        <p:spPr bwMode="auto">
          <a:xfrm>
            <a:off x="3050983" y="496640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69" name="TextBox 9268">
            <a:extLst>
              <a:ext uri="{FF2B5EF4-FFF2-40B4-BE49-F238E27FC236}">
                <a16:creationId xmlns:a16="http://schemas.microsoft.com/office/drawing/2014/main" id="{75AABD15-5BCD-2BB6-9E97-372A2F52C1B9}"/>
              </a:ext>
            </a:extLst>
          </p:cNvPr>
          <p:cNvSpPr txBox="1"/>
          <p:nvPr/>
        </p:nvSpPr>
        <p:spPr bwMode="auto">
          <a:xfrm>
            <a:off x="2756970" y="482856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0" name="TextBox 9269">
            <a:extLst>
              <a:ext uri="{FF2B5EF4-FFF2-40B4-BE49-F238E27FC236}">
                <a16:creationId xmlns:a16="http://schemas.microsoft.com/office/drawing/2014/main" id="{0353DDBA-47E8-621E-9DE0-395835594DDE}"/>
              </a:ext>
            </a:extLst>
          </p:cNvPr>
          <p:cNvSpPr txBox="1"/>
          <p:nvPr/>
        </p:nvSpPr>
        <p:spPr bwMode="auto">
          <a:xfrm>
            <a:off x="2636174" y="476524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1" name="TextBox 9270">
            <a:extLst>
              <a:ext uri="{FF2B5EF4-FFF2-40B4-BE49-F238E27FC236}">
                <a16:creationId xmlns:a16="http://schemas.microsoft.com/office/drawing/2014/main" id="{315CD030-9179-2C7E-F9F0-0B375C2FBDEA}"/>
              </a:ext>
            </a:extLst>
          </p:cNvPr>
          <p:cNvSpPr txBox="1"/>
          <p:nvPr/>
        </p:nvSpPr>
        <p:spPr bwMode="auto">
          <a:xfrm>
            <a:off x="2577984" y="474165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2" name="TextBox 9271">
            <a:extLst>
              <a:ext uri="{FF2B5EF4-FFF2-40B4-BE49-F238E27FC236}">
                <a16:creationId xmlns:a16="http://schemas.microsoft.com/office/drawing/2014/main" id="{5658C9A9-1A46-D984-FA11-70EABBA66B0C}"/>
              </a:ext>
            </a:extLst>
          </p:cNvPr>
          <p:cNvSpPr txBox="1"/>
          <p:nvPr/>
        </p:nvSpPr>
        <p:spPr bwMode="auto">
          <a:xfrm>
            <a:off x="2409877" y="465550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3" name="TextBox 9272">
            <a:extLst>
              <a:ext uri="{FF2B5EF4-FFF2-40B4-BE49-F238E27FC236}">
                <a16:creationId xmlns:a16="http://schemas.microsoft.com/office/drawing/2014/main" id="{7DFE0F51-E4DB-B7A4-BFDA-A4AB87B7E036}"/>
              </a:ext>
            </a:extLst>
          </p:cNvPr>
          <p:cNvSpPr txBox="1"/>
          <p:nvPr/>
        </p:nvSpPr>
        <p:spPr bwMode="auto">
          <a:xfrm>
            <a:off x="2228734" y="454595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4" name="TextBox 9273">
            <a:extLst>
              <a:ext uri="{FF2B5EF4-FFF2-40B4-BE49-F238E27FC236}">
                <a16:creationId xmlns:a16="http://schemas.microsoft.com/office/drawing/2014/main" id="{F1030ED7-C8D7-71C0-9AC3-41C904A8E734}"/>
              </a:ext>
            </a:extLst>
          </p:cNvPr>
          <p:cNvSpPr txBox="1"/>
          <p:nvPr/>
        </p:nvSpPr>
        <p:spPr bwMode="auto">
          <a:xfrm>
            <a:off x="2014862" y="447586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5" name="TextBox 9274">
            <a:extLst>
              <a:ext uri="{FF2B5EF4-FFF2-40B4-BE49-F238E27FC236}">
                <a16:creationId xmlns:a16="http://schemas.microsoft.com/office/drawing/2014/main" id="{5C363192-EDC3-D6BE-6D45-2CD3DE093321}"/>
              </a:ext>
            </a:extLst>
          </p:cNvPr>
          <p:cNvSpPr txBox="1"/>
          <p:nvPr/>
        </p:nvSpPr>
        <p:spPr bwMode="auto">
          <a:xfrm>
            <a:off x="2004882" y="444107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6" name="TextBox 9275">
            <a:extLst>
              <a:ext uri="{FF2B5EF4-FFF2-40B4-BE49-F238E27FC236}">
                <a16:creationId xmlns:a16="http://schemas.microsoft.com/office/drawing/2014/main" id="{3B47AEA0-AEFC-49DD-98C5-8285BFCF9B3A}"/>
              </a:ext>
            </a:extLst>
          </p:cNvPr>
          <p:cNvSpPr txBox="1"/>
          <p:nvPr/>
        </p:nvSpPr>
        <p:spPr bwMode="auto">
          <a:xfrm>
            <a:off x="1924767" y="435150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7" name="TextBox 9276">
            <a:extLst>
              <a:ext uri="{FF2B5EF4-FFF2-40B4-BE49-F238E27FC236}">
                <a16:creationId xmlns:a16="http://schemas.microsoft.com/office/drawing/2014/main" id="{CE020FF5-05E6-0CED-5555-398DB350C7CA}"/>
              </a:ext>
            </a:extLst>
          </p:cNvPr>
          <p:cNvSpPr txBox="1"/>
          <p:nvPr/>
        </p:nvSpPr>
        <p:spPr bwMode="auto">
          <a:xfrm>
            <a:off x="1840086" y="430499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8" name="TextBox 9277">
            <a:extLst>
              <a:ext uri="{FF2B5EF4-FFF2-40B4-BE49-F238E27FC236}">
                <a16:creationId xmlns:a16="http://schemas.microsoft.com/office/drawing/2014/main" id="{99222FC0-0D73-0505-19F4-74ECF93BB6DD}"/>
              </a:ext>
            </a:extLst>
          </p:cNvPr>
          <p:cNvSpPr txBox="1"/>
          <p:nvPr/>
        </p:nvSpPr>
        <p:spPr bwMode="auto">
          <a:xfrm>
            <a:off x="1819726" y="425429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79" name="TextBox 9278">
            <a:extLst>
              <a:ext uri="{FF2B5EF4-FFF2-40B4-BE49-F238E27FC236}">
                <a16:creationId xmlns:a16="http://schemas.microsoft.com/office/drawing/2014/main" id="{3E96612F-4C5A-560D-26D8-94ACFB4C2585}"/>
              </a:ext>
            </a:extLst>
          </p:cNvPr>
          <p:cNvSpPr txBox="1"/>
          <p:nvPr/>
        </p:nvSpPr>
        <p:spPr bwMode="auto">
          <a:xfrm>
            <a:off x="1817014" y="423325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0" name="TextBox 9279">
            <a:extLst>
              <a:ext uri="{FF2B5EF4-FFF2-40B4-BE49-F238E27FC236}">
                <a16:creationId xmlns:a16="http://schemas.microsoft.com/office/drawing/2014/main" id="{3B651BF2-D351-616A-FF28-CCF52960BA05}"/>
              </a:ext>
            </a:extLst>
          </p:cNvPr>
          <p:cNvSpPr txBox="1"/>
          <p:nvPr/>
        </p:nvSpPr>
        <p:spPr bwMode="auto">
          <a:xfrm>
            <a:off x="1737609" y="418458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1" name="TextBox 9280">
            <a:extLst>
              <a:ext uri="{FF2B5EF4-FFF2-40B4-BE49-F238E27FC236}">
                <a16:creationId xmlns:a16="http://schemas.microsoft.com/office/drawing/2014/main" id="{F659730C-C0E1-50A9-F81F-8A8111A1B91B}"/>
              </a:ext>
            </a:extLst>
          </p:cNvPr>
          <p:cNvSpPr txBox="1"/>
          <p:nvPr/>
        </p:nvSpPr>
        <p:spPr bwMode="auto">
          <a:xfrm>
            <a:off x="1693159" y="413792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2" name="TextBox 9281">
            <a:extLst>
              <a:ext uri="{FF2B5EF4-FFF2-40B4-BE49-F238E27FC236}">
                <a16:creationId xmlns:a16="http://schemas.microsoft.com/office/drawing/2014/main" id="{F9580A1B-2929-2EF2-60BE-D9108944D021}"/>
              </a:ext>
            </a:extLst>
          </p:cNvPr>
          <p:cNvSpPr txBox="1"/>
          <p:nvPr/>
        </p:nvSpPr>
        <p:spPr bwMode="auto">
          <a:xfrm>
            <a:off x="1652684" y="407871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3" name="TextBox 9282">
            <a:extLst>
              <a:ext uri="{FF2B5EF4-FFF2-40B4-BE49-F238E27FC236}">
                <a16:creationId xmlns:a16="http://schemas.microsoft.com/office/drawing/2014/main" id="{F9F75215-4DF7-D86D-7491-DCC4BD6E5423}"/>
              </a:ext>
            </a:extLst>
          </p:cNvPr>
          <p:cNvSpPr txBox="1"/>
          <p:nvPr/>
        </p:nvSpPr>
        <p:spPr bwMode="auto">
          <a:xfrm>
            <a:off x="1639609" y="405719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4" name="TextBox 9283">
            <a:extLst>
              <a:ext uri="{FF2B5EF4-FFF2-40B4-BE49-F238E27FC236}">
                <a16:creationId xmlns:a16="http://schemas.microsoft.com/office/drawing/2014/main" id="{DBFE50B9-7B10-3B54-1C2A-A788C99F896E}"/>
              </a:ext>
            </a:extLst>
          </p:cNvPr>
          <p:cNvSpPr txBox="1"/>
          <p:nvPr/>
        </p:nvSpPr>
        <p:spPr bwMode="auto">
          <a:xfrm>
            <a:off x="1610422" y="399716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5" name="TextBox 9284">
            <a:extLst>
              <a:ext uri="{FF2B5EF4-FFF2-40B4-BE49-F238E27FC236}">
                <a16:creationId xmlns:a16="http://schemas.microsoft.com/office/drawing/2014/main" id="{40F79440-C86F-6B43-FF38-5EF3493DD774}"/>
              </a:ext>
            </a:extLst>
          </p:cNvPr>
          <p:cNvSpPr txBox="1"/>
          <p:nvPr/>
        </p:nvSpPr>
        <p:spPr bwMode="auto">
          <a:xfrm>
            <a:off x="1503106" y="388091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6" name="TextBox 9285">
            <a:extLst>
              <a:ext uri="{FF2B5EF4-FFF2-40B4-BE49-F238E27FC236}">
                <a16:creationId xmlns:a16="http://schemas.microsoft.com/office/drawing/2014/main" id="{FF5368B7-14E2-751C-70BB-F3343281B890}"/>
              </a:ext>
            </a:extLst>
          </p:cNvPr>
          <p:cNvSpPr txBox="1"/>
          <p:nvPr/>
        </p:nvSpPr>
        <p:spPr bwMode="auto">
          <a:xfrm>
            <a:off x="1303951" y="367886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7" name="TextBox 9286">
            <a:extLst>
              <a:ext uri="{FF2B5EF4-FFF2-40B4-BE49-F238E27FC236}">
                <a16:creationId xmlns:a16="http://schemas.microsoft.com/office/drawing/2014/main" id="{602F6F89-5CB0-8154-E029-A5111CB9879B}"/>
              </a:ext>
            </a:extLst>
          </p:cNvPr>
          <p:cNvSpPr txBox="1"/>
          <p:nvPr/>
        </p:nvSpPr>
        <p:spPr bwMode="auto">
          <a:xfrm>
            <a:off x="1134378" y="347509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pic>
        <p:nvPicPr>
          <p:cNvPr id="9289" name="Graphic 9288">
            <a:extLst>
              <a:ext uri="{FF2B5EF4-FFF2-40B4-BE49-F238E27FC236}">
                <a16:creationId xmlns:a16="http://schemas.microsoft.com/office/drawing/2014/main" id="{45E29132-5470-F29F-3605-4572AC15F5E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198" y="3446423"/>
            <a:ext cx="4800381" cy="1882835"/>
          </a:xfrm>
          <a:prstGeom prst="rect">
            <a:avLst/>
          </a:prstGeom>
        </p:spPr>
      </p:pic>
      <p:grpSp>
        <p:nvGrpSpPr>
          <p:cNvPr id="9322" name="Group 9321">
            <a:extLst>
              <a:ext uri="{FF2B5EF4-FFF2-40B4-BE49-F238E27FC236}">
                <a16:creationId xmlns:a16="http://schemas.microsoft.com/office/drawing/2014/main" id="{F6C21423-01E5-23A2-B8FA-A3893777CD97}"/>
              </a:ext>
            </a:extLst>
          </p:cNvPr>
          <p:cNvGrpSpPr/>
          <p:nvPr/>
        </p:nvGrpSpPr>
        <p:grpSpPr>
          <a:xfrm>
            <a:off x="6136051" y="3355460"/>
            <a:ext cx="497252" cy="2404680"/>
            <a:chOff x="924776" y="2128610"/>
            <a:chExt cx="497252" cy="2404680"/>
          </a:xfrm>
        </p:grpSpPr>
        <p:sp>
          <p:nvSpPr>
            <p:cNvPr id="9323" name="TextBox 9322">
              <a:extLst>
                <a:ext uri="{FF2B5EF4-FFF2-40B4-BE49-F238E27FC236}">
                  <a16:creationId xmlns:a16="http://schemas.microsoft.com/office/drawing/2014/main" id="{8F72C296-7FC8-6339-4DB6-25CA411B9605}"/>
                </a:ext>
              </a:extLst>
            </p:cNvPr>
            <p:cNvSpPr txBox="1"/>
            <p:nvPr/>
          </p:nvSpPr>
          <p:spPr bwMode="auto">
            <a:xfrm>
              <a:off x="924776" y="2128610"/>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324" name="TextBox 9323">
              <a:extLst>
                <a:ext uri="{FF2B5EF4-FFF2-40B4-BE49-F238E27FC236}">
                  <a16:creationId xmlns:a16="http://schemas.microsoft.com/office/drawing/2014/main" id="{BBBA122F-32DE-6A74-01D3-2970D0210F08}"/>
                </a:ext>
              </a:extLst>
            </p:cNvPr>
            <p:cNvSpPr txBox="1"/>
            <p:nvPr/>
          </p:nvSpPr>
          <p:spPr bwMode="auto">
            <a:xfrm>
              <a:off x="1028972" y="254132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325" name="TextBox 9324">
              <a:extLst>
                <a:ext uri="{FF2B5EF4-FFF2-40B4-BE49-F238E27FC236}">
                  <a16:creationId xmlns:a16="http://schemas.microsoft.com/office/drawing/2014/main" id="{E4243A2D-E0D3-59E3-4735-D68A9F1C035A}"/>
                </a:ext>
              </a:extLst>
            </p:cNvPr>
            <p:cNvSpPr txBox="1"/>
            <p:nvPr/>
          </p:nvSpPr>
          <p:spPr bwMode="auto">
            <a:xfrm>
              <a:off x="1028972" y="295529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326" name="TextBox 9325">
              <a:extLst>
                <a:ext uri="{FF2B5EF4-FFF2-40B4-BE49-F238E27FC236}">
                  <a16:creationId xmlns:a16="http://schemas.microsoft.com/office/drawing/2014/main" id="{2CF16A0F-06E6-C92C-9E5C-3A9B8AA40572}"/>
                </a:ext>
              </a:extLst>
            </p:cNvPr>
            <p:cNvSpPr txBox="1"/>
            <p:nvPr/>
          </p:nvSpPr>
          <p:spPr bwMode="auto">
            <a:xfrm>
              <a:off x="1028972" y="336482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327" name="TextBox 9326">
              <a:extLst>
                <a:ext uri="{FF2B5EF4-FFF2-40B4-BE49-F238E27FC236}">
                  <a16:creationId xmlns:a16="http://schemas.microsoft.com/office/drawing/2014/main" id="{20CCF8FF-473C-5D7C-2788-EA997B854811}"/>
                </a:ext>
              </a:extLst>
            </p:cNvPr>
            <p:cNvSpPr txBox="1"/>
            <p:nvPr/>
          </p:nvSpPr>
          <p:spPr bwMode="auto">
            <a:xfrm>
              <a:off x="1028654" y="377435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328" name="TextBox 9327">
              <a:extLst>
                <a:ext uri="{FF2B5EF4-FFF2-40B4-BE49-F238E27FC236}">
                  <a16:creationId xmlns:a16="http://schemas.microsoft.com/office/drawing/2014/main" id="{85F92F0D-F404-BF61-A142-DB4DEBE43886}"/>
                </a:ext>
              </a:extLst>
            </p:cNvPr>
            <p:cNvSpPr txBox="1"/>
            <p:nvPr/>
          </p:nvSpPr>
          <p:spPr bwMode="auto">
            <a:xfrm>
              <a:off x="1132848" y="4194736"/>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9329" name="Straight Connector 9328">
            <a:extLst>
              <a:ext uri="{FF2B5EF4-FFF2-40B4-BE49-F238E27FC236}">
                <a16:creationId xmlns:a16="http://schemas.microsoft.com/office/drawing/2014/main" id="{E8079643-CCE2-ED46-BA93-3B3436A83E64}"/>
              </a:ext>
            </a:extLst>
          </p:cNvPr>
          <p:cNvCxnSpPr>
            <a:cxnSpLocks/>
          </p:cNvCxnSpPr>
          <p:nvPr/>
        </p:nvCxnSpPr>
        <p:spPr bwMode="auto">
          <a:xfrm>
            <a:off x="6550304" y="3929056"/>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85D555BC-38AA-DB41-367E-DA27A0EAF1C7}"/>
              </a:ext>
            </a:extLst>
          </p:cNvPr>
          <p:cNvCxnSpPr>
            <a:cxnSpLocks/>
          </p:cNvCxnSpPr>
          <p:nvPr/>
        </p:nvCxnSpPr>
        <p:spPr bwMode="auto">
          <a:xfrm>
            <a:off x="6550304" y="4340054"/>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D21F3A30-8D8B-35F7-4EFB-D1F0903FEF28}"/>
              </a:ext>
            </a:extLst>
          </p:cNvPr>
          <p:cNvCxnSpPr>
            <a:cxnSpLocks/>
          </p:cNvCxnSpPr>
          <p:nvPr/>
        </p:nvCxnSpPr>
        <p:spPr bwMode="auto">
          <a:xfrm>
            <a:off x="6550304" y="4751052"/>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A0AD71E7-A912-6E05-6148-9E69F3A1E837}"/>
              </a:ext>
            </a:extLst>
          </p:cNvPr>
          <p:cNvCxnSpPr>
            <a:cxnSpLocks/>
          </p:cNvCxnSpPr>
          <p:nvPr/>
        </p:nvCxnSpPr>
        <p:spPr bwMode="auto">
          <a:xfrm>
            <a:off x="6550304" y="5162050"/>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87D1C8DC-3172-76EC-9F8C-2DE726A8A8EA}"/>
              </a:ext>
            </a:extLst>
          </p:cNvPr>
          <p:cNvCxnSpPr>
            <a:cxnSpLocks/>
          </p:cNvCxnSpPr>
          <p:nvPr/>
        </p:nvCxnSpPr>
        <p:spPr bwMode="auto">
          <a:xfrm>
            <a:off x="6550304" y="5573048"/>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2DCF8334-7768-8C70-9535-0939B6021034}"/>
              </a:ext>
            </a:extLst>
          </p:cNvPr>
          <p:cNvCxnSpPr>
            <a:cxnSpLocks/>
          </p:cNvCxnSpPr>
          <p:nvPr/>
        </p:nvCxnSpPr>
        <p:spPr bwMode="auto">
          <a:xfrm>
            <a:off x="6565750" y="3518058"/>
            <a:ext cx="67235" cy="0"/>
          </a:xfrm>
          <a:prstGeom prst="line">
            <a:avLst/>
          </a:prstGeom>
          <a:noFill/>
          <a:ln w="28575" cap="flat" cmpd="sng" algn="ctr">
            <a:solidFill>
              <a:schemeClr val="bg1"/>
            </a:solidFill>
            <a:prstDash val="solid"/>
            <a:round/>
            <a:headEnd type="none" w="med" len="med"/>
            <a:tailEnd type="none" w="med" len="med"/>
          </a:ln>
          <a:effectLst/>
        </p:spPr>
      </p:cxnSp>
      <p:sp>
        <p:nvSpPr>
          <p:cNvPr id="9335" name="TextBox 9334">
            <a:extLst>
              <a:ext uri="{FF2B5EF4-FFF2-40B4-BE49-F238E27FC236}">
                <a16:creationId xmlns:a16="http://schemas.microsoft.com/office/drawing/2014/main" id="{20307E17-41A0-BBE7-536E-D592A3C5E88E}"/>
              </a:ext>
            </a:extLst>
          </p:cNvPr>
          <p:cNvSpPr txBox="1"/>
          <p:nvPr/>
        </p:nvSpPr>
        <p:spPr bwMode="auto">
          <a:xfrm>
            <a:off x="6622555" y="5797463"/>
            <a:ext cx="46027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9336" name="TextBox 9335">
            <a:extLst>
              <a:ext uri="{FF2B5EF4-FFF2-40B4-BE49-F238E27FC236}">
                <a16:creationId xmlns:a16="http://schemas.microsoft.com/office/drawing/2014/main" id="{17DFE2C8-E207-E4F3-8F9C-C8887612CEEA}"/>
              </a:ext>
            </a:extLst>
          </p:cNvPr>
          <p:cNvSpPr txBox="1"/>
          <p:nvPr/>
        </p:nvSpPr>
        <p:spPr bwMode="auto">
          <a:xfrm>
            <a:off x="6865367" y="5586671"/>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337" name="TextBox 9336">
            <a:extLst>
              <a:ext uri="{FF2B5EF4-FFF2-40B4-BE49-F238E27FC236}">
                <a16:creationId xmlns:a16="http://schemas.microsoft.com/office/drawing/2014/main" id="{B15B9076-1D90-737A-1ED3-BC57537F5493}"/>
              </a:ext>
            </a:extLst>
          </p:cNvPr>
          <p:cNvSpPr txBox="1"/>
          <p:nvPr/>
        </p:nvSpPr>
        <p:spPr bwMode="auto">
          <a:xfrm>
            <a:off x="7200775"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338" name="TextBox 9337">
            <a:extLst>
              <a:ext uri="{FF2B5EF4-FFF2-40B4-BE49-F238E27FC236}">
                <a16:creationId xmlns:a16="http://schemas.microsoft.com/office/drawing/2014/main" id="{70BCDF9C-723F-1A65-72DF-B09A50B6CD38}"/>
              </a:ext>
            </a:extLst>
          </p:cNvPr>
          <p:cNvSpPr txBox="1"/>
          <p:nvPr/>
        </p:nvSpPr>
        <p:spPr bwMode="auto">
          <a:xfrm>
            <a:off x="7593034"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339" name="TextBox 9338">
            <a:extLst>
              <a:ext uri="{FF2B5EF4-FFF2-40B4-BE49-F238E27FC236}">
                <a16:creationId xmlns:a16="http://schemas.microsoft.com/office/drawing/2014/main" id="{E9ABA928-498B-A157-77D1-DCE3EC07A74E}"/>
              </a:ext>
            </a:extLst>
          </p:cNvPr>
          <p:cNvSpPr txBox="1"/>
          <p:nvPr/>
        </p:nvSpPr>
        <p:spPr bwMode="auto">
          <a:xfrm>
            <a:off x="7975604"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340" name="TextBox 9339">
            <a:extLst>
              <a:ext uri="{FF2B5EF4-FFF2-40B4-BE49-F238E27FC236}">
                <a16:creationId xmlns:a16="http://schemas.microsoft.com/office/drawing/2014/main" id="{DBFA0D2A-2D2E-BC93-2A64-54834E51BF3C}"/>
              </a:ext>
            </a:extLst>
          </p:cNvPr>
          <p:cNvSpPr txBox="1"/>
          <p:nvPr/>
        </p:nvSpPr>
        <p:spPr bwMode="auto">
          <a:xfrm>
            <a:off x="8367863"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341" name="TextBox 9340">
            <a:extLst>
              <a:ext uri="{FF2B5EF4-FFF2-40B4-BE49-F238E27FC236}">
                <a16:creationId xmlns:a16="http://schemas.microsoft.com/office/drawing/2014/main" id="{34C1D4F5-73C6-16FA-6157-CEDB73855735}"/>
              </a:ext>
            </a:extLst>
          </p:cNvPr>
          <p:cNvSpPr txBox="1"/>
          <p:nvPr/>
        </p:nvSpPr>
        <p:spPr bwMode="auto">
          <a:xfrm>
            <a:off x="8755368"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342" name="TextBox 9341">
            <a:extLst>
              <a:ext uri="{FF2B5EF4-FFF2-40B4-BE49-F238E27FC236}">
                <a16:creationId xmlns:a16="http://schemas.microsoft.com/office/drawing/2014/main" id="{BAA30ABC-3A9C-4BD5-8892-BE50FDC00A36}"/>
              </a:ext>
            </a:extLst>
          </p:cNvPr>
          <p:cNvSpPr txBox="1"/>
          <p:nvPr/>
        </p:nvSpPr>
        <p:spPr bwMode="auto">
          <a:xfrm>
            <a:off x="9147627"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9343" name="TextBox 9342">
            <a:extLst>
              <a:ext uri="{FF2B5EF4-FFF2-40B4-BE49-F238E27FC236}">
                <a16:creationId xmlns:a16="http://schemas.microsoft.com/office/drawing/2014/main" id="{B16B7C08-9DFA-F9F8-9034-2CCC2F166471}"/>
              </a:ext>
            </a:extLst>
          </p:cNvPr>
          <p:cNvSpPr txBox="1"/>
          <p:nvPr/>
        </p:nvSpPr>
        <p:spPr bwMode="auto">
          <a:xfrm>
            <a:off x="9518608"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9344" name="TextBox 9343">
            <a:extLst>
              <a:ext uri="{FF2B5EF4-FFF2-40B4-BE49-F238E27FC236}">
                <a16:creationId xmlns:a16="http://schemas.microsoft.com/office/drawing/2014/main" id="{6C01EFDA-251D-1621-8322-1AAE9D30150B}"/>
              </a:ext>
            </a:extLst>
          </p:cNvPr>
          <p:cNvSpPr txBox="1"/>
          <p:nvPr/>
        </p:nvSpPr>
        <p:spPr bwMode="auto">
          <a:xfrm>
            <a:off x="9901178"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9345" name="TextBox 9344">
            <a:extLst>
              <a:ext uri="{FF2B5EF4-FFF2-40B4-BE49-F238E27FC236}">
                <a16:creationId xmlns:a16="http://schemas.microsoft.com/office/drawing/2014/main" id="{E8DEB7C2-2A5A-36A6-4DC6-A81071580CBE}"/>
              </a:ext>
            </a:extLst>
          </p:cNvPr>
          <p:cNvSpPr txBox="1"/>
          <p:nvPr/>
        </p:nvSpPr>
        <p:spPr bwMode="auto">
          <a:xfrm>
            <a:off x="10293437"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346" name="TextBox 9345">
            <a:extLst>
              <a:ext uri="{FF2B5EF4-FFF2-40B4-BE49-F238E27FC236}">
                <a16:creationId xmlns:a16="http://schemas.microsoft.com/office/drawing/2014/main" id="{4676BE85-476A-F391-7321-B02A7222D618}"/>
              </a:ext>
            </a:extLst>
          </p:cNvPr>
          <p:cNvSpPr txBox="1"/>
          <p:nvPr/>
        </p:nvSpPr>
        <p:spPr bwMode="auto">
          <a:xfrm>
            <a:off x="10680942"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9347" name="TextBox 9346">
            <a:extLst>
              <a:ext uri="{FF2B5EF4-FFF2-40B4-BE49-F238E27FC236}">
                <a16:creationId xmlns:a16="http://schemas.microsoft.com/office/drawing/2014/main" id="{9A56F628-5617-E335-4E0B-548873583D6E}"/>
              </a:ext>
            </a:extLst>
          </p:cNvPr>
          <p:cNvSpPr txBox="1"/>
          <p:nvPr/>
        </p:nvSpPr>
        <p:spPr bwMode="auto">
          <a:xfrm>
            <a:off x="11073201" y="5586671"/>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9348" name="TextBox 9347">
            <a:extLst>
              <a:ext uri="{FF2B5EF4-FFF2-40B4-BE49-F238E27FC236}">
                <a16:creationId xmlns:a16="http://schemas.microsoft.com/office/drawing/2014/main" id="{8DD94BD5-DA29-2024-C6B2-5A0705FB1D94}"/>
              </a:ext>
            </a:extLst>
          </p:cNvPr>
          <p:cNvSpPr txBox="1"/>
          <p:nvPr/>
        </p:nvSpPr>
        <p:spPr bwMode="auto">
          <a:xfrm>
            <a:off x="11227169" y="528367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9" name="Freeform 9348">
            <a:extLst>
              <a:ext uri="{FF2B5EF4-FFF2-40B4-BE49-F238E27FC236}">
                <a16:creationId xmlns:a16="http://schemas.microsoft.com/office/drawing/2014/main" id="{324E3E56-BD60-8F1E-794C-D2C856A40A55}"/>
              </a:ext>
            </a:extLst>
          </p:cNvPr>
          <p:cNvSpPr/>
          <p:nvPr/>
        </p:nvSpPr>
        <p:spPr bwMode="auto">
          <a:xfrm>
            <a:off x="6623267" y="3512473"/>
            <a:ext cx="4689281" cy="2060575"/>
          </a:xfrm>
          <a:custGeom>
            <a:avLst/>
            <a:gdLst>
              <a:gd name="connsiteX0" fmla="*/ 0 w 2613025"/>
              <a:gd name="connsiteY0" fmla="*/ 0 h 2073275"/>
              <a:gd name="connsiteX1" fmla="*/ 0 w 2613025"/>
              <a:gd name="connsiteY1" fmla="*/ 2073275 h 2073275"/>
              <a:gd name="connsiteX2" fmla="*/ 2613025 w 2613025"/>
              <a:gd name="connsiteY2" fmla="*/ 2073275 h 2073275"/>
            </a:gdLst>
            <a:ahLst/>
            <a:cxnLst>
              <a:cxn ang="0">
                <a:pos x="connsiteX0" y="connsiteY0"/>
              </a:cxn>
              <a:cxn ang="0">
                <a:pos x="connsiteX1" y="connsiteY1"/>
              </a:cxn>
              <a:cxn ang="0">
                <a:pos x="connsiteX2" y="connsiteY2"/>
              </a:cxn>
            </a:cxnLst>
            <a:rect l="l" t="t" r="r" b="b"/>
            <a:pathLst>
              <a:path w="2613025" h="2073275">
                <a:moveTo>
                  <a:pt x="0" y="0"/>
                </a:moveTo>
                <a:lnTo>
                  <a:pt x="0" y="2073275"/>
                </a:lnTo>
                <a:lnTo>
                  <a:pt x="2613025" y="20732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50" name="TextBox 9349">
            <a:extLst>
              <a:ext uri="{FF2B5EF4-FFF2-40B4-BE49-F238E27FC236}">
                <a16:creationId xmlns:a16="http://schemas.microsoft.com/office/drawing/2014/main" id="{1D7AE3C6-3ACC-E4E2-5305-0FAD7A5C56A6}"/>
              </a:ext>
            </a:extLst>
          </p:cNvPr>
          <p:cNvSpPr txBox="1"/>
          <p:nvPr/>
        </p:nvSpPr>
        <p:spPr bwMode="auto">
          <a:xfrm>
            <a:off x="6477242" y="5571828"/>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9351" name="Group 9350">
            <a:extLst>
              <a:ext uri="{FF2B5EF4-FFF2-40B4-BE49-F238E27FC236}">
                <a16:creationId xmlns:a16="http://schemas.microsoft.com/office/drawing/2014/main" id="{92235D7A-47EF-99FA-36EB-D9E80E72B340}"/>
              </a:ext>
            </a:extLst>
          </p:cNvPr>
          <p:cNvGrpSpPr/>
          <p:nvPr/>
        </p:nvGrpSpPr>
        <p:grpSpPr>
          <a:xfrm>
            <a:off x="6625726" y="5565181"/>
            <a:ext cx="4642282" cy="72735"/>
            <a:chOff x="995280" y="5557692"/>
            <a:chExt cx="4642282" cy="72735"/>
          </a:xfrm>
        </p:grpSpPr>
        <p:cxnSp>
          <p:nvCxnSpPr>
            <p:cNvPr id="9352" name="Straight Connector 9351">
              <a:extLst>
                <a:ext uri="{FF2B5EF4-FFF2-40B4-BE49-F238E27FC236}">
                  <a16:creationId xmlns:a16="http://schemas.microsoft.com/office/drawing/2014/main" id="{231B6A49-B78D-9654-41CA-D06DEB361C1A}"/>
                </a:ext>
              </a:extLst>
            </p:cNvPr>
            <p:cNvCxnSpPr>
              <a:cxnSpLocks/>
            </p:cNvCxnSpPr>
            <p:nvPr/>
          </p:nvCxnSpPr>
          <p:spPr bwMode="auto">
            <a:xfrm>
              <a:off x="995280"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15B27869-444C-E269-7161-EFDC425A0AF0}"/>
                </a:ext>
              </a:extLst>
            </p:cNvPr>
            <p:cNvCxnSpPr>
              <a:cxnSpLocks/>
            </p:cNvCxnSpPr>
            <p:nvPr/>
          </p:nvCxnSpPr>
          <p:spPr bwMode="auto">
            <a:xfrm>
              <a:off x="1382137"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EBEF5B7A-726D-2FF5-8F14-1C154E8628AA}"/>
                </a:ext>
              </a:extLst>
            </p:cNvPr>
            <p:cNvCxnSpPr>
              <a:cxnSpLocks/>
            </p:cNvCxnSpPr>
            <p:nvPr/>
          </p:nvCxnSpPr>
          <p:spPr bwMode="auto">
            <a:xfrm>
              <a:off x="1768994"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5" name="Straight Connector 9354">
              <a:extLst>
                <a:ext uri="{FF2B5EF4-FFF2-40B4-BE49-F238E27FC236}">
                  <a16:creationId xmlns:a16="http://schemas.microsoft.com/office/drawing/2014/main" id="{E7F4CA5D-19B9-889A-BCF1-C37C2E44BAB3}"/>
                </a:ext>
              </a:extLst>
            </p:cNvPr>
            <p:cNvCxnSpPr>
              <a:cxnSpLocks/>
            </p:cNvCxnSpPr>
            <p:nvPr/>
          </p:nvCxnSpPr>
          <p:spPr bwMode="auto">
            <a:xfrm>
              <a:off x="2155851"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378BFE37-9F59-1551-D4FA-1826AAE2F76D}"/>
                </a:ext>
              </a:extLst>
            </p:cNvPr>
            <p:cNvCxnSpPr>
              <a:cxnSpLocks/>
            </p:cNvCxnSpPr>
            <p:nvPr/>
          </p:nvCxnSpPr>
          <p:spPr bwMode="auto">
            <a:xfrm>
              <a:off x="2542708"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44A8B7C6-7CB7-BC41-E028-7876471557F8}"/>
                </a:ext>
              </a:extLst>
            </p:cNvPr>
            <p:cNvCxnSpPr>
              <a:cxnSpLocks/>
            </p:cNvCxnSpPr>
            <p:nvPr/>
          </p:nvCxnSpPr>
          <p:spPr bwMode="auto">
            <a:xfrm>
              <a:off x="2929565"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459F8E9C-E51B-EDE5-198E-3E6D504F5CB6}"/>
                </a:ext>
              </a:extLst>
            </p:cNvPr>
            <p:cNvCxnSpPr>
              <a:cxnSpLocks/>
            </p:cNvCxnSpPr>
            <p:nvPr/>
          </p:nvCxnSpPr>
          <p:spPr bwMode="auto">
            <a:xfrm>
              <a:off x="3316422"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87373F81-F33F-A4B5-8B50-85C38C791B0F}"/>
                </a:ext>
              </a:extLst>
            </p:cNvPr>
            <p:cNvCxnSpPr>
              <a:cxnSpLocks/>
            </p:cNvCxnSpPr>
            <p:nvPr/>
          </p:nvCxnSpPr>
          <p:spPr bwMode="auto">
            <a:xfrm>
              <a:off x="3703279"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87062E09-BD61-F96B-EBA6-BA81772994BD}"/>
                </a:ext>
              </a:extLst>
            </p:cNvPr>
            <p:cNvCxnSpPr>
              <a:cxnSpLocks/>
            </p:cNvCxnSpPr>
            <p:nvPr/>
          </p:nvCxnSpPr>
          <p:spPr bwMode="auto">
            <a:xfrm>
              <a:off x="4090136"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8915F460-EEBB-9558-CD89-2531DF9EF5A4}"/>
                </a:ext>
              </a:extLst>
            </p:cNvPr>
            <p:cNvCxnSpPr>
              <a:cxnSpLocks/>
            </p:cNvCxnSpPr>
            <p:nvPr/>
          </p:nvCxnSpPr>
          <p:spPr bwMode="auto">
            <a:xfrm>
              <a:off x="4476993"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24B29ED8-0694-4727-8DC4-CB6D32ECB619}"/>
                </a:ext>
              </a:extLst>
            </p:cNvPr>
            <p:cNvCxnSpPr>
              <a:cxnSpLocks/>
            </p:cNvCxnSpPr>
            <p:nvPr/>
          </p:nvCxnSpPr>
          <p:spPr bwMode="auto">
            <a:xfrm>
              <a:off x="4863850"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CF5AAD09-AE8D-55AE-E56E-E73374717A4B}"/>
                </a:ext>
              </a:extLst>
            </p:cNvPr>
            <p:cNvCxnSpPr>
              <a:cxnSpLocks/>
            </p:cNvCxnSpPr>
            <p:nvPr/>
          </p:nvCxnSpPr>
          <p:spPr bwMode="auto">
            <a:xfrm>
              <a:off x="5250707" y="5557692"/>
              <a:ext cx="0" cy="72735"/>
            </a:xfrm>
            <a:prstGeom prst="line">
              <a:avLst/>
            </a:prstGeom>
            <a:noFill/>
            <a:ln w="28575" cap="flat" cmpd="sng" algn="ctr">
              <a:solidFill>
                <a:schemeClr val="bg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A4F93C9A-995E-E6A9-57C4-8CB2C86EDB61}"/>
                </a:ext>
              </a:extLst>
            </p:cNvPr>
            <p:cNvCxnSpPr>
              <a:cxnSpLocks/>
            </p:cNvCxnSpPr>
            <p:nvPr/>
          </p:nvCxnSpPr>
          <p:spPr bwMode="auto">
            <a:xfrm>
              <a:off x="5637562" y="5557692"/>
              <a:ext cx="0" cy="72735"/>
            </a:xfrm>
            <a:prstGeom prst="line">
              <a:avLst/>
            </a:prstGeom>
            <a:noFill/>
            <a:ln w="28575" cap="flat" cmpd="sng" algn="ctr">
              <a:solidFill>
                <a:schemeClr val="bg1"/>
              </a:solidFill>
              <a:prstDash val="solid"/>
              <a:round/>
              <a:headEnd type="none" w="med" len="med"/>
              <a:tailEnd type="none" w="med" len="med"/>
            </a:ln>
            <a:effectLst/>
          </p:spPr>
        </p:cxnSp>
      </p:grpSp>
      <p:sp>
        <p:nvSpPr>
          <p:cNvPr id="9365" name="TextBox 9364">
            <a:extLst>
              <a:ext uri="{FF2B5EF4-FFF2-40B4-BE49-F238E27FC236}">
                <a16:creationId xmlns:a16="http://schemas.microsoft.com/office/drawing/2014/main" id="{E5F66895-0490-9DA6-0A2E-F1FCD387B180}"/>
              </a:ext>
            </a:extLst>
          </p:cNvPr>
          <p:cNvSpPr txBox="1"/>
          <p:nvPr/>
        </p:nvSpPr>
        <p:spPr bwMode="auto">
          <a:xfrm>
            <a:off x="11103344" y="528367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6" name="TextBox 9365">
            <a:extLst>
              <a:ext uri="{FF2B5EF4-FFF2-40B4-BE49-F238E27FC236}">
                <a16:creationId xmlns:a16="http://schemas.microsoft.com/office/drawing/2014/main" id="{9C1D302C-828B-589F-80AC-5598169FE962}"/>
              </a:ext>
            </a:extLst>
          </p:cNvPr>
          <p:cNvSpPr txBox="1"/>
          <p:nvPr/>
        </p:nvSpPr>
        <p:spPr bwMode="auto">
          <a:xfrm>
            <a:off x="10747474" y="512692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7" name="TextBox 9366">
            <a:extLst>
              <a:ext uri="{FF2B5EF4-FFF2-40B4-BE49-F238E27FC236}">
                <a16:creationId xmlns:a16="http://schemas.microsoft.com/office/drawing/2014/main" id="{A22D5562-0E9B-A4AD-00AA-00DD1D6ACF94}"/>
              </a:ext>
            </a:extLst>
          </p:cNvPr>
          <p:cNvSpPr txBox="1"/>
          <p:nvPr/>
        </p:nvSpPr>
        <p:spPr bwMode="auto">
          <a:xfrm>
            <a:off x="10623919" y="512375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8" name="TextBox 9367">
            <a:extLst>
              <a:ext uri="{FF2B5EF4-FFF2-40B4-BE49-F238E27FC236}">
                <a16:creationId xmlns:a16="http://schemas.microsoft.com/office/drawing/2014/main" id="{B15F9188-9B7A-DA47-2711-697F211B328E}"/>
              </a:ext>
            </a:extLst>
          </p:cNvPr>
          <p:cNvSpPr txBox="1"/>
          <p:nvPr/>
        </p:nvSpPr>
        <p:spPr bwMode="auto">
          <a:xfrm>
            <a:off x="10510988" y="509024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9" name="TextBox 9368">
            <a:extLst>
              <a:ext uri="{FF2B5EF4-FFF2-40B4-BE49-F238E27FC236}">
                <a16:creationId xmlns:a16="http://schemas.microsoft.com/office/drawing/2014/main" id="{B6F99DA2-318A-B2D9-8F8B-FE5FF13F5567}"/>
              </a:ext>
            </a:extLst>
          </p:cNvPr>
          <p:cNvSpPr txBox="1"/>
          <p:nvPr/>
        </p:nvSpPr>
        <p:spPr bwMode="auto">
          <a:xfrm>
            <a:off x="10173069" y="501531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0" name="TextBox 9369">
            <a:extLst>
              <a:ext uri="{FF2B5EF4-FFF2-40B4-BE49-F238E27FC236}">
                <a16:creationId xmlns:a16="http://schemas.microsoft.com/office/drawing/2014/main" id="{8E9236B7-A914-6624-E51F-7B5197A79FEF}"/>
              </a:ext>
            </a:extLst>
          </p:cNvPr>
          <p:cNvSpPr txBox="1"/>
          <p:nvPr/>
        </p:nvSpPr>
        <p:spPr bwMode="auto">
          <a:xfrm>
            <a:off x="10227044" y="502531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1" name="TextBox 9370">
            <a:extLst>
              <a:ext uri="{FF2B5EF4-FFF2-40B4-BE49-F238E27FC236}">
                <a16:creationId xmlns:a16="http://schemas.microsoft.com/office/drawing/2014/main" id="{047F7DD4-514F-5C45-D589-659867931743}"/>
              </a:ext>
            </a:extLst>
          </p:cNvPr>
          <p:cNvSpPr txBox="1"/>
          <p:nvPr/>
        </p:nvSpPr>
        <p:spPr bwMode="auto">
          <a:xfrm>
            <a:off x="10322982" y="507478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2" name="TextBox 9371">
            <a:extLst>
              <a:ext uri="{FF2B5EF4-FFF2-40B4-BE49-F238E27FC236}">
                <a16:creationId xmlns:a16="http://schemas.microsoft.com/office/drawing/2014/main" id="{2AE1C433-F173-1EC9-A596-B8A26FA61879}"/>
              </a:ext>
            </a:extLst>
          </p:cNvPr>
          <p:cNvSpPr txBox="1"/>
          <p:nvPr/>
        </p:nvSpPr>
        <p:spPr bwMode="auto">
          <a:xfrm>
            <a:off x="10001619" y="496713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3" name="TextBox 9372">
            <a:extLst>
              <a:ext uri="{FF2B5EF4-FFF2-40B4-BE49-F238E27FC236}">
                <a16:creationId xmlns:a16="http://schemas.microsoft.com/office/drawing/2014/main" id="{6053D808-26F7-58AA-E69B-298DAD10856F}"/>
              </a:ext>
            </a:extLst>
          </p:cNvPr>
          <p:cNvSpPr txBox="1"/>
          <p:nvPr/>
        </p:nvSpPr>
        <p:spPr bwMode="auto">
          <a:xfrm>
            <a:off x="9823144" y="48665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4" name="TextBox 9373">
            <a:extLst>
              <a:ext uri="{FF2B5EF4-FFF2-40B4-BE49-F238E27FC236}">
                <a16:creationId xmlns:a16="http://schemas.microsoft.com/office/drawing/2014/main" id="{01011F1F-D484-5656-C5DE-1ABDCE704489}"/>
              </a:ext>
            </a:extLst>
          </p:cNvPr>
          <p:cNvSpPr txBox="1"/>
          <p:nvPr/>
        </p:nvSpPr>
        <p:spPr bwMode="auto">
          <a:xfrm>
            <a:off x="9483981" y="474591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5" name="TextBox 9374">
            <a:extLst>
              <a:ext uri="{FF2B5EF4-FFF2-40B4-BE49-F238E27FC236}">
                <a16:creationId xmlns:a16="http://schemas.microsoft.com/office/drawing/2014/main" id="{4D648B2F-54C1-52BA-D61B-91B3703D8611}"/>
              </a:ext>
            </a:extLst>
          </p:cNvPr>
          <p:cNvSpPr txBox="1"/>
          <p:nvPr/>
        </p:nvSpPr>
        <p:spPr bwMode="auto">
          <a:xfrm>
            <a:off x="9341521" y="471710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6" name="TextBox 9375">
            <a:extLst>
              <a:ext uri="{FF2B5EF4-FFF2-40B4-BE49-F238E27FC236}">
                <a16:creationId xmlns:a16="http://schemas.microsoft.com/office/drawing/2014/main" id="{8FAB4675-CAB1-ECFD-D43F-77986CB9BD92}"/>
              </a:ext>
            </a:extLst>
          </p:cNvPr>
          <p:cNvSpPr txBox="1"/>
          <p:nvPr/>
        </p:nvSpPr>
        <p:spPr bwMode="auto">
          <a:xfrm>
            <a:off x="9268980" y="469712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7" name="TextBox 9376">
            <a:extLst>
              <a:ext uri="{FF2B5EF4-FFF2-40B4-BE49-F238E27FC236}">
                <a16:creationId xmlns:a16="http://schemas.microsoft.com/office/drawing/2014/main" id="{2FC38831-F5AF-50BE-DB29-90D73BCD9757}"/>
              </a:ext>
            </a:extLst>
          </p:cNvPr>
          <p:cNvSpPr txBox="1"/>
          <p:nvPr/>
        </p:nvSpPr>
        <p:spPr bwMode="auto">
          <a:xfrm>
            <a:off x="8939071" y="447586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8" name="TextBox 9377">
            <a:extLst>
              <a:ext uri="{FF2B5EF4-FFF2-40B4-BE49-F238E27FC236}">
                <a16:creationId xmlns:a16="http://schemas.microsoft.com/office/drawing/2014/main" id="{F8D591BF-40AF-E78A-A4FB-9F4D963E317D}"/>
              </a:ext>
            </a:extLst>
          </p:cNvPr>
          <p:cNvSpPr txBox="1"/>
          <p:nvPr/>
        </p:nvSpPr>
        <p:spPr bwMode="auto">
          <a:xfrm>
            <a:off x="8824528" y="443364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9" name="TextBox 9378">
            <a:extLst>
              <a:ext uri="{FF2B5EF4-FFF2-40B4-BE49-F238E27FC236}">
                <a16:creationId xmlns:a16="http://schemas.microsoft.com/office/drawing/2014/main" id="{AB547DAC-7E64-F6F1-D123-E434EAEB38AE}"/>
              </a:ext>
            </a:extLst>
          </p:cNvPr>
          <p:cNvSpPr txBox="1"/>
          <p:nvPr/>
        </p:nvSpPr>
        <p:spPr bwMode="auto">
          <a:xfrm>
            <a:off x="8754269" y="441329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0" name="TextBox 9379">
            <a:extLst>
              <a:ext uri="{FF2B5EF4-FFF2-40B4-BE49-F238E27FC236}">
                <a16:creationId xmlns:a16="http://schemas.microsoft.com/office/drawing/2014/main" id="{401226AC-6288-B34D-D449-4FF572B92D25}"/>
              </a:ext>
            </a:extLst>
          </p:cNvPr>
          <p:cNvSpPr txBox="1"/>
          <p:nvPr/>
        </p:nvSpPr>
        <p:spPr bwMode="auto">
          <a:xfrm>
            <a:off x="8715586" y="439864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1" name="TextBox 9380">
            <a:extLst>
              <a:ext uri="{FF2B5EF4-FFF2-40B4-BE49-F238E27FC236}">
                <a16:creationId xmlns:a16="http://schemas.microsoft.com/office/drawing/2014/main" id="{EEC57F42-DA3E-0583-DDFD-B1E4423C263B}"/>
              </a:ext>
            </a:extLst>
          </p:cNvPr>
          <p:cNvSpPr txBox="1"/>
          <p:nvPr/>
        </p:nvSpPr>
        <p:spPr bwMode="auto">
          <a:xfrm>
            <a:off x="8653820" y="437175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2" name="TextBox 9381">
            <a:extLst>
              <a:ext uri="{FF2B5EF4-FFF2-40B4-BE49-F238E27FC236}">
                <a16:creationId xmlns:a16="http://schemas.microsoft.com/office/drawing/2014/main" id="{B91CEB5D-0CF2-E28F-4152-C714FEE49AF2}"/>
              </a:ext>
            </a:extLst>
          </p:cNvPr>
          <p:cNvSpPr txBox="1"/>
          <p:nvPr/>
        </p:nvSpPr>
        <p:spPr bwMode="auto">
          <a:xfrm>
            <a:off x="8548255" y="431302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3" name="TextBox 9382">
            <a:extLst>
              <a:ext uri="{FF2B5EF4-FFF2-40B4-BE49-F238E27FC236}">
                <a16:creationId xmlns:a16="http://schemas.microsoft.com/office/drawing/2014/main" id="{EDA79B66-7E20-B5DA-B86A-05806B7107C8}"/>
              </a:ext>
            </a:extLst>
          </p:cNvPr>
          <p:cNvSpPr txBox="1"/>
          <p:nvPr/>
        </p:nvSpPr>
        <p:spPr bwMode="auto">
          <a:xfrm>
            <a:off x="8588042" y="435225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4" name="TextBox 9383">
            <a:extLst>
              <a:ext uri="{FF2B5EF4-FFF2-40B4-BE49-F238E27FC236}">
                <a16:creationId xmlns:a16="http://schemas.microsoft.com/office/drawing/2014/main" id="{0077A807-E809-EAFB-1A37-EB50A231F152}"/>
              </a:ext>
            </a:extLst>
          </p:cNvPr>
          <p:cNvSpPr txBox="1"/>
          <p:nvPr/>
        </p:nvSpPr>
        <p:spPr bwMode="auto">
          <a:xfrm>
            <a:off x="8451724" y="425429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5" name="TextBox 9384">
            <a:extLst>
              <a:ext uri="{FF2B5EF4-FFF2-40B4-BE49-F238E27FC236}">
                <a16:creationId xmlns:a16="http://schemas.microsoft.com/office/drawing/2014/main" id="{9AAE299E-98B6-36D2-3630-D1EE3E91905B}"/>
              </a:ext>
            </a:extLst>
          </p:cNvPr>
          <p:cNvSpPr txBox="1"/>
          <p:nvPr/>
        </p:nvSpPr>
        <p:spPr bwMode="auto">
          <a:xfrm>
            <a:off x="8244943" y="418262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6" name="TextBox 9385">
            <a:extLst>
              <a:ext uri="{FF2B5EF4-FFF2-40B4-BE49-F238E27FC236}">
                <a16:creationId xmlns:a16="http://schemas.microsoft.com/office/drawing/2014/main" id="{9A3E2AA0-E8B3-28BB-178A-E0FB403C745F}"/>
              </a:ext>
            </a:extLst>
          </p:cNvPr>
          <p:cNvSpPr txBox="1"/>
          <p:nvPr/>
        </p:nvSpPr>
        <p:spPr bwMode="auto">
          <a:xfrm>
            <a:off x="8124789" y="406330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7" name="TextBox 9386">
            <a:extLst>
              <a:ext uri="{FF2B5EF4-FFF2-40B4-BE49-F238E27FC236}">
                <a16:creationId xmlns:a16="http://schemas.microsoft.com/office/drawing/2014/main" id="{4C2CF86B-4A4E-673E-7A7D-28090CE6C4C1}"/>
              </a:ext>
            </a:extLst>
          </p:cNvPr>
          <p:cNvSpPr txBox="1"/>
          <p:nvPr/>
        </p:nvSpPr>
        <p:spPr bwMode="auto">
          <a:xfrm>
            <a:off x="8016167" y="400347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8" name="TextBox 9387">
            <a:extLst>
              <a:ext uri="{FF2B5EF4-FFF2-40B4-BE49-F238E27FC236}">
                <a16:creationId xmlns:a16="http://schemas.microsoft.com/office/drawing/2014/main" id="{10EC958C-7366-2B49-381D-0EC330B46906}"/>
              </a:ext>
            </a:extLst>
          </p:cNvPr>
          <p:cNvSpPr txBox="1"/>
          <p:nvPr/>
        </p:nvSpPr>
        <p:spPr bwMode="auto">
          <a:xfrm>
            <a:off x="7896755" y="395041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9" name="TextBox 9388">
            <a:extLst>
              <a:ext uri="{FF2B5EF4-FFF2-40B4-BE49-F238E27FC236}">
                <a16:creationId xmlns:a16="http://schemas.microsoft.com/office/drawing/2014/main" id="{3FB2458E-5317-EF71-DE45-F427AD0A5824}"/>
              </a:ext>
            </a:extLst>
          </p:cNvPr>
          <p:cNvSpPr txBox="1"/>
          <p:nvPr/>
        </p:nvSpPr>
        <p:spPr bwMode="auto">
          <a:xfrm>
            <a:off x="7664601" y="37340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0" name="TextBox 9389">
            <a:extLst>
              <a:ext uri="{FF2B5EF4-FFF2-40B4-BE49-F238E27FC236}">
                <a16:creationId xmlns:a16="http://schemas.microsoft.com/office/drawing/2014/main" id="{657D0438-319C-CDC3-7536-10718FB8B671}"/>
              </a:ext>
            </a:extLst>
          </p:cNvPr>
          <p:cNvSpPr txBox="1"/>
          <p:nvPr/>
        </p:nvSpPr>
        <p:spPr bwMode="auto">
          <a:xfrm>
            <a:off x="7562009" y="364523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1" name="TextBox 9390">
            <a:extLst>
              <a:ext uri="{FF2B5EF4-FFF2-40B4-BE49-F238E27FC236}">
                <a16:creationId xmlns:a16="http://schemas.microsoft.com/office/drawing/2014/main" id="{339DA9C9-9A3B-BD4A-C17B-5EB70DCBC8A8}"/>
              </a:ext>
            </a:extLst>
          </p:cNvPr>
          <p:cNvSpPr txBox="1"/>
          <p:nvPr/>
        </p:nvSpPr>
        <p:spPr bwMode="auto">
          <a:xfrm>
            <a:off x="7501999" y="361092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2" name="TextBox 9391">
            <a:extLst>
              <a:ext uri="{FF2B5EF4-FFF2-40B4-BE49-F238E27FC236}">
                <a16:creationId xmlns:a16="http://schemas.microsoft.com/office/drawing/2014/main" id="{EF6011F7-22A6-9E15-C2FC-9F33A6120C21}"/>
              </a:ext>
            </a:extLst>
          </p:cNvPr>
          <p:cNvSpPr txBox="1"/>
          <p:nvPr/>
        </p:nvSpPr>
        <p:spPr bwMode="auto">
          <a:xfrm>
            <a:off x="7428792" y="356872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3" name="TextBox 9392">
            <a:extLst>
              <a:ext uri="{FF2B5EF4-FFF2-40B4-BE49-F238E27FC236}">
                <a16:creationId xmlns:a16="http://schemas.microsoft.com/office/drawing/2014/main" id="{2F3C952A-5056-FCEC-502B-A649C66A84AF}"/>
              </a:ext>
            </a:extLst>
          </p:cNvPr>
          <p:cNvSpPr txBox="1"/>
          <p:nvPr/>
        </p:nvSpPr>
        <p:spPr bwMode="auto">
          <a:xfrm>
            <a:off x="7353813" y="353189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4" name="TextBox 9393">
            <a:extLst>
              <a:ext uri="{FF2B5EF4-FFF2-40B4-BE49-F238E27FC236}">
                <a16:creationId xmlns:a16="http://schemas.microsoft.com/office/drawing/2014/main" id="{FF4F2D1E-D8FD-0C55-7B58-1918BA58564F}"/>
              </a:ext>
            </a:extLst>
          </p:cNvPr>
          <p:cNvSpPr txBox="1"/>
          <p:nvPr/>
        </p:nvSpPr>
        <p:spPr bwMode="auto">
          <a:xfrm>
            <a:off x="7232524" y="347938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cxnSp>
        <p:nvCxnSpPr>
          <p:cNvPr id="29" name="Straight Connector 28">
            <a:extLst>
              <a:ext uri="{FF2B5EF4-FFF2-40B4-BE49-F238E27FC236}">
                <a16:creationId xmlns:a16="http://schemas.microsoft.com/office/drawing/2014/main" id="{DBFB387B-F68C-CCB7-0C8A-AC83291772F3}"/>
              </a:ext>
            </a:extLst>
          </p:cNvPr>
          <p:cNvCxnSpPr>
            <a:cxnSpLocks/>
          </p:cNvCxnSpPr>
          <p:nvPr/>
        </p:nvCxnSpPr>
        <p:spPr bwMode="auto">
          <a:xfrm>
            <a:off x="939438" y="3504435"/>
            <a:ext cx="67235" cy="0"/>
          </a:xfrm>
          <a:prstGeom prst="line">
            <a:avLst/>
          </a:prstGeom>
          <a:noFill/>
          <a:ln w="28575" cap="flat" cmpd="sng" algn="ctr">
            <a:solidFill>
              <a:schemeClr val="bg1"/>
            </a:solidFill>
            <a:prstDash val="solid"/>
            <a:round/>
            <a:headEnd type="none" w="med" len="med"/>
            <a:tailEnd type="none" w="med" len="med"/>
          </a:ln>
          <a:effectLst/>
        </p:spPr>
      </p:cxnSp>
      <p:sp>
        <p:nvSpPr>
          <p:cNvPr id="16" name="Freeform 15">
            <a:extLst>
              <a:ext uri="{FF2B5EF4-FFF2-40B4-BE49-F238E27FC236}">
                <a16:creationId xmlns:a16="http://schemas.microsoft.com/office/drawing/2014/main" id="{6F07678A-6024-CE0E-683A-30BFB7B7B3A4}"/>
              </a:ext>
            </a:extLst>
          </p:cNvPr>
          <p:cNvSpPr/>
          <p:nvPr/>
        </p:nvSpPr>
        <p:spPr bwMode="auto">
          <a:xfrm>
            <a:off x="996955" y="3498850"/>
            <a:ext cx="4689281" cy="2060575"/>
          </a:xfrm>
          <a:custGeom>
            <a:avLst/>
            <a:gdLst>
              <a:gd name="connsiteX0" fmla="*/ 0 w 2613025"/>
              <a:gd name="connsiteY0" fmla="*/ 0 h 2073275"/>
              <a:gd name="connsiteX1" fmla="*/ 0 w 2613025"/>
              <a:gd name="connsiteY1" fmla="*/ 2073275 h 2073275"/>
              <a:gd name="connsiteX2" fmla="*/ 2613025 w 2613025"/>
              <a:gd name="connsiteY2" fmla="*/ 2073275 h 2073275"/>
            </a:gdLst>
            <a:ahLst/>
            <a:cxnLst>
              <a:cxn ang="0">
                <a:pos x="connsiteX0" y="connsiteY0"/>
              </a:cxn>
              <a:cxn ang="0">
                <a:pos x="connsiteX1" y="connsiteY1"/>
              </a:cxn>
              <a:cxn ang="0">
                <a:pos x="connsiteX2" y="connsiteY2"/>
              </a:cxn>
            </a:cxnLst>
            <a:rect l="l" t="t" r="r" b="b"/>
            <a:pathLst>
              <a:path w="2613025" h="2073275">
                <a:moveTo>
                  <a:pt x="0" y="0"/>
                </a:moveTo>
                <a:lnTo>
                  <a:pt x="0" y="2073275"/>
                </a:lnTo>
                <a:lnTo>
                  <a:pt x="2613025" y="20732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400" name="Graphic 9399">
            <a:extLst>
              <a:ext uri="{FF2B5EF4-FFF2-40B4-BE49-F238E27FC236}">
                <a16:creationId xmlns:a16="http://schemas.microsoft.com/office/drawing/2014/main" id="{248B50AD-6DAC-C133-21D3-1DAE8BA385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72588" y="3492790"/>
            <a:ext cx="4728901" cy="1608378"/>
          </a:xfrm>
          <a:prstGeom prst="rect">
            <a:avLst/>
          </a:prstGeom>
        </p:spPr>
      </p:pic>
      <p:pic>
        <p:nvPicPr>
          <p:cNvPr id="9402" name="Graphic 9401">
            <a:extLst>
              <a:ext uri="{FF2B5EF4-FFF2-40B4-BE49-F238E27FC236}">
                <a16:creationId xmlns:a16="http://schemas.microsoft.com/office/drawing/2014/main" id="{0C1F39FD-1557-C476-89F2-A8EB92BA93A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54439" y="3495966"/>
            <a:ext cx="4769293" cy="1965034"/>
          </a:xfrm>
          <a:prstGeom prst="rect">
            <a:avLst/>
          </a:prstGeom>
        </p:spPr>
      </p:pic>
      <p:sp>
        <p:nvSpPr>
          <p:cNvPr id="9403" name="TextBox 9402">
            <a:extLst>
              <a:ext uri="{FF2B5EF4-FFF2-40B4-BE49-F238E27FC236}">
                <a16:creationId xmlns:a16="http://schemas.microsoft.com/office/drawing/2014/main" id="{89514254-52E8-8374-2F06-3630569B23FB}"/>
              </a:ext>
            </a:extLst>
          </p:cNvPr>
          <p:cNvSpPr txBox="1"/>
          <p:nvPr/>
        </p:nvSpPr>
        <p:spPr bwMode="auto">
          <a:xfrm>
            <a:off x="11229412" y="491590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4" name="TextBox 9403">
            <a:extLst>
              <a:ext uri="{FF2B5EF4-FFF2-40B4-BE49-F238E27FC236}">
                <a16:creationId xmlns:a16="http://schemas.microsoft.com/office/drawing/2014/main" id="{2E360302-BB41-AA93-73AD-92ED3D5563D5}"/>
              </a:ext>
            </a:extLst>
          </p:cNvPr>
          <p:cNvSpPr txBox="1"/>
          <p:nvPr/>
        </p:nvSpPr>
        <p:spPr bwMode="auto">
          <a:xfrm>
            <a:off x="11102412" y="487174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5" name="TextBox 9404">
            <a:extLst>
              <a:ext uri="{FF2B5EF4-FFF2-40B4-BE49-F238E27FC236}">
                <a16:creationId xmlns:a16="http://schemas.microsoft.com/office/drawing/2014/main" id="{A90B6EEE-D8A3-DB0C-6B6C-1C1D6DBDD2A8}"/>
              </a:ext>
            </a:extLst>
          </p:cNvPr>
          <p:cNvSpPr txBox="1"/>
          <p:nvPr/>
        </p:nvSpPr>
        <p:spPr bwMode="auto">
          <a:xfrm>
            <a:off x="10772212" y="482856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6" name="TextBox 9405">
            <a:extLst>
              <a:ext uri="{FF2B5EF4-FFF2-40B4-BE49-F238E27FC236}">
                <a16:creationId xmlns:a16="http://schemas.microsoft.com/office/drawing/2014/main" id="{CBFF4ADA-E8DB-CC2C-3200-9556D841793F}"/>
              </a:ext>
            </a:extLst>
          </p:cNvPr>
          <p:cNvSpPr txBox="1"/>
          <p:nvPr/>
        </p:nvSpPr>
        <p:spPr bwMode="auto">
          <a:xfrm>
            <a:off x="10555934" y="482856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7" name="TextBox 9406">
            <a:extLst>
              <a:ext uri="{FF2B5EF4-FFF2-40B4-BE49-F238E27FC236}">
                <a16:creationId xmlns:a16="http://schemas.microsoft.com/office/drawing/2014/main" id="{5227E375-B930-BAAA-122B-4DE1768EE419}"/>
              </a:ext>
            </a:extLst>
          </p:cNvPr>
          <p:cNvSpPr txBox="1"/>
          <p:nvPr/>
        </p:nvSpPr>
        <p:spPr bwMode="auto">
          <a:xfrm>
            <a:off x="10496021" y="481803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8" name="TextBox 9407">
            <a:extLst>
              <a:ext uri="{FF2B5EF4-FFF2-40B4-BE49-F238E27FC236}">
                <a16:creationId xmlns:a16="http://schemas.microsoft.com/office/drawing/2014/main" id="{E11B8C08-1D91-044D-EB63-F60FCD3632B3}"/>
              </a:ext>
            </a:extLst>
          </p:cNvPr>
          <p:cNvSpPr txBox="1"/>
          <p:nvPr/>
        </p:nvSpPr>
        <p:spPr bwMode="auto">
          <a:xfrm>
            <a:off x="10464271" y="481070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9" name="TextBox 9408">
            <a:extLst>
              <a:ext uri="{FF2B5EF4-FFF2-40B4-BE49-F238E27FC236}">
                <a16:creationId xmlns:a16="http://schemas.microsoft.com/office/drawing/2014/main" id="{D54AEEA5-D6EA-A738-4C8C-AC181111BD51}"/>
              </a:ext>
            </a:extLst>
          </p:cNvPr>
          <p:cNvSpPr txBox="1"/>
          <p:nvPr/>
        </p:nvSpPr>
        <p:spPr bwMode="auto">
          <a:xfrm>
            <a:off x="10235637" y="472273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0" name="TextBox 9409">
            <a:extLst>
              <a:ext uri="{FF2B5EF4-FFF2-40B4-BE49-F238E27FC236}">
                <a16:creationId xmlns:a16="http://schemas.microsoft.com/office/drawing/2014/main" id="{4FC92AF6-CB4C-F9CC-BD85-81F16347EFEF}"/>
              </a:ext>
            </a:extLst>
          </p:cNvPr>
          <p:cNvSpPr txBox="1"/>
          <p:nvPr/>
        </p:nvSpPr>
        <p:spPr bwMode="auto">
          <a:xfrm>
            <a:off x="10343587" y="476482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1" name="TextBox 9410">
            <a:extLst>
              <a:ext uri="{FF2B5EF4-FFF2-40B4-BE49-F238E27FC236}">
                <a16:creationId xmlns:a16="http://schemas.microsoft.com/office/drawing/2014/main" id="{8646DBA9-15CA-A391-16AA-9C7B70C2F87E}"/>
              </a:ext>
            </a:extLst>
          </p:cNvPr>
          <p:cNvSpPr txBox="1"/>
          <p:nvPr/>
        </p:nvSpPr>
        <p:spPr bwMode="auto">
          <a:xfrm>
            <a:off x="10283262" y="473703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2" name="TextBox 9411">
            <a:extLst>
              <a:ext uri="{FF2B5EF4-FFF2-40B4-BE49-F238E27FC236}">
                <a16:creationId xmlns:a16="http://schemas.microsoft.com/office/drawing/2014/main" id="{85C3AD49-B87A-4026-6CB0-51BC7B9BD550}"/>
              </a:ext>
            </a:extLst>
          </p:cNvPr>
          <p:cNvSpPr txBox="1"/>
          <p:nvPr/>
        </p:nvSpPr>
        <p:spPr bwMode="auto">
          <a:xfrm>
            <a:off x="10068755" y="464598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3" name="TextBox 9412">
            <a:extLst>
              <a:ext uri="{FF2B5EF4-FFF2-40B4-BE49-F238E27FC236}">
                <a16:creationId xmlns:a16="http://schemas.microsoft.com/office/drawing/2014/main" id="{E36E2911-B895-CC8B-45FE-0EBB028BD228}"/>
              </a:ext>
            </a:extLst>
          </p:cNvPr>
          <p:cNvSpPr txBox="1"/>
          <p:nvPr/>
        </p:nvSpPr>
        <p:spPr bwMode="auto">
          <a:xfrm>
            <a:off x="9979855" y="463854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4" name="TextBox 9413">
            <a:extLst>
              <a:ext uri="{FF2B5EF4-FFF2-40B4-BE49-F238E27FC236}">
                <a16:creationId xmlns:a16="http://schemas.microsoft.com/office/drawing/2014/main" id="{F98D8C27-7800-7CAC-9C2D-B867AF1D6591}"/>
              </a:ext>
            </a:extLst>
          </p:cNvPr>
          <p:cNvSpPr txBox="1"/>
          <p:nvPr/>
        </p:nvSpPr>
        <p:spPr bwMode="auto">
          <a:xfrm>
            <a:off x="9599907" y="453064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5" name="TextBox 9414">
            <a:extLst>
              <a:ext uri="{FF2B5EF4-FFF2-40B4-BE49-F238E27FC236}">
                <a16:creationId xmlns:a16="http://schemas.microsoft.com/office/drawing/2014/main" id="{1CA05A59-3A75-09DC-27B0-821C269FF598}"/>
              </a:ext>
            </a:extLst>
          </p:cNvPr>
          <p:cNvSpPr txBox="1"/>
          <p:nvPr/>
        </p:nvSpPr>
        <p:spPr bwMode="auto">
          <a:xfrm>
            <a:off x="9392480" y="445865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6" name="TextBox 9415">
            <a:extLst>
              <a:ext uri="{FF2B5EF4-FFF2-40B4-BE49-F238E27FC236}">
                <a16:creationId xmlns:a16="http://schemas.microsoft.com/office/drawing/2014/main" id="{EA8049B5-CEB6-0BE5-AB85-DC7CA270F5F1}"/>
              </a:ext>
            </a:extLst>
          </p:cNvPr>
          <p:cNvSpPr txBox="1"/>
          <p:nvPr/>
        </p:nvSpPr>
        <p:spPr bwMode="auto">
          <a:xfrm>
            <a:off x="9341521" y="443913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7" name="TextBox 9416">
            <a:extLst>
              <a:ext uri="{FF2B5EF4-FFF2-40B4-BE49-F238E27FC236}">
                <a16:creationId xmlns:a16="http://schemas.microsoft.com/office/drawing/2014/main" id="{606E2061-61C0-A8B9-ED87-F74C730D71A6}"/>
              </a:ext>
            </a:extLst>
          </p:cNvPr>
          <p:cNvSpPr txBox="1"/>
          <p:nvPr/>
        </p:nvSpPr>
        <p:spPr bwMode="auto">
          <a:xfrm>
            <a:off x="9021769" y="431796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8" name="TextBox 9417">
            <a:extLst>
              <a:ext uri="{FF2B5EF4-FFF2-40B4-BE49-F238E27FC236}">
                <a16:creationId xmlns:a16="http://schemas.microsoft.com/office/drawing/2014/main" id="{A971037D-3CA2-C0B1-0D2A-9BB1165BE5C4}"/>
              </a:ext>
            </a:extLst>
          </p:cNvPr>
          <p:cNvSpPr txBox="1"/>
          <p:nvPr/>
        </p:nvSpPr>
        <p:spPr bwMode="auto">
          <a:xfrm>
            <a:off x="8990367" y="428819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9" name="TextBox 9418">
            <a:extLst>
              <a:ext uri="{FF2B5EF4-FFF2-40B4-BE49-F238E27FC236}">
                <a16:creationId xmlns:a16="http://schemas.microsoft.com/office/drawing/2014/main" id="{5EAD2165-67E0-21E6-5486-DF6F921AB843}"/>
              </a:ext>
            </a:extLst>
          </p:cNvPr>
          <p:cNvSpPr txBox="1"/>
          <p:nvPr/>
        </p:nvSpPr>
        <p:spPr bwMode="auto">
          <a:xfrm>
            <a:off x="8874906" y="420877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0" name="TextBox 9419">
            <a:extLst>
              <a:ext uri="{FF2B5EF4-FFF2-40B4-BE49-F238E27FC236}">
                <a16:creationId xmlns:a16="http://schemas.microsoft.com/office/drawing/2014/main" id="{E80699A1-3961-D214-5E71-CC048731A9F3}"/>
              </a:ext>
            </a:extLst>
          </p:cNvPr>
          <p:cNvSpPr txBox="1"/>
          <p:nvPr/>
        </p:nvSpPr>
        <p:spPr bwMode="auto">
          <a:xfrm>
            <a:off x="8789989" y="420877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1" name="TextBox 9420">
            <a:extLst>
              <a:ext uri="{FF2B5EF4-FFF2-40B4-BE49-F238E27FC236}">
                <a16:creationId xmlns:a16="http://schemas.microsoft.com/office/drawing/2014/main" id="{68A0C629-BA45-3D6A-D51B-72AA42F6D5FC}"/>
              </a:ext>
            </a:extLst>
          </p:cNvPr>
          <p:cNvSpPr txBox="1"/>
          <p:nvPr/>
        </p:nvSpPr>
        <p:spPr bwMode="auto">
          <a:xfrm>
            <a:off x="8705116" y="418972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2" name="TextBox 9421">
            <a:extLst>
              <a:ext uri="{FF2B5EF4-FFF2-40B4-BE49-F238E27FC236}">
                <a16:creationId xmlns:a16="http://schemas.microsoft.com/office/drawing/2014/main" id="{8F037951-81C8-AC02-1AF3-63F633260E9C}"/>
              </a:ext>
            </a:extLst>
          </p:cNvPr>
          <p:cNvSpPr txBox="1"/>
          <p:nvPr/>
        </p:nvSpPr>
        <p:spPr bwMode="auto">
          <a:xfrm>
            <a:off x="8578517" y="412027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3" name="TextBox 9422">
            <a:extLst>
              <a:ext uri="{FF2B5EF4-FFF2-40B4-BE49-F238E27FC236}">
                <a16:creationId xmlns:a16="http://schemas.microsoft.com/office/drawing/2014/main" id="{D8061209-5A8D-D542-3C9D-1178B790ACDE}"/>
              </a:ext>
            </a:extLst>
          </p:cNvPr>
          <p:cNvSpPr txBox="1"/>
          <p:nvPr/>
        </p:nvSpPr>
        <p:spPr bwMode="auto">
          <a:xfrm>
            <a:off x="8520548" y="409858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4" name="TextBox 9423">
            <a:extLst>
              <a:ext uri="{FF2B5EF4-FFF2-40B4-BE49-F238E27FC236}">
                <a16:creationId xmlns:a16="http://schemas.microsoft.com/office/drawing/2014/main" id="{42C9DA41-FEDB-2858-0251-438B6E3114BF}"/>
              </a:ext>
            </a:extLst>
          </p:cNvPr>
          <p:cNvSpPr txBox="1"/>
          <p:nvPr/>
        </p:nvSpPr>
        <p:spPr bwMode="auto">
          <a:xfrm>
            <a:off x="8424863" y="406980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5" name="TextBox 9424">
            <a:extLst>
              <a:ext uri="{FF2B5EF4-FFF2-40B4-BE49-F238E27FC236}">
                <a16:creationId xmlns:a16="http://schemas.microsoft.com/office/drawing/2014/main" id="{24969642-A0E6-A857-8FF1-27D2E4946E3B}"/>
              </a:ext>
            </a:extLst>
          </p:cNvPr>
          <p:cNvSpPr txBox="1"/>
          <p:nvPr/>
        </p:nvSpPr>
        <p:spPr bwMode="auto">
          <a:xfrm>
            <a:off x="8328485" y="405094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6" name="TextBox 9425">
            <a:extLst>
              <a:ext uri="{FF2B5EF4-FFF2-40B4-BE49-F238E27FC236}">
                <a16:creationId xmlns:a16="http://schemas.microsoft.com/office/drawing/2014/main" id="{7474BF42-0AA3-3333-53D6-14B0C5C2FD5F}"/>
              </a:ext>
            </a:extLst>
          </p:cNvPr>
          <p:cNvSpPr txBox="1"/>
          <p:nvPr/>
        </p:nvSpPr>
        <p:spPr bwMode="auto">
          <a:xfrm>
            <a:off x="8277189" y="403084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7" name="TextBox 9426">
            <a:extLst>
              <a:ext uri="{FF2B5EF4-FFF2-40B4-BE49-F238E27FC236}">
                <a16:creationId xmlns:a16="http://schemas.microsoft.com/office/drawing/2014/main" id="{138B7442-8578-61A0-0EDA-4A1AAB628741}"/>
              </a:ext>
            </a:extLst>
          </p:cNvPr>
          <p:cNvSpPr txBox="1"/>
          <p:nvPr/>
        </p:nvSpPr>
        <p:spPr bwMode="auto">
          <a:xfrm>
            <a:off x="8154201" y="397865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8" name="TextBox 9427">
            <a:extLst>
              <a:ext uri="{FF2B5EF4-FFF2-40B4-BE49-F238E27FC236}">
                <a16:creationId xmlns:a16="http://schemas.microsoft.com/office/drawing/2014/main" id="{F864BC40-6DD7-C5E1-AE44-8DD1EAC0397A}"/>
              </a:ext>
            </a:extLst>
          </p:cNvPr>
          <p:cNvSpPr txBox="1"/>
          <p:nvPr/>
        </p:nvSpPr>
        <p:spPr bwMode="auto">
          <a:xfrm>
            <a:off x="8034789" y="390773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9" name="TextBox 9428">
            <a:extLst>
              <a:ext uri="{FF2B5EF4-FFF2-40B4-BE49-F238E27FC236}">
                <a16:creationId xmlns:a16="http://schemas.microsoft.com/office/drawing/2014/main" id="{1C6BBC02-AC2F-AEDF-0989-89F0BE914770}"/>
              </a:ext>
            </a:extLst>
          </p:cNvPr>
          <p:cNvSpPr txBox="1"/>
          <p:nvPr/>
        </p:nvSpPr>
        <p:spPr bwMode="auto">
          <a:xfrm>
            <a:off x="7974907" y="38864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0" name="TextBox 9429">
            <a:extLst>
              <a:ext uri="{FF2B5EF4-FFF2-40B4-BE49-F238E27FC236}">
                <a16:creationId xmlns:a16="http://schemas.microsoft.com/office/drawing/2014/main" id="{1013DE5C-450C-46AC-0DB2-BD5061BFF491}"/>
              </a:ext>
            </a:extLst>
          </p:cNvPr>
          <p:cNvSpPr txBox="1"/>
          <p:nvPr/>
        </p:nvSpPr>
        <p:spPr bwMode="auto">
          <a:xfrm>
            <a:off x="7501999" y="368215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2" name="TextBox 9431">
            <a:extLst>
              <a:ext uri="{FF2B5EF4-FFF2-40B4-BE49-F238E27FC236}">
                <a16:creationId xmlns:a16="http://schemas.microsoft.com/office/drawing/2014/main" id="{7876BBFE-B229-34AE-DE42-95C916155136}"/>
              </a:ext>
            </a:extLst>
          </p:cNvPr>
          <p:cNvSpPr txBox="1"/>
          <p:nvPr/>
        </p:nvSpPr>
        <p:spPr bwMode="auto">
          <a:xfrm>
            <a:off x="7373376" y="36109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3" name="TextBox 9432">
            <a:extLst>
              <a:ext uri="{FF2B5EF4-FFF2-40B4-BE49-F238E27FC236}">
                <a16:creationId xmlns:a16="http://schemas.microsoft.com/office/drawing/2014/main" id="{4738C412-0BE6-0C64-3A3C-F63B89203975}"/>
              </a:ext>
            </a:extLst>
          </p:cNvPr>
          <p:cNvSpPr txBox="1"/>
          <p:nvPr/>
        </p:nvSpPr>
        <p:spPr bwMode="auto">
          <a:xfrm>
            <a:off x="7257985" y="358108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4" name="TextBox 9433">
            <a:extLst>
              <a:ext uri="{FF2B5EF4-FFF2-40B4-BE49-F238E27FC236}">
                <a16:creationId xmlns:a16="http://schemas.microsoft.com/office/drawing/2014/main" id="{A5CEAA40-586A-FA24-AD67-DD409BEFFE03}"/>
              </a:ext>
            </a:extLst>
          </p:cNvPr>
          <p:cNvSpPr txBox="1"/>
          <p:nvPr/>
        </p:nvSpPr>
        <p:spPr bwMode="auto">
          <a:xfrm>
            <a:off x="7129469" y="352851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cxnSp>
        <p:nvCxnSpPr>
          <p:cNvPr id="4" name="Straight Connector 3">
            <a:extLst>
              <a:ext uri="{FF2B5EF4-FFF2-40B4-BE49-F238E27FC236}">
                <a16:creationId xmlns:a16="http://schemas.microsoft.com/office/drawing/2014/main" id="{FF20A339-04DB-77DE-EE84-1EC45186B743}"/>
              </a:ext>
            </a:extLst>
          </p:cNvPr>
          <p:cNvCxnSpPr>
            <a:cxnSpLocks/>
          </p:cNvCxnSpPr>
          <p:nvPr/>
        </p:nvCxnSpPr>
        <p:spPr bwMode="auto">
          <a:xfrm flipV="1">
            <a:off x="8171348" y="4075241"/>
            <a:ext cx="0" cy="1472291"/>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7" name="TextBox 6">
            <a:extLst>
              <a:ext uri="{FF2B5EF4-FFF2-40B4-BE49-F238E27FC236}">
                <a16:creationId xmlns:a16="http://schemas.microsoft.com/office/drawing/2014/main" id="{ED39C88E-5D2C-3152-03FB-A8602AE799F8}"/>
              </a:ext>
            </a:extLst>
          </p:cNvPr>
          <p:cNvSpPr txBox="1"/>
          <p:nvPr/>
        </p:nvSpPr>
        <p:spPr bwMode="auto">
          <a:xfrm>
            <a:off x="8106235" y="3718320"/>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b="0">
                <a:solidFill>
                  <a:srgbClr val="015873"/>
                </a:solidFill>
                <a:latin typeface="Calibri" panose="020F0502020204030204" pitchFamily="34" charset="0"/>
              </a:rPr>
              <a:t>73</a:t>
            </a:r>
            <a:r>
              <a:rPr kumimoji="0" lang="en-US" sz="18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8" name="TextBox 7">
            <a:extLst>
              <a:ext uri="{FF2B5EF4-FFF2-40B4-BE49-F238E27FC236}">
                <a16:creationId xmlns:a16="http://schemas.microsoft.com/office/drawing/2014/main" id="{FEFB859C-4984-59A0-39C6-15B1FB08F0F9}"/>
              </a:ext>
            </a:extLst>
          </p:cNvPr>
          <p:cNvSpPr txBox="1"/>
          <p:nvPr/>
        </p:nvSpPr>
        <p:spPr bwMode="auto">
          <a:xfrm>
            <a:off x="8095341" y="4399760"/>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b="0">
                <a:solidFill>
                  <a:srgbClr val="E1471D"/>
                </a:solidFill>
                <a:latin typeface="Calibri" panose="020F0502020204030204" pitchFamily="34" charset="0"/>
              </a:rPr>
              <a:t>67</a:t>
            </a:r>
            <a:r>
              <a:rPr kumimoji="0" lang="en-US" sz="18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1030123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86C8941-20B8-C182-0E2C-D8B05B19357F}"/>
              </a:ext>
            </a:extLst>
          </p:cNvPr>
          <p:cNvSpPr>
            <a:spLocks noGrp="1"/>
          </p:cNvSpPr>
          <p:nvPr>
            <p:ph type="title"/>
          </p:nvPr>
        </p:nvSpPr>
        <p:spPr/>
        <p:txBody>
          <a:bodyPr/>
          <a:lstStyle/>
          <a:p>
            <a:r>
              <a:rPr lang="en-US"/>
              <a:t>REASSURE: </a:t>
            </a:r>
            <a:r>
              <a:rPr lang="en-US" dirty="0"/>
              <a:t>Long-term </a:t>
            </a:r>
            <a:r>
              <a:rPr lang="en-US"/>
              <a:t>Safety From a </a:t>
            </a:r>
            <a:r>
              <a:rPr lang="en-US" dirty="0"/>
              <a:t>Real-world</a:t>
            </a:r>
            <a:r>
              <a:rPr lang="en-US"/>
              <a:t> Observational Study of Radium-223 in mCRPC</a:t>
            </a:r>
          </a:p>
        </p:txBody>
      </p:sp>
      <p:sp>
        <p:nvSpPr>
          <p:cNvPr id="7" name="Text Box 11">
            <a:extLst>
              <a:ext uri="{FF2B5EF4-FFF2-40B4-BE49-F238E27FC236}">
                <a16:creationId xmlns:a16="http://schemas.microsoft.com/office/drawing/2014/main" id="{42954C16-7721-F75F-219A-072D5E0F9732}"/>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Higano. EClinicalMedicine. 2023;[Epub].</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BE6A2DB9-1BCA-90E0-B034-388A83D75B55}"/>
              </a:ext>
            </a:extLst>
          </p:cNvPr>
          <p:cNvGraphicFramePr>
            <a:graphicFrameLocks noGrp="1"/>
          </p:cNvGraphicFramePr>
          <p:nvPr>
            <p:extLst>
              <p:ext uri="{D42A27DB-BD31-4B8C-83A1-F6EECF244321}">
                <p14:modId xmlns:p14="http://schemas.microsoft.com/office/powerpoint/2010/main" val="2342333878"/>
              </p:ext>
            </p:extLst>
          </p:nvPr>
        </p:nvGraphicFramePr>
        <p:xfrm>
          <a:off x="717550" y="1600198"/>
          <a:ext cx="5218661" cy="3048048"/>
        </p:xfrm>
        <a:graphic>
          <a:graphicData uri="http://schemas.openxmlformats.org/drawingml/2006/table">
            <a:tbl>
              <a:tblPr/>
              <a:tblGrid>
                <a:gridCol w="3746590">
                  <a:extLst>
                    <a:ext uri="{9D8B030D-6E8A-4147-A177-3AD203B41FA5}">
                      <a16:colId xmlns:a16="http://schemas.microsoft.com/office/drawing/2014/main" val="20001"/>
                    </a:ext>
                  </a:extLst>
                </a:gridCol>
                <a:gridCol w="1472071">
                  <a:extLst>
                    <a:ext uri="{9D8B030D-6E8A-4147-A177-3AD203B41FA5}">
                      <a16:colId xmlns:a16="http://schemas.microsoft.com/office/drawing/2014/main" val="30552669"/>
                    </a:ext>
                  </a:extLst>
                </a:gridCol>
              </a:tblGrid>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Parameter,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Patients</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(n = 1465)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Any AE of interest*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701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8482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Treatment-emergent AEs occurring during treatment or ≤30 days after last radium-223 dose</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Serious AE</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Serious AE leading to death</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Drug-related AE</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Any </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Grade ≥3</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Led to radium-223 d/c</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Led to death </a:t>
                      </a:r>
                      <a:endParaRPr kumimoji="0" lang="en-US" sz="14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311 (21)</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92 (6)</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510 (35)</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155 (11)</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82 (6)</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9 (1)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9723276"/>
                  </a:ext>
                </a:extLst>
              </a:tr>
            </a:tbl>
          </a:graphicData>
        </a:graphic>
      </p:graphicFrame>
      <p:graphicFrame>
        <p:nvGraphicFramePr>
          <p:cNvPr id="3" name="Group 32">
            <a:extLst>
              <a:ext uri="{FF2B5EF4-FFF2-40B4-BE49-F238E27FC236}">
                <a16:creationId xmlns:a16="http://schemas.microsoft.com/office/drawing/2014/main" id="{F197F8F2-ECC7-5A86-0A94-BFA466CA7ACE}"/>
              </a:ext>
            </a:extLst>
          </p:cNvPr>
          <p:cNvGraphicFramePr>
            <a:graphicFrameLocks noGrp="1"/>
          </p:cNvGraphicFramePr>
          <p:nvPr>
            <p:extLst>
              <p:ext uri="{D42A27DB-BD31-4B8C-83A1-F6EECF244321}">
                <p14:modId xmlns:p14="http://schemas.microsoft.com/office/powerpoint/2010/main" val="3178273995"/>
              </p:ext>
            </p:extLst>
          </p:nvPr>
        </p:nvGraphicFramePr>
        <p:xfrm>
          <a:off x="6227012" y="1600198"/>
          <a:ext cx="5279188" cy="2743232"/>
        </p:xfrm>
        <a:graphic>
          <a:graphicData uri="http://schemas.openxmlformats.org/drawingml/2006/table">
            <a:tbl>
              <a:tblPr/>
              <a:tblGrid>
                <a:gridCol w="3790044">
                  <a:extLst>
                    <a:ext uri="{9D8B030D-6E8A-4147-A177-3AD203B41FA5}">
                      <a16:colId xmlns:a16="http://schemas.microsoft.com/office/drawing/2014/main" val="20001"/>
                    </a:ext>
                  </a:extLst>
                </a:gridCol>
                <a:gridCol w="1489144">
                  <a:extLst>
                    <a:ext uri="{9D8B030D-6E8A-4147-A177-3AD203B41FA5}">
                      <a16:colId xmlns:a16="http://schemas.microsoft.com/office/drawing/2014/main" val="30552669"/>
                    </a:ext>
                  </a:extLst>
                </a:gridCol>
              </a:tblGrid>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Parameter,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Patients</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(n = 1465)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Posttreatment AEs occurring &gt;30 days after completion of radium-223</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Grade 3/4 hematologic AE ≤6 mo after completion of radium-223</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Grade 3</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Grade 4</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Drug-related serious AE ≤7 yr after completion of radium-223</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Any serious AE</a:t>
                      </a:r>
                    </a:p>
                    <a:p>
                      <a:pPr marL="742950" marR="0" lvl="1" indent="-285750" algn="l" defTabSz="914400" rtl="0" eaLnBrk="1" fontAlgn="base" latinLnBrk="0" hangingPunct="1">
                        <a:lnSpc>
                          <a:spcPct val="100000"/>
                        </a:lnSpc>
                        <a:spcBef>
                          <a:spcPts val="0"/>
                        </a:spcBef>
                        <a:spcAft>
                          <a:spcPts val="0"/>
                        </a:spcAft>
                        <a:buClr>
                          <a:schemeClr val="bg1"/>
                        </a:buClr>
                        <a:buSzTx/>
                        <a:buFont typeface="Arial" panose="020B0604020202020204" pitchFamily="34" charset="0"/>
                        <a:buChar char="‒"/>
                        <a:tabLst/>
                      </a:pPr>
                      <a:r>
                        <a:rPr kumimoji="0" lang="en-US" sz="14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Resulting in death</a:t>
                      </a:r>
                      <a:endParaRPr kumimoji="0" lang="en-US" sz="1400" b="0" i="0" u="none" strike="noStrike" kern="1200" cap="none" normalizeH="0" baseline="0" dirty="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203 (14)</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26 (2)</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28 (2)</a:t>
                      </a:r>
                    </a:p>
                    <a:p>
                      <a:pPr marL="0" marR="0" lvl="0" indent="0" algn="ctr"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ea typeface="Calibri" panose="020F0502020204030204" pitchFamily="34" charset="0"/>
                          <a:cs typeface="Calibri" panose="020F0502020204030204" pitchFamily="34" charset="0"/>
                        </a:rPr>
                        <a:t>2 (&lt;1)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
        <p:nvSpPr>
          <p:cNvPr id="4" name="TextBox 3">
            <a:extLst>
              <a:ext uri="{FF2B5EF4-FFF2-40B4-BE49-F238E27FC236}">
                <a16:creationId xmlns:a16="http://schemas.microsoft.com/office/drawing/2014/main" id="{4E372EBA-4C55-58EA-7EB2-4A889DB1FF42}"/>
              </a:ext>
            </a:extLst>
          </p:cNvPr>
          <p:cNvSpPr txBox="1"/>
          <p:nvPr/>
        </p:nvSpPr>
        <p:spPr bwMode="auto">
          <a:xfrm>
            <a:off x="609759" y="4846757"/>
            <a:ext cx="10167011" cy="54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*AEs of interest included treatment-emergent serious AEs and drug-related AEs during and ≤30 days after radium-223 completion, grade 3/4 </a:t>
            </a:r>
            <a:r>
              <a:rPr lang="en-US" sz="1400" b="0" dirty="0">
                <a:solidFill>
                  <a:schemeClr val="bg1"/>
                </a:solidFill>
                <a:latin typeface="Calibri" panose="020F0502020204030204" pitchFamily="34" charset="0"/>
              </a:rPr>
              <a:t>hematologic </a:t>
            </a:r>
            <a:r>
              <a:rPr lang="en-US" sz="1400" b="0">
                <a:solidFill>
                  <a:schemeClr val="bg1"/>
                </a:solidFill>
                <a:latin typeface="Calibri" panose="020F0502020204030204" pitchFamily="34" charset="0"/>
              </a:rPr>
              <a:t>AEs ≤6 </a:t>
            </a:r>
            <a:r>
              <a:rPr lang="en-US" sz="1400" b="0" dirty="0" err="1">
                <a:solidFill>
                  <a:schemeClr val="bg1"/>
                </a:solidFill>
                <a:latin typeface="Calibri" panose="020F0502020204030204" pitchFamily="34" charset="0"/>
              </a:rPr>
              <a:t>mo</a:t>
            </a:r>
            <a:r>
              <a:rPr lang="en-US" sz="1400" b="0">
                <a:solidFill>
                  <a:schemeClr val="bg1"/>
                </a:solidFill>
                <a:latin typeface="Calibri" panose="020F0502020204030204" pitchFamily="34" charset="0"/>
              </a:rPr>
              <a:t> after last radium-223 dose, and drug-related serious AEs after radium-223 therapy completion. </a:t>
            </a:r>
          </a:p>
        </p:txBody>
      </p:sp>
    </p:spTree>
    <p:extLst>
      <p:ext uri="{BB962C8B-B14F-4D97-AF65-F5344CB8AC3E}">
        <p14:creationId xmlns:p14="http://schemas.microsoft.com/office/powerpoint/2010/main" val="3762850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6A391-DE63-A9DA-133B-4AABBB047C0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5CEC395-3924-B4AD-20EB-79BCB1F819EE}"/>
              </a:ext>
            </a:extLst>
          </p:cNvPr>
          <p:cNvSpPr>
            <a:spLocks noGrp="1"/>
          </p:cNvSpPr>
          <p:nvPr>
            <p:ph type="title"/>
          </p:nvPr>
        </p:nvSpPr>
        <p:spPr>
          <a:xfrm>
            <a:off x="609759" y="238127"/>
            <a:ext cx="11141055" cy="1103313"/>
          </a:xfrm>
        </p:spPr>
        <p:txBody>
          <a:bodyPr/>
          <a:lstStyle/>
          <a:p>
            <a:r>
              <a:rPr lang="en-US"/>
              <a:t>REASSURE: Hematologic Outcomes and Treatments</a:t>
            </a:r>
          </a:p>
        </p:txBody>
      </p:sp>
      <p:sp>
        <p:nvSpPr>
          <p:cNvPr id="8" name="Text Box 11">
            <a:extLst>
              <a:ext uri="{FF2B5EF4-FFF2-40B4-BE49-F238E27FC236}">
                <a16:creationId xmlns:a16="http://schemas.microsoft.com/office/drawing/2014/main" id="{17B24434-C02A-F4F1-A798-322D9D3D08C5}"/>
              </a:ext>
            </a:extLst>
          </p:cNvPr>
          <p:cNvSpPr txBox="1">
            <a:spLocks noChangeArrowheads="1"/>
          </p:cNvSpPr>
          <p:nvPr/>
        </p:nvSpPr>
        <p:spPr bwMode="auto">
          <a:xfrm>
            <a:off x="404400"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Higano. EClinicalMedicine. 2023;[Epub].</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9" name="Group 8">
            <a:extLst>
              <a:ext uri="{FF2B5EF4-FFF2-40B4-BE49-F238E27FC236}">
                <a16:creationId xmlns:a16="http://schemas.microsoft.com/office/drawing/2014/main" id="{32B37D1D-7E09-C6A4-6C29-49C5A0CCD495}"/>
              </a:ext>
            </a:extLst>
          </p:cNvPr>
          <p:cNvGrpSpPr/>
          <p:nvPr/>
        </p:nvGrpSpPr>
        <p:grpSpPr>
          <a:xfrm>
            <a:off x="219084" y="1876887"/>
            <a:ext cx="11753831" cy="4487081"/>
            <a:chOff x="220455" y="1626704"/>
            <a:chExt cx="11753831" cy="4487081"/>
          </a:xfrm>
        </p:grpSpPr>
        <p:cxnSp>
          <p:nvCxnSpPr>
            <p:cNvPr id="10" name="Straight Connector 9">
              <a:extLst>
                <a:ext uri="{FF2B5EF4-FFF2-40B4-BE49-F238E27FC236}">
                  <a16:creationId xmlns:a16="http://schemas.microsoft.com/office/drawing/2014/main" id="{65997B4D-581D-B636-0A6E-22278463A596}"/>
                </a:ext>
              </a:extLst>
            </p:cNvPr>
            <p:cNvCxnSpPr>
              <a:cxnSpLocks/>
            </p:cNvCxnSpPr>
            <p:nvPr/>
          </p:nvCxnSpPr>
          <p:spPr bwMode="auto">
            <a:xfrm>
              <a:off x="2355103" y="5393635"/>
              <a:ext cx="4505740"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C4E74030-621D-5EC0-5198-032F1E2D448F}"/>
                </a:ext>
              </a:extLst>
            </p:cNvPr>
            <p:cNvCxnSpPr>
              <a:cxnSpLocks/>
            </p:cNvCxnSpPr>
            <p:nvPr/>
          </p:nvCxnSpPr>
          <p:spPr bwMode="auto">
            <a:xfrm>
              <a:off x="2355103"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21E0DCF5-BAFA-D1BD-DE45-8B8DF266C67B}"/>
                </a:ext>
              </a:extLst>
            </p:cNvPr>
            <p:cNvCxnSpPr>
              <a:cxnSpLocks/>
            </p:cNvCxnSpPr>
            <p:nvPr/>
          </p:nvCxnSpPr>
          <p:spPr bwMode="auto">
            <a:xfrm>
              <a:off x="2804559"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C18AED2-539E-C892-129D-DEEA05367797}"/>
                </a:ext>
              </a:extLst>
            </p:cNvPr>
            <p:cNvCxnSpPr>
              <a:cxnSpLocks/>
            </p:cNvCxnSpPr>
            <p:nvPr/>
          </p:nvCxnSpPr>
          <p:spPr bwMode="auto">
            <a:xfrm>
              <a:off x="3254015"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C593317-4BC3-8822-9B19-19336C213961}"/>
                </a:ext>
              </a:extLst>
            </p:cNvPr>
            <p:cNvCxnSpPr>
              <a:cxnSpLocks/>
            </p:cNvCxnSpPr>
            <p:nvPr/>
          </p:nvCxnSpPr>
          <p:spPr bwMode="auto">
            <a:xfrm>
              <a:off x="3703471"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B41E403-AC4F-4CCD-BCF1-0BEBF20CD6DD}"/>
                </a:ext>
              </a:extLst>
            </p:cNvPr>
            <p:cNvCxnSpPr>
              <a:cxnSpLocks/>
            </p:cNvCxnSpPr>
            <p:nvPr/>
          </p:nvCxnSpPr>
          <p:spPr bwMode="auto">
            <a:xfrm>
              <a:off x="4152927"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0DFDA2C-C74C-4030-DE16-132879A310E1}"/>
                </a:ext>
              </a:extLst>
            </p:cNvPr>
            <p:cNvCxnSpPr>
              <a:cxnSpLocks/>
            </p:cNvCxnSpPr>
            <p:nvPr/>
          </p:nvCxnSpPr>
          <p:spPr bwMode="auto">
            <a:xfrm>
              <a:off x="4602383"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EBAFBCE-B5ED-65AE-3B5C-7F95CB3408DB}"/>
                </a:ext>
              </a:extLst>
            </p:cNvPr>
            <p:cNvCxnSpPr>
              <a:cxnSpLocks/>
            </p:cNvCxnSpPr>
            <p:nvPr/>
          </p:nvCxnSpPr>
          <p:spPr bwMode="auto">
            <a:xfrm>
              <a:off x="5051839"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1B5D0A1-3647-F315-08CF-636B5D8E8364}"/>
                </a:ext>
              </a:extLst>
            </p:cNvPr>
            <p:cNvCxnSpPr>
              <a:cxnSpLocks/>
            </p:cNvCxnSpPr>
            <p:nvPr/>
          </p:nvCxnSpPr>
          <p:spPr bwMode="auto">
            <a:xfrm>
              <a:off x="5501295"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1DD117B-983D-64C6-F57D-EFF49B673111}"/>
                </a:ext>
              </a:extLst>
            </p:cNvPr>
            <p:cNvCxnSpPr>
              <a:cxnSpLocks/>
            </p:cNvCxnSpPr>
            <p:nvPr/>
          </p:nvCxnSpPr>
          <p:spPr bwMode="auto">
            <a:xfrm>
              <a:off x="5950751"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2BF1B2A-432C-4941-B3F4-63C7646B14BE}"/>
                </a:ext>
              </a:extLst>
            </p:cNvPr>
            <p:cNvCxnSpPr>
              <a:cxnSpLocks/>
            </p:cNvCxnSpPr>
            <p:nvPr/>
          </p:nvCxnSpPr>
          <p:spPr bwMode="auto">
            <a:xfrm>
              <a:off x="6400207"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E74EE70-F785-5FCC-8363-6F3C97BDE16A}"/>
                </a:ext>
              </a:extLst>
            </p:cNvPr>
            <p:cNvCxnSpPr>
              <a:cxnSpLocks/>
            </p:cNvCxnSpPr>
            <p:nvPr/>
          </p:nvCxnSpPr>
          <p:spPr bwMode="auto">
            <a:xfrm>
              <a:off x="6849667" y="53936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EB32B70-967A-4ADA-DA7A-FB62B00AC72F}"/>
                </a:ext>
              </a:extLst>
            </p:cNvPr>
            <p:cNvCxnSpPr>
              <a:cxnSpLocks/>
            </p:cNvCxnSpPr>
            <p:nvPr/>
          </p:nvCxnSpPr>
          <p:spPr bwMode="auto">
            <a:xfrm flipH="1">
              <a:off x="2298064" y="16348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2614D10-5084-15FA-ADA1-F5E8C78C535A}"/>
                </a:ext>
              </a:extLst>
            </p:cNvPr>
            <p:cNvCxnSpPr>
              <a:cxnSpLocks/>
            </p:cNvCxnSpPr>
            <p:nvPr/>
          </p:nvCxnSpPr>
          <p:spPr bwMode="auto">
            <a:xfrm flipH="1">
              <a:off x="2298064" y="25745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7673D24-625D-D24D-0E0F-DD9E0DC2B181}"/>
                </a:ext>
              </a:extLst>
            </p:cNvPr>
            <p:cNvCxnSpPr>
              <a:cxnSpLocks/>
            </p:cNvCxnSpPr>
            <p:nvPr/>
          </p:nvCxnSpPr>
          <p:spPr bwMode="auto">
            <a:xfrm flipH="1">
              <a:off x="2298064" y="35142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3BB158E-6F81-8A0C-8D4B-DB7D4EEF4864}"/>
                </a:ext>
              </a:extLst>
            </p:cNvPr>
            <p:cNvCxnSpPr>
              <a:cxnSpLocks/>
            </p:cNvCxnSpPr>
            <p:nvPr/>
          </p:nvCxnSpPr>
          <p:spPr bwMode="auto">
            <a:xfrm flipH="1">
              <a:off x="2298064" y="445392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F595CD3-3260-4DF5-EA88-F75B36366ADE}"/>
                </a:ext>
              </a:extLst>
            </p:cNvPr>
            <p:cNvCxnSpPr>
              <a:cxnSpLocks/>
            </p:cNvCxnSpPr>
            <p:nvPr/>
          </p:nvCxnSpPr>
          <p:spPr bwMode="auto">
            <a:xfrm flipH="1">
              <a:off x="2298064" y="5393635"/>
              <a:ext cx="64008"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C14716C2-0BDE-24E9-BC46-C2A4A0568314}"/>
                </a:ext>
              </a:extLst>
            </p:cNvPr>
            <p:cNvSpPr txBox="1"/>
            <p:nvPr/>
          </p:nvSpPr>
          <p:spPr bwMode="auto">
            <a:xfrm>
              <a:off x="2363071" y="5744452"/>
              <a:ext cx="45271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Patients (%)</a:t>
              </a:r>
            </a:p>
          </p:txBody>
        </p:sp>
        <p:sp>
          <p:nvSpPr>
            <p:cNvPr id="30" name="TextBox 29">
              <a:extLst>
                <a:ext uri="{FF2B5EF4-FFF2-40B4-BE49-F238E27FC236}">
                  <a16:creationId xmlns:a16="http://schemas.microsoft.com/office/drawing/2014/main" id="{D73BBDD8-1769-A7CF-DD28-15F7A16D8E24}"/>
                </a:ext>
              </a:extLst>
            </p:cNvPr>
            <p:cNvSpPr txBox="1"/>
            <p:nvPr/>
          </p:nvSpPr>
          <p:spPr bwMode="auto">
            <a:xfrm>
              <a:off x="6638686"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50</a:t>
              </a:r>
            </a:p>
          </p:txBody>
        </p:sp>
        <p:sp>
          <p:nvSpPr>
            <p:cNvPr id="31" name="TextBox 30">
              <a:extLst>
                <a:ext uri="{FF2B5EF4-FFF2-40B4-BE49-F238E27FC236}">
                  <a16:creationId xmlns:a16="http://schemas.microsoft.com/office/drawing/2014/main" id="{D6691874-37AA-9977-2254-1BA04713A58D}"/>
                </a:ext>
              </a:extLst>
            </p:cNvPr>
            <p:cNvSpPr txBox="1"/>
            <p:nvPr/>
          </p:nvSpPr>
          <p:spPr bwMode="auto">
            <a:xfrm>
              <a:off x="2146158"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77A10041-DE72-9FD6-61F4-B4C1E34208A7}"/>
                </a:ext>
              </a:extLst>
            </p:cNvPr>
            <p:cNvSpPr txBox="1"/>
            <p:nvPr/>
          </p:nvSpPr>
          <p:spPr bwMode="auto">
            <a:xfrm>
              <a:off x="2595411"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5</a:t>
              </a:r>
            </a:p>
          </p:txBody>
        </p:sp>
        <p:sp>
          <p:nvSpPr>
            <p:cNvPr id="33" name="TextBox 32">
              <a:extLst>
                <a:ext uri="{FF2B5EF4-FFF2-40B4-BE49-F238E27FC236}">
                  <a16:creationId xmlns:a16="http://schemas.microsoft.com/office/drawing/2014/main" id="{F382937B-7CD4-10CD-4E6E-474A162828CE}"/>
                </a:ext>
              </a:extLst>
            </p:cNvPr>
            <p:cNvSpPr txBox="1"/>
            <p:nvPr/>
          </p:nvSpPr>
          <p:spPr bwMode="auto">
            <a:xfrm>
              <a:off x="3044664"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4" name="TextBox 33">
              <a:extLst>
                <a:ext uri="{FF2B5EF4-FFF2-40B4-BE49-F238E27FC236}">
                  <a16:creationId xmlns:a16="http://schemas.microsoft.com/office/drawing/2014/main" id="{745810FC-F00C-6B9F-DCB6-9BF3BB890905}"/>
                </a:ext>
              </a:extLst>
            </p:cNvPr>
            <p:cNvSpPr txBox="1"/>
            <p:nvPr/>
          </p:nvSpPr>
          <p:spPr bwMode="auto">
            <a:xfrm>
              <a:off x="3493917"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15</a:t>
              </a:r>
            </a:p>
          </p:txBody>
        </p:sp>
        <p:sp>
          <p:nvSpPr>
            <p:cNvPr id="35" name="TextBox 34">
              <a:extLst>
                <a:ext uri="{FF2B5EF4-FFF2-40B4-BE49-F238E27FC236}">
                  <a16:creationId xmlns:a16="http://schemas.microsoft.com/office/drawing/2014/main" id="{93A898DB-3115-9B7B-E7A1-3DEB5FCE2B82}"/>
                </a:ext>
              </a:extLst>
            </p:cNvPr>
            <p:cNvSpPr txBox="1"/>
            <p:nvPr/>
          </p:nvSpPr>
          <p:spPr bwMode="auto">
            <a:xfrm>
              <a:off x="3943170"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36" name="TextBox 35">
              <a:extLst>
                <a:ext uri="{FF2B5EF4-FFF2-40B4-BE49-F238E27FC236}">
                  <a16:creationId xmlns:a16="http://schemas.microsoft.com/office/drawing/2014/main" id="{4EC38FDB-C942-ACD1-E014-839F804B62BA}"/>
                </a:ext>
              </a:extLst>
            </p:cNvPr>
            <p:cNvSpPr txBox="1"/>
            <p:nvPr/>
          </p:nvSpPr>
          <p:spPr bwMode="auto">
            <a:xfrm>
              <a:off x="4392423"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25</a:t>
              </a:r>
            </a:p>
          </p:txBody>
        </p:sp>
        <p:sp>
          <p:nvSpPr>
            <p:cNvPr id="37" name="TextBox 36">
              <a:extLst>
                <a:ext uri="{FF2B5EF4-FFF2-40B4-BE49-F238E27FC236}">
                  <a16:creationId xmlns:a16="http://schemas.microsoft.com/office/drawing/2014/main" id="{02E1DE24-7EC9-A812-3022-86AFE563889F}"/>
                </a:ext>
              </a:extLst>
            </p:cNvPr>
            <p:cNvSpPr txBox="1"/>
            <p:nvPr/>
          </p:nvSpPr>
          <p:spPr bwMode="auto">
            <a:xfrm>
              <a:off x="4841676"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30</a:t>
              </a:r>
            </a:p>
          </p:txBody>
        </p:sp>
        <p:sp>
          <p:nvSpPr>
            <p:cNvPr id="38" name="TextBox 37">
              <a:extLst>
                <a:ext uri="{FF2B5EF4-FFF2-40B4-BE49-F238E27FC236}">
                  <a16:creationId xmlns:a16="http://schemas.microsoft.com/office/drawing/2014/main" id="{AC087E19-1B1B-166B-BA3D-808FDF5878B2}"/>
                </a:ext>
              </a:extLst>
            </p:cNvPr>
            <p:cNvSpPr txBox="1"/>
            <p:nvPr/>
          </p:nvSpPr>
          <p:spPr bwMode="auto">
            <a:xfrm>
              <a:off x="5290929"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35</a:t>
              </a:r>
            </a:p>
          </p:txBody>
        </p:sp>
        <p:sp>
          <p:nvSpPr>
            <p:cNvPr id="39" name="TextBox 38">
              <a:extLst>
                <a:ext uri="{FF2B5EF4-FFF2-40B4-BE49-F238E27FC236}">
                  <a16:creationId xmlns:a16="http://schemas.microsoft.com/office/drawing/2014/main" id="{D7F89DCC-A2CA-4448-A0EB-A580C8253FAC}"/>
                </a:ext>
              </a:extLst>
            </p:cNvPr>
            <p:cNvSpPr txBox="1"/>
            <p:nvPr/>
          </p:nvSpPr>
          <p:spPr bwMode="auto">
            <a:xfrm>
              <a:off x="5740182"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40" name="TextBox 39">
              <a:extLst>
                <a:ext uri="{FF2B5EF4-FFF2-40B4-BE49-F238E27FC236}">
                  <a16:creationId xmlns:a16="http://schemas.microsoft.com/office/drawing/2014/main" id="{9F54D3B1-7710-204A-8D8D-B3E73C0F66C6}"/>
                </a:ext>
              </a:extLst>
            </p:cNvPr>
            <p:cNvSpPr txBox="1"/>
            <p:nvPr/>
          </p:nvSpPr>
          <p:spPr bwMode="auto">
            <a:xfrm>
              <a:off x="6189435" y="5403189"/>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45</a:t>
              </a:r>
            </a:p>
          </p:txBody>
        </p:sp>
        <p:grpSp>
          <p:nvGrpSpPr>
            <p:cNvPr id="44" name="Group 43">
              <a:extLst>
                <a:ext uri="{FF2B5EF4-FFF2-40B4-BE49-F238E27FC236}">
                  <a16:creationId xmlns:a16="http://schemas.microsoft.com/office/drawing/2014/main" id="{36D72007-02A6-A9ED-436E-6840F3858245}"/>
                </a:ext>
              </a:extLst>
            </p:cNvPr>
            <p:cNvGrpSpPr/>
            <p:nvPr/>
          </p:nvGrpSpPr>
          <p:grpSpPr>
            <a:xfrm>
              <a:off x="3976226" y="3856952"/>
              <a:ext cx="2729374" cy="1200329"/>
              <a:chOff x="2788078" y="4248502"/>
              <a:chExt cx="2729374" cy="1200329"/>
            </a:xfrm>
          </p:grpSpPr>
          <p:sp>
            <p:nvSpPr>
              <p:cNvPr id="41" name="TextBox 40">
                <a:extLst>
                  <a:ext uri="{FF2B5EF4-FFF2-40B4-BE49-F238E27FC236}">
                    <a16:creationId xmlns:a16="http://schemas.microsoft.com/office/drawing/2014/main" id="{CDA02740-2449-94E3-E502-977A156D3F7D}"/>
                  </a:ext>
                </a:extLst>
              </p:cNvPr>
              <p:cNvSpPr txBox="1"/>
              <p:nvPr/>
            </p:nvSpPr>
            <p:spPr bwMode="auto">
              <a:xfrm>
                <a:off x="2868021" y="4248502"/>
                <a:ext cx="26494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a:solidFill>
                      <a:schemeClr val="bg1"/>
                    </a:solidFill>
                    <a:latin typeface="Calibri" panose="020F0502020204030204" pitchFamily="34" charset="0"/>
                  </a:rPr>
                  <a:t>No prior chemotherapy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(n = 897)</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With prior chemotherapy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(n = 568)</a:t>
                </a:r>
              </a:p>
            </p:txBody>
          </p:sp>
          <p:sp>
            <p:nvSpPr>
              <p:cNvPr id="42" name="Rectangle 41">
                <a:extLst>
                  <a:ext uri="{FF2B5EF4-FFF2-40B4-BE49-F238E27FC236}">
                    <a16:creationId xmlns:a16="http://schemas.microsoft.com/office/drawing/2014/main" id="{472A9208-8006-9E1C-F21A-DA87F4C75FE3}"/>
                  </a:ext>
                </a:extLst>
              </p:cNvPr>
              <p:cNvSpPr/>
              <p:nvPr/>
            </p:nvSpPr>
            <p:spPr bwMode="auto">
              <a:xfrm>
                <a:off x="2788078" y="4370046"/>
                <a:ext cx="123416" cy="1234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1A342E58-086E-8BEA-3F01-72EC14C32ACA}"/>
                  </a:ext>
                </a:extLst>
              </p:cNvPr>
              <p:cNvSpPr/>
              <p:nvPr/>
            </p:nvSpPr>
            <p:spPr bwMode="auto">
              <a:xfrm>
                <a:off x="2788078" y="4934499"/>
                <a:ext cx="123416" cy="1234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45" name="TextBox 44">
              <a:extLst>
                <a:ext uri="{FF2B5EF4-FFF2-40B4-BE49-F238E27FC236}">
                  <a16:creationId xmlns:a16="http://schemas.microsoft.com/office/drawing/2014/main" id="{274F35E0-5DBD-F8AF-1BA5-A073C617A7A2}"/>
                </a:ext>
              </a:extLst>
            </p:cNvPr>
            <p:cNvSpPr txBox="1"/>
            <p:nvPr/>
          </p:nvSpPr>
          <p:spPr bwMode="auto">
            <a:xfrm>
              <a:off x="220455" y="1791391"/>
              <a:ext cx="2126120"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dirty="0">
                  <a:solidFill>
                    <a:schemeClr val="bg1"/>
                  </a:solidFill>
                  <a:latin typeface="Calibri" panose="020F0502020204030204" pitchFamily="34" charset="0"/>
                </a:rPr>
                <a:t>Patients with ≥1 bone marrow suppression–relevant treatment</a:t>
              </a:r>
            </a:p>
          </p:txBody>
        </p:sp>
        <p:sp>
          <p:nvSpPr>
            <p:cNvPr id="46" name="TextBox 45">
              <a:extLst>
                <a:ext uri="{FF2B5EF4-FFF2-40B4-BE49-F238E27FC236}">
                  <a16:creationId xmlns:a16="http://schemas.microsoft.com/office/drawing/2014/main" id="{E5B9BA9A-EBBA-C1C9-0481-825AEF6D96BB}"/>
                </a:ext>
              </a:extLst>
            </p:cNvPr>
            <p:cNvSpPr txBox="1"/>
            <p:nvPr/>
          </p:nvSpPr>
          <p:spPr bwMode="auto">
            <a:xfrm>
              <a:off x="488792" y="2671870"/>
              <a:ext cx="185778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a:solidFill>
                    <a:schemeClr val="bg1"/>
                  </a:solidFill>
                  <a:latin typeface="Calibri" panose="020F0502020204030204" pitchFamily="34" charset="0"/>
                </a:rPr>
                <a:t>Patients who received blood transfusion(s)</a:t>
              </a:r>
            </a:p>
          </p:txBody>
        </p:sp>
        <p:sp>
          <p:nvSpPr>
            <p:cNvPr id="47" name="TextBox 46">
              <a:extLst>
                <a:ext uri="{FF2B5EF4-FFF2-40B4-BE49-F238E27FC236}">
                  <a16:creationId xmlns:a16="http://schemas.microsoft.com/office/drawing/2014/main" id="{E8AA2B86-E129-8916-EFE0-399C65A2906C}"/>
                </a:ext>
              </a:extLst>
            </p:cNvPr>
            <p:cNvSpPr txBox="1"/>
            <p:nvPr/>
          </p:nvSpPr>
          <p:spPr bwMode="auto">
            <a:xfrm>
              <a:off x="240253" y="3575985"/>
              <a:ext cx="210632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a:solidFill>
                    <a:schemeClr val="bg1"/>
                  </a:solidFill>
                  <a:latin typeface="Calibri" panose="020F0502020204030204" pitchFamily="34" charset="0"/>
                </a:rPr>
                <a:t>Patients who received erythropoiesis-stimulating drugs</a:t>
              </a:r>
            </a:p>
          </p:txBody>
        </p:sp>
        <p:sp>
          <p:nvSpPr>
            <p:cNvPr id="48" name="TextBox 47">
              <a:extLst>
                <a:ext uri="{FF2B5EF4-FFF2-40B4-BE49-F238E27FC236}">
                  <a16:creationId xmlns:a16="http://schemas.microsoft.com/office/drawing/2014/main" id="{3B3EFF51-A51D-D374-94C1-815F081E6FB0}"/>
                </a:ext>
              </a:extLst>
            </p:cNvPr>
            <p:cNvSpPr txBox="1"/>
            <p:nvPr/>
          </p:nvSpPr>
          <p:spPr bwMode="auto">
            <a:xfrm>
              <a:off x="628803" y="4547418"/>
              <a:ext cx="171777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a:solidFill>
                    <a:schemeClr val="bg1"/>
                  </a:solidFill>
                  <a:latin typeface="Calibri" panose="020F0502020204030204" pitchFamily="34" charset="0"/>
                </a:rPr>
                <a:t>Patients who received colony-stimulating drugs</a:t>
              </a:r>
            </a:p>
          </p:txBody>
        </p:sp>
        <p:cxnSp>
          <p:nvCxnSpPr>
            <p:cNvPr id="50" name="Straight Connector 49">
              <a:extLst>
                <a:ext uri="{FF2B5EF4-FFF2-40B4-BE49-F238E27FC236}">
                  <a16:creationId xmlns:a16="http://schemas.microsoft.com/office/drawing/2014/main" id="{4367B0A3-6D07-B985-06D8-00444DF11F34}"/>
                </a:ext>
              </a:extLst>
            </p:cNvPr>
            <p:cNvCxnSpPr>
              <a:cxnSpLocks/>
            </p:cNvCxnSpPr>
            <p:nvPr/>
          </p:nvCxnSpPr>
          <p:spPr bwMode="auto">
            <a:xfrm>
              <a:off x="7264558" y="5393636"/>
              <a:ext cx="450574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C136794C-89C4-3B44-031F-2ABF522D81D7}"/>
                </a:ext>
              </a:extLst>
            </p:cNvPr>
            <p:cNvCxnSpPr>
              <a:cxnSpLocks/>
            </p:cNvCxnSpPr>
            <p:nvPr/>
          </p:nvCxnSpPr>
          <p:spPr bwMode="auto">
            <a:xfrm>
              <a:off x="7264558"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5D6BC763-B54C-416A-D0B2-ED809F3E1A67}"/>
                </a:ext>
              </a:extLst>
            </p:cNvPr>
            <p:cNvCxnSpPr>
              <a:cxnSpLocks/>
            </p:cNvCxnSpPr>
            <p:nvPr/>
          </p:nvCxnSpPr>
          <p:spPr bwMode="auto">
            <a:xfrm>
              <a:off x="7714014"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05F2983-3CCD-B33E-4C3A-1248AB53839C}"/>
                </a:ext>
              </a:extLst>
            </p:cNvPr>
            <p:cNvCxnSpPr>
              <a:cxnSpLocks/>
            </p:cNvCxnSpPr>
            <p:nvPr/>
          </p:nvCxnSpPr>
          <p:spPr bwMode="auto">
            <a:xfrm>
              <a:off x="8163470"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A87CC71-AE0A-B949-586B-1AAE3E4C0ED4}"/>
                </a:ext>
              </a:extLst>
            </p:cNvPr>
            <p:cNvCxnSpPr>
              <a:cxnSpLocks/>
            </p:cNvCxnSpPr>
            <p:nvPr/>
          </p:nvCxnSpPr>
          <p:spPr bwMode="auto">
            <a:xfrm>
              <a:off x="8612926"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F2C1128-D521-A412-2AD8-B808638F58BA}"/>
                </a:ext>
              </a:extLst>
            </p:cNvPr>
            <p:cNvCxnSpPr>
              <a:cxnSpLocks/>
            </p:cNvCxnSpPr>
            <p:nvPr/>
          </p:nvCxnSpPr>
          <p:spPr bwMode="auto">
            <a:xfrm>
              <a:off x="9062382"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EA57A709-69F7-55DA-517E-D0182256B620}"/>
                </a:ext>
              </a:extLst>
            </p:cNvPr>
            <p:cNvCxnSpPr>
              <a:cxnSpLocks/>
            </p:cNvCxnSpPr>
            <p:nvPr/>
          </p:nvCxnSpPr>
          <p:spPr bwMode="auto">
            <a:xfrm>
              <a:off x="9511838"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1E60292-4CB2-EF87-3DD9-A7D281114E4E}"/>
                </a:ext>
              </a:extLst>
            </p:cNvPr>
            <p:cNvCxnSpPr>
              <a:cxnSpLocks/>
            </p:cNvCxnSpPr>
            <p:nvPr/>
          </p:nvCxnSpPr>
          <p:spPr bwMode="auto">
            <a:xfrm>
              <a:off x="9961294"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64122930-3A9C-4F67-D9F8-C67957709209}"/>
                </a:ext>
              </a:extLst>
            </p:cNvPr>
            <p:cNvCxnSpPr>
              <a:cxnSpLocks/>
            </p:cNvCxnSpPr>
            <p:nvPr/>
          </p:nvCxnSpPr>
          <p:spPr bwMode="auto">
            <a:xfrm>
              <a:off x="10410750"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9B14E063-AFFE-C3A8-6CAF-ED32F0F7ED5D}"/>
                </a:ext>
              </a:extLst>
            </p:cNvPr>
            <p:cNvCxnSpPr>
              <a:cxnSpLocks/>
            </p:cNvCxnSpPr>
            <p:nvPr/>
          </p:nvCxnSpPr>
          <p:spPr bwMode="auto">
            <a:xfrm>
              <a:off x="10860206"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A2415A56-417A-E513-377A-9DA1A231214E}"/>
                </a:ext>
              </a:extLst>
            </p:cNvPr>
            <p:cNvCxnSpPr>
              <a:cxnSpLocks/>
            </p:cNvCxnSpPr>
            <p:nvPr/>
          </p:nvCxnSpPr>
          <p:spPr bwMode="auto">
            <a:xfrm>
              <a:off x="11309662"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07597F9-1384-B406-76CE-61CBB20C350E}"/>
                </a:ext>
              </a:extLst>
            </p:cNvPr>
            <p:cNvCxnSpPr>
              <a:cxnSpLocks/>
            </p:cNvCxnSpPr>
            <p:nvPr/>
          </p:nvCxnSpPr>
          <p:spPr bwMode="auto">
            <a:xfrm>
              <a:off x="11759122" y="539363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2B1938D-54ED-9EDD-4D12-E70FA940BF70}"/>
                </a:ext>
              </a:extLst>
            </p:cNvPr>
            <p:cNvCxnSpPr>
              <a:cxnSpLocks/>
            </p:cNvCxnSpPr>
            <p:nvPr/>
          </p:nvCxnSpPr>
          <p:spPr bwMode="auto">
            <a:xfrm flipH="1">
              <a:off x="7207519" y="16348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C279E78C-D846-C507-5082-257C2419272C}"/>
                </a:ext>
              </a:extLst>
            </p:cNvPr>
            <p:cNvCxnSpPr>
              <a:cxnSpLocks/>
            </p:cNvCxnSpPr>
            <p:nvPr/>
          </p:nvCxnSpPr>
          <p:spPr bwMode="auto">
            <a:xfrm flipH="1">
              <a:off x="7207519" y="25745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6C42474-4F7F-F043-D35B-3F67134A2657}"/>
                </a:ext>
              </a:extLst>
            </p:cNvPr>
            <p:cNvCxnSpPr>
              <a:cxnSpLocks/>
            </p:cNvCxnSpPr>
            <p:nvPr/>
          </p:nvCxnSpPr>
          <p:spPr bwMode="auto">
            <a:xfrm flipH="1">
              <a:off x="7207519" y="35142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4802F3BA-4208-CFEC-44A6-5F66B1F5DD79}"/>
                </a:ext>
              </a:extLst>
            </p:cNvPr>
            <p:cNvCxnSpPr>
              <a:cxnSpLocks/>
            </p:cNvCxnSpPr>
            <p:nvPr/>
          </p:nvCxnSpPr>
          <p:spPr bwMode="auto">
            <a:xfrm flipH="1">
              <a:off x="7207519" y="445392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5C307AD5-A587-06CF-027C-455622194042}"/>
                </a:ext>
              </a:extLst>
            </p:cNvPr>
            <p:cNvCxnSpPr>
              <a:cxnSpLocks/>
            </p:cNvCxnSpPr>
            <p:nvPr/>
          </p:nvCxnSpPr>
          <p:spPr bwMode="auto">
            <a:xfrm flipH="1">
              <a:off x="7207519" y="5393636"/>
              <a:ext cx="64008" cy="0"/>
            </a:xfrm>
            <a:prstGeom prst="line">
              <a:avLst/>
            </a:prstGeom>
            <a:noFill/>
            <a:ln w="28575" cap="flat" cmpd="sng" algn="ctr">
              <a:solidFill>
                <a:schemeClr val="bg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6D7FADB9-E99C-ED40-4101-FA8C7CC8865E}"/>
                </a:ext>
              </a:extLst>
            </p:cNvPr>
            <p:cNvSpPr txBox="1"/>
            <p:nvPr/>
          </p:nvSpPr>
          <p:spPr bwMode="auto">
            <a:xfrm>
              <a:off x="7272526" y="5744453"/>
              <a:ext cx="45271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Patients (%)</a:t>
              </a:r>
            </a:p>
          </p:txBody>
        </p:sp>
        <p:sp>
          <p:nvSpPr>
            <p:cNvPr id="68" name="TextBox 67">
              <a:extLst>
                <a:ext uri="{FF2B5EF4-FFF2-40B4-BE49-F238E27FC236}">
                  <a16:creationId xmlns:a16="http://schemas.microsoft.com/office/drawing/2014/main" id="{5B5F20EE-4A01-248A-BDD7-A807A8996D4F}"/>
                </a:ext>
              </a:extLst>
            </p:cNvPr>
            <p:cNvSpPr txBox="1"/>
            <p:nvPr/>
          </p:nvSpPr>
          <p:spPr bwMode="auto">
            <a:xfrm>
              <a:off x="11548141"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50</a:t>
              </a:r>
            </a:p>
          </p:txBody>
        </p:sp>
        <p:sp>
          <p:nvSpPr>
            <p:cNvPr id="69" name="TextBox 68">
              <a:extLst>
                <a:ext uri="{FF2B5EF4-FFF2-40B4-BE49-F238E27FC236}">
                  <a16:creationId xmlns:a16="http://schemas.microsoft.com/office/drawing/2014/main" id="{2806337F-263E-1612-9D17-2C691CDFD394}"/>
                </a:ext>
              </a:extLst>
            </p:cNvPr>
            <p:cNvSpPr txBox="1"/>
            <p:nvPr/>
          </p:nvSpPr>
          <p:spPr bwMode="auto">
            <a:xfrm>
              <a:off x="7055613"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70" name="TextBox 69">
              <a:extLst>
                <a:ext uri="{FF2B5EF4-FFF2-40B4-BE49-F238E27FC236}">
                  <a16:creationId xmlns:a16="http://schemas.microsoft.com/office/drawing/2014/main" id="{ACF60A10-A25A-4938-B28F-74142B062CE9}"/>
                </a:ext>
              </a:extLst>
            </p:cNvPr>
            <p:cNvSpPr txBox="1"/>
            <p:nvPr/>
          </p:nvSpPr>
          <p:spPr bwMode="auto">
            <a:xfrm>
              <a:off x="7504866"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5</a:t>
              </a:r>
            </a:p>
          </p:txBody>
        </p:sp>
        <p:sp>
          <p:nvSpPr>
            <p:cNvPr id="71" name="TextBox 70">
              <a:extLst>
                <a:ext uri="{FF2B5EF4-FFF2-40B4-BE49-F238E27FC236}">
                  <a16:creationId xmlns:a16="http://schemas.microsoft.com/office/drawing/2014/main" id="{A7BC921F-AB66-9492-5279-09C4E47A5CB1}"/>
                </a:ext>
              </a:extLst>
            </p:cNvPr>
            <p:cNvSpPr txBox="1"/>
            <p:nvPr/>
          </p:nvSpPr>
          <p:spPr bwMode="auto">
            <a:xfrm>
              <a:off x="7954119"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72" name="TextBox 71">
              <a:extLst>
                <a:ext uri="{FF2B5EF4-FFF2-40B4-BE49-F238E27FC236}">
                  <a16:creationId xmlns:a16="http://schemas.microsoft.com/office/drawing/2014/main" id="{BBBCB824-5E11-6A4F-00BA-958F776DC68B}"/>
                </a:ext>
              </a:extLst>
            </p:cNvPr>
            <p:cNvSpPr txBox="1"/>
            <p:nvPr/>
          </p:nvSpPr>
          <p:spPr bwMode="auto">
            <a:xfrm>
              <a:off x="8403372"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15</a:t>
              </a:r>
            </a:p>
          </p:txBody>
        </p:sp>
        <p:sp>
          <p:nvSpPr>
            <p:cNvPr id="73" name="TextBox 72">
              <a:extLst>
                <a:ext uri="{FF2B5EF4-FFF2-40B4-BE49-F238E27FC236}">
                  <a16:creationId xmlns:a16="http://schemas.microsoft.com/office/drawing/2014/main" id="{7D3AA153-5895-4434-8ED2-22D14B9575E2}"/>
                </a:ext>
              </a:extLst>
            </p:cNvPr>
            <p:cNvSpPr txBox="1"/>
            <p:nvPr/>
          </p:nvSpPr>
          <p:spPr bwMode="auto">
            <a:xfrm>
              <a:off x="8852625"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74" name="TextBox 73">
              <a:extLst>
                <a:ext uri="{FF2B5EF4-FFF2-40B4-BE49-F238E27FC236}">
                  <a16:creationId xmlns:a16="http://schemas.microsoft.com/office/drawing/2014/main" id="{ECF92924-02BF-55B1-F0BE-91907CD860D8}"/>
                </a:ext>
              </a:extLst>
            </p:cNvPr>
            <p:cNvSpPr txBox="1"/>
            <p:nvPr/>
          </p:nvSpPr>
          <p:spPr bwMode="auto">
            <a:xfrm>
              <a:off x="9301878"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25</a:t>
              </a:r>
            </a:p>
          </p:txBody>
        </p:sp>
        <p:sp>
          <p:nvSpPr>
            <p:cNvPr id="75" name="TextBox 74">
              <a:extLst>
                <a:ext uri="{FF2B5EF4-FFF2-40B4-BE49-F238E27FC236}">
                  <a16:creationId xmlns:a16="http://schemas.microsoft.com/office/drawing/2014/main" id="{89A3B8D3-C7DA-A36E-7B1B-923C779267FA}"/>
                </a:ext>
              </a:extLst>
            </p:cNvPr>
            <p:cNvSpPr txBox="1"/>
            <p:nvPr/>
          </p:nvSpPr>
          <p:spPr bwMode="auto">
            <a:xfrm>
              <a:off x="9751131"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30</a:t>
              </a:r>
            </a:p>
          </p:txBody>
        </p:sp>
        <p:sp>
          <p:nvSpPr>
            <p:cNvPr id="76" name="TextBox 75">
              <a:extLst>
                <a:ext uri="{FF2B5EF4-FFF2-40B4-BE49-F238E27FC236}">
                  <a16:creationId xmlns:a16="http://schemas.microsoft.com/office/drawing/2014/main" id="{C0741EA6-B4FE-DECE-15E0-339E8B482CD7}"/>
                </a:ext>
              </a:extLst>
            </p:cNvPr>
            <p:cNvSpPr txBox="1"/>
            <p:nvPr/>
          </p:nvSpPr>
          <p:spPr bwMode="auto">
            <a:xfrm>
              <a:off x="10200384"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35</a:t>
              </a:r>
            </a:p>
          </p:txBody>
        </p:sp>
        <p:sp>
          <p:nvSpPr>
            <p:cNvPr id="77" name="TextBox 76">
              <a:extLst>
                <a:ext uri="{FF2B5EF4-FFF2-40B4-BE49-F238E27FC236}">
                  <a16:creationId xmlns:a16="http://schemas.microsoft.com/office/drawing/2014/main" id="{73A230DE-1567-33C4-2F2C-66F43D5FA5C6}"/>
                </a:ext>
              </a:extLst>
            </p:cNvPr>
            <p:cNvSpPr txBox="1"/>
            <p:nvPr/>
          </p:nvSpPr>
          <p:spPr bwMode="auto">
            <a:xfrm>
              <a:off x="10649637"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78" name="TextBox 77">
              <a:extLst>
                <a:ext uri="{FF2B5EF4-FFF2-40B4-BE49-F238E27FC236}">
                  <a16:creationId xmlns:a16="http://schemas.microsoft.com/office/drawing/2014/main" id="{80705687-7BD7-DF9C-10DF-6808F13C05DD}"/>
                </a:ext>
              </a:extLst>
            </p:cNvPr>
            <p:cNvSpPr txBox="1"/>
            <p:nvPr/>
          </p:nvSpPr>
          <p:spPr bwMode="auto">
            <a:xfrm>
              <a:off x="11098890" y="5403190"/>
              <a:ext cx="425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45</a:t>
              </a:r>
            </a:p>
          </p:txBody>
        </p:sp>
        <p:grpSp>
          <p:nvGrpSpPr>
            <p:cNvPr id="79" name="Group 78">
              <a:extLst>
                <a:ext uri="{FF2B5EF4-FFF2-40B4-BE49-F238E27FC236}">
                  <a16:creationId xmlns:a16="http://schemas.microsoft.com/office/drawing/2014/main" id="{F4324832-FD68-3F9B-1F0D-550C77CD166B}"/>
                </a:ext>
              </a:extLst>
            </p:cNvPr>
            <p:cNvGrpSpPr/>
            <p:nvPr/>
          </p:nvGrpSpPr>
          <p:grpSpPr>
            <a:xfrm>
              <a:off x="8613538" y="3856952"/>
              <a:ext cx="3360748" cy="1200329"/>
              <a:chOff x="2788078" y="4248502"/>
              <a:chExt cx="3360748" cy="1200329"/>
            </a:xfrm>
          </p:grpSpPr>
          <p:sp>
            <p:nvSpPr>
              <p:cNvPr id="80" name="TextBox 79">
                <a:extLst>
                  <a:ext uri="{FF2B5EF4-FFF2-40B4-BE49-F238E27FC236}">
                    <a16:creationId xmlns:a16="http://schemas.microsoft.com/office/drawing/2014/main" id="{738EABFD-F997-C398-D548-0AC710D76CCA}"/>
                  </a:ext>
                </a:extLst>
              </p:cNvPr>
              <p:cNvSpPr txBox="1"/>
              <p:nvPr/>
            </p:nvSpPr>
            <p:spPr bwMode="auto">
              <a:xfrm>
                <a:off x="2868020" y="4248502"/>
                <a:ext cx="328080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a:solidFill>
                      <a:schemeClr val="bg1"/>
                    </a:solidFill>
                    <a:latin typeface="Calibri" panose="020F0502020204030204" pitchFamily="34" charset="0"/>
                  </a:rPr>
                  <a:t>No subsequent chemotherapy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(n = 1149)</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With subsequent chemotherapy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(n = 316)</a:t>
                </a:r>
              </a:p>
            </p:txBody>
          </p:sp>
          <p:sp>
            <p:nvSpPr>
              <p:cNvPr id="81" name="Rectangle 80">
                <a:extLst>
                  <a:ext uri="{FF2B5EF4-FFF2-40B4-BE49-F238E27FC236}">
                    <a16:creationId xmlns:a16="http://schemas.microsoft.com/office/drawing/2014/main" id="{AB53C432-86B6-245F-D7F9-9DA5F3DB5D76}"/>
                  </a:ext>
                </a:extLst>
              </p:cNvPr>
              <p:cNvSpPr/>
              <p:nvPr/>
            </p:nvSpPr>
            <p:spPr bwMode="auto">
              <a:xfrm>
                <a:off x="2788078" y="4370046"/>
                <a:ext cx="123416" cy="1234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754A3643-D98F-D89D-C0F5-D067D1D92138}"/>
                  </a:ext>
                </a:extLst>
              </p:cNvPr>
              <p:cNvSpPr/>
              <p:nvPr/>
            </p:nvSpPr>
            <p:spPr bwMode="auto">
              <a:xfrm>
                <a:off x="2788078" y="4934500"/>
                <a:ext cx="123416" cy="1234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88" name="Group 87">
              <a:extLst>
                <a:ext uri="{FF2B5EF4-FFF2-40B4-BE49-F238E27FC236}">
                  <a16:creationId xmlns:a16="http://schemas.microsoft.com/office/drawing/2014/main" id="{0031D777-2C94-D82F-F6BD-C86EC11B0498}"/>
                </a:ext>
              </a:extLst>
            </p:cNvPr>
            <p:cNvGrpSpPr/>
            <p:nvPr/>
          </p:nvGrpSpPr>
          <p:grpSpPr>
            <a:xfrm>
              <a:off x="2355400" y="1712495"/>
              <a:ext cx="3957169" cy="754342"/>
              <a:chOff x="2359410" y="1712495"/>
              <a:chExt cx="3957169" cy="754342"/>
            </a:xfrm>
          </p:grpSpPr>
          <p:grpSp>
            <p:nvGrpSpPr>
              <p:cNvPr id="85" name="Group 84">
                <a:extLst>
                  <a:ext uri="{FF2B5EF4-FFF2-40B4-BE49-F238E27FC236}">
                    <a16:creationId xmlns:a16="http://schemas.microsoft.com/office/drawing/2014/main" id="{CA93540A-40E8-6713-10AB-7DEC16658D78}"/>
                  </a:ext>
                </a:extLst>
              </p:cNvPr>
              <p:cNvGrpSpPr/>
              <p:nvPr/>
            </p:nvGrpSpPr>
            <p:grpSpPr>
              <a:xfrm>
                <a:off x="2359410" y="1728537"/>
                <a:ext cx="3367621" cy="731009"/>
                <a:chOff x="2359410" y="1728537"/>
                <a:chExt cx="3367621" cy="731009"/>
              </a:xfrm>
            </p:grpSpPr>
            <p:sp>
              <p:nvSpPr>
                <p:cNvPr id="83" name="Rectangle 82">
                  <a:extLst>
                    <a:ext uri="{FF2B5EF4-FFF2-40B4-BE49-F238E27FC236}">
                      <a16:creationId xmlns:a16="http://schemas.microsoft.com/office/drawing/2014/main" id="{4CF02AE3-A143-00CA-8DE5-015EBACF62AB}"/>
                    </a:ext>
                  </a:extLst>
                </p:cNvPr>
                <p:cNvSpPr/>
                <p:nvPr/>
              </p:nvSpPr>
              <p:spPr bwMode="auto">
                <a:xfrm>
                  <a:off x="2359411" y="1728537"/>
                  <a:ext cx="1903778"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A1716F10-8374-922F-21EF-7261059123F9}"/>
                    </a:ext>
                  </a:extLst>
                </p:cNvPr>
                <p:cNvSpPr/>
                <p:nvPr/>
              </p:nvSpPr>
              <p:spPr bwMode="auto">
                <a:xfrm>
                  <a:off x="2359410" y="2094641"/>
                  <a:ext cx="3367621"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86" name="TextBox 85">
                <a:extLst>
                  <a:ext uri="{FF2B5EF4-FFF2-40B4-BE49-F238E27FC236}">
                    <a16:creationId xmlns:a16="http://schemas.microsoft.com/office/drawing/2014/main" id="{737EDEB8-D269-3345-BE80-B291FB100C9C}"/>
                  </a:ext>
                </a:extLst>
              </p:cNvPr>
              <p:cNvSpPr txBox="1"/>
              <p:nvPr/>
            </p:nvSpPr>
            <p:spPr bwMode="auto">
              <a:xfrm>
                <a:off x="4235116"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21%</a:t>
                </a:r>
              </a:p>
            </p:txBody>
          </p:sp>
          <p:sp>
            <p:nvSpPr>
              <p:cNvPr id="87" name="TextBox 86">
                <a:extLst>
                  <a:ext uri="{FF2B5EF4-FFF2-40B4-BE49-F238E27FC236}">
                    <a16:creationId xmlns:a16="http://schemas.microsoft.com/office/drawing/2014/main" id="{68C478C0-F91D-D762-9673-0C11BA0986EB}"/>
                  </a:ext>
                </a:extLst>
              </p:cNvPr>
              <p:cNvSpPr txBox="1"/>
              <p:nvPr/>
            </p:nvSpPr>
            <p:spPr bwMode="auto">
              <a:xfrm>
                <a:off x="5698959"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37%</a:t>
                </a:r>
              </a:p>
            </p:txBody>
          </p:sp>
        </p:grpSp>
        <p:grpSp>
          <p:nvGrpSpPr>
            <p:cNvPr id="89" name="Group 88">
              <a:extLst>
                <a:ext uri="{FF2B5EF4-FFF2-40B4-BE49-F238E27FC236}">
                  <a16:creationId xmlns:a16="http://schemas.microsoft.com/office/drawing/2014/main" id="{9CEADE53-73DA-5BF7-5035-C689858B9F59}"/>
                </a:ext>
              </a:extLst>
            </p:cNvPr>
            <p:cNvGrpSpPr/>
            <p:nvPr/>
          </p:nvGrpSpPr>
          <p:grpSpPr>
            <a:xfrm>
              <a:off x="2355401" y="2654969"/>
              <a:ext cx="3736589" cy="754342"/>
              <a:chOff x="2359411" y="1712495"/>
              <a:chExt cx="3736589" cy="754342"/>
            </a:xfrm>
          </p:grpSpPr>
          <p:grpSp>
            <p:nvGrpSpPr>
              <p:cNvPr id="90" name="Group 89">
                <a:extLst>
                  <a:ext uri="{FF2B5EF4-FFF2-40B4-BE49-F238E27FC236}">
                    <a16:creationId xmlns:a16="http://schemas.microsoft.com/office/drawing/2014/main" id="{FC0A2A7D-E40E-74A6-06DE-0BAF74052087}"/>
                  </a:ext>
                </a:extLst>
              </p:cNvPr>
              <p:cNvGrpSpPr/>
              <p:nvPr/>
            </p:nvGrpSpPr>
            <p:grpSpPr>
              <a:xfrm>
                <a:off x="2359411" y="1728537"/>
                <a:ext cx="3098916" cy="731009"/>
                <a:chOff x="2359411" y="1728537"/>
                <a:chExt cx="3098916" cy="731009"/>
              </a:xfrm>
            </p:grpSpPr>
            <p:sp>
              <p:nvSpPr>
                <p:cNvPr id="93" name="Rectangle 92">
                  <a:extLst>
                    <a:ext uri="{FF2B5EF4-FFF2-40B4-BE49-F238E27FC236}">
                      <a16:creationId xmlns:a16="http://schemas.microsoft.com/office/drawing/2014/main" id="{8D863606-BBAE-F2FB-FAD2-09B25DBD736C}"/>
                    </a:ext>
                  </a:extLst>
                </p:cNvPr>
                <p:cNvSpPr/>
                <p:nvPr/>
              </p:nvSpPr>
              <p:spPr bwMode="auto">
                <a:xfrm>
                  <a:off x="2359411" y="1728537"/>
                  <a:ext cx="1727315"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0BFB8651-55D6-666A-A400-1A710B56EEDE}"/>
                    </a:ext>
                  </a:extLst>
                </p:cNvPr>
                <p:cNvSpPr/>
                <p:nvPr/>
              </p:nvSpPr>
              <p:spPr bwMode="auto">
                <a:xfrm>
                  <a:off x="2359411" y="2094641"/>
                  <a:ext cx="3098916"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91" name="TextBox 90">
                <a:extLst>
                  <a:ext uri="{FF2B5EF4-FFF2-40B4-BE49-F238E27FC236}">
                    <a16:creationId xmlns:a16="http://schemas.microsoft.com/office/drawing/2014/main" id="{313C896C-DB83-1EAE-DBC7-471F6F63BCBC}"/>
                  </a:ext>
                </a:extLst>
              </p:cNvPr>
              <p:cNvSpPr txBox="1"/>
              <p:nvPr/>
            </p:nvSpPr>
            <p:spPr bwMode="auto">
              <a:xfrm>
                <a:off x="4062663"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19%</a:t>
                </a:r>
              </a:p>
            </p:txBody>
          </p:sp>
          <p:sp>
            <p:nvSpPr>
              <p:cNvPr id="92" name="TextBox 91">
                <a:extLst>
                  <a:ext uri="{FF2B5EF4-FFF2-40B4-BE49-F238E27FC236}">
                    <a16:creationId xmlns:a16="http://schemas.microsoft.com/office/drawing/2014/main" id="{0B8991EC-EB17-4403-46B2-E29843847F4D}"/>
                  </a:ext>
                </a:extLst>
              </p:cNvPr>
              <p:cNvSpPr txBox="1"/>
              <p:nvPr/>
            </p:nvSpPr>
            <p:spPr bwMode="auto">
              <a:xfrm>
                <a:off x="5478380"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34%</a:t>
                </a:r>
              </a:p>
            </p:txBody>
          </p:sp>
        </p:grpSp>
        <p:grpSp>
          <p:nvGrpSpPr>
            <p:cNvPr id="95" name="Group 94">
              <a:extLst>
                <a:ext uri="{FF2B5EF4-FFF2-40B4-BE49-F238E27FC236}">
                  <a16:creationId xmlns:a16="http://schemas.microsoft.com/office/drawing/2014/main" id="{D16F61B6-289E-D622-6FBD-CD4D1464C2CB}"/>
                </a:ext>
              </a:extLst>
            </p:cNvPr>
            <p:cNvGrpSpPr/>
            <p:nvPr/>
          </p:nvGrpSpPr>
          <p:grpSpPr>
            <a:xfrm>
              <a:off x="2355400" y="3597443"/>
              <a:ext cx="865052" cy="754342"/>
              <a:chOff x="2359410" y="1712495"/>
              <a:chExt cx="865052" cy="754342"/>
            </a:xfrm>
          </p:grpSpPr>
          <p:grpSp>
            <p:nvGrpSpPr>
              <p:cNvPr id="96" name="Group 95">
                <a:extLst>
                  <a:ext uri="{FF2B5EF4-FFF2-40B4-BE49-F238E27FC236}">
                    <a16:creationId xmlns:a16="http://schemas.microsoft.com/office/drawing/2014/main" id="{0525F348-6AE7-EC87-6CD8-29F8D4648074}"/>
                  </a:ext>
                </a:extLst>
              </p:cNvPr>
              <p:cNvGrpSpPr/>
              <p:nvPr/>
            </p:nvGrpSpPr>
            <p:grpSpPr>
              <a:xfrm>
                <a:off x="2359410" y="1728537"/>
                <a:ext cx="271495" cy="731009"/>
                <a:chOff x="2359410" y="1728537"/>
                <a:chExt cx="271495" cy="731009"/>
              </a:xfrm>
            </p:grpSpPr>
            <p:sp>
              <p:nvSpPr>
                <p:cNvPr id="99" name="Rectangle 98">
                  <a:extLst>
                    <a:ext uri="{FF2B5EF4-FFF2-40B4-BE49-F238E27FC236}">
                      <a16:creationId xmlns:a16="http://schemas.microsoft.com/office/drawing/2014/main" id="{FF39BABC-58BF-2372-4410-15B2A1C1A225}"/>
                    </a:ext>
                  </a:extLst>
                </p:cNvPr>
                <p:cNvSpPr/>
                <p:nvPr/>
              </p:nvSpPr>
              <p:spPr bwMode="auto">
                <a:xfrm>
                  <a:off x="2359411" y="1728537"/>
                  <a:ext cx="271494"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9C895BC9-2C0C-232D-F10A-2537C74B8AE0}"/>
                    </a:ext>
                  </a:extLst>
                </p:cNvPr>
                <p:cNvSpPr/>
                <p:nvPr/>
              </p:nvSpPr>
              <p:spPr bwMode="auto">
                <a:xfrm>
                  <a:off x="2359410" y="2094641"/>
                  <a:ext cx="271495"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97" name="TextBox 96">
                <a:extLst>
                  <a:ext uri="{FF2B5EF4-FFF2-40B4-BE49-F238E27FC236}">
                    <a16:creationId xmlns:a16="http://schemas.microsoft.com/office/drawing/2014/main" id="{87F8BD29-6CE2-A6E8-DD44-95685350F173}"/>
                  </a:ext>
                </a:extLst>
              </p:cNvPr>
              <p:cNvSpPr txBox="1"/>
              <p:nvPr/>
            </p:nvSpPr>
            <p:spPr bwMode="auto">
              <a:xfrm>
                <a:off x="2606842"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a:t>
                </a:r>
              </a:p>
            </p:txBody>
          </p:sp>
          <p:sp>
            <p:nvSpPr>
              <p:cNvPr id="98" name="TextBox 97">
                <a:extLst>
                  <a:ext uri="{FF2B5EF4-FFF2-40B4-BE49-F238E27FC236}">
                    <a16:creationId xmlns:a16="http://schemas.microsoft.com/office/drawing/2014/main" id="{323314A7-E6CC-A511-1164-579C6CF47E2E}"/>
                  </a:ext>
                </a:extLst>
              </p:cNvPr>
              <p:cNvSpPr txBox="1"/>
              <p:nvPr/>
            </p:nvSpPr>
            <p:spPr bwMode="auto">
              <a:xfrm>
                <a:off x="2606842"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a:t>
                </a:r>
              </a:p>
            </p:txBody>
          </p:sp>
        </p:grpSp>
        <p:grpSp>
          <p:nvGrpSpPr>
            <p:cNvPr id="101" name="Group 100">
              <a:extLst>
                <a:ext uri="{FF2B5EF4-FFF2-40B4-BE49-F238E27FC236}">
                  <a16:creationId xmlns:a16="http://schemas.microsoft.com/office/drawing/2014/main" id="{F461EF6C-4B37-6A08-E33C-2F0F53FA29BD}"/>
                </a:ext>
              </a:extLst>
            </p:cNvPr>
            <p:cNvGrpSpPr/>
            <p:nvPr/>
          </p:nvGrpSpPr>
          <p:grpSpPr>
            <a:xfrm>
              <a:off x="2355400" y="4539916"/>
              <a:ext cx="865053" cy="754342"/>
              <a:chOff x="2359410" y="1712495"/>
              <a:chExt cx="865053" cy="754342"/>
            </a:xfrm>
          </p:grpSpPr>
          <p:grpSp>
            <p:nvGrpSpPr>
              <p:cNvPr id="102" name="Group 101">
                <a:extLst>
                  <a:ext uri="{FF2B5EF4-FFF2-40B4-BE49-F238E27FC236}">
                    <a16:creationId xmlns:a16="http://schemas.microsoft.com/office/drawing/2014/main" id="{ED124ED4-8909-60F2-369A-3F26C51E5593}"/>
                  </a:ext>
                </a:extLst>
              </p:cNvPr>
              <p:cNvGrpSpPr/>
              <p:nvPr/>
            </p:nvGrpSpPr>
            <p:grpSpPr>
              <a:xfrm>
                <a:off x="2359410" y="1728537"/>
                <a:ext cx="271495" cy="731009"/>
                <a:chOff x="2359410" y="1728537"/>
                <a:chExt cx="271495" cy="731009"/>
              </a:xfrm>
            </p:grpSpPr>
            <p:sp>
              <p:nvSpPr>
                <p:cNvPr id="105" name="Rectangle 104">
                  <a:extLst>
                    <a:ext uri="{FF2B5EF4-FFF2-40B4-BE49-F238E27FC236}">
                      <a16:creationId xmlns:a16="http://schemas.microsoft.com/office/drawing/2014/main" id="{EEAACFEC-4FBA-AFFE-660E-A51D0CD56D45}"/>
                    </a:ext>
                  </a:extLst>
                </p:cNvPr>
                <p:cNvSpPr/>
                <p:nvPr/>
              </p:nvSpPr>
              <p:spPr bwMode="auto">
                <a:xfrm>
                  <a:off x="2359411" y="1728537"/>
                  <a:ext cx="95031"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C680112D-E047-BC41-8163-31BFFF1CB243}"/>
                    </a:ext>
                  </a:extLst>
                </p:cNvPr>
                <p:cNvSpPr/>
                <p:nvPr/>
              </p:nvSpPr>
              <p:spPr bwMode="auto">
                <a:xfrm>
                  <a:off x="2359410" y="2094641"/>
                  <a:ext cx="271495"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03" name="TextBox 102">
                <a:extLst>
                  <a:ext uri="{FF2B5EF4-FFF2-40B4-BE49-F238E27FC236}">
                    <a16:creationId xmlns:a16="http://schemas.microsoft.com/office/drawing/2014/main" id="{B1039839-24AA-2905-3E0F-8B890CCD857D}"/>
                  </a:ext>
                </a:extLst>
              </p:cNvPr>
              <p:cNvSpPr txBox="1"/>
              <p:nvPr/>
            </p:nvSpPr>
            <p:spPr bwMode="auto">
              <a:xfrm>
                <a:off x="2426369"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1%</a:t>
                </a:r>
              </a:p>
            </p:txBody>
          </p:sp>
          <p:sp>
            <p:nvSpPr>
              <p:cNvPr id="104" name="TextBox 103">
                <a:extLst>
                  <a:ext uri="{FF2B5EF4-FFF2-40B4-BE49-F238E27FC236}">
                    <a16:creationId xmlns:a16="http://schemas.microsoft.com/office/drawing/2014/main" id="{5480E98E-F2D8-A205-E26B-4C4EE7836454}"/>
                  </a:ext>
                </a:extLst>
              </p:cNvPr>
              <p:cNvSpPr txBox="1"/>
              <p:nvPr/>
            </p:nvSpPr>
            <p:spPr bwMode="auto">
              <a:xfrm>
                <a:off x="2606843"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a:t>
                </a:r>
              </a:p>
            </p:txBody>
          </p:sp>
        </p:grpSp>
        <p:cxnSp>
          <p:nvCxnSpPr>
            <p:cNvPr id="7" name="Straight Connector 6">
              <a:extLst>
                <a:ext uri="{FF2B5EF4-FFF2-40B4-BE49-F238E27FC236}">
                  <a16:creationId xmlns:a16="http://schemas.microsoft.com/office/drawing/2014/main" id="{1CFA0051-CFD7-7979-6020-57957A20AED5}"/>
                </a:ext>
              </a:extLst>
            </p:cNvPr>
            <p:cNvCxnSpPr>
              <a:cxnSpLocks/>
            </p:cNvCxnSpPr>
            <p:nvPr/>
          </p:nvCxnSpPr>
          <p:spPr bwMode="auto">
            <a:xfrm>
              <a:off x="2355103" y="1626704"/>
              <a:ext cx="0" cy="3780183"/>
            </a:xfrm>
            <a:prstGeom prst="line">
              <a:avLst/>
            </a:prstGeom>
            <a:noFill/>
            <a:ln w="28575" cap="flat" cmpd="sng" algn="ctr">
              <a:solidFill>
                <a:schemeClr val="bg1"/>
              </a:solidFill>
              <a:prstDash val="solid"/>
              <a:round/>
              <a:headEnd type="none" w="med" len="med"/>
              <a:tailEnd type="none" w="med" len="med"/>
            </a:ln>
            <a:effectLst/>
          </p:spPr>
        </p:cxnSp>
        <p:grpSp>
          <p:nvGrpSpPr>
            <p:cNvPr id="107" name="Group 106">
              <a:extLst>
                <a:ext uri="{FF2B5EF4-FFF2-40B4-BE49-F238E27FC236}">
                  <a16:creationId xmlns:a16="http://schemas.microsoft.com/office/drawing/2014/main" id="{BE53E6B1-038F-FF4D-E2DC-C9DAA8E098BC}"/>
                </a:ext>
              </a:extLst>
            </p:cNvPr>
            <p:cNvGrpSpPr/>
            <p:nvPr/>
          </p:nvGrpSpPr>
          <p:grpSpPr>
            <a:xfrm>
              <a:off x="7275743" y="1701609"/>
              <a:ext cx="4271068" cy="754342"/>
              <a:chOff x="2359410" y="1712495"/>
              <a:chExt cx="4271068" cy="754342"/>
            </a:xfrm>
          </p:grpSpPr>
          <p:grpSp>
            <p:nvGrpSpPr>
              <p:cNvPr id="108" name="Group 107">
                <a:extLst>
                  <a:ext uri="{FF2B5EF4-FFF2-40B4-BE49-F238E27FC236}">
                    <a16:creationId xmlns:a16="http://schemas.microsoft.com/office/drawing/2014/main" id="{62E66F94-6017-C737-C97C-E192698E4116}"/>
                  </a:ext>
                </a:extLst>
              </p:cNvPr>
              <p:cNvGrpSpPr/>
              <p:nvPr/>
            </p:nvGrpSpPr>
            <p:grpSpPr>
              <a:xfrm>
                <a:off x="2359410" y="1728537"/>
                <a:ext cx="3678860" cy="731009"/>
                <a:chOff x="2359410" y="1728537"/>
                <a:chExt cx="3678860" cy="731009"/>
              </a:xfrm>
            </p:grpSpPr>
            <p:sp>
              <p:nvSpPr>
                <p:cNvPr id="111" name="Rectangle 110">
                  <a:extLst>
                    <a:ext uri="{FF2B5EF4-FFF2-40B4-BE49-F238E27FC236}">
                      <a16:creationId xmlns:a16="http://schemas.microsoft.com/office/drawing/2014/main" id="{A99C907F-BCCF-9697-5544-5AC5D4DCA893}"/>
                    </a:ext>
                  </a:extLst>
                </p:cNvPr>
                <p:cNvSpPr/>
                <p:nvPr/>
              </p:nvSpPr>
              <p:spPr bwMode="auto">
                <a:xfrm>
                  <a:off x="2359410" y="1728537"/>
                  <a:ext cx="2054775"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6B3295E9-B51B-7D77-1C21-733860F1BDE2}"/>
                    </a:ext>
                  </a:extLst>
                </p:cNvPr>
                <p:cNvSpPr/>
                <p:nvPr/>
              </p:nvSpPr>
              <p:spPr bwMode="auto">
                <a:xfrm>
                  <a:off x="2359410" y="2094641"/>
                  <a:ext cx="3678860"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09" name="TextBox 108">
                <a:extLst>
                  <a:ext uri="{FF2B5EF4-FFF2-40B4-BE49-F238E27FC236}">
                    <a16:creationId xmlns:a16="http://schemas.microsoft.com/office/drawing/2014/main" id="{1BE747F6-288F-CBD4-6B4E-9E80025599B0}"/>
                  </a:ext>
                </a:extLst>
              </p:cNvPr>
              <p:cNvSpPr txBox="1"/>
              <p:nvPr/>
            </p:nvSpPr>
            <p:spPr bwMode="auto">
              <a:xfrm>
                <a:off x="4417086"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23%</a:t>
                </a:r>
              </a:p>
            </p:txBody>
          </p:sp>
          <p:sp>
            <p:nvSpPr>
              <p:cNvPr id="110" name="TextBox 109">
                <a:extLst>
                  <a:ext uri="{FF2B5EF4-FFF2-40B4-BE49-F238E27FC236}">
                    <a16:creationId xmlns:a16="http://schemas.microsoft.com/office/drawing/2014/main" id="{6D443D56-8B88-F940-CA22-5B0628F587D2}"/>
                  </a:ext>
                </a:extLst>
              </p:cNvPr>
              <p:cNvSpPr txBox="1"/>
              <p:nvPr/>
            </p:nvSpPr>
            <p:spPr bwMode="auto">
              <a:xfrm>
                <a:off x="6012858"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41%</a:t>
                </a:r>
              </a:p>
            </p:txBody>
          </p:sp>
        </p:grpSp>
        <p:grpSp>
          <p:nvGrpSpPr>
            <p:cNvPr id="113" name="Group 112">
              <a:extLst>
                <a:ext uri="{FF2B5EF4-FFF2-40B4-BE49-F238E27FC236}">
                  <a16:creationId xmlns:a16="http://schemas.microsoft.com/office/drawing/2014/main" id="{4E80A0A7-71F3-BCD2-FB1B-BB9D572E0DB5}"/>
                </a:ext>
              </a:extLst>
            </p:cNvPr>
            <p:cNvGrpSpPr/>
            <p:nvPr/>
          </p:nvGrpSpPr>
          <p:grpSpPr>
            <a:xfrm>
              <a:off x="7275743" y="2644083"/>
              <a:ext cx="3918560" cy="754342"/>
              <a:chOff x="2359410" y="1712495"/>
              <a:chExt cx="3918560" cy="754342"/>
            </a:xfrm>
          </p:grpSpPr>
          <p:grpSp>
            <p:nvGrpSpPr>
              <p:cNvPr id="114" name="Group 113">
                <a:extLst>
                  <a:ext uri="{FF2B5EF4-FFF2-40B4-BE49-F238E27FC236}">
                    <a16:creationId xmlns:a16="http://schemas.microsoft.com/office/drawing/2014/main" id="{7D4A5EF3-83F5-A34E-30C7-D861D08559BB}"/>
                  </a:ext>
                </a:extLst>
              </p:cNvPr>
              <p:cNvGrpSpPr/>
              <p:nvPr/>
            </p:nvGrpSpPr>
            <p:grpSpPr>
              <a:xfrm>
                <a:off x="2359410" y="1728537"/>
                <a:ext cx="3314919" cy="731009"/>
                <a:chOff x="2359410" y="1728537"/>
                <a:chExt cx="3314919" cy="731009"/>
              </a:xfrm>
            </p:grpSpPr>
            <p:sp>
              <p:nvSpPr>
                <p:cNvPr id="117" name="Rectangle 116">
                  <a:extLst>
                    <a:ext uri="{FF2B5EF4-FFF2-40B4-BE49-F238E27FC236}">
                      <a16:creationId xmlns:a16="http://schemas.microsoft.com/office/drawing/2014/main" id="{7CDC1A4E-F49E-6BCF-4A72-3B86EF410C56}"/>
                    </a:ext>
                  </a:extLst>
                </p:cNvPr>
                <p:cNvSpPr/>
                <p:nvPr/>
              </p:nvSpPr>
              <p:spPr bwMode="auto">
                <a:xfrm>
                  <a:off x="2359411" y="1728537"/>
                  <a:ext cx="1963790"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C2247011-10BC-EEC1-F8D8-A135C06A4B62}"/>
                    </a:ext>
                  </a:extLst>
                </p:cNvPr>
                <p:cNvSpPr/>
                <p:nvPr/>
              </p:nvSpPr>
              <p:spPr bwMode="auto">
                <a:xfrm>
                  <a:off x="2359410" y="2094641"/>
                  <a:ext cx="3314919"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15" name="TextBox 114">
                <a:extLst>
                  <a:ext uri="{FF2B5EF4-FFF2-40B4-BE49-F238E27FC236}">
                    <a16:creationId xmlns:a16="http://schemas.microsoft.com/office/drawing/2014/main" id="{91037C0F-BB8C-3CFC-A860-65AB8A5A72B7}"/>
                  </a:ext>
                </a:extLst>
              </p:cNvPr>
              <p:cNvSpPr txBox="1"/>
              <p:nvPr/>
            </p:nvSpPr>
            <p:spPr bwMode="auto">
              <a:xfrm>
                <a:off x="4335618"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22%</a:t>
                </a:r>
              </a:p>
            </p:txBody>
          </p:sp>
          <p:sp>
            <p:nvSpPr>
              <p:cNvPr id="116" name="TextBox 115">
                <a:extLst>
                  <a:ext uri="{FF2B5EF4-FFF2-40B4-BE49-F238E27FC236}">
                    <a16:creationId xmlns:a16="http://schemas.microsoft.com/office/drawing/2014/main" id="{70F05EC5-59C8-54CF-28CF-CA90C20C00A1}"/>
                  </a:ext>
                </a:extLst>
              </p:cNvPr>
              <p:cNvSpPr txBox="1"/>
              <p:nvPr/>
            </p:nvSpPr>
            <p:spPr bwMode="auto">
              <a:xfrm>
                <a:off x="5660350"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37%</a:t>
                </a:r>
              </a:p>
            </p:txBody>
          </p:sp>
        </p:grpSp>
        <p:grpSp>
          <p:nvGrpSpPr>
            <p:cNvPr id="119" name="Group 118">
              <a:extLst>
                <a:ext uri="{FF2B5EF4-FFF2-40B4-BE49-F238E27FC236}">
                  <a16:creationId xmlns:a16="http://schemas.microsoft.com/office/drawing/2014/main" id="{C9DDC114-8C21-7B95-ACDA-3A3A6B275496}"/>
                </a:ext>
              </a:extLst>
            </p:cNvPr>
            <p:cNvGrpSpPr/>
            <p:nvPr/>
          </p:nvGrpSpPr>
          <p:grpSpPr>
            <a:xfrm>
              <a:off x="7275743" y="3586557"/>
              <a:ext cx="978783" cy="754342"/>
              <a:chOff x="2359410" y="1712495"/>
              <a:chExt cx="978783" cy="754342"/>
            </a:xfrm>
          </p:grpSpPr>
          <p:grpSp>
            <p:nvGrpSpPr>
              <p:cNvPr id="120" name="Group 119">
                <a:extLst>
                  <a:ext uri="{FF2B5EF4-FFF2-40B4-BE49-F238E27FC236}">
                    <a16:creationId xmlns:a16="http://schemas.microsoft.com/office/drawing/2014/main" id="{9D33846A-4621-6356-3998-B4422C11A115}"/>
                  </a:ext>
                </a:extLst>
              </p:cNvPr>
              <p:cNvGrpSpPr/>
              <p:nvPr/>
            </p:nvGrpSpPr>
            <p:grpSpPr>
              <a:xfrm>
                <a:off x="2359410" y="1728537"/>
                <a:ext cx="344257" cy="731009"/>
                <a:chOff x="2359410" y="1728537"/>
                <a:chExt cx="344257" cy="731009"/>
              </a:xfrm>
            </p:grpSpPr>
            <p:sp>
              <p:nvSpPr>
                <p:cNvPr id="123" name="Rectangle 122">
                  <a:extLst>
                    <a:ext uri="{FF2B5EF4-FFF2-40B4-BE49-F238E27FC236}">
                      <a16:creationId xmlns:a16="http://schemas.microsoft.com/office/drawing/2014/main" id="{AFF4E4E2-A2D5-28CF-FED4-98578FB65535}"/>
                    </a:ext>
                  </a:extLst>
                </p:cNvPr>
                <p:cNvSpPr/>
                <p:nvPr/>
              </p:nvSpPr>
              <p:spPr bwMode="auto">
                <a:xfrm>
                  <a:off x="2359411" y="1728537"/>
                  <a:ext cx="171384"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0C88D39B-F61F-7527-DF54-DD3EAFF34BD9}"/>
                    </a:ext>
                  </a:extLst>
                </p:cNvPr>
                <p:cNvSpPr/>
                <p:nvPr/>
              </p:nvSpPr>
              <p:spPr bwMode="auto">
                <a:xfrm>
                  <a:off x="2359410" y="2094641"/>
                  <a:ext cx="344257"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21" name="TextBox 120">
                <a:extLst>
                  <a:ext uri="{FF2B5EF4-FFF2-40B4-BE49-F238E27FC236}">
                    <a16:creationId xmlns:a16="http://schemas.microsoft.com/office/drawing/2014/main" id="{98187ED5-518E-3786-204A-F1B1F265C750}"/>
                  </a:ext>
                </a:extLst>
              </p:cNvPr>
              <p:cNvSpPr txBox="1"/>
              <p:nvPr/>
            </p:nvSpPr>
            <p:spPr bwMode="auto">
              <a:xfrm>
                <a:off x="2474914"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2%</a:t>
                </a:r>
              </a:p>
            </p:txBody>
          </p:sp>
          <p:sp>
            <p:nvSpPr>
              <p:cNvPr id="122" name="TextBox 121">
                <a:extLst>
                  <a:ext uri="{FF2B5EF4-FFF2-40B4-BE49-F238E27FC236}">
                    <a16:creationId xmlns:a16="http://schemas.microsoft.com/office/drawing/2014/main" id="{95F29172-35C3-BBE1-7DAE-84F6BCC675AB}"/>
                  </a:ext>
                </a:extLst>
              </p:cNvPr>
              <p:cNvSpPr txBox="1"/>
              <p:nvPr/>
            </p:nvSpPr>
            <p:spPr bwMode="auto">
              <a:xfrm>
                <a:off x="2720573"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4%</a:t>
                </a:r>
              </a:p>
            </p:txBody>
          </p:sp>
        </p:grpSp>
        <p:grpSp>
          <p:nvGrpSpPr>
            <p:cNvPr id="125" name="Group 124">
              <a:extLst>
                <a:ext uri="{FF2B5EF4-FFF2-40B4-BE49-F238E27FC236}">
                  <a16:creationId xmlns:a16="http://schemas.microsoft.com/office/drawing/2014/main" id="{CF07F508-03ED-7653-7680-AB633F6A2F14}"/>
                </a:ext>
              </a:extLst>
            </p:cNvPr>
            <p:cNvGrpSpPr/>
            <p:nvPr/>
          </p:nvGrpSpPr>
          <p:grpSpPr>
            <a:xfrm>
              <a:off x="7275743" y="4529030"/>
              <a:ext cx="1147107" cy="754342"/>
              <a:chOff x="2359410" y="1712495"/>
              <a:chExt cx="1147107" cy="754342"/>
            </a:xfrm>
          </p:grpSpPr>
          <p:grpSp>
            <p:nvGrpSpPr>
              <p:cNvPr id="126" name="Group 125">
                <a:extLst>
                  <a:ext uri="{FF2B5EF4-FFF2-40B4-BE49-F238E27FC236}">
                    <a16:creationId xmlns:a16="http://schemas.microsoft.com/office/drawing/2014/main" id="{F9FB2A47-075B-E6BC-BA53-C98F7DE3E8F4}"/>
                  </a:ext>
                </a:extLst>
              </p:cNvPr>
              <p:cNvGrpSpPr/>
              <p:nvPr/>
            </p:nvGrpSpPr>
            <p:grpSpPr>
              <a:xfrm>
                <a:off x="2359410" y="1728537"/>
                <a:ext cx="526227" cy="731009"/>
                <a:chOff x="2359410" y="1728537"/>
                <a:chExt cx="526227" cy="731009"/>
              </a:xfrm>
            </p:grpSpPr>
            <p:sp>
              <p:nvSpPr>
                <p:cNvPr id="129" name="Rectangle 128">
                  <a:extLst>
                    <a:ext uri="{FF2B5EF4-FFF2-40B4-BE49-F238E27FC236}">
                      <a16:creationId xmlns:a16="http://schemas.microsoft.com/office/drawing/2014/main" id="{E46256E7-5DA5-5EED-3F45-1DC2E3249353}"/>
                    </a:ext>
                  </a:extLst>
                </p:cNvPr>
                <p:cNvSpPr/>
                <p:nvPr/>
              </p:nvSpPr>
              <p:spPr bwMode="auto">
                <a:xfrm>
                  <a:off x="2359411" y="1728537"/>
                  <a:ext cx="95031" cy="3649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E4ECB92B-2FB6-9A9B-6975-D9166F132BDE}"/>
                    </a:ext>
                  </a:extLst>
                </p:cNvPr>
                <p:cNvSpPr/>
                <p:nvPr/>
              </p:nvSpPr>
              <p:spPr bwMode="auto">
                <a:xfrm>
                  <a:off x="2359410" y="2094641"/>
                  <a:ext cx="526227" cy="36490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27" name="TextBox 126">
                <a:extLst>
                  <a:ext uri="{FF2B5EF4-FFF2-40B4-BE49-F238E27FC236}">
                    <a16:creationId xmlns:a16="http://schemas.microsoft.com/office/drawing/2014/main" id="{79ADC919-A0EC-3563-E9C7-9502458B6B3E}"/>
                  </a:ext>
                </a:extLst>
              </p:cNvPr>
              <p:cNvSpPr txBox="1"/>
              <p:nvPr/>
            </p:nvSpPr>
            <p:spPr bwMode="auto">
              <a:xfrm>
                <a:off x="2426369" y="171249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1%</a:t>
                </a:r>
              </a:p>
            </p:txBody>
          </p:sp>
          <p:sp>
            <p:nvSpPr>
              <p:cNvPr id="128" name="TextBox 127">
                <a:extLst>
                  <a:ext uri="{FF2B5EF4-FFF2-40B4-BE49-F238E27FC236}">
                    <a16:creationId xmlns:a16="http://schemas.microsoft.com/office/drawing/2014/main" id="{11B16EDD-01B0-1882-9D81-724DEDED146E}"/>
                  </a:ext>
                </a:extLst>
              </p:cNvPr>
              <p:cNvSpPr txBox="1"/>
              <p:nvPr/>
            </p:nvSpPr>
            <p:spPr bwMode="auto">
              <a:xfrm>
                <a:off x="2888897" y="2097505"/>
                <a:ext cx="6176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a:solidFill>
                      <a:schemeClr val="bg1"/>
                    </a:solidFill>
                    <a:latin typeface="Calibri" panose="020F0502020204030204" pitchFamily="34" charset="0"/>
                  </a:rPr>
                  <a:t>6%</a:t>
                </a:r>
              </a:p>
            </p:txBody>
          </p:sp>
        </p:grpSp>
        <p:cxnSp>
          <p:nvCxnSpPr>
            <p:cNvPr id="49" name="Straight Connector 48">
              <a:extLst>
                <a:ext uri="{FF2B5EF4-FFF2-40B4-BE49-F238E27FC236}">
                  <a16:creationId xmlns:a16="http://schemas.microsoft.com/office/drawing/2014/main" id="{CA9428FE-4426-7F63-71CA-F79A3641E13E}"/>
                </a:ext>
              </a:extLst>
            </p:cNvPr>
            <p:cNvCxnSpPr>
              <a:cxnSpLocks/>
            </p:cNvCxnSpPr>
            <p:nvPr/>
          </p:nvCxnSpPr>
          <p:spPr bwMode="auto">
            <a:xfrm>
              <a:off x="7264558" y="1626705"/>
              <a:ext cx="0" cy="3780183"/>
            </a:xfrm>
            <a:prstGeom prst="line">
              <a:avLst/>
            </a:prstGeom>
            <a:noFill/>
            <a:ln w="28575" cap="flat" cmpd="sng" algn="ctr">
              <a:solidFill>
                <a:schemeClr val="bg1"/>
              </a:solidFill>
              <a:prstDash val="solid"/>
              <a:round/>
              <a:headEnd type="none" w="med" len="med"/>
              <a:tailEnd type="none" w="med" len="med"/>
            </a:ln>
            <a:effectLst/>
          </p:spPr>
        </p:cxnSp>
      </p:grpSp>
      <p:sp>
        <p:nvSpPr>
          <p:cNvPr id="11" name="TextBox 10">
            <a:extLst>
              <a:ext uri="{FF2B5EF4-FFF2-40B4-BE49-F238E27FC236}">
                <a16:creationId xmlns:a16="http://schemas.microsoft.com/office/drawing/2014/main" id="{12DF4CE5-D7DE-1D73-3A98-7CA3D93454DF}"/>
              </a:ext>
            </a:extLst>
          </p:cNvPr>
          <p:cNvSpPr txBox="1"/>
          <p:nvPr/>
        </p:nvSpPr>
        <p:spPr bwMode="auto">
          <a:xfrm>
            <a:off x="1537937" y="1195980"/>
            <a:ext cx="38615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After Start of Radium-223 in Patients ± Previous Chemotherapy</a:t>
            </a:r>
          </a:p>
        </p:txBody>
      </p:sp>
      <p:sp>
        <p:nvSpPr>
          <p:cNvPr id="131" name="TextBox 130">
            <a:extLst>
              <a:ext uri="{FF2B5EF4-FFF2-40B4-BE49-F238E27FC236}">
                <a16:creationId xmlns:a16="http://schemas.microsoft.com/office/drawing/2014/main" id="{7E7D9184-6984-8D46-D2F4-6387685A037C}"/>
              </a:ext>
            </a:extLst>
          </p:cNvPr>
          <p:cNvSpPr txBox="1"/>
          <p:nvPr/>
        </p:nvSpPr>
        <p:spPr bwMode="auto">
          <a:xfrm>
            <a:off x="6997302" y="1149104"/>
            <a:ext cx="4505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After Completion of Radium-223 in Patients ± Previous Chemotherapy</a:t>
            </a:r>
          </a:p>
        </p:txBody>
      </p:sp>
    </p:spTree>
    <p:extLst>
      <p:ext uri="{BB962C8B-B14F-4D97-AF65-F5344CB8AC3E}">
        <p14:creationId xmlns:p14="http://schemas.microsoft.com/office/powerpoint/2010/main" val="8417830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A1329-8CB4-6AF4-537C-5DC110571264}"/>
              </a:ext>
            </a:extLst>
          </p:cNvPr>
          <p:cNvSpPr>
            <a:spLocks noGrp="1"/>
          </p:cNvSpPr>
          <p:nvPr>
            <p:ph type="title"/>
          </p:nvPr>
        </p:nvSpPr>
        <p:spPr/>
        <p:txBody>
          <a:bodyPr/>
          <a:lstStyle/>
          <a:p>
            <a:r>
              <a:rPr lang="en-US"/>
              <a:t>COMRADE: Olaparib + Radium-223 vs Radium-223 Alone in mCRPC With Bone Metastases</a:t>
            </a:r>
          </a:p>
        </p:txBody>
      </p:sp>
      <p:sp>
        <p:nvSpPr>
          <p:cNvPr id="5" name="Content Placeholder 4">
            <a:extLst>
              <a:ext uri="{FF2B5EF4-FFF2-40B4-BE49-F238E27FC236}">
                <a16:creationId xmlns:a16="http://schemas.microsoft.com/office/drawing/2014/main" id="{BB809D8C-8C2D-488A-BCA8-CCA5A33A6D41}"/>
              </a:ext>
            </a:extLst>
          </p:cNvPr>
          <p:cNvSpPr>
            <a:spLocks noGrp="1"/>
          </p:cNvSpPr>
          <p:nvPr>
            <p:ph idx="1"/>
          </p:nvPr>
        </p:nvSpPr>
        <p:spPr/>
        <p:txBody>
          <a:bodyPr/>
          <a:lstStyle/>
          <a:p>
            <a:r>
              <a:rPr lang="en-US" sz="2400"/>
              <a:t>Multicenter, randomized, phase I/II trial</a:t>
            </a:r>
          </a:p>
        </p:txBody>
      </p:sp>
      <p:sp>
        <p:nvSpPr>
          <p:cNvPr id="6" name="Text Box 11">
            <a:extLst>
              <a:ext uri="{FF2B5EF4-FFF2-40B4-BE49-F238E27FC236}">
                <a16:creationId xmlns:a16="http://schemas.microsoft.com/office/drawing/2014/main" id="{38ED9C6A-18F8-BAC2-7322-1E07FF7D638C}"/>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NCT03317392. McKay ASCO 2025. Abstr 5007.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7" name="Rectangle 49">
            <a:extLst>
              <a:ext uri="{FF2B5EF4-FFF2-40B4-BE49-F238E27FC236}">
                <a16:creationId xmlns:a16="http://schemas.microsoft.com/office/drawing/2014/main" id="{95496A40-F30F-573F-B6FF-A6457E04DBF8}"/>
              </a:ext>
            </a:extLst>
          </p:cNvPr>
          <p:cNvSpPr>
            <a:spLocks noChangeArrowheads="1"/>
          </p:cNvSpPr>
          <p:nvPr/>
        </p:nvSpPr>
        <p:spPr bwMode="auto">
          <a:xfrm>
            <a:off x="4098892" y="3022548"/>
            <a:ext cx="3028420" cy="1188720"/>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a:solidFill>
                  <a:schemeClr val="tx1"/>
                </a:solidFill>
                <a:latin typeface="Calibri" panose="020F0502020204030204" pitchFamily="34" charset="0"/>
              </a:rPr>
              <a:t>Radium-223</a:t>
            </a:r>
            <a:r>
              <a:rPr lang="en-US" altLang="en-US" sz="1600" b="0">
                <a:solidFill>
                  <a:schemeClr val="tx1"/>
                </a:solidFill>
                <a:latin typeface="Calibri" panose="020F0502020204030204" pitchFamily="34" charset="0"/>
              </a:rPr>
              <a:t> 55 </a:t>
            </a:r>
            <a:r>
              <a:rPr lang="en-US" altLang="en-US" sz="1600" b="0" dirty="0" err="1">
                <a:solidFill>
                  <a:schemeClr val="tx1"/>
                </a:solidFill>
                <a:latin typeface="Calibri" panose="020F0502020204030204" pitchFamily="34" charset="0"/>
              </a:rPr>
              <a:t>kBq</a:t>
            </a:r>
            <a:r>
              <a:rPr lang="en-US" altLang="en-US" sz="1600" b="0">
                <a:solidFill>
                  <a:schemeClr val="tx1"/>
                </a:solidFill>
                <a:latin typeface="Calibri" panose="020F0502020204030204" pitchFamily="34" charset="0"/>
              </a:rPr>
              <a:t>/kg Q4W x 6 +</a:t>
            </a:r>
          </a:p>
          <a:p>
            <a:pPr algn="ctr">
              <a:lnSpc>
                <a:spcPct val="100000"/>
              </a:lnSpc>
              <a:spcBef>
                <a:spcPct val="0"/>
              </a:spcBef>
              <a:spcAft>
                <a:spcPct val="0"/>
              </a:spcAft>
              <a:buClrTx/>
              <a:buFontTx/>
              <a:buNone/>
            </a:pPr>
            <a:r>
              <a:rPr lang="en-US" altLang="en-US" sz="1600">
                <a:solidFill>
                  <a:schemeClr val="tx1"/>
                </a:solidFill>
                <a:latin typeface="Calibri" panose="020F0502020204030204" pitchFamily="34" charset="0"/>
              </a:rPr>
              <a:t>Olaparib</a:t>
            </a:r>
            <a:r>
              <a:rPr lang="en-US" altLang="en-US" sz="1600" b="0">
                <a:solidFill>
                  <a:schemeClr val="tx1"/>
                </a:solidFill>
                <a:latin typeface="Calibri" panose="020F0502020204030204" pitchFamily="34" charset="0"/>
              </a:rPr>
              <a:t> at 4 dose levels of 100/150/200/300 mg PO BID</a:t>
            </a:r>
          </a:p>
          <a:p>
            <a:pPr algn="ctr">
              <a:lnSpc>
                <a:spcPct val="100000"/>
              </a:lnSpc>
              <a:spcBef>
                <a:spcPct val="0"/>
              </a:spcBef>
              <a:spcAft>
                <a:spcPct val="0"/>
              </a:spcAft>
              <a:buClrTx/>
              <a:buFontTx/>
              <a:buNone/>
            </a:pPr>
            <a:r>
              <a:rPr lang="en-US" altLang="en-US" sz="1600" b="0">
                <a:solidFill>
                  <a:schemeClr val="tx1"/>
                </a:solidFill>
                <a:latin typeface="Calibri" panose="020F0502020204030204" pitchFamily="34" charset="0"/>
              </a:rPr>
              <a:t>(n = 12)</a:t>
            </a:r>
            <a:endParaRPr lang="en-US" altLang="en-US" sz="1600">
              <a:solidFill>
                <a:schemeClr val="tx1"/>
              </a:solidFill>
              <a:latin typeface="Calibri" panose="020F0502020204030204" pitchFamily="34" charset="0"/>
            </a:endParaRPr>
          </a:p>
        </p:txBody>
      </p:sp>
      <p:sp>
        <p:nvSpPr>
          <p:cNvPr id="8" name="Line 52">
            <a:extLst>
              <a:ext uri="{FF2B5EF4-FFF2-40B4-BE49-F238E27FC236}">
                <a16:creationId xmlns:a16="http://schemas.microsoft.com/office/drawing/2014/main" id="{E8A9E352-EC67-0F64-A29C-A5052C5F3E14}"/>
              </a:ext>
            </a:extLst>
          </p:cNvPr>
          <p:cNvSpPr>
            <a:spLocks noChangeShapeType="1"/>
          </p:cNvSpPr>
          <p:nvPr/>
        </p:nvSpPr>
        <p:spPr bwMode="auto">
          <a:xfrm>
            <a:off x="3498350" y="361690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a:solidFill>
                <a:schemeClr val="bg1"/>
              </a:solidFill>
              <a:latin typeface="Calibri" panose="020F0502020204030204" pitchFamily="34" charset="0"/>
            </a:endParaRPr>
          </a:p>
        </p:txBody>
      </p:sp>
      <p:sp>
        <p:nvSpPr>
          <p:cNvPr id="9" name="Content Placeholder 2">
            <a:extLst>
              <a:ext uri="{FF2B5EF4-FFF2-40B4-BE49-F238E27FC236}">
                <a16:creationId xmlns:a16="http://schemas.microsoft.com/office/drawing/2014/main" id="{8913D146-3134-9B80-3377-C95368A388C0}"/>
              </a:ext>
            </a:extLst>
          </p:cNvPr>
          <p:cNvSpPr txBox="1">
            <a:spLocks/>
          </p:cNvSpPr>
          <p:nvPr/>
        </p:nvSpPr>
        <p:spPr bwMode="auto">
          <a:xfrm>
            <a:off x="657235" y="4987366"/>
            <a:ext cx="10877529" cy="110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kern="0"/>
              <a:t>Primary endpoint: </a:t>
            </a:r>
            <a:r>
              <a:rPr lang="en-US" sz="2200" b="0" kern="0" dirty="0" err="1"/>
              <a:t>rPFS</a:t>
            </a:r>
            <a:r>
              <a:rPr lang="en-US" sz="2200" b="0" kern="0"/>
              <a:t>  </a:t>
            </a:r>
          </a:p>
          <a:p>
            <a:r>
              <a:rPr lang="en-US" sz="2200" kern="0"/>
              <a:t>Secondary endpoints: </a:t>
            </a:r>
            <a:r>
              <a:rPr lang="en-US" sz="2200" b="0" kern="0" dirty="0" err="1"/>
              <a:t>rPFS</a:t>
            </a:r>
            <a:r>
              <a:rPr lang="en-US" sz="2200" b="0" kern="0"/>
              <a:t> (by disease extent and prior docetaxel), HRR mutation status, PSA50, ALK30, ORR, PSA progression, time to ALK progression, </a:t>
            </a:r>
            <a:r>
              <a:rPr lang="en-US" sz="2200" b="0" kern="0" dirty="0"/>
              <a:t>TFST</a:t>
            </a:r>
            <a:r>
              <a:rPr lang="en-US" sz="2200" b="0" kern="0"/>
              <a:t>, SSE, and OS</a:t>
            </a:r>
          </a:p>
          <a:p>
            <a:endParaRPr lang="en-US" sz="2400" b="0" kern="0"/>
          </a:p>
        </p:txBody>
      </p:sp>
      <p:sp>
        <p:nvSpPr>
          <p:cNvPr id="10" name="Text Box 45">
            <a:extLst>
              <a:ext uri="{FF2B5EF4-FFF2-40B4-BE49-F238E27FC236}">
                <a16:creationId xmlns:a16="http://schemas.microsoft.com/office/drawing/2014/main" id="{0B2342D4-64CE-09CF-D77D-5602F2907BCB}"/>
              </a:ext>
            </a:extLst>
          </p:cNvPr>
          <p:cNvSpPr txBox="1">
            <a:spLocks noChangeArrowheads="1"/>
          </p:cNvSpPr>
          <p:nvPr/>
        </p:nvSpPr>
        <p:spPr bwMode="auto">
          <a:xfrm>
            <a:off x="946054" y="2335076"/>
            <a:ext cx="247099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marR="0" lvl="0" indent="0" defTabSz="914400" eaLnBrk="1" fontAlgn="auto" latinLnBrk="0" hangingPunct="1">
              <a:lnSpc>
                <a:spcPct val="100000"/>
              </a:lnSpc>
              <a:buClrTx/>
              <a:buSzTx/>
              <a:buFontTx/>
              <a:buNone/>
              <a:tabLst/>
              <a:defRPr kumimoji="0" sz="1600" i="0" u="none" strike="noStrike" cap="none" spc="0" normalizeH="0" baseline="0">
                <a:ln>
                  <a:noFill/>
                </a:ln>
                <a:solidFill>
                  <a:srgbClr val="000000"/>
                </a:solidFill>
                <a:effectLst/>
                <a:uLnTx/>
                <a:uFillTx/>
                <a:latin typeface="Calibri" panose="020F0502020204030204" pitchFamily="34" charset="0"/>
                <a:cs typeface="Calibri" panose="020F0502020204030204" pitchFamily="34" charset="0"/>
              </a:defRPr>
            </a:lvl1pPr>
            <a:lvl2pPr marL="509588" marR="0" lvl="1" indent="-285750" defTabSz="914400" eaLnBrk="1" fontAlgn="auto" latinLnBrk="0" hangingPunct="1">
              <a:lnSpc>
                <a:spcPct val="100000"/>
              </a:lnSpc>
              <a:buClrTx/>
              <a:buSzTx/>
              <a:buFont typeface="Arial" panose="020B0604020202020204" pitchFamily="34" charset="0"/>
              <a:buChar char="–"/>
              <a:tabLst/>
              <a:defRPr kumimoji="0" sz="1600" b="0" i="0" u="none" strike="noStrike" cap="none" spc="0" normalizeH="0" baseline="0">
                <a:ln>
                  <a:noFill/>
                </a:ln>
                <a:solidFill>
                  <a:srgbClr val="000000"/>
                </a:solidFill>
                <a:effectLst/>
                <a:uLnTx/>
                <a:uFillTx/>
                <a:latin typeface="Calibri" panose="020F050202020403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algn="ctr"/>
            <a:r>
              <a:rPr lang="en-GB" altLang="en-US" sz="1800" b="0"/>
              <a:t>Patients </a:t>
            </a:r>
            <a:r>
              <a:rPr lang="en-GB" altLang="en-US" sz="1800" b="0" dirty="0"/>
              <a:t>with </a:t>
            </a:r>
            <a:r>
              <a:rPr lang="en-GB" altLang="en-US" sz="1800" b="0"/>
              <a:t>progressive </a:t>
            </a:r>
            <a:r>
              <a:rPr lang="en-GB" altLang="en-US" sz="1800" b="0" dirty="0" err="1"/>
              <a:t>mCRPC</a:t>
            </a:r>
            <a:r>
              <a:rPr lang="en-GB" altLang="en-US" sz="1800" b="0"/>
              <a:t>, with ≥2 bone metastases, no visceral metastases and previous docetaxel permitted</a:t>
            </a:r>
          </a:p>
          <a:p>
            <a:pPr marL="0" lvl="1" indent="0" algn="ctr">
              <a:buNone/>
              <a:defRPr/>
            </a:pPr>
            <a:r>
              <a:rPr lang="en-GB" altLang="en-US" sz="1800">
                <a:cs typeface="Calibri" panose="020F0502020204030204" pitchFamily="34" charset="0"/>
              </a:rPr>
              <a:t>(N = 133)</a:t>
            </a:r>
          </a:p>
        </p:txBody>
      </p:sp>
      <p:sp>
        <p:nvSpPr>
          <p:cNvPr id="11" name="Rectangle 46">
            <a:extLst>
              <a:ext uri="{FF2B5EF4-FFF2-40B4-BE49-F238E27FC236}">
                <a16:creationId xmlns:a16="http://schemas.microsoft.com/office/drawing/2014/main" id="{FC50FD17-047C-0E8E-E566-A6986CF1DA14}"/>
              </a:ext>
            </a:extLst>
          </p:cNvPr>
          <p:cNvSpPr>
            <a:spLocks noChangeArrowheads="1"/>
          </p:cNvSpPr>
          <p:nvPr/>
        </p:nvSpPr>
        <p:spPr bwMode="auto">
          <a:xfrm>
            <a:off x="4165428" y="2638607"/>
            <a:ext cx="28953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a:solidFill>
                  <a:schemeClr val="bg1"/>
                </a:solidFill>
                <a:latin typeface="Calibri" panose="020F0502020204030204" pitchFamily="34" charset="0"/>
              </a:rPr>
              <a:t>Phase I: 3+3 Dose Escalation</a:t>
            </a:r>
          </a:p>
        </p:txBody>
      </p:sp>
      <p:sp>
        <p:nvSpPr>
          <p:cNvPr id="12" name="Rectangle 46">
            <a:extLst>
              <a:ext uri="{FF2B5EF4-FFF2-40B4-BE49-F238E27FC236}">
                <a16:creationId xmlns:a16="http://schemas.microsoft.com/office/drawing/2014/main" id="{5FE20DE3-E828-28AD-9C4A-C5749DB076B4}"/>
              </a:ext>
            </a:extLst>
          </p:cNvPr>
          <p:cNvSpPr>
            <a:spLocks noChangeArrowheads="1"/>
          </p:cNvSpPr>
          <p:nvPr/>
        </p:nvSpPr>
        <p:spPr bwMode="auto">
          <a:xfrm>
            <a:off x="8093976" y="1942215"/>
            <a:ext cx="25384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a:solidFill>
                  <a:schemeClr val="bg1"/>
                </a:solidFill>
                <a:latin typeface="Calibri" panose="020F0502020204030204" pitchFamily="34" charset="0"/>
              </a:rPr>
              <a:t>Phase II</a:t>
            </a:r>
          </a:p>
        </p:txBody>
      </p:sp>
      <p:sp>
        <p:nvSpPr>
          <p:cNvPr id="13" name="Rectangle 49">
            <a:extLst>
              <a:ext uri="{FF2B5EF4-FFF2-40B4-BE49-F238E27FC236}">
                <a16:creationId xmlns:a16="http://schemas.microsoft.com/office/drawing/2014/main" id="{D4186EC6-8C2B-E580-0F30-1DF951D752CD}"/>
              </a:ext>
            </a:extLst>
          </p:cNvPr>
          <p:cNvSpPr>
            <a:spLocks noChangeArrowheads="1"/>
          </p:cNvSpPr>
          <p:nvPr/>
        </p:nvSpPr>
        <p:spPr bwMode="auto">
          <a:xfrm>
            <a:off x="7848971" y="2328598"/>
            <a:ext cx="3104343" cy="118872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a:solidFill>
                  <a:schemeClr val="tx1"/>
                </a:solidFill>
                <a:latin typeface="Calibri" panose="020F0502020204030204" pitchFamily="34" charset="0"/>
              </a:rPr>
              <a:t>Radium-223</a:t>
            </a:r>
            <a:r>
              <a:rPr lang="en-US" altLang="en-US" sz="1600" b="0">
                <a:solidFill>
                  <a:schemeClr val="tx1"/>
                </a:solidFill>
                <a:latin typeface="Calibri" panose="020F0502020204030204" pitchFamily="34" charset="0"/>
              </a:rPr>
              <a:t> 55 </a:t>
            </a:r>
            <a:r>
              <a:rPr lang="en-US" altLang="en-US" sz="1600" b="0" err="1">
                <a:solidFill>
                  <a:schemeClr val="tx1"/>
                </a:solidFill>
                <a:latin typeface="Calibri" panose="020F0502020204030204" pitchFamily="34" charset="0"/>
              </a:rPr>
              <a:t>kBq</a:t>
            </a:r>
            <a:r>
              <a:rPr lang="en-US" altLang="en-US" sz="1600" b="0">
                <a:solidFill>
                  <a:schemeClr val="tx1"/>
                </a:solidFill>
                <a:latin typeface="Calibri" panose="020F0502020204030204" pitchFamily="34" charset="0"/>
              </a:rPr>
              <a:t>/kg Q4W IV </a:t>
            </a:r>
            <a:r>
              <a:rPr lang="en-US" altLang="en-US" sz="1600" b="0" dirty="0">
                <a:solidFill>
                  <a:schemeClr val="tx1"/>
                </a:solidFill>
                <a:latin typeface="Calibri" panose="020F0502020204030204" pitchFamily="34" charset="0"/>
              </a:rPr>
              <a:t>x 6</a:t>
            </a:r>
            <a:r>
              <a:rPr lang="en-US" altLang="en-US" sz="1600" b="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600">
                <a:solidFill>
                  <a:schemeClr val="tx1"/>
                </a:solidFill>
                <a:latin typeface="Calibri" panose="020F0502020204030204" pitchFamily="34" charset="0"/>
              </a:rPr>
              <a:t>Olaparib </a:t>
            </a:r>
            <a:r>
              <a:rPr lang="en-US" altLang="en-US" sz="1600" b="0">
                <a:solidFill>
                  <a:schemeClr val="tx1"/>
                </a:solidFill>
                <a:latin typeface="Calibri" panose="020F0502020204030204" pitchFamily="34" charset="0"/>
              </a:rPr>
              <a:t>200 mg PO BID</a:t>
            </a:r>
          </a:p>
        </p:txBody>
      </p:sp>
      <p:sp>
        <p:nvSpPr>
          <p:cNvPr id="14" name="Rectangle 49">
            <a:extLst>
              <a:ext uri="{FF2B5EF4-FFF2-40B4-BE49-F238E27FC236}">
                <a16:creationId xmlns:a16="http://schemas.microsoft.com/office/drawing/2014/main" id="{7CC1DC59-EA20-6E76-A2F3-0BA79F1A363A}"/>
              </a:ext>
            </a:extLst>
          </p:cNvPr>
          <p:cNvSpPr>
            <a:spLocks noChangeArrowheads="1"/>
          </p:cNvSpPr>
          <p:nvPr/>
        </p:nvSpPr>
        <p:spPr bwMode="auto">
          <a:xfrm>
            <a:off x="7828506" y="3716498"/>
            <a:ext cx="3124807" cy="118872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a:solidFill>
                  <a:schemeClr val="tx1"/>
                </a:solidFill>
                <a:latin typeface="Calibri" panose="020F0502020204030204" pitchFamily="34" charset="0"/>
              </a:rPr>
              <a:t>Radium-223 </a:t>
            </a:r>
            <a:r>
              <a:rPr lang="en-US" altLang="en-US" sz="1600" b="0">
                <a:solidFill>
                  <a:schemeClr val="tx1"/>
                </a:solidFill>
                <a:latin typeface="Calibri" panose="020F0502020204030204" pitchFamily="34" charset="0"/>
              </a:rPr>
              <a:t>55 </a:t>
            </a:r>
            <a:r>
              <a:rPr lang="en-US" altLang="en-US" sz="1600" b="0" err="1">
                <a:solidFill>
                  <a:schemeClr val="tx1"/>
                </a:solidFill>
                <a:latin typeface="Calibri" panose="020F0502020204030204" pitchFamily="34" charset="0"/>
              </a:rPr>
              <a:t>kBq</a:t>
            </a:r>
            <a:r>
              <a:rPr lang="en-US" altLang="en-US" sz="1600" b="0">
                <a:solidFill>
                  <a:schemeClr val="tx1"/>
                </a:solidFill>
                <a:latin typeface="Calibri" panose="020F0502020204030204" pitchFamily="34" charset="0"/>
              </a:rPr>
              <a:t>/kg Q4W IV </a:t>
            </a:r>
            <a:r>
              <a:rPr lang="en-US" altLang="en-US" sz="1600" b="0" dirty="0">
                <a:solidFill>
                  <a:schemeClr val="tx1"/>
                </a:solidFill>
                <a:latin typeface="Calibri" panose="020F0502020204030204" pitchFamily="34" charset="0"/>
              </a:rPr>
              <a:t>x 6</a:t>
            </a:r>
            <a:r>
              <a:rPr lang="en-US" altLang="en-US" sz="1600" b="0">
                <a:solidFill>
                  <a:schemeClr val="tx1"/>
                </a:solidFill>
                <a:latin typeface="Calibri" panose="020F0502020204030204" pitchFamily="34" charset="0"/>
              </a:rPr>
              <a:t> </a:t>
            </a:r>
            <a:endParaRPr lang="en-US" altLang="en-US" sz="1600">
              <a:solidFill>
                <a:schemeClr val="tx1"/>
              </a:solidFill>
              <a:latin typeface="Calibri" panose="020F0502020204030204" pitchFamily="34" charset="0"/>
            </a:endParaRPr>
          </a:p>
        </p:txBody>
      </p:sp>
      <p:sp>
        <p:nvSpPr>
          <p:cNvPr id="15" name="Line 52">
            <a:extLst>
              <a:ext uri="{FF2B5EF4-FFF2-40B4-BE49-F238E27FC236}">
                <a16:creationId xmlns:a16="http://schemas.microsoft.com/office/drawing/2014/main" id="{B17C04E6-0B87-2F1C-2039-DC3555EC350A}"/>
              </a:ext>
            </a:extLst>
          </p:cNvPr>
          <p:cNvSpPr>
            <a:spLocks noChangeShapeType="1"/>
          </p:cNvSpPr>
          <p:nvPr/>
        </p:nvSpPr>
        <p:spPr bwMode="auto">
          <a:xfrm flipV="1">
            <a:off x="7243054" y="2922958"/>
            <a:ext cx="490176" cy="21534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a:solidFill>
                <a:schemeClr val="bg1"/>
              </a:solidFill>
              <a:latin typeface="Calibri" panose="020F0502020204030204" pitchFamily="34" charset="0"/>
            </a:endParaRPr>
          </a:p>
        </p:txBody>
      </p:sp>
      <p:sp>
        <p:nvSpPr>
          <p:cNvPr id="16" name="Line 52">
            <a:extLst>
              <a:ext uri="{FF2B5EF4-FFF2-40B4-BE49-F238E27FC236}">
                <a16:creationId xmlns:a16="http://schemas.microsoft.com/office/drawing/2014/main" id="{6079C126-9019-939A-0BEC-CED67F9EA0D2}"/>
              </a:ext>
            </a:extLst>
          </p:cNvPr>
          <p:cNvSpPr>
            <a:spLocks noChangeShapeType="1"/>
          </p:cNvSpPr>
          <p:nvPr/>
        </p:nvSpPr>
        <p:spPr bwMode="auto">
          <a:xfrm>
            <a:off x="7243054" y="4095512"/>
            <a:ext cx="490176" cy="21534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a:solidFill>
                <a:schemeClr val="bg1"/>
              </a:solidFill>
              <a:latin typeface="Calibri" panose="020F0502020204030204" pitchFamily="34" charset="0"/>
            </a:endParaRPr>
          </a:p>
        </p:txBody>
      </p:sp>
      <p:cxnSp>
        <p:nvCxnSpPr>
          <p:cNvPr id="17" name="Straight Arrow Connector 16">
            <a:extLst>
              <a:ext uri="{FF2B5EF4-FFF2-40B4-BE49-F238E27FC236}">
                <a16:creationId xmlns:a16="http://schemas.microsoft.com/office/drawing/2014/main" id="{8597E70E-3CC8-12BA-5ADA-423966B3C124}"/>
              </a:ext>
            </a:extLst>
          </p:cNvPr>
          <p:cNvCxnSpPr>
            <a:cxnSpLocks/>
          </p:cNvCxnSpPr>
          <p:nvPr/>
        </p:nvCxnSpPr>
        <p:spPr bwMode="auto">
          <a:xfrm>
            <a:off x="7361142" y="2491835"/>
            <a:ext cx="0" cy="431123"/>
          </a:xfrm>
          <a:prstGeom prst="straightConnector1">
            <a:avLst/>
          </a:prstGeom>
          <a:noFill/>
          <a:ln w="28575" cap="flat" cmpd="sng" algn="ctr">
            <a:solidFill>
              <a:schemeClr val="bg1"/>
            </a:solidFill>
            <a:prstDash val="sysDash"/>
            <a:round/>
            <a:headEnd type="none" w="med" len="med"/>
            <a:tailEnd type="triangle"/>
          </a:ln>
          <a:effectLst/>
        </p:spPr>
      </p:cxnSp>
      <p:sp>
        <p:nvSpPr>
          <p:cNvPr id="18" name="Rectangle 17">
            <a:extLst>
              <a:ext uri="{FF2B5EF4-FFF2-40B4-BE49-F238E27FC236}">
                <a16:creationId xmlns:a16="http://schemas.microsoft.com/office/drawing/2014/main" id="{4D4CB3E1-8003-96E9-2A69-ADD1411A06CF}"/>
              </a:ext>
            </a:extLst>
          </p:cNvPr>
          <p:cNvSpPr/>
          <p:nvPr/>
        </p:nvSpPr>
        <p:spPr bwMode="auto">
          <a:xfrm>
            <a:off x="7704557" y="2294607"/>
            <a:ext cx="3359671" cy="2663482"/>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 name="Text Box 30">
            <a:extLst>
              <a:ext uri="{FF2B5EF4-FFF2-40B4-BE49-F238E27FC236}">
                <a16:creationId xmlns:a16="http://schemas.microsoft.com/office/drawing/2014/main" id="{982458A5-C56B-A960-BC3F-10C37247C14E}"/>
              </a:ext>
            </a:extLst>
          </p:cNvPr>
          <p:cNvSpPr txBox="1">
            <a:spLocks noChangeArrowheads="1"/>
          </p:cNvSpPr>
          <p:nvPr/>
        </p:nvSpPr>
        <p:spPr bwMode="auto">
          <a:xfrm>
            <a:off x="8595146" y="4989274"/>
            <a:ext cx="1578491"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35000"/>
              </a:spcBef>
              <a:spcAft>
                <a:spcPct val="25000"/>
              </a:spcAft>
              <a:buClr>
                <a:srgbClr val="015873"/>
              </a:buClr>
              <a:buSzTx/>
              <a:buFont typeface="Wingdings" panose="05000000000000000000" pitchFamily="2" charset="2"/>
              <a:buNone/>
              <a:tabLst/>
              <a:defRPr/>
            </a:pPr>
            <a:r>
              <a:rPr lang="en-US" altLang="en-US" sz="1600" i="1">
                <a:solidFill>
                  <a:srgbClr val="FF0000"/>
                </a:solidFill>
                <a:latin typeface="Calibri" panose="020F0502020204030204" pitchFamily="34" charset="0"/>
                <a:cs typeface="Calibri" panose="020F0502020204030204" pitchFamily="34" charset="0"/>
              </a:rPr>
              <a:t>Current analysis</a:t>
            </a:r>
            <a:endParaRPr kumimoji="0" lang="en-US" altLang="en-US" sz="1600" i="1" u="none" strike="noStrike" kern="1200" cap="none" spc="0" normalizeH="0" baseline="30000" noProof="0">
              <a:ln>
                <a:noFill/>
              </a:ln>
              <a:solidFill>
                <a:srgbClr val="FF0000"/>
              </a:solidFill>
              <a:effectLst/>
              <a:uLnTx/>
              <a:uFillTx/>
              <a:latin typeface="Calibri" panose="020F0502020204030204" pitchFamily="34" charset="0"/>
              <a:cs typeface="Calibri" panose="020F0502020204030204" pitchFamily="34" charset="0"/>
            </a:endParaRPr>
          </a:p>
        </p:txBody>
      </p:sp>
      <p:sp>
        <p:nvSpPr>
          <p:cNvPr id="20" name="Text Box 30">
            <a:extLst>
              <a:ext uri="{FF2B5EF4-FFF2-40B4-BE49-F238E27FC236}">
                <a16:creationId xmlns:a16="http://schemas.microsoft.com/office/drawing/2014/main" id="{9619BAB1-0B70-D7E8-BD0F-EB50D2503700}"/>
              </a:ext>
            </a:extLst>
          </p:cNvPr>
          <p:cNvSpPr txBox="1">
            <a:spLocks noChangeArrowheads="1"/>
          </p:cNvSpPr>
          <p:nvPr/>
        </p:nvSpPr>
        <p:spPr bwMode="auto">
          <a:xfrm>
            <a:off x="4608131" y="1923696"/>
            <a:ext cx="3542164"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35000"/>
              </a:spcBef>
              <a:spcAft>
                <a:spcPct val="25000"/>
              </a:spcAft>
              <a:buClr>
                <a:srgbClr val="015873"/>
              </a:buClr>
              <a:buSzTx/>
              <a:buFont typeface="Wingdings" panose="05000000000000000000" pitchFamily="2" charset="2"/>
              <a:buNone/>
              <a:tabLst/>
              <a:defRPr/>
            </a:pPr>
            <a:r>
              <a:rPr lang="en-US" altLang="en-US" sz="1400" b="0" i="1">
                <a:solidFill>
                  <a:srgbClr val="000000"/>
                </a:solidFill>
                <a:latin typeface="Calibri" panose="020F0502020204030204" pitchFamily="34" charset="0"/>
                <a:cs typeface="Calibri" panose="020F0502020204030204" pitchFamily="34" charset="0"/>
              </a:rPr>
              <a:t>Stratified by prior docetaxel (yes vs no), disease extent (≤ vs 20 bone lesions)</a:t>
            </a:r>
            <a:endParaRPr kumimoji="0" lang="en-US" altLang="en-US" sz="1400" b="0" i="1" u="none" strike="noStrike" kern="1200" cap="none" spc="0" normalizeH="0" baseline="30000" noProof="0">
              <a:ln>
                <a:noFill/>
              </a:ln>
              <a:solidFill>
                <a:srgbClr val="000000"/>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99474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9" name="Group 1048">
            <a:extLst>
              <a:ext uri="{FF2B5EF4-FFF2-40B4-BE49-F238E27FC236}">
                <a16:creationId xmlns:a16="http://schemas.microsoft.com/office/drawing/2014/main" id="{BECFD939-624A-BE8F-D8C1-9C0F6CFEBFBB}"/>
              </a:ext>
            </a:extLst>
          </p:cNvPr>
          <p:cNvGrpSpPr/>
          <p:nvPr/>
        </p:nvGrpSpPr>
        <p:grpSpPr>
          <a:xfrm>
            <a:off x="2104914" y="2247834"/>
            <a:ext cx="4200304" cy="2326124"/>
            <a:chOff x="2104914" y="2247834"/>
            <a:chExt cx="4200304" cy="2326124"/>
          </a:xfrm>
        </p:grpSpPr>
        <p:sp>
          <p:nvSpPr>
            <p:cNvPr id="1042" name="Freeform 1041">
              <a:extLst>
                <a:ext uri="{FF2B5EF4-FFF2-40B4-BE49-F238E27FC236}">
                  <a16:creationId xmlns:a16="http://schemas.microsoft.com/office/drawing/2014/main" id="{9C1708E8-4408-9038-71CF-FDD2E07ADB02}"/>
                </a:ext>
              </a:extLst>
            </p:cNvPr>
            <p:cNvSpPr/>
            <p:nvPr/>
          </p:nvSpPr>
          <p:spPr bwMode="auto">
            <a:xfrm>
              <a:off x="2109174" y="2297151"/>
              <a:ext cx="4196044" cy="2265291"/>
            </a:xfrm>
            <a:custGeom>
              <a:avLst/>
              <a:gdLst>
                <a:gd name="connsiteX0" fmla="*/ 4196044 w 4196044"/>
                <a:gd name="connsiteY0" fmla="*/ 2265291 h 2265291"/>
                <a:gd name="connsiteX1" fmla="*/ 2067754 w 4196044"/>
                <a:gd name="connsiteY1" fmla="*/ 2265291 h 2265291"/>
                <a:gd name="connsiteX2" fmla="*/ 2067754 w 4196044"/>
                <a:gd name="connsiteY2" fmla="*/ 2156965 h 2265291"/>
                <a:gd name="connsiteX3" fmla="*/ 1870218 w 4196044"/>
                <a:gd name="connsiteY3" fmla="*/ 2156965 h 2265291"/>
                <a:gd name="connsiteX4" fmla="*/ 1870218 w 4196044"/>
                <a:gd name="connsiteY4" fmla="*/ 2042266 h 2265291"/>
                <a:gd name="connsiteX5" fmla="*/ 1637636 w 4196044"/>
                <a:gd name="connsiteY5" fmla="*/ 2042266 h 2265291"/>
                <a:gd name="connsiteX6" fmla="*/ 1637636 w 4196044"/>
                <a:gd name="connsiteY6" fmla="*/ 1902080 h 2265291"/>
                <a:gd name="connsiteX7" fmla="*/ 1468774 w 4196044"/>
                <a:gd name="connsiteY7" fmla="*/ 1902080 h 2265291"/>
                <a:gd name="connsiteX8" fmla="*/ 1468774 w 4196044"/>
                <a:gd name="connsiteY8" fmla="*/ 1838358 h 2265291"/>
                <a:gd name="connsiteX9" fmla="*/ 1373193 w 4196044"/>
                <a:gd name="connsiteY9" fmla="*/ 1838358 h 2265291"/>
                <a:gd name="connsiteX10" fmla="*/ 1373193 w 4196044"/>
                <a:gd name="connsiteY10" fmla="*/ 1755521 h 2265291"/>
                <a:gd name="connsiteX11" fmla="*/ 1242564 w 4196044"/>
                <a:gd name="connsiteY11" fmla="*/ 1755521 h 2265291"/>
                <a:gd name="connsiteX12" fmla="*/ 1242564 w 4196044"/>
                <a:gd name="connsiteY12" fmla="*/ 1707730 h 2265291"/>
                <a:gd name="connsiteX13" fmla="*/ 1236192 w 4196044"/>
                <a:gd name="connsiteY13" fmla="*/ 1707730 h 2265291"/>
                <a:gd name="connsiteX14" fmla="*/ 1236192 w 4196044"/>
                <a:gd name="connsiteY14" fmla="*/ 1650381 h 2265291"/>
                <a:gd name="connsiteX15" fmla="*/ 1229820 w 4196044"/>
                <a:gd name="connsiteY15" fmla="*/ 1650381 h 2265291"/>
                <a:gd name="connsiteX16" fmla="*/ 1229820 w 4196044"/>
                <a:gd name="connsiteY16" fmla="*/ 1593032 h 2265291"/>
                <a:gd name="connsiteX17" fmla="*/ 930330 w 4196044"/>
                <a:gd name="connsiteY17" fmla="*/ 1593032 h 2265291"/>
                <a:gd name="connsiteX18" fmla="*/ 930330 w 4196044"/>
                <a:gd name="connsiteY18" fmla="*/ 1542055 h 2265291"/>
                <a:gd name="connsiteX19" fmla="*/ 885725 w 4196044"/>
                <a:gd name="connsiteY19" fmla="*/ 1542055 h 2265291"/>
                <a:gd name="connsiteX20" fmla="*/ 885725 w 4196044"/>
                <a:gd name="connsiteY20" fmla="*/ 1484705 h 2265291"/>
                <a:gd name="connsiteX21" fmla="*/ 844306 w 4196044"/>
                <a:gd name="connsiteY21" fmla="*/ 1484705 h 2265291"/>
                <a:gd name="connsiteX22" fmla="*/ 844306 w 4196044"/>
                <a:gd name="connsiteY22" fmla="*/ 1417798 h 2265291"/>
                <a:gd name="connsiteX23" fmla="*/ 844306 w 4196044"/>
                <a:gd name="connsiteY23" fmla="*/ 1382751 h 2265291"/>
                <a:gd name="connsiteX24" fmla="*/ 828376 w 4196044"/>
                <a:gd name="connsiteY24" fmla="*/ 1382751 h 2265291"/>
                <a:gd name="connsiteX25" fmla="*/ 828376 w 4196044"/>
                <a:gd name="connsiteY25" fmla="*/ 1331774 h 2265291"/>
                <a:gd name="connsiteX26" fmla="*/ 809259 w 4196044"/>
                <a:gd name="connsiteY26" fmla="*/ 1331774 h 2265291"/>
                <a:gd name="connsiteX27" fmla="*/ 809259 w 4196044"/>
                <a:gd name="connsiteY27" fmla="*/ 1277611 h 2265291"/>
                <a:gd name="connsiteX28" fmla="*/ 713678 w 4196044"/>
                <a:gd name="connsiteY28" fmla="*/ 1277611 h 2265291"/>
                <a:gd name="connsiteX29" fmla="*/ 713678 w 4196044"/>
                <a:gd name="connsiteY29" fmla="*/ 1226634 h 2265291"/>
                <a:gd name="connsiteX30" fmla="*/ 713678 w 4196044"/>
                <a:gd name="connsiteY30" fmla="*/ 1226634 h 2265291"/>
                <a:gd name="connsiteX31" fmla="*/ 694561 w 4196044"/>
                <a:gd name="connsiteY31" fmla="*/ 1226634 h 2265291"/>
                <a:gd name="connsiteX32" fmla="*/ 694561 w 4196044"/>
                <a:gd name="connsiteY32" fmla="*/ 1182029 h 2265291"/>
                <a:gd name="connsiteX33" fmla="*/ 675445 w 4196044"/>
                <a:gd name="connsiteY33" fmla="*/ 1182029 h 2265291"/>
                <a:gd name="connsiteX34" fmla="*/ 675445 w 4196044"/>
                <a:gd name="connsiteY34" fmla="*/ 1134239 h 2265291"/>
                <a:gd name="connsiteX35" fmla="*/ 592607 w 4196044"/>
                <a:gd name="connsiteY35" fmla="*/ 1134239 h 2265291"/>
                <a:gd name="connsiteX36" fmla="*/ 592607 w 4196044"/>
                <a:gd name="connsiteY36" fmla="*/ 1076889 h 2265291"/>
                <a:gd name="connsiteX37" fmla="*/ 583049 w 4196044"/>
                <a:gd name="connsiteY37" fmla="*/ 1076889 h 2265291"/>
                <a:gd name="connsiteX38" fmla="*/ 583049 w 4196044"/>
                <a:gd name="connsiteY38" fmla="*/ 981308 h 2265291"/>
                <a:gd name="connsiteX39" fmla="*/ 560747 w 4196044"/>
                <a:gd name="connsiteY39" fmla="*/ 981308 h 2265291"/>
                <a:gd name="connsiteX40" fmla="*/ 560747 w 4196044"/>
                <a:gd name="connsiteY40" fmla="*/ 939889 h 2265291"/>
                <a:gd name="connsiteX41" fmla="*/ 493839 w 4196044"/>
                <a:gd name="connsiteY41" fmla="*/ 939889 h 2265291"/>
                <a:gd name="connsiteX42" fmla="*/ 493839 w 4196044"/>
                <a:gd name="connsiteY42" fmla="*/ 837935 h 2265291"/>
                <a:gd name="connsiteX43" fmla="*/ 468351 w 4196044"/>
                <a:gd name="connsiteY43" fmla="*/ 837935 h 2265291"/>
                <a:gd name="connsiteX44" fmla="*/ 468351 w 4196044"/>
                <a:gd name="connsiteY44" fmla="*/ 739167 h 2265291"/>
                <a:gd name="connsiteX45" fmla="*/ 452420 w 4196044"/>
                <a:gd name="connsiteY45" fmla="*/ 739167 h 2265291"/>
                <a:gd name="connsiteX46" fmla="*/ 452420 w 4196044"/>
                <a:gd name="connsiteY46" fmla="*/ 640399 h 2265291"/>
                <a:gd name="connsiteX47" fmla="*/ 433304 w 4196044"/>
                <a:gd name="connsiteY47" fmla="*/ 640399 h 2265291"/>
                <a:gd name="connsiteX48" fmla="*/ 433304 w 4196044"/>
                <a:gd name="connsiteY48" fmla="*/ 544817 h 2265291"/>
                <a:gd name="connsiteX49" fmla="*/ 423746 w 4196044"/>
                <a:gd name="connsiteY49" fmla="*/ 544817 h 2265291"/>
                <a:gd name="connsiteX50" fmla="*/ 423746 w 4196044"/>
                <a:gd name="connsiteY50" fmla="*/ 350467 h 2265291"/>
                <a:gd name="connsiteX51" fmla="*/ 423746 w 4196044"/>
                <a:gd name="connsiteY51" fmla="*/ 350467 h 2265291"/>
                <a:gd name="connsiteX52" fmla="*/ 407816 w 4196044"/>
                <a:gd name="connsiteY52" fmla="*/ 350467 h 2265291"/>
                <a:gd name="connsiteX53" fmla="*/ 407816 w 4196044"/>
                <a:gd name="connsiteY53" fmla="*/ 181606 h 2265291"/>
                <a:gd name="connsiteX54" fmla="*/ 379141 w 4196044"/>
                <a:gd name="connsiteY54" fmla="*/ 181606 h 2265291"/>
                <a:gd name="connsiteX55" fmla="*/ 379141 w 4196044"/>
                <a:gd name="connsiteY55" fmla="*/ 82838 h 2265291"/>
                <a:gd name="connsiteX56" fmla="*/ 363211 w 4196044"/>
                <a:gd name="connsiteY56" fmla="*/ 82838 h 2265291"/>
                <a:gd name="connsiteX57" fmla="*/ 363211 w 4196044"/>
                <a:gd name="connsiteY57" fmla="*/ 44605 h 2265291"/>
                <a:gd name="connsiteX58" fmla="*/ 207094 w 4196044"/>
                <a:gd name="connsiteY58" fmla="*/ 44605 h 2265291"/>
                <a:gd name="connsiteX59" fmla="*/ 207094 w 4196044"/>
                <a:gd name="connsiteY59" fmla="*/ 0 h 2265291"/>
                <a:gd name="connsiteX60" fmla="*/ 0 w 4196044"/>
                <a:gd name="connsiteY60" fmla="*/ 0 h 2265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196044" h="2265291">
                  <a:moveTo>
                    <a:pt x="4196044" y="2265291"/>
                  </a:moveTo>
                  <a:lnTo>
                    <a:pt x="2067754" y="2265291"/>
                  </a:lnTo>
                  <a:lnTo>
                    <a:pt x="2067754" y="2156965"/>
                  </a:lnTo>
                  <a:lnTo>
                    <a:pt x="1870218" y="2156965"/>
                  </a:lnTo>
                  <a:lnTo>
                    <a:pt x="1870218" y="2042266"/>
                  </a:lnTo>
                  <a:lnTo>
                    <a:pt x="1637636" y="2042266"/>
                  </a:lnTo>
                  <a:lnTo>
                    <a:pt x="1637636" y="1902080"/>
                  </a:lnTo>
                  <a:lnTo>
                    <a:pt x="1468774" y="1902080"/>
                  </a:lnTo>
                  <a:lnTo>
                    <a:pt x="1468774" y="1838358"/>
                  </a:lnTo>
                  <a:lnTo>
                    <a:pt x="1373193" y="1838358"/>
                  </a:lnTo>
                  <a:lnTo>
                    <a:pt x="1373193" y="1755521"/>
                  </a:lnTo>
                  <a:lnTo>
                    <a:pt x="1242564" y="1755521"/>
                  </a:lnTo>
                  <a:lnTo>
                    <a:pt x="1242564" y="1707730"/>
                  </a:lnTo>
                  <a:lnTo>
                    <a:pt x="1236192" y="1707730"/>
                  </a:lnTo>
                  <a:lnTo>
                    <a:pt x="1236192" y="1650381"/>
                  </a:lnTo>
                  <a:lnTo>
                    <a:pt x="1229820" y="1650381"/>
                  </a:lnTo>
                  <a:lnTo>
                    <a:pt x="1229820" y="1593032"/>
                  </a:lnTo>
                  <a:lnTo>
                    <a:pt x="930330" y="1593032"/>
                  </a:lnTo>
                  <a:lnTo>
                    <a:pt x="930330" y="1542055"/>
                  </a:lnTo>
                  <a:lnTo>
                    <a:pt x="885725" y="1542055"/>
                  </a:lnTo>
                  <a:lnTo>
                    <a:pt x="885725" y="1484705"/>
                  </a:lnTo>
                  <a:lnTo>
                    <a:pt x="844306" y="1484705"/>
                  </a:lnTo>
                  <a:lnTo>
                    <a:pt x="844306" y="1417798"/>
                  </a:lnTo>
                  <a:lnTo>
                    <a:pt x="844306" y="1382751"/>
                  </a:lnTo>
                  <a:lnTo>
                    <a:pt x="828376" y="1382751"/>
                  </a:lnTo>
                  <a:lnTo>
                    <a:pt x="828376" y="1331774"/>
                  </a:lnTo>
                  <a:lnTo>
                    <a:pt x="809259" y="1331774"/>
                  </a:lnTo>
                  <a:lnTo>
                    <a:pt x="809259" y="1277611"/>
                  </a:lnTo>
                  <a:lnTo>
                    <a:pt x="713678" y="1277611"/>
                  </a:lnTo>
                  <a:lnTo>
                    <a:pt x="713678" y="1226634"/>
                  </a:lnTo>
                  <a:lnTo>
                    <a:pt x="713678" y="1226634"/>
                  </a:lnTo>
                  <a:lnTo>
                    <a:pt x="694561" y="1226634"/>
                  </a:lnTo>
                  <a:lnTo>
                    <a:pt x="694561" y="1182029"/>
                  </a:lnTo>
                  <a:lnTo>
                    <a:pt x="675445" y="1182029"/>
                  </a:lnTo>
                  <a:lnTo>
                    <a:pt x="675445" y="1134239"/>
                  </a:lnTo>
                  <a:lnTo>
                    <a:pt x="592607" y="1134239"/>
                  </a:lnTo>
                  <a:lnTo>
                    <a:pt x="592607" y="1076889"/>
                  </a:lnTo>
                  <a:lnTo>
                    <a:pt x="583049" y="1076889"/>
                  </a:lnTo>
                  <a:lnTo>
                    <a:pt x="583049" y="981308"/>
                  </a:lnTo>
                  <a:lnTo>
                    <a:pt x="560747" y="981308"/>
                  </a:lnTo>
                  <a:lnTo>
                    <a:pt x="560747" y="939889"/>
                  </a:lnTo>
                  <a:lnTo>
                    <a:pt x="493839" y="939889"/>
                  </a:lnTo>
                  <a:lnTo>
                    <a:pt x="493839" y="837935"/>
                  </a:lnTo>
                  <a:lnTo>
                    <a:pt x="468351" y="837935"/>
                  </a:lnTo>
                  <a:lnTo>
                    <a:pt x="468351" y="739167"/>
                  </a:lnTo>
                  <a:lnTo>
                    <a:pt x="452420" y="739167"/>
                  </a:lnTo>
                  <a:lnTo>
                    <a:pt x="452420" y="640399"/>
                  </a:lnTo>
                  <a:lnTo>
                    <a:pt x="433304" y="640399"/>
                  </a:lnTo>
                  <a:lnTo>
                    <a:pt x="433304" y="544817"/>
                  </a:lnTo>
                  <a:lnTo>
                    <a:pt x="423746" y="544817"/>
                  </a:lnTo>
                  <a:lnTo>
                    <a:pt x="423746" y="350467"/>
                  </a:lnTo>
                  <a:lnTo>
                    <a:pt x="423746" y="350467"/>
                  </a:lnTo>
                  <a:lnTo>
                    <a:pt x="407816" y="350467"/>
                  </a:lnTo>
                  <a:lnTo>
                    <a:pt x="407816" y="181606"/>
                  </a:lnTo>
                  <a:lnTo>
                    <a:pt x="379141" y="181606"/>
                  </a:lnTo>
                  <a:lnTo>
                    <a:pt x="379141" y="82838"/>
                  </a:lnTo>
                  <a:lnTo>
                    <a:pt x="363211" y="82838"/>
                  </a:lnTo>
                  <a:lnTo>
                    <a:pt x="363211" y="44605"/>
                  </a:lnTo>
                  <a:lnTo>
                    <a:pt x="207094" y="44605"/>
                  </a:lnTo>
                  <a:lnTo>
                    <a:pt x="207094" y="0"/>
                  </a:lnTo>
                  <a:lnTo>
                    <a:pt x="0" y="0"/>
                  </a:lnTo>
                </a:path>
              </a:pathLst>
            </a:custGeom>
            <a:noFill/>
            <a:ln w="28575">
              <a:solidFill>
                <a:schemeClr val="accent3"/>
              </a:solidFill>
              <a:miter lim="800000"/>
              <a:headEnd/>
              <a:tailEnd/>
            </a:ln>
          </p:spPr>
          <p:txBody>
            <a:bodyPr rtlCol="0" anchor="ctr"/>
            <a:lstStyle/>
            <a:p>
              <a:pPr algn="ctr"/>
              <a:endParaRPr lang="en-US"/>
            </a:p>
          </p:txBody>
        </p:sp>
        <p:cxnSp>
          <p:nvCxnSpPr>
            <p:cNvPr id="1043" name="Straight Connector 1042">
              <a:extLst>
                <a:ext uri="{FF2B5EF4-FFF2-40B4-BE49-F238E27FC236}">
                  <a16:creationId xmlns:a16="http://schemas.microsoft.com/office/drawing/2014/main" id="{78D2B3FD-AF26-2395-662B-1195F864040E}"/>
                </a:ext>
              </a:extLst>
            </p:cNvPr>
            <p:cNvCxnSpPr/>
            <p:nvPr/>
          </p:nvCxnSpPr>
          <p:spPr bwMode="auto">
            <a:xfrm>
              <a:off x="2104914" y="2247834"/>
              <a:ext cx="0" cy="66675"/>
            </a:xfrm>
            <a:prstGeom prst="line">
              <a:avLst/>
            </a:prstGeom>
            <a:noFill/>
            <a:ln w="28575" cap="flat" cmpd="sng" algn="ctr">
              <a:solidFill>
                <a:schemeClr val="accent3"/>
              </a:solidFill>
              <a:prstDash val="solid"/>
              <a:round/>
              <a:headEnd type="none" w="med" len="med"/>
              <a:tailEnd type="none" w="med" len="med"/>
            </a:ln>
            <a:effectLst/>
          </p:spPr>
        </p:cxnSp>
        <p:cxnSp>
          <p:nvCxnSpPr>
            <p:cNvPr id="1045" name="Straight Connector 1044">
              <a:extLst>
                <a:ext uri="{FF2B5EF4-FFF2-40B4-BE49-F238E27FC236}">
                  <a16:creationId xmlns:a16="http://schemas.microsoft.com/office/drawing/2014/main" id="{E8118461-3B60-E128-4A35-0EA0B276E040}"/>
                </a:ext>
              </a:extLst>
            </p:cNvPr>
            <p:cNvCxnSpPr/>
            <p:nvPr/>
          </p:nvCxnSpPr>
          <p:spPr bwMode="auto">
            <a:xfrm>
              <a:off x="2916298" y="3514825"/>
              <a:ext cx="0" cy="66675"/>
            </a:xfrm>
            <a:prstGeom prst="line">
              <a:avLst/>
            </a:prstGeom>
            <a:noFill/>
            <a:ln w="28575" cap="flat" cmpd="sng" algn="ctr">
              <a:solidFill>
                <a:schemeClr val="accent3"/>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BD3D815A-4A85-A17A-4186-9C24C29346FA}"/>
                </a:ext>
              </a:extLst>
            </p:cNvPr>
            <p:cNvCxnSpPr/>
            <p:nvPr/>
          </p:nvCxnSpPr>
          <p:spPr bwMode="auto">
            <a:xfrm>
              <a:off x="3393677" y="3989017"/>
              <a:ext cx="0" cy="66675"/>
            </a:xfrm>
            <a:prstGeom prst="line">
              <a:avLst/>
            </a:prstGeom>
            <a:noFill/>
            <a:ln w="28575" cap="flat" cmpd="sng" algn="ctr">
              <a:solidFill>
                <a:schemeClr val="accent3"/>
              </a:solidFill>
              <a:prstDash val="solid"/>
              <a:round/>
              <a:headEnd type="none" w="med" len="med"/>
              <a:tailEnd type="none" w="med" len="med"/>
            </a:ln>
            <a:effectLst/>
          </p:spPr>
        </p:cxnSp>
        <p:cxnSp>
          <p:nvCxnSpPr>
            <p:cNvPr id="1047" name="Straight Connector 1046">
              <a:extLst>
                <a:ext uri="{FF2B5EF4-FFF2-40B4-BE49-F238E27FC236}">
                  <a16:creationId xmlns:a16="http://schemas.microsoft.com/office/drawing/2014/main" id="{E1288CBF-7033-14F9-860F-0FA7BFE2EC7C}"/>
                </a:ext>
              </a:extLst>
            </p:cNvPr>
            <p:cNvCxnSpPr/>
            <p:nvPr/>
          </p:nvCxnSpPr>
          <p:spPr bwMode="auto">
            <a:xfrm>
              <a:off x="3785031" y="4275232"/>
              <a:ext cx="0" cy="66675"/>
            </a:xfrm>
            <a:prstGeom prst="line">
              <a:avLst/>
            </a:prstGeom>
            <a:noFill/>
            <a:ln w="28575" cap="flat" cmpd="sng" algn="ctr">
              <a:solidFill>
                <a:schemeClr val="accent3"/>
              </a:solidFill>
              <a:prstDash val="solid"/>
              <a:round/>
              <a:headEnd type="none" w="med" len="med"/>
              <a:tailEnd type="none" w="med" len="med"/>
            </a:ln>
            <a:effectLst/>
          </p:spPr>
        </p:cxnSp>
        <p:cxnSp>
          <p:nvCxnSpPr>
            <p:cNvPr id="1048" name="Straight Connector 1047">
              <a:extLst>
                <a:ext uri="{FF2B5EF4-FFF2-40B4-BE49-F238E27FC236}">
                  <a16:creationId xmlns:a16="http://schemas.microsoft.com/office/drawing/2014/main" id="{CFEDEAA4-4DE7-2CC3-B958-52169E411470}"/>
                </a:ext>
              </a:extLst>
            </p:cNvPr>
            <p:cNvCxnSpPr/>
            <p:nvPr/>
          </p:nvCxnSpPr>
          <p:spPr bwMode="auto">
            <a:xfrm>
              <a:off x="6288746" y="4507283"/>
              <a:ext cx="0" cy="66675"/>
            </a:xfrm>
            <a:prstGeom prst="line">
              <a:avLst/>
            </a:prstGeom>
            <a:noFill/>
            <a:ln w="28575" cap="flat" cmpd="sng" algn="ctr">
              <a:solidFill>
                <a:schemeClr val="accent3"/>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E0E3A00F-75A4-E322-1CBC-2FFEA1A7A358}"/>
              </a:ext>
            </a:extLst>
          </p:cNvPr>
          <p:cNvSpPr>
            <a:spLocks noGrp="1"/>
          </p:cNvSpPr>
          <p:nvPr>
            <p:ph type="title"/>
          </p:nvPr>
        </p:nvSpPr>
        <p:spPr/>
        <p:txBody>
          <a:bodyPr/>
          <a:lstStyle/>
          <a:p>
            <a:r>
              <a:rPr lang="en-US"/>
              <a:t>COMRADE: rPFS (Primary Endpoint)</a:t>
            </a:r>
          </a:p>
        </p:txBody>
      </p:sp>
      <p:sp>
        <p:nvSpPr>
          <p:cNvPr id="6" name="Content Placeholder 5">
            <a:extLst>
              <a:ext uri="{FF2B5EF4-FFF2-40B4-BE49-F238E27FC236}">
                <a16:creationId xmlns:a16="http://schemas.microsoft.com/office/drawing/2014/main" id="{E0728432-42B4-32B2-FC3A-6EFA2C7F4164}"/>
              </a:ext>
            </a:extLst>
          </p:cNvPr>
          <p:cNvSpPr>
            <a:spLocks noGrp="1"/>
          </p:cNvSpPr>
          <p:nvPr>
            <p:ph sz="half" idx="2"/>
          </p:nvPr>
        </p:nvSpPr>
        <p:spPr>
          <a:xfrm>
            <a:off x="7701643" y="1510730"/>
            <a:ext cx="4071257" cy="4679462"/>
          </a:xfrm>
        </p:spPr>
        <p:txBody>
          <a:bodyPr/>
          <a:lstStyle/>
          <a:p>
            <a:pPr marL="0" indent="0">
              <a:spcBef>
                <a:spcPts val="600"/>
              </a:spcBef>
              <a:spcAft>
                <a:spcPts val="0"/>
              </a:spcAft>
              <a:buNone/>
            </a:pPr>
            <a:r>
              <a:rPr lang="en-US" sz="2000" b="1" dirty="0" err="1"/>
              <a:t>rPFS</a:t>
            </a:r>
            <a:r>
              <a:rPr lang="en-US" sz="2000" b="1"/>
              <a:t> Outcomes With Radium-223 + Olaparib vs Radium-223 alone </a:t>
            </a:r>
          </a:p>
          <a:p>
            <a:pPr>
              <a:spcBef>
                <a:spcPts val="600"/>
              </a:spcBef>
              <a:spcAft>
                <a:spcPts val="0"/>
              </a:spcAft>
            </a:pPr>
            <a:r>
              <a:rPr lang="en-US" sz="1800" b="1"/>
              <a:t>By prior docetaxel use:</a:t>
            </a:r>
          </a:p>
          <a:p>
            <a:pPr lvl="1">
              <a:spcBef>
                <a:spcPts val="600"/>
              </a:spcBef>
              <a:spcAft>
                <a:spcPts val="0"/>
              </a:spcAft>
            </a:pPr>
            <a:r>
              <a:rPr lang="en-US" sz="1600"/>
              <a:t>No prior docetaxel: 13.7 vs 5.7 </a:t>
            </a:r>
            <a:r>
              <a:rPr lang="en-US" sz="1600" err="1"/>
              <a:t>mo</a:t>
            </a:r>
            <a:r>
              <a:rPr lang="en-US" sz="1600"/>
              <a:t> </a:t>
            </a:r>
            <a:br>
              <a:rPr lang="en-US" sz="1600"/>
            </a:br>
            <a:r>
              <a:rPr lang="en-US" sz="1600"/>
              <a:t>(HR: 0.24; 90% CI: 0.15-0.40)</a:t>
            </a:r>
          </a:p>
          <a:p>
            <a:pPr lvl="1">
              <a:spcBef>
                <a:spcPts val="600"/>
              </a:spcBef>
              <a:spcAft>
                <a:spcPts val="0"/>
              </a:spcAft>
            </a:pPr>
            <a:r>
              <a:rPr lang="en-US" sz="1600"/>
              <a:t>Prior docetaxel: 6.6 vs 3.3 </a:t>
            </a:r>
            <a:r>
              <a:rPr lang="en-US" sz="1600" err="1"/>
              <a:t>mo</a:t>
            </a:r>
            <a:r>
              <a:rPr lang="en-US" sz="1600"/>
              <a:t> </a:t>
            </a:r>
            <a:br>
              <a:rPr lang="en-US" sz="1600"/>
            </a:br>
            <a:r>
              <a:rPr lang="en-US" sz="1600"/>
              <a:t>(HR: 0.73; 90% CI: 0.48-1.11)</a:t>
            </a:r>
            <a:endParaRPr lang="en-US" sz="1800"/>
          </a:p>
          <a:p>
            <a:pPr>
              <a:spcBef>
                <a:spcPts val="600"/>
              </a:spcBef>
              <a:spcAft>
                <a:spcPts val="0"/>
              </a:spcAft>
            </a:pPr>
            <a:r>
              <a:rPr lang="en-US" sz="1800" b="1"/>
              <a:t>By extent of bone metastases:</a:t>
            </a:r>
          </a:p>
          <a:p>
            <a:pPr lvl="1">
              <a:spcBef>
                <a:spcPts val="600"/>
              </a:spcBef>
              <a:spcAft>
                <a:spcPts val="0"/>
              </a:spcAft>
            </a:pPr>
            <a:r>
              <a:rPr lang="en-US" sz="1600"/>
              <a:t>≤20 bone metastases: 13.4 vs 4.2 </a:t>
            </a:r>
            <a:r>
              <a:rPr lang="en-US" sz="1600" err="1"/>
              <a:t>mo</a:t>
            </a:r>
            <a:r>
              <a:rPr lang="en-US" sz="1600"/>
              <a:t> </a:t>
            </a:r>
            <a:br>
              <a:rPr lang="en-US" sz="1600"/>
            </a:br>
            <a:r>
              <a:rPr lang="en-US" sz="1600"/>
              <a:t>(HR: 0.21; 90% CI: 0.13-0.33)</a:t>
            </a:r>
          </a:p>
          <a:p>
            <a:pPr lvl="1">
              <a:spcBef>
                <a:spcPts val="600"/>
              </a:spcBef>
              <a:spcAft>
                <a:spcPts val="0"/>
              </a:spcAft>
            </a:pPr>
            <a:r>
              <a:rPr lang="en-US" sz="1600"/>
              <a:t>&gt;20 bone metastases: 4.7 vs 4.8 </a:t>
            </a:r>
            <a:r>
              <a:rPr lang="en-US" sz="1600" err="1"/>
              <a:t>mo</a:t>
            </a:r>
            <a:r>
              <a:rPr lang="en-US" sz="1600"/>
              <a:t> </a:t>
            </a:r>
            <a:br>
              <a:rPr lang="en-US" sz="1600"/>
            </a:br>
            <a:r>
              <a:rPr lang="en-US" sz="1600"/>
              <a:t>(HR: 1.17; 90% CI: 0.75-1.84)</a:t>
            </a:r>
          </a:p>
          <a:p>
            <a:pPr>
              <a:spcBef>
                <a:spcPts val="600"/>
              </a:spcBef>
              <a:spcAft>
                <a:spcPts val="0"/>
              </a:spcAft>
            </a:pPr>
            <a:r>
              <a:rPr lang="en-US" sz="1800" b="1"/>
              <a:t>By HRR gene status:</a:t>
            </a:r>
          </a:p>
          <a:p>
            <a:pPr lvl="1">
              <a:spcBef>
                <a:spcPts val="600"/>
              </a:spcBef>
              <a:spcAft>
                <a:spcPts val="0"/>
              </a:spcAft>
            </a:pPr>
            <a:r>
              <a:rPr lang="en-US" sz="1600"/>
              <a:t>HRR-positive: 5.5 vs 4.7 </a:t>
            </a:r>
            <a:r>
              <a:rPr lang="en-US" sz="1600" err="1"/>
              <a:t>mo</a:t>
            </a:r>
            <a:r>
              <a:rPr lang="en-US" sz="1600"/>
              <a:t> </a:t>
            </a:r>
            <a:br>
              <a:rPr lang="en-US" sz="1600"/>
            </a:br>
            <a:r>
              <a:rPr lang="en-US" sz="1600"/>
              <a:t>(HR: 0.47; 90% CI: 0.22-1.01)</a:t>
            </a:r>
          </a:p>
          <a:p>
            <a:pPr lvl="1">
              <a:spcBef>
                <a:spcPts val="600"/>
              </a:spcBef>
              <a:spcAft>
                <a:spcPts val="0"/>
              </a:spcAft>
            </a:pPr>
            <a:r>
              <a:rPr lang="en-US" sz="1600"/>
              <a:t>HRR-negative: 11.5 vs 4.5 </a:t>
            </a:r>
            <a:r>
              <a:rPr lang="en-US" sz="1600" err="1"/>
              <a:t>mo</a:t>
            </a:r>
            <a:r>
              <a:rPr lang="en-US" sz="1600"/>
              <a:t> </a:t>
            </a:r>
            <a:br>
              <a:rPr lang="en-US" sz="1600"/>
            </a:br>
            <a:r>
              <a:rPr lang="en-US" sz="1600"/>
              <a:t>(HR: 0.49; 90% CI: 0.34-0.71)</a:t>
            </a:r>
          </a:p>
          <a:p>
            <a:pPr lvl="1"/>
            <a:endParaRPr lang="en-US" sz="1600" b="1"/>
          </a:p>
        </p:txBody>
      </p:sp>
      <p:sp>
        <p:nvSpPr>
          <p:cNvPr id="4" name="Text Box 11">
            <a:extLst>
              <a:ext uri="{FF2B5EF4-FFF2-40B4-BE49-F238E27FC236}">
                <a16:creationId xmlns:a16="http://schemas.microsoft.com/office/drawing/2014/main" id="{1C32FFD4-9775-D749-E4BD-56B0D286104F}"/>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McKay. ASCO 2025. Abstr 5007.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78D8E9B6-5D01-010D-7A3A-7F2262C8FD46}"/>
              </a:ext>
            </a:extLst>
          </p:cNvPr>
          <p:cNvSpPr txBox="1"/>
          <p:nvPr/>
        </p:nvSpPr>
        <p:spPr bwMode="auto">
          <a:xfrm>
            <a:off x="2057400" y="1432803"/>
            <a:ext cx="44957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a:solidFill>
                  <a:schemeClr val="bg1"/>
                </a:solidFill>
                <a:latin typeface="Calibri" panose="020F0502020204030204" pitchFamily="34" charset="0"/>
              </a:rPr>
              <a:t>rPFS in ITT (Primary Endpoint)</a:t>
            </a:r>
          </a:p>
        </p:txBody>
      </p:sp>
      <p:graphicFrame>
        <p:nvGraphicFramePr>
          <p:cNvPr id="11" name="Table 10">
            <a:extLst>
              <a:ext uri="{FF2B5EF4-FFF2-40B4-BE49-F238E27FC236}">
                <a16:creationId xmlns:a16="http://schemas.microsoft.com/office/drawing/2014/main" id="{222038F0-D687-1608-ED3A-BA4E73E597DD}"/>
              </a:ext>
            </a:extLst>
          </p:cNvPr>
          <p:cNvGraphicFramePr>
            <a:graphicFrameLocks noGrp="1"/>
          </p:cNvGraphicFramePr>
          <p:nvPr>
            <p:extLst>
              <p:ext uri="{D42A27DB-BD31-4B8C-83A1-F6EECF244321}">
                <p14:modId xmlns:p14="http://schemas.microsoft.com/office/powerpoint/2010/main" val="586651576"/>
              </p:ext>
            </p:extLst>
          </p:nvPr>
        </p:nvGraphicFramePr>
        <p:xfrm>
          <a:off x="3614058" y="1889325"/>
          <a:ext cx="3864427" cy="1517904"/>
        </p:xfrm>
        <a:graphic>
          <a:graphicData uri="http://schemas.openxmlformats.org/drawingml/2006/table">
            <a:tbl>
              <a:tblPr firstRow="1" bandRow="1">
                <a:tableStyleId>{93296810-A885-4BE3-A3E7-6D5BEEA58F35}</a:tableStyleId>
              </a:tblPr>
              <a:tblGrid>
                <a:gridCol w="1451837">
                  <a:extLst>
                    <a:ext uri="{9D8B030D-6E8A-4147-A177-3AD203B41FA5}">
                      <a16:colId xmlns:a16="http://schemas.microsoft.com/office/drawing/2014/main" val="1375418643"/>
                    </a:ext>
                  </a:extLst>
                </a:gridCol>
                <a:gridCol w="1232053">
                  <a:extLst>
                    <a:ext uri="{9D8B030D-6E8A-4147-A177-3AD203B41FA5}">
                      <a16:colId xmlns:a16="http://schemas.microsoft.com/office/drawing/2014/main" val="3576487286"/>
                    </a:ext>
                  </a:extLst>
                </a:gridCol>
                <a:gridCol w="1180537">
                  <a:extLst>
                    <a:ext uri="{9D8B030D-6E8A-4147-A177-3AD203B41FA5}">
                      <a16:colId xmlns:a16="http://schemas.microsoft.com/office/drawing/2014/main" val="2859427858"/>
                    </a:ext>
                  </a:extLst>
                </a:gridCol>
              </a:tblGrid>
              <a:tr h="370712">
                <a:tc>
                  <a:txBody>
                    <a:bodyPr/>
                    <a:lstStyle/>
                    <a:p>
                      <a:pPr>
                        <a:lnSpc>
                          <a:spcPct val="90000"/>
                        </a:lnSpc>
                      </a:pPr>
                      <a:r>
                        <a:rPr lang="en-US" sz="1400"/>
                        <a:t>Parameter</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75000"/>
                        <a:lumOff val="25000"/>
                      </a:schemeClr>
                    </a:solidFill>
                  </a:tcPr>
                </a:tc>
                <a:tc>
                  <a:txBody>
                    <a:bodyPr/>
                    <a:lstStyle/>
                    <a:p>
                      <a:pPr algn="ctr">
                        <a:lnSpc>
                          <a:spcPct val="90000"/>
                        </a:lnSpc>
                      </a:pPr>
                      <a:r>
                        <a:rPr lang="en-US" sz="1400"/>
                        <a:t>Radium-223 +</a:t>
                      </a:r>
                    </a:p>
                    <a:p>
                      <a:pPr algn="ctr">
                        <a:lnSpc>
                          <a:spcPct val="90000"/>
                        </a:lnSpc>
                      </a:pPr>
                      <a:r>
                        <a:rPr lang="en-US" sz="1400"/>
                        <a:t>Olaparib</a:t>
                      </a:r>
                    </a:p>
                    <a:p>
                      <a:pPr algn="ctr">
                        <a:lnSpc>
                          <a:spcPct val="90000"/>
                        </a:lnSpc>
                      </a:pPr>
                      <a:r>
                        <a:rPr lang="en-US" sz="1400"/>
                        <a:t>(n = 61)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a:t>Radium-223</a:t>
                      </a:r>
                    </a:p>
                    <a:p>
                      <a:pPr algn="ctr">
                        <a:lnSpc>
                          <a:spcPct val="90000"/>
                        </a:lnSpc>
                      </a:pPr>
                      <a:r>
                        <a:rPr lang="en-US" sz="1400"/>
                        <a:t>(n = 59)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757662216"/>
                  </a:ext>
                </a:extLst>
              </a:tr>
              <a:tr h="157426">
                <a:tc>
                  <a:txBody>
                    <a:bodyPr/>
                    <a:lstStyle/>
                    <a:p>
                      <a:pPr>
                        <a:lnSpc>
                          <a:spcPct val="90000"/>
                        </a:lnSpc>
                      </a:pPr>
                      <a:r>
                        <a:rPr lang="en-US" sz="1400">
                          <a:solidFill>
                            <a:schemeClr val="bg1"/>
                          </a:solidFill>
                        </a:rPr>
                        <a:t>Median rPFS, mo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1400">
                          <a:solidFill>
                            <a:schemeClr val="bg1"/>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1400">
                          <a:solidFill>
                            <a:schemeClr val="bg1"/>
                          </a:solidFill>
                        </a:rPr>
                        <a:t>4.7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216966"/>
                  </a:ext>
                </a:extLst>
              </a:tr>
              <a:tr h="157426">
                <a:tc>
                  <a:txBody>
                    <a:bodyPr/>
                    <a:lstStyle/>
                    <a:p>
                      <a:pPr>
                        <a:lnSpc>
                          <a:spcPct val="90000"/>
                        </a:lnSpc>
                      </a:pPr>
                      <a:r>
                        <a:rPr lang="en-US" sz="1400">
                          <a:solidFill>
                            <a:schemeClr val="bg1"/>
                          </a:solidFill>
                        </a:rPr>
                        <a:t>HR (90%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lnSpc>
                          <a:spcPct val="90000"/>
                        </a:lnSpc>
                      </a:pPr>
                      <a:r>
                        <a:rPr lang="en-US" sz="1400">
                          <a:solidFill>
                            <a:schemeClr val="bg1"/>
                          </a:solidFill>
                        </a:rPr>
                        <a:t>0.47 (0.34- 0.65)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pPr algn="ctr"/>
                      <a:endParaRPr lang="en-US" sz="12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86898415"/>
                  </a:ext>
                </a:extLst>
              </a:tr>
              <a:tr h="157426">
                <a:tc>
                  <a:txBody>
                    <a:bodyPr/>
                    <a:lstStyle/>
                    <a:p>
                      <a:pPr>
                        <a:lnSpc>
                          <a:spcPct val="90000"/>
                        </a:lnSpc>
                      </a:pPr>
                      <a:r>
                        <a:rPr lang="en-US" sz="1400" i="1">
                          <a:solidFill>
                            <a:schemeClr val="bg1"/>
                          </a:solidFill>
                        </a:rPr>
                        <a:t>P </a:t>
                      </a:r>
                      <a:r>
                        <a:rPr lang="en-US" sz="1400" i="0">
                          <a:solidFill>
                            <a:schemeClr val="bg1"/>
                          </a:solidFill>
                        </a:rPr>
                        <a:t>value</a:t>
                      </a:r>
                      <a:endParaRPr lang="en-US" sz="1400" i="1">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lnSpc>
                          <a:spcPct val="90000"/>
                        </a:lnSpc>
                      </a:pPr>
                      <a:r>
                        <a:rPr lang="en-US" sz="1400">
                          <a:solidFill>
                            <a:schemeClr val="bg1"/>
                          </a:solidFill>
                        </a:rPr>
                        <a:t>.0013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pPr algn="ct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57126577"/>
                  </a:ext>
                </a:extLst>
              </a:tr>
            </a:tbl>
          </a:graphicData>
        </a:graphic>
      </p:graphicFrame>
      <p:sp>
        <p:nvSpPr>
          <p:cNvPr id="10" name="TextBox 9">
            <a:extLst>
              <a:ext uri="{FF2B5EF4-FFF2-40B4-BE49-F238E27FC236}">
                <a16:creationId xmlns:a16="http://schemas.microsoft.com/office/drawing/2014/main" id="{B20B7633-64B7-E7CE-BA9D-CBD0DBC46A5B}"/>
              </a:ext>
            </a:extLst>
          </p:cNvPr>
          <p:cNvSpPr txBox="1"/>
          <p:nvPr/>
        </p:nvSpPr>
        <p:spPr bwMode="auto">
          <a:xfrm>
            <a:off x="293914" y="5263675"/>
            <a:ext cx="1643743" cy="923330"/>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a:solidFill>
                  <a:schemeClr val="accent1"/>
                </a:solidFill>
                <a:latin typeface="Calibri" panose="020F0502020204030204" pitchFamily="34" charset="0"/>
              </a:rPr>
              <a:t>Radium-223 + Olaparib</a:t>
            </a:r>
          </a:p>
          <a:p>
            <a:pPr algn="r">
              <a:lnSpc>
                <a:spcPct val="100000"/>
              </a:lnSpc>
              <a:spcBef>
                <a:spcPts val="0"/>
              </a:spcBef>
              <a:spcAft>
                <a:spcPct val="0"/>
              </a:spcAft>
              <a:buClrTx/>
              <a:buFontTx/>
              <a:buNone/>
            </a:pPr>
            <a:r>
              <a:rPr lang="en-US">
                <a:solidFill>
                  <a:schemeClr val="accent3"/>
                </a:solidFill>
                <a:latin typeface="Calibri" panose="020F0502020204030204" pitchFamily="34" charset="0"/>
              </a:rPr>
              <a:t>Radium-223</a:t>
            </a:r>
          </a:p>
        </p:txBody>
      </p:sp>
      <p:sp>
        <p:nvSpPr>
          <p:cNvPr id="13" name="TextBox 12">
            <a:extLst>
              <a:ext uri="{FF2B5EF4-FFF2-40B4-BE49-F238E27FC236}">
                <a16:creationId xmlns:a16="http://schemas.microsoft.com/office/drawing/2014/main" id="{331327AA-B226-4AD8-799F-79E4F29EBCCF}"/>
              </a:ext>
            </a:extLst>
          </p:cNvPr>
          <p:cNvSpPr txBox="1"/>
          <p:nvPr/>
        </p:nvSpPr>
        <p:spPr bwMode="auto">
          <a:xfrm>
            <a:off x="2122716" y="5022512"/>
            <a:ext cx="4397828"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a:solidFill>
                  <a:schemeClr val="bg1"/>
                </a:solidFill>
                <a:latin typeface="Calibri" panose="020F0502020204030204" pitchFamily="34" charset="0"/>
              </a:rPr>
              <a:t>Time From Randomization (Mo)</a:t>
            </a:r>
          </a:p>
        </p:txBody>
      </p:sp>
      <p:sp>
        <p:nvSpPr>
          <p:cNvPr id="14" name="TextBox 13">
            <a:extLst>
              <a:ext uri="{FF2B5EF4-FFF2-40B4-BE49-F238E27FC236}">
                <a16:creationId xmlns:a16="http://schemas.microsoft.com/office/drawing/2014/main" id="{EA795D02-9490-DD11-3220-D244FDA59F15}"/>
              </a:ext>
            </a:extLst>
          </p:cNvPr>
          <p:cNvSpPr txBox="1"/>
          <p:nvPr/>
        </p:nvSpPr>
        <p:spPr bwMode="auto">
          <a:xfrm rot="16200000">
            <a:off x="272203" y="3335892"/>
            <a:ext cx="2405743"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a:solidFill>
                  <a:schemeClr val="bg1"/>
                </a:solidFill>
                <a:latin typeface="Calibri" panose="020F0502020204030204" pitchFamily="34" charset="0"/>
              </a:rPr>
              <a:t>Proportion</a:t>
            </a:r>
          </a:p>
        </p:txBody>
      </p:sp>
      <p:sp>
        <p:nvSpPr>
          <p:cNvPr id="15" name="TextBox 14">
            <a:extLst>
              <a:ext uri="{FF2B5EF4-FFF2-40B4-BE49-F238E27FC236}">
                <a16:creationId xmlns:a16="http://schemas.microsoft.com/office/drawing/2014/main" id="{20D838A5-BF00-5353-4270-B8454C887FB0}"/>
              </a:ext>
            </a:extLst>
          </p:cNvPr>
          <p:cNvSpPr txBox="1"/>
          <p:nvPr/>
        </p:nvSpPr>
        <p:spPr bwMode="auto">
          <a:xfrm>
            <a:off x="183968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61</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59</a:t>
            </a:r>
          </a:p>
        </p:txBody>
      </p:sp>
      <p:sp>
        <p:nvSpPr>
          <p:cNvPr id="16" name="TextBox 15">
            <a:extLst>
              <a:ext uri="{FF2B5EF4-FFF2-40B4-BE49-F238E27FC236}">
                <a16:creationId xmlns:a16="http://schemas.microsoft.com/office/drawing/2014/main" id="{5D48F2E5-7747-CEF4-3E5B-1003B1FB7315}"/>
              </a:ext>
            </a:extLst>
          </p:cNvPr>
          <p:cNvSpPr txBox="1"/>
          <p:nvPr/>
        </p:nvSpPr>
        <p:spPr bwMode="auto">
          <a:xfrm>
            <a:off x="228164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42</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36</a:t>
            </a:r>
          </a:p>
        </p:txBody>
      </p:sp>
      <p:sp>
        <p:nvSpPr>
          <p:cNvPr id="17" name="TextBox 16">
            <a:extLst>
              <a:ext uri="{FF2B5EF4-FFF2-40B4-BE49-F238E27FC236}">
                <a16:creationId xmlns:a16="http://schemas.microsoft.com/office/drawing/2014/main" id="{A150A419-E781-9EE2-2A84-071F1D570208}"/>
              </a:ext>
            </a:extLst>
          </p:cNvPr>
          <p:cNvSpPr txBox="1"/>
          <p:nvPr/>
        </p:nvSpPr>
        <p:spPr bwMode="auto">
          <a:xfrm>
            <a:off x="272360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30</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16</a:t>
            </a:r>
          </a:p>
        </p:txBody>
      </p:sp>
      <p:sp>
        <p:nvSpPr>
          <p:cNvPr id="18" name="TextBox 17">
            <a:extLst>
              <a:ext uri="{FF2B5EF4-FFF2-40B4-BE49-F238E27FC236}">
                <a16:creationId xmlns:a16="http://schemas.microsoft.com/office/drawing/2014/main" id="{3126823C-46BE-7635-5793-DCFC0EA66F60}"/>
              </a:ext>
            </a:extLst>
          </p:cNvPr>
          <p:cNvSpPr txBox="1"/>
          <p:nvPr/>
        </p:nvSpPr>
        <p:spPr bwMode="auto">
          <a:xfrm>
            <a:off x="316556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19</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9</a:t>
            </a:r>
          </a:p>
        </p:txBody>
      </p:sp>
      <p:sp>
        <p:nvSpPr>
          <p:cNvPr id="19" name="TextBox 18">
            <a:extLst>
              <a:ext uri="{FF2B5EF4-FFF2-40B4-BE49-F238E27FC236}">
                <a16:creationId xmlns:a16="http://schemas.microsoft.com/office/drawing/2014/main" id="{0B1B29E1-2961-0C1F-3C78-0424509780DD}"/>
              </a:ext>
            </a:extLst>
          </p:cNvPr>
          <p:cNvSpPr txBox="1"/>
          <p:nvPr/>
        </p:nvSpPr>
        <p:spPr bwMode="auto">
          <a:xfrm>
            <a:off x="360752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15</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3</a:t>
            </a:r>
          </a:p>
        </p:txBody>
      </p:sp>
      <p:sp>
        <p:nvSpPr>
          <p:cNvPr id="20" name="TextBox 19">
            <a:extLst>
              <a:ext uri="{FF2B5EF4-FFF2-40B4-BE49-F238E27FC236}">
                <a16:creationId xmlns:a16="http://schemas.microsoft.com/office/drawing/2014/main" id="{0E50940E-6C4B-0924-2AEF-92AEC1B461FE}"/>
              </a:ext>
            </a:extLst>
          </p:cNvPr>
          <p:cNvSpPr txBox="1"/>
          <p:nvPr/>
        </p:nvSpPr>
        <p:spPr bwMode="auto">
          <a:xfrm>
            <a:off x="404948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8</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a:t>
            </a:r>
          </a:p>
        </p:txBody>
      </p:sp>
      <p:sp>
        <p:nvSpPr>
          <p:cNvPr id="21" name="TextBox 20">
            <a:extLst>
              <a:ext uri="{FF2B5EF4-FFF2-40B4-BE49-F238E27FC236}">
                <a16:creationId xmlns:a16="http://schemas.microsoft.com/office/drawing/2014/main" id="{FC5A669F-3090-127C-B497-6E9CD358C4A1}"/>
              </a:ext>
            </a:extLst>
          </p:cNvPr>
          <p:cNvSpPr txBox="1"/>
          <p:nvPr/>
        </p:nvSpPr>
        <p:spPr bwMode="auto">
          <a:xfrm>
            <a:off x="449144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2</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a:t>
            </a:r>
          </a:p>
        </p:txBody>
      </p:sp>
      <p:sp>
        <p:nvSpPr>
          <p:cNvPr id="22" name="TextBox 21">
            <a:extLst>
              <a:ext uri="{FF2B5EF4-FFF2-40B4-BE49-F238E27FC236}">
                <a16:creationId xmlns:a16="http://schemas.microsoft.com/office/drawing/2014/main" id="{9F4FDF9E-8083-E56C-BDCC-90CB208DE888}"/>
              </a:ext>
            </a:extLst>
          </p:cNvPr>
          <p:cNvSpPr txBox="1"/>
          <p:nvPr/>
        </p:nvSpPr>
        <p:spPr bwMode="auto">
          <a:xfrm>
            <a:off x="493340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a:t>
            </a:r>
          </a:p>
        </p:txBody>
      </p:sp>
      <p:sp>
        <p:nvSpPr>
          <p:cNvPr id="23" name="TextBox 22">
            <a:extLst>
              <a:ext uri="{FF2B5EF4-FFF2-40B4-BE49-F238E27FC236}">
                <a16:creationId xmlns:a16="http://schemas.microsoft.com/office/drawing/2014/main" id="{177695C7-E254-7022-3B28-23D618331D1C}"/>
              </a:ext>
            </a:extLst>
          </p:cNvPr>
          <p:cNvSpPr txBox="1"/>
          <p:nvPr/>
        </p:nvSpPr>
        <p:spPr bwMode="auto">
          <a:xfrm>
            <a:off x="537536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a:t>
            </a:r>
          </a:p>
        </p:txBody>
      </p:sp>
      <p:sp>
        <p:nvSpPr>
          <p:cNvPr id="24" name="TextBox 23">
            <a:extLst>
              <a:ext uri="{FF2B5EF4-FFF2-40B4-BE49-F238E27FC236}">
                <a16:creationId xmlns:a16="http://schemas.microsoft.com/office/drawing/2014/main" id="{14BA6A01-71EE-F1C0-078D-563B6F61D2A8}"/>
              </a:ext>
            </a:extLst>
          </p:cNvPr>
          <p:cNvSpPr txBox="1"/>
          <p:nvPr/>
        </p:nvSpPr>
        <p:spPr bwMode="auto">
          <a:xfrm>
            <a:off x="581732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0</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1</a:t>
            </a:r>
          </a:p>
        </p:txBody>
      </p:sp>
      <p:sp>
        <p:nvSpPr>
          <p:cNvPr id="25" name="TextBox 24">
            <a:extLst>
              <a:ext uri="{FF2B5EF4-FFF2-40B4-BE49-F238E27FC236}">
                <a16:creationId xmlns:a16="http://schemas.microsoft.com/office/drawing/2014/main" id="{80B6ECE4-7FFF-A9D1-1A7E-CB32CDB36D3B}"/>
              </a:ext>
            </a:extLst>
          </p:cNvPr>
          <p:cNvSpPr txBox="1"/>
          <p:nvPr/>
        </p:nvSpPr>
        <p:spPr bwMode="auto">
          <a:xfrm>
            <a:off x="6259285" y="5540674"/>
            <a:ext cx="566057" cy="646331"/>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0</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0</a:t>
            </a:r>
          </a:p>
        </p:txBody>
      </p:sp>
      <p:cxnSp>
        <p:nvCxnSpPr>
          <p:cNvPr id="27" name="Straight Connector 26">
            <a:extLst>
              <a:ext uri="{FF2B5EF4-FFF2-40B4-BE49-F238E27FC236}">
                <a16:creationId xmlns:a16="http://schemas.microsoft.com/office/drawing/2014/main" id="{32BCE1F5-D178-5E2D-3E1C-D53AC30EC44E}"/>
              </a:ext>
            </a:extLst>
          </p:cNvPr>
          <p:cNvCxnSpPr>
            <a:cxnSpLocks/>
          </p:cNvCxnSpPr>
          <p:nvPr/>
        </p:nvCxnSpPr>
        <p:spPr bwMode="auto">
          <a:xfrm>
            <a:off x="2098221" y="2286000"/>
            <a:ext cx="0" cy="2383971"/>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8CC3FC98-9ED1-71F5-8895-71DFF74A6851}"/>
              </a:ext>
            </a:extLst>
          </p:cNvPr>
          <p:cNvCxnSpPr>
            <a:cxnSpLocks/>
          </p:cNvCxnSpPr>
          <p:nvPr/>
        </p:nvCxnSpPr>
        <p:spPr bwMode="auto">
          <a:xfrm>
            <a:off x="2101850" y="4667250"/>
            <a:ext cx="445135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B09F85C-551A-D87A-5FE6-D03B8F7E201B}"/>
              </a:ext>
            </a:extLst>
          </p:cNvPr>
          <p:cNvCxnSpPr>
            <a:cxnSpLocks/>
          </p:cNvCxnSpPr>
          <p:nvPr/>
        </p:nvCxnSpPr>
        <p:spPr bwMode="auto">
          <a:xfrm flipH="1">
            <a:off x="2038350" y="22923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5E3F37C-96B1-F970-CC48-A668652A2A42}"/>
              </a:ext>
            </a:extLst>
          </p:cNvPr>
          <p:cNvCxnSpPr>
            <a:cxnSpLocks/>
          </p:cNvCxnSpPr>
          <p:nvPr/>
        </p:nvCxnSpPr>
        <p:spPr bwMode="auto">
          <a:xfrm flipH="1">
            <a:off x="2038350" y="276733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423066A-68F4-70F7-B957-2D00C5DE948D}"/>
              </a:ext>
            </a:extLst>
          </p:cNvPr>
          <p:cNvCxnSpPr>
            <a:cxnSpLocks/>
          </p:cNvCxnSpPr>
          <p:nvPr/>
        </p:nvCxnSpPr>
        <p:spPr bwMode="auto">
          <a:xfrm flipH="1">
            <a:off x="2038350" y="32423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2220E5FF-E84C-8BD3-CB7E-BAB5BEF777EB}"/>
              </a:ext>
            </a:extLst>
          </p:cNvPr>
          <p:cNvCxnSpPr>
            <a:cxnSpLocks/>
          </p:cNvCxnSpPr>
          <p:nvPr/>
        </p:nvCxnSpPr>
        <p:spPr bwMode="auto">
          <a:xfrm flipH="1">
            <a:off x="2038350" y="37172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A15E422-A255-3083-9D7E-DF96A602DD32}"/>
              </a:ext>
            </a:extLst>
          </p:cNvPr>
          <p:cNvCxnSpPr>
            <a:cxnSpLocks/>
          </p:cNvCxnSpPr>
          <p:nvPr/>
        </p:nvCxnSpPr>
        <p:spPr bwMode="auto">
          <a:xfrm flipH="1">
            <a:off x="2038350" y="41922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498E5748-53AF-0907-EF4C-4CD444A0B9D0}"/>
              </a:ext>
            </a:extLst>
          </p:cNvPr>
          <p:cNvCxnSpPr>
            <a:cxnSpLocks/>
          </p:cNvCxnSpPr>
          <p:nvPr/>
        </p:nvCxnSpPr>
        <p:spPr bwMode="auto">
          <a:xfrm flipH="1">
            <a:off x="2038350" y="46672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A68A6D4-F713-A797-F9CA-00385AFA7060}"/>
              </a:ext>
            </a:extLst>
          </p:cNvPr>
          <p:cNvCxnSpPr>
            <a:cxnSpLocks/>
          </p:cNvCxnSpPr>
          <p:nvPr/>
        </p:nvCxnSpPr>
        <p:spPr bwMode="auto">
          <a:xfrm>
            <a:off x="20982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898D6AC-D0A1-D033-9D7C-AA7805C79144}"/>
              </a:ext>
            </a:extLst>
          </p:cNvPr>
          <p:cNvCxnSpPr>
            <a:cxnSpLocks/>
          </p:cNvCxnSpPr>
          <p:nvPr/>
        </p:nvCxnSpPr>
        <p:spPr bwMode="auto">
          <a:xfrm>
            <a:off x="25427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E8009502-0370-F908-0CF2-6DD3391EBB43}"/>
              </a:ext>
            </a:extLst>
          </p:cNvPr>
          <p:cNvCxnSpPr>
            <a:cxnSpLocks/>
          </p:cNvCxnSpPr>
          <p:nvPr/>
        </p:nvCxnSpPr>
        <p:spPr bwMode="auto">
          <a:xfrm>
            <a:off x="29872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4008120-ABFF-233B-FB15-F9420F497F89}"/>
              </a:ext>
            </a:extLst>
          </p:cNvPr>
          <p:cNvCxnSpPr>
            <a:cxnSpLocks/>
          </p:cNvCxnSpPr>
          <p:nvPr/>
        </p:nvCxnSpPr>
        <p:spPr bwMode="auto">
          <a:xfrm>
            <a:off x="34317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3F57B2D-2F25-4F3A-48A1-9222307214C1}"/>
              </a:ext>
            </a:extLst>
          </p:cNvPr>
          <p:cNvCxnSpPr>
            <a:cxnSpLocks/>
          </p:cNvCxnSpPr>
          <p:nvPr/>
        </p:nvCxnSpPr>
        <p:spPr bwMode="auto">
          <a:xfrm>
            <a:off x="38762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99BECE7-66B4-73C6-732E-A7D0A0610E4D}"/>
              </a:ext>
            </a:extLst>
          </p:cNvPr>
          <p:cNvCxnSpPr>
            <a:cxnSpLocks/>
          </p:cNvCxnSpPr>
          <p:nvPr/>
        </p:nvCxnSpPr>
        <p:spPr bwMode="auto">
          <a:xfrm>
            <a:off x="43207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6FA9F9FA-CDB7-E92D-93F2-E260A200AFCD}"/>
              </a:ext>
            </a:extLst>
          </p:cNvPr>
          <p:cNvCxnSpPr>
            <a:cxnSpLocks/>
          </p:cNvCxnSpPr>
          <p:nvPr/>
        </p:nvCxnSpPr>
        <p:spPr bwMode="auto">
          <a:xfrm>
            <a:off x="47652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FF98E1F9-4465-4D53-20AB-573E7670EC49}"/>
              </a:ext>
            </a:extLst>
          </p:cNvPr>
          <p:cNvCxnSpPr>
            <a:cxnSpLocks/>
          </p:cNvCxnSpPr>
          <p:nvPr/>
        </p:nvCxnSpPr>
        <p:spPr bwMode="auto">
          <a:xfrm>
            <a:off x="52097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3245C6B1-D3F8-E2D7-7887-EC84D296B0DC}"/>
              </a:ext>
            </a:extLst>
          </p:cNvPr>
          <p:cNvCxnSpPr>
            <a:cxnSpLocks/>
          </p:cNvCxnSpPr>
          <p:nvPr/>
        </p:nvCxnSpPr>
        <p:spPr bwMode="auto">
          <a:xfrm>
            <a:off x="56542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3FF4A27D-9420-7D3B-2524-7F2157EA27F4}"/>
              </a:ext>
            </a:extLst>
          </p:cNvPr>
          <p:cNvCxnSpPr>
            <a:cxnSpLocks/>
          </p:cNvCxnSpPr>
          <p:nvPr/>
        </p:nvCxnSpPr>
        <p:spPr bwMode="auto">
          <a:xfrm>
            <a:off x="6098721" y="466090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5DE00BC1-59B5-B0FF-880A-D855508A277F}"/>
              </a:ext>
            </a:extLst>
          </p:cNvPr>
          <p:cNvCxnSpPr>
            <a:cxnSpLocks/>
          </p:cNvCxnSpPr>
          <p:nvPr/>
        </p:nvCxnSpPr>
        <p:spPr bwMode="auto">
          <a:xfrm>
            <a:off x="6543221" y="4660900"/>
            <a:ext cx="0" cy="64008"/>
          </a:xfrm>
          <a:prstGeom prst="line">
            <a:avLst/>
          </a:prstGeom>
          <a:noFill/>
          <a:ln w="28575" cap="flat" cmpd="sng" algn="ctr">
            <a:solidFill>
              <a:schemeClr val="bg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51DD2759-1D9E-37A4-7080-95922E5F5265}"/>
              </a:ext>
            </a:extLst>
          </p:cNvPr>
          <p:cNvSpPr txBox="1"/>
          <p:nvPr/>
        </p:nvSpPr>
        <p:spPr bwMode="auto">
          <a:xfrm>
            <a:off x="633367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30</a:t>
            </a:r>
          </a:p>
        </p:txBody>
      </p:sp>
      <p:sp>
        <p:nvSpPr>
          <p:cNvPr id="50" name="TextBox 49">
            <a:extLst>
              <a:ext uri="{FF2B5EF4-FFF2-40B4-BE49-F238E27FC236}">
                <a16:creationId xmlns:a16="http://schemas.microsoft.com/office/drawing/2014/main" id="{0D61807C-FA9D-6186-F5B0-72D079DAB475}"/>
              </a:ext>
            </a:extLst>
          </p:cNvPr>
          <p:cNvSpPr txBox="1"/>
          <p:nvPr/>
        </p:nvSpPr>
        <p:spPr bwMode="auto">
          <a:xfrm>
            <a:off x="188232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04C7D8BD-AC03-3918-0C87-ED65306CCAAE}"/>
              </a:ext>
            </a:extLst>
          </p:cNvPr>
          <p:cNvSpPr txBox="1"/>
          <p:nvPr/>
        </p:nvSpPr>
        <p:spPr bwMode="auto">
          <a:xfrm>
            <a:off x="2327456"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3</a:t>
            </a:r>
          </a:p>
        </p:txBody>
      </p:sp>
      <p:sp>
        <p:nvSpPr>
          <p:cNvPr id="52" name="TextBox 51">
            <a:extLst>
              <a:ext uri="{FF2B5EF4-FFF2-40B4-BE49-F238E27FC236}">
                <a16:creationId xmlns:a16="http://schemas.microsoft.com/office/drawing/2014/main" id="{EA4F8ED8-5D4B-929C-65EB-1651C5484D55}"/>
              </a:ext>
            </a:extLst>
          </p:cNvPr>
          <p:cNvSpPr txBox="1"/>
          <p:nvPr/>
        </p:nvSpPr>
        <p:spPr bwMode="auto">
          <a:xfrm>
            <a:off x="277259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6</a:t>
            </a:r>
          </a:p>
        </p:txBody>
      </p:sp>
      <p:sp>
        <p:nvSpPr>
          <p:cNvPr id="53" name="TextBox 52">
            <a:extLst>
              <a:ext uri="{FF2B5EF4-FFF2-40B4-BE49-F238E27FC236}">
                <a16:creationId xmlns:a16="http://schemas.microsoft.com/office/drawing/2014/main" id="{8FA110F2-C483-A979-C5D3-16113D9EC668}"/>
              </a:ext>
            </a:extLst>
          </p:cNvPr>
          <p:cNvSpPr txBox="1"/>
          <p:nvPr/>
        </p:nvSpPr>
        <p:spPr bwMode="auto">
          <a:xfrm>
            <a:off x="3217726"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9</a:t>
            </a:r>
          </a:p>
        </p:txBody>
      </p:sp>
      <p:sp>
        <p:nvSpPr>
          <p:cNvPr id="54" name="TextBox 53">
            <a:extLst>
              <a:ext uri="{FF2B5EF4-FFF2-40B4-BE49-F238E27FC236}">
                <a16:creationId xmlns:a16="http://schemas.microsoft.com/office/drawing/2014/main" id="{E383EA83-5C28-6C18-2891-540D0FE911BF}"/>
              </a:ext>
            </a:extLst>
          </p:cNvPr>
          <p:cNvSpPr txBox="1"/>
          <p:nvPr/>
        </p:nvSpPr>
        <p:spPr bwMode="auto">
          <a:xfrm>
            <a:off x="366286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12</a:t>
            </a:r>
          </a:p>
        </p:txBody>
      </p:sp>
      <p:sp>
        <p:nvSpPr>
          <p:cNvPr id="55" name="TextBox 54">
            <a:extLst>
              <a:ext uri="{FF2B5EF4-FFF2-40B4-BE49-F238E27FC236}">
                <a16:creationId xmlns:a16="http://schemas.microsoft.com/office/drawing/2014/main" id="{6D936EDF-13E2-AA3A-961F-E5C199DBC7E9}"/>
              </a:ext>
            </a:extLst>
          </p:cNvPr>
          <p:cNvSpPr txBox="1"/>
          <p:nvPr/>
        </p:nvSpPr>
        <p:spPr bwMode="auto">
          <a:xfrm>
            <a:off x="4107996"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15</a:t>
            </a:r>
          </a:p>
        </p:txBody>
      </p:sp>
      <p:sp>
        <p:nvSpPr>
          <p:cNvPr id="56" name="TextBox 55">
            <a:extLst>
              <a:ext uri="{FF2B5EF4-FFF2-40B4-BE49-F238E27FC236}">
                <a16:creationId xmlns:a16="http://schemas.microsoft.com/office/drawing/2014/main" id="{D1DE391A-DBCC-D67E-C9E2-9D33962AB0A4}"/>
              </a:ext>
            </a:extLst>
          </p:cNvPr>
          <p:cNvSpPr txBox="1"/>
          <p:nvPr/>
        </p:nvSpPr>
        <p:spPr bwMode="auto">
          <a:xfrm>
            <a:off x="455313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18</a:t>
            </a:r>
          </a:p>
        </p:txBody>
      </p:sp>
      <p:sp>
        <p:nvSpPr>
          <p:cNvPr id="57" name="TextBox 56">
            <a:extLst>
              <a:ext uri="{FF2B5EF4-FFF2-40B4-BE49-F238E27FC236}">
                <a16:creationId xmlns:a16="http://schemas.microsoft.com/office/drawing/2014/main" id="{1EE3637A-6D47-3400-54D6-B896FED045B0}"/>
              </a:ext>
            </a:extLst>
          </p:cNvPr>
          <p:cNvSpPr txBox="1"/>
          <p:nvPr/>
        </p:nvSpPr>
        <p:spPr bwMode="auto">
          <a:xfrm>
            <a:off x="4998266"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21</a:t>
            </a:r>
          </a:p>
        </p:txBody>
      </p:sp>
      <p:sp>
        <p:nvSpPr>
          <p:cNvPr id="58" name="TextBox 57">
            <a:extLst>
              <a:ext uri="{FF2B5EF4-FFF2-40B4-BE49-F238E27FC236}">
                <a16:creationId xmlns:a16="http://schemas.microsoft.com/office/drawing/2014/main" id="{3D87C865-B950-30BC-4A08-C31896A8D432}"/>
              </a:ext>
            </a:extLst>
          </p:cNvPr>
          <p:cNvSpPr txBox="1"/>
          <p:nvPr/>
        </p:nvSpPr>
        <p:spPr bwMode="auto">
          <a:xfrm>
            <a:off x="5443401"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24</a:t>
            </a:r>
          </a:p>
        </p:txBody>
      </p:sp>
      <p:sp>
        <p:nvSpPr>
          <p:cNvPr id="59" name="TextBox 58">
            <a:extLst>
              <a:ext uri="{FF2B5EF4-FFF2-40B4-BE49-F238E27FC236}">
                <a16:creationId xmlns:a16="http://schemas.microsoft.com/office/drawing/2014/main" id="{C02786DB-194F-7C7D-424D-23C4F50505AF}"/>
              </a:ext>
            </a:extLst>
          </p:cNvPr>
          <p:cNvSpPr txBox="1"/>
          <p:nvPr/>
        </p:nvSpPr>
        <p:spPr bwMode="auto">
          <a:xfrm>
            <a:off x="5888536" y="4677142"/>
            <a:ext cx="429079" cy="369332"/>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27</a:t>
            </a:r>
          </a:p>
        </p:txBody>
      </p:sp>
      <p:sp>
        <p:nvSpPr>
          <p:cNvPr id="60" name="TextBox 59">
            <a:extLst>
              <a:ext uri="{FF2B5EF4-FFF2-40B4-BE49-F238E27FC236}">
                <a16:creationId xmlns:a16="http://schemas.microsoft.com/office/drawing/2014/main" id="{51932268-EF64-0884-F903-D1F22162E1E1}"/>
              </a:ext>
            </a:extLst>
          </p:cNvPr>
          <p:cNvSpPr txBox="1"/>
          <p:nvPr/>
        </p:nvSpPr>
        <p:spPr bwMode="auto">
          <a:xfrm>
            <a:off x="1492250" y="209813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10</a:t>
            </a:r>
          </a:p>
        </p:txBody>
      </p:sp>
      <p:sp>
        <p:nvSpPr>
          <p:cNvPr id="61" name="TextBox 60">
            <a:extLst>
              <a:ext uri="{FF2B5EF4-FFF2-40B4-BE49-F238E27FC236}">
                <a16:creationId xmlns:a16="http://schemas.microsoft.com/office/drawing/2014/main" id="{FC0651A1-7A06-AE6E-95E8-C94B6BDA51FD}"/>
              </a:ext>
            </a:extLst>
          </p:cNvPr>
          <p:cNvSpPr txBox="1"/>
          <p:nvPr/>
        </p:nvSpPr>
        <p:spPr bwMode="auto">
          <a:xfrm>
            <a:off x="1492250" y="256930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0.8</a:t>
            </a:r>
          </a:p>
        </p:txBody>
      </p:sp>
      <p:sp>
        <p:nvSpPr>
          <p:cNvPr id="62" name="TextBox 61">
            <a:extLst>
              <a:ext uri="{FF2B5EF4-FFF2-40B4-BE49-F238E27FC236}">
                <a16:creationId xmlns:a16="http://schemas.microsoft.com/office/drawing/2014/main" id="{C6CA37A3-8231-C726-0B8C-FEB6ADE3E1A1}"/>
              </a:ext>
            </a:extLst>
          </p:cNvPr>
          <p:cNvSpPr txBox="1"/>
          <p:nvPr/>
        </p:nvSpPr>
        <p:spPr bwMode="auto">
          <a:xfrm>
            <a:off x="1492250" y="304047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0.6</a:t>
            </a:r>
          </a:p>
        </p:txBody>
      </p:sp>
      <p:sp>
        <p:nvSpPr>
          <p:cNvPr id="63" name="TextBox 62">
            <a:extLst>
              <a:ext uri="{FF2B5EF4-FFF2-40B4-BE49-F238E27FC236}">
                <a16:creationId xmlns:a16="http://schemas.microsoft.com/office/drawing/2014/main" id="{294819AA-3FA2-7B7B-FACA-5F138A72F753}"/>
              </a:ext>
            </a:extLst>
          </p:cNvPr>
          <p:cNvSpPr txBox="1"/>
          <p:nvPr/>
        </p:nvSpPr>
        <p:spPr bwMode="auto">
          <a:xfrm>
            <a:off x="1492250" y="351164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0.4</a:t>
            </a:r>
          </a:p>
        </p:txBody>
      </p:sp>
      <p:sp>
        <p:nvSpPr>
          <p:cNvPr id="1024" name="TextBox 1023">
            <a:extLst>
              <a:ext uri="{FF2B5EF4-FFF2-40B4-BE49-F238E27FC236}">
                <a16:creationId xmlns:a16="http://schemas.microsoft.com/office/drawing/2014/main" id="{884682D1-618E-A12B-A771-E6E10926AEA3}"/>
              </a:ext>
            </a:extLst>
          </p:cNvPr>
          <p:cNvSpPr txBox="1"/>
          <p:nvPr/>
        </p:nvSpPr>
        <p:spPr bwMode="auto">
          <a:xfrm>
            <a:off x="1492250" y="398281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0.2</a:t>
            </a:r>
          </a:p>
        </p:txBody>
      </p:sp>
      <p:sp>
        <p:nvSpPr>
          <p:cNvPr id="1025" name="TextBox 1024">
            <a:extLst>
              <a:ext uri="{FF2B5EF4-FFF2-40B4-BE49-F238E27FC236}">
                <a16:creationId xmlns:a16="http://schemas.microsoft.com/office/drawing/2014/main" id="{8BBCDE05-42C6-E932-3850-1E89774DCC06}"/>
              </a:ext>
            </a:extLst>
          </p:cNvPr>
          <p:cNvSpPr txBox="1"/>
          <p:nvPr/>
        </p:nvSpPr>
        <p:spPr bwMode="auto">
          <a:xfrm>
            <a:off x="1492250" y="4453984"/>
            <a:ext cx="602615" cy="369332"/>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b="0">
                <a:solidFill>
                  <a:schemeClr val="bg1"/>
                </a:solidFill>
                <a:latin typeface="Calibri" panose="020F0502020204030204" pitchFamily="34" charset="0"/>
              </a:rPr>
              <a:t>0.0</a:t>
            </a:r>
          </a:p>
        </p:txBody>
      </p:sp>
      <p:grpSp>
        <p:nvGrpSpPr>
          <p:cNvPr id="1041" name="Group 1040">
            <a:extLst>
              <a:ext uri="{FF2B5EF4-FFF2-40B4-BE49-F238E27FC236}">
                <a16:creationId xmlns:a16="http://schemas.microsoft.com/office/drawing/2014/main" id="{2948FD7D-813D-C009-F284-8F836F16079B}"/>
              </a:ext>
            </a:extLst>
          </p:cNvPr>
          <p:cNvGrpSpPr/>
          <p:nvPr/>
        </p:nvGrpSpPr>
        <p:grpSpPr>
          <a:xfrm>
            <a:off x="2105025" y="2247900"/>
            <a:ext cx="3708400" cy="2152650"/>
            <a:chOff x="2105025" y="2247900"/>
            <a:chExt cx="3708400" cy="2152650"/>
          </a:xfrm>
        </p:grpSpPr>
        <p:sp>
          <p:nvSpPr>
            <p:cNvPr id="1027" name="Freeform 1026">
              <a:extLst>
                <a:ext uri="{FF2B5EF4-FFF2-40B4-BE49-F238E27FC236}">
                  <a16:creationId xmlns:a16="http://schemas.microsoft.com/office/drawing/2014/main" id="{6AB2B5D2-7520-0987-7566-2D78B22E95BD}"/>
                </a:ext>
              </a:extLst>
            </p:cNvPr>
            <p:cNvSpPr/>
            <p:nvPr/>
          </p:nvSpPr>
          <p:spPr bwMode="auto">
            <a:xfrm>
              <a:off x="2105025" y="2301875"/>
              <a:ext cx="3708400" cy="2085975"/>
            </a:xfrm>
            <a:custGeom>
              <a:avLst/>
              <a:gdLst>
                <a:gd name="connsiteX0" fmla="*/ 3708400 w 3708400"/>
                <a:gd name="connsiteY0" fmla="*/ 2085975 h 2085975"/>
                <a:gd name="connsiteX1" fmla="*/ 2546350 w 3708400"/>
                <a:gd name="connsiteY1" fmla="*/ 2085975 h 2085975"/>
                <a:gd name="connsiteX2" fmla="*/ 2546350 w 3708400"/>
                <a:gd name="connsiteY2" fmla="*/ 1955800 h 2085975"/>
                <a:gd name="connsiteX3" fmla="*/ 2505075 w 3708400"/>
                <a:gd name="connsiteY3" fmla="*/ 1955800 h 2085975"/>
                <a:gd name="connsiteX4" fmla="*/ 2505075 w 3708400"/>
                <a:gd name="connsiteY4" fmla="*/ 1825625 h 2085975"/>
                <a:gd name="connsiteX5" fmla="*/ 2454275 w 3708400"/>
                <a:gd name="connsiteY5" fmla="*/ 1825625 h 2085975"/>
                <a:gd name="connsiteX6" fmla="*/ 2454275 w 3708400"/>
                <a:gd name="connsiteY6" fmla="*/ 1730375 h 2085975"/>
                <a:gd name="connsiteX7" fmla="*/ 2324100 w 3708400"/>
                <a:gd name="connsiteY7" fmla="*/ 1730375 h 2085975"/>
                <a:gd name="connsiteX8" fmla="*/ 2324100 w 3708400"/>
                <a:gd name="connsiteY8" fmla="*/ 1628775 h 2085975"/>
                <a:gd name="connsiteX9" fmla="*/ 2054225 w 3708400"/>
                <a:gd name="connsiteY9" fmla="*/ 1628775 h 2085975"/>
                <a:gd name="connsiteX10" fmla="*/ 2054225 w 3708400"/>
                <a:gd name="connsiteY10" fmla="*/ 1568450 h 2085975"/>
                <a:gd name="connsiteX11" fmla="*/ 2054225 w 3708400"/>
                <a:gd name="connsiteY11" fmla="*/ 1568450 h 2085975"/>
                <a:gd name="connsiteX12" fmla="*/ 2028825 w 3708400"/>
                <a:gd name="connsiteY12" fmla="*/ 1568450 h 2085975"/>
                <a:gd name="connsiteX13" fmla="*/ 2028825 w 3708400"/>
                <a:gd name="connsiteY13" fmla="*/ 1501775 h 2085975"/>
                <a:gd name="connsiteX14" fmla="*/ 1981200 w 3708400"/>
                <a:gd name="connsiteY14" fmla="*/ 1501775 h 2085975"/>
                <a:gd name="connsiteX15" fmla="*/ 1981200 w 3708400"/>
                <a:gd name="connsiteY15" fmla="*/ 1425575 h 2085975"/>
                <a:gd name="connsiteX16" fmla="*/ 1844675 w 3708400"/>
                <a:gd name="connsiteY16" fmla="*/ 1425575 h 2085975"/>
                <a:gd name="connsiteX17" fmla="*/ 1844675 w 3708400"/>
                <a:gd name="connsiteY17" fmla="*/ 1368425 h 2085975"/>
                <a:gd name="connsiteX18" fmla="*/ 1752600 w 3708400"/>
                <a:gd name="connsiteY18" fmla="*/ 1368425 h 2085975"/>
                <a:gd name="connsiteX19" fmla="*/ 1752600 w 3708400"/>
                <a:gd name="connsiteY19" fmla="*/ 1311275 h 2085975"/>
                <a:gd name="connsiteX20" fmla="*/ 1711325 w 3708400"/>
                <a:gd name="connsiteY20" fmla="*/ 1311275 h 2085975"/>
                <a:gd name="connsiteX21" fmla="*/ 1711325 w 3708400"/>
                <a:gd name="connsiteY21" fmla="*/ 1241425 h 2085975"/>
                <a:gd name="connsiteX22" fmla="*/ 1673225 w 3708400"/>
                <a:gd name="connsiteY22" fmla="*/ 1241425 h 2085975"/>
                <a:gd name="connsiteX23" fmla="*/ 1673225 w 3708400"/>
                <a:gd name="connsiteY23" fmla="*/ 1193800 h 2085975"/>
                <a:gd name="connsiteX24" fmla="*/ 1320800 w 3708400"/>
                <a:gd name="connsiteY24" fmla="*/ 1193800 h 2085975"/>
                <a:gd name="connsiteX25" fmla="*/ 1320800 w 3708400"/>
                <a:gd name="connsiteY25" fmla="*/ 1123950 h 2085975"/>
                <a:gd name="connsiteX26" fmla="*/ 1308100 w 3708400"/>
                <a:gd name="connsiteY26" fmla="*/ 1123950 h 2085975"/>
                <a:gd name="connsiteX27" fmla="*/ 1308100 w 3708400"/>
                <a:gd name="connsiteY27" fmla="*/ 1060450 h 2085975"/>
                <a:gd name="connsiteX28" fmla="*/ 1270000 w 3708400"/>
                <a:gd name="connsiteY28" fmla="*/ 1060450 h 2085975"/>
                <a:gd name="connsiteX29" fmla="*/ 1270000 w 3708400"/>
                <a:gd name="connsiteY29" fmla="*/ 1003300 h 2085975"/>
                <a:gd name="connsiteX30" fmla="*/ 1266825 w 3708400"/>
                <a:gd name="connsiteY30" fmla="*/ 1000125 h 2085975"/>
                <a:gd name="connsiteX31" fmla="*/ 1266825 w 3708400"/>
                <a:gd name="connsiteY31" fmla="*/ 936625 h 2085975"/>
                <a:gd name="connsiteX32" fmla="*/ 981075 w 3708400"/>
                <a:gd name="connsiteY32" fmla="*/ 936625 h 2085975"/>
                <a:gd name="connsiteX33" fmla="*/ 981075 w 3708400"/>
                <a:gd name="connsiteY33" fmla="*/ 892175 h 2085975"/>
                <a:gd name="connsiteX34" fmla="*/ 850900 w 3708400"/>
                <a:gd name="connsiteY34" fmla="*/ 892175 h 2085975"/>
                <a:gd name="connsiteX35" fmla="*/ 850900 w 3708400"/>
                <a:gd name="connsiteY35" fmla="*/ 841375 h 2085975"/>
                <a:gd name="connsiteX36" fmla="*/ 809625 w 3708400"/>
                <a:gd name="connsiteY36" fmla="*/ 841375 h 2085975"/>
                <a:gd name="connsiteX37" fmla="*/ 809625 w 3708400"/>
                <a:gd name="connsiteY37" fmla="*/ 790575 h 2085975"/>
                <a:gd name="connsiteX38" fmla="*/ 698500 w 3708400"/>
                <a:gd name="connsiteY38" fmla="*/ 790575 h 2085975"/>
                <a:gd name="connsiteX39" fmla="*/ 698500 w 3708400"/>
                <a:gd name="connsiteY39" fmla="*/ 749300 h 2085975"/>
                <a:gd name="connsiteX40" fmla="*/ 631825 w 3708400"/>
                <a:gd name="connsiteY40" fmla="*/ 749300 h 2085975"/>
                <a:gd name="connsiteX41" fmla="*/ 631825 w 3708400"/>
                <a:gd name="connsiteY41" fmla="*/ 701675 h 2085975"/>
                <a:gd name="connsiteX42" fmla="*/ 517525 w 3708400"/>
                <a:gd name="connsiteY42" fmla="*/ 701675 h 2085975"/>
                <a:gd name="connsiteX43" fmla="*/ 517525 w 3708400"/>
                <a:gd name="connsiteY43" fmla="*/ 647700 h 2085975"/>
                <a:gd name="connsiteX44" fmla="*/ 517525 w 3708400"/>
                <a:gd name="connsiteY44" fmla="*/ 647700 h 2085975"/>
                <a:gd name="connsiteX45" fmla="*/ 517525 w 3708400"/>
                <a:gd name="connsiteY45" fmla="*/ 600075 h 2085975"/>
                <a:gd name="connsiteX46" fmla="*/ 479425 w 3708400"/>
                <a:gd name="connsiteY46" fmla="*/ 600075 h 2085975"/>
                <a:gd name="connsiteX47" fmla="*/ 479425 w 3708400"/>
                <a:gd name="connsiteY47" fmla="*/ 539750 h 2085975"/>
                <a:gd name="connsiteX48" fmla="*/ 469900 w 3708400"/>
                <a:gd name="connsiteY48" fmla="*/ 539750 h 2085975"/>
                <a:gd name="connsiteX49" fmla="*/ 469900 w 3708400"/>
                <a:gd name="connsiteY49" fmla="*/ 400050 h 2085975"/>
                <a:gd name="connsiteX50" fmla="*/ 457200 w 3708400"/>
                <a:gd name="connsiteY50" fmla="*/ 400050 h 2085975"/>
                <a:gd name="connsiteX51" fmla="*/ 457200 w 3708400"/>
                <a:gd name="connsiteY51" fmla="*/ 346075 h 2085975"/>
                <a:gd name="connsiteX52" fmla="*/ 441325 w 3708400"/>
                <a:gd name="connsiteY52" fmla="*/ 346075 h 2085975"/>
                <a:gd name="connsiteX53" fmla="*/ 441325 w 3708400"/>
                <a:gd name="connsiteY53" fmla="*/ 257175 h 2085975"/>
                <a:gd name="connsiteX54" fmla="*/ 441325 w 3708400"/>
                <a:gd name="connsiteY54" fmla="*/ 257175 h 2085975"/>
                <a:gd name="connsiteX55" fmla="*/ 441325 w 3708400"/>
                <a:gd name="connsiteY55" fmla="*/ 257175 h 2085975"/>
                <a:gd name="connsiteX56" fmla="*/ 415925 w 3708400"/>
                <a:gd name="connsiteY56" fmla="*/ 257175 h 2085975"/>
                <a:gd name="connsiteX57" fmla="*/ 415925 w 3708400"/>
                <a:gd name="connsiteY57" fmla="*/ 177800 h 2085975"/>
                <a:gd name="connsiteX58" fmla="*/ 412750 w 3708400"/>
                <a:gd name="connsiteY58" fmla="*/ 174625 h 2085975"/>
                <a:gd name="connsiteX59" fmla="*/ 412750 w 3708400"/>
                <a:gd name="connsiteY59" fmla="*/ 88900 h 2085975"/>
                <a:gd name="connsiteX60" fmla="*/ 403225 w 3708400"/>
                <a:gd name="connsiteY60" fmla="*/ 79375 h 2085975"/>
                <a:gd name="connsiteX61" fmla="*/ 403225 w 3708400"/>
                <a:gd name="connsiteY61" fmla="*/ 34925 h 2085975"/>
                <a:gd name="connsiteX62" fmla="*/ 273050 w 3708400"/>
                <a:gd name="connsiteY62" fmla="*/ 34925 h 2085975"/>
                <a:gd name="connsiteX63" fmla="*/ 273050 w 3708400"/>
                <a:gd name="connsiteY63" fmla="*/ 0 h 2085975"/>
                <a:gd name="connsiteX64" fmla="*/ 0 w 3708400"/>
                <a:gd name="connsiteY64" fmla="*/ 0 h 2085975"/>
                <a:gd name="connsiteX0" fmla="*/ 3708400 w 3708400"/>
                <a:gd name="connsiteY0" fmla="*/ 2085975 h 2085975"/>
                <a:gd name="connsiteX1" fmla="*/ 2546350 w 3708400"/>
                <a:gd name="connsiteY1" fmla="*/ 2085975 h 2085975"/>
                <a:gd name="connsiteX2" fmla="*/ 2546350 w 3708400"/>
                <a:gd name="connsiteY2" fmla="*/ 1955800 h 2085975"/>
                <a:gd name="connsiteX3" fmla="*/ 2505075 w 3708400"/>
                <a:gd name="connsiteY3" fmla="*/ 1955800 h 2085975"/>
                <a:gd name="connsiteX4" fmla="*/ 2505075 w 3708400"/>
                <a:gd name="connsiteY4" fmla="*/ 1825625 h 2085975"/>
                <a:gd name="connsiteX5" fmla="*/ 2454275 w 3708400"/>
                <a:gd name="connsiteY5" fmla="*/ 1825625 h 2085975"/>
                <a:gd name="connsiteX6" fmla="*/ 2454275 w 3708400"/>
                <a:gd name="connsiteY6" fmla="*/ 1730375 h 2085975"/>
                <a:gd name="connsiteX7" fmla="*/ 2324100 w 3708400"/>
                <a:gd name="connsiteY7" fmla="*/ 1730375 h 2085975"/>
                <a:gd name="connsiteX8" fmla="*/ 2324100 w 3708400"/>
                <a:gd name="connsiteY8" fmla="*/ 1628775 h 2085975"/>
                <a:gd name="connsiteX9" fmla="*/ 2054225 w 3708400"/>
                <a:gd name="connsiteY9" fmla="*/ 1628775 h 2085975"/>
                <a:gd name="connsiteX10" fmla="*/ 2054225 w 3708400"/>
                <a:gd name="connsiteY10" fmla="*/ 1568450 h 2085975"/>
                <a:gd name="connsiteX11" fmla="*/ 2054225 w 3708400"/>
                <a:gd name="connsiteY11" fmla="*/ 1568450 h 2085975"/>
                <a:gd name="connsiteX12" fmla="*/ 2028825 w 3708400"/>
                <a:gd name="connsiteY12" fmla="*/ 1568450 h 2085975"/>
                <a:gd name="connsiteX13" fmla="*/ 2028825 w 3708400"/>
                <a:gd name="connsiteY13" fmla="*/ 1501775 h 2085975"/>
                <a:gd name="connsiteX14" fmla="*/ 1981200 w 3708400"/>
                <a:gd name="connsiteY14" fmla="*/ 1501775 h 2085975"/>
                <a:gd name="connsiteX15" fmla="*/ 1981200 w 3708400"/>
                <a:gd name="connsiteY15" fmla="*/ 1425575 h 2085975"/>
                <a:gd name="connsiteX16" fmla="*/ 1844675 w 3708400"/>
                <a:gd name="connsiteY16" fmla="*/ 1425575 h 2085975"/>
                <a:gd name="connsiteX17" fmla="*/ 1844675 w 3708400"/>
                <a:gd name="connsiteY17" fmla="*/ 1368425 h 2085975"/>
                <a:gd name="connsiteX18" fmla="*/ 1752600 w 3708400"/>
                <a:gd name="connsiteY18" fmla="*/ 1368425 h 2085975"/>
                <a:gd name="connsiteX19" fmla="*/ 1752600 w 3708400"/>
                <a:gd name="connsiteY19" fmla="*/ 1311275 h 2085975"/>
                <a:gd name="connsiteX20" fmla="*/ 1711325 w 3708400"/>
                <a:gd name="connsiteY20" fmla="*/ 1311275 h 2085975"/>
                <a:gd name="connsiteX21" fmla="*/ 1711325 w 3708400"/>
                <a:gd name="connsiteY21" fmla="*/ 1241425 h 2085975"/>
                <a:gd name="connsiteX22" fmla="*/ 1673225 w 3708400"/>
                <a:gd name="connsiteY22" fmla="*/ 1241425 h 2085975"/>
                <a:gd name="connsiteX23" fmla="*/ 1673225 w 3708400"/>
                <a:gd name="connsiteY23" fmla="*/ 1193800 h 2085975"/>
                <a:gd name="connsiteX24" fmla="*/ 1320800 w 3708400"/>
                <a:gd name="connsiteY24" fmla="*/ 1193800 h 2085975"/>
                <a:gd name="connsiteX25" fmla="*/ 1320800 w 3708400"/>
                <a:gd name="connsiteY25" fmla="*/ 1123950 h 2085975"/>
                <a:gd name="connsiteX26" fmla="*/ 1308100 w 3708400"/>
                <a:gd name="connsiteY26" fmla="*/ 1123950 h 2085975"/>
                <a:gd name="connsiteX27" fmla="*/ 1308100 w 3708400"/>
                <a:gd name="connsiteY27" fmla="*/ 1060450 h 2085975"/>
                <a:gd name="connsiteX28" fmla="*/ 1270000 w 3708400"/>
                <a:gd name="connsiteY28" fmla="*/ 1060450 h 2085975"/>
                <a:gd name="connsiteX29" fmla="*/ 1270000 w 3708400"/>
                <a:gd name="connsiteY29" fmla="*/ 1003300 h 2085975"/>
                <a:gd name="connsiteX30" fmla="*/ 1266825 w 3708400"/>
                <a:gd name="connsiteY30" fmla="*/ 1000125 h 2085975"/>
                <a:gd name="connsiteX31" fmla="*/ 1266825 w 3708400"/>
                <a:gd name="connsiteY31" fmla="*/ 936625 h 2085975"/>
                <a:gd name="connsiteX32" fmla="*/ 981075 w 3708400"/>
                <a:gd name="connsiteY32" fmla="*/ 936625 h 2085975"/>
                <a:gd name="connsiteX33" fmla="*/ 981075 w 3708400"/>
                <a:gd name="connsiteY33" fmla="*/ 892175 h 2085975"/>
                <a:gd name="connsiteX34" fmla="*/ 850900 w 3708400"/>
                <a:gd name="connsiteY34" fmla="*/ 892175 h 2085975"/>
                <a:gd name="connsiteX35" fmla="*/ 850900 w 3708400"/>
                <a:gd name="connsiteY35" fmla="*/ 841375 h 2085975"/>
                <a:gd name="connsiteX36" fmla="*/ 809625 w 3708400"/>
                <a:gd name="connsiteY36" fmla="*/ 841375 h 2085975"/>
                <a:gd name="connsiteX37" fmla="*/ 809625 w 3708400"/>
                <a:gd name="connsiteY37" fmla="*/ 790575 h 2085975"/>
                <a:gd name="connsiteX38" fmla="*/ 698500 w 3708400"/>
                <a:gd name="connsiteY38" fmla="*/ 790575 h 2085975"/>
                <a:gd name="connsiteX39" fmla="*/ 698500 w 3708400"/>
                <a:gd name="connsiteY39" fmla="*/ 749300 h 2085975"/>
                <a:gd name="connsiteX40" fmla="*/ 631825 w 3708400"/>
                <a:gd name="connsiteY40" fmla="*/ 749300 h 2085975"/>
                <a:gd name="connsiteX41" fmla="*/ 631825 w 3708400"/>
                <a:gd name="connsiteY41" fmla="*/ 701675 h 2085975"/>
                <a:gd name="connsiteX42" fmla="*/ 517525 w 3708400"/>
                <a:gd name="connsiteY42" fmla="*/ 701675 h 2085975"/>
                <a:gd name="connsiteX43" fmla="*/ 517525 w 3708400"/>
                <a:gd name="connsiteY43" fmla="*/ 647700 h 2085975"/>
                <a:gd name="connsiteX44" fmla="*/ 495300 w 3708400"/>
                <a:gd name="connsiteY44" fmla="*/ 647700 h 2085975"/>
                <a:gd name="connsiteX45" fmla="*/ 517525 w 3708400"/>
                <a:gd name="connsiteY45" fmla="*/ 600075 h 2085975"/>
                <a:gd name="connsiteX46" fmla="*/ 479425 w 3708400"/>
                <a:gd name="connsiteY46" fmla="*/ 600075 h 2085975"/>
                <a:gd name="connsiteX47" fmla="*/ 479425 w 3708400"/>
                <a:gd name="connsiteY47" fmla="*/ 539750 h 2085975"/>
                <a:gd name="connsiteX48" fmla="*/ 469900 w 3708400"/>
                <a:gd name="connsiteY48" fmla="*/ 539750 h 2085975"/>
                <a:gd name="connsiteX49" fmla="*/ 469900 w 3708400"/>
                <a:gd name="connsiteY49" fmla="*/ 400050 h 2085975"/>
                <a:gd name="connsiteX50" fmla="*/ 457200 w 3708400"/>
                <a:gd name="connsiteY50" fmla="*/ 400050 h 2085975"/>
                <a:gd name="connsiteX51" fmla="*/ 457200 w 3708400"/>
                <a:gd name="connsiteY51" fmla="*/ 346075 h 2085975"/>
                <a:gd name="connsiteX52" fmla="*/ 441325 w 3708400"/>
                <a:gd name="connsiteY52" fmla="*/ 346075 h 2085975"/>
                <a:gd name="connsiteX53" fmla="*/ 441325 w 3708400"/>
                <a:gd name="connsiteY53" fmla="*/ 257175 h 2085975"/>
                <a:gd name="connsiteX54" fmla="*/ 441325 w 3708400"/>
                <a:gd name="connsiteY54" fmla="*/ 257175 h 2085975"/>
                <a:gd name="connsiteX55" fmla="*/ 441325 w 3708400"/>
                <a:gd name="connsiteY55" fmla="*/ 257175 h 2085975"/>
                <a:gd name="connsiteX56" fmla="*/ 415925 w 3708400"/>
                <a:gd name="connsiteY56" fmla="*/ 257175 h 2085975"/>
                <a:gd name="connsiteX57" fmla="*/ 415925 w 3708400"/>
                <a:gd name="connsiteY57" fmla="*/ 177800 h 2085975"/>
                <a:gd name="connsiteX58" fmla="*/ 412750 w 3708400"/>
                <a:gd name="connsiteY58" fmla="*/ 174625 h 2085975"/>
                <a:gd name="connsiteX59" fmla="*/ 412750 w 3708400"/>
                <a:gd name="connsiteY59" fmla="*/ 88900 h 2085975"/>
                <a:gd name="connsiteX60" fmla="*/ 403225 w 3708400"/>
                <a:gd name="connsiteY60" fmla="*/ 79375 h 2085975"/>
                <a:gd name="connsiteX61" fmla="*/ 403225 w 3708400"/>
                <a:gd name="connsiteY61" fmla="*/ 34925 h 2085975"/>
                <a:gd name="connsiteX62" fmla="*/ 273050 w 3708400"/>
                <a:gd name="connsiteY62" fmla="*/ 34925 h 2085975"/>
                <a:gd name="connsiteX63" fmla="*/ 273050 w 3708400"/>
                <a:gd name="connsiteY63" fmla="*/ 0 h 2085975"/>
                <a:gd name="connsiteX64" fmla="*/ 0 w 3708400"/>
                <a:gd name="connsiteY64" fmla="*/ 0 h 2085975"/>
                <a:gd name="connsiteX0" fmla="*/ 3708400 w 3708400"/>
                <a:gd name="connsiteY0" fmla="*/ 2085975 h 2085975"/>
                <a:gd name="connsiteX1" fmla="*/ 2546350 w 3708400"/>
                <a:gd name="connsiteY1" fmla="*/ 2085975 h 2085975"/>
                <a:gd name="connsiteX2" fmla="*/ 2546350 w 3708400"/>
                <a:gd name="connsiteY2" fmla="*/ 1955800 h 2085975"/>
                <a:gd name="connsiteX3" fmla="*/ 2505075 w 3708400"/>
                <a:gd name="connsiteY3" fmla="*/ 1955800 h 2085975"/>
                <a:gd name="connsiteX4" fmla="*/ 2505075 w 3708400"/>
                <a:gd name="connsiteY4" fmla="*/ 1825625 h 2085975"/>
                <a:gd name="connsiteX5" fmla="*/ 2454275 w 3708400"/>
                <a:gd name="connsiteY5" fmla="*/ 1825625 h 2085975"/>
                <a:gd name="connsiteX6" fmla="*/ 2454275 w 3708400"/>
                <a:gd name="connsiteY6" fmla="*/ 1730375 h 2085975"/>
                <a:gd name="connsiteX7" fmla="*/ 2324100 w 3708400"/>
                <a:gd name="connsiteY7" fmla="*/ 1730375 h 2085975"/>
                <a:gd name="connsiteX8" fmla="*/ 2324100 w 3708400"/>
                <a:gd name="connsiteY8" fmla="*/ 1628775 h 2085975"/>
                <a:gd name="connsiteX9" fmla="*/ 2054225 w 3708400"/>
                <a:gd name="connsiteY9" fmla="*/ 1628775 h 2085975"/>
                <a:gd name="connsiteX10" fmla="*/ 2054225 w 3708400"/>
                <a:gd name="connsiteY10" fmla="*/ 1568450 h 2085975"/>
                <a:gd name="connsiteX11" fmla="*/ 2054225 w 3708400"/>
                <a:gd name="connsiteY11" fmla="*/ 1568450 h 2085975"/>
                <a:gd name="connsiteX12" fmla="*/ 2028825 w 3708400"/>
                <a:gd name="connsiteY12" fmla="*/ 1568450 h 2085975"/>
                <a:gd name="connsiteX13" fmla="*/ 2028825 w 3708400"/>
                <a:gd name="connsiteY13" fmla="*/ 1501775 h 2085975"/>
                <a:gd name="connsiteX14" fmla="*/ 1981200 w 3708400"/>
                <a:gd name="connsiteY14" fmla="*/ 1501775 h 2085975"/>
                <a:gd name="connsiteX15" fmla="*/ 1981200 w 3708400"/>
                <a:gd name="connsiteY15" fmla="*/ 1425575 h 2085975"/>
                <a:gd name="connsiteX16" fmla="*/ 1844675 w 3708400"/>
                <a:gd name="connsiteY16" fmla="*/ 1425575 h 2085975"/>
                <a:gd name="connsiteX17" fmla="*/ 1844675 w 3708400"/>
                <a:gd name="connsiteY17" fmla="*/ 1368425 h 2085975"/>
                <a:gd name="connsiteX18" fmla="*/ 1752600 w 3708400"/>
                <a:gd name="connsiteY18" fmla="*/ 1368425 h 2085975"/>
                <a:gd name="connsiteX19" fmla="*/ 1752600 w 3708400"/>
                <a:gd name="connsiteY19" fmla="*/ 1311275 h 2085975"/>
                <a:gd name="connsiteX20" fmla="*/ 1711325 w 3708400"/>
                <a:gd name="connsiteY20" fmla="*/ 1311275 h 2085975"/>
                <a:gd name="connsiteX21" fmla="*/ 1711325 w 3708400"/>
                <a:gd name="connsiteY21" fmla="*/ 1241425 h 2085975"/>
                <a:gd name="connsiteX22" fmla="*/ 1673225 w 3708400"/>
                <a:gd name="connsiteY22" fmla="*/ 1241425 h 2085975"/>
                <a:gd name="connsiteX23" fmla="*/ 1673225 w 3708400"/>
                <a:gd name="connsiteY23" fmla="*/ 1193800 h 2085975"/>
                <a:gd name="connsiteX24" fmla="*/ 1320800 w 3708400"/>
                <a:gd name="connsiteY24" fmla="*/ 1193800 h 2085975"/>
                <a:gd name="connsiteX25" fmla="*/ 1320800 w 3708400"/>
                <a:gd name="connsiteY25" fmla="*/ 1123950 h 2085975"/>
                <a:gd name="connsiteX26" fmla="*/ 1308100 w 3708400"/>
                <a:gd name="connsiteY26" fmla="*/ 1123950 h 2085975"/>
                <a:gd name="connsiteX27" fmla="*/ 1308100 w 3708400"/>
                <a:gd name="connsiteY27" fmla="*/ 1060450 h 2085975"/>
                <a:gd name="connsiteX28" fmla="*/ 1270000 w 3708400"/>
                <a:gd name="connsiteY28" fmla="*/ 1060450 h 2085975"/>
                <a:gd name="connsiteX29" fmla="*/ 1270000 w 3708400"/>
                <a:gd name="connsiteY29" fmla="*/ 1003300 h 2085975"/>
                <a:gd name="connsiteX30" fmla="*/ 1266825 w 3708400"/>
                <a:gd name="connsiteY30" fmla="*/ 1000125 h 2085975"/>
                <a:gd name="connsiteX31" fmla="*/ 1266825 w 3708400"/>
                <a:gd name="connsiteY31" fmla="*/ 936625 h 2085975"/>
                <a:gd name="connsiteX32" fmla="*/ 981075 w 3708400"/>
                <a:gd name="connsiteY32" fmla="*/ 936625 h 2085975"/>
                <a:gd name="connsiteX33" fmla="*/ 981075 w 3708400"/>
                <a:gd name="connsiteY33" fmla="*/ 892175 h 2085975"/>
                <a:gd name="connsiteX34" fmla="*/ 850900 w 3708400"/>
                <a:gd name="connsiteY34" fmla="*/ 892175 h 2085975"/>
                <a:gd name="connsiteX35" fmla="*/ 850900 w 3708400"/>
                <a:gd name="connsiteY35" fmla="*/ 841375 h 2085975"/>
                <a:gd name="connsiteX36" fmla="*/ 809625 w 3708400"/>
                <a:gd name="connsiteY36" fmla="*/ 841375 h 2085975"/>
                <a:gd name="connsiteX37" fmla="*/ 809625 w 3708400"/>
                <a:gd name="connsiteY37" fmla="*/ 790575 h 2085975"/>
                <a:gd name="connsiteX38" fmla="*/ 698500 w 3708400"/>
                <a:gd name="connsiteY38" fmla="*/ 790575 h 2085975"/>
                <a:gd name="connsiteX39" fmla="*/ 698500 w 3708400"/>
                <a:gd name="connsiteY39" fmla="*/ 749300 h 2085975"/>
                <a:gd name="connsiteX40" fmla="*/ 631825 w 3708400"/>
                <a:gd name="connsiteY40" fmla="*/ 749300 h 2085975"/>
                <a:gd name="connsiteX41" fmla="*/ 631825 w 3708400"/>
                <a:gd name="connsiteY41" fmla="*/ 701675 h 2085975"/>
                <a:gd name="connsiteX42" fmla="*/ 517525 w 3708400"/>
                <a:gd name="connsiteY42" fmla="*/ 701675 h 2085975"/>
                <a:gd name="connsiteX43" fmla="*/ 517525 w 3708400"/>
                <a:gd name="connsiteY43" fmla="*/ 647700 h 2085975"/>
                <a:gd name="connsiteX44" fmla="*/ 495300 w 3708400"/>
                <a:gd name="connsiteY44" fmla="*/ 647700 h 2085975"/>
                <a:gd name="connsiteX45" fmla="*/ 501650 w 3708400"/>
                <a:gd name="connsiteY45" fmla="*/ 600075 h 2085975"/>
                <a:gd name="connsiteX46" fmla="*/ 479425 w 3708400"/>
                <a:gd name="connsiteY46" fmla="*/ 600075 h 2085975"/>
                <a:gd name="connsiteX47" fmla="*/ 479425 w 3708400"/>
                <a:gd name="connsiteY47" fmla="*/ 539750 h 2085975"/>
                <a:gd name="connsiteX48" fmla="*/ 469900 w 3708400"/>
                <a:gd name="connsiteY48" fmla="*/ 539750 h 2085975"/>
                <a:gd name="connsiteX49" fmla="*/ 469900 w 3708400"/>
                <a:gd name="connsiteY49" fmla="*/ 400050 h 2085975"/>
                <a:gd name="connsiteX50" fmla="*/ 457200 w 3708400"/>
                <a:gd name="connsiteY50" fmla="*/ 400050 h 2085975"/>
                <a:gd name="connsiteX51" fmla="*/ 457200 w 3708400"/>
                <a:gd name="connsiteY51" fmla="*/ 346075 h 2085975"/>
                <a:gd name="connsiteX52" fmla="*/ 441325 w 3708400"/>
                <a:gd name="connsiteY52" fmla="*/ 346075 h 2085975"/>
                <a:gd name="connsiteX53" fmla="*/ 441325 w 3708400"/>
                <a:gd name="connsiteY53" fmla="*/ 257175 h 2085975"/>
                <a:gd name="connsiteX54" fmla="*/ 441325 w 3708400"/>
                <a:gd name="connsiteY54" fmla="*/ 257175 h 2085975"/>
                <a:gd name="connsiteX55" fmla="*/ 441325 w 3708400"/>
                <a:gd name="connsiteY55" fmla="*/ 257175 h 2085975"/>
                <a:gd name="connsiteX56" fmla="*/ 415925 w 3708400"/>
                <a:gd name="connsiteY56" fmla="*/ 257175 h 2085975"/>
                <a:gd name="connsiteX57" fmla="*/ 415925 w 3708400"/>
                <a:gd name="connsiteY57" fmla="*/ 177800 h 2085975"/>
                <a:gd name="connsiteX58" fmla="*/ 412750 w 3708400"/>
                <a:gd name="connsiteY58" fmla="*/ 174625 h 2085975"/>
                <a:gd name="connsiteX59" fmla="*/ 412750 w 3708400"/>
                <a:gd name="connsiteY59" fmla="*/ 88900 h 2085975"/>
                <a:gd name="connsiteX60" fmla="*/ 403225 w 3708400"/>
                <a:gd name="connsiteY60" fmla="*/ 79375 h 2085975"/>
                <a:gd name="connsiteX61" fmla="*/ 403225 w 3708400"/>
                <a:gd name="connsiteY61" fmla="*/ 34925 h 2085975"/>
                <a:gd name="connsiteX62" fmla="*/ 273050 w 3708400"/>
                <a:gd name="connsiteY62" fmla="*/ 34925 h 2085975"/>
                <a:gd name="connsiteX63" fmla="*/ 273050 w 3708400"/>
                <a:gd name="connsiteY63" fmla="*/ 0 h 2085975"/>
                <a:gd name="connsiteX64" fmla="*/ 0 w 3708400"/>
                <a:gd name="connsiteY64" fmla="*/ 0 h 2085975"/>
                <a:gd name="connsiteX0" fmla="*/ 3708400 w 3708400"/>
                <a:gd name="connsiteY0" fmla="*/ 2085975 h 2085975"/>
                <a:gd name="connsiteX1" fmla="*/ 2546350 w 3708400"/>
                <a:gd name="connsiteY1" fmla="*/ 2085975 h 2085975"/>
                <a:gd name="connsiteX2" fmla="*/ 2546350 w 3708400"/>
                <a:gd name="connsiteY2" fmla="*/ 1955800 h 2085975"/>
                <a:gd name="connsiteX3" fmla="*/ 2505075 w 3708400"/>
                <a:gd name="connsiteY3" fmla="*/ 1955800 h 2085975"/>
                <a:gd name="connsiteX4" fmla="*/ 2505075 w 3708400"/>
                <a:gd name="connsiteY4" fmla="*/ 1825625 h 2085975"/>
                <a:gd name="connsiteX5" fmla="*/ 2454275 w 3708400"/>
                <a:gd name="connsiteY5" fmla="*/ 1825625 h 2085975"/>
                <a:gd name="connsiteX6" fmla="*/ 2454275 w 3708400"/>
                <a:gd name="connsiteY6" fmla="*/ 1730375 h 2085975"/>
                <a:gd name="connsiteX7" fmla="*/ 2324100 w 3708400"/>
                <a:gd name="connsiteY7" fmla="*/ 1730375 h 2085975"/>
                <a:gd name="connsiteX8" fmla="*/ 2324100 w 3708400"/>
                <a:gd name="connsiteY8" fmla="*/ 1628775 h 2085975"/>
                <a:gd name="connsiteX9" fmla="*/ 2054225 w 3708400"/>
                <a:gd name="connsiteY9" fmla="*/ 1628775 h 2085975"/>
                <a:gd name="connsiteX10" fmla="*/ 2054225 w 3708400"/>
                <a:gd name="connsiteY10" fmla="*/ 1568450 h 2085975"/>
                <a:gd name="connsiteX11" fmla="*/ 2054225 w 3708400"/>
                <a:gd name="connsiteY11" fmla="*/ 1568450 h 2085975"/>
                <a:gd name="connsiteX12" fmla="*/ 2028825 w 3708400"/>
                <a:gd name="connsiteY12" fmla="*/ 1568450 h 2085975"/>
                <a:gd name="connsiteX13" fmla="*/ 2028825 w 3708400"/>
                <a:gd name="connsiteY13" fmla="*/ 1501775 h 2085975"/>
                <a:gd name="connsiteX14" fmla="*/ 1981200 w 3708400"/>
                <a:gd name="connsiteY14" fmla="*/ 1501775 h 2085975"/>
                <a:gd name="connsiteX15" fmla="*/ 1981200 w 3708400"/>
                <a:gd name="connsiteY15" fmla="*/ 1425575 h 2085975"/>
                <a:gd name="connsiteX16" fmla="*/ 1844675 w 3708400"/>
                <a:gd name="connsiteY16" fmla="*/ 1425575 h 2085975"/>
                <a:gd name="connsiteX17" fmla="*/ 1844675 w 3708400"/>
                <a:gd name="connsiteY17" fmla="*/ 1368425 h 2085975"/>
                <a:gd name="connsiteX18" fmla="*/ 1752600 w 3708400"/>
                <a:gd name="connsiteY18" fmla="*/ 1368425 h 2085975"/>
                <a:gd name="connsiteX19" fmla="*/ 1752600 w 3708400"/>
                <a:gd name="connsiteY19" fmla="*/ 1311275 h 2085975"/>
                <a:gd name="connsiteX20" fmla="*/ 1711325 w 3708400"/>
                <a:gd name="connsiteY20" fmla="*/ 1311275 h 2085975"/>
                <a:gd name="connsiteX21" fmla="*/ 1711325 w 3708400"/>
                <a:gd name="connsiteY21" fmla="*/ 1241425 h 2085975"/>
                <a:gd name="connsiteX22" fmla="*/ 1673225 w 3708400"/>
                <a:gd name="connsiteY22" fmla="*/ 1241425 h 2085975"/>
                <a:gd name="connsiteX23" fmla="*/ 1673225 w 3708400"/>
                <a:gd name="connsiteY23" fmla="*/ 1193800 h 2085975"/>
                <a:gd name="connsiteX24" fmla="*/ 1320800 w 3708400"/>
                <a:gd name="connsiteY24" fmla="*/ 1193800 h 2085975"/>
                <a:gd name="connsiteX25" fmla="*/ 1320800 w 3708400"/>
                <a:gd name="connsiteY25" fmla="*/ 1123950 h 2085975"/>
                <a:gd name="connsiteX26" fmla="*/ 1308100 w 3708400"/>
                <a:gd name="connsiteY26" fmla="*/ 1123950 h 2085975"/>
                <a:gd name="connsiteX27" fmla="*/ 1308100 w 3708400"/>
                <a:gd name="connsiteY27" fmla="*/ 1060450 h 2085975"/>
                <a:gd name="connsiteX28" fmla="*/ 1270000 w 3708400"/>
                <a:gd name="connsiteY28" fmla="*/ 1060450 h 2085975"/>
                <a:gd name="connsiteX29" fmla="*/ 1270000 w 3708400"/>
                <a:gd name="connsiteY29" fmla="*/ 1003300 h 2085975"/>
                <a:gd name="connsiteX30" fmla="*/ 1266825 w 3708400"/>
                <a:gd name="connsiteY30" fmla="*/ 1000125 h 2085975"/>
                <a:gd name="connsiteX31" fmla="*/ 1266825 w 3708400"/>
                <a:gd name="connsiteY31" fmla="*/ 936625 h 2085975"/>
                <a:gd name="connsiteX32" fmla="*/ 981075 w 3708400"/>
                <a:gd name="connsiteY32" fmla="*/ 936625 h 2085975"/>
                <a:gd name="connsiteX33" fmla="*/ 981075 w 3708400"/>
                <a:gd name="connsiteY33" fmla="*/ 892175 h 2085975"/>
                <a:gd name="connsiteX34" fmla="*/ 850900 w 3708400"/>
                <a:gd name="connsiteY34" fmla="*/ 892175 h 2085975"/>
                <a:gd name="connsiteX35" fmla="*/ 850900 w 3708400"/>
                <a:gd name="connsiteY35" fmla="*/ 841375 h 2085975"/>
                <a:gd name="connsiteX36" fmla="*/ 809625 w 3708400"/>
                <a:gd name="connsiteY36" fmla="*/ 841375 h 2085975"/>
                <a:gd name="connsiteX37" fmla="*/ 809625 w 3708400"/>
                <a:gd name="connsiteY37" fmla="*/ 790575 h 2085975"/>
                <a:gd name="connsiteX38" fmla="*/ 698500 w 3708400"/>
                <a:gd name="connsiteY38" fmla="*/ 790575 h 2085975"/>
                <a:gd name="connsiteX39" fmla="*/ 698500 w 3708400"/>
                <a:gd name="connsiteY39" fmla="*/ 749300 h 2085975"/>
                <a:gd name="connsiteX40" fmla="*/ 631825 w 3708400"/>
                <a:gd name="connsiteY40" fmla="*/ 749300 h 2085975"/>
                <a:gd name="connsiteX41" fmla="*/ 631825 w 3708400"/>
                <a:gd name="connsiteY41" fmla="*/ 701675 h 2085975"/>
                <a:gd name="connsiteX42" fmla="*/ 517525 w 3708400"/>
                <a:gd name="connsiteY42" fmla="*/ 701675 h 2085975"/>
                <a:gd name="connsiteX43" fmla="*/ 517525 w 3708400"/>
                <a:gd name="connsiteY43" fmla="*/ 647700 h 2085975"/>
                <a:gd name="connsiteX44" fmla="*/ 495300 w 3708400"/>
                <a:gd name="connsiteY44" fmla="*/ 647700 h 2085975"/>
                <a:gd name="connsiteX45" fmla="*/ 495300 w 3708400"/>
                <a:gd name="connsiteY45" fmla="*/ 603250 h 2085975"/>
                <a:gd name="connsiteX46" fmla="*/ 479425 w 3708400"/>
                <a:gd name="connsiteY46" fmla="*/ 600075 h 2085975"/>
                <a:gd name="connsiteX47" fmla="*/ 479425 w 3708400"/>
                <a:gd name="connsiteY47" fmla="*/ 539750 h 2085975"/>
                <a:gd name="connsiteX48" fmla="*/ 469900 w 3708400"/>
                <a:gd name="connsiteY48" fmla="*/ 539750 h 2085975"/>
                <a:gd name="connsiteX49" fmla="*/ 469900 w 3708400"/>
                <a:gd name="connsiteY49" fmla="*/ 400050 h 2085975"/>
                <a:gd name="connsiteX50" fmla="*/ 457200 w 3708400"/>
                <a:gd name="connsiteY50" fmla="*/ 400050 h 2085975"/>
                <a:gd name="connsiteX51" fmla="*/ 457200 w 3708400"/>
                <a:gd name="connsiteY51" fmla="*/ 346075 h 2085975"/>
                <a:gd name="connsiteX52" fmla="*/ 441325 w 3708400"/>
                <a:gd name="connsiteY52" fmla="*/ 346075 h 2085975"/>
                <a:gd name="connsiteX53" fmla="*/ 441325 w 3708400"/>
                <a:gd name="connsiteY53" fmla="*/ 257175 h 2085975"/>
                <a:gd name="connsiteX54" fmla="*/ 441325 w 3708400"/>
                <a:gd name="connsiteY54" fmla="*/ 257175 h 2085975"/>
                <a:gd name="connsiteX55" fmla="*/ 441325 w 3708400"/>
                <a:gd name="connsiteY55" fmla="*/ 257175 h 2085975"/>
                <a:gd name="connsiteX56" fmla="*/ 415925 w 3708400"/>
                <a:gd name="connsiteY56" fmla="*/ 257175 h 2085975"/>
                <a:gd name="connsiteX57" fmla="*/ 415925 w 3708400"/>
                <a:gd name="connsiteY57" fmla="*/ 177800 h 2085975"/>
                <a:gd name="connsiteX58" fmla="*/ 412750 w 3708400"/>
                <a:gd name="connsiteY58" fmla="*/ 174625 h 2085975"/>
                <a:gd name="connsiteX59" fmla="*/ 412750 w 3708400"/>
                <a:gd name="connsiteY59" fmla="*/ 88900 h 2085975"/>
                <a:gd name="connsiteX60" fmla="*/ 403225 w 3708400"/>
                <a:gd name="connsiteY60" fmla="*/ 79375 h 2085975"/>
                <a:gd name="connsiteX61" fmla="*/ 403225 w 3708400"/>
                <a:gd name="connsiteY61" fmla="*/ 34925 h 2085975"/>
                <a:gd name="connsiteX62" fmla="*/ 273050 w 3708400"/>
                <a:gd name="connsiteY62" fmla="*/ 34925 h 2085975"/>
                <a:gd name="connsiteX63" fmla="*/ 273050 w 3708400"/>
                <a:gd name="connsiteY63" fmla="*/ 0 h 2085975"/>
                <a:gd name="connsiteX64" fmla="*/ 0 w 3708400"/>
                <a:gd name="connsiteY64" fmla="*/ 0 h 208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708400" h="2085975">
                  <a:moveTo>
                    <a:pt x="3708400" y="2085975"/>
                  </a:moveTo>
                  <a:lnTo>
                    <a:pt x="2546350" y="2085975"/>
                  </a:lnTo>
                  <a:lnTo>
                    <a:pt x="2546350" y="1955800"/>
                  </a:lnTo>
                  <a:lnTo>
                    <a:pt x="2505075" y="1955800"/>
                  </a:lnTo>
                  <a:lnTo>
                    <a:pt x="2505075" y="1825625"/>
                  </a:lnTo>
                  <a:lnTo>
                    <a:pt x="2454275" y="1825625"/>
                  </a:lnTo>
                  <a:lnTo>
                    <a:pt x="2454275" y="1730375"/>
                  </a:lnTo>
                  <a:lnTo>
                    <a:pt x="2324100" y="1730375"/>
                  </a:lnTo>
                  <a:lnTo>
                    <a:pt x="2324100" y="1628775"/>
                  </a:lnTo>
                  <a:lnTo>
                    <a:pt x="2054225" y="1628775"/>
                  </a:lnTo>
                  <a:lnTo>
                    <a:pt x="2054225" y="1568450"/>
                  </a:lnTo>
                  <a:lnTo>
                    <a:pt x="2054225" y="1568450"/>
                  </a:lnTo>
                  <a:lnTo>
                    <a:pt x="2028825" y="1568450"/>
                  </a:lnTo>
                  <a:lnTo>
                    <a:pt x="2028825" y="1501775"/>
                  </a:lnTo>
                  <a:lnTo>
                    <a:pt x="1981200" y="1501775"/>
                  </a:lnTo>
                  <a:lnTo>
                    <a:pt x="1981200" y="1425575"/>
                  </a:lnTo>
                  <a:lnTo>
                    <a:pt x="1844675" y="1425575"/>
                  </a:lnTo>
                  <a:lnTo>
                    <a:pt x="1844675" y="1368425"/>
                  </a:lnTo>
                  <a:lnTo>
                    <a:pt x="1752600" y="1368425"/>
                  </a:lnTo>
                  <a:lnTo>
                    <a:pt x="1752600" y="1311275"/>
                  </a:lnTo>
                  <a:lnTo>
                    <a:pt x="1711325" y="1311275"/>
                  </a:lnTo>
                  <a:lnTo>
                    <a:pt x="1711325" y="1241425"/>
                  </a:lnTo>
                  <a:lnTo>
                    <a:pt x="1673225" y="1241425"/>
                  </a:lnTo>
                  <a:lnTo>
                    <a:pt x="1673225" y="1193800"/>
                  </a:lnTo>
                  <a:lnTo>
                    <a:pt x="1320800" y="1193800"/>
                  </a:lnTo>
                  <a:lnTo>
                    <a:pt x="1320800" y="1123950"/>
                  </a:lnTo>
                  <a:lnTo>
                    <a:pt x="1308100" y="1123950"/>
                  </a:lnTo>
                  <a:lnTo>
                    <a:pt x="1308100" y="1060450"/>
                  </a:lnTo>
                  <a:lnTo>
                    <a:pt x="1270000" y="1060450"/>
                  </a:lnTo>
                  <a:lnTo>
                    <a:pt x="1270000" y="1003300"/>
                  </a:lnTo>
                  <a:lnTo>
                    <a:pt x="1266825" y="1000125"/>
                  </a:lnTo>
                  <a:lnTo>
                    <a:pt x="1266825" y="936625"/>
                  </a:lnTo>
                  <a:lnTo>
                    <a:pt x="981075" y="936625"/>
                  </a:lnTo>
                  <a:lnTo>
                    <a:pt x="981075" y="892175"/>
                  </a:lnTo>
                  <a:lnTo>
                    <a:pt x="850900" y="892175"/>
                  </a:lnTo>
                  <a:lnTo>
                    <a:pt x="850900" y="841375"/>
                  </a:lnTo>
                  <a:lnTo>
                    <a:pt x="809625" y="841375"/>
                  </a:lnTo>
                  <a:lnTo>
                    <a:pt x="809625" y="790575"/>
                  </a:lnTo>
                  <a:lnTo>
                    <a:pt x="698500" y="790575"/>
                  </a:lnTo>
                  <a:lnTo>
                    <a:pt x="698500" y="749300"/>
                  </a:lnTo>
                  <a:lnTo>
                    <a:pt x="631825" y="749300"/>
                  </a:lnTo>
                  <a:lnTo>
                    <a:pt x="631825" y="701675"/>
                  </a:lnTo>
                  <a:lnTo>
                    <a:pt x="517525" y="701675"/>
                  </a:lnTo>
                  <a:lnTo>
                    <a:pt x="517525" y="647700"/>
                  </a:lnTo>
                  <a:lnTo>
                    <a:pt x="495300" y="647700"/>
                  </a:lnTo>
                  <a:lnTo>
                    <a:pt x="495300" y="603250"/>
                  </a:lnTo>
                  <a:lnTo>
                    <a:pt x="479425" y="600075"/>
                  </a:lnTo>
                  <a:lnTo>
                    <a:pt x="479425" y="539750"/>
                  </a:lnTo>
                  <a:lnTo>
                    <a:pt x="469900" y="539750"/>
                  </a:lnTo>
                  <a:lnTo>
                    <a:pt x="469900" y="400050"/>
                  </a:lnTo>
                  <a:lnTo>
                    <a:pt x="457200" y="400050"/>
                  </a:lnTo>
                  <a:lnTo>
                    <a:pt x="457200" y="346075"/>
                  </a:lnTo>
                  <a:lnTo>
                    <a:pt x="441325" y="346075"/>
                  </a:lnTo>
                  <a:lnTo>
                    <a:pt x="441325" y="257175"/>
                  </a:lnTo>
                  <a:lnTo>
                    <a:pt x="441325" y="257175"/>
                  </a:lnTo>
                  <a:lnTo>
                    <a:pt x="441325" y="257175"/>
                  </a:lnTo>
                  <a:lnTo>
                    <a:pt x="415925" y="257175"/>
                  </a:lnTo>
                  <a:lnTo>
                    <a:pt x="415925" y="177800"/>
                  </a:lnTo>
                  <a:lnTo>
                    <a:pt x="412750" y="174625"/>
                  </a:lnTo>
                  <a:lnTo>
                    <a:pt x="412750" y="88900"/>
                  </a:lnTo>
                  <a:lnTo>
                    <a:pt x="403225" y="79375"/>
                  </a:lnTo>
                  <a:lnTo>
                    <a:pt x="403225" y="34925"/>
                  </a:lnTo>
                  <a:lnTo>
                    <a:pt x="273050" y="34925"/>
                  </a:lnTo>
                  <a:lnTo>
                    <a:pt x="273050" y="0"/>
                  </a:lnTo>
                  <a:lnTo>
                    <a:pt x="0" y="0"/>
                  </a:lnTo>
                </a:path>
              </a:pathLst>
            </a:custGeom>
            <a:noFill/>
            <a:ln w="28575">
              <a:solidFill>
                <a:schemeClr val="accent1"/>
              </a:solidFill>
              <a:miter lim="800000"/>
              <a:headEnd/>
              <a:tailEnd/>
            </a:ln>
          </p:spPr>
          <p:txBody>
            <a:bodyPr rtlCol="0" anchor="ctr"/>
            <a:lstStyle/>
            <a:p>
              <a:pPr algn="ctr"/>
              <a:endParaRPr lang="en-US"/>
            </a:p>
          </p:txBody>
        </p:sp>
        <p:cxnSp>
          <p:nvCxnSpPr>
            <p:cNvPr id="1029" name="Straight Connector 1028">
              <a:extLst>
                <a:ext uri="{FF2B5EF4-FFF2-40B4-BE49-F238E27FC236}">
                  <a16:creationId xmlns:a16="http://schemas.microsoft.com/office/drawing/2014/main" id="{4A2FA119-CCA6-5FDB-8B58-BF9BD9B52FDE}"/>
                </a:ext>
              </a:extLst>
            </p:cNvPr>
            <p:cNvCxnSpPr/>
            <p:nvPr/>
          </p:nvCxnSpPr>
          <p:spPr bwMode="auto">
            <a:xfrm>
              <a:off x="2114550" y="2247900"/>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0" name="Straight Connector 1029">
              <a:extLst>
                <a:ext uri="{FF2B5EF4-FFF2-40B4-BE49-F238E27FC236}">
                  <a16:creationId xmlns:a16="http://schemas.microsoft.com/office/drawing/2014/main" id="{4CA65833-4DE3-BCE4-22FE-1381DBC3B517}"/>
                </a:ext>
              </a:extLst>
            </p:cNvPr>
            <p:cNvCxnSpPr/>
            <p:nvPr/>
          </p:nvCxnSpPr>
          <p:spPr bwMode="auto">
            <a:xfrm>
              <a:off x="2898775" y="3028950"/>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B7A9316A-B93D-DB34-3812-F5D5185A2436}"/>
                </a:ext>
              </a:extLst>
            </p:cNvPr>
            <p:cNvCxnSpPr/>
            <p:nvPr/>
          </p:nvCxnSpPr>
          <p:spPr bwMode="auto">
            <a:xfrm>
              <a:off x="3140075" y="317182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964FA43F-2133-F0F9-8F29-BA165E2BC2CC}"/>
                </a:ext>
              </a:extLst>
            </p:cNvPr>
            <p:cNvCxnSpPr/>
            <p:nvPr/>
          </p:nvCxnSpPr>
          <p:spPr bwMode="auto">
            <a:xfrm>
              <a:off x="3346450" y="3175000"/>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625D868B-6F2A-5BA1-1827-772663D2EFB0}"/>
                </a:ext>
              </a:extLst>
            </p:cNvPr>
            <p:cNvCxnSpPr/>
            <p:nvPr/>
          </p:nvCxnSpPr>
          <p:spPr bwMode="auto">
            <a:xfrm>
              <a:off x="3267075" y="317182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15D212D6-EAAF-BE35-6043-10CFD340136B}"/>
                </a:ext>
              </a:extLst>
            </p:cNvPr>
            <p:cNvCxnSpPr/>
            <p:nvPr/>
          </p:nvCxnSpPr>
          <p:spPr bwMode="auto">
            <a:xfrm>
              <a:off x="3200400" y="3175000"/>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C7DACCDB-C68E-78AF-10F2-B5E7239A7B09}"/>
                </a:ext>
              </a:extLst>
            </p:cNvPr>
            <p:cNvCxnSpPr/>
            <p:nvPr/>
          </p:nvCxnSpPr>
          <p:spPr bwMode="auto">
            <a:xfrm>
              <a:off x="3289300" y="317182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6" name="Straight Connector 1035">
              <a:extLst>
                <a:ext uri="{FF2B5EF4-FFF2-40B4-BE49-F238E27FC236}">
                  <a16:creationId xmlns:a16="http://schemas.microsoft.com/office/drawing/2014/main" id="{16BDF5A5-3EC0-EAC5-D0A6-DEE1B566572E}"/>
                </a:ext>
              </a:extLst>
            </p:cNvPr>
            <p:cNvCxnSpPr/>
            <p:nvPr/>
          </p:nvCxnSpPr>
          <p:spPr bwMode="auto">
            <a:xfrm>
              <a:off x="4308475" y="3873500"/>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7" name="Straight Connector 1036">
              <a:extLst>
                <a:ext uri="{FF2B5EF4-FFF2-40B4-BE49-F238E27FC236}">
                  <a16:creationId xmlns:a16="http://schemas.microsoft.com/office/drawing/2014/main" id="{E8C481FB-4DA8-35FF-90F4-E5A270BCD1D1}"/>
                </a:ext>
              </a:extLst>
            </p:cNvPr>
            <p:cNvCxnSpPr/>
            <p:nvPr/>
          </p:nvCxnSpPr>
          <p:spPr bwMode="auto">
            <a:xfrm>
              <a:off x="4184650" y="387032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8" name="Straight Connector 1037">
              <a:extLst>
                <a:ext uri="{FF2B5EF4-FFF2-40B4-BE49-F238E27FC236}">
                  <a16:creationId xmlns:a16="http://schemas.microsoft.com/office/drawing/2014/main" id="{60B3A966-91C5-1587-54E4-19C08B8E3461}"/>
                </a:ext>
              </a:extLst>
            </p:cNvPr>
            <p:cNvCxnSpPr/>
            <p:nvPr/>
          </p:nvCxnSpPr>
          <p:spPr bwMode="auto">
            <a:xfrm>
              <a:off x="4600575" y="406717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EBF14137-8AAA-F3C6-0C89-5DD3939C5562}"/>
                </a:ext>
              </a:extLst>
            </p:cNvPr>
            <p:cNvCxnSpPr>
              <a:cxnSpLocks/>
            </p:cNvCxnSpPr>
            <p:nvPr/>
          </p:nvCxnSpPr>
          <p:spPr bwMode="auto">
            <a:xfrm>
              <a:off x="5130800" y="4333875"/>
              <a:ext cx="0" cy="66675"/>
            </a:xfrm>
            <a:prstGeom prst="line">
              <a:avLst/>
            </a:prstGeom>
            <a:noFill/>
            <a:ln w="28575" cap="flat" cmpd="sng" algn="ctr">
              <a:solidFill>
                <a:schemeClr val="accent1"/>
              </a:solidFill>
              <a:prstDash val="solid"/>
              <a:round/>
              <a:headEnd type="none" w="med" len="med"/>
              <a:tailEnd type="none" w="med" len="med"/>
            </a:ln>
            <a:effectLst/>
          </p:spPr>
        </p:cxnSp>
        <p:cxnSp>
          <p:nvCxnSpPr>
            <p:cNvPr id="1040" name="Straight Connector 1039">
              <a:extLst>
                <a:ext uri="{FF2B5EF4-FFF2-40B4-BE49-F238E27FC236}">
                  <a16:creationId xmlns:a16="http://schemas.microsoft.com/office/drawing/2014/main" id="{C8BBEA82-B2BF-7031-B1A4-BA69C98AF15A}"/>
                </a:ext>
              </a:extLst>
            </p:cNvPr>
            <p:cNvCxnSpPr>
              <a:cxnSpLocks/>
            </p:cNvCxnSpPr>
            <p:nvPr/>
          </p:nvCxnSpPr>
          <p:spPr bwMode="auto">
            <a:xfrm>
              <a:off x="5797550" y="4333875"/>
              <a:ext cx="0" cy="66675"/>
            </a:xfrm>
            <a:prstGeom prst="line">
              <a:avLst/>
            </a:prstGeom>
            <a:noFill/>
            <a:ln w="28575" cap="flat" cmpd="sng" algn="ctr">
              <a:solidFill>
                <a:schemeClr val="accent1"/>
              </a:solidFill>
              <a:prstDash val="solid"/>
              <a:round/>
              <a:headEnd type="none" w="med" len="med"/>
              <a:tailEnd type="none" w="med" len="med"/>
            </a:ln>
            <a:effectLst/>
          </p:spPr>
        </p:cxnSp>
      </p:grpSp>
      <p:cxnSp>
        <p:nvCxnSpPr>
          <p:cNvPr id="1044" name="Straight Connector 1043">
            <a:extLst>
              <a:ext uri="{FF2B5EF4-FFF2-40B4-BE49-F238E27FC236}">
                <a16:creationId xmlns:a16="http://schemas.microsoft.com/office/drawing/2014/main" id="{47BB6742-BA09-D08C-5022-63F03EC8BD49}"/>
              </a:ext>
            </a:extLst>
          </p:cNvPr>
          <p:cNvCxnSpPr/>
          <p:nvPr/>
        </p:nvCxnSpPr>
        <p:spPr bwMode="auto">
          <a:xfrm>
            <a:off x="2630084" y="3171261"/>
            <a:ext cx="0" cy="66675"/>
          </a:xfrm>
          <a:prstGeom prst="line">
            <a:avLst/>
          </a:prstGeom>
          <a:noFill/>
          <a:ln w="28575"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3133029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A2AAE-AFFD-7558-84B4-65703EE19800}"/>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8A1AF939-6ED3-3835-C90E-DCA9C5E6F56A}"/>
              </a:ext>
            </a:extLst>
          </p:cNvPr>
          <p:cNvSpPr>
            <a:spLocks noGrp="1" noChangeArrowheads="1"/>
          </p:cNvSpPr>
          <p:nvPr>
            <p:ph type="title"/>
          </p:nvPr>
        </p:nvSpPr>
        <p:spPr/>
        <p:txBody>
          <a:bodyPr/>
          <a:lstStyle/>
          <a:p>
            <a:r>
              <a:rPr lang="en-US" altLang="en-US"/>
              <a:t>Key Ongoing Trials Assessing Radium-223 in mCRPC</a:t>
            </a:r>
          </a:p>
        </p:txBody>
      </p:sp>
      <p:sp>
        <p:nvSpPr>
          <p:cNvPr id="9221" name="Text Box 11">
            <a:extLst>
              <a:ext uri="{FF2B5EF4-FFF2-40B4-BE49-F238E27FC236}">
                <a16:creationId xmlns:a16="http://schemas.microsoft.com/office/drawing/2014/main" id="{8B0ED83F-3336-7499-7C49-A73EF0DC9DD2}"/>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sz="1200" b="0" dirty="0">
                <a:solidFill>
                  <a:schemeClr val="bg2"/>
                </a:solidFill>
                <a:latin typeface="Calibri" panose="020F0502020204030204" pitchFamily="34" charset="0"/>
              </a:rPr>
              <a:t>c</a:t>
            </a:r>
            <a:r>
              <a:rPr lang="en-US" sz="1200" b="0" i="0" u="none" strike="noStrike" dirty="0">
                <a:solidFill>
                  <a:schemeClr val="bg2"/>
                </a:solidFill>
                <a:effectLst/>
                <a:latin typeface="Calibri" panose="020F0502020204030204" pitchFamily="34" charset="0"/>
              </a:rPr>
              <a:t>linica</a:t>
            </a:r>
            <a:r>
              <a:rPr lang="en-US" sz="1200" b="0" dirty="0">
                <a:solidFill>
                  <a:schemeClr val="bg2"/>
                </a:solidFill>
                <a:latin typeface="Calibri" panose="020F0502020204030204" pitchFamily="34" charset="0"/>
              </a:rPr>
              <a:t>ltrials</a:t>
            </a:r>
            <a:r>
              <a:rPr lang="en-US" sz="1200" b="0">
                <a:solidFill>
                  <a:schemeClr val="bg2"/>
                </a:solidFill>
                <a:latin typeface="Calibri" panose="020F0502020204030204" pitchFamily="34" charset="0"/>
              </a:rPr>
              <a:t>.gov</a:t>
            </a:r>
            <a:r>
              <a:rPr lang="en-US" sz="1200" b="0" i="0" u="none" strike="noStrike">
                <a:solidFill>
                  <a:schemeClr val="bg2"/>
                </a:solidFill>
                <a:effectLst/>
                <a:latin typeface="Calibri" panose="020F0502020204030204" pitchFamily="34" charset="0"/>
              </a:rPr>
              <a:t>.</a:t>
            </a:r>
            <a:r>
              <a:rPr lang="en-US" sz="1200" b="0" i="0">
                <a:solidFill>
                  <a:schemeClr val="bg2"/>
                </a:solidFill>
                <a:effectLst/>
                <a:latin typeface="Calibri" panose="020F0502020204030204" pitchFamily="34" charset="0"/>
              </a:rPr>
              <a:t>​</a:t>
            </a:r>
            <a:r>
              <a:rPr lang="en-US" altLang="en-US" sz="1200" b="0">
                <a:solidFill>
                  <a:schemeClr val="bg2"/>
                </a:solidFill>
                <a:latin typeface="Calibri" panose="020F0502020204030204" pitchFamily="34" charset="0"/>
              </a:rPr>
              <a:t> </a:t>
            </a:r>
          </a:p>
        </p:txBody>
      </p:sp>
      <p:graphicFrame>
        <p:nvGraphicFramePr>
          <p:cNvPr id="2" name="Group 32">
            <a:extLst>
              <a:ext uri="{FF2B5EF4-FFF2-40B4-BE49-F238E27FC236}">
                <a16:creationId xmlns:a16="http://schemas.microsoft.com/office/drawing/2014/main" id="{68871273-2212-2CC5-B86F-CBAABDBEF9F1}"/>
              </a:ext>
            </a:extLst>
          </p:cNvPr>
          <p:cNvGraphicFramePr>
            <a:graphicFrameLocks noGrp="1"/>
          </p:cNvGraphicFramePr>
          <p:nvPr>
            <p:extLst>
              <p:ext uri="{D42A27DB-BD31-4B8C-83A1-F6EECF244321}">
                <p14:modId xmlns:p14="http://schemas.microsoft.com/office/powerpoint/2010/main" val="1372424372"/>
              </p:ext>
            </p:extLst>
          </p:nvPr>
        </p:nvGraphicFramePr>
        <p:xfrm>
          <a:off x="474853" y="1600088"/>
          <a:ext cx="11312223" cy="4480672"/>
        </p:xfrm>
        <a:graphic>
          <a:graphicData uri="http://schemas.openxmlformats.org/drawingml/2006/table">
            <a:tbl>
              <a:tblPr/>
              <a:tblGrid>
                <a:gridCol w="1680280">
                  <a:extLst>
                    <a:ext uri="{9D8B030D-6E8A-4147-A177-3AD203B41FA5}">
                      <a16:colId xmlns:a16="http://schemas.microsoft.com/office/drawing/2014/main" val="20001"/>
                    </a:ext>
                  </a:extLst>
                </a:gridCol>
                <a:gridCol w="1166231">
                  <a:extLst>
                    <a:ext uri="{9D8B030D-6E8A-4147-A177-3AD203B41FA5}">
                      <a16:colId xmlns:a16="http://schemas.microsoft.com/office/drawing/2014/main" val="1210478886"/>
                    </a:ext>
                  </a:extLst>
                </a:gridCol>
                <a:gridCol w="1166231">
                  <a:extLst>
                    <a:ext uri="{9D8B030D-6E8A-4147-A177-3AD203B41FA5}">
                      <a16:colId xmlns:a16="http://schemas.microsoft.com/office/drawing/2014/main" val="656975423"/>
                    </a:ext>
                  </a:extLst>
                </a:gridCol>
                <a:gridCol w="1338624">
                  <a:extLst>
                    <a:ext uri="{9D8B030D-6E8A-4147-A177-3AD203B41FA5}">
                      <a16:colId xmlns:a16="http://schemas.microsoft.com/office/drawing/2014/main" val="20002"/>
                    </a:ext>
                  </a:extLst>
                </a:gridCol>
                <a:gridCol w="2552700">
                  <a:extLst>
                    <a:ext uri="{9D8B030D-6E8A-4147-A177-3AD203B41FA5}">
                      <a16:colId xmlns:a16="http://schemas.microsoft.com/office/drawing/2014/main" val="3278379493"/>
                    </a:ext>
                  </a:extLst>
                </a:gridCol>
                <a:gridCol w="3408157">
                  <a:extLst>
                    <a:ext uri="{9D8B030D-6E8A-4147-A177-3AD203B41FA5}">
                      <a16:colId xmlns:a16="http://schemas.microsoft.com/office/drawing/2014/main" val="30552669"/>
                    </a:ext>
                  </a:extLst>
                </a:gridCol>
              </a:tblGrid>
              <a:tr h="208289">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Phase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Estimated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Patient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Treatment Arm(s)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5976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cs typeface="Calibri" panose="020F0502020204030204" pitchFamily="34" charset="0"/>
                        </a:rPr>
                        <a:t>RAPSON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cs typeface="Calibri" panose="020F0502020204030204" pitchFamily="34" charset="0"/>
                        </a:rPr>
                        <a:t>(</a:t>
                      </a:r>
                      <a:r>
                        <a:rPr lang="en-US" sz="1400" b="0" i="0" kern="1200">
                          <a:solidFill>
                            <a:schemeClr val="bg1"/>
                          </a:solidFill>
                          <a:effectLst/>
                          <a:latin typeface="+mj-lt"/>
                          <a:ea typeface="+mn-ea"/>
                          <a:cs typeface="+mn-cs"/>
                        </a:rPr>
                        <a:t>NCT03230734)</a:t>
                      </a:r>
                      <a:endParaRPr kumimoji="0" lang="en-US" sz="1400" b="0" i="0" u="none" strike="noStrike" cap="none" normalizeH="0" baseline="0">
                        <a:ln>
                          <a:noFill/>
                        </a:ln>
                        <a:solidFill>
                          <a:schemeClr val="bg1"/>
                        </a:solidFill>
                        <a:effectLst/>
                        <a:latin typeface="+mj-lt"/>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Symptomatic </a:t>
                      </a:r>
                      <a:b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b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bone-only mCRPC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mj-lt"/>
                          <a:cs typeface="Calibri" panose="020F0502020204030204" pitchFamily="34" charset="0"/>
                        </a:rPr>
                        <a:t>Radium-223 followed by docetaxel</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mj-lt"/>
                          <a:cs typeface="Calibri" panose="020F0502020204030204" pitchFamily="34" charset="0"/>
                        </a:rPr>
                        <a:t>Docetaxel followed by radium-223  </a:t>
                      </a:r>
                      <a:endParaRPr kumimoji="0" lang="en-US" sz="1400" b="0" i="0" u="none" strike="noStrike" cap="none" normalizeH="0" baseline="0" dirty="0">
                        <a:ln>
                          <a:noFill/>
                        </a:ln>
                        <a:solidFill>
                          <a:schemeClr val="bg1"/>
                        </a:solidFill>
                        <a:effectLst/>
                        <a:latin typeface="+mj-lt"/>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511239">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DORA</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a:t>
                      </a:r>
                      <a:r>
                        <a:rPr lang="en-US" sz="1400" b="0" i="0" kern="1200">
                          <a:solidFill>
                            <a:schemeClr val="bg1"/>
                          </a:solidFill>
                          <a:effectLst/>
                          <a:latin typeface="+mj-lt"/>
                          <a:ea typeface="+mn-ea"/>
                          <a:cs typeface="+mn-cs"/>
                        </a:rPr>
                        <a:t>NCT03574571)</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Active,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738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Documented progressive mCRPC with ≥2 bone lesions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mj-lt"/>
                          <a:cs typeface="Calibri" panose="020F0502020204030204" pitchFamily="34" charset="0"/>
                        </a:rPr>
                        <a:t>Radium-223 + docetaxel</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0">
                          <a:ln>
                            <a:noFill/>
                          </a:ln>
                          <a:solidFill>
                            <a:schemeClr val="bg1"/>
                          </a:solidFill>
                          <a:effectLst/>
                          <a:latin typeface="+mj-lt"/>
                          <a:cs typeface="Calibri" panose="020F0502020204030204" pitchFamily="34" charset="0"/>
                        </a:rPr>
                        <a:t>Docetaxel</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13156587"/>
                  </a:ext>
                </a:extLst>
              </a:tr>
              <a:tr h="511239">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AlphaBet</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(NCT05383079)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mCRPC after progression on ≥1 second-generation AR-targeted agent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defRPr/>
                      </a:pPr>
                      <a:r>
                        <a:rPr kumimoji="0" lang="en-US" sz="1400" b="0" i="0" u="none" strike="noStrike" cap="none" normalizeH="0" baseline="0">
                          <a:ln>
                            <a:noFill/>
                          </a:ln>
                          <a:solidFill>
                            <a:schemeClr val="bg1"/>
                          </a:solidFill>
                          <a:effectLst/>
                          <a:latin typeface="+mj-lt"/>
                          <a:cs typeface="Calibri" panose="020F0502020204030204" pitchFamily="34" charset="0"/>
                        </a:rPr>
                        <a:t>Radium-223 + </a:t>
                      </a:r>
                      <a:r>
                        <a:rPr kumimoji="0" lang="en-US" sz="1400" b="0" i="0" u="none" strike="noStrike" cap="none" normalizeH="0" baseline="30000">
                          <a:ln>
                            <a:noFill/>
                          </a:ln>
                          <a:solidFill>
                            <a:schemeClr val="bg1"/>
                          </a:solidFill>
                          <a:effectLst/>
                          <a:latin typeface="+mj-lt"/>
                          <a:cs typeface="Calibri" panose="020F0502020204030204" pitchFamily="34" charset="0"/>
                        </a:rPr>
                        <a:t>177</a:t>
                      </a:r>
                      <a:r>
                        <a:rPr kumimoji="0" lang="en-US" sz="1400" b="0" i="0" u="none" strike="noStrike" cap="none" normalizeH="0" baseline="0">
                          <a:ln>
                            <a:noFill/>
                          </a:ln>
                          <a:solidFill>
                            <a:schemeClr val="bg1"/>
                          </a:solidFill>
                          <a:effectLst/>
                          <a:latin typeface="+mj-lt"/>
                          <a:cs typeface="Calibri" panose="020F0502020204030204" pitchFamily="34" charset="0"/>
                        </a:rPr>
                        <a:t>Lu-PSMA-I&amp;T</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67760040"/>
                  </a:ext>
                </a:extLst>
              </a:tr>
              <a:tr h="66271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Rad2Nivo</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(NCT04109729)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mCRPC without evidence of visceral metastases and symptomatic bone metastases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defRPr/>
                      </a:pPr>
                      <a:r>
                        <a:rPr kumimoji="0" lang="en-US" sz="1400" b="0" i="0" u="none" strike="noStrike" cap="none" normalizeH="0" baseline="0">
                          <a:ln>
                            <a:noFill/>
                          </a:ln>
                          <a:solidFill>
                            <a:schemeClr val="bg1"/>
                          </a:solidFill>
                          <a:effectLst/>
                          <a:latin typeface="+mj-lt"/>
                          <a:cs typeface="Calibri" panose="020F0502020204030204" pitchFamily="34" charset="0"/>
                        </a:rPr>
                        <a:t>Radium-223 + nivolumab</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88330206"/>
                  </a:ext>
                </a:extLst>
              </a:tr>
              <a:tr h="731472">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BAT-RAD</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(NCT04704505)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Adenocarcinoma mCRPC with bone metastases and asymptomatic or minimally symptomatic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defRPr/>
                      </a:pPr>
                      <a:r>
                        <a:rPr kumimoji="0" lang="en-US" sz="1400" b="0" i="0" u="none" strike="noStrike" cap="none" normalizeH="0" baseline="0">
                          <a:ln>
                            <a:noFill/>
                          </a:ln>
                          <a:solidFill>
                            <a:schemeClr val="bg1"/>
                          </a:solidFill>
                          <a:effectLst/>
                          <a:latin typeface="+mj-lt"/>
                          <a:cs typeface="Calibri" panose="020F0502020204030204" pitchFamily="34" charset="0"/>
                        </a:rPr>
                        <a:t>Radium-223 + bipolar androgen therapy</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52446007"/>
                  </a:ext>
                </a:extLst>
              </a:tr>
              <a:tr h="472448">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n-lt"/>
                        </a:rPr>
                        <a:t>NCT04071236</a:t>
                      </a:r>
                      <a:endParaRPr kumimoji="0" lang="en-US" sz="1400" b="0" i="0" u="none" strike="noStrike" cap="none" normalizeH="0" baseline="0" dirty="0">
                        <a:ln>
                          <a:noFill/>
                        </a:ln>
                        <a:solidFill>
                          <a:schemeClr val="bg1"/>
                        </a:solidFill>
                        <a:effectLst/>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II</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Active, recruiting</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90</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sv-SE" sz="1400" b="0" i="0" u="none" strike="noStrike" cap="none" normalizeH="0" baseline="0">
                          <a:ln>
                            <a:noFill/>
                          </a:ln>
                          <a:solidFill>
                            <a:schemeClr val="bg2">
                              <a:lumMod val="10000"/>
                            </a:schemeClr>
                          </a:solidFill>
                          <a:effectLst/>
                          <a:latin typeface="Calibri" panose="020F0502020204030204" pitchFamily="34" charset="0"/>
                        </a:rPr>
                        <a:t>Advanced hormone-unresponsive prostate cancer</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kern="1200" cap="none" normalizeH="0" baseline="0">
                          <a:ln>
                            <a:noFill/>
                          </a:ln>
                          <a:solidFill>
                            <a:schemeClr val="bg1"/>
                          </a:solidFill>
                          <a:effectLst/>
                          <a:latin typeface="Calibri" panose="020F0502020204030204" pitchFamily="34" charset="0"/>
                          <a:ea typeface="+mn-ea"/>
                          <a:cs typeface="Calibri" panose="020F0502020204030204" pitchFamily="34" charset="0"/>
                        </a:rPr>
                        <a:t>Radium-223 + adiation-enhancing medication (M3814; nedisertib)</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kern="1200" cap="none" normalizeH="0" baseline="0">
                          <a:ln>
                            <a:noFill/>
                          </a:ln>
                          <a:solidFill>
                            <a:schemeClr val="bg1"/>
                          </a:solidFill>
                          <a:effectLst/>
                          <a:latin typeface="Calibri" panose="020F0502020204030204" pitchFamily="34" charset="0"/>
                          <a:ea typeface="+mn-ea"/>
                          <a:cs typeface="Calibri" panose="020F0502020204030204" pitchFamily="34" charset="0"/>
                        </a:rPr>
                        <a:t>Radium-223 + avelumab</a:t>
                      </a:r>
                      <a:endParaRPr kumimoji="0" lang="en-US" sz="1400" b="0"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80423598"/>
                  </a:ext>
                </a:extLst>
              </a:tr>
            </a:tbl>
          </a:graphicData>
        </a:graphic>
      </p:graphicFrame>
      <p:sp>
        <p:nvSpPr>
          <p:cNvPr id="3" name="TextBox 2">
            <a:extLst>
              <a:ext uri="{FF2B5EF4-FFF2-40B4-BE49-F238E27FC236}">
                <a16:creationId xmlns:a16="http://schemas.microsoft.com/office/drawing/2014/main" id="{C76C562B-DD17-2696-5812-2EB034180CAD}"/>
              </a:ext>
            </a:extLst>
          </p:cNvPr>
          <p:cNvSpPr txBox="1"/>
          <p:nvPr/>
        </p:nvSpPr>
        <p:spPr bwMode="auto">
          <a:xfrm>
            <a:off x="5111750" y="6363968"/>
            <a:ext cx="23672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*As of September 2025.</a:t>
            </a:r>
          </a:p>
        </p:txBody>
      </p:sp>
    </p:spTree>
    <p:extLst>
      <p:ext uri="{BB962C8B-B14F-4D97-AF65-F5344CB8AC3E}">
        <p14:creationId xmlns:p14="http://schemas.microsoft.com/office/powerpoint/2010/main" val="3003074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96D4D1E-CCC7-0EA3-4F9B-3B2BA5722B70}"/>
              </a:ext>
            </a:extLst>
          </p:cNvPr>
          <p:cNvSpPr>
            <a:spLocks noGrp="1"/>
          </p:cNvSpPr>
          <p:nvPr>
            <p:ph type="title"/>
          </p:nvPr>
        </p:nvSpPr>
        <p:spPr/>
        <p:txBody>
          <a:bodyPr/>
          <a:lstStyle/>
          <a:p>
            <a:r>
              <a:rPr lang="en-US"/>
              <a:t>Lu 177 Vipivotide Tetraxetan </a:t>
            </a:r>
          </a:p>
        </p:txBody>
      </p:sp>
    </p:spTree>
    <p:extLst>
      <p:ext uri="{BB962C8B-B14F-4D97-AF65-F5344CB8AC3E}">
        <p14:creationId xmlns:p14="http://schemas.microsoft.com/office/powerpoint/2010/main" val="3539239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a:extLst>
              <a:ext uri="{FF2B5EF4-FFF2-40B4-BE49-F238E27FC236}">
                <a16:creationId xmlns:a16="http://schemas.microsoft.com/office/drawing/2014/main" id="{6B313BBC-36F2-184D-AE52-B81254B583FF}"/>
              </a:ext>
            </a:extLst>
          </p:cNvPr>
          <p:cNvSpPr>
            <a:spLocks noGrp="1"/>
          </p:cNvSpPr>
          <p:nvPr>
            <p:ph type="title"/>
          </p:nvPr>
        </p:nvSpPr>
        <p:spPr/>
        <p:txBody>
          <a:bodyPr/>
          <a:lstStyle/>
          <a:p>
            <a:r>
              <a:rPr lang="en-US" altLang="en-US"/>
              <a:t>Phase III VISION: </a:t>
            </a:r>
            <a:r>
              <a:rPr lang="en-US" altLang="en-US" baseline="30000"/>
              <a:t>177</a:t>
            </a:r>
            <a:r>
              <a:rPr lang="en-US" altLang="en-US"/>
              <a:t>Lu-PSMA-617 + SoC vs SoC Alone</a:t>
            </a:r>
          </a:p>
        </p:txBody>
      </p:sp>
      <p:sp>
        <p:nvSpPr>
          <p:cNvPr id="7" name="Content Placeholder 6">
            <a:extLst>
              <a:ext uri="{FF2B5EF4-FFF2-40B4-BE49-F238E27FC236}">
                <a16:creationId xmlns:a16="http://schemas.microsoft.com/office/drawing/2014/main" id="{727488B6-4204-D56F-B43C-40AF20E49979}"/>
              </a:ext>
            </a:extLst>
          </p:cNvPr>
          <p:cNvSpPr>
            <a:spLocks noGrp="1"/>
          </p:cNvSpPr>
          <p:nvPr>
            <p:ph idx="1"/>
          </p:nvPr>
        </p:nvSpPr>
        <p:spPr>
          <a:xfrm>
            <a:off x="604675" y="1513047"/>
            <a:ext cx="11099645" cy="4650686"/>
          </a:xfrm>
        </p:spPr>
        <p:txBody>
          <a:bodyPr/>
          <a:lstStyle/>
          <a:p>
            <a:r>
              <a:rPr lang="en-US" sz="2200" dirty="0"/>
              <a:t>International, open-label, randomized phase III trial</a:t>
            </a:r>
            <a:br>
              <a:rPr lang="en-US" sz="2200" dirty="0"/>
            </a:br>
            <a:br>
              <a:rPr lang="en-US" sz="3200" dirty="0"/>
            </a:br>
            <a:br>
              <a:rPr lang="en-US" sz="2200" dirty="0"/>
            </a:br>
            <a:br>
              <a:rPr lang="en-US" sz="2200" dirty="0"/>
            </a:br>
            <a:br>
              <a:rPr lang="en-US" sz="2200" dirty="0"/>
            </a:br>
            <a:br>
              <a:rPr lang="en-US" sz="2200" dirty="0"/>
            </a:br>
            <a:br>
              <a:rPr lang="en-US" sz="2200" dirty="0"/>
            </a:br>
            <a:br>
              <a:rPr lang="en-US" sz="2200" dirty="0"/>
            </a:br>
            <a:br>
              <a:rPr lang="en-US" sz="2200" dirty="0"/>
            </a:br>
            <a:endParaRPr lang="en-US" sz="2200" dirty="0"/>
          </a:p>
          <a:p>
            <a:pPr>
              <a:spcAft>
                <a:spcPts val="400"/>
              </a:spcAft>
            </a:pPr>
            <a:r>
              <a:rPr lang="en-US" altLang="en-US" sz="2200" b="1" dirty="0">
                <a:solidFill>
                  <a:schemeClr val="accent3"/>
                </a:solidFill>
              </a:rPr>
              <a:t>PSMA+ </a:t>
            </a:r>
            <a:r>
              <a:rPr lang="en-US" altLang="en-US" sz="2200" b="1" dirty="0" err="1">
                <a:solidFill>
                  <a:schemeClr val="accent3"/>
                </a:solidFill>
              </a:rPr>
              <a:t>mCRPC</a:t>
            </a:r>
            <a:r>
              <a:rPr lang="en-US" altLang="en-US" sz="2200" b="1" dirty="0">
                <a:solidFill>
                  <a:schemeClr val="accent3"/>
                </a:solidFill>
              </a:rPr>
              <a:t> defined as ≥1 PSMA+ metastatic lesion with </a:t>
            </a:r>
            <a:r>
              <a:rPr lang="en-US" altLang="en-US" sz="2200" b="1" baseline="30000" dirty="0">
                <a:solidFill>
                  <a:schemeClr val="accent3"/>
                </a:solidFill>
              </a:rPr>
              <a:t>68</a:t>
            </a:r>
            <a:r>
              <a:rPr lang="en-US" altLang="en-US" sz="2200" b="1" dirty="0">
                <a:solidFill>
                  <a:schemeClr val="accent3"/>
                </a:solidFill>
              </a:rPr>
              <a:t>Ga uptake &gt; liver </a:t>
            </a:r>
            <a:r>
              <a:rPr lang="en-US" altLang="en-US" sz="2200" b="1" i="1" dirty="0">
                <a:solidFill>
                  <a:schemeClr val="accent3"/>
                </a:solidFill>
              </a:rPr>
              <a:t>and</a:t>
            </a:r>
            <a:r>
              <a:rPr lang="en-US" altLang="en-US" sz="2200" b="1" dirty="0">
                <a:solidFill>
                  <a:schemeClr val="accent3"/>
                </a:solidFill>
              </a:rPr>
              <a:t> </a:t>
            </a:r>
            <a:br>
              <a:rPr lang="en-US" altLang="en-US" sz="2200" b="1" dirty="0">
                <a:solidFill>
                  <a:schemeClr val="accent3"/>
                </a:solidFill>
              </a:rPr>
            </a:br>
            <a:r>
              <a:rPr lang="en-US" altLang="en-US" sz="2200" b="1" dirty="0">
                <a:solidFill>
                  <a:schemeClr val="accent3"/>
                </a:solidFill>
              </a:rPr>
              <a:t>no PSMA- lesions in bone with soft tissue component ≥1 cm, lymph nodes ≥2.5 cm, </a:t>
            </a:r>
            <a:br>
              <a:rPr lang="en-US" altLang="en-US" sz="2200" b="1" dirty="0">
                <a:solidFill>
                  <a:schemeClr val="accent3"/>
                </a:solidFill>
              </a:rPr>
            </a:br>
            <a:r>
              <a:rPr lang="en-US" altLang="en-US" sz="2200" b="1" dirty="0">
                <a:solidFill>
                  <a:schemeClr val="accent3"/>
                </a:solidFill>
              </a:rPr>
              <a:t>or solid organ ≥1 cm</a:t>
            </a:r>
          </a:p>
          <a:p>
            <a:pPr>
              <a:spcAft>
                <a:spcPts val="400"/>
              </a:spcAft>
            </a:pPr>
            <a:r>
              <a:rPr lang="en-US" altLang="en-US" sz="2200" b="1" dirty="0"/>
              <a:t>Of 1003 patients who underwent scanning for VISION, 12.6% did not meet PSMA+ criteria</a:t>
            </a:r>
          </a:p>
        </p:txBody>
      </p:sp>
      <p:sp>
        <p:nvSpPr>
          <p:cNvPr id="24" name="Text Box 11">
            <a:extLst>
              <a:ext uri="{FF2B5EF4-FFF2-40B4-BE49-F238E27FC236}">
                <a16:creationId xmlns:a16="http://schemas.microsoft.com/office/drawing/2014/main" id="{4695D48F-F903-8E3F-3974-D2B5909A55B7}"/>
              </a:ext>
            </a:extLst>
          </p:cNvPr>
          <p:cNvSpPr txBox="1">
            <a:spLocks noChangeArrowheads="1"/>
          </p:cNvSpPr>
          <p:nvPr/>
        </p:nvSpPr>
        <p:spPr bwMode="auto">
          <a:xfrm>
            <a:off x="408687" y="636526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de-DE" altLang="fr-FR" sz="1200" b="0" i="0" u="none" strike="noStrike" kern="1200" cap="none" spc="0" normalizeH="0" baseline="0" noProof="0" err="1">
                <a:ln>
                  <a:noFill/>
                </a:ln>
                <a:solidFill>
                  <a:srgbClr val="455560"/>
                </a:solidFill>
                <a:effectLst/>
                <a:uLnTx/>
                <a:uFillTx/>
                <a:latin typeface="Calibri"/>
                <a:ea typeface="ヒラギノ角ゴ Pro W3" charset="-128"/>
                <a:cs typeface="Arial" panose="020B0604020202020204" pitchFamily="34" charset="0"/>
              </a:rPr>
              <a:t>Sartor</a:t>
            </a:r>
            <a:r>
              <a:rPr kumimoji="0" lang="de-DE" altLang="fr-FR" sz="1200" b="0" i="0" u="none" strike="noStrike" kern="1200" cap="none" spc="0" normalizeH="0" baseline="0" noProof="0">
                <a:ln>
                  <a:noFill/>
                </a:ln>
                <a:solidFill>
                  <a:srgbClr val="455560"/>
                </a:solidFill>
                <a:effectLst/>
                <a:uLnTx/>
                <a:uFillTx/>
                <a:latin typeface="Calibri"/>
                <a:ea typeface="ヒラギノ角ゴ Pro W3" charset="-128"/>
                <a:cs typeface="Arial" panose="020B0604020202020204" pitchFamily="34" charset="0"/>
              </a:rPr>
              <a:t>. NEJM. 2021;385:1091. NCT03511664.</a:t>
            </a:r>
          </a:p>
        </p:txBody>
      </p:sp>
      <p:grpSp>
        <p:nvGrpSpPr>
          <p:cNvPr id="10732" name="Group 10731">
            <a:extLst>
              <a:ext uri="{FF2B5EF4-FFF2-40B4-BE49-F238E27FC236}">
                <a16:creationId xmlns:a16="http://schemas.microsoft.com/office/drawing/2014/main" id="{49C7D8C0-210F-67C5-ACDC-AD1C4B6AA585}"/>
              </a:ext>
            </a:extLst>
          </p:cNvPr>
          <p:cNvGrpSpPr/>
          <p:nvPr/>
        </p:nvGrpSpPr>
        <p:grpSpPr>
          <a:xfrm>
            <a:off x="814652" y="2007799"/>
            <a:ext cx="6261461" cy="2860827"/>
            <a:chOff x="1373383" y="1836145"/>
            <a:chExt cx="6261461" cy="2860827"/>
          </a:xfrm>
        </p:grpSpPr>
        <p:sp>
          <p:nvSpPr>
            <p:cNvPr id="10244" name="Text Box 45">
              <a:extLst>
                <a:ext uri="{FF2B5EF4-FFF2-40B4-BE49-F238E27FC236}">
                  <a16:creationId xmlns:a16="http://schemas.microsoft.com/office/drawing/2014/main" id="{B40D0EA7-4DE3-744E-BABD-9DEC9BFCAD45}"/>
                </a:ext>
              </a:extLst>
            </p:cNvPr>
            <p:cNvSpPr txBox="1">
              <a:spLocks noChangeArrowheads="1"/>
            </p:cNvSpPr>
            <p:nvPr/>
          </p:nvSpPr>
          <p:spPr bwMode="auto">
            <a:xfrm>
              <a:off x="1373383" y="2242495"/>
              <a:ext cx="244414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lvl="0" algn="ctr">
                <a:lnSpc>
                  <a:spcPct val="100000"/>
                </a:lnSpc>
                <a:spcBef>
                  <a:spcPct val="0"/>
                </a:spcBef>
                <a:spcAft>
                  <a:spcPct val="0"/>
                </a:spcAft>
                <a:buClrTx/>
                <a:buNone/>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Patients with PSMA+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mCRPC</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on PET/CT with </a:t>
              </a:r>
              <a:r>
                <a:rPr kumimoji="0" lang="en-GB" altLang="en-US" sz="1600" b="0" i="0" u="none" strike="noStrike" kern="1200" cap="none" spc="0" normalizeH="0" baseline="3000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68</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Ga-PSMA-11; ≥1 prior AR pathway inhibitor and ≥1</a:t>
              </a:r>
              <a:r>
                <a:rPr lang="en-GB" altLang="en-US" sz="1600" b="0" dirty="0">
                  <a:solidFill>
                    <a:srgbClr val="000000"/>
                  </a:solidFill>
                  <a:latin typeface="Calibri" panose="020F0502020204030204" pitchFamily="34" charset="0"/>
                  <a:cs typeface="Calibri" panose="020F0502020204030204" pitchFamily="34" charset="0"/>
                </a:rPr>
                <a:t> prior</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taxane</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(N = 831)</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10245" name="Rectangle 49">
              <a:extLst>
                <a:ext uri="{FF2B5EF4-FFF2-40B4-BE49-F238E27FC236}">
                  <a16:creationId xmlns:a16="http://schemas.microsoft.com/office/drawing/2014/main" id="{81D90018-AB1A-654F-877D-1C906067C67C}"/>
                </a:ext>
              </a:extLst>
            </p:cNvPr>
            <p:cNvSpPr>
              <a:spLocks noChangeArrowheads="1"/>
            </p:cNvSpPr>
            <p:nvPr/>
          </p:nvSpPr>
          <p:spPr bwMode="auto">
            <a:xfrm>
              <a:off x="4707086" y="1836145"/>
              <a:ext cx="2927758" cy="10972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3000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177</a:t>
              </a: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Lu-PSMA-617 </a:t>
              </a: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7.4 GBq (200 mCi) Q6W x 4-6 cycles + </a:t>
              </a:r>
              <a:b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Protocol-Permitted SoC*</a:t>
              </a:r>
              <a:endParaRPr kumimoji="0" lang="en-US" altLang="en-US" sz="1600" b="1" i="0" u="none" strike="noStrike" kern="1200" cap="none" spc="0" normalizeH="0" baseline="3000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(n = 551)</a:t>
              </a:r>
            </a:p>
          </p:txBody>
        </p:sp>
        <p:sp>
          <p:nvSpPr>
            <p:cNvPr id="10246" name="Rectangle 50">
              <a:extLst>
                <a:ext uri="{FF2B5EF4-FFF2-40B4-BE49-F238E27FC236}">
                  <a16:creationId xmlns:a16="http://schemas.microsoft.com/office/drawing/2014/main" id="{BBF59B4D-6052-6140-B22D-A992D73FAC8A}"/>
                </a:ext>
              </a:extLst>
            </p:cNvPr>
            <p:cNvSpPr>
              <a:spLocks noChangeArrowheads="1"/>
            </p:cNvSpPr>
            <p:nvPr/>
          </p:nvSpPr>
          <p:spPr bwMode="auto">
            <a:xfrm>
              <a:off x="4700265" y="3121224"/>
              <a:ext cx="2927758" cy="109728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Protocol-Permitted SoC*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(n = 280)</a:t>
              </a:r>
            </a:p>
          </p:txBody>
        </p:sp>
        <p:sp>
          <p:nvSpPr>
            <p:cNvPr id="17" name="Line 54">
              <a:extLst>
                <a:ext uri="{FF2B5EF4-FFF2-40B4-BE49-F238E27FC236}">
                  <a16:creationId xmlns:a16="http://schemas.microsoft.com/office/drawing/2014/main" id="{6202F99C-C3DF-41B1-BF88-2FA1D3FC3F2B}"/>
                </a:ext>
              </a:extLst>
            </p:cNvPr>
            <p:cNvSpPr>
              <a:spLocks noChangeShapeType="1"/>
            </p:cNvSpPr>
            <p:nvPr/>
          </p:nvSpPr>
          <p:spPr bwMode="auto">
            <a:xfrm flipV="1">
              <a:off x="3983128" y="2384785"/>
              <a:ext cx="547829" cy="30605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7F33292D-B6AF-4A4A-8D0C-34919C92ABBC}"/>
                </a:ext>
              </a:extLst>
            </p:cNvPr>
            <p:cNvSpPr txBox="1"/>
            <p:nvPr/>
          </p:nvSpPr>
          <p:spPr bwMode="auto">
            <a:xfrm>
              <a:off x="4586768" y="4235307"/>
              <a:ext cx="26732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*Excludes CT, immunotherapy, systemic radioisotopes, and investigational drugs.</a:t>
              </a:r>
            </a:p>
          </p:txBody>
        </p:sp>
        <p:sp>
          <p:nvSpPr>
            <p:cNvPr id="5" name="Line 54">
              <a:extLst>
                <a:ext uri="{FF2B5EF4-FFF2-40B4-BE49-F238E27FC236}">
                  <a16:creationId xmlns:a16="http://schemas.microsoft.com/office/drawing/2014/main" id="{BAA01466-D0DB-5973-6AF7-A79445FE542F}"/>
                </a:ext>
              </a:extLst>
            </p:cNvPr>
            <p:cNvSpPr>
              <a:spLocks noChangeShapeType="1"/>
            </p:cNvSpPr>
            <p:nvPr/>
          </p:nvSpPr>
          <p:spPr bwMode="auto">
            <a:xfrm>
              <a:off x="3983128" y="3363807"/>
              <a:ext cx="547829" cy="30605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4" name="TextBox 3">
            <a:extLst>
              <a:ext uri="{FF2B5EF4-FFF2-40B4-BE49-F238E27FC236}">
                <a16:creationId xmlns:a16="http://schemas.microsoft.com/office/drawing/2014/main" id="{7F56C48B-4320-FAF5-E980-DA4D722991C9}"/>
              </a:ext>
            </a:extLst>
          </p:cNvPr>
          <p:cNvSpPr txBox="1"/>
          <p:nvPr/>
        </p:nvSpPr>
        <p:spPr bwMode="auto">
          <a:xfrm>
            <a:off x="3322521" y="3008137"/>
            <a:ext cx="649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2:1</a:t>
            </a:r>
          </a:p>
        </p:txBody>
      </p:sp>
      <p:sp>
        <p:nvSpPr>
          <p:cNvPr id="6" name="Content Placeholder 4">
            <a:extLst>
              <a:ext uri="{FF2B5EF4-FFF2-40B4-BE49-F238E27FC236}">
                <a16:creationId xmlns:a16="http://schemas.microsoft.com/office/drawing/2014/main" id="{A808581A-959A-2EC6-9290-330A3DC0DDBF}"/>
              </a:ext>
            </a:extLst>
          </p:cNvPr>
          <p:cNvSpPr txBox="1">
            <a:spLocks/>
          </p:cNvSpPr>
          <p:nvPr/>
        </p:nvSpPr>
        <p:spPr>
          <a:xfrm>
            <a:off x="7252242" y="2311501"/>
            <a:ext cx="4220612" cy="1983202"/>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kern="0"/>
              <a:t>Coprimary endpoints:</a:t>
            </a:r>
            <a:r>
              <a:rPr lang="en-US" altLang="en-US" sz="2200" b="0" kern="0"/>
              <a:t> </a:t>
            </a:r>
            <a:br>
              <a:rPr lang="en-US" altLang="en-US" sz="2200" b="0" kern="0"/>
            </a:br>
            <a:r>
              <a:rPr lang="en-US" altLang="en-US" sz="2200" b="0" kern="0"/>
              <a:t>rPFS and OS</a:t>
            </a:r>
          </a:p>
          <a:p>
            <a:r>
              <a:rPr lang="en-US" altLang="en-US" sz="2200" kern="0"/>
              <a:t>Key secondary endpoints: </a:t>
            </a:r>
            <a:r>
              <a:rPr lang="en-US" altLang="en-US" sz="2200" b="0" kern="0"/>
              <a:t>objective response, disease control, time to symptomatic skeletal events</a:t>
            </a:r>
            <a:endParaRPr lang="en-US" sz="2200" b="0" kern="0"/>
          </a:p>
        </p:txBody>
      </p:sp>
    </p:spTree>
    <p:extLst>
      <p:ext uri="{BB962C8B-B14F-4D97-AF65-F5344CB8AC3E}">
        <p14:creationId xmlns:p14="http://schemas.microsoft.com/office/powerpoint/2010/main" val="620301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E360B-4D9B-3CE2-77CA-2E66364D049C}"/>
            </a:ext>
          </a:extLst>
        </p:cNvPr>
        <p:cNvGrpSpPr/>
        <p:nvPr/>
      </p:nvGrpSpPr>
      <p:grpSpPr>
        <a:xfrm>
          <a:off x="0" y="0"/>
          <a:ext cx="0" cy="0"/>
          <a:chOff x="0" y="0"/>
          <a:chExt cx="0" cy="0"/>
        </a:xfrm>
      </p:grpSpPr>
      <p:grpSp>
        <p:nvGrpSpPr>
          <p:cNvPr id="29" name="Group 28">
            <a:extLst>
              <a:ext uri="{FF2B5EF4-FFF2-40B4-BE49-F238E27FC236}">
                <a16:creationId xmlns:a16="http://schemas.microsoft.com/office/drawing/2014/main" id="{76C6504E-0E7B-94C8-391D-EB8128F202CA}"/>
              </a:ext>
            </a:extLst>
          </p:cNvPr>
          <p:cNvGrpSpPr/>
          <p:nvPr/>
        </p:nvGrpSpPr>
        <p:grpSpPr>
          <a:xfrm>
            <a:off x="1312181" y="4415346"/>
            <a:ext cx="3743120" cy="376578"/>
            <a:chOff x="1257938" y="4144127"/>
            <a:chExt cx="3743120" cy="376578"/>
          </a:xfrm>
        </p:grpSpPr>
        <p:sp>
          <p:nvSpPr>
            <p:cNvPr id="30" name="TextBox 29">
              <a:extLst>
                <a:ext uri="{FF2B5EF4-FFF2-40B4-BE49-F238E27FC236}">
                  <a16:creationId xmlns:a16="http://schemas.microsoft.com/office/drawing/2014/main" id="{8983F4E8-31A8-C93B-A769-959B4586B057}"/>
                </a:ext>
              </a:extLst>
            </p:cNvPr>
            <p:cNvSpPr txBox="1"/>
            <p:nvPr/>
          </p:nvSpPr>
          <p:spPr bwMode="auto">
            <a:xfrm>
              <a:off x="1257938"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2" name="TextBox 31">
              <a:extLst>
                <a:ext uri="{FF2B5EF4-FFF2-40B4-BE49-F238E27FC236}">
                  <a16:creationId xmlns:a16="http://schemas.microsoft.com/office/drawing/2014/main" id="{8083BD44-403B-2A51-7A9C-BEC5C65026E7}"/>
                </a:ext>
              </a:extLst>
            </p:cNvPr>
            <p:cNvSpPr txBox="1"/>
            <p:nvPr/>
          </p:nvSpPr>
          <p:spPr bwMode="auto">
            <a:xfrm>
              <a:off x="1681650"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4" name="TextBox 33">
              <a:extLst>
                <a:ext uri="{FF2B5EF4-FFF2-40B4-BE49-F238E27FC236}">
                  <a16:creationId xmlns:a16="http://schemas.microsoft.com/office/drawing/2014/main" id="{8F3109C6-784E-9CEF-35A7-C0F7642A1CAB}"/>
                </a:ext>
              </a:extLst>
            </p:cNvPr>
            <p:cNvSpPr txBox="1"/>
            <p:nvPr/>
          </p:nvSpPr>
          <p:spPr bwMode="auto">
            <a:xfrm>
              <a:off x="2105362" y="41513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6" name="TextBox 35">
              <a:extLst>
                <a:ext uri="{FF2B5EF4-FFF2-40B4-BE49-F238E27FC236}">
                  <a16:creationId xmlns:a16="http://schemas.microsoft.com/office/drawing/2014/main" id="{45664903-A672-7F13-72E4-DBC7AFEE7028}"/>
                </a:ext>
              </a:extLst>
            </p:cNvPr>
            <p:cNvSpPr txBox="1"/>
            <p:nvPr/>
          </p:nvSpPr>
          <p:spPr bwMode="auto">
            <a:xfrm>
              <a:off x="2480104"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7" name="TextBox 36">
              <a:extLst>
                <a:ext uri="{FF2B5EF4-FFF2-40B4-BE49-F238E27FC236}">
                  <a16:creationId xmlns:a16="http://schemas.microsoft.com/office/drawing/2014/main" id="{934FCFB3-7015-9854-BC53-288928776035}"/>
                </a:ext>
              </a:extLst>
            </p:cNvPr>
            <p:cNvSpPr txBox="1"/>
            <p:nvPr/>
          </p:nvSpPr>
          <p:spPr bwMode="auto">
            <a:xfrm>
              <a:off x="2893177"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40" name="TextBox 39">
              <a:extLst>
                <a:ext uri="{FF2B5EF4-FFF2-40B4-BE49-F238E27FC236}">
                  <a16:creationId xmlns:a16="http://schemas.microsoft.com/office/drawing/2014/main" id="{70EC3BA8-DC8D-6144-88FF-8091D6B2420C}"/>
                </a:ext>
              </a:extLst>
            </p:cNvPr>
            <p:cNvSpPr txBox="1"/>
            <p:nvPr/>
          </p:nvSpPr>
          <p:spPr bwMode="auto">
            <a:xfrm>
              <a:off x="3314352"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2" name="TextBox 41">
              <a:extLst>
                <a:ext uri="{FF2B5EF4-FFF2-40B4-BE49-F238E27FC236}">
                  <a16:creationId xmlns:a16="http://schemas.microsoft.com/office/drawing/2014/main" id="{7ED5F9CF-6EAE-3148-B9D1-AA36D51F0154}"/>
                </a:ext>
              </a:extLst>
            </p:cNvPr>
            <p:cNvSpPr txBox="1"/>
            <p:nvPr/>
          </p:nvSpPr>
          <p:spPr bwMode="auto">
            <a:xfrm>
              <a:off x="3735318"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43" name="TextBox 42">
              <a:extLst>
                <a:ext uri="{FF2B5EF4-FFF2-40B4-BE49-F238E27FC236}">
                  <a16:creationId xmlns:a16="http://schemas.microsoft.com/office/drawing/2014/main" id="{21D5AA18-E698-DC92-6E64-C61E7244D12B}"/>
                </a:ext>
              </a:extLst>
            </p:cNvPr>
            <p:cNvSpPr txBox="1"/>
            <p:nvPr/>
          </p:nvSpPr>
          <p:spPr bwMode="auto">
            <a:xfrm>
              <a:off x="4582353"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a:t>
              </a:r>
            </a:p>
          </p:txBody>
        </p:sp>
        <p:sp>
          <p:nvSpPr>
            <p:cNvPr id="44" name="TextBox 43">
              <a:extLst>
                <a:ext uri="{FF2B5EF4-FFF2-40B4-BE49-F238E27FC236}">
                  <a16:creationId xmlns:a16="http://schemas.microsoft.com/office/drawing/2014/main" id="{BC5E9BB3-97D5-30EC-0114-D7E717638369}"/>
                </a:ext>
              </a:extLst>
            </p:cNvPr>
            <p:cNvSpPr txBox="1"/>
            <p:nvPr/>
          </p:nvSpPr>
          <p:spPr bwMode="auto">
            <a:xfrm>
              <a:off x="4163147"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28</a:t>
              </a:r>
            </a:p>
          </p:txBody>
        </p:sp>
      </p:grpSp>
      <p:grpSp>
        <p:nvGrpSpPr>
          <p:cNvPr id="9225" name="Group 9224">
            <a:extLst>
              <a:ext uri="{FF2B5EF4-FFF2-40B4-BE49-F238E27FC236}">
                <a16:creationId xmlns:a16="http://schemas.microsoft.com/office/drawing/2014/main" id="{E132ECC9-BBD7-C3D2-3427-4B58C7ADB1B3}"/>
              </a:ext>
            </a:extLst>
          </p:cNvPr>
          <p:cNvGrpSpPr/>
          <p:nvPr/>
        </p:nvGrpSpPr>
        <p:grpSpPr>
          <a:xfrm>
            <a:off x="7169227" y="4414795"/>
            <a:ext cx="3973769" cy="375295"/>
            <a:chOff x="1257938" y="4144127"/>
            <a:chExt cx="3973769" cy="375295"/>
          </a:xfrm>
        </p:grpSpPr>
        <p:sp>
          <p:nvSpPr>
            <p:cNvPr id="9226" name="TextBox 9225">
              <a:extLst>
                <a:ext uri="{FF2B5EF4-FFF2-40B4-BE49-F238E27FC236}">
                  <a16:creationId xmlns:a16="http://schemas.microsoft.com/office/drawing/2014/main" id="{549D5128-E196-F992-A868-C0FA7F4C7FDC}"/>
                </a:ext>
              </a:extLst>
            </p:cNvPr>
            <p:cNvSpPr txBox="1"/>
            <p:nvPr/>
          </p:nvSpPr>
          <p:spPr bwMode="auto">
            <a:xfrm>
              <a:off x="1257938"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27" name="TextBox 9226">
              <a:extLst>
                <a:ext uri="{FF2B5EF4-FFF2-40B4-BE49-F238E27FC236}">
                  <a16:creationId xmlns:a16="http://schemas.microsoft.com/office/drawing/2014/main" id="{A619B0D1-FEB6-5C94-DDCD-44BEB5AA1438}"/>
                </a:ext>
              </a:extLst>
            </p:cNvPr>
            <p:cNvSpPr txBox="1"/>
            <p:nvPr/>
          </p:nvSpPr>
          <p:spPr bwMode="auto">
            <a:xfrm>
              <a:off x="1778637"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229" name="TextBox 9228">
              <a:extLst>
                <a:ext uri="{FF2B5EF4-FFF2-40B4-BE49-F238E27FC236}">
                  <a16:creationId xmlns:a16="http://schemas.microsoft.com/office/drawing/2014/main" id="{06A6AD2A-F83C-AEDE-ECCE-64223B71F4E8}"/>
                </a:ext>
              </a:extLst>
            </p:cNvPr>
            <p:cNvSpPr txBox="1"/>
            <p:nvPr/>
          </p:nvSpPr>
          <p:spPr bwMode="auto">
            <a:xfrm>
              <a:off x="2297754" y="414825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230" name="TextBox 9229">
              <a:extLst>
                <a:ext uri="{FF2B5EF4-FFF2-40B4-BE49-F238E27FC236}">
                  <a16:creationId xmlns:a16="http://schemas.microsoft.com/office/drawing/2014/main" id="{58530728-CE3B-2815-BCDA-2AC87A2E105A}"/>
                </a:ext>
              </a:extLst>
            </p:cNvPr>
            <p:cNvSpPr txBox="1"/>
            <p:nvPr/>
          </p:nvSpPr>
          <p:spPr bwMode="auto">
            <a:xfrm>
              <a:off x="2807169" y="414825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9231" name="TextBox 9230">
              <a:extLst>
                <a:ext uri="{FF2B5EF4-FFF2-40B4-BE49-F238E27FC236}">
                  <a16:creationId xmlns:a16="http://schemas.microsoft.com/office/drawing/2014/main" id="{15074267-C549-FD0B-88EF-2273C336779A}"/>
                </a:ext>
              </a:extLst>
            </p:cNvPr>
            <p:cNvSpPr txBox="1"/>
            <p:nvPr/>
          </p:nvSpPr>
          <p:spPr bwMode="auto">
            <a:xfrm>
              <a:off x="3262770"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32" name="TextBox 9231">
              <a:extLst>
                <a:ext uri="{FF2B5EF4-FFF2-40B4-BE49-F238E27FC236}">
                  <a16:creationId xmlns:a16="http://schemas.microsoft.com/office/drawing/2014/main" id="{EEB66D5C-6160-1D1C-D990-63CF26CC321B}"/>
                </a:ext>
              </a:extLst>
            </p:cNvPr>
            <p:cNvSpPr txBox="1"/>
            <p:nvPr/>
          </p:nvSpPr>
          <p:spPr bwMode="auto">
            <a:xfrm>
              <a:off x="3783872"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9233" name="TextBox 9232">
              <a:extLst>
                <a:ext uri="{FF2B5EF4-FFF2-40B4-BE49-F238E27FC236}">
                  <a16:creationId xmlns:a16="http://schemas.microsoft.com/office/drawing/2014/main" id="{A358D0AF-3EBF-B32E-442C-06E3798F7A08}"/>
                </a:ext>
              </a:extLst>
            </p:cNvPr>
            <p:cNvSpPr txBox="1"/>
            <p:nvPr/>
          </p:nvSpPr>
          <p:spPr bwMode="auto">
            <a:xfrm>
              <a:off x="4813002"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9234" name="TextBox 9233">
              <a:extLst>
                <a:ext uri="{FF2B5EF4-FFF2-40B4-BE49-F238E27FC236}">
                  <a16:creationId xmlns:a16="http://schemas.microsoft.com/office/drawing/2014/main" id="{D1A2BBF5-0A22-B36D-B0BA-31DDF6AFF536}"/>
                </a:ext>
              </a:extLst>
            </p:cNvPr>
            <p:cNvSpPr txBox="1"/>
            <p:nvPr/>
          </p:nvSpPr>
          <p:spPr bwMode="auto">
            <a:xfrm>
              <a:off x="4295485"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grpSp>
      <p:sp>
        <p:nvSpPr>
          <p:cNvPr id="9218" name="Rectangle 2">
            <a:extLst>
              <a:ext uri="{FF2B5EF4-FFF2-40B4-BE49-F238E27FC236}">
                <a16:creationId xmlns:a16="http://schemas.microsoft.com/office/drawing/2014/main" id="{CC74F083-C83A-4B59-DDB7-D66F5DA84F8C}"/>
              </a:ext>
            </a:extLst>
          </p:cNvPr>
          <p:cNvSpPr>
            <a:spLocks noGrp="1" noChangeArrowheads="1"/>
          </p:cNvSpPr>
          <p:nvPr>
            <p:ph type="title"/>
          </p:nvPr>
        </p:nvSpPr>
        <p:spPr/>
        <p:txBody>
          <a:bodyPr/>
          <a:lstStyle/>
          <a:p>
            <a:r>
              <a:rPr lang="en-US" altLang="en-US"/>
              <a:t>VISION: Efficacy of </a:t>
            </a:r>
            <a:r>
              <a:rPr lang="en-US" altLang="en-US" baseline="30000"/>
              <a:t>177</a:t>
            </a:r>
            <a:r>
              <a:rPr lang="en-US" altLang="en-US"/>
              <a:t>Lu-PSMA-617 + Best SoC in mCRPC</a:t>
            </a:r>
          </a:p>
        </p:txBody>
      </p:sp>
      <p:sp>
        <p:nvSpPr>
          <p:cNvPr id="9221" name="Text Box 11">
            <a:extLst>
              <a:ext uri="{FF2B5EF4-FFF2-40B4-BE49-F238E27FC236}">
                <a16:creationId xmlns:a16="http://schemas.microsoft.com/office/drawing/2014/main" id="{EE7F9343-B12A-7A7B-7056-BC361A002931}"/>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Sartor. NEJM. 2021;385:1091. Lutetium Lu 177 dotatate PI .</a:t>
            </a:r>
          </a:p>
        </p:txBody>
      </p:sp>
      <p:sp>
        <p:nvSpPr>
          <p:cNvPr id="5" name="TextBox 4">
            <a:extLst>
              <a:ext uri="{FF2B5EF4-FFF2-40B4-BE49-F238E27FC236}">
                <a16:creationId xmlns:a16="http://schemas.microsoft.com/office/drawing/2014/main" id="{82E7E12E-96EB-1C06-66FB-E7482F8AE51A}"/>
              </a:ext>
            </a:extLst>
          </p:cNvPr>
          <p:cNvSpPr txBox="1"/>
          <p:nvPr/>
        </p:nvSpPr>
        <p:spPr bwMode="auto">
          <a:xfrm>
            <a:off x="626693" y="5081161"/>
            <a:ext cx="6261567" cy="1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0" fontAlgn="base" latinLnBrk="0" hangingPunct="0">
              <a:lnSpc>
                <a:spcPct val="90000"/>
              </a:lnSpc>
              <a:spcBef>
                <a:spcPct val="50000"/>
              </a:spcBef>
              <a:spcAft>
                <a:spcPct val="0"/>
              </a:spcAft>
              <a:buClrTx/>
              <a:buSzTx/>
              <a:buFont typeface="Wingdings" panose="05000000000000000000" pitchFamily="2" charset="2"/>
              <a:buChar char="§"/>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Both primary endpoints met: improved OS and rPFS</a:t>
            </a:r>
            <a:b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in patients receiving </a:t>
            </a:r>
            <a:r>
              <a:rPr kumimoji="0" lang="en-US"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Lu-PSMA-617 + best SoC vs best SoC alone</a:t>
            </a:r>
          </a:p>
          <a:p>
            <a:pPr marL="285750" marR="0" lvl="0" indent="-285750" algn="l" defTabSz="914400" rtl="0" eaLnBrk="0" fontAlgn="base" latinLnBrk="0" hangingPunct="0">
              <a:lnSpc>
                <a:spcPct val="90000"/>
              </a:lnSpc>
              <a:spcBef>
                <a:spcPct val="50000"/>
              </a:spcBef>
              <a:spcAft>
                <a:spcPct val="0"/>
              </a:spcAft>
              <a:buClrTx/>
              <a:buSzTx/>
              <a:buFont typeface="Wingdings" panose="05000000000000000000" pitchFamily="2" charset="2"/>
              <a:buChar char="§"/>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Delayed time to worsening HRQoL and time to skeletal events</a:t>
            </a:r>
          </a:p>
        </p:txBody>
      </p:sp>
      <p:sp>
        <p:nvSpPr>
          <p:cNvPr id="6" name="Snip Diagonal Corner Rectangle 9">
            <a:extLst>
              <a:ext uri="{FF2B5EF4-FFF2-40B4-BE49-F238E27FC236}">
                <a16:creationId xmlns:a16="http://schemas.microsoft.com/office/drawing/2014/main" id="{ADF42F56-0273-CCBC-88B9-88EC6724FAB4}"/>
              </a:ext>
            </a:extLst>
          </p:cNvPr>
          <p:cNvSpPr/>
          <p:nvPr/>
        </p:nvSpPr>
        <p:spPr>
          <a:xfrm>
            <a:off x="6888269" y="5140687"/>
            <a:ext cx="4624204" cy="1037727"/>
          </a:xfrm>
          <a:prstGeom prst="round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March 23, 2022: </a:t>
            </a:r>
            <a:b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FDA approved for </a:t>
            </a:r>
            <a:r>
              <a:rPr kumimoji="0" lang="en-US" sz="1600" b="1" i="0" u="none" strike="noStrike" kern="1200" cap="none" spc="0" normalizeH="0" baseline="30000" noProof="0">
                <a:ln>
                  <a:noFill/>
                </a:ln>
                <a:solidFill>
                  <a:srgbClr val="FFFFFF"/>
                </a:solidFill>
                <a:effectLst/>
                <a:uLnTx/>
                <a:uFillTx/>
                <a:latin typeface="Calibri" panose="020F0502020204030204" pitchFamily="34" charset="0"/>
                <a:ea typeface="+mn-ea"/>
                <a:cs typeface="Calibri" panose="020F0502020204030204" pitchFamily="34" charset="0"/>
              </a:rPr>
              <a:t>177</a:t>
            </a: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Lu-PSMA-617 for patients with PSMA-positive mCRPC who have been treated with ARPI and </a:t>
            </a:r>
            <a:r>
              <a:rPr kumimoji="0" lang="en-US" sz="16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Calibri" panose="020F0502020204030204" pitchFamily="34" charset="0"/>
              </a:rPr>
              <a:t>taxane</a:t>
            </a: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-based chemotherapy</a:t>
            </a:r>
          </a:p>
        </p:txBody>
      </p:sp>
      <p:graphicFrame>
        <p:nvGraphicFramePr>
          <p:cNvPr id="2" name="Table 32">
            <a:extLst>
              <a:ext uri="{FF2B5EF4-FFF2-40B4-BE49-F238E27FC236}">
                <a16:creationId xmlns:a16="http://schemas.microsoft.com/office/drawing/2014/main" id="{AB08F81B-75BD-0EAA-DA7D-2F0AE1088820}"/>
              </a:ext>
            </a:extLst>
          </p:cNvPr>
          <p:cNvGraphicFramePr>
            <a:graphicFrameLocks noGrp="1"/>
          </p:cNvGraphicFramePr>
          <p:nvPr/>
        </p:nvGraphicFramePr>
        <p:xfrm>
          <a:off x="1414207" y="1192300"/>
          <a:ext cx="4406711" cy="1127760"/>
        </p:xfrm>
        <a:graphic>
          <a:graphicData uri="http://schemas.openxmlformats.org/drawingml/2006/table">
            <a:tbl>
              <a:tblPr firstRow="1" bandRow="1">
                <a:tableStyleId>{2D5ABB26-0587-4C30-8999-92F81FD0307C}</a:tableStyleId>
              </a:tblPr>
              <a:tblGrid>
                <a:gridCol w="1264467">
                  <a:extLst>
                    <a:ext uri="{9D8B030D-6E8A-4147-A177-3AD203B41FA5}">
                      <a16:colId xmlns:a16="http://schemas.microsoft.com/office/drawing/2014/main" val="664156614"/>
                    </a:ext>
                  </a:extLst>
                </a:gridCol>
                <a:gridCol w="2177460">
                  <a:extLst>
                    <a:ext uri="{9D8B030D-6E8A-4147-A177-3AD203B41FA5}">
                      <a16:colId xmlns:a16="http://schemas.microsoft.com/office/drawing/2014/main" val="2465840782"/>
                    </a:ext>
                  </a:extLst>
                </a:gridCol>
                <a:gridCol w="964784">
                  <a:extLst>
                    <a:ext uri="{9D8B030D-6E8A-4147-A177-3AD203B41FA5}">
                      <a16:colId xmlns:a16="http://schemas.microsoft.com/office/drawing/2014/main" val="1100212243"/>
                    </a:ext>
                  </a:extLst>
                </a:gridCol>
              </a:tblGrid>
              <a:tr h="214117">
                <a:tc>
                  <a:txBody>
                    <a:bodyPr/>
                    <a:lstStyle/>
                    <a:p>
                      <a:r>
                        <a:rPr lang="en-US" sz="1400" b="1">
                          <a:solidFill>
                            <a:schemeClr val="tx1"/>
                          </a:solidFill>
                        </a:rPr>
                        <a:t>Outcome</a:t>
                      </a:r>
                    </a:p>
                  </a:txBody>
                  <a:tcPr anchor="b">
                    <a:solidFill>
                      <a:schemeClr val="bg1">
                        <a:lumMod val="75000"/>
                        <a:lumOff val="25000"/>
                      </a:schemeClr>
                    </a:solidFill>
                  </a:tcPr>
                </a:tc>
                <a:tc>
                  <a:txBody>
                    <a:bodyPr/>
                    <a:lstStyle/>
                    <a:p>
                      <a:pPr algn="ctr"/>
                      <a:r>
                        <a:rPr lang="en-US" sz="1400" b="1" baseline="30000">
                          <a:solidFill>
                            <a:schemeClr val="tx1"/>
                          </a:solidFill>
                        </a:rPr>
                        <a:t>177</a:t>
                      </a:r>
                      <a:r>
                        <a:rPr lang="en-US" sz="1400" b="1">
                          <a:solidFill>
                            <a:schemeClr val="tx1"/>
                          </a:solidFill>
                        </a:rPr>
                        <a:t>Lu-PSMA-617 + SoC </a:t>
                      </a:r>
                      <a:br>
                        <a:rPr lang="en-US" sz="1400" b="1">
                          <a:solidFill>
                            <a:schemeClr val="tx1"/>
                          </a:solidFill>
                        </a:rPr>
                      </a:br>
                      <a:r>
                        <a:rPr lang="en-US" sz="1400" b="1">
                          <a:solidFill>
                            <a:schemeClr val="tx1"/>
                          </a:solidFill>
                        </a:rPr>
                        <a:t>(n = 551)</a:t>
                      </a:r>
                    </a:p>
                  </a:txBody>
                  <a:tcPr anchor="b">
                    <a:solidFill>
                      <a:schemeClr val="accent1"/>
                    </a:solidFill>
                  </a:tcPr>
                </a:tc>
                <a:tc>
                  <a:txBody>
                    <a:bodyPr/>
                    <a:lstStyle/>
                    <a:p>
                      <a:pPr algn="ctr"/>
                      <a:r>
                        <a:rPr lang="en-US" sz="1400" b="1">
                          <a:solidFill>
                            <a:schemeClr val="tx1"/>
                          </a:solidFill>
                        </a:rPr>
                        <a:t>SoC</a:t>
                      </a:r>
                    </a:p>
                    <a:p>
                      <a:pPr algn="ctr"/>
                      <a:r>
                        <a:rPr lang="en-US" sz="1400" b="1" i="0">
                          <a:solidFill>
                            <a:schemeClr val="tx1"/>
                          </a:solidFill>
                        </a:rPr>
                        <a:t>(n = 280)</a:t>
                      </a:r>
                    </a:p>
                  </a:txBody>
                  <a:tcPr anchor="b">
                    <a:solidFill>
                      <a:schemeClr val="accent3"/>
                    </a:solidFill>
                  </a:tcPr>
                </a:tc>
                <a:extLst>
                  <a:ext uri="{0D108BD9-81ED-4DB2-BD59-A6C34878D82A}">
                    <a16:rowId xmlns:a16="http://schemas.microsoft.com/office/drawing/2014/main" val="2630074978"/>
                  </a:ext>
                </a:extLst>
              </a:tr>
              <a:tr h="125951">
                <a:tc>
                  <a:txBody>
                    <a:bodyPr/>
                    <a:lstStyle/>
                    <a:p>
                      <a:pPr algn="l"/>
                      <a:r>
                        <a:rPr lang="en-US" sz="1400" b="0">
                          <a:solidFill>
                            <a:schemeClr val="bg1"/>
                          </a:solidFill>
                        </a:rPr>
                        <a:t>mOS, mo</a:t>
                      </a:r>
                    </a:p>
                  </a:txBody>
                  <a:tcPr anchor="b">
                    <a:solidFill>
                      <a:schemeClr val="tx2"/>
                    </a:solidFill>
                  </a:tcPr>
                </a:tc>
                <a:tc>
                  <a:txBody>
                    <a:bodyPr/>
                    <a:lstStyle/>
                    <a:p>
                      <a:pPr algn="ctr"/>
                      <a:r>
                        <a:rPr lang="en-US" sz="1400">
                          <a:solidFill>
                            <a:schemeClr val="bg1"/>
                          </a:solidFill>
                        </a:rPr>
                        <a:t>15.3</a:t>
                      </a:r>
                    </a:p>
                  </a:txBody>
                  <a:tcPr anchor="b">
                    <a:solidFill>
                      <a:schemeClr val="tx2"/>
                    </a:solidFill>
                  </a:tcPr>
                </a:tc>
                <a:tc>
                  <a:txBody>
                    <a:bodyPr/>
                    <a:lstStyle/>
                    <a:p>
                      <a:pPr algn="ctr"/>
                      <a:r>
                        <a:rPr lang="en-US" sz="1400">
                          <a:solidFill>
                            <a:schemeClr val="bg1"/>
                          </a:solidFill>
                        </a:rPr>
                        <a:t>11.3</a:t>
                      </a:r>
                    </a:p>
                  </a:txBody>
                  <a:tcPr anchor="b">
                    <a:solidFill>
                      <a:schemeClr val="tx2"/>
                    </a:solidFill>
                  </a:tcPr>
                </a:tc>
                <a:extLst>
                  <a:ext uri="{0D108BD9-81ED-4DB2-BD59-A6C34878D82A}">
                    <a16:rowId xmlns:a16="http://schemas.microsoft.com/office/drawing/2014/main" val="1788294675"/>
                  </a:ext>
                </a:extLst>
              </a:tr>
              <a:tr h="125951">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HR (95% CI): 0.62 (0.52-0.74); </a:t>
                      </a:r>
                      <a:r>
                        <a:rPr lang="en-US" sz="1400" i="1">
                          <a:solidFill>
                            <a:schemeClr val="bg1"/>
                          </a:solidFill>
                        </a:rPr>
                        <a:t>P</a:t>
                      </a:r>
                      <a:r>
                        <a:rPr lang="en-US" sz="1400">
                          <a:solidFill>
                            <a:schemeClr val="bg1"/>
                          </a:solidFill>
                        </a:rPr>
                        <a:t> &lt;.001</a:t>
                      </a:r>
                    </a:p>
                  </a:txBody>
                  <a:tcPr anchor="b">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extLst>
                  <a:ext uri="{0D108BD9-81ED-4DB2-BD59-A6C34878D82A}">
                    <a16:rowId xmlns:a16="http://schemas.microsoft.com/office/drawing/2014/main" val="3584536607"/>
                  </a:ext>
                </a:extLst>
              </a:tr>
            </a:tbl>
          </a:graphicData>
        </a:graphic>
      </p:graphicFrame>
      <p:graphicFrame>
        <p:nvGraphicFramePr>
          <p:cNvPr id="3" name="Table 32">
            <a:extLst>
              <a:ext uri="{FF2B5EF4-FFF2-40B4-BE49-F238E27FC236}">
                <a16:creationId xmlns:a16="http://schemas.microsoft.com/office/drawing/2014/main" id="{BF8E39A3-0917-F397-CA50-2CE6E710BE5E}"/>
              </a:ext>
            </a:extLst>
          </p:cNvPr>
          <p:cNvGraphicFramePr>
            <a:graphicFrameLocks noGrp="1"/>
          </p:cNvGraphicFramePr>
          <p:nvPr>
            <p:extLst>
              <p:ext uri="{D42A27DB-BD31-4B8C-83A1-F6EECF244321}">
                <p14:modId xmlns:p14="http://schemas.microsoft.com/office/powerpoint/2010/main" val="1468589541"/>
              </p:ext>
            </p:extLst>
          </p:nvPr>
        </p:nvGraphicFramePr>
        <p:xfrm>
          <a:off x="7105762" y="1192300"/>
          <a:ext cx="4406711" cy="1127760"/>
        </p:xfrm>
        <a:graphic>
          <a:graphicData uri="http://schemas.openxmlformats.org/drawingml/2006/table">
            <a:tbl>
              <a:tblPr firstRow="1" bandRow="1">
                <a:tableStyleId>{2D5ABB26-0587-4C30-8999-92F81FD0307C}</a:tableStyleId>
              </a:tblPr>
              <a:tblGrid>
                <a:gridCol w="1264467">
                  <a:extLst>
                    <a:ext uri="{9D8B030D-6E8A-4147-A177-3AD203B41FA5}">
                      <a16:colId xmlns:a16="http://schemas.microsoft.com/office/drawing/2014/main" val="664156614"/>
                    </a:ext>
                  </a:extLst>
                </a:gridCol>
                <a:gridCol w="2177460">
                  <a:extLst>
                    <a:ext uri="{9D8B030D-6E8A-4147-A177-3AD203B41FA5}">
                      <a16:colId xmlns:a16="http://schemas.microsoft.com/office/drawing/2014/main" val="2465840782"/>
                    </a:ext>
                  </a:extLst>
                </a:gridCol>
                <a:gridCol w="964784">
                  <a:extLst>
                    <a:ext uri="{9D8B030D-6E8A-4147-A177-3AD203B41FA5}">
                      <a16:colId xmlns:a16="http://schemas.microsoft.com/office/drawing/2014/main" val="1100212243"/>
                    </a:ext>
                  </a:extLst>
                </a:gridCol>
              </a:tblGrid>
              <a:tr h="0">
                <a:tc>
                  <a:txBody>
                    <a:bodyPr/>
                    <a:lstStyle/>
                    <a:p>
                      <a:r>
                        <a:rPr lang="en-US" sz="1400" b="1">
                          <a:solidFill>
                            <a:schemeClr val="tx1"/>
                          </a:solidFill>
                        </a:rPr>
                        <a:t>Outcome</a:t>
                      </a:r>
                    </a:p>
                  </a:txBody>
                  <a:tcPr anchor="b">
                    <a:solidFill>
                      <a:schemeClr val="bg1">
                        <a:lumMod val="75000"/>
                        <a:lumOff val="25000"/>
                      </a:schemeClr>
                    </a:solidFill>
                  </a:tcPr>
                </a:tc>
                <a:tc>
                  <a:txBody>
                    <a:bodyPr/>
                    <a:lstStyle/>
                    <a:p>
                      <a:pPr algn="ctr"/>
                      <a:r>
                        <a:rPr lang="en-US" sz="1400" b="1" baseline="30000">
                          <a:solidFill>
                            <a:schemeClr val="tx1"/>
                          </a:solidFill>
                        </a:rPr>
                        <a:t>177</a:t>
                      </a:r>
                      <a:r>
                        <a:rPr lang="en-US" sz="1400" b="1">
                          <a:solidFill>
                            <a:schemeClr val="tx1"/>
                          </a:solidFill>
                        </a:rPr>
                        <a:t>Lu-PSMA-617 + SoC </a:t>
                      </a:r>
                      <a:br>
                        <a:rPr lang="en-US" sz="1400" b="1">
                          <a:solidFill>
                            <a:schemeClr val="tx1"/>
                          </a:solidFill>
                        </a:rPr>
                      </a:br>
                      <a:r>
                        <a:rPr lang="en-US" sz="1400" b="1">
                          <a:solidFill>
                            <a:schemeClr val="tx1"/>
                          </a:solidFill>
                        </a:rPr>
                        <a:t>(n = 385)</a:t>
                      </a:r>
                    </a:p>
                  </a:txBody>
                  <a:tcPr anchor="b">
                    <a:solidFill>
                      <a:schemeClr val="accent1"/>
                    </a:solidFill>
                  </a:tcPr>
                </a:tc>
                <a:tc>
                  <a:txBody>
                    <a:bodyPr/>
                    <a:lstStyle/>
                    <a:p>
                      <a:pPr algn="ctr"/>
                      <a:r>
                        <a:rPr lang="en-US" sz="1400" b="1">
                          <a:solidFill>
                            <a:schemeClr val="tx1"/>
                          </a:solidFill>
                        </a:rPr>
                        <a:t>SoC</a:t>
                      </a:r>
                    </a:p>
                    <a:p>
                      <a:pPr algn="ctr"/>
                      <a:r>
                        <a:rPr lang="en-US" sz="1400" b="1" i="0">
                          <a:solidFill>
                            <a:schemeClr val="tx1"/>
                          </a:solidFill>
                        </a:rPr>
                        <a:t>(n = 196)</a:t>
                      </a:r>
                    </a:p>
                  </a:txBody>
                  <a:tcPr anchor="b">
                    <a:solidFill>
                      <a:schemeClr val="accent3"/>
                    </a:solidFill>
                  </a:tcPr>
                </a:tc>
                <a:extLst>
                  <a:ext uri="{0D108BD9-81ED-4DB2-BD59-A6C34878D82A}">
                    <a16:rowId xmlns:a16="http://schemas.microsoft.com/office/drawing/2014/main" val="2630074978"/>
                  </a:ext>
                </a:extLst>
              </a:tr>
              <a:tr h="0">
                <a:tc>
                  <a:txBody>
                    <a:bodyPr/>
                    <a:lstStyle/>
                    <a:p>
                      <a:pPr algn="l"/>
                      <a:r>
                        <a:rPr lang="en-US" sz="1400" b="0">
                          <a:solidFill>
                            <a:schemeClr val="bg1"/>
                          </a:solidFill>
                        </a:rPr>
                        <a:t>mrPFS, mo</a:t>
                      </a:r>
                    </a:p>
                  </a:txBody>
                  <a:tcPr>
                    <a:solidFill>
                      <a:schemeClr val="tx2"/>
                    </a:solidFill>
                  </a:tcPr>
                </a:tc>
                <a:tc>
                  <a:txBody>
                    <a:bodyPr/>
                    <a:lstStyle/>
                    <a:p>
                      <a:pPr algn="ctr"/>
                      <a:r>
                        <a:rPr lang="en-US" sz="1400">
                          <a:solidFill>
                            <a:schemeClr val="bg1"/>
                          </a:solidFill>
                        </a:rPr>
                        <a:t>8.7</a:t>
                      </a:r>
                    </a:p>
                  </a:txBody>
                  <a:tcPr>
                    <a:solidFill>
                      <a:schemeClr val="tx2"/>
                    </a:solidFill>
                  </a:tcPr>
                </a:tc>
                <a:tc>
                  <a:txBody>
                    <a:bodyPr/>
                    <a:lstStyle/>
                    <a:p>
                      <a:pPr algn="ctr"/>
                      <a:r>
                        <a:rPr lang="en-US" sz="1400">
                          <a:solidFill>
                            <a:schemeClr val="bg1"/>
                          </a:solidFill>
                        </a:rPr>
                        <a:t>3.4</a:t>
                      </a:r>
                    </a:p>
                  </a:txBody>
                  <a:tcPr>
                    <a:solidFill>
                      <a:schemeClr val="tx2"/>
                    </a:solidFill>
                  </a:tcPr>
                </a:tc>
                <a:extLst>
                  <a:ext uri="{0D108BD9-81ED-4DB2-BD59-A6C34878D82A}">
                    <a16:rowId xmlns:a16="http://schemas.microsoft.com/office/drawing/2014/main" val="1788294675"/>
                  </a:ext>
                </a:extLst>
              </a:tr>
              <a:tr h="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HR (95% CI): 0.40 (0.29-0.57); </a:t>
                      </a:r>
                      <a:r>
                        <a:rPr lang="en-US" sz="1400" i="1">
                          <a:solidFill>
                            <a:schemeClr val="bg1"/>
                          </a:solidFill>
                        </a:rPr>
                        <a:t>P</a:t>
                      </a:r>
                      <a:r>
                        <a:rPr lang="en-US" sz="1400">
                          <a:solidFill>
                            <a:schemeClr val="bg1"/>
                          </a:solidFill>
                        </a:rPr>
                        <a:t> &lt;.001</a:t>
                      </a:r>
                      <a:endParaRPr lang="en-US" sz="1400" dirty="0">
                        <a:solidFill>
                          <a:schemeClr val="bg1"/>
                        </a:solidFill>
                      </a:endParaRP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extLst>
                  <a:ext uri="{0D108BD9-81ED-4DB2-BD59-A6C34878D82A}">
                    <a16:rowId xmlns:a16="http://schemas.microsoft.com/office/drawing/2014/main" val="3584536607"/>
                  </a:ext>
                </a:extLst>
              </a:tr>
            </a:tbl>
          </a:graphicData>
        </a:graphic>
      </p:graphicFrame>
      <p:sp>
        <p:nvSpPr>
          <p:cNvPr id="7" name="TextBox 6">
            <a:extLst>
              <a:ext uri="{FF2B5EF4-FFF2-40B4-BE49-F238E27FC236}">
                <a16:creationId xmlns:a16="http://schemas.microsoft.com/office/drawing/2014/main" id="{F1F965EA-EA81-E7F6-A0DE-4E58E4159268}"/>
              </a:ext>
            </a:extLst>
          </p:cNvPr>
          <p:cNvSpPr txBox="1"/>
          <p:nvPr/>
        </p:nvSpPr>
        <p:spPr bwMode="auto">
          <a:xfrm>
            <a:off x="1459850" y="2295613"/>
            <a:ext cx="33781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Lu-PSMA-617 Improved OS</a:t>
            </a:r>
          </a:p>
        </p:txBody>
      </p:sp>
      <p:sp>
        <p:nvSpPr>
          <p:cNvPr id="8" name="TextBox 7">
            <a:extLst>
              <a:ext uri="{FF2B5EF4-FFF2-40B4-BE49-F238E27FC236}">
                <a16:creationId xmlns:a16="http://schemas.microsoft.com/office/drawing/2014/main" id="{5C4F0299-0216-900D-D395-774678C9ADDF}"/>
              </a:ext>
            </a:extLst>
          </p:cNvPr>
          <p:cNvSpPr txBox="1"/>
          <p:nvPr/>
        </p:nvSpPr>
        <p:spPr bwMode="auto">
          <a:xfrm>
            <a:off x="7316895" y="2295613"/>
            <a:ext cx="3609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Lu-PSMA-617 Improved rPFS</a:t>
            </a:r>
          </a:p>
        </p:txBody>
      </p:sp>
      <p:sp>
        <p:nvSpPr>
          <p:cNvPr id="10" name="TextBox 9">
            <a:extLst>
              <a:ext uri="{FF2B5EF4-FFF2-40B4-BE49-F238E27FC236}">
                <a16:creationId xmlns:a16="http://schemas.microsoft.com/office/drawing/2014/main" id="{6C3462A9-CB03-68D2-6BA6-4A33FDC251E7}"/>
              </a:ext>
            </a:extLst>
          </p:cNvPr>
          <p:cNvSpPr txBox="1"/>
          <p:nvPr/>
        </p:nvSpPr>
        <p:spPr bwMode="auto">
          <a:xfrm>
            <a:off x="3188031" y="2656269"/>
            <a:ext cx="283776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Lu-PSMA-617 + SoC (n = 551)</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SoC (n = 280)</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grpSp>
        <p:nvGrpSpPr>
          <p:cNvPr id="31" name="Group 30">
            <a:extLst>
              <a:ext uri="{FF2B5EF4-FFF2-40B4-BE49-F238E27FC236}">
                <a16:creationId xmlns:a16="http://schemas.microsoft.com/office/drawing/2014/main" id="{21D15023-C804-3124-D617-6D096887FE04}"/>
              </a:ext>
            </a:extLst>
          </p:cNvPr>
          <p:cNvGrpSpPr/>
          <p:nvPr/>
        </p:nvGrpSpPr>
        <p:grpSpPr>
          <a:xfrm>
            <a:off x="3022126" y="2807434"/>
            <a:ext cx="222978" cy="262620"/>
            <a:chOff x="3238570" y="2843247"/>
            <a:chExt cx="133350" cy="262620"/>
          </a:xfrm>
        </p:grpSpPr>
        <p:cxnSp>
          <p:nvCxnSpPr>
            <p:cNvPr id="11" name="Straight Connector 10">
              <a:extLst>
                <a:ext uri="{FF2B5EF4-FFF2-40B4-BE49-F238E27FC236}">
                  <a16:creationId xmlns:a16="http://schemas.microsoft.com/office/drawing/2014/main" id="{38DA602B-8057-47CF-8CC0-10E47828798D}"/>
                </a:ext>
              </a:extLst>
            </p:cNvPr>
            <p:cNvCxnSpPr/>
            <p:nvPr/>
          </p:nvCxnSpPr>
          <p:spPr bwMode="auto">
            <a:xfrm>
              <a:off x="3238570" y="2843247"/>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50B65B02-0000-8026-748F-18DAAF75C548}"/>
                </a:ext>
              </a:extLst>
            </p:cNvPr>
            <p:cNvCxnSpPr/>
            <p:nvPr/>
          </p:nvCxnSpPr>
          <p:spPr bwMode="auto">
            <a:xfrm>
              <a:off x="3238570" y="3105867"/>
              <a:ext cx="133350" cy="0"/>
            </a:xfrm>
            <a:prstGeom prst="line">
              <a:avLst/>
            </a:prstGeom>
            <a:noFill/>
            <a:ln w="28575" cap="flat" cmpd="sng" algn="ctr">
              <a:solidFill>
                <a:schemeClr val="accent3"/>
              </a:solidFill>
              <a:prstDash val="solid"/>
              <a:round/>
              <a:headEnd type="none" w="med" len="med"/>
              <a:tailEnd type="none" w="med" len="med"/>
            </a:ln>
            <a:effectLst/>
          </p:spPr>
        </p:cxnSp>
      </p:grpSp>
      <p:sp>
        <p:nvSpPr>
          <p:cNvPr id="13" name="TextBox 12">
            <a:extLst>
              <a:ext uri="{FF2B5EF4-FFF2-40B4-BE49-F238E27FC236}">
                <a16:creationId xmlns:a16="http://schemas.microsoft.com/office/drawing/2014/main" id="{E9694450-DDCE-9F96-DF2C-FDCA2FF0E94F}"/>
              </a:ext>
            </a:extLst>
          </p:cNvPr>
          <p:cNvSpPr txBox="1"/>
          <p:nvPr/>
        </p:nvSpPr>
        <p:spPr bwMode="auto">
          <a:xfrm>
            <a:off x="2982844" y="3127277"/>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5" name="TextBox 14">
            <a:extLst>
              <a:ext uri="{FF2B5EF4-FFF2-40B4-BE49-F238E27FC236}">
                <a16:creationId xmlns:a16="http://schemas.microsoft.com/office/drawing/2014/main" id="{4C74F954-7137-F37C-36FA-08A6E98B3EB6}"/>
              </a:ext>
            </a:extLst>
          </p:cNvPr>
          <p:cNvSpPr txBox="1"/>
          <p:nvPr/>
        </p:nvSpPr>
        <p:spPr bwMode="auto">
          <a:xfrm>
            <a:off x="9260586" y="2651521"/>
            <a:ext cx="283776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Lu-PSMA-617 + SoC (n = 385)</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SoC (n = 196)</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grpSp>
        <p:nvGrpSpPr>
          <p:cNvPr id="33" name="Group 32">
            <a:extLst>
              <a:ext uri="{FF2B5EF4-FFF2-40B4-BE49-F238E27FC236}">
                <a16:creationId xmlns:a16="http://schemas.microsoft.com/office/drawing/2014/main" id="{4C25A872-5F99-24D5-7DDD-4EA87C21C4BF}"/>
              </a:ext>
            </a:extLst>
          </p:cNvPr>
          <p:cNvGrpSpPr/>
          <p:nvPr/>
        </p:nvGrpSpPr>
        <p:grpSpPr>
          <a:xfrm>
            <a:off x="9063152" y="2802686"/>
            <a:ext cx="218716" cy="271328"/>
            <a:chOff x="8899856" y="2838499"/>
            <a:chExt cx="133350" cy="271328"/>
          </a:xfrm>
        </p:grpSpPr>
        <p:cxnSp>
          <p:nvCxnSpPr>
            <p:cNvPr id="16" name="Straight Connector 15">
              <a:extLst>
                <a:ext uri="{FF2B5EF4-FFF2-40B4-BE49-F238E27FC236}">
                  <a16:creationId xmlns:a16="http://schemas.microsoft.com/office/drawing/2014/main" id="{A3C42492-B181-CA26-2416-69DF611665BA}"/>
                </a:ext>
              </a:extLst>
            </p:cNvPr>
            <p:cNvCxnSpPr/>
            <p:nvPr/>
          </p:nvCxnSpPr>
          <p:spPr bwMode="auto">
            <a:xfrm>
              <a:off x="8899856" y="2838499"/>
              <a:ext cx="133350" cy="0"/>
            </a:xfrm>
            <a:prstGeom prst="line">
              <a:avLst/>
            </a:prstGeom>
            <a:noFill/>
            <a:ln w="28575" cap="flat" cmpd="sng" algn="ctr">
              <a:solidFill>
                <a:schemeClr val="accent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2FFB404-32D6-D935-95AD-5C261DA15073}"/>
                </a:ext>
              </a:extLst>
            </p:cNvPr>
            <p:cNvCxnSpPr/>
            <p:nvPr/>
          </p:nvCxnSpPr>
          <p:spPr bwMode="auto">
            <a:xfrm>
              <a:off x="8899856" y="3109827"/>
              <a:ext cx="133350" cy="0"/>
            </a:xfrm>
            <a:prstGeom prst="line">
              <a:avLst/>
            </a:prstGeom>
            <a:noFill/>
            <a:ln w="28575" cap="flat" cmpd="sng" algn="ctr">
              <a:solidFill>
                <a:schemeClr val="accent3"/>
              </a:solidFill>
              <a:prstDash val="solid"/>
              <a:round/>
              <a:headEnd type="none" w="med" len="med"/>
              <a:tailEnd type="none" w="med" len="med"/>
            </a:ln>
            <a:effectLst/>
          </p:spPr>
        </p:cxnSp>
      </p:grpSp>
      <p:sp>
        <p:nvSpPr>
          <p:cNvPr id="18" name="TextBox 17">
            <a:extLst>
              <a:ext uri="{FF2B5EF4-FFF2-40B4-BE49-F238E27FC236}">
                <a16:creationId xmlns:a16="http://schemas.microsoft.com/office/drawing/2014/main" id="{18E990E9-70C3-EDAD-F362-5758FE21997E}"/>
              </a:ext>
            </a:extLst>
          </p:cNvPr>
          <p:cNvSpPr txBox="1"/>
          <p:nvPr/>
        </p:nvSpPr>
        <p:spPr bwMode="auto">
          <a:xfrm>
            <a:off x="9019608" y="3114276"/>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9" name="TextBox 18">
            <a:extLst>
              <a:ext uri="{FF2B5EF4-FFF2-40B4-BE49-F238E27FC236}">
                <a16:creationId xmlns:a16="http://schemas.microsoft.com/office/drawing/2014/main" id="{C7FE84B9-BF8A-34F1-AD65-92AAA7819C3D}"/>
              </a:ext>
            </a:extLst>
          </p:cNvPr>
          <p:cNvSpPr txBox="1"/>
          <p:nvPr/>
        </p:nvSpPr>
        <p:spPr bwMode="auto">
          <a:xfrm rot="16200000">
            <a:off x="-83586" y="3295077"/>
            <a:ext cx="18794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Alive</a:t>
            </a:r>
            <a:r>
              <a:rPr lang="en-US">
                <a:solidFill>
                  <a:srgbClr val="000000"/>
                </a:solidFill>
                <a:latin typeface="Calibri" panose="020F0502020204030204" pitchFamily="34" charset="0"/>
              </a:rPr>
              <a:t> (%)</a:t>
            </a:r>
            <a:endPar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0" name="TextBox 19">
            <a:extLst>
              <a:ext uri="{FF2B5EF4-FFF2-40B4-BE49-F238E27FC236}">
                <a16:creationId xmlns:a16="http://schemas.microsoft.com/office/drawing/2014/main" id="{031BFFE5-83F0-044E-92A5-877DD8F5140B}"/>
              </a:ext>
            </a:extLst>
          </p:cNvPr>
          <p:cNvSpPr txBox="1"/>
          <p:nvPr/>
        </p:nvSpPr>
        <p:spPr bwMode="auto">
          <a:xfrm rot="16200000">
            <a:off x="5276877" y="3231290"/>
            <a:ext cx="25176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Without Disease Progression</a:t>
            </a:r>
            <a:r>
              <a:rPr lang="en-US">
                <a:solidFill>
                  <a:srgbClr val="000000"/>
                </a:solidFill>
                <a:latin typeface="Calibri" panose="020F0502020204030204" pitchFamily="34" charset="0"/>
              </a:rPr>
              <a:t> (%)</a:t>
            </a:r>
            <a:endPar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Freeform 20">
            <a:extLst>
              <a:ext uri="{FF2B5EF4-FFF2-40B4-BE49-F238E27FC236}">
                <a16:creationId xmlns:a16="http://schemas.microsoft.com/office/drawing/2014/main" id="{FF337C90-58A8-3DF0-F4BD-29B502CA69EC}"/>
              </a:ext>
            </a:extLst>
          </p:cNvPr>
          <p:cNvSpPr/>
          <p:nvPr/>
        </p:nvSpPr>
        <p:spPr bwMode="auto">
          <a:xfrm>
            <a:off x="1459850" y="2586875"/>
            <a:ext cx="3378176" cy="1833151"/>
          </a:xfrm>
          <a:custGeom>
            <a:avLst/>
            <a:gdLst>
              <a:gd name="connsiteX0" fmla="*/ 0 w 3937210"/>
              <a:gd name="connsiteY0" fmla="*/ 0 h 1534076"/>
              <a:gd name="connsiteX1" fmla="*/ 0 w 3937210"/>
              <a:gd name="connsiteY1" fmla="*/ 1534076 h 1534076"/>
              <a:gd name="connsiteX2" fmla="*/ 3937210 w 3937210"/>
              <a:gd name="connsiteY2" fmla="*/ 1534076 h 1534076"/>
            </a:gdLst>
            <a:ahLst/>
            <a:cxnLst>
              <a:cxn ang="0">
                <a:pos x="connsiteX0" y="connsiteY0"/>
              </a:cxn>
              <a:cxn ang="0">
                <a:pos x="connsiteX1" y="connsiteY1"/>
              </a:cxn>
              <a:cxn ang="0">
                <a:pos x="connsiteX2" y="connsiteY2"/>
              </a:cxn>
            </a:cxnLst>
            <a:rect l="l" t="t" r="r" b="b"/>
            <a:pathLst>
              <a:path w="3937210" h="1534076">
                <a:moveTo>
                  <a:pt x="0" y="0"/>
                </a:moveTo>
                <a:lnTo>
                  <a:pt x="0" y="1534076"/>
                </a:lnTo>
                <a:lnTo>
                  <a:pt x="3937210" y="153407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2" name="Group 21">
            <a:extLst>
              <a:ext uri="{FF2B5EF4-FFF2-40B4-BE49-F238E27FC236}">
                <a16:creationId xmlns:a16="http://schemas.microsoft.com/office/drawing/2014/main" id="{0C9C9095-6E50-C666-34FD-159BE0197CA8}"/>
              </a:ext>
            </a:extLst>
          </p:cNvPr>
          <p:cNvGrpSpPr/>
          <p:nvPr/>
        </p:nvGrpSpPr>
        <p:grpSpPr>
          <a:xfrm>
            <a:off x="940547" y="2404349"/>
            <a:ext cx="535724" cy="2192563"/>
            <a:chOff x="886304" y="2176675"/>
            <a:chExt cx="535724" cy="2192563"/>
          </a:xfrm>
        </p:grpSpPr>
        <p:sp>
          <p:nvSpPr>
            <p:cNvPr id="23" name="TextBox 22">
              <a:extLst>
                <a:ext uri="{FF2B5EF4-FFF2-40B4-BE49-F238E27FC236}">
                  <a16:creationId xmlns:a16="http://schemas.microsoft.com/office/drawing/2014/main" id="{A76D51F1-002B-208C-2E5B-5224873C70BC}"/>
                </a:ext>
              </a:extLst>
            </p:cNvPr>
            <p:cNvSpPr txBox="1"/>
            <p:nvPr/>
          </p:nvSpPr>
          <p:spPr bwMode="auto">
            <a:xfrm>
              <a:off x="886304" y="2176675"/>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4" name="TextBox 23">
              <a:extLst>
                <a:ext uri="{FF2B5EF4-FFF2-40B4-BE49-F238E27FC236}">
                  <a16:creationId xmlns:a16="http://schemas.microsoft.com/office/drawing/2014/main" id="{FCF0D5CB-5A98-40EB-B4F5-9EA9C0BE6EC0}"/>
                </a:ext>
              </a:extLst>
            </p:cNvPr>
            <p:cNvSpPr txBox="1"/>
            <p:nvPr/>
          </p:nvSpPr>
          <p:spPr bwMode="auto">
            <a:xfrm>
              <a:off x="1003324" y="254132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5" name="TextBox 24">
              <a:extLst>
                <a:ext uri="{FF2B5EF4-FFF2-40B4-BE49-F238E27FC236}">
                  <a16:creationId xmlns:a16="http://schemas.microsoft.com/office/drawing/2014/main" id="{5918CC3B-720F-9F14-F7C7-65CBACCBACB6}"/>
                </a:ext>
              </a:extLst>
            </p:cNvPr>
            <p:cNvSpPr txBox="1"/>
            <p:nvPr/>
          </p:nvSpPr>
          <p:spPr bwMode="auto">
            <a:xfrm>
              <a:off x="1003324" y="290596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6" name="TextBox 25">
              <a:extLst>
                <a:ext uri="{FF2B5EF4-FFF2-40B4-BE49-F238E27FC236}">
                  <a16:creationId xmlns:a16="http://schemas.microsoft.com/office/drawing/2014/main" id="{1AD57B7C-3A7F-8D26-EC6C-35955C0A0B61}"/>
                </a:ext>
              </a:extLst>
            </p:cNvPr>
            <p:cNvSpPr txBox="1"/>
            <p:nvPr/>
          </p:nvSpPr>
          <p:spPr bwMode="auto">
            <a:xfrm>
              <a:off x="1003324" y="327061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7" name="TextBox 26">
              <a:extLst>
                <a:ext uri="{FF2B5EF4-FFF2-40B4-BE49-F238E27FC236}">
                  <a16:creationId xmlns:a16="http://schemas.microsoft.com/office/drawing/2014/main" id="{990A83CB-3C28-FD12-3D8D-8957F3095E4F}"/>
                </a:ext>
              </a:extLst>
            </p:cNvPr>
            <p:cNvSpPr txBox="1"/>
            <p:nvPr/>
          </p:nvSpPr>
          <p:spPr bwMode="auto">
            <a:xfrm>
              <a:off x="1003006" y="36352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8" name="TextBox 27">
              <a:extLst>
                <a:ext uri="{FF2B5EF4-FFF2-40B4-BE49-F238E27FC236}">
                  <a16:creationId xmlns:a16="http://schemas.microsoft.com/office/drawing/2014/main" id="{47A0AF0F-1EDA-A7FD-9ADF-04C28351867B}"/>
                </a:ext>
              </a:extLst>
            </p:cNvPr>
            <p:cNvSpPr txBox="1"/>
            <p:nvPr/>
          </p:nvSpPr>
          <p:spPr bwMode="auto">
            <a:xfrm>
              <a:off x="1120024" y="399990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47" name="Straight Connector 46">
            <a:extLst>
              <a:ext uri="{FF2B5EF4-FFF2-40B4-BE49-F238E27FC236}">
                <a16:creationId xmlns:a16="http://schemas.microsoft.com/office/drawing/2014/main" id="{9C41EA54-1F5F-3309-5527-FC35C7C686F6}"/>
              </a:ext>
            </a:extLst>
          </p:cNvPr>
          <p:cNvCxnSpPr>
            <a:cxnSpLocks/>
          </p:cNvCxnSpPr>
          <p:nvPr/>
        </p:nvCxnSpPr>
        <p:spPr bwMode="auto">
          <a:xfrm>
            <a:off x="1393272" y="2604957"/>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C60E6E84-82B2-5D63-AEC5-15020668180B}"/>
              </a:ext>
            </a:extLst>
          </p:cNvPr>
          <p:cNvCxnSpPr>
            <a:cxnSpLocks/>
          </p:cNvCxnSpPr>
          <p:nvPr/>
        </p:nvCxnSpPr>
        <p:spPr bwMode="auto">
          <a:xfrm>
            <a:off x="1393272" y="2966468"/>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7AAFADF1-72B4-3E27-6D3E-7021A70F13A3}"/>
              </a:ext>
            </a:extLst>
          </p:cNvPr>
          <p:cNvCxnSpPr>
            <a:cxnSpLocks/>
          </p:cNvCxnSpPr>
          <p:nvPr/>
        </p:nvCxnSpPr>
        <p:spPr bwMode="auto">
          <a:xfrm>
            <a:off x="1393272" y="3327979"/>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CE2926F-EE2D-1D11-7D8E-099CBBAFD85E}"/>
              </a:ext>
            </a:extLst>
          </p:cNvPr>
          <p:cNvCxnSpPr>
            <a:cxnSpLocks/>
          </p:cNvCxnSpPr>
          <p:nvPr/>
        </p:nvCxnSpPr>
        <p:spPr bwMode="auto">
          <a:xfrm>
            <a:off x="1393272" y="3689490"/>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1ABF3ADB-57ED-244E-BC0D-377C48E1F316}"/>
              </a:ext>
            </a:extLst>
          </p:cNvPr>
          <p:cNvCxnSpPr>
            <a:cxnSpLocks/>
          </p:cNvCxnSpPr>
          <p:nvPr/>
        </p:nvCxnSpPr>
        <p:spPr bwMode="auto">
          <a:xfrm>
            <a:off x="1393272" y="4051001"/>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BB511851-F9D7-3375-2BF1-8DEE1C3B7EEB}"/>
              </a:ext>
            </a:extLst>
          </p:cNvPr>
          <p:cNvCxnSpPr>
            <a:cxnSpLocks/>
          </p:cNvCxnSpPr>
          <p:nvPr/>
        </p:nvCxnSpPr>
        <p:spPr bwMode="auto">
          <a:xfrm>
            <a:off x="1393272" y="4412510"/>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C2D2C34-5E7D-20D8-1C83-B91273025F45}"/>
              </a:ext>
            </a:extLst>
          </p:cNvPr>
          <p:cNvCxnSpPr>
            <a:cxnSpLocks/>
          </p:cNvCxnSpPr>
          <p:nvPr/>
        </p:nvCxnSpPr>
        <p:spPr bwMode="auto">
          <a:xfrm>
            <a:off x="1459850"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34118DA0-70A6-F521-3D58-DD4DB8F2AF00}"/>
              </a:ext>
            </a:extLst>
          </p:cNvPr>
          <p:cNvCxnSpPr>
            <a:cxnSpLocks/>
          </p:cNvCxnSpPr>
          <p:nvPr/>
        </p:nvCxnSpPr>
        <p:spPr bwMode="auto">
          <a:xfrm>
            <a:off x="1882123"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DD24D706-8888-FDB2-353E-B8CCB267B7E6}"/>
              </a:ext>
            </a:extLst>
          </p:cNvPr>
          <p:cNvCxnSpPr>
            <a:cxnSpLocks/>
          </p:cNvCxnSpPr>
          <p:nvPr/>
        </p:nvCxnSpPr>
        <p:spPr bwMode="auto">
          <a:xfrm>
            <a:off x="2304396"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33E58A13-6A21-F778-875C-DA2771AF2C5E}"/>
              </a:ext>
            </a:extLst>
          </p:cNvPr>
          <p:cNvCxnSpPr>
            <a:cxnSpLocks/>
          </p:cNvCxnSpPr>
          <p:nvPr/>
        </p:nvCxnSpPr>
        <p:spPr bwMode="auto">
          <a:xfrm>
            <a:off x="2726669"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709471FF-D20E-61C3-1125-02DCE1A5A3BE}"/>
              </a:ext>
            </a:extLst>
          </p:cNvPr>
          <p:cNvCxnSpPr>
            <a:cxnSpLocks/>
          </p:cNvCxnSpPr>
          <p:nvPr/>
        </p:nvCxnSpPr>
        <p:spPr bwMode="auto">
          <a:xfrm>
            <a:off x="3148942"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B8F5CAC3-541F-9E65-A8FC-99CF07EE100D}"/>
              </a:ext>
            </a:extLst>
          </p:cNvPr>
          <p:cNvCxnSpPr>
            <a:cxnSpLocks/>
          </p:cNvCxnSpPr>
          <p:nvPr/>
        </p:nvCxnSpPr>
        <p:spPr bwMode="auto">
          <a:xfrm>
            <a:off x="3571215"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AB934AFC-2DCD-6172-CD9E-FD51E3CEE68A}"/>
              </a:ext>
            </a:extLst>
          </p:cNvPr>
          <p:cNvCxnSpPr>
            <a:cxnSpLocks/>
          </p:cNvCxnSpPr>
          <p:nvPr/>
        </p:nvCxnSpPr>
        <p:spPr bwMode="auto">
          <a:xfrm>
            <a:off x="3993488"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DA2727C7-843C-E302-CC5F-50AF88E5F225}"/>
              </a:ext>
            </a:extLst>
          </p:cNvPr>
          <p:cNvCxnSpPr>
            <a:cxnSpLocks/>
          </p:cNvCxnSpPr>
          <p:nvPr/>
        </p:nvCxnSpPr>
        <p:spPr bwMode="auto">
          <a:xfrm>
            <a:off x="4415761" y="442083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1B1AF02-8912-585D-F595-ABF763B9A50C}"/>
              </a:ext>
            </a:extLst>
          </p:cNvPr>
          <p:cNvCxnSpPr>
            <a:cxnSpLocks/>
          </p:cNvCxnSpPr>
          <p:nvPr/>
        </p:nvCxnSpPr>
        <p:spPr bwMode="auto">
          <a:xfrm>
            <a:off x="4838031" y="4420839"/>
            <a:ext cx="0" cy="76200"/>
          </a:xfrm>
          <a:prstGeom prst="line">
            <a:avLst/>
          </a:prstGeom>
          <a:noFill/>
          <a:ln w="28575" cap="flat" cmpd="sng" algn="ctr">
            <a:solidFill>
              <a:schemeClr val="bg1"/>
            </a:solidFill>
            <a:prstDash val="solid"/>
            <a:round/>
            <a:headEnd type="none" w="med" len="med"/>
            <a:tailEnd type="none" w="med" len="med"/>
          </a:ln>
          <a:effectLst/>
        </p:spPr>
      </p:cxnSp>
      <p:sp>
        <p:nvSpPr>
          <p:cNvPr id="63" name="Freeform 62">
            <a:extLst>
              <a:ext uri="{FF2B5EF4-FFF2-40B4-BE49-F238E27FC236}">
                <a16:creationId xmlns:a16="http://schemas.microsoft.com/office/drawing/2014/main" id="{E27FD4DF-6481-DACF-9D10-DCF7B1F9D1EE}"/>
              </a:ext>
            </a:extLst>
          </p:cNvPr>
          <p:cNvSpPr/>
          <p:nvPr/>
        </p:nvSpPr>
        <p:spPr bwMode="auto">
          <a:xfrm>
            <a:off x="7316896" y="2586324"/>
            <a:ext cx="3609952" cy="1833151"/>
          </a:xfrm>
          <a:custGeom>
            <a:avLst/>
            <a:gdLst>
              <a:gd name="connsiteX0" fmla="*/ 0 w 3937210"/>
              <a:gd name="connsiteY0" fmla="*/ 0 h 1534076"/>
              <a:gd name="connsiteX1" fmla="*/ 0 w 3937210"/>
              <a:gd name="connsiteY1" fmla="*/ 1534076 h 1534076"/>
              <a:gd name="connsiteX2" fmla="*/ 3937210 w 3937210"/>
              <a:gd name="connsiteY2" fmla="*/ 1534076 h 1534076"/>
            </a:gdLst>
            <a:ahLst/>
            <a:cxnLst>
              <a:cxn ang="0">
                <a:pos x="connsiteX0" y="connsiteY0"/>
              </a:cxn>
              <a:cxn ang="0">
                <a:pos x="connsiteX1" y="connsiteY1"/>
              </a:cxn>
              <a:cxn ang="0">
                <a:pos x="connsiteX2" y="connsiteY2"/>
              </a:cxn>
            </a:cxnLst>
            <a:rect l="l" t="t" r="r" b="b"/>
            <a:pathLst>
              <a:path w="3937210" h="1534076">
                <a:moveTo>
                  <a:pt x="0" y="0"/>
                </a:moveTo>
                <a:lnTo>
                  <a:pt x="0" y="1534076"/>
                </a:lnTo>
                <a:lnTo>
                  <a:pt x="3937210" y="153407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216" name="Group 9215">
            <a:extLst>
              <a:ext uri="{FF2B5EF4-FFF2-40B4-BE49-F238E27FC236}">
                <a16:creationId xmlns:a16="http://schemas.microsoft.com/office/drawing/2014/main" id="{CDDDA3BB-BFC1-5389-D95D-22698203B1F9}"/>
              </a:ext>
            </a:extLst>
          </p:cNvPr>
          <p:cNvGrpSpPr/>
          <p:nvPr/>
        </p:nvGrpSpPr>
        <p:grpSpPr>
          <a:xfrm>
            <a:off x="6762757" y="2412508"/>
            <a:ext cx="535724" cy="2192563"/>
            <a:chOff x="886304" y="2176675"/>
            <a:chExt cx="535724" cy="2192563"/>
          </a:xfrm>
        </p:grpSpPr>
        <p:sp>
          <p:nvSpPr>
            <p:cNvPr id="9217" name="TextBox 9216">
              <a:extLst>
                <a:ext uri="{FF2B5EF4-FFF2-40B4-BE49-F238E27FC236}">
                  <a16:creationId xmlns:a16="http://schemas.microsoft.com/office/drawing/2014/main" id="{B9730D12-C8CB-FCA6-3105-17E82A9A7C3B}"/>
                </a:ext>
              </a:extLst>
            </p:cNvPr>
            <p:cNvSpPr txBox="1"/>
            <p:nvPr/>
          </p:nvSpPr>
          <p:spPr bwMode="auto">
            <a:xfrm>
              <a:off x="886304" y="2176675"/>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219" name="TextBox 9218">
              <a:extLst>
                <a:ext uri="{FF2B5EF4-FFF2-40B4-BE49-F238E27FC236}">
                  <a16:creationId xmlns:a16="http://schemas.microsoft.com/office/drawing/2014/main" id="{BCE374DE-4071-EB7D-C4B5-C5C1447F8F36}"/>
                </a:ext>
              </a:extLst>
            </p:cNvPr>
            <p:cNvSpPr txBox="1"/>
            <p:nvPr/>
          </p:nvSpPr>
          <p:spPr bwMode="auto">
            <a:xfrm>
              <a:off x="1003324" y="254132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220" name="TextBox 9219">
              <a:extLst>
                <a:ext uri="{FF2B5EF4-FFF2-40B4-BE49-F238E27FC236}">
                  <a16:creationId xmlns:a16="http://schemas.microsoft.com/office/drawing/2014/main" id="{116CB07A-5F6F-D2DC-089D-23295FD220B5}"/>
                </a:ext>
              </a:extLst>
            </p:cNvPr>
            <p:cNvSpPr txBox="1"/>
            <p:nvPr/>
          </p:nvSpPr>
          <p:spPr bwMode="auto">
            <a:xfrm>
              <a:off x="1003324" y="290596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22" name="TextBox 9221">
              <a:extLst>
                <a:ext uri="{FF2B5EF4-FFF2-40B4-BE49-F238E27FC236}">
                  <a16:creationId xmlns:a16="http://schemas.microsoft.com/office/drawing/2014/main" id="{104C2107-6CD8-D059-F955-A2C9B4F6155D}"/>
                </a:ext>
              </a:extLst>
            </p:cNvPr>
            <p:cNvSpPr txBox="1"/>
            <p:nvPr/>
          </p:nvSpPr>
          <p:spPr bwMode="auto">
            <a:xfrm>
              <a:off x="1003324" y="327061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23" name="TextBox 9222">
              <a:extLst>
                <a:ext uri="{FF2B5EF4-FFF2-40B4-BE49-F238E27FC236}">
                  <a16:creationId xmlns:a16="http://schemas.microsoft.com/office/drawing/2014/main" id="{65E90534-86CC-2AD8-D9F7-6E8E019058D1}"/>
                </a:ext>
              </a:extLst>
            </p:cNvPr>
            <p:cNvSpPr txBox="1"/>
            <p:nvPr/>
          </p:nvSpPr>
          <p:spPr bwMode="auto">
            <a:xfrm>
              <a:off x="1003006" y="36352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24" name="TextBox 9223">
              <a:extLst>
                <a:ext uri="{FF2B5EF4-FFF2-40B4-BE49-F238E27FC236}">
                  <a16:creationId xmlns:a16="http://schemas.microsoft.com/office/drawing/2014/main" id="{9147A540-CC2C-C027-A613-03DE7436396F}"/>
                </a:ext>
              </a:extLst>
            </p:cNvPr>
            <p:cNvSpPr txBox="1"/>
            <p:nvPr/>
          </p:nvSpPr>
          <p:spPr bwMode="auto">
            <a:xfrm>
              <a:off x="1120024" y="399990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9235" name="Straight Connector 9234">
            <a:extLst>
              <a:ext uri="{FF2B5EF4-FFF2-40B4-BE49-F238E27FC236}">
                <a16:creationId xmlns:a16="http://schemas.microsoft.com/office/drawing/2014/main" id="{A8B29BEE-3240-DB86-C714-DE774C8EF539}"/>
              </a:ext>
            </a:extLst>
          </p:cNvPr>
          <p:cNvCxnSpPr>
            <a:cxnSpLocks/>
          </p:cNvCxnSpPr>
          <p:nvPr/>
        </p:nvCxnSpPr>
        <p:spPr bwMode="auto">
          <a:xfrm>
            <a:off x="7250318" y="2604406"/>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0605A4A2-3CF0-81BA-6F0C-7CF13B0D714B}"/>
              </a:ext>
            </a:extLst>
          </p:cNvPr>
          <p:cNvCxnSpPr>
            <a:cxnSpLocks/>
          </p:cNvCxnSpPr>
          <p:nvPr/>
        </p:nvCxnSpPr>
        <p:spPr bwMode="auto">
          <a:xfrm>
            <a:off x="7250318" y="2965917"/>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BB22A708-3093-B060-71C5-DC02ABEC306E}"/>
              </a:ext>
            </a:extLst>
          </p:cNvPr>
          <p:cNvCxnSpPr>
            <a:cxnSpLocks/>
          </p:cNvCxnSpPr>
          <p:nvPr/>
        </p:nvCxnSpPr>
        <p:spPr bwMode="auto">
          <a:xfrm>
            <a:off x="7250318" y="3327428"/>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B09D7CAA-DA5D-D1BB-8081-C259DAD9A70D}"/>
              </a:ext>
            </a:extLst>
          </p:cNvPr>
          <p:cNvCxnSpPr>
            <a:cxnSpLocks/>
          </p:cNvCxnSpPr>
          <p:nvPr/>
        </p:nvCxnSpPr>
        <p:spPr bwMode="auto">
          <a:xfrm>
            <a:off x="7250318" y="3688939"/>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0430FD08-AF0E-9B61-B9C1-70C5DD07A4FE}"/>
              </a:ext>
            </a:extLst>
          </p:cNvPr>
          <p:cNvCxnSpPr>
            <a:cxnSpLocks/>
          </p:cNvCxnSpPr>
          <p:nvPr/>
        </p:nvCxnSpPr>
        <p:spPr bwMode="auto">
          <a:xfrm>
            <a:off x="7250318" y="4050450"/>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735311D0-BA8E-10DB-0DFA-511E023DE63E}"/>
              </a:ext>
            </a:extLst>
          </p:cNvPr>
          <p:cNvCxnSpPr>
            <a:cxnSpLocks/>
          </p:cNvCxnSpPr>
          <p:nvPr/>
        </p:nvCxnSpPr>
        <p:spPr bwMode="auto">
          <a:xfrm>
            <a:off x="7250318" y="4411959"/>
            <a:ext cx="67235" cy="0"/>
          </a:xfrm>
          <a:prstGeom prst="line">
            <a:avLst/>
          </a:prstGeom>
          <a:noFill/>
          <a:ln w="28575" cap="flat" cmpd="sng" algn="ctr">
            <a:solidFill>
              <a:schemeClr val="bg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4AC513D3-3215-2BE3-19A0-9303B953CDDA}"/>
              </a:ext>
            </a:extLst>
          </p:cNvPr>
          <p:cNvCxnSpPr>
            <a:cxnSpLocks/>
          </p:cNvCxnSpPr>
          <p:nvPr/>
        </p:nvCxnSpPr>
        <p:spPr bwMode="auto">
          <a:xfrm>
            <a:off x="7316896" y="440335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1288160E-ECBA-78EB-ACA4-BD0D2F1C7509}"/>
              </a:ext>
            </a:extLst>
          </p:cNvPr>
          <p:cNvCxnSpPr>
            <a:cxnSpLocks/>
          </p:cNvCxnSpPr>
          <p:nvPr/>
        </p:nvCxnSpPr>
        <p:spPr bwMode="auto">
          <a:xfrm>
            <a:off x="7840769"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6A6F19F7-0FD9-E5F3-5701-B0101DC69486}"/>
              </a:ext>
            </a:extLst>
          </p:cNvPr>
          <p:cNvCxnSpPr>
            <a:cxnSpLocks/>
          </p:cNvCxnSpPr>
          <p:nvPr/>
        </p:nvCxnSpPr>
        <p:spPr bwMode="auto">
          <a:xfrm>
            <a:off x="8351940"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8736C7B7-5EDE-B905-3AB0-3FC26DB7AC28}"/>
              </a:ext>
            </a:extLst>
          </p:cNvPr>
          <p:cNvCxnSpPr>
            <a:cxnSpLocks/>
          </p:cNvCxnSpPr>
          <p:nvPr/>
        </p:nvCxnSpPr>
        <p:spPr bwMode="auto">
          <a:xfrm>
            <a:off x="8869463"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D6D34BD2-53CE-0D84-C5C4-533CFC9C91BB}"/>
              </a:ext>
            </a:extLst>
          </p:cNvPr>
          <p:cNvCxnSpPr>
            <a:cxnSpLocks/>
          </p:cNvCxnSpPr>
          <p:nvPr/>
        </p:nvCxnSpPr>
        <p:spPr bwMode="auto">
          <a:xfrm>
            <a:off x="9385317"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EDDB84CD-1EF0-0B2B-97F5-E2369309B8DB}"/>
              </a:ext>
            </a:extLst>
          </p:cNvPr>
          <p:cNvCxnSpPr>
            <a:cxnSpLocks/>
          </p:cNvCxnSpPr>
          <p:nvPr/>
        </p:nvCxnSpPr>
        <p:spPr bwMode="auto">
          <a:xfrm>
            <a:off x="9901334"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7508792A-486C-C004-A587-76ED66522D20}"/>
              </a:ext>
            </a:extLst>
          </p:cNvPr>
          <p:cNvCxnSpPr>
            <a:cxnSpLocks/>
          </p:cNvCxnSpPr>
          <p:nvPr/>
        </p:nvCxnSpPr>
        <p:spPr bwMode="auto">
          <a:xfrm>
            <a:off x="10415682" y="440970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BAC30DA8-0B60-23C0-C71E-2B9D8F340FB9}"/>
              </a:ext>
            </a:extLst>
          </p:cNvPr>
          <p:cNvCxnSpPr>
            <a:cxnSpLocks/>
          </p:cNvCxnSpPr>
          <p:nvPr/>
        </p:nvCxnSpPr>
        <p:spPr bwMode="auto">
          <a:xfrm>
            <a:off x="10926852" y="4409704"/>
            <a:ext cx="0" cy="76200"/>
          </a:xfrm>
          <a:prstGeom prst="line">
            <a:avLst/>
          </a:prstGeom>
          <a:noFill/>
          <a:ln w="28575" cap="flat" cmpd="sng" algn="ctr">
            <a:solidFill>
              <a:schemeClr val="bg1"/>
            </a:solidFill>
            <a:prstDash val="solid"/>
            <a:round/>
            <a:headEnd type="none" w="med" len="med"/>
            <a:tailEnd type="none" w="med" len="med"/>
          </a:ln>
          <a:effectLst/>
        </p:spPr>
      </p:cxnSp>
      <p:sp>
        <p:nvSpPr>
          <p:cNvPr id="9250" name="TextBox 9249">
            <a:extLst>
              <a:ext uri="{FF2B5EF4-FFF2-40B4-BE49-F238E27FC236}">
                <a16:creationId xmlns:a16="http://schemas.microsoft.com/office/drawing/2014/main" id="{FF24BA03-790A-C387-0173-B23F603607FE}"/>
              </a:ext>
            </a:extLst>
          </p:cNvPr>
          <p:cNvSpPr txBox="1"/>
          <p:nvPr/>
        </p:nvSpPr>
        <p:spPr bwMode="auto">
          <a:xfrm>
            <a:off x="1459850" y="4708104"/>
            <a:ext cx="33781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9251" name="TextBox 9250">
            <a:extLst>
              <a:ext uri="{FF2B5EF4-FFF2-40B4-BE49-F238E27FC236}">
                <a16:creationId xmlns:a16="http://schemas.microsoft.com/office/drawing/2014/main" id="{E8FC6DD1-AE37-288D-DDFE-EAD60AE66A6E}"/>
              </a:ext>
            </a:extLst>
          </p:cNvPr>
          <p:cNvSpPr txBox="1"/>
          <p:nvPr/>
        </p:nvSpPr>
        <p:spPr bwMode="auto">
          <a:xfrm>
            <a:off x="7316895" y="4708104"/>
            <a:ext cx="36099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9252" name="TextBox 9251">
            <a:extLst>
              <a:ext uri="{FF2B5EF4-FFF2-40B4-BE49-F238E27FC236}">
                <a16:creationId xmlns:a16="http://schemas.microsoft.com/office/drawing/2014/main" id="{15C2CF50-9E6D-B9DC-0910-44B7F0153C7E}"/>
              </a:ext>
            </a:extLst>
          </p:cNvPr>
          <p:cNvSpPr txBox="1"/>
          <p:nvPr/>
        </p:nvSpPr>
        <p:spPr bwMode="auto">
          <a:xfrm>
            <a:off x="1626828" y="256454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3" name="TextBox 9252">
            <a:extLst>
              <a:ext uri="{FF2B5EF4-FFF2-40B4-BE49-F238E27FC236}">
                <a16:creationId xmlns:a16="http://schemas.microsoft.com/office/drawing/2014/main" id="{E7895C11-B257-80DB-2453-DA8B9376A685}"/>
              </a:ext>
            </a:extLst>
          </p:cNvPr>
          <p:cNvSpPr txBox="1"/>
          <p:nvPr/>
        </p:nvSpPr>
        <p:spPr bwMode="auto">
          <a:xfrm>
            <a:off x="1722874" y="25958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4" name="TextBox 9253">
            <a:extLst>
              <a:ext uri="{FF2B5EF4-FFF2-40B4-BE49-F238E27FC236}">
                <a16:creationId xmlns:a16="http://schemas.microsoft.com/office/drawing/2014/main" id="{78D3C70E-D505-EB2E-250B-614D89608F34}"/>
              </a:ext>
            </a:extLst>
          </p:cNvPr>
          <p:cNvSpPr txBox="1"/>
          <p:nvPr/>
        </p:nvSpPr>
        <p:spPr bwMode="auto">
          <a:xfrm>
            <a:off x="1878502" y="26734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5" name="TextBox 9254">
            <a:extLst>
              <a:ext uri="{FF2B5EF4-FFF2-40B4-BE49-F238E27FC236}">
                <a16:creationId xmlns:a16="http://schemas.microsoft.com/office/drawing/2014/main" id="{1DF59B04-D0BF-452F-C484-FA3F7D68183D}"/>
              </a:ext>
            </a:extLst>
          </p:cNvPr>
          <p:cNvSpPr txBox="1"/>
          <p:nvPr/>
        </p:nvSpPr>
        <p:spPr bwMode="auto">
          <a:xfrm>
            <a:off x="2624401" y="31819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6" name="TextBox 9255">
            <a:extLst>
              <a:ext uri="{FF2B5EF4-FFF2-40B4-BE49-F238E27FC236}">
                <a16:creationId xmlns:a16="http://schemas.microsoft.com/office/drawing/2014/main" id="{E94FC2B3-3043-9B81-C6B7-CACE4E2E9BA7}"/>
              </a:ext>
            </a:extLst>
          </p:cNvPr>
          <p:cNvSpPr txBox="1"/>
          <p:nvPr/>
        </p:nvSpPr>
        <p:spPr bwMode="auto">
          <a:xfrm>
            <a:off x="1768268" y="261817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7" name="TextBox 9256">
            <a:extLst>
              <a:ext uri="{FF2B5EF4-FFF2-40B4-BE49-F238E27FC236}">
                <a16:creationId xmlns:a16="http://schemas.microsoft.com/office/drawing/2014/main" id="{4963F462-765A-6F7C-8877-447EE8ED7A8C}"/>
              </a:ext>
            </a:extLst>
          </p:cNvPr>
          <p:cNvSpPr txBox="1"/>
          <p:nvPr/>
        </p:nvSpPr>
        <p:spPr bwMode="auto">
          <a:xfrm>
            <a:off x="2678022" y="32197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8" name="TextBox 9257">
            <a:extLst>
              <a:ext uri="{FF2B5EF4-FFF2-40B4-BE49-F238E27FC236}">
                <a16:creationId xmlns:a16="http://schemas.microsoft.com/office/drawing/2014/main" id="{E5BE9BC9-E43D-4460-06BA-D9EA3DC2500A}"/>
              </a:ext>
            </a:extLst>
          </p:cNvPr>
          <p:cNvSpPr txBox="1"/>
          <p:nvPr/>
        </p:nvSpPr>
        <p:spPr bwMode="auto">
          <a:xfrm>
            <a:off x="2377857" y="30029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59" name="TextBox 9258">
            <a:extLst>
              <a:ext uri="{FF2B5EF4-FFF2-40B4-BE49-F238E27FC236}">
                <a16:creationId xmlns:a16="http://schemas.microsoft.com/office/drawing/2014/main" id="{B51E8A0B-0FC6-E2FB-8D9F-B509561D4FBB}"/>
              </a:ext>
            </a:extLst>
          </p:cNvPr>
          <p:cNvSpPr txBox="1"/>
          <p:nvPr/>
        </p:nvSpPr>
        <p:spPr bwMode="auto">
          <a:xfrm>
            <a:off x="2794001" y="328429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0" name="TextBox 9259">
            <a:extLst>
              <a:ext uri="{FF2B5EF4-FFF2-40B4-BE49-F238E27FC236}">
                <a16:creationId xmlns:a16="http://schemas.microsoft.com/office/drawing/2014/main" id="{DB5406E1-1127-096B-2A5C-A272CBA05820}"/>
              </a:ext>
            </a:extLst>
          </p:cNvPr>
          <p:cNvSpPr txBox="1"/>
          <p:nvPr/>
        </p:nvSpPr>
        <p:spPr bwMode="auto">
          <a:xfrm>
            <a:off x="2833036" y="330405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1" name="TextBox 9260">
            <a:extLst>
              <a:ext uri="{FF2B5EF4-FFF2-40B4-BE49-F238E27FC236}">
                <a16:creationId xmlns:a16="http://schemas.microsoft.com/office/drawing/2014/main" id="{518157C3-72AE-332E-DC88-D70C450B2978}"/>
              </a:ext>
            </a:extLst>
          </p:cNvPr>
          <p:cNvSpPr txBox="1"/>
          <p:nvPr/>
        </p:nvSpPr>
        <p:spPr bwMode="auto">
          <a:xfrm>
            <a:off x="1950264" y="270749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2" name="TextBox 9261">
            <a:extLst>
              <a:ext uri="{FF2B5EF4-FFF2-40B4-BE49-F238E27FC236}">
                <a16:creationId xmlns:a16="http://schemas.microsoft.com/office/drawing/2014/main" id="{F3833E4A-4E47-5E01-E15B-CA69C51EA739}"/>
              </a:ext>
            </a:extLst>
          </p:cNvPr>
          <p:cNvSpPr txBox="1"/>
          <p:nvPr/>
        </p:nvSpPr>
        <p:spPr bwMode="auto">
          <a:xfrm>
            <a:off x="2267624" y="291512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3" name="TextBox 9262">
            <a:extLst>
              <a:ext uri="{FF2B5EF4-FFF2-40B4-BE49-F238E27FC236}">
                <a16:creationId xmlns:a16="http://schemas.microsoft.com/office/drawing/2014/main" id="{8AF17B96-F281-ED27-5DB7-BF00219B208A}"/>
              </a:ext>
            </a:extLst>
          </p:cNvPr>
          <p:cNvSpPr txBox="1"/>
          <p:nvPr/>
        </p:nvSpPr>
        <p:spPr bwMode="auto">
          <a:xfrm>
            <a:off x="2292922" y="293745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4" name="TextBox 9263">
            <a:extLst>
              <a:ext uri="{FF2B5EF4-FFF2-40B4-BE49-F238E27FC236}">
                <a16:creationId xmlns:a16="http://schemas.microsoft.com/office/drawing/2014/main" id="{AAB73ACD-EA05-8CC7-C759-5819E49B2CBE}"/>
              </a:ext>
            </a:extLst>
          </p:cNvPr>
          <p:cNvSpPr txBox="1"/>
          <p:nvPr/>
        </p:nvSpPr>
        <p:spPr bwMode="auto">
          <a:xfrm>
            <a:off x="2518614" y="311238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5" name="TextBox 9264">
            <a:extLst>
              <a:ext uri="{FF2B5EF4-FFF2-40B4-BE49-F238E27FC236}">
                <a16:creationId xmlns:a16="http://schemas.microsoft.com/office/drawing/2014/main" id="{C0A3DB25-25E6-C1CE-723A-C5E21F14AA3A}"/>
              </a:ext>
            </a:extLst>
          </p:cNvPr>
          <p:cNvSpPr txBox="1"/>
          <p:nvPr/>
        </p:nvSpPr>
        <p:spPr bwMode="auto">
          <a:xfrm>
            <a:off x="2478084" y="30786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6" name="TextBox 9265">
            <a:extLst>
              <a:ext uri="{FF2B5EF4-FFF2-40B4-BE49-F238E27FC236}">
                <a16:creationId xmlns:a16="http://schemas.microsoft.com/office/drawing/2014/main" id="{E12C8F98-6679-BEE3-FDF8-D54C9E3E50E7}"/>
              </a:ext>
            </a:extLst>
          </p:cNvPr>
          <p:cNvSpPr txBox="1"/>
          <p:nvPr/>
        </p:nvSpPr>
        <p:spPr bwMode="auto">
          <a:xfrm>
            <a:off x="2851991" y="331242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7" name="TextBox 9266">
            <a:extLst>
              <a:ext uri="{FF2B5EF4-FFF2-40B4-BE49-F238E27FC236}">
                <a16:creationId xmlns:a16="http://schemas.microsoft.com/office/drawing/2014/main" id="{764DCBA0-D3DB-D0F8-3618-4933E54A4B97}"/>
              </a:ext>
            </a:extLst>
          </p:cNvPr>
          <p:cNvSpPr txBox="1"/>
          <p:nvPr/>
        </p:nvSpPr>
        <p:spPr bwMode="auto">
          <a:xfrm>
            <a:off x="2887142" y="333475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8" name="TextBox 9267">
            <a:extLst>
              <a:ext uri="{FF2B5EF4-FFF2-40B4-BE49-F238E27FC236}">
                <a16:creationId xmlns:a16="http://schemas.microsoft.com/office/drawing/2014/main" id="{BA4F63D4-BBD7-3C06-06A4-74C9BCDCCABC}"/>
              </a:ext>
            </a:extLst>
          </p:cNvPr>
          <p:cNvSpPr txBox="1"/>
          <p:nvPr/>
        </p:nvSpPr>
        <p:spPr bwMode="auto">
          <a:xfrm>
            <a:off x="2944394" y="336442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69" name="TextBox 9268">
            <a:extLst>
              <a:ext uri="{FF2B5EF4-FFF2-40B4-BE49-F238E27FC236}">
                <a16:creationId xmlns:a16="http://schemas.microsoft.com/office/drawing/2014/main" id="{556DA1CC-61DC-8AB3-72CE-20240FC05F8E}"/>
              </a:ext>
            </a:extLst>
          </p:cNvPr>
          <p:cNvSpPr txBox="1"/>
          <p:nvPr/>
        </p:nvSpPr>
        <p:spPr bwMode="auto">
          <a:xfrm>
            <a:off x="2989485" y="339790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0" name="TextBox 9269">
            <a:extLst>
              <a:ext uri="{FF2B5EF4-FFF2-40B4-BE49-F238E27FC236}">
                <a16:creationId xmlns:a16="http://schemas.microsoft.com/office/drawing/2014/main" id="{5E68FA33-E9A3-45A0-9FFD-3217F70C796B}"/>
              </a:ext>
            </a:extLst>
          </p:cNvPr>
          <p:cNvSpPr txBox="1"/>
          <p:nvPr/>
        </p:nvSpPr>
        <p:spPr bwMode="auto">
          <a:xfrm>
            <a:off x="3030663" y="342023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1" name="TextBox 9270">
            <a:extLst>
              <a:ext uri="{FF2B5EF4-FFF2-40B4-BE49-F238E27FC236}">
                <a16:creationId xmlns:a16="http://schemas.microsoft.com/office/drawing/2014/main" id="{069E435A-D401-3925-8F3C-C7C257382A2A}"/>
              </a:ext>
            </a:extLst>
          </p:cNvPr>
          <p:cNvSpPr txBox="1"/>
          <p:nvPr/>
        </p:nvSpPr>
        <p:spPr bwMode="auto">
          <a:xfrm>
            <a:off x="3115437" y="346640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2" name="TextBox 9271">
            <a:extLst>
              <a:ext uri="{FF2B5EF4-FFF2-40B4-BE49-F238E27FC236}">
                <a16:creationId xmlns:a16="http://schemas.microsoft.com/office/drawing/2014/main" id="{EF24CDAE-6668-7E42-65A2-2240926D99D8}"/>
              </a:ext>
            </a:extLst>
          </p:cNvPr>
          <p:cNvSpPr txBox="1"/>
          <p:nvPr/>
        </p:nvSpPr>
        <p:spPr bwMode="auto">
          <a:xfrm>
            <a:off x="3153909" y="347877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3" name="TextBox 9272">
            <a:extLst>
              <a:ext uri="{FF2B5EF4-FFF2-40B4-BE49-F238E27FC236}">
                <a16:creationId xmlns:a16="http://schemas.microsoft.com/office/drawing/2014/main" id="{8E89826F-F999-8EE8-74B2-6EF70FF1BF48}"/>
              </a:ext>
            </a:extLst>
          </p:cNvPr>
          <p:cNvSpPr txBox="1"/>
          <p:nvPr/>
        </p:nvSpPr>
        <p:spPr bwMode="auto">
          <a:xfrm>
            <a:off x="3192381" y="349113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4" name="TextBox 9273">
            <a:extLst>
              <a:ext uri="{FF2B5EF4-FFF2-40B4-BE49-F238E27FC236}">
                <a16:creationId xmlns:a16="http://schemas.microsoft.com/office/drawing/2014/main" id="{2FC1F440-F2D6-0735-1891-A478E411F573}"/>
              </a:ext>
            </a:extLst>
          </p:cNvPr>
          <p:cNvSpPr txBox="1"/>
          <p:nvPr/>
        </p:nvSpPr>
        <p:spPr bwMode="auto">
          <a:xfrm>
            <a:off x="3218438" y="35011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5" name="TextBox 9274">
            <a:extLst>
              <a:ext uri="{FF2B5EF4-FFF2-40B4-BE49-F238E27FC236}">
                <a16:creationId xmlns:a16="http://schemas.microsoft.com/office/drawing/2014/main" id="{BC048467-62C7-95AE-8444-C2DE5B482884}"/>
              </a:ext>
            </a:extLst>
          </p:cNvPr>
          <p:cNvSpPr txBox="1"/>
          <p:nvPr/>
        </p:nvSpPr>
        <p:spPr bwMode="auto">
          <a:xfrm>
            <a:off x="3285775" y="35361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6" name="TextBox 9275">
            <a:extLst>
              <a:ext uri="{FF2B5EF4-FFF2-40B4-BE49-F238E27FC236}">
                <a16:creationId xmlns:a16="http://schemas.microsoft.com/office/drawing/2014/main" id="{3DBE2DAF-89AE-688C-72F3-4F93CF65B621}"/>
              </a:ext>
            </a:extLst>
          </p:cNvPr>
          <p:cNvSpPr txBox="1"/>
          <p:nvPr/>
        </p:nvSpPr>
        <p:spPr bwMode="auto">
          <a:xfrm>
            <a:off x="3305688" y="354576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7" name="TextBox 9276">
            <a:extLst>
              <a:ext uri="{FF2B5EF4-FFF2-40B4-BE49-F238E27FC236}">
                <a16:creationId xmlns:a16="http://schemas.microsoft.com/office/drawing/2014/main" id="{44BD74AC-B26A-9459-39D4-878B84EE69B2}"/>
              </a:ext>
            </a:extLst>
          </p:cNvPr>
          <p:cNvSpPr txBox="1"/>
          <p:nvPr/>
        </p:nvSpPr>
        <p:spPr bwMode="auto">
          <a:xfrm>
            <a:off x="3334553" y="35553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8" name="TextBox 9277">
            <a:extLst>
              <a:ext uri="{FF2B5EF4-FFF2-40B4-BE49-F238E27FC236}">
                <a16:creationId xmlns:a16="http://schemas.microsoft.com/office/drawing/2014/main" id="{99D685BD-C61B-FFAD-1A64-AE65585343FF}"/>
              </a:ext>
            </a:extLst>
          </p:cNvPr>
          <p:cNvSpPr txBox="1"/>
          <p:nvPr/>
        </p:nvSpPr>
        <p:spPr bwMode="auto">
          <a:xfrm>
            <a:off x="3383819" y="357767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79" name="TextBox 9278">
            <a:extLst>
              <a:ext uri="{FF2B5EF4-FFF2-40B4-BE49-F238E27FC236}">
                <a16:creationId xmlns:a16="http://schemas.microsoft.com/office/drawing/2014/main" id="{A6558182-5B3D-0816-E689-9620EAA20050}"/>
              </a:ext>
            </a:extLst>
          </p:cNvPr>
          <p:cNvSpPr txBox="1"/>
          <p:nvPr/>
        </p:nvSpPr>
        <p:spPr bwMode="auto">
          <a:xfrm>
            <a:off x="3454529" y="36077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0" name="TextBox 9279">
            <a:extLst>
              <a:ext uri="{FF2B5EF4-FFF2-40B4-BE49-F238E27FC236}">
                <a16:creationId xmlns:a16="http://schemas.microsoft.com/office/drawing/2014/main" id="{3B60847A-2718-9E6D-9DE6-CD6523DCD364}"/>
              </a:ext>
            </a:extLst>
          </p:cNvPr>
          <p:cNvSpPr txBox="1"/>
          <p:nvPr/>
        </p:nvSpPr>
        <p:spPr bwMode="auto">
          <a:xfrm>
            <a:off x="3531473" y="363324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1" name="TextBox 9280">
            <a:extLst>
              <a:ext uri="{FF2B5EF4-FFF2-40B4-BE49-F238E27FC236}">
                <a16:creationId xmlns:a16="http://schemas.microsoft.com/office/drawing/2014/main" id="{DC6E9F74-A6C6-4F0D-7E39-23DF3763886C}"/>
              </a:ext>
            </a:extLst>
          </p:cNvPr>
          <p:cNvSpPr txBox="1"/>
          <p:nvPr/>
        </p:nvSpPr>
        <p:spPr bwMode="auto">
          <a:xfrm>
            <a:off x="3579090" y="36629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2" name="TextBox 9281">
            <a:extLst>
              <a:ext uri="{FF2B5EF4-FFF2-40B4-BE49-F238E27FC236}">
                <a16:creationId xmlns:a16="http://schemas.microsoft.com/office/drawing/2014/main" id="{57F4E854-861E-8EBF-CF01-E18C8E6D96E2}"/>
              </a:ext>
            </a:extLst>
          </p:cNvPr>
          <p:cNvSpPr txBox="1"/>
          <p:nvPr/>
        </p:nvSpPr>
        <p:spPr bwMode="auto">
          <a:xfrm>
            <a:off x="3617562" y="368523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3" name="TextBox 9282">
            <a:extLst>
              <a:ext uri="{FF2B5EF4-FFF2-40B4-BE49-F238E27FC236}">
                <a16:creationId xmlns:a16="http://schemas.microsoft.com/office/drawing/2014/main" id="{9A4ABCB1-2D38-FA59-C97C-BD286D15BACB}"/>
              </a:ext>
            </a:extLst>
          </p:cNvPr>
          <p:cNvSpPr txBox="1"/>
          <p:nvPr/>
        </p:nvSpPr>
        <p:spPr bwMode="auto">
          <a:xfrm>
            <a:off x="3643619" y="369822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4" name="TextBox 9283">
            <a:extLst>
              <a:ext uri="{FF2B5EF4-FFF2-40B4-BE49-F238E27FC236}">
                <a16:creationId xmlns:a16="http://schemas.microsoft.com/office/drawing/2014/main" id="{F7A5FD8E-477E-9A27-E5FD-64332D036599}"/>
              </a:ext>
            </a:extLst>
          </p:cNvPr>
          <p:cNvSpPr txBox="1"/>
          <p:nvPr/>
        </p:nvSpPr>
        <p:spPr bwMode="auto">
          <a:xfrm>
            <a:off x="3665179" y="370570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5" name="TextBox 9284">
            <a:extLst>
              <a:ext uri="{FF2B5EF4-FFF2-40B4-BE49-F238E27FC236}">
                <a16:creationId xmlns:a16="http://schemas.microsoft.com/office/drawing/2014/main" id="{7DD747A9-59DB-F232-C3DD-B5950BE33402}"/>
              </a:ext>
            </a:extLst>
          </p:cNvPr>
          <p:cNvSpPr txBox="1"/>
          <p:nvPr/>
        </p:nvSpPr>
        <p:spPr bwMode="auto">
          <a:xfrm>
            <a:off x="3694506" y="37075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6" name="TextBox 9285">
            <a:extLst>
              <a:ext uri="{FF2B5EF4-FFF2-40B4-BE49-F238E27FC236}">
                <a16:creationId xmlns:a16="http://schemas.microsoft.com/office/drawing/2014/main" id="{BA0C1578-AA88-A671-9421-5A7ED6C1BFD3}"/>
              </a:ext>
            </a:extLst>
          </p:cNvPr>
          <p:cNvSpPr txBox="1"/>
          <p:nvPr/>
        </p:nvSpPr>
        <p:spPr bwMode="auto">
          <a:xfrm>
            <a:off x="3682091" y="370930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7" name="TextBox 9286">
            <a:extLst>
              <a:ext uri="{FF2B5EF4-FFF2-40B4-BE49-F238E27FC236}">
                <a16:creationId xmlns:a16="http://schemas.microsoft.com/office/drawing/2014/main" id="{A52869AE-6F99-FF9A-7EEF-B68CEE00E439}"/>
              </a:ext>
            </a:extLst>
          </p:cNvPr>
          <p:cNvSpPr txBox="1"/>
          <p:nvPr/>
        </p:nvSpPr>
        <p:spPr bwMode="auto">
          <a:xfrm>
            <a:off x="3755255" y="37400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8" name="TextBox 9287">
            <a:extLst>
              <a:ext uri="{FF2B5EF4-FFF2-40B4-BE49-F238E27FC236}">
                <a16:creationId xmlns:a16="http://schemas.microsoft.com/office/drawing/2014/main" id="{F9EBDF45-1220-FAF4-2D49-142AA6F188B5}"/>
              </a:ext>
            </a:extLst>
          </p:cNvPr>
          <p:cNvSpPr txBox="1"/>
          <p:nvPr/>
        </p:nvSpPr>
        <p:spPr bwMode="auto">
          <a:xfrm>
            <a:off x="3773721" y="37400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89" name="TextBox 9288">
            <a:extLst>
              <a:ext uri="{FF2B5EF4-FFF2-40B4-BE49-F238E27FC236}">
                <a16:creationId xmlns:a16="http://schemas.microsoft.com/office/drawing/2014/main" id="{DEA28109-E235-BD20-5643-49304828E1B5}"/>
              </a:ext>
            </a:extLst>
          </p:cNvPr>
          <p:cNvSpPr txBox="1"/>
          <p:nvPr/>
        </p:nvSpPr>
        <p:spPr bwMode="auto">
          <a:xfrm>
            <a:off x="3816005" y="375523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0" name="TextBox 9289">
            <a:extLst>
              <a:ext uri="{FF2B5EF4-FFF2-40B4-BE49-F238E27FC236}">
                <a16:creationId xmlns:a16="http://schemas.microsoft.com/office/drawing/2014/main" id="{60C33657-9D3F-C6A8-6BAD-F994EADA01C4}"/>
              </a:ext>
            </a:extLst>
          </p:cNvPr>
          <p:cNvSpPr txBox="1"/>
          <p:nvPr/>
        </p:nvSpPr>
        <p:spPr bwMode="auto">
          <a:xfrm>
            <a:off x="3848075" y="375523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1" name="TextBox 9290">
            <a:extLst>
              <a:ext uri="{FF2B5EF4-FFF2-40B4-BE49-F238E27FC236}">
                <a16:creationId xmlns:a16="http://schemas.microsoft.com/office/drawing/2014/main" id="{7CBA5631-16F3-C8C6-D93C-BBC89EC4E075}"/>
              </a:ext>
            </a:extLst>
          </p:cNvPr>
          <p:cNvSpPr txBox="1"/>
          <p:nvPr/>
        </p:nvSpPr>
        <p:spPr bwMode="auto">
          <a:xfrm>
            <a:off x="3918785" y="378063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2" name="TextBox 9291">
            <a:extLst>
              <a:ext uri="{FF2B5EF4-FFF2-40B4-BE49-F238E27FC236}">
                <a16:creationId xmlns:a16="http://schemas.microsoft.com/office/drawing/2014/main" id="{24764EF9-F687-645E-7F70-DF3CB255008B}"/>
              </a:ext>
            </a:extLst>
          </p:cNvPr>
          <p:cNvSpPr txBox="1"/>
          <p:nvPr/>
        </p:nvSpPr>
        <p:spPr bwMode="auto">
          <a:xfrm>
            <a:off x="3940045" y="37838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3" name="TextBox 9292">
            <a:extLst>
              <a:ext uri="{FF2B5EF4-FFF2-40B4-BE49-F238E27FC236}">
                <a16:creationId xmlns:a16="http://schemas.microsoft.com/office/drawing/2014/main" id="{0C295285-8544-5B45-CBEA-BD6B47565572}"/>
              </a:ext>
            </a:extLst>
          </p:cNvPr>
          <p:cNvSpPr txBox="1"/>
          <p:nvPr/>
        </p:nvSpPr>
        <p:spPr bwMode="auto">
          <a:xfrm>
            <a:off x="3960432" y="378698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4" name="TextBox 9293">
            <a:extLst>
              <a:ext uri="{FF2B5EF4-FFF2-40B4-BE49-F238E27FC236}">
                <a16:creationId xmlns:a16="http://schemas.microsoft.com/office/drawing/2014/main" id="{8CB29629-7DFA-109A-6741-3F43F36023CC}"/>
              </a:ext>
            </a:extLst>
          </p:cNvPr>
          <p:cNvSpPr txBox="1"/>
          <p:nvPr/>
        </p:nvSpPr>
        <p:spPr bwMode="auto">
          <a:xfrm>
            <a:off x="4007464" y="37894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5" name="TextBox 9294">
            <a:extLst>
              <a:ext uri="{FF2B5EF4-FFF2-40B4-BE49-F238E27FC236}">
                <a16:creationId xmlns:a16="http://schemas.microsoft.com/office/drawing/2014/main" id="{C3685160-8977-D4FD-CACE-29AB3059EA1C}"/>
              </a:ext>
            </a:extLst>
          </p:cNvPr>
          <p:cNvSpPr txBox="1"/>
          <p:nvPr/>
        </p:nvSpPr>
        <p:spPr bwMode="auto">
          <a:xfrm>
            <a:off x="4020090" y="3792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6" name="TextBox 9295">
            <a:extLst>
              <a:ext uri="{FF2B5EF4-FFF2-40B4-BE49-F238E27FC236}">
                <a16:creationId xmlns:a16="http://schemas.microsoft.com/office/drawing/2014/main" id="{432B203A-21E2-E36B-B28E-847B27C42523}"/>
              </a:ext>
            </a:extLst>
          </p:cNvPr>
          <p:cNvSpPr txBox="1"/>
          <p:nvPr/>
        </p:nvSpPr>
        <p:spPr bwMode="auto">
          <a:xfrm>
            <a:off x="4031966" y="379618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7" name="TextBox 9296">
            <a:extLst>
              <a:ext uri="{FF2B5EF4-FFF2-40B4-BE49-F238E27FC236}">
                <a16:creationId xmlns:a16="http://schemas.microsoft.com/office/drawing/2014/main" id="{76493A0E-2579-F7E3-CCF9-080D5A8D5694}"/>
              </a:ext>
            </a:extLst>
          </p:cNvPr>
          <p:cNvSpPr txBox="1"/>
          <p:nvPr/>
        </p:nvSpPr>
        <p:spPr bwMode="auto">
          <a:xfrm>
            <a:off x="4067263" y="38283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8" name="TextBox 9297">
            <a:extLst>
              <a:ext uri="{FF2B5EF4-FFF2-40B4-BE49-F238E27FC236}">
                <a16:creationId xmlns:a16="http://schemas.microsoft.com/office/drawing/2014/main" id="{2B3A474B-91AC-5FA6-2DC6-B3776784246B}"/>
              </a:ext>
            </a:extLst>
          </p:cNvPr>
          <p:cNvSpPr txBox="1"/>
          <p:nvPr/>
        </p:nvSpPr>
        <p:spPr bwMode="auto">
          <a:xfrm>
            <a:off x="4120290" y="38585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99" name="TextBox 9298">
            <a:extLst>
              <a:ext uri="{FF2B5EF4-FFF2-40B4-BE49-F238E27FC236}">
                <a16:creationId xmlns:a16="http://schemas.microsoft.com/office/drawing/2014/main" id="{A52785A2-5C3E-4B9A-D095-DE7BDE778CC4}"/>
              </a:ext>
            </a:extLst>
          </p:cNvPr>
          <p:cNvSpPr txBox="1"/>
          <p:nvPr/>
        </p:nvSpPr>
        <p:spPr bwMode="auto">
          <a:xfrm>
            <a:off x="4163887" y="38563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0" name="TextBox 9299">
            <a:extLst>
              <a:ext uri="{FF2B5EF4-FFF2-40B4-BE49-F238E27FC236}">
                <a16:creationId xmlns:a16="http://schemas.microsoft.com/office/drawing/2014/main" id="{EAFE98B1-A984-246B-81D7-DC31E60A90E1}"/>
              </a:ext>
            </a:extLst>
          </p:cNvPr>
          <p:cNvSpPr txBox="1"/>
          <p:nvPr/>
        </p:nvSpPr>
        <p:spPr bwMode="auto">
          <a:xfrm>
            <a:off x="4189287" y="38585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1" name="TextBox 9300">
            <a:extLst>
              <a:ext uri="{FF2B5EF4-FFF2-40B4-BE49-F238E27FC236}">
                <a16:creationId xmlns:a16="http://schemas.microsoft.com/office/drawing/2014/main" id="{AA8C9BA9-2248-4A05-4C56-1C6063B0F377}"/>
              </a:ext>
            </a:extLst>
          </p:cNvPr>
          <p:cNvSpPr txBox="1"/>
          <p:nvPr/>
        </p:nvSpPr>
        <p:spPr bwMode="auto">
          <a:xfrm>
            <a:off x="4215245" y="38562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2" name="TextBox 9301">
            <a:extLst>
              <a:ext uri="{FF2B5EF4-FFF2-40B4-BE49-F238E27FC236}">
                <a16:creationId xmlns:a16="http://schemas.microsoft.com/office/drawing/2014/main" id="{BB5ED616-41DC-937B-4F10-9B91A374A630}"/>
              </a:ext>
            </a:extLst>
          </p:cNvPr>
          <p:cNvSpPr txBox="1"/>
          <p:nvPr/>
        </p:nvSpPr>
        <p:spPr bwMode="auto">
          <a:xfrm>
            <a:off x="4240831" y="38585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3" name="TextBox 9302">
            <a:extLst>
              <a:ext uri="{FF2B5EF4-FFF2-40B4-BE49-F238E27FC236}">
                <a16:creationId xmlns:a16="http://schemas.microsoft.com/office/drawing/2014/main" id="{B24902FF-FE01-4E21-564D-08C3D48455BB}"/>
              </a:ext>
            </a:extLst>
          </p:cNvPr>
          <p:cNvSpPr txBox="1"/>
          <p:nvPr/>
        </p:nvSpPr>
        <p:spPr bwMode="auto">
          <a:xfrm>
            <a:off x="4151001" y="38562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4" name="TextBox 9303">
            <a:extLst>
              <a:ext uri="{FF2B5EF4-FFF2-40B4-BE49-F238E27FC236}">
                <a16:creationId xmlns:a16="http://schemas.microsoft.com/office/drawing/2014/main" id="{3336E36A-D51D-CA62-8EAE-96EB7A01BABC}"/>
              </a:ext>
            </a:extLst>
          </p:cNvPr>
          <p:cNvSpPr txBox="1"/>
          <p:nvPr/>
        </p:nvSpPr>
        <p:spPr bwMode="auto">
          <a:xfrm>
            <a:off x="4129815" y="38562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5" name="TextBox 9304">
            <a:extLst>
              <a:ext uri="{FF2B5EF4-FFF2-40B4-BE49-F238E27FC236}">
                <a16:creationId xmlns:a16="http://schemas.microsoft.com/office/drawing/2014/main" id="{BEEBE7C6-6DF8-8405-A471-349370636B5B}"/>
              </a:ext>
            </a:extLst>
          </p:cNvPr>
          <p:cNvSpPr txBox="1"/>
          <p:nvPr/>
        </p:nvSpPr>
        <p:spPr bwMode="auto">
          <a:xfrm>
            <a:off x="4139340" y="38585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6" name="TextBox 9305">
            <a:extLst>
              <a:ext uri="{FF2B5EF4-FFF2-40B4-BE49-F238E27FC236}">
                <a16:creationId xmlns:a16="http://schemas.microsoft.com/office/drawing/2014/main" id="{FF812934-CBE4-8B14-D3AA-92F865A15F28}"/>
              </a:ext>
            </a:extLst>
          </p:cNvPr>
          <p:cNvSpPr txBox="1"/>
          <p:nvPr/>
        </p:nvSpPr>
        <p:spPr bwMode="auto">
          <a:xfrm>
            <a:off x="4295828" y="39086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7" name="TextBox 9306">
            <a:extLst>
              <a:ext uri="{FF2B5EF4-FFF2-40B4-BE49-F238E27FC236}">
                <a16:creationId xmlns:a16="http://schemas.microsoft.com/office/drawing/2014/main" id="{97F2D333-A5E0-7B7A-7649-1B5F1FAAA52B}"/>
              </a:ext>
            </a:extLst>
          </p:cNvPr>
          <p:cNvSpPr txBox="1"/>
          <p:nvPr/>
        </p:nvSpPr>
        <p:spPr bwMode="auto">
          <a:xfrm>
            <a:off x="4369597" y="39612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8" name="TextBox 9307">
            <a:extLst>
              <a:ext uri="{FF2B5EF4-FFF2-40B4-BE49-F238E27FC236}">
                <a16:creationId xmlns:a16="http://schemas.microsoft.com/office/drawing/2014/main" id="{1490D541-AAE7-FE0F-C30F-FD94BAB64B35}"/>
              </a:ext>
            </a:extLst>
          </p:cNvPr>
          <p:cNvSpPr txBox="1"/>
          <p:nvPr/>
        </p:nvSpPr>
        <p:spPr bwMode="auto">
          <a:xfrm>
            <a:off x="4389989" y="39623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09" name="TextBox 9308">
            <a:extLst>
              <a:ext uri="{FF2B5EF4-FFF2-40B4-BE49-F238E27FC236}">
                <a16:creationId xmlns:a16="http://schemas.microsoft.com/office/drawing/2014/main" id="{59997D70-32F1-3786-8CF0-E2066DABEAE9}"/>
              </a:ext>
            </a:extLst>
          </p:cNvPr>
          <p:cNvSpPr txBox="1"/>
          <p:nvPr/>
        </p:nvSpPr>
        <p:spPr bwMode="auto">
          <a:xfrm>
            <a:off x="4425286" y="39612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10" name="TextBox 9309">
            <a:extLst>
              <a:ext uri="{FF2B5EF4-FFF2-40B4-BE49-F238E27FC236}">
                <a16:creationId xmlns:a16="http://schemas.microsoft.com/office/drawing/2014/main" id="{8344B5B3-B0D0-C369-7CC6-85FCBB2A6E82}"/>
              </a:ext>
            </a:extLst>
          </p:cNvPr>
          <p:cNvSpPr txBox="1"/>
          <p:nvPr/>
        </p:nvSpPr>
        <p:spPr bwMode="auto">
          <a:xfrm>
            <a:off x="4460850" y="39612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11" name="TextBox 9310">
            <a:extLst>
              <a:ext uri="{FF2B5EF4-FFF2-40B4-BE49-F238E27FC236}">
                <a16:creationId xmlns:a16="http://schemas.microsoft.com/office/drawing/2014/main" id="{807511F9-C991-C247-6DB9-D0A06BCF78EE}"/>
              </a:ext>
            </a:extLst>
          </p:cNvPr>
          <p:cNvSpPr txBox="1"/>
          <p:nvPr/>
        </p:nvSpPr>
        <p:spPr bwMode="auto">
          <a:xfrm>
            <a:off x="4755035" y="39612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pic>
        <p:nvPicPr>
          <p:cNvPr id="9313" name="Graphic 9312">
            <a:extLst>
              <a:ext uri="{FF2B5EF4-FFF2-40B4-BE49-F238E27FC236}">
                <a16:creationId xmlns:a16="http://schemas.microsoft.com/office/drawing/2014/main" id="{098BA0C7-47DA-4A96-3A9E-7B93920FE4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96489" y="2595849"/>
            <a:ext cx="3542135" cy="1739910"/>
          </a:xfrm>
          <a:prstGeom prst="rect">
            <a:avLst/>
          </a:prstGeom>
        </p:spPr>
      </p:pic>
      <p:pic>
        <p:nvPicPr>
          <p:cNvPr id="9317" name="Graphic 9316">
            <a:extLst>
              <a:ext uri="{FF2B5EF4-FFF2-40B4-BE49-F238E27FC236}">
                <a16:creationId xmlns:a16="http://schemas.microsoft.com/office/drawing/2014/main" id="{3A54E110-0BC0-D74C-E359-ED88286C67B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93797" y="2601681"/>
            <a:ext cx="3366214" cy="1484587"/>
          </a:xfrm>
          <a:prstGeom prst="rect">
            <a:avLst/>
          </a:prstGeom>
        </p:spPr>
      </p:pic>
      <p:sp>
        <p:nvSpPr>
          <p:cNvPr id="9319" name="TextBox 9318">
            <a:extLst>
              <a:ext uri="{FF2B5EF4-FFF2-40B4-BE49-F238E27FC236}">
                <a16:creationId xmlns:a16="http://schemas.microsoft.com/office/drawing/2014/main" id="{2445382F-FBEA-90DC-97B8-85A88C27CAE5}"/>
              </a:ext>
            </a:extLst>
          </p:cNvPr>
          <p:cNvSpPr txBox="1"/>
          <p:nvPr/>
        </p:nvSpPr>
        <p:spPr bwMode="auto">
          <a:xfrm>
            <a:off x="4286303" y="418864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0" name="TextBox 9319">
            <a:extLst>
              <a:ext uri="{FF2B5EF4-FFF2-40B4-BE49-F238E27FC236}">
                <a16:creationId xmlns:a16="http://schemas.microsoft.com/office/drawing/2014/main" id="{2830FFD0-6B24-4628-CF42-05B17C7B0387}"/>
              </a:ext>
            </a:extLst>
          </p:cNvPr>
          <p:cNvSpPr txBox="1"/>
          <p:nvPr/>
        </p:nvSpPr>
        <p:spPr bwMode="auto">
          <a:xfrm>
            <a:off x="4245520" y="418864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1" name="TextBox 9320">
            <a:extLst>
              <a:ext uri="{FF2B5EF4-FFF2-40B4-BE49-F238E27FC236}">
                <a16:creationId xmlns:a16="http://schemas.microsoft.com/office/drawing/2014/main" id="{3E98E9C0-C9DE-D2FC-0B39-FD8F01E93853}"/>
              </a:ext>
            </a:extLst>
          </p:cNvPr>
          <p:cNvSpPr txBox="1"/>
          <p:nvPr/>
        </p:nvSpPr>
        <p:spPr bwMode="auto">
          <a:xfrm>
            <a:off x="4078094" y="40319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2" name="TextBox 9321">
            <a:extLst>
              <a:ext uri="{FF2B5EF4-FFF2-40B4-BE49-F238E27FC236}">
                <a16:creationId xmlns:a16="http://schemas.microsoft.com/office/drawing/2014/main" id="{3EE0516E-FC12-A154-1420-6731F4857522}"/>
              </a:ext>
            </a:extLst>
          </p:cNvPr>
          <p:cNvSpPr txBox="1"/>
          <p:nvPr/>
        </p:nvSpPr>
        <p:spPr bwMode="auto">
          <a:xfrm>
            <a:off x="4019247" y="40351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3" name="TextBox 9322">
            <a:extLst>
              <a:ext uri="{FF2B5EF4-FFF2-40B4-BE49-F238E27FC236}">
                <a16:creationId xmlns:a16="http://schemas.microsoft.com/office/drawing/2014/main" id="{A458DC75-4A37-AC2E-1C07-5815B0314B29}"/>
              </a:ext>
            </a:extLst>
          </p:cNvPr>
          <p:cNvSpPr txBox="1"/>
          <p:nvPr/>
        </p:nvSpPr>
        <p:spPr bwMode="auto">
          <a:xfrm>
            <a:off x="3916544" y="403413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4" name="TextBox 9323">
            <a:extLst>
              <a:ext uri="{FF2B5EF4-FFF2-40B4-BE49-F238E27FC236}">
                <a16:creationId xmlns:a16="http://schemas.microsoft.com/office/drawing/2014/main" id="{54C0C248-6101-8377-4B60-D85CAF218DB3}"/>
              </a:ext>
            </a:extLst>
          </p:cNvPr>
          <p:cNvSpPr txBox="1"/>
          <p:nvPr/>
        </p:nvSpPr>
        <p:spPr bwMode="auto">
          <a:xfrm>
            <a:off x="3897791" y="40351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5" name="TextBox 9324">
            <a:extLst>
              <a:ext uri="{FF2B5EF4-FFF2-40B4-BE49-F238E27FC236}">
                <a16:creationId xmlns:a16="http://schemas.microsoft.com/office/drawing/2014/main" id="{A9BAFFA3-CD89-241B-8E68-BC48E70AADA7}"/>
              </a:ext>
            </a:extLst>
          </p:cNvPr>
          <p:cNvSpPr txBox="1"/>
          <p:nvPr/>
        </p:nvSpPr>
        <p:spPr bwMode="auto">
          <a:xfrm>
            <a:off x="3824811" y="39951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6" name="TextBox 9325">
            <a:extLst>
              <a:ext uri="{FF2B5EF4-FFF2-40B4-BE49-F238E27FC236}">
                <a16:creationId xmlns:a16="http://schemas.microsoft.com/office/drawing/2014/main" id="{7897E288-B058-A5FD-BB30-2E35DCC60105}"/>
              </a:ext>
            </a:extLst>
          </p:cNvPr>
          <p:cNvSpPr txBox="1"/>
          <p:nvPr/>
        </p:nvSpPr>
        <p:spPr bwMode="auto">
          <a:xfrm>
            <a:off x="3808712" y="39951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7" name="TextBox 9326">
            <a:extLst>
              <a:ext uri="{FF2B5EF4-FFF2-40B4-BE49-F238E27FC236}">
                <a16:creationId xmlns:a16="http://schemas.microsoft.com/office/drawing/2014/main" id="{37FE647E-27CE-B659-638C-37EBC55A76B5}"/>
              </a:ext>
            </a:extLst>
          </p:cNvPr>
          <p:cNvSpPr txBox="1"/>
          <p:nvPr/>
        </p:nvSpPr>
        <p:spPr bwMode="auto">
          <a:xfrm>
            <a:off x="3792613" y="39951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8" name="TextBox 9327">
            <a:extLst>
              <a:ext uri="{FF2B5EF4-FFF2-40B4-BE49-F238E27FC236}">
                <a16:creationId xmlns:a16="http://schemas.microsoft.com/office/drawing/2014/main" id="{7D046D8F-474E-7D8C-97CD-9BAD8D5543EE}"/>
              </a:ext>
            </a:extLst>
          </p:cNvPr>
          <p:cNvSpPr txBox="1"/>
          <p:nvPr/>
        </p:nvSpPr>
        <p:spPr bwMode="auto">
          <a:xfrm>
            <a:off x="3668746" y="39623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29" name="TextBox 9328">
            <a:extLst>
              <a:ext uri="{FF2B5EF4-FFF2-40B4-BE49-F238E27FC236}">
                <a16:creationId xmlns:a16="http://schemas.microsoft.com/office/drawing/2014/main" id="{D1FB675D-AB94-1141-28A4-6A385B97F5E8}"/>
              </a:ext>
            </a:extLst>
          </p:cNvPr>
          <p:cNvSpPr txBox="1"/>
          <p:nvPr/>
        </p:nvSpPr>
        <p:spPr bwMode="auto">
          <a:xfrm>
            <a:off x="3649594" y="39647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0" name="TextBox 9329">
            <a:extLst>
              <a:ext uri="{FF2B5EF4-FFF2-40B4-BE49-F238E27FC236}">
                <a16:creationId xmlns:a16="http://schemas.microsoft.com/office/drawing/2014/main" id="{B06A1809-9779-5DBA-12A0-E81C2CD00D32}"/>
              </a:ext>
            </a:extLst>
          </p:cNvPr>
          <p:cNvSpPr txBox="1"/>
          <p:nvPr/>
        </p:nvSpPr>
        <p:spPr bwMode="auto">
          <a:xfrm>
            <a:off x="3700946" y="39645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1" name="TextBox 9330">
            <a:extLst>
              <a:ext uri="{FF2B5EF4-FFF2-40B4-BE49-F238E27FC236}">
                <a16:creationId xmlns:a16="http://schemas.microsoft.com/office/drawing/2014/main" id="{B5A417AA-815F-2ED1-58E3-0273D940E51B}"/>
              </a:ext>
            </a:extLst>
          </p:cNvPr>
          <p:cNvSpPr txBox="1"/>
          <p:nvPr/>
        </p:nvSpPr>
        <p:spPr bwMode="auto">
          <a:xfrm>
            <a:off x="3725000" y="39645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2" name="TextBox 9331">
            <a:extLst>
              <a:ext uri="{FF2B5EF4-FFF2-40B4-BE49-F238E27FC236}">
                <a16:creationId xmlns:a16="http://schemas.microsoft.com/office/drawing/2014/main" id="{274FB54F-9395-28C8-354A-AAC601163DB7}"/>
              </a:ext>
            </a:extLst>
          </p:cNvPr>
          <p:cNvSpPr txBox="1"/>
          <p:nvPr/>
        </p:nvSpPr>
        <p:spPr bwMode="auto">
          <a:xfrm>
            <a:off x="3531473" y="390312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3" name="TextBox 9332">
            <a:extLst>
              <a:ext uri="{FF2B5EF4-FFF2-40B4-BE49-F238E27FC236}">
                <a16:creationId xmlns:a16="http://schemas.microsoft.com/office/drawing/2014/main" id="{89197291-3A98-44FD-031E-D0541034C148}"/>
              </a:ext>
            </a:extLst>
          </p:cNvPr>
          <p:cNvSpPr txBox="1"/>
          <p:nvPr/>
        </p:nvSpPr>
        <p:spPr bwMode="auto">
          <a:xfrm>
            <a:off x="3569945" y="391113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4" name="TextBox 9333">
            <a:extLst>
              <a:ext uri="{FF2B5EF4-FFF2-40B4-BE49-F238E27FC236}">
                <a16:creationId xmlns:a16="http://schemas.microsoft.com/office/drawing/2014/main" id="{2D316B37-6777-10E0-0D6E-75C1A5044B24}"/>
              </a:ext>
            </a:extLst>
          </p:cNvPr>
          <p:cNvSpPr txBox="1"/>
          <p:nvPr/>
        </p:nvSpPr>
        <p:spPr bwMode="auto">
          <a:xfrm>
            <a:off x="3579090" y="391947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5" name="TextBox 9334">
            <a:extLst>
              <a:ext uri="{FF2B5EF4-FFF2-40B4-BE49-F238E27FC236}">
                <a16:creationId xmlns:a16="http://schemas.microsoft.com/office/drawing/2014/main" id="{1CC7C80B-25F2-0A05-B163-D90551813F02}"/>
              </a:ext>
            </a:extLst>
          </p:cNvPr>
          <p:cNvSpPr txBox="1"/>
          <p:nvPr/>
        </p:nvSpPr>
        <p:spPr bwMode="auto">
          <a:xfrm>
            <a:off x="3592317" y="392946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6" name="TextBox 9335">
            <a:extLst>
              <a:ext uri="{FF2B5EF4-FFF2-40B4-BE49-F238E27FC236}">
                <a16:creationId xmlns:a16="http://schemas.microsoft.com/office/drawing/2014/main" id="{2C85BA22-788F-E3F2-CBD1-A32548728F13}"/>
              </a:ext>
            </a:extLst>
          </p:cNvPr>
          <p:cNvSpPr txBox="1"/>
          <p:nvPr/>
        </p:nvSpPr>
        <p:spPr bwMode="auto">
          <a:xfrm>
            <a:off x="3617562" y="394208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7" name="TextBox 9336">
            <a:extLst>
              <a:ext uri="{FF2B5EF4-FFF2-40B4-BE49-F238E27FC236}">
                <a16:creationId xmlns:a16="http://schemas.microsoft.com/office/drawing/2014/main" id="{F420C207-A074-91BF-DDCC-D07579BD0F5E}"/>
              </a:ext>
            </a:extLst>
          </p:cNvPr>
          <p:cNvSpPr txBox="1"/>
          <p:nvPr/>
        </p:nvSpPr>
        <p:spPr bwMode="auto">
          <a:xfrm>
            <a:off x="3436213" y="38645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8" name="TextBox 9337">
            <a:extLst>
              <a:ext uri="{FF2B5EF4-FFF2-40B4-BE49-F238E27FC236}">
                <a16:creationId xmlns:a16="http://schemas.microsoft.com/office/drawing/2014/main" id="{4AC96A76-91F3-E069-146C-4BF80589DE68}"/>
              </a:ext>
            </a:extLst>
          </p:cNvPr>
          <p:cNvSpPr txBox="1"/>
          <p:nvPr/>
        </p:nvSpPr>
        <p:spPr bwMode="auto">
          <a:xfrm>
            <a:off x="3453286" y="386342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39" name="TextBox 9338">
            <a:extLst>
              <a:ext uri="{FF2B5EF4-FFF2-40B4-BE49-F238E27FC236}">
                <a16:creationId xmlns:a16="http://schemas.microsoft.com/office/drawing/2014/main" id="{A4D9B583-73BA-41F4-955D-04C24C46674A}"/>
              </a:ext>
            </a:extLst>
          </p:cNvPr>
          <p:cNvSpPr txBox="1"/>
          <p:nvPr/>
        </p:nvSpPr>
        <p:spPr bwMode="auto">
          <a:xfrm>
            <a:off x="3468857" y="38645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0" name="TextBox 9339">
            <a:extLst>
              <a:ext uri="{FF2B5EF4-FFF2-40B4-BE49-F238E27FC236}">
                <a16:creationId xmlns:a16="http://schemas.microsoft.com/office/drawing/2014/main" id="{6E12497F-3E8D-D856-ED30-494BA973B0BC}"/>
              </a:ext>
            </a:extLst>
          </p:cNvPr>
          <p:cNvSpPr txBox="1"/>
          <p:nvPr/>
        </p:nvSpPr>
        <p:spPr bwMode="auto">
          <a:xfrm>
            <a:off x="3489781" y="38645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1" name="TextBox 9340">
            <a:extLst>
              <a:ext uri="{FF2B5EF4-FFF2-40B4-BE49-F238E27FC236}">
                <a16:creationId xmlns:a16="http://schemas.microsoft.com/office/drawing/2014/main" id="{06893271-1DCA-8D49-5967-2D1705394077}"/>
              </a:ext>
            </a:extLst>
          </p:cNvPr>
          <p:cNvSpPr txBox="1"/>
          <p:nvPr/>
        </p:nvSpPr>
        <p:spPr bwMode="auto">
          <a:xfrm>
            <a:off x="3507329" y="38645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2" name="TextBox 9341">
            <a:extLst>
              <a:ext uri="{FF2B5EF4-FFF2-40B4-BE49-F238E27FC236}">
                <a16:creationId xmlns:a16="http://schemas.microsoft.com/office/drawing/2014/main" id="{AB30CE76-36A6-0D56-AF28-028A27D1DA8F}"/>
              </a:ext>
            </a:extLst>
          </p:cNvPr>
          <p:cNvSpPr txBox="1"/>
          <p:nvPr/>
        </p:nvSpPr>
        <p:spPr bwMode="auto">
          <a:xfrm>
            <a:off x="3528253" y="38632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3" name="TextBox 9342">
            <a:extLst>
              <a:ext uri="{FF2B5EF4-FFF2-40B4-BE49-F238E27FC236}">
                <a16:creationId xmlns:a16="http://schemas.microsoft.com/office/drawing/2014/main" id="{6B9693BA-6036-42B0-CC68-5ACD78015F37}"/>
              </a:ext>
            </a:extLst>
          </p:cNvPr>
          <p:cNvSpPr txBox="1"/>
          <p:nvPr/>
        </p:nvSpPr>
        <p:spPr bwMode="auto">
          <a:xfrm>
            <a:off x="3543838" y="386323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4" name="TextBox 9343">
            <a:extLst>
              <a:ext uri="{FF2B5EF4-FFF2-40B4-BE49-F238E27FC236}">
                <a16:creationId xmlns:a16="http://schemas.microsoft.com/office/drawing/2014/main" id="{78494CD9-EB6F-8DA3-CB0B-2675E7132A61}"/>
              </a:ext>
            </a:extLst>
          </p:cNvPr>
          <p:cNvSpPr txBox="1"/>
          <p:nvPr/>
        </p:nvSpPr>
        <p:spPr bwMode="auto">
          <a:xfrm>
            <a:off x="3380647" y="382166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5" name="TextBox 9344">
            <a:extLst>
              <a:ext uri="{FF2B5EF4-FFF2-40B4-BE49-F238E27FC236}">
                <a16:creationId xmlns:a16="http://schemas.microsoft.com/office/drawing/2014/main" id="{29E8F8CA-EA64-1B33-C252-C76268BCD0B5}"/>
              </a:ext>
            </a:extLst>
          </p:cNvPr>
          <p:cNvSpPr txBox="1"/>
          <p:nvPr/>
        </p:nvSpPr>
        <p:spPr bwMode="auto">
          <a:xfrm>
            <a:off x="3364453" y="38140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6" name="TextBox 9345">
            <a:extLst>
              <a:ext uri="{FF2B5EF4-FFF2-40B4-BE49-F238E27FC236}">
                <a16:creationId xmlns:a16="http://schemas.microsoft.com/office/drawing/2014/main" id="{4F548F6F-F132-5093-8BEC-00D7042B5AEF}"/>
              </a:ext>
            </a:extLst>
          </p:cNvPr>
          <p:cNvSpPr txBox="1"/>
          <p:nvPr/>
        </p:nvSpPr>
        <p:spPr bwMode="auto">
          <a:xfrm>
            <a:off x="3325470" y="38140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7" name="TextBox 9346">
            <a:extLst>
              <a:ext uri="{FF2B5EF4-FFF2-40B4-BE49-F238E27FC236}">
                <a16:creationId xmlns:a16="http://schemas.microsoft.com/office/drawing/2014/main" id="{CEE40D06-8E6B-ABB6-A8CE-776BDFB458E9}"/>
              </a:ext>
            </a:extLst>
          </p:cNvPr>
          <p:cNvSpPr txBox="1"/>
          <p:nvPr/>
        </p:nvSpPr>
        <p:spPr bwMode="auto">
          <a:xfrm>
            <a:off x="3233048" y="376233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8" name="TextBox 9347">
            <a:extLst>
              <a:ext uri="{FF2B5EF4-FFF2-40B4-BE49-F238E27FC236}">
                <a16:creationId xmlns:a16="http://schemas.microsoft.com/office/drawing/2014/main" id="{E9BE4CE1-AF99-F3F1-4502-7AEA83CB1B47}"/>
              </a:ext>
            </a:extLst>
          </p:cNvPr>
          <p:cNvSpPr txBox="1"/>
          <p:nvPr/>
        </p:nvSpPr>
        <p:spPr bwMode="auto">
          <a:xfrm>
            <a:off x="3247303" y="377499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49" name="TextBox 9348">
            <a:extLst>
              <a:ext uri="{FF2B5EF4-FFF2-40B4-BE49-F238E27FC236}">
                <a16:creationId xmlns:a16="http://schemas.microsoft.com/office/drawing/2014/main" id="{AF45B3B6-2359-E98D-D5F6-B4E2B4B7B606}"/>
              </a:ext>
            </a:extLst>
          </p:cNvPr>
          <p:cNvSpPr txBox="1"/>
          <p:nvPr/>
        </p:nvSpPr>
        <p:spPr bwMode="auto">
          <a:xfrm>
            <a:off x="3264773" y="378655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0" name="TextBox 9349">
            <a:extLst>
              <a:ext uri="{FF2B5EF4-FFF2-40B4-BE49-F238E27FC236}">
                <a16:creationId xmlns:a16="http://schemas.microsoft.com/office/drawing/2014/main" id="{E0FCEC54-C447-6B3E-225B-94C8AC531A7D}"/>
              </a:ext>
            </a:extLst>
          </p:cNvPr>
          <p:cNvSpPr txBox="1"/>
          <p:nvPr/>
        </p:nvSpPr>
        <p:spPr bwMode="auto">
          <a:xfrm>
            <a:off x="3285775" y="37954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1" name="TextBox 9350">
            <a:extLst>
              <a:ext uri="{FF2B5EF4-FFF2-40B4-BE49-F238E27FC236}">
                <a16:creationId xmlns:a16="http://schemas.microsoft.com/office/drawing/2014/main" id="{6AEE9AEA-FBF7-6EE5-6C34-C41EB091565B}"/>
              </a:ext>
            </a:extLst>
          </p:cNvPr>
          <p:cNvSpPr txBox="1"/>
          <p:nvPr/>
        </p:nvSpPr>
        <p:spPr bwMode="auto">
          <a:xfrm>
            <a:off x="3191145" y="37618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2" name="TextBox 9351">
            <a:extLst>
              <a:ext uri="{FF2B5EF4-FFF2-40B4-BE49-F238E27FC236}">
                <a16:creationId xmlns:a16="http://schemas.microsoft.com/office/drawing/2014/main" id="{6056F7E4-4FBD-FAAE-572B-4A3D117503CA}"/>
              </a:ext>
            </a:extLst>
          </p:cNvPr>
          <p:cNvSpPr txBox="1"/>
          <p:nvPr/>
        </p:nvSpPr>
        <p:spPr bwMode="auto">
          <a:xfrm>
            <a:off x="3121853" y="37327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3" name="TextBox 9352">
            <a:extLst>
              <a:ext uri="{FF2B5EF4-FFF2-40B4-BE49-F238E27FC236}">
                <a16:creationId xmlns:a16="http://schemas.microsoft.com/office/drawing/2014/main" id="{1F933698-6DBB-26A2-A753-9FAD2762B698}"/>
              </a:ext>
            </a:extLst>
          </p:cNvPr>
          <p:cNvSpPr txBox="1"/>
          <p:nvPr/>
        </p:nvSpPr>
        <p:spPr bwMode="auto">
          <a:xfrm>
            <a:off x="3085818" y="372038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4" name="TextBox 9353">
            <a:extLst>
              <a:ext uri="{FF2B5EF4-FFF2-40B4-BE49-F238E27FC236}">
                <a16:creationId xmlns:a16="http://schemas.microsoft.com/office/drawing/2014/main" id="{9318806F-4CF6-9E9A-ADA5-4605204B8809}"/>
              </a:ext>
            </a:extLst>
          </p:cNvPr>
          <p:cNvSpPr txBox="1"/>
          <p:nvPr/>
        </p:nvSpPr>
        <p:spPr bwMode="auto">
          <a:xfrm>
            <a:off x="3059166" y="369331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5" name="TextBox 9354">
            <a:extLst>
              <a:ext uri="{FF2B5EF4-FFF2-40B4-BE49-F238E27FC236}">
                <a16:creationId xmlns:a16="http://schemas.microsoft.com/office/drawing/2014/main" id="{D68DB6F7-DD5C-440F-3E8B-27969818A258}"/>
              </a:ext>
            </a:extLst>
          </p:cNvPr>
          <p:cNvSpPr txBox="1"/>
          <p:nvPr/>
        </p:nvSpPr>
        <p:spPr bwMode="auto">
          <a:xfrm>
            <a:off x="3019995" y="367068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6" name="TextBox 9355">
            <a:extLst>
              <a:ext uri="{FF2B5EF4-FFF2-40B4-BE49-F238E27FC236}">
                <a16:creationId xmlns:a16="http://schemas.microsoft.com/office/drawing/2014/main" id="{3D910158-75F3-CBF1-D481-53DFFD024150}"/>
              </a:ext>
            </a:extLst>
          </p:cNvPr>
          <p:cNvSpPr txBox="1"/>
          <p:nvPr/>
        </p:nvSpPr>
        <p:spPr bwMode="auto">
          <a:xfrm>
            <a:off x="2981523" y="362324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7" name="TextBox 9356">
            <a:extLst>
              <a:ext uri="{FF2B5EF4-FFF2-40B4-BE49-F238E27FC236}">
                <a16:creationId xmlns:a16="http://schemas.microsoft.com/office/drawing/2014/main" id="{756F1E27-C2CC-AC4F-C6DE-6C0FC2FDBCFA}"/>
              </a:ext>
            </a:extLst>
          </p:cNvPr>
          <p:cNvSpPr txBox="1"/>
          <p:nvPr/>
        </p:nvSpPr>
        <p:spPr bwMode="auto">
          <a:xfrm>
            <a:off x="2797616" y="35217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8" name="TextBox 9357">
            <a:extLst>
              <a:ext uri="{FF2B5EF4-FFF2-40B4-BE49-F238E27FC236}">
                <a16:creationId xmlns:a16="http://schemas.microsoft.com/office/drawing/2014/main" id="{9AA50B04-2310-70E9-5709-FBAE55502352}"/>
              </a:ext>
            </a:extLst>
          </p:cNvPr>
          <p:cNvSpPr txBox="1"/>
          <p:nvPr/>
        </p:nvSpPr>
        <p:spPr bwMode="auto">
          <a:xfrm>
            <a:off x="2733869" y="34904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59" name="TextBox 9358">
            <a:extLst>
              <a:ext uri="{FF2B5EF4-FFF2-40B4-BE49-F238E27FC236}">
                <a16:creationId xmlns:a16="http://schemas.microsoft.com/office/drawing/2014/main" id="{98CCB850-B919-BFBD-1802-8761CC0051F1}"/>
              </a:ext>
            </a:extLst>
          </p:cNvPr>
          <p:cNvSpPr txBox="1"/>
          <p:nvPr/>
        </p:nvSpPr>
        <p:spPr bwMode="auto">
          <a:xfrm>
            <a:off x="2310786" y="32197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0" name="TextBox 9359">
            <a:extLst>
              <a:ext uri="{FF2B5EF4-FFF2-40B4-BE49-F238E27FC236}">
                <a16:creationId xmlns:a16="http://schemas.microsoft.com/office/drawing/2014/main" id="{F04E0056-1B18-2F13-822A-401E80844E85}"/>
              </a:ext>
            </a:extLst>
          </p:cNvPr>
          <p:cNvSpPr txBox="1"/>
          <p:nvPr/>
        </p:nvSpPr>
        <p:spPr bwMode="auto">
          <a:xfrm>
            <a:off x="2241678" y="31750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1" name="TextBox 9360">
            <a:extLst>
              <a:ext uri="{FF2B5EF4-FFF2-40B4-BE49-F238E27FC236}">
                <a16:creationId xmlns:a16="http://schemas.microsoft.com/office/drawing/2014/main" id="{A8E3AD3B-BB7F-16B1-D25F-8ADEBF14DB74}"/>
              </a:ext>
            </a:extLst>
          </p:cNvPr>
          <p:cNvSpPr txBox="1"/>
          <p:nvPr/>
        </p:nvSpPr>
        <p:spPr bwMode="auto">
          <a:xfrm>
            <a:off x="1926146" y="297221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2" name="TextBox 9361">
            <a:extLst>
              <a:ext uri="{FF2B5EF4-FFF2-40B4-BE49-F238E27FC236}">
                <a16:creationId xmlns:a16="http://schemas.microsoft.com/office/drawing/2014/main" id="{E1ACC07D-76DB-1AA7-AFC5-A2A348F62C71}"/>
              </a:ext>
            </a:extLst>
          </p:cNvPr>
          <p:cNvSpPr txBox="1"/>
          <p:nvPr/>
        </p:nvSpPr>
        <p:spPr bwMode="auto">
          <a:xfrm>
            <a:off x="1964751" y="29916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3" name="TextBox 9362">
            <a:extLst>
              <a:ext uri="{FF2B5EF4-FFF2-40B4-BE49-F238E27FC236}">
                <a16:creationId xmlns:a16="http://schemas.microsoft.com/office/drawing/2014/main" id="{8E88A28C-51AA-DD0B-E505-CA9B6F975D50}"/>
              </a:ext>
            </a:extLst>
          </p:cNvPr>
          <p:cNvSpPr txBox="1"/>
          <p:nvPr/>
        </p:nvSpPr>
        <p:spPr bwMode="auto">
          <a:xfrm>
            <a:off x="1802799" y="28467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4" name="TextBox 9363">
            <a:extLst>
              <a:ext uri="{FF2B5EF4-FFF2-40B4-BE49-F238E27FC236}">
                <a16:creationId xmlns:a16="http://schemas.microsoft.com/office/drawing/2014/main" id="{3444E6F9-1B97-0D70-646E-E132A586C597}"/>
              </a:ext>
            </a:extLst>
          </p:cNvPr>
          <p:cNvSpPr txBox="1"/>
          <p:nvPr/>
        </p:nvSpPr>
        <p:spPr bwMode="auto">
          <a:xfrm>
            <a:off x="1845212" y="289087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5" name="TextBox 9364">
            <a:extLst>
              <a:ext uri="{FF2B5EF4-FFF2-40B4-BE49-F238E27FC236}">
                <a16:creationId xmlns:a16="http://schemas.microsoft.com/office/drawing/2014/main" id="{05A72E5F-84DA-1D83-33F5-A9F85379A04F}"/>
              </a:ext>
            </a:extLst>
          </p:cNvPr>
          <p:cNvSpPr txBox="1"/>
          <p:nvPr/>
        </p:nvSpPr>
        <p:spPr bwMode="auto">
          <a:xfrm>
            <a:off x="1871343" y="29075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6" name="TextBox 9365">
            <a:extLst>
              <a:ext uri="{FF2B5EF4-FFF2-40B4-BE49-F238E27FC236}">
                <a16:creationId xmlns:a16="http://schemas.microsoft.com/office/drawing/2014/main" id="{E77C9274-7D46-D938-D7D8-F1D31879FF5E}"/>
              </a:ext>
            </a:extLst>
          </p:cNvPr>
          <p:cNvSpPr txBox="1"/>
          <p:nvPr/>
        </p:nvSpPr>
        <p:spPr bwMode="auto">
          <a:xfrm>
            <a:off x="1749414" y="27504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7" name="TextBox 9366">
            <a:extLst>
              <a:ext uri="{FF2B5EF4-FFF2-40B4-BE49-F238E27FC236}">
                <a16:creationId xmlns:a16="http://schemas.microsoft.com/office/drawing/2014/main" id="{88CFCED1-0DE6-11A5-B374-44525B26E69C}"/>
              </a:ext>
            </a:extLst>
          </p:cNvPr>
          <p:cNvSpPr txBox="1"/>
          <p:nvPr/>
        </p:nvSpPr>
        <p:spPr bwMode="auto">
          <a:xfrm>
            <a:off x="1613542" y="263388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8" name="TextBox 9367">
            <a:extLst>
              <a:ext uri="{FF2B5EF4-FFF2-40B4-BE49-F238E27FC236}">
                <a16:creationId xmlns:a16="http://schemas.microsoft.com/office/drawing/2014/main" id="{BD517630-43B5-D640-FAE0-A6723CA3A5EF}"/>
              </a:ext>
            </a:extLst>
          </p:cNvPr>
          <p:cNvSpPr txBox="1"/>
          <p:nvPr/>
        </p:nvSpPr>
        <p:spPr bwMode="auto">
          <a:xfrm>
            <a:off x="1640669" y="26568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69" name="TextBox 9368">
            <a:extLst>
              <a:ext uri="{FF2B5EF4-FFF2-40B4-BE49-F238E27FC236}">
                <a16:creationId xmlns:a16="http://schemas.microsoft.com/office/drawing/2014/main" id="{BC1A6FDA-B37D-E71E-8F2D-D77BCDC68B18}"/>
              </a:ext>
            </a:extLst>
          </p:cNvPr>
          <p:cNvSpPr txBox="1"/>
          <p:nvPr/>
        </p:nvSpPr>
        <p:spPr bwMode="auto">
          <a:xfrm>
            <a:off x="1574168" y="25919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0" name="TextBox 9369">
            <a:extLst>
              <a:ext uri="{FF2B5EF4-FFF2-40B4-BE49-F238E27FC236}">
                <a16:creationId xmlns:a16="http://schemas.microsoft.com/office/drawing/2014/main" id="{71198FBC-BEDF-1F0D-16D3-54FBD3BF41A2}"/>
              </a:ext>
            </a:extLst>
          </p:cNvPr>
          <p:cNvSpPr txBox="1"/>
          <p:nvPr/>
        </p:nvSpPr>
        <p:spPr bwMode="auto">
          <a:xfrm>
            <a:off x="1413626" y="250590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1" name="TextBox 9370">
            <a:extLst>
              <a:ext uri="{FF2B5EF4-FFF2-40B4-BE49-F238E27FC236}">
                <a16:creationId xmlns:a16="http://schemas.microsoft.com/office/drawing/2014/main" id="{E79C792A-DD9C-D0DB-6731-A5DCF1935724}"/>
              </a:ext>
            </a:extLst>
          </p:cNvPr>
          <p:cNvSpPr txBox="1"/>
          <p:nvPr/>
        </p:nvSpPr>
        <p:spPr bwMode="auto">
          <a:xfrm>
            <a:off x="1438680" y="251207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2" name="TextBox 9371">
            <a:extLst>
              <a:ext uri="{FF2B5EF4-FFF2-40B4-BE49-F238E27FC236}">
                <a16:creationId xmlns:a16="http://schemas.microsoft.com/office/drawing/2014/main" id="{6C999CD5-A73D-71D6-F582-ED2B13337715}"/>
              </a:ext>
            </a:extLst>
          </p:cNvPr>
          <p:cNvSpPr txBox="1"/>
          <p:nvPr/>
        </p:nvSpPr>
        <p:spPr bwMode="auto">
          <a:xfrm>
            <a:off x="1455325" y="252123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3" name="TextBox 9372">
            <a:extLst>
              <a:ext uri="{FF2B5EF4-FFF2-40B4-BE49-F238E27FC236}">
                <a16:creationId xmlns:a16="http://schemas.microsoft.com/office/drawing/2014/main" id="{396933F6-1D4E-9F85-7946-8FB5A4AFAC16}"/>
              </a:ext>
            </a:extLst>
          </p:cNvPr>
          <p:cNvSpPr txBox="1"/>
          <p:nvPr/>
        </p:nvSpPr>
        <p:spPr bwMode="auto">
          <a:xfrm>
            <a:off x="1491999" y="252679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pic>
        <p:nvPicPr>
          <p:cNvPr id="9376" name="Graphic 9375">
            <a:extLst>
              <a:ext uri="{FF2B5EF4-FFF2-40B4-BE49-F238E27FC236}">
                <a16:creationId xmlns:a16="http://schemas.microsoft.com/office/drawing/2014/main" id="{95C8813D-1CD0-A8E3-BBED-E534370A7D6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36797" y="2604406"/>
            <a:ext cx="2959821" cy="1725153"/>
          </a:xfrm>
          <a:prstGeom prst="rect">
            <a:avLst/>
          </a:prstGeom>
        </p:spPr>
      </p:pic>
      <p:sp>
        <p:nvSpPr>
          <p:cNvPr id="9377" name="TextBox 9376">
            <a:extLst>
              <a:ext uri="{FF2B5EF4-FFF2-40B4-BE49-F238E27FC236}">
                <a16:creationId xmlns:a16="http://schemas.microsoft.com/office/drawing/2014/main" id="{F889418A-DFB4-333C-7E98-70BC878E4491}"/>
              </a:ext>
            </a:extLst>
          </p:cNvPr>
          <p:cNvSpPr txBox="1"/>
          <p:nvPr/>
        </p:nvSpPr>
        <p:spPr bwMode="auto">
          <a:xfrm>
            <a:off x="7607371" y="262783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78" name="TextBox 9377">
            <a:extLst>
              <a:ext uri="{FF2B5EF4-FFF2-40B4-BE49-F238E27FC236}">
                <a16:creationId xmlns:a16="http://schemas.microsoft.com/office/drawing/2014/main" id="{59CD94A6-F547-6687-EEA3-1325A44431EB}"/>
              </a:ext>
            </a:extLst>
          </p:cNvPr>
          <p:cNvSpPr txBox="1"/>
          <p:nvPr/>
        </p:nvSpPr>
        <p:spPr bwMode="auto">
          <a:xfrm>
            <a:off x="7586718" y="258557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79" name="TextBox 9378">
            <a:extLst>
              <a:ext uri="{FF2B5EF4-FFF2-40B4-BE49-F238E27FC236}">
                <a16:creationId xmlns:a16="http://schemas.microsoft.com/office/drawing/2014/main" id="{0B640654-F69F-D1F6-0EC4-3F77849B5A82}"/>
              </a:ext>
            </a:extLst>
          </p:cNvPr>
          <p:cNvSpPr txBox="1"/>
          <p:nvPr/>
        </p:nvSpPr>
        <p:spPr bwMode="auto">
          <a:xfrm>
            <a:off x="7621323" y="267980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0" name="TextBox 9379">
            <a:extLst>
              <a:ext uri="{FF2B5EF4-FFF2-40B4-BE49-F238E27FC236}">
                <a16:creationId xmlns:a16="http://schemas.microsoft.com/office/drawing/2014/main" id="{7DC48261-2BCD-1E4E-CC9F-7E47EDC7B7D5}"/>
              </a:ext>
            </a:extLst>
          </p:cNvPr>
          <p:cNvSpPr txBox="1"/>
          <p:nvPr/>
        </p:nvSpPr>
        <p:spPr bwMode="auto">
          <a:xfrm>
            <a:off x="7630982" y="26991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1" name="TextBox 9380">
            <a:extLst>
              <a:ext uri="{FF2B5EF4-FFF2-40B4-BE49-F238E27FC236}">
                <a16:creationId xmlns:a16="http://schemas.microsoft.com/office/drawing/2014/main" id="{51B2CF69-3362-4C24-4A42-02CD806EC8B7}"/>
              </a:ext>
            </a:extLst>
          </p:cNvPr>
          <p:cNvSpPr txBox="1"/>
          <p:nvPr/>
        </p:nvSpPr>
        <p:spPr bwMode="auto">
          <a:xfrm>
            <a:off x="7637422" y="27998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2" name="TextBox 9381">
            <a:extLst>
              <a:ext uri="{FF2B5EF4-FFF2-40B4-BE49-F238E27FC236}">
                <a16:creationId xmlns:a16="http://schemas.microsoft.com/office/drawing/2014/main" id="{14E4E603-F3E7-A583-8F89-386AAF262E54}"/>
              </a:ext>
            </a:extLst>
          </p:cNvPr>
          <p:cNvSpPr txBox="1"/>
          <p:nvPr/>
        </p:nvSpPr>
        <p:spPr bwMode="auto">
          <a:xfrm>
            <a:off x="7666393" y="28429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3" name="TextBox 9382">
            <a:extLst>
              <a:ext uri="{FF2B5EF4-FFF2-40B4-BE49-F238E27FC236}">
                <a16:creationId xmlns:a16="http://schemas.microsoft.com/office/drawing/2014/main" id="{FC76FC4F-59CF-AFCB-C931-8E2F27090F77}"/>
              </a:ext>
            </a:extLst>
          </p:cNvPr>
          <p:cNvSpPr txBox="1"/>
          <p:nvPr/>
        </p:nvSpPr>
        <p:spPr bwMode="auto">
          <a:xfrm>
            <a:off x="7840769" y="29322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4" name="TextBox 9383">
            <a:extLst>
              <a:ext uri="{FF2B5EF4-FFF2-40B4-BE49-F238E27FC236}">
                <a16:creationId xmlns:a16="http://schemas.microsoft.com/office/drawing/2014/main" id="{82727CE3-A214-89FB-9E7E-7BD5D66D9109}"/>
              </a:ext>
            </a:extLst>
          </p:cNvPr>
          <p:cNvSpPr txBox="1"/>
          <p:nvPr/>
        </p:nvSpPr>
        <p:spPr bwMode="auto">
          <a:xfrm>
            <a:off x="7871926" y="29483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5" name="TextBox 9384">
            <a:extLst>
              <a:ext uri="{FF2B5EF4-FFF2-40B4-BE49-F238E27FC236}">
                <a16:creationId xmlns:a16="http://schemas.microsoft.com/office/drawing/2014/main" id="{E4798C48-8C42-03D2-2FD2-956DDECC9A6F}"/>
              </a:ext>
            </a:extLst>
          </p:cNvPr>
          <p:cNvSpPr txBox="1"/>
          <p:nvPr/>
        </p:nvSpPr>
        <p:spPr bwMode="auto">
          <a:xfrm>
            <a:off x="7985151" y="30702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6" name="TextBox 9385">
            <a:extLst>
              <a:ext uri="{FF2B5EF4-FFF2-40B4-BE49-F238E27FC236}">
                <a16:creationId xmlns:a16="http://schemas.microsoft.com/office/drawing/2014/main" id="{C1F287D0-5A52-7AB4-DF46-258E2FC66E28}"/>
              </a:ext>
            </a:extLst>
          </p:cNvPr>
          <p:cNvSpPr txBox="1"/>
          <p:nvPr/>
        </p:nvSpPr>
        <p:spPr bwMode="auto">
          <a:xfrm>
            <a:off x="7934545" y="30029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7" name="TextBox 9386">
            <a:extLst>
              <a:ext uri="{FF2B5EF4-FFF2-40B4-BE49-F238E27FC236}">
                <a16:creationId xmlns:a16="http://schemas.microsoft.com/office/drawing/2014/main" id="{24713FFA-F1E8-8AC7-770B-B7307E8CD392}"/>
              </a:ext>
            </a:extLst>
          </p:cNvPr>
          <p:cNvSpPr txBox="1"/>
          <p:nvPr/>
        </p:nvSpPr>
        <p:spPr bwMode="auto">
          <a:xfrm>
            <a:off x="8220302" y="31831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8" name="TextBox 9387">
            <a:extLst>
              <a:ext uri="{FF2B5EF4-FFF2-40B4-BE49-F238E27FC236}">
                <a16:creationId xmlns:a16="http://schemas.microsoft.com/office/drawing/2014/main" id="{C9B3E7BB-9AC4-945E-E827-780AA312C660}"/>
              </a:ext>
            </a:extLst>
          </p:cNvPr>
          <p:cNvSpPr txBox="1"/>
          <p:nvPr/>
        </p:nvSpPr>
        <p:spPr bwMode="auto">
          <a:xfrm>
            <a:off x="8273386" y="323509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89" name="TextBox 9388">
            <a:extLst>
              <a:ext uri="{FF2B5EF4-FFF2-40B4-BE49-F238E27FC236}">
                <a16:creationId xmlns:a16="http://schemas.microsoft.com/office/drawing/2014/main" id="{A184E00D-6EA6-7644-3A83-D06099B3E5E8}"/>
              </a:ext>
            </a:extLst>
          </p:cNvPr>
          <p:cNvSpPr txBox="1"/>
          <p:nvPr/>
        </p:nvSpPr>
        <p:spPr bwMode="auto">
          <a:xfrm>
            <a:off x="8258774" y="323509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0" name="TextBox 9389">
            <a:extLst>
              <a:ext uri="{FF2B5EF4-FFF2-40B4-BE49-F238E27FC236}">
                <a16:creationId xmlns:a16="http://schemas.microsoft.com/office/drawing/2014/main" id="{F63ACB17-9777-33A1-7850-14E36FBB13EB}"/>
              </a:ext>
            </a:extLst>
          </p:cNvPr>
          <p:cNvSpPr txBox="1"/>
          <p:nvPr/>
        </p:nvSpPr>
        <p:spPr bwMode="auto">
          <a:xfrm>
            <a:off x="8383742" y="32710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1" name="TextBox 9390">
            <a:extLst>
              <a:ext uri="{FF2B5EF4-FFF2-40B4-BE49-F238E27FC236}">
                <a16:creationId xmlns:a16="http://schemas.microsoft.com/office/drawing/2014/main" id="{7A3BD68A-C961-06C7-73A4-F1EF6D5DB13F}"/>
              </a:ext>
            </a:extLst>
          </p:cNvPr>
          <p:cNvSpPr txBox="1"/>
          <p:nvPr/>
        </p:nvSpPr>
        <p:spPr bwMode="auto">
          <a:xfrm>
            <a:off x="8320818" y="326032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2" name="TextBox 9391">
            <a:extLst>
              <a:ext uri="{FF2B5EF4-FFF2-40B4-BE49-F238E27FC236}">
                <a16:creationId xmlns:a16="http://schemas.microsoft.com/office/drawing/2014/main" id="{95232997-61CB-23A0-B21B-8D9F4CD9ACB9}"/>
              </a:ext>
            </a:extLst>
          </p:cNvPr>
          <p:cNvSpPr txBox="1"/>
          <p:nvPr/>
        </p:nvSpPr>
        <p:spPr bwMode="auto">
          <a:xfrm>
            <a:off x="8596898" y="340476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3" name="TextBox 9392">
            <a:extLst>
              <a:ext uri="{FF2B5EF4-FFF2-40B4-BE49-F238E27FC236}">
                <a16:creationId xmlns:a16="http://schemas.microsoft.com/office/drawing/2014/main" id="{82A51117-958A-5B74-D1E2-462AA6D61CC4}"/>
              </a:ext>
            </a:extLst>
          </p:cNvPr>
          <p:cNvSpPr txBox="1"/>
          <p:nvPr/>
        </p:nvSpPr>
        <p:spPr bwMode="auto">
          <a:xfrm>
            <a:off x="8584019" y="337663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4" name="TextBox 9393">
            <a:extLst>
              <a:ext uri="{FF2B5EF4-FFF2-40B4-BE49-F238E27FC236}">
                <a16:creationId xmlns:a16="http://schemas.microsoft.com/office/drawing/2014/main" id="{FC97BBC1-DA59-3784-FA0B-165F3F56D7E1}"/>
              </a:ext>
            </a:extLst>
          </p:cNvPr>
          <p:cNvSpPr txBox="1"/>
          <p:nvPr/>
        </p:nvSpPr>
        <p:spPr bwMode="auto">
          <a:xfrm>
            <a:off x="8667732" y="34887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5" name="TextBox 9394">
            <a:extLst>
              <a:ext uri="{FF2B5EF4-FFF2-40B4-BE49-F238E27FC236}">
                <a16:creationId xmlns:a16="http://schemas.microsoft.com/office/drawing/2014/main" id="{AB29B839-C6E1-0DFE-8D06-EE457340839A}"/>
              </a:ext>
            </a:extLst>
          </p:cNvPr>
          <p:cNvSpPr txBox="1"/>
          <p:nvPr/>
        </p:nvSpPr>
        <p:spPr bwMode="auto">
          <a:xfrm>
            <a:off x="8696709" y="348999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6" name="TextBox 9395">
            <a:extLst>
              <a:ext uri="{FF2B5EF4-FFF2-40B4-BE49-F238E27FC236}">
                <a16:creationId xmlns:a16="http://schemas.microsoft.com/office/drawing/2014/main" id="{35CB68DC-639D-A13A-6B93-EA7C83393AD6}"/>
              </a:ext>
            </a:extLst>
          </p:cNvPr>
          <p:cNvSpPr txBox="1"/>
          <p:nvPr/>
        </p:nvSpPr>
        <p:spPr bwMode="auto">
          <a:xfrm>
            <a:off x="8855451" y="35186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7" name="TextBox 9396">
            <a:extLst>
              <a:ext uri="{FF2B5EF4-FFF2-40B4-BE49-F238E27FC236}">
                <a16:creationId xmlns:a16="http://schemas.microsoft.com/office/drawing/2014/main" id="{A9EF3D29-FCB0-A337-3B3D-842186997259}"/>
              </a:ext>
            </a:extLst>
          </p:cNvPr>
          <p:cNvSpPr txBox="1"/>
          <p:nvPr/>
        </p:nvSpPr>
        <p:spPr bwMode="auto">
          <a:xfrm>
            <a:off x="8757578" y="34932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8" name="TextBox 9397">
            <a:extLst>
              <a:ext uri="{FF2B5EF4-FFF2-40B4-BE49-F238E27FC236}">
                <a16:creationId xmlns:a16="http://schemas.microsoft.com/office/drawing/2014/main" id="{19E3D843-F161-C651-F673-65EE8F523025}"/>
              </a:ext>
            </a:extLst>
          </p:cNvPr>
          <p:cNvSpPr txBox="1"/>
          <p:nvPr/>
        </p:nvSpPr>
        <p:spPr bwMode="auto">
          <a:xfrm>
            <a:off x="9033374" y="37000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99" name="TextBox 9398">
            <a:extLst>
              <a:ext uri="{FF2B5EF4-FFF2-40B4-BE49-F238E27FC236}">
                <a16:creationId xmlns:a16="http://schemas.microsoft.com/office/drawing/2014/main" id="{5487EC5A-A262-D7A8-C800-6224DBB987C2}"/>
              </a:ext>
            </a:extLst>
          </p:cNvPr>
          <p:cNvSpPr txBox="1"/>
          <p:nvPr/>
        </p:nvSpPr>
        <p:spPr bwMode="auto">
          <a:xfrm>
            <a:off x="9148815" y="375329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0" name="TextBox 9399">
            <a:extLst>
              <a:ext uri="{FF2B5EF4-FFF2-40B4-BE49-F238E27FC236}">
                <a16:creationId xmlns:a16="http://schemas.microsoft.com/office/drawing/2014/main" id="{05F41763-96CC-B063-0273-7C9C3C5ECE39}"/>
              </a:ext>
            </a:extLst>
          </p:cNvPr>
          <p:cNvSpPr txBox="1"/>
          <p:nvPr/>
        </p:nvSpPr>
        <p:spPr bwMode="auto">
          <a:xfrm>
            <a:off x="9366165" y="379043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1" name="TextBox 9400">
            <a:extLst>
              <a:ext uri="{FF2B5EF4-FFF2-40B4-BE49-F238E27FC236}">
                <a16:creationId xmlns:a16="http://schemas.microsoft.com/office/drawing/2014/main" id="{70D28722-7B44-C1F8-2957-8FEAB5F7B4D0}"/>
              </a:ext>
            </a:extLst>
          </p:cNvPr>
          <p:cNvSpPr txBox="1"/>
          <p:nvPr/>
        </p:nvSpPr>
        <p:spPr bwMode="auto">
          <a:xfrm>
            <a:off x="9273038" y="377756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2" name="TextBox 9401">
            <a:extLst>
              <a:ext uri="{FF2B5EF4-FFF2-40B4-BE49-F238E27FC236}">
                <a16:creationId xmlns:a16="http://schemas.microsoft.com/office/drawing/2014/main" id="{ACD58C1B-ED33-7B7B-0E44-20B3BD4C76CF}"/>
              </a:ext>
            </a:extLst>
          </p:cNvPr>
          <p:cNvSpPr txBox="1"/>
          <p:nvPr/>
        </p:nvSpPr>
        <p:spPr bwMode="auto">
          <a:xfrm>
            <a:off x="9557273" y="38963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3" name="TextBox 9402">
            <a:extLst>
              <a:ext uri="{FF2B5EF4-FFF2-40B4-BE49-F238E27FC236}">
                <a16:creationId xmlns:a16="http://schemas.microsoft.com/office/drawing/2014/main" id="{C70A2F36-836D-B061-BA3D-57D662CA7788}"/>
              </a:ext>
            </a:extLst>
          </p:cNvPr>
          <p:cNvSpPr txBox="1"/>
          <p:nvPr/>
        </p:nvSpPr>
        <p:spPr bwMode="auto">
          <a:xfrm>
            <a:off x="9491827" y="38782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4" name="TextBox 9403">
            <a:extLst>
              <a:ext uri="{FF2B5EF4-FFF2-40B4-BE49-F238E27FC236}">
                <a16:creationId xmlns:a16="http://schemas.microsoft.com/office/drawing/2014/main" id="{4BB9D797-B453-4EAF-7F19-730FCB1F0004}"/>
              </a:ext>
            </a:extLst>
          </p:cNvPr>
          <p:cNvSpPr txBox="1"/>
          <p:nvPr/>
        </p:nvSpPr>
        <p:spPr bwMode="auto">
          <a:xfrm>
            <a:off x="9608625" y="389693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5" name="TextBox 9404">
            <a:extLst>
              <a:ext uri="{FF2B5EF4-FFF2-40B4-BE49-F238E27FC236}">
                <a16:creationId xmlns:a16="http://schemas.microsoft.com/office/drawing/2014/main" id="{162D3CCA-1044-3F73-440F-738059614EF5}"/>
              </a:ext>
            </a:extLst>
          </p:cNvPr>
          <p:cNvSpPr txBox="1"/>
          <p:nvPr/>
        </p:nvSpPr>
        <p:spPr bwMode="auto">
          <a:xfrm>
            <a:off x="9619894" y="38963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6" name="TextBox 9405">
            <a:extLst>
              <a:ext uri="{FF2B5EF4-FFF2-40B4-BE49-F238E27FC236}">
                <a16:creationId xmlns:a16="http://schemas.microsoft.com/office/drawing/2014/main" id="{888CD5E5-FF8F-ACF6-6DA3-2FDD8D83072F}"/>
              </a:ext>
            </a:extLst>
          </p:cNvPr>
          <p:cNvSpPr txBox="1"/>
          <p:nvPr/>
        </p:nvSpPr>
        <p:spPr bwMode="auto">
          <a:xfrm>
            <a:off x="9781754" y="39065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7" name="TextBox 9406">
            <a:extLst>
              <a:ext uri="{FF2B5EF4-FFF2-40B4-BE49-F238E27FC236}">
                <a16:creationId xmlns:a16="http://schemas.microsoft.com/office/drawing/2014/main" id="{C413B702-8D52-FC9E-2870-D6B194BCB1D9}"/>
              </a:ext>
            </a:extLst>
          </p:cNvPr>
          <p:cNvSpPr txBox="1"/>
          <p:nvPr/>
        </p:nvSpPr>
        <p:spPr bwMode="auto">
          <a:xfrm>
            <a:off x="10742304" y="41930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8" name="TextBox 9407">
            <a:extLst>
              <a:ext uri="{FF2B5EF4-FFF2-40B4-BE49-F238E27FC236}">
                <a16:creationId xmlns:a16="http://schemas.microsoft.com/office/drawing/2014/main" id="{9266B7B5-EFE1-B7FF-4F34-E3D8517E4C74}"/>
              </a:ext>
            </a:extLst>
          </p:cNvPr>
          <p:cNvSpPr txBox="1"/>
          <p:nvPr/>
        </p:nvSpPr>
        <p:spPr bwMode="auto">
          <a:xfrm>
            <a:off x="10449309" y="419305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09" name="TextBox 9408">
            <a:extLst>
              <a:ext uri="{FF2B5EF4-FFF2-40B4-BE49-F238E27FC236}">
                <a16:creationId xmlns:a16="http://schemas.microsoft.com/office/drawing/2014/main" id="{90171D07-7D84-B67F-99D2-E76E2B1514C2}"/>
              </a:ext>
            </a:extLst>
          </p:cNvPr>
          <p:cNvSpPr txBox="1"/>
          <p:nvPr/>
        </p:nvSpPr>
        <p:spPr bwMode="auto">
          <a:xfrm>
            <a:off x="10386870" y="403948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0" name="TextBox 9409">
            <a:extLst>
              <a:ext uri="{FF2B5EF4-FFF2-40B4-BE49-F238E27FC236}">
                <a16:creationId xmlns:a16="http://schemas.microsoft.com/office/drawing/2014/main" id="{C41F34D1-340C-CA82-D1CA-0A0CBD7F9AA0}"/>
              </a:ext>
            </a:extLst>
          </p:cNvPr>
          <p:cNvSpPr txBox="1"/>
          <p:nvPr/>
        </p:nvSpPr>
        <p:spPr bwMode="auto">
          <a:xfrm>
            <a:off x="10348398" y="403626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1" name="TextBox 9410">
            <a:extLst>
              <a:ext uri="{FF2B5EF4-FFF2-40B4-BE49-F238E27FC236}">
                <a16:creationId xmlns:a16="http://schemas.microsoft.com/office/drawing/2014/main" id="{94343A45-B94C-C2B2-E2DD-EC62A378F440}"/>
              </a:ext>
            </a:extLst>
          </p:cNvPr>
          <p:cNvSpPr txBox="1"/>
          <p:nvPr/>
        </p:nvSpPr>
        <p:spPr bwMode="auto">
          <a:xfrm>
            <a:off x="10329078" y="40330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2" name="TextBox 9411">
            <a:extLst>
              <a:ext uri="{FF2B5EF4-FFF2-40B4-BE49-F238E27FC236}">
                <a16:creationId xmlns:a16="http://schemas.microsoft.com/office/drawing/2014/main" id="{9FB5D045-1C29-DCC3-F1A7-6A1EE86EC2D7}"/>
              </a:ext>
            </a:extLst>
          </p:cNvPr>
          <p:cNvSpPr txBox="1"/>
          <p:nvPr/>
        </p:nvSpPr>
        <p:spPr bwMode="auto">
          <a:xfrm>
            <a:off x="10088701" y="39789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3" name="TextBox 9412">
            <a:extLst>
              <a:ext uri="{FF2B5EF4-FFF2-40B4-BE49-F238E27FC236}">
                <a16:creationId xmlns:a16="http://schemas.microsoft.com/office/drawing/2014/main" id="{08AD6D61-725E-28E7-A8BC-B6F129E577B5}"/>
              </a:ext>
            </a:extLst>
          </p:cNvPr>
          <p:cNvSpPr txBox="1"/>
          <p:nvPr/>
        </p:nvSpPr>
        <p:spPr bwMode="auto">
          <a:xfrm>
            <a:off x="10072602" y="39785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4" name="TextBox 9413">
            <a:extLst>
              <a:ext uri="{FF2B5EF4-FFF2-40B4-BE49-F238E27FC236}">
                <a16:creationId xmlns:a16="http://schemas.microsoft.com/office/drawing/2014/main" id="{F80F26FF-7AB3-781E-E41A-D6D70FECEE7C}"/>
              </a:ext>
            </a:extLst>
          </p:cNvPr>
          <p:cNvSpPr txBox="1"/>
          <p:nvPr/>
        </p:nvSpPr>
        <p:spPr bwMode="auto">
          <a:xfrm>
            <a:off x="10162754" y="397743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5" name="TextBox 9414">
            <a:extLst>
              <a:ext uri="{FF2B5EF4-FFF2-40B4-BE49-F238E27FC236}">
                <a16:creationId xmlns:a16="http://schemas.microsoft.com/office/drawing/2014/main" id="{CD08CE19-376C-F414-5242-AAD0652957FD}"/>
              </a:ext>
            </a:extLst>
          </p:cNvPr>
          <p:cNvSpPr txBox="1"/>
          <p:nvPr/>
        </p:nvSpPr>
        <p:spPr bwMode="auto">
          <a:xfrm>
            <a:off x="10297982" y="403488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6" name="TextBox 9415">
            <a:extLst>
              <a:ext uri="{FF2B5EF4-FFF2-40B4-BE49-F238E27FC236}">
                <a16:creationId xmlns:a16="http://schemas.microsoft.com/office/drawing/2014/main" id="{289D2642-CC85-11A8-CCF4-13D9A88C0565}"/>
              </a:ext>
            </a:extLst>
          </p:cNvPr>
          <p:cNvSpPr txBox="1"/>
          <p:nvPr/>
        </p:nvSpPr>
        <p:spPr bwMode="auto">
          <a:xfrm>
            <a:off x="10307641" y="403488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7" name="TextBox 9416">
            <a:extLst>
              <a:ext uri="{FF2B5EF4-FFF2-40B4-BE49-F238E27FC236}">
                <a16:creationId xmlns:a16="http://schemas.microsoft.com/office/drawing/2014/main" id="{80B59A70-0846-BB40-4CB9-83B1F6893973}"/>
              </a:ext>
            </a:extLst>
          </p:cNvPr>
          <p:cNvSpPr txBox="1"/>
          <p:nvPr/>
        </p:nvSpPr>
        <p:spPr bwMode="auto">
          <a:xfrm>
            <a:off x="9824390" y="39106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8" name="TextBox 9417">
            <a:extLst>
              <a:ext uri="{FF2B5EF4-FFF2-40B4-BE49-F238E27FC236}">
                <a16:creationId xmlns:a16="http://schemas.microsoft.com/office/drawing/2014/main" id="{A0F17AF6-EAA3-F08B-BE31-F64C22402540}"/>
              </a:ext>
            </a:extLst>
          </p:cNvPr>
          <p:cNvSpPr txBox="1"/>
          <p:nvPr/>
        </p:nvSpPr>
        <p:spPr bwMode="auto">
          <a:xfrm>
            <a:off x="9843542" y="39106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19" name="TextBox 9418">
            <a:extLst>
              <a:ext uri="{FF2B5EF4-FFF2-40B4-BE49-F238E27FC236}">
                <a16:creationId xmlns:a16="http://schemas.microsoft.com/office/drawing/2014/main" id="{5866DE72-40AE-D909-08AC-D331D5CF79ED}"/>
              </a:ext>
            </a:extLst>
          </p:cNvPr>
          <p:cNvSpPr txBox="1"/>
          <p:nvPr/>
        </p:nvSpPr>
        <p:spPr bwMode="auto">
          <a:xfrm>
            <a:off x="9885234" y="394203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0" name="TextBox 9419">
            <a:extLst>
              <a:ext uri="{FF2B5EF4-FFF2-40B4-BE49-F238E27FC236}">
                <a16:creationId xmlns:a16="http://schemas.microsoft.com/office/drawing/2014/main" id="{DBB92F83-6911-0D9C-FF0A-2BE7D1582D72}"/>
              </a:ext>
            </a:extLst>
          </p:cNvPr>
          <p:cNvSpPr txBox="1"/>
          <p:nvPr/>
        </p:nvSpPr>
        <p:spPr bwMode="auto">
          <a:xfrm>
            <a:off x="9920817" y="39393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1" name="TextBox 9420">
            <a:extLst>
              <a:ext uri="{FF2B5EF4-FFF2-40B4-BE49-F238E27FC236}">
                <a16:creationId xmlns:a16="http://schemas.microsoft.com/office/drawing/2014/main" id="{CAFC7FFF-C95F-004E-26A9-76F2241AF5B9}"/>
              </a:ext>
            </a:extLst>
          </p:cNvPr>
          <p:cNvSpPr txBox="1"/>
          <p:nvPr/>
        </p:nvSpPr>
        <p:spPr bwMode="auto">
          <a:xfrm>
            <a:off x="9875742" y="39106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22" name="TextBox 9421">
            <a:extLst>
              <a:ext uri="{FF2B5EF4-FFF2-40B4-BE49-F238E27FC236}">
                <a16:creationId xmlns:a16="http://schemas.microsoft.com/office/drawing/2014/main" id="{63D49DF6-831A-E4F9-EF4D-AE29F761F3D7}"/>
              </a:ext>
            </a:extLst>
          </p:cNvPr>
          <p:cNvSpPr txBox="1"/>
          <p:nvPr/>
        </p:nvSpPr>
        <p:spPr bwMode="auto">
          <a:xfrm>
            <a:off x="9910994" y="412859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3" name="TextBox 9422">
            <a:extLst>
              <a:ext uri="{FF2B5EF4-FFF2-40B4-BE49-F238E27FC236}">
                <a16:creationId xmlns:a16="http://schemas.microsoft.com/office/drawing/2014/main" id="{38DDBF21-A05E-A673-630E-A66474ADB665}"/>
              </a:ext>
            </a:extLst>
          </p:cNvPr>
          <p:cNvSpPr txBox="1"/>
          <p:nvPr/>
        </p:nvSpPr>
        <p:spPr bwMode="auto">
          <a:xfrm>
            <a:off x="9673972" y="41272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4" name="TextBox 9423">
            <a:extLst>
              <a:ext uri="{FF2B5EF4-FFF2-40B4-BE49-F238E27FC236}">
                <a16:creationId xmlns:a16="http://schemas.microsoft.com/office/drawing/2014/main" id="{F33BD8F8-9CD0-E0AA-C37B-7C2F0ABF5EF6}"/>
              </a:ext>
            </a:extLst>
          </p:cNvPr>
          <p:cNvSpPr txBox="1"/>
          <p:nvPr/>
        </p:nvSpPr>
        <p:spPr bwMode="auto">
          <a:xfrm>
            <a:off x="10256881" y="412912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5" name="TextBox 9424">
            <a:extLst>
              <a:ext uri="{FF2B5EF4-FFF2-40B4-BE49-F238E27FC236}">
                <a16:creationId xmlns:a16="http://schemas.microsoft.com/office/drawing/2014/main" id="{A15BB7C4-BC09-B33F-E14A-7D488FD4C7B5}"/>
              </a:ext>
            </a:extLst>
          </p:cNvPr>
          <p:cNvSpPr txBox="1"/>
          <p:nvPr/>
        </p:nvSpPr>
        <p:spPr bwMode="auto">
          <a:xfrm>
            <a:off x="10290012" y="412912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6" name="TextBox 9425">
            <a:extLst>
              <a:ext uri="{FF2B5EF4-FFF2-40B4-BE49-F238E27FC236}">
                <a16:creationId xmlns:a16="http://schemas.microsoft.com/office/drawing/2014/main" id="{BB25AA6D-6CD6-8653-0FFA-81BBBC3ACAE5}"/>
              </a:ext>
            </a:extLst>
          </p:cNvPr>
          <p:cNvSpPr txBox="1"/>
          <p:nvPr/>
        </p:nvSpPr>
        <p:spPr bwMode="auto">
          <a:xfrm>
            <a:off x="9482167" y="40629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7" name="TextBox 9426">
            <a:extLst>
              <a:ext uri="{FF2B5EF4-FFF2-40B4-BE49-F238E27FC236}">
                <a16:creationId xmlns:a16="http://schemas.microsoft.com/office/drawing/2014/main" id="{BF7AA696-0421-5C05-5F57-6261F076C6A5}"/>
              </a:ext>
            </a:extLst>
          </p:cNvPr>
          <p:cNvSpPr txBox="1"/>
          <p:nvPr/>
        </p:nvSpPr>
        <p:spPr bwMode="auto">
          <a:xfrm>
            <a:off x="9102784" y="40104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8" name="TextBox 9427">
            <a:extLst>
              <a:ext uri="{FF2B5EF4-FFF2-40B4-BE49-F238E27FC236}">
                <a16:creationId xmlns:a16="http://schemas.microsoft.com/office/drawing/2014/main" id="{5A3635CC-0CC0-C8E6-A067-01D3F3E66C21}"/>
              </a:ext>
            </a:extLst>
          </p:cNvPr>
          <p:cNvSpPr txBox="1"/>
          <p:nvPr/>
        </p:nvSpPr>
        <p:spPr bwMode="auto">
          <a:xfrm>
            <a:off x="9063983" y="400839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9" name="TextBox 9428">
            <a:extLst>
              <a:ext uri="{FF2B5EF4-FFF2-40B4-BE49-F238E27FC236}">
                <a16:creationId xmlns:a16="http://schemas.microsoft.com/office/drawing/2014/main" id="{ECCEFC26-F248-009F-E4DD-98047600E450}"/>
              </a:ext>
            </a:extLst>
          </p:cNvPr>
          <p:cNvSpPr txBox="1"/>
          <p:nvPr/>
        </p:nvSpPr>
        <p:spPr bwMode="auto">
          <a:xfrm>
            <a:off x="9025840" y="40079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0" name="TextBox 9429">
            <a:extLst>
              <a:ext uri="{FF2B5EF4-FFF2-40B4-BE49-F238E27FC236}">
                <a16:creationId xmlns:a16="http://schemas.microsoft.com/office/drawing/2014/main" id="{84D98168-4348-CEBB-DCF9-3B7236F3963F}"/>
              </a:ext>
            </a:extLst>
          </p:cNvPr>
          <p:cNvSpPr txBox="1"/>
          <p:nvPr/>
        </p:nvSpPr>
        <p:spPr bwMode="auto">
          <a:xfrm>
            <a:off x="8925843" y="39742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1" name="TextBox 9430">
            <a:extLst>
              <a:ext uri="{FF2B5EF4-FFF2-40B4-BE49-F238E27FC236}">
                <a16:creationId xmlns:a16="http://schemas.microsoft.com/office/drawing/2014/main" id="{54BDBE7F-41B6-C5BE-E4C6-141CBD1D1A42}"/>
              </a:ext>
            </a:extLst>
          </p:cNvPr>
          <p:cNvSpPr txBox="1"/>
          <p:nvPr/>
        </p:nvSpPr>
        <p:spPr bwMode="auto">
          <a:xfrm>
            <a:off x="8342280" y="388108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2" name="TextBox 9431">
            <a:extLst>
              <a:ext uri="{FF2B5EF4-FFF2-40B4-BE49-F238E27FC236}">
                <a16:creationId xmlns:a16="http://schemas.microsoft.com/office/drawing/2014/main" id="{5DEF96A4-EE6B-C35B-4499-1DC54C3F3505}"/>
              </a:ext>
            </a:extLst>
          </p:cNvPr>
          <p:cNvSpPr txBox="1"/>
          <p:nvPr/>
        </p:nvSpPr>
        <p:spPr bwMode="auto">
          <a:xfrm>
            <a:off x="8274996" y="387633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3" name="TextBox 9432">
            <a:extLst>
              <a:ext uri="{FF2B5EF4-FFF2-40B4-BE49-F238E27FC236}">
                <a16:creationId xmlns:a16="http://schemas.microsoft.com/office/drawing/2014/main" id="{2E55D916-0977-5C33-1D28-C27B8759D03E}"/>
              </a:ext>
            </a:extLst>
          </p:cNvPr>
          <p:cNvSpPr txBox="1"/>
          <p:nvPr/>
        </p:nvSpPr>
        <p:spPr bwMode="auto">
          <a:xfrm>
            <a:off x="8208776" y="384756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4" name="TextBox 9433">
            <a:extLst>
              <a:ext uri="{FF2B5EF4-FFF2-40B4-BE49-F238E27FC236}">
                <a16:creationId xmlns:a16="http://schemas.microsoft.com/office/drawing/2014/main" id="{960C568E-A929-881B-B5FF-664BDDAD6C83}"/>
              </a:ext>
            </a:extLst>
          </p:cNvPr>
          <p:cNvSpPr txBox="1"/>
          <p:nvPr/>
        </p:nvSpPr>
        <p:spPr bwMode="auto">
          <a:xfrm>
            <a:off x="8184091" y="38374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5" name="TextBox 9434">
            <a:extLst>
              <a:ext uri="{FF2B5EF4-FFF2-40B4-BE49-F238E27FC236}">
                <a16:creationId xmlns:a16="http://schemas.microsoft.com/office/drawing/2014/main" id="{FB4092B8-CE23-31F0-328D-0A088083CAFF}"/>
              </a:ext>
            </a:extLst>
          </p:cNvPr>
          <p:cNvSpPr txBox="1"/>
          <p:nvPr/>
        </p:nvSpPr>
        <p:spPr bwMode="auto">
          <a:xfrm>
            <a:off x="8158333" y="382974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6" name="TextBox 9435">
            <a:extLst>
              <a:ext uri="{FF2B5EF4-FFF2-40B4-BE49-F238E27FC236}">
                <a16:creationId xmlns:a16="http://schemas.microsoft.com/office/drawing/2014/main" id="{18F8C676-A76B-6E31-CD09-7935650A3661}"/>
              </a:ext>
            </a:extLst>
          </p:cNvPr>
          <p:cNvSpPr txBox="1"/>
          <p:nvPr/>
        </p:nvSpPr>
        <p:spPr bwMode="auto">
          <a:xfrm>
            <a:off x="8100379" y="381100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7" name="TextBox 9436">
            <a:extLst>
              <a:ext uri="{FF2B5EF4-FFF2-40B4-BE49-F238E27FC236}">
                <a16:creationId xmlns:a16="http://schemas.microsoft.com/office/drawing/2014/main" id="{95BB9E9B-4BD8-291A-E0AF-3157304CAF95}"/>
              </a:ext>
            </a:extLst>
          </p:cNvPr>
          <p:cNvSpPr txBox="1"/>
          <p:nvPr/>
        </p:nvSpPr>
        <p:spPr bwMode="auto">
          <a:xfrm>
            <a:off x="8116477" y="382008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8" name="TextBox 9437">
            <a:extLst>
              <a:ext uri="{FF2B5EF4-FFF2-40B4-BE49-F238E27FC236}">
                <a16:creationId xmlns:a16="http://schemas.microsoft.com/office/drawing/2014/main" id="{66230A41-4CA0-4E10-329E-A1847AD90D74}"/>
              </a:ext>
            </a:extLst>
          </p:cNvPr>
          <p:cNvSpPr txBox="1"/>
          <p:nvPr/>
        </p:nvSpPr>
        <p:spPr bwMode="auto">
          <a:xfrm>
            <a:off x="8135795" y="38265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9" name="TextBox 9438">
            <a:extLst>
              <a:ext uri="{FF2B5EF4-FFF2-40B4-BE49-F238E27FC236}">
                <a16:creationId xmlns:a16="http://schemas.microsoft.com/office/drawing/2014/main" id="{55E9054A-0FB3-AAA0-5308-3339540BBEC0}"/>
              </a:ext>
            </a:extLst>
          </p:cNvPr>
          <p:cNvSpPr txBox="1"/>
          <p:nvPr/>
        </p:nvSpPr>
        <p:spPr bwMode="auto">
          <a:xfrm>
            <a:off x="8007007" y="375155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0" name="TextBox 9439">
            <a:extLst>
              <a:ext uri="{FF2B5EF4-FFF2-40B4-BE49-F238E27FC236}">
                <a16:creationId xmlns:a16="http://schemas.microsoft.com/office/drawing/2014/main" id="{934507C9-F88C-D76A-D7DA-6203374F646F}"/>
              </a:ext>
            </a:extLst>
          </p:cNvPr>
          <p:cNvSpPr txBox="1"/>
          <p:nvPr/>
        </p:nvSpPr>
        <p:spPr bwMode="auto">
          <a:xfrm>
            <a:off x="7947260" y="37400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1" name="TextBox 9440">
            <a:extLst>
              <a:ext uri="{FF2B5EF4-FFF2-40B4-BE49-F238E27FC236}">
                <a16:creationId xmlns:a16="http://schemas.microsoft.com/office/drawing/2014/main" id="{86A8F4E7-797A-1A02-4739-65A18A5D9852}"/>
              </a:ext>
            </a:extLst>
          </p:cNvPr>
          <p:cNvSpPr txBox="1"/>
          <p:nvPr/>
        </p:nvSpPr>
        <p:spPr bwMode="auto">
          <a:xfrm>
            <a:off x="7947260" y="368523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2" name="TextBox 9441">
            <a:extLst>
              <a:ext uri="{FF2B5EF4-FFF2-40B4-BE49-F238E27FC236}">
                <a16:creationId xmlns:a16="http://schemas.microsoft.com/office/drawing/2014/main" id="{98AFF40C-C6D2-08C0-54C2-9B8A9F3C5FD5}"/>
              </a:ext>
            </a:extLst>
          </p:cNvPr>
          <p:cNvSpPr txBox="1"/>
          <p:nvPr/>
        </p:nvSpPr>
        <p:spPr bwMode="auto">
          <a:xfrm>
            <a:off x="7892688" y="363329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3" name="TextBox 9442">
            <a:extLst>
              <a:ext uri="{FF2B5EF4-FFF2-40B4-BE49-F238E27FC236}">
                <a16:creationId xmlns:a16="http://schemas.microsoft.com/office/drawing/2014/main" id="{23CA0019-866A-D313-E916-B6CA12593636}"/>
              </a:ext>
            </a:extLst>
          </p:cNvPr>
          <p:cNvSpPr txBox="1"/>
          <p:nvPr/>
        </p:nvSpPr>
        <p:spPr bwMode="auto">
          <a:xfrm>
            <a:off x="7886416" y="35902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4" name="TextBox 9443">
            <a:extLst>
              <a:ext uri="{FF2B5EF4-FFF2-40B4-BE49-F238E27FC236}">
                <a16:creationId xmlns:a16="http://schemas.microsoft.com/office/drawing/2014/main" id="{F59CB4F9-FBF3-3A4A-5859-47C8DBB9D2A0}"/>
              </a:ext>
            </a:extLst>
          </p:cNvPr>
          <p:cNvSpPr txBox="1"/>
          <p:nvPr/>
        </p:nvSpPr>
        <p:spPr bwMode="auto">
          <a:xfrm>
            <a:off x="7876756" y="357056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5" name="TextBox 9444">
            <a:extLst>
              <a:ext uri="{FF2B5EF4-FFF2-40B4-BE49-F238E27FC236}">
                <a16:creationId xmlns:a16="http://schemas.microsoft.com/office/drawing/2014/main" id="{37A1F240-479C-4183-7C45-CEAC961D8393}"/>
              </a:ext>
            </a:extLst>
          </p:cNvPr>
          <p:cNvSpPr txBox="1"/>
          <p:nvPr/>
        </p:nvSpPr>
        <p:spPr bwMode="auto">
          <a:xfrm>
            <a:off x="7870316" y="35194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6" name="TextBox 9445">
            <a:extLst>
              <a:ext uri="{FF2B5EF4-FFF2-40B4-BE49-F238E27FC236}">
                <a16:creationId xmlns:a16="http://schemas.microsoft.com/office/drawing/2014/main" id="{45D9E272-4BCD-FEA4-381A-0B9AAC5F2153}"/>
              </a:ext>
            </a:extLst>
          </p:cNvPr>
          <p:cNvSpPr txBox="1"/>
          <p:nvPr/>
        </p:nvSpPr>
        <p:spPr bwMode="auto">
          <a:xfrm>
            <a:off x="7840769" y="349391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7" name="TextBox 9446">
            <a:extLst>
              <a:ext uri="{FF2B5EF4-FFF2-40B4-BE49-F238E27FC236}">
                <a16:creationId xmlns:a16="http://schemas.microsoft.com/office/drawing/2014/main" id="{CDE783B6-E9FE-40AF-87AF-149841CFEFF7}"/>
              </a:ext>
            </a:extLst>
          </p:cNvPr>
          <p:cNvSpPr txBox="1"/>
          <p:nvPr/>
        </p:nvSpPr>
        <p:spPr bwMode="auto">
          <a:xfrm>
            <a:off x="7748694" y="336110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8" name="TextBox 9447">
            <a:extLst>
              <a:ext uri="{FF2B5EF4-FFF2-40B4-BE49-F238E27FC236}">
                <a16:creationId xmlns:a16="http://schemas.microsoft.com/office/drawing/2014/main" id="{F391F677-8D3B-A497-DFBE-DB08A86A6FEF}"/>
              </a:ext>
            </a:extLst>
          </p:cNvPr>
          <p:cNvSpPr txBox="1"/>
          <p:nvPr/>
        </p:nvSpPr>
        <p:spPr bwMode="auto">
          <a:xfrm>
            <a:off x="7682493" y="330087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9" name="TextBox 9448">
            <a:extLst>
              <a:ext uri="{FF2B5EF4-FFF2-40B4-BE49-F238E27FC236}">
                <a16:creationId xmlns:a16="http://schemas.microsoft.com/office/drawing/2014/main" id="{26D4CBAE-4898-EA77-C808-3C6C47EAB5C1}"/>
              </a:ext>
            </a:extLst>
          </p:cNvPr>
          <p:cNvSpPr txBox="1"/>
          <p:nvPr/>
        </p:nvSpPr>
        <p:spPr bwMode="auto">
          <a:xfrm>
            <a:off x="7666393" y="32729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0" name="TextBox 9449">
            <a:extLst>
              <a:ext uri="{FF2B5EF4-FFF2-40B4-BE49-F238E27FC236}">
                <a16:creationId xmlns:a16="http://schemas.microsoft.com/office/drawing/2014/main" id="{30F9F9D9-A2D4-89CC-A580-00AB70C35054}"/>
              </a:ext>
            </a:extLst>
          </p:cNvPr>
          <p:cNvSpPr txBox="1"/>
          <p:nvPr/>
        </p:nvSpPr>
        <p:spPr bwMode="auto">
          <a:xfrm>
            <a:off x="7637813" y="323586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1" name="TextBox 9450">
            <a:extLst>
              <a:ext uri="{FF2B5EF4-FFF2-40B4-BE49-F238E27FC236}">
                <a16:creationId xmlns:a16="http://schemas.microsoft.com/office/drawing/2014/main" id="{3D6DD205-B5B6-19E9-1224-404629A61AD0}"/>
              </a:ext>
            </a:extLst>
          </p:cNvPr>
          <p:cNvSpPr txBox="1"/>
          <p:nvPr/>
        </p:nvSpPr>
        <p:spPr bwMode="auto">
          <a:xfrm>
            <a:off x="7641033" y="318879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2" name="TextBox 9451">
            <a:extLst>
              <a:ext uri="{FF2B5EF4-FFF2-40B4-BE49-F238E27FC236}">
                <a16:creationId xmlns:a16="http://schemas.microsoft.com/office/drawing/2014/main" id="{21DD2BD1-417B-D3D0-5010-29802646B1BF}"/>
              </a:ext>
            </a:extLst>
          </p:cNvPr>
          <p:cNvSpPr txBox="1"/>
          <p:nvPr/>
        </p:nvSpPr>
        <p:spPr bwMode="auto">
          <a:xfrm>
            <a:off x="7638886" y="315008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3" name="TextBox 9452">
            <a:extLst>
              <a:ext uri="{FF2B5EF4-FFF2-40B4-BE49-F238E27FC236}">
                <a16:creationId xmlns:a16="http://schemas.microsoft.com/office/drawing/2014/main" id="{44F2F36E-7800-0875-588D-0D0AF989EFD7}"/>
              </a:ext>
            </a:extLst>
          </p:cNvPr>
          <p:cNvSpPr txBox="1"/>
          <p:nvPr/>
        </p:nvSpPr>
        <p:spPr bwMode="auto">
          <a:xfrm>
            <a:off x="7622788" y="30967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4" name="TextBox 9453">
            <a:extLst>
              <a:ext uri="{FF2B5EF4-FFF2-40B4-BE49-F238E27FC236}">
                <a16:creationId xmlns:a16="http://schemas.microsoft.com/office/drawing/2014/main" id="{D1F07A34-265B-A820-D0B4-826187B97936}"/>
              </a:ext>
            </a:extLst>
          </p:cNvPr>
          <p:cNvSpPr txBox="1"/>
          <p:nvPr/>
        </p:nvSpPr>
        <p:spPr bwMode="auto">
          <a:xfrm>
            <a:off x="7613129" y="306081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5" name="TextBox 9454">
            <a:extLst>
              <a:ext uri="{FF2B5EF4-FFF2-40B4-BE49-F238E27FC236}">
                <a16:creationId xmlns:a16="http://schemas.microsoft.com/office/drawing/2014/main" id="{8E87F380-0C65-A5D3-FDF2-7F7340FB16DC}"/>
              </a:ext>
            </a:extLst>
          </p:cNvPr>
          <p:cNvSpPr txBox="1"/>
          <p:nvPr/>
        </p:nvSpPr>
        <p:spPr bwMode="auto">
          <a:xfrm>
            <a:off x="7616348" y="301831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6" name="TextBox 9455">
            <a:extLst>
              <a:ext uri="{FF2B5EF4-FFF2-40B4-BE49-F238E27FC236}">
                <a16:creationId xmlns:a16="http://schemas.microsoft.com/office/drawing/2014/main" id="{D106B1A0-6E30-00C0-5630-7BCD29D7BFCF}"/>
              </a:ext>
            </a:extLst>
          </p:cNvPr>
          <p:cNvSpPr txBox="1"/>
          <p:nvPr/>
        </p:nvSpPr>
        <p:spPr bwMode="auto">
          <a:xfrm>
            <a:off x="7603470" y="29515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7" name="TextBox 9456">
            <a:extLst>
              <a:ext uri="{FF2B5EF4-FFF2-40B4-BE49-F238E27FC236}">
                <a16:creationId xmlns:a16="http://schemas.microsoft.com/office/drawing/2014/main" id="{4E9A62D7-4AC1-D3F7-07F9-4871C209A2F2}"/>
              </a:ext>
            </a:extLst>
          </p:cNvPr>
          <p:cNvSpPr txBox="1"/>
          <p:nvPr/>
        </p:nvSpPr>
        <p:spPr bwMode="auto">
          <a:xfrm>
            <a:off x="7597030" y="291016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8" name="TextBox 9457">
            <a:extLst>
              <a:ext uri="{FF2B5EF4-FFF2-40B4-BE49-F238E27FC236}">
                <a16:creationId xmlns:a16="http://schemas.microsoft.com/office/drawing/2014/main" id="{C2BC3039-C342-1FBC-FFC9-6EB4DD68D516}"/>
              </a:ext>
            </a:extLst>
          </p:cNvPr>
          <p:cNvSpPr txBox="1"/>
          <p:nvPr/>
        </p:nvSpPr>
        <p:spPr bwMode="auto">
          <a:xfrm>
            <a:off x="7587371" y="284512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59" name="TextBox 9458">
            <a:extLst>
              <a:ext uri="{FF2B5EF4-FFF2-40B4-BE49-F238E27FC236}">
                <a16:creationId xmlns:a16="http://schemas.microsoft.com/office/drawing/2014/main" id="{DF7B1AC5-C3CA-6671-2B13-FA4CC5403341}"/>
              </a:ext>
            </a:extLst>
          </p:cNvPr>
          <p:cNvSpPr txBox="1"/>
          <p:nvPr/>
        </p:nvSpPr>
        <p:spPr bwMode="auto">
          <a:xfrm>
            <a:off x="7584151" y="27492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0" name="TextBox 9459">
            <a:extLst>
              <a:ext uri="{FF2B5EF4-FFF2-40B4-BE49-F238E27FC236}">
                <a16:creationId xmlns:a16="http://schemas.microsoft.com/office/drawing/2014/main" id="{718C3E2F-CD3A-2787-D535-25024EA63735}"/>
              </a:ext>
            </a:extLst>
          </p:cNvPr>
          <p:cNvSpPr txBox="1"/>
          <p:nvPr/>
        </p:nvSpPr>
        <p:spPr bwMode="auto">
          <a:xfrm>
            <a:off x="7587371" y="279649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1" name="TextBox 9460">
            <a:extLst>
              <a:ext uri="{FF2B5EF4-FFF2-40B4-BE49-F238E27FC236}">
                <a16:creationId xmlns:a16="http://schemas.microsoft.com/office/drawing/2014/main" id="{BE570AF7-D1E3-A645-9242-BFDF050BF7B2}"/>
              </a:ext>
            </a:extLst>
          </p:cNvPr>
          <p:cNvSpPr txBox="1"/>
          <p:nvPr/>
        </p:nvSpPr>
        <p:spPr bwMode="auto">
          <a:xfrm>
            <a:off x="7574492" y="269825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2" name="TextBox 9461">
            <a:extLst>
              <a:ext uri="{FF2B5EF4-FFF2-40B4-BE49-F238E27FC236}">
                <a16:creationId xmlns:a16="http://schemas.microsoft.com/office/drawing/2014/main" id="{2D92C452-D0E9-27EF-7069-F073AB961865}"/>
              </a:ext>
            </a:extLst>
          </p:cNvPr>
          <p:cNvSpPr txBox="1"/>
          <p:nvPr/>
        </p:nvSpPr>
        <p:spPr bwMode="auto">
          <a:xfrm>
            <a:off x="7544236" y="265333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3" name="TextBox 9462">
            <a:extLst>
              <a:ext uri="{FF2B5EF4-FFF2-40B4-BE49-F238E27FC236}">
                <a16:creationId xmlns:a16="http://schemas.microsoft.com/office/drawing/2014/main" id="{F4B3C24A-4C32-3696-8ADB-2CED84523E11}"/>
              </a:ext>
            </a:extLst>
          </p:cNvPr>
          <p:cNvSpPr txBox="1"/>
          <p:nvPr/>
        </p:nvSpPr>
        <p:spPr bwMode="auto">
          <a:xfrm>
            <a:off x="7563555" y="26734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4" name="TextBox 9463">
            <a:extLst>
              <a:ext uri="{FF2B5EF4-FFF2-40B4-BE49-F238E27FC236}">
                <a16:creationId xmlns:a16="http://schemas.microsoft.com/office/drawing/2014/main" id="{C122D8CC-74F4-C599-DDBC-5039B800200D}"/>
              </a:ext>
            </a:extLst>
          </p:cNvPr>
          <p:cNvSpPr txBox="1"/>
          <p:nvPr/>
        </p:nvSpPr>
        <p:spPr bwMode="auto">
          <a:xfrm>
            <a:off x="7494384" y="258726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66" name="TextBox 9465">
            <a:extLst>
              <a:ext uri="{FF2B5EF4-FFF2-40B4-BE49-F238E27FC236}">
                <a16:creationId xmlns:a16="http://schemas.microsoft.com/office/drawing/2014/main" id="{BBD03617-0FEA-6DF2-6167-1500C85F3BEA}"/>
              </a:ext>
            </a:extLst>
          </p:cNvPr>
          <p:cNvSpPr txBox="1"/>
          <p:nvPr/>
        </p:nvSpPr>
        <p:spPr bwMode="auto">
          <a:xfrm>
            <a:off x="7306075" y="251976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pic>
        <p:nvPicPr>
          <p:cNvPr id="9468" name="Graphic 9467">
            <a:extLst>
              <a:ext uri="{FF2B5EF4-FFF2-40B4-BE49-F238E27FC236}">
                <a16:creationId xmlns:a16="http://schemas.microsoft.com/office/drawing/2014/main" id="{7B76DE0F-860E-20A4-582D-8282DB18649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24743" y="2595799"/>
            <a:ext cx="3042341" cy="1664043"/>
          </a:xfrm>
          <a:prstGeom prst="rect">
            <a:avLst/>
          </a:prstGeom>
        </p:spPr>
      </p:pic>
    </p:spTree>
    <p:extLst>
      <p:ext uri="{BB962C8B-B14F-4D97-AF65-F5344CB8AC3E}">
        <p14:creationId xmlns:p14="http://schemas.microsoft.com/office/powerpoint/2010/main" val="20620290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E604A-6B6A-5517-6FE1-5A39DAF23F45}"/>
              </a:ext>
            </a:extLst>
          </p:cNvPr>
          <p:cNvSpPr>
            <a:spLocks noGrp="1"/>
          </p:cNvSpPr>
          <p:nvPr>
            <p:ph type="title"/>
          </p:nvPr>
        </p:nvSpPr>
        <p:spPr>
          <a:xfrm>
            <a:off x="609759" y="238127"/>
            <a:ext cx="10872444" cy="1103313"/>
          </a:xfrm>
        </p:spPr>
        <p:txBody>
          <a:bodyPr/>
          <a:lstStyle/>
          <a:p>
            <a:r>
              <a:rPr lang="en-US" dirty="0" err="1"/>
              <a:t>PSMAfore</a:t>
            </a:r>
            <a:r>
              <a:rPr lang="en-US"/>
              <a:t>: </a:t>
            </a:r>
            <a:r>
              <a:rPr lang="en-US" altLang="en-US" baseline="30000"/>
              <a:t>177</a:t>
            </a:r>
            <a:r>
              <a:rPr lang="en-US" altLang="en-US"/>
              <a:t>Lu-PSMA-617 vs ARPI in </a:t>
            </a:r>
            <a:r>
              <a:rPr lang="en-US" altLang="en-US" dirty="0" err="1"/>
              <a:t>Taxane</a:t>
            </a:r>
            <a:r>
              <a:rPr lang="en-US" altLang="en-US"/>
              <a:t>-Naive PSMA+ mCRPC</a:t>
            </a:r>
            <a:endParaRPr lang="en-US"/>
          </a:p>
        </p:txBody>
      </p:sp>
      <p:sp>
        <p:nvSpPr>
          <p:cNvPr id="3" name="Content Placeholder 2">
            <a:extLst>
              <a:ext uri="{FF2B5EF4-FFF2-40B4-BE49-F238E27FC236}">
                <a16:creationId xmlns:a16="http://schemas.microsoft.com/office/drawing/2014/main" id="{A8F45820-291E-D52D-2E69-3141D82B9E0F}"/>
              </a:ext>
            </a:extLst>
          </p:cNvPr>
          <p:cNvSpPr>
            <a:spLocks noGrp="1"/>
          </p:cNvSpPr>
          <p:nvPr>
            <p:ph idx="1"/>
          </p:nvPr>
        </p:nvSpPr>
        <p:spPr>
          <a:xfrm>
            <a:off x="604675" y="1513047"/>
            <a:ext cx="10877529" cy="4650686"/>
          </a:xfrm>
        </p:spPr>
        <p:txBody>
          <a:bodyPr/>
          <a:lstStyle/>
          <a:p>
            <a:r>
              <a:rPr lang="en-US"/>
              <a:t>International, open-label, randomized phase III trial</a:t>
            </a:r>
            <a:br>
              <a:rPr lang="en-US"/>
            </a:br>
            <a:br>
              <a:rPr lang="en-US"/>
            </a:br>
            <a:br>
              <a:rPr lang="en-US"/>
            </a:br>
            <a:br>
              <a:rPr lang="en-US"/>
            </a:br>
            <a:br>
              <a:rPr lang="en-US"/>
            </a:br>
            <a:br>
              <a:rPr lang="en-US"/>
            </a:br>
            <a:br>
              <a:rPr lang="en-US"/>
            </a:br>
            <a:br>
              <a:rPr lang="en-US"/>
            </a:br>
            <a:endParaRPr lang="en-US"/>
          </a:p>
          <a:p>
            <a:pPr lvl="0">
              <a:buClr>
                <a:srgbClr val="000000"/>
              </a:buClr>
              <a:defRPr/>
            </a:pPr>
            <a:r>
              <a:rPr lang="en-US" b="1">
                <a:solidFill>
                  <a:srgbClr val="000000"/>
                </a:solidFill>
              </a:rPr>
              <a:t>Primary endpoint:</a:t>
            </a:r>
            <a:r>
              <a:rPr lang="en-US">
                <a:solidFill>
                  <a:srgbClr val="000000"/>
                </a:solidFill>
              </a:rPr>
              <a:t> rPFS per BICR (RECIST v1.1)</a:t>
            </a:r>
          </a:p>
          <a:p>
            <a:pPr lvl="0">
              <a:buClr>
                <a:srgbClr val="000000"/>
              </a:buClr>
              <a:defRPr/>
            </a:pPr>
            <a:r>
              <a:rPr lang="en-US" b="1">
                <a:solidFill>
                  <a:srgbClr val="000000"/>
                </a:solidFill>
              </a:rPr>
              <a:t>Key secondary endpoints: </a:t>
            </a:r>
            <a:r>
              <a:rPr lang="en-US">
                <a:solidFill>
                  <a:srgbClr val="000000"/>
                </a:solidFill>
              </a:rPr>
              <a:t>OS, rPFS2, PFS by investigator</a:t>
            </a:r>
          </a:p>
        </p:txBody>
      </p:sp>
      <p:sp>
        <p:nvSpPr>
          <p:cNvPr id="4" name="Text Box 45">
            <a:extLst>
              <a:ext uri="{FF2B5EF4-FFF2-40B4-BE49-F238E27FC236}">
                <a16:creationId xmlns:a16="http://schemas.microsoft.com/office/drawing/2014/main" id="{F0364772-AD93-9C31-8607-EFCF9DB67CBF}"/>
              </a:ext>
            </a:extLst>
          </p:cNvPr>
          <p:cNvSpPr txBox="1">
            <a:spLocks noChangeArrowheads="1"/>
          </p:cNvSpPr>
          <p:nvPr/>
        </p:nvSpPr>
        <p:spPr bwMode="auto">
          <a:xfrm>
            <a:off x="851462" y="2955173"/>
            <a:ext cx="360680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Adults with taxane-naive confirmed mCRPC that progressed once on prior ARPI; ≥1 PSMA+ metastasis on </a:t>
            </a:r>
            <a:r>
              <a:rPr kumimoji="0" lang="en-GB" alt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68</a:t>
            </a:r>
            <a:r>
              <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Ga-PSMA-11 PET/CT with no exclusionary PET- lesions; ineligible for PARP inhibitor;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468)</a:t>
            </a: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 name="Rectangle 46">
            <a:extLst>
              <a:ext uri="{FF2B5EF4-FFF2-40B4-BE49-F238E27FC236}">
                <a16:creationId xmlns:a16="http://schemas.microsoft.com/office/drawing/2014/main" id="{615B33BF-3A8B-9DF0-952E-2A37CF7B3625}"/>
              </a:ext>
            </a:extLst>
          </p:cNvPr>
          <p:cNvSpPr>
            <a:spLocks noChangeArrowheads="1"/>
          </p:cNvSpPr>
          <p:nvPr/>
        </p:nvSpPr>
        <p:spPr bwMode="auto">
          <a:xfrm>
            <a:off x="9370961" y="3374126"/>
            <a:ext cx="211142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Crossover permitted at radiographic PD per BICR</a:t>
            </a:r>
          </a:p>
        </p:txBody>
      </p:sp>
      <p:sp>
        <p:nvSpPr>
          <p:cNvPr id="7" name="Rectangle 49">
            <a:extLst>
              <a:ext uri="{FF2B5EF4-FFF2-40B4-BE49-F238E27FC236}">
                <a16:creationId xmlns:a16="http://schemas.microsoft.com/office/drawing/2014/main" id="{46CA748A-C9FD-BB3B-1334-6514BFD1C540}"/>
              </a:ext>
            </a:extLst>
          </p:cNvPr>
          <p:cNvSpPr>
            <a:spLocks noChangeArrowheads="1"/>
          </p:cNvSpPr>
          <p:nvPr/>
        </p:nvSpPr>
        <p:spPr bwMode="auto">
          <a:xfrm>
            <a:off x="5272255" y="2820128"/>
            <a:ext cx="379095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Lu-PSMA-617</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 7.4 GBq (200 mCi) IV ± 10% Q6W x 6 cycles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234)</a:t>
            </a:r>
            <a:endPar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50">
            <a:extLst>
              <a:ext uri="{FF2B5EF4-FFF2-40B4-BE49-F238E27FC236}">
                <a16:creationId xmlns:a16="http://schemas.microsoft.com/office/drawing/2014/main" id="{4C4DCA82-FF73-AB8F-307C-5E7D3EBDE4E7}"/>
              </a:ext>
            </a:extLst>
          </p:cNvPr>
          <p:cNvSpPr>
            <a:spLocks noChangeArrowheads="1"/>
          </p:cNvSpPr>
          <p:nvPr/>
        </p:nvSpPr>
        <p:spPr bwMode="auto">
          <a:xfrm>
            <a:off x="5272255" y="3937053"/>
            <a:ext cx="3790950" cy="91440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ARPI switch</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 to abiraterone or enzalutamide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234)</a:t>
            </a:r>
            <a:endPar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Line 53">
            <a:extLst>
              <a:ext uri="{FF2B5EF4-FFF2-40B4-BE49-F238E27FC236}">
                <a16:creationId xmlns:a16="http://schemas.microsoft.com/office/drawing/2014/main" id="{7FAD7C24-1AFF-8776-7140-1D93BDC30BE2}"/>
              </a:ext>
            </a:extLst>
          </p:cNvPr>
          <p:cNvSpPr>
            <a:spLocks noChangeShapeType="1"/>
          </p:cNvSpPr>
          <p:nvPr/>
        </p:nvSpPr>
        <p:spPr bwMode="auto">
          <a:xfrm>
            <a:off x="4522161" y="4043416"/>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7A41DE87-C0F3-ECA4-0414-CEB40E30AA70}"/>
              </a:ext>
            </a:extLst>
          </p:cNvPr>
          <p:cNvSpPr>
            <a:spLocks noChangeShapeType="1"/>
          </p:cNvSpPr>
          <p:nvPr/>
        </p:nvSpPr>
        <p:spPr bwMode="auto">
          <a:xfrm flipV="1">
            <a:off x="4522161" y="3277328"/>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 Box 15">
            <a:extLst>
              <a:ext uri="{FF2B5EF4-FFF2-40B4-BE49-F238E27FC236}">
                <a16:creationId xmlns:a16="http://schemas.microsoft.com/office/drawing/2014/main" id="{C816566D-6C3A-0E76-A056-85D6B3CE5CD1}"/>
              </a:ext>
            </a:extLst>
          </p:cNvPr>
          <p:cNvSpPr txBox="1">
            <a:spLocks noChangeArrowheads="1"/>
          </p:cNvSpPr>
          <p:nvPr/>
        </p:nvSpPr>
        <p:spPr bwMode="auto">
          <a:xfrm>
            <a:off x="412751" y="6367143"/>
            <a:ext cx="6031592"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Morris. Lancet</a:t>
            </a:r>
            <a:r>
              <a:rPr lang="en-US" altLang="en-US" sz="1200" b="0">
                <a:solidFill>
                  <a:schemeClr val="bg2"/>
                </a:solidFill>
                <a:latin typeface="Calibri" panose="020F0502020204030204" pitchFamily="34" charset="0"/>
              </a:rPr>
              <a:t>. 2024;404:1227.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NCT04689828.</a:t>
            </a:r>
          </a:p>
        </p:txBody>
      </p:sp>
      <p:cxnSp>
        <p:nvCxnSpPr>
          <p:cNvPr id="25" name="Connector: Elbow 24">
            <a:extLst>
              <a:ext uri="{FF2B5EF4-FFF2-40B4-BE49-F238E27FC236}">
                <a16:creationId xmlns:a16="http://schemas.microsoft.com/office/drawing/2014/main" id="{6202F635-8E11-EA5D-956A-2D7D7D4BB270}"/>
              </a:ext>
            </a:extLst>
          </p:cNvPr>
          <p:cNvCxnSpPr>
            <a:cxnSpLocks/>
          </p:cNvCxnSpPr>
          <p:nvPr/>
        </p:nvCxnSpPr>
        <p:spPr bwMode="auto">
          <a:xfrm rot="5400000" flipH="1" flipV="1">
            <a:off x="8523793" y="3835791"/>
            <a:ext cx="1116925" cy="12700"/>
          </a:xfrm>
          <a:prstGeom prst="bentConnector4">
            <a:avLst>
              <a:gd name="adj1" fmla="val 26"/>
              <a:gd name="adj2" fmla="val 1900000"/>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2548E086-23DF-B3A1-0128-70E069F9E064}"/>
              </a:ext>
            </a:extLst>
          </p:cNvPr>
          <p:cNvCxnSpPr/>
          <p:nvPr/>
        </p:nvCxnSpPr>
        <p:spPr bwMode="auto">
          <a:xfrm>
            <a:off x="4600742" y="2756359"/>
            <a:ext cx="0" cy="617767"/>
          </a:xfrm>
          <a:prstGeom prst="straightConnector1">
            <a:avLst/>
          </a:prstGeom>
          <a:noFill/>
          <a:ln w="28575" cap="flat" cmpd="sng" algn="ctr">
            <a:solidFill>
              <a:schemeClr val="bg1"/>
            </a:solidFill>
            <a:prstDash val="dash"/>
            <a:round/>
            <a:headEnd type="none" w="med" len="med"/>
            <a:tailEnd type="triangle"/>
          </a:ln>
          <a:effectLst/>
        </p:spPr>
      </p:cxnSp>
      <p:sp>
        <p:nvSpPr>
          <p:cNvPr id="10" name="TextBox 9">
            <a:extLst>
              <a:ext uri="{FF2B5EF4-FFF2-40B4-BE49-F238E27FC236}">
                <a16:creationId xmlns:a16="http://schemas.microsoft.com/office/drawing/2014/main" id="{50E18F62-3710-F1F7-FB58-FF4F9CC163B6}"/>
              </a:ext>
            </a:extLst>
          </p:cNvPr>
          <p:cNvSpPr txBox="1"/>
          <p:nvPr/>
        </p:nvSpPr>
        <p:spPr bwMode="auto">
          <a:xfrm>
            <a:off x="2574298" y="2048032"/>
            <a:ext cx="38957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prior ARPI setting (castration-resistant vs hormone-sensitive), BPI-SF worse pain intensity score (0-3 vs &gt;3)</a:t>
            </a:r>
          </a:p>
        </p:txBody>
      </p:sp>
    </p:spTree>
    <p:extLst>
      <p:ext uri="{BB962C8B-B14F-4D97-AF65-F5344CB8AC3E}">
        <p14:creationId xmlns:p14="http://schemas.microsoft.com/office/powerpoint/2010/main" val="27933530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51C3D-C2E7-4D58-25C4-7CC222576351}"/>
            </a:ext>
          </a:extLst>
        </p:cNvPr>
        <p:cNvGrpSpPr/>
        <p:nvPr/>
      </p:nvGrpSpPr>
      <p:grpSpPr>
        <a:xfrm>
          <a:off x="0" y="0"/>
          <a:ext cx="0" cy="0"/>
          <a:chOff x="0" y="0"/>
          <a:chExt cx="0" cy="0"/>
        </a:xfrm>
      </p:grpSpPr>
      <p:sp>
        <p:nvSpPr>
          <p:cNvPr id="9381" name="TextBox 9380">
            <a:extLst>
              <a:ext uri="{FF2B5EF4-FFF2-40B4-BE49-F238E27FC236}">
                <a16:creationId xmlns:a16="http://schemas.microsoft.com/office/drawing/2014/main" id="{93F14301-E97F-95E4-ABA0-3D50B0A7FD98}"/>
              </a:ext>
            </a:extLst>
          </p:cNvPr>
          <p:cNvSpPr txBox="1"/>
          <p:nvPr/>
        </p:nvSpPr>
        <p:spPr bwMode="auto">
          <a:xfrm>
            <a:off x="7985914" y="287239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2" name="TextBox 9381">
            <a:extLst>
              <a:ext uri="{FF2B5EF4-FFF2-40B4-BE49-F238E27FC236}">
                <a16:creationId xmlns:a16="http://schemas.microsoft.com/office/drawing/2014/main" id="{1E59CDD9-03A6-6B39-3924-E78523D6DA03}"/>
              </a:ext>
            </a:extLst>
          </p:cNvPr>
          <p:cNvSpPr txBox="1"/>
          <p:nvPr/>
        </p:nvSpPr>
        <p:spPr bwMode="auto">
          <a:xfrm>
            <a:off x="8017664" y="28814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3" name="TextBox 9382">
            <a:extLst>
              <a:ext uri="{FF2B5EF4-FFF2-40B4-BE49-F238E27FC236}">
                <a16:creationId xmlns:a16="http://schemas.microsoft.com/office/drawing/2014/main" id="{4EA95DB5-3C73-DF72-EACF-0A187B41D1B8}"/>
              </a:ext>
            </a:extLst>
          </p:cNvPr>
          <p:cNvSpPr txBox="1"/>
          <p:nvPr/>
        </p:nvSpPr>
        <p:spPr bwMode="auto">
          <a:xfrm>
            <a:off x="8628359" y="305195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4" name="TextBox 9383">
            <a:extLst>
              <a:ext uri="{FF2B5EF4-FFF2-40B4-BE49-F238E27FC236}">
                <a16:creationId xmlns:a16="http://schemas.microsoft.com/office/drawing/2014/main" id="{8B38D1C8-37B2-7834-AF1A-207458C54100}"/>
              </a:ext>
            </a:extLst>
          </p:cNvPr>
          <p:cNvSpPr txBox="1"/>
          <p:nvPr/>
        </p:nvSpPr>
        <p:spPr bwMode="auto">
          <a:xfrm>
            <a:off x="8837835" y="31371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5" name="TextBox 9384">
            <a:extLst>
              <a:ext uri="{FF2B5EF4-FFF2-40B4-BE49-F238E27FC236}">
                <a16:creationId xmlns:a16="http://schemas.microsoft.com/office/drawing/2014/main" id="{C016286F-C087-9305-AF24-89CAB12830A1}"/>
              </a:ext>
            </a:extLst>
          </p:cNvPr>
          <p:cNvSpPr txBox="1"/>
          <p:nvPr/>
        </p:nvSpPr>
        <p:spPr bwMode="auto">
          <a:xfrm>
            <a:off x="8857327" y="31472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6" name="TextBox 9385">
            <a:extLst>
              <a:ext uri="{FF2B5EF4-FFF2-40B4-BE49-F238E27FC236}">
                <a16:creationId xmlns:a16="http://schemas.microsoft.com/office/drawing/2014/main" id="{7CDAE0EC-4FDF-FA38-E0E2-5D4CDB063F4A}"/>
              </a:ext>
            </a:extLst>
          </p:cNvPr>
          <p:cNvSpPr txBox="1"/>
          <p:nvPr/>
        </p:nvSpPr>
        <p:spPr bwMode="auto">
          <a:xfrm>
            <a:off x="8876307" y="315425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7" name="TextBox 9386">
            <a:extLst>
              <a:ext uri="{FF2B5EF4-FFF2-40B4-BE49-F238E27FC236}">
                <a16:creationId xmlns:a16="http://schemas.microsoft.com/office/drawing/2014/main" id="{086A0A46-88E1-EE67-7D9E-CD6D8D00B5D5}"/>
              </a:ext>
            </a:extLst>
          </p:cNvPr>
          <p:cNvSpPr txBox="1"/>
          <p:nvPr/>
        </p:nvSpPr>
        <p:spPr bwMode="auto">
          <a:xfrm>
            <a:off x="8895799" y="317107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8" name="TextBox 9387">
            <a:extLst>
              <a:ext uri="{FF2B5EF4-FFF2-40B4-BE49-F238E27FC236}">
                <a16:creationId xmlns:a16="http://schemas.microsoft.com/office/drawing/2014/main" id="{68230295-C4BF-A595-FD2D-09BD27658A57}"/>
              </a:ext>
            </a:extLst>
          </p:cNvPr>
          <p:cNvSpPr txBox="1"/>
          <p:nvPr/>
        </p:nvSpPr>
        <p:spPr bwMode="auto">
          <a:xfrm>
            <a:off x="8936231" y="319022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9" name="TextBox 9388">
            <a:extLst>
              <a:ext uri="{FF2B5EF4-FFF2-40B4-BE49-F238E27FC236}">
                <a16:creationId xmlns:a16="http://schemas.microsoft.com/office/drawing/2014/main" id="{37E1A0DA-C620-3F3C-92E6-7C036D195B5C}"/>
              </a:ext>
            </a:extLst>
          </p:cNvPr>
          <p:cNvSpPr txBox="1"/>
          <p:nvPr/>
        </p:nvSpPr>
        <p:spPr bwMode="auto">
          <a:xfrm>
            <a:off x="8936231" y="31961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0" name="TextBox 9389">
            <a:extLst>
              <a:ext uri="{FF2B5EF4-FFF2-40B4-BE49-F238E27FC236}">
                <a16:creationId xmlns:a16="http://schemas.microsoft.com/office/drawing/2014/main" id="{285FA27C-A0E4-E8E1-99F7-8672C9F6A5A0}"/>
              </a:ext>
            </a:extLst>
          </p:cNvPr>
          <p:cNvSpPr txBox="1"/>
          <p:nvPr/>
        </p:nvSpPr>
        <p:spPr bwMode="auto">
          <a:xfrm>
            <a:off x="8974703" y="320916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1" name="TextBox 9390">
            <a:extLst>
              <a:ext uri="{FF2B5EF4-FFF2-40B4-BE49-F238E27FC236}">
                <a16:creationId xmlns:a16="http://schemas.microsoft.com/office/drawing/2014/main" id="{1D8E4BCD-C304-F8F3-49DC-154FC7B94ED2}"/>
              </a:ext>
            </a:extLst>
          </p:cNvPr>
          <p:cNvSpPr txBox="1"/>
          <p:nvPr/>
        </p:nvSpPr>
        <p:spPr bwMode="auto">
          <a:xfrm>
            <a:off x="8998839" y="32295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2" name="TextBox 9391">
            <a:extLst>
              <a:ext uri="{FF2B5EF4-FFF2-40B4-BE49-F238E27FC236}">
                <a16:creationId xmlns:a16="http://schemas.microsoft.com/office/drawing/2014/main" id="{43DAF0CE-5B85-0B74-58E8-998B000DB65D}"/>
              </a:ext>
            </a:extLst>
          </p:cNvPr>
          <p:cNvSpPr txBox="1"/>
          <p:nvPr/>
        </p:nvSpPr>
        <p:spPr bwMode="auto">
          <a:xfrm>
            <a:off x="9090880" y="32843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3" name="TextBox 9392">
            <a:extLst>
              <a:ext uri="{FF2B5EF4-FFF2-40B4-BE49-F238E27FC236}">
                <a16:creationId xmlns:a16="http://schemas.microsoft.com/office/drawing/2014/main" id="{936C540C-DD6C-A95C-0D7D-D3FCBCE98E02}"/>
              </a:ext>
            </a:extLst>
          </p:cNvPr>
          <p:cNvSpPr txBox="1"/>
          <p:nvPr/>
        </p:nvSpPr>
        <p:spPr bwMode="auto">
          <a:xfrm>
            <a:off x="9123211" y="32958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4" name="TextBox 9393">
            <a:extLst>
              <a:ext uri="{FF2B5EF4-FFF2-40B4-BE49-F238E27FC236}">
                <a16:creationId xmlns:a16="http://schemas.microsoft.com/office/drawing/2014/main" id="{EA2F5DC0-F88E-3722-D908-5E92B98CF212}"/>
              </a:ext>
            </a:extLst>
          </p:cNvPr>
          <p:cNvSpPr txBox="1"/>
          <p:nvPr/>
        </p:nvSpPr>
        <p:spPr bwMode="auto">
          <a:xfrm>
            <a:off x="9187083" y="331406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5" name="TextBox 9394">
            <a:extLst>
              <a:ext uri="{FF2B5EF4-FFF2-40B4-BE49-F238E27FC236}">
                <a16:creationId xmlns:a16="http://schemas.microsoft.com/office/drawing/2014/main" id="{16E19C5D-5FE5-249D-E211-DFA0F0C38380}"/>
              </a:ext>
            </a:extLst>
          </p:cNvPr>
          <p:cNvSpPr txBox="1"/>
          <p:nvPr/>
        </p:nvSpPr>
        <p:spPr bwMode="auto">
          <a:xfrm>
            <a:off x="9212855" y="332109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6" name="TextBox 9395">
            <a:extLst>
              <a:ext uri="{FF2B5EF4-FFF2-40B4-BE49-F238E27FC236}">
                <a16:creationId xmlns:a16="http://schemas.microsoft.com/office/drawing/2014/main" id="{D85AFB86-DE09-2494-9E11-16FF5B0BE1BE}"/>
              </a:ext>
            </a:extLst>
          </p:cNvPr>
          <p:cNvSpPr txBox="1"/>
          <p:nvPr/>
        </p:nvSpPr>
        <p:spPr bwMode="auto">
          <a:xfrm>
            <a:off x="9254728" y="333768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7" name="TextBox 9396">
            <a:extLst>
              <a:ext uri="{FF2B5EF4-FFF2-40B4-BE49-F238E27FC236}">
                <a16:creationId xmlns:a16="http://schemas.microsoft.com/office/drawing/2014/main" id="{ABD79A57-70AE-0B19-5777-90AFD99DEC8B}"/>
              </a:ext>
            </a:extLst>
          </p:cNvPr>
          <p:cNvSpPr txBox="1"/>
          <p:nvPr/>
        </p:nvSpPr>
        <p:spPr bwMode="auto">
          <a:xfrm>
            <a:off x="9296456" y="33389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8" name="TextBox 9397">
            <a:extLst>
              <a:ext uri="{FF2B5EF4-FFF2-40B4-BE49-F238E27FC236}">
                <a16:creationId xmlns:a16="http://schemas.microsoft.com/office/drawing/2014/main" id="{F3625D06-44AE-C3FF-22A7-A960EBA5CDE6}"/>
              </a:ext>
            </a:extLst>
          </p:cNvPr>
          <p:cNvSpPr txBox="1"/>
          <p:nvPr/>
        </p:nvSpPr>
        <p:spPr bwMode="auto">
          <a:xfrm>
            <a:off x="9319053" y="33389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99" name="TextBox 9398">
            <a:extLst>
              <a:ext uri="{FF2B5EF4-FFF2-40B4-BE49-F238E27FC236}">
                <a16:creationId xmlns:a16="http://schemas.microsoft.com/office/drawing/2014/main" id="{D508A95E-8294-8F1C-CA0F-1F6DBD3353AD}"/>
              </a:ext>
            </a:extLst>
          </p:cNvPr>
          <p:cNvSpPr txBox="1"/>
          <p:nvPr/>
        </p:nvSpPr>
        <p:spPr bwMode="auto">
          <a:xfrm>
            <a:off x="9331672" y="33389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0" name="TextBox 9399">
            <a:extLst>
              <a:ext uri="{FF2B5EF4-FFF2-40B4-BE49-F238E27FC236}">
                <a16:creationId xmlns:a16="http://schemas.microsoft.com/office/drawing/2014/main" id="{AD1CD9F1-787C-8AE0-311D-30256116097C}"/>
              </a:ext>
            </a:extLst>
          </p:cNvPr>
          <p:cNvSpPr txBox="1"/>
          <p:nvPr/>
        </p:nvSpPr>
        <p:spPr bwMode="auto">
          <a:xfrm>
            <a:off x="9357072" y="333892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1" name="TextBox 9400">
            <a:extLst>
              <a:ext uri="{FF2B5EF4-FFF2-40B4-BE49-F238E27FC236}">
                <a16:creationId xmlns:a16="http://schemas.microsoft.com/office/drawing/2014/main" id="{7B8AD613-B284-6877-BBDE-83A5EAB38F39}"/>
              </a:ext>
            </a:extLst>
          </p:cNvPr>
          <p:cNvSpPr txBox="1"/>
          <p:nvPr/>
        </p:nvSpPr>
        <p:spPr bwMode="auto">
          <a:xfrm>
            <a:off x="9384823" y="33563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2" name="TextBox 9401">
            <a:extLst>
              <a:ext uri="{FF2B5EF4-FFF2-40B4-BE49-F238E27FC236}">
                <a16:creationId xmlns:a16="http://schemas.microsoft.com/office/drawing/2014/main" id="{C3171973-4D64-C207-3D80-1CABDF994906}"/>
              </a:ext>
            </a:extLst>
          </p:cNvPr>
          <p:cNvSpPr txBox="1"/>
          <p:nvPr/>
        </p:nvSpPr>
        <p:spPr bwMode="auto">
          <a:xfrm>
            <a:off x="9404031" y="33609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3" name="TextBox 9402">
            <a:extLst>
              <a:ext uri="{FF2B5EF4-FFF2-40B4-BE49-F238E27FC236}">
                <a16:creationId xmlns:a16="http://schemas.microsoft.com/office/drawing/2014/main" id="{75E73013-D7FD-A3AE-FC36-FB40B7775F2E}"/>
              </a:ext>
            </a:extLst>
          </p:cNvPr>
          <p:cNvSpPr txBox="1"/>
          <p:nvPr/>
        </p:nvSpPr>
        <p:spPr bwMode="auto">
          <a:xfrm>
            <a:off x="9461766" y="33710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4" name="TextBox 9403">
            <a:extLst>
              <a:ext uri="{FF2B5EF4-FFF2-40B4-BE49-F238E27FC236}">
                <a16:creationId xmlns:a16="http://schemas.microsoft.com/office/drawing/2014/main" id="{F0218167-647E-BCEB-6153-5E7A605F1D93}"/>
              </a:ext>
            </a:extLst>
          </p:cNvPr>
          <p:cNvSpPr txBox="1"/>
          <p:nvPr/>
        </p:nvSpPr>
        <p:spPr bwMode="auto">
          <a:xfrm>
            <a:off x="9477800" y="33920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5" name="TextBox 9404">
            <a:extLst>
              <a:ext uri="{FF2B5EF4-FFF2-40B4-BE49-F238E27FC236}">
                <a16:creationId xmlns:a16="http://schemas.microsoft.com/office/drawing/2014/main" id="{A69E51FF-ACAC-1DC4-5E98-BB622D40E329}"/>
              </a:ext>
            </a:extLst>
          </p:cNvPr>
          <p:cNvSpPr txBox="1"/>
          <p:nvPr/>
        </p:nvSpPr>
        <p:spPr bwMode="auto">
          <a:xfrm>
            <a:off x="9591461" y="34129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6" name="TextBox 9405">
            <a:extLst>
              <a:ext uri="{FF2B5EF4-FFF2-40B4-BE49-F238E27FC236}">
                <a16:creationId xmlns:a16="http://schemas.microsoft.com/office/drawing/2014/main" id="{5D4FA90A-34B0-6688-3770-3C0990F5F01C}"/>
              </a:ext>
            </a:extLst>
          </p:cNvPr>
          <p:cNvSpPr txBox="1"/>
          <p:nvPr/>
        </p:nvSpPr>
        <p:spPr bwMode="auto">
          <a:xfrm>
            <a:off x="9624255" y="34262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7" name="TextBox 9406">
            <a:extLst>
              <a:ext uri="{FF2B5EF4-FFF2-40B4-BE49-F238E27FC236}">
                <a16:creationId xmlns:a16="http://schemas.microsoft.com/office/drawing/2014/main" id="{698ACB98-56A9-3018-2D3A-30350BC0839B}"/>
              </a:ext>
            </a:extLst>
          </p:cNvPr>
          <p:cNvSpPr txBox="1"/>
          <p:nvPr/>
        </p:nvSpPr>
        <p:spPr bwMode="auto">
          <a:xfrm>
            <a:off x="9672726" y="34300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8" name="TextBox 9407">
            <a:extLst>
              <a:ext uri="{FF2B5EF4-FFF2-40B4-BE49-F238E27FC236}">
                <a16:creationId xmlns:a16="http://schemas.microsoft.com/office/drawing/2014/main" id="{FAD5675F-75F9-6CF0-B66C-C00C4E684518}"/>
              </a:ext>
            </a:extLst>
          </p:cNvPr>
          <p:cNvSpPr txBox="1"/>
          <p:nvPr/>
        </p:nvSpPr>
        <p:spPr bwMode="auto">
          <a:xfrm>
            <a:off x="9691934" y="34300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09" name="TextBox 9408">
            <a:extLst>
              <a:ext uri="{FF2B5EF4-FFF2-40B4-BE49-F238E27FC236}">
                <a16:creationId xmlns:a16="http://schemas.microsoft.com/office/drawing/2014/main" id="{3ADABD7B-51F9-6660-38AA-ED2DDD62EB8E}"/>
              </a:ext>
            </a:extLst>
          </p:cNvPr>
          <p:cNvSpPr txBox="1"/>
          <p:nvPr/>
        </p:nvSpPr>
        <p:spPr bwMode="auto">
          <a:xfrm>
            <a:off x="9711739" y="34300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0" name="TextBox 9409">
            <a:extLst>
              <a:ext uri="{FF2B5EF4-FFF2-40B4-BE49-F238E27FC236}">
                <a16:creationId xmlns:a16="http://schemas.microsoft.com/office/drawing/2014/main" id="{035A2EC4-F814-79B6-69CC-E9EF8A45E02B}"/>
              </a:ext>
            </a:extLst>
          </p:cNvPr>
          <p:cNvSpPr txBox="1"/>
          <p:nvPr/>
        </p:nvSpPr>
        <p:spPr bwMode="auto">
          <a:xfrm>
            <a:off x="9743703" y="34293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1" name="TextBox 9410">
            <a:extLst>
              <a:ext uri="{FF2B5EF4-FFF2-40B4-BE49-F238E27FC236}">
                <a16:creationId xmlns:a16="http://schemas.microsoft.com/office/drawing/2014/main" id="{21F69C0C-7AAE-27DF-2317-1E5A40B657C4}"/>
              </a:ext>
            </a:extLst>
          </p:cNvPr>
          <p:cNvSpPr txBox="1"/>
          <p:nvPr/>
        </p:nvSpPr>
        <p:spPr bwMode="auto">
          <a:xfrm>
            <a:off x="9785972" y="34511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2" name="TextBox 9411">
            <a:extLst>
              <a:ext uri="{FF2B5EF4-FFF2-40B4-BE49-F238E27FC236}">
                <a16:creationId xmlns:a16="http://schemas.microsoft.com/office/drawing/2014/main" id="{47FD86C2-0F49-5817-C763-CCF0F16E0580}"/>
              </a:ext>
            </a:extLst>
          </p:cNvPr>
          <p:cNvSpPr txBox="1"/>
          <p:nvPr/>
        </p:nvSpPr>
        <p:spPr bwMode="auto">
          <a:xfrm>
            <a:off x="9834255" y="348716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3" name="TextBox 9412">
            <a:extLst>
              <a:ext uri="{FF2B5EF4-FFF2-40B4-BE49-F238E27FC236}">
                <a16:creationId xmlns:a16="http://schemas.microsoft.com/office/drawing/2014/main" id="{4B2A7754-5887-DD9B-23D4-52AE481F63E1}"/>
              </a:ext>
            </a:extLst>
          </p:cNvPr>
          <p:cNvSpPr txBox="1"/>
          <p:nvPr/>
        </p:nvSpPr>
        <p:spPr bwMode="auto">
          <a:xfrm>
            <a:off x="9870874" y="350849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4" name="TextBox 9413">
            <a:extLst>
              <a:ext uri="{FF2B5EF4-FFF2-40B4-BE49-F238E27FC236}">
                <a16:creationId xmlns:a16="http://schemas.microsoft.com/office/drawing/2014/main" id="{6E5531FF-8E7B-4481-4975-87D59E027E44}"/>
              </a:ext>
            </a:extLst>
          </p:cNvPr>
          <p:cNvSpPr txBox="1"/>
          <p:nvPr/>
        </p:nvSpPr>
        <p:spPr bwMode="auto">
          <a:xfrm>
            <a:off x="9935421" y="35300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40" name="TextBox 9439">
            <a:extLst>
              <a:ext uri="{FF2B5EF4-FFF2-40B4-BE49-F238E27FC236}">
                <a16:creationId xmlns:a16="http://schemas.microsoft.com/office/drawing/2014/main" id="{404437C9-57F9-7444-7E34-1EEACBA4BB14}"/>
              </a:ext>
            </a:extLst>
          </p:cNvPr>
          <p:cNvSpPr txBox="1"/>
          <p:nvPr/>
        </p:nvSpPr>
        <p:spPr bwMode="auto">
          <a:xfrm>
            <a:off x="7104241" y="270094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1" name="TextBox 9440">
            <a:extLst>
              <a:ext uri="{FF2B5EF4-FFF2-40B4-BE49-F238E27FC236}">
                <a16:creationId xmlns:a16="http://schemas.microsoft.com/office/drawing/2014/main" id="{85C6BD64-0CA8-1929-2C60-F52F46D5F74C}"/>
              </a:ext>
            </a:extLst>
          </p:cNvPr>
          <p:cNvSpPr txBox="1"/>
          <p:nvPr/>
        </p:nvSpPr>
        <p:spPr bwMode="auto">
          <a:xfrm>
            <a:off x="7413389" y="273897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2" name="TextBox 9441">
            <a:extLst>
              <a:ext uri="{FF2B5EF4-FFF2-40B4-BE49-F238E27FC236}">
                <a16:creationId xmlns:a16="http://schemas.microsoft.com/office/drawing/2014/main" id="{286C43D8-5E09-DCBF-414A-259075C5E289}"/>
              </a:ext>
            </a:extLst>
          </p:cNvPr>
          <p:cNvSpPr txBox="1"/>
          <p:nvPr/>
        </p:nvSpPr>
        <p:spPr bwMode="auto">
          <a:xfrm>
            <a:off x="7874204" y="282520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3" name="TextBox 9442">
            <a:extLst>
              <a:ext uri="{FF2B5EF4-FFF2-40B4-BE49-F238E27FC236}">
                <a16:creationId xmlns:a16="http://schemas.microsoft.com/office/drawing/2014/main" id="{4C55446E-891C-3F8B-FFC7-8500832E6C22}"/>
              </a:ext>
            </a:extLst>
          </p:cNvPr>
          <p:cNvSpPr txBox="1"/>
          <p:nvPr/>
        </p:nvSpPr>
        <p:spPr bwMode="auto">
          <a:xfrm>
            <a:off x="7896429" y="283959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4" name="TextBox 9443">
            <a:extLst>
              <a:ext uri="{FF2B5EF4-FFF2-40B4-BE49-F238E27FC236}">
                <a16:creationId xmlns:a16="http://schemas.microsoft.com/office/drawing/2014/main" id="{3DBAD010-57E6-2D60-23FB-C63BD1F60DE0}"/>
              </a:ext>
            </a:extLst>
          </p:cNvPr>
          <p:cNvSpPr txBox="1"/>
          <p:nvPr/>
        </p:nvSpPr>
        <p:spPr bwMode="auto">
          <a:xfrm>
            <a:off x="8033794" y="287268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5" name="TextBox 9444">
            <a:extLst>
              <a:ext uri="{FF2B5EF4-FFF2-40B4-BE49-F238E27FC236}">
                <a16:creationId xmlns:a16="http://schemas.microsoft.com/office/drawing/2014/main" id="{F89D55E2-AD32-5310-E85B-7B8CCAA73B82}"/>
              </a:ext>
            </a:extLst>
          </p:cNvPr>
          <p:cNvSpPr txBox="1"/>
          <p:nvPr/>
        </p:nvSpPr>
        <p:spPr bwMode="auto">
          <a:xfrm>
            <a:off x="8072266" y="28775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6" name="TextBox 9445">
            <a:extLst>
              <a:ext uri="{FF2B5EF4-FFF2-40B4-BE49-F238E27FC236}">
                <a16:creationId xmlns:a16="http://schemas.microsoft.com/office/drawing/2014/main" id="{F686585F-389C-0422-0112-6F05FC39A7BF}"/>
              </a:ext>
            </a:extLst>
          </p:cNvPr>
          <p:cNvSpPr txBox="1"/>
          <p:nvPr/>
        </p:nvSpPr>
        <p:spPr bwMode="auto">
          <a:xfrm>
            <a:off x="8137026" y="290380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7" name="TextBox 9446">
            <a:extLst>
              <a:ext uri="{FF2B5EF4-FFF2-40B4-BE49-F238E27FC236}">
                <a16:creationId xmlns:a16="http://schemas.microsoft.com/office/drawing/2014/main" id="{A94A37F9-00D5-8115-AFD1-2B85B21A6CC9}"/>
              </a:ext>
            </a:extLst>
          </p:cNvPr>
          <p:cNvSpPr txBox="1"/>
          <p:nvPr/>
        </p:nvSpPr>
        <p:spPr bwMode="auto">
          <a:xfrm>
            <a:off x="8565120" y="30860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8" name="TextBox 9447">
            <a:extLst>
              <a:ext uri="{FF2B5EF4-FFF2-40B4-BE49-F238E27FC236}">
                <a16:creationId xmlns:a16="http://schemas.microsoft.com/office/drawing/2014/main" id="{FBF1377A-E570-DE6B-0A64-C013B03193D3}"/>
              </a:ext>
            </a:extLst>
          </p:cNvPr>
          <p:cNvSpPr txBox="1"/>
          <p:nvPr/>
        </p:nvSpPr>
        <p:spPr bwMode="auto">
          <a:xfrm>
            <a:off x="8662732" y="311682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49" name="TextBox 9448">
            <a:extLst>
              <a:ext uri="{FF2B5EF4-FFF2-40B4-BE49-F238E27FC236}">
                <a16:creationId xmlns:a16="http://schemas.microsoft.com/office/drawing/2014/main" id="{6FF66279-6B7C-1AF1-07F7-518CF7AEBC3A}"/>
              </a:ext>
            </a:extLst>
          </p:cNvPr>
          <p:cNvSpPr txBox="1"/>
          <p:nvPr/>
        </p:nvSpPr>
        <p:spPr bwMode="auto">
          <a:xfrm>
            <a:off x="8680479" y="31269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0" name="TextBox 9449">
            <a:extLst>
              <a:ext uri="{FF2B5EF4-FFF2-40B4-BE49-F238E27FC236}">
                <a16:creationId xmlns:a16="http://schemas.microsoft.com/office/drawing/2014/main" id="{FBB75AFA-CD1B-1B16-159B-750428675FE4}"/>
              </a:ext>
            </a:extLst>
          </p:cNvPr>
          <p:cNvSpPr txBox="1"/>
          <p:nvPr/>
        </p:nvSpPr>
        <p:spPr bwMode="auto">
          <a:xfrm>
            <a:off x="8809322" y="317107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1" name="TextBox 9450">
            <a:extLst>
              <a:ext uri="{FF2B5EF4-FFF2-40B4-BE49-F238E27FC236}">
                <a16:creationId xmlns:a16="http://schemas.microsoft.com/office/drawing/2014/main" id="{5A8C87BF-499B-6D90-535E-371EDCE281F8}"/>
              </a:ext>
            </a:extLst>
          </p:cNvPr>
          <p:cNvSpPr txBox="1"/>
          <p:nvPr/>
        </p:nvSpPr>
        <p:spPr bwMode="auto">
          <a:xfrm>
            <a:off x="8892649" y="320916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2" name="TextBox 9451">
            <a:extLst>
              <a:ext uri="{FF2B5EF4-FFF2-40B4-BE49-F238E27FC236}">
                <a16:creationId xmlns:a16="http://schemas.microsoft.com/office/drawing/2014/main" id="{98F17EB9-26C9-045B-204F-C99453C325EF}"/>
              </a:ext>
            </a:extLst>
          </p:cNvPr>
          <p:cNvSpPr txBox="1"/>
          <p:nvPr/>
        </p:nvSpPr>
        <p:spPr bwMode="auto">
          <a:xfrm>
            <a:off x="8914779" y="32226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3" name="TextBox 9452">
            <a:extLst>
              <a:ext uri="{FF2B5EF4-FFF2-40B4-BE49-F238E27FC236}">
                <a16:creationId xmlns:a16="http://schemas.microsoft.com/office/drawing/2014/main" id="{C8EBF194-42B2-8021-62F6-51357471A1C4}"/>
              </a:ext>
            </a:extLst>
          </p:cNvPr>
          <p:cNvSpPr txBox="1"/>
          <p:nvPr/>
        </p:nvSpPr>
        <p:spPr bwMode="auto">
          <a:xfrm>
            <a:off x="8929411" y="323388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4" name="TextBox 9453">
            <a:extLst>
              <a:ext uri="{FF2B5EF4-FFF2-40B4-BE49-F238E27FC236}">
                <a16:creationId xmlns:a16="http://schemas.microsoft.com/office/drawing/2014/main" id="{CD137D94-4195-D44E-44DE-C320228F5530}"/>
              </a:ext>
            </a:extLst>
          </p:cNvPr>
          <p:cNvSpPr txBox="1"/>
          <p:nvPr/>
        </p:nvSpPr>
        <p:spPr bwMode="auto">
          <a:xfrm>
            <a:off x="8955038" y="32451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5" name="TextBox 9454">
            <a:extLst>
              <a:ext uri="{FF2B5EF4-FFF2-40B4-BE49-F238E27FC236}">
                <a16:creationId xmlns:a16="http://schemas.microsoft.com/office/drawing/2014/main" id="{EB1F3401-AC94-C735-A379-156148ED7393}"/>
              </a:ext>
            </a:extLst>
          </p:cNvPr>
          <p:cNvSpPr txBox="1"/>
          <p:nvPr/>
        </p:nvSpPr>
        <p:spPr bwMode="auto">
          <a:xfrm>
            <a:off x="8983758" y="325453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6" name="TextBox 9455">
            <a:extLst>
              <a:ext uri="{FF2B5EF4-FFF2-40B4-BE49-F238E27FC236}">
                <a16:creationId xmlns:a16="http://schemas.microsoft.com/office/drawing/2014/main" id="{9B171A0A-DD08-D710-2B92-83FF53CC615A}"/>
              </a:ext>
            </a:extLst>
          </p:cNvPr>
          <p:cNvSpPr txBox="1"/>
          <p:nvPr/>
        </p:nvSpPr>
        <p:spPr bwMode="auto">
          <a:xfrm>
            <a:off x="9004680" y="32530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7" name="TextBox 9456">
            <a:extLst>
              <a:ext uri="{FF2B5EF4-FFF2-40B4-BE49-F238E27FC236}">
                <a16:creationId xmlns:a16="http://schemas.microsoft.com/office/drawing/2014/main" id="{686E7DBC-536E-88F1-8FBC-A6E7DFC20EAA}"/>
              </a:ext>
            </a:extLst>
          </p:cNvPr>
          <p:cNvSpPr txBox="1"/>
          <p:nvPr/>
        </p:nvSpPr>
        <p:spPr bwMode="auto">
          <a:xfrm>
            <a:off x="9052453" y="326392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8" name="TextBox 9457">
            <a:extLst>
              <a:ext uri="{FF2B5EF4-FFF2-40B4-BE49-F238E27FC236}">
                <a16:creationId xmlns:a16="http://schemas.microsoft.com/office/drawing/2014/main" id="{CD1FD70E-9C57-9AAA-8446-E8AF625476F8}"/>
              </a:ext>
            </a:extLst>
          </p:cNvPr>
          <p:cNvSpPr txBox="1"/>
          <p:nvPr/>
        </p:nvSpPr>
        <p:spPr bwMode="auto">
          <a:xfrm>
            <a:off x="9114825" y="32884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59" name="TextBox 9458">
            <a:extLst>
              <a:ext uri="{FF2B5EF4-FFF2-40B4-BE49-F238E27FC236}">
                <a16:creationId xmlns:a16="http://schemas.microsoft.com/office/drawing/2014/main" id="{82B07349-C514-8EB9-53FB-04C7C7F5E9A9}"/>
              </a:ext>
            </a:extLst>
          </p:cNvPr>
          <p:cNvSpPr txBox="1"/>
          <p:nvPr/>
        </p:nvSpPr>
        <p:spPr bwMode="auto">
          <a:xfrm>
            <a:off x="9250920" y="33517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0" name="TextBox 9459">
            <a:extLst>
              <a:ext uri="{FF2B5EF4-FFF2-40B4-BE49-F238E27FC236}">
                <a16:creationId xmlns:a16="http://schemas.microsoft.com/office/drawing/2014/main" id="{1F18B2C6-3A75-1F92-7B99-54D673B80815}"/>
              </a:ext>
            </a:extLst>
          </p:cNvPr>
          <p:cNvSpPr txBox="1"/>
          <p:nvPr/>
        </p:nvSpPr>
        <p:spPr bwMode="auto">
          <a:xfrm>
            <a:off x="9273253" y="33517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1" name="TextBox 9460">
            <a:extLst>
              <a:ext uri="{FF2B5EF4-FFF2-40B4-BE49-F238E27FC236}">
                <a16:creationId xmlns:a16="http://schemas.microsoft.com/office/drawing/2014/main" id="{3DA9111D-F42D-67E6-8DCF-E1A5E3B67CA3}"/>
              </a:ext>
            </a:extLst>
          </p:cNvPr>
          <p:cNvSpPr txBox="1"/>
          <p:nvPr/>
        </p:nvSpPr>
        <p:spPr bwMode="auto">
          <a:xfrm>
            <a:off x="9311725" y="33517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2" name="TextBox 9461">
            <a:extLst>
              <a:ext uri="{FF2B5EF4-FFF2-40B4-BE49-F238E27FC236}">
                <a16:creationId xmlns:a16="http://schemas.microsoft.com/office/drawing/2014/main" id="{9AAD3738-E9B8-9E5F-D565-63F03587AABE}"/>
              </a:ext>
            </a:extLst>
          </p:cNvPr>
          <p:cNvSpPr txBox="1"/>
          <p:nvPr/>
        </p:nvSpPr>
        <p:spPr bwMode="auto">
          <a:xfrm>
            <a:off x="9292941" y="33517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3" name="TextBox 9462">
            <a:extLst>
              <a:ext uri="{FF2B5EF4-FFF2-40B4-BE49-F238E27FC236}">
                <a16:creationId xmlns:a16="http://schemas.microsoft.com/office/drawing/2014/main" id="{1365315E-E619-BA30-D5EB-3707088E54D0}"/>
              </a:ext>
            </a:extLst>
          </p:cNvPr>
          <p:cNvSpPr txBox="1"/>
          <p:nvPr/>
        </p:nvSpPr>
        <p:spPr bwMode="auto">
          <a:xfrm>
            <a:off x="9173435" y="331441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4" name="TextBox 9463">
            <a:extLst>
              <a:ext uri="{FF2B5EF4-FFF2-40B4-BE49-F238E27FC236}">
                <a16:creationId xmlns:a16="http://schemas.microsoft.com/office/drawing/2014/main" id="{CBF412CB-C967-C61A-AC86-4393CFEDB650}"/>
              </a:ext>
            </a:extLst>
          </p:cNvPr>
          <p:cNvSpPr txBox="1"/>
          <p:nvPr/>
        </p:nvSpPr>
        <p:spPr bwMode="auto">
          <a:xfrm>
            <a:off x="9366710" y="335743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5" name="TextBox 9464">
            <a:extLst>
              <a:ext uri="{FF2B5EF4-FFF2-40B4-BE49-F238E27FC236}">
                <a16:creationId xmlns:a16="http://schemas.microsoft.com/office/drawing/2014/main" id="{CAC45E5F-1FDF-4158-CBC9-379EA01A194C}"/>
              </a:ext>
            </a:extLst>
          </p:cNvPr>
          <p:cNvSpPr txBox="1"/>
          <p:nvPr/>
        </p:nvSpPr>
        <p:spPr bwMode="auto">
          <a:xfrm>
            <a:off x="9423294" y="337926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6" name="TextBox 9465">
            <a:extLst>
              <a:ext uri="{FF2B5EF4-FFF2-40B4-BE49-F238E27FC236}">
                <a16:creationId xmlns:a16="http://schemas.microsoft.com/office/drawing/2014/main" id="{4AF53148-9EAA-22AF-2704-F2E1593F1048}"/>
              </a:ext>
            </a:extLst>
          </p:cNvPr>
          <p:cNvSpPr txBox="1"/>
          <p:nvPr/>
        </p:nvSpPr>
        <p:spPr bwMode="auto">
          <a:xfrm>
            <a:off x="9468909" y="3380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7" name="TextBox 9466">
            <a:extLst>
              <a:ext uri="{FF2B5EF4-FFF2-40B4-BE49-F238E27FC236}">
                <a16:creationId xmlns:a16="http://schemas.microsoft.com/office/drawing/2014/main" id="{1870286D-CE5C-B4A9-694B-825BB87FACBB}"/>
              </a:ext>
            </a:extLst>
          </p:cNvPr>
          <p:cNvSpPr txBox="1"/>
          <p:nvPr/>
        </p:nvSpPr>
        <p:spPr bwMode="auto">
          <a:xfrm>
            <a:off x="9500238" y="33807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8" name="TextBox 9467">
            <a:extLst>
              <a:ext uri="{FF2B5EF4-FFF2-40B4-BE49-F238E27FC236}">
                <a16:creationId xmlns:a16="http://schemas.microsoft.com/office/drawing/2014/main" id="{BEE7008E-EFB4-DE58-B22B-CB931D54F093}"/>
              </a:ext>
            </a:extLst>
          </p:cNvPr>
          <p:cNvSpPr txBox="1"/>
          <p:nvPr/>
        </p:nvSpPr>
        <p:spPr bwMode="auto">
          <a:xfrm>
            <a:off x="9527104" y="337986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69" name="TextBox 9468">
            <a:extLst>
              <a:ext uri="{FF2B5EF4-FFF2-40B4-BE49-F238E27FC236}">
                <a16:creationId xmlns:a16="http://schemas.microsoft.com/office/drawing/2014/main" id="{D3242390-C783-D5B6-DE24-A13B28792552}"/>
              </a:ext>
            </a:extLst>
          </p:cNvPr>
          <p:cNvSpPr txBox="1"/>
          <p:nvPr/>
        </p:nvSpPr>
        <p:spPr bwMode="auto">
          <a:xfrm>
            <a:off x="9566327" y="34093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0" name="TextBox 9469">
            <a:extLst>
              <a:ext uri="{FF2B5EF4-FFF2-40B4-BE49-F238E27FC236}">
                <a16:creationId xmlns:a16="http://schemas.microsoft.com/office/drawing/2014/main" id="{C55B3291-53DE-7307-F35A-3BA905DD5A10}"/>
              </a:ext>
            </a:extLst>
          </p:cNvPr>
          <p:cNvSpPr txBox="1"/>
          <p:nvPr/>
        </p:nvSpPr>
        <p:spPr bwMode="auto">
          <a:xfrm>
            <a:off x="9604048" y="34129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1" name="TextBox 9470">
            <a:extLst>
              <a:ext uri="{FF2B5EF4-FFF2-40B4-BE49-F238E27FC236}">
                <a16:creationId xmlns:a16="http://schemas.microsoft.com/office/drawing/2014/main" id="{CFEA5F02-804F-CF69-A984-E8C03FD2B149}"/>
              </a:ext>
            </a:extLst>
          </p:cNvPr>
          <p:cNvSpPr txBox="1"/>
          <p:nvPr/>
        </p:nvSpPr>
        <p:spPr bwMode="auto">
          <a:xfrm>
            <a:off x="9672726" y="34129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2" name="TextBox 9471">
            <a:extLst>
              <a:ext uri="{FF2B5EF4-FFF2-40B4-BE49-F238E27FC236}">
                <a16:creationId xmlns:a16="http://schemas.microsoft.com/office/drawing/2014/main" id="{2B261AB4-383E-4590-5BA9-9AA2C9D9CBBF}"/>
              </a:ext>
            </a:extLst>
          </p:cNvPr>
          <p:cNvSpPr txBox="1"/>
          <p:nvPr/>
        </p:nvSpPr>
        <p:spPr bwMode="auto">
          <a:xfrm>
            <a:off x="9642633" y="34129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3" name="TextBox 9472">
            <a:extLst>
              <a:ext uri="{FF2B5EF4-FFF2-40B4-BE49-F238E27FC236}">
                <a16:creationId xmlns:a16="http://schemas.microsoft.com/office/drawing/2014/main" id="{A789A2B8-6818-1331-CB06-FCE969CC901C}"/>
              </a:ext>
            </a:extLst>
          </p:cNvPr>
          <p:cNvSpPr txBox="1"/>
          <p:nvPr/>
        </p:nvSpPr>
        <p:spPr bwMode="auto">
          <a:xfrm>
            <a:off x="9773114" y="34486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4" name="TextBox 9473">
            <a:extLst>
              <a:ext uri="{FF2B5EF4-FFF2-40B4-BE49-F238E27FC236}">
                <a16:creationId xmlns:a16="http://schemas.microsoft.com/office/drawing/2014/main" id="{D34137D9-340F-81C1-B12D-2201960ABDAD}"/>
              </a:ext>
            </a:extLst>
          </p:cNvPr>
          <p:cNvSpPr txBox="1"/>
          <p:nvPr/>
        </p:nvSpPr>
        <p:spPr bwMode="auto">
          <a:xfrm>
            <a:off x="9840998" y="34815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5" name="TextBox 9474">
            <a:extLst>
              <a:ext uri="{FF2B5EF4-FFF2-40B4-BE49-F238E27FC236}">
                <a16:creationId xmlns:a16="http://schemas.microsoft.com/office/drawing/2014/main" id="{CB14718B-4E3C-9005-7761-DF86E1E0B5FA}"/>
              </a:ext>
            </a:extLst>
          </p:cNvPr>
          <p:cNvSpPr txBox="1"/>
          <p:nvPr/>
        </p:nvSpPr>
        <p:spPr bwMode="auto">
          <a:xfrm>
            <a:off x="9872727" y="3484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6" name="TextBox 9475">
            <a:extLst>
              <a:ext uri="{FF2B5EF4-FFF2-40B4-BE49-F238E27FC236}">
                <a16:creationId xmlns:a16="http://schemas.microsoft.com/office/drawing/2014/main" id="{E55C6A13-7050-394D-F3E4-14642999B03B}"/>
              </a:ext>
            </a:extLst>
          </p:cNvPr>
          <p:cNvSpPr txBox="1"/>
          <p:nvPr/>
        </p:nvSpPr>
        <p:spPr bwMode="auto">
          <a:xfrm>
            <a:off x="9911199" y="348242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7" name="TextBox 9476">
            <a:extLst>
              <a:ext uri="{FF2B5EF4-FFF2-40B4-BE49-F238E27FC236}">
                <a16:creationId xmlns:a16="http://schemas.microsoft.com/office/drawing/2014/main" id="{509B1F09-0CC8-B9F7-98F2-CA062F1339DE}"/>
              </a:ext>
            </a:extLst>
          </p:cNvPr>
          <p:cNvSpPr txBox="1"/>
          <p:nvPr/>
        </p:nvSpPr>
        <p:spPr bwMode="auto">
          <a:xfrm>
            <a:off x="9942409" y="348368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8" name="TextBox 9477">
            <a:extLst>
              <a:ext uri="{FF2B5EF4-FFF2-40B4-BE49-F238E27FC236}">
                <a16:creationId xmlns:a16="http://schemas.microsoft.com/office/drawing/2014/main" id="{A2145C50-F909-EFDB-B50D-A1DB0CA8BE37}"/>
              </a:ext>
            </a:extLst>
          </p:cNvPr>
          <p:cNvSpPr txBox="1"/>
          <p:nvPr/>
        </p:nvSpPr>
        <p:spPr bwMode="auto">
          <a:xfrm>
            <a:off x="9970669" y="34819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79" name="TextBox 9478">
            <a:extLst>
              <a:ext uri="{FF2B5EF4-FFF2-40B4-BE49-F238E27FC236}">
                <a16:creationId xmlns:a16="http://schemas.microsoft.com/office/drawing/2014/main" id="{B1BA090C-CD7C-FC8D-F5A6-130BDCDD0E16}"/>
              </a:ext>
            </a:extLst>
          </p:cNvPr>
          <p:cNvSpPr txBox="1"/>
          <p:nvPr/>
        </p:nvSpPr>
        <p:spPr bwMode="auto">
          <a:xfrm>
            <a:off x="10002398" y="34847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0" name="TextBox 9479">
            <a:extLst>
              <a:ext uri="{FF2B5EF4-FFF2-40B4-BE49-F238E27FC236}">
                <a16:creationId xmlns:a16="http://schemas.microsoft.com/office/drawing/2014/main" id="{4BAE4665-5789-4636-F99F-1798251450B4}"/>
              </a:ext>
            </a:extLst>
          </p:cNvPr>
          <p:cNvSpPr txBox="1"/>
          <p:nvPr/>
        </p:nvSpPr>
        <p:spPr bwMode="auto">
          <a:xfrm>
            <a:off x="10040870" y="34827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1" name="TextBox 9480">
            <a:extLst>
              <a:ext uri="{FF2B5EF4-FFF2-40B4-BE49-F238E27FC236}">
                <a16:creationId xmlns:a16="http://schemas.microsoft.com/office/drawing/2014/main" id="{DAF34B44-5BEA-002A-54C8-3F7E4A6BA9E4}"/>
              </a:ext>
            </a:extLst>
          </p:cNvPr>
          <p:cNvSpPr txBox="1"/>
          <p:nvPr/>
        </p:nvSpPr>
        <p:spPr bwMode="auto">
          <a:xfrm>
            <a:off x="10072080" y="34840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2" name="TextBox 9481">
            <a:extLst>
              <a:ext uri="{FF2B5EF4-FFF2-40B4-BE49-F238E27FC236}">
                <a16:creationId xmlns:a16="http://schemas.microsoft.com/office/drawing/2014/main" id="{F85EF791-3CB9-4C2E-7083-A5DC2309DBB5}"/>
              </a:ext>
            </a:extLst>
          </p:cNvPr>
          <p:cNvSpPr txBox="1"/>
          <p:nvPr/>
        </p:nvSpPr>
        <p:spPr bwMode="auto">
          <a:xfrm>
            <a:off x="10110552" y="34819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3" name="TextBox 9482">
            <a:extLst>
              <a:ext uri="{FF2B5EF4-FFF2-40B4-BE49-F238E27FC236}">
                <a16:creationId xmlns:a16="http://schemas.microsoft.com/office/drawing/2014/main" id="{D507AFFD-C8FB-AD06-3312-E01CFE5A65F0}"/>
              </a:ext>
            </a:extLst>
          </p:cNvPr>
          <p:cNvSpPr txBox="1"/>
          <p:nvPr/>
        </p:nvSpPr>
        <p:spPr bwMode="auto">
          <a:xfrm>
            <a:off x="10142281" y="34847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4" name="TextBox 9483">
            <a:extLst>
              <a:ext uri="{FF2B5EF4-FFF2-40B4-BE49-F238E27FC236}">
                <a16:creationId xmlns:a16="http://schemas.microsoft.com/office/drawing/2014/main" id="{9765B3AC-D432-27A3-250B-F8F65A92AAC7}"/>
              </a:ext>
            </a:extLst>
          </p:cNvPr>
          <p:cNvSpPr txBox="1"/>
          <p:nvPr/>
        </p:nvSpPr>
        <p:spPr bwMode="auto">
          <a:xfrm>
            <a:off x="10180753" y="34827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5" name="TextBox 9484">
            <a:extLst>
              <a:ext uri="{FF2B5EF4-FFF2-40B4-BE49-F238E27FC236}">
                <a16:creationId xmlns:a16="http://schemas.microsoft.com/office/drawing/2014/main" id="{6DCD7C2C-0C88-A33C-956C-66017AADA51D}"/>
              </a:ext>
            </a:extLst>
          </p:cNvPr>
          <p:cNvSpPr txBox="1"/>
          <p:nvPr/>
        </p:nvSpPr>
        <p:spPr bwMode="auto">
          <a:xfrm>
            <a:off x="10211963" y="34840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6" name="TextBox 9485">
            <a:extLst>
              <a:ext uri="{FF2B5EF4-FFF2-40B4-BE49-F238E27FC236}">
                <a16:creationId xmlns:a16="http://schemas.microsoft.com/office/drawing/2014/main" id="{D2AB0488-A12C-CD5E-F3CF-AB365600F7A6}"/>
              </a:ext>
            </a:extLst>
          </p:cNvPr>
          <p:cNvSpPr txBox="1"/>
          <p:nvPr/>
        </p:nvSpPr>
        <p:spPr bwMode="auto">
          <a:xfrm>
            <a:off x="10234698" y="34819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7" name="TextBox 9486">
            <a:extLst>
              <a:ext uri="{FF2B5EF4-FFF2-40B4-BE49-F238E27FC236}">
                <a16:creationId xmlns:a16="http://schemas.microsoft.com/office/drawing/2014/main" id="{F8281877-69F2-B2A4-7F02-4A91ACA1CA97}"/>
              </a:ext>
            </a:extLst>
          </p:cNvPr>
          <p:cNvSpPr txBox="1"/>
          <p:nvPr/>
        </p:nvSpPr>
        <p:spPr bwMode="auto">
          <a:xfrm>
            <a:off x="10266427" y="34847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8" name="TextBox 9487">
            <a:extLst>
              <a:ext uri="{FF2B5EF4-FFF2-40B4-BE49-F238E27FC236}">
                <a16:creationId xmlns:a16="http://schemas.microsoft.com/office/drawing/2014/main" id="{8ABD15DB-3BBB-C2F1-AFB1-3DF4187ADE63}"/>
              </a:ext>
            </a:extLst>
          </p:cNvPr>
          <p:cNvSpPr txBox="1"/>
          <p:nvPr/>
        </p:nvSpPr>
        <p:spPr bwMode="auto">
          <a:xfrm>
            <a:off x="10304899" y="348279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89" name="TextBox 9488">
            <a:extLst>
              <a:ext uri="{FF2B5EF4-FFF2-40B4-BE49-F238E27FC236}">
                <a16:creationId xmlns:a16="http://schemas.microsoft.com/office/drawing/2014/main" id="{F9A964C0-4B3F-6C85-7463-2D94B38CAF28}"/>
              </a:ext>
            </a:extLst>
          </p:cNvPr>
          <p:cNvSpPr txBox="1"/>
          <p:nvPr/>
        </p:nvSpPr>
        <p:spPr bwMode="auto">
          <a:xfrm>
            <a:off x="10336109" y="34840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90" name="TextBox 9489">
            <a:extLst>
              <a:ext uri="{FF2B5EF4-FFF2-40B4-BE49-F238E27FC236}">
                <a16:creationId xmlns:a16="http://schemas.microsoft.com/office/drawing/2014/main" id="{BD844513-B82D-6B6C-2655-154D232D2185}"/>
              </a:ext>
            </a:extLst>
          </p:cNvPr>
          <p:cNvSpPr txBox="1"/>
          <p:nvPr/>
        </p:nvSpPr>
        <p:spPr bwMode="auto">
          <a:xfrm>
            <a:off x="10514098" y="3484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91" name="TextBox 9490">
            <a:extLst>
              <a:ext uri="{FF2B5EF4-FFF2-40B4-BE49-F238E27FC236}">
                <a16:creationId xmlns:a16="http://schemas.microsoft.com/office/drawing/2014/main" id="{2194F21F-46EE-B3C0-9608-5EE83926D6A9}"/>
              </a:ext>
            </a:extLst>
          </p:cNvPr>
          <p:cNvSpPr txBox="1"/>
          <p:nvPr/>
        </p:nvSpPr>
        <p:spPr bwMode="auto">
          <a:xfrm>
            <a:off x="10488677" y="3484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92" name="TextBox 9491">
            <a:extLst>
              <a:ext uri="{FF2B5EF4-FFF2-40B4-BE49-F238E27FC236}">
                <a16:creationId xmlns:a16="http://schemas.microsoft.com/office/drawing/2014/main" id="{D8292DE6-1FFA-4C06-C65F-4B9677586873}"/>
              </a:ext>
            </a:extLst>
          </p:cNvPr>
          <p:cNvSpPr txBox="1"/>
          <p:nvPr/>
        </p:nvSpPr>
        <p:spPr bwMode="auto">
          <a:xfrm>
            <a:off x="10406499" y="34826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93" name="TextBox 9492">
            <a:extLst>
              <a:ext uri="{FF2B5EF4-FFF2-40B4-BE49-F238E27FC236}">
                <a16:creationId xmlns:a16="http://schemas.microsoft.com/office/drawing/2014/main" id="{85A7AECC-9747-A114-2B2C-61DF0A662D61}"/>
              </a:ext>
            </a:extLst>
          </p:cNvPr>
          <p:cNvSpPr txBox="1"/>
          <p:nvPr/>
        </p:nvSpPr>
        <p:spPr bwMode="auto">
          <a:xfrm>
            <a:off x="10367859" y="3484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8" name="TextBox 9437">
            <a:extLst>
              <a:ext uri="{FF2B5EF4-FFF2-40B4-BE49-F238E27FC236}">
                <a16:creationId xmlns:a16="http://schemas.microsoft.com/office/drawing/2014/main" id="{31E2D9E2-D48C-8DFC-013B-B1A8AF612655}"/>
              </a:ext>
            </a:extLst>
          </p:cNvPr>
          <p:cNvSpPr txBox="1"/>
          <p:nvPr/>
        </p:nvSpPr>
        <p:spPr bwMode="auto">
          <a:xfrm>
            <a:off x="6826454" y="268887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6" name="TextBox 9435">
            <a:extLst>
              <a:ext uri="{FF2B5EF4-FFF2-40B4-BE49-F238E27FC236}">
                <a16:creationId xmlns:a16="http://schemas.microsoft.com/office/drawing/2014/main" id="{6A077B08-12B4-7C39-D0D5-371449BA36B2}"/>
              </a:ext>
            </a:extLst>
          </p:cNvPr>
          <p:cNvSpPr txBox="1"/>
          <p:nvPr/>
        </p:nvSpPr>
        <p:spPr bwMode="auto">
          <a:xfrm>
            <a:off x="6681461" y="26855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7" name="TextBox 9436">
            <a:extLst>
              <a:ext uri="{FF2B5EF4-FFF2-40B4-BE49-F238E27FC236}">
                <a16:creationId xmlns:a16="http://schemas.microsoft.com/office/drawing/2014/main" id="{930C088F-DFFB-6EAC-3EED-DA50466857C3}"/>
              </a:ext>
            </a:extLst>
          </p:cNvPr>
          <p:cNvSpPr txBox="1"/>
          <p:nvPr/>
        </p:nvSpPr>
        <p:spPr bwMode="auto">
          <a:xfrm>
            <a:off x="6747912" y="268695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439" name="TextBox 9438">
            <a:extLst>
              <a:ext uri="{FF2B5EF4-FFF2-40B4-BE49-F238E27FC236}">
                <a16:creationId xmlns:a16="http://schemas.microsoft.com/office/drawing/2014/main" id="{D5A1F83F-4FD1-9B33-FB92-EC2A8B8A5404}"/>
              </a:ext>
            </a:extLst>
          </p:cNvPr>
          <p:cNvSpPr txBox="1"/>
          <p:nvPr/>
        </p:nvSpPr>
        <p:spPr bwMode="auto">
          <a:xfrm>
            <a:off x="6845917" y="268912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pic>
        <p:nvPicPr>
          <p:cNvPr id="9435" name="Graphic 9434">
            <a:extLst>
              <a:ext uri="{FF2B5EF4-FFF2-40B4-BE49-F238E27FC236}">
                <a16:creationId xmlns:a16="http://schemas.microsoft.com/office/drawing/2014/main" id="{95D5080F-D4CD-FEBF-990C-ADAB42E986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97336" y="2768164"/>
            <a:ext cx="3930792" cy="1568943"/>
          </a:xfrm>
          <a:prstGeom prst="rect">
            <a:avLst/>
          </a:prstGeom>
        </p:spPr>
      </p:pic>
      <p:sp>
        <p:nvSpPr>
          <p:cNvPr id="9322" name="TextBox 9321">
            <a:extLst>
              <a:ext uri="{FF2B5EF4-FFF2-40B4-BE49-F238E27FC236}">
                <a16:creationId xmlns:a16="http://schemas.microsoft.com/office/drawing/2014/main" id="{F2DD9B5D-7A4B-0E5B-55CB-E7054DA776E7}"/>
              </a:ext>
            </a:extLst>
          </p:cNvPr>
          <p:cNvSpPr txBox="1"/>
          <p:nvPr/>
        </p:nvSpPr>
        <p:spPr bwMode="auto">
          <a:xfrm>
            <a:off x="1382495" y="270094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218" name="Rectangle 2">
            <a:extLst>
              <a:ext uri="{FF2B5EF4-FFF2-40B4-BE49-F238E27FC236}">
                <a16:creationId xmlns:a16="http://schemas.microsoft.com/office/drawing/2014/main" id="{9CD28E73-2D3D-85D5-1718-9A1619E3FC83}"/>
              </a:ext>
            </a:extLst>
          </p:cNvPr>
          <p:cNvSpPr>
            <a:spLocks noGrp="1" noChangeArrowheads="1"/>
          </p:cNvSpPr>
          <p:nvPr>
            <p:ph type="title"/>
          </p:nvPr>
        </p:nvSpPr>
        <p:spPr/>
        <p:txBody>
          <a:bodyPr/>
          <a:lstStyle/>
          <a:p>
            <a:r>
              <a:rPr lang="en-US" altLang="en-US"/>
              <a:t>PSMAfore: rPFS and OS</a:t>
            </a:r>
          </a:p>
        </p:txBody>
      </p:sp>
      <p:sp>
        <p:nvSpPr>
          <p:cNvPr id="3" name="Text Box 15">
            <a:extLst>
              <a:ext uri="{FF2B5EF4-FFF2-40B4-BE49-F238E27FC236}">
                <a16:creationId xmlns:a16="http://schemas.microsoft.com/office/drawing/2014/main" id="{58863826-BB22-D04C-1A52-44BAF756F8B3}"/>
              </a:ext>
            </a:extLst>
          </p:cNvPr>
          <p:cNvSpPr txBox="1">
            <a:spLocks noChangeArrowheads="1"/>
          </p:cNvSpPr>
          <p:nvPr/>
        </p:nvSpPr>
        <p:spPr bwMode="auto">
          <a:xfrm>
            <a:off x="412751" y="6367143"/>
            <a:ext cx="6031592"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Morris. Lancet</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2024;404:1227.</a:t>
            </a:r>
            <a:endPar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A11D3BDB-0A8E-885E-777A-40FD9EED7C06}"/>
              </a:ext>
            </a:extLst>
          </p:cNvPr>
          <p:cNvSpPr txBox="1"/>
          <p:nvPr/>
        </p:nvSpPr>
        <p:spPr bwMode="auto">
          <a:xfrm>
            <a:off x="1250370" y="4858804"/>
            <a:ext cx="45505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*Median follow-up: 8.77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(¹⁷⁷Lu-PSMA-617 group)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vs 4.27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(ARPI change group).</a:t>
            </a:r>
          </a:p>
        </p:txBody>
      </p:sp>
      <p:sp>
        <p:nvSpPr>
          <p:cNvPr id="9" name="TextBox 8">
            <a:extLst>
              <a:ext uri="{FF2B5EF4-FFF2-40B4-BE49-F238E27FC236}">
                <a16:creationId xmlns:a16="http://schemas.microsoft.com/office/drawing/2014/main" id="{AFA7D283-CC3D-25C5-B498-A2CBDBD5C2F6}"/>
              </a:ext>
            </a:extLst>
          </p:cNvPr>
          <p:cNvSpPr txBox="1"/>
          <p:nvPr/>
        </p:nvSpPr>
        <p:spPr bwMode="auto">
          <a:xfrm>
            <a:off x="6430772" y="4858804"/>
            <a:ext cx="46533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Median follow-up: 17.94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(¹⁷⁷Lu-PSMA-617 group)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vs 18.45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(ARPI change group.</a:t>
            </a:r>
          </a:p>
        </p:txBody>
      </p:sp>
      <p:sp>
        <p:nvSpPr>
          <p:cNvPr id="10" name="TextBox 9">
            <a:extLst>
              <a:ext uri="{FF2B5EF4-FFF2-40B4-BE49-F238E27FC236}">
                <a16:creationId xmlns:a16="http://schemas.microsoft.com/office/drawing/2014/main" id="{2F7FB1D4-388C-B0B4-E48F-3A3BD648102F}"/>
              </a:ext>
            </a:extLst>
          </p:cNvPr>
          <p:cNvSpPr txBox="1"/>
          <p:nvPr/>
        </p:nvSpPr>
        <p:spPr bwMode="auto">
          <a:xfrm flipH="1">
            <a:off x="6731724" y="2454359"/>
            <a:ext cx="41452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i="0" u="none" strike="noStrike" kern="1200" cap="none" spc="0" normalizeH="0" baseline="0" noProof="0">
                <a:ln>
                  <a:noFill/>
                </a:ln>
                <a:solidFill>
                  <a:schemeClr val="bg1"/>
                </a:solidFill>
                <a:effectLst/>
                <a:uLnTx/>
                <a:uFillTx/>
                <a:latin typeface="Calibri" panose="020F0502020204030204" pitchFamily="34" charset="0"/>
                <a:ea typeface="+mn-ea"/>
                <a:cs typeface="Arial" panose="020B0604020202020204" pitchFamily="34" charset="0"/>
              </a:rPr>
              <a:t>OS in ITT Population</a:t>
            </a:r>
            <a:r>
              <a:rPr kumimoji="0" lang="en-US" sz="1800" i="0" u="none" strike="noStrike" kern="1200" cap="none" spc="0" normalizeH="0" baseline="30000" noProof="0">
                <a:ln>
                  <a:noFill/>
                </a:ln>
                <a:solidFill>
                  <a:schemeClr val="bg1"/>
                </a:solidFill>
                <a:effectLst/>
                <a:uLnTx/>
                <a:uFillTx/>
                <a:latin typeface="Calibri" panose="020F0502020204030204" pitchFamily="34" charset="0"/>
                <a:ea typeface="+mn-ea"/>
                <a:cs typeface="Arial" panose="020B0604020202020204" pitchFamily="34" charset="0"/>
              </a:rPr>
              <a:t>†</a:t>
            </a:r>
          </a:p>
        </p:txBody>
      </p:sp>
      <p:sp>
        <p:nvSpPr>
          <p:cNvPr id="11" name="TextBox 10">
            <a:extLst>
              <a:ext uri="{FF2B5EF4-FFF2-40B4-BE49-F238E27FC236}">
                <a16:creationId xmlns:a16="http://schemas.microsoft.com/office/drawing/2014/main" id="{B11AD047-6F7B-574A-416F-443CCA1A81A8}"/>
              </a:ext>
            </a:extLst>
          </p:cNvPr>
          <p:cNvSpPr txBox="1"/>
          <p:nvPr/>
        </p:nvSpPr>
        <p:spPr bwMode="auto">
          <a:xfrm>
            <a:off x="1419497" y="2454359"/>
            <a:ext cx="3936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err="1">
                <a:solidFill>
                  <a:srgbClr val="000000"/>
                </a:solidFill>
                <a:latin typeface="Calibri" panose="020F0502020204030204" pitchFamily="34" charset="0"/>
              </a:rPr>
              <a:t>rPFS</a:t>
            </a:r>
            <a:r>
              <a:rPr lang="en-US">
                <a:solidFill>
                  <a:srgbClr val="000000"/>
                </a:solidFill>
                <a:latin typeface="Calibri" panose="020F0502020204030204" pitchFamily="34" charset="0"/>
              </a:rPr>
              <a:t> b</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y BICR</a:t>
            </a:r>
            <a:r>
              <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graphicFrame>
        <p:nvGraphicFramePr>
          <p:cNvPr id="13" name="Table 32">
            <a:extLst>
              <a:ext uri="{FF2B5EF4-FFF2-40B4-BE49-F238E27FC236}">
                <a16:creationId xmlns:a16="http://schemas.microsoft.com/office/drawing/2014/main" id="{D7B3B97F-90EC-E1FB-F4C6-FD0CE35B76F7}"/>
              </a:ext>
            </a:extLst>
          </p:cNvPr>
          <p:cNvGraphicFramePr>
            <a:graphicFrameLocks noGrp="1"/>
          </p:cNvGraphicFramePr>
          <p:nvPr>
            <p:extLst>
              <p:ext uri="{D42A27DB-BD31-4B8C-83A1-F6EECF244321}">
                <p14:modId xmlns:p14="http://schemas.microsoft.com/office/powerpoint/2010/main" val="3346570826"/>
              </p:ext>
            </p:extLst>
          </p:nvPr>
        </p:nvGraphicFramePr>
        <p:xfrm>
          <a:off x="1210491" y="1323382"/>
          <a:ext cx="4397830" cy="1127760"/>
        </p:xfrm>
        <a:graphic>
          <a:graphicData uri="http://schemas.openxmlformats.org/drawingml/2006/table">
            <a:tbl>
              <a:tblPr firstRow="1" bandRow="1">
                <a:tableStyleId>{2D5ABB26-0587-4C30-8999-92F81FD0307C}</a:tableStyleId>
              </a:tblPr>
              <a:tblGrid>
                <a:gridCol w="1397707">
                  <a:extLst>
                    <a:ext uri="{9D8B030D-6E8A-4147-A177-3AD203B41FA5}">
                      <a16:colId xmlns:a16="http://schemas.microsoft.com/office/drawing/2014/main" val="664156614"/>
                    </a:ext>
                  </a:extLst>
                </a:gridCol>
                <a:gridCol w="1698518">
                  <a:extLst>
                    <a:ext uri="{9D8B030D-6E8A-4147-A177-3AD203B41FA5}">
                      <a16:colId xmlns:a16="http://schemas.microsoft.com/office/drawing/2014/main" val="2465840782"/>
                    </a:ext>
                  </a:extLst>
                </a:gridCol>
                <a:gridCol w="1301605">
                  <a:extLst>
                    <a:ext uri="{9D8B030D-6E8A-4147-A177-3AD203B41FA5}">
                      <a16:colId xmlns:a16="http://schemas.microsoft.com/office/drawing/2014/main" val="1100212243"/>
                    </a:ext>
                  </a:extLst>
                </a:gridCol>
              </a:tblGrid>
              <a:tr h="324578">
                <a:tc>
                  <a:txBody>
                    <a:bodyPr/>
                    <a:lstStyle/>
                    <a:p>
                      <a:r>
                        <a:rPr lang="en-US" sz="1400" b="1">
                          <a:solidFill>
                            <a:schemeClr val="tx1"/>
                          </a:solidFill>
                        </a:rPr>
                        <a:t>Outcome</a:t>
                      </a:r>
                    </a:p>
                  </a:txBody>
                  <a:tcPr anchor="ctr">
                    <a:solidFill>
                      <a:schemeClr val="bg1">
                        <a:lumMod val="75000"/>
                        <a:lumOff val="25000"/>
                      </a:schemeClr>
                    </a:solidFill>
                  </a:tcPr>
                </a:tc>
                <a:tc>
                  <a:txBody>
                    <a:bodyPr/>
                    <a:lstStyle/>
                    <a:p>
                      <a:pPr algn="ctr"/>
                      <a:r>
                        <a:rPr lang="en-US" sz="1400" b="1" baseline="30000">
                          <a:solidFill>
                            <a:schemeClr val="tx1"/>
                          </a:solidFill>
                        </a:rPr>
                        <a:t>177</a:t>
                      </a:r>
                      <a:r>
                        <a:rPr lang="en-US" sz="1400" b="1">
                          <a:solidFill>
                            <a:schemeClr val="tx1"/>
                          </a:solidFill>
                        </a:rPr>
                        <a:t>Lu-PSMA-617         (n = 234)</a:t>
                      </a:r>
                    </a:p>
                  </a:txBody>
                  <a:tcPr anchor="ctr">
                    <a:solidFill>
                      <a:schemeClr val="accent1"/>
                    </a:solidFill>
                  </a:tcPr>
                </a:tc>
                <a:tc>
                  <a:txBody>
                    <a:bodyPr/>
                    <a:lstStyle/>
                    <a:p>
                      <a:pPr algn="ctr"/>
                      <a:r>
                        <a:rPr lang="en-US" sz="1400" b="1">
                          <a:solidFill>
                            <a:schemeClr val="tx1"/>
                          </a:solidFill>
                        </a:rPr>
                        <a:t>ARPI Change</a:t>
                      </a:r>
                    </a:p>
                    <a:p>
                      <a:pPr algn="ctr"/>
                      <a:r>
                        <a:rPr lang="en-US" sz="1400" b="1" i="0">
                          <a:solidFill>
                            <a:schemeClr val="tx1"/>
                          </a:solidFill>
                        </a:rPr>
                        <a:t>(n = 234)</a:t>
                      </a:r>
                    </a:p>
                  </a:txBody>
                  <a:tcPr anchor="ctr">
                    <a:solidFill>
                      <a:schemeClr val="accent3"/>
                    </a:solidFill>
                  </a:tcPr>
                </a:tc>
                <a:extLst>
                  <a:ext uri="{0D108BD9-81ED-4DB2-BD59-A6C34878D82A}">
                    <a16:rowId xmlns:a16="http://schemas.microsoft.com/office/drawing/2014/main" val="2630074978"/>
                  </a:ext>
                </a:extLst>
              </a:tr>
              <a:tr h="190928">
                <a:tc>
                  <a:txBody>
                    <a:bodyPr/>
                    <a:lstStyle/>
                    <a:p>
                      <a:pPr algn="l"/>
                      <a:r>
                        <a:rPr lang="en-US" sz="1400" b="0">
                          <a:solidFill>
                            <a:schemeClr val="bg1"/>
                          </a:solidFill>
                        </a:rPr>
                        <a:t>mrPFS, mo</a:t>
                      </a:r>
                    </a:p>
                  </a:txBody>
                  <a:tcPr>
                    <a:solidFill>
                      <a:schemeClr val="tx2"/>
                    </a:solidFill>
                  </a:tcPr>
                </a:tc>
                <a:tc>
                  <a:txBody>
                    <a:bodyPr/>
                    <a:lstStyle/>
                    <a:p>
                      <a:pPr algn="ctr"/>
                      <a:r>
                        <a:rPr lang="en-US" sz="1400">
                          <a:solidFill>
                            <a:schemeClr val="bg1"/>
                          </a:solidFill>
                        </a:rPr>
                        <a:t>11.6</a:t>
                      </a:r>
                    </a:p>
                  </a:txBody>
                  <a:tcPr>
                    <a:solidFill>
                      <a:schemeClr val="tx2"/>
                    </a:solidFill>
                  </a:tcPr>
                </a:tc>
                <a:tc>
                  <a:txBody>
                    <a:bodyPr/>
                    <a:lstStyle/>
                    <a:p>
                      <a:pPr algn="ctr"/>
                      <a:r>
                        <a:rPr lang="en-US" sz="1400">
                          <a:solidFill>
                            <a:schemeClr val="bg1"/>
                          </a:solidFill>
                        </a:rPr>
                        <a:t>5.59</a:t>
                      </a:r>
                    </a:p>
                  </a:txBody>
                  <a:tcPr>
                    <a:solidFill>
                      <a:schemeClr val="tx2"/>
                    </a:solidFill>
                  </a:tcPr>
                </a:tc>
                <a:extLst>
                  <a:ext uri="{0D108BD9-81ED-4DB2-BD59-A6C34878D82A}">
                    <a16:rowId xmlns:a16="http://schemas.microsoft.com/office/drawing/2014/main" val="1788294675"/>
                  </a:ext>
                </a:extLst>
              </a:tr>
              <a:tr h="190928">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HR: 0.49 (95% CI: 0.39-0.61)</a:t>
                      </a: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extLst>
                  <a:ext uri="{0D108BD9-81ED-4DB2-BD59-A6C34878D82A}">
                    <a16:rowId xmlns:a16="http://schemas.microsoft.com/office/drawing/2014/main" val="3584536607"/>
                  </a:ext>
                </a:extLst>
              </a:tr>
            </a:tbl>
          </a:graphicData>
        </a:graphic>
      </p:graphicFrame>
      <p:graphicFrame>
        <p:nvGraphicFramePr>
          <p:cNvPr id="14" name="Table 32">
            <a:extLst>
              <a:ext uri="{FF2B5EF4-FFF2-40B4-BE49-F238E27FC236}">
                <a16:creationId xmlns:a16="http://schemas.microsoft.com/office/drawing/2014/main" id="{F5D829DA-FEE8-4EE6-787C-917786E70569}"/>
              </a:ext>
            </a:extLst>
          </p:cNvPr>
          <p:cNvGraphicFramePr>
            <a:graphicFrameLocks noGrp="1"/>
          </p:cNvGraphicFramePr>
          <p:nvPr/>
        </p:nvGraphicFramePr>
        <p:xfrm>
          <a:off x="6656898" y="1319254"/>
          <a:ext cx="4304847" cy="1127760"/>
        </p:xfrm>
        <a:graphic>
          <a:graphicData uri="http://schemas.openxmlformats.org/drawingml/2006/table">
            <a:tbl>
              <a:tblPr firstRow="1" bandRow="1">
                <a:tableStyleId>{2D5ABB26-0587-4C30-8999-92F81FD0307C}</a:tableStyleId>
              </a:tblPr>
              <a:tblGrid>
                <a:gridCol w="1368155">
                  <a:extLst>
                    <a:ext uri="{9D8B030D-6E8A-4147-A177-3AD203B41FA5}">
                      <a16:colId xmlns:a16="http://schemas.microsoft.com/office/drawing/2014/main" val="664156614"/>
                    </a:ext>
                  </a:extLst>
                </a:gridCol>
                <a:gridCol w="1548765">
                  <a:extLst>
                    <a:ext uri="{9D8B030D-6E8A-4147-A177-3AD203B41FA5}">
                      <a16:colId xmlns:a16="http://schemas.microsoft.com/office/drawing/2014/main" val="2465840782"/>
                    </a:ext>
                  </a:extLst>
                </a:gridCol>
                <a:gridCol w="1387927">
                  <a:extLst>
                    <a:ext uri="{9D8B030D-6E8A-4147-A177-3AD203B41FA5}">
                      <a16:colId xmlns:a16="http://schemas.microsoft.com/office/drawing/2014/main" val="1100212243"/>
                    </a:ext>
                  </a:extLst>
                </a:gridCol>
              </a:tblGrid>
              <a:tr h="484333">
                <a:tc>
                  <a:txBody>
                    <a:bodyPr/>
                    <a:lstStyle/>
                    <a:p>
                      <a:r>
                        <a:rPr lang="en-US" sz="1400" b="1">
                          <a:solidFill>
                            <a:schemeClr val="tx1"/>
                          </a:solidFill>
                        </a:rPr>
                        <a:t>Outcome</a:t>
                      </a:r>
                    </a:p>
                  </a:txBody>
                  <a:tcPr anchor="ctr">
                    <a:solidFill>
                      <a:schemeClr val="bg1">
                        <a:lumMod val="75000"/>
                        <a:lumOff val="25000"/>
                      </a:schemeClr>
                    </a:solidFill>
                  </a:tcPr>
                </a:tc>
                <a:tc>
                  <a:txBody>
                    <a:bodyPr/>
                    <a:lstStyle/>
                    <a:p>
                      <a:pPr algn="ctr"/>
                      <a:r>
                        <a:rPr lang="en-US" sz="1400" b="1" baseline="30000">
                          <a:solidFill>
                            <a:schemeClr val="tx1"/>
                          </a:solidFill>
                        </a:rPr>
                        <a:t>177</a:t>
                      </a:r>
                      <a:r>
                        <a:rPr lang="en-US" sz="1400" b="1">
                          <a:solidFill>
                            <a:schemeClr val="tx1"/>
                          </a:solidFill>
                        </a:rPr>
                        <a:t>Lu-PSMA-617 </a:t>
                      </a:r>
                      <a:br>
                        <a:rPr lang="en-US" sz="1400" b="1">
                          <a:solidFill>
                            <a:schemeClr val="tx1"/>
                          </a:solidFill>
                        </a:rPr>
                      </a:br>
                      <a:r>
                        <a:rPr lang="en-US" sz="1400" b="1">
                          <a:solidFill>
                            <a:schemeClr val="tx1"/>
                          </a:solidFill>
                        </a:rPr>
                        <a:t>(n = 234)</a:t>
                      </a:r>
                    </a:p>
                  </a:txBody>
                  <a:tcPr anchor="ctr">
                    <a:solidFill>
                      <a:schemeClr val="accent1"/>
                    </a:solidFill>
                  </a:tcPr>
                </a:tc>
                <a:tc>
                  <a:txBody>
                    <a:bodyPr/>
                    <a:lstStyle/>
                    <a:p>
                      <a:pPr algn="ctr"/>
                      <a:r>
                        <a:rPr lang="en-US" sz="1400" b="1">
                          <a:solidFill>
                            <a:schemeClr val="tx1"/>
                          </a:solidFill>
                        </a:rPr>
                        <a:t>ARPI Change</a:t>
                      </a:r>
                    </a:p>
                    <a:p>
                      <a:pPr algn="ctr"/>
                      <a:r>
                        <a:rPr lang="en-US" sz="1400" b="1" i="0">
                          <a:solidFill>
                            <a:schemeClr val="tx1"/>
                          </a:solidFill>
                        </a:rPr>
                        <a:t>(n = 234)</a:t>
                      </a:r>
                    </a:p>
                  </a:txBody>
                  <a:tcPr anchor="ctr">
                    <a:solidFill>
                      <a:schemeClr val="accent3"/>
                    </a:solidFill>
                  </a:tcPr>
                </a:tc>
                <a:extLst>
                  <a:ext uri="{0D108BD9-81ED-4DB2-BD59-A6C34878D82A}">
                    <a16:rowId xmlns:a16="http://schemas.microsoft.com/office/drawing/2014/main" val="2630074978"/>
                  </a:ext>
                </a:extLst>
              </a:tr>
              <a:tr h="284902">
                <a:tc>
                  <a:txBody>
                    <a:bodyPr/>
                    <a:lstStyle/>
                    <a:p>
                      <a:pPr algn="l"/>
                      <a:r>
                        <a:rPr lang="en-US" sz="1400" b="0">
                          <a:solidFill>
                            <a:schemeClr val="bg1"/>
                          </a:solidFill>
                        </a:rPr>
                        <a:t>mOS, mo</a:t>
                      </a:r>
                    </a:p>
                  </a:txBody>
                  <a:tcPr>
                    <a:solidFill>
                      <a:schemeClr val="tx2"/>
                    </a:solidFill>
                  </a:tcPr>
                </a:tc>
                <a:tc>
                  <a:txBody>
                    <a:bodyPr/>
                    <a:lstStyle/>
                    <a:p>
                      <a:pPr algn="ctr"/>
                      <a:r>
                        <a:rPr lang="en-US" sz="1400">
                          <a:solidFill>
                            <a:schemeClr val="bg1"/>
                          </a:solidFill>
                        </a:rPr>
                        <a:t>23.66</a:t>
                      </a:r>
                    </a:p>
                  </a:txBody>
                  <a:tcPr>
                    <a:solidFill>
                      <a:schemeClr val="tx2"/>
                    </a:solidFill>
                  </a:tcPr>
                </a:tc>
                <a:tc>
                  <a:txBody>
                    <a:bodyPr/>
                    <a:lstStyle/>
                    <a:p>
                      <a:pPr algn="ctr"/>
                      <a:r>
                        <a:rPr lang="en-US" sz="1400">
                          <a:solidFill>
                            <a:schemeClr val="bg1"/>
                          </a:solidFill>
                        </a:rPr>
                        <a:t>23.85</a:t>
                      </a:r>
                    </a:p>
                  </a:txBody>
                  <a:tcPr>
                    <a:solidFill>
                      <a:schemeClr val="tx2"/>
                    </a:solidFill>
                  </a:tcPr>
                </a:tc>
                <a:extLst>
                  <a:ext uri="{0D108BD9-81ED-4DB2-BD59-A6C34878D82A}">
                    <a16:rowId xmlns:a16="http://schemas.microsoft.com/office/drawing/2014/main" val="1788294675"/>
                  </a:ext>
                </a:extLst>
              </a:tr>
              <a:tr h="284902">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rPr>
                        <a:t>HR: 0.98 (95% CI: 0.75-1.28; </a:t>
                      </a:r>
                      <a:r>
                        <a:rPr lang="en-US" sz="1400" i="1">
                          <a:solidFill>
                            <a:schemeClr val="bg1"/>
                          </a:solidFill>
                        </a:rPr>
                        <a:t>P</a:t>
                      </a:r>
                      <a:r>
                        <a:rPr lang="en-US" sz="1400">
                          <a:solidFill>
                            <a:schemeClr val="bg1"/>
                          </a:solidFill>
                        </a:rPr>
                        <a:t> = .44)</a:t>
                      </a: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tc hMerge="1">
                  <a:txBody>
                    <a:bodyPr/>
                    <a:lstStyle/>
                    <a:p>
                      <a:pPr algn="ctr"/>
                      <a:endParaRPr lang="en-US" sz="1600">
                        <a:solidFill>
                          <a:schemeClr val="bg1"/>
                        </a:solidFill>
                      </a:endParaRPr>
                    </a:p>
                  </a:txBody>
                  <a:tcPr>
                    <a:solidFill>
                      <a:schemeClr val="tx1">
                        <a:lumMod val="95000"/>
                      </a:schemeClr>
                    </a:solidFill>
                  </a:tcPr>
                </a:tc>
                <a:extLst>
                  <a:ext uri="{0D108BD9-81ED-4DB2-BD59-A6C34878D82A}">
                    <a16:rowId xmlns:a16="http://schemas.microsoft.com/office/drawing/2014/main" val="3584536607"/>
                  </a:ext>
                </a:extLst>
              </a:tr>
            </a:tbl>
          </a:graphicData>
        </a:graphic>
      </p:graphicFrame>
      <p:sp>
        <p:nvSpPr>
          <p:cNvPr id="15" name="Snip Diagonal Corner Rectangle 9">
            <a:extLst>
              <a:ext uri="{FF2B5EF4-FFF2-40B4-BE49-F238E27FC236}">
                <a16:creationId xmlns:a16="http://schemas.microsoft.com/office/drawing/2014/main" id="{07027229-6FB9-3BBB-9D35-38B94762B7FD}"/>
              </a:ext>
            </a:extLst>
          </p:cNvPr>
          <p:cNvSpPr/>
          <p:nvPr/>
        </p:nvSpPr>
        <p:spPr>
          <a:xfrm>
            <a:off x="1119033" y="5435486"/>
            <a:ext cx="10177279" cy="842758"/>
          </a:xfrm>
          <a:prstGeom prst="round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March 28, 2025: </a:t>
            </a:r>
            <a:b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FDA expanded the indication for </a:t>
            </a:r>
            <a:r>
              <a:rPr kumimoji="0" lang="en-US" sz="1600" b="1" i="0" u="none" strike="noStrike" kern="1200" cap="none" spc="0" normalizeH="0" baseline="30000" noProof="0">
                <a:ln>
                  <a:noFill/>
                </a:ln>
                <a:solidFill>
                  <a:srgbClr val="FFFFFF"/>
                </a:solidFill>
                <a:effectLst/>
                <a:uLnTx/>
                <a:uFillTx/>
                <a:latin typeface="Calibri" panose="020F0502020204030204" pitchFamily="34" charset="0"/>
                <a:ea typeface="+mn-ea"/>
                <a:cs typeface="Calibri" panose="020F0502020204030204" pitchFamily="34" charset="0"/>
              </a:rPr>
              <a:t>177</a:t>
            </a: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Lu-PSMA-617 to include adults with PSMA+ mCRPC who have been treated with ARPI therapy and are considered appropriate to delay </a:t>
            </a:r>
            <a:r>
              <a:rPr kumimoji="0" lang="en-US" sz="16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Calibri" panose="020F0502020204030204" pitchFamily="34" charset="0"/>
              </a:rPr>
              <a:t>taxane</a:t>
            </a:r>
            <a:r>
              <a:rPr kumimoji="0" lang="en-US" sz="16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-based chemotherapy</a:t>
            </a:r>
          </a:p>
        </p:txBody>
      </p:sp>
      <p:sp>
        <p:nvSpPr>
          <p:cNvPr id="2" name="TextBox 1">
            <a:extLst>
              <a:ext uri="{FF2B5EF4-FFF2-40B4-BE49-F238E27FC236}">
                <a16:creationId xmlns:a16="http://schemas.microsoft.com/office/drawing/2014/main" id="{A047987D-1D9B-CDC4-F0DE-9AFF0D126649}"/>
              </a:ext>
            </a:extLst>
          </p:cNvPr>
          <p:cNvSpPr txBox="1"/>
          <p:nvPr/>
        </p:nvSpPr>
        <p:spPr bwMode="auto">
          <a:xfrm rot="16200000">
            <a:off x="-237148" y="3237697"/>
            <a:ext cx="1735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a:r>
            <a:b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lang="en-US" sz="1600">
                <a:solidFill>
                  <a:srgbClr val="000000"/>
                </a:solidFill>
                <a:latin typeface="Calibri" panose="020F0502020204030204" pitchFamily="34" charset="0"/>
              </a:rPr>
              <a:t>W</a:t>
            </a: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ithout </a:t>
            </a:r>
            <a:r>
              <a:rPr lang="en-US" sz="1600">
                <a:solidFill>
                  <a:srgbClr val="000000"/>
                </a:solidFill>
                <a:latin typeface="Calibri" panose="020F0502020204030204" pitchFamily="34" charset="0"/>
              </a:rPr>
              <a:t>E</a:t>
            </a: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vent (%)</a:t>
            </a:r>
          </a:p>
        </p:txBody>
      </p:sp>
      <p:sp>
        <p:nvSpPr>
          <p:cNvPr id="4" name="TextBox 3">
            <a:extLst>
              <a:ext uri="{FF2B5EF4-FFF2-40B4-BE49-F238E27FC236}">
                <a16:creationId xmlns:a16="http://schemas.microsoft.com/office/drawing/2014/main" id="{29F397E8-4613-BB42-D968-FC903DD8A6D0}"/>
              </a:ext>
            </a:extLst>
          </p:cNvPr>
          <p:cNvSpPr txBox="1"/>
          <p:nvPr/>
        </p:nvSpPr>
        <p:spPr bwMode="auto">
          <a:xfrm rot="16200000">
            <a:off x="5307834" y="3264346"/>
            <a:ext cx="15440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a:r>
            <a:b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lang="en-US" sz="1400">
                <a:solidFill>
                  <a:srgbClr val="000000"/>
                </a:solidFill>
                <a:latin typeface="Calibri" panose="020F0502020204030204" pitchFamily="34" charset="0"/>
              </a:rPr>
              <a:t>W</a:t>
            </a: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ithout </a:t>
            </a:r>
            <a:r>
              <a:rPr lang="en-US" sz="1400">
                <a:solidFill>
                  <a:srgbClr val="000000"/>
                </a:solidFill>
                <a:latin typeface="Calibri" panose="020F0502020204030204" pitchFamily="34" charset="0"/>
              </a:rPr>
              <a:t>E</a:t>
            </a: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vent (%)</a:t>
            </a:r>
          </a:p>
        </p:txBody>
      </p:sp>
      <p:sp>
        <p:nvSpPr>
          <p:cNvPr id="6" name="Freeform 5">
            <a:extLst>
              <a:ext uri="{FF2B5EF4-FFF2-40B4-BE49-F238E27FC236}">
                <a16:creationId xmlns:a16="http://schemas.microsoft.com/office/drawing/2014/main" id="{185F1C78-875F-1E5D-E8D1-DF32D354A3BF}"/>
              </a:ext>
            </a:extLst>
          </p:cNvPr>
          <p:cNvSpPr/>
          <p:nvPr/>
        </p:nvSpPr>
        <p:spPr bwMode="auto">
          <a:xfrm>
            <a:off x="1405607" y="2779754"/>
            <a:ext cx="3937210" cy="1534076"/>
          </a:xfrm>
          <a:custGeom>
            <a:avLst/>
            <a:gdLst>
              <a:gd name="connsiteX0" fmla="*/ 0 w 3937210"/>
              <a:gd name="connsiteY0" fmla="*/ 0 h 1534076"/>
              <a:gd name="connsiteX1" fmla="*/ 0 w 3937210"/>
              <a:gd name="connsiteY1" fmla="*/ 1534076 h 1534076"/>
              <a:gd name="connsiteX2" fmla="*/ 3937210 w 3937210"/>
              <a:gd name="connsiteY2" fmla="*/ 1534076 h 1534076"/>
            </a:gdLst>
            <a:ahLst/>
            <a:cxnLst>
              <a:cxn ang="0">
                <a:pos x="connsiteX0" y="connsiteY0"/>
              </a:cxn>
              <a:cxn ang="0">
                <a:pos x="connsiteX1" y="connsiteY1"/>
              </a:cxn>
              <a:cxn ang="0">
                <a:pos x="connsiteX2" y="connsiteY2"/>
              </a:cxn>
            </a:cxnLst>
            <a:rect l="l" t="t" r="r" b="b"/>
            <a:pathLst>
              <a:path w="3937210" h="1534076">
                <a:moveTo>
                  <a:pt x="0" y="0"/>
                </a:moveTo>
                <a:lnTo>
                  <a:pt x="0" y="1534076"/>
                </a:lnTo>
                <a:lnTo>
                  <a:pt x="3937210" y="153407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2" name="Group 21">
            <a:extLst>
              <a:ext uri="{FF2B5EF4-FFF2-40B4-BE49-F238E27FC236}">
                <a16:creationId xmlns:a16="http://schemas.microsoft.com/office/drawing/2014/main" id="{CA79D132-3AAA-3DF3-1AA3-B5BCA1D93FA6}"/>
              </a:ext>
            </a:extLst>
          </p:cNvPr>
          <p:cNvGrpSpPr/>
          <p:nvPr/>
        </p:nvGrpSpPr>
        <p:grpSpPr>
          <a:xfrm>
            <a:off x="1333217" y="2789279"/>
            <a:ext cx="75406" cy="1524000"/>
            <a:chOff x="1333217" y="2624256"/>
            <a:chExt cx="75406" cy="1524000"/>
          </a:xfrm>
        </p:grpSpPr>
        <p:cxnSp>
          <p:nvCxnSpPr>
            <p:cNvPr id="16" name="Straight Connector 15">
              <a:extLst>
                <a:ext uri="{FF2B5EF4-FFF2-40B4-BE49-F238E27FC236}">
                  <a16:creationId xmlns:a16="http://schemas.microsoft.com/office/drawing/2014/main" id="{64921F0A-4FC9-D9C8-E32D-41EDBED077AA}"/>
                </a:ext>
              </a:extLst>
            </p:cNvPr>
            <p:cNvCxnSpPr/>
            <p:nvPr/>
          </p:nvCxnSpPr>
          <p:spPr bwMode="auto">
            <a:xfrm>
              <a:off x="1342265" y="262425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C3DC9CD-82C4-E269-D47C-AEB4AA0038ED}"/>
                </a:ext>
              </a:extLst>
            </p:cNvPr>
            <p:cNvCxnSpPr/>
            <p:nvPr/>
          </p:nvCxnSpPr>
          <p:spPr bwMode="auto">
            <a:xfrm>
              <a:off x="1339249" y="293540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1B72C47-42DB-0CED-2377-79870706FDB2}"/>
                </a:ext>
              </a:extLst>
            </p:cNvPr>
            <p:cNvCxnSpPr/>
            <p:nvPr/>
          </p:nvCxnSpPr>
          <p:spPr bwMode="auto">
            <a:xfrm>
              <a:off x="1339249" y="3224331"/>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A092A1D-19B8-52DB-57CC-9CF85274F421}"/>
                </a:ext>
              </a:extLst>
            </p:cNvPr>
            <p:cNvCxnSpPr/>
            <p:nvPr/>
          </p:nvCxnSpPr>
          <p:spPr bwMode="auto">
            <a:xfrm>
              <a:off x="1336233" y="3535481"/>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5BEFA5A6-C4AF-FD3F-640F-269DECF0AAFF}"/>
                </a:ext>
              </a:extLst>
            </p:cNvPr>
            <p:cNvCxnSpPr/>
            <p:nvPr/>
          </p:nvCxnSpPr>
          <p:spPr bwMode="auto">
            <a:xfrm>
              <a:off x="1336233" y="383710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7EC1188-D82D-863D-AC48-AD6D656B478A}"/>
                </a:ext>
              </a:extLst>
            </p:cNvPr>
            <p:cNvCxnSpPr/>
            <p:nvPr/>
          </p:nvCxnSpPr>
          <p:spPr bwMode="auto">
            <a:xfrm>
              <a:off x="1333217" y="4148256"/>
              <a:ext cx="66358"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B87366A2-B413-217D-DE0D-5043E9B5B6C0}"/>
              </a:ext>
            </a:extLst>
          </p:cNvPr>
          <p:cNvGrpSpPr/>
          <p:nvPr/>
        </p:nvGrpSpPr>
        <p:grpSpPr>
          <a:xfrm>
            <a:off x="1405925" y="4310926"/>
            <a:ext cx="3936892" cy="66675"/>
            <a:chOff x="1405925" y="4145903"/>
            <a:chExt cx="3936892" cy="66675"/>
          </a:xfrm>
        </p:grpSpPr>
        <p:cxnSp>
          <p:nvCxnSpPr>
            <p:cNvPr id="24" name="Straight Connector 23">
              <a:extLst>
                <a:ext uri="{FF2B5EF4-FFF2-40B4-BE49-F238E27FC236}">
                  <a16:creationId xmlns:a16="http://schemas.microsoft.com/office/drawing/2014/main" id="{1EBE3A75-C64F-53DA-8E59-7BA5DBA8AEFC}"/>
                </a:ext>
              </a:extLst>
            </p:cNvPr>
            <p:cNvCxnSpPr>
              <a:cxnSpLocks/>
            </p:cNvCxnSpPr>
            <p:nvPr/>
          </p:nvCxnSpPr>
          <p:spPr bwMode="auto">
            <a:xfrm>
              <a:off x="1405925"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6E53047-73D6-FACB-A46C-6628436A50EC}"/>
                </a:ext>
              </a:extLst>
            </p:cNvPr>
            <p:cNvCxnSpPr>
              <a:cxnSpLocks/>
            </p:cNvCxnSpPr>
            <p:nvPr/>
          </p:nvCxnSpPr>
          <p:spPr bwMode="auto">
            <a:xfrm>
              <a:off x="1668384"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24AC0CF-1DED-8809-6D52-362D40E3C851}"/>
                </a:ext>
              </a:extLst>
            </p:cNvPr>
            <p:cNvCxnSpPr>
              <a:cxnSpLocks/>
            </p:cNvCxnSpPr>
            <p:nvPr/>
          </p:nvCxnSpPr>
          <p:spPr bwMode="auto">
            <a:xfrm>
              <a:off x="1930843"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BF7B29B-8E9E-125A-C83C-CCD3F8CCDDCF}"/>
                </a:ext>
              </a:extLst>
            </p:cNvPr>
            <p:cNvCxnSpPr>
              <a:cxnSpLocks/>
            </p:cNvCxnSpPr>
            <p:nvPr/>
          </p:nvCxnSpPr>
          <p:spPr bwMode="auto">
            <a:xfrm>
              <a:off x="2193302"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C6E8027-2BA4-1761-22D1-0B5332A8A6FE}"/>
                </a:ext>
              </a:extLst>
            </p:cNvPr>
            <p:cNvCxnSpPr>
              <a:cxnSpLocks/>
            </p:cNvCxnSpPr>
            <p:nvPr/>
          </p:nvCxnSpPr>
          <p:spPr bwMode="auto">
            <a:xfrm>
              <a:off x="2455761"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711949E-763C-BA81-FE6C-139807CE21F3}"/>
                </a:ext>
              </a:extLst>
            </p:cNvPr>
            <p:cNvCxnSpPr>
              <a:cxnSpLocks/>
            </p:cNvCxnSpPr>
            <p:nvPr/>
          </p:nvCxnSpPr>
          <p:spPr bwMode="auto">
            <a:xfrm>
              <a:off x="2718220"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892E23F-0B18-EF8F-3146-C5CE30A0E0D2}"/>
                </a:ext>
              </a:extLst>
            </p:cNvPr>
            <p:cNvCxnSpPr>
              <a:cxnSpLocks/>
            </p:cNvCxnSpPr>
            <p:nvPr/>
          </p:nvCxnSpPr>
          <p:spPr bwMode="auto">
            <a:xfrm>
              <a:off x="2980679"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0082A80-7B87-83F9-BBCD-130D35E3340E}"/>
                </a:ext>
              </a:extLst>
            </p:cNvPr>
            <p:cNvCxnSpPr>
              <a:cxnSpLocks/>
            </p:cNvCxnSpPr>
            <p:nvPr/>
          </p:nvCxnSpPr>
          <p:spPr bwMode="auto">
            <a:xfrm>
              <a:off x="3243138"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3B4F23E-4E37-AFDA-EE0E-71641FAF91AB}"/>
                </a:ext>
              </a:extLst>
            </p:cNvPr>
            <p:cNvCxnSpPr>
              <a:cxnSpLocks/>
            </p:cNvCxnSpPr>
            <p:nvPr/>
          </p:nvCxnSpPr>
          <p:spPr bwMode="auto">
            <a:xfrm>
              <a:off x="3505597"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4977400D-9188-FEE1-0CC1-71157AC36303}"/>
                </a:ext>
              </a:extLst>
            </p:cNvPr>
            <p:cNvCxnSpPr>
              <a:cxnSpLocks/>
            </p:cNvCxnSpPr>
            <p:nvPr/>
          </p:nvCxnSpPr>
          <p:spPr bwMode="auto">
            <a:xfrm>
              <a:off x="3768056"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4F009D48-522D-B1A4-9033-DA9F34ACEFD8}"/>
                </a:ext>
              </a:extLst>
            </p:cNvPr>
            <p:cNvCxnSpPr>
              <a:cxnSpLocks/>
            </p:cNvCxnSpPr>
            <p:nvPr/>
          </p:nvCxnSpPr>
          <p:spPr bwMode="auto">
            <a:xfrm>
              <a:off x="4030515"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D37EC5A-F4E8-36BB-2601-A4C20965F950}"/>
                </a:ext>
              </a:extLst>
            </p:cNvPr>
            <p:cNvCxnSpPr>
              <a:cxnSpLocks/>
            </p:cNvCxnSpPr>
            <p:nvPr/>
          </p:nvCxnSpPr>
          <p:spPr bwMode="auto">
            <a:xfrm>
              <a:off x="4292974"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8766296-5CC1-1B9F-4EDC-B2E8E106C447}"/>
                </a:ext>
              </a:extLst>
            </p:cNvPr>
            <p:cNvCxnSpPr>
              <a:cxnSpLocks/>
            </p:cNvCxnSpPr>
            <p:nvPr/>
          </p:nvCxnSpPr>
          <p:spPr bwMode="auto">
            <a:xfrm>
              <a:off x="4555433"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823DA172-84E2-2896-4253-272C409292CF}"/>
                </a:ext>
              </a:extLst>
            </p:cNvPr>
            <p:cNvCxnSpPr>
              <a:cxnSpLocks/>
            </p:cNvCxnSpPr>
            <p:nvPr/>
          </p:nvCxnSpPr>
          <p:spPr bwMode="auto">
            <a:xfrm>
              <a:off x="4817892"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2960DDE-853D-29D9-4E24-8C7BFA19A42B}"/>
                </a:ext>
              </a:extLst>
            </p:cNvPr>
            <p:cNvCxnSpPr>
              <a:cxnSpLocks/>
            </p:cNvCxnSpPr>
            <p:nvPr/>
          </p:nvCxnSpPr>
          <p:spPr bwMode="auto">
            <a:xfrm>
              <a:off x="5080351"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BBD34CB-1B0C-CD67-75EC-6692E138565B}"/>
                </a:ext>
              </a:extLst>
            </p:cNvPr>
            <p:cNvCxnSpPr>
              <a:cxnSpLocks/>
            </p:cNvCxnSpPr>
            <p:nvPr/>
          </p:nvCxnSpPr>
          <p:spPr bwMode="auto">
            <a:xfrm>
              <a:off x="5342817" y="4145903"/>
              <a:ext cx="0" cy="66675"/>
            </a:xfrm>
            <a:prstGeom prst="line">
              <a:avLst/>
            </a:prstGeom>
            <a:noFill/>
            <a:ln w="28575" cap="flat" cmpd="sng" algn="ctr">
              <a:solidFill>
                <a:schemeClr val="bg1"/>
              </a:solidFill>
              <a:prstDash val="solid"/>
              <a:round/>
              <a:headEnd type="none" w="med" len="med"/>
              <a:tailEnd type="none" w="med" len="med"/>
            </a:ln>
            <a:effectLst/>
          </p:spPr>
        </p:cxnSp>
      </p:grpSp>
      <p:grpSp>
        <p:nvGrpSpPr>
          <p:cNvPr id="42" name="Group 41">
            <a:extLst>
              <a:ext uri="{FF2B5EF4-FFF2-40B4-BE49-F238E27FC236}">
                <a16:creationId xmlns:a16="http://schemas.microsoft.com/office/drawing/2014/main" id="{A403C29A-C589-CCC6-1154-04E2B8011EC0}"/>
              </a:ext>
            </a:extLst>
          </p:cNvPr>
          <p:cNvGrpSpPr/>
          <p:nvPr/>
        </p:nvGrpSpPr>
        <p:grpSpPr>
          <a:xfrm>
            <a:off x="6633563" y="2788728"/>
            <a:ext cx="75406" cy="1524000"/>
            <a:chOff x="1333217" y="2624256"/>
            <a:chExt cx="75406" cy="1524000"/>
          </a:xfrm>
        </p:grpSpPr>
        <p:cxnSp>
          <p:nvCxnSpPr>
            <p:cNvPr id="43" name="Straight Connector 42">
              <a:extLst>
                <a:ext uri="{FF2B5EF4-FFF2-40B4-BE49-F238E27FC236}">
                  <a16:creationId xmlns:a16="http://schemas.microsoft.com/office/drawing/2014/main" id="{FA835EB9-CE5F-03E3-BA1D-370C4BD846F7}"/>
                </a:ext>
              </a:extLst>
            </p:cNvPr>
            <p:cNvCxnSpPr/>
            <p:nvPr/>
          </p:nvCxnSpPr>
          <p:spPr bwMode="auto">
            <a:xfrm>
              <a:off x="1342265" y="262425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B8C35AA-62F5-199F-1881-69303B052E30}"/>
                </a:ext>
              </a:extLst>
            </p:cNvPr>
            <p:cNvCxnSpPr/>
            <p:nvPr/>
          </p:nvCxnSpPr>
          <p:spPr bwMode="auto">
            <a:xfrm>
              <a:off x="1339249" y="293540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FDBB1B4E-4F5A-56D4-EB7F-A3DC8D21436F}"/>
                </a:ext>
              </a:extLst>
            </p:cNvPr>
            <p:cNvCxnSpPr/>
            <p:nvPr/>
          </p:nvCxnSpPr>
          <p:spPr bwMode="auto">
            <a:xfrm>
              <a:off x="1339249" y="3224331"/>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9FAA6821-AB33-863E-CC3A-B36291F0EEB0}"/>
                </a:ext>
              </a:extLst>
            </p:cNvPr>
            <p:cNvCxnSpPr/>
            <p:nvPr/>
          </p:nvCxnSpPr>
          <p:spPr bwMode="auto">
            <a:xfrm>
              <a:off x="1336233" y="3535481"/>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DD066DD-A4B2-1429-6D82-C08F8F815B69}"/>
                </a:ext>
              </a:extLst>
            </p:cNvPr>
            <p:cNvCxnSpPr/>
            <p:nvPr/>
          </p:nvCxnSpPr>
          <p:spPr bwMode="auto">
            <a:xfrm>
              <a:off x="1336233" y="3837106"/>
              <a:ext cx="66358"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BFA9D253-93D6-8B8A-80CA-7E9D04096B6B}"/>
                </a:ext>
              </a:extLst>
            </p:cNvPr>
            <p:cNvCxnSpPr/>
            <p:nvPr/>
          </p:nvCxnSpPr>
          <p:spPr bwMode="auto">
            <a:xfrm>
              <a:off x="1333217" y="4148256"/>
              <a:ext cx="66358"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F72B84C3-1775-27DD-7572-1F964263345B}"/>
              </a:ext>
            </a:extLst>
          </p:cNvPr>
          <p:cNvGrpSpPr/>
          <p:nvPr/>
        </p:nvGrpSpPr>
        <p:grpSpPr>
          <a:xfrm>
            <a:off x="6706271" y="4310375"/>
            <a:ext cx="3936892" cy="66675"/>
            <a:chOff x="1405925" y="4145903"/>
            <a:chExt cx="3936892" cy="66675"/>
          </a:xfrm>
        </p:grpSpPr>
        <p:cxnSp>
          <p:nvCxnSpPr>
            <p:cNvPr id="50" name="Straight Connector 49">
              <a:extLst>
                <a:ext uri="{FF2B5EF4-FFF2-40B4-BE49-F238E27FC236}">
                  <a16:creationId xmlns:a16="http://schemas.microsoft.com/office/drawing/2014/main" id="{C73BEDD0-D3F9-307C-B6AF-13E90CC7B5CD}"/>
                </a:ext>
              </a:extLst>
            </p:cNvPr>
            <p:cNvCxnSpPr>
              <a:cxnSpLocks/>
            </p:cNvCxnSpPr>
            <p:nvPr/>
          </p:nvCxnSpPr>
          <p:spPr bwMode="auto">
            <a:xfrm>
              <a:off x="1405925"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445F2D8-6889-C7CC-46CE-084A7313A43B}"/>
                </a:ext>
              </a:extLst>
            </p:cNvPr>
            <p:cNvCxnSpPr>
              <a:cxnSpLocks/>
            </p:cNvCxnSpPr>
            <p:nvPr/>
          </p:nvCxnSpPr>
          <p:spPr bwMode="auto">
            <a:xfrm>
              <a:off x="1668384"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B6188DA-77D8-7C66-6BCE-D16F5C527F5E}"/>
                </a:ext>
              </a:extLst>
            </p:cNvPr>
            <p:cNvCxnSpPr>
              <a:cxnSpLocks/>
            </p:cNvCxnSpPr>
            <p:nvPr/>
          </p:nvCxnSpPr>
          <p:spPr bwMode="auto">
            <a:xfrm>
              <a:off x="1930843"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74F0DB3-E3C5-16B7-A33D-DB356D6070C7}"/>
                </a:ext>
              </a:extLst>
            </p:cNvPr>
            <p:cNvCxnSpPr>
              <a:cxnSpLocks/>
            </p:cNvCxnSpPr>
            <p:nvPr/>
          </p:nvCxnSpPr>
          <p:spPr bwMode="auto">
            <a:xfrm>
              <a:off x="2193302"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25F81795-EF89-950B-E421-AD7BD92334A4}"/>
                </a:ext>
              </a:extLst>
            </p:cNvPr>
            <p:cNvCxnSpPr>
              <a:cxnSpLocks/>
            </p:cNvCxnSpPr>
            <p:nvPr/>
          </p:nvCxnSpPr>
          <p:spPr bwMode="auto">
            <a:xfrm>
              <a:off x="2455761"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855E569A-D7C5-76B3-9C87-0FC0EF0655A0}"/>
                </a:ext>
              </a:extLst>
            </p:cNvPr>
            <p:cNvCxnSpPr>
              <a:cxnSpLocks/>
            </p:cNvCxnSpPr>
            <p:nvPr/>
          </p:nvCxnSpPr>
          <p:spPr bwMode="auto">
            <a:xfrm>
              <a:off x="2718220"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15E4ACA-03E6-3852-CF26-582F52142D7E}"/>
                </a:ext>
              </a:extLst>
            </p:cNvPr>
            <p:cNvCxnSpPr>
              <a:cxnSpLocks/>
            </p:cNvCxnSpPr>
            <p:nvPr/>
          </p:nvCxnSpPr>
          <p:spPr bwMode="auto">
            <a:xfrm>
              <a:off x="2980679"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27F76D8-02CA-01D1-80C7-CB88D1E2EFAE}"/>
                </a:ext>
              </a:extLst>
            </p:cNvPr>
            <p:cNvCxnSpPr>
              <a:cxnSpLocks/>
            </p:cNvCxnSpPr>
            <p:nvPr/>
          </p:nvCxnSpPr>
          <p:spPr bwMode="auto">
            <a:xfrm>
              <a:off x="3243138"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ED643417-93EF-13F6-5822-D4CE8FFD69DF}"/>
                </a:ext>
              </a:extLst>
            </p:cNvPr>
            <p:cNvCxnSpPr>
              <a:cxnSpLocks/>
            </p:cNvCxnSpPr>
            <p:nvPr/>
          </p:nvCxnSpPr>
          <p:spPr bwMode="auto">
            <a:xfrm>
              <a:off x="3505597"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15C4DF1C-A620-FF73-719E-F27A4208BE59}"/>
                </a:ext>
              </a:extLst>
            </p:cNvPr>
            <p:cNvCxnSpPr>
              <a:cxnSpLocks/>
            </p:cNvCxnSpPr>
            <p:nvPr/>
          </p:nvCxnSpPr>
          <p:spPr bwMode="auto">
            <a:xfrm>
              <a:off x="3768056"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022EF98E-AF42-0EE7-6A3B-76DC12308314}"/>
                </a:ext>
              </a:extLst>
            </p:cNvPr>
            <p:cNvCxnSpPr>
              <a:cxnSpLocks/>
            </p:cNvCxnSpPr>
            <p:nvPr/>
          </p:nvCxnSpPr>
          <p:spPr bwMode="auto">
            <a:xfrm>
              <a:off x="4030515"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77FE8E9-7C0F-C6C6-CB7C-05E1058C0379}"/>
                </a:ext>
              </a:extLst>
            </p:cNvPr>
            <p:cNvCxnSpPr>
              <a:cxnSpLocks/>
            </p:cNvCxnSpPr>
            <p:nvPr/>
          </p:nvCxnSpPr>
          <p:spPr bwMode="auto">
            <a:xfrm>
              <a:off x="4292974"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A473745-ED91-A32B-F75B-A912210A3D8F}"/>
                </a:ext>
              </a:extLst>
            </p:cNvPr>
            <p:cNvCxnSpPr>
              <a:cxnSpLocks/>
            </p:cNvCxnSpPr>
            <p:nvPr/>
          </p:nvCxnSpPr>
          <p:spPr bwMode="auto">
            <a:xfrm>
              <a:off x="4555433"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7DA75A31-75B1-A02C-0833-138D67C3980D}"/>
                </a:ext>
              </a:extLst>
            </p:cNvPr>
            <p:cNvCxnSpPr>
              <a:cxnSpLocks/>
            </p:cNvCxnSpPr>
            <p:nvPr/>
          </p:nvCxnSpPr>
          <p:spPr bwMode="auto">
            <a:xfrm>
              <a:off x="4817892"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31F90AD5-E3FB-8BDA-E799-72708C83EB6F}"/>
                </a:ext>
              </a:extLst>
            </p:cNvPr>
            <p:cNvCxnSpPr>
              <a:cxnSpLocks/>
            </p:cNvCxnSpPr>
            <p:nvPr/>
          </p:nvCxnSpPr>
          <p:spPr bwMode="auto">
            <a:xfrm>
              <a:off x="5080351" y="4145903"/>
              <a:ext cx="0" cy="66675"/>
            </a:xfrm>
            <a:prstGeom prst="line">
              <a:avLst/>
            </a:prstGeom>
            <a:noFill/>
            <a:ln w="28575" cap="flat" cmpd="sng" algn="ctr">
              <a:solidFill>
                <a:schemeClr val="bg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6BC710D7-0C18-BCF4-D5B6-2E5B353C5236}"/>
                </a:ext>
              </a:extLst>
            </p:cNvPr>
            <p:cNvCxnSpPr>
              <a:cxnSpLocks/>
            </p:cNvCxnSpPr>
            <p:nvPr/>
          </p:nvCxnSpPr>
          <p:spPr bwMode="auto">
            <a:xfrm>
              <a:off x="5342817" y="4145903"/>
              <a:ext cx="0" cy="66675"/>
            </a:xfrm>
            <a:prstGeom prst="line">
              <a:avLst/>
            </a:prstGeom>
            <a:noFill/>
            <a:ln w="28575" cap="flat" cmpd="sng" algn="ctr">
              <a:solidFill>
                <a:schemeClr val="bg1"/>
              </a:solidFill>
              <a:prstDash val="solid"/>
              <a:round/>
              <a:headEnd type="none" w="med" len="med"/>
              <a:tailEnd type="none" w="med" len="med"/>
            </a:ln>
            <a:effectLst/>
          </p:spPr>
        </p:cxnSp>
      </p:grpSp>
      <p:cxnSp>
        <p:nvCxnSpPr>
          <p:cNvPr id="9219" name="Straight Connector 9218">
            <a:extLst>
              <a:ext uri="{FF2B5EF4-FFF2-40B4-BE49-F238E27FC236}">
                <a16:creationId xmlns:a16="http://schemas.microsoft.com/office/drawing/2014/main" id="{F38C9FD3-78A2-E181-B67B-86676EFB9E99}"/>
              </a:ext>
            </a:extLst>
          </p:cNvPr>
          <p:cNvCxnSpPr>
            <a:cxnSpLocks/>
          </p:cNvCxnSpPr>
          <p:nvPr/>
        </p:nvCxnSpPr>
        <p:spPr bwMode="auto">
          <a:xfrm>
            <a:off x="10897163" y="4310375"/>
            <a:ext cx="0" cy="66675"/>
          </a:xfrm>
          <a:prstGeom prst="line">
            <a:avLst/>
          </a:prstGeom>
          <a:noFill/>
          <a:ln w="28575" cap="flat" cmpd="sng" algn="ctr">
            <a:solidFill>
              <a:schemeClr val="bg1"/>
            </a:solidFill>
            <a:prstDash val="solid"/>
            <a:round/>
            <a:headEnd type="none" w="med" len="med"/>
            <a:tailEnd type="none" w="med" len="med"/>
          </a:ln>
          <a:effectLst/>
        </p:spPr>
      </p:cxnSp>
      <p:grpSp>
        <p:nvGrpSpPr>
          <p:cNvPr id="9226" name="Group 9225">
            <a:extLst>
              <a:ext uri="{FF2B5EF4-FFF2-40B4-BE49-F238E27FC236}">
                <a16:creationId xmlns:a16="http://schemas.microsoft.com/office/drawing/2014/main" id="{1DAA0854-C08F-56CB-060B-DB02952B7F8D}"/>
              </a:ext>
            </a:extLst>
          </p:cNvPr>
          <p:cNvGrpSpPr/>
          <p:nvPr/>
        </p:nvGrpSpPr>
        <p:grpSpPr>
          <a:xfrm>
            <a:off x="860178" y="2598755"/>
            <a:ext cx="535724" cy="1900670"/>
            <a:chOff x="886304" y="2468568"/>
            <a:chExt cx="535724" cy="1900670"/>
          </a:xfrm>
        </p:grpSpPr>
        <p:sp>
          <p:nvSpPr>
            <p:cNvPr id="9220" name="TextBox 9219">
              <a:extLst>
                <a:ext uri="{FF2B5EF4-FFF2-40B4-BE49-F238E27FC236}">
                  <a16:creationId xmlns:a16="http://schemas.microsoft.com/office/drawing/2014/main" id="{B660D667-13E9-82D7-C480-403EA86D46B8}"/>
                </a:ext>
              </a:extLst>
            </p:cNvPr>
            <p:cNvSpPr txBox="1"/>
            <p:nvPr/>
          </p:nvSpPr>
          <p:spPr bwMode="auto">
            <a:xfrm>
              <a:off x="886304" y="246856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221" name="TextBox 9220">
              <a:extLst>
                <a:ext uri="{FF2B5EF4-FFF2-40B4-BE49-F238E27FC236}">
                  <a16:creationId xmlns:a16="http://schemas.microsoft.com/office/drawing/2014/main" id="{9F4E2A25-B233-8DD8-1852-F9CA8D935CDC}"/>
                </a:ext>
              </a:extLst>
            </p:cNvPr>
            <p:cNvSpPr txBox="1"/>
            <p:nvPr/>
          </p:nvSpPr>
          <p:spPr bwMode="auto">
            <a:xfrm>
              <a:off x="1003324" y="27860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222" name="TextBox 9221">
              <a:extLst>
                <a:ext uri="{FF2B5EF4-FFF2-40B4-BE49-F238E27FC236}">
                  <a16:creationId xmlns:a16="http://schemas.microsoft.com/office/drawing/2014/main" id="{7E80B5BD-E354-CBC6-D3AB-FACD6968F5FF}"/>
                </a:ext>
              </a:extLst>
            </p:cNvPr>
            <p:cNvSpPr txBox="1"/>
            <p:nvPr/>
          </p:nvSpPr>
          <p:spPr bwMode="auto">
            <a:xfrm>
              <a:off x="1003324" y="307105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23" name="TextBox 9222">
              <a:extLst>
                <a:ext uri="{FF2B5EF4-FFF2-40B4-BE49-F238E27FC236}">
                  <a16:creationId xmlns:a16="http://schemas.microsoft.com/office/drawing/2014/main" id="{51CAF40C-BF72-055B-C96A-FF937CB99F25}"/>
                </a:ext>
              </a:extLst>
            </p:cNvPr>
            <p:cNvSpPr txBox="1"/>
            <p:nvPr/>
          </p:nvSpPr>
          <p:spPr bwMode="auto">
            <a:xfrm>
              <a:off x="1003324" y="33885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24" name="TextBox 9223">
              <a:extLst>
                <a:ext uri="{FF2B5EF4-FFF2-40B4-BE49-F238E27FC236}">
                  <a16:creationId xmlns:a16="http://schemas.microsoft.com/office/drawing/2014/main" id="{6C12F552-D871-5DAC-BD65-C4F8BFA3616B}"/>
                </a:ext>
              </a:extLst>
            </p:cNvPr>
            <p:cNvSpPr txBox="1"/>
            <p:nvPr/>
          </p:nvSpPr>
          <p:spPr bwMode="auto">
            <a:xfrm>
              <a:off x="1003006" y="368242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25" name="TextBox 9224">
              <a:extLst>
                <a:ext uri="{FF2B5EF4-FFF2-40B4-BE49-F238E27FC236}">
                  <a16:creationId xmlns:a16="http://schemas.microsoft.com/office/drawing/2014/main" id="{86C96BB4-0C6A-492C-3E2F-8CE059572137}"/>
                </a:ext>
              </a:extLst>
            </p:cNvPr>
            <p:cNvSpPr txBox="1"/>
            <p:nvPr/>
          </p:nvSpPr>
          <p:spPr bwMode="auto">
            <a:xfrm>
              <a:off x="1120024" y="399990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9227" name="Group 9226">
            <a:extLst>
              <a:ext uri="{FF2B5EF4-FFF2-40B4-BE49-F238E27FC236}">
                <a16:creationId xmlns:a16="http://schemas.microsoft.com/office/drawing/2014/main" id="{9BC71CDC-06A0-3EB9-DD78-1CED0D15DEDC}"/>
              </a:ext>
            </a:extLst>
          </p:cNvPr>
          <p:cNvGrpSpPr/>
          <p:nvPr/>
        </p:nvGrpSpPr>
        <p:grpSpPr>
          <a:xfrm>
            <a:off x="6169740" y="2601529"/>
            <a:ext cx="535724" cy="1900670"/>
            <a:chOff x="886304" y="2468568"/>
            <a:chExt cx="535724" cy="1900670"/>
          </a:xfrm>
        </p:grpSpPr>
        <p:sp>
          <p:nvSpPr>
            <p:cNvPr id="9228" name="TextBox 9227">
              <a:extLst>
                <a:ext uri="{FF2B5EF4-FFF2-40B4-BE49-F238E27FC236}">
                  <a16:creationId xmlns:a16="http://schemas.microsoft.com/office/drawing/2014/main" id="{9494C17F-9AC0-31ED-96F1-6DA2D9FB41FB}"/>
                </a:ext>
              </a:extLst>
            </p:cNvPr>
            <p:cNvSpPr txBox="1"/>
            <p:nvPr/>
          </p:nvSpPr>
          <p:spPr bwMode="auto">
            <a:xfrm>
              <a:off x="886304" y="246856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229" name="TextBox 9228">
              <a:extLst>
                <a:ext uri="{FF2B5EF4-FFF2-40B4-BE49-F238E27FC236}">
                  <a16:creationId xmlns:a16="http://schemas.microsoft.com/office/drawing/2014/main" id="{261727A9-C45D-163A-8C61-E32C51A7FE12}"/>
                </a:ext>
              </a:extLst>
            </p:cNvPr>
            <p:cNvSpPr txBox="1"/>
            <p:nvPr/>
          </p:nvSpPr>
          <p:spPr bwMode="auto">
            <a:xfrm>
              <a:off x="1003324" y="27860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230" name="TextBox 9229">
              <a:extLst>
                <a:ext uri="{FF2B5EF4-FFF2-40B4-BE49-F238E27FC236}">
                  <a16:creationId xmlns:a16="http://schemas.microsoft.com/office/drawing/2014/main" id="{055229A1-3284-2452-B083-EF1DD7C92398}"/>
                </a:ext>
              </a:extLst>
            </p:cNvPr>
            <p:cNvSpPr txBox="1"/>
            <p:nvPr/>
          </p:nvSpPr>
          <p:spPr bwMode="auto">
            <a:xfrm>
              <a:off x="1003324" y="307105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231" name="TextBox 9230">
              <a:extLst>
                <a:ext uri="{FF2B5EF4-FFF2-40B4-BE49-F238E27FC236}">
                  <a16:creationId xmlns:a16="http://schemas.microsoft.com/office/drawing/2014/main" id="{7757D1C9-32F4-1DC4-1889-F9D16F131CED}"/>
                </a:ext>
              </a:extLst>
            </p:cNvPr>
            <p:cNvSpPr txBox="1"/>
            <p:nvPr/>
          </p:nvSpPr>
          <p:spPr bwMode="auto">
            <a:xfrm>
              <a:off x="1003324" y="33885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232" name="TextBox 9231">
              <a:extLst>
                <a:ext uri="{FF2B5EF4-FFF2-40B4-BE49-F238E27FC236}">
                  <a16:creationId xmlns:a16="http://schemas.microsoft.com/office/drawing/2014/main" id="{372B8FE5-0D1C-A58D-9F04-C03EAFEAA33E}"/>
                </a:ext>
              </a:extLst>
            </p:cNvPr>
            <p:cNvSpPr txBox="1"/>
            <p:nvPr/>
          </p:nvSpPr>
          <p:spPr bwMode="auto">
            <a:xfrm>
              <a:off x="1003006" y="368242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33" name="TextBox 9232">
              <a:extLst>
                <a:ext uri="{FF2B5EF4-FFF2-40B4-BE49-F238E27FC236}">
                  <a16:creationId xmlns:a16="http://schemas.microsoft.com/office/drawing/2014/main" id="{AC9E4F5B-6AA8-E8BE-9D16-4917409DD5CE}"/>
                </a:ext>
              </a:extLst>
            </p:cNvPr>
            <p:cNvSpPr txBox="1"/>
            <p:nvPr/>
          </p:nvSpPr>
          <p:spPr bwMode="auto">
            <a:xfrm>
              <a:off x="1120024" y="399990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9259" name="Group 9258">
            <a:extLst>
              <a:ext uri="{FF2B5EF4-FFF2-40B4-BE49-F238E27FC236}">
                <a16:creationId xmlns:a16="http://schemas.microsoft.com/office/drawing/2014/main" id="{B3EF1031-CDEC-EF88-26C5-EF8F7DCE8A6E}"/>
              </a:ext>
            </a:extLst>
          </p:cNvPr>
          <p:cNvGrpSpPr/>
          <p:nvPr/>
        </p:nvGrpSpPr>
        <p:grpSpPr>
          <a:xfrm>
            <a:off x="1257938" y="4309150"/>
            <a:ext cx="4292725" cy="376578"/>
            <a:chOff x="1257938" y="4144127"/>
            <a:chExt cx="4292725" cy="376578"/>
          </a:xfrm>
        </p:grpSpPr>
        <p:sp>
          <p:nvSpPr>
            <p:cNvPr id="9243" name="TextBox 9242">
              <a:extLst>
                <a:ext uri="{FF2B5EF4-FFF2-40B4-BE49-F238E27FC236}">
                  <a16:creationId xmlns:a16="http://schemas.microsoft.com/office/drawing/2014/main" id="{47271C34-F06F-D89F-A808-A93BDD61A02C}"/>
                </a:ext>
              </a:extLst>
            </p:cNvPr>
            <p:cNvSpPr txBox="1"/>
            <p:nvPr/>
          </p:nvSpPr>
          <p:spPr bwMode="auto">
            <a:xfrm>
              <a:off x="1257938"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44" name="TextBox 9243">
              <a:extLst>
                <a:ext uri="{FF2B5EF4-FFF2-40B4-BE49-F238E27FC236}">
                  <a16:creationId xmlns:a16="http://schemas.microsoft.com/office/drawing/2014/main" id="{6C1F1C2B-9B41-95D6-CAFB-3E3B3071092C}"/>
                </a:ext>
              </a:extLst>
            </p:cNvPr>
            <p:cNvSpPr txBox="1"/>
            <p:nvPr/>
          </p:nvSpPr>
          <p:spPr bwMode="auto">
            <a:xfrm>
              <a:off x="1518004"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245" name="TextBox 9244">
              <a:extLst>
                <a:ext uri="{FF2B5EF4-FFF2-40B4-BE49-F238E27FC236}">
                  <a16:creationId xmlns:a16="http://schemas.microsoft.com/office/drawing/2014/main" id="{B791E65D-4463-1933-8B55-A7E34A221219}"/>
                </a:ext>
              </a:extLst>
            </p:cNvPr>
            <p:cNvSpPr txBox="1"/>
            <p:nvPr/>
          </p:nvSpPr>
          <p:spPr bwMode="auto">
            <a:xfrm>
              <a:off x="1781343"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9246" name="TextBox 9245">
              <a:extLst>
                <a:ext uri="{FF2B5EF4-FFF2-40B4-BE49-F238E27FC236}">
                  <a16:creationId xmlns:a16="http://schemas.microsoft.com/office/drawing/2014/main" id="{B1321A6D-5033-7116-B59E-0C46C9419B13}"/>
                </a:ext>
              </a:extLst>
            </p:cNvPr>
            <p:cNvSpPr txBox="1"/>
            <p:nvPr/>
          </p:nvSpPr>
          <p:spPr bwMode="auto">
            <a:xfrm>
              <a:off x="2041409"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247" name="TextBox 9246">
              <a:extLst>
                <a:ext uri="{FF2B5EF4-FFF2-40B4-BE49-F238E27FC236}">
                  <a16:creationId xmlns:a16="http://schemas.microsoft.com/office/drawing/2014/main" id="{1EDD3A9C-F0E5-1870-0478-F5AE935DE324}"/>
                </a:ext>
              </a:extLst>
            </p:cNvPr>
            <p:cNvSpPr txBox="1"/>
            <p:nvPr/>
          </p:nvSpPr>
          <p:spPr bwMode="auto">
            <a:xfrm>
              <a:off x="2304747" y="41513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9248" name="TextBox 9247">
              <a:extLst>
                <a:ext uri="{FF2B5EF4-FFF2-40B4-BE49-F238E27FC236}">
                  <a16:creationId xmlns:a16="http://schemas.microsoft.com/office/drawing/2014/main" id="{27419BE7-7364-B8FE-C266-C5D00499E246}"/>
                </a:ext>
              </a:extLst>
            </p:cNvPr>
            <p:cNvSpPr txBox="1"/>
            <p:nvPr/>
          </p:nvSpPr>
          <p:spPr bwMode="auto">
            <a:xfrm>
              <a:off x="2506304" y="41513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9249" name="TextBox 9248">
              <a:extLst>
                <a:ext uri="{FF2B5EF4-FFF2-40B4-BE49-F238E27FC236}">
                  <a16:creationId xmlns:a16="http://schemas.microsoft.com/office/drawing/2014/main" id="{22792D61-502A-3299-5DA7-1FA4222D78DC}"/>
                </a:ext>
              </a:extLst>
            </p:cNvPr>
            <p:cNvSpPr txBox="1"/>
            <p:nvPr/>
          </p:nvSpPr>
          <p:spPr bwMode="auto">
            <a:xfrm>
              <a:off x="2769643"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50" name="TextBox 9249">
              <a:extLst>
                <a:ext uri="{FF2B5EF4-FFF2-40B4-BE49-F238E27FC236}">
                  <a16:creationId xmlns:a16="http://schemas.microsoft.com/office/drawing/2014/main" id="{3F011ECF-DD1F-FA63-6349-232467F79945}"/>
                </a:ext>
              </a:extLst>
            </p:cNvPr>
            <p:cNvSpPr txBox="1"/>
            <p:nvPr/>
          </p:nvSpPr>
          <p:spPr bwMode="auto">
            <a:xfrm>
              <a:off x="3029709"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9251" name="TextBox 9250">
              <a:extLst>
                <a:ext uri="{FF2B5EF4-FFF2-40B4-BE49-F238E27FC236}">
                  <a16:creationId xmlns:a16="http://schemas.microsoft.com/office/drawing/2014/main" id="{A0B6FCE9-125C-4C3A-BEBB-7F81F9C04AB1}"/>
                </a:ext>
              </a:extLst>
            </p:cNvPr>
            <p:cNvSpPr txBox="1"/>
            <p:nvPr/>
          </p:nvSpPr>
          <p:spPr bwMode="auto">
            <a:xfrm>
              <a:off x="3301678" y="4147244"/>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9252" name="TextBox 9251">
              <a:extLst>
                <a:ext uri="{FF2B5EF4-FFF2-40B4-BE49-F238E27FC236}">
                  <a16:creationId xmlns:a16="http://schemas.microsoft.com/office/drawing/2014/main" id="{DD174B59-BCA3-395A-E84A-3DD56CADCCFA}"/>
                </a:ext>
              </a:extLst>
            </p:cNvPr>
            <p:cNvSpPr txBox="1"/>
            <p:nvPr/>
          </p:nvSpPr>
          <p:spPr bwMode="auto">
            <a:xfrm>
              <a:off x="3561744" y="4147244"/>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253" name="TextBox 9252">
              <a:extLst>
                <a:ext uri="{FF2B5EF4-FFF2-40B4-BE49-F238E27FC236}">
                  <a16:creationId xmlns:a16="http://schemas.microsoft.com/office/drawing/2014/main" id="{C78A0954-97BD-EEFA-8234-80691C195947}"/>
                </a:ext>
              </a:extLst>
            </p:cNvPr>
            <p:cNvSpPr txBox="1"/>
            <p:nvPr/>
          </p:nvSpPr>
          <p:spPr bwMode="auto">
            <a:xfrm>
              <a:off x="3825083"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54" name="TextBox 9253">
              <a:extLst>
                <a:ext uri="{FF2B5EF4-FFF2-40B4-BE49-F238E27FC236}">
                  <a16:creationId xmlns:a16="http://schemas.microsoft.com/office/drawing/2014/main" id="{6D98F603-85C4-E754-9AC1-B378CAEBB1AF}"/>
                </a:ext>
              </a:extLst>
            </p:cNvPr>
            <p:cNvSpPr txBox="1"/>
            <p:nvPr/>
          </p:nvSpPr>
          <p:spPr bwMode="auto">
            <a:xfrm>
              <a:off x="4085149"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9255" name="TextBox 9254">
              <a:extLst>
                <a:ext uri="{FF2B5EF4-FFF2-40B4-BE49-F238E27FC236}">
                  <a16:creationId xmlns:a16="http://schemas.microsoft.com/office/drawing/2014/main" id="{795592C7-01EA-723F-D3E5-CB82B12ECA79}"/>
                </a:ext>
              </a:extLst>
            </p:cNvPr>
            <p:cNvSpPr txBox="1"/>
            <p:nvPr/>
          </p:nvSpPr>
          <p:spPr bwMode="auto">
            <a:xfrm>
              <a:off x="4348487"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256" name="TextBox 9255">
              <a:extLst>
                <a:ext uri="{FF2B5EF4-FFF2-40B4-BE49-F238E27FC236}">
                  <a16:creationId xmlns:a16="http://schemas.microsoft.com/office/drawing/2014/main" id="{C1880663-97E4-24BE-2376-7F7ABE745651}"/>
                </a:ext>
              </a:extLst>
            </p:cNvPr>
            <p:cNvSpPr txBox="1"/>
            <p:nvPr/>
          </p:nvSpPr>
          <p:spPr bwMode="auto">
            <a:xfrm>
              <a:off x="4608553"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9257" name="TextBox 9256">
              <a:extLst>
                <a:ext uri="{FF2B5EF4-FFF2-40B4-BE49-F238E27FC236}">
                  <a16:creationId xmlns:a16="http://schemas.microsoft.com/office/drawing/2014/main" id="{D45035E8-3832-57D6-581F-0955B60071E5}"/>
                </a:ext>
              </a:extLst>
            </p:cNvPr>
            <p:cNvSpPr txBox="1"/>
            <p:nvPr/>
          </p:nvSpPr>
          <p:spPr bwMode="auto">
            <a:xfrm>
              <a:off x="4871892"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9258" name="TextBox 9257">
              <a:extLst>
                <a:ext uri="{FF2B5EF4-FFF2-40B4-BE49-F238E27FC236}">
                  <a16:creationId xmlns:a16="http://schemas.microsoft.com/office/drawing/2014/main" id="{A2904BD0-CEBF-B9A3-CA26-AAE7FDE28AD6}"/>
                </a:ext>
              </a:extLst>
            </p:cNvPr>
            <p:cNvSpPr txBox="1"/>
            <p:nvPr/>
          </p:nvSpPr>
          <p:spPr bwMode="auto">
            <a:xfrm>
              <a:off x="5131958"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grpSp>
      <p:grpSp>
        <p:nvGrpSpPr>
          <p:cNvPr id="9260" name="Group 9259">
            <a:extLst>
              <a:ext uri="{FF2B5EF4-FFF2-40B4-BE49-F238E27FC236}">
                <a16:creationId xmlns:a16="http://schemas.microsoft.com/office/drawing/2014/main" id="{92320D29-D501-9979-59B1-95787D37E88E}"/>
              </a:ext>
            </a:extLst>
          </p:cNvPr>
          <p:cNvGrpSpPr/>
          <p:nvPr/>
        </p:nvGrpSpPr>
        <p:grpSpPr>
          <a:xfrm>
            <a:off x="6566411" y="4310375"/>
            <a:ext cx="4292725" cy="376578"/>
            <a:chOff x="1257938" y="4144127"/>
            <a:chExt cx="4292725" cy="376578"/>
          </a:xfrm>
        </p:grpSpPr>
        <p:sp>
          <p:nvSpPr>
            <p:cNvPr id="9261" name="TextBox 9260">
              <a:extLst>
                <a:ext uri="{FF2B5EF4-FFF2-40B4-BE49-F238E27FC236}">
                  <a16:creationId xmlns:a16="http://schemas.microsoft.com/office/drawing/2014/main" id="{5F56BB7D-E06A-E12D-2B8A-9941EBFDDE33}"/>
                </a:ext>
              </a:extLst>
            </p:cNvPr>
            <p:cNvSpPr txBox="1"/>
            <p:nvPr/>
          </p:nvSpPr>
          <p:spPr bwMode="auto">
            <a:xfrm>
              <a:off x="1257938"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262" name="TextBox 9261">
              <a:extLst>
                <a:ext uri="{FF2B5EF4-FFF2-40B4-BE49-F238E27FC236}">
                  <a16:creationId xmlns:a16="http://schemas.microsoft.com/office/drawing/2014/main" id="{B004CD67-AA07-9BA2-3CD7-028290120A47}"/>
                </a:ext>
              </a:extLst>
            </p:cNvPr>
            <p:cNvSpPr txBox="1"/>
            <p:nvPr/>
          </p:nvSpPr>
          <p:spPr bwMode="auto">
            <a:xfrm>
              <a:off x="1518004" y="414852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263" name="TextBox 9262">
              <a:extLst>
                <a:ext uri="{FF2B5EF4-FFF2-40B4-BE49-F238E27FC236}">
                  <a16:creationId xmlns:a16="http://schemas.microsoft.com/office/drawing/2014/main" id="{07CBB1C1-D87D-3638-4D08-EC4BD643218B}"/>
                </a:ext>
              </a:extLst>
            </p:cNvPr>
            <p:cNvSpPr txBox="1"/>
            <p:nvPr/>
          </p:nvSpPr>
          <p:spPr bwMode="auto">
            <a:xfrm>
              <a:off x="1781343"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9264" name="TextBox 9263">
              <a:extLst>
                <a:ext uri="{FF2B5EF4-FFF2-40B4-BE49-F238E27FC236}">
                  <a16:creationId xmlns:a16="http://schemas.microsoft.com/office/drawing/2014/main" id="{D1107D78-E982-913A-CAEE-CD67723730C2}"/>
                </a:ext>
              </a:extLst>
            </p:cNvPr>
            <p:cNvSpPr txBox="1"/>
            <p:nvPr/>
          </p:nvSpPr>
          <p:spPr bwMode="auto">
            <a:xfrm>
              <a:off x="2041409" y="41454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265" name="TextBox 9264">
              <a:extLst>
                <a:ext uri="{FF2B5EF4-FFF2-40B4-BE49-F238E27FC236}">
                  <a16:creationId xmlns:a16="http://schemas.microsoft.com/office/drawing/2014/main" id="{78F9847F-7840-993D-D5F1-4892EE0B2243}"/>
                </a:ext>
              </a:extLst>
            </p:cNvPr>
            <p:cNvSpPr txBox="1"/>
            <p:nvPr/>
          </p:nvSpPr>
          <p:spPr bwMode="auto">
            <a:xfrm>
              <a:off x="2304747" y="41513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9266" name="TextBox 9265">
              <a:extLst>
                <a:ext uri="{FF2B5EF4-FFF2-40B4-BE49-F238E27FC236}">
                  <a16:creationId xmlns:a16="http://schemas.microsoft.com/office/drawing/2014/main" id="{7DA409C5-2C0F-2ADC-340E-1285F38EF245}"/>
                </a:ext>
              </a:extLst>
            </p:cNvPr>
            <p:cNvSpPr txBox="1"/>
            <p:nvPr/>
          </p:nvSpPr>
          <p:spPr bwMode="auto">
            <a:xfrm>
              <a:off x="2506304" y="41513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9267" name="TextBox 9266">
              <a:extLst>
                <a:ext uri="{FF2B5EF4-FFF2-40B4-BE49-F238E27FC236}">
                  <a16:creationId xmlns:a16="http://schemas.microsoft.com/office/drawing/2014/main" id="{08875BCE-DE00-5CEA-8663-59CEE69717A7}"/>
                </a:ext>
              </a:extLst>
            </p:cNvPr>
            <p:cNvSpPr txBox="1"/>
            <p:nvPr/>
          </p:nvSpPr>
          <p:spPr bwMode="auto">
            <a:xfrm>
              <a:off x="2769643"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68" name="TextBox 9267">
              <a:extLst>
                <a:ext uri="{FF2B5EF4-FFF2-40B4-BE49-F238E27FC236}">
                  <a16:creationId xmlns:a16="http://schemas.microsoft.com/office/drawing/2014/main" id="{345D9381-54CC-3579-0D93-9C6B890BED0E}"/>
                </a:ext>
              </a:extLst>
            </p:cNvPr>
            <p:cNvSpPr txBox="1"/>
            <p:nvPr/>
          </p:nvSpPr>
          <p:spPr bwMode="auto">
            <a:xfrm>
              <a:off x="3029709" y="4148256"/>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9269" name="TextBox 9268">
              <a:extLst>
                <a:ext uri="{FF2B5EF4-FFF2-40B4-BE49-F238E27FC236}">
                  <a16:creationId xmlns:a16="http://schemas.microsoft.com/office/drawing/2014/main" id="{CE565E41-81D5-10EA-1539-B29D8373196B}"/>
                </a:ext>
              </a:extLst>
            </p:cNvPr>
            <p:cNvSpPr txBox="1"/>
            <p:nvPr/>
          </p:nvSpPr>
          <p:spPr bwMode="auto">
            <a:xfrm>
              <a:off x="3301678" y="4147244"/>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9270" name="TextBox 9269">
              <a:extLst>
                <a:ext uri="{FF2B5EF4-FFF2-40B4-BE49-F238E27FC236}">
                  <a16:creationId xmlns:a16="http://schemas.microsoft.com/office/drawing/2014/main" id="{370BDD83-CAF2-A3EC-6C46-4E6939CC845C}"/>
                </a:ext>
              </a:extLst>
            </p:cNvPr>
            <p:cNvSpPr txBox="1"/>
            <p:nvPr/>
          </p:nvSpPr>
          <p:spPr bwMode="auto">
            <a:xfrm>
              <a:off x="3561744" y="4147244"/>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271" name="TextBox 9270">
              <a:extLst>
                <a:ext uri="{FF2B5EF4-FFF2-40B4-BE49-F238E27FC236}">
                  <a16:creationId xmlns:a16="http://schemas.microsoft.com/office/drawing/2014/main" id="{BE2D1E62-02D1-1B1D-3658-ACEDD3918EE0}"/>
                </a:ext>
              </a:extLst>
            </p:cNvPr>
            <p:cNvSpPr txBox="1"/>
            <p:nvPr/>
          </p:nvSpPr>
          <p:spPr bwMode="auto">
            <a:xfrm>
              <a:off x="3825083"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272" name="TextBox 9271">
              <a:extLst>
                <a:ext uri="{FF2B5EF4-FFF2-40B4-BE49-F238E27FC236}">
                  <a16:creationId xmlns:a16="http://schemas.microsoft.com/office/drawing/2014/main" id="{AE59F032-2B3B-FB0F-7009-A2D95049FDCC}"/>
                </a:ext>
              </a:extLst>
            </p:cNvPr>
            <p:cNvSpPr txBox="1"/>
            <p:nvPr/>
          </p:nvSpPr>
          <p:spPr bwMode="auto">
            <a:xfrm>
              <a:off x="4085149" y="414412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9273" name="TextBox 9272">
              <a:extLst>
                <a:ext uri="{FF2B5EF4-FFF2-40B4-BE49-F238E27FC236}">
                  <a16:creationId xmlns:a16="http://schemas.microsoft.com/office/drawing/2014/main" id="{3D59F898-C0C1-28BD-ADD8-8048997A23E8}"/>
                </a:ext>
              </a:extLst>
            </p:cNvPr>
            <p:cNvSpPr txBox="1"/>
            <p:nvPr/>
          </p:nvSpPr>
          <p:spPr bwMode="auto">
            <a:xfrm>
              <a:off x="4348487"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274" name="TextBox 9273">
              <a:extLst>
                <a:ext uri="{FF2B5EF4-FFF2-40B4-BE49-F238E27FC236}">
                  <a16:creationId xmlns:a16="http://schemas.microsoft.com/office/drawing/2014/main" id="{31FD6950-2C47-8AF6-EE1F-36C13DD91946}"/>
                </a:ext>
              </a:extLst>
            </p:cNvPr>
            <p:cNvSpPr txBox="1"/>
            <p:nvPr/>
          </p:nvSpPr>
          <p:spPr bwMode="auto">
            <a:xfrm>
              <a:off x="4608553" y="415009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9275" name="TextBox 9274">
              <a:extLst>
                <a:ext uri="{FF2B5EF4-FFF2-40B4-BE49-F238E27FC236}">
                  <a16:creationId xmlns:a16="http://schemas.microsoft.com/office/drawing/2014/main" id="{41B9A23B-9653-924F-5878-A93061D4E1E5}"/>
                </a:ext>
              </a:extLst>
            </p:cNvPr>
            <p:cNvSpPr txBox="1"/>
            <p:nvPr/>
          </p:nvSpPr>
          <p:spPr bwMode="auto">
            <a:xfrm>
              <a:off x="4871892"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9276" name="TextBox 9275">
              <a:extLst>
                <a:ext uri="{FF2B5EF4-FFF2-40B4-BE49-F238E27FC236}">
                  <a16:creationId xmlns:a16="http://schemas.microsoft.com/office/drawing/2014/main" id="{7DB306D1-7AC0-4B64-0DFA-A52A0B903051}"/>
                </a:ext>
              </a:extLst>
            </p:cNvPr>
            <p:cNvSpPr txBox="1"/>
            <p:nvPr/>
          </p:nvSpPr>
          <p:spPr bwMode="auto">
            <a:xfrm>
              <a:off x="5131958" y="4146973"/>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grpSp>
      <p:sp>
        <p:nvSpPr>
          <p:cNvPr id="9277" name="TextBox 9276">
            <a:extLst>
              <a:ext uri="{FF2B5EF4-FFF2-40B4-BE49-F238E27FC236}">
                <a16:creationId xmlns:a16="http://schemas.microsoft.com/office/drawing/2014/main" id="{7B06B9E0-174C-1B84-0307-BD35AC852BF7}"/>
              </a:ext>
            </a:extLst>
          </p:cNvPr>
          <p:cNvSpPr txBox="1"/>
          <p:nvPr/>
        </p:nvSpPr>
        <p:spPr bwMode="auto">
          <a:xfrm>
            <a:off x="10687811" y="4317407"/>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32</a:t>
            </a:r>
          </a:p>
        </p:txBody>
      </p:sp>
      <p:grpSp>
        <p:nvGrpSpPr>
          <p:cNvPr id="7" name="Group 6">
            <a:extLst>
              <a:ext uri="{FF2B5EF4-FFF2-40B4-BE49-F238E27FC236}">
                <a16:creationId xmlns:a16="http://schemas.microsoft.com/office/drawing/2014/main" id="{30F40C49-2A95-55FE-1608-FF7BE4E300D5}"/>
              </a:ext>
            </a:extLst>
          </p:cNvPr>
          <p:cNvGrpSpPr/>
          <p:nvPr/>
        </p:nvGrpSpPr>
        <p:grpSpPr>
          <a:xfrm>
            <a:off x="9626888" y="2578711"/>
            <a:ext cx="1702631" cy="830997"/>
            <a:chOff x="9626888" y="2673301"/>
            <a:chExt cx="1702631" cy="830997"/>
          </a:xfrm>
        </p:grpSpPr>
        <p:grpSp>
          <p:nvGrpSpPr>
            <p:cNvPr id="9239" name="Group 9238">
              <a:extLst>
                <a:ext uri="{FF2B5EF4-FFF2-40B4-BE49-F238E27FC236}">
                  <a16:creationId xmlns:a16="http://schemas.microsoft.com/office/drawing/2014/main" id="{3D902846-BBC4-74C6-1A26-A78D500D6C5F}"/>
                </a:ext>
              </a:extLst>
            </p:cNvPr>
            <p:cNvGrpSpPr/>
            <p:nvPr/>
          </p:nvGrpSpPr>
          <p:grpSpPr>
            <a:xfrm>
              <a:off x="9676993" y="2673301"/>
              <a:ext cx="1652526" cy="830997"/>
              <a:chOff x="3969553" y="2480816"/>
              <a:chExt cx="1652526" cy="830997"/>
            </a:xfrm>
          </p:grpSpPr>
          <p:sp>
            <p:nvSpPr>
              <p:cNvPr id="9240" name="TextBox 9239">
                <a:extLst>
                  <a:ext uri="{FF2B5EF4-FFF2-40B4-BE49-F238E27FC236}">
                    <a16:creationId xmlns:a16="http://schemas.microsoft.com/office/drawing/2014/main" id="{6A78F79E-A26B-834E-6DBE-639972ADA4B8}"/>
                  </a:ext>
                </a:extLst>
              </p:cNvPr>
              <p:cNvSpPr txBox="1"/>
              <p:nvPr/>
            </p:nvSpPr>
            <p:spPr bwMode="auto">
              <a:xfrm>
                <a:off x="4106792" y="2480816"/>
                <a:ext cx="15152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Lu-PSMA-617</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ARPI change</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cxnSp>
            <p:nvCxnSpPr>
              <p:cNvPr id="9241" name="Straight Connector 9240">
                <a:extLst>
                  <a:ext uri="{FF2B5EF4-FFF2-40B4-BE49-F238E27FC236}">
                    <a16:creationId xmlns:a16="http://schemas.microsoft.com/office/drawing/2014/main" id="{A1AD3D82-F41E-E577-14E7-97AD05CCA880}"/>
                  </a:ext>
                </a:extLst>
              </p:cNvPr>
              <p:cNvCxnSpPr/>
              <p:nvPr/>
            </p:nvCxnSpPr>
            <p:spPr bwMode="auto">
              <a:xfrm>
                <a:off x="3969553" y="2614563"/>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F112F9DE-7BCD-540B-7CAE-19FD20511262}"/>
                  </a:ext>
                </a:extLst>
              </p:cNvPr>
              <p:cNvCxnSpPr/>
              <p:nvPr/>
            </p:nvCxnSpPr>
            <p:spPr bwMode="auto">
              <a:xfrm>
                <a:off x="3969553" y="2894600"/>
                <a:ext cx="182880" cy="0"/>
              </a:xfrm>
              <a:prstGeom prst="line">
                <a:avLst/>
              </a:prstGeom>
              <a:noFill/>
              <a:ln w="28575" cap="flat" cmpd="sng" algn="ctr">
                <a:solidFill>
                  <a:schemeClr val="accent3"/>
                </a:solidFill>
                <a:prstDash val="solid"/>
                <a:round/>
                <a:headEnd type="none" w="med" len="med"/>
                <a:tailEnd type="none" w="med" len="med"/>
              </a:ln>
              <a:effectLst/>
            </p:spPr>
          </p:cxnSp>
        </p:grpSp>
        <p:sp>
          <p:nvSpPr>
            <p:cNvPr id="9278" name="TextBox 9277">
              <a:extLst>
                <a:ext uri="{FF2B5EF4-FFF2-40B4-BE49-F238E27FC236}">
                  <a16:creationId xmlns:a16="http://schemas.microsoft.com/office/drawing/2014/main" id="{AC02BB95-3379-3D71-F734-DD41D1E4C409}"/>
                </a:ext>
              </a:extLst>
            </p:cNvPr>
            <p:cNvSpPr txBox="1"/>
            <p:nvPr/>
          </p:nvSpPr>
          <p:spPr bwMode="auto">
            <a:xfrm>
              <a:off x="9626888" y="3133059"/>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grpSp>
      <p:sp>
        <p:nvSpPr>
          <p:cNvPr id="9282" name="TextBox 9281">
            <a:extLst>
              <a:ext uri="{FF2B5EF4-FFF2-40B4-BE49-F238E27FC236}">
                <a16:creationId xmlns:a16="http://schemas.microsoft.com/office/drawing/2014/main" id="{8DAE8B95-BB6F-B88F-B836-E3994A403768}"/>
              </a:ext>
            </a:extLst>
          </p:cNvPr>
          <p:cNvSpPr txBox="1"/>
          <p:nvPr/>
        </p:nvSpPr>
        <p:spPr bwMode="auto">
          <a:xfrm>
            <a:off x="1368790" y="26968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3" name="TextBox 9282">
            <a:extLst>
              <a:ext uri="{FF2B5EF4-FFF2-40B4-BE49-F238E27FC236}">
                <a16:creationId xmlns:a16="http://schemas.microsoft.com/office/drawing/2014/main" id="{5710909E-C2DB-0989-08CF-5F0053884458}"/>
              </a:ext>
            </a:extLst>
          </p:cNvPr>
          <p:cNvSpPr txBox="1"/>
          <p:nvPr/>
        </p:nvSpPr>
        <p:spPr bwMode="auto">
          <a:xfrm>
            <a:off x="1467759" y="26968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4" name="TextBox 9283">
            <a:extLst>
              <a:ext uri="{FF2B5EF4-FFF2-40B4-BE49-F238E27FC236}">
                <a16:creationId xmlns:a16="http://schemas.microsoft.com/office/drawing/2014/main" id="{64758C6E-EB35-0678-7289-2F729AA63CA0}"/>
              </a:ext>
            </a:extLst>
          </p:cNvPr>
          <p:cNvSpPr txBox="1"/>
          <p:nvPr/>
        </p:nvSpPr>
        <p:spPr bwMode="auto">
          <a:xfrm>
            <a:off x="1570215" y="270961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5" name="TextBox 9284">
            <a:extLst>
              <a:ext uri="{FF2B5EF4-FFF2-40B4-BE49-F238E27FC236}">
                <a16:creationId xmlns:a16="http://schemas.microsoft.com/office/drawing/2014/main" id="{A0AD94B1-F5B0-5243-8D54-CA40C576E541}"/>
              </a:ext>
            </a:extLst>
          </p:cNvPr>
          <p:cNvSpPr txBox="1"/>
          <p:nvPr/>
        </p:nvSpPr>
        <p:spPr bwMode="auto">
          <a:xfrm>
            <a:off x="1578440" y="27482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6" name="TextBox 9285">
            <a:extLst>
              <a:ext uri="{FF2B5EF4-FFF2-40B4-BE49-F238E27FC236}">
                <a16:creationId xmlns:a16="http://schemas.microsoft.com/office/drawing/2014/main" id="{5227636F-3DC6-FD11-13A8-C20394170456}"/>
              </a:ext>
            </a:extLst>
          </p:cNvPr>
          <p:cNvSpPr txBox="1"/>
          <p:nvPr/>
        </p:nvSpPr>
        <p:spPr bwMode="auto">
          <a:xfrm>
            <a:off x="1629547" y="297955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7" name="TextBox 9286">
            <a:extLst>
              <a:ext uri="{FF2B5EF4-FFF2-40B4-BE49-F238E27FC236}">
                <a16:creationId xmlns:a16="http://schemas.microsoft.com/office/drawing/2014/main" id="{DA614859-0977-00D3-E8B0-F2B69C0EB3E5}"/>
              </a:ext>
            </a:extLst>
          </p:cNvPr>
          <p:cNvSpPr txBox="1"/>
          <p:nvPr/>
        </p:nvSpPr>
        <p:spPr bwMode="auto">
          <a:xfrm>
            <a:off x="1651572" y="302449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8" name="TextBox 9287">
            <a:extLst>
              <a:ext uri="{FF2B5EF4-FFF2-40B4-BE49-F238E27FC236}">
                <a16:creationId xmlns:a16="http://schemas.microsoft.com/office/drawing/2014/main" id="{45BB7727-7AF2-1BCE-4538-42ABB8D5D093}"/>
              </a:ext>
            </a:extLst>
          </p:cNvPr>
          <p:cNvSpPr txBox="1"/>
          <p:nvPr/>
        </p:nvSpPr>
        <p:spPr bwMode="auto">
          <a:xfrm>
            <a:off x="1693869" y="315750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89" name="TextBox 9288">
            <a:extLst>
              <a:ext uri="{FF2B5EF4-FFF2-40B4-BE49-F238E27FC236}">
                <a16:creationId xmlns:a16="http://schemas.microsoft.com/office/drawing/2014/main" id="{6ABF4890-3EC7-941D-DFB2-A5353C85714B}"/>
              </a:ext>
            </a:extLst>
          </p:cNvPr>
          <p:cNvSpPr txBox="1"/>
          <p:nvPr/>
        </p:nvSpPr>
        <p:spPr bwMode="auto">
          <a:xfrm>
            <a:off x="1757108" y="317277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0" name="TextBox 9289">
            <a:extLst>
              <a:ext uri="{FF2B5EF4-FFF2-40B4-BE49-F238E27FC236}">
                <a16:creationId xmlns:a16="http://schemas.microsoft.com/office/drawing/2014/main" id="{3204D1F5-D2FD-988B-5057-E0679EECD8A2}"/>
              </a:ext>
            </a:extLst>
          </p:cNvPr>
          <p:cNvSpPr txBox="1"/>
          <p:nvPr/>
        </p:nvSpPr>
        <p:spPr bwMode="auto">
          <a:xfrm>
            <a:off x="1856077" y="322313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1" name="TextBox 9290">
            <a:extLst>
              <a:ext uri="{FF2B5EF4-FFF2-40B4-BE49-F238E27FC236}">
                <a16:creationId xmlns:a16="http://schemas.microsoft.com/office/drawing/2014/main" id="{E3D738C4-F534-FB15-7F36-668E3226AFB4}"/>
              </a:ext>
            </a:extLst>
          </p:cNvPr>
          <p:cNvSpPr txBox="1"/>
          <p:nvPr/>
        </p:nvSpPr>
        <p:spPr bwMode="auto">
          <a:xfrm>
            <a:off x="1864564" y="325131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2" name="TextBox 9291">
            <a:extLst>
              <a:ext uri="{FF2B5EF4-FFF2-40B4-BE49-F238E27FC236}">
                <a16:creationId xmlns:a16="http://schemas.microsoft.com/office/drawing/2014/main" id="{A7DEA8DD-EFC9-A66C-7CD6-94F0AF35C929}"/>
              </a:ext>
            </a:extLst>
          </p:cNvPr>
          <p:cNvSpPr txBox="1"/>
          <p:nvPr/>
        </p:nvSpPr>
        <p:spPr bwMode="auto">
          <a:xfrm>
            <a:off x="1882476" y="328114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3" name="TextBox 9292">
            <a:extLst>
              <a:ext uri="{FF2B5EF4-FFF2-40B4-BE49-F238E27FC236}">
                <a16:creationId xmlns:a16="http://schemas.microsoft.com/office/drawing/2014/main" id="{92EFA5A8-2362-A3BD-B9D3-413A7AAA84A8}"/>
              </a:ext>
            </a:extLst>
          </p:cNvPr>
          <p:cNvSpPr txBox="1"/>
          <p:nvPr/>
        </p:nvSpPr>
        <p:spPr bwMode="auto">
          <a:xfrm>
            <a:off x="1898793" y="331156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4" name="TextBox 9293">
            <a:extLst>
              <a:ext uri="{FF2B5EF4-FFF2-40B4-BE49-F238E27FC236}">
                <a16:creationId xmlns:a16="http://schemas.microsoft.com/office/drawing/2014/main" id="{90F975C6-1C6E-0EF4-4A9E-4E2CB39C4388}"/>
              </a:ext>
            </a:extLst>
          </p:cNvPr>
          <p:cNvSpPr txBox="1"/>
          <p:nvPr/>
        </p:nvSpPr>
        <p:spPr bwMode="auto">
          <a:xfrm>
            <a:off x="1932610" y="336321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5" name="TextBox 9294">
            <a:extLst>
              <a:ext uri="{FF2B5EF4-FFF2-40B4-BE49-F238E27FC236}">
                <a16:creationId xmlns:a16="http://schemas.microsoft.com/office/drawing/2014/main" id="{492793DC-649C-BC32-1375-99700EE601E5}"/>
              </a:ext>
            </a:extLst>
          </p:cNvPr>
          <p:cNvSpPr txBox="1"/>
          <p:nvPr/>
        </p:nvSpPr>
        <p:spPr bwMode="auto">
          <a:xfrm>
            <a:off x="1992842" y="33825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6" name="TextBox 9295">
            <a:extLst>
              <a:ext uri="{FF2B5EF4-FFF2-40B4-BE49-F238E27FC236}">
                <a16:creationId xmlns:a16="http://schemas.microsoft.com/office/drawing/2014/main" id="{AE7B72AD-E2EC-4117-A275-8E8AA7046815}"/>
              </a:ext>
            </a:extLst>
          </p:cNvPr>
          <p:cNvSpPr txBox="1"/>
          <p:nvPr/>
        </p:nvSpPr>
        <p:spPr bwMode="auto">
          <a:xfrm>
            <a:off x="2065543" y="338816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7" name="TextBox 9296">
            <a:extLst>
              <a:ext uri="{FF2B5EF4-FFF2-40B4-BE49-F238E27FC236}">
                <a16:creationId xmlns:a16="http://schemas.microsoft.com/office/drawing/2014/main" id="{DE579F7C-9DBD-B359-64B8-7BEF3CE6DD9C}"/>
              </a:ext>
            </a:extLst>
          </p:cNvPr>
          <p:cNvSpPr txBox="1"/>
          <p:nvPr/>
        </p:nvSpPr>
        <p:spPr bwMode="auto">
          <a:xfrm>
            <a:off x="2081448" y="34129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8" name="TextBox 9297">
            <a:extLst>
              <a:ext uri="{FF2B5EF4-FFF2-40B4-BE49-F238E27FC236}">
                <a16:creationId xmlns:a16="http://schemas.microsoft.com/office/drawing/2014/main" id="{77F35C8D-2329-D926-E38C-47BB30E63599}"/>
              </a:ext>
            </a:extLst>
          </p:cNvPr>
          <p:cNvSpPr txBox="1"/>
          <p:nvPr/>
        </p:nvSpPr>
        <p:spPr bwMode="auto">
          <a:xfrm>
            <a:off x="2093110" y="34486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299" name="TextBox 9298">
            <a:extLst>
              <a:ext uri="{FF2B5EF4-FFF2-40B4-BE49-F238E27FC236}">
                <a16:creationId xmlns:a16="http://schemas.microsoft.com/office/drawing/2014/main" id="{49DB70A2-97D6-5200-50A1-05DFB0882A16}"/>
              </a:ext>
            </a:extLst>
          </p:cNvPr>
          <p:cNvSpPr txBox="1"/>
          <p:nvPr/>
        </p:nvSpPr>
        <p:spPr bwMode="auto">
          <a:xfrm>
            <a:off x="2119920" y="34843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0" name="TextBox 9299">
            <a:extLst>
              <a:ext uri="{FF2B5EF4-FFF2-40B4-BE49-F238E27FC236}">
                <a16:creationId xmlns:a16="http://schemas.microsoft.com/office/drawing/2014/main" id="{FE0C1454-2F05-9FA4-396D-E2A930EDADF9}"/>
              </a:ext>
            </a:extLst>
          </p:cNvPr>
          <p:cNvSpPr txBox="1"/>
          <p:nvPr/>
        </p:nvSpPr>
        <p:spPr bwMode="auto">
          <a:xfrm>
            <a:off x="2489565" y="377601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1" name="TextBox 9300">
            <a:extLst>
              <a:ext uri="{FF2B5EF4-FFF2-40B4-BE49-F238E27FC236}">
                <a16:creationId xmlns:a16="http://schemas.microsoft.com/office/drawing/2014/main" id="{927B94DA-EE4F-3F9D-0472-8D750FBD3DA4}"/>
              </a:ext>
            </a:extLst>
          </p:cNvPr>
          <p:cNvSpPr txBox="1"/>
          <p:nvPr/>
        </p:nvSpPr>
        <p:spPr bwMode="auto">
          <a:xfrm>
            <a:off x="2550062" y="381761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2" name="TextBox 9301">
            <a:extLst>
              <a:ext uri="{FF2B5EF4-FFF2-40B4-BE49-F238E27FC236}">
                <a16:creationId xmlns:a16="http://schemas.microsoft.com/office/drawing/2014/main" id="{AEA74B4F-9FAC-6EDE-D535-BE030ECB29AC}"/>
              </a:ext>
            </a:extLst>
          </p:cNvPr>
          <p:cNvSpPr txBox="1"/>
          <p:nvPr/>
        </p:nvSpPr>
        <p:spPr bwMode="auto">
          <a:xfrm>
            <a:off x="2589571" y="382174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3" name="TextBox 9302">
            <a:extLst>
              <a:ext uri="{FF2B5EF4-FFF2-40B4-BE49-F238E27FC236}">
                <a16:creationId xmlns:a16="http://schemas.microsoft.com/office/drawing/2014/main" id="{3965CC80-9FF7-00F9-8088-20B6D4B15641}"/>
              </a:ext>
            </a:extLst>
          </p:cNvPr>
          <p:cNvSpPr txBox="1"/>
          <p:nvPr/>
        </p:nvSpPr>
        <p:spPr bwMode="auto">
          <a:xfrm>
            <a:off x="3192650" y="395580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4" name="TextBox 9303">
            <a:extLst>
              <a:ext uri="{FF2B5EF4-FFF2-40B4-BE49-F238E27FC236}">
                <a16:creationId xmlns:a16="http://schemas.microsoft.com/office/drawing/2014/main" id="{9F170752-57F7-C885-2C63-6D463AECBE57}"/>
              </a:ext>
            </a:extLst>
          </p:cNvPr>
          <p:cNvSpPr txBox="1"/>
          <p:nvPr/>
        </p:nvSpPr>
        <p:spPr bwMode="auto">
          <a:xfrm>
            <a:off x="3504749" y="401687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5" name="TextBox 9304">
            <a:extLst>
              <a:ext uri="{FF2B5EF4-FFF2-40B4-BE49-F238E27FC236}">
                <a16:creationId xmlns:a16="http://schemas.microsoft.com/office/drawing/2014/main" id="{E879DF29-6F14-6576-B22A-AB1E63DC3385}"/>
              </a:ext>
            </a:extLst>
          </p:cNvPr>
          <p:cNvSpPr txBox="1"/>
          <p:nvPr/>
        </p:nvSpPr>
        <p:spPr bwMode="auto">
          <a:xfrm>
            <a:off x="3533341" y="401687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6" name="TextBox 9305">
            <a:extLst>
              <a:ext uri="{FF2B5EF4-FFF2-40B4-BE49-F238E27FC236}">
                <a16:creationId xmlns:a16="http://schemas.microsoft.com/office/drawing/2014/main" id="{B23057CF-D1C7-7361-6520-21CACFD2E7D9}"/>
              </a:ext>
            </a:extLst>
          </p:cNvPr>
          <p:cNvSpPr txBox="1"/>
          <p:nvPr/>
        </p:nvSpPr>
        <p:spPr bwMode="auto">
          <a:xfrm>
            <a:off x="3571813" y="401687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7" name="TextBox 9306">
            <a:extLst>
              <a:ext uri="{FF2B5EF4-FFF2-40B4-BE49-F238E27FC236}">
                <a16:creationId xmlns:a16="http://schemas.microsoft.com/office/drawing/2014/main" id="{76A57785-EB18-7D5C-85FE-D26245D1EB9E}"/>
              </a:ext>
            </a:extLst>
          </p:cNvPr>
          <p:cNvSpPr txBox="1"/>
          <p:nvPr/>
        </p:nvSpPr>
        <p:spPr bwMode="auto">
          <a:xfrm>
            <a:off x="3589918" y="402100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8" name="TextBox 9307">
            <a:extLst>
              <a:ext uri="{FF2B5EF4-FFF2-40B4-BE49-F238E27FC236}">
                <a16:creationId xmlns:a16="http://schemas.microsoft.com/office/drawing/2014/main" id="{D0E4293C-6A55-2C1A-03FD-E9ADF3E6DC94}"/>
              </a:ext>
            </a:extLst>
          </p:cNvPr>
          <p:cNvSpPr txBox="1"/>
          <p:nvPr/>
        </p:nvSpPr>
        <p:spPr bwMode="auto">
          <a:xfrm>
            <a:off x="3632310" y="40301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09" name="TextBox 9308">
            <a:extLst>
              <a:ext uri="{FF2B5EF4-FFF2-40B4-BE49-F238E27FC236}">
                <a16:creationId xmlns:a16="http://schemas.microsoft.com/office/drawing/2014/main" id="{57CC3A55-FD3A-5A77-300C-15DB0627B95D}"/>
              </a:ext>
            </a:extLst>
          </p:cNvPr>
          <p:cNvSpPr txBox="1"/>
          <p:nvPr/>
        </p:nvSpPr>
        <p:spPr bwMode="auto">
          <a:xfrm>
            <a:off x="3660798" y="403224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0" name="TextBox 9309">
            <a:extLst>
              <a:ext uri="{FF2B5EF4-FFF2-40B4-BE49-F238E27FC236}">
                <a16:creationId xmlns:a16="http://schemas.microsoft.com/office/drawing/2014/main" id="{DD4D2609-47FE-FDAC-AD1D-3A5013CA32EF}"/>
              </a:ext>
            </a:extLst>
          </p:cNvPr>
          <p:cNvSpPr txBox="1"/>
          <p:nvPr/>
        </p:nvSpPr>
        <p:spPr bwMode="auto">
          <a:xfrm>
            <a:off x="3907137" y="403889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1" name="TextBox 9310">
            <a:extLst>
              <a:ext uri="{FF2B5EF4-FFF2-40B4-BE49-F238E27FC236}">
                <a16:creationId xmlns:a16="http://schemas.microsoft.com/office/drawing/2014/main" id="{81460718-479C-9979-36F0-C94027AEF571}"/>
              </a:ext>
            </a:extLst>
          </p:cNvPr>
          <p:cNvSpPr txBox="1"/>
          <p:nvPr/>
        </p:nvSpPr>
        <p:spPr bwMode="auto">
          <a:xfrm>
            <a:off x="3945149" y="405342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2" name="TextBox 9311">
            <a:extLst>
              <a:ext uri="{FF2B5EF4-FFF2-40B4-BE49-F238E27FC236}">
                <a16:creationId xmlns:a16="http://schemas.microsoft.com/office/drawing/2014/main" id="{32823538-B52B-7C46-A1DF-23A9F743F69B}"/>
              </a:ext>
            </a:extLst>
          </p:cNvPr>
          <p:cNvSpPr txBox="1"/>
          <p:nvPr/>
        </p:nvSpPr>
        <p:spPr bwMode="auto">
          <a:xfrm>
            <a:off x="3970729"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3" name="TextBox 9312">
            <a:extLst>
              <a:ext uri="{FF2B5EF4-FFF2-40B4-BE49-F238E27FC236}">
                <a16:creationId xmlns:a16="http://schemas.microsoft.com/office/drawing/2014/main" id="{F30DC88D-38F9-4760-65C9-C05ADE2549FA}"/>
              </a:ext>
            </a:extLst>
          </p:cNvPr>
          <p:cNvSpPr txBox="1"/>
          <p:nvPr/>
        </p:nvSpPr>
        <p:spPr bwMode="auto">
          <a:xfrm>
            <a:off x="4264724"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4" name="TextBox 9313">
            <a:extLst>
              <a:ext uri="{FF2B5EF4-FFF2-40B4-BE49-F238E27FC236}">
                <a16:creationId xmlns:a16="http://schemas.microsoft.com/office/drawing/2014/main" id="{3F05B12E-2593-5CB3-4DDE-16BF37790B8B}"/>
              </a:ext>
            </a:extLst>
          </p:cNvPr>
          <p:cNvSpPr txBox="1"/>
          <p:nvPr/>
        </p:nvSpPr>
        <p:spPr bwMode="auto">
          <a:xfrm>
            <a:off x="4296180"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5" name="TextBox 9314">
            <a:extLst>
              <a:ext uri="{FF2B5EF4-FFF2-40B4-BE49-F238E27FC236}">
                <a16:creationId xmlns:a16="http://schemas.microsoft.com/office/drawing/2014/main" id="{534DD9F8-7CC5-9F6D-E142-E1DB5ACD75C2}"/>
              </a:ext>
            </a:extLst>
          </p:cNvPr>
          <p:cNvSpPr txBox="1"/>
          <p:nvPr/>
        </p:nvSpPr>
        <p:spPr bwMode="auto">
          <a:xfrm>
            <a:off x="4313806"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6" name="TextBox 9315">
            <a:extLst>
              <a:ext uri="{FF2B5EF4-FFF2-40B4-BE49-F238E27FC236}">
                <a16:creationId xmlns:a16="http://schemas.microsoft.com/office/drawing/2014/main" id="{2CFF28BD-92A7-0067-AD0C-70781E37F4DB}"/>
              </a:ext>
            </a:extLst>
          </p:cNvPr>
          <p:cNvSpPr txBox="1"/>
          <p:nvPr/>
        </p:nvSpPr>
        <p:spPr bwMode="auto">
          <a:xfrm>
            <a:off x="4623512"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7" name="TextBox 9316">
            <a:extLst>
              <a:ext uri="{FF2B5EF4-FFF2-40B4-BE49-F238E27FC236}">
                <a16:creationId xmlns:a16="http://schemas.microsoft.com/office/drawing/2014/main" id="{95245AB2-93AE-AFDF-1E9F-571CEE9864E6}"/>
              </a:ext>
            </a:extLst>
          </p:cNvPr>
          <p:cNvSpPr txBox="1"/>
          <p:nvPr/>
        </p:nvSpPr>
        <p:spPr bwMode="auto">
          <a:xfrm>
            <a:off x="4657887"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8" name="TextBox 9317">
            <a:extLst>
              <a:ext uri="{FF2B5EF4-FFF2-40B4-BE49-F238E27FC236}">
                <a16:creationId xmlns:a16="http://schemas.microsoft.com/office/drawing/2014/main" id="{50A0EBDD-5BF7-0683-1BC4-45C9B679876D}"/>
              </a:ext>
            </a:extLst>
          </p:cNvPr>
          <p:cNvSpPr txBox="1"/>
          <p:nvPr/>
        </p:nvSpPr>
        <p:spPr bwMode="auto">
          <a:xfrm>
            <a:off x="5012066"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19" name="TextBox 9318">
            <a:extLst>
              <a:ext uri="{FF2B5EF4-FFF2-40B4-BE49-F238E27FC236}">
                <a16:creationId xmlns:a16="http://schemas.microsoft.com/office/drawing/2014/main" id="{A464E70C-7601-E7E7-6FCD-6AB39263C560}"/>
              </a:ext>
            </a:extLst>
          </p:cNvPr>
          <p:cNvSpPr txBox="1"/>
          <p:nvPr/>
        </p:nvSpPr>
        <p:spPr bwMode="auto">
          <a:xfrm>
            <a:off x="5133407" y="405550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pic>
        <p:nvPicPr>
          <p:cNvPr id="9321" name="Graphic 9320">
            <a:extLst>
              <a:ext uri="{FF2B5EF4-FFF2-40B4-BE49-F238E27FC236}">
                <a16:creationId xmlns:a16="http://schemas.microsoft.com/office/drawing/2014/main" id="{E386B481-957F-2A38-DEAC-4760BEDE51E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78440" y="2789147"/>
            <a:ext cx="3663211" cy="1309777"/>
          </a:xfrm>
          <a:prstGeom prst="rect">
            <a:avLst/>
          </a:prstGeom>
        </p:spPr>
      </p:pic>
      <p:pic>
        <p:nvPicPr>
          <p:cNvPr id="9281" name="Graphic 9280">
            <a:extLst>
              <a:ext uri="{FF2B5EF4-FFF2-40B4-BE49-F238E27FC236}">
                <a16:creationId xmlns:a16="http://schemas.microsoft.com/office/drawing/2014/main" id="{AE655C0C-E5B1-3A07-5456-47C8CD4A4ED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97382" y="2774736"/>
            <a:ext cx="3791086" cy="1400311"/>
          </a:xfrm>
          <a:prstGeom prst="rect">
            <a:avLst/>
          </a:prstGeom>
        </p:spPr>
      </p:pic>
      <p:sp>
        <p:nvSpPr>
          <p:cNvPr id="9323" name="TextBox 9322">
            <a:extLst>
              <a:ext uri="{FF2B5EF4-FFF2-40B4-BE49-F238E27FC236}">
                <a16:creationId xmlns:a16="http://schemas.microsoft.com/office/drawing/2014/main" id="{D8486430-BE39-3B94-DC6A-62768924D669}"/>
              </a:ext>
            </a:extLst>
          </p:cNvPr>
          <p:cNvSpPr txBox="1"/>
          <p:nvPr/>
        </p:nvSpPr>
        <p:spPr bwMode="auto">
          <a:xfrm>
            <a:off x="1638400" y="273287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4" name="TextBox 9323">
            <a:extLst>
              <a:ext uri="{FF2B5EF4-FFF2-40B4-BE49-F238E27FC236}">
                <a16:creationId xmlns:a16="http://schemas.microsoft.com/office/drawing/2014/main" id="{E8497DFE-16BD-840D-3E43-BC8807D0D942}"/>
              </a:ext>
            </a:extLst>
          </p:cNvPr>
          <p:cNvSpPr txBox="1"/>
          <p:nvPr/>
        </p:nvSpPr>
        <p:spPr bwMode="auto">
          <a:xfrm>
            <a:off x="1642413" y="275147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5" name="TextBox 9324">
            <a:extLst>
              <a:ext uri="{FF2B5EF4-FFF2-40B4-BE49-F238E27FC236}">
                <a16:creationId xmlns:a16="http://schemas.microsoft.com/office/drawing/2014/main" id="{420F15CB-E057-F071-4224-08B1C7C91EEE}"/>
              </a:ext>
            </a:extLst>
          </p:cNvPr>
          <p:cNvSpPr txBox="1"/>
          <p:nvPr/>
        </p:nvSpPr>
        <p:spPr bwMode="auto">
          <a:xfrm>
            <a:off x="1689168" y="286317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6" name="TextBox 9325">
            <a:extLst>
              <a:ext uri="{FF2B5EF4-FFF2-40B4-BE49-F238E27FC236}">
                <a16:creationId xmlns:a16="http://schemas.microsoft.com/office/drawing/2014/main" id="{30176F22-C60F-D177-F6C7-A3C21D53CFB5}"/>
              </a:ext>
            </a:extLst>
          </p:cNvPr>
          <p:cNvSpPr txBox="1"/>
          <p:nvPr/>
        </p:nvSpPr>
        <p:spPr bwMode="auto">
          <a:xfrm>
            <a:off x="1879324" y="297832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7" name="TextBox 9326">
            <a:extLst>
              <a:ext uri="{FF2B5EF4-FFF2-40B4-BE49-F238E27FC236}">
                <a16:creationId xmlns:a16="http://schemas.microsoft.com/office/drawing/2014/main" id="{BA75453A-FBD9-97C9-8A75-95C3C76A0568}"/>
              </a:ext>
            </a:extLst>
          </p:cNvPr>
          <p:cNvSpPr txBox="1"/>
          <p:nvPr/>
        </p:nvSpPr>
        <p:spPr bwMode="auto">
          <a:xfrm>
            <a:off x="1954428" y="304483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8" name="TextBox 9327">
            <a:extLst>
              <a:ext uri="{FF2B5EF4-FFF2-40B4-BE49-F238E27FC236}">
                <a16:creationId xmlns:a16="http://schemas.microsoft.com/office/drawing/2014/main" id="{5389CE80-02BF-3432-1042-728F351382D2}"/>
              </a:ext>
            </a:extLst>
          </p:cNvPr>
          <p:cNvSpPr txBox="1"/>
          <p:nvPr/>
        </p:nvSpPr>
        <p:spPr bwMode="auto">
          <a:xfrm>
            <a:off x="1968379" y="304363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29" name="TextBox 9328">
            <a:extLst>
              <a:ext uri="{FF2B5EF4-FFF2-40B4-BE49-F238E27FC236}">
                <a16:creationId xmlns:a16="http://schemas.microsoft.com/office/drawing/2014/main" id="{D0FD9BFB-6102-1F42-4AC6-A664F365F26F}"/>
              </a:ext>
            </a:extLst>
          </p:cNvPr>
          <p:cNvSpPr txBox="1"/>
          <p:nvPr/>
        </p:nvSpPr>
        <p:spPr bwMode="auto">
          <a:xfrm>
            <a:off x="2064712" y="306633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0" name="TextBox 9329">
            <a:extLst>
              <a:ext uri="{FF2B5EF4-FFF2-40B4-BE49-F238E27FC236}">
                <a16:creationId xmlns:a16="http://schemas.microsoft.com/office/drawing/2014/main" id="{F1C53D01-E3F1-3932-97EA-D813A64028DB}"/>
              </a:ext>
            </a:extLst>
          </p:cNvPr>
          <p:cNvSpPr txBox="1"/>
          <p:nvPr/>
        </p:nvSpPr>
        <p:spPr bwMode="auto">
          <a:xfrm>
            <a:off x="2156543" y="315425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1" name="TextBox 9330">
            <a:extLst>
              <a:ext uri="{FF2B5EF4-FFF2-40B4-BE49-F238E27FC236}">
                <a16:creationId xmlns:a16="http://schemas.microsoft.com/office/drawing/2014/main" id="{D91B96A3-6A82-E470-0967-DA79C8DB21DB}"/>
              </a:ext>
            </a:extLst>
          </p:cNvPr>
          <p:cNvSpPr txBox="1"/>
          <p:nvPr/>
        </p:nvSpPr>
        <p:spPr bwMode="auto">
          <a:xfrm>
            <a:off x="2130055" y="307874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2" name="TextBox 9331">
            <a:extLst>
              <a:ext uri="{FF2B5EF4-FFF2-40B4-BE49-F238E27FC236}">
                <a16:creationId xmlns:a16="http://schemas.microsoft.com/office/drawing/2014/main" id="{1CAC23B9-1EF9-EC77-6DB2-496FC683E932}"/>
              </a:ext>
            </a:extLst>
          </p:cNvPr>
          <p:cNvSpPr txBox="1"/>
          <p:nvPr/>
        </p:nvSpPr>
        <p:spPr bwMode="auto">
          <a:xfrm>
            <a:off x="2223120" y="31961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3" name="TextBox 9332">
            <a:extLst>
              <a:ext uri="{FF2B5EF4-FFF2-40B4-BE49-F238E27FC236}">
                <a16:creationId xmlns:a16="http://schemas.microsoft.com/office/drawing/2014/main" id="{3E888FAA-849E-44AC-6731-647527454E5F}"/>
              </a:ext>
            </a:extLst>
          </p:cNvPr>
          <p:cNvSpPr txBox="1"/>
          <p:nvPr/>
        </p:nvSpPr>
        <p:spPr bwMode="auto">
          <a:xfrm>
            <a:off x="2324753" y="3228313"/>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4" name="TextBox 9333">
            <a:extLst>
              <a:ext uri="{FF2B5EF4-FFF2-40B4-BE49-F238E27FC236}">
                <a16:creationId xmlns:a16="http://schemas.microsoft.com/office/drawing/2014/main" id="{02D89028-A4B5-3E70-EF20-EF13466DAB46}"/>
              </a:ext>
            </a:extLst>
          </p:cNvPr>
          <p:cNvSpPr txBox="1"/>
          <p:nvPr/>
        </p:nvSpPr>
        <p:spPr bwMode="auto">
          <a:xfrm>
            <a:off x="2368281" y="324965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5" name="TextBox 9334">
            <a:extLst>
              <a:ext uri="{FF2B5EF4-FFF2-40B4-BE49-F238E27FC236}">
                <a16:creationId xmlns:a16="http://schemas.microsoft.com/office/drawing/2014/main" id="{E400EE6B-A755-1530-4B7C-794DFBD0B276}"/>
              </a:ext>
            </a:extLst>
          </p:cNvPr>
          <p:cNvSpPr txBox="1"/>
          <p:nvPr/>
        </p:nvSpPr>
        <p:spPr bwMode="auto">
          <a:xfrm>
            <a:off x="2442330" y="328311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6" name="TextBox 9335">
            <a:extLst>
              <a:ext uri="{FF2B5EF4-FFF2-40B4-BE49-F238E27FC236}">
                <a16:creationId xmlns:a16="http://schemas.microsoft.com/office/drawing/2014/main" id="{5A7AA4E8-29C5-B6C9-3897-5AFCC0B0A499}"/>
              </a:ext>
            </a:extLst>
          </p:cNvPr>
          <p:cNvSpPr txBox="1"/>
          <p:nvPr/>
        </p:nvSpPr>
        <p:spPr bwMode="auto">
          <a:xfrm>
            <a:off x="2506834" y="33203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7" name="TextBox 9336">
            <a:extLst>
              <a:ext uri="{FF2B5EF4-FFF2-40B4-BE49-F238E27FC236}">
                <a16:creationId xmlns:a16="http://schemas.microsoft.com/office/drawing/2014/main" id="{4CC48404-10FB-5226-3E0E-FD72A0C39BDF}"/>
              </a:ext>
            </a:extLst>
          </p:cNvPr>
          <p:cNvSpPr txBox="1"/>
          <p:nvPr/>
        </p:nvSpPr>
        <p:spPr bwMode="auto">
          <a:xfrm>
            <a:off x="2610034" y="3351702"/>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8" name="TextBox 9337">
            <a:extLst>
              <a:ext uri="{FF2B5EF4-FFF2-40B4-BE49-F238E27FC236}">
                <a16:creationId xmlns:a16="http://schemas.microsoft.com/office/drawing/2014/main" id="{8FE7CEAE-C491-C202-3847-173CBD697131}"/>
              </a:ext>
            </a:extLst>
          </p:cNvPr>
          <p:cNvSpPr txBox="1"/>
          <p:nvPr/>
        </p:nvSpPr>
        <p:spPr bwMode="auto">
          <a:xfrm>
            <a:off x="2844453" y="34049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39" name="TextBox 9338">
            <a:extLst>
              <a:ext uri="{FF2B5EF4-FFF2-40B4-BE49-F238E27FC236}">
                <a16:creationId xmlns:a16="http://schemas.microsoft.com/office/drawing/2014/main" id="{42F834A6-7F50-C80B-6E90-DC0FA772D1F1}"/>
              </a:ext>
            </a:extLst>
          </p:cNvPr>
          <p:cNvSpPr txBox="1"/>
          <p:nvPr/>
        </p:nvSpPr>
        <p:spPr bwMode="auto">
          <a:xfrm>
            <a:off x="2872947" y="343001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0" name="TextBox 9339">
            <a:extLst>
              <a:ext uri="{FF2B5EF4-FFF2-40B4-BE49-F238E27FC236}">
                <a16:creationId xmlns:a16="http://schemas.microsoft.com/office/drawing/2014/main" id="{254591E2-E9E2-F2B0-9964-923973A803F8}"/>
              </a:ext>
            </a:extLst>
          </p:cNvPr>
          <p:cNvSpPr txBox="1"/>
          <p:nvPr/>
        </p:nvSpPr>
        <p:spPr bwMode="auto">
          <a:xfrm>
            <a:off x="3125897" y="35135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1" name="TextBox 9340">
            <a:extLst>
              <a:ext uri="{FF2B5EF4-FFF2-40B4-BE49-F238E27FC236}">
                <a16:creationId xmlns:a16="http://schemas.microsoft.com/office/drawing/2014/main" id="{52ED356E-22EE-3659-F943-FEE77C12C7D4}"/>
              </a:ext>
            </a:extLst>
          </p:cNvPr>
          <p:cNvSpPr txBox="1"/>
          <p:nvPr/>
        </p:nvSpPr>
        <p:spPr bwMode="auto">
          <a:xfrm>
            <a:off x="3225688" y="353840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2" name="TextBox 9341">
            <a:extLst>
              <a:ext uri="{FF2B5EF4-FFF2-40B4-BE49-F238E27FC236}">
                <a16:creationId xmlns:a16="http://schemas.microsoft.com/office/drawing/2014/main" id="{4DD0C3EE-5471-7C02-DCE7-EAA5B22C5694}"/>
              </a:ext>
            </a:extLst>
          </p:cNvPr>
          <p:cNvSpPr txBox="1"/>
          <p:nvPr/>
        </p:nvSpPr>
        <p:spPr bwMode="auto">
          <a:xfrm>
            <a:off x="3241399" y="35790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3" name="TextBox 9342">
            <a:extLst>
              <a:ext uri="{FF2B5EF4-FFF2-40B4-BE49-F238E27FC236}">
                <a16:creationId xmlns:a16="http://schemas.microsoft.com/office/drawing/2014/main" id="{AD90DC6B-37CE-0EBC-C5DE-E444905404C4}"/>
              </a:ext>
            </a:extLst>
          </p:cNvPr>
          <p:cNvSpPr txBox="1"/>
          <p:nvPr/>
        </p:nvSpPr>
        <p:spPr bwMode="auto">
          <a:xfrm>
            <a:off x="3269594" y="362555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4" name="TextBox 9343">
            <a:extLst>
              <a:ext uri="{FF2B5EF4-FFF2-40B4-BE49-F238E27FC236}">
                <a16:creationId xmlns:a16="http://schemas.microsoft.com/office/drawing/2014/main" id="{AF5E3EBE-C8DA-E546-E307-7EB5267DD525}"/>
              </a:ext>
            </a:extLst>
          </p:cNvPr>
          <p:cNvSpPr txBox="1"/>
          <p:nvPr/>
        </p:nvSpPr>
        <p:spPr bwMode="auto">
          <a:xfrm>
            <a:off x="3290918" y="362430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5" name="TextBox 9344">
            <a:extLst>
              <a:ext uri="{FF2B5EF4-FFF2-40B4-BE49-F238E27FC236}">
                <a16:creationId xmlns:a16="http://schemas.microsoft.com/office/drawing/2014/main" id="{67F6ACF8-627F-4D5E-A401-C48A4E190000}"/>
              </a:ext>
            </a:extLst>
          </p:cNvPr>
          <p:cNvSpPr txBox="1"/>
          <p:nvPr/>
        </p:nvSpPr>
        <p:spPr bwMode="auto">
          <a:xfrm>
            <a:off x="3443137" y="36329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6" name="TextBox 9345">
            <a:extLst>
              <a:ext uri="{FF2B5EF4-FFF2-40B4-BE49-F238E27FC236}">
                <a16:creationId xmlns:a16="http://schemas.microsoft.com/office/drawing/2014/main" id="{394B8EA3-4F6F-6E64-9C7E-C2F8118D0827}"/>
              </a:ext>
            </a:extLst>
          </p:cNvPr>
          <p:cNvSpPr txBox="1"/>
          <p:nvPr/>
        </p:nvSpPr>
        <p:spPr bwMode="auto">
          <a:xfrm>
            <a:off x="3571813" y="365595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7" name="TextBox 9346">
            <a:extLst>
              <a:ext uri="{FF2B5EF4-FFF2-40B4-BE49-F238E27FC236}">
                <a16:creationId xmlns:a16="http://schemas.microsoft.com/office/drawing/2014/main" id="{4BA2F803-343A-2C74-34AE-1A1A5D80B6CE}"/>
              </a:ext>
            </a:extLst>
          </p:cNvPr>
          <p:cNvSpPr txBox="1"/>
          <p:nvPr/>
        </p:nvSpPr>
        <p:spPr bwMode="auto">
          <a:xfrm>
            <a:off x="3594320" y="367435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8" name="TextBox 9347">
            <a:extLst>
              <a:ext uri="{FF2B5EF4-FFF2-40B4-BE49-F238E27FC236}">
                <a16:creationId xmlns:a16="http://schemas.microsoft.com/office/drawing/2014/main" id="{4B4D72FA-669A-D5D8-DAE0-5C253CA260E9}"/>
              </a:ext>
            </a:extLst>
          </p:cNvPr>
          <p:cNvSpPr txBox="1"/>
          <p:nvPr/>
        </p:nvSpPr>
        <p:spPr bwMode="auto">
          <a:xfrm>
            <a:off x="3610767" y="371301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49" name="TextBox 9348">
            <a:extLst>
              <a:ext uri="{FF2B5EF4-FFF2-40B4-BE49-F238E27FC236}">
                <a16:creationId xmlns:a16="http://schemas.microsoft.com/office/drawing/2014/main" id="{F6FE2806-F2D5-017A-826A-87A42C1F7B08}"/>
              </a:ext>
            </a:extLst>
          </p:cNvPr>
          <p:cNvSpPr txBox="1"/>
          <p:nvPr/>
        </p:nvSpPr>
        <p:spPr bwMode="auto">
          <a:xfrm>
            <a:off x="3668089" y="375317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0" name="TextBox 9349">
            <a:extLst>
              <a:ext uri="{FF2B5EF4-FFF2-40B4-BE49-F238E27FC236}">
                <a16:creationId xmlns:a16="http://schemas.microsoft.com/office/drawing/2014/main" id="{C3BA6DDD-2622-4782-7264-04E2976DC49E}"/>
              </a:ext>
            </a:extLst>
          </p:cNvPr>
          <p:cNvSpPr txBox="1"/>
          <p:nvPr/>
        </p:nvSpPr>
        <p:spPr bwMode="auto">
          <a:xfrm>
            <a:off x="3694500" y="375267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1" name="TextBox 9350">
            <a:extLst>
              <a:ext uri="{FF2B5EF4-FFF2-40B4-BE49-F238E27FC236}">
                <a16:creationId xmlns:a16="http://schemas.microsoft.com/office/drawing/2014/main" id="{5A174E5D-B034-25E8-B90A-778A05D79E68}"/>
              </a:ext>
            </a:extLst>
          </p:cNvPr>
          <p:cNvSpPr txBox="1"/>
          <p:nvPr/>
        </p:nvSpPr>
        <p:spPr bwMode="auto">
          <a:xfrm>
            <a:off x="3716431" y="375368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2" name="TextBox 9351">
            <a:extLst>
              <a:ext uri="{FF2B5EF4-FFF2-40B4-BE49-F238E27FC236}">
                <a16:creationId xmlns:a16="http://schemas.microsoft.com/office/drawing/2014/main" id="{FB9F31AD-D98B-0C31-6263-61CE25F1E051}"/>
              </a:ext>
            </a:extLst>
          </p:cNvPr>
          <p:cNvSpPr txBox="1"/>
          <p:nvPr/>
        </p:nvSpPr>
        <p:spPr bwMode="auto">
          <a:xfrm>
            <a:off x="3843642" y="378128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3" name="TextBox 9352">
            <a:extLst>
              <a:ext uri="{FF2B5EF4-FFF2-40B4-BE49-F238E27FC236}">
                <a16:creationId xmlns:a16="http://schemas.microsoft.com/office/drawing/2014/main" id="{85A86944-CA0A-D50C-6B3F-C5A0FA9238BD}"/>
              </a:ext>
            </a:extLst>
          </p:cNvPr>
          <p:cNvSpPr txBox="1"/>
          <p:nvPr/>
        </p:nvSpPr>
        <p:spPr bwMode="auto">
          <a:xfrm>
            <a:off x="3868665" y="378226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4" name="TextBox 9353">
            <a:extLst>
              <a:ext uri="{FF2B5EF4-FFF2-40B4-BE49-F238E27FC236}">
                <a16:creationId xmlns:a16="http://schemas.microsoft.com/office/drawing/2014/main" id="{A9AE6CD6-3B9C-9CD2-ACB4-49ED965FBBAB}"/>
              </a:ext>
            </a:extLst>
          </p:cNvPr>
          <p:cNvSpPr txBox="1"/>
          <p:nvPr/>
        </p:nvSpPr>
        <p:spPr bwMode="auto">
          <a:xfrm>
            <a:off x="3919557" y="378361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5" name="TextBox 9354">
            <a:extLst>
              <a:ext uri="{FF2B5EF4-FFF2-40B4-BE49-F238E27FC236}">
                <a16:creationId xmlns:a16="http://schemas.microsoft.com/office/drawing/2014/main" id="{8690F28A-30CD-5C5C-9B0C-6B31F6028F84}"/>
              </a:ext>
            </a:extLst>
          </p:cNvPr>
          <p:cNvSpPr txBox="1"/>
          <p:nvPr/>
        </p:nvSpPr>
        <p:spPr bwMode="auto">
          <a:xfrm>
            <a:off x="3942456" y="382398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6" name="TextBox 9355">
            <a:extLst>
              <a:ext uri="{FF2B5EF4-FFF2-40B4-BE49-F238E27FC236}">
                <a16:creationId xmlns:a16="http://schemas.microsoft.com/office/drawing/2014/main" id="{1DA3246F-5C53-9D08-22F0-9311134BA814}"/>
              </a:ext>
            </a:extLst>
          </p:cNvPr>
          <p:cNvSpPr txBox="1"/>
          <p:nvPr/>
        </p:nvSpPr>
        <p:spPr bwMode="auto">
          <a:xfrm>
            <a:off x="3982881" y="38587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7" name="TextBox 9356">
            <a:extLst>
              <a:ext uri="{FF2B5EF4-FFF2-40B4-BE49-F238E27FC236}">
                <a16:creationId xmlns:a16="http://schemas.microsoft.com/office/drawing/2014/main" id="{5D1D7073-68ED-A2C5-2C3F-B8C928BAD05A}"/>
              </a:ext>
            </a:extLst>
          </p:cNvPr>
          <p:cNvSpPr txBox="1"/>
          <p:nvPr/>
        </p:nvSpPr>
        <p:spPr bwMode="auto">
          <a:xfrm>
            <a:off x="4084431" y="38921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8" name="TextBox 9357">
            <a:extLst>
              <a:ext uri="{FF2B5EF4-FFF2-40B4-BE49-F238E27FC236}">
                <a16:creationId xmlns:a16="http://schemas.microsoft.com/office/drawing/2014/main" id="{13B3B59F-4B3A-A741-1020-14EFA521C10F}"/>
              </a:ext>
            </a:extLst>
          </p:cNvPr>
          <p:cNvSpPr txBox="1"/>
          <p:nvPr/>
        </p:nvSpPr>
        <p:spPr bwMode="auto">
          <a:xfrm>
            <a:off x="4111974" y="38921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59" name="TextBox 9358">
            <a:extLst>
              <a:ext uri="{FF2B5EF4-FFF2-40B4-BE49-F238E27FC236}">
                <a16:creationId xmlns:a16="http://schemas.microsoft.com/office/drawing/2014/main" id="{3772D31F-3FA4-50E7-04C5-F97AECA51F1F}"/>
              </a:ext>
            </a:extLst>
          </p:cNvPr>
          <p:cNvSpPr txBox="1"/>
          <p:nvPr/>
        </p:nvSpPr>
        <p:spPr bwMode="auto">
          <a:xfrm>
            <a:off x="4142503" y="389096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0" name="TextBox 9359">
            <a:extLst>
              <a:ext uri="{FF2B5EF4-FFF2-40B4-BE49-F238E27FC236}">
                <a16:creationId xmlns:a16="http://schemas.microsoft.com/office/drawing/2014/main" id="{E8057EDB-6A15-C2BD-6232-E7B2E8896F82}"/>
              </a:ext>
            </a:extLst>
          </p:cNvPr>
          <p:cNvSpPr txBox="1"/>
          <p:nvPr/>
        </p:nvSpPr>
        <p:spPr bwMode="auto">
          <a:xfrm>
            <a:off x="4264280" y="38895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1" name="TextBox 9360">
            <a:extLst>
              <a:ext uri="{FF2B5EF4-FFF2-40B4-BE49-F238E27FC236}">
                <a16:creationId xmlns:a16="http://schemas.microsoft.com/office/drawing/2014/main" id="{F33BB6E5-C4D5-4404-DC50-37D3D2811CA4}"/>
              </a:ext>
            </a:extLst>
          </p:cNvPr>
          <p:cNvSpPr txBox="1"/>
          <p:nvPr/>
        </p:nvSpPr>
        <p:spPr bwMode="auto">
          <a:xfrm>
            <a:off x="4290869" y="388951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2" name="TextBox 9361">
            <a:extLst>
              <a:ext uri="{FF2B5EF4-FFF2-40B4-BE49-F238E27FC236}">
                <a16:creationId xmlns:a16="http://schemas.microsoft.com/office/drawing/2014/main" id="{16625D77-73F5-D603-791E-54808645904D}"/>
              </a:ext>
            </a:extLst>
          </p:cNvPr>
          <p:cNvSpPr txBox="1"/>
          <p:nvPr/>
        </p:nvSpPr>
        <p:spPr bwMode="auto">
          <a:xfrm>
            <a:off x="4331432"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3" name="TextBox 9362">
            <a:extLst>
              <a:ext uri="{FF2B5EF4-FFF2-40B4-BE49-F238E27FC236}">
                <a16:creationId xmlns:a16="http://schemas.microsoft.com/office/drawing/2014/main" id="{121885D7-1B5D-564B-84E8-E3CD4640D75D}"/>
              </a:ext>
            </a:extLst>
          </p:cNvPr>
          <p:cNvSpPr txBox="1"/>
          <p:nvPr/>
        </p:nvSpPr>
        <p:spPr bwMode="auto">
          <a:xfrm>
            <a:off x="4378912"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4" name="TextBox 9363">
            <a:extLst>
              <a:ext uri="{FF2B5EF4-FFF2-40B4-BE49-F238E27FC236}">
                <a16:creationId xmlns:a16="http://schemas.microsoft.com/office/drawing/2014/main" id="{C0105DF0-E116-AFF8-E4BA-F428102A8D02}"/>
              </a:ext>
            </a:extLst>
          </p:cNvPr>
          <p:cNvSpPr txBox="1"/>
          <p:nvPr/>
        </p:nvSpPr>
        <p:spPr bwMode="auto">
          <a:xfrm>
            <a:off x="4402123"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5" name="TextBox 9364">
            <a:extLst>
              <a:ext uri="{FF2B5EF4-FFF2-40B4-BE49-F238E27FC236}">
                <a16:creationId xmlns:a16="http://schemas.microsoft.com/office/drawing/2014/main" id="{0DEE94F1-B63A-BE5F-4EBD-BDB826F43A1C}"/>
              </a:ext>
            </a:extLst>
          </p:cNvPr>
          <p:cNvSpPr txBox="1"/>
          <p:nvPr/>
        </p:nvSpPr>
        <p:spPr bwMode="auto">
          <a:xfrm>
            <a:off x="4693915"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6" name="TextBox 9365">
            <a:extLst>
              <a:ext uri="{FF2B5EF4-FFF2-40B4-BE49-F238E27FC236}">
                <a16:creationId xmlns:a16="http://schemas.microsoft.com/office/drawing/2014/main" id="{5BF0BB07-FE6D-668B-4D2D-88A738721F02}"/>
              </a:ext>
            </a:extLst>
          </p:cNvPr>
          <p:cNvSpPr txBox="1"/>
          <p:nvPr/>
        </p:nvSpPr>
        <p:spPr bwMode="auto">
          <a:xfrm>
            <a:off x="4719000"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7" name="TextBox 9366">
            <a:extLst>
              <a:ext uri="{FF2B5EF4-FFF2-40B4-BE49-F238E27FC236}">
                <a16:creationId xmlns:a16="http://schemas.microsoft.com/office/drawing/2014/main" id="{3A4E79BC-9877-6139-1B28-37D663315FCA}"/>
              </a:ext>
            </a:extLst>
          </p:cNvPr>
          <p:cNvSpPr txBox="1"/>
          <p:nvPr/>
        </p:nvSpPr>
        <p:spPr bwMode="auto">
          <a:xfrm>
            <a:off x="4743056" y="391958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8" name="TextBox 9367">
            <a:extLst>
              <a:ext uri="{FF2B5EF4-FFF2-40B4-BE49-F238E27FC236}">
                <a16:creationId xmlns:a16="http://schemas.microsoft.com/office/drawing/2014/main" id="{4BF15A8C-9E27-2502-67CB-A4A1975AF0B5}"/>
              </a:ext>
            </a:extLst>
          </p:cNvPr>
          <p:cNvSpPr txBox="1"/>
          <p:nvPr/>
        </p:nvSpPr>
        <p:spPr bwMode="auto">
          <a:xfrm>
            <a:off x="5032499" y="39802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69" name="TextBox 9368">
            <a:extLst>
              <a:ext uri="{FF2B5EF4-FFF2-40B4-BE49-F238E27FC236}">
                <a16:creationId xmlns:a16="http://schemas.microsoft.com/office/drawing/2014/main" id="{9562D6EA-7C84-D0AE-1457-803ADEED4BE3}"/>
              </a:ext>
            </a:extLst>
          </p:cNvPr>
          <p:cNvSpPr txBox="1"/>
          <p:nvPr/>
        </p:nvSpPr>
        <p:spPr bwMode="auto">
          <a:xfrm>
            <a:off x="5057584" y="39802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70" name="TextBox 9369">
            <a:extLst>
              <a:ext uri="{FF2B5EF4-FFF2-40B4-BE49-F238E27FC236}">
                <a16:creationId xmlns:a16="http://schemas.microsoft.com/office/drawing/2014/main" id="{EEC5A58C-20F8-EA47-DB2B-24321910FD39}"/>
              </a:ext>
            </a:extLst>
          </p:cNvPr>
          <p:cNvSpPr txBox="1"/>
          <p:nvPr/>
        </p:nvSpPr>
        <p:spPr bwMode="auto">
          <a:xfrm>
            <a:off x="5081640" y="398021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71" name="TextBox 9370">
            <a:extLst>
              <a:ext uri="{FF2B5EF4-FFF2-40B4-BE49-F238E27FC236}">
                <a16:creationId xmlns:a16="http://schemas.microsoft.com/office/drawing/2014/main" id="{13054363-EBAA-4600-E765-2991039CE237}"/>
              </a:ext>
            </a:extLst>
          </p:cNvPr>
          <p:cNvSpPr txBox="1"/>
          <p:nvPr/>
        </p:nvSpPr>
        <p:spPr bwMode="auto">
          <a:xfrm>
            <a:off x="5160866" y="39793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9372" name="TextBox 9371">
            <a:extLst>
              <a:ext uri="{FF2B5EF4-FFF2-40B4-BE49-F238E27FC236}">
                <a16:creationId xmlns:a16="http://schemas.microsoft.com/office/drawing/2014/main" id="{69FED650-1923-3D69-A900-0546589632C7}"/>
              </a:ext>
            </a:extLst>
          </p:cNvPr>
          <p:cNvSpPr txBox="1"/>
          <p:nvPr/>
        </p:nvSpPr>
        <p:spPr bwMode="auto">
          <a:xfrm>
            <a:off x="5185951" y="397938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pic>
        <p:nvPicPr>
          <p:cNvPr id="9375" name="Graphic 9374">
            <a:extLst>
              <a:ext uri="{FF2B5EF4-FFF2-40B4-BE49-F238E27FC236}">
                <a16:creationId xmlns:a16="http://schemas.microsoft.com/office/drawing/2014/main" id="{C00D765E-50B0-656A-F585-D7EE446853A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91395" y="2772837"/>
            <a:ext cx="4026442" cy="1048905"/>
          </a:xfrm>
          <a:prstGeom prst="rect">
            <a:avLst/>
          </a:prstGeom>
        </p:spPr>
      </p:pic>
      <p:sp>
        <p:nvSpPr>
          <p:cNvPr id="9376" name="TextBox 9375">
            <a:extLst>
              <a:ext uri="{FF2B5EF4-FFF2-40B4-BE49-F238E27FC236}">
                <a16:creationId xmlns:a16="http://schemas.microsoft.com/office/drawing/2014/main" id="{FB81A6DE-6C13-23F2-EA80-76C67C6C829E}"/>
              </a:ext>
            </a:extLst>
          </p:cNvPr>
          <p:cNvSpPr txBox="1"/>
          <p:nvPr/>
        </p:nvSpPr>
        <p:spPr bwMode="auto">
          <a:xfrm>
            <a:off x="6912764" y="26920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7" name="TextBox 9376">
            <a:extLst>
              <a:ext uri="{FF2B5EF4-FFF2-40B4-BE49-F238E27FC236}">
                <a16:creationId xmlns:a16="http://schemas.microsoft.com/office/drawing/2014/main" id="{F9C5E7BE-CF2E-9CD0-466D-19A418EF66B2}"/>
              </a:ext>
            </a:extLst>
          </p:cNvPr>
          <p:cNvSpPr txBox="1"/>
          <p:nvPr/>
        </p:nvSpPr>
        <p:spPr bwMode="auto">
          <a:xfrm>
            <a:off x="7023834" y="270961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8" name="TextBox 9377">
            <a:extLst>
              <a:ext uri="{FF2B5EF4-FFF2-40B4-BE49-F238E27FC236}">
                <a16:creationId xmlns:a16="http://schemas.microsoft.com/office/drawing/2014/main" id="{63217BCC-7A8D-C962-25CA-4F0B3447AD85}"/>
              </a:ext>
            </a:extLst>
          </p:cNvPr>
          <p:cNvSpPr txBox="1"/>
          <p:nvPr/>
        </p:nvSpPr>
        <p:spPr bwMode="auto">
          <a:xfrm>
            <a:off x="7333861" y="2758020"/>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79" name="TextBox 9378">
            <a:extLst>
              <a:ext uri="{FF2B5EF4-FFF2-40B4-BE49-F238E27FC236}">
                <a16:creationId xmlns:a16="http://schemas.microsoft.com/office/drawing/2014/main" id="{1B3ED4A3-DB8E-6F57-C05F-19CC458170B2}"/>
              </a:ext>
            </a:extLst>
          </p:cNvPr>
          <p:cNvSpPr txBox="1"/>
          <p:nvPr/>
        </p:nvSpPr>
        <p:spPr bwMode="auto">
          <a:xfrm>
            <a:off x="7403883" y="2767334"/>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380" name="TextBox 9379">
            <a:extLst>
              <a:ext uri="{FF2B5EF4-FFF2-40B4-BE49-F238E27FC236}">
                <a16:creationId xmlns:a16="http://schemas.microsoft.com/office/drawing/2014/main" id="{00D8A690-12DC-972A-8DB1-16DB1D589C68}"/>
              </a:ext>
            </a:extLst>
          </p:cNvPr>
          <p:cNvSpPr txBox="1"/>
          <p:nvPr/>
        </p:nvSpPr>
        <p:spPr bwMode="auto">
          <a:xfrm>
            <a:off x="7700164" y="282520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5" name="TextBox 9414">
            <a:extLst>
              <a:ext uri="{FF2B5EF4-FFF2-40B4-BE49-F238E27FC236}">
                <a16:creationId xmlns:a16="http://schemas.microsoft.com/office/drawing/2014/main" id="{89194B7A-DE30-48B6-4D2D-B1420C719B8B}"/>
              </a:ext>
            </a:extLst>
          </p:cNvPr>
          <p:cNvSpPr txBox="1"/>
          <p:nvPr/>
        </p:nvSpPr>
        <p:spPr bwMode="auto">
          <a:xfrm>
            <a:off x="9941929" y="3567445"/>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6" name="TextBox 9415">
            <a:extLst>
              <a:ext uri="{FF2B5EF4-FFF2-40B4-BE49-F238E27FC236}">
                <a16:creationId xmlns:a16="http://schemas.microsoft.com/office/drawing/2014/main" id="{3D5926B8-7F07-D29E-8289-7A13F5CD5A26}"/>
              </a:ext>
            </a:extLst>
          </p:cNvPr>
          <p:cNvSpPr txBox="1"/>
          <p:nvPr/>
        </p:nvSpPr>
        <p:spPr bwMode="auto">
          <a:xfrm>
            <a:off x="10012365" y="35790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7" name="TextBox 9416">
            <a:extLst>
              <a:ext uri="{FF2B5EF4-FFF2-40B4-BE49-F238E27FC236}">
                <a16:creationId xmlns:a16="http://schemas.microsoft.com/office/drawing/2014/main" id="{BCF381D5-1B91-5F2F-F6BE-9D3D913CD8E7}"/>
              </a:ext>
            </a:extLst>
          </p:cNvPr>
          <p:cNvSpPr txBox="1"/>
          <p:nvPr/>
        </p:nvSpPr>
        <p:spPr bwMode="auto">
          <a:xfrm>
            <a:off x="10046466" y="3578746"/>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8" name="TextBox 9417">
            <a:extLst>
              <a:ext uri="{FF2B5EF4-FFF2-40B4-BE49-F238E27FC236}">
                <a16:creationId xmlns:a16="http://schemas.microsoft.com/office/drawing/2014/main" id="{C48F00E6-D7CE-79B2-4F9D-65CDB0CE5D2C}"/>
              </a:ext>
            </a:extLst>
          </p:cNvPr>
          <p:cNvSpPr txBox="1"/>
          <p:nvPr/>
        </p:nvSpPr>
        <p:spPr bwMode="auto">
          <a:xfrm>
            <a:off x="10060418" y="35790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19" name="TextBox 9418">
            <a:extLst>
              <a:ext uri="{FF2B5EF4-FFF2-40B4-BE49-F238E27FC236}">
                <a16:creationId xmlns:a16="http://schemas.microsoft.com/office/drawing/2014/main" id="{28318E78-CE6F-AD48-85CB-CCC64C839507}"/>
              </a:ext>
            </a:extLst>
          </p:cNvPr>
          <p:cNvSpPr txBox="1"/>
          <p:nvPr/>
        </p:nvSpPr>
        <p:spPr bwMode="auto">
          <a:xfrm>
            <a:off x="10123252" y="35790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0" name="TextBox 9419">
            <a:extLst>
              <a:ext uri="{FF2B5EF4-FFF2-40B4-BE49-F238E27FC236}">
                <a16:creationId xmlns:a16="http://schemas.microsoft.com/office/drawing/2014/main" id="{39E4FEE5-0286-D4EE-4BE2-502FCF9B72DD}"/>
              </a:ext>
            </a:extLst>
          </p:cNvPr>
          <p:cNvSpPr txBox="1"/>
          <p:nvPr/>
        </p:nvSpPr>
        <p:spPr bwMode="auto">
          <a:xfrm>
            <a:off x="10146143" y="357902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1" name="TextBox 9420">
            <a:extLst>
              <a:ext uri="{FF2B5EF4-FFF2-40B4-BE49-F238E27FC236}">
                <a16:creationId xmlns:a16="http://schemas.microsoft.com/office/drawing/2014/main" id="{DCD2A50D-83B3-5712-85D7-3C95BCA8BF72}"/>
              </a:ext>
            </a:extLst>
          </p:cNvPr>
          <p:cNvSpPr txBox="1"/>
          <p:nvPr/>
        </p:nvSpPr>
        <p:spPr bwMode="auto">
          <a:xfrm>
            <a:off x="10158843" y="3600831"/>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2" name="TextBox 9421">
            <a:extLst>
              <a:ext uri="{FF2B5EF4-FFF2-40B4-BE49-F238E27FC236}">
                <a16:creationId xmlns:a16="http://schemas.microsoft.com/office/drawing/2014/main" id="{F367FCAA-858D-5564-4416-017031BF0DD6}"/>
              </a:ext>
            </a:extLst>
          </p:cNvPr>
          <p:cNvSpPr txBox="1"/>
          <p:nvPr/>
        </p:nvSpPr>
        <p:spPr bwMode="auto">
          <a:xfrm>
            <a:off x="10168368" y="3637077"/>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3" name="TextBox 9422">
            <a:extLst>
              <a:ext uri="{FF2B5EF4-FFF2-40B4-BE49-F238E27FC236}">
                <a16:creationId xmlns:a16="http://schemas.microsoft.com/office/drawing/2014/main" id="{D7E5F6FA-6C6E-5205-B5A1-9B22234F46E7}"/>
              </a:ext>
            </a:extLst>
          </p:cNvPr>
          <p:cNvSpPr txBox="1"/>
          <p:nvPr/>
        </p:nvSpPr>
        <p:spPr bwMode="auto">
          <a:xfrm>
            <a:off x="10219168" y="3684949"/>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4" name="TextBox 9423">
            <a:extLst>
              <a:ext uri="{FF2B5EF4-FFF2-40B4-BE49-F238E27FC236}">
                <a16:creationId xmlns:a16="http://schemas.microsoft.com/office/drawing/2014/main" id="{7867F394-8417-53DC-E617-74B136F75295}"/>
              </a:ext>
            </a:extLst>
          </p:cNvPr>
          <p:cNvSpPr txBox="1"/>
          <p:nvPr/>
        </p:nvSpPr>
        <p:spPr bwMode="auto">
          <a:xfrm>
            <a:off x="1029536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5" name="TextBox 9424">
            <a:extLst>
              <a:ext uri="{FF2B5EF4-FFF2-40B4-BE49-F238E27FC236}">
                <a16:creationId xmlns:a16="http://schemas.microsoft.com/office/drawing/2014/main" id="{D925A152-511C-3B6D-3DF2-6904B8095019}"/>
              </a:ext>
            </a:extLst>
          </p:cNvPr>
          <p:cNvSpPr txBox="1"/>
          <p:nvPr/>
        </p:nvSpPr>
        <p:spPr bwMode="auto">
          <a:xfrm>
            <a:off x="1032076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6" name="TextBox 9425">
            <a:extLst>
              <a:ext uri="{FF2B5EF4-FFF2-40B4-BE49-F238E27FC236}">
                <a16:creationId xmlns:a16="http://schemas.microsoft.com/office/drawing/2014/main" id="{E09269BD-DD2C-45D0-F680-C28AB57D9C5C}"/>
              </a:ext>
            </a:extLst>
          </p:cNvPr>
          <p:cNvSpPr txBox="1"/>
          <p:nvPr/>
        </p:nvSpPr>
        <p:spPr bwMode="auto">
          <a:xfrm>
            <a:off x="1033981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7" name="TextBox 9426">
            <a:extLst>
              <a:ext uri="{FF2B5EF4-FFF2-40B4-BE49-F238E27FC236}">
                <a16:creationId xmlns:a16="http://schemas.microsoft.com/office/drawing/2014/main" id="{13C44F33-AAEC-1C88-BBFC-96BFEC836672}"/>
              </a:ext>
            </a:extLst>
          </p:cNvPr>
          <p:cNvSpPr txBox="1"/>
          <p:nvPr/>
        </p:nvSpPr>
        <p:spPr bwMode="auto">
          <a:xfrm>
            <a:off x="10368393"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8" name="TextBox 9427">
            <a:extLst>
              <a:ext uri="{FF2B5EF4-FFF2-40B4-BE49-F238E27FC236}">
                <a16:creationId xmlns:a16="http://schemas.microsoft.com/office/drawing/2014/main" id="{C7E3FD33-4AC2-4C52-D165-688F7B10DCF7}"/>
              </a:ext>
            </a:extLst>
          </p:cNvPr>
          <p:cNvSpPr txBox="1"/>
          <p:nvPr/>
        </p:nvSpPr>
        <p:spPr bwMode="auto">
          <a:xfrm>
            <a:off x="1039061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29" name="TextBox 9428">
            <a:extLst>
              <a:ext uri="{FF2B5EF4-FFF2-40B4-BE49-F238E27FC236}">
                <a16:creationId xmlns:a16="http://schemas.microsoft.com/office/drawing/2014/main" id="{14478786-C33F-8F5F-3364-5F4FAE1AB5AA}"/>
              </a:ext>
            </a:extLst>
          </p:cNvPr>
          <p:cNvSpPr txBox="1"/>
          <p:nvPr/>
        </p:nvSpPr>
        <p:spPr bwMode="auto">
          <a:xfrm>
            <a:off x="1040331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0" name="TextBox 9429">
            <a:extLst>
              <a:ext uri="{FF2B5EF4-FFF2-40B4-BE49-F238E27FC236}">
                <a16:creationId xmlns:a16="http://schemas.microsoft.com/office/drawing/2014/main" id="{A33FB8CB-DDD5-1894-5D4B-A62A73BC7990}"/>
              </a:ext>
            </a:extLst>
          </p:cNvPr>
          <p:cNvSpPr txBox="1"/>
          <p:nvPr/>
        </p:nvSpPr>
        <p:spPr bwMode="auto">
          <a:xfrm>
            <a:off x="10438243"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1" name="TextBox 9430">
            <a:extLst>
              <a:ext uri="{FF2B5EF4-FFF2-40B4-BE49-F238E27FC236}">
                <a16:creationId xmlns:a16="http://schemas.microsoft.com/office/drawing/2014/main" id="{781B4CD8-8834-05E8-5624-C4FAACECE669}"/>
              </a:ext>
            </a:extLst>
          </p:cNvPr>
          <p:cNvSpPr txBox="1"/>
          <p:nvPr/>
        </p:nvSpPr>
        <p:spPr bwMode="auto">
          <a:xfrm>
            <a:off x="10496958"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2" name="TextBox 9431">
            <a:extLst>
              <a:ext uri="{FF2B5EF4-FFF2-40B4-BE49-F238E27FC236}">
                <a16:creationId xmlns:a16="http://schemas.microsoft.com/office/drawing/2014/main" id="{C1DC0AF1-CC06-9299-B535-277C77A99A2C}"/>
              </a:ext>
            </a:extLst>
          </p:cNvPr>
          <p:cNvSpPr txBox="1"/>
          <p:nvPr/>
        </p:nvSpPr>
        <p:spPr bwMode="auto">
          <a:xfrm>
            <a:off x="10518057"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9433" name="TextBox 9432">
            <a:extLst>
              <a:ext uri="{FF2B5EF4-FFF2-40B4-BE49-F238E27FC236}">
                <a16:creationId xmlns:a16="http://schemas.microsoft.com/office/drawing/2014/main" id="{C114F589-7518-6C80-BFC4-17668843DCEB}"/>
              </a:ext>
            </a:extLst>
          </p:cNvPr>
          <p:cNvSpPr txBox="1"/>
          <p:nvPr/>
        </p:nvSpPr>
        <p:spPr bwMode="auto">
          <a:xfrm>
            <a:off x="10648184" y="3683678"/>
            <a:ext cx="7694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41" name="Freeform 40">
            <a:extLst>
              <a:ext uri="{FF2B5EF4-FFF2-40B4-BE49-F238E27FC236}">
                <a16:creationId xmlns:a16="http://schemas.microsoft.com/office/drawing/2014/main" id="{A959B3A1-EC6C-AB23-C236-7CC4C95CF9F5}"/>
              </a:ext>
            </a:extLst>
          </p:cNvPr>
          <p:cNvSpPr/>
          <p:nvPr/>
        </p:nvSpPr>
        <p:spPr bwMode="auto">
          <a:xfrm>
            <a:off x="6705952" y="2779203"/>
            <a:ext cx="4206741" cy="1534076"/>
          </a:xfrm>
          <a:custGeom>
            <a:avLst/>
            <a:gdLst>
              <a:gd name="connsiteX0" fmla="*/ 0 w 3937210"/>
              <a:gd name="connsiteY0" fmla="*/ 0 h 1534076"/>
              <a:gd name="connsiteX1" fmla="*/ 0 w 3937210"/>
              <a:gd name="connsiteY1" fmla="*/ 1534076 h 1534076"/>
              <a:gd name="connsiteX2" fmla="*/ 3937210 w 3937210"/>
              <a:gd name="connsiteY2" fmla="*/ 1534076 h 1534076"/>
            </a:gdLst>
            <a:ahLst/>
            <a:cxnLst>
              <a:cxn ang="0">
                <a:pos x="connsiteX0" y="connsiteY0"/>
              </a:cxn>
              <a:cxn ang="0">
                <a:pos x="connsiteX1" y="connsiteY1"/>
              </a:cxn>
              <a:cxn ang="0">
                <a:pos x="connsiteX2" y="connsiteY2"/>
              </a:cxn>
            </a:cxnLst>
            <a:rect l="l" t="t" r="r" b="b"/>
            <a:pathLst>
              <a:path w="3937210" h="1534076">
                <a:moveTo>
                  <a:pt x="0" y="0"/>
                </a:moveTo>
                <a:lnTo>
                  <a:pt x="0" y="1534076"/>
                </a:lnTo>
                <a:lnTo>
                  <a:pt x="3937210" y="153407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2" name="Group 11">
            <a:extLst>
              <a:ext uri="{FF2B5EF4-FFF2-40B4-BE49-F238E27FC236}">
                <a16:creationId xmlns:a16="http://schemas.microsoft.com/office/drawing/2014/main" id="{CBCB9471-7B39-FFA0-00C1-192F86B02398}"/>
              </a:ext>
            </a:extLst>
          </p:cNvPr>
          <p:cNvGrpSpPr/>
          <p:nvPr/>
        </p:nvGrpSpPr>
        <p:grpSpPr>
          <a:xfrm>
            <a:off x="4119735" y="2574455"/>
            <a:ext cx="1702631" cy="830997"/>
            <a:chOff x="9626888" y="2673301"/>
            <a:chExt cx="1702631" cy="830997"/>
          </a:xfrm>
        </p:grpSpPr>
        <p:grpSp>
          <p:nvGrpSpPr>
            <p:cNvPr id="23" name="Group 22">
              <a:extLst>
                <a:ext uri="{FF2B5EF4-FFF2-40B4-BE49-F238E27FC236}">
                  <a16:creationId xmlns:a16="http://schemas.microsoft.com/office/drawing/2014/main" id="{76CEC562-F71C-19BD-DC40-8724E8428A99}"/>
                </a:ext>
              </a:extLst>
            </p:cNvPr>
            <p:cNvGrpSpPr/>
            <p:nvPr/>
          </p:nvGrpSpPr>
          <p:grpSpPr>
            <a:xfrm>
              <a:off x="9676993" y="2673301"/>
              <a:ext cx="1652526" cy="830997"/>
              <a:chOff x="3969553" y="2480816"/>
              <a:chExt cx="1652526" cy="830997"/>
            </a:xfrm>
          </p:grpSpPr>
          <p:sp>
            <p:nvSpPr>
              <p:cNvPr id="9494" name="TextBox 9493">
                <a:extLst>
                  <a:ext uri="{FF2B5EF4-FFF2-40B4-BE49-F238E27FC236}">
                    <a16:creationId xmlns:a16="http://schemas.microsoft.com/office/drawing/2014/main" id="{530BD031-899C-D72A-5139-5A8F9C130589}"/>
                  </a:ext>
                </a:extLst>
              </p:cNvPr>
              <p:cNvSpPr txBox="1"/>
              <p:nvPr/>
            </p:nvSpPr>
            <p:spPr bwMode="auto">
              <a:xfrm>
                <a:off x="4106792" y="2480816"/>
                <a:ext cx="15152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Lu-PSMA-617</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ARPI change</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cxnSp>
            <p:nvCxnSpPr>
              <p:cNvPr id="9495" name="Straight Connector 9494">
                <a:extLst>
                  <a:ext uri="{FF2B5EF4-FFF2-40B4-BE49-F238E27FC236}">
                    <a16:creationId xmlns:a16="http://schemas.microsoft.com/office/drawing/2014/main" id="{C750A336-F08B-893D-51C8-339E7B75B77D}"/>
                  </a:ext>
                </a:extLst>
              </p:cNvPr>
              <p:cNvCxnSpPr/>
              <p:nvPr/>
            </p:nvCxnSpPr>
            <p:spPr bwMode="auto">
              <a:xfrm>
                <a:off x="3969553" y="2614563"/>
                <a:ext cx="182880" cy="0"/>
              </a:xfrm>
              <a:prstGeom prst="line">
                <a:avLst/>
              </a:prstGeom>
              <a:noFill/>
              <a:ln w="28575" cap="flat" cmpd="sng" algn="ctr">
                <a:solidFill>
                  <a:schemeClr val="accent1"/>
                </a:solidFill>
                <a:prstDash val="solid"/>
                <a:round/>
                <a:headEnd type="none" w="med" len="med"/>
                <a:tailEnd type="none" w="med" len="med"/>
              </a:ln>
              <a:effectLst/>
            </p:spPr>
          </p:cxnSp>
          <p:cxnSp>
            <p:nvCxnSpPr>
              <p:cNvPr id="9496" name="Straight Connector 9495">
                <a:extLst>
                  <a:ext uri="{FF2B5EF4-FFF2-40B4-BE49-F238E27FC236}">
                    <a16:creationId xmlns:a16="http://schemas.microsoft.com/office/drawing/2014/main" id="{DF774497-3477-ABCB-03A9-A37A4F5CFA23}"/>
                  </a:ext>
                </a:extLst>
              </p:cNvPr>
              <p:cNvCxnSpPr/>
              <p:nvPr/>
            </p:nvCxnSpPr>
            <p:spPr bwMode="auto">
              <a:xfrm>
                <a:off x="3969553" y="2894600"/>
                <a:ext cx="182880" cy="0"/>
              </a:xfrm>
              <a:prstGeom prst="line">
                <a:avLst/>
              </a:prstGeom>
              <a:noFill/>
              <a:ln w="28575" cap="flat" cmpd="sng" algn="ctr">
                <a:solidFill>
                  <a:schemeClr val="accent3"/>
                </a:solidFill>
                <a:prstDash val="solid"/>
                <a:round/>
                <a:headEnd type="none" w="med" len="med"/>
                <a:tailEnd type="none" w="med" len="med"/>
              </a:ln>
              <a:effectLst/>
            </p:spPr>
          </p:cxnSp>
        </p:grpSp>
        <p:sp>
          <p:nvSpPr>
            <p:cNvPr id="9434" name="TextBox 9433">
              <a:extLst>
                <a:ext uri="{FF2B5EF4-FFF2-40B4-BE49-F238E27FC236}">
                  <a16:creationId xmlns:a16="http://schemas.microsoft.com/office/drawing/2014/main" id="{5892B2CE-A1F5-35C4-FBE1-1A4BC9B6D5FA}"/>
                </a:ext>
              </a:extLst>
            </p:cNvPr>
            <p:cNvSpPr txBox="1"/>
            <p:nvPr/>
          </p:nvSpPr>
          <p:spPr bwMode="auto">
            <a:xfrm>
              <a:off x="9626888" y="3133059"/>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grpSp>
      <p:sp>
        <p:nvSpPr>
          <p:cNvPr id="5" name="TextBox 4">
            <a:extLst>
              <a:ext uri="{FF2B5EF4-FFF2-40B4-BE49-F238E27FC236}">
                <a16:creationId xmlns:a16="http://schemas.microsoft.com/office/drawing/2014/main" id="{B0CB8EC0-B440-3376-8D03-1FBA16D033BC}"/>
              </a:ext>
            </a:extLst>
          </p:cNvPr>
          <p:cNvSpPr txBox="1"/>
          <p:nvPr/>
        </p:nvSpPr>
        <p:spPr bwMode="auto">
          <a:xfrm>
            <a:off x="1764651" y="4592491"/>
            <a:ext cx="33781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9497" name="TextBox 9496">
            <a:extLst>
              <a:ext uri="{FF2B5EF4-FFF2-40B4-BE49-F238E27FC236}">
                <a16:creationId xmlns:a16="http://schemas.microsoft.com/office/drawing/2014/main" id="{30348D9E-AE50-3519-B8DD-547844A807F7}"/>
              </a:ext>
            </a:extLst>
          </p:cNvPr>
          <p:cNvSpPr txBox="1"/>
          <p:nvPr/>
        </p:nvSpPr>
        <p:spPr bwMode="auto">
          <a:xfrm>
            <a:off x="7050587" y="4597746"/>
            <a:ext cx="33781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Tree>
    <p:extLst>
      <p:ext uri="{BB962C8B-B14F-4D97-AF65-F5344CB8AC3E}">
        <p14:creationId xmlns:p14="http://schemas.microsoft.com/office/powerpoint/2010/main" val="32110611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A2AAE-AFFD-7558-84B4-65703EE19800}"/>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8A1AF939-6ED3-3835-C90E-DCA9C5E6F56A}"/>
              </a:ext>
            </a:extLst>
          </p:cNvPr>
          <p:cNvSpPr>
            <a:spLocks noGrp="1" noChangeArrowheads="1"/>
          </p:cNvSpPr>
          <p:nvPr>
            <p:ph type="title"/>
          </p:nvPr>
        </p:nvSpPr>
        <p:spPr/>
        <p:txBody>
          <a:bodyPr/>
          <a:lstStyle/>
          <a:p>
            <a:r>
              <a:rPr lang="en-US" altLang="en-US"/>
              <a:t>Key Ongoing Trials Assessing </a:t>
            </a:r>
            <a:r>
              <a:rPr lang="en-US" baseline="30000">
                <a:cs typeface="Calibri" panose="020F0502020204030204" pitchFamily="34" charset="0"/>
              </a:rPr>
              <a:t>177</a:t>
            </a:r>
            <a:r>
              <a:rPr lang="en-US">
                <a:cs typeface="Calibri" panose="020F0502020204030204" pitchFamily="34" charset="0"/>
              </a:rPr>
              <a:t>Lu-PSMA-617</a:t>
            </a:r>
            <a:r>
              <a:rPr lang="en-US" altLang="en-US"/>
              <a:t> in mCRPC</a:t>
            </a:r>
          </a:p>
        </p:txBody>
      </p:sp>
      <p:sp>
        <p:nvSpPr>
          <p:cNvPr id="9221" name="Text Box 11">
            <a:extLst>
              <a:ext uri="{FF2B5EF4-FFF2-40B4-BE49-F238E27FC236}">
                <a16:creationId xmlns:a16="http://schemas.microsoft.com/office/drawing/2014/main" id="{8B0ED83F-3336-7499-7C49-A73EF0DC9DD2}"/>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200" b="0" dirty="0">
                <a:solidFill>
                  <a:srgbClr val="455560"/>
                </a:solidFill>
                <a:latin typeface="Calibri" panose="020F0502020204030204" pitchFamily="34" charset="0"/>
              </a:rPr>
              <a:t>c</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linicaltrials</a:t>
            </a:r>
            <a:r>
              <a:rPr kumimoji="0" 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.gov.​</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t>
            </a:r>
          </a:p>
        </p:txBody>
      </p:sp>
      <p:graphicFrame>
        <p:nvGraphicFramePr>
          <p:cNvPr id="2" name="Group 32">
            <a:extLst>
              <a:ext uri="{FF2B5EF4-FFF2-40B4-BE49-F238E27FC236}">
                <a16:creationId xmlns:a16="http://schemas.microsoft.com/office/drawing/2014/main" id="{68871273-2212-2CC5-B86F-CBAABDBEF9F1}"/>
              </a:ext>
            </a:extLst>
          </p:cNvPr>
          <p:cNvGraphicFramePr>
            <a:graphicFrameLocks noGrp="1"/>
          </p:cNvGraphicFramePr>
          <p:nvPr>
            <p:extLst>
              <p:ext uri="{D42A27DB-BD31-4B8C-83A1-F6EECF244321}">
                <p14:modId xmlns:p14="http://schemas.microsoft.com/office/powerpoint/2010/main" val="476802892"/>
              </p:ext>
            </p:extLst>
          </p:nvPr>
        </p:nvGraphicFramePr>
        <p:xfrm>
          <a:off x="300411" y="1600200"/>
          <a:ext cx="11633705" cy="4602576"/>
        </p:xfrm>
        <a:graphic>
          <a:graphicData uri="http://schemas.openxmlformats.org/drawingml/2006/table">
            <a:tbl>
              <a:tblPr/>
              <a:tblGrid>
                <a:gridCol w="1736678">
                  <a:extLst>
                    <a:ext uri="{9D8B030D-6E8A-4147-A177-3AD203B41FA5}">
                      <a16:colId xmlns:a16="http://schemas.microsoft.com/office/drawing/2014/main" val="20001"/>
                    </a:ext>
                  </a:extLst>
                </a:gridCol>
                <a:gridCol w="1013423">
                  <a:extLst>
                    <a:ext uri="{9D8B030D-6E8A-4147-A177-3AD203B41FA5}">
                      <a16:colId xmlns:a16="http://schemas.microsoft.com/office/drawing/2014/main" val="1210478886"/>
                    </a:ext>
                  </a:extLst>
                </a:gridCol>
                <a:gridCol w="1202077">
                  <a:extLst>
                    <a:ext uri="{9D8B030D-6E8A-4147-A177-3AD203B41FA5}">
                      <a16:colId xmlns:a16="http://schemas.microsoft.com/office/drawing/2014/main" val="656975423"/>
                    </a:ext>
                  </a:extLst>
                </a:gridCol>
                <a:gridCol w="1222625">
                  <a:extLst>
                    <a:ext uri="{9D8B030D-6E8A-4147-A177-3AD203B41FA5}">
                      <a16:colId xmlns:a16="http://schemas.microsoft.com/office/drawing/2014/main" val="20002"/>
                    </a:ext>
                  </a:extLst>
                </a:gridCol>
                <a:gridCol w="2681555">
                  <a:extLst>
                    <a:ext uri="{9D8B030D-6E8A-4147-A177-3AD203B41FA5}">
                      <a16:colId xmlns:a16="http://schemas.microsoft.com/office/drawing/2014/main" val="3278379493"/>
                    </a:ext>
                  </a:extLst>
                </a:gridCol>
                <a:gridCol w="3777347">
                  <a:extLst>
                    <a:ext uri="{9D8B030D-6E8A-4147-A177-3AD203B41FA5}">
                      <a16:colId xmlns:a16="http://schemas.microsoft.com/office/drawing/2014/main" val="30552669"/>
                    </a:ext>
                  </a:extLst>
                </a:gridCol>
              </a:tblGrid>
              <a:tr h="19493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Phase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j-lt"/>
                        </a:rPr>
                        <a:t>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Estimated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Patient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400" b="1" i="0" u="none" strike="noStrike" cap="none" normalizeH="0" baseline="0">
                          <a:ln>
                            <a:noFill/>
                          </a:ln>
                          <a:solidFill>
                            <a:schemeClr val="tx1"/>
                          </a:solidFill>
                          <a:effectLst/>
                          <a:latin typeface="+mj-lt"/>
                        </a:rPr>
                        <a:t>Treatment Arm(s)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3138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cs typeface="Calibri" panose="020F0502020204030204" pitchFamily="34" charset="0"/>
                        </a:rPr>
                        <a:t>PSMAddition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cs typeface="Calibri" panose="020F0502020204030204" pitchFamily="34" charset="0"/>
                        </a:rPr>
                        <a:t>(NCT04720157</a:t>
                      </a:r>
                      <a:r>
                        <a:rPr lang="en-US" sz="1400" b="0" i="0" kern="1200">
                          <a:solidFill>
                            <a:schemeClr val="bg1"/>
                          </a:solidFill>
                          <a:effectLst/>
                          <a:latin typeface="+mj-lt"/>
                          <a:ea typeface="+mn-ea"/>
                          <a:cs typeface="+mn-cs"/>
                        </a:rPr>
                        <a:t>)</a:t>
                      </a:r>
                      <a:endParaRPr kumimoji="0" lang="en-US" sz="1400" b="0" i="0" u="none" strike="noStrike" cap="none" normalizeH="0" baseline="0">
                        <a:ln>
                          <a:noFill/>
                        </a:ln>
                        <a:solidFill>
                          <a:schemeClr val="bg1"/>
                        </a:solidFill>
                        <a:effectLst/>
                        <a:latin typeface="+mj-lt"/>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Active, not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1144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cs typeface="Calibri" panose="020F0502020204030204" pitchFamily="34" charset="0"/>
                        </a:rPr>
                        <a:t>Previously untreated or minimally treated PSMA+ mCRPC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cap="none" normalizeH="0" baseline="30000">
                          <a:ln>
                            <a:noFill/>
                          </a:ln>
                          <a:solidFill>
                            <a:schemeClr val="bg1"/>
                          </a:solidFill>
                          <a:effectLst/>
                          <a:latin typeface="+mj-lt"/>
                          <a:cs typeface="Calibri" panose="020F0502020204030204" pitchFamily="34" charset="0"/>
                        </a:rPr>
                        <a:t>177</a:t>
                      </a:r>
                      <a:r>
                        <a:rPr kumimoji="0" lang="en-US" sz="1400" b="0" i="0" u="none" strike="noStrike" cap="none" normalizeH="0" baseline="0">
                          <a:ln>
                            <a:noFill/>
                          </a:ln>
                          <a:solidFill>
                            <a:schemeClr val="bg1"/>
                          </a:solidFill>
                          <a:effectLst/>
                          <a:latin typeface="+mj-lt"/>
                          <a:cs typeface="Calibri" panose="020F0502020204030204" pitchFamily="34" charset="0"/>
                        </a:rPr>
                        <a:t>Lu-PSMA-617 </a:t>
                      </a:r>
                      <a:r>
                        <a:rPr kumimoji="0" lang="en-US" sz="1400" b="0" i="0" u="none" strike="noStrike" kern="1200" cap="none" normalizeH="0" baseline="0">
                          <a:ln>
                            <a:noFill/>
                          </a:ln>
                          <a:solidFill>
                            <a:schemeClr val="bg1"/>
                          </a:solidFill>
                          <a:effectLst/>
                          <a:latin typeface="+mj-lt"/>
                          <a:ea typeface="+mn-ea"/>
                          <a:cs typeface="Calibri" panose="020F0502020204030204" pitchFamily="34" charset="0"/>
                        </a:rPr>
                        <a:t>+ SoC (ADT and ARI)</a:t>
                      </a:r>
                    </a:p>
                    <a:p>
                      <a:pPr marL="285750" marR="0" lvl="0" indent="-28575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pPr>
                      <a:r>
                        <a:rPr kumimoji="0" lang="en-US" sz="1400" b="0" i="0" u="none" strike="noStrike" kern="1200" cap="none" normalizeH="0" baseline="0">
                          <a:ln>
                            <a:noFill/>
                          </a:ln>
                          <a:solidFill>
                            <a:schemeClr val="bg1"/>
                          </a:solidFill>
                          <a:effectLst/>
                          <a:latin typeface="+mj-lt"/>
                          <a:ea typeface="+mn-ea"/>
                          <a:cs typeface="Calibri" panose="020F0502020204030204" pitchFamily="34" charset="0"/>
                        </a:rPr>
                        <a:t>SoC followed by docetaxel</a:t>
                      </a:r>
                      <a:endParaRPr kumimoji="0" lang="en-US" sz="1400" b="0" i="0" u="none" strike="noStrike" kern="1200" cap="none" normalizeH="0" baseline="0" dirty="0">
                        <a:ln>
                          <a:noFill/>
                        </a:ln>
                        <a:solidFill>
                          <a:schemeClr val="bg1"/>
                        </a:solidFill>
                        <a:effectLst/>
                        <a:latin typeface="+mj-lt"/>
                        <a:ea typeface="+mn-ea"/>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3138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PSMA-DC</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(NCT05939414)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450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Oligometastatic, PSMA-positive PC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kern="1200" cap="none" normalizeH="0" baseline="30000">
                          <a:ln>
                            <a:noFill/>
                          </a:ln>
                          <a:solidFill>
                            <a:schemeClr val="bg1"/>
                          </a:solidFill>
                          <a:effectLst/>
                          <a:latin typeface="+mn-lt"/>
                          <a:ea typeface="+mn-ea"/>
                          <a:cs typeface="Calibri" panose="020F0502020204030204" pitchFamily="34" charset="0"/>
                        </a:rPr>
                        <a:t>177</a:t>
                      </a:r>
                      <a:r>
                        <a:rPr kumimoji="0" lang="en-US" sz="1400" b="0" i="0" u="none" strike="noStrike" kern="1200" cap="none" normalizeH="0" baseline="0">
                          <a:ln>
                            <a:noFill/>
                          </a:ln>
                          <a:solidFill>
                            <a:schemeClr val="bg1"/>
                          </a:solidFill>
                          <a:effectLst/>
                          <a:latin typeface="+mn-lt"/>
                          <a:ea typeface="+mn-ea"/>
                          <a:cs typeface="Calibri" panose="020F0502020204030204" pitchFamily="34" charset="0"/>
                        </a:rPr>
                        <a:t>Lu-PSMA-617 vs observation </a:t>
                      </a:r>
                      <a:endParaRPr kumimoji="0" lang="en-US" sz="1400" b="0" i="0" u="none" strike="noStrike" cap="none" normalizeH="0" baseline="0" dirty="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13156587"/>
                  </a:ext>
                </a:extLst>
              </a:tr>
              <a:tr h="877178">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a:ln>
                            <a:noFill/>
                          </a:ln>
                          <a:solidFill>
                            <a:schemeClr val="bg1"/>
                          </a:solidFill>
                          <a:effectLst/>
                          <a:latin typeface="+mj-lt"/>
                          <a:ea typeface="+mn-ea"/>
                          <a:cs typeface="Calibri" panose="020F0502020204030204" pitchFamily="34" charset="0"/>
                        </a:rPr>
                        <a:t>NCI-2023-01660</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a:ln>
                            <a:noFill/>
                          </a:ln>
                          <a:solidFill>
                            <a:schemeClr val="bg1"/>
                          </a:solidFill>
                          <a:effectLst/>
                          <a:latin typeface="+mj-lt"/>
                          <a:ea typeface="+mn-ea"/>
                          <a:cs typeface="Calibri" panose="020F0502020204030204" pitchFamily="34" charset="0"/>
                        </a:rPr>
                        <a:t>(NCT05766371)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Patients with confirmed adenocarcinoma mCRPC that progressed on second-generation ARPI (ie, abiraterone, apalutamide, darolutamide, or enzalutamide)</a:t>
                      </a:r>
                      <a:endParaRPr kumimoji="0" lang="en-US" sz="1400" b="0" i="0" u="none" strike="noStrike" cap="none" normalizeH="0" baseline="0" dirty="0">
                        <a:ln>
                          <a:noFill/>
                        </a:ln>
                        <a:solidFill>
                          <a:schemeClr val="bg2">
                            <a:lumMod val="10000"/>
                          </a:schemeClr>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kern="1200" cap="none" normalizeH="0" baseline="30000">
                          <a:ln>
                            <a:noFill/>
                          </a:ln>
                          <a:solidFill>
                            <a:schemeClr val="bg1"/>
                          </a:solidFill>
                          <a:effectLst/>
                          <a:latin typeface="+mn-lt"/>
                          <a:ea typeface="+mn-ea"/>
                          <a:cs typeface="Calibri" panose="020F0502020204030204" pitchFamily="34" charset="0"/>
                        </a:rPr>
                        <a:t>177</a:t>
                      </a:r>
                      <a:r>
                        <a:rPr kumimoji="0" lang="en-US" sz="1400" b="0" i="0" u="none" strike="noStrike" kern="1200" cap="none" normalizeH="0" baseline="0">
                          <a:ln>
                            <a:noFill/>
                          </a:ln>
                          <a:solidFill>
                            <a:schemeClr val="bg1"/>
                          </a:solidFill>
                          <a:effectLst/>
                          <a:latin typeface="+mn-lt"/>
                          <a:ea typeface="+mn-ea"/>
                          <a:cs typeface="Calibri" panose="020F0502020204030204" pitchFamily="34" charset="0"/>
                        </a:rPr>
                        <a:t>Lu-PSMA-617 </a:t>
                      </a:r>
                      <a:r>
                        <a:rPr kumimoji="0" lang="en-US" sz="1400" b="0" i="0" u="none" strike="noStrike" kern="1200" cap="none" normalizeH="0" baseline="0">
                          <a:ln>
                            <a:noFill/>
                          </a:ln>
                          <a:solidFill>
                            <a:schemeClr val="bg1"/>
                          </a:solidFill>
                          <a:effectLst/>
                          <a:latin typeface="+mj-lt"/>
                          <a:ea typeface="+mn-ea"/>
                          <a:cs typeface="+mn-cs"/>
                        </a:rPr>
                        <a:t>+ pembrolizumab</a:t>
                      </a:r>
                      <a:endParaRPr kumimoji="0" lang="en-US" sz="1400" b="0" i="0" u="none" strike="noStrike" kern="1200" cap="none" normalizeH="0" baseline="0" dirty="0">
                        <a:ln>
                          <a:noFill/>
                        </a:ln>
                        <a:solidFill>
                          <a:schemeClr val="bg1"/>
                        </a:solidFill>
                        <a:effectLst/>
                        <a:latin typeface="+mj-lt"/>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22827840"/>
                  </a:ext>
                </a:extLst>
              </a:tr>
              <a:tr h="467833">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PRODIGY-2</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(NCT06943495)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Active, not yet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Patients with mCRPC adenocarcinoma with ≥1 previous ARPI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cap="none" normalizeH="0" baseline="0">
                          <a:ln>
                            <a:noFill/>
                          </a:ln>
                          <a:solidFill>
                            <a:schemeClr val="bg1"/>
                          </a:solidFill>
                          <a:effectLst/>
                          <a:latin typeface="+mj-lt"/>
                        </a:rPr>
                        <a:t>Personalized vs fixed-activity of </a:t>
                      </a:r>
                      <a:r>
                        <a:rPr kumimoji="0" lang="en-US" sz="1400" b="0" i="0" u="none" strike="noStrike" kern="1200" cap="none" normalizeH="0" baseline="30000">
                          <a:ln>
                            <a:noFill/>
                          </a:ln>
                          <a:solidFill>
                            <a:schemeClr val="bg1"/>
                          </a:solidFill>
                          <a:effectLst/>
                          <a:latin typeface="+mn-lt"/>
                          <a:ea typeface="+mn-ea"/>
                          <a:cs typeface="Calibri" panose="020F0502020204030204" pitchFamily="34" charset="0"/>
                        </a:rPr>
                        <a:t>177</a:t>
                      </a:r>
                      <a:r>
                        <a:rPr kumimoji="0" lang="en-US" sz="1400" b="0" i="0" u="none" strike="noStrike" kern="1200" cap="none" normalizeH="0" baseline="0">
                          <a:ln>
                            <a:noFill/>
                          </a:ln>
                          <a:solidFill>
                            <a:schemeClr val="bg1"/>
                          </a:solidFill>
                          <a:effectLst/>
                          <a:latin typeface="+mn-lt"/>
                          <a:ea typeface="+mn-ea"/>
                          <a:cs typeface="Calibri" panose="020F0502020204030204" pitchFamily="34" charset="0"/>
                        </a:rPr>
                        <a:t>Lu-PSMA-617 </a:t>
                      </a:r>
                      <a:endParaRPr kumimoji="0" lang="en-US" sz="1400" b="0" i="0" u="none" strike="noStrike" cap="none" normalizeH="0" baseline="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87103835"/>
                  </a:ext>
                </a:extLst>
              </a:tr>
              <a:tr h="74073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21-158</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1"/>
                          </a:solidFill>
                          <a:effectLst/>
                          <a:latin typeface="+mj-lt"/>
                        </a:rPr>
                        <a:t>(NCT05079698)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j-lt"/>
                        </a:rPr>
                        <a:t>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a:ln>
                            <a:noFill/>
                          </a:ln>
                          <a:solidFill>
                            <a:schemeClr val="bg2">
                              <a:lumMod val="10000"/>
                            </a:schemeClr>
                          </a:solidFill>
                          <a:effectLst/>
                          <a:latin typeface="+mn-lt"/>
                          <a:ea typeface="+mn-ea"/>
                          <a:cs typeface="+mn-cs"/>
                        </a:rPr>
                        <a:t>Patients with mCRPC adenocarcinoma previously treated with surgery or definitive radiation; previous salvage tx to prostate bed or pelvis allowed</a:t>
                      </a:r>
                      <a:endParaRPr kumimoji="0" lang="en-US" sz="1400" b="0" i="0" u="none" strike="noStrike" cap="none" normalizeH="0" baseline="0">
                        <a:ln>
                          <a:noFill/>
                        </a:ln>
                        <a:solidFill>
                          <a:schemeClr val="bg2">
                            <a:lumMod val="10000"/>
                          </a:schemeClr>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400" b="0" i="0" u="none" strike="noStrike" kern="1200" cap="none" normalizeH="0" baseline="30000">
                          <a:ln>
                            <a:noFill/>
                          </a:ln>
                          <a:solidFill>
                            <a:schemeClr val="bg1"/>
                          </a:solidFill>
                          <a:effectLst/>
                          <a:latin typeface="+mn-lt"/>
                          <a:ea typeface="+mn-ea"/>
                          <a:cs typeface="Calibri" panose="020F0502020204030204" pitchFamily="34" charset="0"/>
                        </a:rPr>
                        <a:t>177</a:t>
                      </a:r>
                      <a:r>
                        <a:rPr kumimoji="0" lang="en-US" sz="1400" b="0" i="0" u="none" strike="noStrike" kern="1200" cap="none" normalizeH="0" baseline="0">
                          <a:ln>
                            <a:noFill/>
                          </a:ln>
                          <a:solidFill>
                            <a:schemeClr val="bg1"/>
                          </a:solidFill>
                          <a:effectLst/>
                          <a:latin typeface="+mn-lt"/>
                          <a:ea typeface="+mn-ea"/>
                          <a:cs typeface="Calibri" panose="020F0502020204030204" pitchFamily="34" charset="0"/>
                        </a:rPr>
                        <a:t>Lu-PSMA-617 </a:t>
                      </a:r>
                      <a:r>
                        <a:rPr kumimoji="0" lang="en-US" sz="1400" b="0" i="0" u="none" strike="noStrike" kern="1200" cap="none" normalizeH="0" baseline="0">
                          <a:ln>
                            <a:noFill/>
                          </a:ln>
                          <a:solidFill>
                            <a:schemeClr val="bg1"/>
                          </a:solidFill>
                          <a:effectLst/>
                          <a:latin typeface="+mn-lt"/>
                          <a:ea typeface="+mn-ea"/>
                          <a:cs typeface="+mn-cs"/>
                        </a:rPr>
                        <a:t>+ SBRT</a:t>
                      </a:r>
                      <a:endParaRPr kumimoji="0" lang="en-US" sz="1400" b="0" i="0" u="none" strike="noStrike" cap="none" normalizeH="0" baseline="0" dirty="0">
                        <a:ln>
                          <a:noFill/>
                        </a:ln>
                        <a:solidFill>
                          <a:schemeClr val="bg1"/>
                        </a:solidFill>
                        <a:effectLst/>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4179278"/>
                  </a:ext>
                </a:extLst>
              </a:tr>
            </a:tbl>
          </a:graphicData>
        </a:graphic>
      </p:graphicFrame>
      <p:sp>
        <p:nvSpPr>
          <p:cNvPr id="3" name="TextBox 2">
            <a:extLst>
              <a:ext uri="{FF2B5EF4-FFF2-40B4-BE49-F238E27FC236}">
                <a16:creationId xmlns:a16="http://schemas.microsoft.com/office/drawing/2014/main" id="{C76C562B-DD17-2696-5812-2EB034180CAD}"/>
              </a:ext>
            </a:extLst>
          </p:cNvPr>
          <p:cNvSpPr txBox="1"/>
          <p:nvPr/>
        </p:nvSpPr>
        <p:spPr bwMode="auto">
          <a:xfrm>
            <a:off x="5111750" y="6363968"/>
            <a:ext cx="23672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*As of September 2025.</a:t>
            </a:r>
          </a:p>
        </p:txBody>
      </p:sp>
    </p:spTree>
    <p:extLst>
      <p:ext uri="{BB962C8B-B14F-4D97-AF65-F5344CB8AC3E}">
        <p14:creationId xmlns:p14="http://schemas.microsoft.com/office/powerpoint/2010/main" val="2097328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C9A1E-F865-2DC6-9931-0C11637A3837}"/>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B30E35AD-8A28-68BA-D0B9-A54615FFFCA7}"/>
              </a:ext>
            </a:extLst>
          </p:cNvPr>
          <p:cNvSpPr>
            <a:spLocks noGrp="1" noChangeArrowheads="1"/>
          </p:cNvSpPr>
          <p:nvPr>
            <p:ph type="title"/>
          </p:nvPr>
        </p:nvSpPr>
        <p:spPr/>
        <p:txBody>
          <a:bodyPr/>
          <a:lstStyle/>
          <a:p>
            <a:r>
              <a:rPr lang="en-US" altLang="en-US" dirty="0"/>
              <a:t>Guideline-Recommended</a:t>
            </a:r>
            <a:r>
              <a:rPr lang="en-US" altLang="en-US"/>
              <a:t> Treatment of mCRPC</a:t>
            </a:r>
          </a:p>
        </p:txBody>
      </p:sp>
      <p:sp>
        <p:nvSpPr>
          <p:cNvPr id="3" name="Text Box 11">
            <a:extLst>
              <a:ext uri="{FF2B5EF4-FFF2-40B4-BE49-F238E27FC236}">
                <a16:creationId xmlns:a16="http://schemas.microsoft.com/office/drawing/2014/main" id="{4CC833B6-CEB5-40EC-D127-864C10064F09}"/>
              </a:ext>
            </a:extLst>
          </p:cNvPr>
          <p:cNvSpPr txBox="1">
            <a:spLocks noChangeArrowheads="1"/>
          </p:cNvSpPr>
          <p:nvPr/>
        </p:nvSpPr>
        <p:spPr bwMode="auto">
          <a:xfrm>
            <a:off x="403453" y="6373706"/>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a:solidFill>
                  <a:schemeClr val="bg2"/>
                </a:solidFill>
                <a:latin typeface="Calibri" panose="020F0502020204030204" pitchFamily="34" charset="0"/>
              </a:rPr>
              <a:t>NCCN</a:t>
            </a:r>
            <a:r>
              <a:rPr lang="en-US" altLang="en-US" sz="1200" b="0" dirty="0">
                <a:solidFill>
                  <a:schemeClr val="bg2"/>
                </a:solidFill>
                <a:latin typeface="Calibri" panose="020F0502020204030204" pitchFamily="34" charset="0"/>
              </a:rPr>
              <a:t>.</a:t>
            </a:r>
            <a:r>
              <a:rPr lang="en-US" altLang="en-US" sz="1200" b="0">
                <a:solidFill>
                  <a:schemeClr val="bg2"/>
                </a:solidFill>
                <a:latin typeface="Calibri" panose="020F0502020204030204" pitchFamily="34" charset="0"/>
              </a:rPr>
              <a:t> Clinical </a:t>
            </a:r>
            <a:r>
              <a:rPr lang="en-US" altLang="en-US" sz="1200" b="0" dirty="0">
                <a:solidFill>
                  <a:schemeClr val="bg2"/>
                </a:solidFill>
                <a:latin typeface="Calibri" panose="020F0502020204030204" pitchFamily="34" charset="0"/>
              </a:rPr>
              <a:t>practice guidelines </a:t>
            </a:r>
            <a:r>
              <a:rPr lang="en-US" altLang="en-US" sz="1200" b="0">
                <a:solidFill>
                  <a:schemeClr val="bg2"/>
                </a:solidFill>
                <a:latin typeface="Calibri" panose="020F0502020204030204" pitchFamily="34" charset="0"/>
              </a:rPr>
              <a:t>in </a:t>
            </a:r>
            <a:r>
              <a:rPr lang="en-US" altLang="en-US" sz="1200" b="0" dirty="0">
                <a:solidFill>
                  <a:schemeClr val="bg2"/>
                </a:solidFill>
                <a:latin typeface="Calibri" panose="020F0502020204030204" pitchFamily="34" charset="0"/>
              </a:rPr>
              <a:t>oncology</a:t>
            </a:r>
            <a:r>
              <a:rPr lang="en-US" altLang="en-US" sz="1200" b="0">
                <a:solidFill>
                  <a:schemeClr val="bg2"/>
                </a:solidFill>
                <a:latin typeface="Calibri" panose="020F0502020204030204" pitchFamily="34" charset="0"/>
              </a:rPr>
              <a:t>: Prostate </a:t>
            </a:r>
            <a:r>
              <a:rPr lang="en-US" altLang="en-US" sz="1200" b="0" dirty="0">
                <a:solidFill>
                  <a:schemeClr val="bg2"/>
                </a:solidFill>
                <a:latin typeface="Calibri" panose="020F0502020204030204" pitchFamily="34" charset="0"/>
              </a:rPr>
              <a:t>cancer</a:t>
            </a:r>
            <a:r>
              <a:rPr lang="en-US" altLang="en-US" sz="1200" b="0">
                <a:solidFill>
                  <a:schemeClr val="bg2"/>
                </a:solidFill>
                <a:latin typeface="Calibri" panose="020F0502020204030204" pitchFamily="34" charset="0"/>
              </a:rPr>
              <a:t>. v1.2026. nccn.org.</a:t>
            </a:r>
          </a:p>
        </p:txBody>
      </p:sp>
      <p:graphicFrame>
        <p:nvGraphicFramePr>
          <p:cNvPr id="5" name="Group 32">
            <a:extLst>
              <a:ext uri="{FF2B5EF4-FFF2-40B4-BE49-F238E27FC236}">
                <a16:creationId xmlns:a16="http://schemas.microsoft.com/office/drawing/2014/main" id="{4B186B74-1387-3994-C039-CE2BF927F256}"/>
              </a:ext>
            </a:extLst>
          </p:cNvPr>
          <p:cNvGraphicFramePr>
            <a:graphicFrameLocks noGrp="1"/>
          </p:cNvGraphicFramePr>
          <p:nvPr>
            <p:extLst>
              <p:ext uri="{D42A27DB-BD31-4B8C-83A1-F6EECF244321}">
                <p14:modId xmlns:p14="http://schemas.microsoft.com/office/powerpoint/2010/main" val="2321875438"/>
              </p:ext>
            </p:extLst>
          </p:nvPr>
        </p:nvGraphicFramePr>
        <p:xfrm>
          <a:off x="495300" y="1111584"/>
          <a:ext cx="5277853" cy="5262121"/>
        </p:xfrm>
        <a:graphic>
          <a:graphicData uri="http://schemas.openxmlformats.org/drawingml/2006/table">
            <a:tbl>
              <a:tblPr/>
              <a:tblGrid>
                <a:gridCol w="5277853">
                  <a:extLst>
                    <a:ext uri="{9D8B030D-6E8A-4147-A177-3AD203B41FA5}">
                      <a16:colId xmlns:a16="http://schemas.microsoft.com/office/drawing/2014/main" val="20000"/>
                    </a:ext>
                  </a:extLst>
                </a:gridCol>
              </a:tblGrid>
              <a:tr h="344556">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No Prior Docetaxel/Novel Hormone Tx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2067252">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Preferred</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Abiraterone</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Enzalutamide*</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Certain Circumstances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Niraparib/abiraterone</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r>
                        <a:rPr lang="en-US" sz="1400" b="0" baseline="30000">
                          <a:solidFill>
                            <a:schemeClr val="bg1"/>
                          </a:solidFill>
                          <a:latin typeface="Calibri" panose="020F0502020204030204" pitchFamily="34" charset="0"/>
                        </a:rPr>
                        <a:t>†</a:t>
                      </a:r>
                      <a:r>
                        <a:rPr kumimoji="0" lang="en-US" sz="1400" b="0" i="0" u="none" strike="noStrike" cap="none" normalizeH="0" baseline="0">
                          <a:ln>
                            <a:noFill/>
                          </a:ln>
                          <a:solidFill>
                            <a:schemeClr val="bg2">
                              <a:lumMod val="10000"/>
                            </a:schemeClr>
                          </a:solidFill>
                          <a:effectLst/>
                          <a:latin typeface="Calibri" panose="020F0502020204030204" pitchFamily="34" charset="0"/>
                        </a:rPr>
                        <a:t> or olaparib/abiraterone</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r>
                        <a:rPr lang="en-US" sz="1400" b="0" baseline="30000">
                          <a:solidFill>
                            <a:schemeClr val="bg1"/>
                          </a:solidFill>
                          <a:latin typeface="Calibri" panose="020F0502020204030204" pitchFamily="34" charset="0"/>
                        </a:rPr>
                        <a:t>†</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Talazoparib/enzalutamide</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defRPr/>
                      </a:pPr>
                      <a:r>
                        <a:rPr kumimoji="0" lang="en-US" sz="1400" b="1" i="0" u="none" strike="noStrike" cap="none" normalizeH="0" baseline="0">
                          <a:ln>
                            <a:noFill/>
                          </a:ln>
                          <a:solidFill>
                            <a:schemeClr val="bg2">
                              <a:lumMod val="10000"/>
                            </a:schemeClr>
                          </a:solidFill>
                          <a:effectLst/>
                          <a:latin typeface="Calibri" panose="020F0502020204030204" pitchFamily="34" charset="0"/>
                        </a:rPr>
                        <a:t>Disease State Specific:</a:t>
                      </a:r>
                      <a:endPar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Radium-223 + enzalutamide (if bone metastases)*</a:t>
                      </a:r>
                      <a:r>
                        <a:rPr kumimoji="0" lang="en-US" sz="1400" b="0" i="0" u="none" strike="noStrike" kern="1200" cap="none" normalizeH="0" baseline="30000">
                          <a:ln>
                            <a:noFill/>
                          </a:ln>
                          <a:solidFill>
                            <a:schemeClr val="bg2">
                              <a:lumMod val="10000"/>
                            </a:schemeClr>
                          </a:solidFill>
                          <a:effectLst/>
                          <a:latin typeface="Calibri" panose="020F0502020204030204" pitchFamily="34" charset="0"/>
                          <a:ea typeface="+mn-ea"/>
                          <a:cs typeface="+mn-cs"/>
                        </a:rPr>
                        <a:t>†</a:t>
                      </a: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 </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344556">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Progression on Novel Hormone Tx/Docetaxel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15873"/>
                    </a:solidFill>
                  </a:tcPr>
                </a:tc>
                <a:extLst>
                  <a:ext uri="{0D108BD9-81ED-4DB2-BD59-A6C34878D82A}">
                    <a16:rowId xmlns:a16="http://schemas.microsoft.com/office/drawing/2014/main" val="10002"/>
                  </a:ext>
                </a:extLst>
              </a:tr>
              <a:tr h="2505757">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Preferred</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Cabazitaxel*</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Docetaxel rechallenge</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Certain circumstances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Olaparib*</a:t>
                      </a:r>
                      <a:r>
                        <a:rPr lang="en-US" sz="1400" b="0" baseline="30000">
                          <a:solidFill>
                            <a:schemeClr val="bg1"/>
                          </a:solidFill>
                          <a:latin typeface="Calibri" panose="020F0502020204030204" pitchFamily="34" charset="0"/>
                        </a:rPr>
                        <a:t>†</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Rucaparib</a:t>
                      </a:r>
                      <a:r>
                        <a:rPr lang="en-US" sz="1400" b="0" baseline="30000">
                          <a:solidFill>
                            <a:schemeClr val="bg1"/>
                          </a:solidFill>
                          <a:latin typeface="Calibri" panose="020F0502020204030204" pitchFamily="34" charset="0"/>
                        </a:rPr>
                        <a:t>†</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Olaparib</a:t>
                      </a:r>
                      <a:r>
                        <a:rPr kumimoji="0" lang="en-US" sz="1400" b="0" i="0" u="none" strike="noStrike" cap="none" normalizeH="0" baseline="30000">
                          <a:ln>
                            <a:noFill/>
                          </a:ln>
                          <a:solidFill>
                            <a:schemeClr val="bg1"/>
                          </a:solidFill>
                          <a:effectLst/>
                          <a:latin typeface="Calibri" panose="020F0502020204030204" pitchFamily="34" charset="0"/>
                        </a:rPr>
                        <a:t> </a:t>
                      </a:r>
                      <a:r>
                        <a:rPr kumimoji="0" lang="en-US" sz="1400" b="0" i="0" u="none" strike="noStrike" cap="none" normalizeH="0" baseline="0">
                          <a:ln>
                            <a:noFill/>
                          </a:ln>
                          <a:solidFill>
                            <a:schemeClr val="bg1"/>
                          </a:solidFill>
                          <a:effectLst/>
                          <a:latin typeface="Calibri" panose="020F0502020204030204" pitchFamily="34" charset="0"/>
                        </a:rPr>
                        <a:t>(if </a:t>
                      </a:r>
                      <a:r>
                        <a:rPr lang="en-US" sz="1400" b="0" baseline="0">
                          <a:solidFill>
                            <a:schemeClr val="bg1"/>
                          </a:solidFill>
                          <a:latin typeface="Calibri" panose="020F0502020204030204" pitchFamily="34" charset="0"/>
                        </a:rPr>
                        <a:t>HRRm other than</a:t>
                      </a:r>
                      <a:r>
                        <a:rPr lang="en-US" sz="1400" b="0" i="1" baseline="0">
                          <a:solidFill>
                            <a:schemeClr val="bg1"/>
                          </a:solidFill>
                          <a:latin typeface="Calibri" panose="020F0502020204030204" pitchFamily="34" charset="0"/>
                        </a:rPr>
                        <a:t> BRCA1/2</a:t>
                      </a:r>
                      <a:r>
                        <a:rPr lang="en-US" sz="1400" b="0" baseline="0">
                          <a:solidFill>
                            <a:schemeClr val="bg1"/>
                          </a:solidFill>
                          <a:latin typeface="Calibri" panose="020F0502020204030204" pitchFamily="34" charset="0"/>
                        </a:rPr>
                        <a:t>)</a:t>
                      </a:r>
                    </a:p>
                    <a:p>
                      <a:pPr marL="287338" marR="0" lvl="0" indent="-28733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defRPr/>
                      </a:pPr>
                      <a:r>
                        <a:rPr kumimoji="0" lang="en-US" sz="1400" b="1" i="0" u="none" strike="noStrike" cap="none" normalizeH="0" baseline="0">
                          <a:ln>
                            <a:noFill/>
                          </a:ln>
                          <a:solidFill>
                            <a:schemeClr val="bg2">
                              <a:lumMod val="10000"/>
                            </a:schemeClr>
                          </a:solidFill>
                          <a:effectLst/>
                          <a:latin typeface="Calibri" panose="020F0502020204030204" pitchFamily="34" charset="0"/>
                        </a:rPr>
                        <a:t>Disease State Specific</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Lutetium-</a:t>
                      </a:r>
                      <a:r>
                        <a:rPr kumimoji="0" lang="en-US" sz="1400" b="0" i="0" u="none" strike="noStrike" cap="none" normalizeH="0" baseline="30000">
                          <a:ln>
                            <a:noFill/>
                          </a:ln>
                          <a:solidFill>
                            <a:schemeClr val="bg2">
                              <a:lumMod val="10000"/>
                            </a:schemeClr>
                          </a:solidFill>
                          <a:effectLst/>
                          <a:latin typeface="Calibri" panose="020F0502020204030204" pitchFamily="34" charset="0"/>
                        </a:rPr>
                        <a:t>177</a:t>
                      </a:r>
                      <a:r>
                        <a:rPr kumimoji="0" lang="en-US" sz="1400" b="0" i="0" u="none" strike="noStrike" cap="none" normalizeH="0" baseline="0">
                          <a:ln>
                            <a:noFill/>
                          </a:ln>
                          <a:solidFill>
                            <a:schemeClr val="bg2">
                              <a:lumMod val="10000"/>
                            </a:schemeClr>
                          </a:solidFill>
                          <a:effectLst/>
                          <a:latin typeface="Calibri" panose="020F0502020204030204" pitchFamily="34" charset="0"/>
                        </a:rPr>
                        <a:t>-PSMA-617</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r>
                        <a:rPr kumimoji="0" lang="en-US" sz="1400" b="0" i="0" u="none" strike="noStrike" cap="none" normalizeH="0" baseline="0">
                          <a:ln>
                            <a:noFill/>
                          </a:ln>
                          <a:solidFill>
                            <a:schemeClr val="bg2">
                              <a:lumMod val="10000"/>
                            </a:schemeClr>
                          </a:solidFill>
                          <a:effectLst/>
                          <a:latin typeface="Calibri" panose="020F0502020204030204" pitchFamily="34" charset="0"/>
                        </a:rPr>
                        <a:t> (if PSMA+ metastases)*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Cabazitaxel/carboplatin (aggressive disease)</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Palliation for symptomatic patients</a:t>
                      </a:r>
                      <a:r>
                        <a:rPr kumimoji="0" lang="en-US" sz="1400" b="0" i="0" u="none" strike="noStrike" cap="none" normalizeH="0" baseline="30000">
                          <a:ln>
                            <a:noFill/>
                          </a:ln>
                          <a:solidFill>
                            <a:schemeClr val="bg2">
                              <a:lumMod val="10000"/>
                            </a:schemeClr>
                          </a:solidFill>
                          <a:effectLst/>
                          <a:latin typeface="Calibri" panose="020F0502020204030204" pitchFamily="34" charset="0"/>
                        </a:rPr>
                        <a:t>‡</a:t>
                      </a:r>
                      <a:r>
                        <a:rPr kumimoji="0" lang="en-US" sz="1400" b="0" i="0" u="none" strike="noStrike" cap="none" normalizeH="0" baseline="0">
                          <a:ln>
                            <a:noFill/>
                          </a:ln>
                          <a:solidFill>
                            <a:schemeClr val="bg2">
                              <a:lumMod val="10000"/>
                            </a:schemeClr>
                          </a:solidFill>
                          <a:effectLst/>
                          <a:latin typeface="Calibri" panose="020F0502020204030204" pitchFamily="34" charset="0"/>
                        </a:rPr>
                        <a:t> (mitoxantrone)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9" name="Group 32">
            <a:extLst>
              <a:ext uri="{FF2B5EF4-FFF2-40B4-BE49-F238E27FC236}">
                <a16:creationId xmlns:a16="http://schemas.microsoft.com/office/drawing/2014/main" id="{E6288B47-1BAE-4B46-D164-F1788ADC0CF5}"/>
              </a:ext>
            </a:extLst>
          </p:cNvPr>
          <p:cNvGraphicFramePr>
            <a:graphicFrameLocks noGrp="1"/>
          </p:cNvGraphicFramePr>
          <p:nvPr>
            <p:extLst>
              <p:ext uri="{D42A27DB-BD31-4B8C-83A1-F6EECF244321}">
                <p14:modId xmlns:p14="http://schemas.microsoft.com/office/powerpoint/2010/main" val="3819345893"/>
              </p:ext>
            </p:extLst>
          </p:nvPr>
        </p:nvGraphicFramePr>
        <p:xfrm>
          <a:off x="5986462" y="1095543"/>
          <a:ext cx="5791199" cy="4693984"/>
        </p:xfrm>
        <a:graphic>
          <a:graphicData uri="http://schemas.openxmlformats.org/drawingml/2006/table">
            <a:tbl>
              <a:tblPr/>
              <a:tblGrid>
                <a:gridCol w="5791199">
                  <a:extLst>
                    <a:ext uri="{9D8B030D-6E8A-4147-A177-3AD203B41FA5}">
                      <a16:colId xmlns:a16="http://schemas.microsoft.com/office/drawing/2014/main" val="20000"/>
                    </a:ext>
                  </a:extLst>
                </a:gridCol>
              </a:tblGrid>
              <a:tr h="303967">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Progression on Novel Hormone Tx/No Prior Docetaxel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4260492039"/>
                  </a:ext>
                </a:extLst>
              </a:tr>
              <a:tr h="2017152">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Preferred</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Docetaxel*</a:t>
                      </a:r>
                      <a:endParaRPr kumimoji="0" lang="en-US" sz="1400" b="0" i="0" u="none" strike="noStrike" cap="none" normalizeH="0" baseline="30000">
                        <a:ln>
                          <a:noFill/>
                        </a:ln>
                        <a:solidFill>
                          <a:schemeClr val="bg2">
                            <a:lumMod val="10000"/>
                          </a:schemeClr>
                        </a:solidFill>
                        <a:effectLst/>
                        <a:latin typeface="Calibri" panose="020F0502020204030204" pitchFamily="34" charset="0"/>
                      </a:endParaRP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Certain Circumstances (biomarker directed)</a:t>
                      </a:r>
                      <a:endParaRPr kumimoji="0" lang="en-US" sz="1400" b="1"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Olaparib*</a:t>
                      </a:r>
                      <a:r>
                        <a:rPr kumimoji="0" lang="en-US" sz="1400" b="0" i="0" u="none" strike="noStrike" kern="1200" cap="none" normalizeH="0" baseline="30000">
                          <a:ln>
                            <a:noFill/>
                          </a:ln>
                          <a:solidFill>
                            <a:schemeClr val="bg2">
                              <a:lumMod val="10000"/>
                            </a:schemeClr>
                          </a:solidFill>
                          <a:effectLst/>
                          <a:latin typeface="Calibri" panose="020F0502020204030204" pitchFamily="34" charset="0"/>
                          <a:ea typeface="+mn-ea"/>
                          <a:cs typeface="+mn-cs"/>
                        </a:rPr>
                        <a:t>†</a:t>
                      </a:r>
                      <a:endPar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Rucaparib*</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Niraparib/abiraterone</a:t>
                      </a:r>
                      <a:r>
                        <a:rPr kumimoji="0" lang="en-US" sz="1400" b="0" i="0" u="none" strike="noStrike" kern="1200" cap="none" normalizeH="0" baseline="30000">
                          <a:ln>
                            <a:noFill/>
                          </a:ln>
                          <a:solidFill>
                            <a:schemeClr val="bg2">
                              <a:lumMod val="10000"/>
                            </a:schemeClr>
                          </a:solidFill>
                          <a:effectLst/>
                          <a:latin typeface="Calibri" panose="020F0502020204030204" pitchFamily="34" charset="0"/>
                          <a:ea typeface="+mn-ea"/>
                          <a:cs typeface="+mn-cs"/>
                        </a:rPr>
                        <a:t>†</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Talazoparib/enzalutamide</a:t>
                      </a:r>
                      <a:r>
                        <a:rPr kumimoji="0" lang="en-US" sz="1400" b="0" i="0" u="none" strike="noStrike" kern="1200" cap="none" normalizeH="0" baseline="30000">
                          <a:ln>
                            <a:noFill/>
                          </a:ln>
                          <a:solidFill>
                            <a:schemeClr val="bg2">
                              <a:lumMod val="10000"/>
                            </a:schemeClr>
                          </a:solidFill>
                          <a:effectLst/>
                          <a:latin typeface="Calibri" panose="020F0502020204030204" pitchFamily="34" charset="0"/>
                          <a:ea typeface="+mn-ea"/>
                          <a:cs typeface="+mn-cs"/>
                        </a:rPr>
                        <a:t>†</a:t>
                      </a:r>
                    </a:p>
                    <a:p>
                      <a:pPr marL="287338" marR="0" lvl="0" indent="-28733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defRPr/>
                      </a:pPr>
                      <a:r>
                        <a:rPr kumimoji="0" lang="en-US" sz="1400" b="1" i="0" u="none" strike="noStrike" cap="none" normalizeH="0" baseline="0">
                          <a:ln>
                            <a:noFill/>
                          </a:ln>
                          <a:solidFill>
                            <a:schemeClr val="bg2">
                              <a:lumMod val="10000"/>
                            </a:schemeClr>
                          </a:solidFill>
                          <a:effectLst/>
                          <a:latin typeface="Calibri" panose="020F0502020204030204" pitchFamily="34" charset="0"/>
                        </a:rPr>
                        <a:t>Disease State Specific</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Lutetium-</a:t>
                      </a:r>
                      <a:r>
                        <a:rPr kumimoji="0" lang="en-US" sz="1400" b="0" i="0" u="none" strike="noStrike" cap="none" normalizeH="0" baseline="30000">
                          <a:ln>
                            <a:noFill/>
                          </a:ln>
                          <a:solidFill>
                            <a:schemeClr val="bg2">
                              <a:lumMod val="10000"/>
                            </a:schemeClr>
                          </a:solidFill>
                          <a:effectLst/>
                          <a:latin typeface="Calibri" panose="020F0502020204030204" pitchFamily="34" charset="0"/>
                        </a:rPr>
                        <a:t>177</a:t>
                      </a:r>
                      <a:r>
                        <a:rPr kumimoji="0" lang="en-US" sz="1400" b="0" i="0" u="none" strike="noStrike" cap="none" normalizeH="0" baseline="0">
                          <a:ln>
                            <a:noFill/>
                          </a:ln>
                          <a:solidFill>
                            <a:schemeClr val="bg2">
                              <a:lumMod val="10000"/>
                            </a:schemeClr>
                          </a:solidFill>
                          <a:effectLst/>
                          <a:latin typeface="Calibri" panose="020F0502020204030204" pitchFamily="34" charset="0"/>
                        </a:rPr>
                        <a:t>-PSMA-617 (if PSMA+ metastases)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Cabazitaxel/carboplatin (aggressive disease)</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303967">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Options Irrespective of Prior Docetaxel and Novel Hormone Tx</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2"/>
                  </a:ext>
                </a:extLst>
              </a:tr>
              <a:tr h="1630304">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Disease State Specific</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Sipuleucel-T (if asymptomatic and no visceral metastases)</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Oligometastatic/ Oligoprogressive disease</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Systemic therapy for mCRPC</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Symptomatic bone-predominant metastases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Radium-223*</a:t>
                      </a:r>
                    </a:p>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kern="1200" cap="none" normalizeH="0" baseline="0">
                          <a:ln>
                            <a:noFill/>
                          </a:ln>
                          <a:solidFill>
                            <a:schemeClr val="bg2">
                              <a:lumMod val="10000"/>
                            </a:schemeClr>
                          </a:solidFill>
                          <a:effectLst/>
                          <a:latin typeface="Calibri" panose="020F0502020204030204" pitchFamily="34" charset="0"/>
                          <a:ea typeface="+mn-ea"/>
                          <a:cs typeface="+mn-cs"/>
                        </a:rPr>
                        <a:t>Molecular Biomarker-Directed Therapy</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Pembrolizumab (if MSI-H/dMMR status)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0" name="TextBox 9">
            <a:extLst>
              <a:ext uri="{FF2B5EF4-FFF2-40B4-BE49-F238E27FC236}">
                <a16:creationId xmlns:a16="http://schemas.microsoft.com/office/drawing/2014/main" id="{7DE7FD99-3D79-8C21-0706-C125347D982E}"/>
              </a:ext>
            </a:extLst>
          </p:cNvPr>
          <p:cNvSpPr txBox="1"/>
          <p:nvPr/>
        </p:nvSpPr>
        <p:spPr bwMode="auto">
          <a:xfrm>
            <a:off x="6045981" y="5789527"/>
            <a:ext cx="49171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baseline="30000">
                <a:solidFill>
                  <a:schemeClr val="bg1"/>
                </a:solidFill>
                <a:latin typeface="Calibri" panose="020F0502020204030204" pitchFamily="34" charset="0"/>
              </a:rPr>
              <a:t>*</a:t>
            </a:r>
            <a:r>
              <a:rPr lang="en-US" sz="1200" b="0">
                <a:solidFill>
                  <a:schemeClr val="bg1"/>
                </a:solidFill>
                <a:latin typeface="Calibri" panose="020F0502020204030204" pitchFamily="34" charset="0"/>
              </a:rPr>
              <a:t>Category 1. </a:t>
            </a:r>
            <a:r>
              <a:rPr lang="en-US" sz="1200" b="0" baseline="30000">
                <a:solidFill>
                  <a:schemeClr val="bg1"/>
                </a:solidFill>
                <a:latin typeface="Calibri" panose="020F0502020204030204" pitchFamily="34" charset="0"/>
              </a:rPr>
              <a:t>†</a:t>
            </a:r>
            <a:r>
              <a:rPr lang="en-US" sz="1200" b="0" i="1">
                <a:solidFill>
                  <a:schemeClr val="bg1"/>
                </a:solidFill>
                <a:latin typeface="Calibri" panose="020F0502020204030204" pitchFamily="34" charset="0"/>
              </a:rPr>
              <a:t>BRCA </a:t>
            </a:r>
            <a:r>
              <a:rPr lang="en-US" sz="1200" b="0" dirty="0">
                <a:solidFill>
                  <a:schemeClr val="bg1"/>
                </a:solidFill>
                <a:latin typeface="Calibri" panose="020F0502020204030204" pitchFamily="34" charset="0"/>
              </a:rPr>
              <a:t>mutation or </a:t>
            </a:r>
            <a:r>
              <a:rPr lang="en-US" sz="1200" b="0" i="1" dirty="0" err="1">
                <a:solidFill>
                  <a:schemeClr val="bg1"/>
                </a:solidFill>
                <a:latin typeface="Calibri" panose="020F0502020204030204" pitchFamily="34" charset="0"/>
              </a:rPr>
              <a:t>HRR</a:t>
            </a:r>
            <a:r>
              <a:rPr lang="en-US" sz="1200" b="0" dirty="0" err="1">
                <a:solidFill>
                  <a:schemeClr val="bg1"/>
                </a:solidFill>
                <a:latin typeface="Calibri" panose="020F0502020204030204" pitchFamily="34" charset="0"/>
              </a:rPr>
              <a:t>m</a:t>
            </a:r>
            <a:r>
              <a:rPr lang="en-US" sz="1200" b="0" dirty="0">
                <a:solidFill>
                  <a:schemeClr val="bg1"/>
                </a:solidFill>
                <a:latin typeface="Calibri" panose="020F0502020204030204" pitchFamily="34" charset="0"/>
              </a:rPr>
              <a:t> (</a:t>
            </a:r>
            <a:r>
              <a:rPr lang="en-US" sz="1200" b="0">
                <a:solidFill>
                  <a:schemeClr val="bg1"/>
                </a:solidFill>
                <a:latin typeface="Calibri" panose="020F0502020204030204" pitchFamily="34" charset="0"/>
              </a:rPr>
              <a:t>other than </a:t>
            </a:r>
            <a:r>
              <a:rPr lang="en-US" sz="1200" b="0" i="1">
                <a:solidFill>
                  <a:schemeClr val="bg1"/>
                </a:solidFill>
                <a:latin typeface="Calibri" panose="020F0502020204030204" pitchFamily="34" charset="0"/>
              </a:rPr>
              <a:t>BRCA1/2 </a:t>
            </a:r>
            <a:r>
              <a:rPr lang="en-US" sz="1200" b="0">
                <a:solidFill>
                  <a:schemeClr val="bg1"/>
                </a:solidFill>
                <a:latin typeface="Calibri" panose="020F0502020204030204" pitchFamily="34" charset="0"/>
              </a:rPr>
              <a:t>for </a:t>
            </a:r>
            <a:r>
              <a:rPr lang="en-US" sz="1200" b="0" dirty="0" err="1">
                <a:solidFill>
                  <a:schemeClr val="bg1"/>
                </a:solidFill>
                <a:latin typeface="Calibri" panose="020F0502020204030204" pitchFamily="34" charset="0"/>
              </a:rPr>
              <a:t>talazoparib</a:t>
            </a:r>
            <a:r>
              <a:rPr lang="en-US" sz="1200" b="0">
                <a:solidFill>
                  <a:schemeClr val="bg1"/>
                </a:solidFill>
                <a:latin typeface="Calibri" panose="020F0502020204030204" pitchFamily="34" charset="0"/>
              </a:rPr>
              <a:t>). </a:t>
            </a:r>
            <a:r>
              <a:rPr lang="en-US" sz="1200" b="0" baseline="30000">
                <a:solidFill>
                  <a:schemeClr val="bg2">
                    <a:lumMod val="10000"/>
                  </a:schemeClr>
                </a:solidFill>
                <a:latin typeface="Calibri" panose="020F0502020204030204" pitchFamily="34" charset="0"/>
              </a:rPr>
              <a:t>‡</a:t>
            </a:r>
            <a:r>
              <a:rPr lang="en-US" sz="1200" b="0">
                <a:solidFill>
                  <a:schemeClr val="bg1"/>
                </a:solidFill>
                <a:latin typeface="Calibri" panose="020F0502020204030204" pitchFamily="34" charset="0"/>
              </a:rPr>
              <a:t>Unable to tolerate other therapies. </a:t>
            </a:r>
          </a:p>
        </p:txBody>
      </p:sp>
      <p:graphicFrame>
        <p:nvGraphicFramePr>
          <p:cNvPr id="2" name="Group 32">
            <a:extLst>
              <a:ext uri="{FF2B5EF4-FFF2-40B4-BE49-F238E27FC236}">
                <a16:creationId xmlns:a16="http://schemas.microsoft.com/office/drawing/2014/main" id="{BDCAF21C-B7BB-3910-13B3-1F1C72CA207B}"/>
              </a:ext>
            </a:extLst>
          </p:cNvPr>
          <p:cNvGraphicFramePr>
            <a:graphicFrameLocks noGrp="1"/>
          </p:cNvGraphicFramePr>
          <p:nvPr>
            <p:extLst>
              <p:ext uri="{D42A27DB-BD31-4B8C-83A1-F6EECF244321}">
                <p14:modId xmlns:p14="http://schemas.microsoft.com/office/powerpoint/2010/main" val="3874734280"/>
              </p:ext>
            </p:extLst>
          </p:nvPr>
        </p:nvGraphicFramePr>
        <p:xfrm>
          <a:off x="3367324" y="1509518"/>
          <a:ext cx="2390009" cy="564815"/>
        </p:xfrm>
        <a:graphic>
          <a:graphicData uri="http://schemas.openxmlformats.org/drawingml/2006/table">
            <a:tbl>
              <a:tblPr/>
              <a:tblGrid>
                <a:gridCol w="2390009">
                  <a:extLst>
                    <a:ext uri="{9D8B030D-6E8A-4147-A177-3AD203B41FA5}">
                      <a16:colId xmlns:a16="http://schemas.microsoft.com/office/drawing/2014/main" val="20000"/>
                    </a:ext>
                  </a:extLst>
                </a:gridCol>
              </a:tblGrid>
              <a:tr h="564815">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Other Recommended</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Docetaxel*</a:t>
                      </a:r>
                      <a:endPar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60492039"/>
                  </a:ext>
                </a:extLst>
              </a:tr>
            </a:tbl>
          </a:graphicData>
        </a:graphic>
      </p:graphicFrame>
      <p:graphicFrame>
        <p:nvGraphicFramePr>
          <p:cNvPr id="4" name="Group 32">
            <a:extLst>
              <a:ext uri="{FF2B5EF4-FFF2-40B4-BE49-F238E27FC236}">
                <a16:creationId xmlns:a16="http://schemas.microsoft.com/office/drawing/2014/main" id="{A79B1F62-BD2F-B7BE-5C55-26E89E307B0E}"/>
              </a:ext>
            </a:extLst>
          </p:cNvPr>
          <p:cNvGraphicFramePr>
            <a:graphicFrameLocks noGrp="1"/>
          </p:cNvGraphicFramePr>
          <p:nvPr>
            <p:extLst>
              <p:ext uri="{D42A27DB-BD31-4B8C-83A1-F6EECF244321}">
                <p14:modId xmlns:p14="http://schemas.microsoft.com/office/powerpoint/2010/main" val="3340647415"/>
              </p:ext>
            </p:extLst>
          </p:nvPr>
        </p:nvGraphicFramePr>
        <p:xfrm>
          <a:off x="3367324" y="3993843"/>
          <a:ext cx="2390009" cy="944896"/>
        </p:xfrm>
        <a:graphic>
          <a:graphicData uri="http://schemas.openxmlformats.org/drawingml/2006/table">
            <a:tbl>
              <a:tblPr/>
              <a:tblGrid>
                <a:gridCol w="2390009">
                  <a:extLst>
                    <a:ext uri="{9D8B030D-6E8A-4147-A177-3AD203B41FA5}">
                      <a16:colId xmlns:a16="http://schemas.microsoft.com/office/drawing/2014/main" val="20000"/>
                    </a:ext>
                  </a:extLst>
                </a:gridCol>
              </a:tblGrid>
              <a:tr h="564815">
                <a:tc>
                  <a:txBody>
                    <a:bodyPr/>
                    <a:lstStyle/>
                    <a:p>
                      <a:pPr marL="285750" marR="0" lvl="0" indent="-285750"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1" i="0" u="none" strike="noStrike" cap="none" normalizeH="0" baseline="0">
                          <a:ln>
                            <a:noFill/>
                          </a:ln>
                          <a:solidFill>
                            <a:schemeClr val="bg2">
                              <a:lumMod val="10000"/>
                            </a:schemeClr>
                          </a:solidFill>
                          <a:effectLst/>
                          <a:latin typeface="Calibri" panose="020F0502020204030204" pitchFamily="34" charset="0"/>
                        </a:rPr>
                        <a:t>Other recommended</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400" b="0" i="0" u="none" strike="noStrike" cap="none" normalizeH="0" baseline="0">
                          <a:ln>
                            <a:noFill/>
                          </a:ln>
                          <a:solidFill>
                            <a:schemeClr val="bg1"/>
                          </a:solidFill>
                          <a:effectLst/>
                          <a:latin typeface="Calibri" panose="020F0502020204030204" pitchFamily="34" charset="0"/>
                        </a:rPr>
                        <a:t>FDA-approved agents for tissue agnostic indications</a:t>
                      </a: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60492039"/>
                  </a:ext>
                </a:extLst>
              </a:tr>
            </a:tbl>
          </a:graphicData>
        </a:graphic>
      </p:graphicFrame>
    </p:spTree>
    <p:extLst>
      <p:ext uri="{BB962C8B-B14F-4D97-AF65-F5344CB8AC3E}">
        <p14:creationId xmlns:p14="http://schemas.microsoft.com/office/powerpoint/2010/main" val="30256624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B387C-0514-9FE3-A31E-49D82D54FD9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88D1035-0D1C-C33B-71AE-3D76681D9E0D}"/>
              </a:ext>
            </a:extLst>
          </p:cNvPr>
          <p:cNvSpPr>
            <a:spLocks noGrp="1"/>
          </p:cNvSpPr>
          <p:nvPr>
            <p:ph type="title"/>
          </p:nvPr>
        </p:nvSpPr>
        <p:spPr>
          <a:xfrm>
            <a:off x="609759" y="238127"/>
            <a:ext cx="10872444" cy="1103313"/>
          </a:xfrm>
        </p:spPr>
        <p:txBody>
          <a:bodyPr/>
          <a:lstStyle/>
          <a:p>
            <a:r>
              <a:rPr lang="en-US"/>
              <a:t>Mechanism of Action of </a:t>
            </a:r>
            <a:r>
              <a:rPr lang="en-US" baseline="30000"/>
              <a:t>177</a:t>
            </a:r>
            <a:r>
              <a:rPr lang="en-US"/>
              <a:t>Lu-PNT2002</a:t>
            </a:r>
            <a:endParaRPr lang="en-CH"/>
          </a:p>
        </p:txBody>
      </p:sp>
      <p:sp>
        <p:nvSpPr>
          <p:cNvPr id="7" name="Text Placeholder 6">
            <a:extLst>
              <a:ext uri="{FF2B5EF4-FFF2-40B4-BE49-F238E27FC236}">
                <a16:creationId xmlns:a16="http://schemas.microsoft.com/office/drawing/2014/main" id="{CCA33F7F-D699-8727-49F2-943A5A5F5498}"/>
              </a:ext>
            </a:extLst>
          </p:cNvPr>
          <p:cNvSpPr>
            <a:spLocks noGrp="1"/>
          </p:cNvSpPr>
          <p:nvPr>
            <p:ph idx="1"/>
          </p:nvPr>
        </p:nvSpPr>
        <p:spPr>
          <a:xfrm>
            <a:off x="604838" y="1512888"/>
            <a:ext cx="10877550" cy="1806135"/>
          </a:xfrm>
        </p:spPr>
        <p:txBody>
          <a:bodyPr wrap="square">
            <a:spAutoFit/>
          </a:bodyPr>
          <a:lstStyle/>
          <a:p>
            <a:r>
              <a:rPr lang="en-US" baseline="30000"/>
              <a:t>177</a:t>
            </a:r>
            <a:r>
              <a:rPr lang="en-US"/>
              <a:t>Lu-PNT2002 is a PSMA-targeted small molecule radioligand linked to a DOTAGA radiometal chelator</a:t>
            </a:r>
          </a:p>
          <a:p>
            <a:pPr lvl="1"/>
            <a:r>
              <a:rPr lang="en-US"/>
              <a:t>Delivers PSMA-targeted radiation to prostate cancer cells, causing DNA damage and ultimately leading to cancer cell death</a:t>
            </a:r>
          </a:p>
        </p:txBody>
      </p:sp>
      <p:sp>
        <p:nvSpPr>
          <p:cNvPr id="2" name="Text Box 11">
            <a:extLst>
              <a:ext uri="{FF2B5EF4-FFF2-40B4-BE49-F238E27FC236}">
                <a16:creationId xmlns:a16="http://schemas.microsoft.com/office/drawing/2014/main" id="{911081B7-522D-17F1-D38B-7B6B52ED20EF}"/>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Sartor. ESMO 2024. </a:t>
            </a:r>
            <a:r>
              <a:rPr kumimoji="0" lang="pt-BR" sz="1200" b="0" i="0" u="none" strike="noStrike" kern="1200" cap="none" spc="0" normalizeH="0" baseline="0" noProof="0" err="1">
                <a:ln>
                  <a:noFill/>
                </a:ln>
                <a:solidFill>
                  <a:srgbClr val="455560"/>
                </a:solidFill>
                <a:effectLst/>
                <a:uLnTx/>
                <a:uFillTx/>
                <a:latin typeface="Calibri"/>
                <a:ea typeface="+mn-ea"/>
                <a:cs typeface="Arial" panose="020B0604020202020204" pitchFamily="34" charset="0"/>
              </a:rPr>
              <a:t>Abstr</a:t>
            </a:r>
            <a:r>
              <a:rPr kumimoji="0" lang="pt-BR"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 LBA65. Hansen. ESMO 2022. </a:t>
            </a:r>
            <a:r>
              <a:rPr kumimoji="0" lang="pt-BR" sz="1200" b="0" i="0" u="none" strike="noStrike" kern="1200" cap="none" spc="0" normalizeH="0" baseline="0" noProof="0" err="1">
                <a:ln>
                  <a:noFill/>
                </a:ln>
                <a:solidFill>
                  <a:srgbClr val="455560"/>
                </a:solidFill>
                <a:effectLst/>
                <a:uLnTx/>
                <a:uFillTx/>
                <a:latin typeface="Calibri"/>
                <a:ea typeface="+mn-ea"/>
                <a:cs typeface="Arial" panose="020B0604020202020204" pitchFamily="34" charset="0"/>
              </a:rPr>
              <a:t>Abstr</a:t>
            </a:r>
            <a:r>
              <a:rPr kumimoji="0" lang="pt-BR"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 1400P.</a:t>
            </a:r>
            <a:endParaRPr kumimoji="0" lang="en-US" altLang="en-US"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endParaRPr>
          </a:p>
        </p:txBody>
      </p:sp>
      <p:sp>
        <p:nvSpPr>
          <p:cNvPr id="4" name="Freeform 3">
            <a:extLst>
              <a:ext uri="{FF2B5EF4-FFF2-40B4-BE49-F238E27FC236}">
                <a16:creationId xmlns:a16="http://schemas.microsoft.com/office/drawing/2014/main" id="{B3CE81EA-6801-C587-5C0E-9DBD5279088F}"/>
              </a:ext>
            </a:extLst>
          </p:cNvPr>
          <p:cNvSpPr/>
          <p:nvPr/>
        </p:nvSpPr>
        <p:spPr bwMode="auto">
          <a:xfrm>
            <a:off x="5540375" y="4786533"/>
            <a:ext cx="374650" cy="82550"/>
          </a:xfrm>
          <a:custGeom>
            <a:avLst/>
            <a:gdLst>
              <a:gd name="connsiteX0" fmla="*/ 0 w 374650"/>
              <a:gd name="connsiteY0" fmla="*/ 47625 h 82550"/>
              <a:gd name="connsiteX1" fmla="*/ 69850 w 374650"/>
              <a:gd name="connsiteY1" fmla="*/ 3175 h 82550"/>
              <a:gd name="connsiteX2" fmla="*/ 184150 w 374650"/>
              <a:gd name="connsiteY2" fmla="*/ 82550 h 82550"/>
              <a:gd name="connsiteX3" fmla="*/ 298450 w 374650"/>
              <a:gd name="connsiteY3" fmla="*/ 0 h 82550"/>
              <a:gd name="connsiteX4" fmla="*/ 374650 w 374650"/>
              <a:gd name="connsiteY4" fmla="*/ 57150 h 82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50" h="82550">
                <a:moveTo>
                  <a:pt x="0" y="47625"/>
                </a:moveTo>
                <a:lnTo>
                  <a:pt x="69850" y="3175"/>
                </a:lnTo>
                <a:lnTo>
                  <a:pt x="184150" y="82550"/>
                </a:lnTo>
                <a:lnTo>
                  <a:pt x="298450" y="0"/>
                </a:lnTo>
                <a:lnTo>
                  <a:pt x="374650" y="5715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00A8B6B5-2B4E-559F-4C0D-470E5C61F8E7}"/>
              </a:ext>
            </a:extLst>
          </p:cNvPr>
          <p:cNvSpPr txBox="1"/>
          <p:nvPr/>
        </p:nvSpPr>
        <p:spPr bwMode="auto">
          <a:xfrm>
            <a:off x="5824791" y="4733140"/>
            <a:ext cx="5151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CO</a:t>
            </a:r>
            <a:r>
              <a:rPr kumimoji="0" lang="en-US" sz="1200" b="0" i="0" u="none" strike="noStrike" kern="1200" cap="none" spc="0" normalizeH="0" baseline="-25000" noProof="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6" name="TextBox 5">
            <a:extLst>
              <a:ext uri="{FF2B5EF4-FFF2-40B4-BE49-F238E27FC236}">
                <a16:creationId xmlns:a16="http://schemas.microsoft.com/office/drawing/2014/main" id="{7BA216BA-AE1B-8A47-806E-388A2A1E0FA3}"/>
              </a:ext>
            </a:extLst>
          </p:cNvPr>
          <p:cNvSpPr txBox="1"/>
          <p:nvPr/>
        </p:nvSpPr>
        <p:spPr bwMode="auto">
          <a:xfrm>
            <a:off x="5472449" y="4482837"/>
            <a:ext cx="5151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CO</a:t>
            </a:r>
            <a:r>
              <a:rPr kumimoji="0" lang="en-US" sz="1200" b="0" i="0" u="none" strike="noStrike" kern="1200" cap="none" spc="0" normalizeH="0" baseline="-25000" noProof="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8" name="TextBox 7">
            <a:extLst>
              <a:ext uri="{FF2B5EF4-FFF2-40B4-BE49-F238E27FC236}">
                <a16:creationId xmlns:a16="http://schemas.microsoft.com/office/drawing/2014/main" id="{0A81A378-5CCF-8E8E-3C63-1E4E2F33792E}"/>
              </a:ext>
            </a:extLst>
          </p:cNvPr>
          <p:cNvSpPr txBox="1"/>
          <p:nvPr/>
        </p:nvSpPr>
        <p:spPr bwMode="auto">
          <a:xfrm>
            <a:off x="2812185" y="4899997"/>
            <a:ext cx="5151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CO</a:t>
            </a:r>
            <a:r>
              <a:rPr kumimoji="0" lang="en-US" sz="1200" b="0" i="0" u="none" strike="noStrike" kern="1200" cap="none" spc="0" normalizeH="0" baseline="-25000" noProof="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nvGrpSpPr>
          <p:cNvPr id="15" name="Group 14">
            <a:extLst>
              <a:ext uri="{FF2B5EF4-FFF2-40B4-BE49-F238E27FC236}">
                <a16:creationId xmlns:a16="http://schemas.microsoft.com/office/drawing/2014/main" id="{9FE3BC2C-38CC-DD59-5762-8491318D9E33}"/>
              </a:ext>
            </a:extLst>
          </p:cNvPr>
          <p:cNvGrpSpPr/>
          <p:nvPr/>
        </p:nvGrpSpPr>
        <p:grpSpPr>
          <a:xfrm>
            <a:off x="5350203" y="4751642"/>
            <a:ext cx="284052" cy="387557"/>
            <a:chOff x="5356553" y="4326649"/>
            <a:chExt cx="284052" cy="387557"/>
          </a:xfrm>
        </p:grpSpPr>
        <p:sp>
          <p:nvSpPr>
            <p:cNvPr id="9" name="TextBox 8">
              <a:extLst>
                <a:ext uri="{FF2B5EF4-FFF2-40B4-BE49-F238E27FC236}">
                  <a16:creationId xmlns:a16="http://schemas.microsoft.com/office/drawing/2014/main" id="{D61F37B2-973D-65B7-2E96-1D19A5E1A8F2}"/>
                </a:ext>
              </a:extLst>
            </p:cNvPr>
            <p:cNvSpPr txBox="1"/>
            <p:nvPr/>
          </p:nvSpPr>
          <p:spPr bwMode="auto">
            <a:xfrm>
              <a:off x="5356553" y="4326649"/>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14" name="TextBox 13">
              <a:extLst>
                <a:ext uri="{FF2B5EF4-FFF2-40B4-BE49-F238E27FC236}">
                  <a16:creationId xmlns:a16="http://schemas.microsoft.com/office/drawing/2014/main" id="{2E84FBD4-2A81-08DD-0AF2-6C9A87C10867}"/>
                </a:ext>
              </a:extLst>
            </p:cNvPr>
            <p:cNvSpPr txBox="1"/>
            <p:nvPr/>
          </p:nvSpPr>
          <p:spPr bwMode="auto">
            <a:xfrm>
              <a:off x="5358156" y="4437207"/>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grpSp>
        <p:nvGrpSpPr>
          <p:cNvPr id="16" name="Group 15">
            <a:extLst>
              <a:ext uri="{FF2B5EF4-FFF2-40B4-BE49-F238E27FC236}">
                <a16:creationId xmlns:a16="http://schemas.microsoft.com/office/drawing/2014/main" id="{A79B12D6-4A89-FB2D-0D44-7BB692DD4695}"/>
              </a:ext>
            </a:extLst>
          </p:cNvPr>
          <p:cNvGrpSpPr/>
          <p:nvPr/>
        </p:nvGrpSpPr>
        <p:grpSpPr>
          <a:xfrm>
            <a:off x="5119245" y="4751642"/>
            <a:ext cx="284052" cy="387557"/>
            <a:chOff x="5356553" y="4326649"/>
            <a:chExt cx="284052" cy="387557"/>
          </a:xfrm>
        </p:grpSpPr>
        <p:sp>
          <p:nvSpPr>
            <p:cNvPr id="17" name="TextBox 16">
              <a:extLst>
                <a:ext uri="{FF2B5EF4-FFF2-40B4-BE49-F238E27FC236}">
                  <a16:creationId xmlns:a16="http://schemas.microsoft.com/office/drawing/2014/main" id="{C9A0735D-59AF-7334-A058-EB72D7627BB5}"/>
                </a:ext>
              </a:extLst>
            </p:cNvPr>
            <p:cNvSpPr txBox="1"/>
            <p:nvPr/>
          </p:nvSpPr>
          <p:spPr bwMode="auto">
            <a:xfrm>
              <a:off x="5356553" y="4326649"/>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21" name="TextBox 20">
              <a:extLst>
                <a:ext uri="{FF2B5EF4-FFF2-40B4-BE49-F238E27FC236}">
                  <a16:creationId xmlns:a16="http://schemas.microsoft.com/office/drawing/2014/main" id="{36B7029D-5175-4918-D8CC-CE6C200684F6}"/>
                </a:ext>
              </a:extLst>
            </p:cNvPr>
            <p:cNvSpPr txBox="1"/>
            <p:nvPr/>
          </p:nvSpPr>
          <p:spPr bwMode="auto">
            <a:xfrm>
              <a:off x="5358156" y="4437207"/>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grpSp>
        <p:nvGrpSpPr>
          <p:cNvPr id="23" name="Group 22">
            <a:extLst>
              <a:ext uri="{FF2B5EF4-FFF2-40B4-BE49-F238E27FC236}">
                <a16:creationId xmlns:a16="http://schemas.microsoft.com/office/drawing/2014/main" id="{7D2E94F2-49B0-FDFC-9558-726C3A8545D6}"/>
              </a:ext>
            </a:extLst>
          </p:cNvPr>
          <p:cNvGrpSpPr/>
          <p:nvPr/>
        </p:nvGrpSpPr>
        <p:grpSpPr>
          <a:xfrm>
            <a:off x="4416322" y="4751642"/>
            <a:ext cx="284052" cy="387557"/>
            <a:chOff x="5356553" y="4326649"/>
            <a:chExt cx="284052" cy="387557"/>
          </a:xfrm>
        </p:grpSpPr>
        <p:sp>
          <p:nvSpPr>
            <p:cNvPr id="24" name="TextBox 23">
              <a:extLst>
                <a:ext uri="{FF2B5EF4-FFF2-40B4-BE49-F238E27FC236}">
                  <a16:creationId xmlns:a16="http://schemas.microsoft.com/office/drawing/2014/main" id="{005209E1-0BFB-714E-2DC1-60F90D1ADA62}"/>
                </a:ext>
              </a:extLst>
            </p:cNvPr>
            <p:cNvSpPr txBox="1"/>
            <p:nvPr/>
          </p:nvSpPr>
          <p:spPr bwMode="auto">
            <a:xfrm>
              <a:off x="5356553" y="4326649"/>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25" name="TextBox 24">
              <a:extLst>
                <a:ext uri="{FF2B5EF4-FFF2-40B4-BE49-F238E27FC236}">
                  <a16:creationId xmlns:a16="http://schemas.microsoft.com/office/drawing/2014/main" id="{1A15DB29-F967-0516-0FC7-4679EA322E74}"/>
                </a:ext>
              </a:extLst>
            </p:cNvPr>
            <p:cNvSpPr txBox="1"/>
            <p:nvPr/>
          </p:nvSpPr>
          <p:spPr bwMode="auto">
            <a:xfrm>
              <a:off x="5358156" y="4437207"/>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grpSp>
        <p:nvGrpSpPr>
          <p:cNvPr id="26" name="Group 25">
            <a:extLst>
              <a:ext uri="{FF2B5EF4-FFF2-40B4-BE49-F238E27FC236}">
                <a16:creationId xmlns:a16="http://schemas.microsoft.com/office/drawing/2014/main" id="{4FFBA91C-3FFA-FD1C-1EB7-078D6867DB6C}"/>
              </a:ext>
            </a:extLst>
          </p:cNvPr>
          <p:cNvGrpSpPr/>
          <p:nvPr/>
        </p:nvGrpSpPr>
        <p:grpSpPr>
          <a:xfrm>
            <a:off x="2343947" y="4724785"/>
            <a:ext cx="284052" cy="387557"/>
            <a:chOff x="5356553" y="4326649"/>
            <a:chExt cx="284052" cy="387557"/>
          </a:xfrm>
        </p:grpSpPr>
        <p:sp>
          <p:nvSpPr>
            <p:cNvPr id="27" name="TextBox 26">
              <a:extLst>
                <a:ext uri="{FF2B5EF4-FFF2-40B4-BE49-F238E27FC236}">
                  <a16:creationId xmlns:a16="http://schemas.microsoft.com/office/drawing/2014/main" id="{A67C022B-B230-EFC9-EA46-05C9932DF9BE}"/>
                </a:ext>
              </a:extLst>
            </p:cNvPr>
            <p:cNvSpPr txBox="1"/>
            <p:nvPr/>
          </p:nvSpPr>
          <p:spPr bwMode="auto">
            <a:xfrm>
              <a:off x="5356553" y="4326649"/>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28" name="TextBox 27">
              <a:extLst>
                <a:ext uri="{FF2B5EF4-FFF2-40B4-BE49-F238E27FC236}">
                  <a16:creationId xmlns:a16="http://schemas.microsoft.com/office/drawing/2014/main" id="{BEF4F1A1-2FB2-204F-C013-2ADCD32E22D3}"/>
                </a:ext>
              </a:extLst>
            </p:cNvPr>
            <p:cNvSpPr txBox="1"/>
            <p:nvPr/>
          </p:nvSpPr>
          <p:spPr bwMode="auto">
            <a:xfrm>
              <a:off x="5358156" y="4437207"/>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grpSp>
        <p:nvGrpSpPr>
          <p:cNvPr id="29" name="Group 28">
            <a:extLst>
              <a:ext uri="{FF2B5EF4-FFF2-40B4-BE49-F238E27FC236}">
                <a16:creationId xmlns:a16="http://schemas.microsoft.com/office/drawing/2014/main" id="{615DB2CB-82D6-DA04-DEBB-070D5EC0BCDF}"/>
              </a:ext>
            </a:extLst>
          </p:cNvPr>
          <p:cNvGrpSpPr/>
          <p:nvPr/>
        </p:nvGrpSpPr>
        <p:grpSpPr>
          <a:xfrm>
            <a:off x="3387516" y="4536143"/>
            <a:ext cx="284052" cy="387557"/>
            <a:chOff x="5356553" y="4348874"/>
            <a:chExt cx="284052" cy="387557"/>
          </a:xfrm>
        </p:grpSpPr>
        <p:sp>
          <p:nvSpPr>
            <p:cNvPr id="30" name="TextBox 29">
              <a:extLst>
                <a:ext uri="{FF2B5EF4-FFF2-40B4-BE49-F238E27FC236}">
                  <a16:creationId xmlns:a16="http://schemas.microsoft.com/office/drawing/2014/main" id="{F5FD0C1C-4054-21E9-5832-EB88171CEECF}"/>
                </a:ext>
              </a:extLst>
            </p:cNvPr>
            <p:cNvSpPr txBox="1"/>
            <p:nvPr/>
          </p:nvSpPr>
          <p:spPr bwMode="auto">
            <a:xfrm>
              <a:off x="5358156" y="4348874"/>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31" name="TextBox 30">
              <a:extLst>
                <a:ext uri="{FF2B5EF4-FFF2-40B4-BE49-F238E27FC236}">
                  <a16:creationId xmlns:a16="http://schemas.microsoft.com/office/drawing/2014/main" id="{805B91E2-DF42-DC74-4573-C2F78EE89B64}"/>
                </a:ext>
              </a:extLst>
            </p:cNvPr>
            <p:cNvSpPr txBox="1"/>
            <p:nvPr/>
          </p:nvSpPr>
          <p:spPr bwMode="auto">
            <a:xfrm>
              <a:off x="5356553" y="4459432"/>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grpSp>
      <p:grpSp>
        <p:nvGrpSpPr>
          <p:cNvPr id="32" name="Group 31">
            <a:extLst>
              <a:ext uri="{FF2B5EF4-FFF2-40B4-BE49-F238E27FC236}">
                <a16:creationId xmlns:a16="http://schemas.microsoft.com/office/drawing/2014/main" id="{2A8FEC4F-C2C0-167A-F121-9213FA54E832}"/>
              </a:ext>
            </a:extLst>
          </p:cNvPr>
          <p:cNvGrpSpPr/>
          <p:nvPr/>
        </p:nvGrpSpPr>
        <p:grpSpPr>
          <a:xfrm>
            <a:off x="2689249" y="4535637"/>
            <a:ext cx="284052" cy="387557"/>
            <a:chOff x="5356553" y="4348874"/>
            <a:chExt cx="284052" cy="387557"/>
          </a:xfrm>
        </p:grpSpPr>
        <p:sp>
          <p:nvSpPr>
            <p:cNvPr id="33" name="TextBox 32">
              <a:extLst>
                <a:ext uri="{FF2B5EF4-FFF2-40B4-BE49-F238E27FC236}">
                  <a16:creationId xmlns:a16="http://schemas.microsoft.com/office/drawing/2014/main" id="{6E25E659-0587-9F22-44D7-FD0B9679CD6C}"/>
                </a:ext>
              </a:extLst>
            </p:cNvPr>
            <p:cNvSpPr txBox="1"/>
            <p:nvPr/>
          </p:nvSpPr>
          <p:spPr bwMode="auto">
            <a:xfrm>
              <a:off x="5358156" y="4348874"/>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34" name="TextBox 33">
              <a:extLst>
                <a:ext uri="{FF2B5EF4-FFF2-40B4-BE49-F238E27FC236}">
                  <a16:creationId xmlns:a16="http://schemas.microsoft.com/office/drawing/2014/main" id="{9B156D0B-D753-1580-2411-C9BE8D11F6E3}"/>
                </a:ext>
              </a:extLst>
            </p:cNvPr>
            <p:cNvSpPr txBox="1"/>
            <p:nvPr/>
          </p:nvSpPr>
          <p:spPr bwMode="auto">
            <a:xfrm>
              <a:off x="5356553" y="4459432"/>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grpSp>
      <p:sp>
        <p:nvSpPr>
          <p:cNvPr id="35" name="TextBox 34">
            <a:extLst>
              <a:ext uri="{FF2B5EF4-FFF2-40B4-BE49-F238E27FC236}">
                <a16:creationId xmlns:a16="http://schemas.microsoft.com/office/drawing/2014/main" id="{04F3A7ED-249B-81F3-8F24-6B60F8793314}"/>
              </a:ext>
            </a:extLst>
          </p:cNvPr>
          <p:cNvSpPr txBox="1"/>
          <p:nvPr/>
        </p:nvSpPr>
        <p:spPr bwMode="auto">
          <a:xfrm>
            <a:off x="4758053" y="4455234"/>
            <a:ext cx="530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HO</a:t>
            </a:r>
            <a:r>
              <a:rPr kumimoji="0" lang="en-US" sz="1200" b="0" i="0" u="none" strike="noStrike" kern="1200" cap="none" spc="0" normalizeH="0" baseline="-25000" noProof="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a:t>
            </a:r>
          </a:p>
        </p:txBody>
      </p:sp>
      <p:sp>
        <p:nvSpPr>
          <p:cNvPr id="36" name="TextBox 35">
            <a:extLst>
              <a:ext uri="{FF2B5EF4-FFF2-40B4-BE49-F238E27FC236}">
                <a16:creationId xmlns:a16="http://schemas.microsoft.com/office/drawing/2014/main" id="{504701CF-D558-1627-2972-83541FCAB107}"/>
              </a:ext>
            </a:extLst>
          </p:cNvPr>
          <p:cNvSpPr txBox="1"/>
          <p:nvPr/>
        </p:nvSpPr>
        <p:spPr bwMode="auto">
          <a:xfrm>
            <a:off x="5234365" y="4480359"/>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37" name="TextBox 36">
            <a:extLst>
              <a:ext uri="{FF2B5EF4-FFF2-40B4-BE49-F238E27FC236}">
                <a16:creationId xmlns:a16="http://schemas.microsoft.com/office/drawing/2014/main" id="{7869F542-D452-CE43-3AD2-E98916691194}"/>
              </a:ext>
            </a:extLst>
          </p:cNvPr>
          <p:cNvSpPr txBox="1"/>
          <p:nvPr/>
        </p:nvSpPr>
        <p:spPr bwMode="auto">
          <a:xfrm>
            <a:off x="4311256" y="4474643"/>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38" name="TextBox 37">
            <a:extLst>
              <a:ext uri="{FF2B5EF4-FFF2-40B4-BE49-F238E27FC236}">
                <a16:creationId xmlns:a16="http://schemas.microsoft.com/office/drawing/2014/main" id="{BCA4C30D-DA2F-FB77-F3E4-693D560FDA04}"/>
              </a:ext>
            </a:extLst>
          </p:cNvPr>
          <p:cNvSpPr txBox="1"/>
          <p:nvPr/>
        </p:nvSpPr>
        <p:spPr bwMode="auto">
          <a:xfrm>
            <a:off x="3500148" y="4901182"/>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39" name="TextBox 38">
            <a:extLst>
              <a:ext uri="{FF2B5EF4-FFF2-40B4-BE49-F238E27FC236}">
                <a16:creationId xmlns:a16="http://schemas.microsoft.com/office/drawing/2014/main" id="{16E3B751-8724-0AD2-BDD4-6675E52A29A4}"/>
              </a:ext>
            </a:extLst>
          </p:cNvPr>
          <p:cNvSpPr txBox="1"/>
          <p:nvPr/>
        </p:nvSpPr>
        <p:spPr bwMode="auto">
          <a:xfrm>
            <a:off x="2575662" y="4901181"/>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40" name="TextBox 39">
            <a:extLst>
              <a:ext uri="{FF2B5EF4-FFF2-40B4-BE49-F238E27FC236}">
                <a16:creationId xmlns:a16="http://schemas.microsoft.com/office/drawing/2014/main" id="{4FD63F84-FA1D-AC98-DC4B-A2212ABFE35C}"/>
              </a:ext>
            </a:extLst>
          </p:cNvPr>
          <p:cNvSpPr txBox="1"/>
          <p:nvPr/>
        </p:nvSpPr>
        <p:spPr bwMode="auto">
          <a:xfrm>
            <a:off x="2575662" y="5229910"/>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OH</a:t>
            </a:r>
          </a:p>
        </p:txBody>
      </p:sp>
      <p:sp>
        <p:nvSpPr>
          <p:cNvPr id="41" name="TextBox 40">
            <a:extLst>
              <a:ext uri="{FF2B5EF4-FFF2-40B4-BE49-F238E27FC236}">
                <a16:creationId xmlns:a16="http://schemas.microsoft.com/office/drawing/2014/main" id="{1770E56F-A040-9B89-788F-F121384D0F63}"/>
              </a:ext>
            </a:extLst>
          </p:cNvPr>
          <p:cNvSpPr txBox="1"/>
          <p:nvPr/>
        </p:nvSpPr>
        <p:spPr bwMode="auto">
          <a:xfrm>
            <a:off x="1655617" y="4407585"/>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OH</a:t>
            </a:r>
          </a:p>
        </p:txBody>
      </p:sp>
      <p:grpSp>
        <p:nvGrpSpPr>
          <p:cNvPr id="42" name="Group 41">
            <a:extLst>
              <a:ext uri="{FF2B5EF4-FFF2-40B4-BE49-F238E27FC236}">
                <a16:creationId xmlns:a16="http://schemas.microsoft.com/office/drawing/2014/main" id="{9421FC25-6B13-13F9-18DB-3B8C626D5611}"/>
              </a:ext>
            </a:extLst>
          </p:cNvPr>
          <p:cNvGrpSpPr/>
          <p:nvPr/>
        </p:nvGrpSpPr>
        <p:grpSpPr>
          <a:xfrm>
            <a:off x="1995872" y="4540564"/>
            <a:ext cx="284052" cy="384382"/>
            <a:chOff x="5356553" y="4352049"/>
            <a:chExt cx="284052" cy="384382"/>
          </a:xfrm>
        </p:grpSpPr>
        <p:sp>
          <p:nvSpPr>
            <p:cNvPr id="43" name="TextBox 42">
              <a:extLst>
                <a:ext uri="{FF2B5EF4-FFF2-40B4-BE49-F238E27FC236}">
                  <a16:creationId xmlns:a16="http://schemas.microsoft.com/office/drawing/2014/main" id="{A05ACBD4-59DB-ECC3-0BFE-466ACE3AA640}"/>
                </a:ext>
              </a:extLst>
            </p:cNvPr>
            <p:cNvSpPr txBox="1"/>
            <p:nvPr/>
          </p:nvSpPr>
          <p:spPr bwMode="auto">
            <a:xfrm>
              <a:off x="5358156" y="4352049"/>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44" name="TextBox 43">
              <a:extLst>
                <a:ext uri="{FF2B5EF4-FFF2-40B4-BE49-F238E27FC236}">
                  <a16:creationId xmlns:a16="http://schemas.microsoft.com/office/drawing/2014/main" id="{516B01ED-6EC6-F666-B44B-3BD27BA85531}"/>
                </a:ext>
              </a:extLst>
            </p:cNvPr>
            <p:cNvSpPr txBox="1"/>
            <p:nvPr/>
          </p:nvSpPr>
          <p:spPr bwMode="auto">
            <a:xfrm>
              <a:off x="5356553" y="4459432"/>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grpSp>
      <p:sp>
        <p:nvSpPr>
          <p:cNvPr id="47" name="TextBox 46">
            <a:extLst>
              <a:ext uri="{FF2B5EF4-FFF2-40B4-BE49-F238E27FC236}">
                <a16:creationId xmlns:a16="http://schemas.microsoft.com/office/drawing/2014/main" id="{F0FD681B-24A6-F564-DE25-6A06B1BAC242}"/>
              </a:ext>
            </a:extLst>
          </p:cNvPr>
          <p:cNvSpPr txBox="1"/>
          <p:nvPr/>
        </p:nvSpPr>
        <p:spPr bwMode="auto">
          <a:xfrm>
            <a:off x="1068250" y="4839445"/>
            <a:ext cx="5854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a:t>
            </a:r>
            <a:r>
              <a:rPr kumimoji="0" lang="en-US" sz="12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48" name="TextBox 47">
            <a:extLst>
              <a:ext uri="{FF2B5EF4-FFF2-40B4-BE49-F238E27FC236}">
                <a16:creationId xmlns:a16="http://schemas.microsoft.com/office/drawing/2014/main" id="{742C3E00-0F15-BC23-7A05-76AFC04572AD}"/>
              </a:ext>
            </a:extLst>
          </p:cNvPr>
          <p:cNvSpPr txBox="1"/>
          <p:nvPr/>
        </p:nvSpPr>
        <p:spPr bwMode="auto">
          <a:xfrm>
            <a:off x="1877546" y="4901181"/>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49" name="TextBox 48">
            <a:extLst>
              <a:ext uri="{FF2B5EF4-FFF2-40B4-BE49-F238E27FC236}">
                <a16:creationId xmlns:a16="http://schemas.microsoft.com/office/drawing/2014/main" id="{8AECCF40-55C1-4756-EFD1-5CD8EC6919B3}"/>
              </a:ext>
            </a:extLst>
          </p:cNvPr>
          <p:cNvSpPr txBox="1"/>
          <p:nvPr/>
        </p:nvSpPr>
        <p:spPr bwMode="auto">
          <a:xfrm>
            <a:off x="2226433" y="4480359"/>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0" name="TextBox 49">
            <a:extLst>
              <a:ext uri="{FF2B5EF4-FFF2-40B4-BE49-F238E27FC236}">
                <a16:creationId xmlns:a16="http://schemas.microsoft.com/office/drawing/2014/main" id="{8ACD3005-DA7C-B645-445E-FE0C195EC744}"/>
              </a:ext>
            </a:extLst>
          </p:cNvPr>
          <p:cNvSpPr txBox="1"/>
          <p:nvPr/>
        </p:nvSpPr>
        <p:spPr bwMode="auto">
          <a:xfrm>
            <a:off x="1417533" y="4403287"/>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1" name="TextBox 50">
            <a:extLst>
              <a:ext uri="{FF2B5EF4-FFF2-40B4-BE49-F238E27FC236}">
                <a16:creationId xmlns:a16="http://schemas.microsoft.com/office/drawing/2014/main" id="{FF07A073-CCF6-C6B8-CFE9-FD3F7E075A87}"/>
              </a:ext>
            </a:extLst>
          </p:cNvPr>
          <p:cNvSpPr txBox="1"/>
          <p:nvPr/>
        </p:nvSpPr>
        <p:spPr bwMode="auto">
          <a:xfrm>
            <a:off x="863280" y="4378716"/>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2" name="TextBox 51">
            <a:extLst>
              <a:ext uri="{FF2B5EF4-FFF2-40B4-BE49-F238E27FC236}">
                <a16:creationId xmlns:a16="http://schemas.microsoft.com/office/drawing/2014/main" id="{5A74D7E2-57EA-6FA0-25FF-7E2DCA0F9669}"/>
              </a:ext>
            </a:extLst>
          </p:cNvPr>
          <p:cNvSpPr txBox="1"/>
          <p:nvPr/>
        </p:nvSpPr>
        <p:spPr bwMode="auto">
          <a:xfrm>
            <a:off x="881469" y="4666402"/>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3" name="TextBox 52">
            <a:extLst>
              <a:ext uri="{FF2B5EF4-FFF2-40B4-BE49-F238E27FC236}">
                <a16:creationId xmlns:a16="http://schemas.microsoft.com/office/drawing/2014/main" id="{573BEC88-B33B-8C4B-476A-43007D41FC6D}"/>
              </a:ext>
            </a:extLst>
          </p:cNvPr>
          <p:cNvSpPr txBox="1"/>
          <p:nvPr/>
        </p:nvSpPr>
        <p:spPr bwMode="auto">
          <a:xfrm>
            <a:off x="836757" y="5306377"/>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4" name="TextBox 53">
            <a:extLst>
              <a:ext uri="{FF2B5EF4-FFF2-40B4-BE49-F238E27FC236}">
                <a16:creationId xmlns:a16="http://schemas.microsoft.com/office/drawing/2014/main" id="{2FFF7E6F-5974-C77D-1530-D816CC4DC883}"/>
              </a:ext>
            </a:extLst>
          </p:cNvPr>
          <p:cNvSpPr txBox="1"/>
          <p:nvPr/>
        </p:nvSpPr>
        <p:spPr bwMode="auto">
          <a:xfrm>
            <a:off x="1634985" y="5311208"/>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5" name="TextBox 54">
            <a:extLst>
              <a:ext uri="{FF2B5EF4-FFF2-40B4-BE49-F238E27FC236}">
                <a16:creationId xmlns:a16="http://schemas.microsoft.com/office/drawing/2014/main" id="{D3C1A762-2F12-CC09-032F-EB6E228CA80A}"/>
              </a:ext>
            </a:extLst>
          </p:cNvPr>
          <p:cNvSpPr txBox="1"/>
          <p:nvPr/>
        </p:nvSpPr>
        <p:spPr bwMode="auto">
          <a:xfrm>
            <a:off x="1079420" y="5299497"/>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6" name="TextBox 55">
            <a:extLst>
              <a:ext uri="{FF2B5EF4-FFF2-40B4-BE49-F238E27FC236}">
                <a16:creationId xmlns:a16="http://schemas.microsoft.com/office/drawing/2014/main" id="{42EED9B2-5B8C-F215-23DA-CE229FFAF01B}"/>
              </a:ext>
            </a:extLst>
          </p:cNvPr>
          <p:cNvSpPr txBox="1"/>
          <p:nvPr/>
        </p:nvSpPr>
        <p:spPr bwMode="auto">
          <a:xfrm>
            <a:off x="1609341" y="5022924"/>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a:t>
            </a:r>
          </a:p>
        </p:txBody>
      </p:sp>
      <p:sp>
        <p:nvSpPr>
          <p:cNvPr id="57" name="TextBox 56">
            <a:extLst>
              <a:ext uri="{FF2B5EF4-FFF2-40B4-BE49-F238E27FC236}">
                <a16:creationId xmlns:a16="http://schemas.microsoft.com/office/drawing/2014/main" id="{D02D94D2-E967-255F-B5C2-BCBF04EA63FB}"/>
              </a:ext>
            </a:extLst>
          </p:cNvPr>
          <p:cNvSpPr txBox="1"/>
          <p:nvPr/>
        </p:nvSpPr>
        <p:spPr bwMode="auto">
          <a:xfrm>
            <a:off x="1344878" y="5052595"/>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58" name="TextBox 57">
            <a:extLst>
              <a:ext uri="{FF2B5EF4-FFF2-40B4-BE49-F238E27FC236}">
                <a16:creationId xmlns:a16="http://schemas.microsoft.com/office/drawing/2014/main" id="{4049E21A-8702-84B7-0F7A-FFE867E830E0}"/>
              </a:ext>
            </a:extLst>
          </p:cNvPr>
          <p:cNvSpPr txBox="1"/>
          <p:nvPr/>
        </p:nvSpPr>
        <p:spPr bwMode="auto">
          <a:xfrm>
            <a:off x="1077450" y="4966130"/>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59" name="TextBox 58">
            <a:extLst>
              <a:ext uri="{FF2B5EF4-FFF2-40B4-BE49-F238E27FC236}">
                <a16:creationId xmlns:a16="http://schemas.microsoft.com/office/drawing/2014/main" id="{E8F3E860-BCE2-FB20-1D05-B8FCACDA0A95}"/>
              </a:ext>
            </a:extLst>
          </p:cNvPr>
          <p:cNvSpPr txBox="1"/>
          <p:nvPr/>
        </p:nvSpPr>
        <p:spPr bwMode="auto">
          <a:xfrm>
            <a:off x="1421262" y="4739620"/>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60" name="TextBox 59">
            <a:extLst>
              <a:ext uri="{FF2B5EF4-FFF2-40B4-BE49-F238E27FC236}">
                <a16:creationId xmlns:a16="http://schemas.microsoft.com/office/drawing/2014/main" id="{7A612BE5-57AD-1D7F-63F9-199F71BF8E7A}"/>
              </a:ext>
            </a:extLst>
          </p:cNvPr>
          <p:cNvSpPr txBox="1"/>
          <p:nvPr/>
        </p:nvSpPr>
        <p:spPr bwMode="auto">
          <a:xfrm>
            <a:off x="1154361" y="4649998"/>
            <a:ext cx="287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a:t>
            </a:r>
          </a:p>
        </p:txBody>
      </p:sp>
      <p:grpSp>
        <p:nvGrpSpPr>
          <p:cNvPr id="64" name="Group 63">
            <a:extLst>
              <a:ext uri="{FF2B5EF4-FFF2-40B4-BE49-F238E27FC236}">
                <a16:creationId xmlns:a16="http://schemas.microsoft.com/office/drawing/2014/main" id="{71CAE3C5-8600-900D-923F-7B567E01CE5B}"/>
              </a:ext>
            </a:extLst>
          </p:cNvPr>
          <p:cNvGrpSpPr/>
          <p:nvPr/>
        </p:nvGrpSpPr>
        <p:grpSpPr>
          <a:xfrm>
            <a:off x="5361467" y="4680910"/>
            <a:ext cx="30499" cy="114795"/>
            <a:chOff x="5435600" y="4915350"/>
            <a:chExt cx="30499" cy="138901"/>
          </a:xfrm>
        </p:grpSpPr>
        <p:cxnSp>
          <p:nvCxnSpPr>
            <p:cNvPr id="62" name="Straight Connector 61">
              <a:extLst>
                <a:ext uri="{FF2B5EF4-FFF2-40B4-BE49-F238E27FC236}">
                  <a16:creationId xmlns:a16="http://schemas.microsoft.com/office/drawing/2014/main" id="{4ACC7B69-B9AE-67DA-367D-A5D14D994D79}"/>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AC9A9A12-8D4E-24A2-659E-30234EE0196B}"/>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B7CB17D5-A42E-C77C-B4BC-DC7D8C6D0740}"/>
              </a:ext>
            </a:extLst>
          </p:cNvPr>
          <p:cNvGrpSpPr/>
          <p:nvPr/>
        </p:nvGrpSpPr>
        <p:grpSpPr>
          <a:xfrm>
            <a:off x="4431816" y="4682222"/>
            <a:ext cx="30499" cy="114795"/>
            <a:chOff x="5435600" y="4915350"/>
            <a:chExt cx="30499" cy="138901"/>
          </a:xfrm>
        </p:grpSpPr>
        <p:cxnSp>
          <p:nvCxnSpPr>
            <p:cNvPr id="66" name="Straight Connector 65">
              <a:extLst>
                <a:ext uri="{FF2B5EF4-FFF2-40B4-BE49-F238E27FC236}">
                  <a16:creationId xmlns:a16="http://schemas.microsoft.com/office/drawing/2014/main" id="{15A7D459-6A17-8EED-8970-D36B15A5453D}"/>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4420D4F2-0BAD-D183-7488-1B53642EE74B}"/>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6EBEB385-80B8-B0F9-AE99-249C2E7E56F9}"/>
              </a:ext>
            </a:extLst>
          </p:cNvPr>
          <p:cNvGrpSpPr/>
          <p:nvPr/>
        </p:nvGrpSpPr>
        <p:grpSpPr>
          <a:xfrm>
            <a:off x="3624772" y="4866396"/>
            <a:ext cx="30499" cy="114795"/>
            <a:chOff x="5435600" y="4915350"/>
            <a:chExt cx="30499" cy="138901"/>
          </a:xfrm>
        </p:grpSpPr>
        <p:cxnSp>
          <p:nvCxnSpPr>
            <p:cNvPr id="69" name="Straight Connector 68">
              <a:extLst>
                <a:ext uri="{FF2B5EF4-FFF2-40B4-BE49-F238E27FC236}">
                  <a16:creationId xmlns:a16="http://schemas.microsoft.com/office/drawing/2014/main" id="{C89D8E8B-0D44-4DDF-42B2-93015C471351}"/>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4BABB06A-BD59-A16A-A49B-FFA0E4977B1A}"/>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71" name="Group 70">
            <a:extLst>
              <a:ext uri="{FF2B5EF4-FFF2-40B4-BE49-F238E27FC236}">
                <a16:creationId xmlns:a16="http://schemas.microsoft.com/office/drawing/2014/main" id="{55D76268-80A4-566D-138B-8FA68D24BB76}"/>
              </a:ext>
            </a:extLst>
          </p:cNvPr>
          <p:cNvGrpSpPr/>
          <p:nvPr/>
        </p:nvGrpSpPr>
        <p:grpSpPr>
          <a:xfrm>
            <a:off x="2701675" y="4866395"/>
            <a:ext cx="24149" cy="114795"/>
            <a:chOff x="5435600" y="4915350"/>
            <a:chExt cx="24149" cy="138901"/>
          </a:xfrm>
        </p:grpSpPr>
        <p:cxnSp>
          <p:nvCxnSpPr>
            <p:cNvPr id="72" name="Straight Connector 71">
              <a:extLst>
                <a:ext uri="{FF2B5EF4-FFF2-40B4-BE49-F238E27FC236}">
                  <a16:creationId xmlns:a16="http://schemas.microsoft.com/office/drawing/2014/main" id="{0039E6F2-D7C9-0112-8A7E-0F73886D2A91}"/>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321D53BA-3BFE-71AB-0753-F8640AC7D8EB}"/>
                </a:ext>
              </a:extLst>
            </p:cNvPr>
            <p:cNvCxnSpPr/>
            <p:nvPr/>
          </p:nvCxnSpPr>
          <p:spPr bwMode="auto">
            <a:xfrm>
              <a:off x="545974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74" name="Group 73">
            <a:extLst>
              <a:ext uri="{FF2B5EF4-FFF2-40B4-BE49-F238E27FC236}">
                <a16:creationId xmlns:a16="http://schemas.microsoft.com/office/drawing/2014/main" id="{4CA070FA-90C8-9CEF-2F54-E4671A0B8830}"/>
              </a:ext>
            </a:extLst>
          </p:cNvPr>
          <p:cNvGrpSpPr/>
          <p:nvPr/>
        </p:nvGrpSpPr>
        <p:grpSpPr>
          <a:xfrm>
            <a:off x="2005111" y="4862772"/>
            <a:ext cx="30499" cy="114795"/>
            <a:chOff x="5435600" y="4915350"/>
            <a:chExt cx="30499" cy="138901"/>
          </a:xfrm>
        </p:grpSpPr>
        <p:cxnSp>
          <p:nvCxnSpPr>
            <p:cNvPr id="75" name="Straight Connector 74">
              <a:extLst>
                <a:ext uri="{FF2B5EF4-FFF2-40B4-BE49-F238E27FC236}">
                  <a16:creationId xmlns:a16="http://schemas.microsoft.com/office/drawing/2014/main" id="{A8A44E43-7A72-B3D2-04A3-23B609DF9E9D}"/>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D96C79B5-1F91-BF99-6BCA-313087E44541}"/>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77" name="Group 76">
            <a:extLst>
              <a:ext uri="{FF2B5EF4-FFF2-40B4-BE49-F238E27FC236}">
                <a16:creationId xmlns:a16="http://schemas.microsoft.com/office/drawing/2014/main" id="{25F8CB7D-FA2C-82EE-7F22-2812AFA2D0EC}"/>
              </a:ext>
            </a:extLst>
          </p:cNvPr>
          <p:cNvGrpSpPr/>
          <p:nvPr/>
        </p:nvGrpSpPr>
        <p:grpSpPr>
          <a:xfrm rot="19588803">
            <a:off x="1706239" y="5297563"/>
            <a:ext cx="30499" cy="114795"/>
            <a:chOff x="5435600" y="4915350"/>
            <a:chExt cx="30499" cy="138901"/>
          </a:xfrm>
        </p:grpSpPr>
        <p:cxnSp>
          <p:nvCxnSpPr>
            <p:cNvPr id="78" name="Straight Connector 77">
              <a:extLst>
                <a:ext uri="{FF2B5EF4-FFF2-40B4-BE49-F238E27FC236}">
                  <a16:creationId xmlns:a16="http://schemas.microsoft.com/office/drawing/2014/main" id="{F6712492-CEA6-7852-9A3C-30B1E3268927}"/>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53A5E3A9-62A7-6FD9-400D-B090A719649E}"/>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80" name="Group 79">
            <a:extLst>
              <a:ext uri="{FF2B5EF4-FFF2-40B4-BE49-F238E27FC236}">
                <a16:creationId xmlns:a16="http://schemas.microsoft.com/office/drawing/2014/main" id="{196C7336-9FFE-0154-4521-84D2107C2D95}"/>
              </a:ext>
            </a:extLst>
          </p:cNvPr>
          <p:cNvGrpSpPr/>
          <p:nvPr/>
        </p:nvGrpSpPr>
        <p:grpSpPr>
          <a:xfrm rot="3371628">
            <a:off x="1057584" y="5319073"/>
            <a:ext cx="30499" cy="114795"/>
            <a:chOff x="5435600" y="4915350"/>
            <a:chExt cx="30499" cy="138901"/>
          </a:xfrm>
        </p:grpSpPr>
        <p:cxnSp>
          <p:nvCxnSpPr>
            <p:cNvPr id="81" name="Straight Connector 80">
              <a:extLst>
                <a:ext uri="{FF2B5EF4-FFF2-40B4-BE49-F238E27FC236}">
                  <a16:creationId xmlns:a16="http://schemas.microsoft.com/office/drawing/2014/main" id="{8C649FAE-48A3-CDE4-3B76-430DC5240AAB}"/>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E2750392-D4AE-3F02-4982-05E2B5536DA8}"/>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grpSp>
        <p:nvGrpSpPr>
          <p:cNvPr id="83" name="Group 82">
            <a:extLst>
              <a:ext uri="{FF2B5EF4-FFF2-40B4-BE49-F238E27FC236}">
                <a16:creationId xmlns:a16="http://schemas.microsoft.com/office/drawing/2014/main" id="{ABBD5E40-3074-CA89-C865-EE23AC428279}"/>
              </a:ext>
            </a:extLst>
          </p:cNvPr>
          <p:cNvGrpSpPr/>
          <p:nvPr/>
        </p:nvGrpSpPr>
        <p:grpSpPr>
          <a:xfrm rot="19588803">
            <a:off x="1045748" y="4564588"/>
            <a:ext cx="30499" cy="104359"/>
            <a:chOff x="5435600" y="4915350"/>
            <a:chExt cx="30499" cy="138901"/>
          </a:xfrm>
        </p:grpSpPr>
        <p:cxnSp>
          <p:nvCxnSpPr>
            <p:cNvPr id="84" name="Straight Connector 83">
              <a:extLst>
                <a:ext uri="{FF2B5EF4-FFF2-40B4-BE49-F238E27FC236}">
                  <a16:creationId xmlns:a16="http://schemas.microsoft.com/office/drawing/2014/main" id="{CD675A1F-A108-F541-D607-9B30F8C7717A}"/>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7CC3B82D-11C3-8D83-CE4E-3E2D139BBDAE}"/>
                </a:ext>
              </a:extLst>
            </p:cNvPr>
            <p:cNvCxnSpPr/>
            <p:nvPr/>
          </p:nvCxnSpPr>
          <p:spPr bwMode="auto">
            <a:xfrm>
              <a:off x="5466099" y="4915350"/>
              <a:ext cx="0" cy="138500"/>
            </a:xfrm>
            <a:prstGeom prst="line">
              <a:avLst/>
            </a:prstGeom>
            <a:noFill/>
            <a:ln w="12700" cap="rnd" cmpd="sng" algn="ctr">
              <a:solidFill>
                <a:schemeClr val="bg1"/>
              </a:solidFill>
              <a:prstDash val="solid"/>
              <a:round/>
              <a:headEnd type="none" w="med" len="med"/>
              <a:tailEnd type="none" w="med" len="med"/>
            </a:ln>
            <a:effectLst/>
          </p:spPr>
        </p:cxnSp>
      </p:grpSp>
      <p:sp>
        <p:nvSpPr>
          <p:cNvPr id="86" name="TextBox 85">
            <a:extLst>
              <a:ext uri="{FF2B5EF4-FFF2-40B4-BE49-F238E27FC236}">
                <a16:creationId xmlns:a16="http://schemas.microsoft.com/office/drawing/2014/main" id="{0FE52037-28DB-9B6D-59EE-D68A6F600C28}"/>
              </a:ext>
            </a:extLst>
          </p:cNvPr>
          <p:cNvSpPr txBox="1"/>
          <p:nvPr/>
        </p:nvSpPr>
        <p:spPr bwMode="auto">
          <a:xfrm>
            <a:off x="2378168" y="5397410"/>
            <a:ext cx="2231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a:t>
            </a:r>
          </a:p>
        </p:txBody>
      </p:sp>
      <p:sp>
        <p:nvSpPr>
          <p:cNvPr id="87" name="Freeform 86">
            <a:extLst>
              <a:ext uri="{FF2B5EF4-FFF2-40B4-BE49-F238E27FC236}">
                <a16:creationId xmlns:a16="http://schemas.microsoft.com/office/drawing/2014/main" id="{D23063B8-8B82-3A14-75A2-4C7D78F6E726}"/>
              </a:ext>
            </a:extLst>
          </p:cNvPr>
          <p:cNvSpPr/>
          <p:nvPr/>
        </p:nvSpPr>
        <p:spPr bwMode="auto">
          <a:xfrm>
            <a:off x="5308600" y="4789708"/>
            <a:ext cx="133350" cy="44450"/>
          </a:xfrm>
          <a:custGeom>
            <a:avLst/>
            <a:gdLst>
              <a:gd name="connsiteX0" fmla="*/ 0 w 133350"/>
              <a:gd name="connsiteY0" fmla="*/ 44450 h 44450"/>
              <a:gd name="connsiteX1" fmla="*/ 69850 w 133350"/>
              <a:gd name="connsiteY1" fmla="*/ 0 h 44450"/>
              <a:gd name="connsiteX2" fmla="*/ 133350 w 133350"/>
              <a:gd name="connsiteY2" fmla="*/ 44450 h 44450"/>
            </a:gdLst>
            <a:ahLst/>
            <a:cxnLst>
              <a:cxn ang="0">
                <a:pos x="connsiteX0" y="connsiteY0"/>
              </a:cxn>
              <a:cxn ang="0">
                <a:pos x="connsiteX1" y="connsiteY1"/>
              </a:cxn>
              <a:cxn ang="0">
                <a:pos x="connsiteX2" y="connsiteY2"/>
              </a:cxn>
            </a:cxnLst>
            <a:rect l="l" t="t" r="r" b="b"/>
            <a:pathLst>
              <a:path w="133350" h="44450">
                <a:moveTo>
                  <a:pt x="0" y="44450"/>
                </a:moveTo>
                <a:lnTo>
                  <a:pt x="69850" y="0"/>
                </a:lnTo>
                <a:lnTo>
                  <a:pt x="133350" y="4445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 name="Triangle 87">
            <a:extLst>
              <a:ext uri="{FF2B5EF4-FFF2-40B4-BE49-F238E27FC236}">
                <a16:creationId xmlns:a16="http://schemas.microsoft.com/office/drawing/2014/main" id="{325BFCB5-6473-C96C-D900-3D9364F4DC54}"/>
              </a:ext>
            </a:extLst>
          </p:cNvPr>
          <p:cNvSpPr/>
          <p:nvPr/>
        </p:nvSpPr>
        <p:spPr bwMode="auto">
          <a:xfrm rot="10800000">
            <a:off x="5123732" y="4689551"/>
            <a:ext cx="37785" cy="99805"/>
          </a:xfrm>
          <a:prstGeom prst="triangl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Freeform 88">
            <a:extLst>
              <a:ext uri="{FF2B5EF4-FFF2-40B4-BE49-F238E27FC236}">
                <a16:creationId xmlns:a16="http://schemas.microsoft.com/office/drawing/2014/main" id="{037FE603-B0B2-688B-1EC9-64C6C339CCB0}"/>
              </a:ext>
            </a:extLst>
          </p:cNvPr>
          <p:cNvSpPr/>
          <p:nvPr/>
        </p:nvSpPr>
        <p:spPr bwMode="auto">
          <a:xfrm>
            <a:off x="4616450" y="4786533"/>
            <a:ext cx="603250" cy="85725"/>
          </a:xfrm>
          <a:custGeom>
            <a:avLst/>
            <a:gdLst>
              <a:gd name="connsiteX0" fmla="*/ 0 w 603250"/>
              <a:gd name="connsiteY0" fmla="*/ 44450 h 85725"/>
              <a:gd name="connsiteX1" fmla="*/ 63500 w 603250"/>
              <a:gd name="connsiteY1" fmla="*/ 0 h 85725"/>
              <a:gd name="connsiteX2" fmla="*/ 180975 w 603250"/>
              <a:gd name="connsiteY2" fmla="*/ 82550 h 85725"/>
              <a:gd name="connsiteX3" fmla="*/ 295275 w 603250"/>
              <a:gd name="connsiteY3" fmla="*/ 3175 h 85725"/>
              <a:gd name="connsiteX4" fmla="*/ 412750 w 603250"/>
              <a:gd name="connsiteY4" fmla="*/ 85725 h 85725"/>
              <a:gd name="connsiteX5" fmla="*/ 523875 w 603250"/>
              <a:gd name="connsiteY5" fmla="*/ 3175 h 85725"/>
              <a:gd name="connsiteX6" fmla="*/ 603250 w 603250"/>
              <a:gd name="connsiteY6" fmla="*/ 5080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3250" h="85725">
                <a:moveTo>
                  <a:pt x="0" y="44450"/>
                </a:moveTo>
                <a:lnTo>
                  <a:pt x="63500" y="0"/>
                </a:lnTo>
                <a:lnTo>
                  <a:pt x="180975" y="82550"/>
                </a:lnTo>
                <a:lnTo>
                  <a:pt x="295275" y="3175"/>
                </a:lnTo>
                <a:lnTo>
                  <a:pt x="412750" y="85725"/>
                </a:lnTo>
                <a:lnTo>
                  <a:pt x="523875" y="3175"/>
                </a:lnTo>
                <a:lnTo>
                  <a:pt x="603250" y="5080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0" name="Freeform 89">
            <a:extLst>
              <a:ext uri="{FF2B5EF4-FFF2-40B4-BE49-F238E27FC236}">
                <a16:creationId xmlns:a16="http://schemas.microsoft.com/office/drawing/2014/main" id="{572F782C-107A-DBCE-BB8F-2355A3795B7F}"/>
              </a:ext>
            </a:extLst>
          </p:cNvPr>
          <p:cNvSpPr/>
          <p:nvPr/>
        </p:nvSpPr>
        <p:spPr bwMode="auto">
          <a:xfrm>
            <a:off x="3571875" y="4786533"/>
            <a:ext cx="942975" cy="85725"/>
          </a:xfrm>
          <a:custGeom>
            <a:avLst/>
            <a:gdLst>
              <a:gd name="connsiteX0" fmla="*/ 0 w 942975"/>
              <a:gd name="connsiteY0" fmla="*/ 34925 h 85725"/>
              <a:gd name="connsiteX1" fmla="*/ 66675 w 942975"/>
              <a:gd name="connsiteY1" fmla="*/ 82550 h 85725"/>
              <a:gd name="connsiteX2" fmla="*/ 180975 w 942975"/>
              <a:gd name="connsiteY2" fmla="*/ 3175 h 85725"/>
              <a:gd name="connsiteX3" fmla="*/ 304800 w 942975"/>
              <a:gd name="connsiteY3" fmla="*/ 85725 h 85725"/>
              <a:gd name="connsiteX4" fmla="*/ 415925 w 942975"/>
              <a:gd name="connsiteY4" fmla="*/ 3175 h 85725"/>
              <a:gd name="connsiteX5" fmla="*/ 530225 w 942975"/>
              <a:gd name="connsiteY5" fmla="*/ 85725 h 85725"/>
              <a:gd name="connsiteX6" fmla="*/ 647700 w 942975"/>
              <a:gd name="connsiteY6" fmla="*/ 0 h 85725"/>
              <a:gd name="connsiteX7" fmla="*/ 762000 w 942975"/>
              <a:gd name="connsiteY7" fmla="*/ 85725 h 85725"/>
              <a:gd name="connsiteX8" fmla="*/ 876300 w 942975"/>
              <a:gd name="connsiteY8" fmla="*/ 6350 h 85725"/>
              <a:gd name="connsiteX9" fmla="*/ 942975 w 942975"/>
              <a:gd name="connsiteY9" fmla="*/ 5080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2975" h="85725">
                <a:moveTo>
                  <a:pt x="0" y="34925"/>
                </a:moveTo>
                <a:lnTo>
                  <a:pt x="66675" y="82550"/>
                </a:lnTo>
                <a:lnTo>
                  <a:pt x="180975" y="3175"/>
                </a:lnTo>
                <a:lnTo>
                  <a:pt x="304800" y="85725"/>
                </a:lnTo>
                <a:lnTo>
                  <a:pt x="415925" y="3175"/>
                </a:lnTo>
                <a:lnTo>
                  <a:pt x="530225" y="85725"/>
                </a:lnTo>
                <a:lnTo>
                  <a:pt x="647700" y="0"/>
                </a:lnTo>
                <a:lnTo>
                  <a:pt x="762000" y="85725"/>
                </a:lnTo>
                <a:lnTo>
                  <a:pt x="876300" y="6350"/>
                </a:lnTo>
                <a:lnTo>
                  <a:pt x="942975" y="5080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1" name="Freeform 90">
            <a:extLst>
              <a:ext uri="{FF2B5EF4-FFF2-40B4-BE49-F238E27FC236}">
                <a16:creationId xmlns:a16="http://schemas.microsoft.com/office/drawing/2014/main" id="{D667847E-74BB-FE50-AAF2-48D6149E11B3}"/>
              </a:ext>
            </a:extLst>
          </p:cNvPr>
          <p:cNvSpPr/>
          <p:nvPr/>
        </p:nvSpPr>
        <p:spPr bwMode="auto">
          <a:xfrm>
            <a:off x="2882900" y="4786533"/>
            <a:ext cx="590550" cy="85725"/>
          </a:xfrm>
          <a:custGeom>
            <a:avLst/>
            <a:gdLst>
              <a:gd name="connsiteX0" fmla="*/ 0 w 590550"/>
              <a:gd name="connsiteY0" fmla="*/ 34925 h 85725"/>
              <a:gd name="connsiteX1" fmla="*/ 60325 w 590550"/>
              <a:gd name="connsiteY1" fmla="*/ 82550 h 85725"/>
              <a:gd name="connsiteX2" fmla="*/ 180975 w 590550"/>
              <a:gd name="connsiteY2" fmla="*/ 0 h 85725"/>
              <a:gd name="connsiteX3" fmla="*/ 292100 w 590550"/>
              <a:gd name="connsiteY3" fmla="*/ 85725 h 85725"/>
              <a:gd name="connsiteX4" fmla="*/ 409575 w 590550"/>
              <a:gd name="connsiteY4" fmla="*/ 0 h 85725"/>
              <a:gd name="connsiteX5" fmla="*/ 530225 w 590550"/>
              <a:gd name="connsiteY5" fmla="*/ 82550 h 85725"/>
              <a:gd name="connsiteX6" fmla="*/ 590550 w 590550"/>
              <a:gd name="connsiteY6" fmla="*/ 4127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0550" h="85725">
                <a:moveTo>
                  <a:pt x="0" y="34925"/>
                </a:moveTo>
                <a:lnTo>
                  <a:pt x="60325" y="82550"/>
                </a:lnTo>
                <a:lnTo>
                  <a:pt x="180975" y="0"/>
                </a:lnTo>
                <a:lnTo>
                  <a:pt x="292100" y="85725"/>
                </a:lnTo>
                <a:lnTo>
                  <a:pt x="409575" y="0"/>
                </a:lnTo>
                <a:lnTo>
                  <a:pt x="530225" y="82550"/>
                </a:lnTo>
                <a:lnTo>
                  <a:pt x="590550" y="412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 name="Freeform 91">
            <a:extLst>
              <a:ext uri="{FF2B5EF4-FFF2-40B4-BE49-F238E27FC236}">
                <a16:creationId xmlns:a16="http://schemas.microsoft.com/office/drawing/2014/main" id="{50B53EFB-0611-F462-E74C-17BDE4284344}"/>
              </a:ext>
            </a:extLst>
          </p:cNvPr>
          <p:cNvSpPr/>
          <p:nvPr/>
        </p:nvSpPr>
        <p:spPr bwMode="auto">
          <a:xfrm>
            <a:off x="2527300" y="4786533"/>
            <a:ext cx="247650" cy="82550"/>
          </a:xfrm>
          <a:custGeom>
            <a:avLst/>
            <a:gdLst>
              <a:gd name="connsiteX0" fmla="*/ 0 w 247650"/>
              <a:gd name="connsiteY0" fmla="*/ 47625 h 82550"/>
              <a:gd name="connsiteX1" fmla="*/ 69850 w 247650"/>
              <a:gd name="connsiteY1" fmla="*/ 0 h 82550"/>
              <a:gd name="connsiteX2" fmla="*/ 184150 w 247650"/>
              <a:gd name="connsiteY2" fmla="*/ 82550 h 82550"/>
              <a:gd name="connsiteX3" fmla="*/ 247650 w 247650"/>
              <a:gd name="connsiteY3" fmla="*/ 41275 h 82550"/>
            </a:gdLst>
            <a:ahLst/>
            <a:cxnLst>
              <a:cxn ang="0">
                <a:pos x="connsiteX0" y="connsiteY0"/>
              </a:cxn>
              <a:cxn ang="0">
                <a:pos x="connsiteX1" y="connsiteY1"/>
              </a:cxn>
              <a:cxn ang="0">
                <a:pos x="connsiteX2" y="connsiteY2"/>
              </a:cxn>
              <a:cxn ang="0">
                <a:pos x="connsiteX3" y="connsiteY3"/>
              </a:cxn>
            </a:cxnLst>
            <a:rect l="l" t="t" r="r" b="b"/>
            <a:pathLst>
              <a:path w="247650" h="82550">
                <a:moveTo>
                  <a:pt x="0" y="47625"/>
                </a:moveTo>
                <a:lnTo>
                  <a:pt x="69850" y="0"/>
                </a:lnTo>
                <a:lnTo>
                  <a:pt x="184150" y="82550"/>
                </a:lnTo>
                <a:lnTo>
                  <a:pt x="247650" y="412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7" name="Group 96">
            <a:extLst>
              <a:ext uri="{FF2B5EF4-FFF2-40B4-BE49-F238E27FC236}">
                <a16:creationId xmlns:a16="http://schemas.microsoft.com/office/drawing/2014/main" id="{2804E6AB-43AB-417C-5911-18A00CDE89A9}"/>
              </a:ext>
            </a:extLst>
          </p:cNvPr>
          <p:cNvGrpSpPr/>
          <p:nvPr/>
        </p:nvGrpSpPr>
        <p:grpSpPr>
          <a:xfrm rot="10800000" flipH="1">
            <a:off x="2935479" y="4897279"/>
            <a:ext cx="28388" cy="81385"/>
            <a:chOff x="3879850" y="4893743"/>
            <a:chExt cx="163512" cy="98475"/>
          </a:xfrm>
        </p:grpSpPr>
        <p:cxnSp>
          <p:nvCxnSpPr>
            <p:cNvPr id="94" name="Straight Connector 93">
              <a:extLst>
                <a:ext uri="{FF2B5EF4-FFF2-40B4-BE49-F238E27FC236}">
                  <a16:creationId xmlns:a16="http://schemas.microsoft.com/office/drawing/2014/main" id="{202496CC-E2BE-BADD-9107-88D5F570F9FE}"/>
                </a:ext>
              </a:extLst>
            </p:cNvPr>
            <p:cNvCxnSpPr/>
            <p:nvPr/>
          </p:nvCxnSpPr>
          <p:spPr bwMode="auto">
            <a:xfrm>
              <a:off x="3879850" y="4893743"/>
              <a:ext cx="163512" cy="0"/>
            </a:xfrm>
            <a:prstGeom prst="line">
              <a:avLst/>
            </a:prstGeom>
            <a:noFill/>
            <a:ln w="12700" cap="rnd"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D7129721-47C8-9E69-8723-4892C8A00CEF}"/>
                </a:ext>
              </a:extLst>
            </p:cNvPr>
            <p:cNvCxnSpPr/>
            <p:nvPr/>
          </p:nvCxnSpPr>
          <p:spPr bwMode="auto">
            <a:xfrm>
              <a:off x="3900182" y="4943078"/>
              <a:ext cx="122849" cy="0"/>
            </a:xfrm>
            <a:prstGeom prst="line">
              <a:avLst/>
            </a:prstGeom>
            <a:noFill/>
            <a:ln w="12700" cap="rnd"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E543487-1A5B-81F9-7EDA-1AF874C0A2D9}"/>
                </a:ext>
              </a:extLst>
            </p:cNvPr>
            <p:cNvCxnSpPr/>
            <p:nvPr/>
          </p:nvCxnSpPr>
          <p:spPr bwMode="auto">
            <a:xfrm>
              <a:off x="3922965" y="4992218"/>
              <a:ext cx="69345" cy="0"/>
            </a:xfrm>
            <a:prstGeom prst="line">
              <a:avLst/>
            </a:prstGeom>
            <a:noFill/>
            <a:ln w="12700" cap="rnd" cmpd="sng" algn="ctr">
              <a:solidFill>
                <a:schemeClr val="bg1"/>
              </a:solidFill>
              <a:prstDash val="solid"/>
              <a:round/>
              <a:headEnd type="none" w="med" len="med"/>
              <a:tailEnd type="none" w="med" len="med"/>
            </a:ln>
            <a:effectLst/>
          </p:spPr>
        </p:cxnSp>
      </p:grpSp>
      <p:grpSp>
        <p:nvGrpSpPr>
          <p:cNvPr id="103" name="Group 102">
            <a:extLst>
              <a:ext uri="{FF2B5EF4-FFF2-40B4-BE49-F238E27FC236}">
                <a16:creationId xmlns:a16="http://schemas.microsoft.com/office/drawing/2014/main" id="{8DF6183F-5C29-BD74-EE78-4C918C99D8AF}"/>
              </a:ext>
            </a:extLst>
          </p:cNvPr>
          <p:cNvGrpSpPr/>
          <p:nvPr/>
        </p:nvGrpSpPr>
        <p:grpSpPr>
          <a:xfrm rot="10800000">
            <a:off x="2587542" y="4657365"/>
            <a:ext cx="31227" cy="98748"/>
            <a:chOff x="3521480" y="5016151"/>
            <a:chExt cx="31227" cy="119485"/>
          </a:xfrm>
        </p:grpSpPr>
        <p:cxnSp>
          <p:nvCxnSpPr>
            <p:cNvPr id="99" name="Straight Connector 98">
              <a:extLst>
                <a:ext uri="{FF2B5EF4-FFF2-40B4-BE49-F238E27FC236}">
                  <a16:creationId xmlns:a16="http://schemas.microsoft.com/office/drawing/2014/main" id="{1B382655-C1BB-FE2F-9436-E9C9270110C2}"/>
                </a:ext>
              </a:extLst>
            </p:cNvPr>
            <p:cNvCxnSpPr>
              <a:cxnSpLocks/>
            </p:cNvCxnSpPr>
            <p:nvPr/>
          </p:nvCxnSpPr>
          <p:spPr bwMode="auto">
            <a:xfrm rot="10800000" flipH="1">
              <a:off x="3521480" y="5135636"/>
              <a:ext cx="31227" cy="0"/>
            </a:xfrm>
            <a:prstGeom prst="line">
              <a:avLst/>
            </a:prstGeom>
            <a:noFill/>
            <a:ln w="12700" cap="rnd"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870C169B-663E-2F3B-E10C-A7F8B8E8E88B}"/>
                </a:ext>
              </a:extLst>
            </p:cNvPr>
            <p:cNvCxnSpPr>
              <a:cxnSpLocks/>
            </p:cNvCxnSpPr>
            <p:nvPr/>
          </p:nvCxnSpPr>
          <p:spPr bwMode="auto">
            <a:xfrm rot="10800000" flipH="1">
              <a:off x="3529605" y="5095806"/>
              <a:ext cx="21328" cy="0"/>
            </a:xfrm>
            <a:prstGeom prst="line">
              <a:avLst/>
            </a:prstGeom>
            <a:noFill/>
            <a:ln w="12700" cap="rnd"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2D009F2C-BDD1-A8BE-79F2-ABD8E1889373}"/>
                </a:ext>
              </a:extLst>
            </p:cNvPr>
            <p:cNvCxnSpPr>
              <a:cxnSpLocks/>
            </p:cNvCxnSpPr>
            <p:nvPr/>
          </p:nvCxnSpPr>
          <p:spPr bwMode="auto">
            <a:xfrm rot="10800000" flipH="1">
              <a:off x="3534249" y="5055979"/>
              <a:ext cx="12039" cy="0"/>
            </a:xfrm>
            <a:prstGeom prst="line">
              <a:avLst/>
            </a:prstGeom>
            <a:noFill/>
            <a:ln w="12700" cap="rnd"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DAFC7726-9181-FF8F-6E7D-D30971ABD76F}"/>
                </a:ext>
              </a:extLst>
            </p:cNvPr>
            <p:cNvCxnSpPr>
              <a:cxnSpLocks/>
            </p:cNvCxnSpPr>
            <p:nvPr/>
          </p:nvCxnSpPr>
          <p:spPr bwMode="auto">
            <a:xfrm rot="10800000" flipH="1">
              <a:off x="3535294" y="5016151"/>
              <a:ext cx="9950" cy="0"/>
            </a:xfrm>
            <a:prstGeom prst="line">
              <a:avLst/>
            </a:prstGeom>
            <a:noFill/>
            <a:ln w="12700" cap="rnd" cmpd="sng" algn="ctr">
              <a:solidFill>
                <a:schemeClr val="bg1"/>
              </a:solidFill>
              <a:prstDash val="solid"/>
              <a:round/>
              <a:headEnd type="none" w="med" len="med"/>
              <a:tailEnd type="none" w="med" len="med"/>
            </a:ln>
            <a:effectLst/>
          </p:spPr>
        </p:cxnSp>
      </p:grpSp>
      <p:sp>
        <p:nvSpPr>
          <p:cNvPr id="104" name="Freeform 103">
            <a:extLst>
              <a:ext uri="{FF2B5EF4-FFF2-40B4-BE49-F238E27FC236}">
                <a16:creationId xmlns:a16="http://schemas.microsoft.com/office/drawing/2014/main" id="{DF7D939D-75DF-EC96-3198-C4DFC82EE09E}"/>
              </a:ext>
            </a:extLst>
          </p:cNvPr>
          <p:cNvSpPr/>
          <p:nvPr/>
        </p:nvSpPr>
        <p:spPr bwMode="auto">
          <a:xfrm>
            <a:off x="1606550" y="4789708"/>
            <a:ext cx="473075" cy="92075"/>
          </a:xfrm>
          <a:custGeom>
            <a:avLst/>
            <a:gdLst>
              <a:gd name="connsiteX0" fmla="*/ 0 w 473075"/>
              <a:gd name="connsiteY0" fmla="*/ 44450 h 92075"/>
              <a:gd name="connsiteX1" fmla="*/ 66675 w 473075"/>
              <a:gd name="connsiteY1" fmla="*/ 0 h 92075"/>
              <a:gd name="connsiteX2" fmla="*/ 174625 w 473075"/>
              <a:gd name="connsiteY2" fmla="*/ 92075 h 92075"/>
              <a:gd name="connsiteX3" fmla="*/ 298450 w 473075"/>
              <a:gd name="connsiteY3" fmla="*/ 0 h 92075"/>
              <a:gd name="connsiteX4" fmla="*/ 419100 w 473075"/>
              <a:gd name="connsiteY4" fmla="*/ 79375 h 92075"/>
              <a:gd name="connsiteX5" fmla="*/ 473075 w 473075"/>
              <a:gd name="connsiteY5" fmla="*/ 34925 h 9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3075" h="92075">
                <a:moveTo>
                  <a:pt x="0" y="44450"/>
                </a:moveTo>
                <a:lnTo>
                  <a:pt x="66675" y="0"/>
                </a:lnTo>
                <a:lnTo>
                  <a:pt x="174625" y="92075"/>
                </a:lnTo>
                <a:lnTo>
                  <a:pt x="298450" y="0"/>
                </a:lnTo>
                <a:lnTo>
                  <a:pt x="419100" y="79375"/>
                </a:lnTo>
                <a:lnTo>
                  <a:pt x="473075" y="3492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 name="Freeform 104">
            <a:extLst>
              <a:ext uri="{FF2B5EF4-FFF2-40B4-BE49-F238E27FC236}">
                <a16:creationId xmlns:a16="http://schemas.microsoft.com/office/drawing/2014/main" id="{15D193DB-BD36-E0B1-ADAC-73687D86FB86}"/>
              </a:ext>
            </a:extLst>
          </p:cNvPr>
          <p:cNvSpPr/>
          <p:nvPr/>
        </p:nvSpPr>
        <p:spPr bwMode="auto">
          <a:xfrm>
            <a:off x="2184400" y="4789708"/>
            <a:ext cx="250825" cy="79375"/>
          </a:xfrm>
          <a:custGeom>
            <a:avLst/>
            <a:gdLst>
              <a:gd name="connsiteX0" fmla="*/ 0 w 250825"/>
              <a:gd name="connsiteY0" fmla="*/ 28575 h 79375"/>
              <a:gd name="connsiteX1" fmla="*/ 69850 w 250825"/>
              <a:gd name="connsiteY1" fmla="*/ 79375 h 79375"/>
              <a:gd name="connsiteX2" fmla="*/ 180975 w 250825"/>
              <a:gd name="connsiteY2" fmla="*/ 0 h 79375"/>
              <a:gd name="connsiteX3" fmla="*/ 250825 w 250825"/>
              <a:gd name="connsiteY3" fmla="*/ 44450 h 79375"/>
            </a:gdLst>
            <a:ahLst/>
            <a:cxnLst>
              <a:cxn ang="0">
                <a:pos x="connsiteX0" y="connsiteY0"/>
              </a:cxn>
              <a:cxn ang="0">
                <a:pos x="connsiteX1" y="connsiteY1"/>
              </a:cxn>
              <a:cxn ang="0">
                <a:pos x="connsiteX2" y="connsiteY2"/>
              </a:cxn>
              <a:cxn ang="0">
                <a:pos x="connsiteX3" y="connsiteY3"/>
              </a:cxn>
            </a:cxnLst>
            <a:rect l="l" t="t" r="r" b="b"/>
            <a:pathLst>
              <a:path w="250825" h="79375">
                <a:moveTo>
                  <a:pt x="0" y="28575"/>
                </a:moveTo>
                <a:lnTo>
                  <a:pt x="69850" y="79375"/>
                </a:lnTo>
                <a:lnTo>
                  <a:pt x="180975" y="0"/>
                </a:lnTo>
                <a:lnTo>
                  <a:pt x="250825" y="4445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06" name="Group 105">
            <a:extLst>
              <a:ext uri="{FF2B5EF4-FFF2-40B4-BE49-F238E27FC236}">
                <a16:creationId xmlns:a16="http://schemas.microsoft.com/office/drawing/2014/main" id="{88EED03E-C0D8-7B57-EAED-4A529CA10630}"/>
              </a:ext>
            </a:extLst>
          </p:cNvPr>
          <p:cNvGrpSpPr/>
          <p:nvPr/>
        </p:nvGrpSpPr>
        <p:grpSpPr>
          <a:xfrm>
            <a:off x="2351509" y="4686753"/>
            <a:ext cx="30499" cy="106932"/>
            <a:chOff x="5435600" y="4915751"/>
            <a:chExt cx="30499" cy="142325"/>
          </a:xfrm>
        </p:grpSpPr>
        <p:cxnSp>
          <p:nvCxnSpPr>
            <p:cNvPr id="107" name="Straight Connector 106">
              <a:extLst>
                <a:ext uri="{FF2B5EF4-FFF2-40B4-BE49-F238E27FC236}">
                  <a16:creationId xmlns:a16="http://schemas.microsoft.com/office/drawing/2014/main" id="{A0CE0390-A7A6-CD02-6E97-D44BF994192E}"/>
                </a:ext>
              </a:extLst>
            </p:cNvPr>
            <p:cNvCxnSpPr/>
            <p:nvPr/>
          </p:nvCxnSpPr>
          <p:spPr bwMode="auto">
            <a:xfrm>
              <a:off x="5435600" y="4915751"/>
              <a:ext cx="0" cy="138500"/>
            </a:xfrm>
            <a:prstGeom prst="line">
              <a:avLst/>
            </a:prstGeom>
            <a:noFill/>
            <a:ln w="12700" cap="rnd"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1EEF137C-4B2D-EF6F-A707-7C3662A662E5}"/>
                </a:ext>
              </a:extLst>
            </p:cNvPr>
            <p:cNvCxnSpPr/>
            <p:nvPr/>
          </p:nvCxnSpPr>
          <p:spPr bwMode="auto">
            <a:xfrm>
              <a:off x="5466099" y="4919576"/>
              <a:ext cx="0" cy="138500"/>
            </a:xfrm>
            <a:prstGeom prst="line">
              <a:avLst/>
            </a:prstGeom>
            <a:noFill/>
            <a:ln w="12700" cap="rnd" cmpd="sng" algn="ctr">
              <a:solidFill>
                <a:schemeClr val="bg1"/>
              </a:solidFill>
              <a:prstDash val="solid"/>
              <a:round/>
              <a:headEnd type="none" w="med" len="med"/>
              <a:tailEnd type="none" w="med" len="med"/>
            </a:ln>
            <a:effectLst/>
          </p:spPr>
        </p:cxnSp>
      </p:grpSp>
      <p:sp>
        <p:nvSpPr>
          <p:cNvPr id="109" name="Freeform 108">
            <a:extLst>
              <a:ext uri="{FF2B5EF4-FFF2-40B4-BE49-F238E27FC236}">
                <a16:creationId xmlns:a16="http://schemas.microsoft.com/office/drawing/2014/main" id="{187D5031-3EEA-CFB8-01D9-45A394F73D4C}"/>
              </a:ext>
            </a:extLst>
          </p:cNvPr>
          <p:cNvSpPr/>
          <p:nvPr/>
        </p:nvSpPr>
        <p:spPr bwMode="auto">
          <a:xfrm>
            <a:off x="2711450" y="4294408"/>
            <a:ext cx="234950" cy="330200"/>
          </a:xfrm>
          <a:custGeom>
            <a:avLst/>
            <a:gdLst>
              <a:gd name="connsiteX0" fmla="*/ 3175 w 234950"/>
              <a:gd name="connsiteY0" fmla="*/ 82550 h 330200"/>
              <a:gd name="connsiteX1" fmla="*/ 120650 w 234950"/>
              <a:gd name="connsiteY1" fmla="*/ 0 h 330200"/>
              <a:gd name="connsiteX2" fmla="*/ 234950 w 234950"/>
              <a:gd name="connsiteY2" fmla="*/ 79375 h 330200"/>
              <a:gd name="connsiteX3" fmla="*/ 234950 w 234950"/>
              <a:gd name="connsiteY3" fmla="*/ 250825 h 330200"/>
              <a:gd name="connsiteX4" fmla="*/ 120650 w 234950"/>
              <a:gd name="connsiteY4" fmla="*/ 330200 h 330200"/>
              <a:gd name="connsiteX5" fmla="*/ 0 w 234950"/>
              <a:gd name="connsiteY5" fmla="*/ 247650 h 330200"/>
              <a:gd name="connsiteX6" fmla="*/ 3175 w 234950"/>
              <a:gd name="connsiteY6" fmla="*/ 8255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50" h="330200">
                <a:moveTo>
                  <a:pt x="3175" y="82550"/>
                </a:moveTo>
                <a:lnTo>
                  <a:pt x="120650" y="0"/>
                </a:lnTo>
                <a:lnTo>
                  <a:pt x="234950" y="79375"/>
                </a:lnTo>
                <a:lnTo>
                  <a:pt x="234950" y="250825"/>
                </a:lnTo>
                <a:lnTo>
                  <a:pt x="120650" y="330200"/>
                </a:lnTo>
                <a:lnTo>
                  <a:pt x="0" y="247650"/>
                </a:lnTo>
                <a:cubicBezTo>
                  <a:pt x="1058" y="192617"/>
                  <a:pt x="2117" y="137583"/>
                  <a:pt x="3175" y="82550"/>
                </a:cubicBezTo>
                <a:close/>
              </a:path>
            </a:pathLst>
          </a:custGeom>
          <a:noFill/>
          <a:ln w="12700" cap="rnd">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0" name="Freeform 109">
            <a:extLst>
              <a:ext uri="{FF2B5EF4-FFF2-40B4-BE49-F238E27FC236}">
                <a16:creationId xmlns:a16="http://schemas.microsoft.com/office/drawing/2014/main" id="{6734FF6A-3C00-D870-3157-A14643474B87}"/>
              </a:ext>
            </a:extLst>
          </p:cNvPr>
          <p:cNvSpPr/>
          <p:nvPr/>
        </p:nvSpPr>
        <p:spPr bwMode="auto">
          <a:xfrm>
            <a:off x="2362298" y="5032649"/>
            <a:ext cx="234950" cy="330200"/>
          </a:xfrm>
          <a:custGeom>
            <a:avLst/>
            <a:gdLst>
              <a:gd name="connsiteX0" fmla="*/ 3175 w 234950"/>
              <a:gd name="connsiteY0" fmla="*/ 82550 h 330200"/>
              <a:gd name="connsiteX1" fmla="*/ 120650 w 234950"/>
              <a:gd name="connsiteY1" fmla="*/ 0 h 330200"/>
              <a:gd name="connsiteX2" fmla="*/ 234950 w 234950"/>
              <a:gd name="connsiteY2" fmla="*/ 79375 h 330200"/>
              <a:gd name="connsiteX3" fmla="*/ 234950 w 234950"/>
              <a:gd name="connsiteY3" fmla="*/ 250825 h 330200"/>
              <a:gd name="connsiteX4" fmla="*/ 120650 w 234950"/>
              <a:gd name="connsiteY4" fmla="*/ 330200 h 330200"/>
              <a:gd name="connsiteX5" fmla="*/ 0 w 234950"/>
              <a:gd name="connsiteY5" fmla="*/ 247650 h 330200"/>
              <a:gd name="connsiteX6" fmla="*/ 3175 w 234950"/>
              <a:gd name="connsiteY6" fmla="*/ 8255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50" h="330200">
                <a:moveTo>
                  <a:pt x="3175" y="82550"/>
                </a:moveTo>
                <a:lnTo>
                  <a:pt x="120650" y="0"/>
                </a:lnTo>
                <a:lnTo>
                  <a:pt x="234950" y="79375"/>
                </a:lnTo>
                <a:lnTo>
                  <a:pt x="234950" y="250825"/>
                </a:lnTo>
                <a:lnTo>
                  <a:pt x="120650" y="330200"/>
                </a:lnTo>
                <a:lnTo>
                  <a:pt x="0" y="247650"/>
                </a:lnTo>
                <a:cubicBezTo>
                  <a:pt x="1058" y="192617"/>
                  <a:pt x="2117" y="137583"/>
                  <a:pt x="3175" y="82550"/>
                </a:cubicBezTo>
                <a:close/>
              </a:path>
            </a:pathLst>
          </a:custGeom>
          <a:noFill/>
          <a:ln w="12700" cap="rnd">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 name="Freeform 110">
            <a:extLst>
              <a:ext uri="{FF2B5EF4-FFF2-40B4-BE49-F238E27FC236}">
                <a16:creationId xmlns:a16="http://schemas.microsoft.com/office/drawing/2014/main" id="{F7E1DC02-7147-F0D9-0D29-4BC7594C4279}"/>
              </a:ext>
            </a:extLst>
          </p:cNvPr>
          <p:cNvSpPr/>
          <p:nvPr/>
        </p:nvSpPr>
        <p:spPr bwMode="auto">
          <a:xfrm>
            <a:off x="2250803" y="4862733"/>
            <a:ext cx="117475" cy="250825"/>
          </a:xfrm>
          <a:custGeom>
            <a:avLst/>
            <a:gdLst>
              <a:gd name="connsiteX0" fmla="*/ 0 w 117475"/>
              <a:gd name="connsiteY0" fmla="*/ 0 h 250825"/>
              <a:gd name="connsiteX1" fmla="*/ 0 w 117475"/>
              <a:gd name="connsiteY1" fmla="*/ 165100 h 250825"/>
              <a:gd name="connsiteX2" fmla="*/ 117475 w 117475"/>
              <a:gd name="connsiteY2" fmla="*/ 250825 h 250825"/>
            </a:gdLst>
            <a:ahLst/>
            <a:cxnLst>
              <a:cxn ang="0">
                <a:pos x="connsiteX0" y="connsiteY0"/>
              </a:cxn>
              <a:cxn ang="0">
                <a:pos x="connsiteX1" y="connsiteY1"/>
              </a:cxn>
              <a:cxn ang="0">
                <a:pos x="connsiteX2" y="connsiteY2"/>
              </a:cxn>
            </a:cxnLst>
            <a:rect l="l" t="t" r="r" b="b"/>
            <a:pathLst>
              <a:path w="117475" h="250825">
                <a:moveTo>
                  <a:pt x="0" y="0"/>
                </a:moveTo>
                <a:lnTo>
                  <a:pt x="0" y="165100"/>
                </a:lnTo>
                <a:lnTo>
                  <a:pt x="117475" y="250825"/>
                </a:ln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 name="Freeform 112">
            <a:extLst>
              <a:ext uri="{FF2B5EF4-FFF2-40B4-BE49-F238E27FC236}">
                <a16:creationId xmlns:a16="http://schemas.microsoft.com/office/drawing/2014/main" id="{9BC08B9A-0551-3AA5-BA6D-3E75580F867F}"/>
              </a:ext>
            </a:extLst>
          </p:cNvPr>
          <p:cNvSpPr/>
          <p:nvPr/>
        </p:nvSpPr>
        <p:spPr bwMode="auto">
          <a:xfrm>
            <a:off x="2235200" y="4862733"/>
            <a:ext cx="28575" cy="180975"/>
          </a:xfrm>
          <a:custGeom>
            <a:avLst/>
            <a:gdLst>
              <a:gd name="connsiteX0" fmla="*/ 28575 w 28575"/>
              <a:gd name="connsiteY0" fmla="*/ 180975 h 180975"/>
              <a:gd name="connsiteX1" fmla="*/ 0 w 28575"/>
              <a:gd name="connsiteY1" fmla="*/ 161925 h 180975"/>
              <a:gd name="connsiteX2" fmla="*/ 15875 w 28575"/>
              <a:gd name="connsiteY2" fmla="*/ 0 h 180975"/>
              <a:gd name="connsiteX3" fmla="*/ 28575 w 28575"/>
              <a:gd name="connsiteY3" fmla="*/ 180975 h 180975"/>
            </a:gdLst>
            <a:ahLst/>
            <a:cxnLst>
              <a:cxn ang="0">
                <a:pos x="connsiteX0" y="connsiteY0"/>
              </a:cxn>
              <a:cxn ang="0">
                <a:pos x="connsiteX1" y="connsiteY1"/>
              </a:cxn>
              <a:cxn ang="0">
                <a:pos x="connsiteX2" y="connsiteY2"/>
              </a:cxn>
              <a:cxn ang="0">
                <a:pos x="connsiteX3" y="connsiteY3"/>
              </a:cxn>
            </a:cxnLst>
            <a:rect l="l" t="t" r="r" b="b"/>
            <a:pathLst>
              <a:path w="28575" h="180975">
                <a:moveTo>
                  <a:pt x="28575" y="180975"/>
                </a:moveTo>
                <a:lnTo>
                  <a:pt x="0" y="161925"/>
                </a:lnTo>
                <a:lnTo>
                  <a:pt x="15875" y="0"/>
                </a:lnTo>
                <a:lnTo>
                  <a:pt x="28575" y="180975"/>
                </a:lnTo>
                <a:close/>
              </a:path>
            </a:pathLst>
          </a:custGeom>
          <a:solidFill>
            <a:schemeClr val="bg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4" name="Freeform 113">
            <a:extLst>
              <a:ext uri="{FF2B5EF4-FFF2-40B4-BE49-F238E27FC236}">
                <a16:creationId xmlns:a16="http://schemas.microsoft.com/office/drawing/2014/main" id="{3DAEA687-2838-BEB4-F43F-81BAF7F183A2}"/>
              </a:ext>
            </a:extLst>
          </p:cNvPr>
          <p:cNvSpPr/>
          <p:nvPr/>
        </p:nvSpPr>
        <p:spPr bwMode="auto">
          <a:xfrm>
            <a:off x="2393950" y="5072283"/>
            <a:ext cx="85725" cy="57150"/>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 name="Freeform 114">
            <a:extLst>
              <a:ext uri="{FF2B5EF4-FFF2-40B4-BE49-F238E27FC236}">
                <a16:creationId xmlns:a16="http://schemas.microsoft.com/office/drawing/2014/main" id="{715CED79-4ECA-90C4-A760-C2A5EA291B07}"/>
              </a:ext>
            </a:extLst>
          </p:cNvPr>
          <p:cNvSpPr/>
          <p:nvPr/>
        </p:nvSpPr>
        <p:spPr bwMode="auto">
          <a:xfrm flipV="1">
            <a:off x="2394639" y="5261659"/>
            <a:ext cx="81862" cy="57149"/>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6" name="Freeform 115">
            <a:extLst>
              <a:ext uri="{FF2B5EF4-FFF2-40B4-BE49-F238E27FC236}">
                <a16:creationId xmlns:a16="http://schemas.microsoft.com/office/drawing/2014/main" id="{30AFBAC5-18BE-E4F0-B3DF-8820F5173EDC}"/>
              </a:ext>
            </a:extLst>
          </p:cNvPr>
          <p:cNvSpPr/>
          <p:nvPr/>
        </p:nvSpPr>
        <p:spPr bwMode="auto">
          <a:xfrm rot="14964369" flipV="1">
            <a:off x="2513593" y="5170413"/>
            <a:ext cx="120464" cy="45719"/>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20" name="Group 119">
            <a:extLst>
              <a:ext uri="{FF2B5EF4-FFF2-40B4-BE49-F238E27FC236}">
                <a16:creationId xmlns:a16="http://schemas.microsoft.com/office/drawing/2014/main" id="{250B308A-46D0-F93C-CBD9-2311E36C6156}"/>
              </a:ext>
            </a:extLst>
          </p:cNvPr>
          <p:cNvGrpSpPr/>
          <p:nvPr/>
        </p:nvGrpSpPr>
        <p:grpSpPr>
          <a:xfrm rot="10800000">
            <a:off x="2714625" y="4335783"/>
            <a:ext cx="202734" cy="246525"/>
            <a:chOff x="2742987" y="3882951"/>
            <a:chExt cx="202734" cy="246525"/>
          </a:xfrm>
        </p:grpSpPr>
        <p:sp>
          <p:nvSpPr>
            <p:cNvPr id="117" name="Freeform 116">
              <a:extLst>
                <a:ext uri="{FF2B5EF4-FFF2-40B4-BE49-F238E27FC236}">
                  <a16:creationId xmlns:a16="http://schemas.microsoft.com/office/drawing/2014/main" id="{8CB92177-14E8-AFE8-1700-E2353692FF33}"/>
                </a:ext>
              </a:extLst>
            </p:cNvPr>
            <p:cNvSpPr/>
            <p:nvPr/>
          </p:nvSpPr>
          <p:spPr bwMode="auto">
            <a:xfrm>
              <a:off x="2742987" y="3882951"/>
              <a:ext cx="85725" cy="57150"/>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8" name="Freeform 117">
              <a:extLst>
                <a:ext uri="{FF2B5EF4-FFF2-40B4-BE49-F238E27FC236}">
                  <a16:creationId xmlns:a16="http://schemas.microsoft.com/office/drawing/2014/main" id="{BF7B4C1B-CA4E-6E8D-40AA-7B18A09CE290}"/>
                </a:ext>
              </a:extLst>
            </p:cNvPr>
            <p:cNvSpPr/>
            <p:nvPr/>
          </p:nvSpPr>
          <p:spPr bwMode="auto">
            <a:xfrm flipV="1">
              <a:off x="2743676" y="4072327"/>
              <a:ext cx="81862" cy="57149"/>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9" name="Freeform 118">
              <a:extLst>
                <a:ext uri="{FF2B5EF4-FFF2-40B4-BE49-F238E27FC236}">
                  <a16:creationId xmlns:a16="http://schemas.microsoft.com/office/drawing/2014/main" id="{899AA85E-4BF8-F540-1B17-58FEAF72DB3E}"/>
                </a:ext>
              </a:extLst>
            </p:cNvPr>
            <p:cNvSpPr/>
            <p:nvPr/>
          </p:nvSpPr>
          <p:spPr bwMode="auto">
            <a:xfrm rot="14964369" flipV="1">
              <a:off x="2862630" y="3981081"/>
              <a:ext cx="120464" cy="45719"/>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21" name="Freeform 120">
            <a:extLst>
              <a:ext uri="{FF2B5EF4-FFF2-40B4-BE49-F238E27FC236}">
                <a16:creationId xmlns:a16="http://schemas.microsoft.com/office/drawing/2014/main" id="{6F650932-B509-2B06-767F-36E269E9B5C6}"/>
              </a:ext>
            </a:extLst>
          </p:cNvPr>
          <p:cNvSpPr/>
          <p:nvPr/>
        </p:nvSpPr>
        <p:spPr bwMode="auto">
          <a:xfrm>
            <a:off x="2597150" y="5281833"/>
            <a:ext cx="73025" cy="53975"/>
          </a:xfrm>
          <a:custGeom>
            <a:avLst/>
            <a:gdLst>
              <a:gd name="connsiteX0" fmla="*/ 0 w 73025"/>
              <a:gd name="connsiteY0" fmla="*/ 0 h 53975"/>
              <a:gd name="connsiteX1" fmla="*/ 73025 w 73025"/>
              <a:gd name="connsiteY1" fmla="*/ 53975 h 53975"/>
            </a:gdLst>
            <a:ahLst/>
            <a:cxnLst>
              <a:cxn ang="0">
                <a:pos x="connsiteX0" y="connsiteY0"/>
              </a:cxn>
              <a:cxn ang="0">
                <a:pos x="connsiteX1" y="connsiteY1"/>
              </a:cxn>
            </a:cxnLst>
            <a:rect l="l" t="t" r="r" b="b"/>
            <a:pathLst>
              <a:path w="73025" h="53975">
                <a:moveTo>
                  <a:pt x="0" y="0"/>
                </a:moveTo>
                <a:lnTo>
                  <a:pt x="73025" y="539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4" name="Freeform 123">
            <a:extLst>
              <a:ext uri="{FF2B5EF4-FFF2-40B4-BE49-F238E27FC236}">
                <a16:creationId xmlns:a16="http://schemas.microsoft.com/office/drawing/2014/main" id="{C4CD54C1-CCFD-1D19-C013-F5E5C5AAE7CE}"/>
              </a:ext>
            </a:extLst>
          </p:cNvPr>
          <p:cNvSpPr/>
          <p:nvPr/>
        </p:nvSpPr>
        <p:spPr bwMode="auto">
          <a:xfrm>
            <a:off x="2597150" y="4538883"/>
            <a:ext cx="117475" cy="85725"/>
          </a:xfrm>
          <a:custGeom>
            <a:avLst/>
            <a:gdLst>
              <a:gd name="connsiteX0" fmla="*/ 117475 w 117475"/>
              <a:gd name="connsiteY0" fmla="*/ 0 h 85725"/>
              <a:gd name="connsiteX1" fmla="*/ 0 w 117475"/>
              <a:gd name="connsiteY1" fmla="*/ 85725 h 85725"/>
            </a:gdLst>
            <a:ahLst/>
            <a:cxnLst>
              <a:cxn ang="0">
                <a:pos x="connsiteX0" y="connsiteY0"/>
              </a:cxn>
              <a:cxn ang="0">
                <a:pos x="connsiteX1" y="connsiteY1"/>
              </a:cxn>
            </a:cxnLst>
            <a:rect l="l" t="t" r="r" b="b"/>
            <a:pathLst>
              <a:path w="117475" h="85725">
                <a:moveTo>
                  <a:pt x="117475" y="0"/>
                </a:moveTo>
                <a:lnTo>
                  <a:pt x="0" y="8572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5" name="Freeform 124">
            <a:extLst>
              <a:ext uri="{FF2B5EF4-FFF2-40B4-BE49-F238E27FC236}">
                <a16:creationId xmlns:a16="http://schemas.microsoft.com/office/drawing/2014/main" id="{525AB9FE-1BCF-449A-275D-45045901C9E0}"/>
              </a:ext>
            </a:extLst>
          </p:cNvPr>
          <p:cNvSpPr/>
          <p:nvPr/>
        </p:nvSpPr>
        <p:spPr bwMode="auto">
          <a:xfrm>
            <a:off x="2482850" y="5361208"/>
            <a:ext cx="0" cy="114300"/>
          </a:xfrm>
          <a:custGeom>
            <a:avLst/>
            <a:gdLst>
              <a:gd name="connsiteX0" fmla="*/ 0 w 0"/>
              <a:gd name="connsiteY0" fmla="*/ 0 h 114300"/>
              <a:gd name="connsiteX1" fmla="*/ 0 w 0"/>
              <a:gd name="connsiteY1" fmla="*/ 114300 h 114300"/>
            </a:gdLst>
            <a:ahLst/>
            <a:cxnLst>
              <a:cxn ang="0">
                <a:pos x="connsiteX0" y="connsiteY0"/>
              </a:cxn>
              <a:cxn ang="0">
                <a:pos x="connsiteX1" y="connsiteY1"/>
              </a:cxn>
            </a:cxnLst>
            <a:rect l="l" t="t" r="r" b="b"/>
            <a:pathLst>
              <a:path h="114300">
                <a:moveTo>
                  <a:pt x="0" y="0"/>
                </a:moveTo>
                <a:lnTo>
                  <a:pt x="0" y="11430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6" name="Freeform 125">
            <a:extLst>
              <a:ext uri="{FF2B5EF4-FFF2-40B4-BE49-F238E27FC236}">
                <a16:creationId xmlns:a16="http://schemas.microsoft.com/office/drawing/2014/main" id="{2A6E623F-C1C6-190C-B658-F9853EBFCE8F}"/>
              </a:ext>
            </a:extLst>
          </p:cNvPr>
          <p:cNvSpPr/>
          <p:nvPr/>
        </p:nvSpPr>
        <p:spPr bwMode="auto">
          <a:xfrm>
            <a:off x="1406525" y="4599208"/>
            <a:ext cx="127000" cy="292100"/>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7" name="Freeform 126">
            <a:extLst>
              <a:ext uri="{FF2B5EF4-FFF2-40B4-BE49-F238E27FC236}">
                <a16:creationId xmlns:a16="http://schemas.microsoft.com/office/drawing/2014/main" id="{81CD668C-B6F3-D9C1-588E-6E32B854DDD2}"/>
              </a:ext>
            </a:extLst>
          </p:cNvPr>
          <p:cNvSpPr/>
          <p:nvPr/>
        </p:nvSpPr>
        <p:spPr bwMode="auto">
          <a:xfrm flipH="1">
            <a:off x="1077450" y="4823263"/>
            <a:ext cx="119975" cy="69548"/>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8" name="Freeform 127">
            <a:extLst>
              <a:ext uri="{FF2B5EF4-FFF2-40B4-BE49-F238E27FC236}">
                <a16:creationId xmlns:a16="http://schemas.microsoft.com/office/drawing/2014/main" id="{3499D488-618F-C8A1-2E51-54CE7B2AD6F2}"/>
              </a:ext>
            </a:extLst>
          </p:cNvPr>
          <p:cNvSpPr/>
          <p:nvPr/>
        </p:nvSpPr>
        <p:spPr bwMode="auto">
          <a:xfrm flipH="1">
            <a:off x="1475629" y="5020236"/>
            <a:ext cx="216097" cy="108612"/>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9" name="Freeform 128">
            <a:extLst>
              <a:ext uri="{FF2B5EF4-FFF2-40B4-BE49-F238E27FC236}">
                <a16:creationId xmlns:a16="http://schemas.microsoft.com/office/drawing/2014/main" id="{CE5D2D36-84E4-7900-ACA5-B8F4977AF75C}"/>
              </a:ext>
            </a:extLst>
          </p:cNvPr>
          <p:cNvSpPr/>
          <p:nvPr/>
        </p:nvSpPr>
        <p:spPr bwMode="auto">
          <a:xfrm>
            <a:off x="1240317" y="5045066"/>
            <a:ext cx="111541" cy="316142"/>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0" name="Freeform 129">
            <a:extLst>
              <a:ext uri="{FF2B5EF4-FFF2-40B4-BE49-F238E27FC236}">
                <a16:creationId xmlns:a16="http://schemas.microsoft.com/office/drawing/2014/main" id="{A086DACE-DA95-B8A7-B26A-4FA3AD51D45D}"/>
              </a:ext>
            </a:extLst>
          </p:cNvPr>
          <p:cNvSpPr/>
          <p:nvPr/>
        </p:nvSpPr>
        <p:spPr bwMode="auto">
          <a:xfrm flipH="1">
            <a:off x="1406699" y="5039680"/>
            <a:ext cx="49720" cy="93432"/>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1" name="Freeform 130">
            <a:extLst>
              <a:ext uri="{FF2B5EF4-FFF2-40B4-BE49-F238E27FC236}">
                <a16:creationId xmlns:a16="http://schemas.microsoft.com/office/drawing/2014/main" id="{DC9D40D3-6A63-79F2-6CF7-056AE3E8BC33}"/>
              </a:ext>
            </a:extLst>
          </p:cNvPr>
          <p:cNvSpPr/>
          <p:nvPr/>
        </p:nvSpPr>
        <p:spPr bwMode="auto">
          <a:xfrm flipH="1">
            <a:off x="1322724" y="4851345"/>
            <a:ext cx="45719" cy="92055"/>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2" name="Freeform 131">
            <a:extLst>
              <a:ext uri="{FF2B5EF4-FFF2-40B4-BE49-F238E27FC236}">
                <a16:creationId xmlns:a16="http://schemas.microsoft.com/office/drawing/2014/main" id="{6240834B-070F-7673-864D-2559CACC75D4}"/>
              </a:ext>
            </a:extLst>
          </p:cNvPr>
          <p:cNvSpPr/>
          <p:nvPr/>
        </p:nvSpPr>
        <p:spPr bwMode="auto">
          <a:xfrm>
            <a:off x="1270561" y="5023470"/>
            <a:ext cx="45719" cy="45719"/>
          </a:xfrm>
          <a:custGeom>
            <a:avLst/>
            <a:gdLst>
              <a:gd name="connsiteX0" fmla="*/ 0 w 127000"/>
              <a:gd name="connsiteY0" fmla="*/ 292100 h 292100"/>
              <a:gd name="connsiteX1" fmla="*/ 127000 w 127000"/>
              <a:gd name="connsiteY1" fmla="*/ 0 h 292100"/>
            </a:gdLst>
            <a:ahLst/>
            <a:cxnLst>
              <a:cxn ang="0">
                <a:pos x="connsiteX0" y="connsiteY0"/>
              </a:cxn>
              <a:cxn ang="0">
                <a:pos x="connsiteX1" y="connsiteY1"/>
              </a:cxn>
            </a:cxnLst>
            <a:rect l="l" t="t" r="r" b="b"/>
            <a:pathLst>
              <a:path w="127000" h="292100">
                <a:moveTo>
                  <a:pt x="0" y="292100"/>
                </a:moveTo>
                <a:lnTo>
                  <a:pt x="127000" y="0"/>
                </a:lnTo>
              </a:path>
            </a:pathLst>
          </a:custGeom>
          <a:noFill/>
          <a:ln w="1270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3" name="Freeform 132">
            <a:extLst>
              <a:ext uri="{FF2B5EF4-FFF2-40B4-BE49-F238E27FC236}">
                <a16:creationId xmlns:a16="http://schemas.microsoft.com/office/drawing/2014/main" id="{EE349A7F-6BF1-10EE-3C49-F26097F12E71}"/>
              </a:ext>
            </a:extLst>
          </p:cNvPr>
          <p:cNvSpPr/>
          <p:nvPr/>
        </p:nvSpPr>
        <p:spPr bwMode="auto">
          <a:xfrm>
            <a:off x="1047750" y="4637308"/>
            <a:ext cx="219075" cy="111125"/>
          </a:xfrm>
          <a:custGeom>
            <a:avLst/>
            <a:gdLst>
              <a:gd name="connsiteX0" fmla="*/ 0 w 219075"/>
              <a:gd name="connsiteY0" fmla="*/ 111125 h 111125"/>
              <a:gd name="connsiteX1" fmla="*/ 38100 w 219075"/>
              <a:gd name="connsiteY1" fmla="*/ 22225 h 111125"/>
              <a:gd name="connsiteX2" fmla="*/ 165100 w 219075"/>
              <a:gd name="connsiteY2" fmla="*/ 0 h 111125"/>
              <a:gd name="connsiteX3" fmla="*/ 219075 w 219075"/>
              <a:gd name="connsiteY3" fmla="*/ 85725 h 111125"/>
            </a:gdLst>
            <a:ahLst/>
            <a:cxnLst>
              <a:cxn ang="0">
                <a:pos x="connsiteX0" y="connsiteY0"/>
              </a:cxn>
              <a:cxn ang="0">
                <a:pos x="connsiteX1" y="connsiteY1"/>
              </a:cxn>
              <a:cxn ang="0">
                <a:pos x="connsiteX2" y="connsiteY2"/>
              </a:cxn>
              <a:cxn ang="0">
                <a:pos x="connsiteX3" y="connsiteY3"/>
              </a:cxn>
            </a:cxnLst>
            <a:rect l="l" t="t" r="r" b="b"/>
            <a:pathLst>
              <a:path w="219075" h="111125">
                <a:moveTo>
                  <a:pt x="0" y="111125"/>
                </a:moveTo>
                <a:lnTo>
                  <a:pt x="38100" y="22225"/>
                </a:lnTo>
                <a:lnTo>
                  <a:pt x="165100" y="0"/>
                </a:lnTo>
                <a:lnTo>
                  <a:pt x="219075" y="8572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4" name="Freeform 133">
            <a:extLst>
              <a:ext uri="{FF2B5EF4-FFF2-40B4-BE49-F238E27FC236}">
                <a16:creationId xmlns:a16="http://schemas.microsoft.com/office/drawing/2014/main" id="{EB345126-9513-0E48-5733-CE5982AC425B}"/>
              </a:ext>
            </a:extLst>
          </p:cNvPr>
          <p:cNvSpPr/>
          <p:nvPr/>
        </p:nvSpPr>
        <p:spPr bwMode="auto">
          <a:xfrm>
            <a:off x="1339850" y="4669058"/>
            <a:ext cx="130175" cy="63500"/>
          </a:xfrm>
          <a:custGeom>
            <a:avLst/>
            <a:gdLst>
              <a:gd name="connsiteX0" fmla="*/ 0 w 130175"/>
              <a:gd name="connsiteY0" fmla="*/ 63500 h 63500"/>
              <a:gd name="connsiteX1" fmla="*/ 53975 w 130175"/>
              <a:gd name="connsiteY1" fmla="*/ 0 h 63500"/>
              <a:gd name="connsiteX2" fmla="*/ 130175 w 130175"/>
              <a:gd name="connsiteY2" fmla="*/ 19050 h 63500"/>
            </a:gdLst>
            <a:ahLst/>
            <a:cxnLst>
              <a:cxn ang="0">
                <a:pos x="connsiteX0" y="connsiteY0"/>
              </a:cxn>
              <a:cxn ang="0">
                <a:pos x="connsiteX1" y="connsiteY1"/>
              </a:cxn>
              <a:cxn ang="0">
                <a:pos x="connsiteX2" y="connsiteY2"/>
              </a:cxn>
            </a:cxnLst>
            <a:rect l="l" t="t" r="r" b="b"/>
            <a:pathLst>
              <a:path w="130175" h="63500">
                <a:moveTo>
                  <a:pt x="0" y="63500"/>
                </a:moveTo>
                <a:lnTo>
                  <a:pt x="53975" y="0"/>
                </a:lnTo>
                <a:lnTo>
                  <a:pt x="130175" y="1905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7" name="Freeform 136">
            <a:extLst>
              <a:ext uri="{FF2B5EF4-FFF2-40B4-BE49-F238E27FC236}">
                <a16:creationId xmlns:a16="http://schemas.microsoft.com/office/drawing/2014/main" id="{53F6FB0A-3D7C-A5FC-45AA-77FC198F3A90}"/>
              </a:ext>
            </a:extLst>
          </p:cNvPr>
          <p:cNvSpPr/>
          <p:nvPr/>
        </p:nvSpPr>
        <p:spPr bwMode="auto">
          <a:xfrm>
            <a:off x="1520825" y="4710333"/>
            <a:ext cx="22225" cy="95250"/>
          </a:xfrm>
          <a:custGeom>
            <a:avLst/>
            <a:gdLst>
              <a:gd name="connsiteX0" fmla="*/ 22225 w 22225"/>
              <a:gd name="connsiteY0" fmla="*/ 95250 h 95250"/>
              <a:gd name="connsiteX1" fmla="*/ 0 w 22225"/>
              <a:gd name="connsiteY1" fmla="*/ 0 h 95250"/>
              <a:gd name="connsiteX2" fmla="*/ 0 w 22225"/>
              <a:gd name="connsiteY2" fmla="*/ 0 h 95250"/>
            </a:gdLst>
            <a:ahLst/>
            <a:cxnLst>
              <a:cxn ang="0">
                <a:pos x="connsiteX0" y="connsiteY0"/>
              </a:cxn>
              <a:cxn ang="0">
                <a:pos x="connsiteX1" y="connsiteY1"/>
              </a:cxn>
              <a:cxn ang="0">
                <a:pos x="connsiteX2" y="connsiteY2"/>
              </a:cxn>
            </a:cxnLst>
            <a:rect l="l" t="t" r="r" b="b"/>
            <a:pathLst>
              <a:path w="22225" h="95250">
                <a:moveTo>
                  <a:pt x="22225" y="95250"/>
                </a:moveTo>
                <a:lnTo>
                  <a:pt x="0" y="0"/>
                </a:lnTo>
                <a:lnTo>
                  <a:pt x="0"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39" name="Straight Connector 138">
            <a:extLst>
              <a:ext uri="{FF2B5EF4-FFF2-40B4-BE49-F238E27FC236}">
                <a16:creationId xmlns:a16="http://schemas.microsoft.com/office/drawing/2014/main" id="{3371042C-E3A3-0E31-211C-84D2BF16053C}"/>
              </a:ext>
            </a:extLst>
          </p:cNvPr>
          <p:cNvCxnSpPr/>
          <p:nvPr/>
        </p:nvCxnSpPr>
        <p:spPr bwMode="auto">
          <a:xfrm>
            <a:off x="1278082" y="5475508"/>
            <a:ext cx="38198" cy="0"/>
          </a:xfrm>
          <a:prstGeom prst="line">
            <a:avLst/>
          </a:prstGeom>
          <a:noFill/>
          <a:ln w="12700" cap="rnd"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FF7F6FC1-8B26-4F00-792B-019FB0C16CCC}"/>
              </a:ext>
            </a:extLst>
          </p:cNvPr>
          <p:cNvCxnSpPr/>
          <p:nvPr/>
        </p:nvCxnSpPr>
        <p:spPr bwMode="auto">
          <a:xfrm>
            <a:off x="1732107" y="5246304"/>
            <a:ext cx="38198" cy="0"/>
          </a:xfrm>
          <a:prstGeom prst="line">
            <a:avLst/>
          </a:prstGeom>
          <a:noFill/>
          <a:ln w="12700" cap="rnd"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871AFCC2-37FE-0E07-E9B4-76BF20BD092E}"/>
              </a:ext>
            </a:extLst>
          </p:cNvPr>
          <p:cNvCxnSpPr/>
          <p:nvPr/>
        </p:nvCxnSpPr>
        <p:spPr bwMode="auto">
          <a:xfrm>
            <a:off x="1014557" y="4891308"/>
            <a:ext cx="38198" cy="0"/>
          </a:xfrm>
          <a:prstGeom prst="line">
            <a:avLst/>
          </a:prstGeom>
          <a:noFill/>
          <a:ln w="12700" cap="rnd" cmpd="sng" algn="ctr">
            <a:solidFill>
              <a:schemeClr val="bg1"/>
            </a:solidFill>
            <a:prstDash val="solid"/>
            <a:round/>
            <a:headEnd type="none" w="med" len="med"/>
            <a:tailEnd type="none" w="med" len="med"/>
          </a:ln>
          <a:effectLst/>
        </p:spPr>
      </p:cxnSp>
      <p:sp>
        <p:nvSpPr>
          <p:cNvPr id="142" name="Freeform 141">
            <a:extLst>
              <a:ext uri="{FF2B5EF4-FFF2-40B4-BE49-F238E27FC236}">
                <a16:creationId xmlns:a16="http://schemas.microsoft.com/office/drawing/2014/main" id="{D8AAF72C-2AD4-5327-8312-99C5AC2F7C6D}"/>
              </a:ext>
            </a:extLst>
          </p:cNvPr>
          <p:cNvSpPr/>
          <p:nvPr/>
        </p:nvSpPr>
        <p:spPr bwMode="auto">
          <a:xfrm>
            <a:off x="1603375" y="4926233"/>
            <a:ext cx="47625" cy="142875"/>
          </a:xfrm>
          <a:custGeom>
            <a:avLst/>
            <a:gdLst>
              <a:gd name="connsiteX0" fmla="*/ 0 w 47625"/>
              <a:gd name="connsiteY0" fmla="*/ 0 h 142875"/>
              <a:gd name="connsiteX1" fmla="*/ 47625 w 47625"/>
              <a:gd name="connsiteY1" fmla="*/ 63500 h 142875"/>
              <a:gd name="connsiteX2" fmla="*/ 28575 w 47625"/>
              <a:gd name="connsiteY2" fmla="*/ 142875 h 142875"/>
            </a:gdLst>
            <a:ahLst/>
            <a:cxnLst>
              <a:cxn ang="0">
                <a:pos x="connsiteX0" y="connsiteY0"/>
              </a:cxn>
              <a:cxn ang="0">
                <a:pos x="connsiteX1" y="connsiteY1"/>
              </a:cxn>
              <a:cxn ang="0">
                <a:pos x="connsiteX2" y="connsiteY2"/>
              </a:cxn>
            </a:cxnLst>
            <a:rect l="l" t="t" r="r" b="b"/>
            <a:pathLst>
              <a:path w="47625" h="142875">
                <a:moveTo>
                  <a:pt x="0" y="0"/>
                </a:moveTo>
                <a:lnTo>
                  <a:pt x="47625" y="63500"/>
                </a:lnTo>
                <a:lnTo>
                  <a:pt x="28575" y="1428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 name="Freeform 142">
            <a:extLst>
              <a:ext uri="{FF2B5EF4-FFF2-40B4-BE49-F238E27FC236}">
                <a16:creationId xmlns:a16="http://schemas.microsoft.com/office/drawing/2014/main" id="{9DDA9500-365C-315C-86E8-A342A8BA0205}"/>
              </a:ext>
            </a:extLst>
          </p:cNvPr>
          <p:cNvSpPr/>
          <p:nvPr/>
        </p:nvSpPr>
        <p:spPr bwMode="auto">
          <a:xfrm>
            <a:off x="1162050" y="4796058"/>
            <a:ext cx="79375" cy="50800"/>
          </a:xfrm>
          <a:custGeom>
            <a:avLst/>
            <a:gdLst>
              <a:gd name="connsiteX0" fmla="*/ 79375 w 79375"/>
              <a:gd name="connsiteY0" fmla="*/ 0 h 50800"/>
              <a:gd name="connsiteX1" fmla="*/ 6350 w 79375"/>
              <a:gd name="connsiteY1" fmla="*/ 25400 h 50800"/>
              <a:gd name="connsiteX2" fmla="*/ 0 w 79375"/>
              <a:gd name="connsiteY2" fmla="*/ 50800 h 50800"/>
            </a:gdLst>
            <a:ahLst/>
            <a:cxnLst>
              <a:cxn ang="0">
                <a:pos x="connsiteX0" y="connsiteY0"/>
              </a:cxn>
              <a:cxn ang="0">
                <a:pos x="connsiteX1" y="connsiteY1"/>
              </a:cxn>
              <a:cxn ang="0">
                <a:pos x="connsiteX2" y="connsiteY2"/>
              </a:cxn>
            </a:cxnLst>
            <a:rect l="l" t="t" r="r" b="b"/>
            <a:pathLst>
              <a:path w="79375" h="50800">
                <a:moveTo>
                  <a:pt x="79375" y="0"/>
                </a:moveTo>
                <a:lnTo>
                  <a:pt x="6350" y="25400"/>
                </a:lnTo>
                <a:lnTo>
                  <a:pt x="0" y="5080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 name="Freeform 143">
            <a:extLst>
              <a:ext uri="{FF2B5EF4-FFF2-40B4-BE49-F238E27FC236}">
                <a16:creationId xmlns:a16="http://schemas.microsoft.com/office/drawing/2014/main" id="{9663D8B1-E1BB-B7EF-F8C4-978B3F88A311}"/>
              </a:ext>
            </a:extLst>
          </p:cNvPr>
          <p:cNvSpPr/>
          <p:nvPr/>
        </p:nvSpPr>
        <p:spPr bwMode="auto">
          <a:xfrm>
            <a:off x="1130300" y="4888133"/>
            <a:ext cx="57150" cy="152400"/>
          </a:xfrm>
          <a:custGeom>
            <a:avLst/>
            <a:gdLst>
              <a:gd name="connsiteX0" fmla="*/ 57150 w 57150"/>
              <a:gd name="connsiteY0" fmla="*/ 152400 h 152400"/>
              <a:gd name="connsiteX1" fmla="*/ 0 w 57150"/>
              <a:gd name="connsiteY1" fmla="*/ 88900 h 152400"/>
              <a:gd name="connsiteX2" fmla="*/ 19050 w 57150"/>
              <a:gd name="connsiteY2" fmla="*/ 0 h 152400"/>
            </a:gdLst>
            <a:ahLst/>
            <a:cxnLst>
              <a:cxn ang="0">
                <a:pos x="connsiteX0" y="connsiteY0"/>
              </a:cxn>
              <a:cxn ang="0">
                <a:pos x="connsiteX1" y="connsiteY1"/>
              </a:cxn>
              <a:cxn ang="0">
                <a:pos x="connsiteX2" y="connsiteY2"/>
              </a:cxn>
            </a:cxnLst>
            <a:rect l="l" t="t" r="r" b="b"/>
            <a:pathLst>
              <a:path w="57150" h="152400">
                <a:moveTo>
                  <a:pt x="57150" y="152400"/>
                </a:moveTo>
                <a:lnTo>
                  <a:pt x="0" y="88900"/>
                </a:lnTo>
                <a:lnTo>
                  <a:pt x="19050"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 name="Freeform 144">
            <a:extLst>
              <a:ext uri="{FF2B5EF4-FFF2-40B4-BE49-F238E27FC236}">
                <a16:creationId xmlns:a16="http://schemas.microsoft.com/office/drawing/2014/main" id="{7914A1B1-F1A8-D88B-23AC-EBE763B27D9C}"/>
              </a:ext>
            </a:extLst>
          </p:cNvPr>
          <p:cNvSpPr/>
          <p:nvPr/>
        </p:nvSpPr>
        <p:spPr bwMode="auto">
          <a:xfrm>
            <a:off x="1111250" y="5145308"/>
            <a:ext cx="66675" cy="244475"/>
          </a:xfrm>
          <a:custGeom>
            <a:avLst/>
            <a:gdLst>
              <a:gd name="connsiteX0" fmla="*/ 50800 w 66675"/>
              <a:gd name="connsiteY0" fmla="*/ 0 h 244475"/>
              <a:gd name="connsiteX1" fmla="*/ 3175 w 66675"/>
              <a:gd name="connsiteY1" fmla="*/ 34925 h 244475"/>
              <a:gd name="connsiteX2" fmla="*/ 0 w 66675"/>
              <a:gd name="connsiteY2" fmla="*/ 196850 h 244475"/>
              <a:gd name="connsiteX3" fmla="*/ 66675 w 66675"/>
              <a:gd name="connsiteY3" fmla="*/ 244475 h 244475"/>
            </a:gdLst>
            <a:ahLst/>
            <a:cxnLst>
              <a:cxn ang="0">
                <a:pos x="connsiteX0" y="connsiteY0"/>
              </a:cxn>
              <a:cxn ang="0">
                <a:pos x="connsiteX1" y="connsiteY1"/>
              </a:cxn>
              <a:cxn ang="0">
                <a:pos x="connsiteX2" y="connsiteY2"/>
              </a:cxn>
              <a:cxn ang="0">
                <a:pos x="connsiteX3" y="connsiteY3"/>
              </a:cxn>
            </a:cxnLst>
            <a:rect l="l" t="t" r="r" b="b"/>
            <a:pathLst>
              <a:path w="66675" h="244475">
                <a:moveTo>
                  <a:pt x="50800" y="0"/>
                </a:moveTo>
                <a:lnTo>
                  <a:pt x="3175" y="34925"/>
                </a:lnTo>
                <a:cubicBezTo>
                  <a:pt x="2117" y="88900"/>
                  <a:pt x="1058" y="142875"/>
                  <a:pt x="0" y="196850"/>
                </a:cubicBezTo>
                <a:lnTo>
                  <a:pt x="66675" y="2444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6" name="Freeform 145">
            <a:extLst>
              <a:ext uri="{FF2B5EF4-FFF2-40B4-BE49-F238E27FC236}">
                <a16:creationId xmlns:a16="http://schemas.microsoft.com/office/drawing/2014/main" id="{6627FEF5-4077-B50E-0D93-0C9A6E0B6239}"/>
              </a:ext>
            </a:extLst>
          </p:cNvPr>
          <p:cNvSpPr/>
          <p:nvPr/>
        </p:nvSpPr>
        <p:spPr bwMode="auto">
          <a:xfrm>
            <a:off x="1241425" y="5164358"/>
            <a:ext cx="19050" cy="85725"/>
          </a:xfrm>
          <a:custGeom>
            <a:avLst/>
            <a:gdLst>
              <a:gd name="connsiteX0" fmla="*/ 0 w 19050"/>
              <a:gd name="connsiteY0" fmla="*/ 0 h 85725"/>
              <a:gd name="connsiteX1" fmla="*/ 19050 w 19050"/>
              <a:gd name="connsiteY1" fmla="*/ 85725 h 85725"/>
            </a:gdLst>
            <a:ahLst/>
            <a:cxnLst>
              <a:cxn ang="0">
                <a:pos x="connsiteX0" y="connsiteY0"/>
              </a:cxn>
              <a:cxn ang="0">
                <a:pos x="connsiteX1" y="connsiteY1"/>
              </a:cxn>
            </a:cxnLst>
            <a:rect l="l" t="t" r="r" b="b"/>
            <a:pathLst>
              <a:path w="19050" h="85725">
                <a:moveTo>
                  <a:pt x="0" y="0"/>
                </a:moveTo>
                <a:lnTo>
                  <a:pt x="19050" y="8572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7" name="Freeform 146">
            <a:extLst>
              <a:ext uri="{FF2B5EF4-FFF2-40B4-BE49-F238E27FC236}">
                <a16:creationId xmlns:a16="http://schemas.microsoft.com/office/drawing/2014/main" id="{BCFB62A6-6381-EDAC-1301-37F19F914A9D}"/>
              </a:ext>
            </a:extLst>
          </p:cNvPr>
          <p:cNvSpPr/>
          <p:nvPr/>
        </p:nvSpPr>
        <p:spPr bwMode="auto">
          <a:xfrm>
            <a:off x="1609725" y="4570633"/>
            <a:ext cx="127000" cy="53975"/>
          </a:xfrm>
          <a:custGeom>
            <a:avLst/>
            <a:gdLst>
              <a:gd name="connsiteX0" fmla="*/ 0 w 127000"/>
              <a:gd name="connsiteY0" fmla="*/ 0 h 53975"/>
              <a:gd name="connsiteX1" fmla="*/ 63500 w 127000"/>
              <a:gd name="connsiteY1" fmla="*/ 53975 h 53975"/>
              <a:gd name="connsiteX2" fmla="*/ 127000 w 127000"/>
              <a:gd name="connsiteY2" fmla="*/ 6350 h 53975"/>
            </a:gdLst>
            <a:ahLst/>
            <a:cxnLst>
              <a:cxn ang="0">
                <a:pos x="connsiteX0" y="connsiteY0"/>
              </a:cxn>
              <a:cxn ang="0">
                <a:pos x="connsiteX1" y="connsiteY1"/>
              </a:cxn>
              <a:cxn ang="0">
                <a:pos x="connsiteX2" y="connsiteY2"/>
              </a:cxn>
            </a:cxnLst>
            <a:rect l="l" t="t" r="r" b="b"/>
            <a:pathLst>
              <a:path w="127000" h="53975">
                <a:moveTo>
                  <a:pt x="0" y="0"/>
                </a:moveTo>
                <a:lnTo>
                  <a:pt x="63500" y="53975"/>
                </a:lnTo>
                <a:lnTo>
                  <a:pt x="127000" y="635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8" name="Freeform 147">
            <a:extLst>
              <a:ext uri="{FF2B5EF4-FFF2-40B4-BE49-F238E27FC236}">
                <a16:creationId xmlns:a16="http://schemas.microsoft.com/office/drawing/2014/main" id="{41855193-D6C8-989B-96EC-61000C4AA913}"/>
              </a:ext>
            </a:extLst>
          </p:cNvPr>
          <p:cNvSpPr/>
          <p:nvPr/>
        </p:nvSpPr>
        <p:spPr bwMode="auto">
          <a:xfrm flipV="1">
            <a:off x="1587752" y="4597715"/>
            <a:ext cx="67865" cy="50852"/>
          </a:xfrm>
          <a:custGeom>
            <a:avLst/>
            <a:gdLst>
              <a:gd name="connsiteX0" fmla="*/ 0 w 85725"/>
              <a:gd name="connsiteY0" fmla="*/ 57150 h 57150"/>
              <a:gd name="connsiteX1" fmla="*/ 85725 w 85725"/>
              <a:gd name="connsiteY1" fmla="*/ 0 h 57150"/>
            </a:gdLst>
            <a:ahLst/>
            <a:cxnLst>
              <a:cxn ang="0">
                <a:pos x="connsiteX0" y="connsiteY0"/>
              </a:cxn>
              <a:cxn ang="0">
                <a:pos x="connsiteX1" y="connsiteY1"/>
              </a:cxn>
            </a:cxnLst>
            <a:rect l="l" t="t" r="r" b="b"/>
            <a:pathLst>
              <a:path w="85725" h="57150">
                <a:moveTo>
                  <a:pt x="0" y="57150"/>
                </a:moveTo>
                <a:lnTo>
                  <a:pt x="85725"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9" name="Freeform 148">
            <a:extLst>
              <a:ext uri="{FF2B5EF4-FFF2-40B4-BE49-F238E27FC236}">
                <a16:creationId xmlns:a16="http://schemas.microsoft.com/office/drawing/2014/main" id="{3C4F4327-7549-3C63-88A9-0E6BA652A780}"/>
              </a:ext>
            </a:extLst>
          </p:cNvPr>
          <p:cNvSpPr/>
          <p:nvPr/>
        </p:nvSpPr>
        <p:spPr bwMode="auto">
          <a:xfrm>
            <a:off x="1308100" y="5246908"/>
            <a:ext cx="127000" cy="53975"/>
          </a:xfrm>
          <a:custGeom>
            <a:avLst/>
            <a:gdLst>
              <a:gd name="connsiteX0" fmla="*/ 0 w 127000"/>
              <a:gd name="connsiteY0" fmla="*/ 22225 h 53975"/>
              <a:gd name="connsiteX1" fmla="*/ 92075 w 127000"/>
              <a:gd name="connsiteY1" fmla="*/ 53975 h 53975"/>
              <a:gd name="connsiteX2" fmla="*/ 127000 w 127000"/>
              <a:gd name="connsiteY2" fmla="*/ 0 h 53975"/>
            </a:gdLst>
            <a:ahLst/>
            <a:cxnLst>
              <a:cxn ang="0">
                <a:pos x="connsiteX0" y="connsiteY0"/>
              </a:cxn>
              <a:cxn ang="0">
                <a:pos x="connsiteX1" y="connsiteY1"/>
              </a:cxn>
              <a:cxn ang="0">
                <a:pos x="connsiteX2" y="connsiteY2"/>
              </a:cxn>
            </a:cxnLst>
            <a:rect l="l" t="t" r="r" b="b"/>
            <a:pathLst>
              <a:path w="127000" h="53975">
                <a:moveTo>
                  <a:pt x="0" y="22225"/>
                </a:moveTo>
                <a:lnTo>
                  <a:pt x="92075" y="53975"/>
                </a:lnTo>
                <a:lnTo>
                  <a:pt x="127000"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0" name="Freeform 149">
            <a:extLst>
              <a:ext uri="{FF2B5EF4-FFF2-40B4-BE49-F238E27FC236}">
                <a16:creationId xmlns:a16="http://schemas.microsoft.com/office/drawing/2014/main" id="{EAE3B19F-159B-4C64-2E5E-855E3F3B6D36}"/>
              </a:ext>
            </a:extLst>
          </p:cNvPr>
          <p:cNvSpPr/>
          <p:nvPr/>
        </p:nvSpPr>
        <p:spPr bwMode="auto">
          <a:xfrm>
            <a:off x="1520825" y="5227858"/>
            <a:ext cx="209550" cy="101600"/>
          </a:xfrm>
          <a:custGeom>
            <a:avLst/>
            <a:gdLst>
              <a:gd name="connsiteX0" fmla="*/ 0 w 209550"/>
              <a:gd name="connsiteY0" fmla="*/ 25400 h 101600"/>
              <a:gd name="connsiteX1" fmla="*/ 44450 w 209550"/>
              <a:gd name="connsiteY1" fmla="*/ 101600 h 101600"/>
              <a:gd name="connsiteX2" fmla="*/ 168275 w 209550"/>
              <a:gd name="connsiteY2" fmla="*/ 85725 h 101600"/>
              <a:gd name="connsiteX3" fmla="*/ 209550 w 209550"/>
              <a:gd name="connsiteY3" fmla="*/ 0 h 101600"/>
            </a:gdLst>
            <a:ahLst/>
            <a:cxnLst>
              <a:cxn ang="0">
                <a:pos x="connsiteX0" y="connsiteY0"/>
              </a:cxn>
              <a:cxn ang="0">
                <a:pos x="connsiteX1" y="connsiteY1"/>
              </a:cxn>
              <a:cxn ang="0">
                <a:pos x="connsiteX2" y="connsiteY2"/>
              </a:cxn>
              <a:cxn ang="0">
                <a:pos x="connsiteX3" y="connsiteY3"/>
              </a:cxn>
            </a:cxnLst>
            <a:rect l="l" t="t" r="r" b="b"/>
            <a:pathLst>
              <a:path w="209550" h="101600">
                <a:moveTo>
                  <a:pt x="0" y="25400"/>
                </a:moveTo>
                <a:lnTo>
                  <a:pt x="44450" y="101600"/>
                </a:lnTo>
                <a:lnTo>
                  <a:pt x="168275" y="85725"/>
                </a:lnTo>
                <a:lnTo>
                  <a:pt x="209550" y="0"/>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1" name="Freeform 150">
            <a:extLst>
              <a:ext uri="{FF2B5EF4-FFF2-40B4-BE49-F238E27FC236}">
                <a16:creationId xmlns:a16="http://schemas.microsoft.com/office/drawing/2014/main" id="{55669C7F-C0CE-FC21-F890-21D709AB1C7D}"/>
              </a:ext>
            </a:extLst>
          </p:cNvPr>
          <p:cNvSpPr/>
          <p:nvPr/>
        </p:nvSpPr>
        <p:spPr bwMode="auto">
          <a:xfrm>
            <a:off x="1539875" y="5119908"/>
            <a:ext cx="82550" cy="53975"/>
          </a:xfrm>
          <a:custGeom>
            <a:avLst/>
            <a:gdLst>
              <a:gd name="connsiteX0" fmla="*/ 82550 w 82550"/>
              <a:gd name="connsiteY0" fmla="*/ 0 h 53975"/>
              <a:gd name="connsiteX1" fmla="*/ 79375 w 82550"/>
              <a:gd name="connsiteY1" fmla="*/ 25400 h 53975"/>
              <a:gd name="connsiteX2" fmla="*/ 0 w 82550"/>
              <a:gd name="connsiteY2" fmla="*/ 53975 h 53975"/>
            </a:gdLst>
            <a:ahLst/>
            <a:cxnLst>
              <a:cxn ang="0">
                <a:pos x="connsiteX0" y="connsiteY0"/>
              </a:cxn>
              <a:cxn ang="0">
                <a:pos x="connsiteX1" y="connsiteY1"/>
              </a:cxn>
              <a:cxn ang="0">
                <a:pos x="connsiteX2" y="connsiteY2"/>
              </a:cxn>
            </a:cxnLst>
            <a:rect l="l" t="t" r="r" b="b"/>
            <a:pathLst>
              <a:path w="82550" h="53975">
                <a:moveTo>
                  <a:pt x="82550" y="0"/>
                </a:moveTo>
                <a:lnTo>
                  <a:pt x="79375" y="25400"/>
                </a:lnTo>
                <a:lnTo>
                  <a:pt x="0" y="53975"/>
                </a:lnTo>
              </a:path>
            </a:pathLst>
          </a:custGeom>
          <a:noFill/>
          <a:ln w="1270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2" name="Freeform 151">
            <a:extLst>
              <a:ext uri="{FF2B5EF4-FFF2-40B4-BE49-F238E27FC236}">
                <a16:creationId xmlns:a16="http://schemas.microsoft.com/office/drawing/2014/main" id="{AD3767BF-ED8B-CA53-8460-16EC2B0A7603}"/>
              </a:ext>
            </a:extLst>
          </p:cNvPr>
          <p:cNvSpPr/>
          <p:nvPr/>
        </p:nvSpPr>
        <p:spPr bwMode="auto">
          <a:xfrm rot="18083627">
            <a:off x="1723254" y="4760166"/>
            <a:ext cx="37785" cy="145111"/>
          </a:xfrm>
          <a:custGeom>
            <a:avLst/>
            <a:gdLst>
              <a:gd name="connsiteX0" fmla="*/ 28575 w 28575"/>
              <a:gd name="connsiteY0" fmla="*/ 180975 h 180975"/>
              <a:gd name="connsiteX1" fmla="*/ 0 w 28575"/>
              <a:gd name="connsiteY1" fmla="*/ 161925 h 180975"/>
              <a:gd name="connsiteX2" fmla="*/ 15875 w 28575"/>
              <a:gd name="connsiteY2" fmla="*/ 0 h 180975"/>
              <a:gd name="connsiteX3" fmla="*/ 28575 w 28575"/>
              <a:gd name="connsiteY3" fmla="*/ 180975 h 180975"/>
            </a:gdLst>
            <a:ahLst/>
            <a:cxnLst>
              <a:cxn ang="0">
                <a:pos x="connsiteX0" y="connsiteY0"/>
              </a:cxn>
              <a:cxn ang="0">
                <a:pos x="connsiteX1" y="connsiteY1"/>
              </a:cxn>
              <a:cxn ang="0">
                <a:pos x="connsiteX2" y="connsiteY2"/>
              </a:cxn>
              <a:cxn ang="0">
                <a:pos x="connsiteX3" y="connsiteY3"/>
              </a:cxn>
            </a:cxnLst>
            <a:rect l="l" t="t" r="r" b="b"/>
            <a:pathLst>
              <a:path w="28575" h="180975">
                <a:moveTo>
                  <a:pt x="28575" y="180975"/>
                </a:moveTo>
                <a:lnTo>
                  <a:pt x="0" y="161925"/>
                </a:lnTo>
                <a:lnTo>
                  <a:pt x="15875" y="0"/>
                </a:lnTo>
                <a:lnTo>
                  <a:pt x="28575" y="180975"/>
                </a:lnTo>
                <a:close/>
              </a:path>
            </a:pathLst>
          </a:custGeom>
          <a:solidFill>
            <a:schemeClr val="bg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3" name="Group 152">
            <a:extLst>
              <a:ext uri="{FF2B5EF4-FFF2-40B4-BE49-F238E27FC236}">
                <a16:creationId xmlns:a16="http://schemas.microsoft.com/office/drawing/2014/main" id="{4B3F04CD-877A-27C8-385A-1FD1BE7C634E}"/>
              </a:ext>
            </a:extLst>
          </p:cNvPr>
          <p:cNvGrpSpPr/>
          <p:nvPr/>
        </p:nvGrpSpPr>
        <p:grpSpPr>
          <a:xfrm flipH="1">
            <a:off x="5593964" y="4690763"/>
            <a:ext cx="28388" cy="67260"/>
            <a:chOff x="3879850" y="4893743"/>
            <a:chExt cx="163512" cy="98475"/>
          </a:xfrm>
        </p:grpSpPr>
        <p:cxnSp>
          <p:nvCxnSpPr>
            <p:cNvPr id="154" name="Straight Connector 153">
              <a:extLst>
                <a:ext uri="{FF2B5EF4-FFF2-40B4-BE49-F238E27FC236}">
                  <a16:creationId xmlns:a16="http://schemas.microsoft.com/office/drawing/2014/main" id="{40087295-9C9F-0FF9-5EC3-2F2D023434FE}"/>
                </a:ext>
              </a:extLst>
            </p:cNvPr>
            <p:cNvCxnSpPr/>
            <p:nvPr/>
          </p:nvCxnSpPr>
          <p:spPr bwMode="auto">
            <a:xfrm>
              <a:off x="3879850" y="4893743"/>
              <a:ext cx="163512" cy="0"/>
            </a:xfrm>
            <a:prstGeom prst="line">
              <a:avLst/>
            </a:prstGeom>
            <a:noFill/>
            <a:ln w="12700" cap="rnd"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93828F4B-E9E6-1DB6-ED37-F62DF93831D3}"/>
                </a:ext>
              </a:extLst>
            </p:cNvPr>
            <p:cNvCxnSpPr/>
            <p:nvPr/>
          </p:nvCxnSpPr>
          <p:spPr bwMode="auto">
            <a:xfrm>
              <a:off x="3900182" y="4943078"/>
              <a:ext cx="122849" cy="0"/>
            </a:xfrm>
            <a:prstGeom prst="line">
              <a:avLst/>
            </a:prstGeom>
            <a:noFill/>
            <a:ln w="12700" cap="rnd"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277BA507-ED97-4026-7B17-4D3939D72F1D}"/>
                </a:ext>
              </a:extLst>
            </p:cNvPr>
            <p:cNvCxnSpPr/>
            <p:nvPr/>
          </p:nvCxnSpPr>
          <p:spPr bwMode="auto">
            <a:xfrm>
              <a:off x="3922965" y="4992218"/>
              <a:ext cx="69345" cy="0"/>
            </a:xfrm>
            <a:prstGeom prst="line">
              <a:avLst/>
            </a:prstGeom>
            <a:noFill/>
            <a:ln w="12700" cap="rnd" cmpd="sng" algn="ctr">
              <a:solidFill>
                <a:schemeClr val="bg1"/>
              </a:solidFill>
              <a:prstDash val="solid"/>
              <a:round/>
              <a:headEnd type="none" w="med" len="med"/>
              <a:tailEnd type="none" w="med" len="med"/>
            </a:ln>
            <a:effectLst/>
          </p:spPr>
        </p:cxnSp>
      </p:grpSp>
      <p:sp>
        <p:nvSpPr>
          <p:cNvPr id="157" name="TextBox 156">
            <a:extLst>
              <a:ext uri="{FF2B5EF4-FFF2-40B4-BE49-F238E27FC236}">
                <a16:creationId xmlns:a16="http://schemas.microsoft.com/office/drawing/2014/main" id="{C4002023-AF7E-DE41-B92A-AC58BE82CE0A}"/>
              </a:ext>
            </a:extLst>
          </p:cNvPr>
          <p:cNvSpPr txBox="1"/>
          <p:nvPr/>
        </p:nvSpPr>
        <p:spPr bwMode="auto">
          <a:xfrm>
            <a:off x="6396079" y="4168678"/>
            <a:ext cx="13083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Lutetium-177</a:t>
            </a:r>
          </a:p>
        </p:txBody>
      </p:sp>
      <p:sp>
        <p:nvSpPr>
          <p:cNvPr id="158" name="TextBox 157">
            <a:extLst>
              <a:ext uri="{FF2B5EF4-FFF2-40B4-BE49-F238E27FC236}">
                <a16:creationId xmlns:a16="http://schemas.microsoft.com/office/drawing/2014/main" id="{C1798628-7CE7-67BB-5228-EA75C1364F01}"/>
              </a:ext>
            </a:extLst>
          </p:cNvPr>
          <p:cNvSpPr txBox="1"/>
          <p:nvPr/>
        </p:nvSpPr>
        <p:spPr bwMode="auto">
          <a:xfrm>
            <a:off x="7750823" y="4819790"/>
            <a:ext cx="8940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Chelator</a:t>
            </a:r>
          </a:p>
        </p:txBody>
      </p:sp>
      <p:sp>
        <p:nvSpPr>
          <p:cNvPr id="159" name="TextBox 158">
            <a:extLst>
              <a:ext uri="{FF2B5EF4-FFF2-40B4-BE49-F238E27FC236}">
                <a16:creationId xmlns:a16="http://schemas.microsoft.com/office/drawing/2014/main" id="{E758C629-BF1F-495A-5C62-F38FFD066204}"/>
              </a:ext>
            </a:extLst>
          </p:cNvPr>
          <p:cNvSpPr txBox="1"/>
          <p:nvPr/>
        </p:nvSpPr>
        <p:spPr bwMode="auto">
          <a:xfrm>
            <a:off x="8344899" y="5022850"/>
            <a:ext cx="6862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Linker</a:t>
            </a:r>
          </a:p>
        </p:txBody>
      </p:sp>
      <p:sp>
        <p:nvSpPr>
          <p:cNvPr id="160" name="TextBox 159">
            <a:extLst>
              <a:ext uri="{FF2B5EF4-FFF2-40B4-BE49-F238E27FC236}">
                <a16:creationId xmlns:a16="http://schemas.microsoft.com/office/drawing/2014/main" id="{182BF9CC-23C2-8265-8766-62C44E063C62}"/>
              </a:ext>
            </a:extLst>
          </p:cNvPr>
          <p:cNvSpPr txBox="1"/>
          <p:nvPr/>
        </p:nvSpPr>
        <p:spPr bwMode="auto">
          <a:xfrm>
            <a:off x="8800125" y="4816061"/>
            <a:ext cx="10295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PSMA-I&amp;T</a:t>
            </a:r>
          </a:p>
        </p:txBody>
      </p:sp>
      <p:sp>
        <p:nvSpPr>
          <p:cNvPr id="161" name="TextBox 160">
            <a:extLst>
              <a:ext uri="{FF2B5EF4-FFF2-40B4-BE49-F238E27FC236}">
                <a16:creationId xmlns:a16="http://schemas.microsoft.com/office/drawing/2014/main" id="{7F8EB123-B64A-A31A-8E54-9AA65D547F7D}"/>
              </a:ext>
            </a:extLst>
          </p:cNvPr>
          <p:cNvSpPr txBox="1"/>
          <p:nvPr/>
        </p:nvSpPr>
        <p:spPr bwMode="auto">
          <a:xfrm>
            <a:off x="9709150" y="5022850"/>
            <a:ext cx="6783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PSMA</a:t>
            </a:r>
          </a:p>
        </p:txBody>
      </p:sp>
      <p:sp>
        <p:nvSpPr>
          <p:cNvPr id="162" name="TextBox 161">
            <a:extLst>
              <a:ext uri="{FF2B5EF4-FFF2-40B4-BE49-F238E27FC236}">
                <a16:creationId xmlns:a16="http://schemas.microsoft.com/office/drawing/2014/main" id="{5E2EBA51-9D46-4B84-440B-774545B48035}"/>
              </a:ext>
            </a:extLst>
          </p:cNvPr>
          <p:cNvSpPr txBox="1"/>
          <p:nvPr/>
        </p:nvSpPr>
        <p:spPr bwMode="auto">
          <a:xfrm>
            <a:off x="7881979" y="3415881"/>
            <a:ext cx="1310615" cy="338554"/>
          </a:xfrm>
          <a:prstGeom prst="rect">
            <a:avLst/>
          </a:prstGeom>
          <a:solidFill>
            <a:schemeClr val="accent5">
              <a:lumMod val="20000"/>
              <a:lumOff val="80000"/>
            </a:schemeClr>
          </a:solidFill>
          <a:ln>
            <a:noFill/>
          </a:ln>
        </p:spPr>
        <p:txBody>
          <a:bodyPr wrap="none" lIns="45720" rIns="45720"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Lu-PNT2002</a:t>
            </a:r>
          </a:p>
        </p:txBody>
      </p:sp>
      <p:sp>
        <p:nvSpPr>
          <p:cNvPr id="163" name="Left Brace 162">
            <a:extLst>
              <a:ext uri="{FF2B5EF4-FFF2-40B4-BE49-F238E27FC236}">
                <a16:creationId xmlns:a16="http://schemas.microsoft.com/office/drawing/2014/main" id="{CE0792EA-9451-3D58-6853-63D1A92D2DEC}"/>
              </a:ext>
            </a:extLst>
          </p:cNvPr>
          <p:cNvSpPr/>
          <p:nvPr/>
        </p:nvSpPr>
        <p:spPr bwMode="auto">
          <a:xfrm rot="5400000">
            <a:off x="8433633" y="3162518"/>
            <a:ext cx="218427" cy="1437255"/>
          </a:xfrm>
          <a:prstGeom prst="leftBrace">
            <a:avLst/>
          </a:prstGeom>
          <a:noFill/>
          <a:ln w="12700"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65" name="Straight Arrow Connector 164">
            <a:extLst>
              <a:ext uri="{FF2B5EF4-FFF2-40B4-BE49-F238E27FC236}">
                <a16:creationId xmlns:a16="http://schemas.microsoft.com/office/drawing/2014/main" id="{AC5425DC-1B5D-6363-9052-F773A09C46D9}"/>
              </a:ext>
            </a:extLst>
          </p:cNvPr>
          <p:cNvCxnSpPr/>
          <p:nvPr/>
        </p:nvCxnSpPr>
        <p:spPr bwMode="auto">
          <a:xfrm flipH="1">
            <a:off x="7585323" y="4330700"/>
            <a:ext cx="238125" cy="0"/>
          </a:xfrm>
          <a:prstGeom prst="straightConnector1">
            <a:avLst/>
          </a:prstGeom>
          <a:noFill/>
          <a:ln w="12700" cap="flat" cmpd="sng" algn="ctr">
            <a:solidFill>
              <a:schemeClr val="bg1"/>
            </a:solidFill>
            <a:prstDash val="solid"/>
            <a:round/>
            <a:headEnd type="none" w="med" len="med"/>
            <a:tailEnd type="triangle"/>
          </a:ln>
          <a:effectLst/>
        </p:spPr>
      </p:cxnSp>
      <p:cxnSp>
        <p:nvCxnSpPr>
          <p:cNvPr id="166" name="Straight Arrow Connector 165">
            <a:extLst>
              <a:ext uri="{FF2B5EF4-FFF2-40B4-BE49-F238E27FC236}">
                <a16:creationId xmlns:a16="http://schemas.microsoft.com/office/drawing/2014/main" id="{4E7E8F3A-23CA-AFF6-C847-348A89A64926}"/>
              </a:ext>
            </a:extLst>
          </p:cNvPr>
          <p:cNvCxnSpPr>
            <a:cxnSpLocks/>
          </p:cNvCxnSpPr>
          <p:nvPr/>
        </p:nvCxnSpPr>
        <p:spPr bwMode="auto">
          <a:xfrm>
            <a:off x="8197868" y="4754562"/>
            <a:ext cx="0" cy="161189"/>
          </a:xfrm>
          <a:prstGeom prst="straightConnector1">
            <a:avLst/>
          </a:prstGeom>
          <a:noFill/>
          <a:ln w="12700" cap="flat" cmpd="sng" algn="ctr">
            <a:solidFill>
              <a:schemeClr val="bg1"/>
            </a:solidFill>
            <a:prstDash val="solid"/>
            <a:round/>
            <a:headEnd type="none" w="med" len="med"/>
            <a:tailEnd type="triangle"/>
          </a:ln>
          <a:effectLst/>
        </p:spPr>
      </p:cxnSp>
      <p:cxnSp>
        <p:nvCxnSpPr>
          <p:cNvPr id="169" name="Straight Arrow Connector 168">
            <a:extLst>
              <a:ext uri="{FF2B5EF4-FFF2-40B4-BE49-F238E27FC236}">
                <a16:creationId xmlns:a16="http://schemas.microsoft.com/office/drawing/2014/main" id="{30576CF0-1770-BD48-C213-5D464F62C81C}"/>
              </a:ext>
            </a:extLst>
          </p:cNvPr>
          <p:cNvCxnSpPr>
            <a:cxnSpLocks/>
          </p:cNvCxnSpPr>
          <p:nvPr/>
        </p:nvCxnSpPr>
        <p:spPr bwMode="auto">
          <a:xfrm>
            <a:off x="8694356" y="4490742"/>
            <a:ext cx="0" cy="594090"/>
          </a:xfrm>
          <a:prstGeom prst="straightConnector1">
            <a:avLst/>
          </a:prstGeom>
          <a:noFill/>
          <a:ln w="12700" cap="flat" cmpd="sng" algn="ctr">
            <a:solidFill>
              <a:schemeClr val="bg1"/>
            </a:solidFill>
            <a:prstDash val="solid"/>
            <a:round/>
            <a:headEnd type="none" w="med" len="med"/>
            <a:tailEnd type="triangle"/>
          </a:ln>
          <a:effectLst/>
        </p:spPr>
      </p:cxnSp>
      <p:cxnSp>
        <p:nvCxnSpPr>
          <p:cNvPr id="173" name="Straight Arrow Connector 172">
            <a:extLst>
              <a:ext uri="{FF2B5EF4-FFF2-40B4-BE49-F238E27FC236}">
                <a16:creationId xmlns:a16="http://schemas.microsoft.com/office/drawing/2014/main" id="{B8C7DD33-566B-463A-7AE6-31D791AB540C}"/>
              </a:ext>
            </a:extLst>
          </p:cNvPr>
          <p:cNvCxnSpPr>
            <a:cxnSpLocks/>
          </p:cNvCxnSpPr>
          <p:nvPr/>
        </p:nvCxnSpPr>
        <p:spPr bwMode="auto">
          <a:xfrm>
            <a:off x="9146736" y="4587022"/>
            <a:ext cx="0" cy="301979"/>
          </a:xfrm>
          <a:prstGeom prst="straightConnector1">
            <a:avLst/>
          </a:prstGeom>
          <a:noFill/>
          <a:ln w="12700" cap="flat" cmpd="sng" algn="ctr">
            <a:solidFill>
              <a:schemeClr val="bg1"/>
            </a:solidFill>
            <a:prstDash val="solid"/>
            <a:round/>
            <a:headEnd type="none" w="med" len="med"/>
            <a:tailEnd type="triangle"/>
          </a:ln>
          <a:effectLst/>
        </p:spPr>
      </p:cxnSp>
      <p:cxnSp>
        <p:nvCxnSpPr>
          <p:cNvPr id="175" name="Straight Arrow Connector 174">
            <a:extLst>
              <a:ext uri="{FF2B5EF4-FFF2-40B4-BE49-F238E27FC236}">
                <a16:creationId xmlns:a16="http://schemas.microsoft.com/office/drawing/2014/main" id="{972175A4-FE83-A3BE-8A7F-A0813F75515A}"/>
              </a:ext>
            </a:extLst>
          </p:cNvPr>
          <p:cNvCxnSpPr>
            <a:cxnSpLocks/>
          </p:cNvCxnSpPr>
          <p:nvPr/>
        </p:nvCxnSpPr>
        <p:spPr bwMode="auto">
          <a:xfrm>
            <a:off x="9884285" y="4535487"/>
            <a:ext cx="0" cy="547688"/>
          </a:xfrm>
          <a:prstGeom prst="straightConnector1">
            <a:avLst/>
          </a:prstGeom>
          <a:noFill/>
          <a:ln w="12700" cap="flat" cmpd="sng" algn="ctr">
            <a:solidFill>
              <a:schemeClr val="bg1"/>
            </a:solidFill>
            <a:prstDash val="solid"/>
            <a:round/>
            <a:headEnd type="none" w="med" len="med"/>
            <a:tailEnd type="triangle"/>
          </a:ln>
          <a:effectLst/>
        </p:spPr>
      </p:cxnSp>
      <p:grpSp>
        <p:nvGrpSpPr>
          <p:cNvPr id="189" name="Group 188">
            <a:extLst>
              <a:ext uri="{FF2B5EF4-FFF2-40B4-BE49-F238E27FC236}">
                <a16:creationId xmlns:a16="http://schemas.microsoft.com/office/drawing/2014/main" id="{536F3351-FC02-D90E-48ED-534801E8703D}"/>
              </a:ext>
            </a:extLst>
          </p:cNvPr>
          <p:cNvGrpSpPr/>
          <p:nvPr/>
        </p:nvGrpSpPr>
        <p:grpSpPr>
          <a:xfrm>
            <a:off x="7791903" y="3974760"/>
            <a:ext cx="810252" cy="786463"/>
            <a:chOff x="6921227" y="3974760"/>
            <a:chExt cx="810252" cy="786463"/>
          </a:xfrm>
        </p:grpSpPr>
        <p:sp>
          <p:nvSpPr>
            <p:cNvPr id="180" name="Oval 179">
              <a:extLst>
                <a:ext uri="{FF2B5EF4-FFF2-40B4-BE49-F238E27FC236}">
                  <a16:creationId xmlns:a16="http://schemas.microsoft.com/office/drawing/2014/main" id="{164C8850-0ECF-BB35-425B-6E9D12F90AA8}"/>
                </a:ext>
              </a:extLst>
            </p:cNvPr>
            <p:cNvSpPr/>
            <p:nvPr/>
          </p:nvSpPr>
          <p:spPr bwMode="auto">
            <a:xfrm>
              <a:off x="6921227" y="3974760"/>
              <a:ext cx="810252" cy="786463"/>
            </a:xfrm>
            <a:prstGeom prst="ellipse">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 name="Oval 180">
              <a:extLst>
                <a:ext uri="{FF2B5EF4-FFF2-40B4-BE49-F238E27FC236}">
                  <a16:creationId xmlns:a16="http://schemas.microsoft.com/office/drawing/2014/main" id="{962A99D8-DD61-030E-7C10-AB19AA3EC74E}"/>
                </a:ext>
              </a:extLst>
            </p:cNvPr>
            <p:cNvSpPr/>
            <p:nvPr/>
          </p:nvSpPr>
          <p:spPr bwMode="auto">
            <a:xfrm>
              <a:off x="7095979" y="4150111"/>
              <a:ext cx="450608" cy="437378"/>
            </a:xfrm>
            <a:prstGeom prst="ellipse">
              <a:avLst/>
            </a:prstGeom>
            <a:solidFill>
              <a:schemeClr val="accent6"/>
            </a:solidFill>
            <a:ln w="12700">
              <a:solidFill>
                <a:schemeClr val="accent6">
                  <a:lumMod val="20000"/>
                  <a:lumOff val="8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Oval 181">
              <a:extLst>
                <a:ext uri="{FF2B5EF4-FFF2-40B4-BE49-F238E27FC236}">
                  <a16:creationId xmlns:a16="http://schemas.microsoft.com/office/drawing/2014/main" id="{B10D094E-F624-8551-DCE3-3953B3476ACE}"/>
                </a:ext>
              </a:extLst>
            </p:cNvPr>
            <p:cNvSpPr/>
            <p:nvPr/>
          </p:nvSpPr>
          <p:spPr bwMode="auto">
            <a:xfrm>
              <a:off x="7176972" y="4221439"/>
              <a:ext cx="303637" cy="294722"/>
            </a:xfrm>
            <a:prstGeom prst="ellipse">
              <a:avLst/>
            </a:prstGeom>
            <a:solidFill>
              <a:schemeClr val="accent6"/>
            </a:solidFill>
            <a:ln w="12700">
              <a:solidFill>
                <a:schemeClr val="accent6">
                  <a:lumMod val="20000"/>
                  <a:lumOff val="8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 name="Oval 182">
              <a:extLst>
                <a:ext uri="{FF2B5EF4-FFF2-40B4-BE49-F238E27FC236}">
                  <a16:creationId xmlns:a16="http://schemas.microsoft.com/office/drawing/2014/main" id="{6DE8EC5C-C777-47DC-4F10-70EFDFE6DF9B}"/>
                </a:ext>
              </a:extLst>
            </p:cNvPr>
            <p:cNvSpPr/>
            <p:nvPr/>
          </p:nvSpPr>
          <p:spPr bwMode="auto">
            <a:xfrm>
              <a:off x="7232390" y="4277596"/>
              <a:ext cx="187926" cy="182408"/>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 name="Oval 183">
              <a:extLst>
                <a:ext uri="{FF2B5EF4-FFF2-40B4-BE49-F238E27FC236}">
                  <a16:creationId xmlns:a16="http://schemas.microsoft.com/office/drawing/2014/main" id="{8FB3E369-292E-A43B-9418-26356B68E548}"/>
                </a:ext>
              </a:extLst>
            </p:cNvPr>
            <p:cNvSpPr/>
            <p:nvPr/>
          </p:nvSpPr>
          <p:spPr bwMode="auto">
            <a:xfrm>
              <a:off x="7453714" y="4191693"/>
              <a:ext cx="56584" cy="54923"/>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 name="Oval 184">
              <a:extLst>
                <a:ext uri="{FF2B5EF4-FFF2-40B4-BE49-F238E27FC236}">
                  <a16:creationId xmlns:a16="http://schemas.microsoft.com/office/drawing/2014/main" id="{B3DD892F-6687-3BA4-61D6-3F2503282181}"/>
                </a:ext>
              </a:extLst>
            </p:cNvPr>
            <p:cNvSpPr/>
            <p:nvPr/>
          </p:nvSpPr>
          <p:spPr bwMode="auto">
            <a:xfrm>
              <a:off x="7508107" y="4405059"/>
              <a:ext cx="56584" cy="54923"/>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5B4DF6B1-872D-7330-23EE-A334AFAA6692}"/>
                </a:ext>
              </a:extLst>
            </p:cNvPr>
            <p:cNvSpPr/>
            <p:nvPr/>
          </p:nvSpPr>
          <p:spPr bwMode="auto">
            <a:xfrm>
              <a:off x="7258728" y="4200166"/>
              <a:ext cx="56584" cy="54923"/>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3C572C64-E00E-CEBE-E3A2-755E90C583B8}"/>
                </a:ext>
              </a:extLst>
            </p:cNvPr>
            <p:cNvSpPr/>
            <p:nvPr/>
          </p:nvSpPr>
          <p:spPr bwMode="auto">
            <a:xfrm>
              <a:off x="7282264" y="4483739"/>
              <a:ext cx="56584" cy="54923"/>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 name="Oval 187">
              <a:extLst>
                <a:ext uri="{FF2B5EF4-FFF2-40B4-BE49-F238E27FC236}">
                  <a16:creationId xmlns:a16="http://schemas.microsoft.com/office/drawing/2014/main" id="{AFE07C25-A4E2-892A-079E-FDE9D758F10E}"/>
                </a:ext>
              </a:extLst>
            </p:cNvPr>
            <p:cNvSpPr/>
            <p:nvPr/>
          </p:nvSpPr>
          <p:spPr bwMode="auto">
            <a:xfrm>
              <a:off x="7062932" y="4354038"/>
              <a:ext cx="56584" cy="54923"/>
            </a:xfrm>
            <a:prstGeom prst="ellipse">
              <a:avLst/>
            </a:prstGeom>
            <a:solidFill>
              <a:schemeClr val="accent6">
                <a:lumMod val="20000"/>
                <a:lumOff val="80000"/>
              </a:schemeClr>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96" name="Freeform 195">
            <a:extLst>
              <a:ext uri="{FF2B5EF4-FFF2-40B4-BE49-F238E27FC236}">
                <a16:creationId xmlns:a16="http://schemas.microsoft.com/office/drawing/2014/main" id="{F3EB4077-401A-4691-15F2-C6F54564B176}"/>
              </a:ext>
            </a:extLst>
          </p:cNvPr>
          <p:cNvSpPr/>
          <p:nvPr/>
        </p:nvSpPr>
        <p:spPr bwMode="auto">
          <a:xfrm rot="10800000">
            <a:off x="8801347" y="4290144"/>
            <a:ext cx="247940" cy="170012"/>
          </a:xfrm>
          <a:custGeom>
            <a:avLst/>
            <a:gdLst>
              <a:gd name="connsiteX0" fmla="*/ 85006 w 247940"/>
              <a:gd name="connsiteY0" fmla="*/ 0 h 170012"/>
              <a:gd name="connsiteX1" fmla="*/ 162934 w 247940"/>
              <a:gd name="connsiteY1" fmla="*/ 0 h 170012"/>
              <a:gd name="connsiteX2" fmla="*/ 247940 w 247940"/>
              <a:gd name="connsiteY2" fmla="*/ 85006 h 170012"/>
              <a:gd name="connsiteX3" fmla="*/ 247939 w 247940"/>
              <a:gd name="connsiteY3" fmla="*/ 85006 h 170012"/>
              <a:gd name="connsiteX4" fmla="*/ 162933 w 247940"/>
              <a:gd name="connsiteY4" fmla="*/ 170012 h 170012"/>
              <a:gd name="connsiteX5" fmla="*/ 85006 w 247940"/>
              <a:gd name="connsiteY5" fmla="*/ 170011 h 170012"/>
              <a:gd name="connsiteX6" fmla="*/ 6680 w 247940"/>
              <a:gd name="connsiteY6" fmla="*/ 118093 h 170012"/>
              <a:gd name="connsiteX7" fmla="*/ 0 w 247940"/>
              <a:gd name="connsiteY7" fmla="*/ 85006 h 170012"/>
              <a:gd name="connsiteX8" fmla="*/ 6680 w 247940"/>
              <a:gd name="connsiteY8" fmla="*/ 51918 h 170012"/>
              <a:gd name="connsiteX9" fmla="*/ 85006 w 247940"/>
              <a:gd name="connsiteY9" fmla="*/ 0 h 170012"/>
              <a:gd name="connsiteX10" fmla="*/ 165272 w 247940"/>
              <a:gd name="connsiteY10" fmla="*/ 39345 h 170012"/>
              <a:gd name="connsiteX11" fmla="*/ 121614 w 247940"/>
              <a:gd name="connsiteY11" fmla="*/ 83003 h 170012"/>
              <a:gd name="connsiteX12" fmla="*/ 165272 w 247940"/>
              <a:gd name="connsiteY12" fmla="*/ 126661 h 170012"/>
              <a:gd name="connsiteX13" fmla="*/ 208930 w 247940"/>
              <a:gd name="connsiteY13" fmla="*/ 83003 h 170012"/>
              <a:gd name="connsiteX14" fmla="*/ 165272 w 247940"/>
              <a:gd name="connsiteY14" fmla="*/ 39345 h 17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7940" h="170012">
                <a:moveTo>
                  <a:pt x="85006" y="0"/>
                </a:moveTo>
                <a:lnTo>
                  <a:pt x="162934" y="0"/>
                </a:lnTo>
                <a:cubicBezTo>
                  <a:pt x="209882" y="0"/>
                  <a:pt x="247940" y="38058"/>
                  <a:pt x="247940" y="85006"/>
                </a:cubicBezTo>
                <a:lnTo>
                  <a:pt x="247939" y="85006"/>
                </a:lnTo>
                <a:cubicBezTo>
                  <a:pt x="247939" y="131954"/>
                  <a:pt x="209881" y="170012"/>
                  <a:pt x="162933" y="170012"/>
                </a:cubicBezTo>
                <a:lnTo>
                  <a:pt x="85006" y="170011"/>
                </a:lnTo>
                <a:cubicBezTo>
                  <a:pt x="49795" y="170011"/>
                  <a:pt x="19585" y="148604"/>
                  <a:pt x="6680" y="118093"/>
                </a:cubicBezTo>
                <a:lnTo>
                  <a:pt x="0" y="85006"/>
                </a:lnTo>
                <a:lnTo>
                  <a:pt x="6680" y="51918"/>
                </a:lnTo>
                <a:cubicBezTo>
                  <a:pt x="19585" y="21407"/>
                  <a:pt x="49795" y="0"/>
                  <a:pt x="85006" y="0"/>
                </a:cubicBezTo>
                <a:close/>
                <a:moveTo>
                  <a:pt x="165272" y="39345"/>
                </a:moveTo>
                <a:cubicBezTo>
                  <a:pt x="141160" y="39345"/>
                  <a:pt x="121614" y="58891"/>
                  <a:pt x="121614" y="83003"/>
                </a:cubicBezTo>
                <a:cubicBezTo>
                  <a:pt x="121614" y="107115"/>
                  <a:pt x="141160" y="126661"/>
                  <a:pt x="165272" y="126661"/>
                </a:cubicBezTo>
                <a:cubicBezTo>
                  <a:pt x="189384" y="126661"/>
                  <a:pt x="208930" y="107115"/>
                  <a:pt x="208930" y="83003"/>
                </a:cubicBezTo>
                <a:cubicBezTo>
                  <a:pt x="208930" y="58891"/>
                  <a:pt x="189384" y="39345"/>
                  <a:pt x="165272" y="39345"/>
                </a:cubicBezTo>
                <a:close/>
              </a:path>
            </a:pathLst>
          </a:custGeom>
          <a:solidFill>
            <a:schemeClr val="accent2"/>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Freeform 192">
            <a:extLst>
              <a:ext uri="{FF2B5EF4-FFF2-40B4-BE49-F238E27FC236}">
                <a16:creationId xmlns:a16="http://schemas.microsoft.com/office/drawing/2014/main" id="{F78E97FB-6D89-D7BD-7B9A-EAE00D15999B}"/>
              </a:ext>
            </a:extLst>
          </p:cNvPr>
          <p:cNvSpPr/>
          <p:nvPr/>
        </p:nvSpPr>
        <p:spPr bwMode="auto">
          <a:xfrm>
            <a:off x="8510940" y="4286795"/>
            <a:ext cx="247940" cy="170012"/>
          </a:xfrm>
          <a:custGeom>
            <a:avLst/>
            <a:gdLst>
              <a:gd name="connsiteX0" fmla="*/ 85006 w 247940"/>
              <a:gd name="connsiteY0" fmla="*/ 0 h 170012"/>
              <a:gd name="connsiteX1" fmla="*/ 162934 w 247940"/>
              <a:gd name="connsiteY1" fmla="*/ 0 h 170012"/>
              <a:gd name="connsiteX2" fmla="*/ 247940 w 247940"/>
              <a:gd name="connsiteY2" fmla="*/ 85006 h 170012"/>
              <a:gd name="connsiteX3" fmla="*/ 247939 w 247940"/>
              <a:gd name="connsiteY3" fmla="*/ 85006 h 170012"/>
              <a:gd name="connsiteX4" fmla="*/ 162933 w 247940"/>
              <a:gd name="connsiteY4" fmla="*/ 170012 h 170012"/>
              <a:gd name="connsiteX5" fmla="*/ 85006 w 247940"/>
              <a:gd name="connsiteY5" fmla="*/ 170011 h 170012"/>
              <a:gd name="connsiteX6" fmla="*/ 6680 w 247940"/>
              <a:gd name="connsiteY6" fmla="*/ 118093 h 170012"/>
              <a:gd name="connsiteX7" fmla="*/ 0 w 247940"/>
              <a:gd name="connsiteY7" fmla="*/ 85006 h 170012"/>
              <a:gd name="connsiteX8" fmla="*/ 6680 w 247940"/>
              <a:gd name="connsiteY8" fmla="*/ 51918 h 170012"/>
              <a:gd name="connsiteX9" fmla="*/ 85006 w 247940"/>
              <a:gd name="connsiteY9" fmla="*/ 0 h 170012"/>
              <a:gd name="connsiteX10" fmla="*/ 165272 w 247940"/>
              <a:gd name="connsiteY10" fmla="*/ 39345 h 170012"/>
              <a:gd name="connsiteX11" fmla="*/ 121614 w 247940"/>
              <a:gd name="connsiteY11" fmla="*/ 83003 h 170012"/>
              <a:gd name="connsiteX12" fmla="*/ 165272 w 247940"/>
              <a:gd name="connsiteY12" fmla="*/ 126661 h 170012"/>
              <a:gd name="connsiteX13" fmla="*/ 208930 w 247940"/>
              <a:gd name="connsiteY13" fmla="*/ 83003 h 170012"/>
              <a:gd name="connsiteX14" fmla="*/ 165272 w 247940"/>
              <a:gd name="connsiteY14" fmla="*/ 39345 h 17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7940" h="170012">
                <a:moveTo>
                  <a:pt x="85006" y="0"/>
                </a:moveTo>
                <a:lnTo>
                  <a:pt x="162934" y="0"/>
                </a:lnTo>
                <a:cubicBezTo>
                  <a:pt x="209882" y="0"/>
                  <a:pt x="247940" y="38058"/>
                  <a:pt x="247940" y="85006"/>
                </a:cubicBezTo>
                <a:lnTo>
                  <a:pt x="247939" y="85006"/>
                </a:lnTo>
                <a:cubicBezTo>
                  <a:pt x="247939" y="131954"/>
                  <a:pt x="209881" y="170012"/>
                  <a:pt x="162933" y="170012"/>
                </a:cubicBezTo>
                <a:lnTo>
                  <a:pt x="85006" y="170011"/>
                </a:lnTo>
                <a:cubicBezTo>
                  <a:pt x="49795" y="170011"/>
                  <a:pt x="19585" y="148604"/>
                  <a:pt x="6680" y="118093"/>
                </a:cubicBezTo>
                <a:lnTo>
                  <a:pt x="0" y="85006"/>
                </a:lnTo>
                <a:lnTo>
                  <a:pt x="6680" y="51918"/>
                </a:lnTo>
                <a:cubicBezTo>
                  <a:pt x="19585" y="21407"/>
                  <a:pt x="49795" y="0"/>
                  <a:pt x="85006" y="0"/>
                </a:cubicBezTo>
                <a:close/>
                <a:moveTo>
                  <a:pt x="165272" y="39345"/>
                </a:moveTo>
                <a:cubicBezTo>
                  <a:pt x="141160" y="39345"/>
                  <a:pt x="121614" y="58891"/>
                  <a:pt x="121614" y="83003"/>
                </a:cubicBezTo>
                <a:cubicBezTo>
                  <a:pt x="121614" y="107115"/>
                  <a:pt x="141160" y="126661"/>
                  <a:pt x="165272" y="126661"/>
                </a:cubicBezTo>
                <a:cubicBezTo>
                  <a:pt x="189384" y="126661"/>
                  <a:pt x="208930" y="107115"/>
                  <a:pt x="208930" y="83003"/>
                </a:cubicBezTo>
                <a:cubicBezTo>
                  <a:pt x="208930" y="58891"/>
                  <a:pt x="189384" y="39345"/>
                  <a:pt x="165272" y="39345"/>
                </a:cubicBezTo>
                <a:close/>
              </a:path>
            </a:pathLst>
          </a:custGeom>
          <a:solidFill>
            <a:schemeClr val="accent6"/>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Oval 196">
            <a:extLst>
              <a:ext uri="{FF2B5EF4-FFF2-40B4-BE49-F238E27FC236}">
                <a16:creationId xmlns:a16="http://schemas.microsoft.com/office/drawing/2014/main" id="{98A11B47-24B1-99B8-02EE-AC229F80BC06}"/>
              </a:ext>
            </a:extLst>
          </p:cNvPr>
          <p:cNvSpPr/>
          <p:nvPr/>
        </p:nvSpPr>
        <p:spPr bwMode="auto">
          <a:xfrm>
            <a:off x="8935000" y="4157605"/>
            <a:ext cx="403340" cy="403340"/>
          </a:xfrm>
          <a:prstGeom prst="ellipse">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Stored Data 198">
            <a:extLst>
              <a:ext uri="{FF2B5EF4-FFF2-40B4-BE49-F238E27FC236}">
                <a16:creationId xmlns:a16="http://schemas.microsoft.com/office/drawing/2014/main" id="{446B29E5-D2B2-12CA-FCBD-61E60350B326}"/>
              </a:ext>
            </a:extLst>
          </p:cNvPr>
          <p:cNvSpPr/>
          <p:nvPr/>
        </p:nvSpPr>
        <p:spPr bwMode="auto">
          <a:xfrm rot="10800000">
            <a:off x="9759192" y="4236806"/>
            <a:ext cx="222250" cy="257406"/>
          </a:xfrm>
          <a:prstGeom prst="flowChartOnlineStorag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0" name="TextBox 199">
            <a:extLst>
              <a:ext uri="{FF2B5EF4-FFF2-40B4-BE49-F238E27FC236}">
                <a16:creationId xmlns:a16="http://schemas.microsoft.com/office/drawing/2014/main" id="{CF2DA2E0-F139-D708-4954-4A31376482E6}"/>
              </a:ext>
            </a:extLst>
          </p:cNvPr>
          <p:cNvSpPr txBox="1"/>
          <p:nvPr/>
        </p:nvSpPr>
        <p:spPr bwMode="auto">
          <a:xfrm>
            <a:off x="10531046" y="5022850"/>
            <a:ext cx="10645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Prostate</a:t>
            </a:r>
            <a:b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cancer cell</a:t>
            </a:r>
          </a:p>
        </p:txBody>
      </p:sp>
      <p:cxnSp>
        <p:nvCxnSpPr>
          <p:cNvPr id="201" name="Straight Arrow Connector 200">
            <a:extLst>
              <a:ext uri="{FF2B5EF4-FFF2-40B4-BE49-F238E27FC236}">
                <a16:creationId xmlns:a16="http://schemas.microsoft.com/office/drawing/2014/main" id="{3EF9C225-49A5-6A39-CE30-805F9F4FB8C6}"/>
              </a:ext>
            </a:extLst>
          </p:cNvPr>
          <p:cNvCxnSpPr>
            <a:cxnSpLocks/>
          </p:cNvCxnSpPr>
          <p:nvPr/>
        </p:nvCxnSpPr>
        <p:spPr bwMode="auto">
          <a:xfrm>
            <a:off x="11103485" y="4616450"/>
            <a:ext cx="0" cy="466725"/>
          </a:xfrm>
          <a:prstGeom prst="straightConnector1">
            <a:avLst/>
          </a:prstGeom>
          <a:noFill/>
          <a:ln w="12700" cap="flat" cmpd="sng" algn="ctr">
            <a:solidFill>
              <a:schemeClr val="bg1"/>
            </a:solidFill>
            <a:prstDash val="solid"/>
            <a:round/>
            <a:headEnd type="none" w="med" len="med"/>
            <a:tailEnd type="triangle"/>
          </a:ln>
          <a:effectLst/>
        </p:spPr>
      </p:cxnSp>
      <p:cxnSp>
        <p:nvCxnSpPr>
          <p:cNvPr id="204" name="Straight Connector 203">
            <a:extLst>
              <a:ext uri="{FF2B5EF4-FFF2-40B4-BE49-F238E27FC236}">
                <a16:creationId xmlns:a16="http://schemas.microsoft.com/office/drawing/2014/main" id="{9A0B3D81-C0F4-C7D9-351E-E5E39C5B7CEF}"/>
              </a:ext>
            </a:extLst>
          </p:cNvPr>
          <p:cNvCxnSpPr>
            <a:cxnSpLocks/>
          </p:cNvCxnSpPr>
          <p:nvPr/>
        </p:nvCxnSpPr>
        <p:spPr bwMode="auto">
          <a:xfrm>
            <a:off x="9959975" y="4358593"/>
            <a:ext cx="690608" cy="0"/>
          </a:xfrm>
          <a:prstGeom prst="line">
            <a:avLst/>
          </a:prstGeom>
          <a:noFill/>
          <a:ln w="28575" cap="flat" cmpd="sng" algn="ctr">
            <a:solidFill>
              <a:schemeClr val="accent3"/>
            </a:solidFill>
            <a:prstDash val="solid"/>
            <a:round/>
            <a:headEnd type="none" w="med" len="med"/>
            <a:tailEnd type="none" w="med" len="med"/>
          </a:ln>
          <a:effectLst/>
        </p:spPr>
      </p:cxnSp>
      <p:grpSp>
        <p:nvGrpSpPr>
          <p:cNvPr id="205" name="Group 204">
            <a:extLst>
              <a:ext uri="{FF2B5EF4-FFF2-40B4-BE49-F238E27FC236}">
                <a16:creationId xmlns:a16="http://schemas.microsoft.com/office/drawing/2014/main" id="{4CBBC5FD-A1D4-6963-31EE-8BD57F9DE7CE}"/>
              </a:ext>
            </a:extLst>
          </p:cNvPr>
          <p:cNvGrpSpPr/>
          <p:nvPr/>
        </p:nvGrpSpPr>
        <p:grpSpPr>
          <a:xfrm rot="4087668">
            <a:off x="10625153" y="3799449"/>
            <a:ext cx="834443" cy="1102069"/>
            <a:chOff x="3489271" y="2539278"/>
            <a:chExt cx="834443" cy="1102069"/>
          </a:xfrm>
          <a:solidFill>
            <a:schemeClr val="accent3"/>
          </a:solidFill>
        </p:grpSpPr>
        <p:sp>
          <p:nvSpPr>
            <p:cNvPr id="206" name="Freeform 15">
              <a:extLst>
                <a:ext uri="{FF2B5EF4-FFF2-40B4-BE49-F238E27FC236}">
                  <a16:creationId xmlns:a16="http://schemas.microsoft.com/office/drawing/2014/main" id="{BF7E1501-8370-C5A7-9FFA-00D7B8885EAB}"/>
                </a:ext>
              </a:extLst>
            </p:cNvPr>
            <p:cNvSpPr/>
            <p:nvPr/>
          </p:nvSpPr>
          <p:spPr bwMode="auto">
            <a:xfrm rot="17499136">
              <a:off x="3355458" y="2673091"/>
              <a:ext cx="1102069" cy="834443"/>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gradFill flip="none" rotWithShape="1">
              <a:gsLst>
                <a:gs pos="0">
                  <a:schemeClr val="accent3"/>
                </a:gs>
                <a:gs pos="50000">
                  <a:schemeClr val="accent3">
                    <a:tint val="44500"/>
                    <a:satMod val="160000"/>
                  </a:schemeClr>
                </a:gs>
                <a:gs pos="100000">
                  <a:schemeClr val="accent3"/>
                </a:gs>
              </a:gsLst>
              <a:path path="circle">
                <a:fillToRect l="50000" t="50000" r="50000" b="50000"/>
              </a:path>
              <a:tileRect/>
            </a:gradFill>
            <a:ln w="12700">
              <a:solidFill>
                <a:schemeClr val="accent3">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a:ln>
                  <a:noFill/>
                </a:ln>
                <a:solidFill>
                  <a:srgbClr val="CDCDCF"/>
                </a:solidFill>
                <a:effectLst/>
                <a:uLnTx/>
                <a:uFillTx/>
                <a:latin typeface="Arial" panose="020B0604020202020204" pitchFamily="34" charset="0"/>
                <a:ea typeface="MS PGothic" pitchFamily="34" charset="-128"/>
                <a:cs typeface="Arial" panose="020B0604020202020204" pitchFamily="34" charset="0"/>
              </a:endParaRPr>
            </a:p>
          </p:txBody>
        </p:sp>
        <p:sp>
          <p:nvSpPr>
            <p:cNvPr id="207" name="Freeform 16">
              <a:extLst>
                <a:ext uri="{FF2B5EF4-FFF2-40B4-BE49-F238E27FC236}">
                  <a16:creationId xmlns:a16="http://schemas.microsoft.com/office/drawing/2014/main" id="{4F145EFF-7027-96EB-53CD-612D3AE45AA3}"/>
                </a:ext>
              </a:extLst>
            </p:cNvPr>
            <p:cNvSpPr/>
            <p:nvPr/>
          </p:nvSpPr>
          <p:spPr bwMode="auto">
            <a:xfrm rot="17499136">
              <a:off x="3597673" y="2741563"/>
              <a:ext cx="741476" cy="573537"/>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0">
                  <a:schemeClr val="accent3"/>
                </a:gs>
                <a:gs pos="49000">
                  <a:schemeClr val="accent3">
                    <a:lumMod val="60000"/>
                    <a:lumOff val="40000"/>
                  </a:schemeClr>
                </a:gs>
                <a:gs pos="99000">
                  <a:schemeClr val="accent3"/>
                </a:gs>
              </a:gsLst>
              <a:path path="circle">
                <a:fillToRect l="50000" t="50000" r="50000" b="50000"/>
              </a:path>
              <a:tileRect/>
            </a:gradFill>
            <a:ln w="12700">
              <a:solidFill>
                <a:schemeClr val="accent3">
                  <a:lumMod val="75000"/>
                </a:schemeClr>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a:ln>
                  <a:noFill/>
                </a:ln>
                <a:solidFill>
                  <a:srgbClr val="CDCDCF"/>
                </a:solidFill>
                <a:effectLst/>
                <a:uLnTx/>
                <a:uFillTx/>
                <a:latin typeface="Arial" panose="020B0604020202020204" pitchFamily="34" charset="0"/>
                <a:ea typeface="MS PGothic" pitchFamily="34" charset="-128"/>
                <a:cs typeface="Arial" panose="020B0604020202020204" pitchFamily="34" charset="0"/>
              </a:endParaRPr>
            </a:p>
          </p:txBody>
        </p:sp>
      </p:grpSp>
      <p:sp>
        <p:nvSpPr>
          <p:cNvPr id="195" name="Oval 194">
            <a:extLst>
              <a:ext uri="{FF2B5EF4-FFF2-40B4-BE49-F238E27FC236}">
                <a16:creationId xmlns:a16="http://schemas.microsoft.com/office/drawing/2014/main" id="{F7F1DA33-F413-B29F-94DE-5C702FD33B7D}"/>
              </a:ext>
            </a:extLst>
          </p:cNvPr>
          <p:cNvSpPr/>
          <p:nvPr/>
        </p:nvSpPr>
        <p:spPr bwMode="auto">
          <a:xfrm>
            <a:off x="8684942" y="4264065"/>
            <a:ext cx="209469" cy="209469"/>
          </a:xfrm>
          <a:prstGeom prst="ellipse">
            <a:avLst/>
          </a:prstGeom>
          <a:noFill/>
          <a:ln w="28575">
            <a:solidFill>
              <a:schemeClr val="accent3"/>
            </a:solidFill>
            <a:prstDash val="sysDot"/>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61" name="Straight Connector 60">
            <a:extLst>
              <a:ext uri="{FF2B5EF4-FFF2-40B4-BE49-F238E27FC236}">
                <a16:creationId xmlns:a16="http://schemas.microsoft.com/office/drawing/2014/main" id="{D80E88CB-47EC-64FB-1D43-46954D04AEDA}"/>
              </a:ext>
            </a:extLst>
          </p:cNvPr>
          <p:cNvCxnSpPr>
            <a:cxnSpLocks/>
          </p:cNvCxnSpPr>
          <p:nvPr/>
        </p:nvCxnSpPr>
        <p:spPr bwMode="auto">
          <a:xfrm flipH="1">
            <a:off x="1672610" y="4628251"/>
            <a:ext cx="2854" cy="155448"/>
          </a:xfrm>
          <a:prstGeom prst="line">
            <a:avLst/>
          </a:prstGeom>
          <a:noFill/>
          <a:ln w="12700" cap="flat" cmpd="sng" algn="ctr">
            <a:solidFill>
              <a:schemeClr val="bg1"/>
            </a:solidFill>
            <a:prstDash val="solid"/>
            <a:round/>
            <a:headEnd type="none" w="med" len="med"/>
            <a:tailEnd type="none" w="med" len="med"/>
          </a:ln>
          <a:effectLst/>
        </p:spPr>
      </p:cxnSp>
      <p:sp>
        <p:nvSpPr>
          <p:cNvPr id="11" name="Freeform: Shape 10">
            <a:extLst>
              <a:ext uri="{FF2B5EF4-FFF2-40B4-BE49-F238E27FC236}">
                <a16:creationId xmlns:a16="http://schemas.microsoft.com/office/drawing/2014/main" id="{A0A16192-5367-51A5-A70A-3A2FB425CE32}"/>
              </a:ext>
            </a:extLst>
          </p:cNvPr>
          <p:cNvSpPr/>
          <p:nvPr/>
        </p:nvSpPr>
        <p:spPr bwMode="auto">
          <a:xfrm>
            <a:off x="1476541" y="4865440"/>
            <a:ext cx="45719" cy="45719"/>
          </a:xfrm>
          <a:custGeom>
            <a:avLst/>
            <a:gdLst>
              <a:gd name="connsiteX0" fmla="*/ 0 w 54645"/>
              <a:gd name="connsiteY0" fmla="*/ 54645 h 54645"/>
              <a:gd name="connsiteX1" fmla="*/ 54645 w 54645"/>
              <a:gd name="connsiteY1" fmla="*/ 0 h 54645"/>
            </a:gdLst>
            <a:ahLst/>
            <a:cxnLst>
              <a:cxn ang="0">
                <a:pos x="connsiteX0" y="connsiteY0"/>
              </a:cxn>
              <a:cxn ang="0">
                <a:pos x="connsiteX1" y="connsiteY1"/>
              </a:cxn>
            </a:cxnLst>
            <a:rect l="l" t="t" r="r" b="b"/>
            <a:pathLst>
              <a:path w="54645" h="54645">
                <a:moveTo>
                  <a:pt x="0" y="54645"/>
                </a:moveTo>
                <a:lnTo>
                  <a:pt x="54645" y="0"/>
                </a:ln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AE1A81C8-B7EA-46B4-835C-009452049E25}"/>
              </a:ext>
            </a:extLst>
          </p:cNvPr>
          <p:cNvSpPr txBox="1"/>
          <p:nvPr/>
        </p:nvSpPr>
        <p:spPr bwMode="auto">
          <a:xfrm>
            <a:off x="597525" y="3868539"/>
            <a:ext cx="5814831" cy="2052412"/>
          </a:xfrm>
          <a:prstGeom prst="rect">
            <a:avLst/>
          </a:prstGeom>
          <a:noFill/>
          <a:ln w="38100" algn="ctr">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9114AC14-6381-8A86-C266-1E9F8009C98F}"/>
              </a:ext>
            </a:extLst>
          </p:cNvPr>
          <p:cNvSpPr txBox="1"/>
          <p:nvPr/>
        </p:nvSpPr>
        <p:spPr bwMode="auto">
          <a:xfrm>
            <a:off x="525100" y="3439649"/>
            <a:ext cx="58148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30000" noProof="0">
                <a:ln>
                  <a:noFill/>
                </a:ln>
                <a:solidFill>
                  <a:srgbClr val="000000"/>
                </a:solidFill>
                <a:effectLst/>
                <a:uLnTx/>
                <a:uFillTx/>
                <a:latin typeface="Calibri" panose="020F0502020204030204" pitchFamily="34" charset="0"/>
                <a:ea typeface="+mn-ea"/>
                <a:cs typeface="Calibri" panose="020F0502020204030204" pitchFamily="34" charset="0"/>
              </a:rPr>
              <a:t>177</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Lu-PNT2002</a:t>
            </a:r>
            <a:endPar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0705172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53816-22F4-93AA-4B3A-ACCCB74CC175}"/>
              </a:ext>
            </a:extLst>
          </p:cNvPr>
          <p:cNvSpPr>
            <a:spLocks noGrp="1"/>
          </p:cNvSpPr>
          <p:nvPr>
            <p:ph type="title"/>
          </p:nvPr>
        </p:nvSpPr>
        <p:spPr/>
        <p:txBody>
          <a:bodyPr/>
          <a:lstStyle/>
          <a:p>
            <a:r>
              <a:rPr lang="en-US"/>
              <a:t>SPLASH: </a:t>
            </a:r>
            <a:r>
              <a:rPr lang="en-US" baseline="30000"/>
              <a:t>177</a:t>
            </a:r>
            <a:r>
              <a:rPr lang="en-US"/>
              <a:t>Lu-PNT2002 vs ARPI in mCRPC</a:t>
            </a:r>
          </a:p>
        </p:txBody>
      </p:sp>
      <p:sp>
        <p:nvSpPr>
          <p:cNvPr id="3" name="Content Placeholder 2">
            <a:extLst>
              <a:ext uri="{FF2B5EF4-FFF2-40B4-BE49-F238E27FC236}">
                <a16:creationId xmlns:a16="http://schemas.microsoft.com/office/drawing/2014/main" id="{2310BBD0-AB7F-3B75-21CE-910995DCC950}"/>
              </a:ext>
            </a:extLst>
          </p:cNvPr>
          <p:cNvSpPr>
            <a:spLocks noGrp="1"/>
          </p:cNvSpPr>
          <p:nvPr>
            <p:ph idx="1"/>
          </p:nvPr>
        </p:nvSpPr>
        <p:spPr/>
        <p:txBody>
          <a:bodyPr/>
          <a:lstStyle/>
          <a:p>
            <a:r>
              <a:rPr lang="en-US"/>
              <a:t>International, open-label, randomized phase III study</a:t>
            </a:r>
          </a:p>
          <a:p>
            <a:endParaRPr lang="en-US"/>
          </a:p>
          <a:p>
            <a:endParaRPr lang="en-US"/>
          </a:p>
          <a:p>
            <a:endParaRPr lang="en-US"/>
          </a:p>
          <a:p>
            <a:endParaRPr lang="en-US"/>
          </a:p>
          <a:p>
            <a:endParaRPr lang="en-US"/>
          </a:p>
          <a:p>
            <a:r>
              <a:rPr lang="en-US" b="1"/>
              <a:t>Primary endpoint: </a:t>
            </a:r>
            <a:r>
              <a:rPr lang="en-US"/>
              <a:t>rPFS</a:t>
            </a:r>
          </a:p>
          <a:p>
            <a:r>
              <a:rPr lang="en-US" b="1"/>
              <a:t>Key secondary endpoints: </a:t>
            </a:r>
            <a:r>
              <a:rPr lang="en-US"/>
              <a:t>ORR, DoR, OS, PSA response, HRQoL</a:t>
            </a:r>
          </a:p>
        </p:txBody>
      </p:sp>
      <p:sp>
        <p:nvSpPr>
          <p:cNvPr id="4" name="Text Box 11">
            <a:extLst>
              <a:ext uri="{FF2B5EF4-FFF2-40B4-BE49-F238E27FC236}">
                <a16:creationId xmlns:a16="http://schemas.microsoft.com/office/drawing/2014/main" id="{B00F875F-D15E-7652-C580-F56DEA62D313}"/>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pt-BR" sz="1200" b="0">
                <a:solidFill>
                  <a:schemeClr val="bg2"/>
                </a:solidFill>
                <a:effectLst/>
                <a:latin typeface="+mn-lt"/>
              </a:rPr>
              <a:t>NCT04647526. Hansen. </a:t>
            </a:r>
            <a:r>
              <a:rPr lang="en-US" sz="1200" b="0">
                <a:solidFill>
                  <a:schemeClr val="bg2"/>
                </a:solidFill>
                <a:effectLst/>
                <a:latin typeface="+mn-lt"/>
              </a:rPr>
              <a:t>Front Oncol. 2025;14:1483953. </a:t>
            </a:r>
            <a:r>
              <a:rPr lang="pt-BR" sz="1200" b="0">
                <a:solidFill>
                  <a:schemeClr val="bg2"/>
                </a:solidFill>
                <a:effectLst/>
                <a:latin typeface="+mn-lt"/>
              </a:rPr>
              <a:t>Sartor. ESMO 2024. </a:t>
            </a:r>
            <a:r>
              <a:rPr lang="pt-BR" sz="1200" b="0" err="1">
                <a:solidFill>
                  <a:schemeClr val="bg2"/>
                </a:solidFill>
                <a:effectLst/>
                <a:latin typeface="+mn-lt"/>
              </a:rPr>
              <a:t>Abstr</a:t>
            </a:r>
            <a:r>
              <a:rPr lang="pt-BR" sz="1200" b="0">
                <a:solidFill>
                  <a:schemeClr val="bg2"/>
                </a:solidFill>
                <a:effectLst/>
                <a:latin typeface="+mn-lt"/>
              </a:rPr>
              <a:t> LBA65.</a:t>
            </a:r>
            <a:r>
              <a:rPr lang="en-US" sz="1200" b="0">
                <a:solidFill>
                  <a:schemeClr val="bg2"/>
                </a:solidFill>
                <a:effectLst/>
                <a:latin typeface="+mn-lt"/>
              </a:rPr>
              <a:t> </a:t>
            </a:r>
            <a:endParaRPr lang="en-US" altLang="en-US" sz="1200" b="0">
              <a:solidFill>
                <a:schemeClr val="bg2"/>
              </a:solidFill>
              <a:latin typeface="+mn-lt"/>
            </a:endParaRPr>
          </a:p>
        </p:txBody>
      </p:sp>
      <p:sp>
        <p:nvSpPr>
          <p:cNvPr id="5" name="TextBox 4">
            <a:extLst>
              <a:ext uri="{FF2B5EF4-FFF2-40B4-BE49-F238E27FC236}">
                <a16:creationId xmlns:a16="http://schemas.microsoft.com/office/drawing/2014/main" id="{61A4F188-A460-DC14-0C71-9FBCA2064CAD}"/>
              </a:ext>
            </a:extLst>
          </p:cNvPr>
          <p:cNvSpPr txBox="1"/>
          <p:nvPr/>
        </p:nvSpPr>
        <p:spPr bwMode="auto">
          <a:xfrm>
            <a:off x="1266829" y="2798232"/>
            <a:ext cx="369236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Patients with progressive mCRPC following previous </a:t>
            </a:r>
            <a:r>
              <a:rPr lang="en-US" b="0" dirty="0" err="1">
                <a:solidFill>
                  <a:schemeClr val="bg1"/>
                </a:solidFill>
                <a:latin typeface="Calibri" panose="020F0502020204030204" pitchFamily="34" charset="0"/>
              </a:rPr>
              <a:t>tx</a:t>
            </a:r>
            <a:r>
              <a:rPr lang="en-US" b="0">
                <a:solidFill>
                  <a:schemeClr val="bg1"/>
                </a:solidFill>
                <a:latin typeface="Calibri" panose="020F0502020204030204" pitchFamily="34" charset="0"/>
              </a:rPr>
              <a:t> with 1 ARPI; PSMA-avid PET by central reader; </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CT naive for mCRPC (</a:t>
            </a:r>
            <a:r>
              <a:rPr lang="en-US" b="0" dirty="0" err="1">
                <a:solidFill>
                  <a:schemeClr val="bg1"/>
                </a:solidFill>
                <a:latin typeface="Calibri" panose="020F0502020204030204" pitchFamily="34" charset="0"/>
              </a:rPr>
              <a:t>taxane</a:t>
            </a:r>
            <a:r>
              <a:rPr lang="en-US" b="0">
                <a:solidFill>
                  <a:schemeClr val="bg1"/>
                </a:solidFill>
                <a:latin typeface="Calibri" panose="020F0502020204030204" pitchFamily="34" charset="0"/>
              </a:rPr>
              <a:t> for CSPC allowed if &gt;1 yr prior to consent); adequate bone marrow and end-organ reserve; ECOG PS 0/1</a:t>
            </a:r>
          </a:p>
          <a:p>
            <a:pPr algn="ctr">
              <a:lnSpc>
                <a:spcPct val="100000"/>
              </a:lnSpc>
              <a:spcBef>
                <a:spcPts val="0"/>
              </a:spcBef>
              <a:spcAft>
                <a:spcPct val="0"/>
              </a:spcAft>
              <a:buClrTx/>
              <a:buFontTx/>
              <a:buNone/>
            </a:pPr>
            <a:r>
              <a:rPr lang="en-US" b="0">
                <a:solidFill>
                  <a:schemeClr val="bg1"/>
                </a:solidFill>
                <a:latin typeface="Calibri" panose="020F0502020204030204" pitchFamily="34" charset="0"/>
              </a:rPr>
              <a:t>(estimated N = 411) </a:t>
            </a:r>
          </a:p>
        </p:txBody>
      </p:sp>
      <p:cxnSp>
        <p:nvCxnSpPr>
          <p:cNvPr id="7" name="Straight Arrow Connector 6">
            <a:extLst>
              <a:ext uri="{FF2B5EF4-FFF2-40B4-BE49-F238E27FC236}">
                <a16:creationId xmlns:a16="http://schemas.microsoft.com/office/drawing/2014/main" id="{B0323DA8-0983-8E51-B4D4-4FD0D294E590}"/>
              </a:ext>
            </a:extLst>
          </p:cNvPr>
          <p:cNvCxnSpPr>
            <a:cxnSpLocks/>
          </p:cNvCxnSpPr>
          <p:nvPr/>
        </p:nvCxnSpPr>
        <p:spPr bwMode="auto">
          <a:xfrm flipV="1">
            <a:off x="5086432" y="3303256"/>
            <a:ext cx="681200" cy="383263"/>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B5B0362C-2320-7790-E4D6-9A758D467734}"/>
              </a:ext>
            </a:extLst>
          </p:cNvPr>
          <p:cNvCxnSpPr>
            <a:cxnSpLocks/>
          </p:cNvCxnSpPr>
          <p:nvPr/>
        </p:nvCxnSpPr>
        <p:spPr bwMode="auto">
          <a:xfrm>
            <a:off x="5086432" y="3886754"/>
            <a:ext cx="757399" cy="333316"/>
          </a:xfrm>
          <a:prstGeom prst="straightConnector1">
            <a:avLst/>
          </a:prstGeom>
          <a:noFill/>
          <a:ln w="28575"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BF3D5899-D6D5-EDE9-FD42-67266CC6F968}"/>
              </a:ext>
            </a:extLst>
          </p:cNvPr>
          <p:cNvCxnSpPr>
            <a:cxnSpLocks/>
          </p:cNvCxnSpPr>
          <p:nvPr/>
        </p:nvCxnSpPr>
        <p:spPr bwMode="auto">
          <a:xfrm>
            <a:off x="5086432" y="2713907"/>
            <a:ext cx="0" cy="852523"/>
          </a:xfrm>
          <a:prstGeom prst="straightConnector1">
            <a:avLst/>
          </a:prstGeom>
          <a:noFill/>
          <a:ln w="22225" cap="flat" cmpd="sng" algn="ctr">
            <a:solidFill>
              <a:schemeClr val="bg1"/>
            </a:solidFill>
            <a:prstDash val="sysDot"/>
            <a:round/>
            <a:headEnd type="none" w="med" len="med"/>
            <a:tailEnd type="triangle"/>
          </a:ln>
          <a:effectLst/>
        </p:spPr>
      </p:cxnSp>
      <p:sp>
        <p:nvSpPr>
          <p:cNvPr id="12" name="TextBox 11">
            <a:extLst>
              <a:ext uri="{FF2B5EF4-FFF2-40B4-BE49-F238E27FC236}">
                <a16:creationId xmlns:a16="http://schemas.microsoft.com/office/drawing/2014/main" id="{32EEE626-9226-CBB5-509B-1CC340966CCA}"/>
              </a:ext>
            </a:extLst>
          </p:cNvPr>
          <p:cNvSpPr txBox="1"/>
          <p:nvPr/>
        </p:nvSpPr>
        <p:spPr bwMode="auto">
          <a:xfrm>
            <a:off x="2705182" y="1996918"/>
            <a:ext cx="47625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prior taxane for CSPC (yes vs no); prior use of bisphosphonates (yes vs no); metastatic status on prior ARPI (M0 vs M1); measurable disease at entry (yes vs no)</a:t>
            </a:r>
          </a:p>
        </p:txBody>
      </p:sp>
      <p:sp>
        <p:nvSpPr>
          <p:cNvPr id="15" name="TextBox 14">
            <a:extLst>
              <a:ext uri="{FF2B5EF4-FFF2-40B4-BE49-F238E27FC236}">
                <a16:creationId xmlns:a16="http://schemas.microsoft.com/office/drawing/2014/main" id="{7D9B120F-3C49-CFA9-2EB0-BF3ED8E434DE}"/>
              </a:ext>
            </a:extLst>
          </p:cNvPr>
          <p:cNvSpPr txBox="1"/>
          <p:nvPr/>
        </p:nvSpPr>
        <p:spPr bwMode="auto">
          <a:xfrm>
            <a:off x="5891294" y="3866561"/>
            <a:ext cx="3359309" cy="923330"/>
          </a:xfrm>
          <a:prstGeom prst="rect">
            <a:avLst/>
          </a:prstGeom>
          <a:solidFill>
            <a:schemeClr val="accent3"/>
          </a:solidFill>
          <a:ln>
            <a:noFill/>
          </a:ln>
        </p:spPr>
        <p:txBody>
          <a:bodyPr wrap="square" rtlCol="0">
            <a:spAutoFit/>
          </a:bodyPr>
          <a:lstStyle/>
          <a:p>
            <a:pPr algn="ctr">
              <a:lnSpc>
                <a:spcPct val="100000"/>
              </a:lnSpc>
              <a:spcBef>
                <a:spcPts val="0"/>
              </a:spcBef>
              <a:spcAft>
                <a:spcPct val="0"/>
              </a:spcAft>
              <a:buClrTx/>
              <a:buFontTx/>
              <a:buNone/>
            </a:pPr>
            <a:r>
              <a:rPr lang="en-US">
                <a:latin typeface="Calibri" panose="020F0502020204030204" pitchFamily="34" charset="0"/>
              </a:rPr>
              <a:t>Abiraterone</a:t>
            </a:r>
            <a:r>
              <a:rPr lang="en-US" b="0">
                <a:latin typeface="Calibri" panose="020F0502020204030204" pitchFamily="34" charset="0"/>
              </a:rPr>
              <a:t> 1000 mg PO QD* </a:t>
            </a:r>
          </a:p>
          <a:p>
            <a:pPr algn="ctr">
              <a:lnSpc>
                <a:spcPct val="100000"/>
              </a:lnSpc>
              <a:spcBef>
                <a:spcPts val="0"/>
              </a:spcBef>
              <a:spcAft>
                <a:spcPct val="0"/>
              </a:spcAft>
              <a:buClrTx/>
              <a:buFontTx/>
              <a:buNone/>
            </a:pPr>
            <a:r>
              <a:rPr lang="en-US" b="0">
                <a:latin typeface="Calibri" panose="020F0502020204030204" pitchFamily="34" charset="0"/>
              </a:rPr>
              <a:t>or</a:t>
            </a:r>
          </a:p>
          <a:p>
            <a:pPr algn="ctr">
              <a:lnSpc>
                <a:spcPct val="100000"/>
              </a:lnSpc>
              <a:spcBef>
                <a:spcPts val="0"/>
              </a:spcBef>
              <a:spcAft>
                <a:spcPct val="0"/>
              </a:spcAft>
              <a:buClrTx/>
              <a:buFontTx/>
              <a:buNone/>
            </a:pPr>
            <a:r>
              <a:rPr lang="en-US">
                <a:latin typeface="Calibri" panose="020F0502020204030204" pitchFamily="34" charset="0"/>
              </a:rPr>
              <a:t>Enzalutamide</a:t>
            </a:r>
            <a:r>
              <a:rPr lang="en-US" b="0">
                <a:latin typeface="Calibri" panose="020F0502020204030204" pitchFamily="34" charset="0"/>
              </a:rPr>
              <a:t> 160 mg PO QD</a:t>
            </a:r>
          </a:p>
        </p:txBody>
      </p:sp>
      <p:sp>
        <p:nvSpPr>
          <p:cNvPr id="16" name="TextBox 15">
            <a:extLst>
              <a:ext uri="{FF2B5EF4-FFF2-40B4-BE49-F238E27FC236}">
                <a16:creationId xmlns:a16="http://schemas.microsoft.com/office/drawing/2014/main" id="{5FB3671A-3B13-6E03-4AEC-3A4613E49841}"/>
              </a:ext>
            </a:extLst>
          </p:cNvPr>
          <p:cNvSpPr txBox="1"/>
          <p:nvPr/>
        </p:nvSpPr>
        <p:spPr bwMode="auto">
          <a:xfrm>
            <a:off x="5767632" y="4851626"/>
            <a:ext cx="38716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a:solidFill>
                  <a:schemeClr val="bg1"/>
                </a:solidFill>
                <a:latin typeface="Calibri" panose="020F0502020204030204" pitchFamily="34" charset="0"/>
              </a:rPr>
              <a:t>*Plus prednisone 5 mg BID or dexamethasone 0.5 mg QD.</a:t>
            </a:r>
          </a:p>
        </p:txBody>
      </p:sp>
      <p:sp>
        <p:nvSpPr>
          <p:cNvPr id="17" name="TextBox 16">
            <a:extLst>
              <a:ext uri="{FF2B5EF4-FFF2-40B4-BE49-F238E27FC236}">
                <a16:creationId xmlns:a16="http://schemas.microsoft.com/office/drawing/2014/main" id="{E3C77D79-427D-28A9-095E-D85F3D90DFC8}"/>
              </a:ext>
            </a:extLst>
          </p:cNvPr>
          <p:cNvSpPr txBox="1"/>
          <p:nvPr/>
        </p:nvSpPr>
        <p:spPr bwMode="auto">
          <a:xfrm>
            <a:off x="5891294" y="2836806"/>
            <a:ext cx="3359309" cy="923544"/>
          </a:xfrm>
          <a:prstGeom prst="rect">
            <a:avLst/>
          </a:prstGeom>
          <a:solidFill>
            <a:schemeClr val="accent1"/>
          </a:solidFill>
          <a:ln>
            <a:noFill/>
          </a:ln>
        </p:spPr>
        <p:txBody>
          <a:bodyPr wrap="square" rtlCol="0">
            <a:spAutoFit/>
          </a:bodyPr>
          <a:lstStyle/>
          <a:p>
            <a:pPr algn="ctr">
              <a:lnSpc>
                <a:spcPct val="100000"/>
              </a:lnSpc>
              <a:spcBef>
                <a:spcPct val="50000"/>
              </a:spcBef>
              <a:spcAft>
                <a:spcPct val="0"/>
              </a:spcAft>
              <a:buClrTx/>
              <a:buFontTx/>
              <a:buNone/>
            </a:pPr>
            <a:r>
              <a:rPr lang="en-US" baseline="30000">
                <a:latin typeface="Calibri" panose="020F0502020204030204" pitchFamily="34" charset="0"/>
                <a:cs typeface="Calibri" panose="020F0502020204030204" pitchFamily="34" charset="0"/>
              </a:rPr>
              <a:t>177</a:t>
            </a:r>
            <a:r>
              <a:rPr lang="en-US">
                <a:latin typeface="Calibri" panose="020F0502020204030204" pitchFamily="34" charset="0"/>
                <a:cs typeface="Calibri" panose="020F0502020204030204" pitchFamily="34" charset="0"/>
              </a:rPr>
              <a:t>Lu-PNT2002 </a:t>
            </a:r>
            <a:r>
              <a:rPr lang="en-US" b="0">
                <a:latin typeface="Calibri" panose="020F0502020204030204" pitchFamily="34" charset="0"/>
                <a:cs typeface="Calibri" panose="020F0502020204030204" pitchFamily="34" charset="0"/>
              </a:rPr>
              <a:t>6.8 GBq (±10%)</a:t>
            </a:r>
          </a:p>
          <a:p>
            <a:pPr algn="ctr">
              <a:lnSpc>
                <a:spcPct val="100000"/>
              </a:lnSpc>
              <a:spcBef>
                <a:spcPct val="50000"/>
              </a:spcBef>
              <a:spcAft>
                <a:spcPct val="0"/>
              </a:spcAft>
              <a:buClrTx/>
              <a:buFontTx/>
              <a:buNone/>
            </a:pPr>
            <a:r>
              <a:rPr lang="en-US" b="0">
                <a:latin typeface="Calibri" panose="020F0502020204030204" pitchFamily="34" charset="0"/>
                <a:cs typeface="Calibri" panose="020F0502020204030204" pitchFamily="34" charset="0"/>
              </a:rPr>
              <a:t> Q8W up to 4 cycles</a:t>
            </a:r>
          </a:p>
        </p:txBody>
      </p:sp>
      <p:cxnSp>
        <p:nvCxnSpPr>
          <p:cNvPr id="25" name="Connector: Elbow 24">
            <a:extLst>
              <a:ext uri="{FF2B5EF4-FFF2-40B4-BE49-F238E27FC236}">
                <a16:creationId xmlns:a16="http://schemas.microsoft.com/office/drawing/2014/main" id="{EB28B9F8-4DAA-903A-1DAA-5E6324CC2E15}"/>
              </a:ext>
            </a:extLst>
          </p:cNvPr>
          <p:cNvCxnSpPr>
            <a:cxnSpLocks/>
          </p:cNvCxnSpPr>
          <p:nvPr/>
        </p:nvCxnSpPr>
        <p:spPr bwMode="auto">
          <a:xfrm rot="5400000" flipH="1" flipV="1">
            <a:off x="8698492" y="3756783"/>
            <a:ext cx="1116925" cy="12700"/>
          </a:xfrm>
          <a:prstGeom prst="bentConnector4">
            <a:avLst>
              <a:gd name="adj1" fmla="val 26"/>
              <a:gd name="adj2" fmla="val 1900000"/>
            </a:avLst>
          </a:prstGeom>
          <a:noFill/>
          <a:ln w="28575" cap="flat" cmpd="sng" algn="ctr">
            <a:solidFill>
              <a:schemeClr val="bg1"/>
            </a:solidFill>
            <a:prstDash val="solid"/>
            <a:round/>
            <a:headEnd type="none" w="med" len="med"/>
            <a:tailEnd type="triangle"/>
          </a:ln>
          <a:effectLst/>
        </p:spPr>
      </p:cxnSp>
      <p:sp>
        <p:nvSpPr>
          <p:cNvPr id="26" name="Rectangle 46">
            <a:extLst>
              <a:ext uri="{FF2B5EF4-FFF2-40B4-BE49-F238E27FC236}">
                <a16:creationId xmlns:a16="http://schemas.microsoft.com/office/drawing/2014/main" id="{734DB7A2-09E5-7B7F-9C85-9B0CC27D368A}"/>
              </a:ext>
            </a:extLst>
          </p:cNvPr>
          <p:cNvSpPr>
            <a:spLocks noChangeArrowheads="1"/>
          </p:cNvSpPr>
          <p:nvPr/>
        </p:nvSpPr>
        <p:spPr bwMode="auto">
          <a:xfrm>
            <a:off x="9498016" y="3385455"/>
            <a:ext cx="2111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Crossover permitted at radiographic PD per central review</a:t>
            </a:r>
          </a:p>
        </p:txBody>
      </p:sp>
    </p:spTree>
    <p:extLst>
      <p:ext uri="{BB962C8B-B14F-4D97-AF65-F5344CB8AC3E}">
        <p14:creationId xmlns:p14="http://schemas.microsoft.com/office/powerpoint/2010/main" val="32546461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1663FD-8520-0B87-EDBE-C3072C7E2524}"/>
              </a:ext>
            </a:extLst>
          </p:cNvPr>
          <p:cNvSpPr>
            <a:spLocks noGrp="1"/>
          </p:cNvSpPr>
          <p:nvPr>
            <p:ph type="title"/>
          </p:nvPr>
        </p:nvSpPr>
        <p:spPr/>
        <p:txBody>
          <a:bodyPr/>
          <a:lstStyle/>
          <a:p>
            <a:r>
              <a:rPr lang="en-US"/>
              <a:t>SPLASH: Primary Analysis of rPFS (Primary Endpoint)</a:t>
            </a:r>
            <a:endParaRPr lang="en-CH"/>
          </a:p>
        </p:txBody>
      </p:sp>
      <p:sp>
        <p:nvSpPr>
          <p:cNvPr id="7" name="TextBox 6">
            <a:extLst>
              <a:ext uri="{FF2B5EF4-FFF2-40B4-BE49-F238E27FC236}">
                <a16:creationId xmlns:a16="http://schemas.microsoft.com/office/drawing/2014/main" id="{3FAB4064-97B0-D022-18D6-471699DF26DA}"/>
              </a:ext>
            </a:extLst>
          </p:cNvPr>
          <p:cNvSpPr txBox="1"/>
          <p:nvPr/>
        </p:nvSpPr>
        <p:spPr>
          <a:xfrm>
            <a:off x="1573374" y="4202637"/>
            <a:ext cx="2244783" cy="523220"/>
          </a:xfrm>
          <a:prstGeom prst="rect">
            <a:avLst/>
          </a:prstGeom>
          <a:noFill/>
          <a:ln w="19050">
            <a:noFill/>
          </a:ln>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HR: 0.71 (95% CI: 0.55-0.92;</a:t>
            </a:r>
          </a:p>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rgbClr val="000000"/>
                </a:solidFill>
                <a:effectLst/>
                <a:uLnTx/>
                <a:uFillTx/>
                <a:latin typeface="Calibri"/>
                <a:ea typeface="+mn-ea"/>
                <a:cs typeface="Arial" panose="020B0604020202020204" pitchFamily="34" charset="0"/>
              </a:rPr>
              <a:t>P </a:t>
            </a:r>
            <a:r>
              <a:rPr kumimoji="0" lang="en-US" sz="14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 .0088)</a:t>
            </a:r>
          </a:p>
        </p:txBody>
      </p:sp>
      <p:sp>
        <p:nvSpPr>
          <p:cNvPr id="6" name="TextBox 5">
            <a:extLst>
              <a:ext uri="{FF2B5EF4-FFF2-40B4-BE49-F238E27FC236}">
                <a16:creationId xmlns:a16="http://schemas.microsoft.com/office/drawing/2014/main" id="{B8020D9A-D16E-8174-9F44-E9CBC76C6929}"/>
              </a:ext>
            </a:extLst>
          </p:cNvPr>
          <p:cNvSpPr txBox="1"/>
          <p:nvPr/>
        </p:nvSpPr>
        <p:spPr>
          <a:xfrm>
            <a:off x="717551" y="6127920"/>
            <a:ext cx="5607662" cy="276999"/>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*Data cutoff: November 1, 2023.</a:t>
            </a:r>
          </a:p>
        </p:txBody>
      </p:sp>
      <p:sp>
        <p:nvSpPr>
          <p:cNvPr id="8" name="Text Box 11">
            <a:extLst>
              <a:ext uri="{FF2B5EF4-FFF2-40B4-BE49-F238E27FC236}">
                <a16:creationId xmlns:a16="http://schemas.microsoft.com/office/drawing/2014/main" id="{78E2854D-B772-A692-2D97-571AAA57B190}"/>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rPr>
              <a:t>Sartor. ESMO 2024. Abstr LBA65.</a:t>
            </a:r>
            <a:endParaRPr kumimoji="0" lang="en-US" altLang="en-US" sz="1200" b="0" i="0" u="none" strike="noStrike" kern="1200" cap="none" spc="0" normalizeH="0" baseline="0" noProof="0">
              <a:ln>
                <a:noFill/>
              </a:ln>
              <a:solidFill>
                <a:srgbClr val="455560"/>
              </a:solidFill>
              <a:effectLst/>
              <a:uLnTx/>
              <a:uFillTx/>
              <a:latin typeface="Calibri"/>
              <a:ea typeface="+mn-ea"/>
              <a:cs typeface="Arial" panose="020B0604020202020204" pitchFamily="34" charset="0"/>
            </a:endParaRPr>
          </a:p>
        </p:txBody>
      </p:sp>
      <p:graphicFrame>
        <p:nvGraphicFramePr>
          <p:cNvPr id="3" name="Table 2">
            <a:extLst>
              <a:ext uri="{FF2B5EF4-FFF2-40B4-BE49-F238E27FC236}">
                <a16:creationId xmlns:a16="http://schemas.microsoft.com/office/drawing/2014/main" id="{A59B99EE-86FE-7174-A6EB-EEF102BAFC1C}"/>
              </a:ext>
            </a:extLst>
          </p:cNvPr>
          <p:cNvGraphicFramePr>
            <a:graphicFrameLocks noGrp="1"/>
          </p:cNvGraphicFramePr>
          <p:nvPr/>
        </p:nvGraphicFramePr>
        <p:xfrm>
          <a:off x="6549799" y="2119469"/>
          <a:ext cx="5196072" cy="1554480"/>
        </p:xfrm>
        <a:graphic>
          <a:graphicData uri="http://schemas.openxmlformats.org/drawingml/2006/table">
            <a:tbl>
              <a:tblPr firstRow="1" bandRow="1"/>
              <a:tblGrid>
                <a:gridCol w="2462397">
                  <a:extLst>
                    <a:ext uri="{9D8B030D-6E8A-4147-A177-3AD203B41FA5}">
                      <a16:colId xmlns:a16="http://schemas.microsoft.com/office/drawing/2014/main" val="1344048657"/>
                    </a:ext>
                  </a:extLst>
                </a:gridCol>
                <a:gridCol w="1381125">
                  <a:extLst>
                    <a:ext uri="{9D8B030D-6E8A-4147-A177-3AD203B41FA5}">
                      <a16:colId xmlns:a16="http://schemas.microsoft.com/office/drawing/2014/main" val="4150997134"/>
                    </a:ext>
                  </a:extLst>
                </a:gridCol>
                <a:gridCol w="1352550">
                  <a:extLst>
                    <a:ext uri="{9D8B030D-6E8A-4147-A177-3AD203B41FA5}">
                      <a16:colId xmlns:a16="http://schemas.microsoft.com/office/drawing/2014/main" val="1520056812"/>
                    </a:ext>
                  </a:extLst>
                </a:gridCol>
              </a:tblGrid>
              <a:tr h="301144">
                <a:tc>
                  <a:txBody>
                    <a:bodyPr/>
                    <a:lstStyle/>
                    <a:p>
                      <a:r>
                        <a:rPr lang="en-US" sz="1400" b="1">
                          <a:solidFill>
                            <a:schemeClr val="tx1"/>
                          </a:solidFill>
                          <a:latin typeface="+mn-lt"/>
                        </a:rPr>
                        <a:t>Outcome*</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75000"/>
                        <a:lumOff val="25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baseline="30000">
                          <a:solidFill>
                            <a:schemeClr val="tx1"/>
                          </a:solidFill>
                          <a:latin typeface="+mn-lt"/>
                          <a:cs typeface="Arial"/>
                        </a:rPr>
                        <a:t>177</a:t>
                      </a:r>
                      <a:r>
                        <a:rPr lang="en-US" sz="1400" b="1">
                          <a:solidFill>
                            <a:schemeClr val="tx1"/>
                          </a:solidFill>
                          <a:latin typeface="+mn-lt"/>
                          <a:cs typeface="Arial"/>
                        </a:rPr>
                        <a:t>Lu-PNT2002</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a:solidFill>
                            <a:schemeClr val="tx1"/>
                          </a:solidFill>
                          <a:latin typeface="+mn-lt"/>
                          <a:cs typeface="Arial"/>
                        </a:rPr>
                        <a:t> (n = 276)</a:t>
                      </a:r>
                      <a:endParaRPr lang="en-US" sz="1400">
                        <a:solidFill>
                          <a:schemeClr val="tx1"/>
                        </a:solidFill>
                        <a:latin typeface="+mn-lt"/>
                        <a:cs typeface="Arial"/>
                      </a:endParaRP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a:solidFill>
                            <a:schemeClr val="tx1"/>
                          </a:solidFill>
                          <a:latin typeface="+mn-lt"/>
                          <a:cs typeface="Arial"/>
                        </a:rPr>
                        <a:t>Alternate ARPI</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a:solidFill>
                            <a:schemeClr val="tx1"/>
                          </a:solidFill>
                          <a:latin typeface="+mn-lt"/>
                          <a:cs typeface="Arial"/>
                        </a:rPr>
                        <a:t>(n = 136)</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08051274"/>
                  </a:ext>
                </a:extLst>
              </a:tr>
              <a:tr h="184033">
                <a:tc>
                  <a:txBody>
                    <a:bodyPr/>
                    <a:lstStyle/>
                    <a:p>
                      <a:r>
                        <a:rPr lang="en-US" sz="1400" b="0">
                          <a:solidFill>
                            <a:schemeClr val="bg1"/>
                          </a:solidFill>
                          <a:latin typeface="+mn-lt"/>
                        </a:rPr>
                        <a:t>Events, n (%)</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0">
                          <a:solidFill>
                            <a:schemeClr val="bg1"/>
                          </a:solidFill>
                          <a:latin typeface="+mn-lt"/>
                        </a:rPr>
                        <a:t>162 (58.7)</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0">
                          <a:solidFill>
                            <a:schemeClr val="bg1"/>
                          </a:solidFill>
                          <a:latin typeface="+mn-lt"/>
                        </a:rPr>
                        <a:t>96 (70.6)</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76157165"/>
                  </a:ext>
                </a:extLst>
              </a:tr>
              <a:tr h="219077">
                <a:tc>
                  <a:txBody>
                    <a:bodyPr/>
                    <a:lstStyle/>
                    <a:p>
                      <a:r>
                        <a:rPr lang="en-US" sz="1400" b="0">
                          <a:solidFill>
                            <a:schemeClr val="bg1"/>
                          </a:solidFill>
                          <a:latin typeface="+mn-lt"/>
                        </a:rPr>
                        <a:t>Median rPFS, mo (95% CI)</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b="0">
                          <a:solidFill>
                            <a:schemeClr val="bg1"/>
                          </a:solidFill>
                          <a:latin typeface="+mn-lt"/>
                        </a:rPr>
                        <a:t>9.5 (7.4-10.0)</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b="0">
                          <a:solidFill>
                            <a:schemeClr val="bg1"/>
                          </a:solidFill>
                          <a:latin typeface="+mn-lt"/>
                        </a:rPr>
                        <a:t>6.0 (4.7-7.9)</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79415883"/>
                  </a:ext>
                </a:extLst>
              </a:tr>
              <a:tr h="219077">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a:solidFill>
                            <a:schemeClr val="bg1"/>
                          </a:solidFill>
                          <a:latin typeface="+mn-lt"/>
                        </a:rPr>
                        <a:t>Median follow-up, mo (95% CI)</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0">
                          <a:solidFill>
                            <a:schemeClr val="bg1"/>
                          </a:solidFill>
                          <a:latin typeface="+mn-lt"/>
                        </a:rPr>
                        <a:t>11.1 (10.1-11.6) </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b="0">
                          <a:solidFill>
                            <a:schemeClr val="bg1"/>
                          </a:solidFill>
                          <a:latin typeface="+mn-lt"/>
                        </a:rPr>
                        <a:t>12.9 (10.2-15.9)</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81566986"/>
                  </a:ext>
                </a:extLst>
              </a:tr>
            </a:tbl>
          </a:graphicData>
        </a:graphic>
      </p:graphicFrame>
      <p:sp>
        <p:nvSpPr>
          <p:cNvPr id="9" name="TextBox 8">
            <a:extLst>
              <a:ext uri="{FF2B5EF4-FFF2-40B4-BE49-F238E27FC236}">
                <a16:creationId xmlns:a16="http://schemas.microsoft.com/office/drawing/2014/main" id="{B0821260-F8FA-910D-B463-A21CE78B12B6}"/>
              </a:ext>
            </a:extLst>
          </p:cNvPr>
          <p:cNvSpPr txBox="1"/>
          <p:nvPr/>
        </p:nvSpPr>
        <p:spPr bwMode="auto">
          <a:xfrm>
            <a:off x="8070792" y="4136138"/>
            <a:ext cx="3702108" cy="1338828"/>
          </a:xfrm>
          <a:prstGeom prst="rect">
            <a:avLst/>
          </a:prstGeom>
          <a:solidFill>
            <a:schemeClr val="accent4"/>
          </a:solidFill>
          <a:ln>
            <a:noFill/>
          </a:ln>
        </p:spPr>
        <p:txBody>
          <a:bodyPr wrap="square" rtlCol="0">
            <a:spAutoFit/>
          </a:bodyPr>
          <a:lstStyle/>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Lu-PNT2002 reduced the risk of radiographic progression or death by 29% vs ARPI </a:t>
            </a:r>
          </a:p>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OS data are still immature</a:t>
            </a:r>
          </a:p>
        </p:txBody>
      </p:sp>
      <p:sp>
        <p:nvSpPr>
          <p:cNvPr id="2" name="TextBox 1">
            <a:extLst>
              <a:ext uri="{FF2B5EF4-FFF2-40B4-BE49-F238E27FC236}">
                <a16:creationId xmlns:a16="http://schemas.microsoft.com/office/drawing/2014/main" id="{91567C71-9B78-623C-7E1E-16FA9D697CBD}"/>
              </a:ext>
            </a:extLst>
          </p:cNvPr>
          <p:cNvSpPr txBox="1"/>
          <p:nvPr/>
        </p:nvSpPr>
        <p:spPr bwMode="auto">
          <a:xfrm rot="16200000">
            <a:off x="-482247" y="3089077"/>
            <a:ext cx="264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Event-Free Probability (%)</a:t>
            </a:r>
          </a:p>
        </p:txBody>
      </p:sp>
      <p:sp>
        <p:nvSpPr>
          <p:cNvPr id="10" name="TextBox 9">
            <a:extLst>
              <a:ext uri="{FF2B5EF4-FFF2-40B4-BE49-F238E27FC236}">
                <a16:creationId xmlns:a16="http://schemas.microsoft.com/office/drawing/2014/main" id="{3E86AFC2-4D2C-4BEC-B9C9-188801E70682}"/>
              </a:ext>
            </a:extLst>
          </p:cNvPr>
          <p:cNvSpPr txBox="1"/>
          <p:nvPr/>
        </p:nvSpPr>
        <p:spPr bwMode="auto">
          <a:xfrm>
            <a:off x="867151" y="1483949"/>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1" name="TextBox 10">
            <a:extLst>
              <a:ext uri="{FF2B5EF4-FFF2-40B4-BE49-F238E27FC236}">
                <a16:creationId xmlns:a16="http://schemas.microsoft.com/office/drawing/2014/main" id="{404304B4-664C-ADEA-2A79-08C2F7E7CDC7}"/>
              </a:ext>
            </a:extLst>
          </p:cNvPr>
          <p:cNvSpPr txBox="1"/>
          <p:nvPr/>
        </p:nvSpPr>
        <p:spPr bwMode="auto">
          <a:xfrm>
            <a:off x="984171" y="21316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2" name="TextBox 11">
            <a:extLst>
              <a:ext uri="{FF2B5EF4-FFF2-40B4-BE49-F238E27FC236}">
                <a16:creationId xmlns:a16="http://schemas.microsoft.com/office/drawing/2014/main" id="{BBD6CEAE-CC3B-793D-869D-CC4245D1A8F3}"/>
              </a:ext>
            </a:extLst>
          </p:cNvPr>
          <p:cNvSpPr txBox="1"/>
          <p:nvPr/>
        </p:nvSpPr>
        <p:spPr bwMode="auto">
          <a:xfrm>
            <a:off x="984171" y="27804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3" name="TextBox 12">
            <a:extLst>
              <a:ext uri="{FF2B5EF4-FFF2-40B4-BE49-F238E27FC236}">
                <a16:creationId xmlns:a16="http://schemas.microsoft.com/office/drawing/2014/main" id="{6227BB0C-94CC-A46F-9A22-B313FB02C4CE}"/>
              </a:ext>
            </a:extLst>
          </p:cNvPr>
          <p:cNvSpPr txBox="1"/>
          <p:nvPr/>
        </p:nvSpPr>
        <p:spPr bwMode="auto">
          <a:xfrm>
            <a:off x="984171" y="34281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4" name="TextBox 13">
            <a:extLst>
              <a:ext uri="{FF2B5EF4-FFF2-40B4-BE49-F238E27FC236}">
                <a16:creationId xmlns:a16="http://schemas.microsoft.com/office/drawing/2014/main" id="{E7E02325-18DF-A1A9-34F6-DF2EE3CC851E}"/>
              </a:ext>
            </a:extLst>
          </p:cNvPr>
          <p:cNvSpPr txBox="1"/>
          <p:nvPr/>
        </p:nvSpPr>
        <p:spPr bwMode="auto">
          <a:xfrm>
            <a:off x="984171" y="407042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5" name="TextBox 14">
            <a:extLst>
              <a:ext uri="{FF2B5EF4-FFF2-40B4-BE49-F238E27FC236}">
                <a16:creationId xmlns:a16="http://schemas.microsoft.com/office/drawing/2014/main" id="{1D724D7A-87D2-505F-022A-BB952A9930FC}"/>
              </a:ext>
            </a:extLst>
          </p:cNvPr>
          <p:cNvSpPr txBox="1"/>
          <p:nvPr/>
        </p:nvSpPr>
        <p:spPr bwMode="auto">
          <a:xfrm>
            <a:off x="1101189" y="471814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18" name="Straight Connector 17">
            <a:extLst>
              <a:ext uri="{FF2B5EF4-FFF2-40B4-BE49-F238E27FC236}">
                <a16:creationId xmlns:a16="http://schemas.microsoft.com/office/drawing/2014/main" id="{95E7F7D7-935F-CD6B-2367-35B28AED18EC}"/>
              </a:ext>
            </a:extLst>
          </p:cNvPr>
          <p:cNvCxnSpPr>
            <a:cxnSpLocks/>
          </p:cNvCxnSpPr>
          <p:nvPr/>
        </p:nvCxnSpPr>
        <p:spPr bwMode="auto">
          <a:xfrm>
            <a:off x="1343121" y="1634632"/>
            <a:ext cx="8708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1AECB91-B4BA-53FF-2601-04E639C5317E}"/>
              </a:ext>
            </a:extLst>
          </p:cNvPr>
          <p:cNvCxnSpPr>
            <a:cxnSpLocks/>
          </p:cNvCxnSpPr>
          <p:nvPr/>
        </p:nvCxnSpPr>
        <p:spPr bwMode="auto">
          <a:xfrm>
            <a:off x="1343121" y="2281244"/>
            <a:ext cx="8708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617929B-0485-1ADF-B4FA-4720966AB23D}"/>
              </a:ext>
            </a:extLst>
          </p:cNvPr>
          <p:cNvCxnSpPr>
            <a:cxnSpLocks/>
          </p:cNvCxnSpPr>
          <p:nvPr/>
        </p:nvCxnSpPr>
        <p:spPr bwMode="auto">
          <a:xfrm>
            <a:off x="1343121" y="2927856"/>
            <a:ext cx="87085"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1F9D746-78BF-9933-B756-408C86E98622}"/>
              </a:ext>
            </a:extLst>
          </p:cNvPr>
          <p:cNvCxnSpPr>
            <a:cxnSpLocks/>
          </p:cNvCxnSpPr>
          <p:nvPr/>
        </p:nvCxnSpPr>
        <p:spPr bwMode="auto">
          <a:xfrm>
            <a:off x="1343121" y="3574468"/>
            <a:ext cx="87085"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F37E879-5126-F713-9958-6D225DDB5690}"/>
              </a:ext>
            </a:extLst>
          </p:cNvPr>
          <p:cNvCxnSpPr>
            <a:cxnSpLocks/>
          </p:cNvCxnSpPr>
          <p:nvPr/>
        </p:nvCxnSpPr>
        <p:spPr bwMode="auto">
          <a:xfrm>
            <a:off x="1343121" y="4221080"/>
            <a:ext cx="87085"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7C02DA4-2146-4ADA-481E-61AF542A9FC5}"/>
              </a:ext>
            </a:extLst>
          </p:cNvPr>
          <p:cNvCxnSpPr>
            <a:cxnSpLocks/>
          </p:cNvCxnSpPr>
          <p:nvPr/>
        </p:nvCxnSpPr>
        <p:spPr bwMode="auto">
          <a:xfrm>
            <a:off x="1343121" y="4867690"/>
            <a:ext cx="87085" cy="0"/>
          </a:xfrm>
          <a:prstGeom prst="line">
            <a:avLst/>
          </a:prstGeom>
          <a:noFill/>
          <a:ln w="28575" cap="flat" cmpd="sng" algn="ctr">
            <a:solidFill>
              <a:schemeClr val="bg1"/>
            </a:solidFill>
            <a:prstDash val="solid"/>
            <a:round/>
            <a:headEnd type="none" w="med" len="med"/>
            <a:tailEnd type="none" w="med" len="med"/>
          </a:ln>
          <a:effectLst/>
        </p:spPr>
      </p:cxnSp>
      <p:grpSp>
        <p:nvGrpSpPr>
          <p:cNvPr id="49" name="Group 48">
            <a:extLst>
              <a:ext uri="{FF2B5EF4-FFF2-40B4-BE49-F238E27FC236}">
                <a16:creationId xmlns:a16="http://schemas.microsoft.com/office/drawing/2014/main" id="{70F4B049-D3BC-A13E-D4D7-FCE110FAAD06}"/>
              </a:ext>
            </a:extLst>
          </p:cNvPr>
          <p:cNvGrpSpPr/>
          <p:nvPr/>
        </p:nvGrpSpPr>
        <p:grpSpPr>
          <a:xfrm>
            <a:off x="1430206" y="4868557"/>
            <a:ext cx="6455230" cy="71906"/>
            <a:chOff x="1203661" y="4862757"/>
            <a:chExt cx="6455230" cy="93397"/>
          </a:xfrm>
        </p:grpSpPr>
        <p:cxnSp>
          <p:nvCxnSpPr>
            <p:cNvPr id="25" name="Straight Connector 24">
              <a:extLst>
                <a:ext uri="{FF2B5EF4-FFF2-40B4-BE49-F238E27FC236}">
                  <a16:creationId xmlns:a16="http://schemas.microsoft.com/office/drawing/2014/main" id="{493510A2-103F-8926-B51E-8784CF0663DA}"/>
                </a:ext>
              </a:extLst>
            </p:cNvPr>
            <p:cNvCxnSpPr>
              <a:cxnSpLocks/>
            </p:cNvCxnSpPr>
            <p:nvPr/>
          </p:nvCxnSpPr>
          <p:spPr bwMode="auto">
            <a:xfrm>
              <a:off x="1203661"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E63883E-16AC-D3D6-5113-9553829EF00C}"/>
                </a:ext>
              </a:extLst>
            </p:cNvPr>
            <p:cNvCxnSpPr>
              <a:cxnSpLocks/>
            </p:cNvCxnSpPr>
            <p:nvPr/>
          </p:nvCxnSpPr>
          <p:spPr bwMode="auto">
            <a:xfrm>
              <a:off x="1484323"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5A0CAA3-0BE5-123F-0845-D06E1903CD4F}"/>
                </a:ext>
              </a:extLst>
            </p:cNvPr>
            <p:cNvCxnSpPr>
              <a:cxnSpLocks/>
            </p:cNvCxnSpPr>
            <p:nvPr/>
          </p:nvCxnSpPr>
          <p:spPr bwMode="auto">
            <a:xfrm>
              <a:off x="1764985"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3C6581F-2557-EF33-7912-D85C93552ECB}"/>
                </a:ext>
              </a:extLst>
            </p:cNvPr>
            <p:cNvCxnSpPr>
              <a:cxnSpLocks/>
            </p:cNvCxnSpPr>
            <p:nvPr/>
          </p:nvCxnSpPr>
          <p:spPr bwMode="auto">
            <a:xfrm>
              <a:off x="2045647"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8C33ABD-445B-8426-EF72-8721F6727D4D}"/>
                </a:ext>
              </a:extLst>
            </p:cNvPr>
            <p:cNvCxnSpPr>
              <a:cxnSpLocks/>
            </p:cNvCxnSpPr>
            <p:nvPr/>
          </p:nvCxnSpPr>
          <p:spPr bwMode="auto">
            <a:xfrm>
              <a:off x="2326309"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70CC6610-5A84-8D3C-D039-AB25CB18A169}"/>
                </a:ext>
              </a:extLst>
            </p:cNvPr>
            <p:cNvCxnSpPr>
              <a:cxnSpLocks/>
            </p:cNvCxnSpPr>
            <p:nvPr/>
          </p:nvCxnSpPr>
          <p:spPr bwMode="auto">
            <a:xfrm>
              <a:off x="2606971"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1911A327-5520-08DB-AE70-015ED32AE423}"/>
                </a:ext>
              </a:extLst>
            </p:cNvPr>
            <p:cNvCxnSpPr>
              <a:cxnSpLocks/>
            </p:cNvCxnSpPr>
            <p:nvPr/>
          </p:nvCxnSpPr>
          <p:spPr bwMode="auto">
            <a:xfrm>
              <a:off x="2887633"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F294485B-1731-5FE9-0011-08184EE09FE8}"/>
                </a:ext>
              </a:extLst>
            </p:cNvPr>
            <p:cNvCxnSpPr>
              <a:cxnSpLocks/>
            </p:cNvCxnSpPr>
            <p:nvPr/>
          </p:nvCxnSpPr>
          <p:spPr bwMode="auto">
            <a:xfrm>
              <a:off x="3168295"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7DB8F15-4176-6A8D-C131-3A1584DFA23E}"/>
                </a:ext>
              </a:extLst>
            </p:cNvPr>
            <p:cNvCxnSpPr>
              <a:cxnSpLocks/>
            </p:cNvCxnSpPr>
            <p:nvPr/>
          </p:nvCxnSpPr>
          <p:spPr bwMode="auto">
            <a:xfrm>
              <a:off x="3448957"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5EE38754-A9E5-A10E-5071-9DA94B45A1A5}"/>
                </a:ext>
              </a:extLst>
            </p:cNvPr>
            <p:cNvCxnSpPr>
              <a:cxnSpLocks/>
            </p:cNvCxnSpPr>
            <p:nvPr/>
          </p:nvCxnSpPr>
          <p:spPr bwMode="auto">
            <a:xfrm>
              <a:off x="3729619"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FE67E05-281C-AE0B-5EAF-9E5F409204C5}"/>
                </a:ext>
              </a:extLst>
            </p:cNvPr>
            <p:cNvCxnSpPr>
              <a:cxnSpLocks/>
            </p:cNvCxnSpPr>
            <p:nvPr/>
          </p:nvCxnSpPr>
          <p:spPr bwMode="auto">
            <a:xfrm>
              <a:off x="4010281"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F2E21BF-16E9-952E-B489-7AB4D03B43CC}"/>
                </a:ext>
              </a:extLst>
            </p:cNvPr>
            <p:cNvCxnSpPr>
              <a:cxnSpLocks/>
            </p:cNvCxnSpPr>
            <p:nvPr/>
          </p:nvCxnSpPr>
          <p:spPr bwMode="auto">
            <a:xfrm>
              <a:off x="4290943"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99732E0-A431-AC1B-5DC6-E386D525ABAD}"/>
                </a:ext>
              </a:extLst>
            </p:cNvPr>
            <p:cNvCxnSpPr>
              <a:cxnSpLocks/>
            </p:cNvCxnSpPr>
            <p:nvPr/>
          </p:nvCxnSpPr>
          <p:spPr bwMode="auto">
            <a:xfrm>
              <a:off x="4571605"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F588FD20-CD27-E3AD-0F16-850548F4D494}"/>
                </a:ext>
              </a:extLst>
            </p:cNvPr>
            <p:cNvCxnSpPr>
              <a:cxnSpLocks/>
            </p:cNvCxnSpPr>
            <p:nvPr/>
          </p:nvCxnSpPr>
          <p:spPr bwMode="auto">
            <a:xfrm>
              <a:off x="4852267"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8688193-6D4B-FDC0-9B7E-2E22ADCADEF0}"/>
                </a:ext>
              </a:extLst>
            </p:cNvPr>
            <p:cNvCxnSpPr>
              <a:cxnSpLocks/>
            </p:cNvCxnSpPr>
            <p:nvPr/>
          </p:nvCxnSpPr>
          <p:spPr bwMode="auto">
            <a:xfrm>
              <a:off x="5132929"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5B6AE637-C82B-719C-E075-1CB8194515B3}"/>
                </a:ext>
              </a:extLst>
            </p:cNvPr>
            <p:cNvCxnSpPr>
              <a:cxnSpLocks/>
            </p:cNvCxnSpPr>
            <p:nvPr/>
          </p:nvCxnSpPr>
          <p:spPr bwMode="auto">
            <a:xfrm>
              <a:off x="5413591"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A684AD64-C0EB-1A39-BB66-0A09EE02816E}"/>
                </a:ext>
              </a:extLst>
            </p:cNvPr>
            <p:cNvCxnSpPr>
              <a:cxnSpLocks/>
            </p:cNvCxnSpPr>
            <p:nvPr/>
          </p:nvCxnSpPr>
          <p:spPr bwMode="auto">
            <a:xfrm>
              <a:off x="5694253"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7EBB137-2560-5A70-FDE6-C2CF6A0FF1ED}"/>
                </a:ext>
              </a:extLst>
            </p:cNvPr>
            <p:cNvCxnSpPr>
              <a:cxnSpLocks/>
            </p:cNvCxnSpPr>
            <p:nvPr/>
          </p:nvCxnSpPr>
          <p:spPr bwMode="auto">
            <a:xfrm>
              <a:off x="5974915"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93F223DC-ACA1-6698-4A13-D43EB304149D}"/>
                </a:ext>
              </a:extLst>
            </p:cNvPr>
            <p:cNvCxnSpPr>
              <a:cxnSpLocks/>
            </p:cNvCxnSpPr>
            <p:nvPr/>
          </p:nvCxnSpPr>
          <p:spPr bwMode="auto">
            <a:xfrm>
              <a:off x="6255577"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65981B2-D182-FC5A-C76A-EEAE2C205CA1}"/>
                </a:ext>
              </a:extLst>
            </p:cNvPr>
            <p:cNvCxnSpPr>
              <a:cxnSpLocks/>
            </p:cNvCxnSpPr>
            <p:nvPr/>
          </p:nvCxnSpPr>
          <p:spPr bwMode="auto">
            <a:xfrm>
              <a:off x="6536239"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8631E58-4144-C8FA-6C2E-7A56B7D2255A}"/>
                </a:ext>
              </a:extLst>
            </p:cNvPr>
            <p:cNvCxnSpPr>
              <a:cxnSpLocks/>
            </p:cNvCxnSpPr>
            <p:nvPr/>
          </p:nvCxnSpPr>
          <p:spPr bwMode="auto">
            <a:xfrm>
              <a:off x="6816901"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6C7A213C-84F4-5BB8-0C4B-0378E92260F0}"/>
                </a:ext>
              </a:extLst>
            </p:cNvPr>
            <p:cNvCxnSpPr>
              <a:cxnSpLocks/>
            </p:cNvCxnSpPr>
            <p:nvPr/>
          </p:nvCxnSpPr>
          <p:spPr bwMode="auto">
            <a:xfrm>
              <a:off x="7097563"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093D1B92-3837-BEC8-998B-EAF3DA8DACC3}"/>
                </a:ext>
              </a:extLst>
            </p:cNvPr>
            <p:cNvCxnSpPr>
              <a:cxnSpLocks/>
            </p:cNvCxnSpPr>
            <p:nvPr/>
          </p:nvCxnSpPr>
          <p:spPr bwMode="auto">
            <a:xfrm>
              <a:off x="7378225" y="4862757"/>
              <a:ext cx="0" cy="93397"/>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5DC15916-FBC4-DCB3-8AD8-C5E4D51004B8}"/>
                </a:ext>
              </a:extLst>
            </p:cNvPr>
            <p:cNvCxnSpPr>
              <a:cxnSpLocks/>
            </p:cNvCxnSpPr>
            <p:nvPr/>
          </p:nvCxnSpPr>
          <p:spPr bwMode="auto">
            <a:xfrm>
              <a:off x="7658891" y="4862757"/>
              <a:ext cx="0" cy="93397"/>
            </a:xfrm>
            <a:prstGeom prst="line">
              <a:avLst/>
            </a:prstGeom>
            <a:noFill/>
            <a:ln w="28575" cap="flat" cmpd="sng" algn="ctr">
              <a:solidFill>
                <a:schemeClr val="bg1"/>
              </a:solidFill>
              <a:prstDash val="solid"/>
              <a:round/>
              <a:headEnd type="none" w="med" len="med"/>
              <a:tailEnd type="none" w="med" len="med"/>
            </a:ln>
            <a:effectLst/>
          </p:spPr>
        </p:cxnSp>
      </p:grpSp>
      <p:sp>
        <p:nvSpPr>
          <p:cNvPr id="50" name="TextBox 49">
            <a:extLst>
              <a:ext uri="{FF2B5EF4-FFF2-40B4-BE49-F238E27FC236}">
                <a16:creationId xmlns:a16="http://schemas.microsoft.com/office/drawing/2014/main" id="{5B4F2996-65DA-87DC-65F3-B1EEE61FFFFF}"/>
              </a:ext>
            </a:extLst>
          </p:cNvPr>
          <p:cNvSpPr txBox="1"/>
          <p:nvPr/>
        </p:nvSpPr>
        <p:spPr bwMode="auto">
          <a:xfrm>
            <a:off x="1278757"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1" name="TextBox 50">
            <a:extLst>
              <a:ext uri="{FF2B5EF4-FFF2-40B4-BE49-F238E27FC236}">
                <a16:creationId xmlns:a16="http://schemas.microsoft.com/office/drawing/2014/main" id="{EFE23DF2-D401-D084-4544-2B22144CDD0B}"/>
              </a:ext>
            </a:extLst>
          </p:cNvPr>
          <p:cNvSpPr txBox="1"/>
          <p:nvPr/>
        </p:nvSpPr>
        <p:spPr bwMode="auto">
          <a:xfrm>
            <a:off x="1559594"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52" name="TextBox 51">
            <a:extLst>
              <a:ext uri="{FF2B5EF4-FFF2-40B4-BE49-F238E27FC236}">
                <a16:creationId xmlns:a16="http://schemas.microsoft.com/office/drawing/2014/main" id="{A4B3F7FF-A3A8-A9BA-6476-EE42C20A373A}"/>
              </a:ext>
            </a:extLst>
          </p:cNvPr>
          <p:cNvSpPr txBox="1"/>
          <p:nvPr/>
        </p:nvSpPr>
        <p:spPr bwMode="auto">
          <a:xfrm>
            <a:off x="1840431"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53" name="TextBox 52">
            <a:extLst>
              <a:ext uri="{FF2B5EF4-FFF2-40B4-BE49-F238E27FC236}">
                <a16:creationId xmlns:a16="http://schemas.microsoft.com/office/drawing/2014/main" id="{1DFEEB2B-66B7-70A1-1B36-23B0D71CBBF7}"/>
              </a:ext>
            </a:extLst>
          </p:cNvPr>
          <p:cNvSpPr txBox="1"/>
          <p:nvPr/>
        </p:nvSpPr>
        <p:spPr bwMode="auto">
          <a:xfrm>
            <a:off x="2121268"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4" name="TextBox 53">
            <a:extLst>
              <a:ext uri="{FF2B5EF4-FFF2-40B4-BE49-F238E27FC236}">
                <a16:creationId xmlns:a16="http://schemas.microsoft.com/office/drawing/2014/main" id="{E60F5D8C-BE93-5666-D837-7AF62E4C9444}"/>
              </a:ext>
            </a:extLst>
          </p:cNvPr>
          <p:cNvSpPr txBox="1"/>
          <p:nvPr/>
        </p:nvSpPr>
        <p:spPr bwMode="auto">
          <a:xfrm>
            <a:off x="2402105"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55" name="TextBox 54">
            <a:extLst>
              <a:ext uri="{FF2B5EF4-FFF2-40B4-BE49-F238E27FC236}">
                <a16:creationId xmlns:a16="http://schemas.microsoft.com/office/drawing/2014/main" id="{140015DD-41AF-B144-5F83-C775208B68F1}"/>
              </a:ext>
            </a:extLst>
          </p:cNvPr>
          <p:cNvSpPr txBox="1"/>
          <p:nvPr/>
        </p:nvSpPr>
        <p:spPr bwMode="auto">
          <a:xfrm>
            <a:off x="2682942"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6" name="TextBox 55">
            <a:extLst>
              <a:ext uri="{FF2B5EF4-FFF2-40B4-BE49-F238E27FC236}">
                <a16:creationId xmlns:a16="http://schemas.microsoft.com/office/drawing/2014/main" id="{F82B0907-FC35-9673-AA32-50F6F499B85D}"/>
              </a:ext>
            </a:extLst>
          </p:cNvPr>
          <p:cNvSpPr txBox="1"/>
          <p:nvPr/>
        </p:nvSpPr>
        <p:spPr bwMode="auto">
          <a:xfrm>
            <a:off x="2963779"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7" name="TextBox 56">
            <a:extLst>
              <a:ext uri="{FF2B5EF4-FFF2-40B4-BE49-F238E27FC236}">
                <a16:creationId xmlns:a16="http://schemas.microsoft.com/office/drawing/2014/main" id="{90EE7DC6-E3A3-47C9-7962-E98CB95D3BA3}"/>
              </a:ext>
            </a:extLst>
          </p:cNvPr>
          <p:cNvSpPr txBox="1"/>
          <p:nvPr/>
        </p:nvSpPr>
        <p:spPr bwMode="auto">
          <a:xfrm>
            <a:off x="3244616"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58" name="TextBox 57">
            <a:extLst>
              <a:ext uri="{FF2B5EF4-FFF2-40B4-BE49-F238E27FC236}">
                <a16:creationId xmlns:a16="http://schemas.microsoft.com/office/drawing/2014/main" id="{83B5B4A6-F722-1A05-C604-51C4EC26705C}"/>
              </a:ext>
            </a:extLst>
          </p:cNvPr>
          <p:cNvSpPr txBox="1"/>
          <p:nvPr/>
        </p:nvSpPr>
        <p:spPr bwMode="auto">
          <a:xfrm>
            <a:off x="3525453"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59" name="TextBox 58">
            <a:extLst>
              <a:ext uri="{FF2B5EF4-FFF2-40B4-BE49-F238E27FC236}">
                <a16:creationId xmlns:a16="http://schemas.microsoft.com/office/drawing/2014/main" id="{F5BF667A-2E47-7698-A3AD-839326393ECA}"/>
              </a:ext>
            </a:extLst>
          </p:cNvPr>
          <p:cNvSpPr txBox="1"/>
          <p:nvPr/>
        </p:nvSpPr>
        <p:spPr bwMode="auto">
          <a:xfrm>
            <a:off x="3806294" y="489912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60" name="TextBox 59">
            <a:extLst>
              <a:ext uri="{FF2B5EF4-FFF2-40B4-BE49-F238E27FC236}">
                <a16:creationId xmlns:a16="http://schemas.microsoft.com/office/drawing/2014/main" id="{939E27A8-F405-E4BB-C0B3-EB4330F6636F}"/>
              </a:ext>
            </a:extLst>
          </p:cNvPr>
          <p:cNvSpPr txBox="1"/>
          <p:nvPr/>
        </p:nvSpPr>
        <p:spPr bwMode="auto">
          <a:xfrm>
            <a:off x="4030342"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1" name="TextBox 60">
            <a:extLst>
              <a:ext uri="{FF2B5EF4-FFF2-40B4-BE49-F238E27FC236}">
                <a16:creationId xmlns:a16="http://schemas.microsoft.com/office/drawing/2014/main" id="{DB3C2B67-D6A8-BE83-8E0B-88DD146F8573}"/>
              </a:ext>
            </a:extLst>
          </p:cNvPr>
          <p:cNvSpPr txBox="1"/>
          <p:nvPr/>
        </p:nvSpPr>
        <p:spPr bwMode="auto">
          <a:xfrm>
            <a:off x="4311179"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11</a:t>
            </a:r>
          </a:p>
        </p:txBody>
      </p:sp>
      <p:sp>
        <p:nvSpPr>
          <p:cNvPr id="62" name="TextBox 61">
            <a:extLst>
              <a:ext uri="{FF2B5EF4-FFF2-40B4-BE49-F238E27FC236}">
                <a16:creationId xmlns:a16="http://schemas.microsoft.com/office/drawing/2014/main" id="{E91FBB99-4983-19DB-B5EE-4F0DC781B9F2}"/>
              </a:ext>
            </a:extLst>
          </p:cNvPr>
          <p:cNvSpPr txBox="1"/>
          <p:nvPr/>
        </p:nvSpPr>
        <p:spPr bwMode="auto">
          <a:xfrm>
            <a:off x="4592016"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3" name="TextBox 62">
            <a:extLst>
              <a:ext uri="{FF2B5EF4-FFF2-40B4-BE49-F238E27FC236}">
                <a16:creationId xmlns:a16="http://schemas.microsoft.com/office/drawing/2014/main" id="{7DAA3FF4-DB46-0003-0680-0B93C2056899}"/>
              </a:ext>
            </a:extLst>
          </p:cNvPr>
          <p:cNvSpPr txBox="1"/>
          <p:nvPr/>
        </p:nvSpPr>
        <p:spPr bwMode="auto">
          <a:xfrm>
            <a:off x="4872853"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a:t>
            </a:r>
          </a:p>
        </p:txBody>
      </p:sp>
      <p:sp>
        <p:nvSpPr>
          <p:cNvPr id="64" name="TextBox 63">
            <a:extLst>
              <a:ext uri="{FF2B5EF4-FFF2-40B4-BE49-F238E27FC236}">
                <a16:creationId xmlns:a16="http://schemas.microsoft.com/office/drawing/2014/main" id="{324AE2C5-3BBD-8413-9897-791441AFB928}"/>
              </a:ext>
            </a:extLst>
          </p:cNvPr>
          <p:cNvSpPr txBox="1"/>
          <p:nvPr/>
        </p:nvSpPr>
        <p:spPr bwMode="auto">
          <a:xfrm>
            <a:off x="5153690"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65" name="TextBox 64">
            <a:extLst>
              <a:ext uri="{FF2B5EF4-FFF2-40B4-BE49-F238E27FC236}">
                <a16:creationId xmlns:a16="http://schemas.microsoft.com/office/drawing/2014/main" id="{CEB2EAC7-5CE0-70DC-E751-39298988DA3B}"/>
              </a:ext>
            </a:extLst>
          </p:cNvPr>
          <p:cNvSpPr txBox="1"/>
          <p:nvPr/>
        </p:nvSpPr>
        <p:spPr bwMode="auto">
          <a:xfrm>
            <a:off x="5434527"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66" name="TextBox 65">
            <a:extLst>
              <a:ext uri="{FF2B5EF4-FFF2-40B4-BE49-F238E27FC236}">
                <a16:creationId xmlns:a16="http://schemas.microsoft.com/office/drawing/2014/main" id="{93059AF8-AA0B-D56F-B720-06E3BC3ED66A}"/>
              </a:ext>
            </a:extLst>
          </p:cNvPr>
          <p:cNvSpPr txBox="1"/>
          <p:nvPr/>
        </p:nvSpPr>
        <p:spPr bwMode="auto">
          <a:xfrm>
            <a:off x="5715364"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67" name="TextBox 66">
            <a:extLst>
              <a:ext uri="{FF2B5EF4-FFF2-40B4-BE49-F238E27FC236}">
                <a16:creationId xmlns:a16="http://schemas.microsoft.com/office/drawing/2014/main" id="{E6D40292-33A1-C45F-98F9-9B98D07E58D4}"/>
              </a:ext>
            </a:extLst>
          </p:cNvPr>
          <p:cNvSpPr txBox="1"/>
          <p:nvPr/>
        </p:nvSpPr>
        <p:spPr bwMode="auto">
          <a:xfrm>
            <a:off x="5996201"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17</a:t>
            </a:r>
          </a:p>
        </p:txBody>
      </p:sp>
      <p:sp>
        <p:nvSpPr>
          <p:cNvPr id="68" name="TextBox 67">
            <a:extLst>
              <a:ext uri="{FF2B5EF4-FFF2-40B4-BE49-F238E27FC236}">
                <a16:creationId xmlns:a16="http://schemas.microsoft.com/office/drawing/2014/main" id="{11529DEB-D64B-2867-C62E-1E455AF171E9}"/>
              </a:ext>
            </a:extLst>
          </p:cNvPr>
          <p:cNvSpPr txBox="1"/>
          <p:nvPr/>
        </p:nvSpPr>
        <p:spPr bwMode="auto">
          <a:xfrm>
            <a:off x="6277038"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69" name="TextBox 68">
            <a:extLst>
              <a:ext uri="{FF2B5EF4-FFF2-40B4-BE49-F238E27FC236}">
                <a16:creationId xmlns:a16="http://schemas.microsoft.com/office/drawing/2014/main" id="{1C8434B8-ACF8-E3C3-C504-869FB34DB246}"/>
              </a:ext>
            </a:extLst>
          </p:cNvPr>
          <p:cNvSpPr txBox="1"/>
          <p:nvPr/>
        </p:nvSpPr>
        <p:spPr bwMode="auto">
          <a:xfrm>
            <a:off x="6557879"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19</a:t>
            </a:r>
          </a:p>
        </p:txBody>
      </p:sp>
      <p:sp>
        <p:nvSpPr>
          <p:cNvPr id="70" name="TextBox 69">
            <a:extLst>
              <a:ext uri="{FF2B5EF4-FFF2-40B4-BE49-F238E27FC236}">
                <a16:creationId xmlns:a16="http://schemas.microsoft.com/office/drawing/2014/main" id="{E7EC15AB-6E6C-FD7E-F50E-1121EE330EE7}"/>
              </a:ext>
            </a:extLst>
          </p:cNvPr>
          <p:cNvSpPr txBox="1"/>
          <p:nvPr/>
        </p:nvSpPr>
        <p:spPr bwMode="auto">
          <a:xfrm>
            <a:off x="6833269"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71" name="TextBox 70">
            <a:extLst>
              <a:ext uri="{FF2B5EF4-FFF2-40B4-BE49-F238E27FC236}">
                <a16:creationId xmlns:a16="http://schemas.microsoft.com/office/drawing/2014/main" id="{9CCF5076-7909-27D4-D3D7-55B264E95950}"/>
              </a:ext>
            </a:extLst>
          </p:cNvPr>
          <p:cNvSpPr txBox="1"/>
          <p:nvPr/>
        </p:nvSpPr>
        <p:spPr bwMode="auto">
          <a:xfrm>
            <a:off x="7114106"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72" name="TextBox 71">
            <a:extLst>
              <a:ext uri="{FF2B5EF4-FFF2-40B4-BE49-F238E27FC236}">
                <a16:creationId xmlns:a16="http://schemas.microsoft.com/office/drawing/2014/main" id="{4FEE4E26-D846-BB0E-68F3-40A7205B8E57}"/>
              </a:ext>
            </a:extLst>
          </p:cNvPr>
          <p:cNvSpPr txBox="1"/>
          <p:nvPr/>
        </p:nvSpPr>
        <p:spPr bwMode="auto">
          <a:xfrm>
            <a:off x="7394943"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73" name="TextBox 72">
            <a:extLst>
              <a:ext uri="{FF2B5EF4-FFF2-40B4-BE49-F238E27FC236}">
                <a16:creationId xmlns:a16="http://schemas.microsoft.com/office/drawing/2014/main" id="{9BE29DEF-CA18-362C-3B56-4078F5806945}"/>
              </a:ext>
            </a:extLst>
          </p:cNvPr>
          <p:cNvSpPr txBox="1"/>
          <p:nvPr/>
        </p:nvSpPr>
        <p:spPr bwMode="auto">
          <a:xfrm>
            <a:off x="7675784" y="4906021"/>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23</a:t>
            </a:r>
          </a:p>
        </p:txBody>
      </p:sp>
      <p:sp>
        <p:nvSpPr>
          <p:cNvPr id="74" name="TextBox 73">
            <a:extLst>
              <a:ext uri="{FF2B5EF4-FFF2-40B4-BE49-F238E27FC236}">
                <a16:creationId xmlns:a16="http://schemas.microsoft.com/office/drawing/2014/main" id="{1DD2A1CB-4B72-3511-8266-D82030A22BAF}"/>
              </a:ext>
            </a:extLst>
          </p:cNvPr>
          <p:cNvSpPr txBox="1"/>
          <p:nvPr/>
        </p:nvSpPr>
        <p:spPr bwMode="auto">
          <a:xfrm>
            <a:off x="914623" y="5410359"/>
            <a:ext cx="15066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a:t>
            </a:r>
            <a:r>
              <a:rPr lang="en-US" sz="1400">
                <a:solidFill>
                  <a:srgbClr val="000000"/>
                </a:solidFill>
                <a:latin typeface="Calibri" panose="020F0502020204030204" pitchFamily="34" charset="0"/>
              </a:rPr>
              <a:t>R</a:t>
            </a: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isk, n</a:t>
            </a:r>
          </a:p>
        </p:txBody>
      </p:sp>
      <p:sp>
        <p:nvSpPr>
          <p:cNvPr id="75" name="TextBox 74">
            <a:extLst>
              <a:ext uri="{FF2B5EF4-FFF2-40B4-BE49-F238E27FC236}">
                <a16:creationId xmlns:a16="http://schemas.microsoft.com/office/drawing/2014/main" id="{C206350E-B9D0-8C86-BADC-A076B1810384}"/>
              </a:ext>
            </a:extLst>
          </p:cNvPr>
          <p:cNvSpPr txBox="1"/>
          <p:nvPr/>
        </p:nvSpPr>
        <p:spPr bwMode="auto">
          <a:xfrm>
            <a:off x="277365" y="5614404"/>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lang="en-US" sz="1200" baseline="30000">
                <a:solidFill>
                  <a:srgbClr val="015873"/>
                </a:solidFill>
                <a:latin typeface="Calibri" panose="020F0502020204030204" pitchFamily="34" charset="0"/>
              </a:rPr>
              <a:t>177</a:t>
            </a:r>
            <a:r>
              <a:rPr kumimoji="0" lang="en-US" sz="1200" b="1"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Lu-PNT2002</a:t>
            </a:r>
          </a:p>
        </p:txBody>
      </p:sp>
      <p:sp>
        <p:nvSpPr>
          <p:cNvPr id="77" name="TextBox 76">
            <a:extLst>
              <a:ext uri="{FF2B5EF4-FFF2-40B4-BE49-F238E27FC236}">
                <a16:creationId xmlns:a16="http://schemas.microsoft.com/office/drawing/2014/main" id="{F560740A-8B5A-62FE-1BFB-2ABAEA202123}"/>
              </a:ext>
            </a:extLst>
          </p:cNvPr>
          <p:cNvSpPr txBox="1"/>
          <p:nvPr/>
        </p:nvSpPr>
        <p:spPr bwMode="auto">
          <a:xfrm>
            <a:off x="633872" y="5792857"/>
            <a:ext cx="7514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Enza/Abi</a:t>
            </a:r>
          </a:p>
        </p:txBody>
      </p:sp>
      <p:sp>
        <p:nvSpPr>
          <p:cNvPr id="78" name="TextBox 77">
            <a:extLst>
              <a:ext uri="{FF2B5EF4-FFF2-40B4-BE49-F238E27FC236}">
                <a16:creationId xmlns:a16="http://schemas.microsoft.com/office/drawing/2014/main" id="{673B0314-0095-1746-9305-12E4E484D327}"/>
              </a:ext>
            </a:extLst>
          </p:cNvPr>
          <p:cNvSpPr txBox="1"/>
          <p:nvPr/>
        </p:nvSpPr>
        <p:spPr bwMode="auto">
          <a:xfrm>
            <a:off x="1430206" y="5221634"/>
            <a:ext cx="64597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 </a:t>
            </a:r>
            <a:r>
              <a:rPr lang="en-US">
                <a:solidFill>
                  <a:srgbClr val="000000"/>
                </a:solidFill>
                <a:latin typeface="Calibri" panose="020F0502020204030204" pitchFamily="34" charset="0"/>
              </a:rPr>
              <a:t>F</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rom Randomization</a:t>
            </a:r>
          </a:p>
        </p:txBody>
      </p:sp>
      <p:grpSp>
        <p:nvGrpSpPr>
          <p:cNvPr id="127" name="Group 126">
            <a:extLst>
              <a:ext uri="{FF2B5EF4-FFF2-40B4-BE49-F238E27FC236}">
                <a16:creationId xmlns:a16="http://schemas.microsoft.com/office/drawing/2014/main" id="{E80CB269-73D1-DCCF-4ED2-2361D2E0E355}"/>
              </a:ext>
            </a:extLst>
          </p:cNvPr>
          <p:cNvGrpSpPr/>
          <p:nvPr/>
        </p:nvGrpSpPr>
        <p:grpSpPr>
          <a:xfrm>
            <a:off x="1311778" y="5657343"/>
            <a:ext cx="6612631" cy="376229"/>
            <a:chOff x="1311778" y="5597457"/>
            <a:chExt cx="6612631" cy="376229"/>
          </a:xfrm>
        </p:grpSpPr>
        <p:sp>
          <p:nvSpPr>
            <p:cNvPr id="103" name="TextBox 102">
              <a:extLst>
                <a:ext uri="{FF2B5EF4-FFF2-40B4-BE49-F238E27FC236}">
                  <a16:creationId xmlns:a16="http://schemas.microsoft.com/office/drawing/2014/main" id="{1B88F778-0EB4-BA43-7A8F-2ADDA90D16F9}"/>
                </a:ext>
              </a:extLst>
            </p:cNvPr>
            <p:cNvSpPr txBox="1"/>
            <p:nvPr/>
          </p:nvSpPr>
          <p:spPr bwMode="auto">
            <a:xfrm>
              <a:off x="1311778" y="5597457"/>
              <a:ext cx="23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276</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136</a:t>
              </a:r>
            </a:p>
          </p:txBody>
        </p:sp>
        <p:sp>
          <p:nvSpPr>
            <p:cNvPr id="105" name="TextBox 104">
              <a:extLst>
                <a:ext uri="{FF2B5EF4-FFF2-40B4-BE49-F238E27FC236}">
                  <a16:creationId xmlns:a16="http://schemas.microsoft.com/office/drawing/2014/main" id="{52E2012B-265C-A257-3000-BFA9CD43E923}"/>
                </a:ext>
              </a:extLst>
            </p:cNvPr>
            <p:cNvSpPr txBox="1"/>
            <p:nvPr/>
          </p:nvSpPr>
          <p:spPr bwMode="auto">
            <a:xfrm>
              <a:off x="1873452" y="5597457"/>
              <a:ext cx="23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266</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115</a:t>
              </a:r>
            </a:p>
          </p:txBody>
        </p:sp>
        <p:sp>
          <p:nvSpPr>
            <p:cNvPr id="107" name="TextBox 106">
              <a:extLst>
                <a:ext uri="{FF2B5EF4-FFF2-40B4-BE49-F238E27FC236}">
                  <a16:creationId xmlns:a16="http://schemas.microsoft.com/office/drawing/2014/main" id="{32F31F9C-5918-1DEA-9EB5-CE86028EB4B4}"/>
                </a:ext>
              </a:extLst>
            </p:cNvPr>
            <p:cNvSpPr txBox="1"/>
            <p:nvPr/>
          </p:nvSpPr>
          <p:spPr bwMode="auto">
            <a:xfrm>
              <a:off x="2435126" y="5597457"/>
              <a:ext cx="23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172</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72</a:t>
              </a:r>
            </a:p>
          </p:txBody>
        </p:sp>
        <p:sp>
          <p:nvSpPr>
            <p:cNvPr id="109" name="TextBox 108">
              <a:extLst>
                <a:ext uri="{FF2B5EF4-FFF2-40B4-BE49-F238E27FC236}">
                  <a16:creationId xmlns:a16="http://schemas.microsoft.com/office/drawing/2014/main" id="{15726F25-EC34-B184-300F-1BB8414A3370}"/>
                </a:ext>
              </a:extLst>
            </p:cNvPr>
            <p:cNvSpPr txBox="1"/>
            <p:nvPr/>
          </p:nvSpPr>
          <p:spPr bwMode="auto">
            <a:xfrm>
              <a:off x="2996800" y="5597457"/>
              <a:ext cx="23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146</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57</a:t>
              </a:r>
            </a:p>
          </p:txBody>
        </p:sp>
        <p:sp>
          <p:nvSpPr>
            <p:cNvPr id="111" name="TextBox 110">
              <a:extLst>
                <a:ext uri="{FF2B5EF4-FFF2-40B4-BE49-F238E27FC236}">
                  <a16:creationId xmlns:a16="http://schemas.microsoft.com/office/drawing/2014/main" id="{75E47F9C-3232-AA47-98DB-F0A9D17BBBCD}"/>
                </a:ext>
              </a:extLst>
            </p:cNvPr>
            <p:cNvSpPr txBox="1"/>
            <p:nvPr/>
          </p:nvSpPr>
          <p:spPr bwMode="auto">
            <a:xfrm>
              <a:off x="3558474" y="5597457"/>
              <a:ext cx="23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119</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42</a:t>
              </a:r>
            </a:p>
          </p:txBody>
        </p:sp>
        <p:sp>
          <p:nvSpPr>
            <p:cNvPr id="113" name="TextBox 112">
              <a:extLst>
                <a:ext uri="{FF2B5EF4-FFF2-40B4-BE49-F238E27FC236}">
                  <a16:creationId xmlns:a16="http://schemas.microsoft.com/office/drawing/2014/main" id="{F54C33F0-174D-3944-0906-C350A338378E}"/>
                </a:ext>
              </a:extLst>
            </p:cNvPr>
            <p:cNvSpPr txBox="1"/>
            <p:nvPr/>
          </p:nvSpPr>
          <p:spPr bwMode="auto">
            <a:xfrm>
              <a:off x="4161146" y="5604354"/>
              <a:ext cx="1570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72</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27</a:t>
              </a:r>
            </a:p>
          </p:txBody>
        </p:sp>
        <p:sp>
          <p:nvSpPr>
            <p:cNvPr id="115" name="TextBox 114">
              <a:extLst>
                <a:ext uri="{FF2B5EF4-FFF2-40B4-BE49-F238E27FC236}">
                  <a16:creationId xmlns:a16="http://schemas.microsoft.com/office/drawing/2014/main" id="{B350F9C7-CAE7-0A19-5E18-0C87A677A00C}"/>
                </a:ext>
              </a:extLst>
            </p:cNvPr>
            <p:cNvSpPr txBox="1"/>
            <p:nvPr/>
          </p:nvSpPr>
          <p:spPr bwMode="auto">
            <a:xfrm>
              <a:off x="4722820" y="5604354"/>
              <a:ext cx="1570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34</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18</a:t>
              </a:r>
            </a:p>
          </p:txBody>
        </p:sp>
        <p:sp>
          <p:nvSpPr>
            <p:cNvPr id="117" name="TextBox 116">
              <a:extLst>
                <a:ext uri="{FF2B5EF4-FFF2-40B4-BE49-F238E27FC236}">
                  <a16:creationId xmlns:a16="http://schemas.microsoft.com/office/drawing/2014/main" id="{F66958E6-7FC8-D2C3-9E6F-5CC42C35817F}"/>
                </a:ext>
              </a:extLst>
            </p:cNvPr>
            <p:cNvSpPr txBox="1"/>
            <p:nvPr/>
          </p:nvSpPr>
          <p:spPr bwMode="auto">
            <a:xfrm>
              <a:off x="5284494" y="5604354"/>
              <a:ext cx="1570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22</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9</a:t>
              </a:r>
            </a:p>
          </p:txBody>
        </p:sp>
        <p:sp>
          <p:nvSpPr>
            <p:cNvPr id="119" name="TextBox 118">
              <a:extLst>
                <a:ext uri="{FF2B5EF4-FFF2-40B4-BE49-F238E27FC236}">
                  <a16:creationId xmlns:a16="http://schemas.microsoft.com/office/drawing/2014/main" id="{CA0522B0-0EE2-6872-8F17-F32EA3D94A9E}"/>
                </a:ext>
              </a:extLst>
            </p:cNvPr>
            <p:cNvSpPr txBox="1"/>
            <p:nvPr/>
          </p:nvSpPr>
          <p:spPr bwMode="auto">
            <a:xfrm>
              <a:off x="5846168" y="5604354"/>
              <a:ext cx="1570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14</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5</a:t>
              </a:r>
            </a:p>
          </p:txBody>
        </p:sp>
        <p:sp>
          <p:nvSpPr>
            <p:cNvPr id="121" name="TextBox 120">
              <a:extLst>
                <a:ext uri="{FF2B5EF4-FFF2-40B4-BE49-F238E27FC236}">
                  <a16:creationId xmlns:a16="http://schemas.microsoft.com/office/drawing/2014/main" id="{E56A5835-4C96-1E79-6C44-7FB9517BE7C4}"/>
                </a:ext>
              </a:extLst>
            </p:cNvPr>
            <p:cNvSpPr txBox="1"/>
            <p:nvPr/>
          </p:nvSpPr>
          <p:spPr bwMode="auto">
            <a:xfrm>
              <a:off x="6447115" y="5604354"/>
              <a:ext cx="785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4</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1</a:t>
              </a:r>
            </a:p>
          </p:txBody>
        </p:sp>
        <p:sp>
          <p:nvSpPr>
            <p:cNvPr id="123" name="TextBox 122">
              <a:extLst>
                <a:ext uri="{FF2B5EF4-FFF2-40B4-BE49-F238E27FC236}">
                  <a16:creationId xmlns:a16="http://schemas.microsoft.com/office/drawing/2014/main" id="{4161C826-EE6E-924E-C60E-D14E7F99A2E5}"/>
                </a:ext>
              </a:extLst>
            </p:cNvPr>
            <p:cNvSpPr txBox="1"/>
            <p:nvPr/>
          </p:nvSpPr>
          <p:spPr bwMode="auto">
            <a:xfrm>
              <a:off x="7003346" y="5604354"/>
              <a:ext cx="785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0</a:t>
              </a:r>
            </a:p>
          </p:txBody>
        </p:sp>
        <p:sp>
          <p:nvSpPr>
            <p:cNvPr id="124" name="TextBox 123">
              <a:extLst>
                <a:ext uri="{FF2B5EF4-FFF2-40B4-BE49-F238E27FC236}">
                  <a16:creationId xmlns:a16="http://schemas.microsoft.com/office/drawing/2014/main" id="{CA1D0401-57D9-D2D2-663E-958AB9D549DE}"/>
                </a:ext>
              </a:extLst>
            </p:cNvPr>
            <p:cNvSpPr txBox="1"/>
            <p:nvPr/>
          </p:nvSpPr>
          <p:spPr bwMode="auto">
            <a:xfrm>
              <a:off x="7284183" y="5604354"/>
              <a:ext cx="785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0</a:t>
              </a:r>
            </a:p>
          </p:txBody>
        </p:sp>
        <p:sp>
          <p:nvSpPr>
            <p:cNvPr id="125" name="TextBox 124">
              <a:extLst>
                <a:ext uri="{FF2B5EF4-FFF2-40B4-BE49-F238E27FC236}">
                  <a16:creationId xmlns:a16="http://schemas.microsoft.com/office/drawing/2014/main" id="{0BCF7A84-20B9-B346-33E8-79B2B49BAAE8}"/>
                </a:ext>
              </a:extLst>
            </p:cNvPr>
            <p:cNvSpPr txBox="1"/>
            <p:nvPr/>
          </p:nvSpPr>
          <p:spPr bwMode="auto">
            <a:xfrm>
              <a:off x="7565020" y="5604354"/>
              <a:ext cx="785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1</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0</a:t>
              </a:r>
            </a:p>
          </p:txBody>
        </p:sp>
        <p:sp>
          <p:nvSpPr>
            <p:cNvPr id="126" name="TextBox 125">
              <a:extLst>
                <a:ext uri="{FF2B5EF4-FFF2-40B4-BE49-F238E27FC236}">
                  <a16:creationId xmlns:a16="http://schemas.microsoft.com/office/drawing/2014/main" id="{5C6B4F55-74EA-3FC7-7B16-140DE524C2FD}"/>
                </a:ext>
              </a:extLst>
            </p:cNvPr>
            <p:cNvSpPr txBox="1"/>
            <p:nvPr/>
          </p:nvSpPr>
          <p:spPr bwMode="auto">
            <a:xfrm>
              <a:off x="7845861" y="5604354"/>
              <a:ext cx="785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0</a:t>
              </a:r>
              <a:b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0</a:t>
              </a:r>
            </a:p>
          </p:txBody>
        </p:sp>
      </p:grpSp>
      <p:sp>
        <p:nvSpPr>
          <p:cNvPr id="128" name="TextBox 127">
            <a:extLst>
              <a:ext uri="{FF2B5EF4-FFF2-40B4-BE49-F238E27FC236}">
                <a16:creationId xmlns:a16="http://schemas.microsoft.com/office/drawing/2014/main" id="{CF7D64C5-DD8B-1C06-380D-59652EC28FC9}"/>
              </a:ext>
            </a:extLst>
          </p:cNvPr>
          <p:cNvSpPr txBox="1"/>
          <p:nvPr/>
        </p:nvSpPr>
        <p:spPr bwMode="auto">
          <a:xfrm>
            <a:off x="4133457" y="1509103"/>
            <a:ext cx="15584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Censored</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rPr>
              <a:t>177</a:t>
            </a: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Lu-PNT2002</a:t>
            </a:r>
            <a:b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Enza/Abi</a:t>
            </a:r>
          </a:p>
        </p:txBody>
      </p:sp>
      <p:sp>
        <p:nvSpPr>
          <p:cNvPr id="129" name="TextBox 128">
            <a:extLst>
              <a:ext uri="{FF2B5EF4-FFF2-40B4-BE49-F238E27FC236}">
                <a16:creationId xmlns:a16="http://schemas.microsoft.com/office/drawing/2014/main" id="{917C7D7A-E22C-71DD-70CB-C424652D9E1F}"/>
              </a:ext>
            </a:extLst>
          </p:cNvPr>
          <p:cNvSpPr txBox="1"/>
          <p:nvPr/>
        </p:nvSpPr>
        <p:spPr bwMode="auto">
          <a:xfrm>
            <a:off x="3929869" y="1473732"/>
            <a:ext cx="300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t>
            </a:r>
          </a:p>
        </p:txBody>
      </p:sp>
      <p:grpSp>
        <p:nvGrpSpPr>
          <p:cNvPr id="17" name="Group 16">
            <a:extLst>
              <a:ext uri="{FF2B5EF4-FFF2-40B4-BE49-F238E27FC236}">
                <a16:creationId xmlns:a16="http://schemas.microsoft.com/office/drawing/2014/main" id="{AC35C5FE-B795-4189-AE95-CADCD6320DF9}"/>
              </a:ext>
            </a:extLst>
          </p:cNvPr>
          <p:cNvGrpSpPr/>
          <p:nvPr/>
        </p:nvGrpSpPr>
        <p:grpSpPr>
          <a:xfrm>
            <a:off x="3901004" y="1965063"/>
            <a:ext cx="266353" cy="260709"/>
            <a:chOff x="3992463" y="1972097"/>
            <a:chExt cx="174894" cy="260709"/>
          </a:xfrm>
        </p:grpSpPr>
        <p:cxnSp>
          <p:nvCxnSpPr>
            <p:cNvPr id="131" name="Straight Connector 130">
              <a:extLst>
                <a:ext uri="{FF2B5EF4-FFF2-40B4-BE49-F238E27FC236}">
                  <a16:creationId xmlns:a16="http://schemas.microsoft.com/office/drawing/2014/main" id="{A8A98140-BA44-D55E-C993-A3308B20390A}"/>
                </a:ext>
              </a:extLst>
            </p:cNvPr>
            <p:cNvCxnSpPr/>
            <p:nvPr/>
          </p:nvCxnSpPr>
          <p:spPr bwMode="auto">
            <a:xfrm>
              <a:off x="3992463" y="1972097"/>
              <a:ext cx="174894" cy="0"/>
            </a:xfrm>
            <a:prstGeom prst="line">
              <a:avLst/>
            </a:prstGeom>
            <a:noFill/>
            <a:ln w="28575"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F3FBC2D3-0688-EACE-2A2C-63CD066ACDDD}"/>
                </a:ext>
              </a:extLst>
            </p:cNvPr>
            <p:cNvCxnSpPr/>
            <p:nvPr/>
          </p:nvCxnSpPr>
          <p:spPr bwMode="auto">
            <a:xfrm>
              <a:off x="3992463" y="2232806"/>
              <a:ext cx="174894" cy="0"/>
            </a:xfrm>
            <a:prstGeom prst="line">
              <a:avLst/>
            </a:prstGeom>
            <a:noFill/>
            <a:ln w="28575" cap="flat" cmpd="sng" algn="ctr">
              <a:solidFill>
                <a:schemeClr val="accent3"/>
              </a:solidFill>
              <a:prstDash val="solid"/>
              <a:round/>
              <a:headEnd type="none" w="med" len="med"/>
              <a:tailEnd type="none" w="med" len="med"/>
            </a:ln>
            <a:effectLst/>
          </p:spPr>
        </p:cxnSp>
      </p:grpSp>
      <p:pic>
        <p:nvPicPr>
          <p:cNvPr id="136" name="Graphic 135">
            <a:extLst>
              <a:ext uri="{FF2B5EF4-FFF2-40B4-BE49-F238E27FC236}">
                <a16:creationId xmlns:a16="http://schemas.microsoft.com/office/drawing/2014/main" id="{F819CCEA-8C80-F2F8-9C3E-8D72A35ED1A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82712" y="1558136"/>
            <a:ext cx="5303837" cy="3303246"/>
          </a:xfrm>
          <a:prstGeom prst="rect">
            <a:avLst/>
          </a:prstGeom>
        </p:spPr>
      </p:pic>
      <p:sp>
        <p:nvSpPr>
          <p:cNvPr id="138" name="TextBox 137">
            <a:extLst>
              <a:ext uri="{FF2B5EF4-FFF2-40B4-BE49-F238E27FC236}">
                <a16:creationId xmlns:a16="http://schemas.microsoft.com/office/drawing/2014/main" id="{9F253028-8CE1-31A7-A590-96AB388A19D2}"/>
              </a:ext>
            </a:extLst>
          </p:cNvPr>
          <p:cNvSpPr txBox="1"/>
          <p:nvPr/>
        </p:nvSpPr>
        <p:spPr bwMode="auto">
          <a:xfrm>
            <a:off x="1920191" y="172587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39" name="TextBox 138">
            <a:extLst>
              <a:ext uri="{FF2B5EF4-FFF2-40B4-BE49-F238E27FC236}">
                <a16:creationId xmlns:a16="http://schemas.microsoft.com/office/drawing/2014/main" id="{83D2A9AB-D488-F1BC-4A91-408EFB95E772}"/>
              </a:ext>
            </a:extLst>
          </p:cNvPr>
          <p:cNvSpPr txBox="1"/>
          <p:nvPr/>
        </p:nvSpPr>
        <p:spPr bwMode="auto">
          <a:xfrm>
            <a:off x="1939977" y="177510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0" name="TextBox 139">
            <a:extLst>
              <a:ext uri="{FF2B5EF4-FFF2-40B4-BE49-F238E27FC236}">
                <a16:creationId xmlns:a16="http://schemas.microsoft.com/office/drawing/2014/main" id="{471FC406-5FE4-164F-75CF-5275B29B777A}"/>
              </a:ext>
            </a:extLst>
          </p:cNvPr>
          <p:cNvSpPr txBox="1"/>
          <p:nvPr/>
        </p:nvSpPr>
        <p:spPr bwMode="auto">
          <a:xfrm>
            <a:off x="1959763" y="182432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1" name="TextBox 140">
            <a:extLst>
              <a:ext uri="{FF2B5EF4-FFF2-40B4-BE49-F238E27FC236}">
                <a16:creationId xmlns:a16="http://schemas.microsoft.com/office/drawing/2014/main" id="{6A3C5E9B-60B5-FAFB-334B-46A56FB58031}"/>
              </a:ext>
            </a:extLst>
          </p:cNvPr>
          <p:cNvSpPr txBox="1"/>
          <p:nvPr/>
        </p:nvSpPr>
        <p:spPr bwMode="auto">
          <a:xfrm>
            <a:off x="1991273" y="198658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2" name="TextBox 141">
            <a:extLst>
              <a:ext uri="{FF2B5EF4-FFF2-40B4-BE49-F238E27FC236}">
                <a16:creationId xmlns:a16="http://schemas.microsoft.com/office/drawing/2014/main" id="{6D10EE6C-FD82-95C6-207B-A062CE3B5EC6}"/>
              </a:ext>
            </a:extLst>
          </p:cNvPr>
          <p:cNvSpPr txBox="1"/>
          <p:nvPr/>
        </p:nvSpPr>
        <p:spPr bwMode="auto">
          <a:xfrm>
            <a:off x="2007257" y="205750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3" name="TextBox 142">
            <a:extLst>
              <a:ext uri="{FF2B5EF4-FFF2-40B4-BE49-F238E27FC236}">
                <a16:creationId xmlns:a16="http://schemas.microsoft.com/office/drawing/2014/main" id="{63827ADC-FBCB-CDCB-B367-3DBB3AE0CAE4}"/>
              </a:ext>
            </a:extLst>
          </p:cNvPr>
          <p:cNvSpPr txBox="1"/>
          <p:nvPr/>
        </p:nvSpPr>
        <p:spPr bwMode="auto">
          <a:xfrm>
            <a:off x="2022783" y="210969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4" name="TextBox 143">
            <a:extLst>
              <a:ext uri="{FF2B5EF4-FFF2-40B4-BE49-F238E27FC236}">
                <a16:creationId xmlns:a16="http://schemas.microsoft.com/office/drawing/2014/main" id="{0592E59F-2567-1C9F-E304-7111959D6E33}"/>
              </a:ext>
            </a:extLst>
          </p:cNvPr>
          <p:cNvSpPr txBox="1"/>
          <p:nvPr/>
        </p:nvSpPr>
        <p:spPr bwMode="auto">
          <a:xfrm>
            <a:off x="2040361" y="216622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5" name="TextBox 144">
            <a:extLst>
              <a:ext uri="{FF2B5EF4-FFF2-40B4-BE49-F238E27FC236}">
                <a16:creationId xmlns:a16="http://schemas.microsoft.com/office/drawing/2014/main" id="{F66CCE70-AC14-3089-E35D-BF226D3115D5}"/>
              </a:ext>
            </a:extLst>
          </p:cNvPr>
          <p:cNvSpPr txBox="1"/>
          <p:nvPr/>
        </p:nvSpPr>
        <p:spPr bwMode="auto">
          <a:xfrm>
            <a:off x="2082868" y="224679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6" name="TextBox 145">
            <a:extLst>
              <a:ext uri="{FF2B5EF4-FFF2-40B4-BE49-F238E27FC236}">
                <a16:creationId xmlns:a16="http://schemas.microsoft.com/office/drawing/2014/main" id="{62858789-D95D-8A14-C71F-2F7EB108D2F7}"/>
              </a:ext>
            </a:extLst>
          </p:cNvPr>
          <p:cNvSpPr txBox="1"/>
          <p:nvPr/>
        </p:nvSpPr>
        <p:spPr bwMode="auto">
          <a:xfrm>
            <a:off x="2391079" y="251955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7" name="TextBox 146">
            <a:extLst>
              <a:ext uri="{FF2B5EF4-FFF2-40B4-BE49-F238E27FC236}">
                <a16:creationId xmlns:a16="http://schemas.microsoft.com/office/drawing/2014/main" id="{ADFECBF6-6155-E38B-5452-28E90A743496}"/>
              </a:ext>
            </a:extLst>
          </p:cNvPr>
          <p:cNvSpPr txBox="1"/>
          <p:nvPr/>
        </p:nvSpPr>
        <p:spPr bwMode="auto">
          <a:xfrm>
            <a:off x="2481966" y="262167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8" name="TextBox 147">
            <a:extLst>
              <a:ext uri="{FF2B5EF4-FFF2-40B4-BE49-F238E27FC236}">
                <a16:creationId xmlns:a16="http://schemas.microsoft.com/office/drawing/2014/main" id="{9D362712-EBFE-30AC-3385-0F3D01A1BA01}"/>
              </a:ext>
            </a:extLst>
          </p:cNvPr>
          <p:cNvSpPr txBox="1"/>
          <p:nvPr/>
        </p:nvSpPr>
        <p:spPr bwMode="auto">
          <a:xfrm>
            <a:off x="2509297" y="273624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49" name="TextBox 148">
            <a:extLst>
              <a:ext uri="{FF2B5EF4-FFF2-40B4-BE49-F238E27FC236}">
                <a16:creationId xmlns:a16="http://schemas.microsoft.com/office/drawing/2014/main" id="{C74C71FF-E9BF-C816-1216-CD435E1D43A3}"/>
              </a:ext>
            </a:extLst>
          </p:cNvPr>
          <p:cNvSpPr txBox="1"/>
          <p:nvPr/>
        </p:nvSpPr>
        <p:spPr bwMode="auto">
          <a:xfrm>
            <a:off x="2980158" y="296142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0" name="TextBox 149">
            <a:extLst>
              <a:ext uri="{FF2B5EF4-FFF2-40B4-BE49-F238E27FC236}">
                <a16:creationId xmlns:a16="http://schemas.microsoft.com/office/drawing/2014/main" id="{255C64C4-7928-4A29-096F-8E094BDC6E7D}"/>
              </a:ext>
            </a:extLst>
          </p:cNvPr>
          <p:cNvSpPr txBox="1"/>
          <p:nvPr/>
        </p:nvSpPr>
        <p:spPr bwMode="auto">
          <a:xfrm>
            <a:off x="3078948" y="313006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1" name="TextBox 150">
            <a:extLst>
              <a:ext uri="{FF2B5EF4-FFF2-40B4-BE49-F238E27FC236}">
                <a16:creationId xmlns:a16="http://schemas.microsoft.com/office/drawing/2014/main" id="{8408D087-7E2B-A7F5-4D0A-919286B81DC3}"/>
              </a:ext>
            </a:extLst>
          </p:cNvPr>
          <p:cNvSpPr txBox="1"/>
          <p:nvPr/>
        </p:nvSpPr>
        <p:spPr bwMode="auto">
          <a:xfrm>
            <a:off x="3568861" y="332575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2" name="TextBox 151">
            <a:extLst>
              <a:ext uri="{FF2B5EF4-FFF2-40B4-BE49-F238E27FC236}">
                <a16:creationId xmlns:a16="http://schemas.microsoft.com/office/drawing/2014/main" id="{93CDDC86-8EF0-866D-CB71-DF4B3A1DCB13}"/>
              </a:ext>
            </a:extLst>
          </p:cNvPr>
          <p:cNvSpPr txBox="1"/>
          <p:nvPr/>
        </p:nvSpPr>
        <p:spPr bwMode="auto">
          <a:xfrm>
            <a:off x="3616629" y="342760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3" name="TextBox 152">
            <a:extLst>
              <a:ext uri="{FF2B5EF4-FFF2-40B4-BE49-F238E27FC236}">
                <a16:creationId xmlns:a16="http://schemas.microsoft.com/office/drawing/2014/main" id="{EB4BE2DB-31E1-2C91-7602-6B295A9D0060}"/>
              </a:ext>
            </a:extLst>
          </p:cNvPr>
          <p:cNvSpPr txBox="1"/>
          <p:nvPr/>
        </p:nvSpPr>
        <p:spPr bwMode="auto">
          <a:xfrm>
            <a:off x="3734282" y="352275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4" name="TextBox 153">
            <a:extLst>
              <a:ext uri="{FF2B5EF4-FFF2-40B4-BE49-F238E27FC236}">
                <a16:creationId xmlns:a16="http://schemas.microsoft.com/office/drawing/2014/main" id="{E767ADE5-50D9-1305-5A99-55B3E18F0AC5}"/>
              </a:ext>
            </a:extLst>
          </p:cNvPr>
          <p:cNvSpPr txBox="1"/>
          <p:nvPr/>
        </p:nvSpPr>
        <p:spPr bwMode="auto">
          <a:xfrm>
            <a:off x="4101080" y="370690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5" name="TextBox 154">
            <a:extLst>
              <a:ext uri="{FF2B5EF4-FFF2-40B4-BE49-F238E27FC236}">
                <a16:creationId xmlns:a16="http://schemas.microsoft.com/office/drawing/2014/main" id="{FFD4FCAB-F693-C654-5F7E-722750A350FD}"/>
              </a:ext>
            </a:extLst>
          </p:cNvPr>
          <p:cNvSpPr txBox="1"/>
          <p:nvPr/>
        </p:nvSpPr>
        <p:spPr bwMode="auto">
          <a:xfrm>
            <a:off x="4146182" y="373592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6" name="TextBox 155">
            <a:extLst>
              <a:ext uri="{FF2B5EF4-FFF2-40B4-BE49-F238E27FC236}">
                <a16:creationId xmlns:a16="http://schemas.microsoft.com/office/drawing/2014/main" id="{2CDD3E2C-7C62-8435-D8D6-D462E05F1FED}"/>
              </a:ext>
            </a:extLst>
          </p:cNvPr>
          <p:cNvSpPr txBox="1"/>
          <p:nvPr/>
        </p:nvSpPr>
        <p:spPr bwMode="auto">
          <a:xfrm>
            <a:off x="4178370" y="376343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7" name="TextBox 156">
            <a:extLst>
              <a:ext uri="{FF2B5EF4-FFF2-40B4-BE49-F238E27FC236}">
                <a16:creationId xmlns:a16="http://schemas.microsoft.com/office/drawing/2014/main" id="{B07CC826-8185-966A-5925-34D0507A1DAF}"/>
              </a:ext>
            </a:extLst>
          </p:cNvPr>
          <p:cNvSpPr txBox="1"/>
          <p:nvPr/>
        </p:nvSpPr>
        <p:spPr bwMode="auto">
          <a:xfrm>
            <a:off x="4245125" y="37800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8" name="TextBox 157">
            <a:extLst>
              <a:ext uri="{FF2B5EF4-FFF2-40B4-BE49-F238E27FC236}">
                <a16:creationId xmlns:a16="http://schemas.microsoft.com/office/drawing/2014/main" id="{9759CE41-7DFC-82EC-4F15-4E0F26A268A0}"/>
              </a:ext>
            </a:extLst>
          </p:cNvPr>
          <p:cNvSpPr txBox="1"/>
          <p:nvPr/>
        </p:nvSpPr>
        <p:spPr bwMode="auto">
          <a:xfrm>
            <a:off x="4586735" y="396100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59" name="TextBox 158">
            <a:extLst>
              <a:ext uri="{FF2B5EF4-FFF2-40B4-BE49-F238E27FC236}">
                <a16:creationId xmlns:a16="http://schemas.microsoft.com/office/drawing/2014/main" id="{64F260EE-3E54-153E-9A71-9DE2731A5798}"/>
              </a:ext>
            </a:extLst>
          </p:cNvPr>
          <p:cNvSpPr txBox="1"/>
          <p:nvPr/>
        </p:nvSpPr>
        <p:spPr bwMode="auto">
          <a:xfrm>
            <a:off x="4628254" y="396100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0" name="TextBox 159">
            <a:extLst>
              <a:ext uri="{FF2B5EF4-FFF2-40B4-BE49-F238E27FC236}">
                <a16:creationId xmlns:a16="http://schemas.microsoft.com/office/drawing/2014/main" id="{82FE7EB4-DEE4-325C-A1C4-1AFB18130A26}"/>
              </a:ext>
            </a:extLst>
          </p:cNvPr>
          <p:cNvSpPr txBox="1"/>
          <p:nvPr/>
        </p:nvSpPr>
        <p:spPr bwMode="auto">
          <a:xfrm>
            <a:off x="4953737" y="405137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1" name="TextBox 160">
            <a:extLst>
              <a:ext uri="{FF2B5EF4-FFF2-40B4-BE49-F238E27FC236}">
                <a16:creationId xmlns:a16="http://schemas.microsoft.com/office/drawing/2014/main" id="{FC7FD117-A29F-AD6A-EBC9-71AE069EA9BE}"/>
              </a:ext>
            </a:extLst>
          </p:cNvPr>
          <p:cNvSpPr txBox="1"/>
          <p:nvPr/>
        </p:nvSpPr>
        <p:spPr bwMode="auto">
          <a:xfrm>
            <a:off x="5003346" y="405279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2" name="TextBox 161">
            <a:extLst>
              <a:ext uri="{FF2B5EF4-FFF2-40B4-BE49-F238E27FC236}">
                <a16:creationId xmlns:a16="http://schemas.microsoft.com/office/drawing/2014/main" id="{0BE6DF02-B30C-6901-3D9E-C124B681CEEB}"/>
              </a:ext>
            </a:extLst>
          </p:cNvPr>
          <p:cNvSpPr txBox="1"/>
          <p:nvPr/>
        </p:nvSpPr>
        <p:spPr bwMode="auto">
          <a:xfrm>
            <a:off x="5030222" y="405137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3" name="TextBox 162">
            <a:extLst>
              <a:ext uri="{FF2B5EF4-FFF2-40B4-BE49-F238E27FC236}">
                <a16:creationId xmlns:a16="http://schemas.microsoft.com/office/drawing/2014/main" id="{D18FE8B8-BAC8-2D72-6527-BDD98A12A0A7}"/>
              </a:ext>
            </a:extLst>
          </p:cNvPr>
          <p:cNvSpPr txBox="1"/>
          <p:nvPr/>
        </p:nvSpPr>
        <p:spPr bwMode="auto">
          <a:xfrm>
            <a:off x="5051921" y="405200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4" name="TextBox 163">
            <a:extLst>
              <a:ext uri="{FF2B5EF4-FFF2-40B4-BE49-F238E27FC236}">
                <a16:creationId xmlns:a16="http://schemas.microsoft.com/office/drawing/2014/main" id="{E48F1839-9468-C289-5411-2495342BE16B}"/>
              </a:ext>
            </a:extLst>
          </p:cNvPr>
          <p:cNvSpPr txBox="1"/>
          <p:nvPr/>
        </p:nvSpPr>
        <p:spPr bwMode="auto">
          <a:xfrm>
            <a:off x="5070046" y="405279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5" name="TextBox 164">
            <a:extLst>
              <a:ext uri="{FF2B5EF4-FFF2-40B4-BE49-F238E27FC236}">
                <a16:creationId xmlns:a16="http://schemas.microsoft.com/office/drawing/2014/main" id="{DECF4848-365B-FEE5-5DB1-A3E170D633F5}"/>
              </a:ext>
            </a:extLst>
          </p:cNvPr>
          <p:cNvSpPr txBox="1"/>
          <p:nvPr/>
        </p:nvSpPr>
        <p:spPr bwMode="auto">
          <a:xfrm>
            <a:off x="5076648" y="409796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6" name="TextBox 165">
            <a:extLst>
              <a:ext uri="{FF2B5EF4-FFF2-40B4-BE49-F238E27FC236}">
                <a16:creationId xmlns:a16="http://schemas.microsoft.com/office/drawing/2014/main" id="{2735BFB5-1518-2BC5-A3A5-234460BA78D1}"/>
              </a:ext>
            </a:extLst>
          </p:cNvPr>
          <p:cNvSpPr txBox="1"/>
          <p:nvPr/>
        </p:nvSpPr>
        <p:spPr bwMode="auto">
          <a:xfrm>
            <a:off x="5842261" y="435701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7" name="TextBox 166">
            <a:extLst>
              <a:ext uri="{FF2B5EF4-FFF2-40B4-BE49-F238E27FC236}">
                <a16:creationId xmlns:a16="http://schemas.microsoft.com/office/drawing/2014/main" id="{3D8C12D3-7703-7D1E-0CBB-E0EDCCC5ED7A}"/>
              </a:ext>
            </a:extLst>
          </p:cNvPr>
          <p:cNvSpPr txBox="1"/>
          <p:nvPr/>
        </p:nvSpPr>
        <p:spPr bwMode="auto">
          <a:xfrm>
            <a:off x="6021849" y="435991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8" name="TextBox 167">
            <a:extLst>
              <a:ext uri="{FF2B5EF4-FFF2-40B4-BE49-F238E27FC236}">
                <a16:creationId xmlns:a16="http://schemas.microsoft.com/office/drawing/2014/main" id="{1E705107-3DC1-1237-3BC1-703735B19263}"/>
              </a:ext>
            </a:extLst>
          </p:cNvPr>
          <p:cNvSpPr txBox="1"/>
          <p:nvPr/>
        </p:nvSpPr>
        <p:spPr bwMode="auto">
          <a:xfrm>
            <a:off x="6041203" y="435991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9" name="TextBox 168">
            <a:extLst>
              <a:ext uri="{FF2B5EF4-FFF2-40B4-BE49-F238E27FC236}">
                <a16:creationId xmlns:a16="http://schemas.microsoft.com/office/drawing/2014/main" id="{5D486F38-A0C0-1E51-A356-83B8929F5A35}"/>
              </a:ext>
            </a:extLst>
          </p:cNvPr>
          <p:cNvSpPr txBox="1"/>
          <p:nvPr/>
        </p:nvSpPr>
        <p:spPr bwMode="auto">
          <a:xfrm>
            <a:off x="6309347" y="447963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6" name="Freeform 15">
            <a:extLst>
              <a:ext uri="{FF2B5EF4-FFF2-40B4-BE49-F238E27FC236}">
                <a16:creationId xmlns:a16="http://schemas.microsoft.com/office/drawing/2014/main" id="{CEA36C4F-572B-21A7-E536-DFDDC2CCAA12}"/>
              </a:ext>
            </a:extLst>
          </p:cNvPr>
          <p:cNvSpPr/>
          <p:nvPr/>
        </p:nvSpPr>
        <p:spPr bwMode="auto">
          <a:xfrm>
            <a:off x="1430206" y="1632857"/>
            <a:ext cx="6470763" cy="3233057"/>
          </a:xfrm>
          <a:custGeom>
            <a:avLst/>
            <a:gdLst>
              <a:gd name="connsiteX0" fmla="*/ 0 w 4593772"/>
              <a:gd name="connsiteY0" fmla="*/ 0 h 3233057"/>
              <a:gd name="connsiteX1" fmla="*/ 0 w 4593772"/>
              <a:gd name="connsiteY1" fmla="*/ 3233057 h 3233057"/>
              <a:gd name="connsiteX2" fmla="*/ 4593772 w 4593772"/>
              <a:gd name="connsiteY2" fmla="*/ 3233057 h 3233057"/>
            </a:gdLst>
            <a:ahLst/>
            <a:cxnLst>
              <a:cxn ang="0">
                <a:pos x="connsiteX0" y="connsiteY0"/>
              </a:cxn>
              <a:cxn ang="0">
                <a:pos x="connsiteX1" y="connsiteY1"/>
              </a:cxn>
              <a:cxn ang="0">
                <a:pos x="connsiteX2" y="connsiteY2"/>
              </a:cxn>
            </a:cxnLst>
            <a:rect l="l" t="t" r="r" b="b"/>
            <a:pathLst>
              <a:path w="4593772" h="3233057">
                <a:moveTo>
                  <a:pt x="0" y="0"/>
                </a:moveTo>
                <a:lnTo>
                  <a:pt x="0" y="3233057"/>
                </a:lnTo>
                <a:lnTo>
                  <a:pt x="4593772" y="3233057"/>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171" name="Graphic 170">
            <a:extLst>
              <a:ext uri="{FF2B5EF4-FFF2-40B4-BE49-F238E27FC236}">
                <a16:creationId xmlns:a16="http://schemas.microsoft.com/office/drawing/2014/main" id="{BEE74FA4-CD73-A7C5-7F02-4A44FCF63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9049" y="1544898"/>
            <a:ext cx="6558677" cy="2864125"/>
          </a:xfrm>
          <a:prstGeom prst="rect">
            <a:avLst/>
          </a:prstGeom>
        </p:spPr>
      </p:pic>
      <p:sp>
        <p:nvSpPr>
          <p:cNvPr id="137" name="TextBox 136">
            <a:extLst>
              <a:ext uri="{FF2B5EF4-FFF2-40B4-BE49-F238E27FC236}">
                <a16:creationId xmlns:a16="http://schemas.microsoft.com/office/drawing/2014/main" id="{25ADF49A-BAFF-0F8B-9299-E8E0FBF396A8}"/>
              </a:ext>
            </a:extLst>
          </p:cNvPr>
          <p:cNvSpPr txBox="1"/>
          <p:nvPr/>
        </p:nvSpPr>
        <p:spPr bwMode="auto">
          <a:xfrm>
            <a:off x="1391606" y="1501609"/>
            <a:ext cx="1154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E1471D"/>
                </a:solidFill>
                <a:effectLst/>
                <a:uLnTx/>
                <a:uFillTx/>
                <a:latin typeface="Calibri" panose="020F0502020204030204" pitchFamily="34" charset="0"/>
                <a:ea typeface="+mn-ea"/>
                <a:cs typeface="Arial" panose="020B0604020202020204" pitchFamily="34" charset="0"/>
              </a:rPr>
              <a:t>+</a:t>
            </a:r>
          </a:p>
        </p:txBody>
      </p:sp>
      <p:sp>
        <p:nvSpPr>
          <p:cNvPr id="172" name="TextBox 171">
            <a:extLst>
              <a:ext uri="{FF2B5EF4-FFF2-40B4-BE49-F238E27FC236}">
                <a16:creationId xmlns:a16="http://schemas.microsoft.com/office/drawing/2014/main" id="{8E179C98-E0AF-E0E3-4642-29A11C72D94B}"/>
              </a:ext>
            </a:extLst>
          </p:cNvPr>
          <p:cNvSpPr txBox="1"/>
          <p:nvPr/>
        </p:nvSpPr>
        <p:spPr bwMode="auto">
          <a:xfrm>
            <a:off x="1878788" y="152257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3" name="TextBox 172">
            <a:extLst>
              <a:ext uri="{FF2B5EF4-FFF2-40B4-BE49-F238E27FC236}">
                <a16:creationId xmlns:a16="http://schemas.microsoft.com/office/drawing/2014/main" id="{5C4FCCDF-050C-F077-0B3A-763E90A78796}"/>
              </a:ext>
            </a:extLst>
          </p:cNvPr>
          <p:cNvSpPr txBox="1"/>
          <p:nvPr/>
        </p:nvSpPr>
        <p:spPr bwMode="auto">
          <a:xfrm>
            <a:off x="1952430" y="155026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4" name="TextBox 173">
            <a:extLst>
              <a:ext uri="{FF2B5EF4-FFF2-40B4-BE49-F238E27FC236}">
                <a16:creationId xmlns:a16="http://schemas.microsoft.com/office/drawing/2014/main" id="{FFB5EA4E-0BAC-41BE-C838-234BB2A31707}"/>
              </a:ext>
            </a:extLst>
          </p:cNvPr>
          <p:cNvSpPr txBox="1"/>
          <p:nvPr/>
        </p:nvSpPr>
        <p:spPr bwMode="auto">
          <a:xfrm>
            <a:off x="1970143" y="162276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5" name="TextBox 174">
            <a:extLst>
              <a:ext uri="{FF2B5EF4-FFF2-40B4-BE49-F238E27FC236}">
                <a16:creationId xmlns:a16="http://schemas.microsoft.com/office/drawing/2014/main" id="{0373F0EA-92EE-0D4E-0528-B78E5F9C1FFF}"/>
              </a:ext>
            </a:extLst>
          </p:cNvPr>
          <p:cNvSpPr txBox="1"/>
          <p:nvPr/>
        </p:nvSpPr>
        <p:spPr bwMode="auto">
          <a:xfrm>
            <a:off x="1972106" y="163034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6" name="TextBox 175">
            <a:extLst>
              <a:ext uri="{FF2B5EF4-FFF2-40B4-BE49-F238E27FC236}">
                <a16:creationId xmlns:a16="http://schemas.microsoft.com/office/drawing/2014/main" id="{93BCE05F-2B27-873A-725E-DF984CC3A6D0}"/>
              </a:ext>
            </a:extLst>
          </p:cNvPr>
          <p:cNvSpPr txBox="1"/>
          <p:nvPr/>
        </p:nvSpPr>
        <p:spPr bwMode="auto">
          <a:xfrm>
            <a:off x="2007257" y="171975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7" name="TextBox 176">
            <a:extLst>
              <a:ext uri="{FF2B5EF4-FFF2-40B4-BE49-F238E27FC236}">
                <a16:creationId xmlns:a16="http://schemas.microsoft.com/office/drawing/2014/main" id="{7C1E2A51-D882-B355-F8A8-8D175DFEF79F}"/>
              </a:ext>
            </a:extLst>
          </p:cNvPr>
          <p:cNvSpPr txBox="1"/>
          <p:nvPr/>
        </p:nvSpPr>
        <p:spPr bwMode="auto">
          <a:xfrm>
            <a:off x="2028989" y="188454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8" name="TextBox 177">
            <a:extLst>
              <a:ext uri="{FF2B5EF4-FFF2-40B4-BE49-F238E27FC236}">
                <a16:creationId xmlns:a16="http://schemas.microsoft.com/office/drawing/2014/main" id="{476EE838-D7CF-618A-F1D8-2767A5247268}"/>
              </a:ext>
            </a:extLst>
          </p:cNvPr>
          <p:cNvSpPr txBox="1"/>
          <p:nvPr/>
        </p:nvSpPr>
        <p:spPr bwMode="auto">
          <a:xfrm>
            <a:off x="2038801" y="197377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79" name="TextBox 178">
            <a:extLst>
              <a:ext uri="{FF2B5EF4-FFF2-40B4-BE49-F238E27FC236}">
                <a16:creationId xmlns:a16="http://schemas.microsoft.com/office/drawing/2014/main" id="{94C07F1F-91DC-AD67-BE99-1F6285070768}"/>
              </a:ext>
            </a:extLst>
          </p:cNvPr>
          <p:cNvSpPr txBox="1"/>
          <p:nvPr/>
        </p:nvSpPr>
        <p:spPr bwMode="auto">
          <a:xfrm>
            <a:off x="2050332" y="202378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0" name="TextBox 179">
            <a:extLst>
              <a:ext uri="{FF2B5EF4-FFF2-40B4-BE49-F238E27FC236}">
                <a16:creationId xmlns:a16="http://schemas.microsoft.com/office/drawing/2014/main" id="{F8663A1F-49DA-0BBA-A66E-2920C8C3BEBA}"/>
              </a:ext>
            </a:extLst>
          </p:cNvPr>
          <p:cNvSpPr txBox="1"/>
          <p:nvPr/>
        </p:nvSpPr>
        <p:spPr bwMode="auto">
          <a:xfrm>
            <a:off x="2046848" y="208410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1" name="TextBox 180">
            <a:extLst>
              <a:ext uri="{FF2B5EF4-FFF2-40B4-BE49-F238E27FC236}">
                <a16:creationId xmlns:a16="http://schemas.microsoft.com/office/drawing/2014/main" id="{04548BE5-2263-5BB2-08C1-69E44C4CE1E1}"/>
              </a:ext>
            </a:extLst>
          </p:cNvPr>
          <p:cNvSpPr txBox="1"/>
          <p:nvPr/>
        </p:nvSpPr>
        <p:spPr bwMode="auto">
          <a:xfrm>
            <a:off x="2129292" y="239145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2" name="TextBox 181">
            <a:extLst>
              <a:ext uri="{FF2B5EF4-FFF2-40B4-BE49-F238E27FC236}">
                <a16:creationId xmlns:a16="http://schemas.microsoft.com/office/drawing/2014/main" id="{6BF122FB-94DD-0940-29C5-F8E1BB3F1C9A}"/>
              </a:ext>
            </a:extLst>
          </p:cNvPr>
          <p:cNvSpPr txBox="1"/>
          <p:nvPr/>
        </p:nvSpPr>
        <p:spPr bwMode="auto">
          <a:xfrm>
            <a:off x="2159739" y="241882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3" name="TextBox 182">
            <a:extLst>
              <a:ext uri="{FF2B5EF4-FFF2-40B4-BE49-F238E27FC236}">
                <a16:creationId xmlns:a16="http://schemas.microsoft.com/office/drawing/2014/main" id="{313764F0-4939-06A9-91E7-49E814717BD5}"/>
              </a:ext>
            </a:extLst>
          </p:cNvPr>
          <p:cNvSpPr txBox="1"/>
          <p:nvPr/>
        </p:nvSpPr>
        <p:spPr bwMode="auto">
          <a:xfrm>
            <a:off x="2441209" y="252576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4" name="TextBox 183">
            <a:extLst>
              <a:ext uri="{FF2B5EF4-FFF2-40B4-BE49-F238E27FC236}">
                <a16:creationId xmlns:a16="http://schemas.microsoft.com/office/drawing/2014/main" id="{DD8135D1-4894-5D2A-47CB-29F735F6BA0C}"/>
              </a:ext>
            </a:extLst>
          </p:cNvPr>
          <p:cNvSpPr txBox="1"/>
          <p:nvPr/>
        </p:nvSpPr>
        <p:spPr bwMode="auto">
          <a:xfrm>
            <a:off x="2481966" y="253841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5" name="TextBox 184">
            <a:extLst>
              <a:ext uri="{FF2B5EF4-FFF2-40B4-BE49-F238E27FC236}">
                <a16:creationId xmlns:a16="http://schemas.microsoft.com/office/drawing/2014/main" id="{1CEA8C5B-846D-10F0-A2AD-351B55704B56}"/>
              </a:ext>
            </a:extLst>
          </p:cNvPr>
          <p:cNvSpPr txBox="1"/>
          <p:nvPr/>
        </p:nvSpPr>
        <p:spPr bwMode="auto">
          <a:xfrm>
            <a:off x="2514213" y="254695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6" name="TextBox 185">
            <a:extLst>
              <a:ext uri="{FF2B5EF4-FFF2-40B4-BE49-F238E27FC236}">
                <a16:creationId xmlns:a16="http://schemas.microsoft.com/office/drawing/2014/main" id="{C3088466-9240-CD06-491C-2F9723A8B9E8}"/>
              </a:ext>
            </a:extLst>
          </p:cNvPr>
          <p:cNvSpPr txBox="1"/>
          <p:nvPr/>
        </p:nvSpPr>
        <p:spPr bwMode="auto">
          <a:xfrm>
            <a:off x="2533262" y="255307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7" name="TextBox 186">
            <a:extLst>
              <a:ext uri="{FF2B5EF4-FFF2-40B4-BE49-F238E27FC236}">
                <a16:creationId xmlns:a16="http://schemas.microsoft.com/office/drawing/2014/main" id="{908717C7-A1AA-5EB6-5010-010FAE831C81}"/>
              </a:ext>
            </a:extLst>
          </p:cNvPr>
          <p:cNvSpPr txBox="1"/>
          <p:nvPr/>
        </p:nvSpPr>
        <p:spPr bwMode="auto">
          <a:xfrm>
            <a:off x="2558683" y="256298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8" name="TextBox 187">
            <a:extLst>
              <a:ext uri="{FF2B5EF4-FFF2-40B4-BE49-F238E27FC236}">
                <a16:creationId xmlns:a16="http://schemas.microsoft.com/office/drawing/2014/main" id="{1B3F8F15-3D55-BE5F-7BA8-5E7C1A8BD1E7}"/>
              </a:ext>
            </a:extLst>
          </p:cNvPr>
          <p:cNvSpPr txBox="1"/>
          <p:nvPr/>
        </p:nvSpPr>
        <p:spPr bwMode="auto">
          <a:xfrm>
            <a:off x="2593173" y="2572520"/>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89" name="TextBox 188">
            <a:extLst>
              <a:ext uri="{FF2B5EF4-FFF2-40B4-BE49-F238E27FC236}">
                <a16:creationId xmlns:a16="http://schemas.microsoft.com/office/drawing/2014/main" id="{4A414974-49D1-1B50-C6E4-1AB452E9F7CA}"/>
              </a:ext>
            </a:extLst>
          </p:cNvPr>
          <p:cNvSpPr txBox="1"/>
          <p:nvPr/>
        </p:nvSpPr>
        <p:spPr bwMode="auto">
          <a:xfrm>
            <a:off x="3000098" y="267245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0" name="TextBox 189">
            <a:extLst>
              <a:ext uri="{FF2B5EF4-FFF2-40B4-BE49-F238E27FC236}">
                <a16:creationId xmlns:a16="http://schemas.microsoft.com/office/drawing/2014/main" id="{1641DE32-7A4C-F443-42B5-A48A79D8F9DB}"/>
              </a:ext>
            </a:extLst>
          </p:cNvPr>
          <p:cNvSpPr txBox="1"/>
          <p:nvPr/>
        </p:nvSpPr>
        <p:spPr bwMode="auto">
          <a:xfrm>
            <a:off x="3031454" y="269630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1" name="TextBox 190">
            <a:extLst>
              <a:ext uri="{FF2B5EF4-FFF2-40B4-BE49-F238E27FC236}">
                <a16:creationId xmlns:a16="http://schemas.microsoft.com/office/drawing/2014/main" id="{48449CE3-3EC9-3B69-4766-69493E96DF74}"/>
              </a:ext>
            </a:extLst>
          </p:cNvPr>
          <p:cNvSpPr txBox="1"/>
          <p:nvPr/>
        </p:nvSpPr>
        <p:spPr bwMode="auto">
          <a:xfrm>
            <a:off x="3065693" y="277830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2" name="TextBox 191">
            <a:extLst>
              <a:ext uri="{FF2B5EF4-FFF2-40B4-BE49-F238E27FC236}">
                <a16:creationId xmlns:a16="http://schemas.microsoft.com/office/drawing/2014/main" id="{51241070-4F50-9B5C-9A9A-1F6EAEC7F4F0}"/>
              </a:ext>
            </a:extLst>
          </p:cNvPr>
          <p:cNvSpPr txBox="1"/>
          <p:nvPr/>
        </p:nvSpPr>
        <p:spPr bwMode="auto">
          <a:xfrm>
            <a:off x="3117836" y="283744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3" name="TextBox 192">
            <a:extLst>
              <a:ext uri="{FF2B5EF4-FFF2-40B4-BE49-F238E27FC236}">
                <a16:creationId xmlns:a16="http://schemas.microsoft.com/office/drawing/2014/main" id="{221708FB-F55E-F696-BA86-F2A606DB24FD}"/>
              </a:ext>
            </a:extLst>
          </p:cNvPr>
          <p:cNvSpPr txBox="1"/>
          <p:nvPr/>
        </p:nvSpPr>
        <p:spPr bwMode="auto">
          <a:xfrm>
            <a:off x="3162964" y="285933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4" name="TextBox 193">
            <a:extLst>
              <a:ext uri="{FF2B5EF4-FFF2-40B4-BE49-F238E27FC236}">
                <a16:creationId xmlns:a16="http://schemas.microsoft.com/office/drawing/2014/main" id="{D08289F8-CFA4-5B6F-3C8E-B4B22B9FAD52}"/>
              </a:ext>
            </a:extLst>
          </p:cNvPr>
          <p:cNvSpPr txBox="1"/>
          <p:nvPr/>
        </p:nvSpPr>
        <p:spPr bwMode="auto">
          <a:xfrm>
            <a:off x="3493721" y="2907349"/>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5" name="TextBox 194">
            <a:extLst>
              <a:ext uri="{FF2B5EF4-FFF2-40B4-BE49-F238E27FC236}">
                <a16:creationId xmlns:a16="http://schemas.microsoft.com/office/drawing/2014/main" id="{662D6DEE-F585-0ADC-4887-1FA4BBAA0C43}"/>
              </a:ext>
            </a:extLst>
          </p:cNvPr>
          <p:cNvSpPr txBox="1"/>
          <p:nvPr/>
        </p:nvSpPr>
        <p:spPr bwMode="auto">
          <a:xfrm>
            <a:off x="3517565" y="291422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6" name="TextBox 195">
            <a:extLst>
              <a:ext uri="{FF2B5EF4-FFF2-40B4-BE49-F238E27FC236}">
                <a16:creationId xmlns:a16="http://schemas.microsoft.com/office/drawing/2014/main" id="{881C30A3-44DD-1746-2F07-1EAD340C5C0E}"/>
              </a:ext>
            </a:extLst>
          </p:cNvPr>
          <p:cNvSpPr txBox="1"/>
          <p:nvPr/>
        </p:nvSpPr>
        <p:spPr bwMode="auto">
          <a:xfrm>
            <a:off x="3573482" y="296055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7" name="TextBox 196">
            <a:extLst>
              <a:ext uri="{FF2B5EF4-FFF2-40B4-BE49-F238E27FC236}">
                <a16:creationId xmlns:a16="http://schemas.microsoft.com/office/drawing/2014/main" id="{0A074B28-B278-4BAF-6287-C2087836028F}"/>
              </a:ext>
            </a:extLst>
          </p:cNvPr>
          <p:cNvSpPr txBox="1"/>
          <p:nvPr/>
        </p:nvSpPr>
        <p:spPr bwMode="auto">
          <a:xfrm>
            <a:off x="3638416" y="300733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8" name="TextBox 197">
            <a:extLst>
              <a:ext uri="{FF2B5EF4-FFF2-40B4-BE49-F238E27FC236}">
                <a16:creationId xmlns:a16="http://schemas.microsoft.com/office/drawing/2014/main" id="{E079EC7F-0519-5106-08B2-6C6032F883FB}"/>
              </a:ext>
            </a:extLst>
          </p:cNvPr>
          <p:cNvSpPr txBox="1"/>
          <p:nvPr/>
        </p:nvSpPr>
        <p:spPr bwMode="auto">
          <a:xfrm>
            <a:off x="3711722" y="302620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9" name="TextBox 198">
            <a:extLst>
              <a:ext uri="{FF2B5EF4-FFF2-40B4-BE49-F238E27FC236}">
                <a16:creationId xmlns:a16="http://schemas.microsoft.com/office/drawing/2014/main" id="{615BD98A-905D-780B-EDBF-DE825CE5FAAF}"/>
              </a:ext>
            </a:extLst>
          </p:cNvPr>
          <p:cNvSpPr txBox="1"/>
          <p:nvPr/>
        </p:nvSpPr>
        <p:spPr bwMode="auto">
          <a:xfrm>
            <a:off x="3949352" y="305281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0" name="TextBox 199">
            <a:extLst>
              <a:ext uri="{FF2B5EF4-FFF2-40B4-BE49-F238E27FC236}">
                <a16:creationId xmlns:a16="http://schemas.microsoft.com/office/drawing/2014/main" id="{92794F3B-0387-AA79-B4D9-8F620D4215EB}"/>
              </a:ext>
            </a:extLst>
          </p:cNvPr>
          <p:cNvSpPr txBox="1"/>
          <p:nvPr/>
        </p:nvSpPr>
        <p:spPr bwMode="auto">
          <a:xfrm>
            <a:off x="4004694" y="306559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1" name="TextBox 200">
            <a:extLst>
              <a:ext uri="{FF2B5EF4-FFF2-40B4-BE49-F238E27FC236}">
                <a16:creationId xmlns:a16="http://schemas.microsoft.com/office/drawing/2014/main" id="{FF6E65A6-2569-46C5-E007-DF97D587E428}"/>
              </a:ext>
            </a:extLst>
          </p:cNvPr>
          <p:cNvSpPr txBox="1"/>
          <p:nvPr/>
        </p:nvSpPr>
        <p:spPr bwMode="auto">
          <a:xfrm>
            <a:off x="4021845" y="309088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2" name="TextBox 201">
            <a:extLst>
              <a:ext uri="{FF2B5EF4-FFF2-40B4-BE49-F238E27FC236}">
                <a16:creationId xmlns:a16="http://schemas.microsoft.com/office/drawing/2014/main" id="{6AB09353-1228-5A39-33BB-618C3D2EDA08}"/>
              </a:ext>
            </a:extLst>
          </p:cNvPr>
          <p:cNvSpPr txBox="1"/>
          <p:nvPr/>
        </p:nvSpPr>
        <p:spPr bwMode="auto">
          <a:xfrm>
            <a:off x="4043590" y="312037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3" name="TextBox 202">
            <a:extLst>
              <a:ext uri="{FF2B5EF4-FFF2-40B4-BE49-F238E27FC236}">
                <a16:creationId xmlns:a16="http://schemas.microsoft.com/office/drawing/2014/main" id="{A55DD80B-D501-A80E-FCB9-B30683665FCD}"/>
              </a:ext>
            </a:extLst>
          </p:cNvPr>
          <p:cNvSpPr txBox="1"/>
          <p:nvPr/>
        </p:nvSpPr>
        <p:spPr bwMode="auto">
          <a:xfrm>
            <a:off x="4095155" y="318138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4" name="TextBox 203">
            <a:extLst>
              <a:ext uri="{FF2B5EF4-FFF2-40B4-BE49-F238E27FC236}">
                <a16:creationId xmlns:a16="http://schemas.microsoft.com/office/drawing/2014/main" id="{98D50B9E-3095-8EF5-92F2-B41E4A5E6D99}"/>
              </a:ext>
            </a:extLst>
          </p:cNvPr>
          <p:cNvSpPr txBox="1"/>
          <p:nvPr/>
        </p:nvSpPr>
        <p:spPr bwMode="auto">
          <a:xfrm>
            <a:off x="4095155" y="323850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5" name="TextBox 204">
            <a:extLst>
              <a:ext uri="{FF2B5EF4-FFF2-40B4-BE49-F238E27FC236}">
                <a16:creationId xmlns:a16="http://schemas.microsoft.com/office/drawing/2014/main" id="{D69D60A3-37C5-4857-4FE4-888E3590B7FB}"/>
              </a:ext>
            </a:extLst>
          </p:cNvPr>
          <p:cNvSpPr txBox="1"/>
          <p:nvPr/>
        </p:nvSpPr>
        <p:spPr bwMode="auto">
          <a:xfrm>
            <a:off x="4116061" y="325800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6" name="TextBox 205">
            <a:extLst>
              <a:ext uri="{FF2B5EF4-FFF2-40B4-BE49-F238E27FC236}">
                <a16:creationId xmlns:a16="http://schemas.microsoft.com/office/drawing/2014/main" id="{366EDBF8-82FF-4CB9-CC30-D10EE11D3FC4}"/>
              </a:ext>
            </a:extLst>
          </p:cNvPr>
          <p:cNvSpPr txBox="1"/>
          <p:nvPr/>
        </p:nvSpPr>
        <p:spPr bwMode="auto">
          <a:xfrm>
            <a:off x="4178370" y="332950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7" name="TextBox 206">
            <a:extLst>
              <a:ext uri="{FF2B5EF4-FFF2-40B4-BE49-F238E27FC236}">
                <a16:creationId xmlns:a16="http://schemas.microsoft.com/office/drawing/2014/main" id="{B7AA410F-1856-D6E7-0D59-BF55E4D4963E}"/>
              </a:ext>
            </a:extLst>
          </p:cNvPr>
          <p:cNvSpPr txBox="1"/>
          <p:nvPr/>
        </p:nvSpPr>
        <p:spPr bwMode="auto">
          <a:xfrm>
            <a:off x="4336827" y="338592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8" name="TextBox 207">
            <a:extLst>
              <a:ext uri="{FF2B5EF4-FFF2-40B4-BE49-F238E27FC236}">
                <a16:creationId xmlns:a16="http://schemas.microsoft.com/office/drawing/2014/main" id="{EE158D78-C858-4CD0-EF18-CA3E4DB8B708}"/>
              </a:ext>
            </a:extLst>
          </p:cNvPr>
          <p:cNvSpPr txBox="1"/>
          <p:nvPr/>
        </p:nvSpPr>
        <p:spPr bwMode="auto">
          <a:xfrm>
            <a:off x="4280962" y="337183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9" name="TextBox 208">
            <a:extLst>
              <a:ext uri="{FF2B5EF4-FFF2-40B4-BE49-F238E27FC236}">
                <a16:creationId xmlns:a16="http://schemas.microsoft.com/office/drawing/2014/main" id="{C8154CEE-BF5C-D9DB-A7B2-200188918489}"/>
              </a:ext>
            </a:extLst>
          </p:cNvPr>
          <p:cNvSpPr txBox="1"/>
          <p:nvPr/>
        </p:nvSpPr>
        <p:spPr bwMode="auto">
          <a:xfrm>
            <a:off x="4221253" y="3349961"/>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0" name="TextBox 209">
            <a:extLst>
              <a:ext uri="{FF2B5EF4-FFF2-40B4-BE49-F238E27FC236}">
                <a16:creationId xmlns:a16="http://schemas.microsoft.com/office/drawing/2014/main" id="{0A40F679-025D-A622-E93F-E0B640A6A9F7}"/>
              </a:ext>
            </a:extLst>
          </p:cNvPr>
          <p:cNvSpPr txBox="1"/>
          <p:nvPr/>
        </p:nvSpPr>
        <p:spPr bwMode="auto">
          <a:xfrm>
            <a:off x="4423601" y="341204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1" name="TextBox 210">
            <a:extLst>
              <a:ext uri="{FF2B5EF4-FFF2-40B4-BE49-F238E27FC236}">
                <a16:creationId xmlns:a16="http://schemas.microsoft.com/office/drawing/2014/main" id="{FBDCE5C6-6699-6F4A-F6C6-37D01D1BC1E6}"/>
              </a:ext>
            </a:extLst>
          </p:cNvPr>
          <p:cNvSpPr txBox="1"/>
          <p:nvPr/>
        </p:nvSpPr>
        <p:spPr bwMode="auto">
          <a:xfrm>
            <a:off x="4488250" y="34120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2" name="TextBox 211">
            <a:extLst>
              <a:ext uri="{FF2B5EF4-FFF2-40B4-BE49-F238E27FC236}">
                <a16:creationId xmlns:a16="http://schemas.microsoft.com/office/drawing/2014/main" id="{9D0049D0-F591-D942-C03B-FA6F509ABEC1}"/>
              </a:ext>
            </a:extLst>
          </p:cNvPr>
          <p:cNvSpPr txBox="1"/>
          <p:nvPr/>
        </p:nvSpPr>
        <p:spPr bwMode="auto">
          <a:xfrm>
            <a:off x="4548229" y="342760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3" name="TextBox 212">
            <a:extLst>
              <a:ext uri="{FF2B5EF4-FFF2-40B4-BE49-F238E27FC236}">
                <a16:creationId xmlns:a16="http://schemas.microsoft.com/office/drawing/2014/main" id="{4BB066B9-520F-AD9F-76B9-FE6860EF2FC7}"/>
              </a:ext>
            </a:extLst>
          </p:cNvPr>
          <p:cNvSpPr txBox="1"/>
          <p:nvPr/>
        </p:nvSpPr>
        <p:spPr bwMode="auto">
          <a:xfrm>
            <a:off x="4612554" y="350339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4" name="TextBox 213">
            <a:extLst>
              <a:ext uri="{FF2B5EF4-FFF2-40B4-BE49-F238E27FC236}">
                <a16:creationId xmlns:a16="http://schemas.microsoft.com/office/drawing/2014/main" id="{4F5D6E2A-1E67-2426-F38C-278E1C5B4A2C}"/>
              </a:ext>
            </a:extLst>
          </p:cNvPr>
          <p:cNvSpPr txBox="1"/>
          <p:nvPr/>
        </p:nvSpPr>
        <p:spPr bwMode="auto">
          <a:xfrm>
            <a:off x="4679550" y="363634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5" name="TextBox 214">
            <a:extLst>
              <a:ext uri="{FF2B5EF4-FFF2-40B4-BE49-F238E27FC236}">
                <a16:creationId xmlns:a16="http://schemas.microsoft.com/office/drawing/2014/main" id="{1B0F63DF-532C-7C21-C0C0-12DD0B17FC42}"/>
              </a:ext>
            </a:extLst>
          </p:cNvPr>
          <p:cNvSpPr txBox="1"/>
          <p:nvPr/>
        </p:nvSpPr>
        <p:spPr bwMode="auto">
          <a:xfrm>
            <a:off x="4636095" y="356591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6" name="TextBox 215">
            <a:extLst>
              <a:ext uri="{FF2B5EF4-FFF2-40B4-BE49-F238E27FC236}">
                <a16:creationId xmlns:a16="http://schemas.microsoft.com/office/drawing/2014/main" id="{17E8AA63-9C39-83A3-DACA-9CC72C6C425C}"/>
              </a:ext>
            </a:extLst>
          </p:cNvPr>
          <p:cNvSpPr txBox="1"/>
          <p:nvPr/>
        </p:nvSpPr>
        <p:spPr bwMode="auto">
          <a:xfrm>
            <a:off x="4769881" y="367852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7" name="TextBox 216">
            <a:extLst>
              <a:ext uri="{FF2B5EF4-FFF2-40B4-BE49-F238E27FC236}">
                <a16:creationId xmlns:a16="http://schemas.microsoft.com/office/drawing/2014/main" id="{04133587-F29D-E06B-CB94-0D0657E3D299}"/>
              </a:ext>
            </a:extLst>
          </p:cNvPr>
          <p:cNvSpPr txBox="1"/>
          <p:nvPr/>
        </p:nvSpPr>
        <p:spPr bwMode="auto">
          <a:xfrm>
            <a:off x="4937556" y="373592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8" name="TextBox 217">
            <a:extLst>
              <a:ext uri="{FF2B5EF4-FFF2-40B4-BE49-F238E27FC236}">
                <a16:creationId xmlns:a16="http://schemas.microsoft.com/office/drawing/2014/main" id="{B83E0161-D1BA-F23C-9AA9-DE827066DE2B}"/>
              </a:ext>
            </a:extLst>
          </p:cNvPr>
          <p:cNvSpPr txBox="1"/>
          <p:nvPr/>
        </p:nvSpPr>
        <p:spPr bwMode="auto">
          <a:xfrm>
            <a:off x="5056329" y="374259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9" name="TextBox 218">
            <a:extLst>
              <a:ext uri="{FF2B5EF4-FFF2-40B4-BE49-F238E27FC236}">
                <a16:creationId xmlns:a16="http://schemas.microsoft.com/office/drawing/2014/main" id="{F051CEF9-72DF-A007-C3E9-382EF4E01100}"/>
              </a:ext>
            </a:extLst>
          </p:cNvPr>
          <p:cNvSpPr txBox="1"/>
          <p:nvPr/>
        </p:nvSpPr>
        <p:spPr bwMode="auto">
          <a:xfrm>
            <a:off x="5101580" y="3742932"/>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0" name="TextBox 219">
            <a:extLst>
              <a:ext uri="{FF2B5EF4-FFF2-40B4-BE49-F238E27FC236}">
                <a16:creationId xmlns:a16="http://schemas.microsoft.com/office/drawing/2014/main" id="{DB60BA53-608C-1ED7-243C-23054E299A80}"/>
              </a:ext>
            </a:extLst>
          </p:cNvPr>
          <p:cNvSpPr txBox="1"/>
          <p:nvPr/>
        </p:nvSpPr>
        <p:spPr bwMode="auto">
          <a:xfrm>
            <a:off x="5143742" y="374227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1" name="TextBox 220">
            <a:extLst>
              <a:ext uri="{FF2B5EF4-FFF2-40B4-BE49-F238E27FC236}">
                <a16:creationId xmlns:a16="http://schemas.microsoft.com/office/drawing/2014/main" id="{7D7A534C-9A15-9744-E60D-DFE35009EB70}"/>
              </a:ext>
            </a:extLst>
          </p:cNvPr>
          <p:cNvSpPr txBox="1"/>
          <p:nvPr/>
        </p:nvSpPr>
        <p:spPr bwMode="auto">
          <a:xfrm>
            <a:off x="5116267" y="3742595"/>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2" name="TextBox 221">
            <a:extLst>
              <a:ext uri="{FF2B5EF4-FFF2-40B4-BE49-F238E27FC236}">
                <a16:creationId xmlns:a16="http://schemas.microsoft.com/office/drawing/2014/main" id="{AF012850-C928-C4AA-6E33-F7BB5FFC71FF}"/>
              </a:ext>
            </a:extLst>
          </p:cNvPr>
          <p:cNvSpPr txBox="1"/>
          <p:nvPr/>
        </p:nvSpPr>
        <p:spPr bwMode="auto">
          <a:xfrm>
            <a:off x="5195566" y="377566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3" name="TextBox 222">
            <a:extLst>
              <a:ext uri="{FF2B5EF4-FFF2-40B4-BE49-F238E27FC236}">
                <a16:creationId xmlns:a16="http://schemas.microsoft.com/office/drawing/2014/main" id="{82D8EC98-9984-458A-52BD-B0092C274ED9}"/>
              </a:ext>
            </a:extLst>
          </p:cNvPr>
          <p:cNvSpPr txBox="1"/>
          <p:nvPr/>
        </p:nvSpPr>
        <p:spPr bwMode="auto">
          <a:xfrm>
            <a:off x="5211660" y="3775666"/>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4" name="TextBox 223">
            <a:extLst>
              <a:ext uri="{FF2B5EF4-FFF2-40B4-BE49-F238E27FC236}">
                <a16:creationId xmlns:a16="http://schemas.microsoft.com/office/drawing/2014/main" id="{B2E6E4B9-56C8-B62A-2EE1-2BD3048BE89B}"/>
              </a:ext>
            </a:extLst>
          </p:cNvPr>
          <p:cNvSpPr txBox="1"/>
          <p:nvPr/>
        </p:nvSpPr>
        <p:spPr bwMode="auto">
          <a:xfrm>
            <a:off x="5332730" y="3909814"/>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5" name="TextBox 224">
            <a:extLst>
              <a:ext uri="{FF2B5EF4-FFF2-40B4-BE49-F238E27FC236}">
                <a16:creationId xmlns:a16="http://schemas.microsoft.com/office/drawing/2014/main" id="{FF4900B1-C87C-4D73-FB8C-A3BD1DA308B8}"/>
              </a:ext>
            </a:extLst>
          </p:cNvPr>
          <p:cNvSpPr txBox="1"/>
          <p:nvPr/>
        </p:nvSpPr>
        <p:spPr bwMode="auto">
          <a:xfrm>
            <a:off x="5763806" y="400871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6" name="TextBox 225">
            <a:extLst>
              <a:ext uri="{FF2B5EF4-FFF2-40B4-BE49-F238E27FC236}">
                <a16:creationId xmlns:a16="http://schemas.microsoft.com/office/drawing/2014/main" id="{267CCC0B-80ED-F193-E5BB-34463BCD7992}"/>
              </a:ext>
            </a:extLst>
          </p:cNvPr>
          <p:cNvSpPr txBox="1"/>
          <p:nvPr/>
        </p:nvSpPr>
        <p:spPr bwMode="auto">
          <a:xfrm>
            <a:off x="5829632" y="400871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7" name="TextBox 226">
            <a:extLst>
              <a:ext uri="{FF2B5EF4-FFF2-40B4-BE49-F238E27FC236}">
                <a16:creationId xmlns:a16="http://schemas.microsoft.com/office/drawing/2014/main" id="{0FBBC55D-F472-A6DA-9838-4A8AD5C3BE6D}"/>
              </a:ext>
            </a:extLst>
          </p:cNvPr>
          <p:cNvSpPr txBox="1"/>
          <p:nvPr/>
        </p:nvSpPr>
        <p:spPr bwMode="auto">
          <a:xfrm>
            <a:off x="5958774" y="400871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8" name="TextBox 227">
            <a:extLst>
              <a:ext uri="{FF2B5EF4-FFF2-40B4-BE49-F238E27FC236}">
                <a16:creationId xmlns:a16="http://schemas.microsoft.com/office/drawing/2014/main" id="{A4269191-4A2D-31CC-542E-F15BA3F15D12}"/>
              </a:ext>
            </a:extLst>
          </p:cNvPr>
          <p:cNvSpPr txBox="1"/>
          <p:nvPr/>
        </p:nvSpPr>
        <p:spPr bwMode="auto">
          <a:xfrm>
            <a:off x="6038777" y="4004808"/>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29" name="TextBox 228">
            <a:extLst>
              <a:ext uri="{FF2B5EF4-FFF2-40B4-BE49-F238E27FC236}">
                <a16:creationId xmlns:a16="http://schemas.microsoft.com/office/drawing/2014/main" id="{19B2DF71-C37D-7EB3-9E6B-C2F623F5DDBB}"/>
              </a:ext>
            </a:extLst>
          </p:cNvPr>
          <p:cNvSpPr txBox="1"/>
          <p:nvPr/>
        </p:nvSpPr>
        <p:spPr bwMode="auto">
          <a:xfrm>
            <a:off x="6160607" y="4008713"/>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0" name="TextBox 229">
            <a:extLst>
              <a:ext uri="{FF2B5EF4-FFF2-40B4-BE49-F238E27FC236}">
                <a16:creationId xmlns:a16="http://schemas.microsoft.com/office/drawing/2014/main" id="{B12EB741-083B-45DF-2DD8-C228EDFF93DC}"/>
              </a:ext>
            </a:extLst>
          </p:cNvPr>
          <p:cNvSpPr txBox="1"/>
          <p:nvPr/>
        </p:nvSpPr>
        <p:spPr bwMode="auto">
          <a:xfrm>
            <a:off x="6605216" y="42026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1" name="TextBox 230">
            <a:extLst>
              <a:ext uri="{FF2B5EF4-FFF2-40B4-BE49-F238E27FC236}">
                <a16:creationId xmlns:a16="http://schemas.microsoft.com/office/drawing/2014/main" id="{E65CF2CF-44B0-F7D0-FBE3-84EFC27A3CC8}"/>
              </a:ext>
            </a:extLst>
          </p:cNvPr>
          <p:cNvSpPr txBox="1"/>
          <p:nvPr/>
        </p:nvSpPr>
        <p:spPr bwMode="auto">
          <a:xfrm>
            <a:off x="6677392" y="42026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2" name="TextBox 231">
            <a:extLst>
              <a:ext uri="{FF2B5EF4-FFF2-40B4-BE49-F238E27FC236}">
                <a16:creationId xmlns:a16="http://schemas.microsoft.com/office/drawing/2014/main" id="{DD504232-025B-5A11-35F1-65DCC171B163}"/>
              </a:ext>
            </a:extLst>
          </p:cNvPr>
          <p:cNvSpPr txBox="1"/>
          <p:nvPr/>
        </p:nvSpPr>
        <p:spPr bwMode="auto">
          <a:xfrm>
            <a:off x="6809709" y="42026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3" name="TextBox 232">
            <a:extLst>
              <a:ext uri="{FF2B5EF4-FFF2-40B4-BE49-F238E27FC236}">
                <a16:creationId xmlns:a16="http://schemas.microsoft.com/office/drawing/2014/main" id="{C1248D8A-024C-C522-15D6-878E163645EF}"/>
              </a:ext>
            </a:extLst>
          </p:cNvPr>
          <p:cNvSpPr txBox="1"/>
          <p:nvPr/>
        </p:nvSpPr>
        <p:spPr bwMode="auto">
          <a:xfrm>
            <a:off x="7751068" y="420263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4" name="TextBox 233">
            <a:extLst>
              <a:ext uri="{FF2B5EF4-FFF2-40B4-BE49-F238E27FC236}">
                <a16:creationId xmlns:a16="http://schemas.microsoft.com/office/drawing/2014/main" id="{23505C1C-48ED-1CB8-E69F-80E177C6CC34}"/>
              </a:ext>
            </a:extLst>
          </p:cNvPr>
          <p:cNvSpPr txBox="1"/>
          <p:nvPr/>
        </p:nvSpPr>
        <p:spPr bwMode="auto">
          <a:xfrm>
            <a:off x="6233626" y="40704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5" name="TextBox 234">
            <a:extLst>
              <a:ext uri="{FF2B5EF4-FFF2-40B4-BE49-F238E27FC236}">
                <a16:creationId xmlns:a16="http://schemas.microsoft.com/office/drawing/2014/main" id="{83796C6B-F82E-A1AF-BDA1-18A8571F8279}"/>
              </a:ext>
            </a:extLst>
          </p:cNvPr>
          <p:cNvSpPr txBox="1"/>
          <p:nvPr/>
        </p:nvSpPr>
        <p:spPr bwMode="auto">
          <a:xfrm>
            <a:off x="6258745" y="40704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36" name="TextBox 235">
            <a:extLst>
              <a:ext uri="{FF2B5EF4-FFF2-40B4-BE49-F238E27FC236}">
                <a16:creationId xmlns:a16="http://schemas.microsoft.com/office/drawing/2014/main" id="{565F09AD-72EA-8258-8D24-48EB46150795}"/>
              </a:ext>
            </a:extLst>
          </p:cNvPr>
          <p:cNvSpPr txBox="1"/>
          <p:nvPr/>
        </p:nvSpPr>
        <p:spPr bwMode="auto">
          <a:xfrm>
            <a:off x="6332682" y="4070427"/>
            <a:ext cx="1025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solidFill>
                  <a:srgbClr val="015873"/>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16618088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B3DB-2351-B894-0017-4504334ABA64}"/>
              </a:ext>
            </a:extLst>
          </p:cNvPr>
          <p:cNvSpPr>
            <a:spLocks noGrp="1"/>
          </p:cNvSpPr>
          <p:nvPr>
            <p:ph type="title"/>
          </p:nvPr>
        </p:nvSpPr>
        <p:spPr/>
        <p:txBody>
          <a:bodyPr/>
          <a:lstStyle/>
          <a:p>
            <a:r>
              <a:rPr lang="en-US"/>
              <a:t>ECLIPSE: </a:t>
            </a:r>
            <a:r>
              <a:rPr lang="en-US" baseline="30000"/>
              <a:t>177</a:t>
            </a:r>
            <a:r>
              <a:rPr lang="en-US"/>
              <a:t>Lu-PSMA-I&amp;T vs SoC in mCRPC</a:t>
            </a:r>
          </a:p>
        </p:txBody>
      </p:sp>
      <p:sp>
        <p:nvSpPr>
          <p:cNvPr id="3" name="Content Placeholder 2">
            <a:extLst>
              <a:ext uri="{FF2B5EF4-FFF2-40B4-BE49-F238E27FC236}">
                <a16:creationId xmlns:a16="http://schemas.microsoft.com/office/drawing/2014/main" id="{07DF978B-1B8E-50A1-1503-BAF7EA19D193}"/>
              </a:ext>
            </a:extLst>
          </p:cNvPr>
          <p:cNvSpPr>
            <a:spLocks noGrp="1"/>
          </p:cNvSpPr>
          <p:nvPr>
            <p:ph idx="1"/>
          </p:nvPr>
        </p:nvSpPr>
        <p:spPr>
          <a:xfrm>
            <a:off x="604675" y="1544946"/>
            <a:ext cx="10877529" cy="4650686"/>
          </a:xfrm>
        </p:spPr>
        <p:txBody>
          <a:bodyPr/>
          <a:lstStyle/>
          <a:p>
            <a:r>
              <a:rPr lang="en-US" sz="2400"/>
              <a:t>International, open-label, randomized phase III study</a:t>
            </a:r>
          </a:p>
          <a:p>
            <a:endParaRPr lang="en-US" sz="2400"/>
          </a:p>
          <a:p>
            <a:endParaRPr lang="en-US" sz="2400"/>
          </a:p>
          <a:p>
            <a:endParaRPr lang="en-US" sz="2400"/>
          </a:p>
          <a:p>
            <a:endParaRPr lang="en-US" sz="2400"/>
          </a:p>
          <a:p>
            <a:endParaRPr lang="en-US" sz="2400"/>
          </a:p>
          <a:p>
            <a:r>
              <a:rPr lang="en-US" sz="2400" b="1"/>
              <a:t>Primary endpoint: </a:t>
            </a:r>
            <a:r>
              <a:rPr lang="en-US" sz="2400"/>
              <a:t>rPFS </a:t>
            </a:r>
          </a:p>
          <a:p>
            <a:r>
              <a:rPr lang="en-US" sz="2400" b="1"/>
              <a:t>Key secondary endpoints: </a:t>
            </a:r>
            <a:r>
              <a:rPr lang="en-US" sz="2400"/>
              <a:t>OS, PFS, PSA response, QoL, safety</a:t>
            </a:r>
          </a:p>
          <a:p>
            <a:r>
              <a:rPr lang="en-US" sz="2400" b="1"/>
              <a:t>Exploratory endpoints: </a:t>
            </a:r>
            <a:r>
              <a:rPr lang="en-US" sz="2400"/>
              <a:t>ORR, DCR, DoR, time to PSA progression, PK</a:t>
            </a:r>
          </a:p>
          <a:p>
            <a:endParaRPr lang="en-US" sz="2400"/>
          </a:p>
        </p:txBody>
      </p:sp>
      <p:sp>
        <p:nvSpPr>
          <p:cNvPr id="4" name="Text Box 11">
            <a:extLst>
              <a:ext uri="{FF2B5EF4-FFF2-40B4-BE49-F238E27FC236}">
                <a16:creationId xmlns:a16="http://schemas.microsoft.com/office/drawing/2014/main" id="{7DCF477F-0456-E80E-5E99-5899E0364F54}"/>
              </a:ext>
            </a:extLst>
          </p:cNvPr>
          <p:cNvSpPr txBox="1">
            <a:spLocks noChangeArrowheads="1"/>
          </p:cNvSpPr>
          <p:nvPr/>
        </p:nvSpPr>
        <p:spPr bwMode="auto">
          <a:xfrm>
            <a:off x="335959" y="6382435"/>
            <a:ext cx="8010524"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altLang="en-US" sz="1200" b="0">
                <a:solidFill>
                  <a:schemeClr val="bg2"/>
                </a:solidFill>
                <a:latin typeface="Calibri" panose="020F0502020204030204" pitchFamily="34" charset="0"/>
              </a:rPr>
              <a:t>NCT05204927.</a:t>
            </a:r>
            <a:endParaRPr lang="en-US" sz="1200"/>
          </a:p>
        </p:txBody>
      </p:sp>
      <p:sp>
        <p:nvSpPr>
          <p:cNvPr id="5" name="TextBox 4">
            <a:extLst>
              <a:ext uri="{FF2B5EF4-FFF2-40B4-BE49-F238E27FC236}">
                <a16:creationId xmlns:a16="http://schemas.microsoft.com/office/drawing/2014/main" id="{F96AC872-B36A-9956-DC42-CAA853DA7AC6}"/>
              </a:ext>
            </a:extLst>
          </p:cNvPr>
          <p:cNvSpPr txBox="1"/>
          <p:nvPr/>
        </p:nvSpPr>
        <p:spPr bwMode="auto">
          <a:xfrm>
            <a:off x="1359969" y="2359978"/>
            <a:ext cx="321873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0">
                <a:solidFill>
                  <a:schemeClr val="bg1"/>
                </a:solidFill>
                <a:latin typeface="Calibri" panose="020F0502020204030204" pitchFamily="34" charset="0"/>
              </a:rPr>
              <a:t>Patients with progressive mCRPC; previously treated with ARPI in hormone-sensitive or castration-resistant setting; PSMA-PET scan positive by central reader</a:t>
            </a:r>
          </a:p>
          <a:p>
            <a:pPr algn="ctr">
              <a:lnSpc>
                <a:spcPct val="100000"/>
              </a:lnSpc>
              <a:spcBef>
                <a:spcPts val="0"/>
              </a:spcBef>
              <a:spcAft>
                <a:spcPct val="0"/>
              </a:spcAft>
              <a:buClrTx/>
              <a:buFontTx/>
              <a:buNone/>
            </a:pPr>
            <a:r>
              <a:rPr lang="en-US" b="0">
                <a:solidFill>
                  <a:schemeClr val="bg1"/>
                </a:solidFill>
                <a:latin typeface="Calibri" panose="020F0502020204030204" pitchFamily="34" charset="0"/>
              </a:rPr>
              <a:t>(N = 439)</a:t>
            </a:r>
          </a:p>
        </p:txBody>
      </p:sp>
      <p:cxnSp>
        <p:nvCxnSpPr>
          <p:cNvPr id="7" name="Straight Arrow Connector 6">
            <a:extLst>
              <a:ext uri="{FF2B5EF4-FFF2-40B4-BE49-F238E27FC236}">
                <a16:creationId xmlns:a16="http://schemas.microsoft.com/office/drawing/2014/main" id="{386E41BE-4F8C-2777-EB5D-D39A323A59F1}"/>
              </a:ext>
            </a:extLst>
          </p:cNvPr>
          <p:cNvCxnSpPr/>
          <p:nvPr/>
        </p:nvCxnSpPr>
        <p:spPr bwMode="auto">
          <a:xfrm flipV="1">
            <a:off x="4600575" y="2660571"/>
            <a:ext cx="628650" cy="285750"/>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F3807368-6501-A39E-0BB5-A792447B1A86}"/>
              </a:ext>
            </a:extLst>
          </p:cNvPr>
          <p:cNvCxnSpPr/>
          <p:nvPr/>
        </p:nvCxnSpPr>
        <p:spPr bwMode="auto">
          <a:xfrm>
            <a:off x="4600575" y="3184445"/>
            <a:ext cx="561975" cy="409391"/>
          </a:xfrm>
          <a:prstGeom prst="straightConnector1">
            <a:avLst/>
          </a:prstGeom>
          <a:noFill/>
          <a:ln w="28575" cap="flat" cmpd="sng" algn="ctr">
            <a:solidFill>
              <a:schemeClr val="bg1"/>
            </a:solidFill>
            <a:prstDash val="solid"/>
            <a:round/>
            <a:headEnd type="none" w="med" len="med"/>
            <a:tailEnd type="triangle"/>
          </a:ln>
          <a:effectLst/>
        </p:spPr>
      </p:cxnSp>
      <p:sp>
        <p:nvSpPr>
          <p:cNvPr id="10" name="Rectangle 49">
            <a:extLst>
              <a:ext uri="{FF2B5EF4-FFF2-40B4-BE49-F238E27FC236}">
                <a16:creationId xmlns:a16="http://schemas.microsoft.com/office/drawing/2014/main" id="{658FEF73-B69B-77A0-1DC6-005695B6FBD3}"/>
              </a:ext>
            </a:extLst>
          </p:cNvPr>
          <p:cNvSpPr>
            <a:spLocks noChangeArrowheads="1"/>
          </p:cNvSpPr>
          <p:nvPr/>
        </p:nvSpPr>
        <p:spPr bwMode="auto">
          <a:xfrm>
            <a:off x="5334000" y="2098337"/>
            <a:ext cx="379095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177</a:t>
            </a: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Lu-PSMA-I&amp;T </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7.4 GBq (200 mCi) </a:t>
            </a:r>
            <a:b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a:ln>
                  <a:noFill/>
                </a:ln>
                <a:solidFill>
                  <a:schemeClr val="tx1"/>
                </a:solidFill>
                <a:effectLst/>
                <a:uLnTx/>
                <a:uFillTx/>
                <a:latin typeface="Calibri" panose="020F0502020204030204" pitchFamily="34" charset="0"/>
                <a:ea typeface="+mn-ea"/>
                <a:cs typeface="Arial" panose="020B0604020202020204" pitchFamily="34" charset="0"/>
              </a:rPr>
              <a:t>(</a:t>
            </a:r>
            <a:r>
              <a:rPr lang="en-US" sz="1800" b="0">
                <a:solidFill>
                  <a:schemeClr val="tx1"/>
                </a:solidFill>
                <a:latin typeface="Calibri" panose="020F0502020204030204" pitchFamily="34" charset="0"/>
              </a:rPr>
              <a:t>± 10%) </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IV Q6W up to 6 cycles</a:t>
            </a:r>
          </a:p>
        </p:txBody>
      </p:sp>
      <p:sp>
        <p:nvSpPr>
          <p:cNvPr id="11" name="Rectangle 50">
            <a:extLst>
              <a:ext uri="{FF2B5EF4-FFF2-40B4-BE49-F238E27FC236}">
                <a16:creationId xmlns:a16="http://schemas.microsoft.com/office/drawing/2014/main" id="{64F3866F-B651-8337-8DAC-CCBDD346E718}"/>
              </a:ext>
            </a:extLst>
          </p:cNvPr>
          <p:cNvSpPr>
            <a:spLocks noChangeArrowheads="1"/>
          </p:cNvSpPr>
          <p:nvPr/>
        </p:nvSpPr>
        <p:spPr bwMode="auto">
          <a:xfrm>
            <a:off x="5334000" y="3231254"/>
            <a:ext cx="3790950" cy="91440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*ARPI switch</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 to abiraterone</a:t>
            </a:r>
            <a:r>
              <a:rPr kumimoji="0" lang="en-US" altLang="en-US" sz="1800" b="0"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 or enzalutamide</a:t>
            </a:r>
            <a:endParaRPr kumimoji="0" lang="en-US" altLang="en-US" sz="1800" b="0" i="0" u="none" strike="noStrike" kern="1200" cap="none" spc="0" normalizeH="0" baseline="3000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 name="Connector: Elbow 12">
            <a:extLst>
              <a:ext uri="{FF2B5EF4-FFF2-40B4-BE49-F238E27FC236}">
                <a16:creationId xmlns:a16="http://schemas.microsoft.com/office/drawing/2014/main" id="{0386392D-54A7-C156-B1A8-308FB0826979}"/>
              </a:ext>
            </a:extLst>
          </p:cNvPr>
          <p:cNvCxnSpPr>
            <a:cxnSpLocks/>
          </p:cNvCxnSpPr>
          <p:nvPr/>
        </p:nvCxnSpPr>
        <p:spPr bwMode="auto">
          <a:xfrm rot="5400000" flipH="1" flipV="1">
            <a:off x="8560138" y="3157923"/>
            <a:ext cx="1116925" cy="12700"/>
          </a:xfrm>
          <a:prstGeom prst="bentConnector4">
            <a:avLst>
              <a:gd name="adj1" fmla="val 26"/>
              <a:gd name="adj2" fmla="val 1900000"/>
            </a:avLst>
          </a:prstGeom>
          <a:noFill/>
          <a:ln w="28575" cap="flat" cmpd="sng" algn="ctr">
            <a:solidFill>
              <a:schemeClr val="bg1"/>
            </a:solidFill>
            <a:prstDash val="solid"/>
            <a:round/>
            <a:headEnd type="none" w="med" len="med"/>
            <a:tailEnd type="triangle"/>
          </a:ln>
          <a:effectLst/>
        </p:spPr>
      </p:cxnSp>
      <p:sp>
        <p:nvSpPr>
          <p:cNvPr id="14" name="Rectangle 46">
            <a:extLst>
              <a:ext uri="{FF2B5EF4-FFF2-40B4-BE49-F238E27FC236}">
                <a16:creationId xmlns:a16="http://schemas.microsoft.com/office/drawing/2014/main" id="{D261CB67-BC11-E117-AE42-1A0724E16EF8}"/>
              </a:ext>
            </a:extLst>
          </p:cNvPr>
          <p:cNvSpPr>
            <a:spLocks noChangeArrowheads="1"/>
          </p:cNvSpPr>
          <p:nvPr/>
        </p:nvSpPr>
        <p:spPr bwMode="auto">
          <a:xfrm>
            <a:off x="9423164" y="2902662"/>
            <a:ext cx="21114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Crossover permitted at radiographic PD</a:t>
            </a:r>
          </a:p>
        </p:txBody>
      </p:sp>
      <p:sp>
        <p:nvSpPr>
          <p:cNvPr id="15" name="TextBox 14">
            <a:extLst>
              <a:ext uri="{FF2B5EF4-FFF2-40B4-BE49-F238E27FC236}">
                <a16:creationId xmlns:a16="http://schemas.microsoft.com/office/drawing/2014/main" id="{8179791B-463B-F3E5-8A09-20E223BBB1D5}"/>
              </a:ext>
            </a:extLst>
          </p:cNvPr>
          <p:cNvSpPr txBox="1"/>
          <p:nvPr/>
        </p:nvSpPr>
        <p:spPr bwMode="auto">
          <a:xfrm>
            <a:off x="5229224" y="4124972"/>
            <a:ext cx="51628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*Based on investigator’s judgment or first-line therapy received. </a:t>
            </a:r>
            <a:r>
              <a:rPr lang="en-US" sz="1400" b="0" baseline="30000">
                <a:solidFill>
                  <a:schemeClr val="bg1"/>
                </a:solidFill>
                <a:latin typeface="Calibri" panose="020F0502020204030204" pitchFamily="34" charset="0"/>
              </a:rPr>
              <a:t>†</a:t>
            </a:r>
            <a:r>
              <a:rPr lang="en-US" sz="1400" b="0">
                <a:solidFill>
                  <a:schemeClr val="bg1"/>
                </a:solidFill>
                <a:latin typeface="Calibri" panose="020F0502020204030204" pitchFamily="34" charset="0"/>
              </a:rPr>
              <a:t>With prednisone.</a:t>
            </a:r>
          </a:p>
        </p:txBody>
      </p:sp>
      <p:sp>
        <p:nvSpPr>
          <p:cNvPr id="6" name="TextBox 5">
            <a:extLst>
              <a:ext uri="{FF2B5EF4-FFF2-40B4-BE49-F238E27FC236}">
                <a16:creationId xmlns:a16="http://schemas.microsoft.com/office/drawing/2014/main" id="{40980F90-3E10-E302-ADAB-DE04881C1F77}"/>
              </a:ext>
            </a:extLst>
          </p:cNvPr>
          <p:cNvSpPr txBox="1"/>
          <p:nvPr/>
        </p:nvSpPr>
        <p:spPr bwMode="auto">
          <a:xfrm>
            <a:off x="4592519" y="2913976"/>
            <a:ext cx="5238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a:solidFill>
                  <a:schemeClr val="bg1"/>
                </a:solidFill>
                <a:latin typeface="Calibri" panose="020F0502020204030204" pitchFamily="34" charset="0"/>
              </a:rPr>
              <a:t>2:1</a:t>
            </a:r>
          </a:p>
        </p:txBody>
      </p:sp>
    </p:spTree>
    <p:extLst>
      <p:ext uri="{BB962C8B-B14F-4D97-AF65-F5344CB8AC3E}">
        <p14:creationId xmlns:p14="http://schemas.microsoft.com/office/powerpoint/2010/main" val="30432850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A2AAE-AFFD-7558-84B4-65703EE19800}"/>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8A1AF939-6ED3-3835-C90E-DCA9C5E6F56A}"/>
              </a:ext>
            </a:extLst>
          </p:cNvPr>
          <p:cNvSpPr>
            <a:spLocks noGrp="1" noChangeArrowheads="1"/>
          </p:cNvSpPr>
          <p:nvPr>
            <p:ph type="title"/>
          </p:nvPr>
        </p:nvSpPr>
        <p:spPr/>
        <p:txBody>
          <a:bodyPr/>
          <a:lstStyle/>
          <a:p>
            <a:r>
              <a:rPr lang="en-US"/>
              <a:t>Other Targeted Radionuclide Agents Under Investigation in mCRPC</a:t>
            </a:r>
            <a:endParaRPr lang="en-US" altLang="en-US"/>
          </a:p>
        </p:txBody>
      </p:sp>
      <p:sp>
        <p:nvSpPr>
          <p:cNvPr id="9221" name="Text Box 11">
            <a:extLst>
              <a:ext uri="{FF2B5EF4-FFF2-40B4-BE49-F238E27FC236}">
                <a16:creationId xmlns:a16="http://schemas.microsoft.com/office/drawing/2014/main" id="{8B0ED83F-3336-7499-7C49-A73EF0DC9DD2}"/>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200" b="0" dirty="0">
                <a:solidFill>
                  <a:srgbClr val="455560"/>
                </a:solidFill>
                <a:latin typeface="Calibri" panose="020F0502020204030204" pitchFamily="34" charset="0"/>
              </a:rPr>
              <a:t>c</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linicaltrials</a:t>
            </a:r>
            <a:r>
              <a:rPr kumimoji="0" 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.gov.​</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t>
            </a:r>
          </a:p>
        </p:txBody>
      </p:sp>
      <p:graphicFrame>
        <p:nvGraphicFramePr>
          <p:cNvPr id="2" name="Group 32">
            <a:extLst>
              <a:ext uri="{FF2B5EF4-FFF2-40B4-BE49-F238E27FC236}">
                <a16:creationId xmlns:a16="http://schemas.microsoft.com/office/drawing/2014/main" id="{68871273-2212-2CC5-B86F-CBAABDBEF9F1}"/>
              </a:ext>
            </a:extLst>
          </p:cNvPr>
          <p:cNvGraphicFramePr>
            <a:graphicFrameLocks noGrp="1"/>
          </p:cNvGraphicFramePr>
          <p:nvPr>
            <p:extLst>
              <p:ext uri="{D42A27DB-BD31-4B8C-83A1-F6EECF244321}">
                <p14:modId xmlns:p14="http://schemas.microsoft.com/office/powerpoint/2010/main" val="46125316"/>
              </p:ext>
            </p:extLst>
          </p:nvPr>
        </p:nvGraphicFramePr>
        <p:xfrm>
          <a:off x="378899" y="1605434"/>
          <a:ext cx="11453384" cy="4602560"/>
        </p:xfrm>
        <a:graphic>
          <a:graphicData uri="http://schemas.openxmlformats.org/drawingml/2006/table">
            <a:tbl>
              <a:tblPr/>
              <a:tblGrid>
                <a:gridCol w="1736678">
                  <a:extLst>
                    <a:ext uri="{9D8B030D-6E8A-4147-A177-3AD203B41FA5}">
                      <a16:colId xmlns:a16="http://schemas.microsoft.com/office/drawing/2014/main" val="20001"/>
                    </a:ext>
                  </a:extLst>
                </a:gridCol>
                <a:gridCol w="1109833">
                  <a:extLst>
                    <a:ext uri="{9D8B030D-6E8A-4147-A177-3AD203B41FA5}">
                      <a16:colId xmlns:a16="http://schemas.microsoft.com/office/drawing/2014/main" val="1210478886"/>
                    </a:ext>
                  </a:extLst>
                </a:gridCol>
                <a:gridCol w="1232773">
                  <a:extLst>
                    <a:ext uri="{9D8B030D-6E8A-4147-A177-3AD203B41FA5}">
                      <a16:colId xmlns:a16="http://schemas.microsoft.com/office/drawing/2014/main" val="656975423"/>
                    </a:ext>
                  </a:extLst>
                </a:gridCol>
                <a:gridCol w="1500777">
                  <a:extLst>
                    <a:ext uri="{9D8B030D-6E8A-4147-A177-3AD203B41FA5}">
                      <a16:colId xmlns:a16="http://schemas.microsoft.com/office/drawing/2014/main" val="20002"/>
                    </a:ext>
                  </a:extLst>
                </a:gridCol>
                <a:gridCol w="2806700">
                  <a:extLst>
                    <a:ext uri="{9D8B030D-6E8A-4147-A177-3AD203B41FA5}">
                      <a16:colId xmlns:a16="http://schemas.microsoft.com/office/drawing/2014/main" val="3278379493"/>
                    </a:ext>
                  </a:extLst>
                </a:gridCol>
                <a:gridCol w="3066623">
                  <a:extLst>
                    <a:ext uri="{9D8B030D-6E8A-4147-A177-3AD203B41FA5}">
                      <a16:colId xmlns:a16="http://schemas.microsoft.com/office/drawing/2014/main" val="30552669"/>
                    </a:ext>
                  </a:extLst>
                </a:gridCol>
              </a:tblGrid>
              <a:tr h="19760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Study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Phase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Estimated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Patient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Treatment Arm(s)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612551">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AcTFirst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(NCT06855277)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605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Taxane-naive mCRPC adenocarcinoma (excluding neuroendocrine histology) and previous ARPI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lang="en-US" sz="1600" b="0" i="0" kern="1200" baseline="30000">
                          <a:solidFill>
                            <a:schemeClr val="bg1"/>
                          </a:solidFill>
                          <a:effectLst/>
                          <a:latin typeface="Calibri" panose="020F0502020204030204" pitchFamily="34" charset="0"/>
                          <a:ea typeface="Calibri" panose="020F0502020204030204" pitchFamily="34" charset="0"/>
                          <a:cs typeface="Calibri" panose="020F0502020204030204" pitchFamily="34" charset="0"/>
                        </a:rPr>
                        <a:t>225</a:t>
                      </a:r>
                      <a:r>
                        <a:rPr lang="en-US" sz="1600" b="0" i="0" kern="1200">
                          <a:solidFill>
                            <a:schemeClr val="bg1"/>
                          </a:solidFill>
                          <a:effectLst/>
                          <a:latin typeface="Calibri" panose="020F0502020204030204" pitchFamily="34" charset="0"/>
                          <a:ea typeface="Calibri" panose="020F0502020204030204" pitchFamily="34" charset="0"/>
                          <a:cs typeface="Calibri" panose="020F0502020204030204" pitchFamily="34" charset="0"/>
                        </a:rPr>
                        <a:t>Ac-PSMA-617 </a:t>
                      </a:r>
                      <a:r>
                        <a:rPr lang="en-US" sz="1600" b="0" kern="120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600" b="0" i="0" kern="1200">
                          <a:solidFill>
                            <a:schemeClr val="bg1"/>
                          </a:solidFill>
                          <a:effectLst/>
                          <a:latin typeface="Calibri" panose="020F0502020204030204" pitchFamily="34" charset="0"/>
                          <a:ea typeface="Calibri" panose="020F0502020204030204" pitchFamily="34" charset="0"/>
                          <a:cs typeface="Calibri" panose="020F0502020204030204" pitchFamily="34" charset="0"/>
                        </a:rPr>
                        <a:t> ARPI vs </a:t>
                      </a:r>
                    </a:p>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SoC (ARPI or taxane CT)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45053">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err="1">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AlphaBreak</a:t>
                      </a:r>
                      <a:endPar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(NCT06402331)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II/III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PSMA-positive mCRPC who have had previous treatment with</a:t>
                      </a:r>
                      <a:r>
                        <a:rPr kumimoji="0" lang="en-US" sz="1600" b="0" i="0" u="none" strike="noStrike" kern="1200" cap="none" normalizeH="0" baseline="3000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177</a:t>
                      </a: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Lu-PSMA-617 or another </a:t>
                      </a:r>
                      <a:r>
                        <a:rPr kumimoji="0" lang="en-US" sz="1600" b="0" i="0" u="none" strike="noStrike" kern="1200" cap="none" normalizeH="0" baseline="3000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177</a:t>
                      </a: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Lu-PSMA radioligand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lang="en-US" sz="1600" b="0" i="0" kern="1200" baseline="30000">
                          <a:solidFill>
                            <a:schemeClr val="bg1"/>
                          </a:solidFill>
                          <a:effectLst/>
                          <a:latin typeface="Calibri" panose="020F0502020204030204" pitchFamily="34" charset="0"/>
                          <a:ea typeface="Calibri" panose="020F0502020204030204" pitchFamily="34" charset="0"/>
                          <a:cs typeface="Calibri" panose="020F0502020204030204" pitchFamily="34" charset="0"/>
                        </a:rPr>
                        <a:t>225</a:t>
                      </a:r>
                      <a:r>
                        <a:rPr lang="en-US" sz="1600" b="0" i="0" kern="1200" baseline="0">
                          <a:solidFill>
                            <a:schemeClr val="bg1"/>
                          </a:solidFill>
                          <a:effectLst/>
                          <a:latin typeface="Calibri" panose="020F0502020204030204" pitchFamily="34" charset="0"/>
                          <a:ea typeface="Calibri" panose="020F0502020204030204" pitchFamily="34" charset="0"/>
                          <a:cs typeface="Calibri" panose="020F0502020204030204" pitchFamily="34" charset="0"/>
                        </a:rPr>
                        <a:t>Ac-PSMA-I&amp;T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13156587"/>
                  </a:ext>
                </a:extLst>
              </a:tr>
              <a:tr h="335919">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20-08022500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(NCT04946370)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mCRPC adenocarcinoma with previous ARPI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lang="en-US" sz="1600" b="0" kern="1200">
                          <a:solidFill>
                            <a:schemeClr val="bg1"/>
                          </a:solidFill>
                          <a:latin typeface="Calibri" panose="020F0502020204030204" pitchFamily="34" charset="0"/>
                          <a:ea typeface="Calibri" panose="020F0502020204030204" pitchFamily="34" charset="0"/>
                          <a:cs typeface="Calibri" panose="020F0502020204030204" pitchFamily="34" charset="0"/>
                        </a:rPr>
                        <a:t>Pembrolizumab + ARPI ± </a:t>
                      </a:r>
                    </a:p>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pPr>
                      <a:r>
                        <a:rPr lang="en-US" sz="1600" b="0" kern="1200" baseline="30000">
                          <a:solidFill>
                            <a:schemeClr val="bg1"/>
                          </a:solidFill>
                          <a:latin typeface="Calibri" panose="020F0502020204030204" pitchFamily="34" charset="0"/>
                          <a:ea typeface="Calibri" panose="020F0502020204030204" pitchFamily="34" charset="0"/>
                          <a:cs typeface="Calibri" panose="020F0502020204030204" pitchFamily="34" charset="0"/>
                        </a:rPr>
                        <a:t>225</a:t>
                      </a:r>
                      <a:r>
                        <a:rPr lang="en-US" sz="1600" b="0" kern="1200">
                          <a:solidFill>
                            <a:schemeClr val="bg1"/>
                          </a:solidFill>
                          <a:latin typeface="Calibri" panose="020F0502020204030204" pitchFamily="34" charset="0"/>
                          <a:ea typeface="Calibri" panose="020F0502020204030204" pitchFamily="34" charset="0"/>
                          <a:cs typeface="Calibri" panose="020F0502020204030204" pitchFamily="34" charset="0"/>
                        </a:rPr>
                        <a:t>Ac-J591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22827840"/>
                  </a:ext>
                </a:extLst>
              </a:tr>
              <a:tr h="750866">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PAnTHA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kern="1200"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(NCT06217822)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Active, recruiting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235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mCRPC adenocarcinoma without small-cell or neuroendocrine features, and previously treated with a novel hormonal therapy and taxane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None/>
                        <a:tabLst/>
                        <a:defRPr/>
                      </a:pPr>
                      <a:r>
                        <a:rPr lang="en-US" sz="1600" b="0" baseline="30000">
                          <a:solidFill>
                            <a:schemeClr val="bg1"/>
                          </a:solidFill>
                          <a:latin typeface="Calibri" panose="020F0502020204030204" pitchFamily="34" charset="0"/>
                          <a:ea typeface="Calibri" panose="020F0502020204030204" pitchFamily="34" charset="0"/>
                          <a:cs typeface="Calibri" panose="020F0502020204030204" pitchFamily="34" charset="0"/>
                        </a:rPr>
                        <a:t>225</a:t>
                      </a:r>
                      <a:r>
                        <a:rPr lang="en-US" sz="1600" b="0">
                          <a:solidFill>
                            <a:schemeClr val="bg1"/>
                          </a:solidFill>
                          <a:latin typeface="Calibri" panose="020F0502020204030204" pitchFamily="34" charset="0"/>
                          <a:ea typeface="Calibri" panose="020F0502020204030204" pitchFamily="34" charset="0"/>
                          <a:cs typeface="Calibri" panose="020F0502020204030204" pitchFamily="34" charset="0"/>
                        </a:rPr>
                        <a:t>Ac-PSMA-Trillium at various dose levels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87103835"/>
                  </a:ext>
                </a:extLst>
              </a:tr>
            </a:tbl>
          </a:graphicData>
        </a:graphic>
      </p:graphicFrame>
      <p:sp>
        <p:nvSpPr>
          <p:cNvPr id="3" name="TextBox 2">
            <a:extLst>
              <a:ext uri="{FF2B5EF4-FFF2-40B4-BE49-F238E27FC236}">
                <a16:creationId xmlns:a16="http://schemas.microsoft.com/office/drawing/2014/main" id="{C76C562B-DD17-2696-5812-2EB034180CAD}"/>
              </a:ext>
            </a:extLst>
          </p:cNvPr>
          <p:cNvSpPr txBox="1"/>
          <p:nvPr/>
        </p:nvSpPr>
        <p:spPr bwMode="auto">
          <a:xfrm>
            <a:off x="5111750" y="6363968"/>
            <a:ext cx="23672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*As of September 2025.</a:t>
            </a:r>
          </a:p>
        </p:txBody>
      </p:sp>
    </p:spTree>
    <p:extLst>
      <p:ext uri="{BB962C8B-B14F-4D97-AF65-F5344CB8AC3E}">
        <p14:creationId xmlns:p14="http://schemas.microsoft.com/office/powerpoint/2010/main" val="7100871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46D955-8FEF-DEB0-F597-0EC2B58BB7FC}"/>
              </a:ext>
            </a:extLst>
          </p:cNvPr>
          <p:cNvSpPr>
            <a:spLocks noGrp="1"/>
          </p:cNvSpPr>
          <p:nvPr>
            <p:ph type="title"/>
          </p:nvPr>
        </p:nvSpPr>
        <p:spPr/>
        <p:txBody>
          <a:bodyPr/>
          <a:lstStyle/>
          <a:p>
            <a:r>
              <a:rPr lang="en-US"/>
              <a:t>Applying PSMA-Targeted Radioligand </a:t>
            </a:r>
            <a:br>
              <a:rPr lang="en-US" dirty="0"/>
            </a:br>
            <a:r>
              <a:rPr lang="en-US"/>
              <a:t>Therapy in </a:t>
            </a:r>
            <a:r>
              <a:rPr lang="en-US" dirty="0"/>
              <a:t>the</a:t>
            </a:r>
            <a:r>
              <a:rPr lang="en-US"/>
              <a:t> Care of mCRPC</a:t>
            </a:r>
          </a:p>
        </p:txBody>
      </p:sp>
    </p:spTree>
    <p:extLst>
      <p:ext uri="{BB962C8B-B14F-4D97-AF65-F5344CB8AC3E}">
        <p14:creationId xmlns:p14="http://schemas.microsoft.com/office/powerpoint/2010/main" val="13657815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9F66A-1B24-E601-2F67-30269897AF19}"/>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CDC51E4-0F0F-8A27-8972-394E98F9AC89}"/>
              </a:ext>
            </a:extLst>
          </p:cNvPr>
          <p:cNvSpPr>
            <a:spLocks noGrp="1"/>
          </p:cNvSpPr>
          <p:nvPr>
            <p:ph type="title"/>
          </p:nvPr>
        </p:nvSpPr>
        <p:spPr/>
        <p:txBody>
          <a:bodyPr/>
          <a:lstStyle/>
          <a:p>
            <a:r>
              <a:rPr lang="en-US"/>
              <a:t>Selecting Appropriate Patients For Radioligand Therapy</a:t>
            </a:r>
          </a:p>
        </p:txBody>
      </p:sp>
      <p:sp>
        <p:nvSpPr>
          <p:cNvPr id="6" name="Content Placeholder 5">
            <a:extLst>
              <a:ext uri="{FF2B5EF4-FFF2-40B4-BE49-F238E27FC236}">
                <a16:creationId xmlns:a16="http://schemas.microsoft.com/office/drawing/2014/main" id="{49B0C65C-7ABE-A092-6F30-EFD46E17BF5A}"/>
              </a:ext>
            </a:extLst>
          </p:cNvPr>
          <p:cNvSpPr>
            <a:spLocks noGrp="1"/>
          </p:cNvSpPr>
          <p:nvPr>
            <p:ph sz="half" idx="1"/>
          </p:nvPr>
        </p:nvSpPr>
        <p:spPr>
          <a:xfrm>
            <a:off x="601819" y="1510730"/>
            <a:ext cx="5513593" cy="4678738"/>
          </a:xfrm>
        </p:spPr>
        <p:txBody>
          <a:bodyPr/>
          <a:lstStyle/>
          <a:p>
            <a:r>
              <a:rPr lang="en-US"/>
              <a:t>Select patients with several lesions with PSMA-positive ≥ liver</a:t>
            </a:r>
          </a:p>
          <a:p>
            <a:r>
              <a:rPr lang="en-US"/>
              <a:t>Exclude if there are significant numbers of PSMA-negative lesions</a:t>
            </a:r>
          </a:p>
          <a:p>
            <a:r>
              <a:rPr lang="en-US"/>
              <a:t>Numerous PSMA+ bone metastases</a:t>
            </a:r>
          </a:p>
          <a:p>
            <a:r>
              <a:rPr lang="en-US"/>
              <a:t>Is the patient symptomatic from local (bone only) disease</a:t>
            </a:r>
          </a:p>
          <a:p>
            <a:endParaRPr lang="en-US"/>
          </a:p>
        </p:txBody>
      </p:sp>
      <p:sp>
        <p:nvSpPr>
          <p:cNvPr id="8" name="Text Box 11">
            <a:extLst>
              <a:ext uri="{FF2B5EF4-FFF2-40B4-BE49-F238E27FC236}">
                <a16:creationId xmlns:a16="http://schemas.microsoft.com/office/drawing/2014/main" id="{3C29D97F-956D-2A57-D9E5-1089DEC2EFCB}"/>
              </a:ext>
            </a:extLst>
          </p:cNvPr>
          <p:cNvSpPr txBox="1">
            <a:spLocks noChangeArrowheads="1"/>
          </p:cNvSpPr>
          <p:nvPr/>
        </p:nvSpPr>
        <p:spPr bwMode="auto">
          <a:xfrm>
            <a:off x="401481" y="6367156"/>
            <a:ext cx="67383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Calibri"/>
              </a:rPr>
              <a:t>Lu177 PI.</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a:endParaRPr>
          </a:p>
        </p:txBody>
      </p:sp>
      <p:pic>
        <p:nvPicPr>
          <p:cNvPr id="4" name="Picture 3">
            <a:extLst>
              <a:ext uri="{FF2B5EF4-FFF2-40B4-BE49-F238E27FC236}">
                <a16:creationId xmlns:a16="http://schemas.microsoft.com/office/drawing/2014/main" id="{9D1F670F-F609-E2EA-657F-C84E098945FD}"/>
              </a:ext>
            </a:extLst>
          </p:cNvPr>
          <p:cNvPicPr>
            <a:picLocks noChangeAspect="1"/>
          </p:cNvPicPr>
          <p:nvPr/>
        </p:nvPicPr>
        <p:blipFill>
          <a:blip r:embed="rId2"/>
          <a:stretch>
            <a:fillRect/>
          </a:stretch>
        </p:blipFill>
        <p:spPr>
          <a:xfrm>
            <a:off x="6280904" y="1180802"/>
            <a:ext cx="5035809" cy="4762745"/>
          </a:xfrm>
          <a:prstGeom prst="rect">
            <a:avLst/>
          </a:prstGeom>
        </p:spPr>
      </p:pic>
      <p:sp>
        <p:nvSpPr>
          <p:cNvPr id="9" name="TextBox 8">
            <a:extLst>
              <a:ext uri="{FF2B5EF4-FFF2-40B4-BE49-F238E27FC236}">
                <a16:creationId xmlns:a16="http://schemas.microsoft.com/office/drawing/2014/main" id="{36C84898-1388-F781-6A97-ACBEE47FCCFE}"/>
              </a:ext>
            </a:extLst>
          </p:cNvPr>
          <p:cNvSpPr txBox="1"/>
          <p:nvPr/>
        </p:nvSpPr>
        <p:spPr bwMode="auto">
          <a:xfrm>
            <a:off x="5884837" y="5967346"/>
            <a:ext cx="60134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Image courtesy</a:t>
            </a:r>
            <a:r>
              <a:rPr lang="en-US" sz="1400" b="0" dirty="0">
                <a:solidFill>
                  <a:schemeClr val="bg1"/>
                </a:solidFill>
                <a:latin typeface="Calibri" panose="020F0502020204030204" pitchFamily="34" charset="0"/>
              </a:rPr>
              <a:t> of </a:t>
            </a:r>
            <a:r>
              <a:rPr lang="en-US" sz="1400" b="0">
                <a:solidFill>
                  <a:schemeClr val="bg1"/>
                </a:solidFill>
                <a:latin typeface="Calibri" panose="020F0502020204030204" pitchFamily="34" charset="0"/>
              </a:rPr>
              <a:t>Dr Phillip Kuo, MD, PhD, FACR; City of Hope, Duarte California</a:t>
            </a:r>
            <a:r>
              <a:rPr lang="en-US" sz="1400" b="0" dirty="0">
                <a:solidFill>
                  <a:schemeClr val="bg1"/>
                </a:solidFill>
                <a:latin typeface="Calibri" panose="020F0502020204030204" pitchFamily="34" charset="0"/>
              </a:rPr>
              <a:t>.</a:t>
            </a:r>
            <a:endParaRPr lang="en-US" sz="1400" b="0">
              <a:solidFill>
                <a:schemeClr val="bg1"/>
              </a:solidFill>
              <a:latin typeface="Calibri" panose="020F0502020204030204" pitchFamily="34" charset="0"/>
            </a:endParaRPr>
          </a:p>
        </p:txBody>
      </p:sp>
    </p:spTree>
    <p:extLst>
      <p:ext uri="{BB962C8B-B14F-4D97-AF65-F5344CB8AC3E}">
        <p14:creationId xmlns:p14="http://schemas.microsoft.com/office/powerpoint/2010/main" val="5879961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a:cs typeface="Calibri" panose="020F0502020204030204" pitchFamily="34" charset="0"/>
              </a:rPr>
              <a:t>Factors Contributing to Radioligand Therapy Selection</a:t>
            </a:r>
          </a:p>
        </p:txBody>
      </p:sp>
      <p:sp>
        <p:nvSpPr>
          <p:cNvPr id="6" name="Rectangle 5">
            <a:extLst>
              <a:ext uri="{FF2B5EF4-FFF2-40B4-BE49-F238E27FC236}">
                <a16:creationId xmlns:a16="http://schemas.microsoft.com/office/drawing/2014/main" id="{DC283E17-A7EE-3BFB-2AD2-2CDC8874D18D}"/>
              </a:ext>
            </a:extLst>
          </p:cNvPr>
          <p:cNvSpPr/>
          <p:nvPr/>
        </p:nvSpPr>
        <p:spPr>
          <a:xfrm>
            <a:off x="1447329" y="1609719"/>
            <a:ext cx="8620149" cy="533055"/>
          </a:xfrm>
          <a:prstGeom prst="rect">
            <a:avLst/>
          </a:prstGeom>
          <a:solidFill>
            <a:schemeClr val="accent1"/>
          </a:solidFill>
          <a:ln>
            <a:noFill/>
          </a:ln>
          <a:effectLst/>
        </p:spPr>
        <p:style>
          <a:lnRef idx="1">
            <a:schemeClr val="accent2"/>
          </a:lnRef>
          <a:fillRef idx="2">
            <a:schemeClr val="accent2"/>
          </a:fillRef>
          <a:effectRef idx="1">
            <a:schemeClr val="accent2"/>
          </a:effectRef>
          <a:fontRef idx="minor">
            <a:schemeClr val="dk1"/>
          </a:fontRef>
        </p:style>
        <p:txBody>
          <a:bodyPr rtlCol="0" anchor="ctr"/>
          <a:lstStyle/>
          <a:p>
            <a:pPr marL="9525" marR="0" lvl="1"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200" b="1" i="0" u="none" strike="noStrike" kern="0" cap="none" spc="0" normalizeH="0" baseline="0" noProof="0">
                <a:ln>
                  <a:noFill/>
                </a:ln>
                <a:solidFill>
                  <a:srgbClr val="FFFFFF"/>
                </a:solidFill>
                <a:effectLst/>
                <a:uLnTx/>
                <a:uFillTx/>
                <a:latin typeface="Calibri" panose="020F0502020204030204" pitchFamily="34" charset="0"/>
                <a:ea typeface="Arial"/>
                <a:cs typeface="Calibri" panose="020F0502020204030204" pitchFamily="34" charset="0"/>
                <a:sym typeface="Arial"/>
              </a:rPr>
              <a:t>Selection of a radioligand agent as therapy for mCRPC should consider:</a:t>
            </a:r>
          </a:p>
        </p:txBody>
      </p:sp>
      <p:sp>
        <p:nvSpPr>
          <p:cNvPr id="8" name="Round Diagonal Corner Rectangle 32">
            <a:extLst>
              <a:ext uri="{FF2B5EF4-FFF2-40B4-BE49-F238E27FC236}">
                <a16:creationId xmlns:a16="http://schemas.microsoft.com/office/drawing/2014/main" id="{89723A51-2A41-D4D3-189E-4596156E316F}"/>
              </a:ext>
            </a:extLst>
          </p:cNvPr>
          <p:cNvSpPr/>
          <p:nvPr/>
        </p:nvSpPr>
        <p:spPr>
          <a:xfrm>
            <a:off x="2212811" y="2299143"/>
            <a:ext cx="3456433" cy="1488093"/>
          </a:xfrm>
          <a:prstGeom prst="round2DiagRect">
            <a:avLst/>
          </a:prstGeom>
          <a:solidFill>
            <a:schemeClr val="accent3">
              <a:lumMod val="20000"/>
              <a:lumOff val="80000"/>
              <a:alpha val="40000"/>
            </a:schemeClr>
          </a:solidFill>
          <a:ln w="12700">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40080" tIns="457200" rIns="0" bIns="457200" numCol="1" spcCol="1270" anchor="ctr" anchorCtr="0">
            <a:noAutofit/>
          </a:bodyPr>
          <a:lstStyle/>
          <a:p>
            <a:pPr lvl="0" defTabSz="2000250">
              <a:lnSpc>
                <a:spcPct val="98000"/>
              </a:lnSpc>
              <a:spcAft>
                <a:spcPct val="35000"/>
              </a:spcAft>
              <a:defRPr/>
            </a:pPr>
            <a:r>
              <a:rPr lang="en-US">
                <a:solidFill>
                  <a:schemeClr val="bg1"/>
                </a:solidFill>
              </a:rPr>
              <a:t>Volume of disease, pace of disease progression, symptoms vs not </a:t>
            </a:r>
            <a:endParaRPr lang="en-US" b="0">
              <a:solidFill>
                <a:schemeClr val="bg1"/>
              </a:solidFill>
              <a:latin typeface="Calibri" panose="020F0502020204030204" pitchFamily="34" charset="0"/>
              <a:cs typeface="Calibri" panose="020F0502020204030204" pitchFamily="34" charset="0"/>
            </a:endParaRPr>
          </a:p>
        </p:txBody>
      </p:sp>
      <p:sp>
        <p:nvSpPr>
          <p:cNvPr id="9" name="Round Diagonal Corner Rectangle 33">
            <a:extLst>
              <a:ext uri="{FF2B5EF4-FFF2-40B4-BE49-F238E27FC236}">
                <a16:creationId xmlns:a16="http://schemas.microsoft.com/office/drawing/2014/main" id="{AECCA9CD-7B59-2C45-2DA2-6825A4C73651}"/>
              </a:ext>
            </a:extLst>
          </p:cNvPr>
          <p:cNvSpPr/>
          <p:nvPr/>
        </p:nvSpPr>
        <p:spPr>
          <a:xfrm>
            <a:off x="1447328" y="2300278"/>
            <a:ext cx="1371600" cy="768096"/>
          </a:xfrm>
          <a:prstGeom prst="round2Diag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Cancer</a:t>
            </a:r>
          </a:p>
        </p:txBody>
      </p:sp>
      <p:sp>
        <p:nvSpPr>
          <p:cNvPr id="11" name="Round Diagonal Corner Rectangle 34">
            <a:extLst>
              <a:ext uri="{FF2B5EF4-FFF2-40B4-BE49-F238E27FC236}">
                <a16:creationId xmlns:a16="http://schemas.microsoft.com/office/drawing/2014/main" id="{6A51C7EB-6635-B7EC-6A95-803840E975F4}"/>
              </a:ext>
            </a:extLst>
          </p:cNvPr>
          <p:cNvSpPr/>
          <p:nvPr/>
        </p:nvSpPr>
        <p:spPr>
          <a:xfrm>
            <a:off x="2212811" y="3985225"/>
            <a:ext cx="3456433" cy="1966586"/>
          </a:xfrm>
          <a:prstGeom prst="round2DiagRect">
            <a:avLst/>
          </a:prstGeom>
          <a:solidFill>
            <a:schemeClr val="accent5">
              <a:lumMod val="20000"/>
              <a:lumOff val="80000"/>
              <a:alpha val="40000"/>
            </a:schemeClr>
          </a:solidFill>
          <a:ln w="12700">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40080" tIns="457200" rIns="0" bIns="457200" numCol="1" spcCol="1270" anchor="ctr" anchorCtr="0">
            <a:noAutofit/>
          </a:bodyPr>
          <a:lstStyle/>
          <a:p>
            <a:pPr lvl="0" defTabSz="2000250">
              <a:lnSpc>
                <a:spcPct val="98000"/>
              </a:lnSpc>
              <a:spcAft>
                <a:spcPct val="35000"/>
              </a:spcAft>
              <a:defRPr/>
            </a:pPr>
            <a:r>
              <a:rPr lang="en-US">
                <a:solidFill>
                  <a:schemeClr val="bg1"/>
                </a:solidFill>
              </a:rPr>
              <a:t>Marrow and renal function, urinary function, and socioeconomic considerations</a:t>
            </a:r>
            <a:endParaRPr lang="en-US" b="0">
              <a:solidFill>
                <a:schemeClr val="bg1"/>
              </a:solidFill>
              <a:latin typeface="Calibri" panose="020F0502020204030204" pitchFamily="34" charset="0"/>
              <a:cs typeface="Calibri" panose="020F0502020204030204" pitchFamily="34" charset="0"/>
            </a:endParaRPr>
          </a:p>
        </p:txBody>
      </p:sp>
      <p:sp>
        <p:nvSpPr>
          <p:cNvPr id="12" name="Round Diagonal Corner Rectangle 35">
            <a:extLst>
              <a:ext uri="{FF2B5EF4-FFF2-40B4-BE49-F238E27FC236}">
                <a16:creationId xmlns:a16="http://schemas.microsoft.com/office/drawing/2014/main" id="{BBDE1713-3ECF-5BDD-B05F-186AB97CD9BC}"/>
              </a:ext>
            </a:extLst>
          </p:cNvPr>
          <p:cNvSpPr/>
          <p:nvPr/>
        </p:nvSpPr>
        <p:spPr>
          <a:xfrm>
            <a:off x="1447328" y="3975034"/>
            <a:ext cx="1371600" cy="771040"/>
          </a:xfrm>
          <a:prstGeom prst="round2Diag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Patient</a:t>
            </a:r>
          </a:p>
        </p:txBody>
      </p:sp>
      <p:sp>
        <p:nvSpPr>
          <p:cNvPr id="14" name="Round Diagonal Corner Rectangle 36">
            <a:extLst>
              <a:ext uri="{FF2B5EF4-FFF2-40B4-BE49-F238E27FC236}">
                <a16:creationId xmlns:a16="http://schemas.microsoft.com/office/drawing/2014/main" id="{490831C1-13DC-1A71-F6C6-7E09643CEEAE}"/>
              </a:ext>
            </a:extLst>
          </p:cNvPr>
          <p:cNvSpPr/>
          <p:nvPr/>
        </p:nvSpPr>
        <p:spPr>
          <a:xfrm>
            <a:off x="6615148" y="3975034"/>
            <a:ext cx="3452330" cy="1976777"/>
          </a:xfrm>
          <a:prstGeom prst="round2DiagRect">
            <a:avLst/>
          </a:prstGeom>
          <a:solidFill>
            <a:schemeClr val="accent6">
              <a:lumMod val="20000"/>
              <a:lumOff val="80000"/>
              <a:alpha val="40000"/>
            </a:schemeClr>
          </a:solidFill>
          <a:ln w="12700">
            <a:noFill/>
          </a:ln>
          <a:effectLst/>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40080" tIns="457200" rIns="0" bIns="457200" numCol="1" spcCol="1270" anchor="ctr" anchorCtr="0">
            <a:noAutofit/>
          </a:bodyPr>
          <a:lstStyle/>
          <a:p>
            <a:r>
              <a:rPr lang="en-US">
                <a:solidFill>
                  <a:schemeClr val="bg1"/>
                </a:solidFill>
              </a:rPr>
              <a:t>Comfort with management and confidence in outcomes, ability to remain engaged with multidisciplinary treatment team</a:t>
            </a:r>
          </a:p>
        </p:txBody>
      </p:sp>
      <p:sp>
        <p:nvSpPr>
          <p:cNvPr id="15" name="Round Diagonal Corner Rectangle 37">
            <a:extLst>
              <a:ext uri="{FF2B5EF4-FFF2-40B4-BE49-F238E27FC236}">
                <a16:creationId xmlns:a16="http://schemas.microsoft.com/office/drawing/2014/main" id="{863FB4D8-17D8-B84E-BDA3-BA8D3384B98E}"/>
              </a:ext>
            </a:extLst>
          </p:cNvPr>
          <p:cNvSpPr/>
          <p:nvPr/>
        </p:nvSpPr>
        <p:spPr>
          <a:xfrm>
            <a:off x="5845181" y="3977978"/>
            <a:ext cx="1371600" cy="768096"/>
          </a:xfrm>
          <a:prstGeom prst="round2Diag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HCP</a:t>
            </a:r>
          </a:p>
        </p:txBody>
      </p:sp>
      <p:sp>
        <p:nvSpPr>
          <p:cNvPr id="17" name="Round Diagonal Corner Rectangle 38">
            <a:extLst>
              <a:ext uri="{FF2B5EF4-FFF2-40B4-BE49-F238E27FC236}">
                <a16:creationId xmlns:a16="http://schemas.microsoft.com/office/drawing/2014/main" id="{FB84D1B1-9949-6CB4-6AB8-0083B75632DC}"/>
              </a:ext>
            </a:extLst>
          </p:cNvPr>
          <p:cNvSpPr/>
          <p:nvPr/>
        </p:nvSpPr>
        <p:spPr>
          <a:xfrm>
            <a:off x="6615148" y="2310945"/>
            <a:ext cx="3452330" cy="1488093"/>
          </a:xfrm>
          <a:prstGeom prst="round2DiagRect">
            <a:avLst/>
          </a:prstGeom>
          <a:solidFill>
            <a:srgbClr val="92D050">
              <a:alpha val="25098"/>
            </a:srgbClr>
          </a:solidFill>
          <a:ln w="12700">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640080" tIns="457200" rIns="0" bIns="457200" numCol="1" spcCol="1270" anchor="ctr" anchorCtr="0">
            <a:noAutofit/>
          </a:bodyPr>
          <a:lstStyle/>
          <a:p>
            <a:pPr marL="15875" lvl="1" defTabSz="311142">
              <a:lnSpc>
                <a:spcPct val="98000"/>
              </a:lnSpc>
              <a:spcAft>
                <a:spcPts val="100"/>
              </a:spcAft>
              <a:defRPr/>
            </a:pPr>
            <a:r>
              <a:rPr lang="en-US">
                <a:solidFill>
                  <a:schemeClr val="bg1"/>
                </a:solidFill>
              </a:rPr>
              <a:t>Availability, ability of team to manage safely and successfully</a:t>
            </a:r>
            <a:endParaRPr lang="en-US" b="0">
              <a:solidFill>
                <a:schemeClr val="bg1"/>
              </a:solidFill>
              <a:latin typeface="Calibri" panose="020F0502020204030204" pitchFamily="34" charset="0"/>
              <a:cs typeface="Calibri" panose="020F0502020204030204" pitchFamily="34" charset="0"/>
            </a:endParaRPr>
          </a:p>
        </p:txBody>
      </p:sp>
      <p:sp>
        <p:nvSpPr>
          <p:cNvPr id="18" name="Round Diagonal Corner Rectangle 39">
            <a:extLst>
              <a:ext uri="{FF2B5EF4-FFF2-40B4-BE49-F238E27FC236}">
                <a16:creationId xmlns:a16="http://schemas.microsoft.com/office/drawing/2014/main" id="{09EC7861-CC30-5053-CDD6-DE6FE3A2FB30}"/>
              </a:ext>
            </a:extLst>
          </p:cNvPr>
          <p:cNvSpPr/>
          <p:nvPr/>
        </p:nvSpPr>
        <p:spPr>
          <a:xfrm>
            <a:off x="5845181" y="2310945"/>
            <a:ext cx="1368513" cy="771040"/>
          </a:xfrm>
          <a:prstGeom prst="round2Diag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Treatment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E6D24-C74C-EC56-E8B5-A9AD7651AEC5}"/>
            </a:ext>
          </a:extLst>
        </p:cNvPr>
        <p:cNvGrpSpPr/>
        <p:nvPr/>
      </p:nvGrpSpPr>
      <p:grpSpPr>
        <a:xfrm>
          <a:off x="0" y="0"/>
          <a:ext cx="0" cy="0"/>
          <a:chOff x="0" y="0"/>
          <a:chExt cx="0" cy="0"/>
        </a:xfrm>
      </p:grpSpPr>
      <p:grpSp>
        <p:nvGrpSpPr>
          <p:cNvPr id="244" name="Group 243">
            <a:extLst>
              <a:ext uri="{FF2B5EF4-FFF2-40B4-BE49-F238E27FC236}">
                <a16:creationId xmlns:a16="http://schemas.microsoft.com/office/drawing/2014/main" id="{2E47E3ED-8000-001F-4BC2-227FEF8E43C5}"/>
              </a:ext>
            </a:extLst>
          </p:cNvPr>
          <p:cNvGrpSpPr/>
          <p:nvPr/>
        </p:nvGrpSpPr>
        <p:grpSpPr>
          <a:xfrm>
            <a:off x="7092435" y="1971411"/>
            <a:ext cx="3883025" cy="1867674"/>
            <a:chOff x="7305675" y="1477575"/>
            <a:chExt cx="3883025" cy="1867674"/>
          </a:xfrm>
        </p:grpSpPr>
        <p:sp>
          <p:nvSpPr>
            <p:cNvPr id="225" name="TextBox 224">
              <a:extLst>
                <a:ext uri="{FF2B5EF4-FFF2-40B4-BE49-F238E27FC236}">
                  <a16:creationId xmlns:a16="http://schemas.microsoft.com/office/drawing/2014/main" id="{F0ADF325-F9D4-F4E6-585D-0FFE700BCFE2}"/>
                </a:ext>
              </a:extLst>
            </p:cNvPr>
            <p:cNvSpPr txBox="1"/>
            <p:nvPr/>
          </p:nvSpPr>
          <p:spPr bwMode="auto">
            <a:xfrm>
              <a:off x="7696200" y="16268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26" name="TextBox 225">
              <a:extLst>
                <a:ext uri="{FF2B5EF4-FFF2-40B4-BE49-F238E27FC236}">
                  <a16:creationId xmlns:a16="http://schemas.microsoft.com/office/drawing/2014/main" id="{251052D0-C098-1C72-104B-91DCE89DF010}"/>
                </a:ext>
              </a:extLst>
            </p:cNvPr>
            <p:cNvSpPr txBox="1"/>
            <p:nvPr/>
          </p:nvSpPr>
          <p:spPr bwMode="auto">
            <a:xfrm>
              <a:off x="7305675" y="14775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27" name="TextBox 226">
              <a:extLst>
                <a:ext uri="{FF2B5EF4-FFF2-40B4-BE49-F238E27FC236}">
                  <a16:creationId xmlns:a16="http://schemas.microsoft.com/office/drawing/2014/main" id="{CC2A5F34-6C1F-9929-172F-5B05B4CFF9D2}"/>
                </a:ext>
              </a:extLst>
            </p:cNvPr>
            <p:cNvSpPr txBox="1"/>
            <p:nvPr/>
          </p:nvSpPr>
          <p:spPr bwMode="auto">
            <a:xfrm>
              <a:off x="8039100" y="19411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28" name="TextBox 227">
              <a:extLst>
                <a:ext uri="{FF2B5EF4-FFF2-40B4-BE49-F238E27FC236}">
                  <a16:creationId xmlns:a16="http://schemas.microsoft.com/office/drawing/2014/main" id="{3A1E4BFF-CE7A-D5A9-9ACC-53C3D7DEBD90}"/>
                </a:ext>
              </a:extLst>
            </p:cNvPr>
            <p:cNvSpPr txBox="1"/>
            <p:nvPr/>
          </p:nvSpPr>
          <p:spPr bwMode="auto">
            <a:xfrm>
              <a:off x="8077200" y="19411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29" name="TextBox 228">
              <a:extLst>
                <a:ext uri="{FF2B5EF4-FFF2-40B4-BE49-F238E27FC236}">
                  <a16:creationId xmlns:a16="http://schemas.microsoft.com/office/drawing/2014/main" id="{1B016229-3294-F687-59D0-793866BD5EDE}"/>
                </a:ext>
              </a:extLst>
            </p:cNvPr>
            <p:cNvSpPr txBox="1"/>
            <p:nvPr/>
          </p:nvSpPr>
          <p:spPr bwMode="auto">
            <a:xfrm>
              <a:off x="8375650" y="20332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0" name="TextBox 229">
              <a:extLst>
                <a:ext uri="{FF2B5EF4-FFF2-40B4-BE49-F238E27FC236}">
                  <a16:creationId xmlns:a16="http://schemas.microsoft.com/office/drawing/2014/main" id="{EE7311FC-5675-621B-0EC2-EE59858F6983}"/>
                </a:ext>
              </a:extLst>
            </p:cNvPr>
            <p:cNvSpPr txBox="1"/>
            <p:nvPr/>
          </p:nvSpPr>
          <p:spPr bwMode="auto">
            <a:xfrm>
              <a:off x="8556625" y="21538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1" name="TextBox 230">
              <a:extLst>
                <a:ext uri="{FF2B5EF4-FFF2-40B4-BE49-F238E27FC236}">
                  <a16:creationId xmlns:a16="http://schemas.microsoft.com/office/drawing/2014/main" id="{7D9DCC40-3D39-84F0-82A5-88227780F348}"/>
                </a:ext>
              </a:extLst>
            </p:cNvPr>
            <p:cNvSpPr txBox="1"/>
            <p:nvPr/>
          </p:nvSpPr>
          <p:spPr bwMode="auto">
            <a:xfrm>
              <a:off x="8867775" y="22618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2" name="TextBox 231">
              <a:extLst>
                <a:ext uri="{FF2B5EF4-FFF2-40B4-BE49-F238E27FC236}">
                  <a16:creationId xmlns:a16="http://schemas.microsoft.com/office/drawing/2014/main" id="{FF4ABACB-306A-838C-CDB2-333C127C0C5D}"/>
                </a:ext>
              </a:extLst>
            </p:cNvPr>
            <p:cNvSpPr txBox="1"/>
            <p:nvPr/>
          </p:nvSpPr>
          <p:spPr bwMode="auto">
            <a:xfrm>
              <a:off x="9013825" y="23761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3" name="TextBox 232">
              <a:extLst>
                <a:ext uri="{FF2B5EF4-FFF2-40B4-BE49-F238E27FC236}">
                  <a16:creationId xmlns:a16="http://schemas.microsoft.com/office/drawing/2014/main" id="{C1C588F3-7CCE-A12D-C52A-BF78EECA0475}"/>
                </a:ext>
              </a:extLst>
            </p:cNvPr>
            <p:cNvSpPr txBox="1"/>
            <p:nvPr/>
          </p:nvSpPr>
          <p:spPr bwMode="auto">
            <a:xfrm>
              <a:off x="8947150" y="23665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4" name="TextBox 233">
              <a:extLst>
                <a:ext uri="{FF2B5EF4-FFF2-40B4-BE49-F238E27FC236}">
                  <a16:creationId xmlns:a16="http://schemas.microsoft.com/office/drawing/2014/main" id="{9B48D9E9-7443-DDDF-C933-55CB878CDBDA}"/>
                </a:ext>
              </a:extLst>
            </p:cNvPr>
            <p:cNvSpPr txBox="1"/>
            <p:nvPr/>
          </p:nvSpPr>
          <p:spPr bwMode="auto">
            <a:xfrm>
              <a:off x="8893175" y="23221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5" name="TextBox 234">
              <a:extLst>
                <a:ext uri="{FF2B5EF4-FFF2-40B4-BE49-F238E27FC236}">
                  <a16:creationId xmlns:a16="http://schemas.microsoft.com/office/drawing/2014/main" id="{B72D8DF5-838D-D1CD-7606-D654048A2A52}"/>
                </a:ext>
              </a:extLst>
            </p:cNvPr>
            <p:cNvSpPr txBox="1"/>
            <p:nvPr/>
          </p:nvSpPr>
          <p:spPr bwMode="auto">
            <a:xfrm>
              <a:off x="9217025" y="24205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6" name="TextBox 235">
              <a:extLst>
                <a:ext uri="{FF2B5EF4-FFF2-40B4-BE49-F238E27FC236}">
                  <a16:creationId xmlns:a16="http://schemas.microsoft.com/office/drawing/2014/main" id="{65DBE9FD-C92C-C5A4-9024-42E91456091B}"/>
                </a:ext>
              </a:extLst>
            </p:cNvPr>
            <p:cNvSpPr txBox="1"/>
            <p:nvPr/>
          </p:nvSpPr>
          <p:spPr bwMode="auto">
            <a:xfrm>
              <a:off x="9309100" y="24967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7" name="TextBox 236">
              <a:extLst>
                <a:ext uri="{FF2B5EF4-FFF2-40B4-BE49-F238E27FC236}">
                  <a16:creationId xmlns:a16="http://schemas.microsoft.com/office/drawing/2014/main" id="{4670EC6E-B4AE-1A73-9EF3-5570DE91A2A8}"/>
                </a:ext>
              </a:extLst>
            </p:cNvPr>
            <p:cNvSpPr txBox="1"/>
            <p:nvPr/>
          </p:nvSpPr>
          <p:spPr bwMode="auto">
            <a:xfrm>
              <a:off x="9490075" y="26967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8" name="TextBox 237">
              <a:extLst>
                <a:ext uri="{FF2B5EF4-FFF2-40B4-BE49-F238E27FC236}">
                  <a16:creationId xmlns:a16="http://schemas.microsoft.com/office/drawing/2014/main" id="{68095C95-6C18-0068-7A2B-3FF3E4475519}"/>
                </a:ext>
              </a:extLst>
            </p:cNvPr>
            <p:cNvSpPr txBox="1"/>
            <p:nvPr/>
          </p:nvSpPr>
          <p:spPr bwMode="auto">
            <a:xfrm>
              <a:off x="9931400" y="28523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39" name="TextBox 238">
              <a:extLst>
                <a:ext uri="{FF2B5EF4-FFF2-40B4-BE49-F238E27FC236}">
                  <a16:creationId xmlns:a16="http://schemas.microsoft.com/office/drawing/2014/main" id="{3BFFDCD1-7CBE-5AD9-DB95-0A709283A737}"/>
                </a:ext>
              </a:extLst>
            </p:cNvPr>
            <p:cNvSpPr txBox="1"/>
            <p:nvPr/>
          </p:nvSpPr>
          <p:spPr bwMode="auto">
            <a:xfrm>
              <a:off x="9979025" y="28872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40" name="TextBox 239">
              <a:extLst>
                <a:ext uri="{FF2B5EF4-FFF2-40B4-BE49-F238E27FC236}">
                  <a16:creationId xmlns:a16="http://schemas.microsoft.com/office/drawing/2014/main" id="{B784198B-79A0-0895-85D4-5A7D6E507960}"/>
                </a:ext>
              </a:extLst>
            </p:cNvPr>
            <p:cNvSpPr txBox="1"/>
            <p:nvPr/>
          </p:nvSpPr>
          <p:spPr bwMode="auto">
            <a:xfrm>
              <a:off x="10150475" y="29571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41" name="TextBox 240">
              <a:extLst>
                <a:ext uri="{FF2B5EF4-FFF2-40B4-BE49-F238E27FC236}">
                  <a16:creationId xmlns:a16="http://schemas.microsoft.com/office/drawing/2014/main" id="{D6CCA89D-311B-5EBF-B9E5-3CD214FF14E5}"/>
                </a:ext>
              </a:extLst>
            </p:cNvPr>
            <p:cNvSpPr txBox="1"/>
            <p:nvPr/>
          </p:nvSpPr>
          <p:spPr bwMode="auto">
            <a:xfrm>
              <a:off x="10369550" y="29539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42" name="TextBox 241">
              <a:extLst>
                <a:ext uri="{FF2B5EF4-FFF2-40B4-BE49-F238E27FC236}">
                  <a16:creationId xmlns:a16="http://schemas.microsoft.com/office/drawing/2014/main" id="{7C16EC86-6468-F73D-0EC6-706A75EA58CD}"/>
                </a:ext>
              </a:extLst>
            </p:cNvPr>
            <p:cNvSpPr txBox="1"/>
            <p:nvPr/>
          </p:nvSpPr>
          <p:spPr bwMode="auto">
            <a:xfrm>
              <a:off x="10477500" y="29920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sp>
          <p:nvSpPr>
            <p:cNvPr id="243" name="TextBox 242">
              <a:extLst>
                <a:ext uri="{FF2B5EF4-FFF2-40B4-BE49-F238E27FC236}">
                  <a16:creationId xmlns:a16="http://schemas.microsoft.com/office/drawing/2014/main" id="{9DA10BEB-BDD8-87CB-FD8D-9C4A9E312FA3}"/>
                </a:ext>
              </a:extLst>
            </p:cNvPr>
            <p:cNvSpPr txBox="1"/>
            <p:nvPr/>
          </p:nvSpPr>
          <p:spPr bwMode="auto">
            <a:xfrm>
              <a:off x="10991850" y="30682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accent4"/>
                  </a:solidFill>
                  <a:latin typeface="Calibri" panose="020F0502020204030204" pitchFamily="34" charset="0"/>
                </a:rPr>
                <a:t>o</a:t>
              </a:r>
            </a:p>
          </p:txBody>
        </p:sp>
      </p:grpSp>
      <p:grpSp>
        <p:nvGrpSpPr>
          <p:cNvPr id="17" name="Group 16">
            <a:extLst>
              <a:ext uri="{FF2B5EF4-FFF2-40B4-BE49-F238E27FC236}">
                <a16:creationId xmlns:a16="http://schemas.microsoft.com/office/drawing/2014/main" id="{16FA448D-3AD8-0C47-BEFC-45701CCA3335}"/>
              </a:ext>
            </a:extLst>
          </p:cNvPr>
          <p:cNvGrpSpPr/>
          <p:nvPr/>
        </p:nvGrpSpPr>
        <p:grpSpPr>
          <a:xfrm>
            <a:off x="7178160" y="2125786"/>
            <a:ext cx="3854450" cy="1822450"/>
            <a:chOff x="7391400" y="1631950"/>
            <a:chExt cx="3854450" cy="1822450"/>
          </a:xfrm>
        </p:grpSpPr>
        <p:sp>
          <p:nvSpPr>
            <p:cNvPr id="14" name="Freeform 13">
              <a:extLst>
                <a:ext uri="{FF2B5EF4-FFF2-40B4-BE49-F238E27FC236}">
                  <a16:creationId xmlns:a16="http://schemas.microsoft.com/office/drawing/2014/main" id="{77A52D0C-86E3-7D6F-74D2-EE44B55DD6B1}"/>
                </a:ext>
              </a:extLst>
            </p:cNvPr>
            <p:cNvSpPr/>
            <p:nvPr/>
          </p:nvSpPr>
          <p:spPr bwMode="auto">
            <a:xfrm>
              <a:off x="8569325" y="2292350"/>
              <a:ext cx="2676525" cy="1162050"/>
            </a:xfrm>
            <a:custGeom>
              <a:avLst/>
              <a:gdLst>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1225 w 2676525"/>
                <a:gd name="connsiteY34" fmla="*/ 485775 h 1162050"/>
                <a:gd name="connsiteX35" fmla="*/ 911225 w 2676525"/>
                <a:gd name="connsiteY35" fmla="*/ 48577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1225 w 2676525"/>
                <a:gd name="connsiteY34" fmla="*/ 485775 h 1162050"/>
                <a:gd name="connsiteX35" fmla="*/ 914400 w 2676525"/>
                <a:gd name="connsiteY35" fmla="*/ 46037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1225 w 2676525"/>
                <a:gd name="connsiteY34" fmla="*/ 485775 h 1162050"/>
                <a:gd name="connsiteX35" fmla="*/ 911225 w 2676525"/>
                <a:gd name="connsiteY35" fmla="*/ 4794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1225 w 2676525"/>
                <a:gd name="connsiteY34" fmla="*/ 485775 h 1162050"/>
                <a:gd name="connsiteX35" fmla="*/ 914400 w 2676525"/>
                <a:gd name="connsiteY35" fmla="*/ 463550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1225 w 2676525"/>
                <a:gd name="connsiteY34" fmla="*/ 485775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485775 h 1162050"/>
                <a:gd name="connsiteX34" fmla="*/ 914400 w 2676525"/>
                <a:gd name="connsiteY34" fmla="*/ 488950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501650 h 1162050"/>
                <a:gd name="connsiteX34" fmla="*/ 914400 w 2676525"/>
                <a:gd name="connsiteY34" fmla="*/ 488950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5775 h 1162050"/>
                <a:gd name="connsiteX33" fmla="*/ 933450 w 2676525"/>
                <a:gd name="connsiteY33" fmla="*/ 501650 h 1162050"/>
                <a:gd name="connsiteX34" fmla="*/ 914400 w 2676525"/>
                <a:gd name="connsiteY34" fmla="*/ 485775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52500 w 2676525"/>
                <a:gd name="connsiteY32" fmla="*/ 479425 h 1162050"/>
                <a:gd name="connsiteX33" fmla="*/ 933450 w 2676525"/>
                <a:gd name="connsiteY33" fmla="*/ 501650 h 1162050"/>
                <a:gd name="connsiteX34" fmla="*/ 914400 w 2676525"/>
                <a:gd name="connsiteY34" fmla="*/ 485775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9800 w 2676525"/>
                <a:gd name="connsiteY32" fmla="*/ 482600 h 1162050"/>
                <a:gd name="connsiteX33" fmla="*/ 933450 w 2676525"/>
                <a:gd name="connsiteY33" fmla="*/ 501650 h 1162050"/>
                <a:gd name="connsiteX34" fmla="*/ 914400 w 2676525"/>
                <a:gd name="connsiteY34" fmla="*/ 485775 h 1162050"/>
                <a:gd name="connsiteX35" fmla="*/ 914400 w 2676525"/>
                <a:gd name="connsiteY35" fmla="*/ 466725 h 1162050"/>
                <a:gd name="connsiteX36" fmla="*/ 892175 w 2676525"/>
                <a:gd name="connsiteY36" fmla="*/ 466725 h 1162050"/>
                <a:gd name="connsiteX37" fmla="*/ 892175 w 2676525"/>
                <a:gd name="connsiteY37" fmla="*/ 403225 h 1162050"/>
                <a:gd name="connsiteX38" fmla="*/ 860425 w 2676525"/>
                <a:gd name="connsiteY38" fmla="*/ 403225 h 1162050"/>
                <a:gd name="connsiteX39" fmla="*/ 860425 w 2676525"/>
                <a:gd name="connsiteY39" fmla="*/ 361950 h 1162050"/>
                <a:gd name="connsiteX40" fmla="*/ 825500 w 2676525"/>
                <a:gd name="connsiteY40" fmla="*/ 361950 h 1162050"/>
                <a:gd name="connsiteX41" fmla="*/ 825500 w 2676525"/>
                <a:gd name="connsiteY41" fmla="*/ 333375 h 1162050"/>
                <a:gd name="connsiteX42" fmla="*/ 825500 w 2676525"/>
                <a:gd name="connsiteY42" fmla="*/ 333375 h 1162050"/>
                <a:gd name="connsiteX43" fmla="*/ 800100 w 2676525"/>
                <a:gd name="connsiteY43" fmla="*/ 333375 h 1162050"/>
                <a:gd name="connsiteX44" fmla="*/ 800100 w 2676525"/>
                <a:gd name="connsiteY44" fmla="*/ 288925 h 1162050"/>
                <a:gd name="connsiteX45" fmla="*/ 720725 w 2676525"/>
                <a:gd name="connsiteY45" fmla="*/ 288925 h 1162050"/>
                <a:gd name="connsiteX46" fmla="*/ 720725 w 2676525"/>
                <a:gd name="connsiteY46" fmla="*/ 269875 h 1162050"/>
                <a:gd name="connsiteX47" fmla="*/ 654050 w 2676525"/>
                <a:gd name="connsiteY47" fmla="*/ 269875 h 1162050"/>
                <a:gd name="connsiteX48" fmla="*/ 654050 w 2676525"/>
                <a:gd name="connsiteY48" fmla="*/ 241300 h 1162050"/>
                <a:gd name="connsiteX49" fmla="*/ 488950 w 2676525"/>
                <a:gd name="connsiteY49" fmla="*/ 241300 h 1162050"/>
                <a:gd name="connsiteX50" fmla="*/ 488950 w 2676525"/>
                <a:gd name="connsiteY50" fmla="*/ 219075 h 1162050"/>
                <a:gd name="connsiteX51" fmla="*/ 441325 w 2676525"/>
                <a:gd name="connsiteY51" fmla="*/ 219075 h 1162050"/>
                <a:gd name="connsiteX52" fmla="*/ 441325 w 2676525"/>
                <a:gd name="connsiteY52" fmla="*/ 184150 h 1162050"/>
                <a:gd name="connsiteX53" fmla="*/ 441325 w 2676525"/>
                <a:gd name="connsiteY53" fmla="*/ 184150 h 1162050"/>
                <a:gd name="connsiteX54" fmla="*/ 419100 w 2676525"/>
                <a:gd name="connsiteY54" fmla="*/ 184150 h 1162050"/>
                <a:gd name="connsiteX55" fmla="*/ 419100 w 2676525"/>
                <a:gd name="connsiteY55" fmla="*/ 142875 h 1162050"/>
                <a:gd name="connsiteX56" fmla="*/ 419100 w 2676525"/>
                <a:gd name="connsiteY56" fmla="*/ 142875 h 1162050"/>
                <a:gd name="connsiteX57" fmla="*/ 393700 w 2676525"/>
                <a:gd name="connsiteY57" fmla="*/ 142875 h 1162050"/>
                <a:gd name="connsiteX58" fmla="*/ 393700 w 2676525"/>
                <a:gd name="connsiteY58" fmla="*/ 123825 h 1162050"/>
                <a:gd name="connsiteX59" fmla="*/ 393700 w 2676525"/>
                <a:gd name="connsiteY59" fmla="*/ 123825 h 1162050"/>
                <a:gd name="connsiteX60" fmla="*/ 368300 w 2676525"/>
                <a:gd name="connsiteY60" fmla="*/ 123825 h 1162050"/>
                <a:gd name="connsiteX61" fmla="*/ 368300 w 2676525"/>
                <a:gd name="connsiteY61" fmla="*/ 123825 h 1162050"/>
                <a:gd name="connsiteX62" fmla="*/ 368300 w 2676525"/>
                <a:gd name="connsiteY62" fmla="*/ 95250 h 1162050"/>
                <a:gd name="connsiteX63" fmla="*/ 339725 w 2676525"/>
                <a:gd name="connsiteY63" fmla="*/ 95250 h 1162050"/>
                <a:gd name="connsiteX64" fmla="*/ 339725 w 2676525"/>
                <a:gd name="connsiteY64" fmla="*/ 82550 h 1162050"/>
                <a:gd name="connsiteX65" fmla="*/ 339725 w 2676525"/>
                <a:gd name="connsiteY65" fmla="*/ 82550 h 1162050"/>
                <a:gd name="connsiteX66" fmla="*/ 339725 w 2676525"/>
                <a:gd name="connsiteY66" fmla="*/ 82550 h 1162050"/>
                <a:gd name="connsiteX67" fmla="*/ 314325 w 2676525"/>
                <a:gd name="connsiteY67" fmla="*/ 82550 h 1162050"/>
                <a:gd name="connsiteX68" fmla="*/ 314325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66675 h 1162050"/>
                <a:gd name="connsiteX72" fmla="*/ 279400 w 2676525"/>
                <a:gd name="connsiteY72" fmla="*/ 47625 h 1162050"/>
                <a:gd name="connsiteX73" fmla="*/ 111125 w 2676525"/>
                <a:gd name="connsiteY73" fmla="*/ 47625 h 1162050"/>
                <a:gd name="connsiteX74" fmla="*/ 111125 w 2676525"/>
                <a:gd name="connsiteY74" fmla="*/ 15875 h 1162050"/>
                <a:gd name="connsiteX75" fmla="*/ 0 w 2676525"/>
                <a:gd name="connsiteY75" fmla="*/ 15875 h 1162050"/>
                <a:gd name="connsiteX76" fmla="*/ 0 w 2676525"/>
                <a:gd name="connsiteY76" fmla="*/ 0 h 1162050"/>
                <a:gd name="connsiteX77" fmla="*/ 0 w 2676525"/>
                <a:gd name="connsiteY77"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501650 h 1162050"/>
                <a:gd name="connsiteX33" fmla="*/ 914400 w 2676525"/>
                <a:gd name="connsiteY33" fmla="*/ 485775 h 1162050"/>
                <a:gd name="connsiteX34" fmla="*/ 914400 w 2676525"/>
                <a:gd name="connsiteY34" fmla="*/ 466725 h 1162050"/>
                <a:gd name="connsiteX35" fmla="*/ 892175 w 2676525"/>
                <a:gd name="connsiteY35" fmla="*/ 466725 h 1162050"/>
                <a:gd name="connsiteX36" fmla="*/ 892175 w 2676525"/>
                <a:gd name="connsiteY36" fmla="*/ 403225 h 1162050"/>
                <a:gd name="connsiteX37" fmla="*/ 860425 w 2676525"/>
                <a:gd name="connsiteY37" fmla="*/ 403225 h 1162050"/>
                <a:gd name="connsiteX38" fmla="*/ 860425 w 2676525"/>
                <a:gd name="connsiteY38" fmla="*/ 361950 h 1162050"/>
                <a:gd name="connsiteX39" fmla="*/ 825500 w 2676525"/>
                <a:gd name="connsiteY39" fmla="*/ 361950 h 1162050"/>
                <a:gd name="connsiteX40" fmla="*/ 825500 w 2676525"/>
                <a:gd name="connsiteY40" fmla="*/ 333375 h 1162050"/>
                <a:gd name="connsiteX41" fmla="*/ 825500 w 2676525"/>
                <a:gd name="connsiteY41" fmla="*/ 333375 h 1162050"/>
                <a:gd name="connsiteX42" fmla="*/ 800100 w 2676525"/>
                <a:gd name="connsiteY42" fmla="*/ 333375 h 1162050"/>
                <a:gd name="connsiteX43" fmla="*/ 800100 w 2676525"/>
                <a:gd name="connsiteY43" fmla="*/ 288925 h 1162050"/>
                <a:gd name="connsiteX44" fmla="*/ 720725 w 2676525"/>
                <a:gd name="connsiteY44" fmla="*/ 288925 h 1162050"/>
                <a:gd name="connsiteX45" fmla="*/ 720725 w 2676525"/>
                <a:gd name="connsiteY45" fmla="*/ 269875 h 1162050"/>
                <a:gd name="connsiteX46" fmla="*/ 654050 w 2676525"/>
                <a:gd name="connsiteY46" fmla="*/ 269875 h 1162050"/>
                <a:gd name="connsiteX47" fmla="*/ 654050 w 2676525"/>
                <a:gd name="connsiteY47" fmla="*/ 241300 h 1162050"/>
                <a:gd name="connsiteX48" fmla="*/ 488950 w 2676525"/>
                <a:gd name="connsiteY48" fmla="*/ 241300 h 1162050"/>
                <a:gd name="connsiteX49" fmla="*/ 488950 w 2676525"/>
                <a:gd name="connsiteY49" fmla="*/ 219075 h 1162050"/>
                <a:gd name="connsiteX50" fmla="*/ 441325 w 2676525"/>
                <a:gd name="connsiteY50" fmla="*/ 219075 h 1162050"/>
                <a:gd name="connsiteX51" fmla="*/ 441325 w 2676525"/>
                <a:gd name="connsiteY51" fmla="*/ 184150 h 1162050"/>
                <a:gd name="connsiteX52" fmla="*/ 441325 w 2676525"/>
                <a:gd name="connsiteY52" fmla="*/ 184150 h 1162050"/>
                <a:gd name="connsiteX53" fmla="*/ 419100 w 2676525"/>
                <a:gd name="connsiteY53" fmla="*/ 184150 h 1162050"/>
                <a:gd name="connsiteX54" fmla="*/ 419100 w 2676525"/>
                <a:gd name="connsiteY54" fmla="*/ 142875 h 1162050"/>
                <a:gd name="connsiteX55" fmla="*/ 419100 w 2676525"/>
                <a:gd name="connsiteY55" fmla="*/ 142875 h 1162050"/>
                <a:gd name="connsiteX56" fmla="*/ 393700 w 2676525"/>
                <a:gd name="connsiteY56" fmla="*/ 142875 h 1162050"/>
                <a:gd name="connsiteX57" fmla="*/ 393700 w 2676525"/>
                <a:gd name="connsiteY57" fmla="*/ 123825 h 1162050"/>
                <a:gd name="connsiteX58" fmla="*/ 393700 w 2676525"/>
                <a:gd name="connsiteY58" fmla="*/ 123825 h 1162050"/>
                <a:gd name="connsiteX59" fmla="*/ 368300 w 2676525"/>
                <a:gd name="connsiteY59" fmla="*/ 123825 h 1162050"/>
                <a:gd name="connsiteX60" fmla="*/ 368300 w 2676525"/>
                <a:gd name="connsiteY60" fmla="*/ 123825 h 1162050"/>
                <a:gd name="connsiteX61" fmla="*/ 368300 w 2676525"/>
                <a:gd name="connsiteY61" fmla="*/ 95250 h 1162050"/>
                <a:gd name="connsiteX62" fmla="*/ 339725 w 2676525"/>
                <a:gd name="connsiteY62" fmla="*/ 95250 h 1162050"/>
                <a:gd name="connsiteX63" fmla="*/ 339725 w 2676525"/>
                <a:gd name="connsiteY63" fmla="*/ 82550 h 1162050"/>
                <a:gd name="connsiteX64" fmla="*/ 339725 w 2676525"/>
                <a:gd name="connsiteY64" fmla="*/ 82550 h 1162050"/>
                <a:gd name="connsiteX65" fmla="*/ 339725 w 2676525"/>
                <a:gd name="connsiteY65" fmla="*/ 82550 h 1162050"/>
                <a:gd name="connsiteX66" fmla="*/ 314325 w 2676525"/>
                <a:gd name="connsiteY66" fmla="*/ 82550 h 1162050"/>
                <a:gd name="connsiteX67" fmla="*/ 314325 w 2676525"/>
                <a:gd name="connsiteY67" fmla="*/ 66675 h 1162050"/>
                <a:gd name="connsiteX68" fmla="*/ 279400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47625 h 1162050"/>
                <a:gd name="connsiteX72" fmla="*/ 111125 w 2676525"/>
                <a:gd name="connsiteY72" fmla="*/ 47625 h 1162050"/>
                <a:gd name="connsiteX73" fmla="*/ 111125 w 2676525"/>
                <a:gd name="connsiteY73" fmla="*/ 15875 h 1162050"/>
                <a:gd name="connsiteX74" fmla="*/ 0 w 2676525"/>
                <a:gd name="connsiteY74" fmla="*/ 15875 h 1162050"/>
                <a:gd name="connsiteX75" fmla="*/ 0 w 2676525"/>
                <a:gd name="connsiteY75" fmla="*/ 0 h 1162050"/>
                <a:gd name="connsiteX76" fmla="*/ 0 w 2676525"/>
                <a:gd name="connsiteY76"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6625 w 2676525"/>
                <a:gd name="connsiteY32" fmla="*/ 492125 h 1162050"/>
                <a:gd name="connsiteX33" fmla="*/ 914400 w 2676525"/>
                <a:gd name="connsiteY33" fmla="*/ 485775 h 1162050"/>
                <a:gd name="connsiteX34" fmla="*/ 914400 w 2676525"/>
                <a:gd name="connsiteY34" fmla="*/ 466725 h 1162050"/>
                <a:gd name="connsiteX35" fmla="*/ 892175 w 2676525"/>
                <a:gd name="connsiteY35" fmla="*/ 466725 h 1162050"/>
                <a:gd name="connsiteX36" fmla="*/ 892175 w 2676525"/>
                <a:gd name="connsiteY36" fmla="*/ 403225 h 1162050"/>
                <a:gd name="connsiteX37" fmla="*/ 860425 w 2676525"/>
                <a:gd name="connsiteY37" fmla="*/ 403225 h 1162050"/>
                <a:gd name="connsiteX38" fmla="*/ 860425 w 2676525"/>
                <a:gd name="connsiteY38" fmla="*/ 361950 h 1162050"/>
                <a:gd name="connsiteX39" fmla="*/ 825500 w 2676525"/>
                <a:gd name="connsiteY39" fmla="*/ 361950 h 1162050"/>
                <a:gd name="connsiteX40" fmla="*/ 825500 w 2676525"/>
                <a:gd name="connsiteY40" fmla="*/ 333375 h 1162050"/>
                <a:gd name="connsiteX41" fmla="*/ 825500 w 2676525"/>
                <a:gd name="connsiteY41" fmla="*/ 333375 h 1162050"/>
                <a:gd name="connsiteX42" fmla="*/ 800100 w 2676525"/>
                <a:gd name="connsiteY42" fmla="*/ 333375 h 1162050"/>
                <a:gd name="connsiteX43" fmla="*/ 800100 w 2676525"/>
                <a:gd name="connsiteY43" fmla="*/ 288925 h 1162050"/>
                <a:gd name="connsiteX44" fmla="*/ 720725 w 2676525"/>
                <a:gd name="connsiteY44" fmla="*/ 288925 h 1162050"/>
                <a:gd name="connsiteX45" fmla="*/ 720725 w 2676525"/>
                <a:gd name="connsiteY45" fmla="*/ 269875 h 1162050"/>
                <a:gd name="connsiteX46" fmla="*/ 654050 w 2676525"/>
                <a:gd name="connsiteY46" fmla="*/ 269875 h 1162050"/>
                <a:gd name="connsiteX47" fmla="*/ 654050 w 2676525"/>
                <a:gd name="connsiteY47" fmla="*/ 241300 h 1162050"/>
                <a:gd name="connsiteX48" fmla="*/ 488950 w 2676525"/>
                <a:gd name="connsiteY48" fmla="*/ 241300 h 1162050"/>
                <a:gd name="connsiteX49" fmla="*/ 488950 w 2676525"/>
                <a:gd name="connsiteY49" fmla="*/ 219075 h 1162050"/>
                <a:gd name="connsiteX50" fmla="*/ 441325 w 2676525"/>
                <a:gd name="connsiteY50" fmla="*/ 219075 h 1162050"/>
                <a:gd name="connsiteX51" fmla="*/ 441325 w 2676525"/>
                <a:gd name="connsiteY51" fmla="*/ 184150 h 1162050"/>
                <a:gd name="connsiteX52" fmla="*/ 441325 w 2676525"/>
                <a:gd name="connsiteY52" fmla="*/ 184150 h 1162050"/>
                <a:gd name="connsiteX53" fmla="*/ 419100 w 2676525"/>
                <a:gd name="connsiteY53" fmla="*/ 184150 h 1162050"/>
                <a:gd name="connsiteX54" fmla="*/ 419100 w 2676525"/>
                <a:gd name="connsiteY54" fmla="*/ 142875 h 1162050"/>
                <a:gd name="connsiteX55" fmla="*/ 419100 w 2676525"/>
                <a:gd name="connsiteY55" fmla="*/ 142875 h 1162050"/>
                <a:gd name="connsiteX56" fmla="*/ 393700 w 2676525"/>
                <a:gd name="connsiteY56" fmla="*/ 142875 h 1162050"/>
                <a:gd name="connsiteX57" fmla="*/ 393700 w 2676525"/>
                <a:gd name="connsiteY57" fmla="*/ 123825 h 1162050"/>
                <a:gd name="connsiteX58" fmla="*/ 393700 w 2676525"/>
                <a:gd name="connsiteY58" fmla="*/ 123825 h 1162050"/>
                <a:gd name="connsiteX59" fmla="*/ 368300 w 2676525"/>
                <a:gd name="connsiteY59" fmla="*/ 123825 h 1162050"/>
                <a:gd name="connsiteX60" fmla="*/ 368300 w 2676525"/>
                <a:gd name="connsiteY60" fmla="*/ 123825 h 1162050"/>
                <a:gd name="connsiteX61" fmla="*/ 368300 w 2676525"/>
                <a:gd name="connsiteY61" fmla="*/ 95250 h 1162050"/>
                <a:gd name="connsiteX62" fmla="*/ 339725 w 2676525"/>
                <a:gd name="connsiteY62" fmla="*/ 95250 h 1162050"/>
                <a:gd name="connsiteX63" fmla="*/ 339725 w 2676525"/>
                <a:gd name="connsiteY63" fmla="*/ 82550 h 1162050"/>
                <a:gd name="connsiteX64" fmla="*/ 339725 w 2676525"/>
                <a:gd name="connsiteY64" fmla="*/ 82550 h 1162050"/>
                <a:gd name="connsiteX65" fmla="*/ 339725 w 2676525"/>
                <a:gd name="connsiteY65" fmla="*/ 82550 h 1162050"/>
                <a:gd name="connsiteX66" fmla="*/ 314325 w 2676525"/>
                <a:gd name="connsiteY66" fmla="*/ 82550 h 1162050"/>
                <a:gd name="connsiteX67" fmla="*/ 314325 w 2676525"/>
                <a:gd name="connsiteY67" fmla="*/ 66675 h 1162050"/>
                <a:gd name="connsiteX68" fmla="*/ 279400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47625 h 1162050"/>
                <a:gd name="connsiteX72" fmla="*/ 111125 w 2676525"/>
                <a:gd name="connsiteY72" fmla="*/ 47625 h 1162050"/>
                <a:gd name="connsiteX73" fmla="*/ 111125 w 2676525"/>
                <a:gd name="connsiteY73" fmla="*/ 15875 h 1162050"/>
                <a:gd name="connsiteX74" fmla="*/ 0 w 2676525"/>
                <a:gd name="connsiteY74" fmla="*/ 15875 h 1162050"/>
                <a:gd name="connsiteX75" fmla="*/ 0 w 2676525"/>
                <a:gd name="connsiteY75" fmla="*/ 0 h 1162050"/>
                <a:gd name="connsiteX76" fmla="*/ 0 w 2676525"/>
                <a:gd name="connsiteY76"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2600 h 1162050"/>
                <a:gd name="connsiteX33" fmla="*/ 914400 w 2676525"/>
                <a:gd name="connsiteY33" fmla="*/ 485775 h 1162050"/>
                <a:gd name="connsiteX34" fmla="*/ 914400 w 2676525"/>
                <a:gd name="connsiteY34" fmla="*/ 466725 h 1162050"/>
                <a:gd name="connsiteX35" fmla="*/ 892175 w 2676525"/>
                <a:gd name="connsiteY35" fmla="*/ 466725 h 1162050"/>
                <a:gd name="connsiteX36" fmla="*/ 892175 w 2676525"/>
                <a:gd name="connsiteY36" fmla="*/ 403225 h 1162050"/>
                <a:gd name="connsiteX37" fmla="*/ 860425 w 2676525"/>
                <a:gd name="connsiteY37" fmla="*/ 403225 h 1162050"/>
                <a:gd name="connsiteX38" fmla="*/ 860425 w 2676525"/>
                <a:gd name="connsiteY38" fmla="*/ 361950 h 1162050"/>
                <a:gd name="connsiteX39" fmla="*/ 825500 w 2676525"/>
                <a:gd name="connsiteY39" fmla="*/ 361950 h 1162050"/>
                <a:gd name="connsiteX40" fmla="*/ 825500 w 2676525"/>
                <a:gd name="connsiteY40" fmla="*/ 333375 h 1162050"/>
                <a:gd name="connsiteX41" fmla="*/ 825500 w 2676525"/>
                <a:gd name="connsiteY41" fmla="*/ 333375 h 1162050"/>
                <a:gd name="connsiteX42" fmla="*/ 800100 w 2676525"/>
                <a:gd name="connsiteY42" fmla="*/ 333375 h 1162050"/>
                <a:gd name="connsiteX43" fmla="*/ 800100 w 2676525"/>
                <a:gd name="connsiteY43" fmla="*/ 288925 h 1162050"/>
                <a:gd name="connsiteX44" fmla="*/ 720725 w 2676525"/>
                <a:gd name="connsiteY44" fmla="*/ 288925 h 1162050"/>
                <a:gd name="connsiteX45" fmla="*/ 720725 w 2676525"/>
                <a:gd name="connsiteY45" fmla="*/ 269875 h 1162050"/>
                <a:gd name="connsiteX46" fmla="*/ 654050 w 2676525"/>
                <a:gd name="connsiteY46" fmla="*/ 269875 h 1162050"/>
                <a:gd name="connsiteX47" fmla="*/ 654050 w 2676525"/>
                <a:gd name="connsiteY47" fmla="*/ 241300 h 1162050"/>
                <a:gd name="connsiteX48" fmla="*/ 488950 w 2676525"/>
                <a:gd name="connsiteY48" fmla="*/ 241300 h 1162050"/>
                <a:gd name="connsiteX49" fmla="*/ 488950 w 2676525"/>
                <a:gd name="connsiteY49" fmla="*/ 219075 h 1162050"/>
                <a:gd name="connsiteX50" fmla="*/ 441325 w 2676525"/>
                <a:gd name="connsiteY50" fmla="*/ 219075 h 1162050"/>
                <a:gd name="connsiteX51" fmla="*/ 441325 w 2676525"/>
                <a:gd name="connsiteY51" fmla="*/ 184150 h 1162050"/>
                <a:gd name="connsiteX52" fmla="*/ 441325 w 2676525"/>
                <a:gd name="connsiteY52" fmla="*/ 184150 h 1162050"/>
                <a:gd name="connsiteX53" fmla="*/ 419100 w 2676525"/>
                <a:gd name="connsiteY53" fmla="*/ 184150 h 1162050"/>
                <a:gd name="connsiteX54" fmla="*/ 419100 w 2676525"/>
                <a:gd name="connsiteY54" fmla="*/ 142875 h 1162050"/>
                <a:gd name="connsiteX55" fmla="*/ 419100 w 2676525"/>
                <a:gd name="connsiteY55" fmla="*/ 142875 h 1162050"/>
                <a:gd name="connsiteX56" fmla="*/ 393700 w 2676525"/>
                <a:gd name="connsiteY56" fmla="*/ 142875 h 1162050"/>
                <a:gd name="connsiteX57" fmla="*/ 393700 w 2676525"/>
                <a:gd name="connsiteY57" fmla="*/ 123825 h 1162050"/>
                <a:gd name="connsiteX58" fmla="*/ 393700 w 2676525"/>
                <a:gd name="connsiteY58" fmla="*/ 123825 h 1162050"/>
                <a:gd name="connsiteX59" fmla="*/ 368300 w 2676525"/>
                <a:gd name="connsiteY59" fmla="*/ 123825 h 1162050"/>
                <a:gd name="connsiteX60" fmla="*/ 368300 w 2676525"/>
                <a:gd name="connsiteY60" fmla="*/ 123825 h 1162050"/>
                <a:gd name="connsiteX61" fmla="*/ 368300 w 2676525"/>
                <a:gd name="connsiteY61" fmla="*/ 95250 h 1162050"/>
                <a:gd name="connsiteX62" fmla="*/ 339725 w 2676525"/>
                <a:gd name="connsiteY62" fmla="*/ 95250 h 1162050"/>
                <a:gd name="connsiteX63" fmla="*/ 339725 w 2676525"/>
                <a:gd name="connsiteY63" fmla="*/ 82550 h 1162050"/>
                <a:gd name="connsiteX64" fmla="*/ 339725 w 2676525"/>
                <a:gd name="connsiteY64" fmla="*/ 82550 h 1162050"/>
                <a:gd name="connsiteX65" fmla="*/ 339725 w 2676525"/>
                <a:gd name="connsiteY65" fmla="*/ 82550 h 1162050"/>
                <a:gd name="connsiteX66" fmla="*/ 314325 w 2676525"/>
                <a:gd name="connsiteY66" fmla="*/ 82550 h 1162050"/>
                <a:gd name="connsiteX67" fmla="*/ 314325 w 2676525"/>
                <a:gd name="connsiteY67" fmla="*/ 66675 h 1162050"/>
                <a:gd name="connsiteX68" fmla="*/ 279400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47625 h 1162050"/>
                <a:gd name="connsiteX72" fmla="*/ 111125 w 2676525"/>
                <a:gd name="connsiteY72" fmla="*/ 47625 h 1162050"/>
                <a:gd name="connsiteX73" fmla="*/ 111125 w 2676525"/>
                <a:gd name="connsiteY73" fmla="*/ 15875 h 1162050"/>
                <a:gd name="connsiteX74" fmla="*/ 0 w 2676525"/>
                <a:gd name="connsiteY74" fmla="*/ 15875 h 1162050"/>
                <a:gd name="connsiteX75" fmla="*/ 0 w 2676525"/>
                <a:gd name="connsiteY75" fmla="*/ 0 h 1162050"/>
                <a:gd name="connsiteX76" fmla="*/ 0 w 2676525"/>
                <a:gd name="connsiteY76" fmla="*/ 0 h 1162050"/>
                <a:gd name="connsiteX0" fmla="*/ 2676525 w 2676525"/>
                <a:gd name="connsiteY0" fmla="*/ 1162050 h 1162050"/>
                <a:gd name="connsiteX1" fmla="*/ 2676525 w 2676525"/>
                <a:gd name="connsiteY1" fmla="*/ 1057275 h 1162050"/>
                <a:gd name="connsiteX2" fmla="*/ 2635250 w 2676525"/>
                <a:gd name="connsiteY2" fmla="*/ 1057275 h 1162050"/>
                <a:gd name="connsiteX3" fmla="*/ 2635250 w 2676525"/>
                <a:gd name="connsiteY3" fmla="*/ 933450 h 1162050"/>
                <a:gd name="connsiteX4" fmla="*/ 2076450 w 2676525"/>
                <a:gd name="connsiteY4" fmla="*/ 933450 h 1162050"/>
                <a:gd name="connsiteX5" fmla="*/ 2076450 w 2676525"/>
                <a:gd name="connsiteY5" fmla="*/ 863600 h 1162050"/>
                <a:gd name="connsiteX6" fmla="*/ 2009775 w 2676525"/>
                <a:gd name="connsiteY6" fmla="*/ 863600 h 1162050"/>
                <a:gd name="connsiteX7" fmla="*/ 2009775 w 2676525"/>
                <a:gd name="connsiteY7" fmla="*/ 819150 h 1162050"/>
                <a:gd name="connsiteX8" fmla="*/ 1552575 w 2676525"/>
                <a:gd name="connsiteY8" fmla="*/ 819150 h 1162050"/>
                <a:gd name="connsiteX9" fmla="*/ 1552575 w 2676525"/>
                <a:gd name="connsiteY9" fmla="*/ 781050 h 1162050"/>
                <a:gd name="connsiteX10" fmla="*/ 1517650 w 2676525"/>
                <a:gd name="connsiteY10" fmla="*/ 781050 h 1162050"/>
                <a:gd name="connsiteX11" fmla="*/ 1517650 w 2676525"/>
                <a:gd name="connsiteY11" fmla="*/ 752475 h 1162050"/>
                <a:gd name="connsiteX12" fmla="*/ 1476375 w 2676525"/>
                <a:gd name="connsiteY12" fmla="*/ 752475 h 1162050"/>
                <a:gd name="connsiteX13" fmla="*/ 1476375 w 2676525"/>
                <a:gd name="connsiteY13" fmla="*/ 717550 h 1162050"/>
                <a:gd name="connsiteX14" fmla="*/ 1435100 w 2676525"/>
                <a:gd name="connsiteY14" fmla="*/ 717550 h 1162050"/>
                <a:gd name="connsiteX15" fmla="*/ 1435100 w 2676525"/>
                <a:gd name="connsiteY15" fmla="*/ 669925 h 1162050"/>
                <a:gd name="connsiteX16" fmla="*/ 1257300 w 2676525"/>
                <a:gd name="connsiteY16" fmla="*/ 669925 h 1162050"/>
                <a:gd name="connsiteX17" fmla="*/ 1257300 w 2676525"/>
                <a:gd name="connsiteY17" fmla="*/ 638175 h 1162050"/>
                <a:gd name="connsiteX18" fmla="*/ 1257300 w 2676525"/>
                <a:gd name="connsiteY18" fmla="*/ 638175 h 1162050"/>
                <a:gd name="connsiteX19" fmla="*/ 1241425 w 2676525"/>
                <a:gd name="connsiteY19" fmla="*/ 638175 h 1162050"/>
                <a:gd name="connsiteX20" fmla="*/ 1241425 w 2676525"/>
                <a:gd name="connsiteY20" fmla="*/ 638175 h 1162050"/>
                <a:gd name="connsiteX21" fmla="*/ 1241425 w 2676525"/>
                <a:gd name="connsiteY21" fmla="*/ 619125 h 1162050"/>
                <a:gd name="connsiteX22" fmla="*/ 1108075 w 2676525"/>
                <a:gd name="connsiteY22" fmla="*/ 619125 h 1162050"/>
                <a:gd name="connsiteX23" fmla="*/ 1108075 w 2676525"/>
                <a:gd name="connsiteY23" fmla="*/ 587375 h 1162050"/>
                <a:gd name="connsiteX24" fmla="*/ 1079500 w 2676525"/>
                <a:gd name="connsiteY24" fmla="*/ 587375 h 1162050"/>
                <a:gd name="connsiteX25" fmla="*/ 1079500 w 2676525"/>
                <a:gd name="connsiteY25" fmla="*/ 558800 h 1162050"/>
                <a:gd name="connsiteX26" fmla="*/ 971550 w 2676525"/>
                <a:gd name="connsiteY26" fmla="*/ 558800 h 1162050"/>
                <a:gd name="connsiteX27" fmla="*/ 971550 w 2676525"/>
                <a:gd name="connsiteY27" fmla="*/ 558800 h 1162050"/>
                <a:gd name="connsiteX28" fmla="*/ 971550 w 2676525"/>
                <a:gd name="connsiteY28" fmla="*/ 533400 h 1162050"/>
                <a:gd name="connsiteX29" fmla="*/ 939800 w 2676525"/>
                <a:gd name="connsiteY29" fmla="*/ 533400 h 1162050"/>
                <a:gd name="connsiteX30" fmla="*/ 939800 w 2676525"/>
                <a:gd name="connsiteY30" fmla="*/ 514350 h 1162050"/>
                <a:gd name="connsiteX31" fmla="*/ 933450 w 2676525"/>
                <a:gd name="connsiteY31" fmla="*/ 514350 h 1162050"/>
                <a:gd name="connsiteX32" fmla="*/ 933450 w 2676525"/>
                <a:gd name="connsiteY32" fmla="*/ 488950 h 1162050"/>
                <a:gd name="connsiteX33" fmla="*/ 914400 w 2676525"/>
                <a:gd name="connsiteY33" fmla="*/ 485775 h 1162050"/>
                <a:gd name="connsiteX34" fmla="*/ 914400 w 2676525"/>
                <a:gd name="connsiteY34" fmla="*/ 466725 h 1162050"/>
                <a:gd name="connsiteX35" fmla="*/ 892175 w 2676525"/>
                <a:gd name="connsiteY35" fmla="*/ 466725 h 1162050"/>
                <a:gd name="connsiteX36" fmla="*/ 892175 w 2676525"/>
                <a:gd name="connsiteY36" fmla="*/ 403225 h 1162050"/>
                <a:gd name="connsiteX37" fmla="*/ 860425 w 2676525"/>
                <a:gd name="connsiteY37" fmla="*/ 403225 h 1162050"/>
                <a:gd name="connsiteX38" fmla="*/ 860425 w 2676525"/>
                <a:gd name="connsiteY38" fmla="*/ 361950 h 1162050"/>
                <a:gd name="connsiteX39" fmla="*/ 825500 w 2676525"/>
                <a:gd name="connsiteY39" fmla="*/ 361950 h 1162050"/>
                <a:gd name="connsiteX40" fmla="*/ 825500 w 2676525"/>
                <a:gd name="connsiteY40" fmla="*/ 333375 h 1162050"/>
                <a:gd name="connsiteX41" fmla="*/ 825500 w 2676525"/>
                <a:gd name="connsiteY41" fmla="*/ 333375 h 1162050"/>
                <a:gd name="connsiteX42" fmla="*/ 800100 w 2676525"/>
                <a:gd name="connsiteY42" fmla="*/ 333375 h 1162050"/>
                <a:gd name="connsiteX43" fmla="*/ 800100 w 2676525"/>
                <a:gd name="connsiteY43" fmla="*/ 288925 h 1162050"/>
                <a:gd name="connsiteX44" fmla="*/ 720725 w 2676525"/>
                <a:gd name="connsiteY44" fmla="*/ 288925 h 1162050"/>
                <a:gd name="connsiteX45" fmla="*/ 720725 w 2676525"/>
                <a:gd name="connsiteY45" fmla="*/ 269875 h 1162050"/>
                <a:gd name="connsiteX46" fmla="*/ 654050 w 2676525"/>
                <a:gd name="connsiteY46" fmla="*/ 269875 h 1162050"/>
                <a:gd name="connsiteX47" fmla="*/ 654050 w 2676525"/>
                <a:gd name="connsiteY47" fmla="*/ 241300 h 1162050"/>
                <a:gd name="connsiteX48" fmla="*/ 488950 w 2676525"/>
                <a:gd name="connsiteY48" fmla="*/ 241300 h 1162050"/>
                <a:gd name="connsiteX49" fmla="*/ 488950 w 2676525"/>
                <a:gd name="connsiteY49" fmla="*/ 219075 h 1162050"/>
                <a:gd name="connsiteX50" fmla="*/ 441325 w 2676525"/>
                <a:gd name="connsiteY50" fmla="*/ 219075 h 1162050"/>
                <a:gd name="connsiteX51" fmla="*/ 441325 w 2676525"/>
                <a:gd name="connsiteY51" fmla="*/ 184150 h 1162050"/>
                <a:gd name="connsiteX52" fmla="*/ 441325 w 2676525"/>
                <a:gd name="connsiteY52" fmla="*/ 184150 h 1162050"/>
                <a:gd name="connsiteX53" fmla="*/ 419100 w 2676525"/>
                <a:gd name="connsiteY53" fmla="*/ 184150 h 1162050"/>
                <a:gd name="connsiteX54" fmla="*/ 419100 w 2676525"/>
                <a:gd name="connsiteY54" fmla="*/ 142875 h 1162050"/>
                <a:gd name="connsiteX55" fmla="*/ 419100 w 2676525"/>
                <a:gd name="connsiteY55" fmla="*/ 142875 h 1162050"/>
                <a:gd name="connsiteX56" fmla="*/ 393700 w 2676525"/>
                <a:gd name="connsiteY56" fmla="*/ 142875 h 1162050"/>
                <a:gd name="connsiteX57" fmla="*/ 393700 w 2676525"/>
                <a:gd name="connsiteY57" fmla="*/ 123825 h 1162050"/>
                <a:gd name="connsiteX58" fmla="*/ 393700 w 2676525"/>
                <a:gd name="connsiteY58" fmla="*/ 123825 h 1162050"/>
                <a:gd name="connsiteX59" fmla="*/ 368300 w 2676525"/>
                <a:gd name="connsiteY59" fmla="*/ 123825 h 1162050"/>
                <a:gd name="connsiteX60" fmla="*/ 368300 w 2676525"/>
                <a:gd name="connsiteY60" fmla="*/ 123825 h 1162050"/>
                <a:gd name="connsiteX61" fmla="*/ 368300 w 2676525"/>
                <a:gd name="connsiteY61" fmla="*/ 95250 h 1162050"/>
                <a:gd name="connsiteX62" fmla="*/ 339725 w 2676525"/>
                <a:gd name="connsiteY62" fmla="*/ 95250 h 1162050"/>
                <a:gd name="connsiteX63" fmla="*/ 339725 w 2676525"/>
                <a:gd name="connsiteY63" fmla="*/ 82550 h 1162050"/>
                <a:gd name="connsiteX64" fmla="*/ 339725 w 2676525"/>
                <a:gd name="connsiteY64" fmla="*/ 82550 h 1162050"/>
                <a:gd name="connsiteX65" fmla="*/ 339725 w 2676525"/>
                <a:gd name="connsiteY65" fmla="*/ 82550 h 1162050"/>
                <a:gd name="connsiteX66" fmla="*/ 314325 w 2676525"/>
                <a:gd name="connsiteY66" fmla="*/ 82550 h 1162050"/>
                <a:gd name="connsiteX67" fmla="*/ 314325 w 2676525"/>
                <a:gd name="connsiteY67" fmla="*/ 66675 h 1162050"/>
                <a:gd name="connsiteX68" fmla="*/ 279400 w 2676525"/>
                <a:gd name="connsiteY68" fmla="*/ 66675 h 1162050"/>
                <a:gd name="connsiteX69" fmla="*/ 279400 w 2676525"/>
                <a:gd name="connsiteY69" fmla="*/ 66675 h 1162050"/>
                <a:gd name="connsiteX70" fmla="*/ 279400 w 2676525"/>
                <a:gd name="connsiteY70" fmla="*/ 66675 h 1162050"/>
                <a:gd name="connsiteX71" fmla="*/ 279400 w 2676525"/>
                <a:gd name="connsiteY71" fmla="*/ 47625 h 1162050"/>
                <a:gd name="connsiteX72" fmla="*/ 111125 w 2676525"/>
                <a:gd name="connsiteY72" fmla="*/ 47625 h 1162050"/>
                <a:gd name="connsiteX73" fmla="*/ 111125 w 2676525"/>
                <a:gd name="connsiteY73" fmla="*/ 15875 h 1162050"/>
                <a:gd name="connsiteX74" fmla="*/ 0 w 2676525"/>
                <a:gd name="connsiteY74" fmla="*/ 15875 h 1162050"/>
                <a:gd name="connsiteX75" fmla="*/ 0 w 2676525"/>
                <a:gd name="connsiteY75" fmla="*/ 0 h 1162050"/>
                <a:gd name="connsiteX76" fmla="*/ 0 w 2676525"/>
                <a:gd name="connsiteY76" fmla="*/ 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76525" h="1162050">
                  <a:moveTo>
                    <a:pt x="2676525" y="1162050"/>
                  </a:moveTo>
                  <a:lnTo>
                    <a:pt x="2676525" y="1057275"/>
                  </a:lnTo>
                  <a:lnTo>
                    <a:pt x="2635250" y="1057275"/>
                  </a:lnTo>
                  <a:lnTo>
                    <a:pt x="2635250" y="933450"/>
                  </a:lnTo>
                  <a:lnTo>
                    <a:pt x="2076450" y="933450"/>
                  </a:lnTo>
                  <a:lnTo>
                    <a:pt x="2076450" y="863600"/>
                  </a:lnTo>
                  <a:lnTo>
                    <a:pt x="2009775" y="863600"/>
                  </a:lnTo>
                  <a:lnTo>
                    <a:pt x="2009775" y="819150"/>
                  </a:lnTo>
                  <a:lnTo>
                    <a:pt x="1552575" y="819150"/>
                  </a:lnTo>
                  <a:lnTo>
                    <a:pt x="1552575" y="781050"/>
                  </a:lnTo>
                  <a:lnTo>
                    <a:pt x="1517650" y="781050"/>
                  </a:lnTo>
                  <a:lnTo>
                    <a:pt x="1517650" y="752475"/>
                  </a:lnTo>
                  <a:lnTo>
                    <a:pt x="1476375" y="752475"/>
                  </a:lnTo>
                  <a:lnTo>
                    <a:pt x="1476375" y="717550"/>
                  </a:lnTo>
                  <a:lnTo>
                    <a:pt x="1435100" y="717550"/>
                  </a:lnTo>
                  <a:lnTo>
                    <a:pt x="1435100" y="669925"/>
                  </a:lnTo>
                  <a:lnTo>
                    <a:pt x="1257300" y="669925"/>
                  </a:lnTo>
                  <a:lnTo>
                    <a:pt x="1257300" y="638175"/>
                  </a:lnTo>
                  <a:lnTo>
                    <a:pt x="1257300" y="638175"/>
                  </a:lnTo>
                  <a:lnTo>
                    <a:pt x="1241425" y="638175"/>
                  </a:lnTo>
                  <a:lnTo>
                    <a:pt x="1241425" y="638175"/>
                  </a:lnTo>
                  <a:lnTo>
                    <a:pt x="1241425" y="619125"/>
                  </a:lnTo>
                  <a:lnTo>
                    <a:pt x="1108075" y="619125"/>
                  </a:lnTo>
                  <a:lnTo>
                    <a:pt x="1108075" y="587375"/>
                  </a:lnTo>
                  <a:lnTo>
                    <a:pt x="1079500" y="587375"/>
                  </a:lnTo>
                  <a:lnTo>
                    <a:pt x="1079500" y="558800"/>
                  </a:lnTo>
                  <a:lnTo>
                    <a:pt x="971550" y="558800"/>
                  </a:lnTo>
                  <a:lnTo>
                    <a:pt x="971550" y="558800"/>
                  </a:lnTo>
                  <a:lnTo>
                    <a:pt x="971550" y="533400"/>
                  </a:lnTo>
                  <a:lnTo>
                    <a:pt x="939800" y="533400"/>
                  </a:lnTo>
                  <a:lnTo>
                    <a:pt x="939800" y="514350"/>
                  </a:lnTo>
                  <a:lnTo>
                    <a:pt x="933450" y="514350"/>
                  </a:lnTo>
                  <a:lnTo>
                    <a:pt x="933450" y="488950"/>
                  </a:lnTo>
                  <a:lnTo>
                    <a:pt x="914400" y="485775"/>
                  </a:lnTo>
                  <a:lnTo>
                    <a:pt x="914400" y="466725"/>
                  </a:lnTo>
                  <a:lnTo>
                    <a:pt x="892175" y="466725"/>
                  </a:lnTo>
                  <a:lnTo>
                    <a:pt x="892175" y="403225"/>
                  </a:lnTo>
                  <a:lnTo>
                    <a:pt x="860425" y="403225"/>
                  </a:lnTo>
                  <a:lnTo>
                    <a:pt x="860425" y="361950"/>
                  </a:lnTo>
                  <a:lnTo>
                    <a:pt x="825500" y="361950"/>
                  </a:lnTo>
                  <a:lnTo>
                    <a:pt x="825500" y="333375"/>
                  </a:lnTo>
                  <a:lnTo>
                    <a:pt x="825500" y="333375"/>
                  </a:lnTo>
                  <a:lnTo>
                    <a:pt x="800100" y="333375"/>
                  </a:lnTo>
                  <a:lnTo>
                    <a:pt x="800100" y="288925"/>
                  </a:lnTo>
                  <a:lnTo>
                    <a:pt x="720725" y="288925"/>
                  </a:lnTo>
                  <a:lnTo>
                    <a:pt x="720725" y="269875"/>
                  </a:lnTo>
                  <a:lnTo>
                    <a:pt x="654050" y="269875"/>
                  </a:lnTo>
                  <a:lnTo>
                    <a:pt x="654050" y="241300"/>
                  </a:lnTo>
                  <a:lnTo>
                    <a:pt x="488950" y="241300"/>
                  </a:lnTo>
                  <a:lnTo>
                    <a:pt x="488950" y="219075"/>
                  </a:lnTo>
                  <a:lnTo>
                    <a:pt x="441325" y="219075"/>
                  </a:lnTo>
                  <a:lnTo>
                    <a:pt x="441325" y="184150"/>
                  </a:lnTo>
                  <a:lnTo>
                    <a:pt x="441325" y="184150"/>
                  </a:lnTo>
                  <a:lnTo>
                    <a:pt x="419100" y="184150"/>
                  </a:lnTo>
                  <a:lnTo>
                    <a:pt x="419100" y="142875"/>
                  </a:lnTo>
                  <a:lnTo>
                    <a:pt x="419100" y="142875"/>
                  </a:lnTo>
                  <a:lnTo>
                    <a:pt x="393700" y="142875"/>
                  </a:lnTo>
                  <a:lnTo>
                    <a:pt x="393700" y="123825"/>
                  </a:lnTo>
                  <a:lnTo>
                    <a:pt x="393700" y="123825"/>
                  </a:lnTo>
                  <a:lnTo>
                    <a:pt x="368300" y="123825"/>
                  </a:lnTo>
                  <a:lnTo>
                    <a:pt x="368300" y="123825"/>
                  </a:lnTo>
                  <a:lnTo>
                    <a:pt x="368300" y="95250"/>
                  </a:lnTo>
                  <a:lnTo>
                    <a:pt x="339725" y="95250"/>
                  </a:lnTo>
                  <a:lnTo>
                    <a:pt x="339725" y="82550"/>
                  </a:lnTo>
                  <a:lnTo>
                    <a:pt x="339725" y="82550"/>
                  </a:lnTo>
                  <a:lnTo>
                    <a:pt x="339725" y="82550"/>
                  </a:lnTo>
                  <a:lnTo>
                    <a:pt x="314325" y="82550"/>
                  </a:lnTo>
                  <a:lnTo>
                    <a:pt x="314325" y="66675"/>
                  </a:lnTo>
                  <a:lnTo>
                    <a:pt x="279400" y="66675"/>
                  </a:lnTo>
                  <a:lnTo>
                    <a:pt x="279400" y="66675"/>
                  </a:lnTo>
                  <a:lnTo>
                    <a:pt x="279400" y="66675"/>
                  </a:lnTo>
                  <a:lnTo>
                    <a:pt x="279400" y="47625"/>
                  </a:lnTo>
                  <a:lnTo>
                    <a:pt x="111125" y="47625"/>
                  </a:lnTo>
                  <a:lnTo>
                    <a:pt x="111125" y="15875"/>
                  </a:lnTo>
                  <a:lnTo>
                    <a:pt x="0" y="15875"/>
                  </a:lnTo>
                  <a:lnTo>
                    <a:pt x="0" y="0"/>
                  </a:lnTo>
                  <a:lnTo>
                    <a:pt x="0" y="0"/>
                  </a:lnTo>
                </a:path>
              </a:pathLst>
            </a:custGeom>
            <a:noFill/>
            <a:ln w="28575">
              <a:solidFill>
                <a:schemeClr val="accent4"/>
              </a:solidFill>
              <a:miter lim="800000"/>
              <a:headEnd/>
              <a:tailEnd/>
            </a:ln>
          </p:spPr>
          <p:txBody>
            <a:bodyPr rtlCol="0" anchor="ctr"/>
            <a:lstStyle/>
            <a:p>
              <a:pPr algn="ctr"/>
              <a:endParaRPr lang="en-US"/>
            </a:p>
          </p:txBody>
        </p:sp>
        <p:sp>
          <p:nvSpPr>
            <p:cNvPr id="16" name="Freeform 15">
              <a:extLst>
                <a:ext uri="{FF2B5EF4-FFF2-40B4-BE49-F238E27FC236}">
                  <a16:creationId xmlns:a16="http://schemas.microsoft.com/office/drawing/2014/main" id="{5279A294-5629-0297-227A-D4031CD1E764}"/>
                </a:ext>
              </a:extLst>
            </p:cNvPr>
            <p:cNvSpPr/>
            <p:nvPr/>
          </p:nvSpPr>
          <p:spPr bwMode="auto">
            <a:xfrm>
              <a:off x="7391400" y="1631950"/>
              <a:ext cx="1184275" cy="676275"/>
            </a:xfrm>
            <a:custGeom>
              <a:avLst/>
              <a:gdLst>
                <a:gd name="connsiteX0" fmla="*/ 0 w 1184275"/>
                <a:gd name="connsiteY0" fmla="*/ 0 h 676275"/>
                <a:gd name="connsiteX1" fmla="*/ 79375 w 1184275"/>
                <a:gd name="connsiteY1" fmla="*/ 0 h 676275"/>
                <a:gd name="connsiteX2" fmla="*/ 79375 w 1184275"/>
                <a:gd name="connsiteY2" fmla="*/ 0 h 676275"/>
                <a:gd name="connsiteX3" fmla="*/ 79375 w 1184275"/>
                <a:gd name="connsiteY3" fmla="*/ 0 h 676275"/>
                <a:gd name="connsiteX4" fmla="*/ 79375 w 1184275"/>
                <a:gd name="connsiteY4" fmla="*/ 25400 h 676275"/>
                <a:gd name="connsiteX5" fmla="*/ 111125 w 1184275"/>
                <a:gd name="connsiteY5" fmla="*/ 25400 h 676275"/>
                <a:gd name="connsiteX6" fmla="*/ 111125 w 1184275"/>
                <a:gd name="connsiteY6" fmla="*/ 44450 h 676275"/>
                <a:gd name="connsiteX7" fmla="*/ 266700 w 1184275"/>
                <a:gd name="connsiteY7" fmla="*/ 44450 h 676275"/>
                <a:gd name="connsiteX8" fmla="*/ 266700 w 1184275"/>
                <a:gd name="connsiteY8" fmla="*/ 60325 h 676275"/>
                <a:gd name="connsiteX9" fmla="*/ 336550 w 1184275"/>
                <a:gd name="connsiteY9" fmla="*/ 60325 h 676275"/>
                <a:gd name="connsiteX10" fmla="*/ 336550 w 1184275"/>
                <a:gd name="connsiteY10" fmla="*/ 101600 h 676275"/>
                <a:gd name="connsiteX11" fmla="*/ 403225 w 1184275"/>
                <a:gd name="connsiteY11" fmla="*/ 101600 h 676275"/>
                <a:gd name="connsiteX12" fmla="*/ 403225 w 1184275"/>
                <a:gd name="connsiteY12" fmla="*/ 161925 h 676275"/>
                <a:gd name="connsiteX13" fmla="*/ 422275 w 1184275"/>
                <a:gd name="connsiteY13" fmla="*/ 161925 h 676275"/>
                <a:gd name="connsiteX14" fmla="*/ 422275 w 1184275"/>
                <a:gd name="connsiteY14" fmla="*/ 304800 h 676275"/>
                <a:gd name="connsiteX15" fmla="*/ 450850 w 1184275"/>
                <a:gd name="connsiteY15" fmla="*/ 304800 h 676275"/>
                <a:gd name="connsiteX16" fmla="*/ 450850 w 1184275"/>
                <a:gd name="connsiteY16" fmla="*/ 320675 h 676275"/>
                <a:gd name="connsiteX17" fmla="*/ 450850 w 1184275"/>
                <a:gd name="connsiteY17" fmla="*/ 352425 h 676275"/>
                <a:gd name="connsiteX18" fmla="*/ 482600 w 1184275"/>
                <a:gd name="connsiteY18" fmla="*/ 352425 h 676275"/>
                <a:gd name="connsiteX19" fmla="*/ 482600 w 1184275"/>
                <a:gd name="connsiteY19" fmla="*/ 352425 h 676275"/>
                <a:gd name="connsiteX20" fmla="*/ 482600 w 1184275"/>
                <a:gd name="connsiteY20" fmla="*/ 371475 h 676275"/>
                <a:gd name="connsiteX21" fmla="*/ 574675 w 1184275"/>
                <a:gd name="connsiteY21" fmla="*/ 371475 h 676275"/>
                <a:gd name="connsiteX22" fmla="*/ 574675 w 1184275"/>
                <a:gd name="connsiteY22" fmla="*/ 390525 h 676275"/>
                <a:gd name="connsiteX23" fmla="*/ 612775 w 1184275"/>
                <a:gd name="connsiteY23" fmla="*/ 390525 h 676275"/>
                <a:gd name="connsiteX24" fmla="*/ 612775 w 1184275"/>
                <a:gd name="connsiteY24" fmla="*/ 406400 h 676275"/>
                <a:gd name="connsiteX25" fmla="*/ 711200 w 1184275"/>
                <a:gd name="connsiteY25" fmla="*/ 406400 h 676275"/>
                <a:gd name="connsiteX26" fmla="*/ 711200 w 1184275"/>
                <a:gd name="connsiteY26" fmla="*/ 406400 h 676275"/>
                <a:gd name="connsiteX27" fmla="*/ 711200 w 1184275"/>
                <a:gd name="connsiteY27" fmla="*/ 425450 h 676275"/>
                <a:gd name="connsiteX28" fmla="*/ 746125 w 1184275"/>
                <a:gd name="connsiteY28" fmla="*/ 425450 h 676275"/>
                <a:gd name="connsiteX29" fmla="*/ 746125 w 1184275"/>
                <a:gd name="connsiteY29" fmla="*/ 473075 h 676275"/>
                <a:gd name="connsiteX30" fmla="*/ 803275 w 1184275"/>
                <a:gd name="connsiteY30" fmla="*/ 473075 h 676275"/>
                <a:gd name="connsiteX31" fmla="*/ 803275 w 1184275"/>
                <a:gd name="connsiteY31" fmla="*/ 511175 h 676275"/>
                <a:gd name="connsiteX32" fmla="*/ 803275 w 1184275"/>
                <a:gd name="connsiteY32" fmla="*/ 511175 h 676275"/>
                <a:gd name="connsiteX33" fmla="*/ 831850 w 1184275"/>
                <a:gd name="connsiteY33" fmla="*/ 511175 h 676275"/>
                <a:gd name="connsiteX34" fmla="*/ 831850 w 1184275"/>
                <a:gd name="connsiteY34" fmla="*/ 530225 h 676275"/>
                <a:gd name="connsiteX35" fmla="*/ 977900 w 1184275"/>
                <a:gd name="connsiteY35" fmla="*/ 530225 h 676275"/>
                <a:gd name="connsiteX36" fmla="*/ 977900 w 1184275"/>
                <a:gd name="connsiteY36" fmla="*/ 555625 h 676275"/>
                <a:gd name="connsiteX37" fmla="*/ 1101725 w 1184275"/>
                <a:gd name="connsiteY37" fmla="*/ 555625 h 676275"/>
                <a:gd name="connsiteX38" fmla="*/ 1101725 w 1184275"/>
                <a:gd name="connsiteY38" fmla="*/ 571500 h 676275"/>
                <a:gd name="connsiteX39" fmla="*/ 1130300 w 1184275"/>
                <a:gd name="connsiteY39" fmla="*/ 571500 h 676275"/>
                <a:gd name="connsiteX40" fmla="*/ 1130300 w 1184275"/>
                <a:gd name="connsiteY40" fmla="*/ 612775 h 676275"/>
                <a:gd name="connsiteX41" fmla="*/ 1162050 w 1184275"/>
                <a:gd name="connsiteY41" fmla="*/ 612775 h 676275"/>
                <a:gd name="connsiteX42" fmla="*/ 1162050 w 1184275"/>
                <a:gd name="connsiteY42" fmla="*/ 676275 h 676275"/>
                <a:gd name="connsiteX43" fmla="*/ 1184275 w 1184275"/>
                <a:gd name="connsiteY43" fmla="*/ 676275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184275" h="676275">
                  <a:moveTo>
                    <a:pt x="0" y="0"/>
                  </a:moveTo>
                  <a:lnTo>
                    <a:pt x="79375" y="0"/>
                  </a:lnTo>
                  <a:lnTo>
                    <a:pt x="79375" y="0"/>
                  </a:lnTo>
                  <a:lnTo>
                    <a:pt x="79375" y="0"/>
                  </a:lnTo>
                  <a:lnTo>
                    <a:pt x="79375" y="25400"/>
                  </a:lnTo>
                  <a:lnTo>
                    <a:pt x="111125" y="25400"/>
                  </a:lnTo>
                  <a:lnTo>
                    <a:pt x="111125" y="44450"/>
                  </a:lnTo>
                  <a:lnTo>
                    <a:pt x="266700" y="44450"/>
                  </a:lnTo>
                  <a:lnTo>
                    <a:pt x="266700" y="60325"/>
                  </a:lnTo>
                  <a:lnTo>
                    <a:pt x="336550" y="60325"/>
                  </a:lnTo>
                  <a:lnTo>
                    <a:pt x="336550" y="101600"/>
                  </a:lnTo>
                  <a:lnTo>
                    <a:pt x="403225" y="101600"/>
                  </a:lnTo>
                  <a:lnTo>
                    <a:pt x="403225" y="161925"/>
                  </a:lnTo>
                  <a:lnTo>
                    <a:pt x="422275" y="161925"/>
                  </a:lnTo>
                  <a:lnTo>
                    <a:pt x="422275" y="304800"/>
                  </a:lnTo>
                  <a:lnTo>
                    <a:pt x="450850" y="304800"/>
                  </a:lnTo>
                  <a:lnTo>
                    <a:pt x="450850" y="320675"/>
                  </a:lnTo>
                  <a:lnTo>
                    <a:pt x="450850" y="352425"/>
                  </a:lnTo>
                  <a:lnTo>
                    <a:pt x="482600" y="352425"/>
                  </a:lnTo>
                  <a:lnTo>
                    <a:pt x="482600" y="352425"/>
                  </a:lnTo>
                  <a:lnTo>
                    <a:pt x="482600" y="371475"/>
                  </a:lnTo>
                  <a:lnTo>
                    <a:pt x="574675" y="371475"/>
                  </a:lnTo>
                  <a:lnTo>
                    <a:pt x="574675" y="390525"/>
                  </a:lnTo>
                  <a:lnTo>
                    <a:pt x="612775" y="390525"/>
                  </a:lnTo>
                  <a:lnTo>
                    <a:pt x="612775" y="406400"/>
                  </a:lnTo>
                  <a:lnTo>
                    <a:pt x="711200" y="406400"/>
                  </a:lnTo>
                  <a:lnTo>
                    <a:pt x="711200" y="406400"/>
                  </a:lnTo>
                  <a:lnTo>
                    <a:pt x="711200" y="425450"/>
                  </a:lnTo>
                  <a:lnTo>
                    <a:pt x="746125" y="425450"/>
                  </a:lnTo>
                  <a:lnTo>
                    <a:pt x="746125" y="473075"/>
                  </a:lnTo>
                  <a:lnTo>
                    <a:pt x="803275" y="473075"/>
                  </a:lnTo>
                  <a:lnTo>
                    <a:pt x="803275" y="511175"/>
                  </a:lnTo>
                  <a:lnTo>
                    <a:pt x="803275" y="511175"/>
                  </a:lnTo>
                  <a:lnTo>
                    <a:pt x="831850" y="511175"/>
                  </a:lnTo>
                  <a:lnTo>
                    <a:pt x="831850" y="530225"/>
                  </a:lnTo>
                  <a:lnTo>
                    <a:pt x="977900" y="530225"/>
                  </a:lnTo>
                  <a:lnTo>
                    <a:pt x="977900" y="555625"/>
                  </a:lnTo>
                  <a:lnTo>
                    <a:pt x="1101725" y="555625"/>
                  </a:lnTo>
                  <a:lnTo>
                    <a:pt x="1101725" y="571500"/>
                  </a:lnTo>
                  <a:lnTo>
                    <a:pt x="1130300" y="571500"/>
                  </a:lnTo>
                  <a:lnTo>
                    <a:pt x="1130300" y="612775"/>
                  </a:lnTo>
                  <a:lnTo>
                    <a:pt x="1162050" y="612775"/>
                  </a:lnTo>
                  <a:lnTo>
                    <a:pt x="1162050" y="676275"/>
                  </a:lnTo>
                  <a:lnTo>
                    <a:pt x="1184275" y="676275"/>
                  </a:lnTo>
                </a:path>
              </a:pathLst>
            </a:custGeom>
            <a:noFill/>
            <a:ln w="28575">
              <a:solidFill>
                <a:schemeClr val="accent4"/>
              </a:solidFill>
              <a:miter lim="800000"/>
              <a:headEnd/>
              <a:tailEnd/>
            </a:ln>
          </p:spPr>
          <p:txBody>
            <a:bodyPr rtlCol="0" anchor="ctr"/>
            <a:lstStyle/>
            <a:p>
              <a:pPr algn="ctr"/>
              <a:endParaRPr lang="en-US"/>
            </a:p>
          </p:txBody>
        </p:sp>
      </p:grpSp>
      <p:grpSp>
        <p:nvGrpSpPr>
          <p:cNvPr id="224" name="Group 223">
            <a:extLst>
              <a:ext uri="{FF2B5EF4-FFF2-40B4-BE49-F238E27FC236}">
                <a16:creationId xmlns:a16="http://schemas.microsoft.com/office/drawing/2014/main" id="{1367DDD1-3541-ABC0-5801-A6BD61D07400}"/>
              </a:ext>
            </a:extLst>
          </p:cNvPr>
          <p:cNvGrpSpPr/>
          <p:nvPr/>
        </p:nvGrpSpPr>
        <p:grpSpPr>
          <a:xfrm>
            <a:off x="7089260" y="1955536"/>
            <a:ext cx="3940175" cy="1960950"/>
            <a:chOff x="7302500" y="1461700"/>
            <a:chExt cx="3940175" cy="1960950"/>
          </a:xfrm>
        </p:grpSpPr>
        <p:sp>
          <p:nvSpPr>
            <p:cNvPr id="126" name="TextBox 125">
              <a:extLst>
                <a:ext uri="{FF2B5EF4-FFF2-40B4-BE49-F238E27FC236}">
                  <a16:creationId xmlns:a16="http://schemas.microsoft.com/office/drawing/2014/main" id="{2D10C56A-26E0-98F2-6F15-2B54941F1C24}"/>
                </a:ext>
              </a:extLst>
            </p:cNvPr>
            <p:cNvSpPr txBox="1"/>
            <p:nvPr/>
          </p:nvSpPr>
          <p:spPr bwMode="auto">
            <a:xfrm>
              <a:off x="7302500" y="14617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127" name="TextBox 126">
              <a:extLst>
                <a:ext uri="{FF2B5EF4-FFF2-40B4-BE49-F238E27FC236}">
                  <a16:creationId xmlns:a16="http://schemas.microsoft.com/office/drawing/2014/main" id="{44F00C6C-84D4-CF4D-4011-4C764B942F88}"/>
                </a:ext>
              </a:extLst>
            </p:cNvPr>
            <p:cNvSpPr txBox="1"/>
            <p:nvPr/>
          </p:nvSpPr>
          <p:spPr bwMode="auto">
            <a:xfrm>
              <a:off x="8432800" y="22586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128" name="TextBox 127">
              <a:extLst>
                <a:ext uri="{FF2B5EF4-FFF2-40B4-BE49-F238E27FC236}">
                  <a16:creationId xmlns:a16="http://schemas.microsoft.com/office/drawing/2014/main" id="{AF2DFFD9-CCB8-E4C0-54AE-76C35680563C}"/>
                </a:ext>
              </a:extLst>
            </p:cNvPr>
            <p:cNvSpPr txBox="1"/>
            <p:nvPr/>
          </p:nvSpPr>
          <p:spPr bwMode="auto">
            <a:xfrm>
              <a:off x="8035925" y="18331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129" name="TextBox 128">
              <a:extLst>
                <a:ext uri="{FF2B5EF4-FFF2-40B4-BE49-F238E27FC236}">
                  <a16:creationId xmlns:a16="http://schemas.microsoft.com/office/drawing/2014/main" id="{131A130D-77FE-6D36-C315-F6BBC727A1CD}"/>
                </a:ext>
              </a:extLst>
            </p:cNvPr>
            <p:cNvSpPr txBox="1"/>
            <p:nvPr/>
          </p:nvSpPr>
          <p:spPr bwMode="auto">
            <a:xfrm>
              <a:off x="8178800" y="20109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130" name="TextBox 129">
              <a:extLst>
                <a:ext uri="{FF2B5EF4-FFF2-40B4-BE49-F238E27FC236}">
                  <a16:creationId xmlns:a16="http://schemas.microsoft.com/office/drawing/2014/main" id="{AB210042-55CB-80A7-CA4C-2F77A8FD589C}"/>
                </a:ext>
              </a:extLst>
            </p:cNvPr>
            <p:cNvSpPr txBox="1"/>
            <p:nvPr/>
          </p:nvSpPr>
          <p:spPr bwMode="auto">
            <a:xfrm>
              <a:off x="8108950" y="18649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131" name="TextBox 130">
              <a:extLst>
                <a:ext uri="{FF2B5EF4-FFF2-40B4-BE49-F238E27FC236}">
                  <a16:creationId xmlns:a16="http://schemas.microsoft.com/office/drawing/2014/main" id="{2A389D55-C22A-6C0C-29B9-F73B58D10DC2}"/>
                </a:ext>
              </a:extLst>
            </p:cNvPr>
            <p:cNvSpPr txBox="1"/>
            <p:nvPr/>
          </p:nvSpPr>
          <p:spPr bwMode="auto">
            <a:xfrm>
              <a:off x="8369300" y="21665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1" name="TextBox 210">
              <a:extLst>
                <a:ext uri="{FF2B5EF4-FFF2-40B4-BE49-F238E27FC236}">
                  <a16:creationId xmlns:a16="http://schemas.microsoft.com/office/drawing/2014/main" id="{DDFAD832-71C8-9463-D79A-20A5D21D7A93}"/>
                </a:ext>
              </a:extLst>
            </p:cNvPr>
            <p:cNvSpPr txBox="1"/>
            <p:nvPr/>
          </p:nvSpPr>
          <p:spPr bwMode="auto">
            <a:xfrm>
              <a:off x="8391525" y="218877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2" name="TextBox 211">
              <a:extLst>
                <a:ext uri="{FF2B5EF4-FFF2-40B4-BE49-F238E27FC236}">
                  <a16:creationId xmlns:a16="http://schemas.microsoft.com/office/drawing/2014/main" id="{5BB5B244-477F-EB02-F7C6-0EB8AB931A7E}"/>
                </a:ext>
              </a:extLst>
            </p:cNvPr>
            <p:cNvSpPr txBox="1"/>
            <p:nvPr/>
          </p:nvSpPr>
          <p:spPr bwMode="auto">
            <a:xfrm>
              <a:off x="8493125" y="22840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3" name="TextBox 212">
              <a:extLst>
                <a:ext uri="{FF2B5EF4-FFF2-40B4-BE49-F238E27FC236}">
                  <a16:creationId xmlns:a16="http://schemas.microsoft.com/office/drawing/2014/main" id="{9932DE41-F8C5-F067-9AC0-E5A30A055199}"/>
                </a:ext>
              </a:extLst>
            </p:cNvPr>
            <p:cNvSpPr txBox="1"/>
            <p:nvPr/>
          </p:nvSpPr>
          <p:spPr bwMode="auto">
            <a:xfrm>
              <a:off x="8639175" y="23888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4" name="TextBox 213">
              <a:extLst>
                <a:ext uri="{FF2B5EF4-FFF2-40B4-BE49-F238E27FC236}">
                  <a16:creationId xmlns:a16="http://schemas.microsoft.com/office/drawing/2014/main" id="{51520D86-9F0F-54FF-2B6B-197F4A551135}"/>
                </a:ext>
              </a:extLst>
            </p:cNvPr>
            <p:cNvSpPr txBox="1"/>
            <p:nvPr/>
          </p:nvSpPr>
          <p:spPr bwMode="auto">
            <a:xfrm>
              <a:off x="8975725" y="26491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5" name="TextBox 214">
              <a:extLst>
                <a:ext uri="{FF2B5EF4-FFF2-40B4-BE49-F238E27FC236}">
                  <a16:creationId xmlns:a16="http://schemas.microsoft.com/office/drawing/2014/main" id="{49E4F54D-2990-9C8B-6782-63C18A8C1FCE}"/>
                </a:ext>
              </a:extLst>
            </p:cNvPr>
            <p:cNvSpPr txBox="1"/>
            <p:nvPr/>
          </p:nvSpPr>
          <p:spPr bwMode="auto">
            <a:xfrm>
              <a:off x="9026525" y="26491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6" name="TextBox 215">
              <a:extLst>
                <a:ext uri="{FF2B5EF4-FFF2-40B4-BE49-F238E27FC236}">
                  <a16:creationId xmlns:a16="http://schemas.microsoft.com/office/drawing/2014/main" id="{59716B63-0BFF-7D24-729C-03E8EC701262}"/>
                </a:ext>
              </a:extLst>
            </p:cNvPr>
            <p:cNvSpPr txBox="1"/>
            <p:nvPr/>
          </p:nvSpPr>
          <p:spPr bwMode="auto">
            <a:xfrm>
              <a:off x="9455150" y="28714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7" name="TextBox 216">
              <a:extLst>
                <a:ext uri="{FF2B5EF4-FFF2-40B4-BE49-F238E27FC236}">
                  <a16:creationId xmlns:a16="http://schemas.microsoft.com/office/drawing/2014/main" id="{CE5649D4-949E-CABA-6C55-180517FE487B}"/>
                </a:ext>
              </a:extLst>
            </p:cNvPr>
            <p:cNvSpPr txBox="1"/>
            <p:nvPr/>
          </p:nvSpPr>
          <p:spPr bwMode="auto">
            <a:xfrm>
              <a:off x="10534650" y="29666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8" name="TextBox 217">
              <a:extLst>
                <a:ext uri="{FF2B5EF4-FFF2-40B4-BE49-F238E27FC236}">
                  <a16:creationId xmlns:a16="http://schemas.microsoft.com/office/drawing/2014/main" id="{F2025C01-280E-099A-EF4C-09E05959ADD2}"/>
                </a:ext>
              </a:extLst>
            </p:cNvPr>
            <p:cNvSpPr txBox="1"/>
            <p:nvPr/>
          </p:nvSpPr>
          <p:spPr bwMode="auto">
            <a:xfrm>
              <a:off x="10829925" y="29698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19" name="TextBox 218">
              <a:extLst>
                <a:ext uri="{FF2B5EF4-FFF2-40B4-BE49-F238E27FC236}">
                  <a16:creationId xmlns:a16="http://schemas.microsoft.com/office/drawing/2014/main" id="{6C0825E3-75D2-D1D7-3C6E-573D2A1C79BD}"/>
                </a:ext>
              </a:extLst>
            </p:cNvPr>
            <p:cNvSpPr txBox="1"/>
            <p:nvPr/>
          </p:nvSpPr>
          <p:spPr bwMode="auto">
            <a:xfrm>
              <a:off x="11045825" y="3145651"/>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20" name="TextBox 219">
              <a:extLst>
                <a:ext uri="{FF2B5EF4-FFF2-40B4-BE49-F238E27FC236}">
                  <a16:creationId xmlns:a16="http://schemas.microsoft.com/office/drawing/2014/main" id="{11C71257-94EB-BBD7-790A-D4F0B51C0D5E}"/>
                </a:ext>
              </a:extLst>
            </p:cNvPr>
            <p:cNvSpPr txBox="1"/>
            <p:nvPr/>
          </p:nvSpPr>
          <p:spPr bwMode="auto">
            <a:xfrm>
              <a:off x="9585325" y="2931725"/>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21" name="TextBox 220">
              <a:extLst>
                <a:ext uri="{FF2B5EF4-FFF2-40B4-BE49-F238E27FC236}">
                  <a16:creationId xmlns:a16="http://schemas.microsoft.com/office/drawing/2014/main" id="{CC752C48-7255-DA22-4123-5B5BEBC62677}"/>
                </a:ext>
              </a:extLst>
            </p:cNvPr>
            <p:cNvSpPr txBox="1"/>
            <p:nvPr/>
          </p:nvSpPr>
          <p:spPr bwMode="auto">
            <a:xfrm>
              <a:off x="9899650" y="29666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22" name="TextBox 221">
              <a:extLst>
                <a:ext uri="{FF2B5EF4-FFF2-40B4-BE49-F238E27FC236}">
                  <a16:creationId xmlns:a16="http://schemas.microsoft.com/office/drawing/2014/main" id="{B2CC972A-93F6-9D8B-2229-27374511A5DA}"/>
                </a:ext>
              </a:extLst>
            </p:cNvPr>
            <p:cNvSpPr txBox="1"/>
            <p:nvPr/>
          </p:nvSpPr>
          <p:spPr bwMode="auto">
            <a:xfrm>
              <a:off x="9994900" y="297300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sp>
          <p:nvSpPr>
            <p:cNvPr id="223" name="TextBox 222">
              <a:extLst>
                <a:ext uri="{FF2B5EF4-FFF2-40B4-BE49-F238E27FC236}">
                  <a16:creationId xmlns:a16="http://schemas.microsoft.com/office/drawing/2014/main" id="{2CB4A9C6-9043-3D34-4802-BDED3CB0B1F7}"/>
                </a:ext>
              </a:extLst>
            </p:cNvPr>
            <p:cNvSpPr txBox="1"/>
            <p:nvPr/>
          </p:nvSpPr>
          <p:spPr bwMode="auto">
            <a:xfrm>
              <a:off x="9842500" y="2966650"/>
              <a:ext cx="196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200" b="0">
                  <a:solidFill>
                    <a:schemeClr val="tx2"/>
                  </a:solidFill>
                  <a:latin typeface="Calibri" panose="020F0502020204030204" pitchFamily="34" charset="0"/>
                </a:rPr>
                <a:t>o</a:t>
              </a:r>
            </a:p>
          </p:txBody>
        </p:sp>
      </p:grpSp>
      <p:sp>
        <p:nvSpPr>
          <p:cNvPr id="18" name="Freeform 17">
            <a:extLst>
              <a:ext uri="{FF2B5EF4-FFF2-40B4-BE49-F238E27FC236}">
                <a16:creationId xmlns:a16="http://schemas.microsoft.com/office/drawing/2014/main" id="{29411781-871A-FEE7-CF30-D135CA9DCC09}"/>
              </a:ext>
            </a:extLst>
          </p:cNvPr>
          <p:cNvSpPr/>
          <p:nvPr/>
        </p:nvSpPr>
        <p:spPr bwMode="auto">
          <a:xfrm>
            <a:off x="7305160" y="2109911"/>
            <a:ext cx="4111625" cy="1222375"/>
          </a:xfrm>
          <a:custGeom>
            <a:avLst/>
            <a:gdLst>
              <a:gd name="connsiteX0" fmla="*/ 4111625 w 4111625"/>
              <a:gd name="connsiteY0" fmla="*/ 1222375 h 1222375"/>
              <a:gd name="connsiteX1" fmla="*/ 3495675 w 4111625"/>
              <a:gd name="connsiteY1" fmla="*/ 1222375 h 1222375"/>
              <a:gd name="connsiteX2" fmla="*/ 3495675 w 4111625"/>
              <a:gd name="connsiteY2" fmla="*/ 1152525 h 1222375"/>
              <a:gd name="connsiteX3" fmla="*/ 3178175 w 4111625"/>
              <a:gd name="connsiteY3" fmla="*/ 1152525 h 1222375"/>
              <a:gd name="connsiteX4" fmla="*/ 3178175 w 4111625"/>
              <a:gd name="connsiteY4" fmla="*/ 1133475 h 1222375"/>
              <a:gd name="connsiteX5" fmla="*/ 3162300 w 4111625"/>
              <a:gd name="connsiteY5" fmla="*/ 1133475 h 1222375"/>
              <a:gd name="connsiteX6" fmla="*/ 3162300 w 4111625"/>
              <a:gd name="connsiteY6" fmla="*/ 1092200 h 1222375"/>
              <a:gd name="connsiteX7" fmla="*/ 3073400 w 4111625"/>
              <a:gd name="connsiteY7" fmla="*/ 1092200 h 1222375"/>
              <a:gd name="connsiteX8" fmla="*/ 3073400 w 4111625"/>
              <a:gd name="connsiteY8" fmla="*/ 1047750 h 1222375"/>
              <a:gd name="connsiteX9" fmla="*/ 2908300 w 4111625"/>
              <a:gd name="connsiteY9" fmla="*/ 1047750 h 1222375"/>
              <a:gd name="connsiteX10" fmla="*/ 2908300 w 4111625"/>
              <a:gd name="connsiteY10" fmla="*/ 1012825 h 1222375"/>
              <a:gd name="connsiteX11" fmla="*/ 2574925 w 4111625"/>
              <a:gd name="connsiteY11" fmla="*/ 1012825 h 1222375"/>
              <a:gd name="connsiteX12" fmla="*/ 2574925 w 4111625"/>
              <a:gd name="connsiteY12" fmla="*/ 981075 h 1222375"/>
              <a:gd name="connsiteX13" fmla="*/ 2540000 w 4111625"/>
              <a:gd name="connsiteY13" fmla="*/ 981075 h 1222375"/>
              <a:gd name="connsiteX14" fmla="*/ 2540000 w 4111625"/>
              <a:gd name="connsiteY14" fmla="*/ 927100 h 1222375"/>
              <a:gd name="connsiteX15" fmla="*/ 2457450 w 4111625"/>
              <a:gd name="connsiteY15" fmla="*/ 927100 h 1222375"/>
              <a:gd name="connsiteX16" fmla="*/ 2457450 w 4111625"/>
              <a:gd name="connsiteY16" fmla="*/ 898525 h 1222375"/>
              <a:gd name="connsiteX17" fmla="*/ 2397125 w 4111625"/>
              <a:gd name="connsiteY17" fmla="*/ 898525 h 1222375"/>
              <a:gd name="connsiteX18" fmla="*/ 2397125 w 4111625"/>
              <a:gd name="connsiteY18" fmla="*/ 866775 h 1222375"/>
              <a:gd name="connsiteX19" fmla="*/ 2241550 w 4111625"/>
              <a:gd name="connsiteY19" fmla="*/ 866775 h 1222375"/>
              <a:gd name="connsiteX20" fmla="*/ 2241550 w 4111625"/>
              <a:gd name="connsiteY20" fmla="*/ 866775 h 1222375"/>
              <a:gd name="connsiteX21" fmla="*/ 2241550 w 4111625"/>
              <a:gd name="connsiteY21" fmla="*/ 866775 h 1222375"/>
              <a:gd name="connsiteX22" fmla="*/ 2241550 w 4111625"/>
              <a:gd name="connsiteY22" fmla="*/ 866775 h 1222375"/>
              <a:gd name="connsiteX23" fmla="*/ 2241550 w 4111625"/>
              <a:gd name="connsiteY23" fmla="*/ 850900 h 1222375"/>
              <a:gd name="connsiteX24" fmla="*/ 2092325 w 4111625"/>
              <a:gd name="connsiteY24" fmla="*/ 850900 h 1222375"/>
              <a:gd name="connsiteX25" fmla="*/ 2092325 w 4111625"/>
              <a:gd name="connsiteY25" fmla="*/ 825500 h 1222375"/>
              <a:gd name="connsiteX26" fmla="*/ 2035175 w 4111625"/>
              <a:gd name="connsiteY26" fmla="*/ 825500 h 1222375"/>
              <a:gd name="connsiteX27" fmla="*/ 2035175 w 4111625"/>
              <a:gd name="connsiteY27" fmla="*/ 771525 h 1222375"/>
              <a:gd name="connsiteX28" fmla="*/ 2009775 w 4111625"/>
              <a:gd name="connsiteY28" fmla="*/ 771525 h 1222375"/>
              <a:gd name="connsiteX29" fmla="*/ 2009775 w 4111625"/>
              <a:gd name="connsiteY29" fmla="*/ 723900 h 1222375"/>
              <a:gd name="connsiteX30" fmla="*/ 1981200 w 4111625"/>
              <a:gd name="connsiteY30" fmla="*/ 723900 h 1222375"/>
              <a:gd name="connsiteX31" fmla="*/ 1981200 w 4111625"/>
              <a:gd name="connsiteY31" fmla="*/ 682625 h 1222375"/>
              <a:gd name="connsiteX32" fmla="*/ 1968500 w 4111625"/>
              <a:gd name="connsiteY32" fmla="*/ 682625 h 1222375"/>
              <a:gd name="connsiteX33" fmla="*/ 1968500 w 4111625"/>
              <a:gd name="connsiteY33" fmla="*/ 644525 h 1222375"/>
              <a:gd name="connsiteX34" fmla="*/ 1895475 w 4111625"/>
              <a:gd name="connsiteY34" fmla="*/ 644525 h 1222375"/>
              <a:gd name="connsiteX35" fmla="*/ 1895475 w 4111625"/>
              <a:gd name="connsiteY35" fmla="*/ 612775 h 1222375"/>
              <a:gd name="connsiteX36" fmla="*/ 1851025 w 4111625"/>
              <a:gd name="connsiteY36" fmla="*/ 612775 h 1222375"/>
              <a:gd name="connsiteX37" fmla="*/ 1851025 w 4111625"/>
              <a:gd name="connsiteY37" fmla="*/ 590550 h 1222375"/>
              <a:gd name="connsiteX38" fmla="*/ 1765300 w 4111625"/>
              <a:gd name="connsiteY38" fmla="*/ 590550 h 1222375"/>
              <a:gd name="connsiteX39" fmla="*/ 1765300 w 4111625"/>
              <a:gd name="connsiteY39" fmla="*/ 565150 h 1222375"/>
              <a:gd name="connsiteX40" fmla="*/ 1565275 w 4111625"/>
              <a:gd name="connsiteY40" fmla="*/ 565150 h 1222375"/>
              <a:gd name="connsiteX41" fmla="*/ 1565275 w 4111625"/>
              <a:gd name="connsiteY41" fmla="*/ 542925 h 1222375"/>
              <a:gd name="connsiteX42" fmla="*/ 1555750 w 4111625"/>
              <a:gd name="connsiteY42" fmla="*/ 542925 h 1222375"/>
              <a:gd name="connsiteX43" fmla="*/ 1555750 w 4111625"/>
              <a:gd name="connsiteY43" fmla="*/ 542925 h 1222375"/>
              <a:gd name="connsiteX44" fmla="*/ 1555750 w 4111625"/>
              <a:gd name="connsiteY44" fmla="*/ 523875 h 1222375"/>
              <a:gd name="connsiteX45" fmla="*/ 1527175 w 4111625"/>
              <a:gd name="connsiteY45" fmla="*/ 523875 h 1222375"/>
              <a:gd name="connsiteX46" fmla="*/ 1527175 w 4111625"/>
              <a:gd name="connsiteY46" fmla="*/ 501650 h 1222375"/>
              <a:gd name="connsiteX47" fmla="*/ 1527175 w 4111625"/>
              <a:gd name="connsiteY47" fmla="*/ 501650 h 1222375"/>
              <a:gd name="connsiteX48" fmla="*/ 1511300 w 4111625"/>
              <a:gd name="connsiteY48" fmla="*/ 485775 h 1222375"/>
              <a:gd name="connsiteX49" fmla="*/ 1479550 w 4111625"/>
              <a:gd name="connsiteY49" fmla="*/ 485775 h 1222375"/>
              <a:gd name="connsiteX50" fmla="*/ 1479550 w 4111625"/>
              <a:gd name="connsiteY50" fmla="*/ 425450 h 1222375"/>
              <a:gd name="connsiteX51" fmla="*/ 1362075 w 4111625"/>
              <a:gd name="connsiteY51" fmla="*/ 425450 h 1222375"/>
              <a:gd name="connsiteX52" fmla="*/ 1362075 w 4111625"/>
              <a:gd name="connsiteY52" fmla="*/ 403225 h 1222375"/>
              <a:gd name="connsiteX53" fmla="*/ 1200150 w 4111625"/>
              <a:gd name="connsiteY53" fmla="*/ 403225 h 1222375"/>
              <a:gd name="connsiteX54" fmla="*/ 1200150 w 4111625"/>
              <a:gd name="connsiteY54" fmla="*/ 377825 h 1222375"/>
              <a:gd name="connsiteX55" fmla="*/ 1031875 w 4111625"/>
              <a:gd name="connsiteY55" fmla="*/ 377825 h 1222375"/>
              <a:gd name="connsiteX56" fmla="*/ 1031875 w 4111625"/>
              <a:gd name="connsiteY56" fmla="*/ 377825 h 1222375"/>
              <a:gd name="connsiteX57" fmla="*/ 1031875 w 4111625"/>
              <a:gd name="connsiteY57" fmla="*/ 352425 h 1222375"/>
              <a:gd name="connsiteX58" fmla="*/ 993775 w 4111625"/>
              <a:gd name="connsiteY58" fmla="*/ 352425 h 1222375"/>
              <a:gd name="connsiteX59" fmla="*/ 993775 w 4111625"/>
              <a:gd name="connsiteY59" fmla="*/ 339725 h 1222375"/>
              <a:gd name="connsiteX60" fmla="*/ 955675 w 4111625"/>
              <a:gd name="connsiteY60" fmla="*/ 339725 h 1222375"/>
              <a:gd name="connsiteX61" fmla="*/ 955675 w 4111625"/>
              <a:gd name="connsiteY61" fmla="*/ 301625 h 1222375"/>
              <a:gd name="connsiteX62" fmla="*/ 663575 w 4111625"/>
              <a:gd name="connsiteY62" fmla="*/ 301625 h 1222375"/>
              <a:gd name="connsiteX63" fmla="*/ 663575 w 4111625"/>
              <a:gd name="connsiteY63" fmla="*/ 276225 h 1222375"/>
              <a:gd name="connsiteX64" fmla="*/ 593725 w 4111625"/>
              <a:gd name="connsiteY64" fmla="*/ 276225 h 1222375"/>
              <a:gd name="connsiteX65" fmla="*/ 593725 w 4111625"/>
              <a:gd name="connsiteY65" fmla="*/ 260350 h 1222375"/>
              <a:gd name="connsiteX66" fmla="*/ 581025 w 4111625"/>
              <a:gd name="connsiteY66" fmla="*/ 260350 h 1222375"/>
              <a:gd name="connsiteX67" fmla="*/ 581025 w 4111625"/>
              <a:gd name="connsiteY67" fmla="*/ 260350 h 1222375"/>
              <a:gd name="connsiteX68" fmla="*/ 581025 w 4111625"/>
              <a:gd name="connsiteY68" fmla="*/ 260350 h 1222375"/>
              <a:gd name="connsiteX69" fmla="*/ 581025 w 4111625"/>
              <a:gd name="connsiteY69" fmla="*/ 234950 h 1222375"/>
              <a:gd name="connsiteX70" fmla="*/ 415925 w 4111625"/>
              <a:gd name="connsiteY70" fmla="*/ 234950 h 1222375"/>
              <a:gd name="connsiteX71" fmla="*/ 415925 w 4111625"/>
              <a:gd name="connsiteY71" fmla="*/ 212725 h 1222375"/>
              <a:gd name="connsiteX72" fmla="*/ 403225 w 4111625"/>
              <a:gd name="connsiteY72" fmla="*/ 212725 h 1222375"/>
              <a:gd name="connsiteX73" fmla="*/ 403225 w 4111625"/>
              <a:gd name="connsiteY73" fmla="*/ 193675 h 1222375"/>
              <a:gd name="connsiteX74" fmla="*/ 387350 w 4111625"/>
              <a:gd name="connsiteY74" fmla="*/ 193675 h 1222375"/>
              <a:gd name="connsiteX75" fmla="*/ 387350 w 4111625"/>
              <a:gd name="connsiteY75" fmla="*/ 165100 h 1222375"/>
              <a:gd name="connsiteX76" fmla="*/ 355600 w 4111625"/>
              <a:gd name="connsiteY76" fmla="*/ 165100 h 1222375"/>
              <a:gd name="connsiteX77" fmla="*/ 355600 w 4111625"/>
              <a:gd name="connsiteY77" fmla="*/ 155575 h 1222375"/>
              <a:gd name="connsiteX78" fmla="*/ 311150 w 4111625"/>
              <a:gd name="connsiteY78" fmla="*/ 155575 h 1222375"/>
              <a:gd name="connsiteX79" fmla="*/ 311150 w 4111625"/>
              <a:gd name="connsiteY79" fmla="*/ 69850 h 1222375"/>
              <a:gd name="connsiteX80" fmla="*/ 282575 w 4111625"/>
              <a:gd name="connsiteY80" fmla="*/ 69850 h 1222375"/>
              <a:gd name="connsiteX81" fmla="*/ 282575 w 4111625"/>
              <a:gd name="connsiteY81" fmla="*/ 34925 h 1222375"/>
              <a:gd name="connsiteX82" fmla="*/ 254000 w 4111625"/>
              <a:gd name="connsiteY82" fmla="*/ 34925 h 1222375"/>
              <a:gd name="connsiteX83" fmla="*/ 254000 w 4111625"/>
              <a:gd name="connsiteY83" fmla="*/ 0 h 1222375"/>
              <a:gd name="connsiteX84" fmla="*/ 0 w 4111625"/>
              <a:gd name="connsiteY84" fmla="*/ 0 h 1222375"/>
              <a:gd name="connsiteX0" fmla="*/ 4111625 w 4111625"/>
              <a:gd name="connsiteY0" fmla="*/ 1222375 h 1222375"/>
              <a:gd name="connsiteX1" fmla="*/ 3495675 w 4111625"/>
              <a:gd name="connsiteY1" fmla="*/ 1222375 h 1222375"/>
              <a:gd name="connsiteX2" fmla="*/ 3495675 w 4111625"/>
              <a:gd name="connsiteY2" fmla="*/ 1152525 h 1222375"/>
              <a:gd name="connsiteX3" fmla="*/ 3178175 w 4111625"/>
              <a:gd name="connsiteY3" fmla="*/ 1152525 h 1222375"/>
              <a:gd name="connsiteX4" fmla="*/ 3178175 w 4111625"/>
              <a:gd name="connsiteY4" fmla="*/ 1133475 h 1222375"/>
              <a:gd name="connsiteX5" fmla="*/ 3162300 w 4111625"/>
              <a:gd name="connsiteY5" fmla="*/ 1133475 h 1222375"/>
              <a:gd name="connsiteX6" fmla="*/ 3162300 w 4111625"/>
              <a:gd name="connsiteY6" fmla="*/ 1092200 h 1222375"/>
              <a:gd name="connsiteX7" fmla="*/ 3073400 w 4111625"/>
              <a:gd name="connsiteY7" fmla="*/ 1092200 h 1222375"/>
              <a:gd name="connsiteX8" fmla="*/ 3073400 w 4111625"/>
              <a:gd name="connsiteY8" fmla="*/ 1047750 h 1222375"/>
              <a:gd name="connsiteX9" fmla="*/ 2908300 w 4111625"/>
              <a:gd name="connsiteY9" fmla="*/ 1047750 h 1222375"/>
              <a:gd name="connsiteX10" fmla="*/ 2908300 w 4111625"/>
              <a:gd name="connsiteY10" fmla="*/ 1012825 h 1222375"/>
              <a:gd name="connsiteX11" fmla="*/ 2574925 w 4111625"/>
              <a:gd name="connsiteY11" fmla="*/ 1012825 h 1222375"/>
              <a:gd name="connsiteX12" fmla="*/ 2574925 w 4111625"/>
              <a:gd name="connsiteY12" fmla="*/ 981075 h 1222375"/>
              <a:gd name="connsiteX13" fmla="*/ 2540000 w 4111625"/>
              <a:gd name="connsiteY13" fmla="*/ 981075 h 1222375"/>
              <a:gd name="connsiteX14" fmla="*/ 2540000 w 4111625"/>
              <a:gd name="connsiteY14" fmla="*/ 927100 h 1222375"/>
              <a:gd name="connsiteX15" fmla="*/ 2457450 w 4111625"/>
              <a:gd name="connsiteY15" fmla="*/ 927100 h 1222375"/>
              <a:gd name="connsiteX16" fmla="*/ 2457450 w 4111625"/>
              <a:gd name="connsiteY16" fmla="*/ 898525 h 1222375"/>
              <a:gd name="connsiteX17" fmla="*/ 2397125 w 4111625"/>
              <a:gd name="connsiteY17" fmla="*/ 898525 h 1222375"/>
              <a:gd name="connsiteX18" fmla="*/ 2397125 w 4111625"/>
              <a:gd name="connsiteY18" fmla="*/ 866775 h 1222375"/>
              <a:gd name="connsiteX19" fmla="*/ 2241550 w 4111625"/>
              <a:gd name="connsiteY19" fmla="*/ 866775 h 1222375"/>
              <a:gd name="connsiteX20" fmla="*/ 2241550 w 4111625"/>
              <a:gd name="connsiteY20" fmla="*/ 866775 h 1222375"/>
              <a:gd name="connsiteX21" fmla="*/ 2241550 w 4111625"/>
              <a:gd name="connsiteY21" fmla="*/ 866775 h 1222375"/>
              <a:gd name="connsiteX22" fmla="*/ 2241550 w 4111625"/>
              <a:gd name="connsiteY22" fmla="*/ 866775 h 1222375"/>
              <a:gd name="connsiteX23" fmla="*/ 2241550 w 4111625"/>
              <a:gd name="connsiteY23" fmla="*/ 850900 h 1222375"/>
              <a:gd name="connsiteX24" fmla="*/ 2092325 w 4111625"/>
              <a:gd name="connsiteY24" fmla="*/ 850900 h 1222375"/>
              <a:gd name="connsiteX25" fmla="*/ 2092325 w 4111625"/>
              <a:gd name="connsiteY25" fmla="*/ 825500 h 1222375"/>
              <a:gd name="connsiteX26" fmla="*/ 2035175 w 4111625"/>
              <a:gd name="connsiteY26" fmla="*/ 825500 h 1222375"/>
              <a:gd name="connsiteX27" fmla="*/ 2035175 w 4111625"/>
              <a:gd name="connsiteY27" fmla="*/ 771525 h 1222375"/>
              <a:gd name="connsiteX28" fmla="*/ 2009775 w 4111625"/>
              <a:gd name="connsiteY28" fmla="*/ 771525 h 1222375"/>
              <a:gd name="connsiteX29" fmla="*/ 2009775 w 4111625"/>
              <a:gd name="connsiteY29" fmla="*/ 723900 h 1222375"/>
              <a:gd name="connsiteX30" fmla="*/ 1981200 w 4111625"/>
              <a:gd name="connsiteY30" fmla="*/ 723900 h 1222375"/>
              <a:gd name="connsiteX31" fmla="*/ 1981200 w 4111625"/>
              <a:gd name="connsiteY31" fmla="*/ 682625 h 1222375"/>
              <a:gd name="connsiteX32" fmla="*/ 1968500 w 4111625"/>
              <a:gd name="connsiteY32" fmla="*/ 682625 h 1222375"/>
              <a:gd name="connsiteX33" fmla="*/ 1968500 w 4111625"/>
              <a:gd name="connsiteY33" fmla="*/ 644525 h 1222375"/>
              <a:gd name="connsiteX34" fmla="*/ 1895475 w 4111625"/>
              <a:gd name="connsiteY34" fmla="*/ 644525 h 1222375"/>
              <a:gd name="connsiteX35" fmla="*/ 1895475 w 4111625"/>
              <a:gd name="connsiteY35" fmla="*/ 612775 h 1222375"/>
              <a:gd name="connsiteX36" fmla="*/ 1851025 w 4111625"/>
              <a:gd name="connsiteY36" fmla="*/ 612775 h 1222375"/>
              <a:gd name="connsiteX37" fmla="*/ 1851025 w 4111625"/>
              <a:gd name="connsiteY37" fmla="*/ 590550 h 1222375"/>
              <a:gd name="connsiteX38" fmla="*/ 1765300 w 4111625"/>
              <a:gd name="connsiteY38" fmla="*/ 590550 h 1222375"/>
              <a:gd name="connsiteX39" fmla="*/ 1765300 w 4111625"/>
              <a:gd name="connsiteY39" fmla="*/ 565150 h 1222375"/>
              <a:gd name="connsiteX40" fmla="*/ 1565275 w 4111625"/>
              <a:gd name="connsiteY40" fmla="*/ 565150 h 1222375"/>
              <a:gd name="connsiteX41" fmla="*/ 1565275 w 4111625"/>
              <a:gd name="connsiteY41" fmla="*/ 542925 h 1222375"/>
              <a:gd name="connsiteX42" fmla="*/ 1555750 w 4111625"/>
              <a:gd name="connsiteY42" fmla="*/ 542925 h 1222375"/>
              <a:gd name="connsiteX43" fmla="*/ 1555750 w 4111625"/>
              <a:gd name="connsiteY43" fmla="*/ 542925 h 1222375"/>
              <a:gd name="connsiteX44" fmla="*/ 1555750 w 4111625"/>
              <a:gd name="connsiteY44" fmla="*/ 523875 h 1222375"/>
              <a:gd name="connsiteX45" fmla="*/ 1527175 w 4111625"/>
              <a:gd name="connsiteY45" fmla="*/ 523875 h 1222375"/>
              <a:gd name="connsiteX46" fmla="*/ 1527175 w 4111625"/>
              <a:gd name="connsiteY46" fmla="*/ 501650 h 1222375"/>
              <a:gd name="connsiteX47" fmla="*/ 1511300 w 4111625"/>
              <a:gd name="connsiteY47" fmla="*/ 501650 h 1222375"/>
              <a:gd name="connsiteX48" fmla="*/ 1511300 w 4111625"/>
              <a:gd name="connsiteY48" fmla="*/ 485775 h 1222375"/>
              <a:gd name="connsiteX49" fmla="*/ 1479550 w 4111625"/>
              <a:gd name="connsiteY49" fmla="*/ 485775 h 1222375"/>
              <a:gd name="connsiteX50" fmla="*/ 1479550 w 4111625"/>
              <a:gd name="connsiteY50" fmla="*/ 425450 h 1222375"/>
              <a:gd name="connsiteX51" fmla="*/ 1362075 w 4111625"/>
              <a:gd name="connsiteY51" fmla="*/ 425450 h 1222375"/>
              <a:gd name="connsiteX52" fmla="*/ 1362075 w 4111625"/>
              <a:gd name="connsiteY52" fmla="*/ 403225 h 1222375"/>
              <a:gd name="connsiteX53" fmla="*/ 1200150 w 4111625"/>
              <a:gd name="connsiteY53" fmla="*/ 403225 h 1222375"/>
              <a:gd name="connsiteX54" fmla="*/ 1200150 w 4111625"/>
              <a:gd name="connsiteY54" fmla="*/ 377825 h 1222375"/>
              <a:gd name="connsiteX55" fmla="*/ 1031875 w 4111625"/>
              <a:gd name="connsiteY55" fmla="*/ 377825 h 1222375"/>
              <a:gd name="connsiteX56" fmla="*/ 1031875 w 4111625"/>
              <a:gd name="connsiteY56" fmla="*/ 377825 h 1222375"/>
              <a:gd name="connsiteX57" fmla="*/ 1031875 w 4111625"/>
              <a:gd name="connsiteY57" fmla="*/ 352425 h 1222375"/>
              <a:gd name="connsiteX58" fmla="*/ 993775 w 4111625"/>
              <a:gd name="connsiteY58" fmla="*/ 352425 h 1222375"/>
              <a:gd name="connsiteX59" fmla="*/ 993775 w 4111625"/>
              <a:gd name="connsiteY59" fmla="*/ 339725 h 1222375"/>
              <a:gd name="connsiteX60" fmla="*/ 955675 w 4111625"/>
              <a:gd name="connsiteY60" fmla="*/ 339725 h 1222375"/>
              <a:gd name="connsiteX61" fmla="*/ 955675 w 4111625"/>
              <a:gd name="connsiteY61" fmla="*/ 301625 h 1222375"/>
              <a:gd name="connsiteX62" fmla="*/ 663575 w 4111625"/>
              <a:gd name="connsiteY62" fmla="*/ 301625 h 1222375"/>
              <a:gd name="connsiteX63" fmla="*/ 663575 w 4111625"/>
              <a:gd name="connsiteY63" fmla="*/ 276225 h 1222375"/>
              <a:gd name="connsiteX64" fmla="*/ 593725 w 4111625"/>
              <a:gd name="connsiteY64" fmla="*/ 276225 h 1222375"/>
              <a:gd name="connsiteX65" fmla="*/ 593725 w 4111625"/>
              <a:gd name="connsiteY65" fmla="*/ 260350 h 1222375"/>
              <a:gd name="connsiteX66" fmla="*/ 581025 w 4111625"/>
              <a:gd name="connsiteY66" fmla="*/ 260350 h 1222375"/>
              <a:gd name="connsiteX67" fmla="*/ 581025 w 4111625"/>
              <a:gd name="connsiteY67" fmla="*/ 260350 h 1222375"/>
              <a:gd name="connsiteX68" fmla="*/ 581025 w 4111625"/>
              <a:gd name="connsiteY68" fmla="*/ 260350 h 1222375"/>
              <a:gd name="connsiteX69" fmla="*/ 581025 w 4111625"/>
              <a:gd name="connsiteY69" fmla="*/ 234950 h 1222375"/>
              <a:gd name="connsiteX70" fmla="*/ 415925 w 4111625"/>
              <a:gd name="connsiteY70" fmla="*/ 234950 h 1222375"/>
              <a:gd name="connsiteX71" fmla="*/ 415925 w 4111625"/>
              <a:gd name="connsiteY71" fmla="*/ 212725 h 1222375"/>
              <a:gd name="connsiteX72" fmla="*/ 403225 w 4111625"/>
              <a:gd name="connsiteY72" fmla="*/ 212725 h 1222375"/>
              <a:gd name="connsiteX73" fmla="*/ 403225 w 4111625"/>
              <a:gd name="connsiteY73" fmla="*/ 193675 h 1222375"/>
              <a:gd name="connsiteX74" fmla="*/ 387350 w 4111625"/>
              <a:gd name="connsiteY74" fmla="*/ 193675 h 1222375"/>
              <a:gd name="connsiteX75" fmla="*/ 387350 w 4111625"/>
              <a:gd name="connsiteY75" fmla="*/ 165100 h 1222375"/>
              <a:gd name="connsiteX76" fmla="*/ 355600 w 4111625"/>
              <a:gd name="connsiteY76" fmla="*/ 165100 h 1222375"/>
              <a:gd name="connsiteX77" fmla="*/ 355600 w 4111625"/>
              <a:gd name="connsiteY77" fmla="*/ 155575 h 1222375"/>
              <a:gd name="connsiteX78" fmla="*/ 311150 w 4111625"/>
              <a:gd name="connsiteY78" fmla="*/ 155575 h 1222375"/>
              <a:gd name="connsiteX79" fmla="*/ 311150 w 4111625"/>
              <a:gd name="connsiteY79" fmla="*/ 69850 h 1222375"/>
              <a:gd name="connsiteX80" fmla="*/ 282575 w 4111625"/>
              <a:gd name="connsiteY80" fmla="*/ 69850 h 1222375"/>
              <a:gd name="connsiteX81" fmla="*/ 282575 w 4111625"/>
              <a:gd name="connsiteY81" fmla="*/ 34925 h 1222375"/>
              <a:gd name="connsiteX82" fmla="*/ 254000 w 4111625"/>
              <a:gd name="connsiteY82" fmla="*/ 34925 h 1222375"/>
              <a:gd name="connsiteX83" fmla="*/ 254000 w 4111625"/>
              <a:gd name="connsiteY83" fmla="*/ 0 h 1222375"/>
              <a:gd name="connsiteX84" fmla="*/ 0 w 4111625"/>
              <a:gd name="connsiteY84" fmla="*/ 0 h 122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111625" h="1222375">
                <a:moveTo>
                  <a:pt x="4111625" y="1222375"/>
                </a:moveTo>
                <a:lnTo>
                  <a:pt x="3495675" y="1222375"/>
                </a:lnTo>
                <a:lnTo>
                  <a:pt x="3495675" y="1152525"/>
                </a:lnTo>
                <a:lnTo>
                  <a:pt x="3178175" y="1152525"/>
                </a:lnTo>
                <a:lnTo>
                  <a:pt x="3178175" y="1133475"/>
                </a:lnTo>
                <a:lnTo>
                  <a:pt x="3162300" y="1133475"/>
                </a:lnTo>
                <a:lnTo>
                  <a:pt x="3162300" y="1092200"/>
                </a:lnTo>
                <a:lnTo>
                  <a:pt x="3073400" y="1092200"/>
                </a:lnTo>
                <a:lnTo>
                  <a:pt x="3073400" y="1047750"/>
                </a:lnTo>
                <a:lnTo>
                  <a:pt x="2908300" y="1047750"/>
                </a:lnTo>
                <a:lnTo>
                  <a:pt x="2908300" y="1012825"/>
                </a:lnTo>
                <a:lnTo>
                  <a:pt x="2574925" y="1012825"/>
                </a:lnTo>
                <a:lnTo>
                  <a:pt x="2574925" y="981075"/>
                </a:lnTo>
                <a:lnTo>
                  <a:pt x="2540000" y="981075"/>
                </a:lnTo>
                <a:lnTo>
                  <a:pt x="2540000" y="927100"/>
                </a:lnTo>
                <a:lnTo>
                  <a:pt x="2457450" y="927100"/>
                </a:lnTo>
                <a:lnTo>
                  <a:pt x="2457450" y="898525"/>
                </a:lnTo>
                <a:lnTo>
                  <a:pt x="2397125" y="898525"/>
                </a:lnTo>
                <a:lnTo>
                  <a:pt x="2397125" y="866775"/>
                </a:lnTo>
                <a:lnTo>
                  <a:pt x="2241550" y="866775"/>
                </a:lnTo>
                <a:lnTo>
                  <a:pt x="2241550" y="866775"/>
                </a:lnTo>
                <a:lnTo>
                  <a:pt x="2241550" y="866775"/>
                </a:lnTo>
                <a:lnTo>
                  <a:pt x="2241550" y="866775"/>
                </a:lnTo>
                <a:lnTo>
                  <a:pt x="2241550" y="850900"/>
                </a:lnTo>
                <a:lnTo>
                  <a:pt x="2092325" y="850900"/>
                </a:lnTo>
                <a:lnTo>
                  <a:pt x="2092325" y="825500"/>
                </a:lnTo>
                <a:lnTo>
                  <a:pt x="2035175" y="825500"/>
                </a:lnTo>
                <a:lnTo>
                  <a:pt x="2035175" y="771525"/>
                </a:lnTo>
                <a:lnTo>
                  <a:pt x="2009775" y="771525"/>
                </a:lnTo>
                <a:lnTo>
                  <a:pt x="2009775" y="723900"/>
                </a:lnTo>
                <a:lnTo>
                  <a:pt x="1981200" y="723900"/>
                </a:lnTo>
                <a:lnTo>
                  <a:pt x="1981200" y="682625"/>
                </a:lnTo>
                <a:lnTo>
                  <a:pt x="1968500" y="682625"/>
                </a:lnTo>
                <a:lnTo>
                  <a:pt x="1968500" y="644525"/>
                </a:lnTo>
                <a:lnTo>
                  <a:pt x="1895475" y="644525"/>
                </a:lnTo>
                <a:lnTo>
                  <a:pt x="1895475" y="612775"/>
                </a:lnTo>
                <a:lnTo>
                  <a:pt x="1851025" y="612775"/>
                </a:lnTo>
                <a:lnTo>
                  <a:pt x="1851025" y="590550"/>
                </a:lnTo>
                <a:lnTo>
                  <a:pt x="1765300" y="590550"/>
                </a:lnTo>
                <a:lnTo>
                  <a:pt x="1765300" y="565150"/>
                </a:lnTo>
                <a:lnTo>
                  <a:pt x="1565275" y="565150"/>
                </a:lnTo>
                <a:lnTo>
                  <a:pt x="1565275" y="542925"/>
                </a:lnTo>
                <a:lnTo>
                  <a:pt x="1555750" y="542925"/>
                </a:lnTo>
                <a:lnTo>
                  <a:pt x="1555750" y="542925"/>
                </a:lnTo>
                <a:lnTo>
                  <a:pt x="1555750" y="523875"/>
                </a:lnTo>
                <a:lnTo>
                  <a:pt x="1527175" y="523875"/>
                </a:lnTo>
                <a:lnTo>
                  <a:pt x="1527175" y="501650"/>
                </a:lnTo>
                <a:lnTo>
                  <a:pt x="1511300" y="501650"/>
                </a:lnTo>
                <a:lnTo>
                  <a:pt x="1511300" y="485775"/>
                </a:lnTo>
                <a:lnTo>
                  <a:pt x="1479550" y="485775"/>
                </a:lnTo>
                <a:lnTo>
                  <a:pt x="1479550" y="425450"/>
                </a:lnTo>
                <a:lnTo>
                  <a:pt x="1362075" y="425450"/>
                </a:lnTo>
                <a:lnTo>
                  <a:pt x="1362075" y="403225"/>
                </a:lnTo>
                <a:lnTo>
                  <a:pt x="1200150" y="403225"/>
                </a:lnTo>
                <a:lnTo>
                  <a:pt x="1200150" y="377825"/>
                </a:lnTo>
                <a:lnTo>
                  <a:pt x="1031875" y="377825"/>
                </a:lnTo>
                <a:lnTo>
                  <a:pt x="1031875" y="377825"/>
                </a:lnTo>
                <a:lnTo>
                  <a:pt x="1031875" y="352425"/>
                </a:lnTo>
                <a:lnTo>
                  <a:pt x="993775" y="352425"/>
                </a:lnTo>
                <a:lnTo>
                  <a:pt x="993775" y="339725"/>
                </a:lnTo>
                <a:lnTo>
                  <a:pt x="955675" y="339725"/>
                </a:lnTo>
                <a:lnTo>
                  <a:pt x="955675" y="301625"/>
                </a:lnTo>
                <a:lnTo>
                  <a:pt x="663575" y="301625"/>
                </a:lnTo>
                <a:lnTo>
                  <a:pt x="663575" y="276225"/>
                </a:lnTo>
                <a:lnTo>
                  <a:pt x="593725" y="276225"/>
                </a:lnTo>
                <a:lnTo>
                  <a:pt x="593725" y="260350"/>
                </a:lnTo>
                <a:lnTo>
                  <a:pt x="581025" y="260350"/>
                </a:lnTo>
                <a:lnTo>
                  <a:pt x="581025" y="260350"/>
                </a:lnTo>
                <a:lnTo>
                  <a:pt x="581025" y="260350"/>
                </a:lnTo>
                <a:lnTo>
                  <a:pt x="581025" y="234950"/>
                </a:lnTo>
                <a:lnTo>
                  <a:pt x="415925" y="234950"/>
                </a:lnTo>
                <a:lnTo>
                  <a:pt x="415925" y="212725"/>
                </a:lnTo>
                <a:lnTo>
                  <a:pt x="403225" y="212725"/>
                </a:lnTo>
                <a:lnTo>
                  <a:pt x="403225" y="193675"/>
                </a:lnTo>
                <a:lnTo>
                  <a:pt x="387350" y="193675"/>
                </a:lnTo>
                <a:lnTo>
                  <a:pt x="387350" y="165100"/>
                </a:lnTo>
                <a:lnTo>
                  <a:pt x="355600" y="165100"/>
                </a:lnTo>
                <a:lnTo>
                  <a:pt x="355600" y="155575"/>
                </a:lnTo>
                <a:lnTo>
                  <a:pt x="311150" y="155575"/>
                </a:lnTo>
                <a:lnTo>
                  <a:pt x="311150" y="69850"/>
                </a:lnTo>
                <a:lnTo>
                  <a:pt x="282575" y="69850"/>
                </a:lnTo>
                <a:lnTo>
                  <a:pt x="282575" y="34925"/>
                </a:lnTo>
                <a:lnTo>
                  <a:pt x="254000" y="34925"/>
                </a:lnTo>
                <a:lnTo>
                  <a:pt x="254000" y="0"/>
                </a:lnTo>
                <a:lnTo>
                  <a:pt x="0" y="0"/>
                </a:lnTo>
              </a:path>
            </a:pathLst>
          </a:custGeom>
          <a:noFill/>
          <a:ln w="28575">
            <a:solidFill>
              <a:schemeClr val="accent5"/>
            </a:solidFill>
            <a:miter lim="800000"/>
            <a:headEnd/>
            <a:tailEnd/>
          </a:ln>
        </p:spPr>
        <p:txBody>
          <a:bodyPr rtlCol="0" anchor="ctr"/>
          <a:lstStyle/>
          <a:p>
            <a:pPr algn="ctr"/>
            <a:endParaRPr lang="en-US"/>
          </a:p>
        </p:txBody>
      </p:sp>
      <p:sp>
        <p:nvSpPr>
          <p:cNvPr id="204" name="TextBox 203">
            <a:extLst>
              <a:ext uri="{FF2B5EF4-FFF2-40B4-BE49-F238E27FC236}">
                <a16:creationId xmlns:a16="http://schemas.microsoft.com/office/drawing/2014/main" id="{B4B67ECB-41B2-5974-2109-DDCA2FB74199}"/>
              </a:ext>
            </a:extLst>
          </p:cNvPr>
          <p:cNvSpPr txBox="1"/>
          <p:nvPr/>
        </p:nvSpPr>
        <p:spPr bwMode="auto">
          <a:xfrm>
            <a:off x="978995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15</a:t>
            </a:r>
          </a:p>
        </p:txBody>
      </p:sp>
      <p:sp>
        <p:nvSpPr>
          <p:cNvPr id="2" name="Title 1">
            <a:extLst>
              <a:ext uri="{FF2B5EF4-FFF2-40B4-BE49-F238E27FC236}">
                <a16:creationId xmlns:a16="http://schemas.microsoft.com/office/drawing/2014/main" id="{435FBDF2-9791-073A-F3D4-EE38F64039CE}"/>
              </a:ext>
            </a:extLst>
          </p:cNvPr>
          <p:cNvSpPr>
            <a:spLocks noGrp="1"/>
          </p:cNvSpPr>
          <p:nvPr>
            <p:ph type="title"/>
          </p:nvPr>
        </p:nvSpPr>
        <p:spPr>
          <a:xfrm>
            <a:off x="609759" y="238127"/>
            <a:ext cx="11141055" cy="1103313"/>
          </a:xfrm>
        </p:spPr>
        <p:txBody>
          <a:bodyPr/>
          <a:lstStyle/>
          <a:p>
            <a:r>
              <a:rPr lang="en-US" dirty="0"/>
              <a:t>Interpreting Response on PSMA-PET </a:t>
            </a:r>
            <a:r>
              <a:rPr lang="en-US"/>
              <a:t>and </a:t>
            </a:r>
            <a:r>
              <a:rPr lang="en-US" dirty="0"/>
              <a:t>Utility </a:t>
            </a:r>
            <a:r>
              <a:rPr lang="en-US"/>
              <a:t>of </a:t>
            </a:r>
            <a:r>
              <a:rPr lang="en-US" dirty="0"/>
              <a:t>SPECT</a:t>
            </a:r>
            <a:endParaRPr lang="en-US"/>
          </a:p>
        </p:txBody>
      </p:sp>
      <p:sp>
        <p:nvSpPr>
          <p:cNvPr id="4" name="Text Box 15">
            <a:extLst>
              <a:ext uri="{FF2B5EF4-FFF2-40B4-BE49-F238E27FC236}">
                <a16:creationId xmlns:a16="http://schemas.microsoft.com/office/drawing/2014/main" id="{5866E6C1-8E02-D7C0-FEEF-179261828217}"/>
              </a:ext>
            </a:extLst>
          </p:cNvPr>
          <p:cNvSpPr txBox="1">
            <a:spLocks noChangeArrowheads="1"/>
          </p:cNvSpPr>
          <p:nvPr/>
        </p:nvSpPr>
        <p:spPr bwMode="auto">
          <a:xfrm>
            <a:off x="401865" y="63671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fr-FR" sz="1200" b="0">
                <a:solidFill>
                  <a:schemeClr val="bg2"/>
                </a:solidFill>
                <a:latin typeface="+mn-lt"/>
                <a:ea typeface="ヒラギノ角ゴ Pro W3" charset="-128"/>
                <a:cs typeface="Arial" panose="020B0604020202020204" pitchFamily="34" charset="0"/>
              </a:rPr>
              <a:t>Kuo. Radiology. 2024;312:e233460.</a:t>
            </a:r>
          </a:p>
        </p:txBody>
      </p:sp>
      <p:pic>
        <p:nvPicPr>
          <p:cNvPr id="6" name="Picture 5">
            <a:extLst>
              <a:ext uri="{FF2B5EF4-FFF2-40B4-BE49-F238E27FC236}">
                <a16:creationId xmlns:a16="http://schemas.microsoft.com/office/drawing/2014/main" id="{26359E19-66C6-340B-71E1-66A3C04CF742}"/>
              </a:ext>
            </a:extLst>
          </p:cNvPr>
          <p:cNvPicPr>
            <a:picLocks noChangeAspect="1"/>
          </p:cNvPicPr>
          <p:nvPr/>
        </p:nvPicPr>
        <p:blipFill>
          <a:blip r:embed="rId2">
            <a:extLst>
              <a:ext uri="{BEBA8EAE-BF5A-486C-A8C5-ECC9F3942E4B}">
                <a14:imgProps xmlns:a14="http://schemas.microsoft.com/office/drawing/2010/main">
                  <a14:imgLayer r:embed="rId3">
                    <a14:imgEffect>
                      <a14:saturation sat="269000"/>
                    </a14:imgEffect>
                  </a14:imgLayer>
                </a14:imgProps>
              </a:ext>
            </a:extLst>
          </a:blip>
          <a:srcRect t="12581"/>
          <a:stretch>
            <a:fillRect/>
          </a:stretch>
        </p:blipFill>
        <p:spPr>
          <a:xfrm>
            <a:off x="796961" y="2228026"/>
            <a:ext cx="5098931" cy="4172473"/>
          </a:xfrm>
          <a:prstGeom prst="rect">
            <a:avLst/>
          </a:prstGeom>
        </p:spPr>
      </p:pic>
      <p:sp>
        <p:nvSpPr>
          <p:cNvPr id="5" name="TextBox 4">
            <a:extLst>
              <a:ext uri="{FF2B5EF4-FFF2-40B4-BE49-F238E27FC236}">
                <a16:creationId xmlns:a16="http://schemas.microsoft.com/office/drawing/2014/main" id="{90435732-CBE0-346C-391C-398ADB8BDED4}"/>
              </a:ext>
            </a:extLst>
          </p:cNvPr>
          <p:cNvSpPr txBox="1"/>
          <p:nvPr/>
        </p:nvSpPr>
        <p:spPr bwMode="auto">
          <a:xfrm>
            <a:off x="925286" y="1683742"/>
            <a:ext cx="2046514"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Whole body</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(all lesions, red)</a:t>
            </a:r>
          </a:p>
        </p:txBody>
      </p:sp>
      <p:sp>
        <p:nvSpPr>
          <p:cNvPr id="9" name="TextBox 8">
            <a:extLst>
              <a:ext uri="{FF2B5EF4-FFF2-40B4-BE49-F238E27FC236}">
                <a16:creationId xmlns:a16="http://schemas.microsoft.com/office/drawing/2014/main" id="{A968D046-8F37-9C58-2538-E37D91A3DD93}"/>
              </a:ext>
            </a:extLst>
          </p:cNvPr>
          <p:cNvSpPr txBox="1"/>
          <p:nvPr/>
        </p:nvSpPr>
        <p:spPr bwMode="auto">
          <a:xfrm>
            <a:off x="2808514" y="1683742"/>
            <a:ext cx="347254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a:solidFill>
                  <a:schemeClr val="bg1"/>
                </a:solidFill>
                <a:latin typeface="Calibri" panose="020F0502020204030204" pitchFamily="34" charset="0"/>
              </a:rPr>
              <a:t>Segmented anatomical regions</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(liver, green; bone, blue; LN, red)</a:t>
            </a:r>
          </a:p>
        </p:txBody>
      </p:sp>
      <p:cxnSp>
        <p:nvCxnSpPr>
          <p:cNvPr id="133" name="Straight Connector 132">
            <a:extLst>
              <a:ext uri="{FF2B5EF4-FFF2-40B4-BE49-F238E27FC236}">
                <a16:creationId xmlns:a16="http://schemas.microsoft.com/office/drawing/2014/main" id="{392D23D4-6257-B45E-26CE-1BD09AB9E8C7}"/>
              </a:ext>
            </a:extLst>
          </p:cNvPr>
          <p:cNvCxnSpPr>
            <a:cxnSpLocks/>
          </p:cNvCxnSpPr>
          <p:nvPr/>
        </p:nvCxnSpPr>
        <p:spPr bwMode="auto">
          <a:xfrm>
            <a:off x="7191706" y="3963007"/>
            <a:ext cx="4303145"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D6335BAF-BC7E-D62A-F407-ECF56747D097}"/>
              </a:ext>
            </a:extLst>
          </p:cNvPr>
          <p:cNvCxnSpPr>
            <a:cxnSpLocks/>
          </p:cNvCxnSpPr>
          <p:nvPr/>
        </p:nvCxnSpPr>
        <p:spPr bwMode="auto">
          <a:xfrm flipH="1">
            <a:off x="7120494" y="210949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AD0D3DCB-CCCE-FE9E-2974-80AB48F91B55}"/>
              </a:ext>
            </a:extLst>
          </p:cNvPr>
          <p:cNvCxnSpPr>
            <a:cxnSpLocks/>
          </p:cNvCxnSpPr>
          <p:nvPr/>
        </p:nvCxnSpPr>
        <p:spPr bwMode="auto">
          <a:xfrm flipH="1">
            <a:off x="7120494" y="24801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3831E67F-8E69-4897-7BDD-82D83D368F0D}"/>
              </a:ext>
            </a:extLst>
          </p:cNvPr>
          <p:cNvCxnSpPr>
            <a:cxnSpLocks/>
          </p:cNvCxnSpPr>
          <p:nvPr/>
        </p:nvCxnSpPr>
        <p:spPr bwMode="auto">
          <a:xfrm flipH="1">
            <a:off x="7120494" y="28508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2A323E60-7956-31B8-4637-673DB9388ADD}"/>
              </a:ext>
            </a:extLst>
          </p:cNvPr>
          <p:cNvCxnSpPr>
            <a:cxnSpLocks/>
          </p:cNvCxnSpPr>
          <p:nvPr/>
        </p:nvCxnSpPr>
        <p:spPr bwMode="auto">
          <a:xfrm flipH="1">
            <a:off x="7120494" y="32216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52F399D2-FBB2-E7DD-D798-B63E6A6CD49F}"/>
              </a:ext>
            </a:extLst>
          </p:cNvPr>
          <p:cNvCxnSpPr>
            <a:cxnSpLocks/>
          </p:cNvCxnSpPr>
          <p:nvPr/>
        </p:nvCxnSpPr>
        <p:spPr bwMode="auto">
          <a:xfrm flipH="1">
            <a:off x="7120494" y="359230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7C299C0-38B3-66CE-6E6C-569F3FD18CE5}"/>
              </a:ext>
            </a:extLst>
          </p:cNvPr>
          <p:cNvCxnSpPr>
            <a:cxnSpLocks/>
          </p:cNvCxnSpPr>
          <p:nvPr/>
        </p:nvCxnSpPr>
        <p:spPr bwMode="auto">
          <a:xfrm flipH="1">
            <a:off x="7120494" y="39630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CF7DDC56-92D9-EFA6-C0E8-9CA54E7C4E33}"/>
              </a:ext>
            </a:extLst>
          </p:cNvPr>
          <p:cNvCxnSpPr>
            <a:cxnSpLocks/>
          </p:cNvCxnSpPr>
          <p:nvPr/>
        </p:nvCxnSpPr>
        <p:spPr bwMode="auto">
          <a:xfrm>
            <a:off x="7185368"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406859DF-A02E-8200-14E3-7CD447AAFDE3}"/>
              </a:ext>
            </a:extLst>
          </p:cNvPr>
          <p:cNvCxnSpPr>
            <a:cxnSpLocks/>
          </p:cNvCxnSpPr>
          <p:nvPr/>
        </p:nvCxnSpPr>
        <p:spPr bwMode="auto">
          <a:xfrm>
            <a:off x="7372421"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654D1763-1AB5-44DF-80ED-B1E84AB19FC2}"/>
              </a:ext>
            </a:extLst>
          </p:cNvPr>
          <p:cNvCxnSpPr>
            <a:cxnSpLocks/>
          </p:cNvCxnSpPr>
          <p:nvPr/>
        </p:nvCxnSpPr>
        <p:spPr bwMode="auto">
          <a:xfrm>
            <a:off x="7559474"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7792C993-2235-BB7A-01A4-1EBC04FF6533}"/>
              </a:ext>
            </a:extLst>
          </p:cNvPr>
          <p:cNvCxnSpPr>
            <a:cxnSpLocks/>
          </p:cNvCxnSpPr>
          <p:nvPr/>
        </p:nvCxnSpPr>
        <p:spPr bwMode="auto">
          <a:xfrm>
            <a:off x="7746527"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8B6766DE-A1FC-59EA-1AB1-AF533589A5A0}"/>
              </a:ext>
            </a:extLst>
          </p:cNvPr>
          <p:cNvCxnSpPr>
            <a:cxnSpLocks/>
          </p:cNvCxnSpPr>
          <p:nvPr/>
        </p:nvCxnSpPr>
        <p:spPr bwMode="auto">
          <a:xfrm>
            <a:off x="7933580"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92CEA5AE-6AB5-20AE-F5BC-A8D2C81216C9}"/>
              </a:ext>
            </a:extLst>
          </p:cNvPr>
          <p:cNvCxnSpPr>
            <a:cxnSpLocks/>
          </p:cNvCxnSpPr>
          <p:nvPr/>
        </p:nvCxnSpPr>
        <p:spPr bwMode="auto">
          <a:xfrm>
            <a:off x="8120633"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FB991FAD-18AD-A05A-8B5C-D9B1EF6BE40C}"/>
              </a:ext>
            </a:extLst>
          </p:cNvPr>
          <p:cNvCxnSpPr>
            <a:cxnSpLocks/>
          </p:cNvCxnSpPr>
          <p:nvPr/>
        </p:nvCxnSpPr>
        <p:spPr bwMode="auto">
          <a:xfrm>
            <a:off x="8307686"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6B60FBEF-FB05-421F-5150-8D24B1CCCE34}"/>
              </a:ext>
            </a:extLst>
          </p:cNvPr>
          <p:cNvCxnSpPr>
            <a:cxnSpLocks/>
          </p:cNvCxnSpPr>
          <p:nvPr/>
        </p:nvCxnSpPr>
        <p:spPr bwMode="auto">
          <a:xfrm>
            <a:off x="8494739"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5D8DCF8-0DBD-76C1-D1FE-76C09E0D85FC}"/>
              </a:ext>
            </a:extLst>
          </p:cNvPr>
          <p:cNvCxnSpPr>
            <a:cxnSpLocks/>
          </p:cNvCxnSpPr>
          <p:nvPr/>
        </p:nvCxnSpPr>
        <p:spPr bwMode="auto">
          <a:xfrm>
            <a:off x="8681792"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4E94F413-6A17-3081-6D8C-472CAAFD0A88}"/>
              </a:ext>
            </a:extLst>
          </p:cNvPr>
          <p:cNvCxnSpPr>
            <a:cxnSpLocks/>
          </p:cNvCxnSpPr>
          <p:nvPr/>
        </p:nvCxnSpPr>
        <p:spPr bwMode="auto">
          <a:xfrm>
            <a:off x="8868845"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9300D178-9432-B85F-DB09-06FA2C4DB2EB}"/>
              </a:ext>
            </a:extLst>
          </p:cNvPr>
          <p:cNvCxnSpPr>
            <a:cxnSpLocks/>
          </p:cNvCxnSpPr>
          <p:nvPr/>
        </p:nvCxnSpPr>
        <p:spPr bwMode="auto">
          <a:xfrm>
            <a:off x="9055898"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1CA65F83-7984-1DFC-2E6F-B98056855AC1}"/>
              </a:ext>
            </a:extLst>
          </p:cNvPr>
          <p:cNvCxnSpPr>
            <a:cxnSpLocks/>
          </p:cNvCxnSpPr>
          <p:nvPr/>
        </p:nvCxnSpPr>
        <p:spPr bwMode="auto">
          <a:xfrm>
            <a:off x="9617057"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3A334F5-EFC2-E346-7EEA-391942D3B325}"/>
              </a:ext>
            </a:extLst>
          </p:cNvPr>
          <p:cNvCxnSpPr>
            <a:cxnSpLocks/>
          </p:cNvCxnSpPr>
          <p:nvPr/>
        </p:nvCxnSpPr>
        <p:spPr bwMode="auto">
          <a:xfrm>
            <a:off x="10178216"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CBDC2848-1EAF-4383-DA10-AFC14FED8008}"/>
              </a:ext>
            </a:extLst>
          </p:cNvPr>
          <p:cNvCxnSpPr>
            <a:cxnSpLocks/>
          </p:cNvCxnSpPr>
          <p:nvPr/>
        </p:nvCxnSpPr>
        <p:spPr bwMode="auto">
          <a:xfrm>
            <a:off x="10552322"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59B62551-95BA-4CAA-22FE-C99883A188E7}"/>
              </a:ext>
            </a:extLst>
          </p:cNvPr>
          <p:cNvCxnSpPr>
            <a:cxnSpLocks/>
          </p:cNvCxnSpPr>
          <p:nvPr/>
        </p:nvCxnSpPr>
        <p:spPr bwMode="auto">
          <a:xfrm>
            <a:off x="11113481"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CAD8C8E7-AD2C-065F-3D40-1B61344316C4}"/>
              </a:ext>
            </a:extLst>
          </p:cNvPr>
          <p:cNvCxnSpPr>
            <a:cxnSpLocks/>
          </p:cNvCxnSpPr>
          <p:nvPr/>
        </p:nvCxnSpPr>
        <p:spPr bwMode="auto">
          <a:xfrm>
            <a:off x="11300534"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DA6E5D65-0C35-15F2-15C4-1F1B9C94B938}"/>
              </a:ext>
            </a:extLst>
          </p:cNvPr>
          <p:cNvCxnSpPr>
            <a:cxnSpLocks/>
          </p:cNvCxnSpPr>
          <p:nvPr/>
        </p:nvCxnSpPr>
        <p:spPr bwMode="auto">
          <a:xfrm>
            <a:off x="11487580" y="3956827"/>
            <a:ext cx="0" cy="67962"/>
          </a:xfrm>
          <a:prstGeom prst="line">
            <a:avLst/>
          </a:prstGeom>
          <a:noFill/>
          <a:ln w="28575" cap="flat" cmpd="sng" algn="ctr">
            <a:solidFill>
              <a:schemeClr val="bg1"/>
            </a:solidFill>
            <a:prstDash val="solid"/>
            <a:round/>
            <a:headEnd type="none" w="med" len="med"/>
            <a:tailEnd type="none" w="med" len="med"/>
          </a:ln>
          <a:effectLst/>
        </p:spPr>
      </p:cxnSp>
      <p:sp>
        <p:nvSpPr>
          <p:cNvPr id="157" name="TextBox 156">
            <a:extLst>
              <a:ext uri="{FF2B5EF4-FFF2-40B4-BE49-F238E27FC236}">
                <a16:creationId xmlns:a16="http://schemas.microsoft.com/office/drawing/2014/main" id="{A290D5D5-BBE7-C9C2-E680-10BBD53B8F2B}"/>
              </a:ext>
            </a:extLst>
          </p:cNvPr>
          <p:cNvSpPr txBox="1"/>
          <p:nvPr/>
        </p:nvSpPr>
        <p:spPr bwMode="auto">
          <a:xfrm>
            <a:off x="6681829" y="1955033"/>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100</a:t>
            </a:r>
          </a:p>
        </p:txBody>
      </p:sp>
      <p:sp>
        <p:nvSpPr>
          <p:cNvPr id="159" name="TextBox 158">
            <a:extLst>
              <a:ext uri="{FF2B5EF4-FFF2-40B4-BE49-F238E27FC236}">
                <a16:creationId xmlns:a16="http://schemas.microsoft.com/office/drawing/2014/main" id="{F7BBBAB6-C1E0-4902-D5FA-93FAF9A5E316}"/>
              </a:ext>
            </a:extLst>
          </p:cNvPr>
          <p:cNvSpPr txBox="1"/>
          <p:nvPr/>
        </p:nvSpPr>
        <p:spPr bwMode="auto">
          <a:xfrm>
            <a:off x="6681829" y="2694791"/>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60</a:t>
            </a:r>
          </a:p>
        </p:txBody>
      </p:sp>
      <p:sp>
        <p:nvSpPr>
          <p:cNvPr id="160" name="TextBox 159">
            <a:extLst>
              <a:ext uri="{FF2B5EF4-FFF2-40B4-BE49-F238E27FC236}">
                <a16:creationId xmlns:a16="http://schemas.microsoft.com/office/drawing/2014/main" id="{97CFBD22-EEFD-0FBE-065D-75E6A0F1110E}"/>
              </a:ext>
            </a:extLst>
          </p:cNvPr>
          <p:cNvSpPr txBox="1"/>
          <p:nvPr/>
        </p:nvSpPr>
        <p:spPr bwMode="auto">
          <a:xfrm>
            <a:off x="6681829" y="3064670"/>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40</a:t>
            </a:r>
          </a:p>
        </p:txBody>
      </p:sp>
      <p:sp>
        <p:nvSpPr>
          <p:cNvPr id="161" name="TextBox 160">
            <a:extLst>
              <a:ext uri="{FF2B5EF4-FFF2-40B4-BE49-F238E27FC236}">
                <a16:creationId xmlns:a16="http://schemas.microsoft.com/office/drawing/2014/main" id="{362E9BC7-79DE-7E47-70D7-B0863D888624}"/>
              </a:ext>
            </a:extLst>
          </p:cNvPr>
          <p:cNvSpPr txBox="1"/>
          <p:nvPr/>
        </p:nvSpPr>
        <p:spPr bwMode="auto">
          <a:xfrm>
            <a:off x="6681829" y="3434549"/>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20</a:t>
            </a:r>
          </a:p>
        </p:txBody>
      </p:sp>
      <p:sp>
        <p:nvSpPr>
          <p:cNvPr id="162" name="TextBox 161">
            <a:extLst>
              <a:ext uri="{FF2B5EF4-FFF2-40B4-BE49-F238E27FC236}">
                <a16:creationId xmlns:a16="http://schemas.microsoft.com/office/drawing/2014/main" id="{E2B838A1-63B5-F4D6-A70E-AF6E4CDFE484}"/>
              </a:ext>
            </a:extLst>
          </p:cNvPr>
          <p:cNvSpPr txBox="1"/>
          <p:nvPr/>
        </p:nvSpPr>
        <p:spPr bwMode="auto">
          <a:xfrm>
            <a:off x="6681829" y="3804428"/>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63" name="TextBox 162">
            <a:extLst>
              <a:ext uri="{FF2B5EF4-FFF2-40B4-BE49-F238E27FC236}">
                <a16:creationId xmlns:a16="http://schemas.microsoft.com/office/drawing/2014/main" id="{86C4FF34-9027-E4D9-6EA9-AE258C30774C}"/>
              </a:ext>
            </a:extLst>
          </p:cNvPr>
          <p:cNvSpPr txBox="1"/>
          <p:nvPr/>
        </p:nvSpPr>
        <p:spPr bwMode="auto">
          <a:xfrm rot="16200000">
            <a:off x="5579953" y="2795138"/>
            <a:ext cx="19254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Proportion of Patients Without </a:t>
            </a:r>
            <a:r>
              <a:rPr lang="en-US" sz="1400" err="1">
                <a:solidFill>
                  <a:schemeClr val="bg1"/>
                </a:solidFill>
                <a:latin typeface="Calibri" panose="020F0502020204030204" pitchFamily="34" charset="0"/>
              </a:rPr>
              <a:t>rPFS</a:t>
            </a:r>
            <a:r>
              <a:rPr lang="en-US" sz="1400">
                <a:solidFill>
                  <a:schemeClr val="bg1"/>
                </a:solidFill>
                <a:latin typeface="Calibri" panose="020F0502020204030204" pitchFamily="34" charset="0"/>
              </a:rPr>
              <a:t> Event (%)</a:t>
            </a:r>
          </a:p>
        </p:txBody>
      </p:sp>
      <p:sp>
        <p:nvSpPr>
          <p:cNvPr id="164" name="TextBox 163">
            <a:extLst>
              <a:ext uri="{FF2B5EF4-FFF2-40B4-BE49-F238E27FC236}">
                <a16:creationId xmlns:a16="http://schemas.microsoft.com/office/drawing/2014/main" id="{732B5780-120A-856A-11EE-91287C6F47C1}"/>
              </a:ext>
            </a:extLst>
          </p:cNvPr>
          <p:cNvSpPr txBox="1"/>
          <p:nvPr/>
        </p:nvSpPr>
        <p:spPr bwMode="auto">
          <a:xfrm>
            <a:off x="7206992" y="4159244"/>
            <a:ext cx="42784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a:solidFill>
                  <a:schemeClr val="bg1"/>
                </a:solidFill>
                <a:latin typeface="Calibri" panose="020F0502020204030204" pitchFamily="34" charset="0"/>
              </a:rPr>
              <a:t>Time From Randomization (</a:t>
            </a:r>
            <a:r>
              <a:rPr lang="en-US" sz="1400" dirty="0">
                <a:solidFill>
                  <a:schemeClr val="bg1"/>
                </a:solidFill>
                <a:latin typeface="Calibri" panose="020F0502020204030204" pitchFamily="34" charset="0"/>
              </a:rPr>
              <a:t>Mo</a:t>
            </a:r>
            <a:r>
              <a:rPr lang="en-US" sz="1400">
                <a:solidFill>
                  <a:schemeClr val="bg1"/>
                </a:solidFill>
                <a:latin typeface="Calibri" panose="020F0502020204030204" pitchFamily="34" charset="0"/>
              </a:rPr>
              <a:t>)</a:t>
            </a:r>
          </a:p>
        </p:txBody>
      </p:sp>
      <p:sp>
        <p:nvSpPr>
          <p:cNvPr id="165" name="TextBox 164">
            <a:extLst>
              <a:ext uri="{FF2B5EF4-FFF2-40B4-BE49-F238E27FC236}">
                <a16:creationId xmlns:a16="http://schemas.microsoft.com/office/drawing/2014/main" id="{AD583AC6-C9DC-661C-7E0E-BBAF5299B63B}"/>
              </a:ext>
            </a:extLst>
          </p:cNvPr>
          <p:cNvSpPr txBox="1"/>
          <p:nvPr/>
        </p:nvSpPr>
        <p:spPr bwMode="auto">
          <a:xfrm>
            <a:off x="11292960"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23</a:t>
            </a:r>
          </a:p>
        </p:txBody>
      </p:sp>
      <p:sp>
        <p:nvSpPr>
          <p:cNvPr id="166" name="TextBox 165">
            <a:extLst>
              <a:ext uri="{FF2B5EF4-FFF2-40B4-BE49-F238E27FC236}">
                <a16:creationId xmlns:a16="http://schemas.microsoft.com/office/drawing/2014/main" id="{63B4C9C6-EE58-3BA4-83BB-88ADD5A55975}"/>
              </a:ext>
            </a:extLst>
          </p:cNvPr>
          <p:cNvSpPr txBox="1"/>
          <p:nvPr/>
        </p:nvSpPr>
        <p:spPr bwMode="auto">
          <a:xfrm>
            <a:off x="69804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67" name="TextBox 166">
            <a:extLst>
              <a:ext uri="{FF2B5EF4-FFF2-40B4-BE49-F238E27FC236}">
                <a16:creationId xmlns:a16="http://schemas.microsoft.com/office/drawing/2014/main" id="{CB798372-23E4-54F2-7790-6DC009DBD1DB}"/>
              </a:ext>
            </a:extLst>
          </p:cNvPr>
          <p:cNvSpPr txBox="1"/>
          <p:nvPr/>
        </p:nvSpPr>
        <p:spPr bwMode="auto">
          <a:xfrm>
            <a:off x="71673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a:t>
            </a:r>
          </a:p>
        </p:txBody>
      </p:sp>
      <p:sp>
        <p:nvSpPr>
          <p:cNvPr id="168" name="TextBox 167">
            <a:extLst>
              <a:ext uri="{FF2B5EF4-FFF2-40B4-BE49-F238E27FC236}">
                <a16:creationId xmlns:a16="http://schemas.microsoft.com/office/drawing/2014/main" id="{FC7CB340-3730-B75A-0239-E42D24CB4A0C}"/>
              </a:ext>
            </a:extLst>
          </p:cNvPr>
          <p:cNvSpPr txBox="1"/>
          <p:nvPr/>
        </p:nvSpPr>
        <p:spPr bwMode="auto">
          <a:xfrm>
            <a:off x="73542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a:t>
            </a:r>
          </a:p>
        </p:txBody>
      </p:sp>
      <p:sp>
        <p:nvSpPr>
          <p:cNvPr id="169" name="TextBox 168">
            <a:extLst>
              <a:ext uri="{FF2B5EF4-FFF2-40B4-BE49-F238E27FC236}">
                <a16:creationId xmlns:a16="http://schemas.microsoft.com/office/drawing/2014/main" id="{F4774BD5-63D3-B14F-A3B0-DF756A5E5E2E}"/>
              </a:ext>
            </a:extLst>
          </p:cNvPr>
          <p:cNvSpPr txBox="1"/>
          <p:nvPr/>
        </p:nvSpPr>
        <p:spPr bwMode="auto">
          <a:xfrm>
            <a:off x="75411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3</a:t>
            </a:r>
          </a:p>
        </p:txBody>
      </p:sp>
      <p:sp>
        <p:nvSpPr>
          <p:cNvPr id="170" name="TextBox 169">
            <a:extLst>
              <a:ext uri="{FF2B5EF4-FFF2-40B4-BE49-F238E27FC236}">
                <a16:creationId xmlns:a16="http://schemas.microsoft.com/office/drawing/2014/main" id="{C63EA110-DE12-0179-DE37-AE75E7F0758C}"/>
              </a:ext>
            </a:extLst>
          </p:cNvPr>
          <p:cNvSpPr txBox="1"/>
          <p:nvPr/>
        </p:nvSpPr>
        <p:spPr bwMode="auto">
          <a:xfrm>
            <a:off x="77280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4</a:t>
            </a:r>
          </a:p>
        </p:txBody>
      </p:sp>
      <p:sp>
        <p:nvSpPr>
          <p:cNvPr id="171" name="TextBox 170">
            <a:extLst>
              <a:ext uri="{FF2B5EF4-FFF2-40B4-BE49-F238E27FC236}">
                <a16:creationId xmlns:a16="http://schemas.microsoft.com/office/drawing/2014/main" id="{5EB186B9-A85E-ADE9-C11C-B1E888B1B8E7}"/>
              </a:ext>
            </a:extLst>
          </p:cNvPr>
          <p:cNvSpPr txBox="1"/>
          <p:nvPr/>
        </p:nvSpPr>
        <p:spPr bwMode="auto">
          <a:xfrm>
            <a:off x="79149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a:t>
            </a:r>
          </a:p>
        </p:txBody>
      </p:sp>
      <p:sp>
        <p:nvSpPr>
          <p:cNvPr id="172" name="TextBox 171">
            <a:extLst>
              <a:ext uri="{FF2B5EF4-FFF2-40B4-BE49-F238E27FC236}">
                <a16:creationId xmlns:a16="http://schemas.microsoft.com/office/drawing/2014/main" id="{C665D1B0-0417-7C3A-4257-594BE95FF441}"/>
              </a:ext>
            </a:extLst>
          </p:cNvPr>
          <p:cNvSpPr txBox="1"/>
          <p:nvPr/>
        </p:nvSpPr>
        <p:spPr bwMode="auto">
          <a:xfrm>
            <a:off x="81018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6</a:t>
            </a:r>
          </a:p>
        </p:txBody>
      </p:sp>
      <p:sp>
        <p:nvSpPr>
          <p:cNvPr id="173" name="TextBox 172">
            <a:extLst>
              <a:ext uri="{FF2B5EF4-FFF2-40B4-BE49-F238E27FC236}">
                <a16:creationId xmlns:a16="http://schemas.microsoft.com/office/drawing/2014/main" id="{73AAB390-AFE8-615D-479D-F849265FC5EB}"/>
              </a:ext>
            </a:extLst>
          </p:cNvPr>
          <p:cNvSpPr txBox="1"/>
          <p:nvPr/>
        </p:nvSpPr>
        <p:spPr bwMode="auto">
          <a:xfrm>
            <a:off x="82887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7</a:t>
            </a:r>
          </a:p>
        </p:txBody>
      </p:sp>
      <p:sp>
        <p:nvSpPr>
          <p:cNvPr id="174" name="TextBox 173">
            <a:extLst>
              <a:ext uri="{FF2B5EF4-FFF2-40B4-BE49-F238E27FC236}">
                <a16:creationId xmlns:a16="http://schemas.microsoft.com/office/drawing/2014/main" id="{EF4C8672-1610-5F74-4DD5-4888A3E45C60}"/>
              </a:ext>
            </a:extLst>
          </p:cNvPr>
          <p:cNvSpPr txBox="1"/>
          <p:nvPr/>
        </p:nvSpPr>
        <p:spPr bwMode="auto">
          <a:xfrm>
            <a:off x="847565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8</a:t>
            </a:r>
          </a:p>
        </p:txBody>
      </p:sp>
      <p:sp>
        <p:nvSpPr>
          <p:cNvPr id="175" name="TextBox 174">
            <a:extLst>
              <a:ext uri="{FF2B5EF4-FFF2-40B4-BE49-F238E27FC236}">
                <a16:creationId xmlns:a16="http://schemas.microsoft.com/office/drawing/2014/main" id="{C3CFE839-8E39-F663-F419-9275CBFCD359}"/>
              </a:ext>
            </a:extLst>
          </p:cNvPr>
          <p:cNvSpPr txBox="1"/>
          <p:nvPr/>
        </p:nvSpPr>
        <p:spPr bwMode="auto">
          <a:xfrm>
            <a:off x="8662547"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9</a:t>
            </a:r>
          </a:p>
        </p:txBody>
      </p:sp>
      <p:sp>
        <p:nvSpPr>
          <p:cNvPr id="176" name="TextBox 175">
            <a:extLst>
              <a:ext uri="{FF2B5EF4-FFF2-40B4-BE49-F238E27FC236}">
                <a16:creationId xmlns:a16="http://schemas.microsoft.com/office/drawing/2014/main" id="{0077881E-989B-FAF2-42BA-27AFAA046FAB}"/>
              </a:ext>
            </a:extLst>
          </p:cNvPr>
          <p:cNvSpPr txBox="1"/>
          <p:nvPr/>
        </p:nvSpPr>
        <p:spPr bwMode="auto">
          <a:xfrm>
            <a:off x="885058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10</a:t>
            </a:r>
          </a:p>
        </p:txBody>
      </p:sp>
      <p:sp>
        <p:nvSpPr>
          <p:cNvPr id="177" name="TextBox 176">
            <a:extLst>
              <a:ext uri="{FF2B5EF4-FFF2-40B4-BE49-F238E27FC236}">
                <a16:creationId xmlns:a16="http://schemas.microsoft.com/office/drawing/2014/main" id="{759DAEE1-FB42-0DD8-C445-B5BD00E60778}"/>
              </a:ext>
            </a:extLst>
          </p:cNvPr>
          <p:cNvSpPr txBox="1"/>
          <p:nvPr/>
        </p:nvSpPr>
        <p:spPr bwMode="auto">
          <a:xfrm>
            <a:off x="903845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11</a:t>
            </a:r>
          </a:p>
        </p:txBody>
      </p:sp>
      <p:sp>
        <p:nvSpPr>
          <p:cNvPr id="178" name="TextBox 177">
            <a:extLst>
              <a:ext uri="{FF2B5EF4-FFF2-40B4-BE49-F238E27FC236}">
                <a16:creationId xmlns:a16="http://schemas.microsoft.com/office/drawing/2014/main" id="{C0D50281-AF3C-2D32-9315-0EF4BA890EFF}"/>
              </a:ext>
            </a:extLst>
          </p:cNvPr>
          <p:cNvSpPr txBox="1"/>
          <p:nvPr/>
        </p:nvSpPr>
        <p:spPr bwMode="auto">
          <a:xfrm>
            <a:off x="922633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179" name="TextBox 178">
            <a:extLst>
              <a:ext uri="{FF2B5EF4-FFF2-40B4-BE49-F238E27FC236}">
                <a16:creationId xmlns:a16="http://schemas.microsoft.com/office/drawing/2014/main" id="{9F8E0E55-23BC-C8EE-A631-C4E588C16C01}"/>
              </a:ext>
            </a:extLst>
          </p:cNvPr>
          <p:cNvSpPr txBox="1"/>
          <p:nvPr/>
        </p:nvSpPr>
        <p:spPr bwMode="auto">
          <a:xfrm>
            <a:off x="941420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13</a:t>
            </a:r>
          </a:p>
        </p:txBody>
      </p:sp>
      <p:sp>
        <p:nvSpPr>
          <p:cNvPr id="180" name="TextBox 179">
            <a:extLst>
              <a:ext uri="{FF2B5EF4-FFF2-40B4-BE49-F238E27FC236}">
                <a16:creationId xmlns:a16="http://schemas.microsoft.com/office/drawing/2014/main" id="{023B872B-F7AA-8905-703A-2672914E4666}"/>
              </a:ext>
            </a:extLst>
          </p:cNvPr>
          <p:cNvSpPr txBox="1"/>
          <p:nvPr/>
        </p:nvSpPr>
        <p:spPr bwMode="auto">
          <a:xfrm>
            <a:off x="960208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14</a:t>
            </a:r>
          </a:p>
        </p:txBody>
      </p:sp>
      <p:sp>
        <p:nvSpPr>
          <p:cNvPr id="181" name="TextBox 180">
            <a:extLst>
              <a:ext uri="{FF2B5EF4-FFF2-40B4-BE49-F238E27FC236}">
                <a16:creationId xmlns:a16="http://schemas.microsoft.com/office/drawing/2014/main" id="{E7B95B05-D803-C64A-6B89-76E9BA09DAAF}"/>
              </a:ext>
            </a:extLst>
          </p:cNvPr>
          <p:cNvSpPr txBox="1"/>
          <p:nvPr/>
        </p:nvSpPr>
        <p:spPr bwMode="auto">
          <a:xfrm>
            <a:off x="997783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16</a:t>
            </a:r>
          </a:p>
        </p:txBody>
      </p:sp>
      <p:sp>
        <p:nvSpPr>
          <p:cNvPr id="182" name="TextBox 181">
            <a:extLst>
              <a:ext uri="{FF2B5EF4-FFF2-40B4-BE49-F238E27FC236}">
                <a16:creationId xmlns:a16="http://schemas.microsoft.com/office/drawing/2014/main" id="{A2B9AC92-285D-9986-69F7-D23354F17286}"/>
              </a:ext>
            </a:extLst>
          </p:cNvPr>
          <p:cNvSpPr txBox="1"/>
          <p:nvPr/>
        </p:nvSpPr>
        <p:spPr bwMode="auto">
          <a:xfrm>
            <a:off x="7180219" y="3156860"/>
            <a:ext cx="155257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pPr>
            <a:r>
              <a:rPr lang="en-US" sz="1000" b="0">
                <a:solidFill>
                  <a:schemeClr val="bg1"/>
                </a:solidFill>
                <a:latin typeface="Calibri" panose="020F0502020204030204" pitchFamily="34" charset="0"/>
              </a:rPr>
              <a:t>Kaplan−Meier medians</a:t>
            </a:r>
            <a:br>
              <a:rPr lang="en-US" sz="1000" b="0">
                <a:solidFill>
                  <a:schemeClr val="bg1"/>
                </a:solidFill>
                <a:latin typeface="Calibri" panose="020F0502020204030204" pitchFamily="34" charset="0"/>
              </a:rPr>
            </a:br>
            <a:r>
              <a:rPr lang="en-US" sz="1000" b="0">
                <a:solidFill>
                  <a:schemeClr val="bg1"/>
                </a:solidFill>
                <a:latin typeface="Calibri" panose="020F0502020204030204" pitchFamily="34" charset="0"/>
              </a:rPr>
              <a:t>&lt;6.0:5.8 </a:t>
            </a:r>
            <a:r>
              <a:rPr lang="en-US" sz="1000" b="0" dirty="0" err="1">
                <a:solidFill>
                  <a:schemeClr val="bg1"/>
                </a:solidFill>
                <a:latin typeface="Calibri" panose="020F0502020204030204" pitchFamily="34" charset="0"/>
              </a:rPr>
              <a:t>mo</a:t>
            </a:r>
            <a:br>
              <a:rPr lang="en-US" sz="1000" b="0" dirty="0">
                <a:solidFill>
                  <a:schemeClr val="bg1"/>
                </a:solidFill>
                <a:latin typeface="Calibri" panose="020F0502020204030204" pitchFamily="34" charset="0"/>
              </a:rPr>
            </a:br>
            <a:r>
              <a:rPr lang="en-US" sz="1000" b="0">
                <a:solidFill>
                  <a:schemeClr val="bg1"/>
                </a:solidFill>
                <a:latin typeface="Calibri" panose="020F0502020204030204" pitchFamily="34" charset="0"/>
              </a:rPr>
              <a:t>≥6.0 </a:t>
            </a:r>
            <a:r>
              <a:rPr lang="en-US" sz="1000" b="0" dirty="0">
                <a:solidFill>
                  <a:schemeClr val="bg1"/>
                </a:solidFill>
                <a:latin typeface="Calibri" panose="020F0502020204030204" pitchFamily="34" charset="0"/>
              </a:rPr>
              <a:t>- </a:t>
            </a:r>
            <a:r>
              <a:rPr lang="en-US" sz="1000" b="0">
                <a:solidFill>
                  <a:schemeClr val="bg1"/>
                </a:solidFill>
                <a:latin typeface="Calibri" panose="020F0502020204030204" pitchFamily="34" charset="0"/>
              </a:rPr>
              <a:t>&lt;7.8: 7.8 </a:t>
            </a:r>
            <a:r>
              <a:rPr lang="en-US" sz="1000" b="0" dirty="0" err="1">
                <a:solidFill>
                  <a:schemeClr val="bg1"/>
                </a:solidFill>
                <a:latin typeface="Calibri" panose="020F0502020204030204" pitchFamily="34" charset="0"/>
              </a:rPr>
              <a:t>mo</a:t>
            </a:r>
            <a:br>
              <a:rPr lang="en-US" sz="1000" b="0" dirty="0">
                <a:solidFill>
                  <a:schemeClr val="bg1"/>
                </a:solidFill>
                <a:latin typeface="Calibri" panose="020F0502020204030204" pitchFamily="34" charset="0"/>
              </a:rPr>
            </a:br>
            <a:r>
              <a:rPr lang="en-US" sz="1000" b="0">
                <a:solidFill>
                  <a:schemeClr val="bg1"/>
                </a:solidFill>
                <a:latin typeface="Calibri" panose="020F0502020204030204" pitchFamily="34" charset="0"/>
              </a:rPr>
              <a:t>≥7.8 </a:t>
            </a:r>
            <a:r>
              <a:rPr lang="en-US" sz="1000" b="0" dirty="0">
                <a:solidFill>
                  <a:schemeClr val="bg1"/>
                </a:solidFill>
                <a:latin typeface="Calibri" panose="020F0502020204030204" pitchFamily="34" charset="0"/>
              </a:rPr>
              <a:t>- </a:t>
            </a:r>
            <a:r>
              <a:rPr lang="en-US" sz="1000" b="0">
                <a:solidFill>
                  <a:schemeClr val="bg1"/>
                </a:solidFill>
                <a:latin typeface="Calibri" panose="020F0502020204030204" pitchFamily="34" charset="0"/>
              </a:rPr>
              <a:t>&lt;10.2: 9.8 </a:t>
            </a:r>
            <a:r>
              <a:rPr lang="en-US" sz="1000" b="0" dirty="0" err="1">
                <a:solidFill>
                  <a:schemeClr val="bg1"/>
                </a:solidFill>
                <a:latin typeface="Calibri" panose="020F0502020204030204" pitchFamily="34" charset="0"/>
              </a:rPr>
              <a:t>mo</a:t>
            </a:r>
            <a:r>
              <a:rPr lang="en-US" sz="1000" b="0" dirty="0">
                <a:solidFill>
                  <a:schemeClr val="bg1"/>
                </a:solidFill>
                <a:latin typeface="Calibri" panose="020F0502020204030204" pitchFamily="34" charset="0"/>
              </a:rPr>
              <a:t> </a:t>
            </a:r>
            <a:br>
              <a:rPr lang="en-US" sz="1000" b="0" dirty="0">
                <a:solidFill>
                  <a:schemeClr val="bg1"/>
                </a:solidFill>
                <a:latin typeface="Calibri" panose="020F0502020204030204" pitchFamily="34" charset="0"/>
              </a:rPr>
            </a:br>
            <a:r>
              <a:rPr lang="en-US" sz="1000" b="0">
                <a:solidFill>
                  <a:schemeClr val="bg1"/>
                </a:solidFill>
                <a:latin typeface="Calibri" panose="020F0502020204030204" pitchFamily="34" charset="0"/>
              </a:rPr>
              <a:t>≥10.2: 14.1 </a:t>
            </a:r>
            <a:r>
              <a:rPr lang="en-US" sz="1000" b="0" dirty="0" err="1">
                <a:solidFill>
                  <a:schemeClr val="bg1"/>
                </a:solidFill>
                <a:latin typeface="Calibri" panose="020F0502020204030204" pitchFamily="34" charset="0"/>
              </a:rPr>
              <a:t>mo</a:t>
            </a:r>
            <a:endParaRPr lang="en-US" sz="1000" b="0">
              <a:solidFill>
                <a:schemeClr val="bg1"/>
              </a:solidFill>
              <a:latin typeface="Calibri" panose="020F0502020204030204" pitchFamily="34" charset="0"/>
            </a:endParaRPr>
          </a:p>
        </p:txBody>
      </p:sp>
      <p:grpSp>
        <p:nvGrpSpPr>
          <p:cNvPr id="189" name="Group 188">
            <a:extLst>
              <a:ext uri="{FF2B5EF4-FFF2-40B4-BE49-F238E27FC236}">
                <a16:creationId xmlns:a16="http://schemas.microsoft.com/office/drawing/2014/main" id="{23405045-AA72-E52D-D9FE-502EB4B916C3}"/>
              </a:ext>
            </a:extLst>
          </p:cNvPr>
          <p:cNvGrpSpPr/>
          <p:nvPr/>
        </p:nvGrpSpPr>
        <p:grpSpPr>
          <a:xfrm>
            <a:off x="9806814" y="1920845"/>
            <a:ext cx="2093389" cy="1089529"/>
            <a:chOff x="10095470" y="1427009"/>
            <a:chExt cx="2093389" cy="1089529"/>
          </a:xfrm>
        </p:grpSpPr>
        <p:sp>
          <p:nvSpPr>
            <p:cNvPr id="183" name="TextBox 182">
              <a:extLst>
                <a:ext uri="{FF2B5EF4-FFF2-40B4-BE49-F238E27FC236}">
                  <a16:creationId xmlns:a16="http://schemas.microsoft.com/office/drawing/2014/main" id="{F70A76BC-E87A-9295-C654-FC70F521637A}"/>
                </a:ext>
              </a:extLst>
            </p:cNvPr>
            <p:cNvSpPr txBox="1"/>
            <p:nvPr/>
          </p:nvSpPr>
          <p:spPr bwMode="auto">
            <a:xfrm>
              <a:off x="10143241" y="1427009"/>
              <a:ext cx="2045618"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34950" indent="-227013">
                <a:lnSpc>
                  <a:spcPct val="90000"/>
                </a:lnSpc>
                <a:spcBef>
                  <a:spcPct val="50000"/>
                </a:spcBef>
              </a:pPr>
              <a:r>
                <a:rPr lang="en-US" sz="1200" b="0" baseline="30000" dirty="0">
                  <a:solidFill>
                    <a:schemeClr val="bg1"/>
                  </a:solidFill>
                  <a:latin typeface="Calibri" panose="020F0502020204030204" pitchFamily="34" charset="0"/>
                </a:rPr>
                <a:t>177</a:t>
              </a:r>
              <a:r>
                <a:rPr lang="en-US" sz="1200" b="0" dirty="0">
                  <a:solidFill>
                    <a:schemeClr val="bg1"/>
                  </a:solidFill>
                  <a:latin typeface="Calibri" panose="020F0502020204030204" pitchFamily="34" charset="0"/>
                </a:rPr>
                <a:t>Lu-PSMA-617+SoC</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Censoring times</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&lt;6.0 (n/n = 66/95)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≥6.0 - &lt;7.8 (n/n = 65/96)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≥7.8 - &lt;10.2 (n/n = 70/95)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≥10.2 (n/n = 50/96)</a:t>
              </a:r>
            </a:p>
          </p:txBody>
        </p:sp>
        <p:sp>
          <p:nvSpPr>
            <p:cNvPr id="184" name="TextBox 183">
              <a:extLst>
                <a:ext uri="{FF2B5EF4-FFF2-40B4-BE49-F238E27FC236}">
                  <a16:creationId xmlns:a16="http://schemas.microsoft.com/office/drawing/2014/main" id="{E79BEECE-047D-1FE7-827E-2E34DF965152}"/>
                </a:ext>
              </a:extLst>
            </p:cNvPr>
            <p:cNvSpPr txBox="1"/>
            <p:nvPr/>
          </p:nvSpPr>
          <p:spPr bwMode="auto">
            <a:xfrm>
              <a:off x="10095470" y="1566229"/>
              <a:ext cx="407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 o</a:t>
              </a:r>
            </a:p>
          </p:txBody>
        </p:sp>
        <p:cxnSp>
          <p:nvCxnSpPr>
            <p:cNvPr id="185" name="Straight Connector 184">
              <a:extLst>
                <a:ext uri="{FF2B5EF4-FFF2-40B4-BE49-F238E27FC236}">
                  <a16:creationId xmlns:a16="http://schemas.microsoft.com/office/drawing/2014/main" id="{5890A6EF-88E2-380C-7BCD-692966F11DB7}"/>
                </a:ext>
              </a:extLst>
            </p:cNvPr>
            <p:cNvCxnSpPr>
              <a:cxnSpLocks/>
            </p:cNvCxnSpPr>
            <p:nvPr/>
          </p:nvCxnSpPr>
          <p:spPr bwMode="auto">
            <a:xfrm flipH="1">
              <a:off x="10206681" y="1881326"/>
              <a:ext cx="185352" cy="0"/>
            </a:xfrm>
            <a:prstGeom prst="line">
              <a:avLst/>
            </a:prstGeom>
            <a:noFill/>
            <a:ln w="28575" cap="flat" cmpd="sng" algn="ctr">
              <a:solidFill>
                <a:schemeClr val="accent6"/>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74A1B4AE-0C9C-0B24-399C-361FC3CA7A9D}"/>
                </a:ext>
              </a:extLst>
            </p:cNvPr>
            <p:cNvCxnSpPr>
              <a:cxnSpLocks/>
            </p:cNvCxnSpPr>
            <p:nvPr/>
          </p:nvCxnSpPr>
          <p:spPr bwMode="auto">
            <a:xfrm flipH="1">
              <a:off x="10206681" y="2046083"/>
              <a:ext cx="185352" cy="0"/>
            </a:xfrm>
            <a:prstGeom prst="line">
              <a:avLst/>
            </a:prstGeom>
            <a:noFill/>
            <a:ln w="28575" cap="flat" cmpd="sng" algn="ctr">
              <a:solidFill>
                <a:schemeClr val="tx2"/>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A50BA6D0-5F23-9860-31E2-63340724BE6B}"/>
                </a:ext>
              </a:extLst>
            </p:cNvPr>
            <p:cNvCxnSpPr>
              <a:cxnSpLocks/>
            </p:cNvCxnSpPr>
            <p:nvPr/>
          </p:nvCxnSpPr>
          <p:spPr bwMode="auto">
            <a:xfrm flipH="1">
              <a:off x="10206681" y="2210840"/>
              <a:ext cx="185352" cy="0"/>
            </a:xfrm>
            <a:prstGeom prst="line">
              <a:avLst/>
            </a:prstGeom>
            <a:noFill/>
            <a:ln w="28575" cap="flat" cmpd="sng" algn="ctr">
              <a:solidFill>
                <a:schemeClr val="accent4"/>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AB025D95-323E-6C67-4D8B-C678DC075CE9}"/>
                </a:ext>
              </a:extLst>
            </p:cNvPr>
            <p:cNvCxnSpPr>
              <a:cxnSpLocks/>
            </p:cNvCxnSpPr>
            <p:nvPr/>
          </p:nvCxnSpPr>
          <p:spPr bwMode="auto">
            <a:xfrm flipH="1">
              <a:off x="10206681" y="2375596"/>
              <a:ext cx="185352" cy="0"/>
            </a:xfrm>
            <a:prstGeom prst="line">
              <a:avLst/>
            </a:prstGeom>
            <a:noFill/>
            <a:ln w="28575" cap="flat" cmpd="sng" algn="ctr">
              <a:solidFill>
                <a:schemeClr val="accent5"/>
              </a:solidFill>
              <a:prstDash val="solid"/>
              <a:round/>
              <a:headEnd type="none" w="med" len="med"/>
              <a:tailEnd type="none" w="med" len="med"/>
            </a:ln>
            <a:effectLst/>
          </p:spPr>
        </p:cxnSp>
      </p:grpSp>
      <p:cxnSp>
        <p:nvCxnSpPr>
          <p:cNvPr id="197" name="Straight Connector 196">
            <a:extLst>
              <a:ext uri="{FF2B5EF4-FFF2-40B4-BE49-F238E27FC236}">
                <a16:creationId xmlns:a16="http://schemas.microsoft.com/office/drawing/2014/main" id="{69A7F432-AFB7-E21F-E634-5D41B5A3C32B}"/>
              </a:ext>
            </a:extLst>
          </p:cNvPr>
          <p:cNvCxnSpPr>
            <a:cxnSpLocks/>
          </p:cNvCxnSpPr>
          <p:nvPr/>
        </p:nvCxnSpPr>
        <p:spPr bwMode="auto">
          <a:xfrm>
            <a:off x="9242951"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658A20BF-10EC-D06A-BF5D-DD8BDFFD8674}"/>
              </a:ext>
            </a:extLst>
          </p:cNvPr>
          <p:cNvCxnSpPr>
            <a:cxnSpLocks/>
          </p:cNvCxnSpPr>
          <p:nvPr/>
        </p:nvCxnSpPr>
        <p:spPr bwMode="auto">
          <a:xfrm>
            <a:off x="9430004"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97798316-1F5A-465E-5823-5638C25198A1}"/>
              </a:ext>
            </a:extLst>
          </p:cNvPr>
          <p:cNvCxnSpPr>
            <a:cxnSpLocks/>
          </p:cNvCxnSpPr>
          <p:nvPr/>
        </p:nvCxnSpPr>
        <p:spPr bwMode="auto">
          <a:xfrm>
            <a:off x="9804110"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68AF3DAD-8836-9653-0559-B382338D1463}"/>
              </a:ext>
            </a:extLst>
          </p:cNvPr>
          <p:cNvCxnSpPr>
            <a:cxnSpLocks/>
          </p:cNvCxnSpPr>
          <p:nvPr/>
        </p:nvCxnSpPr>
        <p:spPr bwMode="auto">
          <a:xfrm>
            <a:off x="9991163"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D7D71CBF-D340-6A4E-871D-BC0790E2A8DD}"/>
              </a:ext>
            </a:extLst>
          </p:cNvPr>
          <p:cNvCxnSpPr>
            <a:cxnSpLocks/>
          </p:cNvCxnSpPr>
          <p:nvPr/>
        </p:nvCxnSpPr>
        <p:spPr bwMode="auto">
          <a:xfrm>
            <a:off x="10365269"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E4196235-4A59-AA78-F7EA-76F9363BBE00}"/>
              </a:ext>
            </a:extLst>
          </p:cNvPr>
          <p:cNvCxnSpPr>
            <a:cxnSpLocks/>
          </p:cNvCxnSpPr>
          <p:nvPr/>
        </p:nvCxnSpPr>
        <p:spPr bwMode="auto">
          <a:xfrm>
            <a:off x="10739375" y="3956827"/>
            <a:ext cx="0" cy="67962"/>
          </a:xfrm>
          <a:prstGeom prst="line">
            <a:avLst/>
          </a:prstGeom>
          <a:noFill/>
          <a:ln w="28575" cap="flat" cmpd="sng" algn="ctr">
            <a:solidFill>
              <a:schemeClr val="bg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ED0B5F04-DF75-B88D-0524-AFB8BDFABE7A}"/>
              </a:ext>
            </a:extLst>
          </p:cNvPr>
          <p:cNvCxnSpPr>
            <a:cxnSpLocks/>
          </p:cNvCxnSpPr>
          <p:nvPr/>
        </p:nvCxnSpPr>
        <p:spPr bwMode="auto">
          <a:xfrm>
            <a:off x="10926428" y="3956827"/>
            <a:ext cx="0" cy="67962"/>
          </a:xfrm>
          <a:prstGeom prst="line">
            <a:avLst/>
          </a:prstGeom>
          <a:noFill/>
          <a:ln w="28575" cap="flat" cmpd="sng" algn="ctr">
            <a:solidFill>
              <a:schemeClr val="bg1"/>
            </a:solidFill>
            <a:prstDash val="solid"/>
            <a:round/>
            <a:headEnd type="none" w="med" len="med"/>
            <a:tailEnd type="none" w="med" len="med"/>
          </a:ln>
          <a:effectLst/>
        </p:spPr>
      </p:cxnSp>
      <p:sp>
        <p:nvSpPr>
          <p:cNvPr id="205" name="TextBox 204">
            <a:extLst>
              <a:ext uri="{FF2B5EF4-FFF2-40B4-BE49-F238E27FC236}">
                <a16:creationId xmlns:a16="http://schemas.microsoft.com/office/drawing/2014/main" id="{15832BC9-540F-6F69-AAE3-7EDFCD187151}"/>
              </a:ext>
            </a:extLst>
          </p:cNvPr>
          <p:cNvSpPr txBox="1"/>
          <p:nvPr/>
        </p:nvSpPr>
        <p:spPr bwMode="auto">
          <a:xfrm>
            <a:off x="1016570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17</a:t>
            </a:r>
          </a:p>
        </p:txBody>
      </p:sp>
      <p:sp>
        <p:nvSpPr>
          <p:cNvPr id="206" name="TextBox 205">
            <a:extLst>
              <a:ext uri="{FF2B5EF4-FFF2-40B4-BE49-F238E27FC236}">
                <a16:creationId xmlns:a16="http://schemas.microsoft.com/office/drawing/2014/main" id="{43FF0479-8016-28BC-1B03-7FFC2F9BEB7D}"/>
              </a:ext>
            </a:extLst>
          </p:cNvPr>
          <p:cNvSpPr txBox="1"/>
          <p:nvPr/>
        </p:nvSpPr>
        <p:spPr bwMode="auto">
          <a:xfrm>
            <a:off x="1035358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18</a:t>
            </a:r>
          </a:p>
        </p:txBody>
      </p:sp>
      <p:sp>
        <p:nvSpPr>
          <p:cNvPr id="207" name="TextBox 206">
            <a:extLst>
              <a:ext uri="{FF2B5EF4-FFF2-40B4-BE49-F238E27FC236}">
                <a16:creationId xmlns:a16="http://schemas.microsoft.com/office/drawing/2014/main" id="{D63B10E8-27CA-BACE-C76D-F425890E878D}"/>
              </a:ext>
            </a:extLst>
          </p:cNvPr>
          <p:cNvSpPr txBox="1"/>
          <p:nvPr/>
        </p:nvSpPr>
        <p:spPr bwMode="auto">
          <a:xfrm>
            <a:off x="1054145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19</a:t>
            </a:r>
          </a:p>
        </p:txBody>
      </p:sp>
      <p:sp>
        <p:nvSpPr>
          <p:cNvPr id="208" name="TextBox 207">
            <a:extLst>
              <a:ext uri="{FF2B5EF4-FFF2-40B4-BE49-F238E27FC236}">
                <a16:creationId xmlns:a16="http://schemas.microsoft.com/office/drawing/2014/main" id="{F2F88154-8F44-EEF2-A558-6E60AAFD6273}"/>
              </a:ext>
            </a:extLst>
          </p:cNvPr>
          <p:cNvSpPr txBox="1"/>
          <p:nvPr/>
        </p:nvSpPr>
        <p:spPr bwMode="auto">
          <a:xfrm>
            <a:off x="1072933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20</a:t>
            </a:r>
          </a:p>
        </p:txBody>
      </p:sp>
      <p:sp>
        <p:nvSpPr>
          <p:cNvPr id="209" name="TextBox 208">
            <a:extLst>
              <a:ext uri="{FF2B5EF4-FFF2-40B4-BE49-F238E27FC236}">
                <a16:creationId xmlns:a16="http://schemas.microsoft.com/office/drawing/2014/main" id="{39E8125C-DBA6-46C7-7FF5-BA63B7A4FB6D}"/>
              </a:ext>
            </a:extLst>
          </p:cNvPr>
          <p:cNvSpPr txBox="1"/>
          <p:nvPr/>
        </p:nvSpPr>
        <p:spPr bwMode="auto">
          <a:xfrm>
            <a:off x="10917206"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21</a:t>
            </a:r>
          </a:p>
        </p:txBody>
      </p:sp>
      <p:sp>
        <p:nvSpPr>
          <p:cNvPr id="210" name="TextBox 209">
            <a:extLst>
              <a:ext uri="{FF2B5EF4-FFF2-40B4-BE49-F238E27FC236}">
                <a16:creationId xmlns:a16="http://schemas.microsoft.com/office/drawing/2014/main" id="{3E55E892-41EB-4037-B198-CDD4D1F1E0F2}"/>
              </a:ext>
            </a:extLst>
          </p:cNvPr>
          <p:cNvSpPr txBox="1"/>
          <p:nvPr/>
        </p:nvSpPr>
        <p:spPr bwMode="auto">
          <a:xfrm>
            <a:off x="11105081" y="3963830"/>
            <a:ext cx="4036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22</a:t>
            </a:r>
          </a:p>
        </p:txBody>
      </p:sp>
      <p:sp>
        <p:nvSpPr>
          <p:cNvPr id="25" name="Freeform 24">
            <a:extLst>
              <a:ext uri="{FF2B5EF4-FFF2-40B4-BE49-F238E27FC236}">
                <a16:creationId xmlns:a16="http://schemas.microsoft.com/office/drawing/2014/main" id="{98A09CA8-D07A-D135-F01E-2A8D0BEAD4C0}"/>
              </a:ext>
            </a:extLst>
          </p:cNvPr>
          <p:cNvSpPr/>
          <p:nvPr/>
        </p:nvSpPr>
        <p:spPr bwMode="auto">
          <a:xfrm>
            <a:off x="7184510" y="2116261"/>
            <a:ext cx="3740150" cy="1673225"/>
          </a:xfrm>
          <a:custGeom>
            <a:avLst/>
            <a:gdLst>
              <a:gd name="connsiteX0" fmla="*/ 3740150 w 3740150"/>
              <a:gd name="connsiteY0" fmla="*/ 1673225 h 1673225"/>
              <a:gd name="connsiteX1" fmla="*/ 3629025 w 3740150"/>
              <a:gd name="connsiteY1" fmla="*/ 1673225 h 1673225"/>
              <a:gd name="connsiteX2" fmla="*/ 3629025 w 3740150"/>
              <a:gd name="connsiteY2" fmla="*/ 1504950 h 1673225"/>
              <a:gd name="connsiteX3" fmla="*/ 2470150 w 3740150"/>
              <a:gd name="connsiteY3" fmla="*/ 1504950 h 1673225"/>
              <a:gd name="connsiteX4" fmla="*/ 2470150 w 3740150"/>
              <a:gd name="connsiteY4" fmla="*/ 1470025 h 1673225"/>
              <a:gd name="connsiteX5" fmla="*/ 2235200 w 3740150"/>
              <a:gd name="connsiteY5" fmla="*/ 1470025 h 1673225"/>
              <a:gd name="connsiteX6" fmla="*/ 2235200 w 3740150"/>
              <a:gd name="connsiteY6" fmla="*/ 1431925 h 1673225"/>
              <a:gd name="connsiteX7" fmla="*/ 2155825 w 3740150"/>
              <a:gd name="connsiteY7" fmla="*/ 1431925 h 1673225"/>
              <a:gd name="connsiteX8" fmla="*/ 2155825 w 3740150"/>
              <a:gd name="connsiteY8" fmla="*/ 1400175 h 1673225"/>
              <a:gd name="connsiteX9" fmla="*/ 2155825 w 3740150"/>
              <a:gd name="connsiteY9" fmla="*/ 1400175 h 1673225"/>
              <a:gd name="connsiteX10" fmla="*/ 2130425 w 3740150"/>
              <a:gd name="connsiteY10" fmla="*/ 1400175 h 1673225"/>
              <a:gd name="connsiteX11" fmla="*/ 2130425 w 3740150"/>
              <a:gd name="connsiteY11" fmla="*/ 1352550 h 1673225"/>
              <a:gd name="connsiteX12" fmla="*/ 2082800 w 3740150"/>
              <a:gd name="connsiteY12" fmla="*/ 1352550 h 1673225"/>
              <a:gd name="connsiteX13" fmla="*/ 2082800 w 3740150"/>
              <a:gd name="connsiteY13" fmla="*/ 1266825 h 1673225"/>
              <a:gd name="connsiteX14" fmla="*/ 1952625 w 3740150"/>
              <a:gd name="connsiteY14" fmla="*/ 1266825 h 1673225"/>
              <a:gd name="connsiteX15" fmla="*/ 1952625 w 3740150"/>
              <a:gd name="connsiteY15" fmla="*/ 1231900 h 1673225"/>
              <a:gd name="connsiteX16" fmla="*/ 1946275 w 3740150"/>
              <a:gd name="connsiteY16" fmla="*/ 1231900 h 1673225"/>
              <a:gd name="connsiteX17" fmla="*/ 1946275 w 3740150"/>
              <a:gd name="connsiteY17" fmla="*/ 1212850 h 1673225"/>
              <a:gd name="connsiteX18" fmla="*/ 1889125 w 3740150"/>
              <a:gd name="connsiteY18" fmla="*/ 1212850 h 1673225"/>
              <a:gd name="connsiteX19" fmla="*/ 1889125 w 3740150"/>
              <a:gd name="connsiteY19" fmla="*/ 1181100 h 1673225"/>
              <a:gd name="connsiteX20" fmla="*/ 1663700 w 3740150"/>
              <a:gd name="connsiteY20" fmla="*/ 1181100 h 1673225"/>
              <a:gd name="connsiteX21" fmla="*/ 1663700 w 3740150"/>
              <a:gd name="connsiteY21" fmla="*/ 1152525 h 1673225"/>
              <a:gd name="connsiteX22" fmla="*/ 1663700 w 3740150"/>
              <a:gd name="connsiteY22" fmla="*/ 1152525 h 1673225"/>
              <a:gd name="connsiteX23" fmla="*/ 1638300 w 3740150"/>
              <a:gd name="connsiteY23" fmla="*/ 1152525 h 1673225"/>
              <a:gd name="connsiteX24" fmla="*/ 1638300 w 3740150"/>
              <a:gd name="connsiteY24" fmla="*/ 1098550 h 1673225"/>
              <a:gd name="connsiteX25" fmla="*/ 1628775 w 3740150"/>
              <a:gd name="connsiteY25" fmla="*/ 1098550 h 1673225"/>
              <a:gd name="connsiteX26" fmla="*/ 1628775 w 3740150"/>
              <a:gd name="connsiteY26" fmla="*/ 1057275 h 1673225"/>
              <a:gd name="connsiteX27" fmla="*/ 1619250 w 3740150"/>
              <a:gd name="connsiteY27" fmla="*/ 1057275 h 1673225"/>
              <a:gd name="connsiteX28" fmla="*/ 1619250 w 3740150"/>
              <a:gd name="connsiteY28" fmla="*/ 996950 h 1673225"/>
              <a:gd name="connsiteX29" fmla="*/ 1543050 w 3740150"/>
              <a:gd name="connsiteY29" fmla="*/ 996950 h 1673225"/>
              <a:gd name="connsiteX30" fmla="*/ 1543050 w 3740150"/>
              <a:gd name="connsiteY30" fmla="*/ 996950 h 1673225"/>
              <a:gd name="connsiteX31" fmla="*/ 1543050 w 3740150"/>
              <a:gd name="connsiteY31" fmla="*/ 971550 h 1673225"/>
              <a:gd name="connsiteX32" fmla="*/ 1466850 w 3740150"/>
              <a:gd name="connsiteY32" fmla="*/ 971550 h 1673225"/>
              <a:gd name="connsiteX33" fmla="*/ 1466850 w 3740150"/>
              <a:gd name="connsiteY33" fmla="*/ 971550 h 1673225"/>
              <a:gd name="connsiteX34" fmla="*/ 1466850 w 3740150"/>
              <a:gd name="connsiteY34" fmla="*/ 946150 h 1673225"/>
              <a:gd name="connsiteX35" fmla="*/ 1457325 w 3740150"/>
              <a:gd name="connsiteY35" fmla="*/ 946150 h 1673225"/>
              <a:gd name="connsiteX36" fmla="*/ 1457325 w 3740150"/>
              <a:gd name="connsiteY36" fmla="*/ 917575 h 1673225"/>
              <a:gd name="connsiteX37" fmla="*/ 1285875 w 3740150"/>
              <a:gd name="connsiteY37" fmla="*/ 917575 h 1673225"/>
              <a:gd name="connsiteX38" fmla="*/ 1285875 w 3740150"/>
              <a:gd name="connsiteY38" fmla="*/ 866775 h 1673225"/>
              <a:gd name="connsiteX39" fmla="*/ 1238250 w 3740150"/>
              <a:gd name="connsiteY39" fmla="*/ 866775 h 1673225"/>
              <a:gd name="connsiteX40" fmla="*/ 1238250 w 3740150"/>
              <a:gd name="connsiteY40" fmla="*/ 812800 h 1673225"/>
              <a:gd name="connsiteX41" fmla="*/ 1139825 w 3740150"/>
              <a:gd name="connsiteY41" fmla="*/ 812800 h 1673225"/>
              <a:gd name="connsiteX42" fmla="*/ 1139825 w 3740150"/>
              <a:gd name="connsiteY42" fmla="*/ 752475 h 1673225"/>
              <a:gd name="connsiteX43" fmla="*/ 1095375 w 3740150"/>
              <a:gd name="connsiteY43" fmla="*/ 752475 h 1673225"/>
              <a:gd name="connsiteX44" fmla="*/ 1095375 w 3740150"/>
              <a:gd name="connsiteY44" fmla="*/ 714375 h 1673225"/>
              <a:gd name="connsiteX45" fmla="*/ 1050925 w 3740150"/>
              <a:gd name="connsiteY45" fmla="*/ 714375 h 1673225"/>
              <a:gd name="connsiteX46" fmla="*/ 1050925 w 3740150"/>
              <a:gd name="connsiteY46" fmla="*/ 692150 h 1673225"/>
              <a:gd name="connsiteX47" fmla="*/ 1028700 w 3740150"/>
              <a:gd name="connsiteY47" fmla="*/ 692150 h 1673225"/>
              <a:gd name="connsiteX48" fmla="*/ 1028700 w 3740150"/>
              <a:gd name="connsiteY48" fmla="*/ 679450 h 1673225"/>
              <a:gd name="connsiteX49" fmla="*/ 993775 w 3740150"/>
              <a:gd name="connsiteY49" fmla="*/ 679450 h 1673225"/>
              <a:gd name="connsiteX50" fmla="*/ 993775 w 3740150"/>
              <a:gd name="connsiteY50" fmla="*/ 679450 h 1673225"/>
              <a:gd name="connsiteX51" fmla="*/ 993775 w 3740150"/>
              <a:gd name="connsiteY51" fmla="*/ 654050 h 1673225"/>
              <a:gd name="connsiteX52" fmla="*/ 965200 w 3740150"/>
              <a:gd name="connsiteY52" fmla="*/ 654050 h 1673225"/>
              <a:gd name="connsiteX53" fmla="*/ 965200 w 3740150"/>
              <a:gd name="connsiteY53" fmla="*/ 654050 h 1673225"/>
              <a:gd name="connsiteX54" fmla="*/ 965200 w 3740150"/>
              <a:gd name="connsiteY54" fmla="*/ 628650 h 1673225"/>
              <a:gd name="connsiteX55" fmla="*/ 939800 w 3740150"/>
              <a:gd name="connsiteY55" fmla="*/ 628650 h 1673225"/>
              <a:gd name="connsiteX56" fmla="*/ 939800 w 3740150"/>
              <a:gd name="connsiteY56" fmla="*/ 590550 h 1673225"/>
              <a:gd name="connsiteX57" fmla="*/ 927100 w 3740150"/>
              <a:gd name="connsiteY57" fmla="*/ 590550 h 1673225"/>
              <a:gd name="connsiteX58" fmla="*/ 927100 w 3740150"/>
              <a:gd name="connsiteY58" fmla="*/ 590550 h 1673225"/>
              <a:gd name="connsiteX59" fmla="*/ 927100 w 3740150"/>
              <a:gd name="connsiteY59" fmla="*/ 568325 h 1673225"/>
              <a:gd name="connsiteX60" fmla="*/ 879475 w 3740150"/>
              <a:gd name="connsiteY60" fmla="*/ 568325 h 1673225"/>
              <a:gd name="connsiteX61" fmla="*/ 879475 w 3740150"/>
              <a:gd name="connsiteY61" fmla="*/ 482600 h 1673225"/>
              <a:gd name="connsiteX62" fmla="*/ 831850 w 3740150"/>
              <a:gd name="connsiteY62" fmla="*/ 482600 h 1673225"/>
              <a:gd name="connsiteX63" fmla="*/ 831850 w 3740150"/>
              <a:gd name="connsiteY63" fmla="*/ 400050 h 1673225"/>
              <a:gd name="connsiteX64" fmla="*/ 758825 w 3740150"/>
              <a:gd name="connsiteY64" fmla="*/ 400050 h 1673225"/>
              <a:gd name="connsiteX65" fmla="*/ 758825 w 3740150"/>
              <a:gd name="connsiteY65" fmla="*/ 371475 h 1673225"/>
              <a:gd name="connsiteX66" fmla="*/ 717550 w 3740150"/>
              <a:gd name="connsiteY66" fmla="*/ 371475 h 1673225"/>
              <a:gd name="connsiteX67" fmla="*/ 717550 w 3740150"/>
              <a:gd name="connsiteY67" fmla="*/ 355600 h 1673225"/>
              <a:gd name="connsiteX68" fmla="*/ 688975 w 3740150"/>
              <a:gd name="connsiteY68" fmla="*/ 355600 h 1673225"/>
              <a:gd name="connsiteX69" fmla="*/ 688975 w 3740150"/>
              <a:gd name="connsiteY69" fmla="*/ 355600 h 1673225"/>
              <a:gd name="connsiteX70" fmla="*/ 688975 w 3740150"/>
              <a:gd name="connsiteY70" fmla="*/ 336550 h 1673225"/>
              <a:gd name="connsiteX71" fmla="*/ 600075 w 3740150"/>
              <a:gd name="connsiteY71" fmla="*/ 336550 h 1673225"/>
              <a:gd name="connsiteX72" fmla="*/ 600075 w 3740150"/>
              <a:gd name="connsiteY72" fmla="*/ 307975 h 1673225"/>
              <a:gd name="connsiteX73" fmla="*/ 600075 w 3740150"/>
              <a:gd name="connsiteY73" fmla="*/ 307975 h 1673225"/>
              <a:gd name="connsiteX74" fmla="*/ 568325 w 3740150"/>
              <a:gd name="connsiteY74" fmla="*/ 307975 h 1673225"/>
              <a:gd name="connsiteX75" fmla="*/ 568325 w 3740150"/>
              <a:gd name="connsiteY75" fmla="*/ 269875 h 1673225"/>
              <a:gd name="connsiteX76" fmla="*/ 476250 w 3740150"/>
              <a:gd name="connsiteY76" fmla="*/ 269875 h 1673225"/>
              <a:gd name="connsiteX77" fmla="*/ 476250 w 3740150"/>
              <a:gd name="connsiteY77" fmla="*/ 234950 h 1673225"/>
              <a:gd name="connsiteX78" fmla="*/ 460375 w 3740150"/>
              <a:gd name="connsiteY78" fmla="*/ 234950 h 1673225"/>
              <a:gd name="connsiteX79" fmla="*/ 460375 w 3740150"/>
              <a:gd name="connsiteY79" fmla="*/ 196850 h 1673225"/>
              <a:gd name="connsiteX80" fmla="*/ 431800 w 3740150"/>
              <a:gd name="connsiteY80" fmla="*/ 196850 h 1673225"/>
              <a:gd name="connsiteX81" fmla="*/ 431800 w 3740150"/>
              <a:gd name="connsiteY81" fmla="*/ 82550 h 1673225"/>
              <a:gd name="connsiteX82" fmla="*/ 368300 w 3740150"/>
              <a:gd name="connsiteY82" fmla="*/ 82550 h 1673225"/>
              <a:gd name="connsiteX83" fmla="*/ 368300 w 3740150"/>
              <a:gd name="connsiteY83" fmla="*/ 25400 h 1673225"/>
              <a:gd name="connsiteX84" fmla="*/ 349250 w 3740150"/>
              <a:gd name="connsiteY84" fmla="*/ 25400 h 1673225"/>
              <a:gd name="connsiteX85" fmla="*/ 349250 w 3740150"/>
              <a:gd name="connsiteY85" fmla="*/ 25400 h 1673225"/>
              <a:gd name="connsiteX86" fmla="*/ 349250 w 3740150"/>
              <a:gd name="connsiteY86" fmla="*/ 0 h 1673225"/>
              <a:gd name="connsiteX87" fmla="*/ 0 w 3740150"/>
              <a:gd name="connsiteY87" fmla="*/ 0 h 167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740150" h="1673225">
                <a:moveTo>
                  <a:pt x="3740150" y="1673225"/>
                </a:moveTo>
                <a:lnTo>
                  <a:pt x="3629025" y="1673225"/>
                </a:lnTo>
                <a:lnTo>
                  <a:pt x="3629025" y="1504950"/>
                </a:lnTo>
                <a:lnTo>
                  <a:pt x="2470150" y="1504950"/>
                </a:lnTo>
                <a:lnTo>
                  <a:pt x="2470150" y="1470025"/>
                </a:lnTo>
                <a:lnTo>
                  <a:pt x="2235200" y="1470025"/>
                </a:lnTo>
                <a:lnTo>
                  <a:pt x="2235200" y="1431925"/>
                </a:lnTo>
                <a:lnTo>
                  <a:pt x="2155825" y="1431925"/>
                </a:lnTo>
                <a:lnTo>
                  <a:pt x="2155825" y="1400175"/>
                </a:lnTo>
                <a:lnTo>
                  <a:pt x="2155825" y="1400175"/>
                </a:lnTo>
                <a:lnTo>
                  <a:pt x="2130425" y="1400175"/>
                </a:lnTo>
                <a:lnTo>
                  <a:pt x="2130425" y="1352550"/>
                </a:lnTo>
                <a:lnTo>
                  <a:pt x="2082800" y="1352550"/>
                </a:lnTo>
                <a:lnTo>
                  <a:pt x="2082800" y="1266825"/>
                </a:lnTo>
                <a:lnTo>
                  <a:pt x="1952625" y="1266825"/>
                </a:lnTo>
                <a:lnTo>
                  <a:pt x="1952625" y="1231900"/>
                </a:lnTo>
                <a:lnTo>
                  <a:pt x="1946275" y="1231900"/>
                </a:lnTo>
                <a:lnTo>
                  <a:pt x="1946275" y="1212850"/>
                </a:lnTo>
                <a:lnTo>
                  <a:pt x="1889125" y="1212850"/>
                </a:lnTo>
                <a:lnTo>
                  <a:pt x="1889125" y="1181100"/>
                </a:lnTo>
                <a:lnTo>
                  <a:pt x="1663700" y="1181100"/>
                </a:lnTo>
                <a:lnTo>
                  <a:pt x="1663700" y="1152525"/>
                </a:lnTo>
                <a:lnTo>
                  <a:pt x="1663700" y="1152525"/>
                </a:lnTo>
                <a:lnTo>
                  <a:pt x="1638300" y="1152525"/>
                </a:lnTo>
                <a:lnTo>
                  <a:pt x="1638300" y="1098550"/>
                </a:lnTo>
                <a:lnTo>
                  <a:pt x="1628775" y="1098550"/>
                </a:lnTo>
                <a:lnTo>
                  <a:pt x="1628775" y="1057275"/>
                </a:lnTo>
                <a:lnTo>
                  <a:pt x="1619250" y="1057275"/>
                </a:lnTo>
                <a:lnTo>
                  <a:pt x="1619250" y="996950"/>
                </a:lnTo>
                <a:lnTo>
                  <a:pt x="1543050" y="996950"/>
                </a:lnTo>
                <a:lnTo>
                  <a:pt x="1543050" y="996950"/>
                </a:lnTo>
                <a:lnTo>
                  <a:pt x="1543050" y="971550"/>
                </a:lnTo>
                <a:lnTo>
                  <a:pt x="1466850" y="971550"/>
                </a:lnTo>
                <a:lnTo>
                  <a:pt x="1466850" y="971550"/>
                </a:lnTo>
                <a:lnTo>
                  <a:pt x="1466850" y="946150"/>
                </a:lnTo>
                <a:lnTo>
                  <a:pt x="1457325" y="946150"/>
                </a:lnTo>
                <a:lnTo>
                  <a:pt x="1457325" y="917575"/>
                </a:lnTo>
                <a:lnTo>
                  <a:pt x="1285875" y="917575"/>
                </a:lnTo>
                <a:lnTo>
                  <a:pt x="1285875" y="866775"/>
                </a:lnTo>
                <a:lnTo>
                  <a:pt x="1238250" y="866775"/>
                </a:lnTo>
                <a:lnTo>
                  <a:pt x="1238250" y="812800"/>
                </a:lnTo>
                <a:lnTo>
                  <a:pt x="1139825" y="812800"/>
                </a:lnTo>
                <a:lnTo>
                  <a:pt x="1139825" y="752475"/>
                </a:lnTo>
                <a:lnTo>
                  <a:pt x="1095375" y="752475"/>
                </a:lnTo>
                <a:lnTo>
                  <a:pt x="1095375" y="714375"/>
                </a:lnTo>
                <a:lnTo>
                  <a:pt x="1050925" y="714375"/>
                </a:lnTo>
                <a:lnTo>
                  <a:pt x="1050925" y="692150"/>
                </a:lnTo>
                <a:lnTo>
                  <a:pt x="1028700" y="692150"/>
                </a:lnTo>
                <a:lnTo>
                  <a:pt x="1028700" y="679450"/>
                </a:lnTo>
                <a:lnTo>
                  <a:pt x="993775" y="679450"/>
                </a:lnTo>
                <a:lnTo>
                  <a:pt x="993775" y="679450"/>
                </a:lnTo>
                <a:lnTo>
                  <a:pt x="993775" y="654050"/>
                </a:lnTo>
                <a:lnTo>
                  <a:pt x="965200" y="654050"/>
                </a:lnTo>
                <a:lnTo>
                  <a:pt x="965200" y="654050"/>
                </a:lnTo>
                <a:lnTo>
                  <a:pt x="965200" y="628650"/>
                </a:lnTo>
                <a:lnTo>
                  <a:pt x="939800" y="628650"/>
                </a:lnTo>
                <a:lnTo>
                  <a:pt x="939800" y="590550"/>
                </a:lnTo>
                <a:lnTo>
                  <a:pt x="927100" y="590550"/>
                </a:lnTo>
                <a:lnTo>
                  <a:pt x="927100" y="590550"/>
                </a:lnTo>
                <a:lnTo>
                  <a:pt x="927100" y="568325"/>
                </a:lnTo>
                <a:lnTo>
                  <a:pt x="879475" y="568325"/>
                </a:lnTo>
                <a:lnTo>
                  <a:pt x="879475" y="482600"/>
                </a:lnTo>
                <a:lnTo>
                  <a:pt x="831850" y="482600"/>
                </a:lnTo>
                <a:lnTo>
                  <a:pt x="831850" y="400050"/>
                </a:lnTo>
                <a:lnTo>
                  <a:pt x="758825" y="400050"/>
                </a:lnTo>
                <a:lnTo>
                  <a:pt x="758825" y="371475"/>
                </a:lnTo>
                <a:lnTo>
                  <a:pt x="717550" y="371475"/>
                </a:lnTo>
                <a:lnTo>
                  <a:pt x="717550" y="355600"/>
                </a:lnTo>
                <a:lnTo>
                  <a:pt x="688975" y="355600"/>
                </a:lnTo>
                <a:lnTo>
                  <a:pt x="688975" y="355600"/>
                </a:lnTo>
                <a:lnTo>
                  <a:pt x="688975" y="336550"/>
                </a:lnTo>
                <a:lnTo>
                  <a:pt x="600075" y="336550"/>
                </a:lnTo>
                <a:lnTo>
                  <a:pt x="600075" y="307975"/>
                </a:lnTo>
                <a:lnTo>
                  <a:pt x="600075" y="307975"/>
                </a:lnTo>
                <a:lnTo>
                  <a:pt x="568325" y="307975"/>
                </a:lnTo>
                <a:lnTo>
                  <a:pt x="568325" y="269875"/>
                </a:lnTo>
                <a:lnTo>
                  <a:pt x="476250" y="269875"/>
                </a:lnTo>
                <a:lnTo>
                  <a:pt x="476250" y="234950"/>
                </a:lnTo>
                <a:lnTo>
                  <a:pt x="460375" y="234950"/>
                </a:lnTo>
                <a:lnTo>
                  <a:pt x="460375" y="196850"/>
                </a:lnTo>
                <a:lnTo>
                  <a:pt x="431800" y="196850"/>
                </a:lnTo>
                <a:lnTo>
                  <a:pt x="431800" y="82550"/>
                </a:lnTo>
                <a:lnTo>
                  <a:pt x="368300" y="82550"/>
                </a:lnTo>
                <a:lnTo>
                  <a:pt x="368300" y="25400"/>
                </a:lnTo>
                <a:lnTo>
                  <a:pt x="349250" y="25400"/>
                </a:lnTo>
                <a:lnTo>
                  <a:pt x="349250" y="25400"/>
                </a:lnTo>
                <a:lnTo>
                  <a:pt x="349250" y="0"/>
                </a:lnTo>
                <a:lnTo>
                  <a:pt x="0" y="0"/>
                </a:lnTo>
              </a:path>
            </a:pathLst>
          </a:custGeom>
          <a:noFill/>
          <a:ln w="28575">
            <a:solidFill>
              <a:schemeClr val="tx2"/>
            </a:solidFill>
            <a:miter lim="800000"/>
            <a:headEnd/>
            <a:tailEnd/>
          </a:ln>
        </p:spPr>
        <p:txBody>
          <a:bodyPr rtlCol="0" anchor="ctr"/>
          <a:lstStyle/>
          <a:p>
            <a:pPr algn="ctr"/>
            <a:endParaRPr lang="en-US"/>
          </a:p>
        </p:txBody>
      </p:sp>
      <p:sp>
        <p:nvSpPr>
          <p:cNvPr id="12" name="Freeform 11">
            <a:extLst>
              <a:ext uri="{FF2B5EF4-FFF2-40B4-BE49-F238E27FC236}">
                <a16:creationId xmlns:a16="http://schemas.microsoft.com/office/drawing/2014/main" id="{EDC40053-1173-31F1-E050-E213A6193CBE}"/>
              </a:ext>
            </a:extLst>
          </p:cNvPr>
          <p:cNvSpPr/>
          <p:nvPr/>
        </p:nvSpPr>
        <p:spPr bwMode="auto">
          <a:xfrm>
            <a:off x="7181335" y="2106736"/>
            <a:ext cx="3714750" cy="1765300"/>
          </a:xfrm>
          <a:custGeom>
            <a:avLst/>
            <a:gdLst>
              <a:gd name="connsiteX0" fmla="*/ 0 w 3714750"/>
              <a:gd name="connsiteY0" fmla="*/ 0 h 1765300"/>
              <a:gd name="connsiteX1" fmla="*/ 168275 w 3714750"/>
              <a:gd name="connsiteY1" fmla="*/ 0 h 1765300"/>
              <a:gd name="connsiteX2" fmla="*/ 168275 w 3714750"/>
              <a:gd name="connsiteY2" fmla="*/ 25400 h 1765300"/>
              <a:gd name="connsiteX3" fmla="*/ 206375 w 3714750"/>
              <a:gd name="connsiteY3" fmla="*/ 25400 h 1765300"/>
              <a:gd name="connsiteX4" fmla="*/ 206375 w 3714750"/>
              <a:gd name="connsiteY4" fmla="*/ 44450 h 1765300"/>
              <a:gd name="connsiteX5" fmla="*/ 241300 w 3714750"/>
              <a:gd name="connsiteY5" fmla="*/ 44450 h 1765300"/>
              <a:gd name="connsiteX6" fmla="*/ 241300 w 3714750"/>
              <a:gd name="connsiteY6" fmla="*/ 63500 h 1765300"/>
              <a:gd name="connsiteX7" fmla="*/ 374650 w 3714750"/>
              <a:gd name="connsiteY7" fmla="*/ 63500 h 1765300"/>
              <a:gd name="connsiteX8" fmla="*/ 374650 w 3714750"/>
              <a:gd name="connsiteY8" fmla="*/ 104775 h 1765300"/>
              <a:gd name="connsiteX9" fmla="*/ 374650 w 3714750"/>
              <a:gd name="connsiteY9" fmla="*/ 104775 h 1765300"/>
              <a:gd name="connsiteX10" fmla="*/ 400050 w 3714750"/>
              <a:gd name="connsiteY10" fmla="*/ 104775 h 1765300"/>
              <a:gd name="connsiteX11" fmla="*/ 400050 w 3714750"/>
              <a:gd name="connsiteY11" fmla="*/ 168275 h 1765300"/>
              <a:gd name="connsiteX12" fmla="*/ 412750 w 3714750"/>
              <a:gd name="connsiteY12" fmla="*/ 168275 h 1765300"/>
              <a:gd name="connsiteX13" fmla="*/ 412750 w 3714750"/>
              <a:gd name="connsiteY13" fmla="*/ 209550 h 1765300"/>
              <a:gd name="connsiteX14" fmla="*/ 419100 w 3714750"/>
              <a:gd name="connsiteY14" fmla="*/ 209550 h 1765300"/>
              <a:gd name="connsiteX15" fmla="*/ 419100 w 3714750"/>
              <a:gd name="connsiteY15" fmla="*/ 317500 h 1765300"/>
              <a:gd name="connsiteX16" fmla="*/ 441325 w 3714750"/>
              <a:gd name="connsiteY16" fmla="*/ 317500 h 1765300"/>
              <a:gd name="connsiteX17" fmla="*/ 441325 w 3714750"/>
              <a:gd name="connsiteY17" fmla="*/ 476250 h 1765300"/>
              <a:gd name="connsiteX18" fmla="*/ 447675 w 3714750"/>
              <a:gd name="connsiteY18" fmla="*/ 476250 h 1765300"/>
              <a:gd name="connsiteX19" fmla="*/ 447675 w 3714750"/>
              <a:gd name="connsiteY19" fmla="*/ 520700 h 1765300"/>
              <a:gd name="connsiteX20" fmla="*/ 463550 w 3714750"/>
              <a:gd name="connsiteY20" fmla="*/ 520700 h 1765300"/>
              <a:gd name="connsiteX21" fmla="*/ 463550 w 3714750"/>
              <a:gd name="connsiteY21" fmla="*/ 520700 h 1765300"/>
              <a:gd name="connsiteX22" fmla="*/ 463550 w 3714750"/>
              <a:gd name="connsiteY22" fmla="*/ 542925 h 1765300"/>
              <a:gd name="connsiteX23" fmla="*/ 485775 w 3714750"/>
              <a:gd name="connsiteY23" fmla="*/ 542925 h 1765300"/>
              <a:gd name="connsiteX24" fmla="*/ 485775 w 3714750"/>
              <a:gd name="connsiteY24" fmla="*/ 590550 h 1765300"/>
              <a:gd name="connsiteX25" fmla="*/ 492125 w 3714750"/>
              <a:gd name="connsiteY25" fmla="*/ 590550 h 1765300"/>
              <a:gd name="connsiteX26" fmla="*/ 492125 w 3714750"/>
              <a:gd name="connsiteY26" fmla="*/ 590550 h 1765300"/>
              <a:gd name="connsiteX27" fmla="*/ 492125 w 3714750"/>
              <a:gd name="connsiteY27" fmla="*/ 615950 h 1765300"/>
              <a:gd name="connsiteX28" fmla="*/ 628650 w 3714750"/>
              <a:gd name="connsiteY28" fmla="*/ 615950 h 1765300"/>
              <a:gd name="connsiteX29" fmla="*/ 628650 w 3714750"/>
              <a:gd name="connsiteY29" fmla="*/ 615950 h 1765300"/>
              <a:gd name="connsiteX30" fmla="*/ 628650 w 3714750"/>
              <a:gd name="connsiteY30" fmla="*/ 641350 h 1765300"/>
              <a:gd name="connsiteX31" fmla="*/ 679450 w 3714750"/>
              <a:gd name="connsiteY31" fmla="*/ 641350 h 1765300"/>
              <a:gd name="connsiteX32" fmla="*/ 679450 w 3714750"/>
              <a:gd name="connsiteY32" fmla="*/ 679450 h 1765300"/>
              <a:gd name="connsiteX33" fmla="*/ 749300 w 3714750"/>
              <a:gd name="connsiteY33" fmla="*/ 679450 h 1765300"/>
              <a:gd name="connsiteX34" fmla="*/ 749300 w 3714750"/>
              <a:gd name="connsiteY34" fmla="*/ 711200 h 1765300"/>
              <a:gd name="connsiteX35" fmla="*/ 755650 w 3714750"/>
              <a:gd name="connsiteY35" fmla="*/ 711200 h 1765300"/>
              <a:gd name="connsiteX36" fmla="*/ 755650 w 3714750"/>
              <a:gd name="connsiteY36" fmla="*/ 711200 h 1765300"/>
              <a:gd name="connsiteX37" fmla="*/ 784225 w 3714750"/>
              <a:gd name="connsiteY37" fmla="*/ 711200 h 1765300"/>
              <a:gd name="connsiteX38" fmla="*/ 784225 w 3714750"/>
              <a:gd name="connsiteY38" fmla="*/ 758825 h 1765300"/>
              <a:gd name="connsiteX39" fmla="*/ 790575 w 3714750"/>
              <a:gd name="connsiteY39" fmla="*/ 758825 h 1765300"/>
              <a:gd name="connsiteX40" fmla="*/ 790575 w 3714750"/>
              <a:gd name="connsiteY40" fmla="*/ 828675 h 1765300"/>
              <a:gd name="connsiteX41" fmla="*/ 831850 w 3714750"/>
              <a:gd name="connsiteY41" fmla="*/ 828675 h 1765300"/>
              <a:gd name="connsiteX42" fmla="*/ 831850 w 3714750"/>
              <a:gd name="connsiteY42" fmla="*/ 854075 h 1765300"/>
              <a:gd name="connsiteX43" fmla="*/ 831850 w 3714750"/>
              <a:gd name="connsiteY43" fmla="*/ 854075 h 1765300"/>
              <a:gd name="connsiteX44" fmla="*/ 850900 w 3714750"/>
              <a:gd name="connsiteY44" fmla="*/ 854075 h 1765300"/>
              <a:gd name="connsiteX45" fmla="*/ 850900 w 3714750"/>
              <a:gd name="connsiteY45" fmla="*/ 889000 h 1765300"/>
              <a:gd name="connsiteX46" fmla="*/ 990600 w 3714750"/>
              <a:gd name="connsiteY46" fmla="*/ 889000 h 1765300"/>
              <a:gd name="connsiteX47" fmla="*/ 990600 w 3714750"/>
              <a:gd name="connsiteY47" fmla="*/ 914400 h 1765300"/>
              <a:gd name="connsiteX48" fmla="*/ 1085850 w 3714750"/>
              <a:gd name="connsiteY48" fmla="*/ 914400 h 1765300"/>
              <a:gd name="connsiteX49" fmla="*/ 1085850 w 3714750"/>
              <a:gd name="connsiteY49" fmla="*/ 946150 h 1765300"/>
              <a:gd name="connsiteX50" fmla="*/ 1136650 w 3714750"/>
              <a:gd name="connsiteY50" fmla="*/ 946150 h 1765300"/>
              <a:gd name="connsiteX51" fmla="*/ 1136650 w 3714750"/>
              <a:gd name="connsiteY51" fmla="*/ 946150 h 1765300"/>
              <a:gd name="connsiteX52" fmla="*/ 1136650 w 3714750"/>
              <a:gd name="connsiteY52" fmla="*/ 971550 h 1765300"/>
              <a:gd name="connsiteX53" fmla="*/ 1181100 w 3714750"/>
              <a:gd name="connsiteY53" fmla="*/ 971550 h 1765300"/>
              <a:gd name="connsiteX54" fmla="*/ 1181100 w 3714750"/>
              <a:gd name="connsiteY54" fmla="*/ 993775 h 1765300"/>
              <a:gd name="connsiteX55" fmla="*/ 1181100 w 3714750"/>
              <a:gd name="connsiteY55" fmla="*/ 993775 h 1765300"/>
              <a:gd name="connsiteX56" fmla="*/ 1203325 w 3714750"/>
              <a:gd name="connsiteY56" fmla="*/ 993775 h 1765300"/>
              <a:gd name="connsiteX57" fmla="*/ 1203325 w 3714750"/>
              <a:gd name="connsiteY57" fmla="*/ 1028700 h 1765300"/>
              <a:gd name="connsiteX58" fmla="*/ 1365250 w 3714750"/>
              <a:gd name="connsiteY58" fmla="*/ 1028700 h 1765300"/>
              <a:gd name="connsiteX59" fmla="*/ 1365250 w 3714750"/>
              <a:gd name="connsiteY59" fmla="*/ 1057275 h 1765300"/>
              <a:gd name="connsiteX60" fmla="*/ 1416050 w 3714750"/>
              <a:gd name="connsiteY60" fmla="*/ 1057275 h 1765300"/>
              <a:gd name="connsiteX61" fmla="*/ 1416050 w 3714750"/>
              <a:gd name="connsiteY61" fmla="*/ 1057275 h 1765300"/>
              <a:gd name="connsiteX62" fmla="*/ 1416050 w 3714750"/>
              <a:gd name="connsiteY62" fmla="*/ 1079500 h 1765300"/>
              <a:gd name="connsiteX63" fmla="*/ 1482725 w 3714750"/>
              <a:gd name="connsiteY63" fmla="*/ 1079500 h 1765300"/>
              <a:gd name="connsiteX64" fmla="*/ 1482725 w 3714750"/>
              <a:gd name="connsiteY64" fmla="*/ 1111250 h 1765300"/>
              <a:gd name="connsiteX65" fmla="*/ 1533525 w 3714750"/>
              <a:gd name="connsiteY65" fmla="*/ 1111250 h 1765300"/>
              <a:gd name="connsiteX66" fmla="*/ 1533525 w 3714750"/>
              <a:gd name="connsiteY66" fmla="*/ 1143000 h 1765300"/>
              <a:gd name="connsiteX67" fmla="*/ 1565275 w 3714750"/>
              <a:gd name="connsiteY67" fmla="*/ 1143000 h 1765300"/>
              <a:gd name="connsiteX68" fmla="*/ 1565275 w 3714750"/>
              <a:gd name="connsiteY68" fmla="*/ 1143000 h 1765300"/>
              <a:gd name="connsiteX69" fmla="*/ 1565275 w 3714750"/>
              <a:gd name="connsiteY69" fmla="*/ 1168400 h 1765300"/>
              <a:gd name="connsiteX70" fmla="*/ 1590675 w 3714750"/>
              <a:gd name="connsiteY70" fmla="*/ 1168400 h 1765300"/>
              <a:gd name="connsiteX71" fmla="*/ 1590675 w 3714750"/>
              <a:gd name="connsiteY71" fmla="*/ 1254125 h 1765300"/>
              <a:gd name="connsiteX72" fmla="*/ 1600200 w 3714750"/>
              <a:gd name="connsiteY72" fmla="*/ 1254125 h 1765300"/>
              <a:gd name="connsiteX73" fmla="*/ 1600200 w 3714750"/>
              <a:gd name="connsiteY73" fmla="*/ 1289050 h 1765300"/>
              <a:gd name="connsiteX74" fmla="*/ 1609725 w 3714750"/>
              <a:gd name="connsiteY74" fmla="*/ 1289050 h 1765300"/>
              <a:gd name="connsiteX75" fmla="*/ 1609725 w 3714750"/>
              <a:gd name="connsiteY75" fmla="*/ 1289050 h 1765300"/>
              <a:gd name="connsiteX76" fmla="*/ 1609725 w 3714750"/>
              <a:gd name="connsiteY76" fmla="*/ 1317625 h 1765300"/>
              <a:gd name="connsiteX77" fmla="*/ 1641475 w 3714750"/>
              <a:gd name="connsiteY77" fmla="*/ 1317625 h 1765300"/>
              <a:gd name="connsiteX78" fmla="*/ 1641475 w 3714750"/>
              <a:gd name="connsiteY78" fmla="*/ 1371600 h 1765300"/>
              <a:gd name="connsiteX79" fmla="*/ 1689100 w 3714750"/>
              <a:gd name="connsiteY79" fmla="*/ 1371600 h 1765300"/>
              <a:gd name="connsiteX80" fmla="*/ 1689100 w 3714750"/>
              <a:gd name="connsiteY80" fmla="*/ 1409700 h 1765300"/>
              <a:gd name="connsiteX81" fmla="*/ 1971675 w 3714750"/>
              <a:gd name="connsiteY81" fmla="*/ 1409700 h 1765300"/>
              <a:gd name="connsiteX82" fmla="*/ 1971675 w 3714750"/>
              <a:gd name="connsiteY82" fmla="*/ 1431925 h 1765300"/>
              <a:gd name="connsiteX83" fmla="*/ 2127250 w 3714750"/>
              <a:gd name="connsiteY83" fmla="*/ 1431925 h 1765300"/>
              <a:gd name="connsiteX84" fmla="*/ 2127250 w 3714750"/>
              <a:gd name="connsiteY84" fmla="*/ 1460500 h 1765300"/>
              <a:gd name="connsiteX85" fmla="*/ 2143125 w 3714750"/>
              <a:gd name="connsiteY85" fmla="*/ 1460500 h 1765300"/>
              <a:gd name="connsiteX86" fmla="*/ 2143125 w 3714750"/>
              <a:gd name="connsiteY86" fmla="*/ 1492250 h 1765300"/>
              <a:gd name="connsiteX87" fmla="*/ 2190750 w 3714750"/>
              <a:gd name="connsiteY87" fmla="*/ 1492250 h 1765300"/>
              <a:gd name="connsiteX88" fmla="*/ 2190750 w 3714750"/>
              <a:gd name="connsiteY88" fmla="*/ 1524000 h 1765300"/>
              <a:gd name="connsiteX89" fmla="*/ 2571750 w 3714750"/>
              <a:gd name="connsiteY89" fmla="*/ 1524000 h 1765300"/>
              <a:gd name="connsiteX90" fmla="*/ 2571750 w 3714750"/>
              <a:gd name="connsiteY90" fmla="*/ 1558925 h 1765300"/>
              <a:gd name="connsiteX91" fmla="*/ 2638425 w 3714750"/>
              <a:gd name="connsiteY91" fmla="*/ 1558925 h 1765300"/>
              <a:gd name="connsiteX92" fmla="*/ 2638425 w 3714750"/>
              <a:gd name="connsiteY92" fmla="*/ 1600200 h 1765300"/>
              <a:gd name="connsiteX93" fmla="*/ 3190875 w 3714750"/>
              <a:gd name="connsiteY93" fmla="*/ 1600200 h 1765300"/>
              <a:gd name="connsiteX94" fmla="*/ 3190875 w 3714750"/>
              <a:gd name="connsiteY94" fmla="*/ 1654175 h 1765300"/>
              <a:gd name="connsiteX95" fmla="*/ 3679825 w 3714750"/>
              <a:gd name="connsiteY95" fmla="*/ 1654175 h 1765300"/>
              <a:gd name="connsiteX96" fmla="*/ 3679825 w 3714750"/>
              <a:gd name="connsiteY96" fmla="*/ 1765300 h 1765300"/>
              <a:gd name="connsiteX97" fmla="*/ 3714750 w 3714750"/>
              <a:gd name="connsiteY97" fmla="*/ 1765300 h 176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714750" h="1765300">
                <a:moveTo>
                  <a:pt x="0" y="0"/>
                </a:moveTo>
                <a:lnTo>
                  <a:pt x="168275" y="0"/>
                </a:lnTo>
                <a:lnTo>
                  <a:pt x="168275" y="25400"/>
                </a:lnTo>
                <a:lnTo>
                  <a:pt x="206375" y="25400"/>
                </a:lnTo>
                <a:lnTo>
                  <a:pt x="206375" y="44450"/>
                </a:lnTo>
                <a:lnTo>
                  <a:pt x="241300" y="44450"/>
                </a:lnTo>
                <a:lnTo>
                  <a:pt x="241300" y="63500"/>
                </a:lnTo>
                <a:lnTo>
                  <a:pt x="374650" y="63500"/>
                </a:lnTo>
                <a:lnTo>
                  <a:pt x="374650" y="104775"/>
                </a:lnTo>
                <a:lnTo>
                  <a:pt x="374650" y="104775"/>
                </a:lnTo>
                <a:lnTo>
                  <a:pt x="400050" y="104775"/>
                </a:lnTo>
                <a:lnTo>
                  <a:pt x="400050" y="168275"/>
                </a:lnTo>
                <a:lnTo>
                  <a:pt x="412750" y="168275"/>
                </a:lnTo>
                <a:lnTo>
                  <a:pt x="412750" y="209550"/>
                </a:lnTo>
                <a:lnTo>
                  <a:pt x="419100" y="209550"/>
                </a:lnTo>
                <a:lnTo>
                  <a:pt x="419100" y="317500"/>
                </a:lnTo>
                <a:lnTo>
                  <a:pt x="441325" y="317500"/>
                </a:lnTo>
                <a:lnTo>
                  <a:pt x="441325" y="476250"/>
                </a:lnTo>
                <a:lnTo>
                  <a:pt x="447675" y="476250"/>
                </a:lnTo>
                <a:lnTo>
                  <a:pt x="447675" y="520700"/>
                </a:lnTo>
                <a:lnTo>
                  <a:pt x="463550" y="520700"/>
                </a:lnTo>
                <a:lnTo>
                  <a:pt x="463550" y="520700"/>
                </a:lnTo>
                <a:lnTo>
                  <a:pt x="463550" y="542925"/>
                </a:lnTo>
                <a:lnTo>
                  <a:pt x="485775" y="542925"/>
                </a:lnTo>
                <a:lnTo>
                  <a:pt x="485775" y="590550"/>
                </a:lnTo>
                <a:lnTo>
                  <a:pt x="492125" y="590550"/>
                </a:lnTo>
                <a:lnTo>
                  <a:pt x="492125" y="590550"/>
                </a:lnTo>
                <a:lnTo>
                  <a:pt x="492125" y="615950"/>
                </a:lnTo>
                <a:lnTo>
                  <a:pt x="628650" y="615950"/>
                </a:lnTo>
                <a:lnTo>
                  <a:pt x="628650" y="615950"/>
                </a:lnTo>
                <a:lnTo>
                  <a:pt x="628650" y="641350"/>
                </a:lnTo>
                <a:lnTo>
                  <a:pt x="679450" y="641350"/>
                </a:lnTo>
                <a:lnTo>
                  <a:pt x="679450" y="679450"/>
                </a:lnTo>
                <a:lnTo>
                  <a:pt x="749300" y="679450"/>
                </a:lnTo>
                <a:lnTo>
                  <a:pt x="749300" y="711200"/>
                </a:lnTo>
                <a:lnTo>
                  <a:pt x="755650" y="711200"/>
                </a:lnTo>
                <a:lnTo>
                  <a:pt x="755650" y="711200"/>
                </a:lnTo>
                <a:lnTo>
                  <a:pt x="784225" y="711200"/>
                </a:lnTo>
                <a:lnTo>
                  <a:pt x="784225" y="758825"/>
                </a:lnTo>
                <a:lnTo>
                  <a:pt x="790575" y="758825"/>
                </a:lnTo>
                <a:lnTo>
                  <a:pt x="790575" y="828675"/>
                </a:lnTo>
                <a:lnTo>
                  <a:pt x="831850" y="828675"/>
                </a:lnTo>
                <a:lnTo>
                  <a:pt x="831850" y="854075"/>
                </a:lnTo>
                <a:lnTo>
                  <a:pt x="831850" y="854075"/>
                </a:lnTo>
                <a:lnTo>
                  <a:pt x="850900" y="854075"/>
                </a:lnTo>
                <a:lnTo>
                  <a:pt x="850900" y="889000"/>
                </a:lnTo>
                <a:lnTo>
                  <a:pt x="990600" y="889000"/>
                </a:lnTo>
                <a:lnTo>
                  <a:pt x="990600" y="914400"/>
                </a:lnTo>
                <a:lnTo>
                  <a:pt x="1085850" y="914400"/>
                </a:lnTo>
                <a:lnTo>
                  <a:pt x="1085850" y="946150"/>
                </a:lnTo>
                <a:lnTo>
                  <a:pt x="1136650" y="946150"/>
                </a:lnTo>
                <a:lnTo>
                  <a:pt x="1136650" y="946150"/>
                </a:lnTo>
                <a:lnTo>
                  <a:pt x="1136650" y="971550"/>
                </a:lnTo>
                <a:lnTo>
                  <a:pt x="1181100" y="971550"/>
                </a:lnTo>
                <a:lnTo>
                  <a:pt x="1181100" y="993775"/>
                </a:lnTo>
                <a:lnTo>
                  <a:pt x="1181100" y="993775"/>
                </a:lnTo>
                <a:lnTo>
                  <a:pt x="1203325" y="993775"/>
                </a:lnTo>
                <a:lnTo>
                  <a:pt x="1203325" y="1028700"/>
                </a:lnTo>
                <a:lnTo>
                  <a:pt x="1365250" y="1028700"/>
                </a:lnTo>
                <a:lnTo>
                  <a:pt x="1365250" y="1057275"/>
                </a:lnTo>
                <a:lnTo>
                  <a:pt x="1416050" y="1057275"/>
                </a:lnTo>
                <a:lnTo>
                  <a:pt x="1416050" y="1057275"/>
                </a:lnTo>
                <a:lnTo>
                  <a:pt x="1416050" y="1079500"/>
                </a:lnTo>
                <a:lnTo>
                  <a:pt x="1482725" y="1079500"/>
                </a:lnTo>
                <a:lnTo>
                  <a:pt x="1482725" y="1111250"/>
                </a:lnTo>
                <a:lnTo>
                  <a:pt x="1533525" y="1111250"/>
                </a:lnTo>
                <a:lnTo>
                  <a:pt x="1533525" y="1143000"/>
                </a:lnTo>
                <a:lnTo>
                  <a:pt x="1565275" y="1143000"/>
                </a:lnTo>
                <a:lnTo>
                  <a:pt x="1565275" y="1143000"/>
                </a:lnTo>
                <a:lnTo>
                  <a:pt x="1565275" y="1168400"/>
                </a:lnTo>
                <a:lnTo>
                  <a:pt x="1590675" y="1168400"/>
                </a:lnTo>
                <a:lnTo>
                  <a:pt x="1590675" y="1254125"/>
                </a:lnTo>
                <a:lnTo>
                  <a:pt x="1600200" y="1254125"/>
                </a:lnTo>
                <a:lnTo>
                  <a:pt x="1600200" y="1289050"/>
                </a:lnTo>
                <a:lnTo>
                  <a:pt x="1609725" y="1289050"/>
                </a:lnTo>
                <a:lnTo>
                  <a:pt x="1609725" y="1289050"/>
                </a:lnTo>
                <a:lnTo>
                  <a:pt x="1609725" y="1317625"/>
                </a:lnTo>
                <a:lnTo>
                  <a:pt x="1641475" y="1317625"/>
                </a:lnTo>
                <a:lnTo>
                  <a:pt x="1641475" y="1371600"/>
                </a:lnTo>
                <a:lnTo>
                  <a:pt x="1689100" y="1371600"/>
                </a:lnTo>
                <a:lnTo>
                  <a:pt x="1689100" y="1409700"/>
                </a:lnTo>
                <a:lnTo>
                  <a:pt x="1971675" y="1409700"/>
                </a:lnTo>
                <a:lnTo>
                  <a:pt x="1971675" y="1431925"/>
                </a:lnTo>
                <a:lnTo>
                  <a:pt x="2127250" y="1431925"/>
                </a:lnTo>
                <a:lnTo>
                  <a:pt x="2127250" y="1460500"/>
                </a:lnTo>
                <a:lnTo>
                  <a:pt x="2143125" y="1460500"/>
                </a:lnTo>
                <a:lnTo>
                  <a:pt x="2143125" y="1492250"/>
                </a:lnTo>
                <a:lnTo>
                  <a:pt x="2190750" y="1492250"/>
                </a:lnTo>
                <a:lnTo>
                  <a:pt x="2190750" y="1524000"/>
                </a:lnTo>
                <a:lnTo>
                  <a:pt x="2571750" y="1524000"/>
                </a:lnTo>
                <a:lnTo>
                  <a:pt x="2571750" y="1558925"/>
                </a:lnTo>
                <a:lnTo>
                  <a:pt x="2638425" y="1558925"/>
                </a:lnTo>
                <a:lnTo>
                  <a:pt x="2638425" y="1600200"/>
                </a:lnTo>
                <a:lnTo>
                  <a:pt x="3190875" y="1600200"/>
                </a:lnTo>
                <a:lnTo>
                  <a:pt x="3190875" y="1654175"/>
                </a:lnTo>
                <a:lnTo>
                  <a:pt x="3679825" y="1654175"/>
                </a:lnTo>
                <a:lnTo>
                  <a:pt x="3679825" y="1765300"/>
                </a:lnTo>
                <a:lnTo>
                  <a:pt x="3714750" y="1765300"/>
                </a:lnTo>
              </a:path>
            </a:pathLst>
          </a:custGeom>
          <a:noFill/>
          <a:ln w="28575">
            <a:solidFill>
              <a:schemeClr val="accent6"/>
            </a:solidFill>
            <a:miter lim="800000"/>
            <a:headEnd/>
            <a:tailEnd/>
          </a:ln>
        </p:spPr>
        <p:txBody>
          <a:bodyPr rtlCol="0" anchor="ctr"/>
          <a:lstStyle/>
          <a:p>
            <a:pPr algn="ctr"/>
            <a:endParaRPr lang="en-US"/>
          </a:p>
        </p:txBody>
      </p:sp>
      <p:grpSp>
        <p:nvGrpSpPr>
          <p:cNvPr id="104" name="Group 103">
            <a:extLst>
              <a:ext uri="{FF2B5EF4-FFF2-40B4-BE49-F238E27FC236}">
                <a16:creationId xmlns:a16="http://schemas.microsoft.com/office/drawing/2014/main" id="{8989C690-462C-06BF-8D02-B89824EA432C}"/>
              </a:ext>
            </a:extLst>
          </p:cNvPr>
          <p:cNvGrpSpPr/>
          <p:nvPr/>
        </p:nvGrpSpPr>
        <p:grpSpPr>
          <a:xfrm>
            <a:off x="8152885" y="2297236"/>
            <a:ext cx="3365500" cy="1165999"/>
            <a:chOff x="8366125" y="1803400"/>
            <a:chExt cx="3365500" cy="1165999"/>
          </a:xfrm>
        </p:grpSpPr>
        <p:sp>
          <p:nvSpPr>
            <p:cNvPr id="69" name="TextBox 68">
              <a:extLst>
                <a:ext uri="{FF2B5EF4-FFF2-40B4-BE49-F238E27FC236}">
                  <a16:creationId xmlns:a16="http://schemas.microsoft.com/office/drawing/2014/main" id="{A8355DF3-D886-5B06-EA13-3AE82F294EC5}"/>
                </a:ext>
              </a:extLst>
            </p:cNvPr>
            <p:cNvSpPr txBox="1"/>
            <p:nvPr/>
          </p:nvSpPr>
          <p:spPr bwMode="auto">
            <a:xfrm>
              <a:off x="8366125" y="18034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1" name="TextBox 70">
              <a:extLst>
                <a:ext uri="{FF2B5EF4-FFF2-40B4-BE49-F238E27FC236}">
                  <a16:creationId xmlns:a16="http://schemas.microsoft.com/office/drawing/2014/main" id="{C4378DD1-7EF1-6F1B-A431-BA90FF0F78C1}"/>
                </a:ext>
              </a:extLst>
            </p:cNvPr>
            <p:cNvSpPr txBox="1"/>
            <p:nvPr/>
          </p:nvSpPr>
          <p:spPr bwMode="auto">
            <a:xfrm>
              <a:off x="8474075" y="18478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2" name="TextBox 71">
              <a:extLst>
                <a:ext uri="{FF2B5EF4-FFF2-40B4-BE49-F238E27FC236}">
                  <a16:creationId xmlns:a16="http://schemas.microsoft.com/office/drawing/2014/main" id="{14516859-0CE7-6FD5-50F9-64E7A861ED9E}"/>
                </a:ext>
              </a:extLst>
            </p:cNvPr>
            <p:cNvSpPr txBox="1"/>
            <p:nvPr/>
          </p:nvSpPr>
          <p:spPr bwMode="auto">
            <a:xfrm>
              <a:off x="8864600" y="18859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3" name="TextBox 72">
              <a:extLst>
                <a:ext uri="{FF2B5EF4-FFF2-40B4-BE49-F238E27FC236}">
                  <a16:creationId xmlns:a16="http://schemas.microsoft.com/office/drawing/2014/main" id="{10AA8DEC-BC1C-F9C1-45D4-24DF007221C7}"/>
                </a:ext>
              </a:extLst>
            </p:cNvPr>
            <p:cNvSpPr txBox="1"/>
            <p:nvPr/>
          </p:nvSpPr>
          <p:spPr bwMode="auto">
            <a:xfrm>
              <a:off x="8404225" y="18065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4" name="TextBox 73">
              <a:extLst>
                <a:ext uri="{FF2B5EF4-FFF2-40B4-BE49-F238E27FC236}">
                  <a16:creationId xmlns:a16="http://schemas.microsoft.com/office/drawing/2014/main" id="{666465A7-64DB-8286-44E0-5C95DAED2828}"/>
                </a:ext>
              </a:extLst>
            </p:cNvPr>
            <p:cNvSpPr txBox="1"/>
            <p:nvPr/>
          </p:nvSpPr>
          <p:spPr bwMode="auto">
            <a:xfrm>
              <a:off x="8896350" y="19494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5" name="TextBox 74">
              <a:extLst>
                <a:ext uri="{FF2B5EF4-FFF2-40B4-BE49-F238E27FC236}">
                  <a16:creationId xmlns:a16="http://schemas.microsoft.com/office/drawing/2014/main" id="{773B7573-7833-7A4B-38F6-64CBC0212909}"/>
                </a:ext>
              </a:extLst>
            </p:cNvPr>
            <p:cNvSpPr txBox="1"/>
            <p:nvPr/>
          </p:nvSpPr>
          <p:spPr bwMode="auto">
            <a:xfrm>
              <a:off x="9020175" y="20320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6" name="TextBox 75">
              <a:extLst>
                <a:ext uri="{FF2B5EF4-FFF2-40B4-BE49-F238E27FC236}">
                  <a16:creationId xmlns:a16="http://schemas.microsoft.com/office/drawing/2014/main" id="{48FDAC93-F931-4090-10B6-7AE5AB30BAD9}"/>
                </a:ext>
              </a:extLst>
            </p:cNvPr>
            <p:cNvSpPr txBox="1"/>
            <p:nvPr/>
          </p:nvSpPr>
          <p:spPr bwMode="auto">
            <a:xfrm>
              <a:off x="9090025" y="20320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7" name="TextBox 76">
              <a:extLst>
                <a:ext uri="{FF2B5EF4-FFF2-40B4-BE49-F238E27FC236}">
                  <a16:creationId xmlns:a16="http://schemas.microsoft.com/office/drawing/2014/main" id="{D37124A5-4D14-9D25-A913-5E4CF2852902}"/>
                </a:ext>
              </a:extLst>
            </p:cNvPr>
            <p:cNvSpPr txBox="1"/>
            <p:nvPr/>
          </p:nvSpPr>
          <p:spPr bwMode="auto">
            <a:xfrm>
              <a:off x="9426575" y="22161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8" name="TextBox 77">
              <a:extLst>
                <a:ext uri="{FF2B5EF4-FFF2-40B4-BE49-F238E27FC236}">
                  <a16:creationId xmlns:a16="http://schemas.microsoft.com/office/drawing/2014/main" id="{545EC2B6-1733-EE9F-8FA0-BFDB6F046A1B}"/>
                </a:ext>
              </a:extLst>
            </p:cNvPr>
            <p:cNvSpPr txBox="1"/>
            <p:nvPr/>
          </p:nvSpPr>
          <p:spPr bwMode="auto">
            <a:xfrm>
              <a:off x="9426575" y="22352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79" name="TextBox 78">
              <a:extLst>
                <a:ext uri="{FF2B5EF4-FFF2-40B4-BE49-F238E27FC236}">
                  <a16:creationId xmlns:a16="http://schemas.microsoft.com/office/drawing/2014/main" id="{B599A1F0-4CF1-64D1-8CBF-D6C4F513BBA9}"/>
                </a:ext>
              </a:extLst>
            </p:cNvPr>
            <p:cNvSpPr txBox="1"/>
            <p:nvPr/>
          </p:nvSpPr>
          <p:spPr bwMode="auto">
            <a:xfrm>
              <a:off x="9718675" y="233362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0" name="TextBox 79">
              <a:extLst>
                <a:ext uri="{FF2B5EF4-FFF2-40B4-BE49-F238E27FC236}">
                  <a16:creationId xmlns:a16="http://schemas.microsoft.com/office/drawing/2014/main" id="{606918C3-054A-7179-D2AB-925205015ED1}"/>
                </a:ext>
              </a:extLst>
            </p:cNvPr>
            <p:cNvSpPr txBox="1"/>
            <p:nvPr/>
          </p:nvSpPr>
          <p:spPr bwMode="auto">
            <a:xfrm>
              <a:off x="9893300" y="23939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1" name="TextBox 80">
              <a:extLst>
                <a:ext uri="{FF2B5EF4-FFF2-40B4-BE49-F238E27FC236}">
                  <a16:creationId xmlns:a16="http://schemas.microsoft.com/office/drawing/2014/main" id="{12899CC7-78BF-AFD3-3E94-64AABAE17A49}"/>
                </a:ext>
              </a:extLst>
            </p:cNvPr>
            <p:cNvSpPr txBox="1"/>
            <p:nvPr/>
          </p:nvSpPr>
          <p:spPr bwMode="auto">
            <a:xfrm>
              <a:off x="9921875" y="23939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2" name="TextBox 81">
              <a:extLst>
                <a:ext uri="{FF2B5EF4-FFF2-40B4-BE49-F238E27FC236}">
                  <a16:creationId xmlns:a16="http://schemas.microsoft.com/office/drawing/2014/main" id="{AC42C27D-1688-A7F7-9CC6-DD98A1FBAADC}"/>
                </a:ext>
              </a:extLst>
            </p:cNvPr>
            <p:cNvSpPr txBox="1"/>
            <p:nvPr/>
          </p:nvSpPr>
          <p:spPr bwMode="auto">
            <a:xfrm>
              <a:off x="9963150" y="24193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3" name="TextBox 82">
              <a:extLst>
                <a:ext uri="{FF2B5EF4-FFF2-40B4-BE49-F238E27FC236}">
                  <a16:creationId xmlns:a16="http://schemas.microsoft.com/office/drawing/2014/main" id="{195FF779-32F4-A04D-C1B8-A869E944C697}"/>
                </a:ext>
              </a:extLst>
            </p:cNvPr>
            <p:cNvSpPr txBox="1"/>
            <p:nvPr/>
          </p:nvSpPr>
          <p:spPr bwMode="auto">
            <a:xfrm>
              <a:off x="11518900" y="26924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4" name="TextBox 83">
              <a:extLst>
                <a:ext uri="{FF2B5EF4-FFF2-40B4-BE49-F238E27FC236}">
                  <a16:creationId xmlns:a16="http://schemas.microsoft.com/office/drawing/2014/main" id="{4F09E99B-4066-17C2-4B8D-978F34376DAA}"/>
                </a:ext>
              </a:extLst>
            </p:cNvPr>
            <p:cNvSpPr txBox="1"/>
            <p:nvPr/>
          </p:nvSpPr>
          <p:spPr bwMode="auto">
            <a:xfrm>
              <a:off x="10074275" y="24828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5" name="TextBox 84">
              <a:extLst>
                <a:ext uri="{FF2B5EF4-FFF2-40B4-BE49-F238E27FC236}">
                  <a16:creationId xmlns:a16="http://schemas.microsoft.com/office/drawing/2014/main" id="{1E9B1B7F-37C9-6004-3010-27D385DB343A}"/>
                </a:ext>
              </a:extLst>
            </p:cNvPr>
            <p:cNvSpPr txBox="1"/>
            <p:nvPr/>
          </p:nvSpPr>
          <p:spPr bwMode="auto">
            <a:xfrm>
              <a:off x="9988550" y="24796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6" name="TextBox 85">
              <a:extLst>
                <a:ext uri="{FF2B5EF4-FFF2-40B4-BE49-F238E27FC236}">
                  <a16:creationId xmlns:a16="http://schemas.microsoft.com/office/drawing/2014/main" id="{CDA9871B-B42A-519C-C5AA-8218D1CCF7E8}"/>
                </a:ext>
              </a:extLst>
            </p:cNvPr>
            <p:cNvSpPr txBox="1"/>
            <p:nvPr/>
          </p:nvSpPr>
          <p:spPr bwMode="auto">
            <a:xfrm>
              <a:off x="9956800" y="24384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7" name="TextBox 86">
              <a:extLst>
                <a:ext uri="{FF2B5EF4-FFF2-40B4-BE49-F238E27FC236}">
                  <a16:creationId xmlns:a16="http://schemas.microsoft.com/office/drawing/2014/main" id="{073E86AE-DA41-8A5D-0082-A75E42080B44}"/>
                </a:ext>
              </a:extLst>
            </p:cNvPr>
            <p:cNvSpPr txBox="1"/>
            <p:nvPr/>
          </p:nvSpPr>
          <p:spPr bwMode="auto">
            <a:xfrm>
              <a:off x="10318750" y="251142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8" name="TextBox 87">
              <a:extLst>
                <a:ext uri="{FF2B5EF4-FFF2-40B4-BE49-F238E27FC236}">
                  <a16:creationId xmlns:a16="http://schemas.microsoft.com/office/drawing/2014/main" id="{0044557C-442B-2E25-9CAA-6A320443A187}"/>
                </a:ext>
              </a:extLst>
            </p:cNvPr>
            <p:cNvSpPr txBox="1"/>
            <p:nvPr/>
          </p:nvSpPr>
          <p:spPr bwMode="auto">
            <a:xfrm>
              <a:off x="10369550" y="25146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89" name="TextBox 88">
              <a:extLst>
                <a:ext uri="{FF2B5EF4-FFF2-40B4-BE49-F238E27FC236}">
                  <a16:creationId xmlns:a16="http://schemas.microsoft.com/office/drawing/2014/main" id="{A19112DD-CACD-919F-4635-E3C397F321FB}"/>
                </a:ext>
              </a:extLst>
            </p:cNvPr>
            <p:cNvSpPr txBox="1"/>
            <p:nvPr/>
          </p:nvSpPr>
          <p:spPr bwMode="auto">
            <a:xfrm>
              <a:off x="10404475" y="25146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0" name="TextBox 89">
              <a:extLst>
                <a:ext uri="{FF2B5EF4-FFF2-40B4-BE49-F238E27FC236}">
                  <a16:creationId xmlns:a16="http://schemas.microsoft.com/office/drawing/2014/main" id="{676AEB75-3847-E359-8634-318924A42DA4}"/>
                </a:ext>
              </a:extLst>
            </p:cNvPr>
            <p:cNvSpPr txBox="1"/>
            <p:nvPr/>
          </p:nvSpPr>
          <p:spPr bwMode="auto">
            <a:xfrm>
              <a:off x="10709275" y="26193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1" name="TextBox 90">
              <a:extLst>
                <a:ext uri="{FF2B5EF4-FFF2-40B4-BE49-F238E27FC236}">
                  <a16:creationId xmlns:a16="http://schemas.microsoft.com/office/drawing/2014/main" id="{CE33F139-0DB4-30E2-FE20-7A3A7A74E668}"/>
                </a:ext>
              </a:extLst>
            </p:cNvPr>
            <p:cNvSpPr txBox="1"/>
            <p:nvPr/>
          </p:nvSpPr>
          <p:spPr bwMode="auto">
            <a:xfrm>
              <a:off x="10442575" y="25146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2" name="TextBox 91">
              <a:extLst>
                <a:ext uri="{FF2B5EF4-FFF2-40B4-BE49-F238E27FC236}">
                  <a16:creationId xmlns:a16="http://schemas.microsoft.com/office/drawing/2014/main" id="{C636F4EC-649E-7731-C7B1-19F915DB3C6C}"/>
                </a:ext>
              </a:extLst>
            </p:cNvPr>
            <p:cNvSpPr txBox="1"/>
            <p:nvPr/>
          </p:nvSpPr>
          <p:spPr bwMode="auto">
            <a:xfrm>
              <a:off x="10480675" y="2559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3" name="TextBox 92">
              <a:extLst>
                <a:ext uri="{FF2B5EF4-FFF2-40B4-BE49-F238E27FC236}">
                  <a16:creationId xmlns:a16="http://schemas.microsoft.com/office/drawing/2014/main" id="{281D72A7-795F-8239-78A0-246312222320}"/>
                </a:ext>
              </a:extLst>
            </p:cNvPr>
            <p:cNvSpPr txBox="1"/>
            <p:nvPr/>
          </p:nvSpPr>
          <p:spPr bwMode="auto">
            <a:xfrm>
              <a:off x="10471150" y="25177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4" name="TextBox 93">
              <a:extLst>
                <a:ext uri="{FF2B5EF4-FFF2-40B4-BE49-F238E27FC236}">
                  <a16:creationId xmlns:a16="http://schemas.microsoft.com/office/drawing/2014/main" id="{54F7ACA9-26C1-8688-91A4-156BE4934E4A}"/>
                </a:ext>
              </a:extLst>
            </p:cNvPr>
            <p:cNvSpPr txBox="1"/>
            <p:nvPr/>
          </p:nvSpPr>
          <p:spPr bwMode="auto">
            <a:xfrm>
              <a:off x="10496550" y="2559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5" name="TextBox 94">
              <a:extLst>
                <a:ext uri="{FF2B5EF4-FFF2-40B4-BE49-F238E27FC236}">
                  <a16:creationId xmlns:a16="http://schemas.microsoft.com/office/drawing/2014/main" id="{88F85B0B-1490-51C6-05AB-F585CD6CEDAC}"/>
                </a:ext>
              </a:extLst>
            </p:cNvPr>
            <p:cNvSpPr txBox="1"/>
            <p:nvPr/>
          </p:nvSpPr>
          <p:spPr bwMode="auto">
            <a:xfrm>
              <a:off x="10512425" y="2559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6" name="TextBox 95">
              <a:extLst>
                <a:ext uri="{FF2B5EF4-FFF2-40B4-BE49-F238E27FC236}">
                  <a16:creationId xmlns:a16="http://schemas.microsoft.com/office/drawing/2014/main" id="{F16AE655-770C-C1B5-6174-E9BBB969B194}"/>
                </a:ext>
              </a:extLst>
            </p:cNvPr>
            <p:cNvSpPr txBox="1"/>
            <p:nvPr/>
          </p:nvSpPr>
          <p:spPr bwMode="auto">
            <a:xfrm>
              <a:off x="10588625" y="26193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7" name="TextBox 96">
              <a:extLst>
                <a:ext uri="{FF2B5EF4-FFF2-40B4-BE49-F238E27FC236}">
                  <a16:creationId xmlns:a16="http://schemas.microsoft.com/office/drawing/2014/main" id="{72C764CB-3456-8EE2-4033-615560629EED}"/>
                </a:ext>
              </a:extLst>
            </p:cNvPr>
            <p:cNvSpPr txBox="1"/>
            <p:nvPr/>
          </p:nvSpPr>
          <p:spPr bwMode="auto">
            <a:xfrm>
              <a:off x="10906125" y="26828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8" name="TextBox 97">
              <a:extLst>
                <a:ext uri="{FF2B5EF4-FFF2-40B4-BE49-F238E27FC236}">
                  <a16:creationId xmlns:a16="http://schemas.microsoft.com/office/drawing/2014/main" id="{5CD932E8-0E4A-8112-13DE-2D842376C6EA}"/>
                </a:ext>
              </a:extLst>
            </p:cNvPr>
            <p:cNvSpPr txBox="1"/>
            <p:nvPr/>
          </p:nvSpPr>
          <p:spPr bwMode="auto">
            <a:xfrm>
              <a:off x="10947400" y="2686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99" name="TextBox 98">
              <a:extLst>
                <a:ext uri="{FF2B5EF4-FFF2-40B4-BE49-F238E27FC236}">
                  <a16:creationId xmlns:a16="http://schemas.microsoft.com/office/drawing/2014/main" id="{EB3BDB05-4A8C-2517-F657-A065AC3098E5}"/>
                </a:ext>
              </a:extLst>
            </p:cNvPr>
            <p:cNvSpPr txBox="1"/>
            <p:nvPr/>
          </p:nvSpPr>
          <p:spPr bwMode="auto">
            <a:xfrm>
              <a:off x="11163300" y="26924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100" name="TextBox 99">
              <a:extLst>
                <a:ext uri="{FF2B5EF4-FFF2-40B4-BE49-F238E27FC236}">
                  <a16:creationId xmlns:a16="http://schemas.microsoft.com/office/drawing/2014/main" id="{7DEB4144-F9F7-F0F8-4D47-E5DCBF7E20AC}"/>
                </a:ext>
              </a:extLst>
            </p:cNvPr>
            <p:cNvSpPr txBox="1"/>
            <p:nvPr/>
          </p:nvSpPr>
          <p:spPr bwMode="auto">
            <a:xfrm>
              <a:off x="11090275" y="26924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101" name="TextBox 100">
              <a:extLst>
                <a:ext uri="{FF2B5EF4-FFF2-40B4-BE49-F238E27FC236}">
                  <a16:creationId xmlns:a16="http://schemas.microsoft.com/office/drawing/2014/main" id="{9DB295C1-BFDC-0B0D-C21C-5BAF663E9D55}"/>
                </a:ext>
              </a:extLst>
            </p:cNvPr>
            <p:cNvSpPr txBox="1"/>
            <p:nvPr/>
          </p:nvSpPr>
          <p:spPr bwMode="auto">
            <a:xfrm>
              <a:off x="10982325" y="2686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102" name="TextBox 101">
              <a:extLst>
                <a:ext uri="{FF2B5EF4-FFF2-40B4-BE49-F238E27FC236}">
                  <a16:creationId xmlns:a16="http://schemas.microsoft.com/office/drawing/2014/main" id="{0D8AF441-0F7E-0DED-F10C-703AF1DC1B59}"/>
                </a:ext>
              </a:extLst>
            </p:cNvPr>
            <p:cNvSpPr txBox="1"/>
            <p:nvPr/>
          </p:nvSpPr>
          <p:spPr bwMode="auto">
            <a:xfrm>
              <a:off x="11007725" y="2686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sp>
          <p:nvSpPr>
            <p:cNvPr id="103" name="TextBox 102">
              <a:extLst>
                <a:ext uri="{FF2B5EF4-FFF2-40B4-BE49-F238E27FC236}">
                  <a16:creationId xmlns:a16="http://schemas.microsoft.com/office/drawing/2014/main" id="{A0B4C406-1094-C9CC-2A67-D06295BBE3A2}"/>
                </a:ext>
              </a:extLst>
            </p:cNvPr>
            <p:cNvSpPr txBox="1"/>
            <p:nvPr/>
          </p:nvSpPr>
          <p:spPr bwMode="auto">
            <a:xfrm>
              <a:off x="11023600" y="2686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5"/>
                  </a:solidFill>
                  <a:latin typeface="Calibri" panose="020F0502020204030204" pitchFamily="34" charset="0"/>
                </a:rPr>
                <a:t>+</a:t>
              </a:r>
            </a:p>
          </p:txBody>
        </p:sp>
      </p:grpSp>
      <p:sp>
        <p:nvSpPr>
          <p:cNvPr id="122" name="TextBox 121">
            <a:extLst>
              <a:ext uri="{FF2B5EF4-FFF2-40B4-BE49-F238E27FC236}">
                <a16:creationId xmlns:a16="http://schemas.microsoft.com/office/drawing/2014/main" id="{C6B7AB0B-271F-33B2-1693-2D6514705E99}"/>
              </a:ext>
            </a:extLst>
          </p:cNvPr>
          <p:cNvSpPr txBox="1"/>
          <p:nvPr/>
        </p:nvSpPr>
        <p:spPr bwMode="auto">
          <a:xfrm>
            <a:off x="10270610" y="3611686"/>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grpSp>
        <p:nvGrpSpPr>
          <p:cNvPr id="125" name="Group 124">
            <a:extLst>
              <a:ext uri="{FF2B5EF4-FFF2-40B4-BE49-F238E27FC236}">
                <a16:creationId xmlns:a16="http://schemas.microsoft.com/office/drawing/2014/main" id="{37A4E32B-4BFB-1A2B-948B-E3C37E011372}"/>
              </a:ext>
            </a:extLst>
          </p:cNvPr>
          <p:cNvGrpSpPr/>
          <p:nvPr/>
        </p:nvGrpSpPr>
        <p:grpSpPr>
          <a:xfrm>
            <a:off x="7482960" y="2186111"/>
            <a:ext cx="3517900" cy="1816874"/>
            <a:chOff x="7696200" y="1692275"/>
            <a:chExt cx="3517900" cy="1816874"/>
          </a:xfrm>
        </p:grpSpPr>
        <p:sp>
          <p:nvSpPr>
            <p:cNvPr id="105" name="TextBox 104">
              <a:extLst>
                <a:ext uri="{FF2B5EF4-FFF2-40B4-BE49-F238E27FC236}">
                  <a16:creationId xmlns:a16="http://schemas.microsoft.com/office/drawing/2014/main" id="{64505D50-E349-90C5-DE3F-D223E3E81DD2}"/>
                </a:ext>
              </a:extLst>
            </p:cNvPr>
            <p:cNvSpPr txBox="1"/>
            <p:nvPr/>
          </p:nvSpPr>
          <p:spPr bwMode="auto">
            <a:xfrm>
              <a:off x="7705725" y="16922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06" name="TextBox 105">
              <a:extLst>
                <a:ext uri="{FF2B5EF4-FFF2-40B4-BE49-F238E27FC236}">
                  <a16:creationId xmlns:a16="http://schemas.microsoft.com/office/drawing/2014/main" id="{532D34C3-1C83-1EB9-DCCE-3139136FB285}"/>
                </a:ext>
              </a:extLst>
            </p:cNvPr>
            <p:cNvSpPr txBox="1"/>
            <p:nvPr/>
          </p:nvSpPr>
          <p:spPr bwMode="auto">
            <a:xfrm>
              <a:off x="7696200" y="17811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07" name="TextBox 106">
              <a:extLst>
                <a:ext uri="{FF2B5EF4-FFF2-40B4-BE49-F238E27FC236}">
                  <a16:creationId xmlns:a16="http://schemas.microsoft.com/office/drawing/2014/main" id="{5BE1209C-7DB7-9E98-2937-2DEE03EB1753}"/>
                </a:ext>
              </a:extLst>
            </p:cNvPr>
            <p:cNvSpPr txBox="1"/>
            <p:nvPr/>
          </p:nvSpPr>
          <p:spPr bwMode="auto">
            <a:xfrm>
              <a:off x="7731125" y="19431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08" name="TextBox 107">
              <a:extLst>
                <a:ext uri="{FF2B5EF4-FFF2-40B4-BE49-F238E27FC236}">
                  <a16:creationId xmlns:a16="http://schemas.microsoft.com/office/drawing/2014/main" id="{A740EFF0-C00C-037E-F1D5-0D7A1269C747}"/>
                </a:ext>
              </a:extLst>
            </p:cNvPr>
            <p:cNvSpPr txBox="1"/>
            <p:nvPr/>
          </p:nvSpPr>
          <p:spPr bwMode="auto">
            <a:xfrm>
              <a:off x="7756525" y="19939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09" name="TextBox 108">
              <a:extLst>
                <a:ext uri="{FF2B5EF4-FFF2-40B4-BE49-F238E27FC236}">
                  <a16:creationId xmlns:a16="http://schemas.microsoft.com/office/drawing/2014/main" id="{66902439-9345-4256-5DF3-E438CA1279D0}"/>
                </a:ext>
              </a:extLst>
            </p:cNvPr>
            <p:cNvSpPr txBox="1"/>
            <p:nvPr/>
          </p:nvSpPr>
          <p:spPr bwMode="auto">
            <a:xfrm>
              <a:off x="7880350" y="207962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0" name="TextBox 109">
              <a:extLst>
                <a:ext uri="{FF2B5EF4-FFF2-40B4-BE49-F238E27FC236}">
                  <a16:creationId xmlns:a16="http://schemas.microsoft.com/office/drawing/2014/main" id="{87D77FED-2163-36F8-32FF-429F3A8098D9}"/>
                </a:ext>
              </a:extLst>
            </p:cNvPr>
            <p:cNvSpPr txBox="1"/>
            <p:nvPr/>
          </p:nvSpPr>
          <p:spPr bwMode="auto">
            <a:xfrm>
              <a:off x="7972425" y="21463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1" name="TextBox 110">
              <a:extLst>
                <a:ext uri="{FF2B5EF4-FFF2-40B4-BE49-F238E27FC236}">
                  <a16:creationId xmlns:a16="http://schemas.microsoft.com/office/drawing/2014/main" id="{42BBAE63-45C7-FE9F-2FCE-ACCB7C08A754}"/>
                </a:ext>
              </a:extLst>
            </p:cNvPr>
            <p:cNvSpPr txBox="1"/>
            <p:nvPr/>
          </p:nvSpPr>
          <p:spPr bwMode="auto">
            <a:xfrm>
              <a:off x="8026400" y="21494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2" name="TextBox 111">
              <a:extLst>
                <a:ext uri="{FF2B5EF4-FFF2-40B4-BE49-F238E27FC236}">
                  <a16:creationId xmlns:a16="http://schemas.microsoft.com/office/drawing/2014/main" id="{0EDE6568-B028-0AA3-3B11-F175266DF103}"/>
                </a:ext>
              </a:extLst>
            </p:cNvPr>
            <p:cNvSpPr txBox="1"/>
            <p:nvPr/>
          </p:nvSpPr>
          <p:spPr bwMode="auto">
            <a:xfrm>
              <a:off x="8156575" y="23558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3" name="TextBox 112">
              <a:extLst>
                <a:ext uri="{FF2B5EF4-FFF2-40B4-BE49-F238E27FC236}">
                  <a16:creationId xmlns:a16="http://schemas.microsoft.com/office/drawing/2014/main" id="{458C86D9-68FA-F60C-DB35-99EDF08BB67F}"/>
                </a:ext>
              </a:extLst>
            </p:cNvPr>
            <p:cNvSpPr txBox="1"/>
            <p:nvPr/>
          </p:nvSpPr>
          <p:spPr bwMode="auto">
            <a:xfrm>
              <a:off x="10477500" y="30670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4" name="TextBox 113">
              <a:extLst>
                <a:ext uri="{FF2B5EF4-FFF2-40B4-BE49-F238E27FC236}">
                  <a16:creationId xmlns:a16="http://schemas.microsoft.com/office/drawing/2014/main" id="{9D676726-EA75-E402-FC4E-92E10020B69A}"/>
                </a:ext>
              </a:extLst>
            </p:cNvPr>
            <p:cNvSpPr txBox="1"/>
            <p:nvPr/>
          </p:nvSpPr>
          <p:spPr bwMode="auto">
            <a:xfrm>
              <a:off x="8070850" y="22002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5" name="TextBox 114">
              <a:extLst>
                <a:ext uri="{FF2B5EF4-FFF2-40B4-BE49-F238E27FC236}">
                  <a16:creationId xmlns:a16="http://schemas.microsoft.com/office/drawing/2014/main" id="{9359AE23-592A-F2B1-C1EB-7AD698B75518}"/>
                </a:ext>
              </a:extLst>
            </p:cNvPr>
            <p:cNvSpPr txBox="1"/>
            <p:nvPr/>
          </p:nvSpPr>
          <p:spPr bwMode="auto">
            <a:xfrm>
              <a:off x="8086725" y="22764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6" name="TextBox 115">
              <a:extLst>
                <a:ext uri="{FF2B5EF4-FFF2-40B4-BE49-F238E27FC236}">
                  <a16:creationId xmlns:a16="http://schemas.microsoft.com/office/drawing/2014/main" id="{39A81D15-23B5-D10D-7C0F-C1583E96131A}"/>
                </a:ext>
              </a:extLst>
            </p:cNvPr>
            <p:cNvSpPr txBox="1"/>
            <p:nvPr/>
          </p:nvSpPr>
          <p:spPr bwMode="auto">
            <a:xfrm>
              <a:off x="8118475" y="229870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7" name="TextBox 116">
              <a:extLst>
                <a:ext uri="{FF2B5EF4-FFF2-40B4-BE49-F238E27FC236}">
                  <a16:creationId xmlns:a16="http://schemas.microsoft.com/office/drawing/2014/main" id="{80797916-0371-66A7-58D6-984EA9E70E01}"/>
                </a:ext>
              </a:extLst>
            </p:cNvPr>
            <p:cNvSpPr txBox="1"/>
            <p:nvPr/>
          </p:nvSpPr>
          <p:spPr bwMode="auto">
            <a:xfrm>
              <a:off x="10366375" y="30638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8" name="TextBox 117">
              <a:extLst>
                <a:ext uri="{FF2B5EF4-FFF2-40B4-BE49-F238E27FC236}">
                  <a16:creationId xmlns:a16="http://schemas.microsoft.com/office/drawing/2014/main" id="{022868AD-6DC6-651E-9DA4-65B1643EF0B4}"/>
                </a:ext>
              </a:extLst>
            </p:cNvPr>
            <p:cNvSpPr txBox="1"/>
            <p:nvPr/>
          </p:nvSpPr>
          <p:spPr bwMode="auto">
            <a:xfrm>
              <a:off x="8743950" y="25463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19" name="TextBox 118">
              <a:extLst>
                <a:ext uri="{FF2B5EF4-FFF2-40B4-BE49-F238E27FC236}">
                  <a16:creationId xmlns:a16="http://schemas.microsoft.com/office/drawing/2014/main" id="{1130F561-3669-1ABC-10CB-6C27A78078F8}"/>
                </a:ext>
              </a:extLst>
            </p:cNvPr>
            <p:cNvSpPr txBox="1"/>
            <p:nvPr/>
          </p:nvSpPr>
          <p:spPr bwMode="auto">
            <a:xfrm>
              <a:off x="9004300" y="287337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20" name="TextBox 119">
              <a:extLst>
                <a:ext uri="{FF2B5EF4-FFF2-40B4-BE49-F238E27FC236}">
                  <a16:creationId xmlns:a16="http://schemas.microsoft.com/office/drawing/2014/main" id="{E360E5AD-4A3E-E571-107B-71DE53FC711E}"/>
                </a:ext>
              </a:extLst>
            </p:cNvPr>
            <p:cNvSpPr txBox="1"/>
            <p:nvPr/>
          </p:nvSpPr>
          <p:spPr bwMode="auto">
            <a:xfrm>
              <a:off x="9918700" y="30289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21" name="TextBox 120">
              <a:extLst>
                <a:ext uri="{FF2B5EF4-FFF2-40B4-BE49-F238E27FC236}">
                  <a16:creationId xmlns:a16="http://schemas.microsoft.com/office/drawing/2014/main" id="{9A52D537-D051-37F7-6183-12BBB42BD093}"/>
                </a:ext>
              </a:extLst>
            </p:cNvPr>
            <p:cNvSpPr txBox="1"/>
            <p:nvPr/>
          </p:nvSpPr>
          <p:spPr bwMode="auto">
            <a:xfrm>
              <a:off x="9537700" y="29908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23" name="TextBox 122">
              <a:extLst>
                <a:ext uri="{FF2B5EF4-FFF2-40B4-BE49-F238E27FC236}">
                  <a16:creationId xmlns:a16="http://schemas.microsoft.com/office/drawing/2014/main" id="{B46FD995-D2FA-E1A6-1FC7-2E711E1C2B16}"/>
                </a:ext>
              </a:extLst>
            </p:cNvPr>
            <p:cNvSpPr txBox="1"/>
            <p:nvPr/>
          </p:nvSpPr>
          <p:spPr bwMode="auto">
            <a:xfrm>
              <a:off x="10721975" y="3121025"/>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sp>
          <p:nvSpPr>
            <p:cNvPr id="124" name="TextBox 123">
              <a:extLst>
                <a:ext uri="{FF2B5EF4-FFF2-40B4-BE49-F238E27FC236}">
                  <a16:creationId xmlns:a16="http://schemas.microsoft.com/office/drawing/2014/main" id="{C22118BE-55BC-EA67-28B1-EF6D2594F30F}"/>
                </a:ext>
              </a:extLst>
            </p:cNvPr>
            <p:cNvSpPr txBox="1"/>
            <p:nvPr/>
          </p:nvSpPr>
          <p:spPr bwMode="auto">
            <a:xfrm>
              <a:off x="11001375" y="3232150"/>
              <a:ext cx="212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accent6"/>
                  </a:solidFill>
                  <a:latin typeface="Calibri" panose="020F0502020204030204" pitchFamily="34" charset="0"/>
                </a:rPr>
                <a:t>+</a:t>
              </a:r>
            </a:p>
          </p:txBody>
        </p:sp>
      </p:grpSp>
      <p:sp>
        <p:nvSpPr>
          <p:cNvPr id="158" name="TextBox 157">
            <a:extLst>
              <a:ext uri="{FF2B5EF4-FFF2-40B4-BE49-F238E27FC236}">
                <a16:creationId xmlns:a16="http://schemas.microsoft.com/office/drawing/2014/main" id="{83947211-9867-4866-0E4C-1276CEE65D98}"/>
              </a:ext>
            </a:extLst>
          </p:cNvPr>
          <p:cNvSpPr txBox="1"/>
          <p:nvPr/>
        </p:nvSpPr>
        <p:spPr bwMode="auto">
          <a:xfrm>
            <a:off x="6681829" y="2324912"/>
            <a:ext cx="502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80</a:t>
            </a:r>
          </a:p>
        </p:txBody>
      </p:sp>
      <p:cxnSp>
        <p:nvCxnSpPr>
          <p:cNvPr id="132" name="Straight Connector 131">
            <a:extLst>
              <a:ext uri="{FF2B5EF4-FFF2-40B4-BE49-F238E27FC236}">
                <a16:creationId xmlns:a16="http://schemas.microsoft.com/office/drawing/2014/main" id="{00823A0A-4CF6-4995-094D-292A96DA43AE}"/>
              </a:ext>
            </a:extLst>
          </p:cNvPr>
          <p:cNvCxnSpPr>
            <a:cxnSpLocks/>
          </p:cNvCxnSpPr>
          <p:nvPr/>
        </p:nvCxnSpPr>
        <p:spPr bwMode="auto">
          <a:xfrm>
            <a:off x="7185368" y="2097135"/>
            <a:ext cx="0" cy="1878227"/>
          </a:xfrm>
          <a:prstGeom prst="line">
            <a:avLst/>
          </a:prstGeom>
          <a:noFill/>
          <a:ln w="28575" cap="flat" cmpd="sng" algn="ctr">
            <a:solidFill>
              <a:schemeClr val="bg1"/>
            </a:solidFill>
            <a:prstDash val="solid"/>
            <a:round/>
            <a:headEnd type="none" w="med" len="med"/>
            <a:tailEnd type="none" w="med" len="med"/>
          </a:ln>
          <a:effectLst/>
        </p:spPr>
      </p:cxnSp>
      <p:sp>
        <p:nvSpPr>
          <p:cNvPr id="338" name="TextBox 337">
            <a:extLst>
              <a:ext uri="{FF2B5EF4-FFF2-40B4-BE49-F238E27FC236}">
                <a16:creationId xmlns:a16="http://schemas.microsoft.com/office/drawing/2014/main" id="{60D50303-2207-8ADA-E19D-E8D58B6199D7}"/>
              </a:ext>
            </a:extLst>
          </p:cNvPr>
          <p:cNvSpPr txBox="1"/>
          <p:nvPr/>
        </p:nvSpPr>
        <p:spPr bwMode="auto">
          <a:xfrm>
            <a:off x="925286" y="1345992"/>
            <a:ext cx="102375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Segmentation of Anatomic Regions and Distribution of Quantitative 68Ga-PSMA-11 PET Parameters</a:t>
            </a:r>
          </a:p>
        </p:txBody>
      </p:sp>
      <p:sp>
        <p:nvSpPr>
          <p:cNvPr id="382" name="TextBox 381">
            <a:extLst>
              <a:ext uri="{FF2B5EF4-FFF2-40B4-BE49-F238E27FC236}">
                <a16:creationId xmlns:a16="http://schemas.microsoft.com/office/drawing/2014/main" id="{1106F555-717E-A610-EC4A-F4A9636404E7}"/>
              </a:ext>
            </a:extLst>
          </p:cNvPr>
          <p:cNvSpPr txBox="1"/>
          <p:nvPr/>
        </p:nvSpPr>
        <p:spPr bwMode="auto">
          <a:xfrm>
            <a:off x="6547945" y="4699322"/>
            <a:ext cx="5009020"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ct val="50000"/>
              </a:spcBef>
              <a:buFont typeface="Wingdings" panose="05000000000000000000" pitchFamily="2" charset="2"/>
              <a:buChar char="§"/>
            </a:pPr>
            <a:r>
              <a:rPr lang="en-US" sz="1600" b="0" dirty="0">
                <a:solidFill>
                  <a:schemeClr val="bg1"/>
                </a:solidFill>
                <a:latin typeface="Calibri" panose="020F0502020204030204" pitchFamily="34" charset="0"/>
              </a:rPr>
              <a:t>Baseline </a:t>
            </a:r>
            <a:r>
              <a:rPr lang="en-US" sz="1600" b="0" baseline="30000" dirty="0">
                <a:solidFill>
                  <a:schemeClr val="bg1"/>
                </a:solidFill>
                <a:latin typeface="Calibri" panose="020F0502020204030204" pitchFamily="34" charset="0"/>
              </a:rPr>
              <a:t>68</a:t>
            </a:r>
            <a:r>
              <a:rPr lang="en-US" sz="1600" b="0" dirty="0">
                <a:solidFill>
                  <a:schemeClr val="bg1"/>
                </a:solidFill>
                <a:latin typeface="Calibri" panose="020F0502020204030204" pitchFamily="34" charset="0"/>
              </a:rPr>
              <a:t>Ga PSMA-11 PET/CT  SUV</a:t>
            </a:r>
            <a:r>
              <a:rPr lang="en-US" sz="1600" b="0" baseline="-25000" dirty="0">
                <a:solidFill>
                  <a:schemeClr val="bg1"/>
                </a:solidFill>
                <a:latin typeface="Calibri" panose="020F0502020204030204" pitchFamily="34" charset="0"/>
              </a:rPr>
              <a:t>mean </a:t>
            </a:r>
            <a:r>
              <a:rPr lang="en-US" sz="1600" b="0" dirty="0">
                <a:solidFill>
                  <a:schemeClr val="bg1"/>
                </a:solidFill>
                <a:latin typeface="Calibri" panose="020F0502020204030204" pitchFamily="34" charset="0"/>
              </a:rPr>
              <a:t>was strongly correlated with improved rPFS outcomes following </a:t>
            </a:r>
            <a:r>
              <a:rPr lang="en-US" sz="1600" b="0" baseline="30000" dirty="0">
                <a:solidFill>
                  <a:schemeClr val="bg1"/>
                </a:solidFill>
                <a:latin typeface="Calibri" panose="020F0502020204030204" pitchFamily="34" charset="0"/>
              </a:rPr>
              <a:t>177</a:t>
            </a:r>
            <a:r>
              <a:rPr lang="en-US" sz="1600" b="0" dirty="0">
                <a:solidFill>
                  <a:schemeClr val="bg1"/>
                </a:solidFill>
                <a:latin typeface="Calibri" panose="020F0502020204030204" pitchFamily="34" charset="0"/>
              </a:rPr>
              <a:t>Lu-PSMA-617+SoC </a:t>
            </a:r>
            <a:r>
              <a:rPr lang="en-US" sz="1600" b="0">
                <a:solidFill>
                  <a:schemeClr val="bg1"/>
                </a:solidFill>
                <a:latin typeface="Calibri" panose="020F0502020204030204" pitchFamily="34" charset="0"/>
              </a:rPr>
              <a:t>vs control arm  </a:t>
            </a:r>
            <a:endParaRPr lang="en-US" sz="1600" b="0" dirty="0">
              <a:solidFill>
                <a:schemeClr val="bg1"/>
              </a:solidFill>
              <a:latin typeface="Calibri" panose="020F0502020204030204" pitchFamily="34" charset="0"/>
            </a:endParaRPr>
          </a:p>
          <a:p>
            <a:pPr marL="742950" lvl="1" indent="-285750">
              <a:spcBef>
                <a:spcPct val="50000"/>
              </a:spcBef>
              <a:buFont typeface="Wingdings" panose="05000000000000000000" pitchFamily="2" charset="2"/>
              <a:buChar char="§"/>
            </a:pPr>
            <a:r>
              <a:rPr lang="en-US" sz="1600" b="0" dirty="0">
                <a:solidFill>
                  <a:schemeClr val="bg1"/>
                </a:solidFill>
                <a:latin typeface="Calibri" panose="020F0502020204030204" pitchFamily="34" charset="0"/>
              </a:rPr>
              <a:t>A 1-unit in whole-body tumor SUV</a:t>
            </a:r>
            <a:r>
              <a:rPr lang="en-US" sz="1600" b="0" baseline="-25000" dirty="0">
                <a:solidFill>
                  <a:schemeClr val="bg1"/>
                </a:solidFill>
                <a:latin typeface="Calibri" panose="020F0502020204030204" pitchFamily="34" charset="0"/>
              </a:rPr>
              <a:t>mean </a:t>
            </a:r>
            <a:r>
              <a:rPr lang="en-US" sz="1600" b="0" dirty="0">
                <a:solidFill>
                  <a:schemeClr val="bg1"/>
                </a:solidFill>
                <a:latin typeface="Calibri" panose="020F0502020204030204" pitchFamily="34" charset="0"/>
              </a:rPr>
              <a:t>increase correlated with a 10% to 12% decreased risk of radiographic progression or death</a:t>
            </a:r>
            <a:endParaRPr lang="en-US"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307896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Education on Radioligand Therapies!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2248741"/>
            <a:ext cx="10872444" cy="2252453"/>
          </a:xfrm>
        </p:spPr>
        <p:txBody>
          <a:bodyPr rtlCol="0">
            <a:normAutofit fontScale="92500"/>
          </a:bodyPr>
          <a:lstStyle/>
          <a:p>
            <a:pPr>
              <a:buClr>
                <a:srgbClr val="682E74"/>
              </a:buClr>
              <a:defRPr/>
            </a:pPr>
            <a:r>
              <a:rPr lang="en-US" sz="2600">
                <a:solidFill>
                  <a:srgbClr val="E1471D"/>
                </a:solidFill>
              </a:rPr>
              <a:t>Interactive Decision Support Tool </a:t>
            </a:r>
            <a:r>
              <a:rPr lang="en-US" sz="2600" b="0">
                <a:solidFill>
                  <a:srgbClr val="455560"/>
                </a:solidFill>
              </a:rPr>
              <a:t>with experts' recommendations for selecting therapy in patients with metastatic </a:t>
            </a:r>
            <a:r>
              <a:rPr lang="en-US" sz="2600" b="0" dirty="0">
                <a:solidFill>
                  <a:srgbClr val="455560"/>
                </a:solidFill>
              </a:rPr>
              <a:t>castration-resistant</a:t>
            </a:r>
            <a:r>
              <a:rPr lang="en-US" sz="2600" b="0">
                <a:solidFill>
                  <a:srgbClr val="455560"/>
                </a:solidFill>
              </a:rPr>
              <a:t> prostate cancer (mCRPC)</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600" b="1" i="0" u="none" strike="noStrike" kern="0" cap="none" spc="0" normalizeH="0" baseline="0" noProof="0">
                <a:ln>
                  <a:noFill/>
                </a:ln>
                <a:solidFill>
                  <a:srgbClr val="E1471D"/>
                </a:solidFill>
                <a:effectLst/>
                <a:uLnTx/>
                <a:uFillTx/>
                <a:latin typeface="Calibri" panose="020F0502020204030204" pitchFamily="34" charset="0"/>
                <a:ea typeface="+mn-ea"/>
                <a:cs typeface="+mn-cs"/>
              </a:rPr>
              <a:t>CME-certified text module </a:t>
            </a:r>
            <a:r>
              <a:rPr kumimoji="0" lang="en-US" sz="2600" b="0" i="0" u="none" strike="noStrike" kern="0" cap="none" spc="0" normalizeH="0" baseline="0" noProof="0">
                <a:ln>
                  <a:noFill/>
                </a:ln>
                <a:solidFill>
                  <a:srgbClr val="455560"/>
                </a:solidFill>
                <a:effectLst/>
                <a:uLnTx/>
                <a:uFillTx/>
                <a:latin typeface="Calibri" panose="020F0502020204030204" pitchFamily="34" charset="0"/>
                <a:ea typeface="+mn-ea"/>
                <a:cs typeface="+mn-cs"/>
              </a:rPr>
              <a:t>with key expert’s insight on the latest data radioligand therapies use for mCRPC</a:t>
            </a:r>
          </a:p>
          <a:p>
            <a:pPr>
              <a:lnSpc>
                <a:spcPct val="110000"/>
              </a:lnSpc>
              <a:spcAft>
                <a:spcPts val="0"/>
              </a:spcAft>
              <a:buClr>
                <a:schemeClr val="tx2">
                  <a:lumMod val="20000"/>
                  <a:lumOff val="80000"/>
                </a:schemeClr>
              </a:buClr>
              <a:defRPr/>
            </a:pPr>
            <a:r>
              <a:rPr lang="en-US" sz="2600">
                <a:solidFill>
                  <a:srgbClr val="E1471D"/>
                </a:solidFill>
              </a:rPr>
              <a:t> </a:t>
            </a:r>
            <a:endParaRPr lang="en-US" sz="2600" b="0"/>
          </a:p>
          <a:p>
            <a:pPr marL="0" marR="0" lvl="0" indent="0" algn="l" defTabSz="914400" rtl="0" eaLnBrk="1" fontAlgn="base" latinLnBrk="0" hangingPunct="1">
              <a:lnSpc>
                <a:spcPct val="90000"/>
              </a:lnSpc>
              <a:spcBef>
                <a:spcPts val="1000"/>
              </a:spcBef>
              <a:spcAft>
                <a:spcPts val="700"/>
              </a:spcAft>
              <a:buClr>
                <a:srgbClr val="CDCDCF">
                  <a:lumMod val="20000"/>
                  <a:lumOff val="80000"/>
                </a:srgbClr>
              </a:buClr>
              <a:buSzTx/>
              <a:buFontTx/>
              <a:buNone/>
              <a:tabLst/>
              <a:defRPr/>
            </a:pPr>
            <a:endParaRPr kumimoji="0" lang="en-US" sz="2400" b="0" i="0" u="none" strike="noStrike" kern="0" cap="none" spc="0" normalizeH="0" baseline="0" noProof="0">
              <a:ln>
                <a:noFill/>
              </a:ln>
              <a:solidFill>
                <a:srgbClr val="455560"/>
              </a:solidFill>
              <a:effectLst/>
              <a:uLnTx/>
              <a:uFillTx/>
              <a:latin typeface="Calibri" panose="020F0502020204030204" pitchFamily="34" charset="0"/>
              <a:ea typeface="+mn-ea"/>
              <a:cs typeface="+mn-cs"/>
            </a:endParaRP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a:solidFill>
                  <a:srgbClr val="00823B"/>
                </a:solidFill>
                <a:hlinkClick r:id="rId3"/>
              </a:rPr>
              <a:t>clinicaloptions.com/oncology</a:t>
            </a:r>
            <a:endParaRPr lang="en-US" sz="2400" b="1">
              <a:solidFill>
                <a:srgbClr val="00823B"/>
              </a:solidFill>
            </a:endParaRPr>
          </a:p>
          <a:p>
            <a:pPr marL="0" indent="0">
              <a:buNone/>
            </a:pPr>
            <a:r>
              <a:rPr lang="en-US" sz="2400" b="1" u="sng">
                <a:solidFill>
                  <a:srgbClr val="E1471D"/>
                </a:solidFill>
              </a:rPr>
              <a:t> </a:t>
            </a:r>
          </a:p>
          <a:p>
            <a:pPr marL="0" indent="0">
              <a:buNone/>
            </a:pPr>
            <a:endParaRPr lang="en-US" sz="2400" b="1" u="sng">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23979077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EA0DAAC24B9540915FDAF27F01CF65" ma:contentTypeVersion="10" ma:contentTypeDescription="Create a new document." ma:contentTypeScope="" ma:versionID="d6b5a0e5f2d4b77e7671959cb82834a4">
  <xsd:schema xmlns:xsd="http://www.w3.org/2001/XMLSchema" xmlns:xs="http://www.w3.org/2001/XMLSchema" xmlns:p="http://schemas.microsoft.com/office/2006/metadata/properties" xmlns:ns2="dd3fbece-e4bf-4e27-b050-bcd286b191df" xmlns:ns3="22fd6914-46d4-4c7e-bbad-46e82841b69d" targetNamespace="http://schemas.microsoft.com/office/2006/metadata/properties" ma:root="true" ma:fieldsID="8d5a48250049dd7c1198439439762c29" ns2:_="" ns3:_="">
    <xsd:import namespace="dd3fbece-e4bf-4e27-b050-bcd286b191d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3fbece-e4bf-4e27-b050-bcd286b191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dd3fbece-e4bf-4e27-b050-bcd286b191df">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DCF2FACD-4575-4CF3-8630-638BF227F5A0}">
  <ds:schemaRefs>
    <ds:schemaRef ds:uri="22fd6914-46d4-4c7e-bbad-46e82841b69d"/>
    <ds:schemaRef ds:uri="dd3fbece-e4bf-4e27-b050-bcd286b191d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purl.org/dc/elements/1.1/"/>
    <ds:schemaRef ds:uri="http://schemas.microsoft.com/office/2006/documentManagement/types"/>
    <ds:schemaRef ds:uri="http://schemas.microsoft.com/office/infopath/2007/PartnerControls"/>
    <ds:schemaRef ds:uri="http://www.w3.org/XML/1998/namespace"/>
    <ds:schemaRef ds:uri="http://purl.org/dc/dcmitype/"/>
    <ds:schemaRef ds:uri="http://purl.org/dc/terms/"/>
    <ds:schemaRef ds:uri="http://schemas.openxmlformats.org/package/2006/metadata/core-properties"/>
    <ds:schemaRef ds:uri="http://schemas.microsoft.com/office/2006/metadata/properties"/>
    <ds:schemaRef ds:uri="dd3fbece-e4bf-4e27-b050-bcd286b191df"/>
    <ds:schemaRef ds:uri="22fd6914-46d4-4c7e-bbad-46e82841b69d"/>
  </ds:schemaRefs>
</ds:datastoreItem>
</file>

<file path=docMetadata/LabelInfo.xml><?xml version="1.0" encoding="utf-8"?>
<clbl:labelList xmlns:clbl="http://schemas.microsoft.com/office/2020/mipLabelMetadata">
  <clbl:label id="{be2fd2f7-a818-4e66-8956-c8223012702a}" enabled="0" method="" siteId="{be2fd2f7-a818-4e66-8956-c8223012702a}" removed="1"/>
</clbl:labelList>
</file>

<file path=docProps/app.xml><?xml version="1.0" encoding="utf-8"?>
<Properties xmlns="http://schemas.openxmlformats.org/officeDocument/2006/extended-properties" xmlns:vt="http://schemas.openxmlformats.org/officeDocument/2006/docPropsVTypes">
  <Template/>
  <TotalTime>3</TotalTime>
  <Words>6755</Words>
  <Application>Microsoft Office PowerPoint</Application>
  <PresentationFormat>Widescreen</PresentationFormat>
  <Paragraphs>2050</Paragraphs>
  <Slides>46</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Times</vt:lpstr>
      <vt:lpstr>Wingdings</vt:lpstr>
      <vt:lpstr>2022_CCO_Template</vt:lpstr>
      <vt:lpstr>Radioligand Therapy for Metastatic Castration-Resistant Prostate Cancer </vt:lpstr>
      <vt:lpstr>About These Slides</vt:lpstr>
      <vt:lpstr>Faculty</vt:lpstr>
      <vt:lpstr>Faculty Disclosures</vt:lpstr>
      <vt:lpstr>Learning Objectives</vt:lpstr>
      <vt:lpstr>Standard of Care in mCRPC</vt:lpstr>
      <vt:lpstr>Background: Metastatic Castration-Resistant Prostate Cancer (mCRPC)</vt:lpstr>
      <vt:lpstr>Clinical Course of Prostate Cancer</vt:lpstr>
      <vt:lpstr>Available Options for mCRPC</vt:lpstr>
      <vt:lpstr>mCRPC: Unmet Needs and Current Status</vt:lpstr>
      <vt:lpstr>Available Radioligand Therapies</vt:lpstr>
      <vt:lpstr>FDA-Approved Radioligand Therapies</vt:lpstr>
      <vt:lpstr>Radium-223 (Ra-223 Dichloride)</vt:lpstr>
      <vt:lpstr>Radium-223: Mechanism of Action</vt:lpstr>
      <vt:lpstr>177Lu-PSMA-617: Pharmacology and Other Considerations</vt:lpstr>
      <vt:lpstr>177Lu-PSMA-617–Targeted Radioligand Therapy</vt:lpstr>
      <vt:lpstr>Visual Estimation of PSMA+ Status in mCRPC</vt:lpstr>
      <vt:lpstr>Selecting Patients for PSMA-Targeted Therapy</vt:lpstr>
      <vt:lpstr>The Evolving Radioligand Treatment Landscape: Updates on Clinical Studies and Integrating Data Into Clinical Practice</vt:lpstr>
      <vt:lpstr>Radium-223</vt:lpstr>
      <vt:lpstr>Phase III ALSYMPCA Trial of Efficacy and Safety of Radium-223 in mCRPC</vt:lpstr>
      <vt:lpstr>PEACE-3: Enzalutamide ± Radium-223 in mCRPC</vt:lpstr>
      <vt:lpstr>PEACE-3: Fracture Rates by Mandating Use of BPAs With Enzalutamide ± Radium-223</vt:lpstr>
      <vt:lpstr>PEACE-3: rPFS and OS</vt:lpstr>
      <vt:lpstr>REASSURE: Long-term Safety From a Real-world Observational Study of Radium-223 in mCRPC</vt:lpstr>
      <vt:lpstr>REASSURE: Hematologic Outcomes and Treatments</vt:lpstr>
      <vt:lpstr>COMRADE: Olaparib + Radium-223 vs Radium-223 Alone in mCRPC With Bone Metastases</vt:lpstr>
      <vt:lpstr>COMRADE: rPFS (Primary Endpoint)</vt:lpstr>
      <vt:lpstr>Key Ongoing Trials Assessing Radium-223 in mCRPC</vt:lpstr>
      <vt:lpstr>Lu 177 Vipivotide Tetraxetan </vt:lpstr>
      <vt:lpstr>Phase III VISION: 177Lu-PSMA-617 + SoC vs SoC Alone</vt:lpstr>
      <vt:lpstr>VISION: Efficacy of 177Lu-PSMA-617 + Best SoC in mCRPC</vt:lpstr>
      <vt:lpstr>PSMAfore: 177Lu-PSMA-617 vs ARPI in Taxane-Naive PSMA+ mCRPC</vt:lpstr>
      <vt:lpstr>PSMAfore: rPFS and OS</vt:lpstr>
      <vt:lpstr>Key Ongoing Trials Assessing 177Lu-PSMA-617 in mCRPC</vt:lpstr>
      <vt:lpstr>Guideline-Recommended Treatment of mCRPC</vt:lpstr>
      <vt:lpstr>Mechanism of Action of 177Lu-PNT2002</vt:lpstr>
      <vt:lpstr>SPLASH: 177Lu-PNT2002 vs ARPI in mCRPC</vt:lpstr>
      <vt:lpstr>SPLASH: Primary Analysis of rPFS (Primary Endpoint)</vt:lpstr>
      <vt:lpstr>ECLIPSE: 177Lu-PSMA-I&amp;T vs SoC in mCRPC</vt:lpstr>
      <vt:lpstr>Other Targeted Radionuclide Agents Under Investigation in mCRPC</vt:lpstr>
      <vt:lpstr>Applying PSMA-Targeted Radioligand  Therapy in the Care of mCRPC</vt:lpstr>
      <vt:lpstr>Selecting Appropriate Patients For Radioligand Therapy</vt:lpstr>
      <vt:lpstr>Factors Contributing to Radioligand Therapy Selection</vt:lpstr>
      <vt:lpstr>Interpreting Response on PSMA-PET and Utility of SPECT</vt:lpstr>
      <vt:lpstr>Go Online for More CCO  Education on Radioligand Therapies!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Radioligand Therapy for Metastatic Castration-Resistant Prostate Cancer</dc:title>
  <dc:creator>Preferred User</dc:creator>
  <cp:lastModifiedBy>Valerie Wenzel</cp:lastModifiedBy>
  <cp:revision>2</cp:revision>
  <cp:lastPrinted>2016-09-26T20:21:49Z</cp:lastPrinted>
  <dcterms:created xsi:type="dcterms:W3CDTF">2005-05-27T15:08:01Z</dcterms:created>
  <dcterms:modified xsi:type="dcterms:W3CDTF">2025-09-15T16:37:16Z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0x010100BDEA0DAAC24B9540915FDAF27F01CF65</vt:lpwstr>
  </property>
  <property fmtid="{D5CDD505-2E9C-101B-9397-08002B2CF9AE}" pid="9" name="MediaServiceImageTags">
    <vt:lpwstr/>
  </property>
</Properties>
</file>