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565" r:id="rId7"/>
    <p:sldId id="558" r:id="rId8"/>
    <p:sldId id="560" r:id="rId9"/>
    <p:sldId id="561" r:id="rId10"/>
    <p:sldId id="548" r:id="rId11"/>
    <p:sldId id="572" r:id="rId12"/>
    <p:sldId id="567" r:id="rId13"/>
    <p:sldId id="568" r:id="rId14"/>
    <p:sldId id="569" r:id="rId15"/>
    <p:sldId id="552" r:id="rId16"/>
    <p:sldId id="566"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Jill Sakai" initials="JS" lastIdx="1" clrIdx="15">
    <p:extLst>
      <p:ext uri="{19B8F6BF-5375-455C-9EA6-DF929625EA0E}">
        <p15:presenceInfo xmlns:p15="http://schemas.microsoft.com/office/powerpoint/2012/main" userId="Jill Sakai" providerId="None"/>
      </p:ext>
    </p:extLst>
  </p:cmAuthor>
  <p:cmAuthor id="17" name="Gordon Kelley" initials="GK" lastIdx="6" clrIdx="16">
    <p:extLst>
      <p:ext uri="{19B8F6BF-5375-455C-9EA6-DF929625EA0E}">
        <p15:presenceInfo xmlns:p15="http://schemas.microsoft.com/office/powerpoint/2012/main" userId="S::gkelley@clinicaloptions.com::7e3d11cf-7436-4611-80d7-51121a63678e" providerId="AD"/>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4BB4BF-3034-44CA-A14F-B789847D56B0}" v="51" dt="2023-12-13T23:36:08.53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3" autoAdjust="0"/>
    <p:restoredTop sz="90000" autoAdjust="0"/>
  </p:normalViewPr>
  <p:slideViewPr>
    <p:cSldViewPr snapToGrid="0">
      <p:cViewPr varScale="1">
        <p:scale>
          <a:sx n="87" d="100"/>
          <a:sy n="87" d="100"/>
        </p:scale>
        <p:origin x="1092" y="6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993578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230184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a:t>
            </a:r>
            <a:r>
              <a:rPr lang="en-US" b="0" i="1" dirty="0" err="1"/>
              <a:t>ECOG</a:t>
            </a:r>
            <a:r>
              <a:rPr lang="en-US" b="0" i="1" dirty="0"/>
              <a:t>, Eastern Cooperative Oncology Group; MCL, mantle cell lymphoma; ORR, overall response rate; OS, overall survival; PD, progressive disease; PFS, progression-free survival; PR, partial response; PS, performance status; R/R, relapsed/refractory; TLS, tumor lysis syndrome; TTNT, time to next treatment; </a:t>
            </a:r>
            <a:r>
              <a:rPr lang="en-US" b="0" i="1" dirty="0" err="1"/>
              <a:t>tx</a:t>
            </a:r>
            <a:r>
              <a:rPr lang="en-US" b="0" i="1" dirty="0"/>
              <a:t>, treatment.</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a:p>
        </p:txBody>
      </p:sp>
    </p:spTree>
    <p:extLst>
      <p:ext uri="{BB962C8B-B14F-4D97-AF65-F5344CB8AC3E}">
        <p14:creationId xmlns:p14="http://schemas.microsoft.com/office/powerpoint/2010/main" val="1002984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CLL, chronic lymphocytic leukemia; </a:t>
            </a:r>
            <a:r>
              <a:rPr lang="en-US" i="1" dirty="0" err="1"/>
              <a:t>ECOG</a:t>
            </a:r>
            <a:r>
              <a:rPr lang="en-US" i="1" dirty="0"/>
              <a:t>, Eastern Cooperative Oncology Group; MCL, mantle cell lymphoma; MIPI, Mantle Cell Lymphoma International Prognostic Index; PS, performance status; </a:t>
            </a:r>
            <a:r>
              <a:rPr lang="en-US" i="1" dirty="0" err="1"/>
              <a:t>tx</a:t>
            </a:r>
            <a:r>
              <a:rPr lang="en-US" i="1" dirty="0"/>
              <a:t>,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a:p>
        </p:txBody>
      </p:sp>
    </p:spTree>
    <p:extLst>
      <p:ext uri="{BB962C8B-B14F-4D97-AF65-F5344CB8AC3E}">
        <p14:creationId xmlns:p14="http://schemas.microsoft.com/office/powerpoint/2010/main" val="823180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DoT, duration of treatment; IRC, independent review committee;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a:p>
        </p:txBody>
      </p:sp>
    </p:spTree>
    <p:extLst>
      <p:ext uri="{BB962C8B-B14F-4D97-AF65-F5344CB8AC3E}">
        <p14:creationId xmlns:p14="http://schemas.microsoft.com/office/powerpoint/2010/main" val="502861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a:t>
            </a:r>
            <a:r>
              <a:rPr lang="en-US" i="1" dirty="0" err="1"/>
              <a:t>DoR</a:t>
            </a:r>
            <a:r>
              <a:rPr lang="en-US" i="1" dirty="0"/>
              <a:t>, duration of response; NR, not reached; ORR, overall response rate; OS, overall survival; TTNT, time to next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3803133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6924212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MCL, mantle cell lymphoma; PD, progression of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a:p>
        </p:txBody>
      </p:sp>
    </p:spTree>
    <p:extLst>
      <p:ext uri="{BB962C8B-B14F-4D97-AF65-F5344CB8AC3E}">
        <p14:creationId xmlns:p14="http://schemas.microsoft.com/office/powerpoint/2010/main" val="1762025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CR, complete response; MCL, mantle cell lymphoma; OS, overall survival; PFS, progression-free survival; R/R, relapsed/refractory; TTNT, time to next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686457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SYMPATICO: Phase III Trial of Ibrutinib + Venetoclax vs Ibrutinib + Placebo for Patients </a:t>
            </a:r>
            <a:br>
              <a:rPr lang="en-US" sz="4000" dirty="0"/>
            </a:br>
            <a:r>
              <a:rPr lang="en-US" sz="4000" dirty="0"/>
              <a:t>With R/R Mantle Cell Lymphoma</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22856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Inc.; AstraZeneca; Daiichi Sankyo, Inc.; Merck Sharp &amp; Dohme LLC; Novartis Pharmaceuticals Corporation; Regeneron Pharmaceuticals, Inc;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ASH Annual Meeting, December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SYMPATICO: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Ibrutinib and </a:t>
            </a:r>
            <a:r>
              <a:rPr lang="en-US" altLang="en-US" sz="2400" dirty="0" err="1"/>
              <a:t>venetoclax</a:t>
            </a:r>
            <a:r>
              <a:rPr lang="en-US" altLang="en-US" sz="2400" dirty="0"/>
              <a:t> have distinct but complementary mechanisms of action </a:t>
            </a:r>
          </a:p>
          <a:p>
            <a:pPr lvl="1"/>
            <a:r>
              <a:rPr lang="en-US" altLang="en-US" sz="2200" dirty="0"/>
              <a:t>Ibrutinib is a BTK inhibitor while </a:t>
            </a:r>
            <a:r>
              <a:rPr lang="en-US" altLang="en-US" sz="2200" dirty="0" err="1"/>
              <a:t>venetoclax</a:t>
            </a:r>
            <a:r>
              <a:rPr lang="en-US" altLang="en-US" sz="2200" dirty="0"/>
              <a:t> is a BCL-2 inhibitor; both are approved for multiple hematologic malignancies</a:t>
            </a:r>
            <a:r>
              <a:rPr lang="en-US" altLang="en-US" sz="2200" baseline="30000" dirty="0"/>
              <a:t>1,2</a:t>
            </a:r>
          </a:p>
          <a:p>
            <a:r>
              <a:rPr lang="en-US" altLang="en-US" sz="2400" dirty="0"/>
              <a:t>Combination of ibrutinib and venetoclax showed promising clinical activity in </a:t>
            </a:r>
            <a:br>
              <a:rPr lang="en-US" altLang="en-US" sz="2400" dirty="0"/>
            </a:br>
            <a:r>
              <a:rPr lang="en-US" altLang="en-US" sz="2400" dirty="0"/>
              <a:t>early-phase studies for patients with R/R MCL</a:t>
            </a:r>
            <a:r>
              <a:rPr lang="en-US" altLang="en-US" sz="2400" baseline="30000" dirty="0"/>
              <a:t>3,4</a:t>
            </a:r>
          </a:p>
          <a:p>
            <a:r>
              <a:rPr lang="en-US" altLang="en-US" sz="2400" dirty="0"/>
              <a:t>Phase III SYMPATICO trial is investigating ibrutinib in combination with venetoclax for patients with R/R MCL</a:t>
            </a:r>
          </a:p>
          <a:p>
            <a:pPr lvl="1"/>
            <a:r>
              <a:rPr lang="en-US" altLang="en-US" sz="2200" dirty="0"/>
              <a:t>Results from the safety run-in phase demonstrated that the concurrent administration of both agents without ibrutinib lead-in was safe and tolerable</a:t>
            </a:r>
            <a:r>
              <a:rPr lang="en-US" altLang="en-US" sz="2200" baseline="30000" dirty="0"/>
              <a:t>4</a:t>
            </a:r>
          </a:p>
          <a:p>
            <a:pPr lvl="1"/>
            <a:r>
              <a:rPr lang="en-US" altLang="en-US" sz="2200" dirty="0"/>
              <a:t>Current report presents the primary efficacy and safety results from SYMPATICO trial</a:t>
            </a:r>
            <a:r>
              <a:rPr lang="en-US" altLang="en-US" sz="2200" baseline="30000" dirty="0"/>
              <a:t>5</a:t>
            </a:r>
          </a:p>
        </p:txBody>
      </p:sp>
      <p:sp>
        <p:nvSpPr>
          <p:cNvPr id="2" name="Text Box 11">
            <a:extLst>
              <a:ext uri="{FF2B5EF4-FFF2-40B4-BE49-F238E27FC236}">
                <a16:creationId xmlns:a16="http://schemas.microsoft.com/office/drawing/2014/main" id="{AD4B7E7F-A030-9FE7-0E2D-778C6CDA3D18}"/>
              </a:ext>
            </a:extLst>
          </p:cNvPr>
          <p:cNvSpPr txBox="1">
            <a:spLocks noChangeArrowheads="1"/>
          </p:cNvSpPr>
          <p:nvPr/>
        </p:nvSpPr>
        <p:spPr bwMode="auto">
          <a:xfrm>
            <a:off x="414339" y="6201074"/>
            <a:ext cx="66486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Ibrutinib PI. 2. Venetoclax PI. 3. Tam. NEJM. 2018;378:1211.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Wang. J </a:t>
            </a:r>
            <a:r>
              <a:rPr lang="en-US" altLang="en-US" sz="1200" b="0" dirty="0" err="1">
                <a:solidFill>
                  <a:schemeClr val="bg2"/>
                </a:solidFill>
                <a:latin typeface="Calibri" panose="020F0502020204030204" pitchFamily="34" charset="0"/>
              </a:rPr>
              <a:t>Hematol</a:t>
            </a:r>
            <a:r>
              <a:rPr lang="en-US" altLang="en-US" sz="1200" b="0" dirty="0">
                <a:solidFill>
                  <a:schemeClr val="bg2"/>
                </a:solidFill>
                <a:latin typeface="Calibri" panose="020F0502020204030204" pitchFamily="34" charset="0"/>
              </a:rPr>
              <a:t> Oncol. 2021;14:179. 5. 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9759" y="1503732"/>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0" kern="0" dirty="0"/>
              <a:t>Randomized, multinational, double-blind, placebo-controlled phase III study</a:t>
            </a:r>
          </a:p>
          <a:p>
            <a:endParaRPr lang="en-US" altLang="en-US" sz="2000" b="0" kern="0" dirty="0"/>
          </a:p>
          <a:p>
            <a:endParaRPr lang="en-US" altLang="en-US" sz="2000" b="0" kern="0" dirty="0"/>
          </a:p>
          <a:p>
            <a:endParaRPr lang="en-US" altLang="en-US" sz="2000" b="0" kern="0" dirty="0"/>
          </a:p>
          <a:p>
            <a:endParaRPr lang="en-US" altLang="en-US" sz="2000" b="0" kern="0" dirty="0"/>
          </a:p>
          <a:p>
            <a:endParaRPr lang="en-US" altLang="en-US" sz="2000" b="0" kern="0" dirty="0"/>
          </a:p>
          <a:p>
            <a:endParaRPr lang="en-US" altLang="en-US" sz="2000" b="0" kern="0" dirty="0"/>
          </a:p>
          <a:p>
            <a:endParaRPr lang="en-US" altLang="en-US" sz="2000" b="0" kern="0" dirty="0"/>
          </a:p>
          <a:p>
            <a:r>
              <a:rPr lang="en-US" altLang="en-US" sz="2000" b="0" kern="0" dirty="0"/>
              <a:t>Primary endpoint: PFS by investigator assessment (Lugano criteria)</a:t>
            </a:r>
          </a:p>
          <a:p>
            <a:r>
              <a:rPr lang="en-US" altLang="en-US" sz="2000" b="0" kern="0" dirty="0"/>
              <a:t>Secondary endpoints: CR and ORR by investigator assessment, TTNT, OS (interim analysis)</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sz="3600" dirty="0"/>
              <a:t>SYMPATICO</a:t>
            </a:r>
            <a:r>
              <a:rPr lang="en-US" dirty="0"/>
              <a:t>:</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09796" y="2761446"/>
            <a:ext cx="2250284"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Patients aged ≥18 </a:t>
            </a:r>
            <a:r>
              <a:rPr lang="en-GB" altLang="en-US" sz="1600" b="0" dirty="0" err="1">
                <a:solidFill>
                  <a:schemeClr val="bg1"/>
                </a:solidFill>
                <a:latin typeface="Calibri" panose="020F0502020204030204" pitchFamily="34" charset="0"/>
              </a:rPr>
              <a:t>yr</a:t>
            </a:r>
            <a:r>
              <a:rPr lang="en-GB" altLang="en-US" sz="1600" b="0" dirty="0">
                <a:solidFill>
                  <a:schemeClr val="bg1"/>
                </a:solidFill>
                <a:latin typeface="Calibri" panose="020F0502020204030204" pitchFamily="34" charset="0"/>
              </a:rPr>
              <a:t> with R/R MCL; received 1-5 prior therapies including rituximab/anti-CD20 antibody;</a:t>
            </a:r>
            <a:r>
              <a:rPr lang="en-GB" altLang="en-US" sz="1600" b="0" dirty="0">
                <a:solidFill>
                  <a:srgbClr val="000000"/>
                </a:solidFill>
                <a:latin typeface="Calibri" panose="020F0502020204030204" pitchFamily="34" charset="0"/>
                <a:ea typeface="ＭＳ Ｐゴシック" pitchFamily="34" charset="-128"/>
              </a:rPr>
              <a:t> </a:t>
            </a:r>
            <a:br>
              <a:rPr lang="en-GB" altLang="en-US" sz="1600" b="0" dirty="0">
                <a:solidFill>
                  <a:srgbClr val="000000"/>
                </a:solidFill>
                <a:latin typeface="Calibri" panose="020F0502020204030204" pitchFamily="34" charset="0"/>
                <a:ea typeface="ＭＳ Ｐゴシック" pitchFamily="34" charset="-128"/>
              </a:rPr>
            </a:br>
            <a:r>
              <a:rPr lang="en-GB" altLang="en-US" sz="1600" b="0" dirty="0">
                <a:solidFill>
                  <a:srgbClr val="000000"/>
                </a:solidFill>
                <a:latin typeface="Calibri" panose="020F0502020204030204" pitchFamily="34" charset="0"/>
                <a:ea typeface="ＭＳ Ｐゴシック" pitchFamily="34" charset="-128"/>
              </a:rPr>
              <a:t>no prior BTK or BCL inhibitors; ECOG PS ≤2</a:t>
            </a:r>
            <a:endParaRPr lang="en-GB" altLang="en-US" sz="16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267)</a:t>
            </a:r>
            <a:endParaRPr lang="en-US" altLang="en-US" sz="16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499685" y="2627268"/>
            <a:ext cx="3790950" cy="1152808"/>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Ibrutinib </a:t>
            </a:r>
            <a:r>
              <a:rPr lang="en-US" altLang="en-US" sz="1800" b="0" dirty="0">
                <a:solidFill>
                  <a:schemeClr val="tx1"/>
                </a:solidFill>
                <a:latin typeface="Calibri" panose="020F0502020204030204" pitchFamily="34" charset="0"/>
              </a:rPr>
              <a:t>560 mg QD</a:t>
            </a:r>
            <a:r>
              <a:rPr lang="en-US" altLang="en-US" sz="18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Venetoclax</a:t>
            </a:r>
            <a:r>
              <a:rPr lang="en-US" altLang="en-US" sz="1800" b="0" dirty="0">
                <a:solidFill>
                  <a:schemeClr val="tx1"/>
                </a:solidFill>
                <a:latin typeface="Calibri" panose="020F0502020204030204" pitchFamily="34" charset="0"/>
              </a:rPr>
              <a:t> 5-wk ramp-up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to 400 mg QD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134)</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499685" y="3832643"/>
            <a:ext cx="3790950" cy="115416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Ibrutinib </a:t>
            </a:r>
            <a:r>
              <a:rPr lang="en-US" altLang="en-US" sz="1800" b="0" dirty="0">
                <a:solidFill>
                  <a:schemeClr val="tx1"/>
                </a:solidFill>
                <a:latin typeface="Calibri" panose="020F0502020204030204" pitchFamily="34" charset="0"/>
              </a:rPr>
              <a:t>560 mg QD</a:t>
            </a:r>
            <a:r>
              <a:rPr lang="en-US" altLang="en-US" sz="180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Placebo</a:t>
            </a:r>
            <a:r>
              <a:rPr lang="en-US" altLang="en-US" sz="1800" b="0" dirty="0">
                <a:solidFill>
                  <a:schemeClr val="tx1"/>
                </a:solidFill>
                <a:latin typeface="Calibri" panose="020F0502020204030204" pitchFamily="34" charset="0"/>
              </a:rPr>
              <a:t> QD</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133)</a:t>
            </a:r>
            <a:endParaRPr lang="en-US" altLang="en-US" sz="1800" dirty="0">
              <a:solidFill>
                <a:schemeClr val="tx1"/>
              </a:solidFill>
              <a:latin typeface="Calibri" panose="020F0502020204030204" pitchFamily="34" charset="0"/>
            </a:endParaRPr>
          </a:p>
        </p:txBody>
      </p:sp>
      <p:sp>
        <p:nvSpPr>
          <p:cNvPr id="19465" name="Line 51">
            <a:extLst>
              <a:ext uri="{FF2B5EF4-FFF2-40B4-BE49-F238E27FC236}">
                <a16:creationId xmlns:a16="http://schemas.microsoft.com/office/drawing/2014/main" id="{7461FA41-FD04-4621-9D2A-15010230E2A0}"/>
              </a:ext>
            </a:extLst>
          </p:cNvPr>
          <p:cNvSpPr>
            <a:spLocks noChangeShapeType="1"/>
          </p:cNvSpPr>
          <p:nvPr/>
        </p:nvSpPr>
        <p:spPr bwMode="auto">
          <a:xfrm rot="16200000">
            <a:off x="8614507" y="3523108"/>
            <a:ext cx="0" cy="50799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122667" y="4028171"/>
            <a:ext cx="876877" cy="23857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122667" y="3315833"/>
            <a:ext cx="876877" cy="33855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 </a:t>
            </a:r>
            <a:r>
              <a:rPr lang="en-US" altLang="en-US" sz="1200" b="0" spc="-10" dirty="0">
                <a:solidFill>
                  <a:srgbClr val="455560"/>
                </a:solidFill>
                <a:latin typeface="Calibri" panose="020F0502020204030204" pitchFamily="34" charset="0"/>
                <a:ea typeface="ＭＳ Ｐゴシック" pitchFamily="34" charset="-128"/>
              </a:rPr>
              <a:t>NCT03112174.</a:t>
            </a:r>
            <a:endParaRPr lang="en-US" altLang="en-US" sz="1200" b="0" dirty="0">
              <a:solidFill>
                <a:schemeClr val="bg2"/>
              </a:solidFill>
              <a:latin typeface="Calibri" panose="020F0502020204030204" pitchFamily="34" charset="0"/>
            </a:endParaRPr>
          </a:p>
        </p:txBody>
      </p:sp>
      <p:sp>
        <p:nvSpPr>
          <p:cNvPr id="7" name="TextBox 6">
            <a:extLst>
              <a:ext uri="{FF2B5EF4-FFF2-40B4-BE49-F238E27FC236}">
                <a16:creationId xmlns:a16="http://schemas.microsoft.com/office/drawing/2014/main" id="{66DDB572-B1F8-B44A-5909-4449A8417D69}"/>
              </a:ext>
            </a:extLst>
          </p:cNvPr>
          <p:cNvSpPr txBox="1"/>
          <p:nvPr/>
        </p:nvSpPr>
        <p:spPr bwMode="auto">
          <a:xfrm>
            <a:off x="2332235" y="2141806"/>
            <a:ext cx="23603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ECOG PS, prior lines of therapy, and TLS risk</a:t>
            </a:r>
          </a:p>
        </p:txBody>
      </p:sp>
      <p:cxnSp>
        <p:nvCxnSpPr>
          <p:cNvPr id="9" name="Straight Arrow Connector 8">
            <a:extLst>
              <a:ext uri="{FF2B5EF4-FFF2-40B4-BE49-F238E27FC236}">
                <a16:creationId xmlns:a16="http://schemas.microsoft.com/office/drawing/2014/main" id="{F137B007-A5F2-5BE4-204A-426F5E594ED0}"/>
              </a:ext>
            </a:extLst>
          </p:cNvPr>
          <p:cNvCxnSpPr>
            <a:cxnSpLocks/>
          </p:cNvCxnSpPr>
          <p:nvPr/>
        </p:nvCxnSpPr>
        <p:spPr bwMode="auto">
          <a:xfrm>
            <a:off x="3512406" y="2607976"/>
            <a:ext cx="0" cy="463123"/>
          </a:xfrm>
          <a:prstGeom prst="straightConnector1">
            <a:avLst/>
          </a:prstGeom>
          <a:noFill/>
          <a:ln w="25400" cap="flat" cmpd="sng" algn="ctr">
            <a:solidFill>
              <a:schemeClr val="bg1"/>
            </a:solidFill>
            <a:prstDash val="sysDot"/>
            <a:round/>
            <a:headEnd type="none" w="med" len="med"/>
            <a:tailEnd type="triangle"/>
          </a:ln>
          <a:effectLst/>
        </p:spPr>
      </p:cxnSp>
      <p:sp>
        <p:nvSpPr>
          <p:cNvPr id="5" name="Text Box 45">
            <a:extLst>
              <a:ext uri="{FF2B5EF4-FFF2-40B4-BE49-F238E27FC236}">
                <a16:creationId xmlns:a16="http://schemas.microsoft.com/office/drawing/2014/main" id="{F294CCBA-2F1A-5A7B-FA9E-9EAC058D45A6}"/>
              </a:ext>
            </a:extLst>
          </p:cNvPr>
          <p:cNvSpPr txBox="1">
            <a:spLocks noChangeArrowheads="1"/>
          </p:cNvSpPr>
          <p:nvPr/>
        </p:nvSpPr>
        <p:spPr bwMode="auto">
          <a:xfrm>
            <a:off x="8938379" y="3096499"/>
            <a:ext cx="232284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defRPr/>
            </a:pPr>
            <a:r>
              <a:rPr lang="en-GB" altLang="en-US" sz="1600" b="0" i="1" dirty="0">
                <a:solidFill>
                  <a:srgbClr val="000000"/>
                </a:solidFill>
                <a:latin typeface="Calibri" panose="020F0502020204030204" pitchFamily="34" charset="0"/>
                <a:ea typeface="ＭＳ Ｐゴシック" pitchFamily="34" charset="-128"/>
              </a:rPr>
              <a:t>At 2 yr, discontinue venetoclax/placebo and continue ibrutinib until PD or unacceptable toxicity</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SYMPATICO: </a:t>
            </a:r>
            <a:r>
              <a:rPr lang="en-US" dirty="0"/>
              <a:t>Baseline Characteristics</a:t>
            </a:r>
            <a:endParaRPr lang="en-US" altLang="en-US" dirty="0"/>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635818625"/>
              </p:ext>
            </p:extLst>
          </p:nvPr>
        </p:nvGraphicFramePr>
        <p:xfrm>
          <a:off x="723900" y="1603375"/>
          <a:ext cx="5252358" cy="4297760"/>
        </p:xfrm>
        <a:graphic>
          <a:graphicData uri="http://schemas.openxmlformats.org/drawingml/2006/table">
            <a:tbl>
              <a:tblPr/>
              <a:tblGrid>
                <a:gridCol w="2273192">
                  <a:extLst>
                    <a:ext uri="{9D8B030D-6E8A-4147-A177-3AD203B41FA5}">
                      <a16:colId xmlns:a16="http://schemas.microsoft.com/office/drawing/2014/main" val="20000"/>
                    </a:ext>
                  </a:extLst>
                </a:gridCol>
                <a:gridCol w="1490174">
                  <a:extLst>
                    <a:ext uri="{9D8B030D-6E8A-4147-A177-3AD203B41FA5}">
                      <a16:colId xmlns:a16="http://schemas.microsoft.com/office/drawing/2014/main" val="20001"/>
                    </a:ext>
                  </a:extLst>
                </a:gridCol>
                <a:gridCol w="148899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(42-84)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 (44-88)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lines of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tx</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MCL histology,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Typical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Blastoid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Pleomorphic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Round cell (CLL-like)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bl>
          </a:graphicData>
        </a:graphic>
      </p:graphicFrame>
      <p:sp>
        <p:nvSpPr>
          <p:cNvPr id="5" name="Text Box 11">
            <a:extLst>
              <a:ext uri="{FF2B5EF4-FFF2-40B4-BE49-F238E27FC236}">
                <a16:creationId xmlns:a16="http://schemas.microsoft.com/office/drawing/2014/main" id="{4302BD49-ACB9-8F7A-3D96-79E8964FEB8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a:t>
            </a:r>
          </a:p>
        </p:txBody>
      </p:sp>
      <p:graphicFrame>
        <p:nvGraphicFramePr>
          <p:cNvPr id="6" name="Group 3">
            <a:extLst>
              <a:ext uri="{FF2B5EF4-FFF2-40B4-BE49-F238E27FC236}">
                <a16:creationId xmlns:a16="http://schemas.microsoft.com/office/drawing/2014/main" id="{F7424E7D-14DD-3502-05A1-2EE2F93CB128}"/>
              </a:ext>
            </a:extLst>
          </p:cNvPr>
          <p:cNvGraphicFramePr>
            <a:graphicFrameLocks/>
          </p:cNvGraphicFramePr>
          <p:nvPr>
            <p:extLst>
              <p:ext uri="{D42A27DB-BD31-4B8C-83A1-F6EECF244321}">
                <p14:modId xmlns:p14="http://schemas.microsoft.com/office/powerpoint/2010/main" val="475149265"/>
              </p:ext>
            </p:extLst>
          </p:nvPr>
        </p:nvGraphicFramePr>
        <p:xfrm>
          <a:off x="6215742" y="1603375"/>
          <a:ext cx="5266461" cy="4267312"/>
        </p:xfrm>
        <a:graphic>
          <a:graphicData uri="http://schemas.openxmlformats.org/drawingml/2006/table">
            <a:tbl>
              <a:tblPr/>
              <a:tblGrid>
                <a:gridCol w="2279296">
                  <a:extLst>
                    <a:ext uri="{9D8B030D-6E8A-4147-A177-3AD203B41FA5}">
                      <a16:colId xmlns:a16="http://schemas.microsoft.com/office/drawing/2014/main" val="20000"/>
                    </a:ext>
                  </a:extLst>
                </a:gridCol>
                <a:gridCol w="1494175">
                  <a:extLst>
                    <a:ext uri="{9D8B030D-6E8A-4147-A177-3AD203B41FA5}">
                      <a16:colId xmlns:a16="http://schemas.microsoft.com/office/drawing/2014/main" val="20001"/>
                    </a:ext>
                  </a:extLst>
                </a:gridCol>
                <a:gridCol w="1492990">
                  <a:extLst>
                    <a:ext uri="{9D8B030D-6E8A-4147-A177-3AD203B41FA5}">
                      <a16:colId xmlns:a16="http://schemas.microsoft.com/office/drawing/2014/main" val="20002"/>
                    </a:ext>
                  </a:extLst>
                </a:gridCol>
              </a:tblGrid>
              <a:tr h="2049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64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Simplified MIPI score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47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mutate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49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Bulky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cm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cm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Extranodal</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BM involvement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3933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Splenomegaly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951145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SYMPATICO: PFS</a:t>
            </a:r>
            <a:endParaRPr lang="en-US" altLang="en-US" dirty="0"/>
          </a:p>
        </p:txBody>
      </p:sp>
      <p:graphicFrame>
        <p:nvGraphicFramePr>
          <p:cNvPr id="3" name="Group 3">
            <a:extLst>
              <a:ext uri="{FF2B5EF4-FFF2-40B4-BE49-F238E27FC236}">
                <a16:creationId xmlns:a16="http://schemas.microsoft.com/office/drawing/2014/main" id="{09B2DE0D-39BC-5361-70F0-5829753CD8AA}"/>
              </a:ext>
            </a:extLst>
          </p:cNvPr>
          <p:cNvGraphicFramePr>
            <a:graphicFrameLocks/>
          </p:cNvGraphicFramePr>
          <p:nvPr>
            <p:extLst>
              <p:ext uri="{D42A27DB-BD31-4B8C-83A1-F6EECF244321}">
                <p14:modId xmlns:p14="http://schemas.microsoft.com/office/powerpoint/2010/main" val="2577159744"/>
              </p:ext>
            </p:extLst>
          </p:nvPr>
        </p:nvGraphicFramePr>
        <p:xfrm>
          <a:off x="718976" y="1604572"/>
          <a:ext cx="10720665" cy="3840640"/>
        </p:xfrm>
        <a:graphic>
          <a:graphicData uri="http://schemas.openxmlformats.org/drawingml/2006/table">
            <a:tbl>
              <a:tblPr/>
              <a:tblGrid>
                <a:gridCol w="1782779">
                  <a:extLst>
                    <a:ext uri="{9D8B030D-6E8A-4147-A177-3AD203B41FA5}">
                      <a16:colId xmlns:a16="http://schemas.microsoft.com/office/drawing/2014/main" val="20000"/>
                    </a:ext>
                  </a:extLst>
                </a:gridCol>
                <a:gridCol w="2411602">
                  <a:extLst>
                    <a:ext uri="{9D8B030D-6E8A-4147-A177-3AD203B41FA5}">
                      <a16:colId xmlns:a16="http://schemas.microsoft.com/office/drawing/2014/main" val="20001"/>
                    </a:ext>
                  </a:extLst>
                </a:gridCol>
                <a:gridCol w="2031403">
                  <a:extLst>
                    <a:ext uri="{9D8B030D-6E8A-4147-A177-3AD203B41FA5}">
                      <a16:colId xmlns:a16="http://schemas.microsoft.com/office/drawing/2014/main" val="20002"/>
                    </a:ext>
                  </a:extLst>
                </a:gridCol>
                <a:gridCol w="2401677">
                  <a:extLst>
                    <a:ext uri="{9D8B030D-6E8A-4147-A177-3AD203B41FA5}">
                      <a16:colId xmlns:a16="http://schemas.microsoft.com/office/drawing/2014/main" val="632084398"/>
                    </a:ext>
                  </a:extLst>
                </a:gridCol>
                <a:gridCol w="2093204">
                  <a:extLst>
                    <a:ext uri="{9D8B030D-6E8A-4147-A177-3AD203B41FA5}">
                      <a16:colId xmlns:a16="http://schemas.microsoft.com/office/drawing/2014/main" val="464813701"/>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With Global Censoring (by Investigator)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With Global Censoring (by IRC)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32599342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Median PFS, </a:t>
                      </a:r>
                      <a:r>
                        <a:rPr kumimoji="0" lang="en-GB" sz="1800" b="1" i="0" u="none" strike="noStrike" cap="none" normalizeH="0" baseline="0" dirty="0" err="1">
                          <a:ln>
                            <a:noFill/>
                          </a:ln>
                          <a:solidFill>
                            <a:schemeClr val="tx1"/>
                          </a:solidFill>
                          <a:effectLst/>
                          <a:latin typeface="Calibri" panose="020F0502020204030204" pitchFamily="34" charset="0"/>
                        </a:rPr>
                        <a:t>mo</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0.65 (0.47-0.88)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0.67 (0.49-0.91)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4170148"/>
                  </a:ext>
                </a:extLst>
              </a:tr>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600" b="1" i="0" u="none" strike="noStrike" cap="none" normalizeH="0" baseline="0" dirty="0">
                          <a:ln>
                            <a:noFill/>
                          </a:ln>
                          <a:solidFill>
                            <a:schemeClr val="tx1"/>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With FDA Censoring (by Investigator)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With FDA Censoring (by IRC)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26503706"/>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279306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98678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 (0.44-0.83)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(0.45-0.87)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3151413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value</a:t>
                      </a:r>
                      <a:endParaRPr kumimoji="0" lang="en-US" sz="16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03363818"/>
                  </a:ext>
                </a:extLst>
              </a:tr>
            </a:tbl>
          </a:graphicData>
        </a:graphic>
      </p:graphicFrame>
      <p:sp>
        <p:nvSpPr>
          <p:cNvPr id="4" name="Rectangle 3">
            <a:extLst>
              <a:ext uri="{FF2B5EF4-FFF2-40B4-BE49-F238E27FC236}">
                <a16:creationId xmlns:a16="http://schemas.microsoft.com/office/drawing/2014/main" id="{867A762B-CB03-D91B-D4EB-A400F29C392E}"/>
              </a:ext>
            </a:extLst>
          </p:cNvPr>
          <p:cNvSpPr txBox="1">
            <a:spLocks noChangeArrowheads="1"/>
          </p:cNvSpPr>
          <p:nvPr/>
        </p:nvSpPr>
        <p:spPr>
          <a:xfrm>
            <a:off x="604676" y="5522867"/>
            <a:ext cx="10720664" cy="83348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400"/>
              </a:spcAft>
            </a:pPr>
            <a:r>
              <a:rPr lang="en-US" altLang="en-US" sz="2000" b="0" kern="0" dirty="0"/>
              <a:t>PFS benefit of the combination was generally consistent across prespecified subgroups</a:t>
            </a:r>
          </a:p>
          <a:p>
            <a:pPr>
              <a:spcBef>
                <a:spcPts val="700"/>
              </a:spcBef>
              <a:spcAft>
                <a:spcPts val="400"/>
              </a:spcAft>
            </a:pPr>
            <a:r>
              <a:rPr lang="en-US" altLang="en-US" sz="2000" b="0" kern="0" dirty="0"/>
              <a:t>Median DoT: 22.2 </a:t>
            </a:r>
            <a:r>
              <a:rPr lang="en-US" altLang="en-US" sz="2000" b="0" kern="0" dirty="0" err="1"/>
              <a:t>mo</a:t>
            </a:r>
            <a:r>
              <a:rPr lang="en-US" altLang="en-US" sz="2000" b="0" kern="0" dirty="0"/>
              <a:t> (Ibrutinib + </a:t>
            </a:r>
            <a:r>
              <a:rPr lang="en-US" altLang="en-US" sz="2000" b="0" kern="0" dirty="0" err="1"/>
              <a:t>venetoclax</a:t>
            </a:r>
            <a:r>
              <a:rPr lang="en-US" altLang="en-US" sz="2000" b="0" kern="0" dirty="0"/>
              <a:t>) vs 17.7 </a:t>
            </a:r>
            <a:r>
              <a:rPr lang="en-US" altLang="en-US" sz="2000" b="0" kern="0" dirty="0" err="1"/>
              <a:t>mo</a:t>
            </a:r>
            <a:r>
              <a:rPr lang="en-US" altLang="en-US" sz="2000" b="0" kern="0" dirty="0"/>
              <a:t> (ibrutinib + placebo)</a:t>
            </a:r>
            <a:endParaRPr lang="en-US" altLang="en-US" sz="2400" b="0" kern="0" dirty="0"/>
          </a:p>
        </p:txBody>
      </p:sp>
      <p:sp>
        <p:nvSpPr>
          <p:cNvPr id="5" name="Text Box 11">
            <a:extLst>
              <a:ext uri="{FF2B5EF4-FFF2-40B4-BE49-F238E27FC236}">
                <a16:creationId xmlns:a16="http://schemas.microsoft.com/office/drawing/2014/main" id="{7DD3BCBE-32E6-46CE-A779-E7458AA7B56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a:t>
            </a:r>
          </a:p>
        </p:txBody>
      </p:sp>
    </p:spTree>
    <p:extLst>
      <p:ext uri="{BB962C8B-B14F-4D97-AF65-F5344CB8AC3E}">
        <p14:creationId xmlns:p14="http://schemas.microsoft.com/office/powerpoint/2010/main" val="29243668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SYMPATICO: Other Efficacy Outcomes</a:t>
            </a:r>
            <a:endParaRPr lang="en-US" altLang="en-US" dirty="0"/>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579501293"/>
              </p:ext>
            </p:extLst>
          </p:nvPr>
        </p:nvGraphicFramePr>
        <p:xfrm>
          <a:off x="723899" y="1603376"/>
          <a:ext cx="10755313" cy="4389264"/>
        </p:xfrm>
        <a:graphic>
          <a:graphicData uri="http://schemas.openxmlformats.org/drawingml/2006/table">
            <a:tbl>
              <a:tblPr/>
              <a:tblGrid>
                <a:gridCol w="2814068">
                  <a:extLst>
                    <a:ext uri="{9D8B030D-6E8A-4147-A177-3AD203B41FA5}">
                      <a16:colId xmlns:a16="http://schemas.microsoft.com/office/drawing/2014/main" val="20000"/>
                    </a:ext>
                  </a:extLst>
                </a:gridCol>
                <a:gridCol w="2579338">
                  <a:extLst>
                    <a:ext uri="{9D8B030D-6E8A-4147-A177-3AD203B41FA5}">
                      <a16:colId xmlns:a16="http://schemas.microsoft.com/office/drawing/2014/main" val="20001"/>
                    </a:ext>
                  </a:extLst>
                </a:gridCol>
                <a:gridCol w="2208529">
                  <a:extLst>
                    <a:ext uri="{9D8B030D-6E8A-4147-A177-3AD203B41FA5}">
                      <a16:colId xmlns:a16="http://schemas.microsoft.com/office/drawing/2014/main" val="20002"/>
                    </a:ext>
                  </a:extLst>
                </a:gridCol>
                <a:gridCol w="1894961">
                  <a:extLst>
                    <a:ext uri="{9D8B030D-6E8A-4147-A177-3AD203B41FA5}">
                      <a16:colId xmlns:a16="http://schemas.microsoft.com/office/drawing/2014/main" val="874171733"/>
                    </a:ext>
                  </a:extLst>
                </a:gridCol>
                <a:gridCol w="1258417">
                  <a:extLst>
                    <a:ext uri="{9D8B030D-6E8A-4147-A177-3AD203B41FA5}">
                      <a16:colId xmlns:a16="http://schemas.microsoft.com/office/drawing/2014/main" val="999699622"/>
                    </a:ext>
                  </a:extLst>
                </a:gridCol>
              </a:tblGrid>
              <a:tr h="1727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8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TTNT,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0.60 (0.40-0.89)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18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0.85 (0.62-1.19)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891726"/>
                  </a:ext>
                </a:extLst>
              </a:tr>
              <a:tr h="155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p>
                      <a:pPr marL="285750" marR="0" lvl="0" indent="-173736"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70878068"/>
                  </a:ext>
                </a:extLst>
              </a:tr>
              <a:tr h="155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DoR</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31108236"/>
                  </a:ext>
                </a:extLst>
              </a:tr>
              <a:tr h="118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DoR</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23595865"/>
                  </a:ext>
                </a:extLst>
              </a:tr>
              <a:tr h="1557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Survival With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COVID-19 Censoring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 (n =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5603409"/>
                  </a:ext>
                </a:extLst>
              </a:tr>
              <a:tr h="118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0.63 (0.46-0.87)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9419670"/>
                  </a:ext>
                </a:extLst>
              </a:tr>
              <a:tr h="118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a:t>
                      </a:r>
                      <a:r>
                        <a:rPr kumimoji="0" lang="en-US" sz="18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0.84 (0.59-1.19)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81198891"/>
                  </a:ext>
                </a:extLst>
              </a:tr>
            </a:tbl>
          </a:graphicData>
        </a:graphic>
      </p:graphicFrame>
      <p:sp>
        <p:nvSpPr>
          <p:cNvPr id="4" name="Text Box 11">
            <a:extLst>
              <a:ext uri="{FF2B5EF4-FFF2-40B4-BE49-F238E27FC236}">
                <a16:creationId xmlns:a16="http://schemas.microsoft.com/office/drawing/2014/main" id="{27AB0674-B268-574E-ABEF-247A1D1438D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a:t>
            </a:r>
          </a:p>
        </p:txBody>
      </p:sp>
    </p:spTree>
    <p:extLst>
      <p:ext uri="{BB962C8B-B14F-4D97-AF65-F5344CB8AC3E}">
        <p14:creationId xmlns:p14="http://schemas.microsoft.com/office/powerpoint/2010/main" val="2015683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SYMPATICO: </a:t>
            </a:r>
            <a:r>
              <a:rPr lang="en-US" dirty="0"/>
              <a:t>Safety</a:t>
            </a:r>
            <a:endParaRPr lang="en-US" altLang="en-US" dirty="0"/>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3747759129"/>
              </p:ext>
            </p:extLst>
          </p:nvPr>
        </p:nvGraphicFramePr>
        <p:xfrm>
          <a:off x="718976" y="1367194"/>
          <a:ext cx="7054987" cy="5029312"/>
        </p:xfrm>
        <a:graphic>
          <a:graphicData uri="http://schemas.openxmlformats.org/drawingml/2006/table">
            <a:tbl>
              <a:tblPr/>
              <a:tblGrid>
                <a:gridCol w="2964544">
                  <a:extLst>
                    <a:ext uri="{9D8B030D-6E8A-4147-A177-3AD203B41FA5}">
                      <a16:colId xmlns:a16="http://schemas.microsoft.com/office/drawing/2014/main" val="20000"/>
                    </a:ext>
                  </a:extLst>
                </a:gridCol>
                <a:gridCol w="2167616">
                  <a:extLst>
                    <a:ext uri="{9D8B030D-6E8A-4147-A177-3AD203B41FA5}">
                      <a16:colId xmlns:a16="http://schemas.microsoft.com/office/drawing/2014/main" val="20001"/>
                    </a:ext>
                  </a:extLst>
                </a:gridCol>
                <a:gridCol w="1922827">
                  <a:extLst>
                    <a:ext uri="{9D8B030D-6E8A-4147-A177-3AD203B41FA5}">
                      <a16:colId xmlns:a16="http://schemas.microsoft.com/office/drawing/2014/main" val="20002"/>
                    </a:ext>
                  </a:extLst>
                </a:gridCol>
              </a:tblGrid>
              <a:tr h="2751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436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36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79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57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Venetoclax/placebo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5703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Venetoclax</a:t>
                      </a: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/placebo only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Both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r h="3525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Leading to death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Ibrutinib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Venetoclax/placebo related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59400592"/>
                  </a:ext>
                </a:extLst>
              </a:tr>
              <a:tr h="3525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lysis syndrome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Laboratory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Clinical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10845036"/>
                  </a:ext>
                </a:extLst>
              </a:tr>
            </a:tbl>
          </a:graphicData>
        </a:graphic>
      </p:graphicFrame>
      <p:sp>
        <p:nvSpPr>
          <p:cNvPr id="5" name="Text Box 11">
            <a:extLst>
              <a:ext uri="{FF2B5EF4-FFF2-40B4-BE49-F238E27FC236}">
                <a16:creationId xmlns:a16="http://schemas.microsoft.com/office/drawing/2014/main" id="{4302BD49-ACB9-8F7A-3D96-79E8964FEB8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a:t>
            </a:r>
          </a:p>
        </p:txBody>
      </p:sp>
      <p:sp>
        <p:nvSpPr>
          <p:cNvPr id="4" name="Rectangle 3">
            <a:extLst>
              <a:ext uri="{FF2B5EF4-FFF2-40B4-BE49-F238E27FC236}">
                <a16:creationId xmlns:a16="http://schemas.microsoft.com/office/drawing/2014/main" id="{E080D4B3-2BEB-53BE-6D7A-650B7015C88B}"/>
              </a:ext>
            </a:extLst>
          </p:cNvPr>
          <p:cNvSpPr>
            <a:spLocks noGrp="1" noChangeArrowheads="1"/>
          </p:cNvSpPr>
          <p:nvPr>
            <p:ph idx="1"/>
          </p:nvPr>
        </p:nvSpPr>
        <p:spPr>
          <a:xfrm>
            <a:off x="7959725" y="1510265"/>
            <a:ext cx="3924141" cy="4094187"/>
          </a:xfrm>
        </p:spPr>
        <p:txBody>
          <a:bodyPr/>
          <a:lstStyle/>
          <a:p>
            <a:r>
              <a:rPr lang="en-US" altLang="en-US" sz="1800" b="0" kern="0" dirty="0"/>
              <a:t>COVID-19–related AEs: </a:t>
            </a:r>
          </a:p>
          <a:p>
            <a:pPr lvl="1"/>
            <a:r>
              <a:rPr lang="en-US" altLang="en-US" sz="1600" dirty="0"/>
              <a:t>Ibrutinib + </a:t>
            </a:r>
            <a:r>
              <a:rPr lang="en-US" altLang="en-US" sz="1600" dirty="0" err="1"/>
              <a:t>venetoclax</a:t>
            </a:r>
            <a:r>
              <a:rPr lang="en-US" altLang="en-US" sz="1600" dirty="0"/>
              <a:t>: 25 (19%)</a:t>
            </a:r>
          </a:p>
          <a:p>
            <a:pPr lvl="1"/>
            <a:r>
              <a:rPr lang="en-US" altLang="en-US" sz="1600" dirty="0"/>
              <a:t>Ibrutinib + placebo: 15 (11%)</a:t>
            </a:r>
          </a:p>
          <a:p>
            <a:r>
              <a:rPr lang="en-US" altLang="en-US" sz="1800" b="0" kern="0" dirty="0"/>
              <a:t>COVID-19–related deaths: </a:t>
            </a:r>
          </a:p>
          <a:p>
            <a:pPr lvl="1"/>
            <a:r>
              <a:rPr lang="en-US" altLang="en-US" sz="1600" dirty="0"/>
              <a:t>Ibrutinib + </a:t>
            </a:r>
            <a:r>
              <a:rPr lang="en-US" altLang="en-US" sz="1600" dirty="0" err="1"/>
              <a:t>venetoclax</a:t>
            </a:r>
            <a:r>
              <a:rPr lang="en-US" altLang="en-US" sz="1600" dirty="0"/>
              <a:t>: 10 (7%)</a:t>
            </a:r>
          </a:p>
          <a:p>
            <a:pPr lvl="1"/>
            <a:r>
              <a:rPr lang="en-US" altLang="en-US" sz="1600" dirty="0"/>
              <a:t>Ibrutinib + placebo: 10 (8%)</a:t>
            </a:r>
          </a:p>
        </p:txBody>
      </p:sp>
    </p:spTree>
    <p:extLst>
      <p:ext uri="{BB962C8B-B14F-4D97-AF65-F5344CB8AC3E}">
        <p14:creationId xmlns:p14="http://schemas.microsoft.com/office/powerpoint/2010/main" val="3812887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600" dirty="0"/>
              <a:t>SYMPATICO: Most Common </a:t>
            </a:r>
            <a:r>
              <a:rPr lang="en-US" dirty="0"/>
              <a:t>Adverse Events</a:t>
            </a:r>
            <a:endParaRPr lang="en-US" altLang="en-US" dirty="0"/>
          </a:p>
        </p:txBody>
      </p:sp>
      <p:graphicFrame>
        <p:nvGraphicFramePr>
          <p:cNvPr id="2" name="Group 3">
            <a:extLst>
              <a:ext uri="{FF2B5EF4-FFF2-40B4-BE49-F238E27FC236}">
                <a16:creationId xmlns:a16="http://schemas.microsoft.com/office/drawing/2014/main" id="{EDC3CB57-4B2D-C42A-99FF-9C1F4C61F0D1}"/>
              </a:ext>
            </a:extLst>
          </p:cNvPr>
          <p:cNvGraphicFramePr>
            <a:graphicFrameLocks/>
          </p:cNvGraphicFramePr>
          <p:nvPr>
            <p:extLst>
              <p:ext uri="{D42A27DB-BD31-4B8C-83A1-F6EECF244321}">
                <p14:modId xmlns:p14="http://schemas.microsoft.com/office/powerpoint/2010/main" val="275494185"/>
              </p:ext>
            </p:extLst>
          </p:nvPr>
        </p:nvGraphicFramePr>
        <p:xfrm>
          <a:off x="520700" y="1603375"/>
          <a:ext cx="5371583" cy="3505344"/>
        </p:xfrm>
        <a:graphic>
          <a:graphicData uri="http://schemas.openxmlformats.org/drawingml/2006/table">
            <a:tbl>
              <a:tblPr/>
              <a:tblGrid>
                <a:gridCol w="2324792">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2791">
                  <a:extLst>
                    <a:ext uri="{9D8B030D-6E8A-4147-A177-3AD203B41FA5}">
                      <a16:colId xmlns:a16="http://schemas.microsoft.com/office/drawing/2014/main" val="20002"/>
                    </a:ext>
                  </a:extLst>
                </a:gridCol>
              </a:tblGrid>
              <a:tr h="5320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Any Grade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 (65)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7947235"/>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9508768"/>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64865378"/>
                  </a:ext>
                </a:extLst>
              </a:tr>
              <a:tr h="2128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Muscle spasms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69148616"/>
                  </a:ext>
                </a:extLst>
              </a:tr>
            </a:tbl>
          </a:graphicData>
        </a:graphic>
      </p:graphicFrame>
      <p:sp>
        <p:nvSpPr>
          <p:cNvPr id="5" name="Text Box 11">
            <a:extLst>
              <a:ext uri="{FF2B5EF4-FFF2-40B4-BE49-F238E27FC236}">
                <a16:creationId xmlns:a16="http://schemas.microsoft.com/office/drawing/2014/main" id="{4302BD49-ACB9-8F7A-3D96-79E8964FEB8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a:t>
            </a:r>
          </a:p>
        </p:txBody>
      </p:sp>
      <p:graphicFrame>
        <p:nvGraphicFramePr>
          <p:cNvPr id="6" name="Group 3">
            <a:extLst>
              <a:ext uri="{FF2B5EF4-FFF2-40B4-BE49-F238E27FC236}">
                <a16:creationId xmlns:a16="http://schemas.microsoft.com/office/drawing/2014/main" id="{F7424E7D-14DD-3502-05A1-2EE2F93CB128}"/>
              </a:ext>
            </a:extLst>
          </p:cNvPr>
          <p:cNvGraphicFramePr>
            <a:graphicFrameLocks/>
          </p:cNvGraphicFramePr>
          <p:nvPr>
            <p:extLst>
              <p:ext uri="{D42A27DB-BD31-4B8C-83A1-F6EECF244321}">
                <p14:modId xmlns:p14="http://schemas.microsoft.com/office/powerpoint/2010/main" val="638520508"/>
              </p:ext>
            </p:extLst>
          </p:nvPr>
        </p:nvGraphicFramePr>
        <p:xfrm>
          <a:off x="6406960" y="1597505"/>
          <a:ext cx="5367528" cy="4419776"/>
        </p:xfrm>
        <a:graphic>
          <a:graphicData uri="http://schemas.openxmlformats.org/drawingml/2006/table">
            <a:tbl>
              <a:tblPr/>
              <a:tblGrid>
                <a:gridCol w="2321781">
                  <a:extLst>
                    <a:ext uri="{9D8B030D-6E8A-4147-A177-3AD203B41FA5}">
                      <a16:colId xmlns:a16="http://schemas.microsoft.com/office/drawing/2014/main" val="20000"/>
                    </a:ext>
                  </a:extLst>
                </a:gridCol>
                <a:gridCol w="1523478">
                  <a:extLst>
                    <a:ext uri="{9D8B030D-6E8A-4147-A177-3AD203B41FA5}">
                      <a16:colId xmlns:a16="http://schemas.microsoft.com/office/drawing/2014/main" val="20001"/>
                    </a:ext>
                  </a:extLst>
                </a:gridCol>
                <a:gridCol w="152226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Grade ≥3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Venetoclax</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Ibrutinib + 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52201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939335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Leukopenia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95114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MCL worsening without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5048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113765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0101384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22280141"/>
                  </a:ext>
                </a:extLst>
              </a:tr>
            </a:tbl>
          </a:graphicData>
        </a:graphic>
      </p:graphicFrame>
      <p:sp>
        <p:nvSpPr>
          <p:cNvPr id="4" name="TextBox 3">
            <a:extLst>
              <a:ext uri="{FF2B5EF4-FFF2-40B4-BE49-F238E27FC236}">
                <a16:creationId xmlns:a16="http://schemas.microsoft.com/office/drawing/2014/main" id="{B771AEBF-CC95-93F9-4F3C-29966F97D891}"/>
              </a:ext>
            </a:extLst>
          </p:cNvPr>
          <p:cNvSpPr txBox="1"/>
          <p:nvPr/>
        </p:nvSpPr>
        <p:spPr bwMode="auto">
          <a:xfrm>
            <a:off x="608730" y="5877681"/>
            <a:ext cx="5367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*MCL worsening without meeting criteria for PD.</a:t>
            </a:r>
          </a:p>
        </p:txBody>
      </p:sp>
    </p:spTree>
    <p:extLst>
      <p:ext uri="{BB962C8B-B14F-4D97-AF65-F5344CB8AC3E}">
        <p14:creationId xmlns:p14="http://schemas.microsoft.com/office/powerpoint/2010/main" val="3561705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SYMPATICO: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PFS was significantly improved with the addition of </a:t>
            </a:r>
            <a:r>
              <a:rPr lang="en-US" altLang="en-US" sz="2400" dirty="0" err="1"/>
              <a:t>venetoclax</a:t>
            </a:r>
            <a:r>
              <a:rPr lang="en-US" altLang="en-US" sz="2400" dirty="0"/>
              <a:t> to ibrutinib in patients with R/R MCL, with benefit generally observed across all prespecified subgroups</a:t>
            </a:r>
          </a:p>
          <a:p>
            <a:r>
              <a:rPr lang="en-US" altLang="en-US" sz="2400" dirty="0"/>
              <a:t>Median TTNT and CR rate both significantly improved with the combination of ibrutinib and </a:t>
            </a:r>
            <a:r>
              <a:rPr lang="en-US" altLang="en-US" sz="2400" dirty="0" err="1"/>
              <a:t>venetoclax</a:t>
            </a:r>
            <a:r>
              <a:rPr lang="en-US" altLang="en-US" sz="2400" dirty="0"/>
              <a:t> vs ibrutinib plus placebo</a:t>
            </a:r>
          </a:p>
          <a:p>
            <a:r>
              <a:rPr lang="en-US" altLang="en-US" sz="2400" dirty="0"/>
              <a:t>Although OS was numerically longer with combination, there was no statistically significantly difference between treatment arms at the time of primary analysis</a:t>
            </a:r>
          </a:p>
          <a:p>
            <a:r>
              <a:rPr lang="en-US" altLang="en-US" sz="2400" dirty="0"/>
              <a:t>Tolerability profile of combination was consistent with known AEs for ibrutinib and venetoclax when used as single agents; no new safety signals were observed</a:t>
            </a:r>
          </a:p>
          <a:p>
            <a:r>
              <a:rPr lang="en-US" altLang="en-US" sz="2400" dirty="0"/>
              <a:t>Investigators concluded that addition of </a:t>
            </a:r>
            <a:r>
              <a:rPr lang="en-US" altLang="en-US" sz="2400" dirty="0" err="1"/>
              <a:t>venetoclax</a:t>
            </a:r>
            <a:r>
              <a:rPr lang="en-US" altLang="en-US" sz="2400" dirty="0"/>
              <a:t> to ibrutinib for patients with R/R MCL has a favorable benefit vs risk ratio</a:t>
            </a:r>
          </a:p>
        </p:txBody>
      </p:sp>
      <p:sp>
        <p:nvSpPr>
          <p:cNvPr id="3" name="Text Box 11">
            <a:extLst>
              <a:ext uri="{FF2B5EF4-FFF2-40B4-BE49-F238E27FC236}">
                <a16:creationId xmlns:a16="http://schemas.microsoft.com/office/drawing/2014/main" id="{CEC3D60F-3B1D-164D-6D7A-8539B709FC59}"/>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Wang. ASH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LBA-2.</a:t>
            </a:r>
          </a:p>
        </p:txBody>
      </p:sp>
    </p:spTree>
    <p:extLst>
      <p:ext uri="{BB962C8B-B14F-4D97-AF65-F5344CB8AC3E}">
        <p14:creationId xmlns:p14="http://schemas.microsoft.com/office/powerpoint/2010/main" val="26278684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ASH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113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Myeloproliferative neoplasms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Nonmalignant hematologic disorders </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Lymphomas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endPar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56M7VY3CDVN5-1233986599-2</_dlc_DocId>
    <_dlc_DocIdUrl xmlns="d54cbe69-32bd-412a-b004-9152f949605e">
      <Url>https://intranet.clinicaloptions.com/mews/oncology/ONC_2023_ASH_CF_(PRP6554)/LYMPH_LBA-2_Wang/_layouts/15/DocIdRedir.aspx?ID=56M7VY3CDVN5-1233986599-2</Url>
      <Description>56M7VY3CDVN5-1233986599-2</Description>
    </_dlc_DocIdUrl>
    <Document_x0020_Category xmlns="0afc3e50-d1fd-40c4-9e5a-a9b8e9cbec9a">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3B587AA933EC7C459736008F59DE0F7C" ma:contentTypeVersion="1" ma:contentTypeDescription="Create a new document." ma:contentTypeScope="" ma:versionID="89e43cea15a9d34a36058958ba9b731b">
  <xsd:schema xmlns:xsd="http://www.w3.org/2001/XMLSchema" xmlns:xs="http://www.w3.org/2001/XMLSchema" xmlns:p="http://schemas.microsoft.com/office/2006/metadata/properties" xmlns:ns2="d54cbe69-32bd-412a-b004-9152f949605e" xmlns:ns3="0afc3e50-d1fd-40c4-9e5a-a9b8e9cbec9a" targetNamespace="http://schemas.microsoft.com/office/2006/metadata/properties" ma:root="true" ma:fieldsID="71b18ea64aa102e173b0212a31f636ff" ns2:_="" ns3:_="">
    <xsd:import namespace="d54cbe69-32bd-412a-b004-9152f949605e"/>
    <xsd:import namespace="0afc3e50-d1fd-40c4-9e5a-a9b8e9cbec9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afc3e50-d1fd-40c4-9e5a-a9b8e9cbec9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schemas.microsoft.com/office/infopath/2007/PartnerControls"/>
    <ds:schemaRef ds:uri="http://schemas.microsoft.com/office/2006/documentManagement/types"/>
    <ds:schemaRef ds:uri="http://purl.org/dc/dcmitype/"/>
    <ds:schemaRef ds:uri="http://purl.org/dc/terms/"/>
    <ds:schemaRef ds:uri="http://schemas.microsoft.com/office/2006/metadata/properties"/>
    <ds:schemaRef ds:uri="d54cbe69-32bd-412a-b004-9152f949605e"/>
    <ds:schemaRef ds:uri="http://purl.org/dc/elements/1.1/"/>
    <ds:schemaRef ds:uri="http://www.w3.org/XML/1998/namespace"/>
    <ds:schemaRef ds:uri="http://schemas.openxmlformats.org/package/2006/metadata/core-properties"/>
    <ds:schemaRef ds:uri="0afc3e50-d1fd-40c4-9e5a-a9b8e9cbec9a"/>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4.xml><?xml version="1.0" encoding="utf-8"?>
<ds:datastoreItem xmlns:ds="http://schemas.openxmlformats.org/officeDocument/2006/customXml" ds:itemID="{935735F2-A73D-43A5-856B-EF7567FA77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afc3e50-d1fd-40c4-9e5a-a9b8e9cbec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2126</TotalTime>
  <Words>2141</Words>
  <Application>Microsoft Office PowerPoint</Application>
  <PresentationFormat>Widescreen</PresentationFormat>
  <Paragraphs>412</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SYMPATICO: Phase III Trial of Ibrutinib + Venetoclax vs Ibrutinib + Placebo for Patients  With R/R Mantle Cell Lymphoma</vt:lpstr>
      <vt:lpstr>About These Slides</vt:lpstr>
      <vt:lpstr>SYMPATICO: Background</vt:lpstr>
      <vt:lpstr>SYMPATICO: Study Design</vt:lpstr>
      <vt:lpstr>SYMPATICO: Baseline Characteristics</vt:lpstr>
      <vt:lpstr>SYMPATICO: PFS</vt:lpstr>
      <vt:lpstr>SYMPATICO: Other Efficacy Outcomes</vt:lpstr>
      <vt:lpstr>SYMPATICO: Safety</vt:lpstr>
      <vt:lpstr>SYMPATICO: Most Common Adverse Events</vt:lpstr>
      <vt:lpstr>SYMPATICO: Investigators’ Conclusions</vt:lpstr>
      <vt:lpstr>Go Online for More CCO  Coverage of ASH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SYMPATICO: Phase III Trial of Ibrutinib + Venetoclax vs Ibrutinib + Placebo for Patients With R/R Mantle Cell Lymphoma</dc:title>
  <dc:creator>Preferred User</dc:creator>
  <cp:lastModifiedBy>tcunningham@clinicaloptions.com</cp:lastModifiedBy>
  <cp:revision>98</cp:revision>
  <cp:lastPrinted>2016-09-26T20:21:49Z</cp:lastPrinted>
  <dcterms:created xsi:type="dcterms:W3CDTF">2005-05-27T15:08:01Z</dcterms:created>
  <dcterms:modified xsi:type="dcterms:W3CDTF">2023-12-14T18:47:42Z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690c674e-1451-431e-a84d-d153f2dbd98e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0x0101003B587AA933EC7C459736008F59DE0F7C</vt:lpwstr>
  </property>
  <property fmtid="{D5CDD505-2E9C-101B-9397-08002B2CF9AE}" pid="9" name="MediaServiceImageTags">
    <vt:lpwstr/>
  </property>
</Properties>
</file>