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1" r:id="rId5"/>
    <p:sldMasterId id="2147483680" r:id="rId6"/>
    <p:sldMasterId id="2147483692" r:id="rId7"/>
  </p:sldMasterIdLst>
  <p:notesMasterIdLst>
    <p:notesMasterId r:id="rId19"/>
  </p:notesMasterIdLst>
  <p:sldIdLst>
    <p:sldId id="2147473663" r:id="rId8"/>
    <p:sldId id="308" r:id="rId9"/>
    <p:sldId id="267" r:id="rId10"/>
    <p:sldId id="262" r:id="rId11"/>
    <p:sldId id="2147473664" r:id="rId12"/>
    <p:sldId id="2147473665" r:id="rId13"/>
    <p:sldId id="2147473700" r:id="rId14"/>
    <p:sldId id="2147473701" r:id="rId15"/>
    <p:sldId id="2147473702" r:id="rId16"/>
    <p:sldId id="2147473668" r:id="rId17"/>
    <p:sldId id="214747369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462370C-062B-997E-0B23-2E8B5198E5BF}" name="Jerfiz Constanzo" initials="JC" userId="S::jconstanzo@clinicaloptions.com::7388c342-66f0-4154-bcdf-657d8197f1ae" providerId="AD"/>
  <p188:author id="{1101E41E-6C76-D344-5A65-F3B00557F242}" name="Andrea Boecler" initials="AB" userId="S::aboecler@clinicaloptions.com::28e82037-1239-4052-943b-ae184e0bc2af" providerId="AD"/>
  <p188:author id="{91655D6D-471A-697F-37D4-733527435F54}" name="Sharif Morsalin" initials="SM" userId="S::smorsalin@cealliance.com::f8db66a7-63db-4175-bbd5-08cb4e83d437" providerId="AD"/>
  <p188:author id="{1931278B-F88C-B647-E238-E070D7BE622A}" name="Anna Poppa" initials="AP" userId="Anna Poppa" providerId="Non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2201B2"/>
    <a:srgbClr val="5252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96EEC7-93E3-4583-B05F-B5E8EA739078}" v="8" dt="2025-12-09T21:23:06.072"/>
    <p1510:client id="{8E92D60B-B697-499B-AA3F-209F9B5AE689}" v="9" dt="2025-12-09T19:28:20.784"/>
    <p1510:client id="{9A54A4EE-0EED-4290-A2B7-2E361C6623DF}" v="5" dt="2025-12-09T15:40:00.6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66" autoAdjust="0"/>
    <p:restoredTop sz="82968" autoAdjust="0"/>
  </p:normalViewPr>
  <p:slideViewPr>
    <p:cSldViewPr snapToGrid="0">
      <p:cViewPr varScale="1">
        <p:scale>
          <a:sx n="61" d="100"/>
          <a:sy n="61" d="100"/>
        </p:scale>
        <p:origin x="732" y="60"/>
      </p:cViewPr>
      <p:guideLst/>
    </p:cSldViewPr>
  </p:slideViewPr>
  <p:notesTextViewPr>
    <p:cViewPr>
      <p:scale>
        <a:sx n="1" d="1"/>
        <a:sy n="1" d="1"/>
      </p:scale>
      <p:origin x="0" y="0"/>
    </p:cViewPr>
  </p:notesTextViewPr>
  <p:sorterViewPr>
    <p:cViewPr>
      <p:scale>
        <a:sx n="120" d="100"/>
        <a:sy n="120"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75916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C5031-6E6E-ACF9-5B3C-7EEA2B75EF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4ECA94-29CA-3D8A-FD6F-9C73C84D385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436F7D61-FEF7-3EDE-FE73-7F0DF9E271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B8CFF1-F973-365D-D9A5-C0F5D04D60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38223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6F97C-7316-659B-0002-5866DB2E4A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028EA2-5C94-4F32-BBA9-FFAF6B06418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E89279B-DBDC-BC00-8678-2B79140310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CCD8AE-5654-E9C5-22A6-4C9CCFF984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751934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9EDD55-6726-D2AC-5E6F-37BBCC3CF6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75E2E-25DD-C74A-FAF6-AAFEBA2B6D1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28FB60D-1C41-CA82-F148-FD25BDEF0A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6ADD6FB-97B9-5AC5-5D93-14602528F6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144271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33EDBD-5AE1-A355-C85E-1DE8502BEF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9A05A2-7353-7A1D-22C8-75F2973C1B7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8810C84-635F-7E48-7FEC-B54D83BDEC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1EF427-5510-5F15-C276-3992FBCFE2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824037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947F5-DFB4-690E-5A89-165DE2AD5C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96004C-F91A-373C-DFDE-716B722E811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9070868-D754-74E1-2170-556B5C9CD8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52E68A-9B07-4A38-0241-561A93B7A0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906112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6.sv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59144465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265827683"/>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216612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66744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44718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83740460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387885342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8271600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003980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37260469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clinicaloptions.com/"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5.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hyperlink" Target="http://www.clinicaloptions.com/" TargetMode="Externa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image" Target="../media/image2.svg"/><Relationship Id="rId5" Type="http://schemas.openxmlformats.org/officeDocument/2006/relationships/slideLayout" Target="../slideLayouts/slideLayout15.xml"/><Relationship Id="rId10" Type="http://schemas.openxmlformats.org/officeDocument/2006/relationships/image" Target="../media/image1.png"/><Relationship Id="rId4" Type="http://schemas.openxmlformats.org/officeDocument/2006/relationships/slideLayout" Target="../slideLayouts/slideLayout14.xml"/><Relationship Id="rId9" Type="http://schemas.openxmlformats.org/officeDocument/2006/relationships/theme" Target="../theme/theme2.xml"/><Relationship Id="rId14" Type="http://schemas.openxmlformats.org/officeDocument/2006/relationships/image" Target="../media/image6.sv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image" Target="../media/image1.png"/><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hyperlink" Target="http://www.clinicaloptions.com/" TargetMode="Externa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image" Target="../media/image2.svg"/></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4">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7543185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xfrm>
            <a:off x="228600" y="1408551"/>
            <a:ext cx="11734800" cy="2387600"/>
          </a:xfrm>
          <a:solidFill>
            <a:schemeClr val="accent2"/>
          </a:solidFill>
        </p:spPr>
        <p:txBody>
          <a:bodyPr>
            <a:normAutofit/>
          </a:bodyPr>
          <a:lstStyle/>
          <a:p>
            <a:r>
              <a:rPr lang="en-US" altLang="en-US" sz="4000" dirty="0"/>
              <a:t>Extended Efficacy and Safety Outcomes With Ciltacabtagene Autoleucel (Cilta-cel) in Patients With R/R MM With Standard-Risk Cytogenetics</a:t>
            </a:r>
          </a:p>
        </p:txBody>
      </p:sp>
      <p:sp>
        <p:nvSpPr>
          <p:cNvPr id="2" name="Subtitle 1">
            <a:extLst>
              <a:ext uri="{FF2B5EF4-FFF2-40B4-BE49-F238E27FC236}">
                <a16:creationId xmlns:a16="http://schemas.microsoft.com/office/drawing/2014/main" id="{A0051D80-7AC1-54A7-03F6-44B6AB75581D}"/>
              </a:ext>
            </a:extLst>
          </p:cNvPr>
          <p:cNvSpPr>
            <a:spLocks noGrp="1"/>
          </p:cNvSpPr>
          <p:nvPr>
            <p:ph type="subTitle" idx="1"/>
          </p:nvPr>
        </p:nvSpPr>
        <p:spPr/>
        <p:txBody>
          <a:bodyPr/>
          <a:lstStyle/>
          <a:p>
            <a:r>
              <a:rPr lang="en-US" dirty="0"/>
              <a:t>Bridging Discoveries to Practice: CCO’s Conference to Clinic Highlights* From the 2025 ASH Annual Meeting</a:t>
            </a:r>
          </a:p>
        </p:txBody>
      </p:sp>
      <p:sp>
        <p:nvSpPr>
          <p:cNvPr id="11" name="Text Placeholder 5">
            <a:extLst>
              <a:ext uri="{FF2B5EF4-FFF2-40B4-BE49-F238E27FC236}">
                <a16:creationId xmlns:a16="http://schemas.microsoft.com/office/drawing/2014/main" id="{AB7AD7B7-781A-DD86-7E3B-F0AF54E84000}"/>
              </a:ext>
            </a:extLst>
          </p:cNvPr>
          <p:cNvSpPr txBox="1">
            <a:spLocks/>
          </p:cNvSpPr>
          <p:nvPr/>
        </p:nvSpPr>
        <p:spPr>
          <a:xfrm>
            <a:off x="228600" y="6053328"/>
            <a:ext cx="8484704"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 in partnership with Smart Patients.</a:t>
            </a:r>
          </a:p>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a:rPr>
              <a:t>Supported by educational grants from AstraZeneca, BeOne Medicines, Genentech, Geron Corporation, Incyte, Johnson &amp; Johnson, Lilly, and Novartis Pharmaceuticals Corporation.</a:t>
            </a:r>
          </a:p>
        </p:txBody>
      </p:sp>
      <p:sp>
        <p:nvSpPr>
          <p:cNvPr id="3" name="Subtitle 1">
            <a:extLst>
              <a:ext uri="{FF2B5EF4-FFF2-40B4-BE49-F238E27FC236}">
                <a16:creationId xmlns:a16="http://schemas.microsoft.com/office/drawing/2014/main" id="{7B072C24-784A-C0D7-F60C-E3D36200CB2C}"/>
              </a:ext>
            </a:extLst>
          </p:cNvPr>
          <p:cNvSpPr txBox="1">
            <a:spLocks/>
          </p:cNvSpPr>
          <p:nvPr/>
        </p:nvSpPr>
        <p:spPr>
          <a:xfrm>
            <a:off x="155711" y="5229512"/>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2634731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a:xfrm>
            <a:off x="231078" y="1224494"/>
            <a:ext cx="11740260" cy="5005481"/>
          </a:xfrm>
        </p:spPr>
        <p:txBody>
          <a:bodyPr/>
          <a:lstStyle/>
          <a:p>
            <a:pPr marL="342900" indent="-342900">
              <a:buFont typeface="Arial" panose="020B0604020202020204" pitchFamily="34" charset="0"/>
              <a:buChar char="•"/>
            </a:pPr>
            <a:r>
              <a:rPr lang="en-US" altLang="en-US" sz="2000" dirty="0"/>
              <a:t>In the </a:t>
            </a:r>
            <a:r>
              <a:rPr lang="en-US" sz="2000" dirty="0"/>
              <a:t> phase Ib/II </a:t>
            </a:r>
            <a:r>
              <a:rPr lang="en-US" altLang="en-US" sz="2000" dirty="0"/>
              <a:t>CARTITUDE-1 study, ~</a:t>
            </a:r>
            <a:r>
              <a:rPr lang="en-GB" altLang="en-US" sz="2000" dirty="0"/>
              <a:t>33% </a:t>
            </a:r>
            <a:r>
              <a:rPr lang="en-GB" sz="2000" dirty="0"/>
              <a:t>of patients with heavily pretreated (≥3 prior lines of therapy) R/R MM were treatment and progression free ≥5 yr after a single cilta-cel infusion</a:t>
            </a:r>
            <a:r>
              <a:rPr lang="en-GB" sz="2000" baseline="30000" dirty="0"/>
              <a:t>1</a:t>
            </a:r>
          </a:p>
          <a:p>
            <a:pPr marL="342900" indent="-342900">
              <a:buFont typeface="Arial" panose="020B0604020202020204" pitchFamily="34" charset="0"/>
              <a:buChar char="•"/>
            </a:pPr>
            <a:r>
              <a:rPr lang="en-US" altLang="en-US" sz="2000" dirty="0"/>
              <a:t>CARTITUDE-4 evaluated cilta-cel in an earlier-line (1</a:t>
            </a:r>
            <a:r>
              <a:rPr lang="en-GB" sz="2000" dirty="0"/>
              <a:t>-3 prior lines of therapy)</a:t>
            </a:r>
            <a:r>
              <a:rPr lang="en-US" altLang="en-US" sz="2000" dirty="0"/>
              <a:t> patient population with R/R MM</a:t>
            </a:r>
            <a:endParaRPr lang="en-US" altLang="en-US" sz="2000" baseline="30000" dirty="0"/>
          </a:p>
          <a:p>
            <a:pPr marL="574675" lvl="1" indent="-342900">
              <a:buFont typeface="Poppins" panose="00000500000000000000" pitchFamily="2" charset="0"/>
              <a:buChar char="–"/>
            </a:pPr>
            <a:r>
              <a:rPr lang="en-US" altLang="en-US" sz="1800" dirty="0"/>
              <a:t>Cilta-cel prolonged PFS and OS vs standard-of-care physician’s choice treatment</a:t>
            </a:r>
            <a:r>
              <a:rPr lang="en-US" altLang="en-US" sz="1800" baseline="30000" dirty="0"/>
              <a:t>2</a:t>
            </a:r>
          </a:p>
          <a:p>
            <a:pPr marL="574675" lvl="1" indent="-342900">
              <a:buFont typeface="Poppins" panose="00000500000000000000" pitchFamily="2" charset="0"/>
              <a:buChar char="–"/>
            </a:pPr>
            <a:r>
              <a:rPr lang="en-US" altLang="en-US" sz="1800" dirty="0"/>
              <a:t>Benefit observed in patients with high-risk and functionally high-risk cytogenetics</a:t>
            </a:r>
            <a:r>
              <a:rPr lang="en-US" altLang="en-US" sz="1800" baseline="30000" dirty="0"/>
              <a:t>3,4</a:t>
            </a:r>
          </a:p>
          <a:p>
            <a:pPr marL="342900" indent="-342900">
              <a:buFont typeface="Arial" panose="020B0604020202020204" pitchFamily="34" charset="0"/>
              <a:buChar char="•"/>
            </a:pPr>
            <a:r>
              <a:rPr lang="en-US" altLang="en-US" sz="2000" dirty="0"/>
              <a:t>Response to cilta-cel is improved in patients with R/R MM and standard-risk cytogenetics</a:t>
            </a:r>
            <a:r>
              <a:rPr lang="en-US" altLang="en-US" sz="2000" baseline="30000" dirty="0"/>
              <a:t>5</a:t>
            </a:r>
          </a:p>
          <a:p>
            <a:pPr marL="342900" indent="-342900">
              <a:buFont typeface="Arial" panose="020B0604020202020204" pitchFamily="34" charset="0"/>
              <a:buChar char="•"/>
            </a:pPr>
            <a:r>
              <a:rPr lang="en-US" altLang="en-US" sz="2000" dirty="0"/>
              <a:t>Current analysis reports outcomes for patients with R/R MM and standard-risk cytogenetics treated with cilta-cel in CARTITUDE-4</a:t>
            </a:r>
            <a:r>
              <a:rPr lang="en-US" altLang="en-US" sz="2000" baseline="30000" dirty="0"/>
              <a:t>6</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280168"/>
            <a:ext cx="11740260" cy="1004121"/>
          </a:xfrm>
        </p:spPr>
        <p:txBody>
          <a:bodyPr/>
          <a:lstStyle/>
          <a:p>
            <a:r>
              <a:rPr lang="en-US" dirty="0"/>
              <a:t>Cilta-cel for R/R Multiple Myeloma With Standard-Risk Cytogenetics</a:t>
            </a:r>
            <a:endParaRPr lang="en-US" altLang="en-US" dirty="0"/>
          </a:p>
        </p:txBody>
      </p:sp>
      <p:sp>
        <p:nvSpPr>
          <p:cNvPr id="5" name="Text Box 15">
            <a:extLst>
              <a:ext uri="{FF2B5EF4-FFF2-40B4-BE49-F238E27FC236}">
                <a16:creationId xmlns:a16="http://schemas.microsoft.com/office/drawing/2014/main" id="{64379E87-1377-854C-2BCB-222C9B5951CC}"/>
              </a:ext>
            </a:extLst>
          </p:cNvPr>
          <p:cNvSpPr txBox="1">
            <a:spLocks noGrp="1" noChangeArrowheads="1"/>
          </p:cNvSpPr>
          <p:nvPr>
            <p:ph sz="quarter" idx="10"/>
          </p:nvPr>
        </p:nvSpPr>
        <p:spPr bwMode="auto">
          <a:xfrm>
            <a:off x="3559175" y="6422507"/>
            <a:ext cx="6428887" cy="24622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kumimoji="0" lang="en-US" altLang="en-US" sz="800" b="0" i="0" u="none" strike="noStrike" kern="1200" cap="none" spc="-10" normalizeH="0" baseline="0" noProof="0" dirty="0">
                <a:ln>
                  <a:noFill/>
                </a:ln>
                <a:solidFill>
                  <a:srgbClr val="161616"/>
                </a:solidFill>
                <a:effectLst/>
                <a:uLnTx/>
                <a:uFillTx/>
                <a:latin typeface="+mn-lt"/>
                <a:ea typeface="+mn-ea"/>
                <a:cs typeface="Poppins" pitchFamily="2" charset="77"/>
              </a:rPr>
              <a:t>1. Jagannath. JCO. 2025;43:2766. 2. </a:t>
            </a:r>
            <a:r>
              <a:rPr lang="en-GB" sz="800" b="0" dirty="0">
                <a:latin typeface="+mn-lt"/>
              </a:rPr>
              <a:t>San-Miguel. NEJM. 2023;389:335. 3. Costa. Clin Lymphoma Myeloma. 2024;24:S243. </a:t>
            </a:r>
            <a:br>
              <a:rPr lang="en-GB" sz="800" b="0" dirty="0">
                <a:latin typeface="+mn-lt"/>
              </a:rPr>
            </a:br>
            <a:r>
              <a:rPr lang="en-GB" sz="800" b="0" dirty="0">
                <a:latin typeface="+mn-lt"/>
              </a:rPr>
              <a:t>4. Costa. JCO. 2024;42:suppl 7504. 5. Sidana. Blood. 2025;145:85. </a:t>
            </a:r>
            <a:r>
              <a:rPr kumimoji="0" lang="en-US" altLang="en-US" sz="800" b="0" i="0" u="none" strike="noStrike" kern="1200" cap="none" spc="-10" normalizeH="0" baseline="0" noProof="0" dirty="0">
                <a:ln>
                  <a:noFill/>
                </a:ln>
                <a:solidFill>
                  <a:srgbClr val="161616"/>
                </a:solidFill>
                <a:effectLst/>
                <a:uLnTx/>
                <a:uFillTx/>
                <a:latin typeface="+mn-lt"/>
                <a:ea typeface="+mn-ea"/>
                <a:cs typeface="Poppins" pitchFamily="2" charset="77"/>
              </a:rPr>
              <a:t>6. Costa. ASH 2025. Abstr 94.</a:t>
            </a:r>
            <a:endParaRPr kumimoji="0" lang="en-US" altLang="en-US" sz="800" b="0" i="0" u="none" strike="noStrike" kern="1200" cap="none" spc="0" normalizeH="0" baseline="0" noProof="0" dirty="0">
              <a:ln>
                <a:noFill/>
              </a:ln>
              <a:solidFill>
                <a:srgbClr val="161616"/>
              </a:solidFill>
              <a:effectLst/>
              <a:uLnTx/>
              <a:uFillTx/>
              <a:latin typeface="+mn-lt"/>
              <a:ea typeface="+mn-ea"/>
              <a:cs typeface="Poppins" pitchFamily="2" charset="77"/>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E2A8064-2231-67EE-986E-184A7123F238}"/>
              </a:ext>
            </a:extLst>
          </p:cNvPr>
          <p:cNvSpPr>
            <a:spLocks noGrp="1"/>
          </p:cNvSpPr>
          <p:nvPr>
            <p:ph idx="1"/>
          </p:nvPr>
        </p:nvSpPr>
        <p:spPr>
          <a:xfrm>
            <a:off x="231077" y="1335810"/>
            <a:ext cx="6026847" cy="4754880"/>
          </a:xfrm>
        </p:spPr>
        <p:txBody>
          <a:bodyPr/>
          <a:lstStyle/>
          <a:p>
            <a:pPr marL="342900" indent="-342900">
              <a:lnSpc>
                <a:spcPct val="90000"/>
              </a:lnSpc>
              <a:buFont typeface="Arial" panose="020B0604020202020204" pitchFamily="34" charset="0"/>
              <a:buChar char="•"/>
            </a:pPr>
            <a:r>
              <a:rPr lang="en-US" sz="1800" dirty="0"/>
              <a:t>Randomized, open-label phase III trial</a:t>
            </a:r>
          </a:p>
          <a:p>
            <a:pPr marL="342900" indent="-342900">
              <a:lnSpc>
                <a:spcPct val="90000"/>
              </a:lnSpc>
              <a:buFont typeface="Arial" panose="020B0604020202020204" pitchFamily="34" charset="0"/>
              <a:buChar char="•"/>
            </a:pPr>
            <a:endParaRPr lang="en-GB" sz="1800" dirty="0"/>
          </a:p>
          <a:p>
            <a:pPr marL="342900" indent="-342900">
              <a:lnSpc>
                <a:spcPct val="90000"/>
              </a:lnSpc>
              <a:buFont typeface="Arial" panose="020B0604020202020204" pitchFamily="34" charset="0"/>
              <a:buChar char="•"/>
            </a:pPr>
            <a:endParaRPr lang="en-GB" sz="1800" dirty="0"/>
          </a:p>
          <a:p>
            <a:pPr>
              <a:lnSpc>
                <a:spcPct val="90000"/>
              </a:lnSpc>
            </a:pPr>
            <a:endParaRPr lang="en-GB" sz="1800" dirty="0"/>
          </a:p>
          <a:p>
            <a:pPr>
              <a:lnSpc>
                <a:spcPct val="90000"/>
              </a:lnSpc>
            </a:pPr>
            <a:endParaRPr lang="en-GB" sz="1800" dirty="0"/>
          </a:p>
          <a:p>
            <a:pPr>
              <a:lnSpc>
                <a:spcPct val="90000"/>
              </a:lnSpc>
            </a:pPr>
            <a:endParaRPr lang="en-GB" sz="1800" dirty="0"/>
          </a:p>
          <a:p>
            <a:pPr>
              <a:lnSpc>
                <a:spcPct val="90000"/>
              </a:lnSpc>
            </a:pPr>
            <a:endParaRPr lang="en-GB" sz="1800" dirty="0"/>
          </a:p>
          <a:p>
            <a:pPr>
              <a:lnSpc>
                <a:spcPct val="90000"/>
              </a:lnSpc>
            </a:pPr>
            <a:endParaRPr lang="en-GB" sz="1800" dirty="0"/>
          </a:p>
          <a:p>
            <a:pPr>
              <a:lnSpc>
                <a:spcPct val="90000"/>
              </a:lnSpc>
            </a:pPr>
            <a:br>
              <a:rPr lang="en-GB" sz="1800" dirty="0"/>
            </a:br>
            <a:br>
              <a:rPr lang="en-GB" sz="1800" dirty="0"/>
            </a:br>
            <a:endParaRPr lang="en-GB" sz="400" dirty="0"/>
          </a:p>
          <a:p>
            <a:pPr marL="342900" indent="-342900">
              <a:lnSpc>
                <a:spcPct val="90000"/>
              </a:lnSpc>
              <a:buFont typeface="Arial" panose="020B0604020202020204" pitchFamily="34" charset="0"/>
              <a:buChar char="•"/>
            </a:pPr>
            <a:r>
              <a:rPr lang="en-US" sz="1800" b="1" kern="0" dirty="0"/>
              <a:t>Primary endpoint: </a:t>
            </a:r>
            <a:r>
              <a:rPr lang="en-US" sz="1800" kern="0" dirty="0"/>
              <a:t>PFS</a:t>
            </a:r>
          </a:p>
          <a:p>
            <a:pPr marL="342900" indent="-342900">
              <a:lnSpc>
                <a:spcPct val="90000"/>
              </a:lnSpc>
              <a:buFont typeface="Arial" panose="020B0604020202020204" pitchFamily="34" charset="0"/>
              <a:buChar char="•"/>
            </a:pPr>
            <a:r>
              <a:rPr lang="en-US" sz="1800" b="1" kern="0" dirty="0"/>
              <a:t>Secondary endpoints: </a:t>
            </a:r>
            <a:r>
              <a:rPr lang="en-US" sz="1800" kern="0" dirty="0"/>
              <a:t>≥ CR, ORR, MRD negativity, OS, safety</a:t>
            </a:r>
          </a:p>
          <a:p>
            <a:pPr marL="342900" indent="-342900">
              <a:lnSpc>
                <a:spcPct val="90000"/>
              </a:lnSpc>
              <a:buFont typeface="Arial" panose="020B0604020202020204" pitchFamily="34" charset="0"/>
              <a:buChar char="•"/>
            </a:pPr>
            <a:endParaRPr lang="en-US" sz="1800" kern="0" dirty="0"/>
          </a:p>
        </p:txBody>
      </p:sp>
      <p:sp>
        <p:nvSpPr>
          <p:cNvPr id="42" name="Content Placeholder 41">
            <a:extLst>
              <a:ext uri="{FF2B5EF4-FFF2-40B4-BE49-F238E27FC236}">
                <a16:creationId xmlns:a16="http://schemas.microsoft.com/office/drawing/2014/main" id="{92E76B13-EC8B-2842-13B2-8BE6580D8054}"/>
              </a:ext>
            </a:extLst>
          </p:cNvPr>
          <p:cNvSpPr>
            <a:spLocks noGrp="1"/>
          </p:cNvSpPr>
          <p:nvPr>
            <p:ph idx="13"/>
          </p:nvPr>
        </p:nvSpPr>
        <p:spPr>
          <a:xfrm>
            <a:off x="6320860" y="4972630"/>
            <a:ext cx="5644122" cy="1049370"/>
          </a:xfrm>
        </p:spPr>
        <p:txBody>
          <a:bodyPr/>
          <a:lstStyle/>
          <a:p>
            <a:pPr marL="342900" indent="-342900">
              <a:lnSpc>
                <a:spcPct val="90000"/>
              </a:lnSpc>
              <a:spcBef>
                <a:spcPts val="600"/>
              </a:spcBef>
              <a:spcAft>
                <a:spcPts val="600"/>
              </a:spcAft>
              <a:buFont typeface="Arial" panose="020B0604020202020204" pitchFamily="34" charset="0"/>
              <a:buChar char="•"/>
            </a:pPr>
            <a:r>
              <a:rPr lang="en-US" sz="1600" kern="0" dirty="0"/>
              <a:t>Cilta-cel arm includes 69 patients with standard-risk cytogenetics [defined as negative for del(17p), t(14;16), t(4;14), and gain/amp (1q)]</a:t>
            </a:r>
          </a:p>
          <a:p>
            <a:pPr marL="574675" lvl="1" indent="-342900">
              <a:lnSpc>
                <a:spcPct val="90000"/>
              </a:lnSpc>
              <a:spcBef>
                <a:spcPts val="600"/>
              </a:spcBef>
              <a:spcAft>
                <a:spcPts val="600"/>
              </a:spcAft>
              <a:buFont typeface="Calibri" panose="020F0502020204030204" pitchFamily="34" charset="0"/>
              <a:buChar char="─"/>
            </a:pPr>
            <a:r>
              <a:rPr lang="en-US" sz="1400" kern="0" dirty="0"/>
              <a:t>For current analysis, as-treated population includes n = 59 patients with protocol-defined standard-risk cytogenetics and 46 patients with gain/amp (1q) only</a:t>
            </a: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CARTITUDE-4: Study Design</a:t>
            </a:r>
          </a:p>
        </p:txBody>
      </p:sp>
      <p:sp>
        <p:nvSpPr>
          <p:cNvPr id="35" name="Text Box 15">
            <a:extLst>
              <a:ext uri="{FF2B5EF4-FFF2-40B4-BE49-F238E27FC236}">
                <a16:creationId xmlns:a16="http://schemas.microsoft.com/office/drawing/2014/main" id="{B022D5BF-746F-5FFB-C642-E73B6345A641}"/>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8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Costa. ASH 2025. Abstr 94.</a:t>
            </a:r>
            <a:endParaRPr kumimoji="0" lang="en-US" altLang="en-US" sz="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449531" y="2491375"/>
            <a:ext cx="274422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Adults with MM; </a:t>
            </a:r>
            <a:b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br>
            <a: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1-3 prior lines of therapy (including PI + IMiD); lenalidomide refractory; ECOG PS 0-1; no prior CAR T-cell or BCMA-targeting therapy</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 = 419)</a:t>
            </a:r>
          </a:p>
        </p:txBody>
      </p:sp>
      <p:sp>
        <p:nvSpPr>
          <p:cNvPr id="19461" name="Rectangle 46">
            <a:extLst>
              <a:ext uri="{FF2B5EF4-FFF2-40B4-BE49-F238E27FC236}">
                <a16:creationId xmlns:a16="http://schemas.microsoft.com/office/drawing/2014/main" id="{937A8B82-B1A2-4F68-B7FF-D7788F4B7C74}"/>
              </a:ext>
            </a:extLst>
          </p:cNvPr>
          <p:cNvSpPr>
            <a:spLocks noChangeArrowheads="1"/>
          </p:cNvSpPr>
          <p:nvPr/>
        </p:nvSpPr>
        <p:spPr bwMode="auto">
          <a:xfrm>
            <a:off x="10758738" y="3208447"/>
            <a:ext cx="10989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Follow-up</a:t>
            </a: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3906032" y="2359820"/>
            <a:ext cx="1808967" cy="93283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Bridging Therapy*</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≥1 cycle</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(nITT = 208)</a:t>
            </a:r>
          </a:p>
        </p:txBody>
      </p:sp>
      <p:sp>
        <p:nvSpPr>
          <p:cNvPr id="19466" name="Line 52">
            <a:extLst>
              <a:ext uri="{FF2B5EF4-FFF2-40B4-BE49-F238E27FC236}">
                <a16:creationId xmlns:a16="http://schemas.microsoft.com/office/drawing/2014/main" id="{809AEC4D-D360-4462-B28D-A44E89AF0366}"/>
              </a:ext>
            </a:extLst>
          </p:cNvPr>
          <p:cNvSpPr>
            <a:spLocks noChangeShapeType="1"/>
          </p:cNvSpPr>
          <p:nvPr/>
        </p:nvSpPr>
        <p:spPr bwMode="auto">
          <a:xfrm>
            <a:off x="10276886" y="3363848"/>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3183245" y="3508378"/>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3195640" y="2814454"/>
            <a:ext cx="622297" cy="46554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endParaRPr>
          </a:p>
        </p:txBody>
      </p:sp>
      <p:sp>
        <p:nvSpPr>
          <p:cNvPr id="3" name="Rectangle 28">
            <a:extLst>
              <a:ext uri="{FF2B5EF4-FFF2-40B4-BE49-F238E27FC236}">
                <a16:creationId xmlns:a16="http://schemas.microsoft.com/office/drawing/2014/main" id="{A601C5F4-A25E-BE4E-D9A1-8132AE84FBE7}"/>
              </a:ext>
            </a:extLst>
          </p:cNvPr>
          <p:cNvSpPr>
            <a:spLocks noChangeArrowheads="1"/>
          </p:cNvSpPr>
          <p:nvPr/>
        </p:nvSpPr>
        <p:spPr bwMode="auto">
          <a:xfrm>
            <a:off x="3923682" y="3408429"/>
            <a:ext cx="6273515" cy="932832"/>
          </a:xfrm>
          <a:prstGeom prst="rect">
            <a:avLst/>
          </a:prstGeom>
          <a:solidFill>
            <a:schemeClr val="bg1">
              <a:lumMod val="50000"/>
            </a:schemeClr>
          </a:solidFill>
          <a:ln w="9525">
            <a:noFill/>
            <a:miter lim="800000"/>
            <a:headEnd/>
            <a:tailEnd/>
          </a:ln>
        </p:spPr>
        <p:txBody>
          <a:bodyPr wrap="non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Standard of Care Therapy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Physician’s choice of PVd or DPd until PD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(n = 208)</a:t>
            </a:r>
          </a:p>
        </p:txBody>
      </p:sp>
      <p:sp>
        <p:nvSpPr>
          <p:cNvPr id="6" name="TextBox 5">
            <a:extLst>
              <a:ext uri="{FF2B5EF4-FFF2-40B4-BE49-F238E27FC236}">
                <a16:creationId xmlns:a16="http://schemas.microsoft.com/office/drawing/2014/main" id="{C3790339-BFF5-E9C8-2F40-41806AA63932}"/>
              </a:ext>
            </a:extLst>
          </p:cNvPr>
          <p:cNvSpPr txBox="1"/>
          <p:nvPr/>
        </p:nvSpPr>
        <p:spPr bwMode="auto">
          <a:xfrm>
            <a:off x="406671" y="1827036"/>
            <a:ext cx="74348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eaLnBrk="0" fontAlgn="base" hangingPunct="0">
              <a:spcBef>
                <a:spcPct val="50000"/>
              </a:spcBef>
              <a:spcAft>
                <a:spcPct val="0"/>
              </a:spcAft>
            </a:pPr>
            <a:r>
              <a:rPr lang="en-US" sz="1400" i="1" dirty="0">
                <a:solidFill>
                  <a:srgbClr val="000000"/>
                </a:solidFill>
                <a:cs typeface="Arial" panose="020B0604020202020204" pitchFamily="34" charset="0"/>
              </a:rPr>
              <a:t>Stratified by choice of SoC (PVd/DPd), ISS stage, number prior lines of therapy</a:t>
            </a:r>
          </a:p>
        </p:txBody>
      </p:sp>
      <p:sp>
        <p:nvSpPr>
          <p:cNvPr id="8" name="Line 32">
            <a:extLst>
              <a:ext uri="{FF2B5EF4-FFF2-40B4-BE49-F238E27FC236}">
                <a16:creationId xmlns:a16="http://schemas.microsoft.com/office/drawing/2014/main" id="{1ADB3FDA-F829-E7F8-D511-0949376C8798}"/>
              </a:ext>
            </a:extLst>
          </p:cNvPr>
          <p:cNvSpPr>
            <a:spLocks noChangeShapeType="1"/>
          </p:cNvSpPr>
          <p:nvPr/>
        </p:nvSpPr>
        <p:spPr bwMode="auto">
          <a:xfrm rot="5400000">
            <a:off x="3076997" y="2550812"/>
            <a:ext cx="731520" cy="0"/>
          </a:xfrm>
          <a:prstGeom prst="line">
            <a:avLst/>
          </a:prstGeom>
          <a:noFill/>
          <a:ln w="28575">
            <a:solidFill>
              <a:srgbClr val="000000"/>
            </a:solidFill>
            <a:prstDash val="sysDash"/>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600" b="1" i="0" u="none" strike="noStrike" kern="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21" name="Line 52">
            <a:extLst>
              <a:ext uri="{FF2B5EF4-FFF2-40B4-BE49-F238E27FC236}">
                <a16:creationId xmlns:a16="http://schemas.microsoft.com/office/drawing/2014/main" id="{D69E162C-CF1A-B71F-C647-A2EA911D613C}"/>
              </a:ext>
            </a:extLst>
          </p:cNvPr>
          <p:cNvSpPr>
            <a:spLocks noChangeShapeType="1"/>
          </p:cNvSpPr>
          <p:nvPr/>
        </p:nvSpPr>
        <p:spPr bwMode="auto">
          <a:xfrm>
            <a:off x="5763916" y="2830782"/>
            <a:ext cx="18288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4" name="Line 52">
            <a:extLst>
              <a:ext uri="{FF2B5EF4-FFF2-40B4-BE49-F238E27FC236}">
                <a16:creationId xmlns:a16="http://schemas.microsoft.com/office/drawing/2014/main" id="{B3220562-1A6E-B673-4B9F-BB52D5005213}"/>
              </a:ext>
            </a:extLst>
          </p:cNvPr>
          <p:cNvSpPr>
            <a:spLocks noChangeShapeType="1"/>
          </p:cNvSpPr>
          <p:nvPr/>
        </p:nvSpPr>
        <p:spPr bwMode="auto">
          <a:xfrm>
            <a:off x="7305667" y="3330932"/>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28" name="Line 52">
            <a:extLst>
              <a:ext uri="{FF2B5EF4-FFF2-40B4-BE49-F238E27FC236}">
                <a16:creationId xmlns:a16="http://schemas.microsoft.com/office/drawing/2014/main" id="{5C7C071A-953A-2850-26EC-775B154243E7}"/>
              </a:ext>
            </a:extLst>
          </p:cNvPr>
          <p:cNvSpPr>
            <a:spLocks noChangeShapeType="1"/>
          </p:cNvSpPr>
          <p:nvPr/>
        </p:nvSpPr>
        <p:spPr bwMode="auto">
          <a:xfrm flipV="1">
            <a:off x="3334336" y="3215283"/>
            <a:ext cx="433000" cy="19721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Calibri" panose="020F0502020204030204" pitchFamily="34" charset="0"/>
              <a:cs typeface="Calibri" panose="020F0502020204030204" pitchFamily="34" charset="0"/>
            </a:endParaRPr>
          </a:p>
        </p:txBody>
      </p:sp>
      <p:sp>
        <p:nvSpPr>
          <p:cNvPr id="31" name="Rectangle 49">
            <a:extLst>
              <a:ext uri="{FF2B5EF4-FFF2-40B4-BE49-F238E27FC236}">
                <a16:creationId xmlns:a16="http://schemas.microsoft.com/office/drawing/2014/main" id="{AA94A364-6B34-B2BC-8212-30D6EED706E1}"/>
              </a:ext>
            </a:extLst>
          </p:cNvPr>
          <p:cNvSpPr>
            <a:spLocks noChangeArrowheads="1"/>
          </p:cNvSpPr>
          <p:nvPr/>
        </p:nvSpPr>
        <p:spPr bwMode="auto">
          <a:xfrm>
            <a:off x="5988423" y="2361030"/>
            <a:ext cx="1795266" cy="93283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D1*</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Cilta-Cel Infusion</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Target: 0.75 x 10</a:t>
            </a:r>
            <a:r>
              <a:rPr kumimoji="0" lang="en-US" altLang="en-US" sz="1400" i="0" u="none" strike="noStrike" kern="1200" cap="none" spc="0" normalizeH="0" baseline="30000" noProof="0" dirty="0">
                <a:ln>
                  <a:noFill/>
                </a:ln>
                <a:solidFill>
                  <a:srgbClr val="F9F3D9"/>
                </a:solidFill>
                <a:effectLst/>
                <a:uLnTx/>
                <a:uFillTx/>
                <a:latin typeface="Poppins" pitchFamily="2" charset="77"/>
                <a:ea typeface="+mn-ea"/>
                <a:cs typeface="Poppins" pitchFamily="2" charset="77"/>
              </a:rPr>
              <a:t>6</a:t>
            </a:r>
            <a:r>
              <a:rPr kumimoji="0" lang="en-US" altLang="en-US" sz="140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 </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400" i="0" u="none" strike="noStrike" kern="1200" cap="none" spc="0" normalizeH="0" baseline="0" noProof="0" dirty="0">
                <a:ln>
                  <a:noFill/>
                </a:ln>
                <a:solidFill>
                  <a:srgbClr val="F9F3D9"/>
                </a:solidFill>
                <a:effectLst/>
                <a:uLnTx/>
                <a:uFillTx/>
                <a:latin typeface="Poppins" pitchFamily="2" charset="77"/>
                <a:ea typeface="+mn-ea"/>
                <a:cs typeface="Poppins" pitchFamily="2" charset="77"/>
              </a:rPr>
              <a:t>CAR+ T-cells/kg</a:t>
            </a:r>
          </a:p>
        </p:txBody>
      </p:sp>
      <p:sp>
        <p:nvSpPr>
          <p:cNvPr id="33" name="Rectangle 49">
            <a:extLst>
              <a:ext uri="{FF2B5EF4-FFF2-40B4-BE49-F238E27FC236}">
                <a16:creationId xmlns:a16="http://schemas.microsoft.com/office/drawing/2014/main" id="{CE088960-7A89-60FE-3AE2-31543C11DC83}"/>
              </a:ext>
            </a:extLst>
          </p:cNvPr>
          <p:cNvSpPr>
            <a:spLocks noChangeArrowheads="1"/>
          </p:cNvSpPr>
          <p:nvPr/>
        </p:nvSpPr>
        <p:spPr bwMode="auto">
          <a:xfrm>
            <a:off x="8057154" y="2361502"/>
            <a:ext cx="2140043" cy="93283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bg2"/>
                </a:solidFill>
                <a:latin typeface="+mn-lt"/>
              </a:rPr>
              <a:t>D1-112</a:t>
            </a:r>
          </a:p>
          <a:p>
            <a:pPr algn="ctr">
              <a:lnSpc>
                <a:spcPct val="100000"/>
              </a:lnSpc>
              <a:spcBef>
                <a:spcPct val="0"/>
              </a:spcBef>
              <a:spcAft>
                <a:spcPct val="0"/>
              </a:spcAft>
              <a:buClrTx/>
              <a:buFontTx/>
              <a:buNone/>
            </a:pPr>
            <a:r>
              <a:rPr lang="en-US" altLang="en-US" sz="1400" dirty="0">
                <a:solidFill>
                  <a:schemeClr val="bg2"/>
                </a:solidFill>
                <a:latin typeface="+mn-lt"/>
              </a:rPr>
              <a:t>Collect safety, efficacy, </a:t>
            </a:r>
          </a:p>
          <a:p>
            <a:pPr algn="ctr">
              <a:lnSpc>
                <a:spcPct val="100000"/>
              </a:lnSpc>
              <a:spcBef>
                <a:spcPct val="0"/>
              </a:spcBef>
              <a:spcAft>
                <a:spcPct val="0"/>
              </a:spcAft>
              <a:buClrTx/>
              <a:buFontTx/>
              <a:buNone/>
            </a:pPr>
            <a:r>
              <a:rPr lang="en-US" altLang="en-US" sz="1400" dirty="0">
                <a:solidFill>
                  <a:schemeClr val="bg2"/>
                </a:solidFill>
                <a:latin typeface="+mn-lt"/>
              </a:rPr>
              <a:t>PK/PD data Q28D</a:t>
            </a:r>
          </a:p>
        </p:txBody>
      </p:sp>
      <p:sp>
        <p:nvSpPr>
          <p:cNvPr id="34" name="Line 52">
            <a:extLst>
              <a:ext uri="{FF2B5EF4-FFF2-40B4-BE49-F238E27FC236}">
                <a16:creationId xmlns:a16="http://schemas.microsoft.com/office/drawing/2014/main" id="{CF57447A-B5B9-F227-10A4-807A817A33B8}"/>
              </a:ext>
            </a:extLst>
          </p:cNvPr>
          <p:cNvSpPr>
            <a:spLocks noChangeShapeType="1"/>
          </p:cNvSpPr>
          <p:nvPr/>
        </p:nvSpPr>
        <p:spPr bwMode="auto">
          <a:xfrm>
            <a:off x="7828633" y="2830782"/>
            <a:ext cx="18288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dirty="0">
              <a:solidFill>
                <a:schemeClr val="bg1"/>
              </a:solidFill>
              <a:latin typeface="Calibri" panose="020F0502020204030204" pitchFamily="34" charset="0"/>
            </a:endParaRPr>
          </a:p>
        </p:txBody>
      </p:sp>
      <p:sp>
        <p:nvSpPr>
          <p:cNvPr id="36" name="TextBox 35">
            <a:extLst>
              <a:ext uri="{FF2B5EF4-FFF2-40B4-BE49-F238E27FC236}">
                <a16:creationId xmlns:a16="http://schemas.microsoft.com/office/drawing/2014/main" id="{AE8B6F4E-E97E-E08D-1734-4CD96E2A011C}"/>
              </a:ext>
            </a:extLst>
          </p:cNvPr>
          <p:cNvSpPr txBox="1"/>
          <p:nvPr/>
        </p:nvSpPr>
        <p:spPr bwMode="auto">
          <a:xfrm>
            <a:off x="3923682" y="4341261"/>
            <a:ext cx="70870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t>*Patients in cilta-cel arm received PVd or DPd as bridging therapy, apheresis before start of study treatment, and lymphodepletion between bridging therapy and cilta-cel infusion.</a:t>
            </a:r>
          </a:p>
        </p:txBody>
      </p:sp>
      <p:sp>
        <p:nvSpPr>
          <p:cNvPr id="39" name="TextBox 38">
            <a:extLst>
              <a:ext uri="{FF2B5EF4-FFF2-40B4-BE49-F238E27FC236}">
                <a16:creationId xmlns:a16="http://schemas.microsoft.com/office/drawing/2014/main" id="{6CD1FB67-3FA9-86E0-1AA6-2FD03A9B118D}"/>
              </a:ext>
            </a:extLst>
          </p:cNvPr>
          <p:cNvSpPr txBox="1"/>
          <p:nvPr/>
        </p:nvSpPr>
        <p:spPr>
          <a:xfrm>
            <a:off x="2812648" y="1203767"/>
            <a:ext cx="7500395" cy="4444679"/>
          </a:xfrm>
          <a:prstGeom prst="rect">
            <a:avLst/>
          </a:prstGeom>
        </p:spPr>
        <p:txBody>
          <a:bodyPr vert="horz" wrap="square" lIns="0" tIns="0" rIns="0" bIns="0" rtlCol="0">
            <a:noAutofit/>
          </a:bodyPr>
          <a:lstStyle/>
          <a:p>
            <a:pPr algn="l"/>
            <a:endParaRPr lang="en-GB" sz="4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5CA5-4273-AF46-C994-5FAF3212CE5C}"/>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6819085-1B83-F4C3-2AC3-75546B71DF8E}"/>
              </a:ext>
            </a:extLst>
          </p:cNvPr>
          <p:cNvSpPr>
            <a:spLocks noGrp="1" noChangeArrowheads="1"/>
          </p:cNvSpPr>
          <p:nvPr>
            <p:ph type="title"/>
          </p:nvPr>
        </p:nvSpPr>
        <p:spPr>
          <a:xfrm>
            <a:off x="231078" y="534083"/>
            <a:ext cx="11740260" cy="496290"/>
          </a:xfrm>
        </p:spPr>
        <p:txBody>
          <a:bodyPr/>
          <a:lstStyle/>
          <a:p>
            <a:r>
              <a:rPr lang="en-US" dirty="0"/>
              <a:t>Cilta-cel for Standard-Risk RRMM</a:t>
            </a:r>
            <a:r>
              <a:rPr lang="en-US" altLang="en-US" dirty="0"/>
              <a:t>: Baseline Characteristics</a:t>
            </a:r>
          </a:p>
        </p:txBody>
      </p:sp>
      <p:sp>
        <p:nvSpPr>
          <p:cNvPr id="5" name="Text Box 15">
            <a:extLst>
              <a:ext uri="{FF2B5EF4-FFF2-40B4-BE49-F238E27FC236}">
                <a16:creationId xmlns:a16="http://schemas.microsoft.com/office/drawing/2014/main" id="{05769C6B-F481-FFE1-B86A-D3A1AE54B9B0}"/>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Costa. ASH 2025. Abstr 94.</a:t>
            </a:r>
            <a:endParaRPr lang="en-US" altLang="en-US" sz="800" b="0" dirty="0">
              <a:solidFill>
                <a:srgbClr val="161616"/>
              </a:solidFill>
              <a:latin typeface="Poppins" pitchFamily="2" charset="77"/>
            </a:endParaRPr>
          </a:p>
        </p:txBody>
      </p:sp>
      <p:graphicFrame>
        <p:nvGraphicFramePr>
          <p:cNvPr id="2" name="Group 3">
            <a:extLst>
              <a:ext uri="{FF2B5EF4-FFF2-40B4-BE49-F238E27FC236}">
                <a16:creationId xmlns:a16="http://schemas.microsoft.com/office/drawing/2014/main" id="{B2D78735-25D9-182F-AC01-46CC89EF86CE}"/>
              </a:ext>
            </a:extLst>
          </p:cNvPr>
          <p:cNvGraphicFramePr>
            <a:graphicFrameLocks/>
          </p:cNvGraphicFramePr>
          <p:nvPr>
            <p:extLst>
              <p:ext uri="{D42A27DB-BD31-4B8C-83A1-F6EECF244321}">
                <p14:modId xmlns:p14="http://schemas.microsoft.com/office/powerpoint/2010/main" val="1341346568"/>
              </p:ext>
            </p:extLst>
          </p:nvPr>
        </p:nvGraphicFramePr>
        <p:xfrm>
          <a:off x="231078" y="1334441"/>
          <a:ext cx="11729844" cy="4480704"/>
        </p:xfrm>
        <a:graphic>
          <a:graphicData uri="http://schemas.openxmlformats.org/drawingml/2006/table">
            <a:tbl>
              <a:tblPr/>
              <a:tblGrid>
                <a:gridCol w="2820130">
                  <a:extLst>
                    <a:ext uri="{9D8B030D-6E8A-4147-A177-3AD203B41FA5}">
                      <a16:colId xmlns:a16="http://schemas.microsoft.com/office/drawing/2014/main" val="20000"/>
                    </a:ext>
                  </a:extLst>
                </a:gridCol>
                <a:gridCol w="2598821">
                  <a:extLst>
                    <a:ext uri="{9D8B030D-6E8A-4147-A177-3AD203B41FA5}">
                      <a16:colId xmlns:a16="http://schemas.microsoft.com/office/drawing/2014/main" val="20001"/>
                    </a:ext>
                  </a:extLst>
                </a:gridCol>
                <a:gridCol w="2704699">
                  <a:extLst>
                    <a:ext uri="{9D8B030D-6E8A-4147-A177-3AD203B41FA5}">
                      <a16:colId xmlns:a16="http://schemas.microsoft.com/office/drawing/2014/main" val="20002"/>
                    </a:ext>
                  </a:extLst>
                </a:gridCol>
                <a:gridCol w="3606194">
                  <a:extLst>
                    <a:ext uri="{9D8B030D-6E8A-4147-A177-3AD203B41FA5}">
                      <a16:colId xmlns:a16="http://schemas.microsoft.com/office/drawing/2014/main" val="20003"/>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bg2"/>
                          </a:solidFill>
                          <a:effectLst/>
                          <a:latin typeface="Poppins" pitchFamily="2" charset="77"/>
                          <a:cs typeface="Poppins" pitchFamily="2" charset="77"/>
                        </a:rPr>
                        <a:t>Baseline Characteristics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CARTITUDE-4 Standard-Risk Cytogenetics (As Treated)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CARTITUDE-1 Standard-Risk Cytogenetics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330460490"/>
                  </a:ext>
                </a:extLst>
              </a:tr>
              <a:tr h="0">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Cilta-cel [No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Cilta-cel [+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(n = 105)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Cilta-cel [Includes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bg2"/>
                          </a:solidFill>
                          <a:effectLst/>
                          <a:latin typeface="Poppins" pitchFamily="2" charset="77"/>
                          <a:cs typeface="Poppins" pitchFamily="2" charset="77"/>
                        </a:rPr>
                        <a:t>(n =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050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61.0 (27-78)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62.0 (27-78)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60.5 (43-78)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33 (55.9)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55 (52.4)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tx1"/>
                          </a:solidFill>
                          <a:effectLst/>
                          <a:latin typeface="Poppins" pitchFamily="2" charset="77"/>
                          <a:cs typeface="Poppins" pitchFamily="2" charset="77"/>
                        </a:rPr>
                        <a:t>39 (57.4)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ISS stage, n (%)</a:t>
                      </a:r>
                      <a:endPar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III</a:t>
                      </a: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44 (74.6)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12 (20.3)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 (5.1)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75 (71.4)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25 (23.8)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 (4.8)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40 (58.8)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15 (22.1)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13 (19.1)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2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Soft tissue plasmacytomas,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 (5.1)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11 (16.2)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238635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Median prior lines of therapy, n (range)</a:t>
                      </a:r>
                      <a:endPar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2.0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2.0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6.0 (3-18)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8574961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Prior lines of therapy, n (%)</a:t>
                      </a:r>
                      <a:endPar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20 (33.9)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22 (37.3)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17 (28.8)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33 (31.4)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42 (40.0)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30 (28.6)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11 (16.2)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4871312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Refractory status, n (%)</a:t>
                      </a:r>
                      <a:endPar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Lenalidomide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Daratumumab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2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Triple class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59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9 (15.3)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105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21 (20.0)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11 (10.5)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53 (77.9)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66 (97.1)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Poppins" pitchFamily="2" charset="77"/>
                          <a:cs typeface="Poppins" pitchFamily="2" charset="77"/>
                        </a:rPr>
                        <a:t>61 (89.7)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3115788"/>
                  </a:ext>
                </a:extLst>
              </a:tr>
            </a:tbl>
          </a:graphicData>
        </a:graphic>
      </p:graphicFrame>
    </p:spTree>
    <p:extLst>
      <p:ext uri="{BB962C8B-B14F-4D97-AF65-F5344CB8AC3E}">
        <p14:creationId xmlns:p14="http://schemas.microsoft.com/office/powerpoint/2010/main" val="344922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F0F54-4C1F-8977-66B4-F3CF55D12E55}"/>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498A3993-5211-E82E-E547-676278519716}"/>
              </a:ext>
            </a:extLst>
          </p:cNvPr>
          <p:cNvSpPr>
            <a:spLocks noGrp="1" noChangeArrowheads="1"/>
          </p:cNvSpPr>
          <p:nvPr>
            <p:ph type="title"/>
          </p:nvPr>
        </p:nvSpPr>
        <p:spPr>
          <a:xfrm>
            <a:off x="231078" y="534083"/>
            <a:ext cx="11740260" cy="496290"/>
          </a:xfrm>
        </p:spPr>
        <p:txBody>
          <a:bodyPr/>
          <a:lstStyle/>
          <a:p>
            <a:r>
              <a:rPr lang="en-US" dirty="0"/>
              <a:t>Cilta-cel for Standard-Risk R/R MM</a:t>
            </a:r>
            <a:r>
              <a:rPr lang="en-US" altLang="en-US" dirty="0"/>
              <a:t>: Response</a:t>
            </a:r>
          </a:p>
        </p:txBody>
      </p:sp>
      <p:sp>
        <p:nvSpPr>
          <p:cNvPr id="5" name="Text Box 15">
            <a:extLst>
              <a:ext uri="{FF2B5EF4-FFF2-40B4-BE49-F238E27FC236}">
                <a16:creationId xmlns:a16="http://schemas.microsoft.com/office/drawing/2014/main" id="{75DE7846-2174-2112-A58F-06D032E2E08B}"/>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Costa. ASH 2025. Abstr 94.</a:t>
            </a:r>
            <a:endParaRPr lang="en-US" altLang="en-US" sz="800" b="0" dirty="0">
              <a:solidFill>
                <a:srgbClr val="161616"/>
              </a:solidFill>
              <a:latin typeface="Poppins" pitchFamily="2" charset="77"/>
            </a:endParaRPr>
          </a:p>
        </p:txBody>
      </p:sp>
      <p:graphicFrame>
        <p:nvGraphicFramePr>
          <p:cNvPr id="2" name="Group 3">
            <a:extLst>
              <a:ext uri="{FF2B5EF4-FFF2-40B4-BE49-F238E27FC236}">
                <a16:creationId xmlns:a16="http://schemas.microsoft.com/office/drawing/2014/main" id="{ABEFA09F-4B5A-B671-665D-AA33D8C8DA37}"/>
              </a:ext>
            </a:extLst>
          </p:cNvPr>
          <p:cNvGraphicFramePr>
            <a:graphicFrameLocks/>
          </p:cNvGraphicFramePr>
          <p:nvPr>
            <p:extLst>
              <p:ext uri="{D42A27DB-BD31-4B8C-83A1-F6EECF244321}">
                <p14:modId xmlns:p14="http://schemas.microsoft.com/office/powerpoint/2010/main" val="3102731027"/>
              </p:ext>
            </p:extLst>
          </p:nvPr>
        </p:nvGraphicFramePr>
        <p:xfrm>
          <a:off x="231078" y="1334441"/>
          <a:ext cx="11729845" cy="3413888"/>
        </p:xfrm>
        <a:graphic>
          <a:graphicData uri="http://schemas.openxmlformats.org/drawingml/2006/table">
            <a:tbl>
              <a:tblPr/>
              <a:tblGrid>
                <a:gridCol w="1620871">
                  <a:extLst>
                    <a:ext uri="{9D8B030D-6E8A-4147-A177-3AD203B41FA5}">
                      <a16:colId xmlns:a16="http://schemas.microsoft.com/office/drawing/2014/main" val="20000"/>
                    </a:ext>
                  </a:extLst>
                </a:gridCol>
                <a:gridCol w="3369658">
                  <a:extLst>
                    <a:ext uri="{9D8B030D-6E8A-4147-A177-3AD203B41FA5}">
                      <a16:colId xmlns:a16="http://schemas.microsoft.com/office/drawing/2014/main" val="20001"/>
                    </a:ext>
                  </a:extLst>
                </a:gridCol>
                <a:gridCol w="3369658">
                  <a:extLst>
                    <a:ext uri="{9D8B030D-6E8A-4147-A177-3AD203B41FA5}">
                      <a16:colId xmlns:a16="http://schemas.microsoft.com/office/drawing/2014/main" val="20002"/>
                    </a:ext>
                  </a:extLst>
                </a:gridCol>
                <a:gridCol w="3369658">
                  <a:extLst>
                    <a:ext uri="{9D8B030D-6E8A-4147-A177-3AD203B41FA5}">
                      <a16:colId xmlns:a16="http://schemas.microsoft.com/office/drawing/2014/main" val="20003"/>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Response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CARTITUDE-4 Standard-Risk Cytogenetics (as Treated)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CARTITUDE-1 Standard-Risk Cytogenetics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330460490"/>
                  </a:ext>
                </a:extLst>
              </a:tr>
              <a:tr h="0">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Cilta-cel [No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Cilta-cel [+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105)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Cilta-cel [Includes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050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ORR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94.1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92.0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6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sCR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80.0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82.0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78.0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6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23863505"/>
                  </a:ext>
                </a:extLst>
              </a:tr>
              <a:tr h="0">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6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VGPR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857496126"/>
                  </a:ext>
                </a:extLst>
              </a:tr>
              <a:tr h="0">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6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48713123"/>
                  </a:ext>
                </a:extLst>
              </a:tr>
            </a:tbl>
          </a:graphicData>
        </a:graphic>
      </p:graphicFrame>
    </p:spTree>
    <p:extLst>
      <p:ext uri="{BB962C8B-B14F-4D97-AF65-F5344CB8AC3E}">
        <p14:creationId xmlns:p14="http://schemas.microsoft.com/office/powerpoint/2010/main" val="476564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4B5D1F-17EF-063D-6E22-2AA3EC9FF78B}"/>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E13CE3B8-1278-A000-D71F-394857802D52}"/>
              </a:ext>
            </a:extLst>
          </p:cNvPr>
          <p:cNvSpPr>
            <a:spLocks noGrp="1"/>
          </p:cNvSpPr>
          <p:nvPr>
            <p:ph idx="1"/>
          </p:nvPr>
        </p:nvSpPr>
        <p:spPr>
          <a:xfrm>
            <a:off x="231078" y="3923817"/>
            <a:ext cx="11740260" cy="2166085"/>
          </a:xfrm>
        </p:spPr>
        <p:txBody>
          <a:bodyPr/>
          <a:lstStyle/>
          <a:p>
            <a:pPr marL="285750" indent="-285750">
              <a:buFont typeface="Arial" panose="020B0604020202020204" pitchFamily="34" charset="0"/>
              <a:buChar char="•"/>
            </a:pPr>
            <a:r>
              <a:rPr lang="en-US" altLang="en-US" sz="2000" dirty="0"/>
              <a:t>In patients with standard-risk cytogenetics, earlier use of cilta-cel was associated with higher 30-mo survival rates</a:t>
            </a:r>
          </a:p>
        </p:txBody>
      </p:sp>
      <p:sp>
        <p:nvSpPr>
          <p:cNvPr id="10243" name="Rectangle 4">
            <a:extLst>
              <a:ext uri="{FF2B5EF4-FFF2-40B4-BE49-F238E27FC236}">
                <a16:creationId xmlns:a16="http://schemas.microsoft.com/office/drawing/2014/main" id="{C6AE8AC2-2A4B-6390-D4EF-C7056C558165}"/>
              </a:ext>
            </a:extLst>
          </p:cNvPr>
          <p:cNvSpPr>
            <a:spLocks noGrp="1" noChangeArrowheads="1"/>
          </p:cNvSpPr>
          <p:nvPr>
            <p:ph type="title"/>
          </p:nvPr>
        </p:nvSpPr>
        <p:spPr>
          <a:xfrm>
            <a:off x="231078" y="534083"/>
            <a:ext cx="11740260" cy="496290"/>
          </a:xfrm>
        </p:spPr>
        <p:txBody>
          <a:bodyPr/>
          <a:lstStyle/>
          <a:p>
            <a:r>
              <a:rPr lang="en-US" dirty="0"/>
              <a:t>Cilta-cel for Standard-Risk R/R MM</a:t>
            </a:r>
            <a:r>
              <a:rPr lang="en-US" altLang="en-US" dirty="0"/>
              <a:t>: PFS and OS</a:t>
            </a:r>
          </a:p>
        </p:txBody>
      </p:sp>
      <p:sp>
        <p:nvSpPr>
          <p:cNvPr id="5" name="Text Box 15">
            <a:extLst>
              <a:ext uri="{FF2B5EF4-FFF2-40B4-BE49-F238E27FC236}">
                <a16:creationId xmlns:a16="http://schemas.microsoft.com/office/drawing/2014/main" id="{FC3D25E1-F113-7C4E-7D3A-3128209EEA08}"/>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Costa. ASH 2025. Abstr 94.</a:t>
            </a:r>
            <a:endParaRPr lang="en-US" altLang="en-US" sz="800" b="0" dirty="0">
              <a:solidFill>
                <a:srgbClr val="161616"/>
              </a:solidFill>
              <a:latin typeface="Poppins" pitchFamily="2" charset="77"/>
            </a:endParaRPr>
          </a:p>
        </p:txBody>
      </p:sp>
      <p:graphicFrame>
        <p:nvGraphicFramePr>
          <p:cNvPr id="2" name="Group 3">
            <a:extLst>
              <a:ext uri="{FF2B5EF4-FFF2-40B4-BE49-F238E27FC236}">
                <a16:creationId xmlns:a16="http://schemas.microsoft.com/office/drawing/2014/main" id="{180DEB70-0020-AF5B-5E2D-EA4CAF431FE8}"/>
              </a:ext>
            </a:extLst>
          </p:cNvPr>
          <p:cNvGraphicFramePr>
            <a:graphicFrameLocks/>
          </p:cNvGraphicFramePr>
          <p:nvPr>
            <p:extLst>
              <p:ext uri="{D42A27DB-BD31-4B8C-83A1-F6EECF244321}">
                <p14:modId xmlns:p14="http://schemas.microsoft.com/office/powerpoint/2010/main" val="690931202"/>
              </p:ext>
            </p:extLst>
          </p:nvPr>
        </p:nvGraphicFramePr>
        <p:xfrm>
          <a:off x="231078" y="1334441"/>
          <a:ext cx="11729845" cy="2072704"/>
        </p:xfrm>
        <a:graphic>
          <a:graphicData uri="http://schemas.openxmlformats.org/drawingml/2006/table">
            <a:tbl>
              <a:tblPr/>
              <a:tblGrid>
                <a:gridCol w="1944963">
                  <a:extLst>
                    <a:ext uri="{9D8B030D-6E8A-4147-A177-3AD203B41FA5}">
                      <a16:colId xmlns:a16="http://schemas.microsoft.com/office/drawing/2014/main" val="20000"/>
                    </a:ext>
                  </a:extLst>
                </a:gridCol>
                <a:gridCol w="3310359">
                  <a:extLst>
                    <a:ext uri="{9D8B030D-6E8A-4147-A177-3AD203B41FA5}">
                      <a16:colId xmlns:a16="http://schemas.microsoft.com/office/drawing/2014/main" val="20001"/>
                    </a:ext>
                  </a:extLst>
                </a:gridCol>
                <a:gridCol w="3229337">
                  <a:extLst>
                    <a:ext uri="{9D8B030D-6E8A-4147-A177-3AD203B41FA5}">
                      <a16:colId xmlns:a16="http://schemas.microsoft.com/office/drawing/2014/main" val="20002"/>
                    </a:ext>
                  </a:extLst>
                </a:gridCol>
                <a:gridCol w="3245186">
                  <a:extLst>
                    <a:ext uri="{9D8B030D-6E8A-4147-A177-3AD203B41FA5}">
                      <a16:colId xmlns:a16="http://schemas.microsoft.com/office/drawing/2014/main" val="20003"/>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Survival Rate,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CARTITUDE-4 Standard-Risk Cytogenetics (as Treated)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CARTITUDE-1 Standard-Risk Cytogenetics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330460490"/>
                  </a:ext>
                </a:extLst>
              </a:tr>
              <a:tr h="0">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Cilta-cel [No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Cilta-cel [+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105)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Cilta-cel [Includes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050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30-mo PFS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80.5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71.7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itchFamily="2" charset="77"/>
                          <a:cs typeface="Poppins" pitchFamily="2" charset="77"/>
                        </a:rPr>
                        <a:t>59.9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30-mo 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86.1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70.6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40727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224CF-0D71-58DD-B0FB-F2937BA1F84A}"/>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1A831410-E3C2-3114-C51B-1E44F7AE4BA9}"/>
              </a:ext>
            </a:extLst>
          </p:cNvPr>
          <p:cNvSpPr>
            <a:spLocks noGrp="1"/>
          </p:cNvSpPr>
          <p:nvPr>
            <p:ph idx="1"/>
          </p:nvPr>
        </p:nvSpPr>
        <p:spPr>
          <a:xfrm>
            <a:off x="231078" y="3980284"/>
            <a:ext cx="11740260" cy="2109618"/>
          </a:xfrm>
        </p:spPr>
        <p:txBody>
          <a:bodyPr/>
          <a:lstStyle/>
          <a:p>
            <a:pPr marL="285750" indent="-285750">
              <a:buFont typeface="Arial" panose="020B0604020202020204" pitchFamily="34" charset="0"/>
              <a:buChar char="•"/>
            </a:pPr>
            <a:r>
              <a:rPr lang="en-US" altLang="en-US" sz="2000" dirty="0"/>
              <a:t>~81% of patients (26/32) in whom MRD was evaluable at 1 yr had MRD-negative CR</a:t>
            </a:r>
          </a:p>
          <a:p>
            <a:pPr marL="517525" lvl="1" indent="-285750">
              <a:buFont typeface="Arial" panose="020B0604020202020204" pitchFamily="34" charset="0"/>
              <a:buChar char="•"/>
            </a:pPr>
            <a:r>
              <a:rPr lang="en-US" altLang="en-US" sz="1600" dirty="0"/>
              <a:t>All 26 were free of disease progression at 30 mo</a:t>
            </a:r>
          </a:p>
        </p:txBody>
      </p:sp>
      <p:sp>
        <p:nvSpPr>
          <p:cNvPr id="10243" name="Rectangle 4">
            <a:extLst>
              <a:ext uri="{FF2B5EF4-FFF2-40B4-BE49-F238E27FC236}">
                <a16:creationId xmlns:a16="http://schemas.microsoft.com/office/drawing/2014/main" id="{91C35613-4F17-3B7E-1FA9-55BF5BB61202}"/>
              </a:ext>
            </a:extLst>
          </p:cNvPr>
          <p:cNvSpPr>
            <a:spLocks noGrp="1" noChangeArrowheads="1"/>
          </p:cNvSpPr>
          <p:nvPr>
            <p:ph type="title"/>
          </p:nvPr>
        </p:nvSpPr>
        <p:spPr>
          <a:xfrm>
            <a:off x="231078" y="280168"/>
            <a:ext cx="11740260" cy="1004121"/>
          </a:xfrm>
        </p:spPr>
        <p:txBody>
          <a:bodyPr/>
          <a:lstStyle/>
          <a:p>
            <a:r>
              <a:rPr lang="en-US" dirty="0"/>
              <a:t>Cilta-cel for Standard-Risk R/R MM</a:t>
            </a:r>
            <a:r>
              <a:rPr lang="en-US" altLang="en-US" dirty="0"/>
              <a:t>: Survival in Patients Alive and Progression Free at 1 Yr</a:t>
            </a:r>
          </a:p>
        </p:txBody>
      </p:sp>
      <p:sp>
        <p:nvSpPr>
          <p:cNvPr id="5" name="Text Box 15">
            <a:extLst>
              <a:ext uri="{FF2B5EF4-FFF2-40B4-BE49-F238E27FC236}">
                <a16:creationId xmlns:a16="http://schemas.microsoft.com/office/drawing/2014/main" id="{7E659FA9-7D29-117D-CBE0-9C43EEAB294E}"/>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Costa. ASH 2025. Abstr 94.</a:t>
            </a:r>
            <a:endParaRPr lang="en-US" altLang="en-US" sz="800" b="0" dirty="0">
              <a:solidFill>
                <a:srgbClr val="161616"/>
              </a:solidFill>
              <a:latin typeface="Poppins" pitchFamily="2" charset="77"/>
            </a:endParaRPr>
          </a:p>
        </p:txBody>
      </p:sp>
      <p:graphicFrame>
        <p:nvGraphicFramePr>
          <p:cNvPr id="2" name="Group 3">
            <a:extLst>
              <a:ext uri="{FF2B5EF4-FFF2-40B4-BE49-F238E27FC236}">
                <a16:creationId xmlns:a16="http://schemas.microsoft.com/office/drawing/2014/main" id="{A4A6DC2C-5971-13F3-0370-7E599241AF8B}"/>
              </a:ext>
            </a:extLst>
          </p:cNvPr>
          <p:cNvGraphicFramePr>
            <a:graphicFrameLocks/>
          </p:cNvGraphicFramePr>
          <p:nvPr>
            <p:extLst>
              <p:ext uri="{D42A27DB-BD31-4B8C-83A1-F6EECF244321}">
                <p14:modId xmlns:p14="http://schemas.microsoft.com/office/powerpoint/2010/main" val="2369426257"/>
              </p:ext>
            </p:extLst>
          </p:nvPr>
        </p:nvGraphicFramePr>
        <p:xfrm>
          <a:off x="231077" y="1334441"/>
          <a:ext cx="11740259" cy="2468928"/>
        </p:xfrm>
        <a:graphic>
          <a:graphicData uri="http://schemas.openxmlformats.org/drawingml/2006/table">
            <a:tbl>
              <a:tblPr/>
              <a:tblGrid>
                <a:gridCol w="5810908">
                  <a:extLst>
                    <a:ext uri="{9D8B030D-6E8A-4147-A177-3AD203B41FA5}">
                      <a16:colId xmlns:a16="http://schemas.microsoft.com/office/drawing/2014/main" val="20000"/>
                    </a:ext>
                  </a:extLst>
                </a:gridCol>
                <a:gridCol w="5929351">
                  <a:extLst>
                    <a:ext uri="{9D8B030D-6E8A-4147-A177-3AD203B41FA5}">
                      <a16:colId xmlns:a16="http://schemas.microsoft.com/office/drawing/2014/main" val="20001"/>
                    </a:ext>
                  </a:extLst>
                </a:gridCol>
              </a:tblGrid>
              <a:tr h="2261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2"/>
                          </a:solidFill>
                          <a:effectLst/>
                          <a:latin typeface="Poppins" pitchFamily="2" charset="77"/>
                          <a:cs typeface="Poppins" pitchFamily="2" charset="77"/>
                        </a:rPr>
                        <a:t>Survival 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CARTITUDE-4 Standard-Risk Cytogenetics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Cilta-cel [No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330460490"/>
                  </a:ext>
                </a:extLst>
              </a:tr>
              <a:tr h="2050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Poppins" pitchFamily="2" charset="77"/>
                          <a:cs typeface="Poppins" pitchFamily="2" charset="77"/>
                        </a:rPr>
                        <a:t>Alive and progression free at ≥1 yr, % (n/N)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itchFamily="2" charset="77"/>
                          <a:cs typeface="Poppins" pitchFamily="2" charset="77"/>
                        </a:rPr>
                        <a:t>86.0 (51/59)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85748878"/>
                  </a:ext>
                </a:extLst>
              </a:tr>
              <a:tr h="2050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itchFamily="2" charset="77"/>
                          <a:cs typeface="Poppins" pitchFamily="2" charset="77"/>
                        </a:rPr>
                        <a:t>Survival outcomes in patients with early sustained response,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30-mo PFS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30-mo 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itchFamily="2" charset="77"/>
                          <a:cs typeface="Poppins" pitchFamily="2" charset="77"/>
                        </a:rPr>
                        <a:t>93.1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itchFamily="2" charset="77"/>
                          <a:cs typeface="Poppins" pitchFamily="2" charset="77"/>
                        </a:rPr>
                        <a:t>93.7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44926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8AA1F-D424-F670-F8EF-BAE6EAA0CB1A}"/>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270F0B67-4E33-0A74-EB95-37257B646B4B}"/>
              </a:ext>
            </a:extLst>
          </p:cNvPr>
          <p:cNvSpPr>
            <a:spLocks noGrp="1" noChangeArrowheads="1"/>
          </p:cNvSpPr>
          <p:nvPr>
            <p:ph type="title"/>
          </p:nvPr>
        </p:nvSpPr>
        <p:spPr>
          <a:xfrm>
            <a:off x="231078" y="534083"/>
            <a:ext cx="11740260" cy="496290"/>
          </a:xfrm>
        </p:spPr>
        <p:txBody>
          <a:bodyPr/>
          <a:lstStyle/>
          <a:p>
            <a:r>
              <a:rPr lang="en-US" dirty="0"/>
              <a:t>Cilta-cel for Standard-Risk R/R MM</a:t>
            </a:r>
            <a:r>
              <a:rPr lang="en-US" altLang="en-US" dirty="0"/>
              <a:t>: Safety</a:t>
            </a:r>
          </a:p>
        </p:txBody>
      </p:sp>
      <p:graphicFrame>
        <p:nvGraphicFramePr>
          <p:cNvPr id="2" name="Group 3">
            <a:extLst>
              <a:ext uri="{FF2B5EF4-FFF2-40B4-BE49-F238E27FC236}">
                <a16:creationId xmlns:a16="http://schemas.microsoft.com/office/drawing/2014/main" id="{85C610C5-1C61-442D-8886-73F77E118C05}"/>
              </a:ext>
            </a:extLst>
          </p:cNvPr>
          <p:cNvGraphicFramePr>
            <a:graphicFrameLocks/>
          </p:cNvGraphicFramePr>
          <p:nvPr>
            <p:extLst>
              <p:ext uri="{D42A27DB-BD31-4B8C-83A1-F6EECF244321}">
                <p14:modId xmlns:p14="http://schemas.microsoft.com/office/powerpoint/2010/main" val="1690535490"/>
              </p:ext>
            </p:extLst>
          </p:nvPr>
        </p:nvGraphicFramePr>
        <p:xfrm>
          <a:off x="231078" y="1334441"/>
          <a:ext cx="5633707" cy="2773792"/>
        </p:xfrm>
        <a:graphic>
          <a:graphicData uri="http://schemas.openxmlformats.org/drawingml/2006/table">
            <a:tbl>
              <a:tblPr/>
              <a:tblGrid>
                <a:gridCol w="2813347">
                  <a:extLst>
                    <a:ext uri="{9D8B030D-6E8A-4147-A177-3AD203B41FA5}">
                      <a16:colId xmlns:a16="http://schemas.microsoft.com/office/drawing/2014/main" val="20000"/>
                    </a:ext>
                  </a:extLst>
                </a:gridCol>
                <a:gridCol w="2820360">
                  <a:extLst>
                    <a:ext uri="{9D8B030D-6E8A-4147-A177-3AD203B41FA5}">
                      <a16:colId xmlns:a16="http://schemas.microsoft.com/office/drawing/2014/main" val="20001"/>
                    </a:ext>
                  </a:extLst>
                </a:gridCol>
              </a:tblGrid>
              <a:tr h="6645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bg1"/>
                          </a:solidFill>
                          <a:effectLst/>
                          <a:latin typeface="Poppins" pitchFamily="2" charset="77"/>
                          <a:cs typeface="Poppins" pitchFamily="2" charset="77"/>
                        </a:rPr>
                        <a:t>Safety Outcomes,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Cilta-cel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[No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433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Nonhematologic SAE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31 (52.5)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433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Grade 3/4 infections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17 (28.8)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43332">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Cytokine-release syndrome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44 (74.6)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143332">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ICANS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1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823863505"/>
                  </a:ext>
                </a:extLst>
              </a:tr>
              <a:tr h="143332">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Central nerve palsy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4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857496126"/>
                  </a:ext>
                </a:extLst>
              </a:tr>
              <a:tr h="143332">
                <a:tc>
                  <a:txBody>
                    <a:bodyPr/>
                    <a:lstStyle/>
                    <a:p>
                      <a:pPr marL="0" marR="0" lvl="0" indent="0" algn="l" defTabSz="914400" rtl="0" eaLnBrk="1" fontAlgn="base" latinLnBrk="0" hangingPunct="1">
                        <a:lnSpc>
                          <a:spcPct val="100000"/>
                        </a:lnSpc>
                        <a:spcBef>
                          <a:spcPct val="0"/>
                        </a:spcBef>
                        <a:spcAft>
                          <a:spcPct val="0"/>
                        </a:spcAft>
                        <a:buClr>
                          <a:srgbClr val="161616"/>
                        </a:buClr>
                        <a:buSzTx/>
                        <a:buFont typeface="Wingdings" pitchFamily="2" charset="2"/>
                        <a:buNone/>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Immune effector–cell parkinsonism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48713123"/>
                  </a:ext>
                </a:extLst>
              </a:tr>
            </a:tbl>
          </a:graphicData>
        </a:graphic>
      </p:graphicFrame>
      <p:sp>
        <p:nvSpPr>
          <p:cNvPr id="7" name="Content Placeholder 6">
            <a:extLst>
              <a:ext uri="{FF2B5EF4-FFF2-40B4-BE49-F238E27FC236}">
                <a16:creationId xmlns:a16="http://schemas.microsoft.com/office/drawing/2014/main" id="{EE60B1A5-04A0-2A6B-21B2-F9332783F5B4}"/>
              </a:ext>
            </a:extLst>
          </p:cNvPr>
          <p:cNvSpPr>
            <a:spLocks noGrp="1"/>
          </p:cNvSpPr>
          <p:nvPr>
            <p:ph idx="1"/>
          </p:nvPr>
        </p:nvSpPr>
        <p:spPr>
          <a:xfrm>
            <a:off x="231078" y="5246395"/>
            <a:ext cx="11719430" cy="549020"/>
          </a:xfrm>
        </p:spPr>
        <p:txBody>
          <a:bodyPr/>
          <a:lstStyle/>
          <a:p>
            <a:pPr marL="342900" indent="-342900">
              <a:buFont typeface="Arial" panose="020B0604020202020204" pitchFamily="34" charset="0"/>
              <a:buChar char="•"/>
            </a:pPr>
            <a:r>
              <a:rPr lang="en-GB" sz="2000" dirty="0"/>
              <a:t>Safety of cilta-cel in patients with standard-risk cytogenetics was comparable to that observed in the overall study population</a:t>
            </a:r>
          </a:p>
        </p:txBody>
      </p:sp>
      <p:graphicFrame>
        <p:nvGraphicFramePr>
          <p:cNvPr id="11" name="Group 3">
            <a:extLst>
              <a:ext uri="{FF2B5EF4-FFF2-40B4-BE49-F238E27FC236}">
                <a16:creationId xmlns:a16="http://schemas.microsoft.com/office/drawing/2014/main" id="{E5B1CA7A-9540-C80E-09C7-B65F2B6F81E9}"/>
              </a:ext>
            </a:extLst>
          </p:cNvPr>
          <p:cNvGraphicFramePr>
            <a:graphicFrameLocks/>
          </p:cNvGraphicFramePr>
          <p:nvPr>
            <p:extLst>
              <p:ext uri="{D42A27DB-BD31-4B8C-83A1-F6EECF244321}">
                <p14:modId xmlns:p14="http://schemas.microsoft.com/office/powerpoint/2010/main" val="2042084608"/>
              </p:ext>
            </p:extLst>
          </p:nvPr>
        </p:nvGraphicFramePr>
        <p:xfrm>
          <a:off x="6147175" y="1334441"/>
          <a:ext cx="5803333" cy="3474768"/>
        </p:xfrm>
        <a:graphic>
          <a:graphicData uri="http://schemas.openxmlformats.org/drawingml/2006/table">
            <a:tbl>
              <a:tblPr/>
              <a:tblGrid>
                <a:gridCol w="3777173">
                  <a:extLst>
                    <a:ext uri="{9D8B030D-6E8A-4147-A177-3AD203B41FA5}">
                      <a16:colId xmlns:a16="http://schemas.microsoft.com/office/drawing/2014/main" val="20000"/>
                    </a:ext>
                  </a:extLst>
                </a:gridCol>
                <a:gridCol w="2026160">
                  <a:extLst>
                    <a:ext uri="{9D8B030D-6E8A-4147-A177-3AD203B41FA5}">
                      <a16:colId xmlns:a16="http://schemas.microsoft.com/office/drawing/2014/main" val="20001"/>
                    </a:ext>
                  </a:extLst>
                </a:gridCol>
              </a:tblGrid>
              <a:tr h="6645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bg1"/>
                          </a:solidFill>
                          <a:effectLst/>
                          <a:latin typeface="Poppins" pitchFamily="2" charset="77"/>
                          <a:cs typeface="Poppins" pitchFamily="2" charset="77"/>
                        </a:rPr>
                        <a:t>Safety Outcomes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Cilta-cel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[No gain/amp(1q)]</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Poppins" pitchFamily="2" charset="77"/>
                          <a:cs typeface="Poppins" pitchFamily="2" charset="77"/>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433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Secondary primary malignancy,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Cutaneous/ noninvasive, 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Noncutaneous/ invasive, 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Hematologic,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8 (13.6)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433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Poppins" pitchFamily="2" charset="77"/>
                          <a:cs typeface="Poppins" pitchFamily="2" charset="77"/>
                        </a:rPr>
                        <a:t>Nonrelapse mortality,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4 deaths in Yr 1, n</a:t>
                      </a:r>
                    </a:p>
                    <a:p>
                      <a:pPr marL="855663" marR="0" lvl="1"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COVID-19</a:t>
                      </a:r>
                    </a:p>
                    <a:p>
                      <a:pPr marL="855663" marR="0" lvl="1"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Subdural hematoma</a:t>
                      </a:r>
                    </a:p>
                    <a:p>
                      <a:pPr marL="855663" marR="0" lvl="1"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Multiorgan dysfunction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2 deaths after Yr 1, n</a:t>
                      </a:r>
                    </a:p>
                    <a:p>
                      <a:pPr marL="855663" marR="0" lvl="1"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Gastric adenocarcinoma</a:t>
                      </a:r>
                    </a:p>
                    <a:p>
                      <a:pPr marL="855663" marR="0" lvl="1"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400" b="0" i="0" u="none" strike="noStrike" kern="1200" cap="none" spc="0" normalizeH="0" baseline="0" noProof="0" dirty="0">
                          <a:ln>
                            <a:noFill/>
                          </a:ln>
                          <a:solidFill>
                            <a:srgbClr val="F9F3D9">
                              <a:lumMod val="10000"/>
                            </a:srgbClr>
                          </a:solidFill>
                          <a:effectLst/>
                          <a:uLnTx/>
                          <a:uFillTx/>
                          <a:latin typeface="Poppins" pitchFamily="2" charset="77"/>
                          <a:ea typeface="+mn-ea"/>
                          <a:cs typeface="Poppins" pitchFamily="2" charset="77"/>
                        </a:rPr>
                        <a:t>Angiocarcinoma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6 (10.2)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Poppins" pitchFamily="2" charset="77"/>
                          <a:cs typeface="Poppins" pitchFamily="2" charset="77"/>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sp>
        <p:nvSpPr>
          <p:cNvPr id="6" name="Text Box 15">
            <a:extLst>
              <a:ext uri="{FF2B5EF4-FFF2-40B4-BE49-F238E27FC236}">
                <a16:creationId xmlns:a16="http://schemas.microsoft.com/office/drawing/2014/main" id="{CBFFFCC6-17E2-73C4-81E1-76CC367E4D79}"/>
              </a:ext>
            </a:extLst>
          </p:cNvPr>
          <p:cNvSpPr txBox="1">
            <a:spLocks noChangeArrowheads="1"/>
          </p:cNvSpPr>
          <p:nvPr/>
        </p:nvSpPr>
        <p:spPr bwMode="auto">
          <a:xfrm>
            <a:off x="3559175" y="6506289"/>
            <a:ext cx="5732463" cy="123111"/>
          </a:xfrm>
          <a:prstGeom prst="rect">
            <a:avLst/>
          </a:prstGeom>
          <a:noFill/>
          <a:ln>
            <a:noFill/>
          </a:ln>
        </p:spPr>
        <p:txBody>
          <a:bodyPr vert="horz" wrap="square" lIns="0" tIns="0" rIns="0" bIns="0" rtlCol="0" anchor="b">
            <a:spAutoFit/>
          </a:bodyPr>
          <a:lstStyle>
            <a:lvl1pPr marL="0" indent="0" algn="l" defTabSz="914400" rtl="0" eaLnBrk="1" latinLnBrk="0" hangingPunct="1">
              <a:lnSpc>
                <a:spcPct val="100000"/>
              </a:lnSpc>
              <a:spcBef>
                <a:spcPts val="1000"/>
              </a:spcBef>
              <a:buFont typeface="Arial" panose="020B0604020202020204" pitchFamily="34" charset="0"/>
              <a:buNone/>
              <a:defRPr lang="en-US" sz="1000" b="1" kern="1200">
                <a:solidFill>
                  <a:schemeClr val="tx1"/>
                </a:solidFill>
                <a:latin typeface="Arial" charset="0"/>
                <a:ea typeface="+mn-ea"/>
                <a:cs typeface="Poppins" pitchFamily="2" charset="77"/>
              </a:defRPr>
            </a:lvl1pPr>
            <a:lvl2pPr marL="742950" indent="-28575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2pPr>
            <a:lvl3pPr marL="11430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3pPr>
            <a:lvl4pPr marL="1600200" indent="-228600" algn="l" defTabSz="914400" rtl="0" eaLnBrk="1" latinLnBrk="0" hangingPunct="1">
              <a:lnSpc>
                <a:spcPct val="110000"/>
              </a:lnSpc>
              <a:spcBef>
                <a:spcPts val="500"/>
              </a:spcBef>
              <a:buFont typeface="Arial" panose="020B0604020202020204" pitchFamily="34" charset="0"/>
              <a:buChar char="•"/>
              <a:defRPr lang="en-US" sz="1000" b="1" kern="1200">
                <a:solidFill>
                  <a:schemeClr val="tx1"/>
                </a:solidFill>
                <a:latin typeface="Arial" charset="0"/>
                <a:ea typeface="+mn-ea"/>
                <a:cs typeface="Poppins" pitchFamily="2" charset="77"/>
              </a:defRPr>
            </a:lvl4pPr>
            <a:lvl5pPr marL="2057400" indent="-228600" algn="l" defTabSz="914400" rtl="0" eaLnBrk="1" latinLnBrk="0" hangingPunct="1">
              <a:lnSpc>
                <a:spcPct val="110000"/>
              </a:lnSpc>
              <a:spcBef>
                <a:spcPts val="500"/>
              </a:spcBef>
              <a:buFont typeface="Poppins" panose="00000500000000000000" pitchFamily="2" charset="0"/>
              <a:buChar char="–"/>
              <a:defRPr sz="1000" b="1" kern="1200">
                <a:solidFill>
                  <a:schemeClr val="tx1"/>
                </a:solidFill>
                <a:latin typeface="Arial" charset="0"/>
                <a:ea typeface="+mn-ea"/>
                <a:cs typeface="Poppins" pitchFamily="2" charset="77"/>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1800" b="1" kern="1200">
                <a:solidFill>
                  <a:schemeClr val="tx1"/>
                </a:solidFill>
                <a:latin typeface="Arial" charset="0"/>
                <a:ea typeface="+mn-ea"/>
                <a:cs typeface="+mn-cs"/>
              </a:defRPr>
            </a:lvl9pPr>
          </a:lstStyle>
          <a:p>
            <a:pPr>
              <a:spcBef>
                <a:spcPts val="0"/>
              </a:spcBef>
              <a:defRPr/>
            </a:pPr>
            <a:r>
              <a:rPr lang="pt-BR" altLang="en-US" sz="800" b="0" spc="-10" dirty="0">
                <a:solidFill>
                  <a:srgbClr val="161616"/>
                </a:solidFill>
                <a:latin typeface="Poppins" pitchFamily="2" charset="77"/>
              </a:rPr>
              <a:t>Costa. ASH 2025. Abstr 94.</a:t>
            </a:r>
            <a:endParaRPr lang="pt-BR" altLang="en-US" sz="800" b="0" dirty="0">
              <a:solidFill>
                <a:srgbClr val="161616"/>
              </a:solidFill>
              <a:latin typeface="Poppins" pitchFamily="2" charset="77"/>
            </a:endParaRPr>
          </a:p>
        </p:txBody>
      </p:sp>
    </p:spTree>
    <p:extLst>
      <p:ext uri="{BB962C8B-B14F-4D97-AF65-F5344CB8AC3E}">
        <p14:creationId xmlns:p14="http://schemas.microsoft.com/office/powerpoint/2010/main" val="18597225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a:xfrm>
            <a:off x="231078" y="1335023"/>
            <a:ext cx="11740260" cy="4988894"/>
          </a:xfrm>
        </p:spPr>
        <p:txBody>
          <a:bodyPr/>
          <a:lstStyle/>
          <a:p>
            <a:pPr marL="342900" indent="-342900">
              <a:buFont typeface="Arial" panose="020B0604020202020204" pitchFamily="34" charset="0"/>
              <a:buChar char="•"/>
            </a:pPr>
            <a:r>
              <a:rPr lang="en-US" altLang="en-US" sz="2000" dirty="0"/>
              <a:t>In patients with R/R MM and standard-risk cytogenetics, treatment with cilta-cel yielded high response rates</a:t>
            </a:r>
          </a:p>
          <a:p>
            <a:pPr marL="574675" lvl="1" indent="-342900">
              <a:buFont typeface="Poppins" panose="00000500000000000000" pitchFamily="2" charset="0"/>
              <a:buChar char="–"/>
            </a:pPr>
            <a:r>
              <a:rPr lang="en-US" altLang="en-US" sz="1800" dirty="0"/>
              <a:t>Progression-free survival at 30 mo was 80%</a:t>
            </a:r>
          </a:p>
          <a:p>
            <a:pPr marL="574675" lvl="1" indent="-342900">
              <a:buFont typeface="Poppins" panose="00000500000000000000" pitchFamily="2" charset="0"/>
              <a:buChar char="–"/>
            </a:pPr>
            <a:r>
              <a:rPr lang="en-US" altLang="en-US" sz="1800" dirty="0"/>
              <a:t>93% of patients with early sustained response to treatment were alive without disease progression at 30 mo</a:t>
            </a:r>
          </a:p>
          <a:p>
            <a:pPr marL="574675" lvl="1" indent="-342900">
              <a:buFont typeface="Poppins" panose="00000500000000000000" pitchFamily="2" charset="0"/>
              <a:buChar char="–"/>
            </a:pPr>
            <a:r>
              <a:rPr lang="en-US" altLang="en-US" sz="1800" dirty="0"/>
              <a:t>All patients in CR and MRD-negative were progression free at 30 mo</a:t>
            </a:r>
          </a:p>
          <a:p>
            <a:pPr marL="342900" indent="-342900">
              <a:buFont typeface="Arial" panose="020B0604020202020204" pitchFamily="34" charset="0"/>
              <a:buChar char="•"/>
            </a:pPr>
            <a:r>
              <a:rPr lang="en-GB" sz="2000" dirty="0"/>
              <a:t>Safety of cilta-cel in patients with standard-risk cytogenetics was comparable to that observed in the overall CARTITUDE-4 population</a:t>
            </a:r>
          </a:p>
          <a:p>
            <a:pPr marL="574675" lvl="1" indent="-342900">
              <a:buFont typeface="Poppins" panose="00000500000000000000" pitchFamily="2" charset="0"/>
              <a:buChar char="–"/>
            </a:pPr>
            <a:r>
              <a:rPr lang="en-GB" sz="1800" dirty="0"/>
              <a:t>No cases of </a:t>
            </a:r>
            <a:r>
              <a:rPr lang="en-US" sz="1800" dirty="0">
                <a:solidFill>
                  <a:srgbClr val="F9F3D9">
                    <a:lumMod val="10000"/>
                  </a:srgbClr>
                </a:solidFill>
              </a:rPr>
              <a:t>immune effector–cell parkinsonism; low level of death unrelated to disease relapse</a:t>
            </a:r>
          </a:p>
          <a:p>
            <a:pPr marL="342900" indent="-342900">
              <a:buFont typeface="Arial" panose="020B0604020202020204" pitchFamily="34" charset="0"/>
              <a:buChar char="•"/>
            </a:pPr>
            <a:r>
              <a:rPr lang="en-US" sz="2000" dirty="0">
                <a:solidFill>
                  <a:srgbClr val="F9F3D9">
                    <a:lumMod val="10000"/>
                  </a:srgbClr>
                </a:solidFill>
              </a:rPr>
              <a:t>Data from CARTITUDE-4 and CARTITUDE-1 suggest that use of cilta-cel earlier in the disease process may improve survival outcomes in patients with standard-risk cytogenetics </a:t>
            </a:r>
          </a:p>
          <a:p>
            <a:pPr marL="574675" lvl="1" indent="-342900">
              <a:buFont typeface="Arial" panose="020B0604020202020204" pitchFamily="34" charset="0"/>
              <a:buChar char="•"/>
            </a:pPr>
            <a:endParaRPr lang="en-GB" sz="1800" dirty="0"/>
          </a:p>
          <a:p>
            <a:pPr marL="342900" indent="-342900">
              <a:buFont typeface="Arial" panose="020B0604020202020204" pitchFamily="34" charset="0"/>
              <a:buChar char="•"/>
            </a:pPr>
            <a:endParaRPr lang="en-US" altLang="en-US" sz="2000" dirty="0"/>
          </a:p>
          <a:p>
            <a:pPr marL="574675" lvl="1" indent="-342900">
              <a:buFont typeface="Arial" panose="020B0604020202020204" pitchFamily="34" charset="0"/>
              <a:buChar char="•"/>
            </a:pPr>
            <a:endParaRPr lang="en-US" altLang="en-US"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280168"/>
            <a:ext cx="11740260" cy="1004121"/>
          </a:xfrm>
        </p:spPr>
        <p:txBody>
          <a:bodyPr/>
          <a:lstStyle/>
          <a:p>
            <a:r>
              <a:rPr lang="en-US" dirty="0"/>
              <a:t>Cilta-cel for Standard-Risk R/R MM</a:t>
            </a:r>
            <a:r>
              <a:rPr lang="en-US" altLang="en-US" dirty="0"/>
              <a:t>: </a:t>
            </a:r>
            <a:r>
              <a:rPr lang="en-US" dirty="0"/>
              <a:t>Investigator’s Conclusions</a:t>
            </a:r>
            <a:endParaRPr lang="en-US" altLang="en-US" dirty="0"/>
          </a:p>
        </p:txBody>
      </p:sp>
      <p:sp>
        <p:nvSpPr>
          <p:cNvPr id="5" name="Text Box 15">
            <a:extLst>
              <a:ext uri="{FF2B5EF4-FFF2-40B4-BE49-F238E27FC236}">
                <a16:creationId xmlns:a16="http://schemas.microsoft.com/office/drawing/2014/main" id="{195DB1B1-EDAD-EFC4-4131-F087EE95E313}"/>
              </a:ext>
            </a:extLst>
          </p:cNvPr>
          <p:cNvSpPr txBox="1">
            <a:spLocks noGrp="1" noChangeArrowheads="1"/>
          </p:cNvSpPr>
          <p:nvPr>
            <p:ph sz="quarter" idx="10"/>
          </p:nvPr>
        </p:nvSpPr>
        <p:spPr bwMode="auto">
          <a:xfrm>
            <a:off x="3559175" y="6506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Costa. ASH 2025. Abstr 94.</a:t>
            </a:r>
            <a:endParaRPr lang="en-US" altLang="en-US" sz="800" b="0" dirty="0">
              <a:solidFill>
                <a:srgbClr val="161616"/>
              </a:solidFill>
              <a:latin typeface="Poppins" pitchFamily="2" charset="77"/>
            </a:endParaRPr>
          </a:p>
        </p:txBody>
      </p:sp>
    </p:spTree>
    <p:extLst>
      <p:ext uri="{BB962C8B-B14F-4D97-AF65-F5344CB8AC3E}">
        <p14:creationId xmlns:p14="http://schemas.microsoft.com/office/powerpoint/2010/main" val="2733978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759182"/>
          </a:xfrm>
        </p:spPr>
        <p:txBody>
          <a:bodyPr/>
          <a:lstStyle/>
          <a:p>
            <a:pPr algn="l"/>
            <a:r>
              <a:rPr lang="en-US" sz="1800" dirty="0"/>
              <a:t>Capsule Summaries of all the key data</a:t>
            </a:r>
          </a:p>
          <a:p>
            <a:pPr algn="l"/>
            <a:r>
              <a:rPr lang="en-US" sz="1800" dirty="0"/>
              <a:t>Additional CME/CE-certified slidesets with expert faculty commentary on all the key studies in:</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ASH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
        <p:nvSpPr>
          <p:cNvPr id="2" name="Rectangle 2">
            <a:extLst>
              <a:ext uri="{FF2B5EF4-FFF2-40B4-BE49-F238E27FC236}">
                <a16:creationId xmlns:a16="http://schemas.microsoft.com/office/drawing/2014/main" id="{61E4FA1D-BB97-6CFF-0282-9E17F043BAB6}"/>
              </a:ext>
            </a:extLst>
          </p:cNvPr>
          <p:cNvSpPr txBox="1">
            <a:spLocks noChangeArrowheads="1"/>
          </p:cNvSpPr>
          <p:nvPr/>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pPr>
            <a:r>
              <a:rPr lang="en-US" sz="1800" dirty="0">
                <a:solidFill>
                  <a:srgbClr val="161616"/>
                </a:solidFill>
              </a:rPr>
              <a:t>Leukemias</a:t>
            </a:r>
          </a:p>
          <a:p>
            <a:pPr marL="285750" indent="-285750" algn="l">
              <a:buFont typeface="Arial" panose="020B0604020202020204" pitchFamily="34" charset="0"/>
              <a:buChar char="•"/>
            </a:pPr>
            <a:r>
              <a:rPr lang="en-US" sz="1800" dirty="0">
                <a:solidFill>
                  <a:srgbClr val="161616"/>
                </a:solidFill>
              </a:rPr>
              <a:t>Lymphomas</a:t>
            </a:r>
          </a:p>
          <a:p>
            <a:pPr marL="285750" lvl="0" indent="-285750" algn="l">
              <a:buFont typeface="Arial" panose="020B0604020202020204" pitchFamily="34" charset="0"/>
              <a:buChar cha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MDS/MPN</a:t>
            </a:r>
          </a:p>
        </p:txBody>
      </p:sp>
      <p:sp>
        <p:nvSpPr>
          <p:cNvPr id="3" name="Rectangle 2">
            <a:extLst>
              <a:ext uri="{FF2B5EF4-FFF2-40B4-BE49-F238E27FC236}">
                <a16:creationId xmlns:a16="http://schemas.microsoft.com/office/drawing/2014/main" id="{75DE32AA-948B-24E0-7B24-D0D9F64AAFA1}"/>
              </a:ext>
            </a:extLst>
          </p:cNvPr>
          <p:cNvSpPr txBox="1">
            <a:spLocks noChangeArrowheads="1"/>
          </p:cNvSpPr>
          <p:nvPr/>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lgn="l">
              <a:buFont typeface="Arial" panose="020B0604020202020204" pitchFamily="34" charset="0"/>
              <a:buChar char="•"/>
              <a:defRPr/>
            </a:pPr>
            <a:r>
              <a:rPr lang="en-US" sz="1800" dirty="0">
                <a:solidFill>
                  <a:srgbClr val="161616"/>
                </a:solidFill>
              </a:rPr>
              <a:t>Multiple myeloma</a:t>
            </a:r>
          </a:p>
          <a:p>
            <a:pPr marL="285750" marR="0" lvl="0" indent="-285750" algn="l" defTabSz="914400" rtl="0" eaLnBrk="1" fontAlgn="auto" latinLnBrk="0" hangingPunct="1">
              <a:lnSpc>
                <a:spcPct val="100000"/>
              </a:lnSpc>
              <a:spcBef>
                <a:spcPts val="16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61616"/>
                </a:solidFill>
                <a:effectLst/>
                <a:uLnTx/>
                <a:uFillTx/>
                <a:latin typeface="Poppins" pitchFamily="2" charset="77"/>
                <a:ea typeface="+mn-ea"/>
                <a:cs typeface="Poppins" pitchFamily="2" charset="77"/>
              </a:rPr>
              <a:t>Nonmalignant blood diseases</a:t>
            </a:r>
          </a:p>
        </p:txBody>
      </p:sp>
    </p:spTree>
  </p:cSld>
  <p:clrMapOvr>
    <a:masterClrMapping/>
  </p:clrMapOvr>
</p:sld>
</file>

<file path=ppt/theme/theme1.xml><?xml version="1.0" encoding="utf-8"?>
<a:theme xmlns:a="http://schemas.openxmlformats.org/drawingml/2006/main" name="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6CB1DC591611645837747EA43C517FC" ma:contentTypeVersion="10" ma:contentTypeDescription="Create a new document." ma:contentTypeScope="" ma:versionID="7507e8cf02168e9b6635253efeec3370">
  <xsd:schema xmlns:xsd="http://www.w3.org/2001/XMLSchema" xmlns:xs="http://www.w3.org/2001/XMLSchema" xmlns:p="http://schemas.microsoft.com/office/2006/metadata/properties" xmlns:ns2="b47fbc76-1bba-4b69-b54f-3a49590c7890" xmlns:ns3="22fd6914-46d4-4c7e-bbad-46e82841b69d" targetNamespace="http://schemas.microsoft.com/office/2006/metadata/properties" ma:root="true" ma:fieldsID="7ec38d8cf68e3d4444195e760ec8dbc1" ns2:_="" ns3:_="">
    <xsd:import namespace="b47fbc76-1bba-4b69-b54f-3a49590c7890"/>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7fbc76-1bba-4b69-b54f-3a49590c78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47fbc76-1bba-4b69-b54f-3a49590c7890">
      <Terms xmlns="http://schemas.microsoft.com/office/infopath/2007/PartnerControls"/>
    </lcf76f155ced4ddcb4097134ff3c332f>
    <TaxCatchAll xmlns="22fd6914-46d4-4c7e-bbad-46e82841b69d" xsi:nil="true"/>
  </documentManagement>
</p:properties>
</file>

<file path=customXml/itemProps1.xml><?xml version="1.0" encoding="utf-8"?>
<ds:datastoreItem xmlns:ds="http://schemas.openxmlformats.org/officeDocument/2006/customXml" ds:itemID="{4EBC5DA3-856D-436C-9495-005305144915}">
  <ds:schemaRefs>
    <ds:schemaRef ds:uri="http://schemas.microsoft.com/sharepoint/v3/contenttype/forms"/>
  </ds:schemaRefs>
</ds:datastoreItem>
</file>

<file path=customXml/itemProps2.xml><?xml version="1.0" encoding="utf-8"?>
<ds:datastoreItem xmlns:ds="http://schemas.openxmlformats.org/officeDocument/2006/customXml" ds:itemID="{780A5302-9241-4CF8-BF02-EEEB79E857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7fbc76-1bba-4b69-b54f-3a49590c7890"/>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6140A6C-A23F-4A12-B775-256138EA4DE5}">
  <ds:schemaRefs>
    <ds:schemaRef ds:uri="http://schemas.microsoft.com/office/infopath/2007/PartnerControls"/>
    <ds:schemaRef ds:uri="http://schemas.microsoft.com/office/2006/metadata/properties"/>
    <ds:schemaRef ds:uri="http://purl.org/dc/elements/1.1/"/>
    <ds:schemaRef ds:uri="http://schemas.microsoft.com/office/2006/documentManagement/types"/>
    <ds:schemaRef ds:uri="http://purl.org/dc/terms/"/>
    <ds:schemaRef ds:uri="b47fbc76-1bba-4b69-b54f-3a49590c7890"/>
    <ds:schemaRef ds:uri="http://purl.org/dc/dcmitype/"/>
    <ds:schemaRef ds:uri="http://schemas.openxmlformats.org/package/2006/metadata/core-properties"/>
    <ds:schemaRef ds:uri="22fd6914-46d4-4c7e-bbad-46e82841b69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2908</TotalTime>
  <Words>1643</Words>
  <Application>Microsoft Office PowerPoint</Application>
  <PresentationFormat>Widescreen</PresentationFormat>
  <Paragraphs>278</Paragraphs>
  <Slides>11</Slides>
  <Notes>11</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11</vt:i4>
      </vt:variant>
    </vt:vector>
  </HeadingPairs>
  <TitlesOfParts>
    <vt:vector size="24" baseType="lpstr">
      <vt:lpstr>Aptos</vt:lpstr>
      <vt:lpstr>Arial</vt:lpstr>
      <vt:lpstr>Calibri</vt:lpstr>
      <vt:lpstr>Newsreader ExtraBold</vt:lpstr>
      <vt:lpstr>Newsreader SemiBold</vt:lpstr>
      <vt:lpstr>Poppins</vt:lpstr>
      <vt:lpstr>Poppins Light</vt:lpstr>
      <vt:lpstr>Times</vt:lpstr>
      <vt:lpstr>Wingdings</vt:lpstr>
      <vt:lpstr>Office</vt:lpstr>
      <vt:lpstr>4_Office</vt:lpstr>
      <vt:lpstr>3_Office</vt:lpstr>
      <vt:lpstr>2_Office</vt:lpstr>
      <vt:lpstr>Extended Efficacy and Safety Outcomes With Ciltacabtagene Autoleucel (Cilta-cel) in Patients With R/R MM With Standard-Risk Cytogenetics</vt:lpstr>
      <vt:lpstr>About These Slides</vt:lpstr>
      <vt:lpstr>Cilta-cel for R/R Multiple Myeloma With Standard-Risk Cytogenetics</vt:lpstr>
      <vt:lpstr>CARTITUDE-4: Study Design</vt:lpstr>
      <vt:lpstr>Cilta-cel for Standard-Risk RRMM: Baseline Characteristics</vt:lpstr>
      <vt:lpstr>Cilta-cel for Standard-Risk R/R MM: Response</vt:lpstr>
      <vt:lpstr>Cilta-cel for Standard-Risk R/R MM: PFS and OS</vt:lpstr>
      <vt:lpstr>Cilta-cel for Standard-Risk R/R MM: Survival in Patients Alive and Progression Free at 1 Yr</vt:lpstr>
      <vt:lpstr>Cilta-cel for Standard-Risk R/R MM: Safety</vt:lpstr>
      <vt:lpstr>Cilta-cel for Standard-Risk R/R MM: Investigator’s Conclusions</vt:lpstr>
      <vt:lpstr>Go Online for More Coverage of ASH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Extended Efficacy and Safety Outcomes With Ciltacabtagene Autoleucel (Cilta-cel) in Patients With R/R MM With Standard-Risk Cytogenetics</dc:title>
  <dc:creator>Timothy Quill</dc:creator>
  <cp:lastModifiedBy>Valerie Wenzel</cp:lastModifiedBy>
  <cp:revision>18</cp:revision>
  <dcterms:created xsi:type="dcterms:W3CDTF">2025-12-04T13:55:49Z</dcterms:created>
  <dcterms:modified xsi:type="dcterms:W3CDTF">2025-12-09T21:31:31Z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0x01010036CB1DC591611645837747EA43C517FC</vt:lpwstr>
  </property>
  <property fmtid="{D5CDD505-2E9C-101B-9397-08002B2CF9AE}" pid="3" name="MediaServiceImageTags">
    <vt:lpwstr/>
  </property>
</Properties>
</file>