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49" r:id="rId9"/>
    <p:sldId id="555" r:id="rId10"/>
    <p:sldId id="546" r:id="rId11"/>
    <p:sldId id="547" r:id="rId12"/>
    <p:sldId id="551" r:id="rId13"/>
    <p:sldId id="534" r:id="rId14"/>
    <p:sldId id="554" r:id="rId15"/>
    <p:sldId id="536" r:id="rId16"/>
    <p:sldId id="556"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iran D. Mir-Hudgeons" initials="KDM" lastIdx="7" clrIdx="14">
    <p:extLst>
      <p:ext uri="{19B8F6BF-5375-455C-9EA6-DF929625EA0E}">
        <p15:presenceInfo xmlns:p15="http://schemas.microsoft.com/office/powerpoint/2012/main" userId="S::kmirhudgeons@clinicaloptions.com::988cb7e1-0640-4c3c-b602-3f8e18ce9544" providerId="AD"/>
      </p:ext>
    </p:extLst>
  </p:cmAuthor>
  <p:cmAuthor id="16" name="CLINICALOPTIONS\krosenthal" initials="C" lastIdx="17" clrIdx="15">
    <p:extLst>
      <p:ext uri="{19B8F6BF-5375-455C-9EA6-DF929625EA0E}">
        <p15:presenceInfo xmlns:p15="http://schemas.microsoft.com/office/powerpoint/2012/main" userId="CLINICALOPTIONS\krosenthal" providerId="None"/>
      </p:ext>
    </p:extLst>
  </p:cmAuthor>
  <p:cmAuthor id="17" name="aboecler@clinicaloptions.com" initials="a" lastIdx="4" clrIdx="16">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06C0A1-A879-4E02-9659-F39AF83C603D}" v="318" dt="2022-08-12T18:06:56.59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20609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1" u="none" strike="noStrike" baseline="0" dirty="0">
                <a:solidFill>
                  <a:srgbClr val="000000"/>
                </a:solidFill>
                <a:latin typeface="Arial" panose="020B0604020202020204" pitchFamily="34" charset="0"/>
              </a:rPr>
              <a:t>NSCLC, non-small-cell lung cancer.</a:t>
            </a:r>
            <a:endParaRPr lang="en-IN" sz="12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573892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1" u="none" strike="noStrike" baseline="0" dirty="0">
                <a:solidFill>
                  <a:srgbClr val="000000"/>
                </a:solidFill>
                <a:latin typeface="Arial" panose="020B0604020202020204" pitchFamily="34" charset="0"/>
              </a:rPr>
              <a:t>DCR, disease control rate; DoR, duration of response; ORR, objective response rate; OS, overall survival; PFS, progression-free survival; TEAE, treatment-emergent adverse event; TRAE, treatment-related adverse event; TTR, time to response. </a:t>
            </a:r>
            <a:endParaRPr lang="en-IN" sz="120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885671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NSCLC, non-small-cell lung cancer;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961724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AST, aspartate aminotransferase;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142027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ALT, alanine aminotransferase; AST, aspartate aminotransferase; SD, standard deviation; TRAE, treatment-related adverse event.</a:t>
            </a:r>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58291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DCR, disease control rate; NSCLC, non-small-cell lung cancer;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37996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NSCLC, non-small-cell lung cancer;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700893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overall response rate; NSCLC, non-small-cell lung cancer;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646263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CodeBreaK101: Phase Ib/II Study With Sotorasib + RMC-4630, a SHP2 Inhibitor, in Advanced NSCLC and Other Solid Tumors With </a:t>
            </a:r>
            <a:r>
              <a:rPr lang="en-US" altLang="en-US" sz="4000" i="1" dirty="0"/>
              <a:t>KRAS</a:t>
            </a:r>
            <a:r>
              <a:rPr lang="en-US" altLang="en-US" sz="4000" dirty="0"/>
              <a:t> G12C Mutation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5598"/>
            <a:ext cx="59190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FBE4B-7A13-739F-79EB-CE166A3B3C13}"/>
              </a:ext>
            </a:extLst>
          </p:cNvPr>
          <p:cNvSpPr>
            <a:spLocks noGrp="1"/>
          </p:cNvSpPr>
          <p:nvPr>
            <p:ph type="title"/>
          </p:nvPr>
        </p:nvSpPr>
        <p:spPr/>
        <p:txBody>
          <a:bodyPr/>
          <a:lstStyle/>
          <a:p>
            <a:r>
              <a:rPr lang="en-US" dirty="0"/>
              <a:t>CodeBreaK101</a:t>
            </a:r>
            <a:r>
              <a:rPr lang="en-IN" dirty="0"/>
              <a:t>: Background</a:t>
            </a:r>
          </a:p>
        </p:txBody>
      </p:sp>
      <p:sp>
        <p:nvSpPr>
          <p:cNvPr id="3" name="Content Placeholder 2">
            <a:extLst>
              <a:ext uri="{FF2B5EF4-FFF2-40B4-BE49-F238E27FC236}">
                <a16:creationId xmlns:a16="http://schemas.microsoft.com/office/drawing/2014/main" id="{2D2D9C9D-F0B0-B155-39A1-D1ADFF2D26D7}"/>
              </a:ext>
            </a:extLst>
          </p:cNvPr>
          <p:cNvSpPr>
            <a:spLocks noGrp="1"/>
          </p:cNvSpPr>
          <p:nvPr>
            <p:ph idx="1"/>
          </p:nvPr>
        </p:nvSpPr>
        <p:spPr/>
        <p:txBody>
          <a:bodyPr/>
          <a:lstStyle/>
          <a:p>
            <a:r>
              <a:rPr lang="en-IN" sz="2200" dirty="0"/>
              <a:t>Approximately 25%-30% of patients with nonsquamous NSCLC have activating </a:t>
            </a:r>
            <a:r>
              <a:rPr lang="en-IN" sz="2200" i="1" dirty="0"/>
              <a:t>KRAS</a:t>
            </a:r>
            <a:r>
              <a:rPr lang="en-IN" sz="2200" dirty="0"/>
              <a:t> mutations</a:t>
            </a:r>
            <a:r>
              <a:rPr lang="en-IN" sz="2200" baseline="30000" dirty="0"/>
              <a:t>1</a:t>
            </a:r>
          </a:p>
          <a:p>
            <a:pPr lvl="1"/>
            <a:r>
              <a:rPr lang="en-IN" sz="2000" i="1" dirty="0"/>
              <a:t>KRAS</a:t>
            </a:r>
            <a:r>
              <a:rPr lang="en-IN" sz="2000" dirty="0"/>
              <a:t> G12C mutation is the most common and is associated with poor prognosis</a:t>
            </a:r>
          </a:p>
          <a:p>
            <a:r>
              <a:rPr lang="en-US" sz="2200" dirty="0"/>
              <a:t>Sotorasib </a:t>
            </a:r>
            <a:r>
              <a:rPr lang="en-IN" sz="2200" dirty="0"/>
              <a:t>inhibits KRAS</a:t>
            </a:r>
            <a:r>
              <a:rPr lang="en-IN" sz="2200" baseline="30000" dirty="0"/>
              <a:t>G12C</a:t>
            </a:r>
            <a:r>
              <a:rPr lang="en-IN" sz="2200" dirty="0"/>
              <a:t> specifically and irreversibly</a:t>
            </a:r>
            <a:r>
              <a:rPr lang="en-US" sz="2200" dirty="0"/>
              <a:t>, currently FDA approved for patients with </a:t>
            </a:r>
            <a:r>
              <a:rPr lang="en-IN" sz="2200" i="1" dirty="0"/>
              <a:t>KRAS </a:t>
            </a:r>
            <a:r>
              <a:rPr lang="en-IN" sz="2200" dirty="0"/>
              <a:t>G12C-mutated NSCLC after ≥1 previous line of treatment</a:t>
            </a:r>
            <a:r>
              <a:rPr lang="en-IN" sz="2200" baseline="30000" dirty="0"/>
              <a:t>1,2</a:t>
            </a:r>
          </a:p>
          <a:p>
            <a:r>
              <a:rPr lang="en-IN" sz="2200" dirty="0"/>
              <a:t>Acquired resistance to sotorasib has been noted in clinical trials, including frequent occurrence of alterations in RTK pathway during treatment progression</a:t>
            </a:r>
            <a:r>
              <a:rPr lang="en-IN" sz="2200" baseline="30000" dirty="0"/>
              <a:t>3</a:t>
            </a:r>
            <a:endParaRPr lang="en-IN" sz="2200" dirty="0"/>
          </a:p>
          <a:p>
            <a:pPr lvl="1"/>
            <a:r>
              <a:rPr lang="en-IN" sz="2000" dirty="0"/>
              <a:t>RMC-4630: SHP2 inhibitor; SHP2 plays central role in RTK and RAS signaling pathways</a:t>
            </a:r>
            <a:r>
              <a:rPr lang="en-IN" sz="2000" baseline="30000" dirty="0"/>
              <a:t>4</a:t>
            </a:r>
            <a:endParaRPr lang="en-IN" sz="2000" dirty="0"/>
          </a:p>
          <a:p>
            <a:pPr lvl="1"/>
            <a:r>
              <a:rPr lang="en-IN" sz="2000" dirty="0"/>
              <a:t>Sotorasib combined with RMC-4630 has shown benefit in preclinical models</a:t>
            </a:r>
            <a:r>
              <a:rPr lang="en-IN" sz="2000" baseline="30000" dirty="0"/>
              <a:t>4,5</a:t>
            </a:r>
            <a:r>
              <a:rPr lang="en-IN" sz="2000" dirty="0"/>
              <a:t> </a:t>
            </a:r>
          </a:p>
          <a:p>
            <a:r>
              <a:rPr lang="en-IN" sz="2200" dirty="0"/>
              <a:t>Current interim analysis of the phase Ib study reports safety and efficacy of sotorasib + RMC-4630 in patients with progressive, advanced NSCLC and </a:t>
            </a:r>
            <a:r>
              <a:rPr lang="en-IN" sz="2400" i="1" dirty="0"/>
              <a:t>KRAS</a:t>
            </a:r>
            <a:r>
              <a:rPr lang="en-IN" sz="2400" dirty="0"/>
              <a:t> G12C mutation</a:t>
            </a:r>
            <a:r>
              <a:rPr lang="en-IN" sz="2200" baseline="30000" dirty="0"/>
              <a:t>6</a:t>
            </a:r>
          </a:p>
          <a:p>
            <a:endParaRPr lang="en-IN" sz="2200" dirty="0"/>
          </a:p>
          <a:p>
            <a:endParaRPr lang="en-IN" sz="2400" dirty="0"/>
          </a:p>
        </p:txBody>
      </p:sp>
      <p:sp>
        <p:nvSpPr>
          <p:cNvPr id="4" name="Text Box 15">
            <a:extLst>
              <a:ext uri="{FF2B5EF4-FFF2-40B4-BE49-F238E27FC236}">
                <a16:creationId xmlns:a16="http://schemas.microsoft.com/office/drawing/2014/main" id="{C97A5AC2-B33B-951E-3737-2D6C6ED5B20A}"/>
              </a:ext>
            </a:extLst>
          </p:cNvPr>
          <p:cNvSpPr txBox="1">
            <a:spLocks noChangeArrowheads="1"/>
          </p:cNvSpPr>
          <p:nvPr/>
        </p:nvSpPr>
        <p:spPr bwMode="auto">
          <a:xfrm>
            <a:off x="412751" y="6142694"/>
            <a:ext cx="7853362" cy="523220"/>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400" b="0" spc="-10" dirty="0">
                <a:solidFill>
                  <a:srgbClr val="455560"/>
                </a:solidFill>
                <a:latin typeface="Calibri" panose="020F0502020204030204" pitchFamily="34" charset="0"/>
              </a:rPr>
              <a:t>1. Skoulidis. NEJM. 2021;384:2371. 2. Hong. NEJM. 2020;383:1207. 3. Li. ASCO 2022. Abstr 102. </a:t>
            </a:r>
            <a:br>
              <a:rPr lang="en-US" altLang="en-US" sz="1400" b="0" spc="-10" dirty="0">
                <a:solidFill>
                  <a:srgbClr val="455560"/>
                </a:solidFill>
                <a:latin typeface="Calibri" panose="020F0502020204030204" pitchFamily="34" charset="0"/>
              </a:rPr>
            </a:br>
            <a:r>
              <a:rPr lang="en-US" altLang="en-US" sz="1400" b="0" spc="-10" dirty="0">
                <a:solidFill>
                  <a:srgbClr val="455560"/>
                </a:solidFill>
                <a:latin typeface="Calibri" panose="020F0502020204030204" pitchFamily="34" charset="0"/>
              </a:rPr>
              <a:t>4. Ou. IASLC 2020. Abstr A12. 5. Smith. AACR 2020. Abstr 1943. 6. Falchook</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WCLC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400" b="0" spc="-10" dirty="0">
                <a:solidFill>
                  <a:srgbClr val="455560"/>
                </a:solidFill>
                <a:latin typeface="Calibri" panose="020F0502020204030204" pitchFamily="34" charset="0"/>
              </a:rPr>
              <a:t>OA03.03.</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41865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CodeBreaK101: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200" dirty="0"/>
              <a:t>Multicenter, open label, nonrandomized phase Ib/II study; data cutoff: April 11, 2022</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400" b="0" spc="-10" dirty="0">
                <a:solidFill>
                  <a:srgbClr val="455560"/>
                </a:solidFill>
                <a:latin typeface="Calibri" panose="020F0502020204030204" pitchFamily="34" charset="0"/>
              </a:rPr>
              <a:t>Falchook</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WCLC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400" b="0" spc="-10" dirty="0">
                <a:solidFill>
                  <a:srgbClr val="455560"/>
                </a:solidFill>
                <a:latin typeface="Calibri" panose="020F0502020204030204" pitchFamily="34" charset="0"/>
              </a:rPr>
              <a:t>OA03.03</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NCT04185883. </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1147467" y="2461637"/>
            <a:ext cx="4865314"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ts val="0"/>
              </a:spcBef>
              <a:spcAft>
                <a:spcPts val="0"/>
              </a:spcAft>
              <a:buNone/>
            </a:pPr>
            <a:r>
              <a:rPr lang="en-US" sz="1800" b="0" i="0" u="none" strike="noStrike" baseline="0" dirty="0">
                <a:solidFill>
                  <a:srgbClr val="000000"/>
                </a:solidFill>
                <a:latin typeface="+mj-lt"/>
              </a:rPr>
              <a:t>Patients with locally advanced or metastatic solid tumors with </a:t>
            </a:r>
            <a:r>
              <a:rPr lang="en-US" sz="1800" b="0" i="1" u="none" strike="noStrike" baseline="0" dirty="0">
                <a:solidFill>
                  <a:srgbClr val="000000"/>
                </a:solidFill>
                <a:latin typeface="+mj-lt"/>
              </a:rPr>
              <a:t>KRAS </a:t>
            </a:r>
            <a:r>
              <a:rPr lang="en-US" sz="1800" b="0" i="0" u="none" strike="noStrike" baseline="0" dirty="0">
                <a:solidFill>
                  <a:srgbClr val="000000"/>
                </a:solidFill>
                <a:latin typeface="+mj-lt"/>
              </a:rPr>
              <a:t>G12C mutations who have received previous systemic therapy for advanced/metastatic disease, including prior </a:t>
            </a:r>
            <a:br>
              <a:rPr lang="en-US" sz="1800" b="0" i="0" u="none" strike="noStrike" baseline="0" dirty="0">
                <a:solidFill>
                  <a:srgbClr val="000000"/>
                </a:solidFill>
                <a:latin typeface="+mj-lt"/>
              </a:rPr>
            </a:br>
            <a:r>
              <a:rPr lang="en-US" sz="1800" b="0" i="0" u="none" strike="noStrike" baseline="0" dirty="0">
                <a:solidFill>
                  <a:srgbClr val="000000"/>
                </a:solidFill>
                <a:latin typeface="+mj-lt"/>
              </a:rPr>
              <a:t>anti–PD-1/PD-L1 and/or platinum-based chemotherapy and targeted therapy for patients with NSCLC; </a:t>
            </a:r>
            <a:r>
              <a:rPr lang="en-IN" sz="1800" b="0" i="0" u="none" strike="noStrike" baseline="0" dirty="0">
                <a:solidFill>
                  <a:srgbClr val="000000"/>
                </a:solidFill>
                <a:latin typeface="+mj-lt"/>
              </a:rPr>
              <a:t>previous KRAS</a:t>
            </a:r>
            <a:r>
              <a:rPr lang="en-IN" sz="1800" b="0" i="0" u="none" strike="noStrike" baseline="30000" dirty="0">
                <a:solidFill>
                  <a:srgbClr val="000000"/>
                </a:solidFill>
                <a:latin typeface="+mj-lt"/>
              </a:rPr>
              <a:t>G12C</a:t>
            </a:r>
            <a:r>
              <a:rPr lang="en-IN" sz="1800" b="0" i="0" u="none" strike="noStrike" dirty="0">
                <a:solidFill>
                  <a:srgbClr val="000000"/>
                </a:solidFill>
                <a:latin typeface="+mj-lt"/>
              </a:rPr>
              <a:t> </a:t>
            </a:r>
            <a:r>
              <a:rPr lang="en-IN" sz="1800" b="0" i="0" u="none" strike="noStrike" baseline="0" dirty="0">
                <a:solidFill>
                  <a:srgbClr val="000000"/>
                </a:solidFill>
                <a:latin typeface="+mj-lt"/>
              </a:rPr>
              <a:t>inhibitor allowed </a:t>
            </a:r>
          </a:p>
          <a:p>
            <a:pPr algn="ctr">
              <a:spcBef>
                <a:spcPts val="0"/>
              </a:spcBef>
              <a:spcAft>
                <a:spcPts val="0"/>
              </a:spcAft>
              <a:buNone/>
            </a:pPr>
            <a:r>
              <a:rPr lang="en-GB" altLang="en-US" sz="1800" b="0" dirty="0">
                <a:solidFill>
                  <a:schemeClr val="bg1"/>
                </a:solidFill>
                <a:latin typeface="+mj-lt"/>
              </a:rPr>
              <a:t>(N = 27)</a:t>
            </a:r>
            <a:endParaRPr lang="en-US" altLang="en-US" sz="1800" b="0" dirty="0">
              <a:solidFill>
                <a:schemeClr val="bg1"/>
              </a:solidFill>
              <a:latin typeface="+mj-lt"/>
            </a:endParaRPr>
          </a:p>
        </p:txBody>
      </p:sp>
      <p:grpSp>
        <p:nvGrpSpPr>
          <p:cNvPr id="18" name="Group 17">
            <a:extLst>
              <a:ext uri="{FF2B5EF4-FFF2-40B4-BE49-F238E27FC236}">
                <a16:creationId xmlns:a16="http://schemas.microsoft.com/office/drawing/2014/main" id="{D0949C30-4F3B-BFD0-F2FB-A2B7F3EE45E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3A9011-3F6C-EF76-BC8C-331796CA8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FFA4AF9F-09D0-9F73-7DF4-660E8348D4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4" name="TextBox 23">
            <a:extLst>
              <a:ext uri="{FF2B5EF4-FFF2-40B4-BE49-F238E27FC236}">
                <a16:creationId xmlns:a16="http://schemas.microsoft.com/office/drawing/2014/main" id="{ABAB420D-084F-00D9-0B96-FF52E2F5EDAE}"/>
              </a:ext>
            </a:extLst>
          </p:cNvPr>
          <p:cNvSpPr txBox="1"/>
          <p:nvPr/>
        </p:nvSpPr>
        <p:spPr bwMode="auto">
          <a:xfrm>
            <a:off x="6655430" y="1823679"/>
            <a:ext cx="35342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IN" dirty="0">
                <a:solidFill>
                  <a:schemeClr val="bg1"/>
                </a:solidFill>
                <a:latin typeface="Calibri" panose="020F0502020204030204" pitchFamily="34" charset="0"/>
              </a:rPr>
              <a:t>Part 1: Dose Escalation</a:t>
            </a:r>
          </a:p>
        </p:txBody>
      </p:sp>
      <p:sp>
        <p:nvSpPr>
          <p:cNvPr id="26" name="TextBox 25">
            <a:extLst>
              <a:ext uri="{FF2B5EF4-FFF2-40B4-BE49-F238E27FC236}">
                <a16:creationId xmlns:a16="http://schemas.microsoft.com/office/drawing/2014/main" id="{F12714CA-6556-9F19-93A3-0EB8866DFFF0}"/>
              </a:ext>
            </a:extLst>
          </p:cNvPr>
          <p:cNvSpPr txBox="1"/>
          <p:nvPr/>
        </p:nvSpPr>
        <p:spPr bwMode="auto">
          <a:xfrm>
            <a:off x="604675" y="5029954"/>
            <a:ext cx="1060777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IN" sz="2000" dirty="0">
                <a:solidFill>
                  <a:schemeClr val="bg1"/>
                </a:solidFill>
                <a:latin typeface="Calibri" panose="020F0502020204030204" pitchFamily="34" charset="0"/>
              </a:rPr>
              <a:t>Primary endpoints: </a:t>
            </a:r>
            <a:r>
              <a:rPr lang="en-IN" sz="2000" b="0" dirty="0">
                <a:solidFill>
                  <a:schemeClr val="bg1"/>
                </a:solidFill>
                <a:latin typeface="Calibri" panose="020F0502020204030204" pitchFamily="34" charset="0"/>
              </a:rPr>
              <a:t>safety (dose-limiting toxicities; TRAEs and TEAEs; changes in vital signs, ECGs and clinical laboratory tests)</a:t>
            </a:r>
          </a:p>
          <a:p>
            <a:pPr marL="285750" indent="-285750" algn="l">
              <a:lnSpc>
                <a:spcPct val="100000"/>
              </a:lnSpc>
              <a:spcBef>
                <a:spcPct val="50000"/>
              </a:spcBef>
              <a:spcAft>
                <a:spcPct val="0"/>
              </a:spcAft>
              <a:buClrTx/>
              <a:buFont typeface="Wingdings" panose="05000000000000000000" pitchFamily="2" charset="2"/>
              <a:buChar char="§"/>
            </a:pPr>
            <a:r>
              <a:rPr lang="en-IN" sz="2000" dirty="0">
                <a:solidFill>
                  <a:schemeClr val="bg1"/>
                </a:solidFill>
                <a:latin typeface="Calibri" panose="020F0502020204030204" pitchFamily="34" charset="0"/>
              </a:rPr>
              <a:t>Secondary endpoints: </a:t>
            </a:r>
            <a:r>
              <a:rPr lang="en-IN" sz="2000" b="0" dirty="0">
                <a:solidFill>
                  <a:schemeClr val="bg1"/>
                </a:solidFill>
                <a:latin typeface="Calibri" panose="020F0502020204030204" pitchFamily="34" charset="0"/>
              </a:rPr>
              <a:t>pharmacokinetics, ORR, DoR, TTR, PFS, DCR, duration of stable disease, OS</a:t>
            </a:r>
          </a:p>
        </p:txBody>
      </p:sp>
      <p:sp>
        <p:nvSpPr>
          <p:cNvPr id="43" name="Rectangle 49">
            <a:extLst>
              <a:ext uri="{FF2B5EF4-FFF2-40B4-BE49-F238E27FC236}">
                <a16:creationId xmlns:a16="http://schemas.microsoft.com/office/drawing/2014/main" id="{2C4B09AA-D99A-4397-7F02-B7B7695877BA}"/>
              </a:ext>
            </a:extLst>
          </p:cNvPr>
          <p:cNvSpPr>
            <a:spLocks noChangeArrowheads="1"/>
          </p:cNvSpPr>
          <p:nvPr/>
        </p:nvSpPr>
        <p:spPr bwMode="auto">
          <a:xfrm>
            <a:off x="6524440" y="2174254"/>
            <a:ext cx="4520574" cy="82296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Sotorasib</a:t>
            </a:r>
            <a:r>
              <a:rPr lang="en-US" altLang="en-US" sz="1800" b="0" dirty="0">
                <a:solidFill>
                  <a:schemeClr val="tx1"/>
                </a:solidFill>
                <a:latin typeface="Calibri" panose="020F0502020204030204" pitchFamily="34" charset="0"/>
              </a:rPr>
              <a:t> 960 mg/day PO +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RMC-4630</a:t>
            </a:r>
            <a:r>
              <a:rPr lang="en-US" altLang="en-US" sz="1800" b="0" dirty="0">
                <a:solidFill>
                  <a:schemeClr val="tx1"/>
                </a:solidFill>
                <a:latin typeface="Calibri" panose="020F0502020204030204" pitchFamily="34" charset="0"/>
              </a:rPr>
              <a:t> PO 100 mg on Days 1, 2 or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Days 1, 4 every 7 days</a:t>
            </a:r>
          </a:p>
        </p:txBody>
      </p:sp>
      <p:sp>
        <p:nvSpPr>
          <p:cNvPr id="5" name="Rectangle 49">
            <a:extLst>
              <a:ext uri="{FF2B5EF4-FFF2-40B4-BE49-F238E27FC236}">
                <a16:creationId xmlns:a16="http://schemas.microsoft.com/office/drawing/2014/main" id="{08CC1E5B-7961-C167-7271-77AC7CA9823D}"/>
              </a:ext>
            </a:extLst>
          </p:cNvPr>
          <p:cNvSpPr>
            <a:spLocks noChangeArrowheads="1"/>
          </p:cNvSpPr>
          <p:nvPr/>
        </p:nvSpPr>
        <p:spPr bwMode="auto">
          <a:xfrm>
            <a:off x="6526894" y="3093519"/>
            <a:ext cx="4517646" cy="822960"/>
          </a:xfrm>
          <a:prstGeom prst="rect">
            <a:avLst/>
          </a:prstGeom>
          <a:solidFill>
            <a:schemeClr val="accent2">
              <a:lumMod val="7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Sotorasib</a:t>
            </a:r>
            <a:r>
              <a:rPr lang="en-US" altLang="en-US" sz="1800" b="0" dirty="0">
                <a:solidFill>
                  <a:schemeClr val="tx1"/>
                </a:solidFill>
                <a:latin typeface="Calibri" panose="020F0502020204030204" pitchFamily="34" charset="0"/>
              </a:rPr>
              <a:t> 960 mg/day PO + </a:t>
            </a:r>
            <a:br>
              <a:rPr lang="en-US" altLang="en-US" sz="1800" b="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RMC-4630</a:t>
            </a:r>
            <a:r>
              <a:rPr lang="en-US" altLang="en-US" sz="1800" b="0" dirty="0">
                <a:solidFill>
                  <a:schemeClr val="tx1"/>
                </a:solidFill>
                <a:latin typeface="Calibri" panose="020F0502020204030204" pitchFamily="34" charset="0"/>
              </a:rPr>
              <a:t> PO 140 mg on Days 1, 2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every 7 days</a:t>
            </a:r>
          </a:p>
        </p:txBody>
      </p:sp>
      <p:sp>
        <p:nvSpPr>
          <p:cNvPr id="6" name="Rectangle 49">
            <a:extLst>
              <a:ext uri="{FF2B5EF4-FFF2-40B4-BE49-F238E27FC236}">
                <a16:creationId xmlns:a16="http://schemas.microsoft.com/office/drawing/2014/main" id="{E5DDD78E-9386-DF20-259B-CC97A14CC2BC}"/>
              </a:ext>
            </a:extLst>
          </p:cNvPr>
          <p:cNvSpPr>
            <a:spLocks noChangeArrowheads="1"/>
          </p:cNvSpPr>
          <p:nvPr/>
        </p:nvSpPr>
        <p:spPr bwMode="auto">
          <a:xfrm>
            <a:off x="6526925" y="4012784"/>
            <a:ext cx="4517608"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Sotorasib</a:t>
            </a:r>
            <a:r>
              <a:rPr lang="en-US" altLang="en-US" sz="1800" b="0" dirty="0">
                <a:solidFill>
                  <a:schemeClr val="tx1"/>
                </a:solidFill>
                <a:latin typeface="Calibri" panose="020F0502020204030204" pitchFamily="34" charset="0"/>
              </a:rPr>
              <a:t> 960 mg/day PO + </a:t>
            </a:r>
            <a:br>
              <a:rPr lang="en-US" altLang="en-US" sz="1800" b="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RMC-4630</a:t>
            </a:r>
            <a:r>
              <a:rPr lang="en-US" altLang="en-US" sz="1800" b="0" dirty="0">
                <a:solidFill>
                  <a:schemeClr val="tx1"/>
                </a:solidFill>
                <a:latin typeface="Calibri" panose="020F0502020204030204" pitchFamily="34" charset="0"/>
              </a:rPr>
              <a:t> PO 200 mg on Days 1, 2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every 7 days</a:t>
            </a:r>
          </a:p>
        </p:txBody>
      </p:sp>
      <p:sp>
        <p:nvSpPr>
          <p:cNvPr id="7" name="Left Brace 6">
            <a:extLst>
              <a:ext uri="{FF2B5EF4-FFF2-40B4-BE49-F238E27FC236}">
                <a16:creationId xmlns:a16="http://schemas.microsoft.com/office/drawing/2014/main" id="{2B8E840D-4D80-FC91-8511-A1D43FFCD6FF}"/>
              </a:ext>
            </a:extLst>
          </p:cNvPr>
          <p:cNvSpPr/>
          <p:nvPr/>
        </p:nvSpPr>
        <p:spPr bwMode="auto">
          <a:xfrm>
            <a:off x="6300806" y="2174254"/>
            <a:ext cx="130813" cy="2661490"/>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10" name="Straight Arrow Connector 9">
            <a:extLst>
              <a:ext uri="{FF2B5EF4-FFF2-40B4-BE49-F238E27FC236}">
                <a16:creationId xmlns:a16="http://schemas.microsoft.com/office/drawing/2014/main" id="{92B2A71E-03B5-1C43-2CFB-DCEC265B67F1}"/>
              </a:ext>
            </a:extLst>
          </p:cNvPr>
          <p:cNvCxnSpPr/>
          <p:nvPr/>
        </p:nvCxnSpPr>
        <p:spPr bwMode="auto">
          <a:xfrm>
            <a:off x="5958840" y="3505175"/>
            <a:ext cx="27432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4233753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a:xfrm>
            <a:off x="609759" y="163176"/>
            <a:ext cx="10872444" cy="1103313"/>
          </a:xfrm>
        </p:spPr>
        <p:txBody>
          <a:bodyPr/>
          <a:lstStyle/>
          <a:p>
            <a:r>
              <a:rPr lang="en-US" dirty="0"/>
              <a:t>CodeBreaK101: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400" b="0" spc="-10" dirty="0">
                <a:solidFill>
                  <a:srgbClr val="455560"/>
                </a:solidFill>
                <a:latin typeface="Calibri" panose="020F0502020204030204" pitchFamily="34" charset="0"/>
              </a:rPr>
              <a:t>Falchook</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WCLC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400" b="0" spc="-10" dirty="0">
                <a:solidFill>
                  <a:srgbClr val="455560"/>
                </a:solidFill>
                <a:latin typeface="Calibri" panose="020F0502020204030204" pitchFamily="34" charset="0"/>
              </a:rPr>
              <a:t>OA03.03</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1912540019"/>
              </p:ext>
            </p:extLst>
          </p:nvPr>
        </p:nvGraphicFramePr>
        <p:xfrm>
          <a:off x="719138" y="1604087"/>
          <a:ext cx="10796332" cy="4023552"/>
        </p:xfrm>
        <a:graphic>
          <a:graphicData uri="http://schemas.openxmlformats.org/drawingml/2006/table">
            <a:tbl>
              <a:tblPr/>
              <a:tblGrid>
                <a:gridCol w="3669016">
                  <a:extLst>
                    <a:ext uri="{9D8B030D-6E8A-4147-A177-3AD203B41FA5}">
                      <a16:colId xmlns:a16="http://schemas.microsoft.com/office/drawing/2014/main" val="20000"/>
                    </a:ext>
                  </a:extLst>
                </a:gridCol>
                <a:gridCol w="3534474">
                  <a:extLst>
                    <a:ext uri="{9D8B030D-6E8A-4147-A177-3AD203B41FA5}">
                      <a16:colId xmlns:a16="http://schemas.microsoft.com/office/drawing/2014/main" val="20001"/>
                    </a:ext>
                  </a:extLst>
                </a:gridCol>
                <a:gridCol w="3592842">
                  <a:extLst>
                    <a:ext uri="{9D8B030D-6E8A-4147-A177-3AD203B41FA5}">
                      <a16:colId xmlns:a16="http://schemas.microsoft.com/office/drawing/2014/main" val="20002"/>
                    </a:ext>
                  </a:extLst>
                </a:gridCol>
              </a:tblGrid>
              <a:tr h="161733">
                <a:tc>
                  <a:txBody>
                    <a:bodyPr/>
                    <a:lstStyle/>
                    <a:p>
                      <a:pPr marL="0" marR="0" lvl="0" indent="0" algn="l"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NSCLC (n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1733">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(51-78)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(43-78)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1733">
                <a:tc>
                  <a:txBody>
                    <a:bodyPr/>
                    <a:lstStyle/>
                    <a:p>
                      <a:pPr marL="0" marR="0" lvl="0" indent="0" algn="l"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61733">
                <a:tc>
                  <a:txBody>
                    <a:bodyPr/>
                    <a:lstStyle/>
                    <a:p>
                      <a:pPr>
                        <a:spcAft>
                          <a:spcPts val="30"/>
                        </a:spcAf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Former or current smoking history, n (%)</a:t>
                      </a:r>
                      <a:endParaRPr lang="en-IN" sz="1600" b="0" i="0" u="none" strike="noStrike" kern="1200" baseline="0" dirty="0">
                        <a:solidFill>
                          <a:schemeClr val="tx1"/>
                        </a:solidFill>
                        <a:latin typeface="+mn-lt"/>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61733">
                <a:tc gridSpan="3">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61733">
                <a:tc>
                  <a:txBody>
                    <a:bodyPr/>
                    <a:lstStyle/>
                    <a:p>
                      <a:pPr marL="461963" marR="0" lvl="1" indent="-284163" algn="l" defTabSz="914400" rtl="0" eaLnBrk="1" fontAlgn="base" latinLnBrk="0" hangingPunct="1">
                        <a:lnSpc>
                          <a:spcPct val="100000"/>
                        </a:lnSpc>
                        <a:spcBef>
                          <a:spcPct val="0"/>
                        </a:spcBef>
                        <a:spcAft>
                          <a:spcPts val="3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7680201"/>
                  </a:ext>
                </a:extLst>
              </a:tr>
              <a:tr h="161733">
                <a:tc>
                  <a:txBody>
                    <a:bodyPr/>
                    <a:lstStyle/>
                    <a:p>
                      <a:pPr marL="461963" marR="0" lvl="1" indent="-285750" algn="l" defTabSz="914400" rtl="0" eaLnBrk="1" fontAlgn="base" latinLnBrk="0" hangingPunct="1">
                        <a:lnSpc>
                          <a:spcPct val="100000"/>
                        </a:lnSpc>
                        <a:spcBef>
                          <a:spcPct val="0"/>
                        </a:spcBef>
                        <a:spcAft>
                          <a:spcPts val="3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r>
                        <a:rPr kumimoji="0" lang="en-IN" sz="1600" b="0" i="0" u="none" strike="noStrike" kern="1200" cap="none" normalizeH="0" baseline="30000" dirty="0">
                          <a:ln>
                            <a:noFill/>
                          </a:ln>
                          <a:solidFill>
                            <a:schemeClr val="bg1"/>
                          </a:solidFill>
                          <a:effectLst/>
                          <a:latin typeface="+mn-lt"/>
                          <a:ea typeface="+mn-ea"/>
                          <a:cs typeface="+mn-cs"/>
                        </a:rPr>
                        <a:t>†</a:t>
                      </a:r>
                      <a:endParaRPr lang="en-IN" sz="1600" b="0" i="0" u="none" strike="noStrike" kern="1200" baseline="0" dirty="0">
                        <a:solidFill>
                          <a:schemeClr val="tx1"/>
                        </a:solidFill>
                        <a:latin typeface="+mn-lt"/>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2239567"/>
                  </a:ext>
                </a:extLst>
              </a:tr>
              <a:tr h="161733">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 metastasis,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5952814"/>
                  </a:ext>
                </a:extLst>
              </a:tr>
              <a:tr h="161733">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metastasis,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2539630"/>
                  </a:ext>
                </a:extLst>
              </a:tr>
              <a:tr h="161733">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lines of prior therapies,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0168193"/>
                  </a:ext>
                </a:extLst>
              </a:tr>
              <a:tr h="161733">
                <a:tc>
                  <a:txBody>
                    <a:bodyPr/>
                    <a:lstStyle/>
                    <a:p>
                      <a:pPr>
                        <a:spcAft>
                          <a:spcPts val="30"/>
                        </a:spcAf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KRAS</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G12C</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inhibitor, n (%)</a:t>
                      </a:r>
                      <a:r>
                        <a:rPr lang="en-US" sz="1600" b="0" baseline="30000" dirty="0">
                          <a:solidFill>
                            <a:schemeClr val="bg1"/>
                          </a:solidFill>
                          <a:latin typeface="Calibri" panose="020F0502020204030204" pitchFamily="34" charset="0"/>
                        </a:rPr>
                        <a:t>‡</a:t>
                      </a:r>
                      <a:endParaRPr lang="en-IN" sz="1600" b="0" i="0" u="none" strike="noStrike" kern="1200" baseline="0" dirty="0">
                        <a:solidFill>
                          <a:schemeClr val="tx1"/>
                        </a:solidFill>
                        <a:latin typeface="+mn-lt"/>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8760"/>
                  </a:ext>
                </a:extLst>
              </a:tr>
              <a:tr h="161733">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anti–PD-1/PD-L1,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07063"/>
                  </a:ext>
                </a:extLst>
              </a:tr>
            </a:tbl>
          </a:graphicData>
        </a:graphic>
      </p:graphicFrame>
      <p:grpSp>
        <p:nvGrpSpPr>
          <p:cNvPr id="9" name="Group 8">
            <a:extLst>
              <a:ext uri="{FF2B5EF4-FFF2-40B4-BE49-F238E27FC236}">
                <a16:creationId xmlns:a16="http://schemas.microsoft.com/office/drawing/2014/main" id="{12A71482-1268-6D25-B797-2A0D22E05CA1}"/>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DBBA5827-9D32-BA6F-2515-DD1B981E7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387023E7-5E7E-D759-2FEF-03503EFA3E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Box 4">
            <a:extLst>
              <a:ext uri="{FF2B5EF4-FFF2-40B4-BE49-F238E27FC236}">
                <a16:creationId xmlns:a16="http://schemas.microsoft.com/office/drawing/2014/main" id="{F1028413-475D-CFAB-4C68-4D8EB8DE6AE7}"/>
              </a:ext>
            </a:extLst>
          </p:cNvPr>
          <p:cNvSpPr txBox="1"/>
          <p:nvPr/>
        </p:nvSpPr>
        <p:spPr bwMode="auto">
          <a:xfrm>
            <a:off x="635497" y="5627639"/>
            <a:ext cx="107963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*Total cohort includes patients with NSCLC (n = 11; 41%), colorectal cancer (n = 9; 33%), and other solid tumors (n = 7; 26%).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One patient with NSCLC had a change in ECOG PS from 1 to 2 during screening; 1 patient was missing entry.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8 patients previously treated with sotorasib and 3 patients previously treated with adagrasib.</a:t>
            </a:r>
            <a:endParaRPr lang="en-IN"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CodeBreaK101: Most Common TRAEs</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400" b="0" spc="-10" dirty="0">
                <a:solidFill>
                  <a:srgbClr val="455560"/>
                </a:solidFill>
                <a:latin typeface="Calibri" panose="020F0502020204030204" pitchFamily="34" charset="0"/>
              </a:rPr>
              <a:t>Falchook</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WCLC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400" b="0" spc="-10" dirty="0">
                <a:solidFill>
                  <a:srgbClr val="455560"/>
                </a:solidFill>
                <a:latin typeface="Calibri" panose="020F0502020204030204" pitchFamily="34" charset="0"/>
              </a:rPr>
              <a:t>OA03.03</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8F44858D-7660-4B5D-B10B-18E3F9203341}"/>
              </a:ext>
            </a:extLst>
          </p:cNvPr>
          <p:cNvGraphicFramePr>
            <a:graphicFrameLocks noGrp="1"/>
          </p:cNvGraphicFramePr>
          <p:nvPr>
            <p:extLst>
              <p:ext uri="{D42A27DB-BD31-4B8C-83A1-F6EECF244321}">
                <p14:modId xmlns:p14="http://schemas.microsoft.com/office/powerpoint/2010/main" val="2357484950"/>
              </p:ext>
            </p:extLst>
          </p:nvPr>
        </p:nvGraphicFramePr>
        <p:xfrm>
          <a:off x="719138" y="1380991"/>
          <a:ext cx="10787063" cy="4694144"/>
        </p:xfrm>
        <a:graphic>
          <a:graphicData uri="http://schemas.openxmlformats.org/drawingml/2006/table">
            <a:tbl>
              <a:tblPr/>
              <a:tblGrid>
                <a:gridCol w="2453375">
                  <a:extLst>
                    <a:ext uri="{9D8B030D-6E8A-4147-A177-3AD203B41FA5}">
                      <a16:colId xmlns:a16="http://schemas.microsoft.com/office/drawing/2014/main" val="20000"/>
                    </a:ext>
                  </a:extLst>
                </a:gridCol>
                <a:gridCol w="1257805">
                  <a:extLst>
                    <a:ext uri="{9D8B030D-6E8A-4147-A177-3AD203B41FA5}">
                      <a16:colId xmlns:a16="http://schemas.microsoft.com/office/drawing/2014/main" val="20001"/>
                    </a:ext>
                  </a:extLst>
                </a:gridCol>
                <a:gridCol w="1141955">
                  <a:extLst>
                    <a:ext uri="{9D8B030D-6E8A-4147-A177-3AD203B41FA5}">
                      <a16:colId xmlns:a16="http://schemas.microsoft.com/office/drawing/2014/main" val="20002"/>
                    </a:ext>
                  </a:extLst>
                </a:gridCol>
                <a:gridCol w="1307456">
                  <a:extLst>
                    <a:ext uri="{9D8B030D-6E8A-4147-A177-3AD203B41FA5}">
                      <a16:colId xmlns:a16="http://schemas.microsoft.com/office/drawing/2014/main" val="2301698699"/>
                    </a:ext>
                  </a:extLst>
                </a:gridCol>
                <a:gridCol w="1257804">
                  <a:extLst>
                    <a:ext uri="{9D8B030D-6E8A-4147-A177-3AD203B41FA5}">
                      <a16:colId xmlns:a16="http://schemas.microsoft.com/office/drawing/2014/main" val="3058913346"/>
                    </a:ext>
                  </a:extLst>
                </a:gridCol>
                <a:gridCol w="1649028">
                  <a:extLst>
                    <a:ext uri="{9D8B030D-6E8A-4147-A177-3AD203B41FA5}">
                      <a16:colId xmlns:a16="http://schemas.microsoft.com/office/drawing/2014/main" val="992895080"/>
                    </a:ext>
                  </a:extLst>
                </a:gridCol>
                <a:gridCol w="1719640">
                  <a:extLst>
                    <a:ext uri="{9D8B030D-6E8A-4147-A177-3AD203B41FA5}">
                      <a16:colId xmlns:a16="http://schemas.microsoft.com/office/drawing/2014/main" val="336199269"/>
                    </a:ext>
                  </a:extLst>
                </a:gridCol>
              </a:tblGrid>
              <a:tr h="155648">
                <a:tc rowSpan="3">
                  <a:txBody>
                    <a:bodyPr/>
                    <a:lstStyle/>
                    <a:p>
                      <a:pPr marL="0" marR="0" lvl="0" indent="0" algn="l"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TRAEs in &gt;10%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6">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5648">
                <a:tc vMerge="1">
                  <a:txBody>
                    <a:bodyPr/>
                    <a:lstStyle/>
                    <a:p>
                      <a:endParaRPr lang="en-IN"/>
                    </a:p>
                  </a:txBody>
                  <a:tcPr/>
                </a:tc>
                <a:tc gridSpan="2">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Related to Sotorasib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Related to RMC-4630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Related to Sotorasib + RMC-4630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14610886"/>
                  </a:ext>
                </a:extLst>
              </a:tr>
              <a:tr h="155648">
                <a:tc vMerge="1">
                  <a:txBody>
                    <a:bodyPr/>
                    <a:lstStyle/>
                    <a:p>
                      <a:endParaRPr lang="en-IN"/>
                    </a:p>
                  </a:txBody>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73244991"/>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5648">
                <a:tc>
                  <a:txBody>
                    <a:bodyPr/>
                    <a:lstStyle/>
                    <a:p>
                      <a:pPr marL="0" marR="0" lvl="0" indent="0" algn="l"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Edema</a:t>
                      </a:r>
                      <a:r>
                        <a:rPr lang="en-IN" sz="1600" b="0" i="0" u="none" strike="noStrike" kern="1200" baseline="30000" dirty="0">
                          <a:solidFill>
                            <a:schemeClr val="bg1"/>
                          </a:solidFill>
                          <a:latin typeface="Calibri" panose="020F0502020204030204" pitchFamily="34" charset="0"/>
                          <a:ea typeface="+mn-ea"/>
                          <a:cs typeface="Calibri" panose="020F0502020204030204" pitchFamily="34" charset="0"/>
                        </a:rPr>
                        <a:t>†</a:t>
                      </a:r>
                    </a:p>
                  </a:txBody>
                  <a:tcPr marL="121881" marR="121881" marT="45728" marB="4572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Dry mouth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2877234"/>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964067"/>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Ascites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97946008"/>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Colitis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9283268"/>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4857511"/>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2107792"/>
                  </a:ext>
                </a:extLst>
              </a:tr>
              <a:tr h="155648">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Pleural effusion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7757845"/>
                  </a:ext>
                </a:extLst>
              </a:tr>
            </a:tbl>
          </a:graphicData>
        </a:graphic>
      </p:graphicFrame>
      <p:grpSp>
        <p:nvGrpSpPr>
          <p:cNvPr id="9" name="Group 8">
            <a:extLst>
              <a:ext uri="{FF2B5EF4-FFF2-40B4-BE49-F238E27FC236}">
                <a16:creationId xmlns:a16="http://schemas.microsoft.com/office/drawing/2014/main" id="{FBD9B66D-E263-A678-6024-B303CE0AA74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6F7F7AD-DD3D-07C6-6470-4DE2DCF7F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A85E5E36-A4A2-62E4-D7F7-348709849CB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Box 4">
            <a:extLst>
              <a:ext uri="{FF2B5EF4-FFF2-40B4-BE49-F238E27FC236}">
                <a16:creationId xmlns:a16="http://schemas.microsoft.com/office/drawing/2014/main" id="{FFC84F0B-E326-DD77-2E1A-5FCC3720FB17}"/>
              </a:ext>
            </a:extLst>
          </p:cNvPr>
          <p:cNvSpPr txBox="1"/>
          <p:nvPr/>
        </p:nvSpPr>
        <p:spPr bwMode="auto">
          <a:xfrm>
            <a:off x="609759" y="6020025"/>
            <a:ext cx="107173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sz="1400" b="0" i="0" u="none" strike="noStrike" baseline="0" dirty="0">
                <a:solidFill>
                  <a:srgbClr val="000000"/>
                </a:solidFill>
                <a:latin typeface="Calibri" panose="020F0502020204030204" pitchFamily="34" charset="0"/>
                <a:cs typeface="Calibri" panose="020F0502020204030204" pitchFamily="34" charset="0"/>
              </a:rPr>
              <a:t>*Related to all doses of either study drug. No grade 4 or 5 TRAEs were reported. </a:t>
            </a:r>
            <a:r>
              <a:rPr lang="en-IN" sz="1400" b="0" i="0" u="none" strike="noStrike" baseline="30000" dirty="0">
                <a:solidFill>
                  <a:srgbClr val="000000"/>
                </a:solidFill>
                <a:latin typeface="Calibri" panose="020F0502020204030204" pitchFamily="34" charset="0"/>
                <a:cs typeface="Calibri" panose="020F0502020204030204" pitchFamily="34" charset="0"/>
              </a:rPr>
              <a:t>†</a:t>
            </a:r>
            <a:r>
              <a:rPr lang="en-IN" sz="1400" b="0" i="0" u="none" strike="noStrike" baseline="0" dirty="0">
                <a:solidFill>
                  <a:srgbClr val="000000"/>
                </a:solidFill>
                <a:latin typeface="Calibri" panose="020F0502020204030204" pitchFamily="34" charset="0"/>
                <a:cs typeface="Calibri" panose="020F0502020204030204" pitchFamily="34" charset="0"/>
              </a:rPr>
              <a:t>Includes general, peripheral, periorbital, and facial edema.</a:t>
            </a:r>
            <a:endParaRPr lang="en-IN" sz="1400"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6578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CodeBreaK101: Summary of TRAEs by </a:t>
            </a:r>
            <a:br>
              <a:rPr lang="en-US" dirty="0"/>
            </a:br>
            <a:r>
              <a:rPr lang="en-US" dirty="0"/>
              <a:t>Dose Escalation Cohort </a:t>
            </a:r>
          </a:p>
        </p:txBody>
      </p:sp>
      <p:sp>
        <p:nvSpPr>
          <p:cNvPr id="3" name="Content Placeholder 2">
            <a:extLst>
              <a:ext uri="{FF2B5EF4-FFF2-40B4-BE49-F238E27FC236}">
                <a16:creationId xmlns:a16="http://schemas.microsoft.com/office/drawing/2014/main" id="{675479EE-6A6F-4E74-B2CC-2488280D02AA}"/>
              </a:ext>
            </a:extLst>
          </p:cNvPr>
          <p:cNvSpPr>
            <a:spLocks noGrp="1"/>
          </p:cNvSpPr>
          <p:nvPr>
            <p:ph idx="1"/>
          </p:nvPr>
        </p:nvSpPr>
        <p:spPr>
          <a:xfrm>
            <a:off x="604675" y="4883499"/>
            <a:ext cx="10877529" cy="1280233"/>
          </a:xfrm>
        </p:spPr>
        <p:txBody>
          <a:bodyPr/>
          <a:lstStyle/>
          <a:p>
            <a:r>
              <a:rPr lang="en-US" sz="1800" dirty="0"/>
              <a:t>Mean duration on combination therapy: 3.1 mo (SD: 2.7); no clinically meaningful drug–drug interactions observed between sotorasib and RMC-4630</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400" b="0" spc="-10" dirty="0">
                <a:solidFill>
                  <a:srgbClr val="455560"/>
                </a:solidFill>
                <a:latin typeface="Calibri" panose="020F0502020204030204" pitchFamily="34" charset="0"/>
              </a:rPr>
              <a:t>Falchook</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WCLC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400" b="0" spc="-10" dirty="0">
                <a:solidFill>
                  <a:srgbClr val="455560"/>
                </a:solidFill>
                <a:latin typeface="Calibri" panose="020F0502020204030204" pitchFamily="34" charset="0"/>
              </a:rPr>
              <a:t>OA03.03</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8F44858D-7660-4B5D-B10B-18E3F9203341}"/>
              </a:ext>
            </a:extLst>
          </p:cNvPr>
          <p:cNvGraphicFramePr>
            <a:graphicFrameLocks noGrp="1"/>
          </p:cNvGraphicFramePr>
          <p:nvPr>
            <p:extLst>
              <p:ext uri="{D42A27DB-BD31-4B8C-83A1-F6EECF244321}">
                <p14:modId xmlns:p14="http://schemas.microsoft.com/office/powerpoint/2010/main" val="1717244868"/>
              </p:ext>
            </p:extLst>
          </p:nvPr>
        </p:nvGraphicFramePr>
        <p:xfrm>
          <a:off x="522288" y="1609857"/>
          <a:ext cx="11236325" cy="3170048"/>
        </p:xfrm>
        <a:graphic>
          <a:graphicData uri="http://schemas.openxmlformats.org/drawingml/2006/table">
            <a:tbl>
              <a:tblPr/>
              <a:tblGrid>
                <a:gridCol w="4825791">
                  <a:extLst>
                    <a:ext uri="{9D8B030D-6E8A-4147-A177-3AD203B41FA5}">
                      <a16:colId xmlns:a16="http://schemas.microsoft.com/office/drawing/2014/main" val="20000"/>
                    </a:ext>
                  </a:extLst>
                </a:gridCol>
                <a:gridCol w="2385117">
                  <a:extLst>
                    <a:ext uri="{9D8B030D-6E8A-4147-A177-3AD203B41FA5}">
                      <a16:colId xmlns:a16="http://schemas.microsoft.com/office/drawing/2014/main" val="3058913346"/>
                    </a:ext>
                  </a:extLst>
                </a:gridCol>
                <a:gridCol w="2003238">
                  <a:extLst>
                    <a:ext uri="{9D8B030D-6E8A-4147-A177-3AD203B41FA5}">
                      <a16:colId xmlns:a16="http://schemas.microsoft.com/office/drawing/2014/main" val="992895080"/>
                    </a:ext>
                  </a:extLst>
                </a:gridCol>
                <a:gridCol w="2022179">
                  <a:extLst>
                    <a:ext uri="{9D8B030D-6E8A-4147-A177-3AD203B41FA5}">
                      <a16:colId xmlns:a16="http://schemas.microsoft.com/office/drawing/2014/main" val="336199269"/>
                    </a:ext>
                  </a:extLst>
                </a:gridCol>
              </a:tblGrid>
              <a:tr h="457848">
                <a:tc>
                  <a:txBody>
                    <a:bodyPr/>
                    <a:lstStyle/>
                    <a:p>
                      <a:pPr marL="0" marR="0" lvl="0" indent="0" algn="l"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TRAEs Related to Either Study Drug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Sotorasib 960 mg +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RMC-4630 100 mg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Sotorasib 960 mg + </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RMC-4630 140 mg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Sotorasib 960 mg +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RMC-4630 200 mg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9379">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TRAE,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9379">
                <a:tc>
                  <a:txBody>
                    <a:bodyPr/>
                    <a:lstStyle/>
                    <a:p>
                      <a:pPr marL="742950" marR="0" lvl="1" indent="-285750" algn="l" defTabSz="914400" rtl="0" eaLnBrk="1" fontAlgn="base" latinLnBrk="0" hangingPunct="1">
                        <a:lnSpc>
                          <a:spcPct val="100000"/>
                        </a:lnSpc>
                        <a:spcBef>
                          <a:spcPct val="35000"/>
                        </a:spcBef>
                        <a:spcAft>
                          <a:spcPts val="3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Grade 3 TRAE</a:t>
                      </a:r>
                      <a:endParaRPr lang="en-IN" sz="1600" b="0" i="0" u="none" strike="noStrike" kern="1200" baseline="0" dirty="0">
                        <a:solidFill>
                          <a:schemeClr val="bg1"/>
                        </a:solidFill>
                        <a:latin typeface="Calibri" panose="020F0502020204030204" pitchFamily="34" charset="0"/>
                        <a:ea typeface="+mn-ea"/>
                        <a:cs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(36)</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9379">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sotorasib dose modification,* n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9379">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RMC-4630 dose modification,* n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(36)</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9379">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sotorasib discontinuation,</a:t>
                      </a:r>
                      <a:r>
                        <a:rPr lang="en-IN" sz="1600" b="0" baseline="30000" dirty="0">
                          <a:solidFill>
                            <a:schemeClr val="bg1"/>
                          </a:solidFill>
                          <a:latin typeface="Calibri" panose="020F0502020204030204" pitchFamily="34" charset="0"/>
                        </a:rPr>
                        <a:t>†</a:t>
                      </a:r>
                      <a:r>
                        <a:rPr lang="en-IN" sz="1600" b="0" baseline="0" dirty="0">
                          <a:solidFill>
                            <a:schemeClr val="bg1"/>
                          </a:solidFill>
                          <a:latin typeface="Calibri" panose="020F0502020204030204" pitchFamily="34" charset="0"/>
                        </a:rPr>
                        <a:t>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2877234"/>
                  </a:ext>
                </a:extLst>
              </a:tr>
              <a:tr h="289379">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RMC-4630 discontinuation,</a:t>
                      </a:r>
                      <a:r>
                        <a:rPr lang="en-IN" sz="1600" b="0" baseline="30000" dirty="0">
                          <a:solidFill>
                            <a:schemeClr val="bg1"/>
                          </a:solidFill>
                          <a:latin typeface="Calibri" panose="020F0502020204030204" pitchFamily="34" charset="0"/>
                        </a:rPr>
                        <a:t>†‡</a:t>
                      </a:r>
                      <a:r>
                        <a:rPr lang="en-IN" sz="1600" b="0" baseline="0" dirty="0">
                          <a:solidFill>
                            <a:schemeClr val="bg1"/>
                          </a:solidFill>
                          <a:latin typeface="Calibri" panose="020F0502020204030204" pitchFamily="34" charset="0"/>
                        </a:rPr>
                        <a:t>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0964067"/>
                  </a:ext>
                </a:extLst>
              </a:tr>
              <a:tr h="289379">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a dose limiting toxicity, n (reason)</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(grade 3 AST elevation)</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(grade 3 ascites)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97946008"/>
                  </a:ext>
                </a:extLst>
              </a:tr>
            </a:tbl>
          </a:graphicData>
        </a:graphic>
      </p:graphicFrame>
      <p:grpSp>
        <p:nvGrpSpPr>
          <p:cNvPr id="9" name="Group 8">
            <a:extLst>
              <a:ext uri="{FF2B5EF4-FFF2-40B4-BE49-F238E27FC236}">
                <a16:creationId xmlns:a16="http://schemas.microsoft.com/office/drawing/2014/main" id="{FBD9B66D-E263-A678-6024-B303CE0AA74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6F7F7AD-DD3D-07C6-6470-4DE2DCF7F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A85E5E36-A4A2-62E4-D7F7-348709849CB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Box 5">
            <a:extLst>
              <a:ext uri="{FF2B5EF4-FFF2-40B4-BE49-F238E27FC236}">
                <a16:creationId xmlns:a16="http://schemas.microsoft.com/office/drawing/2014/main" id="{56B002BB-AE64-A1ED-5C3E-F2318175730F}"/>
              </a:ext>
            </a:extLst>
          </p:cNvPr>
          <p:cNvSpPr txBox="1"/>
          <p:nvPr/>
        </p:nvSpPr>
        <p:spPr bwMode="auto">
          <a:xfrm>
            <a:off x="433387" y="5467212"/>
            <a:ext cx="1016875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IN" sz="1400" b="0" dirty="0">
                <a:solidFill>
                  <a:schemeClr val="bg1"/>
                </a:solidFill>
                <a:latin typeface="Calibri" panose="020F0502020204030204" pitchFamily="34" charset="0"/>
              </a:rPr>
              <a:t>*Patients dose reduced or interrupted both drugs for increased ALT, diarrhea, pleural effusion, colitis, fatigue (n = 1 each); sotorasib only for diarrhea, increased AST, dry mouth, dyspnea (n = 1 each); RMC-4630 only for peripheral edema, ascites, hypertension, constipation, liver function test increased (n = 1 each). </a:t>
            </a:r>
            <a:r>
              <a:rPr lang="en-IN" sz="1400" b="0" baseline="30000" dirty="0">
                <a:solidFill>
                  <a:schemeClr val="bg1"/>
                </a:solidFill>
                <a:latin typeface="Calibri" panose="020F0502020204030204" pitchFamily="34" charset="0"/>
              </a:rPr>
              <a:t>†</a:t>
            </a:r>
            <a:r>
              <a:rPr lang="en-IN" sz="1400" b="0" dirty="0">
                <a:solidFill>
                  <a:schemeClr val="bg1"/>
                </a:solidFill>
                <a:latin typeface="Calibri" panose="020F0502020204030204" pitchFamily="34" charset="0"/>
              </a:rPr>
              <a:t>One patient experienced increase in AST leading to discontinuation of both RMC-4630 and sotorasib. </a:t>
            </a:r>
            <a:r>
              <a:rPr lang="en-IN" sz="1400" b="0" baseline="30000" dirty="0">
                <a:solidFill>
                  <a:schemeClr val="bg1"/>
                </a:solidFill>
                <a:latin typeface="Calibri" panose="020F0502020204030204" pitchFamily="34" charset="0"/>
              </a:rPr>
              <a:t>‡</a:t>
            </a:r>
            <a:r>
              <a:rPr lang="en-IN" sz="1400" b="0" dirty="0">
                <a:solidFill>
                  <a:schemeClr val="bg1"/>
                </a:solidFill>
                <a:latin typeface="Calibri" panose="020F0502020204030204" pitchFamily="34" charset="0"/>
              </a:rPr>
              <a:t>One patient had diarrhea and one patient had ascites leading to discontinuation of RMC-4630.</a:t>
            </a:r>
          </a:p>
        </p:txBody>
      </p:sp>
    </p:spTree>
    <p:extLst>
      <p:ext uri="{BB962C8B-B14F-4D97-AF65-F5344CB8AC3E}">
        <p14:creationId xmlns:p14="http://schemas.microsoft.com/office/powerpoint/2010/main" val="1853973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4" name="Straight Connector 63">
            <a:extLst>
              <a:ext uri="{FF2B5EF4-FFF2-40B4-BE49-F238E27FC236}">
                <a16:creationId xmlns:a16="http://schemas.microsoft.com/office/drawing/2014/main" id="{2B922CDB-0074-D0AD-C07F-99BC04EF7B7C}"/>
              </a:ext>
            </a:extLst>
          </p:cNvPr>
          <p:cNvCxnSpPr/>
          <p:nvPr/>
        </p:nvCxnSpPr>
        <p:spPr bwMode="auto">
          <a:xfrm>
            <a:off x="6938685" y="2955629"/>
            <a:ext cx="4835563" cy="0"/>
          </a:xfrm>
          <a:prstGeom prst="line">
            <a:avLst/>
          </a:prstGeom>
          <a:noFill/>
          <a:ln w="28575" cap="flat" cmpd="sng" algn="ctr">
            <a:solidFill>
              <a:schemeClr val="tx2"/>
            </a:solidFill>
            <a:prstDash val="sysDash"/>
            <a:round/>
            <a:headEnd type="none" w="med" len="med"/>
            <a:tailEnd type="none" w="med" len="med"/>
          </a:ln>
          <a:effectLst/>
        </p:spPr>
      </p:cxnSp>
      <p:cxnSp>
        <p:nvCxnSpPr>
          <p:cNvPr id="63" name="Straight Connector 62">
            <a:extLst>
              <a:ext uri="{FF2B5EF4-FFF2-40B4-BE49-F238E27FC236}">
                <a16:creationId xmlns:a16="http://schemas.microsoft.com/office/drawing/2014/main" id="{F752FBD9-5BC6-785B-7F26-8B3EF3F2F464}"/>
              </a:ext>
            </a:extLst>
          </p:cNvPr>
          <p:cNvCxnSpPr/>
          <p:nvPr/>
        </p:nvCxnSpPr>
        <p:spPr bwMode="auto">
          <a:xfrm>
            <a:off x="6938685" y="3560017"/>
            <a:ext cx="4835563" cy="0"/>
          </a:xfrm>
          <a:prstGeom prst="line">
            <a:avLst/>
          </a:prstGeom>
          <a:noFill/>
          <a:ln w="28575" cap="flat" cmpd="sng" algn="ctr">
            <a:solidFill>
              <a:schemeClr val="tx2"/>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CodeBreaK101: Response in Patients With </a:t>
            </a:r>
            <a:br>
              <a:rPr lang="en-US" dirty="0"/>
            </a:br>
            <a:r>
              <a:rPr lang="en-US" i="1" dirty="0"/>
              <a:t>KRAS</a:t>
            </a:r>
            <a:r>
              <a:rPr lang="en-US" dirty="0"/>
              <a:t> G12C NSCLC</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400" b="0" spc="-10" dirty="0">
                <a:solidFill>
                  <a:srgbClr val="455560"/>
                </a:solidFill>
                <a:latin typeface="Calibri" panose="020F0502020204030204" pitchFamily="34" charset="0"/>
              </a:rPr>
              <a:t>Falchook</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WCLC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400" b="0" spc="-10" dirty="0">
                <a:solidFill>
                  <a:srgbClr val="455560"/>
                </a:solidFill>
                <a:latin typeface="Calibri" panose="020F0502020204030204" pitchFamily="34" charset="0"/>
              </a:rPr>
              <a:t>OA03.03</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Reproduced with permission.</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36A76082-CDB6-ABBA-A716-A34013E62287}"/>
              </a:ext>
            </a:extLst>
          </p:cNvPr>
          <p:cNvGraphicFramePr>
            <a:graphicFrameLocks noGrp="1"/>
          </p:cNvGraphicFramePr>
          <p:nvPr>
            <p:extLst>
              <p:ext uri="{D42A27DB-BD31-4B8C-83A1-F6EECF244321}">
                <p14:modId xmlns:p14="http://schemas.microsoft.com/office/powerpoint/2010/main" val="3814195002"/>
              </p:ext>
            </p:extLst>
          </p:nvPr>
        </p:nvGraphicFramePr>
        <p:xfrm>
          <a:off x="522288" y="1604465"/>
          <a:ext cx="5247675" cy="3474848"/>
        </p:xfrm>
        <a:graphic>
          <a:graphicData uri="http://schemas.openxmlformats.org/drawingml/2006/table">
            <a:tbl>
              <a:tblPr/>
              <a:tblGrid>
                <a:gridCol w="2127934">
                  <a:extLst>
                    <a:ext uri="{9D8B030D-6E8A-4147-A177-3AD203B41FA5}">
                      <a16:colId xmlns:a16="http://schemas.microsoft.com/office/drawing/2014/main" val="20000"/>
                    </a:ext>
                  </a:extLst>
                </a:gridCol>
                <a:gridCol w="1382381">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tblGrid>
              <a:tr h="126093">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Assessed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by Investigator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NSCLC*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0659">
                <a:tc vMerge="1">
                  <a:txBody>
                    <a:bodyPr/>
                    <a:lstStyle/>
                    <a:p>
                      <a:endParaRPr lang="en-IN"/>
                    </a:p>
                  </a:txBody>
                  <a:tcPr>
                    <a:lnT w="12700" cmpd="sng">
                      <a:noFill/>
                      <a:prstDash val="solid"/>
                    </a:lnT>
                  </a:tcPr>
                </a:tc>
                <a:tc>
                  <a:txBody>
                    <a:bodyPr/>
                    <a:lstStyle/>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Enrolled</a:t>
                      </a:r>
                    </a:p>
                    <a:p>
                      <a:pPr marL="0" marR="0" lvl="0" indent="0" algn="ctr" defTabSz="914400" rtl="0" eaLnBrk="1" fontAlgn="base" latinLnBrk="0" hangingPunct="1">
                        <a:lnSpc>
                          <a:spcPct val="100000"/>
                        </a:lnSpc>
                        <a:spcBef>
                          <a:spcPts val="0"/>
                        </a:spcBef>
                        <a:spcAft>
                          <a:spcPts val="3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3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KRAS</a:t>
                      </a:r>
                      <a:r>
                        <a:rPr kumimoji="0" lang="en-US" sz="1800" b="1" i="0" u="none" strike="noStrike" cap="none" normalizeH="0" baseline="30000" dirty="0">
                          <a:ln>
                            <a:noFill/>
                          </a:ln>
                          <a:solidFill>
                            <a:schemeClr val="tx1"/>
                          </a:solidFill>
                          <a:effectLst/>
                          <a:latin typeface="Calibri" panose="020F0502020204030204" pitchFamily="34" charset="0"/>
                        </a:rPr>
                        <a:t>G12C</a:t>
                      </a:r>
                      <a:r>
                        <a:rPr kumimoji="0" lang="en-US" sz="1800" b="1" i="0" u="none" strike="noStrike" cap="none" normalizeH="0" baseline="0" dirty="0">
                          <a:ln>
                            <a:noFill/>
                          </a:ln>
                          <a:solidFill>
                            <a:schemeClr val="tx1"/>
                          </a:solidFill>
                          <a:effectLst/>
                          <a:latin typeface="Calibri" panose="020F0502020204030204" pitchFamily="34" charset="0"/>
                        </a:rPr>
                        <a:t> Inhibitor Naive</a:t>
                      </a:r>
                    </a:p>
                    <a:p>
                      <a:pPr marL="0" marR="0" lvl="0" indent="0" algn="ctr" defTabSz="914400" rtl="0" eaLnBrk="1" fontAlgn="base" latinLnBrk="0" hangingPunct="1">
                        <a:lnSpc>
                          <a:spcPct val="100000"/>
                        </a:lnSpc>
                        <a:spcBef>
                          <a:spcPct val="0"/>
                        </a:spcBef>
                        <a:spcAft>
                          <a:spcPts val="3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85188479"/>
                  </a:ext>
                </a:extLst>
              </a:tr>
              <a:tr h="126093">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(6-61)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(12-88)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6093">
                <a:tc gridSpan="3">
                  <a:txBody>
                    <a:bodyPr/>
                    <a:lstStyle/>
                    <a:p>
                      <a:pPr marL="0" marR="0" lvl="0" indent="0" algn="l" defTabSz="914400" rtl="0" eaLnBrk="1" fontAlgn="base" latinLnBrk="0" hangingPunct="1">
                        <a:lnSpc>
                          <a:spcPct val="100000"/>
                        </a:lnSpc>
                        <a:spcBef>
                          <a:spcPct val="0"/>
                        </a:spcBef>
                        <a:spcAft>
                          <a:spcPts val="3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4367687"/>
                  </a:ext>
                </a:extLst>
              </a:tr>
              <a:tr h="126093">
                <a:tc>
                  <a:txBody>
                    <a:bodyPr/>
                    <a:lstStyle/>
                    <a:p>
                      <a:pPr marL="742950" marR="0" lvl="1" indent="-285750" algn="l" defTabSz="914400" rtl="0" eaLnBrk="1" fontAlgn="base" latinLnBrk="0" hangingPunct="1">
                        <a:lnSpc>
                          <a:spcPct val="100000"/>
                        </a:lnSpc>
                        <a:spcBef>
                          <a:spcPct val="0"/>
                        </a:spcBef>
                        <a:spcAft>
                          <a:spcPts val="3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6597970"/>
                  </a:ext>
                </a:extLst>
              </a:tr>
              <a:tr h="126093">
                <a:tc>
                  <a:txBody>
                    <a:bodyPr/>
                    <a:lstStyle/>
                    <a:p>
                      <a:pPr marL="742950" marR="0" lvl="1" indent="-285750" algn="l" defTabSz="914400" rtl="0" eaLnBrk="1" fontAlgn="base" latinLnBrk="0" hangingPunct="1">
                        <a:lnSpc>
                          <a:spcPct val="100000"/>
                        </a:lnSpc>
                        <a:spcBef>
                          <a:spcPct val="0"/>
                        </a:spcBef>
                        <a:spcAft>
                          <a:spcPts val="3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3071673"/>
                  </a:ext>
                </a:extLst>
              </a:tr>
              <a:tr h="126093">
                <a:tc>
                  <a:txBody>
                    <a:bodyPr/>
                    <a:lstStyle/>
                    <a:p>
                      <a:pPr marL="742950" marR="0" lvl="1" indent="-285750" algn="l" defTabSz="914400" rtl="0" eaLnBrk="1" fontAlgn="base" latinLnBrk="0" hangingPunct="1">
                        <a:lnSpc>
                          <a:spcPct val="100000"/>
                        </a:lnSpc>
                        <a:spcBef>
                          <a:spcPct val="0"/>
                        </a:spcBef>
                        <a:spcAft>
                          <a:spcPts val="3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4169781"/>
                  </a:ext>
                </a:extLst>
              </a:tr>
              <a:tr h="126093">
                <a:tc>
                  <a:txBody>
                    <a:bodyPr/>
                    <a:lstStyle/>
                    <a:p>
                      <a:pPr marL="0" marR="0" lvl="0" indent="0" algn="l" defTabSz="914400" rtl="0" eaLnBrk="1" fontAlgn="base" latinLnBrk="0" hangingPunct="1">
                        <a:lnSpc>
                          <a:spcPct val="100000"/>
                        </a:lnSpc>
                        <a:spcBef>
                          <a:spcPct val="0"/>
                        </a:spcBef>
                        <a:spcAft>
                          <a:spcPts val="3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3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D5324A9C-B025-450B-5364-39C196D8E98D}"/>
              </a:ext>
            </a:extLst>
          </p:cNvPr>
          <p:cNvSpPr txBox="1"/>
          <p:nvPr/>
        </p:nvSpPr>
        <p:spPr bwMode="auto">
          <a:xfrm>
            <a:off x="412751" y="5861982"/>
            <a:ext cx="101687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IN" sz="1400" b="0" dirty="0">
                <a:solidFill>
                  <a:schemeClr val="bg1"/>
                </a:solidFill>
                <a:latin typeface="Calibri" panose="020F0502020204030204" pitchFamily="34" charset="0"/>
              </a:rPr>
              <a:t>*Patients with CRC: n = 8, 5 with SD, 3 with PD; 1 patient with ovarian cancer and PR with 81% reduction in tumor burden; </a:t>
            </a:r>
            <a:br>
              <a:rPr lang="en-IN" sz="1400" b="0" dirty="0">
                <a:solidFill>
                  <a:schemeClr val="bg1"/>
                </a:solidFill>
                <a:latin typeface="Calibri" panose="020F0502020204030204" pitchFamily="34" charset="0"/>
              </a:rPr>
            </a:br>
            <a:r>
              <a:rPr lang="en-IN" sz="1400" b="0" dirty="0">
                <a:solidFill>
                  <a:schemeClr val="bg1"/>
                </a:solidFill>
                <a:latin typeface="Calibri" panose="020F0502020204030204" pitchFamily="34" charset="0"/>
              </a:rPr>
              <a:t>1 patient with pancreatic adenocarcinoma with SD, 2 patients with other solid tumors (1 with SD, 1 not evaluable).</a:t>
            </a:r>
          </a:p>
        </p:txBody>
      </p:sp>
      <p:sp>
        <p:nvSpPr>
          <p:cNvPr id="5" name="TextBox 4">
            <a:extLst>
              <a:ext uri="{FF2B5EF4-FFF2-40B4-BE49-F238E27FC236}">
                <a16:creationId xmlns:a16="http://schemas.microsoft.com/office/drawing/2014/main" id="{94C8405A-6DF4-8EBD-58E2-89F0B1F6590E}"/>
              </a:ext>
            </a:extLst>
          </p:cNvPr>
          <p:cNvSpPr txBox="1"/>
          <p:nvPr/>
        </p:nvSpPr>
        <p:spPr bwMode="auto">
          <a:xfrm>
            <a:off x="7311713" y="1493455"/>
            <a:ext cx="4117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Tumor Response* in Patients With NSCLC</a:t>
            </a:r>
          </a:p>
        </p:txBody>
      </p:sp>
      <p:cxnSp>
        <p:nvCxnSpPr>
          <p:cNvPr id="12" name="Straight Connector 11">
            <a:extLst>
              <a:ext uri="{FF2B5EF4-FFF2-40B4-BE49-F238E27FC236}">
                <a16:creationId xmlns:a16="http://schemas.microsoft.com/office/drawing/2014/main" id="{C7491833-6BD6-2439-46D5-090679D553EA}"/>
              </a:ext>
            </a:extLst>
          </p:cNvPr>
          <p:cNvCxnSpPr>
            <a:cxnSpLocks/>
          </p:cNvCxnSpPr>
          <p:nvPr/>
        </p:nvCxnSpPr>
        <p:spPr bwMode="auto">
          <a:xfrm>
            <a:off x="6938685" y="2463606"/>
            <a:ext cx="0" cy="1941754"/>
          </a:xfrm>
          <a:prstGeom prst="line">
            <a:avLst/>
          </a:prstGeom>
          <a:noFill/>
          <a:ln w="28575" cap="flat" cmpd="sng" algn="ctr">
            <a:solidFill>
              <a:schemeClr val="bg1"/>
            </a:solidFill>
            <a:prstDash val="solid"/>
            <a:round/>
            <a:headEnd type="none" w="med" len="med"/>
            <a:tailEnd type="none" w="med" len="med"/>
          </a:ln>
          <a:effectLst/>
        </p:spPr>
      </p:cxnSp>
      <p:grpSp>
        <p:nvGrpSpPr>
          <p:cNvPr id="24" name="Group 23">
            <a:extLst>
              <a:ext uri="{FF2B5EF4-FFF2-40B4-BE49-F238E27FC236}">
                <a16:creationId xmlns:a16="http://schemas.microsoft.com/office/drawing/2014/main" id="{9C07E1CD-C8A0-3EFE-F278-B9BC7341F143}"/>
              </a:ext>
            </a:extLst>
          </p:cNvPr>
          <p:cNvGrpSpPr/>
          <p:nvPr/>
        </p:nvGrpSpPr>
        <p:grpSpPr>
          <a:xfrm>
            <a:off x="6874140" y="2474364"/>
            <a:ext cx="75303" cy="1930996"/>
            <a:chOff x="6771939" y="2888428"/>
            <a:chExt cx="75303" cy="1930996"/>
          </a:xfrm>
        </p:grpSpPr>
        <p:cxnSp>
          <p:nvCxnSpPr>
            <p:cNvPr id="14" name="Straight Connector 13">
              <a:extLst>
                <a:ext uri="{FF2B5EF4-FFF2-40B4-BE49-F238E27FC236}">
                  <a16:creationId xmlns:a16="http://schemas.microsoft.com/office/drawing/2014/main" id="{3B0E9698-0083-BE92-F14C-41E9DEF119AC}"/>
                </a:ext>
              </a:extLst>
            </p:cNvPr>
            <p:cNvCxnSpPr>
              <a:cxnSpLocks/>
            </p:cNvCxnSpPr>
            <p:nvPr/>
          </p:nvCxnSpPr>
          <p:spPr bwMode="auto">
            <a:xfrm>
              <a:off x="6771939" y="2888428"/>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1DDCEBA-4775-07C6-1D36-27D3AB6EDD84}"/>
                </a:ext>
              </a:extLst>
            </p:cNvPr>
            <p:cNvCxnSpPr>
              <a:cxnSpLocks/>
            </p:cNvCxnSpPr>
            <p:nvPr/>
          </p:nvCxnSpPr>
          <p:spPr bwMode="auto">
            <a:xfrm>
              <a:off x="6771939" y="3129802"/>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ECA44FE-615E-4D39-48E1-D6955289CB09}"/>
                </a:ext>
              </a:extLst>
            </p:cNvPr>
            <p:cNvCxnSpPr>
              <a:cxnSpLocks/>
            </p:cNvCxnSpPr>
            <p:nvPr/>
          </p:nvCxnSpPr>
          <p:spPr bwMode="auto">
            <a:xfrm>
              <a:off x="6771939" y="3371177"/>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17F3CF4-6856-A064-E9FD-1D3F6A8E2B78}"/>
                </a:ext>
              </a:extLst>
            </p:cNvPr>
            <p:cNvCxnSpPr>
              <a:cxnSpLocks/>
            </p:cNvCxnSpPr>
            <p:nvPr/>
          </p:nvCxnSpPr>
          <p:spPr bwMode="auto">
            <a:xfrm>
              <a:off x="6771939" y="3612551"/>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B0DEDED-6CC3-C97B-5513-0B10D3DE81A3}"/>
                </a:ext>
              </a:extLst>
            </p:cNvPr>
            <p:cNvCxnSpPr>
              <a:cxnSpLocks/>
            </p:cNvCxnSpPr>
            <p:nvPr/>
          </p:nvCxnSpPr>
          <p:spPr bwMode="auto">
            <a:xfrm>
              <a:off x="6771939" y="3853925"/>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5BF08A7-FFE1-FA0F-7CAE-7D69752C61C8}"/>
                </a:ext>
              </a:extLst>
            </p:cNvPr>
            <p:cNvCxnSpPr>
              <a:cxnSpLocks/>
            </p:cNvCxnSpPr>
            <p:nvPr/>
          </p:nvCxnSpPr>
          <p:spPr bwMode="auto">
            <a:xfrm>
              <a:off x="6771939" y="4095300"/>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F4A662D-BC69-9627-975A-C2C204B8ABBD}"/>
                </a:ext>
              </a:extLst>
            </p:cNvPr>
            <p:cNvCxnSpPr>
              <a:cxnSpLocks/>
            </p:cNvCxnSpPr>
            <p:nvPr/>
          </p:nvCxnSpPr>
          <p:spPr bwMode="auto">
            <a:xfrm>
              <a:off x="6771939" y="4336674"/>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C63A1DD-0CBE-9D01-3017-98C8EB260E8A}"/>
                </a:ext>
              </a:extLst>
            </p:cNvPr>
            <p:cNvCxnSpPr>
              <a:cxnSpLocks/>
            </p:cNvCxnSpPr>
            <p:nvPr/>
          </p:nvCxnSpPr>
          <p:spPr bwMode="auto">
            <a:xfrm>
              <a:off x="6771939" y="4578048"/>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8F9E6CA-B121-03D0-0E5D-5A3ADD2A4D45}"/>
                </a:ext>
              </a:extLst>
            </p:cNvPr>
            <p:cNvCxnSpPr>
              <a:cxnSpLocks/>
            </p:cNvCxnSpPr>
            <p:nvPr/>
          </p:nvCxnSpPr>
          <p:spPr bwMode="auto">
            <a:xfrm>
              <a:off x="6771939" y="4819424"/>
              <a:ext cx="75303"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4BA23238-074E-6F5A-2DDC-FE7CDBDA8641}"/>
              </a:ext>
            </a:extLst>
          </p:cNvPr>
          <p:cNvSpPr txBox="1"/>
          <p:nvPr/>
        </p:nvSpPr>
        <p:spPr bwMode="auto">
          <a:xfrm>
            <a:off x="6519981" y="22937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FE64CA80-F083-5EF4-7833-1D59878DE227}"/>
              </a:ext>
            </a:extLst>
          </p:cNvPr>
          <p:cNvSpPr txBox="1"/>
          <p:nvPr/>
        </p:nvSpPr>
        <p:spPr bwMode="auto">
          <a:xfrm>
            <a:off x="6525359" y="253067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9796257A-2618-9A07-5BA3-3C78B5674750}"/>
              </a:ext>
            </a:extLst>
          </p:cNvPr>
          <p:cNvSpPr txBox="1"/>
          <p:nvPr/>
        </p:nvSpPr>
        <p:spPr bwMode="auto">
          <a:xfrm>
            <a:off x="6522673" y="27795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2B309C97-F8DD-EF32-E253-CDCA7D19EC6D}"/>
              </a:ext>
            </a:extLst>
          </p:cNvPr>
          <p:cNvSpPr txBox="1"/>
          <p:nvPr/>
        </p:nvSpPr>
        <p:spPr bwMode="auto">
          <a:xfrm>
            <a:off x="6645070" y="301650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1CD595CA-16DF-91AC-80ED-C2CAC610C852}"/>
              </a:ext>
            </a:extLst>
          </p:cNvPr>
          <p:cNvSpPr txBox="1"/>
          <p:nvPr/>
        </p:nvSpPr>
        <p:spPr bwMode="auto">
          <a:xfrm>
            <a:off x="6449453" y="3254609"/>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5C9FA21A-65BD-7ADA-6A43-B5DB2314722C}"/>
              </a:ext>
            </a:extLst>
          </p:cNvPr>
          <p:cNvSpPr txBox="1"/>
          <p:nvPr/>
        </p:nvSpPr>
        <p:spPr bwMode="auto">
          <a:xfrm>
            <a:off x="6454829" y="349152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9A6E87EE-C983-178D-A75A-888843C3AEA5}"/>
              </a:ext>
            </a:extLst>
          </p:cNvPr>
          <p:cNvSpPr txBox="1"/>
          <p:nvPr/>
        </p:nvSpPr>
        <p:spPr bwMode="auto">
          <a:xfrm>
            <a:off x="6452141" y="3742399"/>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5A5E6E23-FE28-DA5F-4A94-68CB4DD62352}"/>
              </a:ext>
            </a:extLst>
          </p:cNvPr>
          <p:cNvSpPr txBox="1"/>
          <p:nvPr/>
        </p:nvSpPr>
        <p:spPr bwMode="auto">
          <a:xfrm>
            <a:off x="6457517" y="397931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5" name="TextBox 34">
            <a:extLst>
              <a:ext uri="{FF2B5EF4-FFF2-40B4-BE49-F238E27FC236}">
                <a16:creationId xmlns:a16="http://schemas.microsoft.com/office/drawing/2014/main" id="{7F059CA1-1FF4-E424-F69F-C5635C43B75E}"/>
              </a:ext>
            </a:extLst>
          </p:cNvPr>
          <p:cNvSpPr txBox="1"/>
          <p:nvPr/>
        </p:nvSpPr>
        <p:spPr bwMode="auto">
          <a:xfrm>
            <a:off x="6340499" y="4217793"/>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6" name="TextBox 35">
            <a:extLst>
              <a:ext uri="{FF2B5EF4-FFF2-40B4-BE49-F238E27FC236}">
                <a16:creationId xmlns:a16="http://schemas.microsoft.com/office/drawing/2014/main" id="{AA62C427-CD14-9C00-752D-6DE422587C59}"/>
              </a:ext>
            </a:extLst>
          </p:cNvPr>
          <p:cNvSpPr txBox="1"/>
          <p:nvPr/>
        </p:nvSpPr>
        <p:spPr bwMode="auto">
          <a:xfrm rot="16200000">
            <a:off x="4914393" y="3159459"/>
            <a:ext cx="24812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 Change from Baseline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in Sum of Diameters</a:t>
            </a:r>
          </a:p>
        </p:txBody>
      </p:sp>
      <p:sp>
        <p:nvSpPr>
          <p:cNvPr id="37" name="TextBox 36">
            <a:extLst>
              <a:ext uri="{FF2B5EF4-FFF2-40B4-BE49-F238E27FC236}">
                <a16:creationId xmlns:a16="http://schemas.microsoft.com/office/drawing/2014/main" id="{134D5C34-1AF1-168E-8542-1F2311A829AF}"/>
              </a:ext>
            </a:extLst>
          </p:cNvPr>
          <p:cNvSpPr txBox="1"/>
          <p:nvPr/>
        </p:nvSpPr>
        <p:spPr bwMode="auto">
          <a:xfrm>
            <a:off x="8782074" y="4482981"/>
            <a:ext cx="959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a:t>
            </a:r>
          </a:p>
        </p:txBody>
      </p:sp>
      <p:sp>
        <p:nvSpPr>
          <p:cNvPr id="38" name="TextBox 37">
            <a:extLst>
              <a:ext uri="{FF2B5EF4-FFF2-40B4-BE49-F238E27FC236}">
                <a16:creationId xmlns:a16="http://schemas.microsoft.com/office/drawing/2014/main" id="{41BAD15D-CA5D-64EC-4BDD-314AD2ED5A5D}"/>
              </a:ext>
            </a:extLst>
          </p:cNvPr>
          <p:cNvSpPr txBox="1"/>
          <p:nvPr/>
        </p:nvSpPr>
        <p:spPr bwMode="auto">
          <a:xfrm>
            <a:off x="6178462" y="4791985"/>
            <a:ext cx="5795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*One patient with PD not included in tumor response due to data entry error.</a:t>
            </a:r>
          </a:p>
        </p:txBody>
      </p:sp>
      <p:sp>
        <p:nvSpPr>
          <p:cNvPr id="39" name="TextBox 38">
            <a:extLst>
              <a:ext uri="{FF2B5EF4-FFF2-40B4-BE49-F238E27FC236}">
                <a16:creationId xmlns:a16="http://schemas.microsoft.com/office/drawing/2014/main" id="{CE837FA3-F54A-39F6-5C75-C83B52CB5E05}"/>
              </a:ext>
            </a:extLst>
          </p:cNvPr>
          <p:cNvSpPr txBox="1"/>
          <p:nvPr/>
        </p:nvSpPr>
        <p:spPr bwMode="auto">
          <a:xfrm>
            <a:off x="8542583" y="1827824"/>
            <a:ext cx="336521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err="1">
                <a:solidFill>
                  <a:schemeClr val="bg1"/>
                </a:solidFill>
                <a:latin typeface="Calibri" panose="020F0502020204030204" pitchFamily="34" charset="0"/>
              </a:rPr>
              <a:t>Sotorasib</a:t>
            </a:r>
            <a:r>
              <a:rPr lang="en-US" sz="1600" b="0" dirty="0">
                <a:solidFill>
                  <a:schemeClr val="bg1"/>
                </a:solidFill>
                <a:latin typeface="Calibri" panose="020F0502020204030204" pitchFamily="34" charset="0"/>
              </a:rPr>
              <a:t> 960 mg + RMC-4630 100 mg</a:t>
            </a:r>
            <a:br>
              <a:rPr lang="en-US" sz="1600" b="0" dirty="0">
                <a:solidFill>
                  <a:schemeClr val="bg1"/>
                </a:solidFill>
                <a:latin typeface="Calibri" panose="020F0502020204030204" pitchFamily="34" charset="0"/>
              </a:rPr>
            </a:br>
            <a:r>
              <a:rPr lang="en-US" sz="1600" b="0" dirty="0" err="1">
                <a:solidFill>
                  <a:schemeClr val="bg1"/>
                </a:solidFill>
                <a:latin typeface="Calibri" panose="020F0502020204030204" pitchFamily="34" charset="0"/>
              </a:rPr>
              <a:t>Sotorasib</a:t>
            </a:r>
            <a:r>
              <a:rPr lang="en-US" sz="1600" b="0" dirty="0">
                <a:solidFill>
                  <a:schemeClr val="bg1"/>
                </a:solidFill>
                <a:latin typeface="Calibri" panose="020F0502020204030204" pitchFamily="34" charset="0"/>
              </a:rPr>
              <a:t> 960 mg + RMC-4630 140 mg</a:t>
            </a:r>
            <a:br>
              <a:rPr lang="en-US" sz="1600" b="0" dirty="0">
                <a:solidFill>
                  <a:schemeClr val="bg1"/>
                </a:solidFill>
                <a:latin typeface="Calibri" panose="020F0502020204030204" pitchFamily="34" charset="0"/>
              </a:rPr>
            </a:br>
            <a:r>
              <a:rPr lang="en-US" sz="1600" b="0" dirty="0" err="1">
                <a:solidFill>
                  <a:schemeClr val="bg1"/>
                </a:solidFill>
                <a:latin typeface="Calibri" panose="020F0502020204030204" pitchFamily="34" charset="0"/>
              </a:rPr>
              <a:t>Sotorasib</a:t>
            </a:r>
            <a:r>
              <a:rPr lang="en-US" sz="1600" b="0" dirty="0">
                <a:solidFill>
                  <a:schemeClr val="bg1"/>
                </a:solidFill>
                <a:latin typeface="Calibri" panose="020F0502020204030204" pitchFamily="34" charset="0"/>
              </a:rPr>
              <a:t> 960 mg + RMC-4630 200 mg</a:t>
            </a:r>
            <a:br>
              <a:rPr lang="en-US" sz="1600" b="0" dirty="0">
                <a:solidFill>
                  <a:schemeClr val="bg1"/>
                </a:solidFill>
                <a:latin typeface="Calibri" panose="020F0502020204030204" pitchFamily="34" charset="0"/>
              </a:rPr>
            </a:br>
            <a:endParaRPr lang="en-US" sz="1600" b="0" dirty="0">
              <a:solidFill>
                <a:schemeClr val="bg1"/>
              </a:solidFill>
              <a:latin typeface="Calibri" panose="020F0502020204030204" pitchFamily="34" charset="0"/>
            </a:endParaRPr>
          </a:p>
        </p:txBody>
      </p:sp>
      <p:sp>
        <p:nvSpPr>
          <p:cNvPr id="40" name="Rectangle 39">
            <a:extLst>
              <a:ext uri="{FF2B5EF4-FFF2-40B4-BE49-F238E27FC236}">
                <a16:creationId xmlns:a16="http://schemas.microsoft.com/office/drawing/2014/main" id="{240A2109-9D4B-DF6C-E6A0-6B4D3BB83C61}"/>
              </a:ext>
            </a:extLst>
          </p:cNvPr>
          <p:cNvSpPr/>
          <p:nvPr/>
        </p:nvSpPr>
        <p:spPr bwMode="auto">
          <a:xfrm>
            <a:off x="8440386" y="1937632"/>
            <a:ext cx="118334" cy="1183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4FAF60E4-607B-70BC-8BB9-7240C7487D88}"/>
              </a:ext>
            </a:extLst>
          </p:cNvPr>
          <p:cNvSpPr/>
          <p:nvPr/>
        </p:nvSpPr>
        <p:spPr bwMode="auto">
          <a:xfrm>
            <a:off x="8440386" y="2181911"/>
            <a:ext cx="118334" cy="1183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669402FB-9C77-1D69-BABF-20DAA055CF65}"/>
              </a:ext>
            </a:extLst>
          </p:cNvPr>
          <p:cNvSpPr/>
          <p:nvPr/>
        </p:nvSpPr>
        <p:spPr bwMode="auto">
          <a:xfrm>
            <a:off x="8440386" y="2435515"/>
            <a:ext cx="118334" cy="11833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BE65B057-68B2-2D5F-733E-166BD049C441}"/>
              </a:ext>
            </a:extLst>
          </p:cNvPr>
          <p:cNvSpPr/>
          <p:nvPr/>
        </p:nvSpPr>
        <p:spPr bwMode="auto">
          <a:xfrm>
            <a:off x="7131281" y="4199019"/>
            <a:ext cx="118334" cy="118334"/>
          </a:xfrm>
          <a:prstGeom prst="rect">
            <a:avLst/>
          </a:prstGeom>
          <a:pattFill prst="wdDnDiag">
            <a:fgClr>
              <a:schemeClr val="tx1"/>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AA099F59-75CD-3F43-7372-174AA943C15B}"/>
              </a:ext>
            </a:extLst>
          </p:cNvPr>
          <p:cNvSpPr/>
          <p:nvPr/>
        </p:nvSpPr>
        <p:spPr bwMode="auto">
          <a:xfrm>
            <a:off x="7100047" y="2641569"/>
            <a:ext cx="299136" cy="561736"/>
          </a:xfrm>
          <a:prstGeom prst="rect">
            <a:avLst/>
          </a:prstGeom>
          <a:pattFill prst="wdDnDiag">
            <a:fgClr>
              <a:schemeClr val="accent4"/>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E923F1DF-ADC5-88D7-4DC0-2E451160D574}"/>
              </a:ext>
            </a:extLst>
          </p:cNvPr>
          <p:cNvSpPr/>
          <p:nvPr/>
        </p:nvSpPr>
        <p:spPr bwMode="auto">
          <a:xfrm>
            <a:off x="7557853" y="2875799"/>
            <a:ext cx="299136" cy="321907"/>
          </a:xfrm>
          <a:prstGeom prst="rect">
            <a:avLst/>
          </a:prstGeom>
          <a:pattFill prst="wdDnDiag">
            <a:fgClr>
              <a:schemeClr val="accent4"/>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1DBF35BF-C547-E903-81DA-647143DE15C4}"/>
              </a:ext>
            </a:extLst>
          </p:cNvPr>
          <p:cNvSpPr/>
          <p:nvPr/>
        </p:nvSpPr>
        <p:spPr bwMode="auto">
          <a:xfrm>
            <a:off x="8034141" y="2936069"/>
            <a:ext cx="299136" cy="261637"/>
          </a:xfrm>
          <a:prstGeom prst="rect">
            <a:avLst/>
          </a:prstGeom>
          <a:pattFill prst="wdDnDiag">
            <a:fgClr>
              <a:schemeClr val="accent4"/>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CD76F60A-397E-077E-EAA8-91F1A7E7A1AE}"/>
              </a:ext>
            </a:extLst>
          </p:cNvPr>
          <p:cNvSpPr/>
          <p:nvPr/>
        </p:nvSpPr>
        <p:spPr bwMode="auto">
          <a:xfrm>
            <a:off x="8493162" y="3105050"/>
            <a:ext cx="299136" cy="1047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F2C204BF-FB33-89F9-69AC-B38FE7ACF459}"/>
              </a:ext>
            </a:extLst>
          </p:cNvPr>
          <p:cNvSpPr/>
          <p:nvPr/>
        </p:nvSpPr>
        <p:spPr bwMode="auto">
          <a:xfrm>
            <a:off x="8967372" y="3192327"/>
            <a:ext cx="299136" cy="2290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0389DBDC-F4E5-1D2B-0302-135DC49C8D5E}"/>
              </a:ext>
            </a:extLst>
          </p:cNvPr>
          <p:cNvSpPr/>
          <p:nvPr/>
        </p:nvSpPr>
        <p:spPr bwMode="auto">
          <a:xfrm>
            <a:off x="9436203" y="3191221"/>
            <a:ext cx="299136" cy="3010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ADEAF4B4-0D17-BAAA-AF7B-A52F35812AF4}"/>
              </a:ext>
            </a:extLst>
          </p:cNvPr>
          <p:cNvSpPr/>
          <p:nvPr/>
        </p:nvSpPr>
        <p:spPr bwMode="auto">
          <a:xfrm>
            <a:off x="9902083" y="3197707"/>
            <a:ext cx="299136" cy="362310"/>
          </a:xfrm>
          <a:prstGeom prst="rect">
            <a:avLst/>
          </a:prstGeom>
          <a:pattFill prst="wdDnDiag">
            <a:fgClr>
              <a:schemeClr val="accent1"/>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4C1FDFE2-C82D-72E9-9C1E-8731C077B4CC}"/>
              </a:ext>
            </a:extLst>
          </p:cNvPr>
          <p:cNvSpPr/>
          <p:nvPr/>
        </p:nvSpPr>
        <p:spPr bwMode="auto">
          <a:xfrm>
            <a:off x="10370300" y="3197707"/>
            <a:ext cx="299136" cy="6020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F4E02816-AEAC-4401-D833-2FF1AC1D7479}"/>
              </a:ext>
            </a:extLst>
          </p:cNvPr>
          <p:cNvSpPr/>
          <p:nvPr/>
        </p:nvSpPr>
        <p:spPr bwMode="auto">
          <a:xfrm>
            <a:off x="10837580" y="3197706"/>
            <a:ext cx="299136" cy="6443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6D76668-F34C-9451-141F-5B3A72A7D2D5}"/>
              </a:ext>
            </a:extLst>
          </p:cNvPr>
          <p:cNvSpPr/>
          <p:nvPr/>
        </p:nvSpPr>
        <p:spPr bwMode="auto">
          <a:xfrm>
            <a:off x="11307932" y="3197706"/>
            <a:ext cx="299136" cy="120123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6" name="Straight Connector 25">
            <a:extLst>
              <a:ext uri="{FF2B5EF4-FFF2-40B4-BE49-F238E27FC236}">
                <a16:creationId xmlns:a16="http://schemas.microsoft.com/office/drawing/2014/main" id="{A309B03C-B287-940C-8B3D-FA904F111900}"/>
              </a:ext>
            </a:extLst>
          </p:cNvPr>
          <p:cNvCxnSpPr/>
          <p:nvPr/>
        </p:nvCxnSpPr>
        <p:spPr bwMode="auto">
          <a:xfrm>
            <a:off x="6938685" y="3200505"/>
            <a:ext cx="4835563" cy="0"/>
          </a:xfrm>
          <a:prstGeom prst="line">
            <a:avLst/>
          </a:prstGeom>
          <a:noFill/>
          <a:ln w="28575" cap="flat" cmpd="sng" algn="ctr">
            <a:solidFill>
              <a:schemeClr val="bg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A42D03F3-F926-5244-B307-79EC4EEA4E4A}"/>
              </a:ext>
            </a:extLst>
          </p:cNvPr>
          <p:cNvSpPr txBox="1"/>
          <p:nvPr/>
        </p:nvSpPr>
        <p:spPr bwMode="auto">
          <a:xfrm>
            <a:off x="7223516" y="4098147"/>
            <a:ext cx="3913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ct val="50000"/>
              </a:spcBef>
            </a:pPr>
            <a:r>
              <a:rPr lang="en-US" sz="1600" b="0" dirty="0">
                <a:solidFill>
                  <a:schemeClr val="bg1"/>
                </a:solidFill>
                <a:latin typeface="Calibri" panose="020F0502020204030204" pitchFamily="34" charset="0"/>
              </a:rPr>
              <a:t>Previous treatment with KRAS</a:t>
            </a:r>
            <a:r>
              <a:rPr lang="en-US" sz="1600" b="0" baseline="30000" dirty="0">
                <a:solidFill>
                  <a:schemeClr val="bg1"/>
                </a:solidFill>
                <a:latin typeface="Calibri" panose="020F0502020204030204" pitchFamily="34" charset="0"/>
              </a:rPr>
              <a:t>G12C</a:t>
            </a:r>
            <a:r>
              <a:rPr lang="en-US" sz="1600" b="0" dirty="0">
                <a:solidFill>
                  <a:schemeClr val="bg1"/>
                </a:solidFill>
                <a:latin typeface="Calibri" panose="020F0502020204030204" pitchFamily="34" charset="0"/>
              </a:rPr>
              <a:t> inhibitor</a:t>
            </a:r>
          </a:p>
        </p:txBody>
      </p:sp>
      <p:sp>
        <p:nvSpPr>
          <p:cNvPr id="25" name="TextBox 24">
            <a:extLst>
              <a:ext uri="{FF2B5EF4-FFF2-40B4-BE49-F238E27FC236}">
                <a16:creationId xmlns:a16="http://schemas.microsoft.com/office/drawing/2014/main" id="{A6502395-6A32-1AC2-9ED7-646D0AE2D6FC}"/>
              </a:ext>
            </a:extLst>
          </p:cNvPr>
          <p:cNvSpPr txBox="1"/>
          <p:nvPr/>
        </p:nvSpPr>
        <p:spPr bwMode="auto">
          <a:xfrm>
            <a:off x="7032221" y="2306287"/>
            <a:ext cx="445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PD</a:t>
            </a:r>
          </a:p>
        </p:txBody>
      </p:sp>
      <p:sp>
        <p:nvSpPr>
          <p:cNvPr id="54" name="TextBox 53">
            <a:extLst>
              <a:ext uri="{FF2B5EF4-FFF2-40B4-BE49-F238E27FC236}">
                <a16:creationId xmlns:a16="http://schemas.microsoft.com/office/drawing/2014/main" id="{6F3A72CC-164A-5325-CF58-7E718034437C}"/>
              </a:ext>
            </a:extLst>
          </p:cNvPr>
          <p:cNvSpPr txBox="1"/>
          <p:nvPr/>
        </p:nvSpPr>
        <p:spPr bwMode="auto">
          <a:xfrm>
            <a:off x="7496086" y="2527800"/>
            <a:ext cx="445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PD</a:t>
            </a:r>
          </a:p>
        </p:txBody>
      </p:sp>
      <p:sp>
        <p:nvSpPr>
          <p:cNvPr id="55" name="TextBox 54">
            <a:extLst>
              <a:ext uri="{FF2B5EF4-FFF2-40B4-BE49-F238E27FC236}">
                <a16:creationId xmlns:a16="http://schemas.microsoft.com/office/drawing/2014/main" id="{54B5D04C-40CE-2913-73C7-C39E70ED3E3E}"/>
              </a:ext>
            </a:extLst>
          </p:cNvPr>
          <p:cNvSpPr txBox="1"/>
          <p:nvPr/>
        </p:nvSpPr>
        <p:spPr bwMode="auto">
          <a:xfrm>
            <a:off x="7969357" y="2594005"/>
            <a:ext cx="445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PD</a:t>
            </a:r>
          </a:p>
        </p:txBody>
      </p:sp>
      <p:sp>
        <p:nvSpPr>
          <p:cNvPr id="56" name="TextBox 55">
            <a:extLst>
              <a:ext uri="{FF2B5EF4-FFF2-40B4-BE49-F238E27FC236}">
                <a16:creationId xmlns:a16="http://schemas.microsoft.com/office/drawing/2014/main" id="{88359AEF-A312-4F23-C7C7-F03438FBDD34}"/>
              </a:ext>
            </a:extLst>
          </p:cNvPr>
          <p:cNvSpPr txBox="1"/>
          <p:nvPr/>
        </p:nvSpPr>
        <p:spPr bwMode="auto">
          <a:xfrm>
            <a:off x="8439790" y="2771531"/>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SD</a:t>
            </a:r>
          </a:p>
        </p:txBody>
      </p:sp>
      <p:sp>
        <p:nvSpPr>
          <p:cNvPr id="57" name="TextBox 56">
            <a:extLst>
              <a:ext uri="{FF2B5EF4-FFF2-40B4-BE49-F238E27FC236}">
                <a16:creationId xmlns:a16="http://schemas.microsoft.com/office/drawing/2014/main" id="{4FA263E2-BFD7-00AC-B065-07C33596F2F5}"/>
              </a:ext>
            </a:extLst>
          </p:cNvPr>
          <p:cNvSpPr txBox="1"/>
          <p:nvPr/>
        </p:nvSpPr>
        <p:spPr bwMode="auto">
          <a:xfrm>
            <a:off x="8911366" y="3398381"/>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SD</a:t>
            </a:r>
          </a:p>
        </p:txBody>
      </p:sp>
      <p:sp>
        <p:nvSpPr>
          <p:cNvPr id="58" name="TextBox 57">
            <a:extLst>
              <a:ext uri="{FF2B5EF4-FFF2-40B4-BE49-F238E27FC236}">
                <a16:creationId xmlns:a16="http://schemas.microsoft.com/office/drawing/2014/main" id="{80E336BF-061C-4136-166C-4C0FE7D1E924}"/>
              </a:ext>
            </a:extLst>
          </p:cNvPr>
          <p:cNvSpPr txBox="1"/>
          <p:nvPr/>
        </p:nvSpPr>
        <p:spPr bwMode="auto">
          <a:xfrm>
            <a:off x="9379557" y="3467389"/>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SD</a:t>
            </a:r>
          </a:p>
        </p:txBody>
      </p:sp>
      <p:sp>
        <p:nvSpPr>
          <p:cNvPr id="59" name="TextBox 58">
            <a:extLst>
              <a:ext uri="{FF2B5EF4-FFF2-40B4-BE49-F238E27FC236}">
                <a16:creationId xmlns:a16="http://schemas.microsoft.com/office/drawing/2014/main" id="{3E3D4A5E-A88A-6BF8-8710-FBC12F132D26}"/>
              </a:ext>
            </a:extLst>
          </p:cNvPr>
          <p:cNvSpPr txBox="1"/>
          <p:nvPr/>
        </p:nvSpPr>
        <p:spPr bwMode="auto">
          <a:xfrm>
            <a:off x="9839996" y="3527771"/>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SD</a:t>
            </a:r>
          </a:p>
        </p:txBody>
      </p:sp>
      <p:sp>
        <p:nvSpPr>
          <p:cNvPr id="60" name="TextBox 59">
            <a:extLst>
              <a:ext uri="{FF2B5EF4-FFF2-40B4-BE49-F238E27FC236}">
                <a16:creationId xmlns:a16="http://schemas.microsoft.com/office/drawing/2014/main" id="{C53A36BC-404F-7DA3-00D6-3ECDB86F453F}"/>
              </a:ext>
            </a:extLst>
          </p:cNvPr>
          <p:cNvSpPr txBox="1"/>
          <p:nvPr/>
        </p:nvSpPr>
        <p:spPr bwMode="auto">
          <a:xfrm>
            <a:off x="10324482" y="3769309"/>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PR</a:t>
            </a:r>
          </a:p>
        </p:txBody>
      </p:sp>
      <p:sp>
        <p:nvSpPr>
          <p:cNvPr id="61" name="TextBox 60">
            <a:extLst>
              <a:ext uri="{FF2B5EF4-FFF2-40B4-BE49-F238E27FC236}">
                <a16:creationId xmlns:a16="http://schemas.microsoft.com/office/drawing/2014/main" id="{00B59D44-0200-92EC-369B-98BE8FA5D921}"/>
              </a:ext>
            </a:extLst>
          </p:cNvPr>
          <p:cNvSpPr txBox="1"/>
          <p:nvPr/>
        </p:nvSpPr>
        <p:spPr bwMode="auto">
          <a:xfrm>
            <a:off x="10784538" y="3812439"/>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PR</a:t>
            </a:r>
          </a:p>
        </p:txBody>
      </p:sp>
      <p:sp>
        <p:nvSpPr>
          <p:cNvPr id="62" name="TextBox 61">
            <a:extLst>
              <a:ext uri="{FF2B5EF4-FFF2-40B4-BE49-F238E27FC236}">
                <a16:creationId xmlns:a16="http://schemas.microsoft.com/office/drawing/2014/main" id="{F7C920E9-B704-3A2A-A132-BD2CBE5CB8DF}"/>
              </a:ext>
            </a:extLst>
          </p:cNvPr>
          <p:cNvSpPr txBox="1"/>
          <p:nvPr/>
        </p:nvSpPr>
        <p:spPr bwMode="auto">
          <a:xfrm>
            <a:off x="11250362" y="4364437"/>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PR</a:t>
            </a:r>
          </a:p>
        </p:txBody>
      </p:sp>
    </p:spTree>
    <p:extLst>
      <p:ext uri="{BB962C8B-B14F-4D97-AF65-F5344CB8AC3E}">
        <p14:creationId xmlns:p14="http://schemas.microsoft.com/office/powerpoint/2010/main" val="1324682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4DE0-F85A-E1A6-F513-9EA30EAAEB7F}"/>
              </a:ext>
            </a:extLst>
          </p:cNvPr>
          <p:cNvSpPr>
            <a:spLocks noGrp="1"/>
          </p:cNvSpPr>
          <p:nvPr>
            <p:ph type="title"/>
          </p:nvPr>
        </p:nvSpPr>
        <p:spPr/>
        <p:txBody>
          <a:bodyPr/>
          <a:lstStyle/>
          <a:p>
            <a:r>
              <a:rPr lang="en-US" dirty="0"/>
              <a:t>CodeBreaK101: Duration of Response</a:t>
            </a:r>
          </a:p>
        </p:txBody>
      </p:sp>
      <p:sp>
        <p:nvSpPr>
          <p:cNvPr id="5" name="Content Placeholder 4">
            <a:extLst>
              <a:ext uri="{FF2B5EF4-FFF2-40B4-BE49-F238E27FC236}">
                <a16:creationId xmlns:a16="http://schemas.microsoft.com/office/drawing/2014/main" id="{7D4E5797-C9CC-BE17-74A6-57DAC2E9381C}"/>
              </a:ext>
            </a:extLst>
          </p:cNvPr>
          <p:cNvSpPr>
            <a:spLocks noGrp="1"/>
          </p:cNvSpPr>
          <p:nvPr>
            <p:ph idx="1"/>
          </p:nvPr>
        </p:nvSpPr>
        <p:spPr>
          <a:xfrm>
            <a:off x="604675" y="5260852"/>
            <a:ext cx="10877529" cy="902881"/>
          </a:xfrm>
        </p:spPr>
        <p:txBody>
          <a:bodyPr/>
          <a:lstStyle/>
          <a:p>
            <a:r>
              <a:rPr lang="en-US" sz="2000" dirty="0"/>
              <a:t>Of patients with PR (n = 3), 2 had ongoing response at data cutoff</a:t>
            </a:r>
          </a:p>
          <a:p>
            <a:r>
              <a:rPr lang="en-US" sz="2000" dirty="0"/>
              <a:t>Of patients with NSCLC progression on prior KRAS</a:t>
            </a:r>
            <a:r>
              <a:rPr lang="en-US" sz="2000" baseline="30000" dirty="0"/>
              <a:t>G12C</a:t>
            </a:r>
            <a:r>
              <a:rPr lang="en-US" sz="2000" dirty="0"/>
              <a:t> therapy (n = 4), 1 achieved tumor shrinkage &gt;30% at 5.5 mo but progressed at 6.9 mo</a:t>
            </a:r>
          </a:p>
        </p:txBody>
      </p:sp>
      <p:sp>
        <p:nvSpPr>
          <p:cNvPr id="4" name="Text Box 15">
            <a:extLst>
              <a:ext uri="{FF2B5EF4-FFF2-40B4-BE49-F238E27FC236}">
                <a16:creationId xmlns:a16="http://schemas.microsoft.com/office/drawing/2014/main" id="{1E1398F0-8545-6077-2EC7-2FD03873390B}"/>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400" b="0" spc="-10" dirty="0">
                <a:solidFill>
                  <a:srgbClr val="455560"/>
                </a:solidFill>
                <a:latin typeface="Calibri" panose="020F0502020204030204" pitchFamily="34" charset="0"/>
              </a:rPr>
              <a:t>Falchook</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WCLC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400" b="0" spc="-10" dirty="0">
                <a:solidFill>
                  <a:srgbClr val="455560"/>
                </a:solidFill>
                <a:latin typeface="Calibri" panose="020F0502020204030204" pitchFamily="34" charset="0"/>
              </a:rPr>
              <a:t>OA03.03</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Reproduced with permission.</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27" name="Straight Connector 26">
            <a:extLst>
              <a:ext uri="{FF2B5EF4-FFF2-40B4-BE49-F238E27FC236}">
                <a16:creationId xmlns:a16="http://schemas.microsoft.com/office/drawing/2014/main" id="{B756B33C-4D17-AF10-B31E-6BE378991A5D}"/>
              </a:ext>
            </a:extLst>
          </p:cNvPr>
          <p:cNvCxnSpPr>
            <a:cxnSpLocks/>
          </p:cNvCxnSpPr>
          <p:nvPr/>
        </p:nvCxnSpPr>
        <p:spPr bwMode="auto">
          <a:xfrm>
            <a:off x="2366685" y="2650051"/>
            <a:ext cx="6684009" cy="0"/>
          </a:xfrm>
          <a:prstGeom prst="line">
            <a:avLst/>
          </a:prstGeom>
          <a:noFill/>
          <a:ln w="28575" cap="flat" cmpd="sng" algn="ctr">
            <a:solidFill>
              <a:schemeClr val="bg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853217B7-8E8B-E187-AB52-264C867543F0}"/>
              </a:ext>
            </a:extLst>
          </p:cNvPr>
          <p:cNvSpPr txBox="1"/>
          <p:nvPr/>
        </p:nvSpPr>
        <p:spPr bwMode="auto">
          <a:xfrm>
            <a:off x="1855298" y="1299355"/>
            <a:ext cx="499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8895929D-CDFD-F891-4B14-9C1E6A6DF1D0}"/>
              </a:ext>
            </a:extLst>
          </p:cNvPr>
          <p:cNvSpPr txBox="1"/>
          <p:nvPr/>
        </p:nvSpPr>
        <p:spPr bwMode="auto">
          <a:xfrm>
            <a:off x="1860473" y="1681767"/>
            <a:ext cx="499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2D9DFC2A-4F7F-DB3C-8100-17CF2FC12F22}"/>
              </a:ext>
            </a:extLst>
          </p:cNvPr>
          <p:cNvSpPr txBox="1"/>
          <p:nvPr/>
        </p:nvSpPr>
        <p:spPr bwMode="auto">
          <a:xfrm>
            <a:off x="1857888" y="2083544"/>
            <a:ext cx="499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96B375AE-8E69-D7EA-AA91-26DBC7022BC5}"/>
              </a:ext>
            </a:extLst>
          </p:cNvPr>
          <p:cNvSpPr txBox="1"/>
          <p:nvPr/>
        </p:nvSpPr>
        <p:spPr bwMode="auto">
          <a:xfrm>
            <a:off x="2002593" y="2465956"/>
            <a:ext cx="3597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E3734FCC-6963-692D-02CF-6B75B8CA3279}"/>
              </a:ext>
            </a:extLst>
          </p:cNvPr>
          <p:cNvSpPr txBox="1"/>
          <p:nvPr/>
        </p:nvSpPr>
        <p:spPr bwMode="auto">
          <a:xfrm>
            <a:off x="1771202" y="2850276"/>
            <a:ext cx="583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2" name="TextBox 21">
            <a:extLst>
              <a:ext uri="{FF2B5EF4-FFF2-40B4-BE49-F238E27FC236}">
                <a16:creationId xmlns:a16="http://schemas.microsoft.com/office/drawing/2014/main" id="{B1D04C41-98CC-C469-79AD-D73C33302255}"/>
              </a:ext>
            </a:extLst>
          </p:cNvPr>
          <p:cNvSpPr txBox="1"/>
          <p:nvPr/>
        </p:nvSpPr>
        <p:spPr bwMode="auto">
          <a:xfrm>
            <a:off x="1776375" y="3232688"/>
            <a:ext cx="583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1503CDE7-2024-AA77-AB8A-647956F3661A}"/>
              </a:ext>
            </a:extLst>
          </p:cNvPr>
          <p:cNvSpPr txBox="1"/>
          <p:nvPr/>
        </p:nvSpPr>
        <p:spPr bwMode="auto">
          <a:xfrm>
            <a:off x="1773789" y="3637620"/>
            <a:ext cx="583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E0190547-F58C-2358-B9FD-2993E07E7B6C}"/>
              </a:ext>
            </a:extLst>
          </p:cNvPr>
          <p:cNvSpPr txBox="1"/>
          <p:nvPr/>
        </p:nvSpPr>
        <p:spPr bwMode="auto">
          <a:xfrm>
            <a:off x="1778961" y="4020031"/>
            <a:ext cx="583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5" name="TextBox 24">
            <a:extLst>
              <a:ext uri="{FF2B5EF4-FFF2-40B4-BE49-F238E27FC236}">
                <a16:creationId xmlns:a16="http://schemas.microsoft.com/office/drawing/2014/main" id="{8C3A1E8B-9303-55E5-9035-C3ECDC65D1EF}"/>
              </a:ext>
            </a:extLst>
          </p:cNvPr>
          <p:cNvSpPr txBox="1"/>
          <p:nvPr/>
        </p:nvSpPr>
        <p:spPr bwMode="auto">
          <a:xfrm>
            <a:off x="1778960" y="4403843"/>
            <a:ext cx="583354" cy="59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35314477-70D9-39E0-0F53-CB13A3C3A360}"/>
              </a:ext>
            </a:extLst>
          </p:cNvPr>
          <p:cNvSpPr txBox="1"/>
          <p:nvPr/>
        </p:nvSpPr>
        <p:spPr bwMode="auto">
          <a:xfrm rot="16200000">
            <a:off x="335548" y="2775285"/>
            <a:ext cx="2347942" cy="583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 Change from Baseline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in Sum of Diameters</a:t>
            </a:r>
          </a:p>
        </p:txBody>
      </p:sp>
      <p:grpSp>
        <p:nvGrpSpPr>
          <p:cNvPr id="7" name="Group 6">
            <a:extLst>
              <a:ext uri="{FF2B5EF4-FFF2-40B4-BE49-F238E27FC236}">
                <a16:creationId xmlns:a16="http://schemas.microsoft.com/office/drawing/2014/main" id="{EB99E065-0795-BE83-5277-EEEE0EFE0305}"/>
              </a:ext>
            </a:extLst>
          </p:cNvPr>
          <p:cNvGrpSpPr/>
          <p:nvPr/>
        </p:nvGrpSpPr>
        <p:grpSpPr>
          <a:xfrm>
            <a:off x="2296775" y="1483484"/>
            <a:ext cx="57774" cy="3107777"/>
            <a:chOff x="6771939" y="2888428"/>
            <a:chExt cx="75303" cy="1930996"/>
          </a:xfrm>
        </p:grpSpPr>
        <p:cxnSp>
          <p:nvCxnSpPr>
            <p:cNvPr id="8" name="Straight Connector 7">
              <a:extLst>
                <a:ext uri="{FF2B5EF4-FFF2-40B4-BE49-F238E27FC236}">
                  <a16:creationId xmlns:a16="http://schemas.microsoft.com/office/drawing/2014/main" id="{DF053BD5-3CB7-9F06-0D46-018355E09222}"/>
                </a:ext>
              </a:extLst>
            </p:cNvPr>
            <p:cNvCxnSpPr>
              <a:cxnSpLocks/>
            </p:cNvCxnSpPr>
            <p:nvPr/>
          </p:nvCxnSpPr>
          <p:spPr bwMode="auto">
            <a:xfrm>
              <a:off x="6771939" y="2888428"/>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F770741B-DACF-A1A8-7725-7AEA7A82E27A}"/>
                </a:ext>
              </a:extLst>
            </p:cNvPr>
            <p:cNvCxnSpPr>
              <a:cxnSpLocks/>
            </p:cNvCxnSpPr>
            <p:nvPr/>
          </p:nvCxnSpPr>
          <p:spPr bwMode="auto">
            <a:xfrm>
              <a:off x="6771939" y="3129802"/>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9EA283B-F347-AA90-A6B4-1C716077B8CE}"/>
                </a:ext>
              </a:extLst>
            </p:cNvPr>
            <p:cNvCxnSpPr>
              <a:cxnSpLocks/>
            </p:cNvCxnSpPr>
            <p:nvPr/>
          </p:nvCxnSpPr>
          <p:spPr bwMode="auto">
            <a:xfrm>
              <a:off x="6771939" y="3371177"/>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F0FE741-AFE2-44E8-B13D-063627178DFB}"/>
                </a:ext>
              </a:extLst>
            </p:cNvPr>
            <p:cNvCxnSpPr>
              <a:cxnSpLocks/>
            </p:cNvCxnSpPr>
            <p:nvPr/>
          </p:nvCxnSpPr>
          <p:spPr bwMode="auto">
            <a:xfrm>
              <a:off x="6771939" y="3612551"/>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49402E2-EA4A-F219-4CD9-056E2B5F6D70}"/>
                </a:ext>
              </a:extLst>
            </p:cNvPr>
            <p:cNvCxnSpPr>
              <a:cxnSpLocks/>
            </p:cNvCxnSpPr>
            <p:nvPr/>
          </p:nvCxnSpPr>
          <p:spPr bwMode="auto">
            <a:xfrm>
              <a:off x="6771939" y="3853925"/>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DCCDB27-91FD-A1F1-EA15-3245F6A00D33}"/>
                </a:ext>
              </a:extLst>
            </p:cNvPr>
            <p:cNvCxnSpPr>
              <a:cxnSpLocks/>
            </p:cNvCxnSpPr>
            <p:nvPr/>
          </p:nvCxnSpPr>
          <p:spPr bwMode="auto">
            <a:xfrm>
              <a:off x="6771939" y="4095300"/>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0AF2B41-353A-24ED-297D-F8927D251652}"/>
                </a:ext>
              </a:extLst>
            </p:cNvPr>
            <p:cNvCxnSpPr>
              <a:cxnSpLocks/>
            </p:cNvCxnSpPr>
            <p:nvPr/>
          </p:nvCxnSpPr>
          <p:spPr bwMode="auto">
            <a:xfrm>
              <a:off x="6771939" y="4336674"/>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A0E384E-6BFF-2CE6-6AB9-7C92FFAED172}"/>
                </a:ext>
              </a:extLst>
            </p:cNvPr>
            <p:cNvCxnSpPr>
              <a:cxnSpLocks/>
            </p:cNvCxnSpPr>
            <p:nvPr/>
          </p:nvCxnSpPr>
          <p:spPr bwMode="auto">
            <a:xfrm>
              <a:off x="6771939" y="4578048"/>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A52D868-2AD0-7E4B-46B2-236F90CEE08A}"/>
                </a:ext>
              </a:extLst>
            </p:cNvPr>
            <p:cNvCxnSpPr>
              <a:cxnSpLocks/>
            </p:cNvCxnSpPr>
            <p:nvPr/>
          </p:nvCxnSpPr>
          <p:spPr bwMode="auto">
            <a:xfrm>
              <a:off x="6771939" y="4819424"/>
              <a:ext cx="7530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 name="Straight Connector 2">
            <a:extLst>
              <a:ext uri="{FF2B5EF4-FFF2-40B4-BE49-F238E27FC236}">
                <a16:creationId xmlns:a16="http://schemas.microsoft.com/office/drawing/2014/main" id="{17B4FE8C-4FF2-0896-211F-C00FCEFF185C}"/>
              </a:ext>
            </a:extLst>
          </p:cNvPr>
          <p:cNvCxnSpPr>
            <a:cxnSpLocks/>
          </p:cNvCxnSpPr>
          <p:nvPr/>
        </p:nvCxnSpPr>
        <p:spPr bwMode="auto">
          <a:xfrm>
            <a:off x="2354549" y="1479978"/>
            <a:ext cx="0" cy="311128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E2371AA-E896-5CAF-E1BE-9B42C980FB6F}"/>
              </a:ext>
            </a:extLst>
          </p:cNvPr>
          <p:cNvCxnSpPr>
            <a:cxnSpLocks/>
          </p:cNvCxnSpPr>
          <p:nvPr/>
        </p:nvCxnSpPr>
        <p:spPr bwMode="auto">
          <a:xfrm>
            <a:off x="2366685" y="4584593"/>
            <a:ext cx="6665347" cy="0"/>
          </a:xfrm>
          <a:prstGeom prst="line">
            <a:avLst/>
          </a:prstGeom>
          <a:noFill/>
          <a:ln w="28575" cap="flat" cmpd="sng" algn="ctr">
            <a:solidFill>
              <a:schemeClr val="bg1"/>
            </a:solidFill>
            <a:prstDash val="solid"/>
            <a:round/>
            <a:headEnd type="none" w="med" len="med"/>
            <a:tailEnd type="none" w="med" len="med"/>
          </a:ln>
          <a:effectLst/>
        </p:spPr>
      </p:cxnSp>
      <p:grpSp>
        <p:nvGrpSpPr>
          <p:cNvPr id="37" name="Group 36">
            <a:extLst>
              <a:ext uri="{FF2B5EF4-FFF2-40B4-BE49-F238E27FC236}">
                <a16:creationId xmlns:a16="http://schemas.microsoft.com/office/drawing/2014/main" id="{3560CC95-40C8-E48E-CD7C-82A7094513B6}"/>
              </a:ext>
            </a:extLst>
          </p:cNvPr>
          <p:cNvGrpSpPr/>
          <p:nvPr/>
        </p:nvGrpSpPr>
        <p:grpSpPr>
          <a:xfrm rot="5400000">
            <a:off x="6009071" y="1646544"/>
            <a:ext cx="99211" cy="5946712"/>
            <a:chOff x="6771939" y="2888428"/>
            <a:chExt cx="75303" cy="1930996"/>
          </a:xfrm>
        </p:grpSpPr>
        <p:cxnSp>
          <p:nvCxnSpPr>
            <p:cNvPr id="38" name="Straight Connector 37">
              <a:extLst>
                <a:ext uri="{FF2B5EF4-FFF2-40B4-BE49-F238E27FC236}">
                  <a16:creationId xmlns:a16="http://schemas.microsoft.com/office/drawing/2014/main" id="{E3AC988A-C4E4-C4BB-D707-92377825855A}"/>
                </a:ext>
              </a:extLst>
            </p:cNvPr>
            <p:cNvCxnSpPr>
              <a:cxnSpLocks/>
            </p:cNvCxnSpPr>
            <p:nvPr/>
          </p:nvCxnSpPr>
          <p:spPr bwMode="auto">
            <a:xfrm>
              <a:off x="6771939" y="2888428"/>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A1E39A4-7398-7B9F-C817-F041E2F3A6CF}"/>
                </a:ext>
              </a:extLst>
            </p:cNvPr>
            <p:cNvCxnSpPr>
              <a:cxnSpLocks/>
            </p:cNvCxnSpPr>
            <p:nvPr/>
          </p:nvCxnSpPr>
          <p:spPr bwMode="auto">
            <a:xfrm>
              <a:off x="6771939" y="3129802"/>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1B61B28-DC73-5064-5A4B-6CE99D832A14}"/>
                </a:ext>
              </a:extLst>
            </p:cNvPr>
            <p:cNvCxnSpPr>
              <a:cxnSpLocks/>
            </p:cNvCxnSpPr>
            <p:nvPr/>
          </p:nvCxnSpPr>
          <p:spPr bwMode="auto">
            <a:xfrm>
              <a:off x="6771939" y="3371177"/>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64803DC-0FAA-C3BB-BD24-DF5F3CB5864B}"/>
                </a:ext>
              </a:extLst>
            </p:cNvPr>
            <p:cNvCxnSpPr>
              <a:cxnSpLocks/>
            </p:cNvCxnSpPr>
            <p:nvPr/>
          </p:nvCxnSpPr>
          <p:spPr bwMode="auto">
            <a:xfrm>
              <a:off x="6771939" y="3612551"/>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E6EB78C-51D7-AE69-ED0A-04D50AD546DF}"/>
                </a:ext>
              </a:extLst>
            </p:cNvPr>
            <p:cNvCxnSpPr>
              <a:cxnSpLocks/>
            </p:cNvCxnSpPr>
            <p:nvPr/>
          </p:nvCxnSpPr>
          <p:spPr bwMode="auto">
            <a:xfrm>
              <a:off x="6771939" y="3853925"/>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C73099C-9E25-0775-AB4D-C3935C6C80AD}"/>
                </a:ext>
              </a:extLst>
            </p:cNvPr>
            <p:cNvCxnSpPr>
              <a:cxnSpLocks/>
            </p:cNvCxnSpPr>
            <p:nvPr/>
          </p:nvCxnSpPr>
          <p:spPr bwMode="auto">
            <a:xfrm>
              <a:off x="6771939" y="4095300"/>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5A4433D-5FAB-32A8-21B1-3D2DCAAC4DCA}"/>
                </a:ext>
              </a:extLst>
            </p:cNvPr>
            <p:cNvCxnSpPr>
              <a:cxnSpLocks/>
            </p:cNvCxnSpPr>
            <p:nvPr/>
          </p:nvCxnSpPr>
          <p:spPr bwMode="auto">
            <a:xfrm>
              <a:off x="6771939" y="4336674"/>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C99F254-300F-8D65-BD3A-D6FE05666BEA}"/>
                </a:ext>
              </a:extLst>
            </p:cNvPr>
            <p:cNvCxnSpPr>
              <a:cxnSpLocks/>
            </p:cNvCxnSpPr>
            <p:nvPr/>
          </p:nvCxnSpPr>
          <p:spPr bwMode="auto">
            <a:xfrm>
              <a:off x="6771939" y="4578048"/>
              <a:ext cx="7530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6392F8D-EF0F-373A-7AD9-296BE0B860E0}"/>
                </a:ext>
              </a:extLst>
            </p:cNvPr>
            <p:cNvCxnSpPr>
              <a:cxnSpLocks/>
            </p:cNvCxnSpPr>
            <p:nvPr/>
          </p:nvCxnSpPr>
          <p:spPr bwMode="auto">
            <a:xfrm>
              <a:off x="6771939" y="4819424"/>
              <a:ext cx="75303" cy="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A92C0C3E-6C1E-C10D-B1E2-6E338FB690BE}"/>
              </a:ext>
            </a:extLst>
          </p:cNvPr>
          <p:cNvSpPr txBox="1"/>
          <p:nvPr/>
        </p:nvSpPr>
        <p:spPr bwMode="auto">
          <a:xfrm>
            <a:off x="6565586" y="4604899"/>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54" name="TextBox 53">
            <a:extLst>
              <a:ext uri="{FF2B5EF4-FFF2-40B4-BE49-F238E27FC236}">
                <a16:creationId xmlns:a16="http://schemas.microsoft.com/office/drawing/2014/main" id="{EE3C6DD4-21BB-F7FE-D77B-DA2E3DC0EBF4}"/>
              </a:ext>
            </a:extLst>
          </p:cNvPr>
          <p:cNvSpPr txBox="1"/>
          <p:nvPr/>
        </p:nvSpPr>
        <p:spPr bwMode="auto">
          <a:xfrm>
            <a:off x="7250420" y="4594818"/>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10.5</a:t>
            </a:r>
          </a:p>
        </p:txBody>
      </p:sp>
      <p:sp>
        <p:nvSpPr>
          <p:cNvPr id="55" name="TextBox 54">
            <a:extLst>
              <a:ext uri="{FF2B5EF4-FFF2-40B4-BE49-F238E27FC236}">
                <a16:creationId xmlns:a16="http://schemas.microsoft.com/office/drawing/2014/main" id="{20D98824-CC77-7B58-5096-117A468DBD42}"/>
              </a:ext>
            </a:extLst>
          </p:cNvPr>
          <p:cNvSpPr txBox="1"/>
          <p:nvPr/>
        </p:nvSpPr>
        <p:spPr bwMode="auto">
          <a:xfrm>
            <a:off x="7993758" y="459601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56" name="TextBox 55">
            <a:extLst>
              <a:ext uri="{FF2B5EF4-FFF2-40B4-BE49-F238E27FC236}">
                <a16:creationId xmlns:a16="http://schemas.microsoft.com/office/drawing/2014/main" id="{0F1D43B2-BC56-524F-7A5A-E8EEA0EB6ED6}"/>
              </a:ext>
            </a:extLst>
          </p:cNvPr>
          <p:cNvSpPr txBox="1"/>
          <p:nvPr/>
        </p:nvSpPr>
        <p:spPr bwMode="auto">
          <a:xfrm>
            <a:off x="8733456" y="4603701"/>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13.5</a:t>
            </a:r>
          </a:p>
        </p:txBody>
      </p:sp>
      <p:sp>
        <p:nvSpPr>
          <p:cNvPr id="57" name="TextBox 56">
            <a:extLst>
              <a:ext uri="{FF2B5EF4-FFF2-40B4-BE49-F238E27FC236}">
                <a16:creationId xmlns:a16="http://schemas.microsoft.com/office/drawing/2014/main" id="{3A6E9BA4-62CB-1F4B-6CF6-16BF82292EE6}"/>
              </a:ext>
            </a:extLst>
          </p:cNvPr>
          <p:cNvSpPr txBox="1"/>
          <p:nvPr/>
        </p:nvSpPr>
        <p:spPr bwMode="auto">
          <a:xfrm>
            <a:off x="3066659" y="4872413"/>
            <a:ext cx="5280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 from Start of Treatment</a:t>
            </a:r>
          </a:p>
        </p:txBody>
      </p:sp>
      <p:sp>
        <p:nvSpPr>
          <p:cNvPr id="58" name="TextBox 57">
            <a:extLst>
              <a:ext uri="{FF2B5EF4-FFF2-40B4-BE49-F238E27FC236}">
                <a16:creationId xmlns:a16="http://schemas.microsoft.com/office/drawing/2014/main" id="{0407FA03-D45C-1473-38E0-93F8517DA276}"/>
              </a:ext>
            </a:extLst>
          </p:cNvPr>
          <p:cNvSpPr txBox="1"/>
          <p:nvPr/>
        </p:nvSpPr>
        <p:spPr bwMode="auto">
          <a:xfrm>
            <a:off x="7544309" y="1163702"/>
            <a:ext cx="385092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err="1">
                <a:solidFill>
                  <a:schemeClr val="bg1"/>
                </a:solidFill>
                <a:latin typeface="Calibri" panose="020F0502020204030204" pitchFamily="34" charset="0"/>
              </a:rPr>
              <a:t>Sotorasib</a:t>
            </a:r>
            <a:r>
              <a:rPr lang="en-US" sz="1600" b="0" dirty="0">
                <a:solidFill>
                  <a:schemeClr val="bg1"/>
                </a:solidFill>
                <a:latin typeface="Calibri" panose="020F0502020204030204" pitchFamily="34" charset="0"/>
              </a:rPr>
              <a:t> 960 mg + RMC-4630 100 mg (n=3)</a:t>
            </a:r>
            <a:br>
              <a:rPr lang="en-US" sz="1600" b="0" dirty="0">
                <a:solidFill>
                  <a:schemeClr val="bg1"/>
                </a:solidFill>
                <a:latin typeface="Calibri" panose="020F0502020204030204" pitchFamily="34" charset="0"/>
              </a:rPr>
            </a:br>
            <a:r>
              <a:rPr lang="en-US" sz="1600" b="0" dirty="0" err="1">
                <a:solidFill>
                  <a:schemeClr val="bg1"/>
                </a:solidFill>
                <a:latin typeface="Calibri" panose="020F0502020204030204" pitchFamily="34" charset="0"/>
              </a:rPr>
              <a:t>Sotorasib</a:t>
            </a:r>
            <a:r>
              <a:rPr lang="en-US" sz="1600" b="0" dirty="0">
                <a:solidFill>
                  <a:schemeClr val="bg1"/>
                </a:solidFill>
                <a:latin typeface="Calibri" panose="020F0502020204030204" pitchFamily="34" charset="0"/>
              </a:rPr>
              <a:t> 960 mg + RMC-4630 140 mg (n=4)</a:t>
            </a:r>
            <a:br>
              <a:rPr lang="en-US" sz="1600" b="0" dirty="0">
                <a:solidFill>
                  <a:schemeClr val="bg1"/>
                </a:solidFill>
                <a:latin typeface="Calibri" panose="020F0502020204030204" pitchFamily="34" charset="0"/>
              </a:rPr>
            </a:br>
            <a:r>
              <a:rPr lang="en-US" sz="1600" b="0" dirty="0" err="1">
                <a:solidFill>
                  <a:schemeClr val="bg1"/>
                </a:solidFill>
                <a:latin typeface="Calibri" panose="020F0502020204030204" pitchFamily="34" charset="0"/>
              </a:rPr>
              <a:t>Sotorasib</a:t>
            </a:r>
            <a:r>
              <a:rPr lang="en-US" sz="1600" b="0" dirty="0">
                <a:solidFill>
                  <a:schemeClr val="bg1"/>
                </a:solidFill>
                <a:latin typeface="Calibri" panose="020F0502020204030204" pitchFamily="34" charset="0"/>
              </a:rPr>
              <a:t> 960 mg + RMC-4630 200 mg (n=3)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Response ongoing</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Indicates previous KRAS</a:t>
            </a:r>
            <a:r>
              <a:rPr lang="en-US" sz="1600" b="0" baseline="30000" dirty="0">
                <a:solidFill>
                  <a:schemeClr val="bg1"/>
                </a:solidFill>
                <a:latin typeface="Calibri" panose="020F0502020204030204" pitchFamily="34" charset="0"/>
              </a:rPr>
              <a:t>G12C</a:t>
            </a:r>
            <a:r>
              <a:rPr lang="en-US" sz="1600" b="0" dirty="0">
                <a:solidFill>
                  <a:schemeClr val="bg1"/>
                </a:solidFill>
                <a:latin typeface="Calibri" panose="020F0502020204030204" pitchFamily="34" charset="0"/>
              </a:rPr>
              <a:t> inhibitor</a:t>
            </a:r>
            <a:endParaRPr lang="en-US" sz="1600" b="0" baseline="30000" dirty="0">
              <a:solidFill>
                <a:schemeClr val="bg1"/>
              </a:solidFill>
              <a:latin typeface="Calibri" panose="020F0502020204030204" pitchFamily="34" charset="0"/>
            </a:endParaRPr>
          </a:p>
        </p:txBody>
      </p:sp>
      <p:cxnSp>
        <p:nvCxnSpPr>
          <p:cNvPr id="64" name="Straight Connector 63">
            <a:extLst>
              <a:ext uri="{FF2B5EF4-FFF2-40B4-BE49-F238E27FC236}">
                <a16:creationId xmlns:a16="http://schemas.microsoft.com/office/drawing/2014/main" id="{532ACF3B-7A5C-6BC3-B3F1-E4E77B90DDCD}"/>
              </a:ext>
            </a:extLst>
          </p:cNvPr>
          <p:cNvCxnSpPr>
            <a:cxnSpLocks/>
          </p:cNvCxnSpPr>
          <p:nvPr/>
        </p:nvCxnSpPr>
        <p:spPr bwMode="auto">
          <a:xfrm>
            <a:off x="7250420" y="1341440"/>
            <a:ext cx="293889" cy="0"/>
          </a:xfrm>
          <a:prstGeom prst="line">
            <a:avLst/>
          </a:prstGeom>
          <a:noFill/>
          <a:ln w="28575" cap="flat" cmpd="sng" algn="ctr">
            <a:solidFill>
              <a:schemeClr val="accent1"/>
            </a:solidFill>
            <a:prstDash val="solid"/>
            <a:round/>
            <a:headEnd type="none" w="med" len="med"/>
            <a:tailEnd type="none" w="med" len="med"/>
          </a:ln>
          <a:effectLst/>
        </p:spPr>
      </p:cxnSp>
      <p:sp>
        <p:nvSpPr>
          <p:cNvPr id="66" name="Oval 65">
            <a:extLst>
              <a:ext uri="{FF2B5EF4-FFF2-40B4-BE49-F238E27FC236}">
                <a16:creationId xmlns:a16="http://schemas.microsoft.com/office/drawing/2014/main" id="{7B91F60C-B22A-B106-41B9-24F5671E25F6}"/>
              </a:ext>
            </a:extLst>
          </p:cNvPr>
          <p:cNvSpPr/>
          <p:nvPr/>
        </p:nvSpPr>
        <p:spPr bwMode="auto">
          <a:xfrm>
            <a:off x="7345345" y="1294681"/>
            <a:ext cx="94925" cy="9492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7" name="Straight Connector 66">
            <a:extLst>
              <a:ext uri="{FF2B5EF4-FFF2-40B4-BE49-F238E27FC236}">
                <a16:creationId xmlns:a16="http://schemas.microsoft.com/office/drawing/2014/main" id="{849C809C-24DD-DCA3-A500-BA0BC6BED942}"/>
              </a:ext>
            </a:extLst>
          </p:cNvPr>
          <p:cNvCxnSpPr>
            <a:cxnSpLocks/>
          </p:cNvCxnSpPr>
          <p:nvPr/>
        </p:nvCxnSpPr>
        <p:spPr bwMode="auto">
          <a:xfrm>
            <a:off x="7267491" y="1587164"/>
            <a:ext cx="293889" cy="0"/>
          </a:xfrm>
          <a:prstGeom prst="line">
            <a:avLst/>
          </a:prstGeom>
          <a:noFill/>
          <a:ln w="28575" cap="flat" cmpd="sng" algn="ctr">
            <a:solidFill>
              <a:schemeClr val="accent3"/>
            </a:solidFill>
            <a:prstDash val="solid"/>
            <a:round/>
            <a:headEnd type="none" w="med" len="med"/>
            <a:tailEnd type="none" w="med" len="med"/>
          </a:ln>
          <a:effectLst/>
        </p:spPr>
      </p:cxnSp>
      <p:sp>
        <p:nvSpPr>
          <p:cNvPr id="68" name="Oval 67">
            <a:extLst>
              <a:ext uri="{FF2B5EF4-FFF2-40B4-BE49-F238E27FC236}">
                <a16:creationId xmlns:a16="http://schemas.microsoft.com/office/drawing/2014/main" id="{6913DD55-C85A-7F90-1132-966B39AB0638}"/>
              </a:ext>
            </a:extLst>
          </p:cNvPr>
          <p:cNvSpPr/>
          <p:nvPr/>
        </p:nvSpPr>
        <p:spPr bwMode="auto">
          <a:xfrm>
            <a:off x="7362416" y="1540405"/>
            <a:ext cx="94925" cy="9492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9" name="Straight Connector 68">
            <a:extLst>
              <a:ext uri="{FF2B5EF4-FFF2-40B4-BE49-F238E27FC236}">
                <a16:creationId xmlns:a16="http://schemas.microsoft.com/office/drawing/2014/main" id="{C666DD58-D4DE-CDA9-B658-FDFD83A9A4F1}"/>
              </a:ext>
            </a:extLst>
          </p:cNvPr>
          <p:cNvCxnSpPr>
            <a:cxnSpLocks/>
          </p:cNvCxnSpPr>
          <p:nvPr/>
        </p:nvCxnSpPr>
        <p:spPr bwMode="auto">
          <a:xfrm>
            <a:off x="7273445" y="1830608"/>
            <a:ext cx="293889" cy="0"/>
          </a:xfrm>
          <a:prstGeom prst="line">
            <a:avLst/>
          </a:prstGeom>
          <a:noFill/>
          <a:ln w="28575" cap="flat" cmpd="sng" algn="ctr">
            <a:solidFill>
              <a:schemeClr val="accent4"/>
            </a:solidFill>
            <a:prstDash val="solid"/>
            <a:round/>
            <a:headEnd type="none" w="med" len="med"/>
            <a:tailEnd type="none" w="med" len="med"/>
          </a:ln>
          <a:effectLst/>
        </p:spPr>
      </p:cxnSp>
      <p:sp>
        <p:nvSpPr>
          <p:cNvPr id="70" name="Oval 69">
            <a:extLst>
              <a:ext uri="{FF2B5EF4-FFF2-40B4-BE49-F238E27FC236}">
                <a16:creationId xmlns:a16="http://schemas.microsoft.com/office/drawing/2014/main" id="{9A083B9D-F4F4-E812-AB8D-929E16BA7097}"/>
              </a:ext>
            </a:extLst>
          </p:cNvPr>
          <p:cNvSpPr/>
          <p:nvPr/>
        </p:nvSpPr>
        <p:spPr bwMode="auto">
          <a:xfrm>
            <a:off x="7368370" y="1783849"/>
            <a:ext cx="94925" cy="94925"/>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2" name="Straight Arrow Connector 71">
            <a:extLst>
              <a:ext uri="{FF2B5EF4-FFF2-40B4-BE49-F238E27FC236}">
                <a16:creationId xmlns:a16="http://schemas.microsoft.com/office/drawing/2014/main" id="{04624295-2491-6EE4-DA67-8BBC150F3799}"/>
              </a:ext>
            </a:extLst>
          </p:cNvPr>
          <p:cNvCxnSpPr/>
          <p:nvPr/>
        </p:nvCxnSpPr>
        <p:spPr bwMode="auto">
          <a:xfrm>
            <a:off x="7335297" y="2068472"/>
            <a:ext cx="180871" cy="0"/>
          </a:xfrm>
          <a:prstGeom prst="straightConnector1">
            <a:avLst/>
          </a:prstGeom>
          <a:noFill/>
          <a:ln w="28575" cap="flat" cmpd="sng" algn="ctr">
            <a:solidFill>
              <a:schemeClr val="bg1"/>
            </a:solidFill>
            <a:prstDash val="solid"/>
            <a:round/>
            <a:headEnd type="none" w="med" len="med"/>
            <a:tailEnd type="triangle"/>
          </a:ln>
          <a:effectLst/>
        </p:spPr>
      </p:cxnSp>
      <p:sp>
        <p:nvSpPr>
          <p:cNvPr id="73" name="TextBox 72">
            <a:extLst>
              <a:ext uri="{FF2B5EF4-FFF2-40B4-BE49-F238E27FC236}">
                <a16:creationId xmlns:a16="http://schemas.microsoft.com/office/drawing/2014/main" id="{04E0E2B0-DEE0-4C2B-D57D-DCA02332370E}"/>
              </a:ext>
            </a:extLst>
          </p:cNvPr>
          <p:cNvSpPr txBox="1"/>
          <p:nvPr/>
        </p:nvSpPr>
        <p:spPr bwMode="auto">
          <a:xfrm>
            <a:off x="7271674" y="216456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4" name="Freeform: Shape 73">
            <a:extLst>
              <a:ext uri="{FF2B5EF4-FFF2-40B4-BE49-F238E27FC236}">
                <a16:creationId xmlns:a16="http://schemas.microsoft.com/office/drawing/2014/main" id="{3709809A-0AA4-729E-1ABC-AA97AD1794EE}"/>
              </a:ext>
            </a:extLst>
          </p:cNvPr>
          <p:cNvSpPr/>
          <p:nvPr/>
        </p:nvSpPr>
        <p:spPr bwMode="auto">
          <a:xfrm>
            <a:off x="2361363" y="2085033"/>
            <a:ext cx="3406391" cy="562708"/>
          </a:xfrm>
          <a:custGeom>
            <a:avLst/>
            <a:gdLst>
              <a:gd name="connsiteX0" fmla="*/ 0 w 3406391"/>
              <a:gd name="connsiteY0" fmla="*/ 562708 h 562708"/>
              <a:gd name="connsiteX1" fmla="*/ 572756 w 3406391"/>
              <a:gd name="connsiteY1" fmla="*/ 427055 h 562708"/>
              <a:gd name="connsiteX2" fmla="*/ 638070 w 3406391"/>
              <a:gd name="connsiteY2" fmla="*/ 411982 h 562708"/>
              <a:gd name="connsiteX3" fmla="*/ 1301261 w 3406391"/>
              <a:gd name="connsiteY3" fmla="*/ 266281 h 562708"/>
              <a:gd name="connsiteX4" fmla="*/ 2014694 w 3406391"/>
              <a:gd name="connsiteY4" fmla="*/ 266281 h 562708"/>
              <a:gd name="connsiteX5" fmla="*/ 2677885 w 3406391"/>
              <a:gd name="connsiteY5" fmla="*/ 271305 h 562708"/>
              <a:gd name="connsiteX6" fmla="*/ 3406391 w 3406391"/>
              <a:gd name="connsiteY6" fmla="*/ 0 h 56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6391" h="562708">
                <a:moveTo>
                  <a:pt x="0" y="562708"/>
                </a:moveTo>
                <a:lnTo>
                  <a:pt x="572756" y="427055"/>
                </a:lnTo>
                <a:lnTo>
                  <a:pt x="638070" y="411982"/>
                </a:lnTo>
                <a:lnTo>
                  <a:pt x="1301261" y="266281"/>
                </a:lnTo>
                <a:lnTo>
                  <a:pt x="2014694" y="266281"/>
                </a:lnTo>
                <a:lnTo>
                  <a:pt x="2677885" y="271305"/>
                </a:lnTo>
                <a:lnTo>
                  <a:pt x="3406391" y="0"/>
                </a:lnTo>
              </a:path>
            </a:pathLst>
          </a:custGeom>
          <a:noFill/>
          <a:ln w="28575">
            <a:solidFill>
              <a:schemeClr val="accent1"/>
            </a:solidFill>
            <a:miter lim="800000"/>
            <a:headEnd/>
            <a:tailEnd/>
          </a:ln>
        </p:spPr>
        <p:txBody>
          <a:bodyPr rtlCol="0" anchor="ctr"/>
          <a:lstStyle/>
          <a:p>
            <a:pPr algn="ctr"/>
            <a:endParaRPr lang="en-US"/>
          </a:p>
        </p:txBody>
      </p:sp>
      <p:sp>
        <p:nvSpPr>
          <p:cNvPr id="75" name="Freeform: Shape 74">
            <a:extLst>
              <a:ext uri="{FF2B5EF4-FFF2-40B4-BE49-F238E27FC236}">
                <a16:creationId xmlns:a16="http://schemas.microsoft.com/office/drawing/2014/main" id="{A90DFFE8-AC4A-A7C7-64DF-4C628424C1E5}"/>
              </a:ext>
            </a:extLst>
          </p:cNvPr>
          <p:cNvSpPr/>
          <p:nvPr/>
        </p:nvSpPr>
        <p:spPr bwMode="auto">
          <a:xfrm>
            <a:off x="2351314" y="2647741"/>
            <a:ext cx="798844" cy="477296"/>
          </a:xfrm>
          <a:custGeom>
            <a:avLst/>
            <a:gdLst>
              <a:gd name="connsiteX0" fmla="*/ 0 w 798844"/>
              <a:gd name="connsiteY0" fmla="*/ 0 h 477296"/>
              <a:gd name="connsiteX1" fmla="*/ 798844 w 798844"/>
              <a:gd name="connsiteY1" fmla="*/ 477296 h 477296"/>
            </a:gdLst>
            <a:ahLst/>
            <a:cxnLst>
              <a:cxn ang="0">
                <a:pos x="connsiteX0" y="connsiteY0"/>
              </a:cxn>
              <a:cxn ang="0">
                <a:pos x="connsiteX1" y="connsiteY1"/>
              </a:cxn>
            </a:cxnLst>
            <a:rect l="l" t="t" r="r" b="b"/>
            <a:pathLst>
              <a:path w="798844" h="477296">
                <a:moveTo>
                  <a:pt x="0" y="0"/>
                </a:moveTo>
                <a:lnTo>
                  <a:pt x="798844" y="477296"/>
                </a:lnTo>
              </a:path>
            </a:pathLst>
          </a:custGeom>
          <a:noFill/>
          <a:ln w="28575">
            <a:solidFill>
              <a:schemeClr val="accent1"/>
            </a:solidFill>
            <a:miter lim="800000"/>
            <a:headEnd/>
            <a:tailEnd/>
          </a:ln>
        </p:spPr>
        <p:txBody>
          <a:bodyPr rtlCol="0" anchor="ctr"/>
          <a:lstStyle/>
          <a:p>
            <a:pPr algn="ctr"/>
            <a:endParaRPr lang="en-US"/>
          </a:p>
        </p:txBody>
      </p:sp>
      <p:sp>
        <p:nvSpPr>
          <p:cNvPr id="76" name="Freeform: Shape 75">
            <a:extLst>
              <a:ext uri="{FF2B5EF4-FFF2-40B4-BE49-F238E27FC236}">
                <a16:creationId xmlns:a16="http://schemas.microsoft.com/office/drawing/2014/main" id="{005C6398-7546-B3FA-71C2-0EA691DB98BA}"/>
              </a:ext>
            </a:extLst>
          </p:cNvPr>
          <p:cNvSpPr/>
          <p:nvPr/>
        </p:nvSpPr>
        <p:spPr bwMode="auto">
          <a:xfrm>
            <a:off x="2341266" y="2647741"/>
            <a:ext cx="3406391" cy="602901"/>
          </a:xfrm>
          <a:custGeom>
            <a:avLst/>
            <a:gdLst>
              <a:gd name="connsiteX0" fmla="*/ 0 w 3406391"/>
              <a:gd name="connsiteY0" fmla="*/ 0 h 602901"/>
              <a:gd name="connsiteX1" fmla="*/ 673239 w 3406391"/>
              <a:gd name="connsiteY1" fmla="*/ 557683 h 602901"/>
              <a:gd name="connsiteX2" fmla="*/ 1351503 w 3406391"/>
              <a:gd name="connsiteY2" fmla="*/ 537586 h 602901"/>
              <a:gd name="connsiteX3" fmla="*/ 2054888 w 3406391"/>
              <a:gd name="connsiteY3" fmla="*/ 567732 h 602901"/>
              <a:gd name="connsiteX4" fmla="*/ 2728127 w 3406391"/>
              <a:gd name="connsiteY4" fmla="*/ 602901 h 602901"/>
              <a:gd name="connsiteX5" fmla="*/ 3406391 w 3406391"/>
              <a:gd name="connsiteY5" fmla="*/ 577780 h 60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06391" h="602901">
                <a:moveTo>
                  <a:pt x="0" y="0"/>
                </a:moveTo>
                <a:lnTo>
                  <a:pt x="673239" y="557683"/>
                </a:lnTo>
                <a:lnTo>
                  <a:pt x="1351503" y="537586"/>
                </a:lnTo>
                <a:lnTo>
                  <a:pt x="2054888" y="567732"/>
                </a:lnTo>
                <a:lnTo>
                  <a:pt x="2728127" y="602901"/>
                </a:lnTo>
                <a:lnTo>
                  <a:pt x="3406391" y="577780"/>
                </a:lnTo>
              </a:path>
            </a:pathLst>
          </a:custGeom>
          <a:noFill/>
          <a:ln w="28575">
            <a:solidFill>
              <a:schemeClr val="accent1"/>
            </a:solidFill>
            <a:miter lim="800000"/>
            <a:headEnd/>
            <a:tailEnd/>
          </a:ln>
        </p:spPr>
        <p:txBody>
          <a:bodyPr rtlCol="0" anchor="ctr"/>
          <a:lstStyle/>
          <a:p>
            <a:pPr algn="ctr"/>
            <a:endParaRPr lang="en-US"/>
          </a:p>
        </p:txBody>
      </p:sp>
      <p:grpSp>
        <p:nvGrpSpPr>
          <p:cNvPr id="86" name="Group 85">
            <a:extLst>
              <a:ext uri="{FF2B5EF4-FFF2-40B4-BE49-F238E27FC236}">
                <a16:creationId xmlns:a16="http://schemas.microsoft.com/office/drawing/2014/main" id="{419D8756-C33F-7B9C-4881-E58885E1CF05}"/>
              </a:ext>
            </a:extLst>
          </p:cNvPr>
          <p:cNvGrpSpPr/>
          <p:nvPr/>
        </p:nvGrpSpPr>
        <p:grpSpPr>
          <a:xfrm>
            <a:off x="2323267" y="2049829"/>
            <a:ext cx="3464578" cy="648379"/>
            <a:chOff x="2323267" y="2049829"/>
            <a:chExt cx="3464578" cy="648379"/>
          </a:xfrm>
        </p:grpSpPr>
        <p:sp>
          <p:nvSpPr>
            <p:cNvPr id="79" name="Oval 78">
              <a:extLst>
                <a:ext uri="{FF2B5EF4-FFF2-40B4-BE49-F238E27FC236}">
                  <a16:creationId xmlns:a16="http://schemas.microsoft.com/office/drawing/2014/main" id="{F38EE60B-23E6-8A17-9ACC-BA1EC47FC3D5}"/>
                </a:ext>
              </a:extLst>
            </p:cNvPr>
            <p:cNvSpPr/>
            <p:nvPr/>
          </p:nvSpPr>
          <p:spPr bwMode="auto">
            <a:xfrm>
              <a:off x="2323267" y="2614670"/>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193AE0CD-7C70-7E5C-05F2-68769D13E9D9}"/>
                </a:ext>
              </a:extLst>
            </p:cNvPr>
            <p:cNvSpPr/>
            <p:nvPr/>
          </p:nvSpPr>
          <p:spPr bwMode="auto">
            <a:xfrm>
              <a:off x="2937902" y="2460579"/>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9361C66B-6966-033E-BF79-18541D75FBDF}"/>
                </a:ext>
              </a:extLst>
            </p:cNvPr>
            <p:cNvSpPr/>
            <p:nvPr/>
          </p:nvSpPr>
          <p:spPr bwMode="auto">
            <a:xfrm>
              <a:off x="3622854" y="2309671"/>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E4785B3E-051F-7F2A-59A7-473641783952}"/>
                </a:ext>
              </a:extLst>
            </p:cNvPr>
            <p:cNvSpPr/>
            <p:nvPr/>
          </p:nvSpPr>
          <p:spPr bwMode="auto">
            <a:xfrm>
              <a:off x="4328021" y="2307465"/>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09BD5690-723B-7A42-5C42-5D8E9947C900}"/>
                </a:ext>
              </a:extLst>
            </p:cNvPr>
            <p:cNvSpPr/>
            <p:nvPr/>
          </p:nvSpPr>
          <p:spPr bwMode="auto">
            <a:xfrm>
              <a:off x="5001094" y="2309671"/>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48163EA4-4A56-7520-CC9D-C3252F3A659B}"/>
                </a:ext>
              </a:extLst>
            </p:cNvPr>
            <p:cNvSpPr/>
            <p:nvPr/>
          </p:nvSpPr>
          <p:spPr bwMode="auto">
            <a:xfrm>
              <a:off x="5704307" y="2049829"/>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5" name="Oval 84">
            <a:extLst>
              <a:ext uri="{FF2B5EF4-FFF2-40B4-BE49-F238E27FC236}">
                <a16:creationId xmlns:a16="http://schemas.microsoft.com/office/drawing/2014/main" id="{D5B4AA38-2CE9-508D-0FA4-EC5FF8B19CBC}"/>
              </a:ext>
            </a:extLst>
          </p:cNvPr>
          <p:cNvSpPr/>
          <p:nvPr/>
        </p:nvSpPr>
        <p:spPr bwMode="auto">
          <a:xfrm>
            <a:off x="3118019" y="3091665"/>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4" name="Group 93">
            <a:extLst>
              <a:ext uri="{FF2B5EF4-FFF2-40B4-BE49-F238E27FC236}">
                <a16:creationId xmlns:a16="http://schemas.microsoft.com/office/drawing/2014/main" id="{1F34477B-0CC0-12E1-06EC-5E5F0E90493E}"/>
              </a:ext>
            </a:extLst>
          </p:cNvPr>
          <p:cNvGrpSpPr/>
          <p:nvPr/>
        </p:nvGrpSpPr>
        <p:grpSpPr>
          <a:xfrm>
            <a:off x="2847113" y="3150876"/>
            <a:ext cx="3451548" cy="1845559"/>
            <a:chOff x="2847113" y="3150876"/>
            <a:chExt cx="3451548" cy="1845559"/>
          </a:xfrm>
        </p:grpSpPr>
        <p:sp>
          <p:nvSpPr>
            <p:cNvPr id="48" name="TextBox 47">
              <a:extLst>
                <a:ext uri="{FF2B5EF4-FFF2-40B4-BE49-F238E27FC236}">
                  <a16:creationId xmlns:a16="http://schemas.microsoft.com/office/drawing/2014/main" id="{5004AF57-FBA3-456C-4AE8-CE19A76F409C}"/>
                </a:ext>
              </a:extLst>
            </p:cNvPr>
            <p:cNvSpPr txBox="1"/>
            <p:nvPr/>
          </p:nvSpPr>
          <p:spPr bwMode="auto">
            <a:xfrm>
              <a:off x="2847113" y="462590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9" name="TextBox 48">
              <a:extLst>
                <a:ext uri="{FF2B5EF4-FFF2-40B4-BE49-F238E27FC236}">
                  <a16:creationId xmlns:a16="http://schemas.microsoft.com/office/drawing/2014/main" id="{6B84C087-1ED5-406A-F949-41C18B876382}"/>
                </a:ext>
              </a:extLst>
            </p:cNvPr>
            <p:cNvSpPr txBox="1"/>
            <p:nvPr/>
          </p:nvSpPr>
          <p:spPr bwMode="auto">
            <a:xfrm>
              <a:off x="3590451" y="4627103"/>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0" name="TextBox 49">
              <a:extLst>
                <a:ext uri="{FF2B5EF4-FFF2-40B4-BE49-F238E27FC236}">
                  <a16:creationId xmlns:a16="http://schemas.microsoft.com/office/drawing/2014/main" id="{04EF7B45-5F7E-B7F2-49F6-CCD96FE3F1B9}"/>
                </a:ext>
              </a:extLst>
            </p:cNvPr>
            <p:cNvSpPr txBox="1"/>
            <p:nvPr/>
          </p:nvSpPr>
          <p:spPr bwMode="auto">
            <a:xfrm>
              <a:off x="4333794" y="461702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51" name="TextBox 50">
              <a:extLst>
                <a:ext uri="{FF2B5EF4-FFF2-40B4-BE49-F238E27FC236}">
                  <a16:creationId xmlns:a16="http://schemas.microsoft.com/office/drawing/2014/main" id="{A5793D45-94A9-D629-68F8-D81D50638FEE}"/>
                </a:ext>
              </a:extLst>
            </p:cNvPr>
            <p:cNvSpPr txBox="1"/>
            <p:nvPr/>
          </p:nvSpPr>
          <p:spPr bwMode="auto">
            <a:xfrm>
              <a:off x="5077132" y="461822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722A2D13-4354-6D84-3606-F75B7D5A31B8}"/>
                </a:ext>
              </a:extLst>
            </p:cNvPr>
            <p:cNvSpPr txBox="1"/>
            <p:nvPr/>
          </p:nvSpPr>
          <p:spPr bwMode="auto">
            <a:xfrm>
              <a:off x="5822248" y="460370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88" name="Oval 87">
              <a:extLst>
                <a:ext uri="{FF2B5EF4-FFF2-40B4-BE49-F238E27FC236}">
                  <a16:creationId xmlns:a16="http://schemas.microsoft.com/office/drawing/2014/main" id="{DF804484-72EB-324F-8EA9-825464415F77}"/>
                </a:ext>
              </a:extLst>
            </p:cNvPr>
            <p:cNvSpPr/>
            <p:nvPr/>
          </p:nvSpPr>
          <p:spPr bwMode="auto">
            <a:xfrm>
              <a:off x="2969623" y="3152787"/>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8E820638-BC1C-06D9-AA8E-D24915F1A5C9}"/>
                </a:ext>
              </a:extLst>
            </p:cNvPr>
            <p:cNvSpPr/>
            <p:nvPr/>
          </p:nvSpPr>
          <p:spPr bwMode="auto">
            <a:xfrm>
              <a:off x="3668232" y="3150876"/>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5E79B16A-7CFA-005F-4522-DBAFEF7E4DA6}"/>
                </a:ext>
              </a:extLst>
            </p:cNvPr>
            <p:cNvSpPr/>
            <p:nvPr/>
          </p:nvSpPr>
          <p:spPr bwMode="auto">
            <a:xfrm>
              <a:off x="4354572" y="3171355"/>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2F0830EC-3543-37CB-4E25-4C457B035462}"/>
                </a:ext>
              </a:extLst>
            </p:cNvPr>
            <p:cNvSpPr/>
            <p:nvPr/>
          </p:nvSpPr>
          <p:spPr bwMode="auto">
            <a:xfrm>
              <a:off x="5020684" y="3212741"/>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B2ACE598-FE8D-8875-D61F-567BE9FA3C29}"/>
                </a:ext>
              </a:extLst>
            </p:cNvPr>
            <p:cNvSpPr/>
            <p:nvPr/>
          </p:nvSpPr>
          <p:spPr bwMode="auto">
            <a:xfrm>
              <a:off x="5705079" y="3184385"/>
              <a:ext cx="83538" cy="8353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5" name="Freeform: Shape 94">
            <a:extLst>
              <a:ext uri="{FF2B5EF4-FFF2-40B4-BE49-F238E27FC236}">
                <a16:creationId xmlns:a16="http://schemas.microsoft.com/office/drawing/2014/main" id="{E2A46CD6-01F6-A0F8-F258-A4651A85038A}"/>
              </a:ext>
            </a:extLst>
          </p:cNvPr>
          <p:cNvSpPr/>
          <p:nvPr/>
        </p:nvSpPr>
        <p:spPr bwMode="auto">
          <a:xfrm>
            <a:off x="2361363" y="2100105"/>
            <a:ext cx="2592474" cy="2497016"/>
          </a:xfrm>
          <a:custGeom>
            <a:avLst/>
            <a:gdLst>
              <a:gd name="connsiteX0" fmla="*/ 0 w 2592474"/>
              <a:gd name="connsiteY0" fmla="*/ 567732 h 2497016"/>
              <a:gd name="connsiteX1" fmla="*/ 617973 w 2592474"/>
              <a:gd name="connsiteY1" fmla="*/ 984739 h 2497016"/>
              <a:gd name="connsiteX2" fmla="*/ 1306285 w 2592474"/>
              <a:gd name="connsiteY2" fmla="*/ 2497016 h 2497016"/>
              <a:gd name="connsiteX3" fmla="*/ 1959428 w 2592474"/>
              <a:gd name="connsiteY3" fmla="*/ 2497016 h 2497016"/>
              <a:gd name="connsiteX4" fmla="*/ 2592474 w 2592474"/>
              <a:gd name="connsiteY4" fmla="*/ 0 h 2497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474" h="2497016">
                <a:moveTo>
                  <a:pt x="0" y="567732"/>
                </a:moveTo>
                <a:lnTo>
                  <a:pt x="617973" y="984739"/>
                </a:lnTo>
                <a:lnTo>
                  <a:pt x="1306285" y="2497016"/>
                </a:lnTo>
                <a:lnTo>
                  <a:pt x="1959428" y="2497016"/>
                </a:lnTo>
                <a:lnTo>
                  <a:pt x="2592474" y="0"/>
                </a:lnTo>
              </a:path>
            </a:pathLst>
          </a:custGeom>
          <a:noFill/>
          <a:ln w="28575">
            <a:solidFill>
              <a:schemeClr val="accent3"/>
            </a:solidFill>
            <a:miter lim="800000"/>
            <a:headEnd/>
            <a:tailEnd/>
          </a:ln>
        </p:spPr>
        <p:txBody>
          <a:bodyPr rtlCol="0" anchor="ctr"/>
          <a:lstStyle/>
          <a:p>
            <a:pPr algn="ctr"/>
            <a:endParaRPr lang="en-US"/>
          </a:p>
        </p:txBody>
      </p:sp>
      <p:grpSp>
        <p:nvGrpSpPr>
          <p:cNvPr id="111" name="Group 110">
            <a:extLst>
              <a:ext uri="{FF2B5EF4-FFF2-40B4-BE49-F238E27FC236}">
                <a16:creationId xmlns:a16="http://schemas.microsoft.com/office/drawing/2014/main" id="{8E825AD2-BC21-EA52-2D14-B21D5657425B}"/>
              </a:ext>
            </a:extLst>
          </p:cNvPr>
          <p:cNvGrpSpPr/>
          <p:nvPr/>
        </p:nvGrpSpPr>
        <p:grpSpPr>
          <a:xfrm>
            <a:off x="2315943" y="1705160"/>
            <a:ext cx="2676342" cy="2925732"/>
            <a:chOff x="2315943" y="1705160"/>
            <a:chExt cx="2676342" cy="2925732"/>
          </a:xfrm>
        </p:grpSpPr>
        <p:cxnSp>
          <p:nvCxnSpPr>
            <p:cNvPr id="97" name="Straight Connector 96">
              <a:extLst>
                <a:ext uri="{FF2B5EF4-FFF2-40B4-BE49-F238E27FC236}">
                  <a16:creationId xmlns:a16="http://schemas.microsoft.com/office/drawing/2014/main" id="{F409F86F-1371-7C58-CE7F-7F8BD8F0D182}"/>
                </a:ext>
              </a:extLst>
            </p:cNvPr>
            <p:cNvCxnSpPr>
              <a:cxnSpLocks/>
            </p:cNvCxnSpPr>
            <p:nvPr/>
          </p:nvCxnSpPr>
          <p:spPr bwMode="auto">
            <a:xfrm flipV="1">
              <a:off x="2365036" y="1761321"/>
              <a:ext cx="642626" cy="858373"/>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398D8F9-9865-E372-A945-4829E74BFF93}"/>
                </a:ext>
              </a:extLst>
            </p:cNvPr>
            <p:cNvCxnSpPr>
              <a:stCxn id="79" idx="2"/>
            </p:cNvCxnSpPr>
            <p:nvPr/>
          </p:nvCxnSpPr>
          <p:spPr bwMode="auto">
            <a:xfrm flipV="1">
              <a:off x="2323267" y="2144198"/>
              <a:ext cx="718421" cy="512241"/>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FB9D6A7-9647-59A9-7EBB-459950C2B45A}"/>
                </a:ext>
              </a:extLst>
            </p:cNvPr>
            <p:cNvCxnSpPr>
              <a:stCxn id="79" idx="2"/>
            </p:cNvCxnSpPr>
            <p:nvPr/>
          </p:nvCxnSpPr>
          <p:spPr bwMode="auto">
            <a:xfrm flipV="1">
              <a:off x="2323267" y="2238182"/>
              <a:ext cx="629562" cy="418257"/>
            </a:xfrm>
            <a:prstGeom prst="line">
              <a:avLst/>
            </a:prstGeom>
            <a:noFill/>
            <a:ln w="28575" cap="flat" cmpd="sng" algn="ctr">
              <a:solidFill>
                <a:schemeClr val="accent3"/>
              </a:solidFill>
              <a:prstDash val="solid"/>
              <a:round/>
              <a:headEnd type="none" w="med" len="med"/>
              <a:tailEnd type="none" w="med" len="med"/>
            </a:ln>
            <a:effectLst/>
          </p:spPr>
        </p:cxnSp>
        <p:sp>
          <p:nvSpPr>
            <p:cNvPr id="102" name="Oval 101">
              <a:extLst>
                <a:ext uri="{FF2B5EF4-FFF2-40B4-BE49-F238E27FC236}">
                  <a16:creationId xmlns:a16="http://schemas.microsoft.com/office/drawing/2014/main" id="{C86667D1-5CAE-A543-B22C-635F060269F7}"/>
                </a:ext>
              </a:extLst>
            </p:cNvPr>
            <p:cNvSpPr/>
            <p:nvPr/>
          </p:nvSpPr>
          <p:spPr bwMode="auto">
            <a:xfrm>
              <a:off x="2979671" y="1705160"/>
              <a:ext cx="83538" cy="8353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503270D6-8F1D-E2FC-3CC4-6C8B68E09E62}"/>
                </a:ext>
              </a:extLst>
            </p:cNvPr>
            <p:cNvSpPr/>
            <p:nvPr/>
          </p:nvSpPr>
          <p:spPr bwMode="auto">
            <a:xfrm>
              <a:off x="3001365" y="2093214"/>
              <a:ext cx="83538" cy="8353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4525431D-4FE3-E520-14BC-CDE2DE4FBB3B}"/>
                </a:ext>
              </a:extLst>
            </p:cNvPr>
            <p:cNvSpPr/>
            <p:nvPr/>
          </p:nvSpPr>
          <p:spPr bwMode="auto">
            <a:xfrm>
              <a:off x="2902715" y="2188877"/>
              <a:ext cx="83538" cy="8353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F21AEFE9-7617-EBD5-28DA-75E616A54A56}"/>
                </a:ext>
              </a:extLst>
            </p:cNvPr>
            <p:cNvSpPr/>
            <p:nvPr/>
          </p:nvSpPr>
          <p:spPr bwMode="auto">
            <a:xfrm>
              <a:off x="2315943" y="2603008"/>
              <a:ext cx="83538" cy="8353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7A33036F-DDED-9BAF-B000-05AE896EB3B6}"/>
                </a:ext>
              </a:extLst>
            </p:cNvPr>
            <p:cNvSpPr/>
            <p:nvPr/>
          </p:nvSpPr>
          <p:spPr bwMode="auto">
            <a:xfrm>
              <a:off x="2932899" y="3046246"/>
              <a:ext cx="83538" cy="8353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70E2D84C-B4E8-91F3-09CB-1DA64B68788B}"/>
                </a:ext>
              </a:extLst>
            </p:cNvPr>
            <p:cNvSpPr/>
            <p:nvPr/>
          </p:nvSpPr>
          <p:spPr bwMode="auto">
            <a:xfrm>
              <a:off x="3625652" y="4547354"/>
              <a:ext cx="83538" cy="8353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3D83D509-5C0E-4D07-D40B-6F68E2F21333}"/>
                </a:ext>
              </a:extLst>
            </p:cNvPr>
            <p:cNvSpPr/>
            <p:nvPr/>
          </p:nvSpPr>
          <p:spPr bwMode="auto">
            <a:xfrm>
              <a:off x="4270145" y="4541426"/>
              <a:ext cx="83538" cy="8353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95F629E6-81C3-423F-6FCE-433F866547C8}"/>
                </a:ext>
              </a:extLst>
            </p:cNvPr>
            <p:cNvSpPr/>
            <p:nvPr/>
          </p:nvSpPr>
          <p:spPr bwMode="auto">
            <a:xfrm>
              <a:off x="4908747" y="2061851"/>
              <a:ext cx="83538" cy="8353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2" name="Freeform: Shape 111">
            <a:extLst>
              <a:ext uri="{FF2B5EF4-FFF2-40B4-BE49-F238E27FC236}">
                <a16:creationId xmlns:a16="http://schemas.microsoft.com/office/drawing/2014/main" id="{B13F1BE0-D4F5-79AE-B275-9A3991C80C65}"/>
              </a:ext>
            </a:extLst>
          </p:cNvPr>
          <p:cNvSpPr/>
          <p:nvPr/>
        </p:nvSpPr>
        <p:spPr bwMode="auto">
          <a:xfrm>
            <a:off x="2356338" y="2662813"/>
            <a:ext cx="2677886" cy="346668"/>
          </a:xfrm>
          <a:custGeom>
            <a:avLst/>
            <a:gdLst>
              <a:gd name="connsiteX0" fmla="*/ 0 w 2677886"/>
              <a:gd name="connsiteY0" fmla="*/ 0 h 346668"/>
              <a:gd name="connsiteX1" fmla="*/ 612950 w 2677886"/>
              <a:gd name="connsiteY1" fmla="*/ 246185 h 346668"/>
              <a:gd name="connsiteX2" fmla="*/ 1301262 w 2677886"/>
              <a:gd name="connsiteY2" fmla="*/ 331596 h 346668"/>
              <a:gd name="connsiteX3" fmla="*/ 1984550 w 2677886"/>
              <a:gd name="connsiteY3" fmla="*/ 346668 h 346668"/>
              <a:gd name="connsiteX4" fmla="*/ 2677886 w 2677886"/>
              <a:gd name="connsiteY4" fmla="*/ 336620 h 346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7886" h="346668">
                <a:moveTo>
                  <a:pt x="0" y="0"/>
                </a:moveTo>
                <a:lnTo>
                  <a:pt x="612950" y="246185"/>
                </a:lnTo>
                <a:lnTo>
                  <a:pt x="1301262" y="331596"/>
                </a:lnTo>
                <a:lnTo>
                  <a:pt x="1984550" y="346668"/>
                </a:lnTo>
                <a:lnTo>
                  <a:pt x="2677886" y="336620"/>
                </a:lnTo>
              </a:path>
            </a:pathLst>
          </a:custGeom>
          <a:noFill/>
          <a:ln w="28575">
            <a:solidFill>
              <a:schemeClr val="accent4"/>
            </a:solidFill>
            <a:miter lim="800000"/>
            <a:headEnd/>
            <a:tailEnd/>
          </a:ln>
        </p:spPr>
        <p:txBody>
          <a:bodyPr rtlCol="0" anchor="ctr"/>
          <a:lstStyle/>
          <a:p>
            <a:pPr algn="ctr"/>
            <a:endParaRPr lang="en-US"/>
          </a:p>
        </p:txBody>
      </p:sp>
      <p:sp>
        <p:nvSpPr>
          <p:cNvPr id="113" name="Freeform: Shape 112">
            <a:extLst>
              <a:ext uri="{FF2B5EF4-FFF2-40B4-BE49-F238E27FC236}">
                <a16:creationId xmlns:a16="http://schemas.microsoft.com/office/drawing/2014/main" id="{6171BDC3-F901-C4CF-9A1D-E2A4BDF25A49}"/>
              </a:ext>
            </a:extLst>
          </p:cNvPr>
          <p:cNvSpPr/>
          <p:nvPr/>
        </p:nvSpPr>
        <p:spPr bwMode="auto">
          <a:xfrm>
            <a:off x="2341266" y="2657789"/>
            <a:ext cx="5421086" cy="1034980"/>
          </a:xfrm>
          <a:custGeom>
            <a:avLst/>
            <a:gdLst>
              <a:gd name="connsiteX0" fmla="*/ 0 w 5421086"/>
              <a:gd name="connsiteY0" fmla="*/ 0 h 1034980"/>
              <a:gd name="connsiteX1" fmla="*/ 653143 w 5421086"/>
              <a:gd name="connsiteY1" fmla="*/ 467248 h 1034980"/>
              <a:gd name="connsiteX2" fmla="*/ 1326382 w 5421086"/>
              <a:gd name="connsiteY2" fmla="*/ 462224 h 1034980"/>
              <a:gd name="connsiteX3" fmla="*/ 2029767 w 5421086"/>
              <a:gd name="connsiteY3" fmla="*/ 507442 h 1034980"/>
              <a:gd name="connsiteX4" fmla="*/ 2697982 w 5421086"/>
              <a:gd name="connsiteY4" fmla="*/ 879231 h 1034980"/>
              <a:gd name="connsiteX5" fmla="*/ 4129872 w 5421086"/>
              <a:gd name="connsiteY5" fmla="*/ 879231 h 1034980"/>
              <a:gd name="connsiteX6" fmla="*/ 5421086 w 5421086"/>
              <a:gd name="connsiteY6" fmla="*/ 1034980 h 103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1086" h="1034980">
                <a:moveTo>
                  <a:pt x="0" y="0"/>
                </a:moveTo>
                <a:lnTo>
                  <a:pt x="653143" y="467248"/>
                </a:lnTo>
                <a:lnTo>
                  <a:pt x="1326382" y="462224"/>
                </a:lnTo>
                <a:lnTo>
                  <a:pt x="2029767" y="507442"/>
                </a:lnTo>
                <a:lnTo>
                  <a:pt x="2697982" y="879231"/>
                </a:lnTo>
                <a:lnTo>
                  <a:pt x="4129872" y="879231"/>
                </a:lnTo>
                <a:lnTo>
                  <a:pt x="5421086" y="1034980"/>
                </a:lnTo>
              </a:path>
            </a:pathLst>
          </a:custGeom>
          <a:noFill/>
          <a:ln w="28575">
            <a:solidFill>
              <a:schemeClr val="accent4"/>
            </a:solidFill>
            <a:miter lim="800000"/>
            <a:headEnd/>
            <a:tailEnd/>
          </a:ln>
        </p:spPr>
        <p:txBody>
          <a:bodyPr rtlCol="0" anchor="ctr"/>
          <a:lstStyle/>
          <a:p>
            <a:pPr algn="ctr"/>
            <a:endParaRPr lang="en-US"/>
          </a:p>
        </p:txBody>
      </p:sp>
      <p:sp>
        <p:nvSpPr>
          <p:cNvPr id="114" name="Freeform: Shape 113">
            <a:extLst>
              <a:ext uri="{FF2B5EF4-FFF2-40B4-BE49-F238E27FC236}">
                <a16:creationId xmlns:a16="http://schemas.microsoft.com/office/drawing/2014/main" id="{464C4A18-A8AB-8896-348E-CCA9AC1CFB15}"/>
              </a:ext>
            </a:extLst>
          </p:cNvPr>
          <p:cNvSpPr/>
          <p:nvPr/>
        </p:nvSpPr>
        <p:spPr bwMode="auto">
          <a:xfrm>
            <a:off x="2356338" y="2652765"/>
            <a:ext cx="5491425" cy="974690"/>
          </a:xfrm>
          <a:custGeom>
            <a:avLst/>
            <a:gdLst>
              <a:gd name="connsiteX0" fmla="*/ 0 w 5491425"/>
              <a:gd name="connsiteY0" fmla="*/ 0 h 974690"/>
              <a:gd name="connsiteX1" fmla="*/ 663192 w 5491425"/>
              <a:gd name="connsiteY1" fmla="*/ 969666 h 974690"/>
              <a:gd name="connsiteX2" fmla="*/ 1346480 w 5491425"/>
              <a:gd name="connsiteY2" fmla="*/ 974690 h 974690"/>
              <a:gd name="connsiteX3" fmla="*/ 2029767 w 5491425"/>
              <a:gd name="connsiteY3" fmla="*/ 964642 h 974690"/>
              <a:gd name="connsiteX4" fmla="*/ 2788418 w 5491425"/>
              <a:gd name="connsiteY4" fmla="*/ 834013 h 974690"/>
              <a:gd name="connsiteX5" fmla="*/ 4154994 w 5491425"/>
              <a:gd name="connsiteY5" fmla="*/ 828989 h 974690"/>
              <a:gd name="connsiteX6" fmla="*/ 5491425 w 5491425"/>
              <a:gd name="connsiteY6" fmla="*/ 823965 h 974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1425" h="974690">
                <a:moveTo>
                  <a:pt x="0" y="0"/>
                </a:moveTo>
                <a:lnTo>
                  <a:pt x="663192" y="969666"/>
                </a:lnTo>
                <a:lnTo>
                  <a:pt x="1346480" y="974690"/>
                </a:lnTo>
                <a:lnTo>
                  <a:pt x="2029767" y="964642"/>
                </a:lnTo>
                <a:lnTo>
                  <a:pt x="2788418" y="834013"/>
                </a:lnTo>
                <a:lnTo>
                  <a:pt x="4154994" y="828989"/>
                </a:lnTo>
                <a:lnTo>
                  <a:pt x="5491425" y="823965"/>
                </a:lnTo>
              </a:path>
            </a:pathLst>
          </a:custGeom>
          <a:noFill/>
          <a:ln w="28575">
            <a:solidFill>
              <a:schemeClr val="accent4"/>
            </a:solidFill>
            <a:miter lim="800000"/>
            <a:headEnd/>
            <a:tailEnd/>
          </a:ln>
        </p:spPr>
        <p:txBody>
          <a:bodyPr rtlCol="0" anchor="ctr"/>
          <a:lstStyle/>
          <a:p>
            <a:pPr algn="ctr"/>
            <a:endParaRPr lang="en-US"/>
          </a:p>
        </p:txBody>
      </p:sp>
      <p:grpSp>
        <p:nvGrpSpPr>
          <p:cNvPr id="120" name="Group 119">
            <a:extLst>
              <a:ext uri="{FF2B5EF4-FFF2-40B4-BE49-F238E27FC236}">
                <a16:creationId xmlns:a16="http://schemas.microsoft.com/office/drawing/2014/main" id="{789D3F19-2701-491C-691E-AC7496F1C23B}"/>
              </a:ext>
            </a:extLst>
          </p:cNvPr>
          <p:cNvGrpSpPr/>
          <p:nvPr/>
        </p:nvGrpSpPr>
        <p:grpSpPr>
          <a:xfrm>
            <a:off x="2322331" y="2607461"/>
            <a:ext cx="2750170" cy="439556"/>
            <a:chOff x="2322331" y="2607461"/>
            <a:chExt cx="2750170" cy="439556"/>
          </a:xfrm>
        </p:grpSpPr>
        <p:sp>
          <p:nvSpPr>
            <p:cNvPr id="115" name="Oval 114">
              <a:extLst>
                <a:ext uri="{FF2B5EF4-FFF2-40B4-BE49-F238E27FC236}">
                  <a16:creationId xmlns:a16="http://schemas.microsoft.com/office/drawing/2014/main" id="{63DC2781-B43D-9771-5B31-7D9F5E9A31DD}"/>
                </a:ext>
              </a:extLst>
            </p:cNvPr>
            <p:cNvSpPr/>
            <p:nvPr/>
          </p:nvSpPr>
          <p:spPr bwMode="auto">
            <a:xfrm>
              <a:off x="2322331" y="2607461"/>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C817B705-4D41-D252-5D48-A9BDB374FC82}"/>
                </a:ext>
              </a:extLst>
            </p:cNvPr>
            <p:cNvSpPr/>
            <p:nvPr/>
          </p:nvSpPr>
          <p:spPr bwMode="auto">
            <a:xfrm>
              <a:off x="2938716" y="2869129"/>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C7B2B598-9DD4-684C-9884-3D1D5D1BC5CA}"/>
                </a:ext>
              </a:extLst>
            </p:cNvPr>
            <p:cNvSpPr/>
            <p:nvPr/>
          </p:nvSpPr>
          <p:spPr bwMode="auto">
            <a:xfrm>
              <a:off x="3618976" y="2951412"/>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BD51A5E5-17B5-4CE6-F89C-17A7ADE0CA9F}"/>
                </a:ext>
              </a:extLst>
            </p:cNvPr>
            <p:cNvSpPr/>
            <p:nvPr/>
          </p:nvSpPr>
          <p:spPr bwMode="auto">
            <a:xfrm>
              <a:off x="4310108" y="2963479"/>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08D8E833-0BE2-2591-7963-04478D638731}"/>
                </a:ext>
              </a:extLst>
            </p:cNvPr>
            <p:cNvSpPr/>
            <p:nvPr/>
          </p:nvSpPr>
          <p:spPr bwMode="auto">
            <a:xfrm>
              <a:off x="4988963" y="2953604"/>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8" name="Group 127">
            <a:extLst>
              <a:ext uri="{FF2B5EF4-FFF2-40B4-BE49-F238E27FC236}">
                <a16:creationId xmlns:a16="http://schemas.microsoft.com/office/drawing/2014/main" id="{35E4211E-2711-18B4-4759-49D83978DFA2}"/>
              </a:ext>
            </a:extLst>
          </p:cNvPr>
          <p:cNvGrpSpPr/>
          <p:nvPr/>
        </p:nvGrpSpPr>
        <p:grpSpPr>
          <a:xfrm>
            <a:off x="2952829" y="3076788"/>
            <a:ext cx="4844817" cy="660107"/>
            <a:chOff x="2952829" y="3076788"/>
            <a:chExt cx="4844817" cy="660107"/>
          </a:xfrm>
        </p:grpSpPr>
        <p:grpSp>
          <p:nvGrpSpPr>
            <p:cNvPr id="121" name="Group 120">
              <a:extLst>
                <a:ext uri="{FF2B5EF4-FFF2-40B4-BE49-F238E27FC236}">
                  <a16:creationId xmlns:a16="http://schemas.microsoft.com/office/drawing/2014/main" id="{0554CF6E-59A8-B2B1-BB30-253FE692ACC3}"/>
                </a:ext>
              </a:extLst>
            </p:cNvPr>
            <p:cNvGrpSpPr/>
            <p:nvPr/>
          </p:nvGrpSpPr>
          <p:grpSpPr>
            <a:xfrm>
              <a:off x="2952829" y="3076788"/>
              <a:ext cx="3558375" cy="511387"/>
              <a:chOff x="2322331" y="2607461"/>
              <a:chExt cx="3558375" cy="511387"/>
            </a:xfrm>
          </p:grpSpPr>
          <p:sp>
            <p:nvSpPr>
              <p:cNvPr id="122" name="Oval 121">
                <a:extLst>
                  <a:ext uri="{FF2B5EF4-FFF2-40B4-BE49-F238E27FC236}">
                    <a16:creationId xmlns:a16="http://schemas.microsoft.com/office/drawing/2014/main" id="{9C868F70-D803-6E55-E46D-0E7A478685E2}"/>
                  </a:ext>
                </a:extLst>
              </p:cNvPr>
              <p:cNvSpPr/>
              <p:nvPr/>
            </p:nvSpPr>
            <p:spPr bwMode="auto">
              <a:xfrm>
                <a:off x="2322331" y="2607461"/>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E4A18E58-3D37-6558-D58E-E2A55DF5BA0C}"/>
                  </a:ext>
                </a:extLst>
              </p:cNvPr>
              <p:cNvSpPr/>
              <p:nvPr/>
            </p:nvSpPr>
            <p:spPr bwMode="auto">
              <a:xfrm>
                <a:off x="2995986" y="2613501"/>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089448FC-F2DD-87C0-6BDF-4A55F951ED35}"/>
                  </a:ext>
                </a:extLst>
              </p:cNvPr>
              <p:cNvSpPr/>
              <p:nvPr/>
            </p:nvSpPr>
            <p:spPr bwMode="auto">
              <a:xfrm>
                <a:off x="3679326" y="2649230"/>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54301837-9002-4C28-F1A1-AE06989FC3BA}"/>
                  </a:ext>
                </a:extLst>
              </p:cNvPr>
              <p:cNvSpPr/>
              <p:nvPr/>
            </p:nvSpPr>
            <p:spPr bwMode="auto">
              <a:xfrm>
                <a:off x="4358465" y="3035310"/>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23515B09-097F-4139-49F5-BADBCA6247A0}"/>
                  </a:ext>
                </a:extLst>
              </p:cNvPr>
              <p:cNvSpPr/>
              <p:nvPr/>
            </p:nvSpPr>
            <p:spPr bwMode="auto">
              <a:xfrm>
                <a:off x="5797168" y="3026865"/>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7" name="Oval 126">
              <a:extLst>
                <a:ext uri="{FF2B5EF4-FFF2-40B4-BE49-F238E27FC236}">
                  <a16:creationId xmlns:a16="http://schemas.microsoft.com/office/drawing/2014/main" id="{A11FE055-5D6A-419F-0A72-996B9C830EF7}"/>
                </a:ext>
              </a:extLst>
            </p:cNvPr>
            <p:cNvSpPr/>
            <p:nvPr/>
          </p:nvSpPr>
          <p:spPr bwMode="auto">
            <a:xfrm>
              <a:off x="7714108" y="3653357"/>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AA9CA000-CB77-6B55-D197-2F2FF2BAE0B0}"/>
              </a:ext>
            </a:extLst>
          </p:cNvPr>
          <p:cNvGrpSpPr/>
          <p:nvPr/>
        </p:nvGrpSpPr>
        <p:grpSpPr>
          <a:xfrm>
            <a:off x="2979671" y="3440283"/>
            <a:ext cx="4902525" cy="230366"/>
            <a:chOff x="2952829" y="2936000"/>
            <a:chExt cx="4902525" cy="230366"/>
          </a:xfrm>
        </p:grpSpPr>
        <p:grpSp>
          <p:nvGrpSpPr>
            <p:cNvPr id="130" name="Group 129">
              <a:extLst>
                <a:ext uri="{FF2B5EF4-FFF2-40B4-BE49-F238E27FC236}">
                  <a16:creationId xmlns:a16="http://schemas.microsoft.com/office/drawing/2014/main" id="{CB17B510-ED3B-526A-FDDC-2B95BB5B12D2}"/>
                </a:ext>
              </a:extLst>
            </p:cNvPr>
            <p:cNvGrpSpPr/>
            <p:nvPr/>
          </p:nvGrpSpPr>
          <p:grpSpPr>
            <a:xfrm>
              <a:off x="2952829" y="2936000"/>
              <a:ext cx="3584212" cy="230366"/>
              <a:chOff x="2322331" y="2466673"/>
              <a:chExt cx="3584212" cy="230366"/>
            </a:xfrm>
          </p:grpSpPr>
          <p:sp>
            <p:nvSpPr>
              <p:cNvPr id="132" name="Oval 131">
                <a:extLst>
                  <a:ext uri="{FF2B5EF4-FFF2-40B4-BE49-F238E27FC236}">
                    <a16:creationId xmlns:a16="http://schemas.microsoft.com/office/drawing/2014/main" id="{07611E53-BF9C-A820-D305-33D7E3183118}"/>
                  </a:ext>
                </a:extLst>
              </p:cNvPr>
              <p:cNvSpPr/>
              <p:nvPr/>
            </p:nvSpPr>
            <p:spPr bwMode="auto">
              <a:xfrm>
                <a:off x="2322331" y="2607461"/>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1F326E61-D676-58C9-7EA6-2DA00DED7EF7}"/>
                  </a:ext>
                </a:extLst>
              </p:cNvPr>
              <p:cNvSpPr/>
              <p:nvPr/>
            </p:nvSpPr>
            <p:spPr bwMode="auto">
              <a:xfrm>
                <a:off x="2995986" y="2613501"/>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54CB819E-79A9-0FF5-858A-E173E459DA9C}"/>
                  </a:ext>
                </a:extLst>
              </p:cNvPr>
              <p:cNvSpPr/>
              <p:nvPr/>
            </p:nvSpPr>
            <p:spPr bwMode="auto">
              <a:xfrm>
                <a:off x="3681413" y="2599605"/>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2EED633D-F06F-9701-D264-697158DFBD72}"/>
                  </a:ext>
                </a:extLst>
              </p:cNvPr>
              <p:cNvSpPr/>
              <p:nvPr/>
            </p:nvSpPr>
            <p:spPr bwMode="auto">
              <a:xfrm>
                <a:off x="4451467" y="2466673"/>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31C09CF8-2BB0-9D67-A6B5-8A9A4D9F4E77}"/>
                  </a:ext>
                </a:extLst>
              </p:cNvPr>
              <p:cNvSpPr/>
              <p:nvPr/>
            </p:nvSpPr>
            <p:spPr bwMode="auto">
              <a:xfrm>
                <a:off x="5823005" y="2469763"/>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1" name="Oval 130">
              <a:extLst>
                <a:ext uri="{FF2B5EF4-FFF2-40B4-BE49-F238E27FC236}">
                  <a16:creationId xmlns:a16="http://schemas.microsoft.com/office/drawing/2014/main" id="{4E3DA7BA-2A25-BEF4-BFEC-F0443294D501}"/>
                </a:ext>
              </a:extLst>
            </p:cNvPr>
            <p:cNvSpPr/>
            <p:nvPr/>
          </p:nvSpPr>
          <p:spPr bwMode="auto">
            <a:xfrm>
              <a:off x="7771816" y="2939789"/>
              <a:ext cx="83538" cy="83538"/>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37" name="Straight Arrow Connector 136">
            <a:extLst>
              <a:ext uri="{FF2B5EF4-FFF2-40B4-BE49-F238E27FC236}">
                <a16:creationId xmlns:a16="http://schemas.microsoft.com/office/drawing/2014/main" id="{4BAF3AB8-F09A-4499-8A48-8DF73ABE5F4C}"/>
              </a:ext>
            </a:extLst>
          </p:cNvPr>
          <p:cNvCxnSpPr/>
          <p:nvPr/>
        </p:nvCxnSpPr>
        <p:spPr bwMode="auto">
          <a:xfrm>
            <a:off x="7903322" y="3482238"/>
            <a:ext cx="180871" cy="0"/>
          </a:xfrm>
          <a:prstGeom prst="straightConnector1">
            <a:avLst/>
          </a:prstGeom>
          <a:noFill/>
          <a:ln w="28575" cap="flat" cmpd="sng" algn="ctr">
            <a:solidFill>
              <a:schemeClr val="bg1"/>
            </a:solidFill>
            <a:prstDash val="solid"/>
            <a:round/>
            <a:headEnd type="none" w="med" len="med"/>
            <a:tailEnd type="triangle"/>
          </a:ln>
          <a:effectLst/>
        </p:spPr>
      </p:cxnSp>
      <p:cxnSp>
        <p:nvCxnSpPr>
          <p:cNvPr id="138" name="Straight Arrow Connector 137">
            <a:extLst>
              <a:ext uri="{FF2B5EF4-FFF2-40B4-BE49-F238E27FC236}">
                <a16:creationId xmlns:a16="http://schemas.microsoft.com/office/drawing/2014/main" id="{8F416E28-60BB-25C5-E1FB-44C757AD59E9}"/>
              </a:ext>
            </a:extLst>
          </p:cNvPr>
          <p:cNvCxnSpPr/>
          <p:nvPr/>
        </p:nvCxnSpPr>
        <p:spPr bwMode="auto">
          <a:xfrm>
            <a:off x="7830379" y="3697980"/>
            <a:ext cx="180871" cy="0"/>
          </a:xfrm>
          <a:prstGeom prst="straightConnector1">
            <a:avLst/>
          </a:prstGeom>
          <a:noFill/>
          <a:ln w="28575" cap="flat" cmpd="sng" algn="ctr">
            <a:solidFill>
              <a:schemeClr val="bg1"/>
            </a:solidFill>
            <a:prstDash val="solid"/>
            <a:round/>
            <a:headEnd type="none" w="med" len="med"/>
            <a:tailEnd type="triangle"/>
          </a:ln>
          <a:effectLst/>
        </p:spPr>
      </p:cxnSp>
      <p:sp>
        <p:nvSpPr>
          <p:cNvPr id="139" name="TextBox 138">
            <a:extLst>
              <a:ext uri="{FF2B5EF4-FFF2-40B4-BE49-F238E27FC236}">
                <a16:creationId xmlns:a16="http://schemas.microsoft.com/office/drawing/2014/main" id="{AC9BDA98-63B4-9188-45D1-6C68C2D090F3}"/>
              </a:ext>
            </a:extLst>
          </p:cNvPr>
          <p:cNvSpPr txBox="1"/>
          <p:nvPr/>
        </p:nvSpPr>
        <p:spPr bwMode="auto">
          <a:xfrm>
            <a:off x="3010328" y="1547590"/>
            <a:ext cx="63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PD*</a:t>
            </a:r>
          </a:p>
        </p:txBody>
      </p:sp>
      <p:sp>
        <p:nvSpPr>
          <p:cNvPr id="140" name="TextBox 139">
            <a:extLst>
              <a:ext uri="{FF2B5EF4-FFF2-40B4-BE49-F238E27FC236}">
                <a16:creationId xmlns:a16="http://schemas.microsoft.com/office/drawing/2014/main" id="{68D1BE5A-9426-81CE-A5EE-85488E6D2C9B}"/>
              </a:ext>
            </a:extLst>
          </p:cNvPr>
          <p:cNvSpPr txBox="1"/>
          <p:nvPr/>
        </p:nvSpPr>
        <p:spPr bwMode="auto">
          <a:xfrm>
            <a:off x="3006694" y="1885771"/>
            <a:ext cx="63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PD*</a:t>
            </a:r>
          </a:p>
        </p:txBody>
      </p:sp>
      <p:sp>
        <p:nvSpPr>
          <p:cNvPr id="141" name="TextBox 140">
            <a:extLst>
              <a:ext uri="{FF2B5EF4-FFF2-40B4-BE49-F238E27FC236}">
                <a16:creationId xmlns:a16="http://schemas.microsoft.com/office/drawing/2014/main" id="{FBA6ED31-7CB0-80F3-619A-257996EB10EC}"/>
              </a:ext>
            </a:extLst>
          </p:cNvPr>
          <p:cNvSpPr txBox="1"/>
          <p:nvPr/>
        </p:nvSpPr>
        <p:spPr bwMode="auto">
          <a:xfrm>
            <a:off x="2921109" y="2120669"/>
            <a:ext cx="63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PD*</a:t>
            </a:r>
          </a:p>
        </p:txBody>
      </p:sp>
      <p:sp>
        <p:nvSpPr>
          <p:cNvPr id="142" name="TextBox 141">
            <a:extLst>
              <a:ext uri="{FF2B5EF4-FFF2-40B4-BE49-F238E27FC236}">
                <a16:creationId xmlns:a16="http://schemas.microsoft.com/office/drawing/2014/main" id="{E4B880A3-EA54-4F97-53FE-F634ED29DC3D}"/>
              </a:ext>
            </a:extLst>
          </p:cNvPr>
          <p:cNvSpPr txBox="1"/>
          <p:nvPr/>
        </p:nvSpPr>
        <p:spPr bwMode="auto">
          <a:xfrm>
            <a:off x="4857712" y="1788368"/>
            <a:ext cx="63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PR</a:t>
            </a:r>
          </a:p>
        </p:txBody>
      </p:sp>
      <p:sp>
        <p:nvSpPr>
          <p:cNvPr id="143" name="TextBox 142">
            <a:extLst>
              <a:ext uri="{FF2B5EF4-FFF2-40B4-BE49-F238E27FC236}">
                <a16:creationId xmlns:a16="http://schemas.microsoft.com/office/drawing/2014/main" id="{36731756-16F1-DA91-F50A-AAA84BF70C4C}"/>
              </a:ext>
            </a:extLst>
          </p:cNvPr>
          <p:cNvSpPr txBox="1"/>
          <p:nvPr/>
        </p:nvSpPr>
        <p:spPr bwMode="auto">
          <a:xfrm>
            <a:off x="5727171" y="1903319"/>
            <a:ext cx="63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SD</a:t>
            </a:r>
          </a:p>
        </p:txBody>
      </p:sp>
      <p:sp>
        <p:nvSpPr>
          <p:cNvPr id="144" name="TextBox 143">
            <a:extLst>
              <a:ext uri="{FF2B5EF4-FFF2-40B4-BE49-F238E27FC236}">
                <a16:creationId xmlns:a16="http://schemas.microsoft.com/office/drawing/2014/main" id="{5FD48FE7-309C-B56A-D3F7-19DC4FA9B470}"/>
              </a:ext>
            </a:extLst>
          </p:cNvPr>
          <p:cNvSpPr txBox="1"/>
          <p:nvPr/>
        </p:nvSpPr>
        <p:spPr bwMode="auto">
          <a:xfrm>
            <a:off x="5728807" y="3045879"/>
            <a:ext cx="63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SD*</a:t>
            </a:r>
          </a:p>
        </p:txBody>
      </p:sp>
      <p:sp>
        <p:nvSpPr>
          <p:cNvPr id="145" name="TextBox 144">
            <a:extLst>
              <a:ext uri="{FF2B5EF4-FFF2-40B4-BE49-F238E27FC236}">
                <a16:creationId xmlns:a16="http://schemas.microsoft.com/office/drawing/2014/main" id="{5479C819-1C89-BA6E-B035-4A0819277912}"/>
              </a:ext>
            </a:extLst>
          </p:cNvPr>
          <p:cNvSpPr txBox="1"/>
          <p:nvPr/>
        </p:nvSpPr>
        <p:spPr bwMode="auto">
          <a:xfrm>
            <a:off x="3071024" y="2850866"/>
            <a:ext cx="63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SD</a:t>
            </a:r>
          </a:p>
        </p:txBody>
      </p:sp>
      <p:sp>
        <p:nvSpPr>
          <p:cNvPr id="146" name="TextBox 145">
            <a:extLst>
              <a:ext uri="{FF2B5EF4-FFF2-40B4-BE49-F238E27FC236}">
                <a16:creationId xmlns:a16="http://schemas.microsoft.com/office/drawing/2014/main" id="{653DFF90-4D99-21DD-C3E8-245DE233F56E}"/>
              </a:ext>
            </a:extLst>
          </p:cNvPr>
          <p:cNvSpPr txBox="1"/>
          <p:nvPr/>
        </p:nvSpPr>
        <p:spPr bwMode="auto">
          <a:xfrm>
            <a:off x="4839748" y="2681938"/>
            <a:ext cx="63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SD</a:t>
            </a:r>
          </a:p>
        </p:txBody>
      </p:sp>
      <p:sp>
        <p:nvSpPr>
          <p:cNvPr id="147" name="TextBox 146">
            <a:extLst>
              <a:ext uri="{FF2B5EF4-FFF2-40B4-BE49-F238E27FC236}">
                <a16:creationId xmlns:a16="http://schemas.microsoft.com/office/drawing/2014/main" id="{8C3BDA7C-AFBF-EE91-08C8-0668A731605C}"/>
              </a:ext>
            </a:extLst>
          </p:cNvPr>
          <p:cNvSpPr txBox="1"/>
          <p:nvPr/>
        </p:nvSpPr>
        <p:spPr bwMode="auto">
          <a:xfrm>
            <a:off x="8024363" y="3076712"/>
            <a:ext cx="15383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PR</a:t>
            </a:r>
            <a:br>
              <a:rPr lang="en-US" sz="1600" b="0" dirty="0">
                <a:solidFill>
                  <a:schemeClr val="accent4"/>
                </a:solidFill>
                <a:latin typeface="Calibri" panose="020F0502020204030204" pitchFamily="34" charset="0"/>
              </a:rPr>
            </a:br>
            <a:r>
              <a:rPr lang="en-US" sz="1600" b="0" dirty="0">
                <a:solidFill>
                  <a:schemeClr val="accent4"/>
                </a:solidFill>
                <a:latin typeface="Calibri" panose="020F0502020204030204" pitchFamily="34" charset="0"/>
              </a:rPr>
              <a:t>DOR: 9.8+ </a:t>
            </a:r>
            <a:r>
              <a:rPr lang="en-US" sz="1600" b="0" dirty="0" err="1">
                <a:solidFill>
                  <a:schemeClr val="accent4"/>
                </a:solidFill>
                <a:latin typeface="Calibri" panose="020F0502020204030204" pitchFamily="34" charset="0"/>
              </a:rPr>
              <a:t>mos</a:t>
            </a:r>
            <a:endParaRPr lang="en-US" sz="1600" b="0" dirty="0">
              <a:solidFill>
                <a:schemeClr val="accent4"/>
              </a:solidFill>
              <a:latin typeface="Calibri" panose="020F0502020204030204" pitchFamily="34" charset="0"/>
            </a:endParaRPr>
          </a:p>
        </p:txBody>
      </p:sp>
      <p:sp>
        <p:nvSpPr>
          <p:cNvPr id="148" name="TextBox 147">
            <a:extLst>
              <a:ext uri="{FF2B5EF4-FFF2-40B4-BE49-F238E27FC236}">
                <a16:creationId xmlns:a16="http://schemas.microsoft.com/office/drawing/2014/main" id="{37596DC4-19DA-539B-939D-73203CD5AD26}"/>
              </a:ext>
            </a:extLst>
          </p:cNvPr>
          <p:cNvSpPr txBox="1"/>
          <p:nvPr/>
        </p:nvSpPr>
        <p:spPr bwMode="auto">
          <a:xfrm>
            <a:off x="7954120" y="3536123"/>
            <a:ext cx="15383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PR</a:t>
            </a:r>
            <a:br>
              <a:rPr lang="en-US" sz="1600" b="0" dirty="0">
                <a:solidFill>
                  <a:schemeClr val="accent4"/>
                </a:solidFill>
                <a:latin typeface="Calibri" panose="020F0502020204030204" pitchFamily="34" charset="0"/>
              </a:rPr>
            </a:br>
            <a:r>
              <a:rPr lang="en-US" sz="1600" b="0" dirty="0">
                <a:solidFill>
                  <a:schemeClr val="accent4"/>
                </a:solidFill>
                <a:latin typeface="Calibri" panose="020F0502020204030204" pitchFamily="34" charset="0"/>
              </a:rPr>
              <a:t>DOR: 6.9+ </a:t>
            </a:r>
            <a:r>
              <a:rPr lang="en-US" sz="1600" b="0" dirty="0" err="1">
                <a:solidFill>
                  <a:schemeClr val="accent4"/>
                </a:solidFill>
                <a:latin typeface="Calibri" panose="020F0502020204030204" pitchFamily="34" charset="0"/>
              </a:rPr>
              <a:t>mos</a:t>
            </a:r>
            <a:endParaRPr lang="en-US" sz="1600" b="0" dirty="0">
              <a:solidFill>
                <a:schemeClr val="accent4"/>
              </a:solidFill>
              <a:latin typeface="Calibri" panose="020F0502020204030204" pitchFamily="34" charset="0"/>
            </a:endParaRPr>
          </a:p>
        </p:txBody>
      </p:sp>
      <p:sp>
        <p:nvSpPr>
          <p:cNvPr id="29" name="TextBox 28">
            <a:extLst>
              <a:ext uri="{FF2B5EF4-FFF2-40B4-BE49-F238E27FC236}">
                <a16:creationId xmlns:a16="http://schemas.microsoft.com/office/drawing/2014/main" id="{FD0E4FF2-DD40-8624-1C5D-6FE9F0EBA3D3}"/>
              </a:ext>
            </a:extLst>
          </p:cNvPr>
          <p:cNvSpPr txBox="1"/>
          <p:nvPr/>
        </p:nvSpPr>
        <p:spPr bwMode="auto">
          <a:xfrm>
            <a:off x="6710547" y="4245186"/>
            <a:ext cx="242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a:solidFill>
                  <a:schemeClr val="bg1"/>
                </a:solidFill>
                <a:latin typeface="Calibri" panose="020F0502020204030204" pitchFamily="34" charset="0"/>
              </a:rPr>
              <a:t>Median follow-up: 5.8 </a:t>
            </a:r>
            <a:r>
              <a:rPr lang="en-US" sz="1600" b="0" dirty="0" err="1">
                <a:solidFill>
                  <a:schemeClr val="bg1"/>
                </a:solidFill>
                <a:latin typeface="Calibri" panose="020F0502020204030204" pitchFamily="34" charset="0"/>
              </a:rPr>
              <a:t>mos</a:t>
            </a:r>
            <a:endParaRPr lang="en-US" sz="1600" b="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41124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CodeBreaK101: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Investigators conclude early data from CodeBreaK101 suggest that sotorasib + RMC-4630 is well-tolerated with promising response rates for patients with solid tumors and </a:t>
            </a:r>
            <a:r>
              <a:rPr lang="en-US" i="1" dirty="0"/>
              <a:t>KRAS </a:t>
            </a:r>
            <a:r>
              <a:rPr lang="en-US" dirty="0"/>
              <a:t>G12C mutation</a:t>
            </a:r>
            <a:r>
              <a:rPr lang="en-US" baseline="30000" dirty="0"/>
              <a:t>1</a:t>
            </a:r>
          </a:p>
          <a:p>
            <a:pPr lvl="1"/>
            <a:r>
              <a:rPr lang="en-US" dirty="0"/>
              <a:t>ORR: 27% for patients with NSCLC and </a:t>
            </a:r>
            <a:r>
              <a:rPr lang="en-US" i="1" dirty="0"/>
              <a:t>KRAS </a:t>
            </a:r>
            <a:r>
              <a:rPr lang="en-US" dirty="0"/>
              <a:t>G12C mutation</a:t>
            </a:r>
          </a:p>
          <a:p>
            <a:pPr lvl="1"/>
            <a:r>
              <a:rPr lang="en-US" dirty="0"/>
              <a:t>Most common TRAE was edema and no grade 4 or fatal TRAEs were reported</a:t>
            </a:r>
          </a:p>
          <a:p>
            <a:r>
              <a:rPr lang="en-US" dirty="0"/>
              <a:t>Phase II trial is underway to confirm the safety and efficacy of sotorasib + RMC-4630 in patients with advanced NSCLC and </a:t>
            </a:r>
            <a:r>
              <a:rPr lang="en-US" i="1" dirty="0"/>
              <a:t>KRAS </a:t>
            </a:r>
            <a:r>
              <a:rPr lang="en-US" dirty="0"/>
              <a:t>G12C mutation after progression on prior standard therapies (</a:t>
            </a:r>
            <a:r>
              <a:rPr lang="en-US" i="1" dirty="0"/>
              <a:t>KRAS</a:t>
            </a:r>
            <a:r>
              <a:rPr lang="en-US" baseline="30000" dirty="0"/>
              <a:t>G12C </a:t>
            </a:r>
            <a:r>
              <a:rPr lang="en-US" dirty="0"/>
              <a:t>inhibitor naive)</a:t>
            </a:r>
            <a:r>
              <a:rPr lang="en-US" baseline="30000" dirty="0"/>
              <a:t>2</a:t>
            </a:r>
          </a:p>
          <a:p>
            <a:endParaRPr lang="en-US"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400" b="0" spc="-10" dirty="0">
                <a:solidFill>
                  <a:srgbClr val="455560"/>
                </a:solidFill>
                <a:latin typeface="Calibri" panose="020F0502020204030204" pitchFamily="34" charset="0"/>
              </a:rPr>
              <a:t>1. Falchook</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WCLC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Abstr </a:t>
            </a:r>
            <a:r>
              <a:rPr lang="en-US" altLang="en-US" sz="1400" b="0" spc="-10" dirty="0">
                <a:solidFill>
                  <a:srgbClr val="455560"/>
                </a:solidFill>
                <a:latin typeface="Calibri" panose="020F0502020204030204" pitchFamily="34" charset="0"/>
              </a:rPr>
              <a:t>OA03.03</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 NCT05054725.</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1EFC3C1B-A6A7-BDDC-E12A-E51BAD136DB1}"/>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F3A09F50-4E8F-5B58-EBEC-1B77D07611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0BC2CA25-A995-33DE-03B9-A0CD00B1F8A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6489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 from WCLC 2022</a:t>
            </a:r>
          </a:p>
          <a:p>
            <a:pPr>
              <a:buClr>
                <a:schemeClr val="tx2">
                  <a:lumMod val="20000"/>
                  <a:lumOff val="80000"/>
                </a:schemeClr>
              </a:buClr>
              <a:defRPr/>
            </a:pPr>
            <a:r>
              <a:rPr lang="en-US" sz="2200" dirty="0">
                <a:solidFill>
                  <a:srgbClr val="E1471D"/>
                </a:solidFill>
              </a:rPr>
              <a:t>CME/CE-certified Expert Analysis </a:t>
            </a:r>
            <a:r>
              <a:rPr lang="en-US" sz="2200" b="0" dirty="0"/>
              <a:t>with expert faculty commentary on key studies                       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529D5052C4378468073080B12E79955" ma:contentTypeVersion="1" ma:contentTypeDescription="Create a new document." ma:contentTypeScope="" ma:versionID="7f90366923f52f64524535976684bc36">
  <xsd:schema xmlns:xsd="http://www.w3.org/2001/XMLSchema" xmlns:xs="http://www.w3.org/2001/XMLSchema" xmlns:p="http://schemas.microsoft.com/office/2006/metadata/properties" xmlns:ns2="d54cbe69-32bd-412a-b004-9152f949605e" xmlns:ns3="d13f95c8-2cfc-41e9-a54e-f42c37e3921b" targetNamespace="http://schemas.microsoft.com/office/2006/metadata/properties" ma:root="true" ma:fieldsID="4494a2031a93c246e4267db7c29d1646" ns2:_="" ns3:_="">
    <xsd:import namespace="d54cbe69-32bd-412a-b004-9152f949605e"/>
    <xsd:import namespace="d13f95c8-2cfc-41e9-a54e-f42c37e3921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13f95c8-2cfc-41e9-a54e-f42c37e3921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56M7VY3CDVN5-667545172-3</_dlc_DocId>
    <_dlc_DocIdUrl xmlns="d54cbe69-32bd-412a-b004-9152f949605e">
      <Url>https://intranet.clinicaloptions.com/mews/oncology/ONC_2022_WCLC_CF_(PRP5530)/OA03.03_Falchook/_layouts/15/DocIdRedir.aspx?ID=56M7VY3CDVN5-667545172-3</Url>
      <Description>56M7VY3CDVN5-667545172-3</Description>
    </_dlc_DocIdUrl>
    <Document_x0020_Category xmlns="d13f95c8-2cfc-41e9-a54e-f42c37e3921b">Conference Capsule Slides</Document_x0020_Category>
  </documentManagement>
</p:properties>
</file>

<file path=customXml/itemProps1.xml><?xml version="1.0" encoding="utf-8"?>
<ds:datastoreItem xmlns:ds="http://schemas.openxmlformats.org/officeDocument/2006/customXml" ds:itemID="{DA26868E-6BFB-4B55-B1A5-69E4C771C333}">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AC34FB9-A41B-4FCA-81DA-E0B576354C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13f95c8-2cfc-41e9-a54e-f42c37e392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www.w3.org/XML/1998/namespace"/>
    <ds:schemaRef ds:uri="http://schemas.microsoft.com/office/2006/metadata/propertie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d13f95c8-2cfc-41e9-a54e-f42c37e3921b"/>
    <ds:schemaRef ds:uri="d54cbe69-32bd-412a-b004-9152f949605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1668</TotalTime>
  <Words>2338</Words>
  <Application>Microsoft Office PowerPoint</Application>
  <PresentationFormat>Widescreen</PresentationFormat>
  <Paragraphs>325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CodeBreaK101: Phase Ib/II Study With Sotorasib + RMC-4630, a SHP2 Inhibitor, in Advanced NSCLC and Other Solid Tumors With KRAS G12C Mutation</vt:lpstr>
      <vt:lpstr>About These Slides</vt:lpstr>
      <vt:lpstr>CodeBreaK101: Background</vt:lpstr>
      <vt:lpstr>CodeBreaK101: Study Design</vt:lpstr>
      <vt:lpstr>CodeBreaK101: Baseline Characteristics</vt:lpstr>
      <vt:lpstr>CodeBreaK101: Most Common TRAEs</vt:lpstr>
      <vt:lpstr>CodeBreaK101: Summary of TRAEs by  Dose Escalation Cohort </vt:lpstr>
      <vt:lpstr>CodeBreaK101: Response in Patients With  KRAS G12C NSCLC</vt:lpstr>
      <vt:lpstr>CodeBreaK101: Duration of Response</vt:lpstr>
      <vt:lpstr>CodeBreaK101: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CodeBreaK101: Phase Ib/II Study With Sotorasib + RMC-4630, an SHP2 Inhibitor, in Advanced NSCLC and Other Solid Tumors With KRAS p.G12C Mutation</dc:title>
  <dc:creator>Preferred User</dc:creator>
  <cp:lastModifiedBy>Natalia Kolenko</cp:lastModifiedBy>
  <cp:revision>26</cp:revision>
  <cp:lastPrinted>2016-09-26T20:21:49Z</cp:lastPrinted>
  <dcterms:created xsi:type="dcterms:W3CDTF">2005-05-27T15:08:01Z</dcterms:created>
  <dcterms:modified xsi:type="dcterms:W3CDTF">2022-08-12T19:49:09Z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29567357-d9ea-4982-a49c-3ddbd2c1dfc7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0x0101007529D5052C4378468073080B12E79955</vt:lpwstr>
  </property>
  <property fmtid="{D5CDD505-2E9C-101B-9397-08002B2CF9AE}" pid="9" name="MediaServiceImageTags">
    <vt:lpwstr/>
  </property>
</Properties>
</file>