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62" r:id="rId11"/>
    <p:sldId id="2147473664" r:id="rId12"/>
    <p:sldId id="2147473665" r:id="rId13"/>
    <p:sldId id="2147473700" r:id="rId14"/>
    <p:sldId id="2147473703" r:id="rId15"/>
    <p:sldId id="2147473702"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di Murph" initials="MM" lastIdx="18" clrIdx="0">
    <p:extLst>
      <p:ext uri="{19B8F6BF-5375-455C-9EA6-DF929625EA0E}">
        <p15:presenceInfo xmlns:p15="http://schemas.microsoft.com/office/powerpoint/2012/main" userId="S::MMurph@cealliance.com::17b68f88-caf0-4bf5-9fa1-7c1066b02ecf" providerId="AD"/>
      </p:ext>
    </p:extLst>
  </p:cmAuthor>
  <p:cmAuthor id="2" name="Kendall Schick" initials="KS" lastIdx="31" clrIdx="1">
    <p:extLst>
      <p:ext uri="{19B8F6BF-5375-455C-9EA6-DF929625EA0E}">
        <p15:presenceInfo xmlns:p15="http://schemas.microsoft.com/office/powerpoint/2012/main" userId="S::kschick@cealliance.com::e9c89993-794a-4b04-97ba-0001b7eeca96" providerId="AD"/>
      </p:ext>
    </p:extLst>
  </p:cmAuthor>
  <p:cmAuthor id="3" name="Timothy Quill" initials="TQ" lastIdx="6" clrIdx="2">
    <p:extLst>
      <p:ext uri="{19B8F6BF-5375-455C-9EA6-DF929625EA0E}">
        <p15:presenceInfo xmlns:p15="http://schemas.microsoft.com/office/powerpoint/2012/main" userId="S::tquill@clinicaloptions.com::b1dc6efb-2995-45e7-a306-57a2c67aa886" providerId="AD"/>
      </p:ext>
    </p:extLst>
  </p:cmAuthor>
  <p:cmAuthor id="4" name="Andrea Boecler" initials="AB" lastIdx="3" clrIdx="3">
    <p:extLst>
      <p:ext uri="{19B8F6BF-5375-455C-9EA6-DF929625EA0E}">
        <p15:presenceInfo xmlns:p15="http://schemas.microsoft.com/office/powerpoint/2012/main" userId="S::aboecler@clinicaloptions.com::28e82037-1239-4052-943b-ae184e0bc2af" providerId="AD"/>
      </p:ext>
    </p:extLst>
  </p:cmAuthor>
  <p:cmAuthor id="5" name="Jennifer Eimers" initials="JE" lastIdx="1" clrIdx="4">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F3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58958F-A826-4165-BC1F-BAABE7A14CFC}" v="64" dt="2025-12-10T21:18:59.297"/>
    <p1510:client id="{66DE6CAD-F580-4014-B480-7FEE347C8197}" v="53" dt="2025-12-10T04:47:34.302"/>
    <p1510:client id="{CE3D2C2C-2415-4180-AE0F-A7CCCDA87671}" v="1" dt="2025-12-10T22:14:55.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1" autoAdjust="0"/>
    <p:restoredTop sz="82847" autoAdjust="0"/>
  </p:normalViewPr>
  <p:slideViewPr>
    <p:cSldViewPr snapToGrid="0">
      <p:cViewPr varScale="1">
        <p:scale>
          <a:sx n="61" d="100"/>
          <a:sy n="61" d="100"/>
        </p:scale>
        <p:origin x="772" y="56"/>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F55DA-21E5-0EA6-B7CC-AFB53BC9C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90827-DD00-7D6F-39A3-C54CFCB6B2D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F66FC9E-BB26-B463-A289-E56BDC8C50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718189-93E5-91AB-B123-04AF252153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8582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4534F-267C-D409-90C5-8E572AFA9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D5207-374B-85B2-5296-91FD2D469AC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187686A-B6F7-696A-108B-F04F7FDE65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75DD7-7C0D-B968-293C-170B5152A0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939617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D4D27-C33F-91E1-3DB5-715B25E8E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F2DBA-6F53-6F18-15D8-1F728964B5B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950A96-A413-7A4E-4E78-EA951AB6BC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2A3599-F709-E44B-4967-DE71B1B619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33942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353800" cy="2387600"/>
          </a:xfrm>
          <a:solidFill>
            <a:schemeClr val="accent2"/>
          </a:solidFill>
        </p:spPr>
        <p:txBody>
          <a:bodyPr>
            <a:normAutofit/>
          </a:bodyPr>
          <a:lstStyle/>
          <a:p>
            <a:r>
              <a:rPr lang="en-US" altLang="en-US" sz="4000" dirty="0"/>
              <a:t>VERONA: Subgroup Analyses of Venetoclax or Placebo Combined With Azacitidine in Treatment-Naive Higher-Risk MDS</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In phase Ib study, venetoclax + azacitidine demonstrated tolerability and favorable outcomes in patients with treatment-naive higher-risk myelodysplastic syndrome, supporting its further evaluation in a phase III trial</a:t>
            </a:r>
            <a:r>
              <a:rPr lang="en-US" altLang="en-US" sz="2000" baseline="30000" dirty="0"/>
              <a:t>1</a:t>
            </a:r>
          </a:p>
          <a:p>
            <a:pPr marL="342900" indent="-342900">
              <a:buFont typeface="Arial" panose="020B0604020202020204" pitchFamily="34" charset="0"/>
              <a:buChar char="•"/>
            </a:pPr>
            <a:r>
              <a:rPr lang="en-US" altLang="en-US" sz="2000" dirty="0"/>
              <a:t>Phase III VERONA trial was undertaken to compare venetoclax + azacitidine vs placebo + azacitidine in patients with treatment-naive higher-risk MDS</a:t>
            </a:r>
            <a:r>
              <a:rPr lang="en-US" altLang="en-US" sz="2000" baseline="30000" dirty="0"/>
              <a:t>2</a:t>
            </a:r>
          </a:p>
          <a:p>
            <a:pPr marL="342900" indent="-342900">
              <a:buFont typeface="Arial" panose="020B0604020202020204" pitchFamily="34" charset="0"/>
              <a:buChar char="•"/>
            </a:pPr>
            <a:r>
              <a:rPr lang="en-US" altLang="en-US" sz="2000" dirty="0"/>
              <a:t>As previously presented, trial found no significant OS difference with venetoclax + azacitidine vs placebo + azacitidine (median OS: 22.18 vs 21.68 mo; HR: 0.908; </a:t>
            </a:r>
            <a:r>
              <a:rPr lang="en-US" altLang="en-US" sz="2000" i="1" dirty="0"/>
              <a:t>P </a:t>
            </a:r>
            <a:r>
              <a:rPr lang="en-US" altLang="en-US" sz="2000" dirty="0"/>
              <a:t>= .38)</a:t>
            </a:r>
            <a:r>
              <a:rPr lang="en-US" altLang="en-US" sz="2000" baseline="30000" dirty="0"/>
              <a:t>3</a:t>
            </a:r>
          </a:p>
          <a:p>
            <a:pPr lvl="2"/>
            <a:r>
              <a:rPr lang="en-US" altLang="en-US" dirty="0"/>
              <a:t>Composite modified ORR incorporating CR, PR, and marrow CR was higher with venetoclax + azacitidine over placebo + azacitidine (76.2% vs 57.7%; nominal </a:t>
            </a:r>
            <a:r>
              <a:rPr lang="en-US" altLang="en-US" i="1" dirty="0"/>
              <a:t>P </a:t>
            </a:r>
            <a:r>
              <a:rPr lang="en-US" altLang="en-US" dirty="0"/>
              <a:t>&lt;.0001)</a:t>
            </a:r>
          </a:p>
          <a:p>
            <a:pPr marL="342900" indent="-342900">
              <a:buFont typeface="Arial" panose="020B0604020202020204" pitchFamily="34" charset="0"/>
              <a:buChar char="•"/>
            </a:pPr>
            <a:r>
              <a:rPr lang="en-US" altLang="en-US" sz="2000" dirty="0"/>
              <a:t>In current analysis, investigators presented preplanned subgroup analyses and other outcomes from the VERONA trial</a:t>
            </a:r>
            <a:r>
              <a:rPr lang="en-US" altLang="en-US" sz="2000" baseline="30000" dirty="0"/>
              <a:t>4</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41008"/>
            <a:ext cx="11740260" cy="482440"/>
          </a:xfrm>
        </p:spPr>
        <p:txBody>
          <a:bodyPr/>
          <a:lstStyle/>
          <a:p>
            <a:r>
              <a:rPr lang="en-US" dirty="0"/>
              <a:t>VERONA: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321623"/>
            <a:ext cx="5965825" cy="307777"/>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kumimoji="0" lang="en-US" altLang="en-US"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 Garcia. Blood. 2025;145:1126. </a:t>
            </a:r>
            <a:r>
              <a:rPr lang="en-US" altLang="en-US" b="0" spc="-10" dirty="0">
                <a:solidFill>
                  <a:srgbClr val="161616"/>
                </a:solidFill>
                <a:latin typeface="Poppins" pitchFamily="2" charset="77"/>
              </a:rPr>
              <a:t>2. NCT04401748. 3. Garcia-Manero. SOHO 2025. Abstr 1497. </a:t>
            </a:r>
            <a:br>
              <a:rPr lang="en-US" altLang="en-US" b="0" spc="-10" dirty="0">
                <a:solidFill>
                  <a:srgbClr val="161616"/>
                </a:solidFill>
                <a:latin typeface="Poppins" pitchFamily="2" charset="77"/>
              </a:rPr>
            </a:br>
            <a:r>
              <a:rPr lang="en-US" altLang="en-US" b="0" spc="-10" dirty="0">
                <a:solidFill>
                  <a:srgbClr val="161616"/>
                </a:solidFill>
                <a:latin typeface="Poppins" pitchFamily="2" charset="77"/>
              </a:rPr>
              <a:t>4. Garcia-Manero. ASH 2025. Abstr 235.</a:t>
            </a:r>
            <a:endParaRPr lang="en-US" altLang="en-US" b="0" dirty="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231078" y="1335023"/>
            <a:ext cx="11740260" cy="4754880"/>
          </a:xfrm>
          <a:ln>
            <a:solidFill>
              <a:schemeClr val="bg1"/>
            </a:solidFill>
          </a:ln>
        </p:spPr>
        <p:txBody>
          <a:bodyPr rtlCol="0">
            <a:normAutofit lnSpcReduction="10000"/>
          </a:bodyPr>
          <a:lstStyle/>
          <a:p>
            <a:pPr marL="342900" indent="-342900">
              <a:buFont typeface="Arial" panose="020B0604020202020204" pitchFamily="34" charset="0"/>
              <a:buChar char="•"/>
            </a:pPr>
            <a:r>
              <a:rPr lang="en-US" sz="2000" dirty="0"/>
              <a:t>Randomized phase III trial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Primary endpoint: </a:t>
            </a:r>
            <a:r>
              <a:rPr lang="en-US" sz="2000" dirty="0"/>
              <a:t>OS</a:t>
            </a:r>
          </a:p>
          <a:p>
            <a:pPr marL="342900" indent="-342900">
              <a:buFont typeface="Arial" panose="020B0604020202020204" pitchFamily="34" charset="0"/>
              <a:buChar char="•"/>
            </a:pPr>
            <a:r>
              <a:rPr lang="en-US" sz="2000" b="1" dirty="0"/>
              <a:t>Secondary endpoints: </a:t>
            </a:r>
            <a:r>
              <a:rPr lang="en-US" sz="2000" dirty="0"/>
              <a:t>mOR (CR + PR + mCR), overall hematologic improvement (erythroid, neutrophil, or platelet), CR, RBC and platelet transfusion independence, PROs, OR (CR + PR), safety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35756"/>
            <a:ext cx="11740260" cy="492944"/>
          </a:xfrm>
        </p:spPr>
        <p:txBody>
          <a:bodyPr/>
          <a:lstStyle/>
          <a:p>
            <a:r>
              <a:rPr lang="en-US" dirty="0"/>
              <a:t>VERONA: </a:t>
            </a:r>
            <a:r>
              <a:rPr lang="en-US" altLang="en-US" dirty="0"/>
              <a:t>Study Design</a:t>
            </a:r>
          </a:p>
        </p:txBody>
      </p:sp>
      <p:sp>
        <p:nvSpPr>
          <p:cNvPr id="25" name="Text Box 15">
            <a:extLst>
              <a:ext uri="{FF2B5EF4-FFF2-40B4-BE49-F238E27FC236}">
                <a16:creationId xmlns:a16="http://schemas.microsoft.com/office/drawing/2014/main" id="{095A8FCD-F153-AEA7-7B23-CF10D41B43EA}"/>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Garcia-Manero. ASH 2025. Abstr 235.</a:t>
            </a:r>
            <a:endParaRPr lang="en-US" altLang="en-US" b="0" dirty="0">
              <a:solidFill>
                <a:srgbClr val="161616"/>
              </a:solidFill>
              <a:latin typeface="Poppins" pitchFamily="2" charset="77"/>
            </a:endParaRPr>
          </a:p>
        </p:txBody>
      </p:sp>
      <p:sp>
        <p:nvSpPr>
          <p:cNvPr id="3" name="Content Placeholder 2">
            <a:extLst>
              <a:ext uri="{FF2B5EF4-FFF2-40B4-BE49-F238E27FC236}">
                <a16:creationId xmlns:a16="http://schemas.microsoft.com/office/drawing/2014/main" id="{9374D6A8-1A0D-113E-2DAE-83E2FD36E66F}"/>
              </a:ext>
            </a:extLst>
          </p:cNvPr>
          <p:cNvSpPr txBox="1">
            <a:spLocks/>
          </p:cNvSpPr>
          <p:nvPr/>
        </p:nvSpPr>
        <p:spPr bwMode="auto">
          <a:xfrm>
            <a:off x="446128" y="2145194"/>
            <a:ext cx="3299790" cy="1868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b="0" kern="0" dirty="0">
                <a:solidFill>
                  <a:schemeClr val="tx1"/>
                </a:solidFill>
                <a:latin typeface="Poppins" pitchFamily="2" charset="77"/>
                <a:cs typeface="Poppins" pitchFamily="2" charset="77"/>
              </a:rPr>
              <a:t>Aged ≥18 yr with newly diagnosed MDS per WHO 2016 classification; IPSS-R score &gt;3; HSCT eligible without prearranged HSCT (up to 19% of patients) or HSCT ineligible; ECOG PS 0-2; no prior therapy with </a:t>
            </a:r>
            <a:r>
              <a:rPr lang="en-US" sz="1600" kern="0" dirty="0">
                <a:solidFill>
                  <a:schemeClr val="tx1"/>
                </a:solidFill>
                <a:latin typeface="Poppins" pitchFamily="2" charset="77"/>
                <a:cs typeface="Poppins" pitchFamily="2" charset="77"/>
              </a:rPr>
              <a:t>any </a:t>
            </a:r>
            <a:r>
              <a:rPr lang="en-US" sz="1600" b="0" kern="0" dirty="0">
                <a:solidFill>
                  <a:schemeClr val="tx1"/>
                </a:solidFill>
                <a:latin typeface="Poppins" pitchFamily="2" charset="77"/>
                <a:cs typeface="Poppins" pitchFamily="2" charset="77"/>
              </a:rPr>
              <a:t>HMA, CT, or HSCT</a:t>
            </a:r>
          </a:p>
          <a:p>
            <a:pPr marL="0" indent="0" algn="ctr">
              <a:spcBef>
                <a:spcPts val="0"/>
              </a:spcBef>
              <a:spcAft>
                <a:spcPts val="0"/>
              </a:spcAft>
              <a:buNone/>
            </a:pPr>
            <a:r>
              <a:rPr lang="en-US" sz="1600" b="0" kern="0" dirty="0">
                <a:solidFill>
                  <a:schemeClr val="tx1"/>
                </a:solidFill>
                <a:latin typeface="Poppins" pitchFamily="2" charset="77"/>
                <a:cs typeface="Poppins" pitchFamily="2" charset="77"/>
              </a:rPr>
              <a:t>(N = 509)</a:t>
            </a:r>
          </a:p>
        </p:txBody>
      </p:sp>
      <p:sp>
        <p:nvSpPr>
          <p:cNvPr id="23" name="Rectangle 22">
            <a:extLst>
              <a:ext uri="{FF2B5EF4-FFF2-40B4-BE49-F238E27FC236}">
                <a16:creationId xmlns:a16="http://schemas.microsoft.com/office/drawing/2014/main" id="{0A504F9A-099D-0032-98C9-1C3B5D59F8CF}"/>
              </a:ext>
            </a:extLst>
          </p:cNvPr>
          <p:cNvSpPr/>
          <p:nvPr/>
        </p:nvSpPr>
        <p:spPr bwMode="auto">
          <a:xfrm>
            <a:off x="4591326" y="2038662"/>
            <a:ext cx="4192910" cy="1109869"/>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dirty="0">
                <a:latin typeface="Poppins" pitchFamily="2" charset="77"/>
                <a:cs typeface="Poppins" pitchFamily="2" charset="77"/>
              </a:rPr>
              <a:t> </a:t>
            </a:r>
            <a:r>
              <a:rPr lang="en-US" sz="1600" dirty="0">
                <a:solidFill>
                  <a:schemeClr val="bg2"/>
                </a:solidFill>
                <a:latin typeface="Poppins" pitchFamily="2" charset="77"/>
                <a:cs typeface="Poppins" pitchFamily="2" charset="77"/>
              </a:rPr>
              <a:t>Venetoclax</a:t>
            </a:r>
            <a:r>
              <a:rPr lang="en-US" sz="1600" b="0" dirty="0">
                <a:solidFill>
                  <a:schemeClr val="bg2"/>
                </a:solidFill>
                <a:latin typeface="Poppins" pitchFamily="2" charset="77"/>
                <a:cs typeface="Poppins" pitchFamily="2" charset="77"/>
              </a:rPr>
              <a:t> (400 PO QD, D1-14) +</a:t>
            </a:r>
            <a:r>
              <a:rPr lang="en-US" sz="1600" dirty="0">
                <a:solidFill>
                  <a:schemeClr val="bg2"/>
                </a:solidFill>
                <a:latin typeface="Poppins" pitchFamily="2" charset="77"/>
                <a:cs typeface="Poppins" pitchFamily="2" charset="77"/>
              </a:rPr>
              <a:t> azacitidine </a:t>
            </a:r>
            <a:r>
              <a:rPr lang="en-US" sz="1600" b="0" dirty="0">
                <a:solidFill>
                  <a:schemeClr val="bg2"/>
                </a:solidFill>
                <a:latin typeface="Poppins" pitchFamily="2" charset="77"/>
                <a:cs typeface="Poppins" pitchFamily="2" charset="77"/>
              </a:rPr>
              <a:t>(75 mg/m</a:t>
            </a:r>
            <a:r>
              <a:rPr lang="en-US" sz="1600" b="0" baseline="30000" dirty="0">
                <a:solidFill>
                  <a:schemeClr val="bg2"/>
                </a:solidFill>
                <a:latin typeface="Poppins" pitchFamily="2" charset="77"/>
                <a:cs typeface="Poppins" pitchFamily="2" charset="77"/>
              </a:rPr>
              <a:t>2</a:t>
            </a:r>
            <a:r>
              <a:rPr lang="en-US" sz="1600" b="0" dirty="0">
                <a:solidFill>
                  <a:schemeClr val="bg2"/>
                </a:solidFill>
                <a:latin typeface="Poppins" pitchFamily="2" charset="77"/>
                <a:cs typeface="Poppins" pitchFamily="2" charset="77"/>
              </a:rPr>
              <a:t> IV/SC QD, </a:t>
            </a:r>
            <a:br>
              <a:rPr lang="en-US" sz="1600" b="0" dirty="0">
                <a:solidFill>
                  <a:schemeClr val="bg2"/>
                </a:solidFill>
                <a:latin typeface="Poppins" pitchFamily="2" charset="77"/>
                <a:cs typeface="Poppins" pitchFamily="2" charset="77"/>
              </a:rPr>
            </a:br>
            <a:r>
              <a:rPr lang="en-US" sz="1600" b="0" dirty="0">
                <a:solidFill>
                  <a:schemeClr val="bg2"/>
                </a:solidFill>
                <a:latin typeface="Poppins" pitchFamily="2" charset="77"/>
                <a:cs typeface="Poppins" pitchFamily="2" charset="77"/>
              </a:rPr>
              <a:t>7 days) in 28-day cycles</a:t>
            </a:r>
          </a:p>
          <a:p>
            <a:pPr algn="ctr" eaLnBrk="1" hangingPunct="1">
              <a:spcBef>
                <a:spcPts val="0"/>
              </a:spcBef>
              <a:spcAft>
                <a:spcPts val="0"/>
              </a:spcAft>
              <a:buClr>
                <a:schemeClr val="folHlink"/>
              </a:buClr>
              <a:buNone/>
            </a:pPr>
            <a:r>
              <a:rPr lang="en-US" sz="1600" dirty="0">
                <a:solidFill>
                  <a:schemeClr val="bg2"/>
                </a:solidFill>
                <a:latin typeface="Poppins" pitchFamily="2" charset="77"/>
                <a:cs typeface="Poppins" pitchFamily="2" charset="77"/>
              </a:rPr>
              <a:t>(n = 256)</a:t>
            </a:r>
            <a:endParaRPr lang="en-US" sz="1600" b="0" dirty="0">
              <a:solidFill>
                <a:schemeClr val="bg2"/>
              </a:solidFill>
              <a:latin typeface="Poppins" pitchFamily="2" charset="77"/>
              <a:cs typeface="Poppins" pitchFamily="2" charset="77"/>
            </a:endParaRPr>
          </a:p>
        </p:txBody>
      </p:sp>
      <p:sp>
        <p:nvSpPr>
          <p:cNvPr id="24" name="Rectangle 23">
            <a:extLst>
              <a:ext uri="{FF2B5EF4-FFF2-40B4-BE49-F238E27FC236}">
                <a16:creationId xmlns:a16="http://schemas.microsoft.com/office/drawing/2014/main" id="{F1FE7C13-AD3B-E446-A23A-4ACC10657E36}"/>
              </a:ext>
            </a:extLst>
          </p:cNvPr>
          <p:cNvSpPr/>
          <p:nvPr/>
        </p:nvSpPr>
        <p:spPr bwMode="auto">
          <a:xfrm>
            <a:off x="4591326" y="3263608"/>
            <a:ext cx="4192910" cy="1062229"/>
          </a:xfrm>
          <a:prstGeom prst="rect">
            <a:avLst/>
          </a:prstGeom>
          <a:solidFill>
            <a:schemeClr val="bg1">
              <a:lumMod val="50000"/>
            </a:schemeClr>
          </a:solidFill>
          <a:ln w="0">
            <a:solidFill>
              <a:schemeClr val="bg1"/>
            </a:solidFill>
            <a:miter lim="800000"/>
            <a:headEnd/>
            <a:tailEnd/>
          </a:ln>
        </p:spPr>
        <p:txBody>
          <a:bodyPr rtlCol="0" anchor="ctr"/>
          <a:lstStyle/>
          <a:p>
            <a:pPr algn="ctr">
              <a:buClr>
                <a:schemeClr val="folHlink"/>
              </a:buClr>
            </a:pPr>
            <a:r>
              <a:rPr lang="en-US" sz="1600" dirty="0">
                <a:solidFill>
                  <a:schemeClr val="bg2"/>
                </a:solidFill>
                <a:latin typeface="Poppins" pitchFamily="2" charset="77"/>
                <a:cs typeface="Poppins" pitchFamily="2" charset="77"/>
              </a:rPr>
              <a:t>Placebo</a:t>
            </a:r>
            <a:r>
              <a:rPr lang="en-US" sz="1600" b="0" dirty="0">
                <a:solidFill>
                  <a:schemeClr val="bg2"/>
                </a:solidFill>
                <a:latin typeface="Poppins" pitchFamily="2" charset="77"/>
                <a:cs typeface="Poppins" pitchFamily="2" charset="77"/>
              </a:rPr>
              <a:t> (PO QD, D1-14) +</a:t>
            </a:r>
            <a:r>
              <a:rPr lang="en-US" sz="1600" dirty="0">
                <a:solidFill>
                  <a:schemeClr val="bg2"/>
                </a:solidFill>
                <a:latin typeface="Poppins" pitchFamily="2" charset="77"/>
                <a:cs typeface="Poppins" pitchFamily="2" charset="77"/>
              </a:rPr>
              <a:t> azacitidine (75 mg/m</a:t>
            </a:r>
            <a:r>
              <a:rPr lang="en-US" sz="1600" baseline="30000" dirty="0">
                <a:solidFill>
                  <a:schemeClr val="bg2"/>
                </a:solidFill>
                <a:latin typeface="Poppins" pitchFamily="2" charset="77"/>
                <a:cs typeface="Poppins" pitchFamily="2" charset="77"/>
              </a:rPr>
              <a:t>2</a:t>
            </a:r>
            <a:r>
              <a:rPr lang="en-US" sz="1600" dirty="0">
                <a:solidFill>
                  <a:schemeClr val="bg2"/>
                </a:solidFill>
                <a:latin typeface="Poppins" pitchFamily="2" charset="77"/>
                <a:cs typeface="Poppins" pitchFamily="2" charset="77"/>
              </a:rPr>
              <a:t> IV/SC QD, 7 days) in 28-day cycles</a:t>
            </a:r>
          </a:p>
          <a:p>
            <a:pPr algn="ctr">
              <a:buClr>
                <a:schemeClr val="folHlink"/>
              </a:buClr>
            </a:pPr>
            <a:r>
              <a:rPr lang="en-US" sz="1600" dirty="0">
                <a:solidFill>
                  <a:schemeClr val="bg2"/>
                </a:solidFill>
                <a:latin typeface="Poppins" pitchFamily="2" charset="77"/>
                <a:cs typeface="Poppins" pitchFamily="2" charset="77"/>
              </a:rPr>
              <a:t>(n = 253)</a:t>
            </a:r>
          </a:p>
        </p:txBody>
      </p:sp>
      <p:sp>
        <p:nvSpPr>
          <p:cNvPr id="27" name="Line 53">
            <a:extLst>
              <a:ext uri="{FF2B5EF4-FFF2-40B4-BE49-F238E27FC236}">
                <a16:creationId xmlns:a16="http://schemas.microsoft.com/office/drawing/2014/main" id="{CE3E7BE8-214B-D99B-E94D-0669865132B9}"/>
              </a:ext>
            </a:extLst>
          </p:cNvPr>
          <p:cNvSpPr>
            <a:spLocks noChangeShapeType="1"/>
          </p:cNvSpPr>
          <p:nvPr/>
        </p:nvSpPr>
        <p:spPr bwMode="auto">
          <a:xfrm>
            <a:off x="3857472" y="3429000"/>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8" name="Line 54">
            <a:extLst>
              <a:ext uri="{FF2B5EF4-FFF2-40B4-BE49-F238E27FC236}">
                <a16:creationId xmlns:a16="http://schemas.microsoft.com/office/drawing/2014/main" id="{8D4CC84C-852D-66C1-8C4B-786C050EA987}"/>
              </a:ext>
            </a:extLst>
          </p:cNvPr>
          <p:cNvSpPr>
            <a:spLocks noChangeShapeType="1"/>
          </p:cNvSpPr>
          <p:nvPr/>
        </p:nvSpPr>
        <p:spPr bwMode="auto">
          <a:xfrm flipV="1">
            <a:off x="3857472" y="2828924"/>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 name="Line 54">
            <a:extLst>
              <a:ext uri="{FF2B5EF4-FFF2-40B4-BE49-F238E27FC236}">
                <a16:creationId xmlns:a16="http://schemas.microsoft.com/office/drawing/2014/main" id="{6E8CC97D-CAB2-0965-F248-BB564E134364}"/>
              </a:ext>
            </a:extLst>
          </p:cNvPr>
          <p:cNvSpPr>
            <a:spLocks noChangeAspect="1" noChangeShapeType="1"/>
          </p:cNvSpPr>
          <p:nvPr/>
        </p:nvSpPr>
        <p:spPr bwMode="auto">
          <a:xfrm rot="7200000" flipV="1">
            <a:off x="3791219" y="2214452"/>
            <a:ext cx="622300" cy="347662"/>
          </a:xfrm>
          <a:prstGeom prst="line">
            <a:avLst/>
          </a:prstGeom>
          <a:noFill/>
          <a:ln w="2857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8D258C8B-299F-2E61-81B7-12945A301FC8}"/>
              </a:ext>
            </a:extLst>
          </p:cNvPr>
          <p:cNvSpPr txBox="1"/>
          <p:nvPr/>
        </p:nvSpPr>
        <p:spPr>
          <a:xfrm>
            <a:off x="3559175" y="1600834"/>
            <a:ext cx="3498210" cy="569334"/>
          </a:xfrm>
          <a:prstGeom prst="rect">
            <a:avLst/>
          </a:prstGeom>
        </p:spPr>
        <p:txBody>
          <a:bodyPr vert="horz" wrap="square" lIns="0" tIns="0" rIns="0" bIns="0" rtlCol="0">
            <a:noAutofit/>
          </a:bodyPr>
          <a:lstStyle/>
          <a:p>
            <a:pPr algn="l"/>
            <a:r>
              <a:rPr lang="en-US" sz="1200" i="1" dirty="0"/>
              <a:t>Stratified by geographic factors, HSCT (eligible vs ineligible), and IPSS-R</a:t>
            </a:r>
          </a:p>
        </p:txBody>
      </p:sp>
      <p:sp>
        <p:nvSpPr>
          <p:cNvPr id="5" name="Line 54">
            <a:extLst>
              <a:ext uri="{FF2B5EF4-FFF2-40B4-BE49-F238E27FC236}">
                <a16:creationId xmlns:a16="http://schemas.microsoft.com/office/drawing/2014/main" id="{BC9BBB68-1D49-8EB1-CF15-DA5474ADDBBA}"/>
              </a:ext>
            </a:extLst>
          </p:cNvPr>
          <p:cNvSpPr>
            <a:spLocks noChangeShapeType="1"/>
          </p:cNvSpPr>
          <p:nvPr/>
        </p:nvSpPr>
        <p:spPr bwMode="auto">
          <a:xfrm rot="1740000" flipV="1">
            <a:off x="8885285" y="3027921"/>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 name="TextBox 5">
            <a:extLst>
              <a:ext uri="{FF2B5EF4-FFF2-40B4-BE49-F238E27FC236}">
                <a16:creationId xmlns:a16="http://schemas.microsoft.com/office/drawing/2014/main" id="{FD9B1872-8E49-5A08-B8A3-C3EEFEE1CA3D}"/>
              </a:ext>
            </a:extLst>
          </p:cNvPr>
          <p:cNvSpPr txBox="1"/>
          <p:nvPr/>
        </p:nvSpPr>
        <p:spPr>
          <a:xfrm>
            <a:off x="9715457" y="3002755"/>
            <a:ext cx="1886517" cy="914400"/>
          </a:xfrm>
          <a:prstGeom prst="rect">
            <a:avLst/>
          </a:prstGeom>
        </p:spPr>
        <p:txBody>
          <a:bodyPr vert="horz" wrap="square" lIns="0" tIns="0" rIns="0" bIns="0" rtlCol="0">
            <a:noAutofit/>
          </a:bodyPr>
          <a:lstStyle/>
          <a:p>
            <a:pPr algn="l"/>
            <a:r>
              <a:rPr lang="en-US" sz="1200" i="1" dirty="0"/>
              <a:t>Until HSCT, PD, relapse, or unacceptable toxicity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5756"/>
            <a:ext cx="11740260" cy="492944"/>
          </a:xfrm>
        </p:spPr>
        <p:txBody>
          <a:bodyPr/>
          <a:lstStyle/>
          <a:p>
            <a:r>
              <a:rPr lang="en-US" dirty="0"/>
              <a:t>VERONA: Demographics &amp; </a:t>
            </a:r>
            <a:r>
              <a:rPr lang="en-US" altLang="en-US" dirty="0"/>
              <a:t>Baseline Characteristics</a:t>
            </a:r>
          </a:p>
        </p:txBody>
      </p:sp>
      <p:sp>
        <p:nvSpPr>
          <p:cNvPr id="12" name="Content Placeholder 11">
            <a:extLst>
              <a:ext uri="{FF2B5EF4-FFF2-40B4-BE49-F238E27FC236}">
                <a16:creationId xmlns:a16="http://schemas.microsoft.com/office/drawing/2014/main" id="{30282C07-10AA-A37B-5BC8-7984D341F703}"/>
              </a:ext>
            </a:extLst>
          </p:cNvPr>
          <p:cNvSpPr>
            <a:spLocks noGrp="1"/>
          </p:cNvSpPr>
          <p:nvPr>
            <p:ph sz="quarter" idx="10"/>
          </p:nvPr>
        </p:nvSpPr>
        <p:spPr/>
        <p:txBody>
          <a:bodyPr/>
          <a:lstStyle/>
          <a:p>
            <a:r>
              <a:rPr lang="en-US" altLang="en-US" spc="-10" dirty="0">
                <a:solidFill>
                  <a:srgbClr val="161616"/>
                </a:solidFill>
              </a:rPr>
              <a:t>Garcia-Manero. ASH 2025. Abstr 235.</a:t>
            </a:r>
            <a:endParaRPr lang="en-US" altLang="en-US" dirty="0">
              <a:solidFill>
                <a:srgbClr val="161616"/>
              </a:solidFill>
            </a:endParaRPr>
          </a:p>
        </p:txBody>
      </p:sp>
      <p:graphicFrame>
        <p:nvGraphicFramePr>
          <p:cNvPr id="7" name="Table 6">
            <a:extLst>
              <a:ext uri="{FF2B5EF4-FFF2-40B4-BE49-F238E27FC236}">
                <a16:creationId xmlns:a16="http://schemas.microsoft.com/office/drawing/2014/main" id="{A681939B-0B22-8E69-8A33-60F365C189A8}"/>
              </a:ext>
            </a:extLst>
          </p:cNvPr>
          <p:cNvGraphicFramePr>
            <a:graphicFrameLocks noGrp="1"/>
          </p:cNvGraphicFramePr>
          <p:nvPr>
            <p:extLst>
              <p:ext uri="{D42A27DB-BD31-4B8C-83A1-F6EECF244321}">
                <p14:modId xmlns:p14="http://schemas.microsoft.com/office/powerpoint/2010/main" val="1037777254"/>
              </p:ext>
            </p:extLst>
          </p:nvPr>
        </p:nvGraphicFramePr>
        <p:xfrm>
          <a:off x="230520" y="1335088"/>
          <a:ext cx="5633706" cy="4895662"/>
        </p:xfrm>
        <a:graphic>
          <a:graphicData uri="http://schemas.openxmlformats.org/drawingml/2006/table">
            <a:tbl>
              <a:tblPr firstRow="1" bandRow="1"/>
              <a:tblGrid>
                <a:gridCol w="3380184">
                  <a:extLst>
                    <a:ext uri="{9D8B030D-6E8A-4147-A177-3AD203B41FA5}">
                      <a16:colId xmlns:a16="http://schemas.microsoft.com/office/drawing/2014/main" val="2072085524"/>
                    </a:ext>
                  </a:extLst>
                </a:gridCol>
                <a:gridCol w="1126761">
                  <a:extLst>
                    <a:ext uri="{9D8B030D-6E8A-4147-A177-3AD203B41FA5}">
                      <a16:colId xmlns:a16="http://schemas.microsoft.com/office/drawing/2014/main" val="2595492591"/>
                    </a:ext>
                  </a:extLst>
                </a:gridCol>
                <a:gridCol w="1126761">
                  <a:extLst>
                    <a:ext uri="{9D8B030D-6E8A-4147-A177-3AD203B41FA5}">
                      <a16:colId xmlns:a16="http://schemas.microsoft.com/office/drawing/2014/main" val="654369336"/>
                    </a:ext>
                  </a:extLst>
                </a:gridCol>
              </a:tblGrid>
              <a:tr h="38782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 Aza (n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Pbo + Aza</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31397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Median age, yr (range)</a:t>
                      </a:r>
                      <a:endParaRPr lang="en-US" sz="1400" b="0" kern="1200" dirty="0">
                        <a:solidFill>
                          <a:schemeClr val="tx1"/>
                        </a:solidFill>
                        <a:effectLst/>
                        <a:latin typeface="+mn-lt"/>
                        <a:ea typeface="+mn-ea"/>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cs typeface="Poppins" pitchFamily="2" charset="77"/>
                        </a:rPr>
                        <a:t>≥65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cs typeface="Poppins" pitchFamily="2" charset="77"/>
                        </a:rPr>
                        <a:t>≥75 yr, n (%)</a:t>
                      </a:r>
                      <a:endParaRPr lang="en-US" sz="1400" b="0" kern="1200" dirty="0">
                        <a:solidFill>
                          <a:schemeClr val="tx1"/>
                        </a:solidFill>
                        <a:effectLst/>
                        <a:latin typeface="+mn-lt"/>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72 (31-86)</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203 (79.3)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87 (34.0)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200" dirty="0">
                          <a:solidFill>
                            <a:schemeClr val="tx1"/>
                          </a:solidFill>
                          <a:effectLst/>
                          <a:latin typeface="+mn-lt"/>
                          <a:ea typeface="Times New Roman" panose="02020603050405020304" pitchFamily="18" charset="0"/>
                          <a:cs typeface="Times New Roman" panose="02020603050405020304" pitchFamily="18" charset="0"/>
                        </a:rPr>
                        <a:t>72 (25-92)</a:t>
                      </a:r>
                    </a:p>
                    <a:p>
                      <a:pPr marL="0" marR="0" algn="ctr">
                        <a:lnSpc>
                          <a:spcPct val="100000"/>
                        </a:lnSpc>
                        <a:spcAft>
                          <a:spcPts val="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189 (74.7)</a:t>
                      </a:r>
                    </a:p>
                    <a:p>
                      <a:pPr marL="0" marR="0" algn="ctr">
                        <a:lnSpc>
                          <a:spcPct val="100000"/>
                        </a:lnSpc>
                        <a:spcAft>
                          <a:spcPts val="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103 (40.7)</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Male, n (%)</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162 (63.3)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200" dirty="0">
                          <a:solidFill>
                            <a:schemeClr val="tx1"/>
                          </a:solidFill>
                          <a:effectLst/>
                          <a:latin typeface="+mn-lt"/>
                          <a:ea typeface="Times New Roman" panose="02020603050405020304" pitchFamily="18" charset="0"/>
                          <a:cs typeface="Times New Roman" panose="02020603050405020304" pitchFamily="18" charset="0"/>
                        </a:rPr>
                        <a:t>166 (65.6)</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275016">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Race</a:t>
                      </a:r>
                      <a:r>
                        <a:rPr lang="en-US" sz="1400" b="0" kern="1200" dirty="0">
                          <a:solidFill>
                            <a:schemeClr val="tx1"/>
                          </a:solidFill>
                          <a:effectLst/>
                          <a:latin typeface="+mn-lt"/>
                          <a:cs typeface="Arial" panose="020B060402020202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Missing</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186 (72.7)</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64 (25.0)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5 (2.0)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 (0.4)</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182 (72.2)</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66 (26.2)</a:t>
                      </a:r>
                      <a:br>
                        <a:rPr lang="en-US" sz="1400" b="0" kern="100" dirty="0">
                          <a:solidFill>
                            <a:schemeClr val="tx1"/>
                          </a:solidFill>
                          <a:effectLst/>
                          <a:latin typeface="+mn-lt"/>
                          <a:ea typeface="Roboto"/>
                          <a:cs typeface="Times New Roman"/>
                        </a:rPr>
                      </a:br>
                      <a:r>
                        <a:rPr lang="en-US" sz="1400" b="0" kern="100" dirty="0">
                          <a:solidFill>
                            <a:schemeClr val="tx1"/>
                          </a:solidFill>
                          <a:effectLst/>
                          <a:latin typeface="+mn-lt"/>
                          <a:ea typeface="Roboto"/>
                          <a:cs typeface="Times New Roman"/>
                        </a:rPr>
                        <a:t>4 (1.6)</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 (0.4)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Region</a:t>
                      </a:r>
                      <a:r>
                        <a:rPr lang="en-US" sz="1400" b="0" kern="1200" dirty="0">
                          <a:solidFill>
                            <a:schemeClr val="tx1"/>
                          </a:solidFill>
                          <a:effectLst/>
                          <a:latin typeface="+mn-lt"/>
                          <a:ea typeface="+mn-ea"/>
                          <a:cs typeface="Arial" panose="020B060402020202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North America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China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Japan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Rest of world</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112 (43.8)</a:t>
                      </a:r>
                    </a:p>
                    <a:p>
                      <a:pPr marL="0" marR="0" algn="ctr">
                        <a:lnSpc>
                          <a:spcPct val="100000"/>
                        </a:lnSpc>
                        <a:buNone/>
                      </a:pPr>
                      <a:r>
                        <a:rPr lang="en-US" sz="1400" b="0" kern="100" dirty="0">
                          <a:solidFill>
                            <a:schemeClr val="tx1"/>
                          </a:solidFill>
                          <a:effectLst/>
                          <a:latin typeface="+mn-lt"/>
                          <a:ea typeface="Aptos" panose="020B0004020202020204" pitchFamily="34" charset="0"/>
                        </a:rPr>
                        <a:t>57 (22.3)</a:t>
                      </a:r>
                    </a:p>
                    <a:p>
                      <a:pPr marL="0" marR="0" algn="ctr">
                        <a:lnSpc>
                          <a:spcPct val="100000"/>
                        </a:lnSpc>
                        <a:buNone/>
                      </a:pPr>
                      <a:r>
                        <a:rPr lang="en-US" sz="1400" b="0" kern="100" dirty="0">
                          <a:solidFill>
                            <a:schemeClr val="tx1"/>
                          </a:solidFill>
                          <a:effectLst/>
                          <a:latin typeface="+mn-lt"/>
                          <a:ea typeface="Aptos" panose="020B0004020202020204" pitchFamily="34" charset="0"/>
                        </a:rPr>
                        <a:t>26 (10.2)</a:t>
                      </a:r>
                    </a:p>
                    <a:p>
                      <a:pPr marL="0" marR="0" algn="ctr">
                        <a:lnSpc>
                          <a:spcPct val="100000"/>
                        </a:lnSpc>
                        <a:buNone/>
                      </a:pPr>
                      <a:r>
                        <a:rPr lang="en-US" sz="1400" b="0" kern="100" dirty="0">
                          <a:solidFill>
                            <a:schemeClr val="tx1"/>
                          </a:solidFill>
                          <a:effectLst/>
                          <a:latin typeface="+mn-lt"/>
                          <a:ea typeface="Aptos" panose="020B0004020202020204" pitchFamily="34" charset="0"/>
                        </a:rPr>
                        <a:t>25 (9.8)</a:t>
                      </a:r>
                    </a:p>
                    <a:p>
                      <a:pPr marL="0" marR="0" algn="ctr">
                        <a:lnSpc>
                          <a:spcPct val="100000"/>
                        </a:lnSpc>
                        <a:buNone/>
                      </a:pPr>
                      <a:r>
                        <a:rPr lang="en-US" sz="1400" b="0" kern="100" dirty="0">
                          <a:solidFill>
                            <a:schemeClr val="tx1"/>
                          </a:solidFill>
                          <a:effectLst/>
                          <a:latin typeface="+mn-lt"/>
                          <a:ea typeface="Aptos" panose="020B0004020202020204" pitchFamily="34" charset="0"/>
                        </a:rPr>
                        <a:t>36 (14.1)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111(43.9)</a:t>
                      </a:r>
                    </a:p>
                    <a:p>
                      <a:pPr marL="0" marR="0" algn="ctr">
                        <a:lnSpc>
                          <a:spcPct val="100000"/>
                        </a:lnSpc>
                        <a:buNone/>
                      </a:pPr>
                      <a:r>
                        <a:rPr lang="en-US" sz="1400" b="0" kern="100" dirty="0">
                          <a:solidFill>
                            <a:schemeClr val="tx1"/>
                          </a:solidFill>
                          <a:effectLst/>
                          <a:latin typeface="+mn-lt"/>
                          <a:ea typeface="Aptos" panose="020B0004020202020204" pitchFamily="34" charset="0"/>
                        </a:rPr>
                        <a:t>56 (22.1)</a:t>
                      </a:r>
                    </a:p>
                    <a:p>
                      <a:pPr marL="0" marR="0" algn="ctr">
                        <a:lnSpc>
                          <a:spcPct val="100000"/>
                        </a:lnSpc>
                        <a:buNone/>
                      </a:pPr>
                      <a:r>
                        <a:rPr lang="en-US" sz="1400" b="0" kern="100" dirty="0">
                          <a:solidFill>
                            <a:schemeClr val="tx1"/>
                          </a:solidFill>
                          <a:effectLst/>
                          <a:latin typeface="+mn-lt"/>
                          <a:ea typeface="Aptos" panose="020B0004020202020204" pitchFamily="34" charset="0"/>
                        </a:rPr>
                        <a:t>27 (10.7)</a:t>
                      </a:r>
                    </a:p>
                    <a:p>
                      <a:pPr marL="0" marR="0" algn="ctr">
                        <a:lnSpc>
                          <a:spcPct val="100000"/>
                        </a:lnSpc>
                        <a:buNone/>
                      </a:pPr>
                      <a:r>
                        <a:rPr lang="en-US" sz="1400" b="0" kern="100" dirty="0">
                          <a:solidFill>
                            <a:schemeClr val="tx1"/>
                          </a:solidFill>
                          <a:effectLst/>
                          <a:latin typeface="+mn-lt"/>
                          <a:ea typeface="Aptos" panose="020B0004020202020204" pitchFamily="34" charset="0"/>
                        </a:rPr>
                        <a:t>23 (9.1)</a:t>
                      </a:r>
                    </a:p>
                    <a:p>
                      <a:pPr marL="0" marR="0" algn="ctr">
                        <a:lnSpc>
                          <a:spcPct val="100000"/>
                        </a:lnSpc>
                        <a:buNone/>
                      </a:pPr>
                      <a:r>
                        <a:rPr lang="en-US" sz="1400" b="0" kern="100" dirty="0">
                          <a:solidFill>
                            <a:schemeClr val="tx1"/>
                          </a:solidFill>
                          <a:effectLst/>
                          <a:latin typeface="+mn-lt"/>
                          <a:ea typeface="Aptos" panose="020B0004020202020204" pitchFamily="34" charset="0"/>
                        </a:rPr>
                        <a:t>36 (14.2)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75016">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ECOG PS</a:t>
                      </a:r>
                      <a:r>
                        <a:rPr lang="en-US" sz="1400" b="0" kern="1200" dirty="0">
                          <a:solidFill>
                            <a:schemeClr val="tx1"/>
                          </a:solidFill>
                          <a:effectLst/>
                          <a:latin typeface="+mn-lt"/>
                          <a:ea typeface="+mn-ea"/>
                          <a:cs typeface="Arial" panose="020B060402020202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2</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97 (37.9)</a:t>
                      </a:r>
                    </a:p>
                    <a:p>
                      <a:pPr marL="0" marR="0" algn="ctr">
                        <a:lnSpc>
                          <a:spcPct val="100000"/>
                        </a:lnSpc>
                        <a:buNone/>
                      </a:pPr>
                      <a:r>
                        <a:rPr lang="en-US" sz="1400" b="0" kern="100" dirty="0">
                          <a:solidFill>
                            <a:schemeClr val="tx1"/>
                          </a:solidFill>
                          <a:effectLst/>
                          <a:latin typeface="+mn-lt"/>
                          <a:ea typeface="Aptos" panose="020B0004020202020204" pitchFamily="34" charset="0"/>
                        </a:rPr>
                        <a:t>140 (54.7)</a:t>
                      </a:r>
                    </a:p>
                    <a:p>
                      <a:pPr marL="0" marR="0" algn="ctr">
                        <a:lnSpc>
                          <a:spcPct val="100000"/>
                        </a:lnSpc>
                        <a:buNone/>
                      </a:pPr>
                      <a:r>
                        <a:rPr lang="en-US" sz="1400" b="0" kern="100" dirty="0">
                          <a:solidFill>
                            <a:schemeClr val="tx1"/>
                          </a:solidFill>
                          <a:effectLst/>
                          <a:latin typeface="+mn-lt"/>
                          <a:ea typeface="Aptos" panose="020B0004020202020204" pitchFamily="34" charset="0"/>
                        </a:rPr>
                        <a:t>19 (7.4)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101 (39.9)</a:t>
                      </a:r>
                    </a:p>
                    <a:p>
                      <a:pPr marL="0" marR="0" algn="ctr">
                        <a:lnSpc>
                          <a:spcPct val="100000"/>
                        </a:lnSpc>
                        <a:buNone/>
                      </a:pPr>
                      <a:r>
                        <a:rPr lang="en-US" sz="1400" b="0" kern="100" dirty="0">
                          <a:solidFill>
                            <a:schemeClr val="tx1"/>
                          </a:solidFill>
                          <a:effectLst/>
                          <a:latin typeface="+mn-lt"/>
                          <a:ea typeface="Aptos" panose="020B0004020202020204" pitchFamily="34" charset="0"/>
                        </a:rPr>
                        <a:t>132 (52.2)</a:t>
                      </a:r>
                    </a:p>
                    <a:p>
                      <a:pPr marL="0" marR="0" algn="ctr">
                        <a:lnSpc>
                          <a:spcPct val="100000"/>
                        </a:lnSpc>
                        <a:buNone/>
                      </a:pPr>
                      <a:r>
                        <a:rPr lang="en-US" sz="1400" b="0" kern="100" dirty="0">
                          <a:solidFill>
                            <a:schemeClr val="tx1"/>
                          </a:solidFill>
                          <a:effectLst/>
                          <a:latin typeface="+mn-lt"/>
                          <a:ea typeface="Aptos" panose="020B0004020202020204" pitchFamily="34" charset="0"/>
                        </a:rPr>
                        <a:t>20 (7.9)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70916149"/>
                  </a:ext>
                </a:extLst>
              </a:tr>
            </a:tbl>
          </a:graphicData>
        </a:graphic>
      </p:graphicFrame>
      <p:graphicFrame>
        <p:nvGraphicFramePr>
          <p:cNvPr id="14" name="Content Placeholder 13">
            <a:extLst>
              <a:ext uri="{FF2B5EF4-FFF2-40B4-BE49-F238E27FC236}">
                <a16:creationId xmlns:a16="http://schemas.microsoft.com/office/drawing/2014/main" id="{F25AFD33-44D8-6E1D-A5C9-D8FA4143C534}"/>
              </a:ext>
            </a:extLst>
          </p:cNvPr>
          <p:cNvGraphicFramePr>
            <a:graphicFrameLocks noGrp="1"/>
          </p:cNvGraphicFramePr>
          <p:nvPr>
            <p:ph idx="13"/>
            <p:extLst>
              <p:ext uri="{D42A27DB-BD31-4B8C-83A1-F6EECF244321}">
                <p14:modId xmlns:p14="http://schemas.microsoft.com/office/powerpoint/2010/main" val="1016667251"/>
              </p:ext>
            </p:extLst>
          </p:nvPr>
        </p:nvGraphicFramePr>
        <p:xfrm>
          <a:off x="6327775" y="1335088"/>
          <a:ext cx="5633706" cy="3782166"/>
        </p:xfrm>
        <a:graphic>
          <a:graphicData uri="http://schemas.openxmlformats.org/drawingml/2006/table">
            <a:tbl>
              <a:tblPr firstRow="1" bandRow="1"/>
              <a:tblGrid>
                <a:gridCol w="3380184">
                  <a:extLst>
                    <a:ext uri="{9D8B030D-6E8A-4147-A177-3AD203B41FA5}">
                      <a16:colId xmlns:a16="http://schemas.microsoft.com/office/drawing/2014/main" val="2072085524"/>
                    </a:ext>
                  </a:extLst>
                </a:gridCol>
                <a:gridCol w="1126761">
                  <a:extLst>
                    <a:ext uri="{9D8B030D-6E8A-4147-A177-3AD203B41FA5}">
                      <a16:colId xmlns:a16="http://schemas.microsoft.com/office/drawing/2014/main" val="2595492591"/>
                    </a:ext>
                  </a:extLst>
                </a:gridCol>
                <a:gridCol w="1126761">
                  <a:extLst>
                    <a:ext uri="{9D8B030D-6E8A-4147-A177-3AD203B41FA5}">
                      <a16:colId xmlns:a16="http://schemas.microsoft.com/office/drawing/2014/main" val="654369336"/>
                    </a:ext>
                  </a:extLst>
                </a:gridCol>
              </a:tblGrid>
              <a:tr h="38782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 Aza (n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Pbo + Aza</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31397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IPSS-R prognostic risk, n (%)*</a:t>
                      </a:r>
                      <a:endParaRPr lang="en-US" sz="1400" b="0" kern="1200" dirty="0">
                        <a:solidFill>
                          <a:schemeClr val="tx1"/>
                        </a:solidFill>
                        <a:effectLst/>
                        <a:latin typeface="+mn-lt"/>
                        <a:ea typeface="+mn-ea"/>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cs typeface="Poppins" pitchFamily="2" charset="77"/>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cs typeface="Poppins" pitchFamily="2" charset="77"/>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cs typeface="Poppins" pitchFamily="2" charset="77"/>
                        </a:rPr>
                        <a:t>Very high</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70 (27.3)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96 (37.5)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90 (35.2)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400" b="0" kern="1200" dirty="0">
                        <a:solidFill>
                          <a:schemeClr val="tx1"/>
                        </a:solidFill>
                        <a:effectLst/>
                        <a:latin typeface="+mn-lt"/>
                        <a:ea typeface="Times New Roman" panose="02020603050405020304" pitchFamily="18" charset="0"/>
                        <a:cs typeface="Times New Roman" panose="02020603050405020304" pitchFamily="18" charset="0"/>
                      </a:endParaRPr>
                    </a:p>
                    <a:p>
                      <a:pPr marL="0" marR="0" algn="ctr">
                        <a:lnSpc>
                          <a:spcPct val="100000"/>
                        </a:lnSpc>
                        <a:spcAft>
                          <a:spcPts val="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71 (28.1)</a:t>
                      </a:r>
                    </a:p>
                    <a:p>
                      <a:pPr marL="0" marR="0" algn="ctr">
                        <a:lnSpc>
                          <a:spcPct val="100000"/>
                        </a:lnSpc>
                        <a:spcAft>
                          <a:spcPts val="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99 (39.1)</a:t>
                      </a:r>
                    </a:p>
                    <a:p>
                      <a:pPr marL="0" marR="0" algn="ctr">
                        <a:lnSpc>
                          <a:spcPct val="100000"/>
                        </a:lnSpc>
                        <a:spcAft>
                          <a:spcPts val="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83 (32.8)</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HSCT eligible at baseline, n (%)</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50 (19.5)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47 (18.6)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275016">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Bo</a:t>
                      </a:r>
                      <a:r>
                        <a:rPr lang="en-US" sz="1400" b="0" kern="1200" dirty="0">
                          <a:solidFill>
                            <a:schemeClr val="tx1"/>
                          </a:solidFill>
                          <a:effectLst/>
                          <a:latin typeface="+mn-lt"/>
                          <a:cs typeface="Arial" panose="020B0604020202020204" pitchFamily="34" charset="0"/>
                        </a:rPr>
                        <a:t>ne marrow blast count,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&lt;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≥5% to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≥10 to &lt;20%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≥20%</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48 (18.8)</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83 (32.4)</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125 (48.8)</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48 (19.0)</a:t>
                      </a:r>
                      <a:br>
                        <a:rPr lang="en-US" sz="1400" b="0" kern="100" dirty="0">
                          <a:solidFill>
                            <a:schemeClr val="tx1"/>
                          </a:solidFill>
                          <a:effectLst/>
                          <a:latin typeface="+mn-lt"/>
                          <a:ea typeface="Roboto"/>
                          <a:cs typeface="Times New Roman"/>
                        </a:rPr>
                      </a:br>
                      <a:r>
                        <a:rPr lang="en-US" sz="1400" b="0" kern="100" dirty="0">
                          <a:solidFill>
                            <a:schemeClr val="tx1"/>
                          </a:solidFill>
                          <a:effectLst/>
                          <a:latin typeface="+mn-lt"/>
                          <a:ea typeface="Roboto"/>
                          <a:cs typeface="Times New Roman"/>
                        </a:rPr>
                        <a:t>93 (36.8)</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108 (42.7)</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 (1.6)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Baseline mutations detected</a:t>
                      </a:r>
                      <a:r>
                        <a:rPr lang="en-US" sz="1400" b="0" kern="1200" dirty="0">
                          <a:solidFill>
                            <a:schemeClr val="tx1"/>
                          </a:solidFill>
                          <a:effectLst/>
                          <a:latin typeface="+mn-lt"/>
                          <a:ea typeface="+mn-ea"/>
                          <a:cs typeface="Arial" panose="020B0604020202020204" pitchFamily="34" charset="0"/>
                        </a:rPr>
                        <a:t>, n (%)</a:t>
                      </a:r>
                      <a:r>
                        <a:rPr lang="en-US" sz="1400" b="0" kern="1200" baseline="300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mn-lt"/>
                          <a:cs typeface="Poppins" pitchFamily="2" charset="77"/>
                        </a:rPr>
                        <a:t>ASXL1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RUNX1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EZH2</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60 (30)</a:t>
                      </a:r>
                    </a:p>
                    <a:p>
                      <a:pPr marL="0" marR="0" algn="ctr">
                        <a:lnSpc>
                          <a:spcPct val="100000"/>
                        </a:lnSpc>
                        <a:buNone/>
                      </a:pPr>
                      <a:r>
                        <a:rPr lang="en-US" sz="1400" b="0" kern="100" dirty="0">
                          <a:solidFill>
                            <a:schemeClr val="tx1"/>
                          </a:solidFill>
                          <a:effectLst/>
                          <a:latin typeface="+mn-lt"/>
                          <a:ea typeface="Aptos" panose="020B0004020202020204" pitchFamily="34" charset="0"/>
                        </a:rPr>
                        <a:t>49 (24.5)</a:t>
                      </a:r>
                    </a:p>
                    <a:p>
                      <a:pPr marL="0" marR="0" algn="ctr">
                        <a:lnSpc>
                          <a:spcPct val="100000"/>
                        </a:lnSpc>
                        <a:buNone/>
                      </a:pPr>
                      <a:r>
                        <a:rPr lang="en-US" sz="1400" b="0" kern="100" dirty="0">
                          <a:solidFill>
                            <a:schemeClr val="tx1"/>
                          </a:solidFill>
                          <a:effectLst/>
                          <a:latin typeface="+mn-lt"/>
                          <a:ea typeface="Aptos" panose="020B0004020202020204" pitchFamily="34" charset="0"/>
                        </a:rPr>
                        <a:t>29 (14.5)</a:t>
                      </a:r>
                    </a:p>
                    <a:p>
                      <a:pPr marL="0" marR="0" algn="ctr">
                        <a:lnSpc>
                          <a:spcPct val="100000"/>
                        </a:lnSpc>
                        <a:buNone/>
                      </a:pPr>
                      <a:r>
                        <a:rPr lang="en-US" sz="1400" b="0" kern="100" dirty="0">
                          <a:solidFill>
                            <a:schemeClr val="tx1"/>
                          </a:solidFill>
                          <a:effectLst/>
                          <a:latin typeface="+mn-lt"/>
                          <a:ea typeface="Aptos" panose="020B0004020202020204" pitchFamily="34" charset="0"/>
                        </a:rPr>
                        <a:t>5 (2.5)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68 (33.5)</a:t>
                      </a:r>
                    </a:p>
                    <a:p>
                      <a:pPr marL="0" marR="0" algn="ctr">
                        <a:lnSpc>
                          <a:spcPct val="100000"/>
                        </a:lnSpc>
                        <a:buNone/>
                      </a:pPr>
                      <a:r>
                        <a:rPr lang="en-US" sz="1400" b="0" kern="100" dirty="0">
                          <a:solidFill>
                            <a:schemeClr val="tx1"/>
                          </a:solidFill>
                          <a:effectLst/>
                          <a:latin typeface="+mn-lt"/>
                          <a:ea typeface="Aptos" panose="020B0004020202020204" pitchFamily="34" charset="0"/>
                        </a:rPr>
                        <a:t>38 (18.7)</a:t>
                      </a:r>
                    </a:p>
                    <a:p>
                      <a:pPr marL="0" marR="0" algn="ctr">
                        <a:lnSpc>
                          <a:spcPct val="100000"/>
                        </a:lnSpc>
                        <a:buNone/>
                      </a:pPr>
                      <a:r>
                        <a:rPr lang="en-US" sz="1400" b="0" kern="100" dirty="0">
                          <a:solidFill>
                            <a:schemeClr val="tx1"/>
                          </a:solidFill>
                          <a:effectLst/>
                          <a:latin typeface="+mn-lt"/>
                          <a:ea typeface="Aptos" panose="020B0004020202020204" pitchFamily="34" charset="0"/>
                        </a:rPr>
                        <a:t>49 (24.1)</a:t>
                      </a:r>
                    </a:p>
                    <a:p>
                      <a:pPr marL="0" marR="0" algn="ctr">
                        <a:lnSpc>
                          <a:spcPct val="100000"/>
                        </a:lnSpc>
                        <a:buNone/>
                      </a:pPr>
                      <a:r>
                        <a:rPr lang="en-US" sz="1400" b="0" kern="100" dirty="0">
                          <a:solidFill>
                            <a:schemeClr val="tx1"/>
                          </a:solidFill>
                          <a:effectLst/>
                          <a:latin typeface="+mn-lt"/>
                          <a:ea typeface="Aptos" panose="020B0004020202020204" pitchFamily="34" charset="0"/>
                        </a:rPr>
                        <a:t>13 (6.4)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bl>
          </a:graphicData>
        </a:graphic>
      </p:graphicFrame>
      <p:sp>
        <p:nvSpPr>
          <p:cNvPr id="15" name="Content Placeholder 11">
            <a:extLst>
              <a:ext uri="{FF2B5EF4-FFF2-40B4-BE49-F238E27FC236}">
                <a16:creationId xmlns:a16="http://schemas.microsoft.com/office/drawing/2014/main" id="{F2E19FA3-01C3-87BD-6850-DF439D05F12D}"/>
              </a:ext>
            </a:extLst>
          </p:cNvPr>
          <p:cNvSpPr txBox="1">
            <a:spLocks/>
          </p:cNvSpPr>
          <p:nvPr/>
        </p:nvSpPr>
        <p:spPr>
          <a:xfrm>
            <a:off x="6432901" y="5226975"/>
            <a:ext cx="3703794" cy="203927"/>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altLang="en-US" spc="-10" dirty="0">
                <a:solidFill>
                  <a:srgbClr val="161616"/>
                </a:solidFill>
              </a:rPr>
              <a:t>*Data omitted from 1 missing patient in placebo arm</a:t>
            </a:r>
          </a:p>
          <a:p>
            <a:pPr>
              <a:spcBef>
                <a:spcPts val="0"/>
              </a:spcBef>
            </a:pPr>
            <a:r>
              <a:rPr lang="en-US" baseline="30000" dirty="0">
                <a:cs typeface="Arial" panose="020B0604020202020204" pitchFamily="34" charset="0"/>
              </a:rPr>
              <a:t>†</a:t>
            </a:r>
            <a:r>
              <a:rPr lang="en-US" altLang="en-US" spc="-10" dirty="0">
                <a:solidFill>
                  <a:srgbClr val="161616"/>
                </a:solidFill>
              </a:rPr>
              <a:t>Based on available samples.</a:t>
            </a:r>
            <a:endParaRPr lang="en-US" altLang="en-US" dirty="0">
              <a:solidFill>
                <a:srgbClr val="161616"/>
              </a:solidFill>
            </a:endParaRP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ACBC1158-2D7F-9840-F3B5-A8991CFFA0AD}"/>
              </a:ext>
            </a:extLst>
          </p:cNvPr>
          <p:cNvSpPr>
            <a:spLocks noGrp="1"/>
          </p:cNvSpPr>
          <p:nvPr>
            <p:ph idx="1"/>
          </p:nvPr>
        </p:nvSpPr>
        <p:spPr>
          <a:xfrm>
            <a:off x="231078" y="1335810"/>
            <a:ext cx="5644122" cy="4754880"/>
          </a:xfrm>
        </p:spPr>
        <p:txBody>
          <a:bodyPr/>
          <a:lstStyle/>
          <a:p>
            <a:pPr marL="342900" indent="-342900">
              <a:buFont typeface="Arial" panose="020B0604020202020204" pitchFamily="34" charset="0"/>
              <a:buChar char="•"/>
            </a:pPr>
            <a:r>
              <a:rPr lang="en-US" altLang="en-US" dirty="0"/>
              <a:t>No significant OS difference found with ven + aza vs placebo + aza after median follow-up of 41.2 mo (median OS: 22.2 vs 21.7 mo; HR: 0.908; 95% CI: 0.733-1.126; nominal</a:t>
            </a:r>
            <a:r>
              <a:rPr lang="en-US" altLang="en-US" i="1" dirty="0"/>
              <a:t> P </a:t>
            </a:r>
            <a:r>
              <a:rPr lang="en-US" altLang="en-US" dirty="0"/>
              <a:t>= .38)</a:t>
            </a:r>
          </a:p>
          <a:p>
            <a:pPr marL="342900" indent="-342900">
              <a:buFont typeface="Arial" panose="020B0604020202020204" pitchFamily="34" charset="0"/>
              <a:buChar char="•"/>
            </a:pPr>
            <a:r>
              <a:rPr lang="en-US" altLang="en-US" dirty="0"/>
              <a:t>Trend toward favorable OS with ven + aza vs placebo + aza in patients &lt;75 yr of age, patients with high to very high IPSS prognostic risk, and those with high blasts, and </a:t>
            </a:r>
            <a:r>
              <a:rPr lang="en-US" altLang="en-US" i="1" dirty="0"/>
              <a:t>RUNX1</a:t>
            </a:r>
            <a:r>
              <a:rPr lang="en-US" altLang="en-US" dirty="0"/>
              <a:t> or </a:t>
            </a:r>
            <a:r>
              <a:rPr lang="en-US" altLang="en-US" i="1" dirty="0"/>
              <a:t>EZH2</a:t>
            </a:r>
            <a:r>
              <a:rPr lang="en-US" altLang="en-US" dirty="0"/>
              <a:t> mutations at baseline </a:t>
            </a:r>
          </a:p>
          <a:p>
            <a:endParaRPr lang="en-US" altLang="en-US" dirty="0"/>
          </a:p>
          <a:p>
            <a:endParaRPr lang="en-US" altLang="en-US" dirty="0"/>
          </a:p>
          <a:p>
            <a:endParaRPr lang="en-US" altLang="en-US" dirty="0"/>
          </a:p>
        </p:txBody>
      </p:sp>
      <p:sp>
        <p:nvSpPr>
          <p:cNvPr id="11" name="Content Placeholder 10">
            <a:extLst>
              <a:ext uri="{FF2B5EF4-FFF2-40B4-BE49-F238E27FC236}">
                <a16:creationId xmlns:a16="http://schemas.microsoft.com/office/drawing/2014/main" id="{910FDA32-4DEF-8E88-FDC6-493A501AC70B}"/>
              </a:ext>
            </a:extLst>
          </p:cNvPr>
          <p:cNvSpPr>
            <a:spLocks noGrp="1"/>
          </p:cNvSpPr>
          <p:nvPr>
            <p:ph idx="13"/>
          </p:nvPr>
        </p:nvSpPr>
        <p:spPr>
          <a:xfrm>
            <a:off x="6327216" y="1335810"/>
            <a:ext cx="5644122" cy="4754880"/>
          </a:xfrm>
        </p:spPr>
        <p:txBody>
          <a:bodyPr/>
          <a:lstStyle/>
          <a:p>
            <a:pPr marL="342900" indent="-342900">
              <a:buFont typeface="Arial" panose="020B0604020202020204" pitchFamily="34" charset="0"/>
              <a:buChar char="•"/>
            </a:pPr>
            <a:r>
              <a:rPr lang="en-US" dirty="0"/>
              <a:t>Significant improvement in mOR with ven + aza vs </a:t>
            </a:r>
            <a:r>
              <a:rPr lang="en-US" dirty="0" err="1"/>
              <a:t>pbo</a:t>
            </a:r>
            <a:r>
              <a:rPr lang="en-US" dirty="0"/>
              <a:t> + aza:</a:t>
            </a:r>
          </a:p>
          <a:p>
            <a:endParaRPr lang="en-US" dirty="0"/>
          </a:p>
          <a:p>
            <a:endParaRPr lang="en-US" dirty="0"/>
          </a:p>
          <a:p>
            <a:endParaRPr lang="en-US" dirty="0"/>
          </a:p>
          <a:p>
            <a:endParaRPr lang="en-US" dirty="0"/>
          </a:p>
          <a:p>
            <a:endParaRPr lang="en-US" sz="1000" dirty="0"/>
          </a:p>
          <a:p>
            <a:endParaRPr lang="en-US" sz="1000" dirty="0"/>
          </a:p>
          <a:p>
            <a:endParaRPr lang="en-US" sz="1000" dirty="0"/>
          </a:p>
          <a:p>
            <a:endParaRPr lang="en-US" sz="1000" dirty="0"/>
          </a:p>
          <a:p>
            <a:endParaRPr lang="en-US" sz="1000" dirty="0"/>
          </a:p>
          <a:p>
            <a:endParaRPr lang="en-US" sz="1000" dirty="0"/>
          </a:p>
          <a:p>
            <a:pPr>
              <a:spcBef>
                <a:spcPts val="0"/>
              </a:spcBef>
            </a:pPr>
            <a:endParaRPr lang="en-US" sz="1000" dirty="0"/>
          </a:p>
          <a:p>
            <a:pPr>
              <a:spcBef>
                <a:spcPts val="0"/>
              </a:spcBef>
            </a:pPr>
            <a:endParaRPr lang="en-US" sz="1000" dirty="0"/>
          </a:p>
          <a:p>
            <a:pPr>
              <a:spcBef>
                <a:spcPts val="0"/>
              </a:spcBef>
            </a:pPr>
            <a:r>
              <a:rPr lang="en-US" sz="1000" dirty="0"/>
              <a:t>*Nominal </a:t>
            </a:r>
            <a:r>
              <a:rPr lang="en-US" sz="1000" i="1" dirty="0"/>
              <a:t>P</a:t>
            </a:r>
            <a:r>
              <a:rPr lang="en-US" sz="1000" dirty="0"/>
              <a:t> &lt; .0001 vs placebo + azacitidine.</a:t>
            </a:r>
            <a:br>
              <a:rPr lang="en-US" sz="1000" dirty="0"/>
            </a:br>
            <a:r>
              <a:rPr lang="en-US" sz="1000" baseline="30000" dirty="0">
                <a:solidFill>
                  <a:schemeClr val="bg2">
                    <a:lumMod val="10000"/>
                  </a:schemeClr>
                </a:solidFill>
              </a:rPr>
              <a:t>†</a:t>
            </a:r>
            <a:r>
              <a:rPr lang="en-US" sz="1000" dirty="0"/>
              <a:t>Among those with a </a:t>
            </a:r>
            <a:r>
              <a:rPr lang="en-US" sz="1000" dirty="0" err="1"/>
              <a:t>mOR.</a:t>
            </a:r>
            <a:endParaRPr lang="en-US" sz="1000" dirty="0"/>
          </a:p>
          <a:p>
            <a:pPr>
              <a:spcBef>
                <a:spcPts val="0"/>
              </a:spcBef>
            </a:pPr>
            <a:r>
              <a:rPr lang="en-US" sz="1000" kern="100" baseline="30000" dirty="0">
                <a:ea typeface="Aptos" panose="020B0004020202020204" pitchFamily="34" charset="0"/>
              </a:rPr>
              <a:t>‡</a:t>
            </a:r>
            <a:r>
              <a:rPr lang="en-US" sz="1000" kern="100" dirty="0">
                <a:ea typeface="Aptos" panose="020B0004020202020204" pitchFamily="34" charset="0"/>
              </a:rPr>
              <a:t>N</a:t>
            </a:r>
            <a:r>
              <a:rPr lang="en-US" sz="1000" dirty="0"/>
              <a:t>ominal </a:t>
            </a:r>
            <a:r>
              <a:rPr lang="en-US" sz="1000" i="1" dirty="0"/>
              <a:t>P</a:t>
            </a:r>
            <a:r>
              <a:rPr lang="en-US" sz="1000" dirty="0"/>
              <a:t> = .0723 vs placebo + azacitidine.</a:t>
            </a:r>
          </a:p>
        </p:txBody>
      </p:sp>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535756"/>
            <a:ext cx="11740260" cy="492944"/>
          </a:xfrm>
        </p:spPr>
        <p:txBody>
          <a:bodyPr/>
          <a:lstStyle/>
          <a:p>
            <a:r>
              <a:rPr lang="en-US" dirty="0"/>
              <a:t>VERONA: Efficacy</a:t>
            </a:r>
            <a:endParaRPr lang="en-US" altLang="en-US" dirty="0"/>
          </a:p>
        </p:txBody>
      </p:sp>
      <p:sp>
        <p:nvSpPr>
          <p:cNvPr id="4" name="Content Placeholder 3">
            <a:extLst>
              <a:ext uri="{FF2B5EF4-FFF2-40B4-BE49-F238E27FC236}">
                <a16:creationId xmlns:a16="http://schemas.microsoft.com/office/drawing/2014/main" id="{C58830D7-F8A4-7CB0-B52F-4FD0FAC9C632}"/>
              </a:ext>
            </a:extLst>
          </p:cNvPr>
          <p:cNvSpPr>
            <a:spLocks noGrp="1"/>
          </p:cNvSpPr>
          <p:nvPr>
            <p:ph sz="quarter" idx="10"/>
          </p:nvPr>
        </p:nvSpPr>
        <p:spPr>
          <a:xfrm>
            <a:off x="3559175" y="6302375"/>
            <a:ext cx="5732463" cy="327025"/>
          </a:xfrm>
        </p:spPr>
        <p:txBody>
          <a:bodyPr/>
          <a:lstStyle/>
          <a:p>
            <a:r>
              <a:rPr lang="en-US" altLang="en-US" dirty="0"/>
              <a:t>Garcia-Manero. ASH 2025. Abstr 235.</a:t>
            </a:r>
          </a:p>
        </p:txBody>
      </p:sp>
      <p:graphicFrame>
        <p:nvGraphicFramePr>
          <p:cNvPr id="12" name="Table 11">
            <a:extLst>
              <a:ext uri="{FF2B5EF4-FFF2-40B4-BE49-F238E27FC236}">
                <a16:creationId xmlns:a16="http://schemas.microsoft.com/office/drawing/2014/main" id="{003B9C86-AD3B-1AEA-DFAC-4F7A41ACC152}"/>
              </a:ext>
            </a:extLst>
          </p:cNvPr>
          <p:cNvGraphicFramePr>
            <a:graphicFrameLocks noGrp="1"/>
          </p:cNvGraphicFramePr>
          <p:nvPr>
            <p:extLst>
              <p:ext uri="{D42A27DB-BD31-4B8C-83A1-F6EECF244321}">
                <p14:modId xmlns:p14="http://schemas.microsoft.com/office/powerpoint/2010/main" val="3635393412"/>
              </p:ext>
            </p:extLst>
          </p:nvPr>
        </p:nvGraphicFramePr>
        <p:xfrm>
          <a:off x="6326519" y="2077101"/>
          <a:ext cx="5633706" cy="3840956"/>
        </p:xfrm>
        <a:graphic>
          <a:graphicData uri="http://schemas.openxmlformats.org/drawingml/2006/table">
            <a:tbl>
              <a:tblPr firstRow="1" bandRow="1"/>
              <a:tblGrid>
                <a:gridCol w="3380184">
                  <a:extLst>
                    <a:ext uri="{9D8B030D-6E8A-4147-A177-3AD203B41FA5}">
                      <a16:colId xmlns:a16="http://schemas.microsoft.com/office/drawing/2014/main" val="2072085524"/>
                    </a:ext>
                  </a:extLst>
                </a:gridCol>
                <a:gridCol w="1126761">
                  <a:extLst>
                    <a:ext uri="{9D8B030D-6E8A-4147-A177-3AD203B41FA5}">
                      <a16:colId xmlns:a16="http://schemas.microsoft.com/office/drawing/2014/main" val="2595492591"/>
                    </a:ext>
                  </a:extLst>
                </a:gridCol>
                <a:gridCol w="1126761">
                  <a:extLst>
                    <a:ext uri="{9D8B030D-6E8A-4147-A177-3AD203B41FA5}">
                      <a16:colId xmlns:a16="http://schemas.microsoft.com/office/drawing/2014/main" val="654369336"/>
                    </a:ext>
                  </a:extLst>
                </a:gridCol>
              </a:tblGrid>
              <a:tr h="38782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Parameter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 Aza (n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Pbo + Aza</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31397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1" kern="1200" dirty="0">
                          <a:solidFill>
                            <a:schemeClr val="tx1"/>
                          </a:solidFill>
                          <a:effectLst/>
                          <a:latin typeface="+mn-lt"/>
                          <a:cs typeface="Arial" panose="020B0604020202020204" pitchFamily="34" charset="0"/>
                        </a:rPr>
                        <a:t>mOR,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1" kern="100" dirty="0">
                          <a:solidFill>
                            <a:schemeClr val="tx1"/>
                          </a:solidFill>
                          <a:effectLst/>
                          <a:latin typeface="+mn-lt"/>
                          <a:ea typeface="MS Mincho" panose="02020609040205080304" pitchFamily="49" charset="-128"/>
                          <a:cs typeface="Times New Roman" panose="02020603050405020304" pitchFamily="18" charset="0"/>
                        </a:rPr>
                        <a:t>76.2*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1" kern="1200" dirty="0">
                          <a:solidFill>
                            <a:schemeClr val="tx1"/>
                          </a:solidFill>
                          <a:effectLst/>
                          <a:latin typeface="+mn-lt"/>
                          <a:ea typeface="Times New Roman" panose="02020603050405020304" pitchFamily="18" charset="0"/>
                          <a:cs typeface="Times New Roman" panose="02020603050405020304" pitchFamily="18" charset="0"/>
                        </a:rPr>
                        <a:t>57.7</a:t>
                      </a:r>
                      <a:endParaRPr lang="en-US" sz="1400" b="1"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CR,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18.0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200" dirty="0">
                          <a:solidFill>
                            <a:schemeClr val="tx1"/>
                          </a:solidFill>
                          <a:effectLst/>
                          <a:latin typeface="+mn-lt"/>
                          <a:ea typeface="Times New Roman" panose="02020603050405020304" pitchFamily="18" charset="0"/>
                          <a:cs typeface="Times New Roman" panose="02020603050405020304" pitchFamily="18" charset="0"/>
                        </a:rPr>
                        <a:t>20.2</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275016">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PR, %</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7501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mCR with HI, %</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27.3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18.2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75016">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mCR without HI, %</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30.5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19.4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70916149"/>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Median duration mOR, mo</a:t>
                      </a:r>
                      <a:r>
                        <a:rPr kumimoji="0" lang="en-US" sz="1400" b="0" i="0" u="none" strike="noStrike" cap="none" normalizeH="0" baseline="30000" dirty="0">
                          <a:ln>
                            <a:noFill/>
                          </a:ln>
                          <a:solidFill>
                            <a:schemeClr val="bg2">
                              <a:lumMod val="10000"/>
                            </a:schemeClr>
                          </a:solidFill>
                          <a:effectLst/>
                          <a:latin typeface="+mn-lt"/>
                          <a:cs typeface="Poppins" pitchFamily="2" charset="77"/>
                        </a:rPr>
                        <a:t>†</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15.3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14.8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7844389"/>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Overall HI,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49.4</a:t>
                      </a:r>
                      <a:r>
                        <a:rPr lang="en-US" sz="1400" b="0" kern="100" baseline="30000" dirty="0">
                          <a:solidFill>
                            <a:schemeClr val="tx1"/>
                          </a:solidFill>
                          <a:effectLst/>
                          <a:latin typeface="+mn-lt"/>
                          <a:ea typeface="Aptos" panose="020B0004020202020204" pitchFamily="34" charset="0"/>
                        </a:rPr>
                        <a:t>‡</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41.2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44978448"/>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RBC-TI, n/N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73/131 (55.7)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41/122 (33.6)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9108636"/>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Median duration RBC-TI, mo</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7.7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75390604"/>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Platelet-TI, n/N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24/35 (68.6)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14/38 (36.8)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0062382"/>
                  </a:ext>
                </a:extLst>
              </a:tr>
              <a:tr h="275016">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Median duration platelet-TI, mo</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66181645"/>
                  </a:ext>
                </a:extLst>
              </a:tr>
            </a:tbl>
          </a:graphicData>
        </a:graphic>
      </p:graphicFrame>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9294A-BC3A-1FCB-5058-E8508C69887C}"/>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9EF30871-462B-8D8A-B00B-1CD0C35E2509}"/>
              </a:ext>
            </a:extLst>
          </p:cNvPr>
          <p:cNvSpPr>
            <a:spLocks noGrp="1"/>
          </p:cNvSpPr>
          <p:nvPr>
            <p:ph idx="1"/>
          </p:nvPr>
        </p:nvSpPr>
        <p:spPr>
          <a:xfrm>
            <a:off x="231078" y="1222598"/>
            <a:ext cx="11740260" cy="4754880"/>
          </a:xfrm>
        </p:spPr>
        <p:txBody>
          <a:bodyPr/>
          <a:lstStyle/>
          <a:p>
            <a:pPr marL="342900" indent="-342900">
              <a:buFont typeface="Arial" panose="020B0604020202020204" pitchFamily="34" charset="0"/>
              <a:buChar char="•"/>
            </a:pPr>
            <a:r>
              <a:rPr lang="en-US" altLang="en-US" sz="2000" dirty="0"/>
              <a:t>Trend toward mOR benefit with ven + aza vs placebo + aza in specific subgroups:</a:t>
            </a:r>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dirty="0"/>
          </a:p>
        </p:txBody>
      </p:sp>
      <p:sp>
        <p:nvSpPr>
          <p:cNvPr id="10243" name="Rectangle 4">
            <a:extLst>
              <a:ext uri="{FF2B5EF4-FFF2-40B4-BE49-F238E27FC236}">
                <a16:creationId xmlns:a16="http://schemas.microsoft.com/office/drawing/2014/main" id="{6E085885-98FD-FA80-0438-48D25953C164}"/>
              </a:ext>
            </a:extLst>
          </p:cNvPr>
          <p:cNvSpPr>
            <a:spLocks noGrp="1" noChangeArrowheads="1"/>
          </p:cNvSpPr>
          <p:nvPr>
            <p:ph type="title"/>
          </p:nvPr>
        </p:nvSpPr>
        <p:spPr/>
        <p:txBody>
          <a:bodyPr/>
          <a:lstStyle/>
          <a:p>
            <a:r>
              <a:rPr lang="en-US" dirty="0"/>
              <a:t>VERONA: mOR Outcomes by Subgroup</a:t>
            </a:r>
            <a:endParaRPr lang="en-US" altLang="en-US" dirty="0"/>
          </a:p>
        </p:txBody>
      </p:sp>
      <p:sp>
        <p:nvSpPr>
          <p:cNvPr id="4" name="Content Placeholder 3">
            <a:extLst>
              <a:ext uri="{FF2B5EF4-FFF2-40B4-BE49-F238E27FC236}">
                <a16:creationId xmlns:a16="http://schemas.microsoft.com/office/drawing/2014/main" id="{304BCC2D-BA06-40CA-BB18-230212401373}"/>
              </a:ext>
            </a:extLst>
          </p:cNvPr>
          <p:cNvSpPr>
            <a:spLocks noGrp="1"/>
          </p:cNvSpPr>
          <p:nvPr>
            <p:ph sz="quarter" idx="10"/>
          </p:nvPr>
        </p:nvSpPr>
        <p:spPr/>
        <p:txBody>
          <a:bodyPr/>
          <a:lstStyle/>
          <a:p>
            <a:r>
              <a:rPr lang="en-US" altLang="en-US" dirty="0"/>
              <a:t>Garcia-Manero. ASH 2025. Abstr 235.</a:t>
            </a:r>
          </a:p>
        </p:txBody>
      </p:sp>
      <p:graphicFrame>
        <p:nvGraphicFramePr>
          <p:cNvPr id="12" name="Table 11">
            <a:extLst>
              <a:ext uri="{FF2B5EF4-FFF2-40B4-BE49-F238E27FC236}">
                <a16:creationId xmlns:a16="http://schemas.microsoft.com/office/drawing/2014/main" id="{FCED4F67-A89F-D081-01F1-DCCCEFAB50C7}"/>
              </a:ext>
            </a:extLst>
          </p:cNvPr>
          <p:cNvGraphicFramePr>
            <a:graphicFrameLocks noGrp="1"/>
          </p:cNvGraphicFramePr>
          <p:nvPr>
            <p:extLst>
              <p:ext uri="{D42A27DB-BD31-4B8C-83A1-F6EECF244321}">
                <p14:modId xmlns:p14="http://schemas.microsoft.com/office/powerpoint/2010/main" val="3326875729"/>
              </p:ext>
            </p:extLst>
          </p:nvPr>
        </p:nvGraphicFramePr>
        <p:xfrm>
          <a:off x="192977" y="2104658"/>
          <a:ext cx="5851587" cy="3272392"/>
        </p:xfrm>
        <a:graphic>
          <a:graphicData uri="http://schemas.openxmlformats.org/drawingml/2006/table">
            <a:tbl>
              <a:tblPr firstRow="1" bandRow="1"/>
              <a:tblGrid>
                <a:gridCol w="1464372">
                  <a:extLst>
                    <a:ext uri="{9D8B030D-6E8A-4147-A177-3AD203B41FA5}">
                      <a16:colId xmlns:a16="http://schemas.microsoft.com/office/drawing/2014/main" val="2072085524"/>
                    </a:ext>
                  </a:extLst>
                </a:gridCol>
                <a:gridCol w="1200150">
                  <a:extLst>
                    <a:ext uri="{9D8B030D-6E8A-4147-A177-3AD203B41FA5}">
                      <a16:colId xmlns:a16="http://schemas.microsoft.com/office/drawing/2014/main" val="2595492591"/>
                    </a:ext>
                  </a:extLst>
                </a:gridCol>
                <a:gridCol w="1266825">
                  <a:extLst>
                    <a:ext uri="{9D8B030D-6E8A-4147-A177-3AD203B41FA5}">
                      <a16:colId xmlns:a16="http://schemas.microsoft.com/office/drawing/2014/main" val="654369336"/>
                    </a:ext>
                  </a:extLst>
                </a:gridCol>
                <a:gridCol w="1920240">
                  <a:extLst>
                    <a:ext uri="{9D8B030D-6E8A-4147-A177-3AD203B41FA5}">
                      <a16:colId xmlns:a16="http://schemas.microsoft.com/office/drawing/2014/main" val="2506499442"/>
                    </a:ext>
                  </a:extLst>
                </a:gridCol>
              </a:tblGrid>
              <a:tr h="162283">
                <a:tc rowSpan="2">
                  <a:txBody>
                    <a:bodyPr/>
                    <a:lstStyle/>
                    <a:p>
                      <a:pPr marL="0" marR="0">
                        <a:lnSpc>
                          <a:spcPct val="100000"/>
                        </a:lnSpc>
                        <a:spcBef>
                          <a:spcPts val="0"/>
                        </a:spcBef>
                        <a:spcAft>
                          <a:spcPts val="0"/>
                        </a:spcAft>
                      </a:pPr>
                      <a:r>
                        <a:rPr lang="en-US" sz="1200" b="1" kern="100" dirty="0">
                          <a:solidFill>
                            <a:schemeClr val="bg1"/>
                          </a:solidFill>
                          <a:effectLst/>
                          <a:latin typeface="+mn-lt"/>
                          <a:cs typeface="Arial" panose="020B0604020202020204" pitchFamily="34" charset="0"/>
                        </a:rPr>
                        <a:t>Selected Subgroup</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mOR, n/N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Risk Difference,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 (95% CI)</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94409971"/>
                  </a:ext>
                </a:extLst>
              </a:tr>
              <a:tr h="291559">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mn-lt"/>
                          <a:cs typeface="Arial" panose="020B0604020202020204" pitchFamily="34" charset="0"/>
                        </a:rPr>
                        <a:t>Pbo + Aza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Ven + Aza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v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40433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200" dirty="0">
                          <a:solidFill>
                            <a:schemeClr val="tx1"/>
                          </a:solidFill>
                          <a:effectLst/>
                          <a:latin typeface="+mn-lt"/>
                          <a:cs typeface="Arial" panose="020B0604020202020204" pitchFamily="34" charset="0"/>
                        </a:rPr>
                        <a:t>Age</a:t>
                      </a:r>
                      <a:endParaRPr lang="en-US" sz="1200" b="0" kern="1200" dirty="0">
                        <a:solidFill>
                          <a:schemeClr val="tx1"/>
                        </a:solidFill>
                        <a:effectLst/>
                        <a:latin typeface="+mn-lt"/>
                        <a:ea typeface="+mn-ea"/>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18 to &lt;75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≥75 yr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86/150(57.3)</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60/103 (58.3)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133/169 (78.7)</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62/87 (71.3)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21.365 (10.529, 31.439)</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13.012 (-1.235, 26.327)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779723">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00" dirty="0">
                          <a:solidFill>
                            <a:schemeClr val="tx1"/>
                          </a:solidFill>
                          <a:effectLst/>
                          <a:latin typeface="+mn-lt"/>
                          <a:ea typeface="Calibri" panose="020F0502020204030204" pitchFamily="34" charset="0"/>
                          <a:cs typeface="Arial" panose="020B0604020202020204" pitchFamily="34" charset="0"/>
                        </a:rPr>
                        <a:t>Baseline bone marrow blasts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&lt;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≥5% to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≥10% to &lt;20%</a:t>
                      </a:r>
                      <a:endParaRPr kumimoji="0" lang="en-US" sz="1200" b="0" i="0" u="none" strike="noStrike" kern="100" cap="none" normalizeH="0" baseline="0" dirty="0">
                        <a:ln>
                          <a:noFill/>
                        </a:ln>
                        <a:solidFill>
                          <a:schemeClr val="tx1"/>
                        </a:solidFill>
                        <a:effectLst/>
                        <a:latin typeface="+mn-lt"/>
                        <a:ea typeface="+mn-ea"/>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00" cap="none" normalizeH="0" baseline="0" dirty="0">
                          <a:ln>
                            <a:noFill/>
                          </a:ln>
                          <a:solidFill>
                            <a:schemeClr val="tx1"/>
                          </a:solidFill>
                          <a:effectLst/>
                          <a:latin typeface="+mn-lt"/>
                          <a:ea typeface="+mn-ea"/>
                          <a:cs typeface="Arial" panose="020B0604020202020204" pitchFamily="34" charset="0"/>
                        </a:rPr>
                        <a:t>≥20%</a:t>
                      </a:r>
                      <a:endPar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27/48 (56.3)</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58/93 (62.4)</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61/108 (56.5)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0/4</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20/48 (41.7)</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68/83 (81.9)</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107/125 (85.6)</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0/0</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-14.583 (-34.677, 6.435)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19.562 (4.982, 32.524)</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29.119 (17.166, 40.369)</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652477">
                <a:tc>
                  <a:txBody>
                    <a:bodyPr/>
                    <a:lstStyle/>
                    <a:p>
                      <a:pPr marL="0" marR="0">
                        <a:lnSpc>
                          <a:spcPct val="100000"/>
                        </a:lnSpc>
                        <a:spcBef>
                          <a:spcPts val="0"/>
                        </a:spcBef>
                        <a:spcAft>
                          <a:spcPts val="0"/>
                        </a:spcAft>
                      </a:pPr>
                      <a:r>
                        <a:rPr lang="en-US" sz="1200" b="0" kern="100" dirty="0">
                          <a:solidFill>
                            <a:schemeClr val="tx1"/>
                          </a:solidFill>
                          <a:effectLst/>
                          <a:latin typeface="+mn-lt"/>
                          <a:ea typeface="Calibri" panose="020F0502020204030204" pitchFamily="34" charset="0"/>
                          <a:cs typeface="Arial" panose="020B0604020202020204" pitchFamily="34" charset="0"/>
                        </a:rPr>
                        <a:t>Baseline IPSS-R prognostic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Very high</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49/72 (68.1)</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57/99 (57.6)</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40/82 (48.8)</a:t>
                      </a:r>
                    </a:p>
                  </a:txBody>
                  <a:tcPr marL="47188" marR="47188"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53/68 (77.9)</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70/95 (73.7)</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72/93 (77.4)</a:t>
                      </a:r>
                    </a:p>
                  </a:txBody>
                  <a:tcPr marL="47188" marR="47188"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9.886 (-5.145, 24.577)</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16.108 (2.309, 29.230)</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28.639 (13.559, 42.294)</a:t>
                      </a:r>
                    </a:p>
                  </a:txBody>
                  <a:tcPr marL="47188" marR="47188"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graphicFrame>
        <p:nvGraphicFramePr>
          <p:cNvPr id="3" name="Table 2">
            <a:extLst>
              <a:ext uri="{FF2B5EF4-FFF2-40B4-BE49-F238E27FC236}">
                <a16:creationId xmlns:a16="http://schemas.microsoft.com/office/drawing/2014/main" id="{B386DF69-098D-AAFD-3742-3874E8308425}"/>
              </a:ext>
            </a:extLst>
          </p:cNvPr>
          <p:cNvGraphicFramePr>
            <a:graphicFrameLocks noGrp="1"/>
          </p:cNvGraphicFramePr>
          <p:nvPr>
            <p:extLst>
              <p:ext uri="{D42A27DB-BD31-4B8C-83A1-F6EECF244321}">
                <p14:modId xmlns:p14="http://schemas.microsoft.com/office/powerpoint/2010/main" val="1878457801"/>
              </p:ext>
            </p:extLst>
          </p:nvPr>
        </p:nvGraphicFramePr>
        <p:xfrm>
          <a:off x="6147438" y="2104658"/>
          <a:ext cx="5880162" cy="3821032"/>
        </p:xfrm>
        <a:graphic>
          <a:graphicData uri="http://schemas.openxmlformats.org/drawingml/2006/table">
            <a:tbl>
              <a:tblPr firstRow="1" bandRow="1"/>
              <a:tblGrid>
                <a:gridCol w="1425471">
                  <a:extLst>
                    <a:ext uri="{9D8B030D-6E8A-4147-A177-3AD203B41FA5}">
                      <a16:colId xmlns:a16="http://schemas.microsoft.com/office/drawing/2014/main" val="2072085524"/>
                    </a:ext>
                  </a:extLst>
                </a:gridCol>
                <a:gridCol w="1181901">
                  <a:extLst>
                    <a:ext uri="{9D8B030D-6E8A-4147-A177-3AD203B41FA5}">
                      <a16:colId xmlns:a16="http://schemas.microsoft.com/office/drawing/2014/main" val="2595492591"/>
                    </a:ext>
                  </a:extLst>
                </a:gridCol>
                <a:gridCol w="1352550">
                  <a:extLst>
                    <a:ext uri="{9D8B030D-6E8A-4147-A177-3AD203B41FA5}">
                      <a16:colId xmlns:a16="http://schemas.microsoft.com/office/drawing/2014/main" val="654369336"/>
                    </a:ext>
                  </a:extLst>
                </a:gridCol>
                <a:gridCol w="1920240">
                  <a:extLst>
                    <a:ext uri="{9D8B030D-6E8A-4147-A177-3AD203B41FA5}">
                      <a16:colId xmlns:a16="http://schemas.microsoft.com/office/drawing/2014/main" val="2506499442"/>
                    </a:ext>
                  </a:extLst>
                </a:gridCol>
              </a:tblGrid>
              <a:tr h="162283">
                <a:tc rowSpan="2">
                  <a:txBody>
                    <a:bodyPr/>
                    <a:lstStyle/>
                    <a:p>
                      <a:pPr marL="0" marR="0">
                        <a:lnSpc>
                          <a:spcPct val="100000"/>
                        </a:lnSpc>
                        <a:spcBef>
                          <a:spcPts val="0"/>
                        </a:spcBef>
                        <a:spcAft>
                          <a:spcPts val="0"/>
                        </a:spcAft>
                      </a:pPr>
                      <a:r>
                        <a:rPr lang="en-US" sz="1200" b="1" kern="100" dirty="0">
                          <a:solidFill>
                            <a:schemeClr val="bg1"/>
                          </a:solidFill>
                          <a:effectLst/>
                          <a:latin typeface="+mn-lt"/>
                          <a:cs typeface="Arial" panose="020B0604020202020204" pitchFamily="34" charset="0"/>
                        </a:rPr>
                        <a:t>Selected Subgroup</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mOR, n/N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Risk Difference,</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 (95% CI)</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94409971"/>
                  </a:ext>
                </a:extLst>
              </a:tr>
              <a:tr h="291559">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mn-lt"/>
                          <a:cs typeface="Arial" panose="020B0604020202020204" pitchFamily="34" charset="0"/>
                        </a:rPr>
                        <a:t>Pbo + Aza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Ven + Aza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v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40433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200" dirty="0">
                          <a:solidFill>
                            <a:schemeClr val="tx1"/>
                          </a:solidFill>
                          <a:effectLst/>
                          <a:latin typeface="+mn-lt"/>
                          <a:ea typeface="+mn-ea"/>
                          <a:cs typeface="Arial" panose="020B0604020202020204" pitchFamily="34" charset="0"/>
                        </a:rPr>
                        <a:t>Baseline 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2</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66/101 (65.3)</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68/132 (51.5)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12/20 (60.0)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81/97 (83.5)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104/140 (74.3)</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10/19 (52.6)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18.159 (4.659, 30.215)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22.771 (10.118, 34.058)</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-7.368 (-38.165, 25.737)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779723">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00" dirty="0">
                          <a:solidFill>
                            <a:schemeClr val="tx1"/>
                          </a:solidFill>
                          <a:effectLst/>
                          <a:latin typeface="+mn-lt"/>
                          <a:ea typeface="Calibri" panose="020F0502020204030204" pitchFamily="34" charset="0"/>
                          <a:cs typeface="Arial" panose="020B0604020202020204" pitchFamily="34" charset="0"/>
                        </a:rPr>
                        <a:t>Baseline cytogenetic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Very good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Good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Poor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mn-lt"/>
                          <a:ea typeface="+mn-ea"/>
                          <a:cs typeface="Poppins" pitchFamily="2" charset="77"/>
                        </a:rPr>
                        <a:t>Very poor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4/6 (66.7)</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74/116(63.8)</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28/46(60.9)</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13/29(44.8)</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26/55(47.3)</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6/6(100)</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86/103(83.5)</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37/47(78.7)</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24/37(64.9)</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41/62(66.1)</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33.333 (-17.393, 77.722)</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19.702 (6.691, 31.144)</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17.854 (-1.038, 36.472)</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20.037 (-4.542, 43.540)</a:t>
                      </a:r>
                    </a:p>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18.856 (0.269, 36.389)</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779723">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00" dirty="0">
                          <a:solidFill>
                            <a:schemeClr val="tx1"/>
                          </a:solidFill>
                          <a:effectLst/>
                          <a:latin typeface="+mn-lt"/>
                          <a:ea typeface="Calibri" panose="020F0502020204030204" pitchFamily="34" charset="0"/>
                          <a:cs typeface="Arial" panose="020B0604020202020204" pitchFamily="34" charset="0"/>
                        </a:rPr>
                        <a:t>Mutations at 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1" u="none" strike="noStrike" kern="1200" cap="none" normalizeH="0" baseline="0" dirty="0">
                          <a:ln>
                            <a:noFill/>
                          </a:ln>
                          <a:solidFill>
                            <a:schemeClr val="bg2">
                              <a:lumMod val="10000"/>
                            </a:schemeClr>
                          </a:solidFill>
                          <a:effectLst/>
                          <a:latin typeface="+mn-lt"/>
                          <a:ea typeface="+mn-ea"/>
                          <a:cs typeface="Poppins" pitchFamily="2" charset="77"/>
                        </a:rPr>
                        <a:t>ASXL1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1" u="none" strike="noStrike" kern="1200" cap="none" normalizeH="0" baseline="0" dirty="0">
                          <a:ln>
                            <a:noFill/>
                          </a:ln>
                          <a:solidFill>
                            <a:schemeClr val="bg2">
                              <a:lumMod val="10000"/>
                            </a:schemeClr>
                          </a:solidFill>
                          <a:effectLst/>
                          <a:latin typeface="+mn-lt"/>
                          <a:ea typeface="+mn-ea"/>
                          <a:cs typeface="Poppins" pitchFamily="2" charset="77"/>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1" u="none" strike="noStrike" kern="1200" cap="none" normalizeH="0" baseline="0" dirty="0">
                          <a:ln>
                            <a:noFill/>
                          </a:ln>
                          <a:solidFill>
                            <a:schemeClr val="bg2">
                              <a:lumMod val="10000"/>
                            </a:schemeClr>
                          </a:solidFill>
                          <a:effectLst/>
                          <a:latin typeface="+mn-lt"/>
                          <a:ea typeface="+mn-ea"/>
                          <a:cs typeface="Poppins" pitchFamily="2" charset="77"/>
                        </a:rPr>
                        <a:t>RUNX1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1" u="none" strike="noStrike" kern="1200" cap="none" normalizeH="0" baseline="0" dirty="0">
                          <a:ln>
                            <a:noFill/>
                          </a:ln>
                          <a:solidFill>
                            <a:schemeClr val="bg2">
                              <a:lumMod val="10000"/>
                            </a:schemeClr>
                          </a:solidFill>
                          <a:effectLst/>
                          <a:latin typeface="+mn-lt"/>
                          <a:ea typeface="+mn-ea"/>
                          <a:cs typeface="Poppins" pitchFamily="2" charset="77"/>
                        </a:rPr>
                        <a:t>EZH2</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3D9"/>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Aptos" panose="020B0004020202020204" pitchFamily="34" charset="0"/>
                      </a:endParaRP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37/68 (54.4)</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18/38 (47.4)</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25/49 (51.0)</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7/13 (53.8)</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3D9"/>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Aptos" panose="020B0004020202020204" pitchFamily="34" charset="0"/>
                      </a:endParaRP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47/60 (78.3)</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34/49 (69.4)</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24/29 (82.8)</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3/5 (60.0)</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3D9"/>
                    </a:solidFill>
                  </a:tcPr>
                </a:tc>
                <a:tc>
                  <a:txBody>
                    <a:bodyPr/>
                    <a:lstStyle/>
                    <a:p>
                      <a:pPr marL="0" marR="0" algn="ctr">
                        <a:lnSpc>
                          <a:spcPct val="100000"/>
                        </a:lnSpc>
                        <a:spcAft>
                          <a:spcPts val="0"/>
                        </a:spcAft>
                        <a:buNone/>
                      </a:pPr>
                      <a:endParaRPr lang="en-US" sz="1200" b="0" kern="100" dirty="0">
                        <a:solidFill>
                          <a:schemeClr val="tx1"/>
                        </a:solidFill>
                        <a:effectLst/>
                        <a:latin typeface="+mn-lt"/>
                        <a:ea typeface="Aptos" panose="020B0004020202020204" pitchFamily="34" charset="0"/>
                      </a:endParaRP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23.922 (5.722, 39.660)</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22.019 (0.899, 41.967)</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31.738 (5.498, 50.243)</a:t>
                      </a:r>
                    </a:p>
                    <a:p>
                      <a:pPr marL="0" marR="0" algn="ctr">
                        <a:lnSpc>
                          <a:spcPct val="100000"/>
                        </a:lnSpc>
                        <a:spcAft>
                          <a:spcPts val="0"/>
                        </a:spcAft>
                        <a:buNone/>
                      </a:pPr>
                      <a:r>
                        <a:rPr lang="en-US" sz="1200" b="0" kern="100" dirty="0">
                          <a:solidFill>
                            <a:schemeClr val="tx1"/>
                          </a:solidFill>
                          <a:effectLst/>
                          <a:latin typeface="+mn-lt"/>
                          <a:ea typeface="Aptos" panose="020B0004020202020204" pitchFamily="34" charset="0"/>
                        </a:rPr>
                        <a:t>6.154 (-46.594, 52.182)</a:t>
                      </a:r>
                    </a:p>
                  </a:txBody>
                  <a:tcPr marL="68580" marR="68580" marT="0" marB="0" anchor="b">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9F3D9"/>
                    </a:solidFill>
                  </a:tcPr>
                </a:tc>
                <a:extLst>
                  <a:ext uri="{0D108BD9-81ED-4DB2-BD59-A6C34878D82A}">
                    <a16:rowId xmlns:a16="http://schemas.microsoft.com/office/drawing/2014/main" val="859042194"/>
                  </a:ext>
                </a:extLst>
              </a:tr>
            </a:tbl>
          </a:graphicData>
        </a:graphic>
      </p:graphicFrame>
    </p:spTree>
    <p:extLst>
      <p:ext uri="{BB962C8B-B14F-4D97-AF65-F5344CB8AC3E}">
        <p14:creationId xmlns:p14="http://schemas.microsoft.com/office/powerpoint/2010/main" val="290600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3413-9CBE-331A-F668-089CDD0101D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BD214359-1B22-841E-43F0-79DDB84BD185}"/>
              </a:ext>
            </a:extLst>
          </p:cNvPr>
          <p:cNvSpPr>
            <a:spLocks noGrp="1"/>
          </p:cNvSpPr>
          <p:nvPr>
            <p:ph idx="1"/>
          </p:nvPr>
        </p:nvSpPr>
        <p:spPr>
          <a:xfrm>
            <a:off x="231078" y="1222598"/>
            <a:ext cx="11740260" cy="4754880"/>
          </a:xfrm>
        </p:spPr>
        <p:txBody>
          <a:bodyPr/>
          <a:lstStyle/>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sz="2000" dirty="0"/>
          </a:p>
          <a:p>
            <a:endParaRPr lang="en-US" altLang="en-US" dirty="0"/>
          </a:p>
        </p:txBody>
      </p:sp>
      <p:sp>
        <p:nvSpPr>
          <p:cNvPr id="10243" name="Rectangle 4">
            <a:extLst>
              <a:ext uri="{FF2B5EF4-FFF2-40B4-BE49-F238E27FC236}">
                <a16:creationId xmlns:a16="http://schemas.microsoft.com/office/drawing/2014/main" id="{23D90EA8-D08D-7CEB-F9E7-22E0BBA540D5}"/>
              </a:ext>
            </a:extLst>
          </p:cNvPr>
          <p:cNvSpPr>
            <a:spLocks noGrp="1" noChangeArrowheads="1"/>
          </p:cNvSpPr>
          <p:nvPr>
            <p:ph type="title"/>
          </p:nvPr>
        </p:nvSpPr>
        <p:spPr/>
        <p:txBody>
          <a:bodyPr/>
          <a:lstStyle/>
          <a:p>
            <a:r>
              <a:rPr lang="en-US" dirty="0"/>
              <a:t>VERONA: HSCT and Other Subsequent Treatments</a:t>
            </a:r>
            <a:endParaRPr lang="en-US" altLang="en-US" dirty="0"/>
          </a:p>
        </p:txBody>
      </p:sp>
      <p:sp>
        <p:nvSpPr>
          <p:cNvPr id="4" name="Content Placeholder 3">
            <a:extLst>
              <a:ext uri="{FF2B5EF4-FFF2-40B4-BE49-F238E27FC236}">
                <a16:creationId xmlns:a16="http://schemas.microsoft.com/office/drawing/2014/main" id="{2AA07289-C073-623F-929D-27AB38C7B7F4}"/>
              </a:ext>
            </a:extLst>
          </p:cNvPr>
          <p:cNvSpPr>
            <a:spLocks noGrp="1"/>
          </p:cNvSpPr>
          <p:nvPr>
            <p:ph sz="quarter" idx="10"/>
          </p:nvPr>
        </p:nvSpPr>
        <p:spPr/>
        <p:txBody>
          <a:bodyPr/>
          <a:lstStyle/>
          <a:p>
            <a:r>
              <a:rPr lang="en-US" altLang="en-US" dirty="0"/>
              <a:t>Garcia-Manero. ASH 2025. Abstr 235.</a:t>
            </a:r>
          </a:p>
        </p:txBody>
      </p:sp>
      <p:graphicFrame>
        <p:nvGraphicFramePr>
          <p:cNvPr id="12" name="Table 11">
            <a:extLst>
              <a:ext uri="{FF2B5EF4-FFF2-40B4-BE49-F238E27FC236}">
                <a16:creationId xmlns:a16="http://schemas.microsoft.com/office/drawing/2014/main" id="{73BC103E-17F8-7342-3933-42A0A3D6E1E9}"/>
              </a:ext>
            </a:extLst>
          </p:cNvPr>
          <p:cNvGraphicFramePr>
            <a:graphicFrameLocks noGrp="1"/>
          </p:cNvGraphicFramePr>
          <p:nvPr>
            <p:extLst>
              <p:ext uri="{D42A27DB-BD31-4B8C-83A1-F6EECF244321}">
                <p14:modId xmlns:p14="http://schemas.microsoft.com/office/powerpoint/2010/main" val="648471479"/>
              </p:ext>
            </p:extLst>
          </p:nvPr>
        </p:nvGraphicFramePr>
        <p:xfrm>
          <a:off x="1794103" y="1333425"/>
          <a:ext cx="8603793" cy="3765254"/>
        </p:xfrm>
        <a:graphic>
          <a:graphicData uri="http://schemas.openxmlformats.org/drawingml/2006/table">
            <a:tbl>
              <a:tblPr firstRow="1" bandRow="1"/>
              <a:tblGrid>
                <a:gridCol w="4847917">
                  <a:extLst>
                    <a:ext uri="{9D8B030D-6E8A-4147-A177-3AD203B41FA5}">
                      <a16:colId xmlns:a16="http://schemas.microsoft.com/office/drawing/2014/main" val="2072085524"/>
                    </a:ext>
                  </a:extLst>
                </a:gridCol>
                <a:gridCol w="1892893">
                  <a:extLst>
                    <a:ext uri="{9D8B030D-6E8A-4147-A177-3AD203B41FA5}">
                      <a16:colId xmlns:a16="http://schemas.microsoft.com/office/drawing/2014/main" val="2595492591"/>
                    </a:ext>
                  </a:extLst>
                </a:gridCol>
                <a:gridCol w="1862983">
                  <a:extLst>
                    <a:ext uri="{9D8B030D-6E8A-4147-A177-3AD203B41FA5}">
                      <a16:colId xmlns:a16="http://schemas.microsoft.com/office/drawing/2014/main" val="654369336"/>
                    </a:ext>
                  </a:extLst>
                </a:gridCol>
              </a:tblGrid>
              <a:tr h="349998">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400" dirty="0">
                          <a:latin typeface="+mn-lt"/>
                        </a:rPr>
                        <a:t>Parameter</a:t>
                      </a:r>
                      <a:endParaRPr sz="1400" dirty="0">
                        <a:latin typeface="+mn-lt"/>
                      </a:endParaRP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 Aza </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256)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Pbo + Aza</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253)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Patients reporting poststudy HSCT,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HSCT without intervening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Post-study treatment prior to HSCT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Post-study venetoclax prior to HSCT</a:t>
                      </a:r>
                    </a:p>
                  </a:txBody>
                  <a:tcPr marL="43605" marR="43605" marT="91440" marB="9144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43 (16.8)</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39 (15.2)</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 (9.3)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33 (13.0)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23 (9.1)</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10 (30.3)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 (15.2)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Median time to HSCT, mo (range)</a:t>
                      </a:r>
                      <a:endPar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43605" marR="43605" marT="91440" marB="9144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5.6 (2.9-18.1)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6.7 (2.2-33.9)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652477">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Best response on study treatment prior to HSCT,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mCR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SD</a:t>
                      </a:r>
                    </a:p>
                  </a:txBody>
                  <a:tcPr marL="43605" marR="43605" marT="91440" marB="9144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11 (25.6)</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26 (60.5)</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 (14.0)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9 (27.3)</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11 (33.3)</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13 (39.4)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66288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Subsequent therapy after study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Venetoclax</a:t>
                      </a:r>
                    </a:p>
                  </a:txBody>
                  <a:tcPr marL="43605" marR="43605" marT="91440" marB="9144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endParaRPr lang="en-US" sz="1400" b="0" kern="100" dirty="0">
                        <a:solidFill>
                          <a:schemeClr val="tx1"/>
                        </a:solidFill>
                        <a:effectLst/>
                        <a:latin typeface="+mn-lt"/>
                        <a:ea typeface="Aptos" panose="020B0004020202020204" pitchFamily="34" charset="0"/>
                      </a:endParaRPr>
                    </a:p>
                    <a:p>
                      <a:pPr marL="0" marR="0" algn="ctr">
                        <a:lnSpc>
                          <a:spcPct val="100000"/>
                        </a:lnSpc>
                        <a:spcAft>
                          <a:spcPts val="0"/>
                        </a:spcAft>
                        <a:buNone/>
                      </a:pPr>
                      <a:r>
                        <a:rPr lang="en-US" sz="1400" b="0" kern="100" dirty="0">
                          <a:solidFill>
                            <a:schemeClr val="tx1"/>
                          </a:solidFill>
                          <a:effectLst/>
                          <a:latin typeface="+mn-lt"/>
                          <a:ea typeface="Aptos" panose="020B0004020202020204" pitchFamily="34" charset="0"/>
                        </a:rPr>
                        <a:t>73 (28.5)</a:t>
                      </a:r>
                    </a:p>
                    <a:p>
                      <a:pPr marL="0" marR="0" algn="ctr">
                        <a:lnSpc>
                          <a:spcPct val="100000"/>
                        </a:lnSpc>
                        <a:spcAft>
                          <a:spcPts val="0"/>
                        </a:spcAft>
                        <a:buNone/>
                      </a:pPr>
                      <a:r>
                        <a:rPr lang="en-US" sz="1400" b="0" kern="100" dirty="0">
                          <a:solidFill>
                            <a:schemeClr val="tx1"/>
                          </a:solidFill>
                          <a:effectLst/>
                          <a:latin typeface="+mn-lt"/>
                          <a:ea typeface="Aptos" panose="020B0004020202020204" pitchFamily="34" charset="0"/>
                        </a:rPr>
                        <a:t>27 (10.5)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endParaRPr lang="en-US" sz="1400" b="0" kern="100" dirty="0">
                        <a:solidFill>
                          <a:schemeClr val="tx1"/>
                        </a:solidFill>
                        <a:effectLst/>
                        <a:latin typeface="+mn-lt"/>
                        <a:ea typeface="Aptos" panose="020B0004020202020204" pitchFamily="34" charset="0"/>
                      </a:endParaRPr>
                    </a:p>
                    <a:p>
                      <a:pPr marL="0" marR="0" algn="ctr">
                        <a:lnSpc>
                          <a:spcPct val="100000"/>
                        </a:lnSpc>
                        <a:spcAft>
                          <a:spcPts val="0"/>
                        </a:spcAft>
                        <a:buNone/>
                      </a:pPr>
                      <a:r>
                        <a:rPr lang="en-US" sz="1400" b="0" kern="100" dirty="0">
                          <a:solidFill>
                            <a:schemeClr val="tx1"/>
                          </a:solidFill>
                          <a:effectLst/>
                          <a:latin typeface="+mn-lt"/>
                          <a:ea typeface="Aptos" panose="020B0004020202020204" pitchFamily="34" charset="0"/>
                        </a:rPr>
                        <a:t>98 (38.7)</a:t>
                      </a:r>
                    </a:p>
                    <a:p>
                      <a:pPr marL="0" marR="0" algn="ctr">
                        <a:lnSpc>
                          <a:spcPct val="100000"/>
                        </a:lnSpc>
                        <a:spcAft>
                          <a:spcPts val="0"/>
                        </a:spcAft>
                        <a:buNone/>
                      </a:pPr>
                      <a:r>
                        <a:rPr lang="en-US" sz="1400" b="0" kern="100" dirty="0">
                          <a:solidFill>
                            <a:schemeClr val="tx1"/>
                          </a:solidFill>
                          <a:effectLst/>
                          <a:latin typeface="+mn-lt"/>
                          <a:ea typeface="Aptos" panose="020B0004020202020204" pitchFamily="34" charset="0"/>
                        </a:rPr>
                        <a:t>53 (20.9)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bl>
          </a:graphicData>
        </a:graphic>
      </p:graphicFrame>
    </p:spTree>
    <p:extLst>
      <p:ext uri="{BB962C8B-B14F-4D97-AF65-F5344CB8AC3E}">
        <p14:creationId xmlns:p14="http://schemas.microsoft.com/office/powerpoint/2010/main" val="2952028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DE2C2-FDD0-335F-D1A5-188D7BB78843}"/>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7713D856-CD02-2744-2C0C-EFA8B7BE990A}"/>
              </a:ext>
            </a:extLst>
          </p:cNvPr>
          <p:cNvSpPr>
            <a:spLocks noGrp="1" noChangeArrowheads="1"/>
          </p:cNvSpPr>
          <p:nvPr>
            <p:ph type="title"/>
          </p:nvPr>
        </p:nvSpPr>
        <p:spPr/>
        <p:txBody>
          <a:bodyPr/>
          <a:lstStyle/>
          <a:p>
            <a:r>
              <a:rPr lang="en-US" dirty="0"/>
              <a:t>VERONA: Safety</a:t>
            </a:r>
            <a:endParaRPr lang="en-US" altLang="en-US" dirty="0"/>
          </a:p>
        </p:txBody>
      </p:sp>
      <p:sp>
        <p:nvSpPr>
          <p:cNvPr id="10" name="Content Placeholder 9">
            <a:extLst>
              <a:ext uri="{FF2B5EF4-FFF2-40B4-BE49-F238E27FC236}">
                <a16:creationId xmlns:a16="http://schemas.microsoft.com/office/drawing/2014/main" id="{7F48BDE2-72FD-8C7E-68FA-923523D69ED2}"/>
              </a:ext>
            </a:extLst>
          </p:cNvPr>
          <p:cNvSpPr>
            <a:spLocks noGrp="1"/>
          </p:cNvSpPr>
          <p:nvPr>
            <p:ph sz="quarter" idx="10"/>
          </p:nvPr>
        </p:nvSpPr>
        <p:spPr/>
        <p:txBody>
          <a:bodyPr/>
          <a:lstStyle/>
          <a:p>
            <a:r>
              <a:rPr lang="en-US" dirty="0"/>
              <a:t>Garcia-Manero. ASH 2025. Abstr 235.</a:t>
            </a:r>
          </a:p>
        </p:txBody>
      </p:sp>
      <p:graphicFrame>
        <p:nvGraphicFramePr>
          <p:cNvPr id="6" name="Content Placeholder 2">
            <a:extLst>
              <a:ext uri="{FF2B5EF4-FFF2-40B4-BE49-F238E27FC236}">
                <a16:creationId xmlns:a16="http://schemas.microsoft.com/office/drawing/2014/main" id="{34F680CE-24DB-2A86-F840-908CA0F22E25}"/>
              </a:ext>
            </a:extLst>
          </p:cNvPr>
          <p:cNvGraphicFramePr>
            <a:graphicFrameLocks/>
          </p:cNvGraphicFramePr>
          <p:nvPr>
            <p:extLst>
              <p:ext uri="{D42A27DB-BD31-4B8C-83A1-F6EECF244321}">
                <p14:modId xmlns:p14="http://schemas.microsoft.com/office/powerpoint/2010/main" val="3103895647"/>
              </p:ext>
            </p:extLst>
          </p:nvPr>
        </p:nvGraphicFramePr>
        <p:xfrm>
          <a:off x="6212686" y="1329930"/>
          <a:ext cx="5635752" cy="3736594"/>
        </p:xfrm>
        <a:graphic>
          <a:graphicData uri="http://schemas.openxmlformats.org/drawingml/2006/table">
            <a:tbl>
              <a:tblPr firstRow="1" bandRow="1"/>
              <a:tblGrid>
                <a:gridCol w="2242582">
                  <a:extLst>
                    <a:ext uri="{9D8B030D-6E8A-4147-A177-3AD203B41FA5}">
                      <a16:colId xmlns:a16="http://schemas.microsoft.com/office/drawing/2014/main" val="2072085524"/>
                    </a:ext>
                  </a:extLst>
                </a:gridCol>
                <a:gridCol w="854439">
                  <a:extLst>
                    <a:ext uri="{9D8B030D-6E8A-4147-A177-3AD203B41FA5}">
                      <a16:colId xmlns:a16="http://schemas.microsoft.com/office/drawing/2014/main" val="4042375767"/>
                    </a:ext>
                  </a:extLst>
                </a:gridCol>
                <a:gridCol w="775257">
                  <a:extLst>
                    <a:ext uri="{9D8B030D-6E8A-4147-A177-3AD203B41FA5}">
                      <a16:colId xmlns:a16="http://schemas.microsoft.com/office/drawing/2014/main" val="2202212827"/>
                    </a:ext>
                  </a:extLst>
                </a:gridCol>
                <a:gridCol w="1008572">
                  <a:extLst>
                    <a:ext uri="{9D8B030D-6E8A-4147-A177-3AD203B41FA5}">
                      <a16:colId xmlns:a16="http://schemas.microsoft.com/office/drawing/2014/main" val="4167431382"/>
                    </a:ext>
                  </a:extLst>
                </a:gridCol>
                <a:gridCol w="754902">
                  <a:extLst>
                    <a:ext uri="{9D8B030D-6E8A-4147-A177-3AD203B41FA5}">
                      <a16:colId xmlns:a16="http://schemas.microsoft.com/office/drawing/2014/main" val="2748834250"/>
                    </a:ext>
                  </a:extLst>
                </a:gridCol>
              </a:tblGrid>
              <a:tr h="21549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00" dirty="0">
                          <a:solidFill>
                            <a:schemeClr val="bg1"/>
                          </a:solidFill>
                          <a:effectLst/>
                          <a:latin typeface="+mn-lt"/>
                          <a:cs typeface="Arial" panose="020B0604020202020204" pitchFamily="34" charset="0"/>
                        </a:rPr>
                        <a:t>Most Common TEAEs (≥20%)</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Ven + Aza </a:t>
                      </a:r>
                    </a:p>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(n = 255)</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00" dirty="0">
                        <a:solidFill>
                          <a:schemeClr val="bg1"/>
                        </a:solidFill>
                        <a:effectLst/>
                        <a:latin typeface="+mn-lt"/>
                        <a:ea typeface="Calibri" panose="020F0502020204030204" pitchFamily="34" charset="0"/>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Pbo +Aza</a:t>
                      </a:r>
                    </a:p>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 (n = 246)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tc hMerge="1">
                  <a:txBody>
                    <a:bodyPr/>
                    <a:lstStyle/>
                    <a:p>
                      <a:pPr marL="0" marR="0" algn="ctr">
                        <a:lnSpc>
                          <a:spcPct val="100000"/>
                        </a:lnSpc>
                        <a:spcBef>
                          <a:spcPts val="0"/>
                        </a:spcBef>
                        <a:spcAft>
                          <a:spcPts val="0"/>
                        </a:spcAft>
                      </a:pPr>
                      <a:endParaRPr lang="en-US" sz="1400" b="1" kern="100" dirty="0">
                        <a:solidFill>
                          <a:schemeClr val="bg1"/>
                        </a:solidFill>
                        <a:effectLst/>
                        <a:latin typeface="+mn-lt"/>
                        <a:ea typeface="Calibri" panose="020F0502020204030204" pitchFamily="34" charset="0"/>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15315463"/>
                  </a:ext>
                </a:extLst>
              </a:tr>
              <a:tr h="250779">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Any Grade</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Grade ≥3</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Any Grade</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Grade ≥3</a:t>
                      </a:r>
                      <a:endParaRPr lang="en-US" sz="1400" b="1" kern="100" dirty="0">
                        <a:solidFill>
                          <a:schemeClr val="bg1"/>
                        </a:solidFill>
                        <a:effectLst/>
                        <a:latin typeface="+mn-lt"/>
                        <a:ea typeface="Calibri" panose="020F0502020204030204" pitchFamily="34" charset="0"/>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23841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Neutropenia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77</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77</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ea typeface="Aptos" panose="020B0004020202020204" pitchFamily="34" charset="0"/>
                          <a:cs typeface="Arial" panose="020B0604020202020204" pitchFamily="34" charset="0"/>
                        </a:rPr>
                        <a:t>60</a:t>
                      </a:r>
                      <a:endParaRPr lang="en-US" sz="1400" b="0" i="0" kern="100" dirty="0">
                        <a:solidFill>
                          <a:schemeClr val="tx1"/>
                        </a:solidFill>
                        <a:effectLst/>
                        <a:latin typeface="+mn-lt"/>
                        <a:cs typeface="Arial" panose="020B0604020202020204" pitchFamily="34" charset="0"/>
                      </a:endParaRP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59</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7337089"/>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Thrombocytopenia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66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64</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59</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52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5818636"/>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Anemia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45</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40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38</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35</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62664035"/>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Febrile neutropenia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23</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23</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7623058"/>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Constipation</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42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50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59499416"/>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Diarrhea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36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25</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8151668"/>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Nausea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36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39</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99840983"/>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Vomiting</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24</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2278291"/>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Disease progression</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9</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24</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13</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40928426"/>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Pyrexia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18</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20</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233918"/>
                  </a:ext>
                </a:extLst>
              </a:tr>
            </a:tbl>
          </a:graphicData>
        </a:graphic>
      </p:graphicFrame>
      <p:graphicFrame>
        <p:nvGraphicFramePr>
          <p:cNvPr id="9" name="Content Placeholder 2">
            <a:extLst>
              <a:ext uri="{FF2B5EF4-FFF2-40B4-BE49-F238E27FC236}">
                <a16:creationId xmlns:a16="http://schemas.microsoft.com/office/drawing/2014/main" id="{8E271313-538D-EF20-3B25-C06725236417}"/>
              </a:ext>
            </a:extLst>
          </p:cNvPr>
          <p:cNvGraphicFramePr>
            <a:graphicFrameLocks/>
          </p:cNvGraphicFramePr>
          <p:nvPr>
            <p:extLst>
              <p:ext uri="{D42A27DB-BD31-4B8C-83A1-F6EECF244321}">
                <p14:modId xmlns:p14="http://schemas.microsoft.com/office/powerpoint/2010/main" val="3634243790"/>
              </p:ext>
            </p:extLst>
          </p:nvPr>
        </p:nvGraphicFramePr>
        <p:xfrm>
          <a:off x="343562" y="1335810"/>
          <a:ext cx="5455613" cy="4172280"/>
        </p:xfrm>
        <a:graphic>
          <a:graphicData uri="http://schemas.openxmlformats.org/drawingml/2006/table">
            <a:tbl>
              <a:tblPr firstRow="1" bandRow="1"/>
              <a:tblGrid>
                <a:gridCol w="2895293">
                  <a:extLst>
                    <a:ext uri="{9D8B030D-6E8A-4147-A177-3AD203B41FA5}">
                      <a16:colId xmlns:a16="http://schemas.microsoft.com/office/drawing/2014/main" val="2072085524"/>
                    </a:ext>
                  </a:extLst>
                </a:gridCol>
                <a:gridCol w="1280160">
                  <a:extLst>
                    <a:ext uri="{9D8B030D-6E8A-4147-A177-3AD203B41FA5}">
                      <a16:colId xmlns:a16="http://schemas.microsoft.com/office/drawing/2014/main" val="4167431382"/>
                    </a:ext>
                  </a:extLst>
                </a:gridCol>
                <a:gridCol w="1280160">
                  <a:extLst>
                    <a:ext uri="{9D8B030D-6E8A-4147-A177-3AD203B41FA5}">
                      <a16:colId xmlns:a16="http://schemas.microsoft.com/office/drawing/2014/main" val="2748834250"/>
                    </a:ext>
                  </a:extLst>
                </a:gridCol>
              </a:tblGrid>
              <a:tr h="25077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400" dirty="0">
                          <a:latin typeface="+mn-lt"/>
                        </a:rPr>
                        <a:t>AE, n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Ven + Aza </a:t>
                      </a:r>
                    </a:p>
                    <a:p>
                      <a:pPr marL="0" marR="0" algn="ctr">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(n = 255) </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ea typeface="Calibri" panose="020F0502020204030204" pitchFamily="34" charset="0"/>
                          <a:cs typeface="Arial" panose="020B0604020202020204" pitchFamily="34" charset="0"/>
                        </a:rPr>
                        <a:t>Pbo + Aza</a:t>
                      </a:r>
                    </a:p>
                    <a:p>
                      <a:pPr marL="0" marR="0" algn="ctr">
                        <a:lnSpc>
                          <a:spcPct val="100000"/>
                        </a:lnSpc>
                        <a:spcBef>
                          <a:spcPts val="0"/>
                        </a:spcBef>
                        <a:spcAft>
                          <a:spcPts val="0"/>
                        </a:spcAft>
                      </a:pPr>
                      <a:r>
                        <a:rPr lang="en-US" sz="1400" b="1" kern="1200" dirty="0">
                          <a:solidFill>
                            <a:schemeClr val="bg1"/>
                          </a:solidFill>
                          <a:effectLst/>
                          <a:latin typeface="+mn-lt"/>
                          <a:ea typeface="Calibri" panose="020F0502020204030204" pitchFamily="34" charset="0"/>
                          <a:cs typeface="Arial" panose="020B0604020202020204" pitchFamily="34" charset="0"/>
                        </a:rPr>
                        <a:t> (n = 246)</a:t>
                      </a:r>
                      <a:endParaRPr lang="en-US" sz="1400" b="1" kern="100" dirty="0">
                        <a:solidFill>
                          <a:schemeClr val="bg1"/>
                        </a:solidFill>
                        <a:effectLst/>
                        <a:latin typeface="+mn-lt"/>
                        <a:ea typeface="Calibri" panose="020F0502020204030204" pitchFamily="34" charset="0"/>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548010301"/>
                  </a:ext>
                </a:extLst>
              </a:tr>
              <a:tr h="23841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Serious AE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ea typeface="Aptos" panose="020B0004020202020204" pitchFamily="34" charset="0"/>
                          <a:cs typeface="Arial" panose="020B0604020202020204" pitchFamily="34" charset="0"/>
                        </a:rPr>
                        <a:t>167 (65.5)</a:t>
                      </a:r>
                      <a:endParaRPr lang="en-US" sz="1400" b="0" i="0" kern="100" dirty="0">
                        <a:solidFill>
                          <a:schemeClr val="tx1"/>
                        </a:solidFill>
                        <a:effectLst/>
                        <a:latin typeface="+mn-lt"/>
                        <a:cs typeface="Arial" panose="020B0604020202020204" pitchFamily="34" charset="0"/>
                      </a:endParaRP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135 (54.9)</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7337089"/>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AEs leading to death*</a:t>
                      </a:r>
                      <a:endParaRPr lang="en-US" sz="1400" b="0" kern="1200" dirty="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Disease progression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Septic shock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Sepsis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AML transformation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Cardiac arrest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Multiple organ dysfunction syndrome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18 (7.1)</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4 (1.6)</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3 (1.2)</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 (0.4)</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 (0.4)</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 (0.4)</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 (0.4)</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20 (8.1)</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 (0.8)</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 (0.8)</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 (0.8)</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 (0.8)</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3 (1.2)</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 (0.8)</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5818636"/>
                  </a:ext>
                </a:extLst>
              </a:tr>
              <a:tr h="283484">
                <a:tc>
                  <a:txBody>
                    <a:bodyPr/>
                    <a:lstStyle/>
                    <a:p>
                      <a:pPr marL="91440" marR="0" indent="0">
                        <a:lnSpc>
                          <a:spcPct val="100000"/>
                        </a:lnSpc>
                        <a:spcBef>
                          <a:spcPts val="0"/>
                        </a:spcBef>
                        <a:spcAft>
                          <a:spcPts val="0"/>
                        </a:spcAft>
                        <a:buFont typeface="Wingdings" panose="05000000000000000000" pitchFamily="2" charset="2"/>
                        <a:buNone/>
                      </a:pPr>
                      <a:r>
                        <a:rPr lang="en-US" sz="1400" b="0" i="0" kern="100" dirty="0">
                          <a:solidFill>
                            <a:schemeClr val="tx1"/>
                          </a:solidFill>
                          <a:effectLst/>
                          <a:latin typeface="+mn-lt"/>
                          <a:ea typeface="Calibri" panose="020F0502020204030204" pitchFamily="34" charset="0"/>
                          <a:cs typeface="Arial" panose="020B0604020202020204" pitchFamily="34" charset="0"/>
                        </a:rPr>
                        <a:t>Deaths</a:t>
                      </a:r>
                      <a:endParaRPr lang="en-US" sz="1400" b="0" kern="1200" dirty="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Any cause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Most common causes:</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Disease progression</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At ≤30 days after last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At &gt;30 days after last dose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i="0" kern="100" dirty="0">
                        <a:solidFill>
                          <a:schemeClr val="tx1"/>
                        </a:solidFill>
                        <a:effectLst/>
                        <a:latin typeface="+mn-lt"/>
                        <a:cs typeface="Arial" panose="020B0604020202020204" pitchFamily="34" charset="0"/>
                      </a:endParaRP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167 (65.5)</a:t>
                      </a:r>
                    </a:p>
                    <a:p>
                      <a:pPr marL="0" marR="0" algn="ctr">
                        <a:lnSpc>
                          <a:spcPct val="100000"/>
                        </a:lnSpc>
                        <a:spcBef>
                          <a:spcPts val="0"/>
                        </a:spcBef>
                        <a:spcAft>
                          <a:spcPts val="0"/>
                        </a:spcAft>
                      </a:pPr>
                      <a:endParaRPr lang="en-US" sz="1400" b="0" i="0" kern="100" dirty="0">
                        <a:solidFill>
                          <a:schemeClr val="tx1"/>
                        </a:solidFill>
                        <a:effectLst/>
                        <a:latin typeface="+mn-lt"/>
                        <a:cs typeface="Arial" panose="020B0604020202020204" pitchFamily="34" charset="0"/>
                      </a:endParaRP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100 (39.2)</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27 (10.6)</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19 (7.5)</a:t>
                      </a:r>
                    </a:p>
                    <a:p>
                      <a:pPr marL="0" marR="0" algn="ctr">
                        <a:lnSpc>
                          <a:spcPct val="100000"/>
                        </a:lnSpc>
                        <a:spcBef>
                          <a:spcPts val="0"/>
                        </a:spcBef>
                        <a:spcAft>
                          <a:spcPts val="0"/>
                        </a:spcAft>
                      </a:pPr>
                      <a:r>
                        <a:rPr lang="en-US" sz="1400" b="0" i="0" kern="100" dirty="0">
                          <a:solidFill>
                            <a:schemeClr val="tx1"/>
                          </a:solidFill>
                          <a:effectLst/>
                          <a:latin typeface="+mn-lt"/>
                          <a:cs typeface="Arial" panose="020B0604020202020204" pitchFamily="34" charset="0"/>
                        </a:rPr>
                        <a:t>147 (57.6)</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400" b="0" i="0" kern="100" dirty="0">
                        <a:solidFill>
                          <a:schemeClr val="tx1"/>
                        </a:solidFill>
                        <a:effectLst/>
                        <a:latin typeface="+mn-lt"/>
                        <a:ea typeface="Aptos" panose="020B0004020202020204" pitchFamily="34" charset="0"/>
                        <a:cs typeface="Arial" panose="020B0604020202020204" pitchFamily="34" charset="0"/>
                      </a:endParaRP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169 (68.6)</a:t>
                      </a:r>
                    </a:p>
                    <a:p>
                      <a:pPr marL="0" marR="0" algn="ctr">
                        <a:lnSpc>
                          <a:spcPct val="100000"/>
                        </a:lnSpc>
                        <a:buNone/>
                      </a:pPr>
                      <a:endParaRPr lang="en-US" sz="1400" b="0" i="0" kern="100" dirty="0">
                        <a:solidFill>
                          <a:schemeClr val="tx1"/>
                        </a:solidFill>
                        <a:effectLst/>
                        <a:latin typeface="+mn-lt"/>
                        <a:ea typeface="Aptos" panose="020B0004020202020204" pitchFamily="34" charset="0"/>
                        <a:cs typeface="Arial" panose="020B0604020202020204" pitchFamily="34" charset="0"/>
                      </a:endParaRP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100 (40.7)</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28 (11.4)</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21 (8.5)</a:t>
                      </a:r>
                    </a:p>
                    <a:p>
                      <a:pPr marL="0" marR="0" algn="ctr">
                        <a:lnSpc>
                          <a:spcPct val="100000"/>
                        </a:lnSpc>
                        <a:buNone/>
                      </a:pPr>
                      <a:r>
                        <a:rPr lang="en-US" sz="1400" b="0" i="0" kern="100" dirty="0">
                          <a:solidFill>
                            <a:schemeClr val="tx1"/>
                          </a:solidFill>
                          <a:effectLst/>
                          <a:latin typeface="+mn-lt"/>
                          <a:ea typeface="Aptos" panose="020B0004020202020204" pitchFamily="34" charset="0"/>
                          <a:cs typeface="Arial" panose="020B0604020202020204" pitchFamily="34" charset="0"/>
                        </a:rPr>
                        <a:t>147 (59.8)</a:t>
                      </a:r>
                    </a:p>
                  </a:txBody>
                  <a:tcPr marL="45720" marR="4572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62664035"/>
                  </a:ext>
                </a:extLst>
              </a:tr>
            </a:tbl>
          </a:graphicData>
        </a:graphic>
      </p:graphicFrame>
      <p:sp>
        <p:nvSpPr>
          <p:cNvPr id="2" name="TextBox 1">
            <a:extLst>
              <a:ext uri="{FF2B5EF4-FFF2-40B4-BE49-F238E27FC236}">
                <a16:creationId xmlns:a16="http://schemas.microsoft.com/office/drawing/2014/main" id="{5690EEC9-A11F-8994-D092-35CF2F5390E5}"/>
              </a:ext>
            </a:extLst>
          </p:cNvPr>
          <p:cNvSpPr txBox="1"/>
          <p:nvPr/>
        </p:nvSpPr>
        <p:spPr>
          <a:xfrm>
            <a:off x="363539" y="5522189"/>
            <a:ext cx="5732462" cy="327025"/>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*Causes reported in ≥2 patients in either arm</a:t>
            </a:r>
          </a:p>
        </p:txBody>
      </p:sp>
    </p:spTree>
    <p:extLst>
      <p:ext uri="{BB962C8B-B14F-4D97-AF65-F5344CB8AC3E}">
        <p14:creationId xmlns:p14="http://schemas.microsoft.com/office/powerpoint/2010/main" val="2431859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Venetoclax + azacitidine did not provide an OS benefit over placebo + azacitidine in patients with treatment-naive higher-risk MDS</a:t>
            </a:r>
          </a:p>
          <a:p>
            <a:pPr marL="342900" indent="-342900">
              <a:buFont typeface="Arial" panose="020B0604020202020204" pitchFamily="34" charset="0"/>
              <a:buChar char="•"/>
            </a:pPr>
            <a:r>
              <a:rPr lang="en-US" altLang="en-US" dirty="0"/>
              <a:t>Venetoclax + azacitidine was associated with higher rates of mOR, mCR with HI, TI, and subsequent HSCT</a:t>
            </a:r>
          </a:p>
          <a:p>
            <a:pPr marL="342900" indent="-342900">
              <a:buFont typeface="Arial" panose="020B0604020202020204" pitchFamily="34" charset="0"/>
              <a:buChar char="•"/>
            </a:pPr>
            <a:r>
              <a:rPr lang="en-US" altLang="en-US" dirty="0"/>
              <a:t>Subgroup analyses suggested trends toward an efficacy benefit with venetoclax + azacitidine over placebo + azacitidine in the following groups:</a:t>
            </a:r>
          </a:p>
          <a:p>
            <a:pPr lvl="2"/>
            <a:r>
              <a:rPr lang="en-US" altLang="en-US" dirty="0"/>
              <a:t>mOR benefit in patients &lt;75 yr of age, those with high blast counts, high or very high IPSS-R, or with </a:t>
            </a:r>
            <a:r>
              <a:rPr lang="en-US" altLang="en-US" i="1" dirty="0"/>
              <a:t>ASXL1</a:t>
            </a:r>
            <a:r>
              <a:rPr lang="en-US" altLang="en-US" dirty="0"/>
              <a:t>, </a:t>
            </a:r>
            <a:r>
              <a:rPr lang="en-US" altLang="en-US" i="1" dirty="0"/>
              <a:t>RUNX1, </a:t>
            </a:r>
            <a:r>
              <a:rPr lang="en-US" altLang="en-US" dirty="0"/>
              <a:t>and </a:t>
            </a:r>
            <a:r>
              <a:rPr lang="en-US" altLang="en-US" i="1" dirty="0"/>
              <a:t>TP53 </a:t>
            </a:r>
            <a:r>
              <a:rPr lang="en-US" altLang="en-US" dirty="0"/>
              <a:t>mutations at baseline</a:t>
            </a:r>
          </a:p>
          <a:p>
            <a:pPr lvl="2"/>
            <a:r>
              <a:rPr lang="en-US" altLang="en-US" dirty="0"/>
              <a:t>OS benefit in patients &lt;75 yr of age, high risk by IPSS-R, and with high blasts at baseline</a:t>
            </a:r>
          </a:p>
          <a:p>
            <a:pPr marL="342900" indent="-342900">
              <a:buFont typeface="Arial" panose="020B0604020202020204" pitchFamily="34" charset="0"/>
              <a:buChar char="•"/>
            </a:pPr>
            <a:r>
              <a:rPr lang="en-US" altLang="en-US" dirty="0"/>
              <a:t>No new safety findings were noted </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VERONA: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b="0" spc="-10" dirty="0">
                <a:solidFill>
                  <a:srgbClr val="161616"/>
                </a:solidFill>
                <a:latin typeface="Poppins" pitchFamily="2" charset="77"/>
              </a:rPr>
              <a:t>Ahn. ASH 2025. Abstr 85.</a:t>
            </a:r>
            <a:endParaRPr lang="en-US" altLang="en-US"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FCC803-9AA1-4E56-9EEA-9B43059EC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707C34-0373-4965-B07A-B493157A3095}">
  <ds:schemaRefs>
    <ds:schemaRef ds:uri="22fd6914-46d4-4c7e-bbad-46e82841b69d"/>
    <ds:schemaRef ds:uri="http://purl.org/dc/elements/1.1/"/>
    <ds:schemaRef ds:uri="http://schemas.microsoft.com/office/2006/metadata/properties"/>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b47fbc76-1bba-4b69-b54f-3a49590c7890"/>
    <ds:schemaRef ds:uri="http://purl.org/dc/terms/"/>
  </ds:schemaRefs>
</ds:datastoreItem>
</file>

<file path=customXml/itemProps3.xml><?xml version="1.0" encoding="utf-8"?>
<ds:datastoreItem xmlns:ds="http://schemas.openxmlformats.org/officeDocument/2006/customXml" ds:itemID="{00A4526F-ABA1-4504-9782-E188AA16F8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1367</TotalTime>
  <Words>2342</Words>
  <Application>Microsoft Office PowerPoint</Application>
  <PresentationFormat>Widescreen</PresentationFormat>
  <Paragraphs>529</Paragraphs>
  <Slides>11</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Aptos</vt:lpstr>
      <vt:lpstr>Arial</vt:lpstr>
      <vt:lpstr>Newsreader ExtraBold</vt:lpstr>
      <vt:lpstr>Newsreader SemiBold</vt:lpstr>
      <vt:lpstr>Poppins</vt:lpstr>
      <vt:lpstr>Poppins Light</vt:lpstr>
      <vt:lpstr>Times</vt:lpstr>
      <vt:lpstr>Wingdings</vt:lpstr>
      <vt:lpstr>Office</vt:lpstr>
      <vt:lpstr>4_Office</vt:lpstr>
      <vt:lpstr>3_Office</vt:lpstr>
      <vt:lpstr>2_Office</vt:lpstr>
      <vt:lpstr>VERONA: Subgroup Analyses of Venetoclax or Placebo Combined With Azacitidine in Treatment-Naive Higher-Risk MDS</vt:lpstr>
      <vt:lpstr>About These Slides</vt:lpstr>
      <vt:lpstr>VERONA: Background</vt:lpstr>
      <vt:lpstr>VERONA: Study Design</vt:lpstr>
      <vt:lpstr>VERONA: Demographics &amp; Baseline Characteristics</vt:lpstr>
      <vt:lpstr>VERONA: Efficacy</vt:lpstr>
      <vt:lpstr>VERONA: mOR Outcomes by Subgroup</vt:lpstr>
      <vt:lpstr>VERONA: HSCT and Other Subsequent Treatments</vt:lpstr>
      <vt:lpstr>VERONA: Safety</vt:lpstr>
      <vt:lpstr>VERONA: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VERONA: Subgroup Analyses of Venetoclax or Placebo Combined With Azacitidine in Treatment-Naive Higher-Risk MDS</dc:title>
  <dc:creator>Timothy Quill</dc:creator>
  <cp:lastModifiedBy>Valerie Wenzel</cp:lastModifiedBy>
  <cp:revision>3</cp:revision>
  <dcterms:created xsi:type="dcterms:W3CDTF">2025-12-04T13:55:49Z</dcterms:created>
  <dcterms:modified xsi:type="dcterms:W3CDTF">2025-12-10T22:27:45Z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