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562" r:id="rId5"/>
    <p:sldId id="558" r:id="rId6"/>
    <p:sldId id="559" r:id="rId7"/>
    <p:sldId id="561" r:id="rId8"/>
    <p:sldId id="548" r:id="rId9"/>
    <p:sldId id="566" r:id="rId10"/>
    <p:sldId id="567" r:id="rId11"/>
    <p:sldId id="568" r:id="rId12"/>
    <p:sldId id="552" r:id="rId13"/>
    <p:sldId id="560"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Melanie Couton" initials="MAC" lastIdx="1" clrIdx="6"/>
  <p:cmAuthor id="1" name="LT Fowler" initials="LF" lastIdx="4" clrIdx="0">
    <p:extLst>
      <p:ext uri="{19B8F6BF-5375-455C-9EA6-DF929625EA0E}">
        <p15:presenceInfo xmlns:p15="http://schemas.microsoft.com/office/powerpoint/2012/main" userId="S::lfowler@practicingclinicians.com::bdc4c4d6-9ded-467c-b80c-330a0ea8ffe4" providerId="AD"/>
      </p:ext>
    </p:extLst>
  </p:cmAuthor>
  <p:cmAuthor id="8" name="Jill Sakai" initials="JS" lastIdx="6" clrIdx="7">
    <p:extLst>
      <p:ext uri="{19B8F6BF-5375-455C-9EA6-DF929625EA0E}">
        <p15:presenceInfo xmlns:p15="http://schemas.microsoft.com/office/powerpoint/2012/main" userId="Jill Sakai" providerId="None"/>
      </p:ext>
    </p:extLst>
  </p:cmAuthor>
  <p:cmAuthor id="2" name="Megan Capel" initials="MC" lastIdx="6" clrIdx="1"/>
  <p:cmAuthor id="9" name="Hillary Tunggal" initials="HT" lastIdx="9" clrIdx="8">
    <p:extLst>
      <p:ext uri="{19B8F6BF-5375-455C-9EA6-DF929625EA0E}">
        <p15:presenceInfo xmlns:p15="http://schemas.microsoft.com/office/powerpoint/2012/main" userId="S::htunggal@cealliance.com::ad64bda3-5530-4833-84b4-5d3ed1bf5c1c" providerId="AD"/>
      </p:ext>
    </p:extLst>
  </p:cmAuthor>
  <p:cmAuthor id="3" name="Andrea Boecler" initials="AB" lastIdx="2" clrIdx="2">
    <p:extLst>
      <p:ext uri="{19B8F6BF-5375-455C-9EA6-DF929625EA0E}">
        <p15:presenceInfo xmlns:p15="http://schemas.microsoft.com/office/powerpoint/2012/main" userId="S::aboecler@clinicaloptions.com::28e82037-1239-4052-943b-ae184e0bc2af" providerId="AD"/>
      </p:ext>
    </p:extLst>
  </p:cmAuthor>
  <p:cmAuthor id="10" name="Kristen Rosenthal" initials="KR" lastIdx="1" clrIdx="9">
    <p:extLst>
      <p:ext uri="{19B8F6BF-5375-455C-9EA6-DF929625EA0E}">
        <p15:presenceInfo xmlns:p15="http://schemas.microsoft.com/office/powerpoint/2012/main" userId="S::krosenthal@clinicaloptions.com::67a58a6d-22ff-4b03-8f01-10ea3f44af52" providerId="AD"/>
      </p:ext>
    </p:extLst>
  </p:cmAuthor>
  <p:cmAuthor id="4" name="Timothy Quill" initials="TQ" lastIdx="3" clrIdx="3">
    <p:extLst>
      <p:ext uri="{19B8F6BF-5375-455C-9EA6-DF929625EA0E}">
        <p15:presenceInfo xmlns:p15="http://schemas.microsoft.com/office/powerpoint/2012/main" userId="S::tquill@clinicaloptions.com::b1dc6efb-2995-45e7-a306-57a2c67aa886" providerId="AD"/>
      </p:ext>
    </p:extLst>
  </p:cmAuthor>
  <p:cmAuthor id="11" name="Liz Donohue" initials="LD" lastIdx="4" clrIdx="10">
    <p:extLst>
      <p:ext uri="{19B8F6BF-5375-455C-9EA6-DF929625EA0E}">
        <p15:presenceInfo xmlns:p15="http://schemas.microsoft.com/office/powerpoint/2012/main" userId="S::ldonohue@practicingclinicians.com::1dd2b9cf-45e8-40ae-9123-4564d15e2785" providerId="AD"/>
      </p:ext>
    </p:extLst>
  </p:cmAuthor>
  <p:cmAuthor id="5" name=" " initials="MAC" lastIdx="10" clrIdx="4"/>
  <p:cmAuthor id="12" name="Dussadee Royal" initials="DR" lastIdx="2" clrIdx="11">
    <p:extLst>
      <p:ext uri="{19B8F6BF-5375-455C-9EA6-DF929625EA0E}">
        <p15:presenceInfo xmlns:p15="http://schemas.microsoft.com/office/powerpoint/2012/main" userId="S::droyal@clinicaloptions.com::51beead8-6fa0-4b98-aeba-37044af35e17" providerId="AD"/>
      </p:ext>
    </p:extLst>
  </p:cmAuthor>
  <p:cmAuthor id="6" name="Andrew Bowser" initials="AB"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1058" autoAdjust="0"/>
    <p:restoredTop sz="86995" autoAdjust="0"/>
  </p:normalViewPr>
  <p:slideViewPr>
    <p:cSldViewPr snapToGrid="0">
      <p:cViewPr varScale="1">
        <p:scale>
          <a:sx n="86" d="100"/>
          <a:sy n="86" d="100"/>
        </p:scale>
        <p:origin x="283" y="58"/>
      </p:cViewPr>
      <p:guideLst/>
    </p:cSldViewPr>
  </p:slideViewPr>
  <p:notesTextViewPr>
    <p:cViewPr>
      <p:scale>
        <a:sx n="1" d="1"/>
        <a:sy n="1" d="1"/>
      </p:scale>
      <p:origin x="0" y="0"/>
    </p:cViewPr>
  </p:notesTextViewPr>
  <p:sorterViewPr>
    <p:cViewPr>
      <p:scale>
        <a:sx n="100" d="100"/>
        <a:sy n="100" d="100"/>
      </p:scale>
      <p:origin x="0" y="-2604"/>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commentAuthors" Target="commentAuthors.xml"/><Relationship Id="rId2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F84A034-0579-47F9-B6DF-682E6DFFD09C}" type="datetimeFigureOut">
              <a:rPr lang="en-US" smtClean="0"/>
              <a:t>6/4/2024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C788DBE-8FB8-49F7-A478-A52A085B60B0}" type="slidenum">
              <a:rPr lang="en-US" smtClean="0"/>
              <a:t>‹#›</a:t>
            </a:fld>
            <a:endParaRPr lang="en-US"/>
          </a:p>
        </p:txBody>
      </p:sp>
    </p:spTree>
    <p:extLst>
      <p:ext uri="{BB962C8B-B14F-4D97-AF65-F5344CB8AC3E}">
        <p14:creationId xmlns:p14="http://schemas.microsoft.com/office/powerpoint/2010/main" val="8372334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EOL, end of life; MDS, myelodysplastic syndromes; QoL, quality of life.</a:t>
            </a:r>
          </a:p>
        </p:txBody>
      </p:sp>
      <p:sp>
        <p:nvSpPr>
          <p:cNvPr id="4" name="Slide Number Placeholder 3"/>
          <p:cNvSpPr>
            <a:spLocks noGrp="1"/>
          </p:cNvSpPr>
          <p:nvPr>
            <p:ph type="sldNum" sz="quarter" idx="5"/>
          </p:nvPr>
        </p:nvSpPr>
        <p:spPr/>
        <p:txBody>
          <a:bodyPr/>
          <a:lstStyle/>
          <a:p>
            <a:fld id="{1C788DBE-8FB8-49F7-A478-A52A085B60B0}" type="slidenum">
              <a:rPr lang="en-US" smtClean="0"/>
              <a:t>3</a:t>
            </a:fld>
            <a:endParaRPr lang="en-US"/>
          </a:p>
        </p:txBody>
      </p:sp>
    </p:spTree>
    <p:extLst>
      <p:ext uri="{BB962C8B-B14F-4D97-AF65-F5344CB8AC3E}">
        <p14:creationId xmlns:p14="http://schemas.microsoft.com/office/powerpoint/2010/main" val="42263044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EOL, end of life; MDS, myelodysplastic syndromes; ND, newly diagnosed; QoL, quality of life; R/R, relapsed or refractory.</a:t>
            </a:r>
          </a:p>
        </p:txBody>
      </p:sp>
      <p:sp>
        <p:nvSpPr>
          <p:cNvPr id="4" name="Slide Number Placeholder 3"/>
          <p:cNvSpPr>
            <a:spLocks noGrp="1"/>
          </p:cNvSpPr>
          <p:nvPr>
            <p:ph type="sldNum" sz="quarter" idx="5"/>
          </p:nvPr>
        </p:nvSpPr>
        <p:spPr/>
        <p:txBody>
          <a:bodyPr/>
          <a:lstStyle/>
          <a:p>
            <a:fld id="{1C788DBE-8FB8-49F7-A478-A52A085B60B0}" type="slidenum">
              <a:rPr lang="en-US" smtClean="0"/>
              <a:t>4</a:t>
            </a:fld>
            <a:endParaRPr lang="en-US"/>
          </a:p>
        </p:txBody>
      </p:sp>
    </p:spTree>
    <p:extLst>
      <p:ext uri="{BB962C8B-B14F-4D97-AF65-F5344CB8AC3E}">
        <p14:creationId xmlns:p14="http://schemas.microsoft.com/office/powerpoint/2010/main" val="22634501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ECOG PS, Eastern Cooperative Oncology Group performance status; MDS, myelodysplastic syndromes; ND, newly diagnosed; R/R, relapsed/refractory.</a:t>
            </a:r>
          </a:p>
        </p:txBody>
      </p:sp>
      <p:sp>
        <p:nvSpPr>
          <p:cNvPr id="4" name="Slide Number Placeholder 3"/>
          <p:cNvSpPr>
            <a:spLocks noGrp="1"/>
          </p:cNvSpPr>
          <p:nvPr>
            <p:ph type="sldNum" sz="quarter" idx="5"/>
          </p:nvPr>
        </p:nvSpPr>
        <p:spPr/>
        <p:txBody>
          <a:bodyPr/>
          <a:lstStyle/>
          <a:p>
            <a:fld id="{1C788DBE-8FB8-49F7-A478-A52A085B60B0}" type="slidenum">
              <a:rPr lang="en-US" smtClean="0"/>
              <a:t>5</a:t>
            </a:fld>
            <a:endParaRPr lang="en-US"/>
          </a:p>
        </p:txBody>
      </p:sp>
    </p:spTree>
    <p:extLst>
      <p:ext uri="{BB962C8B-B14F-4D97-AF65-F5344CB8AC3E}">
        <p14:creationId xmlns:p14="http://schemas.microsoft.com/office/powerpoint/2010/main" val="11926692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EHR, electronic health record; EOL, end of life; MDS, myelodysplastic syndromes; PC, palliative care.</a:t>
            </a:r>
          </a:p>
        </p:txBody>
      </p:sp>
      <p:sp>
        <p:nvSpPr>
          <p:cNvPr id="4" name="Slide Number Placeholder 3"/>
          <p:cNvSpPr>
            <a:spLocks noGrp="1"/>
          </p:cNvSpPr>
          <p:nvPr>
            <p:ph type="sldNum" sz="quarter" idx="5"/>
          </p:nvPr>
        </p:nvSpPr>
        <p:spPr/>
        <p:txBody>
          <a:bodyPr/>
          <a:lstStyle/>
          <a:p>
            <a:fld id="{1C788DBE-8FB8-49F7-A478-A52A085B60B0}" type="slidenum">
              <a:rPr lang="en-US" smtClean="0"/>
              <a:t>6</a:t>
            </a:fld>
            <a:endParaRPr lang="en-US"/>
          </a:p>
        </p:txBody>
      </p:sp>
    </p:spTree>
    <p:extLst>
      <p:ext uri="{BB962C8B-B14F-4D97-AF65-F5344CB8AC3E}">
        <p14:creationId xmlns:p14="http://schemas.microsoft.com/office/powerpoint/2010/main" val="311063006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EOL, end of life; MDS, myelodysplastic syndromes.</a:t>
            </a:r>
          </a:p>
        </p:txBody>
      </p:sp>
      <p:sp>
        <p:nvSpPr>
          <p:cNvPr id="4" name="Slide Number Placeholder 3"/>
          <p:cNvSpPr>
            <a:spLocks noGrp="1"/>
          </p:cNvSpPr>
          <p:nvPr>
            <p:ph type="sldNum" sz="quarter" idx="5"/>
          </p:nvPr>
        </p:nvSpPr>
        <p:spPr/>
        <p:txBody>
          <a:bodyPr/>
          <a:lstStyle/>
          <a:p>
            <a:fld id="{1C788DBE-8FB8-49F7-A478-A52A085B60B0}" type="slidenum">
              <a:rPr lang="en-US" smtClean="0"/>
              <a:t>7</a:t>
            </a:fld>
            <a:endParaRPr lang="en-US"/>
          </a:p>
        </p:txBody>
      </p:sp>
    </p:spTree>
    <p:extLst>
      <p:ext uri="{BB962C8B-B14F-4D97-AF65-F5344CB8AC3E}">
        <p14:creationId xmlns:p14="http://schemas.microsoft.com/office/powerpoint/2010/main" val="28195942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AML, acute myeloid leukemia; MDS, myelodysplastic syndromes; QoL, quality of life.</a:t>
            </a:r>
          </a:p>
        </p:txBody>
      </p:sp>
      <p:sp>
        <p:nvSpPr>
          <p:cNvPr id="4" name="Slide Number Placeholder 3"/>
          <p:cNvSpPr>
            <a:spLocks noGrp="1"/>
          </p:cNvSpPr>
          <p:nvPr>
            <p:ph type="sldNum" sz="quarter" idx="5"/>
          </p:nvPr>
        </p:nvSpPr>
        <p:spPr/>
        <p:txBody>
          <a:bodyPr/>
          <a:lstStyle/>
          <a:p>
            <a:fld id="{1C788DBE-8FB8-49F7-A478-A52A085B60B0}" type="slidenum">
              <a:rPr lang="en-US" smtClean="0"/>
              <a:t>8</a:t>
            </a:fld>
            <a:endParaRPr lang="en-US"/>
          </a:p>
        </p:txBody>
      </p:sp>
    </p:spTree>
    <p:extLst>
      <p:ext uri="{BB962C8B-B14F-4D97-AF65-F5344CB8AC3E}">
        <p14:creationId xmlns:p14="http://schemas.microsoft.com/office/powerpoint/2010/main" val="29287550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i="1" dirty="0"/>
              <a:t>AML, acute myeloid leukemia; EOL, end of life; MDS, myelodysplastic syndromes; ND, newly diagnosed; R/R, relapsed/refractory; QoL, quality of life.</a:t>
            </a:r>
          </a:p>
        </p:txBody>
      </p:sp>
      <p:sp>
        <p:nvSpPr>
          <p:cNvPr id="4" name="Slide Number Placeholder 3"/>
          <p:cNvSpPr>
            <a:spLocks noGrp="1"/>
          </p:cNvSpPr>
          <p:nvPr>
            <p:ph type="sldNum" sz="quarter" idx="5"/>
          </p:nvPr>
        </p:nvSpPr>
        <p:spPr/>
        <p:txBody>
          <a:bodyPr/>
          <a:lstStyle/>
          <a:p>
            <a:fld id="{1C788DBE-8FB8-49F7-A478-A52A085B60B0}" type="slidenum">
              <a:rPr lang="en-US" smtClean="0"/>
              <a:t>9</a:t>
            </a:fld>
            <a:endParaRPr lang="en-US"/>
          </a:p>
        </p:txBody>
      </p:sp>
    </p:spTree>
    <p:extLst>
      <p:ext uri="{BB962C8B-B14F-4D97-AF65-F5344CB8AC3E}">
        <p14:creationId xmlns:p14="http://schemas.microsoft.com/office/powerpoint/2010/main" val="176793640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567519873"/>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51486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078904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99707743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743008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26192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7592699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9342866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7826999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992482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8804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1999722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41368782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00037234"/>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6">
          <p15:clr>
            <a:srgbClr val="F26B43"/>
          </p15:clr>
        </p15:guide>
        <p15:guide id="3" orient="horz" pos="1010">
          <p15:clr>
            <a:srgbClr val="F26B43"/>
          </p15:clr>
        </p15:guide>
        <p15:guide id="4" orient="horz" pos="4138">
          <p15:clr>
            <a:srgbClr val="F26B43"/>
          </p15:clr>
        </p15:guide>
        <p15:guide id="5" orient="horz" pos="3888">
          <p15:clr>
            <a:srgbClr val="F26B43"/>
          </p15:clr>
        </p15:guide>
        <p15:guide id="6" orient="horz" pos="4032">
          <p15:clr>
            <a:srgbClr val="F26B43"/>
          </p15:clr>
        </p15:guide>
        <p15:guide id="7" pos="328">
          <p15:clr>
            <a:srgbClr val="F26B43"/>
          </p15:clr>
        </p15:guide>
        <p15:guide id="8" pos="7231">
          <p15:clr>
            <a:srgbClr val="F26B43"/>
          </p15:clr>
        </p15:guide>
        <p15:guide id="9" pos="7417">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sz="4000" dirty="0"/>
              <a:t>Integration of Palliative and Oncology Care for Patients With Acute Myeloid Leukemia or Myelodysplastic Syndromes Treated With </a:t>
            </a:r>
            <a:r>
              <a:rPr lang="en-US" sz="4000" dirty="0" err="1"/>
              <a:t>Nonintensive</a:t>
            </a:r>
            <a:r>
              <a:rPr lang="en-US" sz="4000" dirty="0"/>
              <a:t> Therapy</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400731"/>
            <a:ext cx="7585242"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9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Supported by educational grants from GSK, Lilly, Novartis Pharmaceuticals Corporation, and Sanofi.</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5845107"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100000"/>
              </a:lnSpc>
              <a:spcBef>
                <a:spcPct val="0"/>
              </a:spcBef>
              <a:spcAft>
                <a:spcPct val="0"/>
              </a:spcAft>
              <a:buClr>
                <a:srgbClr val="FEFDDE"/>
              </a:buClr>
              <a:buSzTx/>
              <a:buFont typeface="Wingdings" pitchFamily="2" charset="2"/>
              <a:buNone/>
              <a:tabLst/>
              <a:defRPr/>
            </a:pPr>
            <a:r>
              <a:rPr kumimoji="0" lang="en-US" sz="2200" b="1" i="0" u="none" strike="noStrike" kern="0" cap="none" spc="0" normalizeH="0" baseline="0" noProof="0" dirty="0">
                <a:ln>
                  <a:noFill/>
                </a:ln>
                <a:solidFill>
                  <a:srgbClr val="455560"/>
                </a:solidFill>
                <a:effectLst/>
                <a:uLnTx/>
                <a:uFillTx/>
                <a:latin typeface="Calibri"/>
                <a:ea typeface="+mn-ea"/>
                <a:cs typeface="Calibri"/>
              </a:rPr>
              <a:t>CCO Independent Conference Coverage*</a:t>
            </a:r>
            <a:br>
              <a:rPr kumimoji="0" lang="en-US" sz="2200" b="1" i="0" u="none" strike="noStrike" kern="0" cap="none" spc="0" normalizeH="0" baseline="0" noProof="0" dirty="0">
                <a:ln>
                  <a:noFill/>
                </a:ln>
                <a:solidFill>
                  <a:srgbClr val="FFFFFF"/>
                </a:solidFill>
                <a:effectLst/>
                <a:uLnTx/>
                <a:uFillTx/>
                <a:latin typeface="Calibri" panose="020F0502020204030204" pitchFamily="34" charset="0"/>
                <a:ea typeface="+mn-ea"/>
                <a:cs typeface="+mn-cs"/>
              </a:rPr>
            </a:br>
            <a:r>
              <a:rPr kumimoji="0" lang="en-US" sz="1600" b="0" i="0" u="none" strike="noStrike" kern="0" cap="none" spc="0" normalizeH="0" baseline="0" noProof="0" dirty="0">
                <a:ln>
                  <a:noFill/>
                </a:ln>
                <a:solidFill>
                  <a:srgbClr val="455560"/>
                </a:solidFill>
                <a:effectLst/>
                <a:uLnTx/>
                <a:uFillTx/>
                <a:latin typeface="Calibri"/>
                <a:ea typeface="+mn-ea"/>
                <a:cs typeface="Calibri"/>
              </a:rPr>
              <a:t>of the </a:t>
            </a:r>
            <a:r>
              <a:rPr kumimoji="0" lang="en-US" sz="1600" b="0" i="1" u="none" strike="noStrike" kern="0" cap="none" spc="0" normalizeH="0" baseline="0" noProof="0" dirty="0">
                <a:ln>
                  <a:noFill/>
                </a:ln>
                <a:solidFill>
                  <a:srgbClr val="455560"/>
                </a:solidFill>
                <a:effectLst/>
                <a:uLnTx/>
                <a:uFillTx/>
                <a:latin typeface="Calibri"/>
                <a:ea typeface="+mn-ea"/>
                <a:cs typeface="Calibri"/>
              </a:rPr>
              <a:t>2024</a:t>
            </a:r>
            <a:r>
              <a:rPr kumimoji="0" lang="en-US" sz="1600" b="0" i="0" u="none" strike="noStrike" kern="0" cap="none" spc="0" normalizeH="0" baseline="0" noProof="0" dirty="0">
                <a:ln>
                  <a:noFill/>
                </a:ln>
                <a:solidFill>
                  <a:srgbClr val="455560"/>
                </a:solidFill>
                <a:effectLst/>
                <a:uLnTx/>
                <a:uFillTx/>
                <a:latin typeface="Calibri"/>
                <a:ea typeface="+mn-ea"/>
                <a:cs typeface="Calibri"/>
              </a:rPr>
              <a:t> </a:t>
            </a:r>
            <a:r>
              <a:rPr kumimoji="0" lang="en-US" sz="1600" b="0" i="1" u="none" strike="noStrike" kern="0" cap="none" spc="0" normalizeH="0" baseline="0" noProof="0" dirty="0">
                <a:ln>
                  <a:noFill/>
                </a:ln>
                <a:solidFill>
                  <a:srgbClr val="455560"/>
                </a:solidFill>
                <a:effectLst/>
                <a:uLnTx/>
                <a:uFillTx/>
                <a:latin typeface="Calibri"/>
                <a:ea typeface="+mn-ea"/>
                <a:cs typeface="Calibri"/>
              </a:rPr>
              <a:t>American Society of Clinical Oncology Annual Meeting, May 31 – June 4, 2024</a:t>
            </a:r>
            <a:endParaRPr kumimoji="0" lang="en-US" altLang="en-US" sz="1600" b="0" i="0" u="none" strike="noStrike" kern="0" cap="none" spc="0" normalizeH="0" baseline="0" noProof="0" dirty="0">
              <a:ln>
                <a:noFill/>
              </a:ln>
              <a:solidFill>
                <a:srgbClr val="455560"/>
              </a:solidFill>
              <a:effectLst/>
              <a:uLnTx/>
              <a:uFillTx/>
              <a:latin typeface="Calibri"/>
              <a:ea typeface="+mn-ea"/>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50000"/>
              </a:spcBef>
              <a:spcAft>
                <a:spcPct val="0"/>
              </a:spcAft>
              <a:buClrTx/>
              <a:buSzTx/>
              <a:buFontTx/>
              <a:buNone/>
              <a:tabLst/>
              <a:defRPr/>
            </a:pPr>
            <a:r>
              <a:rPr kumimoji="0" lang="en-US" altLang="en-US" sz="8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6135728"/>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00000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Integration of Palliative and Oncology Care for Patients With AML or MDS Treated With </a:t>
            </a:r>
            <a:r>
              <a:rPr lang="en-US" dirty="0" err="1"/>
              <a:t>Nonintensive</a:t>
            </a:r>
            <a:r>
              <a:rPr lang="en-US" dirty="0"/>
              <a:t> Therapy</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sz="2600" dirty="0"/>
              <a:t>Patients with AML and high-risk MDS often face poor prognosis, heavy symptom burden, and intensive treatments that impair QoL, especially around EOL</a:t>
            </a:r>
            <a:r>
              <a:rPr lang="en-US" altLang="en-US" sz="2600" baseline="30000" dirty="0"/>
              <a:t>1,2,3</a:t>
            </a:r>
          </a:p>
          <a:p>
            <a:r>
              <a:rPr lang="en-US" altLang="en-US" sz="2600" dirty="0"/>
              <a:t>Integration of palliative care has shown benefit for patients with solid tumors, but few supportive care options focus on optimizing care around EOL for patients with AML and MDS</a:t>
            </a:r>
            <a:r>
              <a:rPr lang="en-US" altLang="en-US" sz="2600" baseline="30000" dirty="0"/>
              <a:t>4</a:t>
            </a:r>
          </a:p>
          <a:p>
            <a:r>
              <a:rPr lang="en-US" altLang="en-US" sz="2600" dirty="0"/>
              <a:t>Current report from a multisite randomized trial evaluated use of a collaborative palliative and oncology care model on QoL and care delivery around EOL for patients with AML or MDS receiving </a:t>
            </a:r>
            <a:r>
              <a:rPr lang="en-US" altLang="en-US" sz="2600" dirty="0" err="1"/>
              <a:t>nonintensive</a:t>
            </a:r>
            <a:r>
              <a:rPr lang="en-US" altLang="en-US" sz="2600" dirty="0"/>
              <a:t> therapy</a:t>
            </a:r>
            <a:r>
              <a:rPr lang="en-US" altLang="en-US" sz="2600" baseline="30000" dirty="0"/>
              <a:t>5</a:t>
            </a:r>
          </a:p>
          <a:p>
            <a:endParaRPr lang="en-US" altLang="en-US" sz="2600" dirty="0"/>
          </a:p>
        </p:txBody>
      </p:sp>
      <p:sp>
        <p:nvSpPr>
          <p:cNvPr id="9221" name="Text Box 11">
            <a:extLst>
              <a:ext uri="{FF2B5EF4-FFF2-40B4-BE49-F238E27FC236}">
                <a16:creationId xmlns:a16="http://schemas.microsoft.com/office/drawing/2014/main" id="{0B865CED-4EF9-403A-B72A-0302F40DC9B0}"/>
              </a:ext>
            </a:extLst>
          </p:cNvPr>
          <p:cNvSpPr txBox="1">
            <a:spLocks noChangeArrowheads="1"/>
          </p:cNvSpPr>
          <p:nvPr/>
        </p:nvSpPr>
        <p:spPr bwMode="auto">
          <a:xfrm>
            <a:off x="414339" y="6201074"/>
            <a:ext cx="8010525"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1. seer.cancer.gov/</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statfacts</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/html/amyl.html. 2.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Kantarjian</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Blood Cancer J. 2021;11:41. 3. Singh. Cancer J. 2023;29:160. </a:t>
            </a:r>
            <a:b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b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4. El-</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Jawahri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Educational Book. 2024;44:3. 5. El-</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Jawahri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LBA6508.</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3">
            <a:extLst>
              <a:ext uri="{FF2B5EF4-FFF2-40B4-BE49-F238E27FC236}">
                <a16:creationId xmlns:a16="http://schemas.microsoft.com/office/drawing/2014/main" id="{29275E2E-3E83-3F88-A50D-C0CF1D4926F7}"/>
              </a:ext>
            </a:extLst>
          </p:cNvPr>
          <p:cNvSpPr txBox="1">
            <a:spLocks noChangeArrowheads="1"/>
          </p:cNvSpPr>
          <p:nvPr/>
        </p:nvSpPr>
        <p:spPr>
          <a:xfrm>
            <a:off x="604675" y="1513047"/>
            <a:ext cx="10877529" cy="465068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Multisite, randomized, open-label trial</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endParaRPr kumimoji="0" lang="en-US" altLang="en-US" sz="26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Primary outcome: time from documentation of EOL care preferences to death</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lang="en-US" altLang="en-US" sz="2400" kern="0" dirty="0">
                <a:solidFill>
                  <a:srgbClr val="000000"/>
                </a:solidFill>
              </a:rPr>
              <a:t>Secondary outcomes: patient-reported EOL care discussions, hospitalization at EOL, hospice utilization, QoL at 3 </a:t>
            </a:r>
            <a:r>
              <a:rPr lang="en-US" altLang="en-US" sz="2400" kern="0" dirty="0" err="1">
                <a:solidFill>
                  <a:srgbClr val="000000"/>
                </a:solidFill>
              </a:rPr>
              <a:t>mo</a:t>
            </a:r>
            <a:r>
              <a:rPr lang="en-US" altLang="en-US" sz="2400" kern="0" dirty="0">
                <a:solidFill>
                  <a:srgbClr val="000000"/>
                </a:solidFill>
              </a:rPr>
              <a:t>, psychological distress at 3 </a:t>
            </a:r>
            <a:r>
              <a:rPr lang="en-US" altLang="en-US" sz="2400" kern="0" dirty="0" err="1">
                <a:solidFill>
                  <a:srgbClr val="000000"/>
                </a:solidFill>
              </a:rPr>
              <a:t>mo</a:t>
            </a:r>
            <a:endParaRPr kumimoji="0" lang="en-US" alt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19458" name="Rectangle 2">
            <a:extLst>
              <a:ext uri="{FF2B5EF4-FFF2-40B4-BE49-F238E27FC236}">
                <a16:creationId xmlns:a16="http://schemas.microsoft.com/office/drawing/2014/main" id="{F65B5284-A016-40AE-8211-CECB2CF27933}"/>
              </a:ext>
            </a:extLst>
          </p:cNvPr>
          <p:cNvSpPr>
            <a:spLocks noGrp="1" noChangeArrowheads="1"/>
          </p:cNvSpPr>
          <p:nvPr>
            <p:ph type="title"/>
          </p:nvPr>
        </p:nvSpPr>
        <p:spPr>
          <a:xfrm>
            <a:off x="604675" y="388016"/>
            <a:ext cx="11141055" cy="1103313"/>
          </a:xfrm>
        </p:spPr>
        <p:txBody>
          <a:bodyPr/>
          <a:lstStyle/>
          <a:p>
            <a:pPr eaLnBrk="1" hangingPunct="1"/>
            <a:r>
              <a:rPr lang="en-US" dirty="0"/>
              <a:t>Palliative Care in AML/MDS:</a:t>
            </a:r>
            <a:r>
              <a:rPr lang="en-US" altLang="en-US" dirty="0"/>
              <a:t> Study Design</a:t>
            </a:r>
          </a:p>
        </p:txBody>
      </p:sp>
      <p:sp>
        <p:nvSpPr>
          <p:cNvPr id="19460" name="Text Box 45">
            <a:extLst>
              <a:ext uri="{FF2B5EF4-FFF2-40B4-BE49-F238E27FC236}">
                <a16:creationId xmlns:a16="http://schemas.microsoft.com/office/drawing/2014/main" id="{73BB8788-EA93-4F80-B091-B8486BEE8697}"/>
              </a:ext>
            </a:extLst>
          </p:cNvPr>
          <p:cNvSpPr txBox="1">
            <a:spLocks noChangeArrowheads="1"/>
          </p:cNvSpPr>
          <p:nvPr/>
        </p:nvSpPr>
        <p:spPr bwMode="auto">
          <a:xfrm>
            <a:off x="414339" y="2662567"/>
            <a:ext cx="3638046"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lang="en-GB" altLang="en-US" sz="2000" dirty="0">
                <a:solidFill>
                  <a:srgbClr val="000000"/>
                </a:solidFill>
                <a:latin typeface="Calibri" panose="020F0502020204030204" pitchFamily="34" charset="0"/>
                <a:cs typeface="Arial" panose="020B0604020202020204" pitchFamily="34" charset="0"/>
              </a:rPr>
              <a:t>Patients &gt;18 </a:t>
            </a:r>
            <a:r>
              <a:rPr lang="en-GB" altLang="en-US" sz="2000" dirty="0" err="1">
                <a:solidFill>
                  <a:srgbClr val="000000"/>
                </a:solidFill>
                <a:latin typeface="Calibri" panose="020F0502020204030204" pitchFamily="34" charset="0"/>
                <a:cs typeface="Arial" panose="020B0604020202020204" pitchFamily="34" charset="0"/>
              </a:rPr>
              <a:t>yr</a:t>
            </a:r>
            <a:r>
              <a:rPr lang="en-GB" altLang="en-US" sz="2000" dirty="0">
                <a:solidFill>
                  <a:srgbClr val="000000"/>
                </a:solidFill>
                <a:latin typeface="Calibri" panose="020F0502020204030204" pitchFamily="34" charset="0"/>
                <a:cs typeface="Arial" panose="020B0604020202020204" pitchFamily="34" charset="0"/>
              </a:rPr>
              <a:t> with ND or R/R AML or high-risk MDS, ≤30 days since initiating </a:t>
            </a:r>
            <a:r>
              <a:rPr lang="en-GB" altLang="en-US" sz="2000" dirty="0" err="1">
                <a:solidFill>
                  <a:srgbClr val="000000"/>
                </a:solidFill>
                <a:latin typeface="Calibri" panose="020F0502020204030204" pitchFamily="34" charset="0"/>
                <a:cs typeface="Arial" panose="020B0604020202020204" pitchFamily="34" charset="0"/>
              </a:rPr>
              <a:t>nonintensive</a:t>
            </a:r>
            <a:r>
              <a:rPr lang="en-GB" altLang="en-US" sz="2000" dirty="0">
                <a:solidFill>
                  <a:srgbClr val="000000"/>
                </a:solidFill>
                <a:latin typeface="Calibri" panose="020F0502020204030204" pitchFamily="34" charset="0"/>
                <a:cs typeface="Arial" panose="020B0604020202020204" pitchFamily="34" charset="0"/>
              </a:rPr>
              <a:t> therapy, excluding patients already receiving palliative care</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20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(N = </a:t>
            </a:r>
            <a:r>
              <a:rPr lang="en-GB" altLang="en-US" sz="2000" dirty="0">
                <a:solidFill>
                  <a:srgbClr val="000000"/>
                </a:solidFill>
                <a:latin typeface="Calibri" panose="020F0502020204030204" pitchFamily="34" charset="0"/>
                <a:cs typeface="Arial" panose="020B0604020202020204" pitchFamily="34" charset="0"/>
              </a:rPr>
              <a:t>115</a:t>
            </a:r>
            <a:r>
              <a:rPr kumimoji="0" lang="en-GB" altLang="en-US" sz="20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a:t>
            </a:r>
            <a:endParaRPr kumimoji="0" lang="en-US" altLang="en-US" sz="2000" i="0"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endParaRPr>
          </a:p>
        </p:txBody>
      </p:sp>
      <p:sp>
        <p:nvSpPr>
          <p:cNvPr id="19462" name="Rectangle 47">
            <a:extLst>
              <a:ext uri="{FF2B5EF4-FFF2-40B4-BE49-F238E27FC236}">
                <a16:creationId xmlns:a16="http://schemas.microsoft.com/office/drawing/2014/main" id="{D399FC2C-9F96-49BC-868E-62B4C2F89A32}"/>
              </a:ext>
            </a:extLst>
          </p:cNvPr>
          <p:cNvSpPr>
            <a:spLocks noChangeArrowheads="1"/>
          </p:cNvSpPr>
          <p:nvPr/>
        </p:nvSpPr>
        <p:spPr bwMode="auto">
          <a:xfrm>
            <a:off x="8422109" y="2465414"/>
            <a:ext cx="3249713"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defTabSz="914400" rtl="0" eaLnBrk="0" fontAlgn="base" latinLnBrk="0" hangingPunct="0">
              <a:lnSpc>
                <a:spcPct val="100000"/>
              </a:lnSpc>
              <a:spcBef>
                <a:spcPct val="0"/>
              </a:spcBef>
              <a:spcAft>
                <a:spcPct val="0"/>
              </a:spcAft>
              <a:buClrTx/>
              <a:buSzTx/>
              <a:buFontTx/>
              <a:buNone/>
              <a:tabLst/>
              <a:defRPr/>
            </a:pPr>
            <a:r>
              <a:rPr kumimoji="0" lang="en-US"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Palliative care intervention:</a:t>
            </a:r>
          </a:p>
          <a:p>
            <a:pPr marL="342900" indent="-342900" eaLnBrk="0" fontAlgn="base" hangingPunct="0">
              <a:lnSpc>
                <a:spcPct val="100000"/>
              </a:lnSpc>
              <a:spcBef>
                <a:spcPct val="0"/>
              </a:spcBef>
              <a:spcAft>
                <a:spcPct val="0"/>
              </a:spcAft>
              <a:buClrTx/>
              <a:defRPr/>
            </a:pPr>
            <a:r>
              <a:rPr lang="en-US" altLang="en-US" sz="2000" dirty="0">
                <a:solidFill>
                  <a:srgbClr val="000000"/>
                </a:solidFill>
                <a:latin typeface="Calibri" panose="020F0502020204030204" pitchFamily="34" charset="0"/>
                <a:cs typeface="Arial" panose="020B0604020202020204" pitchFamily="34" charset="0"/>
              </a:rPr>
              <a:t>Monthly outpatient visits</a:t>
            </a:r>
          </a:p>
          <a:p>
            <a:pPr marL="342900" indent="-342900" eaLnBrk="0" fontAlgn="base" hangingPunct="0">
              <a:lnSpc>
                <a:spcPct val="100000"/>
              </a:lnSpc>
              <a:spcBef>
                <a:spcPct val="0"/>
              </a:spcBef>
              <a:spcAft>
                <a:spcPct val="0"/>
              </a:spcAft>
              <a:buClrTx/>
              <a:defRPr/>
            </a:pPr>
            <a:r>
              <a:rPr kumimoji="0" lang="en-US"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≥2x/</a:t>
            </a:r>
            <a:r>
              <a:rPr kumimoji="0" lang="en-US" altLang="en-US" sz="2000" i="0" u="none" strike="noStrike" kern="1200" cap="none" spc="0" normalizeH="0" baseline="0" noProof="0" dirty="0" err="1">
                <a:ln>
                  <a:noFill/>
                </a:ln>
                <a:solidFill>
                  <a:srgbClr val="000000"/>
                </a:solidFill>
                <a:effectLst/>
                <a:uLnTx/>
                <a:uFillTx/>
                <a:latin typeface="Calibri" panose="020F0502020204030204" pitchFamily="34" charset="0"/>
                <a:ea typeface="+mn-ea"/>
                <a:cs typeface="Arial" panose="020B0604020202020204" pitchFamily="34" charset="0"/>
              </a:rPr>
              <a:t>wk</a:t>
            </a:r>
            <a:r>
              <a:rPr kumimoji="0" lang="en-US"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visits during hospitalization</a:t>
            </a:r>
          </a:p>
          <a:p>
            <a:pPr eaLnBrk="0" fontAlgn="base" hangingPunct="0">
              <a:lnSpc>
                <a:spcPct val="100000"/>
              </a:lnSpc>
              <a:spcBef>
                <a:spcPct val="0"/>
              </a:spcBef>
              <a:spcAft>
                <a:spcPct val="0"/>
              </a:spcAft>
              <a:buClrTx/>
              <a:buNone/>
              <a:defRPr/>
            </a:pPr>
            <a:r>
              <a:rPr lang="en-US" altLang="en-US" sz="2000" dirty="0">
                <a:solidFill>
                  <a:srgbClr val="000000"/>
                </a:solidFill>
                <a:latin typeface="Calibri" panose="020F0502020204030204" pitchFamily="34" charset="0"/>
                <a:cs typeface="Arial" panose="020B0604020202020204" pitchFamily="34" charset="0"/>
              </a:rPr>
              <a:t>Usual care:</a:t>
            </a:r>
          </a:p>
          <a:p>
            <a:pPr marL="342900" indent="-342900" eaLnBrk="0" fontAlgn="base" hangingPunct="0">
              <a:lnSpc>
                <a:spcPct val="100000"/>
              </a:lnSpc>
              <a:spcBef>
                <a:spcPct val="0"/>
              </a:spcBef>
              <a:spcAft>
                <a:spcPct val="0"/>
              </a:spcAft>
              <a:buClrTx/>
              <a:defRPr/>
            </a:pPr>
            <a:r>
              <a:rPr kumimoji="0" lang="en-US" altLang="en-US" sz="20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Palliative care consultation at request</a:t>
            </a:r>
          </a:p>
        </p:txBody>
      </p:sp>
      <p:sp>
        <p:nvSpPr>
          <p:cNvPr id="19463" name="Rectangle 49">
            <a:extLst>
              <a:ext uri="{FF2B5EF4-FFF2-40B4-BE49-F238E27FC236}">
                <a16:creationId xmlns:a16="http://schemas.microsoft.com/office/drawing/2014/main" id="{C346F25D-ABA6-46CD-940B-7C5654E371C3}"/>
              </a:ext>
            </a:extLst>
          </p:cNvPr>
          <p:cNvSpPr>
            <a:spLocks noChangeArrowheads="1"/>
          </p:cNvSpPr>
          <p:nvPr/>
        </p:nvSpPr>
        <p:spPr bwMode="auto">
          <a:xfrm>
            <a:off x="5165564" y="2522989"/>
            <a:ext cx="2896468" cy="923330"/>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Palliative care intervention</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a:t>
            </a:r>
            <a:r>
              <a:rPr lang="en-US" altLang="en-US" sz="1800" dirty="0">
                <a:solidFill>
                  <a:srgbClr val="FFFFFF"/>
                </a:solidFill>
                <a:latin typeface="Calibri" panose="020F0502020204030204" pitchFamily="34" charset="0"/>
                <a:cs typeface="Arial" panose="020B0604020202020204" pitchFamily="34" charset="0"/>
              </a:rPr>
              <a:t>58</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19464" name="Rectangle 50">
            <a:extLst>
              <a:ext uri="{FF2B5EF4-FFF2-40B4-BE49-F238E27FC236}">
                <a16:creationId xmlns:a16="http://schemas.microsoft.com/office/drawing/2014/main" id="{FD3256D1-4424-49E5-A490-F3D2F2281980}"/>
              </a:ext>
            </a:extLst>
          </p:cNvPr>
          <p:cNvSpPr>
            <a:spLocks noChangeArrowheads="1"/>
          </p:cNvSpPr>
          <p:nvPr/>
        </p:nvSpPr>
        <p:spPr bwMode="auto">
          <a:xfrm>
            <a:off x="5165564" y="3632063"/>
            <a:ext cx="2896468" cy="92441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Usual care</a:t>
            </a:r>
            <a:endParaRPr kumimoji="0" lang="en-US" altLang="en-US" sz="180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(n = </a:t>
            </a:r>
            <a:r>
              <a:rPr lang="en-US" altLang="en-US" sz="1800" dirty="0">
                <a:solidFill>
                  <a:srgbClr val="FFFFFF"/>
                </a:solidFill>
                <a:latin typeface="Calibri" panose="020F0502020204030204" pitchFamily="34" charset="0"/>
                <a:cs typeface="Arial" panose="020B0604020202020204" pitchFamily="34" charset="0"/>
              </a:rPr>
              <a:t>57</a:t>
            </a: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t>
            </a:r>
          </a:p>
        </p:txBody>
      </p:sp>
      <p:sp>
        <p:nvSpPr>
          <p:cNvPr id="19467" name="Line 53">
            <a:extLst>
              <a:ext uri="{FF2B5EF4-FFF2-40B4-BE49-F238E27FC236}">
                <a16:creationId xmlns:a16="http://schemas.microsoft.com/office/drawing/2014/main" id="{19B47B8E-7D11-46DE-BD1E-B2309FDE5C23}"/>
              </a:ext>
            </a:extLst>
          </p:cNvPr>
          <p:cNvSpPr>
            <a:spLocks noChangeShapeType="1"/>
          </p:cNvSpPr>
          <p:nvPr/>
        </p:nvSpPr>
        <p:spPr bwMode="auto">
          <a:xfrm>
            <a:off x="3956124" y="3739694"/>
            <a:ext cx="816033" cy="185744"/>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468" name="Line 54">
            <a:extLst>
              <a:ext uri="{FF2B5EF4-FFF2-40B4-BE49-F238E27FC236}">
                <a16:creationId xmlns:a16="http://schemas.microsoft.com/office/drawing/2014/main" id="{D1F2E6DC-39ED-43FE-A784-E6851ADCA3EA}"/>
              </a:ext>
            </a:extLst>
          </p:cNvPr>
          <p:cNvSpPr>
            <a:spLocks noChangeShapeType="1"/>
          </p:cNvSpPr>
          <p:nvPr/>
        </p:nvSpPr>
        <p:spPr bwMode="auto">
          <a:xfrm flipV="1">
            <a:off x="3956124" y="3140308"/>
            <a:ext cx="816033" cy="275228"/>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5" name="TextBox 4">
            <a:extLst>
              <a:ext uri="{FF2B5EF4-FFF2-40B4-BE49-F238E27FC236}">
                <a16:creationId xmlns:a16="http://schemas.microsoft.com/office/drawing/2014/main" id="{FA075AC3-35A9-C957-4910-75952E5B04E5}"/>
              </a:ext>
            </a:extLst>
          </p:cNvPr>
          <p:cNvSpPr txBox="1"/>
          <p:nvPr/>
        </p:nvSpPr>
        <p:spPr bwMode="auto">
          <a:xfrm>
            <a:off x="2863540" y="1997952"/>
            <a:ext cx="3013261"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Stratified by s</a:t>
            </a:r>
            <a:r>
              <a:rPr lang="en-US" altLang="en-US" sz="1600" i="1" dirty="0" err="1">
                <a:solidFill>
                  <a:srgbClr val="000000"/>
                </a:solidFill>
                <a:latin typeface="Calibri" panose="020F0502020204030204" pitchFamily="34" charset="0"/>
                <a:cs typeface="Arial" panose="020B0604020202020204" pitchFamily="34" charset="0"/>
              </a:rPr>
              <a:t>tudy</a:t>
            </a:r>
            <a:r>
              <a:rPr lang="en-US" altLang="en-US" sz="1600" i="1" dirty="0">
                <a:solidFill>
                  <a:srgbClr val="000000"/>
                </a:solidFill>
                <a:latin typeface="Calibri" panose="020F0502020204030204" pitchFamily="34" charset="0"/>
                <a:cs typeface="Arial" panose="020B0604020202020204" pitchFamily="34" charset="0"/>
              </a:rPr>
              <a:t> site, </a:t>
            </a:r>
            <a: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diagnosis,</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600" i="1" u="none" strike="noStrike" kern="1200" cap="none" spc="0" normalizeH="0" baseline="0" noProof="0" dirty="0">
                <a:ln>
                  <a:noFill/>
                </a:ln>
                <a:solidFill>
                  <a:srgbClr val="000000"/>
                </a:solidFill>
                <a:effectLst/>
                <a:uLnTx/>
                <a:uFillTx/>
                <a:latin typeface="Calibri" panose="020F0502020204030204" pitchFamily="34" charset="0"/>
                <a:cs typeface="Arial" panose="020B0604020202020204" pitchFamily="34" charset="0"/>
              </a:rPr>
              <a:t>disease status</a:t>
            </a:r>
          </a:p>
        </p:txBody>
      </p:sp>
      <p:cxnSp>
        <p:nvCxnSpPr>
          <p:cNvPr id="8" name="Straight Arrow Connector 7">
            <a:extLst>
              <a:ext uri="{FF2B5EF4-FFF2-40B4-BE49-F238E27FC236}">
                <a16:creationId xmlns:a16="http://schemas.microsoft.com/office/drawing/2014/main" id="{9CFAC317-0BBA-B523-302F-F00E615A84C9}"/>
              </a:ext>
            </a:extLst>
          </p:cNvPr>
          <p:cNvCxnSpPr>
            <a:cxnSpLocks/>
          </p:cNvCxnSpPr>
          <p:nvPr/>
        </p:nvCxnSpPr>
        <p:spPr bwMode="auto">
          <a:xfrm>
            <a:off x="4290815" y="2610425"/>
            <a:ext cx="0" cy="473376"/>
          </a:xfrm>
          <a:prstGeom prst="straightConnector1">
            <a:avLst/>
          </a:prstGeom>
          <a:noFill/>
          <a:ln w="28575" cap="flat" cmpd="sng" algn="ctr">
            <a:solidFill>
              <a:schemeClr val="bg1"/>
            </a:solidFill>
            <a:prstDash val="sysDash"/>
            <a:round/>
            <a:headEnd type="none" w="med" len="med"/>
            <a:tailEnd type="triangle"/>
          </a:ln>
          <a:effectLst/>
        </p:spPr>
      </p:cxnSp>
      <p:sp>
        <p:nvSpPr>
          <p:cNvPr id="2" name="Text Box 11">
            <a:extLst>
              <a:ext uri="{FF2B5EF4-FFF2-40B4-BE49-F238E27FC236}">
                <a16:creationId xmlns:a16="http://schemas.microsoft.com/office/drawing/2014/main" id="{6D503430-32BD-33AA-3BBF-460A974D9405}"/>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Jawahri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LBA6508.</a:t>
            </a:r>
          </a:p>
        </p:txBody>
      </p:sp>
    </p:spTree>
    <p:extLst>
      <p:ext uri="{BB962C8B-B14F-4D97-AF65-F5344CB8AC3E}">
        <p14:creationId xmlns:p14="http://schemas.microsoft.com/office/powerpoint/2010/main" val="22273101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Palliative Care in AML/MDS:</a:t>
            </a:r>
            <a:r>
              <a:rPr lang="en-US" altLang="en-US" dirty="0"/>
              <a:t> </a:t>
            </a:r>
            <a:r>
              <a:rPr lang="en-US" dirty="0"/>
              <a:t>Baseline Characteristics</a:t>
            </a:r>
            <a:endParaRPr lang="en-US" altLang="en-US" dirty="0"/>
          </a:p>
        </p:txBody>
      </p:sp>
      <p:graphicFrame>
        <p:nvGraphicFramePr>
          <p:cNvPr id="4" name="Group 32">
            <a:extLst>
              <a:ext uri="{FF2B5EF4-FFF2-40B4-BE49-F238E27FC236}">
                <a16:creationId xmlns:a16="http://schemas.microsoft.com/office/drawing/2014/main" id="{2BEA5245-55B8-DA58-76A0-AD7F7CDD5575}"/>
              </a:ext>
            </a:extLst>
          </p:cNvPr>
          <p:cNvGraphicFramePr>
            <a:graphicFrameLocks noGrp="1"/>
          </p:cNvGraphicFramePr>
          <p:nvPr>
            <p:extLst>
              <p:ext uri="{D42A27DB-BD31-4B8C-83A1-F6EECF244321}">
                <p14:modId xmlns:p14="http://schemas.microsoft.com/office/powerpoint/2010/main" val="3992358656"/>
              </p:ext>
            </p:extLst>
          </p:nvPr>
        </p:nvGraphicFramePr>
        <p:xfrm>
          <a:off x="709797" y="1333234"/>
          <a:ext cx="5353548" cy="4943920"/>
        </p:xfrm>
        <a:graphic>
          <a:graphicData uri="http://schemas.openxmlformats.org/drawingml/2006/table">
            <a:tbl>
              <a:tblPr/>
              <a:tblGrid>
                <a:gridCol w="2352837">
                  <a:extLst>
                    <a:ext uri="{9D8B030D-6E8A-4147-A177-3AD203B41FA5}">
                      <a16:colId xmlns:a16="http://schemas.microsoft.com/office/drawing/2014/main" val="20000"/>
                    </a:ext>
                  </a:extLst>
                </a:gridCol>
                <a:gridCol w="1485900">
                  <a:extLst>
                    <a:ext uri="{9D8B030D-6E8A-4147-A177-3AD203B41FA5}">
                      <a16:colId xmlns:a16="http://schemas.microsoft.com/office/drawing/2014/main" val="20001"/>
                    </a:ext>
                  </a:extLst>
                </a:gridCol>
                <a:gridCol w="1514811">
                  <a:extLst>
                    <a:ext uri="{9D8B030D-6E8A-4147-A177-3AD203B41FA5}">
                      <a16:colId xmlns:a16="http://schemas.microsoft.com/office/drawing/2014/main" val="127998858"/>
                    </a:ext>
                  </a:extLst>
                </a:gridCol>
              </a:tblGrid>
              <a:tr h="47413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Palliative care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Usual care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13993432"/>
                  </a:ext>
                </a:extLst>
              </a:tr>
              <a:tr h="365760">
                <a:tc>
                  <a:txBody>
                    <a:bodyPr/>
                    <a:lstStyle/>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age, </a:t>
                      </a: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yr</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a:t>
                      </a:r>
                    </a:p>
                    <a:p>
                      <a:pPr marL="0" marR="0" lvl="0" indent="0" algn="l" defTabSz="914400" rtl="0" eaLnBrk="1" fontAlgn="base" latinLnBrk="0" hangingPunct="1">
                        <a:lnSpc>
                          <a:spcPct val="100000"/>
                        </a:lnSpc>
                        <a:spcBef>
                          <a:spcPct val="0"/>
                        </a:spcBef>
                        <a:spcAft>
                          <a:spcPts val="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(range)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69.8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(29.3-87.4)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69.5 </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(35.5-90.5)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Male,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(63.8)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 (52.6)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Race,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White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Black</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Native American</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Other</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49 (84.5)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(5.2)</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53 (93.0)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Hispanic/Latino/a,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Family situation,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Married/partnered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Single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Divorced/separated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Widowed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84 (73.0)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 (9.6)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(7.8)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 (7.0)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(2.6)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(73.7)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(8.8)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930864932"/>
                  </a:ext>
                </a:extLst>
              </a:tr>
            </a:tbl>
          </a:graphicData>
        </a:graphic>
      </p:graphicFrame>
      <p:sp>
        <p:nvSpPr>
          <p:cNvPr id="3" name="Text Box 11">
            <a:extLst>
              <a:ext uri="{FF2B5EF4-FFF2-40B4-BE49-F238E27FC236}">
                <a16:creationId xmlns:a16="http://schemas.microsoft.com/office/drawing/2014/main" id="{92D22EF4-DCB9-47DC-00D6-942416255B5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Jawahri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LBA6508.</a:t>
            </a:r>
          </a:p>
        </p:txBody>
      </p:sp>
      <p:graphicFrame>
        <p:nvGraphicFramePr>
          <p:cNvPr id="7" name="Group 32">
            <a:extLst>
              <a:ext uri="{FF2B5EF4-FFF2-40B4-BE49-F238E27FC236}">
                <a16:creationId xmlns:a16="http://schemas.microsoft.com/office/drawing/2014/main" id="{81B80F89-32CE-8949-5E76-84020DA14D97}"/>
              </a:ext>
            </a:extLst>
          </p:cNvPr>
          <p:cNvGraphicFramePr>
            <a:graphicFrameLocks noGrp="1"/>
          </p:cNvGraphicFramePr>
          <p:nvPr>
            <p:extLst>
              <p:ext uri="{D42A27DB-BD31-4B8C-83A1-F6EECF244321}">
                <p14:modId xmlns:p14="http://schemas.microsoft.com/office/powerpoint/2010/main" val="1226854470"/>
              </p:ext>
            </p:extLst>
          </p:nvPr>
        </p:nvGraphicFramePr>
        <p:xfrm>
          <a:off x="6201121" y="1327041"/>
          <a:ext cx="5353548" cy="4511104"/>
        </p:xfrm>
        <a:graphic>
          <a:graphicData uri="http://schemas.openxmlformats.org/drawingml/2006/table">
            <a:tbl>
              <a:tblPr/>
              <a:tblGrid>
                <a:gridCol w="2690813">
                  <a:extLst>
                    <a:ext uri="{9D8B030D-6E8A-4147-A177-3AD203B41FA5}">
                      <a16:colId xmlns:a16="http://schemas.microsoft.com/office/drawing/2014/main" val="20000"/>
                    </a:ext>
                  </a:extLst>
                </a:gridCol>
                <a:gridCol w="1414462">
                  <a:extLst>
                    <a:ext uri="{9D8B030D-6E8A-4147-A177-3AD203B41FA5}">
                      <a16:colId xmlns:a16="http://schemas.microsoft.com/office/drawing/2014/main" val="20001"/>
                    </a:ext>
                  </a:extLst>
                </a:gridCol>
                <a:gridCol w="1248273">
                  <a:extLst>
                    <a:ext uri="{9D8B030D-6E8A-4147-A177-3AD203B41FA5}">
                      <a16:colId xmlns:a16="http://schemas.microsoft.com/office/drawing/2014/main" val="127998858"/>
                    </a:ext>
                  </a:extLst>
                </a:gridCol>
              </a:tblGrid>
              <a:tr h="47413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600" b="1" i="0" u="none" strike="noStrike" cap="none" normalizeH="0" baseline="0" dirty="0">
                          <a:ln>
                            <a:noFill/>
                          </a:ln>
                          <a:solidFill>
                            <a:schemeClr val="tx1"/>
                          </a:solidFill>
                          <a:effectLst/>
                          <a:latin typeface="Calibri" panose="020F0502020204030204" pitchFamily="34" charset="0"/>
                        </a:rPr>
                        <a:t>Characteristic</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Palliative care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 (n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Usual care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13993432"/>
                  </a:ext>
                </a:extLst>
              </a:tr>
              <a:tr h="36576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Diagnosis,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ND 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R/R AML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ND MDS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Relapsed/persistent MDS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15 (25.9)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18 (31.0)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6 (10.3)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(35.1)</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17 (29.8)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(22.8)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(12.3)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832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ECOG PS,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Missing</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(34.5)</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23 (39.7)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 (20.7)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(1.7)</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(3.4)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19 (33.3)</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 (45.6)</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 (15.8)</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(5.3)</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Therapy at enrollment,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Hypomethylating agent-based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Clinical trial</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 (72.4)</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16 (27.6)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37 (64.9)</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20 (35.1)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37172494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Palliative Care in AML/MDS:</a:t>
            </a:r>
            <a:r>
              <a:rPr lang="en-US" altLang="en-US" dirty="0"/>
              <a:t> </a:t>
            </a:r>
            <a:r>
              <a:rPr lang="en-US" dirty="0"/>
              <a:t>Documentation of EOL Care Preferences (Primary Outcome)</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a:xfrm>
            <a:off x="6096000" y="1590179"/>
            <a:ext cx="5386204" cy="4491050"/>
          </a:xfrm>
        </p:spPr>
        <p:txBody>
          <a:bodyPr/>
          <a:lstStyle/>
          <a:p>
            <a:r>
              <a:rPr lang="en-US" altLang="en-US" sz="2400" dirty="0"/>
              <a:t>Patients receiving palliative care intervention significantly more likely to have documented EOL care preferences in EHR vs those receiving usual care (96.5% vs 68.4%)</a:t>
            </a:r>
          </a:p>
          <a:p>
            <a:r>
              <a:rPr lang="en-US" altLang="en-US" sz="2400" dirty="0"/>
              <a:t>EOL care preferences documented significantly earlier among those receiving palliative care intervention</a:t>
            </a:r>
          </a:p>
          <a:p>
            <a:pPr lvl="1"/>
            <a:r>
              <a:rPr lang="en-US" altLang="en-US" sz="2400" dirty="0"/>
              <a:t>41 days before death vs 1.5 days with usual care (</a:t>
            </a:r>
            <a:r>
              <a:rPr lang="en-US" altLang="en-US" sz="2400" i="1" dirty="0"/>
              <a:t>P</a:t>
            </a:r>
            <a:r>
              <a:rPr lang="en-US" altLang="en-US" sz="2400" dirty="0"/>
              <a:t> &lt;.001 Wilcoxon)</a:t>
            </a:r>
          </a:p>
          <a:p>
            <a:pPr lvl="1"/>
            <a:r>
              <a:rPr lang="en-US" altLang="en-US" sz="2400" dirty="0"/>
              <a:t>Cox regression HR: 0.44 (95% CI: 0.26-0.74; </a:t>
            </a:r>
            <a:r>
              <a:rPr lang="en-US" altLang="en-US" sz="2400" i="1" dirty="0"/>
              <a:t>P</a:t>
            </a:r>
            <a:r>
              <a:rPr lang="en-US" altLang="en-US" sz="2400" dirty="0"/>
              <a:t> = .002)</a:t>
            </a:r>
          </a:p>
        </p:txBody>
      </p:sp>
      <p:sp>
        <p:nvSpPr>
          <p:cNvPr id="3" name="Text Box 11">
            <a:extLst>
              <a:ext uri="{FF2B5EF4-FFF2-40B4-BE49-F238E27FC236}">
                <a16:creationId xmlns:a16="http://schemas.microsoft.com/office/drawing/2014/main" id="{92D22EF4-DCB9-47DC-00D6-942416255B5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Jawahri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LBA6508. Reproduced with permission.</a:t>
            </a:r>
          </a:p>
        </p:txBody>
      </p:sp>
      <p:sp>
        <p:nvSpPr>
          <p:cNvPr id="2" name="TextBox 1">
            <a:extLst>
              <a:ext uri="{FF2B5EF4-FFF2-40B4-BE49-F238E27FC236}">
                <a16:creationId xmlns:a16="http://schemas.microsoft.com/office/drawing/2014/main" id="{9738FA72-8D19-A3C0-2D6E-70752EDC8974}"/>
              </a:ext>
            </a:extLst>
          </p:cNvPr>
          <p:cNvSpPr txBox="1"/>
          <p:nvPr/>
        </p:nvSpPr>
        <p:spPr bwMode="auto">
          <a:xfrm>
            <a:off x="3745452" y="5318235"/>
            <a:ext cx="120321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Usual Care</a:t>
            </a:r>
          </a:p>
        </p:txBody>
      </p:sp>
      <p:sp>
        <p:nvSpPr>
          <p:cNvPr id="5" name="TextBox 4">
            <a:extLst>
              <a:ext uri="{FF2B5EF4-FFF2-40B4-BE49-F238E27FC236}">
                <a16:creationId xmlns:a16="http://schemas.microsoft.com/office/drawing/2014/main" id="{E7C8F003-C9CA-7E39-D26B-732EF08CB033}"/>
              </a:ext>
            </a:extLst>
          </p:cNvPr>
          <p:cNvSpPr txBox="1"/>
          <p:nvPr/>
        </p:nvSpPr>
        <p:spPr bwMode="auto">
          <a:xfrm>
            <a:off x="3964582" y="3299825"/>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68.4%</a:t>
            </a:r>
          </a:p>
        </p:txBody>
      </p:sp>
      <p:sp>
        <p:nvSpPr>
          <p:cNvPr id="6" name="TextBox 5">
            <a:extLst>
              <a:ext uri="{FF2B5EF4-FFF2-40B4-BE49-F238E27FC236}">
                <a16:creationId xmlns:a16="http://schemas.microsoft.com/office/drawing/2014/main" id="{29091D45-E251-F144-3C2E-E87B02495EB3}"/>
              </a:ext>
            </a:extLst>
          </p:cNvPr>
          <p:cNvSpPr txBox="1"/>
          <p:nvPr/>
        </p:nvSpPr>
        <p:spPr bwMode="auto">
          <a:xfrm>
            <a:off x="2905779" y="2328065"/>
            <a:ext cx="94128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i="1" dirty="0">
                <a:solidFill>
                  <a:schemeClr val="bg1"/>
                </a:solidFill>
                <a:latin typeface="Calibri" panose="020F0502020204030204" pitchFamily="34" charset="0"/>
              </a:rPr>
              <a:t>P</a:t>
            </a:r>
            <a:r>
              <a:rPr lang="en-US" b="1" dirty="0">
                <a:solidFill>
                  <a:schemeClr val="bg1"/>
                </a:solidFill>
                <a:latin typeface="Calibri" panose="020F0502020204030204" pitchFamily="34" charset="0"/>
              </a:rPr>
              <a:t> &lt; .001</a:t>
            </a:r>
          </a:p>
        </p:txBody>
      </p:sp>
      <p:sp>
        <p:nvSpPr>
          <p:cNvPr id="7" name="TextBox 6">
            <a:extLst>
              <a:ext uri="{FF2B5EF4-FFF2-40B4-BE49-F238E27FC236}">
                <a16:creationId xmlns:a16="http://schemas.microsoft.com/office/drawing/2014/main" id="{3BF049BE-CF97-144A-7C77-61CD64D5F782}"/>
              </a:ext>
            </a:extLst>
          </p:cNvPr>
          <p:cNvSpPr txBox="1"/>
          <p:nvPr/>
        </p:nvSpPr>
        <p:spPr bwMode="auto">
          <a:xfrm>
            <a:off x="1001615" y="1828892"/>
            <a:ext cx="459984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2400" b="1" dirty="0">
                <a:solidFill>
                  <a:schemeClr val="bg1"/>
                </a:solidFill>
                <a:latin typeface="Calibri" panose="020F0502020204030204" pitchFamily="34" charset="0"/>
              </a:rPr>
              <a:t>Documented EOL Care Preferences</a:t>
            </a:r>
          </a:p>
        </p:txBody>
      </p:sp>
      <p:sp>
        <p:nvSpPr>
          <p:cNvPr id="9" name="Rectangle 8">
            <a:extLst>
              <a:ext uri="{FF2B5EF4-FFF2-40B4-BE49-F238E27FC236}">
                <a16:creationId xmlns:a16="http://schemas.microsoft.com/office/drawing/2014/main" id="{CE7E565F-FF9A-54A2-E3ED-08B03D732B99}"/>
              </a:ext>
            </a:extLst>
          </p:cNvPr>
          <p:cNvSpPr/>
          <p:nvPr/>
        </p:nvSpPr>
        <p:spPr bwMode="auto">
          <a:xfrm>
            <a:off x="3829534" y="3689131"/>
            <a:ext cx="1008993" cy="1629104"/>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0" name="TextBox 9">
            <a:extLst>
              <a:ext uri="{FF2B5EF4-FFF2-40B4-BE49-F238E27FC236}">
                <a16:creationId xmlns:a16="http://schemas.microsoft.com/office/drawing/2014/main" id="{7C58FD4C-84C0-3773-C48E-BDEE6DA6C8E9}"/>
              </a:ext>
            </a:extLst>
          </p:cNvPr>
          <p:cNvSpPr txBox="1"/>
          <p:nvPr/>
        </p:nvSpPr>
        <p:spPr bwMode="auto">
          <a:xfrm>
            <a:off x="1504112" y="5318235"/>
            <a:ext cx="1668342"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PC Intervention</a:t>
            </a:r>
          </a:p>
        </p:txBody>
      </p:sp>
      <p:sp>
        <p:nvSpPr>
          <p:cNvPr id="11" name="TextBox 10">
            <a:extLst>
              <a:ext uri="{FF2B5EF4-FFF2-40B4-BE49-F238E27FC236}">
                <a16:creationId xmlns:a16="http://schemas.microsoft.com/office/drawing/2014/main" id="{26C6F217-D1CD-6D3E-BD69-C76A09861012}"/>
              </a:ext>
            </a:extLst>
          </p:cNvPr>
          <p:cNvSpPr txBox="1"/>
          <p:nvPr/>
        </p:nvSpPr>
        <p:spPr bwMode="auto">
          <a:xfrm>
            <a:off x="1955803" y="2620447"/>
            <a:ext cx="76495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dirty="0">
                <a:solidFill>
                  <a:schemeClr val="bg1"/>
                </a:solidFill>
                <a:latin typeface="Calibri" panose="020F0502020204030204" pitchFamily="34" charset="0"/>
              </a:rPr>
              <a:t>96.5%</a:t>
            </a:r>
          </a:p>
        </p:txBody>
      </p:sp>
      <p:sp>
        <p:nvSpPr>
          <p:cNvPr id="12" name="Rectangle 11">
            <a:extLst>
              <a:ext uri="{FF2B5EF4-FFF2-40B4-BE49-F238E27FC236}">
                <a16:creationId xmlns:a16="http://schemas.microsoft.com/office/drawing/2014/main" id="{7D631409-B7B2-6B17-9332-B9B6CBDC91C8}"/>
              </a:ext>
            </a:extLst>
          </p:cNvPr>
          <p:cNvSpPr/>
          <p:nvPr/>
        </p:nvSpPr>
        <p:spPr bwMode="auto">
          <a:xfrm>
            <a:off x="1820755" y="3016469"/>
            <a:ext cx="1008993" cy="23017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cxnSp>
        <p:nvCxnSpPr>
          <p:cNvPr id="14" name="Straight Connector 13">
            <a:extLst>
              <a:ext uri="{FF2B5EF4-FFF2-40B4-BE49-F238E27FC236}">
                <a16:creationId xmlns:a16="http://schemas.microsoft.com/office/drawing/2014/main" id="{A647DB74-0165-6EFE-433F-9E39D71FC587}"/>
              </a:ext>
            </a:extLst>
          </p:cNvPr>
          <p:cNvCxnSpPr/>
          <p:nvPr/>
        </p:nvCxnSpPr>
        <p:spPr bwMode="auto">
          <a:xfrm>
            <a:off x="1377754" y="5318235"/>
            <a:ext cx="3883250" cy="0"/>
          </a:xfrm>
          <a:prstGeom prst="line">
            <a:avLst/>
          </a:prstGeom>
          <a:noFill/>
          <a:ln w="28575" cap="flat" cmpd="sng" algn="ctr">
            <a:solidFill>
              <a:schemeClr val="bg1"/>
            </a:solidFill>
            <a:prstDash val="solid"/>
            <a:round/>
            <a:headEnd type="none" w="med" len="med"/>
            <a:tailEnd type="none" w="med" len="med"/>
          </a:ln>
          <a:effectLst/>
        </p:spPr>
      </p:cxnSp>
      <p:grpSp>
        <p:nvGrpSpPr>
          <p:cNvPr id="19" name="Group 18">
            <a:extLst>
              <a:ext uri="{FF2B5EF4-FFF2-40B4-BE49-F238E27FC236}">
                <a16:creationId xmlns:a16="http://schemas.microsoft.com/office/drawing/2014/main" id="{DFA2BE32-2244-8970-3404-B166298B8EBB}"/>
              </a:ext>
            </a:extLst>
          </p:cNvPr>
          <p:cNvGrpSpPr/>
          <p:nvPr/>
        </p:nvGrpSpPr>
        <p:grpSpPr>
          <a:xfrm>
            <a:off x="1388768" y="5318234"/>
            <a:ext cx="3872342" cy="135510"/>
            <a:chOff x="1813310" y="4968035"/>
            <a:chExt cx="3872342" cy="700400"/>
          </a:xfrm>
        </p:grpSpPr>
        <p:cxnSp>
          <p:nvCxnSpPr>
            <p:cNvPr id="16" name="Straight Connector 15">
              <a:extLst>
                <a:ext uri="{FF2B5EF4-FFF2-40B4-BE49-F238E27FC236}">
                  <a16:creationId xmlns:a16="http://schemas.microsoft.com/office/drawing/2014/main" id="{C3442E7F-5666-1989-DAE2-537B7D6ABD2F}"/>
                </a:ext>
              </a:extLst>
            </p:cNvPr>
            <p:cNvCxnSpPr/>
            <p:nvPr/>
          </p:nvCxnSpPr>
          <p:spPr bwMode="auto">
            <a:xfrm>
              <a:off x="1813310" y="4968035"/>
              <a:ext cx="0" cy="70040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F98D04E3-DFC1-5BA4-F63C-5612E8C9B9E4}"/>
                </a:ext>
              </a:extLst>
            </p:cNvPr>
            <p:cNvCxnSpPr/>
            <p:nvPr/>
          </p:nvCxnSpPr>
          <p:spPr bwMode="auto">
            <a:xfrm>
              <a:off x="3749481" y="4968035"/>
              <a:ext cx="0" cy="70040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1532AA14-79B1-320F-4412-D845DF0D1AB9}"/>
                </a:ext>
              </a:extLst>
            </p:cNvPr>
            <p:cNvCxnSpPr/>
            <p:nvPr/>
          </p:nvCxnSpPr>
          <p:spPr bwMode="auto">
            <a:xfrm>
              <a:off x="5685652" y="4968035"/>
              <a:ext cx="0" cy="700400"/>
            </a:xfrm>
            <a:prstGeom prst="line">
              <a:avLst/>
            </a:prstGeom>
            <a:noFill/>
            <a:ln w="28575" cap="flat" cmpd="sng" algn="ctr">
              <a:solidFill>
                <a:schemeClr val="bg1"/>
              </a:solidFill>
              <a:prstDash val="solid"/>
              <a:round/>
              <a:headEnd type="none" w="med" len="med"/>
              <a:tailEnd type="none" w="med" len="med"/>
            </a:ln>
            <a:effectLst/>
          </p:spPr>
        </p:cxnSp>
      </p:grpSp>
    </p:spTree>
    <p:extLst>
      <p:ext uri="{BB962C8B-B14F-4D97-AF65-F5344CB8AC3E}">
        <p14:creationId xmlns:p14="http://schemas.microsoft.com/office/powerpoint/2010/main" val="2631359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Palliative Care in AML/MDS:</a:t>
            </a:r>
            <a:r>
              <a:rPr lang="en-US" altLang="en-US" dirty="0"/>
              <a:t> EOL </a:t>
            </a:r>
            <a:r>
              <a:rPr lang="en-US" dirty="0"/>
              <a:t>Secondary Outcomes</a:t>
            </a:r>
            <a:endParaRPr lang="en-US" altLang="en-US" dirty="0"/>
          </a:p>
        </p:txBody>
      </p:sp>
      <p:sp>
        <p:nvSpPr>
          <p:cNvPr id="3" name="Text Box 11">
            <a:extLst>
              <a:ext uri="{FF2B5EF4-FFF2-40B4-BE49-F238E27FC236}">
                <a16:creationId xmlns:a16="http://schemas.microsoft.com/office/drawing/2014/main" id="{92D22EF4-DCB9-47DC-00D6-942416255B5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Jawahri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LBA6508.</a:t>
            </a:r>
          </a:p>
        </p:txBody>
      </p:sp>
      <p:graphicFrame>
        <p:nvGraphicFramePr>
          <p:cNvPr id="2" name="Group 32">
            <a:extLst>
              <a:ext uri="{FF2B5EF4-FFF2-40B4-BE49-F238E27FC236}">
                <a16:creationId xmlns:a16="http://schemas.microsoft.com/office/drawing/2014/main" id="{CD3BCDDE-0826-EB4E-F96C-FBE749764E43}"/>
              </a:ext>
            </a:extLst>
          </p:cNvPr>
          <p:cNvGraphicFramePr>
            <a:graphicFrameLocks noGrp="1"/>
          </p:cNvGraphicFramePr>
          <p:nvPr>
            <p:extLst>
              <p:ext uri="{D42A27DB-BD31-4B8C-83A1-F6EECF244321}">
                <p14:modId xmlns:p14="http://schemas.microsoft.com/office/powerpoint/2010/main" val="1238050189"/>
              </p:ext>
            </p:extLst>
          </p:nvPr>
        </p:nvGraphicFramePr>
        <p:xfrm>
          <a:off x="723900" y="1603375"/>
          <a:ext cx="10753217" cy="1889824"/>
        </p:xfrm>
        <a:graphic>
          <a:graphicData uri="http://schemas.openxmlformats.org/drawingml/2006/table">
            <a:tbl>
              <a:tblPr/>
              <a:tblGrid>
                <a:gridCol w="4265093">
                  <a:extLst>
                    <a:ext uri="{9D8B030D-6E8A-4147-A177-3AD203B41FA5}">
                      <a16:colId xmlns:a16="http://schemas.microsoft.com/office/drawing/2014/main" val="20000"/>
                    </a:ext>
                  </a:extLst>
                </a:gridCol>
                <a:gridCol w="2474227">
                  <a:extLst>
                    <a:ext uri="{9D8B030D-6E8A-4147-A177-3AD203B41FA5}">
                      <a16:colId xmlns:a16="http://schemas.microsoft.com/office/drawing/2014/main" val="20001"/>
                    </a:ext>
                  </a:extLst>
                </a:gridCol>
                <a:gridCol w="2235337">
                  <a:extLst>
                    <a:ext uri="{9D8B030D-6E8A-4147-A177-3AD203B41FA5}">
                      <a16:colId xmlns:a16="http://schemas.microsoft.com/office/drawing/2014/main" val="127998858"/>
                    </a:ext>
                  </a:extLst>
                </a:gridCol>
                <a:gridCol w="1778560">
                  <a:extLst>
                    <a:ext uri="{9D8B030D-6E8A-4147-A177-3AD203B41FA5}">
                      <a16:colId xmlns:a16="http://schemas.microsoft.com/office/drawing/2014/main" val="2773794960"/>
                    </a:ext>
                  </a:extLst>
                </a:gridCol>
              </a:tblGrid>
              <a:tr h="474133">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2000" b="1" i="0" u="none" strike="noStrike" cap="none" normalizeH="0" baseline="0" dirty="0">
                          <a:ln>
                            <a:noFill/>
                          </a:ln>
                          <a:solidFill>
                            <a:schemeClr val="tx1"/>
                          </a:solidFill>
                          <a:effectLst/>
                          <a:latin typeface="Calibri" panose="020F0502020204030204" pitchFamily="34" charset="0"/>
                        </a:rPr>
                        <a:t>EOL Outcome, %</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Palliative Care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 (n = 58)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Usual Care</a:t>
                      </a:r>
                    </a:p>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1" i="1" u="none" strike="noStrike" cap="none" normalizeH="0" baseline="0" dirty="0">
                          <a:ln>
                            <a:noFill/>
                          </a:ln>
                          <a:solidFill>
                            <a:schemeClr val="tx1"/>
                          </a:solidFill>
                          <a:effectLst/>
                          <a:latin typeface="Calibri" panose="020F0502020204030204" pitchFamily="34" charset="0"/>
                        </a:rPr>
                        <a:t>P</a:t>
                      </a:r>
                      <a:r>
                        <a:rPr kumimoji="0" lang="en-US" sz="20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13993432"/>
                  </a:ext>
                </a:extLst>
              </a:tr>
              <a:tr h="365760">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Patient-reported EOL care discussions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56.9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14.0</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&lt;.001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338328">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Hospitalization in last 30 days of life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70.6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91.9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.031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Hospice utilization</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55.9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48.6</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.637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Tree>
    <p:extLst>
      <p:ext uri="{BB962C8B-B14F-4D97-AF65-F5344CB8AC3E}">
        <p14:creationId xmlns:p14="http://schemas.microsoft.com/office/powerpoint/2010/main" val="22259263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Palliative Care in AML/MDS:</a:t>
            </a:r>
            <a:r>
              <a:rPr lang="en-US" altLang="en-US" dirty="0"/>
              <a:t> Patient-Reported and </a:t>
            </a:r>
            <a:r>
              <a:rPr lang="en-US" dirty="0"/>
              <a:t>Longitudinal Secondary Outcomes</a:t>
            </a:r>
            <a:endParaRPr lang="en-US" altLang="en-US" dirty="0"/>
          </a:p>
        </p:txBody>
      </p:sp>
      <p:sp>
        <p:nvSpPr>
          <p:cNvPr id="3" name="Text Box 11">
            <a:extLst>
              <a:ext uri="{FF2B5EF4-FFF2-40B4-BE49-F238E27FC236}">
                <a16:creationId xmlns:a16="http://schemas.microsoft.com/office/drawing/2014/main" id="{92D22EF4-DCB9-47DC-00D6-942416255B50}"/>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Jawahri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Abstr LBA6508. Reproduced with permission.</a:t>
            </a:r>
          </a:p>
        </p:txBody>
      </p:sp>
      <p:graphicFrame>
        <p:nvGraphicFramePr>
          <p:cNvPr id="11" name="Group 32">
            <a:extLst>
              <a:ext uri="{FF2B5EF4-FFF2-40B4-BE49-F238E27FC236}">
                <a16:creationId xmlns:a16="http://schemas.microsoft.com/office/drawing/2014/main" id="{C4257E5E-C685-92FE-14C5-AC48AAEF2072}"/>
              </a:ext>
            </a:extLst>
          </p:cNvPr>
          <p:cNvGraphicFramePr>
            <a:graphicFrameLocks noGrp="1"/>
          </p:cNvGraphicFramePr>
          <p:nvPr>
            <p:extLst>
              <p:ext uri="{D42A27DB-BD31-4B8C-83A1-F6EECF244321}">
                <p14:modId xmlns:p14="http://schemas.microsoft.com/office/powerpoint/2010/main" val="4246229269"/>
              </p:ext>
            </p:extLst>
          </p:nvPr>
        </p:nvGraphicFramePr>
        <p:xfrm>
          <a:off x="723900" y="1517611"/>
          <a:ext cx="10755313" cy="1737424"/>
        </p:xfrm>
        <a:graphic>
          <a:graphicData uri="http://schemas.openxmlformats.org/drawingml/2006/table">
            <a:tbl>
              <a:tblPr/>
              <a:tblGrid>
                <a:gridCol w="4255794">
                  <a:extLst>
                    <a:ext uri="{9D8B030D-6E8A-4147-A177-3AD203B41FA5}">
                      <a16:colId xmlns:a16="http://schemas.microsoft.com/office/drawing/2014/main" val="20000"/>
                    </a:ext>
                  </a:extLst>
                </a:gridCol>
                <a:gridCol w="2468833">
                  <a:extLst>
                    <a:ext uri="{9D8B030D-6E8A-4147-A177-3AD203B41FA5}">
                      <a16:colId xmlns:a16="http://schemas.microsoft.com/office/drawing/2014/main" val="20001"/>
                    </a:ext>
                  </a:extLst>
                </a:gridCol>
                <a:gridCol w="2256003">
                  <a:extLst>
                    <a:ext uri="{9D8B030D-6E8A-4147-A177-3AD203B41FA5}">
                      <a16:colId xmlns:a16="http://schemas.microsoft.com/office/drawing/2014/main" val="127998858"/>
                    </a:ext>
                  </a:extLst>
                </a:gridCol>
                <a:gridCol w="1774683">
                  <a:extLst>
                    <a:ext uri="{9D8B030D-6E8A-4147-A177-3AD203B41FA5}">
                      <a16:colId xmlns:a16="http://schemas.microsoft.com/office/drawing/2014/main" val="2773794960"/>
                    </a:ext>
                  </a:extLst>
                </a:gridCol>
              </a:tblGrid>
              <a:tr h="301372">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defRPr/>
                      </a:pPr>
                      <a:r>
                        <a:rPr kumimoji="0" lang="en-US" sz="1800" b="1" i="0" u="none" strike="noStrike" cap="none" normalizeH="0" baseline="0" dirty="0">
                          <a:ln>
                            <a:noFill/>
                          </a:ln>
                          <a:solidFill>
                            <a:schemeClr val="tx1"/>
                          </a:solidFill>
                          <a:effectLst/>
                          <a:latin typeface="Calibri" panose="020F0502020204030204" pitchFamily="34" charset="0"/>
                        </a:rPr>
                        <a:t>Patient-reported Outcome at 3 </a:t>
                      </a:r>
                      <a:r>
                        <a:rPr kumimoji="0" lang="en-US" sz="1800" b="1" i="0" u="none" strike="noStrike" cap="none" normalizeH="0" baseline="0" dirty="0" err="1">
                          <a:ln>
                            <a:noFill/>
                          </a:ln>
                          <a:solidFill>
                            <a:schemeClr val="tx1"/>
                          </a:solidFill>
                          <a:effectLst/>
                          <a:latin typeface="Calibri" panose="020F0502020204030204" pitchFamily="34" charset="0"/>
                        </a:rPr>
                        <a:t>mo</a:t>
                      </a:r>
                      <a:r>
                        <a:rPr kumimoji="0" lang="en-US" sz="1800" b="1" i="0" u="none" strike="noStrike" cap="none" normalizeH="0" baseline="0" dirty="0">
                          <a:ln>
                            <a:noFill/>
                          </a:ln>
                          <a:solidFill>
                            <a:schemeClr val="tx1"/>
                          </a:solidFill>
                          <a:effectLst/>
                          <a:latin typeface="Calibri" panose="020F0502020204030204" pitchFamily="34" charset="0"/>
                        </a:rPr>
                        <a:t>, Adjusted Mean Score (95% CI)</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Palliative Care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Usual Care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a:t>
                      </a:r>
                      <a:r>
                        <a:rPr kumimoji="0" lang="en-US" sz="1800" b="1" i="0" u="none" strike="noStrike" cap="none" normalizeH="0" baseline="0" dirty="0">
                          <a:ln>
                            <a:noFill/>
                          </a:ln>
                          <a:solidFill>
                            <a:schemeClr val="tx1"/>
                          </a:solidFill>
                          <a:effectLst/>
                          <a:latin typeface="Calibri" panose="020F0502020204030204" pitchFamily="34" charset="0"/>
                        </a:rPr>
                        <a:t> Value</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13993432"/>
                  </a:ext>
                </a:extLst>
              </a:tr>
              <a:tr h="1722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QoL (N = 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138.6 (131.5-145.7)</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125.5 (118.6-132.4)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.0104</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1"/>
                  </a:ext>
                </a:extLst>
              </a:tr>
              <a:tr h="172216">
                <a:tc>
                  <a:txBody>
                    <a:bodyPr/>
                    <a:lstStyle/>
                    <a:p>
                      <a:pPr marL="0" marR="0" lvl="0" indent="0" algn="l" defTabSz="914400" rtl="0" eaLnBrk="1" fontAlgn="base" latinLnBrk="0" hangingPunct="1">
                        <a:lnSpc>
                          <a:spcPct val="100000"/>
                        </a:lnSpc>
                        <a:spcBef>
                          <a:spcPct val="0"/>
                        </a:spcBef>
                        <a:spcAft>
                          <a:spcPct val="25000"/>
                        </a:spcAft>
                        <a:buClrTx/>
                        <a:buSzTx/>
                        <a:buFontTx/>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Depression symptoms (N = 68)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4.9 (3.9-5.9)</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5.8 (4.7-6.8)</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.231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18656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Anxiety symptoms (N = 68)</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4.2 (3.2-5.2)</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5.1 (4.1-6.1)</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.255</a:t>
                      </a:r>
                    </a:p>
                  </a:txBody>
                  <a:tcPr marL="121881" marR="121881"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3"/>
                  </a:ext>
                </a:extLst>
              </a:tr>
            </a:tbl>
          </a:graphicData>
        </a:graphic>
      </p:graphicFrame>
      <p:sp>
        <p:nvSpPr>
          <p:cNvPr id="2" name="TextBox 1">
            <a:extLst>
              <a:ext uri="{FF2B5EF4-FFF2-40B4-BE49-F238E27FC236}">
                <a16:creationId xmlns:a16="http://schemas.microsoft.com/office/drawing/2014/main" id="{AB39D253-C19D-0190-B116-C1C2D9F12534}"/>
              </a:ext>
            </a:extLst>
          </p:cNvPr>
          <p:cNvSpPr txBox="1"/>
          <p:nvPr/>
        </p:nvSpPr>
        <p:spPr bwMode="auto">
          <a:xfrm>
            <a:off x="1145764" y="3310578"/>
            <a:ext cx="3036409"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QoL:</a:t>
            </a:r>
            <a:r>
              <a:rPr lang="en-US" sz="1600" dirty="0">
                <a:solidFill>
                  <a:schemeClr val="bg1"/>
                </a:solidFill>
                <a:latin typeface="Calibri" panose="020F0502020204030204" pitchFamily="34" charset="0"/>
              </a:rPr>
              <a:t> Group X Time</a:t>
            </a:r>
          </a:p>
          <a:p>
            <a:pPr algn="ctr">
              <a:lnSpc>
                <a:spcPct val="100000"/>
              </a:lnSpc>
              <a:spcAft>
                <a:spcPct val="0"/>
              </a:spcAft>
              <a:buClrTx/>
              <a:buFontTx/>
              <a:buNone/>
            </a:pPr>
            <a:r>
              <a:rPr lang="en-US" sz="1600" b="0" dirty="0">
                <a:solidFill>
                  <a:schemeClr val="bg1"/>
                </a:solidFill>
                <a:latin typeface="Calibri" panose="020F0502020204030204" pitchFamily="34" charset="0"/>
              </a:rPr>
              <a:t>B = 6.4 (95% CI: 0.3-12.2),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.041</a:t>
            </a:r>
          </a:p>
        </p:txBody>
      </p:sp>
      <p:sp>
        <p:nvSpPr>
          <p:cNvPr id="4" name="TextBox 3">
            <a:extLst>
              <a:ext uri="{FF2B5EF4-FFF2-40B4-BE49-F238E27FC236}">
                <a16:creationId xmlns:a16="http://schemas.microsoft.com/office/drawing/2014/main" id="{D936BA49-188B-135C-AD0F-53E07864257F}"/>
              </a:ext>
            </a:extLst>
          </p:cNvPr>
          <p:cNvSpPr txBox="1"/>
          <p:nvPr/>
        </p:nvSpPr>
        <p:spPr bwMode="auto">
          <a:xfrm>
            <a:off x="2330450" y="5892738"/>
            <a:ext cx="5533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Time</a:t>
            </a:r>
          </a:p>
        </p:txBody>
      </p:sp>
      <p:sp>
        <p:nvSpPr>
          <p:cNvPr id="6" name="TextBox 5">
            <a:extLst>
              <a:ext uri="{FF2B5EF4-FFF2-40B4-BE49-F238E27FC236}">
                <a16:creationId xmlns:a16="http://schemas.microsoft.com/office/drawing/2014/main" id="{D9DA3402-30C4-2867-4BCD-99F26BF5AD84}"/>
              </a:ext>
            </a:extLst>
          </p:cNvPr>
          <p:cNvSpPr txBox="1"/>
          <p:nvPr/>
        </p:nvSpPr>
        <p:spPr bwMode="auto">
          <a:xfrm rot="16200000">
            <a:off x="328420" y="4655155"/>
            <a:ext cx="47961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QoL</a:t>
            </a:r>
          </a:p>
        </p:txBody>
      </p:sp>
      <p:grpSp>
        <p:nvGrpSpPr>
          <p:cNvPr id="16" name="Group 15">
            <a:extLst>
              <a:ext uri="{FF2B5EF4-FFF2-40B4-BE49-F238E27FC236}">
                <a16:creationId xmlns:a16="http://schemas.microsoft.com/office/drawing/2014/main" id="{E28DDF2E-9078-F2A1-1E62-BDD31C78E4CF}"/>
              </a:ext>
            </a:extLst>
          </p:cNvPr>
          <p:cNvGrpSpPr/>
          <p:nvPr/>
        </p:nvGrpSpPr>
        <p:grpSpPr>
          <a:xfrm>
            <a:off x="619644" y="3819485"/>
            <a:ext cx="458779" cy="2005355"/>
            <a:chOff x="594244" y="3819485"/>
            <a:chExt cx="458779" cy="2005355"/>
          </a:xfrm>
        </p:grpSpPr>
        <p:sp>
          <p:nvSpPr>
            <p:cNvPr id="8" name="TextBox 7">
              <a:extLst>
                <a:ext uri="{FF2B5EF4-FFF2-40B4-BE49-F238E27FC236}">
                  <a16:creationId xmlns:a16="http://schemas.microsoft.com/office/drawing/2014/main" id="{638FA3EB-6ABA-94D0-C9F1-6B2D8E081637}"/>
                </a:ext>
              </a:extLst>
            </p:cNvPr>
            <p:cNvSpPr txBox="1"/>
            <p:nvPr/>
          </p:nvSpPr>
          <p:spPr bwMode="auto">
            <a:xfrm>
              <a:off x="594244" y="381948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150</a:t>
              </a:r>
            </a:p>
          </p:txBody>
        </p:sp>
        <p:sp>
          <p:nvSpPr>
            <p:cNvPr id="9" name="TextBox 8">
              <a:extLst>
                <a:ext uri="{FF2B5EF4-FFF2-40B4-BE49-F238E27FC236}">
                  <a16:creationId xmlns:a16="http://schemas.microsoft.com/office/drawing/2014/main" id="{0F31F786-A4A6-78BC-21AB-98D08692D47C}"/>
                </a:ext>
              </a:extLst>
            </p:cNvPr>
            <p:cNvSpPr txBox="1"/>
            <p:nvPr/>
          </p:nvSpPr>
          <p:spPr bwMode="auto">
            <a:xfrm>
              <a:off x="594244" y="423435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140</a:t>
              </a:r>
            </a:p>
          </p:txBody>
        </p:sp>
        <p:sp>
          <p:nvSpPr>
            <p:cNvPr id="12" name="TextBox 11">
              <a:extLst>
                <a:ext uri="{FF2B5EF4-FFF2-40B4-BE49-F238E27FC236}">
                  <a16:creationId xmlns:a16="http://schemas.microsoft.com/office/drawing/2014/main" id="{0AEF6DA1-C446-0F65-A270-77A8C8A46368}"/>
                </a:ext>
              </a:extLst>
            </p:cNvPr>
            <p:cNvSpPr txBox="1"/>
            <p:nvPr/>
          </p:nvSpPr>
          <p:spPr bwMode="auto">
            <a:xfrm>
              <a:off x="594244" y="466192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130</a:t>
              </a:r>
            </a:p>
          </p:txBody>
        </p:sp>
        <p:sp>
          <p:nvSpPr>
            <p:cNvPr id="13" name="TextBox 12">
              <a:extLst>
                <a:ext uri="{FF2B5EF4-FFF2-40B4-BE49-F238E27FC236}">
                  <a16:creationId xmlns:a16="http://schemas.microsoft.com/office/drawing/2014/main" id="{4CE16E78-9EAA-0A3F-67A6-D6D4466EB4CF}"/>
                </a:ext>
              </a:extLst>
            </p:cNvPr>
            <p:cNvSpPr txBox="1"/>
            <p:nvPr/>
          </p:nvSpPr>
          <p:spPr bwMode="auto">
            <a:xfrm>
              <a:off x="594244" y="5089495"/>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120</a:t>
              </a:r>
            </a:p>
          </p:txBody>
        </p:sp>
        <p:sp>
          <p:nvSpPr>
            <p:cNvPr id="14" name="TextBox 13">
              <a:extLst>
                <a:ext uri="{FF2B5EF4-FFF2-40B4-BE49-F238E27FC236}">
                  <a16:creationId xmlns:a16="http://schemas.microsoft.com/office/drawing/2014/main" id="{D1A415F4-BEE5-4F7E-3A36-EF44D7115F7A}"/>
                </a:ext>
              </a:extLst>
            </p:cNvPr>
            <p:cNvSpPr txBox="1"/>
            <p:nvPr/>
          </p:nvSpPr>
          <p:spPr bwMode="auto">
            <a:xfrm>
              <a:off x="594244" y="5517063"/>
              <a:ext cx="4587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110</a:t>
              </a:r>
            </a:p>
          </p:txBody>
        </p:sp>
      </p:grpSp>
      <p:grpSp>
        <p:nvGrpSpPr>
          <p:cNvPr id="19" name="Group 18">
            <a:extLst>
              <a:ext uri="{FF2B5EF4-FFF2-40B4-BE49-F238E27FC236}">
                <a16:creationId xmlns:a16="http://schemas.microsoft.com/office/drawing/2014/main" id="{A1A8305F-2D7A-BABC-F29A-D7CFC0714171}"/>
              </a:ext>
            </a:extLst>
          </p:cNvPr>
          <p:cNvGrpSpPr/>
          <p:nvPr/>
        </p:nvGrpSpPr>
        <p:grpSpPr>
          <a:xfrm>
            <a:off x="716962" y="5726432"/>
            <a:ext cx="3714805" cy="307777"/>
            <a:chOff x="716962" y="5721665"/>
            <a:chExt cx="3714805" cy="307777"/>
          </a:xfrm>
        </p:grpSpPr>
        <p:sp>
          <p:nvSpPr>
            <p:cNvPr id="15" name="TextBox 14">
              <a:extLst>
                <a:ext uri="{FF2B5EF4-FFF2-40B4-BE49-F238E27FC236}">
                  <a16:creationId xmlns:a16="http://schemas.microsoft.com/office/drawing/2014/main" id="{AE2231D7-ED73-B2A9-4CAE-EB8F2DA32AE4}"/>
                </a:ext>
              </a:extLst>
            </p:cNvPr>
            <p:cNvSpPr txBox="1"/>
            <p:nvPr/>
          </p:nvSpPr>
          <p:spPr bwMode="auto">
            <a:xfrm>
              <a:off x="716962" y="5721665"/>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Baseline</a:t>
              </a:r>
            </a:p>
          </p:txBody>
        </p:sp>
        <p:sp>
          <p:nvSpPr>
            <p:cNvPr id="17" name="TextBox 16">
              <a:extLst>
                <a:ext uri="{FF2B5EF4-FFF2-40B4-BE49-F238E27FC236}">
                  <a16:creationId xmlns:a16="http://schemas.microsoft.com/office/drawing/2014/main" id="{54D76339-60BF-9C16-2129-B2E0ECFC9CF8}"/>
                </a:ext>
              </a:extLst>
            </p:cNvPr>
            <p:cNvSpPr txBox="1"/>
            <p:nvPr/>
          </p:nvSpPr>
          <p:spPr bwMode="auto">
            <a:xfrm>
              <a:off x="2352040" y="5721665"/>
              <a:ext cx="5645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 Mo</a:t>
              </a:r>
            </a:p>
          </p:txBody>
        </p:sp>
        <p:sp>
          <p:nvSpPr>
            <p:cNvPr id="18" name="TextBox 17">
              <a:extLst>
                <a:ext uri="{FF2B5EF4-FFF2-40B4-BE49-F238E27FC236}">
                  <a16:creationId xmlns:a16="http://schemas.microsoft.com/office/drawing/2014/main" id="{92C1BCC5-C46C-6D56-3B23-15ABDD771C53}"/>
                </a:ext>
              </a:extLst>
            </p:cNvPr>
            <p:cNvSpPr txBox="1"/>
            <p:nvPr/>
          </p:nvSpPr>
          <p:spPr bwMode="auto">
            <a:xfrm>
              <a:off x="3867189" y="5721665"/>
              <a:ext cx="5645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 Mo</a:t>
              </a:r>
            </a:p>
          </p:txBody>
        </p:sp>
      </p:grpSp>
      <p:sp>
        <p:nvSpPr>
          <p:cNvPr id="20" name="Freeform: Shape 19">
            <a:extLst>
              <a:ext uri="{FF2B5EF4-FFF2-40B4-BE49-F238E27FC236}">
                <a16:creationId xmlns:a16="http://schemas.microsoft.com/office/drawing/2014/main" id="{78C164EA-BAE1-39D7-D728-812AA68E900F}"/>
              </a:ext>
            </a:extLst>
          </p:cNvPr>
          <p:cNvSpPr/>
          <p:nvPr/>
        </p:nvSpPr>
        <p:spPr bwMode="auto">
          <a:xfrm>
            <a:off x="1067270" y="3917950"/>
            <a:ext cx="3123730" cy="1809750"/>
          </a:xfrm>
          <a:custGeom>
            <a:avLst/>
            <a:gdLst>
              <a:gd name="connsiteX0" fmla="*/ 0 w 3143250"/>
              <a:gd name="connsiteY0" fmla="*/ 0 h 1752600"/>
              <a:gd name="connsiteX1" fmla="*/ 0 w 3143250"/>
              <a:gd name="connsiteY1" fmla="*/ 1752600 h 1752600"/>
              <a:gd name="connsiteX2" fmla="*/ 3143250 w 3143250"/>
              <a:gd name="connsiteY2" fmla="*/ 1752600 h 1752600"/>
            </a:gdLst>
            <a:ahLst/>
            <a:cxnLst>
              <a:cxn ang="0">
                <a:pos x="connsiteX0" y="connsiteY0"/>
              </a:cxn>
              <a:cxn ang="0">
                <a:pos x="connsiteX1" y="connsiteY1"/>
              </a:cxn>
              <a:cxn ang="0">
                <a:pos x="connsiteX2" y="connsiteY2"/>
              </a:cxn>
            </a:cxnLst>
            <a:rect l="l" t="t" r="r" b="b"/>
            <a:pathLst>
              <a:path w="3143250" h="1752600">
                <a:moveTo>
                  <a:pt x="0" y="0"/>
                </a:moveTo>
                <a:lnTo>
                  <a:pt x="0" y="1752600"/>
                </a:lnTo>
                <a:lnTo>
                  <a:pt x="3143250" y="1752600"/>
                </a:lnTo>
              </a:path>
            </a:pathLst>
          </a:custGeom>
          <a:noFill/>
          <a:ln w="28575">
            <a:solidFill>
              <a:schemeClr val="bg1"/>
            </a:solidFill>
            <a:miter lim="800000"/>
            <a:headEnd/>
            <a:tailEnd/>
          </a:ln>
        </p:spPr>
        <p:txBody>
          <a:bodyPr rtlCol="0" anchor="ctr"/>
          <a:lstStyle/>
          <a:p>
            <a:pPr algn="ctr"/>
            <a:endParaRPr lang="en-US"/>
          </a:p>
        </p:txBody>
      </p:sp>
      <p:grpSp>
        <p:nvGrpSpPr>
          <p:cNvPr id="27" name="Group 26">
            <a:extLst>
              <a:ext uri="{FF2B5EF4-FFF2-40B4-BE49-F238E27FC236}">
                <a16:creationId xmlns:a16="http://schemas.microsoft.com/office/drawing/2014/main" id="{0856D0CC-A488-54FE-4933-7DC5C07A7737}"/>
              </a:ext>
            </a:extLst>
          </p:cNvPr>
          <p:cNvGrpSpPr/>
          <p:nvPr/>
        </p:nvGrpSpPr>
        <p:grpSpPr>
          <a:xfrm>
            <a:off x="999425" y="3976874"/>
            <a:ext cx="82550" cy="1693676"/>
            <a:chOff x="984250" y="3976874"/>
            <a:chExt cx="450850" cy="1693676"/>
          </a:xfrm>
        </p:grpSpPr>
        <p:cxnSp>
          <p:nvCxnSpPr>
            <p:cNvPr id="22" name="Straight Connector 21">
              <a:extLst>
                <a:ext uri="{FF2B5EF4-FFF2-40B4-BE49-F238E27FC236}">
                  <a16:creationId xmlns:a16="http://schemas.microsoft.com/office/drawing/2014/main" id="{518CAF92-C61C-E03D-A97B-A8E743C63A8D}"/>
                </a:ext>
              </a:extLst>
            </p:cNvPr>
            <p:cNvCxnSpPr/>
            <p:nvPr/>
          </p:nvCxnSpPr>
          <p:spPr bwMode="auto">
            <a:xfrm>
              <a:off x="984250" y="3976874"/>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9F5C2B1B-BD66-C813-6F14-F2B9651CB151}"/>
                </a:ext>
              </a:extLst>
            </p:cNvPr>
            <p:cNvCxnSpPr/>
            <p:nvPr/>
          </p:nvCxnSpPr>
          <p:spPr bwMode="auto">
            <a:xfrm>
              <a:off x="984250" y="4400293"/>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CFA3C8FA-7D93-BA33-FD1E-17AF6E38C018}"/>
                </a:ext>
              </a:extLst>
            </p:cNvPr>
            <p:cNvCxnSpPr/>
            <p:nvPr/>
          </p:nvCxnSpPr>
          <p:spPr bwMode="auto">
            <a:xfrm>
              <a:off x="984250" y="4823712"/>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020A1525-4D20-EBD6-3D07-0F813D8E9DC1}"/>
                </a:ext>
              </a:extLst>
            </p:cNvPr>
            <p:cNvCxnSpPr/>
            <p:nvPr/>
          </p:nvCxnSpPr>
          <p:spPr bwMode="auto">
            <a:xfrm>
              <a:off x="984250" y="5247131"/>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752303D-E9FD-BBEC-560F-FADFDD908845}"/>
                </a:ext>
              </a:extLst>
            </p:cNvPr>
            <p:cNvCxnSpPr/>
            <p:nvPr/>
          </p:nvCxnSpPr>
          <p:spPr bwMode="auto">
            <a:xfrm>
              <a:off x="984250" y="5670550"/>
              <a:ext cx="450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28" name="Group 27">
            <a:extLst>
              <a:ext uri="{FF2B5EF4-FFF2-40B4-BE49-F238E27FC236}">
                <a16:creationId xmlns:a16="http://schemas.microsoft.com/office/drawing/2014/main" id="{961F488C-21CC-379A-9546-BD7C0A9F6F9B}"/>
              </a:ext>
            </a:extLst>
          </p:cNvPr>
          <p:cNvGrpSpPr/>
          <p:nvPr/>
        </p:nvGrpSpPr>
        <p:grpSpPr>
          <a:xfrm rot="5400000">
            <a:off x="2581276" y="4244975"/>
            <a:ext cx="88897" cy="3041650"/>
            <a:chOff x="984250" y="3976874"/>
            <a:chExt cx="450850" cy="846838"/>
          </a:xfrm>
        </p:grpSpPr>
        <p:cxnSp>
          <p:nvCxnSpPr>
            <p:cNvPr id="29" name="Straight Connector 28">
              <a:extLst>
                <a:ext uri="{FF2B5EF4-FFF2-40B4-BE49-F238E27FC236}">
                  <a16:creationId xmlns:a16="http://schemas.microsoft.com/office/drawing/2014/main" id="{34EE9489-4025-6105-D2F3-C63016BEAB38}"/>
                </a:ext>
              </a:extLst>
            </p:cNvPr>
            <p:cNvCxnSpPr/>
            <p:nvPr/>
          </p:nvCxnSpPr>
          <p:spPr bwMode="auto">
            <a:xfrm>
              <a:off x="984250" y="3976874"/>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F80D4D1-3196-971E-F206-96BA3ABEA8E6}"/>
                </a:ext>
              </a:extLst>
            </p:cNvPr>
            <p:cNvCxnSpPr/>
            <p:nvPr/>
          </p:nvCxnSpPr>
          <p:spPr bwMode="auto">
            <a:xfrm>
              <a:off x="984250" y="4400293"/>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8487B12F-0A5D-5963-1B84-554ED156FB6A}"/>
                </a:ext>
              </a:extLst>
            </p:cNvPr>
            <p:cNvCxnSpPr/>
            <p:nvPr/>
          </p:nvCxnSpPr>
          <p:spPr bwMode="auto">
            <a:xfrm>
              <a:off x="984250" y="4823712"/>
              <a:ext cx="450850" cy="0"/>
            </a:xfrm>
            <a:prstGeom prst="line">
              <a:avLst/>
            </a:prstGeom>
            <a:noFill/>
            <a:ln w="28575" cap="flat" cmpd="sng" algn="ctr">
              <a:solidFill>
                <a:schemeClr val="bg1"/>
              </a:solidFill>
              <a:prstDash val="solid"/>
              <a:round/>
              <a:headEnd type="none" w="med" len="med"/>
              <a:tailEnd type="none" w="med" len="med"/>
            </a:ln>
            <a:effectLst/>
          </p:spPr>
        </p:cxnSp>
      </p:grpSp>
      <p:sp>
        <p:nvSpPr>
          <p:cNvPr id="34" name="Freeform: Shape 33">
            <a:extLst>
              <a:ext uri="{FF2B5EF4-FFF2-40B4-BE49-F238E27FC236}">
                <a16:creationId xmlns:a16="http://schemas.microsoft.com/office/drawing/2014/main" id="{A8185BCD-FE8F-1325-B359-7A32F8CA866A}"/>
              </a:ext>
            </a:extLst>
          </p:cNvPr>
          <p:cNvSpPr/>
          <p:nvPr/>
        </p:nvSpPr>
        <p:spPr bwMode="auto">
          <a:xfrm>
            <a:off x="1104900" y="4432300"/>
            <a:ext cx="3048000" cy="641350"/>
          </a:xfrm>
          <a:custGeom>
            <a:avLst/>
            <a:gdLst>
              <a:gd name="connsiteX0" fmla="*/ 0 w 3048000"/>
              <a:gd name="connsiteY0" fmla="*/ 641350 h 641350"/>
              <a:gd name="connsiteX1" fmla="*/ 1530350 w 3048000"/>
              <a:gd name="connsiteY1" fmla="*/ 0 h 641350"/>
              <a:gd name="connsiteX2" fmla="*/ 3048000 w 3048000"/>
              <a:gd name="connsiteY2" fmla="*/ 149225 h 641350"/>
            </a:gdLst>
            <a:ahLst/>
            <a:cxnLst>
              <a:cxn ang="0">
                <a:pos x="connsiteX0" y="connsiteY0"/>
              </a:cxn>
              <a:cxn ang="0">
                <a:pos x="connsiteX1" y="connsiteY1"/>
              </a:cxn>
              <a:cxn ang="0">
                <a:pos x="connsiteX2" y="connsiteY2"/>
              </a:cxn>
            </a:cxnLst>
            <a:rect l="l" t="t" r="r" b="b"/>
            <a:pathLst>
              <a:path w="3048000" h="641350">
                <a:moveTo>
                  <a:pt x="0" y="641350"/>
                </a:moveTo>
                <a:lnTo>
                  <a:pt x="1530350" y="0"/>
                </a:lnTo>
                <a:lnTo>
                  <a:pt x="3048000" y="149225"/>
                </a:lnTo>
              </a:path>
            </a:pathLst>
          </a:custGeom>
          <a:noFill/>
          <a:ln w="28575">
            <a:solidFill>
              <a:schemeClr val="accent1"/>
            </a:solidFill>
            <a:miter lim="800000"/>
            <a:headEnd/>
            <a:tailEnd/>
          </a:ln>
        </p:spPr>
        <p:txBody>
          <a:bodyPr rtlCol="0" anchor="ctr"/>
          <a:lstStyle/>
          <a:p>
            <a:pPr algn="ctr"/>
            <a:endParaRPr lang="en-US"/>
          </a:p>
        </p:txBody>
      </p:sp>
      <p:sp>
        <p:nvSpPr>
          <p:cNvPr id="35" name="Freeform: Shape 34">
            <a:extLst>
              <a:ext uri="{FF2B5EF4-FFF2-40B4-BE49-F238E27FC236}">
                <a16:creationId xmlns:a16="http://schemas.microsoft.com/office/drawing/2014/main" id="{C79D9896-5AC1-F3C1-0343-7491BA10F588}"/>
              </a:ext>
            </a:extLst>
          </p:cNvPr>
          <p:cNvSpPr/>
          <p:nvPr/>
        </p:nvSpPr>
        <p:spPr bwMode="auto">
          <a:xfrm>
            <a:off x="1117600" y="5051425"/>
            <a:ext cx="3038475" cy="123825"/>
          </a:xfrm>
          <a:custGeom>
            <a:avLst/>
            <a:gdLst>
              <a:gd name="connsiteX0" fmla="*/ 0 w 3038475"/>
              <a:gd name="connsiteY0" fmla="*/ 123825 h 123825"/>
              <a:gd name="connsiteX1" fmla="*/ 1520825 w 3038475"/>
              <a:gd name="connsiteY1" fmla="*/ 0 h 123825"/>
              <a:gd name="connsiteX2" fmla="*/ 3038475 w 3038475"/>
              <a:gd name="connsiteY2" fmla="*/ 114300 h 123825"/>
            </a:gdLst>
            <a:ahLst/>
            <a:cxnLst>
              <a:cxn ang="0">
                <a:pos x="connsiteX0" y="connsiteY0"/>
              </a:cxn>
              <a:cxn ang="0">
                <a:pos x="connsiteX1" y="connsiteY1"/>
              </a:cxn>
              <a:cxn ang="0">
                <a:pos x="connsiteX2" y="connsiteY2"/>
              </a:cxn>
            </a:cxnLst>
            <a:rect l="l" t="t" r="r" b="b"/>
            <a:pathLst>
              <a:path w="3038475" h="123825">
                <a:moveTo>
                  <a:pt x="0" y="123825"/>
                </a:moveTo>
                <a:lnTo>
                  <a:pt x="1520825" y="0"/>
                </a:lnTo>
                <a:lnTo>
                  <a:pt x="3038475" y="114300"/>
                </a:lnTo>
              </a:path>
            </a:pathLst>
          </a:custGeom>
          <a:noFill/>
          <a:ln w="28575">
            <a:solidFill>
              <a:schemeClr val="accent3"/>
            </a:solidFill>
            <a:miter lim="800000"/>
            <a:headEnd/>
            <a:tailEnd/>
          </a:ln>
        </p:spPr>
        <p:txBody>
          <a:bodyPr rtlCol="0" anchor="ctr"/>
          <a:lstStyle/>
          <a:p>
            <a:pPr algn="ctr"/>
            <a:endParaRPr lang="en-US"/>
          </a:p>
        </p:txBody>
      </p:sp>
      <p:grpSp>
        <p:nvGrpSpPr>
          <p:cNvPr id="41" name="Group 40">
            <a:extLst>
              <a:ext uri="{FF2B5EF4-FFF2-40B4-BE49-F238E27FC236}">
                <a16:creationId xmlns:a16="http://schemas.microsoft.com/office/drawing/2014/main" id="{466D92DD-A84E-2509-C3BA-C71953F4A101}"/>
              </a:ext>
            </a:extLst>
          </p:cNvPr>
          <p:cNvGrpSpPr/>
          <p:nvPr/>
        </p:nvGrpSpPr>
        <p:grpSpPr>
          <a:xfrm>
            <a:off x="2581500" y="4274534"/>
            <a:ext cx="88447" cy="315531"/>
            <a:chOff x="3025775" y="4594225"/>
            <a:chExt cx="76200" cy="290898"/>
          </a:xfrm>
        </p:grpSpPr>
        <p:cxnSp>
          <p:nvCxnSpPr>
            <p:cNvPr id="37" name="Straight Connector 36">
              <a:extLst>
                <a:ext uri="{FF2B5EF4-FFF2-40B4-BE49-F238E27FC236}">
                  <a16:creationId xmlns:a16="http://schemas.microsoft.com/office/drawing/2014/main" id="{1C9D3608-E508-9DA1-97A5-6A2DD857AC07}"/>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64C84189-B849-DDDE-5486-5A0845383C05}"/>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6C52C20-E0E6-AD58-65B1-D95D039A2892}"/>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2" name="Group 41">
            <a:extLst>
              <a:ext uri="{FF2B5EF4-FFF2-40B4-BE49-F238E27FC236}">
                <a16:creationId xmlns:a16="http://schemas.microsoft.com/office/drawing/2014/main" id="{1169A0B8-C84D-7F13-456A-09C4569ABD9E}"/>
              </a:ext>
            </a:extLst>
          </p:cNvPr>
          <p:cNvGrpSpPr/>
          <p:nvPr/>
        </p:nvGrpSpPr>
        <p:grpSpPr>
          <a:xfrm>
            <a:off x="2592613" y="4878773"/>
            <a:ext cx="88447" cy="328227"/>
            <a:chOff x="3025775" y="4594225"/>
            <a:chExt cx="76200" cy="290898"/>
          </a:xfrm>
        </p:grpSpPr>
        <p:cxnSp>
          <p:nvCxnSpPr>
            <p:cNvPr id="43" name="Straight Connector 42">
              <a:extLst>
                <a:ext uri="{FF2B5EF4-FFF2-40B4-BE49-F238E27FC236}">
                  <a16:creationId xmlns:a16="http://schemas.microsoft.com/office/drawing/2014/main" id="{1ED6245C-D618-CEDE-0010-CF1FEBF3DA66}"/>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9B05B72D-27B6-7663-1563-83E150A02685}"/>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E507423F-A00F-E3F7-E12A-2841F4D08408}"/>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6" name="Group 45">
            <a:extLst>
              <a:ext uri="{FF2B5EF4-FFF2-40B4-BE49-F238E27FC236}">
                <a16:creationId xmlns:a16="http://schemas.microsoft.com/office/drawing/2014/main" id="{77628266-D26F-91EB-DA1F-B75FE6724541}"/>
              </a:ext>
            </a:extLst>
          </p:cNvPr>
          <p:cNvGrpSpPr/>
          <p:nvPr/>
        </p:nvGrpSpPr>
        <p:grpSpPr>
          <a:xfrm>
            <a:off x="4110263" y="4938904"/>
            <a:ext cx="88447" cy="458596"/>
            <a:chOff x="3025775" y="4594225"/>
            <a:chExt cx="76200" cy="290898"/>
          </a:xfrm>
        </p:grpSpPr>
        <p:cxnSp>
          <p:nvCxnSpPr>
            <p:cNvPr id="47" name="Straight Connector 46">
              <a:extLst>
                <a:ext uri="{FF2B5EF4-FFF2-40B4-BE49-F238E27FC236}">
                  <a16:creationId xmlns:a16="http://schemas.microsoft.com/office/drawing/2014/main" id="{31260689-C463-942C-99E5-7DC571578BAA}"/>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A0ACDA2A-F5DE-8E63-4B37-276E32EE3764}"/>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7D1B8BD4-975B-30CD-475F-07FC4D8D6101}"/>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0" name="Group 49">
            <a:extLst>
              <a:ext uri="{FF2B5EF4-FFF2-40B4-BE49-F238E27FC236}">
                <a16:creationId xmlns:a16="http://schemas.microsoft.com/office/drawing/2014/main" id="{656DD7C5-5E6B-B308-8EE8-894C2A5668B4}"/>
              </a:ext>
            </a:extLst>
          </p:cNvPr>
          <p:cNvGrpSpPr/>
          <p:nvPr/>
        </p:nvGrpSpPr>
        <p:grpSpPr>
          <a:xfrm>
            <a:off x="4108676" y="4385757"/>
            <a:ext cx="88447" cy="386268"/>
            <a:chOff x="3025775" y="4594225"/>
            <a:chExt cx="76200" cy="290898"/>
          </a:xfrm>
        </p:grpSpPr>
        <p:cxnSp>
          <p:nvCxnSpPr>
            <p:cNvPr id="51" name="Straight Connector 50">
              <a:extLst>
                <a:ext uri="{FF2B5EF4-FFF2-40B4-BE49-F238E27FC236}">
                  <a16:creationId xmlns:a16="http://schemas.microsoft.com/office/drawing/2014/main" id="{3E4EA67F-8DD7-6A84-5004-F36DEE14EF37}"/>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FA1D6B01-405A-1943-F56C-24A985F22A5D}"/>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6CA8B6EC-104D-DAA2-AC31-DC185B4903EA}"/>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4" name="Group 53">
            <a:extLst>
              <a:ext uri="{FF2B5EF4-FFF2-40B4-BE49-F238E27FC236}">
                <a16:creationId xmlns:a16="http://schemas.microsoft.com/office/drawing/2014/main" id="{50C16D97-D6B6-C5BA-7723-C0079362810D}"/>
              </a:ext>
            </a:extLst>
          </p:cNvPr>
          <p:cNvGrpSpPr/>
          <p:nvPr/>
        </p:nvGrpSpPr>
        <p:grpSpPr>
          <a:xfrm>
            <a:off x="1067270" y="4921312"/>
            <a:ext cx="88447" cy="295213"/>
            <a:chOff x="3025775" y="4594225"/>
            <a:chExt cx="76200" cy="290898"/>
          </a:xfrm>
        </p:grpSpPr>
        <p:cxnSp>
          <p:nvCxnSpPr>
            <p:cNvPr id="55" name="Straight Connector 54">
              <a:extLst>
                <a:ext uri="{FF2B5EF4-FFF2-40B4-BE49-F238E27FC236}">
                  <a16:creationId xmlns:a16="http://schemas.microsoft.com/office/drawing/2014/main" id="{A24850CA-4525-5114-3021-2430A635D33C}"/>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635F870F-93B2-120F-0668-9802478FD9C8}"/>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A9845424-6F61-C456-E74E-D95C3472CD6D}"/>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58" name="Group 57">
            <a:extLst>
              <a:ext uri="{FF2B5EF4-FFF2-40B4-BE49-F238E27FC236}">
                <a16:creationId xmlns:a16="http://schemas.microsoft.com/office/drawing/2014/main" id="{025A1CC3-AD30-8F00-9DA4-7A8E34522199}"/>
              </a:ext>
            </a:extLst>
          </p:cNvPr>
          <p:cNvGrpSpPr/>
          <p:nvPr/>
        </p:nvGrpSpPr>
        <p:grpSpPr>
          <a:xfrm>
            <a:off x="1067270" y="5056482"/>
            <a:ext cx="88447" cy="245260"/>
            <a:chOff x="3025775" y="4594225"/>
            <a:chExt cx="76200" cy="290898"/>
          </a:xfrm>
        </p:grpSpPr>
        <p:cxnSp>
          <p:nvCxnSpPr>
            <p:cNvPr id="59" name="Straight Connector 58">
              <a:extLst>
                <a:ext uri="{FF2B5EF4-FFF2-40B4-BE49-F238E27FC236}">
                  <a16:creationId xmlns:a16="http://schemas.microsoft.com/office/drawing/2014/main" id="{7618E783-010E-5DDB-4A25-9E9583EAA337}"/>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DE0FABC-B976-1048-B596-417A14F3B24D}"/>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C04FC1F7-00F6-3773-DCD7-5A2F395D1E76}"/>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sp>
        <p:nvSpPr>
          <p:cNvPr id="62" name="TextBox 61">
            <a:extLst>
              <a:ext uri="{FF2B5EF4-FFF2-40B4-BE49-F238E27FC236}">
                <a16:creationId xmlns:a16="http://schemas.microsoft.com/office/drawing/2014/main" id="{DB5211D9-DB57-2DED-20B9-D7F32A13754E}"/>
              </a:ext>
            </a:extLst>
          </p:cNvPr>
          <p:cNvSpPr txBox="1"/>
          <p:nvPr/>
        </p:nvSpPr>
        <p:spPr bwMode="auto">
          <a:xfrm>
            <a:off x="4782475" y="3310578"/>
            <a:ext cx="331520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Depression Symptoms:</a:t>
            </a:r>
            <a:r>
              <a:rPr lang="en-US" sz="1600" dirty="0">
                <a:solidFill>
                  <a:schemeClr val="bg1"/>
                </a:solidFill>
                <a:latin typeface="Calibri" panose="020F0502020204030204" pitchFamily="34" charset="0"/>
              </a:rPr>
              <a:t> Group X Time</a:t>
            </a:r>
          </a:p>
          <a:p>
            <a:pPr algn="ctr">
              <a:lnSpc>
                <a:spcPct val="100000"/>
              </a:lnSpc>
              <a:spcAft>
                <a:spcPct val="0"/>
              </a:spcAft>
              <a:buClrTx/>
              <a:buFontTx/>
              <a:buNone/>
            </a:pPr>
            <a:r>
              <a:rPr lang="en-US" sz="1600" b="0" dirty="0">
                <a:solidFill>
                  <a:schemeClr val="bg1"/>
                </a:solidFill>
                <a:latin typeface="Calibri" panose="020F0502020204030204" pitchFamily="34" charset="0"/>
              </a:rPr>
              <a:t>B = -0.7 (95% CI: -1.6-0.2),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.124</a:t>
            </a:r>
          </a:p>
        </p:txBody>
      </p:sp>
      <p:sp>
        <p:nvSpPr>
          <p:cNvPr id="63" name="TextBox 62">
            <a:extLst>
              <a:ext uri="{FF2B5EF4-FFF2-40B4-BE49-F238E27FC236}">
                <a16:creationId xmlns:a16="http://schemas.microsoft.com/office/drawing/2014/main" id="{84028084-F8B5-DFF6-84EB-EC33856D9EA1}"/>
              </a:ext>
            </a:extLst>
          </p:cNvPr>
          <p:cNvSpPr txBox="1"/>
          <p:nvPr/>
        </p:nvSpPr>
        <p:spPr bwMode="auto">
          <a:xfrm>
            <a:off x="6106557" y="5892738"/>
            <a:ext cx="5533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Time</a:t>
            </a:r>
          </a:p>
        </p:txBody>
      </p:sp>
      <p:sp>
        <p:nvSpPr>
          <p:cNvPr id="9216" name="TextBox 9215">
            <a:extLst>
              <a:ext uri="{FF2B5EF4-FFF2-40B4-BE49-F238E27FC236}">
                <a16:creationId xmlns:a16="http://schemas.microsoft.com/office/drawing/2014/main" id="{6123528F-5709-0DF4-9E40-73971C71ADBC}"/>
              </a:ext>
            </a:extLst>
          </p:cNvPr>
          <p:cNvSpPr txBox="1"/>
          <p:nvPr/>
        </p:nvSpPr>
        <p:spPr bwMode="auto">
          <a:xfrm rot="16200000">
            <a:off x="3599549" y="4655155"/>
            <a:ext cx="184159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Depression Symptoms</a:t>
            </a:r>
          </a:p>
        </p:txBody>
      </p:sp>
      <p:grpSp>
        <p:nvGrpSpPr>
          <p:cNvPr id="9217" name="Group 9216">
            <a:extLst>
              <a:ext uri="{FF2B5EF4-FFF2-40B4-BE49-F238E27FC236}">
                <a16:creationId xmlns:a16="http://schemas.microsoft.com/office/drawing/2014/main" id="{D2D42E0F-B53E-FAC6-1A90-2FC28F942928}"/>
              </a:ext>
            </a:extLst>
          </p:cNvPr>
          <p:cNvGrpSpPr/>
          <p:nvPr/>
        </p:nvGrpSpPr>
        <p:grpSpPr>
          <a:xfrm>
            <a:off x="4578492" y="3843337"/>
            <a:ext cx="276038" cy="1990725"/>
            <a:chOff x="776985" y="3819485"/>
            <a:chExt cx="276038" cy="1577787"/>
          </a:xfrm>
        </p:grpSpPr>
        <p:sp>
          <p:nvSpPr>
            <p:cNvPr id="9219" name="TextBox 9218">
              <a:extLst>
                <a:ext uri="{FF2B5EF4-FFF2-40B4-BE49-F238E27FC236}">
                  <a16:creationId xmlns:a16="http://schemas.microsoft.com/office/drawing/2014/main" id="{D3AA2C8D-995D-F4A2-D603-35893B8207B0}"/>
                </a:ext>
              </a:extLst>
            </p:cNvPr>
            <p:cNvSpPr txBox="1"/>
            <p:nvPr/>
          </p:nvSpPr>
          <p:spPr bwMode="auto">
            <a:xfrm>
              <a:off x="776985" y="381948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7</a:t>
              </a:r>
            </a:p>
          </p:txBody>
        </p:sp>
        <p:sp>
          <p:nvSpPr>
            <p:cNvPr id="9220" name="TextBox 9219">
              <a:extLst>
                <a:ext uri="{FF2B5EF4-FFF2-40B4-BE49-F238E27FC236}">
                  <a16:creationId xmlns:a16="http://schemas.microsoft.com/office/drawing/2014/main" id="{4E08AC40-81FB-FC58-BBF5-F65D1C399F6D}"/>
                </a:ext>
              </a:extLst>
            </p:cNvPr>
            <p:cNvSpPr txBox="1"/>
            <p:nvPr/>
          </p:nvSpPr>
          <p:spPr bwMode="auto">
            <a:xfrm>
              <a:off x="776985" y="423435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9221" name="TextBox 9220">
              <a:extLst>
                <a:ext uri="{FF2B5EF4-FFF2-40B4-BE49-F238E27FC236}">
                  <a16:creationId xmlns:a16="http://schemas.microsoft.com/office/drawing/2014/main" id="{FE6182A0-95BB-C623-83CF-FCE958FD166A}"/>
                </a:ext>
              </a:extLst>
            </p:cNvPr>
            <p:cNvSpPr txBox="1"/>
            <p:nvPr/>
          </p:nvSpPr>
          <p:spPr bwMode="auto">
            <a:xfrm>
              <a:off x="776985" y="466192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p>
          </p:txBody>
        </p:sp>
        <p:sp>
          <p:nvSpPr>
            <p:cNvPr id="9222" name="TextBox 9221">
              <a:extLst>
                <a:ext uri="{FF2B5EF4-FFF2-40B4-BE49-F238E27FC236}">
                  <a16:creationId xmlns:a16="http://schemas.microsoft.com/office/drawing/2014/main" id="{DFC79C40-F82E-CAF2-0362-1E8DB6AE89F4}"/>
                </a:ext>
              </a:extLst>
            </p:cNvPr>
            <p:cNvSpPr txBox="1"/>
            <p:nvPr/>
          </p:nvSpPr>
          <p:spPr bwMode="auto">
            <a:xfrm>
              <a:off x="776985" y="5089495"/>
              <a:ext cx="27603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grpSp>
      <p:grpSp>
        <p:nvGrpSpPr>
          <p:cNvPr id="9224" name="Group 9223">
            <a:extLst>
              <a:ext uri="{FF2B5EF4-FFF2-40B4-BE49-F238E27FC236}">
                <a16:creationId xmlns:a16="http://schemas.microsoft.com/office/drawing/2014/main" id="{D627F571-2092-3A9D-2AF0-5780966546DA}"/>
              </a:ext>
            </a:extLst>
          </p:cNvPr>
          <p:cNvGrpSpPr/>
          <p:nvPr/>
        </p:nvGrpSpPr>
        <p:grpSpPr>
          <a:xfrm>
            <a:off x="4493069" y="5726432"/>
            <a:ext cx="3714805" cy="307777"/>
            <a:chOff x="716962" y="5721665"/>
            <a:chExt cx="3714805" cy="307777"/>
          </a:xfrm>
        </p:grpSpPr>
        <p:sp>
          <p:nvSpPr>
            <p:cNvPr id="9225" name="TextBox 9224">
              <a:extLst>
                <a:ext uri="{FF2B5EF4-FFF2-40B4-BE49-F238E27FC236}">
                  <a16:creationId xmlns:a16="http://schemas.microsoft.com/office/drawing/2014/main" id="{28846588-7AE5-3E91-C956-CC02518C6ED8}"/>
                </a:ext>
              </a:extLst>
            </p:cNvPr>
            <p:cNvSpPr txBox="1"/>
            <p:nvPr/>
          </p:nvSpPr>
          <p:spPr bwMode="auto">
            <a:xfrm>
              <a:off x="716962" y="5721665"/>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Baseline</a:t>
              </a:r>
            </a:p>
          </p:txBody>
        </p:sp>
        <p:sp>
          <p:nvSpPr>
            <p:cNvPr id="9226" name="TextBox 9225">
              <a:extLst>
                <a:ext uri="{FF2B5EF4-FFF2-40B4-BE49-F238E27FC236}">
                  <a16:creationId xmlns:a16="http://schemas.microsoft.com/office/drawing/2014/main" id="{BFBF3E94-9713-07E4-F924-37048CA31325}"/>
                </a:ext>
              </a:extLst>
            </p:cNvPr>
            <p:cNvSpPr txBox="1"/>
            <p:nvPr/>
          </p:nvSpPr>
          <p:spPr bwMode="auto">
            <a:xfrm>
              <a:off x="2352040" y="5721665"/>
              <a:ext cx="5645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 Mo</a:t>
              </a:r>
            </a:p>
          </p:txBody>
        </p:sp>
        <p:sp>
          <p:nvSpPr>
            <p:cNvPr id="9227" name="TextBox 9226">
              <a:extLst>
                <a:ext uri="{FF2B5EF4-FFF2-40B4-BE49-F238E27FC236}">
                  <a16:creationId xmlns:a16="http://schemas.microsoft.com/office/drawing/2014/main" id="{0DCDFDEE-1018-D99B-BA11-C5A722D8793C}"/>
                </a:ext>
              </a:extLst>
            </p:cNvPr>
            <p:cNvSpPr txBox="1"/>
            <p:nvPr/>
          </p:nvSpPr>
          <p:spPr bwMode="auto">
            <a:xfrm>
              <a:off x="3867189" y="5721665"/>
              <a:ext cx="5645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 Mo</a:t>
              </a:r>
            </a:p>
          </p:txBody>
        </p:sp>
      </p:grpSp>
      <p:sp>
        <p:nvSpPr>
          <p:cNvPr id="9228" name="Freeform: Shape 9227">
            <a:extLst>
              <a:ext uri="{FF2B5EF4-FFF2-40B4-BE49-F238E27FC236}">
                <a16:creationId xmlns:a16="http://schemas.microsoft.com/office/drawing/2014/main" id="{14264C67-F430-366D-7628-EAD47C4CFF6E}"/>
              </a:ext>
            </a:extLst>
          </p:cNvPr>
          <p:cNvSpPr/>
          <p:nvPr/>
        </p:nvSpPr>
        <p:spPr bwMode="auto">
          <a:xfrm>
            <a:off x="4843377" y="3917950"/>
            <a:ext cx="3123730" cy="1809750"/>
          </a:xfrm>
          <a:custGeom>
            <a:avLst/>
            <a:gdLst>
              <a:gd name="connsiteX0" fmla="*/ 0 w 3143250"/>
              <a:gd name="connsiteY0" fmla="*/ 0 h 1752600"/>
              <a:gd name="connsiteX1" fmla="*/ 0 w 3143250"/>
              <a:gd name="connsiteY1" fmla="*/ 1752600 h 1752600"/>
              <a:gd name="connsiteX2" fmla="*/ 3143250 w 3143250"/>
              <a:gd name="connsiteY2" fmla="*/ 1752600 h 1752600"/>
            </a:gdLst>
            <a:ahLst/>
            <a:cxnLst>
              <a:cxn ang="0">
                <a:pos x="connsiteX0" y="connsiteY0"/>
              </a:cxn>
              <a:cxn ang="0">
                <a:pos x="connsiteX1" y="connsiteY1"/>
              </a:cxn>
              <a:cxn ang="0">
                <a:pos x="connsiteX2" y="connsiteY2"/>
              </a:cxn>
            </a:cxnLst>
            <a:rect l="l" t="t" r="r" b="b"/>
            <a:pathLst>
              <a:path w="3143250" h="1752600">
                <a:moveTo>
                  <a:pt x="0" y="0"/>
                </a:moveTo>
                <a:lnTo>
                  <a:pt x="0" y="1752600"/>
                </a:lnTo>
                <a:lnTo>
                  <a:pt x="3143250" y="1752600"/>
                </a:lnTo>
              </a:path>
            </a:pathLst>
          </a:custGeom>
          <a:noFill/>
          <a:ln w="28575">
            <a:solidFill>
              <a:schemeClr val="bg1"/>
            </a:solidFill>
            <a:miter lim="800000"/>
            <a:headEnd/>
            <a:tailEnd/>
          </a:ln>
        </p:spPr>
        <p:txBody>
          <a:bodyPr rtlCol="0" anchor="ctr"/>
          <a:lstStyle/>
          <a:p>
            <a:pPr algn="ctr"/>
            <a:endParaRPr lang="en-US"/>
          </a:p>
        </p:txBody>
      </p:sp>
      <p:grpSp>
        <p:nvGrpSpPr>
          <p:cNvPr id="9229" name="Group 9228">
            <a:extLst>
              <a:ext uri="{FF2B5EF4-FFF2-40B4-BE49-F238E27FC236}">
                <a16:creationId xmlns:a16="http://schemas.microsoft.com/office/drawing/2014/main" id="{AEB675BB-B2B8-B401-CF16-24B2F5CFDC7B}"/>
              </a:ext>
            </a:extLst>
          </p:cNvPr>
          <p:cNvGrpSpPr/>
          <p:nvPr/>
        </p:nvGrpSpPr>
        <p:grpSpPr>
          <a:xfrm>
            <a:off x="4775532" y="3976874"/>
            <a:ext cx="67846" cy="1628589"/>
            <a:chOff x="984250" y="3976874"/>
            <a:chExt cx="450850" cy="1270257"/>
          </a:xfrm>
        </p:grpSpPr>
        <p:cxnSp>
          <p:nvCxnSpPr>
            <p:cNvPr id="9230" name="Straight Connector 9229">
              <a:extLst>
                <a:ext uri="{FF2B5EF4-FFF2-40B4-BE49-F238E27FC236}">
                  <a16:creationId xmlns:a16="http://schemas.microsoft.com/office/drawing/2014/main" id="{AC1049F8-E624-5A0D-825D-44FFCBDE7C15}"/>
                </a:ext>
              </a:extLst>
            </p:cNvPr>
            <p:cNvCxnSpPr/>
            <p:nvPr/>
          </p:nvCxnSpPr>
          <p:spPr bwMode="auto">
            <a:xfrm>
              <a:off x="984250" y="3976874"/>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31" name="Straight Connector 9230">
              <a:extLst>
                <a:ext uri="{FF2B5EF4-FFF2-40B4-BE49-F238E27FC236}">
                  <a16:creationId xmlns:a16="http://schemas.microsoft.com/office/drawing/2014/main" id="{8A43C076-05C9-0989-F058-52AEB60AF836}"/>
                </a:ext>
              </a:extLst>
            </p:cNvPr>
            <p:cNvCxnSpPr/>
            <p:nvPr/>
          </p:nvCxnSpPr>
          <p:spPr bwMode="auto">
            <a:xfrm>
              <a:off x="984250" y="4400293"/>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32" name="Straight Connector 9231">
              <a:extLst>
                <a:ext uri="{FF2B5EF4-FFF2-40B4-BE49-F238E27FC236}">
                  <a16:creationId xmlns:a16="http://schemas.microsoft.com/office/drawing/2014/main" id="{31F05271-2FEE-8CCF-7D72-C88375038ACF}"/>
                </a:ext>
              </a:extLst>
            </p:cNvPr>
            <p:cNvCxnSpPr/>
            <p:nvPr/>
          </p:nvCxnSpPr>
          <p:spPr bwMode="auto">
            <a:xfrm>
              <a:off x="984250" y="4823712"/>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33" name="Straight Connector 9232">
              <a:extLst>
                <a:ext uri="{FF2B5EF4-FFF2-40B4-BE49-F238E27FC236}">
                  <a16:creationId xmlns:a16="http://schemas.microsoft.com/office/drawing/2014/main" id="{D5D49D2C-3312-772A-4B1E-B5DF789ED5A1}"/>
                </a:ext>
              </a:extLst>
            </p:cNvPr>
            <p:cNvCxnSpPr/>
            <p:nvPr/>
          </p:nvCxnSpPr>
          <p:spPr bwMode="auto">
            <a:xfrm>
              <a:off x="984250" y="5247131"/>
              <a:ext cx="450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35" name="Group 9234">
            <a:extLst>
              <a:ext uri="{FF2B5EF4-FFF2-40B4-BE49-F238E27FC236}">
                <a16:creationId xmlns:a16="http://schemas.microsoft.com/office/drawing/2014/main" id="{345AEE92-0142-9967-32D2-3E0C6B43BFCE}"/>
              </a:ext>
            </a:extLst>
          </p:cNvPr>
          <p:cNvGrpSpPr/>
          <p:nvPr/>
        </p:nvGrpSpPr>
        <p:grpSpPr>
          <a:xfrm rot="5400000">
            <a:off x="6357383" y="4244975"/>
            <a:ext cx="88897" cy="3041650"/>
            <a:chOff x="984250" y="3976874"/>
            <a:chExt cx="450850" cy="846838"/>
          </a:xfrm>
        </p:grpSpPr>
        <p:cxnSp>
          <p:nvCxnSpPr>
            <p:cNvPr id="9236" name="Straight Connector 9235">
              <a:extLst>
                <a:ext uri="{FF2B5EF4-FFF2-40B4-BE49-F238E27FC236}">
                  <a16:creationId xmlns:a16="http://schemas.microsoft.com/office/drawing/2014/main" id="{71A3FEC4-7B4B-D161-6831-77B72E9A8765}"/>
                </a:ext>
              </a:extLst>
            </p:cNvPr>
            <p:cNvCxnSpPr/>
            <p:nvPr/>
          </p:nvCxnSpPr>
          <p:spPr bwMode="auto">
            <a:xfrm>
              <a:off x="984250" y="3976874"/>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37" name="Straight Connector 9236">
              <a:extLst>
                <a:ext uri="{FF2B5EF4-FFF2-40B4-BE49-F238E27FC236}">
                  <a16:creationId xmlns:a16="http://schemas.microsoft.com/office/drawing/2014/main" id="{A787BB4B-B996-C6FF-087A-78A1178552DA}"/>
                </a:ext>
              </a:extLst>
            </p:cNvPr>
            <p:cNvCxnSpPr/>
            <p:nvPr/>
          </p:nvCxnSpPr>
          <p:spPr bwMode="auto">
            <a:xfrm>
              <a:off x="984250" y="4400293"/>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38" name="Straight Connector 9237">
              <a:extLst>
                <a:ext uri="{FF2B5EF4-FFF2-40B4-BE49-F238E27FC236}">
                  <a16:creationId xmlns:a16="http://schemas.microsoft.com/office/drawing/2014/main" id="{00DDC7C2-86A0-E63A-C07B-060089E92099}"/>
                </a:ext>
              </a:extLst>
            </p:cNvPr>
            <p:cNvCxnSpPr/>
            <p:nvPr/>
          </p:nvCxnSpPr>
          <p:spPr bwMode="auto">
            <a:xfrm>
              <a:off x="984250" y="4823712"/>
              <a:ext cx="450850" cy="0"/>
            </a:xfrm>
            <a:prstGeom prst="line">
              <a:avLst/>
            </a:prstGeom>
            <a:noFill/>
            <a:ln w="28575" cap="flat" cmpd="sng" algn="ctr">
              <a:solidFill>
                <a:schemeClr val="bg1"/>
              </a:solidFill>
              <a:prstDash val="solid"/>
              <a:round/>
              <a:headEnd type="none" w="med" len="med"/>
              <a:tailEnd type="none" w="med" len="med"/>
            </a:ln>
            <a:effectLst/>
          </p:spPr>
        </p:cxnSp>
      </p:grpSp>
      <p:sp>
        <p:nvSpPr>
          <p:cNvPr id="9239" name="Freeform: Shape 9238">
            <a:extLst>
              <a:ext uri="{FF2B5EF4-FFF2-40B4-BE49-F238E27FC236}">
                <a16:creationId xmlns:a16="http://schemas.microsoft.com/office/drawing/2014/main" id="{F85AEEED-DDD4-C885-36B9-DD32CA34A2B8}"/>
              </a:ext>
            </a:extLst>
          </p:cNvPr>
          <p:cNvSpPr/>
          <p:nvPr/>
        </p:nvSpPr>
        <p:spPr bwMode="auto">
          <a:xfrm>
            <a:off x="4891088" y="4491038"/>
            <a:ext cx="3038475" cy="428625"/>
          </a:xfrm>
          <a:custGeom>
            <a:avLst/>
            <a:gdLst>
              <a:gd name="connsiteX0" fmla="*/ 0 w 3038475"/>
              <a:gd name="connsiteY0" fmla="*/ 428625 h 428625"/>
              <a:gd name="connsiteX1" fmla="*/ 1514475 w 3038475"/>
              <a:gd name="connsiteY1" fmla="*/ 157162 h 428625"/>
              <a:gd name="connsiteX2" fmla="*/ 3038475 w 3038475"/>
              <a:gd name="connsiteY2" fmla="*/ 0 h 428625"/>
            </a:gdLst>
            <a:ahLst/>
            <a:cxnLst>
              <a:cxn ang="0">
                <a:pos x="connsiteX0" y="connsiteY0"/>
              </a:cxn>
              <a:cxn ang="0">
                <a:pos x="connsiteX1" y="connsiteY1"/>
              </a:cxn>
              <a:cxn ang="0">
                <a:pos x="connsiteX2" y="connsiteY2"/>
              </a:cxn>
            </a:cxnLst>
            <a:rect l="l" t="t" r="r" b="b"/>
            <a:pathLst>
              <a:path w="3038475" h="428625">
                <a:moveTo>
                  <a:pt x="0" y="428625"/>
                </a:moveTo>
                <a:lnTo>
                  <a:pt x="1514475" y="157162"/>
                </a:lnTo>
                <a:lnTo>
                  <a:pt x="3038475" y="0"/>
                </a:lnTo>
              </a:path>
            </a:pathLst>
          </a:custGeom>
          <a:noFill/>
          <a:ln w="28575">
            <a:solidFill>
              <a:schemeClr val="accent3"/>
            </a:solidFill>
            <a:miter lim="800000"/>
            <a:headEnd/>
            <a:tailEnd/>
          </a:ln>
        </p:spPr>
        <p:txBody>
          <a:bodyPr rtlCol="0" anchor="ctr"/>
          <a:lstStyle/>
          <a:p>
            <a:pPr algn="ctr"/>
            <a:endParaRPr lang="en-US"/>
          </a:p>
        </p:txBody>
      </p:sp>
      <p:sp>
        <p:nvSpPr>
          <p:cNvPr id="9240" name="Freeform: Shape 9239">
            <a:extLst>
              <a:ext uri="{FF2B5EF4-FFF2-40B4-BE49-F238E27FC236}">
                <a16:creationId xmlns:a16="http://schemas.microsoft.com/office/drawing/2014/main" id="{FD230432-C405-5E7A-050A-384FF5D264A7}"/>
              </a:ext>
            </a:extLst>
          </p:cNvPr>
          <p:cNvSpPr/>
          <p:nvPr/>
        </p:nvSpPr>
        <p:spPr bwMode="auto">
          <a:xfrm>
            <a:off x="4886325" y="4686300"/>
            <a:ext cx="3048000" cy="623888"/>
          </a:xfrm>
          <a:custGeom>
            <a:avLst/>
            <a:gdLst>
              <a:gd name="connsiteX0" fmla="*/ 0 w 3048000"/>
              <a:gd name="connsiteY0" fmla="*/ 0 h 623888"/>
              <a:gd name="connsiteX1" fmla="*/ 1514475 w 3048000"/>
              <a:gd name="connsiteY1" fmla="*/ 442913 h 623888"/>
              <a:gd name="connsiteX2" fmla="*/ 3048000 w 3048000"/>
              <a:gd name="connsiteY2" fmla="*/ 623888 h 623888"/>
            </a:gdLst>
            <a:ahLst/>
            <a:cxnLst>
              <a:cxn ang="0">
                <a:pos x="connsiteX0" y="connsiteY0"/>
              </a:cxn>
              <a:cxn ang="0">
                <a:pos x="connsiteX1" y="connsiteY1"/>
              </a:cxn>
              <a:cxn ang="0">
                <a:pos x="connsiteX2" y="connsiteY2"/>
              </a:cxn>
            </a:cxnLst>
            <a:rect l="l" t="t" r="r" b="b"/>
            <a:pathLst>
              <a:path w="3048000" h="623888">
                <a:moveTo>
                  <a:pt x="0" y="0"/>
                </a:moveTo>
                <a:lnTo>
                  <a:pt x="1514475" y="442913"/>
                </a:lnTo>
                <a:lnTo>
                  <a:pt x="3048000" y="623888"/>
                </a:lnTo>
              </a:path>
            </a:pathLst>
          </a:custGeom>
          <a:noFill/>
          <a:ln w="28575">
            <a:solidFill>
              <a:schemeClr val="accent1"/>
            </a:solidFill>
            <a:miter lim="800000"/>
            <a:headEnd/>
            <a:tailEnd/>
          </a:ln>
        </p:spPr>
        <p:txBody>
          <a:bodyPr rtlCol="0" anchor="ctr"/>
          <a:lstStyle/>
          <a:p>
            <a:pPr algn="ctr"/>
            <a:endParaRPr lang="en-US"/>
          </a:p>
        </p:txBody>
      </p:sp>
      <p:grpSp>
        <p:nvGrpSpPr>
          <p:cNvPr id="9241" name="Group 9240">
            <a:extLst>
              <a:ext uri="{FF2B5EF4-FFF2-40B4-BE49-F238E27FC236}">
                <a16:creationId xmlns:a16="http://schemas.microsoft.com/office/drawing/2014/main" id="{92BC871D-5CF2-24BC-2CB5-C3F0977C06BD}"/>
              </a:ext>
            </a:extLst>
          </p:cNvPr>
          <p:cNvGrpSpPr/>
          <p:nvPr/>
        </p:nvGrpSpPr>
        <p:grpSpPr>
          <a:xfrm>
            <a:off x="4837798" y="4418477"/>
            <a:ext cx="96152" cy="539286"/>
            <a:chOff x="3025775" y="4594225"/>
            <a:chExt cx="76200" cy="290898"/>
          </a:xfrm>
        </p:grpSpPr>
        <p:cxnSp>
          <p:nvCxnSpPr>
            <p:cNvPr id="9242" name="Straight Connector 9241">
              <a:extLst>
                <a:ext uri="{FF2B5EF4-FFF2-40B4-BE49-F238E27FC236}">
                  <a16:creationId xmlns:a16="http://schemas.microsoft.com/office/drawing/2014/main" id="{700C2644-98C9-669E-2B3A-43C1DE71C284}"/>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43" name="Straight Connector 9242">
              <a:extLst>
                <a:ext uri="{FF2B5EF4-FFF2-40B4-BE49-F238E27FC236}">
                  <a16:creationId xmlns:a16="http://schemas.microsoft.com/office/drawing/2014/main" id="{00DB7BDC-0205-C692-DA91-F58E26DC8094}"/>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244" name="Straight Connector 9243">
              <a:extLst>
                <a:ext uri="{FF2B5EF4-FFF2-40B4-BE49-F238E27FC236}">
                  <a16:creationId xmlns:a16="http://schemas.microsoft.com/office/drawing/2014/main" id="{61600832-F4FE-2203-C925-128F03CF3E24}"/>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5" name="Group 9244">
            <a:extLst>
              <a:ext uri="{FF2B5EF4-FFF2-40B4-BE49-F238E27FC236}">
                <a16:creationId xmlns:a16="http://schemas.microsoft.com/office/drawing/2014/main" id="{B21979E5-DC7E-51D5-1A98-FEBEED0D77F9}"/>
              </a:ext>
            </a:extLst>
          </p:cNvPr>
          <p:cNvGrpSpPr/>
          <p:nvPr/>
        </p:nvGrpSpPr>
        <p:grpSpPr>
          <a:xfrm>
            <a:off x="4837798" y="4640706"/>
            <a:ext cx="96152" cy="539286"/>
            <a:chOff x="3025775" y="4594225"/>
            <a:chExt cx="76200" cy="290898"/>
          </a:xfrm>
        </p:grpSpPr>
        <p:cxnSp>
          <p:nvCxnSpPr>
            <p:cNvPr id="9246" name="Straight Connector 9245">
              <a:extLst>
                <a:ext uri="{FF2B5EF4-FFF2-40B4-BE49-F238E27FC236}">
                  <a16:creationId xmlns:a16="http://schemas.microsoft.com/office/drawing/2014/main" id="{A0D727A4-9773-6FF0-79A6-EF3668167259}"/>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47" name="Straight Connector 9246">
              <a:extLst>
                <a:ext uri="{FF2B5EF4-FFF2-40B4-BE49-F238E27FC236}">
                  <a16:creationId xmlns:a16="http://schemas.microsoft.com/office/drawing/2014/main" id="{3CCB6D0C-D1ED-8AE7-A2D6-9FB029743220}"/>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248" name="Straight Connector 9247">
              <a:extLst>
                <a:ext uri="{FF2B5EF4-FFF2-40B4-BE49-F238E27FC236}">
                  <a16:creationId xmlns:a16="http://schemas.microsoft.com/office/drawing/2014/main" id="{F9A0B266-53A9-6F51-AFAE-82643F981E0D}"/>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49" name="Group 9248">
            <a:extLst>
              <a:ext uri="{FF2B5EF4-FFF2-40B4-BE49-F238E27FC236}">
                <a16:creationId xmlns:a16="http://schemas.microsoft.com/office/drawing/2014/main" id="{A09BA6E6-9DC4-DF1D-C751-D5E4858F8192}"/>
              </a:ext>
            </a:extLst>
          </p:cNvPr>
          <p:cNvGrpSpPr/>
          <p:nvPr/>
        </p:nvGrpSpPr>
        <p:grpSpPr>
          <a:xfrm>
            <a:off x="6362249" y="4783265"/>
            <a:ext cx="100464" cy="688848"/>
            <a:chOff x="3025775" y="4594225"/>
            <a:chExt cx="76200" cy="290898"/>
          </a:xfrm>
        </p:grpSpPr>
        <p:cxnSp>
          <p:nvCxnSpPr>
            <p:cNvPr id="9250" name="Straight Connector 9249">
              <a:extLst>
                <a:ext uri="{FF2B5EF4-FFF2-40B4-BE49-F238E27FC236}">
                  <a16:creationId xmlns:a16="http://schemas.microsoft.com/office/drawing/2014/main" id="{BA5C37BF-8516-C6B2-F443-84935084528E}"/>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51" name="Straight Connector 9250">
              <a:extLst>
                <a:ext uri="{FF2B5EF4-FFF2-40B4-BE49-F238E27FC236}">
                  <a16:creationId xmlns:a16="http://schemas.microsoft.com/office/drawing/2014/main" id="{10225315-C4BC-39B6-81E1-CEC309946DEA}"/>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252" name="Straight Connector 9251">
              <a:extLst>
                <a:ext uri="{FF2B5EF4-FFF2-40B4-BE49-F238E27FC236}">
                  <a16:creationId xmlns:a16="http://schemas.microsoft.com/office/drawing/2014/main" id="{86D23DFB-2307-73FE-0834-52A0EC8BD24A}"/>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3" name="Group 9252">
            <a:extLst>
              <a:ext uri="{FF2B5EF4-FFF2-40B4-BE49-F238E27FC236}">
                <a16:creationId xmlns:a16="http://schemas.microsoft.com/office/drawing/2014/main" id="{7B34AA83-8F73-D2E9-4042-81B23B5E6D8A}"/>
              </a:ext>
            </a:extLst>
          </p:cNvPr>
          <p:cNvGrpSpPr/>
          <p:nvPr/>
        </p:nvGrpSpPr>
        <p:grpSpPr>
          <a:xfrm>
            <a:off x="6362249" y="4336161"/>
            <a:ext cx="96148" cy="633541"/>
            <a:chOff x="3025775" y="4594225"/>
            <a:chExt cx="76200" cy="290898"/>
          </a:xfrm>
        </p:grpSpPr>
        <p:cxnSp>
          <p:nvCxnSpPr>
            <p:cNvPr id="9254" name="Straight Connector 9253">
              <a:extLst>
                <a:ext uri="{FF2B5EF4-FFF2-40B4-BE49-F238E27FC236}">
                  <a16:creationId xmlns:a16="http://schemas.microsoft.com/office/drawing/2014/main" id="{6CE8888A-8D80-FE04-4178-EFF419DD6A9D}"/>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55" name="Straight Connector 9254">
              <a:extLst>
                <a:ext uri="{FF2B5EF4-FFF2-40B4-BE49-F238E27FC236}">
                  <a16:creationId xmlns:a16="http://schemas.microsoft.com/office/drawing/2014/main" id="{BDFF4C4E-9482-1449-BD60-CA75C8A94B06}"/>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256" name="Straight Connector 9255">
              <a:extLst>
                <a:ext uri="{FF2B5EF4-FFF2-40B4-BE49-F238E27FC236}">
                  <a16:creationId xmlns:a16="http://schemas.microsoft.com/office/drawing/2014/main" id="{72AD9AD3-623F-252A-6D1A-4197B9CA89C6}"/>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57" name="Group 9256">
            <a:extLst>
              <a:ext uri="{FF2B5EF4-FFF2-40B4-BE49-F238E27FC236}">
                <a16:creationId xmlns:a16="http://schemas.microsoft.com/office/drawing/2014/main" id="{665AF5B9-554B-95A4-145D-1F01CA253476}"/>
              </a:ext>
            </a:extLst>
          </p:cNvPr>
          <p:cNvGrpSpPr/>
          <p:nvPr/>
        </p:nvGrpSpPr>
        <p:grpSpPr>
          <a:xfrm>
            <a:off x="7886251" y="4083522"/>
            <a:ext cx="81412" cy="812328"/>
            <a:chOff x="3025775" y="4594225"/>
            <a:chExt cx="76200" cy="290898"/>
          </a:xfrm>
        </p:grpSpPr>
        <p:cxnSp>
          <p:nvCxnSpPr>
            <p:cNvPr id="9258" name="Straight Connector 9257">
              <a:extLst>
                <a:ext uri="{FF2B5EF4-FFF2-40B4-BE49-F238E27FC236}">
                  <a16:creationId xmlns:a16="http://schemas.microsoft.com/office/drawing/2014/main" id="{4506F0C8-3228-A00B-7845-BDE24A5D74F5}"/>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59" name="Straight Connector 9258">
              <a:extLst>
                <a:ext uri="{FF2B5EF4-FFF2-40B4-BE49-F238E27FC236}">
                  <a16:creationId xmlns:a16="http://schemas.microsoft.com/office/drawing/2014/main" id="{EC896CD2-F842-2051-3692-AEAE4757E114}"/>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260" name="Straight Connector 9259">
              <a:extLst>
                <a:ext uri="{FF2B5EF4-FFF2-40B4-BE49-F238E27FC236}">
                  <a16:creationId xmlns:a16="http://schemas.microsoft.com/office/drawing/2014/main" id="{EA303136-EDF3-B3D0-4DAC-1EBEBF2B2B5F}"/>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61" name="Group 9260">
            <a:extLst>
              <a:ext uri="{FF2B5EF4-FFF2-40B4-BE49-F238E27FC236}">
                <a16:creationId xmlns:a16="http://schemas.microsoft.com/office/drawing/2014/main" id="{D5C3F206-A772-61B0-A76F-39BCB5D14CCE}"/>
              </a:ext>
            </a:extLst>
          </p:cNvPr>
          <p:cNvGrpSpPr/>
          <p:nvPr/>
        </p:nvGrpSpPr>
        <p:grpSpPr>
          <a:xfrm>
            <a:off x="7886251" y="4938712"/>
            <a:ext cx="83014" cy="732531"/>
            <a:chOff x="3025775" y="4594225"/>
            <a:chExt cx="76200" cy="290898"/>
          </a:xfrm>
        </p:grpSpPr>
        <p:cxnSp>
          <p:nvCxnSpPr>
            <p:cNvPr id="9262" name="Straight Connector 9261">
              <a:extLst>
                <a:ext uri="{FF2B5EF4-FFF2-40B4-BE49-F238E27FC236}">
                  <a16:creationId xmlns:a16="http://schemas.microsoft.com/office/drawing/2014/main" id="{0F6D340B-42C9-F3B5-D28C-C2B492112E2D}"/>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63" name="Straight Connector 9262">
              <a:extLst>
                <a:ext uri="{FF2B5EF4-FFF2-40B4-BE49-F238E27FC236}">
                  <a16:creationId xmlns:a16="http://schemas.microsoft.com/office/drawing/2014/main" id="{AFB99C66-6F26-B3B9-2B57-5C6315C1BB61}"/>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264" name="Straight Connector 9263">
              <a:extLst>
                <a:ext uri="{FF2B5EF4-FFF2-40B4-BE49-F238E27FC236}">
                  <a16:creationId xmlns:a16="http://schemas.microsoft.com/office/drawing/2014/main" id="{AC7AE1F0-6E43-5A80-C2DC-738D500B21DB}"/>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sp>
        <p:nvSpPr>
          <p:cNvPr id="9265" name="TextBox 9264">
            <a:extLst>
              <a:ext uri="{FF2B5EF4-FFF2-40B4-BE49-F238E27FC236}">
                <a16:creationId xmlns:a16="http://schemas.microsoft.com/office/drawing/2014/main" id="{C01A307E-64FC-4B37-9353-C63F0EF41352}"/>
              </a:ext>
            </a:extLst>
          </p:cNvPr>
          <p:cNvSpPr txBox="1"/>
          <p:nvPr/>
        </p:nvSpPr>
        <p:spPr bwMode="auto">
          <a:xfrm>
            <a:off x="8642860" y="3310578"/>
            <a:ext cx="305724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sz="1600" b="1" dirty="0">
                <a:solidFill>
                  <a:schemeClr val="bg1"/>
                </a:solidFill>
                <a:latin typeface="Calibri" panose="020F0502020204030204" pitchFamily="34" charset="0"/>
              </a:rPr>
              <a:t>Anxiety Symptoms:</a:t>
            </a:r>
            <a:r>
              <a:rPr lang="en-US" sz="1600" dirty="0">
                <a:solidFill>
                  <a:schemeClr val="bg1"/>
                </a:solidFill>
                <a:latin typeface="Calibri" panose="020F0502020204030204" pitchFamily="34" charset="0"/>
              </a:rPr>
              <a:t> Group X Time</a:t>
            </a:r>
          </a:p>
          <a:p>
            <a:pPr algn="ctr">
              <a:lnSpc>
                <a:spcPct val="100000"/>
              </a:lnSpc>
              <a:spcAft>
                <a:spcPct val="0"/>
              </a:spcAft>
              <a:buClrTx/>
              <a:buFontTx/>
              <a:buNone/>
            </a:pPr>
            <a:r>
              <a:rPr lang="en-US" sz="1600" b="0" dirty="0">
                <a:solidFill>
                  <a:schemeClr val="bg1"/>
                </a:solidFill>
                <a:latin typeface="Calibri" panose="020F0502020204030204" pitchFamily="34" charset="0"/>
              </a:rPr>
              <a:t>B = -0.7 (95% CI: -1.4-0.1), </a:t>
            </a:r>
            <a:r>
              <a:rPr lang="en-US" sz="1600" b="0" i="1" dirty="0">
                <a:solidFill>
                  <a:schemeClr val="bg1"/>
                </a:solidFill>
                <a:latin typeface="Calibri" panose="020F0502020204030204" pitchFamily="34" charset="0"/>
              </a:rPr>
              <a:t>P</a:t>
            </a:r>
            <a:r>
              <a:rPr lang="en-US" sz="1600" b="0" dirty="0">
                <a:solidFill>
                  <a:schemeClr val="bg1"/>
                </a:solidFill>
                <a:latin typeface="Calibri" panose="020F0502020204030204" pitchFamily="34" charset="0"/>
              </a:rPr>
              <a:t> = .088</a:t>
            </a:r>
          </a:p>
        </p:txBody>
      </p:sp>
      <p:sp>
        <p:nvSpPr>
          <p:cNvPr id="9266" name="TextBox 9265">
            <a:extLst>
              <a:ext uri="{FF2B5EF4-FFF2-40B4-BE49-F238E27FC236}">
                <a16:creationId xmlns:a16="http://schemas.microsoft.com/office/drawing/2014/main" id="{05B5CB58-DA9F-BFDB-D679-6176A01BA7BB}"/>
              </a:ext>
            </a:extLst>
          </p:cNvPr>
          <p:cNvSpPr txBox="1"/>
          <p:nvPr/>
        </p:nvSpPr>
        <p:spPr bwMode="auto">
          <a:xfrm>
            <a:off x="9837964" y="5892738"/>
            <a:ext cx="55335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Time</a:t>
            </a:r>
          </a:p>
        </p:txBody>
      </p:sp>
      <p:sp>
        <p:nvSpPr>
          <p:cNvPr id="9267" name="TextBox 9266">
            <a:extLst>
              <a:ext uri="{FF2B5EF4-FFF2-40B4-BE49-F238E27FC236}">
                <a16:creationId xmlns:a16="http://schemas.microsoft.com/office/drawing/2014/main" id="{93E4D85F-020D-D82D-5090-D52EAAC09D30}"/>
              </a:ext>
            </a:extLst>
          </p:cNvPr>
          <p:cNvSpPr txBox="1"/>
          <p:nvPr/>
        </p:nvSpPr>
        <p:spPr bwMode="auto">
          <a:xfrm rot="16200000">
            <a:off x="7464454" y="4655155"/>
            <a:ext cx="15745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1" dirty="0">
                <a:solidFill>
                  <a:schemeClr val="bg1"/>
                </a:solidFill>
                <a:latin typeface="Calibri" panose="020F0502020204030204" pitchFamily="34" charset="0"/>
              </a:rPr>
              <a:t>Anxiety Symptoms</a:t>
            </a:r>
          </a:p>
        </p:txBody>
      </p:sp>
      <p:grpSp>
        <p:nvGrpSpPr>
          <p:cNvPr id="9268" name="Group 9267">
            <a:extLst>
              <a:ext uri="{FF2B5EF4-FFF2-40B4-BE49-F238E27FC236}">
                <a16:creationId xmlns:a16="http://schemas.microsoft.com/office/drawing/2014/main" id="{AACBC3B4-79B2-E6F3-743E-BA4BC3C1A95E}"/>
              </a:ext>
            </a:extLst>
          </p:cNvPr>
          <p:cNvGrpSpPr/>
          <p:nvPr/>
        </p:nvGrpSpPr>
        <p:grpSpPr>
          <a:xfrm>
            <a:off x="8309899" y="3829049"/>
            <a:ext cx="276038" cy="1985963"/>
            <a:chOff x="776985" y="3819485"/>
            <a:chExt cx="276038" cy="1513945"/>
          </a:xfrm>
        </p:grpSpPr>
        <p:sp>
          <p:nvSpPr>
            <p:cNvPr id="9269" name="TextBox 9268">
              <a:extLst>
                <a:ext uri="{FF2B5EF4-FFF2-40B4-BE49-F238E27FC236}">
                  <a16:creationId xmlns:a16="http://schemas.microsoft.com/office/drawing/2014/main" id="{225CFFFB-3B3A-0381-0311-78D12029B907}"/>
                </a:ext>
              </a:extLst>
            </p:cNvPr>
            <p:cNvSpPr txBox="1"/>
            <p:nvPr/>
          </p:nvSpPr>
          <p:spPr bwMode="auto">
            <a:xfrm>
              <a:off x="776986" y="3819485"/>
              <a:ext cx="276037" cy="24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a:t>
              </a:r>
            </a:p>
          </p:txBody>
        </p:sp>
        <p:sp>
          <p:nvSpPr>
            <p:cNvPr id="9270" name="TextBox 9269">
              <a:extLst>
                <a:ext uri="{FF2B5EF4-FFF2-40B4-BE49-F238E27FC236}">
                  <a16:creationId xmlns:a16="http://schemas.microsoft.com/office/drawing/2014/main" id="{4D0ECAF5-1CD0-0C22-2F54-C77C87F782C9}"/>
                </a:ext>
              </a:extLst>
            </p:cNvPr>
            <p:cNvSpPr txBox="1"/>
            <p:nvPr/>
          </p:nvSpPr>
          <p:spPr bwMode="auto">
            <a:xfrm>
              <a:off x="776985" y="4234355"/>
              <a:ext cx="276038" cy="24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5</a:t>
              </a:r>
            </a:p>
          </p:txBody>
        </p:sp>
        <p:sp>
          <p:nvSpPr>
            <p:cNvPr id="9271" name="TextBox 9270">
              <a:extLst>
                <a:ext uri="{FF2B5EF4-FFF2-40B4-BE49-F238E27FC236}">
                  <a16:creationId xmlns:a16="http://schemas.microsoft.com/office/drawing/2014/main" id="{4346998C-D39E-BFB8-BCB4-E37CC3F921C9}"/>
                </a:ext>
              </a:extLst>
            </p:cNvPr>
            <p:cNvSpPr txBox="1"/>
            <p:nvPr/>
          </p:nvSpPr>
          <p:spPr bwMode="auto">
            <a:xfrm>
              <a:off x="776986" y="4661925"/>
              <a:ext cx="276037" cy="24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4</a:t>
              </a:r>
            </a:p>
          </p:txBody>
        </p:sp>
        <p:sp>
          <p:nvSpPr>
            <p:cNvPr id="9272" name="TextBox 9271">
              <a:extLst>
                <a:ext uri="{FF2B5EF4-FFF2-40B4-BE49-F238E27FC236}">
                  <a16:creationId xmlns:a16="http://schemas.microsoft.com/office/drawing/2014/main" id="{DFC63C7B-991B-07FF-7D21-75270C395E37}"/>
                </a:ext>
              </a:extLst>
            </p:cNvPr>
            <p:cNvSpPr txBox="1"/>
            <p:nvPr/>
          </p:nvSpPr>
          <p:spPr bwMode="auto">
            <a:xfrm>
              <a:off x="776986" y="5089495"/>
              <a:ext cx="276037" cy="243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a:t>
              </a:r>
            </a:p>
          </p:txBody>
        </p:sp>
      </p:grpSp>
      <p:grpSp>
        <p:nvGrpSpPr>
          <p:cNvPr id="9273" name="Group 9272">
            <a:extLst>
              <a:ext uri="{FF2B5EF4-FFF2-40B4-BE49-F238E27FC236}">
                <a16:creationId xmlns:a16="http://schemas.microsoft.com/office/drawing/2014/main" id="{2C5CAB64-8E49-AE50-AB75-B192CCB18142}"/>
              </a:ext>
            </a:extLst>
          </p:cNvPr>
          <p:cNvGrpSpPr/>
          <p:nvPr/>
        </p:nvGrpSpPr>
        <p:grpSpPr>
          <a:xfrm>
            <a:off x="8224476" y="5726432"/>
            <a:ext cx="3714805" cy="307777"/>
            <a:chOff x="716962" y="5721665"/>
            <a:chExt cx="3714805" cy="307777"/>
          </a:xfrm>
        </p:grpSpPr>
        <p:sp>
          <p:nvSpPr>
            <p:cNvPr id="9274" name="TextBox 9273">
              <a:extLst>
                <a:ext uri="{FF2B5EF4-FFF2-40B4-BE49-F238E27FC236}">
                  <a16:creationId xmlns:a16="http://schemas.microsoft.com/office/drawing/2014/main" id="{863FA8C3-BE7F-879A-3406-1ED2C7E166C0}"/>
                </a:ext>
              </a:extLst>
            </p:cNvPr>
            <p:cNvSpPr txBox="1"/>
            <p:nvPr/>
          </p:nvSpPr>
          <p:spPr bwMode="auto">
            <a:xfrm>
              <a:off x="716962" y="5721665"/>
              <a:ext cx="79701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Baseline</a:t>
              </a:r>
            </a:p>
          </p:txBody>
        </p:sp>
        <p:sp>
          <p:nvSpPr>
            <p:cNvPr id="9275" name="TextBox 9274">
              <a:extLst>
                <a:ext uri="{FF2B5EF4-FFF2-40B4-BE49-F238E27FC236}">
                  <a16:creationId xmlns:a16="http://schemas.microsoft.com/office/drawing/2014/main" id="{24A8D7BB-0B27-8520-3038-A349D5B50720}"/>
                </a:ext>
              </a:extLst>
            </p:cNvPr>
            <p:cNvSpPr txBox="1"/>
            <p:nvPr/>
          </p:nvSpPr>
          <p:spPr bwMode="auto">
            <a:xfrm>
              <a:off x="2352040" y="5721665"/>
              <a:ext cx="5645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3 Mo</a:t>
              </a:r>
            </a:p>
          </p:txBody>
        </p:sp>
        <p:sp>
          <p:nvSpPr>
            <p:cNvPr id="9276" name="TextBox 9275">
              <a:extLst>
                <a:ext uri="{FF2B5EF4-FFF2-40B4-BE49-F238E27FC236}">
                  <a16:creationId xmlns:a16="http://schemas.microsoft.com/office/drawing/2014/main" id="{2F5A03F3-A730-844F-0ED1-1A727199A3F3}"/>
                </a:ext>
              </a:extLst>
            </p:cNvPr>
            <p:cNvSpPr txBox="1"/>
            <p:nvPr/>
          </p:nvSpPr>
          <p:spPr bwMode="auto">
            <a:xfrm>
              <a:off x="3867189" y="5721665"/>
              <a:ext cx="56457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dirty="0">
                  <a:solidFill>
                    <a:schemeClr val="bg1"/>
                  </a:solidFill>
                  <a:latin typeface="Calibri" panose="020F0502020204030204" pitchFamily="34" charset="0"/>
                </a:rPr>
                <a:t>6 Mo</a:t>
              </a:r>
            </a:p>
          </p:txBody>
        </p:sp>
      </p:grpSp>
      <p:sp>
        <p:nvSpPr>
          <p:cNvPr id="9277" name="Freeform: Shape 9276">
            <a:extLst>
              <a:ext uri="{FF2B5EF4-FFF2-40B4-BE49-F238E27FC236}">
                <a16:creationId xmlns:a16="http://schemas.microsoft.com/office/drawing/2014/main" id="{5573FDCE-51F2-CE25-8085-561F1F6F7161}"/>
              </a:ext>
            </a:extLst>
          </p:cNvPr>
          <p:cNvSpPr/>
          <p:nvPr/>
        </p:nvSpPr>
        <p:spPr bwMode="auto">
          <a:xfrm>
            <a:off x="8574784" y="3917950"/>
            <a:ext cx="3123730" cy="1809750"/>
          </a:xfrm>
          <a:custGeom>
            <a:avLst/>
            <a:gdLst>
              <a:gd name="connsiteX0" fmla="*/ 0 w 3143250"/>
              <a:gd name="connsiteY0" fmla="*/ 0 h 1752600"/>
              <a:gd name="connsiteX1" fmla="*/ 0 w 3143250"/>
              <a:gd name="connsiteY1" fmla="*/ 1752600 h 1752600"/>
              <a:gd name="connsiteX2" fmla="*/ 3143250 w 3143250"/>
              <a:gd name="connsiteY2" fmla="*/ 1752600 h 1752600"/>
            </a:gdLst>
            <a:ahLst/>
            <a:cxnLst>
              <a:cxn ang="0">
                <a:pos x="connsiteX0" y="connsiteY0"/>
              </a:cxn>
              <a:cxn ang="0">
                <a:pos x="connsiteX1" y="connsiteY1"/>
              </a:cxn>
              <a:cxn ang="0">
                <a:pos x="connsiteX2" y="connsiteY2"/>
              </a:cxn>
            </a:cxnLst>
            <a:rect l="l" t="t" r="r" b="b"/>
            <a:pathLst>
              <a:path w="3143250" h="1752600">
                <a:moveTo>
                  <a:pt x="0" y="0"/>
                </a:moveTo>
                <a:lnTo>
                  <a:pt x="0" y="1752600"/>
                </a:lnTo>
                <a:lnTo>
                  <a:pt x="3143250" y="1752600"/>
                </a:lnTo>
              </a:path>
            </a:pathLst>
          </a:custGeom>
          <a:noFill/>
          <a:ln w="28575">
            <a:solidFill>
              <a:schemeClr val="bg1"/>
            </a:solidFill>
            <a:miter lim="800000"/>
            <a:headEnd/>
            <a:tailEnd/>
          </a:ln>
        </p:spPr>
        <p:txBody>
          <a:bodyPr rtlCol="0" anchor="ctr"/>
          <a:lstStyle/>
          <a:p>
            <a:pPr algn="ctr"/>
            <a:endParaRPr lang="en-US"/>
          </a:p>
        </p:txBody>
      </p:sp>
      <p:grpSp>
        <p:nvGrpSpPr>
          <p:cNvPr id="9278" name="Group 9277">
            <a:extLst>
              <a:ext uri="{FF2B5EF4-FFF2-40B4-BE49-F238E27FC236}">
                <a16:creationId xmlns:a16="http://schemas.microsoft.com/office/drawing/2014/main" id="{E69D129E-E1C7-7274-70E5-3C84F6CB15B3}"/>
              </a:ext>
            </a:extLst>
          </p:cNvPr>
          <p:cNvGrpSpPr/>
          <p:nvPr/>
        </p:nvGrpSpPr>
        <p:grpSpPr>
          <a:xfrm>
            <a:off x="8506939" y="3976874"/>
            <a:ext cx="79849" cy="1676214"/>
            <a:chOff x="984250" y="3976874"/>
            <a:chExt cx="450850" cy="1270257"/>
          </a:xfrm>
        </p:grpSpPr>
        <p:cxnSp>
          <p:nvCxnSpPr>
            <p:cNvPr id="9279" name="Straight Connector 9278">
              <a:extLst>
                <a:ext uri="{FF2B5EF4-FFF2-40B4-BE49-F238E27FC236}">
                  <a16:creationId xmlns:a16="http://schemas.microsoft.com/office/drawing/2014/main" id="{A6D60C4C-4709-921D-E432-8A41AB444F7C}"/>
                </a:ext>
              </a:extLst>
            </p:cNvPr>
            <p:cNvCxnSpPr/>
            <p:nvPr/>
          </p:nvCxnSpPr>
          <p:spPr bwMode="auto">
            <a:xfrm>
              <a:off x="984250" y="3976874"/>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80" name="Straight Connector 9279">
              <a:extLst>
                <a:ext uri="{FF2B5EF4-FFF2-40B4-BE49-F238E27FC236}">
                  <a16:creationId xmlns:a16="http://schemas.microsoft.com/office/drawing/2014/main" id="{330FCAB7-E1D1-8C2E-E6AA-E3D74EC03DBF}"/>
                </a:ext>
              </a:extLst>
            </p:cNvPr>
            <p:cNvCxnSpPr/>
            <p:nvPr/>
          </p:nvCxnSpPr>
          <p:spPr bwMode="auto">
            <a:xfrm>
              <a:off x="984250" y="4400293"/>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81" name="Straight Connector 9280">
              <a:extLst>
                <a:ext uri="{FF2B5EF4-FFF2-40B4-BE49-F238E27FC236}">
                  <a16:creationId xmlns:a16="http://schemas.microsoft.com/office/drawing/2014/main" id="{69C0CA7D-EB0A-901B-10AF-8B1E9EF31F04}"/>
                </a:ext>
              </a:extLst>
            </p:cNvPr>
            <p:cNvCxnSpPr/>
            <p:nvPr/>
          </p:nvCxnSpPr>
          <p:spPr bwMode="auto">
            <a:xfrm>
              <a:off x="984250" y="4823712"/>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82" name="Straight Connector 9281">
              <a:extLst>
                <a:ext uri="{FF2B5EF4-FFF2-40B4-BE49-F238E27FC236}">
                  <a16:creationId xmlns:a16="http://schemas.microsoft.com/office/drawing/2014/main" id="{F0E18F21-7B5E-4428-081B-271B7CF1757B}"/>
                </a:ext>
              </a:extLst>
            </p:cNvPr>
            <p:cNvCxnSpPr/>
            <p:nvPr/>
          </p:nvCxnSpPr>
          <p:spPr bwMode="auto">
            <a:xfrm>
              <a:off x="984250" y="5247131"/>
              <a:ext cx="45085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83" name="Group 9282">
            <a:extLst>
              <a:ext uri="{FF2B5EF4-FFF2-40B4-BE49-F238E27FC236}">
                <a16:creationId xmlns:a16="http://schemas.microsoft.com/office/drawing/2014/main" id="{9C25A74A-507B-72A7-6AC0-0BF0A7E8856B}"/>
              </a:ext>
            </a:extLst>
          </p:cNvPr>
          <p:cNvGrpSpPr/>
          <p:nvPr/>
        </p:nvGrpSpPr>
        <p:grpSpPr>
          <a:xfrm rot="5400000">
            <a:off x="10088790" y="4244975"/>
            <a:ext cx="88897" cy="3041650"/>
            <a:chOff x="984250" y="3976874"/>
            <a:chExt cx="450850" cy="846838"/>
          </a:xfrm>
        </p:grpSpPr>
        <p:cxnSp>
          <p:nvCxnSpPr>
            <p:cNvPr id="9284" name="Straight Connector 9283">
              <a:extLst>
                <a:ext uri="{FF2B5EF4-FFF2-40B4-BE49-F238E27FC236}">
                  <a16:creationId xmlns:a16="http://schemas.microsoft.com/office/drawing/2014/main" id="{5BEBE02F-A145-B6CA-544E-81F7476F9A2F}"/>
                </a:ext>
              </a:extLst>
            </p:cNvPr>
            <p:cNvCxnSpPr/>
            <p:nvPr/>
          </p:nvCxnSpPr>
          <p:spPr bwMode="auto">
            <a:xfrm>
              <a:off x="984250" y="3976874"/>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85" name="Straight Connector 9284">
              <a:extLst>
                <a:ext uri="{FF2B5EF4-FFF2-40B4-BE49-F238E27FC236}">
                  <a16:creationId xmlns:a16="http://schemas.microsoft.com/office/drawing/2014/main" id="{7A80070A-7100-F6BF-7465-89B26BA1DFC6}"/>
                </a:ext>
              </a:extLst>
            </p:cNvPr>
            <p:cNvCxnSpPr/>
            <p:nvPr/>
          </p:nvCxnSpPr>
          <p:spPr bwMode="auto">
            <a:xfrm>
              <a:off x="984250" y="4400293"/>
              <a:ext cx="450850" cy="0"/>
            </a:xfrm>
            <a:prstGeom prst="line">
              <a:avLst/>
            </a:prstGeom>
            <a:noFill/>
            <a:ln w="28575" cap="flat" cmpd="sng" algn="ctr">
              <a:solidFill>
                <a:schemeClr val="bg1"/>
              </a:solidFill>
              <a:prstDash val="solid"/>
              <a:round/>
              <a:headEnd type="none" w="med" len="med"/>
              <a:tailEnd type="none" w="med" len="med"/>
            </a:ln>
            <a:effectLst/>
          </p:spPr>
        </p:cxnSp>
        <p:cxnSp>
          <p:nvCxnSpPr>
            <p:cNvPr id="9286" name="Straight Connector 9285">
              <a:extLst>
                <a:ext uri="{FF2B5EF4-FFF2-40B4-BE49-F238E27FC236}">
                  <a16:creationId xmlns:a16="http://schemas.microsoft.com/office/drawing/2014/main" id="{D373C356-4D3E-7FEC-39CF-85652A277EB0}"/>
                </a:ext>
              </a:extLst>
            </p:cNvPr>
            <p:cNvCxnSpPr/>
            <p:nvPr/>
          </p:nvCxnSpPr>
          <p:spPr bwMode="auto">
            <a:xfrm>
              <a:off x="984250" y="4823712"/>
              <a:ext cx="450850" cy="0"/>
            </a:xfrm>
            <a:prstGeom prst="line">
              <a:avLst/>
            </a:prstGeom>
            <a:noFill/>
            <a:ln w="28575" cap="flat" cmpd="sng" algn="ctr">
              <a:solidFill>
                <a:schemeClr val="bg1"/>
              </a:solidFill>
              <a:prstDash val="solid"/>
              <a:round/>
              <a:headEnd type="none" w="med" len="med"/>
              <a:tailEnd type="none" w="med" len="med"/>
            </a:ln>
            <a:effectLst/>
          </p:spPr>
        </p:cxnSp>
      </p:grpSp>
      <p:sp>
        <p:nvSpPr>
          <p:cNvPr id="9287" name="Freeform: Shape 9286">
            <a:extLst>
              <a:ext uri="{FF2B5EF4-FFF2-40B4-BE49-F238E27FC236}">
                <a16:creationId xmlns:a16="http://schemas.microsoft.com/office/drawing/2014/main" id="{10C53C02-88B7-081F-9A0C-6C14BE8BB688}"/>
              </a:ext>
            </a:extLst>
          </p:cNvPr>
          <p:cNvSpPr/>
          <p:nvPr/>
        </p:nvSpPr>
        <p:spPr bwMode="auto">
          <a:xfrm>
            <a:off x="8615363" y="4581525"/>
            <a:ext cx="3024187" cy="252413"/>
          </a:xfrm>
          <a:custGeom>
            <a:avLst/>
            <a:gdLst>
              <a:gd name="connsiteX0" fmla="*/ 0 w 3024187"/>
              <a:gd name="connsiteY0" fmla="*/ 252413 h 252413"/>
              <a:gd name="connsiteX1" fmla="*/ 1514475 w 3024187"/>
              <a:gd name="connsiteY1" fmla="*/ 0 h 252413"/>
              <a:gd name="connsiteX2" fmla="*/ 3024187 w 3024187"/>
              <a:gd name="connsiteY2" fmla="*/ 100013 h 252413"/>
            </a:gdLst>
            <a:ahLst/>
            <a:cxnLst>
              <a:cxn ang="0">
                <a:pos x="connsiteX0" y="connsiteY0"/>
              </a:cxn>
              <a:cxn ang="0">
                <a:pos x="connsiteX1" y="connsiteY1"/>
              </a:cxn>
              <a:cxn ang="0">
                <a:pos x="connsiteX2" y="connsiteY2"/>
              </a:cxn>
            </a:cxnLst>
            <a:rect l="l" t="t" r="r" b="b"/>
            <a:pathLst>
              <a:path w="3024187" h="252413">
                <a:moveTo>
                  <a:pt x="0" y="252413"/>
                </a:moveTo>
                <a:lnTo>
                  <a:pt x="1514475" y="0"/>
                </a:lnTo>
                <a:lnTo>
                  <a:pt x="3024187" y="100013"/>
                </a:lnTo>
              </a:path>
            </a:pathLst>
          </a:custGeom>
          <a:noFill/>
          <a:ln w="28575">
            <a:solidFill>
              <a:schemeClr val="accent3"/>
            </a:solidFill>
            <a:miter lim="800000"/>
            <a:headEnd/>
            <a:tailEnd/>
          </a:ln>
        </p:spPr>
        <p:txBody>
          <a:bodyPr rtlCol="0" anchor="ctr"/>
          <a:lstStyle/>
          <a:p>
            <a:pPr algn="ctr"/>
            <a:endParaRPr lang="en-US"/>
          </a:p>
        </p:txBody>
      </p:sp>
      <p:sp>
        <p:nvSpPr>
          <p:cNvPr id="9288" name="Freeform: Shape 9287">
            <a:extLst>
              <a:ext uri="{FF2B5EF4-FFF2-40B4-BE49-F238E27FC236}">
                <a16:creationId xmlns:a16="http://schemas.microsoft.com/office/drawing/2014/main" id="{D33ACC27-CF0B-5CFE-676A-4397F1817BC0}"/>
              </a:ext>
            </a:extLst>
          </p:cNvPr>
          <p:cNvSpPr/>
          <p:nvPr/>
        </p:nvSpPr>
        <p:spPr bwMode="auto">
          <a:xfrm>
            <a:off x="8620125" y="4376738"/>
            <a:ext cx="3028950" cy="857250"/>
          </a:xfrm>
          <a:custGeom>
            <a:avLst/>
            <a:gdLst>
              <a:gd name="connsiteX0" fmla="*/ 0 w 3028950"/>
              <a:gd name="connsiteY0" fmla="*/ 0 h 857250"/>
              <a:gd name="connsiteX1" fmla="*/ 1514475 w 3028950"/>
              <a:gd name="connsiteY1" fmla="*/ 547687 h 857250"/>
              <a:gd name="connsiteX2" fmla="*/ 3028950 w 3028950"/>
              <a:gd name="connsiteY2" fmla="*/ 857250 h 857250"/>
            </a:gdLst>
            <a:ahLst/>
            <a:cxnLst>
              <a:cxn ang="0">
                <a:pos x="connsiteX0" y="connsiteY0"/>
              </a:cxn>
              <a:cxn ang="0">
                <a:pos x="connsiteX1" y="connsiteY1"/>
              </a:cxn>
              <a:cxn ang="0">
                <a:pos x="connsiteX2" y="connsiteY2"/>
              </a:cxn>
            </a:cxnLst>
            <a:rect l="l" t="t" r="r" b="b"/>
            <a:pathLst>
              <a:path w="3028950" h="857250">
                <a:moveTo>
                  <a:pt x="0" y="0"/>
                </a:moveTo>
                <a:lnTo>
                  <a:pt x="1514475" y="547687"/>
                </a:lnTo>
                <a:lnTo>
                  <a:pt x="3028950" y="857250"/>
                </a:lnTo>
              </a:path>
            </a:pathLst>
          </a:custGeom>
          <a:noFill/>
          <a:ln w="28575">
            <a:solidFill>
              <a:schemeClr val="accent1"/>
            </a:solidFill>
            <a:miter lim="800000"/>
            <a:headEnd/>
            <a:tailEnd/>
          </a:ln>
        </p:spPr>
        <p:txBody>
          <a:bodyPr rtlCol="0" anchor="ctr"/>
          <a:lstStyle/>
          <a:p>
            <a:pPr algn="ctr"/>
            <a:endParaRPr lang="en-US"/>
          </a:p>
        </p:txBody>
      </p:sp>
      <p:grpSp>
        <p:nvGrpSpPr>
          <p:cNvPr id="9289" name="Group 9288">
            <a:extLst>
              <a:ext uri="{FF2B5EF4-FFF2-40B4-BE49-F238E27FC236}">
                <a16:creationId xmlns:a16="http://schemas.microsoft.com/office/drawing/2014/main" id="{DB56F1DB-0304-9906-80E9-B7C101EEEC8C}"/>
              </a:ext>
            </a:extLst>
          </p:cNvPr>
          <p:cNvGrpSpPr/>
          <p:nvPr/>
        </p:nvGrpSpPr>
        <p:grpSpPr>
          <a:xfrm>
            <a:off x="8568365" y="4083252"/>
            <a:ext cx="85399" cy="610004"/>
            <a:chOff x="3025775" y="4594225"/>
            <a:chExt cx="76200" cy="290898"/>
          </a:xfrm>
        </p:grpSpPr>
        <p:cxnSp>
          <p:nvCxnSpPr>
            <p:cNvPr id="9290" name="Straight Connector 9289">
              <a:extLst>
                <a:ext uri="{FF2B5EF4-FFF2-40B4-BE49-F238E27FC236}">
                  <a16:creationId xmlns:a16="http://schemas.microsoft.com/office/drawing/2014/main" id="{BE91049A-8267-8498-36BD-52257178A30D}"/>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91" name="Straight Connector 9290">
              <a:extLst>
                <a:ext uri="{FF2B5EF4-FFF2-40B4-BE49-F238E27FC236}">
                  <a16:creationId xmlns:a16="http://schemas.microsoft.com/office/drawing/2014/main" id="{34621442-8CC1-0C09-9BE0-D72920685B1F}"/>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292" name="Straight Connector 9291">
              <a:extLst>
                <a:ext uri="{FF2B5EF4-FFF2-40B4-BE49-F238E27FC236}">
                  <a16:creationId xmlns:a16="http://schemas.microsoft.com/office/drawing/2014/main" id="{897771D7-F11D-A319-4AE9-3445AE6CFA12}"/>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3" name="Group 9292">
            <a:extLst>
              <a:ext uri="{FF2B5EF4-FFF2-40B4-BE49-F238E27FC236}">
                <a16:creationId xmlns:a16="http://schemas.microsoft.com/office/drawing/2014/main" id="{EA5DD171-AB4B-FCA3-36A7-62F11354BDB0}"/>
              </a:ext>
            </a:extLst>
          </p:cNvPr>
          <p:cNvGrpSpPr/>
          <p:nvPr/>
        </p:nvGrpSpPr>
        <p:grpSpPr>
          <a:xfrm>
            <a:off x="8565006" y="4564459"/>
            <a:ext cx="92366" cy="534972"/>
            <a:chOff x="3025775" y="4594225"/>
            <a:chExt cx="76200" cy="290898"/>
          </a:xfrm>
        </p:grpSpPr>
        <p:cxnSp>
          <p:nvCxnSpPr>
            <p:cNvPr id="9294" name="Straight Connector 9293">
              <a:extLst>
                <a:ext uri="{FF2B5EF4-FFF2-40B4-BE49-F238E27FC236}">
                  <a16:creationId xmlns:a16="http://schemas.microsoft.com/office/drawing/2014/main" id="{9513D38C-404F-D059-C4CD-2CC380B35C12}"/>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95" name="Straight Connector 9294">
              <a:extLst>
                <a:ext uri="{FF2B5EF4-FFF2-40B4-BE49-F238E27FC236}">
                  <a16:creationId xmlns:a16="http://schemas.microsoft.com/office/drawing/2014/main" id="{3DBC5754-860A-739B-3E80-B6FDFD917CB3}"/>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296" name="Straight Connector 9295">
              <a:extLst>
                <a:ext uri="{FF2B5EF4-FFF2-40B4-BE49-F238E27FC236}">
                  <a16:creationId xmlns:a16="http://schemas.microsoft.com/office/drawing/2014/main" id="{2D50756E-7967-F211-B790-5FF8B5E01E57}"/>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297" name="Group 9296">
            <a:extLst>
              <a:ext uri="{FF2B5EF4-FFF2-40B4-BE49-F238E27FC236}">
                <a16:creationId xmlns:a16="http://schemas.microsoft.com/office/drawing/2014/main" id="{970FF69F-7EF6-0236-5D0F-A133427427FA}"/>
              </a:ext>
            </a:extLst>
          </p:cNvPr>
          <p:cNvGrpSpPr/>
          <p:nvPr/>
        </p:nvGrpSpPr>
        <p:grpSpPr>
          <a:xfrm>
            <a:off x="10079116" y="4280217"/>
            <a:ext cx="93583" cy="601345"/>
            <a:chOff x="3025775" y="4594225"/>
            <a:chExt cx="76200" cy="290898"/>
          </a:xfrm>
        </p:grpSpPr>
        <p:cxnSp>
          <p:nvCxnSpPr>
            <p:cNvPr id="9298" name="Straight Connector 9297">
              <a:extLst>
                <a:ext uri="{FF2B5EF4-FFF2-40B4-BE49-F238E27FC236}">
                  <a16:creationId xmlns:a16="http://schemas.microsoft.com/office/drawing/2014/main" id="{5D219A71-9AD7-CF2E-3ADA-B13669A6B4A5}"/>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299" name="Straight Connector 9298">
              <a:extLst>
                <a:ext uri="{FF2B5EF4-FFF2-40B4-BE49-F238E27FC236}">
                  <a16:creationId xmlns:a16="http://schemas.microsoft.com/office/drawing/2014/main" id="{15B27A13-2576-9593-BC56-2DAD279F6207}"/>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300" name="Straight Connector 9299">
              <a:extLst>
                <a:ext uri="{FF2B5EF4-FFF2-40B4-BE49-F238E27FC236}">
                  <a16:creationId xmlns:a16="http://schemas.microsoft.com/office/drawing/2014/main" id="{07943A86-16CA-BF63-9DA9-1F0D485E880F}"/>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1" name="Group 9300">
            <a:extLst>
              <a:ext uri="{FF2B5EF4-FFF2-40B4-BE49-F238E27FC236}">
                <a16:creationId xmlns:a16="http://schemas.microsoft.com/office/drawing/2014/main" id="{A43B3F8F-2911-5331-4F54-281723119ED8}"/>
              </a:ext>
            </a:extLst>
          </p:cNvPr>
          <p:cNvGrpSpPr/>
          <p:nvPr/>
        </p:nvGrpSpPr>
        <p:grpSpPr>
          <a:xfrm>
            <a:off x="10087809" y="4518139"/>
            <a:ext cx="91310" cy="783603"/>
            <a:chOff x="3025775" y="4594225"/>
            <a:chExt cx="76200" cy="290898"/>
          </a:xfrm>
        </p:grpSpPr>
        <p:cxnSp>
          <p:nvCxnSpPr>
            <p:cNvPr id="9302" name="Straight Connector 9301">
              <a:extLst>
                <a:ext uri="{FF2B5EF4-FFF2-40B4-BE49-F238E27FC236}">
                  <a16:creationId xmlns:a16="http://schemas.microsoft.com/office/drawing/2014/main" id="{D244CEBB-E8B9-5230-1ACF-413557DC3FC9}"/>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303" name="Straight Connector 9302">
              <a:extLst>
                <a:ext uri="{FF2B5EF4-FFF2-40B4-BE49-F238E27FC236}">
                  <a16:creationId xmlns:a16="http://schemas.microsoft.com/office/drawing/2014/main" id="{E044E4B0-1E34-27FA-2784-7BCB3F8E5727}"/>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304" name="Straight Connector 9303">
              <a:extLst>
                <a:ext uri="{FF2B5EF4-FFF2-40B4-BE49-F238E27FC236}">
                  <a16:creationId xmlns:a16="http://schemas.microsoft.com/office/drawing/2014/main" id="{838FB90F-749A-7C40-079A-0D5433893942}"/>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5" name="Group 9304">
            <a:extLst>
              <a:ext uri="{FF2B5EF4-FFF2-40B4-BE49-F238E27FC236}">
                <a16:creationId xmlns:a16="http://schemas.microsoft.com/office/drawing/2014/main" id="{8642C718-0443-A5AA-EEEC-D5D2820B3482}"/>
              </a:ext>
            </a:extLst>
          </p:cNvPr>
          <p:cNvGrpSpPr/>
          <p:nvPr/>
        </p:nvGrpSpPr>
        <p:grpSpPr>
          <a:xfrm>
            <a:off x="11603195" y="4895850"/>
            <a:ext cx="77798" cy="671201"/>
            <a:chOff x="3025775" y="4594225"/>
            <a:chExt cx="76200" cy="290898"/>
          </a:xfrm>
        </p:grpSpPr>
        <p:cxnSp>
          <p:nvCxnSpPr>
            <p:cNvPr id="9306" name="Straight Connector 9305">
              <a:extLst>
                <a:ext uri="{FF2B5EF4-FFF2-40B4-BE49-F238E27FC236}">
                  <a16:creationId xmlns:a16="http://schemas.microsoft.com/office/drawing/2014/main" id="{8DC554D5-F2CE-8937-C3F6-542BFBFD7690}"/>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307" name="Straight Connector 9306">
              <a:extLst>
                <a:ext uri="{FF2B5EF4-FFF2-40B4-BE49-F238E27FC236}">
                  <a16:creationId xmlns:a16="http://schemas.microsoft.com/office/drawing/2014/main" id="{380F9A34-3077-0172-8ACD-1BC4F0EFEC49}"/>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308" name="Straight Connector 9307">
              <a:extLst>
                <a:ext uri="{FF2B5EF4-FFF2-40B4-BE49-F238E27FC236}">
                  <a16:creationId xmlns:a16="http://schemas.microsoft.com/office/drawing/2014/main" id="{8D3E35D1-F1B3-50B8-469B-F2E7898B30F6}"/>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09" name="Group 9308">
            <a:extLst>
              <a:ext uri="{FF2B5EF4-FFF2-40B4-BE49-F238E27FC236}">
                <a16:creationId xmlns:a16="http://schemas.microsoft.com/office/drawing/2014/main" id="{198B325E-8F4D-7039-7DD8-6FCB6D5FCAA5}"/>
              </a:ext>
            </a:extLst>
          </p:cNvPr>
          <p:cNvGrpSpPr/>
          <p:nvPr/>
        </p:nvGrpSpPr>
        <p:grpSpPr>
          <a:xfrm>
            <a:off x="11595948" y="4294500"/>
            <a:ext cx="88954" cy="761981"/>
            <a:chOff x="3025775" y="4594225"/>
            <a:chExt cx="76200" cy="290898"/>
          </a:xfrm>
        </p:grpSpPr>
        <p:cxnSp>
          <p:nvCxnSpPr>
            <p:cNvPr id="9310" name="Straight Connector 9309">
              <a:extLst>
                <a:ext uri="{FF2B5EF4-FFF2-40B4-BE49-F238E27FC236}">
                  <a16:creationId xmlns:a16="http://schemas.microsoft.com/office/drawing/2014/main" id="{017A5212-B9E4-82A6-1FDC-F3C3341A7643}"/>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311" name="Straight Connector 9310">
              <a:extLst>
                <a:ext uri="{FF2B5EF4-FFF2-40B4-BE49-F238E27FC236}">
                  <a16:creationId xmlns:a16="http://schemas.microsoft.com/office/drawing/2014/main" id="{CF0B5E71-F945-1AC5-BCE8-ECC7FFA58029}"/>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312" name="Straight Connector 9311">
              <a:extLst>
                <a:ext uri="{FF2B5EF4-FFF2-40B4-BE49-F238E27FC236}">
                  <a16:creationId xmlns:a16="http://schemas.microsoft.com/office/drawing/2014/main" id="{CAE902A3-9A05-9AFB-E6E5-BFBC57436CCF}"/>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nvGrpSpPr>
          <p:cNvPr id="9334" name="Group 9333">
            <a:extLst>
              <a:ext uri="{FF2B5EF4-FFF2-40B4-BE49-F238E27FC236}">
                <a16:creationId xmlns:a16="http://schemas.microsoft.com/office/drawing/2014/main" id="{43D4FB7C-8665-1691-ED51-62682AF24EF7}"/>
              </a:ext>
            </a:extLst>
          </p:cNvPr>
          <p:cNvGrpSpPr/>
          <p:nvPr/>
        </p:nvGrpSpPr>
        <p:grpSpPr>
          <a:xfrm>
            <a:off x="3586438" y="6102661"/>
            <a:ext cx="5019124" cy="307777"/>
            <a:chOff x="4134294" y="6102661"/>
            <a:chExt cx="5019124" cy="307777"/>
          </a:xfrm>
        </p:grpSpPr>
        <p:grpSp>
          <p:nvGrpSpPr>
            <p:cNvPr id="9318" name="Group 9317">
              <a:extLst>
                <a:ext uri="{FF2B5EF4-FFF2-40B4-BE49-F238E27FC236}">
                  <a16:creationId xmlns:a16="http://schemas.microsoft.com/office/drawing/2014/main" id="{367D5CA1-D704-A609-57CB-533C4D9838AB}"/>
                </a:ext>
              </a:extLst>
            </p:cNvPr>
            <p:cNvGrpSpPr/>
            <p:nvPr/>
          </p:nvGrpSpPr>
          <p:grpSpPr>
            <a:xfrm>
              <a:off x="5996914" y="6102661"/>
              <a:ext cx="1331922" cy="307777"/>
              <a:chOff x="5212080" y="6301740"/>
              <a:chExt cx="1331922" cy="307777"/>
            </a:xfrm>
          </p:grpSpPr>
          <p:sp>
            <p:nvSpPr>
              <p:cNvPr id="9315" name="TextBox 9314">
                <a:extLst>
                  <a:ext uri="{FF2B5EF4-FFF2-40B4-BE49-F238E27FC236}">
                    <a16:creationId xmlns:a16="http://schemas.microsoft.com/office/drawing/2014/main" id="{9B0B2191-08F1-CFBB-19B3-ED276ABAE0B9}"/>
                  </a:ext>
                </a:extLst>
              </p:cNvPr>
              <p:cNvSpPr txBox="1"/>
              <p:nvPr/>
            </p:nvSpPr>
            <p:spPr bwMode="auto">
              <a:xfrm>
                <a:off x="5577840" y="6301740"/>
                <a:ext cx="96616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Usual Care</a:t>
                </a:r>
              </a:p>
            </p:txBody>
          </p:sp>
          <p:cxnSp>
            <p:nvCxnSpPr>
              <p:cNvPr id="9317" name="Straight Connector 9316">
                <a:extLst>
                  <a:ext uri="{FF2B5EF4-FFF2-40B4-BE49-F238E27FC236}">
                    <a16:creationId xmlns:a16="http://schemas.microsoft.com/office/drawing/2014/main" id="{F0E99316-1481-9E63-326A-D7E86E311902}"/>
                  </a:ext>
                </a:extLst>
              </p:cNvPr>
              <p:cNvCxnSpPr/>
              <p:nvPr/>
            </p:nvCxnSpPr>
            <p:spPr bwMode="auto">
              <a:xfrm>
                <a:off x="5212080" y="6455628"/>
                <a:ext cx="403860" cy="0"/>
              </a:xfrm>
              <a:prstGeom prst="line">
                <a:avLst/>
              </a:prstGeom>
              <a:noFill/>
              <a:ln w="28575" cap="flat" cmpd="sng" algn="ctr">
                <a:solidFill>
                  <a:schemeClr val="accent3"/>
                </a:solidFill>
                <a:prstDash val="solid"/>
                <a:round/>
                <a:headEnd type="none" w="med" len="med"/>
                <a:tailEnd type="none" w="med" len="med"/>
              </a:ln>
              <a:effectLst/>
            </p:spPr>
          </p:cxnSp>
        </p:grpSp>
        <p:grpSp>
          <p:nvGrpSpPr>
            <p:cNvPr id="9319" name="Group 9318">
              <a:extLst>
                <a:ext uri="{FF2B5EF4-FFF2-40B4-BE49-F238E27FC236}">
                  <a16:creationId xmlns:a16="http://schemas.microsoft.com/office/drawing/2014/main" id="{9BDD44BF-D167-05D3-4A08-0C1A90B3F92F}"/>
                </a:ext>
              </a:extLst>
            </p:cNvPr>
            <p:cNvGrpSpPr/>
            <p:nvPr/>
          </p:nvGrpSpPr>
          <p:grpSpPr>
            <a:xfrm>
              <a:off x="4134294" y="6102661"/>
              <a:ext cx="1684839" cy="307777"/>
              <a:chOff x="5212080" y="6301740"/>
              <a:chExt cx="1684839" cy="307777"/>
            </a:xfrm>
          </p:grpSpPr>
          <p:sp>
            <p:nvSpPr>
              <p:cNvPr id="9320" name="TextBox 9319">
                <a:extLst>
                  <a:ext uri="{FF2B5EF4-FFF2-40B4-BE49-F238E27FC236}">
                    <a16:creationId xmlns:a16="http://schemas.microsoft.com/office/drawing/2014/main" id="{CE8E374B-0915-AC92-B3ED-71A614AD2229}"/>
                  </a:ext>
                </a:extLst>
              </p:cNvPr>
              <p:cNvSpPr txBox="1"/>
              <p:nvPr/>
            </p:nvSpPr>
            <p:spPr bwMode="auto">
              <a:xfrm>
                <a:off x="5577840" y="6301740"/>
                <a:ext cx="131907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PC Intervention</a:t>
                </a:r>
              </a:p>
            </p:txBody>
          </p:sp>
          <p:cxnSp>
            <p:nvCxnSpPr>
              <p:cNvPr id="9321" name="Straight Connector 9320">
                <a:extLst>
                  <a:ext uri="{FF2B5EF4-FFF2-40B4-BE49-F238E27FC236}">
                    <a16:creationId xmlns:a16="http://schemas.microsoft.com/office/drawing/2014/main" id="{BCD0913C-65FD-36C6-78C3-5EB3955CC3EC}"/>
                  </a:ext>
                </a:extLst>
              </p:cNvPr>
              <p:cNvCxnSpPr/>
              <p:nvPr/>
            </p:nvCxnSpPr>
            <p:spPr bwMode="auto">
              <a:xfrm>
                <a:off x="5212080" y="6455628"/>
                <a:ext cx="403860" cy="0"/>
              </a:xfrm>
              <a:prstGeom prst="line">
                <a:avLst/>
              </a:prstGeom>
              <a:noFill/>
              <a:ln w="28575" cap="flat" cmpd="sng" algn="ctr">
                <a:solidFill>
                  <a:schemeClr val="accent1"/>
                </a:solidFill>
                <a:prstDash val="solid"/>
                <a:round/>
                <a:headEnd type="none" w="med" len="med"/>
                <a:tailEnd type="none" w="med" len="med"/>
              </a:ln>
              <a:effectLst/>
            </p:spPr>
          </p:cxnSp>
        </p:grpSp>
        <p:grpSp>
          <p:nvGrpSpPr>
            <p:cNvPr id="9333" name="Group 9332">
              <a:extLst>
                <a:ext uri="{FF2B5EF4-FFF2-40B4-BE49-F238E27FC236}">
                  <a16:creationId xmlns:a16="http://schemas.microsoft.com/office/drawing/2014/main" id="{451F3354-4A95-610D-2E9A-64FB897D2574}"/>
                </a:ext>
              </a:extLst>
            </p:cNvPr>
            <p:cNvGrpSpPr/>
            <p:nvPr/>
          </p:nvGrpSpPr>
          <p:grpSpPr>
            <a:xfrm>
              <a:off x="7506616" y="6102661"/>
              <a:ext cx="1646802" cy="307777"/>
              <a:chOff x="7506616" y="6102661"/>
              <a:chExt cx="1646802" cy="307777"/>
            </a:xfrm>
          </p:grpSpPr>
          <p:sp>
            <p:nvSpPr>
              <p:cNvPr id="9327" name="TextBox 9326">
                <a:extLst>
                  <a:ext uri="{FF2B5EF4-FFF2-40B4-BE49-F238E27FC236}">
                    <a16:creationId xmlns:a16="http://schemas.microsoft.com/office/drawing/2014/main" id="{F070F717-EB61-2622-4513-168A09DFF449}"/>
                  </a:ext>
                </a:extLst>
              </p:cNvPr>
              <p:cNvSpPr txBox="1"/>
              <p:nvPr/>
            </p:nvSpPr>
            <p:spPr bwMode="auto">
              <a:xfrm>
                <a:off x="7903845" y="6102661"/>
                <a:ext cx="124957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Standard Error</a:t>
                </a:r>
              </a:p>
            </p:txBody>
          </p:sp>
          <p:grpSp>
            <p:nvGrpSpPr>
              <p:cNvPr id="9329" name="Group 9328">
                <a:extLst>
                  <a:ext uri="{FF2B5EF4-FFF2-40B4-BE49-F238E27FC236}">
                    <a16:creationId xmlns:a16="http://schemas.microsoft.com/office/drawing/2014/main" id="{711269DC-21ED-3071-FD84-8C8B66CFF4B2}"/>
                  </a:ext>
                </a:extLst>
              </p:cNvPr>
              <p:cNvGrpSpPr/>
              <p:nvPr/>
            </p:nvGrpSpPr>
            <p:grpSpPr>
              <a:xfrm rot="5400000">
                <a:off x="7660464" y="6038857"/>
                <a:ext cx="127687" cy="435384"/>
                <a:chOff x="3025775" y="4594225"/>
                <a:chExt cx="76200" cy="290898"/>
              </a:xfrm>
            </p:grpSpPr>
            <p:cxnSp>
              <p:nvCxnSpPr>
                <p:cNvPr id="9330" name="Straight Connector 9329">
                  <a:extLst>
                    <a:ext uri="{FF2B5EF4-FFF2-40B4-BE49-F238E27FC236}">
                      <a16:creationId xmlns:a16="http://schemas.microsoft.com/office/drawing/2014/main" id="{F26EA346-DB53-13A4-6A04-23161CBFD5D6}"/>
                    </a:ext>
                  </a:extLst>
                </p:cNvPr>
                <p:cNvCxnSpPr>
                  <a:cxnSpLocks/>
                </p:cNvCxnSpPr>
                <p:nvPr/>
              </p:nvCxnSpPr>
              <p:spPr bwMode="auto">
                <a:xfrm>
                  <a:off x="3025775" y="4594225"/>
                  <a:ext cx="76200" cy="0"/>
                </a:xfrm>
                <a:prstGeom prst="line">
                  <a:avLst/>
                </a:prstGeom>
                <a:noFill/>
                <a:ln w="28575" cap="flat" cmpd="sng" algn="ctr">
                  <a:solidFill>
                    <a:schemeClr val="bg1"/>
                  </a:solidFill>
                  <a:prstDash val="solid"/>
                  <a:round/>
                  <a:headEnd type="none" w="med" len="med"/>
                  <a:tailEnd type="none" w="med" len="med"/>
                </a:ln>
                <a:effectLst/>
              </p:spPr>
            </p:cxnSp>
            <p:cxnSp>
              <p:nvCxnSpPr>
                <p:cNvPr id="9331" name="Straight Connector 9330">
                  <a:extLst>
                    <a:ext uri="{FF2B5EF4-FFF2-40B4-BE49-F238E27FC236}">
                      <a16:creationId xmlns:a16="http://schemas.microsoft.com/office/drawing/2014/main" id="{5103D677-7682-7B5B-94CB-C4800EB69B9A}"/>
                    </a:ext>
                  </a:extLst>
                </p:cNvPr>
                <p:cNvCxnSpPr>
                  <a:cxnSpLocks/>
                </p:cNvCxnSpPr>
                <p:nvPr/>
              </p:nvCxnSpPr>
              <p:spPr bwMode="auto">
                <a:xfrm>
                  <a:off x="3063875" y="4594225"/>
                  <a:ext cx="0" cy="284548"/>
                </a:xfrm>
                <a:prstGeom prst="line">
                  <a:avLst/>
                </a:prstGeom>
                <a:noFill/>
                <a:ln w="28575" cap="flat" cmpd="sng" algn="ctr">
                  <a:solidFill>
                    <a:schemeClr val="bg1"/>
                  </a:solidFill>
                  <a:prstDash val="solid"/>
                  <a:round/>
                  <a:headEnd type="none" w="med" len="med"/>
                  <a:tailEnd type="none" w="med" len="med"/>
                </a:ln>
                <a:effectLst/>
              </p:spPr>
            </p:cxnSp>
            <p:cxnSp>
              <p:nvCxnSpPr>
                <p:cNvPr id="9332" name="Straight Connector 9331">
                  <a:extLst>
                    <a:ext uri="{FF2B5EF4-FFF2-40B4-BE49-F238E27FC236}">
                      <a16:creationId xmlns:a16="http://schemas.microsoft.com/office/drawing/2014/main" id="{E96D5505-52E1-C96D-7037-09FB53EF3351}"/>
                    </a:ext>
                  </a:extLst>
                </p:cNvPr>
                <p:cNvCxnSpPr>
                  <a:cxnSpLocks/>
                </p:cNvCxnSpPr>
                <p:nvPr/>
              </p:nvCxnSpPr>
              <p:spPr bwMode="auto">
                <a:xfrm>
                  <a:off x="3025775" y="4885123"/>
                  <a:ext cx="76200" cy="0"/>
                </a:xfrm>
                <a:prstGeom prst="line">
                  <a:avLst/>
                </a:prstGeom>
                <a:noFill/>
                <a:ln w="28575" cap="flat" cmpd="sng" algn="ctr">
                  <a:solidFill>
                    <a:schemeClr val="bg1"/>
                  </a:solidFill>
                  <a:prstDash val="solid"/>
                  <a:round/>
                  <a:headEnd type="none" w="med" len="med"/>
                  <a:tailEnd type="none" w="med" len="med"/>
                </a:ln>
                <a:effectLst/>
              </p:spPr>
            </p:cxnSp>
          </p:grpSp>
        </p:grpSp>
      </p:grpSp>
    </p:spTree>
    <p:extLst>
      <p:ext uri="{BB962C8B-B14F-4D97-AF65-F5344CB8AC3E}">
        <p14:creationId xmlns:p14="http://schemas.microsoft.com/office/powerpoint/2010/main" val="28130759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a:extLst>
              <a:ext uri="{FF2B5EF4-FFF2-40B4-BE49-F238E27FC236}">
                <a16:creationId xmlns:a16="http://schemas.microsoft.com/office/drawing/2014/main" id="{8546831A-73CD-4F8E-9FF8-D931364866CE}"/>
              </a:ext>
            </a:extLst>
          </p:cNvPr>
          <p:cNvSpPr>
            <a:spLocks noGrp="1" noChangeArrowheads="1"/>
          </p:cNvSpPr>
          <p:nvPr>
            <p:ph type="title"/>
          </p:nvPr>
        </p:nvSpPr>
        <p:spPr/>
        <p:txBody>
          <a:bodyPr/>
          <a:lstStyle/>
          <a:p>
            <a:r>
              <a:rPr lang="en-US" dirty="0"/>
              <a:t>Palliative Care in AML/MDS: Investigator Conclusions</a:t>
            </a:r>
            <a:endParaRPr lang="en-US" altLang="en-US" dirty="0"/>
          </a:p>
        </p:txBody>
      </p:sp>
      <p:sp>
        <p:nvSpPr>
          <p:cNvPr id="9219" name="Rectangle 3">
            <a:extLst>
              <a:ext uri="{FF2B5EF4-FFF2-40B4-BE49-F238E27FC236}">
                <a16:creationId xmlns:a16="http://schemas.microsoft.com/office/drawing/2014/main" id="{D25C30B9-DB9B-4F0D-825F-3ADFC7E0F72C}"/>
              </a:ext>
            </a:extLst>
          </p:cNvPr>
          <p:cNvSpPr>
            <a:spLocks noGrp="1" noChangeArrowheads="1"/>
          </p:cNvSpPr>
          <p:nvPr>
            <p:ph idx="1"/>
          </p:nvPr>
        </p:nvSpPr>
        <p:spPr/>
        <p:txBody>
          <a:bodyPr/>
          <a:lstStyle/>
          <a:p>
            <a:r>
              <a:rPr lang="en-US" altLang="en-US" dirty="0"/>
              <a:t>For patients with ND or R/R AML or high-risk MDS receiving </a:t>
            </a:r>
            <a:r>
              <a:rPr lang="en-US" altLang="en-US" dirty="0" err="1"/>
              <a:t>nonintensive</a:t>
            </a:r>
            <a:r>
              <a:rPr lang="en-US" altLang="en-US" dirty="0"/>
              <a:t> therapy, an integrated palliative care intervention led to:</a:t>
            </a:r>
          </a:p>
          <a:p>
            <a:pPr lvl="1"/>
            <a:r>
              <a:rPr lang="en-US" altLang="en-US" dirty="0"/>
              <a:t>Earlier documentation of EOL care discussions</a:t>
            </a:r>
          </a:p>
          <a:p>
            <a:pPr lvl="1"/>
            <a:r>
              <a:rPr lang="en-US" altLang="en-US" dirty="0"/>
              <a:t>Significantly improved rate of discussion and documentation of EOL care preferences vs usual care</a:t>
            </a:r>
          </a:p>
          <a:p>
            <a:pPr lvl="1"/>
            <a:r>
              <a:rPr lang="en-US" altLang="en-US" dirty="0"/>
              <a:t>Significantly reduced hospitalization at EOL and improved QoL at 3 </a:t>
            </a:r>
            <a:r>
              <a:rPr lang="en-US" altLang="en-US" dirty="0" err="1"/>
              <a:t>mo</a:t>
            </a:r>
            <a:r>
              <a:rPr lang="en-US" altLang="en-US" dirty="0"/>
              <a:t> vs usual care</a:t>
            </a:r>
          </a:p>
          <a:p>
            <a:r>
              <a:rPr lang="en-US" altLang="en-US" dirty="0"/>
              <a:t>Investigators suggest that integration of palliative care should become new standard of care for patients with AML/MDS receiving </a:t>
            </a:r>
            <a:r>
              <a:rPr lang="en-US" altLang="en-US" dirty="0" err="1"/>
              <a:t>nonintensive</a:t>
            </a:r>
            <a:r>
              <a:rPr lang="en-US" altLang="en-US" dirty="0"/>
              <a:t> therapy to optimize QoL and EOL care</a:t>
            </a:r>
          </a:p>
        </p:txBody>
      </p:sp>
      <p:sp>
        <p:nvSpPr>
          <p:cNvPr id="3" name="Text Box 11">
            <a:extLst>
              <a:ext uri="{FF2B5EF4-FFF2-40B4-BE49-F238E27FC236}">
                <a16:creationId xmlns:a16="http://schemas.microsoft.com/office/drawing/2014/main" id="{3D2B98DA-F45F-ACDD-2E0F-D723FAED04BE}"/>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El-</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Jawahri</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ASCO 2024. </a:t>
            </a:r>
            <a:r>
              <a:rPr kumimoji="0" lang="en-US" altLang="en-US" sz="1200" b="0" i="0" u="none" strike="noStrike" kern="1200" cap="none" spc="0" normalizeH="0" baseline="0" noProof="0" dirty="0" err="1">
                <a:ln>
                  <a:noFill/>
                </a:ln>
                <a:solidFill>
                  <a:srgbClr val="455560"/>
                </a:solidFill>
                <a:effectLst/>
                <a:uLnTx/>
                <a:uFillTx/>
                <a:latin typeface="Calibri" panose="020F0502020204030204" pitchFamily="34" charset="0"/>
                <a:ea typeface="+mn-ea"/>
                <a:cs typeface="Arial" panose="020B0604020202020204" pitchFamily="34" charset="0"/>
              </a:rPr>
              <a:t>Abstr</a:t>
            </a: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 LBA6508.</a:t>
            </a:r>
          </a:p>
        </p:txBody>
      </p:sp>
    </p:spTree>
    <p:extLst>
      <p:ext uri="{BB962C8B-B14F-4D97-AF65-F5344CB8AC3E}">
        <p14:creationId xmlns:p14="http://schemas.microsoft.com/office/powerpoint/2010/main" val="26278684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
        <p:nvSpPr>
          <p:cNvPr id="4" name="Content Placeholder 4">
            <a:extLst>
              <a:ext uri="{FF2B5EF4-FFF2-40B4-BE49-F238E27FC236}">
                <a16:creationId xmlns:a16="http://schemas.microsoft.com/office/drawing/2014/main" id="{B831CF02-3566-BDFF-CCC2-3B953144FB39}"/>
              </a:ext>
            </a:extLst>
          </p:cNvPr>
          <p:cNvSpPr txBox="1">
            <a:spLocks/>
          </p:cNvSpPr>
          <p:nvPr/>
        </p:nvSpPr>
        <p:spPr bwMode="auto">
          <a:xfrm>
            <a:off x="514351" y="4856674"/>
            <a:ext cx="11283950" cy="11559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indent="0">
              <a:buFont typeface="Wingdings" panose="05000000000000000000" pitchFamily="2" charset="2"/>
              <a:buNone/>
            </a:pPr>
            <a:r>
              <a:rPr lang="en-US" sz="2400" b="1" kern="0" dirty="0">
                <a:solidFill>
                  <a:srgbClr val="00823B"/>
                </a:solidFill>
                <a:hlinkClick r:id="rId3"/>
              </a:rPr>
              <a:t>clinicaloptions.com</a:t>
            </a:r>
            <a:endParaRPr lang="en-US" sz="2400" b="1" u="sng" kern="0" dirty="0">
              <a:solidFill>
                <a:srgbClr val="E1471D"/>
              </a:solidFill>
            </a:endParaRPr>
          </a:p>
        </p:txBody>
      </p:sp>
      <p:sp>
        <p:nvSpPr>
          <p:cNvPr id="6" name="Rectangle 10">
            <a:extLst>
              <a:ext uri="{FF2B5EF4-FFF2-40B4-BE49-F238E27FC236}">
                <a16:creationId xmlns:a16="http://schemas.microsoft.com/office/drawing/2014/main" id="{AAE09AEE-5F03-D819-B7A6-489EBCD424ED}"/>
              </a:ext>
            </a:extLst>
          </p:cNvPr>
          <p:cNvSpPr>
            <a:spLocks noGrp="1" noChangeArrowheads="1"/>
          </p:cNvSpPr>
          <p:nvPr>
            <p:ph type="title"/>
          </p:nvPr>
        </p:nvSpPr>
        <p:spPr bwMode="gray">
          <a:xfrm>
            <a:off x="514484" y="239715"/>
            <a:ext cx="11244016" cy="1674813"/>
          </a:xfrm>
        </p:spPr>
        <p:txBody>
          <a:bodyPr/>
          <a:lstStyle/>
          <a:p>
            <a:pPr eaLnBrk="1" hangingPunct="1"/>
            <a:r>
              <a:rPr lang="en-US" altLang="en-US" sz="4000" dirty="0"/>
              <a:t>Go Online for More CCO </a:t>
            </a:r>
            <a:br>
              <a:rPr lang="en-US" altLang="en-US" sz="4000" dirty="0"/>
            </a:br>
            <a:r>
              <a:rPr lang="en-US" altLang="en-US" sz="4000" dirty="0"/>
              <a:t>Coverage of ASCO 2024!</a:t>
            </a:r>
          </a:p>
        </p:txBody>
      </p:sp>
      <p:sp>
        <p:nvSpPr>
          <p:cNvPr id="7" name="Rectangle 2">
            <a:extLst>
              <a:ext uri="{FF2B5EF4-FFF2-40B4-BE49-F238E27FC236}">
                <a16:creationId xmlns:a16="http://schemas.microsoft.com/office/drawing/2014/main" id="{8D7C779E-5EBC-FAAD-6EB9-96CEF70CF0B6}"/>
              </a:ext>
            </a:extLst>
          </p:cNvPr>
          <p:cNvSpPr>
            <a:spLocks noGrp="1" noChangeArrowheads="1"/>
          </p:cNvSpPr>
          <p:nvPr>
            <p:ph sz="quarter" idx="10"/>
          </p:nvPr>
        </p:nvSpPr>
        <p:spPr>
          <a:xfrm>
            <a:off x="609759" y="1803012"/>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8" name="TextBox 7">
            <a:extLst>
              <a:ext uri="{FF2B5EF4-FFF2-40B4-BE49-F238E27FC236}">
                <a16:creationId xmlns:a16="http://schemas.microsoft.com/office/drawing/2014/main" id="{E23DC03D-1C74-70E8-259A-CE88367A425C}"/>
              </a:ext>
            </a:extLst>
          </p:cNvPr>
          <p:cNvSpPr txBox="1"/>
          <p:nvPr/>
        </p:nvSpPr>
        <p:spPr bwMode="auto">
          <a:xfrm>
            <a:off x="6422570" y="2806115"/>
            <a:ext cx="4060009" cy="82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indent="-285750" eaLnBrk="0" fontAlgn="base" hangingPunct="0">
              <a:lnSpc>
                <a:spcPct val="90000"/>
              </a:lnSpc>
              <a:spcBef>
                <a:spcPts val="1000"/>
              </a:spcBef>
              <a:spcAft>
                <a:spcPct val="0"/>
              </a:spcAft>
              <a:buFont typeface="Wingdings" panose="05000000000000000000" pitchFamily="2" charset="2"/>
              <a:buChar char="§"/>
              <a:defRPr/>
            </a:pPr>
            <a:r>
              <a:rPr lang="en-US" sz="2200" dirty="0">
                <a:solidFill>
                  <a:srgbClr val="455560"/>
                </a:solidFill>
                <a:latin typeface="Calibri" panose="020F0502020204030204" pitchFamily="34" charset="0"/>
                <a:cs typeface="Arial" panose="020B0604020202020204" pitchFamily="34" charset="0"/>
              </a:rPr>
              <a:t>Lung cancer </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b="0" dirty="0">
                <a:solidFill>
                  <a:srgbClr val="455560"/>
                </a:solidFill>
                <a:latin typeface="Calibri" panose="020F0502020204030204" pitchFamily="34" charset="0"/>
              </a:rPr>
              <a:t>Multiple myeloma</a:t>
            </a:r>
          </a:p>
        </p:txBody>
      </p:sp>
      <p:sp>
        <p:nvSpPr>
          <p:cNvPr id="9" name="TextBox 8">
            <a:extLst>
              <a:ext uri="{FF2B5EF4-FFF2-40B4-BE49-F238E27FC236}">
                <a16:creationId xmlns:a16="http://schemas.microsoft.com/office/drawing/2014/main" id="{A903DC71-DF92-62CA-FAB6-C69A85CF97F1}"/>
              </a:ext>
            </a:extLst>
          </p:cNvPr>
          <p:cNvSpPr txBox="1"/>
          <p:nvPr/>
        </p:nvSpPr>
        <p:spPr bwMode="auto">
          <a:xfrm>
            <a:off x="612517" y="2808721"/>
            <a:ext cx="54834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Breast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Leukemias and myelodysplastic syndromes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rgbClr val="455560"/>
                </a:solidFill>
                <a:effectLst/>
                <a:uLnTx/>
                <a:uFillTx/>
                <a:latin typeface="Calibri" panose="020F0502020204030204" pitchFamily="34" charset="0"/>
                <a:cs typeface="Arial" panose="020B0604020202020204" pitchFamily="34" charset="0"/>
              </a:rPr>
              <a:t>Lymphomas </a:t>
            </a:r>
          </a:p>
        </p:txBody>
      </p:sp>
    </p:spTree>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22fd6914-46d4-4c7e-bbad-46e82841b69d" xsi:nil="true"/>
    <lcf76f155ced4ddcb4097134ff3c332f xmlns="8757ee5d-c98d-4fd6-83d5-ead8cf83d9f9">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03D457D96F10C143985F4A1F0A0C6CD2" ma:contentTypeVersion="11" ma:contentTypeDescription="Create a new document." ma:contentTypeScope="" ma:versionID="2aadbb517be6b606dc4e99350d4070b5">
  <xsd:schema xmlns:xsd="http://www.w3.org/2001/XMLSchema" xmlns:xs="http://www.w3.org/2001/XMLSchema" xmlns:p="http://schemas.microsoft.com/office/2006/metadata/properties" xmlns:ns2="8757ee5d-c98d-4fd6-83d5-ead8cf83d9f9" xmlns:ns3="22fd6914-46d4-4c7e-bbad-46e82841b69d" targetNamespace="http://schemas.microsoft.com/office/2006/metadata/properties" ma:root="true" ma:fieldsID="70fcc6fc5d16214b537f9cc9ee29c520" ns2:_="" ns3:_="">
    <xsd:import namespace="8757ee5d-c98d-4fd6-83d5-ead8cf83d9f9"/>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757ee5d-c98d-4fd6-83d5-ead8cf83d9f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82182AB-4EB7-4964-8AA0-21F825D130C7}">
  <ds:schemaRefs>
    <ds:schemaRef ds:uri="8757ee5d-c98d-4fd6-83d5-ead8cf83d9f9"/>
    <ds:schemaRef ds:uri="http://www.w3.org/XML/1998/namespace"/>
    <ds:schemaRef ds:uri="http://purl.org/dc/terms/"/>
    <ds:schemaRef ds:uri="http://purl.org/dc/elements/1.1/"/>
    <ds:schemaRef ds:uri="http://schemas.microsoft.com/office/2006/documentManagement/types"/>
    <ds:schemaRef ds:uri="http://schemas.openxmlformats.org/package/2006/metadata/core-properties"/>
    <ds:schemaRef ds:uri="22fd6914-46d4-4c7e-bbad-46e82841b69d"/>
    <ds:schemaRef ds:uri="http://schemas.microsoft.com/office/infopath/2007/PartnerControls"/>
    <ds:schemaRef ds:uri="http://schemas.microsoft.com/office/2006/metadata/properties"/>
    <ds:schemaRef ds:uri="http://purl.org/dc/dcmitype/"/>
  </ds:schemaRefs>
</ds:datastoreItem>
</file>

<file path=customXml/itemProps2.xml><?xml version="1.0" encoding="utf-8"?>
<ds:datastoreItem xmlns:ds="http://schemas.openxmlformats.org/officeDocument/2006/customXml" ds:itemID="{C3ECB339-FBF6-4D29-B16E-920FB5EAE493}">
  <ds:schemaRefs>
    <ds:schemaRef ds:uri="http://schemas.microsoft.com/sharepoint/v3/contenttype/forms"/>
  </ds:schemaRefs>
</ds:datastoreItem>
</file>

<file path=customXml/itemProps3.xml><?xml version="1.0" encoding="utf-8"?>
<ds:datastoreItem xmlns:ds="http://schemas.openxmlformats.org/officeDocument/2006/customXml" ds:itemID="{80444499-23A9-4C36-8B29-212FACEEFAD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757ee5d-c98d-4fd6-83d5-ead8cf83d9f9"/>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2988</TotalTime>
  <Words>1598</Words>
  <Application>Microsoft Office PowerPoint</Application>
  <PresentationFormat>Widescreen</PresentationFormat>
  <Paragraphs>263</Paragraphs>
  <Slides>10</Slides>
  <Notes>9</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Aptos</vt:lpstr>
      <vt:lpstr>Arial</vt:lpstr>
      <vt:lpstr>Calibri</vt:lpstr>
      <vt:lpstr>Times</vt:lpstr>
      <vt:lpstr>Wingdings</vt:lpstr>
      <vt:lpstr>2022_CCO_Template</vt:lpstr>
      <vt:lpstr>Integration of Palliative and Oncology Care for Patients With Acute Myeloid Leukemia or Myelodysplastic Syndromes Treated With Nonintensive Therapy</vt:lpstr>
      <vt:lpstr>About These Slides</vt:lpstr>
      <vt:lpstr>Integration of Palliative and Oncology Care for Patients With AML or MDS Treated With Nonintensive Therapy</vt:lpstr>
      <vt:lpstr>Palliative Care in AML/MDS: Study Design</vt:lpstr>
      <vt:lpstr>Palliative Care in AML/MDS: Baseline Characteristics</vt:lpstr>
      <vt:lpstr>Palliative Care in AML/MDS: Documentation of EOL Care Preferences (Primary Outcome)</vt:lpstr>
      <vt:lpstr>Palliative Care in AML/MDS: EOL Secondary Outcomes</vt:lpstr>
      <vt:lpstr>Palliative Care in AML/MDS: Patient-Reported and Longitudinal Secondary Outcomes</vt:lpstr>
      <vt:lpstr>Palliative Care in AML/MDS: Investigator Conclusions</vt:lpstr>
      <vt:lpstr>Go Online for More CCO  Coverage of ASCO 2024!</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Integration of Palliative and Oncology Care for Patients With Acute Myeloid Leukemia or Myelodysplastic Syndromes Treated With Nonintensive Therapy</dc:title>
  <dc:creator>Timothy Quill</dc:creator>
  <cp:lastModifiedBy>Valerie Wenzel</cp:lastModifiedBy>
  <cp:revision>73</cp:revision>
  <dcterms:created xsi:type="dcterms:W3CDTF">2024-05-30T12:33:52Z</dcterms:created>
  <dcterms:modified xsi:type="dcterms:W3CDTF">2024-06-04T21:45:41Z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0x01010003D457D96F10C143985F4A1F0A0C6CD2</vt:lpwstr>
  </property>
  <property fmtid="{D5CDD505-2E9C-101B-9397-08002B2CF9AE}" pid="3" name="MediaServiceImageTags">
    <vt:lpwstr/>
  </property>
</Properties>
</file>