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5"/>
  </p:notesMasterIdLst>
  <p:handoutMasterIdLst>
    <p:handoutMasterId r:id="rId16"/>
  </p:handoutMasterIdLst>
  <p:sldIdLst>
    <p:sldId id="321" r:id="rId7"/>
    <p:sldId id="308" r:id="rId8"/>
    <p:sldId id="274" r:id="rId9"/>
    <p:sldId id="532" r:id="rId10"/>
    <p:sldId id="260" r:id="rId11"/>
    <p:sldId id="531" r:id="rId12"/>
    <p:sldId id="265" r:id="rId13"/>
    <p:sldId id="318" r:id="rId14"/>
  </p:sldIdLst>
  <p:sldSz cx="12192000" cy="6858000"/>
  <p:notesSz cx="7315200" cy="9601200"/>
  <p:custDataLst>
    <p:tags r:id="rId17"/>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nhanson" initials="n" lastIdx="1" clrIdx="15">
    <p:extLst>
      <p:ext uri="{19B8F6BF-5375-455C-9EA6-DF929625EA0E}">
        <p15:presenceInfo xmlns:p15="http://schemas.microsoft.com/office/powerpoint/2012/main" userId="nhanson" providerId="None"/>
      </p:ext>
    </p:extLst>
  </p:cmAuthor>
  <p:cmAuthor id="17" name="CLINICALOPTIONS\mbecker" initials="C" lastIdx="2" clrIdx="16">
    <p:extLst>
      <p:ext uri="{19B8F6BF-5375-455C-9EA6-DF929625EA0E}">
        <p15:presenceInfo xmlns:p15="http://schemas.microsoft.com/office/powerpoint/2012/main" userId="CLINICALOPTIONS\mbecker" providerId="None"/>
      </p:ext>
    </p:extLst>
  </p:cmAuthor>
  <p:cmAuthor id="18" name="aboecler@clinicaloptions.com" initials="a" lastIdx="1" clrIdx="17">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67" autoAdjust="0"/>
    <p:restoredTop sz="83197" autoAdjust="0"/>
  </p:normalViewPr>
  <p:slideViewPr>
    <p:cSldViewPr snapToGrid="0">
      <p:cViewPr varScale="1">
        <p:scale>
          <a:sx n="101" d="100"/>
          <a:sy n="101" d="100"/>
        </p:scale>
        <p:origin x="1200" y="184"/>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5" Type="http://schemas.openxmlformats.org/officeDocument/2006/relationships/customXml" Target="../customXml/item5.xml"/><Relationship Id="rId15"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RCC, renal cell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316554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CPI, checkpoint inhibitor; ORR, overall response rate; RCC, renal cell carcinoma; TKI, tyrosine kinase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039167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CPI, checkpoint inhibitor; DCR, disease control rate; DoR, duration of response; ECOG PS, Eastern Cooperative Oncology Group performance status; ICR, independent central review; ORR, objective response rate; OS, overall survival; PD, progressive disease; PFS, progression-free survival; RECIST, Response Evaluation Criteria in Solid Tumors; RCC, renal cell carcinoma; TKI, tyrosine kinase inhibitor; TTR, time to response.</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2802855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PS, Eastern Cooperative Oncology Group performance status; IMDC, </a:t>
            </a:r>
            <a:r>
              <a:rPr lang="en-US" b="0" i="1" u="none" strike="noStrike" dirty="0">
                <a:solidFill>
                  <a:srgbClr val="B5AEA4"/>
                </a:solidFill>
                <a:effectLst/>
                <a:latin typeface="arial" panose="020B0604020202020204" pitchFamily="34" charset="0"/>
              </a:rPr>
              <a:t>International Metastatic RCC Database Consortium; RCC, renal cell carcinoma; tx, treatment.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315986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ECOG PS, Eastern Cooperative Oncology Group performance status; IMDC, </a:t>
            </a:r>
            <a:r>
              <a:rPr lang="en-US" b="0" i="1" u="none" strike="noStrike" dirty="0">
                <a:solidFill>
                  <a:srgbClr val="B5AEA4"/>
                </a:solidFill>
                <a:effectLst/>
                <a:latin typeface="arial" panose="020B0604020202020204" pitchFamily="34" charset="0"/>
              </a:rPr>
              <a:t>International Metastatic RCC Database Consortium; </a:t>
            </a:r>
            <a:r>
              <a:rPr lang="en-US" i="1" dirty="0"/>
              <a:t>ORR, overall response rate; PD, progressive disease; PR, partial response.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5772806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CPI, checkpoint inhibitor; ORR, overall response rate; RCC, renal cell carcinoma; TKI, tyrosine kinase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407513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clinicaloptions.com/"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CaboPoint: Phase II Trial of Second-line Cabozantinib Following Checkpoint Inhibitor–Based Combination Therapy for Advanced RCC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3" y="6230628"/>
            <a:ext cx="5022779"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Bayer HealthCare Pharmaceuticals Inc.; Exelixis, Inc.; Gilead Sciences, Inc.; and Pfizer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ASCO Genitourinary Cancers Symposium</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February 16-18, 2023; San Francisco, California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934E13-2461-EB9C-3634-82C92B829D20}"/>
              </a:ext>
            </a:extLst>
          </p:cNvPr>
          <p:cNvSpPr>
            <a:spLocks noGrp="1"/>
          </p:cNvSpPr>
          <p:nvPr>
            <p:ph type="title"/>
          </p:nvPr>
        </p:nvSpPr>
        <p:spPr/>
        <p:txBody>
          <a:bodyPr/>
          <a:lstStyle/>
          <a:p>
            <a:r>
              <a:rPr lang="en-US" dirty="0"/>
              <a:t>CaboPoint: Background</a:t>
            </a:r>
          </a:p>
        </p:txBody>
      </p:sp>
      <p:sp>
        <p:nvSpPr>
          <p:cNvPr id="4" name="Content Placeholder 3">
            <a:extLst>
              <a:ext uri="{FF2B5EF4-FFF2-40B4-BE49-F238E27FC236}">
                <a16:creationId xmlns:a16="http://schemas.microsoft.com/office/drawing/2014/main" id="{782F1D7C-8F30-89E9-6CF7-5A70EADD2BFE}"/>
              </a:ext>
            </a:extLst>
          </p:cNvPr>
          <p:cNvSpPr>
            <a:spLocks noGrp="1"/>
          </p:cNvSpPr>
          <p:nvPr>
            <p:ph idx="1"/>
          </p:nvPr>
        </p:nvSpPr>
        <p:spPr/>
        <p:txBody>
          <a:bodyPr/>
          <a:lstStyle/>
          <a:p>
            <a:r>
              <a:rPr lang="en-US" sz="2400" dirty="0"/>
              <a:t>Combination therapy with CPI + CPI or CPI + VEGF TKI is standard-of-care frontline treatment for advanced clear-cell RCC</a:t>
            </a:r>
            <a:r>
              <a:rPr lang="en-US" sz="2400" baseline="30000" dirty="0"/>
              <a:t>1</a:t>
            </a:r>
          </a:p>
          <a:p>
            <a:pPr lvl="1"/>
            <a:r>
              <a:rPr lang="en-US" sz="2400" dirty="0"/>
              <a:t>Prospective data are lacking for optimal sequencing of approved second-line agents after disease progression</a:t>
            </a:r>
            <a:r>
              <a:rPr lang="en-US" sz="2400" baseline="30000" dirty="0"/>
              <a:t> </a:t>
            </a:r>
            <a:r>
              <a:rPr lang="en-US" sz="2400" dirty="0"/>
              <a:t>on combination therapy</a:t>
            </a:r>
          </a:p>
          <a:p>
            <a:r>
              <a:rPr lang="en-US" sz="2400" dirty="0"/>
              <a:t>Cabozantinib is a multitargeted TKI previously evaluated for treatment of advanced RCC following progression on VEGFR TKI in the phase III METEOR trial</a:t>
            </a:r>
            <a:r>
              <a:rPr lang="en-US" sz="2400" baseline="30000" dirty="0"/>
              <a:t>2</a:t>
            </a:r>
          </a:p>
          <a:p>
            <a:r>
              <a:rPr lang="en-US" sz="2400" dirty="0"/>
              <a:t>CaboPoint is a prospective trial evaluating cabozantinib in patients whose RCC has progressed on CPI-based combination therapy</a:t>
            </a:r>
            <a:r>
              <a:rPr lang="en-US" sz="2400" baseline="30000" dirty="0"/>
              <a:t>3</a:t>
            </a:r>
            <a:endParaRPr lang="en-US" sz="2400" dirty="0"/>
          </a:p>
          <a:p>
            <a:pPr lvl="1"/>
            <a:r>
              <a:rPr lang="en-US" sz="2400" dirty="0"/>
              <a:t>Current planned interim analysis reports response rate after 80% of patients in cohort A received ≥3 mo of treatment (data cutoff: July 12, 2022)</a:t>
            </a:r>
            <a:r>
              <a:rPr lang="en-US" sz="2400" baseline="30000" dirty="0"/>
              <a:t>4</a:t>
            </a:r>
            <a:endParaRPr lang="en-US" sz="2400" dirty="0"/>
          </a:p>
        </p:txBody>
      </p:sp>
      <p:sp>
        <p:nvSpPr>
          <p:cNvPr id="6" name="TextBox 5">
            <a:extLst>
              <a:ext uri="{FF2B5EF4-FFF2-40B4-BE49-F238E27FC236}">
                <a16:creationId xmlns:a16="http://schemas.microsoft.com/office/drawing/2014/main" id="{357C6393-5DA7-2797-4AD5-2A53D9BC11B8}"/>
              </a:ext>
            </a:extLst>
          </p:cNvPr>
          <p:cNvSpPr txBox="1"/>
          <p:nvPr/>
        </p:nvSpPr>
        <p:spPr bwMode="auto">
          <a:xfrm>
            <a:off x="441605" y="6171504"/>
            <a:ext cx="701213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1. Rathmell. J Clin Oncol. 2022;40:2957. 2. Choueiri. Lancet Oncol. 2016;17:917. </a:t>
            </a:r>
            <a:br>
              <a:rPr lang="en-US" sz="1200" b="0" dirty="0">
                <a:solidFill>
                  <a:schemeClr val="bg2"/>
                </a:solidFill>
                <a:latin typeface="Calibri" panose="020F0502020204030204" pitchFamily="34" charset="0"/>
              </a:rPr>
            </a:br>
            <a:r>
              <a:rPr lang="en-US" sz="1200" b="0" dirty="0">
                <a:solidFill>
                  <a:schemeClr val="bg2"/>
                </a:solidFill>
                <a:latin typeface="Calibri" panose="020F0502020204030204" pitchFamily="34" charset="0"/>
              </a:rPr>
              <a:t>3. Albiges. Future Oncol. 2022;915. 4. Albiges. ASCO GU 2023. Abstr 606.</a:t>
            </a:r>
          </a:p>
        </p:txBody>
      </p:sp>
    </p:spTree>
    <p:extLst>
      <p:ext uri="{BB962C8B-B14F-4D97-AF65-F5344CB8AC3E}">
        <p14:creationId xmlns:p14="http://schemas.microsoft.com/office/powerpoint/2010/main" val="3513244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CaboPoint: Study Design</a:t>
            </a:r>
          </a:p>
        </p:txBody>
      </p:sp>
      <p:sp>
        <p:nvSpPr>
          <p:cNvPr id="6" name="Content Placeholder 5">
            <a:extLst>
              <a:ext uri="{FF2B5EF4-FFF2-40B4-BE49-F238E27FC236}">
                <a16:creationId xmlns:a16="http://schemas.microsoft.com/office/drawing/2014/main" id="{610703DB-FA79-1562-7BF8-4BD72B92AE58}"/>
              </a:ext>
            </a:extLst>
          </p:cNvPr>
          <p:cNvSpPr>
            <a:spLocks noGrp="1"/>
          </p:cNvSpPr>
          <p:nvPr>
            <p:ph idx="1"/>
          </p:nvPr>
        </p:nvSpPr>
        <p:spPr>
          <a:xfrm>
            <a:off x="604675" y="1498057"/>
            <a:ext cx="10877529" cy="680843"/>
          </a:xfrm>
        </p:spPr>
        <p:txBody>
          <a:bodyPr/>
          <a:lstStyle/>
          <a:p>
            <a:r>
              <a:rPr lang="en-US" sz="2400" dirty="0"/>
              <a:t>Ongoing European, open-label phase II study</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711830" y="2363500"/>
            <a:ext cx="3193966"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2000" b="0" dirty="0">
                <a:solidFill>
                  <a:schemeClr val="bg1"/>
                </a:solidFill>
                <a:latin typeface="Calibri" panose="020F0502020204030204" pitchFamily="34" charset="0"/>
              </a:rPr>
              <a:t>Patients with histologically confirmed advanced/</a:t>
            </a:r>
          </a:p>
          <a:p>
            <a:pPr algn="ctr">
              <a:lnSpc>
                <a:spcPct val="100000"/>
              </a:lnSpc>
              <a:spcBef>
                <a:spcPct val="0"/>
              </a:spcBef>
              <a:spcAft>
                <a:spcPct val="0"/>
              </a:spcAft>
              <a:buClrTx/>
              <a:buFontTx/>
              <a:buNone/>
            </a:pPr>
            <a:r>
              <a:rPr lang="en-GB" altLang="en-US" sz="2000" b="0" dirty="0">
                <a:solidFill>
                  <a:schemeClr val="bg1"/>
                </a:solidFill>
                <a:latin typeface="Calibri" panose="020F0502020204030204" pitchFamily="34" charset="0"/>
              </a:rPr>
              <a:t>metastatic RCC with clear-cell component; PD after CPI-based 1L therapy; no prior cabozantinib; </a:t>
            </a:r>
            <a:br>
              <a:rPr lang="en-GB" altLang="en-US" sz="2000" b="0" dirty="0">
                <a:solidFill>
                  <a:schemeClr val="bg1"/>
                </a:solidFill>
                <a:latin typeface="Calibri" panose="020F0502020204030204" pitchFamily="34" charset="0"/>
              </a:rPr>
            </a:br>
            <a:r>
              <a:rPr lang="en-GB" altLang="en-US" sz="2000" b="0" dirty="0">
                <a:solidFill>
                  <a:schemeClr val="bg1"/>
                </a:solidFill>
                <a:latin typeface="Calibri" panose="020F0502020204030204" pitchFamily="34" charset="0"/>
              </a:rPr>
              <a:t>ECOG PS 0/1</a:t>
            </a:r>
          </a:p>
          <a:p>
            <a:pPr algn="ctr">
              <a:lnSpc>
                <a:spcPct val="100000"/>
              </a:lnSpc>
              <a:spcBef>
                <a:spcPct val="0"/>
              </a:spcBef>
              <a:spcAft>
                <a:spcPct val="0"/>
              </a:spcAft>
              <a:buClrTx/>
              <a:buFontTx/>
              <a:buNone/>
            </a:pPr>
            <a:r>
              <a:rPr lang="en-GB" altLang="en-US" sz="2000" b="0" dirty="0">
                <a:solidFill>
                  <a:schemeClr val="bg1"/>
                </a:solidFill>
                <a:latin typeface="Calibri" panose="020F0502020204030204" pitchFamily="34" charset="0"/>
              </a:rPr>
              <a:t>(N = 127)</a:t>
            </a:r>
            <a:endParaRPr lang="en-US" altLang="en-US" sz="2000" b="0" dirty="0">
              <a:solidFill>
                <a:schemeClr val="bg1"/>
              </a:solidFill>
              <a:latin typeface="Calibri" panose="020F050202020403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676775" y="2322387"/>
            <a:ext cx="3659324" cy="96363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2000" dirty="0">
                <a:solidFill>
                  <a:schemeClr val="tx1"/>
                </a:solidFill>
                <a:latin typeface="Calibri" panose="020F0502020204030204" pitchFamily="34" charset="0"/>
              </a:rPr>
              <a:t>Cabozantinib</a:t>
            </a:r>
            <a:endParaRPr lang="en-US" altLang="en-US" sz="2000" baseline="300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2000" b="0" dirty="0">
                <a:solidFill>
                  <a:schemeClr val="tx1"/>
                </a:solidFill>
                <a:latin typeface="Calibri" panose="020F0502020204030204" pitchFamily="34" charset="0"/>
              </a:rPr>
              <a:t>60 mg/day</a:t>
            </a:r>
            <a:endParaRPr lang="en-US" altLang="en-US" sz="1800" b="0" dirty="0">
              <a:solidFill>
                <a:schemeClr val="tx1"/>
              </a:solidFill>
              <a:latin typeface="Calibri" panose="020F0502020204030204" pitchFamily="34" charset="0"/>
            </a:endParaRP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676775" y="3650813"/>
            <a:ext cx="3659324" cy="96012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2000" dirty="0">
                <a:solidFill>
                  <a:schemeClr val="tx1"/>
                </a:solidFill>
                <a:latin typeface="Calibri" panose="020F0502020204030204" pitchFamily="34" charset="0"/>
              </a:rPr>
              <a:t>Cabozantinib</a:t>
            </a:r>
          </a:p>
          <a:p>
            <a:pPr algn="ctr">
              <a:lnSpc>
                <a:spcPct val="100000"/>
              </a:lnSpc>
              <a:spcBef>
                <a:spcPct val="0"/>
              </a:spcBef>
              <a:spcAft>
                <a:spcPct val="0"/>
              </a:spcAft>
              <a:buClrTx/>
              <a:buFontTx/>
              <a:buNone/>
            </a:pPr>
            <a:r>
              <a:rPr lang="en-US" altLang="en-US" sz="2000" b="0" dirty="0">
                <a:solidFill>
                  <a:schemeClr val="tx1"/>
                </a:solidFill>
                <a:latin typeface="Calibri" panose="020F0502020204030204" pitchFamily="34" charset="0"/>
              </a:rPr>
              <a:t>60 mg/day</a:t>
            </a: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4034803" y="3962776"/>
            <a:ext cx="45867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a:off x="4034803" y="3018932"/>
            <a:ext cx="45753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 name="TextBox 1">
            <a:extLst>
              <a:ext uri="{FF2B5EF4-FFF2-40B4-BE49-F238E27FC236}">
                <a16:creationId xmlns:a16="http://schemas.microsoft.com/office/drawing/2014/main" id="{110A3B5E-8867-BE66-9283-79B2305DC56F}"/>
              </a:ext>
            </a:extLst>
          </p:cNvPr>
          <p:cNvSpPr txBox="1"/>
          <p:nvPr/>
        </p:nvSpPr>
        <p:spPr bwMode="auto">
          <a:xfrm>
            <a:off x="4252274" y="1973550"/>
            <a:ext cx="45276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Cohort A: PD after dual CPI therapy*</a:t>
            </a:r>
            <a:endParaRPr lang="en-US" sz="2000" b="0" dirty="0">
              <a:solidFill>
                <a:schemeClr val="bg1"/>
              </a:solidFill>
              <a:latin typeface="Calibri" panose="020F0502020204030204" pitchFamily="34" charset="0"/>
            </a:endParaRPr>
          </a:p>
        </p:txBody>
      </p:sp>
      <p:sp>
        <p:nvSpPr>
          <p:cNvPr id="3" name="TextBox 2">
            <a:extLst>
              <a:ext uri="{FF2B5EF4-FFF2-40B4-BE49-F238E27FC236}">
                <a16:creationId xmlns:a16="http://schemas.microsoft.com/office/drawing/2014/main" id="{035CC4AE-DE27-5B71-5DF2-32DB12A5E7F2}"/>
              </a:ext>
            </a:extLst>
          </p:cNvPr>
          <p:cNvSpPr txBox="1"/>
          <p:nvPr/>
        </p:nvSpPr>
        <p:spPr bwMode="auto">
          <a:xfrm>
            <a:off x="4569825" y="3320341"/>
            <a:ext cx="38684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Cohort B: PD after CPI + VEGF TKI</a:t>
            </a:r>
          </a:p>
        </p:txBody>
      </p:sp>
      <p:sp>
        <p:nvSpPr>
          <p:cNvPr id="7" name="Content Placeholder 5">
            <a:extLst>
              <a:ext uri="{FF2B5EF4-FFF2-40B4-BE49-F238E27FC236}">
                <a16:creationId xmlns:a16="http://schemas.microsoft.com/office/drawing/2014/main" id="{540B661C-0744-25FB-159A-F6DB106C7D18}"/>
              </a:ext>
            </a:extLst>
          </p:cNvPr>
          <p:cNvSpPr txBox="1">
            <a:spLocks/>
          </p:cNvSpPr>
          <p:nvPr/>
        </p:nvSpPr>
        <p:spPr bwMode="auto">
          <a:xfrm>
            <a:off x="606138" y="4938217"/>
            <a:ext cx="10933113" cy="981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Primary endpoint: ORR by ICR (per RECIST v1.1) in cohort A</a:t>
            </a:r>
          </a:p>
          <a:p>
            <a:r>
              <a:rPr lang="en-US" sz="2400" b="0" kern="0" dirty="0"/>
              <a:t>Secondary endpoints: ORR by ICR in cohort B, ORR by investigator assessment in both cohorts, TTR, DoR, DCR, PFS, OS, symptoms, safety</a:t>
            </a:r>
          </a:p>
        </p:txBody>
      </p:sp>
      <p:sp>
        <p:nvSpPr>
          <p:cNvPr id="8" name="TextBox 7">
            <a:extLst>
              <a:ext uri="{FF2B5EF4-FFF2-40B4-BE49-F238E27FC236}">
                <a16:creationId xmlns:a16="http://schemas.microsoft.com/office/drawing/2014/main" id="{E6306EC5-13D1-111B-C4B3-30874378DB7E}"/>
              </a:ext>
            </a:extLst>
          </p:cNvPr>
          <p:cNvSpPr txBox="1"/>
          <p:nvPr/>
        </p:nvSpPr>
        <p:spPr bwMode="auto">
          <a:xfrm>
            <a:off x="441606" y="6350796"/>
            <a:ext cx="44549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Albiges. ASCO GU 2023. Abstr 606. Albiges. Future Oncol. 2022;915. </a:t>
            </a:r>
          </a:p>
        </p:txBody>
      </p:sp>
      <p:sp>
        <p:nvSpPr>
          <p:cNvPr id="4" name="TextBox 3">
            <a:extLst>
              <a:ext uri="{FF2B5EF4-FFF2-40B4-BE49-F238E27FC236}">
                <a16:creationId xmlns:a16="http://schemas.microsoft.com/office/drawing/2014/main" id="{3E8229ED-8673-E0EA-DE9A-20DC8F4B880A}"/>
              </a:ext>
            </a:extLst>
          </p:cNvPr>
          <p:cNvSpPr txBox="1"/>
          <p:nvPr/>
        </p:nvSpPr>
        <p:spPr bwMode="auto">
          <a:xfrm>
            <a:off x="4698642" y="4623146"/>
            <a:ext cx="28300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Ipilimumab + nivolumab.</a:t>
            </a:r>
          </a:p>
        </p:txBody>
      </p:sp>
      <p:sp>
        <p:nvSpPr>
          <p:cNvPr id="5" name="Text Box 45">
            <a:extLst>
              <a:ext uri="{FF2B5EF4-FFF2-40B4-BE49-F238E27FC236}">
                <a16:creationId xmlns:a16="http://schemas.microsoft.com/office/drawing/2014/main" id="{7910BA98-BE2F-2803-F7D1-25C5DE48726D}"/>
              </a:ext>
            </a:extLst>
          </p:cNvPr>
          <p:cNvSpPr txBox="1">
            <a:spLocks noChangeArrowheads="1"/>
          </p:cNvSpPr>
          <p:nvPr/>
        </p:nvSpPr>
        <p:spPr bwMode="auto">
          <a:xfrm>
            <a:off x="9121565" y="2762447"/>
            <a:ext cx="251163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i="1" dirty="0">
                <a:solidFill>
                  <a:schemeClr val="bg1"/>
                </a:solidFill>
                <a:latin typeface="Calibri" panose="020F0502020204030204" pitchFamily="34" charset="0"/>
              </a:rPr>
              <a:t>Until PD, unacceptable toxicity, or study end </a:t>
            </a:r>
            <a:br>
              <a:rPr lang="en-GB" altLang="en-US" sz="1800" b="0" i="1" dirty="0">
                <a:solidFill>
                  <a:schemeClr val="bg1"/>
                </a:solidFill>
                <a:latin typeface="Calibri" panose="020F0502020204030204" pitchFamily="34" charset="0"/>
              </a:rPr>
            </a:br>
            <a:r>
              <a:rPr lang="en-GB" altLang="en-US" sz="1800" b="0" i="1" dirty="0">
                <a:solidFill>
                  <a:schemeClr val="bg1"/>
                </a:solidFill>
                <a:latin typeface="Calibri" panose="020F0502020204030204" pitchFamily="34" charset="0"/>
              </a:rPr>
              <a:t>(18 mo after last patient starts treatment)</a:t>
            </a:r>
            <a:endParaRPr lang="en-US" altLang="en-US" sz="1800" b="0" i="1" dirty="0">
              <a:solidFill>
                <a:schemeClr val="bg1"/>
              </a:solidFill>
              <a:latin typeface="Calibri" panose="020F0502020204030204" pitchFamily="34" charset="0"/>
            </a:endParaRPr>
          </a:p>
        </p:txBody>
      </p:sp>
      <p:sp>
        <p:nvSpPr>
          <p:cNvPr id="9" name="Line 53">
            <a:extLst>
              <a:ext uri="{FF2B5EF4-FFF2-40B4-BE49-F238E27FC236}">
                <a16:creationId xmlns:a16="http://schemas.microsoft.com/office/drawing/2014/main" id="{9BF988F3-818B-F567-D623-1084CD01479C}"/>
              </a:ext>
            </a:extLst>
          </p:cNvPr>
          <p:cNvSpPr>
            <a:spLocks noChangeShapeType="1"/>
          </p:cNvSpPr>
          <p:nvPr/>
        </p:nvSpPr>
        <p:spPr bwMode="auto">
          <a:xfrm>
            <a:off x="8550580" y="3320341"/>
            <a:ext cx="45867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60A1F-138C-4866-06D3-8AE642D5B572}"/>
              </a:ext>
            </a:extLst>
          </p:cNvPr>
          <p:cNvSpPr>
            <a:spLocks noGrp="1"/>
          </p:cNvSpPr>
          <p:nvPr>
            <p:ph type="title"/>
          </p:nvPr>
        </p:nvSpPr>
        <p:spPr/>
        <p:txBody>
          <a:bodyPr/>
          <a:lstStyle/>
          <a:p>
            <a:r>
              <a:rPr lang="en-US" dirty="0"/>
              <a:t>CaboPoint: Baseline Characteristics</a:t>
            </a:r>
          </a:p>
        </p:txBody>
      </p:sp>
      <p:graphicFrame>
        <p:nvGraphicFramePr>
          <p:cNvPr id="4" name="Group 3">
            <a:extLst>
              <a:ext uri="{FF2B5EF4-FFF2-40B4-BE49-F238E27FC236}">
                <a16:creationId xmlns:a16="http://schemas.microsoft.com/office/drawing/2014/main" id="{BF8E6520-4EA3-195B-66D8-5B2E4582D895}"/>
              </a:ext>
            </a:extLst>
          </p:cNvPr>
          <p:cNvGraphicFramePr>
            <a:graphicFrameLocks/>
          </p:cNvGraphicFramePr>
          <p:nvPr>
            <p:extLst>
              <p:ext uri="{D42A27DB-BD31-4B8C-83A1-F6EECF244321}">
                <p14:modId xmlns:p14="http://schemas.microsoft.com/office/powerpoint/2010/main" val="1853095291"/>
              </p:ext>
            </p:extLst>
          </p:nvPr>
        </p:nvGraphicFramePr>
        <p:xfrm>
          <a:off x="522288" y="1610437"/>
          <a:ext cx="5522976" cy="4694032"/>
        </p:xfrm>
        <a:graphic>
          <a:graphicData uri="http://schemas.openxmlformats.org/drawingml/2006/table">
            <a:tbl>
              <a:tblPr/>
              <a:tblGrid>
                <a:gridCol w="2401386">
                  <a:extLst>
                    <a:ext uri="{9D8B030D-6E8A-4147-A177-3AD203B41FA5}">
                      <a16:colId xmlns:a16="http://schemas.microsoft.com/office/drawing/2014/main" val="20000"/>
                    </a:ext>
                  </a:extLst>
                </a:gridCol>
                <a:gridCol w="1064190">
                  <a:extLst>
                    <a:ext uri="{9D8B030D-6E8A-4147-A177-3AD203B41FA5}">
                      <a16:colId xmlns:a16="http://schemas.microsoft.com/office/drawing/2014/main" val="20001"/>
                    </a:ext>
                  </a:extLst>
                </a:gridCol>
                <a:gridCol w="960120">
                  <a:extLst>
                    <a:ext uri="{9D8B030D-6E8A-4147-A177-3AD203B41FA5}">
                      <a16:colId xmlns:a16="http://schemas.microsoft.com/office/drawing/2014/main" val="20002"/>
                    </a:ext>
                  </a:extLst>
                </a:gridCol>
                <a:gridCol w="1097280">
                  <a:extLst>
                    <a:ext uri="{9D8B030D-6E8A-4147-A177-3AD203B41FA5}">
                      <a16:colId xmlns:a16="http://schemas.microsoft.com/office/drawing/2014/main" val="3318666735"/>
                    </a:ext>
                  </a:extLst>
                </a:gridCol>
              </a:tblGrid>
              <a:tr h="445814">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Cohort 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Cohort 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Overall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45814">
                <a:tc>
                  <a:txBody>
                    <a:bodyPr/>
                    <a:lstStyle/>
                    <a:p>
                      <a:pPr marL="0" marR="0" lvl="0" indent="-112395" algn="l" defTabSz="914400" rtl="0" eaLnBrk="1" fontAlgn="base" latinLnBrk="0" hangingPunct="1">
                        <a:lnSpc>
                          <a:spcPct val="100000"/>
                        </a:lnSpc>
                        <a:spcBef>
                          <a:spcPct val="0"/>
                        </a:spcBef>
                        <a:spcAft>
                          <a:spcPct val="0"/>
                        </a:spcAft>
                        <a:buClr>
                          <a:srgbClr val="000000"/>
                        </a:buClr>
                        <a:buSzPct val="120000"/>
                        <a:buFontTx/>
                        <a:buNone/>
                        <a:tabLst/>
                      </a:pPr>
                      <a:r>
                        <a:rPr kumimoji="0" lang="en-US" sz="1400" b="0" i="0" u="none" strike="noStrike" cap="none" normalizeH="0" baseline="0" dirty="0">
                          <a:ln>
                            <a:noFill/>
                          </a:ln>
                          <a:solidFill>
                            <a:schemeClr val="bg2">
                              <a:lumMod val="10000"/>
                            </a:schemeClr>
                          </a:solidFill>
                          <a:effectLst/>
                          <a:latin typeface="Calibri"/>
                        </a:rPr>
                        <a:t>Age, median </a:t>
                      </a:r>
                      <a:r>
                        <a:rPr kumimoji="0" lang="en-US" sz="1400" b="0" i="0" u="none" strike="noStrike" cap="none" normalizeH="0" baseline="0" dirty="0" err="1">
                          <a:ln>
                            <a:noFill/>
                          </a:ln>
                          <a:solidFill>
                            <a:schemeClr val="bg2">
                              <a:lumMod val="10000"/>
                            </a:schemeClr>
                          </a:solidFill>
                          <a:effectLst/>
                          <a:latin typeface="Calibri"/>
                        </a:rPr>
                        <a:t>yr</a:t>
                      </a:r>
                      <a:r>
                        <a:rPr kumimoji="0" lang="en-US" sz="1400" b="0" i="0" u="none" strike="noStrike" cap="none" normalizeH="0" baseline="0" dirty="0">
                          <a:ln>
                            <a:noFill/>
                          </a:ln>
                          <a:solidFill>
                            <a:schemeClr val="bg2">
                              <a:lumMod val="10000"/>
                            </a:schemeClr>
                          </a:solidFill>
                          <a:effectLst/>
                          <a:latin typeface="Calibri"/>
                        </a:rPr>
                        <a:t>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52856102"/>
                  </a:ext>
                </a:extLst>
              </a:tr>
              <a:tr h="262249">
                <a:tc>
                  <a:txBody>
                    <a:bodyPr/>
                    <a:lstStyle/>
                    <a:p>
                      <a:pPr marL="0" marR="0" lvl="0" indent="-112395" algn="l" defTabSz="914400" rtl="0" eaLnBrk="1" fontAlgn="base" latinLnBrk="0" hangingPunct="1">
                        <a:lnSpc>
                          <a:spcPct val="100000"/>
                        </a:lnSpc>
                        <a:spcBef>
                          <a:spcPct val="0"/>
                        </a:spcBef>
                        <a:spcAft>
                          <a:spcPct val="0"/>
                        </a:spcAft>
                        <a:buClr>
                          <a:srgbClr val="000000"/>
                        </a:buClr>
                        <a:buSzPct val="120000"/>
                        <a:buFontTx/>
                        <a:buNone/>
                        <a:tabLst/>
                      </a:pPr>
                      <a:r>
                        <a:rPr kumimoji="0" lang="en-US" sz="1400" b="0" i="0" u="none" strike="noStrike" cap="none" normalizeH="0" baseline="0" dirty="0">
                          <a:ln>
                            <a:noFill/>
                          </a:ln>
                          <a:solidFill>
                            <a:schemeClr val="bg2">
                              <a:lumMod val="10000"/>
                            </a:schemeClr>
                          </a:solidFill>
                          <a:effectLst/>
                          <a:latin typeface="Calibri"/>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(73.3)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(78.6)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 (75.0)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78928176"/>
                  </a:ext>
                </a:extLst>
              </a:tr>
              <a:tr h="6293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(55.0)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(45.0)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(60.7)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(39.3)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(56.8)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(43.2)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9965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IMDC risk group,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Favorable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Intermediate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Poor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(46.3)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(37.0)/6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(40.7)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(33.3)/1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(44.4)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(12.3)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(35.8)/7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9965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RCC stage at diagnosis,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Localized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Locally advanced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Metastatic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(16.9)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(67.8)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(57.1)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(17.2)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(17.2)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(64.4)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57549197"/>
                  </a:ext>
                </a:extLst>
              </a:tr>
              <a:tr h="262249">
                <a:tc>
                  <a:txBody>
                    <a:bodyPr/>
                    <a:lstStyle/>
                    <a:p>
                      <a:pPr marL="952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prior nephrectomy,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(56.7)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(71.4)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(61.4)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67012073"/>
                  </a:ext>
                </a:extLst>
              </a:tr>
            </a:tbl>
          </a:graphicData>
        </a:graphic>
      </p:graphicFrame>
      <p:graphicFrame>
        <p:nvGraphicFramePr>
          <p:cNvPr id="5" name="Group 3">
            <a:extLst>
              <a:ext uri="{FF2B5EF4-FFF2-40B4-BE49-F238E27FC236}">
                <a16:creationId xmlns:a16="http://schemas.microsoft.com/office/drawing/2014/main" id="{91418DC1-311C-6033-8403-1B07C29846C0}"/>
              </a:ext>
            </a:extLst>
          </p:cNvPr>
          <p:cNvGraphicFramePr>
            <a:graphicFrameLocks/>
          </p:cNvGraphicFramePr>
          <p:nvPr>
            <p:extLst>
              <p:ext uri="{D42A27DB-BD31-4B8C-83A1-F6EECF244321}">
                <p14:modId xmlns:p14="http://schemas.microsoft.com/office/powerpoint/2010/main" val="4041064410"/>
              </p:ext>
            </p:extLst>
          </p:nvPr>
        </p:nvGraphicFramePr>
        <p:xfrm>
          <a:off x="6382512" y="1610437"/>
          <a:ext cx="5385817" cy="4419664"/>
        </p:xfrm>
        <a:graphic>
          <a:graphicData uri="http://schemas.openxmlformats.org/drawingml/2006/table">
            <a:tbl>
              <a:tblPr/>
              <a:tblGrid>
                <a:gridCol w="2507488">
                  <a:extLst>
                    <a:ext uri="{9D8B030D-6E8A-4147-A177-3AD203B41FA5}">
                      <a16:colId xmlns:a16="http://schemas.microsoft.com/office/drawing/2014/main" val="20000"/>
                    </a:ext>
                  </a:extLst>
                </a:gridCol>
                <a:gridCol w="959443">
                  <a:extLst>
                    <a:ext uri="{9D8B030D-6E8A-4147-A177-3AD203B41FA5}">
                      <a16:colId xmlns:a16="http://schemas.microsoft.com/office/drawing/2014/main" val="20001"/>
                    </a:ext>
                  </a:extLst>
                </a:gridCol>
                <a:gridCol w="959443">
                  <a:extLst>
                    <a:ext uri="{9D8B030D-6E8A-4147-A177-3AD203B41FA5}">
                      <a16:colId xmlns:a16="http://schemas.microsoft.com/office/drawing/2014/main" val="20002"/>
                    </a:ext>
                  </a:extLst>
                </a:gridCol>
                <a:gridCol w="959443">
                  <a:extLst>
                    <a:ext uri="{9D8B030D-6E8A-4147-A177-3AD203B41FA5}">
                      <a16:colId xmlns:a16="http://schemas.microsoft.com/office/drawing/2014/main" val="1931734098"/>
                    </a:ext>
                  </a:extLst>
                </a:gridCol>
              </a:tblGrid>
              <a:tr h="475872">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Cohort 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Cohort 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Overall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8474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Metastatic localization,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Lungs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Lymph nodes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Bones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Liver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Kidney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Visceral other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Brain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(66.1)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(47.5)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(30.5)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(22.0)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(22.0)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(32.2)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(75.0)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(53.6)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(32.1)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(69.0)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(49.4)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(31.0)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(21.8)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(28.7)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3474161"/>
                  </a:ext>
                </a:extLst>
              </a:tr>
              <a:tr h="8677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Metastatic sites,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(30.5)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(25.4)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(44.1)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(32.1)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(42.9)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(31.0)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(25.3)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(43.7)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8677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systemic tx,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Nivolumab + ipilimumab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Avelumab + axitinib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Pembrolizumab + axitinib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 (98.3)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(71.4)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 (67.0)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6" name="TextBox 5">
            <a:extLst>
              <a:ext uri="{FF2B5EF4-FFF2-40B4-BE49-F238E27FC236}">
                <a16:creationId xmlns:a16="http://schemas.microsoft.com/office/drawing/2014/main" id="{12DF74B9-7B12-8C47-C7B0-C4601C798B24}"/>
              </a:ext>
            </a:extLst>
          </p:cNvPr>
          <p:cNvSpPr txBox="1"/>
          <p:nvPr/>
        </p:nvSpPr>
        <p:spPr bwMode="auto">
          <a:xfrm>
            <a:off x="441606" y="6350796"/>
            <a:ext cx="2348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Albiges. ASCO GU 2023. Abstr 606.</a:t>
            </a:r>
          </a:p>
        </p:txBody>
      </p:sp>
      <p:sp>
        <p:nvSpPr>
          <p:cNvPr id="3" name="TextBox 2">
            <a:extLst>
              <a:ext uri="{FF2B5EF4-FFF2-40B4-BE49-F238E27FC236}">
                <a16:creationId xmlns:a16="http://schemas.microsoft.com/office/drawing/2014/main" id="{18249287-26FA-8BD4-91BB-DE4F0DA0A017}"/>
              </a:ext>
            </a:extLst>
          </p:cNvPr>
          <p:cNvSpPr txBox="1"/>
          <p:nvPr/>
        </p:nvSpPr>
        <p:spPr bwMode="auto">
          <a:xfrm>
            <a:off x="6283898" y="6031861"/>
            <a:ext cx="39626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*Percentages based on patients with available data.</a:t>
            </a:r>
          </a:p>
        </p:txBody>
      </p:sp>
    </p:spTree>
    <p:extLst>
      <p:ext uri="{BB962C8B-B14F-4D97-AF65-F5344CB8AC3E}">
        <p14:creationId xmlns:p14="http://schemas.microsoft.com/office/powerpoint/2010/main" val="2144287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50F54-EC2A-B0BC-D382-4E9B0941A9E6}"/>
              </a:ext>
            </a:extLst>
          </p:cNvPr>
          <p:cNvSpPr>
            <a:spLocks noGrp="1"/>
          </p:cNvSpPr>
          <p:nvPr>
            <p:ph type="title"/>
          </p:nvPr>
        </p:nvSpPr>
        <p:spPr/>
        <p:txBody>
          <a:bodyPr/>
          <a:lstStyle/>
          <a:p>
            <a:r>
              <a:rPr lang="en-US" dirty="0"/>
              <a:t>CaboPoint: Interim ORR by Investigator Assessment</a:t>
            </a:r>
          </a:p>
        </p:txBody>
      </p:sp>
      <p:sp>
        <p:nvSpPr>
          <p:cNvPr id="3" name="Content Placeholder 2">
            <a:extLst>
              <a:ext uri="{FF2B5EF4-FFF2-40B4-BE49-F238E27FC236}">
                <a16:creationId xmlns:a16="http://schemas.microsoft.com/office/drawing/2014/main" id="{1F05B9F9-D58F-412A-B83F-267606ABED62}"/>
              </a:ext>
            </a:extLst>
          </p:cNvPr>
          <p:cNvSpPr>
            <a:spLocks noGrp="1"/>
          </p:cNvSpPr>
          <p:nvPr>
            <p:ph idx="1"/>
          </p:nvPr>
        </p:nvSpPr>
        <p:spPr>
          <a:xfrm>
            <a:off x="604675" y="4344235"/>
            <a:ext cx="10877529" cy="1819497"/>
          </a:xfrm>
        </p:spPr>
        <p:txBody>
          <a:bodyPr/>
          <a:lstStyle/>
          <a:p>
            <a:r>
              <a:rPr lang="en-US" sz="2400" dirty="0"/>
              <a:t>Responses were observed across subgroups including age, sex, ECOG PS, IMDC risk group, treatment duration, and number of metastatic sites</a:t>
            </a:r>
          </a:p>
        </p:txBody>
      </p:sp>
      <p:sp>
        <p:nvSpPr>
          <p:cNvPr id="6" name="TextBox 5">
            <a:extLst>
              <a:ext uri="{FF2B5EF4-FFF2-40B4-BE49-F238E27FC236}">
                <a16:creationId xmlns:a16="http://schemas.microsoft.com/office/drawing/2014/main" id="{34768C1F-2815-D4C9-1432-4A7DA90285E9}"/>
              </a:ext>
            </a:extLst>
          </p:cNvPr>
          <p:cNvSpPr txBox="1"/>
          <p:nvPr/>
        </p:nvSpPr>
        <p:spPr bwMode="auto">
          <a:xfrm>
            <a:off x="441606" y="6350796"/>
            <a:ext cx="2348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Albiges. ASCO GU 2023. Abstr 606.</a:t>
            </a:r>
          </a:p>
        </p:txBody>
      </p:sp>
      <p:graphicFrame>
        <p:nvGraphicFramePr>
          <p:cNvPr id="4" name="Group 3">
            <a:extLst>
              <a:ext uri="{FF2B5EF4-FFF2-40B4-BE49-F238E27FC236}">
                <a16:creationId xmlns:a16="http://schemas.microsoft.com/office/drawing/2014/main" id="{5DBF3EB9-AC65-4E18-32EC-10B0122BCF16}"/>
              </a:ext>
            </a:extLst>
          </p:cNvPr>
          <p:cNvGraphicFramePr>
            <a:graphicFrameLocks/>
          </p:cNvGraphicFramePr>
          <p:nvPr>
            <p:extLst>
              <p:ext uri="{D42A27DB-BD31-4B8C-83A1-F6EECF244321}">
                <p14:modId xmlns:p14="http://schemas.microsoft.com/office/powerpoint/2010/main" val="1237875219"/>
              </p:ext>
            </p:extLst>
          </p:nvPr>
        </p:nvGraphicFramePr>
        <p:xfrm>
          <a:off x="746403" y="1608374"/>
          <a:ext cx="10759795" cy="2468928"/>
        </p:xfrm>
        <a:graphic>
          <a:graphicData uri="http://schemas.openxmlformats.org/drawingml/2006/table">
            <a:tbl>
              <a:tblPr/>
              <a:tblGrid>
                <a:gridCol w="2855779">
                  <a:extLst>
                    <a:ext uri="{9D8B030D-6E8A-4147-A177-3AD203B41FA5}">
                      <a16:colId xmlns:a16="http://schemas.microsoft.com/office/drawing/2014/main" val="20000"/>
                    </a:ext>
                  </a:extLst>
                </a:gridCol>
                <a:gridCol w="2634672">
                  <a:extLst>
                    <a:ext uri="{9D8B030D-6E8A-4147-A177-3AD203B41FA5}">
                      <a16:colId xmlns:a16="http://schemas.microsoft.com/office/drawing/2014/main" val="20001"/>
                    </a:ext>
                  </a:extLst>
                </a:gridCol>
                <a:gridCol w="2634672">
                  <a:extLst>
                    <a:ext uri="{9D8B030D-6E8A-4147-A177-3AD203B41FA5}">
                      <a16:colId xmlns:a16="http://schemas.microsoft.com/office/drawing/2014/main" val="20002"/>
                    </a:ext>
                  </a:extLst>
                </a:gridCol>
                <a:gridCol w="2634672">
                  <a:extLst>
                    <a:ext uri="{9D8B030D-6E8A-4147-A177-3AD203B41FA5}">
                      <a16:colId xmlns:a16="http://schemas.microsoft.com/office/drawing/2014/main" val="1947541489"/>
                    </a:ext>
                  </a:extLst>
                </a:gridCol>
              </a:tblGrid>
              <a:tr h="528579">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Cohort 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Cohort 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Overall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060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31.7 (20.3-45.0)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25.0 (10.7-44.9)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29.5 (20.3-40.2)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187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 (50.9)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(15.8)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(24.0)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(52.0)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 (30.5)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 (51.2)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(17.1)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443101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8060C-DBC0-3B44-1CD2-356386ACAA75}"/>
              </a:ext>
            </a:extLst>
          </p:cNvPr>
          <p:cNvSpPr>
            <a:spLocks noGrp="1"/>
          </p:cNvSpPr>
          <p:nvPr>
            <p:ph type="title"/>
          </p:nvPr>
        </p:nvSpPr>
        <p:spPr/>
        <p:txBody>
          <a:bodyPr/>
          <a:lstStyle/>
          <a:p>
            <a:r>
              <a:rPr lang="en-US" dirty="0"/>
              <a:t>CaboPoint: Investigators’ Conclusions</a:t>
            </a:r>
          </a:p>
        </p:txBody>
      </p:sp>
      <p:sp>
        <p:nvSpPr>
          <p:cNvPr id="7" name="Content Placeholder 6">
            <a:extLst>
              <a:ext uri="{FF2B5EF4-FFF2-40B4-BE49-F238E27FC236}">
                <a16:creationId xmlns:a16="http://schemas.microsoft.com/office/drawing/2014/main" id="{0280DC03-59D2-AC20-728E-CB7B2EF85277}"/>
              </a:ext>
            </a:extLst>
          </p:cNvPr>
          <p:cNvSpPr>
            <a:spLocks noGrp="1"/>
          </p:cNvSpPr>
          <p:nvPr>
            <p:ph idx="1"/>
          </p:nvPr>
        </p:nvSpPr>
        <p:spPr/>
        <p:txBody>
          <a:bodyPr/>
          <a:lstStyle/>
          <a:p>
            <a:r>
              <a:rPr lang="en-US" dirty="0"/>
              <a:t>In this interim analysis of patients with advanced RCC progressing after first-line CPI-based combination therapy, cabozantinib was associated with an ORR of 29.5%</a:t>
            </a:r>
          </a:p>
          <a:p>
            <a:pPr lvl="1"/>
            <a:r>
              <a:rPr lang="en-US" dirty="0"/>
              <a:t>ORR was 31.7% in patients progressing after nivolumab + ipilimumab and 25.0% in patients progressing after a checkpoint inhibitor + VEGF TKI</a:t>
            </a:r>
          </a:p>
          <a:p>
            <a:r>
              <a:rPr lang="en-US" dirty="0"/>
              <a:t>Safety data were not reported in this interim analysis</a:t>
            </a:r>
          </a:p>
          <a:p>
            <a:r>
              <a:rPr lang="en-US" dirty="0"/>
              <a:t>CaboPoint is ongoing and investigators anticipate the final analysis will occur in September 2023</a:t>
            </a:r>
          </a:p>
        </p:txBody>
      </p:sp>
      <p:sp>
        <p:nvSpPr>
          <p:cNvPr id="5" name="TextBox 4">
            <a:extLst>
              <a:ext uri="{FF2B5EF4-FFF2-40B4-BE49-F238E27FC236}">
                <a16:creationId xmlns:a16="http://schemas.microsoft.com/office/drawing/2014/main" id="{81BE39FF-452A-4DF1-C27D-1DE5A529EBEF}"/>
              </a:ext>
            </a:extLst>
          </p:cNvPr>
          <p:cNvSpPr txBox="1"/>
          <p:nvPr/>
        </p:nvSpPr>
        <p:spPr bwMode="auto">
          <a:xfrm>
            <a:off x="441606" y="6350796"/>
            <a:ext cx="2348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Albiges. ASCO GU 2023. Abstr 606.</a:t>
            </a:r>
          </a:p>
        </p:txBody>
      </p:sp>
    </p:spTree>
    <p:extLst>
      <p:ext uri="{BB962C8B-B14F-4D97-AF65-F5344CB8AC3E}">
        <p14:creationId xmlns:p14="http://schemas.microsoft.com/office/powerpoint/2010/main" val="2921062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GU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analysis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400" b="0" dirty="0">
                <a:solidFill>
                  <a:schemeClr val="bg1"/>
                </a:solidFill>
              </a:rPr>
              <a:t>Bladder cancer</a:t>
            </a:r>
          </a:p>
          <a:p>
            <a:pPr marL="342900" indent="-342900">
              <a:spcBef>
                <a:spcPts val="600"/>
              </a:spcBef>
              <a:spcAft>
                <a:spcPts val="0"/>
              </a:spcAft>
              <a:buFont typeface="Wingdings" pitchFamily="2" charset="2"/>
              <a:buChar char="§"/>
              <a:defRPr/>
            </a:pPr>
            <a:r>
              <a:rPr lang="en-US" sz="2400" b="0" dirty="0">
                <a:solidFill>
                  <a:schemeClr val="bg1"/>
                </a:solidFill>
              </a:rPr>
              <a:t>Prostate cancer</a:t>
            </a:r>
          </a:p>
          <a:p>
            <a:pPr marL="342900" indent="-342900">
              <a:spcBef>
                <a:spcPts val="600"/>
              </a:spcBef>
              <a:spcAft>
                <a:spcPts val="0"/>
              </a:spcAft>
              <a:buFont typeface="Wingdings" pitchFamily="2" charset="2"/>
              <a:buChar char="§"/>
              <a:defRPr/>
            </a:pPr>
            <a:r>
              <a:rPr lang="en-US" sz="2400" b="0" dirty="0">
                <a:solidFill>
                  <a:schemeClr val="bg1"/>
                </a:solidFill>
              </a:rPr>
              <a:t>Renal cancer</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56M7VY3CDVN5-632654293-2</_dlc_DocId>
    <_dlc_DocIdUrl xmlns="d54cbe69-32bd-412a-b004-9152f949605e">
      <Url>https://intranet.clinicaloptions.com/mews/oncology/ONC_2023_ASCO_GU_CF_(PRP5798)/606_Albiges/_layouts/15/DocIdRedir.aspx?ID=56M7VY3CDVN5-632654293-2</Url>
      <Description>56M7VY3CDVN5-632654293-2</Description>
    </_dlc_DocIdUrl>
    <Document_x0020_Category xmlns="f352040d-8a95-4fc6-8d4f-7238cccf8075">Conference Capsule Slides</Document_x0020_Category>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A4CEFDB6328243BE9E907A05E4F96C" ma:contentTypeVersion="1" ma:contentTypeDescription="Create a new document." ma:contentTypeScope="" ma:versionID="e45e79bd5eaa01e3f0e968512a5f02d1">
  <xsd:schema xmlns:xsd="http://www.w3.org/2001/XMLSchema" xmlns:xs="http://www.w3.org/2001/XMLSchema" xmlns:p="http://schemas.microsoft.com/office/2006/metadata/properties" xmlns:ns2="d54cbe69-32bd-412a-b004-9152f949605e" xmlns:ns3="f352040d-8a95-4fc6-8d4f-7238cccf8075" targetNamespace="http://schemas.microsoft.com/office/2006/metadata/properties" ma:root="true" ma:fieldsID="eca4b6bed2196102f34f883e3dea9648" ns2:_="" ns3:_="">
    <xsd:import namespace="d54cbe69-32bd-412a-b004-9152f949605e"/>
    <xsd:import namespace="f352040d-8a95-4fc6-8d4f-7238cccf8075"/>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352040d-8a95-4fc6-8d4f-7238cccf8075"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LongProperties xmlns="http://schemas.microsoft.com/office/2006/metadata/long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BA55BC3-5A03-47C2-8EC3-D964C3B5E779}">
  <ds:schemaRefs>
    <ds:schemaRef ds:uri="http://purl.org/dc/terms/"/>
    <ds:schemaRef ds:uri="http://schemas.microsoft.com/office/2006/metadata/properties"/>
    <ds:schemaRef ds:uri="http://www.w3.org/XML/1998/namespace"/>
    <ds:schemaRef ds:uri="http://schemas.microsoft.com/office/2006/documentManagement/types"/>
    <ds:schemaRef ds:uri="d54cbe69-32bd-412a-b004-9152f949605e"/>
    <ds:schemaRef ds:uri="http://schemas.microsoft.com/office/infopath/2007/PartnerControls"/>
    <ds:schemaRef ds:uri="http://purl.org/dc/dcmitype/"/>
    <ds:schemaRef ds:uri="http://schemas.openxmlformats.org/package/2006/metadata/core-properties"/>
    <ds:schemaRef ds:uri="f352040d-8a95-4fc6-8d4f-7238cccf8075"/>
    <ds:schemaRef ds:uri="http://purl.org/dc/elements/1.1/"/>
  </ds:schemaRefs>
</ds:datastoreItem>
</file>

<file path=customXml/itemProps2.xml><?xml version="1.0" encoding="utf-8"?>
<ds:datastoreItem xmlns:ds="http://schemas.openxmlformats.org/officeDocument/2006/customXml" ds:itemID="{CE1A4C13-C946-4F68-8A45-FE039AC2A8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f352040d-8a95-4fc6-8d4f-7238cccf807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2CC2BB1D-D6E8-4222-8E07-FEF747A4E9A1}">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1506</TotalTime>
  <Words>1511</Words>
  <Application>Microsoft Macintosh PowerPoint</Application>
  <PresentationFormat>Widescreen</PresentationFormat>
  <Paragraphs>243</Paragraphs>
  <Slides>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Arial</vt:lpstr>
      <vt:lpstr>Calibri</vt:lpstr>
      <vt:lpstr>Times</vt:lpstr>
      <vt:lpstr>Wingdings</vt:lpstr>
      <vt:lpstr>2022_CCO_Template</vt:lpstr>
      <vt:lpstr>CaboPoint: Phase II Trial of Second-line Cabozantinib Following Checkpoint Inhibitor–Based Combination Therapy for Advanced RCC</vt:lpstr>
      <vt:lpstr>About These Slides</vt:lpstr>
      <vt:lpstr>CaboPoint: Background</vt:lpstr>
      <vt:lpstr>CaboPoint: Study Design</vt:lpstr>
      <vt:lpstr>CaboPoint: Baseline Characteristics</vt:lpstr>
      <vt:lpstr>CaboPoint: Interim ORR by Investigator Assessment</vt:lpstr>
      <vt:lpstr>CaboPoint: Investigators’ Conclusions</vt:lpstr>
      <vt:lpstr>Go Online for More CCO  Coverage of ASCO GU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CaboPoint: Phase II Trial of Second-line Cabozantinib Following Checkpoint Inhibitor–Based Combination Therapy for Advanced RCC</dc:title>
  <dc:creator>Preferred User</dc:creator>
  <cp:lastModifiedBy>Nicole Mitchell</cp:lastModifiedBy>
  <cp:revision>40</cp:revision>
  <cp:lastPrinted>2016-09-26T20:21:49Z</cp:lastPrinted>
  <dcterms:created xsi:type="dcterms:W3CDTF">2005-05-27T15:08:01Z</dcterms:created>
  <dcterms:modified xsi:type="dcterms:W3CDTF">2023-02-24T21:06:30Z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d50efb3f-7142-4a55-a8de-ed52ab22dc10</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0x0101000FA4CEFDB6328243BE9E907A05E4F96C</vt:lpwstr>
  </property>
  <property fmtid="{D5CDD505-2E9C-101B-9397-08002B2CF9AE}" pid="9" name="MediaServiceImageTags">
    <vt:lpwstr/>
  </property>
</Properties>
</file>