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7"/>
  </p:notesMasterIdLst>
  <p:handoutMasterIdLst>
    <p:handoutMasterId r:id="rId18"/>
  </p:handoutMasterIdLst>
  <p:sldIdLst>
    <p:sldId id="321" r:id="rId8"/>
    <p:sldId id="308" r:id="rId9"/>
    <p:sldId id="544" r:id="rId10"/>
    <p:sldId id="545" r:id="rId11"/>
    <p:sldId id="557" r:id="rId12"/>
    <p:sldId id="568" r:id="rId13"/>
    <p:sldId id="569" r:id="rId14"/>
    <p:sldId id="549" r:id="rId15"/>
    <p:sldId id="55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B9BA39-5BD7-B0E8-A0DD-9238FC7FC904}" name="Jill Sakai" initials="JS" userId="Jill Sakai" providerId="None"/>
  <p188:author id="{D29EB85B-3D0E-D727-D5E3-628E3204E57B}" name="CLINICALOPTIONS\mbecker" initials="C" userId="CLINICALOPTIONS\mbecker" providerId="None"/>
  <p188:author id="{20EC60DB-C612-4F48-FBDA-992B22B09EC8}" name="Gordon Kelley" initials="GK" userId="S::gkelley@clinicaloptions.com::7e3d11cf-7436-4611-80d7-51121a6367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8BC696-0384-4D17-9CFC-56CD894DBD87}" v="24" dt="2022-12-17T20:27:44.64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2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24381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CR, complete response; CRi, complete response with incomplete hematologic recovery.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3807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AraC, cytarabine; CNS, central nervous system; CR, complete response; Dex, dexamethasone; EFS, event-free survival; MRD, measurable residual disease; OS, overall survival; PD, progressive disease; PFS, progression-free survival; Ph, Philadelphia chromosome; RFS, relapse-free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8586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9654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CRi, complete response with incomplete hematologic recovery; EFS, event-free survival; MRD, measurable residual disease; OS, overall survival; PCR, polymerase chain reaction.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46727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ALL, acute lymphoblastic leukemia; ALT, alanine aminotransferase; AST, aspartate aminotransferase; CR, complete response; HCT, hematopoietic cell transplant;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2253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MRD, measurable residual disease;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864419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GMALL-INITIAL1: Inotuzumab Ozogamicin Induction Therapy Followed by Standard Chemotherapy in Older Patients With </a:t>
            </a:r>
            <a:br>
              <a:rPr lang="en-US" sz="4000" dirty="0"/>
            </a:br>
            <a:r>
              <a:rPr lang="en-US" sz="4000" dirty="0"/>
              <a:t>B-Lymphoblastic Leukemia</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GMALL-INITIAL1: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patients with relapsed/refractory ALL, inotuzumab ozogamicin yields CR/CRi rates &gt;70%, even with high disease burden</a:t>
            </a:r>
            <a:r>
              <a:rPr lang="en-US" altLang="en-US" baseline="30000" dirty="0"/>
              <a:t>1,2</a:t>
            </a:r>
            <a:endParaRPr lang="en-US" altLang="en-US" dirty="0"/>
          </a:p>
          <a:p>
            <a:r>
              <a:rPr lang="en-US" altLang="en-US" dirty="0"/>
              <a:t>Frontline inotuzumab in combination with low-intensity chemotherapy showed promising efficacy in older patients with Philadelphia chromosome–negative ALL</a:t>
            </a:r>
            <a:r>
              <a:rPr lang="en-US" altLang="en-US" baseline="30000" dirty="0"/>
              <a:t>3,4</a:t>
            </a:r>
          </a:p>
          <a:p>
            <a:r>
              <a:rPr lang="en-US" altLang="en-US" dirty="0"/>
              <a:t>Phase II GMALL INITIAL1 trial evaluated safety and efficacy of inotuzumab ozogamicin induction therapy followed by conventional consolidation therapy in patients &gt;55 yr of age with CD22+ ALL</a:t>
            </a:r>
            <a:r>
              <a:rPr lang="en-US" altLang="en-US" baseline="30000" dirty="0"/>
              <a:t>5</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Kantarjian. Cancer.  2019;125:2474. 2. DeAngelo. Blood Cancer J. 2020;10:81.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Jabbour. Cancer. 2019;125:2579. 4. Chevallier. ASH 2022. Abstr 2724. 5. Stelljes. ASH 2022. Abstr 212.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GMALL-INITIAL1: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644522"/>
          </a:xfrm>
        </p:spPr>
        <p:txBody>
          <a:bodyPr/>
          <a:lstStyle/>
          <a:p>
            <a:r>
              <a:rPr lang="en-US" altLang="en-US" sz="2600" dirty="0"/>
              <a:t>Single-arm, open-label phase II trial</a:t>
            </a:r>
          </a:p>
        </p:txBody>
      </p:sp>
      <p:sp>
        <p:nvSpPr>
          <p:cNvPr id="2" name="Text Box 45">
            <a:extLst>
              <a:ext uri="{FF2B5EF4-FFF2-40B4-BE49-F238E27FC236}">
                <a16:creationId xmlns:a16="http://schemas.microsoft.com/office/drawing/2014/main" id="{ED28C967-6ED8-7EF2-88F0-E42A337F0550}"/>
              </a:ext>
            </a:extLst>
          </p:cNvPr>
          <p:cNvSpPr txBox="1">
            <a:spLocks noChangeArrowheads="1"/>
          </p:cNvSpPr>
          <p:nvPr/>
        </p:nvSpPr>
        <p:spPr bwMode="auto">
          <a:xfrm>
            <a:off x="443780" y="2455069"/>
            <a:ext cx="238671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aged &gt;55 yr with untreated CD22+, Ph- ALL considered fit for therapy ± documented CNS involvement</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45)</a:t>
            </a:r>
            <a:endParaRPr lang="en-US" altLang="en-US" sz="1800" b="0" dirty="0">
              <a:solidFill>
                <a:schemeClr val="bg1"/>
              </a:solidFill>
              <a:latin typeface="Calibri" panose="020F0502020204030204" pitchFamily="34" charset="0"/>
            </a:endParaRPr>
          </a:p>
        </p:txBody>
      </p:sp>
      <p:sp>
        <p:nvSpPr>
          <p:cNvPr id="3" name="Rectangle 46">
            <a:extLst>
              <a:ext uri="{FF2B5EF4-FFF2-40B4-BE49-F238E27FC236}">
                <a16:creationId xmlns:a16="http://schemas.microsoft.com/office/drawing/2014/main" id="{5D54402D-6DB5-B853-EA5A-179DAB96B1BC}"/>
              </a:ext>
            </a:extLst>
          </p:cNvPr>
          <p:cNvSpPr>
            <a:spLocks noChangeArrowheads="1"/>
          </p:cNvSpPr>
          <p:nvPr/>
        </p:nvSpPr>
        <p:spPr bwMode="auto">
          <a:xfrm>
            <a:off x="11032230" y="3257892"/>
            <a:ext cx="1128545" cy="37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2 yr</a:t>
            </a:r>
          </a:p>
        </p:txBody>
      </p:sp>
      <p:sp>
        <p:nvSpPr>
          <p:cNvPr id="9" name="Line 52">
            <a:extLst>
              <a:ext uri="{FF2B5EF4-FFF2-40B4-BE49-F238E27FC236}">
                <a16:creationId xmlns:a16="http://schemas.microsoft.com/office/drawing/2014/main" id="{D3A01B00-8B78-3653-789E-391EF056B6BD}"/>
              </a:ext>
            </a:extLst>
          </p:cNvPr>
          <p:cNvSpPr>
            <a:spLocks noChangeShapeType="1"/>
          </p:cNvSpPr>
          <p:nvPr/>
        </p:nvSpPr>
        <p:spPr bwMode="auto">
          <a:xfrm>
            <a:off x="2726570" y="3467530"/>
            <a:ext cx="5853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Rectangle 3">
            <a:extLst>
              <a:ext uri="{FF2B5EF4-FFF2-40B4-BE49-F238E27FC236}">
                <a16:creationId xmlns:a16="http://schemas.microsoft.com/office/drawing/2014/main" id="{D40B6636-0EED-517B-7F6E-363E98B2DF8A}"/>
              </a:ext>
            </a:extLst>
          </p:cNvPr>
          <p:cNvSpPr txBox="1">
            <a:spLocks noChangeArrowheads="1"/>
          </p:cNvSpPr>
          <p:nvPr/>
        </p:nvSpPr>
        <p:spPr bwMode="auto">
          <a:xfrm>
            <a:off x="604674" y="4984975"/>
            <a:ext cx="10877529" cy="135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kern="0" dirty="0"/>
              <a:t>Primary endpoint: </a:t>
            </a:r>
            <a:r>
              <a:rPr lang="en-US" altLang="en-US" sz="2400" b="0" kern="0" dirty="0"/>
              <a:t>12-mo EFS</a:t>
            </a:r>
          </a:p>
          <a:p>
            <a:r>
              <a:rPr lang="en-US" altLang="en-US" sz="2400" kern="0" dirty="0"/>
              <a:t>Secondary endpoints: </a:t>
            </a:r>
            <a:r>
              <a:rPr lang="en-US" altLang="en-US" sz="2400" b="0" kern="0" dirty="0"/>
              <a:t>CR rate, MRD negativity after induction, 2-yr RFS, 2-yr OS, deaths during induction or CR, molecular relapse, safety</a:t>
            </a:r>
          </a:p>
        </p:txBody>
      </p:sp>
      <p:sp>
        <p:nvSpPr>
          <p:cNvPr id="13" name="Rectangle 49">
            <a:extLst>
              <a:ext uri="{FF2B5EF4-FFF2-40B4-BE49-F238E27FC236}">
                <a16:creationId xmlns:a16="http://schemas.microsoft.com/office/drawing/2014/main" id="{FFE0DAC9-335B-6324-5011-72BFB5AE9AE3}"/>
              </a:ext>
            </a:extLst>
          </p:cNvPr>
          <p:cNvSpPr>
            <a:spLocks noChangeArrowheads="1"/>
          </p:cNvSpPr>
          <p:nvPr/>
        </p:nvSpPr>
        <p:spPr bwMode="auto">
          <a:xfrm>
            <a:off x="8856254" y="2894853"/>
            <a:ext cx="2104005" cy="119892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6-Mercaptopurine/</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Methotrexate</a:t>
            </a:r>
          </a:p>
        </p:txBody>
      </p:sp>
      <p:sp>
        <p:nvSpPr>
          <p:cNvPr id="5" name="TextBox 4">
            <a:extLst>
              <a:ext uri="{FF2B5EF4-FFF2-40B4-BE49-F238E27FC236}">
                <a16:creationId xmlns:a16="http://schemas.microsoft.com/office/drawing/2014/main" id="{CFD147FA-E146-F5F2-8B5B-0F048FC274FD}"/>
              </a:ext>
            </a:extLst>
          </p:cNvPr>
          <p:cNvSpPr txBox="1"/>
          <p:nvPr/>
        </p:nvSpPr>
        <p:spPr bwMode="auto">
          <a:xfrm>
            <a:off x="3515424" y="2529597"/>
            <a:ext cx="29653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Induction (up to 3 cycles)</a:t>
            </a:r>
          </a:p>
        </p:txBody>
      </p:sp>
      <p:sp>
        <p:nvSpPr>
          <p:cNvPr id="8" name="TextBox 7">
            <a:extLst>
              <a:ext uri="{FF2B5EF4-FFF2-40B4-BE49-F238E27FC236}">
                <a16:creationId xmlns:a16="http://schemas.microsoft.com/office/drawing/2014/main" id="{9BB6DF13-AD75-1C35-B353-B480155B4123}"/>
              </a:ext>
            </a:extLst>
          </p:cNvPr>
          <p:cNvSpPr txBox="1"/>
          <p:nvPr/>
        </p:nvSpPr>
        <p:spPr bwMode="auto">
          <a:xfrm>
            <a:off x="8724155" y="2529597"/>
            <a:ext cx="2386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Maintenance</a:t>
            </a:r>
          </a:p>
        </p:txBody>
      </p:sp>
      <p:sp>
        <p:nvSpPr>
          <p:cNvPr id="17" name="Line 52">
            <a:extLst>
              <a:ext uri="{FF2B5EF4-FFF2-40B4-BE49-F238E27FC236}">
                <a16:creationId xmlns:a16="http://schemas.microsoft.com/office/drawing/2014/main" id="{6525EDB1-DA37-A6C9-399D-758D2295D1E1}"/>
              </a:ext>
            </a:extLst>
          </p:cNvPr>
          <p:cNvSpPr>
            <a:spLocks noChangeShapeType="1"/>
          </p:cNvSpPr>
          <p:nvPr/>
        </p:nvSpPr>
        <p:spPr bwMode="auto">
          <a:xfrm>
            <a:off x="11012898" y="3453933"/>
            <a:ext cx="28647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Rectangle 49">
            <a:extLst>
              <a:ext uri="{FF2B5EF4-FFF2-40B4-BE49-F238E27FC236}">
                <a16:creationId xmlns:a16="http://schemas.microsoft.com/office/drawing/2014/main" id="{D357E222-7615-D298-5D2B-2C9D8D554179}"/>
              </a:ext>
            </a:extLst>
          </p:cNvPr>
          <p:cNvSpPr>
            <a:spLocks noChangeArrowheads="1"/>
          </p:cNvSpPr>
          <p:nvPr/>
        </p:nvSpPr>
        <p:spPr bwMode="auto">
          <a:xfrm>
            <a:off x="3428334" y="2885510"/>
            <a:ext cx="3169271" cy="119893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Inotuzumab Ozogamicin</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0.5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a:t>
            </a:r>
            <a:endParaRPr lang="en-US" altLang="en-US" sz="1800" b="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D1, 8, 15 each cycle*</a:t>
            </a:r>
            <a:r>
              <a:rPr lang="en-US" altLang="en-US" sz="1800" b="0" baseline="30000" dirty="0">
                <a:solidFill>
                  <a:schemeClr val="tx1"/>
                </a:solidFill>
                <a:latin typeface="Calibri" panose="020F0502020204030204" pitchFamily="34" charset="0"/>
              </a:rPr>
              <a:t>†</a:t>
            </a:r>
            <a:endParaRPr lang="en-US" altLang="en-US" sz="1800" b="0" dirty="0">
              <a:solidFill>
                <a:schemeClr val="tx1"/>
              </a:solidFill>
              <a:latin typeface="Calibri" panose="020F0502020204030204" pitchFamily="34" charset="0"/>
            </a:endParaRPr>
          </a:p>
        </p:txBody>
      </p:sp>
      <p:sp>
        <p:nvSpPr>
          <p:cNvPr id="7" name="TextBox 6">
            <a:extLst>
              <a:ext uri="{FF2B5EF4-FFF2-40B4-BE49-F238E27FC236}">
                <a16:creationId xmlns:a16="http://schemas.microsoft.com/office/drawing/2014/main" id="{A62B4167-C94A-CF4C-B673-FBC5369EA38E}"/>
              </a:ext>
            </a:extLst>
          </p:cNvPr>
          <p:cNvSpPr txBox="1"/>
          <p:nvPr/>
        </p:nvSpPr>
        <p:spPr bwMode="auto">
          <a:xfrm>
            <a:off x="6499634" y="2523063"/>
            <a:ext cx="2386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Consolidation</a:t>
            </a:r>
          </a:p>
        </p:txBody>
      </p:sp>
      <p:sp>
        <p:nvSpPr>
          <p:cNvPr id="10" name="Rectangle 49">
            <a:extLst>
              <a:ext uri="{FF2B5EF4-FFF2-40B4-BE49-F238E27FC236}">
                <a16:creationId xmlns:a16="http://schemas.microsoft.com/office/drawing/2014/main" id="{2A6E4448-38C6-05E4-D55C-271EF04ADD5B}"/>
              </a:ext>
            </a:extLst>
          </p:cNvPr>
          <p:cNvSpPr>
            <a:spLocks noChangeArrowheads="1"/>
          </p:cNvSpPr>
          <p:nvPr/>
        </p:nvSpPr>
        <p:spPr bwMode="auto">
          <a:xfrm>
            <a:off x="6777963" y="2884168"/>
            <a:ext cx="1862217" cy="119892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Conventional</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Chemotherapy</a:t>
            </a:r>
          </a:p>
        </p:txBody>
      </p:sp>
      <p:sp>
        <p:nvSpPr>
          <p:cNvPr id="11" name="Text Box 15">
            <a:extLst>
              <a:ext uri="{FF2B5EF4-FFF2-40B4-BE49-F238E27FC236}">
                <a16:creationId xmlns:a16="http://schemas.microsoft.com/office/drawing/2014/main" id="{DD941C23-D544-9B92-96D6-AF8C69580C6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Stelljes. ASH 2022. Abstr 212.</a:t>
            </a:r>
            <a:endParaRPr lang="en-US" altLang="en-US" sz="1200" b="0" dirty="0">
              <a:solidFill>
                <a:schemeClr val="bg2"/>
              </a:solidFill>
              <a:latin typeface="Calibri" panose="020F0502020204030204" pitchFamily="34" charset="0"/>
            </a:endParaRPr>
          </a:p>
        </p:txBody>
      </p:sp>
      <p:sp>
        <p:nvSpPr>
          <p:cNvPr id="4" name="TextBox 3">
            <a:extLst>
              <a:ext uri="{FF2B5EF4-FFF2-40B4-BE49-F238E27FC236}">
                <a16:creationId xmlns:a16="http://schemas.microsoft.com/office/drawing/2014/main" id="{B59BE907-99D6-F24D-6DCA-5AB8D070A643}"/>
              </a:ext>
            </a:extLst>
          </p:cNvPr>
          <p:cNvSpPr txBox="1"/>
          <p:nvPr/>
        </p:nvSpPr>
        <p:spPr bwMode="auto">
          <a:xfrm>
            <a:off x="3557697" y="4088383"/>
            <a:ext cx="49952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*Cycle 1, D1 dose 0.8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 combination with 10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dexamethasone D7, 8 and D14, 17 plus MTX, AraC, Dex.</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GMALL-INITIAL1: Baseline Characteristics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956689526"/>
              </p:ext>
            </p:extLst>
          </p:nvPr>
        </p:nvGraphicFramePr>
        <p:xfrm>
          <a:off x="727074" y="1604963"/>
          <a:ext cx="5173137" cy="3657664"/>
        </p:xfrm>
        <a:graphic>
          <a:graphicData uri="http://schemas.openxmlformats.org/drawingml/2006/table">
            <a:tbl>
              <a:tblPr/>
              <a:tblGrid>
                <a:gridCol w="3364408">
                  <a:extLst>
                    <a:ext uri="{9D8B030D-6E8A-4147-A177-3AD203B41FA5}">
                      <a16:colId xmlns:a16="http://schemas.microsoft.com/office/drawing/2014/main" val="20000"/>
                    </a:ext>
                  </a:extLst>
                </a:gridCol>
                <a:gridCol w="1808729">
                  <a:extLst>
                    <a:ext uri="{9D8B030D-6E8A-4147-A177-3AD203B41FA5}">
                      <a16:colId xmlns:a16="http://schemas.microsoft.com/office/drawing/2014/main" val="2000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yr,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(56-80)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Gender,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type,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Common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 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5" name="Group 32">
            <a:extLst>
              <a:ext uri="{FF2B5EF4-FFF2-40B4-BE49-F238E27FC236}">
                <a16:creationId xmlns:a16="http://schemas.microsoft.com/office/drawing/2014/main" id="{5AD77E18-D1E6-2925-AC3C-9319C6DC7B40}"/>
              </a:ext>
            </a:extLst>
          </p:cNvPr>
          <p:cNvGraphicFramePr>
            <a:graphicFrameLocks noGrp="1"/>
          </p:cNvGraphicFramePr>
          <p:nvPr>
            <p:extLst>
              <p:ext uri="{D42A27DB-BD31-4B8C-83A1-F6EECF244321}">
                <p14:modId xmlns:p14="http://schemas.microsoft.com/office/powerpoint/2010/main" val="928025747"/>
              </p:ext>
            </p:extLst>
          </p:nvPr>
        </p:nvGraphicFramePr>
        <p:xfrm>
          <a:off x="6180286" y="1599097"/>
          <a:ext cx="5284640" cy="2773717"/>
        </p:xfrm>
        <a:graphic>
          <a:graphicData uri="http://schemas.openxmlformats.org/drawingml/2006/table">
            <a:tbl>
              <a:tblPr/>
              <a:tblGrid>
                <a:gridCol w="3436926">
                  <a:extLst>
                    <a:ext uri="{9D8B030D-6E8A-4147-A177-3AD203B41FA5}">
                      <a16:colId xmlns:a16="http://schemas.microsoft.com/office/drawing/2014/main" val="20000"/>
                    </a:ext>
                  </a:extLst>
                </a:gridCol>
                <a:gridCol w="1847714">
                  <a:extLst>
                    <a:ext uri="{9D8B030D-6E8A-4147-A177-3AD203B41FA5}">
                      <a16:colId xmlns:a16="http://schemas.microsoft.com/office/drawing/2014/main" val="2000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Blasts ≥20% CD20+,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CD22 expression ,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Blasts ≥20%-40% CD22+,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Blasts &gt;40%-60% CD22+,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Blasts &gt;60% CD22+,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(21-99)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 name="Text Box 15">
            <a:extLst>
              <a:ext uri="{FF2B5EF4-FFF2-40B4-BE49-F238E27FC236}">
                <a16:creationId xmlns:a16="http://schemas.microsoft.com/office/drawing/2014/main" id="{761FF186-2144-2918-1F62-A635203A12E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Stelljes. ASH 2022. Abstr 212.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12554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GMALL-INITIAL1: Efficacy Outcomes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035325857"/>
              </p:ext>
            </p:extLst>
          </p:nvPr>
        </p:nvGraphicFramePr>
        <p:xfrm>
          <a:off x="522288" y="1603175"/>
          <a:ext cx="5489426" cy="4114880"/>
        </p:xfrm>
        <a:graphic>
          <a:graphicData uri="http://schemas.openxmlformats.org/drawingml/2006/table">
            <a:tbl>
              <a:tblPr/>
              <a:tblGrid>
                <a:gridCol w="3695231">
                  <a:extLst>
                    <a:ext uri="{9D8B030D-6E8A-4147-A177-3AD203B41FA5}">
                      <a16:colId xmlns:a16="http://schemas.microsoft.com/office/drawing/2014/main" val="20000"/>
                    </a:ext>
                  </a:extLst>
                </a:gridCol>
                <a:gridCol w="1794195">
                  <a:extLst>
                    <a:ext uri="{9D8B030D-6E8A-4147-A177-3AD203B41FA5}">
                      <a16:colId xmlns:a16="http://schemas.microsoft.com/office/drawing/2014/main" val="20001"/>
                    </a:ext>
                  </a:extLst>
                </a:gridCol>
              </a:tblGrid>
              <a:tr h="3199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46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CR/CRi after 2 induction cycles,</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receiving 3 cycles inotuzumab*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59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Early deaths within first 6 mo,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45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 by PCR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 after 2 induction cycles,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 after 3 induction cycles,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31/42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48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between cycles,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 to second induction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 to third induction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Third induction to first consolidation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(21-31)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(27-33)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(26-42)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9199012"/>
                  </a:ext>
                </a:extLst>
              </a:tr>
            </a:tbl>
          </a:graphicData>
        </a:graphic>
      </p:graphicFrame>
      <p:graphicFrame>
        <p:nvGraphicFramePr>
          <p:cNvPr id="5" name="Group 32">
            <a:extLst>
              <a:ext uri="{FF2B5EF4-FFF2-40B4-BE49-F238E27FC236}">
                <a16:creationId xmlns:a16="http://schemas.microsoft.com/office/drawing/2014/main" id="{5AD77E18-D1E6-2925-AC3C-9319C6DC7B40}"/>
              </a:ext>
            </a:extLst>
          </p:cNvPr>
          <p:cNvGraphicFramePr>
            <a:graphicFrameLocks noGrp="1"/>
          </p:cNvGraphicFramePr>
          <p:nvPr>
            <p:extLst>
              <p:ext uri="{D42A27DB-BD31-4B8C-83A1-F6EECF244321}">
                <p14:modId xmlns:p14="http://schemas.microsoft.com/office/powerpoint/2010/main" val="553832657"/>
              </p:ext>
            </p:extLst>
          </p:nvPr>
        </p:nvGraphicFramePr>
        <p:xfrm>
          <a:off x="6180286" y="1608457"/>
          <a:ext cx="5284640" cy="2468928"/>
        </p:xfrm>
        <a:graphic>
          <a:graphicData uri="http://schemas.openxmlformats.org/drawingml/2006/table">
            <a:tbl>
              <a:tblPr/>
              <a:tblGrid>
                <a:gridCol w="3294790">
                  <a:extLst>
                    <a:ext uri="{9D8B030D-6E8A-4147-A177-3AD203B41FA5}">
                      <a16:colId xmlns:a16="http://schemas.microsoft.com/office/drawing/2014/main" val="20000"/>
                    </a:ext>
                  </a:extLst>
                </a:gridCol>
                <a:gridCol w="1989850">
                  <a:extLst>
                    <a:ext uri="{9D8B030D-6E8A-4147-A177-3AD203B41FA5}">
                      <a16:colId xmlns:a16="http://schemas.microsoft.com/office/drawing/2014/main" val="20001"/>
                    </a:ext>
                  </a:extLst>
                </a:gridCol>
              </a:tblGrid>
              <a:tr h="36777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Survival,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Evaluable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67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(82-99)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(69-94)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77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(79-98)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(59-88)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 name="Text Box 15">
            <a:extLst>
              <a:ext uri="{FF2B5EF4-FFF2-40B4-BE49-F238E27FC236}">
                <a16:creationId xmlns:a16="http://schemas.microsoft.com/office/drawing/2014/main" id="{761FF186-2144-2918-1F62-A635203A12E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Stelljes. ASH 2022. Abstr 212.</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3A3F9EE5-E2D0-3C08-B78E-8F7CD69B0ECC}"/>
              </a:ext>
            </a:extLst>
          </p:cNvPr>
          <p:cNvSpPr txBox="1"/>
          <p:nvPr/>
        </p:nvSpPr>
        <p:spPr bwMode="auto">
          <a:xfrm>
            <a:off x="609759" y="5745707"/>
            <a:ext cx="5188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patient died in molecular CR after second induction cycle.</a:t>
            </a:r>
          </a:p>
        </p:txBody>
      </p:sp>
      <p:sp>
        <p:nvSpPr>
          <p:cNvPr id="7" name="Rectangle 3">
            <a:extLst>
              <a:ext uri="{FF2B5EF4-FFF2-40B4-BE49-F238E27FC236}">
                <a16:creationId xmlns:a16="http://schemas.microsoft.com/office/drawing/2014/main" id="{CAB6DFDB-45A6-7772-D9AD-BB93B0A9DC20}"/>
              </a:ext>
            </a:extLst>
          </p:cNvPr>
          <p:cNvSpPr txBox="1">
            <a:spLocks noChangeArrowheads="1"/>
          </p:cNvSpPr>
          <p:nvPr/>
        </p:nvSpPr>
        <p:spPr bwMode="auto">
          <a:xfrm>
            <a:off x="6171647" y="4240673"/>
            <a:ext cx="5301917" cy="583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Median follow-up: 697 days</a:t>
            </a:r>
          </a:p>
        </p:txBody>
      </p:sp>
    </p:spTree>
    <p:extLst>
      <p:ext uri="{BB962C8B-B14F-4D97-AF65-F5344CB8AC3E}">
        <p14:creationId xmlns:p14="http://schemas.microsoft.com/office/powerpoint/2010/main" val="705673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GMALL-INITIAL1: Adverse Events During Induction, Events, and Subsequent Treatment</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227190556"/>
              </p:ext>
            </p:extLst>
          </p:nvPr>
        </p:nvGraphicFramePr>
        <p:xfrm>
          <a:off x="522288" y="1608385"/>
          <a:ext cx="6108383" cy="4177975"/>
        </p:xfrm>
        <a:graphic>
          <a:graphicData uri="http://schemas.openxmlformats.org/drawingml/2006/table">
            <a:tbl>
              <a:tblPr/>
              <a:tblGrid>
                <a:gridCol w="2416855">
                  <a:extLst>
                    <a:ext uri="{9D8B030D-6E8A-4147-A177-3AD203B41FA5}">
                      <a16:colId xmlns:a16="http://schemas.microsoft.com/office/drawing/2014/main" val="20000"/>
                    </a:ext>
                  </a:extLst>
                </a:gridCol>
                <a:gridCol w="1216478">
                  <a:extLst>
                    <a:ext uri="{9D8B030D-6E8A-4147-A177-3AD203B41FA5}">
                      <a16:colId xmlns:a16="http://schemas.microsoft.com/office/drawing/2014/main" val="105619592"/>
                    </a:ext>
                  </a:extLst>
                </a:gridCol>
                <a:gridCol w="1267751">
                  <a:extLst>
                    <a:ext uri="{9D8B030D-6E8A-4147-A177-3AD203B41FA5}">
                      <a16:colId xmlns:a16="http://schemas.microsoft.com/office/drawing/2014/main" val="2945791083"/>
                    </a:ext>
                  </a:extLst>
                </a:gridCol>
                <a:gridCol w="1207299">
                  <a:extLst>
                    <a:ext uri="{9D8B030D-6E8A-4147-A177-3AD203B41FA5}">
                      <a16:colId xmlns:a16="http://schemas.microsoft.com/office/drawing/2014/main" val="2000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 Grade 3/4 in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&gt;5% of 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Cycle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Cycle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Cycle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Leukocytopenia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Elevation of AST/ALT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919901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Elevation of bilirubin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56246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Hyperglycemia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31111439"/>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1869393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Veno-occlusive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 patient)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3008440"/>
                  </a:ext>
                </a:extLst>
              </a:tr>
            </a:tbl>
          </a:graphicData>
        </a:graphic>
      </p:graphicFrame>
      <p:sp>
        <p:nvSpPr>
          <p:cNvPr id="3" name="Text Box 15">
            <a:extLst>
              <a:ext uri="{FF2B5EF4-FFF2-40B4-BE49-F238E27FC236}">
                <a16:creationId xmlns:a16="http://schemas.microsoft.com/office/drawing/2014/main" id="{761FF186-2144-2918-1F62-A635203A12E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Stelljes. ASH 2022. Abstr 212.</a:t>
            </a:r>
            <a:endParaRPr lang="en-US" altLang="en-US" sz="1200" b="0" dirty="0">
              <a:solidFill>
                <a:schemeClr val="bg2"/>
              </a:solidFill>
              <a:latin typeface="Calibri" panose="020F0502020204030204" pitchFamily="34" charset="0"/>
            </a:endParaRPr>
          </a:p>
        </p:txBody>
      </p:sp>
      <p:sp>
        <p:nvSpPr>
          <p:cNvPr id="4" name="TextBox 3">
            <a:extLst>
              <a:ext uri="{FF2B5EF4-FFF2-40B4-BE49-F238E27FC236}">
                <a16:creationId xmlns:a16="http://schemas.microsoft.com/office/drawing/2014/main" id="{B0016E0D-DACB-0251-516F-F2FFB0602DC4}"/>
              </a:ext>
            </a:extLst>
          </p:cNvPr>
          <p:cNvSpPr txBox="1"/>
          <p:nvPr/>
        </p:nvSpPr>
        <p:spPr bwMode="auto">
          <a:xfrm>
            <a:off x="609759" y="5786360"/>
            <a:ext cx="58156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patient reported with suspected veno-occlusive disease after second induction therapy.</a:t>
            </a:r>
          </a:p>
        </p:txBody>
      </p:sp>
      <p:graphicFrame>
        <p:nvGraphicFramePr>
          <p:cNvPr id="6" name="Group 32">
            <a:extLst>
              <a:ext uri="{FF2B5EF4-FFF2-40B4-BE49-F238E27FC236}">
                <a16:creationId xmlns:a16="http://schemas.microsoft.com/office/drawing/2014/main" id="{B5050CCA-44FE-D88E-43B5-487504CF994B}"/>
              </a:ext>
            </a:extLst>
          </p:cNvPr>
          <p:cNvGraphicFramePr>
            <a:graphicFrameLocks noGrp="1"/>
          </p:cNvGraphicFramePr>
          <p:nvPr>
            <p:extLst>
              <p:ext uri="{D42A27DB-BD31-4B8C-83A1-F6EECF244321}">
                <p14:modId xmlns:p14="http://schemas.microsoft.com/office/powerpoint/2010/main" val="4037417759"/>
              </p:ext>
            </p:extLst>
          </p:nvPr>
        </p:nvGraphicFramePr>
        <p:xfrm>
          <a:off x="6780385" y="1608385"/>
          <a:ext cx="4970429" cy="3690276"/>
        </p:xfrm>
        <a:graphic>
          <a:graphicData uri="http://schemas.openxmlformats.org/drawingml/2006/table">
            <a:tbl>
              <a:tblPr/>
              <a:tblGrid>
                <a:gridCol w="2649365">
                  <a:extLst>
                    <a:ext uri="{9D8B030D-6E8A-4147-A177-3AD203B41FA5}">
                      <a16:colId xmlns:a16="http://schemas.microsoft.com/office/drawing/2014/main" val="20000"/>
                    </a:ext>
                  </a:extLst>
                </a:gridCol>
                <a:gridCol w="2321064">
                  <a:extLst>
                    <a:ext uri="{9D8B030D-6E8A-4147-A177-3AD203B41FA5}">
                      <a16:colId xmlns:a16="http://schemas.microsoft.com/office/drawing/2014/main" val="2000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in first year,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Persisting disease,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Relapse,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in CR,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Subsequent treatment,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Blinatumomab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Inotuzumab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 T-cells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Allogeneic HCT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 relapse, 2 MRD)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(relapse)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(relapse)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(4 in first CR,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after relapse)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24053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GMALL-INITIAL1: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Inotuzumab ozogamicin monotherapy appeared to be highly effective as frontline induction therapy for patients &gt;55 yr of age with newly diagnosed CD22+ B-lymphoblastic leukemia</a:t>
            </a:r>
          </a:p>
          <a:p>
            <a:pPr lvl="1"/>
            <a:r>
              <a:rPr lang="en-US" altLang="en-US" sz="2400" dirty="0"/>
              <a:t>MRD-negative CR after 3 induction cycles: 74%</a:t>
            </a:r>
          </a:p>
          <a:p>
            <a:pPr lvl="1"/>
            <a:r>
              <a:rPr lang="en-US" altLang="en-US" sz="2400" dirty="0"/>
              <a:t>OS after 2 yr (following conventional consolidation and maintenance): 81%</a:t>
            </a:r>
          </a:p>
          <a:p>
            <a:r>
              <a:rPr lang="en-US" altLang="en-US" sz="2600" dirty="0"/>
              <a:t>Toxicity acceptable with no early deaths within first 6 mo</a:t>
            </a:r>
          </a:p>
          <a:p>
            <a:r>
              <a:rPr lang="en-US" altLang="en-US" sz="2600" dirty="0"/>
              <a:t>Investigators suggested that inotuzumab induction therapy be evaluated in prospective trials for possible integration with other regimens</a:t>
            </a:r>
          </a:p>
        </p:txBody>
      </p:sp>
      <p:sp>
        <p:nvSpPr>
          <p:cNvPr id="2" name="Text Box 15">
            <a:extLst>
              <a:ext uri="{FF2B5EF4-FFF2-40B4-BE49-F238E27FC236}">
                <a16:creationId xmlns:a16="http://schemas.microsoft.com/office/drawing/2014/main" id="{69C8D289-4702-FD8E-4344-0CEBCD3FBCF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Stelljes. ASH 2022. Abstr 212.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56M7VY3CDVN5-1444639762-2</_dlc_DocId>
    <_dlc_DocIdUrl xmlns="d54cbe69-32bd-412a-b004-9152f949605e">
      <Url>https://intranet.clinicaloptions.com/mews/oncology/ONC_2022_ASH_CF_(5667)/LEUK_212_Stelljes/_layouts/15/DocIdRedir.aspx?ID=56M7VY3CDVN5-1444639762-2</Url>
      <Description>56M7VY3CDVN5-1444639762-2</Description>
    </_dlc_DocIdUrl>
    <Document_x0020_Category xmlns="598d253b-2a81-4e51-9db4-a1b97f231a8f">Conference Capsule Slides</Document_x0020_Category>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3CED8671D5D5B448BB465C8B82ACA32D" ma:contentTypeVersion="1" ma:contentTypeDescription="Create a new document." ma:contentTypeScope="" ma:versionID="c49a3d54cb90e9078dc46ccda9e2c8fe">
  <xsd:schema xmlns:xsd="http://www.w3.org/2001/XMLSchema" xmlns:xs="http://www.w3.org/2001/XMLSchema" xmlns:p="http://schemas.microsoft.com/office/2006/metadata/properties" xmlns:ns2="d54cbe69-32bd-412a-b004-9152f949605e" xmlns:ns3="598d253b-2a81-4e51-9db4-a1b97f231a8f" targetNamespace="http://schemas.microsoft.com/office/2006/metadata/properties" ma:root="true" ma:fieldsID="b8bd0e577cb11d823f71e8b4e43d6ae8" ns2:_="" ns3:_="">
    <xsd:import namespace="d54cbe69-32bd-412a-b004-9152f949605e"/>
    <xsd:import namespace="598d253b-2a81-4e51-9db4-a1b97f231a8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98d253b-2a81-4e51-9db4-a1b97f231a8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www.w3.org/XML/1998/namespace"/>
    <ds:schemaRef ds:uri="http://purl.org/dc/elements/1.1/"/>
    <ds:schemaRef ds:uri="http://purl.org/dc/terms/"/>
    <ds:schemaRef ds:uri="http://schemas.microsoft.com/office/2006/metadata/properties"/>
    <ds:schemaRef ds:uri="d54cbe69-32bd-412a-b004-9152f949605e"/>
    <ds:schemaRef ds:uri="http://purl.org/dc/dcmitype/"/>
    <ds:schemaRef ds:uri="598d253b-2a81-4e51-9db4-a1b97f231a8f"/>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3.xml><?xml version="1.0" encoding="utf-8"?>
<ds:datastoreItem xmlns:ds="http://schemas.openxmlformats.org/officeDocument/2006/customXml" ds:itemID="{9A80EB9C-F0E2-47FE-8500-DBEB51E82B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98d253b-2a81-4e51-9db4-a1b97f231a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4020</TotalTime>
  <Words>1325</Words>
  <Application>Microsoft Office PowerPoint</Application>
  <PresentationFormat>Widescreen</PresentationFormat>
  <Paragraphs>211</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GMALL-INITIAL1: Inotuzumab Ozogamicin Induction Therapy Followed by Standard Chemotherapy in Older Patients With  B-Lymphoblastic Leukemia</vt:lpstr>
      <vt:lpstr>About These Slides</vt:lpstr>
      <vt:lpstr>GMALL-INITIAL1: Background</vt:lpstr>
      <vt:lpstr>GMALL-INITIAL1: Study Design</vt:lpstr>
      <vt:lpstr>GMALL-INITIAL1: Baseline Characteristics</vt:lpstr>
      <vt:lpstr>GMALL-INITIAL1: Efficacy Outcomes</vt:lpstr>
      <vt:lpstr>GMALL-INITIAL1: Adverse Events During Induction, Events, and Subsequent Treatment</vt:lpstr>
      <vt:lpstr>GMALL-INITIAL1: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GMALL-INITIAL1: Inotuzumab Ozogamicin Induction Therapy Followed by Standard Chemotherapy in Older Patients With B-Lymphoblastic Leukemia</dc:title>
  <dc:creator>Preferred User</dc:creator>
  <cp:lastModifiedBy>Natalia Kolenko</cp:lastModifiedBy>
  <cp:revision>87</cp:revision>
  <cp:lastPrinted>2016-09-26T20:21:49Z</cp:lastPrinted>
  <dcterms:created xsi:type="dcterms:W3CDTF">2005-05-27T15:08:01Z</dcterms:created>
  <dcterms:modified xsi:type="dcterms:W3CDTF">2022-12-19T20:32:50Z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4b5edf26-f390-414d-8609-74c612e3a405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0x0101003CED8671D5D5B448BB465C8B82ACA32D</vt:lpwstr>
  </property>
  <property fmtid="{D5CDD505-2E9C-101B-9397-08002B2CF9AE}" pid="9" name="MediaServiceImageTags">
    <vt:lpwstr/>
  </property>
</Properties>
</file>