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8" r:id="rId7"/>
  </p:sldMasterIdLst>
  <p:notesMasterIdLst>
    <p:notesMasterId r:id="rId20"/>
  </p:notesMasterIdLst>
  <p:handoutMasterIdLst>
    <p:handoutMasterId r:id="rId21"/>
  </p:handoutMasterIdLst>
  <p:sldIdLst>
    <p:sldId id="321" r:id="rId8"/>
    <p:sldId id="308" r:id="rId9"/>
    <p:sldId id="544" r:id="rId10"/>
    <p:sldId id="573" r:id="rId11"/>
    <p:sldId id="560" r:id="rId12"/>
    <p:sldId id="546" r:id="rId13"/>
    <p:sldId id="548" r:id="rId14"/>
    <p:sldId id="576" r:id="rId15"/>
    <p:sldId id="575" r:id="rId16"/>
    <p:sldId id="574" r:id="rId17"/>
    <p:sldId id="549" r:id="rId18"/>
    <p:sldId id="553" r:id="rId19"/>
  </p:sldIdLst>
  <p:sldSz cx="12192000" cy="6858000"/>
  <p:notesSz cx="7315200" cy="9601200"/>
  <p:custDataLst>
    <p:tags r:id="rId2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880627-937B-931E-5FBC-5DC0BC732A34}" name="CLINICALOPTIONS\tquill" initials="C" userId="CLINICALOPTIONS\tquill" providerId="None"/>
  <p188:author id="{60637A47-718A-1E9A-4EDA-57220B1AD4A2}" name="Marie Rush" initials="MR" userId="S::mrush@clinicaloptions.com::0630ae8a-d7a0-439a-9d44-e2f536864f0f" providerId="AD"/>
  <p188:author id="{C3CE6779-7C0A-8264-4946-051B3214C5E3}" name="Anna Poppa" initials="AP" userId="c33764466cc77507" providerId="Windows Live"/>
  <p188:author id="{8E106879-44A6-6153-D304-320D3A65F507}" name="Nicole Mitchell" initials="NM" userId="S::nmitchell@practicingclinicians.com::e6112baa-5d07-499c-8da8-7bdc6749eb49" providerId="AD"/>
  <p188:author id="{DA0C238D-CCEE-0837-D6C7-885A6DD503E1}" name="Rachael Andrie" initials="RA" userId="S::randrie@clinicaloptions.com::311027c1-cf79-416d-b346-5f38dcd95c11" providerId="AD"/>
  <p188:author id="{9BE55CA7-47D4-A83D-FEDB-758945BE11F1}" name="mrush@clinicaloptions.com" initials="m" userId="mrush@clinicaloptions.com"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aboecler@clinicaloptions.com" initials="a" lastIdx="1" clrIdx="14">
    <p:extLst>
      <p:ext uri="{19B8F6BF-5375-455C-9EA6-DF929625EA0E}">
        <p15:presenceInfo xmlns:p15="http://schemas.microsoft.com/office/powerpoint/2012/main" userId="aboecler@clinicaloptions.com" providerId="None"/>
      </p:ext>
    </p:extLst>
  </p:cmAuthor>
  <p:cmAuthor id="16" name="clinicaloptions\randrie" initials="c" lastIdx="1" clrIdx="15">
    <p:extLst>
      <p:ext uri="{19B8F6BF-5375-455C-9EA6-DF929625EA0E}">
        <p15:presenceInfo xmlns:p15="http://schemas.microsoft.com/office/powerpoint/2012/main" userId="clinicaloptions\randri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5873"/>
    <a:srgbClr val="E1471D"/>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41501D-8A1A-4C35-9F37-61FC30E5C688}" v="16" dt="2022-12-13T20:16:30.481"/>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503" autoAdjust="0"/>
  </p:normalViewPr>
  <p:slideViewPr>
    <p:cSldViewPr snapToGrid="0">
      <p:cViewPr varScale="1">
        <p:scale>
          <a:sx n="103" d="100"/>
          <a:sy n="103" d="100"/>
        </p:scale>
        <p:origin x="114" y="102"/>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15" d="100"/>
        <a:sy n="115" d="100"/>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Master" Target="slideMasters/slideMaster2.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notesMaster" Target="notesMasters/notesMaster1.xml"/><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4.xml"/><Relationship Id="rId24"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8.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ags" Target="tags/tag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CLL, chronic lymphocytic leukemia; MRD, measurable residual disease; SLL, small lymphocytic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5583875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latin typeface="Arial" panose="020B0604020202020204" pitchFamily="34" charset="0"/>
                <a:cs typeface="Arial" panose="020B0604020202020204" pitchFamily="34" charset="0"/>
              </a:rPr>
              <a:t>BTK, Bruton tyrosine kinase; </a:t>
            </a:r>
            <a:r>
              <a:rPr lang="en-US" i="1" dirty="0"/>
              <a:t>CLL, chronic lymphocytic leukemia; DFS, disease-free survival; MRD, measurable residual disease; PFS, progression-free survival; SLL, small lymphocytic lymphoma.</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0997561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BM, bone marrow; CLL, chronic lymphocytic leukemia; DFS, disease-free survival; ECOG, Eastern Cooperative Oncology Group; f/u, follow-up; MRD, </a:t>
            </a:r>
            <a:r>
              <a:rPr lang="en-GB" altLang="en-US" i="1" dirty="0">
                <a:latin typeface="Arial" panose="020B0604020202020204" pitchFamily="34" charset="0"/>
              </a:rPr>
              <a:t>measurable</a:t>
            </a:r>
            <a:r>
              <a:rPr lang="en-US" i="1" dirty="0"/>
              <a:t> residual disease; PB, peripheral blood; PFS, progression-free survival; PS, performance status; SLL, small lymphocytic lymphoma; uMRD, undetectable </a:t>
            </a:r>
            <a:r>
              <a:rPr lang="en-GB" altLang="en-US" i="1" dirty="0">
                <a:latin typeface="Arial" panose="020B0604020202020204" pitchFamily="34" charset="0"/>
              </a:rPr>
              <a:t>measurable</a:t>
            </a:r>
            <a:r>
              <a:rPr lang="en-US" i="1" dirty="0"/>
              <a:t> residual disease; Ven, venetoclax.</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12105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i="1" dirty="0">
                <a:latin typeface="Arial" panose="020B0604020202020204" pitchFamily="34" charset="0"/>
              </a:rPr>
              <a:t>ANC, absolute neutrophil count; MRD, measurable residual disease; uMRD, undetectable measurable residual disease.</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61847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i="1" dirty="0">
                <a:latin typeface="Arial" panose="020B0604020202020204" pitchFamily="34" charset="0"/>
              </a:rPr>
              <a:t>DFS, disease-free survival; </a:t>
            </a:r>
            <a:r>
              <a:rPr lang="en-GB" altLang="en-US" i="1" dirty="0" err="1">
                <a:latin typeface="Arial" panose="020B0604020202020204" pitchFamily="34" charset="0"/>
              </a:rPr>
              <a:t>Ibr</a:t>
            </a:r>
            <a:r>
              <a:rPr lang="en-GB" altLang="en-US" i="1" dirty="0">
                <a:latin typeface="Arial" panose="020B0604020202020204" pitchFamily="34" charset="0"/>
              </a:rPr>
              <a:t>, ibrutinib; MRD, measurable residual disease; PD, progressive disease; tx; treatment; uMRD, undetectable measurable residual disease, Ven, </a:t>
            </a:r>
            <a:r>
              <a:rPr lang="en-GB" altLang="en-US" i="1" dirty="0" err="1">
                <a:latin typeface="Arial" panose="020B0604020202020204" pitchFamily="34" charset="0"/>
              </a:rPr>
              <a:t>venetoclax</a:t>
            </a:r>
            <a:r>
              <a:rPr lang="en-GB" altLang="en-US" i="1" dirty="0">
                <a:latin typeface="Arial" panose="020B0604020202020204" pitchFamily="34" charset="0"/>
              </a:rPr>
              <a:t>.</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72152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altLang="en-US" i="1" dirty="0">
                <a:latin typeface="Arial" panose="020B0604020202020204" pitchFamily="34" charset="0"/>
              </a:rPr>
              <a:t>DFS, disease-free survival; </a:t>
            </a:r>
            <a:r>
              <a:rPr lang="en-GB" altLang="en-US" i="1" dirty="0" err="1">
                <a:latin typeface="Arial" panose="020B0604020202020204" pitchFamily="34" charset="0"/>
              </a:rPr>
              <a:t>Ibr</a:t>
            </a:r>
            <a:r>
              <a:rPr lang="en-GB" altLang="en-US" i="1" dirty="0">
                <a:latin typeface="Arial" panose="020B0604020202020204" pitchFamily="34" charset="0"/>
              </a:rPr>
              <a:t>, ibrutinib; MRD, measurable residual disease; OS, overall survival; PFS, progression-free survival; Ven, venetoclax.</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791294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i="1" dirty="0">
                <a:latin typeface="Arial" panose="020B0604020202020204" pitchFamily="34" charset="0"/>
              </a:rPr>
              <a:t>CR, complete response; Ibr, ibrutinib; MRD, measurable residual disease; uMRD, undetectable measurable residual disease.</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7249779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i="1" dirty="0">
                <a:latin typeface="Arial" panose="020B0604020202020204" pitchFamily="34" charset="0"/>
              </a:rPr>
              <a:t>CR, complete response; ITT, intention to treat; MRD, measurable residual disease; PD, progressive disease; </a:t>
            </a:r>
            <a:r>
              <a:rPr lang="en-GB" altLang="en-US" i="1" dirty="0" err="1">
                <a:latin typeface="Arial" panose="020B0604020202020204" pitchFamily="34" charset="0"/>
              </a:rPr>
              <a:t>uMRD</a:t>
            </a:r>
            <a:r>
              <a:rPr lang="en-GB" altLang="en-US" i="1" dirty="0">
                <a:latin typeface="Arial" panose="020B0604020202020204" pitchFamily="34" charset="0"/>
              </a:rPr>
              <a:t>, undetectable measurable residual disease.</a:t>
            </a: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7148634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i="1" dirty="0">
                <a:latin typeface="Arial" panose="020B0604020202020204" pitchFamily="34" charset="0"/>
              </a:rPr>
              <a:t>AE, adverse event.</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4818816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CLL, chronic lymphocytic leukemia; DFS, disease-free survival; MRD, measurable residual disease; PFS, progression-free survival; SLL, small lymphocytic lymphoma; uMRD, undetectable measurable residual disease.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818863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09645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19833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935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462985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164330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2120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26050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4696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3783582026"/>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CAPTIVATE: 5-Yr Follow-up of Continued </a:t>
            </a:r>
            <a:br>
              <a:rPr lang="en-US" sz="4000" dirty="0"/>
            </a:br>
            <a:r>
              <a:rPr lang="en-US" sz="4000" dirty="0"/>
              <a:t>Ibrutinib vs Placebo in Patients With CLL/SLL </a:t>
            </a:r>
            <a:br>
              <a:rPr lang="en-US" sz="4000" dirty="0"/>
            </a:br>
            <a:r>
              <a:rPr lang="en-US" sz="4000" dirty="0"/>
              <a:t>and Undetectable MRD After First-line </a:t>
            </a:r>
            <a:br>
              <a:rPr lang="en-US" sz="4000" dirty="0"/>
            </a:br>
            <a:r>
              <a:rPr lang="en-US" sz="4000" dirty="0"/>
              <a:t>Ibrutinib + Venetoclax</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38062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Amgen, AstraZeneca, Epizyme, GSK, Incyte Corporation,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Jazz Pharmaceuticals, Karyopharm Therapeutics Inc., Novartis Pharmaceuticals Corporation, Sanofi,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2022 ASH Annual Meeting; December 10-13, 2022;</a:t>
            </a:r>
            <a:br>
              <a:rPr lang="en-US" sz="1600" i="1" kern="0" dirty="0">
                <a:solidFill>
                  <a:schemeClr val="bg2"/>
                </a:solidFill>
                <a:latin typeface="Calibri"/>
                <a:ea typeface="+mj-ea"/>
                <a:cs typeface="Calibri"/>
              </a:rPr>
            </a:br>
            <a:r>
              <a:rPr lang="en-US" sz="1600" i="1" kern="0" dirty="0">
                <a:solidFill>
                  <a:schemeClr val="bg2"/>
                </a:solidFill>
                <a:latin typeface="Calibri"/>
                <a:ea typeface="+mj-ea"/>
                <a:cs typeface="Calibri"/>
              </a:rPr>
              <a:t>New Orleans, Louisiana</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1341440"/>
            <a:ext cx="10877529" cy="4822293"/>
          </a:xfrm>
        </p:spPr>
        <p:txBody>
          <a:bodyPr/>
          <a:lstStyle/>
          <a:p>
            <a:pPr>
              <a:spcAft>
                <a:spcPts val="500"/>
              </a:spcAft>
            </a:pPr>
            <a:r>
              <a:rPr lang="en-US" sz="2400" dirty="0"/>
              <a:t>Targeted therapy with a BTK inhibitor (ibrutinib or acalabrutinib) or regimens containing venetoclax, a BCL2 inhibitor, is standard of care for CLL requiring treatment</a:t>
            </a:r>
            <a:r>
              <a:rPr lang="en-US" sz="2400" baseline="30000" dirty="0"/>
              <a:t>1</a:t>
            </a:r>
            <a:r>
              <a:rPr lang="en-US" sz="2400" dirty="0"/>
              <a:t> </a:t>
            </a:r>
          </a:p>
          <a:p>
            <a:pPr>
              <a:spcAft>
                <a:spcPts val="500"/>
              </a:spcAft>
            </a:pPr>
            <a:r>
              <a:rPr lang="en-US" sz="2400" dirty="0"/>
              <a:t>Preclinical and early clinical evidence suggests ibrutinib + venetoclax may have synergistic activity and nonoverlapping toxicities</a:t>
            </a:r>
            <a:r>
              <a:rPr lang="en-US" sz="2400" baseline="30000" dirty="0"/>
              <a:t>2-4</a:t>
            </a:r>
            <a:endParaRPr lang="en-US" sz="2400" dirty="0"/>
          </a:p>
          <a:p>
            <a:r>
              <a:rPr lang="en-US" sz="2400" dirty="0"/>
              <a:t>CAPTIVATE: randomized phase II study assessing safety and efficacy of first-line ibrutinib + venetoclax in CLL/SLL consisting of fixed duration and MRD cohorts</a:t>
            </a:r>
            <a:r>
              <a:rPr lang="en-US" sz="2400" baseline="30000" dirty="0"/>
              <a:t>5,6</a:t>
            </a:r>
          </a:p>
          <a:p>
            <a:pPr lvl="1"/>
            <a:r>
              <a:rPr lang="en-US" sz="2200" dirty="0"/>
              <a:t>Prior analysis from MRD cohort reported 2-yr DFS of 95% with continued placebo vs 100% with continued ibrutinib for patients with confirmed uMRD</a:t>
            </a:r>
            <a:r>
              <a:rPr lang="en-US" sz="2200" baseline="30000" dirty="0"/>
              <a:t>5</a:t>
            </a:r>
            <a:endParaRPr lang="en-US" sz="2200" dirty="0"/>
          </a:p>
          <a:p>
            <a:r>
              <a:rPr lang="en-US" sz="2400" dirty="0"/>
              <a:t>Current analysis reports 5-yr follow-up from MRD cohort receiving continued ibrutinib vs placebo following confirmed </a:t>
            </a:r>
            <a:r>
              <a:rPr lang="en-US" sz="2400" dirty="0" err="1"/>
              <a:t>uMRD</a:t>
            </a:r>
            <a:r>
              <a:rPr lang="en-US" sz="2400" dirty="0"/>
              <a:t> with first-line ibrutinib + venetoclax</a:t>
            </a:r>
            <a:r>
              <a:rPr lang="en-US" sz="2400" baseline="30000" dirty="0"/>
              <a:t>6</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NZ" sz="1200" b="0" dirty="0">
                <a:solidFill>
                  <a:schemeClr val="bg2"/>
                </a:solidFill>
                <a:latin typeface="Calibri" panose="020F0502020204030204" pitchFamily="34" charset="0"/>
              </a:rPr>
              <a:t>1. Burger. NEJM. 2020;383:460. 2. Lu. Blood Cancer J</a:t>
            </a:r>
            <a:r>
              <a:rPr lang="en-NZ" sz="1200" b="0" i="1" dirty="0">
                <a:solidFill>
                  <a:schemeClr val="bg2"/>
                </a:solidFill>
                <a:latin typeface="Calibri" panose="020F0502020204030204" pitchFamily="34" charset="0"/>
              </a:rPr>
              <a:t>. </a:t>
            </a:r>
            <a:r>
              <a:rPr lang="en-NZ" sz="1200" b="0" dirty="0">
                <a:solidFill>
                  <a:schemeClr val="bg2"/>
                </a:solidFill>
                <a:latin typeface="Calibri" panose="020F0502020204030204" pitchFamily="34" charset="0"/>
              </a:rPr>
              <a:t>2021;11:39. 3. </a:t>
            </a:r>
            <a:r>
              <a:rPr lang="pt-BR" altLang="en-US" sz="1200" b="0" spc="-10" dirty="0">
                <a:solidFill>
                  <a:schemeClr val="bg2"/>
                </a:solidFill>
                <a:latin typeface="Calibri" panose="020F0502020204030204" pitchFamily="34" charset="0"/>
              </a:rPr>
              <a:t>Cervantes-Gomez. Clin Cancer Res. 2015;21:3705. </a:t>
            </a:r>
            <a:br>
              <a:rPr lang="pt-BR" altLang="en-US" sz="1200" b="0" spc="-10" dirty="0">
                <a:solidFill>
                  <a:schemeClr val="bg2"/>
                </a:solidFill>
                <a:latin typeface="Calibri" panose="020F0502020204030204" pitchFamily="34" charset="0"/>
              </a:rPr>
            </a:br>
            <a:r>
              <a:rPr lang="pt-BR" altLang="en-US" sz="1200" b="0" spc="-10" dirty="0">
                <a:solidFill>
                  <a:schemeClr val="bg2"/>
                </a:solidFill>
                <a:latin typeface="Calibri" panose="020F0502020204030204" pitchFamily="34" charset="0"/>
              </a:rPr>
              <a:t>4. Deng. Leukemia. 2017;31:2075. </a:t>
            </a:r>
            <a:r>
              <a:rPr lang="en-US" altLang="en-US" sz="1200" b="0" spc="-10" dirty="0">
                <a:solidFill>
                  <a:schemeClr val="bg2"/>
                </a:solidFill>
                <a:latin typeface="Calibri" panose="020F0502020204030204" pitchFamily="34" charset="0"/>
              </a:rPr>
              <a:t>5. Ghia. ASH 2021. Abstr 68. 6. Allan. ASH 2022. Abstr 92.</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 Box 31">
            <a:extLst>
              <a:ext uri="{FF2B5EF4-FFF2-40B4-BE49-F238E27FC236}">
                <a16:creationId xmlns:a16="http://schemas.microsoft.com/office/drawing/2014/main" id="{5A5DCACD-F701-8344-88F8-56B5D7128824}"/>
              </a:ext>
            </a:extLst>
          </p:cNvPr>
          <p:cNvSpPr txBox="1">
            <a:spLocks noChangeArrowheads="1"/>
          </p:cNvSpPr>
          <p:nvPr/>
        </p:nvSpPr>
        <p:spPr bwMode="auto">
          <a:xfrm rot="16200000">
            <a:off x="6747946" y="3203265"/>
            <a:ext cx="1522654"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MRD-guided</a:t>
            </a:r>
            <a:br>
              <a:rPr kumimoji="0" lang="en-US" altLang="en-US"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br>
            <a:r>
              <a:rPr kumimoji="0" lang="en-US" altLang="en-US"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randomization</a:t>
            </a:r>
            <a:r>
              <a:rPr kumimoji="0" lang="en-US" altLang="en-US" sz="1600" b="1" i="0" u="none" strike="noStrike" kern="1200" cap="none" spc="0" normalizeH="0" baseline="30000" noProof="0" dirty="0">
                <a:ln>
                  <a:noFill/>
                </a:ln>
                <a:solidFill>
                  <a:schemeClr val="bg1"/>
                </a:solidFill>
                <a:effectLst/>
                <a:uLnTx/>
                <a:uFillTx/>
                <a:latin typeface="Calibri" panose="020F0502020204030204" pitchFamily="34" charset="0"/>
                <a:ea typeface="+mn-ea"/>
                <a:cs typeface="Arial" panose="020B0604020202020204" pitchFamily="34" charset="0"/>
              </a:rPr>
              <a:t>§</a:t>
            </a:r>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 Study Design</a:t>
            </a:r>
            <a:endParaRPr lang="en-US" altLang="en-US" dirty="0"/>
          </a:p>
        </p:txBody>
      </p:sp>
      <p:sp>
        <p:nvSpPr>
          <p:cNvPr id="11" name="Content Placeholder 4">
            <a:extLst>
              <a:ext uri="{FF2B5EF4-FFF2-40B4-BE49-F238E27FC236}">
                <a16:creationId xmlns:a16="http://schemas.microsoft.com/office/drawing/2014/main" id="{01F74216-1FF6-1C4D-B053-8F4F6C90CA6F}"/>
              </a:ext>
            </a:extLst>
          </p:cNvPr>
          <p:cNvSpPr>
            <a:spLocks noGrp="1"/>
          </p:cNvSpPr>
          <p:nvPr>
            <p:ph idx="1"/>
          </p:nvPr>
        </p:nvSpPr>
        <p:spPr>
          <a:xfrm>
            <a:off x="604675" y="1513047"/>
            <a:ext cx="10877529" cy="794980"/>
          </a:xfrm>
        </p:spPr>
        <p:txBody>
          <a:bodyPr/>
          <a:lstStyle/>
          <a:p>
            <a:r>
              <a:rPr lang="en-US" sz="2200" dirty="0"/>
              <a:t>Multicenter, randomized phase II study with 2 cohorts: </a:t>
            </a:r>
            <a:br>
              <a:rPr lang="en-US" sz="2200" dirty="0"/>
            </a:br>
            <a:r>
              <a:rPr lang="en-US" sz="2200" dirty="0"/>
              <a:t>MRD (shown) and fixed duration (not shown)</a:t>
            </a:r>
            <a:endParaRPr lang="en-US" sz="2200" baseline="30000"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24" name="Text Box 23">
            <a:extLst>
              <a:ext uri="{FF2B5EF4-FFF2-40B4-BE49-F238E27FC236}">
                <a16:creationId xmlns:a16="http://schemas.microsoft.com/office/drawing/2014/main" id="{23AB3B76-63C9-5643-A07D-F6DA335C17CD}"/>
              </a:ext>
            </a:extLst>
          </p:cNvPr>
          <p:cNvSpPr txBox="1">
            <a:spLocks noChangeArrowheads="1"/>
          </p:cNvSpPr>
          <p:nvPr/>
        </p:nvSpPr>
        <p:spPr bwMode="auto">
          <a:xfrm>
            <a:off x="216128" y="2757760"/>
            <a:ext cx="1768199"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&lt;70 yr with previously untreated, active CLL/SLL requiring therapy;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ECOG PS 0/1</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164)</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5" name="Rectangle 25">
            <a:extLst>
              <a:ext uri="{FF2B5EF4-FFF2-40B4-BE49-F238E27FC236}">
                <a16:creationId xmlns:a16="http://schemas.microsoft.com/office/drawing/2014/main" id="{3E17DC0B-4C10-0C46-8237-9F903264147B}"/>
              </a:ext>
            </a:extLst>
          </p:cNvPr>
          <p:cNvSpPr>
            <a:spLocks noChangeArrowheads="1"/>
          </p:cNvSpPr>
          <p:nvPr/>
        </p:nvSpPr>
        <p:spPr bwMode="auto">
          <a:xfrm>
            <a:off x="9757459" y="2814502"/>
            <a:ext cx="1535886" cy="481653"/>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43)</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26" name="Line 26">
            <a:extLst>
              <a:ext uri="{FF2B5EF4-FFF2-40B4-BE49-F238E27FC236}">
                <a16:creationId xmlns:a16="http://schemas.microsoft.com/office/drawing/2014/main" id="{C1C74BC7-FBA8-2646-B503-81C465F9F1CA}"/>
              </a:ext>
            </a:extLst>
          </p:cNvPr>
          <p:cNvSpPr>
            <a:spLocks noChangeShapeType="1"/>
          </p:cNvSpPr>
          <p:nvPr/>
        </p:nvSpPr>
        <p:spPr bwMode="auto">
          <a:xfrm>
            <a:off x="9222272" y="2796218"/>
            <a:ext cx="316962" cy="22278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7" name="Line 27">
            <a:extLst>
              <a:ext uri="{FF2B5EF4-FFF2-40B4-BE49-F238E27FC236}">
                <a16:creationId xmlns:a16="http://schemas.microsoft.com/office/drawing/2014/main" id="{B0A4A571-93FF-AF4C-AB51-FA2D0E405E53}"/>
              </a:ext>
            </a:extLst>
          </p:cNvPr>
          <p:cNvSpPr>
            <a:spLocks noChangeShapeType="1"/>
          </p:cNvSpPr>
          <p:nvPr/>
        </p:nvSpPr>
        <p:spPr bwMode="auto">
          <a:xfrm flipV="1">
            <a:off x="9234109" y="2426525"/>
            <a:ext cx="316962" cy="2479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8" name="Line 30">
            <a:extLst>
              <a:ext uri="{FF2B5EF4-FFF2-40B4-BE49-F238E27FC236}">
                <a16:creationId xmlns:a16="http://schemas.microsoft.com/office/drawing/2014/main" id="{9A632761-1B16-464B-88E9-6790B080E7BA}"/>
              </a:ext>
            </a:extLst>
          </p:cNvPr>
          <p:cNvSpPr>
            <a:spLocks noChangeShapeType="1"/>
          </p:cNvSpPr>
          <p:nvPr/>
        </p:nvSpPr>
        <p:spPr bwMode="auto">
          <a:xfrm rot="16200000">
            <a:off x="8682367" y="3820675"/>
            <a:ext cx="0" cy="100584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9" name="Text Box 31">
            <a:extLst>
              <a:ext uri="{FF2B5EF4-FFF2-40B4-BE49-F238E27FC236}">
                <a16:creationId xmlns:a16="http://schemas.microsoft.com/office/drawing/2014/main" id="{C2DD9F70-D89A-7F47-8B34-F198CF461941}"/>
              </a:ext>
            </a:extLst>
          </p:cNvPr>
          <p:cNvSpPr txBox="1">
            <a:spLocks noChangeArrowheads="1"/>
          </p:cNvSpPr>
          <p:nvPr/>
        </p:nvSpPr>
        <p:spPr bwMode="auto">
          <a:xfrm>
            <a:off x="7908073" y="2087500"/>
            <a:ext cx="1420907"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Confirmed uMRD</a:t>
            </a:r>
            <a:r>
              <a:rPr lang="en-GB" sz="1600" b="0" i="0" u="none" strike="noStrike" baseline="30000" dirty="0">
                <a:solidFill>
                  <a:srgbClr val="000000"/>
                </a:solidFill>
                <a:effectLst/>
                <a:latin typeface="-apple-system"/>
              </a:rPr>
              <a:t>†‡</a:t>
            </a:r>
            <a:endParaRPr kumimoji="0" lang="en-US" altLang="en-US" sz="1600" b="1" i="0" u="none" strike="noStrike" kern="1200" cap="none" spc="0" normalizeH="0" baseline="3000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1" name="Line 33">
            <a:extLst>
              <a:ext uri="{FF2B5EF4-FFF2-40B4-BE49-F238E27FC236}">
                <a16:creationId xmlns:a16="http://schemas.microsoft.com/office/drawing/2014/main" id="{28464E17-BB66-FD42-823E-1E0881D16AE9}"/>
              </a:ext>
            </a:extLst>
          </p:cNvPr>
          <p:cNvSpPr>
            <a:spLocks noChangeShapeType="1"/>
          </p:cNvSpPr>
          <p:nvPr/>
        </p:nvSpPr>
        <p:spPr bwMode="auto">
          <a:xfrm>
            <a:off x="1873147" y="3464779"/>
            <a:ext cx="3600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2" name="Rectangle 24">
            <a:extLst>
              <a:ext uri="{FF2B5EF4-FFF2-40B4-BE49-F238E27FC236}">
                <a16:creationId xmlns:a16="http://schemas.microsoft.com/office/drawing/2014/main" id="{BDB8BA71-6C4C-CC4D-8277-A8A7B5916D6B}"/>
              </a:ext>
            </a:extLst>
          </p:cNvPr>
          <p:cNvSpPr>
            <a:spLocks noChangeArrowheads="1"/>
          </p:cNvSpPr>
          <p:nvPr/>
        </p:nvSpPr>
        <p:spPr bwMode="auto">
          <a:xfrm>
            <a:off x="2303363" y="2973558"/>
            <a:ext cx="1731169" cy="1005840"/>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Ibrutinib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420 mg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QD for 3 cycles*</a:t>
            </a:r>
          </a:p>
        </p:txBody>
      </p:sp>
      <p:sp>
        <p:nvSpPr>
          <p:cNvPr id="33" name="Rectangle 24">
            <a:extLst>
              <a:ext uri="{FF2B5EF4-FFF2-40B4-BE49-F238E27FC236}">
                <a16:creationId xmlns:a16="http://schemas.microsoft.com/office/drawing/2014/main" id="{89839DA4-EC8F-F444-B5B0-AA8AC2EB9259}"/>
              </a:ext>
            </a:extLst>
          </p:cNvPr>
          <p:cNvSpPr>
            <a:spLocks noChangeArrowheads="1"/>
          </p:cNvSpPr>
          <p:nvPr/>
        </p:nvSpPr>
        <p:spPr bwMode="auto">
          <a:xfrm>
            <a:off x="9757459" y="2192804"/>
            <a:ext cx="1535886" cy="481653"/>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Ibrutinib</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43)</a:t>
            </a:r>
          </a:p>
        </p:txBody>
      </p:sp>
      <p:sp>
        <p:nvSpPr>
          <p:cNvPr id="34" name="Rectangle 24">
            <a:extLst>
              <a:ext uri="{FF2B5EF4-FFF2-40B4-BE49-F238E27FC236}">
                <a16:creationId xmlns:a16="http://schemas.microsoft.com/office/drawing/2014/main" id="{01720D58-E81C-6643-A29D-4F522C18C56C}"/>
              </a:ext>
            </a:extLst>
          </p:cNvPr>
          <p:cNvSpPr>
            <a:spLocks noChangeArrowheads="1"/>
          </p:cNvSpPr>
          <p:nvPr/>
        </p:nvSpPr>
        <p:spPr bwMode="auto">
          <a:xfrm>
            <a:off x="9757459" y="3772676"/>
            <a:ext cx="1535886" cy="481653"/>
          </a:xfrm>
          <a:prstGeom prst="rect">
            <a:avLst/>
          </a:prstGeom>
          <a:solidFill>
            <a:schemeClr val="accent6"/>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Ibrutinib</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31)</a:t>
            </a:r>
          </a:p>
        </p:txBody>
      </p:sp>
      <p:sp>
        <p:nvSpPr>
          <p:cNvPr id="35" name="Rectangle 28">
            <a:extLst>
              <a:ext uri="{FF2B5EF4-FFF2-40B4-BE49-F238E27FC236}">
                <a16:creationId xmlns:a16="http://schemas.microsoft.com/office/drawing/2014/main" id="{78A3348F-6845-5E4D-B219-1DDE0852F267}"/>
              </a:ext>
            </a:extLst>
          </p:cNvPr>
          <p:cNvSpPr>
            <a:spLocks noChangeArrowheads="1"/>
          </p:cNvSpPr>
          <p:nvPr/>
        </p:nvSpPr>
        <p:spPr bwMode="auto">
          <a:xfrm>
            <a:off x="9757459" y="4388293"/>
            <a:ext cx="1535886" cy="570251"/>
          </a:xfrm>
          <a:prstGeom prst="rect">
            <a:avLst/>
          </a:prstGeom>
          <a:solidFill>
            <a:schemeClr val="accent4"/>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Ibrutinib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Ven</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32)</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endParaRPr>
          </a:p>
        </p:txBody>
      </p:sp>
      <p:sp>
        <p:nvSpPr>
          <p:cNvPr id="36" name="Line 27">
            <a:extLst>
              <a:ext uri="{FF2B5EF4-FFF2-40B4-BE49-F238E27FC236}">
                <a16:creationId xmlns:a16="http://schemas.microsoft.com/office/drawing/2014/main" id="{524D56AC-6C8F-C346-8C5E-7D21D8E6915C}"/>
              </a:ext>
            </a:extLst>
          </p:cNvPr>
          <p:cNvSpPr>
            <a:spLocks noChangeShapeType="1"/>
          </p:cNvSpPr>
          <p:nvPr/>
        </p:nvSpPr>
        <p:spPr bwMode="auto">
          <a:xfrm flipV="1">
            <a:off x="9234109" y="4006397"/>
            <a:ext cx="316962" cy="24793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37" name="Line 26">
            <a:extLst>
              <a:ext uri="{FF2B5EF4-FFF2-40B4-BE49-F238E27FC236}">
                <a16:creationId xmlns:a16="http://schemas.microsoft.com/office/drawing/2014/main" id="{8369C197-766B-0C48-8C78-1BE621C72E25}"/>
              </a:ext>
            </a:extLst>
          </p:cNvPr>
          <p:cNvSpPr>
            <a:spLocks noChangeShapeType="1"/>
          </p:cNvSpPr>
          <p:nvPr/>
        </p:nvSpPr>
        <p:spPr bwMode="auto">
          <a:xfrm>
            <a:off x="9242987" y="4402347"/>
            <a:ext cx="316962" cy="22278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39" name="Straight Connector 38">
            <a:extLst>
              <a:ext uri="{FF2B5EF4-FFF2-40B4-BE49-F238E27FC236}">
                <a16:creationId xmlns:a16="http://schemas.microsoft.com/office/drawing/2014/main" id="{2E5301E8-AC09-6C49-9DE8-F602E1334F37}"/>
              </a:ext>
            </a:extLst>
          </p:cNvPr>
          <p:cNvCxnSpPr/>
          <p:nvPr/>
        </p:nvCxnSpPr>
        <p:spPr bwMode="auto">
          <a:xfrm>
            <a:off x="8182696" y="2717843"/>
            <a:ext cx="0" cy="1618729"/>
          </a:xfrm>
          <a:prstGeom prst="line">
            <a:avLst/>
          </a:prstGeom>
          <a:noFill/>
          <a:ln w="28575" cap="flat" cmpd="sng" algn="ctr">
            <a:solidFill>
              <a:schemeClr val="bg1"/>
            </a:solidFill>
            <a:prstDash val="solid"/>
            <a:round/>
            <a:headEnd type="none" w="med" len="med"/>
            <a:tailEnd type="none" w="med" len="med"/>
          </a:ln>
          <a:effectLst/>
        </p:spPr>
      </p:cxnSp>
      <p:sp>
        <p:nvSpPr>
          <p:cNvPr id="40" name="Text Box 31">
            <a:extLst>
              <a:ext uri="{FF2B5EF4-FFF2-40B4-BE49-F238E27FC236}">
                <a16:creationId xmlns:a16="http://schemas.microsoft.com/office/drawing/2014/main" id="{1BF65BDF-0798-6D44-BF36-FD4EF895AA2D}"/>
              </a:ext>
            </a:extLst>
          </p:cNvPr>
          <p:cNvSpPr txBox="1">
            <a:spLocks noChangeArrowheads="1"/>
          </p:cNvSpPr>
          <p:nvPr/>
        </p:nvSpPr>
        <p:spPr bwMode="auto">
          <a:xfrm>
            <a:off x="7546207" y="4425334"/>
            <a:ext cx="1851471" cy="58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600" dirty="0">
                <a:solidFill>
                  <a:srgbClr val="000000"/>
                </a:solidFill>
                <a:latin typeface="Calibri" panose="020F0502020204030204" pitchFamily="34" charset="0"/>
              </a:rPr>
              <a:t>u</a:t>
            </a:r>
            <a:r>
              <a:rPr kumimoji="0" lang="en-US" altLang="en-US" sz="1600" b="1"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MRD</a:t>
            </a:r>
            <a:r>
              <a:rPr lang="en-GB" sz="1600" b="0" i="0" u="none" strike="noStrike" baseline="30000" dirty="0">
                <a:solidFill>
                  <a:srgbClr val="000000"/>
                </a:solidFill>
                <a:effectLst/>
                <a:latin typeface="-apple-system"/>
              </a:rPr>
              <a:t>†</a:t>
            </a:r>
            <a:r>
              <a:rPr kumimoji="0" lang="en-US" alt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not confirmed</a:t>
            </a:r>
          </a:p>
        </p:txBody>
      </p:sp>
      <p:sp>
        <p:nvSpPr>
          <p:cNvPr id="41" name="Text Box 31">
            <a:extLst>
              <a:ext uri="{FF2B5EF4-FFF2-40B4-BE49-F238E27FC236}">
                <a16:creationId xmlns:a16="http://schemas.microsoft.com/office/drawing/2014/main" id="{E7A789CC-ED8A-E940-8C84-24ACEBB437CA}"/>
              </a:ext>
            </a:extLst>
          </p:cNvPr>
          <p:cNvSpPr txBox="1">
            <a:spLocks noChangeArrowheads="1"/>
          </p:cNvSpPr>
          <p:nvPr/>
        </p:nvSpPr>
        <p:spPr bwMode="auto">
          <a:xfrm>
            <a:off x="9552348" y="1696516"/>
            <a:ext cx="1907257" cy="52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Double-blind randomization</a:t>
            </a:r>
          </a:p>
        </p:txBody>
      </p:sp>
      <p:sp>
        <p:nvSpPr>
          <p:cNvPr id="42" name="Text Box 31">
            <a:extLst>
              <a:ext uri="{FF2B5EF4-FFF2-40B4-BE49-F238E27FC236}">
                <a16:creationId xmlns:a16="http://schemas.microsoft.com/office/drawing/2014/main" id="{5819BAC8-21EC-5043-9593-C325B98A94CC}"/>
              </a:ext>
            </a:extLst>
          </p:cNvPr>
          <p:cNvSpPr txBox="1">
            <a:spLocks noChangeArrowheads="1"/>
          </p:cNvSpPr>
          <p:nvPr/>
        </p:nvSpPr>
        <p:spPr bwMode="auto">
          <a:xfrm>
            <a:off x="9543077" y="5010839"/>
            <a:ext cx="1907257" cy="52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Open-label randomization</a:t>
            </a:r>
          </a:p>
        </p:txBody>
      </p:sp>
      <p:sp>
        <p:nvSpPr>
          <p:cNvPr id="43" name="Text Box 31">
            <a:extLst>
              <a:ext uri="{FF2B5EF4-FFF2-40B4-BE49-F238E27FC236}">
                <a16:creationId xmlns:a16="http://schemas.microsoft.com/office/drawing/2014/main" id="{78CA2B7C-91C5-1A40-938D-54B3F7A64B7B}"/>
              </a:ext>
            </a:extLst>
          </p:cNvPr>
          <p:cNvSpPr txBox="1">
            <a:spLocks noChangeArrowheads="1"/>
          </p:cNvSpPr>
          <p:nvPr/>
        </p:nvSpPr>
        <p:spPr bwMode="auto">
          <a:xfrm>
            <a:off x="8036873" y="1466583"/>
            <a:ext cx="1951831" cy="525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000" tIns="46800" rIns="90000" bIns="4680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a:t>
            </a:r>
            <a:r>
              <a:rPr kumimoji="0" lang="en-US" altLang="en-US" sz="14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IGHV</a:t>
            </a: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mutation status</a:t>
            </a:r>
          </a:p>
        </p:txBody>
      </p:sp>
      <p:sp>
        <p:nvSpPr>
          <p:cNvPr id="44" name="Line 26">
            <a:extLst>
              <a:ext uri="{FF2B5EF4-FFF2-40B4-BE49-F238E27FC236}">
                <a16:creationId xmlns:a16="http://schemas.microsoft.com/office/drawing/2014/main" id="{36D2410D-0B7A-A94C-96BE-C4721329CFAC}"/>
              </a:ext>
            </a:extLst>
          </p:cNvPr>
          <p:cNvSpPr>
            <a:spLocks noChangeShapeType="1"/>
          </p:cNvSpPr>
          <p:nvPr/>
        </p:nvSpPr>
        <p:spPr bwMode="auto">
          <a:xfrm>
            <a:off x="9488908" y="1955012"/>
            <a:ext cx="0" cy="227453"/>
          </a:xfrm>
          <a:prstGeom prst="line">
            <a:avLst/>
          </a:prstGeom>
          <a:noFill/>
          <a:ln w="28575">
            <a:solidFill>
              <a:schemeClr val="bg1"/>
            </a:solidFill>
            <a:prstDash val="sysDot"/>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5" name="Text Box 23">
            <a:extLst>
              <a:ext uri="{FF2B5EF4-FFF2-40B4-BE49-F238E27FC236}">
                <a16:creationId xmlns:a16="http://schemas.microsoft.com/office/drawing/2014/main" id="{F09533C9-2723-224C-9B5F-00CA6AB68094}"/>
              </a:ext>
            </a:extLst>
          </p:cNvPr>
          <p:cNvSpPr txBox="1">
            <a:spLocks noChangeArrowheads="1"/>
          </p:cNvSpPr>
          <p:nvPr/>
        </p:nvSpPr>
        <p:spPr bwMode="auto">
          <a:xfrm>
            <a:off x="2285322" y="4019542"/>
            <a:ext cx="470236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2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*28-day cycles. </a:t>
            </a:r>
            <a:r>
              <a:rPr lang="en-GB" sz="1200" b="0" i="0" u="none" strike="noStrike" baseline="30000" dirty="0">
                <a:solidFill>
                  <a:srgbClr val="000000"/>
                </a:solidFill>
                <a:effectLst/>
                <a:latin typeface="Calibri" panose="020F0502020204030204" pitchFamily="34" charset="0"/>
                <a:cs typeface="Calibri" panose="020F0502020204030204" pitchFamily="34" charset="0"/>
              </a:rPr>
              <a:t>†</a:t>
            </a:r>
            <a:r>
              <a:rPr kumimoji="0" lang="en-GB" altLang="en-US" sz="12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Defined as having undetectable MRD (&lt;10</a:t>
            </a:r>
            <a:r>
              <a:rPr kumimoji="0" lang="en-GB" altLang="en-US" sz="1200" b="0" i="0" u="none" strike="noStrike" kern="1200" cap="none" spc="0" normalizeH="0" baseline="30000" noProof="0" dirty="0">
                <a:ln>
                  <a:noFill/>
                </a:ln>
                <a:solidFill>
                  <a:srgbClr val="000000"/>
                </a:solidFill>
                <a:effectLst/>
                <a:uLnTx/>
                <a:uFillTx/>
                <a:latin typeface="Calibri" panose="020F0502020204030204" pitchFamily="34" charset="0"/>
                <a:cs typeface="Calibri" panose="020F0502020204030204" pitchFamily="34" charset="0"/>
              </a:rPr>
              <a:t>-4</a:t>
            </a:r>
            <a:r>
              <a:rPr kumimoji="0" lang="en-GB" altLang="en-US" sz="1200" b="0" i="0" u="none" strike="noStrike" kern="120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rPr>
              <a:t> by flow cytometry) serially over ≥ 3 cycles in both PB and BM. </a:t>
            </a:r>
            <a:r>
              <a:rPr lang="en-GB" sz="1200" b="0" i="0" u="none" strike="noStrike" baseline="30000" dirty="0">
                <a:solidFill>
                  <a:srgbClr val="000000"/>
                </a:solidFill>
                <a:effectLst/>
                <a:latin typeface="Calibri" panose="020F0502020204030204" pitchFamily="34" charset="0"/>
                <a:cs typeface="Calibri" panose="020F0502020204030204" pitchFamily="34" charset="0"/>
              </a:rPr>
              <a:t>‡</a:t>
            </a:r>
            <a:r>
              <a:rPr lang="en-GB" sz="1200" b="0" i="0" u="none" strike="noStrike" dirty="0">
                <a:solidFill>
                  <a:srgbClr val="000000"/>
                </a:solidFill>
                <a:effectLst/>
                <a:latin typeface="Calibri" panose="020F0502020204030204" pitchFamily="34" charset="0"/>
                <a:cs typeface="Calibri" panose="020F0502020204030204" pitchFamily="34" charset="0"/>
              </a:rPr>
              <a:t>Median time on study in confirmed uMRD arm: 56 mo (ibrutinib arm range: 25-68 mo; placebo arm range: 40-65 mo). </a:t>
            </a:r>
            <a:r>
              <a:rPr lang="en-GB" sz="1200" b="0" dirty="0">
                <a:solidFill>
                  <a:srgbClr val="000000"/>
                </a:solidFill>
                <a:latin typeface="Calibri" panose="020F0502020204030204" pitchFamily="34" charset="0"/>
                <a:cs typeface="Calibri" panose="020F0502020204030204" pitchFamily="34" charset="0"/>
              </a:rPr>
              <a:t>M</a:t>
            </a:r>
            <a:r>
              <a:rPr lang="en-GB" sz="1200" b="0" i="0" u="none" strike="noStrike" dirty="0">
                <a:solidFill>
                  <a:srgbClr val="000000"/>
                </a:solidFill>
                <a:effectLst/>
                <a:latin typeface="Calibri" panose="020F0502020204030204" pitchFamily="34" charset="0"/>
                <a:cs typeface="Calibri" panose="020F0502020204030204" pitchFamily="34" charset="0"/>
              </a:rPr>
              <a:t>edian time post randomization of 41 mo. </a:t>
            </a:r>
            <a:r>
              <a:rPr kumimoji="0" lang="en-US" altLang="en-US" sz="1200" b="1" i="0" u="none" strike="noStrike" kern="1200" cap="none" spc="0" normalizeH="0" baseline="30000" noProof="0" dirty="0">
                <a:ln>
                  <a:noFill/>
                </a:ln>
                <a:solidFill>
                  <a:schemeClr val="bg1"/>
                </a:solidFill>
                <a:effectLst/>
                <a:uLnTx/>
                <a:uFillTx/>
                <a:latin typeface="Calibri" panose="020F0502020204030204" pitchFamily="34" charset="0"/>
                <a:ea typeface="+mn-ea"/>
                <a:cs typeface="Arial" panose="020B0604020202020204" pitchFamily="34" charset="0"/>
              </a:rPr>
              <a:t>§</a:t>
            </a:r>
            <a:r>
              <a:rPr lang="en-GB" sz="1200" b="0" i="0" u="none" strike="noStrike" dirty="0">
                <a:solidFill>
                  <a:srgbClr val="000000"/>
                </a:solidFill>
                <a:effectLst/>
                <a:latin typeface="Calibri" panose="020F0502020204030204" pitchFamily="34" charset="0"/>
                <a:cs typeface="Calibri" panose="020F0502020204030204" pitchFamily="34" charset="0"/>
              </a:rPr>
              <a:t>1 additional cycle of ibrutinib + </a:t>
            </a:r>
            <a:r>
              <a:rPr lang="en-GB" sz="1200" b="0" i="0" u="none" strike="noStrike" dirty="0" err="1">
                <a:solidFill>
                  <a:srgbClr val="000000"/>
                </a:solidFill>
                <a:effectLst/>
                <a:latin typeface="Calibri" panose="020F0502020204030204" pitchFamily="34" charset="0"/>
                <a:cs typeface="Calibri" panose="020F0502020204030204" pitchFamily="34" charset="0"/>
              </a:rPr>
              <a:t>venetoclax</a:t>
            </a:r>
            <a:r>
              <a:rPr lang="en-GB" sz="1200" b="0" i="0" u="none" strike="noStrike" dirty="0">
                <a:solidFill>
                  <a:srgbClr val="000000"/>
                </a:solidFill>
                <a:effectLst/>
                <a:latin typeface="Calibri" panose="020F0502020204030204" pitchFamily="34" charset="0"/>
                <a:cs typeface="Calibri" panose="020F0502020204030204" pitchFamily="34" charset="0"/>
              </a:rPr>
              <a:t> given during MRD status confirmation and response assessment.</a:t>
            </a:r>
            <a:endParaRPr kumimoji="0" lang="en-US" altLang="en-US" sz="1200" b="0" i="0" u="none" strike="noStrike" kern="1200" cap="none" spc="0" normalizeH="0" noProof="0" dirty="0">
              <a:ln>
                <a:noFill/>
              </a:ln>
              <a:solidFill>
                <a:srgbClr val="000000"/>
              </a:solidFill>
              <a:effectLst/>
              <a:uLnTx/>
              <a:uFillTx/>
              <a:latin typeface="Calibri" panose="020F0502020204030204" pitchFamily="34" charset="0"/>
              <a:cs typeface="Calibri" panose="020F0502020204030204" pitchFamily="34" charset="0"/>
            </a:endParaRPr>
          </a:p>
        </p:txBody>
      </p:sp>
      <p:sp>
        <p:nvSpPr>
          <p:cNvPr id="46" name="Line 33">
            <a:extLst>
              <a:ext uri="{FF2B5EF4-FFF2-40B4-BE49-F238E27FC236}">
                <a16:creationId xmlns:a16="http://schemas.microsoft.com/office/drawing/2014/main" id="{F08EC94C-D538-BC4D-A51D-D71E1D7867A8}"/>
              </a:ext>
            </a:extLst>
          </p:cNvPr>
          <p:cNvSpPr>
            <a:spLocks noChangeShapeType="1"/>
          </p:cNvSpPr>
          <p:nvPr/>
        </p:nvSpPr>
        <p:spPr bwMode="auto">
          <a:xfrm>
            <a:off x="4082865" y="3496211"/>
            <a:ext cx="3600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7" name="Rectangle 28">
            <a:extLst>
              <a:ext uri="{FF2B5EF4-FFF2-40B4-BE49-F238E27FC236}">
                <a16:creationId xmlns:a16="http://schemas.microsoft.com/office/drawing/2014/main" id="{9B5510CA-35D6-4347-9D25-263632A81517}"/>
              </a:ext>
            </a:extLst>
          </p:cNvPr>
          <p:cNvSpPr>
            <a:spLocks noChangeArrowheads="1"/>
          </p:cNvSpPr>
          <p:nvPr/>
        </p:nvSpPr>
        <p:spPr bwMode="auto">
          <a:xfrm>
            <a:off x="4491198" y="2973558"/>
            <a:ext cx="2299351" cy="1003309"/>
          </a:xfrm>
          <a:prstGeom prst="rect">
            <a:avLst/>
          </a:prstGeom>
          <a:solidFill>
            <a:schemeClr val="accent3"/>
          </a:solidFill>
          <a:ln w="9525">
            <a:noFill/>
            <a:miter lim="800000"/>
            <a:headEnd/>
            <a:tailEnd/>
          </a:ln>
        </p:spPr>
        <p:txBody>
          <a:bodyPr wrap="squar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Ibrutinib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420 mg QD + </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Venetoclax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ramp-up to 400 mg QD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for 12 cycles*</a:t>
            </a:r>
          </a:p>
        </p:txBody>
      </p:sp>
      <p:sp>
        <p:nvSpPr>
          <p:cNvPr id="49" name="Content Placeholder 4">
            <a:extLst>
              <a:ext uri="{FF2B5EF4-FFF2-40B4-BE49-F238E27FC236}">
                <a16:creationId xmlns:a16="http://schemas.microsoft.com/office/drawing/2014/main" id="{042E1373-47F7-416F-A689-A50AFB64C37E}"/>
              </a:ext>
            </a:extLst>
          </p:cNvPr>
          <p:cNvSpPr txBox="1">
            <a:spLocks/>
          </p:cNvSpPr>
          <p:nvPr/>
        </p:nvSpPr>
        <p:spPr bwMode="auto">
          <a:xfrm>
            <a:off x="604675" y="5344953"/>
            <a:ext cx="10877529" cy="1216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1-yr DFS rate in patients with confirmed uMRD</a:t>
            </a:r>
            <a:endParaRPr kumimoji="0" lang="en-US" sz="2200" b="0" i="0" u="none" strike="noStrike" kern="0" cap="none" spc="0" normalizeH="0" baseline="30000" noProof="0" dirty="0">
              <a:ln>
                <a:noFill/>
              </a:ln>
              <a:solidFill>
                <a:srgbClr val="000000"/>
              </a:solidFill>
              <a:effectLst/>
              <a:uLnTx/>
              <a:uFillTx/>
              <a:latin typeface="Calibri" panose="020F0502020204030204" pitchFamily="34" charset="0"/>
              <a:ea typeface="+mn-ea"/>
              <a:cs typeface="+mn-cs"/>
            </a:endParaRPr>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2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a:t>
            </a:r>
            <a:r>
              <a:rPr kumimoji="0" lang="en-US" sz="22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undetectable MRD, response rates, safety</a:t>
            </a:r>
            <a:endParaRPr kumimoji="0" lang="en-US" sz="2200" b="0" i="0" u="none" strike="noStrike" kern="0" cap="none" spc="0" normalizeH="0" baseline="30000" noProof="0" dirty="0">
              <a:ln>
                <a:noFill/>
              </a:ln>
              <a:solidFill>
                <a:srgbClr val="000000"/>
              </a:solidFill>
              <a:effectLst/>
              <a:uLnTx/>
              <a:uFillTx/>
              <a:latin typeface="Calibri" panose="020F0502020204030204" pitchFamily="34" charset="0"/>
              <a:ea typeface="+mn-ea"/>
              <a:cs typeface="+mn-cs"/>
            </a:endParaRPr>
          </a:p>
        </p:txBody>
      </p:sp>
      <p:sp>
        <p:nvSpPr>
          <p:cNvPr id="2" name="TextBox 1">
            <a:extLst>
              <a:ext uri="{FF2B5EF4-FFF2-40B4-BE49-F238E27FC236}">
                <a16:creationId xmlns:a16="http://schemas.microsoft.com/office/drawing/2014/main" id="{04633E91-8D66-9B05-BC33-78C758D1230E}"/>
              </a:ext>
            </a:extLst>
          </p:cNvPr>
          <p:cNvSpPr txBox="1"/>
          <p:nvPr/>
        </p:nvSpPr>
        <p:spPr bwMode="auto">
          <a:xfrm>
            <a:off x="2436766" y="2629836"/>
            <a:ext cx="15055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Lead-in Phase</a:t>
            </a:r>
          </a:p>
        </p:txBody>
      </p:sp>
      <p:sp>
        <p:nvSpPr>
          <p:cNvPr id="3" name="TextBox 2">
            <a:extLst>
              <a:ext uri="{FF2B5EF4-FFF2-40B4-BE49-F238E27FC236}">
                <a16:creationId xmlns:a16="http://schemas.microsoft.com/office/drawing/2014/main" id="{CE95E501-30E2-6CA0-21B1-FFDEAD1B0E9F}"/>
              </a:ext>
            </a:extLst>
          </p:cNvPr>
          <p:cNvSpPr txBox="1"/>
          <p:nvPr/>
        </p:nvSpPr>
        <p:spPr bwMode="auto">
          <a:xfrm>
            <a:off x="4513623" y="2629836"/>
            <a:ext cx="229966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Combination Tx Phase</a:t>
            </a:r>
          </a:p>
        </p:txBody>
      </p:sp>
      <p:sp>
        <p:nvSpPr>
          <p:cNvPr id="4" name="Rectangle 3">
            <a:extLst>
              <a:ext uri="{FF2B5EF4-FFF2-40B4-BE49-F238E27FC236}">
                <a16:creationId xmlns:a16="http://schemas.microsoft.com/office/drawing/2014/main" id="{318154A5-0D4D-27B7-9BB5-A76A573B406A}"/>
              </a:ext>
            </a:extLst>
          </p:cNvPr>
          <p:cNvSpPr/>
          <p:nvPr/>
        </p:nvSpPr>
        <p:spPr bwMode="auto">
          <a:xfrm>
            <a:off x="8030854" y="1345206"/>
            <a:ext cx="3419480" cy="2035851"/>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 name="Line 30">
            <a:extLst>
              <a:ext uri="{FF2B5EF4-FFF2-40B4-BE49-F238E27FC236}">
                <a16:creationId xmlns:a16="http://schemas.microsoft.com/office/drawing/2014/main" id="{721DFBC5-85B2-4C2C-79FD-DA826C8B1410}"/>
              </a:ext>
            </a:extLst>
          </p:cNvPr>
          <p:cNvSpPr>
            <a:spLocks noChangeShapeType="1"/>
          </p:cNvSpPr>
          <p:nvPr/>
        </p:nvSpPr>
        <p:spPr bwMode="auto">
          <a:xfrm rot="16200000">
            <a:off x="8682367" y="2221271"/>
            <a:ext cx="0" cy="100584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Line 33">
            <a:extLst>
              <a:ext uri="{FF2B5EF4-FFF2-40B4-BE49-F238E27FC236}">
                <a16:creationId xmlns:a16="http://schemas.microsoft.com/office/drawing/2014/main" id="{AD8BFD6A-9B32-08E0-E753-34D7743A9AAA}"/>
              </a:ext>
            </a:extLst>
          </p:cNvPr>
          <p:cNvSpPr>
            <a:spLocks noChangeShapeType="1"/>
          </p:cNvSpPr>
          <p:nvPr/>
        </p:nvSpPr>
        <p:spPr bwMode="auto">
          <a:xfrm>
            <a:off x="6865419" y="3496211"/>
            <a:ext cx="3600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0" name="Line 33">
            <a:extLst>
              <a:ext uri="{FF2B5EF4-FFF2-40B4-BE49-F238E27FC236}">
                <a16:creationId xmlns:a16="http://schemas.microsoft.com/office/drawing/2014/main" id="{C80F5580-1AA8-70A9-3CF9-FD6248A67AFF}"/>
              </a:ext>
            </a:extLst>
          </p:cNvPr>
          <p:cNvSpPr>
            <a:spLocks noChangeShapeType="1"/>
          </p:cNvSpPr>
          <p:nvPr/>
        </p:nvSpPr>
        <p:spPr bwMode="auto">
          <a:xfrm>
            <a:off x="7749336" y="3494608"/>
            <a:ext cx="3600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2" name="Text Box 15">
            <a:extLst>
              <a:ext uri="{FF2B5EF4-FFF2-40B4-BE49-F238E27FC236}">
                <a16:creationId xmlns:a16="http://schemas.microsoft.com/office/drawing/2014/main" id="{ABC0DDB8-20B5-F1C2-B464-1F0D4E6EA706}"/>
              </a:ext>
            </a:extLst>
          </p:cNvPr>
          <p:cNvSpPr txBox="1">
            <a:spLocks noChangeArrowheads="1"/>
          </p:cNvSpPr>
          <p:nvPr/>
        </p:nvSpPr>
        <p:spPr bwMode="auto">
          <a:xfrm>
            <a:off x="450614" y="636133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Wierda. JCO. 2021;39:3853. </a:t>
            </a:r>
            <a:r>
              <a:rPr lang="en-US" altLang="en-US" sz="1200" b="0" spc="-10" dirty="0">
                <a:solidFill>
                  <a:schemeClr val="bg2"/>
                </a:solidFill>
                <a:latin typeface="Calibri" panose="020F0502020204030204" pitchFamily="34" charset="0"/>
              </a:rPr>
              <a:t>Allan. ASH 2022. Abstr 92.</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967298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 </a:t>
            </a:r>
            <a:br>
              <a:rPr lang="en-US" dirty="0"/>
            </a:br>
            <a:r>
              <a:rPr lang="en-US" dirty="0"/>
              <a:t>Baseline Characteristics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4" name="Text Box 15">
            <a:extLst>
              <a:ext uri="{FF2B5EF4-FFF2-40B4-BE49-F238E27FC236}">
                <a16:creationId xmlns:a16="http://schemas.microsoft.com/office/drawing/2014/main" id="{390FA3F3-1B4E-0849-8735-DCD2D6DCA6B4}"/>
              </a:ext>
            </a:extLst>
          </p:cNvPr>
          <p:cNvSpPr txBox="1">
            <a:spLocks noChangeArrowheads="1"/>
          </p:cNvSpPr>
          <p:nvPr/>
        </p:nvSpPr>
        <p:spPr bwMode="auto">
          <a:xfrm>
            <a:off x="450614" y="636133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Wierda. JCO. 2021;39:3853. </a:t>
            </a:r>
            <a:r>
              <a:rPr lang="en-US" altLang="en-US" sz="1200" b="0" spc="-10" dirty="0">
                <a:solidFill>
                  <a:schemeClr val="bg2"/>
                </a:solidFill>
                <a:latin typeface="Calibri" panose="020F0502020204030204" pitchFamily="34" charset="0"/>
              </a:rPr>
              <a:t>Allan. ASH 2022. Abstr 92.</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BFB1EED0-55B3-D445-8D0B-8DF6635F4D76}"/>
              </a:ext>
            </a:extLst>
          </p:cNvPr>
          <p:cNvGraphicFramePr>
            <a:graphicFrameLocks/>
          </p:cNvGraphicFramePr>
          <p:nvPr>
            <p:extLst>
              <p:ext uri="{D42A27DB-BD31-4B8C-83A1-F6EECF244321}">
                <p14:modId xmlns:p14="http://schemas.microsoft.com/office/powerpoint/2010/main" val="2559184722"/>
              </p:ext>
            </p:extLst>
          </p:nvPr>
        </p:nvGraphicFramePr>
        <p:xfrm>
          <a:off x="522287" y="1542450"/>
          <a:ext cx="11066530" cy="4541632"/>
        </p:xfrm>
        <a:graphic>
          <a:graphicData uri="http://schemas.openxmlformats.org/drawingml/2006/table">
            <a:tbl>
              <a:tblPr/>
              <a:tblGrid>
                <a:gridCol w="4012947">
                  <a:extLst>
                    <a:ext uri="{9D8B030D-6E8A-4147-A177-3AD203B41FA5}">
                      <a16:colId xmlns:a16="http://schemas.microsoft.com/office/drawing/2014/main" val="20000"/>
                    </a:ext>
                  </a:extLst>
                </a:gridCol>
                <a:gridCol w="2161285">
                  <a:extLst>
                    <a:ext uri="{9D8B030D-6E8A-4147-A177-3AD203B41FA5}">
                      <a16:colId xmlns:a16="http://schemas.microsoft.com/office/drawing/2014/main" val="4294306200"/>
                    </a:ext>
                  </a:extLst>
                </a:gridCol>
                <a:gridCol w="2461807">
                  <a:extLst>
                    <a:ext uri="{9D8B030D-6E8A-4147-A177-3AD203B41FA5}">
                      <a16:colId xmlns:a16="http://schemas.microsoft.com/office/drawing/2014/main" val="20001"/>
                    </a:ext>
                  </a:extLst>
                </a:gridCol>
                <a:gridCol w="2430491">
                  <a:extLst>
                    <a:ext uri="{9D8B030D-6E8A-4147-A177-3AD203B41FA5}">
                      <a16:colId xmlns:a16="http://schemas.microsoft.com/office/drawing/2014/main" val="2561665585"/>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Patients With Confirmed uMRD (n =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hMerge="1">
                  <a:txBody>
                    <a:bodyPr/>
                    <a:lstStyle/>
                    <a:p>
                      <a:endParaRPr lang="en-US"/>
                    </a:p>
                  </a:txBody>
                  <a:tcPr/>
                </a:tc>
                <a:extLst>
                  <a:ext uri="{0D108BD9-81ED-4DB2-BD59-A6C34878D82A}">
                    <a16:rowId xmlns:a16="http://schemas.microsoft.com/office/drawing/2014/main" val="10001"/>
                  </a:ext>
                </a:extLst>
              </a:tr>
              <a:tr h="0">
                <a:tc vMerge="1">
                  <a:txBody>
                    <a:bodyPr/>
                    <a:lstStyle/>
                    <a:p>
                      <a:endParaRPr lang="en-US"/>
                    </a:p>
                  </a:txBody>
                  <a:tcPr/>
                </a:tc>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Ibrutinib (n =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 (n =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7251441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 (28-69)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 (34-69)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61 (43-69)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Rai stage III/IV,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 (32)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6024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High-risk genomic features,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del(17p)/</a:t>
                      </a:r>
                      <a:r>
                        <a:rPr kumimoji="0" lang="en-US" sz="16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mutation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del(11q)</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Complex karyotype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Unmutated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IGHV</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99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123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cytopenia,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ANC ≤1.5 x 10</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9</a:t>
                      </a:r>
                      <a:r>
                        <a:rPr kumimoji="0" lang="en-US" sz="1600" b="0" i="0" u="none" strike="noStrike" cap="none" normalizeH="0" baseline="0" dirty="0">
                          <a:ln>
                            <a:noFill/>
                          </a:ln>
                          <a:solidFill>
                            <a:schemeClr val="bg2">
                              <a:lumMod val="10000"/>
                            </a:schemeClr>
                          </a:solidFill>
                          <a:effectLst/>
                          <a:latin typeface="Calibri" panose="020F0502020204030204" pitchFamily="34" charset="0"/>
                        </a:rPr>
                        <a:t>/L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Hemoglobin ≤11 g/dL</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Platelets ≤100 x 10</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9</a:t>
                      </a:r>
                      <a:r>
                        <a:rPr kumimoji="0" lang="en-US" sz="1600" b="0" i="0" u="none" strike="noStrike" cap="none" normalizeH="0" baseline="0" dirty="0">
                          <a:ln>
                            <a:noFill/>
                          </a:ln>
                          <a:solidFill>
                            <a:schemeClr val="bg2">
                              <a:lumMod val="10000"/>
                            </a:schemeClr>
                          </a:solidFill>
                          <a:effectLst/>
                          <a:latin typeface="Calibri" panose="020F0502020204030204" pitchFamily="34" charset="0"/>
                        </a:rPr>
                        <a:t>/L</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 (36)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 (21)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7782217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Lymph node diameter,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cm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cm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 (32)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38318083"/>
                  </a:ext>
                </a:extLst>
              </a:tr>
            </a:tbl>
          </a:graphicData>
        </a:graphic>
      </p:graphicFrame>
      <p:sp>
        <p:nvSpPr>
          <p:cNvPr id="2" name="Rectangle 1">
            <a:extLst>
              <a:ext uri="{FF2B5EF4-FFF2-40B4-BE49-F238E27FC236}">
                <a16:creationId xmlns:a16="http://schemas.microsoft.com/office/drawing/2014/main" id="{AB8679C0-FB57-943A-350B-9CBE163B6C68}"/>
              </a:ext>
            </a:extLst>
          </p:cNvPr>
          <p:cNvSpPr/>
          <p:nvPr/>
        </p:nvSpPr>
        <p:spPr bwMode="auto">
          <a:xfrm>
            <a:off x="522287" y="2894874"/>
            <a:ext cx="11066530" cy="1292115"/>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 name="Rectangle 2">
            <a:extLst>
              <a:ext uri="{FF2B5EF4-FFF2-40B4-BE49-F238E27FC236}">
                <a16:creationId xmlns:a16="http://schemas.microsoft.com/office/drawing/2014/main" id="{44CC9608-B1E9-0D9A-6A7C-7500FC3D7ED2}"/>
              </a:ext>
            </a:extLst>
          </p:cNvPr>
          <p:cNvSpPr/>
          <p:nvPr/>
        </p:nvSpPr>
        <p:spPr bwMode="auto">
          <a:xfrm>
            <a:off x="520687" y="2209879"/>
            <a:ext cx="11066530" cy="350441"/>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97360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90" name="Rectangle 31789">
            <a:extLst>
              <a:ext uri="{FF2B5EF4-FFF2-40B4-BE49-F238E27FC236}">
                <a16:creationId xmlns:a16="http://schemas.microsoft.com/office/drawing/2014/main" id="{3D74FA72-ACD0-2D41-565C-E76A8D73AC9C}"/>
              </a:ext>
            </a:extLst>
          </p:cNvPr>
          <p:cNvSpPr/>
          <p:nvPr/>
        </p:nvSpPr>
        <p:spPr bwMode="auto">
          <a:xfrm>
            <a:off x="1172764" y="1606990"/>
            <a:ext cx="886541" cy="3541514"/>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 </a:t>
            </a:r>
            <a:br>
              <a:rPr lang="en-US" dirty="0"/>
            </a:br>
            <a:r>
              <a:rPr lang="en-US" dirty="0"/>
              <a:t>3-Yr DFS (Primary Endpoint)</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Allan. ASH 2022. Abstr 92.</a:t>
            </a:r>
            <a:endParaRPr lang="en-US" altLang="en-US" sz="1200" b="0" dirty="0">
              <a:solidFill>
                <a:schemeClr val="bg2"/>
              </a:solidFill>
              <a:latin typeface="Calibri" panose="020F0502020204030204" pitchFamily="34" charset="0"/>
            </a:endParaRPr>
          </a:p>
        </p:txBody>
      </p:sp>
      <p:sp>
        <p:nvSpPr>
          <p:cNvPr id="3" name="TextBox 2">
            <a:extLst>
              <a:ext uri="{FF2B5EF4-FFF2-40B4-BE49-F238E27FC236}">
                <a16:creationId xmlns:a16="http://schemas.microsoft.com/office/drawing/2014/main" id="{7BE8DC06-1BCD-0247-806D-8FB08569E43B}"/>
              </a:ext>
            </a:extLst>
          </p:cNvPr>
          <p:cNvSpPr txBox="1"/>
          <p:nvPr/>
        </p:nvSpPr>
        <p:spPr bwMode="auto">
          <a:xfrm>
            <a:off x="604675" y="6027656"/>
            <a:ext cx="934860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*DFS = time from randomization to MRD relapse, PD per investigator assessment, or death, whichever soonest.</a:t>
            </a:r>
          </a:p>
        </p:txBody>
      </p:sp>
      <p:graphicFrame>
        <p:nvGraphicFramePr>
          <p:cNvPr id="7" name="Group 3">
            <a:extLst>
              <a:ext uri="{FF2B5EF4-FFF2-40B4-BE49-F238E27FC236}">
                <a16:creationId xmlns:a16="http://schemas.microsoft.com/office/drawing/2014/main" id="{C74122DE-2BE4-C448-89E1-797128A907BB}"/>
              </a:ext>
            </a:extLst>
          </p:cNvPr>
          <p:cNvGraphicFramePr>
            <a:graphicFrameLocks/>
          </p:cNvGraphicFramePr>
          <p:nvPr>
            <p:extLst>
              <p:ext uri="{D42A27DB-BD31-4B8C-83A1-F6EECF244321}">
                <p14:modId xmlns:p14="http://schemas.microsoft.com/office/powerpoint/2010/main" val="1598643013"/>
              </p:ext>
            </p:extLst>
          </p:nvPr>
        </p:nvGraphicFramePr>
        <p:xfrm>
          <a:off x="6326670" y="1579108"/>
          <a:ext cx="5387388" cy="2255616"/>
        </p:xfrm>
        <a:graphic>
          <a:graphicData uri="http://schemas.openxmlformats.org/drawingml/2006/table">
            <a:tbl>
              <a:tblPr/>
              <a:tblGrid>
                <a:gridCol w="2520051">
                  <a:extLst>
                    <a:ext uri="{9D8B030D-6E8A-4147-A177-3AD203B41FA5}">
                      <a16:colId xmlns:a16="http://schemas.microsoft.com/office/drawing/2014/main" val="20000"/>
                    </a:ext>
                  </a:extLst>
                </a:gridCol>
                <a:gridCol w="1449707">
                  <a:extLst>
                    <a:ext uri="{9D8B030D-6E8A-4147-A177-3AD203B41FA5}">
                      <a16:colId xmlns:a16="http://schemas.microsoft.com/office/drawing/2014/main" val="20001"/>
                    </a:ext>
                  </a:extLst>
                </a:gridCol>
                <a:gridCol w="1417630">
                  <a:extLst>
                    <a:ext uri="{9D8B030D-6E8A-4147-A177-3AD203B41FA5}">
                      <a16:colId xmlns:a16="http://schemas.microsoft.com/office/drawing/2014/main" val="2561665585"/>
                    </a:ext>
                  </a:extLst>
                </a:gridCol>
              </a:tblGrid>
              <a:tr h="22989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Confirmed uMRD (n =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lumMod val="50000"/>
                      </a:schemeClr>
                    </a:solidFill>
                  </a:tcPr>
                </a:tc>
                <a:tc hMerge="1">
                  <a:txBody>
                    <a:bodyPr/>
                    <a:lstStyle/>
                    <a:p>
                      <a:endParaRPr lang="en-US"/>
                    </a:p>
                  </a:txBody>
                  <a:tcPr/>
                </a:tc>
                <a:extLst>
                  <a:ext uri="{0D108BD9-81ED-4DB2-BD59-A6C34878D82A}">
                    <a16:rowId xmlns:a16="http://schemas.microsoft.com/office/drawing/2014/main" val="10001"/>
                  </a:ext>
                </a:extLst>
              </a:tr>
              <a:tr h="397082">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Ibrutinib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72514412"/>
                  </a:ext>
                </a:extLst>
              </a:tr>
              <a:tr h="2298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3-yr DFS,*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298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Difference,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8.3 (-5.5 to 22.1)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298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Log-rank</a:t>
                      </a:r>
                      <a:r>
                        <a:rPr kumimoji="0" lang="en-US" sz="1600" b="0" i="1" u="none" strike="noStrike" cap="none" normalizeH="0" baseline="0" dirty="0">
                          <a:ln>
                            <a:noFill/>
                          </a:ln>
                          <a:solidFill>
                            <a:schemeClr val="bg2">
                              <a:lumMod val="10000"/>
                            </a:schemeClr>
                          </a:solidFill>
                          <a:effectLst/>
                          <a:latin typeface="Calibri" panose="020F0502020204030204" pitchFamily="34" charset="0"/>
                        </a:rPr>
                        <a:t> 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value</a:t>
                      </a:r>
                      <a:endParaRPr kumimoji="0" lang="en-US" sz="1600" b="0" i="1"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2989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0.435 (0.131-1.446)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2806197956"/>
                  </a:ext>
                </a:extLst>
              </a:tr>
            </a:tbl>
          </a:graphicData>
        </a:graphic>
      </p:graphicFrame>
      <p:sp>
        <p:nvSpPr>
          <p:cNvPr id="6" name="TextBox 5">
            <a:extLst>
              <a:ext uri="{FF2B5EF4-FFF2-40B4-BE49-F238E27FC236}">
                <a16:creationId xmlns:a16="http://schemas.microsoft.com/office/drawing/2014/main" id="{4CA5FE07-956C-A44F-F099-219E3EC8E823}"/>
              </a:ext>
            </a:extLst>
          </p:cNvPr>
          <p:cNvSpPr txBox="1"/>
          <p:nvPr/>
        </p:nvSpPr>
        <p:spPr bwMode="auto">
          <a:xfrm rot="16200000">
            <a:off x="309326" y="3215588"/>
            <a:ext cx="8279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DFS (%)</a:t>
            </a:r>
          </a:p>
        </p:txBody>
      </p:sp>
      <p:sp>
        <p:nvSpPr>
          <p:cNvPr id="8" name="TextBox 7">
            <a:extLst>
              <a:ext uri="{FF2B5EF4-FFF2-40B4-BE49-F238E27FC236}">
                <a16:creationId xmlns:a16="http://schemas.microsoft.com/office/drawing/2014/main" id="{86EDAA1D-0FC7-6B98-AA31-A5F555DA46CE}"/>
              </a:ext>
            </a:extLst>
          </p:cNvPr>
          <p:cNvSpPr txBox="1"/>
          <p:nvPr/>
        </p:nvSpPr>
        <p:spPr bwMode="auto">
          <a:xfrm>
            <a:off x="2586058" y="5305317"/>
            <a:ext cx="212564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Mo </a:t>
            </a:r>
            <a:r>
              <a:rPr lang="en-US" sz="1600" dirty="0" err="1">
                <a:solidFill>
                  <a:schemeClr val="bg1"/>
                </a:solidFill>
                <a:latin typeface="Calibri" panose="020F0502020204030204" pitchFamily="34" charset="0"/>
              </a:rPr>
              <a:t>Postrandomization</a:t>
            </a:r>
            <a:endParaRPr lang="en-US" sz="1600" dirty="0">
              <a:solidFill>
                <a:schemeClr val="bg1"/>
              </a:solidFill>
              <a:latin typeface="Calibri" panose="020F0502020204030204" pitchFamily="34" charset="0"/>
            </a:endParaRPr>
          </a:p>
        </p:txBody>
      </p:sp>
      <p:sp>
        <p:nvSpPr>
          <p:cNvPr id="9" name="TextBox 8">
            <a:extLst>
              <a:ext uri="{FF2B5EF4-FFF2-40B4-BE49-F238E27FC236}">
                <a16:creationId xmlns:a16="http://schemas.microsoft.com/office/drawing/2014/main" id="{D81EBD61-2EFF-D47A-155A-BDD30DB093D1}"/>
              </a:ext>
            </a:extLst>
          </p:cNvPr>
          <p:cNvSpPr txBox="1"/>
          <p:nvPr/>
        </p:nvSpPr>
        <p:spPr bwMode="auto">
          <a:xfrm>
            <a:off x="5473103" y="1691331"/>
            <a:ext cx="8338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Ibrutinib</a:t>
            </a:r>
          </a:p>
        </p:txBody>
      </p:sp>
      <p:sp>
        <p:nvSpPr>
          <p:cNvPr id="10" name="TextBox 9">
            <a:extLst>
              <a:ext uri="{FF2B5EF4-FFF2-40B4-BE49-F238E27FC236}">
                <a16:creationId xmlns:a16="http://schemas.microsoft.com/office/drawing/2014/main" id="{521292FB-AB2D-9432-EB78-C95F6823219F}"/>
              </a:ext>
            </a:extLst>
          </p:cNvPr>
          <p:cNvSpPr txBox="1"/>
          <p:nvPr/>
        </p:nvSpPr>
        <p:spPr bwMode="auto">
          <a:xfrm>
            <a:off x="5459685" y="2429917"/>
            <a:ext cx="7713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Placebo</a:t>
            </a:r>
          </a:p>
        </p:txBody>
      </p:sp>
      <p:sp>
        <p:nvSpPr>
          <p:cNvPr id="11" name="TextBox 10">
            <a:extLst>
              <a:ext uri="{FF2B5EF4-FFF2-40B4-BE49-F238E27FC236}">
                <a16:creationId xmlns:a16="http://schemas.microsoft.com/office/drawing/2014/main" id="{AC60F2DA-A0BC-8409-A61F-A6D1ECDDA5FF}"/>
              </a:ext>
            </a:extLst>
          </p:cNvPr>
          <p:cNvSpPr txBox="1"/>
          <p:nvPr/>
        </p:nvSpPr>
        <p:spPr bwMode="auto">
          <a:xfrm>
            <a:off x="752456" y="1477602"/>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sp>
        <p:nvSpPr>
          <p:cNvPr id="12" name="TextBox 11">
            <a:extLst>
              <a:ext uri="{FF2B5EF4-FFF2-40B4-BE49-F238E27FC236}">
                <a16:creationId xmlns:a16="http://schemas.microsoft.com/office/drawing/2014/main" id="{31D82488-5C51-1745-98DE-11D1E1484C91}"/>
              </a:ext>
            </a:extLst>
          </p:cNvPr>
          <p:cNvSpPr txBox="1"/>
          <p:nvPr/>
        </p:nvSpPr>
        <p:spPr bwMode="auto">
          <a:xfrm>
            <a:off x="831004" y="1823506"/>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90</a:t>
            </a:r>
          </a:p>
        </p:txBody>
      </p:sp>
      <p:sp>
        <p:nvSpPr>
          <p:cNvPr id="13" name="TextBox 12">
            <a:extLst>
              <a:ext uri="{FF2B5EF4-FFF2-40B4-BE49-F238E27FC236}">
                <a16:creationId xmlns:a16="http://schemas.microsoft.com/office/drawing/2014/main" id="{70E3819B-C955-2CF1-CD4A-AA6B74B16BCB}"/>
              </a:ext>
            </a:extLst>
          </p:cNvPr>
          <p:cNvSpPr txBox="1"/>
          <p:nvPr/>
        </p:nvSpPr>
        <p:spPr bwMode="auto">
          <a:xfrm>
            <a:off x="831004" y="2191806"/>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sp>
        <p:nvSpPr>
          <p:cNvPr id="14" name="TextBox 13">
            <a:extLst>
              <a:ext uri="{FF2B5EF4-FFF2-40B4-BE49-F238E27FC236}">
                <a16:creationId xmlns:a16="http://schemas.microsoft.com/office/drawing/2014/main" id="{60D1684A-F2C6-149C-C4EE-41650B5180A9}"/>
              </a:ext>
            </a:extLst>
          </p:cNvPr>
          <p:cNvSpPr txBox="1"/>
          <p:nvPr/>
        </p:nvSpPr>
        <p:spPr bwMode="auto">
          <a:xfrm>
            <a:off x="831004" y="253221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70</a:t>
            </a:r>
          </a:p>
        </p:txBody>
      </p:sp>
      <p:sp>
        <p:nvSpPr>
          <p:cNvPr id="15" name="TextBox 14">
            <a:extLst>
              <a:ext uri="{FF2B5EF4-FFF2-40B4-BE49-F238E27FC236}">
                <a16:creationId xmlns:a16="http://schemas.microsoft.com/office/drawing/2014/main" id="{1364A7F6-1C41-9700-3DBE-39096102478C}"/>
              </a:ext>
            </a:extLst>
          </p:cNvPr>
          <p:cNvSpPr txBox="1"/>
          <p:nvPr/>
        </p:nvSpPr>
        <p:spPr bwMode="auto">
          <a:xfrm>
            <a:off x="831004" y="290148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16" name="TextBox 15">
            <a:extLst>
              <a:ext uri="{FF2B5EF4-FFF2-40B4-BE49-F238E27FC236}">
                <a16:creationId xmlns:a16="http://schemas.microsoft.com/office/drawing/2014/main" id="{70B37CE8-11DF-E14F-410E-8A3247FD8E8C}"/>
              </a:ext>
            </a:extLst>
          </p:cNvPr>
          <p:cNvSpPr txBox="1"/>
          <p:nvPr/>
        </p:nvSpPr>
        <p:spPr bwMode="auto">
          <a:xfrm>
            <a:off x="831004" y="3246359"/>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p>
        </p:txBody>
      </p:sp>
      <p:sp>
        <p:nvSpPr>
          <p:cNvPr id="17" name="TextBox 16">
            <a:extLst>
              <a:ext uri="{FF2B5EF4-FFF2-40B4-BE49-F238E27FC236}">
                <a16:creationId xmlns:a16="http://schemas.microsoft.com/office/drawing/2014/main" id="{6D7026F7-EED4-DD31-009D-CD3911E3B913}"/>
              </a:ext>
            </a:extLst>
          </p:cNvPr>
          <p:cNvSpPr txBox="1"/>
          <p:nvPr/>
        </p:nvSpPr>
        <p:spPr bwMode="auto">
          <a:xfrm>
            <a:off x="831004" y="3591250"/>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18" name="TextBox 17">
            <a:extLst>
              <a:ext uri="{FF2B5EF4-FFF2-40B4-BE49-F238E27FC236}">
                <a16:creationId xmlns:a16="http://schemas.microsoft.com/office/drawing/2014/main" id="{6A4621E9-B292-21EE-FDBC-F78B3986C0C1}"/>
              </a:ext>
            </a:extLst>
          </p:cNvPr>
          <p:cNvSpPr txBox="1"/>
          <p:nvPr/>
        </p:nvSpPr>
        <p:spPr bwMode="auto">
          <a:xfrm>
            <a:off x="831004" y="3960516"/>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19" name="TextBox 18">
            <a:extLst>
              <a:ext uri="{FF2B5EF4-FFF2-40B4-BE49-F238E27FC236}">
                <a16:creationId xmlns:a16="http://schemas.microsoft.com/office/drawing/2014/main" id="{E8BA522D-6AA0-BAE2-0050-2969EB3CBFC1}"/>
              </a:ext>
            </a:extLst>
          </p:cNvPr>
          <p:cNvSpPr txBox="1"/>
          <p:nvPr/>
        </p:nvSpPr>
        <p:spPr bwMode="auto">
          <a:xfrm>
            <a:off x="831004" y="430092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20" name="TextBox 19">
            <a:extLst>
              <a:ext uri="{FF2B5EF4-FFF2-40B4-BE49-F238E27FC236}">
                <a16:creationId xmlns:a16="http://schemas.microsoft.com/office/drawing/2014/main" id="{67F8D941-C9B2-6CAD-602A-12700190125C}"/>
              </a:ext>
            </a:extLst>
          </p:cNvPr>
          <p:cNvSpPr txBox="1"/>
          <p:nvPr/>
        </p:nvSpPr>
        <p:spPr bwMode="auto">
          <a:xfrm>
            <a:off x="831004" y="464133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21" name="TextBox 20">
            <a:extLst>
              <a:ext uri="{FF2B5EF4-FFF2-40B4-BE49-F238E27FC236}">
                <a16:creationId xmlns:a16="http://schemas.microsoft.com/office/drawing/2014/main" id="{0B4D38AF-67D5-B84B-39AA-3EB47DAEB945}"/>
              </a:ext>
            </a:extLst>
          </p:cNvPr>
          <p:cNvSpPr txBox="1"/>
          <p:nvPr/>
        </p:nvSpPr>
        <p:spPr bwMode="auto">
          <a:xfrm>
            <a:off x="909551" y="5010234"/>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2" name="TextBox 21">
            <a:extLst>
              <a:ext uri="{FF2B5EF4-FFF2-40B4-BE49-F238E27FC236}">
                <a16:creationId xmlns:a16="http://schemas.microsoft.com/office/drawing/2014/main" id="{BA9384FD-7682-F70F-F412-8853DA550E95}"/>
              </a:ext>
            </a:extLst>
          </p:cNvPr>
          <p:cNvSpPr txBox="1"/>
          <p:nvPr/>
        </p:nvSpPr>
        <p:spPr bwMode="auto">
          <a:xfrm>
            <a:off x="1064558" y="4334567"/>
            <a:ext cx="102991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r>
              <a:rPr lang="en-US" sz="800" dirty="0" err="1">
                <a:solidFill>
                  <a:schemeClr val="bg1"/>
                </a:solidFill>
                <a:latin typeface="Calibri" panose="020F0502020204030204" pitchFamily="34" charset="0"/>
              </a:rPr>
              <a:t>Prerandomization</a:t>
            </a:r>
            <a:r>
              <a:rPr lang="en-US" sz="800" dirty="0">
                <a:solidFill>
                  <a:schemeClr val="bg1"/>
                </a:solidFill>
                <a:latin typeface="Calibri" panose="020F0502020204030204" pitchFamily="34" charset="0"/>
              </a:rPr>
              <a:t> treatment with    </a:t>
            </a:r>
            <a:r>
              <a:rPr lang="en-US" sz="800" dirty="0" err="1">
                <a:solidFill>
                  <a:schemeClr val="bg1"/>
                </a:solidFill>
                <a:latin typeface="Calibri" panose="020F0502020204030204" pitchFamily="34" charset="0"/>
              </a:rPr>
              <a:t>Ibr</a:t>
            </a:r>
            <a:r>
              <a:rPr lang="en-US" sz="800" dirty="0">
                <a:solidFill>
                  <a:schemeClr val="bg1"/>
                </a:solidFill>
                <a:latin typeface="Calibri" panose="020F0502020204030204" pitchFamily="34" charset="0"/>
              </a:rPr>
              <a:t> + Ven</a:t>
            </a:r>
          </a:p>
        </p:txBody>
      </p:sp>
      <p:sp>
        <p:nvSpPr>
          <p:cNvPr id="23" name="TextBox 22">
            <a:extLst>
              <a:ext uri="{FF2B5EF4-FFF2-40B4-BE49-F238E27FC236}">
                <a16:creationId xmlns:a16="http://schemas.microsoft.com/office/drawing/2014/main" id="{1FC11E2F-06D9-0AA9-594A-6D241ED92D25}"/>
              </a:ext>
            </a:extLst>
          </p:cNvPr>
          <p:cNvSpPr txBox="1"/>
          <p:nvPr/>
        </p:nvSpPr>
        <p:spPr bwMode="auto">
          <a:xfrm>
            <a:off x="2362447" y="4334566"/>
            <a:ext cx="9311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800" dirty="0">
                <a:solidFill>
                  <a:schemeClr val="bg1"/>
                </a:solidFill>
                <a:latin typeface="Calibri" panose="020F0502020204030204" pitchFamily="34" charset="0"/>
              </a:rPr>
              <a:t>Start of randomized treatment</a:t>
            </a:r>
          </a:p>
        </p:txBody>
      </p:sp>
      <p:sp>
        <p:nvSpPr>
          <p:cNvPr id="24" name="Right Arrow 23">
            <a:extLst>
              <a:ext uri="{FF2B5EF4-FFF2-40B4-BE49-F238E27FC236}">
                <a16:creationId xmlns:a16="http://schemas.microsoft.com/office/drawing/2014/main" id="{189B5DD7-6AE0-E715-FFE4-947354A49B6E}"/>
              </a:ext>
            </a:extLst>
          </p:cNvPr>
          <p:cNvSpPr/>
          <p:nvPr/>
        </p:nvSpPr>
        <p:spPr bwMode="auto">
          <a:xfrm>
            <a:off x="2059305" y="4466119"/>
            <a:ext cx="339725" cy="198558"/>
          </a:xfrm>
          <a:prstGeom prst="rightArrow">
            <a:avLst>
              <a:gd name="adj1" fmla="val 50000"/>
              <a:gd name="adj2" fmla="val 105162"/>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 name="TextBox 24">
            <a:extLst>
              <a:ext uri="{FF2B5EF4-FFF2-40B4-BE49-F238E27FC236}">
                <a16:creationId xmlns:a16="http://schemas.microsoft.com/office/drawing/2014/main" id="{913B1764-A9EC-A8C8-5696-44AC974F73E0}"/>
              </a:ext>
            </a:extLst>
          </p:cNvPr>
          <p:cNvSpPr txBox="1"/>
          <p:nvPr/>
        </p:nvSpPr>
        <p:spPr bwMode="auto">
          <a:xfrm>
            <a:off x="1925551" y="5148504"/>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6" name="TextBox 25">
            <a:extLst>
              <a:ext uri="{FF2B5EF4-FFF2-40B4-BE49-F238E27FC236}">
                <a16:creationId xmlns:a16="http://schemas.microsoft.com/office/drawing/2014/main" id="{186AAF88-8F5B-571D-697E-B6508FC7B43D}"/>
              </a:ext>
            </a:extLst>
          </p:cNvPr>
          <p:cNvSpPr txBox="1"/>
          <p:nvPr/>
        </p:nvSpPr>
        <p:spPr bwMode="auto">
          <a:xfrm>
            <a:off x="2199947" y="5148504"/>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a:t>
            </a:r>
          </a:p>
        </p:txBody>
      </p:sp>
      <p:sp>
        <p:nvSpPr>
          <p:cNvPr id="27" name="TextBox 26">
            <a:extLst>
              <a:ext uri="{FF2B5EF4-FFF2-40B4-BE49-F238E27FC236}">
                <a16:creationId xmlns:a16="http://schemas.microsoft.com/office/drawing/2014/main" id="{D81F92BF-DAC3-8C11-DB6D-15A5432B8C80}"/>
              </a:ext>
            </a:extLst>
          </p:cNvPr>
          <p:cNvSpPr txBox="1"/>
          <p:nvPr/>
        </p:nvSpPr>
        <p:spPr bwMode="auto">
          <a:xfrm>
            <a:off x="2467446" y="514850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sp>
        <p:nvSpPr>
          <p:cNvPr id="28" name="TextBox 27">
            <a:extLst>
              <a:ext uri="{FF2B5EF4-FFF2-40B4-BE49-F238E27FC236}">
                <a16:creationId xmlns:a16="http://schemas.microsoft.com/office/drawing/2014/main" id="{DE913712-B963-F8A2-076A-631607E3BAAD}"/>
              </a:ext>
            </a:extLst>
          </p:cNvPr>
          <p:cNvSpPr txBox="1"/>
          <p:nvPr/>
        </p:nvSpPr>
        <p:spPr bwMode="auto">
          <a:xfrm>
            <a:off x="2730660" y="514850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a:t>
            </a:r>
          </a:p>
        </p:txBody>
      </p:sp>
      <p:sp>
        <p:nvSpPr>
          <p:cNvPr id="29" name="TextBox 28">
            <a:extLst>
              <a:ext uri="{FF2B5EF4-FFF2-40B4-BE49-F238E27FC236}">
                <a16:creationId xmlns:a16="http://schemas.microsoft.com/office/drawing/2014/main" id="{5AF774C4-FC34-9836-5D00-18E0C6AA35C1}"/>
              </a:ext>
            </a:extLst>
          </p:cNvPr>
          <p:cNvSpPr txBox="1"/>
          <p:nvPr/>
        </p:nvSpPr>
        <p:spPr bwMode="auto">
          <a:xfrm>
            <a:off x="2965529"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sp>
        <p:nvSpPr>
          <p:cNvPr id="30" name="TextBox 29">
            <a:extLst>
              <a:ext uri="{FF2B5EF4-FFF2-40B4-BE49-F238E27FC236}">
                <a16:creationId xmlns:a16="http://schemas.microsoft.com/office/drawing/2014/main" id="{469BC1B9-2351-D0DC-177F-869155133B36}"/>
              </a:ext>
            </a:extLst>
          </p:cNvPr>
          <p:cNvSpPr txBox="1"/>
          <p:nvPr/>
        </p:nvSpPr>
        <p:spPr bwMode="auto">
          <a:xfrm>
            <a:off x="3228743"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15</a:t>
            </a:r>
          </a:p>
        </p:txBody>
      </p:sp>
      <p:sp>
        <p:nvSpPr>
          <p:cNvPr id="61" name="TextBox 60">
            <a:extLst>
              <a:ext uri="{FF2B5EF4-FFF2-40B4-BE49-F238E27FC236}">
                <a16:creationId xmlns:a16="http://schemas.microsoft.com/office/drawing/2014/main" id="{94913905-7A4A-87D2-A819-7FD928F9A263}"/>
              </a:ext>
            </a:extLst>
          </p:cNvPr>
          <p:cNvSpPr txBox="1"/>
          <p:nvPr/>
        </p:nvSpPr>
        <p:spPr bwMode="auto">
          <a:xfrm>
            <a:off x="3491957"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p>
        </p:txBody>
      </p:sp>
      <p:sp>
        <p:nvSpPr>
          <p:cNvPr id="62" name="TextBox 61">
            <a:extLst>
              <a:ext uri="{FF2B5EF4-FFF2-40B4-BE49-F238E27FC236}">
                <a16:creationId xmlns:a16="http://schemas.microsoft.com/office/drawing/2014/main" id="{63EBA5AB-42B1-E4C4-D5B2-BD9EC2E9F9DC}"/>
              </a:ext>
            </a:extLst>
          </p:cNvPr>
          <p:cNvSpPr txBox="1"/>
          <p:nvPr/>
        </p:nvSpPr>
        <p:spPr bwMode="auto">
          <a:xfrm>
            <a:off x="3762315"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21</a:t>
            </a:r>
          </a:p>
        </p:txBody>
      </p:sp>
      <p:sp>
        <p:nvSpPr>
          <p:cNvPr id="63" name="TextBox 62">
            <a:extLst>
              <a:ext uri="{FF2B5EF4-FFF2-40B4-BE49-F238E27FC236}">
                <a16:creationId xmlns:a16="http://schemas.microsoft.com/office/drawing/2014/main" id="{4F56C1EA-DEE8-DD64-9D6A-D63460871D8C}"/>
              </a:ext>
            </a:extLst>
          </p:cNvPr>
          <p:cNvSpPr txBox="1"/>
          <p:nvPr/>
        </p:nvSpPr>
        <p:spPr bwMode="auto">
          <a:xfrm>
            <a:off x="4025529"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24</a:t>
            </a:r>
          </a:p>
        </p:txBody>
      </p:sp>
      <p:sp>
        <p:nvSpPr>
          <p:cNvPr id="31744" name="TextBox 31743">
            <a:extLst>
              <a:ext uri="{FF2B5EF4-FFF2-40B4-BE49-F238E27FC236}">
                <a16:creationId xmlns:a16="http://schemas.microsoft.com/office/drawing/2014/main" id="{D65E57DE-AD4C-F3F3-7A08-4B996A7BF133}"/>
              </a:ext>
            </a:extLst>
          </p:cNvPr>
          <p:cNvSpPr txBox="1"/>
          <p:nvPr/>
        </p:nvSpPr>
        <p:spPr bwMode="auto">
          <a:xfrm>
            <a:off x="4292635"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27</a:t>
            </a:r>
          </a:p>
        </p:txBody>
      </p:sp>
      <p:sp>
        <p:nvSpPr>
          <p:cNvPr id="31745" name="TextBox 31744">
            <a:extLst>
              <a:ext uri="{FF2B5EF4-FFF2-40B4-BE49-F238E27FC236}">
                <a16:creationId xmlns:a16="http://schemas.microsoft.com/office/drawing/2014/main" id="{1F644B45-F877-5B62-5759-77733D207387}"/>
              </a:ext>
            </a:extLst>
          </p:cNvPr>
          <p:cNvSpPr txBox="1"/>
          <p:nvPr/>
        </p:nvSpPr>
        <p:spPr bwMode="auto">
          <a:xfrm>
            <a:off x="4559741"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31747" name="TextBox 31746">
            <a:extLst>
              <a:ext uri="{FF2B5EF4-FFF2-40B4-BE49-F238E27FC236}">
                <a16:creationId xmlns:a16="http://schemas.microsoft.com/office/drawing/2014/main" id="{EE78A5BA-7227-873A-6A9B-387111148E52}"/>
              </a:ext>
            </a:extLst>
          </p:cNvPr>
          <p:cNvSpPr txBox="1"/>
          <p:nvPr/>
        </p:nvSpPr>
        <p:spPr bwMode="auto">
          <a:xfrm>
            <a:off x="4832883"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33</a:t>
            </a:r>
          </a:p>
        </p:txBody>
      </p:sp>
      <p:sp>
        <p:nvSpPr>
          <p:cNvPr id="31748" name="TextBox 31747">
            <a:extLst>
              <a:ext uri="{FF2B5EF4-FFF2-40B4-BE49-F238E27FC236}">
                <a16:creationId xmlns:a16="http://schemas.microsoft.com/office/drawing/2014/main" id="{93DE7C83-5402-D149-E266-E3C0A81AD49C}"/>
              </a:ext>
            </a:extLst>
          </p:cNvPr>
          <p:cNvSpPr txBox="1"/>
          <p:nvPr/>
        </p:nvSpPr>
        <p:spPr bwMode="auto">
          <a:xfrm>
            <a:off x="5106461"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36</a:t>
            </a:r>
          </a:p>
        </p:txBody>
      </p:sp>
      <p:sp>
        <p:nvSpPr>
          <p:cNvPr id="31749" name="TextBox 31748">
            <a:extLst>
              <a:ext uri="{FF2B5EF4-FFF2-40B4-BE49-F238E27FC236}">
                <a16:creationId xmlns:a16="http://schemas.microsoft.com/office/drawing/2014/main" id="{501A9F5F-BF7F-1964-B97F-96C7C8E4ED59}"/>
              </a:ext>
            </a:extLst>
          </p:cNvPr>
          <p:cNvSpPr txBox="1"/>
          <p:nvPr/>
        </p:nvSpPr>
        <p:spPr bwMode="auto">
          <a:xfrm>
            <a:off x="5373131"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39</a:t>
            </a:r>
          </a:p>
        </p:txBody>
      </p:sp>
      <p:sp>
        <p:nvSpPr>
          <p:cNvPr id="31750" name="TextBox 31749">
            <a:extLst>
              <a:ext uri="{FF2B5EF4-FFF2-40B4-BE49-F238E27FC236}">
                <a16:creationId xmlns:a16="http://schemas.microsoft.com/office/drawing/2014/main" id="{C8371CDF-BFA4-DB6A-AEEC-A5B96E12AFCB}"/>
              </a:ext>
            </a:extLst>
          </p:cNvPr>
          <p:cNvSpPr txBox="1"/>
          <p:nvPr/>
        </p:nvSpPr>
        <p:spPr bwMode="auto">
          <a:xfrm>
            <a:off x="5633561" y="5148504"/>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42</a:t>
            </a:r>
          </a:p>
        </p:txBody>
      </p:sp>
      <p:sp>
        <p:nvSpPr>
          <p:cNvPr id="31751" name="Freeform 31750">
            <a:extLst>
              <a:ext uri="{FF2B5EF4-FFF2-40B4-BE49-F238E27FC236}">
                <a16:creationId xmlns:a16="http://schemas.microsoft.com/office/drawing/2014/main" id="{78D4D38A-9CD2-644E-7470-BD0BA1F92EFD}"/>
              </a:ext>
            </a:extLst>
          </p:cNvPr>
          <p:cNvSpPr/>
          <p:nvPr/>
        </p:nvSpPr>
        <p:spPr bwMode="auto">
          <a:xfrm>
            <a:off x="1175743" y="1606990"/>
            <a:ext cx="4635375" cy="3548959"/>
          </a:xfrm>
          <a:custGeom>
            <a:avLst/>
            <a:gdLst>
              <a:gd name="connsiteX0" fmla="*/ 0 w 4635375"/>
              <a:gd name="connsiteY0" fmla="*/ 0 h 3548959"/>
              <a:gd name="connsiteX1" fmla="*/ 0 w 4635375"/>
              <a:gd name="connsiteY1" fmla="*/ 3548959 h 3548959"/>
              <a:gd name="connsiteX2" fmla="*/ 4635375 w 4635375"/>
              <a:gd name="connsiteY2" fmla="*/ 3548959 h 3548959"/>
            </a:gdLst>
            <a:ahLst/>
            <a:cxnLst>
              <a:cxn ang="0">
                <a:pos x="connsiteX0" y="connsiteY0"/>
              </a:cxn>
              <a:cxn ang="0">
                <a:pos x="connsiteX1" y="connsiteY1"/>
              </a:cxn>
              <a:cxn ang="0">
                <a:pos x="connsiteX2" y="connsiteY2"/>
              </a:cxn>
            </a:cxnLst>
            <a:rect l="l" t="t" r="r" b="b"/>
            <a:pathLst>
              <a:path w="4635375" h="3548959">
                <a:moveTo>
                  <a:pt x="0" y="0"/>
                </a:moveTo>
                <a:lnTo>
                  <a:pt x="0" y="3548959"/>
                </a:lnTo>
                <a:lnTo>
                  <a:pt x="4635375" y="3548959"/>
                </a:lnTo>
              </a:path>
            </a:pathLst>
          </a:custGeom>
          <a:noFill/>
          <a:ln w="28575">
            <a:solidFill>
              <a:schemeClr val="bg1"/>
            </a:solidFill>
            <a:miter lim="800000"/>
            <a:headEnd/>
            <a:tailEnd/>
          </a:ln>
        </p:spPr>
        <p:txBody>
          <a:bodyPr rtlCol="0" anchor="ctr"/>
          <a:lstStyle/>
          <a:p>
            <a:pPr algn="ctr"/>
            <a:endParaRPr lang="en-US"/>
          </a:p>
        </p:txBody>
      </p:sp>
      <p:cxnSp>
        <p:nvCxnSpPr>
          <p:cNvPr id="31753" name="Straight Connector 31752">
            <a:extLst>
              <a:ext uri="{FF2B5EF4-FFF2-40B4-BE49-F238E27FC236}">
                <a16:creationId xmlns:a16="http://schemas.microsoft.com/office/drawing/2014/main" id="{5A84EEC2-D74A-8CE0-090D-4389418624CC}"/>
              </a:ext>
            </a:extLst>
          </p:cNvPr>
          <p:cNvCxnSpPr/>
          <p:nvPr/>
        </p:nvCxnSpPr>
        <p:spPr bwMode="auto">
          <a:xfrm>
            <a:off x="2065655"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54" name="Straight Connector 31753">
            <a:extLst>
              <a:ext uri="{FF2B5EF4-FFF2-40B4-BE49-F238E27FC236}">
                <a16:creationId xmlns:a16="http://schemas.microsoft.com/office/drawing/2014/main" id="{745E9B22-AAFD-4FF2-8542-3997B3E4D6FA}"/>
              </a:ext>
            </a:extLst>
          </p:cNvPr>
          <p:cNvCxnSpPr/>
          <p:nvPr/>
        </p:nvCxnSpPr>
        <p:spPr bwMode="auto">
          <a:xfrm>
            <a:off x="2326005"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55" name="Straight Connector 31754">
            <a:extLst>
              <a:ext uri="{FF2B5EF4-FFF2-40B4-BE49-F238E27FC236}">
                <a16:creationId xmlns:a16="http://schemas.microsoft.com/office/drawing/2014/main" id="{DAE1385C-B7A0-69F8-90A1-7185B3F23CA9}"/>
              </a:ext>
            </a:extLst>
          </p:cNvPr>
          <p:cNvCxnSpPr/>
          <p:nvPr/>
        </p:nvCxnSpPr>
        <p:spPr bwMode="auto">
          <a:xfrm>
            <a:off x="2592705"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56" name="Straight Connector 31755">
            <a:extLst>
              <a:ext uri="{FF2B5EF4-FFF2-40B4-BE49-F238E27FC236}">
                <a16:creationId xmlns:a16="http://schemas.microsoft.com/office/drawing/2014/main" id="{42A34DF6-786F-ED50-8F60-A10C6D0C26DD}"/>
              </a:ext>
            </a:extLst>
          </p:cNvPr>
          <p:cNvCxnSpPr/>
          <p:nvPr/>
        </p:nvCxnSpPr>
        <p:spPr bwMode="auto">
          <a:xfrm>
            <a:off x="2853055"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57" name="Straight Connector 31756">
            <a:extLst>
              <a:ext uri="{FF2B5EF4-FFF2-40B4-BE49-F238E27FC236}">
                <a16:creationId xmlns:a16="http://schemas.microsoft.com/office/drawing/2014/main" id="{5F2FB0BC-CAEA-358A-73A1-0741298E8456}"/>
              </a:ext>
            </a:extLst>
          </p:cNvPr>
          <p:cNvCxnSpPr/>
          <p:nvPr/>
        </p:nvCxnSpPr>
        <p:spPr bwMode="auto">
          <a:xfrm>
            <a:off x="3129280"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58" name="Straight Connector 31757">
            <a:extLst>
              <a:ext uri="{FF2B5EF4-FFF2-40B4-BE49-F238E27FC236}">
                <a16:creationId xmlns:a16="http://schemas.microsoft.com/office/drawing/2014/main" id="{8EDFDE33-DB39-02B2-EDA6-569AEA58C740}"/>
              </a:ext>
            </a:extLst>
          </p:cNvPr>
          <p:cNvCxnSpPr/>
          <p:nvPr/>
        </p:nvCxnSpPr>
        <p:spPr bwMode="auto">
          <a:xfrm>
            <a:off x="3389630"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16172E43-D09D-8530-01E5-8032FE90F364}"/>
              </a:ext>
            </a:extLst>
          </p:cNvPr>
          <p:cNvCxnSpPr/>
          <p:nvPr/>
        </p:nvCxnSpPr>
        <p:spPr bwMode="auto">
          <a:xfrm>
            <a:off x="3656330"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0" name="Straight Connector 31759">
            <a:extLst>
              <a:ext uri="{FF2B5EF4-FFF2-40B4-BE49-F238E27FC236}">
                <a16:creationId xmlns:a16="http://schemas.microsoft.com/office/drawing/2014/main" id="{1F448D16-110A-F064-2C1A-6B8F518B590F}"/>
              </a:ext>
            </a:extLst>
          </p:cNvPr>
          <p:cNvCxnSpPr/>
          <p:nvPr/>
        </p:nvCxnSpPr>
        <p:spPr bwMode="auto">
          <a:xfrm>
            <a:off x="3916680"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1" name="Straight Connector 31760">
            <a:extLst>
              <a:ext uri="{FF2B5EF4-FFF2-40B4-BE49-F238E27FC236}">
                <a16:creationId xmlns:a16="http://schemas.microsoft.com/office/drawing/2014/main" id="{661BEE92-09FB-AC18-F1FB-B62BE14CC0E7}"/>
              </a:ext>
            </a:extLst>
          </p:cNvPr>
          <p:cNvCxnSpPr/>
          <p:nvPr/>
        </p:nvCxnSpPr>
        <p:spPr bwMode="auto">
          <a:xfrm>
            <a:off x="4196080" y="5155949"/>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2" name="Straight Connector 31761">
            <a:extLst>
              <a:ext uri="{FF2B5EF4-FFF2-40B4-BE49-F238E27FC236}">
                <a16:creationId xmlns:a16="http://schemas.microsoft.com/office/drawing/2014/main" id="{C81EC3DF-9CCD-81BD-5C34-CCD44C13FA00}"/>
              </a:ext>
            </a:extLst>
          </p:cNvPr>
          <p:cNvCxnSpPr/>
          <p:nvPr/>
        </p:nvCxnSpPr>
        <p:spPr bwMode="auto">
          <a:xfrm>
            <a:off x="4456430" y="5155949"/>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3" name="Straight Connector 31762">
            <a:extLst>
              <a:ext uri="{FF2B5EF4-FFF2-40B4-BE49-F238E27FC236}">
                <a16:creationId xmlns:a16="http://schemas.microsoft.com/office/drawing/2014/main" id="{A77AE408-53E2-0AD9-CEF7-F2124DB4E446}"/>
              </a:ext>
            </a:extLst>
          </p:cNvPr>
          <p:cNvCxnSpPr/>
          <p:nvPr/>
        </p:nvCxnSpPr>
        <p:spPr bwMode="auto">
          <a:xfrm>
            <a:off x="4723130" y="5155949"/>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4" name="Straight Connector 31763">
            <a:extLst>
              <a:ext uri="{FF2B5EF4-FFF2-40B4-BE49-F238E27FC236}">
                <a16:creationId xmlns:a16="http://schemas.microsoft.com/office/drawing/2014/main" id="{1B1BE1DD-5075-2117-2879-F88B747E07A5}"/>
              </a:ext>
            </a:extLst>
          </p:cNvPr>
          <p:cNvCxnSpPr/>
          <p:nvPr/>
        </p:nvCxnSpPr>
        <p:spPr bwMode="auto">
          <a:xfrm>
            <a:off x="4983480" y="5155949"/>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5" name="Straight Connector 31764">
            <a:extLst>
              <a:ext uri="{FF2B5EF4-FFF2-40B4-BE49-F238E27FC236}">
                <a16:creationId xmlns:a16="http://schemas.microsoft.com/office/drawing/2014/main" id="{E0524E35-7DDD-3EC1-6395-20B9C7E9C795}"/>
              </a:ext>
            </a:extLst>
          </p:cNvPr>
          <p:cNvCxnSpPr/>
          <p:nvPr/>
        </p:nvCxnSpPr>
        <p:spPr bwMode="auto">
          <a:xfrm>
            <a:off x="5269068"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6" name="Straight Connector 31765">
            <a:extLst>
              <a:ext uri="{FF2B5EF4-FFF2-40B4-BE49-F238E27FC236}">
                <a16:creationId xmlns:a16="http://schemas.microsoft.com/office/drawing/2014/main" id="{D12406B0-5852-D912-BA79-614E9CEB346C}"/>
              </a:ext>
            </a:extLst>
          </p:cNvPr>
          <p:cNvCxnSpPr/>
          <p:nvPr/>
        </p:nvCxnSpPr>
        <p:spPr bwMode="auto">
          <a:xfrm>
            <a:off x="5529418"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7" name="Straight Connector 31766">
            <a:extLst>
              <a:ext uri="{FF2B5EF4-FFF2-40B4-BE49-F238E27FC236}">
                <a16:creationId xmlns:a16="http://schemas.microsoft.com/office/drawing/2014/main" id="{2F07D5C3-5F62-FE7A-D736-1C507ECB0257}"/>
              </a:ext>
            </a:extLst>
          </p:cNvPr>
          <p:cNvCxnSpPr/>
          <p:nvPr/>
        </p:nvCxnSpPr>
        <p:spPr bwMode="auto">
          <a:xfrm>
            <a:off x="5796118" y="5148504"/>
            <a:ext cx="0" cy="69850"/>
          </a:xfrm>
          <a:prstGeom prst="line">
            <a:avLst/>
          </a:prstGeom>
          <a:noFill/>
          <a:ln w="28575" cap="flat" cmpd="sng" algn="ctr">
            <a:solidFill>
              <a:schemeClr val="bg1"/>
            </a:solidFill>
            <a:prstDash val="solid"/>
            <a:round/>
            <a:headEnd type="none" w="med" len="med"/>
            <a:tailEnd type="none" w="med" len="med"/>
          </a:ln>
          <a:effectLst/>
        </p:spPr>
      </p:cxnSp>
      <p:cxnSp>
        <p:nvCxnSpPr>
          <p:cNvPr id="31769" name="Straight Connector 31768">
            <a:extLst>
              <a:ext uri="{FF2B5EF4-FFF2-40B4-BE49-F238E27FC236}">
                <a16:creationId xmlns:a16="http://schemas.microsoft.com/office/drawing/2014/main" id="{EB48AEC2-21DC-E8D6-9ADE-8857BB085ED1}"/>
              </a:ext>
            </a:extLst>
          </p:cNvPr>
          <p:cNvCxnSpPr>
            <a:cxnSpLocks/>
          </p:cNvCxnSpPr>
          <p:nvPr/>
        </p:nvCxnSpPr>
        <p:spPr bwMode="auto">
          <a:xfrm flipV="1">
            <a:off x="1560852" y="5103803"/>
            <a:ext cx="57150" cy="87071"/>
          </a:xfrm>
          <a:prstGeom prst="line">
            <a:avLst/>
          </a:prstGeom>
          <a:noFill/>
          <a:ln w="28575" cap="flat" cmpd="sng" algn="ctr">
            <a:solidFill>
              <a:schemeClr val="bg1"/>
            </a:solidFill>
            <a:prstDash val="solid"/>
            <a:round/>
            <a:headEnd type="none" w="med" len="med"/>
            <a:tailEnd type="none" w="med" len="med"/>
          </a:ln>
          <a:effectLst/>
        </p:spPr>
      </p:cxnSp>
      <p:cxnSp>
        <p:nvCxnSpPr>
          <p:cNvPr id="31771" name="Straight Connector 31770">
            <a:extLst>
              <a:ext uri="{FF2B5EF4-FFF2-40B4-BE49-F238E27FC236}">
                <a16:creationId xmlns:a16="http://schemas.microsoft.com/office/drawing/2014/main" id="{1576314E-D3E0-E290-6F66-5A4388A91918}"/>
              </a:ext>
            </a:extLst>
          </p:cNvPr>
          <p:cNvCxnSpPr>
            <a:cxnSpLocks/>
          </p:cNvCxnSpPr>
          <p:nvPr/>
        </p:nvCxnSpPr>
        <p:spPr bwMode="auto">
          <a:xfrm flipV="1">
            <a:off x="1605219" y="5112413"/>
            <a:ext cx="57150" cy="87071"/>
          </a:xfrm>
          <a:prstGeom prst="line">
            <a:avLst/>
          </a:prstGeom>
          <a:noFill/>
          <a:ln w="28575" cap="flat" cmpd="sng" algn="ctr">
            <a:solidFill>
              <a:schemeClr val="bg1"/>
            </a:solidFill>
            <a:prstDash val="solid"/>
            <a:round/>
            <a:headEnd type="none" w="med" len="med"/>
            <a:tailEnd type="none" w="med" len="med"/>
          </a:ln>
          <a:effectLst/>
        </p:spPr>
      </p:cxnSp>
      <p:cxnSp>
        <p:nvCxnSpPr>
          <p:cNvPr id="31772" name="Straight Connector 31771">
            <a:extLst>
              <a:ext uri="{FF2B5EF4-FFF2-40B4-BE49-F238E27FC236}">
                <a16:creationId xmlns:a16="http://schemas.microsoft.com/office/drawing/2014/main" id="{807F714B-AA3B-B24A-A9E8-3317090FCC13}"/>
              </a:ext>
            </a:extLst>
          </p:cNvPr>
          <p:cNvCxnSpPr>
            <a:cxnSpLocks/>
          </p:cNvCxnSpPr>
          <p:nvPr/>
        </p:nvCxnSpPr>
        <p:spPr bwMode="auto">
          <a:xfrm>
            <a:off x="1099394" y="5155948"/>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684EE639-3481-39E9-5805-1567B20B4059}"/>
              </a:ext>
            </a:extLst>
          </p:cNvPr>
          <p:cNvCxnSpPr>
            <a:cxnSpLocks/>
          </p:cNvCxnSpPr>
          <p:nvPr/>
        </p:nvCxnSpPr>
        <p:spPr bwMode="auto">
          <a:xfrm>
            <a:off x="1099394" y="4796231"/>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75" name="Straight Connector 31774">
            <a:extLst>
              <a:ext uri="{FF2B5EF4-FFF2-40B4-BE49-F238E27FC236}">
                <a16:creationId xmlns:a16="http://schemas.microsoft.com/office/drawing/2014/main" id="{386CEB2D-7786-A9D4-5006-D6A0E2821F2F}"/>
              </a:ext>
            </a:extLst>
          </p:cNvPr>
          <p:cNvCxnSpPr>
            <a:cxnSpLocks/>
          </p:cNvCxnSpPr>
          <p:nvPr/>
        </p:nvCxnSpPr>
        <p:spPr bwMode="auto">
          <a:xfrm>
            <a:off x="1093044" y="4452123"/>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76" name="Straight Connector 31775">
            <a:extLst>
              <a:ext uri="{FF2B5EF4-FFF2-40B4-BE49-F238E27FC236}">
                <a16:creationId xmlns:a16="http://schemas.microsoft.com/office/drawing/2014/main" id="{16A010E9-8E5E-458E-C2A8-A5641ED691BF}"/>
              </a:ext>
            </a:extLst>
          </p:cNvPr>
          <p:cNvCxnSpPr>
            <a:cxnSpLocks/>
          </p:cNvCxnSpPr>
          <p:nvPr/>
        </p:nvCxnSpPr>
        <p:spPr bwMode="auto">
          <a:xfrm>
            <a:off x="1093044" y="4092406"/>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23A111D1-177B-7E0C-0939-F330EDCB1FD9}"/>
              </a:ext>
            </a:extLst>
          </p:cNvPr>
          <p:cNvCxnSpPr>
            <a:cxnSpLocks/>
          </p:cNvCxnSpPr>
          <p:nvPr/>
        </p:nvCxnSpPr>
        <p:spPr bwMode="auto">
          <a:xfrm>
            <a:off x="1093044" y="3744328"/>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78" name="Straight Connector 31777">
            <a:extLst>
              <a:ext uri="{FF2B5EF4-FFF2-40B4-BE49-F238E27FC236}">
                <a16:creationId xmlns:a16="http://schemas.microsoft.com/office/drawing/2014/main" id="{A1F17264-5183-C254-7EC1-81D5D87B52A6}"/>
              </a:ext>
            </a:extLst>
          </p:cNvPr>
          <p:cNvCxnSpPr>
            <a:cxnSpLocks/>
          </p:cNvCxnSpPr>
          <p:nvPr/>
        </p:nvCxnSpPr>
        <p:spPr bwMode="auto">
          <a:xfrm>
            <a:off x="1093044" y="3384611"/>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79" name="Straight Connector 31778">
            <a:extLst>
              <a:ext uri="{FF2B5EF4-FFF2-40B4-BE49-F238E27FC236}">
                <a16:creationId xmlns:a16="http://schemas.microsoft.com/office/drawing/2014/main" id="{01B23D57-8751-D99E-DA66-482E1019447C}"/>
              </a:ext>
            </a:extLst>
          </p:cNvPr>
          <p:cNvCxnSpPr>
            <a:cxnSpLocks/>
          </p:cNvCxnSpPr>
          <p:nvPr/>
        </p:nvCxnSpPr>
        <p:spPr bwMode="auto">
          <a:xfrm>
            <a:off x="1099394" y="3032753"/>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5D745FC2-5A10-058D-9C49-464864ADD60B}"/>
              </a:ext>
            </a:extLst>
          </p:cNvPr>
          <p:cNvCxnSpPr>
            <a:cxnSpLocks/>
          </p:cNvCxnSpPr>
          <p:nvPr/>
        </p:nvCxnSpPr>
        <p:spPr bwMode="auto">
          <a:xfrm>
            <a:off x="1099394" y="2673036"/>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81" name="Straight Connector 31780">
            <a:extLst>
              <a:ext uri="{FF2B5EF4-FFF2-40B4-BE49-F238E27FC236}">
                <a16:creationId xmlns:a16="http://schemas.microsoft.com/office/drawing/2014/main" id="{4F3228D4-6B20-B2EF-639C-29B2C347E218}"/>
              </a:ext>
            </a:extLst>
          </p:cNvPr>
          <p:cNvCxnSpPr>
            <a:cxnSpLocks/>
          </p:cNvCxnSpPr>
          <p:nvPr/>
        </p:nvCxnSpPr>
        <p:spPr bwMode="auto">
          <a:xfrm>
            <a:off x="1099394" y="2324958"/>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82" name="Straight Connector 31781">
            <a:extLst>
              <a:ext uri="{FF2B5EF4-FFF2-40B4-BE49-F238E27FC236}">
                <a16:creationId xmlns:a16="http://schemas.microsoft.com/office/drawing/2014/main" id="{3AA5F13D-407D-4EA7-F18A-07D71743E640}"/>
              </a:ext>
            </a:extLst>
          </p:cNvPr>
          <p:cNvCxnSpPr>
            <a:cxnSpLocks/>
          </p:cNvCxnSpPr>
          <p:nvPr/>
        </p:nvCxnSpPr>
        <p:spPr bwMode="auto">
          <a:xfrm>
            <a:off x="1099394" y="1965241"/>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FD4494A1-0714-18C8-FE2F-C4C44C4A44FA}"/>
              </a:ext>
            </a:extLst>
          </p:cNvPr>
          <p:cNvCxnSpPr>
            <a:cxnSpLocks/>
          </p:cNvCxnSpPr>
          <p:nvPr/>
        </p:nvCxnSpPr>
        <p:spPr bwMode="auto">
          <a:xfrm>
            <a:off x="1109618" y="1616101"/>
            <a:ext cx="79720" cy="0"/>
          </a:xfrm>
          <a:prstGeom prst="line">
            <a:avLst/>
          </a:prstGeom>
          <a:noFill/>
          <a:ln w="28575" cap="flat" cmpd="sng" algn="ctr">
            <a:solidFill>
              <a:schemeClr val="bg1"/>
            </a:solidFill>
            <a:prstDash val="solid"/>
            <a:round/>
            <a:headEnd type="none" w="med" len="med"/>
            <a:tailEnd type="none" w="med" len="med"/>
          </a:ln>
          <a:effectLst/>
        </p:spPr>
      </p:cxnSp>
      <p:grpSp>
        <p:nvGrpSpPr>
          <p:cNvPr id="31788" name="Group 31787">
            <a:extLst>
              <a:ext uri="{FF2B5EF4-FFF2-40B4-BE49-F238E27FC236}">
                <a16:creationId xmlns:a16="http://schemas.microsoft.com/office/drawing/2014/main" id="{0929D9CF-E784-C7B6-088F-D40FE2AFEBDD}"/>
              </a:ext>
            </a:extLst>
          </p:cNvPr>
          <p:cNvGrpSpPr/>
          <p:nvPr/>
        </p:nvGrpSpPr>
        <p:grpSpPr>
          <a:xfrm>
            <a:off x="2056946" y="1600177"/>
            <a:ext cx="3212122" cy="3557787"/>
            <a:chOff x="2026466" y="5079317"/>
            <a:chExt cx="3212122" cy="69850"/>
          </a:xfrm>
        </p:grpSpPr>
        <p:cxnSp>
          <p:nvCxnSpPr>
            <p:cNvPr id="31784" name="Straight Connector 31783">
              <a:extLst>
                <a:ext uri="{FF2B5EF4-FFF2-40B4-BE49-F238E27FC236}">
                  <a16:creationId xmlns:a16="http://schemas.microsoft.com/office/drawing/2014/main" id="{977D4515-0690-6AA8-2EAB-AAEDE8173E90}"/>
                </a:ext>
              </a:extLst>
            </p:cNvPr>
            <p:cNvCxnSpPr/>
            <p:nvPr/>
          </p:nvCxnSpPr>
          <p:spPr bwMode="auto">
            <a:xfrm>
              <a:off x="2026466" y="5079317"/>
              <a:ext cx="0" cy="69850"/>
            </a:xfrm>
            <a:prstGeom prst="line">
              <a:avLst/>
            </a:prstGeom>
            <a:noFill/>
            <a:ln w="19050" cap="flat" cmpd="sng" algn="ctr">
              <a:solidFill>
                <a:schemeClr val="tx2"/>
              </a:solidFill>
              <a:prstDash val="sysDash"/>
              <a:round/>
              <a:headEnd type="none" w="med" len="med"/>
              <a:tailEnd type="none" w="med" len="med"/>
            </a:ln>
            <a:effectLst/>
          </p:spPr>
        </p:cxnSp>
        <p:cxnSp>
          <p:nvCxnSpPr>
            <p:cNvPr id="31785" name="Straight Connector 31784">
              <a:extLst>
                <a:ext uri="{FF2B5EF4-FFF2-40B4-BE49-F238E27FC236}">
                  <a16:creationId xmlns:a16="http://schemas.microsoft.com/office/drawing/2014/main" id="{8E07A03B-C4DF-3A76-AD39-F39E5C6E62AD}"/>
                </a:ext>
              </a:extLst>
            </p:cNvPr>
            <p:cNvCxnSpPr/>
            <p:nvPr/>
          </p:nvCxnSpPr>
          <p:spPr bwMode="auto">
            <a:xfrm>
              <a:off x="3098800" y="5079317"/>
              <a:ext cx="0" cy="69850"/>
            </a:xfrm>
            <a:prstGeom prst="line">
              <a:avLst/>
            </a:prstGeom>
            <a:noFill/>
            <a:ln w="19050" cap="flat" cmpd="sng" algn="ctr">
              <a:solidFill>
                <a:schemeClr val="tx2"/>
              </a:solidFill>
              <a:prstDash val="sysDash"/>
              <a:round/>
              <a:headEnd type="none" w="med" len="med"/>
              <a:tailEnd type="none" w="med" len="med"/>
            </a:ln>
            <a:effectLst/>
          </p:spPr>
        </p:cxnSp>
        <p:cxnSp>
          <p:nvCxnSpPr>
            <p:cNvPr id="31786" name="Straight Connector 31785">
              <a:extLst>
                <a:ext uri="{FF2B5EF4-FFF2-40B4-BE49-F238E27FC236}">
                  <a16:creationId xmlns:a16="http://schemas.microsoft.com/office/drawing/2014/main" id="{4C27A745-5B81-B017-19A4-DA38F93D4A55}"/>
                </a:ext>
              </a:extLst>
            </p:cNvPr>
            <p:cNvCxnSpPr>
              <a:cxnSpLocks/>
            </p:cNvCxnSpPr>
            <p:nvPr/>
          </p:nvCxnSpPr>
          <p:spPr bwMode="auto">
            <a:xfrm>
              <a:off x="4165600" y="5086762"/>
              <a:ext cx="0" cy="62365"/>
            </a:xfrm>
            <a:prstGeom prst="line">
              <a:avLst/>
            </a:prstGeom>
            <a:noFill/>
            <a:ln w="19050" cap="flat" cmpd="sng" algn="ctr">
              <a:solidFill>
                <a:schemeClr val="tx2"/>
              </a:solidFill>
              <a:prstDash val="sysDash"/>
              <a:round/>
              <a:headEnd type="none" w="med" len="med"/>
              <a:tailEnd type="none" w="med" len="med"/>
            </a:ln>
            <a:effectLst/>
          </p:spPr>
        </p:cxnSp>
        <p:cxnSp>
          <p:nvCxnSpPr>
            <p:cNvPr id="31787" name="Straight Connector 31786">
              <a:extLst>
                <a:ext uri="{FF2B5EF4-FFF2-40B4-BE49-F238E27FC236}">
                  <a16:creationId xmlns:a16="http://schemas.microsoft.com/office/drawing/2014/main" id="{5EE19A34-9B1E-EEFA-D888-1A10970341B7}"/>
                </a:ext>
              </a:extLst>
            </p:cNvPr>
            <p:cNvCxnSpPr/>
            <p:nvPr/>
          </p:nvCxnSpPr>
          <p:spPr bwMode="auto">
            <a:xfrm>
              <a:off x="5238588" y="5079317"/>
              <a:ext cx="0" cy="69850"/>
            </a:xfrm>
            <a:prstGeom prst="line">
              <a:avLst/>
            </a:prstGeom>
            <a:noFill/>
            <a:ln w="19050" cap="flat" cmpd="sng" algn="ctr">
              <a:solidFill>
                <a:schemeClr val="tx2"/>
              </a:solidFill>
              <a:prstDash val="sysDash"/>
              <a:round/>
              <a:headEnd type="none" w="med" len="med"/>
              <a:tailEnd type="none" w="med" len="med"/>
            </a:ln>
            <a:effectLst/>
          </p:spPr>
        </p:cxnSp>
      </p:grpSp>
      <p:sp>
        <p:nvSpPr>
          <p:cNvPr id="31791" name="Freeform 31790">
            <a:extLst>
              <a:ext uri="{FF2B5EF4-FFF2-40B4-BE49-F238E27FC236}">
                <a16:creationId xmlns:a16="http://schemas.microsoft.com/office/drawing/2014/main" id="{D3106F28-283B-5A19-4844-A437767DCDCF}"/>
              </a:ext>
            </a:extLst>
          </p:cNvPr>
          <p:cNvSpPr/>
          <p:nvPr/>
        </p:nvSpPr>
        <p:spPr bwMode="auto">
          <a:xfrm>
            <a:off x="2066544" y="1609344"/>
            <a:ext cx="3722624" cy="369824"/>
          </a:xfrm>
          <a:custGeom>
            <a:avLst/>
            <a:gdLst>
              <a:gd name="connsiteX0" fmla="*/ 0 w 3722624"/>
              <a:gd name="connsiteY0" fmla="*/ 0 h 369824"/>
              <a:gd name="connsiteX1" fmla="*/ 2442464 w 3722624"/>
              <a:gd name="connsiteY1" fmla="*/ 0 h 369824"/>
              <a:gd name="connsiteX2" fmla="*/ 2442464 w 3722624"/>
              <a:gd name="connsiteY2" fmla="*/ 93472 h 369824"/>
              <a:gd name="connsiteX3" fmla="*/ 2499360 w 3722624"/>
              <a:gd name="connsiteY3" fmla="*/ 93472 h 369824"/>
              <a:gd name="connsiteX4" fmla="*/ 2499360 w 3722624"/>
              <a:gd name="connsiteY4" fmla="*/ 174752 h 369824"/>
              <a:gd name="connsiteX5" fmla="*/ 2629408 w 3722624"/>
              <a:gd name="connsiteY5" fmla="*/ 174752 h 369824"/>
              <a:gd name="connsiteX6" fmla="*/ 2629408 w 3722624"/>
              <a:gd name="connsiteY6" fmla="*/ 264160 h 369824"/>
              <a:gd name="connsiteX7" fmla="*/ 3430016 w 3722624"/>
              <a:gd name="connsiteY7" fmla="*/ 264160 h 369824"/>
              <a:gd name="connsiteX8" fmla="*/ 3430016 w 3722624"/>
              <a:gd name="connsiteY8" fmla="*/ 369824 h 369824"/>
              <a:gd name="connsiteX9" fmla="*/ 3722624 w 3722624"/>
              <a:gd name="connsiteY9" fmla="*/ 369824 h 369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722624" h="369824">
                <a:moveTo>
                  <a:pt x="0" y="0"/>
                </a:moveTo>
                <a:lnTo>
                  <a:pt x="2442464" y="0"/>
                </a:lnTo>
                <a:lnTo>
                  <a:pt x="2442464" y="93472"/>
                </a:lnTo>
                <a:lnTo>
                  <a:pt x="2499360" y="93472"/>
                </a:lnTo>
                <a:lnTo>
                  <a:pt x="2499360" y="174752"/>
                </a:lnTo>
                <a:lnTo>
                  <a:pt x="2629408" y="174752"/>
                </a:lnTo>
                <a:lnTo>
                  <a:pt x="2629408" y="264160"/>
                </a:lnTo>
                <a:lnTo>
                  <a:pt x="3430016" y="264160"/>
                </a:lnTo>
                <a:lnTo>
                  <a:pt x="3430016" y="369824"/>
                </a:lnTo>
                <a:lnTo>
                  <a:pt x="3722624" y="369824"/>
                </a:lnTo>
              </a:path>
            </a:pathLst>
          </a:custGeom>
          <a:noFill/>
          <a:ln w="19050">
            <a:solidFill>
              <a:srgbClr val="015873"/>
            </a:solidFill>
            <a:miter lim="800000"/>
            <a:headEnd/>
            <a:tailEnd/>
          </a:ln>
        </p:spPr>
        <p:txBody>
          <a:bodyPr rtlCol="0" anchor="ctr"/>
          <a:lstStyle/>
          <a:p>
            <a:pPr algn="ctr"/>
            <a:endParaRPr lang="en-US"/>
          </a:p>
        </p:txBody>
      </p:sp>
      <p:sp>
        <p:nvSpPr>
          <p:cNvPr id="31792" name="Freeform 31791">
            <a:extLst>
              <a:ext uri="{FF2B5EF4-FFF2-40B4-BE49-F238E27FC236}">
                <a16:creationId xmlns:a16="http://schemas.microsoft.com/office/drawing/2014/main" id="{89083B77-F58C-715D-A061-3442A3476CEC}"/>
              </a:ext>
            </a:extLst>
          </p:cNvPr>
          <p:cNvSpPr/>
          <p:nvPr/>
        </p:nvSpPr>
        <p:spPr bwMode="auto">
          <a:xfrm>
            <a:off x="2070608" y="1610741"/>
            <a:ext cx="3734816" cy="808736"/>
          </a:xfrm>
          <a:custGeom>
            <a:avLst/>
            <a:gdLst>
              <a:gd name="connsiteX0" fmla="*/ 0 w 3734816"/>
              <a:gd name="connsiteY0" fmla="*/ 0 h 808736"/>
              <a:gd name="connsiteX1" fmla="*/ 231648 w 3734816"/>
              <a:gd name="connsiteY1" fmla="*/ 0 h 808736"/>
              <a:gd name="connsiteX2" fmla="*/ 231648 w 3734816"/>
              <a:gd name="connsiteY2" fmla="*/ 93472 h 808736"/>
              <a:gd name="connsiteX3" fmla="*/ 487680 w 3734816"/>
              <a:gd name="connsiteY3" fmla="*/ 93472 h 808736"/>
              <a:gd name="connsiteX4" fmla="*/ 487680 w 3734816"/>
              <a:gd name="connsiteY4" fmla="*/ 182880 h 808736"/>
              <a:gd name="connsiteX5" fmla="*/ 2515616 w 3734816"/>
              <a:gd name="connsiteY5" fmla="*/ 182880 h 808736"/>
              <a:gd name="connsiteX6" fmla="*/ 2515616 w 3734816"/>
              <a:gd name="connsiteY6" fmla="*/ 268224 h 808736"/>
              <a:gd name="connsiteX7" fmla="*/ 2613152 w 3734816"/>
              <a:gd name="connsiteY7" fmla="*/ 268224 h 808736"/>
              <a:gd name="connsiteX8" fmla="*/ 2613152 w 3734816"/>
              <a:gd name="connsiteY8" fmla="*/ 369824 h 808736"/>
              <a:gd name="connsiteX9" fmla="*/ 2771648 w 3734816"/>
              <a:gd name="connsiteY9" fmla="*/ 369824 h 808736"/>
              <a:gd name="connsiteX10" fmla="*/ 2771648 w 3734816"/>
              <a:gd name="connsiteY10" fmla="*/ 455168 h 808736"/>
              <a:gd name="connsiteX11" fmla="*/ 2958592 w 3734816"/>
              <a:gd name="connsiteY11" fmla="*/ 455168 h 808736"/>
              <a:gd name="connsiteX12" fmla="*/ 2958592 w 3734816"/>
              <a:gd name="connsiteY12" fmla="*/ 560832 h 808736"/>
              <a:gd name="connsiteX13" fmla="*/ 3247136 w 3734816"/>
              <a:gd name="connsiteY13" fmla="*/ 560832 h 808736"/>
              <a:gd name="connsiteX14" fmla="*/ 3247136 w 3734816"/>
              <a:gd name="connsiteY14" fmla="*/ 678688 h 808736"/>
              <a:gd name="connsiteX15" fmla="*/ 3450336 w 3734816"/>
              <a:gd name="connsiteY15" fmla="*/ 678688 h 808736"/>
              <a:gd name="connsiteX16" fmla="*/ 3450336 w 3734816"/>
              <a:gd name="connsiteY16" fmla="*/ 808736 h 808736"/>
              <a:gd name="connsiteX17" fmla="*/ 3734816 w 3734816"/>
              <a:gd name="connsiteY17" fmla="*/ 808736 h 80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34816" h="808736">
                <a:moveTo>
                  <a:pt x="0" y="0"/>
                </a:moveTo>
                <a:lnTo>
                  <a:pt x="231648" y="0"/>
                </a:lnTo>
                <a:lnTo>
                  <a:pt x="231648" y="93472"/>
                </a:lnTo>
                <a:lnTo>
                  <a:pt x="487680" y="93472"/>
                </a:lnTo>
                <a:lnTo>
                  <a:pt x="487680" y="182880"/>
                </a:lnTo>
                <a:lnTo>
                  <a:pt x="2515616" y="182880"/>
                </a:lnTo>
                <a:lnTo>
                  <a:pt x="2515616" y="268224"/>
                </a:lnTo>
                <a:lnTo>
                  <a:pt x="2613152" y="268224"/>
                </a:lnTo>
                <a:lnTo>
                  <a:pt x="2613152" y="369824"/>
                </a:lnTo>
                <a:lnTo>
                  <a:pt x="2771648" y="369824"/>
                </a:lnTo>
                <a:lnTo>
                  <a:pt x="2771648" y="455168"/>
                </a:lnTo>
                <a:lnTo>
                  <a:pt x="2958592" y="455168"/>
                </a:lnTo>
                <a:lnTo>
                  <a:pt x="2958592" y="560832"/>
                </a:lnTo>
                <a:lnTo>
                  <a:pt x="3247136" y="560832"/>
                </a:lnTo>
                <a:lnTo>
                  <a:pt x="3247136" y="678688"/>
                </a:lnTo>
                <a:lnTo>
                  <a:pt x="3450336" y="678688"/>
                </a:lnTo>
                <a:lnTo>
                  <a:pt x="3450336" y="808736"/>
                </a:lnTo>
                <a:lnTo>
                  <a:pt x="3734816" y="808736"/>
                </a:lnTo>
              </a:path>
            </a:pathLst>
          </a:custGeom>
          <a:noFill/>
          <a:ln w="19050">
            <a:solidFill>
              <a:schemeClr val="accent3"/>
            </a:solidFill>
            <a:miter lim="800000"/>
            <a:headEnd/>
            <a:tailEnd/>
          </a:ln>
        </p:spPr>
        <p:txBody>
          <a:bodyPr rtlCol="0" anchor="ctr"/>
          <a:lstStyle/>
          <a:p>
            <a:pPr algn="ctr"/>
            <a:endParaRPr lang="en-US"/>
          </a:p>
        </p:txBody>
      </p:sp>
      <p:cxnSp>
        <p:nvCxnSpPr>
          <p:cNvPr id="31794" name="Straight Connector 31793">
            <a:extLst>
              <a:ext uri="{FF2B5EF4-FFF2-40B4-BE49-F238E27FC236}">
                <a16:creationId xmlns:a16="http://schemas.microsoft.com/office/drawing/2014/main" id="{78C4029C-51EA-E39B-94DC-1460DF7A0496}"/>
              </a:ext>
            </a:extLst>
          </p:cNvPr>
          <p:cNvCxnSpPr/>
          <p:nvPr/>
        </p:nvCxnSpPr>
        <p:spPr bwMode="auto">
          <a:xfrm>
            <a:off x="3532505" y="1749377"/>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C4A8BFB4-8FC1-8C7E-5DFF-6C36F9B2BFB0}"/>
              </a:ext>
            </a:extLst>
          </p:cNvPr>
          <p:cNvCxnSpPr/>
          <p:nvPr/>
        </p:nvCxnSpPr>
        <p:spPr bwMode="auto">
          <a:xfrm>
            <a:off x="3554628" y="1749377"/>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796" name="Straight Connector 31795">
            <a:extLst>
              <a:ext uri="{FF2B5EF4-FFF2-40B4-BE49-F238E27FC236}">
                <a16:creationId xmlns:a16="http://schemas.microsoft.com/office/drawing/2014/main" id="{7952B37A-4446-DBA9-5F80-60BC9AED70C3}"/>
              </a:ext>
            </a:extLst>
          </p:cNvPr>
          <p:cNvCxnSpPr/>
          <p:nvPr/>
        </p:nvCxnSpPr>
        <p:spPr bwMode="auto">
          <a:xfrm>
            <a:off x="4507128" y="1749377"/>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797" name="Straight Connector 31796">
            <a:extLst>
              <a:ext uri="{FF2B5EF4-FFF2-40B4-BE49-F238E27FC236}">
                <a16:creationId xmlns:a16="http://schemas.microsoft.com/office/drawing/2014/main" id="{5E8E2387-38C3-53C9-0DE1-9587A003C18B}"/>
              </a:ext>
            </a:extLst>
          </p:cNvPr>
          <p:cNvCxnSpPr/>
          <p:nvPr/>
        </p:nvCxnSpPr>
        <p:spPr bwMode="auto">
          <a:xfrm>
            <a:off x="4532528" y="1749377"/>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B4D8DC8C-9A02-5E52-A842-4F99C1328D1B}"/>
              </a:ext>
            </a:extLst>
          </p:cNvPr>
          <p:cNvCxnSpPr/>
          <p:nvPr/>
        </p:nvCxnSpPr>
        <p:spPr bwMode="auto">
          <a:xfrm>
            <a:off x="4996180" y="2026376"/>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7E431EA2-286F-0A90-C11F-85799113427F}"/>
              </a:ext>
            </a:extLst>
          </p:cNvPr>
          <p:cNvCxnSpPr/>
          <p:nvPr/>
        </p:nvCxnSpPr>
        <p:spPr bwMode="auto">
          <a:xfrm>
            <a:off x="5018405" y="2026376"/>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342E5162-62BB-FC19-1257-BC51F7A110F0}"/>
              </a:ext>
            </a:extLst>
          </p:cNvPr>
          <p:cNvCxnSpPr/>
          <p:nvPr/>
        </p:nvCxnSpPr>
        <p:spPr bwMode="auto">
          <a:xfrm>
            <a:off x="5043805" y="2129032"/>
            <a:ext cx="0" cy="74129"/>
          </a:xfrm>
          <a:prstGeom prst="line">
            <a:avLst/>
          </a:prstGeom>
          <a:noFill/>
          <a:ln w="19050" cap="flat" cmpd="sng" algn="ctr">
            <a:solidFill>
              <a:srgbClr val="E1471D"/>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4671645F-BF29-9CEC-C25D-59D7DF8BF6E8}"/>
              </a:ext>
            </a:extLst>
          </p:cNvPr>
          <p:cNvCxnSpPr/>
          <p:nvPr/>
        </p:nvCxnSpPr>
        <p:spPr bwMode="auto">
          <a:xfrm>
            <a:off x="5577205" y="2376809"/>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53B3E6D7-E083-B646-7E6E-068F3EE9F98F}"/>
              </a:ext>
            </a:extLst>
          </p:cNvPr>
          <p:cNvCxnSpPr/>
          <p:nvPr/>
        </p:nvCxnSpPr>
        <p:spPr bwMode="auto">
          <a:xfrm>
            <a:off x="5602605" y="2377851"/>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EACC9567-14E0-67B6-1718-2D6818BD5DE0}"/>
              </a:ext>
            </a:extLst>
          </p:cNvPr>
          <p:cNvCxnSpPr/>
          <p:nvPr/>
        </p:nvCxnSpPr>
        <p:spPr bwMode="auto">
          <a:xfrm>
            <a:off x="5733941" y="2376809"/>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A63B481E-B9A2-9A79-E377-E24B39C976A4}"/>
              </a:ext>
            </a:extLst>
          </p:cNvPr>
          <p:cNvCxnSpPr/>
          <p:nvPr/>
        </p:nvCxnSpPr>
        <p:spPr bwMode="auto">
          <a:xfrm>
            <a:off x="5765691" y="2373761"/>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5" name="Straight Connector 31804">
            <a:extLst>
              <a:ext uri="{FF2B5EF4-FFF2-40B4-BE49-F238E27FC236}">
                <a16:creationId xmlns:a16="http://schemas.microsoft.com/office/drawing/2014/main" id="{E620A1DA-64AB-C703-4FA6-06BC5E6DF42E}"/>
              </a:ext>
            </a:extLst>
          </p:cNvPr>
          <p:cNvCxnSpPr/>
          <p:nvPr/>
        </p:nvCxnSpPr>
        <p:spPr bwMode="auto">
          <a:xfrm>
            <a:off x="5529418" y="2377978"/>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7DAB4C7F-5C1F-36CB-EB93-EEC746775D06}"/>
              </a:ext>
            </a:extLst>
          </p:cNvPr>
          <p:cNvCxnSpPr/>
          <p:nvPr/>
        </p:nvCxnSpPr>
        <p:spPr bwMode="auto">
          <a:xfrm>
            <a:off x="5505341" y="2382412"/>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BBD1ECEA-50C2-5638-882F-5FCCCA81AC03}"/>
              </a:ext>
            </a:extLst>
          </p:cNvPr>
          <p:cNvCxnSpPr/>
          <p:nvPr/>
        </p:nvCxnSpPr>
        <p:spPr bwMode="auto">
          <a:xfrm>
            <a:off x="5490627" y="2238129"/>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48FBFC8A-F3D2-64DC-4D03-3D2851868FEB}"/>
              </a:ext>
            </a:extLst>
          </p:cNvPr>
          <p:cNvCxnSpPr/>
          <p:nvPr/>
        </p:nvCxnSpPr>
        <p:spPr bwMode="auto">
          <a:xfrm>
            <a:off x="5505341" y="2238129"/>
            <a:ext cx="0" cy="74129"/>
          </a:xfrm>
          <a:prstGeom prst="line">
            <a:avLst/>
          </a:prstGeom>
          <a:noFill/>
          <a:ln w="19050" cap="flat" cmpd="sng" algn="ctr">
            <a:solidFill>
              <a:schemeClr val="accent3"/>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AADCA595-D9AA-C2AE-BB76-F4D9FD77C957}"/>
              </a:ext>
            </a:extLst>
          </p:cNvPr>
          <p:cNvCxnSpPr>
            <a:cxnSpLocks/>
          </p:cNvCxnSpPr>
          <p:nvPr/>
        </p:nvCxnSpPr>
        <p:spPr bwMode="auto">
          <a:xfrm flipH="1">
            <a:off x="5465227" y="2413092"/>
            <a:ext cx="67585" cy="0"/>
          </a:xfrm>
          <a:prstGeom prst="line">
            <a:avLst/>
          </a:prstGeom>
          <a:noFill/>
          <a:ln w="19050" cap="flat" cmpd="sng" algn="ctr">
            <a:solidFill>
              <a:schemeClr val="accent3"/>
            </a:solidFill>
            <a:prstDash val="solid"/>
            <a:round/>
            <a:headEnd type="none" w="med" len="med"/>
            <a:tailEnd type="none" w="med" len="med"/>
          </a:ln>
          <a:effectLst/>
        </p:spPr>
      </p:cxnSp>
      <p:cxnSp>
        <p:nvCxnSpPr>
          <p:cNvPr id="31811" name="Straight Connector 31810">
            <a:extLst>
              <a:ext uri="{FF2B5EF4-FFF2-40B4-BE49-F238E27FC236}">
                <a16:creationId xmlns:a16="http://schemas.microsoft.com/office/drawing/2014/main" id="{3F5FF689-8AA4-EF32-A5F9-35864DCB135C}"/>
              </a:ext>
            </a:extLst>
          </p:cNvPr>
          <p:cNvCxnSpPr>
            <a:cxnSpLocks/>
          </p:cNvCxnSpPr>
          <p:nvPr/>
        </p:nvCxnSpPr>
        <p:spPr bwMode="auto">
          <a:xfrm flipH="1">
            <a:off x="5479088" y="2276567"/>
            <a:ext cx="67585" cy="0"/>
          </a:xfrm>
          <a:prstGeom prst="line">
            <a:avLst/>
          </a:prstGeom>
          <a:noFill/>
          <a:ln w="19050" cap="flat" cmpd="sng" algn="ctr">
            <a:solidFill>
              <a:schemeClr val="accent3"/>
            </a:solidFill>
            <a:prstDash val="solid"/>
            <a:round/>
            <a:headEnd type="none" w="med" len="med"/>
            <a:tailEnd type="none" w="med" len="med"/>
          </a:ln>
          <a:effectLst/>
        </p:spPr>
      </p:cxnSp>
      <p:cxnSp>
        <p:nvCxnSpPr>
          <p:cNvPr id="31812" name="Straight Connector 31811">
            <a:extLst>
              <a:ext uri="{FF2B5EF4-FFF2-40B4-BE49-F238E27FC236}">
                <a16:creationId xmlns:a16="http://schemas.microsoft.com/office/drawing/2014/main" id="{0C5CCE84-358F-87D6-AF87-87E84CCBFE9A}"/>
              </a:ext>
            </a:extLst>
          </p:cNvPr>
          <p:cNvCxnSpPr>
            <a:cxnSpLocks/>
          </p:cNvCxnSpPr>
          <p:nvPr/>
        </p:nvCxnSpPr>
        <p:spPr bwMode="auto">
          <a:xfrm flipH="1">
            <a:off x="4996180" y="2165442"/>
            <a:ext cx="67585" cy="0"/>
          </a:xfrm>
          <a:prstGeom prst="line">
            <a:avLst/>
          </a:prstGeom>
          <a:noFill/>
          <a:ln w="19050" cap="flat" cmpd="sng" algn="ctr">
            <a:solidFill>
              <a:schemeClr val="accent3"/>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0C2FD3D0-36E3-6912-139C-E0C08E8C14BC}"/>
              </a:ext>
            </a:extLst>
          </p:cNvPr>
          <p:cNvCxnSpPr>
            <a:cxnSpLocks/>
          </p:cNvCxnSpPr>
          <p:nvPr/>
        </p:nvCxnSpPr>
        <p:spPr bwMode="auto">
          <a:xfrm flipH="1">
            <a:off x="4992152" y="2067017"/>
            <a:ext cx="67585" cy="0"/>
          </a:xfrm>
          <a:prstGeom prst="line">
            <a:avLst/>
          </a:prstGeom>
          <a:noFill/>
          <a:ln w="19050" cap="flat" cmpd="sng" algn="ctr">
            <a:solidFill>
              <a:schemeClr val="accent3"/>
            </a:solidFill>
            <a:prstDash val="solid"/>
            <a:round/>
            <a:headEnd type="none" w="med" len="med"/>
            <a:tailEnd type="none" w="med" len="med"/>
          </a:ln>
          <a:effectLst/>
        </p:spPr>
      </p:cxnSp>
      <p:cxnSp>
        <p:nvCxnSpPr>
          <p:cNvPr id="31814" name="Straight Connector 31813">
            <a:extLst>
              <a:ext uri="{FF2B5EF4-FFF2-40B4-BE49-F238E27FC236}">
                <a16:creationId xmlns:a16="http://schemas.microsoft.com/office/drawing/2014/main" id="{3CFC8BD6-A41B-359E-3524-93561A4DADE5}"/>
              </a:ext>
            </a:extLst>
          </p:cNvPr>
          <p:cNvCxnSpPr/>
          <p:nvPr/>
        </p:nvCxnSpPr>
        <p:spPr bwMode="auto">
          <a:xfrm>
            <a:off x="4767478" y="1836206"/>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F1D9E6E0-2D80-FBDB-1A00-C68E2F2D20CC}"/>
              </a:ext>
            </a:extLst>
          </p:cNvPr>
          <p:cNvCxnSpPr/>
          <p:nvPr/>
        </p:nvCxnSpPr>
        <p:spPr bwMode="auto">
          <a:xfrm>
            <a:off x="5018405" y="1836206"/>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27B3121E-8D08-1B1B-6DF3-28ECA78DE672}"/>
              </a:ext>
            </a:extLst>
          </p:cNvPr>
          <p:cNvCxnSpPr/>
          <p:nvPr/>
        </p:nvCxnSpPr>
        <p:spPr bwMode="auto">
          <a:xfrm>
            <a:off x="5085529" y="1836206"/>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772D67EB-B6E6-6E25-8B7E-7F84B9074CDC}"/>
              </a:ext>
            </a:extLst>
          </p:cNvPr>
          <p:cNvCxnSpPr/>
          <p:nvPr/>
        </p:nvCxnSpPr>
        <p:spPr bwMode="auto">
          <a:xfrm>
            <a:off x="5376755" y="1836206"/>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0C2383B8-C650-F8F7-ED04-4A77A8D9E45A}"/>
              </a:ext>
            </a:extLst>
          </p:cNvPr>
          <p:cNvCxnSpPr/>
          <p:nvPr/>
        </p:nvCxnSpPr>
        <p:spPr bwMode="auto">
          <a:xfrm>
            <a:off x="5490627" y="1836206"/>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60504DB5-8662-3AB5-88CC-1D8CFD95887A}"/>
              </a:ext>
            </a:extLst>
          </p:cNvPr>
          <p:cNvCxnSpPr/>
          <p:nvPr/>
        </p:nvCxnSpPr>
        <p:spPr bwMode="auto">
          <a:xfrm>
            <a:off x="5675176" y="1942124"/>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56D32189-1752-4923-474A-B4A21F73B83F}"/>
              </a:ext>
            </a:extLst>
          </p:cNvPr>
          <p:cNvCxnSpPr/>
          <p:nvPr/>
        </p:nvCxnSpPr>
        <p:spPr bwMode="auto">
          <a:xfrm>
            <a:off x="5765691" y="1942124"/>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2A8924EE-5418-54D3-00E4-E1A43EF886CE}"/>
              </a:ext>
            </a:extLst>
          </p:cNvPr>
          <p:cNvCxnSpPr/>
          <p:nvPr/>
        </p:nvCxnSpPr>
        <p:spPr bwMode="auto">
          <a:xfrm>
            <a:off x="5546673" y="1942103"/>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26351CA0-39ED-B7AA-5B1B-5813E3F1FC88}"/>
              </a:ext>
            </a:extLst>
          </p:cNvPr>
          <p:cNvCxnSpPr/>
          <p:nvPr/>
        </p:nvCxnSpPr>
        <p:spPr bwMode="auto">
          <a:xfrm>
            <a:off x="5529418" y="1942103"/>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C117D39B-4269-F12E-BF30-2899046B7876}"/>
              </a:ext>
            </a:extLst>
          </p:cNvPr>
          <p:cNvCxnSpPr/>
          <p:nvPr/>
        </p:nvCxnSpPr>
        <p:spPr bwMode="auto">
          <a:xfrm>
            <a:off x="5508354" y="1942103"/>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B663F97F-2C3C-0783-B1C9-D28E8FB03140}"/>
              </a:ext>
            </a:extLst>
          </p:cNvPr>
          <p:cNvCxnSpPr>
            <a:cxnSpLocks/>
          </p:cNvCxnSpPr>
          <p:nvPr/>
        </p:nvCxnSpPr>
        <p:spPr bwMode="auto">
          <a:xfrm flipH="1">
            <a:off x="5459685" y="1979168"/>
            <a:ext cx="73186" cy="0"/>
          </a:xfrm>
          <a:prstGeom prst="line">
            <a:avLst/>
          </a:prstGeom>
          <a:noFill/>
          <a:ln w="19050" cap="flat" cmpd="sng" algn="ctr">
            <a:solidFill>
              <a:schemeClr val="accent1"/>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80E2F134-5968-0A32-7FFC-93B8DC74533A}"/>
              </a:ext>
            </a:extLst>
          </p:cNvPr>
          <p:cNvCxnSpPr>
            <a:cxnSpLocks/>
          </p:cNvCxnSpPr>
          <p:nvPr/>
        </p:nvCxnSpPr>
        <p:spPr bwMode="auto">
          <a:xfrm flipH="1">
            <a:off x="5459685" y="1874393"/>
            <a:ext cx="73186" cy="0"/>
          </a:xfrm>
          <a:prstGeom prst="line">
            <a:avLst/>
          </a:prstGeom>
          <a:noFill/>
          <a:ln w="19050" cap="flat" cmpd="sng" algn="ctr">
            <a:solidFill>
              <a:schemeClr val="accent1"/>
            </a:solidFill>
            <a:prstDash val="solid"/>
            <a:round/>
            <a:headEnd type="none" w="med" len="med"/>
            <a:tailEnd type="none" w="med" len="med"/>
          </a:ln>
          <a:effectLst/>
        </p:spPr>
      </p:cxnSp>
      <p:sp>
        <p:nvSpPr>
          <p:cNvPr id="31828" name="TextBox 31827">
            <a:extLst>
              <a:ext uri="{FF2B5EF4-FFF2-40B4-BE49-F238E27FC236}">
                <a16:creationId xmlns:a16="http://schemas.microsoft.com/office/drawing/2014/main" id="{5E4DF436-8A26-3E7A-A2DA-F400FCAB8A49}"/>
              </a:ext>
            </a:extLst>
          </p:cNvPr>
          <p:cNvSpPr txBox="1"/>
          <p:nvPr/>
        </p:nvSpPr>
        <p:spPr bwMode="auto">
          <a:xfrm>
            <a:off x="747396" y="5480450"/>
            <a:ext cx="1267211"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dirty="0">
                <a:solidFill>
                  <a:schemeClr val="bg1"/>
                </a:solidFill>
                <a:latin typeface="Calibri" panose="020F0502020204030204" pitchFamily="34" charset="0"/>
              </a:rPr>
              <a:t>Patients at risk, n</a:t>
            </a:r>
            <a:br>
              <a:rPr lang="en-US" sz="1000" dirty="0">
                <a:solidFill>
                  <a:schemeClr val="bg1"/>
                </a:solidFill>
                <a:latin typeface="Calibri" panose="020F0502020204030204" pitchFamily="34" charset="0"/>
              </a:rPr>
            </a:br>
            <a:r>
              <a:rPr lang="en-US" sz="1000" dirty="0">
                <a:solidFill>
                  <a:schemeClr val="accent1"/>
                </a:solidFill>
                <a:latin typeface="Calibri" panose="020F0502020204030204" pitchFamily="34" charset="0"/>
              </a:rPr>
              <a:t>Ibrutinib</a:t>
            </a:r>
            <a:br>
              <a:rPr lang="en-US" sz="1000" dirty="0">
                <a:solidFill>
                  <a:srgbClr val="FF0000"/>
                </a:solidFill>
                <a:latin typeface="Calibri" panose="020F0502020204030204" pitchFamily="34" charset="0"/>
              </a:rPr>
            </a:br>
            <a:r>
              <a:rPr lang="en-US" sz="1000" dirty="0">
                <a:solidFill>
                  <a:schemeClr val="accent3"/>
                </a:solidFill>
                <a:latin typeface="Calibri" panose="020F0502020204030204" pitchFamily="34" charset="0"/>
              </a:rPr>
              <a:t>Placebo</a:t>
            </a:r>
          </a:p>
        </p:txBody>
      </p:sp>
      <p:sp>
        <p:nvSpPr>
          <p:cNvPr id="31829" name="TextBox 31828">
            <a:extLst>
              <a:ext uri="{FF2B5EF4-FFF2-40B4-BE49-F238E27FC236}">
                <a16:creationId xmlns:a16="http://schemas.microsoft.com/office/drawing/2014/main" id="{3C65973B-F6C4-D7B6-999E-8339D6C8D196}"/>
              </a:ext>
            </a:extLst>
          </p:cNvPr>
          <p:cNvSpPr txBox="1"/>
          <p:nvPr/>
        </p:nvSpPr>
        <p:spPr bwMode="auto">
          <a:xfrm>
            <a:off x="1904424" y="5622428"/>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sp>
        <p:nvSpPr>
          <p:cNvPr id="31830" name="TextBox 31829">
            <a:extLst>
              <a:ext uri="{FF2B5EF4-FFF2-40B4-BE49-F238E27FC236}">
                <a16:creationId xmlns:a16="http://schemas.microsoft.com/office/drawing/2014/main" id="{2FEC4B86-7235-3BCD-69F0-67852ADC8CD5}"/>
              </a:ext>
            </a:extLst>
          </p:cNvPr>
          <p:cNvSpPr txBox="1"/>
          <p:nvPr/>
        </p:nvSpPr>
        <p:spPr bwMode="auto">
          <a:xfrm>
            <a:off x="2178820" y="5622428"/>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42</a:t>
            </a:r>
          </a:p>
        </p:txBody>
      </p:sp>
      <p:sp>
        <p:nvSpPr>
          <p:cNvPr id="31831" name="TextBox 31830">
            <a:extLst>
              <a:ext uri="{FF2B5EF4-FFF2-40B4-BE49-F238E27FC236}">
                <a16:creationId xmlns:a16="http://schemas.microsoft.com/office/drawing/2014/main" id="{B8D3D85A-171F-B221-EABA-174805888760}"/>
              </a:ext>
            </a:extLst>
          </p:cNvPr>
          <p:cNvSpPr txBox="1"/>
          <p:nvPr/>
        </p:nvSpPr>
        <p:spPr bwMode="auto">
          <a:xfrm>
            <a:off x="2436078" y="5619086"/>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41</a:t>
            </a:r>
          </a:p>
        </p:txBody>
      </p:sp>
      <p:sp>
        <p:nvSpPr>
          <p:cNvPr id="31832" name="TextBox 31831">
            <a:extLst>
              <a:ext uri="{FF2B5EF4-FFF2-40B4-BE49-F238E27FC236}">
                <a16:creationId xmlns:a16="http://schemas.microsoft.com/office/drawing/2014/main" id="{553B28DA-2EC3-6509-7446-CE5291F2B842}"/>
              </a:ext>
            </a:extLst>
          </p:cNvPr>
          <p:cNvSpPr txBox="1"/>
          <p:nvPr/>
        </p:nvSpPr>
        <p:spPr bwMode="auto">
          <a:xfrm>
            <a:off x="2699292" y="5619086"/>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41</a:t>
            </a:r>
          </a:p>
        </p:txBody>
      </p:sp>
      <p:sp>
        <p:nvSpPr>
          <p:cNvPr id="31833" name="TextBox 31832">
            <a:extLst>
              <a:ext uri="{FF2B5EF4-FFF2-40B4-BE49-F238E27FC236}">
                <a16:creationId xmlns:a16="http://schemas.microsoft.com/office/drawing/2014/main" id="{9461BD9B-ADD3-CC57-235A-F734F38C5774}"/>
              </a:ext>
            </a:extLst>
          </p:cNvPr>
          <p:cNvSpPr txBox="1"/>
          <p:nvPr/>
        </p:nvSpPr>
        <p:spPr bwMode="auto">
          <a:xfrm>
            <a:off x="2977117" y="5622428"/>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41</a:t>
            </a:r>
          </a:p>
        </p:txBody>
      </p:sp>
      <p:sp>
        <p:nvSpPr>
          <p:cNvPr id="31834" name="TextBox 31833">
            <a:extLst>
              <a:ext uri="{FF2B5EF4-FFF2-40B4-BE49-F238E27FC236}">
                <a16:creationId xmlns:a16="http://schemas.microsoft.com/office/drawing/2014/main" id="{D4716FEB-3B8A-D42F-E053-30689F6B47BC}"/>
              </a:ext>
            </a:extLst>
          </p:cNvPr>
          <p:cNvSpPr txBox="1"/>
          <p:nvPr/>
        </p:nvSpPr>
        <p:spPr bwMode="auto">
          <a:xfrm>
            <a:off x="3240331" y="5622428"/>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41</a:t>
            </a:r>
          </a:p>
        </p:txBody>
      </p:sp>
      <p:sp>
        <p:nvSpPr>
          <p:cNvPr id="31835" name="TextBox 31834">
            <a:extLst>
              <a:ext uri="{FF2B5EF4-FFF2-40B4-BE49-F238E27FC236}">
                <a16:creationId xmlns:a16="http://schemas.microsoft.com/office/drawing/2014/main" id="{45AFAD45-25A1-9D9E-57BA-C95856738905}"/>
              </a:ext>
            </a:extLst>
          </p:cNvPr>
          <p:cNvSpPr txBox="1"/>
          <p:nvPr/>
        </p:nvSpPr>
        <p:spPr bwMode="auto">
          <a:xfrm>
            <a:off x="3506546" y="561934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39</a:t>
            </a:r>
          </a:p>
        </p:txBody>
      </p:sp>
      <p:sp>
        <p:nvSpPr>
          <p:cNvPr id="31836" name="TextBox 31835">
            <a:extLst>
              <a:ext uri="{FF2B5EF4-FFF2-40B4-BE49-F238E27FC236}">
                <a16:creationId xmlns:a16="http://schemas.microsoft.com/office/drawing/2014/main" id="{32A28A71-3D3D-958F-A4CE-C751E5DA0938}"/>
              </a:ext>
            </a:extLst>
          </p:cNvPr>
          <p:cNvSpPr txBox="1"/>
          <p:nvPr/>
        </p:nvSpPr>
        <p:spPr bwMode="auto">
          <a:xfrm>
            <a:off x="3776904" y="561934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39</a:t>
            </a:r>
          </a:p>
        </p:txBody>
      </p:sp>
      <p:sp>
        <p:nvSpPr>
          <p:cNvPr id="31837" name="TextBox 31836">
            <a:extLst>
              <a:ext uri="{FF2B5EF4-FFF2-40B4-BE49-F238E27FC236}">
                <a16:creationId xmlns:a16="http://schemas.microsoft.com/office/drawing/2014/main" id="{493EA6A6-757B-283E-15C7-A46D26FABB68}"/>
              </a:ext>
            </a:extLst>
          </p:cNvPr>
          <p:cNvSpPr txBox="1"/>
          <p:nvPr/>
        </p:nvSpPr>
        <p:spPr bwMode="auto">
          <a:xfrm>
            <a:off x="4040118" y="561934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39</a:t>
            </a:r>
          </a:p>
        </p:txBody>
      </p:sp>
      <p:sp>
        <p:nvSpPr>
          <p:cNvPr id="31838" name="TextBox 31837">
            <a:extLst>
              <a:ext uri="{FF2B5EF4-FFF2-40B4-BE49-F238E27FC236}">
                <a16:creationId xmlns:a16="http://schemas.microsoft.com/office/drawing/2014/main" id="{0E09FA65-1007-C524-F861-9F4ECB70148B}"/>
              </a:ext>
            </a:extLst>
          </p:cNvPr>
          <p:cNvSpPr txBox="1"/>
          <p:nvPr/>
        </p:nvSpPr>
        <p:spPr bwMode="auto">
          <a:xfrm>
            <a:off x="4308709" y="5618304"/>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39</a:t>
            </a:r>
          </a:p>
        </p:txBody>
      </p:sp>
      <p:sp>
        <p:nvSpPr>
          <p:cNvPr id="31839" name="TextBox 31838">
            <a:extLst>
              <a:ext uri="{FF2B5EF4-FFF2-40B4-BE49-F238E27FC236}">
                <a16:creationId xmlns:a16="http://schemas.microsoft.com/office/drawing/2014/main" id="{5704BF48-586C-AA74-4486-CBE38BC36A7A}"/>
              </a:ext>
            </a:extLst>
          </p:cNvPr>
          <p:cNvSpPr txBox="1"/>
          <p:nvPr/>
        </p:nvSpPr>
        <p:spPr bwMode="auto">
          <a:xfrm>
            <a:off x="4575815" y="5618304"/>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39</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34</a:t>
            </a:r>
          </a:p>
        </p:txBody>
      </p:sp>
      <p:sp>
        <p:nvSpPr>
          <p:cNvPr id="31840" name="TextBox 31839">
            <a:extLst>
              <a:ext uri="{FF2B5EF4-FFF2-40B4-BE49-F238E27FC236}">
                <a16:creationId xmlns:a16="http://schemas.microsoft.com/office/drawing/2014/main" id="{E23BC1F3-AE57-CA83-15F7-BDB18EA70646}"/>
              </a:ext>
            </a:extLst>
          </p:cNvPr>
          <p:cNvSpPr txBox="1"/>
          <p:nvPr/>
        </p:nvSpPr>
        <p:spPr bwMode="auto">
          <a:xfrm>
            <a:off x="4848957" y="5618304"/>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38</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32</a:t>
            </a:r>
          </a:p>
        </p:txBody>
      </p:sp>
      <p:sp>
        <p:nvSpPr>
          <p:cNvPr id="31841" name="TextBox 31840">
            <a:extLst>
              <a:ext uri="{FF2B5EF4-FFF2-40B4-BE49-F238E27FC236}">
                <a16:creationId xmlns:a16="http://schemas.microsoft.com/office/drawing/2014/main" id="{13D3C3EF-2D8F-680D-EC58-9D2F948C4088}"/>
              </a:ext>
            </a:extLst>
          </p:cNvPr>
          <p:cNvSpPr txBox="1"/>
          <p:nvPr/>
        </p:nvSpPr>
        <p:spPr bwMode="auto">
          <a:xfrm>
            <a:off x="5122535" y="5618304"/>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35</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27</a:t>
            </a:r>
          </a:p>
        </p:txBody>
      </p:sp>
      <p:sp>
        <p:nvSpPr>
          <p:cNvPr id="31842" name="TextBox 31841">
            <a:extLst>
              <a:ext uri="{FF2B5EF4-FFF2-40B4-BE49-F238E27FC236}">
                <a16:creationId xmlns:a16="http://schemas.microsoft.com/office/drawing/2014/main" id="{1C75DD13-C936-A521-442F-7EE22532BEF4}"/>
              </a:ext>
            </a:extLst>
          </p:cNvPr>
          <p:cNvSpPr txBox="1"/>
          <p:nvPr/>
        </p:nvSpPr>
        <p:spPr bwMode="auto">
          <a:xfrm>
            <a:off x="5422066" y="5618304"/>
            <a:ext cx="2503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8</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a:t>
            </a:r>
          </a:p>
        </p:txBody>
      </p:sp>
      <p:sp>
        <p:nvSpPr>
          <p:cNvPr id="31843" name="TextBox 31842">
            <a:extLst>
              <a:ext uri="{FF2B5EF4-FFF2-40B4-BE49-F238E27FC236}">
                <a16:creationId xmlns:a16="http://schemas.microsoft.com/office/drawing/2014/main" id="{7AA11BCF-C057-194C-23A1-DB8C918345E4}"/>
              </a:ext>
            </a:extLst>
          </p:cNvPr>
          <p:cNvSpPr txBox="1"/>
          <p:nvPr/>
        </p:nvSpPr>
        <p:spPr bwMode="auto">
          <a:xfrm>
            <a:off x="5682496" y="5618304"/>
            <a:ext cx="25039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5</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0</a:t>
            </a:r>
          </a:p>
        </p:txBody>
      </p:sp>
      <p:cxnSp>
        <p:nvCxnSpPr>
          <p:cNvPr id="31" name="Straight Connector 30">
            <a:extLst>
              <a:ext uri="{FF2B5EF4-FFF2-40B4-BE49-F238E27FC236}">
                <a16:creationId xmlns:a16="http://schemas.microsoft.com/office/drawing/2014/main" id="{EAD8950E-25F0-BCC7-9D65-939B3C50B59A}"/>
              </a:ext>
            </a:extLst>
          </p:cNvPr>
          <p:cNvCxnSpPr/>
          <p:nvPr/>
        </p:nvCxnSpPr>
        <p:spPr bwMode="auto">
          <a:xfrm>
            <a:off x="2550226" y="1570853"/>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EAD4C3FB-0C60-E6DC-9B19-921FFE5D610D}"/>
              </a:ext>
            </a:extLst>
          </p:cNvPr>
          <p:cNvCxnSpPr/>
          <p:nvPr/>
        </p:nvCxnSpPr>
        <p:spPr bwMode="auto">
          <a:xfrm>
            <a:off x="5478915" y="1832860"/>
            <a:ext cx="0" cy="74129"/>
          </a:xfrm>
          <a:prstGeom prst="line">
            <a:avLst/>
          </a:prstGeom>
          <a:noFill/>
          <a:ln w="19050" cap="flat" cmpd="sng" algn="ctr">
            <a:solidFill>
              <a:schemeClr val="accent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BD511BC5-C4D3-F8D6-C349-51308887FBA9}"/>
              </a:ext>
            </a:extLst>
          </p:cNvPr>
          <p:cNvCxnSpPr/>
          <p:nvPr/>
        </p:nvCxnSpPr>
        <p:spPr bwMode="auto">
          <a:xfrm>
            <a:off x="5524131" y="1943390"/>
            <a:ext cx="0" cy="74129"/>
          </a:xfrm>
          <a:prstGeom prst="line">
            <a:avLst/>
          </a:prstGeom>
          <a:noFill/>
          <a:ln w="19050" cap="flat" cmpd="sng" algn="ctr">
            <a:solidFill>
              <a:schemeClr val="accent1"/>
            </a:solidFill>
            <a:prstDash val="solid"/>
            <a:round/>
            <a:headEnd type="none" w="med" len="med"/>
            <a:tailEnd type="none" w="med" len="med"/>
          </a:ln>
          <a:effectLst/>
        </p:spPr>
      </p:cxnSp>
    </p:spTree>
    <p:extLst>
      <p:ext uri="{BB962C8B-B14F-4D97-AF65-F5344CB8AC3E}">
        <p14:creationId xmlns:p14="http://schemas.microsoft.com/office/powerpoint/2010/main" val="4130216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a:t>
            </a:r>
            <a:br>
              <a:rPr lang="en-US" dirty="0"/>
            </a:br>
            <a:r>
              <a:rPr lang="en-US" dirty="0"/>
              <a:t>PFS and OS (Secondary Endpoints)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Allan. ASH 2022. Abstr 92.</a:t>
            </a:r>
            <a:endParaRPr lang="en-US" altLang="en-US" sz="1200" b="0" dirty="0">
              <a:solidFill>
                <a:schemeClr val="bg2"/>
              </a:solidFill>
              <a:latin typeface="Calibri" panose="020F0502020204030204" pitchFamily="34" charset="0"/>
            </a:endParaRPr>
          </a:p>
        </p:txBody>
      </p:sp>
      <p:sp>
        <p:nvSpPr>
          <p:cNvPr id="9" name="TextBox 8">
            <a:extLst>
              <a:ext uri="{FF2B5EF4-FFF2-40B4-BE49-F238E27FC236}">
                <a16:creationId xmlns:a16="http://schemas.microsoft.com/office/drawing/2014/main" id="{8F3D1364-2D9C-414E-BB0E-BC0AF61C0DBB}"/>
              </a:ext>
            </a:extLst>
          </p:cNvPr>
          <p:cNvSpPr txBox="1"/>
          <p:nvPr/>
        </p:nvSpPr>
        <p:spPr bwMode="auto">
          <a:xfrm>
            <a:off x="1800800" y="1351094"/>
            <a:ext cx="26270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a:t>
            </a:r>
          </a:p>
        </p:txBody>
      </p:sp>
      <p:sp>
        <p:nvSpPr>
          <p:cNvPr id="3" name="Content Placeholder 7">
            <a:extLst>
              <a:ext uri="{FF2B5EF4-FFF2-40B4-BE49-F238E27FC236}">
                <a16:creationId xmlns:a16="http://schemas.microsoft.com/office/drawing/2014/main" id="{06EEA162-2D94-62D5-6974-5A50E8540B61}"/>
              </a:ext>
            </a:extLst>
          </p:cNvPr>
          <p:cNvSpPr>
            <a:spLocks noGrp="1"/>
          </p:cNvSpPr>
          <p:nvPr>
            <p:ph sz="half" idx="1"/>
          </p:nvPr>
        </p:nvSpPr>
        <p:spPr>
          <a:xfrm>
            <a:off x="601820" y="5716849"/>
            <a:ext cx="10880384" cy="773198"/>
          </a:xfrm>
        </p:spPr>
        <p:txBody>
          <a:bodyPr/>
          <a:lstStyle/>
          <a:p>
            <a:pPr>
              <a:spcAft>
                <a:spcPts val="0"/>
              </a:spcAft>
            </a:pPr>
            <a:r>
              <a:rPr lang="en-US" sz="1600" dirty="0"/>
              <a:t>48-mo PFS rates in patients with unmutated </a:t>
            </a:r>
            <a:r>
              <a:rPr lang="en-US" sz="1600" i="1" dirty="0"/>
              <a:t>IGHV </a:t>
            </a:r>
            <a:r>
              <a:rPr lang="en-US" sz="1600" dirty="0"/>
              <a:t>similar to overall population</a:t>
            </a:r>
          </a:p>
          <a:p>
            <a:r>
              <a:rPr lang="en-US" sz="1600" dirty="0"/>
              <a:t>3-yr DFS, 4-yr PFS, 4-yr OS rates in patients with del(17p), TP53, or complex karyotype similar to overall population</a:t>
            </a:r>
          </a:p>
        </p:txBody>
      </p:sp>
      <p:grpSp>
        <p:nvGrpSpPr>
          <p:cNvPr id="28" name="Group 27">
            <a:extLst>
              <a:ext uri="{FF2B5EF4-FFF2-40B4-BE49-F238E27FC236}">
                <a16:creationId xmlns:a16="http://schemas.microsoft.com/office/drawing/2014/main" id="{0172C182-4077-D1AB-E8B8-4E5598A8ED9A}"/>
              </a:ext>
            </a:extLst>
          </p:cNvPr>
          <p:cNvGrpSpPr/>
          <p:nvPr/>
        </p:nvGrpSpPr>
        <p:grpSpPr>
          <a:xfrm>
            <a:off x="113433" y="1657834"/>
            <a:ext cx="5720408" cy="4037592"/>
            <a:chOff x="113433" y="1657834"/>
            <a:chExt cx="5720408" cy="4037592"/>
          </a:xfrm>
        </p:grpSpPr>
        <p:sp>
          <p:nvSpPr>
            <p:cNvPr id="2" name="Rectangle 1">
              <a:extLst>
                <a:ext uri="{FF2B5EF4-FFF2-40B4-BE49-F238E27FC236}">
                  <a16:creationId xmlns:a16="http://schemas.microsoft.com/office/drawing/2014/main" id="{60D953EF-CECF-DE7E-CF4E-096279EE3341}"/>
                </a:ext>
              </a:extLst>
            </p:cNvPr>
            <p:cNvSpPr/>
            <p:nvPr/>
          </p:nvSpPr>
          <p:spPr bwMode="auto">
            <a:xfrm>
              <a:off x="1058784" y="1773534"/>
              <a:ext cx="1120769" cy="3166846"/>
            </a:xfrm>
            <a:prstGeom prst="rect">
              <a:avLst/>
            </a:prstGeom>
            <a:solidFill>
              <a:schemeClr val="tx1">
                <a:lumMod val="95000"/>
              </a:schemeClr>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 name="TextBox 4">
              <a:extLst>
                <a:ext uri="{FF2B5EF4-FFF2-40B4-BE49-F238E27FC236}">
                  <a16:creationId xmlns:a16="http://schemas.microsoft.com/office/drawing/2014/main" id="{B5BEC037-2D30-F85A-31B9-192CB1E594B3}"/>
                </a:ext>
              </a:extLst>
            </p:cNvPr>
            <p:cNvSpPr txBox="1"/>
            <p:nvPr/>
          </p:nvSpPr>
          <p:spPr bwMode="auto">
            <a:xfrm rot="16200000">
              <a:off x="196165" y="3194044"/>
              <a:ext cx="8071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PFS (%)</a:t>
              </a:r>
            </a:p>
          </p:txBody>
        </p:sp>
        <p:sp>
          <p:nvSpPr>
            <p:cNvPr id="8" name="TextBox 7">
              <a:extLst>
                <a:ext uri="{FF2B5EF4-FFF2-40B4-BE49-F238E27FC236}">
                  <a16:creationId xmlns:a16="http://schemas.microsoft.com/office/drawing/2014/main" id="{5B5A8624-1801-1F0B-A6A4-C7DB23607410}"/>
                </a:ext>
              </a:extLst>
            </p:cNvPr>
            <p:cNvSpPr txBox="1"/>
            <p:nvPr/>
          </p:nvSpPr>
          <p:spPr bwMode="auto">
            <a:xfrm>
              <a:off x="1058784" y="5073463"/>
              <a:ext cx="414764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Mo</a:t>
              </a:r>
            </a:p>
          </p:txBody>
        </p:sp>
        <p:sp>
          <p:nvSpPr>
            <p:cNvPr id="11" name="TextBox 10">
              <a:extLst>
                <a:ext uri="{FF2B5EF4-FFF2-40B4-BE49-F238E27FC236}">
                  <a16:creationId xmlns:a16="http://schemas.microsoft.com/office/drawing/2014/main" id="{5152CC88-8B3B-733E-78FB-BB51F4E0A75A}"/>
                </a:ext>
              </a:extLst>
            </p:cNvPr>
            <p:cNvSpPr txBox="1"/>
            <p:nvPr/>
          </p:nvSpPr>
          <p:spPr bwMode="auto">
            <a:xfrm>
              <a:off x="4999958" y="1670107"/>
              <a:ext cx="8338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Ibrutinib</a:t>
              </a:r>
            </a:p>
          </p:txBody>
        </p:sp>
        <p:sp>
          <p:nvSpPr>
            <p:cNvPr id="12" name="TextBox 11">
              <a:extLst>
                <a:ext uri="{FF2B5EF4-FFF2-40B4-BE49-F238E27FC236}">
                  <a16:creationId xmlns:a16="http://schemas.microsoft.com/office/drawing/2014/main" id="{8648CD0C-7E01-0708-9C0E-BD84BD3352F6}"/>
                </a:ext>
              </a:extLst>
            </p:cNvPr>
            <p:cNvSpPr txBox="1"/>
            <p:nvPr/>
          </p:nvSpPr>
          <p:spPr bwMode="auto">
            <a:xfrm>
              <a:off x="4978313" y="2267856"/>
              <a:ext cx="7713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Placebo</a:t>
              </a:r>
            </a:p>
          </p:txBody>
        </p:sp>
        <p:sp>
          <p:nvSpPr>
            <p:cNvPr id="13" name="TextBox 12">
              <a:extLst>
                <a:ext uri="{FF2B5EF4-FFF2-40B4-BE49-F238E27FC236}">
                  <a16:creationId xmlns:a16="http://schemas.microsoft.com/office/drawing/2014/main" id="{17A8133C-1C01-7E42-9FFB-47F4CD692286}"/>
                </a:ext>
              </a:extLst>
            </p:cNvPr>
            <p:cNvSpPr txBox="1"/>
            <p:nvPr/>
          </p:nvSpPr>
          <p:spPr bwMode="auto">
            <a:xfrm>
              <a:off x="682941" y="1657834"/>
              <a:ext cx="375842"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sp>
          <p:nvSpPr>
            <p:cNvPr id="14" name="TextBox 13">
              <a:extLst>
                <a:ext uri="{FF2B5EF4-FFF2-40B4-BE49-F238E27FC236}">
                  <a16:creationId xmlns:a16="http://schemas.microsoft.com/office/drawing/2014/main" id="{ADD581CF-43FF-8BAE-10AC-B844F2CE1CC5}"/>
                </a:ext>
              </a:extLst>
            </p:cNvPr>
            <p:cNvSpPr txBox="1"/>
            <p:nvPr/>
          </p:nvSpPr>
          <p:spPr bwMode="auto">
            <a:xfrm>
              <a:off x="753180" y="1967144"/>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90</a:t>
              </a:r>
            </a:p>
          </p:txBody>
        </p:sp>
        <p:sp>
          <p:nvSpPr>
            <p:cNvPr id="15" name="TextBox 14">
              <a:extLst>
                <a:ext uri="{FF2B5EF4-FFF2-40B4-BE49-F238E27FC236}">
                  <a16:creationId xmlns:a16="http://schemas.microsoft.com/office/drawing/2014/main" id="{62FE98EF-30CA-356C-A496-2A55764E49D0}"/>
                </a:ext>
              </a:extLst>
            </p:cNvPr>
            <p:cNvSpPr txBox="1"/>
            <p:nvPr/>
          </p:nvSpPr>
          <p:spPr bwMode="auto">
            <a:xfrm>
              <a:off x="753180" y="2296480"/>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sp>
          <p:nvSpPr>
            <p:cNvPr id="16" name="TextBox 15">
              <a:extLst>
                <a:ext uri="{FF2B5EF4-FFF2-40B4-BE49-F238E27FC236}">
                  <a16:creationId xmlns:a16="http://schemas.microsoft.com/office/drawing/2014/main" id="{8E6DD222-E117-7F05-91D7-15EBE737053B}"/>
                </a:ext>
              </a:extLst>
            </p:cNvPr>
            <p:cNvSpPr txBox="1"/>
            <p:nvPr/>
          </p:nvSpPr>
          <p:spPr bwMode="auto">
            <a:xfrm>
              <a:off x="753180" y="2600875"/>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70</a:t>
              </a:r>
            </a:p>
          </p:txBody>
        </p:sp>
        <p:sp>
          <p:nvSpPr>
            <p:cNvPr id="17" name="TextBox 16">
              <a:extLst>
                <a:ext uri="{FF2B5EF4-FFF2-40B4-BE49-F238E27FC236}">
                  <a16:creationId xmlns:a16="http://schemas.microsoft.com/office/drawing/2014/main" id="{9F5286EC-14B4-5C78-3D62-58FA3DDB24B2}"/>
                </a:ext>
              </a:extLst>
            </p:cNvPr>
            <p:cNvSpPr txBox="1"/>
            <p:nvPr/>
          </p:nvSpPr>
          <p:spPr bwMode="auto">
            <a:xfrm>
              <a:off x="753180" y="2931075"/>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18" name="TextBox 17">
              <a:extLst>
                <a:ext uri="{FF2B5EF4-FFF2-40B4-BE49-F238E27FC236}">
                  <a16:creationId xmlns:a16="http://schemas.microsoft.com/office/drawing/2014/main" id="{92578453-0304-769F-754C-C7747A7C7EC7}"/>
                </a:ext>
              </a:extLst>
            </p:cNvPr>
            <p:cNvSpPr txBox="1"/>
            <p:nvPr/>
          </p:nvSpPr>
          <p:spPr bwMode="auto">
            <a:xfrm>
              <a:off x="753180" y="3239468"/>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p>
          </p:txBody>
        </p:sp>
        <p:sp>
          <p:nvSpPr>
            <p:cNvPr id="19" name="TextBox 18">
              <a:extLst>
                <a:ext uri="{FF2B5EF4-FFF2-40B4-BE49-F238E27FC236}">
                  <a16:creationId xmlns:a16="http://schemas.microsoft.com/office/drawing/2014/main" id="{A4A80EE9-B012-7C33-5537-1E8CBF77D6C4}"/>
                </a:ext>
              </a:extLst>
            </p:cNvPr>
            <p:cNvSpPr txBox="1"/>
            <p:nvPr/>
          </p:nvSpPr>
          <p:spPr bwMode="auto">
            <a:xfrm>
              <a:off x="753180" y="3547872"/>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20" name="TextBox 19">
              <a:extLst>
                <a:ext uri="{FF2B5EF4-FFF2-40B4-BE49-F238E27FC236}">
                  <a16:creationId xmlns:a16="http://schemas.microsoft.com/office/drawing/2014/main" id="{210CD293-470E-7A6C-2434-2254E81D3319}"/>
                </a:ext>
              </a:extLst>
            </p:cNvPr>
            <p:cNvSpPr txBox="1"/>
            <p:nvPr/>
          </p:nvSpPr>
          <p:spPr bwMode="auto">
            <a:xfrm>
              <a:off x="753180" y="3878072"/>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21" name="TextBox 20">
              <a:extLst>
                <a:ext uri="{FF2B5EF4-FFF2-40B4-BE49-F238E27FC236}">
                  <a16:creationId xmlns:a16="http://schemas.microsoft.com/office/drawing/2014/main" id="{3DCD83D6-9754-6C4C-CB73-B595FA4246C7}"/>
                </a:ext>
              </a:extLst>
            </p:cNvPr>
            <p:cNvSpPr txBox="1"/>
            <p:nvPr/>
          </p:nvSpPr>
          <p:spPr bwMode="auto">
            <a:xfrm>
              <a:off x="753180" y="4182468"/>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22" name="TextBox 21">
              <a:extLst>
                <a:ext uri="{FF2B5EF4-FFF2-40B4-BE49-F238E27FC236}">
                  <a16:creationId xmlns:a16="http://schemas.microsoft.com/office/drawing/2014/main" id="{E66F1726-094C-64C2-950B-B9E4DB45F3F9}"/>
                </a:ext>
              </a:extLst>
            </p:cNvPr>
            <p:cNvSpPr txBox="1"/>
            <p:nvPr/>
          </p:nvSpPr>
          <p:spPr bwMode="auto">
            <a:xfrm>
              <a:off x="753180" y="4486863"/>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23" name="TextBox 22">
              <a:extLst>
                <a:ext uri="{FF2B5EF4-FFF2-40B4-BE49-F238E27FC236}">
                  <a16:creationId xmlns:a16="http://schemas.microsoft.com/office/drawing/2014/main" id="{EB6B681D-9771-C7AB-5B75-188BEAD2556B}"/>
                </a:ext>
              </a:extLst>
            </p:cNvPr>
            <p:cNvSpPr txBox="1"/>
            <p:nvPr/>
          </p:nvSpPr>
          <p:spPr bwMode="auto">
            <a:xfrm>
              <a:off x="823417" y="4816737"/>
              <a:ext cx="235367"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24" name="TextBox 23">
              <a:extLst>
                <a:ext uri="{FF2B5EF4-FFF2-40B4-BE49-F238E27FC236}">
                  <a16:creationId xmlns:a16="http://schemas.microsoft.com/office/drawing/2014/main" id="{2EB32E01-EBA4-E3B2-1BB8-402091BEC2B3}"/>
                </a:ext>
              </a:extLst>
            </p:cNvPr>
            <p:cNvSpPr txBox="1"/>
            <p:nvPr/>
          </p:nvSpPr>
          <p:spPr bwMode="auto">
            <a:xfrm>
              <a:off x="975364" y="4212551"/>
              <a:ext cx="9561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800" dirty="0" err="1">
                  <a:solidFill>
                    <a:schemeClr val="bg1"/>
                  </a:solidFill>
                  <a:latin typeface="Calibri" panose="020F0502020204030204" pitchFamily="34" charset="0"/>
                </a:rPr>
                <a:t>Prerandomization</a:t>
              </a:r>
              <a:r>
                <a:rPr lang="en-US" sz="800" dirty="0">
                  <a:solidFill>
                    <a:schemeClr val="bg1"/>
                  </a:solidFill>
                  <a:latin typeface="Calibri" panose="020F0502020204030204" pitchFamily="34" charset="0"/>
                </a:rPr>
                <a:t> treatment with </a:t>
              </a:r>
              <a:r>
                <a:rPr lang="en-US" sz="800" dirty="0" err="1">
                  <a:solidFill>
                    <a:schemeClr val="bg1"/>
                  </a:solidFill>
                  <a:latin typeface="Calibri" panose="020F0502020204030204" pitchFamily="34" charset="0"/>
                </a:rPr>
                <a:t>Ibr</a:t>
              </a:r>
              <a:r>
                <a:rPr lang="en-US" sz="800" dirty="0">
                  <a:solidFill>
                    <a:schemeClr val="bg1"/>
                  </a:solidFill>
                  <a:latin typeface="Calibri" panose="020F0502020204030204" pitchFamily="34" charset="0"/>
                </a:rPr>
                <a:t> + Ven</a:t>
              </a:r>
            </a:p>
          </p:txBody>
        </p:sp>
        <p:sp>
          <p:nvSpPr>
            <p:cNvPr id="25" name="TextBox 24">
              <a:extLst>
                <a:ext uri="{FF2B5EF4-FFF2-40B4-BE49-F238E27FC236}">
                  <a16:creationId xmlns:a16="http://schemas.microsoft.com/office/drawing/2014/main" id="{127F61CD-31A0-147B-853A-4C1775C9F480}"/>
                </a:ext>
              </a:extLst>
            </p:cNvPr>
            <p:cNvSpPr txBox="1"/>
            <p:nvPr/>
          </p:nvSpPr>
          <p:spPr bwMode="auto">
            <a:xfrm>
              <a:off x="2122606" y="4236971"/>
              <a:ext cx="8326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800" dirty="0">
                  <a:solidFill>
                    <a:schemeClr val="bg1"/>
                  </a:solidFill>
                  <a:latin typeface="Calibri" panose="020F0502020204030204" pitchFamily="34" charset="0"/>
                </a:rPr>
                <a:t>Start of randomized treatment</a:t>
              </a:r>
            </a:p>
          </p:txBody>
        </p:sp>
        <p:sp>
          <p:nvSpPr>
            <p:cNvPr id="26" name="Right Arrow 25">
              <a:extLst>
                <a:ext uri="{FF2B5EF4-FFF2-40B4-BE49-F238E27FC236}">
                  <a16:creationId xmlns:a16="http://schemas.microsoft.com/office/drawing/2014/main" id="{F50CBD56-685D-A06D-F8BB-58CD41DD29F9}"/>
                </a:ext>
              </a:extLst>
            </p:cNvPr>
            <p:cNvSpPr/>
            <p:nvPr/>
          </p:nvSpPr>
          <p:spPr bwMode="auto">
            <a:xfrm>
              <a:off x="1851534" y="4354607"/>
              <a:ext cx="303784" cy="177552"/>
            </a:xfrm>
            <a:prstGeom prst="rightArrow">
              <a:avLst>
                <a:gd name="adj1" fmla="val 50000"/>
                <a:gd name="adj2" fmla="val 105162"/>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Freeform 41">
              <a:extLst>
                <a:ext uri="{FF2B5EF4-FFF2-40B4-BE49-F238E27FC236}">
                  <a16:creationId xmlns:a16="http://schemas.microsoft.com/office/drawing/2014/main" id="{9CEE3DD8-0AC5-63D5-3BDE-4A0F75282B7F}"/>
                </a:ext>
              </a:extLst>
            </p:cNvPr>
            <p:cNvSpPr/>
            <p:nvPr/>
          </p:nvSpPr>
          <p:spPr bwMode="auto">
            <a:xfrm>
              <a:off x="1061447" y="1773534"/>
              <a:ext cx="4144982" cy="3173503"/>
            </a:xfrm>
            <a:custGeom>
              <a:avLst/>
              <a:gdLst>
                <a:gd name="connsiteX0" fmla="*/ 0 w 4635375"/>
                <a:gd name="connsiteY0" fmla="*/ 0 h 3548959"/>
                <a:gd name="connsiteX1" fmla="*/ 0 w 4635375"/>
                <a:gd name="connsiteY1" fmla="*/ 3548959 h 3548959"/>
                <a:gd name="connsiteX2" fmla="*/ 4635375 w 4635375"/>
                <a:gd name="connsiteY2" fmla="*/ 3548959 h 3548959"/>
              </a:gdLst>
              <a:ahLst/>
              <a:cxnLst>
                <a:cxn ang="0">
                  <a:pos x="connsiteX0" y="connsiteY0"/>
                </a:cxn>
                <a:cxn ang="0">
                  <a:pos x="connsiteX1" y="connsiteY1"/>
                </a:cxn>
                <a:cxn ang="0">
                  <a:pos x="connsiteX2" y="connsiteY2"/>
                </a:cxn>
              </a:cxnLst>
              <a:rect l="l" t="t" r="r" b="b"/>
              <a:pathLst>
                <a:path w="4635375" h="3548959">
                  <a:moveTo>
                    <a:pt x="0" y="0"/>
                  </a:moveTo>
                  <a:lnTo>
                    <a:pt x="0" y="3548959"/>
                  </a:lnTo>
                  <a:lnTo>
                    <a:pt x="4635375" y="3548959"/>
                  </a:lnTo>
                </a:path>
              </a:pathLst>
            </a:custGeom>
            <a:noFill/>
            <a:ln w="28575">
              <a:solidFill>
                <a:schemeClr val="bg1"/>
              </a:solidFill>
              <a:miter lim="800000"/>
              <a:headEnd/>
              <a:tailEnd/>
            </a:ln>
          </p:spPr>
          <p:txBody>
            <a:bodyPr rtlCol="0" anchor="ctr"/>
            <a:lstStyle/>
            <a:p>
              <a:pPr algn="ctr"/>
              <a:endParaRPr lang="en-US"/>
            </a:p>
          </p:txBody>
        </p:sp>
        <p:cxnSp>
          <p:nvCxnSpPr>
            <p:cNvPr id="60" name="Straight Connector 59">
              <a:extLst>
                <a:ext uri="{FF2B5EF4-FFF2-40B4-BE49-F238E27FC236}">
                  <a16:creationId xmlns:a16="http://schemas.microsoft.com/office/drawing/2014/main" id="{B3C3463C-A8EA-ABD8-1E67-409B6FCD2770}"/>
                </a:ext>
              </a:extLst>
            </p:cNvPr>
            <p:cNvCxnSpPr>
              <a:cxnSpLocks/>
            </p:cNvCxnSpPr>
            <p:nvPr/>
          </p:nvCxnSpPr>
          <p:spPr bwMode="auto">
            <a:xfrm>
              <a:off x="993176" y="4947036"/>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D6D6F366-253A-15F0-C7B2-47C9AD429765}"/>
                </a:ext>
              </a:extLst>
            </p:cNvPr>
            <p:cNvCxnSpPr>
              <a:cxnSpLocks/>
            </p:cNvCxnSpPr>
            <p:nvPr/>
          </p:nvCxnSpPr>
          <p:spPr bwMode="auto">
            <a:xfrm>
              <a:off x="993176" y="4625374"/>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49192E0F-0673-2EDB-407A-7C96FCCF7FEA}"/>
                </a:ext>
              </a:extLst>
            </p:cNvPr>
            <p:cNvCxnSpPr>
              <a:cxnSpLocks/>
            </p:cNvCxnSpPr>
            <p:nvPr/>
          </p:nvCxnSpPr>
          <p:spPr bwMode="auto">
            <a:xfrm>
              <a:off x="987497" y="4317671"/>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2332605D-D1A4-D031-40EF-61B34BA19F9F}"/>
                </a:ext>
              </a:extLst>
            </p:cNvPr>
            <p:cNvCxnSpPr>
              <a:cxnSpLocks/>
            </p:cNvCxnSpPr>
            <p:nvPr/>
          </p:nvCxnSpPr>
          <p:spPr bwMode="auto">
            <a:xfrm>
              <a:off x="987497" y="3996009"/>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16603420-55A8-3481-E43D-94AC4F062B5C}"/>
                </a:ext>
              </a:extLst>
            </p:cNvPr>
            <p:cNvCxnSpPr>
              <a:cxnSpLocks/>
            </p:cNvCxnSpPr>
            <p:nvPr/>
          </p:nvCxnSpPr>
          <p:spPr bwMode="auto">
            <a:xfrm>
              <a:off x="987497" y="3684756"/>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745" name="Straight Connector 31744">
              <a:extLst>
                <a:ext uri="{FF2B5EF4-FFF2-40B4-BE49-F238E27FC236}">
                  <a16:creationId xmlns:a16="http://schemas.microsoft.com/office/drawing/2014/main" id="{FBEA0E77-0842-51DA-5AB7-E6E2B0D6F3A0}"/>
                </a:ext>
              </a:extLst>
            </p:cNvPr>
            <p:cNvCxnSpPr>
              <a:cxnSpLocks/>
            </p:cNvCxnSpPr>
            <p:nvPr/>
          </p:nvCxnSpPr>
          <p:spPr bwMode="auto">
            <a:xfrm>
              <a:off x="987497" y="3363094"/>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747" name="Straight Connector 31746">
              <a:extLst>
                <a:ext uri="{FF2B5EF4-FFF2-40B4-BE49-F238E27FC236}">
                  <a16:creationId xmlns:a16="http://schemas.microsoft.com/office/drawing/2014/main" id="{654D3535-3D37-EB29-A900-43F23B433C60}"/>
                </a:ext>
              </a:extLst>
            </p:cNvPr>
            <p:cNvCxnSpPr>
              <a:cxnSpLocks/>
            </p:cNvCxnSpPr>
            <p:nvPr/>
          </p:nvCxnSpPr>
          <p:spPr bwMode="auto">
            <a:xfrm>
              <a:off x="993176" y="3048460"/>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748" name="Straight Connector 31747">
              <a:extLst>
                <a:ext uri="{FF2B5EF4-FFF2-40B4-BE49-F238E27FC236}">
                  <a16:creationId xmlns:a16="http://schemas.microsoft.com/office/drawing/2014/main" id="{3A835CF8-0497-6740-B761-DB437A0AC770}"/>
                </a:ext>
              </a:extLst>
            </p:cNvPr>
            <p:cNvCxnSpPr>
              <a:cxnSpLocks/>
            </p:cNvCxnSpPr>
            <p:nvPr/>
          </p:nvCxnSpPr>
          <p:spPr bwMode="auto">
            <a:xfrm>
              <a:off x="993176" y="2726799"/>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749" name="Straight Connector 31748">
              <a:extLst>
                <a:ext uri="{FF2B5EF4-FFF2-40B4-BE49-F238E27FC236}">
                  <a16:creationId xmlns:a16="http://schemas.microsoft.com/office/drawing/2014/main" id="{D00B4B8F-F968-9A3B-2D23-DCF1E454C3B1}"/>
                </a:ext>
              </a:extLst>
            </p:cNvPr>
            <p:cNvCxnSpPr>
              <a:cxnSpLocks/>
            </p:cNvCxnSpPr>
            <p:nvPr/>
          </p:nvCxnSpPr>
          <p:spPr bwMode="auto">
            <a:xfrm>
              <a:off x="993176" y="2415545"/>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750" name="Straight Connector 31749">
              <a:extLst>
                <a:ext uri="{FF2B5EF4-FFF2-40B4-BE49-F238E27FC236}">
                  <a16:creationId xmlns:a16="http://schemas.microsoft.com/office/drawing/2014/main" id="{311C8EB3-CE92-A413-2166-99FFDAF4DE8E}"/>
                </a:ext>
              </a:extLst>
            </p:cNvPr>
            <p:cNvCxnSpPr>
              <a:cxnSpLocks/>
            </p:cNvCxnSpPr>
            <p:nvPr/>
          </p:nvCxnSpPr>
          <p:spPr bwMode="auto">
            <a:xfrm>
              <a:off x="993176" y="2093884"/>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751" name="Straight Connector 31750">
              <a:extLst>
                <a:ext uri="{FF2B5EF4-FFF2-40B4-BE49-F238E27FC236}">
                  <a16:creationId xmlns:a16="http://schemas.microsoft.com/office/drawing/2014/main" id="{DE37A32C-C4D4-086C-5304-B74921CEB8EF}"/>
                </a:ext>
              </a:extLst>
            </p:cNvPr>
            <p:cNvCxnSpPr>
              <a:cxnSpLocks/>
            </p:cNvCxnSpPr>
            <p:nvPr/>
          </p:nvCxnSpPr>
          <p:spPr bwMode="auto">
            <a:xfrm>
              <a:off x="1002318" y="1781681"/>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753" name="Straight Connector 31752">
              <a:extLst>
                <a:ext uri="{FF2B5EF4-FFF2-40B4-BE49-F238E27FC236}">
                  <a16:creationId xmlns:a16="http://schemas.microsoft.com/office/drawing/2014/main" id="{9546AC2C-8D87-A723-8FB6-3F24D68EAB4F}"/>
                </a:ext>
              </a:extLst>
            </p:cNvPr>
            <p:cNvCxnSpPr/>
            <p:nvPr/>
          </p:nvCxnSpPr>
          <p:spPr bwMode="auto">
            <a:xfrm>
              <a:off x="2179553" y="1767441"/>
              <a:ext cx="0" cy="3181397"/>
            </a:xfrm>
            <a:prstGeom prst="line">
              <a:avLst/>
            </a:prstGeom>
            <a:noFill/>
            <a:ln w="19050" cap="flat" cmpd="sng" algn="ctr">
              <a:solidFill>
                <a:schemeClr val="tx2"/>
              </a:solidFill>
              <a:prstDash val="sysDash"/>
              <a:round/>
              <a:headEnd type="none" w="med" len="med"/>
              <a:tailEnd type="none" w="med" len="med"/>
            </a:ln>
            <a:effectLst/>
          </p:spPr>
        </p:cxnSp>
        <p:sp>
          <p:nvSpPr>
            <p:cNvPr id="31790" name="TextBox 31789">
              <a:extLst>
                <a:ext uri="{FF2B5EF4-FFF2-40B4-BE49-F238E27FC236}">
                  <a16:creationId xmlns:a16="http://schemas.microsoft.com/office/drawing/2014/main" id="{AD27B9F2-B995-A538-7CF3-4D2918ADFD80}"/>
                </a:ext>
              </a:extLst>
            </p:cNvPr>
            <p:cNvSpPr txBox="1"/>
            <p:nvPr/>
          </p:nvSpPr>
          <p:spPr bwMode="auto">
            <a:xfrm>
              <a:off x="113433" y="5141428"/>
              <a:ext cx="91296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dirty="0">
                  <a:solidFill>
                    <a:schemeClr val="bg1"/>
                  </a:solidFill>
                  <a:latin typeface="Calibri" panose="020F0502020204030204" pitchFamily="34" charset="0"/>
                </a:rPr>
                <a:t>Pts at risk, n</a:t>
              </a:r>
              <a:br>
                <a:rPr lang="en-US" sz="1000" dirty="0">
                  <a:solidFill>
                    <a:schemeClr val="bg1"/>
                  </a:solidFill>
                  <a:latin typeface="Calibri" panose="020F0502020204030204" pitchFamily="34" charset="0"/>
                </a:rPr>
              </a:br>
              <a:r>
                <a:rPr lang="en-US" sz="1000" dirty="0">
                  <a:solidFill>
                    <a:schemeClr val="accent1"/>
                  </a:solidFill>
                  <a:latin typeface="Calibri" panose="020F0502020204030204" pitchFamily="34" charset="0"/>
                </a:rPr>
                <a:t>Ibrutinib</a:t>
              </a:r>
              <a:br>
                <a:rPr lang="en-US" sz="1000" dirty="0">
                  <a:solidFill>
                    <a:schemeClr val="accent1"/>
                  </a:solidFill>
                  <a:latin typeface="Calibri" panose="020F0502020204030204" pitchFamily="34" charset="0"/>
                </a:rPr>
              </a:br>
              <a:r>
                <a:rPr lang="en-US" sz="1000" dirty="0">
                  <a:solidFill>
                    <a:schemeClr val="accent3"/>
                  </a:solidFill>
                  <a:latin typeface="Calibri" panose="020F0502020204030204" pitchFamily="34" charset="0"/>
                </a:rPr>
                <a:t>Placebo</a:t>
              </a:r>
            </a:p>
          </p:txBody>
        </p:sp>
        <p:grpSp>
          <p:nvGrpSpPr>
            <p:cNvPr id="31807" name="Group 31806">
              <a:extLst>
                <a:ext uri="{FF2B5EF4-FFF2-40B4-BE49-F238E27FC236}">
                  <a16:creationId xmlns:a16="http://schemas.microsoft.com/office/drawing/2014/main" id="{40041CCE-0EC5-FCF7-9391-089F675DE904}"/>
                </a:ext>
              </a:extLst>
            </p:cNvPr>
            <p:cNvGrpSpPr/>
            <p:nvPr/>
          </p:nvGrpSpPr>
          <p:grpSpPr>
            <a:xfrm>
              <a:off x="923325" y="4940379"/>
              <a:ext cx="282669" cy="709642"/>
              <a:chOff x="864601" y="4941292"/>
              <a:chExt cx="316112" cy="793599"/>
            </a:xfrm>
          </p:grpSpPr>
          <p:grpSp>
            <p:nvGrpSpPr>
              <p:cNvPr id="31806" name="Group 31805">
                <a:extLst>
                  <a:ext uri="{FF2B5EF4-FFF2-40B4-BE49-F238E27FC236}">
                    <a16:creationId xmlns:a16="http://schemas.microsoft.com/office/drawing/2014/main" id="{1C917BF0-966B-1465-7B2A-9F87F44440A8}"/>
                  </a:ext>
                </a:extLst>
              </p:cNvPr>
              <p:cNvGrpSpPr/>
              <p:nvPr/>
            </p:nvGrpSpPr>
            <p:grpSpPr>
              <a:xfrm>
                <a:off x="891051" y="4941292"/>
                <a:ext cx="263213" cy="276999"/>
                <a:chOff x="1768873" y="4941292"/>
                <a:chExt cx="263213" cy="276999"/>
              </a:xfrm>
            </p:grpSpPr>
            <p:sp>
              <p:nvSpPr>
                <p:cNvPr id="27" name="TextBox 26">
                  <a:extLst>
                    <a:ext uri="{FF2B5EF4-FFF2-40B4-BE49-F238E27FC236}">
                      <a16:creationId xmlns:a16="http://schemas.microsoft.com/office/drawing/2014/main" id="{8CEC6551-7E4F-64D9-1907-F3895D3E6EDC}"/>
                    </a:ext>
                  </a:extLst>
                </p:cNvPr>
                <p:cNvSpPr txBox="1"/>
                <p:nvPr/>
              </p:nvSpPr>
              <p:spPr bwMode="auto">
                <a:xfrm>
                  <a:off x="1768873" y="4941292"/>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cxnSp>
              <p:nvCxnSpPr>
                <p:cNvPr id="43" name="Straight Connector 42">
                  <a:extLst>
                    <a:ext uri="{FF2B5EF4-FFF2-40B4-BE49-F238E27FC236}">
                      <a16:creationId xmlns:a16="http://schemas.microsoft.com/office/drawing/2014/main" id="{E102DA1D-E6B8-9744-83A7-E1DD05717324}"/>
                    </a:ext>
                  </a:extLst>
                </p:cNvPr>
                <p:cNvCxnSpPr/>
                <p:nvPr/>
              </p:nvCxnSpPr>
              <p:spPr bwMode="auto">
                <a:xfrm>
                  <a:off x="1896429" y="4941292"/>
                  <a:ext cx="0" cy="69849"/>
                </a:xfrm>
                <a:prstGeom prst="line">
                  <a:avLst/>
                </a:prstGeom>
                <a:noFill/>
                <a:ln w="28575" cap="flat" cmpd="sng" algn="ctr">
                  <a:solidFill>
                    <a:schemeClr val="bg1"/>
                  </a:solidFill>
                  <a:prstDash val="solid"/>
                  <a:round/>
                  <a:headEnd type="none" w="med" len="med"/>
                  <a:tailEnd type="none" w="med" len="med"/>
                </a:ln>
                <a:effectLst/>
              </p:spPr>
            </p:cxnSp>
          </p:grpSp>
          <p:sp>
            <p:nvSpPr>
              <p:cNvPr id="31791" name="TextBox 31790">
                <a:extLst>
                  <a:ext uri="{FF2B5EF4-FFF2-40B4-BE49-F238E27FC236}">
                    <a16:creationId xmlns:a16="http://schemas.microsoft.com/office/drawing/2014/main" id="{1C8A71E1-91AE-F3B8-DD41-385251EFC7C9}"/>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808" name="Group 31807">
              <a:extLst>
                <a:ext uri="{FF2B5EF4-FFF2-40B4-BE49-F238E27FC236}">
                  <a16:creationId xmlns:a16="http://schemas.microsoft.com/office/drawing/2014/main" id="{90FC112C-A881-B19E-4393-0EA60FEBD77E}"/>
                </a:ext>
              </a:extLst>
            </p:cNvPr>
            <p:cNvGrpSpPr/>
            <p:nvPr/>
          </p:nvGrpSpPr>
          <p:grpSpPr>
            <a:xfrm>
              <a:off x="1364373" y="4940379"/>
              <a:ext cx="282669" cy="709642"/>
              <a:chOff x="864601" y="4941292"/>
              <a:chExt cx="316112" cy="793599"/>
            </a:xfrm>
          </p:grpSpPr>
          <p:grpSp>
            <p:nvGrpSpPr>
              <p:cNvPr id="31809" name="Group 31808">
                <a:extLst>
                  <a:ext uri="{FF2B5EF4-FFF2-40B4-BE49-F238E27FC236}">
                    <a16:creationId xmlns:a16="http://schemas.microsoft.com/office/drawing/2014/main" id="{AFAF4A56-49CD-BD9E-D561-33041D3F89ED}"/>
                  </a:ext>
                </a:extLst>
              </p:cNvPr>
              <p:cNvGrpSpPr/>
              <p:nvPr/>
            </p:nvGrpSpPr>
            <p:grpSpPr>
              <a:xfrm>
                <a:off x="891050" y="4941292"/>
                <a:ext cx="263214" cy="276999"/>
                <a:chOff x="1768872" y="4941292"/>
                <a:chExt cx="263214" cy="276999"/>
              </a:xfrm>
            </p:grpSpPr>
            <p:sp>
              <p:nvSpPr>
                <p:cNvPr id="31811" name="TextBox 31810">
                  <a:extLst>
                    <a:ext uri="{FF2B5EF4-FFF2-40B4-BE49-F238E27FC236}">
                      <a16:creationId xmlns:a16="http://schemas.microsoft.com/office/drawing/2014/main" id="{24B6D854-E70C-E570-8393-FFA0B1E5A6C3}"/>
                    </a:ext>
                  </a:extLst>
                </p:cNvPr>
                <p:cNvSpPr txBox="1"/>
                <p:nvPr/>
              </p:nvSpPr>
              <p:spPr bwMode="auto">
                <a:xfrm>
                  <a:off x="1768872" y="494129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cxnSp>
              <p:nvCxnSpPr>
                <p:cNvPr id="31812" name="Straight Connector 31811">
                  <a:extLst>
                    <a:ext uri="{FF2B5EF4-FFF2-40B4-BE49-F238E27FC236}">
                      <a16:creationId xmlns:a16="http://schemas.microsoft.com/office/drawing/2014/main" id="{251037A2-B5BB-4AE4-EC1F-78A3F721D089}"/>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810" name="TextBox 31809">
                <a:extLst>
                  <a:ext uri="{FF2B5EF4-FFF2-40B4-BE49-F238E27FC236}">
                    <a16:creationId xmlns:a16="http://schemas.microsoft.com/office/drawing/2014/main" id="{477C20A6-348E-B63B-1B58-75D9A7A43597}"/>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813" name="Group 31812">
              <a:extLst>
                <a:ext uri="{FF2B5EF4-FFF2-40B4-BE49-F238E27FC236}">
                  <a16:creationId xmlns:a16="http://schemas.microsoft.com/office/drawing/2014/main" id="{4AED822D-A500-EAE5-FDD5-86B86F7106F8}"/>
                </a:ext>
              </a:extLst>
            </p:cNvPr>
            <p:cNvGrpSpPr/>
            <p:nvPr/>
          </p:nvGrpSpPr>
          <p:grpSpPr>
            <a:xfrm>
              <a:off x="1816642" y="4940379"/>
              <a:ext cx="305604" cy="709642"/>
              <a:chOff x="864325" y="4941292"/>
              <a:chExt cx="341760" cy="793599"/>
            </a:xfrm>
          </p:grpSpPr>
          <p:grpSp>
            <p:nvGrpSpPr>
              <p:cNvPr id="31814" name="Group 31813">
                <a:extLst>
                  <a:ext uri="{FF2B5EF4-FFF2-40B4-BE49-F238E27FC236}">
                    <a16:creationId xmlns:a16="http://schemas.microsoft.com/office/drawing/2014/main" id="{F3BE47FE-358A-C33E-B926-D1830DE931C3}"/>
                  </a:ext>
                </a:extLst>
              </p:cNvPr>
              <p:cNvGrpSpPr/>
              <p:nvPr/>
            </p:nvGrpSpPr>
            <p:grpSpPr>
              <a:xfrm>
                <a:off x="864325" y="4941292"/>
                <a:ext cx="341760" cy="276999"/>
                <a:chOff x="1742147" y="4941292"/>
                <a:chExt cx="341760" cy="276999"/>
              </a:xfrm>
            </p:grpSpPr>
            <p:sp>
              <p:nvSpPr>
                <p:cNvPr id="31816" name="TextBox 31815">
                  <a:extLst>
                    <a:ext uri="{FF2B5EF4-FFF2-40B4-BE49-F238E27FC236}">
                      <a16:creationId xmlns:a16="http://schemas.microsoft.com/office/drawing/2014/main" id="{21B96153-8445-2731-722B-5A86178779B6}"/>
                    </a:ext>
                  </a:extLst>
                </p:cNvPr>
                <p:cNvSpPr txBox="1"/>
                <p:nvPr/>
              </p:nvSpPr>
              <p:spPr bwMode="auto">
                <a:xfrm>
                  <a:off x="1742147"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cxnSp>
              <p:nvCxnSpPr>
                <p:cNvPr id="31817" name="Straight Connector 31816">
                  <a:extLst>
                    <a:ext uri="{FF2B5EF4-FFF2-40B4-BE49-F238E27FC236}">
                      <a16:creationId xmlns:a16="http://schemas.microsoft.com/office/drawing/2014/main" id="{1B68986B-534F-DF1D-C55A-C312DE42983A}"/>
                    </a:ext>
                  </a:extLst>
                </p:cNvPr>
                <p:cNvCxnSpPr/>
                <p:nvPr/>
              </p:nvCxnSpPr>
              <p:spPr bwMode="auto">
                <a:xfrm>
                  <a:off x="1921525" y="4941292"/>
                  <a:ext cx="0" cy="69849"/>
                </a:xfrm>
                <a:prstGeom prst="line">
                  <a:avLst/>
                </a:prstGeom>
                <a:noFill/>
                <a:ln w="28575" cap="flat" cmpd="sng" algn="ctr">
                  <a:solidFill>
                    <a:schemeClr val="bg1"/>
                  </a:solidFill>
                  <a:prstDash val="solid"/>
                  <a:round/>
                  <a:headEnd type="none" w="med" len="med"/>
                  <a:tailEnd type="none" w="med" len="med"/>
                </a:ln>
                <a:effectLst/>
              </p:spPr>
            </p:cxnSp>
          </p:grpSp>
          <p:sp>
            <p:nvSpPr>
              <p:cNvPr id="31815" name="TextBox 31814">
                <a:extLst>
                  <a:ext uri="{FF2B5EF4-FFF2-40B4-BE49-F238E27FC236}">
                    <a16:creationId xmlns:a16="http://schemas.microsoft.com/office/drawing/2014/main" id="{AB1EBFEE-19CB-82A5-79EB-B5A1FE186B6B}"/>
                  </a:ext>
                </a:extLst>
              </p:cNvPr>
              <p:cNvSpPr txBox="1"/>
              <p:nvPr/>
            </p:nvSpPr>
            <p:spPr bwMode="auto">
              <a:xfrm>
                <a:off x="877149"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823" name="Group 31822">
              <a:extLst>
                <a:ext uri="{FF2B5EF4-FFF2-40B4-BE49-F238E27FC236}">
                  <a16:creationId xmlns:a16="http://schemas.microsoft.com/office/drawing/2014/main" id="{54A4BBE9-F5BE-8E45-F545-13DCB555FB7B}"/>
                </a:ext>
              </a:extLst>
            </p:cNvPr>
            <p:cNvGrpSpPr/>
            <p:nvPr/>
          </p:nvGrpSpPr>
          <p:grpSpPr>
            <a:xfrm>
              <a:off x="2286236" y="4940379"/>
              <a:ext cx="305604" cy="709642"/>
              <a:chOff x="870599" y="4941292"/>
              <a:chExt cx="341760" cy="793599"/>
            </a:xfrm>
          </p:grpSpPr>
          <p:grpSp>
            <p:nvGrpSpPr>
              <p:cNvPr id="31824" name="Group 31823">
                <a:extLst>
                  <a:ext uri="{FF2B5EF4-FFF2-40B4-BE49-F238E27FC236}">
                    <a16:creationId xmlns:a16="http://schemas.microsoft.com/office/drawing/2014/main" id="{3245C3ED-A123-D437-B8E2-105BD830F687}"/>
                  </a:ext>
                </a:extLst>
              </p:cNvPr>
              <p:cNvGrpSpPr/>
              <p:nvPr/>
            </p:nvGrpSpPr>
            <p:grpSpPr>
              <a:xfrm>
                <a:off x="870599" y="4941292"/>
                <a:ext cx="341760" cy="276999"/>
                <a:chOff x="1748421" y="4941292"/>
                <a:chExt cx="341760" cy="276999"/>
              </a:xfrm>
            </p:grpSpPr>
            <p:sp>
              <p:nvSpPr>
                <p:cNvPr id="31826" name="TextBox 31825">
                  <a:extLst>
                    <a:ext uri="{FF2B5EF4-FFF2-40B4-BE49-F238E27FC236}">
                      <a16:creationId xmlns:a16="http://schemas.microsoft.com/office/drawing/2014/main" id="{8DF95E96-F038-019C-52B3-8272C02D6D21}"/>
                    </a:ext>
                  </a:extLst>
                </p:cNvPr>
                <p:cNvSpPr txBox="1"/>
                <p:nvPr/>
              </p:nvSpPr>
              <p:spPr bwMode="auto">
                <a:xfrm>
                  <a:off x="1748421"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p>
              </p:txBody>
            </p:sp>
            <p:cxnSp>
              <p:nvCxnSpPr>
                <p:cNvPr id="31827" name="Straight Connector 31826">
                  <a:extLst>
                    <a:ext uri="{FF2B5EF4-FFF2-40B4-BE49-F238E27FC236}">
                      <a16:creationId xmlns:a16="http://schemas.microsoft.com/office/drawing/2014/main" id="{08B8D720-249E-B0E8-327F-3C8A69E9E402}"/>
                    </a:ext>
                  </a:extLst>
                </p:cNvPr>
                <p:cNvCxnSpPr/>
                <p:nvPr/>
              </p:nvCxnSpPr>
              <p:spPr bwMode="auto">
                <a:xfrm>
                  <a:off x="1927799" y="4941292"/>
                  <a:ext cx="0" cy="69849"/>
                </a:xfrm>
                <a:prstGeom prst="line">
                  <a:avLst/>
                </a:prstGeom>
                <a:noFill/>
                <a:ln w="28575" cap="flat" cmpd="sng" algn="ctr">
                  <a:solidFill>
                    <a:schemeClr val="bg1"/>
                  </a:solidFill>
                  <a:prstDash val="solid"/>
                  <a:round/>
                  <a:headEnd type="none" w="med" len="med"/>
                  <a:tailEnd type="none" w="med" len="med"/>
                </a:ln>
                <a:effectLst/>
              </p:spPr>
            </p:cxnSp>
          </p:grpSp>
          <p:sp>
            <p:nvSpPr>
              <p:cNvPr id="31825" name="TextBox 31824">
                <a:extLst>
                  <a:ext uri="{FF2B5EF4-FFF2-40B4-BE49-F238E27FC236}">
                    <a16:creationId xmlns:a16="http://schemas.microsoft.com/office/drawing/2014/main" id="{70D65E1C-8F23-796F-2096-6B1CB20C3BC4}"/>
                  </a:ext>
                </a:extLst>
              </p:cNvPr>
              <p:cNvSpPr txBox="1"/>
              <p:nvPr/>
            </p:nvSpPr>
            <p:spPr bwMode="auto">
              <a:xfrm>
                <a:off x="883423"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828" name="Group 31827">
              <a:extLst>
                <a:ext uri="{FF2B5EF4-FFF2-40B4-BE49-F238E27FC236}">
                  <a16:creationId xmlns:a16="http://schemas.microsoft.com/office/drawing/2014/main" id="{3074BB0D-1C9B-A259-9DBC-11FC7E4D21A2}"/>
                </a:ext>
              </a:extLst>
            </p:cNvPr>
            <p:cNvGrpSpPr/>
            <p:nvPr/>
          </p:nvGrpSpPr>
          <p:grpSpPr>
            <a:xfrm>
              <a:off x="2744609" y="4940379"/>
              <a:ext cx="305604" cy="709642"/>
              <a:chOff x="864325" y="4941292"/>
              <a:chExt cx="341760" cy="793599"/>
            </a:xfrm>
          </p:grpSpPr>
          <p:grpSp>
            <p:nvGrpSpPr>
              <p:cNvPr id="31829" name="Group 31828">
                <a:extLst>
                  <a:ext uri="{FF2B5EF4-FFF2-40B4-BE49-F238E27FC236}">
                    <a16:creationId xmlns:a16="http://schemas.microsoft.com/office/drawing/2014/main" id="{EFA1150E-4F9E-D6F6-A14F-693549531D21}"/>
                  </a:ext>
                </a:extLst>
              </p:cNvPr>
              <p:cNvGrpSpPr/>
              <p:nvPr/>
            </p:nvGrpSpPr>
            <p:grpSpPr>
              <a:xfrm>
                <a:off x="864325" y="4941292"/>
                <a:ext cx="341760" cy="276999"/>
                <a:chOff x="1742147" y="4941292"/>
                <a:chExt cx="341760" cy="276999"/>
              </a:xfrm>
            </p:grpSpPr>
            <p:sp>
              <p:nvSpPr>
                <p:cNvPr id="31831" name="TextBox 31830">
                  <a:extLst>
                    <a:ext uri="{FF2B5EF4-FFF2-40B4-BE49-F238E27FC236}">
                      <a16:creationId xmlns:a16="http://schemas.microsoft.com/office/drawing/2014/main" id="{EBA2FCEA-9E22-2955-AA3A-0954BAE7A259}"/>
                    </a:ext>
                  </a:extLst>
                </p:cNvPr>
                <p:cNvSpPr txBox="1"/>
                <p:nvPr/>
              </p:nvSpPr>
              <p:spPr bwMode="auto">
                <a:xfrm>
                  <a:off x="1742147"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24</a:t>
                  </a:r>
                </a:p>
              </p:txBody>
            </p:sp>
            <p:cxnSp>
              <p:nvCxnSpPr>
                <p:cNvPr id="31832" name="Straight Connector 31831">
                  <a:extLst>
                    <a:ext uri="{FF2B5EF4-FFF2-40B4-BE49-F238E27FC236}">
                      <a16:creationId xmlns:a16="http://schemas.microsoft.com/office/drawing/2014/main" id="{564F37D2-DA01-8941-4063-9BE58DE18396}"/>
                    </a:ext>
                  </a:extLst>
                </p:cNvPr>
                <p:cNvCxnSpPr/>
                <p:nvPr/>
              </p:nvCxnSpPr>
              <p:spPr bwMode="auto">
                <a:xfrm>
                  <a:off x="1921525" y="4941292"/>
                  <a:ext cx="0" cy="69849"/>
                </a:xfrm>
                <a:prstGeom prst="line">
                  <a:avLst/>
                </a:prstGeom>
                <a:noFill/>
                <a:ln w="28575" cap="flat" cmpd="sng" algn="ctr">
                  <a:solidFill>
                    <a:schemeClr val="bg1"/>
                  </a:solidFill>
                  <a:prstDash val="solid"/>
                  <a:round/>
                  <a:headEnd type="none" w="med" len="med"/>
                  <a:tailEnd type="none" w="med" len="med"/>
                </a:ln>
                <a:effectLst/>
              </p:spPr>
            </p:cxnSp>
          </p:grpSp>
          <p:sp>
            <p:nvSpPr>
              <p:cNvPr id="31830" name="TextBox 31829">
                <a:extLst>
                  <a:ext uri="{FF2B5EF4-FFF2-40B4-BE49-F238E27FC236}">
                    <a16:creationId xmlns:a16="http://schemas.microsoft.com/office/drawing/2014/main" id="{FFC45C08-8CE2-89F7-E32D-30D5DC2FFD78}"/>
                  </a:ext>
                </a:extLst>
              </p:cNvPr>
              <p:cNvSpPr txBox="1"/>
              <p:nvPr/>
            </p:nvSpPr>
            <p:spPr bwMode="auto">
              <a:xfrm>
                <a:off x="877149"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41</a:t>
                </a:r>
              </a:p>
            </p:txBody>
          </p:sp>
        </p:grpSp>
        <p:grpSp>
          <p:nvGrpSpPr>
            <p:cNvPr id="31833" name="Group 31832">
              <a:extLst>
                <a:ext uri="{FF2B5EF4-FFF2-40B4-BE49-F238E27FC236}">
                  <a16:creationId xmlns:a16="http://schemas.microsoft.com/office/drawing/2014/main" id="{A7F797C8-FC3A-9E9A-BD4D-C554293AAC5D}"/>
                </a:ext>
              </a:extLst>
            </p:cNvPr>
            <p:cNvGrpSpPr/>
            <p:nvPr/>
          </p:nvGrpSpPr>
          <p:grpSpPr>
            <a:xfrm>
              <a:off x="3197371" y="4940379"/>
              <a:ext cx="305604" cy="709642"/>
              <a:chOff x="851777" y="4941292"/>
              <a:chExt cx="341760" cy="793599"/>
            </a:xfrm>
          </p:grpSpPr>
          <p:grpSp>
            <p:nvGrpSpPr>
              <p:cNvPr id="31834" name="Group 31833">
                <a:extLst>
                  <a:ext uri="{FF2B5EF4-FFF2-40B4-BE49-F238E27FC236}">
                    <a16:creationId xmlns:a16="http://schemas.microsoft.com/office/drawing/2014/main" id="{E151340F-2D47-C5AD-2770-11CA11C693CD}"/>
                  </a:ext>
                </a:extLst>
              </p:cNvPr>
              <p:cNvGrpSpPr/>
              <p:nvPr/>
            </p:nvGrpSpPr>
            <p:grpSpPr>
              <a:xfrm>
                <a:off x="851777" y="4941292"/>
                <a:ext cx="341760" cy="276999"/>
                <a:chOff x="1729599" y="4941292"/>
                <a:chExt cx="341760" cy="276999"/>
              </a:xfrm>
            </p:grpSpPr>
            <p:sp>
              <p:nvSpPr>
                <p:cNvPr id="31836" name="TextBox 31835">
                  <a:extLst>
                    <a:ext uri="{FF2B5EF4-FFF2-40B4-BE49-F238E27FC236}">
                      <a16:creationId xmlns:a16="http://schemas.microsoft.com/office/drawing/2014/main" id="{24EC69FF-264D-AD5F-A8EC-D11E0CCAF64D}"/>
                    </a:ext>
                  </a:extLst>
                </p:cNvPr>
                <p:cNvSpPr txBox="1"/>
                <p:nvPr/>
              </p:nvSpPr>
              <p:spPr bwMode="auto">
                <a:xfrm>
                  <a:off x="1729599"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cxnSp>
              <p:nvCxnSpPr>
                <p:cNvPr id="31837" name="Straight Connector 31836">
                  <a:extLst>
                    <a:ext uri="{FF2B5EF4-FFF2-40B4-BE49-F238E27FC236}">
                      <a16:creationId xmlns:a16="http://schemas.microsoft.com/office/drawing/2014/main" id="{AB304CE5-F7BD-74D2-0DD7-0C5C39C78ACC}"/>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835" name="TextBox 31834">
                <a:extLst>
                  <a:ext uri="{FF2B5EF4-FFF2-40B4-BE49-F238E27FC236}">
                    <a16:creationId xmlns:a16="http://schemas.microsoft.com/office/drawing/2014/main" id="{E8BA8111-C476-7AB3-1F28-D2474E1010DA}"/>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41</a:t>
                </a:r>
              </a:p>
            </p:txBody>
          </p:sp>
        </p:grpSp>
        <p:grpSp>
          <p:nvGrpSpPr>
            <p:cNvPr id="31838" name="Group 31837">
              <a:extLst>
                <a:ext uri="{FF2B5EF4-FFF2-40B4-BE49-F238E27FC236}">
                  <a16:creationId xmlns:a16="http://schemas.microsoft.com/office/drawing/2014/main" id="{ABABFE13-AD94-C45F-168F-7F5905ACB94A}"/>
                </a:ext>
              </a:extLst>
            </p:cNvPr>
            <p:cNvGrpSpPr/>
            <p:nvPr/>
          </p:nvGrpSpPr>
          <p:grpSpPr>
            <a:xfrm>
              <a:off x="3661355" y="4940379"/>
              <a:ext cx="305604" cy="709642"/>
              <a:chOff x="851777" y="4941292"/>
              <a:chExt cx="341760" cy="793599"/>
            </a:xfrm>
          </p:grpSpPr>
          <p:grpSp>
            <p:nvGrpSpPr>
              <p:cNvPr id="31839" name="Group 31838">
                <a:extLst>
                  <a:ext uri="{FF2B5EF4-FFF2-40B4-BE49-F238E27FC236}">
                    <a16:creationId xmlns:a16="http://schemas.microsoft.com/office/drawing/2014/main" id="{7A9DA7B0-4CF7-46AD-6F6F-1B6C642132E8}"/>
                  </a:ext>
                </a:extLst>
              </p:cNvPr>
              <p:cNvGrpSpPr/>
              <p:nvPr/>
            </p:nvGrpSpPr>
            <p:grpSpPr>
              <a:xfrm>
                <a:off x="851777" y="4941292"/>
                <a:ext cx="341760" cy="276999"/>
                <a:chOff x="1729599" y="4941292"/>
                <a:chExt cx="341760" cy="276999"/>
              </a:xfrm>
            </p:grpSpPr>
            <p:sp>
              <p:nvSpPr>
                <p:cNvPr id="31841" name="TextBox 31840">
                  <a:extLst>
                    <a:ext uri="{FF2B5EF4-FFF2-40B4-BE49-F238E27FC236}">
                      <a16:creationId xmlns:a16="http://schemas.microsoft.com/office/drawing/2014/main" id="{7A85E691-119B-22E4-217F-4F2D1570063D}"/>
                    </a:ext>
                  </a:extLst>
                </p:cNvPr>
                <p:cNvSpPr txBox="1"/>
                <p:nvPr/>
              </p:nvSpPr>
              <p:spPr bwMode="auto">
                <a:xfrm>
                  <a:off x="1729599"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36</a:t>
                  </a:r>
                </a:p>
              </p:txBody>
            </p:sp>
            <p:cxnSp>
              <p:nvCxnSpPr>
                <p:cNvPr id="31842" name="Straight Connector 31841">
                  <a:extLst>
                    <a:ext uri="{FF2B5EF4-FFF2-40B4-BE49-F238E27FC236}">
                      <a16:creationId xmlns:a16="http://schemas.microsoft.com/office/drawing/2014/main" id="{23296FAA-A280-B1A6-521B-91FE07829A65}"/>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840" name="TextBox 31839">
                <a:extLst>
                  <a:ext uri="{FF2B5EF4-FFF2-40B4-BE49-F238E27FC236}">
                    <a16:creationId xmlns:a16="http://schemas.microsoft.com/office/drawing/2014/main" id="{F90CB543-0D58-A05B-879E-D979D790D540}"/>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41</a:t>
                </a:r>
              </a:p>
            </p:txBody>
          </p:sp>
        </p:grpSp>
        <p:grpSp>
          <p:nvGrpSpPr>
            <p:cNvPr id="31843" name="Group 31842">
              <a:extLst>
                <a:ext uri="{FF2B5EF4-FFF2-40B4-BE49-F238E27FC236}">
                  <a16:creationId xmlns:a16="http://schemas.microsoft.com/office/drawing/2014/main" id="{978C052D-2F9B-DDAA-57DE-9940764160B3}"/>
                </a:ext>
              </a:extLst>
            </p:cNvPr>
            <p:cNvGrpSpPr/>
            <p:nvPr/>
          </p:nvGrpSpPr>
          <p:grpSpPr>
            <a:xfrm>
              <a:off x="4125338" y="4940379"/>
              <a:ext cx="305604" cy="709642"/>
              <a:chOff x="851776" y="4941292"/>
              <a:chExt cx="341760" cy="793599"/>
            </a:xfrm>
          </p:grpSpPr>
          <p:grpSp>
            <p:nvGrpSpPr>
              <p:cNvPr id="31844" name="Group 31843">
                <a:extLst>
                  <a:ext uri="{FF2B5EF4-FFF2-40B4-BE49-F238E27FC236}">
                    <a16:creationId xmlns:a16="http://schemas.microsoft.com/office/drawing/2014/main" id="{100D7DD5-CB94-9DE7-746A-2BFAB79A94EE}"/>
                  </a:ext>
                </a:extLst>
              </p:cNvPr>
              <p:cNvGrpSpPr/>
              <p:nvPr/>
            </p:nvGrpSpPr>
            <p:grpSpPr>
              <a:xfrm>
                <a:off x="851776" y="4941292"/>
                <a:ext cx="341760" cy="276999"/>
                <a:chOff x="1729598" y="4941292"/>
                <a:chExt cx="341760" cy="276999"/>
              </a:xfrm>
            </p:grpSpPr>
            <p:sp>
              <p:nvSpPr>
                <p:cNvPr id="31846" name="TextBox 31845">
                  <a:extLst>
                    <a:ext uri="{FF2B5EF4-FFF2-40B4-BE49-F238E27FC236}">
                      <a16:creationId xmlns:a16="http://schemas.microsoft.com/office/drawing/2014/main" id="{A690804B-80DD-7218-D396-C8FD4AD60794}"/>
                    </a:ext>
                  </a:extLst>
                </p:cNvPr>
                <p:cNvSpPr txBox="1"/>
                <p:nvPr/>
              </p:nvSpPr>
              <p:spPr bwMode="auto">
                <a:xfrm>
                  <a:off x="1729598"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42</a:t>
                  </a:r>
                </a:p>
              </p:txBody>
            </p:sp>
            <p:cxnSp>
              <p:nvCxnSpPr>
                <p:cNvPr id="31847" name="Straight Connector 31846">
                  <a:extLst>
                    <a:ext uri="{FF2B5EF4-FFF2-40B4-BE49-F238E27FC236}">
                      <a16:creationId xmlns:a16="http://schemas.microsoft.com/office/drawing/2014/main" id="{6C238C80-EC91-F25D-41AE-819C3EF25380}"/>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845" name="TextBox 31844">
                <a:extLst>
                  <a:ext uri="{FF2B5EF4-FFF2-40B4-BE49-F238E27FC236}">
                    <a16:creationId xmlns:a16="http://schemas.microsoft.com/office/drawing/2014/main" id="{B44CB8AF-851B-4514-4564-56BE2AC4D678}"/>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40</a:t>
                </a:r>
              </a:p>
            </p:txBody>
          </p:sp>
        </p:grpSp>
        <p:grpSp>
          <p:nvGrpSpPr>
            <p:cNvPr id="31848" name="Group 31847">
              <a:extLst>
                <a:ext uri="{FF2B5EF4-FFF2-40B4-BE49-F238E27FC236}">
                  <a16:creationId xmlns:a16="http://schemas.microsoft.com/office/drawing/2014/main" id="{E9405FA1-D24B-33C6-AEA1-DA36AF0C86AA}"/>
                </a:ext>
              </a:extLst>
            </p:cNvPr>
            <p:cNvGrpSpPr/>
            <p:nvPr/>
          </p:nvGrpSpPr>
          <p:grpSpPr>
            <a:xfrm>
              <a:off x="4589321" y="4940379"/>
              <a:ext cx="305604" cy="709642"/>
              <a:chOff x="851776" y="4941292"/>
              <a:chExt cx="341760" cy="793599"/>
            </a:xfrm>
          </p:grpSpPr>
          <p:grpSp>
            <p:nvGrpSpPr>
              <p:cNvPr id="31849" name="Group 31848">
                <a:extLst>
                  <a:ext uri="{FF2B5EF4-FFF2-40B4-BE49-F238E27FC236}">
                    <a16:creationId xmlns:a16="http://schemas.microsoft.com/office/drawing/2014/main" id="{4A8CA009-9B74-B41C-25D8-6947A7ECF69B}"/>
                  </a:ext>
                </a:extLst>
              </p:cNvPr>
              <p:cNvGrpSpPr/>
              <p:nvPr/>
            </p:nvGrpSpPr>
            <p:grpSpPr>
              <a:xfrm>
                <a:off x="851776" y="4941292"/>
                <a:ext cx="341760" cy="276999"/>
                <a:chOff x="1729598" y="4941292"/>
                <a:chExt cx="341760" cy="276999"/>
              </a:xfrm>
            </p:grpSpPr>
            <p:sp>
              <p:nvSpPr>
                <p:cNvPr id="31851" name="TextBox 31850">
                  <a:extLst>
                    <a:ext uri="{FF2B5EF4-FFF2-40B4-BE49-F238E27FC236}">
                      <a16:creationId xmlns:a16="http://schemas.microsoft.com/office/drawing/2014/main" id="{9A3A6003-875F-1163-D38E-D091EF564104}"/>
                    </a:ext>
                  </a:extLst>
                </p:cNvPr>
                <p:cNvSpPr txBox="1"/>
                <p:nvPr/>
              </p:nvSpPr>
              <p:spPr bwMode="auto">
                <a:xfrm>
                  <a:off x="1729598"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48</a:t>
                  </a:r>
                </a:p>
              </p:txBody>
            </p:sp>
            <p:cxnSp>
              <p:nvCxnSpPr>
                <p:cNvPr id="31852" name="Straight Connector 31851">
                  <a:extLst>
                    <a:ext uri="{FF2B5EF4-FFF2-40B4-BE49-F238E27FC236}">
                      <a16:creationId xmlns:a16="http://schemas.microsoft.com/office/drawing/2014/main" id="{B00B3C58-DA3B-9D6A-E93A-7D44779CBC65}"/>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850" name="TextBox 31849">
                <a:extLst>
                  <a:ext uri="{FF2B5EF4-FFF2-40B4-BE49-F238E27FC236}">
                    <a16:creationId xmlns:a16="http://schemas.microsoft.com/office/drawing/2014/main" id="{F85AD7E3-737E-C26A-A169-66D7DE744197}"/>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40</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36</a:t>
                </a:r>
              </a:p>
            </p:txBody>
          </p:sp>
        </p:grpSp>
        <p:grpSp>
          <p:nvGrpSpPr>
            <p:cNvPr id="31853" name="Group 31852">
              <a:extLst>
                <a:ext uri="{FF2B5EF4-FFF2-40B4-BE49-F238E27FC236}">
                  <a16:creationId xmlns:a16="http://schemas.microsoft.com/office/drawing/2014/main" id="{CCC23397-FBBB-7526-E639-C31BD3A80E28}"/>
                </a:ext>
              </a:extLst>
            </p:cNvPr>
            <p:cNvGrpSpPr/>
            <p:nvPr/>
          </p:nvGrpSpPr>
          <p:grpSpPr>
            <a:xfrm>
              <a:off x="5053301" y="4934769"/>
              <a:ext cx="305604" cy="715252"/>
              <a:chOff x="851776" y="4935018"/>
              <a:chExt cx="341760" cy="799873"/>
            </a:xfrm>
          </p:grpSpPr>
          <p:grpSp>
            <p:nvGrpSpPr>
              <p:cNvPr id="31854" name="Group 31853">
                <a:extLst>
                  <a:ext uri="{FF2B5EF4-FFF2-40B4-BE49-F238E27FC236}">
                    <a16:creationId xmlns:a16="http://schemas.microsoft.com/office/drawing/2014/main" id="{78F45991-841D-352C-1AF5-70A0DBBF39A8}"/>
                  </a:ext>
                </a:extLst>
              </p:cNvPr>
              <p:cNvGrpSpPr/>
              <p:nvPr/>
            </p:nvGrpSpPr>
            <p:grpSpPr>
              <a:xfrm>
                <a:off x="851776" y="4935018"/>
                <a:ext cx="341760" cy="283273"/>
                <a:chOff x="1729598" y="4935018"/>
                <a:chExt cx="341760" cy="283273"/>
              </a:xfrm>
            </p:grpSpPr>
            <p:sp>
              <p:nvSpPr>
                <p:cNvPr id="31856" name="TextBox 31855">
                  <a:extLst>
                    <a:ext uri="{FF2B5EF4-FFF2-40B4-BE49-F238E27FC236}">
                      <a16:creationId xmlns:a16="http://schemas.microsoft.com/office/drawing/2014/main" id="{BF14E7EE-0DEB-8E0A-172D-5E876BDA5CE1}"/>
                    </a:ext>
                  </a:extLst>
                </p:cNvPr>
                <p:cNvSpPr txBox="1"/>
                <p:nvPr/>
              </p:nvSpPr>
              <p:spPr bwMode="auto">
                <a:xfrm>
                  <a:off x="1729598"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54</a:t>
                  </a:r>
                </a:p>
              </p:txBody>
            </p:sp>
            <p:cxnSp>
              <p:nvCxnSpPr>
                <p:cNvPr id="31857" name="Straight Connector 31856">
                  <a:extLst>
                    <a:ext uri="{FF2B5EF4-FFF2-40B4-BE49-F238E27FC236}">
                      <a16:creationId xmlns:a16="http://schemas.microsoft.com/office/drawing/2014/main" id="{A064BEFC-042D-6309-5A60-0775B0A8E2C9}"/>
                    </a:ext>
                  </a:extLst>
                </p:cNvPr>
                <p:cNvCxnSpPr/>
                <p:nvPr/>
              </p:nvCxnSpPr>
              <p:spPr bwMode="auto">
                <a:xfrm>
                  <a:off x="1902703" y="4935018"/>
                  <a:ext cx="0" cy="69849"/>
                </a:xfrm>
                <a:prstGeom prst="line">
                  <a:avLst/>
                </a:prstGeom>
                <a:noFill/>
                <a:ln w="28575" cap="flat" cmpd="sng" algn="ctr">
                  <a:solidFill>
                    <a:schemeClr val="bg1"/>
                  </a:solidFill>
                  <a:prstDash val="solid"/>
                  <a:round/>
                  <a:headEnd type="none" w="med" len="med"/>
                  <a:tailEnd type="none" w="med" len="med"/>
                </a:ln>
                <a:effectLst/>
              </p:spPr>
            </p:cxnSp>
          </p:grpSp>
          <p:sp>
            <p:nvSpPr>
              <p:cNvPr id="31855" name="TextBox 31854">
                <a:extLst>
                  <a:ext uri="{FF2B5EF4-FFF2-40B4-BE49-F238E27FC236}">
                    <a16:creationId xmlns:a16="http://schemas.microsoft.com/office/drawing/2014/main" id="{BAF875BD-1A85-AA97-5C0F-2F81C6C4DE3F}"/>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26</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22</a:t>
                </a:r>
              </a:p>
            </p:txBody>
          </p:sp>
        </p:grpSp>
        <p:pic>
          <p:nvPicPr>
            <p:cNvPr id="31863" name="Graphic 31862">
              <a:extLst>
                <a:ext uri="{FF2B5EF4-FFF2-40B4-BE49-F238E27FC236}">
                  <a16:creationId xmlns:a16="http://schemas.microsoft.com/office/drawing/2014/main" id="{20658F6B-52D0-EF1C-99A5-B91F0F30686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67956" y="1737619"/>
              <a:ext cx="4288334" cy="533411"/>
            </a:xfrm>
            <a:prstGeom prst="rect">
              <a:avLst/>
            </a:prstGeom>
          </p:spPr>
        </p:pic>
      </p:grpSp>
      <p:graphicFrame>
        <p:nvGraphicFramePr>
          <p:cNvPr id="31865" name="Table 31865">
            <a:extLst>
              <a:ext uri="{FF2B5EF4-FFF2-40B4-BE49-F238E27FC236}">
                <a16:creationId xmlns:a16="http://schemas.microsoft.com/office/drawing/2014/main" id="{36B33745-A806-AE05-7F86-40FB299A944B}"/>
              </a:ext>
            </a:extLst>
          </p:cNvPr>
          <p:cNvGraphicFramePr>
            <a:graphicFrameLocks noGrp="1"/>
          </p:cNvGraphicFramePr>
          <p:nvPr>
            <p:extLst>
              <p:ext uri="{D42A27DB-BD31-4B8C-83A1-F6EECF244321}">
                <p14:modId xmlns:p14="http://schemas.microsoft.com/office/powerpoint/2010/main" val="1803625257"/>
              </p:ext>
            </p:extLst>
          </p:nvPr>
        </p:nvGraphicFramePr>
        <p:xfrm>
          <a:off x="2211986" y="2740370"/>
          <a:ext cx="3594966" cy="788784"/>
        </p:xfrm>
        <a:graphic>
          <a:graphicData uri="http://schemas.openxmlformats.org/drawingml/2006/table">
            <a:tbl>
              <a:tblPr firstRow="1" bandRow="1">
                <a:tableStyleId>{93296810-A885-4BE3-A3E7-6D5BEEA58F35}</a:tableStyleId>
              </a:tblPr>
              <a:tblGrid>
                <a:gridCol w="1496569">
                  <a:extLst>
                    <a:ext uri="{9D8B030D-6E8A-4147-A177-3AD203B41FA5}">
                      <a16:colId xmlns:a16="http://schemas.microsoft.com/office/drawing/2014/main" val="2806967941"/>
                    </a:ext>
                  </a:extLst>
                </a:gridCol>
                <a:gridCol w="914400">
                  <a:extLst>
                    <a:ext uri="{9D8B030D-6E8A-4147-A177-3AD203B41FA5}">
                      <a16:colId xmlns:a16="http://schemas.microsoft.com/office/drawing/2014/main" val="2911274143"/>
                    </a:ext>
                  </a:extLst>
                </a:gridCol>
                <a:gridCol w="1183997">
                  <a:extLst>
                    <a:ext uri="{9D8B030D-6E8A-4147-A177-3AD203B41FA5}">
                      <a16:colId xmlns:a16="http://schemas.microsoft.com/office/drawing/2014/main" val="68499448"/>
                    </a:ext>
                  </a:extLst>
                </a:gridCol>
              </a:tblGrid>
              <a:tr h="201024">
                <a:tc>
                  <a:txBody>
                    <a:bodyPr/>
                    <a:lstStyle/>
                    <a:p>
                      <a:pPr algn="ctr"/>
                      <a:endParaRPr lang="en-US" sz="1400" dirty="0">
                        <a:solidFill>
                          <a:schemeClr val="bg1"/>
                        </a:solidFill>
                      </a:endParaRP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accent3"/>
                          </a:solidFill>
                        </a:rPr>
                        <a:t>Placebo</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accent1"/>
                          </a:solidFill>
                        </a:rPr>
                        <a:t>Ibrutinib</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133336091"/>
                  </a:ext>
                </a:extLst>
              </a:tr>
              <a:tr h="201024">
                <a:tc>
                  <a:txBody>
                    <a:bodyPr/>
                    <a:lstStyle/>
                    <a:p>
                      <a:pPr algn="ctr"/>
                      <a:r>
                        <a:rPr lang="en-US" sz="1400" b="1" dirty="0">
                          <a:solidFill>
                            <a:schemeClr val="bg1"/>
                          </a:solidFill>
                        </a:rPr>
                        <a:t>48-mo PFS rate, %</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88</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95</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556234762"/>
                  </a:ext>
                </a:extLst>
              </a:tr>
              <a:tr h="201024">
                <a:tc>
                  <a:txBody>
                    <a:bodyPr/>
                    <a:lstStyle/>
                    <a:p>
                      <a:pPr algn="ctr"/>
                      <a:r>
                        <a:rPr lang="en-US" sz="1400" b="1" dirty="0">
                          <a:solidFill>
                            <a:schemeClr val="bg1"/>
                          </a:solidFill>
                        </a:rPr>
                        <a:t>(95% CI)</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(73.6-94.8)</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(82.3-98.8)</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122657948"/>
                  </a:ext>
                </a:extLst>
              </a:tr>
            </a:tbl>
          </a:graphicData>
        </a:graphic>
      </p:graphicFrame>
      <p:sp>
        <p:nvSpPr>
          <p:cNvPr id="31866" name="TextBox 31865">
            <a:extLst>
              <a:ext uri="{FF2B5EF4-FFF2-40B4-BE49-F238E27FC236}">
                <a16:creationId xmlns:a16="http://schemas.microsoft.com/office/drawing/2014/main" id="{EDAC0EBB-CFE6-2FD9-AA6E-D0336904BD91}"/>
              </a:ext>
            </a:extLst>
          </p:cNvPr>
          <p:cNvSpPr txBox="1"/>
          <p:nvPr/>
        </p:nvSpPr>
        <p:spPr bwMode="auto">
          <a:xfrm>
            <a:off x="7776298" y="1351094"/>
            <a:ext cx="26270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a:t>
            </a:r>
          </a:p>
        </p:txBody>
      </p:sp>
      <p:sp>
        <p:nvSpPr>
          <p:cNvPr id="31868" name="Rectangle 31867">
            <a:extLst>
              <a:ext uri="{FF2B5EF4-FFF2-40B4-BE49-F238E27FC236}">
                <a16:creationId xmlns:a16="http://schemas.microsoft.com/office/drawing/2014/main" id="{195798E4-5D7F-DF24-4FE5-722493FAC5EE}"/>
              </a:ext>
            </a:extLst>
          </p:cNvPr>
          <p:cNvSpPr/>
          <p:nvPr/>
        </p:nvSpPr>
        <p:spPr bwMode="auto">
          <a:xfrm>
            <a:off x="7034280" y="1773534"/>
            <a:ext cx="1120769" cy="3166846"/>
          </a:xfrm>
          <a:prstGeom prst="rect">
            <a:avLst/>
          </a:prstGeom>
          <a:solidFill>
            <a:schemeClr val="tx1">
              <a:lumMod val="95000"/>
            </a:schemeClr>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69" name="TextBox 31868">
            <a:extLst>
              <a:ext uri="{FF2B5EF4-FFF2-40B4-BE49-F238E27FC236}">
                <a16:creationId xmlns:a16="http://schemas.microsoft.com/office/drawing/2014/main" id="{761E67A8-C7F0-AAFA-198A-498036B34F84}"/>
              </a:ext>
            </a:extLst>
          </p:cNvPr>
          <p:cNvSpPr txBox="1"/>
          <p:nvPr/>
        </p:nvSpPr>
        <p:spPr bwMode="auto">
          <a:xfrm rot="16200000">
            <a:off x="6202373" y="3194045"/>
            <a:ext cx="74571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OS (%)</a:t>
            </a:r>
          </a:p>
        </p:txBody>
      </p:sp>
      <p:sp>
        <p:nvSpPr>
          <p:cNvPr id="31870" name="TextBox 31869">
            <a:extLst>
              <a:ext uri="{FF2B5EF4-FFF2-40B4-BE49-F238E27FC236}">
                <a16:creationId xmlns:a16="http://schemas.microsoft.com/office/drawing/2014/main" id="{ED081C2A-2EF2-65CC-BC40-560A5498CBA9}"/>
              </a:ext>
            </a:extLst>
          </p:cNvPr>
          <p:cNvSpPr txBox="1"/>
          <p:nvPr/>
        </p:nvSpPr>
        <p:spPr bwMode="auto">
          <a:xfrm>
            <a:off x="7034280" y="5073464"/>
            <a:ext cx="41476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Mo</a:t>
            </a:r>
          </a:p>
        </p:txBody>
      </p:sp>
      <p:sp>
        <p:nvSpPr>
          <p:cNvPr id="31871" name="TextBox 31870">
            <a:extLst>
              <a:ext uri="{FF2B5EF4-FFF2-40B4-BE49-F238E27FC236}">
                <a16:creationId xmlns:a16="http://schemas.microsoft.com/office/drawing/2014/main" id="{990D4F96-1EAE-DEF1-E988-5D33D32B375C}"/>
              </a:ext>
            </a:extLst>
          </p:cNvPr>
          <p:cNvSpPr txBox="1"/>
          <p:nvPr/>
        </p:nvSpPr>
        <p:spPr bwMode="auto">
          <a:xfrm>
            <a:off x="10975456" y="1915996"/>
            <a:ext cx="8338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Ibrutinib</a:t>
            </a:r>
          </a:p>
        </p:txBody>
      </p:sp>
      <p:sp>
        <p:nvSpPr>
          <p:cNvPr id="31872" name="TextBox 31871">
            <a:extLst>
              <a:ext uri="{FF2B5EF4-FFF2-40B4-BE49-F238E27FC236}">
                <a16:creationId xmlns:a16="http://schemas.microsoft.com/office/drawing/2014/main" id="{B28C8A0C-85F2-C8B1-6358-D59A5AB78970}"/>
              </a:ext>
            </a:extLst>
          </p:cNvPr>
          <p:cNvSpPr txBox="1"/>
          <p:nvPr/>
        </p:nvSpPr>
        <p:spPr bwMode="auto">
          <a:xfrm>
            <a:off x="10953811" y="1501908"/>
            <a:ext cx="7713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Placebo</a:t>
            </a:r>
          </a:p>
        </p:txBody>
      </p:sp>
      <p:sp>
        <p:nvSpPr>
          <p:cNvPr id="31873" name="TextBox 31872">
            <a:extLst>
              <a:ext uri="{FF2B5EF4-FFF2-40B4-BE49-F238E27FC236}">
                <a16:creationId xmlns:a16="http://schemas.microsoft.com/office/drawing/2014/main" id="{0B6D1C3F-1814-E325-C0E0-21ED1EFB775D}"/>
              </a:ext>
            </a:extLst>
          </p:cNvPr>
          <p:cNvSpPr txBox="1"/>
          <p:nvPr/>
        </p:nvSpPr>
        <p:spPr bwMode="auto">
          <a:xfrm>
            <a:off x="6658438" y="1657834"/>
            <a:ext cx="375842"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sp>
        <p:nvSpPr>
          <p:cNvPr id="31874" name="TextBox 31873">
            <a:extLst>
              <a:ext uri="{FF2B5EF4-FFF2-40B4-BE49-F238E27FC236}">
                <a16:creationId xmlns:a16="http://schemas.microsoft.com/office/drawing/2014/main" id="{116C939C-8486-4DC8-67AF-B5B43DE60F24}"/>
              </a:ext>
            </a:extLst>
          </p:cNvPr>
          <p:cNvSpPr txBox="1"/>
          <p:nvPr/>
        </p:nvSpPr>
        <p:spPr bwMode="auto">
          <a:xfrm>
            <a:off x="6728676" y="1967144"/>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90</a:t>
            </a:r>
          </a:p>
        </p:txBody>
      </p:sp>
      <p:sp>
        <p:nvSpPr>
          <p:cNvPr id="31875" name="TextBox 31874">
            <a:extLst>
              <a:ext uri="{FF2B5EF4-FFF2-40B4-BE49-F238E27FC236}">
                <a16:creationId xmlns:a16="http://schemas.microsoft.com/office/drawing/2014/main" id="{1A9AFB31-1425-E3C7-CFDC-82291D604837}"/>
              </a:ext>
            </a:extLst>
          </p:cNvPr>
          <p:cNvSpPr txBox="1"/>
          <p:nvPr/>
        </p:nvSpPr>
        <p:spPr bwMode="auto">
          <a:xfrm>
            <a:off x="6728676" y="2296480"/>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sp>
        <p:nvSpPr>
          <p:cNvPr id="31876" name="TextBox 31875">
            <a:extLst>
              <a:ext uri="{FF2B5EF4-FFF2-40B4-BE49-F238E27FC236}">
                <a16:creationId xmlns:a16="http://schemas.microsoft.com/office/drawing/2014/main" id="{AAC50D04-2E39-BFF2-F109-8950592D1AEA}"/>
              </a:ext>
            </a:extLst>
          </p:cNvPr>
          <p:cNvSpPr txBox="1"/>
          <p:nvPr/>
        </p:nvSpPr>
        <p:spPr bwMode="auto">
          <a:xfrm>
            <a:off x="6728676" y="2600875"/>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70</a:t>
            </a:r>
          </a:p>
        </p:txBody>
      </p:sp>
      <p:sp>
        <p:nvSpPr>
          <p:cNvPr id="31877" name="TextBox 31876">
            <a:extLst>
              <a:ext uri="{FF2B5EF4-FFF2-40B4-BE49-F238E27FC236}">
                <a16:creationId xmlns:a16="http://schemas.microsoft.com/office/drawing/2014/main" id="{45149E0F-871D-288E-01C4-A8FB1FD8ACBF}"/>
              </a:ext>
            </a:extLst>
          </p:cNvPr>
          <p:cNvSpPr txBox="1"/>
          <p:nvPr/>
        </p:nvSpPr>
        <p:spPr bwMode="auto">
          <a:xfrm>
            <a:off x="6728676" y="2931076"/>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31878" name="TextBox 31877">
            <a:extLst>
              <a:ext uri="{FF2B5EF4-FFF2-40B4-BE49-F238E27FC236}">
                <a16:creationId xmlns:a16="http://schemas.microsoft.com/office/drawing/2014/main" id="{B7C7A785-4FDA-6965-29DE-F2CFA32D05AB}"/>
              </a:ext>
            </a:extLst>
          </p:cNvPr>
          <p:cNvSpPr txBox="1"/>
          <p:nvPr/>
        </p:nvSpPr>
        <p:spPr bwMode="auto">
          <a:xfrm>
            <a:off x="6728676" y="3239469"/>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p>
        </p:txBody>
      </p:sp>
      <p:sp>
        <p:nvSpPr>
          <p:cNvPr id="31879" name="TextBox 31878">
            <a:extLst>
              <a:ext uri="{FF2B5EF4-FFF2-40B4-BE49-F238E27FC236}">
                <a16:creationId xmlns:a16="http://schemas.microsoft.com/office/drawing/2014/main" id="{56F4933F-7110-D51D-1085-CF85483C58C5}"/>
              </a:ext>
            </a:extLst>
          </p:cNvPr>
          <p:cNvSpPr txBox="1"/>
          <p:nvPr/>
        </p:nvSpPr>
        <p:spPr bwMode="auto">
          <a:xfrm>
            <a:off x="6728676" y="3547873"/>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31880" name="TextBox 31879">
            <a:extLst>
              <a:ext uri="{FF2B5EF4-FFF2-40B4-BE49-F238E27FC236}">
                <a16:creationId xmlns:a16="http://schemas.microsoft.com/office/drawing/2014/main" id="{E880E05B-3547-BFE9-A1E3-9F127642A4B8}"/>
              </a:ext>
            </a:extLst>
          </p:cNvPr>
          <p:cNvSpPr txBox="1"/>
          <p:nvPr/>
        </p:nvSpPr>
        <p:spPr bwMode="auto">
          <a:xfrm>
            <a:off x="6728676" y="3878073"/>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sp>
        <p:nvSpPr>
          <p:cNvPr id="31881" name="TextBox 31880">
            <a:extLst>
              <a:ext uri="{FF2B5EF4-FFF2-40B4-BE49-F238E27FC236}">
                <a16:creationId xmlns:a16="http://schemas.microsoft.com/office/drawing/2014/main" id="{CA6026AC-3B1C-6374-9966-1207D5BA680D}"/>
              </a:ext>
            </a:extLst>
          </p:cNvPr>
          <p:cNvSpPr txBox="1"/>
          <p:nvPr/>
        </p:nvSpPr>
        <p:spPr bwMode="auto">
          <a:xfrm>
            <a:off x="6728676" y="4182468"/>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31882" name="TextBox 31881">
            <a:extLst>
              <a:ext uri="{FF2B5EF4-FFF2-40B4-BE49-F238E27FC236}">
                <a16:creationId xmlns:a16="http://schemas.microsoft.com/office/drawing/2014/main" id="{830081AF-8CCE-EFD8-4FC7-FD62DB119CCF}"/>
              </a:ext>
            </a:extLst>
          </p:cNvPr>
          <p:cNvSpPr txBox="1"/>
          <p:nvPr/>
        </p:nvSpPr>
        <p:spPr bwMode="auto">
          <a:xfrm>
            <a:off x="6728676" y="4486863"/>
            <a:ext cx="305604"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a:t>
            </a:r>
          </a:p>
        </p:txBody>
      </p:sp>
      <p:sp>
        <p:nvSpPr>
          <p:cNvPr id="31883" name="TextBox 31882">
            <a:extLst>
              <a:ext uri="{FF2B5EF4-FFF2-40B4-BE49-F238E27FC236}">
                <a16:creationId xmlns:a16="http://schemas.microsoft.com/office/drawing/2014/main" id="{1B562FCD-CA64-C842-1768-66BE56D575D4}"/>
              </a:ext>
            </a:extLst>
          </p:cNvPr>
          <p:cNvSpPr txBox="1"/>
          <p:nvPr/>
        </p:nvSpPr>
        <p:spPr bwMode="auto">
          <a:xfrm>
            <a:off x="6798913" y="4816738"/>
            <a:ext cx="235367" cy="24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31885" name="TextBox 31884">
            <a:extLst>
              <a:ext uri="{FF2B5EF4-FFF2-40B4-BE49-F238E27FC236}">
                <a16:creationId xmlns:a16="http://schemas.microsoft.com/office/drawing/2014/main" id="{434B6938-8930-7CF3-5EA8-3EC43370D76D}"/>
              </a:ext>
            </a:extLst>
          </p:cNvPr>
          <p:cNvSpPr txBox="1"/>
          <p:nvPr/>
        </p:nvSpPr>
        <p:spPr bwMode="auto">
          <a:xfrm>
            <a:off x="8098103" y="4212551"/>
            <a:ext cx="8326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800" dirty="0">
                <a:solidFill>
                  <a:schemeClr val="bg1"/>
                </a:solidFill>
                <a:latin typeface="Calibri" panose="020F0502020204030204" pitchFamily="34" charset="0"/>
              </a:rPr>
              <a:t>Start of randomized treatment</a:t>
            </a:r>
          </a:p>
        </p:txBody>
      </p:sp>
      <p:sp>
        <p:nvSpPr>
          <p:cNvPr id="31886" name="Right Arrow 31885">
            <a:extLst>
              <a:ext uri="{FF2B5EF4-FFF2-40B4-BE49-F238E27FC236}">
                <a16:creationId xmlns:a16="http://schemas.microsoft.com/office/drawing/2014/main" id="{746A8F68-6D5C-FA9A-7D8E-5AADB4A16A80}"/>
              </a:ext>
            </a:extLst>
          </p:cNvPr>
          <p:cNvSpPr/>
          <p:nvPr/>
        </p:nvSpPr>
        <p:spPr bwMode="auto">
          <a:xfrm>
            <a:off x="7827031" y="4330187"/>
            <a:ext cx="303784" cy="177552"/>
          </a:xfrm>
          <a:prstGeom prst="rightArrow">
            <a:avLst>
              <a:gd name="adj1" fmla="val 50000"/>
              <a:gd name="adj2" fmla="val 105162"/>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87" name="Freeform 31886">
            <a:extLst>
              <a:ext uri="{FF2B5EF4-FFF2-40B4-BE49-F238E27FC236}">
                <a16:creationId xmlns:a16="http://schemas.microsoft.com/office/drawing/2014/main" id="{DA378EB2-B24E-146F-F6B1-7AC685F461B7}"/>
              </a:ext>
            </a:extLst>
          </p:cNvPr>
          <p:cNvSpPr/>
          <p:nvPr/>
        </p:nvSpPr>
        <p:spPr bwMode="auto">
          <a:xfrm>
            <a:off x="7036944" y="1773534"/>
            <a:ext cx="4144985" cy="3173503"/>
          </a:xfrm>
          <a:custGeom>
            <a:avLst/>
            <a:gdLst>
              <a:gd name="connsiteX0" fmla="*/ 0 w 4635375"/>
              <a:gd name="connsiteY0" fmla="*/ 0 h 3548959"/>
              <a:gd name="connsiteX1" fmla="*/ 0 w 4635375"/>
              <a:gd name="connsiteY1" fmla="*/ 3548959 h 3548959"/>
              <a:gd name="connsiteX2" fmla="*/ 4635375 w 4635375"/>
              <a:gd name="connsiteY2" fmla="*/ 3548959 h 3548959"/>
            </a:gdLst>
            <a:ahLst/>
            <a:cxnLst>
              <a:cxn ang="0">
                <a:pos x="connsiteX0" y="connsiteY0"/>
              </a:cxn>
              <a:cxn ang="0">
                <a:pos x="connsiteX1" y="connsiteY1"/>
              </a:cxn>
              <a:cxn ang="0">
                <a:pos x="connsiteX2" y="connsiteY2"/>
              </a:cxn>
            </a:cxnLst>
            <a:rect l="l" t="t" r="r" b="b"/>
            <a:pathLst>
              <a:path w="4635375" h="3548959">
                <a:moveTo>
                  <a:pt x="0" y="0"/>
                </a:moveTo>
                <a:lnTo>
                  <a:pt x="0" y="3548959"/>
                </a:lnTo>
                <a:lnTo>
                  <a:pt x="4635375" y="3548959"/>
                </a:lnTo>
              </a:path>
            </a:pathLst>
          </a:custGeom>
          <a:noFill/>
          <a:ln w="28575">
            <a:solidFill>
              <a:schemeClr val="bg1"/>
            </a:solidFill>
            <a:miter lim="800000"/>
            <a:headEnd/>
            <a:tailEnd/>
          </a:ln>
        </p:spPr>
        <p:txBody>
          <a:bodyPr rtlCol="0" anchor="ctr"/>
          <a:lstStyle/>
          <a:p>
            <a:pPr algn="ctr"/>
            <a:endParaRPr lang="en-US"/>
          </a:p>
        </p:txBody>
      </p:sp>
      <p:cxnSp>
        <p:nvCxnSpPr>
          <p:cNvPr id="31888" name="Straight Connector 31887">
            <a:extLst>
              <a:ext uri="{FF2B5EF4-FFF2-40B4-BE49-F238E27FC236}">
                <a16:creationId xmlns:a16="http://schemas.microsoft.com/office/drawing/2014/main" id="{A195CD96-8941-D836-0C33-302CDE126775}"/>
              </a:ext>
            </a:extLst>
          </p:cNvPr>
          <p:cNvCxnSpPr>
            <a:cxnSpLocks/>
          </p:cNvCxnSpPr>
          <p:nvPr/>
        </p:nvCxnSpPr>
        <p:spPr bwMode="auto">
          <a:xfrm>
            <a:off x="6968672" y="4947036"/>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89" name="Straight Connector 31888">
            <a:extLst>
              <a:ext uri="{FF2B5EF4-FFF2-40B4-BE49-F238E27FC236}">
                <a16:creationId xmlns:a16="http://schemas.microsoft.com/office/drawing/2014/main" id="{F950C745-8D96-2B90-5394-0415D893C341}"/>
              </a:ext>
            </a:extLst>
          </p:cNvPr>
          <p:cNvCxnSpPr>
            <a:cxnSpLocks/>
          </p:cNvCxnSpPr>
          <p:nvPr/>
        </p:nvCxnSpPr>
        <p:spPr bwMode="auto">
          <a:xfrm>
            <a:off x="6968672" y="4625375"/>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0" name="Straight Connector 31889">
            <a:extLst>
              <a:ext uri="{FF2B5EF4-FFF2-40B4-BE49-F238E27FC236}">
                <a16:creationId xmlns:a16="http://schemas.microsoft.com/office/drawing/2014/main" id="{3F71A63D-AEE7-95CD-CEBB-A2F1B9D7A636}"/>
              </a:ext>
            </a:extLst>
          </p:cNvPr>
          <p:cNvCxnSpPr>
            <a:cxnSpLocks/>
          </p:cNvCxnSpPr>
          <p:nvPr/>
        </p:nvCxnSpPr>
        <p:spPr bwMode="auto">
          <a:xfrm>
            <a:off x="6962994" y="4317671"/>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1" name="Straight Connector 31890">
            <a:extLst>
              <a:ext uri="{FF2B5EF4-FFF2-40B4-BE49-F238E27FC236}">
                <a16:creationId xmlns:a16="http://schemas.microsoft.com/office/drawing/2014/main" id="{47785507-C9DA-7EFB-A984-DEA273D8ED61}"/>
              </a:ext>
            </a:extLst>
          </p:cNvPr>
          <p:cNvCxnSpPr>
            <a:cxnSpLocks/>
          </p:cNvCxnSpPr>
          <p:nvPr/>
        </p:nvCxnSpPr>
        <p:spPr bwMode="auto">
          <a:xfrm>
            <a:off x="6962994" y="3996010"/>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2" name="Straight Connector 31891">
            <a:extLst>
              <a:ext uri="{FF2B5EF4-FFF2-40B4-BE49-F238E27FC236}">
                <a16:creationId xmlns:a16="http://schemas.microsoft.com/office/drawing/2014/main" id="{B0529F45-21D0-95B9-391C-F56DF167DC2F}"/>
              </a:ext>
            </a:extLst>
          </p:cNvPr>
          <p:cNvCxnSpPr>
            <a:cxnSpLocks/>
          </p:cNvCxnSpPr>
          <p:nvPr/>
        </p:nvCxnSpPr>
        <p:spPr bwMode="auto">
          <a:xfrm>
            <a:off x="6962994" y="3684756"/>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3" name="Straight Connector 31892">
            <a:extLst>
              <a:ext uri="{FF2B5EF4-FFF2-40B4-BE49-F238E27FC236}">
                <a16:creationId xmlns:a16="http://schemas.microsoft.com/office/drawing/2014/main" id="{0DCE6F44-5910-B792-F255-4C882684C6B1}"/>
              </a:ext>
            </a:extLst>
          </p:cNvPr>
          <p:cNvCxnSpPr>
            <a:cxnSpLocks/>
          </p:cNvCxnSpPr>
          <p:nvPr/>
        </p:nvCxnSpPr>
        <p:spPr bwMode="auto">
          <a:xfrm>
            <a:off x="6962994" y="3363095"/>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4" name="Straight Connector 31893">
            <a:extLst>
              <a:ext uri="{FF2B5EF4-FFF2-40B4-BE49-F238E27FC236}">
                <a16:creationId xmlns:a16="http://schemas.microsoft.com/office/drawing/2014/main" id="{636A6EAD-2E7B-8C31-25F4-1A6E9041CEBC}"/>
              </a:ext>
            </a:extLst>
          </p:cNvPr>
          <p:cNvCxnSpPr>
            <a:cxnSpLocks/>
          </p:cNvCxnSpPr>
          <p:nvPr/>
        </p:nvCxnSpPr>
        <p:spPr bwMode="auto">
          <a:xfrm>
            <a:off x="6968672" y="3048461"/>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5" name="Straight Connector 31894">
            <a:extLst>
              <a:ext uri="{FF2B5EF4-FFF2-40B4-BE49-F238E27FC236}">
                <a16:creationId xmlns:a16="http://schemas.microsoft.com/office/drawing/2014/main" id="{439E3B3A-D4E5-9797-4DE8-FAE8CE607B6E}"/>
              </a:ext>
            </a:extLst>
          </p:cNvPr>
          <p:cNvCxnSpPr>
            <a:cxnSpLocks/>
          </p:cNvCxnSpPr>
          <p:nvPr/>
        </p:nvCxnSpPr>
        <p:spPr bwMode="auto">
          <a:xfrm>
            <a:off x="6968672" y="2726799"/>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6" name="Straight Connector 31895">
            <a:extLst>
              <a:ext uri="{FF2B5EF4-FFF2-40B4-BE49-F238E27FC236}">
                <a16:creationId xmlns:a16="http://schemas.microsoft.com/office/drawing/2014/main" id="{DBDE1453-EF2B-E112-76B5-EABA0FAABEDD}"/>
              </a:ext>
            </a:extLst>
          </p:cNvPr>
          <p:cNvCxnSpPr>
            <a:cxnSpLocks/>
          </p:cNvCxnSpPr>
          <p:nvPr/>
        </p:nvCxnSpPr>
        <p:spPr bwMode="auto">
          <a:xfrm>
            <a:off x="6968672" y="2415546"/>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7" name="Straight Connector 31896">
            <a:extLst>
              <a:ext uri="{FF2B5EF4-FFF2-40B4-BE49-F238E27FC236}">
                <a16:creationId xmlns:a16="http://schemas.microsoft.com/office/drawing/2014/main" id="{70B2E9CD-5ECF-6068-1198-BC035990D59B}"/>
              </a:ext>
            </a:extLst>
          </p:cNvPr>
          <p:cNvCxnSpPr>
            <a:cxnSpLocks/>
          </p:cNvCxnSpPr>
          <p:nvPr/>
        </p:nvCxnSpPr>
        <p:spPr bwMode="auto">
          <a:xfrm>
            <a:off x="6968672" y="2093884"/>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8" name="Straight Connector 31897">
            <a:extLst>
              <a:ext uri="{FF2B5EF4-FFF2-40B4-BE49-F238E27FC236}">
                <a16:creationId xmlns:a16="http://schemas.microsoft.com/office/drawing/2014/main" id="{5D3BF57F-00E1-215B-033B-D3C4F83FD5EA}"/>
              </a:ext>
            </a:extLst>
          </p:cNvPr>
          <p:cNvCxnSpPr>
            <a:cxnSpLocks/>
          </p:cNvCxnSpPr>
          <p:nvPr/>
        </p:nvCxnSpPr>
        <p:spPr bwMode="auto">
          <a:xfrm>
            <a:off x="6977815" y="1781681"/>
            <a:ext cx="71286" cy="0"/>
          </a:xfrm>
          <a:prstGeom prst="line">
            <a:avLst/>
          </a:prstGeom>
          <a:noFill/>
          <a:ln w="28575" cap="flat" cmpd="sng" algn="ctr">
            <a:solidFill>
              <a:schemeClr val="bg1"/>
            </a:solidFill>
            <a:prstDash val="solid"/>
            <a:round/>
            <a:headEnd type="none" w="med" len="med"/>
            <a:tailEnd type="none" w="med" len="med"/>
          </a:ln>
          <a:effectLst/>
        </p:spPr>
      </p:cxnSp>
      <p:cxnSp>
        <p:nvCxnSpPr>
          <p:cNvPr id="31899" name="Straight Connector 31898">
            <a:extLst>
              <a:ext uri="{FF2B5EF4-FFF2-40B4-BE49-F238E27FC236}">
                <a16:creationId xmlns:a16="http://schemas.microsoft.com/office/drawing/2014/main" id="{01C6CD7C-B201-F927-3062-C859B2F513F7}"/>
              </a:ext>
            </a:extLst>
          </p:cNvPr>
          <p:cNvCxnSpPr/>
          <p:nvPr/>
        </p:nvCxnSpPr>
        <p:spPr bwMode="auto">
          <a:xfrm>
            <a:off x="8155050" y="1767442"/>
            <a:ext cx="0" cy="3181397"/>
          </a:xfrm>
          <a:prstGeom prst="line">
            <a:avLst/>
          </a:prstGeom>
          <a:noFill/>
          <a:ln w="19050" cap="flat" cmpd="sng" algn="ctr">
            <a:solidFill>
              <a:schemeClr val="tx2"/>
            </a:solidFill>
            <a:prstDash val="sysDash"/>
            <a:round/>
            <a:headEnd type="none" w="med" len="med"/>
            <a:tailEnd type="none" w="med" len="med"/>
          </a:ln>
          <a:effectLst/>
        </p:spPr>
      </p:cxnSp>
      <p:sp>
        <p:nvSpPr>
          <p:cNvPr id="31900" name="TextBox 31899">
            <a:extLst>
              <a:ext uri="{FF2B5EF4-FFF2-40B4-BE49-F238E27FC236}">
                <a16:creationId xmlns:a16="http://schemas.microsoft.com/office/drawing/2014/main" id="{A99B5D63-CECF-5E0A-5B77-BFFCD024395B}"/>
              </a:ext>
            </a:extLst>
          </p:cNvPr>
          <p:cNvSpPr txBox="1"/>
          <p:nvPr/>
        </p:nvSpPr>
        <p:spPr bwMode="auto">
          <a:xfrm>
            <a:off x="5975498" y="5150140"/>
            <a:ext cx="97414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000" dirty="0">
                <a:solidFill>
                  <a:schemeClr val="bg1"/>
                </a:solidFill>
                <a:latin typeface="Calibri" panose="020F0502020204030204" pitchFamily="34" charset="0"/>
              </a:rPr>
              <a:t>Pts at risk, n</a:t>
            </a:r>
            <a:br>
              <a:rPr lang="en-US" sz="1000" dirty="0">
                <a:solidFill>
                  <a:schemeClr val="bg1"/>
                </a:solidFill>
                <a:latin typeface="Calibri" panose="020F0502020204030204" pitchFamily="34" charset="0"/>
              </a:rPr>
            </a:br>
            <a:r>
              <a:rPr lang="en-US" sz="1000" dirty="0">
                <a:solidFill>
                  <a:schemeClr val="accent1"/>
                </a:solidFill>
                <a:latin typeface="Calibri" panose="020F0502020204030204" pitchFamily="34" charset="0"/>
              </a:rPr>
              <a:t>Ibrutinib</a:t>
            </a:r>
            <a:br>
              <a:rPr lang="en-US" sz="1000" dirty="0">
                <a:solidFill>
                  <a:schemeClr val="accent1"/>
                </a:solidFill>
                <a:latin typeface="Calibri" panose="020F0502020204030204" pitchFamily="34" charset="0"/>
              </a:rPr>
            </a:br>
            <a:r>
              <a:rPr lang="en-US" sz="1000" dirty="0">
                <a:solidFill>
                  <a:schemeClr val="accent3"/>
                </a:solidFill>
                <a:latin typeface="Calibri" panose="020F0502020204030204" pitchFamily="34" charset="0"/>
              </a:rPr>
              <a:t>Placebo</a:t>
            </a:r>
          </a:p>
        </p:txBody>
      </p:sp>
      <p:grpSp>
        <p:nvGrpSpPr>
          <p:cNvPr id="31901" name="Group 31900">
            <a:extLst>
              <a:ext uri="{FF2B5EF4-FFF2-40B4-BE49-F238E27FC236}">
                <a16:creationId xmlns:a16="http://schemas.microsoft.com/office/drawing/2014/main" id="{D23FF108-56AD-66DF-127A-A36584CA5C0E}"/>
              </a:ext>
            </a:extLst>
          </p:cNvPr>
          <p:cNvGrpSpPr/>
          <p:nvPr/>
        </p:nvGrpSpPr>
        <p:grpSpPr>
          <a:xfrm>
            <a:off x="6898821" y="4940380"/>
            <a:ext cx="282670" cy="709642"/>
            <a:chOff x="864601" y="4941292"/>
            <a:chExt cx="316112" cy="793599"/>
          </a:xfrm>
        </p:grpSpPr>
        <p:grpSp>
          <p:nvGrpSpPr>
            <p:cNvPr id="31948" name="Group 31947">
              <a:extLst>
                <a:ext uri="{FF2B5EF4-FFF2-40B4-BE49-F238E27FC236}">
                  <a16:creationId xmlns:a16="http://schemas.microsoft.com/office/drawing/2014/main" id="{BEFE243E-8E58-9982-0D57-95A7E26733C8}"/>
                </a:ext>
              </a:extLst>
            </p:cNvPr>
            <p:cNvGrpSpPr/>
            <p:nvPr/>
          </p:nvGrpSpPr>
          <p:grpSpPr>
            <a:xfrm>
              <a:off x="891051" y="4941292"/>
              <a:ext cx="263213" cy="276999"/>
              <a:chOff x="1768873" y="4941292"/>
              <a:chExt cx="263213" cy="276999"/>
            </a:xfrm>
          </p:grpSpPr>
          <p:sp>
            <p:nvSpPr>
              <p:cNvPr id="31950" name="TextBox 31949">
                <a:extLst>
                  <a:ext uri="{FF2B5EF4-FFF2-40B4-BE49-F238E27FC236}">
                    <a16:creationId xmlns:a16="http://schemas.microsoft.com/office/drawing/2014/main" id="{FE6E3B5F-DB3C-6B35-F5DD-5FF51C550D08}"/>
                  </a:ext>
                </a:extLst>
              </p:cNvPr>
              <p:cNvSpPr txBox="1"/>
              <p:nvPr/>
            </p:nvSpPr>
            <p:spPr bwMode="auto">
              <a:xfrm>
                <a:off x="1768873" y="4941292"/>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cxnSp>
            <p:nvCxnSpPr>
              <p:cNvPr id="31951" name="Straight Connector 31950">
                <a:extLst>
                  <a:ext uri="{FF2B5EF4-FFF2-40B4-BE49-F238E27FC236}">
                    <a16:creationId xmlns:a16="http://schemas.microsoft.com/office/drawing/2014/main" id="{8B6DA9E6-3328-4DD2-4899-6F7FA6A6A3CD}"/>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49" name="TextBox 31948">
              <a:extLst>
                <a:ext uri="{FF2B5EF4-FFF2-40B4-BE49-F238E27FC236}">
                  <a16:creationId xmlns:a16="http://schemas.microsoft.com/office/drawing/2014/main" id="{AF754725-E056-188F-0137-AB175A903261}"/>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902" name="Group 31901">
            <a:extLst>
              <a:ext uri="{FF2B5EF4-FFF2-40B4-BE49-F238E27FC236}">
                <a16:creationId xmlns:a16="http://schemas.microsoft.com/office/drawing/2014/main" id="{1EC611AB-3A0E-5D30-6D10-BAE5A2941A00}"/>
              </a:ext>
            </a:extLst>
          </p:cNvPr>
          <p:cNvGrpSpPr/>
          <p:nvPr/>
        </p:nvGrpSpPr>
        <p:grpSpPr>
          <a:xfrm>
            <a:off x="7339870" y="4940380"/>
            <a:ext cx="282670" cy="709642"/>
            <a:chOff x="864601" y="4941292"/>
            <a:chExt cx="316112" cy="793599"/>
          </a:xfrm>
        </p:grpSpPr>
        <p:grpSp>
          <p:nvGrpSpPr>
            <p:cNvPr id="31944" name="Group 31943">
              <a:extLst>
                <a:ext uri="{FF2B5EF4-FFF2-40B4-BE49-F238E27FC236}">
                  <a16:creationId xmlns:a16="http://schemas.microsoft.com/office/drawing/2014/main" id="{8C3D93FD-7A77-9456-96A4-45F49A7755C5}"/>
                </a:ext>
              </a:extLst>
            </p:cNvPr>
            <p:cNvGrpSpPr/>
            <p:nvPr/>
          </p:nvGrpSpPr>
          <p:grpSpPr>
            <a:xfrm>
              <a:off x="891050" y="4941292"/>
              <a:ext cx="263214" cy="276999"/>
              <a:chOff x="1768872" y="4941292"/>
              <a:chExt cx="263214" cy="276999"/>
            </a:xfrm>
          </p:grpSpPr>
          <p:sp>
            <p:nvSpPr>
              <p:cNvPr id="31946" name="TextBox 31945">
                <a:extLst>
                  <a:ext uri="{FF2B5EF4-FFF2-40B4-BE49-F238E27FC236}">
                    <a16:creationId xmlns:a16="http://schemas.microsoft.com/office/drawing/2014/main" id="{1F00274A-2D44-0FD1-B35F-32C277BE685D}"/>
                  </a:ext>
                </a:extLst>
              </p:cNvPr>
              <p:cNvSpPr txBox="1"/>
              <p:nvPr/>
            </p:nvSpPr>
            <p:spPr bwMode="auto">
              <a:xfrm>
                <a:off x="1768872" y="4941292"/>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a:t>
                </a:r>
              </a:p>
            </p:txBody>
          </p:sp>
          <p:cxnSp>
            <p:nvCxnSpPr>
              <p:cNvPr id="31947" name="Straight Connector 31946">
                <a:extLst>
                  <a:ext uri="{FF2B5EF4-FFF2-40B4-BE49-F238E27FC236}">
                    <a16:creationId xmlns:a16="http://schemas.microsoft.com/office/drawing/2014/main" id="{84C29974-D268-108C-7B9E-969E45A0B189}"/>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45" name="TextBox 31944">
              <a:extLst>
                <a:ext uri="{FF2B5EF4-FFF2-40B4-BE49-F238E27FC236}">
                  <a16:creationId xmlns:a16="http://schemas.microsoft.com/office/drawing/2014/main" id="{534A8BCB-9051-6383-DE4A-16BDD9211104}"/>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903" name="Group 31902">
            <a:extLst>
              <a:ext uri="{FF2B5EF4-FFF2-40B4-BE49-F238E27FC236}">
                <a16:creationId xmlns:a16="http://schemas.microsoft.com/office/drawing/2014/main" id="{9EA23295-1639-81BB-5919-17462982E5EE}"/>
              </a:ext>
            </a:extLst>
          </p:cNvPr>
          <p:cNvGrpSpPr/>
          <p:nvPr/>
        </p:nvGrpSpPr>
        <p:grpSpPr>
          <a:xfrm>
            <a:off x="7780919" y="4940380"/>
            <a:ext cx="305604" cy="709642"/>
            <a:chOff x="851777" y="4941292"/>
            <a:chExt cx="341760" cy="793599"/>
          </a:xfrm>
        </p:grpSpPr>
        <p:grpSp>
          <p:nvGrpSpPr>
            <p:cNvPr id="31940" name="Group 31939">
              <a:extLst>
                <a:ext uri="{FF2B5EF4-FFF2-40B4-BE49-F238E27FC236}">
                  <a16:creationId xmlns:a16="http://schemas.microsoft.com/office/drawing/2014/main" id="{A2EBD5E8-C3D1-B508-F584-383361F51653}"/>
                </a:ext>
              </a:extLst>
            </p:cNvPr>
            <p:cNvGrpSpPr/>
            <p:nvPr/>
          </p:nvGrpSpPr>
          <p:grpSpPr>
            <a:xfrm>
              <a:off x="851777" y="4941292"/>
              <a:ext cx="341760" cy="276999"/>
              <a:chOff x="1729599" y="4941292"/>
              <a:chExt cx="341760" cy="276999"/>
            </a:xfrm>
          </p:grpSpPr>
          <p:sp>
            <p:nvSpPr>
              <p:cNvPr id="31942" name="TextBox 31941">
                <a:extLst>
                  <a:ext uri="{FF2B5EF4-FFF2-40B4-BE49-F238E27FC236}">
                    <a16:creationId xmlns:a16="http://schemas.microsoft.com/office/drawing/2014/main" id="{7C6722D1-D872-64AE-3B5A-243B7115942B}"/>
                  </a:ext>
                </a:extLst>
              </p:cNvPr>
              <p:cNvSpPr txBox="1"/>
              <p:nvPr/>
            </p:nvSpPr>
            <p:spPr bwMode="auto">
              <a:xfrm>
                <a:off x="1729599"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12</a:t>
                </a:r>
              </a:p>
            </p:txBody>
          </p:sp>
          <p:cxnSp>
            <p:nvCxnSpPr>
              <p:cNvPr id="31943" name="Straight Connector 31942">
                <a:extLst>
                  <a:ext uri="{FF2B5EF4-FFF2-40B4-BE49-F238E27FC236}">
                    <a16:creationId xmlns:a16="http://schemas.microsoft.com/office/drawing/2014/main" id="{1160CBDA-EB5D-72D9-3DD0-22DDF8DC5004}"/>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41" name="TextBox 31940">
              <a:extLst>
                <a:ext uri="{FF2B5EF4-FFF2-40B4-BE49-F238E27FC236}">
                  <a16:creationId xmlns:a16="http://schemas.microsoft.com/office/drawing/2014/main" id="{EF5A07B7-9271-5CD8-6444-AC080295240A}"/>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904" name="Group 31903">
            <a:extLst>
              <a:ext uri="{FF2B5EF4-FFF2-40B4-BE49-F238E27FC236}">
                <a16:creationId xmlns:a16="http://schemas.microsoft.com/office/drawing/2014/main" id="{1F60B307-0015-B41E-B891-F4A994B972C2}"/>
              </a:ext>
            </a:extLst>
          </p:cNvPr>
          <p:cNvGrpSpPr/>
          <p:nvPr/>
        </p:nvGrpSpPr>
        <p:grpSpPr>
          <a:xfrm>
            <a:off x="8244902" y="4940380"/>
            <a:ext cx="305604" cy="709642"/>
            <a:chOff x="851777" y="4941292"/>
            <a:chExt cx="341760" cy="793599"/>
          </a:xfrm>
        </p:grpSpPr>
        <p:grpSp>
          <p:nvGrpSpPr>
            <p:cNvPr id="31936" name="Group 31935">
              <a:extLst>
                <a:ext uri="{FF2B5EF4-FFF2-40B4-BE49-F238E27FC236}">
                  <a16:creationId xmlns:a16="http://schemas.microsoft.com/office/drawing/2014/main" id="{BB2147E5-60CE-B9A3-F77E-863F078A525A}"/>
                </a:ext>
              </a:extLst>
            </p:cNvPr>
            <p:cNvGrpSpPr/>
            <p:nvPr/>
          </p:nvGrpSpPr>
          <p:grpSpPr>
            <a:xfrm>
              <a:off x="851777" y="4941292"/>
              <a:ext cx="341760" cy="276999"/>
              <a:chOff x="1729599" y="4941292"/>
              <a:chExt cx="341760" cy="276999"/>
            </a:xfrm>
          </p:grpSpPr>
          <p:sp>
            <p:nvSpPr>
              <p:cNvPr id="31938" name="TextBox 31937">
                <a:extLst>
                  <a:ext uri="{FF2B5EF4-FFF2-40B4-BE49-F238E27FC236}">
                    <a16:creationId xmlns:a16="http://schemas.microsoft.com/office/drawing/2014/main" id="{40B47AAD-9CF6-EBD9-9F5C-61A7C37DC04B}"/>
                  </a:ext>
                </a:extLst>
              </p:cNvPr>
              <p:cNvSpPr txBox="1"/>
              <p:nvPr/>
            </p:nvSpPr>
            <p:spPr bwMode="auto">
              <a:xfrm>
                <a:off x="1729599"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18</a:t>
                </a:r>
              </a:p>
            </p:txBody>
          </p:sp>
          <p:cxnSp>
            <p:nvCxnSpPr>
              <p:cNvPr id="31939" name="Straight Connector 31938">
                <a:extLst>
                  <a:ext uri="{FF2B5EF4-FFF2-40B4-BE49-F238E27FC236}">
                    <a16:creationId xmlns:a16="http://schemas.microsoft.com/office/drawing/2014/main" id="{380BC95D-1523-E037-83D7-74C8E16B9B35}"/>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37" name="TextBox 31936">
              <a:extLst>
                <a:ext uri="{FF2B5EF4-FFF2-40B4-BE49-F238E27FC236}">
                  <a16:creationId xmlns:a16="http://schemas.microsoft.com/office/drawing/2014/main" id="{3C4323E8-C78F-E9B3-C142-7A8231C861E9}"/>
                </a:ext>
              </a:extLst>
            </p:cNvPr>
            <p:cNvSpPr txBox="1"/>
            <p:nvPr/>
          </p:nvSpPr>
          <p:spPr bwMode="auto">
            <a:xfrm>
              <a:off x="864601" y="5334781"/>
              <a:ext cx="31611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905" name="Group 31904">
            <a:extLst>
              <a:ext uri="{FF2B5EF4-FFF2-40B4-BE49-F238E27FC236}">
                <a16:creationId xmlns:a16="http://schemas.microsoft.com/office/drawing/2014/main" id="{53206E0D-88F3-DE76-D46E-4DF842994BEB}"/>
              </a:ext>
            </a:extLst>
          </p:cNvPr>
          <p:cNvGrpSpPr/>
          <p:nvPr/>
        </p:nvGrpSpPr>
        <p:grpSpPr>
          <a:xfrm>
            <a:off x="8703631" y="4940380"/>
            <a:ext cx="316112" cy="751971"/>
            <a:chOff x="845901" y="4941292"/>
            <a:chExt cx="353511" cy="840936"/>
          </a:xfrm>
        </p:grpSpPr>
        <p:grpSp>
          <p:nvGrpSpPr>
            <p:cNvPr id="31932" name="Group 31931">
              <a:extLst>
                <a:ext uri="{FF2B5EF4-FFF2-40B4-BE49-F238E27FC236}">
                  <a16:creationId xmlns:a16="http://schemas.microsoft.com/office/drawing/2014/main" id="{A2901E62-045C-EEA8-5A1E-03F9ADF2E04D}"/>
                </a:ext>
              </a:extLst>
            </p:cNvPr>
            <p:cNvGrpSpPr/>
            <p:nvPr/>
          </p:nvGrpSpPr>
          <p:grpSpPr>
            <a:xfrm>
              <a:off x="851777" y="4941292"/>
              <a:ext cx="341760" cy="276999"/>
              <a:chOff x="1729599" y="4941292"/>
              <a:chExt cx="341760" cy="276999"/>
            </a:xfrm>
          </p:grpSpPr>
          <p:sp>
            <p:nvSpPr>
              <p:cNvPr id="31934" name="TextBox 31933">
                <a:extLst>
                  <a:ext uri="{FF2B5EF4-FFF2-40B4-BE49-F238E27FC236}">
                    <a16:creationId xmlns:a16="http://schemas.microsoft.com/office/drawing/2014/main" id="{A21ADDFE-E923-99BB-96DE-68214E90693A}"/>
                  </a:ext>
                </a:extLst>
              </p:cNvPr>
              <p:cNvSpPr txBox="1"/>
              <p:nvPr/>
            </p:nvSpPr>
            <p:spPr bwMode="auto">
              <a:xfrm>
                <a:off x="1729599"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24</a:t>
                </a:r>
              </a:p>
            </p:txBody>
          </p:sp>
          <p:cxnSp>
            <p:nvCxnSpPr>
              <p:cNvPr id="31935" name="Straight Connector 31934">
                <a:extLst>
                  <a:ext uri="{FF2B5EF4-FFF2-40B4-BE49-F238E27FC236}">
                    <a16:creationId xmlns:a16="http://schemas.microsoft.com/office/drawing/2014/main" id="{1B5661D9-1450-25A5-26EE-37D3CAF7CC25}"/>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33" name="TextBox 31932">
              <a:extLst>
                <a:ext uri="{FF2B5EF4-FFF2-40B4-BE49-F238E27FC236}">
                  <a16:creationId xmlns:a16="http://schemas.microsoft.com/office/drawing/2014/main" id="{B3F1CE96-E514-F49B-63D2-F94696121FBA}"/>
                </a:ext>
              </a:extLst>
            </p:cNvPr>
            <p:cNvSpPr txBox="1"/>
            <p:nvPr/>
          </p:nvSpPr>
          <p:spPr bwMode="auto">
            <a:xfrm>
              <a:off x="845901" y="5334781"/>
              <a:ext cx="353511" cy="447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43</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906" name="Group 31905">
            <a:extLst>
              <a:ext uri="{FF2B5EF4-FFF2-40B4-BE49-F238E27FC236}">
                <a16:creationId xmlns:a16="http://schemas.microsoft.com/office/drawing/2014/main" id="{9344ADDD-0CD3-390A-1B57-3DCA84B846C8}"/>
              </a:ext>
            </a:extLst>
          </p:cNvPr>
          <p:cNvGrpSpPr/>
          <p:nvPr/>
        </p:nvGrpSpPr>
        <p:grpSpPr>
          <a:xfrm>
            <a:off x="9167615" y="4940380"/>
            <a:ext cx="316112" cy="751971"/>
            <a:chOff x="845901" y="4941292"/>
            <a:chExt cx="353511" cy="840936"/>
          </a:xfrm>
        </p:grpSpPr>
        <p:grpSp>
          <p:nvGrpSpPr>
            <p:cNvPr id="31928" name="Group 31927">
              <a:extLst>
                <a:ext uri="{FF2B5EF4-FFF2-40B4-BE49-F238E27FC236}">
                  <a16:creationId xmlns:a16="http://schemas.microsoft.com/office/drawing/2014/main" id="{47757EC6-DC69-31E7-09EA-423702A1BD4F}"/>
                </a:ext>
              </a:extLst>
            </p:cNvPr>
            <p:cNvGrpSpPr/>
            <p:nvPr/>
          </p:nvGrpSpPr>
          <p:grpSpPr>
            <a:xfrm>
              <a:off x="851777" y="4941292"/>
              <a:ext cx="341760" cy="276999"/>
              <a:chOff x="1729599" y="4941292"/>
              <a:chExt cx="341760" cy="276999"/>
            </a:xfrm>
          </p:grpSpPr>
          <p:sp>
            <p:nvSpPr>
              <p:cNvPr id="31930" name="TextBox 31929">
                <a:extLst>
                  <a:ext uri="{FF2B5EF4-FFF2-40B4-BE49-F238E27FC236}">
                    <a16:creationId xmlns:a16="http://schemas.microsoft.com/office/drawing/2014/main" id="{5C2F8265-1F11-46D9-6CFC-CCA6182E2F62}"/>
                  </a:ext>
                </a:extLst>
              </p:cNvPr>
              <p:cNvSpPr txBox="1"/>
              <p:nvPr/>
            </p:nvSpPr>
            <p:spPr bwMode="auto">
              <a:xfrm>
                <a:off x="1729599"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30</a:t>
                </a:r>
              </a:p>
            </p:txBody>
          </p:sp>
          <p:cxnSp>
            <p:nvCxnSpPr>
              <p:cNvPr id="31931" name="Straight Connector 31930">
                <a:extLst>
                  <a:ext uri="{FF2B5EF4-FFF2-40B4-BE49-F238E27FC236}">
                    <a16:creationId xmlns:a16="http://schemas.microsoft.com/office/drawing/2014/main" id="{928D5307-27A3-9A97-BCA8-5DC7904FF02A}"/>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29" name="TextBox 31928">
              <a:extLst>
                <a:ext uri="{FF2B5EF4-FFF2-40B4-BE49-F238E27FC236}">
                  <a16:creationId xmlns:a16="http://schemas.microsoft.com/office/drawing/2014/main" id="{B4C90960-94D1-B453-F013-18ADB9A3DF9B}"/>
                </a:ext>
              </a:extLst>
            </p:cNvPr>
            <p:cNvSpPr txBox="1"/>
            <p:nvPr/>
          </p:nvSpPr>
          <p:spPr bwMode="auto">
            <a:xfrm>
              <a:off x="845901" y="5334781"/>
              <a:ext cx="353511" cy="447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907" name="Group 31906">
            <a:extLst>
              <a:ext uri="{FF2B5EF4-FFF2-40B4-BE49-F238E27FC236}">
                <a16:creationId xmlns:a16="http://schemas.microsoft.com/office/drawing/2014/main" id="{1DBB3B7C-A097-E300-88B0-548EBD7F80B1}"/>
              </a:ext>
            </a:extLst>
          </p:cNvPr>
          <p:cNvGrpSpPr/>
          <p:nvPr/>
        </p:nvGrpSpPr>
        <p:grpSpPr>
          <a:xfrm>
            <a:off x="9631598" y="4940380"/>
            <a:ext cx="316112" cy="751971"/>
            <a:chOff x="845901" y="4941292"/>
            <a:chExt cx="353511" cy="840936"/>
          </a:xfrm>
        </p:grpSpPr>
        <p:grpSp>
          <p:nvGrpSpPr>
            <p:cNvPr id="31924" name="Group 31923">
              <a:extLst>
                <a:ext uri="{FF2B5EF4-FFF2-40B4-BE49-F238E27FC236}">
                  <a16:creationId xmlns:a16="http://schemas.microsoft.com/office/drawing/2014/main" id="{B74D4EF3-1D19-B60D-8B31-8960A63B5ADB}"/>
                </a:ext>
              </a:extLst>
            </p:cNvPr>
            <p:cNvGrpSpPr/>
            <p:nvPr/>
          </p:nvGrpSpPr>
          <p:grpSpPr>
            <a:xfrm>
              <a:off x="851777" y="4941292"/>
              <a:ext cx="341760" cy="276999"/>
              <a:chOff x="1729599" y="4941292"/>
              <a:chExt cx="341760" cy="276999"/>
            </a:xfrm>
          </p:grpSpPr>
          <p:sp>
            <p:nvSpPr>
              <p:cNvPr id="31926" name="TextBox 31925">
                <a:extLst>
                  <a:ext uri="{FF2B5EF4-FFF2-40B4-BE49-F238E27FC236}">
                    <a16:creationId xmlns:a16="http://schemas.microsoft.com/office/drawing/2014/main" id="{A386CB79-AA35-6560-B27E-90AD41F48E51}"/>
                  </a:ext>
                </a:extLst>
              </p:cNvPr>
              <p:cNvSpPr txBox="1"/>
              <p:nvPr/>
            </p:nvSpPr>
            <p:spPr bwMode="auto">
              <a:xfrm>
                <a:off x="1729599"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36</a:t>
                </a:r>
              </a:p>
            </p:txBody>
          </p:sp>
          <p:cxnSp>
            <p:nvCxnSpPr>
              <p:cNvPr id="31927" name="Straight Connector 31926">
                <a:extLst>
                  <a:ext uri="{FF2B5EF4-FFF2-40B4-BE49-F238E27FC236}">
                    <a16:creationId xmlns:a16="http://schemas.microsoft.com/office/drawing/2014/main" id="{F82BF47B-0578-349C-6402-D4685AAFB08B}"/>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25" name="TextBox 31924">
              <a:extLst>
                <a:ext uri="{FF2B5EF4-FFF2-40B4-BE49-F238E27FC236}">
                  <a16:creationId xmlns:a16="http://schemas.microsoft.com/office/drawing/2014/main" id="{8C48CB1E-06CB-CE71-4E15-C809E6E8D86E}"/>
                </a:ext>
              </a:extLst>
            </p:cNvPr>
            <p:cNvSpPr txBox="1"/>
            <p:nvPr/>
          </p:nvSpPr>
          <p:spPr bwMode="auto">
            <a:xfrm>
              <a:off x="845901" y="5334781"/>
              <a:ext cx="353511" cy="447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43</a:t>
              </a:r>
            </a:p>
          </p:txBody>
        </p:sp>
      </p:grpSp>
      <p:grpSp>
        <p:nvGrpSpPr>
          <p:cNvPr id="31908" name="Group 31907">
            <a:extLst>
              <a:ext uri="{FF2B5EF4-FFF2-40B4-BE49-F238E27FC236}">
                <a16:creationId xmlns:a16="http://schemas.microsoft.com/office/drawing/2014/main" id="{1EE28857-4AAE-9381-5C19-8767E0156380}"/>
              </a:ext>
            </a:extLst>
          </p:cNvPr>
          <p:cNvGrpSpPr/>
          <p:nvPr/>
        </p:nvGrpSpPr>
        <p:grpSpPr>
          <a:xfrm>
            <a:off x="10095583" y="4940380"/>
            <a:ext cx="316112" cy="751971"/>
            <a:chOff x="845902" y="4941292"/>
            <a:chExt cx="353511" cy="840936"/>
          </a:xfrm>
        </p:grpSpPr>
        <p:grpSp>
          <p:nvGrpSpPr>
            <p:cNvPr id="31920" name="Group 31919">
              <a:extLst>
                <a:ext uri="{FF2B5EF4-FFF2-40B4-BE49-F238E27FC236}">
                  <a16:creationId xmlns:a16="http://schemas.microsoft.com/office/drawing/2014/main" id="{5A40043D-3171-4577-301D-D80A8DE76D6E}"/>
                </a:ext>
              </a:extLst>
            </p:cNvPr>
            <p:cNvGrpSpPr/>
            <p:nvPr/>
          </p:nvGrpSpPr>
          <p:grpSpPr>
            <a:xfrm>
              <a:off x="851776" y="4941292"/>
              <a:ext cx="341760" cy="276999"/>
              <a:chOff x="1729598" y="4941292"/>
              <a:chExt cx="341760" cy="276999"/>
            </a:xfrm>
          </p:grpSpPr>
          <p:sp>
            <p:nvSpPr>
              <p:cNvPr id="31922" name="TextBox 31921">
                <a:extLst>
                  <a:ext uri="{FF2B5EF4-FFF2-40B4-BE49-F238E27FC236}">
                    <a16:creationId xmlns:a16="http://schemas.microsoft.com/office/drawing/2014/main" id="{AC445BDF-18D0-D6C8-BC7B-31B7D20E435F}"/>
                  </a:ext>
                </a:extLst>
              </p:cNvPr>
              <p:cNvSpPr txBox="1"/>
              <p:nvPr/>
            </p:nvSpPr>
            <p:spPr bwMode="auto">
              <a:xfrm>
                <a:off x="1729598"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42</a:t>
                </a:r>
              </a:p>
            </p:txBody>
          </p:sp>
          <p:cxnSp>
            <p:nvCxnSpPr>
              <p:cNvPr id="31923" name="Straight Connector 31922">
                <a:extLst>
                  <a:ext uri="{FF2B5EF4-FFF2-40B4-BE49-F238E27FC236}">
                    <a16:creationId xmlns:a16="http://schemas.microsoft.com/office/drawing/2014/main" id="{61C1B77D-B5EC-A1B3-59B1-4AB94878DA0B}"/>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21" name="TextBox 31920">
              <a:extLst>
                <a:ext uri="{FF2B5EF4-FFF2-40B4-BE49-F238E27FC236}">
                  <a16:creationId xmlns:a16="http://schemas.microsoft.com/office/drawing/2014/main" id="{13D9AB99-1CB5-A81E-189D-13F14EE6FA56}"/>
                </a:ext>
              </a:extLst>
            </p:cNvPr>
            <p:cNvSpPr txBox="1"/>
            <p:nvPr/>
          </p:nvSpPr>
          <p:spPr bwMode="auto">
            <a:xfrm>
              <a:off x="845902" y="5334781"/>
              <a:ext cx="353511" cy="447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42</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42</a:t>
              </a:r>
            </a:p>
          </p:txBody>
        </p:sp>
      </p:grpSp>
      <p:grpSp>
        <p:nvGrpSpPr>
          <p:cNvPr id="31909" name="Group 31908">
            <a:extLst>
              <a:ext uri="{FF2B5EF4-FFF2-40B4-BE49-F238E27FC236}">
                <a16:creationId xmlns:a16="http://schemas.microsoft.com/office/drawing/2014/main" id="{198C9CF8-17ED-540A-FC96-45E596FE7ED4}"/>
              </a:ext>
            </a:extLst>
          </p:cNvPr>
          <p:cNvGrpSpPr/>
          <p:nvPr/>
        </p:nvGrpSpPr>
        <p:grpSpPr>
          <a:xfrm>
            <a:off x="10559567" y="4940380"/>
            <a:ext cx="316112" cy="751971"/>
            <a:chOff x="845902" y="4941292"/>
            <a:chExt cx="353511" cy="840936"/>
          </a:xfrm>
        </p:grpSpPr>
        <p:grpSp>
          <p:nvGrpSpPr>
            <p:cNvPr id="31916" name="Group 31915">
              <a:extLst>
                <a:ext uri="{FF2B5EF4-FFF2-40B4-BE49-F238E27FC236}">
                  <a16:creationId xmlns:a16="http://schemas.microsoft.com/office/drawing/2014/main" id="{097EB28F-063D-42BE-0675-160F3F0207BF}"/>
                </a:ext>
              </a:extLst>
            </p:cNvPr>
            <p:cNvGrpSpPr/>
            <p:nvPr/>
          </p:nvGrpSpPr>
          <p:grpSpPr>
            <a:xfrm>
              <a:off x="851776" y="4941292"/>
              <a:ext cx="341760" cy="276999"/>
              <a:chOff x="1729598" y="4941292"/>
              <a:chExt cx="341760" cy="276999"/>
            </a:xfrm>
          </p:grpSpPr>
          <p:sp>
            <p:nvSpPr>
              <p:cNvPr id="31918" name="TextBox 31917">
                <a:extLst>
                  <a:ext uri="{FF2B5EF4-FFF2-40B4-BE49-F238E27FC236}">
                    <a16:creationId xmlns:a16="http://schemas.microsoft.com/office/drawing/2014/main" id="{2EF73EFD-80A8-7BC2-D04A-7E4889A7A00B}"/>
                  </a:ext>
                </a:extLst>
              </p:cNvPr>
              <p:cNvSpPr txBox="1"/>
              <p:nvPr/>
            </p:nvSpPr>
            <p:spPr bwMode="auto">
              <a:xfrm>
                <a:off x="1729598"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48</a:t>
                </a:r>
              </a:p>
            </p:txBody>
          </p:sp>
          <p:cxnSp>
            <p:nvCxnSpPr>
              <p:cNvPr id="31919" name="Straight Connector 31918">
                <a:extLst>
                  <a:ext uri="{FF2B5EF4-FFF2-40B4-BE49-F238E27FC236}">
                    <a16:creationId xmlns:a16="http://schemas.microsoft.com/office/drawing/2014/main" id="{F299218C-8970-626A-BC78-7467EDD44E87}"/>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17" name="TextBox 31916">
              <a:extLst>
                <a:ext uri="{FF2B5EF4-FFF2-40B4-BE49-F238E27FC236}">
                  <a16:creationId xmlns:a16="http://schemas.microsoft.com/office/drawing/2014/main" id="{634EA9B6-6757-863D-41B4-17F403F2954E}"/>
                </a:ext>
              </a:extLst>
            </p:cNvPr>
            <p:cNvSpPr txBox="1"/>
            <p:nvPr/>
          </p:nvSpPr>
          <p:spPr bwMode="auto">
            <a:xfrm>
              <a:off x="845902" y="5334781"/>
              <a:ext cx="353511" cy="447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41</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42</a:t>
              </a:r>
            </a:p>
          </p:txBody>
        </p:sp>
      </p:grpSp>
      <p:grpSp>
        <p:nvGrpSpPr>
          <p:cNvPr id="31910" name="Group 31909">
            <a:extLst>
              <a:ext uri="{FF2B5EF4-FFF2-40B4-BE49-F238E27FC236}">
                <a16:creationId xmlns:a16="http://schemas.microsoft.com/office/drawing/2014/main" id="{721B2B2A-5574-6803-D42A-795898DD1BEE}"/>
              </a:ext>
            </a:extLst>
          </p:cNvPr>
          <p:cNvGrpSpPr/>
          <p:nvPr/>
        </p:nvGrpSpPr>
        <p:grpSpPr>
          <a:xfrm>
            <a:off x="11023548" y="4940380"/>
            <a:ext cx="316112" cy="751971"/>
            <a:chOff x="845902" y="4941292"/>
            <a:chExt cx="353511" cy="840936"/>
          </a:xfrm>
        </p:grpSpPr>
        <p:grpSp>
          <p:nvGrpSpPr>
            <p:cNvPr id="31912" name="Group 31911">
              <a:extLst>
                <a:ext uri="{FF2B5EF4-FFF2-40B4-BE49-F238E27FC236}">
                  <a16:creationId xmlns:a16="http://schemas.microsoft.com/office/drawing/2014/main" id="{40876F68-9C2D-961B-7676-C9E3E4B528B3}"/>
                </a:ext>
              </a:extLst>
            </p:cNvPr>
            <p:cNvGrpSpPr/>
            <p:nvPr/>
          </p:nvGrpSpPr>
          <p:grpSpPr>
            <a:xfrm>
              <a:off x="851776" y="4941292"/>
              <a:ext cx="341760" cy="276999"/>
              <a:chOff x="1729598" y="4941292"/>
              <a:chExt cx="341760" cy="276999"/>
            </a:xfrm>
          </p:grpSpPr>
          <p:sp>
            <p:nvSpPr>
              <p:cNvPr id="31914" name="TextBox 31913">
                <a:extLst>
                  <a:ext uri="{FF2B5EF4-FFF2-40B4-BE49-F238E27FC236}">
                    <a16:creationId xmlns:a16="http://schemas.microsoft.com/office/drawing/2014/main" id="{615F2A98-66EB-D5AD-BC95-06A1B4A79D34}"/>
                  </a:ext>
                </a:extLst>
              </p:cNvPr>
              <p:cNvSpPr txBox="1"/>
              <p:nvPr/>
            </p:nvSpPr>
            <p:spPr bwMode="auto">
              <a:xfrm>
                <a:off x="1729598" y="494129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54</a:t>
                </a:r>
              </a:p>
            </p:txBody>
          </p:sp>
          <p:cxnSp>
            <p:nvCxnSpPr>
              <p:cNvPr id="31915" name="Straight Connector 31914">
                <a:extLst>
                  <a:ext uri="{FF2B5EF4-FFF2-40B4-BE49-F238E27FC236}">
                    <a16:creationId xmlns:a16="http://schemas.microsoft.com/office/drawing/2014/main" id="{34A56644-3890-FFB5-E56D-FB0D42A75B37}"/>
                  </a:ext>
                </a:extLst>
              </p:cNvPr>
              <p:cNvCxnSpPr/>
              <p:nvPr/>
            </p:nvCxnSpPr>
            <p:spPr bwMode="auto">
              <a:xfrm>
                <a:off x="1908977" y="4941292"/>
                <a:ext cx="0" cy="69850"/>
              </a:xfrm>
              <a:prstGeom prst="line">
                <a:avLst/>
              </a:prstGeom>
              <a:noFill/>
              <a:ln w="28575" cap="flat" cmpd="sng" algn="ctr">
                <a:solidFill>
                  <a:schemeClr val="bg1"/>
                </a:solidFill>
                <a:prstDash val="solid"/>
                <a:round/>
                <a:headEnd type="none" w="med" len="med"/>
                <a:tailEnd type="none" w="med" len="med"/>
              </a:ln>
              <a:effectLst/>
            </p:spPr>
          </p:cxnSp>
        </p:grpSp>
        <p:sp>
          <p:nvSpPr>
            <p:cNvPr id="31913" name="TextBox 31912">
              <a:extLst>
                <a:ext uri="{FF2B5EF4-FFF2-40B4-BE49-F238E27FC236}">
                  <a16:creationId xmlns:a16="http://schemas.microsoft.com/office/drawing/2014/main" id="{A1EC9368-7399-D1D4-3F2D-5E3F1B121E1E}"/>
                </a:ext>
              </a:extLst>
            </p:cNvPr>
            <p:cNvSpPr txBox="1"/>
            <p:nvPr/>
          </p:nvSpPr>
          <p:spPr bwMode="auto">
            <a:xfrm>
              <a:off x="845902" y="5334781"/>
              <a:ext cx="353511" cy="447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000" b="0" dirty="0">
                  <a:solidFill>
                    <a:schemeClr val="bg1"/>
                  </a:solidFill>
                  <a:latin typeface="Calibri" panose="020F0502020204030204" pitchFamily="34" charset="0"/>
                </a:rPr>
                <a:t>28</a:t>
              </a:r>
              <a:br>
                <a:rPr lang="en-US" sz="1000" b="0" dirty="0">
                  <a:solidFill>
                    <a:schemeClr val="bg1"/>
                  </a:solidFill>
                  <a:latin typeface="Calibri" panose="020F0502020204030204" pitchFamily="34" charset="0"/>
                </a:rPr>
              </a:br>
              <a:r>
                <a:rPr lang="en-US" sz="1000" b="0" dirty="0">
                  <a:solidFill>
                    <a:schemeClr val="bg1"/>
                  </a:solidFill>
                  <a:latin typeface="Calibri" panose="020F0502020204030204" pitchFamily="34" charset="0"/>
                </a:rPr>
                <a:t>28</a:t>
              </a:r>
            </a:p>
          </p:txBody>
        </p:sp>
      </p:grpSp>
      <p:pic>
        <p:nvPicPr>
          <p:cNvPr id="31911" name="Graphic 31910">
            <a:extLst>
              <a:ext uri="{FF2B5EF4-FFF2-40B4-BE49-F238E27FC236}">
                <a16:creationId xmlns:a16="http://schemas.microsoft.com/office/drawing/2014/main" id="{77239618-323A-B482-04E7-ED16985A444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p:blipFill>
        <p:spPr>
          <a:xfrm>
            <a:off x="7043452" y="1753609"/>
            <a:ext cx="4290953" cy="180343"/>
          </a:xfrm>
          <a:prstGeom prst="rect">
            <a:avLst/>
          </a:prstGeom>
        </p:spPr>
      </p:pic>
      <p:graphicFrame>
        <p:nvGraphicFramePr>
          <p:cNvPr id="31952" name="Table 31865">
            <a:extLst>
              <a:ext uri="{FF2B5EF4-FFF2-40B4-BE49-F238E27FC236}">
                <a16:creationId xmlns:a16="http://schemas.microsoft.com/office/drawing/2014/main" id="{204EAC8D-9DCC-A1C6-0105-33A30DC9679E}"/>
              </a:ext>
            </a:extLst>
          </p:cNvPr>
          <p:cNvGraphicFramePr>
            <a:graphicFrameLocks noGrp="1"/>
          </p:cNvGraphicFramePr>
          <p:nvPr>
            <p:extLst>
              <p:ext uri="{D42A27DB-BD31-4B8C-83A1-F6EECF244321}">
                <p14:modId xmlns:p14="http://schemas.microsoft.com/office/powerpoint/2010/main" val="3138300540"/>
              </p:ext>
            </p:extLst>
          </p:nvPr>
        </p:nvGraphicFramePr>
        <p:xfrm>
          <a:off x="8299427" y="2740370"/>
          <a:ext cx="3436724" cy="1051712"/>
        </p:xfrm>
        <a:graphic>
          <a:graphicData uri="http://schemas.openxmlformats.org/drawingml/2006/table">
            <a:tbl>
              <a:tblPr firstRow="1" bandRow="1">
                <a:tableStyleId>{93296810-A885-4BE3-A3E7-6D5BEEA58F35}</a:tableStyleId>
              </a:tblPr>
              <a:tblGrid>
                <a:gridCol w="1371600">
                  <a:extLst>
                    <a:ext uri="{9D8B030D-6E8A-4147-A177-3AD203B41FA5}">
                      <a16:colId xmlns:a16="http://schemas.microsoft.com/office/drawing/2014/main" val="2806967941"/>
                    </a:ext>
                  </a:extLst>
                </a:gridCol>
                <a:gridCol w="793080">
                  <a:extLst>
                    <a:ext uri="{9D8B030D-6E8A-4147-A177-3AD203B41FA5}">
                      <a16:colId xmlns:a16="http://schemas.microsoft.com/office/drawing/2014/main" val="2911274143"/>
                    </a:ext>
                  </a:extLst>
                </a:gridCol>
                <a:gridCol w="1272044">
                  <a:extLst>
                    <a:ext uri="{9D8B030D-6E8A-4147-A177-3AD203B41FA5}">
                      <a16:colId xmlns:a16="http://schemas.microsoft.com/office/drawing/2014/main" val="68499448"/>
                    </a:ext>
                  </a:extLst>
                </a:gridCol>
              </a:tblGrid>
              <a:tr h="201024">
                <a:tc>
                  <a:txBody>
                    <a:bodyPr/>
                    <a:lstStyle/>
                    <a:p>
                      <a:pPr algn="ctr"/>
                      <a:endParaRPr lang="en-US" sz="1400" dirty="0">
                        <a:solidFill>
                          <a:schemeClr val="bg1"/>
                        </a:solidFill>
                      </a:endParaRP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accent3"/>
                          </a:solidFill>
                        </a:rPr>
                        <a:t>Placebo</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accent1"/>
                          </a:solidFill>
                        </a:rPr>
                        <a:t>Ibrutinib</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133336091"/>
                  </a:ext>
                </a:extLst>
              </a:tr>
              <a:tr h="201024">
                <a:tc>
                  <a:txBody>
                    <a:bodyPr/>
                    <a:lstStyle/>
                    <a:p>
                      <a:pPr algn="ctr"/>
                      <a:r>
                        <a:rPr lang="en-US" sz="1400" b="1" dirty="0">
                          <a:solidFill>
                            <a:schemeClr val="bg1"/>
                          </a:solidFill>
                        </a:rPr>
                        <a:t>4-yr OS rate, %</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100</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98</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556234762"/>
                  </a:ext>
                </a:extLst>
              </a:tr>
              <a:tr h="201024">
                <a:tc>
                  <a:txBody>
                    <a:bodyPr/>
                    <a:lstStyle/>
                    <a:p>
                      <a:pPr algn="ctr"/>
                      <a:r>
                        <a:rPr lang="en-US" sz="1400" b="1" dirty="0">
                          <a:solidFill>
                            <a:schemeClr val="bg1"/>
                          </a:solidFill>
                        </a:rPr>
                        <a:t>(95% CI)</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endParaRPr lang="en-US" sz="1400" dirty="0">
                        <a:solidFill>
                          <a:schemeClr val="bg1"/>
                        </a:solidFill>
                      </a:endParaRP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(84.3-99.7)</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122657948"/>
                  </a:ext>
                </a:extLst>
              </a:tr>
              <a:tr h="201024">
                <a:tc>
                  <a:txBody>
                    <a:bodyPr/>
                    <a:lstStyle/>
                    <a:p>
                      <a:pPr algn="ctr"/>
                      <a:r>
                        <a:rPr lang="en-US" sz="1400" b="1" dirty="0">
                          <a:solidFill>
                            <a:schemeClr val="bg1"/>
                          </a:solidFill>
                        </a:rPr>
                        <a:t>Total Deaths</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0</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algn="ctr"/>
                      <a:r>
                        <a:rPr lang="en-US" sz="1400" dirty="0">
                          <a:solidFill>
                            <a:schemeClr val="bg1"/>
                          </a:solidFill>
                        </a:rPr>
                        <a:t>1</a:t>
                      </a:r>
                    </a:p>
                  </a:txBody>
                  <a:tcPr marL="49567" marR="49567" marT="24784" marB="2478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705548473"/>
                  </a:ext>
                </a:extLst>
              </a:tr>
            </a:tbl>
          </a:graphicData>
        </a:graphic>
      </p:graphicFrame>
      <p:sp>
        <p:nvSpPr>
          <p:cNvPr id="6" name="TextBox 5">
            <a:extLst>
              <a:ext uri="{FF2B5EF4-FFF2-40B4-BE49-F238E27FC236}">
                <a16:creationId xmlns:a16="http://schemas.microsoft.com/office/drawing/2014/main" id="{06B7F016-D202-5FFE-E231-930146E0EDF4}"/>
              </a:ext>
            </a:extLst>
          </p:cNvPr>
          <p:cNvSpPr txBox="1"/>
          <p:nvPr/>
        </p:nvSpPr>
        <p:spPr bwMode="auto">
          <a:xfrm>
            <a:off x="6953893" y="4201834"/>
            <a:ext cx="9561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800" dirty="0" err="1">
                <a:solidFill>
                  <a:schemeClr val="bg1"/>
                </a:solidFill>
                <a:latin typeface="Calibri" panose="020F0502020204030204" pitchFamily="34" charset="0"/>
              </a:rPr>
              <a:t>Prerandomization</a:t>
            </a:r>
            <a:r>
              <a:rPr lang="en-US" sz="800" dirty="0">
                <a:solidFill>
                  <a:schemeClr val="bg1"/>
                </a:solidFill>
                <a:latin typeface="Calibri" panose="020F0502020204030204" pitchFamily="34" charset="0"/>
              </a:rPr>
              <a:t> treatment with </a:t>
            </a:r>
            <a:r>
              <a:rPr lang="en-US" sz="800" dirty="0" err="1">
                <a:solidFill>
                  <a:schemeClr val="bg1"/>
                </a:solidFill>
                <a:latin typeface="Calibri" panose="020F0502020204030204" pitchFamily="34" charset="0"/>
              </a:rPr>
              <a:t>Ibr</a:t>
            </a:r>
            <a:r>
              <a:rPr lang="en-US" sz="800" dirty="0">
                <a:solidFill>
                  <a:schemeClr val="bg1"/>
                </a:solidFill>
                <a:latin typeface="Calibri" panose="020F0502020204030204" pitchFamily="34" charset="0"/>
              </a:rPr>
              <a:t> + Ven</a:t>
            </a:r>
          </a:p>
        </p:txBody>
      </p:sp>
    </p:spTree>
    <p:extLst>
      <p:ext uri="{BB962C8B-B14F-4D97-AF65-F5344CB8AC3E}">
        <p14:creationId xmlns:p14="http://schemas.microsoft.com/office/powerpoint/2010/main" val="2898103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a:t>
            </a:r>
            <a:br>
              <a:rPr lang="en-US" dirty="0"/>
            </a:br>
            <a:r>
              <a:rPr lang="en-US" dirty="0"/>
              <a:t>CR Rates (Secondary Endpoint)</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Allan. ASH 2022. Abstr 92.</a:t>
            </a:r>
            <a:endParaRPr lang="en-US" altLang="en-US" sz="1200" b="0" dirty="0">
              <a:solidFill>
                <a:schemeClr val="bg2"/>
              </a:solidFill>
              <a:latin typeface="Calibri" panose="020F0502020204030204" pitchFamily="34" charset="0"/>
            </a:endParaRPr>
          </a:p>
        </p:txBody>
      </p:sp>
      <p:sp>
        <p:nvSpPr>
          <p:cNvPr id="3" name="TextBox 2">
            <a:extLst>
              <a:ext uri="{FF2B5EF4-FFF2-40B4-BE49-F238E27FC236}">
                <a16:creationId xmlns:a16="http://schemas.microsoft.com/office/drawing/2014/main" id="{76F191D7-5473-A460-59B6-5F4FFBA47210}"/>
              </a:ext>
            </a:extLst>
          </p:cNvPr>
          <p:cNvSpPr txBox="1"/>
          <p:nvPr/>
        </p:nvSpPr>
        <p:spPr bwMode="auto">
          <a:xfrm>
            <a:off x="4715933" y="1613864"/>
            <a:ext cx="27601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CR Rate</a:t>
            </a:r>
          </a:p>
        </p:txBody>
      </p:sp>
      <p:sp>
        <p:nvSpPr>
          <p:cNvPr id="6" name="TextBox 5">
            <a:extLst>
              <a:ext uri="{FF2B5EF4-FFF2-40B4-BE49-F238E27FC236}">
                <a16:creationId xmlns:a16="http://schemas.microsoft.com/office/drawing/2014/main" id="{C3C6CB95-D935-13FB-FED6-06D5C308AB65}"/>
              </a:ext>
            </a:extLst>
          </p:cNvPr>
          <p:cNvSpPr txBox="1"/>
          <p:nvPr/>
        </p:nvSpPr>
        <p:spPr bwMode="auto">
          <a:xfrm>
            <a:off x="3316629" y="2380644"/>
            <a:ext cx="196053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12% improvement</a:t>
            </a:r>
          </a:p>
        </p:txBody>
      </p:sp>
      <p:sp>
        <p:nvSpPr>
          <p:cNvPr id="7" name="TextBox 6">
            <a:extLst>
              <a:ext uri="{FF2B5EF4-FFF2-40B4-BE49-F238E27FC236}">
                <a16:creationId xmlns:a16="http://schemas.microsoft.com/office/drawing/2014/main" id="{D14A7F42-AE98-0C5A-AA44-75F0B506C106}"/>
              </a:ext>
            </a:extLst>
          </p:cNvPr>
          <p:cNvSpPr txBox="1"/>
          <p:nvPr/>
        </p:nvSpPr>
        <p:spPr bwMode="auto">
          <a:xfrm>
            <a:off x="7316205" y="1928861"/>
            <a:ext cx="182288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14% improvement</a:t>
            </a:r>
          </a:p>
        </p:txBody>
      </p:sp>
      <p:sp>
        <p:nvSpPr>
          <p:cNvPr id="8" name="Left Brace 7">
            <a:extLst>
              <a:ext uri="{FF2B5EF4-FFF2-40B4-BE49-F238E27FC236}">
                <a16:creationId xmlns:a16="http://schemas.microsoft.com/office/drawing/2014/main" id="{C295E3E2-6ACF-737B-345E-348EB312C866}"/>
              </a:ext>
            </a:extLst>
          </p:cNvPr>
          <p:cNvSpPr/>
          <p:nvPr/>
        </p:nvSpPr>
        <p:spPr bwMode="auto">
          <a:xfrm rot="5400000">
            <a:off x="8113407" y="624514"/>
            <a:ext cx="208941" cy="3433189"/>
          </a:xfrm>
          <a:prstGeom prst="lef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9" name="Left Brace 8">
            <a:extLst>
              <a:ext uri="{FF2B5EF4-FFF2-40B4-BE49-F238E27FC236}">
                <a16:creationId xmlns:a16="http://schemas.microsoft.com/office/drawing/2014/main" id="{22E17098-F068-DE37-4077-8A3E10BF8F19}"/>
              </a:ext>
            </a:extLst>
          </p:cNvPr>
          <p:cNvSpPr/>
          <p:nvPr/>
        </p:nvSpPr>
        <p:spPr bwMode="auto">
          <a:xfrm rot="5400000">
            <a:off x="4214867" y="1066460"/>
            <a:ext cx="208941" cy="3433189"/>
          </a:xfrm>
          <a:prstGeom prst="leftBrace">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10" name="TextBox 9">
            <a:extLst>
              <a:ext uri="{FF2B5EF4-FFF2-40B4-BE49-F238E27FC236}">
                <a16:creationId xmlns:a16="http://schemas.microsoft.com/office/drawing/2014/main" id="{9D6E95D5-6A1C-7F45-637C-0C4086AA3D12}"/>
              </a:ext>
            </a:extLst>
          </p:cNvPr>
          <p:cNvSpPr txBox="1"/>
          <p:nvPr/>
        </p:nvSpPr>
        <p:spPr bwMode="auto">
          <a:xfrm rot="16200000">
            <a:off x="949021" y="3283684"/>
            <a:ext cx="20420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Best CR Rate (%)</a:t>
            </a:r>
          </a:p>
        </p:txBody>
      </p:sp>
      <p:sp>
        <p:nvSpPr>
          <p:cNvPr id="11" name="TextBox 10">
            <a:extLst>
              <a:ext uri="{FF2B5EF4-FFF2-40B4-BE49-F238E27FC236}">
                <a16:creationId xmlns:a16="http://schemas.microsoft.com/office/drawing/2014/main" id="{99E561ED-C4E4-BE10-5397-8D16F6C480C6}"/>
              </a:ext>
            </a:extLst>
          </p:cNvPr>
          <p:cNvSpPr txBox="1"/>
          <p:nvPr/>
        </p:nvSpPr>
        <p:spPr bwMode="auto">
          <a:xfrm>
            <a:off x="2673081" y="3316369"/>
            <a:ext cx="5356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51%</a:t>
            </a:r>
          </a:p>
        </p:txBody>
      </p:sp>
      <p:sp>
        <p:nvSpPr>
          <p:cNvPr id="12" name="TextBox 11">
            <a:extLst>
              <a:ext uri="{FF2B5EF4-FFF2-40B4-BE49-F238E27FC236}">
                <a16:creationId xmlns:a16="http://schemas.microsoft.com/office/drawing/2014/main" id="{F608F3DE-FC4F-BFA3-65FC-46CD8F759105}"/>
              </a:ext>
            </a:extLst>
          </p:cNvPr>
          <p:cNvSpPr txBox="1"/>
          <p:nvPr/>
        </p:nvSpPr>
        <p:spPr bwMode="auto">
          <a:xfrm>
            <a:off x="3599204" y="3084103"/>
            <a:ext cx="5356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p>
        </p:txBody>
      </p:sp>
      <p:sp>
        <p:nvSpPr>
          <p:cNvPr id="13" name="TextBox 12">
            <a:extLst>
              <a:ext uri="{FF2B5EF4-FFF2-40B4-BE49-F238E27FC236}">
                <a16:creationId xmlns:a16="http://schemas.microsoft.com/office/drawing/2014/main" id="{CC2209F5-B133-280A-1290-5BED70B677A9}"/>
              </a:ext>
            </a:extLst>
          </p:cNvPr>
          <p:cNvSpPr txBox="1"/>
          <p:nvPr/>
        </p:nvSpPr>
        <p:spPr bwMode="auto">
          <a:xfrm>
            <a:off x="4525327" y="3084103"/>
            <a:ext cx="5356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60%</a:t>
            </a:r>
          </a:p>
        </p:txBody>
      </p:sp>
      <p:sp>
        <p:nvSpPr>
          <p:cNvPr id="14" name="TextBox 13">
            <a:extLst>
              <a:ext uri="{FF2B5EF4-FFF2-40B4-BE49-F238E27FC236}">
                <a16:creationId xmlns:a16="http://schemas.microsoft.com/office/drawing/2014/main" id="{934BCCC7-1BF7-9E4D-7149-6E322EC6FBA3}"/>
              </a:ext>
            </a:extLst>
          </p:cNvPr>
          <p:cNvSpPr txBox="1"/>
          <p:nvPr/>
        </p:nvSpPr>
        <p:spPr bwMode="auto">
          <a:xfrm>
            <a:off x="5460050" y="2990917"/>
            <a:ext cx="5356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63%</a:t>
            </a:r>
          </a:p>
        </p:txBody>
      </p:sp>
      <p:sp>
        <p:nvSpPr>
          <p:cNvPr id="15" name="TextBox 14">
            <a:extLst>
              <a:ext uri="{FF2B5EF4-FFF2-40B4-BE49-F238E27FC236}">
                <a16:creationId xmlns:a16="http://schemas.microsoft.com/office/drawing/2014/main" id="{04E03F74-1D88-068B-C469-A22387F5FBDE}"/>
              </a:ext>
            </a:extLst>
          </p:cNvPr>
          <p:cNvSpPr txBox="1"/>
          <p:nvPr/>
        </p:nvSpPr>
        <p:spPr bwMode="auto">
          <a:xfrm>
            <a:off x="6554235" y="2887525"/>
            <a:ext cx="5356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67%</a:t>
            </a:r>
          </a:p>
        </p:txBody>
      </p:sp>
      <p:sp>
        <p:nvSpPr>
          <p:cNvPr id="16" name="TextBox 15">
            <a:extLst>
              <a:ext uri="{FF2B5EF4-FFF2-40B4-BE49-F238E27FC236}">
                <a16:creationId xmlns:a16="http://schemas.microsoft.com/office/drawing/2014/main" id="{74A75BD8-9BB5-DAE6-A950-2C19D6211DBA}"/>
              </a:ext>
            </a:extLst>
          </p:cNvPr>
          <p:cNvSpPr txBox="1"/>
          <p:nvPr/>
        </p:nvSpPr>
        <p:spPr bwMode="auto">
          <a:xfrm>
            <a:off x="7502530" y="2752621"/>
            <a:ext cx="5356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72%</a:t>
            </a:r>
          </a:p>
        </p:txBody>
      </p:sp>
      <p:sp>
        <p:nvSpPr>
          <p:cNvPr id="17" name="TextBox 16">
            <a:extLst>
              <a:ext uri="{FF2B5EF4-FFF2-40B4-BE49-F238E27FC236}">
                <a16:creationId xmlns:a16="http://schemas.microsoft.com/office/drawing/2014/main" id="{5B03F55F-A965-3AC0-6B1D-F23BA2941BA0}"/>
              </a:ext>
            </a:extLst>
          </p:cNvPr>
          <p:cNvSpPr txBox="1"/>
          <p:nvPr/>
        </p:nvSpPr>
        <p:spPr bwMode="auto">
          <a:xfrm>
            <a:off x="8423629" y="2752620"/>
            <a:ext cx="5356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72%</a:t>
            </a:r>
          </a:p>
        </p:txBody>
      </p:sp>
      <p:sp>
        <p:nvSpPr>
          <p:cNvPr id="18" name="TextBox 17">
            <a:extLst>
              <a:ext uri="{FF2B5EF4-FFF2-40B4-BE49-F238E27FC236}">
                <a16:creationId xmlns:a16="http://schemas.microsoft.com/office/drawing/2014/main" id="{C5F23F10-2AAA-59C8-CB7F-A01F3A3E06FE}"/>
              </a:ext>
            </a:extLst>
          </p:cNvPr>
          <p:cNvSpPr txBox="1"/>
          <p:nvPr/>
        </p:nvSpPr>
        <p:spPr bwMode="auto">
          <a:xfrm>
            <a:off x="9372413" y="2517016"/>
            <a:ext cx="5356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81%</a:t>
            </a:r>
          </a:p>
        </p:txBody>
      </p:sp>
      <p:grpSp>
        <p:nvGrpSpPr>
          <p:cNvPr id="31" name="Group 30">
            <a:extLst>
              <a:ext uri="{FF2B5EF4-FFF2-40B4-BE49-F238E27FC236}">
                <a16:creationId xmlns:a16="http://schemas.microsoft.com/office/drawing/2014/main" id="{0AF92C53-74B3-B30E-A278-3CBC7187CC2E}"/>
              </a:ext>
            </a:extLst>
          </p:cNvPr>
          <p:cNvGrpSpPr/>
          <p:nvPr/>
        </p:nvGrpSpPr>
        <p:grpSpPr>
          <a:xfrm>
            <a:off x="2011921" y="2153697"/>
            <a:ext cx="436882" cy="2930769"/>
            <a:chOff x="2011921" y="2138213"/>
            <a:chExt cx="436882" cy="3809631"/>
          </a:xfrm>
        </p:grpSpPr>
        <p:sp>
          <p:nvSpPr>
            <p:cNvPr id="19" name="TextBox 18">
              <a:extLst>
                <a:ext uri="{FF2B5EF4-FFF2-40B4-BE49-F238E27FC236}">
                  <a16:creationId xmlns:a16="http://schemas.microsoft.com/office/drawing/2014/main" id="{56DB3935-59E6-E630-0210-3DBCA40DA1F8}"/>
                </a:ext>
              </a:extLst>
            </p:cNvPr>
            <p:cNvSpPr txBox="1"/>
            <p:nvPr/>
          </p:nvSpPr>
          <p:spPr bwMode="auto">
            <a:xfrm>
              <a:off x="2011921" y="2138213"/>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sp>
          <p:nvSpPr>
            <p:cNvPr id="20" name="TextBox 19">
              <a:extLst>
                <a:ext uri="{FF2B5EF4-FFF2-40B4-BE49-F238E27FC236}">
                  <a16:creationId xmlns:a16="http://schemas.microsoft.com/office/drawing/2014/main" id="{505F987B-5470-E58C-ADE9-807FDA5355AD}"/>
                </a:ext>
              </a:extLst>
            </p:cNvPr>
            <p:cNvSpPr txBox="1"/>
            <p:nvPr/>
          </p:nvSpPr>
          <p:spPr bwMode="auto">
            <a:xfrm>
              <a:off x="2090469" y="285241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sp>
          <p:nvSpPr>
            <p:cNvPr id="21" name="TextBox 20">
              <a:extLst>
                <a:ext uri="{FF2B5EF4-FFF2-40B4-BE49-F238E27FC236}">
                  <a16:creationId xmlns:a16="http://schemas.microsoft.com/office/drawing/2014/main" id="{2C58E5B1-4834-CDC5-903E-66F25E706F12}"/>
                </a:ext>
              </a:extLst>
            </p:cNvPr>
            <p:cNvSpPr txBox="1"/>
            <p:nvPr/>
          </p:nvSpPr>
          <p:spPr bwMode="auto">
            <a:xfrm>
              <a:off x="2090469" y="3562091"/>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22" name="TextBox 21">
              <a:extLst>
                <a:ext uri="{FF2B5EF4-FFF2-40B4-BE49-F238E27FC236}">
                  <a16:creationId xmlns:a16="http://schemas.microsoft.com/office/drawing/2014/main" id="{FEF14EFC-AE9A-2068-C5E2-49D26725794B}"/>
                </a:ext>
              </a:extLst>
            </p:cNvPr>
            <p:cNvSpPr txBox="1"/>
            <p:nvPr/>
          </p:nvSpPr>
          <p:spPr bwMode="auto">
            <a:xfrm>
              <a:off x="2090469" y="4251861"/>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23" name="TextBox 22">
              <a:extLst>
                <a:ext uri="{FF2B5EF4-FFF2-40B4-BE49-F238E27FC236}">
                  <a16:creationId xmlns:a16="http://schemas.microsoft.com/office/drawing/2014/main" id="{52567D71-2CC1-BE9A-3B8E-B6F8F0CE5FD2}"/>
                </a:ext>
              </a:extLst>
            </p:cNvPr>
            <p:cNvSpPr txBox="1"/>
            <p:nvPr/>
          </p:nvSpPr>
          <p:spPr bwMode="auto">
            <a:xfrm>
              <a:off x="2090469" y="4961535"/>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24" name="TextBox 23">
              <a:extLst>
                <a:ext uri="{FF2B5EF4-FFF2-40B4-BE49-F238E27FC236}">
                  <a16:creationId xmlns:a16="http://schemas.microsoft.com/office/drawing/2014/main" id="{526B408F-3725-B0B3-CBAA-EE4F4C7D2A2F}"/>
                </a:ext>
              </a:extLst>
            </p:cNvPr>
            <p:cNvSpPr txBox="1"/>
            <p:nvPr/>
          </p:nvSpPr>
          <p:spPr bwMode="auto">
            <a:xfrm>
              <a:off x="2169016" y="5670845"/>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cxnSp>
          <p:nvCxnSpPr>
            <p:cNvPr id="25" name="Straight Connector 24">
              <a:extLst>
                <a:ext uri="{FF2B5EF4-FFF2-40B4-BE49-F238E27FC236}">
                  <a16:creationId xmlns:a16="http://schemas.microsoft.com/office/drawing/2014/main" id="{3CB38044-F028-37DE-7501-CD68016DB760}"/>
                </a:ext>
              </a:extLst>
            </p:cNvPr>
            <p:cNvCxnSpPr>
              <a:cxnSpLocks/>
            </p:cNvCxnSpPr>
            <p:nvPr/>
          </p:nvCxnSpPr>
          <p:spPr bwMode="auto">
            <a:xfrm>
              <a:off x="2358859" y="5816559"/>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B16FD04-F16D-B8D4-97D9-35142BBBE2AB}"/>
                </a:ext>
              </a:extLst>
            </p:cNvPr>
            <p:cNvCxnSpPr>
              <a:cxnSpLocks/>
            </p:cNvCxnSpPr>
            <p:nvPr/>
          </p:nvCxnSpPr>
          <p:spPr bwMode="auto">
            <a:xfrm>
              <a:off x="2352509" y="5112734"/>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8563A4D-3042-4E30-F215-9130B0E4EAEB}"/>
                </a:ext>
              </a:extLst>
            </p:cNvPr>
            <p:cNvCxnSpPr>
              <a:cxnSpLocks/>
            </p:cNvCxnSpPr>
            <p:nvPr/>
          </p:nvCxnSpPr>
          <p:spPr bwMode="auto">
            <a:xfrm>
              <a:off x="2352509" y="4404939"/>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C033840B-BB3F-0C12-37AC-0005149760B1}"/>
                </a:ext>
              </a:extLst>
            </p:cNvPr>
            <p:cNvCxnSpPr>
              <a:cxnSpLocks/>
            </p:cNvCxnSpPr>
            <p:nvPr/>
          </p:nvCxnSpPr>
          <p:spPr bwMode="auto">
            <a:xfrm>
              <a:off x="2358859" y="3693364"/>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24C5AC8D-A5C5-3D2A-F8A0-7A40010DF199}"/>
                </a:ext>
              </a:extLst>
            </p:cNvPr>
            <p:cNvCxnSpPr>
              <a:cxnSpLocks/>
            </p:cNvCxnSpPr>
            <p:nvPr/>
          </p:nvCxnSpPr>
          <p:spPr bwMode="auto">
            <a:xfrm>
              <a:off x="2358859" y="2985569"/>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07FD6DAC-2538-2460-7F5F-E320BD75F961}"/>
                </a:ext>
              </a:extLst>
            </p:cNvPr>
            <p:cNvCxnSpPr>
              <a:cxnSpLocks/>
            </p:cNvCxnSpPr>
            <p:nvPr/>
          </p:nvCxnSpPr>
          <p:spPr bwMode="auto">
            <a:xfrm>
              <a:off x="2369083" y="2276712"/>
              <a:ext cx="79720" cy="0"/>
            </a:xfrm>
            <a:prstGeom prst="line">
              <a:avLst/>
            </a:prstGeom>
            <a:noFill/>
            <a:ln w="28575" cap="flat" cmpd="sng" algn="ctr">
              <a:solidFill>
                <a:schemeClr val="bg1"/>
              </a:solidFill>
              <a:prstDash val="solid"/>
              <a:round/>
              <a:headEnd type="none" w="med" len="med"/>
              <a:tailEnd type="none" w="med" len="med"/>
            </a:ln>
            <a:effectLst/>
          </p:spPr>
        </p:cxnSp>
      </p:grpSp>
      <p:sp>
        <p:nvSpPr>
          <p:cNvPr id="32" name="TextBox 31">
            <a:extLst>
              <a:ext uri="{FF2B5EF4-FFF2-40B4-BE49-F238E27FC236}">
                <a16:creationId xmlns:a16="http://schemas.microsoft.com/office/drawing/2014/main" id="{F39576D9-033E-6131-55D2-F7F70174D3C5}"/>
              </a:ext>
            </a:extLst>
          </p:cNvPr>
          <p:cNvSpPr txBox="1"/>
          <p:nvPr/>
        </p:nvSpPr>
        <p:spPr bwMode="auto">
          <a:xfrm>
            <a:off x="2279892" y="4962441"/>
            <a:ext cx="12959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err="1">
                <a:solidFill>
                  <a:schemeClr val="bg1"/>
                </a:solidFill>
                <a:latin typeface="Calibri" panose="020F0502020204030204" pitchFamily="34" charset="0"/>
              </a:rPr>
              <a:t>Prerandomization</a:t>
            </a:r>
            <a:endParaRPr lang="en-US" sz="1200" b="0" dirty="0">
              <a:solidFill>
                <a:schemeClr val="bg1"/>
              </a:solidFill>
              <a:latin typeface="Calibri" panose="020F0502020204030204" pitchFamily="34" charset="0"/>
            </a:endParaRPr>
          </a:p>
        </p:txBody>
      </p:sp>
      <p:sp>
        <p:nvSpPr>
          <p:cNvPr id="33" name="TextBox 32">
            <a:extLst>
              <a:ext uri="{FF2B5EF4-FFF2-40B4-BE49-F238E27FC236}">
                <a16:creationId xmlns:a16="http://schemas.microsoft.com/office/drawing/2014/main" id="{9F2BF1A8-02C8-8C13-FD77-2B79FB24A1A1}"/>
              </a:ext>
            </a:extLst>
          </p:cNvPr>
          <p:cNvSpPr txBox="1"/>
          <p:nvPr/>
        </p:nvSpPr>
        <p:spPr bwMode="auto">
          <a:xfrm>
            <a:off x="3504615" y="4979136"/>
            <a:ext cx="7248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 </a:t>
            </a: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Post</a:t>
            </a:r>
          </a:p>
        </p:txBody>
      </p:sp>
      <p:sp>
        <p:nvSpPr>
          <p:cNvPr id="34" name="TextBox 33">
            <a:extLst>
              <a:ext uri="{FF2B5EF4-FFF2-40B4-BE49-F238E27FC236}">
                <a16:creationId xmlns:a16="http://schemas.microsoft.com/office/drawing/2014/main" id="{9620537C-C388-B473-052A-F08408BAD9D7}"/>
              </a:ext>
            </a:extLst>
          </p:cNvPr>
          <p:cNvSpPr txBox="1"/>
          <p:nvPr/>
        </p:nvSpPr>
        <p:spPr bwMode="auto">
          <a:xfrm>
            <a:off x="4424036" y="4975270"/>
            <a:ext cx="7248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 </a:t>
            </a: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Post</a:t>
            </a:r>
          </a:p>
        </p:txBody>
      </p:sp>
      <p:sp>
        <p:nvSpPr>
          <p:cNvPr id="35" name="TextBox 34">
            <a:extLst>
              <a:ext uri="{FF2B5EF4-FFF2-40B4-BE49-F238E27FC236}">
                <a16:creationId xmlns:a16="http://schemas.microsoft.com/office/drawing/2014/main" id="{B0FE08E9-7DF8-A8BB-A479-9DE8D2D2A6C8}"/>
              </a:ext>
            </a:extLst>
          </p:cNvPr>
          <p:cNvSpPr txBox="1"/>
          <p:nvPr/>
        </p:nvSpPr>
        <p:spPr bwMode="auto">
          <a:xfrm>
            <a:off x="5365460" y="4969799"/>
            <a:ext cx="72487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 </a:t>
            </a: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Post</a:t>
            </a:r>
          </a:p>
        </p:txBody>
      </p:sp>
      <p:sp>
        <p:nvSpPr>
          <p:cNvPr id="40" name="TextBox 39">
            <a:extLst>
              <a:ext uri="{FF2B5EF4-FFF2-40B4-BE49-F238E27FC236}">
                <a16:creationId xmlns:a16="http://schemas.microsoft.com/office/drawing/2014/main" id="{7411291E-6028-A332-5D86-63274DE586D7}"/>
              </a:ext>
            </a:extLst>
          </p:cNvPr>
          <p:cNvSpPr txBox="1"/>
          <p:nvPr/>
        </p:nvSpPr>
        <p:spPr bwMode="auto">
          <a:xfrm>
            <a:off x="6191019" y="4962441"/>
            <a:ext cx="129599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err="1">
                <a:solidFill>
                  <a:schemeClr val="bg1"/>
                </a:solidFill>
                <a:latin typeface="Calibri" panose="020F0502020204030204" pitchFamily="34" charset="0"/>
              </a:rPr>
              <a:t>Prerandomization</a:t>
            </a:r>
            <a:endParaRPr lang="en-US" sz="1200" b="0" dirty="0">
              <a:solidFill>
                <a:schemeClr val="bg1"/>
              </a:solidFill>
              <a:latin typeface="Calibri" panose="020F0502020204030204" pitchFamily="34" charset="0"/>
            </a:endParaRPr>
          </a:p>
        </p:txBody>
      </p:sp>
      <p:sp>
        <p:nvSpPr>
          <p:cNvPr id="41" name="TextBox 40">
            <a:extLst>
              <a:ext uri="{FF2B5EF4-FFF2-40B4-BE49-F238E27FC236}">
                <a16:creationId xmlns:a16="http://schemas.microsoft.com/office/drawing/2014/main" id="{9C716DB8-651B-B7D5-8AF9-A9815479F13C}"/>
              </a:ext>
            </a:extLst>
          </p:cNvPr>
          <p:cNvSpPr txBox="1"/>
          <p:nvPr/>
        </p:nvSpPr>
        <p:spPr bwMode="auto">
          <a:xfrm>
            <a:off x="7415739" y="4979136"/>
            <a:ext cx="7248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 </a:t>
            </a: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Post</a:t>
            </a:r>
          </a:p>
        </p:txBody>
      </p:sp>
      <p:sp>
        <p:nvSpPr>
          <p:cNvPr id="42" name="TextBox 41">
            <a:extLst>
              <a:ext uri="{FF2B5EF4-FFF2-40B4-BE49-F238E27FC236}">
                <a16:creationId xmlns:a16="http://schemas.microsoft.com/office/drawing/2014/main" id="{082ABCC2-A1A4-8B36-2DAE-42B6275095BA}"/>
              </a:ext>
            </a:extLst>
          </p:cNvPr>
          <p:cNvSpPr txBox="1"/>
          <p:nvPr/>
        </p:nvSpPr>
        <p:spPr bwMode="auto">
          <a:xfrm>
            <a:off x="8335163" y="4975270"/>
            <a:ext cx="7248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 </a:t>
            </a: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Post</a:t>
            </a:r>
          </a:p>
        </p:txBody>
      </p:sp>
      <p:sp>
        <p:nvSpPr>
          <p:cNvPr id="43" name="TextBox 42">
            <a:extLst>
              <a:ext uri="{FF2B5EF4-FFF2-40B4-BE49-F238E27FC236}">
                <a16:creationId xmlns:a16="http://schemas.microsoft.com/office/drawing/2014/main" id="{219EB1BF-5095-3707-3482-38A2791C38EC}"/>
              </a:ext>
            </a:extLst>
          </p:cNvPr>
          <p:cNvSpPr txBox="1"/>
          <p:nvPr/>
        </p:nvSpPr>
        <p:spPr bwMode="auto">
          <a:xfrm>
            <a:off x="9276586" y="4969799"/>
            <a:ext cx="7248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3 </a:t>
            </a:r>
            <a:r>
              <a:rPr lang="en-US" sz="1200" b="0" dirty="0" err="1">
                <a:solidFill>
                  <a:schemeClr val="bg1"/>
                </a:solidFill>
                <a:latin typeface="Calibri" panose="020F0502020204030204" pitchFamily="34" charset="0"/>
              </a:rPr>
              <a:t>yr</a:t>
            </a:r>
            <a:r>
              <a:rPr lang="en-US" sz="1200" b="0" dirty="0">
                <a:solidFill>
                  <a:schemeClr val="bg1"/>
                </a:solidFill>
                <a:latin typeface="Calibri" panose="020F0502020204030204" pitchFamily="34" charset="0"/>
              </a:rPr>
              <a:t> Post</a:t>
            </a:r>
          </a:p>
        </p:txBody>
      </p:sp>
      <p:sp>
        <p:nvSpPr>
          <p:cNvPr id="44" name="TextBox 43">
            <a:extLst>
              <a:ext uri="{FF2B5EF4-FFF2-40B4-BE49-F238E27FC236}">
                <a16:creationId xmlns:a16="http://schemas.microsoft.com/office/drawing/2014/main" id="{E2E68157-1D9E-7DDB-9DD6-C68F85CD3C58}"/>
              </a:ext>
            </a:extLst>
          </p:cNvPr>
          <p:cNvSpPr txBox="1"/>
          <p:nvPr/>
        </p:nvSpPr>
        <p:spPr bwMode="auto">
          <a:xfrm>
            <a:off x="7500374" y="5323018"/>
            <a:ext cx="14350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Ibrutinib </a:t>
            </a:r>
            <a:r>
              <a:rPr lang="en-US" sz="1400" b="0" dirty="0">
                <a:solidFill>
                  <a:schemeClr val="accent1"/>
                </a:solidFill>
                <a:latin typeface="Calibri" panose="020F0502020204030204" pitchFamily="34" charset="0"/>
              </a:rPr>
              <a:t>(n = 43)</a:t>
            </a:r>
          </a:p>
        </p:txBody>
      </p:sp>
      <p:sp>
        <p:nvSpPr>
          <p:cNvPr id="45" name="TextBox 44">
            <a:extLst>
              <a:ext uri="{FF2B5EF4-FFF2-40B4-BE49-F238E27FC236}">
                <a16:creationId xmlns:a16="http://schemas.microsoft.com/office/drawing/2014/main" id="{EE941C89-9605-CD4D-99C5-062BAF72EDDD}"/>
              </a:ext>
            </a:extLst>
          </p:cNvPr>
          <p:cNvSpPr txBox="1"/>
          <p:nvPr/>
        </p:nvSpPr>
        <p:spPr bwMode="auto">
          <a:xfrm>
            <a:off x="3627830" y="5316936"/>
            <a:ext cx="13724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Placebo </a:t>
            </a:r>
            <a:r>
              <a:rPr lang="en-US" sz="1400" b="0" dirty="0">
                <a:solidFill>
                  <a:schemeClr val="accent3"/>
                </a:solidFill>
                <a:latin typeface="Calibri" panose="020F0502020204030204" pitchFamily="34" charset="0"/>
              </a:rPr>
              <a:t>(n = 43)</a:t>
            </a:r>
          </a:p>
        </p:txBody>
      </p:sp>
      <p:sp>
        <p:nvSpPr>
          <p:cNvPr id="46" name="TextBox 45">
            <a:extLst>
              <a:ext uri="{FF2B5EF4-FFF2-40B4-BE49-F238E27FC236}">
                <a16:creationId xmlns:a16="http://schemas.microsoft.com/office/drawing/2014/main" id="{37F2169C-8573-79AB-2EBD-08E78134719B}"/>
              </a:ext>
            </a:extLst>
          </p:cNvPr>
          <p:cNvSpPr txBox="1"/>
          <p:nvPr/>
        </p:nvSpPr>
        <p:spPr bwMode="auto">
          <a:xfrm>
            <a:off x="5366022" y="5680456"/>
            <a:ext cx="18441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Confirmed </a:t>
            </a:r>
            <a:r>
              <a:rPr lang="en-US" dirty="0" err="1">
                <a:solidFill>
                  <a:schemeClr val="bg1"/>
                </a:solidFill>
                <a:latin typeface="Calibri" panose="020F0502020204030204" pitchFamily="34" charset="0"/>
              </a:rPr>
              <a:t>uMRD</a:t>
            </a:r>
            <a:endParaRPr lang="en-US" dirty="0">
              <a:solidFill>
                <a:schemeClr val="bg1"/>
              </a:solidFill>
              <a:latin typeface="Calibri" panose="020F0502020204030204" pitchFamily="34" charset="0"/>
            </a:endParaRPr>
          </a:p>
        </p:txBody>
      </p:sp>
      <p:sp>
        <p:nvSpPr>
          <p:cNvPr id="47" name="Rectangle 46">
            <a:extLst>
              <a:ext uri="{FF2B5EF4-FFF2-40B4-BE49-F238E27FC236}">
                <a16:creationId xmlns:a16="http://schemas.microsoft.com/office/drawing/2014/main" id="{30F5C4DB-BDC7-DF50-68E7-81530ED5912F}"/>
              </a:ext>
            </a:extLst>
          </p:cNvPr>
          <p:cNvSpPr/>
          <p:nvPr/>
        </p:nvSpPr>
        <p:spPr bwMode="auto">
          <a:xfrm>
            <a:off x="2673081" y="3602879"/>
            <a:ext cx="508897" cy="138516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000" b="0" dirty="0">
                <a:latin typeface="Calibri" panose="020F0502020204030204" pitchFamily="34" charset="0"/>
              </a:rPr>
              <a:t>n</a:t>
            </a:r>
            <a:r>
              <a:rPr lang="en-US" sz="1000" b="0" dirty="0">
                <a:solidFill>
                  <a:schemeClr val="tx1"/>
                </a:solidFill>
                <a:latin typeface="Calibri" panose="020F0502020204030204" pitchFamily="34" charset="0"/>
              </a:rPr>
              <a:t> = 22</a:t>
            </a:r>
          </a:p>
        </p:txBody>
      </p:sp>
      <p:sp>
        <p:nvSpPr>
          <p:cNvPr id="48" name="Rectangle 47">
            <a:extLst>
              <a:ext uri="{FF2B5EF4-FFF2-40B4-BE49-F238E27FC236}">
                <a16:creationId xmlns:a16="http://schemas.microsoft.com/office/drawing/2014/main" id="{A73102B4-130E-E0A0-CD9B-D30E54495B89}"/>
              </a:ext>
            </a:extLst>
          </p:cNvPr>
          <p:cNvSpPr/>
          <p:nvPr/>
        </p:nvSpPr>
        <p:spPr bwMode="auto">
          <a:xfrm>
            <a:off x="3593715" y="3353973"/>
            <a:ext cx="508897" cy="16340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000" b="0" dirty="0">
                <a:latin typeface="Calibri" panose="020F0502020204030204" pitchFamily="34" charset="0"/>
              </a:rPr>
              <a:t>n</a:t>
            </a:r>
            <a:r>
              <a:rPr lang="en-US" sz="1000" b="0" dirty="0">
                <a:solidFill>
                  <a:schemeClr val="tx1"/>
                </a:solidFill>
                <a:latin typeface="Calibri" panose="020F0502020204030204" pitchFamily="34" charset="0"/>
              </a:rPr>
              <a:t> = 26</a:t>
            </a:r>
          </a:p>
        </p:txBody>
      </p:sp>
      <p:sp>
        <p:nvSpPr>
          <p:cNvPr id="49" name="Rectangle 48">
            <a:extLst>
              <a:ext uri="{FF2B5EF4-FFF2-40B4-BE49-F238E27FC236}">
                <a16:creationId xmlns:a16="http://schemas.microsoft.com/office/drawing/2014/main" id="{7F3A0004-4BDE-75EF-3AA5-E995ADBFDA7A}"/>
              </a:ext>
            </a:extLst>
          </p:cNvPr>
          <p:cNvSpPr/>
          <p:nvPr/>
        </p:nvSpPr>
        <p:spPr bwMode="auto">
          <a:xfrm>
            <a:off x="4532134" y="3343843"/>
            <a:ext cx="508897" cy="163407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000" b="0" dirty="0">
                <a:latin typeface="Calibri" panose="020F0502020204030204" pitchFamily="34" charset="0"/>
              </a:rPr>
              <a:t>n</a:t>
            </a:r>
            <a:r>
              <a:rPr lang="en-US" sz="1000" b="0" dirty="0">
                <a:solidFill>
                  <a:schemeClr val="tx1"/>
                </a:solidFill>
                <a:latin typeface="Calibri" panose="020F0502020204030204" pitchFamily="34" charset="0"/>
              </a:rPr>
              <a:t> = 26</a:t>
            </a:r>
          </a:p>
        </p:txBody>
      </p:sp>
      <p:sp>
        <p:nvSpPr>
          <p:cNvPr id="50" name="Rectangle 49">
            <a:extLst>
              <a:ext uri="{FF2B5EF4-FFF2-40B4-BE49-F238E27FC236}">
                <a16:creationId xmlns:a16="http://schemas.microsoft.com/office/drawing/2014/main" id="{0C83303E-5403-ECE9-804C-1ED50694A2C4}"/>
              </a:ext>
            </a:extLst>
          </p:cNvPr>
          <p:cNvSpPr/>
          <p:nvPr/>
        </p:nvSpPr>
        <p:spPr bwMode="auto">
          <a:xfrm>
            <a:off x="5467526" y="3269227"/>
            <a:ext cx="508897" cy="170869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000" b="0" dirty="0">
                <a:latin typeface="Calibri" panose="020F0502020204030204" pitchFamily="34" charset="0"/>
              </a:rPr>
              <a:t>n</a:t>
            </a:r>
            <a:r>
              <a:rPr lang="en-US" sz="1000" b="0" dirty="0">
                <a:solidFill>
                  <a:schemeClr val="tx1"/>
                </a:solidFill>
                <a:latin typeface="Calibri" panose="020F0502020204030204" pitchFamily="34" charset="0"/>
              </a:rPr>
              <a:t> = 27</a:t>
            </a:r>
          </a:p>
        </p:txBody>
      </p:sp>
      <p:sp>
        <p:nvSpPr>
          <p:cNvPr id="51" name="Rectangle 50">
            <a:extLst>
              <a:ext uri="{FF2B5EF4-FFF2-40B4-BE49-F238E27FC236}">
                <a16:creationId xmlns:a16="http://schemas.microsoft.com/office/drawing/2014/main" id="{1FE264A5-1328-CD37-2F1C-B4E282905D10}"/>
              </a:ext>
            </a:extLst>
          </p:cNvPr>
          <p:cNvSpPr/>
          <p:nvPr/>
        </p:nvSpPr>
        <p:spPr bwMode="auto">
          <a:xfrm>
            <a:off x="6567632" y="3161109"/>
            <a:ext cx="508897" cy="1816807"/>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000" b="0" dirty="0">
                <a:latin typeface="Calibri" panose="020F0502020204030204" pitchFamily="34" charset="0"/>
              </a:rPr>
              <a:t>n</a:t>
            </a:r>
            <a:r>
              <a:rPr lang="en-US" sz="1000" b="0" dirty="0">
                <a:solidFill>
                  <a:schemeClr val="tx1"/>
                </a:solidFill>
                <a:latin typeface="Calibri" panose="020F0502020204030204" pitchFamily="34" charset="0"/>
              </a:rPr>
              <a:t> = 29</a:t>
            </a:r>
          </a:p>
        </p:txBody>
      </p:sp>
      <p:sp>
        <p:nvSpPr>
          <p:cNvPr id="52" name="Rectangle 51">
            <a:extLst>
              <a:ext uri="{FF2B5EF4-FFF2-40B4-BE49-F238E27FC236}">
                <a16:creationId xmlns:a16="http://schemas.microsoft.com/office/drawing/2014/main" id="{F63C815C-603C-CFC6-0DB1-13635CFA4453}"/>
              </a:ext>
            </a:extLst>
          </p:cNvPr>
          <p:cNvSpPr/>
          <p:nvPr/>
        </p:nvSpPr>
        <p:spPr bwMode="auto">
          <a:xfrm>
            <a:off x="7501640" y="3054562"/>
            <a:ext cx="508897" cy="193018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000" b="0" dirty="0">
                <a:latin typeface="Calibri" panose="020F0502020204030204" pitchFamily="34" charset="0"/>
              </a:rPr>
              <a:t>n</a:t>
            </a:r>
            <a:r>
              <a:rPr lang="en-US" sz="1000" b="0" dirty="0">
                <a:solidFill>
                  <a:schemeClr val="tx1"/>
                </a:solidFill>
                <a:latin typeface="Calibri" panose="020F0502020204030204" pitchFamily="34" charset="0"/>
              </a:rPr>
              <a:t> = 31</a:t>
            </a:r>
          </a:p>
        </p:txBody>
      </p:sp>
      <p:sp>
        <p:nvSpPr>
          <p:cNvPr id="53" name="Rectangle 52">
            <a:extLst>
              <a:ext uri="{FF2B5EF4-FFF2-40B4-BE49-F238E27FC236}">
                <a16:creationId xmlns:a16="http://schemas.microsoft.com/office/drawing/2014/main" id="{AED86156-2391-69BD-D5AF-82D6863C2238}"/>
              </a:ext>
            </a:extLst>
          </p:cNvPr>
          <p:cNvSpPr/>
          <p:nvPr/>
        </p:nvSpPr>
        <p:spPr bwMode="auto">
          <a:xfrm>
            <a:off x="8422688" y="3054562"/>
            <a:ext cx="508897" cy="193018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000" b="0" dirty="0">
                <a:latin typeface="Calibri" panose="020F0502020204030204" pitchFamily="34" charset="0"/>
              </a:rPr>
              <a:t>n</a:t>
            </a:r>
            <a:r>
              <a:rPr lang="en-US" sz="1000" b="0" dirty="0">
                <a:solidFill>
                  <a:schemeClr val="tx1"/>
                </a:solidFill>
                <a:latin typeface="Calibri" panose="020F0502020204030204" pitchFamily="34" charset="0"/>
              </a:rPr>
              <a:t> = 31</a:t>
            </a:r>
          </a:p>
        </p:txBody>
      </p:sp>
      <p:sp>
        <p:nvSpPr>
          <p:cNvPr id="54" name="Rectangle 53">
            <a:extLst>
              <a:ext uri="{FF2B5EF4-FFF2-40B4-BE49-F238E27FC236}">
                <a16:creationId xmlns:a16="http://schemas.microsoft.com/office/drawing/2014/main" id="{DD061A53-2581-BD8B-2235-8C44794F5DFE}"/>
              </a:ext>
            </a:extLst>
          </p:cNvPr>
          <p:cNvSpPr/>
          <p:nvPr/>
        </p:nvSpPr>
        <p:spPr bwMode="auto">
          <a:xfrm>
            <a:off x="9343736" y="2798204"/>
            <a:ext cx="508897" cy="217971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000" b="0" dirty="0">
                <a:latin typeface="Calibri" panose="020F0502020204030204" pitchFamily="34" charset="0"/>
              </a:rPr>
              <a:t>n</a:t>
            </a:r>
            <a:r>
              <a:rPr lang="en-US" sz="1000" b="0" dirty="0">
                <a:solidFill>
                  <a:schemeClr val="tx1"/>
                </a:solidFill>
                <a:latin typeface="Calibri" panose="020F0502020204030204" pitchFamily="34" charset="0"/>
              </a:rPr>
              <a:t> = 35</a:t>
            </a:r>
          </a:p>
        </p:txBody>
      </p:sp>
      <p:sp>
        <p:nvSpPr>
          <p:cNvPr id="5" name="Freeform 4">
            <a:extLst>
              <a:ext uri="{FF2B5EF4-FFF2-40B4-BE49-F238E27FC236}">
                <a16:creationId xmlns:a16="http://schemas.microsoft.com/office/drawing/2014/main" id="{030ED1F9-BE82-0596-6E99-CDD41CA50D00}"/>
              </a:ext>
            </a:extLst>
          </p:cNvPr>
          <p:cNvSpPr/>
          <p:nvPr/>
        </p:nvSpPr>
        <p:spPr bwMode="auto">
          <a:xfrm>
            <a:off x="2438400" y="2267415"/>
            <a:ext cx="7642302" cy="2713463"/>
          </a:xfrm>
          <a:custGeom>
            <a:avLst/>
            <a:gdLst>
              <a:gd name="connsiteX0" fmla="*/ 0 w 7642302"/>
              <a:gd name="connsiteY0" fmla="*/ 0 h 2713463"/>
              <a:gd name="connsiteX1" fmla="*/ 0 w 7642302"/>
              <a:gd name="connsiteY1" fmla="*/ 2713463 h 2713463"/>
              <a:gd name="connsiteX2" fmla="*/ 7642302 w 7642302"/>
              <a:gd name="connsiteY2" fmla="*/ 2713463 h 2713463"/>
            </a:gdLst>
            <a:ahLst/>
            <a:cxnLst>
              <a:cxn ang="0">
                <a:pos x="connsiteX0" y="connsiteY0"/>
              </a:cxn>
              <a:cxn ang="0">
                <a:pos x="connsiteX1" y="connsiteY1"/>
              </a:cxn>
              <a:cxn ang="0">
                <a:pos x="connsiteX2" y="connsiteY2"/>
              </a:cxn>
            </a:cxnLst>
            <a:rect l="l" t="t" r="r" b="b"/>
            <a:pathLst>
              <a:path w="7642302" h="2713463">
                <a:moveTo>
                  <a:pt x="0" y="0"/>
                </a:moveTo>
                <a:lnTo>
                  <a:pt x="0" y="2713463"/>
                </a:lnTo>
                <a:lnTo>
                  <a:pt x="7642302" y="2713463"/>
                </a:lnTo>
              </a:path>
            </a:pathLst>
          </a:custGeom>
          <a:noFill/>
          <a:ln w="28575">
            <a:solidFill>
              <a:schemeClr val="bg1"/>
            </a:solidFill>
            <a:miter lim="800000"/>
            <a:headEnd/>
            <a:tailEnd/>
          </a:ln>
        </p:spPr>
        <p:txBody>
          <a:bodyPr rtlCol="0" anchor="ctr"/>
          <a:lstStyle/>
          <a:p>
            <a:pPr algn="ctr"/>
            <a:endParaRPr lang="en-US"/>
          </a:p>
        </p:txBody>
      </p:sp>
    </p:spTree>
    <p:extLst>
      <p:ext uri="{BB962C8B-B14F-4D97-AF65-F5344CB8AC3E}">
        <p14:creationId xmlns:p14="http://schemas.microsoft.com/office/powerpoint/2010/main" val="1318104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a:t>
            </a:r>
            <a:br>
              <a:rPr lang="en-US" dirty="0"/>
            </a:br>
            <a:r>
              <a:rPr lang="en-US" dirty="0"/>
              <a:t>CR and MRD Status (Secondary Endpoints)</a:t>
            </a:r>
            <a:endParaRPr lang="en-US" altLang="en-US" dirty="0"/>
          </a:p>
        </p:txBody>
      </p:sp>
      <p:sp>
        <p:nvSpPr>
          <p:cNvPr id="8" name="Content Placeholder 7">
            <a:extLst>
              <a:ext uri="{FF2B5EF4-FFF2-40B4-BE49-F238E27FC236}">
                <a16:creationId xmlns:a16="http://schemas.microsoft.com/office/drawing/2014/main" id="{F635E7D1-B48C-C18C-0780-A4F0933B8EEF}"/>
              </a:ext>
            </a:extLst>
          </p:cNvPr>
          <p:cNvSpPr>
            <a:spLocks noGrp="1"/>
          </p:cNvSpPr>
          <p:nvPr>
            <p:ph idx="1"/>
          </p:nvPr>
        </p:nvSpPr>
        <p:spPr>
          <a:xfrm>
            <a:off x="604675" y="5781905"/>
            <a:ext cx="10877529" cy="381828"/>
          </a:xfrm>
        </p:spPr>
        <p:txBody>
          <a:bodyPr/>
          <a:lstStyle/>
          <a:p>
            <a:r>
              <a:rPr lang="en-US" sz="2400" dirty="0"/>
              <a:t>Sustainability of </a:t>
            </a:r>
            <a:r>
              <a:rPr lang="en-US" sz="2400" dirty="0" err="1"/>
              <a:t>uMRD</a:t>
            </a:r>
            <a:r>
              <a:rPr lang="en-US" sz="2400" dirty="0"/>
              <a:t> similar in ITT population</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614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Allan. ASH 2022. Abstr 92.</a:t>
            </a:r>
            <a:endParaRPr lang="en-US" altLang="en-US" sz="1200" b="0" dirty="0">
              <a:solidFill>
                <a:schemeClr val="bg2"/>
              </a:solidFill>
              <a:latin typeface="Calibri" panose="020F0502020204030204" pitchFamily="34" charset="0"/>
            </a:endParaRPr>
          </a:p>
        </p:txBody>
      </p:sp>
      <p:sp>
        <p:nvSpPr>
          <p:cNvPr id="10" name="TextBox 9">
            <a:extLst>
              <a:ext uri="{FF2B5EF4-FFF2-40B4-BE49-F238E27FC236}">
                <a16:creationId xmlns:a16="http://schemas.microsoft.com/office/drawing/2014/main" id="{623E5026-AD8F-D349-81EE-539BE86722BE}"/>
              </a:ext>
            </a:extLst>
          </p:cNvPr>
          <p:cNvSpPr txBox="1"/>
          <p:nvPr/>
        </p:nvSpPr>
        <p:spPr bwMode="auto">
          <a:xfrm>
            <a:off x="3304297" y="1491722"/>
            <a:ext cx="40744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MRD Status of Evaluable Patients</a:t>
            </a:r>
          </a:p>
        </p:txBody>
      </p:sp>
      <p:sp>
        <p:nvSpPr>
          <p:cNvPr id="2" name="TextBox 1">
            <a:extLst>
              <a:ext uri="{FF2B5EF4-FFF2-40B4-BE49-F238E27FC236}">
                <a16:creationId xmlns:a16="http://schemas.microsoft.com/office/drawing/2014/main" id="{86809620-2ED4-AA8D-3085-4481220E894B}"/>
              </a:ext>
            </a:extLst>
          </p:cNvPr>
          <p:cNvSpPr txBox="1"/>
          <p:nvPr/>
        </p:nvSpPr>
        <p:spPr bwMode="auto">
          <a:xfrm>
            <a:off x="9391775" y="4958747"/>
            <a:ext cx="281987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*By 8-color flow cytometry. </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Includes patients who met any 1 of following criteria: PD, initiation of subsequent therapy, death, or withdrawal from study.</a:t>
            </a:r>
          </a:p>
        </p:txBody>
      </p:sp>
      <p:sp>
        <p:nvSpPr>
          <p:cNvPr id="3" name="TextBox 2">
            <a:extLst>
              <a:ext uri="{FF2B5EF4-FFF2-40B4-BE49-F238E27FC236}">
                <a16:creationId xmlns:a16="http://schemas.microsoft.com/office/drawing/2014/main" id="{2D78F50F-28EC-5BAF-D413-FD3B5BAB0EEF}"/>
              </a:ext>
            </a:extLst>
          </p:cNvPr>
          <p:cNvSpPr txBox="1"/>
          <p:nvPr/>
        </p:nvSpPr>
        <p:spPr bwMode="auto">
          <a:xfrm>
            <a:off x="9714640" y="2576439"/>
            <a:ext cx="228395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MRD negative (&lt;10</a:t>
            </a:r>
            <a:r>
              <a:rPr lang="en-US" b="0" baseline="30000" dirty="0">
                <a:solidFill>
                  <a:schemeClr val="bg1"/>
                </a:solidFill>
                <a:latin typeface="Calibri" panose="020F0502020204030204" pitchFamily="34" charset="0"/>
              </a:rPr>
              <a:t>-4</a:t>
            </a:r>
            <a:r>
              <a:rPr lang="en-US" b="0" dirty="0">
                <a:solidFill>
                  <a:schemeClr val="bg1"/>
                </a:solidFill>
                <a:latin typeface="Calibri" panose="020F0502020204030204" pitchFamily="34" charset="0"/>
              </a:rPr>
              <a:t>)*</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MRD positive (≥10</a:t>
            </a:r>
            <a:r>
              <a:rPr lang="en-US" b="0" baseline="30000" dirty="0">
                <a:solidFill>
                  <a:schemeClr val="bg1"/>
                </a:solidFill>
                <a:latin typeface="Calibri" panose="020F0502020204030204" pitchFamily="34" charset="0"/>
              </a:rPr>
              <a:t>-4</a:t>
            </a:r>
            <a:r>
              <a:rPr lang="en-US" b="0" dirty="0">
                <a:solidFill>
                  <a:schemeClr val="bg1"/>
                </a:solidFill>
                <a:latin typeface="Calibri" panose="020F0502020204030204" pitchFamily="34" charset="0"/>
              </a:rPr>
              <a:t>)</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Off MRD follow-up</a:t>
            </a:r>
            <a:r>
              <a:rPr lang="en-US" b="0" baseline="30000" dirty="0">
                <a:solidFill>
                  <a:schemeClr val="bg1"/>
                </a:solidFill>
                <a:latin typeface="Calibri" panose="020F0502020204030204" pitchFamily="34" charset="0"/>
              </a:rPr>
              <a:t>†</a:t>
            </a:r>
          </a:p>
        </p:txBody>
      </p:sp>
      <p:sp>
        <p:nvSpPr>
          <p:cNvPr id="5" name="Rectangle 4">
            <a:extLst>
              <a:ext uri="{FF2B5EF4-FFF2-40B4-BE49-F238E27FC236}">
                <a16:creationId xmlns:a16="http://schemas.microsoft.com/office/drawing/2014/main" id="{E5323ADE-7F96-92D5-56C9-59520B46F0D2}"/>
              </a:ext>
            </a:extLst>
          </p:cNvPr>
          <p:cNvSpPr/>
          <p:nvPr/>
        </p:nvSpPr>
        <p:spPr bwMode="auto">
          <a:xfrm>
            <a:off x="9593130" y="2699751"/>
            <a:ext cx="136525" cy="13652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 name="Rectangle 5">
            <a:extLst>
              <a:ext uri="{FF2B5EF4-FFF2-40B4-BE49-F238E27FC236}">
                <a16:creationId xmlns:a16="http://schemas.microsoft.com/office/drawing/2014/main" id="{6F17A7CE-D6AB-9425-0497-E2CAD63CF6F3}"/>
              </a:ext>
            </a:extLst>
          </p:cNvPr>
          <p:cNvSpPr/>
          <p:nvPr/>
        </p:nvSpPr>
        <p:spPr bwMode="auto">
          <a:xfrm>
            <a:off x="9593130" y="2976441"/>
            <a:ext cx="136525" cy="136525"/>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7" name="Rectangle 6">
            <a:extLst>
              <a:ext uri="{FF2B5EF4-FFF2-40B4-BE49-F238E27FC236}">
                <a16:creationId xmlns:a16="http://schemas.microsoft.com/office/drawing/2014/main" id="{80262384-C92F-FD05-E662-ECC900D57A87}"/>
              </a:ext>
            </a:extLst>
          </p:cNvPr>
          <p:cNvSpPr/>
          <p:nvPr/>
        </p:nvSpPr>
        <p:spPr bwMode="auto">
          <a:xfrm>
            <a:off x="9593130" y="3246814"/>
            <a:ext cx="136525" cy="13652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 name="TextBox 8">
            <a:extLst>
              <a:ext uri="{FF2B5EF4-FFF2-40B4-BE49-F238E27FC236}">
                <a16:creationId xmlns:a16="http://schemas.microsoft.com/office/drawing/2014/main" id="{A191F06D-ADF2-D6E7-84F9-30650F96621B}"/>
              </a:ext>
            </a:extLst>
          </p:cNvPr>
          <p:cNvSpPr txBox="1"/>
          <p:nvPr/>
        </p:nvSpPr>
        <p:spPr bwMode="auto">
          <a:xfrm rot="16200000">
            <a:off x="-446955" y="3456944"/>
            <a:ext cx="368821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MRD Status of Evaluable Patients (%)</a:t>
            </a:r>
          </a:p>
        </p:txBody>
      </p:sp>
      <p:sp>
        <p:nvSpPr>
          <p:cNvPr id="11" name="TextBox 10">
            <a:extLst>
              <a:ext uri="{FF2B5EF4-FFF2-40B4-BE49-F238E27FC236}">
                <a16:creationId xmlns:a16="http://schemas.microsoft.com/office/drawing/2014/main" id="{3404EC79-03C8-8F67-7055-AA280E7FE853}"/>
              </a:ext>
            </a:extLst>
          </p:cNvPr>
          <p:cNvSpPr txBox="1"/>
          <p:nvPr/>
        </p:nvSpPr>
        <p:spPr bwMode="auto">
          <a:xfrm>
            <a:off x="1854943" y="1877079"/>
            <a:ext cx="176119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err="1">
                <a:solidFill>
                  <a:schemeClr val="bg1"/>
                </a:solidFill>
                <a:latin typeface="Calibri" panose="020F0502020204030204" pitchFamily="34" charset="0"/>
              </a:rPr>
              <a:t>Prerandomization</a:t>
            </a:r>
            <a:endParaRPr lang="en-US" sz="1600" dirty="0">
              <a:solidFill>
                <a:schemeClr val="bg1"/>
              </a:solidFill>
              <a:latin typeface="Calibri" panose="020F0502020204030204" pitchFamily="34" charset="0"/>
            </a:endParaRPr>
          </a:p>
        </p:txBody>
      </p:sp>
      <p:sp>
        <p:nvSpPr>
          <p:cNvPr id="12" name="TextBox 11">
            <a:extLst>
              <a:ext uri="{FF2B5EF4-FFF2-40B4-BE49-F238E27FC236}">
                <a16:creationId xmlns:a16="http://schemas.microsoft.com/office/drawing/2014/main" id="{9C1AC705-6661-A2FD-5DE0-9E91F5BA8C54}"/>
              </a:ext>
            </a:extLst>
          </p:cNvPr>
          <p:cNvSpPr txBox="1"/>
          <p:nvPr/>
        </p:nvSpPr>
        <p:spPr bwMode="auto">
          <a:xfrm>
            <a:off x="3528748" y="1877079"/>
            <a:ext cx="1900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12 Cycles Post</a:t>
            </a:r>
          </a:p>
        </p:txBody>
      </p:sp>
      <p:sp>
        <p:nvSpPr>
          <p:cNvPr id="13" name="TextBox 12">
            <a:extLst>
              <a:ext uri="{FF2B5EF4-FFF2-40B4-BE49-F238E27FC236}">
                <a16:creationId xmlns:a16="http://schemas.microsoft.com/office/drawing/2014/main" id="{357FF2D9-8873-0B7F-72E6-E2C276FD5F0A}"/>
              </a:ext>
            </a:extLst>
          </p:cNvPr>
          <p:cNvSpPr txBox="1"/>
          <p:nvPr/>
        </p:nvSpPr>
        <p:spPr bwMode="auto">
          <a:xfrm>
            <a:off x="5412193" y="1877079"/>
            <a:ext cx="1900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24 Cycles Post</a:t>
            </a:r>
          </a:p>
        </p:txBody>
      </p:sp>
      <p:sp>
        <p:nvSpPr>
          <p:cNvPr id="14" name="TextBox 13">
            <a:extLst>
              <a:ext uri="{FF2B5EF4-FFF2-40B4-BE49-F238E27FC236}">
                <a16:creationId xmlns:a16="http://schemas.microsoft.com/office/drawing/2014/main" id="{C235B7EB-101A-666F-B664-9FA3D9BDD3E9}"/>
              </a:ext>
            </a:extLst>
          </p:cNvPr>
          <p:cNvSpPr txBox="1"/>
          <p:nvPr/>
        </p:nvSpPr>
        <p:spPr bwMode="auto">
          <a:xfrm>
            <a:off x="7300357" y="1877079"/>
            <a:ext cx="1900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36 Cycles Post</a:t>
            </a:r>
          </a:p>
        </p:txBody>
      </p:sp>
      <p:sp>
        <p:nvSpPr>
          <p:cNvPr id="15" name="TextBox 14">
            <a:extLst>
              <a:ext uri="{FF2B5EF4-FFF2-40B4-BE49-F238E27FC236}">
                <a16:creationId xmlns:a16="http://schemas.microsoft.com/office/drawing/2014/main" id="{91D00987-83CF-C243-ADE2-856C2C2E0D7E}"/>
              </a:ext>
            </a:extLst>
          </p:cNvPr>
          <p:cNvSpPr txBox="1"/>
          <p:nvPr/>
        </p:nvSpPr>
        <p:spPr bwMode="auto">
          <a:xfrm>
            <a:off x="1915832" y="5171305"/>
            <a:ext cx="856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Ibrutinib</a:t>
            </a:r>
            <a:br>
              <a:rPr lang="en-US" sz="1400" dirty="0">
                <a:solidFill>
                  <a:schemeClr val="accent1"/>
                </a:solidFill>
                <a:latin typeface="Calibri" panose="020F0502020204030204" pitchFamily="34" charset="0"/>
              </a:rPr>
            </a:br>
            <a:r>
              <a:rPr lang="en-US" sz="1400" b="0" dirty="0">
                <a:solidFill>
                  <a:schemeClr val="accent1"/>
                </a:solidFill>
                <a:latin typeface="Calibri" panose="020F0502020204030204" pitchFamily="34" charset="0"/>
              </a:rPr>
              <a:t>(n = 43)</a:t>
            </a:r>
          </a:p>
        </p:txBody>
      </p:sp>
      <p:sp>
        <p:nvSpPr>
          <p:cNvPr id="16" name="TextBox 15">
            <a:extLst>
              <a:ext uri="{FF2B5EF4-FFF2-40B4-BE49-F238E27FC236}">
                <a16:creationId xmlns:a16="http://schemas.microsoft.com/office/drawing/2014/main" id="{0CB652A7-7B4C-95CE-D19C-4C2DC6C85D58}"/>
              </a:ext>
            </a:extLst>
          </p:cNvPr>
          <p:cNvSpPr txBox="1"/>
          <p:nvPr/>
        </p:nvSpPr>
        <p:spPr bwMode="auto">
          <a:xfrm>
            <a:off x="2573072" y="5171305"/>
            <a:ext cx="856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Placebo</a:t>
            </a:r>
            <a:br>
              <a:rPr lang="en-US" sz="1400" dirty="0">
                <a:solidFill>
                  <a:schemeClr val="accent3"/>
                </a:solidFill>
                <a:latin typeface="Calibri" panose="020F0502020204030204" pitchFamily="34" charset="0"/>
              </a:rPr>
            </a:br>
            <a:r>
              <a:rPr lang="en-US" sz="1400" b="0" dirty="0">
                <a:solidFill>
                  <a:schemeClr val="accent3"/>
                </a:solidFill>
                <a:latin typeface="Calibri" panose="020F0502020204030204" pitchFamily="34" charset="0"/>
              </a:rPr>
              <a:t>(n = 43)</a:t>
            </a:r>
          </a:p>
        </p:txBody>
      </p:sp>
      <p:sp>
        <p:nvSpPr>
          <p:cNvPr id="17" name="TextBox 16">
            <a:extLst>
              <a:ext uri="{FF2B5EF4-FFF2-40B4-BE49-F238E27FC236}">
                <a16:creationId xmlns:a16="http://schemas.microsoft.com/office/drawing/2014/main" id="{B1946972-C7FA-7C0A-B5EA-7B45F2E21158}"/>
              </a:ext>
            </a:extLst>
          </p:cNvPr>
          <p:cNvSpPr txBox="1"/>
          <p:nvPr/>
        </p:nvSpPr>
        <p:spPr bwMode="auto">
          <a:xfrm>
            <a:off x="3733247" y="5171305"/>
            <a:ext cx="856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Ibrutinib</a:t>
            </a:r>
            <a:br>
              <a:rPr lang="en-US" sz="1400" dirty="0">
                <a:solidFill>
                  <a:schemeClr val="accent1"/>
                </a:solidFill>
                <a:latin typeface="Calibri" panose="020F0502020204030204" pitchFamily="34" charset="0"/>
              </a:rPr>
            </a:br>
            <a:r>
              <a:rPr lang="en-US" sz="1400" b="0" dirty="0">
                <a:solidFill>
                  <a:schemeClr val="accent1"/>
                </a:solidFill>
                <a:latin typeface="Calibri" panose="020F0502020204030204" pitchFamily="34" charset="0"/>
              </a:rPr>
              <a:t>(n = 43)</a:t>
            </a:r>
          </a:p>
        </p:txBody>
      </p:sp>
      <p:sp>
        <p:nvSpPr>
          <p:cNvPr id="18" name="TextBox 17">
            <a:extLst>
              <a:ext uri="{FF2B5EF4-FFF2-40B4-BE49-F238E27FC236}">
                <a16:creationId xmlns:a16="http://schemas.microsoft.com/office/drawing/2014/main" id="{0108A71A-D371-1292-5BAE-6087945F5D0D}"/>
              </a:ext>
            </a:extLst>
          </p:cNvPr>
          <p:cNvSpPr txBox="1"/>
          <p:nvPr/>
        </p:nvSpPr>
        <p:spPr bwMode="auto">
          <a:xfrm>
            <a:off x="4390487" y="5171305"/>
            <a:ext cx="856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Placebo</a:t>
            </a:r>
            <a:br>
              <a:rPr lang="en-US" sz="1400" dirty="0">
                <a:solidFill>
                  <a:schemeClr val="accent3"/>
                </a:solidFill>
                <a:latin typeface="Calibri" panose="020F0502020204030204" pitchFamily="34" charset="0"/>
              </a:rPr>
            </a:br>
            <a:r>
              <a:rPr lang="en-US" sz="1400" b="0" dirty="0">
                <a:solidFill>
                  <a:schemeClr val="accent3"/>
                </a:solidFill>
                <a:latin typeface="Calibri" panose="020F0502020204030204" pitchFamily="34" charset="0"/>
              </a:rPr>
              <a:t>(n = 43)</a:t>
            </a:r>
          </a:p>
        </p:txBody>
      </p:sp>
      <p:sp>
        <p:nvSpPr>
          <p:cNvPr id="19" name="TextBox 18">
            <a:extLst>
              <a:ext uri="{FF2B5EF4-FFF2-40B4-BE49-F238E27FC236}">
                <a16:creationId xmlns:a16="http://schemas.microsoft.com/office/drawing/2014/main" id="{67AB2CAD-E306-1F78-09AA-B4103FA4DA03}"/>
              </a:ext>
            </a:extLst>
          </p:cNvPr>
          <p:cNvSpPr txBox="1"/>
          <p:nvPr/>
        </p:nvSpPr>
        <p:spPr bwMode="auto">
          <a:xfrm>
            <a:off x="5603596" y="5171305"/>
            <a:ext cx="856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Ibrutinib</a:t>
            </a:r>
            <a:br>
              <a:rPr lang="en-US" sz="1400" dirty="0">
                <a:solidFill>
                  <a:schemeClr val="accent1"/>
                </a:solidFill>
                <a:latin typeface="Calibri" panose="020F0502020204030204" pitchFamily="34" charset="0"/>
              </a:rPr>
            </a:br>
            <a:r>
              <a:rPr lang="en-US" sz="1400" b="0" dirty="0">
                <a:solidFill>
                  <a:schemeClr val="accent1"/>
                </a:solidFill>
                <a:latin typeface="Calibri" panose="020F0502020204030204" pitchFamily="34" charset="0"/>
              </a:rPr>
              <a:t>(n = 34)</a:t>
            </a:r>
          </a:p>
        </p:txBody>
      </p:sp>
      <p:sp>
        <p:nvSpPr>
          <p:cNvPr id="20" name="TextBox 19">
            <a:extLst>
              <a:ext uri="{FF2B5EF4-FFF2-40B4-BE49-F238E27FC236}">
                <a16:creationId xmlns:a16="http://schemas.microsoft.com/office/drawing/2014/main" id="{65AE34B1-5F27-E66D-7589-BBE4F063451D}"/>
              </a:ext>
            </a:extLst>
          </p:cNvPr>
          <p:cNvSpPr txBox="1"/>
          <p:nvPr/>
        </p:nvSpPr>
        <p:spPr bwMode="auto">
          <a:xfrm>
            <a:off x="6260836" y="5171305"/>
            <a:ext cx="856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Placebo</a:t>
            </a:r>
            <a:br>
              <a:rPr lang="en-US" sz="1400" dirty="0">
                <a:solidFill>
                  <a:schemeClr val="accent3"/>
                </a:solidFill>
                <a:latin typeface="Calibri" panose="020F0502020204030204" pitchFamily="34" charset="0"/>
              </a:rPr>
            </a:br>
            <a:r>
              <a:rPr lang="en-US" sz="1400" b="0" dirty="0">
                <a:solidFill>
                  <a:schemeClr val="accent3"/>
                </a:solidFill>
                <a:latin typeface="Calibri" panose="020F0502020204030204" pitchFamily="34" charset="0"/>
              </a:rPr>
              <a:t>(n = 32)</a:t>
            </a:r>
          </a:p>
        </p:txBody>
      </p:sp>
      <p:sp>
        <p:nvSpPr>
          <p:cNvPr id="21" name="TextBox 20">
            <a:extLst>
              <a:ext uri="{FF2B5EF4-FFF2-40B4-BE49-F238E27FC236}">
                <a16:creationId xmlns:a16="http://schemas.microsoft.com/office/drawing/2014/main" id="{A2924E47-A826-220F-2A58-A7FF0BC367D9}"/>
              </a:ext>
            </a:extLst>
          </p:cNvPr>
          <p:cNvSpPr txBox="1"/>
          <p:nvPr/>
        </p:nvSpPr>
        <p:spPr bwMode="auto">
          <a:xfrm>
            <a:off x="7491705" y="5169250"/>
            <a:ext cx="856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Ibrutinib</a:t>
            </a:r>
            <a:br>
              <a:rPr lang="en-US" sz="1400" dirty="0">
                <a:solidFill>
                  <a:schemeClr val="accent1"/>
                </a:solidFill>
                <a:latin typeface="Calibri" panose="020F0502020204030204" pitchFamily="34" charset="0"/>
              </a:rPr>
            </a:br>
            <a:r>
              <a:rPr lang="en-US" sz="1400" b="0" dirty="0">
                <a:solidFill>
                  <a:schemeClr val="accent1"/>
                </a:solidFill>
                <a:latin typeface="Calibri" panose="020F0502020204030204" pitchFamily="34" charset="0"/>
              </a:rPr>
              <a:t>(n = 36)</a:t>
            </a:r>
          </a:p>
        </p:txBody>
      </p:sp>
      <p:sp>
        <p:nvSpPr>
          <p:cNvPr id="22" name="TextBox 21">
            <a:extLst>
              <a:ext uri="{FF2B5EF4-FFF2-40B4-BE49-F238E27FC236}">
                <a16:creationId xmlns:a16="http://schemas.microsoft.com/office/drawing/2014/main" id="{B3D90CA0-ABD3-FE77-3D75-468C6FA637E2}"/>
              </a:ext>
            </a:extLst>
          </p:cNvPr>
          <p:cNvSpPr txBox="1"/>
          <p:nvPr/>
        </p:nvSpPr>
        <p:spPr bwMode="auto">
          <a:xfrm>
            <a:off x="8148945" y="5169250"/>
            <a:ext cx="8568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Placebo</a:t>
            </a:r>
            <a:br>
              <a:rPr lang="en-US" sz="1400" dirty="0">
                <a:solidFill>
                  <a:schemeClr val="accent3"/>
                </a:solidFill>
                <a:latin typeface="Calibri" panose="020F0502020204030204" pitchFamily="34" charset="0"/>
              </a:rPr>
            </a:br>
            <a:r>
              <a:rPr lang="en-US" sz="1400" b="0" dirty="0">
                <a:solidFill>
                  <a:schemeClr val="accent3"/>
                </a:solidFill>
                <a:latin typeface="Calibri" panose="020F0502020204030204" pitchFamily="34" charset="0"/>
              </a:rPr>
              <a:t>(n = 34)</a:t>
            </a:r>
          </a:p>
        </p:txBody>
      </p:sp>
      <p:grpSp>
        <p:nvGrpSpPr>
          <p:cNvPr id="24" name="Group 23">
            <a:extLst>
              <a:ext uri="{FF2B5EF4-FFF2-40B4-BE49-F238E27FC236}">
                <a16:creationId xmlns:a16="http://schemas.microsoft.com/office/drawing/2014/main" id="{9405DA6A-542A-C613-A83E-366EB9EAC8B2}"/>
              </a:ext>
            </a:extLst>
          </p:cNvPr>
          <p:cNvGrpSpPr/>
          <p:nvPr/>
        </p:nvGrpSpPr>
        <p:grpSpPr>
          <a:xfrm>
            <a:off x="1480042" y="2155487"/>
            <a:ext cx="436882" cy="3110897"/>
            <a:chOff x="2011921" y="2138213"/>
            <a:chExt cx="436882" cy="3809631"/>
          </a:xfrm>
        </p:grpSpPr>
        <p:sp>
          <p:nvSpPr>
            <p:cNvPr id="25" name="TextBox 24">
              <a:extLst>
                <a:ext uri="{FF2B5EF4-FFF2-40B4-BE49-F238E27FC236}">
                  <a16:creationId xmlns:a16="http://schemas.microsoft.com/office/drawing/2014/main" id="{57EB4BC9-1783-047D-ED4C-C04860CA0EB7}"/>
                </a:ext>
              </a:extLst>
            </p:cNvPr>
            <p:cNvSpPr txBox="1"/>
            <p:nvPr/>
          </p:nvSpPr>
          <p:spPr bwMode="auto">
            <a:xfrm>
              <a:off x="2011921" y="2138213"/>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sp>
          <p:nvSpPr>
            <p:cNvPr id="26" name="TextBox 25">
              <a:extLst>
                <a:ext uri="{FF2B5EF4-FFF2-40B4-BE49-F238E27FC236}">
                  <a16:creationId xmlns:a16="http://schemas.microsoft.com/office/drawing/2014/main" id="{E619FC55-CCD7-8328-DAE4-2C81B140A0A8}"/>
                </a:ext>
              </a:extLst>
            </p:cNvPr>
            <p:cNvSpPr txBox="1"/>
            <p:nvPr/>
          </p:nvSpPr>
          <p:spPr bwMode="auto">
            <a:xfrm>
              <a:off x="2090469" y="2852417"/>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sp>
          <p:nvSpPr>
            <p:cNvPr id="27" name="TextBox 26">
              <a:extLst>
                <a:ext uri="{FF2B5EF4-FFF2-40B4-BE49-F238E27FC236}">
                  <a16:creationId xmlns:a16="http://schemas.microsoft.com/office/drawing/2014/main" id="{2D938CF4-D0E6-3302-1DA4-39019AFB855F}"/>
                </a:ext>
              </a:extLst>
            </p:cNvPr>
            <p:cNvSpPr txBox="1"/>
            <p:nvPr/>
          </p:nvSpPr>
          <p:spPr bwMode="auto">
            <a:xfrm>
              <a:off x="2090469" y="3562091"/>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28" name="TextBox 27">
              <a:extLst>
                <a:ext uri="{FF2B5EF4-FFF2-40B4-BE49-F238E27FC236}">
                  <a16:creationId xmlns:a16="http://schemas.microsoft.com/office/drawing/2014/main" id="{4F34FA29-5CA7-A055-5427-835759C73E81}"/>
                </a:ext>
              </a:extLst>
            </p:cNvPr>
            <p:cNvSpPr txBox="1"/>
            <p:nvPr/>
          </p:nvSpPr>
          <p:spPr bwMode="auto">
            <a:xfrm>
              <a:off x="2090469" y="4251861"/>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29" name="TextBox 28">
              <a:extLst>
                <a:ext uri="{FF2B5EF4-FFF2-40B4-BE49-F238E27FC236}">
                  <a16:creationId xmlns:a16="http://schemas.microsoft.com/office/drawing/2014/main" id="{BFCDB972-BB2F-CA61-71D8-A49F0BED921C}"/>
                </a:ext>
              </a:extLst>
            </p:cNvPr>
            <p:cNvSpPr txBox="1"/>
            <p:nvPr/>
          </p:nvSpPr>
          <p:spPr bwMode="auto">
            <a:xfrm>
              <a:off x="2090469" y="4961535"/>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30" name="TextBox 29">
              <a:extLst>
                <a:ext uri="{FF2B5EF4-FFF2-40B4-BE49-F238E27FC236}">
                  <a16:creationId xmlns:a16="http://schemas.microsoft.com/office/drawing/2014/main" id="{DA3288D4-98B0-6728-C7E8-D7A1BC688933}"/>
                </a:ext>
              </a:extLst>
            </p:cNvPr>
            <p:cNvSpPr txBox="1"/>
            <p:nvPr/>
          </p:nvSpPr>
          <p:spPr bwMode="auto">
            <a:xfrm>
              <a:off x="2169016" y="5670845"/>
              <a:ext cx="2632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cxnSp>
          <p:nvCxnSpPr>
            <p:cNvPr id="31" name="Straight Connector 30">
              <a:extLst>
                <a:ext uri="{FF2B5EF4-FFF2-40B4-BE49-F238E27FC236}">
                  <a16:creationId xmlns:a16="http://schemas.microsoft.com/office/drawing/2014/main" id="{B53C89F4-BF23-8239-A30B-3C524C7B7D60}"/>
                </a:ext>
              </a:extLst>
            </p:cNvPr>
            <p:cNvCxnSpPr>
              <a:cxnSpLocks/>
            </p:cNvCxnSpPr>
            <p:nvPr/>
          </p:nvCxnSpPr>
          <p:spPr bwMode="auto">
            <a:xfrm>
              <a:off x="2358859" y="5816559"/>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97D0B2FE-90BF-EA14-E12A-DA3C4F08590C}"/>
                </a:ext>
              </a:extLst>
            </p:cNvPr>
            <p:cNvCxnSpPr>
              <a:cxnSpLocks/>
            </p:cNvCxnSpPr>
            <p:nvPr/>
          </p:nvCxnSpPr>
          <p:spPr bwMode="auto">
            <a:xfrm>
              <a:off x="2352509" y="5112734"/>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6D9BD181-49AC-F448-62E9-7C066EB25ABF}"/>
                </a:ext>
              </a:extLst>
            </p:cNvPr>
            <p:cNvCxnSpPr>
              <a:cxnSpLocks/>
            </p:cNvCxnSpPr>
            <p:nvPr/>
          </p:nvCxnSpPr>
          <p:spPr bwMode="auto">
            <a:xfrm>
              <a:off x="2352509" y="4404939"/>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10535E59-D2CB-7837-0A5D-D91DE79FD283}"/>
                </a:ext>
              </a:extLst>
            </p:cNvPr>
            <p:cNvCxnSpPr>
              <a:cxnSpLocks/>
            </p:cNvCxnSpPr>
            <p:nvPr/>
          </p:nvCxnSpPr>
          <p:spPr bwMode="auto">
            <a:xfrm>
              <a:off x="2358859" y="3693364"/>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56DD3F3E-53AC-D6DE-C848-CE24A4504332}"/>
                </a:ext>
              </a:extLst>
            </p:cNvPr>
            <p:cNvCxnSpPr>
              <a:cxnSpLocks/>
            </p:cNvCxnSpPr>
            <p:nvPr/>
          </p:nvCxnSpPr>
          <p:spPr bwMode="auto">
            <a:xfrm>
              <a:off x="2358859" y="2985569"/>
              <a:ext cx="79720"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8A05869C-670E-1E9D-1914-45D4CBB1CFA7}"/>
                </a:ext>
              </a:extLst>
            </p:cNvPr>
            <p:cNvCxnSpPr>
              <a:cxnSpLocks/>
            </p:cNvCxnSpPr>
            <p:nvPr/>
          </p:nvCxnSpPr>
          <p:spPr bwMode="auto">
            <a:xfrm>
              <a:off x="2369083" y="2276712"/>
              <a:ext cx="79720" cy="0"/>
            </a:xfrm>
            <a:prstGeom prst="line">
              <a:avLst/>
            </a:prstGeom>
            <a:noFill/>
            <a:ln w="28575" cap="flat" cmpd="sng" algn="ctr">
              <a:solidFill>
                <a:schemeClr val="bg1"/>
              </a:solidFill>
              <a:prstDash val="solid"/>
              <a:round/>
              <a:headEnd type="none" w="med" len="med"/>
              <a:tailEnd type="none" w="med" len="med"/>
            </a:ln>
            <a:effectLst/>
          </p:spPr>
        </p:cxnSp>
      </p:grpSp>
      <p:sp>
        <p:nvSpPr>
          <p:cNvPr id="37" name="Rectangle 36">
            <a:extLst>
              <a:ext uri="{FF2B5EF4-FFF2-40B4-BE49-F238E27FC236}">
                <a16:creationId xmlns:a16="http://schemas.microsoft.com/office/drawing/2014/main" id="{E5E0E623-1E08-D374-4B47-86112E52E780}"/>
              </a:ext>
            </a:extLst>
          </p:cNvPr>
          <p:cNvSpPr/>
          <p:nvPr/>
        </p:nvSpPr>
        <p:spPr bwMode="auto">
          <a:xfrm>
            <a:off x="2054711" y="2248863"/>
            <a:ext cx="575534" cy="2909943"/>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100%</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n = 43</a:t>
            </a:r>
          </a:p>
        </p:txBody>
      </p:sp>
      <p:sp>
        <p:nvSpPr>
          <p:cNvPr id="38" name="Rectangle 37">
            <a:extLst>
              <a:ext uri="{FF2B5EF4-FFF2-40B4-BE49-F238E27FC236}">
                <a16:creationId xmlns:a16="http://schemas.microsoft.com/office/drawing/2014/main" id="{FBA99AAF-F8B4-8601-5504-AC094B96B086}"/>
              </a:ext>
            </a:extLst>
          </p:cNvPr>
          <p:cNvSpPr/>
          <p:nvPr/>
        </p:nvSpPr>
        <p:spPr bwMode="auto">
          <a:xfrm>
            <a:off x="2711024" y="2248863"/>
            <a:ext cx="575534" cy="2909943"/>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100%</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n = 43</a:t>
            </a:r>
          </a:p>
        </p:txBody>
      </p:sp>
      <p:sp>
        <p:nvSpPr>
          <p:cNvPr id="39" name="Rectangle 38">
            <a:extLst>
              <a:ext uri="{FF2B5EF4-FFF2-40B4-BE49-F238E27FC236}">
                <a16:creationId xmlns:a16="http://schemas.microsoft.com/office/drawing/2014/main" id="{6BDCC7C3-80A2-6232-542A-E4A689BE5EEF}"/>
              </a:ext>
            </a:extLst>
          </p:cNvPr>
          <p:cNvSpPr/>
          <p:nvPr/>
        </p:nvSpPr>
        <p:spPr bwMode="auto">
          <a:xfrm>
            <a:off x="3843542" y="2248863"/>
            <a:ext cx="575534" cy="2212113"/>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77%</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n = 33</a:t>
            </a:r>
          </a:p>
        </p:txBody>
      </p:sp>
      <p:sp>
        <p:nvSpPr>
          <p:cNvPr id="40" name="Rectangle 39">
            <a:extLst>
              <a:ext uri="{FF2B5EF4-FFF2-40B4-BE49-F238E27FC236}">
                <a16:creationId xmlns:a16="http://schemas.microsoft.com/office/drawing/2014/main" id="{42884C43-F841-0411-32DF-D065A822A68B}"/>
              </a:ext>
            </a:extLst>
          </p:cNvPr>
          <p:cNvSpPr/>
          <p:nvPr/>
        </p:nvSpPr>
        <p:spPr bwMode="auto">
          <a:xfrm>
            <a:off x="4500414" y="2248863"/>
            <a:ext cx="575534" cy="2438307"/>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84%</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n = 36</a:t>
            </a:r>
          </a:p>
        </p:txBody>
      </p:sp>
      <p:sp>
        <p:nvSpPr>
          <p:cNvPr id="41" name="Rectangle 40">
            <a:extLst>
              <a:ext uri="{FF2B5EF4-FFF2-40B4-BE49-F238E27FC236}">
                <a16:creationId xmlns:a16="http://schemas.microsoft.com/office/drawing/2014/main" id="{1C1D7798-FB33-AAA9-905E-B370C34C17C0}"/>
              </a:ext>
            </a:extLst>
          </p:cNvPr>
          <p:cNvSpPr/>
          <p:nvPr/>
        </p:nvSpPr>
        <p:spPr bwMode="auto">
          <a:xfrm>
            <a:off x="5726434" y="2248863"/>
            <a:ext cx="575534" cy="2212113"/>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76%</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n = 26</a:t>
            </a:r>
          </a:p>
        </p:txBody>
      </p:sp>
      <p:sp>
        <p:nvSpPr>
          <p:cNvPr id="42" name="Rectangle 41">
            <a:extLst>
              <a:ext uri="{FF2B5EF4-FFF2-40B4-BE49-F238E27FC236}">
                <a16:creationId xmlns:a16="http://schemas.microsoft.com/office/drawing/2014/main" id="{BA582518-4092-8BAA-B69B-28ECE96333E6}"/>
              </a:ext>
            </a:extLst>
          </p:cNvPr>
          <p:cNvSpPr/>
          <p:nvPr/>
        </p:nvSpPr>
        <p:spPr bwMode="auto">
          <a:xfrm>
            <a:off x="6384860" y="2248863"/>
            <a:ext cx="575534" cy="2156909"/>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75%</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n = 24</a:t>
            </a:r>
          </a:p>
        </p:txBody>
      </p:sp>
      <p:sp>
        <p:nvSpPr>
          <p:cNvPr id="43" name="Rectangle 42">
            <a:extLst>
              <a:ext uri="{FF2B5EF4-FFF2-40B4-BE49-F238E27FC236}">
                <a16:creationId xmlns:a16="http://schemas.microsoft.com/office/drawing/2014/main" id="{1453D173-4016-361F-93BB-7655C1A26CFD}"/>
              </a:ext>
            </a:extLst>
          </p:cNvPr>
          <p:cNvSpPr/>
          <p:nvPr/>
        </p:nvSpPr>
        <p:spPr bwMode="auto">
          <a:xfrm>
            <a:off x="7618790" y="2248863"/>
            <a:ext cx="575534" cy="2156909"/>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75%</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n = 27</a:t>
            </a:r>
          </a:p>
        </p:txBody>
      </p:sp>
      <p:sp>
        <p:nvSpPr>
          <p:cNvPr id="44" name="Rectangle 43">
            <a:extLst>
              <a:ext uri="{FF2B5EF4-FFF2-40B4-BE49-F238E27FC236}">
                <a16:creationId xmlns:a16="http://schemas.microsoft.com/office/drawing/2014/main" id="{1AC1D9E3-36A4-60EB-980D-2C5BE66448A1}"/>
              </a:ext>
            </a:extLst>
          </p:cNvPr>
          <p:cNvSpPr/>
          <p:nvPr/>
        </p:nvSpPr>
        <p:spPr bwMode="auto">
          <a:xfrm>
            <a:off x="8277216" y="2248863"/>
            <a:ext cx="575534" cy="2156909"/>
          </a:xfrm>
          <a:prstGeom prst="rect">
            <a:avLst/>
          </a:prstGeom>
          <a:solidFill>
            <a:schemeClr val="accent6"/>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74%</a:t>
            </a:r>
            <a:br>
              <a:rPr lang="en-US" sz="1200" b="0" dirty="0">
                <a:solidFill>
                  <a:schemeClr val="tx1"/>
                </a:solidFill>
                <a:latin typeface="Calibri" panose="020F0502020204030204" pitchFamily="34" charset="0"/>
              </a:rPr>
            </a:br>
            <a:r>
              <a:rPr lang="en-US" sz="1200" b="0" dirty="0">
                <a:solidFill>
                  <a:schemeClr val="tx1"/>
                </a:solidFill>
                <a:latin typeface="Calibri" panose="020F0502020204030204" pitchFamily="34" charset="0"/>
              </a:rPr>
              <a:t>n = 25</a:t>
            </a:r>
          </a:p>
        </p:txBody>
      </p:sp>
      <p:sp>
        <p:nvSpPr>
          <p:cNvPr id="45" name="Rectangle 44">
            <a:extLst>
              <a:ext uri="{FF2B5EF4-FFF2-40B4-BE49-F238E27FC236}">
                <a16:creationId xmlns:a16="http://schemas.microsoft.com/office/drawing/2014/main" id="{DC5CCBC0-D6DB-80CD-3F88-BC75585706C0}"/>
              </a:ext>
            </a:extLst>
          </p:cNvPr>
          <p:cNvSpPr/>
          <p:nvPr/>
        </p:nvSpPr>
        <p:spPr bwMode="auto">
          <a:xfrm>
            <a:off x="8279998" y="4405772"/>
            <a:ext cx="575534" cy="406193"/>
          </a:xfrm>
          <a:prstGeom prst="rect">
            <a:avLst/>
          </a:prstGeom>
          <a:solidFill>
            <a:schemeClr val="accent5"/>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n = 5 </a:t>
            </a:r>
          </a:p>
        </p:txBody>
      </p:sp>
      <p:sp>
        <p:nvSpPr>
          <p:cNvPr id="46" name="Rectangle 45">
            <a:extLst>
              <a:ext uri="{FF2B5EF4-FFF2-40B4-BE49-F238E27FC236}">
                <a16:creationId xmlns:a16="http://schemas.microsoft.com/office/drawing/2014/main" id="{EEBC6486-9FF9-F48A-9108-ACF044F14AB3}"/>
              </a:ext>
            </a:extLst>
          </p:cNvPr>
          <p:cNvSpPr/>
          <p:nvPr/>
        </p:nvSpPr>
        <p:spPr bwMode="auto">
          <a:xfrm>
            <a:off x="4500414" y="4687171"/>
            <a:ext cx="575534" cy="311246"/>
          </a:xfrm>
          <a:prstGeom prst="rect">
            <a:avLst/>
          </a:prstGeom>
          <a:solidFill>
            <a:schemeClr val="accent5"/>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n = 5</a:t>
            </a:r>
          </a:p>
        </p:txBody>
      </p:sp>
      <p:sp>
        <p:nvSpPr>
          <p:cNvPr id="47" name="Rectangle 46">
            <a:extLst>
              <a:ext uri="{FF2B5EF4-FFF2-40B4-BE49-F238E27FC236}">
                <a16:creationId xmlns:a16="http://schemas.microsoft.com/office/drawing/2014/main" id="{577B6F13-BDB9-F9ED-7800-9CD0BDC78DB6}"/>
              </a:ext>
            </a:extLst>
          </p:cNvPr>
          <p:cNvSpPr/>
          <p:nvPr/>
        </p:nvSpPr>
        <p:spPr bwMode="auto">
          <a:xfrm>
            <a:off x="7621572" y="4405772"/>
            <a:ext cx="575534" cy="588534"/>
          </a:xfrm>
          <a:prstGeom prst="rect">
            <a:avLst/>
          </a:prstGeom>
          <a:solidFill>
            <a:schemeClr val="accent5"/>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n = 7</a:t>
            </a:r>
          </a:p>
        </p:txBody>
      </p:sp>
      <p:sp>
        <p:nvSpPr>
          <p:cNvPr id="48" name="Rectangle 47">
            <a:extLst>
              <a:ext uri="{FF2B5EF4-FFF2-40B4-BE49-F238E27FC236}">
                <a16:creationId xmlns:a16="http://schemas.microsoft.com/office/drawing/2014/main" id="{54FA0EEC-8ACB-7C15-7D3E-3CE67DAE9EF5}"/>
              </a:ext>
            </a:extLst>
          </p:cNvPr>
          <p:cNvSpPr/>
          <p:nvPr/>
        </p:nvSpPr>
        <p:spPr bwMode="auto">
          <a:xfrm>
            <a:off x="6383454" y="4405772"/>
            <a:ext cx="575534" cy="552975"/>
          </a:xfrm>
          <a:prstGeom prst="rect">
            <a:avLst/>
          </a:prstGeom>
          <a:solidFill>
            <a:schemeClr val="accent5"/>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n = 6</a:t>
            </a:r>
          </a:p>
        </p:txBody>
      </p:sp>
      <p:sp>
        <p:nvSpPr>
          <p:cNvPr id="49" name="Rectangle 48">
            <a:extLst>
              <a:ext uri="{FF2B5EF4-FFF2-40B4-BE49-F238E27FC236}">
                <a16:creationId xmlns:a16="http://schemas.microsoft.com/office/drawing/2014/main" id="{76BAC195-EFFC-8652-4622-C7E5AAA7A97B}"/>
              </a:ext>
            </a:extLst>
          </p:cNvPr>
          <p:cNvSpPr/>
          <p:nvPr/>
        </p:nvSpPr>
        <p:spPr bwMode="auto">
          <a:xfrm>
            <a:off x="5726434" y="4460976"/>
            <a:ext cx="575534" cy="597990"/>
          </a:xfrm>
          <a:prstGeom prst="rect">
            <a:avLst/>
          </a:prstGeom>
          <a:solidFill>
            <a:schemeClr val="accent5"/>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n = 7</a:t>
            </a:r>
          </a:p>
        </p:txBody>
      </p:sp>
      <p:sp>
        <p:nvSpPr>
          <p:cNvPr id="50" name="Rectangle 49">
            <a:extLst>
              <a:ext uri="{FF2B5EF4-FFF2-40B4-BE49-F238E27FC236}">
                <a16:creationId xmlns:a16="http://schemas.microsoft.com/office/drawing/2014/main" id="{8E7E2AAD-0F20-D6FD-8A47-C669106A0A37}"/>
              </a:ext>
            </a:extLst>
          </p:cNvPr>
          <p:cNvSpPr/>
          <p:nvPr/>
        </p:nvSpPr>
        <p:spPr bwMode="auto">
          <a:xfrm>
            <a:off x="3843542" y="4460975"/>
            <a:ext cx="575534" cy="597989"/>
          </a:xfrm>
          <a:prstGeom prst="rect">
            <a:avLst/>
          </a:prstGeom>
          <a:solidFill>
            <a:schemeClr val="accent5"/>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bg1"/>
                </a:solidFill>
                <a:latin typeface="Calibri" panose="020F0502020204030204" pitchFamily="34" charset="0"/>
              </a:rPr>
              <a:t>n = 9</a:t>
            </a:r>
          </a:p>
        </p:txBody>
      </p:sp>
      <p:sp>
        <p:nvSpPr>
          <p:cNvPr id="51" name="Rectangle 50">
            <a:extLst>
              <a:ext uri="{FF2B5EF4-FFF2-40B4-BE49-F238E27FC236}">
                <a16:creationId xmlns:a16="http://schemas.microsoft.com/office/drawing/2014/main" id="{D2580485-FA77-C9C1-E0B9-1471415469DE}"/>
              </a:ext>
            </a:extLst>
          </p:cNvPr>
          <p:cNvSpPr/>
          <p:nvPr/>
        </p:nvSpPr>
        <p:spPr bwMode="auto">
          <a:xfrm>
            <a:off x="3843542" y="5058965"/>
            <a:ext cx="575534" cy="99841"/>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n = 1</a:t>
            </a:r>
          </a:p>
        </p:txBody>
      </p:sp>
      <p:sp>
        <p:nvSpPr>
          <p:cNvPr id="52" name="Rectangle 51">
            <a:extLst>
              <a:ext uri="{FF2B5EF4-FFF2-40B4-BE49-F238E27FC236}">
                <a16:creationId xmlns:a16="http://schemas.microsoft.com/office/drawing/2014/main" id="{DF0B45EA-E7A4-E981-AEC9-1BD072A49239}"/>
              </a:ext>
            </a:extLst>
          </p:cNvPr>
          <p:cNvSpPr/>
          <p:nvPr/>
        </p:nvSpPr>
        <p:spPr bwMode="auto">
          <a:xfrm>
            <a:off x="4501790" y="4994342"/>
            <a:ext cx="575534" cy="174834"/>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n = 2</a:t>
            </a:r>
          </a:p>
        </p:txBody>
      </p:sp>
      <p:sp>
        <p:nvSpPr>
          <p:cNvPr id="53" name="Rectangle 52">
            <a:extLst>
              <a:ext uri="{FF2B5EF4-FFF2-40B4-BE49-F238E27FC236}">
                <a16:creationId xmlns:a16="http://schemas.microsoft.com/office/drawing/2014/main" id="{FEAC2312-89FD-BEE1-2E9E-84591AC21DE7}"/>
              </a:ext>
            </a:extLst>
          </p:cNvPr>
          <p:cNvSpPr/>
          <p:nvPr/>
        </p:nvSpPr>
        <p:spPr bwMode="auto">
          <a:xfrm>
            <a:off x="5727942" y="5058964"/>
            <a:ext cx="575534" cy="99841"/>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latin typeface="Calibri" panose="020F0502020204030204" pitchFamily="34" charset="0"/>
              </a:rPr>
              <a:t>n</a:t>
            </a:r>
            <a:r>
              <a:rPr lang="en-US" sz="1200" b="0" dirty="0">
                <a:solidFill>
                  <a:schemeClr val="tx1"/>
                </a:solidFill>
                <a:latin typeface="Calibri" panose="020F0502020204030204" pitchFamily="34" charset="0"/>
              </a:rPr>
              <a:t> = 1</a:t>
            </a:r>
          </a:p>
        </p:txBody>
      </p:sp>
      <p:sp>
        <p:nvSpPr>
          <p:cNvPr id="54" name="Rectangle 53">
            <a:extLst>
              <a:ext uri="{FF2B5EF4-FFF2-40B4-BE49-F238E27FC236}">
                <a16:creationId xmlns:a16="http://schemas.microsoft.com/office/drawing/2014/main" id="{300AEAF6-9631-2F93-0449-7D6C583CDB9C}"/>
              </a:ext>
            </a:extLst>
          </p:cNvPr>
          <p:cNvSpPr/>
          <p:nvPr/>
        </p:nvSpPr>
        <p:spPr bwMode="auto">
          <a:xfrm>
            <a:off x="6384211" y="4964069"/>
            <a:ext cx="575534" cy="205107"/>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n = 2</a:t>
            </a:r>
          </a:p>
        </p:txBody>
      </p:sp>
      <p:sp>
        <p:nvSpPr>
          <p:cNvPr id="55" name="Rectangle 54">
            <a:extLst>
              <a:ext uri="{FF2B5EF4-FFF2-40B4-BE49-F238E27FC236}">
                <a16:creationId xmlns:a16="http://schemas.microsoft.com/office/drawing/2014/main" id="{2D2D9BA2-68F5-2523-F40D-6DDD6822EAAE}"/>
              </a:ext>
            </a:extLst>
          </p:cNvPr>
          <p:cNvSpPr/>
          <p:nvPr/>
        </p:nvSpPr>
        <p:spPr bwMode="auto">
          <a:xfrm>
            <a:off x="7618790" y="4997726"/>
            <a:ext cx="575534" cy="171450"/>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solidFill>
                  <a:schemeClr val="tx1"/>
                </a:solidFill>
                <a:latin typeface="Calibri" panose="020F0502020204030204" pitchFamily="34" charset="0"/>
              </a:rPr>
              <a:t>n = 2</a:t>
            </a:r>
          </a:p>
        </p:txBody>
      </p:sp>
      <p:sp>
        <p:nvSpPr>
          <p:cNvPr id="56" name="Rectangle 55">
            <a:extLst>
              <a:ext uri="{FF2B5EF4-FFF2-40B4-BE49-F238E27FC236}">
                <a16:creationId xmlns:a16="http://schemas.microsoft.com/office/drawing/2014/main" id="{8AEDA1FF-1519-CB59-8CE5-BEF1E736A7C9}"/>
              </a:ext>
            </a:extLst>
          </p:cNvPr>
          <p:cNvSpPr/>
          <p:nvPr/>
        </p:nvSpPr>
        <p:spPr bwMode="auto">
          <a:xfrm>
            <a:off x="8277216" y="4811965"/>
            <a:ext cx="575534" cy="346840"/>
          </a:xfrm>
          <a:prstGeom prst="rect">
            <a:avLst/>
          </a:prstGeom>
          <a:solidFill>
            <a:schemeClr val="accent4"/>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200" b="0" dirty="0">
                <a:latin typeface="Calibri" panose="020F0502020204030204" pitchFamily="34" charset="0"/>
              </a:rPr>
              <a:t>n </a:t>
            </a:r>
            <a:r>
              <a:rPr lang="en-US" sz="1200" b="0" dirty="0">
                <a:solidFill>
                  <a:schemeClr val="tx1"/>
                </a:solidFill>
                <a:latin typeface="Calibri" panose="020F0502020204030204" pitchFamily="34" charset="0"/>
              </a:rPr>
              <a:t>= 4</a:t>
            </a:r>
          </a:p>
        </p:txBody>
      </p:sp>
      <p:sp>
        <p:nvSpPr>
          <p:cNvPr id="23" name="Freeform 22">
            <a:extLst>
              <a:ext uri="{FF2B5EF4-FFF2-40B4-BE49-F238E27FC236}">
                <a16:creationId xmlns:a16="http://schemas.microsoft.com/office/drawing/2014/main" id="{0E81DEB0-290C-636E-F856-04FE63F082AD}"/>
              </a:ext>
            </a:extLst>
          </p:cNvPr>
          <p:cNvSpPr/>
          <p:nvPr/>
        </p:nvSpPr>
        <p:spPr bwMode="auto">
          <a:xfrm>
            <a:off x="1909482" y="2248864"/>
            <a:ext cx="7119591" cy="2909943"/>
          </a:xfrm>
          <a:custGeom>
            <a:avLst/>
            <a:gdLst>
              <a:gd name="connsiteX0" fmla="*/ 0 w 6707393"/>
              <a:gd name="connsiteY0" fmla="*/ 0 h 2909943"/>
              <a:gd name="connsiteX1" fmla="*/ 0 w 6707393"/>
              <a:gd name="connsiteY1" fmla="*/ 2909943 h 2909943"/>
              <a:gd name="connsiteX2" fmla="*/ 6707393 w 6707393"/>
              <a:gd name="connsiteY2" fmla="*/ 2909943 h 2909943"/>
            </a:gdLst>
            <a:ahLst/>
            <a:cxnLst>
              <a:cxn ang="0">
                <a:pos x="connsiteX0" y="connsiteY0"/>
              </a:cxn>
              <a:cxn ang="0">
                <a:pos x="connsiteX1" y="connsiteY1"/>
              </a:cxn>
              <a:cxn ang="0">
                <a:pos x="connsiteX2" y="connsiteY2"/>
              </a:cxn>
            </a:cxnLst>
            <a:rect l="l" t="t" r="r" b="b"/>
            <a:pathLst>
              <a:path w="6707393" h="2909943">
                <a:moveTo>
                  <a:pt x="0" y="0"/>
                </a:moveTo>
                <a:lnTo>
                  <a:pt x="0" y="2909943"/>
                </a:lnTo>
                <a:lnTo>
                  <a:pt x="6707393" y="2909943"/>
                </a:lnTo>
              </a:path>
            </a:pathLst>
          </a:custGeom>
          <a:noFill/>
          <a:ln w="28575">
            <a:solidFill>
              <a:schemeClr val="bg1"/>
            </a:solidFill>
            <a:miter lim="800000"/>
            <a:headEnd/>
            <a:tailEnd/>
          </a:ln>
        </p:spPr>
        <p:txBody>
          <a:bodyPr rtlCol="0" anchor="ctr"/>
          <a:lstStyle/>
          <a:p>
            <a:pPr algn="ctr"/>
            <a:endParaRPr lang="en-US"/>
          </a:p>
        </p:txBody>
      </p:sp>
    </p:spTree>
    <p:extLst>
      <p:ext uri="{BB962C8B-B14F-4D97-AF65-F5344CB8AC3E}">
        <p14:creationId xmlns:p14="http://schemas.microsoft.com/office/powerpoint/2010/main" val="27845019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A2EEC0D0-6996-C742-3831-5129CEAD5542}"/>
              </a:ext>
            </a:extLst>
          </p:cNvPr>
          <p:cNvSpPr/>
          <p:nvPr/>
        </p:nvSpPr>
        <p:spPr bwMode="auto">
          <a:xfrm>
            <a:off x="10606910" y="2614047"/>
            <a:ext cx="45719"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47" name="TextBox 31846">
            <a:extLst>
              <a:ext uri="{FF2B5EF4-FFF2-40B4-BE49-F238E27FC236}">
                <a16:creationId xmlns:a16="http://schemas.microsoft.com/office/drawing/2014/main" id="{DDE38225-4681-A575-0C72-263DC75FF46D}"/>
              </a:ext>
            </a:extLst>
          </p:cNvPr>
          <p:cNvSpPr txBox="1"/>
          <p:nvPr/>
        </p:nvSpPr>
        <p:spPr bwMode="auto">
          <a:xfrm>
            <a:off x="9991879" y="2054819"/>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1/43</a:t>
            </a:r>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 Safety</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Allan. ASH 2022. Abstr 92.</a:t>
            </a:r>
            <a:endParaRPr lang="en-US" altLang="en-US" sz="1200" b="0" dirty="0">
              <a:solidFill>
                <a:schemeClr val="bg2"/>
              </a:solidFill>
              <a:latin typeface="Calibri" panose="020F0502020204030204" pitchFamily="34" charset="0"/>
            </a:endParaRPr>
          </a:p>
        </p:txBody>
      </p:sp>
      <p:sp>
        <p:nvSpPr>
          <p:cNvPr id="9" name="Content Placeholder 7">
            <a:extLst>
              <a:ext uri="{FF2B5EF4-FFF2-40B4-BE49-F238E27FC236}">
                <a16:creationId xmlns:a16="http://schemas.microsoft.com/office/drawing/2014/main" id="{32E83278-4CE0-534C-8C27-8BA7B86177EA}"/>
              </a:ext>
            </a:extLst>
          </p:cNvPr>
          <p:cNvSpPr txBox="1">
            <a:spLocks/>
          </p:cNvSpPr>
          <p:nvPr/>
        </p:nvSpPr>
        <p:spPr bwMode="auto">
          <a:xfrm>
            <a:off x="412751" y="5603650"/>
            <a:ext cx="10880384" cy="765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Aft>
                <a:spcPts val="0"/>
              </a:spcAft>
            </a:pPr>
            <a:r>
              <a:rPr lang="en-US" sz="2000" b="0" kern="0" dirty="0"/>
              <a:t>Postrandomization AEs were uncommon</a:t>
            </a:r>
          </a:p>
          <a:p>
            <a:pPr lvl="1"/>
            <a:r>
              <a:rPr lang="en-US" sz="1800" b="0" kern="0" dirty="0"/>
              <a:t>1 atrial fibrillation event in ibrutinib arm; no new grade</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a:t>
            </a:r>
            <a:r>
              <a:rPr lang="en-US" sz="1800" b="0" kern="0" dirty="0"/>
              <a:t>3 hemorrhage events in any arm</a:t>
            </a:r>
          </a:p>
        </p:txBody>
      </p:sp>
      <p:sp>
        <p:nvSpPr>
          <p:cNvPr id="2" name="TextBox 1">
            <a:extLst>
              <a:ext uri="{FF2B5EF4-FFF2-40B4-BE49-F238E27FC236}">
                <a16:creationId xmlns:a16="http://schemas.microsoft.com/office/drawing/2014/main" id="{05CF242E-3252-F4BF-9EEA-428EC2967F79}"/>
              </a:ext>
            </a:extLst>
          </p:cNvPr>
          <p:cNvSpPr txBox="1"/>
          <p:nvPr/>
        </p:nvSpPr>
        <p:spPr bwMode="auto">
          <a:xfrm>
            <a:off x="2295318" y="1353438"/>
            <a:ext cx="95295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err="1">
                <a:solidFill>
                  <a:schemeClr val="bg1"/>
                </a:solidFill>
                <a:latin typeface="Calibri" panose="020F0502020204030204" pitchFamily="34" charset="0"/>
                <a:cs typeface="Calibri" panose="020F0502020204030204" pitchFamily="34" charset="0"/>
              </a:rPr>
              <a:t>Athralgia</a:t>
            </a:r>
            <a:endParaRPr lang="en-US" sz="160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D8E62A99-D82C-0E2A-AC57-497909A34200}"/>
              </a:ext>
            </a:extLst>
          </p:cNvPr>
          <p:cNvSpPr txBox="1"/>
          <p:nvPr/>
        </p:nvSpPr>
        <p:spPr bwMode="auto">
          <a:xfrm>
            <a:off x="6056051" y="1353437"/>
            <a:ext cx="13331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Hypertension</a:t>
            </a:r>
          </a:p>
        </p:txBody>
      </p:sp>
      <p:sp>
        <p:nvSpPr>
          <p:cNvPr id="7" name="TextBox 6">
            <a:extLst>
              <a:ext uri="{FF2B5EF4-FFF2-40B4-BE49-F238E27FC236}">
                <a16:creationId xmlns:a16="http://schemas.microsoft.com/office/drawing/2014/main" id="{7F591378-6157-8BC3-10EA-E5820F80B6F6}"/>
              </a:ext>
            </a:extLst>
          </p:cNvPr>
          <p:cNvSpPr txBox="1"/>
          <p:nvPr/>
        </p:nvSpPr>
        <p:spPr bwMode="auto">
          <a:xfrm>
            <a:off x="3430574" y="3499422"/>
            <a:ext cx="9268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Diarrhea</a:t>
            </a:r>
          </a:p>
        </p:txBody>
      </p:sp>
      <p:sp>
        <p:nvSpPr>
          <p:cNvPr id="8" name="TextBox 7">
            <a:extLst>
              <a:ext uri="{FF2B5EF4-FFF2-40B4-BE49-F238E27FC236}">
                <a16:creationId xmlns:a16="http://schemas.microsoft.com/office/drawing/2014/main" id="{CA55692A-44CD-5F73-388E-5384A5094A15}"/>
              </a:ext>
            </a:extLst>
          </p:cNvPr>
          <p:cNvSpPr txBox="1"/>
          <p:nvPr/>
        </p:nvSpPr>
        <p:spPr bwMode="auto">
          <a:xfrm>
            <a:off x="7563131" y="3499422"/>
            <a:ext cx="15838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Atrial fibrillation</a:t>
            </a:r>
          </a:p>
        </p:txBody>
      </p:sp>
      <p:sp>
        <p:nvSpPr>
          <p:cNvPr id="10" name="TextBox 9">
            <a:extLst>
              <a:ext uri="{FF2B5EF4-FFF2-40B4-BE49-F238E27FC236}">
                <a16:creationId xmlns:a16="http://schemas.microsoft.com/office/drawing/2014/main" id="{0C30E84A-D3B8-21DD-9512-201DFE146852}"/>
              </a:ext>
            </a:extLst>
          </p:cNvPr>
          <p:cNvSpPr txBox="1"/>
          <p:nvPr/>
        </p:nvSpPr>
        <p:spPr bwMode="auto">
          <a:xfrm>
            <a:off x="10005573" y="1353436"/>
            <a:ext cx="125938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cs typeface="Calibri" panose="020F0502020204030204" pitchFamily="34" charset="0"/>
              </a:rPr>
              <a:t>Neutropenia</a:t>
            </a:r>
          </a:p>
        </p:txBody>
      </p:sp>
      <p:sp>
        <p:nvSpPr>
          <p:cNvPr id="31779" name="TextBox 31778">
            <a:extLst>
              <a:ext uri="{FF2B5EF4-FFF2-40B4-BE49-F238E27FC236}">
                <a16:creationId xmlns:a16="http://schemas.microsoft.com/office/drawing/2014/main" id="{045DF1D1-2B77-386E-7AE4-009D783035BE}"/>
              </a:ext>
            </a:extLst>
          </p:cNvPr>
          <p:cNvSpPr txBox="1"/>
          <p:nvPr/>
        </p:nvSpPr>
        <p:spPr bwMode="auto">
          <a:xfrm>
            <a:off x="10621209" y="4183238"/>
            <a:ext cx="9925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a:solidFill>
                  <a:schemeClr val="accent1"/>
                </a:solidFill>
                <a:latin typeface="Calibri" panose="020F0502020204030204" pitchFamily="34" charset="0"/>
              </a:rPr>
              <a:t>Ibrutinib</a:t>
            </a:r>
            <a:br>
              <a:rPr lang="en-US" b="0" dirty="0">
                <a:solidFill>
                  <a:schemeClr val="bg1"/>
                </a:solidFill>
                <a:latin typeface="Calibri" panose="020F0502020204030204" pitchFamily="34" charset="0"/>
              </a:rPr>
            </a:br>
            <a:r>
              <a:rPr lang="en-US" b="0" dirty="0">
                <a:solidFill>
                  <a:schemeClr val="accent3"/>
                </a:solidFill>
                <a:latin typeface="Calibri" panose="020F0502020204030204" pitchFamily="34" charset="0"/>
              </a:rPr>
              <a:t>Placebo</a:t>
            </a:r>
          </a:p>
        </p:txBody>
      </p:sp>
      <p:sp>
        <p:nvSpPr>
          <p:cNvPr id="31780" name="Rectangle 31779">
            <a:extLst>
              <a:ext uri="{FF2B5EF4-FFF2-40B4-BE49-F238E27FC236}">
                <a16:creationId xmlns:a16="http://schemas.microsoft.com/office/drawing/2014/main" id="{A88AEDA8-2D4E-1227-3069-17EA1293BEDA}"/>
              </a:ext>
            </a:extLst>
          </p:cNvPr>
          <p:cNvSpPr/>
          <p:nvPr/>
        </p:nvSpPr>
        <p:spPr bwMode="auto">
          <a:xfrm>
            <a:off x="10489487" y="4297015"/>
            <a:ext cx="161925" cy="16192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1" name="Rectangle 31780">
            <a:extLst>
              <a:ext uri="{FF2B5EF4-FFF2-40B4-BE49-F238E27FC236}">
                <a16:creationId xmlns:a16="http://schemas.microsoft.com/office/drawing/2014/main" id="{FC535C75-E5F9-DF75-D4A1-8C1664D75E66}"/>
              </a:ext>
            </a:extLst>
          </p:cNvPr>
          <p:cNvSpPr/>
          <p:nvPr/>
        </p:nvSpPr>
        <p:spPr bwMode="auto">
          <a:xfrm>
            <a:off x="10489487" y="4563292"/>
            <a:ext cx="161925" cy="16192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2" name="Rectangle 31781">
            <a:extLst>
              <a:ext uri="{FF2B5EF4-FFF2-40B4-BE49-F238E27FC236}">
                <a16:creationId xmlns:a16="http://schemas.microsoft.com/office/drawing/2014/main" id="{363B78EF-F0B8-55B2-54D5-E0CC29DCD079}"/>
              </a:ext>
            </a:extLst>
          </p:cNvPr>
          <p:cNvSpPr/>
          <p:nvPr/>
        </p:nvSpPr>
        <p:spPr bwMode="auto">
          <a:xfrm>
            <a:off x="8373805" y="3911985"/>
            <a:ext cx="94318"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3" name="Rectangle 31782">
            <a:extLst>
              <a:ext uri="{FF2B5EF4-FFF2-40B4-BE49-F238E27FC236}">
                <a16:creationId xmlns:a16="http://schemas.microsoft.com/office/drawing/2014/main" id="{36734838-7FB5-1ABF-A796-55355A68AA01}"/>
              </a:ext>
            </a:extLst>
          </p:cNvPr>
          <p:cNvSpPr/>
          <p:nvPr/>
        </p:nvSpPr>
        <p:spPr bwMode="auto">
          <a:xfrm>
            <a:off x="10644270" y="2614108"/>
            <a:ext cx="25807"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4" name="Rectangle 31783">
            <a:extLst>
              <a:ext uri="{FF2B5EF4-FFF2-40B4-BE49-F238E27FC236}">
                <a16:creationId xmlns:a16="http://schemas.microsoft.com/office/drawing/2014/main" id="{2B6D4EFA-F7D7-78B5-F210-23DE33DD8BA6}"/>
              </a:ext>
            </a:extLst>
          </p:cNvPr>
          <p:cNvSpPr/>
          <p:nvPr/>
        </p:nvSpPr>
        <p:spPr bwMode="auto">
          <a:xfrm>
            <a:off x="10631116" y="1794991"/>
            <a:ext cx="453605"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5" name="Rectangle 31784">
            <a:extLst>
              <a:ext uri="{FF2B5EF4-FFF2-40B4-BE49-F238E27FC236}">
                <a16:creationId xmlns:a16="http://schemas.microsoft.com/office/drawing/2014/main" id="{33DE8AAB-A77D-9569-32DC-377D3873205D}"/>
              </a:ext>
            </a:extLst>
          </p:cNvPr>
          <p:cNvSpPr/>
          <p:nvPr/>
        </p:nvSpPr>
        <p:spPr bwMode="auto">
          <a:xfrm>
            <a:off x="6718383" y="1794991"/>
            <a:ext cx="197388"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6" name="Rectangle 31785">
            <a:extLst>
              <a:ext uri="{FF2B5EF4-FFF2-40B4-BE49-F238E27FC236}">
                <a16:creationId xmlns:a16="http://schemas.microsoft.com/office/drawing/2014/main" id="{C78C87C1-FADE-C9BE-6BD8-556B768B12C9}"/>
              </a:ext>
            </a:extLst>
          </p:cNvPr>
          <p:cNvSpPr/>
          <p:nvPr/>
        </p:nvSpPr>
        <p:spPr bwMode="auto">
          <a:xfrm>
            <a:off x="10638863" y="2347557"/>
            <a:ext cx="28595"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7" name="Rectangle 31786">
            <a:extLst>
              <a:ext uri="{FF2B5EF4-FFF2-40B4-BE49-F238E27FC236}">
                <a16:creationId xmlns:a16="http://schemas.microsoft.com/office/drawing/2014/main" id="{41C12632-8356-75C2-93A5-28B32C23103E}"/>
              </a:ext>
            </a:extLst>
          </p:cNvPr>
          <p:cNvSpPr/>
          <p:nvPr/>
        </p:nvSpPr>
        <p:spPr bwMode="auto">
          <a:xfrm>
            <a:off x="6713409" y="2071977"/>
            <a:ext cx="45719"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8" name="Rectangle 31787">
            <a:extLst>
              <a:ext uri="{FF2B5EF4-FFF2-40B4-BE49-F238E27FC236}">
                <a16:creationId xmlns:a16="http://schemas.microsoft.com/office/drawing/2014/main" id="{CA96DBFC-22EB-A7DF-E52B-B98FF1D7B91D}"/>
              </a:ext>
            </a:extLst>
          </p:cNvPr>
          <p:cNvSpPr/>
          <p:nvPr/>
        </p:nvSpPr>
        <p:spPr bwMode="auto">
          <a:xfrm>
            <a:off x="6711848" y="2342797"/>
            <a:ext cx="45719"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89" name="Rectangle 31788">
            <a:extLst>
              <a:ext uri="{FF2B5EF4-FFF2-40B4-BE49-F238E27FC236}">
                <a16:creationId xmlns:a16="http://schemas.microsoft.com/office/drawing/2014/main" id="{66C4ED99-05C3-C337-9076-32A475DE6CDC}"/>
              </a:ext>
            </a:extLst>
          </p:cNvPr>
          <p:cNvSpPr/>
          <p:nvPr/>
        </p:nvSpPr>
        <p:spPr bwMode="auto">
          <a:xfrm>
            <a:off x="6718384" y="2611946"/>
            <a:ext cx="122900"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0" name="Rectangle 31789">
            <a:extLst>
              <a:ext uri="{FF2B5EF4-FFF2-40B4-BE49-F238E27FC236}">
                <a16:creationId xmlns:a16="http://schemas.microsoft.com/office/drawing/2014/main" id="{59DA2618-CD85-8630-07A0-0EACFF22D77B}"/>
              </a:ext>
            </a:extLst>
          </p:cNvPr>
          <p:cNvSpPr/>
          <p:nvPr/>
        </p:nvSpPr>
        <p:spPr bwMode="auto">
          <a:xfrm>
            <a:off x="2778097" y="1794991"/>
            <a:ext cx="411404"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1" name="Rectangle 31790">
            <a:extLst>
              <a:ext uri="{FF2B5EF4-FFF2-40B4-BE49-F238E27FC236}">
                <a16:creationId xmlns:a16="http://schemas.microsoft.com/office/drawing/2014/main" id="{E2E7538E-1F40-1EA9-9C54-730BE7761424}"/>
              </a:ext>
            </a:extLst>
          </p:cNvPr>
          <p:cNvSpPr/>
          <p:nvPr/>
        </p:nvSpPr>
        <p:spPr bwMode="auto">
          <a:xfrm>
            <a:off x="2778097" y="2077221"/>
            <a:ext cx="163294"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2" name="Rectangle 31791">
            <a:extLst>
              <a:ext uri="{FF2B5EF4-FFF2-40B4-BE49-F238E27FC236}">
                <a16:creationId xmlns:a16="http://schemas.microsoft.com/office/drawing/2014/main" id="{16AB62BD-1823-C70B-FAE0-50B62938BBEB}"/>
              </a:ext>
            </a:extLst>
          </p:cNvPr>
          <p:cNvSpPr/>
          <p:nvPr/>
        </p:nvSpPr>
        <p:spPr bwMode="auto">
          <a:xfrm>
            <a:off x="2775402" y="2342797"/>
            <a:ext cx="148697"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3" name="Rectangle 31792">
            <a:extLst>
              <a:ext uri="{FF2B5EF4-FFF2-40B4-BE49-F238E27FC236}">
                <a16:creationId xmlns:a16="http://schemas.microsoft.com/office/drawing/2014/main" id="{9C59D282-8CAB-D579-DC97-D5394836E3DD}"/>
              </a:ext>
            </a:extLst>
          </p:cNvPr>
          <p:cNvSpPr/>
          <p:nvPr/>
        </p:nvSpPr>
        <p:spPr bwMode="auto">
          <a:xfrm>
            <a:off x="2778097" y="2618994"/>
            <a:ext cx="122309"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4" name="Rectangle 31793">
            <a:extLst>
              <a:ext uri="{FF2B5EF4-FFF2-40B4-BE49-F238E27FC236}">
                <a16:creationId xmlns:a16="http://schemas.microsoft.com/office/drawing/2014/main" id="{5C9F3B6A-2F21-08A9-36D0-E3E8FF1A1AF8}"/>
              </a:ext>
            </a:extLst>
          </p:cNvPr>
          <p:cNvSpPr/>
          <p:nvPr/>
        </p:nvSpPr>
        <p:spPr bwMode="auto">
          <a:xfrm>
            <a:off x="3906203" y="3911985"/>
            <a:ext cx="830460"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6" name="Rectangle 31795">
            <a:extLst>
              <a:ext uri="{FF2B5EF4-FFF2-40B4-BE49-F238E27FC236}">
                <a16:creationId xmlns:a16="http://schemas.microsoft.com/office/drawing/2014/main" id="{F5313487-01AB-CBB9-0C0E-37CBFA077FCD}"/>
              </a:ext>
            </a:extLst>
          </p:cNvPr>
          <p:cNvSpPr/>
          <p:nvPr/>
        </p:nvSpPr>
        <p:spPr bwMode="auto">
          <a:xfrm>
            <a:off x="3906201" y="4454819"/>
            <a:ext cx="94395"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8" name="TextBox 31797">
            <a:extLst>
              <a:ext uri="{FF2B5EF4-FFF2-40B4-BE49-F238E27FC236}">
                <a16:creationId xmlns:a16="http://schemas.microsoft.com/office/drawing/2014/main" id="{50B58299-B811-84AE-2729-F8E62B36C5F4}"/>
              </a:ext>
            </a:extLst>
          </p:cNvPr>
          <p:cNvSpPr txBox="1"/>
          <p:nvPr/>
        </p:nvSpPr>
        <p:spPr bwMode="auto">
          <a:xfrm>
            <a:off x="4694818" y="3910411"/>
            <a:ext cx="7361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27/43</a:t>
            </a:r>
          </a:p>
        </p:txBody>
      </p:sp>
      <p:sp>
        <p:nvSpPr>
          <p:cNvPr id="31800" name="TextBox 31799">
            <a:extLst>
              <a:ext uri="{FF2B5EF4-FFF2-40B4-BE49-F238E27FC236}">
                <a16:creationId xmlns:a16="http://schemas.microsoft.com/office/drawing/2014/main" id="{022194AE-A01F-FA3B-83A9-CBFEE701490B}"/>
              </a:ext>
            </a:extLst>
          </p:cNvPr>
          <p:cNvSpPr txBox="1"/>
          <p:nvPr/>
        </p:nvSpPr>
        <p:spPr bwMode="auto">
          <a:xfrm>
            <a:off x="3973103" y="4459582"/>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3/41</a:t>
            </a:r>
          </a:p>
        </p:txBody>
      </p:sp>
      <p:sp>
        <p:nvSpPr>
          <p:cNvPr id="31801" name="TextBox 31800">
            <a:extLst>
              <a:ext uri="{FF2B5EF4-FFF2-40B4-BE49-F238E27FC236}">
                <a16:creationId xmlns:a16="http://schemas.microsoft.com/office/drawing/2014/main" id="{2EEE246F-5B2E-80C8-5D55-FF99375BD393}"/>
              </a:ext>
            </a:extLst>
          </p:cNvPr>
          <p:cNvSpPr txBox="1"/>
          <p:nvPr/>
        </p:nvSpPr>
        <p:spPr bwMode="auto">
          <a:xfrm>
            <a:off x="3998133" y="4731212"/>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3/38</a:t>
            </a:r>
          </a:p>
        </p:txBody>
      </p:sp>
      <p:sp>
        <p:nvSpPr>
          <p:cNvPr id="31802" name="TextBox 31801">
            <a:extLst>
              <a:ext uri="{FF2B5EF4-FFF2-40B4-BE49-F238E27FC236}">
                <a16:creationId xmlns:a16="http://schemas.microsoft.com/office/drawing/2014/main" id="{14A99E9E-58CC-8702-CDB0-A24E334CAF6E}"/>
              </a:ext>
            </a:extLst>
          </p:cNvPr>
          <p:cNvSpPr txBox="1"/>
          <p:nvPr/>
        </p:nvSpPr>
        <p:spPr bwMode="auto">
          <a:xfrm>
            <a:off x="3296791" y="4183238"/>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1/43</a:t>
            </a:r>
          </a:p>
        </p:txBody>
      </p:sp>
      <p:sp>
        <p:nvSpPr>
          <p:cNvPr id="31803" name="TextBox 31802">
            <a:extLst>
              <a:ext uri="{FF2B5EF4-FFF2-40B4-BE49-F238E27FC236}">
                <a16:creationId xmlns:a16="http://schemas.microsoft.com/office/drawing/2014/main" id="{30D2A2C7-B7F2-EB76-7B2F-2B19738FD923}"/>
              </a:ext>
            </a:extLst>
          </p:cNvPr>
          <p:cNvSpPr txBox="1"/>
          <p:nvPr/>
        </p:nvSpPr>
        <p:spPr bwMode="auto">
          <a:xfrm>
            <a:off x="3299253" y="4728082"/>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1/41</a:t>
            </a:r>
          </a:p>
        </p:txBody>
      </p:sp>
      <p:sp>
        <p:nvSpPr>
          <p:cNvPr id="31804" name="Rectangle 31803">
            <a:extLst>
              <a:ext uri="{FF2B5EF4-FFF2-40B4-BE49-F238E27FC236}">
                <a16:creationId xmlns:a16="http://schemas.microsoft.com/office/drawing/2014/main" id="{204D3FD5-791C-3917-BFCF-0D2B0498F2E7}"/>
              </a:ext>
            </a:extLst>
          </p:cNvPr>
          <p:cNvSpPr/>
          <p:nvPr/>
        </p:nvSpPr>
        <p:spPr bwMode="auto">
          <a:xfrm>
            <a:off x="2879920" y="3912811"/>
            <a:ext cx="1016946"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05" name="Rectangle 31804">
            <a:extLst>
              <a:ext uri="{FF2B5EF4-FFF2-40B4-BE49-F238E27FC236}">
                <a16:creationId xmlns:a16="http://schemas.microsoft.com/office/drawing/2014/main" id="{05AF53C1-56F4-4682-AF99-19365F32EF67}"/>
              </a:ext>
            </a:extLst>
          </p:cNvPr>
          <p:cNvSpPr/>
          <p:nvPr/>
        </p:nvSpPr>
        <p:spPr bwMode="auto">
          <a:xfrm>
            <a:off x="3873865" y="4189232"/>
            <a:ext cx="45719"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9" name="TextBox 31798">
            <a:extLst>
              <a:ext uri="{FF2B5EF4-FFF2-40B4-BE49-F238E27FC236}">
                <a16:creationId xmlns:a16="http://schemas.microsoft.com/office/drawing/2014/main" id="{06972EE7-F8FF-9AAF-6E61-0E61BA3E1791}"/>
              </a:ext>
            </a:extLst>
          </p:cNvPr>
          <p:cNvSpPr txBox="1"/>
          <p:nvPr/>
        </p:nvSpPr>
        <p:spPr bwMode="auto">
          <a:xfrm>
            <a:off x="3965307" y="4186368"/>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3/43</a:t>
            </a:r>
          </a:p>
        </p:txBody>
      </p:sp>
      <p:sp>
        <p:nvSpPr>
          <p:cNvPr id="31795" name="Rectangle 31794">
            <a:extLst>
              <a:ext uri="{FF2B5EF4-FFF2-40B4-BE49-F238E27FC236}">
                <a16:creationId xmlns:a16="http://schemas.microsoft.com/office/drawing/2014/main" id="{E4A5E812-B59D-7111-AE96-B6D9E3A5AB85}"/>
              </a:ext>
            </a:extLst>
          </p:cNvPr>
          <p:cNvSpPr/>
          <p:nvPr/>
        </p:nvSpPr>
        <p:spPr bwMode="auto">
          <a:xfrm>
            <a:off x="3906201" y="4189232"/>
            <a:ext cx="94395"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06" name="Rectangle 31805">
            <a:extLst>
              <a:ext uri="{FF2B5EF4-FFF2-40B4-BE49-F238E27FC236}">
                <a16:creationId xmlns:a16="http://schemas.microsoft.com/office/drawing/2014/main" id="{C98B9098-C4AE-604B-98FB-F6EB963B3D48}"/>
              </a:ext>
            </a:extLst>
          </p:cNvPr>
          <p:cNvSpPr/>
          <p:nvPr/>
        </p:nvSpPr>
        <p:spPr bwMode="auto">
          <a:xfrm>
            <a:off x="3872550" y="4725174"/>
            <a:ext cx="69014"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797" name="Rectangle 31796">
            <a:extLst>
              <a:ext uri="{FF2B5EF4-FFF2-40B4-BE49-F238E27FC236}">
                <a16:creationId xmlns:a16="http://schemas.microsoft.com/office/drawing/2014/main" id="{0005D966-BA46-F4E3-78DC-FD5DBB10C57F}"/>
              </a:ext>
            </a:extLst>
          </p:cNvPr>
          <p:cNvSpPr/>
          <p:nvPr/>
        </p:nvSpPr>
        <p:spPr bwMode="auto">
          <a:xfrm>
            <a:off x="3906201" y="4726451"/>
            <a:ext cx="109293" cy="2308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grpSp>
        <p:nvGrpSpPr>
          <p:cNvPr id="31762" name="Group 31761">
            <a:extLst>
              <a:ext uri="{FF2B5EF4-FFF2-40B4-BE49-F238E27FC236}">
                <a16:creationId xmlns:a16="http://schemas.microsoft.com/office/drawing/2014/main" id="{06D2B1D6-D978-E177-A781-6D7F1A423C3E}"/>
              </a:ext>
            </a:extLst>
          </p:cNvPr>
          <p:cNvGrpSpPr/>
          <p:nvPr/>
        </p:nvGrpSpPr>
        <p:grpSpPr>
          <a:xfrm>
            <a:off x="1302651" y="3880053"/>
            <a:ext cx="4107455" cy="1617336"/>
            <a:chOff x="8031990" y="1763059"/>
            <a:chExt cx="4107455" cy="1617336"/>
          </a:xfrm>
        </p:grpSpPr>
        <p:sp>
          <p:nvSpPr>
            <p:cNvPr id="31764" name="TextBox 31763">
              <a:extLst>
                <a:ext uri="{FF2B5EF4-FFF2-40B4-BE49-F238E27FC236}">
                  <a16:creationId xmlns:a16="http://schemas.microsoft.com/office/drawing/2014/main" id="{A0337D4D-96DA-E4FA-B450-3D505D18BBE0}"/>
                </a:ext>
              </a:extLst>
            </p:cNvPr>
            <p:cNvSpPr txBox="1"/>
            <p:nvPr/>
          </p:nvSpPr>
          <p:spPr bwMode="auto">
            <a:xfrm>
              <a:off x="8031990" y="1794991"/>
              <a:ext cx="13271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err="1">
                  <a:solidFill>
                    <a:schemeClr val="bg1"/>
                  </a:solidFill>
                  <a:latin typeface="Calibri" panose="020F0502020204030204" pitchFamily="34" charset="0"/>
                  <a:cs typeface="Calibri" panose="020F0502020204030204" pitchFamily="34" charset="0"/>
                </a:rPr>
                <a:t>Prerandomization</a:t>
              </a:r>
              <a:endParaRPr lang="en-US" sz="1200" dirty="0">
                <a:solidFill>
                  <a:schemeClr val="bg1"/>
                </a:solidFill>
                <a:latin typeface="Calibri" panose="020F0502020204030204" pitchFamily="34" charset="0"/>
                <a:cs typeface="Calibri" panose="020F0502020204030204" pitchFamily="34" charset="0"/>
              </a:endParaRPr>
            </a:p>
          </p:txBody>
        </p:sp>
        <p:sp>
          <p:nvSpPr>
            <p:cNvPr id="31765" name="TextBox 31764">
              <a:extLst>
                <a:ext uri="{FF2B5EF4-FFF2-40B4-BE49-F238E27FC236}">
                  <a16:creationId xmlns:a16="http://schemas.microsoft.com/office/drawing/2014/main" id="{C310209D-A78E-05E1-5D24-6C1A62B43765}"/>
                </a:ext>
              </a:extLst>
            </p:cNvPr>
            <p:cNvSpPr txBox="1"/>
            <p:nvPr/>
          </p:nvSpPr>
          <p:spPr bwMode="auto">
            <a:xfrm>
              <a:off x="8624076" y="2076809"/>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1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1766" name="TextBox 31765">
              <a:extLst>
                <a:ext uri="{FF2B5EF4-FFF2-40B4-BE49-F238E27FC236}">
                  <a16:creationId xmlns:a16="http://schemas.microsoft.com/office/drawing/2014/main" id="{8EC24FE5-976C-060B-58E5-936CD20A0062}"/>
                </a:ext>
              </a:extLst>
            </p:cNvPr>
            <p:cNvSpPr txBox="1"/>
            <p:nvPr/>
          </p:nvSpPr>
          <p:spPr bwMode="auto">
            <a:xfrm>
              <a:off x="8639002" y="2342797"/>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2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1767" name="TextBox 31766">
              <a:extLst>
                <a:ext uri="{FF2B5EF4-FFF2-40B4-BE49-F238E27FC236}">
                  <a16:creationId xmlns:a16="http://schemas.microsoft.com/office/drawing/2014/main" id="{62A40941-D965-4112-133C-AAA10BF92235}"/>
                </a:ext>
              </a:extLst>
            </p:cNvPr>
            <p:cNvSpPr txBox="1"/>
            <p:nvPr/>
          </p:nvSpPr>
          <p:spPr bwMode="auto">
            <a:xfrm>
              <a:off x="8633984" y="2618078"/>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3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1768" name="TextBox 31767">
              <a:extLst>
                <a:ext uri="{FF2B5EF4-FFF2-40B4-BE49-F238E27FC236}">
                  <a16:creationId xmlns:a16="http://schemas.microsoft.com/office/drawing/2014/main" id="{881A0816-6ACC-1700-07D6-02D65A16948B}"/>
                </a:ext>
              </a:extLst>
            </p:cNvPr>
            <p:cNvSpPr txBox="1"/>
            <p:nvPr/>
          </p:nvSpPr>
          <p:spPr bwMode="auto">
            <a:xfrm>
              <a:off x="9119117" y="291259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sp>
          <p:nvSpPr>
            <p:cNvPr id="31769" name="TextBox 31768">
              <a:extLst>
                <a:ext uri="{FF2B5EF4-FFF2-40B4-BE49-F238E27FC236}">
                  <a16:creationId xmlns:a16="http://schemas.microsoft.com/office/drawing/2014/main" id="{A1F7F609-FFB1-64AA-ADF5-F8B7E264B267}"/>
                </a:ext>
              </a:extLst>
            </p:cNvPr>
            <p:cNvSpPr txBox="1"/>
            <p:nvPr/>
          </p:nvSpPr>
          <p:spPr bwMode="auto">
            <a:xfrm>
              <a:off x="9806564"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31770" name="TextBox 31769">
              <a:extLst>
                <a:ext uri="{FF2B5EF4-FFF2-40B4-BE49-F238E27FC236}">
                  <a16:creationId xmlns:a16="http://schemas.microsoft.com/office/drawing/2014/main" id="{EC34DE8D-FC24-8DBD-8FAC-DB3931CDDF72}"/>
                </a:ext>
              </a:extLst>
            </p:cNvPr>
            <p:cNvSpPr txBox="1"/>
            <p:nvPr/>
          </p:nvSpPr>
          <p:spPr bwMode="auto">
            <a:xfrm>
              <a:off x="10492039" y="291231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sp>
          <p:nvSpPr>
            <p:cNvPr id="31771" name="TextBox 31770">
              <a:extLst>
                <a:ext uri="{FF2B5EF4-FFF2-40B4-BE49-F238E27FC236}">
                  <a16:creationId xmlns:a16="http://schemas.microsoft.com/office/drawing/2014/main" id="{0E7CEA13-F052-443B-7508-3B3B61F6F890}"/>
                </a:ext>
              </a:extLst>
            </p:cNvPr>
            <p:cNvSpPr txBox="1"/>
            <p:nvPr/>
          </p:nvSpPr>
          <p:spPr bwMode="auto">
            <a:xfrm>
              <a:off x="11122256"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31772" name="TextBox 31771">
              <a:extLst>
                <a:ext uri="{FF2B5EF4-FFF2-40B4-BE49-F238E27FC236}">
                  <a16:creationId xmlns:a16="http://schemas.microsoft.com/office/drawing/2014/main" id="{F59ECA35-0527-3B94-8CAB-370C7B707E1D}"/>
                </a:ext>
              </a:extLst>
            </p:cNvPr>
            <p:cNvSpPr txBox="1"/>
            <p:nvPr/>
          </p:nvSpPr>
          <p:spPr bwMode="auto">
            <a:xfrm>
              <a:off x="11719137" y="2912314"/>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cxnSp>
          <p:nvCxnSpPr>
            <p:cNvPr id="31773" name="Straight Connector 31772">
              <a:extLst>
                <a:ext uri="{FF2B5EF4-FFF2-40B4-BE49-F238E27FC236}">
                  <a16:creationId xmlns:a16="http://schemas.microsoft.com/office/drawing/2014/main" id="{EC38B310-C735-4FBF-7DD6-523B5692D746}"/>
                </a:ext>
              </a:extLst>
            </p:cNvPr>
            <p:cNvCxnSpPr/>
            <p:nvPr/>
          </p:nvCxnSpPr>
          <p:spPr bwMode="auto">
            <a:xfrm>
              <a:off x="9329270" y="288065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31774" name="Straight Connector 31773">
              <a:extLst>
                <a:ext uri="{FF2B5EF4-FFF2-40B4-BE49-F238E27FC236}">
                  <a16:creationId xmlns:a16="http://schemas.microsoft.com/office/drawing/2014/main" id="{AD92F82D-D2BE-DA33-6D9A-4016EAEB8457}"/>
                </a:ext>
              </a:extLst>
            </p:cNvPr>
            <p:cNvCxnSpPr/>
            <p:nvPr/>
          </p:nvCxnSpPr>
          <p:spPr bwMode="auto">
            <a:xfrm>
              <a:off x="9977443" y="287524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31776" name="Straight Connector 31775">
              <a:extLst>
                <a:ext uri="{FF2B5EF4-FFF2-40B4-BE49-F238E27FC236}">
                  <a16:creationId xmlns:a16="http://schemas.microsoft.com/office/drawing/2014/main" id="{EEA4F63E-530B-CFCD-A540-4900D733D7DC}"/>
                </a:ext>
              </a:extLst>
            </p:cNvPr>
            <p:cNvCxnSpPr/>
            <p:nvPr/>
          </p:nvCxnSpPr>
          <p:spPr bwMode="auto">
            <a:xfrm>
              <a:off x="11293135" y="289018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5949F987-6244-ED16-858A-43E1F66ED106}"/>
                </a:ext>
              </a:extLst>
            </p:cNvPr>
            <p:cNvCxnSpPr/>
            <p:nvPr/>
          </p:nvCxnSpPr>
          <p:spPr bwMode="auto">
            <a:xfrm>
              <a:off x="11929290" y="2880659"/>
              <a:ext cx="0" cy="76200"/>
            </a:xfrm>
            <a:prstGeom prst="line">
              <a:avLst/>
            </a:prstGeom>
            <a:noFill/>
            <a:ln w="28575" cap="flat" cmpd="sng" algn="ctr">
              <a:solidFill>
                <a:schemeClr val="bg1"/>
              </a:solidFill>
              <a:prstDash val="solid"/>
              <a:round/>
              <a:headEnd type="none" w="med" len="med"/>
              <a:tailEnd type="none" w="med" len="med"/>
            </a:ln>
            <a:effectLst/>
          </p:spPr>
        </p:cxnSp>
        <p:sp>
          <p:nvSpPr>
            <p:cNvPr id="31778" name="TextBox 31777">
              <a:extLst>
                <a:ext uri="{FF2B5EF4-FFF2-40B4-BE49-F238E27FC236}">
                  <a16:creationId xmlns:a16="http://schemas.microsoft.com/office/drawing/2014/main" id="{DE06E318-2549-C40D-BF57-ABC6D1071489}"/>
                </a:ext>
              </a:extLst>
            </p:cNvPr>
            <p:cNvSpPr txBox="1"/>
            <p:nvPr/>
          </p:nvSpPr>
          <p:spPr bwMode="auto">
            <a:xfrm>
              <a:off x="9964655" y="3103396"/>
              <a:ext cx="129740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Any Grade AE (%)</a:t>
              </a:r>
            </a:p>
          </p:txBody>
        </p:sp>
        <p:cxnSp>
          <p:nvCxnSpPr>
            <p:cNvPr id="31775" name="Straight Connector 31774">
              <a:extLst>
                <a:ext uri="{FF2B5EF4-FFF2-40B4-BE49-F238E27FC236}">
                  <a16:creationId xmlns:a16="http://schemas.microsoft.com/office/drawing/2014/main" id="{4867D395-F735-16E7-0283-F49957CAC2F8}"/>
                </a:ext>
              </a:extLst>
            </p:cNvPr>
            <p:cNvCxnSpPr>
              <a:cxnSpLocks/>
            </p:cNvCxnSpPr>
            <p:nvPr/>
          </p:nvCxnSpPr>
          <p:spPr bwMode="auto">
            <a:xfrm>
              <a:off x="10631116" y="1772584"/>
              <a:ext cx="0" cy="1193800"/>
            </a:xfrm>
            <a:prstGeom prst="line">
              <a:avLst/>
            </a:prstGeom>
            <a:noFill/>
            <a:ln w="28575" cap="flat" cmpd="sng" algn="ctr">
              <a:solidFill>
                <a:schemeClr val="bg1"/>
              </a:solidFill>
              <a:prstDash val="solid"/>
              <a:round/>
              <a:headEnd type="none" w="med" len="med"/>
              <a:tailEnd type="none" w="med" len="med"/>
            </a:ln>
            <a:effectLst/>
          </p:spPr>
        </p:cxnSp>
        <p:sp>
          <p:nvSpPr>
            <p:cNvPr id="31763" name="Freeform 31762">
              <a:extLst>
                <a:ext uri="{FF2B5EF4-FFF2-40B4-BE49-F238E27FC236}">
                  <a16:creationId xmlns:a16="http://schemas.microsoft.com/office/drawing/2014/main" id="{7F696A38-70A5-4A65-9AE7-9A709FB2E124}"/>
                </a:ext>
              </a:extLst>
            </p:cNvPr>
            <p:cNvSpPr/>
            <p:nvPr/>
          </p:nvSpPr>
          <p:spPr bwMode="auto">
            <a:xfrm>
              <a:off x="9329271" y="1763059"/>
              <a:ext cx="2609144" cy="1117600"/>
            </a:xfrm>
            <a:custGeom>
              <a:avLst/>
              <a:gdLst>
                <a:gd name="connsiteX0" fmla="*/ 0 w 2557929"/>
                <a:gd name="connsiteY0" fmla="*/ 0 h 1117600"/>
                <a:gd name="connsiteX1" fmla="*/ 0 w 2557929"/>
                <a:gd name="connsiteY1" fmla="*/ 1117600 h 1117600"/>
                <a:gd name="connsiteX2" fmla="*/ 2557929 w 2557929"/>
                <a:gd name="connsiteY2" fmla="*/ 1117600 h 1117600"/>
              </a:gdLst>
              <a:ahLst/>
              <a:cxnLst>
                <a:cxn ang="0">
                  <a:pos x="connsiteX0" y="connsiteY0"/>
                </a:cxn>
                <a:cxn ang="0">
                  <a:pos x="connsiteX1" y="connsiteY1"/>
                </a:cxn>
                <a:cxn ang="0">
                  <a:pos x="connsiteX2" y="connsiteY2"/>
                </a:cxn>
              </a:cxnLst>
              <a:rect l="l" t="t" r="r" b="b"/>
              <a:pathLst>
                <a:path w="2557929" h="1117600">
                  <a:moveTo>
                    <a:pt x="0" y="0"/>
                  </a:moveTo>
                  <a:lnTo>
                    <a:pt x="0" y="1117600"/>
                  </a:lnTo>
                  <a:lnTo>
                    <a:pt x="2557929" y="1117600"/>
                  </a:lnTo>
                </a:path>
              </a:pathLst>
            </a:custGeom>
            <a:noFill/>
            <a:ln w="28575">
              <a:solidFill>
                <a:schemeClr val="bg1"/>
              </a:solidFill>
              <a:miter lim="800000"/>
              <a:headEnd/>
              <a:tailEnd/>
            </a:ln>
          </p:spPr>
          <p:txBody>
            <a:bodyPr rtlCol="0" anchor="ctr"/>
            <a:lstStyle/>
            <a:p>
              <a:pPr algn="ctr"/>
              <a:endParaRPr lang="en-US" sz="2000">
                <a:latin typeface="Calibri" panose="020F0502020204030204" pitchFamily="34" charset="0"/>
                <a:cs typeface="Calibri" panose="020F0502020204030204" pitchFamily="34" charset="0"/>
              </a:endParaRPr>
            </a:p>
          </p:txBody>
        </p:sp>
      </p:grpSp>
      <p:sp>
        <p:nvSpPr>
          <p:cNvPr id="31807" name="TextBox 31806">
            <a:extLst>
              <a:ext uri="{FF2B5EF4-FFF2-40B4-BE49-F238E27FC236}">
                <a16:creationId xmlns:a16="http://schemas.microsoft.com/office/drawing/2014/main" id="{DD54E107-E616-F94C-6241-C71D55F6C098}"/>
              </a:ext>
            </a:extLst>
          </p:cNvPr>
          <p:cNvSpPr txBox="1"/>
          <p:nvPr/>
        </p:nvSpPr>
        <p:spPr bwMode="auto">
          <a:xfrm>
            <a:off x="2805146" y="3911985"/>
            <a:ext cx="7361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latin typeface="Calibri" panose="020F0502020204030204" pitchFamily="34" charset="0"/>
                <a:cs typeface="Calibri" panose="020F0502020204030204" pitchFamily="34" charset="0"/>
              </a:rPr>
              <a:t>n = 33/43</a:t>
            </a:r>
          </a:p>
        </p:txBody>
      </p:sp>
      <p:sp>
        <p:nvSpPr>
          <p:cNvPr id="31808" name="Rectangle 31807">
            <a:extLst>
              <a:ext uri="{FF2B5EF4-FFF2-40B4-BE49-F238E27FC236}">
                <a16:creationId xmlns:a16="http://schemas.microsoft.com/office/drawing/2014/main" id="{D6DC29BE-75D4-6497-CBE1-522C6BE1DD5C}"/>
              </a:ext>
            </a:extLst>
          </p:cNvPr>
          <p:cNvSpPr/>
          <p:nvPr/>
        </p:nvSpPr>
        <p:spPr bwMode="auto">
          <a:xfrm>
            <a:off x="2391933" y="1795404"/>
            <a:ext cx="378418"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09" name="Rectangle 31808">
            <a:extLst>
              <a:ext uri="{FF2B5EF4-FFF2-40B4-BE49-F238E27FC236}">
                <a16:creationId xmlns:a16="http://schemas.microsoft.com/office/drawing/2014/main" id="{8D019C81-B9B4-1EC2-AB4D-2A17497FC285}"/>
              </a:ext>
            </a:extLst>
          </p:cNvPr>
          <p:cNvSpPr/>
          <p:nvPr/>
        </p:nvSpPr>
        <p:spPr bwMode="auto">
          <a:xfrm>
            <a:off x="2447278" y="2073838"/>
            <a:ext cx="323072"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10" name="Rectangle 31809">
            <a:extLst>
              <a:ext uri="{FF2B5EF4-FFF2-40B4-BE49-F238E27FC236}">
                <a16:creationId xmlns:a16="http://schemas.microsoft.com/office/drawing/2014/main" id="{30BB9C2E-7891-8936-5DB6-EDBB9426F79B}"/>
              </a:ext>
            </a:extLst>
          </p:cNvPr>
          <p:cNvSpPr/>
          <p:nvPr/>
        </p:nvSpPr>
        <p:spPr bwMode="auto">
          <a:xfrm>
            <a:off x="2688214" y="2343623"/>
            <a:ext cx="74035"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11" name="Rectangle 31810">
            <a:extLst>
              <a:ext uri="{FF2B5EF4-FFF2-40B4-BE49-F238E27FC236}">
                <a16:creationId xmlns:a16="http://schemas.microsoft.com/office/drawing/2014/main" id="{5656FE42-1190-CB65-5EEF-7F97FEA271A7}"/>
              </a:ext>
            </a:extLst>
          </p:cNvPr>
          <p:cNvSpPr/>
          <p:nvPr/>
        </p:nvSpPr>
        <p:spPr bwMode="auto">
          <a:xfrm>
            <a:off x="2631873" y="2614357"/>
            <a:ext cx="146223"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grpSp>
        <p:nvGrpSpPr>
          <p:cNvPr id="31744" name="Group 31743">
            <a:extLst>
              <a:ext uri="{FF2B5EF4-FFF2-40B4-BE49-F238E27FC236}">
                <a16:creationId xmlns:a16="http://schemas.microsoft.com/office/drawing/2014/main" id="{825D3CAD-186A-E34F-D801-2DE3D67C416F}"/>
              </a:ext>
            </a:extLst>
          </p:cNvPr>
          <p:cNvGrpSpPr/>
          <p:nvPr/>
        </p:nvGrpSpPr>
        <p:grpSpPr>
          <a:xfrm>
            <a:off x="178971" y="1758046"/>
            <a:ext cx="4107455" cy="1617336"/>
            <a:chOff x="8031990" y="1763059"/>
            <a:chExt cx="4107455" cy="1617336"/>
          </a:xfrm>
        </p:grpSpPr>
        <p:sp>
          <p:nvSpPr>
            <p:cNvPr id="31745" name="Freeform 31744">
              <a:extLst>
                <a:ext uri="{FF2B5EF4-FFF2-40B4-BE49-F238E27FC236}">
                  <a16:creationId xmlns:a16="http://schemas.microsoft.com/office/drawing/2014/main" id="{5D49BC8D-019A-80A3-E0F4-6C73063C8792}"/>
                </a:ext>
              </a:extLst>
            </p:cNvPr>
            <p:cNvSpPr/>
            <p:nvPr/>
          </p:nvSpPr>
          <p:spPr bwMode="auto">
            <a:xfrm>
              <a:off x="9329271" y="1763059"/>
              <a:ext cx="2605017" cy="1117600"/>
            </a:xfrm>
            <a:custGeom>
              <a:avLst/>
              <a:gdLst>
                <a:gd name="connsiteX0" fmla="*/ 0 w 2557929"/>
                <a:gd name="connsiteY0" fmla="*/ 0 h 1117600"/>
                <a:gd name="connsiteX1" fmla="*/ 0 w 2557929"/>
                <a:gd name="connsiteY1" fmla="*/ 1117600 h 1117600"/>
                <a:gd name="connsiteX2" fmla="*/ 2557929 w 2557929"/>
                <a:gd name="connsiteY2" fmla="*/ 1117600 h 1117600"/>
              </a:gdLst>
              <a:ahLst/>
              <a:cxnLst>
                <a:cxn ang="0">
                  <a:pos x="connsiteX0" y="connsiteY0"/>
                </a:cxn>
                <a:cxn ang="0">
                  <a:pos x="connsiteX1" y="connsiteY1"/>
                </a:cxn>
                <a:cxn ang="0">
                  <a:pos x="connsiteX2" y="connsiteY2"/>
                </a:cxn>
              </a:cxnLst>
              <a:rect l="l" t="t" r="r" b="b"/>
              <a:pathLst>
                <a:path w="2557929" h="1117600">
                  <a:moveTo>
                    <a:pt x="0" y="0"/>
                  </a:moveTo>
                  <a:lnTo>
                    <a:pt x="0" y="1117600"/>
                  </a:lnTo>
                  <a:lnTo>
                    <a:pt x="2557929" y="1117600"/>
                  </a:lnTo>
                </a:path>
              </a:pathLst>
            </a:custGeom>
            <a:noFill/>
            <a:ln w="28575">
              <a:solidFill>
                <a:schemeClr val="bg1"/>
              </a:solidFill>
              <a:miter lim="800000"/>
              <a:headEnd/>
              <a:tailEnd/>
            </a:ln>
          </p:spPr>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31747" name="TextBox 31746">
              <a:extLst>
                <a:ext uri="{FF2B5EF4-FFF2-40B4-BE49-F238E27FC236}">
                  <a16:creationId xmlns:a16="http://schemas.microsoft.com/office/drawing/2014/main" id="{F2D00925-4E73-07D0-6B6F-F8C30A39BF74}"/>
                </a:ext>
              </a:extLst>
            </p:cNvPr>
            <p:cNvSpPr txBox="1"/>
            <p:nvPr/>
          </p:nvSpPr>
          <p:spPr bwMode="auto">
            <a:xfrm>
              <a:off x="8031990" y="1794991"/>
              <a:ext cx="13271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err="1">
                  <a:solidFill>
                    <a:schemeClr val="bg1"/>
                  </a:solidFill>
                  <a:latin typeface="Calibri" panose="020F0502020204030204" pitchFamily="34" charset="0"/>
                  <a:cs typeface="Calibri" panose="020F0502020204030204" pitchFamily="34" charset="0"/>
                </a:rPr>
                <a:t>Prerandomization</a:t>
              </a:r>
              <a:endParaRPr lang="en-US" sz="1200" dirty="0">
                <a:solidFill>
                  <a:schemeClr val="bg1"/>
                </a:solidFill>
                <a:latin typeface="Calibri" panose="020F0502020204030204" pitchFamily="34" charset="0"/>
                <a:cs typeface="Calibri" panose="020F0502020204030204" pitchFamily="34" charset="0"/>
              </a:endParaRPr>
            </a:p>
          </p:txBody>
        </p:sp>
        <p:sp>
          <p:nvSpPr>
            <p:cNvPr id="31748" name="TextBox 31747">
              <a:extLst>
                <a:ext uri="{FF2B5EF4-FFF2-40B4-BE49-F238E27FC236}">
                  <a16:creationId xmlns:a16="http://schemas.microsoft.com/office/drawing/2014/main" id="{ACD6D5FA-261D-F6F1-2B30-F6D7134504A0}"/>
                </a:ext>
              </a:extLst>
            </p:cNvPr>
            <p:cNvSpPr txBox="1"/>
            <p:nvPr/>
          </p:nvSpPr>
          <p:spPr bwMode="auto">
            <a:xfrm>
              <a:off x="8624076" y="2076809"/>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1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1749" name="TextBox 31748">
              <a:extLst>
                <a:ext uri="{FF2B5EF4-FFF2-40B4-BE49-F238E27FC236}">
                  <a16:creationId xmlns:a16="http://schemas.microsoft.com/office/drawing/2014/main" id="{73A47370-3912-790C-60E7-7002B9A54582}"/>
                </a:ext>
              </a:extLst>
            </p:cNvPr>
            <p:cNvSpPr txBox="1"/>
            <p:nvPr/>
          </p:nvSpPr>
          <p:spPr bwMode="auto">
            <a:xfrm>
              <a:off x="8639002" y="2342797"/>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2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1750" name="TextBox 31749">
              <a:extLst>
                <a:ext uri="{FF2B5EF4-FFF2-40B4-BE49-F238E27FC236}">
                  <a16:creationId xmlns:a16="http://schemas.microsoft.com/office/drawing/2014/main" id="{8FD14C6E-C73A-3AF3-3C4A-90B3561B282C}"/>
                </a:ext>
              </a:extLst>
            </p:cNvPr>
            <p:cNvSpPr txBox="1"/>
            <p:nvPr/>
          </p:nvSpPr>
          <p:spPr bwMode="auto">
            <a:xfrm>
              <a:off x="8633984" y="2618078"/>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3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1751" name="TextBox 31750">
              <a:extLst>
                <a:ext uri="{FF2B5EF4-FFF2-40B4-BE49-F238E27FC236}">
                  <a16:creationId xmlns:a16="http://schemas.microsoft.com/office/drawing/2014/main" id="{48414645-B2D6-3488-8D11-B9B8A630B1D5}"/>
                </a:ext>
              </a:extLst>
            </p:cNvPr>
            <p:cNvSpPr txBox="1"/>
            <p:nvPr/>
          </p:nvSpPr>
          <p:spPr bwMode="auto">
            <a:xfrm>
              <a:off x="9119117" y="291259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sp>
          <p:nvSpPr>
            <p:cNvPr id="31752" name="TextBox 31751">
              <a:extLst>
                <a:ext uri="{FF2B5EF4-FFF2-40B4-BE49-F238E27FC236}">
                  <a16:creationId xmlns:a16="http://schemas.microsoft.com/office/drawing/2014/main" id="{6FA10DF9-0F9A-9BBD-25CD-AAF869972F1D}"/>
                </a:ext>
              </a:extLst>
            </p:cNvPr>
            <p:cNvSpPr txBox="1"/>
            <p:nvPr/>
          </p:nvSpPr>
          <p:spPr bwMode="auto">
            <a:xfrm>
              <a:off x="9806564"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31753" name="TextBox 31752">
              <a:extLst>
                <a:ext uri="{FF2B5EF4-FFF2-40B4-BE49-F238E27FC236}">
                  <a16:creationId xmlns:a16="http://schemas.microsoft.com/office/drawing/2014/main" id="{2EAF70AC-33B1-FF26-26CF-905B6AF4981A}"/>
                </a:ext>
              </a:extLst>
            </p:cNvPr>
            <p:cNvSpPr txBox="1"/>
            <p:nvPr/>
          </p:nvSpPr>
          <p:spPr bwMode="auto">
            <a:xfrm>
              <a:off x="10492039" y="291231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sp>
          <p:nvSpPr>
            <p:cNvPr id="31754" name="TextBox 31753">
              <a:extLst>
                <a:ext uri="{FF2B5EF4-FFF2-40B4-BE49-F238E27FC236}">
                  <a16:creationId xmlns:a16="http://schemas.microsoft.com/office/drawing/2014/main" id="{67025A9C-8054-C337-E7B5-57A66C8C8FBF}"/>
                </a:ext>
              </a:extLst>
            </p:cNvPr>
            <p:cNvSpPr txBox="1"/>
            <p:nvPr/>
          </p:nvSpPr>
          <p:spPr bwMode="auto">
            <a:xfrm>
              <a:off x="11122256"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31755" name="TextBox 31754">
              <a:extLst>
                <a:ext uri="{FF2B5EF4-FFF2-40B4-BE49-F238E27FC236}">
                  <a16:creationId xmlns:a16="http://schemas.microsoft.com/office/drawing/2014/main" id="{5CB738B5-BAD1-53F0-22C7-DD4AA12B8106}"/>
                </a:ext>
              </a:extLst>
            </p:cNvPr>
            <p:cNvSpPr txBox="1"/>
            <p:nvPr/>
          </p:nvSpPr>
          <p:spPr bwMode="auto">
            <a:xfrm>
              <a:off x="11719137" y="2912314"/>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cxnSp>
          <p:nvCxnSpPr>
            <p:cNvPr id="31756" name="Straight Connector 31755">
              <a:extLst>
                <a:ext uri="{FF2B5EF4-FFF2-40B4-BE49-F238E27FC236}">
                  <a16:creationId xmlns:a16="http://schemas.microsoft.com/office/drawing/2014/main" id="{23EA7099-A0D0-CEF3-EBD7-2BDACFE7EA9F}"/>
                </a:ext>
              </a:extLst>
            </p:cNvPr>
            <p:cNvCxnSpPr/>
            <p:nvPr/>
          </p:nvCxnSpPr>
          <p:spPr bwMode="auto">
            <a:xfrm>
              <a:off x="9329270" y="288065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31757" name="Straight Connector 31756">
              <a:extLst>
                <a:ext uri="{FF2B5EF4-FFF2-40B4-BE49-F238E27FC236}">
                  <a16:creationId xmlns:a16="http://schemas.microsoft.com/office/drawing/2014/main" id="{C26FD0C2-BE88-91A6-35CD-E275E1B78CFE}"/>
                </a:ext>
              </a:extLst>
            </p:cNvPr>
            <p:cNvCxnSpPr/>
            <p:nvPr/>
          </p:nvCxnSpPr>
          <p:spPr bwMode="auto">
            <a:xfrm>
              <a:off x="9977443" y="287524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31758" name="Straight Connector 31757">
              <a:extLst>
                <a:ext uri="{FF2B5EF4-FFF2-40B4-BE49-F238E27FC236}">
                  <a16:creationId xmlns:a16="http://schemas.microsoft.com/office/drawing/2014/main" id="{C9E3B467-7BC9-F232-82E4-07D81D5CE3F6}"/>
                </a:ext>
              </a:extLst>
            </p:cNvPr>
            <p:cNvCxnSpPr>
              <a:cxnSpLocks/>
            </p:cNvCxnSpPr>
            <p:nvPr/>
          </p:nvCxnSpPr>
          <p:spPr bwMode="auto">
            <a:xfrm>
              <a:off x="10631116" y="1772584"/>
              <a:ext cx="0" cy="1193800"/>
            </a:xfrm>
            <a:prstGeom prst="line">
              <a:avLst/>
            </a:prstGeom>
            <a:noFill/>
            <a:ln w="28575" cap="flat" cmpd="sng" algn="ctr">
              <a:solidFill>
                <a:schemeClr val="bg1"/>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20690D4D-D44B-2110-9C6A-C046089BF396}"/>
                </a:ext>
              </a:extLst>
            </p:cNvPr>
            <p:cNvCxnSpPr/>
            <p:nvPr/>
          </p:nvCxnSpPr>
          <p:spPr bwMode="auto">
            <a:xfrm>
              <a:off x="11293135" y="289018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31760" name="Straight Connector 31759">
              <a:extLst>
                <a:ext uri="{FF2B5EF4-FFF2-40B4-BE49-F238E27FC236}">
                  <a16:creationId xmlns:a16="http://schemas.microsoft.com/office/drawing/2014/main" id="{5776439B-FE58-A304-C4EF-2ED4D220F48E}"/>
                </a:ext>
              </a:extLst>
            </p:cNvPr>
            <p:cNvCxnSpPr/>
            <p:nvPr/>
          </p:nvCxnSpPr>
          <p:spPr bwMode="auto">
            <a:xfrm>
              <a:off x="11929290" y="2880659"/>
              <a:ext cx="0" cy="76200"/>
            </a:xfrm>
            <a:prstGeom prst="line">
              <a:avLst/>
            </a:prstGeom>
            <a:noFill/>
            <a:ln w="28575" cap="flat" cmpd="sng" algn="ctr">
              <a:solidFill>
                <a:schemeClr val="bg1"/>
              </a:solidFill>
              <a:prstDash val="solid"/>
              <a:round/>
              <a:headEnd type="none" w="med" len="med"/>
              <a:tailEnd type="none" w="med" len="med"/>
            </a:ln>
            <a:effectLst/>
          </p:spPr>
        </p:cxnSp>
        <p:sp>
          <p:nvSpPr>
            <p:cNvPr id="31761" name="TextBox 31760">
              <a:extLst>
                <a:ext uri="{FF2B5EF4-FFF2-40B4-BE49-F238E27FC236}">
                  <a16:creationId xmlns:a16="http://schemas.microsoft.com/office/drawing/2014/main" id="{4936040F-8EEC-1EE5-3A56-11F4DA4CFF38}"/>
                </a:ext>
              </a:extLst>
            </p:cNvPr>
            <p:cNvSpPr txBox="1"/>
            <p:nvPr/>
          </p:nvSpPr>
          <p:spPr bwMode="auto">
            <a:xfrm>
              <a:off x="9955949" y="3103396"/>
              <a:ext cx="129740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Any Grade AE (%)</a:t>
              </a:r>
            </a:p>
          </p:txBody>
        </p:sp>
      </p:grpSp>
      <p:sp>
        <p:nvSpPr>
          <p:cNvPr id="31816" name="TextBox 31815">
            <a:extLst>
              <a:ext uri="{FF2B5EF4-FFF2-40B4-BE49-F238E27FC236}">
                <a16:creationId xmlns:a16="http://schemas.microsoft.com/office/drawing/2014/main" id="{61AF8A11-69DB-D4E2-8926-173FC03B443A}"/>
              </a:ext>
            </a:extLst>
          </p:cNvPr>
          <p:cNvSpPr txBox="1"/>
          <p:nvPr/>
        </p:nvSpPr>
        <p:spPr bwMode="auto">
          <a:xfrm>
            <a:off x="3180402" y="1794991"/>
            <a:ext cx="73609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13/43</a:t>
            </a:r>
          </a:p>
        </p:txBody>
      </p:sp>
      <p:sp>
        <p:nvSpPr>
          <p:cNvPr id="31817" name="TextBox 31816">
            <a:extLst>
              <a:ext uri="{FF2B5EF4-FFF2-40B4-BE49-F238E27FC236}">
                <a16:creationId xmlns:a16="http://schemas.microsoft.com/office/drawing/2014/main" id="{6F69C4BD-1A27-D949-BB94-BC987A6C0B85}"/>
              </a:ext>
            </a:extLst>
          </p:cNvPr>
          <p:cNvSpPr txBox="1"/>
          <p:nvPr/>
        </p:nvSpPr>
        <p:spPr bwMode="auto">
          <a:xfrm>
            <a:off x="2908572" y="2344162"/>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4/41</a:t>
            </a:r>
          </a:p>
        </p:txBody>
      </p:sp>
      <p:sp>
        <p:nvSpPr>
          <p:cNvPr id="31818" name="TextBox 31817">
            <a:extLst>
              <a:ext uri="{FF2B5EF4-FFF2-40B4-BE49-F238E27FC236}">
                <a16:creationId xmlns:a16="http://schemas.microsoft.com/office/drawing/2014/main" id="{82178FD3-1D72-6329-D935-EB0F8B89EAC6}"/>
              </a:ext>
            </a:extLst>
          </p:cNvPr>
          <p:cNvSpPr txBox="1"/>
          <p:nvPr/>
        </p:nvSpPr>
        <p:spPr bwMode="auto">
          <a:xfrm>
            <a:off x="2896040" y="2615792"/>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3/38</a:t>
            </a:r>
          </a:p>
        </p:txBody>
      </p:sp>
      <p:sp>
        <p:nvSpPr>
          <p:cNvPr id="31819" name="TextBox 31818">
            <a:extLst>
              <a:ext uri="{FF2B5EF4-FFF2-40B4-BE49-F238E27FC236}">
                <a16:creationId xmlns:a16="http://schemas.microsoft.com/office/drawing/2014/main" id="{4C2F6D6E-A0AC-C815-3B68-BAADE30E95CC}"/>
              </a:ext>
            </a:extLst>
          </p:cNvPr>
          <p:cNvSpPr txBox="1"/>
          <p:nvPr/>
        </p:nvSpPr>
        <p:spPr bwMode="auto">
          <a:xfrm>
            <a:off x="2938742" y="2070948"/>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5/43</a:t>
            </a:r>
          </a:p>
        </p:txBody>
      </p:sp>
      <p:sp>
        <p:nvSpPr>
          <p:cNvPr id="31820" name="TextBox 31819">
            <a:extLst>
              <a:ext uri="{FF2B5EF4-FFF2-40B4-BE49-F238E27FC236}">
                <a16:creationId xmlns:a16="http://schemas.microsoft.com/office/drawing/2014/main" id="{93C2A7AC-FAD3-3019-1AD6-D60CC8BBFB68}"/>
              </a:ext>
            </a:extLst>
          </p:cNvPr>
          <p:cNvSpPr txBox="1"/>
          <p:nvPr/>
        </p:nvSpPr>
        <p:spPr bwMode="auto">
          <a:xfrm>
            <a:off x="1682182" y="1794991"/>
            <a:ext cx="73609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12/43</a:t>
            </a:r>
          </a:p>
        </p:txBody>
      </p:sp>
      <p:sp>
        <p:nvSpPr>
          <p:cNvPr id="31821" name="TextBox 31820">
            <a:extLst>
              <a:ext uri="{FF2B5EF4-FFF2-40B4-BE49-F238E27FC236}">
                <a16:creationId xmlns:a16="http://schemas.microsoft.com/office/drawing/2014/main" id="{792C6CB0-47C7-F507-0216-60DE3E444B57}"/>
              </a:ext>
            </a:extLst>
          </p:cNvPr>
          <p:cNvSpPr txBox="1"/>
          <p:nvPr/>
        </p:nvSpPr>
        <p:spPr bwMode="auto">
          <a:xfrm>
            <a:off x="2049401" y="2344162"/>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2/41</a:t>
            </a:r>
          </a:p>
        </p:txBody>
      </p:sp>
      <p:sp>
        <p:nvSpPr>
          <p:cNvPr id="31822" name="TextBox 31821">
            <a:extLst>
              <a:ext uri="{FF2B5EF4-FFF2-40B4-BE49-F238E27FC236}">
                <a16:creationId xmlns:a16="http://schemas.microsoft.com/office/drawing/2014/main" id="{6637331D-6D92-E299-759E-BE73F5720D5C}"/>
              </a:ext>
            </a:extLst>
          </p:cNvPr>
          <p:cNvSpPr txBox="1"/>
          <p:nvPr/>
        </p:nvSpPr>
        <p:spPr bwMode="auto">
          <a:xfrm>
            <a:off x="1990279" y="2615792"/>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4/41</a:t>
            </a:r>
          </a:p>
        </p:txBody>
      </p:sp>
      <p:sp>
        <p:nvSpPr>
          <p:cNvPr id="31823" name="TextBox 31822">
            <a:extLst>
              <a:ext uri="{FF2B5EF4-FFF2-40B4-BE49-F238E27FC236}">
                <a16:creationId xmlns:a16="http://schemas.microsoft.com/office/drawing/2014/main" id="{D31C9515-5F24-CDCB-7611-9331180C5775}"/>
              </a:ext>
            </a:extLst>
          </p:cNvPr>
          <p:cNvSpPr txBox="1"/>
          <p:nvPr/>
        </p:nvSpPr>
        <p:spPr bwMode="auto">
          <a:xfrm>
            <a:off x="1752422" y="2070948"/>
            <a:ext cx="73609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10/43</a:t>
            </a:r>
          </a:p>
        </p:txBody>
      </p:sp>
      <p:sp>
        <p:nvSpPr>
          <p:cNvPr id="31824" name="Rectangle 31823">
            <a:extLst>
              <a:ext uri="{FF2B5EF4-FFF2-40B4-BE49-F238E27FC236}">
                <a16:creationId xmlns:a16="http://schemas.microsoft.com/office/drawing/2014/main" id="{6798A44A-B31B-239D-92EC-DACB64D0B4B2}"/>
              </a:ext>
            </a:extLst>
          </p:cNvPr>
          <p:cNvSpPr/>
          <p:nvPr/>
        </p:nvSpPr>
        <p:spPr bwMode="auto">
          <a:xfrm>
            <a:off x="6404459" y="1794412"/>
            <a:ext cx="307389"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25" name="Rectangle 31824">
            <a:extLst>
              <a:ext uri="{FF2B5EF4-FFF2-40B4-BE49-F238E27FC236}">
                <a16:creationId xmlns:a16="http://schemas.microsoft.com/office/drawing/2014/main" id="{50A7FE57-0640-CA21-5C03-A1018CD3AB4E}"/>
              </a:ext>
            </a:extLst>
          </p:cNvPr>
          <p:cNvSpPr/>
          <p:nvPr/>
        </p:nvSpPr>
        <p:spPr bwMode="auto">
          <a:xfrm>
            <a:off x="6603872" y="2070909"/>
            <a:ext cx="116023"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26" name="Rectangle 31825">
            <a:extLst>
              <a:ext uri="{FF2B5EF4-FFF2-40B4-BE49-F238E27FC236}">
                <a16:creationId xmlns:a16="http://schemas.microsoft.com/office/drawing/2014/main" id="{7686E0A7-A8CC-DDD1-C577-80215456E02B}"/>
              </a:ext>
            </a:extLst>
          </p:cNvPr>
          <p:cNvSpPr/>
          <p:nvPr/>
        </p:nvSpPr>
        <p:spPr bwMode="auto">
          <a:xfrm>
            <a:off x="6574023" y="2343623"/>
            <a:ext cx="136444"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27" name="Rectangle 31826">
            <a:extLst>
              <a:ext uri="{FF2B5EF4-FFF2-40B4-BE49-F238E27FC236}">
                <a16:creationId xmlns:a16="http://schemas.microsoft.com/office/drawing/2014/main" id="{C46471B6-F2F1-D483-EE5A-A87FDA87376D}"/>
              </a:ext>
            </a:extLst>
          </p:cNvPr>
          <p:cNvSpPr/>
          <p:nvPr/>
        </p:nvSpPr>
        <p:spPr bwMode="auto">
          <a:xfrm>
            <a:off x="6635563" y="2611108"/>
            <a:ext cx="76285"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grpSp>
        <p:nvGrpSpPr>
          <p:cNvPr id="47" name="Group 46">
            <a:extLst>
              <a:ext uri="{FF2B5EF4-FFF2-40B4-BE49-F238E27FC236}">
                <a16:creationId xmlns:a16="http://schemas.microsoft.com/office/drawing/2014/main" id="{F331491E-2358-DBC9-4DD9-F7DA541D4014}"/>
              </a:ext>
            </a:extLst>
          </p:cNvPr>
          <p:cNvGrpSpPr/>
          <p:nvPr/>
        </p:nvGrpSpPr>
        <p:grpSpPr>
          <a:xfrm>
            <a:off x="4121950" y="1756927"/>
            <a:ext cx="4107455" cy="1617336"/>
            <a:chOff x="8031990" y="1763059"/>
            <a:chExt cx="4107455" cy="1617336"/>
          </a:xfrm>
        </p:grpSpPr>
        <p:sp>
          <p:nvSpPr>
            <p:cNvPr id="48" name="Freeform 47">
              <a:extLst>
                <a:ext uri="{FF2B5EF4-FFF2-40B4-BE49-F238E27FC236}">
                  <a16:creationId xmlns:a16="http://schemas.microsoft.com/office/drawing/2014/main" id="{86A18A9D-6C99-26D3-860E-78426C7C52A2}"/>
                </a:ext>
              </a:extLst>
            </p:cNvPr>
            <p:cNvSpPr/>
            <p:nvPr/>
          </p:nvSpPr>
          <p:spPr bwMode="auto">
            <a:xfrm>
              <a:off x="9329271" y="1763059"/>
              <a:ext cx="2610367" cy="1117600"/>
            </a:xfrm>
            <a:custGeom>
              <a:avLst/>
              <a:gdLst>
                <a:gd name="connsiteX0" fmla="*/ 0 w 2557929"/>
                <a:gd name="connsiteY0" fmla="*/ 0 h 1117600"/>
                <a:gd name="connsiteX1" fmla="*/ 0 w 2557929"/>
                <a:gd name="connsiteY1" fmla="*/ 1117600 h 1117600"/>
                <a:gd name="connsiteX2" fmla="*/ 2557929 w 2557929"/>
                <a:gd name="connsiteY2" fmla="*/ 1117600 h 1117600"/>
              </a:gdLst>
              <a:ahLst/>
              <a:cxnLst>
                <a:cxn ang="0">
                  <a:pos x="connsiteX0" y="connsiteY0"/>
                </a:cxn>
                <a:cxn ang="0">
                  <a:pos x="connsiteX1" y="connsiteY1"/>
                </a:cxn>
                <a:cxn ang="0">
                  <a:pos x="connsiteX2" y="connsiteY2"/>
                </a:cxn>
              </a:cxnLst>
              <a:rect l="l" t="t" r="r" b="b"/>
              <a:pathLst>
                <a:path w="2557929" h="1117600">
                  <a:moveTo>
                    <a:pt x="0" y="0"/>
                  </a:moveTo>
                  <a:lnTo>
                    <a:pt x="0" y="1117600"/>
                  </a:lnTo>
                  <a:lnTo>
                    <a:pt x="2557929" y="1117600"/>
                  </a:lnTo>
                </a:path>
              </a:pathLst>
            </a:custGeom>
            <a:noFill/>
            <a:ln w="28575">
              <a:solidFill>
                <a:schemeClr val="bg1"/>
              </a:solidFill>
              <a:miter lim="800000"/>
              <a:headEnd/>
              <a:tailEnd/>
            </a:ln>
          </p:spPr>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49" name="TextBox 48">
              <a:extLst>
                <a:ext uri="{FF2B5EF4-FFF2-40B4-BE49-F238E27FC236}">
                  <a16:creationId xmlns:a16="http://schemas.microsoft.com/office/drawing/2014/main" id="{41A38A2C-AA50-4093-36E7-5A3AD053D9C2}"/>
                </a:ext>
              </a:extLst>
            </p:cNvPr>
            <p:cNvSpPr txBox="1"/>
            <p:nvPr/>
          </p:nvSpPr>
          <p:spPr bwMode="auto">
            <a:xfrm>
              <a:off x="8031990" y="1794991"/>
              <a:ext cx="13271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err="1">
                  <a:solidFill>
                    <a:schemeClr val="bg1"/>
                  </a:solidFill>
                  <a:latin typeface="Calibri" panose="020F0502020204030204" pitchFamily="34" charset="0"/>
                  <a:cs typeface="Calibri" panose="020F0502020204030204" pitchFamily="34" charset="0"/>
                </a:rPr>
                <a:t>Prerandomization</a:t>
              </a:r>
              <a:endParaRPr lang="en-US" sz="1200" dirty="0">
                <a:solidFill>
                  <a:schemeClr val="bg1"/>
                </a:solidFill>
                <a:latin typeface="Calibri" panose="020F0502020204030204" pitchFamily="34" charset="0"/>
                <a:cs typeface="Calibri" panose="020F0502020204030204" pitchFamily="34" charset="0"/>
              </a:endParaRPr>
            </a:p>
          </p:txBody>
        </p:sp>
        <p:sp>
          <p:nvSpPr>
            <p:cNvPr id="50" name="TextBox 49">
              <a:extLst>
                <a:ext uri="{FF2B5EF4-FFF2-40B4-BE49-F238E27FC236}">
                  <a16:creationId xmlns:a16="http://schemas.microsoft.com/office/drawing/2014/main" id="{0D76E483-1B41-755B-F35E-6DE218943195}"/>
                </a:ext>
              </a:extLst>
            </p:cNvPr>
            <p:cNvSpPr txBox="1"/>
            <p:nvPr/>
          </p:nvSpPr>
          <p:spPr bwMode="auto">
            <a:xfrm>
              <a:off x="8624076" y="2076809"/>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1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51" name="TextBox 50">
              <a:extLst>
                <a:ext uri="{FF2B5EF4-FFF2-40B4-BE49-F238E27FC236}">
                  <a16:creationId xmlns:a16="http://schemas.microsoft.com/office/drawing/2014/main" id="{C0C1AAAE-CFB7-D5D9-C296-773EBC361BA3}"/>
                </a:ext>
              </a:extLst>
            </p:cNvPr>
            <p:cNvSpPr txBox="1"/>
            <p:nvPr/>
          </p:nvSpPr>
          <p:spPr bwMode="auto">
            <a:xfrm>
              <a:off x="8639002" y="2342797"/>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2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52" name="TextBox 51">
              <a:extLst>
                <a:ext uri="{FF2B5EF4-FFF2-40B4-BE49-F238E27FC236}">
                  <a16:creationId xmlns:a16="http://schemas.microsoft.com/office/drawing/2014/main" id="{F1241E3C-B357-CE4D-4347-B4748EE12B75}"/>
                </a:ext>
              </a:extLst>
            </p:cNvPr>
            <p:cNvSpPr txBox="1"/>
            <p:nvPr/>
          </p:nvSpPr>
          <p:spPr bwMode="auto">
            <a:xfrm>
              <a:off x="8633984" y="2618078"/>
              <a:ext cx="73507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3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53" name="TextBox 52">
              <a:extLst>
                <a:ext uri="{FF2B5EF4-FFF2-40B4-BE49-F238E27FC236}">
                  <a16:creationId xmlns:a16="http://schemas.microsoft.com/office/drawing/2014/main" id="{827453D7-D211-922C-3F3C-E2B512A84DDC}"/>
                </a:ext>
              </a:extLst>
            </p:cNvPr>
            <p:cNvSpPr txBox="1"/>
            <p:nvPr/>
          </p:nvSpPr>
          <p:spPr bwMode="auto">
            <a:xfrm>
              <a:off x="9119117" y="291259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sp>
          <p:nvSpPr>
            <p:cNvPr id="54" name="TextBox 53">
              <a:extLst>
                <a:ext uri="{FF2B5EF4-FFF2-40B4-BE49-F238E27FC236}">
                  <a16:creationId xmlns:a16="http://schemas.microsoft.com/office/drawing/2014/main" id="{4C249B44-2BAB-6CEB-D87F-79470177D108}"/>
                </a:ext>
              </a:extLst>
            </p:cNvPr>
            <p:cNvSpPr txBox="1"/>
            <p:nvPr/>
          </p:nvSpPr>
          <p:spPr bwMode="auto">
            <a:xfrm>
              <a:off x="9806564"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55" name="TextBox 54">
              <a:extLst>
                <a:ext uri="{FF2B5EF4-FFF2-40B4-BE49-F238E27FC236}">
                  <a16:creationId xmlns:a16="http://schemas.microsoft.com/office/drawing/2014/main" id="{FC08DB59-A667-8893-1B3F-BE57226F9030}"/>
                </a:ext>
              </a:extLst>
            </p:cNvPr>
            <p:cNvSpPr txBox="1"/>
            <p:nvPr/>
          </p:nvSpPr>
          <p:spPr bwMode="auto">
            <a:xfrm>
              <a:off x="10492039" y="291231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sp>
          <p:nvSpPr>
            <p:cNvPr id="56" name="TextBox 55">
              <a:extLst>
                <a:ext uri="{FF2B5EF4-FFF2-40B4-BE49-F238E27FC236}">
                  <a16:creationId xmlns:a16="http://schemas.microsoft.com/office/drawing/2014/main" id="{80BA08FD-0FD0-8599-E7F8-917B0E9D8EAF}"/>
                </a:ext>
              </a:extLst>
            </p:cNvPr>
            <p:cNvSpPr txBox="1"/>
            <p:nvPr/>
          </p:nvSpPr>
          <p:spPr bwMode="auto">
            <a:xfrm>
              <a:off x="11122256"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57" name="TextBox 56">
              <a:extLst>
                <a:ext uri="{FF2B5EF4-FFF2-40B4-BE49-F238E27FC236}">
                  <a16:creationId xmlns:a16="http://schemas.microsoft.com/office/drawing/2014/main" id="{59008B73-625E-B4B9-358E-E2BC55FCE022}"/>
                </a:ext>
              </a:extLst>
            </p:cNvPr>
            <p:cNvSpPr txBox="1"/>
            <p:nvPr/>
          </p:nvSpPr>
          <p:spPr bwMode="auto">
            <a:xfrm>
              <a:off x="11719137" y="2912314"/>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cxnSp>
          <p:nvCxnSpPr>
            <p:cNvPr id="58" name="Straight Connector 57">
              <a:extLst>
                <a:ext uri="{FF2B5EF4-FFF2-40B4-BE49-F238E27FC236}">
                  <a16:creationId xmlns:a16="http://schemas.microsoft.com/office/drawing/2014/main" id="{F4B5735B-0468-1572-96AA-53FAD6FEEF3D}"/>
                </a:ext>
              </a:extLst>
            </p:cNvPr>
            <p:cNvCxnSpPr/>
            <p:nvPr/>
          </p:nvCxnSpPr>
          <p:spPr bwMode="auto">
            <a:xfrm>
              <a:off x="9329270" y="288065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21676EDD-10AB-0E00-5A1E-0BD188B24A41}"/>
                </a:ext>
              </a:extLst>
            </p:cNvPr>
            <p:cNvCxnSpPr/>
            <p:nvPr/>
          </p:nvCxnSpPr>
          <p:spPr bwMode="auto">
            <a:xfrm>
              <a:off x="9977443" y="287524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FB3EE387-B3E9-E862-7DE3-40AF14EBC237}"/>
                </a:ext>
              </a:extLst>
            </p:cNvPr>
            <p:cNvCxnSpPr>
              <a:cxnSpLocks/>
            </p:cNvCxnSpPr>
            <p:nvPr/>
          </p:nvCxnSpPr>
          <p:spPr bwMode="auto">
            <a:xfrm>
              <a:off x="10631116" y="1772584"/>
              <a:ext cx="0" cy="119380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0141854C-1D84-6DDB-E3F6-440E3E597B6F}"/>
                </a:ext>
              </a:extLst>
            </p:cNvPr>
            <p:cNvCxnSpPr/>
            <p:nvPr/>
          </p:nvCxnSpPr>
          <p:spPr bwMode="auto">
            <a:xfrm>
              <a:off x="11293135" y="289018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4CD4CB2F-3354-980F-EA6F-9DB4A8340F80}"/>
                </a:ext>
              </a:extLst>
            </p:cNvPr>
            <p:cNvCxnSpPr/>
            <p:nvPr/>
          </p:nvCxnSpPr>
          <p:spPr bwMode="auto">
            <a:xfrm>
              <a:off x="11929290" y="2880659"/>
              <a:ext cx="0" cy="76200"/>
            </a:xfrm>
            <a:prstGeom prst="line">
              <a:avLst/>
            </a:prstGeom>
            <a:noFill/>
            <a:ln w="28575" cap="flat" cmpd="sng" algn="ctr">
              <a:solidFill>
                <a:schemeClr val="bg1"/>
              </a:solidFill>
              <a:prstDash val="solid"/>
              <a:round/>
              <a:headEnd type="none" w="med" len="med"/>
              <a:tailEnd type="none" w="med" len="med"/>
            </a:ln>
            <a:effectLst/>
          </p:spPr>
        </p:cxnSp>
        <p:sp>
          <p:nvSpPr>
            <p:cNvPr id="63" name="TextBox 62">
              <a:extLst>
                <a:ext uri="{FF2B5EF4-FFF2-40B4-BE49-F238E27FC236}">
                  <a16:creationId xmlns:a16="http://schemas.microsoft.com/office/drawing/2014/main" id="{33A56956-3AFE-8942-EC0E-2C9148F59F8A}"/>
                </a:ext>
              </a:extLst>
            </p:cNvPr>
            <p:cNvSpPr txBox="1"/>
            <p:nvPr/>
          </p:nvSpPr>
          <p:spPr bwMode="auto">
            <a:xfrm>
              <a:off x="10060455" y="3103396"/>
              <a:ext cx="12974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Any Grade AE (%)</a:t>
              </a:r>
            </a:p>
          </p:txBody>
        </p:sp>
      </p:grpSp>
      <p:sp>
        <p:nvSpPr>
          <p:cNvPr id="31828" name="TextBox 31827">
            <a:extLst>
              <a:ext uri="{FF2B5EF4-FFF2-40B4-BE49-F238E27FC236}">
                <a16:creationId xmlns:a16="http://schemas.microsoft.com/office/drawing/2014/main" id="{8568E279-AAF9-04BE-77DD-E0A1F5CB1BA7}"/>
              </a:ext>
            </a:extLst>
          </p:cNvPr>
          <p:cNvSpPr txBox="1"/>
          <p:nvPr/>
        </p:nvSpPr>
        <p:spPr bwMode="auto">
          <a:xfrm>
            <a:off x="6942029" y="1794761"/>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6/43</a:t>
            </a:r>
          </a:p>
        </p:txBody>
      </p:sp>
      <p:sp>
        <p:nvSpPr>
          <p:cNvPr id="31829" name="TextBox 31828">
            <a:extLst>
              <a:ext uri="{FF2B5EF4-FFF2-40B4-BE49-F238E27FC236}">
                <a16:creationId xmlns:a16="http://schemas.microsoft.com/office/drawing/2014/main" id="{AF36B5DA-C97E-292E-02B4-A81BF175CCBC}"/>
              </a:ext>
            </a:extLst>
          </p:cNvPr>
          <p:cNvSpPr txBox="1"/>
          <p:nvPr/>
        </p:nvSpPr>
        <p:spPr bwMode="auto">
          <a:xfrm>
            <a:off x="6769676" y="2343932"/>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1/41</a:t>
            </a:r>
          </a:p>
        </p:txBody>
      </p:sp>
      <p:sp>
        <p:nvSpPr>
          <p:cNvPr id="31830" name="TextBox 31829">
            <a:extLst>
              <a:ext uri="{FF2B5EF4-FFF2-40B4-BE49-F238E27FC236}">
                <a16:creationId xmlns:a16="http://schemas.microsoft.com/office/drawing/2014/main" id="{637E0021-8178-808D-1A61-E819E9E5B4DA}"/>
              </a:ext>
            </a:extLst>
          </p:cNvPr>
          <p:cNvSpPr txBox="1"/>
          <p:nvPr/>
        </p:nvSpPr>
        <p:spPr bwMode="auto">
          <a:xfrm>
            <a:off x="6855230" y="2615562"/>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3/38</a:t>
            </a:r>
          </a:p>
        </p:txBody>
      </p:sp>
      <p:sp>
        <p:nvSpPr>
          <p:cNvPr id="31831" name="TextBox 31830">
            <a:extLst>
              <a:ext uri="{FF2B5EF4-FFF2-40B4-BE49-F238E27FC236}">
                <a16:creationId xmlns:a16="http://schemas.microsoft.com/office/drawing/2014/main" id="{48158B8B-2D12-D916-4C66-BB6C8698861E}"/>
              </a:ext>
            </a:extLst>
          </p:cNvPr>
          <p:cNvSpPr txBox="1"/>
          <p:nvPr/>
        </p:nvSpPr>
        <p:spPr bwMode="auto">
          <a:xfrm>
            <a:off x="6770979" y="2070718"/>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1/43</a:t>
            </a:r>
          </a:p>
        </p:txBody>
      </p:sp>
      <p:sp>
        <p:nvSpPr>
          <p:cNvPr id="31832" name="TextBox 31831">
            <a:extLst>
              <a:ext uri="{FF2B5EF4-FFF2-40B4-BE49-F238E27FC236}">
                <a16:creationId xmlns:a16="http://schemas.microsoft.com/office/drawing/2014/main" id="{B46A25BC-FF11-1448-571F-CB661F0573FD}"/>
              </a:ext>
            </a:extLst>
          </p:cNvPr>
          <p:cNvSpPr txBox="1"/>
          <p:nvPr/>
        </p:nvSpPr>
        <p:spPr bwMode="auto">
          <a:xfrm>
            <a:off x="5742283" y="1794761"/>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9/43</a:t>
            </a:r>
          </a:p>
        </p:txBody>
      </p:sp>
      <p:sp>
        <p:nvSpPr>
          <p:cNvPr id="31833" name="TextBox 31832">
            <a:extLst>
              <a:ext uri="{FF2B5EF4-FFF2-40B4-BE49-F238E27FC236}">
                <a16:creationId xmlns:a16="http://schemas.microsoft.com/office/drawing/2014/main" id="{1F8F1CCE-2DF4-ECB2-2323-613E8AB00630}"/>
              </a:ext>
            </a:extLst>
          </p:cNvPr>
          <p:cNvSpPr txBox="1"/>
          <p:nvPr/>
        </p:nvSpPr>
        <p:spPr bwMode="auto">
          <a:xfrm>
            <a:off x="5910139" y="2343932"/>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4/41</a:t>
            </a:r>
          </a:p>
        </p:txBody>
      </p:sp>
      <p:sp>
        <p:nvSpPr>
          <p:cNvPr id="31834" name="TextBox 31833">
            <a:extLst>
              <a:ext uri="{FF2B5EF4-FFF2-40B4-BE49-F238E27FC236}">
                <a16:creationId xmlns:a16="http://schemas.microsoft.com/office/drawing/2014/main" id="{9F755C2E-516F-7F27-8880-466F80EBCAA0}"/>
              </a:ext>
            </a:extLst>
          </p:cNvPr>
          <p:cNvSpPr txBox="1"/>
          <p:nvPr/>
        </p:nvSpPr>
        <p:spPr bwMode="auto">
          <a:xfrm>
            <a:off x="5991765" y="2615562"/>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2/41</a:t>
            </a:r>
          </a:p>
        </p:txBody>
      </p:sp>
      <p:sp>
        <p:nvSpPr>
          <p:cNvPr id="31835" name="TextBox 31834">
            <a:extLst>
              <a:ext uri="{FF2B5EF4-FFF2-40B4-BE49-F238E27FC236}">
                <a16:creationId xmlns:a16="http://schemas.microsoft.com/office/drawing/2014/main" id="{1E448D28-81A0-F310-CAE0-2F9E04AAC0CD}"/>
              </a:ext>
            </a:extLst>
          </p:cNvPr>
          <p:cNvSpPr txBox="1"/>
          <p:nvPr/>
        </p:nvSpPr>
        <p:spPr bwMode="auto">
          <a:xfrm>
            <a:off x="5916723" y="2070718"/>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3/43</a:t>
            </a:r>
          </a:p>
        </p:txBody>
      </p:sp>
      <p:sp>
        <p:nvSpPr>
          <p:cNvPr id="31837" name="Rectangle 31836">
            <a:extLst>
              <a:ext uri="{FF2B5EF4-FFF2-40B4-BE49-F238E27FC236}">
                <a16:creationId xmlns:a16="http://schemas.microsoft.com/office/drawing/2014/main" id="{D9A624B6-8532-22F1-B637-55C40EB3F323}"/>
              </a:ext>
            </a:extLst>
          </p:cNvPr>
          <p:cNvSpPr/>
          <p:nvPr/>
        </p:nvSpPr>
        <p:spPr bwMode="auto">
          <a:xfrm>
            <a:off x="8266113" y="3910411"/>
            <a:ext cx="97865"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38" name="Rectangle 31837">
            <a:extLst>
              <a:ext uri="{FF2B5EF4-FFF2-40B4-BE49-F238E27FC236}">
                <a16:creationId xmlns:a16="http://schemas.microsoft.com/office/drawing/2014/main" id="{4F60B1CB-39F2-646E-AA00-248D56652490}"/>
              </a:ext>
            </a:extLst>
          </p:cNvPr>
          <p:cNvSpPr/>
          <p:nvPr/>
        </p:nvSpPr>
        <p:spPr bwMode="auto">
          <a:xfrm>
            <a:off x="8332907" y="4459582"/>
            <a:ext cx="27432"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39" name="TextBox 31838">
            <a:extLst>
              <a:ext uri="{FF2B5EF4-FFF2-40B4-BE49-F238E27FC236}">
                <a16:creationId xmlns:a16="http://schemas.microsoft.com/office/drawing/2014/main" id="{9F9338F7-409A-8DDA-21CA-53BCC7D95B87}"/>
              </a:ext>
            </a:extLst>
          </p:cNvPr>
          <p:cNvSpPr txBox="1"/>
          <p:nvPr/>
        </p:nvSpPr>
        <p:spPr bwMode="auto">
          <a:xfrm>
            <a:off x="7670640" y="3922173"/>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3/43</a:t>
            </a:r>
          </a:p>
        </p:txBody>
      </p:sp>
      <p:sp>
        <p:nvSpPr>
          <p:cNvPr id="31840" name="TextBox 31839">
            <a:extLst>
              <a:ext uri="{FF2B5EF4-FFF2-40B4-BE49-F238E27FC236}">
                <a16:creationId xmlns:a16="http://schemas.microsoft.com/office/drawing/2014/main" id="{E1BD46F4-9EA0-53BD-C4DB-9472E849B5D8}"/>
              </a:ext>
            </a:extLst>
          </p:cNvPr>
          <p:cNvSpPr txBox="1"/>
          <p:nvPr/>
        </p:nvSpPr>
        <p:spPr bwMode="auto">
          <a:xfrm>
            <a:off x="7724899" y="4430225"/>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1/41</a:t>
            </a:r>
          </a:p>
        </p:txBody>
      </p:sp>
      <p:sp>
        <p:nvSpPr>
          <p:cNvPr id="31841" name="TextBox 31840">
            <a:extLst>
              <a:ext uri="{FF2B5EF4-FFF2-40B4-BE49-F238E27FC236}">
                <a16:creationId xmlns:a16="http://schemas.microsoft.com/office/drawing/2014/main" id="{0B31C9B3-4990-1903-35AA-E28903D089D6}"/>
              </a:ext>
            </a:extLst>
          </p:cNvPr>
          <p:cNvSpPr txBox="1"/>
          <p:nvPr/>
        </p:nvSpPr>
        <p:spPr bwMode="auto">
          <a:xfrm>
            <a:off x="8422438" y="3910954"/>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4/43</a:t>
            </a:r>
          </a:p>
        </p:txBody>
      </p:sp>
      <p:grpSp>
        <p:nvGrpSpPr>
          <p:cNvPr id="30" name="Group 29">
            <a:extLst>
              <a:ext uri="{FF2B5EF4-FFF2-40B4-BE49-F238E27FC236}">
                <a16:creationId xmlns:a16="http://schemas.microsoft.com/office/drawing/2014/main" id="{951DF588-E315-72C1-3FAB-4B362E55CF61}"/>
              </a:ext>
            </a:extLst>
          </p:cNvPr>
          <p:cNvGrpSpPr/>
          <p:nvPr/>
        </p:nvGrpSpPr>
        <p:grpSpPr>
          <a:xfrm>
            <a:off x="5764853" y="3872619"/>
            <a:ext cx="4107455" cy="1617336"/>
            <a:chOff x="8031990" y="1763059"/>
            <a:chExt cx="4107455" cy="1617336"/>
          </a:xfrm>
        </p:grpSpPr>
        <p:sp>
          <p:nvSpPr>
            <p:cNvPr id="31" name="Freeform 30">
              <a:extLst>
                <a:ext uri="{FF2B5EF4-FFF2-40B4-BE49-F238E27FC236}">
                  <a16:creationId xmlns:a16="http://schemas.microsoft.com/office/drawing/2014/main" id="{DF239B62-0AD9-1844-06BE-B85ED966D207}"/>
                </a:ext>
              </a:extLst>
            </p:cNvPr>
            <p:cNvSpPr/>
            <p:nvPr/>
          </p:nvSpPr>
          <p:spPr bwMode="auto">
            <a:xfrm>
              <a:off x="9329270" y="1763059"/>
              <a:ext cx="2609133" cy="1117600"/>
            </a:xfrm>
            <a:custGeom>
              <a:avLst/>
              <a:gdLst>
                <a:gd name="connsiteX0" fmla="*/ 0 w 2557929"/>
                <a:gd name="connsiteY0" fmla="*/ 0 h 1117600"/>
                <a:gd name="connsiteX1" fmla="*/ 0 w 2557929"/>
                <a:gd name="connsiteY1" fmla="*/ 1117600 h 1117600"/>
                <a:gd name="connsiteX2" fmla="*/ 2557929 w 2557929"/>
                <a:gd name="connsiteY2" fmla="*/ 1117600 h 1117600"/>
              </a:gdLst>
              <a:ahLst/>
              <a:cxnLst>
                <a:cxn ang="0">
                  <a:pos x="connsiteX0" y="connsiteY0"/>
                </a:cxn>
                <a:cxn ang="0">
                  <a:pos x="connsiteX1" y="connsiteY1"/>
                </a:cxn>
                <a:cxn ang="0">
                  <a:pos x="connsiteX2" y="connsiteY2"/>
                </a:cxn>
              </a:cxnLst>
              <a:rect l="l" t="t" r="r" b="b"/>
              <a:pathLst>
                <a:path w="2557929" h="1117600">
                  <a:moveTo>
                    <a:pt x="0" y="0"/>
                  </a:moveTo>
                  <a:lnTo>
                    <a:pt x="0" y="1117600"/>
                  </a:lnTo>
                  <a:lnTo>
                    <a:pt x="2557929" y="1117600"/>
                  </a:lnTo>
                </a:path>
              </a:pathLst>
            </a:custGeom>
            <a:noFill/>
            <a:ln w="28575">
              <a:solidFill>
                <a:schemeClr val="bg1"/>
              </a:solidFill>
              <a:miter lim="800000"/>
              <a:headEnd/>
              <a:tailEnd/>
            </a:ln>
          </p:spPr>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32" name="TextBox 31">
              <a:extLst>
                <a:ext uri="{FF2B5EF4-FFF2-40B4-BE49-F238E27FC236}">
                  <a16:creationId xmlns:a16="http://schemas.microsoft.com/office/drawing/2014/main" id="{6E53C3EA-FB25-0B9E-D0D2-14AEC3EC21A0}"/>
                </a:ext>
              </a:extLst>
            </p:cNvPr>
            <p:cNvSpPr txBox="1"/>
            <p:nvPr/>
          </p:nvSpPr>
          <p:spPr bwMode="auto">
            <a:xfrm>
              <a:off x="8031990" y="1794991"/>
              <a:ext cx="13271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err="1">
                  <a:solidFill>
                    <a:schemeClr val="bg1"/>
                  </a:solidFill>
                  <a:latin typeface="Calibri" panose="020F0502020204030204" pitchFamily="34" charset="0"/>
                  <a:cs typeface="Calibri" panose="020F0502020204030204" pitchFamily="34" charset="0"/>
                </a:rPr>
                <a:t>Prerandomization</a:t>
              </a:r>
              <a:endParaRPr lang="en-US" sz="1200" dirty="0">
                <a:solidFill>
                  <a:schemeClr val="bg1"/>
                </a:solidFill>
                <a:latin typeface="Calibri" panose="020F0502020204030204" pitchFamily="34" charset="0"/>
                <a:cs typeface="Calibri" panose="020F0502020204030204" pitchFamily="34" charset="0"/>
              </a:endParaRPr>
            </a:p>
          </p:txBody>
        </p:sp>
        <p:sp>
          <p:nvSpPr>
            <p:cNvPr id="33" name="TextBox 32">
              <a:extLst>
                <a:ext uri="{FF2B5EF4-FFF2-40B4-BE49-F238E27FC236}">
                  <a16:creationId xmlns:a16="http://schemas.microsoft.com/office/drawing/2014/main" id="{4865F6C1-3FE4-F1FD-9A56-0B6C5F4B77D3}"/>
                </a:ext>
              </a:extLst>
            </p:cNvPr>
            <p:cNvSpPr txBox="1"/>
            <p:nvPr/>
          </p:nvSpPr>
          <p:spPr bwMode="auto">
            <a:xfrm>
              <a:off x="8624075" y="2076809"/>
              <a:ext cx="7350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1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4" name="TextBox 33">
              <a:extLst>
                <a:ext uri="{FF2B5EF4-FFF2-40B4-BE49-F238E27FC236}">
                  <a16:creationId xmlns:a16="http://schemas.microsoft.com/office/drawing/2014/main" id="{6EED2A02-F472-F97F-0083-3C0CDEA44188}"/>
                </a:ext>
              </a:extLst>
            </p:cNvPr>
            <p:cNvSpPr txBox="1"/>
            <p:nvPr/>
          </p:nvSpPr>
          <p:spPr bwMode="auto">
            <a:xfrm>
              <a:off x="8639001" y="2342797"/>
              <a:ext cx="7350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2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5" name="TextBox 34">
              <a:extLst>
                <a:ext uri="{FF2B5EF4-FFF2-40B4-BE49-F238E27FC236}">
                  <a16:creationId xmlns:a16="http://schemas.microsoft.com/office/drawing/2014/main" id="{6E0FAD8C-9ABA-C2E9-EAE4-8B95706DC3CA}"/>
                </a:ext>
              </a:extLst>
            </p:cNvPr>
            <p:cNvSpPr txBox="1"/>
            <p:nvPr/>
          </p:nvSpPr>
          <p:spPr bwMode="auto">
            <a:xfrm>
              <a:off x="8633983" y="2618078"/>
              <a:ext cx="7350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3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36" name="TextBox 35">
              <a:extLst>
                <a:ext uri="{FF2B5EF4-FFF2-40B4-BE49-F238E27FC236}">
                  <a16:creationId xmlns:a16="http://schemas.microsoft.com/office/drawing/2014/main" id="{37DC8FFE-A154-CE06-2986-2A0FA8290EDF}"/>
                </a:ext>
              </a:extLst>
            </p:cNvPr>
            <p:cNvSpPr txBox="1"/>
            <p:nvPr/>
          </p:nvSpPr>
          <p:spPr bwMode="auto">
            <a:xfrm>
              <a:off x="9119117" y="291259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sp>
          <p:nvSpPr>
            <p:cNvPr id="37" name="TextBox 36">
              <a:extLst>
                <a:ext uri="{FF2B5EF4-FFF2-40B4-BE49-F238E27FC236}">
                  <a16:creationId xmlns:a16="http://schemas.microsoft.com/office/drawing/2014/main" id="{F35EE3AB-CB48-7FE4-A0E4-8215BB50A838}"/>
                </a:ext>
              </a:extLst>
            </p:cNvPr>
            <p:cNvSpPr txBox="1"/>
            <p:nvPr/>
          </p:nvSpPr>
          <p:spPr bwMode="auto">
            <a:xfrm>
              <a:off x="9806564"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38" name="TextBox 37">
              <a:extLst>
                <a:ext uri="{FF2B5EF4-FFF2-40B4-BE49-F238E27FC236}">
                  <a16:creationId xmlns:a16="http://schemas.microsoft.com/office/drawing/2014/main" id="{420BC193-7985-5A8F-98D9-562C22BEF39A}"/>
                </a:ext>
              </a:extLst>
            </p:cNvPr>
            <p:cNvSpPr txBox="1"/>
            <p:nvPr/>
          </p:nvSpPr>
          <p:spPr bwMode="auto">
            <a:xfrm>
              <a:off x="10492039" y="291231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sp>
          <p:nvSpPr>
            <p:cNvPr id="39" name="TextBox 38">
              <a:extLst>
                <a:ext uri="{FF2B5EF4-FFF2-40B4-BE49-F238E27FC236}">
                  <a16:creationId xmlns:a16="http://schemas.microsoft.com/office/drawing/2014/main" id="{FFA1A1E3-9116-B880-7482-8C195AFFB80E}"/>
                </a:ext>
              </a:extLst>
            </p:cNvPr>
            <p:cNvSpPr txBox="1"/>
            <p:nvPr/>
          </p:nvSpPr>
          <p:spPr bwMode="auto">
            <a:xfrm>
              <a:off x="11122256"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40" name="TextBox 39">
              <a:extLst>
                <a:ext uri="{FF2B5EF4-FFF2-40B4-BE49-F238E27FC236}">
                  <a16:creationId xmlns:a16="http://schemas.microsoft.com/office/drawing/2014/main" id="{6F09FABA-2A70-C1E2-E1F5-8C5C4E20DBB3}"/>
                </a:ext>
              </a:extLst>
            </p:cNvPr>
            <p:cNvSpPr txBox="1"/>
            <p:nvPr/>
          </p:nvSpPr>
          <p:spPr bwMode="auto">
            <a:xfrm>
              <a:off x="11719137" y="2912314"/>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cxnSp>
          <p:nvCxnSpPr>
            <p:cNvPr id="41" name="Straight Connector 40">
              <a:extLst>
                <a:ext uri="{FF2B5EF4-FFF2-40B4-BE49-F238E27FC236}">
                  <a16:creationId xmlns:a16="http://schemas.microsoft.com/office/drawing/2014/main" id="{81F580E5-0B9A-36EA-3DAE-6659D600594D}"/>
                </a:ext>
              </a:extLst>
            </p:cNvPr>
            <p:cNvCxnSpPr/>
            <p:nvPr/>
          </p:nvCxnSpPr>
          <p:spPr bwMode="auto">
            <a:xfrm>
              <a:off x="9329270" y="288065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51DE9B5A-1299-DDEC-7CCC-D4DC9F98BA35}"/>
                </a:ext>
              </a:extLst>
            </p:cNvPr>
            <p:cNvCxnSpPr/>
            <p:nvPr/>
          </p:nvCxnSpPr>
          <p:spPr bwMode="auto">
            <a:xfrm>
              <a:off x="9977443" y="287524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B3545E67-E2B0-AC00-8D89-90B88EC48361}"/>
                </a:ext>
              </a:extLst>
            </p:cNvPr>
            <p:cNvCxnSpPr>
              <a:cxnSpLocks/>
            </p:cNvCxnSpPr>
            <p:nvPr/>
          </p:nvCxnSpPr>
          <p:spPr bwMode="auto">
            <a:xfrm>
              <a:off x="10631116" y="1772584"/>
              <a:ext cx="0" cy="119380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721F4C62-0E94-94B5-FC46-DA5540C82237}"/>
                </a:ext>
              </a:extLst>
            </p:cNvPr>
            <p:cNvCxnSpPr/>
            <p:nvPr/>
          </p:nvCxnSpPr>
          <p:spPr bwMode="auto">
            <a:xfrm>
              <a:off x="11293135" y="289018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A98AB611-A67F-6BC4-95CC-2F03312C6F92}"/>
                </a:ext>
              </a:extLst>
            </p:cNvPr>
            <p:cNvCxnSpPr/>
            <p:nvPr/>
          </p:nvCxnSpPr>
          <p:spPr bwMode="auto">
            <a:xfrm>
              <a:off x="11937999" y="2880659"/>
              <a:ext cx="0" cy="76200"/>
            </a:xfrm>
            <a:prstGeom prst="line">
              <a:avLst/>
            </a:prstGeom>
            <a:noFill/>
            <a:ln w="28575" cap="flat" cmpd="sng" algn="ctr">
              <a:solidFill>
                <a:schemeClr val="bg1"/>
              </a:solidFill>
              <a:prstDash val="solid"/>
              <a:round/>
              <a:headEnd type="none" w="med" len="med"/>
              <a:tailEnd type="none" w="med" len="med"/>
            </a:ln>
            <a:effectLst/>
          </p:spPr>
        </p:cxnSp>
        <p:sp>
          <p:nvSpPr>
            <p:cNvPr id="46" name="TextBox 45">
              <a:extLst>
                <a:ext uri="{FF2B5EF4-FFF2-40B4-BE49-F238E27FC236}">
                  <a16:creationId xmlns:a16="http://schemas.microsoft.com/office/drawing/2014/main" id="{5AF15B61-B68C-1EEE-7980-BB0DFFF19A5F}"/>
                </a:ext>
              </a:extLst>
            </p:cNvPr>
            <p:cNvSpPr txBox="1"/>
            <p:nvPr/>
          </p:nvSpPr>
          <p:spPr bwMode="auto">
            <a:xfrm>
              <a:off x="9938530" y="3103396"/>
              <a:ext cx="129740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Any Grade AE (%)</a:t>
              </a:r>
            </a:p>
          </p:txBody>
        </p:sp>
      </p:grpSp>
      <p:sp>
        <p:nvSpPr>
          <p:cNvPr id="31842" name="Rectangle 31841">
            <a:extLst>
              <a:ext uri="{FF2B5EF4-FFF2-40B4-BE49-F238E27FC236}">
                <a16:creationId xmlns:a16="http://schemas.microsoft.com/office/drawing/2014/main" id="{B24BE410-10D2-2D34-4359-A9A615B4EBC9}"/>
              </a:ext>
            </a:extLst>
          </p:cNvPr>
          <p:cNvSpPr/>
          <p:nvPr/>
        </p:nvSpPr>
        <p:spPr bwMode="auto">
          <a:xfrm>
            <a:off x="9912361" y="1794412"/>
            <a:ext cx="708848"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sp>
        <p:nvSpPr>
          <p:cNvPr id="31843" name="Rectangle 31842">
            <a:extLst>
              <a:ext uri="{FF2B5EF4-FFF2-40B4-BE49-F238E27FC236}">
                <a16:creationId xmlns:a16="http://schemas.microsoft.com/office/drawing/2014/main" id="{F7C64408-924C-0F93-BBBB-3539B3FE93E0}"/>
              </a:ext>
            </a:extLst>
          </p:cNvPr>
          <p:cNvSpPr/>
          <p:nvPr/>
        </p:nvSpPr>
        <p:spPr bwMode="auto">
          <a:xfrm>
            <a:off x="10599231" y="2076809"/>
            <a:ext cx="45719" cy="23083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2000" b="0" dirty="0">
              <a:solidFill>
                <a:schemeClr val="tx1"/>
              </a:solidFill>
              <a:latin typeface="Calibri" panose="020F0502020204030204" pitchFamily="34" charset="0"/>
              <a:cs typeface="Calibri" panose="020F0502020204030204" pitchFamily="34" charset="0"/>
            </a:endParaRPr>
          </a:p>
        </p:txBody>
      </p:sp>
      <p:grpSp>
        <p:nvGrpSpPr>
          <p:cNvPr id="29" name="Group 28">
            <a:extLst>
              <a:ext uri="{FF2B5EF4-FFF2-40B4-BE49-F238E27FC236}">
                <a16:creationId xmlns:a16="http://schemas.microsoft.com/office/drawing/2014/main" id="{17745427-A8EF-73DC-AB8B-F7AE213500FB}"/>
              </a:ext>
            </a:extLst>
          </p:cNvPr>
          <p:cNvGrpSpPr/>
          <p:nvPr/>
        </p:nvGrpSpPr>
        <p:grpSpPr>
          <a:xfrm>
            <a:off x="8031990" y="1763059"/>
            <a:ext cx="4107455" cy="1617336"/>
            <a:chOff x="8031990" y="1763059"/>
            <a:chExt cx="4107455" cy="1617336"/>
          </a:xfrm>
        </p:grpSpPr>
        <p:sp>
          <p:nvSpPr>
            <p:cNvPr id="11" name="Freeform 10">
              <a:extLst>
                <a:ext uri="{FF2B5EF4-FFF2-40B4-BE49-F238E27FC236}">
                  <a16:creationId xmlns:a16="http://schemas.microsoft.com/office/drawing/2014/main" id="{0CB9660E-2D95-29EA-8699-4C6A6F8B8EC5}"/>
                </a:ext>
              </a:extLst>
            </p:cNvPr>
            <p:cNvSpPr/>
            <p:nvPr/>
          </p:nvSpPr>
          <p:spPr bwMode="auto">
            <a:xfrm>
              <a:off x="9329271" y="1763059"/>
              <a:ext cx="2610368" cy="1117600"/>
            </a:xfrm>
            <a:custGeom>
              <a:avLst/>
              <a:gdLst>
                <a:gd name="connsiteX0" fmla="*/ 0 w 2557929"/>
                <a:gd name="connsiteY0" fmla="*/ 0 h 1117600"/>
                <a:gd name="connsiteX1" fmla="*/ 0 w 2557929"/>
                <a:gd name="connsiteY1" fmla="*/ 1117600 h 1117600"/>
                <a:gd name="connsiteX2" fmla="*/ 2557929 w 2557929"/>
                <a:gd name="connsiteY2" fmla="*/ 1117600 h 1117600"/>
              </a:gdLst>
              <a:ahLst/>
              <a:cxnLst>
                <a:cxn ang="0">
                  <a:pos x="connsiteX0" y="connsiteY0"/>
                </a:cxn>
                <a:cxn ang="0">
                  <a:pos x="connsiteX1" y="connsiteY1"/>
                </a:cxn>
                <a:cxn ang="0">
                  <a:pos x="connsiteX2" y="connsiteY2"/>
                </a:cxn>
              </a:cxnLst>
              <a:rect l="l" t="t" r="r" b="b"/>
              <a:pathLst>
                <a:path w="2557929" h="1117600">
                  <a:moveTo>
                    <a:pt x="0" y="0"/>
                  </a:moveTo>
                  <a:lnTo>
                    <a:pt x="0" y="1117600"/>
                  </a:lnTo>
                  <a:lnTo>
                    <a:pt x="2557929" y="1117600"/>
                  </a:lnTo>
                </a:path>
              </a:pathLst>
            </a:custGeom>
            <a:noFill/>
            <a:ln w="28575">
              <a:solidFill>
                <a:schemeClr val="bg1"/>
              </a:solidFill>
              <a:miter lim="800000"/>
              <a:headEnd/>
              <a:tailEnd/>
            </a:ln>
          </p:spPr>
          <p:txBody>
            <a:bodyPr rtlCol="0" anchor="ctr"/>
            <a:lstStyle/>
            <a:p>
              <a:pPr algn="ctr"/>
              <a:endParaRPr lang="en-US" sz="2000">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11FFD175-86ED-4551-F5E0-4DA2CA77DDE3}"/>
                </a:ext>
              </a:extLst>
            </p:cNvPr>
            <p:cNvSpPr txBox="1"/>
            <p:nvPr/>
          </p:nvSpPr>
          <p:spPr bwMode="auto">
            <a:xfrm>
              <a:off x="8031990" y="1794991"/>
              <a:ext cx="132715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err="1">
                  <a:solidFill>
                    <a:schemeClr val="bg1"/>
                  </a:solidFill>
                  <a:latin typeface="Calibri" panose="020F0502020204030204" pitchFamily="34" charset="0"/>
                  <a:cs typeface="Calibri" panose="020F0502020204030204" pitchFamily="34" charset="0"/>
                </a:rPr>
                <a:t>Prerandomization</a:t>
              </a:r>
              <a:endParaRPr lang="en-US" sz="1200" dirty="0">
                <a:solidFill>
                  <a:schemeClr val="bg1"/>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208619A4-230C-89B4-4976-2C4E191C7B68}"/>
                </a:ext>
              </a:extLst>
            </p:cNvPr>
            <p:cNvSpPr txBox="1"/>
            <p:nvPr/>
          </p:nvSpPr>
          <p:spPr bwMode="auto">
            <a:xfrm>
              <a:off x="8624075" y="2076809"/>
              <a:ext cx="7350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1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14" name="TextBox 13">
              <a:extLst>
                <a:ext uri="{FF2B5EF4-FFF2-40B4-BE49-F238E27FC236}">
                  <a16:creationId xmlns:a16="http://schemas.microsoft.com/office/drawing/2014/main" id="{728D46F9-7556-594E-DDB3-5FDF271ED829}"/>
                </a:ext>
              </a:extLst>
            </p:cNvPr>
            <p:cNvSpPr txBox="1"/>
            <p:nvPr/>
          </p:nvSpPr>
          <p:spPr bwMode="auto">
            <a:xfrm>
              <a:off x="8639001" y="2342797"/>
              <a:ext cx="7350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2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15" name="TextBox 14">
              <a:extLst>
                <a:ext uri="{FF2B5EF4-FFF2-40B4-BE49-F238E27FC236}">
                  <a16:creationId xmlns:a16="http://schemas.microsoft.com/office/drawing/2014/main" id="{7B1D8418-DFCC-B240-3DEF-9FA3A057399E}"/>
                </a:ext>
              </a:extLst>
            </p:cNvPr>
            <p:cNvSpPr txBox="1"/>
            <p:nvPr/>
          </p:nvSpPr>
          <p:spPr bwMode="auto">
            <a:xfrm>
              <a:off x="8633983" y="2618078"/>
              <a:ext cx="7350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3 </a:t>
              </a:r>
              <a:r>
                <a:rPr lang="en-US" sz="1200" dirty="0" err="1">
                  <a:solidFill>
                    <a:schemeClr val="bg1"/>
                  </a:solidFill>
                  <a:latin typeface="Calibri" panose="020F0502020204030204" pitchFamily="34" charset="0"/>
                  <a:cs typeface="Calibri" panose="020F0502020204030204" pitchFamily="34" charset="0"/>
                </a:rPr>
                <a:t>yr</a:t>
              </a:r>
              <a:r>
                <a:rPr lang="en-US" sz="1200" dirty="0">
                  <a:solidFill>
                    <a:schemeClr val="bg1"/>
                  </a:solidFill>
                  <a:latin typeface="Calibri" panose="020F0502020204030204" pitchFamily="34" charset="0"/>
                  <a:cs typeface="Calibri" panose="020F0502020204030204" pitchFamily="34" charset="0"/>
                </a:rPr>
                <a:t> Post</a:t>
              </a:r>
            </a:p>
          </p:txBody>
        </p:sp>
        <p:sp>
          <p:nvSpPr>
            <p:cNvPr id="16" name="TextBox 15">
              <a:extLst>
                <a:ext uri="{FF2B5EF4-FFF2-40B4-BE49-F238E27FC236}">
                  <a16:creationId xmlns:a16="http://schemas.microsoft.com/office/drawing/2014/main" id="{42A0C7FA-D2A2-944A-643C-DF067D3E61F4}"/>
                </a:ext>
              </a:extLst>
            </p:cNvPr>
            <p:cNvSpPr txBox="1"/>
            <p:nvPr/>
          </p:nvSpPr>
          <p:spPr bwMode="auto">
            <a:xfrm>
              <a:off x="9119117" y="2912591"/>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sp>
          <p:nvSpPr>
            <p:cNvPr id="17" name="TextBox 16">
              <a:extLst>
                <a:ext uri="{FF2B5EF4-FFF2-40B4-BE49-F238E27FC236}">
                  <a16:creationId xmlns:a16="http://schemas.microsoft.com/office/drawing/2014/main" id="{D0FA8608-0567-61C7-D519-C5F1175D0781}"/>
                </a:ext>
              </a:extLst>
            </p:cNvPr>
            <p:cNvSpPr txBox="1"/>
            <p:nvPr/>
          </p:nvSpPr>
          <p:spPr bwMode="auto">
            <a:xfrm>
              <a:off x="9806564"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18" name="TextBox 17">
              <a:extLst>
                <a:ext uri="{FF2B5EF4-FFF2-40B4-BE49-F238E27FC236}">
                  <a16:creationId xmlns:a16="http://schemas.microsoft.com/office/drawing/2014/main" id="{58725D33-7A7F-2F65-BCC4-9981BA0231F6}"/>
                </a:ext>
              </a:extLst>
            </p:cNvPr>
            <p:cNvSpPr txBox="1"/>
            <p:nvPr/>
          </p:nvSpPr>
          <p:spPr bwMode="auto">
            <a:xfrm>
              <a:off x="10492039" y="2912314"/>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0</a:t>
              </a:r>
            </a:p>
          </p:txBody>
        </p:sp>
        <p:sp>
          <p:nvSpPr>
            <p:cNvPr id="19" name="TextBox 18">
              <a:extLst>
                <a:ext uri="{FF2B5EF4-FFF2-40B4-BE49-F238E27FC236}">
                  <a16:creationId xmlns:a16="http://schemas.microsoft.com/office/drawing/2014/main" id="{EB94DC56-8212-6558-1E17-012CAF9A7CF1}"/>
                </a:ext>
              </a:extLst>
            </p:cNvPr>
            <p:cNvSpPr txBox="1"/>
            <p:nvPr/>
          </p:nvSpPr>
          <p:spPr bwMode="auto">
            <a:xfrm>
              <a:off x="11122256" y="2912314"/>
              <a:ext cx="3417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50</a:t>
              </a:r>
            </a:p>
          </p:txBody>
        </p:sp>
        <p:sp>
          <p:nvSpPr>
            <p:cNvPr id="20" name="TextBox 19">
              <a:extLst>
                <a:ext uri="{FF2B5EF4-FFF2-40B4-BE49-F238E27FC236}">
                  <a16:creationId xmlns:a16="http://schemas.microsoft.com/office/drawing/2014/main" id="{D98858A9-5F33-FE38-73B7-7F14F8C62158}"/>
                </a:ext>
              </a:extLst>
            </p:cNvPr>
            <p:cNvSpPr txBox="1"/>
            <p:nvPr/>
          </p:nvSpPr>
          <p:spPr bwMode="auto">
            <a:xfrm>
              <a:off x="11719137" y="2912314"/>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cs typeface="Calibri" panose="020F0502020204030204" pitchFamily="34" charset="0"/>
                </a:rPr>
                <a:t>100</a:t>
              </a:r>
            </a:p>
          </p:txBody>
        </p:sp>
        <p:cxnSp>
          <p:nvCxnSpPr>
            <p:cNvPr id="22" name="Straight Connector 21">
              <a:extLst>
                <a:ext uri="{FF2B5EF4-FFF2-40B4-BE49-F238E27FC236}">
                  <a16:creationId xmlns:a16="http://schemas.microsoft.com/office/drawing/2014/main" id="{2DE053DB-FB18-A93C-EA1A-98B6B208B752}"/>
                </a:ext>
              </a:extLst>
            </p:cNvPr>
            <p:cNvCxnSpPr/>
            <p:nvPr/>
          </p:nvCxnSpPr>
          <p:spPr bwMode="auto">
            <a:xfrm>
              <a:off x="9329270" y="2880659"/>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09B0289-B6AD-7C84-8809-B1ADB006359F}"/>
                </a:ext>
              </a:extLst>
            </p:cNvPr>
            <p:cNvCxnSpPr/>
            <p:nvPr/>
          </p:nvCxnSpPr>
          <p:spPr bwMode="auto">
            <a:xfrm>
              <a:off x="9977443" y="2875243"/>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70E0D3D4-15EC-9522-5D55-3FB2CC5972DF}"/>
                </a:ext>
              </a:extLst>
            </p:cNvPr>
            <p:cNvCxnSpPr>
              <a:cxnSpLocks/>
            </p:cNvCxnSpPr>
            <p:nvPr/>
          </p:nvCxnSpPr>
          <p:spPr bwMode="auto">
            <a:xfrm>
              <a:off x="10631116" y="1772584"/>
              <a:ext cx="0" cy="119380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66D5352F-0760-B4B8-C71B-593BE4628538}"/>
                </a:ext>
              </a:extLst>
            </p:cNvPr>
            <p:cNvCxnSpPr/>
            <p:nvPr/>
          </p:nvCxnSpPr>
          <p:spPr bwMode="auto">
            <a:xfrm>
              <a:off x="11293135" y="2890184"/>
              <a:ext cx="0" cy="7620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C8CCBD4-0446-B3CE-5001-CE1265B0A0FE}"/>
                </a:ext>
              </a:extLst>
            </p:cNvPr>
            <p:cNvCxnSpPr/>
            <p:nvPr/>
          </p:nvCxnSpPr>
          <p:spPr bwMode="auto">
            <a:xfrm>
              <a:off x="11929290" y="2880659"/>
              <a:ext cx="0" cy="76200"/>
            </a:xfrm>
            <a:prstGeom prst="line">
              <a:avLst/>
            </a:prstGeom>
            <a:noFill/>
            <a:ln w="28575" cap="flat" cmpd="sng" algn="ctr">
              <a:solidFill>
                <a:schemeClr val="bg1"/>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8EB4D5F2-F31B-12E0-32FB-E945B1A6655C}"/>
                </a:ext>
              </a:extLst>
            </p:cNvPr>
            <p:cNvSpPr txBox="1"/>
            <p:nvPr/>
          </p:nvSpPr>
          <p:spPr bwMode="auto">
            <a:xfrm>
              <a:off x="10051741" y="3103396"/>
              <a:ext cx="129740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dirty="0">
                  <a:solidFill>
                    <a:schemeClr val="bg1"/>
                  </a:solidFill>
                  <a:latin typeface="Calibri" panose="020F0502020204030204" pitchFamily="34" charset="0"/>
                  <a:cs typeface="Calibri" panose="020F0502020204030204" pitchFamily="34" charset="0"/>
                </a:rPr>
                <a:t>Any Grade AE (%)</a:t>
              </a:r>
            </a:p>
          </p:txBody>
        </p:sp>
      </p:grpSp>
      <p:sp>
        <p:nvSpPr>
          <p:cNvPr id="31844" name="TextBox 31843">
            <a:extLst>
              <a:ext uri="{FF2B5EF4-FFF2-40B4-BE49-F238E27FC236}">
                <a16:creationId xmlns:a16="http://schemas.microsoft.com/office/drawing/2014/main" id="{7CD808F9-8029-1ECD-52B3-2900E30927AC}"/>
              </a:ext>
            </a:extLst>
          </p:cNvPr>
          <p:cNvSpPr txBox="1"/>
          <p:nvPr/>
        </p:nvSpPr>
        <p:spPr bwMode="auto">
          <a:xfrm>
            <a:off x="9247829" y="1801904"/>
            <a:ext cx="73609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24/43</a:t>
            </a:r>
          </a:p>
        </p:txBody>
      </p:sp>
      <p:sp>
        <p:nvSpPr>
          <p:cNvPr id="31845" name="TextBox 31844">
            <a:extLst>
              <a:ext uri="{FF2B5EF4-FFF2-40B4-BE49-F238E27FC236}">
                <a16:creationId xmlns:a16="http://schemas.microsoft.com/office/drawing/2014/main" id="{F5CA9DB8-FB7A-4847-CFCD-2E933DECE28A}"/>
              </a:ext>
            </a:extLst>
          </p:cNvPr>
          <p:cNvSpPr txBox="1"/>
          <p:nvPr/>
        </p:nvSpPr>
        <p:spPr bwMode="auto">
          <a:xfrm>
            <a:off x="9985774" y="2616168"/>
            <a:ext cx="6639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1/41</a:t>
            </a:r>
          </a:p>
        </p:txBody>
      </p:sp>
      <p:sp>
        <p:nvSpPr>
          <p:cNvPr id="31848" name="TextBox 31847">
            <a:extLst>
              <a:ext uri="{FF2B5EF4-FFF2-40B4-BE49-F238E27FC236}">
                <a16:creationId xmlns:a16="http://schemas.microsoft.com/office/drawing/2014/main" id="{8A0A8C43-96F5-17AC-DA98-95F4934E8CF9}"/>
              </a:ext>
            </a:extLst>
          </p:cNvPr>
          <p:cNvSpPr txBox="1"/>
          <p:nvPr/>
        </p:nvSpPr>
        <p:spPr bwMode="auto">
          <a:xfrm>
            <a:off x="11040313" y="1801904"/>
            <a:ext cx="736100"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15/43</a:t>
            </a:r>
          </a:p>
        </p:txBody>
      </p:sp>
      <p:sp>
        <p:nvSpPr>
          <p:cNvPr id="31849" name="TextBox 31848">
            <a:extLst>
              <a:ext uri="{FF2B5EF4-FFF2-40B4-BE49-F238E27FC236}">
                <a16:creationId xmlns:a16="http://schemas.microsoft.com/office/drawing/2014/main" id="{34C6B696-A698-A4EA-139C-B6F970A389CE}"/>
              </a:ext>
            </a:extLst>
          </p:cNvPr>
          <p:cNvSpPr txBox="1"/>
          <p:nvPr/>
        </p:nvSpPr>
        <p:spPr bwMode="auto">
          <a:xfrm>
            <a:off x="10628014" y="2611108"/>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1/38</a:t>
            </a:r>
          </a:p>
        </p:txBody>
      </p:sp>
      <p:sp>
        <p:nvSpPr>
          <p:cNvPr id="31850" name="TextBox 31849">
            <a:extLst>
              <a:ext uri="{FF2B5EF4-FFF2-40B4-BE49-F238E27FC236}">
                <a16:creationId xmlns:a16="http://schemas.microsoft.com/office/drawing/2014/main" id="{7EC91905-7F72-69C3-26EB-EC3395D0E00D}"/>
              </a:ext>
            </a:extLst>
          </p:cNvPr>
          <p:cNvSpPr txBox="1"/>
          <p:nvPr/>
        </p:nvSpPr>
        <p:spPr bwMode="auto">
          <a:xfrm>
            <a:off x="10621449" y="2344225"/>
            <a:ext cx="663964"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100" b="0" dirty="0">
                <a:solidFill>
                  <a:schemeClr val="bg1"/>
                </a:solidFill>
                <a:latin typeface="Calibri" panose="020F0502020204030204" pitchFamily="34" charset="0"/>
                <a:cs typeface="Calibri" panose="020F0502020204030204" pitchFamily="34" charset="0"/>
              </a:rPr>
              <a:t>n = 1/41</a:t>
            </a:r>
          </a:p>
        </p:txBody>
      </p:sp>
    </p:spTree>
    <p:extLst>
      <p:ext uri="{BB962C8B-B14F-4D97-AF65-F5344CB8AC3E}">
        <p14:creationId xmlns:p14="http://schemas.microsoft.com/office/powerpoint/2010/main" val="2736532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CAPTIVATE MRD Cohort Update: </a:t>
            </a:r>
            <a:br>
              <a:rPr lang="en-US" dirty="0"/>
            </a:br>
            <a:r>
              <a:rPr lang="en-US" dirty="0"/>
              <a:t>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sz="2400" dirty="0"/>
              <a:t>First-line ibrutinib + venetoclax showed continued efficacy in patients with CLL/SLL through median 56 mo follow-up</a:t>
            </a:r>
          </a:p>
          <a:p>
            <a:pPr>
              <a:spcAft>
                <a:spcPts val="0"/>
              </a:spcAft>
            </a:pPr>
            <a:r>
              <a:rPr lang="en-US" sz="2400" dirty="0"/>
              <a:t>At median 41 mo after ibrutinib + venetoclax completion, 3-yr DFS rate in patients with confirmed uMRD was 93% with continued ibrutinib and 85% in those receiving placebo (ie, fixed-duration treatment)</a:t>
            </a:r>
          </a:p>
          <a:p>
            <a:pPr lvl="1"/>
            <a:r>
              <a:rPr lang="en-US" sz="2200" dirty="0"/>
              <a:t>In both treatment arms, patients with confirmed uMRD had 4-yr PFS rates ≥88% and </a:t>
            </a:r>
            <a:br>
              <a:rPr lang="en-US" sz="2200" dirty="0"/>
            </a:br>
            <a:r>
              <a:rPr lang="en-US" sz="2200" dirty="0"/>
              <a:t>4-yr OS rates ≥98%</a:t>
            </a:r>
          </a:p>
          <a:p>
            <a:r>
              <a:rPr lang="en-US" sz="2400" dirty="0"/>
              <a:t>During 3-yr postrandomization period, AEs were uncommon, and no new safety signals were observed</a:t>
            </a:r>
          </a:p>
          <a:p>
            <a:r>
              <a:rPr lang="en-US" sz="2400" dirty="0"/>
              <a:t>Investigators concluded that these results yield a favorable risk</a:t>
            </a:r>
            <a:r>
              <a:rPr lang="en-US" sz="2400" dirty="0">
                <a:cs typeface="Calibri" panose="020F0502020204030204" pitchFamily="34" charset="0"/>
              </a:rPr>
              <a:t>–</a:t>
            </a:r>
            <a:r>
              <a:rPr lang="en-US" sz="2400" dirty="0"/>
              <a:t>benefit profile for durable treatment-free remissions with fixed-duration ibrutinib + venetoclax in patients with CLL/SLL</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Allan. ASH 2022. Abstr 92.</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2022!</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97886BB36C0A4EBA646C407846AE33" ma:contentTypeVersion="1" ma:contentTypeDescription="Create a new document." ma:contentTypeScope="" ma:versionID="6ba4c5a5fa8d2245f07af3c944a583a4">
  <xsd:schema xmlns:xsd="http://www.w3.org/2001/XMLSchema" xmlns:xs="http://www.w3.org/2001/XMLSchema" xmlns:p="http://schemas.microsoft.com/office/2006/metadata/properties" xmlns:ns2="d54cbe69-32bd-412a-b004-9152f949605e" xmlns:ns3="fa5ba75a-cd93-497e-8537-4f37b19faadd" targetNamespace="http://schemas.microsoft.com/office/2006/metadata/properties" ma:root="true" ma:fieldsID="a83d8fe1013719263fedd7d5b1895f80" ns2:_="" ns3:_="">
    <xsd:import namespace="d54cbe69-32bd-412a-b004-9152f949605e"/>
    <xsd:import namespace="fa5ba75a-cd93-497e-8537-4f37b19faadd"/>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a5ba75a-cd93-497e-8537-4f37b19faadd"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56M7VY3CDVN5-643567593-2</_dlc_DocId>
    <_dlc_DocIdUrl xmlns="d54cbe69-32bd-412a-b004-9152f949605e">
      <Url>https://intranet.clinicaloptions.com/mews/oncology/ONC_2022_ASH_CF_(5667)/LYMPH_92_Allan/_layouts/15/DocIdRedir.aspx?ID=56M7VY3CDVN5-643567593-2</Url>
      <Description>56M7VY3CDVN5-643567593-2</Description>
    </_dlc_DocIdUrl>
    <Document_x0020_Category xmlns="fa5ba75a-cd93-497e-8537-4f37b19faadd">Conference Capsule Slides</Document_x0020_Category>
  </documentManagement>
</p:properti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58B3547-8528-48DF-909E-83C1C08AD8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fa5ba75a-cd93-497e-8537-4f37b19faad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fa5ba75a-cd93-497e-8537-4f37b19faadd"/>
    <ds:schemaRef ds:uri="http://schemas.microsoft.com/office/2006/documentManagement/types"/>
    <ds:schemaRef ds:uri="http://schemas.openxmlformats.org/package/2006/metadata/core-properties"/>
    <ds:schemaRef ds:uri="http://purl.org/dc/elements/1.1/"/>
    <ds:schemaRef ds:uri="http://purl.org/dc/terms/"/>
    <ds:schemaRef ds:uri="http://purl.org/dc/dcmitype/"/>
    <ds:schemaRef ds:uri="http://schemas.microsoft.com/office/infopath/2007/PartnerControls"/>
    <ds:schemaRef ds:uri="d54cbe69-32bd-412a-b004-9152f949605e"/>
    <ds:schemaRef ds:uri="http://schemas.microsoft.com/office/2006/metadata/properties"/>
    <ds:schemaRef ds:uri="http://www.w3.org/XML/1998/namespace"/>
  </ds:schemaRefs>
</ds:datastoreItem>
</file>

<file path=customXml/itemProps5.xml><?xml version="1.0" encoding="utf-8"?>
<ds:datastoreItem xmlns:ds="http://schemas.openxmlformats.org/officeDocument/2006/customXml" ds:itemID="{7CB9A37D-DDD4-438A-A0AF-411FF8A85DD4}">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2280</TotalTime>
  <Words>2503</Words>
  <Application>Microsoft Office PowerPoint</Application>
  <PresentationFormat>Widescreen</PresentationFormat>
  <Paragraphs>488</Paragraphs>
  <Slides>12</Slides>
  <Notes>12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-apple-system</vt:lpstr>
      <vt:lpstr>Arial</vt:lpstr>
      <vt:lpstr>Calibri</vt:lpstr>
      <vt:lpstr>Times</vt:lpstr>
      <vt:lpstr>Wingdings</vt:lpstr>
      <vt:lpstr>2022_CCO_Template</vt:lpstr>
      <vt:lpstr>4_2017_HTAA_Diabetes</vt:lpstr>
      <vt:lpstr>CAPTIVATE: 5-Yr Follow-up of Continued  Ibrutinib vs Placebo in Patients With CLL/SLL  and Undetectable MRD After First-line  Ibrutinib + Venetoclax</vt:lpstr>
      <vt:lpstr>About These Slides</vt:lpstr>
      <vt:lpstr>CAPTIVATE MRD Cohort Update: Background</vt:lpstr>
      <vt:lpstr>CAPTIVATE MRD Cohort Update: Study Design</vt:lpstr>
      <vt:lpstr>CAPTIVATE MRD Cohort Update:  Baseline Characteristics</vt:lpstr>
      <vt:lpstr>CAPTIVATE MRD Cohort Update:  3-Yr DFS (Primary Endpoint)</vt:lpstr>
      <vt:lpstr>CAPTIVATE MRD Cohort Update: PFS and OS (Secondary Endpoints)</vt:lpstr>
      <vt:lpstr>CAPTIVATE MRD Cohort Update: CR Rates (Secondary Endpoint)</vt:lpstr>
      <vt:lpstr>CAPTIVATE MRD Cohort Update: CR and MRD Status (Secondary Endpoints)</vt:lpstr>
      <vt:lpstr>CAPTIVATE MRD Cohort Update: Safety</vt:lpstr>
      <vt:lpstr>CAPTIVATE MRD Cohort Update:  Investigators’ Conclusions</vt:lpstr>
      <vt:lpstr>Go Online for More CCO  Coverage of ASH 2022!</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CAPTIVATE: 5-Yr Follow-up of Continued Ibrutinib vs Placebo in Patients With CLL/SLL and Undetectable MRD After First-line Ibrutinib + Venetoclax</dc:title>
  <dc:creator>Preferred User</dc:creator>
  <cp:lastModifiedBy>Natalia Kolenko</cp:lastModifiedBy>
  <cp:revision>37</cp:revision>
  <cp:lastPrinted>2016-09-26T20:21:49Z</cp:lastPrinted>
  <dcterms:created xsi:type="dcterms:W3CDTF">2005-05-27T15:08:01Z</dcterms:created>
  <dcterms:modified xsi:type="dcterms:W3CDTF">2022-12-14T17:59:35Z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a974fc0f-345f-4f24-a13a-f0337469bcb7</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0x0101002D97886BB36C0A4EBA646C407846AE33</vt:lpwstr>
  </property>
  <property fmtid="{D5CDD505-2E9C-101B-9397-08002B2CF9AE}" pid="9" name="MediaServiceImageTags">
    <vt:lpwstr/>
  </property>
</Properties>
</file>