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8"/>
  </p:notesMasterIdLst>
  <p:handoutMasterIdLst>
    <p:handoutMasterId r:id="rId19"/>
  </p:handoutMasterIdLst>
  <p:sldIdLst>
    <p:sldId id="321" r:id="rId8"/>
    <p:sldId id="308" r:id="rId9"/>
    <p:sldId id="544" r:id="rId10"/>
    <p:sldId id="545" r:id="rId11"/>
    <p:sldId id="572" r:id="rId12"/>
    <p:sldId id="573" r:id="rId13"/>
    <p:sldId id="574" r:id="rId14"/>
    <p:sldId id="575" r:id="rId15"/>
    <p:sldId id="549" r:id="rId16"/>
    <p:sldId id="55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FD3961-6049-805A-215E-9BD732538485}" name="spantry@clinicaloptions.com" initials="s" userId="spantry@clinicaloptions.com" providerId="None"/>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86273" autoAdjust="0"/>
  </p:normalViewPr>
  <p:slideViewPr>
    <p:cSldViewPr snapToGrid="0">
      <p:cViewPr varScale="1">
        <p:scale>
          <a:sx n="93" d="100"/>
          <a:sy n="93" d="100"/>
        </p:scale>
        <p:origin x="322" y="67"/>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9563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 MRD, measurable residual disease; SMM, smoldering multiple myeloma.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9044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FLC; free light chain; MM, multiple myeloma; MRD, measurable residual disease; PC, plasma cell; PFS, progression-free survival; OS, overall survival; sCR, stringent 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607381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a:r>
            <a:r>
              <a:rPr lang="en-US" i="1" baseline="-25000" dirty="0"/>
              <a:t>2</a:t>
            </a:r>
            <a:r>
              <a:rPr lang="en-US" i="1" dirty="0"/>
              <a:t>M, beta-2 macroglobulin; BMPC, bone marrow plasma cell; FISH, fluorescence in situ hybridization; FLC; free light chain; IMWG, International Myeloma Working Group; LDH, lactate dehydrogenase;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918574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IMWG, International Myeloma Working Group; MRD, measurable residual disease; NE, not evaluable; ORR, overall response rate; PR, partial response; sCR, stringent complete response; SD, stable disease; 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438199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13592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PD, progressive disease; RSV, respiratory syncytial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897978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224225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ASCENT: Phase II Study of Fixed-Duration Therapy With Daratumumab/Carfilzomib/Lenalidomide/ Dexamethasone for High-Risk Smoldering MM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ASCENT: </a:t>
            </a:r>
            <a:r>
              <a:rPr lang="en-US" dirty="0"/>
              <a:t>Background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SMM occurs as an intermediate stage between monoclonal gammopathy of undetermined significance and active MM; patients with high-risk SMM are likely to progress to active MM within 2 yr</a:t>
            </a:r>
          </a:p>
          <a:p>
            <a:pPr lvl="1"/>
            <a:r>
              <a:rPr lang="en-US" altLang="en-US" sz="2000" dirty="0"/>
              <a:t>Lenalidomide ± dexamethasone shown in 2 phase III trials to decrease risk of progression to </a:t>
            </a:r>
            <a:br>
              <a:rPr lang="en-US" altLang="en-US" sz="2000" dirty="0"/>
            </a:br>
            <a:r>
              <a:rPr lang="en-US" altLang="en-US" sz="2000" dirty="0"/>
              <a:t>active MM for patients with SMM</a:t>
            </a:r>
            <a:r>
              <a:rPr lang="en-US" altLang="en-US" sz="2000" baseline="30000" dirty="0"/>
              <a:t>1,2</a:t>
            </a:r>
            <a:r>
              <a:rPr lang="en-US" altLang="en-US" sz="2000" dirty="0"/>
              <a:t> </a:t>
            </a:r>
          </a:p>
          <a:p>
            <a:pPr lvl="1"/>
            <a:r>
              <a:rPr lang="en-US" altLang="en-US" sz="2000" dirty="0"/>
              <a:t>Carfilzomib/lenalidomide/dexamethasone followed by ASCT has shown high degree of efficacy and is under investigation in SMM</a:t>
            </a:r>
            <a:r>
              <a:rPr lang="en-US" altLang="en-US" sz="2000" baseline="30000" dirty="0"/>
              <a:t>3,4</a:t>
            </a:r>
            <a:endParaRPr lang="en-US" altLang="en-US" sz="2000" dirty="0"/>
          </a:p>
          <a:p>
            <a:pPr lvl="1"/>
            <a:r>
              <a:rPr lang="en-US" altLang="en-US" sz="2000" dirty="0"/>
              <a:t>Quad-based induction therapy with daratumumab/carfilzomib/lenalidomide/dexamethasone produces high rate of MRD negativity in newly diagnosed MM</a:t>
            </a:r>
            <a:r>
              <a:rPr lang="en-US" altLang="en-US" sz="2000" baseline="30000" dirty="0"/>
              <a:t>5</a:t>
            </a:r>
          </a:p>
          <a:p>
            <a:r>
              <a:rPr lang="en-US" altLang="en-US" sz="2200" dirty="0"/>
              <a:t>Phase II ASCENT study examined whether fixed duration of therapy with daratumumab/ carfilzomib/lenalidomide/dexamethasone is effective in reducing tumor burden and producing long-term responses in patients with high-risk SMM</a:t>
            </a:r>
            <a:r>
              <a:rPr lang="en-US" altLang="en-US" sz="2200" baseline="30000" dirty="0"/>
              <a:t>6</a:t>
            </a:r>
            <a:r>
              <a:rPr lang="en-US" altLang="en-US" sz="2200" dirty="0"/>
              <a:t> </a:t>
            </a:r>
          </a:p>
          <a:p>
            <a:endParaRPr lang="en-US" altLang="en-US" sz="2200" dirty="0"/>
          </a:p>
          <a:p>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86717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
            </a:r>
            <a:r>
              <a:rPr lang="da-DK" altLang="en-US" sz="1200" b="0" dirty="0">
                <a:solidFill>
                  <a:srgbClr val="455560"/>
                </a:solidFill>
                <a:latin typeface="Calibri" panose="020F0502020204030204" pitchFamily="34" charset="0"/>
              </a:rPr>
              <a:t>Mateos. </a:t>
            </a:r>
            <a:r>
              <a:rPr lang="en-US" altLang="en-US" sz="1200" b="0" dirty="0">
                <a:solidFill>
                  <a:srgbClr val="455560"/>
                </a:solidFill>
                <a:latin typeface="Calibri" panose="020F0502020204030204" pitchFamily="34" charset="0"/>
              </a:rPr>
              <a:t>Eur J Cancer. 2022;174:243</a:t>
            </a:r>
            <a:r>
              <a:rPr lang="da-DK" altLang="en-US" sz="1200" b="0" dirty="0">
                <a:solidFill>
                  <a:srgbClr val="455560"/>
                </a:solidFill>
                <a:latin typeface="Calibri" panose="020F0502020204030204" pitchFamily="34" charset="0"/>
              </a:rPr>
              <a:t>. </a:t>
            </a:r>
            <a:r>
              <a:rPr lang="en-US" altLang="en-US" sz="1200" b="0" spc="-10" dirty="0">
                <a:solidFill>
                  <a:schemeClr val="bg2"/>
                </a:solidFill>
                <a:latin typeface="Calibri" panose="020F0502020204030204" pitchFamily="34" charset="0"/>
              </a:rPr>
              <a:t>2. Lonial. JCO. 2020;38:1126. 3.  Korde. JAMA Oncol. 2015;1:746.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Mateos. ASH 2022. Abstr 118. 5. Costa. JCO. 2022;40:2901. 6. Kumar.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ASCENT: </a:t>
            </a:r>
            <a:r>
              <a:rPr lang="en-US" dirty="0"/>
              <a:t>Study Design</a:t>
            </a:r>
            <a:endParaRPr lang="en-US" altLang="en-US" dirty="0"/>
          </a:p>
        </p:txBody>
      </p:sp>
      <p:sp>
        <p:nvSpPr>
          <p:cNvPr id="2" name="Text Box 15">
            <a:extLst>
              <a:ext uri="{FF2B5EF4-FFF2-40B4-BE49-F238E27FC236}">
                <a16:creationId xmlns:a16="http://schemas.microsoft.com/office/drawing/2014/main" id="{8AED1168-8E16-6852-8282-4F5A9C6E4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757. NCT03289299.</a:t>
            </a:r>
            <a:endParaRPr lang="en-US" altLang="en-US" sz="1200" b="0" dirty="0">
              <a:solidFill>
                <a:schemeClr val="bg2"/>
              </a:solidFill>
              <a:latin typeface="Calibri" panose="020F0502020204030204" pitchFamily="34" charset="0"/>
            </a:endParaRPr>
          </a:p>
        </p:txBody>
      </p:sp>
      <p:sp>
        <p:nvSpPr>
          <p:cNvPr id="3" name="Content Placeholder 3">
            <a:extLst>
              <a:ext uri="{FF2B5EF4-FFF2-40B4-BE49-F238E27FC236}">
                <a16:creationId xmlns:a16="http://schemas.microsoft.com/office/drawing/2014/main" id="{13BCBF5A-6093-4E00-D662-DE40BAF89FD2}"/>
              </a:ext>
            </a:extLst>
          </p:cNvPr>
          <p:cNvSpPr>
            <a:spLocks noGrp="1"/>
          </p:cNvSpPr>
          <p:nvPr>
            <p:ph idx="1"/>
          </p:nvPr>
        </p:nvSpPr>
        <p:spPr>
          <a:xfrm>
            <a:off x="604675" y="1513048"/>
            <a:ext cx="10877529" cy="355808"/>
          </a:xfrm>
        </p:spPr>
        <p:txBody>
          <a:bodyPr/>
          <a:lstStyle/>
          <a:p>
            <a:r>
              <a:rPr lang="en-US" sz="2400" dirty="0"/>
              <a:t>Open-label phase II study</a:t>
            </a:r>
          </a:p>
        </p:txBody>
      </p:sp>
      <p:sp>
        <p:nvSpPr>
          <p:cNvPr id="5" name="Content Placeholder 3">
            <a:extLst>
              <a:ext uri="{FF2B5EF4-FFF2-40B4-BE49-F238E27FC236}">
                <a16:creationId xmlns:a16="http://schemas.microsoft.com/office/drawing/2014/main" id="{620E2EFF-B0EA-53DC-535A-6A804A019A7F}"/>
              </a:ext>
            </a:extLst>
          </p:cNvPr>
          <p:cNvSpPr txBox="1">
            <a:spLocks/>
          </p:cNvSpPr>
          <p:nvPr/>
        </p:nvSpPr>
        <p:spPr bwMode="auto">
          <a:xfrm>
            <a:off x="604675" y="5539908"/>
            <a:ext cx="11075696" cy="784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dirty="0"/>
              <a:t>Primary endpoint: </a:t>
            </a:r>
            <a:r>
              <a:rPr lang="en-US" sz="1800" b="0" dirty="0"/>
              <a:t>rate of confirmed sCR</a:t>
            </a:r>
          </a:p>
          <a:p>
            <a:r>
              <a:rPr lang="en-US" sz="1800" dirty="0"/>
              <a:t>Secondary endpoints: </a:t>
            </a:r>
            <a:r>
              <a:rPr lang="en-US" sz="1800" b="0" dirty="0"/>
              <a:t>rate of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MRD negativity (10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-5</a:t>
            </a:r>
            <a:r>
              <a:rPr kumimoji="0" lang="en-US" sz="1800" b="0" i="0"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 by flow cytometry</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OS, PFS, safety, and toxicities</a:t>
            </a:r>
            <a:endParaRPr lang="en-US" sz="1800" b="0" dirty="0"/>
          </a:p>
        </p:txBody>
      </p:sp>
      <p:sp>
        <p:nvSpPr>
          <p:cNvPr id="12" name="TextBox 11">
            <a:extLst>
              <a:ext uri="{FF2B5EF4-FFF2-40B4-BE49-F238E27FC236}">
                <a16:creationId xmlns:a16="http://schemas.microsoft.com/office/drawing/2014/main" id="{40B79EEE-F5E1-96BB-E056-AC0F2E42E518}"/>
              </a:ext>
            </a:extLst>
          </p:cNvPr>
          <p:cNvSpPr txBox="1"/>
          <p:nvPr/>
        </p:nvSpPr>
        <p:spPr bwMode="auto">
          <a:xfrm>
            <a:off x="473842" y="4925489"/>
            <a:ext cx="1122109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ts val="0"/>
              </a:spcBef>
              <a:defRPr/>
            </a:pPr>
            <a:r>
              <a:rPr lang="en-US" sz="1400" b="0" dirty="0">
                <a:solidFill>
                  <a:srgbClr val="000000"/>
                </a:solidFill>
                <a:latin typeface="Calibri" panose="020F0502020204030204" pitchFamily="34" charset="0"/>
                <a:cs typeface="Calibri" panose="020F0502020204030204" pitchFamily="34" charset="0"/>
              </a:rPr>
              <a:t>*Defined with IMWG updated risk stratification with any 2 of the following: serum M spike &gt;2 g/dL </a:t>
            </a:r>
            <a:r>
              <a:rPr lang="en-US" sz="1400" b="0" i="1" dirty="0">
                <a:solidFill>
                  <a:srgbClr val="000000"/>
                </a:solidFill>
                <a:latin typeface="Calibri" panose="020F0502020204030204" pitchFamily="34" charset="0"/>
                <a:cs typeface="Calibri" panose="020F0502020204030204" pitchFamily="34" charset="0"/>
              </a:rPr>
              <a:t>or</a:t>
            </a:r>
            <a:r>
              <a:rPr lang="en-US" sz="1400" b="0" dirty="0">
                <a:solidFill>
                  <a:srgbClr val="000000"/>
                </a:solidFill>
                <a:latin typeface="Calibri" panose="020F0502020204030204" pitchFamily="34" charset="0"/>
                <a:cs typeface="Calibri" panose="020F0502020204030204" pitchFamily="34" charset="0"/>
              </a:rPr>
              <a:t> involved to uninvolved FLC ratio &gt;20 </a:t>
            </a:r>
            <a:r>
              <a:rPr lang="en-US" sz="1400" b="0" i="1" dirty="0">
                <a:solidFill>
                  <a:srgbClr val="000000"/>
                </a:solidFill>
                <a:latin typeface="Calibri" panose="020F0502020204030204" pitchFamily="34" charset="0"/>
                <a:cs typeface="Calibri" panose="020F0502020204030204" pitchFamily="34" charset="0"/>
              </a:rPr>
              <a:t>or</a:t>
            </a:r>
            <a:r>
              <a:rPr lang="en-US" sz="1400" b="0" dirty="0">
                <a:solidFill>
                  <a:srgbClr val="000000"/>
                </a:solidFill>
                <a:latin typeface="Calibri" panose="020F0502020204030204" pitchFamily="34" charset="0"/>
                <a:cs typeface="Calibri" panose="020F0502020204030204" pitchFamily="34" charset="0"/>
              </a:rPr>
              <a:t> </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bone marrow PC % &gt;20%, </a:t>
            </a:r>
            <a:r>
              <a:rPr lang="en-US" sz="1400" b="0" i="1" dirty="0">
                <a:solidFill>
                  <a:srgbClr val="000000"/>
                </a:solidFill>
                <a:latin typeface="Calibri" panose="020F0502020204030204" pitchFamily="34" charset="0"/>
                <a:cs typeface="Calibri" panose="020F0502020204030204" pitchFamily="34" charset="0"/>
              </a:rPr>
              <a:t>or</a:t>
            </a:r>
            <a:r>
              <a:rPr lang="en-US" sz="1400" b="0" dirty="0">
                <a:solidFill>
                  <a:srgbClr val="000000"/>
                </a:solidFill>
                <a:latin typeface="Calibri" panose="020F0502020204030204" pitchFamily="34" charset="0"/>
                <a:cs typeface="Calibri" panose="020F0502020204030204" pitchFamily="34" charset="0"/>
              </a:rPr>
              <a:t> score of ≥9 using risk scoring system of FLC ratio, serum M spike, marrow plasma cell %, and presence of high-risk FISH.</a:t>
            </a:r>
          </a:p>
        </p:txBody>
      </p:sp>
      <p:sp>
        <p:nvSpPr>
          <p:cNvPr id="13" name="Text Box 45">
            <a:extLst>
              <a:ext uri="{FF2B5EF4-FFF2-40B4-BE49-F238E27FC236}">
                <a16:creationId xmlns:a16="http://schemas.microsoft.com/office/drawing/2014/main" id="{D16F8650-271B-A5DA-95F9-521C0A6E767C}"/>
              </a:ext>
            </a:extLst>
          </p:cNvPr>
          <p:cNvSpPr txBox="1">
            <a:spLocks noChangeArrowheads="1"/>
          </p:cNvSpPr>
          <p:nvPr/>
        </p:nvSpPr>
        <p:spPr bwMode="auto">
          <a:xfrm>
            <a:off x="240859" y="2388041"/>
            <a:ext cx="1994808" cy="2554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Patients with untreated, high-risk smoldering MM*; adequate marrow and organ function; no evidence of amyloidosis or significant comorbidities</a:t>
            </a:r>
            <a:br>
              <a:rPr lang="en-GB" altLang="en-US" sz="1600" b="0" dirty="0">
                <a:solidFill>
                  <a:schemeClr val="bg1"/>
                </a:solidFill>
                <a:latin typeface="Calibri" panose="020F0502020204030204" pitchFamily="34" charset="0"/>
                <a:cs typeface="Calibri" panose="020F0502020204030204" pitchFamily="34" charset="0"/>
              </a:rPr>
            </a:br>
            <a:r>
              <a:rPr lang="en-GB" altLang="en-US" sz="1600" b="0" dirty="0">
                <a:solidFill>
                  <a:schemeClr val="bg1"/>
                </a:solidFill>
                <a:latin typeface="Calibri" panose="020F0502020204030204" pitchFamily="34" charset="0"/>
                <a:cs typeface="Calibri" panose="020F0502020204030204" pitchFamily="34" charset="0"/>
              </a:rPr>
              <a:t>(N = 87)</a:t>
            </a:r>
            <a:endParaRPr lang="en-GB" altLang="en-US" sz="1600" b="0" dirty="0">
              <a:solidFill>
                <a:srgbClr val="000000"/>
              </a:solidFill>
              <a:latin typeface="Calibri" panose="020F0502020204030204" pitchFamily="34" charset="0"/>
              <a:cs typeface="Calibri" panose="020F0502020204030204" pitchFamily="34" charset="0"/>
            </a:endParaRPr>
          </a:p>
        </p:txBody>
      </p:sp>
      <p:sp>
        <p:nvSpPr>
          <p:cNvPr id="10" name="Line 54">
            <a:extLst>
              <a:ext uri="{FF2B5EF4-FFF2-40B4-BE49-F238E27FC236}">
                <a16:creationId xmlns:a16="http://schemas.microsoft.com/office/drawing/2014/main" id="{0D49258C-82E9-8008-5117-96834F94A618}"/>
              </a:ext>
            </a:extLst>
          </p:cNvPr>
          <p:cNvSpPr>
            <a:spLocks noChangeShapeType="1"/>
          </p:cNvSpPr>
          <p:nvPr/>
        </p:nvSpPr>
        <p:spPr bwMode="auto">
          <a:xfrm flipV="1">
            <a:off x="2143816" y="3704016"/>
            <a:ext cx="369804" cy="0"/>
          </a:xfrm>
          <a:prstGeom prst="line">
            <a:avLst/>
          </a:prstGeom>
          <a:noFill/>
          <a:ln w="28575">
            <a:solidFill>
              <a:schemeClr val="bg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itchFamily="34" charset="0"/>
              <a:ea typeface="+mn-ea"/>
              <a:cs typeface="Arial" pitchFamily="34" charset="0"/>
            </a:endParaRPr>
          </a:p>
        </p:txBody>
      </p:sp>
      <p:sp>
        <p:nvSpPr>
          <p:cNvPr id="18" name="Text Box 45">
            <a:extLst>
              <a:ext uri="{FF2B5EF4-FFF2-40B4-BE49-F238E27FC236}">
                <a16:creationId xmlns:a16="http://schemas.microsoft.com/office/drawing/2014/main" id="{B0138870-9089-B419-3DA1-9215DFDD197E}"/>
              </a:ext>
            </a:extLst>
          </p:cNvPr>
          <p:cNvSpPr txBox="1">
            <a:spLocks noChangeArrowheads="1"/>
          </p:cNvSpPr>
          <p:nvPr/>
        </p:nvSpPr>
        <p:spPr bwMode="auto">
          <a:xfrm>
            <a:off x="3179326" y="1887816"/>
            <a:ext cx="1897608" cy="615553"/>
          </a:xfrm>
          <a:prstGeom prst="rect">
            <a:avLst/>
          </a:prstGeom>
          <a:noFill/>
          <a:ln w="9525">
            <a:noFill/>
            <a:miter lim="800000"/>
            <a:headEnd/>
            <a:tailEnd/>
          </a:ln>
        </p:spPr>
        <p:txBody>
          <a:bodyPr wrap="square">
            <a:spAutoFit/>
          </a:bodyPr>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GB"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Induction</a:t>
            </a:r>
            <a:b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Six 4-Wk </a:t>
            </a:r>
            <a:r>
              <a:rPr lang="en-GB" sz="1600" dirty="0">
                <a:solidFill>
                  <a:srgbClr val="000000"/>
                </a:solidFill>
                <a:latin typeface="Calibri" panose="020F0502020204030204" pitchFamily="34" charset="0"/>
                <a:cs typeface="Calibri" panose="020F0502020204030204" pitchFamily="34" charset="0"/>
              </a:rPr>
              <a:t>C</a:t>
            </a: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ycles</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Rounded Rectangle 29">
            <a:extLst>
              <a:ext uri="{FF2B5EF4-FFF2-40B4-BE49-F238E27FC236}">
                <a16:creationId xmlns:a16="http://schemas.microsoft.com/office/drawing/2014/main" id="{2DAB7A06-875D-8AAE-8E4C-BF66E7545797}"/>
              </a:ext>
            </a:extLst>
          </p:cNvPr>
          <p:cNvSpPr/>
          <p:nvPr/>
        </p:nvSpPr>
        <p:spPr>
          <a:xfrm>
            <a:off x="2608701" y="2483706"/>
            <a:ext cx="3038858" cy="2434954"/>
          </a:xfrm>
          <a:prstGeom prst="rect">
            <a:avLst/>
          </a:prstGeom>
          <a:solidFill>
            <a:schemeClr val="accent1"/>
          </a:solidFill>
          <a:ln w="9525" cap="flat" cmpd="sng" algn="ctr">
            <a:noFill/>
            <a:prstDash val="solid"/>
          </a:ln>
          <a:effectLst/>
        </p:spPr>
        <p:txBody>
          <a:bodyPr lIns="40500" tIns="20250" rIns="40500" bIns="20250" rtlCol="0" anchor="ct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Carfilzomib</a:t>
            </a: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36 mg/m</a:t>
            </a:r>
            <a:r>
              <a:rPr kumimoji="0" lang="en-GB"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GB" sz="1600" b="0"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twice weekly or 56 mg/m</a:t>
            </a:r>
            <a:r>
              <a:rPr kumimoji="0" lang="en-GB"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r>
              <a:rPr kumimoji="0" lang="en-GB" sz="1600" b="0"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  weekly</a:t>
            </a:r>
            <a:endPar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Lenalidomide</a:t>
            </a:r>
            <a:b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25 mg daily x 3 wk per cycle</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Daratumumab </a:t>
            </a: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weekly for 8 wk; every other wk for 16 wk</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Dexamethasone</a:t>
            </a: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b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40 mg weekly</a:t>
            </a:r>
          </a:p>
        </p:txBody>
      </p:sp>
      <p:sp>
        <p:nvSpPr>
          <p:cNvPr id="24" name="Rounded Rectangle 29">
            <a:extLst>
              <a:ext uri="{FF2B5EF4-FFF2-40B4-BE49-F238E27FC236}">
                <a16:creationId xmlns:a16="http://schemas.microsoft.com/office/drawing/2014/main" id="{2D30245B-592F-0808-D99E-4CDC18288B8E}"/>
              </a:ext>
            </a:extLst>
          </p:cNvPr>
          <p:cNvSpPr/>
          <p:nvPr/>
        </p:nvSpPr>
        <p:spPr>
          <a:xfrm>
            <a:off x="6084391" y="2545545"/>
            <a:ext cx="3038858" cy="2311276"/>
          </a:xfrm>
          <a:prstGeom prst="rect">
            <a:avLst/>
          </a:prstGeom>
          <a:solidFill>
            <a:schemeClr val="accent2">
              <a:lumMod val="60000"/>
              <a:lumOff val="40000"/>
            </a:schemeClr>
          </a:solidFill>
          <a:ln w="9525" cap="flat" cmpd="sng" algn="ctr">
            <a:noFill/>
            <a:prstDash val="solid"/>
          </a:ln>
          <a:effectLst/>
        </p:spPr>
        <p:txBody>
          <a:bodyPr lIns="40500" tIns="20250" rIns="40500" bIns="20250" rtlCol="0" anchor="ct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Carfilzomib</a:t>
            </a: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36 mg/m</a:t>
            </a:r>
            <a:r>
              <a:rPr kumimoji="0" lang="en-GB"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2</a:t>
            </a: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twice weekly or 56 mg/m</a:t>
            </a:r>
            <a:r>
              <a:rPr kumimoji="0" lang="en-GB" sz="16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2</a:t>
            </a: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weekly</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Lenalidomide</a:t>
            </a:r>
            <a:b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25 mg daily x 3 wk per cycle</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Daratumumab </a:t>
            </a: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every 4 wk</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Dexamethasone</a:t>
            </a: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a:t>
            </a:r>
            <a:b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20 mg weekly</a:t>
            </a:r>
          </a:p>
        </p:txBody>
      </p:sp>
      <p:sp>
        <p:nvSpPr>
          <p:cNvPr id="32" name="Text Box 45">
            <a:extLst>
              <a:ext uri="{FF2B5EF4-FFF2-40B4-BE49-F238E27FC236}">
                <a16:creationId xmlns:a16="http://schemas.microsoft.com/office/drawing/2014/main" id="{E5329813-4A92-2AF2-B311-F78A151E1A45}"/>
              </a:ext>
            </a:extLst>
          </p:cNvPr>
          <p:cNvSpPr txBox="1">
            <a:spLocks noChangeArrowheads="1"/>
          </p:cNvSpPr>
          <p:nvPr/>
        </p:nvSpPr>
        <p:spPr bwMode="auto">
          <a:xfrm>
            <a:off x="6681458" y="1887816"/>
            <a:ext cx="1844724" cy="615553"/>
          </a:xfrm>
          <a:prstGeom prst="rect">
            <a:avLst/>
          </a:prstGeom>
          <a:noFill/>
          <a:ln w="9525">
            <a:noFill/>
            <a:miter lim="800000"/>
            <a:headEnd/>
            <a:tailEnd/>
          </a:ln>
        </p:spPr>
        <p:txBody>
          <a:bodyPr wrap="square">
            <a:spAutoFit/>
          </a:bodyPr>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GB"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Consolidation</a:t>
            </a:r>
            <a:b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Six 4-Wk Cycles</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Rounded Rectangle 15">
            <a:extLst>
              <a:ext uri="{FF2B5EF4-FFF2-40B4-BE49-F238E27FC236}">
                <a16:creationId xmlns:a16="http://schemas.microsoft.com/office/drawing/2014/main" id="{9FC7F352-38DA-213D-0835-EB5644390505}"/>
              </a:ext>
            </a:extLst>
          </p:cNvPr>
          <p:cNvSpPr/>
          <p:nvPr/>
        </p:nvSpPr>
        <p:spPr>
          <a:xfrm>
            <a:off x="9602644" y="2714787"/>
            <a:ext cx="1990979" cy="1972792"/>
          </a:xfrm>
          <a:prstGeom prst="rect">
            <a:avLst/>
          </a:prstGeom>
          <a:solidFill>
            <a:schemeClr val="accent2">
              <a:lumMod val="40000"/>
              <a:lumOff val="60000"/>
            </a:schemeClr>
          </a:solidFill>
          <a:ln w="9525" cap="flat" cmpd="sng" algn="ctr">
            <a:noFill/>
            <a:prstDash val="solid"/>
          </a:ln>
          <a:effectLst/>
        </p:spPr>
        <p:txBody>
          <a:bodyPr vert="horz" lIns="40500" tIns="20250" rIns="40500" bIns="2025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Lenalidomide</a:t>
            </a:r>
            <a:b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10 mg daily x 3 wk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per cycle</a:t>
            </a:r>
          </a:p>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16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Daratumumab</a:t>
            </a: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a:t>
            </a:r>
            <a:b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GB"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every 8 wk</a:t>
            </a:r>
          </a:p>
        </p:txBody>
      </p:sp>
      <p:sp>
        <p:nvSpPr>
          <p:cNvPr id="34" name="Text Box 45">
            <a:extLst>
              <a:ext uri="{FF2B5EF4-FFF2-40B4-BE49-F238E27FC236}">
                <a16:creationId xmlns:a16="http://schemas.microsoft.com/office/drawing/2014/main" id="{39F79386-C31A-49D4-8548-2F30EFE6A684}"/>
              </a:ext>
            </a:extLst>
          </p:cNvPr>
          <p:cNvSpPr txBox="1">
            <a:spLocks noChangeArrowheads="1"/>
          </p:cNvSpPr>
          <p:nvPr/>
        </p:nvSpPr>
        <p:spPr bwMode="auto">
          <a:xfrm>
            <a:off x="9602643" y="1887816"/>
            <a:ext cx="1990980" cy="615553"/>
          </a:xfrm>
          <a:prstGeom prst="rect">
            <a:avLst/>
          </a:prstGeom>
          <a:noFill/>
          <a:ln w="9525">
            <a:noFill/>
            <a:miter lim="800000"/>
            <a:headEnd/>
            <a:tailEnd/>
          </a:ln>
        </p:spPr>
        <p:txBody>
          <a:bodyPr wrap="square">
            <a:spAutoFit/>
          </a:bodyPr>
          <a:lstStyle/>
          <a:p>
            <a:pPr marL="0" marR="0" lvl="0" indent="0" algn="ctr" defTabSz="914400" rtl="0" eaLnBrk="0" fontAlgn="auto" latinLnBrk="0" hangingPunct="0">
              <a:lnSpc>
                <a:spcPct val="100000"/>
              </a:lnSpc>
              <a:spcBef>
                <a:spcPct val="0"/>
              </a:spcBef>
              <a:spcAft>
                <a:spcPct val="0"/>
              </a:spcAft>
              <a:buClrTx/>
              <a:buSzTx/>
              <a:buFontTx/>
              <a:buNone/>
              <a:tabLst/>
              <a:defRPr/>
            </a:pPr>
            <a:r>
              <a:rPr kumimoji="0" lang="en-GB"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Maintenance</a:t>
            </a:r>
            <a:b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lang="en-GB" sz="1600" dirty="0">
                <a:solidFill>
                  <a:srgbClr val="000000"/>
                </a:solidFill>
                <a:latin typeface="Calibri" panose="020F0502020204030204" pitchFamily="34" charset="0"/>
                <a:cs typeface="Calibri" panose="020F0502020204030204" pitchFamily="34" charset="0"/>
              </a:rPr>
              <a:t>Twelve </a:t>
            </a: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4-Wk Cycles</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 name="Line 54">
            <a:extLst>
              <a:ext uri="{FF2B5EF4-FFF2-40B4-BE49-F238E27FC236}">
                <a16:creationId xmlns:a16="http://schemas.microsoft.com/office/drawing/2014/main" id="{AFCDD1D5-3032-D22C-9E55-F49232D0B44C}"/>
              </a:ext>
            </a:extLst>
          </p:cNvPr>
          <p:cNvSpPr>
            <a:spLocks noChangeShapeType="1"/>
          </p:cNvSpPr>
          <p:nvPr/>
        </p:nvSpPr>
        <p:spPr bwMode="auto">
          <a:xfrm flipV="1">
            <a:off x="5669893" y="3701183"/>
            <a:ext cx="369804" cy="0"/>
          </a:xfrm>
          <a:prstGeom prst="line">
            <a:avLst/>
          </a:prstGeom>
          <a:noFill/>
          <a:ln w="28575">
            <a:solidFill>
              <a:schemeClr val="bg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itchFamily="34" charset="0"/>
              <a:ea typeface="+mn-ea"/>
              <a:cs typeface="Arial" pitchFamily="34" charset="0"/>
            </a:endParaRPr>
          </a:p>
        </p:txBody>
      </p:sp>
      <p:sp>
        <p:nvSpPr>
          <p:cNvPr id="37" name="Line 54">
            <a:extLst>
              <a:ext uri="{FF2B5EF4-FFF2-40B4-BE49-F238E27FC236}">
                <a16:creationId xmlns:a16="http://schemas.microsoft.com/office/drawing/2014/main" id="{B3E2BEE6-94E0-EBCD-A5DD-A7A1305CF903}"/>
              </a:ext>
            </a:extLst>
          </p:cNvPr>
          <p:cNvSpPr>
            <a:spLocks noChangeShapeType="1"/>
          </p:cNvSpPr>
          <p:nvPr/>
        </p:nvSpPr>
        <p:spPr bwMode="auto">
          <a:xfrm flipV="1">
            <a:off x="9189411" y="3701183"/>
            <a:ext cx="369804" cy="0"/>
          </a:xfrm>
          <a:prstGeom prst="line">
            <a:avLst/>
          </a:prstGeom>
          <a:noFill/>
          <a:ln w="28575">
            <a:solidFill>
              <a:schemeClr val="bg1"/>
            </a:solidFill>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ASCENT: </a:t>
            </a:r>
            <a:r>
              <a:rPr lang="en-US" dirty="0"/>
              <a:t>Baseline Characteristics and Patient Disposition</a:t>
            </a:r>
            <a:endParaRPr lang="en-US" altLang="en-US" dirty="0"/>
          </a:p>
        </p:txBody>
      </p:sp>
      <p:sp>
        <p:nvSpPr>
          <p:cNvPr id="8" name="Content Placeholder 7">
            <a:extLst>
              <a:ext uri="{FF2B5EF4-FFF2-40B4-BE49-F238E27FC236}">
                <a16:creationId xmlns:a16="http://schemas.microsoft.com/office/drawing/2014/main" id="{BC12508C-98D2-5BD4-A36C-30BCC5AA7F00}"/>
              </a:ext>
            </a:extLst>
          </p:cNvPr>
          <p:cNvSpPr>
            <a:spLocks noGrp="1"/>
          </p:cNvSpPr>
          <p:nvPr>
            <p:ph idx="1"/>
          </p:nvPr>
        </p:nvSpPr>
        <p:spPr>
          <a:xfrm>
            <a:off x="6929441" y="1503522"/>
            <a:ext cx="5081584" cy="4650686"/>
          </a:xfrm>
        </p:spPr>
        <p:txBody>
          <a:bodyPr/>
          <a:lstStyle/>
          <a:p>
            <a:r>
              <a:rPr lang="en-US" sz="2000" dirty="0"/>
              <a:t>Median follow up: 26.2 mo </a:t>
            </a:r>
            <a:br>
              <a:rPr lang="en-US" sz="2000" dirty="0"/>
            </a:br>
            <a:r>
              <a:rPr lang="en-US" sz="2000" dirty="0"/>
              <a:t>(95% CI: 23.8-33.2)</a:t>
            </a:r>
          </a:p>
          <a:p>
            <a:pPr lvl="1"/>
            <a:r>
              <a:rPr lang="en-US" sz="1800" dirty="0"/>
              <a:t>27 (31%) patients remained on tx</a:t>
            </a:r>
          </a:p>
          <a:p>
            <a:pPr lvl="1"/>
            <a:r>
              <a:rPr lang="en-US" sz="1800" dirty="0"/>
              <a:t>48 (55%) patients completed 24 cycles</a:t>
            </a:r>
          </a:p>
          <a:p>
            <a:r>
              <a:rPr lang="en-US" sz="2000" dirty="0"/>
              <a:t>Median number of cycles: 23 (range: 1-24)</a:t>
            </a:r>
          </a:p>
          <a:p>
            <a:r>
              <a:rPr lang="en-US" sz="2000" dirty="0"/>
              <a:t>12 (14%) discontinued prior to completion of 24 cycles due to:</a:t>
            </a:r>
          </a:p>
          <a:p>
            <a:pPr lvl="1"/>
            <a:r>
              <a:rPr lang="en-US" sz="1800" dirty="0"/>
              <a:t>Withdrawal by subject (n = 3)</a:t>
            </a:r>
          </a:p>
          <a:p>
            <a:pPr lvl="1"/>
            <a:r>
              <a:rPr lang="en-US" sz="1800" dirty="0"/>
              <a:t>Adverse events (n = 3)</a:t>
            </a:r>
          </a:p>
          <a:p>
            <a:pPr lvl="1"/>
            <a:r>
              <a:rPr lang="en-US" sz="1800" dirty="0"/>
              <a:t>Physician decision (n = 3)</a:t>
            </a:r>
          </a:p>
          <a:p>
            <a:pPr lvl="1"/>
            <a:r>
              <a:rPr lang="en-US" sz="1800" dirty="0"/>
              <a:t>Progression (n = 2)</a:t>
            </a:r>
          </a:p>
          <a:p>
            <a:pPr lvl="1"/>
            <a:r>
              <a:rPr lang="en-US" sz="1800" dirty="0"/>
              <a:t>Death (n = 1) </a:t>
            </a:r>
          </a:p>
          <a:p>
            <a:endParaRPr lang="en-US" sz="2000" dirty="0"/>
          </a:p>
        </p:txBody>
      </p:sp>
      <p:sp>
        <p:nvSpPr>
          <p:cNvPr id="2" name="Text Box 15">
            <a:extLst>
              <a:ext uri="{FF2B5EF4-FFF2-40B4-BE49-F238E27FC236}">
                <a16:creationId xmlns:a16="http://schemas.microsoft.com/office/drawing/2014/main" id="{8AED1168-8E16-6852-8282-4F5A9C6E4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757. </a:t>
            </a:r>
            <a:endParaRPr lang="en-US" altLang="en-US" sz="1200" b="0" dirty="0">
              <a:solidFill>
                <a:schemeClr val="bg2"/>
              </a:solidFill>
              <a:latin typeface="Calibri" panose="020F0502020204030204" pitchFamily="34" charset="0"/>
            </a:endParaRPr>
          </a:p>
        </p:txBody>
      </p:sp>
      <p:graphicFrame>
        <p:nvGraphicFramePr>
          <p:cNvPr id="4" name="Group 3">
            <a:extLst>
              <a:ext uri="{FF2B5EF4-FFF2-40B4-BE49-F238E27FC236}">
                <a16:creationId xmlns:a16="http://schemas.microsoft.com/office/drawing/2014/main" id="{21AE4E4E-E02E-D009-C460-F56097BFB77B}"/>
              </a:ext>
            </a:extLst>
          </p:cNvPr>
          <p:cNvGraphicFramePr>
            <a:graphicFrameLocks/>
          </p:cNvGraphicFramePr>
          <p:nvPr>
            <p:extLst>
              <p:ext uri="{D42A27DB-BD31-4B8C-83A1-F6EECF244321}">
                <p14:modId xmlns:p14="http://schemas.microsoft.com/office/powerpoint/2010/main" val="2897823955"/>
              </p:ext>
            </p:extLst>
          </p:nvPr>
        </p:nvGraphicFramePr>
        <p:xfrm>
          <a:off x="522288" y="1600200"/>
          <a:ext cx="6407153" cy="4577779"/>
        </p:xfrm>
        <a:graphic>
          <a:graphicData uri="http://schemas.openxmlformats.org/drawingml/2006/table">
            <a:tbl>
              <a:tblPr/>
              <a:tblGrid>
                <a:gridCol w="3846833">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tblGrid>
              <a:tr h="340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600" b="1" dirty="0">
                          <a:solidFill>
                            <a:prstClr val="white"/>
                          </a:solidFill>
                          <a:latin typeface="Calibri" panose="020F0502020204030204" pitchFamily="34" charset="0"/>
                          <a:cs typeface="Calibri" panose="020F0502020204030204" pitchFamily="34" charset="0"/>
                        </a:rPr>
                        <a:t>Patients (N = 87)</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Male,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Race,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endParaRPr lang="en-US" sz="1600" b="0" dirty="0">
                        <a:solidFill>
                          <a:srgbClr val="000000"/>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i="0" dirty="0">
                          <a:solidFill>
                            <a:srgbClr val="000000"/>
                          </a:solidFill>
                          <a:latin typeface="Calibri" panose="020F0502020204030204" pitchFamily="34" charset="0"/>
                          <a:cs typeface="Calibri" panose="020F0502020204030204" pitchFamily="34" charset="0"/>
                        </a:rPr>
                        <a:t>High-risk by FISH</a:t>
                      </a:r>
                      <a:r>
                        <a:rPr lang="en-US" sz="1600" b="0" dirty="0">
                          <a:solidFill>
                            <a:srgbClr val="000000"/>
                          </a:solidFill>
                          <a:latin typeface="Calibri" panose="020F0502020204030204" pitchFamily="34" charset="0"/>
                          <a:cs typeface="Calibri" panose="020F0502020204030204" pitchFamily="34" charset="0"/>
                        </a:rPr>
                        <a:t>,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362767"/>
                  </a:ext>
                </a:extLst>
              </a:tr>
              <a:tr h="380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IMWG 20/2/20 high-risk criteria,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 spike &gt;2 g/dL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FLC ratio &gt;20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BMPCs &gt;20%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IMWG score ≥9,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2502432"/>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Serum B</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 mg/dL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(1.5-5.0)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3860805"/>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Serum creatinine, mg/dL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 (0.5-1.9)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07374332"/>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Serum LDH, IU/dL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 (109-529)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5601254"/>
                  </a:ext>
                </a:extLst>
              </a:tr>
            </a:tbl>
          </a:graphicData>
        </a:graphic>
      </p:graphicFrame>
    </p:spTree>
    <p:extLst>
      <p:ext uri="{BB962C8B-B14F-4D97-AF65-F5344CB8AC3E}">
        <p14:creationId xmlns:p14="http://schemas.microsoft.com/office/powerpoint/2010/main" val="1834982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ASCENT: </a:t>
            </a:r>
            <a:r>
              <a:rPr lang="en-US" dirty="0"/>
              <a:t>Response</a:t>
            </a:r>
            <a:endParaRPr lang="en-US" altLang="en-US" dirty="0"/>
          </a:p>
        </p:txBody>
      </p:sp>
      <p:sp>
        <p:nvSpPr>
          <p:cNvPr id="6" name="Content Placeholder 5">
            <a:extLst>
              <a:ext uri="{FF2B5EF4-FFF2-40B4-BE49-F238E27FC236}">
                <a16:creationId xmlns:a16="http://schemas.microsoft.com/office/drawing/2014/main" id="{3D72C5E0-17C6-FD4A-718D-9E106BCA80B1}"/>
              </a:ext>
            </a:extLst>
          </p:cNvPr>
          <p:cNvSpPr>
            <a:spLocks noGrp="1"/>
          </p:cNvSpPr>
          <p:nvPr>
            <p:ph sz="half" idx="1"/>
          </p:nvPr>
        </p:nvSpPr>
        <p:spPr/>
        <p:txBody>
          <a:bodyPr/>
          <a:lstStyle/>
          <a:p>
            <a:r>
              <a:rPr lang="en-IN" sz="2200" dirty="0"/>
              <a:t>ORR: 97%</a:t>
            </a:r>
          </a:p>
          <a:p>
            <a:pPr lvl="1"/>
            <a:r>
              <a:rPr lang="en-IN" sz="2000" dirty="0"/>
              <a:t>92% ≥ VGPR</a:t>
            </a:r>
          </a:p>
          <a:p>
            <a:r>
              <a:rPr lang="en-IN" sz="2200" dirty="0"/>
              <a:t>Marrow MRD</a:t>
            </a:r>
            <a:r>
              <a:rPr lang="en-IN" sz="2200" baseline="-25000" dirty="0"/>
              <a:t>neg</a:t>
            </a:r>
            <a:r>
              <a:rPr lang="en-IN" sz="2200" dirty="0"/>
              <a:t>: 84% (n = 73)</a:t>
            </a:r>
          </a:p>
          <a:p>
            <a:pPr lvl="1"/>
            <a:r>
              <a:rPr lang="en-IN" sz="2000" dirty="0"/>
              <a:t>61% (n = 53) of patients also in complete response and </a:t>
            </a:r>
            <a:r>
              <a:rPr lang="en-IN" sz="2000" dirty="0" err="1"/>
              <a:t>MRD</a:t>
            </a:r>
            <a:r>
              <a:rPr lang="en-IN" sz="2000" baseline="-25000" dirty="0" err="1"/>
              <a:t>neg</a:t>
            </a:r>
            <a:endParaRPr lang="en-IN" sz="2000" dirty="0"/>
          </a:p>
          <a:p>
            <a:r>
              <a:rPr lang="en-IN" sz="2200" dirty="0"/>
              <a:t>Median time to MRD negativity: 6.6 mo</a:t>
            </a:r>
          </a:p>
          <a:p>
            <a:pPr lvl="1"/>
            <a:r>
              <a:rPr lang="en-IN" sz="2000" dirty="0"/>
              <a:t>End of induction: n = 53</a:t>
            </a:r>
          </a:p>
          <a:p>
            <a:pPr lvl="1"/>
            <a:r>
              <a:rPr lang="en-IN" sz="2000" dirty="0"/>
              <a:t>End of consolidation: n = 16</a:t>
            </a:r>
          </a:p>
          <a:p>
            <a:pPr lvl="1"/>
            <a:r>
              <a:rPr lang="en-IN" sz="2000" dirty="0"/>
              <a:t>End of maintenance: n = 4</a:t>
            </a:r>
          </a:p>
          <a:p>
            <a:endParaRPr lang="en-IN" sz="2000" dirty="0"/>
          </a:p>
          <a:p>
            <a:endParaRPr lang="en-IN" sz="2000" dirty="0"/>
          </a:p>
        </p:txBody>
      </p:sp>
      <p:sp>
        <p:nvSpPr>
          <p:cNvPr id="2" name="Text Box 15">
            <a:extLst>
              <a:ext uri="{FF2B5EF4-FFF2-40B4-BE49-F238E27FC236}">
                <a16:creationId xmlns:a16="http://schemas.microsoft.com/office/drawing/2014/main" id="{8AED1168-8E16-6852-8282-4F5A9C6E4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757. Reproduced with permission. </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E1859BD0-520C-38BD-5A1B-387A801D76A5}"/>
              </a:ext>
            </a:extLst>
          </p:cNvPr>
          <p:cNvSpPr txBox="1"/>
          <p:nvPr/>
        </p:nvSpPr>
        <p:spPr bwMode="auto">
          <a:xfrm>
            <a:off x="5787593" y="1469027"/>
            <a:ext cx="51748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2400" dirty="0">
                <a:solidFill>
                  <a:schemeClr val="bg1"/>
                </a:solidFill>
                <a:latin typeface="+mn-lt"/>
              </a:rPr>
              <a:t>Response Rate (%)</a:t>
            </a:r>
          </a:p>
        </p:txBody>
      </p:sp>
      <p:grpSp>
        <p:nvGrpSpPr>
          <p:cNvPr id="26" name="Group 25">
            <a:extLst>
              <a:ext uri="{FF2B5EF4-FFF2-40B4-BE49-F238E27FC236}">
                <a16:creationId xmlns:a16="http://schemas.microsoft.com/office/drawing/2014/main" id="{963FB608-13CB-66B4-477D-9685718FEEF3}"/>
              </a:ext>
            </a:extLst>
          </p:cNvPr>
          <p:cNvGrpSpPr/>
          <p:nvPr/>
        </p:nvGrpSpPr>
        <p:grpSpPr>
          <a:xfrm>
            <a:off x="10449606" y="1895097"/>
            <a:ext cx="846091" cy="1754326"/>
            <a:chOff x="10449606" y="1895097"/>
            <a:chExt cx="846091" cy="1754326"/>
          </a:xfrm>
        </p:grpSpPr>
        <p:sp>
          <p:nvSpPr>
            <p:cNvPr id="13" name="TextBox 12">
              <a:extLst>
                <a:ext uri="{FF2B5EF4-FFF2-40B4-BE49-F238E27FC236}">
                  <a16:creationId xmlns:a16="http://schemas.microsoft.com/office/drawing/2014/main" id="{CCC06A63-B1B2-D0B2-44B8-0F0B582B7059}"/>
                </a:ext>
              </a:extLst>
            </p:cNvPr>
            <p:cNvSpPr txBox="1"/>
            <p:nvPr/>
          </p:nvSpPr>
          <p:spPr bwMode="auto">
            <a:xfrm>
              <a:off x="10592876" y="1895097"/>
              <a:ext cx="70282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err="1">
                  <a:solidFill>
                    <a:schemeClr val="bg1"/>
                  </a:solidFill>
                  <a:latin typeface="Calibri" panose="020F0502020204030204" pitchFamily="34" charset="0"/>
                </a:rPr>
                <a:t>sCR</a:t>
              </a:r>
              <a:endParaRPr lang="en-US"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VGPR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SD</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NE</a:t>
              </a:r>
            </a:p>
          </p:txBody>
        </p:sp>
        <p:sp>
          <p:nvSpPr>
            <p:cNvPr id="14" name="Rectangle 13">
              <a:extLst>
                <a:ext uri="{FF2B5EF4-FFF2-40B4-BE49-F238E27FC236}">
                  <a16:creationId xmlns:a16="http://schemas.microsoft.com/office/drawing/2014/main" id="{F779B839-4D20-33EB-0345-98C54E0209BC}"/>
                </a:ext>
              </a:extLst>
            </p:cNvPr>
            <p:cNvSpPr/>
            <p:nvPr/>
          </p:nvSpPr>
          <p:spPr bwMode="auto">
            <a:xfrm>
              <a:off x="10452199" y="2022384"/>
              <a:ext cx="140677" cy="1406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7B721349-EFAA-7E55-B039-5E3A696622AA}"/>
                </a:ext>
              </a:extLst>
            </p:cNvPr>
            <p:cNvSpPr/>
            <p:nvPr/>
          </p:nvSpPr>
          <p:spPr bwMode="auto">
            <a:xfrm>
              <a:off x="10452198" y="2285210"/>
              <a:ext cx="140677" cy="1406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75753393-6990-A89C-FD36-73AE65CD074E}"/>
                </a:ext>
              </a:extLst>
            </p:cNvPr>
            <p:cNvSpPr/>
            <p:nvPr/>
          </p:nvSpPr>
          <p:spPr bwMode="auto">
            <a:xfrm>
              <a:off x="10449607" y="2563439"/>
              <a:ext cx="140677" cy="14067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99B0B61E-0501-6D25-D752-42B9B1CB2632}"/>
                </a:ext>
              </a:extLst>
            </p:cNvPr>
            <p:cNvSpPr/>
            <p:nvPr/>
          </p:nvSpPr>
          <p:spPr bwMode="auto">
            <a:xfrm>
              <a:off x="10449606" y="2826265"/>
              <a:ext cx="140677" cy="14067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9E4E57CA-3259-0BBA-3EE8-365CA20226E4}"/>
                </a:ext>
              </a:extLst>
            </p:cNvPr>
            <p:cNvSpPr/>
            <p:nvPr/>
          </p:nvSpPr>
          <p:spPr bwMode="auto">
            <a:xfrm>
              <a:off x="10449607" y="3110193"/>
              <a:ext cx="140677" cy="14067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D2C1C34A-F670-6205-DDE4-255D3D38CD14}"/>
                </a:ext>
              </a:extLst>
            </p:cNvPr>
            <p:cNvSpPr/>
            <p:nvPr/>
          </p:nvSpPr>
          <p:spPr bwMode="auto">
            <a:xfrm>
              <a:off x="10449606" y="3373019"/>
              <a:ext cx="140677" cy="14067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4" name="Group 33">
            <a:extLst>
              <a:ext uri="{FF2B5EF4-FFF2-40B4-BE49-F238E27FC236}">
                <a16:creationId xmlns:a16="http://schemas.microsoft.com/office/drawing/2014/main" id="{4F47735F-89FB-5627-2106-8243EDB6BCEA}"/>
              </a:ext>
            </a:extLst>
          </p:cNvPr>
          <p:cNvGrpSpPr/>
          <p:nvPr/>
        </p:nvGrpSpPr>
        <p:grpSpPr>
          <a:xfrm>
            <a:off x="6519998" y="2051339"/>
            <a:ext cx="3598862" cy="3597520"/>
            <a:chOff x="6531217" y="2488712"/>
            <a:chExt cx="3598862" cy="3597520"/>
          </a:xfrm>
        </p:grpSpPr>
        <p:grpSp>
          <p:nvGrpSpPr>
            <p:cNvPr id="12" name="Group 11">
              <a:extLst>
                <a:ext uri="{FF2B5EF4-FFF2-40B4-BE49-F238E27FC236}">
                  <a16:creationId xmlns:a16="http://schemas.microsoft.com/office/drawing/2014/main" id="{714E0FF4-3279-0C24-D2D8-1C0594F6BE07}"/>
                </a:ext>
              </a:extLst>
            </p:cNvPr>
            <p:cNvGrpSpPr/>
            <p:nvPr/>
          </p:nvGrpSpPr>
          <p:grpSpPr>
            <a:xfrm>
              <a:off x="6531217" y="2488712"/>
              <a:ext cx="3598862" cy="3597520"/>
              <a:chOff x="6531217" y="2488712"/>
              <a:chExt cx="3598862" cy="3597520"/>
            </a:xfrm>
          </p:grpSpPr>
          <p:sp>
            <p:nvSpPr>
              <p:cNvPr id="3" name="Partial Circle 2">
                <a:extLst>
                  <a:ext uri="{FF2B5EF4-FFF2-40B4-BE49-F238E27FC236}">
                    <a16:creationId xmlns:a16="http://schemas.microsoft.com/office/drawing/2014/main" id="{9CC2E653-B502-8458-CC60-5D1E9F628D8C}"/>
                  </a:ext>
                </a:extLst>
              </p:cNvPr>
              <p:cNvSpPr/>
              <p:nvPr/>
            </p:nvSpPr>
            <p:spPr bwMode="auto">
              <a:xfrm>
                <a:off x="6531219" y="2488713"/>
                <a:ext cx="3597519" cy="3597519"/>
              </a:xfrm>
              <a:prstGeom prst="pie">
                <a:avLst>
                  <a:gd name="adj1" fmla="val 16195534"/>
                  <a:gd name="adj2" fmla="val 2788737"/>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Partial Circle 4">
                <a:extLst>
                  <a:ext uri="{FF2B5EF4-FFF2-40B4-BE49-F238E27FC236}">
                    <a16:creationId xmlns:a16="http://schemas.microsoft.com/office/drawing/2014/main" id="{C36F2547-0260-DAC7-664E-3F009594225D}"/>
                  </a:ext>
                </a:extLst>
              </p:cNvPr>
              <p:cNvSpPr/>
              <p:nvPr/>
            </p:nvSpPr>
            <p:spPr bwMode="auto">
              <a:xfrm>
                <a:off x="6531218" y="2488712"/>
                <a:ext cx="3597519" cy="3597519"/>
              </a:xfrm>
              <a:prstGeom prst="pie">
                <a:avLst>
                  <a:gd name="adj1" fmla="val 2791955"/>
                  <a:gd name="adj2" fmla="val 8504229"/>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Partial Circle 6">
                <a:extLst>
                  <a:ext uri="{FF2B5EF4-FFF2-40B4-BE49-F238E27FC236}">
                    <a16:creationId xmlns:a16="http://schemas.microsoft.com/office/drawing/2014/main" id="{27A9E55C-88FE-1AAD-07AE-AABAF4C51386}"/>
                  </a:ext>
                </a:extLst>
              </p:cNvPr>
              <p:cNvSpPr/>
              <p:nvPr/>
            </p:nvSpPr>
            <p:spPr bwMode="auto">
              <a:xfrm>
                <a:off x="6531218" y="2488712"/>
                <a:ext cx="3597519" cy="3597519"/>
              </a:xfrm>
              <a:prstGeom prst="pie">
                <a:avLst>
                  <a:gd name="adj1" fmla="val 8484891"/>
                  <a:gd name="adj2" fmla="val 14950326"/>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Partial Circle 8">
                <a:extLst>
                  <a:ext uri="{FF2B5EF4-FFF2-40B4-BE49-F238E27FC236}">
                    <a16:creationId xmlns:a16="http://schemas.microsoft.com/office/drawing/2014/main" id="{279A83AD-BA26-40CB-4486-D897E0F541CD}"/>
                  </a:ext>
                </a:extLst>
              </p:cNvPr>
              <p:cNvSpPr/>
              <p:nvPr/>
            </p:nvSpPr>
            <p:spPr bwMode="auto">
              <a:xfrm>
                <a:off x="6531218" y="2488712"/>
                <a:ext cx="3597519" cy="3597519"/>
              </a:xfrm>
              <a:prstGeom prst="pie">
                <a:avLst>
                  <a:gd name="adj1" fmla="val 14930420"/>
                  <a:gd name="adj2" fmla="val 15411213"/>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Partial Circle 9">
                <a:extLst>
                  <a:ext uri="{FF2B5EF4-FFF2-40B4-BE49-F238E27FC236}">
                    <a16:creationId xmlns:a16="http://schemas.microsoft.com/office/drawing/2014/main" id="{0CF37496-F1B3-1200-186E-08EAE8D03D4D}"/>
                  </a:ext>
                </a:extLst>
              </p:cNvPr>
              <p:cNvSpPr/>
              <p:nvPr/>
            </p:nvSpPr>
            <p:spPr bwMode="auto">
              <a:xfrm>
                <a:off x="6531217" y="2488712"/>
                <a:ext cx="3597519" cy="3597519"/>
              </a:xfrm>
              <a:prstGeom prst="pie">
                <a:avLst>
                  <a:gd name="adj1" fmla="val 15410477"/>
                  <a:gd name="adj2" fmla="val 15689351"/>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Partial Circle 10">
                <a:extLst>
                  <a:ext uri="{FF2B5EF4-FFF2-40B4-BE49-F238E27FC236}">
                    <a16:creationId xmlns:a16="http://schemas.microsoft.com/office/drawing/2014/main" id="{A1D4503C-D8DD-E3AB-488D-FAE00C3985E0}"/>
                  </a:ext>
                </a:extLst>
              </p:cNvPr>
              <p:cNvSpPr/>
              <p:nvPr/>
            </p:nvSpPr>
            <p:spPr bwMode="auto">
              <a:xfrm>
                <a:off x="6532560" y="2488712"/>
                <a:ext cx="3597519" cy="3597519"/>
              </a:xfrm>
              <a:prstGeom prst="pie">
                <a:avLst>
                  <a:gd name="adj1" fmla="val 15682627"/>
                  <a:gd name="adj2" fmla="val 16202159"/>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 name="TextBox 19">
              <a:extLst>
                <a:ext uri="{FF2B5EF4-FFF2-40B4-BE49-F238E27FC236}">
                  <a16:creationId xmlns:a16="http://schemas.microsoft.com/office/drawing/2014/main" id="{39974F1B-576A-FADF-9CFF-D6FB8EAD80A0}"/>
                </a:ext>
              </a:extLst>
            </p:cNvPr>
            <p:cNvSpPr txBox="1"/>
            <p:nvPr/>
          </p:nvSpPr>
          <p:spPr bwMode="auto">
            <a:xfrm>
              <a:off x="8978149" y="37538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38</a:t>
              </a:r>
            </a:p>
          </p:txBody>
        </p:sp>
        <p:sp>
          <p:nvSpPr>
            <p:cNvPr id="21" name="TextBox 20">
              <a:extLst>
                <a:ext uri="{FF2B5EF4-FFF2-40B4-BE49-F238E27FC236}">
                  <a16:creationId xmlns:a16="http://schemas.microsoft.com/office/drawing/2014/main" id="{8C9059F3-4CE8-6351-E13B-04B66B42BCD6}"/>
                </a:ext>
              </a:extLst>
            </p:cNvPr>
            <p:cNvSpPr txBox="1"/>
            <p:nvPr/>
          </p:nvSpPr>
          <p:spPr bwMode="auto">
            <a:xfrm>
              <a:off x="8056761" y="51773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26</a:t>
              </a:r>
            </a:p>
          </p:txBody>
        </p:sp>
        <p:sp>
          <p:nvSpPr>
            <p:cNvPr id="22" name="TextBox 21">
              <a:extLst>
                <a:ext uri="{FF2B5EF4-FFF2-40B4-BE49-F238E27FC236}">
                  <a16:creationId xmlns:a16="http://schemas.microsoft.com/office/drawing/2014/main" id="{20150C52-E2BD-897B-2039-0C4E7D1AB54D}"/>
                </a:ext>
              </a:extLst>
            </p:cNvPr>
            <p:cNvSpPr txBox="1"/>
            <p:nvPr/>
          </p:nvSpPr>
          <p:spPr bwMode="auto">
            <a:xfrm>
              <a:off x="7113894" y="37902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30</a:t>
              </a:r>
            </a:p>
          </p:txBody>
        </p:sp>
        <p:sp>
          <p:nvSpPr>
            <p:cNvPr id="23" name="TextBox 22">
              <a:extLst>
                <a:ext uri="{FF2B5EF4-FFF2-40B4-BE49-F238E27FC236}">
                  <a16:creationId xmlns:a16="http://schemas.microsoft.com/office/drawing/2014/main" id="{8BA610EC-DEA4-2974-452B-2A61CFF8212A}"/>
                </a:ext>
              </a:extLst>
            </p:cNvPr>
            <p:cNvSpPr txBox="1"/>
            <p:nvPr/>
          </p:nvSpPr>
          <p:spPr bwMode="auto">
            <a:xfrm>
              <a:off x="7771007" y="274086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2</a:t>
              </a:r>
            </a:p>
          </p:txBody>
        </p:sp>
        <p:sp>
          <p:nvSpPr>
            <p:cNvPr id="24" name="TextBox 23">
              <a:extLst>
                <a:ext uri="{FF2B5EF4-FFF2-40B4-BE49-F238E27FC236}">
                  <a16:creationId xmlns:a16="http://schemas.microsoft.com/office/drawing/2014/main" id="{954F3CBC-34BE-F072-8A53-A51FF06ED41E}"/>
                </a:ext>
              </a:extLst>
            </p:cNvPr>
            <p:cNvSpPr txBox="1"/>
            <p:nvPr/>
          </p:nvSpPr>
          <p:spPr bwMode="auto">
            <a:xfrm>
              <a:off x="8084542" y="2684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2</a:t>
              </a:r>
            </a:p>
          </p:txBody>
        </p:sp>
        <p:sp>
          <p:nvSpPr>
            <p:cNvPr id="25" name="TextBox 24">
              <a:extLst>
                <a:ext uri="{FF2B5EF4-FFF2-40B4-BE49-F238E27FC236}">
                  <a16:creationId xmlns:a16="http://schemas.microsoft.com/office/drawing/2014/main" id="{9735C2C4-C551-9816-EFB1-CB731B6E388F}"/>
                </a:ext>
              </a:extLst>
            </p:cNvPr>
            <p:cNvSpPr txBox="1"/>
            <p:nvPr/>
          </p:nvSpPr>
          <p:spPr bwMode="auto">
            <a:xfrm>
              <a:off x="7879962" y="24992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1</a:t>
              </a:r>
            </a:p>
          </p:txBody>
        </p:sp>
      </p:grpSp>
    </p:spTree>
    <p:extLst>
      <p:ext uri="{BB962C8B-B14F-4D97-AF65-F5344CB8AC3E}">
        <p14:creationId xmlns:p14="http://schemas.microsoft.com/office/powerpoint/2010/main" val="395488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ASCENT: </a:t>
            </a:r>
            <a:r>
              <a:rPr lang="en-US" dirty="0"/>
              <a:t>Survival</a:t>
            </a:r>
            <a:endParaRPr lang="en-US" altLang="en-US" dirty="0"/>
          </a:p>
        </p:txBody>
      </p:sp>
      <p:sp>
        <p:nvSpPr>
          <p:cNvPr id="2" name="Text Box 15">
            <a:extLst>
              <a:ext uri="{FF2B5EF4-FFF2-40B4-BE49-F238E27FC236}">
                <a16:creationId xmlns:a16="http://schemas.microsoft.com/office/drawing/2014/main" id="{8AED1168-8E16-6852-8282-4F5A9C6E4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757. Reproduced with permission. </a:t>
            </a:r>
            <a:endParaRPr lang="en-US" altLang="en-US" sz="1200" b="0" dirty="0">
              <a:solidFill>
                <a:schemeClr val="bg2"/>
              </a:solidFill>
              <a:latin typeface="Calibri" panose="020F0502020204030204" pitchFamily="34" charset="0"/>
            </a:endParaRPr>
          </a:p>
        </p:txBody>
      </p:sp>
      <p:sp>
        <p:nvSpPr>
          <p:cNvPr id="6" name="Content Placeholder 5">
            <a:extLst>
              <a:ext uri="{FF2B5EF4-FFF2-40B4-BE49-F238E27FC236}">
                <a16:creationId xmlns:a16="http://schemas.microsoft.com/office/drawing/2014/main" id="{3D72C5E0-17C6-FD4A-718D-9E106BCA80B1}"/>
              </a:ext>
            </a:extLst>
          </p:cNvPr>
          <p:cNvSpPr>
            <a:spLocks noGrp="1"/>
          </p:cNvSpPr>
          <p:nvPr>
            <p:ph sz="half" idx="1"/>
          </p:nvPr>
        </p:nvSpPr>
        <p:spPr>
          <a:xfrm>
            <a:off x="601819" y="1510730"/>
            <a:ext cx="4148601" cy="4232148"/>
          </a:xfrm>
        </p:spPr>
        <p:txBody>
          <a:bodyPr/>
          <a:lstStyle/>
          <a:p>
            <a:r>
              <a:rPr lang="en-US" sz="2400" dirty="0"/>
              <a:t>3-yr PFS rate: 89.9% </a:t>
            </a:r>
            <a:br>
              <a:rPr lang="en-US" sz="2400" dirty="0"/>
            </a:br>
            <a:r>
              <a:rPr lang="en-US" sz="2400" dirty="0"/>
              <a:t>(95% CI: 82.3%-98.3%)</a:t>
            </a:r>
          </a:p>
          <a:p>
            <a:pPr lvl="1"/>
            <a:r>
              <a:rPr lang="en-US" sz="2200" dirty="0"/>
              <a:t>4 patients progressed:                 3 with biochemical progression and 1 who developed plasma cell leukemia 6 mo after completing treatment</a:t>
            </a:r>
          </a:p>
          <a:p>
            <a:r>
              <a:rPr lang="en-US" sz="2400" dirty="0"/>
              <a:t>Median PFS for cohort not yet reached</a:t>
            </a:r>
          </a:p>
        </p:txBody>
      </p:sp>
      <p:sp>
        <p:nvSpPr>
          <p:cNvPr id="31814" name="Freeform: Shape 31813">
            <a:extLst>
              <a:ext uri="{FF2B5EF4-FFF2-40B4-BE49-F238E27FC236}">
                <a16:creationId xmlns:a16="http://schemas.microsoft.com/office/drawing/2014/main" id="{0A906A69-1A69-9E55-347E-9332FB696FE6}"/>
              </a:ext>
            </a:extLst>
          </p:cNvPr>
          <p:cNvSpPr/>
          <p:nvPr/>
        </p:nvSpPr>
        <p:spPr bwMode="auto">
          <a:xfrm>
            <a:off x="7185427" y="1721031"/>
            <a:ext cx="4279815" cy="630283"/>
          </a:xfrm>
          <a:custGeom>
            <a:avLst/>
            <a:gdLst>
              <a:gd name="connsiteX0" fmla="*/ 9797 w 4212772"/>
              <a:gd name="connsiteY0" fmla="*/ 0 h 630283"/>
              <a:gd name="connsiteX1" fmla="*/ 1534886 w 4212772"/>
              <a:gd name="connsiteY1" fmla="*/ 0 h 630283"/>
              <a:gd name="connsiteX2" fmla="*/ 1534886 w 4212772"/>
              <a:gd name="connsiteY2" fmla="*/ 39189 h 630283"/>
              <a:gd name="connsiteX3" fmla="*/ 1698172 w 4212772"/>
              <a:gd name="connsiteY3" fmla="*/ 39189 h 630283"/>
              <a:gd name="connsiteX4" fmla="*/ 1698172 w 4212772"/>
              <a:gd name="connsiteY4" fmla="*/ 68580 h 630283"/>
              <a:gd name="connsiteX5" fmla="*/ 1926772 w 4212772"/>
              <a:gd name="connsiteY5" fmla="*/ 68580 h 630283"/>
              <a:gd name="connsiteX6" fmla="*/ 1926772 w 4212772"/>
              <a:gd name="connsiteY6" fmla="*/ 107769 h 630283"/>
              <a:gd name="connsiteX7" fmla="*/ 4212772 w 4212772"/>
              <a:gd name="connsiteY7" fmla="*/ 107769 h 630283"/>
              <a:gd name="connsiteX8" fmla="*/ 4212772 w 4212772"/>
              <a:gd name="connsiteY8" fmla="*/ 630283 h 630283"/>
              <a:gd name="connsiteX9" fmla="*/ 1926772 w 4212772"/>
              <a:gd name="connsiteY9" fmla="*/ 630283 h 630283"/>
              <a:gd name="connsiteX10" fmla="*/ 1926772 w 4212772"/>
              <a:gd name="connsiteY10" fmla="*/ 529046 h 630283"/>
              <a:gd name="connsiteX11" fmla="*/ 1721032 w 4212772"/>
              <a:gd name="connsiteY11" fmla="*/ 529046 h 630283"/>
              <a:gd name="connsiteX12" fmla="*/ 1711235 w 4212772"/>
              <a:gd name="connsiteY12" fmla="*/ 529046 h 630283"/>
              <a:gd name="connsiteX13" fmla="*/ 1711235 w 4212772"/>
              <a:gd name="connsiteY13" fmla="*/ 440872 h 630283"/>
              <a:gd name="connsiteX14" fmla="*/ 1544683 w 4212772"/>
              <a:gd name="connsiteY14" fmla="*/ 440872 h 630283"/>
              <a:gd name="connsiteX15" fmla="*/ 1544683 w 4212772"/>
              <a:gd name="connsiteY15" fmla="*/ 336369 h 630283"/>
              <a:gd name="connsiteX16" fmla="*/ 682535 w 4212772"/>
              <a:gd name="connsiteY16" fmla="*/ 336369 h 630283"/>
              <a:gd name="connsiteX17" fmla="*/ 682535 w 4212772"/>
              <a:gd name="connsiteY17" fmla="*/ 274320 h 630283"/>
              <a:gd name="connsiteX18" fmla="*/ 463732 w 4212772"/>
              <a:gd name="connsiteY18" fmla="*/ 274320 h 630283"/>
              <a:gd name="connsiteX19" fmla="*/ 463732 w 4212772"/>
              <a:gd name="connsiteY19" fmla="*/ 205740 h 630283"/>
              <a:gd name="connsiteX20" fmla="*/ 111035 w 4212772"/>
              <a:gd name="connsiteY20" fmla="*/ 205740 h 630283"/>
              <a:gd name="connsiteX21" fmla="*/ 111035 w 4212772"/>
              <a:gd name="connsiteY21" fmla="*/ 130629 h 630283"/>
              <a:gd name="connsiteX22" fmla="*/ 0 w 4212772"/>
              <a:gd name="connsiteY22" fmla="*/ 130629 h 630283"/>
              <a:gd name="connsiteX23" fmla="*/ 9797 w 4212772"/>
              <a:gd name="connsiteY23" fmla="*/ 0 h 63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212772" h="630283">
                <a:moveTo>
                  <a:pt x="9797" y="0"/>
                </a:moveTo>
                <a:lnTo>
                  <a:pt x="1534886" y="0"/>
                </a:lnTo>
                <a:lnTo>
                  <a:pt x="1534886" y="39189"/>
                </a:lnTo>
                <a:lnTo>
                  <a:pt x="1698172" y="39189"/>
                </a:lnTo>
                <a:lnTo>
                  <a:pt x="1698172" y="68580"/>
                </a:lnTo>
                <a:lnTo>
                  <a:pt x="1926772" y="68580"/>
                </a:lnTo>
                <a:lnTo>
                  <a:pt x="1926772" y="107769"/>
                </a:lnTo>
                <a:lnTo>
                  <a:pt x="4212772" y="107769"/>
                </a:lnTo>
                <a:lnTo>
                  <a:pt x="4212772" y="630283"/>
                </a:lnTo>
                <a:lnTo>
                  <a:pt x="1926772" y="630283"/>
                </a:lnTo>
                <a:lnTo>
                  <a:pt x="1926772" y="529046"/>
                </a:lnTo>
                <a:lnTo>
                  <a:pt x="1721032" y="529046"/>
                </a:lnTo>
                <a:lnTo>
                  <a:pt x="1711235" y="529046"/>
                </a:lnTo>
                <a:lnTo>
                  <a:pt x="1711235" y="440872"/>
                </a:lnTo>
                <a:lnTo>
                  <a:pt x="1544683" y="440872"/>
                </a:lnTo>
                <a:lnTo>
                  <a:pt x="1544683" y="336369"/>
                </a:lnTo>
                <a:lnTo>
                  <a:pt x="682535" y="336369"/>
                </a:lnTo>
                <a:lnTo>
                  <a:pt x="682535" y="274320"/>
                </a:lnTo>
                <a:lnTo>
                  <a:pt x="463732" y="274320"/>
                </a:lnTo>
                <a:lnTo>
                  <a:pt x="463732" y="205740"/>
                </a:lnTo>
                <a:lnTo>
                  <a:pt x="111035" y="205740"/>
                </a:lnTo>
                <a:lnTo>
                  <a:pt x="111035" y="130629"/>
                </a:lnTo>
                <a:lnTo>
                  <a:pt x="0" y="130629"/>
                </a:lnTo>
                <a:lnTo>
                  <a:pt x="9797" y="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3" name="Freeform: Shape 31812">
            <a:extLst>
              <a:ext uri="{FF2B5EF4-FFF2-40B4-BE49-F238E27FC236}">
                <a16:creationId xmlns:a16="http://schemas.microsoft.com/office/drawing/2014/main" id="{9C90D1B3-A652-7472-9C22-66DF2FD40E68}"/>
              </a:ext>
            </a:extLst>
          </p:cNvPr>
          <p:cNvSpPr/>
          <p:nvPr/>
        </p:nvSpPr>
        <p:spPr bwMode="auto">
          <a:xfrm>
            <a:off x="6249840" y="1727563"/>
            <a:ext cx="5222037" cy="375557"/>
          </a:xfrm>
          <a:custGeom>
            <a:avLst/>
            <a:gdLst>
              <a:gd name="connsiteX0" fmla="*/ 0 w 5140234"/>
              <a:gd name="connsiteY0" fmla="*/ 0 h 375557"/>
              <a:gd name="connsiteX1" fmla="*/ 937260 w 5140234"/>
              <a:gd name="connsiteY1" fmla="*/ 0 h 375557"/>
              <a:gd name="connsiteX2" fmla="*/ 937260 w 5140234"/>
              <a:gd name="connsiteY2" fmla="*/ 39188 h 375557"/>
              <a:gd name="connsiteX3" fmla="*/ 1025434 w 5140234"/>
              <a:gd name="connsiteY3" fmla="*/ 39188 h 375557"/>
              <a:gd name="connsiteX4" fmla="*/ 1025434 w 5140234"/>
              <a:gd name="connsiteY4" fmla="*/ 84908 h 375557"/>
              <a:gd name="connsiteX5" fmla="*/ 1384663 w 5140234"/>
              <a:gd name="connsiteY5" fmla="*/ 84908 h 375557"/>
              <a:gd name="connsiteX6" fmla="*/ 1384663 w 5140234"/>
              <a:gd name="connsiteY6" fmla="*/ 130628 h 375557"/>
              <a:gd name="connsiteX7" fmla="*/ 1609997 w 5140234"/>
              <a:gd name="connsiteY7" fmla="*/ 130628 h 375557"/>
              <a:gd name="connsiteX8" fmla="*/ 1609997 w 5140234"/>
              <a:gd name="connsiteY8" fmla="*/ 176348 h 375557"/>
              <a:gd name="connsiteX9" fmla="*/ 2468880 w 5140234"/>
              <a:gd name="connsiteY9" fmla="*/ 176348 h 375557"/>
              <a:gd name="connsiteX10" fmla="*/ 2468880 w 5140234"/>
              <a:gd name="connsiteY10" fmla="*/ 238397 h 375557"/>
              <a:gd name="connsiteX11" fmla="*/ 2625634 w 5140234"/>
              <a:gd name="connsiteY11" fmla="*/ 238397 h 375557"/>
              <a:gd name="connsiteX12" fmla="*/ 2625634 w 5140234"/>
              <a:gd name="connsiteY12" fmla="*/ 303711 h 375557"/>
              <a:gd name="connsiteX13" fmla="*/ 2847703 w 5140234"/>
              <a:gd name="connsiteY13" fmla="*/ 303711 h 375557"/>
              <a:gd name="connsiteX14" fmla="*/ 2847703 w 5140234"/>
              <a:gd name="connsiteY14" fmla="*/ 375557 h 375557"/>
              <a:gd name="connsiteX15" fmla="*/ 5140234 w 5140234"/>
              <a:gd name="connsiteY15" fmla="*/ 375557 h 37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40234" h="375557">
                <a:moveTo>
                  <a:pt x="0" y="0"/>
                </a:moveTo>
                <a:lnTo>
                  <a:pt x="937260" y="0"/>
                </a:lnTo>
                <a:lnTo>
                  <a:pt x="937260" y="39188"/>
                </a:lnTo>
                <a:lnTo>
                  <a:pt x="1025434" y="39188"/>
                </a:lnTo>
                <a:lnTo>
                  <a:pt x="1025434" y="84908"/>
                </a:lnTo>
                <a:lnTo>
                  <a:pt x="1384663" y="84908"/>
                </a:lnTo>
                <a:lnTo>
                  <a:pt x="1384663" y="130628"/>
                </a:lnTo>
                <a:lnTo>
                  <a:pt x="1609997" y="130628"/>
                </a:lnTo>
                <a:lnTo>
                  <a:pt x="1609997" y="176348"/>
                </a:lnTo>
                <a:lnTo>
                  <a:pt x="2468880" y="176348"/>
                </a:lnTo>
                <a:lnTo>
                  <a:pt x="2468880" y="238397"/>
                </a:lnTo>
                <a:lnTo>
                  <a:pt x="2625634" y="238397"/>
                </a:lnTo>
                <a:lnTo>
                  <a:pt x="2625634" y="303711"/>
                </a:lnTo>
                <a:lnTo>
                  <a:pt x="2847703" y="303711"/>
                </a:lnTo>
                <a:lnTo>
                  <a:pt x="2847703" y="375557"/>
                </a:lnTo>
                <a:lnTo>
                  <a:pt x="5140234" y="375557"/>
                </a:lnTo>
              </a:path>
            </a:pathLst>
          </a:custGeom>
          <a:noFill/>
          <a:ln w="28575">
            <a:solidFill>
              <a:schemeClr val="accent1"/>
            </a:solidFill>
            <a:miter lim="800000"/>
            <a:headEnd/>
            <a:tailEnd/>
          </a:ln>
        </p:spPr>
        <p:txBody>
          <a:bodyPr rtlCol="0" anchor="ctr"/>
          <a:lstStyle/>
          <a:p>
            <a:pPr algn="ctr"/>
            <a:endParaRPr lang="en-US"/>
          </a:p>
        </p:txBody>
      </p:sp>
      <p:sp>
        <p:nvSpPr>
          <p:cNvPr id="3" name="Freeform: Shape 2">
            <a:extLst>
              <a:ext uri="{FF2B5EF4-FFF2-40B4-BE49-F238E27FC236}">
                <a16:creationId xmlns:a16="http://schemas.microsoft.com/office/drawing/2014/main" id="{40431BEF-CECC-E036-EB8F-3D265CD94032}"/>
              </a:ext>
            </a:extLst>
          </p:cNvPr>
          <p:cNvSpPr/>
          <p:nvPr/>
        </p:nvSpPr>
        <p:spPr bwMode="auto">
          <a:xfrm>
            <a:off x="6226458" y="1723053"/>
            <a:ext cx="5245103" cy="3545633"/>
          </a:xfrm>
          <a:custGeom>
            <a:avLst/>
            <a:gdLst>
              <a:gd name="connsiteX0" fmla="*/ 0 w 5162939"/>
              <a:gd name="connsiteY0" fmla="*/ 0 h 3545633"/>
              <a:gd name="connsiteX1" fmla="*/ 0 w 5162939"/>
              <a:gd name="connsiteY1" fmla="*/ 3545633 h 3545633"/>
              <a:gd name="connsiteX2" fmla="*/ 5162939 w 5162939"/>
              <a:gd name="connsiteY2" fmla="*/ 3545633 h 3545633"/>
            </a:gdLst>
            <a:ahLst/>
            <a:cxnLst>
              <a:cxn ang="0">
                <a:pos x="connsiteX0" y="connsiteY0"/>
              </a:cxn>
              <a:cxn ang="0">
                <a:pos x="connsiteX1" y="connsiteY1"/>
              </a:cxn>
              <a:cxn ang="0">
                <a:pos x="connsiteX2" y="connsiteY2"/>
              </a:cxn>
            </a:cxnLst>
            <a:rect l="l" t="t" r="r" b="b"/>
            <a:pathLst>
              <a:path w="5162939" h="3545633">
                <a:moveTo>
                  <a:pt x="0" y="0"/>
                </a:moveTo>
                <a:lnTo>
                  <a:pt x="0" y="3545633"/>
                </a:lnTo>
                <a:lnTo>
                  <a:pt x="5162939" y="3545633"/>
                </a:lnTo>
              </a:path>
            </a:pathLst>
          </a:custGeom>
          <a:noFill/>
          <a:ln w="28575">
            <a:solidFill>
              <a:schemeClr val="bg1"/>
            </a:solidFill>
            <a:miter lim="800000"/>
            <a:headEnd/>
            <a:tailEnd/>
          </a:ln>
        </p:spPr>
        <p:txBody>
          <a:bodyPr rtlCol="0" anchor="ctr"/>
          <a:lstStyle/>
          <a:p>
            <a:pPr algn="ctr"/>
            <a:endParaRPr lang="en-US"/>
          </a:p>
        </p:txBody>
      </p:sp>
      <p:sp>
        <p:nvSpPr>
          <p:cNvPr id="4" name="CuadroTexto 7">
            <a:extLst>
              <a:ext uri="{FF2B5EF4-FFF2-40B4-BE49-F238E27FC236}">
                <a16:creationId xmlns:a16="http://schemas.microsoft.com/office/drawing/2014/main" id="{AB0F65AA-C04F-A05E-C374-55BF39EE201A}"/>
              </a:ext>
            </a:extLst>
          </p:cNvPr>
          <p:cNvSpPr txBox="1"/>
          <p:nvPr/>
        </p:nvSpPr>
        <p:spPr>
          <a:xfrm>
            <a:off x="6836275" y="4350608"/>
            <a:ext cx="2904385" cy="338554"/>
          </a:xfrm>
          <a:prstGeom prst="rect">
            <a:avLst/>
          </a:prstGeom>
          <a:noFill/>
        </p:spPr>
        <p:txBody>
          <a:bodyPr wrap="none" rtlCol="0">
            <a:spAutoFit/>
          </a:bodyPr>
          <a:lstStyle/>
          <a:p>
            <a:r>
              <a:rPr lang="es-ES" sz="1600" b="0" u="sng" dirty="0" err="1">
                <a:solidFill>
                  <a:schemeClr val="bg1"/>
                </a:solidFill>
                <a:latin typeface="+mn-lt"/>
              </a:rPr>
              <a:t>Events</a:t>
            </a:r>
            <a:r>
              <a:rPr lang="es-ES" sz="1600" b="0" u="sng" dirty="0">
                <a:solidFill>
                  <a:schemeClr val="bg1"/>
                </a:solidFill>
                <a:latin typeface="+mn-lt"/>
              </a:rPr>
              <a:t>/Total</a:t>
            </a:r>
            <a:r>
              <a:rPr lang="es-ES" sz="1600" b="0" dirty="0">
                <a:solidFill>
                  <a:schemeClr val="bg1"/>
                </a:solidFill>
                <a:latin typeface="+mn-lt"/>
              </a:rPr>
              <a:t>     </a:t>
            </a:r>
            <a:r>
              <a:rPr lang="es-ES" sz="1600" b="0" u="sng" dirty="0">
                <a:solidFill>
                  <a:schemeClr val="bg1"/>
                </a:solidFill>
                <a:latin typeface="+mn-lt"/>
              </a:rPr>
              <a:t>Median (95% CI)</a:t>
            </a:r>
          </a:p>
        </p:txBody>
      </p:sp>
      <p:sp>
        <p:nvSpPr>
          <p:cNvPr id="7" name="TextBox 6">
            <a:extLst>
              <a:ext uri="{FF2B5EF4-FFF2-40B4-BE49-F238E27FC236}">
                <a16:creationId xmlns:a16="http://schemas.microsoft.com/office/drawing/2014/main" id="{2382BB7B-FAC5-5BD0-50C5-7E4D25A42223}"/>
              </a:ext>
            </a:extLst>
          </p:cNvPr>
          <p:cNvSpPr txBox="1"/>
          <p:nvPr/>
        </p:nvSpPr>
        <p:spPr bwMode="auto">
          <a:xfrm rot="16200000">
            <a:off x="4572397" y="3270904"/>
            <a:ext cx="2053789" cy="37521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nvGrpSpPr>
          <p:cNvPr id="9" name="Group 8">
            <a:extLst>
              <a:ext uri="{FF2B5EF4-FFF2-40B4-BE49-F238E27FC236}">
                <a16:creationId xmlns:a16="http://schemas.microsoft.com/office/drawing/2014/main" id="{1344FCA1-1BE2-ECB3-57D6-70FDF4D1CAF0}"/>
              </a:ext>
            </a:extLst>
          </p:cNvPr>
          <p:cNvGrpSpPr/>
          <p:nvPr/>
        </p:nvGrpSpPr>
        <p:grpSpPr>
          <a:xfrm>
            <a:off x="6156513" y="1723053"/>
            <a:ext cx="70564" cy="3547215"/>
            <a:chOff x="6745646" y="1752643"/>
            <a:chExt cx="59556" cy="2098964"/>
          </a:xfrm>
        </p:grpSpPr>
        <p:cxnSp>
          <p:nvCxnSpPr>
            <p:cNvPr id="10" name="Straight Connector 9">
              <a:extLst>
                <a:ext uri="{FF2B5EF4-FFF2-40B4-BE49-F238E27FC236}">
                  <a16:creationId xmlns:a16="http://schemas.microsoft.com/office/drawing/2014/main" id="{0E0DB07B-28FC-2DC1-0FEB-852CEC9869B3}"/>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6B081AE-EE36-3C36-1069-2E0A05814C96}"/>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1DB82C6-BC6B-623F-3765-8077D48D3EA5}"/>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5359A36-3137-A79A-93CE-1FFC8E2D4A02}"/>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809DF71-810B-E1B4-C720-AADD7B345660}"/>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FE53100-63B1-88AD-12B4-DB828466E6A9}"/>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7F646C96-EAF8-5773-4E18-A2F87E30806A}"/>
              </a:ext>
            </a:extLst>
          </p:cNvPr>
          <p:cNvSpPr txBox="1"/>
          <p:nvPr/>
        </p:nvSpPr>
        <p:spPr bwMode="auto">
          <a:xfrm>
            <a:off x="5676834" y="1536072"/>
            <a:ext cx="544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B60F8807-786C-9D23-2B8A-09AB82C025A0}"/>
              </a:ext>
            </a:extLst>
          </p:cNvPr>
          <p:cNvSpPr txBox="1"/>
          <p:nvPr/>
        </p:nvSpPr>
        <p:spPr bwMode="auto">
          <a:xfrm>
            <a:off x="5796650" y="2247976"/>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E2DB9F2B-FD4D-9D0A-7449-23ECC772BC80}"/>
              </a:ext>
            </a:extLst>
          </p:cNvPr>
          <p:cNvSpPr txBox="1"/>
          <p:nvPr/>
        </p:nvSpPr>
        <p:spPr bwMode="auto">
          <a:xfrm>
            <a:off x="5795096" y="2967550"/>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DDF5D852-3F30-21BE-334C-9C5DA1F2F5F3}"/>
              </a:ext>
            </a:extLst>
          </p:cNvPr>
          <p:cNvSpPr txBox="1"/>
          <p:nvPr/>
        </p:nvSpPr>
        <p:spPr bwMode="auto">
          <a:xfrm>
            <a:off x="5796030" y="3675559"/>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63D30F84-6ECC-CB6E-BA8B-8A0437959BB2}"/>
              </a:ext>
            </a:extLst>
          </p:cNvPr>
          <p:cNvSpPr txBox="1"/>
          <p:nvPr/>
        </p:nvSpPr>
        <p:spPr bwMode="auto">
          <a:xfrm>
            <a:off x="5799798" y="4378325"/>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A7214C6A-0821-48DB-9362-3332F91EB51A}"/>
              </a:ext>
            </a:extLst>
          </p:cNvPr>
          <p:cNvSpPr txBox="1"/>
          <p:nvPr/>
        </p:nvSpPr>
        <p:spPr bwMode="auto">
          <a:xfrm>
            <a:off x="5919612" y="5078553"/>
            <a:ext cx="3064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76BE20FB-C694-F028-0B7B-FC73A64E9EAB}"/>
              </a:ext>
            </a:extLst>
          </p:cNvPr>
          <p:cNvSpPr txBox="1"/>
          <p:nvPr/>
        </p:nvSpPr>
        <p:spPr bwMode="auto">
          <a:xfrm>
            <a:off x="7773475" y="5541230"/>
            <a:ext cx="2250812"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1771" name="Group 31770">
            <a:extLst>
              <a:ext uri="{FF2B5EF4-FFF2-40B4-BE49-F238E27FC236}">
                <a16:creationId xmlns:a16="http://schemas.microsoft.com/office/drawing/2014/main" id="{5AA0B410-8D27-468B-1804-A2D6368EBA2B}"/>
              </a:ext>
            </a:extLst>
          </p:cNvPr>
          <p:cNvGrpSpPr/>
          <p:nvPr/>
        </p:nvGrpSpPr>
        <p:grpSpPr>
          <a:xfrm>
            <a:off x="6112709" y="5279697"/>
            <a:ext cx="3707201" cy="376428"/>
            <a:chOff x="6061732" y="5383032"/>
            <a:chExt cx="4975201" cy="376428"/>
          </a:xfrm>
        </p:grpSpPr>
        <p:sp>
          <p:nvSpPr>
            <p:cNvPr id="28" name="TextBox 27">
              <a:extLst>
                <a:ext uri="{FF2B5EF4-FFF2-40B4-BE49-F238E27FC236}">
                  <a16:creationId xmlns:a16="http://schemas.microsoft.com/office/drawing/2014/main" id="{C33164A7-CE38-A664-23A4-528C0A1E329D}"/>
                </a:ext>
              </a:extLst>
            </p:cNvPr>
            <p:cNvSpPr txBox="1"/>
            <p:nvPr/>
          </p:nvSpPr>
          <p:spPr bwMode="auto">
            <a:xfrm>
              <a:off x="6061732" y="538855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987870D9-F670-A36F-E462-A308D1D9C9FB}"/>
                </a:ext>
              </a:extLst>
            </p:cNvPr>
            <p:cNvSpPr txBox="1"/>
            <p:nvPr/>
          </p:nvSpPr>
          <p:spPr bwMode="auto">
            <a:xfrm>
              <a:off x="6498831" y="53885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0" name="TextBox 29">
              <a:extLst>
                <a:ext uri="{FF2B5EF4-FFF2-40B4-BE49-F238E27FC236}">
                  <a16:creationId xmlns:a16="http://schemas.microsoft.com/office/drawing/2014/main" id="{93BE970E-9D47-5384-BBA6-839662E6958C}"/>
                </a:ext>
              </a:extLst>
            </p:cNvPr>
            <p:cNvSpPr txBox="1"/>
            <p:nvPr/>
          </p:nvSpPr>
          <p:spPr bwMode="auto">
            <a:xfrm>
              <a:off x="7004218" y="53852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 name="TextBox 30">
              <a:extLst>
                <a:ext uri="{FF2B5EF4-FFF2-40B4-BE49-F238E27FC236}">
                  <a16:creationId xmlns:a16="http://schemas.microsoft.com/office/drawing/2014/main" id="{D264531F-1716-69E1-8A5A-B4E1530D3D37}"/>
                </a:ext>
              </a:extLst>
            </p:cNvPr>
            <p:cNvSpPr txBox="1"/>
            <p:nvPr/>
          </p:nvSpPr>
          <p:spPr bwMode="auto">
            <a:xfrm>
              <a:off x="7502025" y="53852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2" name="TextBox 31">
              <a:extLst>
                <a:ext uri="{FF2B5EF4-FFF2-40B4-BE49-F238E27FC236}">
                  <a16:creationId xmlns:a16="http://schemas.microsoft.com/office/drawing/2014/main" id="{B2818E00-BBB4-F9F8-9CD3-616A262D0259}"/>
                </a:ext>
              </a:extLst>
            </p:cNvPr>
            <p:cNvSpPr txBox="1"/>
            <p:nvPr/>
          </p:nvSpPr>
          <p:spPr bwMode="auto">
            <a:xfrm>
              <a:off x="7915495" y="5390128"/>
              <a:ext cx="564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80987E8F-1D90-3991-F459-38FBF2806B38}"/>
                </a:ext>
              </a:extLst>
            </p:cNvPr>
            <p:cNvSpPr txBox="1"/>
            <p:nvPr/>
          </p:nvSpPr>
          <p:spPr bwMode="auto">
            <a:xfrm>
              <a:off x="8456216" y="5386336"/>
              <a:ext cx="564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1" name="TextBox 40">
              <a:extLst>
                <a:ext uri="{FF2B5EF4-FFF2-40B4-BE49-F238E27FC236}">
                  <a16:creationId xmlns:a16="http://schemas.microsoft.com/office/drawing/2014/main" id="{07E7472C-B26D-A557-373D-003AE5438297}"/>
                </a:ext>
              </a:extLst>
            </p:cNvPr>
            <p:cNvSpPr txBox="1"/>
            <p:nvPr/>
          </p:nvSpPr>
          <p:spPr bwMode="auto">
            <a:xfrm>
              <a:off x="8951823" y="5386336"/>
              <a:ext cx="564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2" name="TextBox 41">
              <a:extLst>
                <a:ext uri="{FF2B5EF4-FFF2-40B4-BE49-F238E27FC236}">
                  <a16:creationId xmlns:a16="http://schemas.microsoft.com/office/drawing/2014/main" id="{D9B89546-7EAF-8B06-A79C-06B5D637CFF0}"/>
                </a:ext>
              </a:extLst>
            </p:cNvPr>
            <p:cNvSpPr txBox="1"/>
            <p:nvPr/>
          </p:nvSpPr>
          <p:spPr bwMode="auto">
            <a:xfrm>
              <a:off x="9457210" y="5383032"/>
              <a:ext cx="564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43" name="TextBox 42">
              <a:extLst>
                <a:ext uri="{FF2B5EF4-FFF2-40B4-BE49-F238E27FC236}">
                  <a16:creationId xmlns:a16="http://schemas.microsoft.com/office/drawing/2014/main" id="{FD7F6C7B-42FB-4037-CA48-AA8770788C08}"/>
                </a:ext>
              </a:extLst>
            </p:cNvPr>
            <p:cNvSpPr txBox="1"/>
            <p:nvPr/>
          </p:nvSpPr>
          <p:spPr bwMode="auto">
            <a:xfrm>
              <a:off x="9955017" y="5383032"/>
              <a:ext cx="564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4" name="TextBox 43">
              <a:extLst>
                <a:ext uri="{FF2B5EF4-FFF2-40B4-BE49-F238E27FC236}">
                  <a16:creationId xmlns:a16="http://schemas.microsoft.com/office/drawing/2014/main" id="{8ED4DCF8-66FE-5DC8-D360-7F4C21B84A5B}"/>
                </a:ext>
              </a:extLst>
            </p:cNvPr>
            <p:cNvSpPr txBox="1"/>
            <p:nvPr/>
          </p:nvSpPr>
          <p:spPr bwMode="auto">
            <a:xfrm>
              <a:off x="10441503" y="5387914"/>
              <a:ext cx="595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grpSp>
      <p:grpSp>
        <p:nvGrpSpPr>
          <p:cNvPr id="31770" name="Group 31769">
            <a:extLst>
              <a:ext uri="{FF2B5EF4-FFF2-40B4-BE49-F238E27FC236}">
                <a16:creationId xmlns:a16="http://schemas.microsoft.com/office/drawing/2014/main" id="{5ACDD3D4-6D20-009B-DDC5-87477E49D4A9}"/>
              </a:ext>
            </a:extLst>
          </p:cNvPr>
          <p:cNvGrpSpPr/>
          <p:nvPr/>
        </p:nvGrpSpPr>
        <p:grpSpPr>
          <a:xfrm>
            <a:off x="6220464" y="5270268"/>
            <a:ext cx="5231453" cy="77454"/>
            <a:chOff x="6202067" y="5270268"/>
            <a:chExt cx="5149503" cy="77454"/>
          </a:xfrm>
        </p:grpSpPr>
        <p:grpSp>
          <p:nvGrpSpPr>
            <p:cNvPr id="31756" name="Group 31755">
              <a:extLst>
                <a:ext uri="{FF2B5EF4-FFF2-40B4-BE49-F238E27FC236}">
                  <a16:creationId xmlns:a16="http://schemas.microsoft.com/office/drawing/2014/main" id="{D067049B-7E94-0004-E536-81229CD68E66}"/>
                </a:ext>
              </a:extLst>
            </p:cNvPr>
            <p:cNvGrpSpPr/>
            <p:nvPr/>
          </p:nvGrpSpPr>
          <p:grpSpPr>
            <a:xfrm>
              <a:off x="6202067" y="5270268"/>
              <a:ext cx="3321939" cy="72516"/>
              <a:chOff x="6214079" y="5369982"/>
              <a:chExt cx="4511151" cy="69523"/>
            </a:xfrm>
          </p:grpSpPr>
          <p:grpSp>
            <p:nvGrpSpPr>
              <p:cNvPr id="16" name="Group 15">
                <a:extLst>
                  <a:ext uri="{FF2B5EF4-FFF2-40B4-BE49-F238E27FC236}">
                    <a16:creationId xmlns:a16="http://schemas.microsoft.com/office/drawing/2014/main" id="{72A0FDF7-4AFF-8737-07C7-E1D79F7BC715}"/>
                  </a:ext>
                </a:extLst>
              </p:cNvPr>
              <p:cNvGrpSpPr/>
              <p:nvPr/>
            </p:nvGrpSpPr>
            <p:grpSpPr>
              <a:xfrm rot="5400000">
                <a:off x="7176020" y="4412347"/>
                <a:ext cx="65217" cy="1989100"/>
                <a:chOff x="6745646" y="2172436"/>
                <a:chExt cx="59556" cy="1679171"/>
              </a:xfrm>
            </p:grpSpPr>
            <p:cxnSp>
              <p:nvCxnSpPr>
                <p:cNvPr id="17" name="Straight Connector 16">
                  <a:extLst>
                    <a:ext uri="{FF2B5EF4-FFF2-40B4-BE49-F238E27FC236}">
                      <a16:creationId xmlns:a16="http://schemas.microsoft.com/office/drawing/2014/main" id="{B9EB2FF1-FB55-D2A5-D372-6891489711B1}"/>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35EE88D-7E13-2C1C-6419-21F6E37D9E2F}"/>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6235EA3-BC8B-0823-5874-475859D0E5E5}"/>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88C3B82-E734-F0D6-1520-4482A6ED23E2}"/>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593714F-1370-EEE5-23FE-9503E88AFA93}"/>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5622FA59-A299-E28C-FA18-30F0D525ECE9}"/>
                  </a:ext>
                </a:extLst>
              </p:cNvPr>
              <p:cNvGrpSpPr/>
              <p:nvPr/>
            </p:nvGrpSpPr>
            <p:grpSpPr>
              <a:xfrm rot="5400000">
                <a:off x="9698071" y="4408041"/>
                <a:ext cx="65217" cy="1989100"/>
                <a:chOff x="6745646" y="2172436"/>
                <a:chExt cx="59556" cy="1679171"/>
              </a:xfrm>
            </p:grpSpPr>
            <p:cxnSp>
              <p:nvCxnSpPr>
                <p:cNvPr id="35" name="Straight Connector 34">
                  <a:extLst>
                    <a:ext uri="{FF2B5EF4-FFF2-40B4-BE49-F238E27FC236}">
                      <a16:creationId xmlns:a16="http://schemas.microsoft.com/office/drawing/2014/main" id="{53AF1946-0FD8-4AE0-6094-8BBE9F766CDC}"/>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E727E39-BB9F-3E36-0782-CB881C854314}"/>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52669E2-A903-784A-8C21-F9D8274EAFD6}"/>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BFA538C-DCD6-A44B-1F0B-529B0C6A6813}"/>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DDD99B7-FEAB-AC7A-955B-FE93E1FDC027}"/>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1758" name="Group 31757">
              <a:extLst>
                <a:ext uri="{FF2B5EF4-FFF2-40B4-BE49-F238E27FC236}">
                  <a16:creationId xmlns:a16="http://schemas.microsoft.com/office/drawing/2014/main" id="{C70356BB-9896-EB68-2F45-6FB208EFE44E}"/>
                </a:ext>
              </a:extLst>
            </p:cNvPr>
            <p:cNvGrpSpPr/>
            <p:nvPr/>
          </p:nvGrpSpPr>
          <p:grpSpPr>
            <a:xfrm rot="5400000">
              <a:off x="10585187" y="4581339"/>
              <a:ext cx="68025" cy="1464741"/>
              <a:chOff x="6745646" y="2172436"/>
              <a:chExt cx="59556" cy="1679171"/>
            </a:xfrm>
          </p:grpSpPr>
          <p:cxnSp>
            <p:nvCxnSpPr>
              <p:cNvPr id="31765" name="Straight Connector 31764">
                <a:extLst>
                  <a:ext uri="{FF2B5EF4-FFF2-40B4-BE49-F238E27FC236}">
                    <a16:creationId xmlns:a16="http://schemas.microsoft.com/office/drawing/2014/main" id="{CF734011-0D1F-4759-B99B-4C10BA5F06DE}"/>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CBC02ED4-2517-24AE-BF16-3942F411896C}"/>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1A8D2A0A-A4A8-A021-DE09-31EB0FE04732}"/>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1DAEC640-7F1D-8A60-1FF9-8F3896D6583A}"/>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F2F467EB-3C9F-25A1-7AB6-943ADEBC140F}"/>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772" name="TextBox 31771">
            <a:extLst>
              <a:ext uri="{FF2B5EF4-FFF2-40B4-BE49-F238E27FC236}">
                <a16:creationId xmlns:a16="http://schemas.microsoft.com/office/drawing/2014/main" id="{F24C705A-B4BF-D9D8-921E-BE281C4B919D}"/>
              </a:ext>
            </a:extLst>
          </p:cNvPr>
          <p:cNvSpPr txBox="1"/>
          <p:nvPr/>
        </p:nvSpPr>
        <p:spPr bwMode="auto">
          <a:xfrm>
            <a:off x="9761635" y="5286793"/>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73" name="TextBox 31772">
            <a:extLst>
              <a:ext uri="{FF2B5EF4-FFF2-40B4-BE49-F238E27FC236}">
                <a16:creationId xmlns:a16="http://schemas.microsoft.com/office/drawing/2014/main" id="{64ADD528-C777-7D63-C207-CD56A1DD4782}"/>
              </a:ext>
            </a:extLst>
          </p:cNvPr>
          <p:cNvSpPr txBox="1"/>
          <p:nvPr/>
        </p:nvSpPr>
        <p:spPr bwMode="auto">
          <a:xfrm>
            <a:off x="10130930" y="5286793"/>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1774" name="TextBox 31773">
            <a:extLst>
              <a:ext uri="{FF2B5EF4-FFF2-40B4-BE49-F238E27FC236}">
                <a16:creationId xmlns:a16="http://schemas.microsoft.com/office/drawing/2014/main" id="{88566931-8E64-371A-F39C-9260C968C305}"/>
              </a:ext>
            </a:extLst>
          </p:cNvPr>
          <p:cNvSpPr txBox="1"/>
          <p:nvPr/>
        </p:nvSpPr>
        <p:spPr bwMode="auto">
          <a:xfrm>
            <a:off x="10507512" y="5283489"/>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775" name="TextBox 31774">
            <a:extLst>
              <a:ext uri="{FF2B5EF4-FFF2-40B4-BE49-F238E27FC236}">
                <a16:creationId xmlns:a16="http://schemas.microsoft.com/office/drawing/2014/main" id="{33BD298D-219D-9219-F510-134AA237B5C0}"/>
              </a:ext>
            </a:extLst>
          </p:cNvPr>
          <p:cNvSpPr txBox="1"/>
          <p:nvPr/>
        </p:nvSpPr>
        <p:spPr bwMode="auto">
          <a:xfrm>
            <a:off x="10878446" y="5283489"/>
            <a:ext cx="4253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1776" name="TextBox 31775">
            <a:extLst>
              <a:ext uri="{FF2B5EF4-FFF2-40B4-BE49-F238E27FC236}">
                <a16:creationId xmlns:a16="http://schemas.microsoft.com/office/drawing/2014/main" id="{6CBD0377-AC3D-D702-2949-5F1E1C406A12}"/>
              </a:ext>
            </a:extLst>
          </p:cNvPr>
          <p:cNvSpPr txBox="1"/>
          <p:nvPr/>
        </p:nvSpPr>
        <p:spPr bwMode="auto">
          <a:xfrm>
            <a:off x="11243226" y="5288371"/>
            <a:ext cx="443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809" name="CuadroTexto 7">
            <a:extLst>
              <a:ext uri="{FF2B5EF4-FFF2-40B4-BE49-F238E27FC236}">
                <a16:creationId xmlns:a16="http://schemas.microsoft.com/office/drawing/2014/main" id="{08CA1A17-818F-97FC-1D87-3793FEDC3D89}"/>
              </a:ext>
            </a:extLst>
          </p:cNvPr>
          <p:cNvSpPr txBox="1"/>
          <p:nvPr/>
        </p:nvSpPr>
        <p:spPr>
          <a:xfrm>
            <a:off x="7210695" y="4608147"/>
            <a:ext cx="584962" cy="338554"/>
          </a:xfrm>
          <a:prstGeom prst="rect">
            <a:avLst/>
          </a:prstGeom>
          <a:noFill/>
        </p:spPr>
        <p:txBody>
          <a:bodyPr wrap="none" rtlCol="0">
            <a:spAutoFit/>
          </a:bodyPr>
          <a:lstStyle/>
          <a:p>
            <a:r>
              <a:rPr lang="es-ES" sz="1600" b="0" dirty="0">
                <a:solidFill>
                  <a:schemeClr val="bg1"/>
                </a:solidFill>
                <a:latin typeface="+mn-lt"/>
              </a:rPr>
              <a:t>7/87</a:t>
            </a:r>
          </a:p>
        </p:txBody>
      </p:sp>
      <p:sp>
        <p:nvSpPr>
          <p:cNvPr id="31810" name="CuadroTexto 7">
            <a:extLst>
              <a:ext uri="{FF2B5EF4-FFF2-40B4-BE49-F238E27FC236}">
                <a16:creationId xmlns:a16="http://schemas.microsoft.com/office/drawing/2014/main" id="{124C905A-E356-3795-1310-AF0B41417F33}"/>
              </a:ext>
            </a:extLst>
          </p:cNvPr>
          <p:cNvSpPr txBox="1"/>
          <p:nvPr/>
        </p:nvSpPr>
        <p:spPr>
          <a:xfrm>
            <a:off x="8296037" y="4609918"/>
            <a:ext cx="1138657" cy="338554"/>
          </a:xfrm>
          <a:prstGeom prst="rect">
            <a:avLst/>
          </a:prstGeom>
          <a:noFill/>
        </p:spPr>
        <p:txBody>
          <a:bodyPr wrap="none" rtlCol="0">
            <a:spAutoFit/>
          </a:bodyPr>
          <a:lstStyle/>
          <a:p>
            <a:r>
              <a:rPr lang="es-ES" sz="1600" b="0" dirty="0">
                <a:solidFill>
                  <a:schemeClr val="bg1"/>
                </a:solidFill>
                <a:latin typeface="+mn-lt"/>
              </a:rPr>
              <a:t>NE (NE-NE)</a:t>
            </a:r>
          </a:p>
        </p:txBody>
      </p:sp>
      <p:cxnSp>
        <p:nvCxnSpPr>
          <p:cNvPr id="31812" name="Straight Connector 31811">
            <a:extLst>
              <a:ext uri="{FF2B5EF4-FFF2-40B4-BE49-F238E27FC236}">
                <a16:creationId xmlns:a16="http://schemas.microsoft.com/office/drawing/2014/main" id="{36FC10AF-29C2-C892-3E18-63F8C9174779}"/>
              </a:ext>
            </a:extLst>
          </p:cNvPr>
          <p:cNvCxnSpPr/>
          <p:nvPr/>
        </p:nvCxnSpPr>
        <p:spPr bwMode="auto">
          <a:xfrm>
            <a:off x="6874557" y="4778887"/>
            <a:ext cx="299763" cy="0"/>
          </a:xfrm>
          <a:prstGeom prst="line">
            <a:avLst/>
          </a:prstGeom>
          <a:noFill/>
          <a:ln w="28575" cap="flat" cmpd="sng" algn="ctr">
            <a:solidFill>
              <a:schemeClr val="accent1"/>
            </a:solidFill>
            <a:prstDash val="solid"/>
            <a:round/>
            <a:headEnd type="none" w="med" len="med"/>
            <a:tailEnd type="none" w="med" len="med"/>
          </a:ln>
          <a:effectLst/>
        </p:spPr>
      </p:cxnSp>
      <p:grpSp>
        <p:nvGrpSpPr>
          <p:cNvPr id="31856" name="Group 31855">
            <a:extLst>
              <a:ext uri="{FF2B5EF4-FFF2-40B4-BE49-F238E27FC236}">
                <a16:creationId xmlns:a16="http://schemas.microsoft.com/office/drawing/2014/main" id="{6BAF8A20-F6F9-84C4-AFE8-26B0FACDEFBA}"/>
              </a:ext>
            </a:extLst>
          </p:cNvPr>
          <p:cNvGrpSpPr/>
          <p:nvPr/>
        </p:nvGrpSpPr>
        <p:grpSpPr>
          <a:xfrm>
            <a:off x="6347460" y="1653840"/>
            <a:ext cx="5101139" cy="529650"/>
            <a:chOff x="6327074" y="1653840"/>
            <a:chExt cx="5021230" cy="529650"/>
          </a:xfrm>
        </p:grpSpPr>
        <p:cxnSp>
          <p:nvCxnSpPr>
            <p:cNvPr id="47" name="Straight Connector 46">
              <a:extLst>
                <a:ext uri="{FF2B5EF4-FFF2-40B4-BE49-F238E27FC236}">
                  <a16:creationId xmlns:a16="http://schemas.microsoft.com/office/drawing/2014/main" id="{27836E7E-E142-10F0-890C-4DA02D7A59B9}"/>
                </a:ext>
              </a:extLst>
            </p:cNvPr>
            <p:cNvCxnSpPr/>
            <p:nvPr/>
          </p:nvCxnSpPr>
          <p:spPr bwMode="auto">
            <a:xfrm>
              <a:off x="6327074" y="165710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BE07BCF-9107-9319-6BB8-5C203B899051}"/>
                </a:ext>
              </a:extLst>
            </p:cNvPr>
            <p:cNvCxnSpPr/>
            <p:nvPr/>
          </p:nvCxnSpPr>
          <p:spPr bwMode="auto">
            <a:xfrm>
              <a:off x="6393619" y="165674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7364A9B-29DF-C64A-2DE3-19A08097D48F}"/>
                </a:ext>
              </a:extLst>
            </p:cNvPr>
            <p:cNvCxnSpPr/>
            <p:nvPr/>
          </p:nvCxnSpPr>
          <p:spPr bwMode="auto">
            <a:xfrm>
              <a:off x="6885624" y="165710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EE72EA9-65A1-945A-3ACD-6BC7CCF64635}"/>
                </a:ext>
              </a:extLst>
            </p:cNvPr>
            <p:cNvCxnSpPr/>
            <p:nvPr/>
          </p:nvCxnSpPr>
          <p:spPr bwMode="auto">
            <a:xfrm>
              <a:off x="8282443" y="1835156"/>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D601DE7-4B78-BDA9-71F7-093CDF8BC20B}"/>
                </a:ext>
              </a:extLst>
            </p:cNvPr>
            <p:cNvCxnSpPr/>
            <p:nvPr/>
          </p:nvCxnSpPr>
          <p:spPr bwMode="auto">
            <a:xfrm>
              <a:off x="7391965" y="173748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CD506E4-0812-F509-AB62-37C7C0F71050}"/>
                </a:ext>
              </a:extLst>
            </p:cNvPr>
            <p:cNvCxnSpPr/>
            <p:nvPr/>
          </p:nvCxnSpPr>
          <p:spPr bwMode="auto">
            <a:xfrm>
              <a:off x="7509824" y="173748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095BB74-F244-4944-4288-4CEDE6C96C24}"/>
                </a:ext>
              </a:extLst>
            </p:cNvPr>
            <p:cNvCxnSpPr/>
            <p:nvPr/>
          </p:nvCxnSpPr>
          <p:spPr bwMode="auto">
            <a:xfrm>
              <a:off x="7790737" y="1784686"/>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70BE5D7-AFCC-A645-5BDD-E88F39055EE8}"/>
                </a:ext>
              </a:extLst>
            </p:cNvPr>
            <p:cNvCxnSpPr/>
            <p:nvPr/>
          </p:nvCxnSpPr>
          <p:spPr bwMode="auto">
            <a:xfrm>
              <a:off x="7464045" y="173748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1A0B26E-551C-6A7A-12D2-24AE18CDA623}"/>
                </a:ext>
              </a:extLst>
            </p:cNvPr>
            <p:cNvCxnSpPr/>
            <p:nvPr/>
          </p:nvCxnSpPr>
          <p:spPr bwMode="auto">
            <a:xfrm>
              <a:off x="7966378" y="183496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EB455E3-A162-5116-0961-81C65344E796}"/>
                </a:ext>
              </a:extLst>
            </p:cNvPr>
            <p:cNvCxnSpPr/>
            <p:nvPr/>
          </p:nvCxnSpPr>
          <p:spPr bwMode="auto">
            <a:xfrm>
              <a:off x="7109426" y="165384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498E542-E224-1A31-E8C4-77B467A26D69}"/>
                </a:ext>
              </a:extLst>
            </p:cNvPr>
            <p:cNvCxnSpPr/>
            <p:nvPr/>
          </p:nvCxnSpPr>
          <p:spPr bwMode="auto">
            <a:xfrm>
              <a:off x="9514208" y="2029275"/>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EE9E37E-D3A7-CFD8-AB84-A5656E6C9D71}"/>
                </a:ext>
              </a:extLst>
            </p:cNvPr>
            <p:cNvCxnSpPr/>
            <p:nvPr/>
          </p:nvCxnSpPr>
          <p:spPr bwMode="auto">
            <a:xfrm>
              <a:off x="7871890" y="1834967"/>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E8A2CDB-7794-1D55-F518-DF1051310E5C}"/>
                </a:ext>
              </a:extLst>
            </p:cNvPr>
            <p:cNvCxnSpPr/>
            <p:nvPr/>
          </p:nvCxnSpPr>
          <p:spPr bwMode="auto">
            <a:xfrm>
              <a:off x="8100059" y="183496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EB23F77-7FAF-89FB-62C3-4A35BBED2B5E}"/>
                </a:ext>
              </a:extLst>
            </p:cNvPr>
            <p:cNvCxnSpPr/>
            <p:nvPr/>
          </p:nvCxnSpPr>
          <p:spPr bwMode="auto">
            <a:xfrm>
              <a:off x="8065796" y="183496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1D1DE357-9E91-EBC6-B0D8-417F7DA62E45}"/>
                </a:ext>
              </a:extLst>
            </p:cNvPr>
            <p:cNvCxnSpPr/>
            <p:nvPr/>
          </p:nvCxnSpPr>
          <p:spPr bwMode="auto">
            <a:xfrm>
              <a:off x="7931721" y="183515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98F55F6F-BEE4-5E95-53B6-6371A5C07908}"/>
                </a:ext>
              </a:extLst>
            </p:cNvPr>
            <p:cNvCxnSpPr/>
            <p:nvPr/>
          </p:nvCxnSpPr>
          <p:spPr bwMode="auto">
            <a:xfrm>
              <a:off x="10555955" y="2028033"/>
              <a:ext cx="0" cy="154215"/>
            </a:xfrm>
            <a:prstGeom prst="line">
              <a:avLst/>
            </a:prstGeom>
            <a:noFill/>
            <a:ln w="38100"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12645939-8EFB-7FF6-407F-AB1925E7718E}"/>
                </a:ext>
              </a:extLst>
            </p:cNvPr>
            <p:cNvCxnSpPr/>
            <p:nvPr/>
          </p:nvCxnSpPr>
          <p:spPr bwMode="auto">
            <a:xfrm>
              <a:off x="8131627" y="1834966"/>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604B7F1D-18C7-3B6D-8624-3F2C8F6AD455}"/>
                </a:ext>
              </a:extLst>
            </p:cNvPr>
            <p:cNvCxnSpPr/>
            <p:nvPr/>
          </p:nvCxnSpPr>
          <p:spPr bwMode="auto">
            <a:xfrm>
              <a:off x="8182791" y="183690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C54025D1-E821-6E9A-1A45-EDADEABD6E83}"/>
                </a:ext>
              </a:extLst>
            </p:cNvPr>
            <p:cNvCxnSpPr/>
            <p:nvPr/>
          </p:nvCxnSpPr>
          <p:spPr bwMode="auto">
            <a:xfrm>
              <a:off x="8242836" y="1834966"/>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369B67B2-31C5-F254-B615-F2C6F4FC0609}"/>
                </a:ext>
              </a:extLst>
            </p:cNvPr>
            <p:cNvCxnSpPr/>
            <p:nvPr/>
          </p:nvCxnSpPr>
          <p:spPr bwMode="auto">
            <a:xfrm>
              <a:off x="8405948" y="183482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8BD45993-9AD3-FFF8-E124-F141706BD3AE}"/>
                </a:ext>
              </a:extLst>
            </p:cNvPr>
            <p:cNvCxnSpPr/>
            <p:nvPr/>
          </p:nvCxnSpPr>
          <p:spPr bwMode="auto">
            <a:xfrm>
              <a:off x="8450460" y="1836901"/>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58F4F8D3-8A2B-3D13-C658-777438C1C5E2}"/>
                </a:ext>
              </a:extLst>
            </p:cNvPr>
            <p:cNvCxnSpPr/>
            <p:nvPr/>
          </p:nvCxnSpPr>
          <p:spPr bwMode="auto">
            <a:xfrm>
              <a:off x="8479912" y="183482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A87AD108-BA23-F2AD-8118-714A42EE112F}"/>
                </a:ext>
              </a:extLst>
            </p:cNvPr>
            <p:cNvCxnSpPr/>
            <p:nvPr/>
          </p:nvCxnSpPr>
          <p:spPr bwMode="auto">
            <a:xfrm>
              <a:off x="8492974" y="183482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70BFE9C5-761E-8C21-824C-C5120537880B}"/>
                </a:ext>
              </a:extLst>
            </p:cNvPr>
            <p:cNvCxnSpPr/>
            <p:nvPr/>
          </p:nvCxnSpPr>
          <p:spPr bwMode="auto">
            <a:xfrm>
              <a:off x="8590505" y="183482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461DBCD3-FBF2-5478-9F87-4925F16435D3}"/>
                </a:ext>
              </a:extLst>
            </p:cNvPr>
            <p:cNvCxnSpPr/>
            <p:nvPr/>
          </p:nvCxnSpPr>
          <p:spPr bwMode="auto">
            <a:xfrm>
              <a:off x="8839614" y="1891695"/>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D9D57BBB-7863-9609-161A-9E50CED5FD5D}"/>
                </a:ext>
              </a:extLst>
            </p:cNvPr>
            <p:cNvCxnSpPr/>
            <p:nvPr/>
          </p:nvCxnSpPr>
          <p:spPr bwMode="auto">
            <a:xfrm>
              <a:off x="8907105" y="1960759"/>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39D23CAA-1620-CDEB-4881-5DA0F7F23636}"/>
                </a:ext>
              </a:extLst>
            </p:cNvPr>
            <p:cNvCxnSpPr/>
            <p:nvPr/>
          </p:nvCxnSpPr>
          <p:spPr bwMode="auto">
            <a:xfrm>
              <a:off x="8945050" y="1960759"/>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B738CF8A-DCCD-4E1C-32E8-7696BF96D34E}"/>
                </a:ext>
              </a:extLst>
            </p:cNvPr>
            <p:cNvCxnSpPr/>
            <p:nvPr/>
          </p:nvCxnSpPr>
          <p:spPr bwMode="auto">
            <a:xfrm>
              <a:off x="8976354" y="1959064"/>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3DB9457A-2F57-1B58-439B-986C50C0F857}"/>
                </a:ext>
              </a:extLst>
            </p:cNvPr>
            <p:cNvCxnSpPr/>
            <p:nvPr/>
          </p:nvCxnSpPr>
          <p:spPr bwMode="auto">
            <a:xfrm>
              <a:off x="9013736" y="1959064"/>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9F6CE9EC-1BAB-42B5-7C18-C7BA931A8D33}"/>
                </a:ext>
              </a:extLst>
            </p:cNvPr>
            <p:cNvCxnSpPr/>
            <p:nvPr/>
          </p:nvCxnSpPr>
          <p:spPr bwMode="auto">
            <a:xfrm>
              <a:off x="9111756" y="202601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6405B4E4-A9A0-2A63-67EF-55D4F74B1F98}"/>
                </a:ext>
              </a:extLst>
            </p:cNvPr>
            <p:cNvCxnSpPr/>
            <p:nvPr/>
          </p:nvCxnSpPr>
          <p:spPr bwMode="auto">
            <a:xfrm>
              <a:off x="9151288" y="2026012"/>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3BC461D6-FEFF-51BF-036B-921C728E1D4B}"/>
                </a:ext>
              </a:extLst>
            </p:cNvPr>
            <p:cNvCxnSpPr/>
            <p:nvPr/>
          </p:nvCxnSpPr>
          <p:spPr bwMode="auto">
            <a:xfrm>
              <a:off x="9184690" y="2026011"/>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F1F8079E-4DBF-B8A3-19C6-890F78E26FCF}"/>
                </a:ext>
              </a:extLst>
            </p:cNvPr>
            <p:cNvCxnSpPr/>
            <p:nvPr/>
          </p:nvCxnSpPr>
          <p:spPr bwMode="auto">
            <a:xfrm>
              <a:off x="9204699" y="202601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31792BE2-B69D-CF83-6DA8-EB4780030C12}"/>
                </a:ext>
              </a:extLst>
            </p:cNvPr>
            <p:cNvCxnSpPr/>
            <p:nvPr/>
          </p:nvCxnSpPr>
          <p:spPr bwMode="auto">
            <a:xfrm>
              <a:off x="9275456" y="202601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D03F060A-EC09-AA7D-74CB-4107A3F7B9AC}"/>
                </a:ext>
              </a:extLst>
            </p:cNvPr>
            <p:cNvCxnSpPr/>
            <p:nvPr/>
          </p:nvCxnSpPr>
          <p:spPr bwMode="auto">
            <a:xfrm>
              <a:off x="9403097" y="202601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DF02E02F-6CCC-183A-71FD-77F91BE354D8}"/>
                </a:ext>
              </a:extLst>
            </p:cNvPr>
            <p:cNvCxnSpPr/>
            <p:nvPr/>
          </p:nvCxnSpPr>
          <p:spPr bwMode="auto">
            <a:xfrm>
              <a:off x="9548783" y="202601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276C3AE3-6D49-73C7-D7A6-0B14B7B4B988}"/>
                </a:ext>
              </a:extLst>
            </p:cNvPr>
            <p:cNvCxnSpPr/>
            <p:nvPr/>
          </p:nvCxnSpPr>
          <p:spPr bwMode="auto">
            <a:xfrm>
              <a:off x="9572471" y="2026009"/>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B4B01F81-4C9E-A64D-E1E6-D60CD51310C7}"/>
                </a:ext>
              </a:extLst>
            </p:cNvPr>
            <p:cNvCxnSpPr/>
            <p:nvPr/>
          </p:nvCxnSpPr>
          <p:spPr bwMode="auto">
            <a:xfrm>
              <a:off x="9846398" y="202600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6BCD070D-14CD-FDE5-0894-FE213530E353}"/>
                </a:ext>
              </a:extLst>
            </p:cNvPr>
            <p:cNvCxnSpPr/>
            <p:nvPr/>
          </p:nvCxnSpPr>
          <p:spPr bwMode="auto">
            <a:xfrm>
              <a:off x="9905764" y="202600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FBBAD0F5-C00B-934F-9210-7F9BFE7AC72B}"/>
                </a:ext>
              </a:extLst>
            </p:cNvPr>
            <p:cNvCxnSpPr/>
            <p:nvPr/>
          </p:nvCxnSpPr>
          <p:spPr bwMode="auto">
            <a:xfrm>
              <a:off x="10084922" y="202600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D0A4B30E-E4BA-EE26-847A-F1F3634B8239}"/>
                </a:ext>
              </a:extLst>
            </p:cNvPr>
            <p:cNvCxnSpPr/>
            <p:nvPr/>
          </p:nvCxnSpPr>
          <p:spPr bwMode="auto">
            <a:xfrm>
              <a:off x="10152844" y="202600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87B15894-460F-4A80-FF64-833E622971E7}"/>
                </a:ext>
              </a:extLst>
            </p:cNvPr>
            <p:cNvCxnSpPr/>
            <p:nvPr/>
          </p:nvCxnSpPr>
          <p:spPr bwMode="auto">
            <a:xfrm>
              <a:off x="10187678" y="202528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1E59608F-E28C-EACC-E23A-D0D32B9FDCE4}"/>
                </a:ext>
              </a:extLst>
            </p:cNvPr>
            <p:cNvCxnSpPr/>
            <p:nvPr/>
          </p:nvCxnSpPr>
          <p:spPr bwMode="auto">
            <a:xfrm>
              <a:off x="10239949" y="2026363"/>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D8179967-244C-AFF0-4098-738D778AFADB}"/>
                </a:ext>
              </a:extLst>
            </p:cNvPr>
            <p:cNvCxnSpPr/>
            <p:nvPr/>
          </p:nvCxnSpPr>
          <p:spPr bwMode="auto">
            <a:xfrm>
              <a:off x="10278371" y="2025279"/>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8A6A5737-F084-BE29-C1F5-7CD51452F114}"/>
                </a:ext>
              </a:extLst>
            </p:cNvPr>
            <p:cNvCxnSpPr/>
            <p:nvPr/>
          </p:nvCxnSpPr>
          <p:spPr bwMode="auto">
            <a:xfrm>
              <a:off x="10315041" y="202527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9D04FE5B-7143-C30D-41A6-08402F40AD77}"/>
                </a:ext>
              </a:extLst>
            </p:cNvPr>
            <p:cNvCxnSpPr/>
            <p:nvPr/>
          </p:nvCxnSpPr>
          <p:spPr bwMode="auto">
            <a:xfrm>
              <a:off x="10408661" y="2026361"/>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9AE54298-0821-7387-7499-76B919D13A06}"/>
                </a:ext>
              </a:extLst>
            </p:cNvPr>
            <p:cNvCxnSpPr/>
            <p:nvPr/>
          </p:nvCxnSpPr>
          <p:spPr bwMode="auto">
            <a:xfrm>
              <a:off x="10450624" y="202527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A4F84087-AB65-A9F3-21BB-97381DB275E2}"/>
                </a:ext>
              </a:extLst>
            </p:cNvPr>
            <p:cNvCxnSpPr/>
            <p:nvPr/>
          </p:nvCxnSpPr>
          <p:spPr bwMode="auto">
            <a:xfrm>
              <a:off x="10510984" y="202527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1B28416C-59C6-E6AF-7E89-61479A3A6EC4}"/>
                </a:ext>
              </a:extLst>
            </p:cNvPr>
            <p:cNvCxnSpPr/>
            <p:nvPr/>
          </p:nvCxnSpPr>
          <p:spPr bwMode="auto">
            <a:xfrm>
              <a:off x="10631311" y="202527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DA505259-2AAF-ACE6-84B9-C79714C513FD}"/>
                </a:ext>
              </a:extLst>
            </p:cNvPr>
            <p:cNvCxnSpPr/>
            <p:nvPr/>
          </p:nvCxnSpPr>
          <p:spPr bwMode="auto">
            <a:xfrm>
              <a:off x="10665561" y="2025277"/>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99B2226A-1252-316A-7B14-D63AF2AA4CAC}"/>
                </a:ext>
              </a:extLst>
            </p:cNvPr>
            <p:cNvCxnSpPr/>
            <p:nvPr/>
          </p:nvCxnSpPr>
          <p:spPr bwMode="auto">
            <a:xfrm>
              <a:off x="10716724" y="2025276"/>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E8B2DC37-555F-9B34-10EE-F4620D541FEE}"/>
                </a:ext>
              </a:extLst>
            </p:cNvPr>
            <p:cNvCxnSpPr/>
            <p:nvPr/>
          </p:nvCxnSpPr>
          <p:spPr bwMode="auto">
            <a:xfrm>
              <a:off x="10875654" y="2025275"/>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6A5A4D00-D081-9056-215D-ECA1E1A467E1}"/>
                </a:ext>
              </a:extLst>
            </p:cNvPr>
            <p:cNvCxnSpPr/>
            <p:nvPr/>
          </p:nvCxnSpPr>
          <p:spPr bwMode="auto">
            <a:xfrm>
              <a:off x="11012501" y="2025275"/>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10957863-090C-BAEC-B390-2B4DAE764387}"/>
                </a:ext>
              </a:extLst>
            </p:cNvPr>
            <p:cNvCxnSpPr/>
            <p:nvPr/>
          </p:nvCxnSpPr>
          <p:spPr bwMode="auto">
            <a:xfrm>
              <a:off x="11142779" y="2022008"/>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1E3EF7C8-281E-E644-EE6F-0A06F8D2D879}"/>
                </a:ext>
              </a:extLst>
            </p:cNvPr>
            <p:cNvCxnSpPr/>
            <p:nvPr/>
          </p:nvCxnSpPr>
          <p:spPr bwMode="auto">
            <a:xfrm>
              <a:off x="11254478" y="2028891"/>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6C9B26E1-E6EF-B95B-4507-DCD49E1F4104}"/>
                </a:ext>
              </a:extLst>
            </p:cNvPr>
            <p:cNvCxnSpPr/>
            <p:nvPr/>
          </p:nvCxnSpPr>
          <p:spPr bwMode="auto">
            <a:xfrm>
              <a:off x="11302375" y="2028890"/>
              <a:ext cx="0" cy="154215"/>
            </a:xfrm>
            <a:prstGeom prst="line">
              <a:avLst/>
            </a:prstGeom>
            <a:noFill/>
            <a:ln w="28575" cap="flat" cmpd="sng" algn="ctr">
              <a:solidFill>
                <a:schemeClr val="accent1"/>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CAF580BF-B494-4C92-C0AA-A4E81E69DA49}"/>
                </a:ext>
              </a:extLst>
            </p:cNvPr>
            <p:cNvCxnSpPr/>
            <p:nvPr/>
          </p:nvCxnSpPr>
          <p:spPr bwMode="auto">
            <a:xfrm>
              <a:off x="11348304" y="2028539"/>
              <a:ext cx="0" cy="154215"/>
            </a:xfrm>
            <a:prstGeom prst="line">
              <a:avLst/>
            </a:prstGeom>
            <a:noFill/>
            <a:ln w="28575" cap="flat" cmpd="sng" algn="ctr">
              <a:solidFill>
                <a:schemeClr val="accent1"/>
              </a:solidFill>
              <a:prstDash val="solid"/>
              <a:round/>
              <a:headEnd type="none" w="med" len="med"/>
              <a:tailEnd type="none" w="med" len="med"/>
            </a:ln>
            <a:effectLst/>
          </p:spPr>
        </p:cxnSp>
      </p:grpSp>
      <p:grpSp>
        <p:nvGrpSpPr>
          <p:cNvPr id="8" name="Group 7">
            <a:extLst>
              <a:ext uri="{FF2B5EF4-FFF2-40B4-BE49-F238E27FC236}">
                <a16:creationId xmlns:a16="http://schemas.microsoft.com/office/drawing/2014/main" id="{FA726314-96A8-1248-8B10-9DD8251FF954}"/>
              </a:ext>
            </a:extLst>
          </p:cNvPr>
          <p:cNvGrpSpPr/>
          <p:nvPr/>
        </p:nvGrpSpPr>
        <p:grpSpPr>
          <a:xfrm>
            <a:off x="4948847" y="5584647"/>
            <a:ext cx="6738055" cy="520189"/>
            <a:chOff x="4948847" y="5567229"/>
            <a:chExt cx="6738055" cy="520189"/>
          </a:xfrm>
        </p:grpSpPr>
        <p:grpSp>
          <p:nvGrpSpPr>
            <p:cNvPr id="31793" name="Group 31792">
              <a:extLst>
                <a:ext uri="{FF2B5EF4-FFF2-40B4-BE49-F238E27FC236}">
                  <a16:creationId xmlns:a16="http://schemas.microsoft.com/office/drawing/2014/main" id="{0293CCF2-B06B-C0C7-B861-FDA1021ED3C0}"/>
                </a:ext>
              </a:extLst>
            </p:cNvPr>
            <p:cNvGrpSpPr/>
            <p:nvPr/>
          </p:nvGrpSpPr>
          <p:grpSpPr>
            <a:xfrm>
              <a:off x="6041403" y="5772545"/>
              <a:ext cx="3778507" cy="314873"/>
              <a:chOff x="5966037" y="5383032"/>
              <a:chExt cx="5070896" cy="314873"/>
            </a:xfrm>
          </p:grpSpPr>
          <p:sp>
            <p:nvSpPr>
              <p:cNvPr id="31794" name="TextBox 31793">
                <a:extLst>
                  <a:ext uri="{FF2B5EF4-FFF2-40B4-BE49-F238E27FC236}">
                    <a16:creationId xmlns:a16="http://schemas.microsoft.com/office/drawing/2014/main" id="{240E7439-7437-52E3-217E-46A96FB0744B}"/>
                  </a:ext>
                </a:extLst>
              </p:cNvPr>
              <p:cNvSpPr txBox="1"/>
              <p:nvPr/>
            </p:nvSpPr>
            <p:spPr bwMode="auto">
              <a:xfrm>
                <a:off x="5966037" y="5388550"/>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87</a:t>
                </a:r>
              </a:p>
            </p:txBody>
          </p:sp>
          <p:sp>
            <p:nvSpPr>
              <p:cNvPr id="31795" name="TextBox 31794">
                <a:extLst>
                  <a:ext uri="{FF2B5EF4-FFF2-40B4-BE49-F238E27FC236}">
                    <a16:creationId xmlns:a16="http://schemas.microsoft.com/office/drawing/2014/main" id="{EC45CB68-EDDB-E9C4-E890-DA1F4C7A9E4C}"/>
                  </a:ext>
                </a:extLst>
              </p:cNvPr>
              <p:cNvSpPr txBox="1"/>
              <p:nvPr/>
            </p:nvSpPr>
            <p:spPr bwMode="auto">
              <a:xfrm>
                <a:off x="6461646" y="5388550"/>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31796" name="TextBox 31795">
                <a:extLst>
                  <a:ext uri="{FF2B5EF4-FFF2-40B4-BE49-F238E27FC236}">
                    <a16:creationId xmlns:a16="http://schemas.microsoft.com/office/drawing/2014/main" id="{60ED7C57-3E6F-03E2-E338-6A45BF1FA25E}"/>
                  </a:ext>
                </a:extLst>
              </p:cNvPr>
              <p:cNvSpPr txBox="1"/>
              <p:nvPr/>
            </p:nvSpPr>
            <p:spPr bwMode="auto">
              <a:xfrm>
                <a:off x="6967031" y="5385246"/>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83</a:t>
                </a:r>
              </a:p>
            </p:txBody>
          </p:sp>
          <p:sp>
            <p:nvSpPr>
              <p:cNvPr id="31797" name="TextBox 31796">
                <a:extLst>
                  <a:ext uri="{FF2B5EF4-FFF2-40B4-BE49-F238E27FC236}">
                    <a16:creationId xmlns:a16="http://schemas.microsoft.com/office/drawing/2014/main" id="{51CE74DA-9D8B-B8BD-56EB-FF36693E53BA}"/>
                  </a:ext>
                </a:extLst>
              </p:cNvPr>
              <p:cNvSpPr txBox="1"/>
              <p:nvPr/>
            </p:nvSpPr>
            <p:spPr bwMode="auto">
              <a:xfrm>
                <a:off x="7464837" y="5385246"/>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1798" name="TextBox 31797">
                <a:extLst>
                  <a:ext uri="{FF2B5EF4-FFF2-40B4-BE49-F238E27FC236}">
                    <a16:creationId xmlns:a16="http://schemas.microsoft.com/office/drawing/2014/main" id="{542694D9-6634-E74B-8B82-9CE3D6BC85D2}"/>
                  </a:ext>
                </a:extLst>
              </p:cNvPr>
              <p:cNvSpPr txBox="1"/>
              <p:nvPr/>
            </p:nvSpPr>
            <p:spPr bwMode="auto">
              <a:xfrm>
                <a:off x="7951323" y="5390128"/>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76</a:t>
                </a:r>
              </a:p>
            </p:txBody>
          </p:sp>
          <p:sp>
            <p:nvSpPr>
              <p:cNvPr id="31799" name="TextBox 31798">
                <a:extLst>
                  <a:ext uri="{FF2B5EF4-FFF2-40B4-BE49-F238E27FC236}">
                    <a16:creationId xmlns:a16="http://schemas.microsoft.com/office/drawing/2014/main" id="{5F0DB4D2-EC5C-0126-AABE-7471801145C1}"/>
                  </a:ext>
                </a:extLst>
              </p:cNvPr>
              <p:cNvSpPr txBox="1"/>
              <p:nvPr/>
            </p:nvSpPr>
            <p:spPr bwMode="auto">
              <a:xfrm>
                <a:off x="8492044" y="5386336"/>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68</a:t>
                </a:r>
              </a:p>
            </p:txBody>
          </p:sp>
          <p:sp>
            <p:nvSpPr>
              <p:cNvPr id="31800" name="TextBox 31799">
                <a:extLst>
                  <a:ext uri="{FF2B5EF4-FFF2-40B4-BE49-F238E27FC236}">
                    <a16:creationId xmlns:a16="http://schemas.microsoft.com/office/drawing/2014/main" id="{3001B34A-61A7-5672-F543-6B93A2B2CCDF}"/>
                  </a:ext>
                </a:extLst>
              </p:cNvPr>
              <p:cNvSpPr txBox="1"/>
              <p:nvPr/>
            </p:nvSpPr>
            <p:spPr bwMode="auto">
              <a:xfrm>
                <a:off x="8987652" y="5386336"/>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58</a:t>
                </a:r>
              </a:p>
            </p:txBody>
          </p:sp>
          <p:sp>
            <p:nvSpPr>
              <p:cNvPr id="31801" name="TextBox 31800">
                <a:extLst>
                  <a:ext uri="{FF2B5EF4-FFF2-40B4-BE49-F238E27FC236}">
                    <a16:creationId xmlns:a16="http://schemas.microsoft.com/office/drawing/2014/main" id="{C1ECB7E7-9822-5FE4-856A-4B6777C0095D}"/>
                  </a:ext>
                </a:extLst>
              </p:cNvPr>
              <p:cNvSpPr txBox="1"/>
              <p:nvPr/>
            </p:nvSpPr>
            <p:spPr bwMode="auto">
              <a:xfrm>
                <a:off x="9493039" y="5383032"/>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53</a:t>
                </a:r>
              </a:p>
            </p:txBody>
          </p:sp>
          <p:sp>
            <p:nvSpPr>
              <p:cNvPr id="31802" name="TextBox 31801">
                <a:extLst>
                  <a:ext uri="{FF2B5EF4-FFF2-40B4-BE49-F238E27FC236}">
                    <a16:creationId xmlns:a16="http://schemas.microsoft.com/office/drawing/2014/main" id="{55DD6C35-255B-A5A8-A60D-875E03400474}"/>
                  </a:ext>
                </a:extLst>
              </p:cNvPr>
              <p:cNvSpPr txBox="1"/>
              <p:nvPr/>
            </p:nvSpPr>
            <p:spPr bwMode="auto">
              <a:xfrm>
                <a:off x="9990846" y="5383032"/>
                <a:ext cx="493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p>
            </p:txBody>
          </p:sp>
          <p:sp>
            <p:nvSpPr>
              <p:cNvPr id="31803" name="TextBox 31802">
                <a:extLst>
                  <a:ext uri="{FF2B5EF4-FFF2-40B4-BE49-F238E27FC236}">
                    <a16:creationId xmlns:a16="http://schemas.microsoft.com/office/drawing/2014/main" id="{2997A441-5492-A0F9-4155-2C95C15B38CB}"/>
                  </a:ext>
                </a:extLst>
              </p:cNvPr>
              <p:cNvSpPr txBox="1"/>
              <p:nvPr/>
            </p:nvSpPr>
            <p:spPr bwMode="auto">
              <a:xfrm>
                <a:off x="10441503" y="5387914"/>
                <a:ext cx="5954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grpSp>
        <p:sp>
          <p:nvSpPr>
            <p:cNvPr id="31804" name="TextBox 31803">
              <a:extLst>
                <a:ext uri="{FF2B5EF4-FFF2-40B4-BE49-F238E27FC236}">
                  <a16:creationId xmlns:a16="http://schemas.microsoft.com/office/drawing/2014/main" id="{D7BFD1D6-1900-A825-62B0-2479B622A653}"/>
                </a:ext>
              </a:extLst>
            </p:cNvPr>
            <p:cNvSpPr txBox="1"/>
            <p:nvPr/>
          </p:nvSpPr>
          <p:spPr bwMode="auto">
            <a:xfrm>
              <a:off x="9790614" y="57760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1805" name="TextBox 31804">
              <a:extLst>
                <a:ext uri="{FF2B5EF4-FFF2-40B4-BE49-F238E27FC236}">
                  <a16:creationId xmlns:a16="http://schemas.microsoft.com/office/drawing/2014/main" id="{2CAAE5E8-DE2E-3055-7F6F-246602533CEC}"/>
                </a:ext>
              </a:extLst>
            </p:cNvPr>
            <p:cNvSpPr txBox="1"/>
            <p:nvPr/>
          </p:nvSpPr>
          <p:spPr bwMode="auto">
            <a:xfrm>
              <a:off x="10159909" y="57760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1806" name="TextBox 31805">
              <a:extLst>
                <a:ext uri="{FF2B5EF4-FFF2-40B4-BE49-F238E27FC236}">
                  <a16:creationId xmlns:a16="http://schemas.microsoft.com/office/drawing/2014/main" id="{D57B9B56-CBBC-4FA2-A7C7-DE933F93C520}"/>
                </a:ext>
              </a:extLst>
            </p:cNvPr>
            <p:cNvSpPr txBox="1"/>
            <p:nvPr/>
          </p:nvSpPr>
          <p:spPr bwMode="auto">
            <a:xfrm>
              <a:off x="10536491" y="57760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807" name="TextBox 31806">
              <a:extLst>
                <a:ext uri="{FF2B5EF4-FFF2-40B4-BE49-F238E27FC236}">
                  <a16:creationId xmlns:a16="http://schemas.microsoft.com/office/drawing/2014/main" id="{7162169F-2B7F-530F-ADD5-2EB74037024F}"/>
                </a:ext>
              </a:extLst>
            </p:cNvPr>
            <p:cNvSpPr txBox="1"/>
            <p:nvPr/>
          </p:nvSpPr>
          <p:spPr bwMode="auto">
            <a:xfrm>
              <a:off x="10953110" y="57760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808" name="TextBox 31807">
              <a:extLst>
                <a:ext uri="{FF2B5EF4-FFF2-40B4-BE49-F238E27FC236}">
                  <a16:creationId xmlns:a16="http://schemas.microsoft.com/office/drawing/2014/main" id="{57FA14DE-43CA-4825-508C-9A38CB1ABB76}"/>
                </a:ext>
              </a:extLst>
            </p:cNvPr>
            <p:cNvSpPr txBox="1"/>
            <p:nvPr/>
          </p:nvSpPr>
          <p:spPr bwMode="auto">
            <a:xfrm>
              <a:off x="11243226" y="5776093"/>
              <a:ext cx="4436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57" name="TextBox 31856">
              <a:extLst>
                <a:ext uri="{FF2B5EF4-FFF2-40B4-BE49-F238E27FC236}">
                  <a16:creationId xmlns:a16="http://schemas.microsoft.com/office/drawing/2014/main" id="{1E4C746D-A257-C3AA-3AE6-26A5229809A1}"/>
                </a:ext>
              </a:extLst>
            </p:cNvPr>
            <p:cNvSpPr txBox="1"/>
            <p:nvPr/>
          </p:nvSpPr>
          <p:spPr bwMode="auto">
            <a:xfrm>
              <a:off x="4948847" y="5567229"/>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grpSp>
    </p:spTree>
    <p:extLst>
      <p:ext uri="{BB962C8B-B14F-4D97-AF65-F5344CB8AC3E}">
        <p14:creationId xmlns:p14="http://schemas.microsoft.com/office/powerpoint/2010/main" val="98637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ASCENT: </a:t>
            </a:r>
            <a:r>
              <a:rPr lang="en-US" dirty="0"/>
              <a:t>Adverse Events</a:t>
            </a:r>
            <a:endParaRPr lang="en-US" altLang="en-US" dirty="0"/>
          </a:p>
        </p:txBody>
      </p:sp>
      <p:sp>
        <p:nvSpPr>
          <p:cNvPr id="2" name="Text Box 15">
            <a:extLst>
              <a:ext uri="{FF2B5EF4-FFF2-40B4-BE49-F238E27FC236}">
                <a16:creationId xmlns:a16="http://schemas.microsoft.com/office/drawing/2014/main" id="{8AED1168-8E16-6852-8282-4F5A9C6E4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757. Reproduced with permission. </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85868B3F-F53F-FA3F-0470-AE6BC5AB8170}"/>
              </a:ext>
            </a:extLst>
          </p:cNvPr>
          <p:cNvSpPr txBox="1"/>
          <p:nvPr/>
        </p:nvSpPr>
        <p:spPr bwMode="auto">
          <a:xfrm>
            <a:off x="6589568" y="1502657"/>
            <a:ext cx="51748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n-lt"/>
              </a:rPr>
              <a:t>Grade 3 AEs Observed in ≥2 Patients or </a:t>
            </a:r>
          </a:p>
          <a:p>
            <a:pPr algn="ctr"/>
            <a:r>
              <a:rPr lang="en-US" dirty="0">
                <a:solidFill>
                  <a:schemeClr val="bg1"/>
                </a:solidFill>
                <a:latin typeface="+mn-lt"/>
              </a:rPr>
              <a:t>Grade 4 AEs in ≥1 Patient</a:t>
            </a:r>
          </a:p>
        </p:txBody>
      </p:sp>
      <p:graphicFrame>
        <p:nvGraphicFramePr>
          <p:cNvPr id="8" name="Group 3">
            <a:extLst>
              <a:ext uri="{FF2B5EF4-FFF2-40B4-BE49-F238E27FC236}">
                <a16:creationId xmlns:a16="http://schemas.microsoft.com/office/drawing/2014/main" id="{4B964579-6ECF-3B7B-1F3E-C7AF597FC17C}"/>
              </a:ext>
            </a:extLst>
          </p:cNvPr>
          <p:cNvGraphicFramePr>
            <a:graphicFrameLocks/>
          </p:cNvGraphicFramePr>
          <p:nvPr>
            <p:extLst>
              <p:ext uri="{D42A27DB-BD31-4B8C-83A1-F6EECF244321}">
                <p14:modId xmlns:p14="http://schemas.microsoft.com/office/powerpoint/2010/main" val="1769146521"/>
              </p:ext>
            </p:extLst>
          </p:nvPr>
        </p:nvGraphicFramePr>
        <p:xfrm>
          <a:off x="522288" y="1617019"/>
          <a:ext cx="5224152" cy="4450176"/>
        </p:xfrm>
        <a:graphic>
          <a:graphicData uri="http://schemas.openxmlformats.org/drawingml/2006/table">
            <a:tbl>
              <a:tblPr/>
              <a:tblGrid>
                <a:gridCol w="3017520">
                  <a:extLst>
                    <a:ext uri="{9D8B030D-6E8A-4147-A177-3AD203B41FA5}">
                      <a16:colId xmlns:a16="http://schemas.microsoft.com/office/drawing/2014/main" val="20000"/>
                    </a:ext>
                  </a:extLst>
                </a:gridCol>
                <a:gridCol w="2206632">
                  <a:extLst>
                    <a:ext uri="{9D8B030D-6E8A-4147-A177-3AD203B41FA5}">
                      <a16:colId xmlns:a16="http://schemas.microsoft.com/office/drawing/2014/main" val="20001"/>
                    </a:ext>
                  </a:extLst>
                </a:gridCol>
              </a:tblGrid>
              <a:tr h="276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600" b="1" dirty="0">
                          <a:solidFill>
                            <a:prstClr val="white"/>
                          </a:solidFill>
                          <a:latin typeface="Calibri" panose="020F0502020204030204" pitchFamily="34" charset="0"/>
                          <a:cs typeface="Calibri" panose="020F0502020204030204" pitchFamily="34" charset="0"/>
                        </a:rPr>
                        <a:t>Patients (N = 87)</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834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Any-grade AE possibly related to Tx,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834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Hematologic EA grade ≥3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834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dirty="0">
                          <a:solidFill>
                            <a:srgbClr val="000000"/>
                          </a:solidFill>
                          <a:latin typeface="Calibri" panose="020F0502020204030204" pitchFamily="34" charset="0"/>
                          <a:cs typeface="Calibri" panose="020F0502020204030204" pitchFamily="34" charset="0"/>
                        </a:rPr>
                        <a:t>Nonhematologic AE grade ≥3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978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Carfilzomib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91622057"/>
                  </a:ext>
                </a:extLst>
              </a:tr>
              <a:tr h="1105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dose per cycle,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Daratumumab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Carfilzomib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Lenalidomide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4097141"/>
                  </a:ext>
                </a:extLst>
              </a:tr>
            </a:tbl>
          </a:graphicData>
        </a:graphic>
      </p:graphicFrame>
      <p:sp>
        <p:nvSpPr>
          <p:cNvPr id="4" name="TextBox 3">
            <a:extLst>
              <a:ext uri="{FF2B5EF4-FFF2-40B4-BE49-F238E27FC236}">
                <a16:creationId xmlns:a16="http://schemas.microsoft.com/office/drawing/2014/main" id="{7A7E714C-1935-854A-03C5-596FB49AEF47}"/>
              </a:ext>
            </a:extLst>
          </p:cNvPr>
          <p:cNvSpPr txBox="1"/>
          <p:nvPr/>
        </p:nvSpPr>
        <p:spPr bwMode="auto">
          <a:xfrm>
            <a:off x="6407411" y="5655401"/>
            <a:ext cx="5539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Deaths on trial: COVID-19 (n = 2), RSV (n = 1), PD (n = 1)</a:t>
            </a:r>
          </a:p>
        </p:txBody>
      </p:sp>
      <p:grpSp>
        <p:nvGrpSpPr>
          <p:cNvPr id="21" name="Group 20">
            <a:extLst>
              <a:ext uri="{FF2B5EF4-FFF2-40B4-BE49-F238E27FC236}">
                <a16:creationId xmlns:a16="http://schemas.microsoft.com/office/drawing/2014/main" id="{0A186A19-6F37-D8A7-39FE-2D7BCA569A52}"/>
              </a:ext>
            </a:extLst>
          </p:cNvPr>
          <p:cNvGrpSpPr/>
          <p:nvPr/>
        </p:nvGrpSpPr>
        <p:grpSpPr>
          <a:xfrm>
            <a:off x="7916489" y="5275196"/>
            <a:ext cx="1903619" cy="281881"/>
            <a:chOff x="8567884" y="5383032"/>
            <a:chExt cx="2469049" cy="281881"/>
          </a:xfrm>
        </p:grpSpPr>
        <p:sp>
          <p:nvSpPr>
            <p:cNvPr id="27" name="TextBox 26">
              <a:extLst>
                <a:ext uri="{FF2B5EF4-FFF2-40B4-BE49-F238E27FC236}">
                  <a16:creationId xmlns:a16="http://schemas.microsoft.com/office/drawing/2014/main" id="{D577BD46-1277-3605-B5CE-249603720341}"/>
                </a:ext>
              </a:extLst>
            </p:cNvPr>
            <p:cNvSpPr txBox="1"/>
            <p:nvPr/>
          </p:nvSpPr>
          <p:spPr bwMode="auto">
            <a:xfrm>
              <a:off x="8567884" y="5386336"/>
              <a:ext cx="3413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DC5F8B5E-513F-74C3-E908-BB9CE2A5288C}"/>
                </a:ext>
              </a:extLst>
            </p:cNvPr>
            <p:cNvSpPr txBox="1"/>
            <p:nvPr/>
          </p:nvSpPr>
          <p:spPr bwMode="auto">
            <a:xfrm>
              <a:off x="9063490" y="5386336"/>
              <a:ext cx="3413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9" name="TextBox 28">
              <a:extLst>
                <a:ext uri="{FF2B5EF4-FFF2-40B4-BE49-F238E27FC236}">
                  <a16:creationId xmlns:a16="http://schemas.microsoft.com/office/drawing/2014/main" id="{074CE5D4-25EB-CF16-47F9-9CE593559C22}"/>
                </a:ext>
              </a:extLst>
            </p:cNvPr>
            <p:cNvSpPr txBox="1"/>
            <p:nvPr/>
          </p:nvSpPr>
          <p:spPr bwMode="auto">
            <a:xfrm>
              <a:off x="9568878" y="5383032"/>
              <a:ext cx="3413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30" name="TextBox 29">
              <a:extLst>
                <a:ext uri="{FF2B5EF4-FFF2-40B4-BE49-F238E27FC236}">
                  <a16:creationId xmlns:a16="http://schemas.microsoft.com/office/drawing/2014/main" id="{03CA45DF-6B20-7BEF-9C02-10C55245E5F0}"/>
                </a:ext>
              </a:extLst>
            </p:cNvPr>
            <p:cNvSpPr txBox="1"/>
            <p:nvPr/>
          </p:nvSpPr>
          <p:spPr bwMode="auto">
            <a:xfrm>
              <a:off x="10066685" y="5383032"/>
              <a:ext cx="3413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1" name="TextBox 30">
              <a:extLst>
                <a:ext uri="{FF2B5EF4-FFF2-40B4-BE49-F238E27FC236}">
                  <a16:creationId xmlns:a16="http://schemas.microsoft.com/office/drawing/2014/main" id="{685E6B7A-2549-22B7-19E3-7AD58C36A051}"/>
                </a:ext>
              </a:extLst>
            </p:cNvPr>
            <p:cNvSpPr txBox="1"/>
            <p:nvPr/>
          </p:nvSpPr>
          <p:spPr bwMode="auto">
            <a:xfrm>
              <a:off x="10441503" y="5387914"/>
              <a:ext cx="5954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grpSp>
      <p:grpSp>
        <p:nvGrpSpPr>
          <p:cNvPr id="33" name="Group 32">
            <a:extLst>
              <a:ext uri="{FF2B5EF4-FFF2-40B4-BE49-F238E27FC236}">
                <a16:creationId xmlns:a16="http://schemas.microsoft.com/office/drawing/2014/main" id="{1745917B-98A4-C145-D0E8-FFF1A03D7691}"/>
              </a:ext>
            </a:extLst>
          </p:cNvPr>
          <p:cNvGrpSpPr/>
          <p:nvPr/>
        </p:nvGrpSpPr>
        <p:grpSpPr>
          <a:xfrm>
            <a:off x="8045141" y="5265767"/>
            <a:ext cx="3491914" cy="72516"/>
            <a:chOff x="6214079" y="5369982"/>
            <a:chExt cx="4511151" cy="69523"/>
          </a:xfrm>
        </p:grpSpPr>
        <p:grpSp>
          <p:nvGrpSpPr>
            <p:cNvPr id="40" name="Group 39">
              <a:extLst>
                <a:ext uri="{FF2B5EF4-FFF2-40B4-BE49-F238E27FC236}">
                  <a16:creationId xmlns:a16="http://schemas.microsoft.com/office/drawing/2014/main" id="{9D23E813-2DCA-61D7-095C-05108F2D42BD}"/>
                </a:ext>
              </a:extLst>
            </p:cNvPr>
            <p:cNvGrpSpPr/>
            <p:nvPr/>
          </p:nvGrpSpPr>
          <p:grpSpPr>
            <a:xfrm rot="5400000">
              <a:off x="7176020" y="4412347"/>
              <a:ext cx="65217" cy="1989100"/>
              <a:chOff x="6745646" y="2172436"/>
              <a:chExt cx="59556" cy="1679171"/>
            </a:xfrm>
          </p:grpSpPr>
          <p:cxnSp>
            <p:nvCxnSpPr>
              <p:cNvPr id="47" name="Straight Connector 46">
                <a:extLst>
                  <a:ext uri="{FF2B5EF4-FFF2-40B4-BE49-F238E27FC236}">
                    <a16:creationId xmlns:a16="http://schemas.microsoft.com/office/drawing/2014/main" id="{F543DCA5-4FAA-B570-648C-144CD03E5421}"/>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F044837-9F39-EBC2-60CA-E513D75AA87B}"/>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1D76D88-E082-3A5D-2409-5F7922A3DFF0}"/>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9490CD4-D99A-F4FD-0D34-379BF4A69150}"/>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5ADC0E5-2E52-3C68-19FB-2CEB66FE6A04}"/>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8075CD87-40A7-4EF5-9D60-AA0AE4ADECDA}"/>
                </a:ext>
              </a:extLst>
            </p:cNvPr>
            <p:cNvGrpSpPr/>
            <p:nvPr/>
          </p:nvGrpSpPr>
          <p:grpSpPr>
            <a:xfrm rot="5400000">
              <a:off x="9698071" y="4408041"/>
              <a:ext cx="65217" cy="1989100"/>
              <a:chOff x="6745646" y="2172436"/>
              <a:chExt cx="59556" cy="1679171"/>
            </a:xfrm>
          </p:grpSpPr>
          <p:cxnSp>
            <p:nvCxnSpPr>
              <p:cNvPr id="42" name="Straight Connector 41">
                <a:extLst>
                  <a:ext uri="{FF2B5EF4-FFF2-40B4-BE49-F238E27FC236}">
                    <a16:creationId xmlns:a16="http://schemas.microsoft.com/office/drawing/2014/main" id="{5CD36A27-95D7-78D9-7632-2AA233B08C04}"/>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2C6FB48-4FA6-8214-340D-1033EBA2769C}"/>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E770C5D-66FF-A8D7-B270-7D414595CA68}"/>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58CF393-63D2-861E-9085-99328D9DCE51}"/>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5EEAEF2-B4F6-C58A-06CE-700EAD053CCE}"/>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2" name="TextBox 51">
            <a:extLst>
              <a:ext uri="{FF2B5EF4-FFF2-40B4-BE49-F238E27FC236}">
                <a16:creationId xmlns:a16="http://schemas.microsoft.com/office/drawing/2014/main" id="{1E6B579C-CD9F-6BB9-2F71-D23A4978E15D}"/>
              </a:ext>
            </a:extLst>
          </p:cNvPr>
          <p:cNvSpPr txBox="1"/>
          <p:nvPr/>
        </p:nvSpPr>
        <p:spPr bwMode="auto">
          <a:xfrm>
            <a:off x="9865687" y="528229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53" name="TextBox 52">
            <a:extLst>
              <a:ext uri="{FF2B5EF4-FFF2-40B4-BE49-F238E27FC236}">
                <a16:creationId xmlns:a16="http://schemas.microsoft.com/office/drawing/2014/main" id="{625647C8-0187-7B2C-6FE1-97B01CE527B9}"/>
              </a:ext>
            </a:extLst>
          </p:cNvPr>
          <p:cNvSpPr txBox="1"/>
          <p:nvPr/>
        </p:nvSpPr>
        <p:spPr bwMode="auto">
          <a:xfrm>
            <a:off x="10247797" y="528229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8869C43A-1E58-E83D-B977-EE6B21121C13}"/>
              </a:ext>
            </a:extLst>
          </p:cNvPr>
          <p:cNvSpPr txBox="1"/>
          <p:nvPr/>
        </p:nvSpPr>
        <p:spPr bwMode="auto">
          <a:xfrm>
            <a:off x="10637447" y="527898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55" name="TextBox 54">
            <a:extLst>
              <a:ext uri="{FF2B5EF4-FFF2-40B4-BE49-F238E27FC236}">
                <a16:creationId xmlns:a16="http://schemas.microsoft.com/office/drawing/2014/main" id="{431E565F-3F8A-DD62-5455-7EFC4AF26AEE}"/>
              </a:ext>
            </a:extLst>
          </p:cNvPr>
          <p:cNvSpPr txBox="1"/>
          <p:nvPr/>
        </p:nvSpPr>
        <p:spPr bwMode="auto">
          <a:xfrm>
            <a:off x="11029962" y="527898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56" name="TextBox 55">
            <a:extLst>
              <a:ext uri="{FF2B5EF4-FFF2-40B4-BE49-F238E27FC236}">
                <a16:creationId xmlns:a16="http://schemas.microsoft.com/office/drawing/2014/main" id="{D13C9AE9-A544-2C2C-83FF-D922BE993243}"/>
              </a:ext>
            </a:extLst>
          </p:cNvPr>
          <p:cNvSpPr txBox="1"/>
          <p:nvPr/>
        </p:nvSpPr>
        <p:spPr bwMode="auto">
          <a:xfrm>
            <a:off x="11310235" y="5283870"/>
            <a:ext cx="4590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61" name="CuadroTexto 7">
            <a:extLst>
              <a:ext uri="{FF2B5EF4-FFF2-40B4-BE49-F238E27FC236}">
                <a16:creationId xmlns:a16="http://schemas.microsoft.com/office/drawing/2014/main" id="{55AF9536-E549-E3ED-58E5-B872A7C018D9}"/>
              </a:ext>
            </a:extLst>
          </p:cNvPr>
          <p:cNvSpPr txBox="1"/>
          <p:nvPr/>
        </p:nvSpPr>
        <p:spPr>
          <a:xfrm>
            <a:off x="6015363" y="2235571"/>
            <a:ext cx="2008499" cy="3121304"/>
          </a:xfrm>
          <a:prstGeom prst="rect">
            <a:avLst/>
          </a:prstGeom>
          <a:noFill/>
        </p:spPr>
        <p:txBody>
          <a:bodyPr wrap="none" rtlCol="0">
            <a:spAutoFit/>
          </a:bodyPr>
          <a:lstStyle/>
          <a:p>
            <a:pPr algn="r">
              <a:lnSpc>
                <a:spcPct val="78000"/>
              </a:lnSpc>
            </a:pPr>
            <a:r>
              <a:rPr lang="en-US" sz="1200" b="0" dirty="0">
                <a:solidFill>
                  <a:schemeClr val="bg1"/>
                </a:solidFill>
                <a:latin typeface="+mn-lt"/>
              </a:rPr>
              <a:t>Hypocalcemia</a:t>
            </a:r>
          </a:p>
          <a:p>
            <a:pPr algn="r">
              <a:lnSpc>
                <a:spcPct val="78000"/>
              </a:lnSpc>
            </a:pPr>
            <a:r>
              <a:rPr lang="en-US" sz="1200" b="0" dirty="0">
                <a:solidFill>
                  <a:schemeClr val="bg1"/>
                </a:solidFill>
                <a:latin typeface="+mn-lt"/>
              </a:rPr>
              <a:t>COVID-19 hospitalization</a:t>
            </a:r>
          </a:p>
          <a:p>
            <a:pPr algn="r">
              <a:lnSpc>
                <a:spcPct val="78000"/>
              </a:lnSpc>
            </a:pPr>
            <a:r>
              <a:rPr lang="en-US" sz="1200" b="0" dirty="0">
                <a:solidFill>
                  <a:schemeClr val="bg1"/>
                </a:solidFill>
                <a:latin typeface="+mn-lt"/>
              </a:rPr>
              <a:t>Hyponatremia</a:t>
            </a:r>
          </a:p>
          <a:p>
            <a:pPr algn="r">
              <a:lnSpc>
                <a:spcPct val="78000"/>
              </a:lnSpc>
            </a:pPr>
            <a:r>
              <a:rPr lang="en-US" sz="1200" b="0" dirty="0">
                <a:solidFill>
                  <a:schemeClr val="bg1"/>
                </a:solidFill>
                <a:latin typeface="+mn-lt"/>
              </a:rPr>
              <a:t>Hemolytic uremic syndrome</a:t>
            </a:r>
          </a:p>
          <a:p>
            <a:pPr algn="r">
              <a:lnSpc>
                <a:spcPct val="78000"/>
              </a:lnSpc>
            </a:pPr>
            <a:r>
              <a:rPr lang="en-US" sz="1200" b="0" dirty="0">
                <a:solidFill>
                  <a:schemeClr val="bg1"/>
                </a:solidFill>
                <a:latin typeface="+mn-lt"/>
              </a:rPr>
              <a:t>Cerebral artery thrombosis</a:t>
            </a:r>
          </a:p>
          <a:p>
            <a:pPr algn="r">
              <a:lnSpc>
                <a:spcPct val="78000"/>
              </a:lnSpc>
            </a:pPr>
            <a:r>
              <a:rPr lang="en-US" sz="1200" b="0" dirty="0">
                <a:solidFill>
                  <a:schemeClr val="bg1"/>
                </a:solidFill>
                <a:latin typeface="+mn-lt"/>
              </a:rPr>
              <a:t>Influenza</a:t>
            </a:r>
          </a:p>
          <a:p>
            <a:pPr algn="r">
              <a:lnSpc>
                <a:spcPct val="78000"/>
              </a:lnSpc>
            </a:pPr>
            <a:r>
              <a:rPr lang="en-US" sz="1200" b="0" dirty="0">
                <a:solidFill>
                  <a:schemeClr val="bg1"/>
                </a:solidFill>
                <a:latin typeface="+mn-lt"/>
              </a:rPr>
              <a:t>Non-cardiac chest pain</a:t>
            </a:r>
          </a:p>
          <a:p>
            <a:pPr algn="r">
              <a:lnSpc>
                <a:spcPct val="78000"/>
              </a:lnSpc>
            </a:pPr>
            <a:r>
              <a:rPr lang="en-US" sz="1200" b="0" dirty="0">
                <a:solidFill>
                  <a:schemeClr val="bg1"/>
                </a:solidFill>
                <a:latin typeface="+mn-lt"/>
              </a:rPr>
              <a:t>Cataract</a:t>
            </a:r>
          </a:p>
          <a:p>
            <a:pPr algn="r">
              <a:lnSpc>
                <a:spcPct val="78000"/>
              </a:lnSpc>
            </a:pPr>
            <a:r>
              <a:rPr lang="en-US" sz="1200" b="0" dirty="0">
                <a:solidFill>
                  <a:schemeClr val="bg1"/>
                </a:solidFill>
                <a:latin typeface="+mn-lt"/>
              </a:rPr>
              <a:t>Thrombocytopenia</a:t>
            </a:r>
          </a:p>
          <a:p>
            <a:pPr algn="r">
              <a:lnSpc>
                <a:spcPct val="78000"/>
              </a:lnSpc>
            </a:pPr>
            <a:r>
              <a:rPr lang="en-US" sz="1200" b="0" dirty="0">
                <a:solidFill>
                  <a:schemeClr val="bg1"/>
                </a:solidFill>
                <a:latin typeface="+mn-lt"/>
              </a:rPr>
              <a:t>Sepsis</a:t>
            </a:r>
          </a:p>
          <a:p>
            <a:pPr algn="r">
              <a:lnSpc>
                <a:spcPct val="78000"/>
              </a:lnSpc>
            </a:pPr>
            <a:r>
              <a:rPr lang="en-US" sz="1200" b="0" dirty="0">
                <a:solidFill>
                  <a:schemeClr val="bg1"/>
                </a:solidFill>
                <a:latin typeface="+mn-lt"/>
              </a:rPr>
              <a:t>Embolism</a:t>
            </a:r>
          </a:p>
          <a:p>
            <a:pPr algn="r">
              <a:lnSpc>
                <a:spcPct val="78000"/>
              </a:lnSpc>
            </a:pPr>
            <a:r>
              <a:rPr lang="en-US" sz="1200" b="0" dirty="0">
                <a:solidFill>
                  <a:schemeClr val="bg1"/>
                </a:solidFill>
                <a:latin typeface="+mn-lt"/>
              </a:rPr>
              <a:t>Atrial fibrillation</a:t>
            </a:r>
          </a:p>
          <a:p>
            <a:pPr algn="r">
              <a:lnSpc>
                <a:spcPct val="78000"/>
              </a:lnSpc>
            </a:pPr>
            <a:r>
              <a:rPr lang="en-US" sz="1200" b="0" dirty="0">
                <a:solidFill>
                  <a:schemeClr val="bg1"/>
                </a:solidFill>
                <a:latin typeface="+mn-lt"/>
              </a:rPr>
              <a:t>Appendicitis</a:t>
            </a:r>
          </a:p>
          <a:p>
            <a:pPr algn="r">
              <a:lnSpc>
                <a:spcPct val="78000"/>
              </a:lnSpc>
            </a:pPr>
            <a:r>
              <a:rPr lang="en-US" sz="1200" b="0" dirty="0">
                <a:solidFill>
                  <a:schemeClr val="bg1"/>
                </a:solidFill>
                <a:latin typeface="+mn-lt"/>
              </a:rPr>
              <a:t>Pulmonary embolism</a:t>
            </a:r>
          </a:p>
          <a:p>
            <a:pPr algn="r">
              <a:lnSpc>
                <a:spcPct val="78000"/>
              </a:lnSpc>
            </a:pPr>
            <a:r>
              <a:rPr lang="en-US" sz="1200" b="0" dirty="0">
                <a:solidFill>
                  <a:schemeClr val="bg1"/>
                </a:solidFill>
                <a:latin typeface="+mn-lt"/>
              </a:rPr>
              <a:t>Diarrhea</a:t>
            </a:r>
          </a:p>
          <a:p>
            <a:pPr algn="r">
              <a:lnSpc>
                <a:spcPct val="78000"/>
              </a:lnSpc>
            </a:pPr>
            <a:r>
              <a:rPr lang="en-US" sz="1200" b="0" dirty="0">
                <a:solidFill>
                  <a:schemeClr val="bg1"/>
                </a:solidFill>
                <a:latin typeface="+mn-lt"/>
              </a:rPr>
              <a:t>Colitis</a:t>
            </a:r>
          </a:p>
          <a:p>
            <a:pPr algn="r">
              <a:lnSpc>
                <a:spcPct val="78000"/>
              </a:lnSpc>
            </a:pPr>
            <a:r>
              <a:rPr lang="en-US" sz="1200" b="0" dirty="0">
                <a:solidFill>
                  <a:schemeClr val="bg1"/>
                </a:solidFill>
                <a:latin typeface="+mn-lt"/>
              </a:rPr>
              <a:t>Lymphocyte count decreased</a:t>
            </a:r>
          </a:p>
          <a:p>
            <a:pPr algn="r">
              <a:lnSpc>
                <a:spcPct val="78000"/>
              </a:lnSpc>
            </a:pPr>
            <a:r>
              <a:rPr lang="en-US" sz="1200" b="0" dirty="0">
                <a:solidFill>
                  <a:schemeClr val="bg1"/>
                </a:solidFill>
                <a:latin typeface="+mn-lt"/>
              </a:rPr>
              <a:t>Syncope</a:t>
            </a:r>
          </a:p>
          <a:p>
            <a:pPr algn="r">
              <a:lnSpc>
                <a:spcPct val="78000"/>
              </a:lnSpc>
            </a:pPr>
            <a:r>
              <a:rPr lang="en-US" sz="1200" b="0" dirty="0">
                <a:solidFill>
                  <a:schemeClr val="bg1"/>
                </a:solidFill>
                <a:latin typeface="+mn-lt"/>
              </a:rPr>
              <a:t>Pneumonia</a:t>
            </a:r>
          </a:p>
          <a:p>
            <a:pPr algn="r">
              <a:lnSpc>
                <a:spcPct val="78000"/>
              </a:lnSpc>
            </a:pPr>
            <a:r>
              <a:rPr lang="en-US" sz="1200" b="0" dirty="0">
                <a:solidFill>
                  <a:schemeClr val="bg1"/>
                </a:solidFill>
                <a:latin typeface="+mn-lt"/>
              </a:rPr>
              <a:t>Hypertension</a:t>
            </a:r>
          </a:p>
          <a:p>
            <a:pPr algn="r">
              <a:lnSpc>
                <a:spcPct val="78000"/>
              </a:lnSpc>
            </a:pPr>
            <a:r>
              <a:rPr lang="en-US" sz="1200" b="0" dirty="0">
                <a:solidFill>
                  <a:schemeClr val="bg1"/>
                </a:solidFill>
                <a:latin typeface="+mn-lt"/>
              </a:rPr>
              <a:t>Neutrophil count decreased</a:t>
            </a:r>
          </a:p>
        </p:txBody>
      </p:sp>
      <p:grpSp>
        <p:nvGrpSpPr>
          <p:cNvPr id="31765" name="Group 31764">
            <a:extLst>
              <a:ext uri="{FF2B5EF4-FFF2-40B4-BE49-F238E27FC236}">
                <a16:creationId xmlns:a16="http://schemas.microsoft.com/office/drawing/2014/main" id="{341388F5-2CE7-1490-7C06-9ED65EFF74BC}"/>
              </a:ext>
            </a:extLst>
          </p:cNvPr>
          <p:cNvGrpSpPr/>
          <p:nvPr/>
        </p:nvGrpSpPr>
        <p:grpSpPr>
          <a:xfrm>
            <a:off x="7985455" y="2369961"/>
            <a:ext cx="59684" cy="2828580"/>
            <a:chOff x="7985455" y="2223904"/>
            <a:chExt cx="59684" cy="2828580"/>
          </a:xfrm>
        </p:grpSpPr>
        <p:grpSp>
          <p:nvGrpSpPr>
            <p:cNvPr id="6" name="Group 5">
              <a:extLst>
                <a:ext uri="{FF2B5EF4-FFF2-40B4-BE49-F238E27FC236}">
                  <a16:creationId xmlns:a16="http://schemas.microsoft.com/office/drawing/2014/main" id="{E22DDE6F-043C-10E7-E44E-454B40A1920E}"/>
                </a:ext>
              </a:extLst>
            </p:cNvPr>
            <p:cNvGrpSpPr/>
            <p:nvPr/>
          </p:nvGrpSpPr>
          <p:grpSpPr>
            <a:xfrm>
              <a:off x="7992802" y="4342489"/>
              <a:ext cx="52337" cy="709995"/>
              <a:chOff x="6745646" y="1752643"/>
              <a:chExt cx="59556" cy="2098964"/>
            </a:xfrm>
          </p:grpSpPr>
          <p:cxnSp>
            <p:nvCxnSpPr>
              <p:cNvPr id="9" name="Straight Connector 8">
                <a:extLst>
                  <a:ext uri="{FF2B5EF4-FFF2-40B4-BE49-F238E27FC236}">
                    <a16:creationId xmlns:a16="http://schemas.microsoft.com/office/drawing/2014/main" id="{538861DF-2850-8346-8A09-C5437399C935}"/>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CD00CBD6-AE38-4B70-E4E0-7394D1D360E8}"/>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E623F72-EA7F-79DC-9FED-9D9A4B394291}"/>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A94FEBF-D5C2-6FAF-929A-596410045DA0}"/>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B379245-2B47-2CEC-48FF-2FAD9C19385F}"/>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C060916-59AC-823A-AFFF-4877A021FCEC}"/>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F3DFA1DF-724A-8572-0682-A216C94DACB6}"/>
                </a:ext>
              </a:extLst>
            </p:cNvPr>
            <p:cNvGrpSpPr/>
            <p:nvPr/>
          </p:nvGrpSpPr>
          <p:grpSpPr>
            <a:xfrm>
              <a:off x="7987979" y="3497624"/>
              <a:ext cx="52337" cy="709995"/>
              <a:chOff x="6745646" y="1752643"/>
              <a:chExt cx="59556" cy="2098964"/>
            </a:xfrm>
          </p:grpSpPr>
          <p:cxnSp>
            <p:nvCxnSpPr>
              <p:cNvPr id="31744" name="Straight Connector 31743">
                <a:extLst>
                  <a:ext uri="{FF2B5EF4-FFF2-40B4-BE49-F238E27FC236}">
                    <a16:creationId xmlns:a16="http://schemas.microsoft.com/office/drawing/2014/main" id="{B22B7E20-2440-C12D-8048-9E404E47FA85}"/>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E26C93FD-08CA-7378-AD39-12884DED1393}"/>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525CACBD-ED6F-B56E-8AA4-87C8478DA088}"/>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7DE06050-C4BE-6C21-A388-5AB951815806}"/>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8D0C6200-1B59-363A-0BB5-904EB37F93FF}"/>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8879D338-D6EF-CF7B-800C-A52E519B5792}"/>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1" name="Group 31750">
              <a:extLst>
                <a:ext uri="{FF2B5EF4-FFF2-40B4-BE49-F238E27FC236}">
                  <a16:creationId xmlns:a16="http://schemas.microsoft.com/office/drawing/2014/main" id="{0E494DE4-1803-BFE3-4263-575E285BA361}"/>
                </a:ext>
              </a:extLst>
            </p:cNvPr>
            <p:cNvGrpSpPr/>
            <p:nvPr/>
          </p:nvGrpSpPr>
          <p:grpSpPr>
            <a:xfrm>
              <a:off x="7985455" y="2642771"/>
              <a:ext cx="52337" cy="709995"/>
              <a:chOff x="6745646" y="1752643"/>
              <a:chExt cx="59556" cy="2098964"/>
            </a:xfrm>
          </p:grpSpPr>
          <p:cxnSp>
            <p:nvCxnSpPr>
              <p:cNvPr id="31752" name="Straight Connector 31751">
                <a:extLst>
                  <a:ext uri="{FF2B5EF4-FFF2-40B4-BE49-F238E27FC236}">
                    <a16:creationId xmlns:a16="http://schemas.microsoft.com/office/drawing/2014/main" id="{955F9223-56CE-73F1-E38B-01E1326A715E}"/>
                  </a:ext>
                </a:extLst>
              </p:cNvPr>
              <p:cNvCxnSpPr>
                <a:cxnSpLocks/>
              </p:cNvCxnSpPr>
              <p:nvPr/>
            </p:nvCxnSpPr>
            <p:spPr bwMode="auto">
              <a:xfrm flipH="1">
                <a:off x="6745646" y="1752643"/>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A6B89845-D252-EA57-339D-58D943ACC7B8}"/>
                  </a:ext>
                </a:extLst>
              </p:cNvPr>
              <p:cNvCxnSpPr>
                <a:cxnSpLocks/>
              </p:cNvCxnSpPr>
              <p:nvPr/>
            </p:nvCxnSpPr>
            <p:spPr bwMode="auto">
              <a:xfrm flipH="1">
                <a:off x="6745646" y="2172436"/>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4DFE04DD-B342-6222-F1D7-56CDEAF3EC41}"/>
                  </a:ext>
                </a:extLst>
              </p:cNvPr>
              <p:cNvCxnSpPr>
                <a:cxnSpLocks/>
              </p:cNvCxnSpPr>
              <p:nvPr/>
            </p:nvCxnSpPr>
            <p:spPr bwMode="auto">
              <a:xfrm flipH="1">
                <a:off x="6745646" y="2592229"/>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9DD30200-5526-7A7D-A20E-07804CACFFCA}"/>
                  </a:ext>
                </a:extLst>
              </p:cNvPr>
              <p:cNvCxnSpPr>
                <a:cxnSpLocks/>
              </p:cNvCxnSpPr>
              <p:nvPr/>
            </p:nvCxnSpPr>
            <p:spPr bwMode="auto">
              <a:xfrm flipH="1">
                <a:off x="6745646"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61CE80EC-D941-9754-DC8E-C806B504969E}"/>
                  </a:ext>
                </a:extLst>
              </p:cNvPr>
              <p:cNvCxnSpPr>
                <a:cxnSpLocks/>
              </p:cNvCxnSpPr>
              <p:nvPr/>
            </p:nvCxnSpPr>
            <p:spPr bwMode="auto">
              <a:xfrm flipH="1">
                <a:off x="6745646" y="3431815"/>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FCA5C7D3-883A-B3E1-578D-AF69636116DB}"/>
                  </a:ext>
                </a:extLst>
              </p:cNvPr>
              <p:cNvCxnSpPr>
                <a:cxnSpLocks/>
              </p:cNvCxnSpPr>
              <p:nvPr/>
            </p:nvCxnSpPr>
            <p:spPr bwMode="auto">
              <a:xfrm flipH="1">
                <a:off x="6745646"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8" name="Group 31757">
              <a:extLst>
                <a:ext uri="{FF2B5EF4-FFF2-40B4-BE49-F238E27FC236}">
                  <a16:creationId xmlns:a16="http://schemas.microsoft.com/office/drawing/2014/main" id="{0A08B600-6F3A-31C5-9926-ACB758D96B08}"/>
                </a:ext>
              </a:extLst>
            </p:cNvPr>
            <p:cNvGrpSpPr/>
            <p:nvPr/>
          </p:nvGrpSpPr>
          <p:grpSpPr>
            <a:xfrm>
              <a:off x="7987312" y="2223904"/>
              <a:ext cx="52400" cy="283998"/>
              <a:chOff x="6753170" y="3012022"/>
              <a:chExt cx="59627" cy="839585"/>
            </a:xfrm>
          </p:grpSpPr>
          <p:cxnSp>
            <p:nvCxnSpPr>
              <p:cNvPr id="31762" name="Straight Connector 31761">
                <a:extLst>
                  <a:ext uri="{FF2B5EF4-FFF2-40B4-BE49-F238E27FC236}">
                    <a16:creationId xmlns:a16="http://schemas.microsoft.com/office/drawing/2014/main" id="{29E46125-37B6-7478-2B5B-29FCBE0E362F}"/>
                  </a:ext>
                </a:extLst>
              </p:cNvPr>
              <p:cNvCxnSpPr>
                <a:cxnSpLocks/>
              </p:cNvCxnSpPr>
              <p:nvPr/>
            </p:nvCxnSpPr>
            <p:spPr bwMode="auto">
              <a:xfrm flipH="1">
                <a:off x="6753170" y="3012022"/>
                <a:ext cx="59556"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149078FB-5F13-2486-25A5-72E3B55E4C34}"/>
                  </a:ext>
                </a:extLst>
              </p:cNvPr>
              <p:cNvCxnSpPr>
                <a:cxnSpLocks/>
              </p:cNvCxnSpPr>
              <p:nvPr/>
            </p:nvCxnSpPr>
            <p:spPr bwMode="auto">
              <a:xfrm flipH="1">
                <a:off x="6753240" y="3431814"/>
                <a:ext cx="59557"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32695F04-1E4B-2E5C-1532-C6BC37567288}"/>
                  </a:ext>
                </a:extLst>
              </p:cNvPr>
              <p:cNvCxnSpPr>
                <a:cxnSpLocks/>
              </p:cNvCxnSpPr>
              <p:nvPr/>
            </p:nvCxnSpPr>
            <p:spPr bwMode="auto">
              <a:xfrm flipH="1">
                <a:off x="6753170" y="3851607"/>
                <a:ext cx="5955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766" name="CuadroTexto 7">
            <a:extLst>
              <a:ext uri="{FF2B5EF4-FFF2-40B4-BE49-F238E27FC236}">
                <a16:creationId xmlns:a16="http://schemas.microsoft.com/office/drawing/2014/main" id="{C49A0837-63A8-4B8E-30DB-F1A02D5B75CB}"/>
              </a:ext>
            </a:extLst>
          </p:cNvPr>
          <p:cNvSpPr txBox="1"/>
          <p:nvPr/>
        </p:nvSpPr>
        <p:spPr>
          <a:xfrm>
            <a:off x="10258459" y="2551252"/>
            <a:ext cx="676852" cy="385042"/>
          </a:xfrm>
          <a:prstGeom prst="rect">
            <a:avLst/>
          </a:prstGeom>
          <a:noFill/>
        </p:spPr>
        <p:txBody>
          <a:bodyPr wrap="none" rtlCol="0">
            <a:spAutoFit/>
          </a:bodyPr>
          <a:lstStyle/>
          <a:p>
            <a:pPr>
              <a:lnSpc>
                <a:spcPct val="78000"/>
              </a:lnSpc>
            </a:pPr>
            <a:r>
              <a:rPr lang="es-ES" sz="1200" b="0" dirty="0">
                <a:solidFill>
                  <a:schemeClr val="bg1"/>
                </a:solidFill>
                <a:latin typeface="+mn-lt"/>
              </a:rPr>
              <a:t>Grade 3</a:t>
            </a:r>
          </a:p>
          <a:p>
            <a:pPr>
              <a:lnSpc>
                <a:spcPct val="78000"/>
              </a:lnSpc>
            </a:pPr>
            <a:r>
              <a:rPr lang="es-ES" sz="1200" b="0" dirty="0">
                <a:solidFill>
                  <a:schemeClr val="bg1"/>
                </a:solidFill>
                <a:latin typeface="+mn-lt"/>
              </a:rPr>
              <a:t>Grade 4</a:t>
            </a:r>
          </a:p>
        </p:txBody>
      </p:sp>
      <p:sp>
        <p:nvSpPr>
          <p:cNvPr id="31767" name="Rectangle 31766">
            <a:extLst>
              <a:ext uri="{FF2B5EF4-FFF2-40B4-BE49-F238E27FC236}">
                <a16:creationId xmlns:a16="http://schemas.microsoft.com/office/drawing/2014/main" id="{42B7FBF2-F811-72C1-B832-491B632FAAE8}"/>
              </a:ext>
            </a:extLst>
          </p:cNvPr>
          <p:cNvSpPr/>
          <p:nvPr/>
        </p:nvSpPr>
        <p:spPr bwMode="auto">
          <a:xfrm>
            <a:off x="10216239" y="2611739"/>
            <a:ext cx="84439" cy="844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8" name="Rectangle 31767">
            <a:extLst>
              <a:ext uri="{FF2B5EF4-FFF2-40B4-BE49-F238E27FC236}">
                <a16:creationId xmlns:a16="http://schemas.microsoft.com/office/drawing/2014/main" id="{699BF24E-07D5-BB54-F378-634994ED5500}"/>
              </a:ext>
            </a:extLst>
          </p:cNvPr>
          <p:cNvSpPr/>
          <p:nvPr/>
        </p:nvSpPr>
        <p:spPr bwMode="auto">
          <a:xfrm>
            <a:off x="10211103" y="2766903"/>
            <a:ext cx="84439" cy="844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73" name="Straight Connector 31772">
            <a:extLst>
              <a:ext uri="{FF2B5EF4-FFF2-40B4-BE49-F238E27FC236}">
                <a16:creationId xmlns:a16="http://schemas.microsoft.com/office/drawing/2014/main" id="{C07B18AD-061C-2B26-F8AF-51CB93DBD65A}"/>
              </a:ext>
            </a:extLst>
          </p:cNvPr>
          <p:cNvCxnSpPr>
            <a:cxnSpLocks/>
          </p:cNvCxnSpPr>
          <p:nvPr/>
        </p:nvCxnSpPr>
        <p:spPr bwMode="auto">
          <a:xfrm>
            <a:off x="8054802" y="2345844"/>
            <a:ext cx="381996" cy="0"/>
          </a:xfrm>
          <a:prstGeom prst="line">
            <a:avLst/>
          </a:prstGeom>
          <a:noFill/>
          <a:ln w="57150" cap="flat" cmpd="sng" algn="ctr">
            <a:solidFill>
              <a:schemeClr val="accent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06E9CBCC-996B-68BE-0BB9-0F986EA3D474}"/>
              </a:ext>
            </a:extLst>
          </p:cNvPr>
          <p:cNvCxnSpPr>
            <a:cxnSpLocks/>
          </p:cNvCxnSpPr>
          <p:nvPr/>
        </p:nvCxnSpPr>
        <p:spPr bwMode="auto">
          <a:xfrm>
            <a:off x="8045139" y="2481171"/>
            <a:ext cx="391659" cy="0"/>
          </a:xfrm>
          <a:prstGeom prst="line">
            <a:avLst/>
          </a:prstGeom>
          <a:noFill/>
          <a:ln w="57150"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020EC451-0629-9468-573A-D8691C2AA171}"/>
              </a:ext>
            </a:extLst>
          </p:cNvPr>
          <p:cNvCxnSpPr>
            <a:cxnSpLocks/>
          </p:cNvCxnSpPr>
          <p:nvPr/>
        </p:nvCxnSpPr>
        <p:spPr bwMode="auto">
          <a:xfrm>
            <a:off x="8057791" y="2631576"/>
            <a:ext cx="381996" cy="0"/>
          </a:xfrm>
          <a:prstGeom prst="line">
            <a:avLst/>
          </a:prstGeom>
          <a:noFill/>
          <a:ln w="57150"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7AF62FDF-54B1-A502-CF94-FD5C99F59DCD}"/>
              </a:ext>
            </a:extLst>
          </p:cNvPr>
          <p:cNvCxnSpPr>
            <a:cxnSpLocks/>
          </p:cNvCxnSpPr>
          <p:nvPr/>
        </p:nvCxnSpPr>
        <p:spPr bwMode="auto">
          <a:xfrm>
            <a:off x="8048128" y="2766903"/>
            <a:ext cx="391659" cy="0"/>
          </a:xfrm>
          <a:prstGeom prst="line">
            <a:avLst/>
          </a:prstGeom>
          <a:noFill/>
          <a:ln w="57150"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70408080-AD93-AF38-19C2-A0D299298647}"/>
              </a:ext>
            </a:extLst>
          </p:cNvPr>
          <p:cNvCxnSpPr>
            <a:cxnSpLocks/>
          </p:cNvCxnSpPr>
          <p:nvPr/>
        </p:nvCxnSpPr>
        <p:spPr bwMode="auto">
          <a:xfrm>
            <a:off x="8051465" y="2909291"/>
            <a:ext cx="385333" cy="0"/>
          </a:xfrm>
          <a:prstGeom prst="line">
            <a:avLst/>
          </a:prstGeom>
          <a:noFill/>
          <a:ln w="57150"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0B588C25-AC9A-D67A-8FF1-75E4719A1713}"/>
              </a:ext>
            </a:extLst>
          </p:cNvPr>
          <p:cNvCxnSpPr>
            <a:cxnSpLocks/>
          </p:cNvCxnSpPr>
          <p:nvPr/>
        </p:nvCxnSpPr>
        <p:spPr bwMode="auto">
          <a:xfrm>
            <a:off x="8037792" y="3102487"/>
            <a:ext cx="787203" cy="0"/>
          </a:xfrm>
          <a:prstGeom prst="line">
            <a:avLst/>
          </a:prstGeom>
          <a:noFill/>
          <a:ln w="57150" cap="flat" cmpd="sng" algn="ctr">
            <a:solidFill>
              <a:schemeClr val="accent3"/>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C551EBD7-7424-11C1-BE38-61BA8DC9A69E}"/>
              </a:ext>
            </a:extLst>
          </p:cNvPr>
          <p:cNvCxnSpPr>
            <a:cxnSpLocks/>
          </p:cNvCxnSpPr>
          <p:nvPr/>
        </p:nvCxnSpPr>
        <p:spPr bwMode="auto">
          <a:xfrm>
            <a:off x="8038117" y="3243394"/>
            <a:ext cx="787203" cy="0"/>
          </a:xfrm>
          <a:prstGeom prst="line">
            <a:avLst/>
          </a:prstGeom>
          <a:noFill/>
          <a:ln w="57150" cap="flat" cmpd="sng" algn="ctr">
            <a:solidFill>
              <a:schemeClr val="accent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90A4809A-C1A0-3785-B658-BFCF3E0E2007}"/>
              </a:ext>
            </a:extLst>
          </p:cNvPr>
          <p:cNvCxnSpPr>
            <a:cxnSpLocks/>
          </p:cNvCxnSpPr>
          <p:nvPr/>
        </p:nvCxnSpPr>
        <p:spPr bwMode="auto">
          <a:xfrm>
            <a:off x="8039796" y="3385782"/>
            <a:ext cx="787203" cy="0"/>
          </a:xfrm>
          <a:prstGeom prst="line">
            <a:avLst/>
          </a:prstGeom>
          <a:noFill/>
          <a:ln w="57150" cap="flat" cmpd="sng" algn="ctr">
            <a:solidFill>
              <a:schemeClr val="accent3"/>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D04A7361-5BD0-6DD0-AA87-0D26DA4BFB89}"/>
              </a:ext>
            </a:extLst>
          </p:cNvPr>
          <p:cNvCxnSpPr>
            <a:cxnSpLocks/>
          </p:cNvCxnSpPr>
          <p:nvPr/>
        </p:nvCxnSpPr>
        <p:spPr bwMode="auto">
          <a:xfrm>
            <a:off x="8043038" y="3475506"/>
            <a:ext cx="391659" cy="0"/>
          </a:xfrm>
          <a:prstGeom prst="line">
            <a:avLst/>
          </a:prstGeom>
          <a:noFill/>
          <a:ln w="57150"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DFB76D87-0BD3-D534-A9CF-DD88D12D18B4}"/>
              </a:ext>
            </a:extLst>
          </p:cNvPr>
          <p:cNvCxnSpPr>
            <a:cxnSpLocks/>
          </p:cNvCxnSpPr>
          <p:nvPr/>
        </p:nvCxnSpPr>
        <p:spPr bwMode="auto">
          <a:xfrm>
            <a:off x="8045139" y="3531127"/>
            <a:ext cx="391659" cy="0"/>
          </a:xfrm>
          <a:prstGeom prst="line">
            <a:avLst/>
          </a:prstGeom>
          <a:noFill/>
          <a:ln w="57150" cap="flat" cmpd="sng" algn="ctr">
            <a:solidFill>
              <a:schemeClr val="accent3"/>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A86D3C5A-B774-CE4F-0E3F-E464A4971512}"/>
              </a:ext>
            </a:extLst>
          </p:cNvPr>
          <p:cNvCxnSpPr>
            <a:cxnSpLocks/>
          </p:cNvCxnSpPr>
          <p:nvPr/>
        </p:nvCxnSpPr>
        <p:spPr bwMode="auto">
          <a:xfrm>
            <a:off x="8050415" y="3612100"/>
            <a:ext cx="391659" cy="0"/>
          </a:xfrm>
          <a:prstGeom prst="line">
            <a:avLst/>
          </a:prstGeom>
          <a:noFill/>
          <a:ln w="57150"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D71DC627-56CB-A54C-C318-43A362A33E82}"/>
              </a:ext>
            </a:extLst>
          </p:cNvPr>
          <p:cNvCxnSpPr>
            <a:cxnSpLocks/>
          </p:cNvCxnSpPr>
          <p:nvPr/>
        </p:nvCxnSpPr>
        <p:spPr bwMode="auto">
          <a:xfrm>
            <a:off x="8049622" y="3667721"/>
            <a:ext cx="391659" cy="0"/>
          </a:xfrm>
          <a:prstGeom prst="line">
            <a:avLst/>
          </a:prstGeom>
          <a:noFill/>
          <a:ln w="57150" cap="flat" cmpd="sng" algn="ctr">
            <a:solidFill>
              <a:schemeClr val="accent3"/>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66738B98-03F6-6D2D-92D9-7C16C3C3C8B4}"/>
              </a:ext>
            </a:extLst>
          </p:cNvPr>
          <p:cNvCxnSpPr>
            <a:cxnSpLocks/>
          </p:cNvCxnSpPr>
          <p:nvPr/>
        </p:nvCxnSpPr>
        <p:spPr bwMode="auto">
          <a:xfrm>
            <a:off x="8046375" y="3765988"/>
            <a:ext cx="391659" cy="0"/>
          </a:xfrm>
          <a:prstGeom prst="line">
            <a:avLst/>
          </a:prstGeom>
          <a:noFill/>
          <a:ln w="57150"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E243A13B-2BD7-090B-3A21-E6F765E6EBC6}"/>
              </a:ext>
            </a:extLst>
          </p:cNvPr>
          <p:cNvCxnSpPr>
            <a:cxnSpLocks/>
          </p:cNvCxnSpPr>
          <p:nvPr/>
        </p:nvCxnSpPr>
        <p:spPr bwMode="auto">
          <a:xfrm>
            <a:off x="8048476" y="3821609"/>
            <a:ext cx="391659" cy="0"/>
          </a:xfrm>
          <a:prstGeom prst="line">
            <a:avLst/>
          </a:prstGeom>
          <a:noFill/>
          <a:ln w="57150" cap="flat" cmpd="sng" algn="ctr">
            <a:solidFill>
              <a:schemeClr val="accent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F2F4AECB-BDCE-30B3-4AFE-EBB3D5260BCC}"/>
              </a:ext>
            </a:extLst>
          </p:cNvPr>
          <p:cNvCxnSpPr>
            <a:cxnSpLocks/>
          </p:cNvCxnSpPr>
          <p:nvPr/>
        </p:nvCxnSpPr>
        <p:spPr bwMode="auto">
          <a:xfrm>
            <a:off x="8038832" y="3953112"/>
            <a:ext cx="787203" cy="0"/>
          </a:xfrm>
          <a:prstGeom prst="line">
            <a:avLst/>
          </a:prstGeom>
          <a:noFill/>
          <a:ln w="57150" cap="flat" cmpd="sng" algn="ctr">
            <a:solidFill>
              <a:schemeClr val="accent3"/>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F5C960EA-4CEF-5672-B650-140797642179}"/>
              </a:ext>
            </a:extLst>
          </p:cNvPr>
          <p:cNvCxnSpPr>
            <a:cxnSpLocks/>
          </p:cNvCxnSpPr>
          <p:nvPr/>
        </p:nvCxnSpPr>
        <p:spPr bwMode="auto">
          <a:xfrm>
            <a:off x="8034723" y="4095500"/>
            <a:ext cx="787203" cy="0"/>
          </a:xfrm>
          <a:prstGeom prst="line">
            <a:avLst/>
          </a:prstGeom>
          <a:noFill/>
          <a:ln w="57150" cap="flat" cmpd="sng" algn="ctr">
            <a:solidFill>
              <a:schemeClr val="accent3"/>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FAC188F2-E76F-04DB-9A86-E96BCE636568}"/>
              </a:ext>
            </a:extLst>
          </p:cNvPr>
          <p:cNvCxnSpPr>
            <a:cxnSpLocks/>
          </p:cNvCxnSpPr>
          <p:nvPr/>
        </p:nvCxnSpPr>
        <p:spPr bwMode="auto">
          <a:xfrm>
            <a:off x="8040830" y="4185366"/>
            <a:ext cx="391659" cy="0"/>
          </a:xfrm>
          <a:prstGeom prst="line">
            <a:avLst/>
          </a:prstGeom>
          <a:noFill/>
          <a:ln w="57150"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1667A80F-2947-B167-3A34-4099A1AB630F}"/>
              </a:ext>
            </a:extLst>
          </p:cNvPr>
          <p:cNvCxnSpPr>
            <a:cxnSpLocks/>
          </p:cNvCxnSpPr>
          <p:nvPr/>
        </p:nvCxnSpPr>
        <p:spPr bwMode="auto">
          <a:xfrm>
            <a:off x="8042931" y="4240987"/>
            <a:ext cx="391659" cy="0"/>
          </a:xfrm>
          <a:prstGeom prst="line">
            <a:avLst/>
          </a:prstGeom>
          <a:noFill/>
          <a:ln w="57150" cap="flat" cmpd="sng" algn="ctr">
            <a:solidFill>
              <a:schemeClr val="accent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59DFE86C-E272-7A0B-A335-8CD6774957AF}"/>
              </a:ext>
            </a:extLst>
          </p:cNvPr>
          <p:cNvCxnSpPr>
            <a:cxnSpLocks/>
          </p:cNvCxnSpPr>
          <p:nvPr/>
        </p:nvCxnSpPr>
        <p:spPr bwMode="auto">
          <a:xfrm>
            <a:off x="8039775" y="4378650"/>
            <a:ext cx="787203" cy="0"/>
          </a:xfrm>
          <a:prstGeom prst="line">
            <a:avLst/>
          </a:prstGeom>
          <a:noFill/>
          <a:ln w="57150" cap="flat" cmpd="sng" algn="ctr">
            <a:solidFill>
              <a:schemeClr val="accent3"/>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263F7B32-DD9B-57E5-EBFF-C23082EF3205}"/>
              </a:ext>
            </a:extLst>
          </p:cNvPr>
          <p:cNvCxnSpPr>
            <a:cxnSpLocks/>
          </p:cNvCxnSpPr>
          <p:nvPr/>
        </p:nvCxnSpPr>
        <p:spPr bwMode="auto">
          <a:xfrm>
            <a:off x="8051465" y="4521038"/>
            <a:ext cx="1161789" cy="0"/>
          </a:xfrm>
          <a:prstGeom prst="line">
            <a:avLst/>
          </a:prstGeom>
          <a:noFill/>
          <a:ln w="57150" cap="flat" cmpd="sng" algn="ctr">
            <a:solidFill>
              <a:schemeClr val="accent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B2E2D18F-4FD2-3BF5-01A4-A6EECB30CCF7}"/>
              </a:ext>
            </a:extLst>
          </p:cNvPr>
          <p:cNvCxnSpPr>
            <a:cxnSpLocks/>
          </p:cNvCxnSpPr>
          <p:nvPr/>
        </p:nvCxnSpPr>
        <p:spPr bwMode="auto">
          <a:xfrm>
            <a:off x="8054802" y="4657006"/>
            <a:ext cx="1543785" cy="0"/>
          </a:xfrm>
          <a:prstGeom prst="line">
            <a:avLst/>
          </a:prstGeom>
          <a:noFill/>
          <a:ln w="57150" cap="flat" cmpd="sng" algn="ctr">
            <a:solidFill>
              <a:schemeClr val="accent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8C5E7925-8A4F-3BD9-08C4-548D51D11D52}"/>
              </a:ext>
            </a:extLst>
          </p:cNvPr>
          <p:cNvCxnSpPr>
            <a:cxnSpLocks/>
          </p:cNvCxnSpPr>
          <p:nvPr/>
        </p:nvCxnSpPr>
        <p:spPr bwMode="auto">
          <a:xfrm>
            <a:off x="8051908" y="4812743"/>
            <a:ext cx="1543785" cy="0"/>
          </a:xfrm>
          <a:prstGeom prst="line">
            <a:avLst/>
          </a:prstGeom>
          <a:noFill/>
          <a:ln w="57150" cap="flat" cmpd="sng" algn="ctr">
            <a:solidFill>
              <a:schemeClr val="accent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C888B8BF-8DD4-5794-CDF0-2FD00B6604BD}"/>
              </a:ext>
            </a:extLst>
          </p:cNvPr>
          <p:cNvCxnSpPr>
            <a:cxnSpLocks/>
          </p:cNvCxnSpPr>
          <p:nvPr/>
        </p:nvCxnSpPr>
        <p:spPr bwMode="auto">
          <a:xfrm>
            <a:off x="8053102" y="4951794"/>
            <a:ext cx="1543785" cy="0"/>
          </a:xfrm>
          <a:prstGeom prst="line">
            <a:avLst/>
          </a:prstGeom>
          <a:noFill/>
          <a:ln w="571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C142126F-384D-43D9-4CC3-2CB3B03CC089}"/>
              </a:ext>
            </a:extLst>
          </p:cNvPr>
          <p:cNvCxnSpPr>
            <a:cxnSpLocks/>
          </p:cNvCxnSpPr>
          <p:nvPr/>
        </p:nvCxnSpPr>
        <p:spPr bwMode="auto">
          <a:xfrm>
            <a:off x="8053102" y="5086419"/>
            <a:ext cx="2714108" cy="0"/>
          </a:xfrm>
          <a:prstGeom prst="line">
            <a:avLst/>
          </a:prstGeom>
          <a:noFill/>
          <a:ln w="571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0835986B-40C1-AFED-24B4-68145FCBE9C0}"/>
              </a:ext>
            </a:extLst>
          </p:cNvPr>
          <p:cNvCxnSpPr>
            <a:cxnSpLocks/>
          </p:cNvCxnSpPr>
          <p:nvPr/>
        </p:nvCxnSpPr>
        <p:spPr bwMode="auto">
          <a:xfrm>
            <a:off x="8054338" y="5168982"/>
            <a:ext cx="382903" cy="0"/>
          </a:xfrm>
          <a:prstGeom prst="line">
            <a:avLst/>
          </a:prstGeom>
          <a:noFill/>
          <a:ln w="57150"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7C54B6F0-4F9A-56AC-80D4-8C05297CBB85}"/>
              </a:ext>
            </a:extLst>
          </p:cNvPr>
          <p:cNvCxnSpPr>
            <a:cxnSpLocks/>
          </p:cNvCxnSpPr>
          <p:nvPr/>
        </p:nvCxnSpPr>
        <p:spPr bwMode="auto">
          <a:xfrm>
            <a:off x="8053102" y="5224603"/>
            <a:ext cx="3099030" cy="0"/>
          </a:xfrm>
          <a:prstGeom prst="line">
            <a:avLst/>
          </a:prstGeom>
          <a:noFill/>
          <a:ln w="57150" cap="flat" cmpd="sng" algn="ctr">
            <a:solidFill>
              <a:schemeClr val="accent3"/>
            </a:solidFill>
            <a:prstDash val="solid"/>
            <a:round/>
            <a:headEnd type="none" w="med" len="med"/>
            <a:tailEnd type="none" w="med" len="med"/>
          </a:ln>
          <a:effectLst/>
        </p:spPr>
      </p:cxnSp>
      <p:sp>
        <p:nvSpPr>
          <p:cNvPr id="62" name="Freeform: Shape 61">
            <a:extLst>
              <a:ext uri="{FF2B5EF4-FFF2-40B4-BE49-F238E27FC236}">
                <a16:creationId xmlns:a16="http://schemas.microsoft.com/office/drawing/2014/main" id="{7AD9DBC0-2A8D-19CF-1035-ED340DAAB4AC}"/>
              </a:ext>
            </a:extLst>
          </p:cNvPr>
          <p:cNvSpPr/>
          <p:nvPr/>
        </p:nvSpPr>
        <p:spPr bwMode="auto">
          <a:xfrm>
            <a:off x="8048065" y="2284139"/>
            <a:ext cx="3496235" cy="2971800"/>
          </a:xfrm>
          <a:custGeom>
            <a:avLst/>
            <a:gdLst>
              <a:gd name="connsiteX0" fmla="*/ 0 w 3496235"/>
              <a:gd name="connsiteY0" fmla="*/ 0 h 2971800"/>
              <a:gd name="connsiteX1" fmla="*/ 0 w 3496235"/>
              <a:gd name="connsiteY1" fmla="*/ 2971800 h 2971800"/>
              <a:gd name="connsiteX2" fmla="*/ 3496235 w 3496235"/>
              <a:gd name="connsiteY2" fmla="*/ 2971800 h 2971800"/>
            </a:gdLst>
            <a:ahLst/>
            <a:cxnLst>
              <a:cxn ang="0">
                <a:pos x="connsiteX0" y="connsiteY0"/>
              </a:cxn>
              <a:cxn ang="0">
                <a:pos x="connsiteX1" y="connsiteY1"/>
              </a:cxn>
              <a:cxn ang="0">
                <a:pos x="connsiteX2" y="connsiteY2"/>
              </a:cxn>
            </a:cxnLst>
            <a:rect l="l" t="t" r="r" b="b"/>
            <a:pathLst>
              <a:path w="3496235" h="2971800">
                <a:moveTo>
                  <a:pt x="0" y="0"/>
                </a:moveTo>
                <a:lnTo>
                  <a:pt x="0" y="2971800"/>
                </a:lnTo>
                <a:lnTo>
                  <a:pt x="3496235" y="2971800"/>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993392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ASCENT: </a:t>
            </a:r>
            <a:r>
              <a:rPr lang="en-US" dirty="0"/>
              <a:t>Investigators’ Conclusions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069874" cy="4650686"/>
          </a:xfrm>
        </p:spPr>
        <p:txBody>
          <a:bodyPr/>
          <a:lstStyle/>
          <a:p>
            <a:r>
              <a:rPr lang="en-US" altLang="en-US" sz="2400" dirty="0"/>
              <a:t>In phase II ASCENT study, combination of daratumumab/carfilzomib/lenalidomide/</a:t>
            </a:r>
            <a:br>
              <a:rPr lang="en-US" altLang="en-US" sz="2400" dirty="0"/>
            </a:br>
            <a:r>
              <a:rPr lang="en-US" altLang="en-US" sz="2400" dirty="0"/>
              <a:t>dexamethasone given for fixed duration of 2 yr in patients with high-risk SMM </a:t>
            </a:r>
            <a:br>
              <a:rPr lang="en-US" altLang="en-US" sz="2400" dirty="0"/>
            </a:br>
            <a:r>
              <a:rPr lang="en-US" altLang="en-US" sz="2400" dirty="0"/>
              <a:t>was well tolerated, with toxicities similar to those observed with this regimen </a:t>
            </a:r>
            <a:br>
              <a:rPr lang="en-US" altLang="en-US" sz="2400" dirty="0"/>
            </a:br>
            <a:r>
              <a:rPr lang="en-US" altLang="en-US" sz="2400" dirty="0"/>
              <a:t>in active MM</a:t>
            </a:r>
          </a:p>
          <a:p>
            <a:pPr lvl="1"/>
            <a:r>
              <a:rPr lang="en-US" altLang="en-US" sz="2200" dirty="0"/>
              <a:t>No new toxicity signals observed</a:t>
            </a:r>
          </a:p>
          <a:p>
            <a:r>
              <a:rPr lang="en-US" altLang="en-US" sz="2400" dirty="0"/>
              <a:t>Fixed-duration daratumumab/carfilzomib/lenalidomide/dexamethasone associated with high response rate and deep responses, including high rates of MRD negativity, in this patient population, but longer follow-up is needed</a:t>
            </a:r>
          </a:p>
          <a:p>
            <a:pPr lvl="1"/>
            <a:r>
              <a:rPr lang="en-US" altLang="en-US" sz="2200" dirty="0"/>
              <a:t>Majority of patients remain in deep response after completion of 2 yr of therapy; observation ongoing</a:t>
            </a:r>
          </a:p>
          <a:p>
            <a:pPr lvl="1"/>
            <a:endParaRPr lang="en-US" altLang="en-US" sz="2200" dirty="0"/>
          </a:p>
          <a:p>
            <a:endParaRPr lang="en-US" altLang="en-US" sz="2400" dirty="0"/>
          </a:p>
          <a:p>
            <a:pPr lvl="1"/>
            <a:endParaRPr lang="en-US" altLang="en-US" sz="1800" dirty="0"/>
          </a:p>
        </p:txBody>
      </p:sp>
      <p:sp>
        <p:nvSpPr>
          <p:cNvPr id="3" name="Text Box 15">
            <a:extLst>
              <a:ext uri="{FF2B5EF4-FFF2-40B4-BE49-F238E27FC236}">
                <a16:creationId xmlns:a16="http://schemas.microsoft.com/office/drawing/2014/main" id="{D1067403-EC5E-677C-CDAD-84670AEF9D2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757.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56M7VY3CDVN5-733364237-2</_dlc_DocId>
    <_dlc_DocIdUrl xmlns="d54cbe69-32bd-412a-b004-9152f949605e">
      <Url>https://intranet.clinicaloptions.com/mews/oncology/ONC_2022_ASH_CF_(5667)/MM_757_Kumar/_layouts/15/DocIdRedir.aspx?ID=56M7VY3CDVN5-733364237-2</Url>
      <Description>56M7VY3CDVN5-733364237-2</Description>
    </_dlc_DocIdUrl>
    <Document_x0020_Category xmlns="51d9e6c4-d90d-4532-ae92-671b32257235">Conference Capsule Slides</Document_x0020_Category>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77D0A7F67D446D4780E9392B22FE7755" ma:contentTypeVersion="1" ma:contentTypeDescription="Create a new document." ma:contentTypeScope="" ma:versionID="0a513673392ce660cd3d28870c64a21f">
  <xsd:schema xmlns:xsd="http://www.w3.org/2001/XMLSchema" xmlns:xs="http://www.w3.org/2001/XMLSchema" xmlns:p="http://schemas.microsoft.com/office/2006/metadata/properties" xmlns:ns2="d54cbe69-32bd-412a-b004-9152f949605e" xmlns:ns3="51d9e6c4-d90d-4532-ae92-671b32257235" targetNamespace="http://schemas.microsoft.com/office/2006/metadata/properties" ma:root="true" ma:fieldsID="0b0cce09af0e5168971cb0afde8830df" ns2:_="" ns3:_="">
    <xsd:import namespace="d54cbe69-32bd-412a-b004-9152f949605e"/>
    <xsd:import namespace="51d9e6c4-d90d-4532-ae92-671b3225723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1d9e6c4-d90d-4532-ae92-671b3225723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schemas.microsoft.com/office/2006/metadata/properties"/>
    <ds:schemaRef ds:uri="http://www.w3.org/XML/1998/namespace"/>
    <ds:schemaRef ds:uri="d54cbe69-32bd-412a-b004-9152f949605e"/>
    <ds:schemaRef ds:uri="http://purl.org/dc/dcmitype/"/>
    <ds:schemaRef ds:uri="http://schemas.microsoft.com/office/infopath/2007/PartnerControls"/>
    <ds:schemaRef ds:uri="http://schemas.openxmlformats.org/package/2006/metadata/core-properties"/>
    <ds:schemaRef ds:uri="51d9e6c4-d90d-4532-ae92-671b32257235"/>
    <ds:schemaRef ds:uri="http://purl.org/dc/elements/1.1/"/>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F41EC0FD-9F43-4B26-8698-28A77C6F3E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1d9e6c4-d90d-4532-ae92-671b322572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751</TotalTime>
  <Words>1686</Words>
  <Application>Microsoft Office PowerPoint</Application>
  <PresentationFormat>Widescreen</PresentationFormat>
  <Paragraphs>249</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Wingdings</vt:lpstr>
      <vt:lpstr>2022_CCO_Template</vt:lpstr>
      <vt:lpstr>4_2017_HTAA_Diabetes</vt:lpstr>
      <vt:lpstr>ASCENT: Phase II Study of Fixed-Duration Therapy With Daratumumab/Carfilzomib/Lenalidomide/ Dexamethasone for High-Risk Smoldering MM</vt:lpstr>
      <vt:lpstr>About These Slides</vt:lpstr>
      <vt:lpstr>ASCENT: Background </vt:lpstr>
      <vt:lpstr>ASCENT: Study Design</vt:lpstr>
      <vt:lpstr>ASCENT: Baseline Characteristics and Patient Disposition</vt:lpstr>
      <vt:lpstr>ASCENT: Response</vt:lpstr>
      <vt:lpstr>ASCENT: Survival</vt:lpstr>
      <vt:lpstr>ASCENT: Adverse Events</vt:lpstr>
      <vt:lpstr>ASCENT: Investigators’ Conclusions </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ASCENT: Phase II Study of Fixed-Duration Therapy With Daratumumab/Carfilzomib/Lenalidomide/ Dexamethasone for High-Risk Smoldering MM</dc:title>
  <dc:creator>Preferred User</dc:creator>
  <cp:lastModifiedBy>vwenzel@clinicaloptions.com</cp:lastModifiedBy>
  <cp:revision>101</cp:revision>
  <cp:lastPrinted>2016-09-26T20:21:49Z</cp:lastPrinted>
  <dcterms:created xsi:type="dcterms:W3CDTF">2005-05-27T15:08:01Z</dcterms:created>
  <dcterms:modified xsi:type="dcterms:W3CDTF">2023-01-04T19:37:39Z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916fec6e-9f80-49b1-9b32-b7bea1fbe4a7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0x01010077D0A7F67D446D4780E9392B22FE7755</vt:lpwstr>
  </property>
  <property fmtid="{D5CDD505-2E9C-101B-9397-08002B2CF9AE}" pid="9" name="MediaServiceImageTags">
    <vt:lpwstr/>
  </property>
</Properties>
</file>