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60" r:id="rId8"/>
    <p:sldId id="570" r:id="rId9"/>
    <p:sldId id="548" r:id="rId10"/>
    <p:sldId id="564" r:id="rId11"/>
    <p:sldId id="568" r:id="rId12"/>
    <p:sldId id="549" r:id="rId13"/>
    <p:sldId id="567" r:id="rId14"/>
    <p:sldId id="571"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3" clrIdx="17">
    <p:extLst>
      <p:ext uri="{19B8F6BF-5375-455C-9EA6-DF929625EA0E}">
        <p15:presenceInfo xmlns:p15="http://schemas.microsoft.com/office/powerpoint/2012/main" userId="S::aboecler@clinicaloptions.com::28e82037-1239-4052-943b-ae184e0bc2af" providerId="AD"/>
      </p:ext>
    </p:extLst>
  </p:cmAuthor>
  <p:cmAuthor id="19" name="Mandi Murph" initials="MM" lastIdx="12" clrIdx="18">
    <p:extLst>
      <p:ext uri="{19B8F6BF-5375-455C-9EA6-DF929625EA0E}">
        <p15:presenceInfo xmlns:p15="http://schemas.microsoft.com/office/powerpoint/2012/main" userId="S::MMurph@cealliance.com::17b68f88-caf0-4bf5-9fa1-7c1066b02ecf" providerId="AD"/>
      </p:ext>
    </p:extLst>
  </p:cmAuthor>
  <p:cmAuthor id="20" name="Amber Williams" initials="AW" lastIdx="6" clrIdx="19">
    <p:extLst>
      <p:ext uri="{19B8F6BF-5375-455C-9EA6-DF929625EA0E}">
        <p15:presenceInfo xmlns:p15="http://schemas.microsoft.com/office/powerpoint/2012/main" userId="S::awilliams@cealliance.com::981bbddf-314c-40a4-aea3-441dcc545642" providerId="AD"/>
      </p:ext>
    </p:extLst>
  </p:cmAuthor>
  <p:cmAuthor id="21" name="Timothy Quill" initials="TQ" lastIdx="2" clrIdx="20">
    <p:extLst>
      <p:ext uri="{19B8F6BF-5375-455C-9EA6-DF929625EA0E}">
        <p15:presenceInfo xmlns:p15="http://schemas.microsoft.com/office/powerpoint/2012/main" userId="S::tquill@clinicaloptions.com::b1dc6efb-2995-45e7-a306-57a2c67aa886" providerId="AD"/>
      </p:ext>
    </p:extLst>
  </p:cmAuthor>
  <p:cmAuthor id="22" name="Dussadee Royal" initials="DR" lastIdx="1"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D91A8E-24A2-4BFC-AD90-0DBA29C58722}" v="296" dt="2025-10-31T15:50:35.766"/>
    <p1510:client id="{752F830A-727F-4495-BEC4-1BB045102DD3}" v="9" dt="2025-10-30T19:44:03.368"/>
    <p1510:client id="{C1ECE373-F8E1-428E-BDA1-88C0A9797538}" v="267" dt="2025-10-31T15:58:49.93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50" autoAdjust="0"/>
    <p:restoredTop sz="81387" autoAdjust="0"/>
  </p:normalViewPr>
  <p:slideViewPr>
    <p:cSldViewPr snapToGrid="0">
      <p:cViewPr varScale="1">
        <p:scale>
          <a:sx n="60" d="100"/>
          <a:sy n="60" d="100"/>
        </p:scale>
        <p:origin x="816" y="48"/>
      </p:cViewPr>
      <p:guideLst/>
    </p:cSldViewPr>
  </p:slideViewPr>
  <p:notesTextViewPr>
    <p:cViewPr>
      <p:scale>
        <a:sx n="1" d="1"/>
        <a:sy n="1" d="1"/>
      </p:scale>
      <p:origin x="0" y="0"/>
    </p:cViewPr>
  </p:notesTextViewPr>
  <p:sorterViewPr>
    <p:cViewPr>
      <p:scale>
        <a:sx n="170" d="100"/>
        <a:sy n="17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TPC, treatment of physician’s choice;</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1639511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440175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2297-4702-88A6-90BD-27610D955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5F7F5-914E-926D-24A2-54FF9EC0E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76E79-A4A0-93E9-C9ED-ACD019B23288}"/>
              </a:ext>
            </a:extLst>
          </p:cNvPr>
          <p:cNvSpPr>
            <a:spLocks noGrp="1"/>
          </p:cNvSpPr>
          <p:nvPr>
            <p:ph type="body" idx="1"/>
          </p:nvPr>
        </p:nvSpPr>
        <p:spPr/>
        <p:txBody>
          <a:bodyPr/>
          <a:lstStyle/>
          <a:p>
            <a:r>
              <a:rPr lang="en-US" i="1" dirty="0"/>
              <a:t>TDMM, tumor derived mutant molecule</a:t>
            </a:r>
          </a:p>
        </p:txBody>
      </p:sp>
      <p:sp>
        <p:nvSpPr>
          <p:cNvPr id="4" name="Slide Number Placeholder 3">
            <a:extLst>
              <a:ext uri="{FF2B5EF4-FFF2-40B4-BE49-F238E27FC236}">
                <a16:creationId xmlns:a16="http://schemas.microsoft.com/office/drawing/2014/main" id="{DC3B6D45-8BBB-00B9-D833-E4E7E50EE2DA}"/>
              </a:ext>
            </a:extLst>
          </p:cNvPr>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074111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352666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DYNAMIC-III: De-escalation of Adjuvant CT in the Postoperative ctDNA-Negative Cohort of Patients With Stage III Colon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DYNAMIC-III ctDNA-Negative Cohort: </a:t>
            </a:r>
            <a:r>
              <a:rPr lang="en-US" altLang="en-US" dirty="0"/>
              <a:t>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SoC for patients with stage III colon cancer is 3-6 mo of adjuvant chemotherapy using oxaliplatin-based regimens</a:t>
            </a:r>
            <a:r>
              <a:rPr lang="en-US" altLang="en-US" sz="2600" baseline="30000" dirty="0"/>
              <a:t>1</a:t>
            </a:r>
            <a:endParaRPr lang="en-US" altLang="en-US" sz="2600" dirty="0"/>
          </a:p>
          <a:p>
            <a:pPr lvl="1"/>
            <a:r>
              <a:rPr lang="en-US" altLang="en-US" sz="2400" dirty="0"/>
              <a:t>High potential for lasting toxicity, including cumulative neurotoxicity</a:t>
            </a:r>
          </a:p>
          <a:p>
            <a:pPr lvl="1"/>
            <a:r>
              <a:rPr lang="en-US" altLang="en-US" sz="2400" dirty="0"/>
              <a:t>Benefit to individual patients is uncertain </a:t>
            </a:r>
          </a:p>
          <a:p>
            <a:r>
              <a:rPr lang="en-US" altLang="en-US" sz="2600" dirty="0"/>
              <a:t>ctDNA status following resection of colon cancer has emerged as powerful prognostic indicator that may guide more personalized, risk-adjusted treatment decisions</a:t>
            </a:r>
            <a:r>
              <a:rPr lang="en-US" altLang="en-US" sz="2600" baseline="30000" dirty="0"/>
              <a:t>2-4</a:t>
            </a:r>
            <a:endParaRPr lang="en-US" altLang="en-US" sz="2600" dirty="0"/>
          </a:p>
          <a:p>
            <a:r>
              <a:rPr lang="en-US" altLang="en-US" sz="2600" dirty="0"/>
              <a:t>Current analysis investigated patients with postoperative ctDNA-negative stage III colon cancer managed with a de-escalation vs standard adjuvant chemotherapy management approach</a:t>
            </a:r>
            <a:r>
              <a:rPr lang="en-US" altLang="en-US" sz="2600" baseline="30000" dirty="0"/>
              <a:t>5,6</a:t>
            </a:r>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208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Grothey. NEJM. 2018;378:1177. 2. </a:t>
            </a:r>
            <a:r>
              <a:rPr lang="en-US" altLang="en-US" sz="1200" b="0" dirty="0">
                <a:solidFill>
                  <a:srgbClr val="455560"/>
                </a:solidFill>
                <a:latin typeface="Calibri" panose="020F0502020204030204" pitchFamily="34" charset="0"/>
              </a:rPr>
              <a:t>Tie. Sci Transl Med. 2016;8:346ra92. 3. Nakamura. Nat Med. 2025;31:165. </a:t>
            </a:r>
            <a:br>
              <a:rPr lang="en-US" altLang="en-US" sz="1200" b="0" dirty="0">
                <a:solidFill>
                  <a:srgbClr val="455560"/>
                </a:solidFill>
                <a:latin typeface="Calibri" panose="020F0502020204030204" pitchFamily="34" charset="0"/>
              </a:rPr>
            </a:br>
            <a:r>
              <a:rPr lang="en-US" altLang="en-US" sz="1200" b="0" dirty="0">
                <a:solidFill>
                  <a:srgbClr val="455560"/>
                </a:solidFill>
                <a:latin typeface="Calibri" panose="020F0502020204030204" pitchFamily="34" charset="0"/>
              </a:rPr>
              <a:t>4. Taieb. J Clin Oncol. 2025;43:1564. 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dirty="0">
                <a:solidFill>
                  <a:srgbClr val="455560"/>
                </a:solidFill>
                <a:latin typeface="Calibri" panose="020F0502020204030204" pitchFamily="34" charset="0"/>
              </a:rPr>
              <a:t>Tie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ESMO 2025. Abstr LBA9. 6. Tie. Nat Med. 2025;[Epub].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56144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Multicenter, randomized phase II/III trial (data cutoff: July 29, 2025)</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DYNAMIC-III:</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94643" y="2409851"/>
            <a:ext cx="322153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stage III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colon cancer; R0 resection; eligible for at least fluoropyrimidine (FP); staging CT within 12 wk; adequate </a:t>
            </a:r>
            <a:r>
              <a:rPr kumimoji="0" lang="en-GB" alt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tumor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tissue &lt;6 wk post operation available; no synchronous colorectal cancer</a:t>
            </a:r>
            <a:r>
              <a:rPr lang="en-GB" altLang="en-US" sz="1800" b="0" dirty="0">
                <a:solidFill>
                  <a:srgbClr val="000000"/>
                </a:solidFill>
                <a:latin typeface="Calibri" panose="020F0502020204030204" pitchFamily="34" charset="0"/>
              </a:rPr>
              <a:t>; ECOG 0-2</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1002)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202490" y="3593564"/>
            <a:ext cx="3395855" cy="101922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Standard Management</a:t>
            </a:r>
          </a:p>
          <a:p>
            <a:pPr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TPC</a:t>
            </a:r>
            <a:r>
              <a:rPr lang="en-US" altLang="en-US" sz="1800" baseline="30000" dirty="0">
                <a:solidFill>
                  <a:srgbClr val="FFFFFF"/>
                </a:solidFill>
                <a:latin typeface="Calibri" panose="020F0502020204030204" pitchFamily="34" charset="0"/>
                <a:cs typeface="Arial" panose="020B0604020202020204" pitchFamily="34" charset="0"/>
              </a:rPr>
              <a:t>†</a:t>
            </a:r>
          </a:p>
          <a:p>
            <a:pPr lvl="0"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(n = 500)</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655177" y="2706390"/>
            <a:ext cx="42594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525749" y="381110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525749" y="289697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p>
        </p:txBody>
      </p:sp>
      <p:graphicFrame>
        <p:nvGraphicFramePr>
          <p:cNvPr id="10" name="Group 32">
            <a:extLst>
              <a:ext uri="{FF2B5EF4-FFF2-40B4-BE49-F238E27FC236}">
                <a16:creationId xmlns:a16="http://schemas.microsoft.com/office/drawing/2014/main" id="{FB1CEB7B-D9C2-8629-A8A2-0AAC2191EAF3}"/>
              </a:ext>
            </a:extLst>
          </p:cNvPr>
          <p:cNvGraphicFramePr>
            <a:graphicFrameLocks noGrp="1"/>
          </p:cNvGraphicFramePr>
          <p:nvPr>
            <p:extLst>
              <p:ext uri="{D42A27DB-BD31-4B8C-83A1-F6EECF244321}">
                <p14:modId xmlns:p14="http://schemas.microsoft.com/office/powerpoint/2010/main" val="1910480179"/>
              </p:ext>
            </p:extLst>
          </p:nvPr>
        </p:nvGraphicFramePr>
        <p:xfrm>
          <a:off x="8184654" y="2137214"/>
          <a:ext cx="3566160" cy="2072704"/>
        </p:xfrm>
        <a:graphic>
          <a:graphicData uri="http://schemas.openxmlformats.org/drawingml/2006/table">
            <a:tbl>
              <a:tblPr/>
              <a:tblGrid>
                <a:gridCol w="155448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tblGrid>
              <a:tr h="390631">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Preplanned SoC</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De-escalation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6082">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mo FP</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 CT or 3 mo FP</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5102">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 mo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oxaliplatin + FP</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 mo FP</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55102">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mo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oxaliplatin + FP</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3 mo oxaliplatin + FP or 6 mo FP</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3" name="TextBox 12">
            <a:extLst>
              <a:ext uri="{FF2B5EF4-FFF2-40B4-BE49-F238E27FC236}">
                <a16:creationId xmlns:a16="http://schemas.microsoft.com/office/drawing/2014/main" id="{F7257261-817E-582E-4C9F-2DD3F2CE88FB}"/>
              </a:ext>
            </a:extLst>
          </p:cNvPr>
          <p:cNvSpPr txBox="1"/>
          <p:nvPr/>
        </p:nvSpPr>
        <p:spPr bwMode="auto">
          <a:xfrm>
            <a:off x="4085231" y="4611140"/>
            <a:ext cx="39390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GB" sz="1200" b="0" dirty="0">
                <a:solidFill>
                  <a:schemeClr val="bg1"/>
                </a:solidFill>
                <a:latin typeface="Calibri" panose="020F0502020204030204" pitchFamily="34" charset="0"/>
              </a:rPr>
              <a:t>*1 cycle of of pre-planned SoC was permitted before </a:t>
            </a:r>
            <a:br>
              <a:rPr lang="en-GB" sz="1200" b="0" dirty="0">
                <a:solidFill>
                  <a:schemeClr val="bg1"/>
                </a:solidFill>
                <a:latin typeface="Calibri" panose="020F0502020204030204" pitchFamily="34" charset="0"/>
              </a:rPr>
            </a:br>
            <a:r>
              <a:rPr lang="en-GB" sz="1200" b="0" dirty="0">
                <a:solidFill>
                  <a:schemeClr val="bg1"/>
                </a:solidFill>
                <a:latin typeface="Calibri" panose="020F0502020204030204" pitchFamily="34" charset="0"/>
              </a:rPr>
              <a:t>ctDNA-informed regimen. †HCP blinded to ctDNA result.</a:t>
            </a:r>
          </a:p>
        </p:txBody>
      </p:sp>
      <p:graphicFrame>
        <p:nvGraphicFramePr>
          <p:cNvPr id="5" name="Table 4">
            <a:extLst>
              <a:ext uri="{FF2B5EF4-FFF2-40B4-BE49-F238E27FC236}">
                <a16:creationId xmlns:a16="http://schemas.microsoft.com/office/drawing/2014/main" id="{DD917BD9-73EC-6C0C-2337-316BBD9FF2AF}"/>
              </a:ext>
            </a:extLst>
          </p:cNvPr>
          <p:cNvGraphicFramePr>
            <a:graphicFrameLocks noGrp="1"/>
          </p:cNvGraphicFramePr>
          <p:nvPr>
            <p:extLst>
              <p:ext uri="{D42A27DB-BD31-4B8C-83A1-F6EECF244321}">
                <p14:modId xmlns:p14="http://schemas.microsoft.com/office/powerpoint/2010/main" val="2573828595"/>
              </p:ext>
            </p:extLst>
          </p:nvPr>
        </p:nvGraphicFramePr>
        <p:xfrm>
          <a:off x="4196798" y="2137214"/>
          <a:ext cx="3395856" cy="1381760"/>
        </p:xfrm>
        <a:graphic>
          <a:graphicData uri="http://schemas.openxmlformats.org/drawingml/2006/table">
            <a:tbl>
              <a:tblPr firstRow="1" bandRow="1">
                <a:tableStyleId>{5C22544A-7EE6-4342-B048-85BDC9FD1C3A}</a:tableStyleId>
              </a:tblPr>
              <a:tblGrid>
                <a:gridCol w="3395856">
                  <a:extLst>
                    <a:ext uri="{9D8B030D-6E8A-4147-A177-3AD203B41FA5}">
                      <a16:colId xmlns:a16="http://schemas.microsoft.com/office/drawing/2014/main" val="239597707"/>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ctDNA-Informed Management*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22423181"/>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altLang="en-US" sz="1800" dirty="0">
                          <a:solidFill>
                            <a:srgbClr val="FFFFFF"/>
                          </a:solidFill>
                          <a:latin typeface="Calibri" panose="020F0502020204030204" pitchFamily="34" charset="0"/>
                          <a:cs typeface="Arial" panose="020B0604020202020204" pitchFamily="34" charset="0"/>
                        </a:rPr>
                        <a:t>De-escalate tx if ctDNA negative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855264669"/>
                  </a:ext>
                </a:extLst>
              </a:tr>
              <a:tr h="370840">
                <a:tc>
                  <a:txBody>
                    <a:bodyPr/>
                    <a:lstStyle/>
                    <a:p>
                      <a:pPr marL="171450" marR="0" lvl="0" indent="-171450"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lang="en-US" altLang="en-US" sz="1800" dirty="0">
                          <a:solidFill>
                            <a:srgbClr val="FFFFFF"/>
                          </a:solidFill>
                          <a:latin typeface="Calibri" panose="020F0502020204030204" pitchFamily="34" charset="0"/>
                          <a:cs typeface="Arial" panose="020B0604020202020204" pitchFamily="34" charset="0"/>
                        </a:rPr>
                        <a:t>Escalate tx if ctDNA positive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502)</a:t>
                      </a:r>
                      <a:endParaRPr lang="en-US"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val="2039863090"/>
                  </a:ext>
                </a:extLst>
              </a:tr>
            </a:tbl>
          </a:graphicData>
        </a:graphic>
      </p:graphicFrame>
      <p:sp>
        <p:nvSpPr>
          <p:cNvPr id="4" name="Rectangle 3">
            <a:extLst>
              <a:ext uri="{FF2B5EF4-FFF2-40B4-BE49-F238E27FC236}">
                <a16:creationId xmlns:a16="http://schemas.microsoft.com/office/drawing/2014/main" id="{F96D4F69-1BC0-7EFF-E110-F51724361E83}"/>
              </a:ext>
            </a:extLst>
          </p:cNvPr>
          <p:cNvSpPr txBox="1">
            <a:spLocks noChangeArrowheads="1"/>
          </p:cNvSpPr>
          <p:nvPr/>
        </p:nvSpPr>
        <p:spPr>
          <a:xfrm>
            <a:off x="604675" y="5087093"/>
            <a:ext cx="10877529" cy="123592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a:t>
            </a:r>
            <a:r>
              <a:rPr lang="en-US" altLang="en-US" sz="2400" b="1" kern="0" dirty="0">
                <a:solidFill>
                  <a:srgbClr val="000000"/>
                </a:solidFill>
              </a:rPr>
              <a:t>ndpoint </a:t>
            </a:r>
            <a:r>
              <a:rPr lang="en-US" altLang="en-US" sz="2400" b="0" kern="0" dirty="0">
                <a:solidFill>
                  <a:srgbClr val="000000"/>
                </a:solidFill>
              </a:rPr>
              <a:t>(ctDNA-negative cohort)</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3-yr RFS</a:t>
            </a:r>
          </a:p>
          <a:p>
            <a:pPr lvl="0">
              <a:buClr>
                <a:srgbClr val="000000"/>
              </a:buClr>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 </a:t>
            </a:r>
            <a:r>
              <a:rPr lang="en-US" altLang="en-US" sz="2400" b="0" kern="0" dirty="0">
                <a:solidFill>
                  <a:srgbClr val="000000"/>
                </a:solidFill>
              </a:rPr>
              <a:t>(ctDNA-negative cohort)</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treatment adherence, safety</a:t>
            </a:r>
          </a:p>
        </p:txBody>
      </p:sp>
    </p:spTree>
    <p:extLst>
      <p:ext uri="{BB962C8B-B14F-4D97-AF65-F5344CB8AC3E}">
        <p14:creationId xmlns:p14="http://schemas.microsoft.com/office/powerpoint/2010/main" val="2872076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DYNAMIC-III ctDNA-Negative Cohort: </a:t>
            </a:r>
            <a:br>
              <a:rPr lang="en-US" dirty="0"/>
            </a:br>
            <a:r>
              <a:rPr lang="en-US" dirty="0"/>
              <a:t>Baseline Characteristics</a:t>
            </a:r>
            <a:endParaRPr lang="en-US" altLang="en-US" dirty="0"/>
          </a:p>
        </p:txBody>
      </p:sp>
      <p:graphicFrame>
        <p:nvGraphicFramePr>
          <p:cNvPr id="3" name="Group 3">
            <a:extLst>
              <a:ext uri="{FF2B5EF4-FFF2-40B4-BE49-F238E27FC236}">
                <a16:creationId xmlns:a16="http://schemas.microsoft.com/office/drawing/2014/main" id="{4DFA50B5-D49F-B5CB-2140-AF49A83815DF}"/>
              </a:ext>
            </a:extLst>
          </p:cNvPr>
          <p:cNvGraphicFramePr>
            <a:graphicFrameLocks/>
          </p:cNvGraphicFramePr>
          <p:nvPr>
            <p:extLst>
              <p:ext uri="{D42A27DB-BD31-4B8C-83A1-F6EECF244321}">
                <p14:modId xmlns:p14="http://schemas.microsoft.com/office/powerpoint/2010/main" val="4226619975"/>
              </p:ext>
            </p:extLst>
          </p:nvPr>
        </p:nvGraphicFramePr>
        <p:xfrm>
          <a:off x="609759" y="1484328"/>
          <a:ext cx="11074239" cy="4724544"/>
        </p:xfrm>
        <a:graphic>
          <a:graphicData uri="http://schemas.openxmlformats.org/drawingml/2006/table">
            <a:tbl>
              <a:tblPr/>
              <a:tblGrid>
                <a:gridCol w="4422921">
                  <a:extLst>
                    <a:ext uri="{9D8B030D-6E8A-4147-A177-3AD203B41FA5}">
                      <a16:colId xmlns:a16="http://schemas.microsoft.com/office/drawing/2014/main" val="20000"/>
                    </a:ext>
                  </a:extLst>
                </a:gridCol>
                <a:gridCol w="4021025">
                  <a:extLst>
                    <a:ext uri="{9D8B030D-6E8A-4147-A177-3AD203B41FA5}">
                      <a16:colId xmlns:a16="http://schemas.microsoft.com/office/drawing/2014/main" val="20001"/>
                    </a:ext>
                  </a:extLst>
                </a:gridCol>
                <a:gridCol w="2630293">
                  <a:extLst>
                    <a:ext uri="{9D8B030D-6E8A-4147-A177-3AD203B41FA5}">
                      <a16:colId xmlns:a16="http://schemas.microsoft.com/office/drawing/2014/main" val="978252903"/>
                    </a:ext>
                  </a:extLst>
                </a:gridCol>
              </a:tblGrid>
              <a:tr h="1493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ctDNA-Informed De-Escalation</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Standard Management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 (n =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(27-87)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(26-84)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 (53.6)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9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0/1,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352 (99.7)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345 (98.9)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199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Right-sided primary tumor location,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 (47.9)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 (43.6)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93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clinical risk (T4, N2 or both),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(31.4)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(23.2)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6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nodes examined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(7-80)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33767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Deficient mismatch repair,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30224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Planned SoC treatment,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3M doublet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6M doublet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 CT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5769523"/>
                  </a:ext>
                </a:extLst>
              </a:tr>
            </a:tbl>
          </a:graphicData>
        </a:graphic>
      </p:graphicFrame>
      <p:sp>
        <p:nvSpPr>
          <p:cNvPr id="5" name="Text Box 11">
            <a:extLst>
              <a:ext uri="{FF2B5EF4-FFF2-40B4-BE49-F238E27FC236}">
                <a16:creationId xmlns:a16="http://schemas.microsoft.com/office/drawing/2014/main" id="{A0F94180-012F-2724-423C-D939FD5F45C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69698-C04C-1E00-2657-B3077F7E44D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E5355D6-FB87-01B8-006D-EA3922281374}"/>
              </a:ext>
            </a:extLst>
          </p:cNvPr>
          <p:cNvSpPr>
            <a:spLocks noGrp="1" noChangeArrowheads="1"/>
          </p:cNvSpPr>
          <p:nvPr>
            <p:ph type="title"/>
          </p:nvPr>
        </p:nvSpPr>
        <p:spPr/>
        <p:txBody>
          <a:bodyPr/>
          <a:lstStyle/>
          <a:p>
            <a:r>
              <a:rPr lang="en-US" dirty="0"/>
              <a:t>DYNAMIC-III ctDNA-Negative Cohort: </a:t>
            </a:r>
            <a:br>
              <a:rPr lang="en-US" dirty="0"/>
            </a:br>
            <a:r>
              <a:rPr lang="en-US" dirty="0"/>
              <a:t>Treatment Delivery and Adherence</a:t>
            </a:r>
            <a:endParaRPr lang="en-US" altLang="en-US" dirty="0"/>
          </a:p>
        </p:txBody>
      </p:sp>
      <p:graphicFrame>
        <p:nvGraphicFramePr>
          <p:cNvPr id="4" name="Group 3">
            <a:extLst>
              <a:ext uri="{FF2B5EF4-FFF2-40B4-BE49-F238E27FC236}">
                <a16:creationId xmlns:a16="http://schemas.microsoft.com/office/drawing/2014/main" id="{59439454-3BBE-F4FA-0E0F-314BBC44D8FF}"/>
              </a:ext>
            </a:extLst>
          </p:cNvPr>
          <p:cNvGraphicFramePr>
            <a:graphicFrameLocks/>
          </p:cNvGraphicFramePr>
          <p:nvPr>
            <p:extLst>
              <p:ext uri="{D42A27DB-BD31-4B8C-83A1-F6EECF244321}">
                <p14:modId xmlns:p14="http://schemas.microsoft.com/office/powerpoint/2010/main" val="4284494287"/>
              </p:ext>
            </p:extLst>
          </p:nvPr>
        </p:nvGraphicFramePr>
        <p:xfrm>
          <a:off x="718817" y="1600268"/>
          <a:ext cx="10763386" cy="4114896"/>
        </p:xfrm>
        <a:graphic>
          <a:graphicData uri="http://schemas.openxmlformats.org/drawingml/2006/table">
            <a:tbl>
              <a:tblPr/>
              <a:tblGrid>
                <a:gridCol w="4662298">
                  <a:extLst>
                    <a:ext uri="{9D8B030D-6E8A-4147-A177-3AD203B41FA5}">
                      <a16:colId xmlns:a16="http://schemas.microsoft.com/office/drawing/2014/main" val="20000"/>
                    </a:ext>
                  </a:extLst>
                </a:gridCol>
                <a:gridCol w="3164267">
                  <a:extLst>
                    <a:ext uri="{9D8B030D-6E8A-4147-A177-3AD203B41FA5}">
                      <a16:colId xmlns:a16="http://schemas.microsoft.com/office/drawing/2014/main" val="20001"/>
                    </a:ext>
                  </a:extLst>
                </a:gridCol>
                <a:gridCol w="2936821">
                  <a:extLst>
                    <a:ext uri="{9D8B030D-6E8A-4147-A177-3AD203B41FA5}">
                      <a16:colId xmlns:a16="http://schemas.microsoft.com/office/drawing/2014/main" val="978252903"/>
                    </a:ext>
                  </a:extLst>
                </a:gridCol>
              </a:tblGrid>
              <a:tr h="5073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Treatment Information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ctDNA-Informed De-Escalation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Standard Management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(n =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Commenced per protocol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319 (90.4)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347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Chemotherapy received,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No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3 mo single agent FP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6 mo single agent FP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3 mo oxaliplatin doublet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6 mo oxaliplatin doublet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 (33.7)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117 (33.1)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 (47.6)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143 (41.0)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from surgery to commencing CT, days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(51-63)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(48-59)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1355575"/>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Mean treatment duration, days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(43.4)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7816842"/>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Completed planned treatment cycles, 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294 (89.9)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282 (82.7)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0751869"/>
                  </a:ext>
                </a:extLst>
              </a:tr>
            </a:tbl>
          </a:graphicData>
        </a:graphic>
      </p:graphicFrame>
      <p:sp>
        <p:nvSpPr>
          <p:cNvPr id="3" name="Text Box 11">
            <a:extLst>
              <a:ext uri="{FF2B5EF4-FFF2-40B4-BE49-F238E27FC236}">
                <a16:creationId xmlns:a16="http://schemas.microsoft.com/office/drawing/2014/main" id="{F9C8B0E5-3CE1-71D9-8906-84EA0ADB590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p>
        </p:txBody>
      </p:sp>
      <p:sp>
        <p:nvSpPr>
          <p:cNvPr id="8" name="Right Brace 7">
            <a:extLst>
              <a:ext uri="{FF2B5EF4-FFF2-40B4-BE49-F238E27FC236}">
                <a16:creationId xmlns:a16="http://schemas.microsoft.com/office/drawing/2014/main" id="{3112F750-2D29-6650-4C14-1F502E4C8F05}"/>
              </a:ext>
            </a:extLst>
          </p:cNvPr>
          <p:cNvSpPr/>
          <p:nvPr/>
        </p:nvSpPr>
        <p:spPr bwMode="auto">
          <a:xfrm>
            <a:off x="7458680" y="3216141"/>
            <a:ext cx="119743" cy="522515"/>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9" name="TextBox 8">
            <a:extLst>
              <a:ext uri="{FF2B5EF4-FFF2-40B4-BE49-F238E27FC236}">
                <a16:creationId xmlns:a16="http://schemas.microsoft.com/office/drawing/2014/main" id="{9CB38314-BC88-1302-3CFD-522D1FF8B983}"/>
              </a:ext>
            </a:extLst>
          </p:cNvPr>
          <p:cNvSpPr txBox="1"/>
          <p:nvPr/>
        </p:nvSpPr>
        <p:spPr bwMode="auto">
          <a:xfrm>
            <a:off x="7565571" y="3292732"/>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57.8%</a:t>
            </a:r>
          </a:p>
        </p:txBody>
      </p:sp>
      <p:sp>
        <p:nvSpPr>
          <p:cNvPr id="10" name="TextBox 9">
            <a:extLst>
              <a:ext uri="{FF2B5EF4-FFF2-40B4-BE49-F238E27FC236}">
                <a16:creationId xmlns:a16="http://schemas.microsoft.com/office/drawing/2014/main" id="{A66EB979-8198-71B5-19A1-27DB45CF9FD1}"/>
              </a:ext>
            </a:extLst>
          </p:cNvPr>
          <p:cNvSpPr txBox="1"/>
          <p:nvPr/>
        </p:nvSpPr>
        <p:spPr bwMode="auto">
          <a:xfrm>
            <a:off x="10580914" y="3292732"/>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9.2%</a:t>
            </a:r>
          </a:p>
        </p:txBody>
      </p:sp>
      <p:sp>
        <p:nvSpPr>
          <p:cNvPr id="11" name="Right Brace 10">
            <a:extLst>
              <a:ext uri="{FF2B5EF4-FFF2-40B4-BE49-F238E27FC236}">
                <a16:creationId xmlns:a16="http://schemas.microsoft.com/office/drawing/2014/main" id="{5603C91F-844A-4B68-F38B-8C1164E6BD0F}"/>
              </a:ext>
            </a:extLst>
          </p:cNvPr>
          <p:cNvSpPr/>
          <p:nvPr/>
        </p:nvSpPr>
        <p:spPr bwMode="auto">
          <a:xfrm>
            <a:off x="10496205" y="3216141"/>
            <a:ext cx="119743" cy="522515"/>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2" name="Right Brace 11">
            <a:extLst>
              <a:ext uri="{FF2B5EF4-FFF2-40B4-BE49-F238E27FC236}">
                <a16:creationId xmlns:a16="http://schemas.microsoft.com/office/drawing/2014/main" id="{5D33A0C2-D909-C1D9-721E-0F25619EF8BB}"/>
              </a:ext>
            </a:extLst>
          </p:cNvPr>
          <p:cNvSpPr/>
          <p:nvPr/>
        </p:nvSpPr>
        <p:spPr bwMode="auto">
          <a:xfrm>
            <a:off x="7458680" y="3795770"/>
            <a:ext cx="119743" cy="522515"/>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3" name="TextBox 12">
            <a:extLst>
              <a:ext uri="{FF2B5EF4-FFF2-40B4-BE49-F238E27FC236}">
                <a16:creationId xmlns:a16="http://schemas.microsoft.com/office/drawing/2014/main" id="{4FD92813-918D-3846-BF75-1899A17171B8}"/>
              </a:ext>
            </a:extLst>
          </p:cNvPr>
          <p:cNvSpPr txBox="1"/>
          <p:nvPr/>
        </p:nvSpPr>
        <p:spPr bwMode="auto">
          <a:xfrm>
            <a:off x="7583883" y="3872361"/>
            <a:ext cx="873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34.8%*</a:t>
            </a:r>
          </a:p>
        </p:txBody>
      </p:sp>
      <p:sp>
        <p:nvSpPr>
          <p:cNvPr id="14" name="TextBox 13">
            <a:extLst>
              <a:ext uri="{FF2B5EF4-FFF2-40B4-BE49-F238E27FC236}">
                <a16:creationId xmlns:a16="http://schemas.microsoft.com/office/drawing/2014/main" id="{C11C5D70-D7E8-FB95-B1D5-67FD919E15E4}"/>
              </a:ext>
            </a:extLst>
          </p:cNvPr>
          <p:cNvSpPr txBox="1"/>
          <p:nvPr/>
        </p:nvSpPr>
        <p:spPr bwMode="auto">
          <a:xfrm>
            <a:off x="10599226" y="3872361"/>
            <a:ext cx="873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88.6%*</a:t>
            </a:r>
          </a:p>
        </p:txBody>
      </p:sp>
      <p:sp>
        <p:nvSpPr>
          <p:cNvPr id="15" name="Right Brace 14">
            <a:extLst>
              <a:ext uri="{FF2B5EF4-FFF2-40B4-BE49-F238E27FC236}">
                <a16:creationId xmlns:a16="http://schemas.microsoft.com/office/drawing/2014/main" id="{1B66A13E-A459-721A-1132-C3AB29CAE0D5}"/>
              </a:ext>
            </a:extLst>
          </p:cNvPr>
          <p:cNvSpPr/>
          <p:nvPr/>
        </p:nvSpPr>
        <p:spPr bwMode="auto">
          <a:xfrm>
            <a:off x="10496205" y="3795770"/>
            <a:ext cx="119743" cy="522515"/>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16" name="TextBox 15">
            <a:extLst>
              <a:ext uri="{FF2B5EF4-FFF2-40B4-BE49-F238E27FC236}">
                <a16:creationId xmlns:a16="http://schemas.microsoft.com/office/drawing/2014/main" id="{5C0DA6BA-A462-31D4-8BFE-2B6702D77BE3}"/>
              </a:ext>
            </a:extLst>
          </p:cNvPr>
          <p:cNvSpPr txBox="1"/>
          <p:nvPr/>
        </p:nvSpPr>
        <p:spPr bwMode="auto">
          <a:xfrm>
            <a:off x="628613" y="5715164"/>
            <a:ext cx="15921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*RR: 0.41;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 .001.</a:t>
            </a:r>
          </a:p>
        </p:txBody>
      </p:sp>
    </p:spTree>
    <p:extLst>
      <p:ext uri="{BB962C8B-B14F-4D97-AF65-F5344CB8AC3E}">
        <p14:creationId xmlns:p14="http://schemas.microsoft.com/office/powerpoint/2010/main" val="2975192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6E92F-49CF-9121-6A73-E57CF8EEB02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3EAAB9CF-5B99-7892-71C0-A5245E15B3C8}"/>
              </a:ext>
            </a:extLst>
          </p:cNvPr>
          <p:cNvSpPr>
            <a:spLocks noGrp="1" noChangeArrowheads="1"/>
          </p:cNvSpPr>
          <p:nvPr>
            <p:ph type="title"/>
          </p:nvPr>
        </p:nvSpPr>
        <p:spPr/>
        <p:txBody>
          <a:bodyPr/>
          <a:lstStyle/>
          <a:p>
            <a:r>
              <a:rPr lang="en-US" dirty="0"/>
              <a:t>DYNAMIC-III ctDNA-Negative Cohort: Safety</a:t>
            </a:r>
            <a:endParaRPr lang="en-US" altLang="en-US" dirty="0"/>
          </a:p>
        </p:txBody>
      </p:sp>
      <p:graphicFrame>
        <p:nvGraphicFramePr>
          <p:cNvPr id="4" name="Group 3">
            <a:extLst>
              <a:ext uri="{FF2B5EF4-FFF2-40B4-BE49-F238E27FC236}">
                <a16:creationId xmlns:a16="http://schemas.microsoft.com/office/drawing/2014/main" id="{723F3E8E-E1E0-D04B-F02F-6C6A371E4A43}"/>
              </a:ext>
            </a:extLst>
          </p:cNvPr>
          <p:cNvGraphicFramePr>
            <a:graphicFrameLocks/>
          </p:cNvGraphicFramePr>
          <p:nvPr>
            <p:extLst>
              <p:ext uri="{D42A27DB-BD31-4B8C-83A1-F6EECF244321}">
                <p14:modId xmlns:p14="http://schemas.microsoft.com/office/powerpoint/2010/main" val="4106599858"/>
              </p:ext>
            </p:extLst>
          </p:nvPr>
        </p:nvGraphicFramePr>
        <p:xfrm>
          <a:off x="723900" y="1600268"/>
          <a:ext cx="10758302" cy="2743248"/>
        </p:xfrm>
        <a:graphic>
          <a:graphicData uri="http://schemas.openxmlformats.org/drawingml/2006/table">
            <a:tbl>
              <a:tblPr/>
              <a:tblGrid>
                <a:gridCol w="3661143">
                  <a:extLst>
                    <a:ext uri="{9D8B030D-6E8A-4147-A177-3AD203B41FA5}">
                      <a16:colId xmlns:a16="http://schemas.microsoft.com/office/drawing/2014/main" val="20000"/>
                    </a:ext>
                  </a:extLst>
                </a:gridCol>
                <a:gridCol w="3368352">
                  <a:extLst>
                    <a:ext uri="{9D8B030D-6E8A-4147-A177-3AD203B41FA5}">
                      <a16:colId xmlns:a16="http://schemas.microsoft.com/office/drawing/2014/main" val="20001"/>
                    </a:ext>
                  </a:extLst>
                </a:gridCol>
                <a:gridCol w="2562382">
                  <a:extLst>
                    <a:ext uri="{9D8B030D-6E8A-4147-A177-3AD203B41FA5}">
                      <a16:colId xmlns:a16="http://schemas.microsoft.com/office/drawing/2014/main" val="978252903"/>
                    </a:ext>
                  </a:extLst>
                </a:gridCol>
                <a:gridCol w="1166425">
                  <a:extLst>
                    <a:ext uri="{9D8B030D-6E8A-4147-A177-3AD203B41FA5}">
                      <a16:colId xmlns:a16="http://schemas.microsoft.com/office/drawing/2014/main" val="3121450226"/>
                    </a:ext>
                  </a:extLst>
                </a:gridCol>
              </a:tblGrid>
              <a:tr h="5073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ctDNA-Informed De-Escalation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Standard Management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 (n =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a:ln>
                            <a:noFill/>
                          </a:ln>
                          <a:solidFill>
                            <a:schemeClr val="tx1"/>
                          </a:solidFill>
                          <a:effectLst/>
                          <a:latin typeface="Calibri" panose="020F0502020204030204" pitchFamily="34" charset="0"/>
                        </a:rPr>
                        <a:t>P </a:t>
                      </a:r>
                      <a:r>
                        <a:rPr kumimoji="0" lang="en-US" sz="1800" b="1" i="0" u="none" strike="noStrike" cap="none" normalizeH="0" baseline="0">
                          <a:ln>
                            <a:noFill/>
                          </a:ln>
                          <a:solidFill>
                            <a:schemeClr val="tx1"/>
                          </a:solidFill>
                          <a:effectLst/>
                          <a:latin typeface="Calibri" panose="020F0502020204030204" pitchFamily="34" charset="0"/>
                        </a:rPr>
                        <a:t>Value</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Treatment-related hospitalization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37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or 4 TRAE of interest*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Oral mucositis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 Box 11">
            <a:extLst>
              <a:ext uri="{FF2B5EF4-FFF2-40B4-BE49-F238E27FC236}">
                <a16:creationId xmlns:a16="http://schemas.microsoft.com/office/drawing/2014/main" id="{3F1BD6CB-3F14-B6EB-D329-5A8BC9711A2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p>
        </p:txBody>
      </p:sp>
      <p:sp>
        <p:nvSpPr>
          <p:cNvPr id="5" name="TextBox 4">
            <a:extLst>
              <a:ext uri="{FF2B5EF4-FFF2-40B4-BE49-F238E27FC236}">
                <a16:creationId xmlns:a16="http://schemas.microsoft.com/office/drawing/2014/main" id="{BF5CB7BB-3F09-122E-8660-3490E9A52D02}"/>
              </a:ext>
            </a:extLst>
          </p:cNvPr>
          <p:cNvSpPr txBox="1"/>
          <p:nvPr/>
        </p:nvSpPr>
        <p:spPr bwMode="auto">
          <a:xfrm>
            <a:off x="609759" y="4343516"/>
            <a:ext cx="71676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*Only high-grade AEs of special interest were recorded. </a:t>
            </a:r>
          </a:p>
        </p:txBody>
      </p:sp>
    </p:spTree>
    <p:extLst>
      <p:ext uri="{BB962C8B-B14F-4D97-AF65-F5344CB8AC3E}">
        <p14:creationId xmlns:p14="http://schemas.microsoft.com/office/powerpoint/2010/main" val="4062765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93" name="Straight Connector 9392">
            <a:extLst>
              <a:ext uri="{FF2B5EF4-FFF2-40B4-BE49-F238E27FC236}">
                <a16:creationId xmlns:a16="http://schemas.microsoft.com/office/drawing/2014/main" id="{D495AED1-ED7D-C3E2-8812-C55792EE21BD}"/>
              </a:ext>
            </a:extLst>
          </p:cNvPr>
          <p:cNvCxnSpPr/>
          <p:nvPr/>
        </p:nvCxnSpPr>
        <p:spPr bwMode="auto">
          <a:xfrm>
            <a:off x="4724400" y="1670050"/>
            <a:ext cx="0" cy="311785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DYNAMIC-III ctDNA-Negative Cohort: RFS</a:t>
            </a:r>
            <a:endParaRPr lang="en-US" altLang="en-US" dirty="0"/>
          </a:p>
        </p:txBody>
      </p:sp>
      <p:sp>
        <p:nvSpPr>
          <p:cNvPr id="2" name="Text Box 11">
            <a:extLst>
              <a:ext uri="{FF2B5EF4-FFF2-40B4-BE49-F238E27FC236}">
                <a16:creationId xmlns:a16="http://schemas.microsoft.com/office/drawing/2014/main" id="{62BADE6D-D07B-2DAF-850C-FD23B1252BC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8" name="Group 3">
            <a:extLst>
              <a:ext uri="{FF2B5EF4-FFF2-40B4-BE49-F238E27FC236}">
                <a16:creationId xmlns:a16="http://schemas.microsoft.com/office/drawing/2014/main" id="{6511B605-A6E9-D4DB-87B0-46C6C21E7BF4}"/>
              </a:ext>
            </a:extLst>
          </p:cNvPr>
          <p:cNvGraphicFramePr>
            <a:graphicFrameLocks/>
          </p:cNvGraphicFramePr>
          <p:nvPr>
            <p:extLst>
              <p:ext uri="{D42A27DB-BD31-4B8C-83A1-F6EECF244321}">
                <p14:modId xmlns:p14="http://schemas.microsoft.com/office/powerpoint/2010/main" val="4222798251"/>
              </p:ext>
            </p:extLst>
          </p:nvPr>
        </p:nvGraphicFramePr>
        <p:xfrm>
          <a:off x="7070213" y="2591328"/>
          <a:ext cx="4515338" cy="1493568"/>
        </p:xfrm>
        <a:graphic>
          <a:graphicData uri="http://schemas.openxmlformats.org/drawingml/2006/table">
            <a:tbl>
              <a:tblPr/>
              <a:tblGrid>
                <a:gridCol w="1463040">
                  <a:extLst>
                    <a:ext uri="{9D8B030D-6E8A-4147-A177-3AD203B41FA5}">
                      <a16:colId xmlns:a16="http://schemas.microsoft.com/office/drawing/2014/main" val="20000"/>
                    </a:ext>
                  </a:extLst>
                </a:gridCol>
                <a:gridCol w="592853">
                  <a:extLst>
                    <a:ext uri="{9D8B030D-6E8A-4147-A177-3AD203B41FA5}">
                      <a16:colId xmlns:a16="http://schemas.microsoft.com/office/drawing/2014/main" val="2690948552"/>
                    </a:ext>
                  </a:extLst>
                </a:gridCol>
                <a:gridCol w="813525">
                  <a:extLst>
                    <a:ext uri="{9D8B030D-6E8A-4147-A177-3AD203B41FA5}">
                      <a16:colId xmlns:a16="http://schemas.microsoft.com/office/drawing/2014/main" val="20001"/>
                    </a:ext>
                  </a:extLst>
                </a:gridCol>
                <a:gridCol w="1645920">
                  <a:extLst>
                    <a:ext uri="{9D8B030D-6E8A-4147-A177-3AD203B41FA5}">
                      <a16:colId xmlns:a16="http://schemas.microsoft.com/office/drawing/2014/main" val="978252903"/>
                    </a:ext>
                  </a:extLst>
                </a:gridCol>
              </a:tblGrid>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3-yr RFS Rate, % (95% CI)</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ctDNA guided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85.25 (81-89)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Standard management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88.10 (84-91)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9" name="TextBox 8">
            <a:extLst>
              <a:ext uri="{FF2B5EF4-FFF2-40B4-BE49-F238E27FC236}">
                <a16:creationId xmlns:a16="http://schemas.microsoft.com/office/drawing/2014/main" id="{6AC1DC2E-06FF-90CB-A67A-C3738D981240}"/>
              </a:ext>
            </a:extLst>
          </p:cNvPr>
          <p:cNvSpPr txBox="1"/>
          <p:nvPr/>
        </p:nvSpPr>
        <p:spPr bwMode="auto">
          <a:xfrm>
            <a:off x="7056131" y="2012850"/>
            <a:ext cx="4543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47 mo (95% CI: 0.68-67.0)</a:t>
            </a:r>
          </a:p>
        </p:txBody>
      </p:sp>
      <p:sp>
        <p:nvSpPr>
          <p:cNvPr id="10" name="TextBox 9">
            <a:extLst>
              <a:ext uri="{FF2B5EF4-FFF2-40B4-BE49-F238E27FC236}">
                <a16:creationId xmlns:a16="http://schemas.microsoft.com/office/drawing/2014/main" id="{FA467F99-0D33-A88C-57F4-FD72B365FEAF}"/>
              </a:ext>
            </a:extLst>
          </p:cNvPr>
          <p:cNvSpPr txBox="1"/>
          <p:nvPr/>
        </p:nvSpPr>
        <p:spPr bwMode="auto">
          <a:xfrm>
            <a:off x="7166984" y="4203871"/>
            <a:ext cx="43217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Absolute difference in 3-yr RFS: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-2.84 (95% CI: -7.96 to 2.27)</a:t>
            </a:r>
          </a:p>
        </p:txBody>
      </p:sp>
      <p:sp>
        <p:nvSpPr>
          <p:cNvPr id="11" name="TextBox 10">
            <a:extLst>
              <a:ext uri="{FF2B5EF4-FFF2-40B4-BE49-F238E27FC236}">
                <a16:creationId xmlns:a16="http://schemas.microsoft.com/office/drawing/2014/main" id="{99951580-5D29-E3B2-A512-0CF2E8F2CE96}"/>
              </a:ext>
            </a:extLst>
          </p:cNvPr>
          <p:cNvSpPr txBox="1"/>
          <p:nvPr/>
        </p:nvSpPr>
        <p:spPr bwMode="auto">
          <a:xfrm>
            <a:off x="3462635" y="1326985"/>
            <a:ext cx="19393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RFS</a:t>
            </a:r>
          </a:p>
        </p:txBody>
      </p:sp>
      <p:sp>
        <p:nvSpPr>
          <p:cNvPr id="12" name="TextBox 11">
            <a:extLst>
              <a:ext uri="{FF2B5EF4-FFF2-40B4-BE49-F238E27FC236}">
                <a16:creationId xmlns:a16="http://schemas.microsoft.com/office/drawing/2014/main" id="{DCB1B639-E80D-D2D6-8618-107B42C8CD43}"/>
              </a:ext>
            </a:extLst>
          </p:cNvPr>
          <p:cNvSpPr txBox="1"/>
          <p:nvPr/>
        </p:nvSpPr>
        <p:spPr bwMode="auto">
          <a:xfrm rot="16200000">
            <a:off x="427057" y="3138710"/>
            <a:ext cx="19393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RFS (%)</a:t>
            </a:r>
          </a:p>
        </p:txBody>
      </p:sp>
      <p:sp>
        <p:nvSpPr>
          <p:cNvPr id="14" name="TextBox 13">
            <a:extLst>
              <a:ext uri="{FF2B5EF4-FFF2-40B4-BE49-F238E27FC236}">
                <a16:creationId xmlns:a16="http://schemas.microsoft.com/office/drawing/2014/main" id="{63779E05-004A-6EC8-D702-181249D1EA8E}"/>
              </a:ext>
            </a:extLst>
          </p:cNvPr>
          <p:cNvSpPr txBox="1"/>
          <p:nvPr/>
        </p:nvSpPr>
        <p:spPr bwMode="auto">
          <a:xfrm>
            <a:off x="1954098" y="5003652"/>
            <a:ext cx="45435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5" name="TextBox 14">
            <a:extLst>
              <a:ext uri="{FF2B5EF4-FFF2-40B4-BE49-F238E27FC236}">
                <a16:creationId xmlns:a16="http://schemas.microsoft.com/office/drawing/2014/main" id="{8DDE2B9B-DE76-D2EA-B53B-3724F2591F57}"/>
              </a:ext>
            </a:extLst>
          </p:cNvPr>
          <p:cNvSpPr txBox="1"/>
          <p:nvPr/>
        </p:nvSpPr>
        <p:spPr bwMode="auto">
          <a:xfrm>
            <a:off x="162244" y="5128866"/>
            <a:ext cx="15876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ctDNA-Guided</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Standard Management</a:t>
            </a:r>
          </a:p>
        </p:txBody>
      </p:sp>
      <p:sp>
        <p:nvSpPr>
          <p:cNvPr id="16" name="TextBox 15">
            <a:extLst>
              <a:ext uri="{FF2B5EF4-FFF2-40B4-BE49-F238E27FC236}">
                <a16:creationId xmlns:a16="http://schemas.microsoft.com/office/drawing/2014/main" id="{A930B131-C437-A240-99F9-49A892DD430C}"/>
              </a:ext>
            </a:extLst>
          </p:cNvPr>
          <p:cNvSpPr txBox="1"/>
          <p:nvPr/>
        </p:nvSpPr>
        <p:spPr bwMode="auto">
          <a:xfrm>
            <a:off x="1663127" y="5334784"/>
            <a:ext cx="5304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349</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0F7141BD-0CA0-A202-0A8C-0BBD1E3F4C58}"/>
              </a:ext>
            </a:extLst>
          </p:cNvPr>
          <p:cNvSpPr txBox="1"/>
          <p:nvPr/>
        </p:nvSpPr>
        <p:spPr bwMode="auto">
          <a:xfrm>
            <a:off x="2592848" y="5334784"/>
            <a:ext cx="5304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336</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7039C87D-C404-0F87-F3DA-9008EDB46834}"/>
              </a:ext>
            </a:extLst>
          </p:cNvPr>
          <p:cNvSpPr txBox="1"/>
          <p:nvPr/>
        </p:nvSpPr>
        <p:spPr bwMode="auto">
          <a:xfrm>
            <a:off x="3522569" y="5334784"/>
            <a:ext cx="5304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310</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BFDB05E9-E152-3ECF-8927-953098C13BC5}"/>
              </a:ext>
            </a:extLst>
          </p:cNvPr>
          <p:cNvSpPr txBox="1"/>
          <p:nvPr/>
        </p:nvSpPr>
        <p:spPr bwMode="auto">
          <a:xfrm>
            <a:off x="4452290" y="5334784"/>
            <a:ext cx="5304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223</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463D4E96-24C1-8AA9-2B20-F132F4D9FAA5}"/>
              </a:ext>
            </a:extLst>
          </p:cNvPr>
          <p:cNvSpPr txBox="1"/>
          <p:nvPr/>
        </p:nvSpPr>
        <p:spPr bwMode="auto">
          <a:xfrm>
            <a:off x="5382011" y="5334784"/>
            <a:ext cx="5304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143</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CE774E8-6109-9F15-25F7-F57225954192}"/>
              </a:ext>
            </a:extLst>
          </p:cNvPr>
          <p:cNvSpPr txBox="1"/>
          <p:nvPr/>
        </p:nvSpPr>
        <p:spPr bwMode="auto">
          <a:xfrm>
            <a:off x="6311732" y="5334784"/>
            <a:ext cx="53045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46</a:t>
            </a:r>
          </a:p>
          <a:p>
            <a:pPr algn="ctr">
              <a:lnSpc>
                <a:spcPct val="100000"/>
              </a:lnSpc>
              <a:spcBef>
                <a:spcPts val="0"/>
              </a:spcBef>
              <a:spcAft>
                <a:spcPct val="0"/>
              </a:spcAft>
              <a:buClrTx/>
              <a:buFontTx/>
              <a:buNone/>
            </a:pPr>
            <a:endParaRPr lang="en-US" sz="1400" b="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1DF39825-07E1-F5AA-4C7D-2F03D5A98E91}"/>
              </a:ext>
            </a:extLst>
          </p:cNvPr>
          <p:cNvSpPr txBox="1"/>
          <p:nvPr/>
        </p:nvSpPr>
        <p:spPr bwMode="auto">
          <a:xfrm>
            <a:off x="5118648" y="2382182"/>
            <a:ext cx="15876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ctDNA-Guided</a:t>
            </a:r>
          </a:p>
        </p:txBody>
      </p:sp>
      <p:sp>
        <p:nvSpPr>
          <p:cNvPr id="24" name="TextBox 23">
            <a:extLst>
              <a:ext uri="{FF2B5EF4-FFF2-40B4-BE49-F238E27FC236}">
                <a16:creationId xmlns:a16="http://schemas.microsoft.com/office/drawing/2014/main" id="{A5F64225-DD21-697F-84C8-EB3954C4CCD7}"/>
              </a:ext>
            </a:extLst>
          </p:cNvPr>
          <p:cNvSpPr txBox="1"/>
          <p:nvPr/>
        </p:nvSpPr>
        <p:spPr bwMode="auto">
          <a:xfrm>
            <a:off x="4480504" y="1729352"/>
            <a:ext cx="22124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Standard Management</a:t>
            </a:r>
          </a:p>
        </p:txBody>
      </p:sp>
      <p:sp>
        <p:nvSpPr>
          <p:cNvPr id="25" name="TextBox 24">
            <a:extLst>
              <a:ext uri="{FF2B5EF4-FFF2-40B4-BE49-F238E27FC236}">
                <a16:creationId xmlns:a16="http://schemas.microsoft.com/office/drawing/2014/main" id="{EE7D573A-DFB3-0296-ACFF-5375688DACB2}"/>
              </a:ext>
            </a:extLst>
          </p:cNvPr>
          <p:cNvSpPr txBox="1"/>
          <p:nvPr/>
        </p:nvSpPr>
        <p:spPr bwMode="auto">
          <a:xfrm>
            <a:off x="4053026" y="1629692"/>
            <a:ext cx="854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3"/>
                </a:solidFill>
                <a:latin typeface="Calibri" panose="020F0502020204030204" pitchFamily="34" charset="0"/>
              </a:rPr>
              <a:t>88.1%</a:t>
            </a:r>
          </a:p>
        </p:txBody>
      </p:sp>
      <p:sp>
        <p:nvSpPr>
          <p:cNvPr id="26" name="TextBox 25">
            <a:extLst>
              <a:ext uri="{FF2B5EF4-FFF2-40B4-BE49-F238E27FC236}">
                <a16:creationId xmlns:a16="http://schemas.microsoft.com/office/drawing/2014/main" id="{3F324333-EBC1-0F8F-7FB0-2252DFFAE134}"/>
              </a:ext>
            </a:extLst>
          </p:cNvPr>
          <p:cNvSpPr txBox="1"/>
          <p:nvPr/>
        </p:nvSpPr>
        <p:spPr bwMode="auto">
          <a:xfrm>
            <a:off x="3992122" y="2168785"/>
            <a:ext cx="8549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accent1"/>
                </a:solidFill>
                <a:latin typeface="Calibri" panose="020F0502020204030204" pitchFamily="34" charset="0"/>
              </a:rPr>
              <a:t>85.3%</a:t>
            </a:r>
          </a:p>
        </p:txBody>
      </p:sp>
      <p:sp>
        <p:nvSpPr>
          <p:cNvPr id="3" name="Freeform: Shape 2">
            <a:extLst>
              <a:ext uri="{FF2B5EF4-FFF2-40B4-BE49-F238E27FC236}">
                <a16:creationId xmlns:a16="http://schemas.microsoft.com/office/drawing/2014/main" id="{2AA6E29B-511F-0BE9-FDEA-CFF8D307DC0F}"/>
              </a:ext>
            </a:extLst>
          </p:cNvPr>
          <p:cNvSpPr/>
          <p:nvPr/>
        </p:nvSpPr>
        <p:spPr bwMode="auto">
          <a:xfrm>
            <a:off x="3908425" y="2089150"/>
            <a:ext cx="2692400" cy="263525"/>
          </a:xfrm>
          <a:custGeom>
            <a:avLst/>
            <a:gdLst>
              <a:gd name="connsiteX0" fmla="*/ 2692400 w 2692400"/>
              <a:gd name="connsiteY0" fmla="*/ 263525 h 263525"/>
              <a:gd name="connsiteX1" fmla="*/ 2628900 w 2692400"/>
              <a:gd name="connsiteY1" fmla="*/ 263525 h 263525"/>
              <a:gd name="connsiteX2" fmla="*/ 2628900 w 2692400"/>
              <a:gd name="connsiteY2" fmla="*/ 222250 h 263525"/>
              <a:gd name="connsiteX3" fmla="*/ 2025650 w 2692400"/>
              <a:gd name="connsiteY3" fmla="*/ 222250 h 263525"/>
              <a:gd name="connsiteX4" fmla="*/ 2025650 w 2692400"/>
              <a:gd name="connsiteY4" fmla="*/ 203200 h 263525"/>
              <a:gd name="connsiteX5" fmla="*/ 1981200 w 2692400"/>
              <a:gd name="connsiteY5" fmla="*/ 203200 h 263525"/>
              <a:gd name="connsiteX6" fmla="*/ 1981200 w 2692400"/>
              <a:gd name="connsiteY6" fmla="*/ 184150 h 263525"/>
              <a:gd name="connsiteX7" fmla="*/ 1625600 w 2692400"/>
              <a:gd name="connsiteY7" fmla="*/ 184150 h 263525"/>
              <a:gd name="connsiteX8" fmla="*/ 1625600 w 2692400"/>
              <a:gd name="connsiteY8" fmla="*/ 158750 h 263525"/>
              <a:gd name="connsiteX9" fmla="*/ 1298575 w 2692400"/>
              <a:gd name="connsiteY9" fmla="*/ 158750 h 263525"/>
              <a:gd name="connsiteX10" fmla="*/ 1298575 w 2692400"/>
              <a:gd name="connsiteY10" fmla="*/ 146050 h 263525"/>
              <a:gd name="connsiteX11" fmla="*/ 1285875 w 2692400"/>
              <a:gd name="connsiteY11" fmla="*/ 146050 h 263525"/>
              <a:gd name="connsiteX12" fmla="*/ 1285875 w 2692400"/>
              <a:gd name="connsiteY12" fmla="*/ 130175 h 263525"/>
              <a:gd name="connsiteX13" fmla="*/ 1273175 w 2692400"/>
              <a:gd name="connsiteY13" fmla="*/ 130175 h 263525"/>
              <a:gd name="connsiteX14" fmla="*/ 1273175 w 2692400"/>
              <a:gd name="connsiteY14" fmla="*/ 114300 h 263525"/>
              <a:gd name="connsiteX15" fmla="*/ 1025525 w 2692400"/>
              <a:gd name="connsiteY15" fmla="*/ 114300 h 263525"/>
              <a:gd name="connsiteX16" fmla="*/ 1025525 w 2692400"/>
              <a:gd name="connsiteY16" fmla="*/ 101600 h 263525"/>
              <a:gd name="connsiteX17" fmla="*/ 1016000 w 2692400"/>
              <a:gd name="connsiteY17" fmla="*/ 101600 h 263525"/>
              <a:gd name="connsiteX18" fmla="*/ 1016000 w 2692400"/>
              <a:gd name="connsiteY18" fmla="*/ 82550 h 263525"/>
              <a:gd name="connsiteX19" fmla="*/ 987425 w 2692400"/>
              <a:gd name="connsiteY19" fmla="*/ 82550 h 263525"/>
              <a:gd name="connsiteX20" fmla="*/ 987425 w 2692400"/>
              <a:gd name="connsiteY20" fmla="*/ 73025 h 263525"/>
              <a:gd name="connsiteX21" fmla="*/ 952500 w 2692400"/>
              <a:gd name="connsiteY21" fmla="*/ 73025 h 263525"/>
              <a:gd name="connsiteX22" fmla="*/ 952500 w 2692400"/>
              <a:gd name="connsiteY22" fmla="*/ 60325 h 263525"/>
              <a:gd name="connsiteX23" fmla="*/ 847725 w 2692400"/>
              <a:gd name="connsiteY23" fmla="*/ 60325 h 263525"/>
              <a:gd name="connsiteX24" fmla="*/ 847725 w 2692400"/>
              <a:gd name="connsiteY24" fmla="*/ 44450 h 263525"/>
              <a:gd name="connsiteX25" fmla="*/ 758825 w 2692400"/>
              <a:gd name="connsiteY25" fmla="*/ 44450 h 263525"/>
              <a:gd name="connsiteX26" fmla="*/ 752475 w 2692400"/>
              <a:gd name="connsiteY26" fmla="*/ 38100 h 263525"/>
              <a:gd name="connsiteX27" fmla="*/ 479425 w 2692400"/>
              <a:gd name="connsiteY27" fmla="*/ 38100 h 263525"/>
              <a:gd name="connsiteX28" fmla="*/ 479425 w 2692400"/>
              <a:gd name="connsiteY28" fmla="*/ 22225 h 263525"/>
              <a:gd name="connsiteX29" fmla="*/ 184150 w 2692400"/>
              <a:gd name="connsiteY29" fmla="*/ 22225 h 263525"/>
              <a:gd name="connsiteX30" fmla="*/ 177800 w 2692400"/>
              <a:gd name="connsiteY30" fmla="*/ 0 h 263525"/>
              <a:gd name="connsiteX31" fmla="*/ 0 w 2692400"/>
              <a:gd name="connsiteY31" fmla="*/ 0 h 26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692400" h="263525">
                <a:moveTo>
                  <a:pt x="2692400" y="263525"/>
                </a:moveTo>
                <a:lnTo>
                  <a:pt x="2628900" y="263525"/>
                </a:lnTo>
                <a:lnTo>
                  <a:pt x="2628900" y="222250"/>
                </a:lnTo>
                <a:lnTo>
                  <a:pt x="2025650" y="222250"/>
                </a:lnTo>
                <a:lnTo>
                  <a:pt x="2025650" y="203200"/>
                </a:lnTo>
                <a:lnTo>
                  <a:pt x="1981200" y="203200"/>
                </a:lnTo>
                <a:lnTo>
                  <a:pt x="1981200" y="184150"/>
                </a:lnTo>
                <a:lnTo>
                  <a:pt x="1625600" y="184150"/>
                </a:lnTo>
                <a:lnTo>
                  <a:pt x="1625600" y="158750"/>
                </a:lnTo>
                <a:lnTo>
                  <a:pt x="1298575" y="158750"/>
                </a:lnTo>
                <a:lnTo>
                  <a:pt x="1298575" y="146050"/>
                </a:lnTo>
                <a:lnTo>
                  <a:pt x="1285875" y="146050"/>
                </a:lnTo>
                <a:lnTo>
                  <a:pt x="1285875" y="130175"/>
                </a:lnTo>
                <a:lnTo>
                  <a:pt x="1273175" y="130175"/>
                </a:lnTo>
                <a:lnTo>
                  <a:pt x="1273175" y="114300"/>
                </a:lnTo>
                <a:lnTo>
                  <a:pt x="1025525" y="114300"/>
                </a:lnTo>
                <a:lnTo>
                  <a:pt x="1025525" y="101600"/>
                </a:lnTo>
                <a:lnTo>
                  <a:pt x="1016000" y="101600"/>
                </a:lnTo>
                <a:lnTo>
                  <a:pt x="1016000" y="82550"/>
                </a:lnTo>
                <a:lnTo>
                  <a:pt x="987425" y="82550"/>
                </a:lnTo>
                <a:lnTo>
                  <a:pt x="987425" y="73025"/>
                </a:lnTo>
                <a:lnTo>
                  <a:pt x="952500" y="73025"/>
                </a:lnTo>
                <a:lnTo>
                  <a:pt x="952500" y="60325"/>
                </a:lnTo>
                <a:lnTo>
                  <a:pt x="847725" y="60325"/>
                </a:lnTo>
                <a:lnTo>
                  <a:pt x="847725" y="44450"/>
                </a:lnTo>
                <a:lnTo>
                  <a:pt x="758825" y="44450"/>
                </a:lnTo>
                <a:lnTo>
                  <a:pt x="752475" y="38100"/>
                </a:lnTo>
                <a:lnTo>
                  <a:pt x="479425" y="38100"/>
                </a:lnTo>
                <a:lnTo>
                  <a:pt x="479425" y="22225"/>
                </a:lnTo>
                <a:lnTo>
                  <a:pt x="184150" y="22225"/>
                </a:lnTo>
                <a:lnTo>
                  <a:pt x="17780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4" name="Freeform: Shape 3">
            <a:extLst>
              <a:ext uri="{FF2B5EF4-FFF2-40B4-BE49-F238E27FC236}">
                <a16:creationId xmlns:a16="http://schemas.microsoft.com/office/drawing/2014/main" id="{1A61E5C0-4BBD-0524-F3B0-2F9C6C5B4E37}"/>
              </a:ext>
            </a:extLst>
          </p:cNvPr>
          <p:cNvSpPr/>
          <p:nvPr/>
        </p:nvSpPr>
        <p:spPr bwMode="auto">
          <a:xfrm>
            <a:off x="1946275" y="1663700"/>
            <a:ext cx="1981200" cy="420688"/>
          </a:xfrm>
          <a:custGeom>
            <a:avLst/>
            <a:gdLst>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41400 w 1981200"/>
              <a:gd name="connsiteY38" fmla="*/ 238125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66875 w 1981200"/>
              <a:gd name="connsiteY60" fmla="*/ 365125 h 419100"/>
              <a:gd name="connsiteX61" fmla="*/ 1733550 w 1981200"/>
              <a:gd name="connsiteY61" fmla="*/ 358775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66875 w 1981200"/>
              <a:gd name="connsiteY60" fmla="*/ 365125 h 419100"/>
              <a:gd name="connsiteX61" fmla="*/ 1733550 w 1981200"/>
              <a:gd name="connsiteY61" fmla="*/ 358775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66875 w 1981200"/>
              <a:gd name="connsiteY60" fmla="*/ 365125 h 419100"/>
              <a:gd name="connsiteX61" fmla="*/ 1726406 w 1981200"/>
              <a:gd name="connsiteY61" fmla="*/ 356394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64493 w 1981200"/>
              <a:gd name="connsiteY60" fmla="*/ 360362 h 419100"/>
              <a:gd name="connsiteX61" fmla="*/ 1726406 w 1981200"/>
              <a:gd name="connsiteY61" fmla="*/ 356394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59731 w 1981200"/>
              <a:gd name="connsiteY60" fmla="*/ 369887 h 419100"/>
              <a:gd name="connsiteX61" fmla="*/ 1726406 w 1981200"/>
              <a:gd name="connsiteY61" fmla="*/ 356394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59731 w 1981200"/>
              <a:gd name="connsiteY60" fmla="*/ 365125 h 419100"/>
              <a:gd name="connsiteX61" fmla="*/ 1726406 w 1981200"/>
              <a:gd name="connsiteY61" fmla="*/ 356394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59731 w 1981200"/>
              <a:gd name="connsiteY60" fmla="*/ 365125 h 419100"/>
              <a:gd name="connsiteX61" fmla="*/ 1731168 w 1981200"/>
              <a:gd name="connsiteY61" fmla="*/ 354013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19100"/>
              <a:gd name="connsiteX1" fmla="*/ 63500 w 1981200"/>
              <a:gd name="connsiteY1" fmla="*/ 0 h 419100"/>
              <a:gd name="connsiteX2" fmla="*/ 63500 w 1981200"/>
              <a:gd name="connsiteY2" fmla="*/ 15875 h 419100"/>
              <a:gd name="connsiteX3" fmla="*/ 136525 w 1981200"/>
              <a:gd name="connsiteY3" fmla="*/ 15875 h 419100"/>
              <a:gd name="connsiteX4" fmla="*/ 136525 w 1981200"/>
              <a:gd name="connsiteY4" fmla="*/ 34925 h 419100"/>
              <a:gd name="connsiteX5" fmla="*/ 336550 w 1981200"/>
              <a:gd name="connsiteY5" fmla="*/ 31750 h 419100"/>
              <a:gd name="connsiteX6" fmla="*/ 336550 w 1981200"/>
              <a:gd name="connsiteY6" fmla="*/ 50800 h 419100"/>
              <a:gd name="connsiteX7" fmla="*/ 349250 w 1981200"/>
              <a:gd name="connsiteY7" fmla="*/ 50800 h 419100"/>
              <a:gd name="connsiteX8" fmla="*/ 342900 w 1981200"/>
              <a:gd name="connsiteY8" fmla="*/ 66675 h 419100"/>
              <a:gd name="connsiteX9" fmla="*/ 365125 w 1981200"/>
              <a:gd name="connsiteY9" fmla="*/ 66675 h 419100"/>
              <a:gd name="connsiteX10" fmla="*/ 365125 w 1981200"/>
              <a:gd name="connsiteY10" fmla="*/ 79375 h 419100"/>
              <a:gd name="connsiteX11" fmla="*/ 473075 w 1981200"/>
              <a:gd name="connsiteY11" fmla="*/ 69850 h 419100"/>
              <a:gd name="connsiteX12" fmla="*/ 476250 w 1981200"/>
              <a:gd name="connsiteY12" fmla="*/ 88900 h 419100"/>
              <a:gd name="connsiteX13" fmla="*/ 498475 w 1981200"/>
              <a:gd name="connsiteY13" fmla="*/ 88900 h 419100"/>
              <a:gd name="connsiteX14" fmla="*/ 498475 w 1981200"/>
              <a:gd name="connsiteY14" fmla="*/ 98425 h 419100"/>
              <a:gd name="connsiteX15" fmla="*/ 511175 w 1981200"/>
              <a:gd name="connsiteY15" fmla="*/ 95250 h 419100"/>
              <a:gd name="connsiteX16" fmla="*/ 511175 w 1981200"/>
              <a:gd name="connsiteY16" fmla="*/ 104775 h 419100"/>
              <a:gd name="connsiteX17" fmla="*/ 536575 w 1981200"/>
              <a:gd name="connsiteY17" fmla="*/ 101600 h 419100"/>
              <a:gd name="connsiteX18" fmla="*/ 539750 w 1981200"/>
              <a:gd name="connsiteY18" fmla="*/ 120650 h 419100"/>
              <a:gd name="connsiteX19" fmla="*/ 609600 w 1981200"/>
              <a:gd name="connsiteY19" fmla="*/ 111125 h 419100"/>
              <a:gd name="connsiteX20" fmla="*/ 609600 w 1981200"/>
              <a:gd name="connsiteY20" fmla="*/ 123825 h 419100"/>
              <a:gd name="connsiteX21" fmla="*/ 660400 w 1981200"/>
              <a:gd name="connsiteY21" fmla="*/ 130175 h 419100"/>
              <a:gd name="connsiteX22" fmla="*/ 660400 w 1981200"/>
              <a:gd name="connsiteY22" fmla="*/ 136525 h 419100"/>
              <a:gd name="connsiteX23" fmla="*/ 723900 w 1981200"/>
              <a:gd name="connsiteY23" fmla="*/ 133350 h 419100"/>
              <a:gd name="connsiteX24" fmla="*/ 723900 w 1981200"/>
              <a:gd name="connsiteY24" fmla="*/ 149225 h 419100"/>
              <a:gd name="connsiteX25" fmla="*/ 739775 w 1981200"/>
              <a:gd name="connsiteY25" fmla="*/ 152400 h 419100"/>
              <a:gd name="connsiteX26" fmla="*/ 755650 w 1981200"/>
              <a:gd name="connsiteY26" fmla="*/ 165100 h 419100"/>
              <a:gd name="connsiteX27" fmla="*/ 866775 w 1981200"/>
              <a:gd name="connsiteY27" fmla="*/ 161925 h 419100"/>
              <a:gd name="connsiteX28" fmla="*/ 876300 w 1981200"/>
              <a:gd name="connsiteY28" fmla="*/ 174625 h 419100"/>
              <a:gd name="connsiteX29" fmla="*/ 898525 w 1981200"/>
              <a:gd name="connsiteY29" fmla="*/ 171450 h 419100"/>
              <a:gd name="connsiteX30" fmla="*/ 898525 w 1981200"/>
              <a:gd name="connsiteY30" fmla="*/ 187325 h 419100"/>
              <a:gd name="connsiteX31" fmla="*/ 955675 w 1981200"/>
              <a:gd name="connsiteY31" fmla="*/ 184150 h 419100"/>
              <a:gd name="connsiteX32" fmla="*/ 955675 w 1981200"/>
              <a:gd name="connsiteY32" fmla="*/ 200025 h 419100"/>
              <a:gd name="connsiteX33" fmla="*/ 968375 w 1981200"/>
              <a:gd name="connsiteY33" fmla="*/ 200025 h 419100"/>
              <a:gd name="connsiteX34" fmla="*/ 971550 w 1981200"/>
              <a:gd name="connsiteY34" fmla="*/ 209550 h 419100"/>
              <a:gd name="connsiteX35" fmla="*/ 984250 w 1981200"/>
              <a:gd name="connsiteY35" fmla="*/ 209550 h 419100"/>
              <a:gd name="connsiteX36" fmla="*/ 984250 w 1981200"/>
              <a:gd name="connsiteY36" fmla="*/ 222250 h 419100"/>
              <a:gd name="connsiteX37" fmla="*/ 1028700 w 1981200"/>
              <a:gd name="connsiteY37" fmla="*/ 219075 h 419100"/>
              <a:gd name="connsiteX38" fmla="*/ 1038225 w 1981200"/>
              <a:gd name="connsiteY38" fmla="*/ 234950 h 419100"/>
              <a:gd name="connsiteX39" fmla="*/ 1085850 w 1981200"/>
              <a:gd name="connsiteY39" fmla="*/ 231775 h 419100"/>
              <a:gd name="connsiteX40" fmla="*/ 1085850 w 1981200"/>
              <a:gd name="connsiteY40" fmla="*/ 247650 h 419100"/>
              <a:gd name="connsiteX41" fmla="*/ 1117600 w 1981200"/>
              <a:gd name="connsiteY41" fmla="*/ 247650 h 419100"/>
              <a:gd name="connsiteX42" fmla="*/ 1130300 w 1981200"/>
              <a:gd name="connsiteY42" fmla="*/ 263525 h 419100"/>
              <a:gd name="connsiteX43" fmla="*/ 1222375 w 1981200"/>
              <a:gd name="connsiteY43" fmla="*/ 260350 h 419100"/>
              <a:gd name="connsiteX44" fmla="*/ 1225550 w 1981200"/>
              <a:gd name="connsiteY44" fmla="*/ 269875 h 419100"/>
              <a:gd name="connsiteX45" fmla="*/ 1308100 w 1981200"/>
              <a:gd name="connsiteY45" fmla="*/ 269875 h 419100"/>
              <a:gd name="connsiteX46" fmla="*/ 1308100 w 1981200"/>
              <a:gd name="connsiteY46" fmla="*/ 279400 h 419100"/>
              <a:gd name="connsiteX47" fmla="*/ 1327150 w 1981200"/>
              <a:gd name="connsiteY47" fmla="*/ 279400 h 419100"/>
              <a:gd name="connsiteX48" fmla="*/ 1336675 w 1981200"/>
              <a:gd name="connsiteY48" fmla="*/ 298450 h 419100"/>
              <a:gd name="connsiteX49" fmla="*/ 1374775 w 1981200"/>
              <a:gd name="connsiteY49" fmla="*/ 298450 h 419100"/>
              <a:gd name="connsiteX50" fmla="*/ 1374775 w 1981200"/>
              <a:gd name="connsiteY50" fmla="*/ 307975 h 419100"/>
              <a:gd name="connsiteX51" fmla="*/ 1409700 w 1981200"/>
              <a:gd name="connsiteY51" fmla="*/ 307975 h 419100"/>
              <a:gd name="connsiteX52" fmla="*/ 1416050 w 1981200"/>
              <a:gd name="connsiteY52" fmla="*/ 323850 h 419100"/>
              <a:gd name="connsiteX53" fmla="*/ 1428750 w 1981200"/>
              <a:gd name="connsiteY53" fmla="*/ 323850 h 419100"/>
              <a:gd name="connsiteX54" fmla="*/ 1438275 w 1981200"/>
              <a:gd name="connsiteY54" fmla="*/ 333375 h 419100"/>
              <a:gd name="connsiteX55" fmla="*/ 1450975 w 1981200"/>
              <a:gd name="connsiteY55" fmla="*/ 333375 h 419100"/>
              <a:gd name="connsiteX56" fmla="*/ 1454150 w 1981200"/>
              <a:gd name="connsiteY56" fmla="*/ 342900 h 419100"/>
              <a:gd name="connsiteX57" fmla="*/ 1577975 w 1981200"/>
              <a:gd name="connsiteY57" fmla="*/ 336550 h 419100"/>
              <a:gd name="connsiteX58" fmla="*/ 1577975 w 1981200"/>
              <a:gd name="connsiteY58" fmla="*/ 352425 h 419100"/>
              <a:gd name="connsiteX59" fmla="*/ 1660525 w 1981200"/>
              <a:gd name="connsiteY59" fmla="*/ 349250 h 419100"/>
              <a:gd name="connsiteX60" fmla="*/ 1659731 w 1981200"/>
              <a:gd name="connsiteY60" fmla="*/ 365125 h 419100"/>
              <a:gd name="connsiteX61" fmla="*/ 1731168 w 1981200"/>
              <a:gd name="connsiteY61" fmla="*/ 361157 h 419100"/>
              <a:gd name="connsiteX62" fmla="*/ 1730375 w 1981200"/>
              <a:gd name="connsiteY62" fmla="*/ 371475 h 419100"/>
              <a:gd name="connsiteX63" fmla="*/ 1755775 w 1981200"/>
              <a:gd name="connsiteY63" fmla="*/ 368300 h 419100"/>
              <a:gd name="connsiteX64" fmla="*/ 1755775 w 1981200"/>
              <a:gd name="connsiteY64" fmla="*/ 384175 h 419100"/>
              <a:gd name="connsiteX65" fmla="*/ 1828800 w 1981200"/>
              <a:gd name="connsiteY65" fmla="*/ 384175 h 419100"/>
              <a:gd name="connsiteX66" fmla="*/ 1828800 w 1981200"/>
              <a:gd name="connsiteY66" fmla="*/ 400050 h 419100"/>
              <a:gd name="connsiteX67" fmla="*/ 1895475 w 1981200"/>
              <a:gd name="connsiteY67" fmla="*/ 400050 h 419100"/>
              <a:gd name="connsiteX68" fmla="*/ 1892300 w 1981200"/>
              <a:gd name="connsiteY68" fmla="*/ 406400 h 419100"/>
              <a:gd name="connsiteX69" fmla="*/ 1908175 w 1981200"/>
              <a:gd name="connsiteY69" fmla="*/ 406400 h 419100"/>
              <a:gd name="connsiteX70" fmla="*/ 1905000 w 1981200"/>
              <a:gd name="connsiteY70" fmla="*/ 415925 h 419100"/>
              <a:gd name="connsiteX71" fmla="*/ 1981200 w 1981200"/>
              <a:gd name="connsiteY71" fmla="*/ 419100 h 419100"/>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1125 h 420688"/>
              <a:gd name="connsiteX20" fmla="*/ 609600 w 1981200"/>
              <a:gd name="connsiteY20" fmla="*/ 123825 h 420688"/>
              <a:gd name="connsiteX21" fmla="*/ 660400 w 1981200"/>
              <a:gd name="connsiteY21" fmla="*/ 130175 h 420688"/>
              <a:gd name="connsiteX22" fmla="*/ 660400 w 1981200"/>
              <a:gd name="connsiteY22" fmla="*/ 136525 h 420688"/>
              <a:gd name="connsiteX23" fmla="*/ 723900 w 1981200"/>
              <a:gd name="connsiteY23" fmla="*/ 133350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892300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1125 h 420688"/>
              <a:gd name="connsiteX20" fmla="*/ 609600 w 1981200"/>
              <a:gd name="connsiteY20" fmla="*/ 123825 h 420688"/>
              <a:gd name="connsiteX21" fmla="*/ 660400 w 1981200"/>
              <a:gd name="connsiteY21" fmla="*/ 130175 h 420688"/>
              <a:gd name="connsiteX22" fmla="*/ 660400 w 1981200"/>
              <a:gd name="connsiteY22" fmla="*/ 136525 h 420688"/>
              <a:gd name="connsiteX23" fmla="*/ 723900 w 1981200"/>
              <a:gd name="connsiteY23" fmla="*/ 133350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892300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1125 h 420688"/>
              <a:gd name="connsiteX20" fmla="*/ 609600 w 1981200"/>
              <a:gd name="connsiteY20" fmla="*/ 123825 h 420688"/>
              <a:gd name="connsiteX21" fmla="*/ 660400 w 1981200"/>
              <a:gd name="connsiteY21" fmla="*/ 130175 h 420688"/>
              <a:gd name="connsiteX22" fmla="*/ 660400 w 1981200"/>
              <a:gd name="connsiteY22" fmla="*/ 136525 h 420688"/>
              <a:gd name="connsiteX23" fmla="*/ 723900 w 1981200"/>
              <a:gd name="connsiteY23" fmla="*/ 133350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1125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23900 w 1981200"/>
              <a:gd name="connsiteY23" fmla="*/ 133350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23900 w 1981200"/>
              <a:gd name="connsiteY23" fmla="*/ 133350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23900 w 1981200"/>
              <a:gd name="connsiteY23" fmla="*/ 176213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26281 w 1981200"/>
              <a:gd name="connsiteY23" fmla="*/ 135731 h 420688"/>
              <a:gd name="connsiteX24" fmla="*/ 723900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26281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6300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64393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5675 w 1981200"/>
              <a:gd name="connsiteY31" fmla="*/ 184150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28700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38225 w 1981200"/>
              <a:gd name="connsiteY37" fmla="*/ 219075 h 420688"/>
              <a:gd name="connsiteX38" fmla="*/ 1038225 w 1981200"/>
              <a:gd name="connsiteY38" fmla="*/ 234950 h 420688"/>
              <a:gd name="connsiteX39" fmla="*/ 1085850 w 1981200"/>
              <a:gd name="connsiteY39" fmla="*/ 231775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38225 w 1981200"/>
              <a:gd name="connsiteY37" fmla="*/ 219075 h 420688"/>
              <a:gd name="connsiteX38" fmla="*/ 1038225 w 1981200"/>
              <a:gd name="connsiteY38" fmla="*/ 234950 h 420688"/>
              <a:gd name="connsiteX39" fmla="*/ 1083468 w 1981200"/>
              <a:gd name="connsiteY39" fmla="*/ 238919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38225 w 1981200"/>
              <a:gd name="connsiteY37" fmla="*/ 219075 h 420688"/>
              <a:gd name="connsiteX38" fmla="*/ 1038225 w 1981200"/>
              <a:gd name="connsiteY38" fmla="*/ 234950 h 420688"/>
              <a:gd name="connsiteX39" fmla="*/ 1085849 w 1981200"/>
              <a:gd name="connsiteY39" fmla="*/ 222250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38225 w 1981200"/>
              <a:gd name="connsiteY37" fmla="*/ 219075 h 420688"/>
              <a:gd name="connsiteX38" fmla="*/ 1038225 w 1981200"/>
              <a:gd name="connsiteY38" fmla="*/ 234950 h 420688"/>
              <a:gd name="connsiteX39" fmla="*/ 1083467 w 1981200"/>
              <a:gd name="connsiteY39" fmla="*/ 238919 h 420688"/>
              <a:gd name="connsiteX40" fmla="*/ 1085850 w 1981200"/>
              <a:gd name="connsiteY40" fmla="*/ 247650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9250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38225 w 1981200"/>
              <a:gd name="connsiteY37" fmla="*/ 219075 h 420688"/>
              <a:gd name="connsiteX38" fmla="*/ 1038225 w 1981200"/>
              <a:gd name="connsiteY38" fmla="*/ 234950 h 420688"/>
              <a:gd name="connsiteX39" fmla="*/ 1083467 w 1981200"/>
              <a:gd name="connsiteY39" fmla="*/ 238919 h 420688"/>
              <a:gd name="connsiteX40" fmla="*/ 1085850 w 1981200"/>
              <a:gd name="connsiteY40" fmla="*/ 245269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 name="connsiteX0" fmla="*/ 0 w 1981200"/>
              <a:gd name="connsiteY0" fmla="*/ 3175 h 420688"/>
              <a:gd name="connsiteX1" fmla="*/ 63500 w 1981200"/>
              <a:gd name="connsiteY1" fmla="*/ 0 h 420688"/>
              <a:gd name="connsiteX2" fmla="*/ 63500 w 1981200"/>
              <a:gd name="connsiteY2" fmla="*/ 15875 h 420688"/>
              <a:gd name="connsiteX3" fmla="*/ 136525 w 1981200"/>
              <a:gd name="connsiteY3" fmla="*/ 15875 h 420688"/>
              <a:gd name="connsiteX4" fmla="*/ 136525 w 1981200"/>
              <a:gd name="connsiteY4" fmla="*/ 34925 h 420688"/>
              <a:gd name="connsiteX5" fmla="*/ 336550 w 1981200"/>
              <a:gd name="connsiteY5" fmla="*/ 31750 h 420688"/>
              <a:gd name="connsiteX6" fmla="*/ 336550 w 1981200"/>
              <a:gd name="connsiteY6" fmla="*/ 50800 h 420688"/>
              <a:gd name="connsiteX7" fmla="*/ 342106 w 1981200"/>
              <a:gd name="connsiteY7" fmla="*/ 50800 h 420688"/>
              <a:gd name="connsiteX8" fmla="*/ 342900 w 1981200"/>
              <a:gd name="connsiteY8" fmla="*/ 66675 h 420688"/>
              <a:gd name="connsiteX9" fmla="*/ 365125 w 1981200"/>
              <a:gd name="connsiteY9" fmla="*/ 66675 h 420688"/>
              <a:gd name="connsiteX10" fmla="*/ 365125 w 1981200"/>
              <a:gd name="connsiteY10" fmla="*/ 79375 h 420688"/>
              <a:gd name="connsiteX11" fmla="*/ 473075 w 1981200"/>
              <a:gd name="connsiteY11" fmla="*/ 69850 h 420688"/>
              <a:gd name="connsiteX12" fmla="*/ 476250 w 1981200"/>
              <a:gd name="connsiteY12" fmla="*/ 88900 h 420688"/>
              <a:gd name="connsiteX13" fmla="*/ 498475 w 1981200"/>
              <a:gd name="connsiteY13" fmla="*/ 88900 h 420688"/>
              <a:gd name="connsiteX14" fmla="*/ 498475 w 1981200"/>
              <a:gd name="connsiteY14" fmla="*/ 98425 h 420688"/>
              <a:gd name="connsiteX15" fmla="*/ 511175 w 1981200"/>
              <a:gd name="connsiteY15" fmla="*/ 95250 h 420688"/>
              <a:gd name="connsiteX16" fmla="*/ 511175 w 1981200"/>
              <a:gd name="connsiteY16" fmla="*/ 104775 h 420688"/>
              <a:gd name="connsiteX17" fmla="*/ 536575 w 1981200"/>
              <a:gd name="connsiteY17" fmla="*/ 101600 h 420688"/>
              <a:gd name="connsiteX18" fmla="*/ 539750 w 1981200"/>
              <a:gd name="connsiteY18" fmla="*/ 120650 h 420688"/>
              <a:gd name="connsiteX19" fmla="*/ 609600 w 1981200"/>
              <a:gd name="connsiteY19" fmla="*/ 118268 h 420688"/>
              <a:gd name="connsiteX20" fmla="*/ 611981 w 1981200"/>
              <a:gd name="connsiteY20" fmla="*/ 133350 h 420688"/>
              <a:gd name="connsiteX21" fmla="*/ 660400 w 1981200"/>
              <a:gd name="connsiteY21" fmla="*/ 130175 h 420688"/>
              <a:gd name="connsiteX22" fmla="*/ 660400 w 1981200"/>
              <a:gd name="connsiteY22" fmla="*/ 136525 h 420688"/>
              <a:gd name="connsiteX23" fmla="*/ 711993 w 1981200"/>
              <a:gd name="connsiteY23" fmla="*/ 135731 h 420688"/>
              <a:gd name="connsiteX24" fmla="*/ 716756 w 1981200"/>
              <a:gd name="connsiteY24" fmla="*/ 149225 h 420688"/>
              <a:gd name="connsiteX25" fmla="*/ 739775 w 1981200"/>
              <a:gd name="connsiteY25" fmla="*/ 152400 h 420688"/>
              <a:gd name="connsiteX26" fmla="*/ 755650 w 1981200"/>
              <a:gd name="connsiteY26" fmla="*/ 165100 h 420688"/>
              <a:gd name="connsiteX27" fmla="*/ 866775 w 1981200"/>
              <a:gd name="connsiteY27" fmla="*/ 161925 h 420688"/>
              <a:gd name="connsiteX28" fmla="*/ 873918 w 1981200"/>
              <a:gd name="connsiteY28" fmla="*/ 174625 h 420688"/>
              <a:gd name="connsiteX29" fmla="*/ 898525 w 1981200"/>
              <a:gd name="connsiteY29" fmla="*/ 171450 h 420688"/>
              <a:gd name="connsiteX30" fmla="*/ 898525 w 1981200"/>
              <a:gd name="connsiteY30" fmla="*/ 187325 h 420688"/>
              <a:gd name="connsiteX31" fmla="*/ 953294 w 1981200"/>
              <a:gd name="connsiteY31" fmla="*/ 186532 h 420688"/>
              <a:gd name="connsiteX32" fmla="*/ 955675 w 1981200"/>
              <a:gd name="connsiteY32" fmla="*/ 200025 h 420688"/>
              <a:gd name="connsiteX33" fmla="*/ 968375 w 1981200"/>
              <a:gd name="connsiteY33" fmla="*/ 200025 h 420688"/>
              <a:gd name="connsiteX34" fmla="*/ 971550 w 1981200"/>
              <a:gd name="connsiteY34" fmla="*/ 209550 h 420688"/>
              <a:gd name="connsiteX35" fmla="*/ 984250 w 1981200"/>
              <a:gd name="connsiteY35" fmla="*/ 209550 h 420688"/>
              <a:gd name="connsiteX36" fmla="*/ 984250 w 1981200"/>
              <a:gd name="connsiteY36" fmla="*/ 222250 h 420688"/>
              <a:gd name="connsiteX37" fmla="*/ 1038225 w 1981200"/>
              <a:gd name="connsiteY37" fmla="*/ 219075 h 420688"/>
              <a:gd name="connsiteX38" fmla="*/ 1038225 w 1981200"/>
              <a:gd name="connsiteY38" fmla="*/ 234950 h 420688"/>
              <a:gd name="connsiteX39" fmla="*/ 1083467 w 1981200"/>
              <a:gd name="connsiteY39" fmla="*/ 238919 h 420688"/>
              <a:gd name="connsiteX40" fmla="*/ 1085850 w 1981200"/>
              <a:gd name="connsiteY40" fmla="*/ 245269 h 420688"/>
              <a:gd name="connsiteX41" fmla="*/ 1117600 w 1981200"/>
              <a:gd name="connsiteY41" fmla="*/ 247650 h 420688"/>
              <a:gd name="connsiteX42" fmla="*/ 1130300 w 1981200"/>
              <a:gd name="connsiteY42" fmla="*/ 263525 h 420688"/>
              <a:gd name="connsiteX43" fmla="*/ 1222375 w 1981200"/>
              <a:gd name="connsiteY43" fmla="*/ 260350 h 420688"/>
              <a:gd name="connsiteX44" fmla="*/ 1225550 w 1981200"/>
              <a:gd name="connsiteY44" fmla="*/ 269875 h 420688"/>
              <a:gd name="connsiteX45" fmla="*/ 1308100 w 1981200"/>
              <a:gd name="connsiteY45" fmla="*/ 269875 h 420688"/>
              <a:gd name="connsiteX46" fmla="*/ 1308100 w 1981200"/>
              <a:gd name="connsiteY46" fmla="*/ 279400 h 420688"/>
              <a:gd name="connsiteX47" fmla="*/ 1327150 w 1981200"/>
              <a:gd name="connsiteY47" fmla="*/ 279400 h 420688"/>
              <a:gd name="connsiteX48" fmla="*/ 1336675 w 1981200"/>
              <a:gd name="connsiteY48" fmla="*/ 298450 h 420688"/>
              <a:gd name="connsiteX49" fmla="*/ 1374775 w 1981200"/>
              <a:gd name="connsiteY49" fmla="*/ 298450 h 420688"/>
              <a:gd name="connsiteX50" fmla="*/ 1374775 w 1981200"/>
              <a:gd name="connsiteY50" fmla="*/ 307975 h 420688"/>
              <a:gd name="connsiteX51" fmla="*/ 1409700 w 1981200"/>
              <a:gd name="connsiteY51" fmla="*/ 307975 h 420688"/>
              <a:gd name="connsiteX52" fmla="*/ 1416050 w 1981200"/>
              <a:gd name="connsiteY52" fmla="*/ 323850 h 420688"/>
              <a:gd name="connsiteX53" fmla="*/ 1428750 w 1981200"/>
              <a:gd name="connsiteY53" fmla="*/ 323850 h 420688"/>
              <a:gd name="connsiteX54" fmla="*/ 1438275 w 1981200"/>
              <a:gd name="connsiteY54" fmla="*/ 333375 h 420688"/>
              <a:gd name="connsiteX55" fmla="*/ 1450975 w 1981200"/>
              <a:gd name="connsiteY55" fmla="*/ 333375 h 420688"/>
              <a:gd name="connsiteX56" fmla="*/ 1454150 w 1981200"/>
              <a:gd name="connsiteY56" fmla="*/ 342900 h 420688"/>
              <a:gd name="connsiteX57" fmla="*/ 1577975 w 1981200"/>
              <a:gd name="connsiteY57" fmla="*/ 336550 h 420688"/>
              <a:gd name="connsiteX58" fmla="*/ 1577975 w 1981200"/>
              <a:gd name="connsiteY58" fmla="*/ 352425 h 420688"/>
              <a:gd name="connsiteX59" fmla="*/ 1660525 w 1981200"/>
              <a:gd name="connsiteY59" fmla="*/ 349250 h 420688"/>
              <a:gd name="connsiteX60" fmla="*/ 1659731 w 1981200"/>
              <a:gd name="connsiteY60" fmla="*/ 365125 h 420688"/>
              <a:gd name="connsiteX61" fmla="*/ 1731168 w 1981200"/>
              <a:gd name="connsiteY61" fmla="*/ 361157 h 420688"/>
              <a:gd name="connsiteX62" fmla="*/ 1730375 w 1981200"/>
              <a:gd name="connsiteY62" fmla="*/ 371475 h 420688"/>
              <a:gd name="connsiteX63" fmla="*/ 1755775 w 1981200"/>
              <a:gd name="connsiteY63" fmla="*/ 368300 h 420688"/>
              <a:gd name="connsiteX64" fmla="*/ 1755775 w 1981200"/>
              <a:gd name="connsiteY64" fmla="*/ 384175 h 420688"/>
              <a:gd name="connsiteX65" fmla="*/ 1828800 w 1981200"/>
              <a:gd name="connsiteY65" fmla="*/ 384175 h 420688"/>
              <a:gd name="connsiteX66" fmla="*/ 1828800 w 1981200"/>
              <a:gd name="connsiteY66" fmla="*/ 400050 h 420688"/>
              <a:gd name="connsiteX67" fmla="*/ 1895475 w 1981200"/>
              <a:gd name="connsiteY67" fmla="*/ 400050 h 420688"/>
              <a:gd name="connsiteX68" fmla="*/ 1901825 w 1981200"/>
              <a:gd name="connsiteY68" fmla="*/ 406400 h 420688"/>
              <a:gd name="connsiteX69" fmla="*/ 1908175 w 1981200"/>
              <a:gd name="connsiteY69" fmla="*/ 406400 h 420688"/>
              <a:gd name="connsiteX70" fmla="*/ 1909763 w 1981200"/>
              <a:gd name="connsiteY70" fmla="*/ 420688 h 420688"/>
              <a:gd name="connsiteX71" fmla="*/ 1981200 w 1981200"/>
              <a:gd name="connsiteY71" fmla="*/ 419100 h 42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981200" h="420688">
                <a:moveTo>
                  <a:pt x="0" y="3175"/>
                </a:moveTo>
                <a:lnTo>
                  <a:pt x="63500" y="0"/>
                </a:lnTo>
                <a:lnTo>
                  <a:pt x="63500" y="15875"/>
                </a:lnTo>
                <a:lnTo>
                  <a:pt x="136525" y="15875"/>
                </a:lnTo>
                <a:lnTo>
                  <a:pt x="136525" y="34925"/>
                </a:lnTo>
                <a:lnTo>
                  <a:pt x="336550" y="31750"/>
                </a:lnTo>
                <a:lnTo>
                  <a:pt x="336550" y="50800"/>
                </a:lnTo>
                <a:lnTo>
                  <a:pt x="342106" y="50800"/>
                </a:lnTo>
                <a:cubicBezTo>
                  <a:pt x="342371" y="56092"/>
                  <a:pt x="342635" y="61383"/>
                  <a:pt x="342900" y="66675"/>
                </a:cubicBezTo>
                <a:lnTo>
                  <a:pt x="365125" y="66675"/>
                </a:lnTo>
                <a:lnTo>
                  <a:pt x="365125" y="79375"/>
                </a:lnTo>
                <a:lnTo>
                  <a:pt x="473075" y="69850"/>
                </a:lnTo>
                <a:lnTo>
                  <a:pt x="476250" y="88900"/>
                </a:lnTo>
                <a:lnTo>
                  <a:pt x="498475" y="88900"/>
                </a:lnTo>
                <a:lnTo>
                  <a:pt x="498475" y="98425"/>
                </a:lnTo>
                <a:lnTo>
                  <a:pt x="511175" y="95250"/>
                </a:lnTo>
                <a:lnTo>
                  <a:pt x="511175" y="104775"/>
                </a:lnTo>
                <a:lnTo>
                  <a:pt x="536575" y="101600"/>
                </a:lnTo>
                <a:lnTo>
                  <a:pt x="539750" y="120650"/>
                </a:lnTo>
                <a:lnTo>
                  <a:pt x="609600" y="118268"/>
                </a:lnTo>
                <a:lnTo>
                  <a:pt x="611981" y="133350"/>
                </a:lnTo>
                <a:lnTo>
                  <a:pt x="660400" y="130175"/>
                </a:lnTo>
                <a:lnTo>
                  <a:pt x="660400" y="136525"/>
                </a:lnTo>
                <a:lnTo>
                  <a:pt x="711993" y="135731"/>
                </a:lnTo>
                <a:lnTo>
                  <a:pt x="716756" y="149225"/>
                </a:lnTo>
                <a:lnTo>
                  <a:pt x="739775" y="152400"/>
                </a:lnTo>
                <a:lnTo>
                  <a:pt x="755650" y="165100"/>
                </a:lnTo>
                <a:lnTo>
                  <a:pt x="866775" y="161925"/>
                </a:lnTo>
                <a:lnTo>
                  <a:pt x="873918" y="174625"/>
                </a:lnTo>
                <a:lnTo>
                  <a:pt x="898525" y="171450"/>
                </a:lnTo>
                <a:lnTo>
                  <a:pt x="898525" y="187325"/>
                </a:lnTo>
                <a:lnTo>
                  <a:pt x="953294" y="186532"/>
                </a:lnTo>
                <a:lnTo>
                  <a:pt x="955675" y="200025"/>
                </a:lnTo>
                <a:lnTo>
                  <a:pt x="968375" y="200025"/>
                </a:lnTo>
                <a:lnTo>
                  <a:pt x="971550" y="209550"/>
                </a:lnTo>
                <a:lnTo>
                  <a:pt x="984250" y="209550"/>
                </a:lnTo>
                <a:lnTo>
                  <a:pt x="984250" y="222250"/>
                </a:lnTo>
                <a:lnTo>
                  <a:pt x="1038225" y="219075"/>
                </a:lnTo>
                <a:lnTo>
                  <a:pt x="1038225" y="234950"/>
                </a:lnTo>
                <a:lnTo>
                  <a:pt x="1083467" y="238919"/>
                </a:lnTo>
                <a:cubicBezTo>
                  <a:pt x="1083467" y="247386"/>
                  <a:pt x="1085850" y="236802"/>
                  <a:pt x="1085850" y="245269"/>
                </a:cubicBezTo>
                <a:lnTo>
                  <a:pt x="1117600" y="247650"/>
                </a:lnTo>
                <a:lnTo>
                  <a:pt x="1130300" y="263525"/>
                </a:lnTo>
                <a:lnTo>
                  <a:pt x="1222375" y="260350"/>
                </a:lnTo>
                <a:lnTo>
                  <a:pt x="1225550" y="269875"/>
                </a:lnTo>
                <a:lnTo>
                  <a:pt x="1308100" y="269875"/>
                </a:lnTo>
                <a:lnTo>
                  <a:pt x="1308100" y="279400"/>
                </a:lnTo>
                <a:lnTo>
                  <a:pt x="1327150" y="279400"/>
                </a:lnTo>
                <a:lnTo>
                  <a:pt x="1336675" y="298450"/>
                </a:lnTo>
                <a:lnTo>
                  <a:pt x="1374775" y="298450"/>
                </a:lnTo>
                <a:lnTo>
                  <a:pt x="1374775" y="307975"/>
                </a:lnTo>
                <a:lnTo>
                  <a:pt x="1409700" y="307975"/>
                </a:lnTo>
                <a:lnTo>
                  <a:pt x="1416050" y="323850"/>
                </a:lnTo>
                <a:lnTo>
                  <a:pt x="1428750" y="323850"/>
                </a:lnTo>
                <a:lnTo>
                  <a:pt x="1438275" y="333375"/>
                </a:lnTo>
                <a:lnTo>
                  <a:pt x="1450975" y="333375"/>
                </a:lnTo>
                <a:lnTo>
                  <a:pt x="1454150" y="342900"/>
                </a:lnTo>
                <a:lnTo>
                  <a:pt x="1577975" y="336550"/>
                </a:lnTo>
                <a:lnTo>
                  <a:pt x="1577975" y="352425"/>
                </a:lnTo>
                <a:lnTo>
                  <a:pt x="1660525" y="349250"/>
                </a:lnTo>
                <a:cubicBezTo>
                  <a:pt x="1660260" y="356129"/>
                  <a:pt x="1659996" y="358246"/>
                  <a:pt x="1659731" y="365125"/>
                </a:cubicBezTo>
                <a:lnTo>
                  <a:pt x="1731168" y="361157"/>
                </a:lnTo>
                <a:cubicBezTo>
                  <a:pt x="1730904" y="366978"/>
                  <a:pt x="1730639" y="365654"/>
                  <a:pt x="1730375" y="371475"/>
                </a:cubicBezTo>
                <a:lnTo>
                  <a:pt x="1755775" y="368300"/>
                </a:lnTo>
                <a:lnTo>
                  <a:pt x="1755775" y="384175"/>
                </a:lnTo>
                <a:lnTo>
                  <a:pt x="1828800" y="384175"/>
                </a:lnTo>
                <a:lnTo>
                  <a:pt x="1828800" y="400050"/>
                </a:lnTo>
                <a:lnTo>
                  <a:pt x="1895475" y="400050"/>
                </a:lnTo>
                <a:lnTo>
                  <a:pt x="1901825" y="406400"/>
                </a:lnTo>
                <a:lnTo>
                  <a:pt x="1908175" y="406400"/>
                </a:lnTo>
                <a:lnTo>
                  <a:pt x="1909763" y="420688"/>
                </a:lnTo>
                <a:lnTo>
                  <a:pt x="1981200" y="419100"/>
                </a:lnTo>
              </a:path>
            </a:pathLst>
          </a:custGeom>
          <a:noFill/>
          <a:ln w="28575">
            <a:solidFill>
              <a:schemeClr val="accent1"/>
            </a:solidFill>
            <a:miter lim="800000"/>
            <a:headEnd/>
            <a:tailEnd/>
          </a:ln>
        </p:spPr>
        <p:txBody>
          <a:bodyPr rtlCol="0" anchor="ctr"/>
          <a:lstStyle/>
          <a:p>
            <a:pPr algn="ctr"/>
            <a:endParaRPr lang="en-US"/>
          </a:p>
        </p:txBody>
      </p:sp>
      <p:grpSp>
        <p:nvGrpSpPr>
          <p:cNvPr id="9374" name="Group 9373">
            <a:extLst>
              <a:ext uri="{FF2B5EF4-FFF2-40B4-BE49-F238E27FC236}">
                <a16:creationId xmlns:a16="http://schemas.microsoft.com/office/drawing/2014/main" id="{D8E9C9A0-5966-E04B-A90C-3DF56A23AB18}"/>
              </a:ext>
            </a:extLst>
          </p:cNvPr>
          <p:cNvGrpSpPr/>
          <p:nvPr/>
        </p:nvGrpSpPr>
        <p:grpSpPr>
          <a:xfrm>
            <a:off x="1410551" y="1492479"/>
            <a:ext cx="535724" cy="3467646"/>
            <a:chOff x="1410551" y="1492479"/>
            <a:chExt cx="535724" cy="3467646"/>
          </a:xfrm>
        </p:grpSpPr>
        <p:sp>
          <p:nvSpPr>
            <p:cNvPr id="13" name="TextBox 12">
              <a:extLst>
                <a:ext uri="{FF2B5EF4-FFF2-40B4-BE49-F238E27FC236}">
                  <a16:creationId xmlns:a16="http://schemas.microsoft.com/office/drawing/2014/main" id="{D77508E1-A840-33EA-E94F-EDA4D0A46BE1}"/>
                </a:ext>
              </a:extLst>
            </p:cNvPr>
            <p:cNvSpPr txBox="1"/>
            <p:nvPr/>
          </p:nvSpPr>
          <p:spPr bwMode="auto">
            <a:xfrm>
              <a:off x="1410551" y="149247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387E6B47-991E-1098-E7C3-7173146F5D8E}"/>
                </a:ext>
              </a:extLst>
            </p:cNvPr>
            <p:cNvSpPr txBox="1"/>
            <p:nvPr/>
          </p:nvSpPr>
          <p:spPr bwMode="auto">
            <a:xfrm>
              <a:off x="1527571" y="21121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7D8797BA-44FD-40B6-1B20-ABDAE99AB677}"/>
                </a:ext>
              </a:extLst>
            </p:cNvPr>
            <p:cNvSpPr txBox="1"/>
            <p:nvPr/>
          </p:nvSpPr>
          <p:spPr bwMode="auto">
            <a:xfrm>
              <a:off x="1527571" y="27318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306AC32A-BF26-4CED-55C2-44BB02802DA8}"/>
                </a:ext>
              </a:extLst>
            </p:cNvPr>
            <p:cNvSpPr txBox="1"/>
            <p:nvPr/>
          </p:nvSpPr>
          <p:spPr bwMode="auto">
            <a:xfrm>
              <a:off x="1527571" y="33514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EA48E22D-7611-BD4C-32AA-8DD708A6D34A}"/>
                </a:ext>
              </a:extLst>
            </p:cNvPr>
            <p:cNvSpPr txBox="1"/>
            <p:nvPr/>
          </p:nvSpPr>
          <p:spPr bwMode="auto">
            <a:xfrm>
              <a:off x="1527571" y="39711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D2D0850E-A190-A376-915E-DC723F5504DF}"/>
                </a:ext>
              </a:extLst>
            </p:cNvPr>
            <p:cNvSpPr txBox="1"/>
            <p:nvPr/>
          </p:nvSpPr>
          <p:spPr bwMode="auto">
            <a:xfrm>
              <a:off x="1644590" y="45907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9375" name="Group 9374">
            <a:extLst>
              <a:ext uri="{FF2B5EF4-FFF2-40B4-BE49-F238E27FC236}">
                <a16:creationId xmlns:a16="http://schemas.microsoft.com/office/drawing/2014/main" id="{E4BBB334-4E93-501D-4256-FFC11CE2E470}"/>
              </a:ext>
            </a:extLst>
          </p:cNvPr>
          <p:cNvGrpSpPr/>
          <p:nvPr/>
        </p:nvGrpSpPr>
        <p:grpSpPr>
          <a:xfrm>
            <a:off x="1781030" y="4775201"/>
            <a:ext cx="5013001" cy="369332"/>
            <a:chOff x="1781030" y="4775201"/>
            <a:chExt cx="5013001" cy="369332"/>
          </a:xfrm>
        </p:grpSpPr>
        <p:sp>
          <p:nvSpPr>
            <p:cNvPr id="31" name="TextBox 30">
              <a:extLst>
                <a:ext uri="{FF2B5EF4-FFF2-40B4-BE49-F238E27FC236}">
                  <a16:creationId xmlns:a16="http://schemas.microsoft.com/office/drawing/2014/main" id="{37896AF1-04F0-58E2-60D9-B07E1A6E360D}"/>
                </a:ext>
              </a:extLst>
            </p:cNvPr>
            <p:cNvSpPr txBox="1"/>
            <p:nvPr/>
          </p:nvSpPr>
          <p:spPr bwMode="auto">
            <a:xfrm>
              <a:off x="1781030" y="477520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EB55501D-2DA4-174F-FBBB-CF00C4A83EF6}"/>
                </a:ext>
              </a:extLst>
            </p:cNvPr>
            <p:cNvSpPr txBox="1"/>
            <p:nvPr/>
          </p:nvSpPr>
          <p:spPr bwMode="auto">
            <a:xfrm>
              <a:off x="2606275" y="47752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CA910BF3-9B88-7B81-65DE-4D3E635876F8}"/>
                </a:ext>
              </a:extLst>
            </p:cNvPr>
            <p:cNvSpPr txBox="1"/>
            <p:nvPr/>
          </p:nvSpPr>
          <p:spPr bwMode="auto">
            <a:xfrm>
              <a:off x="3548538" y="47752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4" name="TextBox 33">
              <a:extLst>
                <a:ext uri="{FF2B5EF4-FFF2-40B4-BE49-F238E27FC236}">
                  <a16:creationId xmlns:a16="http://schemas.microsoft.com/office/drawing/2014/main" id="{AC9CAF0F-8FCA-8862-270E-BD41630C9AB9}"/>
                </a:ext>
              </a:extLst>
            </p:cNvPr>
            <p:cNvSpPr txBox="1"/>
            <p:nvPr/>
          </p:nvSpPr>
          <p:spPr bwMode="auto">
            <a:xfrm>
              <a:off x="4490801" y="47752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5" name="TextBox 34">
              <a:extLst>
                <a:ext uri="{FF2B5EF4-FFF2-40B4-BE49-F238E27FC236}">
                  <a16:creationId xmlns:a16="http://schemas.microsoft.com/office/drawing/2014/main" id="{2E033A52-F82B-2C19-898B-A464A6D94D6E}"/>
                </a:ext>
              </a:extLst>
            </p:cNvPr>
            <p:cNvSpPr txBox="1"/>
            <p:nvPr/>
          </p:nvSpPr>
          <p:spPr bwMode="auto">
            <a:xfrm>
              <a:off x="5433064" y="47752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6" name="TextBox 35">
              <a:extLst>
                <a:ext uri="{FF2B5EF4-FFF2-40B4-BE49-F238E27FC236}">
                  <a16:creationId xmlns:a16="http://schemas.microsoft.com/office/drawing/2014/main" id="{0B6AAAFF-39E2-5023-D439-AF5B066A0E87}"/>
                </a:ext>
              </a:extLst>
            </p:cNvPr>
            <p:cNvSpPr txBox="1"/>
            <p:nvPr/>
          </p:nvSpPr>
          <p:spPr bwMode="auto">
            <a:xfrm>
              <a:off x="6375327" y="477520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9283" name="Group 9282">
            <a:extLst>
              <a:ext uri="{FF2B5EF4-FFF2-40B4-BE49-F238E27FC236}">
                <a16:creationId xmlns:a16="http://schemas.microsoft.com/office/drawing/2014/main" id="{E0D7A86D-7499-359F-CE8D-241FBEE18EEC}"/>
              </a:ext>
            </a:extLst>
          </p:cNvPr>
          <p:cNvGrpSpPr/>
          <p:nvPr/>
        </p:nvGrpSpPr>
        <p:grpSpPr>
          <a:xfrm>
            <a:off x="3125150" y="1868551"/>
            <a:ext cx="3459799" cy="493648"/>
            <a:chOff x="3125150" y="1868551"/>
            <a:chExt cx="3459799" cy="493648"/>
          </a:xfrm>
        </p:grpSpPr>
        <p:cxnSp>
          <p:nvCxnSpPr>
            <p:cNvPr id="7" name="Straight Connector 6">
              <a:extLst>
                <a:ext uri="{FF2B5EF4-FFF2-40B4-BE49-F238E27FC236}">
                  <a16:creationId xmlns:a16="http://schemas.microsoft.com/office/drawing/2014/main" id="{653595F5-D70C-9F8B-CB38-F6E5C3FD8AD2}"/>
                </a:ext>
              </a:extLst>
            </p:cNvPr>
            <p:cNvCxnSpPr/>
            <p:nvPr/>
          </p:nvCxnSpPr>
          <p:spPr bwMode="auto">
            <a:xfrm>
              <a:off x="6584949" y="229328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CD5DA18-7137-7CCE-83BD-5A1D39ECDF7C}"/>
                </a:ext>
              </a:extLst>
            </p:cNvPr>
            <p:cNvCxnSpPr/>
            <p:nvPr/>
          </p:nvCxnSpPr>
          <p:spPr bwMode="auto">
            <a:xfrm>
              <a:off x="6558756" y="229328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27FD048-3A3A-4A44-339F-AE8BC625177C}"/>
                </a:ext>
              </a:extLst>
            </p:cNvPr>
            <p:cNvCxnSpPr/>
            <p:nvPr/>
          </p:nvCxnSpPr>
          <p:spPr bwMode="auto">
            <a:xfrm>
              <a:off x="6527800"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3BFDDF0-99AD-C5C3-47DE-3EB68F959669}"/>
                </a:ext>
              </a:extLst>
            </p:cNvPr>
            <p:cNvCxnSpPr/>
            <p:nvPr/>
          </p:nvCxnSpPr>
          <p:spPr bwMode="auto">
            <a:xfrm>
              <a:off x="6510299"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DD836A5-D710-E352-2E80-F029CF7DB627}"/>
                </a:ext>
              </a:extLst>
            </p:cNvPr>
            <p:cNvCxnSpPr/>
            <p:nvPr/>
          </p:nvCxnSpPr>
          <p:spPr bwMode="auto">
            <a:xfrm>
              <a:off x="6485695"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76692DC-91DD-9224-543F-F9943E6FB68E}"/>
                </a:ext>
              </a:extLst>
            </p:cNvPr>
            <p:cNvCxnSpPr/>
            <p:nvPr/>
          </p:nvCxnSpPr>
          <p:spPr bwMode="auto">
            <a:xfrm>
              <a:off x="6461882"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E393B5A-ED65-4819-A67A-DE16BB404263}"/>
                </a:ext>
              </a:extLst>
            </p:cNvPr>
            <p:cNvCxnSpPr/>
            <p:nvPr/>
          </p:nvCxnSpPr>
          <p:spPr bwMode="auto">
            <a:xfrm>
              <a:off x="6445214"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DB8FB76-2EED-E7E1-CD50-22FC8ECB16AB}"/>
                </a:ext>
              </a:extLst>
            </p:cNvPr>
            <p:cNvCxnSpPr/>
            <p:nvPr/>
          </p:nvCxnSpPr>
          <p:spPr bwMode="auto">
            <a:xfrm>
              <a:off x="6419020"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F33E72A-8F09-FAF9-5747-ACF98830F11F}"/>
                </a:ext>
              </a:extLst>
            </p:cNvPr>
            <p:cNvCxnSpPr/>
            <p:nvPr/>
          </p:nvCxnSpPr>
          <p:spPr bwMode="auto">
            <a:xfrm>
              <a:off x="6376878"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2E88B6E-8EA4-9487-F571-A5F665904517}"/>
                </a:ext>
              </a:extLst>
            </p:cNvPr>
            <p:cNvCxnSpPr/>
            <p:nvPr/>
          </p:nvCxnSpPr>
          <p:spPr bwMode="auto">
            <a:xfrm>
              <a:off x="6311732"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7485FBA-31FA-6454-C4A3-A7B76A03922F}"/>
                </a:ext>
              </a:extLst>
            </p:cNvPr>
            <p:cNvCxnSpPr/>
            <p:nvPr/>
          </p:nvCxnSpPr>
          <p:spPr bwMode="auto">
            <a:xfrm>
              <a:off x="6330783" y="224691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EE26F18-CF54-17F2-5525-526C058E2526}"/>
                </a:ext>
              </a:extLst>
            </p:cNvPr>
            <p:cNvCxnSpPr/>
            <p:nvPr/>
          </p:nvCxnSpPr>
          <p:spPr bwMode="auto">
            <a:xfrm>
              <a:off x="6242677"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F461C2D-77B0-C4B8-BF66-4E0C7BC3C61F}"/>
                </a:ext>
              </a:extLst>
            </p:cNvPr>
            <p:cNvCxnSpPr/>
            <p:nvPr/>
          </p:nvCxnSpPr>
          <p:spPr bwMode="auto">
            <a:xfrm>
              <a:off x="6206958"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3403C51-CCDD-0CA7-E7B1-EC1810317C42}"/>
                </a:ext>
              </a:extLst>
            </p:cNvPr>
            <p:cNvCxnSpPr/>
            <p:nvPr/>
          </p:nvCxnSpPr>
          <p:spPr bwMode="auto">
            <a:xfrm>
              <a:off x="6183145"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1B35CA4-EE9B-46A8-E22D-15E5DD72F5F9}"/>
                </a:ext>
              </a:extLst>
            </p:cNvPr>
            <p:cNvCxnSpPr/>
            <p:nvPr/>
          </p:nvCxnSpPr>
          <p:spPr bwMode="auto">
            <a:xfrm>
              <a:off x="6149808"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E30BB0C-BAD9-2CA0-6957-2A3517AD4383}"/>
                </a:ext>
              </a:extLst>
            </p:cNvPr>
            <p:cNvCxnSpPr/>
            <p:nvPr/>
          </p:nvCxnSpPr>
          <p:spPr bwMode="auto">
            <a:xfrm>
              <a:off x="6118851"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6D2848E-A303-BF62-CF22-DC9C37D93F15}"/>
                </a:ext>
              </a:extLst>
            </p:cNvPr>
            <p:cNvCxnSpPr/>
            <p:nvPr/>
          </p:nvCxnSpPr>
          <p:spPr bwMode="auto">
            <a:xfrm>
              <a:off x="6097420"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6540655-6FB5-5C5A-1CA7-8151E366BACA}"/>
                </a:ext>
              </a:extLst>
            </p:cNvPr>
            <p:cNvCxnSpPr/>
            <p:nvPr/>
          </p:nvCxnSpPr>
          <p:spPr bwMode="auto">
            <a:xfrm>
              <a:off x="6061701"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CB6CC80-B7B4-4CFF-BC34-E826C5DE584A}"/>
                </a:ext>
              </a:extLst>
            </p:cNvPr>
            <p:cNvCxnSpPr/>
            <p:nvPr/>
          </p:nvCxnSpPr>
          <p:spPr bwMode="auto">
            <a:xfrm>
              <a:off x="6030746"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744BCDD-6B94-1363-F565-EE88268BE5FE}"/>
                </a:ext>
              </a:extLst>
            </p:cNvPr>
            <p:cNvCxnSpPr/>
            <p:nvPr/>
          </p:nvCxnSpPr>
          <p:spPr bwMode="auto">
            <a:xfrm>
              <a:off x="6004552"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7A6215A-84B0-EF93-B4B2-0E96B2997673}"/>
                </a:ext>
              </a:extLst>
            </p:cNvPr>
            <p:cNvCxnSpPr/>
            <p:nvPr/>
          </p:nvCxnSpPr>
          <p:spPr bwMode="auto">
            <a:xfrm>
              <a:off x="5983121" y="224929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BF3A0DB-246C-9967-12F9-D7BD4EB6431B}"/>
                </a:ext>
              </a:extLst>
            </p:cNvPr>
            <p:cNvCxnSpPr/>
            <p:nvPr/>
          </p:nvCxnSpPr>
          <p:spPr bwMode="auto">
            <a:xfrm>
              <a:off x="5783096"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17BEA9A-4A3B-2127-878C-19FC6F2BCE8A}"/>
                </a:ext>
              </a:extLst>
            </p:cNvPr>
            <p:cNvCxnSpPr/>
            <p:nvPr/>
          </p:nvCxnSpPr>
          <p:spPr bwMode="auto">
            <a:xfrm>
              <a:off x="5737852"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D2AE676-3AC5-09D2-CE9B-F57530C8A46E}"/>
                </a:ext>
              </a:extLst>
            </p:cNvPr>
            <p:cNvCxnSpPr/>
            <p:nvPr/>
          </p:nvCxnSpPr>
          <p:spPr bwMode="auto">
            <a:xfrm>
              <a:off x="5725946"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6FA8204-9DC0-0716-44CE-1218A501AA06}"/>
                </a:ext>
              </a:extLst>
            </p:cNvPr>
            <p:cNvCxnSpPr/>
            <p:nvPr/>
          </p:nvCxnSpPr>
          <p:spPr bwMode="auto">
            <a:xfrm>
              <a:off x="5704515"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3E08793-DEA1-ED19-E28A-E72E04E90D7D}"/>
                </a:ext>
              </a:extLst>
            </p:cNvPr>
            <p:cNvCxnSpPr/>
            <p:nvPr/>
          </p:nvCxnSpPr>
          <p:spPr bwMode="auto">
            <a:xfrm>
              <a:off x="5678321"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A8C2FA9-9F39-D166-59E3-855A457AAB63}"/>
                </a:ext>
              </a:extLst>
            </p:cNvPr>
            <p:cNvCxnSpPr/>
            <p:nvPr/>
          </p:nvCxnSpPr>
          <p:spPr bwMode="auto">
            <a:xfrm>
              <a:off x="5659271"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6A6832A-BA70-982C-9A36-580E13EFBE7B}"/>
                </a:ext>
              </a:extLst>
            </p:cNvPr>
            <p:cNvCxnSpPr/>
            <p:nvPr/>
          </p:nvCxnSpPr>
          <p:spPr bwMode="auto">
            <a:xfrm>
              <a:off x="5630696"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2DB6C27B-6D11-C2E9-A83B-865BD07A9BB1}"/>
                </a:ext>
              </a:extLst>
            </p:cNvPr>
            <p:cNvCxnSpPr/>
            <p:nvPr/>
          </p:nvCxnSpPr>
          <p:spPr bwMode="auto">
            <a:xfrm>
              <a:off x="5611646"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B7800673-53D9-AA55-E6C1-554FC9955A6A}"/>
                </a:ext>
              </a:extLst>
            </p:cNvPr>
            <p:cNvCxnSpPr/>
            <p:nvPr/>
          </p:nvCxnSpPr>
          <p:spPr bwMode="auto">
            <a:xfrm>
              <a:off x="5578309" y="2214839"/>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2CA2AD99-8D3F-424D-7D91-AC91F07DB28B}"/>
                </a:ext>
              </a:extLst>
            </p:cNvPr>
            <p:cNvCxnSpPr/>
            <p:nvPr/>
          </p:nvCxnSpPr>
          <p:spPr bwMode="auto">
            <a:xfrm>
              <a:off x="5521159"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0A9E91BB-99DA-ECD0-2BED-81201020EAD6}"/>
                </a:ext>
              </a:extLst>
            </p:cNvPr>
            <p:cNvCxnSpPr/>
            <p:nvPr/>
          </p:nvCxnSpPr>
          <p:spPr bwMode="auto">
            <a:xfrm>
              <a:off x="5437887"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E48C5C42-608F-CE13-4034-DA2B14831ECF}"/>
                </a:ext>
              </a:extLst>
            </p:cNvPr>
            <p:cNvCxnSpPr/>
            <p:nvPr/>
          </p:nvCxnSpPr>
          <p:spPr bwMode="auto">
            <a:xfrm>
              <a:off x="5383616"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38A08662-B454-B0E3-BA76-AD540189716E}"/>
                </a:ext>
              </a:extLst>
            </p:cNvPr>
            <p:cNvCxnSpPr/>
            <p:nvPr/>
          </p:nvCxnSpPr>
          <p:spPr bwMode="auto">
            <a:xfrm>
              <a:off x="5345516"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0074479D-A508-4FA9-31F2-E840B133D78C}"/>
                </a:ext>
              </a:extLst>
            </p:cNvPr>
            <p:cNvCxnSpPr/>
            <p:nvPr/>
          </p:nvCxnSpPr>
          <p:spPr bwMode="auto">
            <a:xfrm>
              <a:off x="5324085"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FA854060-640F-779B-69DA-91E27A0FDAF1}"/>
                </a:ext>
              </a:extLst>
            </p:cNvPr>
            <p:cNvCxnSpPr/>
            <p:nvPr/>
          </p:nvCxnSpPr>
          <p:spPr bwMode="auto">
            <a:xfrm>
              <a:off x="5302654"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E56DE931-1F9E-7376-1DC1-DB0EF361384C}"/>
                </a:ext>
              </a:extLst>
            </p:cNvPr>
            <p:cNvCxnSpPr/>
            <p:nvPr/>
          </p:nvCxnSpPr>
          <p:spPr bwMode="auto">
            <a:xfrm>
              <a:off x="5266935"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0F9D6636-6A2B-7BDE-6D6A-BAB9E2B66FBA}"/>
                </a:ext>
              </a:extLst>
            </p:cNvPr>
            <p:cNvCxnSpPr/>
            <p:nvPr/>
          </p:nvCxnSpPr>
          <p:spPr bwMode="auto">
            <a:xfrm>
              <a:off x="5247885"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CC578E37-67D1-CA37-E4EC-ADB54DEF947D}"/>
                </a:ext>
              </a:extLst>
            </p:cNvPr>
            <p:cNvCxnSpPr/>
            <p:nvPr/>
          </p:nvCxnSpPr>
          <p:spPr bwMode="auto">
            <a:xfrm>
              <a:off x="5228835"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876C07D1-97F4-9D87-CDAE-A1D5BC58C5BE}"/>
                </a:ext>
              </a:extLst>
            </p:cNvPr>
            <p:cNvCxnSpPr/>
            <p:nvPr/>
          </p:nvCxnSpPr>
          <p:spPr bwMode="auto">
            <a:xfrm>
              <a:off x="5219310" y="218990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A20B6CD2-2759-4907-5CB4-81C8DB7155BD}"/>
                </a:ext>
              </a:extLst>
            </p:cNvPr>
            <p:cNvCxnSpPr/>
            <p:nvPr/>
          </p:nvCxnSpPr>
          <p:spPr bwMode="auto">
            <a:xfrm>
              <a:off x="5202642" y="2168785"/>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C511239E-4187-625F-6659-1B24EC3C442E}"/>
                </a:ext>
              </a:extLst>
            </p:cNvPr>
            <p:cNvCxnSpPr/>
            <p:nvPr/>
          </p:nvCxnSpPr>
          <p:spPr bwMode="auto">
            <a:xfrm>
              <a:off x="5188354" y="2155445"/>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FB4A6EB5-77A9-450E-D6DD-904BB08F179B}"/>
                </a:ext>
              </a:extLst>
            </p:cNvPr>
            <p:cNvCxnSpPr/>
            <p:nvPr/>
          </p:nvCxnSpPr>
          <p:spPr bwMode="auto">
            <a:xfrm>
              <a:off x="5166923" y="214354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DE2A3B4F-6E41-8FA9-F2ED-4475FF709BCB}"/>
                </a:ext>
              </a:extLst>
            </p:cNvPr>
            <p:cNvCxnSpPr/>
            <p:nvPr/>
          </p:nvCxnSpPr>
          <p:spPr bwMode="auto">
            <a:xfrm>
              <a:off x="5150254" y="214354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2D15628D-B461-E86E-E4E3-AD80AAF38945}"/>
                </a:ext>
              </a:extLst>
            </p:cNvPr>
            <p:cNvCxnSpPr/>
            <p:nvPr/>
          </p:nvCxnSpPr>
          <p:spPr bwMode="auto">
            <a:xfrm>
              <a:off x="5130553" y="214354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AF96C4C5-9F33-2AE1-D4E3-EA3E42C6B048}"/>
                </a:ext>
              </a:extLst>
            </p:cNvPr>
            <p:cNvCxnSpPr/>
            <p:nvPr/>
          </p:nvCxnSpPr>
          <p:spPr bwMode="auto">
            <a:xfrm>
              <a:off x="5094834" y="2143005"/>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59266459-4F78-ACEB-DB2D-9A11B0845F73}"/>
                </a:ext>
              </a:extLst>
            </p:cNvPr>
            <p:cNvCxnSpPr/>
            <p:nvPr/>
          </p:nvCxnSpPr>
          <p:spPr bwMode="auto">
            <a:xfrm>
              <a:off x="5056734" y="2145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D06D03B9-BFC7-D70F-D954-7B9A1F31402E}"/>
                </a:ext>
              </a:extLst>
            </p:cNvPr>
            <p:cNvCxnSpPr/>
            <p:nvPr/>
          </p:nvCxnSpPr>
          <p:spPr bwMode="auto">
            <a:xfrm>
              <a:off x="4984087" y="2145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2B9721D4-70FC-CBBE-14E0-D47BF1F954AE}"/>
                </a:ext>
              </a:extLst>
            </p:cNvPr>
            <p:cNvCxnSpPr/>
            <p:nvPr/>
          </p:nvCxnSpPr>
          <p:spPr bwMode="auto">
            <a:xfrm>
              <a:off x="4957894" y="2145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228EE2FE-946B-34C8-7A37-13E2D07A88AD}"/>
                </a:ext>
              </a:extLst>
            </p:cNvPr>
            <p:cNvCxnSpPr/>
            <p:nvPr/>
          </p:nvCxnSpPr>
          <p:spPr bwMode="auto">
            <a:xfrm>
              <a:off x="4912877" y="211537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6E7F92F8-7209-BDA6-C483-DD345BB662E9}"/>
                </a:ext>
              </a:extLst>
            </p:cNvPr>
            <p:cNvCxnSpPr/>
            <p:nvPr/>
          </p:nvCxnSpPr>
          <p:spPr bwMode="auto">
            <a:xfrm>
              <a:off x="4886684" y="2090343"/>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A7192F62-4733-4C1D-3B42-F39FC4C438E5}"/>
                </a:ext>
              </a:extLst>
            </p:cNvPr>
            <p:cNvCxnSpPr/>
            <p:nvPr/>
          </p:nvCxnSpPr>
          <p:spPr bwMode="auto">
            <a:xfrm>
              <a:off x="4854582" y="2090343"/>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AC45E44F-EE97-9E26-154E-DBF372C5CC92}"/>
                </a:ext>
              </a:extLst>
            </p:cNvPr>
            <p:cNvCxnSpPr/>
            <p:nvPr/>
          </p:nvCxnSpPr>
          <p:spPr bwMode="auto">
            <a:xfrm>
              <a:off x="4826007" y="2090343"/>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AFA7BE36-DCF4-F0EB-25A0-66757808430B}"/>
                </a:ext>
              </a:extLst>
            </p:cNvPr>
            <p:cNvCxnSpPr/>
            <p:nvPr/>
          </p:nvCxnSpPr>
          <p:spPr bwMode="auto">
            <a:xfrm>
              <a:off x="4804576" y="2090343"/>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38BAC57B-973D-EEA9-A0EB-CA47FCA45C76}"/>
                </a:ext>
              </a:extLst>
            </p:cNvPr>
            <p:cNvCxnSpPr/>
            <p:nvPr/>
          </p:nvCxnSpPr>
          <p:spPr bwMode="auto">
            <a:xfrm>
              <a:off x="4778382" y="2090343"/>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ADBFEFF-38D8-AF72-22EC-F42E3D1F740C}"/>
                </a:ext>
              </a:extLst>
            </p:cNvPr>
            <p:cNvCxnSpPr/>
            <p:nvPr/>
          </p:nvCxnSpPr>
          <p:spPr bwMode="auto">
            <a:xfrm>
              <a:off x="4754569" y="207486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D7456C8F-6F58-A7F3-EA97-3897713A18FB}"/>
                </a:ext>
              </a:extLst>
            </p:cNvPr>
            <p:cNvCxnSpPr/>
            <p:nvPr/>
          </p:nvCxnSpPr>
          <p:spPr bwMode="auto">
            <a:xfrm>
              <a:off x="4742663" y="207486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28501126-058D-E251-002A-67AC9C5B2231}"/>
                </a:ext>
              </a:extLst>
            </p:cNvPr>
            <p:cNvCxnSpPr/>
            <p:nvPr/>
          </p:nvCxnSpPr>
          <p:spPr bwMode="auto">
            <a:xfrm>
              <a:off x="4714088" y="207486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C9597D47-A54D-4A2E-8F4A-36078CC4FB99}"/>
                </a:ext>
              </a:extLst>
            </p:cNvPr>
            <p:cNvCxnSpPr/>
            <p:nvPr/>
          </p:nvCxnSpPr>
          <p:spPr bwMode="auto">
            <a:xfrm>
              <a:off x="4678370" y="207486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25321353-3D11-6333-D522-0DC766E92877}"/>
                </a:ext>
              </a:extLst>
            </p:cNvPr>
            <p:cNvCxnSpPr/>
            <p:nvPr/>
          </p:nvCxnSpPr>
          <p:spPr bwMode="auto">
            <a:xfrm>
              <a:off x="4661701"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08A069B-C045-91D9-C9B3-2E173CE80869}"/>
                </a:ext>
              </a:extLst>
            </p:cNvPr>
            <p:cNvCxnSpPr/>
            <p:nvPr/>
          </p:nvCxnSpPr>
          <p:spPr bwMode="auto">
            <a:xfrm>
              <a:off x="4637889"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9D1C79C9-FE49-9175-EA96-879D48EF7574}"/>
                </a:ext>
              </a:extLst>
            </p:cNvPr>
            <p:cNvCxnSpPr/>
            <p:nvPr/>
          </p:nvCxnSpPr>
          <p:spPr bwMode="auto">
            <a:xfrm>
              <a:off x="4625983"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0E0713DA-DA9F-B8D5-077E-30664C706CFD}"/>
                </a:ext>
              </a:extLst>
            </p:cNvPr>
            <p:cNvCxnSpPr/>
            <p:nvPr/>
          </p:nvCxnSpPr>
          <p:spPr bwMode="auto">
            <a:xfrm>
              <a:off x="4599789"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A2B14C4C-50B4-A1DD-0A3B-A17CCB4CEB2B}"/>
                </a:ext>
              </a:extLst>
            </p:cNvPr>
            <p:cNvCxnSpPr/>
            <p:nvPr/>
          </p:nvCxnSpPr>
          <p:spPr bwMode="auto">
            <a:xfrm>
              <a:off x="4573595"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0BBAED44-3713-371E-0768-133225ED0C05}"/>
                </a:ext>
              </a:extLst>
            </p:cNvPr>
            <p:cNvCxnSpPr/>
            <p:nvPr/>
          </p:nvCxnSpPr>
          <p:spPr bwMode="auto">
            <a:xfrm>
              <a:off x="4542603"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D20F3A70-C4F3-4FD9-71C4-00D527848182}"/>
                </a:ext>
              </a:extLst>
            </p:cNvPr>
            <p:cNvCxnSpPr/>
            <p:nvPr/>
          </p:nvCxnSpPr>
          <p:spPr bwMode="auto">
            <a:xfrm>
              <a:off x="4490216"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27BCE092-0056-FD4E-75FD-28143CD80FDE}"/>
                </a:ext>
              </a:extLst>
            </p:cNvPr>
            <p:cNvCxnSpPr/>
            <p:nvPr/>
          </p:nvCxnSpPr>
          <p:spPr bwMode="auto">
            <a:xfrm>
              <a:off x="4406872" y="2064921"/>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CC1BB3E8-FF79-8F33-3E5B-1C2DB4326351}"/>
                </a:ext>
              </a:extLst>
            </p:cNvPr>
            <p:cNvCxnSpPr/>
            <p:nvPr/>
          </p:nvCxnSpPr>
          <p:spPr bwMode="auto">
            <a:xfrm>
              <a:off x="4380678"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32899515-94BD-5A60-A6F0-FFB6308899FC}"/>
                </a:ext>
              </a:extLst>
            </p:cNvPr>
            <p:cNvCxnSpPr/>
            <p:nvPr/>
          </p:nvCxnSpPr>
          <p:spPr bwMode="auto">
            <a:xfrm>
              <a:off x="4349721"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939E09AC-AF07-B18F-17EA-EFEF4AEF53AE}"/>
                </a:ext>
              </a:extLst>
            </p:cNvPr>
            <p:cNvCxnSpPr/>
            <p:nvPr/>
          </p:nvCxnSpPr>
          <p:spPr bwMode="auto">
            <a:xfrm>
              <a:off x="4333053"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B324A5C0-2F9B-4D56-2E86-39AF68324DAA}"/>
                </a:ext>
              </a:extLst>
            </p:cNvPr>
            <p:cNvCxnSpPr/>
            <p:nvPr/>
          </p:nvCxnSpPr>
          <p:spPr bwMode="auto">
            <a:xfrm>
              <a:off x="4311621"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ABE048E3-6B70-1A27-D125-50BF1B5149A7}"/>
                </a:ext>
              </a:extLst>
            </p:cNvPr>
            <p:cNvCxnSpPr/>
            <p:nvPr/>
          </p:nvCxnSpPr>
          <p:spPr bwMode="auto">
            <a:xfrm>
              <a:off x="4297334"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D0623612-2CF4-4671-7BFA-C0C60B58134A}"/>
                </a:ext>
              </a:extLst>
            </p:cNvPr>
            <p:cNvCxnSpPr/>
            <p:nvPr/>
          </p:nvCxnSpPr>
          <p:spPr bwMode="auto">
            <a:xfrm>
              <a:off x="4273521"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CEB570D8-E43E-1764-F46B-318E6C014056}"/>
                </a:ext>
              </a:extLst>
            </p:cNvPr>
            <p:cNvCxnSpPr/>
            <p:nvPr/>
          </p:nvCxnSpPr>
          <p:spPr bwMode="auto">
            <a:xfrm>
              <a:off x="4252090"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9552827A-06A1-DBCD-26B4-6E77E4434951}"/>
                </a:ext>
              </a:extLst>
            </p:cNvPr>
            <p:cNvCxnSpPr/>
            <p:nvPr/>
          </p:nvCxnSpPr>
          <p:spPr bwMode="auto">
            <a:xfrm>
              <a:off x="4233040"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2B90BD17-780F-C838-A29E-96BC3960B269}"/>
                </a:ext>
              </a:extLst>
            </p:cNvPr>
            <p:cNvCxnSpPr/>
            <p:nvPr/>
          </p:nvCxnSpPr>
          <p:spPr bwMode="auto">
            <a:xfrm>
              <a:off x="4213990"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9BD10EFF-918C-FBC5-9483-DB430DB9BF19}"/>
                </a:ext>
              </a:extLst>
            </p:cNvPr>
            <p:cNvCxnSpPr>
              <a:cxnSpLocks/>
            </p:cNvCxnSpPr>
            <p:nvPr/>
          </p:nvCxnSpPr>
          <p:spPr bwMode="auto">
            <a:xfrm>
              <a:off x="4194940"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ED3A03CC-6540-D5B0-EA12-05F82E618EE7}"/>
                </a:ext>
              </a:extLst>
            </p:cNvPr>
            <p:cNvCxnSpPr>
              <a:cxnSpLocks/>
            </p:cNvCxnSpPr>
            <p:nvPr/>
          </p:nvCxnSpPr>
          <p:spPr bwMode="auto">
            <a:xfrm>
              <a:off x="4173509"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586A97E4-180F-37DF-9A24-301221F6E13F}"/>
                </a:ext>
              </a:extLst>
            </p:cNvPr>
            <p:cNvCxnSpPr>
              <a:cxnSpLocks/>
            </p:cNvCxnSpPr>
            <p:nvPr/>
          </p:nvCxnSpPr>
          <p:spPr bwMode="auto">
            <a:xfrm>
              <a:off x="4133028"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27892C92-7321-C080-18E6-ADED11378FFC}"/>
                </a:ext>
              </a:extLst>
            </p:cNvPr>
            <p:cNvCxnSpPr>
              <a:cxnSpLocks/>
            </p:cNvCxnSpPr>
            <p:nvPr/>
          </p:nvCxnSpPr>
          <p:spPr bwMode="auto">
            <a:xfrm>
              <a:off x="4116359" y="2039986"/>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E6F59FCC-4BAF-2A70-ABF0-D5C3116EF1E1}"/>
                </a:ext>
              </a:extLst>
            </p:cNvPr>
            <p:cNvCxnSpPr>
              <a:cxnSpLocks/>
            </p:cNvCxnSpPr>
            <p:nvPr/>
          </p:nvCxnSpPr>
          <p:spPr bwMode="auto">
            <a:xfrm>
              <a:off x="4013965" y="201547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268D00BB-EF9F-8339-AAD2-621502767A26}"/>
                </a:ext>
              </a:extLst>
            </p:cNvPr>
            <p:cNvCxnSpPr>
              <a:cxnSpLocks/>
            </p:cNvCxnSpPr>
            <p:nvPr/>
          </p:nvCxnSpPr>
          <p:spPr bwMode="auto">
            <a:xfrm>
              <a:off x="3996884" y="201547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CBA66865-4AC6-4E71-58E7-DD1675CF4E80}"/>
                </a:ext>
              </a:extLst>
            </p:cNvPr>
            <p:cNvCxnSpPr>
              <a:cxnSpLocks/>
            </p:cNvCxnSpPr>
            <p:nvPr/>
          </p:nvCxnSpPr>
          <p:spPr bwMode="auto">
            <a:xfrm>
              <a:off x="3956402" y="201547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3C6EDEBE-8209-88A0-CE2B-18597162F0A6}"/>
                </a:ext>
              </a:extLst>
            </p:cNvPr>
            <p:cNvCxnSpPr>
              <a:cxnSpLocks/>
            </p:cNvCxnSpPr>
            <p:nvPr/>
          </p:nvCxnSpPr>
          <p:spPr bwMode="auto">
            <a:xfrm>
              <a:off x="3873058" y="201547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0A96CB8C-6EE7-2CB5-56A2-7B3F2C8FE033}"/>
                </a:ext>
              </a:extLst>
            </p:cNvPr>
            <p:cNvCxnSpPr>
              <a:cxnSpLocks/>
            </p:cNvCxnSpPr>
            <p:nvPr/>
          </p:nvCxnSpPr>
          <p:spPr bwMode="auto">
            <a:xfrm>
              <a:off x="3861152" y="2015470"/>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4696BE28-0394-B5D4-4587-E5DE02167164}"/>
                </a:ext>
              </a:extLst>
            </p:cNvPr>
            <p:cNvCxnSpPr>
              <a:cxnSpLocks/>
            </p:cNvCxnSpPr>
            <p:nvPr/>
          </p:nvCxnSpPr>
          <p:spPr bwMode="auto">
            <a:xfrm>
              <a:off x="3834959" y="200290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1AA27756-22C1-65DF-16A2-B0D8D5092557}"/>
                </a:ext>
              </a:extLst>
            </p:cNvPr>
            <p:cNvCxnSpPr>
              <a:cxnSpLocks/>
            </p:cNvCxnSpPr>
            <p:nvPr/>
          </p:nvCxnSpPr>
          <p:spPr bwMode="auto">
            <a:xfrm>
              <a:off x="3815909" y="200290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3E5788B7-62A3-9657-B40C-5EF0AC452145}"/>
                </a:ext>
              </a:extLst>
            </p:cNvPr>
            <p:cNvCxnSpPr>
              <a:cxnSpLocks/>
            </p:cNvCxnSpPr>
            <p:nvPr/>
          </p:nvCxnSpPr>
          <p:spPr bwMode="auto">
            <a:xfrm>
              <a:off x="3801621" y="2002907"/>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0B7306C-8E51-34A9-1D23-06E1B76F4B78}"/>
                </a:ext>
              </a:extLst>
            </p:cNvPr>
            <p:cNvCxnSpPr>
              <a:cxnSpLocks/>
            </p:cNvCxnSpPr>
            <p:nvPr/>
          </p:nvCxnSpPr>
          <p:spPr bwMode="auto">
            <a:xfrm>
              <a:off x="3763521" y="1989313"/>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53C2BF7E-0CAC-27A7-083E-312204CF2E81}"/>
                </a:ext>
              </a:extLst>
            </p:cNvPr>
            <p:cNvCxnSpPr>
              <a:cxnSpLocks/>
            </p:cNvCxnSpPr>
            <p:nvPr/>
          </p:nvCxnSpPr>
          <p:spPr bwMode="auto">
            <a:xfrm>
              <a:off x="3630171" y="1968448"/>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D8200B2F-D158-FE6E-74FC-51DA9B77A612}"/>
                </a:ext>
              </a:extLst>
            </p:cNvPr>
            <p:cNvCxnSpPr>
              <a:cxnSpLocks/>
            </p:cNvCxnSpPr>
            <p:nvPr/>
          </p:nvCxnSpPr>
          <p:spPr bwMode="auto">
            <a:xfrm>
              <a:off x="3538001" y="1948694"/>
              <a:ext cx="0" cy="68918"/>
            </a:xfrm>
            <a:prstGeom prst="line">
              <a:avLst/>
            </a:prstGeom>
            <a:noFill/>
            <a:ln w="1905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86F4C2A3-C734-15D4-FE6A-1C26A98BB7D8}"/>
                </a:ext>
              </a:extLst>
            </p:cNvPr>
            <p:cNvCxnSpPr>
              <a:cxnSpLocks/>
            </p:cNvCxnSpPr>
            <p:nvPr/>
          </p:nvCxnSpPr>
          <p:spPr bwMode="auto">
            <a:xfrm>
              <a:off x="3125150" y="1868551"/>
              <a:ext cx="0" cy="68918"/>
            </a:xfrm>
            <a:prstGeom prst="line">
              <a:avLst/>
            </a:prstGeom>
            <a:noFill/>
            <a:ln w="19050" cap="flat" cmpd="sng" algn="ctr">
              <a:solidFill>
                <a:schemeClr val="accent1"/>
              </a:solidFill>
              <a:prstDash val="solid"/>
              <a:round/>
              <a:headEnd type="none" w="med" len="med"/>
              <a:tailEnd type="none" w="med" len="med"/>
            </a:ln>
            <a:effectLst/>
          </p:spPr>
        </p:cxnSp>
      </p:grpSp>
      <p:sp>
        <p:nvSpPr>
          <p:cNvPr id="9284" name="Freeform: Shape 9283">
            <a:extLst>
              <a:ext uri="{FF2B5EF4-FFF2-40B4-BE49-F238E27FC236}">
                <a16:creationId xmlns:a16="http://schemas.microsoft.com/office/drawing/2014/main" id="{90CE2079-8807-4FEE-CED6-2B90C51F95B0}"/>
              </a:ext>
            </a:extLst>
          </p:cNvPr>
          <p:cNvSpPr/>
          <p:nvPr/>
        </p:nvSpPr>
        <p:spPr bwMode="auto">
          <a:xfrm>
            <a:off x="1933575" y="1666875"/>
            <a:ext cx="4660900" cy="476250"/>
          </a:xfrm>
          <a:custGeom>
            <a:avLst/>
            <a:gdLst>
              <a:gd name="connsiteX0" fmla="*/ 4660900 w 4660900"/>
              <a:gd name="connsiteY0" fmla="*/ 476250 h 476250"/>
              <a:gd name="connsiteX1" fmla="*/ 4229100 w 4660900"/>
              <a:gd name="connsiteY1" fmla="*/ 476250 h 476250"/>
              <a:gd name="connsiteX2" fmla="*/ 4229100 w 4660900"/>
              <a:gd name="connsiteY2" fmla="*/ 450850 h 476250"/>
              <a:gd name="connsiteX3" fmla="*/ 3952875 w 4660900"/>
              <a:gd name="connsiteY3" fmla="*/ 450850 h 476250"/>
              <a:gd name="connsiteX4" fmla="*/ 3952875 w 4660900"/>
              <a:gd name="connsiteY4" fmla="*/ 425450 h 476250"/>
              <a:gd name="connsiteX5" fmla="*/ 3683000 w 4660900"/>
              <a:gd name="connsiteY5" fmla="*/ 425450 h 476250"/>
              <a:gd name="connsiteX6" fmla="*/ 3683000 w 4660900"/>
              <a:gd name="connsiteY6" fmla="*/ 406400 h 476250"/>
              <a:gd name="connsiteX7" fmla="*/ 3321050 w 4660900"/>
              <a:gd name="connsiteY7" fmla="*/ 406400 h 476250"/>
              <a:gd name="connsiteX8" fmla="*/ 3321050 w 4660900"/>
              <a:gd name="connsiteY8" fmla="*/ 393700 h 476250"/>
              <a:gd name="connsiteX9" fmla="*/ 2987675 w 4660900"/>
              <a:gd name="connsiteY9" fmla="*/ 393700 h 476250"/>
              <a:gd name="connsiteX10" fmla="*/ 2987675 w 4660900"/>
              <a:gd name="connsiteY10" fmla="*/ 381000 h 476250"/>
              <a:gd name="connsiteX11" fmla="*/ 2778125 w 4660900"/>
              <a:gd name="connsiteY11" fmla="*/ 381000 h 476250"/>
              <a:gd name="connsiteX12" fmla="*/ 2778125 w 4660900"/>
              <a:gd name="connsiteY12" fmla="*/ 365125 h 476250"/>
              <a:gd name="connsiteX13" fmla="*/ 2720975 w 4660900"/>
              <a:gd name="connsiteY13" fmla="*/ 365125 h 476250"/>
              <a:gd name="connsiteX14" fmla="*/ 2720975 w 4660900"/>
              <a:gd name="connsiteY14" fmla="*/ 355600 h 476250"/>
              <a:gd name="connsiteX15" fmla="*/ 2517775 w 4660900"/>
              <a:gd name="connsiteY15" fmla="*/ 355600 h 476250"/>
              <a:gd name="connsiteX16" fmla="*/ 2517775 w 4660900"/>
              <a:gd name="connsiteY16" fmla="*/ 342900 h 476250"/>
              <a:gd name="connsiteX17" fmla="*/ 2447925 w 4660900"/>
              <a:gd name="connsiteY17" fmla="*/ 342900 h 476250"/>
              <a:gd name="connsiteX18" fmla="*/ 2447925 w 4660900"/>
              <a:gd name="connsiteY18" fmla="*/ 333375 h 476250"/>
              <a:gd name="connsiteX19" fmla="*/ 2292350 w 4660900"/>
              <a:gd name="connsiteY19" fmla="*/ 333375 h 476250"/>
              <a:gd name="connsiteX20" fmla="*/ 2292350 w 4660900"/>
              <a:gd name="connsiteY20" fmla="*/ 320675 h 476250"/>
              <a:gd name="connsiteX21" fmla="*/ 2222500 w 4660900"/>
              <a:gd name="connsiteY21" fmla="*/ 320675 h 476250"/>
              <a:gd name="connsiteX22" fmla="*/ 2222500 w 4660900"/>
              <a:gd name="connsiteY22" fmla="*/ 314325 h 476250"/>
              <a:gd name="connsiteX23" fmla="*/ 2047875 w 4660900"/>
              <a:gd name="connsiteY23" fmla="*/ 314325 h 476250"/>
              <a:gd name="connsiteX24" fmla="*/ 2047875 w 4660900"/>
              <a:gd name="connsiteY24" fmla="*/ 301625 h 476250"/>
              <a:gd name="connsiteX25" fmla="*/ 1952625 w 4660900"/>
              <a:gd name="connsiteY25" fmla="*/ 301625 h 476250"/>
              <a:gd name="connsiteX26" fmla="*/ 1952625 w 4660900"/>
              <a:gd name="connsiteY26" fmla="*/ 292100 h 476250"/>
              <a:gd name="connsiteX27" fmla="*/ 1819275 w 4660900"/>
              <a:gd name="connsiteY27" fmla="*/ 292100 h 476250"/>
              <a:gd name="connsiteX28" fmla="*/ 1822450 w 4660900"/>
              <a:gd name="connsiteY28" fmla="*/ 288925 h 476250"/>
              <a:gd name="connsiteX29" fmla="*/ 1797050 w 4660900"/>
              <a:gd name="connsiteY29" fmla="*/ 288925 h 476250"/>
              <a:gd name="connsiteX30" fmla="*/ 1797050 w 4660900"/>
              <a:gd name="connsiteY30" fmla="*/ 276225 h 476250"/>
              <a:gd name="connsiteX31" fmla="*/ 1774825 w 4660900"/>
              <a:gd name="connsiteY31" fmla="*/ 276225 h 476250"/>
              <a:gd name="connsiteX32" fmla="*/ 1781175 w 4660900"/>
              <a:gd name="connsiteY32" fmla="*/ 269875 h 476250"/>
              <a:gd name="connsiteX33" fmla="*/ 1708150 w 4660900"/>
              <a:gd name="connsiteY33" fmla="*/ 269875 h 476250"/>
              <a:gd name="connsiteX34" fmla="*/ 1708150 w 4660900"/>
              <a:gd name="connsiteY34" fmla="*/ 257175 h 476250"/>
              <a:gd name="connsiteX35" fmla="*/ 1692275 w 4660900"/>
              <a:gd name="connsiteY35" fmla="*/ 257175 h 476250"/>
              <a:gd name="connsiteX36" fmla="*/ 1692275 w 4660900"/>
              <a:gd name="connsiteY36" fmla="*/ 247650 h 476250"/>
              <a:gd name="connsiteX37" fmla="*/ 1635125 w 4660900"/>
              <a:gd name="connsiteY37" fmla="*/ 247650 h 476250"/>
              <a:gd name="connsiteX38" fmla="*/ 1635125 w 4660900"/>
              <a:gd name="connsiteY38" fmla="*/ 234950 h 476250"/>
              <a:gd name="connsiteX39" fmla="*/ 1571625 w 4660900"/>
              <a:gd name="connsiteY39" fmla="*/ 234950 h 476250"/>
              <a:gd name="connsiteX40" fmla="*/ 1555750 w 4660900"/>
              <a:gd name="connsiteY40" fmla="*/ 219075 h 476250"/>
              <a:gd name="connsiteX41" fmla="*/ 1479550 w 4660900"/>
              <a:gd name="connsiteY41" fmla="*/ 219075 h 476250"/>
              <a:gd name="connsiteX42" fmla="*/ 1479550 w 4660900"/>
              <a:gd name="connsiteY42" fmla="*/ 212725 h 476250"/>
              <a:gd name="connsiteX43" fmla="*/ 1425575 w 4660900"/>
              <a:gd name="connsiteY43" fmla="*/ 212725 h 476250"/>
              <a:gd name="connsiteX44" fmla="*/ 1425575 w 4660900"/>
              <a:gd name="connsiteY44" fmla="*/ 200025 h 476250"/>
              <a:gd name="connsiteX45" fmla="*/ 1412875 w 4660900"/>
              <a:gd name="connsiteY45" fmla="*/ 200025 h 476250"/>
              <a:gd name="connsiteX46" fmla="*/ 1412875 w 4660900"/>
              <a:gd name="connsiteY46" fmla="*/ 174625 h 476250"/>
              <a:gd name="connsiteX47" fmla="*/ 1266825 w 4660900"/>
              <a:gd name="connsiteY47" fmla="*/ 174625 h 476250"/>
              <a:gd name="connsiteX48" fmla="*/ 1266825 w 4660900"/>
              <a:gd name="connsiteY48" fmla="*/ 168275 h 476250"/>
              <a:gd name="connsiteX49" fmla="*/ 1174750 w 4660900"/>
              <a:gd name="connsiteY49" fmla="*/ 168275 h 476250"/>
              <a:gd name="connsiteX50" fmla="*/ 1174750 w 4660900"/>
              <a:gd name="connsiteY50" fmla="*/ 161925 h 476250"/>
              <a:gd name="connsiteX51" fmla="*/ 1139825 w 4660900"/>
              <a:gd name="connsiteY51" fmla="*/ 161925 h 476250"/>
              <a:gd name="connsiteX52" fmla="*/ 1139825 w 4660900"/>
              <a:gd name="connsiteY52" fmla="*/ 149225 h 476250"/>
              <a:gd name="connsiteX53" fmla="*/ 1108075 w 4660900"/>
              <a:gd name="connsiteY53" fmla="*/ 149225 h 476250"/>
              <a:gd name="connsiteX54" fmla="*/ 1108075 w 4660900"/>
              <a:gd name="connsiteY54" fmla="*/ 139700 h 476250"/>
              <a:gd name="connsiteX55" fmla="*/ 1057275 w 4660900"/>
              <a:gd name="connsiteY55" fmla="*/ 139700 h 476250"/>
              <a:gd name="connsiteX56" fmla="*/ 1050925 w 4660900"/>
              <a:gd name="connsiteY56" fmla="*/ 120650 h 476250"/>
              <a:gd name="connsiteX57" fmla="*/ 962025 w 4660900"/>
              <a:gd name="connsiteY57" fmla="*/ 120650 h 476250"/>
              <a:gd name="connsiteX58" fmla="*/ 955675 w 4660900"/>
              <a:gd name="connsiteY58" fmla="*/ 111125 h 476250"/>
              <a:gd name="connsiteX59" fmla="*/ 869950 w 4660900"/>
              <a:gd name="connsiteY59" fmla="*/ 111125 h 476250"/>
              <a:gd name="connsiteX60" fmla="*/ 876300 w 4660900"/>
              <a:gd name="connsiteY60" fmla="*/ 104775 h 476250"/>
              <a:gd name="connsiteX61" fmla="*/ 781050 w 4660900"/>
              <a:gd name="connsiteY61" fmla="*/ 104775 h 476250"/>
              <a:gd name="connsiteX62" fmla="*/ 771525 w 4660900"/>
              <a:gd name="connsiteY62" fmla="*/ 95250 h 476250"/>
              <a:gd name="connsiteX63" fmla="*/ 574675 w 4660900"/>
              <a:gd name="connsiteY63" fmla="*/ 95250 h 476250"/>
              <a:gd name="connsiteX64" fmla="*/ 568325 w 4660900"/>
              <a:gd name="connsiteY64" fmla="*/ 88900 h 476250"/>
              <a:gd name="connsiteX65" fmla="*/ 482600 w 4660900"/>
              <a:gd name="connsiteY65" fmla="*/ 88900 h 476250"/>
              <a:gd name="connsiteX66" fmla="*/ 482600 w 4660900"/>
              <a:gd name="connsiteY66" fmla="*/ 66675 h 476250"/>
              <a:gd name="connsiteX67" fmla="*/ 444500 w 4660900"/>
              <a:gd name="connsiteY67" fmla="*/ 66675 h 476250"/>
              <a:gd name="connsiteX68" fmla="*/ 444500 w 4660900"/>
              <a:gd name="connsiteY68" fmla="*/ 53975 h 476250"/>
              <a:gd name="connsiteX69" fmla="*/ 276225 w 4660900"/>
              <a:gd name="connsiteY69" fmla="*/ 53975 h 476250"/>
              <a:gd name="connsiteX70" fmla="*/ 276225 w 4660900"/>
              <a:gd name="connsiteY70" fmla="*/ 47625 h 476250"/>
              <a:gd name="connsiteX71" fmla="*/ 238125 w 4660900"/>
              <a:gd name="connsiteY71" fmla="*/ 47625 h 476250"/>
              <a:gd name="connsiteX72" fmla="*/ 238125 w 4660900"/>
              <a:gd name="connsiteY72" fmla="*/ 28575 h 476250"/>
              <a:gd name="connsiteX73" fmla="*/ 101600 w 4660900"/>
              <a:gd name="connsiteY73" fmla="*/ 28575 h 476250"/>
              <a:gd name="connsiteX74" fmla="*/ 101600 w 4660900"/>
              <a:gd name="connsiteY74" fmla="*/ 15875 h 476250"/>
              <a:gd name="connsiteX75" fmla="*/ 41275 w 4660900"/>
              <a:gd name="connsiteY75" fmla="*/ 15875 h 476250"/>
              <a:gd name="connsiteX76" fmla="*/ 41275 w 4660900"/>
              <a:gd name="connsiteY76" fmla="*/ 0 h 476250"/>
              <a:gd name="connsiteX77" fmla="*/ 0 w 4660900"/>
              <a:gd name="connsiteY77" fmla="*/ 0 h 476250"/>
              <a:gd name="connsiteX0" fmla="*/ 4660900 w 4660900"/>
              <a:gd name="connsiteY0" fmla="*/ 476250 h 476250"/>
              <a:gd name="connsiteX1" fmla="*/ 4229100 w 4660900"/>
              <a:gd name="connsiteY1" fmla="*/ 476250 h 476250"/>
              <a:gd name="connsiteX2" fmla="*/ 4229100 w 4660900"/>
              <a:gd name="connsiteY2" fmla="*/ 450850 h 476250"/>
              <a:gd name="connsiteX3" fmla="*/ 3952875 w 4660900"/>
              <a:gd name="connsiteY3" fmla="*/ 450850 h 476250"/>
              <a:gd name="connsiteX4" fmla="*/ 3952875 w 4660900"/>
              <a:gd name="connsiteY4" fmla="*/ 425450 h 476250"/>
              <a:gd name="connsiteX5" fmla="*/ 3683000 w 4660900"/>
              <a:gd name="connsiteY5" fmla="*/ 425450 h 476250"/>
              <a:gd name="connsiteX6" fmla="*/ 3683000 w 4660900"/>
              <a:gd name="connsiteY6" fmla="*/ 406400 h 476250"/>
              <a:gd name="connsiteX7" fmla="*/ 3321050 w 4660900"/>
              <a:gd name="connsiteY7" fmla="*/ 406400 h 476250"/>
              <a:gd name="connsiteX8" fmla="*/ 3321050 w 4660900"/>
              <a:gd name="connsiteY8" fmla="*/ 393700 h 476250"/>
              <a:gd name="connsiteX9" fmla="*/ 2987675 w 4660900"/>
              <a:gd name="connsiteY9" fmla="*/ 393700 h 476250"/>
              <a:gd name="connsiteX10" fmla="*/ 2987675 w 4660900"/>
              <a:gd name="connsiteY10" fmla="*/ 381000 h 476250"/>
              <a:gd name="connsiteX11" fmla="*/ 2778125 w 4660900"/>
              <a:gd name="connsiteY11" fmla="*/ 381000 h 476250"/>
              <a:gd name="connsiteX12" fmla="*/ 2778125 w 4660900"/>
              <a:gd name="connsiteY12" fmla="*/ 365125 h 476250"/>
              <a:gd name="connsiteX13" fmla="*/ 2720975 w 4660900"/>
              <a:gd name="connsiteY13" fmla="*/ 365125 h 476250"/>
              <a:gd name="connsiteX14" fmla="*/ 2720975 w 4660900"/>
              <a:gd name="connsiteY14" fmla="*/ 355600 h 476250"/>
              <a:gd name="connsiteX15" fmla="*/ 2517775 w 4660900"/>
              <a:gd name="connsiteY15" fmla="*/ 355600 h 476250"/>
              <a:gd name="connsiteX16" fmla="*/ 2517775 w 4660900"/>
              <a:gd name="connsiteY16" fmla="*/ 342900 h 476250"/>
              <a:gd name="connsiteX17" fmla="*/ 2447925 w 4660900"/>
              <a:gd name="connsiteY17" fmla="*/ 342900 h 476250"/>
              <a:gd name="connsiteX18" fmla="*/ 2447925 w 4660900"/>
              <a:gd name="connsiteY18" fmla="*/ 333375 h 476250"/>
              <a:gd name="connsiteX19" fmla="*/ 2292350 w 4660900"/>
              <a:gd name="connsiteY19" fmla="*/ 333375 h 476250"/>
              <a:gd name="connsiteX20" fmla="*/ 2292350 w 4660900"/>
              <a:gd name="connsiteY20" fmla="*/ 320675 h 476250"/>
              <a:gd name="connsiteX21" fmla="*/ 2222500 w 4660900"/>
              <a:gd name="connsiteY21" fmla="*/ 320675 h 476250"/>
              <a:gd name="connsiteX22" fmla="*/ 2222500 w 4660900"/>
              <a:gd name="connsiteY22" fmla="*/ 314325 h 476250"/>
              <a:gd name="connsiteX23" fmla="*/ 2047875 w 4660900"/>
              <a:gd name="connsiteY23" fmla="*/ 314325 h 476250"/>
              <a:gd name="connsiteX24" fmla="*/ 2047875 w 4660900"/>
              <a:gd name="connsiteY24" fmla="*/ 301625 h 476250"/>
              <a:gd name="connsiteX25" fmla="*/ 1952625 w 4660900"/>
              <a:gd name="connsiteY25" fmla="*/ 301625 h 476250"/>
              <a:gd name="connsiteX26" fmla="*/ 1952625 w 4660900"/>
              <a:gd name="connsiteY26" fmla="*/ 292100 h 476250"/>
              <a:gd name="connsiteX27" fmla="*/ 1819275 w 4660900"/>
              <a:gd name="connsiteY27" fmla="*/ 292100 h 476250"/>
              <a:gd name="connsiteX28" fmla="*/ 1822450 w 4660900"/>
              <a:gd name="connsiteY28" fmla="*/ 288925 h 476250"/>
              <a:gd name="connsiteX29" fmla="*/ 1797050 w 4660900"/>
              <a:gd name="connsiteY29" fmla="*/ 288925 h 476250"/>
              <a:gd name="connsiteX30" fmla="*/ 1797050 w 4660900"/>
              <a:gd name="connsiteY30" fmla="*/ 276225 h 476250"/>
              <a:gd name="connsiteX31" fmla="*/ 1774825 w 4660900"/>
              <a:gd name="connsiteY31" fmla="*/ 276225 h 476250"/>
              <a:gd name="connsiteX32" fmla="*/ 1781175 w 4660900"/>
              <a:gd name="connsiteY32" fmla="*/ 269875 h 476250"/>
              <a:gd name="connsiteX33" fmla="*/ 1708150 w 4660900"/>
              <a:gd name="connsiteY33" fmla="*/ 269875 h 476250"/>
              <a:gd name="connsiteX34" fmla="*/ 1708150 w 4660900"/>
              <a:gd name="connsiteY34" fmla="*/ 257175 h 476250"/>
              <a:gd name="connsiteX35" fmla="*/ 1692275 w 4660900"/>
              <a:gd name="connsiteY35" fmla="*/ 257175 h 476250"/>
              <a:gd name="connsiteX36" fmla="*/ 1692275 w 4660900"/>
              <a:gd name="connsiteY36" fmla="*/ 247650 h 476250"/>
              <a:gd name="connsiteX37" fmla="*/ 1635125 w 4660900"/>
              <a:gd name="connsiteY37" fmla="*/ 247650 h 476250"/>
              <a:gd name="connsiteX38" fmla="*/ 1635125 w 4660900"/>
              <a:gd name="connsiteY38" fmla="*/ 234950 h 476250"/>
              <a:gd name="connsiteX39" fmla="*/ 1571625 w 4660900"/>
              <a:gd name="connsiteY39" fmla="*/ 234950 h 476250"/>
              <a:gd name="connsiteX40" fmla="*/ 1555750 w 4660900"/>
              <a:gd name="connsiteY40" fmla="*/ 219075 h 476250"/>
              <a:gd name="connsiteX41" fmla="*/ 1479550 w 4660900"/>
              <a:gd name="connsiteY41" fmla="*/ 219075 h 476250"/>
              <a:gd name="connsiteX42" fmla="*/ 1479550 w 4660900"/>
              <a:gd name="connsiteY42" fmla="*/ 212725 h 476250"/>
              <a:gd name="connsiteX43" fmla="*/ 1425575 w 4660900"/>
              <a:gd name="connsiteY43" fmla="*/ 212725 h 476250"/>
              <a:gd name="connsiteX44" fmla="*/ 1425575 w 4660900"/>
              <a:gd name="connsiteY44" fmla="*/ 200025 h 476250"/>
              <a:gd name="connsiteX45" fmla="*/ 1412875 w 4660900"/>
              <a:gd name="connsiteY45" fmla="*/ 200025 h 476250"/>
              <a:gd name="connsiteX46" fmla="*/ 1412875 w 4660900"/>
              <a:gd name="connsiteY46" fmla="*/ 174625 h 476250"/>
              <a:gd name="connsiteX47" fmla="*/ 1266825 w 4660900"/>
              <a:gd name="connsiteY47" fmla="*/ 174625 h 476250"/>
              <a:gd name="connsiteX48" fmla="*/ 1266825 w 4660900"/>
              <a:gd name="connsiteY48" fmla="*/ 168275 h 476250"/>
              <a:gd name="connsiteX49" fmla="*/ 1174750 w 4660900"/>
              <a:gd name="connsiteY49" fmla="*/ 168275 h 476250"/>
              <a:gd name="connsiteX50" fmla="*/ 1174750 w 4660900"/>
              <a:gd name="connsiteY50" fmla="*/ 161925 h 476250"/>
              <a:gd name="connsiteX51" fmla="*/ 1139825 w 4660900"/>
              <a:gd name="connsiteY51" fmla="*/ 161925 h 476250"/>
              <a:gd name="connsiteX52" fmla="*/ 1139825 w 4660900"/>
              <a:gd name="connsiteY52" fmla="*/ 149225 h 476250"/>
              <a:gd name="connsiteX53" fmla="*/ 1108075 w 4660900"/>
              <a:gd name="connsiteY53" fmla="*/ 149225 h 476250"/>
              <a:gd name="connsiteX54" fmla="*/ 1108075 w 4660900"/>
              <a:gd name="connsiteY54" fmla="*/ 139700 h 476250"/>
              <a:gd name="connsiteX55" fmla="*/ 1057275 w 4660900"/>
              <a:gd name="connsiteY55" fmla="*/ 139700 h 476250"/>
              <a:gd name="connsiteX56" fmla="*/ 1050925 w 4660900"/>
              <a:gd name="connsiteY56" fmla="*/ 120650 h 476250"/>
              <a:gd name="connsiteX57" fmla="*/ 962025 w 4660900"/>
              <a:gd name="connsiteY57" fmla="*/ 120650 h 476250"/>
              <a:gd name="connsiteX58" fmla="*/ 955675 w 4660900"/>
              <a:gd name="connsiteY58" fmla="*/ 111125 h 476250"/>
              <a:gd name="connsiteX59" fmla="*/ 869950 w 4660900"/>
              <a:gd name="connsiteY59" fmla="*/ 111125 h 476250"/>
              <a:gd name="connsiteX60" fmla="*/ 866775 w 4660900"/>
              <a:gd name="connsiteY60" fmla="*/ 104775 h 476250"/>
              <a:gd name="connsiteX61" fmla="*/ 781050 w 4660900"/>
              <a:gd name="connsiteY61" fmla="*/ 104775 h 476250"/>
              <a:gd name="connsiteX62" fmla="*/ 771525 w 4660900"/>
              <a:gd name="connsiteY62" fmla="*/ 95250 h 476250"/>
              <a:gd name="connsiteX63" fmla="*/ 574675 w 4660900"/>
              <a:gd name="connsiteY63" fmla="*/ 95250 h 476250"/>
              <a:gd name="connsiteX64" fmla="*/ 568325 w 4660900"/>
              <a:gd name="connsiteY64" fmla="*/ 88900 h 476250"/>
              <a:gd name="connsiteX65" fmla="*/ 482600 w 4660900"/>
              <a:gd name="connsiteY65" fmla="*/ 88900 h 476250"/>
              <a:gd name="connsiteX66" fmla="*/ 482600 w 4660900"/>
              <a:gd name="connsiteY66" fmla="*/ 66675 h 476250"/>
              <a:gd name="connsiteX67" fmla="*/ 444500 w 4660900"/>
              <a:gd name="connsiteY67" fmla="*/ 66675 h 476250"/>
              <a:gd name="connsiteX68" fmla="*/ 444500 w 4660900"/>
              <a:gd name="connsiteY68" fmla="*/ 53975 h 476250"/>
              <a:gd name="connsiteX69" fmla="*/ 276225 w 4660900"/>
              <a:gd name="connsiteY69" fmla="*/ 53975 h 476250"/>
              <a:gd name="connsiteX70" fmla="*/ 276225 w 4660900"/>
              <a:gd name="connsiteY70" fmla="*/ 47625 h 476250"/>
              <a:gd name="connsiteX71" fmla="*/ 238125 w 4660900"/>
              <a:gd name="connsiteY71" fmla="*/ 47625 h 476250"/>
              <a:gd name="connsiteX72" fmla="*/ 238125 w 4660900"/>
              <a:gd name="connsiteY72" fmla="*/ 28575 h 476250"/>
              <a:gd name="connsiteX73" fmla="*/ 101600 w 4660900"/>
              <a:gd name="connsiteY73" fmla="*/ 28575 h 476250"/>
              <a:gd name="connsiteX74" fmla="*/ 101600 w 4660900"/>
              <a:gd name="connsiteY74" fmla="*/ 15875 h 476250"/>
              <a:gd name="connsiteX75" fmla="*/ 41275 w 4660900"/>
              <a:gd name="connsiteY75" fmla="*/ 15875 h 476250"/>
              <a:gd name="connsiteX76" fmla="*/ 41275 w 4660900"/>
              <a:gd name="connsiteY76" fmla="*/ 0 h 476250"/>
              <a:gd name="connsiteX77" fmla="*/ 0 w 4660900"/>
              <a:gd name="connsiteY77"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660900" h="476250">
                <a:moveTo>
                  <a:pt x="4660900" y="476250"/>
                </a:moveTo>
                <a:lnTo>
                  <a:pt x="4229100" y="476250"/>
                </a:lnTo>
                <a:lnTo>
                  <a:pt x="4229100" y="450850"/>
                </a:lnTo>
                <a:lnTo>
                  <a:pt x="3952875" y="450850"/>
                </a:lnTo>
                <a:lnTo>
                  <a:pt x="3952875" y="425450"/>
                </a:lnTo>
                <a:lnTo>
                  <a:pt x="3683000" y="425450"/>
                </a:lnTo>
                <a:lnTo>
                  <a:pt x="3683000" y="406400"/>
                </a:lnTo>
                <a:lnTo>
                  <a:pt x="3321050" y="406400"/>
                </a:lnTo>
                <a:lnTo>
                  <a:pt x="3321050" y="393700"/>
                </a:lnTo>
                <a:lnTo>
                  <a:pt x="2987675" y="393700"/>
                </a:lnTo>
                <a:lnTo>
                  <a:pt x="2987675" y="381000"/>
                </a:lnTo>
                <a:lnTo>
                  <a:pt x="2778125" y="381000"/>
                </a:lnTo>
                <a:lnTo>
                  <a:pt x="2778125" y="365125"/>
                </a:lnTo>
                <a:lnTo>
                  <a:pt x="2720975" y="365125"/>
                </a:lnTo>
                <a:lnTo>
                  <a:pt x="2720975" y="355600"/>
                </a:lnTo>
                <a:lnTo>
                  <a:pt x="2517775" y="355600"/>
                </a:lnTo>
                <a:lnTo>
                  <a:pt x="2517775" y="342900"/>
                </a:lnTo>
                <a:lnTo>
                  <a:pt x="2447925" y="342900"/>
                </a:lnTo>
                <a:lnTo>
                  <a:pt x="2447925" y="333375"/>
                </a:lnTo>
                <a:lnTo>
                  <a:pt x="2292350" y="333375"/>
                </a:lnTo>
                <a:lnTo>
                  <a:pt x="2292350" y="320675"/>
                </a:lnTo>
                <a:lnTo>
                  <a:pt x="2222500" y="320675"/>
                </a:lnTo>
                <a:lnTo>
                  <a:pt x="2222500" y="314325"/>
                </a:lnTo>
                <a:lnTo>
                  <a:pt x="2047875" y="314325"/>
                </a:lnTo>
                <a:lnTo>
                  <a:pt x="2047875" y="301625"/>
                </a:lnTo>
                <a:lnTo>
                  <a:pt x="1952625" y="301625"/>
                </a:lnTo>
                <a:lnTo>
                  <a:pt x="1952625" y="292100"/>
                </a:lnTo>
                <a:lnTo>
                  <a:pt x="1819275" y="292100"/>
                </a:lnTo>
                <a:lnTo>
                  <a:pt x="1822450" y="288925"/>
                </a:lnTo>
                <a:lnTo>
                  <a:pt x="1797050" y="288925"/>
                </a:lnTo>
                <a:lnTo>
                  <a:pt x="1797050" y="276225"/>
                </a:lnTo>
                <a:lnTo>
                  <a:pt x="1774825" y="276225"/>
                </a:lnTo>
                <a:lnTo>
                  <a:pt x="1781175" y="269875"/>
                </a:lnTo>
                <a:lnTo>
                  <a:pt x="1708150" y="269875"/>
                </a:lnTo>
                <a:lnTo>
                  <a:pt x="1708150" y="257175"/>
                </a:lnTo>
                <a:lnTo>
                  <a:pt x="1692275" y="257175"/>
                </a:lnTo>
                <a:lnTo>
                  <a:pt x="1692275" y="247650"/>
                </a:lnTo>
                <a:lnTo>
                  <a:pt x="1635125" y="247650"/>
                </a:lnTo>
                <a:lnTo>
                  <a:pt x="1635125" y="234950"/>
                </a:lnTo>
                <a:lnTo>
                  <a:pt x="1571625" y="234950"/>
                </a:lnTo>
                <a:lnTo>
                  <a:pt x="1555750" y="219075"/>
                </a:lnTo>
                <a:lnTo>
                  <a:pt x="1479550" y="219075"/>
                </a:lnTo>
                <a:lnTo>
                  <a:pt x="1479550" y="212725"/>
                </a:lnTo>
                <a:lnTo>
                  <a:pt x="1425575" y="212725"/>
                </a:lnTo>
                <a:lnTo>
                  <a:pt x="1425575" y="200025"/>
                </a:lnTo>
                <a:lnTo>
                  <a:pt x="1412875" y="200025"/>
                </a:lnTo>
                <a:lnTo>
                  <a:pt x="1412875" y="174625"/>
                </a:lnTo>
                <a:lnTo>
                  <a:pt x="1266825" y="174625"/>
                </a:lnTo>
                <a:lnTo>
                  <a:pt x="1266825" y="168275"/>
                </a:lnTo>
                <a:lnTo>
                  <a:pt x="1174750" y="168275"/>
                </a:lnTo>
                <a:lnTo>
                  <a:pt x="1174750" y="161925"/>
                </a:lnTo>
                <a:lnTo>
                  <a:pt x="1139825" y="161925"/>
                </a:lnTo>
                <a:lnTo>
                  <a:pt x="1139825" y="149225"/>
                </a:lnTo>
                <a:lnTo>
                  <a:pt x="1108075" y="149225"/>
                </a:lnTo>
                <a:lnTo>
                  <a:pt x="1108075" y="139700"/>
                </a:lnTo>
                <a:lnTo>
                  <a:pt x="1057275" y="139700"/>
                </a:lnTo>
                <a:lnTo>
                  <a:pt x="1050925" y="120650"/>
                </a:lnTo>
                <a:lnTo>
                  <a:pt x="962025" y="120650"/>
                </a:lnTo>
                <a:lnTo>
                  <a:pt x="955675" y="111125"/>
                </a:lnTo>
                <a:lnTo>
                  <a:pt x="869950" y="111125"/>
                </a:lnTo>
                <a:lnTo>
                  <a:pt x="866775" y="104775"/>
                </a:lnTo>
                <a:lnTo>
                  <a:pt x="781050" y="104775"/>
                </a:lnTo>
                <a:lnTo>
                  <a:pt x="771525" y="95250"/>
                </a:lnTo>
                <a:lnTo>
                  <a:pt x="574675" y="95250"/>
                </a:lnTo>
                <a:lnTo>
                  <a:pt x="568325" y="88900"/>
                </a:lnTo>
                <a:lnTo>
                  <a:pt x="482600" y="88900"/>
                </a:lnTo>
                <a:lnTo>
                  <a:pt x="482600" y="66675"/>
                </a:lnTo>
                <a:lnTo>
                  <a:pt x="444500" y="66675"/>
                </a:lnTo>
                <a:lnTo>
                  <a:pt x="444500" y="53975"/>
                </a:lnTo>
                <a:lnTo>
                  <a:pt x="276225" y="53975"/>
                </a:lnTo>
                <a:lnTo>
                  <a:pt x="276225" y="47625"/>
                </a:lnTo>
                <a:lnTo>
                  <a:pt x="238125" y="47625"/>
                </a:lnTo>
                <a:lnTo>
                  <a:pt x="238125" y="28575"/>
                </a:lnTo>
                <a:lnTo>
                  <a:pt x="101600" y="28575"/>
                </a:lnTo>
                <a:lnTo>
                  <a:pt x="101600" y="15875"/>
                </a:lnTo>
                <a:lnTo>
                  <a:pt x="41275" y="15875"/>
                </a:lnTo>
                <a:lnTo>
                  <a:pt x="4127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373" name="Group 9372">
            <a:extLst>
              <a:ext uri="{FF2B5EF4-FFF2-40B4-BE49-F238E27FC236}">
                <a16:creationId xmlns:a16="http://schemas.microsoft.com/office/drawing/2014/main" id="{8C722C63-945B-1846-8C8A-98CEC5DC25C8}"/>
              </a:ext>
            </a:extLst>
          </p:cNvPr>
          <p:cNvGrpSpPr/>
          <p:nvPr/>
        </p:nvGrpSpPr>
        <p:grpSpPr>
          <a:xfrm>
            <a:off x="2682875" y="1695130"/>
            <a:ext cx="3911600" cy="458176"/>
            <a:chOff x="2682875" y="1695130"/>
            <a:chExt cx="3911600" cy="458176"/>
          </a:xfrm>
        </p:grpSpPr>
        <p:cxnSp>
          <p:nvCxnSpPr>
            <p:cNvPr id="9285" name="Straight Connector 9284">
              <a:extLst>
                <a:ext uri="{FF2B5EF4-FFF2-40B4-BE49-F238E27FC236}">
                  <a16:creationId xmlns:a16="http://schemas.microsoft.com/office/drawing/2014/main" id="{5ACBA803-8F11-2782-9399-B573B5E2E377}"/>
                </a:ext>
              </a:extLst>
            </p:cNvPr>
            <p:cNvCxnSpPr/>
            <p:nvPr/>
          </p:nvCxnSpPr>
          <p:spPr bwMode="auto">
            <a:xfrm>
              <a:off x="6594475"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9383D9A6-D604-1D89-74FF-2615FE4EB4B4}"/>
                </a:ext>
              </a:extLst>
            </p:cNvPr>
            <p:cNvCxnSpPr/>
            <p:nvPr/>
          </p:nvCxnSpPr>
          <p:spPr bwMode="auto">
            <a:xfrm>
              <a:off x="6575425"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977442DE-EE99-C5F3-651A-81ED3C5C3967}"/>
                </a:ext>
              </a:extLst>
            </p:cNvPr>
            <p:cNvCxnSpPr/>
            <p:nvPr/>
          </p:nvCxnSpPr>
          <p:spPr bwMode="auto">
            <a:xfrm>
              <a:off x="6556375"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836F1FC5-192D-99C6-5B89-619A9402B8AE}"/>
                </a:ext>
              </a:extLst>
            </p:cNvPr>
            <p:cNvCxnSpPr>
              <a:cxnSpLocks/>
            </p:cNvCxnSpPr>
            <p:nvPr/>
          </p:nvCxnSpPr>
          <p:spPr bwMode="auto">
            <a:xfrm>
              <a:off x="6537325"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CBA96B0C-F07B-1B73-3A4E-A6F05B09CDE5}"/>
                </a:ext>
              </a:extLst>
            </p:cNvPr>
            <p:cNvCxnSpPr>
              <a:cxnSpLocks/>
            </p:cNvCxnSpPr>
            <p:nvPr/>
          </p:nvCxnSpPr>
          <p:spPr bwMode="auto">
            <a:xfrm>
              <a:off x="6516650"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66FDCBDB-44D1-F6DB-A9CB-67CE89D5349A}"/>
                </a:ext>
              </a:extLst>
            </p:cNvPr>
            <p:cNvCxnSpPr>
              <a:cxnSpLocks/>
            </p:cNvCxnSpPr>
            <p:nvPr/>
          </p:nvCxnSpPr>
          <p:spPr bwMode="auto">
            <a:xfrm>
              <a:off x="6497600"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44F89B3A-8F87-8C8D-AFE2-E7D192AC61C6}"/>
                </a:ext>
              </a:extLst>
            </p:cNvPr>
            <p:cNvCxnSpPr>
              <a:cxnSpLocks/>
            </p:cNvCxnSpPr>
            <p:nvPr/>
          </p:nvCxnSpPr>
          <p:spPr bwMode="auto">
            <a:xfrm>
              <a:off x="6459500"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414E51CE-7AC0-FD63-D599-FD38E2F745D5}"/>
                </a:ext>
              </a:extLst>
            </p:cNvPr>
            <p:cNvCxnSpPr>
              <a:cxnSpLocks/>
            </p:cNvCxnSpPr>
            <p:nvPr/>
          </p:nvCxnSpPr>
          <p:spPr bwMode="auto">
            <a:xfrm>
              <a:off x="6437275"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6607FFCC-D18B-FF67-48B0-862F3091B883}"/>
                </a:ext>
              </a:extLst>
            </p:cNvPr>
            <p:cNvCxnSpPr>
              <a:cxnSpLocks/>
            </p:cNvCxnSpPr>
            <p:nvPr/>
          </p:nvCxnSpPr>
          <p:spPr bwMode="auto">
            <a:xfrm>
              <a:off x="6399175"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9BC21DE4-3FBB-4C06-646D-C7E95817CFD7}"/>
                </a:ext>
              </a:extLst>
            </p:cNvPr>
            <p:cNvCxnSpPr>
              <a:cxnSpLocks/>
            </p:cNvCxnSpPr>
            <p:nvPr/>
          </p:nvCxnSpPr>
          <p:spPr bwMode="auto">
            <a:xfrm>
              <a:off x="6325982"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41719BBD-606C-895F-8D75-85DFE7DDD9D4}"/>
                </a:ext>
              </a:extLst>
            </p:cNvPr>
            <p:cNvCxnSpPr>
              <a:cxnSpLocks/>
            </p:cNvCxnSpPr>
            <p:nvPr/>
          </p:nvCxnSpPr>
          <p:spPr bwMode="auto">
            <a:xfrm>
              <a:off x="6299032"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9A2EB055-5C96-CAB0-EB88-C089B343923C}"/>
                </a:ext>
              </a:extLst>
            </p:cNvPr>
            <p:cNvCxnSpPr>
              <a:cxnSpLocks/>
            </p:cNvCxnSpPr>
            <p:nvPr/>
          </p:nvCxnSpPr>
          <p:spPr bwMode="auto">
            <a:xfrm>
              <a:off x="6226007"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9AD2BA26-4EE9-91FB-D22A-9829026FDC2C}"/>
                </a:ext>
              </a:extLst>
            </p:cNvPr>
            <p:cNvCxnSpPr>
              <a:cxnSpLocks/>
            </p:cNvCxnSpPr>
            <p:nvPr/>
          </p:nvCxnSpPr>
          <p:spPr bwMode="auto">
            <a:xfrm>
              <a:off x="6279982" y="208438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D491AF3B-2283-AEF8-49F5-50FB072DEA92}"/>
                </a:ext>
              </a:extLst>
            </p:cNvPr>
            <p:cNvCxnSpPr>
              <a:cxnSpLocks/>
            </p:cNvCxnSpPr>
            <p:nvPr/>
          </p:nvCxnSpPr>
          <p:spPr bwMode="auto">
            <a:xfrm>
              <a:off x="6149807"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D763F85F-5B74-3474-999D-82B08BF375DF}"/>
                </a:ext>
              </a:extLst>
            </p:cNvPr>
            <p:cNvCxnSpPr>
              <a:cxnSpLocks/>
            </p:cNvCxnSpPr>
            <p:nvPr/>
          </p:nvCxnSpPr>
          <p:spPr bwMode="auto">
            <a:xfrm>
              <a:off x="6130757"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A396FF5A-1AEC-80CD-BC68-1030C2234A64}"/>
                </a:ext>
              </a:extLst>
            </p:cNvPr>
            <p:cNvCxnSpPr>
              <a:cxnSpLocks/>
            </p:cNvCxnSpPr>
            <p:nvPr/>
          </p:nvCxnSpPr>
          <p:spPr bwMode="auto">
            <a:xfrm>
              <a:off x="6111875"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46FC828D-75B4-5D73-42E8-B74B1EB71E52}"/>
                </a:ext>
              </a:extLst>
            </p:cNvPr>
            <p:cNvCxnSpPr>
              <a:cxnSpLocks/>
            </p:cNvCxnSpPr>
            <p:nvPr/>
          </p:nvCxnSpPr>
          <p:spPr bwMode="auto">
            <a:xfrm>
              <a:off x="6089650"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AA0A0148-ACFF-BC70-4BDF-82837617A7CC}"/>
                </a:ext>
              </a:extLst>
            </p:cNvPr>
            <p:cNvCxnSpPr>
              <a:cxnSpLocks/>
            </p:cNvCxnSpPr>
            <p:nvPr/>
          </p:nvCxnSpPr>
          <p:spPr bwMode="auto">
            <a:xfrm>
              <a:off x="6057900"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0CC24629-0467-8A6B-B7A4-DB462100A646}"/>
                </a:ext>
              </a:extLst>
            </p:cNvPr>
            <p:cNvCxnSpPr>
              <a:cxnSpLocks/>
            </p:cNvCxnSpPr>
            <p:nvPr/>
          </p:nvCxnSpPr>
          <p:spPr bwMode="auto">
            <a:xfrm>
              <a:off x="5988050"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03071A14-9848-DFB8-776D-8A0C5B034804}"/>
                </a:ext>
              </a:extLst>
            </p:cNvPr>
            <p:cNvCxnSpPr>
              <a:cxnSpLocks/>
            </p:cNvCxnSpPr>
            <p:nvPr/>
          </p:nvCxnSpPr>
          <p:spPr bwMode="auto">
            <a:xfrm>
              <a:off x="5949950"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FA6B491C-56BC-CE83-2AD2-BC6B99656774}"/>
                </a:ext>
              </a:extLst>
            </p:cNvPr>
            <p:cNvCxnSpPr>
              <a:cxnSpLocks/>
            </p:cNvCxnSpPr>
            <p:nvPr/>
          </p:nvCxnSpPr>
          <p:spPr bwMode="auto">
            <a:xfrm>
              <a:off x="5912468" y="206057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871952EC-43A9-A2F0-2258-7AA5D22EFB5B}"/>
                </a:ext>
              </a:extLst>
            </p:cNvPr>
            <p:cNvCxnSpPr>
              <a:cxnSpLocks/>
            </p:cNvCxnSpPr>
            <p:nvPr/>
          </p:nvCxnSpPr>
          <p:spPr bwMode="auto">
            <a:xfrm>
              <a:off x="582039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216F0E72-2388-58AD-697B-C12990F9989B}"/>
                </a:ext>
              </a:extLst>
            </p:cNvPr>
            <p:cNvCxnSpPr>
              <a:cxnSpLocks/>
            </p:cNvCxnSpPr>
            <p:nvPr/>
          </p:nvCxnSpPr>
          <p:spPr bwMode="auto">
            <a:xfrm>
              <a:off x="5779118"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095AD233-DBF8-FD11-7ADC-D1B9A46EF03D}"/>
                </a:ext>
              </a:extLst>
            </p:cNvPr>
            <p:cNvCxnSpPr>
              <a:cxnSpLocks/>
            </p:cNvCxnSpPr>
            <p:nvPr/>
          </p:nvCxnSpPr>
          <p:spPr bwMode="auto">
            <a:xfrm>
              <a:off x="575689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5CB932B2-30F9-F3A4-01AF-F55FE1C0A4AB}"/>
                </a:ext>
              </a:extLst>
            </p:cNvPr>
            <p:cNvCxnSpPr>
              <a:cxnSpLocks/>
            </p:cNvCxnSpPr>
            <p:nvPr/>
          </p:nvCxnSpPr>
          <p:spPr bwMode="auto">
            <a:xfrm>
              <a:off x="573784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B018ECAD-20CE-AB2A-5D17-9DC0B5DDCB33}"/>
                </a:ext>
              </a:extLst>
            </p:cNvPr>
            <p:cNvCxnSpPr>
              <a:cxnSpLocks/>
            </p:cNvCxnSpPr>
            <p:nvPr/>
          </p:nvCxnSpPr>
          <p:spPr bwMode="auto">
            <a:xfrm>
              <a:off x="571244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97329619-403A-27DD-3A63-D4CB5733F7F6}"/>
                </a:ext>
              </a:extLst>
            </p:cNvPr>
            <p:cNvCxnSpPr>
              <a:cxnSpLocks/>
            </p:cNvCxnSpPr>
            <p:nvPr/>
          </p:nvCxnSpPr>
          <p:spPr bwMode="auto">
            <a:xfrm>
              <a:off x="569339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12C3AABF-C4F0-DA0A-0D2B-90FB0D3D7921}"/>
                </a:ext>
              </a:extLst>
            </p:cNvPr>
            <p:cNvCxnSpPr>
              <a:cxnSpLocks/>
            </p:cNvCxnSpPr>
            <p:nvPr/>
          </p:nvCxnSpPr>
          <p:spPr bwMode="auto">
            <a:xfrm>
              <a:off x="5671168"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52BD0026-F061-6445-D3B9-3FCD687C4445}"/>
                </a:ext>
              </a:extLst>
            </p:cNvPr>
            <p:cNvCxnSpPr>
              <a:cxnSpLocks/>
            </p:cNvCxnSpPr>
            <p:nvPr/>
          </p:nvCxnSpPr>
          <p:spPr bwMode="auto">
            <a:xfrm>
              <a:off x="564894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DACC6E0C-C39F-F89E-C9CF-0A19CCDBE8B5}"/>
                </a:ext>
              </a:extLst>
            </p:cNvPr>
            <p:cNvCxnSpPr>
              <a:cxnSpLocks/>
            </p:cNvCxnSpPr>
            <p:nvPr/>
          </p:nvCxnSpPr>
          <p:spPr bwMode="auto">
            <a:xfrm>
              <a:off x="5629893" y="2037366"/>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FDEA6913-A5CD-392F-7886-55E66BCA21F6}"/>
                </a:ext>
              </a:extLst>
            </p:cNvPr>
            <p:cNvCxnSpPr>
              <a:cxnSpLocks/>
            </p:cNvCxnSpPr>
            <p:nvPr/>
          </p:nvCxnSpPr>
          <p:spPr bwMode="auto">
            <a:xfrm>
              <a:off x="5614018" y="201547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35079D77-C020-57C5-3AFA-46546A5147F0}"/>
                </a:ext>
              </a:extLst>
            </p:cNvPr>
            <p:cNvCxnSpPr>
              <a:cxnSpLocks/>
            </p:cNvCxnSpPr>
            <p:nvPr/>
          </p:nvCxnSpPr>
          <p:spPr bwMode="auto">
            <a:xfrm>
              <a:off x="5569568" y="201547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EA58D4FD-1621-82E8-A086-DFB8A214AFAD}"/>
                </a:ext>
              </a:extLst>
            </p:cNvPr>
            <p:cNvCxnSpPr>
              <a:cxnSpLocks/>
            </p:cNvCxnSpPr>
            <p:nvPr/>
          </p:nvCxnSpPr>
          <p:spPr bwMode="auto">
            <a:xfrm>
              <a:off x="5537818" y="201547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5BCE0786-1189-904C-80E0-0C2153D2DB55}"/>
                </a:ext>
              </a:extLst>
            </p:cNvPr>
            <p:cNvCxnSpPr>
              <a:cxnSpLocks/>
            </p:cNvCxnSpPr>
            <p:nvPr/>
          </p:nvCxnSpPr>
          <p:spPr bwMode="auto">
            <a:xfrm>
              <a:off x="5372486" y="201547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98DB4F7E-A45F-8261-9ADB-6118E151B97F}"/>
                </a:ext>
              </a:extLst>
            </p:cNvPr>
            <p:cNvCxnSpPr>
              <a:cxnSpLocks/>
            </p:cNvCxnSpPr>
            <p:nvPr/>
          </p:nvCxnSpPr>
          <p:spPr bwMode="auto">
            <a:xfrm>
              <a:off x="5302636" y="201547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583CD8BE-040C-D9B6-AF50-038FE6875E82}"/>
                </a:ext>
              </a:extLst>
            </p:cNvPr>
            <p:cNvCxnSpPr>
              <a:cxnSpLocks/>
            </p:cNvCxnSpPr>
            <p:nvPr/>
          </p:nvCxnSpPr>
          <p:spPr bwMode="auto">
            <a:xfrm>
              <a:off x="5283586" y="201547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6FBD8E32-9C7E-49C2-71F1-047EF0955A1E}"/>
                </a:ext>
              </a:extLst>
            </p:cNvPr>
            <p:cNvCxnSpPr>
              <a:cxnSpLocks/>
            </p:cNvCxnSpPr>
            <p:nvPr/>
          </p:nvCxnSpPr>
          <p:spPr bwMode="auto">
            <a:xfrm>
              <a:off x="5245486"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8410DD5C-3939-EDA9-D3BE-144E558A1BA1}"/>
                </a:ext>
              </a:extLst>
            </p:cNvPr>
            <p:cNvCxnSpPr>
              <a:cxnSpLocks/>
            </p:cNvCxnSpPr>
            <p:nvPr/>
          </p:nvCxnSpPr>
          <p:spPr bwMode="auto">
            <a:xfrm>
              <a:off x="5223261"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CFE78181-6935-F2F6-9632-F5564C3DD1A5}"/>
                </a:ext>
              </a:extLst>
            </p:cNvPr>
            <p:cNvCxnSpPr>
              <a:cxnSpLocks/>
            </p:cNvCxnSpPr>
            <p:nvPr/>
          </p:nvCxnSpPr>
          <p:spPr bwMode="auto">
            <a:xfrm>
              <a:off x="5204211"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052AFBB8-4F8A-012E-D630-9677921330C1}"/>
                </a:ext>
              </a:extLst>
            </p:cNvPr>
            <p:cNvCxnSpPr>
              <a:cxnSpLocks/>
            </p:cNvCxnSpPr>
            <p:nvPr/>
          </p:nvCxnSpPr>
          <p:spPr bwMode="auto">
            <a:xfrm>
              <a:off x="5181986"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0C73D913-3D95-07F8-0ECB-A4F1EEEA57B5}"/>
                </a:ext>
              </a:extLst>
            </p:cNvPr>
            <p:cNvCxnSpPr>
              <a:cxnSpLocks/>
            </p:cNvCxnSpPr>
            <p:nvPr/>
          </p:nvCxnSpPr>
          <p:spPr bwMode="auto">
            <a:xfrm>
              <a:off x="5162936"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B3592E48-2CBA-2A40-6958-2DCC18A6D9A6}"/>
                </a:ext>
              </a:extLst>
            </p:cNvPr>
            <p:cNvCxnSpPr>
              <a:cxnSpLocks/>
            </p:cNvCxnSpPr>
            <p:nvPr/>
          </p:nvCxnSpPr>
          <p:spPr bwMode="auto">
            <a:xfrm>
              <a:off x="5143886"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40FB942A-C4EB-11D1-0338-78D64D6674C3}"/>
                </a:ext>
              </a:extLst>
            </p:cNvPr>
            <p:cNvCxnSpPr>
              <a:cxnSpLocks/>
            </p:cNvCxnSpPr>
            <p:nvPr/>
          </p:nvCxnSpPr>
          <p:spPr bwMode="auto">
            <a:xfrm>
              <a:off x="5109509"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9B23BDE2-50C9-4EB0-CFD8-0B914F69E1A5}"/>
                </a:ext>
              </a:extLst>
            </p:cNvPr>
            <p:cNvCxnSpPr>
              <a:cxnSpLocks/>
            </p:cNvCxnSpPr>
            <p:nvPr/>
          </p:nvCxnSpPr>
          <p:spPr bwMode="auto">
            <a:xfrm>
              <a:off x="5077759" y="2002907"/>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83EA19B4-0721-4953-0B08-C037D5C720CA}"/>
                </a:ext>
              </a:extLst>
            </p:cNvPr>
            <p:cNvCxnSpPr>
              <a:cxnSpLocks/>
            </p:cNvCxnSpPr>
            <p:nvPr/>
          </p:nvCxnSpPr>
          <p:spPr bwMode="auto">
            <a:xfrm>
              <a:off x="4821679"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DC66CBF4-20E7-7407-7BD7-E756AC6F23D1}"/>
                </a:ext>
              </a:extLst>
            </p:cNvPr>
            <p:cNvCxnSpPr>
              <a:cxnSpLocks/>
            </p:cNvCxnSpPr>
            <p:nvPr/>
          </p:nvCxnSpPr>
          <p:spPr bwMode="auto">
            <a:xfrm>
              <a:off x="4802629"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19051DC5-045D-4430-BD1E-153021281B56}"/>
                </a:ext>
              </a:extLst>
            </p:cNvPr>
            <p:cNvCxnSpPr>
              <a:cxnSpLocks/>
            </p:cNvCxnSpPr>
            <p:nvPr/>
          </p:nvCxnSpPr>
          <p:spPr bwMode="auto">
            <a:xfrm>
              <a:off x="4783579"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9227827B-0E19-B8DB-14E3-B8A8B567062B}"/>
                </a:ext>
              </a:extLst>
            </p:cNvPr>
            <p:cNvCxnSpPr>
              <a:cxnSpLocks/>
            </p:cNvCxnSpPr>
            <p:nvPr/>
          </p:nvCxnSpPr>
          <p:spPr bwMode="auto">
            <a:xfrm>
              <a:off x="4761354"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79F596D7-AA21-73CB-F9C0-FDF429A98C50}"/>
                </a:ext>
              </a:extLst>
            </p:cNvPr>
            <p:cNvCxnSpPr>
              <a:cxnSpLocks/>
            </p:cNvCxnSpPr>
            <p:nvPr/>
          </p:nvCxnSpPr>
          <p:spPr bwMode="auto">
            <a:xfrm>
              <a:off x="4742304"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BE664710-C902-F8F1-420B-4775A151892C}"/>
                </a:ext>
              </a:extLst>
            </p:cNvPr>
            <p:cNvCxnSpPr>
              <a:cxnSpLocks/>
            </p:cNvCxnSpPr>
            <p:nvPr/>
          </p:nvCxnSpPr>
          <p:spPr bwMode="auto">
            <a:xfrm>
              <a:off x="4723254"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EECF042D-D6B1-6454-F704-FE4C5F6DCDCC}"/>
                </a:ext>
              </a:extLst>
            </p:cNvPr>
            <p:cNvCxnSpPr>
              <a:cxnSpLocks/>
            </p:cNvCxnSpPr>
            <p:nvPr/>
          </p:nvCxnSpPr>
          <p:spPr bwMode="auto">
            <a:xfrm>
              <a:off x="4704204" y="199165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EFD900CD-057E-2541-3F07-0E305256EA28}"/>
                </a:ext>
              </a:extLst>
            </p:cNvPr>
            <p:cNvCxnSpPr>
              <a:cxnSpLocks/>
            </p:cNvCxnSpPr>
            <p:nvPr/>
          </p:nvCxnSpPr>
          <p:spPr bwMode="auto">
            <a:xfrm>
              <a:off x="4688329" y="1975265"/>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39878230-013E-AC54-D362-D4ADC259840E}"/>
                </a:ext>
              </a:extLst>
            </p:cNvPr>
            <p:cNvCxnSpPr>
              <a:cxnSpLocks/>
            </p:cNvCxnSpPr>
            <p:nvPr/>
          </p:nvCxnSpPr>
          <p:spPr bwMode="auto">
            <a:xfrm>
              <a:off x="4669279" y="1975265"/>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82115D10-D590-ABF2-BA36-339C1C894428}"/>
                </a:ext>
              </a:extLst>
            </p:cNvPr>
            <p:cNvCxnSpPr>
              <a:cxnSpLocks/>
            </p:cNvCxnSpPr>
            <p:nvPr/>
          </p:nvCxnSpPr>
          <p:spPr bwMode="auto">
            <a:xfrm>
              <a:off x="4647054" y="1975265"/>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D895BF8-269C-F93A-6296-13DC721068A4}"/>
                </a:ext>
              </a:extLst>
            </p:cNvPr>
            <p:cNvCxnSpPr>
              <a:cxnSpLocks/>
            </p:cNvCxnSpPr>
            <p:nvPr/>
          </p:nvCxnSpPr>
          <p:spPr bwMode="auto">
            <a:xfrm>
              <a:off x="4631179" y="196844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D1585EB3-809B-7B44-5BDC-9C25DBA1B179}"/>
                </a:ext>
              </a:extLst>
            </p:cNvPr>
            <p:cNvCxnSpPr>
              <a:cxnSpLocks/>
            </p:cNvCxnSpPr>
            <p:nvPr/>
          </p:nvCxnSpPr>
          <p:spPr bwMode="auto">
            <a:xfrm>
              <a:off x="4593079" y="196844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D765787A-3042-F790-809A-1264C5E9E3AF}"/>
                </a:ext>
              </a:extLst>
            </p:cNvPr>
            <p:cNvCxnSpPr>
              <a:cxnSpLocks/>
            </p:cNvCxnSpPr>
            <p:nvPr/>
          </p:nvCxnSpPr>
          <p:spPr bwMode="auto">
            <a:xfrm>
              <a:off x="4552562" y="196844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6685AB14-6EDC-EC0A-640C-2FFC006B8B73}"/>
                </a:ext>
              </a:extLst>
            </p:cNvPr>
            <p:cNvCxnSpPr>
              <a:cxnSpLocks/>
            </p:cNvCxnSpPr>
            <p:nvPr/>
          </p:nvCxnSpPr>
          <p:spPr bwMode="auto">
            <a:xfrm>
              <a:off x="4508166" y="196844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5BD3E965-EA39-CB9D-0E18-F8B1B1E9E63B}"/>
                </a:ext>
              </a:extLst>
            </p:cNvPr>
            <p:cNvCxnSpPr>
              <a:cxnSpLocks/>
            </p:cNvCxnSpPr>
            <p:nvPr/>
          </p:nvCxnSpPr>
          <p:spPr bwMode="auto">
            <a:xfrm>
              <a:off x="4458306" y="196844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95F66E80-C3C3-5F39-1D5F-C3432E97B8B9}"/>
                </a:ext>
              </a:extLst>
            </p:cNvPr>
            <p:cNvCxnSpPr>
              <a:cxnSpLocks/>
            </p:cNvCxnSpPr>
            <p:nvPr/>
          </p:nvCxnSpPr>
          <p:spPr bwMode="auto">
            <a:xfrm>
              <a:off x="4388456"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D713F076-B0C6-CAAC-5E2A-D7BB19BD963F}"/>
                </a:ext>
              </a:extLst>
            </p:cNvPr>
            <p:cNvCxnSpPr>
              <a:cxnSpLocks/>
            </p:cNvCxnSpPr>
            <p:nvPr/>
          </p:nvCxnSpPr>
          <p:spPr bwMode="auto">
            <a:xfrm>
              <a:off x="4359881"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B0543919-0636-7423-3D48-9CD9072C810E}"/>
                </a:ext>
              </a:extLst>
            </p:cNvPr>
            <p:cNvCxnSpPr>
              <a:cxnSpLocks/>
            </p:cNvCxnSpPr>
            <p:nvPr/>
          </p:nvCxnSpPr>
          <p:spPr bwMode="auto">
            <a:xfrm>
              <a:off x="4324956"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7FC81137-64AB-FD2D-1512-16A238C071BF}"/>
                </a:ext>
              </a:extLst>
            </p:cNvPr>
            <p:cNvCxnSpPr>
              <a:cxnSpLocks/>
            </p:cNvCxnSpPr>
            <p:nvPr/>
          </p:nvCxnSpPr>
          <p:spPr bwMode="auto">
            <a:xfrm>
              <a:off x="4302731"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3D5B6792-762B-081E-DCCF-57BEDAFBC3B3}"/>
                </a:ext>
              </a:extLst>
            </p:cNvPr>
            <p:cNvCxnSpPr>
              <a:cxnSpLocks/>
            </p:cNvCxnSpPr>
            <p:nvPr/>
          </p:nvCxnSpPr>
          <p:spPr bwMode="auto">
            <a:xfrm>
              <a:off x="4280506"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FE13DB8F-EB73-1388-C909-8227D7672116}"/>
                </a:ext>
              </a:extLst>
            </p:cNvPr>
            <p:cNvCxnSpPr>
              <a:cxnSpLocks/>
            </p:cNvCxnSpPr>
            <p:nvPr/>
          </p:nvCxnSpPr>
          <p:spPr bwMode="auto">
            <a:xfrm>
              <a:off x="4264631"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5B6BDF74-1321-071D-FBEC-48CAB424123A}"/>
                </a:ext>
              </a:extLst>
            </p:cNvPr>
            <p:cNvCxnSpPr>
              <a:cxnSpLocks/>
            </p:cNvCxnSpPr>
            <p:nvPr/>
          </p:nvCxnSpPr>
          <p:spPr bwMode="auto">
            <a:xfrm>
              <a:off x="4245581"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FEAAED5D-33D0-CD78-9331-C0C2DAD33485}"/>
                </a:ext>
              </a:extLst>
            </p:cNvPr>
            <p:cNvCxnSpPr>
              <a:cxnSpLocks/>
            </p:cNvCxnSpPr>
            <p:nvPr/>
          </p:nvCxnSpPr>
          <p:spPr bwMode="auto">
            <a:xfrm>
              <a:off x="4220181" y="1943932"/>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C2D93101-7F0B-9E07-13C5-ED50CEF4F50D}"/>
                </a:ext>
              </a:extLst>
            </p:cNvPr>
            <p:cNvCxnSpPr>
              <a:cxnSpLocks/>
            </p:cNvCxnSpPr>
            <p:nvPr/>
          </p:nvCxnSpPr>
          <p:spPr bwMode="auto">
            <a:xfrm>
              <a:off x="4201131" y="1933989"/>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69158378-C3AB-85B5-97F1-F145F53357DA}"/>
                </a:ext>
              </a:extLst>
            </p:cNvPr>
            <p:cNvCxnSpPr>
              <a:cxnSpLocks/>
            </p:cNvCxnSpPr>
            <p:nvPr/>
          </p:nvCxnSpPr>
          <p:spPr bwMode="auto">
            <a:xfrm>
              <a:off x="4182081" y="1933989"/>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B0795AC4-318B-6BA2-781F-B5C1B239F772}"/>
                </a:ext>
              </a:extLst>
            </p:cNvPr>
            <p:cNvCxnSpPr>
              <a:cxnSpLocks/>
            </p:cNvCxnSpPr>
            <p:nvPr/>
          </p:nvCxnSpPr>
          <p:spPr bwMode="auto">
            <a:xfrm>
              <a:off x="4159856" y="1933989"/>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F0355E06-DE1F-7982-9841-515E48B35A58}"/>
                </a:ext>
              </a:extLst>
            </p:cNvPr>
            <p:cNvCxnSpPr>
              <a:cxnSpLocks/>
            </p:cNvCxnSpPr>
            <p:nvPr/>
          </p:nvCxnSpPr>
          <p:spPr bwMode="auto">
            <a:xfrm>
              <a:off x="4147156" y="190930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03A4C9C6-DFE2-72EF-845E-A8AE079DB7D1}"/>
                </a:ext>
              </a:extLst>
            </p:cNvPr>
            <p:cNvCxnSpPr>
              <a:cxnSpLocks/>
            </p:cNvCxnSpPr>
            <p:nvPr/>
          </p:nvCxnSpPr>
          <p:spPr bwMode="auto">
            <a:xfrm>
              <a:off x="4112231" y="190930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4A3645D0-5FD6-A26C-86DA-37024FE129C0}"/>
                </a:ext>
              </a:extLst>
            </p:cNvPr>
            <p:cNvCxnSpPr>
              <a:cxnSpLocks/>
            </p:cNvCxnSpPr>
            <p:nvPr/>
          </p:nvCxnSpPr>
          <p:spPr bwMode="auto">
            <a:xfrm>
              <a:off x="3959831" y="190930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52CAC26A-99AC-738F-1D74-A8568F50E5BE}"/>
                </a:ext>
              </a:extLst>
            </p:cNvPr>
            <p:cNvCxnSpPr>
              <a:cxnSpLocks/>
            </p:cNvCxnSpPr>
            <p:nvPr/>
          </p:nvCxnSpPr>
          <p:spPr bwMode="auto">
            <a:xfrm>
              <a:off x="3921731" y="190930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A1E3F59E-2DA8-4BAE-0579-6C6D3EAFCBE7}"/>
                </a:ext>
              </a:extLst>
            </p:cNvPr>
            <p:cNvCxnSpPr>
              <a:cxnSpLocks/>
            </p:cNvCxnSpPr>
            <p:nvPr/>
          </p:nvCxnSpPr>
          <p:spPr bwMode="auto">
            <a:xfrm>
              <a:off x="3908425" y="1909308"/>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90AB64AE-48EA-0623-83FD-E7EF12AD6639}"/>
                </a:ext>
              </a:extLst>
            </p:cNvPr>
            <p:cNvCxnSpPr>
              <a:cxnSpLocks/>
            </p:cNvCxnSpPr>
            <p:nvPr/>
          </p:nvCxnSpPr>
          <p:spPr bwMode="auto">
            <a:xfrm>
              <a:off x="3857625"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308AF0E2-1ABA-C30D-3526-25BA09E9BF71}"/>
                </a:ext>
              </a:extLst>
            </p:cNvPr>
            <p:cNvCxnSpPr>
              <a:cxnSpLocks/>
            </p:cNvCxnSpPr>
            <p:nvPr/>
          </p:nvCxnSpPr>
          <p:spPr bwMode="auto">
            <a:xfrm>
              <a:off x="3835400"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48AE3455-BBF9-10EB-E092-DCCA7251F898}"/>
                </a:ext>
              </a:extLst>
            </p:cNvPr>
            <p:cNvCxnSpPr>
              <a:cxnSpLocks/>
            </p:cNvCxnSpPr>
            <p:nvPr/>
          </p:nvCxnSpPr>
          <p:spPr bwMode="auto">
            <a:xfrm>
              <a:off x="3816350"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567CD3CC-8A12-7A33-28C3-8AFF06E66426}"/>
                </a:ext>
              </a:extLst>
            </p:cNvPr>
            <p:cNvCxnSpPr>
              <a:cxnSpLocks/>
            </p:cNvCxnSpPr>
            <p:nvPr/>
          </p:nvCxnSpPr>
          <p:spPr bwMode="auto">
            <a:xfrm>
              <a:off x="3787775"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54320F07-C6B8-A0FA-F708-27D4717A6CC1}"/>
                </a:ext>
              </a:extLst>
            </p:cNvPr>
            <p:cNvCxnSpPr>
              <a:cxnSpLocks/>
            </p:cNvCxnSpPr>
            <p:nvPr/>
          </p:nvCxnSpPr>
          <p:spPr bwMode="auto">
            <a:xfrm>
              <a:off x="3803650"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48DF31C0-4BCE-5F6D-0EC9-8EC6A1B90B4E}"/>
                </a:ext>
              </a:extLst>
            </p:cNvPr>
            <p:cNvCxnSpPr>
              <a:cxnSpLocks/>
            </p:cNvCxnSpPr>
            <p:nvPr/>
          </p:nvCxnSpPr>
          <p:spPr bwMode="auto">
            <a:xfrm>
              <a:off x="3771900"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1D0004C2-34D9-12BF-2338-E0E180EE6549}"/>
                </a:ext>
              </a:extLst>
            </p:cNvPr>
            <p:cNvCxnSpPr>
              <a:cxnSpLocks/>
            </p:cNvCxnSpPr>
            <p:nvPr/>
          </p:nvCxnSpPr>
          <p:spPr bwMode="auto">
            <a:xfrm>
              <a:off x="3756025" y="1903010"/>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3F0D2514-967D-0596-9B91-F974EFFBA145}"/>
                </a:ext>
              </a:extLst>
            </p:cNvPr>
            <p:cNvCxnSpPr>
              <a:cxnSpLocks/>
            </p:cNvCxnSpPr>
            <p:nvPr/>
          </p:nvCxnSpPr>
          <p:spPr bwMode="auto">
            <a:xfrm>
              <a:off x="3663950" y="1868551"/>
              <a:ext cx="0" cy="68918"/>
            </a:xfrm>
            <a:prstGeom prst="line">
              <a:avLst/>
            </a:prstGeom>
            <a:noFill/>
            <a:ln w="19050"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E7E67C47-104B-93AD-EA4A-101A5CC191D5}"/>
                </a:ext>
              </a:extLst>
            </p:cNvPr>
            <p:cNvCxnSpPr>
              <a:cxnSpLocks/>
            </p:cNvCxnSpPr>
            <p:nvPr/>
          </p:nvCxnSpPr>
          <p:spPr bwMode="auto">
            <a:xfrm>
              <a:off x="2682875" y="1695130"/>
              <a:ext cx="0" cy="68918"/>
            </a:xfrm>
            <a:prstGeom prst="line">
              <a:avLst/>
            </a:prstGeom>
            <a:noFill/>
            <a:ln w="19050" cap="flat" cmpd="sng" algn="ctr">
              <a:solidFill>
                <a:schemeClr val="accent3"/>
              </a:solidFill>
              <a:prstDash val="solid"/>
              <a:round/>
              <a:headEnd type="none" w="med" len="med"/>
              <a:tailEnd type="none" w="med" len="med"/>
            </a:ln>
            <a:effectLst/>
          </p:spPr>
        </p:cxnSp>
      </p:grpSp>
      <p:sp>
        <p:nvSpPr>
          <p:cNvPr id="9376" name="Freeform: Shape 9375">
            <a:extLst>
              <a:ext uri="{FF2B5EF4-FFF2-40B4-BE49-F238E27FC236}">
                <a16:creationId xmlns:a16="http://schemas.microsoft.com/office/drawing/2014/main" id="{3353C28D-D0CF-A0BE-8923-B8C6D3A94692}"/>
              </a:ext>
            </a:extLst>
          </p:cNvPr>
          <p:cNvSpPr/>
          <p:nvPr/>
        </p:nvSpPr>
        <p:spPr bwMode="auto">
          <a:xfrm>
            <a:off x="1930400" y="1670050"/>
            <a:ext cx="4660900" cy="3117850"/>
          </a:xfrm>
          <a:custGeom>
            <a:avLst/>
            <a:gdLst>
              <a:gd name="connsiteX0" fmla="*/ 0 w 4660900"/>
              <a:gd name="connsiteY0" fmla="*/ 0 h 3117850"/>
              <a:gd name="connsiteX1" fmla="*/ 0 w 4660900"/>
              <a:gd name="connsiteY1" fmla="*/ 3117850 h 3117850"/>
              <a:gd name="connsiteX2" fmla="*/ 4660900 w 4660900"/>
              <a:gd name="connsiteY2" fmla="*/ 3117850 h 3117850"/>
            </a:gdLst>
            <a:ahLst/>
            <a:cxnLst>
              <a:cxn ang="0">
                <a:pos x="connsiteX0" y="connsiteY0"/>
              </a:cxn>
              <a:cxn ang="0">
                <a:pos x="connsiteX1" y="connsiteY1"/>
              </a:cxn>
              <a:cxn ang="0">
                <a:pos x="connsiteX2" y="connsiteY2"/>
              </a:cxn>
            </a:cxnLst>
            <a:rect l="l" t="t" r="r" b="b"/>
            <a:pathLst>
              <a:path w="4660900" h="3117850">
                <a:moveTo>
                  <a:pt x="0" y="0"/>
                </a:moveTo>
                <a:lnTo>
                  <a:pt x="0" y="3117850"/>
                </a:lnTo>
                <a:lnTo>
                  <a:pt x="4660900" y="3117850"/>
                </a:lnTo>
              </a:path>
            </a:pathLst>
          </a:custGeom>
          <a:noFill/>
          <a:ln w="28575">
            <a:solidFill>
              <a:schemeClr val="bg1"/>
            </a:solidFill>
            <a:miter lim="800000"/>
            <a:headEnd/>
            <a:tailEnd/>
          </a:ln>
        </p:spPr>
        <p:txBody>
          <a:bodyPr rtlCol="0" anchor="ctr"/>
          <a:lstStyle/>
          <a:p>
            <a:pPr algn="ctr"/>
            <a:endParaRPr lang="en-US"/>
          </a:p>
        </p:txBody>
      </p:sp>
      <p:grpSp>
        <p:nvGrpSpPr>
          <p:cNvPr id="9384" name="Group 9383">
            <a:extLst>
              <a:ext uri="{FF2B5EF4-FFF2-40B4-BE49-F238E27FC236}">
                <a16:creationId xmlns:a16="http://schemas.microsoft.com/office/drawing/2014/main" id="{D76CEB87-CEAE-2CA4-CDD0-1A5AC9D55D57}"/>
              </a:ext>
            </a:extLst>
          </p:cNvPr>
          <p:cNvGrpSpPr/>
          <p:nvPr/>
        </p:nvGrpSpPr>
        <p:grpSpPr>
          <a:xfrm>
            <a:off x="1860550" y="1670050"/>
            <a:ext cx="73025" cy="3114846"/>
            <a:chOff x="1667405" y="1670050"/>
            <a:chExt cx="573385" cy="3114846"/>
          </a:xfrm>
        </p:grpSpPr>
        <p:cxnSp>
          <p:nvCxnSpPr>
            <p:cNvPr id="9378" name="Straight Connector 9377">
              <a:extLst>
                <a:ext uri="{FF2B5EF4-FFF2-40B4-BE49-F238E27FC236}">
                  <a16:creationId xmlns:a16="http://schemas.microsoft.com/office/drawing/2014/main" id="{8D4820F4-0B3A-5B8E-B40D-F196655F72EC}"/>
                </a:ext>
              </a:extLst>
            </p:cNvPr>
            <p:cNvCxnSpPr>
              <a:cxnSpLocks/>
            </p:cNvCxnSpPr>
            <p:nvPr/>
          </p:nvCxnSpPr>
          <p:spPr bwMode="auto">
            <a:xfrm>
              <a:off x="1667405" y="1670050"/>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EB686B33-4E4B-446C-140B-CF175E2B3225}"/>
                </a:ext>
              </a:extLst>
            </p:cNvPr>
            <p:cNvCxnSpPr>
              <a:cxnSpLocks/>
            </p:cNvCxnSpPr>
            <p:nvPr/>
          </p:nvCxnSpPr>
          <p:spPr bwMode="auto">
            <a:xfrm>
              <a:off x="1667405" y="2293019"/>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4DC9FA77-3707-3354-E350-9337803EF562}"/>
                </a:ext>
              </a:extLst>
            </p:cNvPr>
            <p:cNvCxnSpPr>
              <a:cxnSpLocks/>
            </p:cNvCxnSpPr>
            <p:nvPr/>
          </p:nvCxnSpPr>
          <p:spPr bwMode="auto">
            <a:xfrm>
              <a:off x="1667405" y="2915988"/>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0406A1B3-1FAC-62AE-767A-C1FFB0090175}"/>
                </a:ext>
              </a:extLst>
            </p:cNvPr>
            <p:cNvCxnSpPr>
              <a:cxnSpLocks/>
            </p:cNvCxnSpPr>
            <p:nvPr/>
          </p:nvCxnSpPr>
          <p:spPr bwMode="auto">
            <a:xfrm>
              <a:off x="1667405" y="3538957"/>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00AE42BA-0167-EA64-CFE3-5101087F68F0}"/>
                </a:ext>
              </a:extLst>
            </p:cNvPr>
            <p:cNvCxnSpPr>
              <a:cxnSpLocks/>
            </p:cNvCxnSpPr>
            <p:nvPr/>
          </p:nvCxnSpPr>
          <p:spPr bwMode="auto">
            <a:xfrm>
              <a:off x="1667405" y="4161926"/>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36C004A1-AE44-4170-6B47-12972EA6906E}"/>
                </a:ext>
              </a:extLst>
            </p:cNvPr>
            <p:cNvCxnSpPr>
              <a:cxnSpLocks/>
            </p:cNvCxnSpPr>
            <p:nvPr/>
          </p:nvCxnSpPr>
          <p:spPr bwMode="auto">
            <a:xfrm>
              <a:off x="1667405" y="4784896"/>
              <a:ext cx="57338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96F2B10C-8E31-A1E7-FECE-B374CF620706}"/>
              </a:ext>
            </a:extLst>
          </p:cNvPr>
          <p:cNvGrpSpPr/>
          <p:nvPr/>
        </p:nvGrpSpPr>
        <p:grpSpPr>
          <a:xfrm rot="5400000">
            <a:off x="4224334" y="2497139"/>
            <a:ext cx="76203" cy="4657725"/>
            <a:chOff x="1667405" y="1670050"/>
            <a:chExt cx="573385" cy="3114846"/>
          </a:xfrm>
        </p:grpSpPr>
        <p:cxnSp>
          <p:nvCxnSpPr>
            <p:cNvPr id="9266" name="Straight Connector 9265">
              <a:extLst>
                <a:ext uri="{FF2B5EF4-FFF2-40B4-BE49-F238E27FC236}">
                  <a16:creationId xmlns:a16="http://schemas.microsoft.com/office/drawing/2014/main" id="{DFBED533-CDE4-16B2-8ECE-5F222468C654}"/>
                </a:ext>
              </a:extLst>
            </p:cNvPr>
            <p:cNvCxnSpPr>
              <a:cxnSpLocks/>
            </p:cNvCxnSpPr>
            <p:nvPr/>
          </p:nvCxnSpPr>
          <p:spPr bwMode="auto">
            <a:xfrm>
              <a:off x="1667405" y="1670050"/>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7A30B5DB-1C5D-42F4-62C7-A186CCD6EA58}"/>
                </a:ext>
              </a:extLst>
            </p:cNvPr>
            <p:cNvCxnSpPr>
              <a:cxnSpLocks/>
            </p:cNvCxnSpPr>
            <p:nvPr/>
          </p:nvCxnSpPr>
          <p:spPr bwMode="auto">
            <a:xfrm>
              <a:off x="1667405" y="2293019"/>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1C929261-D2E4-7A83-235A-834641737317}"/>
                </a:ext>
              </a:extLst>
            </p:cNvPr>
            <p:cNvCxnSpPr>
              <a:cxnSpLocks/>
            </p:cNvCxnSpPr>
            <p:nvPr/>
          </p:nvCxnSpPr>
          <p:spPr bwMode="auto">
            <a:xfrm>
              <a:off x="1667405" y="2915988"/>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A3BC4E61-030A-E67A-F25F-7C69ABD02224}"/>
                </a:ext>
              </a:extLst>
            </p:cNvPr>
            <p:cNvCxnSpPr>
              <a:cxnSpLocks/>
            </p:cNvCxnSpPr>
            <p:nvPr/>
          </p:nvCxnSpPr>
          <p:spPr bwMode="auto">
            <a:xfrm>
              <a:off x="1667405" y="3538957"/>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945DB53B-A603-7581-CD62-BD2D5EE67AF3}"/>
                </a:ext>
              </a:extLst>
            </p:cNvPr>
            <p:cNvCxnSpPr>
              <a:cxnSpLocks/>
            </p:cNvCxnSpPr>
            <p:nvPr/>
          </p:nvCxnSpPr>
          <p:spPr bwMode="auto">
            <a:xfrm>
              <a:off x="1667405" y="4161926"/>
              <a:ext cx="573385" cy="0"/>
            </a:xfrm>
            <a:prstGeom prst="line">
              <a:avLst/>
            </a:prstGeom>
            <a:noFill/>
            <a:ln w="28575" cap="flat" cmpd="sng" algn="ctr">
              <a:solidFill>
                <a:schemeClr val="bg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CE1A5F89-B81B-4335-7590-BBCC33965485}"/>
                </a:ext>
              </a:extLst>
            </p:cNvPr>
            <p:cNvCxnSpPr>
              <a:cxnSpLocks/>
            </p:cNvCxnSpPr>
            <p:nvPr/>
          </p:nvCxnSpPr>
          <p:spPr bwMode="auto">
            <a:xfrm>
              <a:off x="1667405" y="4784896"/>
              <a:ext cx="573385"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066298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9A910-A3D0-94E2-E6BA-C9D3B0244A5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E67172D-3257-6332-5871-4AECAB373C16}"/>
              </a:ext>
            </a:extLst>
          </p:cNvPr>
          <p:cNvSpPr>
            <a:spLocks noGrp="1" noChangeArrowheads="1"/>
          </p:cNvSpPr>
          <p:nvPr>
            <p:ph type="title"/>
          </p:nvPr>
        </p:nvSpPr>
        <p:spPr/>
        <p:txBody>
          <a:bodyPr/>
          <a:lstStyle/>
          <a:p>
            <a:r>
              <a:rPr lang="en-US" dirty="0"/>
              <a:t>DYNAMIC-III ctDNA-Negative Cohort: </a:t>
            </a:r>
            <a:br>
              <a:rPr lang="en-US" dirty="0"/>
            </a:br>
            <a:r>
              <a:rPr lang="en-US" dirty="0"/>
              <a:t>3-Yr RFS Subgroup Analysis</a:t>
            </a:r>
            <a:endParaRPr lang="en-US" altLang="en-US" dirty="0"/>
          </a:p>
        </p:txBody>
      </p:sp>
      <p:sp>
        <p:nvSpPr>
          <p:cNvPr id="2" name="Text Box 11">
            <a:extLst>
              <a:ext uri="{FF2B5EF4-FFF2-40B4-BE49-F238E27FC236}">
                <a16:creationId xmlns:a16="http://schemas.microsoft.com/office/drawing/2014/main" id="{2CECE714-D1CA-B24D-2CC2-DE09F5F321D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p>
        </p:txBody>
      </p:sp>
      <p:graphicFrame>
        <p:nvGraphicFramePr>
          <p:cNvPr id="3" name="Group 3">
            <a:extLst>
              <a:ext uri="{FF2B5EF4-FFF2-40B4-BE49-F238E27FC236}">
                <a16:creationId xmlns:a16="http://schemas.microsoft.com/office/drawing/2014/main" id="{9C409D11-133C-5767-9390-82BB96204D72}"/>
              </a:ext>
            </a:extLst>
          </p:cNvPr>
          <p:cNvGraphicFramePr>
            <a:graphicFrameLocks/>
          </p:cNvGraphicFramePr>
          <p:nvPr>
            <p:extLst>
              <p:ext uri="{D42A27DB-BD31-4B8C-83A1-F6EECF244321}">
                <p14:modId xmlns:p14="http://schemas.microsoft.com/office/powerpoint/2010/main" val="370904732"/>
              </p:ext>
            </p:extLst>
          </p:nvPr>
        </p:nvGraphicFramePr>
        <p:xfrm>
          <a:off x="723900" y="1425354"/>
          <a:ext cx="10755312" cy="4755040"/>
        </p:xfrm>
        <a:graphic>
          <a:graphicData uri="http://schemas.openxmlformats.org/drawingml/2006/table">
            <a:tbl>
              <a:tblPr/>
              <a:tblGrid>
                <a:gridCol w="1408416">
                  <a:extLst>
                    <a:ext uri="{9D8B030D-6E8A-4147-A177-3AD203B41FA5}">
                      <a16:colId xmlns:a16="http://schemas.microsoft.com/office/drawing/2014/main" val="20000"/>
                    </a:ext>
                  </a:extLst>
                </a:gridCol>
                <a:gridCol w="1364214">
                  <a:extLst>
                    <a:ext uri="{9D8B030D-6E8A-4147-A177-3AD203B41FA5}">
                      <a16:colId xmlns:a16="http://schemas.microsoft.com/office/drawing/2014/main" val="1266486730"/>
                    </a:ext>
                  </a:extLst>
                </a:gridCol>
                <a:gridCol w="909475">
                  <a:extLst>
                    <a:ext uri="{9D8B030D-6E8A-4147-A177-3AD203B41FA5}">
                      <a16:colId xmlns:a16="http://schemas.microsoft.com/office/drawing/2014/main" val="1432168553"/>
                    </a:ext>
                  </a:extLst>
                </a:gridCol>
                <a:gridCol w="2375728">
                  <a:extLst>
                    <a:ext uri="{9D8B030D-6E8A-4147-A177-3AD203B41FA5}">
                      <a16:colId xmlns:a16="http://schemas.microsoft.com/office/drawing/2014/main" val="20001"/>
                    </a:ext>
                  </a:extLst>
                </a:gridCol>
                <a:gridCol w="2375728">
                  <a:extLst>
                    <a:ext uri="{9D8B030D-6E8A-4147-A177-3AD203B41FA5}">
                      <a16:colId xmlns:a16="http://schemas.microsoft.com/office/drawing/2014/main" val="978252903"/>
                    </a:ext>
                  </a:extLst>
                </a:gridCol>
                <a:gridCol w="2321751">
                  <a:extLst>
                    <a:ext uri="{9D8B030D-6E8A-4147-A177-3AD203B41FA5}">
                      <a16:colId xmlns:a16="http://schemas.microsoft.com/office/drawing/2014/main" val="2828584559"/>
                    </a:ext>
                  </a:extLst>
                </a:gridCol>
              </a:tblGrid>
              <a:tr h="149392">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Subgroup</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N</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3-Yr RFS Rate, % (SE)</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Difference (95% CI)</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65476055"/>
                  </a:ext>
                </a:extLst>
              </a:tr>
              <a:tr h="149392">
                <a:tc gridSpan="2"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ctDNA Guided</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Standard Management</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&lt;70 yr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511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76.15 (4.67)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88.53 (2.01)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86.26 (3.88)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89.36 (1.98)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-10.11 (-22.02 to 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-0.82 (-6.36 to 4.71)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Gender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Male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367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86.44 (2.64)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84.10 (2.76)</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86.38 (2.79)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89.53 (2.28)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0.06 (-7.47 to 7.60)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-5.43 (-12.45 to 1.59)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9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Clinical risk</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Low</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469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72.77 (4.25)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91.00 (1.88)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78.61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93.23 (1.69)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-5.84 (-17.04 to 5.36)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-2.23 (-7.19 to 2.73)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1998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Right sided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87.88 (2.43)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82.45 (2.97)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89.53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86.29 (2.87)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-1.65 (-8.10 to 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-3.84 (-11.94 to 4.25)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93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 stage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554</a:t>
                      </a:r>
                    </a:p>
                    <a:p>
                      <a:pPr marL="9525"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87.62 (2.00)</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75.92 (5.09)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90.85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78.31 (4.84)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-3.23 (-8.48 to 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-2.39 (-16.16 to 11.38)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7956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 stage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140</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561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64.13 (6.28)</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89.46 (1.83)</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71.40 (5.21)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93.16 (1.56)</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-7.27 (-23.27 to 8.72)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-3.69 (-8.40 to 1.02)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133767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Tumor deposit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558</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87.18 (2.00)</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76.86 (5.24)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90.81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78.71 (4.79)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-3.63 (-8.90 to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-1.85 (-15.76 to 12.07)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30224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MMR status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Deficient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Proficient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71</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629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88.37 (4.89)</a:t>
                      </a:r>
                    </a:p>
                    <a:p>
                      <a:pPr marL="0" marR="0" lvl="0" indent="0" algn="ctr"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84.69 (2.09)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96.43 (3.51)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87.36 (1.90)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-8.06 (-19.85 to 3.74)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-2.66 (-8.20 to 2.87)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5769523"/>
                  </a:ext>
                </a:extLst>
              </a:tr>
            </a:tbl>
          </a:graphicData>
        </a:graphic>
      </p:graphicFrame>
    </p:spTree>
    <p:extLst>
      <p:ext uri="{BB962C8B-B14F-4D97-AF65-F5344CB8AC3E}">
        <p14:creationId xmlns:p14="http://schemas.microsoft.com/office/powerpoint/2010/main" val="2796649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126E0-383C-DD11-67F2-81F6ED216B4B}"/>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DBA0ACC-BB50-AB15-1ABC-EABE3C0CA877}"/>
              </a:ext>
            </a:extLst>
          </p:cNvPr>
          <p:cNvSpPr>
            <a:spLocks noGrp="1" noChangeArrowheads="1"/>
          </p:cNvSpPr>
          <p:nvPr>
            <p:ph type="title"/>
          </p:nvPr>
        </p:nvSpPr>
        <p:spPr/>
        <p:txBody>
          <a:bodyPr/>
          <a:lstStyle/>
          <a:p>
            <a:r>
              <a:rPr lang="en-US" dirty="0"/>
              <a:t>DYNAMIC-III ctDNA-Negative Cohort: </a:t>
            </a:r>
            <a:br>
              <a:rPr lang="en-US" dirty="0"/>
            </a:br>
            <a:r>
              <a:rPr lang="en-US" dirty="0"/>
              <a:t>RFS by ctDNA Molecular Burden</a:t>
            </a:r>
            <a:endParaRPr lang="en-US" altLang="en-US" dirty="0"/>
          </a:p>
        </p:txBody>
      </p:sp>
      <p:sp>
        <p:nvSpPr>
          <p:cNvPr id="2" name="Text Box 11">
            <a:extLst>
              <a:ext uri="{FF2B5EF4-FFF2-40B4-BE49-F238E27FC236}">
                <a16:creationId xmlns:a16="http://schemas.microsoft.com/office/drawing/2014/main" id="{47145576-8247-3DEE-F5B6-5F72BD5A0A4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
            <a:extLst>
              <a:ext uri="{FF2B5EF4-FFF2-40B4-BE49-F238E27FC236}">
                <a16:creationId xmlns:a16="http://schemas.microsoft.com/office/drawing/2014/main" id="{460583D7-229B-F2E1-50B5-C7516A2C088F}"/>
              </a:ext>
            </a:extLst>
          </p:cNvPr>
          <p:cNvGraphicFramePr>
            <a:graphicFrameLocks/>
          </p:cNvGraphicFramePr>
          <p:nvPr>
            <p:extLst>
              <p:ext uri="{D42A27DB-BD31-4B8C-83A1-F6EECF244321}">
                <p14:modId xmlns:p14="http://schemas.microsoft.com/office/powerpoint/2010/main" val="3523661174"/>
              </p:ext>
            </p:extLst>
          </p:nvPr>
        </p:nvGraphicFramePr>
        <p:xfrm>
          <a:off x="723900" y="1603375"/>
          <a:ext cx="10752993" cy="2682336"/>
        </p:xfrm>
        <a:graphic>
          <a:graphicData uri="http://schemas.openxmlformats.org/drawingml/2006/table">
            <a:tbl>
              <a:tblPr/>
              <a:tblGrid>
                <a:gridCol w="2894706">
                  <a:extLst>
                    <a:ext uri="{9D8B030D-6E8A-4147-A177-3AD203B41FA5}">
                      <a16:colId xmlns:a16="http://schemas.microsoft.com/office/drawing/2014/main" val="20000"/>
                    </a:ext>
                  </a:extLst>
                </a:gridCol>
                <a:gridCol w="966743">
                  <a:extLst>
                    <a:ext uri="{9D8B030D-6E8A-4147-A177-3AD203B41FA5}">
                      <a16:colId xmlns:a16="http://schemas.microsoft.com/office/drawing/2014/main" val="2690948552"/>
                    </a:ext>
                  </a:extLst>
                </a:gridCol>
                <a:gridCol w="2827464">
                  <a:extLst>
                    <a:ext uri="{9D8B030D-6E8A-4147-A177-3AD203B41FA5}">
                      <a16:colId xmlns:a16="http://schemas.microsoft.com/office/drawing/2014/main" val="978252903"/>
                    </a:ext>
                  </a:extLst>
                </a:gridCol>
                <a:gridCol w="2557563">
                  <a:extLst>
                    <a:ext uri="{9D8B030D-6E8A-4147-A177-3AD203B41FA5}">
                      <a16:colId xmlns:a16="http://schemas.microsoft.com/office/drawing/2014/main" val="1342741783"/>
                    </a:ext>
                  </a:extLst>
                </a:gridCol>
                <a:gridCol w="1506517">
                  <a:extLst>
                    <a:ext uri="{9D8B030D-6E8A-4147-A177-3AD203B41FA5}">
                      <a16:colId xmlns:a16="http://schemas.microsoft.com/office/drawing/2014/main" val="834563157"/>
                    </a:ext>
                  </a:extLst>
                </a:gridCol>
              </a:tblGrid>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Tumor-Derived Mutant Molecule/mL*</a:t>
                      </a: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3-Yr RFS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RFS HR (90%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a:ln>
                            <a:noFill/>
                          </a:ln>
                          <a:solidFill>
                            <a:schemeClr val="tx1"/>
                          </a:solidFill>
                          <a:effectLst/>
                          <a:latin typeface="Calibri" panose="020F0502020204030204" pitchFamily="34" charset="0"/>
                        </a:rPr>
                        <a:t>P </a:t>
                      </a:r>
                      <a:r>
                        <a:rPr kumimoji="0" lang="en-US" sz="2000" b="1" i="0" u="none" strike="noStrike" cap="none" normalizeH="0" baseline="0">
                          <a:ln>
                            <a:noFill/>
                          </a:ln>
                          <a:solidFill>
                            <a:schemeClr val="tx1"/>
                          </a:solidFill>
                          <a:effectLst/>
                          <a:latin typeface="Calibri" panose="020F0502020204030204" pitchFamily="34" charset="0"/>
                        </a:rPr>
                        <a:t>Value</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1.00</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0.18-1.31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0.67 (0.47-0.94)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0.06-0.17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0.28 (0.19-0.42)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5202014"/>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&gt;0 to &lt;0.06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0.17 (0.10-0.27)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4556351"/>
                  </a:ext>
                </a:extLst>
              </a:tr>
              <a:tr h="299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(ctDNA-)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0.10 (0.07-0.13)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3645168"/>
                  </a:ext>
                </a:extLst>
              </a:tr>
            </a:tbl>
          </a:graphicData>
        </a:graphic>
      </p:graphicFrame>
      <p:sp>
        <p:nvSpPr>
          <p:cNvPr id="5" name="TextBox 4">
            <a:extLst>
              <a:ext uri="{FF2B5EF4-FFF2-40B4-BE49-F238E27FC236}">
                <a16:creationId xmlns:a16="http://schemas.microsoft.com/office/drawing/2014/main" id="{0F02FD94-6AA3-C81A-3A81-2E9963342901}"/>
              </a:ext>
            </a:extLst>
          </p:cNvPr>
          <p:cNvSpPr txBox="1"/>
          <p:nvPr/>
        </p:nvSpPr>
        <p:spPr bwMode="auto">
          <a:xfrm>
            <a:off x="604675" y="4281643"/>
            <a:ext cx="27030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*Quartiles.</a:t>
            </a:r>
          </a:p>
        </p:txBody>
      </p:sp>
    </p:spTree>
    <p:extLst>
      <p:ext uri="{BB962C8B-B14F-4D97-AF65-F5344CB8AC3E}">
        <p14:creationId xmlns:p14="http://schemas.microsoft.com/office/powerpoint/2010/main" val="2836097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DYNAMIC-III ctDNA-Negative Cohort: </a:t>
            </a:r>
            <a:br>
              <a:rPr lang="en-US" dirty="0"/>
            </a:br>
            <a:r>
              <a:rPr lang="en-US" altLang="en-US" dirty="0"/>
              <a:t>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000" dirty="0"/>
              <a:t>For patients with stage III colon cancer who are ctDNA negative after surgery, likelihood of recurrence is low (3-yr RFS rate: 87%)</a:t>
            </a:r>
          </a:p>
          <a:p>
            <a:r>
              <a:rPr lang="en-US" sz="2000" dirty="0"/>
              <a:t>Treatment de-escalation based on ctDNA-negative results was achievable</a:t>
            </a:r>
          </a:p>
          <a:p>
            <a:pPr lvl="1"/>
            <a:r>
              <a:rPr lang="en-US" sz="1800" dirty="0"/>
              <a:t>Strong adherence: 90%</a:t>
            </a:r>
          </a:p>
          <a:p>
            <a:pPr lvl="1"/>
            <a:r>
              <a:rPr lang="en-US" sz="1800" dirty="0"/>
              <a:t>Oxaliplatin use was significantly reduced: 88.6% to 34.8%</a:t>
            </a:r>
          </a:p>
          <a:p>
            <a:pPr lvl="1"/>
            <a:r>
              <a:rPr lang="en-US" sz="1800" dirty="0"/>
              <a:t>Modified approach demonstrated an improved safety profile: fewer hospitalizations and grade ≥3 AEs</a:t>
            </a:r>
          </a:p>
          <a:p>
            <a:r>
              <a:rPr lang="en-US" sz="2000" dirty="0"/>
              <a:t>ctDNA-guided de-escalation did not show confirmed noninferiority vs SoC </a:t>
            </a:r>
          </a:p>
          <a:p>
            <a:pPr lvl="1"/>
            <a:r>
              <a:rPr lang="en-US" sz="1800" dirty="0"/>
              <a:t>Similar 3-yr RFS (85.3% vs 88.1%), especially in patients with lower-risk (T1-3N1) cancer (91.0% vs 93.2%)</a:t>
            </a:r>
          </a:p>
          <a:p>
            <a:r>
              <a:rPr lang="en-US" sz="2000" dirty="0"/>
              <a:t>Investigators conclude that ctDNA-guided de-escalation strategies should be further studied and could inform patient discussions of risks and benefits</a:t>
            </a:r>
          </a:p>
        </p:txBody>
      </p:sp>
      <p:sp>
        <p:nvSpPr>
          <p:cNvPr id="3" name="Text Box 11">
            <a:extLst>
              <a:ext uri="{FF2B5EF4-FFF2-40B4-BE49-F238E27FC236}">
                <a16:creationId xmlns:a16="http://schemas.microsoft.com/office/drawing/2014/main" id="{7A2B7AC4-D9AD-2CEB-BF87-D350079B7B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Tie. ESMO 2025. Abstr LBA9. Tie. Nat Med. 2025;[Epub].</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1" ma:contentTypeDescription="Create a new document." ma:contentTypeScope="" ma:versionID="850b3915d343b042868d2949d177ce94">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59f117f5592905d0130d764d4993659"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purl.org/dc/elements/1.1/"/>
    <ds:schemaRef ds:uri="22fd6914-46d4-4c7e-bbad-46e82841b69d"/>
    <ds:schemaRef ds:uri="http://schemas.microsoft.com/office/2006/metadata/properties"/>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d2e3f5e4-6f28-4f19-ae66-1677b5fa85d1"/>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4A1CA301-B922-48C2-91FF-A3E154CE3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2909</TotalTime>
  <Words>1848</Words>
  <Application>Microsoft Office PowerPoint</Application>
  <PresentationFormat>Widescreen</PresentationFormat>
  <Paragraphs>362</Paragraphs>
  <Slides>12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DYNAMIC-III: De-escalation of Adjuvant CT in the Postoperative ctDNA-Negative Cohort of Patients With Stage III Colon Cancer</vt:lpstr>
      <vt:lpstr>About These Slides</vt:lpstr>
      <vt:lpstr>DYNAMIC-III ctDNA-Negative Cohort: Background</vt:lpstr>
      <vt:lpstr>DYNAMIC-III: Study Design</vt:lpstr>
      <vt:lpstr>DYNAMIC-III ctDNA-Negative Cohort:  Baseline Characteristics</vt:lpstr>
      <vt:lpstr>DYNAMIC-III ctDNA-Negative Cohort:  Treatment Delivery and Adherence</vt:lpstr>
      <vt:lpstr>DYNAMIC-III ctDNA-Negative Cohort: Safety</vt:lpstr>
      <vt:lpstr>DYNAMIC-III ctDNA-Negative Cohort: RFS</vt:lpstr>
      <vt:lpstr>DYNAMIC-III ctDNA-Negative Cohort:  3-Yr RFS Subgroup Analysis</vt:lpstr>
      <vt:lpstr>DYNAMIC-III ctDNA-Negative Cohort:  RFS by ctDNA Molecular Burden</vt:lpstr>
      <vt:lpstr>DYNAMIC-III ctDNA-Negative Cohort: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DYNAMIC-III: De-escalation of Adjuvant CT in the Postoperative ctDNA-Negative Cohort of Patients With Stage III Colon Cancer</dc:title>
  <dc:creator>Preferred User</dc:creator>
  <cp:lastModifiedBy>Valerie Wenzel</cp:lastModifiedBy>
  <cp:revision>69</cp:revision>
  <cp:lastPrinted>2016-09-26T20:21:49Z</cp:lastPrinted>
  <dcterms:created xsi:type="dcterms:W3CDTF">2005-05-27T15:08:01Z</dcterms:created>
  <dcterms:modified xsi:type="dcterms:W3CDTF">2025-12-22T18:40:20Z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