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6"/>
  </p:notesMasterIdLst>
  <p:handoutMasterIdLst>
    <p:handoutMasterId r:id="rId17"/>
  </p:handoutMasterIdLst>
  <p:sldIdLst>
    <p:sldId id="321" r:id="rId7"/>
    <p:sldId id="308" r:id="rId8"/>
    <p:sldId id="257" r:id="rId9"/>
    <p:sldId id="548" r:id="rId10"/>
    <p:sldId id="554" r:id="rId11"/>
    <p:sldId id="556" r:id="rId12"/>
    <p:sldId id="551" r:id="rId13"/>
    <p:sldId id="552" r:id="rId14"/>
    <p:sldId id="318" r:id="rId15"/>
  </p:sldIdLst>
  <p:sldSz cx="12192000" cy="6858000"/>
  <p:notesSz cx="7315200" cy="9601200"/>
  <p:custDataLst>
    <p:tags r:id="rId18"/>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3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1" clrIdx="15">
    <p:extLst>
      <p:ext uri="{19B8F6BF-5375-455C-9EA6-DF929625EA0E}">
        <p15:presenceInfo xmlns:p15="http://schemas.microsoft.com/office/powerpoint/2012/main" userId="S::cseals@clinicaloptions.com::0852e532-1f9e-4bbf-9b56-be19a9543a31" providerId="AD"/>
      </p:ext>
    </p:extLst>
  </p:cmAuthor>
  <p:cmAuthor id="17" name="nhanson" initials="n" lastIdx="2" clrIdx="16">
    <p:extLst>
      <p:ext uri="{19B8F6BF-5375-455C-9EA6-DF929625EA0E}">
        <p15:presenceInfo xmlns:p15="http://schemas.microsoft.com/office/powerpoint/2012/main" userId="nhanson" providerId="None"/>
      </p:ext>
    </p:extLst>
  </p:cmAuthor>
  <p:cmAuthor id="18" name="CLINICALOPTIONS\tquill" initials="C" lastIdx="1" clrIdx="17">
    <p:extLst>
      <p:ext uri="{19B8F6BF-5375-455C-9EA6-DF929625EA0E}">
        <p15:presenceInfo xmlns:p15="http://schemas.microsoft.com/office/powerpoint/2012/main" userId="CLINICALOPTIONS\tquill" providerId="None"/>
      </p:ext>
    </p:extLst>
  </p:cmAuthor>
  <p:cmAuthor id="19" name="aboecler@clinicaloptions.com" initials="a" lastIdx="1" clrIdx="18">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23" autoAdjust="0"/>
    <p:restoredTop sz="82789" autoAdjust="0"/>
  </p:normalViewPr>
  <p:slideViewPr>
    <p:cSldViewPr snapToGrid="0">
      <p:cViewPr varScale="1">
        <p:scale>
          <a:sx n="71" d="100"/>
          <a:sy n="71" d="100"/>
        </p:scale>
        <p:origin x="1118" y="53"/>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785073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ADC, antibody–drug conjugate; mAb, monoclonal antibody; MBC, metastatic breast cancer; RTK, receptor tyrosine kinase.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4323068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ADC, antibody–drug conjugate; BC, breast cancer; CBR, clinical benefit rate; CDK4/6i, CDK4/6 inhibitor; CT, chemotherapy; DoR, duration of response; ER, estrogen receptor; ET, endocrine therapy; HR, hormone receptor; MBC, metastatic breast cancer; ORR, objective response rate; PFS, progression-free survival; T-DXd, trastuzumab deruxtecan; TNBC, triple-negative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3589414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ER, estrogen receptor; MBC, metastatic breast cancer; PgR, progesterone receptor; PS, performance status; TNBC, triple-negative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3280128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CBR, clinical benefit rate; CR, complete response; DoR, duration of response; ORR, objective response rate; PD, progressive disease; PR, partial response; 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7020325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GI, gastrointestinal; MBC, metastatic breast cancer; N/A, not applicable; SAE, serious adverse event; TRAE, treatment-related adverse event; WBC, white blood cell.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41155006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MBC, metastatic breast cancer; T-DXd, trastuzumab deruxtecan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4430355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9</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 Study of Patritumab </a:t>
            </a:r>
            <a:r>
              <a:rPr lang="en-US" altLang="en-US" sz="4000" dirty="0" err="1"/>
              <a:t>Deruxtecan</a:t>
            </a:r>
            <a:r>
              <a:rPr lang="en-US" altLang="en-US" sz="4000" dirty="0"/>
              <a:t> </a:t>
            </a:r>
            <a:br>
              <a:rPr lang="en-US" altLang="en-US" sz="4000" dirty="0"/>
            </a:br>
            <a:r>
              <a:rPr lang="en-US" altLang="en-US" sz="4000" dirty="0"/>
              <a:t>(HER3-DXd) in Patients With HER2-Negative Metastatic Breast Cancer</a:t>
            </a:r>
            <a:endParaRPr lang="en-US" altLang="en-US" sz="4000" dirty="0">
              <a:highlight>
                <a:srgbClr val="FFFF00"/>
              </a:highlight>
            </a:endParaRP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6763"/>
            <a:ext cx="749291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Daiichi Sankyo, Gilead, and Merck Sharp &amp; Dohme Corp.</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714624"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ASCO Annual Meeting, June 2-6, 2023, Chicago, Illinois</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HER3-DXd in HER2-Negative MBC: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7"/>
            <a:ext cx="10877529" cy="4411098"/>
          </a:xfrm>
        </p:spPr>
        <p:txBody>
          <a:bodyPr/>
          <a:lstStyle/>
          <a:p>
            <a:r>
              <a:rPr lang="en-US" altLang="en-US" sz="2000" dirty="0"/>
              <a:t>HER3, a member of HER/ERBB RTK family, promotes oncogenic signaling via heterodimerization with HER2 or other HER/ERBB RTKs</a:t>
            </a:r>
            <a:r>
              <a:rPr lang="en-US" altLang="en-US" sz="2000" baseline="30000" dirty="0"/>
              <a:t>1-4</a:t>
            </a:r>
          </a:p>
          <a:p>
            <a:pPr lvl="1"/>
            <a:r>
              <a:rPr lang="en-US" altLang="en-US" sz="2000" dirty="0"/>
              <a:t>Overexpression of HER3 is seen in many solid tumors and is associated with disease progression and increased metastasis</a:t>
            </a:r>
            <a:r>
              <a:rPr lang="en-US" altLang="en-US" sz="2000" baseline="30000" dirty="0"/>
              <a:t>5</a:t>
            </a:r>
          </a:p>
          <a:p>
            <a:pPr lvl="1"/>
            <a:r>
              <a:rPr lang="en-US" altLang="en-US" sz="2000" dirty="0"/>
              <a:t>Higher HER3 expression is observed in MBC vs primary breast tumors</a:t>
            </a:r>
            <a:r>
              <a:rPr lang="en-US" altLang="en-US" sz="2000" baseline="30000" dirty="0"/>
              <a:t>5</a:t>
            </a:r>
          </a:p>
          <a:p>
            <a:r>
              <a:rPr lang="en-US" altLang="en-US" sz="2000" dirty="0"/>
              <a:t>Patritumab deruxtecan (HER3-DXd) is an ADC comprising a human anti-HER3 IgG1 mAb covalently linked to an exatecan-derivative topoisomerase I inhibitor via a cleavable linker</a:t>
            </a:r>
            <a:r>
              <a:rPr lang="en-US" altLang="en-US" sz="2000" baseline="30000" dirty="0"/>
              <a:t>6</a:t>
            </a:r>
          </a:p>
          <a:p>
            <a:r>
              <a:rPr lang="en-US" altLang="en-US" sz="2000" dirty="0"/>
              <a:t>A previous phase I/II study showed patritumab deruxtecan decreased tumor size in patients with heavily pretreated MBC (all subtypes and HER3 expression levels)</a:t>
            </a:r>
            <a:r>
              <a:rPr lang="en-US" altLang="en-US" sz="2000" baseline="30000" dirty="0"/>
              <a:t>6</a:t>
            </a:r>
          </a:p>
          <a:p>
            <a:r>
              <a:rPr lang="en-US" altLang="en-US" sz="2000" dirty="0"/>
              <a:t>Current phase II study reports preliminary efficacy and safety of patritumab deruxtecan in patients with HER2-negative MBC</a:t>
            </a:r>
            <a:r>
              <a:rPr lang="en-US" altLang="en-US" sz="2000" baseline="30000" dirty="0"/>
              <a:t>7</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3205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1. Ocana. J Natl Cancer Inst. 2013;105:266. 2. Lyu. Acta Pharm Sin B. 2018;8;503. 3. Mishra. Oncol Rev. 2018;12:355. 4. Mota. Oncotarget. 2017;8:89284. 5. Xue. Cancer Res. 2006;66:1418. 6. Krop. ASCO 2022.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1002. 7. Hamilton. ASCO 2023. Abstr 1004.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HER3-DXd in HER2-Negative MBC: Study Design</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7"/>
            <a:ext cx="10877529" cy="419732"/>
          </a:xfrm>
        </p:spPr>
        <p:txBody>
          <a:bodyPr/>
          <a:lstStyle/>
          <a:p>
            <a:r>
              <a:rPr lang="en-US" altLang="en-US" sz="2000" dirty="0"/>
              <a:t>Multicenter, 3-part, open-label phase II trial; data for Part A reported</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Hamilton. ASCO 2023. Abstr 1004.</a:t>
            </a:r>
          </a:p>
        </p:txBody>
      </p:sp>
      <p:sp>
        <p:nvSpPr>
          <p:cNvPr id="2" name="Text Box 45">
            <a:extLst>
              <a:ext uri="{FF2B5EF4-FFF2-40B4-BE49-F238E27FC236}">
                <a16:creationId xmlns:a16="http://schemas.microsoft.com/office/drawing/2014/main" id="{40144EC7-2EAE-050B-31A2-AB615BC82FEA}"/>
              </a:ext>
            </a:extLst>
          </p:cNvPr>
          <p:cNvSpPr txBox="1">
            <a:spLocks noChangeArrowheads="1"/>
          </p:cNvSpPr>
          <p:nvPr/>
        </p:nvSpPr>
        <p:spPr bwMode="auto">
          <a:xfrm>
            <a:off x="293266" y="2305134"/>
            <a:ext cx="2821481"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Patients with HER2- locally advanced or MBC; 1 prior CDK4/6i, ≤2 prior CT, and unlimited ET regimens for HR+ BC, or 1-3 prior CT regimens for TNBC; no prior anti-HER3 agents or exatecan-based ADCs </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60)</a:t>
            </a:r>
            <a:endParaRPr lang="en-US" altLang="en-US" sz="1600" b="0" dirty="0">
              <a:solidFill>
                <a:schemeClr val="bg1"/>
              </a:solidFill>
              <a:latin typeface="Calibri" panose="020F0502020204030204" pitchFamily="34" charset="0"/>
            </a:endParaRPr>
          </a:p>
        </p:txBody>
      </p:sp>
      <p:sp>
        <p:nvSpPr>
          <p:cNvPr id="5" name="Rectangle 49">
            <a:extLst>
              <a:ext uri="{FF2B5EF4-FFF2-40B4-BE49-F238E27FC236}">
                <a16:creationId xmlns:a16="http://schemas.microsoft.com/office/drawing/2014/main" id="{E9D13008-773D-2BE9-7823-AC5EEE5392CB}"/>
              </a:ext>
            </a:extLst>
          </p:cNvPr>
          <p:cNvSpPr>
            <a:spLocks noChangeArrowheads="1"/>
          </p:cNvSpPr>
          <p:nvPr/>
        </p:nvSpPr>
        <p:spPr bwMode="auto">
          <a:xfrm>
            <a:off x="3767020" y="2874232"/>
            <a:ext cx="2550048" cy="92390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Patritumab deruxtecan </a:t>
            </a:r>
            <a:br>
              <a:rPr lang="en-US" altLang="en-US" sz="180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5.6 mg/kg IV Q3W</a:t>
            </a:r>
            <a:endParaRPr lang="en-US" altLang="en-US" sz="1800" dirty="0">
              <a:solidFill>
                <a:schemeClr val="tx1"/>
              </a:solidFill>
              <a:latin typeface="Calibri" panose="020F0502020204030204" pitchFamily="34" charset="0"/>
            </a:endParaRPr>
          </a:p>
        </p:txBody>
      </p:sp>
      <p:sp>
        <p:nvSpPr>
          <p:cNvPr id="8" name="Line 52">
            <a:extLst>
              <a:ext uri="{FF2B5EF4-FFF2-40B4-BE49-F238E27FC236}">
                <a16:creationId xmlns:a16="http://schemas.microsoft.com/office/drawing/2014/main" id="{81936B97-71BC-D574-FBA0-EAA0AD318AAE}"/>
              </a:ext>
            </a:extLst>
          </p:cNvPr>
          <p:cNvSpPr>
            <a:spLocks noChangeShapeType="1"/>
          </p:cNvSpPr>
          <p:nvPr/>
        </p:nvSpPr>
        <p:spPr bwMode="auto">
          <a:xfrm>
            <a:off x="3173294" y="3336185"/>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1" name="TextBox 10">
            <a:extLst>
              <a:ext uri="{FF2B5EF4-FFF2-40B4-BE49-F238E27FC236}">
                <a16:creationId xmlns:a16="http://schemas.microsoft.com/office/drawing/2014/main" id="{59BD1EA3-C015-4212-5C36-6DCE47DFDE2A}"/>
              </a:ext>
            </a:extLst>
          </p:cNvPr>
          <p:cNvSpPr txBox="1"/>
          <p:nvPr/>
        </p:nvSpPr>
        <p:spPr bwMode="auto">
          <a:xfrm>
            <a:off x="2732051" y="1968189"/>
            <a:ext cx="77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Part A</a:t>
            </a:r>
          </a:p>
        </p:txBody>
      </p:sp>
      <p:sp>
        <p:nvSpPr>
          <p:cNvPr id="12" name="Text Box 45">
            <a:extLst>
              <a:ext uri="{FF2B5EF4-FFF2-40B4-BE49-F238E27FC236}">
                <a16:creationId xmlns:a16="http://schemas.microsoft.com/office/drawing/2014/main" id="{747DC87B-1FB9-B6F4-A4CB-A69D7DFC5511}"/>
              </a:ext>
            </a:extLst>
          </p:cNvPr>
          <p:cNvSpPr txBox="1">
            <a:spLocks noChangeArrowheads="1"/>
          </p:cNvSpPr>
          <p:nvPr/>
        </p:nvSpPr>
        <p:spPr bwMode="auto">
          <a:xfrm>
            <a:off x="6436777" y="2428244"/>
            <a:ext cx="2284377"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Expansion in up to 3 populations based on combinations of HER3 (25%-74% or ≥75%) and ER (negative, 1%-10% or &gt;10%) expression levels</a:t>
            </a:r>
          </a:p>
          <a:p>
            <a:pPr algn="ctr">
              <a:lnSpc>
                <a:spcPct val="100000"/>
              </a:lnSpc>
              <a:spcBef>
                <a:spcPct val="0"/>
              </a:spcBef>
              <a:spcAft>
                <a:spcPct val="0"/>
              </a:spcAft>
              <a:buClrTx/>
              <a:buNone/>
            </a:pPr>
            <a:r>
              <a:rPr lang="en-GB" altLang="en-US" sz="1600" b="0" dirty="0">
                <a:solidFill>
                  <a:schemeClr val="bg1"/>
                </a:solidFill>
                <a:latin typeface="Calibri" panose="020F0502020204030204" pitchFamily="34" charset="0"/>
              </a:rPr>
              <a:t>(N = 20-40)</a:t>
            </a:r>
          </a:p>
        </p:txBody>
      </p:sp>
      <p:sp>
        <p:nvSpPr>
          <p:cNvPr id="13" name="Rectangle 49">
            <a:extLst>
              <a:ext uri="{FF2B5EF4-FFF2-40B4-BE49-F238E27FC236}">
                <a16:creationId xmlns:a16="http://schemas.microsoft.com/office/drawing/2014/main" id="{D23C9DAE-C4BA-F9D7-A254-5B9E08A99BA3}"/>
              </a:ext>
            </a:extLst>
          </p:cNvPr>
          <p:cNvSpPr>
            <a:spLocks noChangeArrowheads="1"/>
          </p:cNvSpPr>
          <p:nvPr/>
        </p:nvSpPr>
        <p:spPr bwMode="auto">
          <a:xfrm>
            <a:off x="9402027" y="2874232"/>
            <a:ext cx="2484130" cy="92390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Patritumab deruxtecan </a:t>
            </a:r>
            <a:br>
              <a:rPr lang="en-US" altLang="en-US" sz="180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5.6 mg/kg IV Q3W</a:t>
            </a:r>
            <a:endParaRPr lang="en-US" altLang="en-US" sz="1800" dirty="0">
              <a:solidFill>
                <a:schemeClr val="tx1"/>
              </a:solidFill>
              <a:latin typeface="Calibri" panose="020F0502020204030204" pitchFamily="34" charset="0"/>
            </a:endParaRPr>
          </a:p>
        </p:txBody>
      </p:sp>
      <p:sp>
        <p:nvSpPr>
          <p:cNvPr id="14" name="Line 52">
            <a:extLst>
              <a:ext uri="{FF2B5EF4-FFF2-40B4-BE49-F238E27FC236}">
                <a16:creationId xmlns:a16="http://schemas.microsoft.com/office/drawing/2014/main" id="{28E71E93-E4E1-7E50-BADC-3C262E7255E0}"/>
              </a:ext>
            </a:extLst>
          </p:cNvPr>
          <p:cNvSpPr>
            <a:spLocks noChangeShapeType="1"/>
          </p:cNvSpPr>
          <p:nvPr/>
        </p:nvSpPr>
        <p:spPr bwMode="auto">
          <a:xfrm>
            <a:off x="8808301" y="3336185"/>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5" name="TextBox 14">
            <a:extLst>
              <a:ext uri="{FF2B5EF4-FFF2-40B4-BE49-F238E27FC236}">
                <a16:creationId xmlns:a16="http://schemas.microsoft.com/office/drawing/2014/main" id="{F1FBE532-2B77-2C6B-C2C5-AE73D33A49C6}"/>
              </a:ext>
            </a:extLst>
          </p:cNvPr>
          <p:cNvSpPr txBox="1"/>
          <p:nvPr/>
        </p:nvSpPr>
        <p:spPr bwMode="auto">
          <a:xfrm>
            <a:off x="9080091" y="2036283"/>
            <a:ext cx="77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Part B</a:t>
            </a:r>
          </a:p>
        </p:txBody>
      </p:sp>
      <p:sp>
        <p:nvSpPr>
          <p:cNvPr id="16" name="Rectangle 15">
            <a:extLst>
              <a:ext uri="{FF2B5EF4-FFF2-40B4-BE49-F238E27FC236}">
                <a16:creationId xmlns:a16="http://schemas.microsoft.com/office/drawing/2014/main" id="{BDF5EBA8-CCD4-94A8-5C73-B5C0BFA7AE7E}"/>
              </a:ext>
            </a:extLst>
          </p:cNvPr>
          <p:cNvSpPr/>
          <p:nvPr/>
        </p:nvSpPr>
        <p:spPr bwMode="auto">
          <a:xfrm>
            <a:off x="223736" y="1932779"/>
            <a:ext cx="6213041" cy="2546357"/>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 name="Text Box 45">
            <a:extLst>
              <a:ext uri="{FF2B5EF4-FFF2-40B4-BE49-F238E27FC236}">
                <a16:creationId xmlns:a16="http://schemas.microsoft.com/office/drawing/2014/main" id="{29F208A3-CD25-5200-AFAE-813DEA8D2354}"/>
              </a:ext>
            </a:extLst>
          </p:cNvPr>
          <p:cNvSpPr txBox="1">
            <a:spLocks noChangeArrowheads="1"/>
          </p:cNvSpPr>
          <p:nvPr/>
        </p:nvSpPr>
        <p:spPr bwMode="auto">
          <a:xfrm>
            <a:off x="6523924" y="5008979"/>
            <a:ext cx="228437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Patients with HER2+ MBC after prior T-DXd</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(N = 21)</a:t>
            </a:r>
          </a:p>
        </p:txBody>
      </p:sp>
      <p:sp>
        <p:nvSpPr>
          <p:cNvPr id="18" name="Rectangle 49">
            <a:extLst>
              <a:ext uri="{FF2B5EF4-FFF2-40B4-BE49-F238E27FC236}">
                <a16:creationId xmlns:a16="http://schemas.microsoft.com/office/drawing/2014/main" id="{BA286131-25E3-AB58-E76C-2D795713D971}"/>
              </a:ext>
            </a:extLst>
          </p:cNvPr>
          <p:cNvSpPr>
            <a:spLocks noChangeArrowheads="1"/>
          </p:cNvSpPr>
          <p:nvPr/>
        </p:nvSpPr>
        <p:spPr bwMode="auto">
          <a:xfrm>
            <a:off x="9402027" y="4992582"/>
            <a:ext cx="2484130" cy="92390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Patritumab deruxtecan </a:t>
            </a:r>
            <a:br>
              <a:rPr lang="en-US" altLang="en-US" sz="180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5.6 mg/kg IV Q3W</a:t>
            </a:r>
            <a:endParaRPr lang="en-US" altLang="en-US" sz="1800" dirty="0">
              <a:solidFill>
                <a:schemeClr val="tx1"/>
              </a:solidFill>
              <a:latin typeface="Calibri" panose="020F0502020204030204" pitchFamily="34" charset="0"/>
            </a:endParaRPr>
          </a:p>
        </p:txBody>
      </p:sp>
      <p:sp>
        <p:nvSpPr>
          <p:cNvPr id="19" name="Line 52">
            <a:extLst>
              <a:ext uri="{FF2B5EF4-FFF2-40B4-BE49-F238E27FC236}">
                <a16:creationId xmlns:a16="http://schemas.microsoft.com/office/drawing/2014/main" id="{7D11A07F-7B16-BC9A-D3E9-CDB39B01EF7C}"/>
              </a:ext>
            </a:extLst>
          </p:cNvPr>
          <p:cNvSpPr>
            <a:spLocks noChangeShapeType="1"/>
          </p:cNvSpPr>
          <p:nvPr/>
        </p:nvSpPr>
        <p:spPr bwMode="auto">
          <a:xfrm>
            <a:off x="8808301" y="5427363"/>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0" name="TextBox 19">
            <a:extLst>
              <a:ext uri="{FF2B5EF4-FFF2-40B4-BE49-F238E27FC236}">
                <a16:creationId xmlns:a16="http://schemas.microsoft.com/office/drawing/2014/main" id="{1CB6A043-FE87-501E-6280-06E1774CC3D7}"/>
              </a:ext>
            </a:extLst>
          </p:cNvPr>
          <p:cNvSpPr txBox="1"/>
          <p:nvPr/>
        </p:nvSpPr>
        <p:spPr bwMode="auto">
          <a:xfrm>
            <a:off x="9080091" y="4531084"/>
            <a:ext cx="77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Part Z</a:t>
            </a:r>
          </a:p>
        </p:txBody>
      </p:sp>
      <p:sp>
        <p:nvSpPr>
          <p:cNvPr id="21" name="Rectangle 3">
            <a:extLst>
              <a:ext uri="{FF2B5EF4-FFF2-40B4-BE49-F238E27FC236}">
                <a16:creationId xmlns:a16="http://schemas.microsoft.com/office/drawing/2014/main" id="{9CDFEB16-B462-10E8-6D7B-9E0E9951D5C2}"/>
              </a:ext>
            </a:extLst>
          </p:cNvPr>
          <p:cNvSpPr txBox="1">
            <a:spLocks noChangeArrowheads="1"/>
          </p:cNvSpPr>
          <p:nvPr/>
        </p:nvSpPr>
        <p:spPr bwMode="auto">
          <a:xfrm>
            <a:off x="604675" y="4796803"/>
            <a:ext cx="5653668" cy="11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kern="0" dirty="0"/>
              <a:t>Primary endpoints</a:t>
            </a:r>
            <a:r>
              <a:rPr lang="en-US" altLang="en-US" sz="2000" b="0" kern="0" dirty="0"/>
              <a:t>: ORR, 6-mo PFS in HER2- MBC</a:t>
            </a:r>
          </a:p>
          <a:p>
            <a:r>
              <a:rPr lang="en-US" altLang="en-US" sz="2000" kern="0" dirty="0"/>
              <a:t>Secondary endpoints</a:t>
            </a:r>
            <a:r>
              <a:rPr lang="en-US" altLang="en-US" sz="2000" b="0" kern="0" dirty="0"/>
              <a:t>: DoR, CBR, PFS in HER2+ and HER2- MBC; safety </a:t>
            </a:r>
          </a:p>
        </p:txBody>
      </p:sp>
    </p:spTree>
    <p:extLst>
      <p:ext uri="{BB962C8B-B14F-4D97-AF65-F5344CB8AC3E}">
        <p14:creationId xmlns:p14="http://schemas.microsoft.com/office/powerpoint/2010/main" val="3717249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HER3-DXd in HER2-Negative MBC: </a:t>
            </a:r>
            <a:br>
              <a:rPr lang="en-US" dirty="0"/>
            </a:br>
            <a:r>
              <a:rPr lang="en-US" dirty="0"/>
              <a:t>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Hamilton. ASCO 2023. Abstr 1004.</a:t>
            </a:r>
          </a:p>
        </p:txBody>
      </p:sp>
      <p:graphicFrame>
        <p:nvGraphicFramePr>
          <p:cNvPr id="2" name="Group 3">
            <a:extLst>
              <a:ext uri="{FF2B5EF4-FFF2-40B4-BE49-F238E27FC236}">
                <a16:creationId xmlns:a16="http://schemas.microsoft.com/office/drawing/2014/main" id="{5DCC5D42-2550-0535-6400-525FBAE54702}"/>
              </a:ext>
            </a:extLst>
          </p:cNvPr>
          <p:cNvGraphicFramePr>
            <a:graphicFrameLocks/>
          </p:cNvGraphicFramePr>
          <p:nvPr>
            <p:extLst>
              <p:ext uri="{D42A27DB-BD31-4B8C-83A1-F6EECF244321}">
                <p14:modId xmlns:p14="http://schemas.microsoft.com/office/powerpoint/2010/main" val="3722808528"/>
              </p:ext>
            </p:extLst>
          </p:nvPr>
        </p:nvGraphicFramePr>
        <p:xfrm>
          <a:off x="727077" y="1604963"/>
          <a:ext cx="5160768" cy="4297792"/>
        </p:xfrm>
        <a:graphic>
          <a:graphicData uri="http://schemas.openxmlformats.org/drawingml/2006/table">
            <a:tbl>
              <a:tblPr/>
              <a:tblGrid>
                <a:gridCol w="3290446">
                  <a:extLst>
                    <a:ext uri="{9D8B030D-6E8A-4147-A177-3AD203B41FA5}">
                      <a16:colId xmlns:a16="http://schemas.microsoft.com/office/drawing/2014/main" val="20000"/>
                    </a:ext>
                  </a:extLst>
                </a:gridCol>
                <a:gridCol w="1870322">
                  <a:extLst>
                    <a:ext uri="{9D8B030D-6E8A-4147-A177-3AD203B41FA5}">
                      <a16:colId xmlns:a16="http://schemas.microsoft.com/office/drawing/2014/main" val="20001"/>
                    </a:ext>
                  </a:extLst>
                </a:gridCol>
              </a:tblGrid>
              <a:tr h="2206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5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Patients (N =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206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Female,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18-64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65-74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≥75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59 (98.3)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43 (71.7)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10 (16.7)</a:t>
                      </a: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6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8626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Race,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Other/not reported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46 (76.7)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60804">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ECOG PS 0/1,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31 (51.7)/29 (48.3)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59946426"/>
                  </a:ext>
                </a:extLst>
              </a:tr>
              <a:tr h="260804">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Stage IV at diagnosis,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13 (21.7)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05799798"/>
                  </a:ext>
                </a:extLst>
              </a:tr>
              <a:tr h="260804">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500" b="0" i="1" u="none" strike="noStrike" cap="none" normalizeH="0" baseline="0" dirty="0">
                          <a:ln>
                            <a:noFill/>
                          </a:ln>
                          <a:solidFill>
                            <a:schemeClr val="bg2">
                              <a:lumMod val="10000"/>
                            </a:schemeClr>
                          </a:solidFill>
                          <a:effectLst/>
                          <a:latin typeface="Calibri" panose="020F0502020204030204" pitchFamily="34" charset="0"/>
                        </a:rPr>
                        <a:t>BRCA1/BRCA2</a:t>
                      </a:r>
                      <a:r>
                        <a:rPr kumimoji="0" lang="en-US" sz="1500" b="0" i="0" u="none" strike="noStrike" cap="none" normalizeH="0" baseline="0" dirty="0">
                          <a:ln>
                            <a:noFill/>
                          </a:ln>
                          <a:solidFill>
                            <a:schemeClr val="bg2">
                              <a:lumMod val="10000"/>
                            </a:schemeClr>
                          </a:solidFill>
                          <a:effectLst/>
                          <a:latin typeface="Calibri" panose="020F0502020204030204" pitchFamily="34" charset="0"/>
                        </a:rPr>
                        <a:t> mutation,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 (3.3)/1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18862218"/>
                  </a:ext>
                </a:extLst>
              </a:tr>
              <a:tr h="260804">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Median prior regimens for MBC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24 (40.0)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36 (60.0)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9766663"/>
                  </a:ext>
                </a:extLst>
              </a:tr>
            </a:tbl>
          </a:graphicData>
        </a:graphic>
      </p:graphicFrame>
      <p:graphicFrame>
        <p:nvGraphicFramePr>
          <p:cNvPr id="3" name="Group 3">
            <a:extLst>
              <a:ext uri="{FF2B5EF4-FFF2-40B4-BE49-F238E27FC236}">
                <a16:creationId xmlns:a16="http://schemas.microsoft.com/office/drawing/2014/main" id="{7CDD437B-3F76-D684-15CB-62AEC0B22F56}"/>
              </a:ext>
            </a:extLst>
          </p:cNvPr>
          <p:cNvGraphicFramePr>
            <a:graphicFrameLocks/>
          </p:cNvGraphicFramePr>
          <p:nvPr>
            <p:extLst>
              <p:ext uri="{D42A27DB-BD31-4B8C-83A1-F6EECF244321}">
                <p14:modId xmlns:p14="http://schemas.microsoft.com/office/powerpoint/2010/main" val="2948769833"/>
              </p:ext>
            </p:extLst>
          </p:nvPr>
        </p:nvGraphicFramePr>
        <p:xfrm>
          <a:off x="6304157" y="1604963"/>
          <a:ext cx="5160768" cy="3977736"/>
        </p:xfrm>
        <a:graphic>
          <a:graphicData uri="http://schemas.openxmlformats.org/drawingml/2006/table">
            <a:tbl>
              <a:tblPr/>
              <a:tblGrid>
                <a:gridCol w="3140926">
                  <a:extLst>
                    <a:ext uri="{9D8B030D-6E8A-4147-A177-3AD203B41FA5}">
                      <a16:colId xmlns:a16="http://schemas.microsoft.com/office/drawing/2014/main" val="20000"/>
                    </a:ext>
                  </a:extLst>
                </a:gridCol>
                <a:gridCol w="2019842">
                  <a:extLst>
                    <a:ext uri="{9D8B030D-6E8A-4147-A177-3AD203B41FA5}">
                      <a16:colId xmlns:a16="http://schemas.microsoft.com/office/drawing/2014/main" val="20001"/>
                    </a:ext>
                  </a:extLst>
                </a:gridCol>
              </a:tblGrid>
              <a:tr h="2206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1" i="0" u="none" strike="noStrike" cap="none" normalizeH="0" baseline="0" noProof="0" dirty="0">
                          <a:ln>
                            <a:noFill/>
                          </a:ln>
                          <a:solidFill>
                            <a:schemeClr val="tx1"/>
                          </a:solidFill>
                          <a:effectLst/>
                          <a:latin typeface="Calibri" panose="020F0502020204030204" pitchFamily="34" charset="0"/>
                        </a:rPr>
                        <a:t>Tumor</a:t>
                      </a:r>
                      <a:r>
                        <a:rPr kumimoji="0" lang="en-GB" sz="1500" b="1" i="0" u="none" strike="noStrike" cap="none" normalizeH="0" baseline="0" dirty="0">
                          <a:ln>
                            <a:noFill/>
                          </a:ln>
                          <a:solidFill>
                            <a:schemeClr val="tx1"/>
                          </a:solidFill>
                          <a:effectLst/>
                          <a:latin typeface="Calibri" panose="020F0502020204030204" pitchFamily="34" charset="0"/>
                        </a:rPr>
                        <a:t> 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Patients (n =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ER expression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High (&gt;10%)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Low (1%-10%)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Negative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24 (50.0)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(2.1)</a:t>
                      </a: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23 (47.9)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06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PgR expression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High (&gt;10%)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Low (1%-10%)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Negative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22 (45.8)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23 (47.9)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TNBC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19 (39.6)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60804">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(n =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4219167220"/>
                  </a:ext>
                </a:extLst>
              </a:tr>
              <a:tr h="2608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HER3 expression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≥75%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25%-74%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&lt;25%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30 (63.8)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13 (27.7)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 (8.5)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59946426"/>
                  </a:ext>
                </a:extLst>
              </a:tr>
            </a:tbl>
          </a:graphicData>
        </a:graphic>
      </p:graphicFrame>
      <p:sp>
        <p:nvSpPr>
          <p:cNvPr id="4" name="TextBox 3">
            <a:extLst>
              <a:ext uri="{FF2B5EF4-FFF2-40B4-BE49-F238E27FC236}">
                <a16:creationId xmlns:a16="http://schemas.microsoft.com/office/drawing/2014/main" id="{591AB9D9-0588-42E5-9547-B0136E5DE0AF}"/>
              </a:ext>
            </a:extLst>
          </p:cNvPr>
          <p:cNvSpPr txBox="1"/>
          <p:nvPr/>
        </p:nvSpPr>
        <p:spPr bwMode="auto">
          <a:xfrm>
            <a:off x="609759" y="5902755"/>
            <a:ext cx="41266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 patient did not receive treatment after enrollment.</a:t>
            </a:r>
          </a:p>
        </p:txBody>
      </p:sp>
    </p:spTree>
    <p:extLst>
      <p:ext uri="{BB962C8B-B14F-4D97-AF65-F5344CB8AC3E}">
        <p14:creationId xmlns:p14="http://schemas.microsoft.com/office/powerpoint/2010/main" val="35149116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HER3-DXd in HER2-Negative MBC: </a:t>
            </a:r>
            <a:br>
              <a:rPr lang="en-US" dirty="0"/>
            </a:br>
            <a:r>
              <a:rPr lang="en-US" dirty="0"/>
              <a:t>Response by Receptor Expression</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Hamilton. ASCO 2023. Abstr 1004.</a:t>
            </a:r>
          </a:p>
        </p:txBody>
      </p:sp>
      <p:graphicFrame>
        <p:nvGraphicFramePr>
          <p:cNvPr id="2" name="Group 3">
            <a:extLst>
              <a:ext uri="{FF2B5EF4-FFF2-40B4-BE49-F238E27FC236}">
                <a16:creationId xmlns:a16="http://schemas.microsoft.com/office/drawing/2014/main" id="{5DCC5D42-2550-0535-6400-525FBAE54702}"/>
              </a:ext>
            </a:extLst>
          </p:cNvPr>
          <p:cNvGraphicFramePr>
            <a:graphicFrameLocks/>
          </p:cNvGraphicFramePr>
          <p:nvPr>
            <p:extLst>
              <p:ext uri="{D42A27DB-BD31-4B8C-83A1-F6EECF244321}">
                <p14:modId xmlns:p14="http://schemas.microsoft.com/office/powerpoint/2010/main" val="861810920"/>
              </p:ext>
            </p:extLst>
          </p:nvPr>
        </p:nvGraphicFramePr>
        <p:xfrm>
          <a:off x="551102" y="1254769"/>
          <a:ext cx="10872442" cy="3139520"/>
        </p:xfrm>
        <a:graphic>
          <a:graphicData uri="http://schemas.openxmlformats.org/drawingml/2006/table">
            <a:tbl>
              <a:tblPr/>
              <a:tblGrid>
                <a:gridCol w="2756302">
                  <a:extLst>
                    <a:ext uri="{9D8B030D-6E8A-4147-A177-3AD203B41FA5}">
                      <a16:colId xmlns:a16="http://schemas.microsoft.com/office/drawing/2014/main" val="20000"/>
                    </a:ext>
                  </a:extLst>
                </a:gridCol>
                <a:gridCol w="1623228">
                  <a:extLst>
                    <a:ext uri="{9D8B030D-6E8A-4147-A177-3AD203B41FA5}">
                      <a16:colId xmlns:a16="http://schemas.microsoft.com/office/drawing/2014/main" val="20001"/>
                    </a:ext>
                  </a:extLst>
                </a:gridCol>
                <a:gridCol w="1623228">
                  <a:extLst>
                    <a:ext uri="{9D8B030D-6E8A-4147-A177-3AD203B41FA5}">
                      <a16:colId xmlns:a16="http://schemas.microsoft.com/office/drawing/2014/main" val="112905465"/>
                    </a:ext>
                  </a:extLst>
                </a:gridCol>
                <a:gridCol w="1623228">
                  <a:extLst>
                    <a:ext uri="{9D8B030D-6E8A-4147-A177-3AD203B41FA5}">
                      <a16:colId xmlns:a16="http://schemas.microsoft.com/office/drawing/2014/main" val="2802694961"/>
                    </a:ext>
                  </a:extLst>
                </a:gridCol>
                <a:gridCol w="1623228">
                  <a:extLst>
                    <a:ext uri="{9D8B030D-6E8A-4147-A177-3AD203B41FA5}">
                      <a16:colId xmlns:a16="http://schemas.microsoft.com/office/drawing/2014/main" val="3510900270"/>
                    </a:ext>
                  </a:extLst>
                </a:gridCol>
                <a:gridCol w="1623228">
                  <a:extLst>
                    <a:ext uri="{9D8B030D-6E8A-4147-A177-3AD203B41FA5}">
                      <a16:colId xmlns:a16="http://schemas.microsoft.com/office/drawing/2014/main" val="948896038"/>
                    </a:ext>
                  </a:extLst>
                </a:gridCol>
              </a:tblGrid>
              <a:tr h="2494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Investigator-Assessed Response,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HER3 ≥75%</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HER3 25%-74%</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HER3 &lt;25%</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Unknown HER3</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Total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6695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Best overall response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(33.3)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(43.3)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(46.2)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(30.8)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(50.0)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(61.5)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(35.0)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(43.3)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(11.7)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444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(46.2)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(35.0)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444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CBR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(40.0)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(53.8)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(38.5)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(43.3)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444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DoR ≥6 mo (% of responders)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(40.0)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(66.7)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(47.6)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59946426"/>
                  </a:ext>
                </a:extLst>
              </a:tr>
            </a:tbl>
          </a:graphicData>
        </a:graphic>
      </p:graphicFrame>
      <p:graphicFrame>
        <p:nvGraphicFramePr>
          <p:cNvPr id="3" name="Group 3">
            <a:extLst>
              <a:ext uri="{FF2B5EF4-FFF2-40B4-BE49-F238E27FC236}">
                <a16:creationId xmlns:a16="http://schemas.microsoft.com/office/drawing/2014/main" id="{9DD4FDD0-2101-D183-84BA-479E06309EDA}"/>
              </a:ext>
            </a:extLst>
          </p:cNvPr>
          <p:cNvGraphicFramePr>
            <a:graphicFrameLocks/>
          </p:cNvGraphicFramePr>
          <p:nvPr>
            <p:extLst>
              <p:ext uri="{D42A27DB-BD31-4B8C-83A1-F6EECF244321}">
                <p14:modId xmlns:p14="http://schemas.microsoft.com/office/powerpoint/2010/main" val="3879975367"/>
              </p:ext>
            </p:extLst>
          </p:nvPr>
        </p:nvGraphicFramePr>
        <p:xfrm>
          <a:off x="551102" y="4543242"/>
          <a:ext cx="10872444" cy="1676480"/>
        </p:xfrm>
        <a:graphic>
          <a:graphicData uri="http://schemas.openxmlformats.org/drawingml/2006/table">
            <a:tbl>
              <a:tblPr/>
              <a:tblGrid>
                <a:gridCol w="2707664">
                  <a:extLst>
                    <a:ext uri="{9D8B030D-6E8A-4147-A177-3AD203B41FA5}">
                      <a16:colId xmlns:a16="http://schemas.microsoft.com/office/drawing/2014/main" val="20000"/>
                    </a:ext>
                  </a:extLst>
                </a:gridCol>
                <a:gridCol w="1332689">
                  <a:extLst>
                    <a:ext uri="{9D8B030D-6E8A-4147-A177-3AD203B41FA5}">
                      <a16:colId xmlns:a16="http://schemas.microsoft.com/office/drawing/2014/main" val="20001"/>
                    </a:ext>
                  </a:extLst>
                </a:gridCol>
                <a:gridCol w="1410511">
                  <a:extLst>
                    <a:ext uri="{9D8B030D-6E8A-4147-A177-3AD203B41FA5}">
                      <a16:colId xmlns:a16="http://schemas.microsoft.com/office/drawing/2014/main" val="4015434458"/>
                    </a:ext>
                  </a:extLst>
                </a:gridCol>
                <a:gridCol w="1293779">
                  <a:extLst>
                    <a:ext uri="{9D8B030D-6E8A-4147-A177-3AD203B41FA5}">
                      <a16:colId xmlns:a16="http://schemas.microsoft.com/office/drawing/2014/main" val="112905465"/>
                    </a:ext>
                  </a:extLst>
                </a:gridCol>
                <a:gridCol w="1322961">
                  <a:extLst>
                    <a:ext uri="{9D8B030D-6E8A-4147-A177-3AD203B41FA5}">
                      <a16:colId xmlns:a16="http://schemas.microsoft.com/office/drawing/2014/main" val="3484795837"/>
                    </a:ext>
                  </a:extLst>
                </a:gridCol>
                <a:gridCol w="1303507">
                  <a:extLst>
                    <a:ext uri="{9D8B030D-6E8A-4147-A177-3AD203B41FA5}">
                      <a16:colId xmlns:a16="http://schemas.microsoft.com/office/drawing/2014/main" val="2802694961"/>
                    </a:ext>
                  </a:extLst>
                </a:gridCol>
                <a:gridCol w="1501333">
                  <a:extLst>
                    <a:ext uri="{9D8B030D-6E8A-4147-A177-3AD203B41FA5}">
                      <a16:colId xmlns:a16="http://schemas.microsoft.com/office/drawing/2014/main" val="1600028745"/>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Investigator-Assessed Response,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HER3 ≥75%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HER3 25%-74%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HER3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213755368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Investigator-assessed Response,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ER+ (n =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TNBC (n =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ER+ (n =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TNBC (n =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HR+ (n =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TNBC (n =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(37.5)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(60.0)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(41.4)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(21.1)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CBR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(60.0)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DoR ≥6 mo (% of responders)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8620396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HER3-DXd in HER2-Negative MBC: Safety and Dosing</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Hamilton. ASCO 2023. Abstr 1004.</a:t>
            </a:r>
          </a:p>
        </p:txBody>
      </p:sp>
      <p:graphicFrame>
        <p:nvGraphicFramePr>
          <p:cNvPr id="2" name="Group 3">
            <a:extLst>
              <a:ext uri="{FF2B5EF4-FFF2-40B4-BE49-F238E27FC236}">
                <a16:creationId xmlns:a16="http://schemas.microsoft.com/office/drawing/2014/main" id="{C46C7451-F858-80D1-4A9B-68471DDEEC32}"/>
              </a:ext>
            </a:extLst>
          </p:cNvPr>
          <p:cNvGraphicFramePr>
            <a:graphicFrameLocks/>
          </p:cNvGraphicFramePr>
          <p:nvPr>
            <p:extLst>
              <p:ext uri="{D42A27DB-BD31-4B8C-83A1-F6EECF244321}">
                <p14:modId xmlns:p14="http://schemas.microsoft.com/office/powerpoint/2010/main" val="4063697673"/>
              </p:ext>
            </p:extLst>
          </p:nvPr>
        </p:nvGraphicFramePr>
        <p:xfrm>
          <a:off x="727077" y="1342315"/>
          <a:ext cx="5160769" cy="4175968"/>
        </p:xfrm>
        <a:graphic>
          <a:graphicData uri="http://schemas.openxmlformats.org/drawingml/2006/table">
            <a:tbl>
              <a:tblPr/>
              <a:tblGrid>
                <a:gridCol w="2167863">
                  <a:extLst>
                    <a:ext uri="{9D8B030D-6E8A-4147-A177-3AD203B41FA5}">
                      <a16:colId xmlns:a16="http://schemas.microsoft.com/office/drawing/2014/main" val="20000"/>
                    </a:ext>
                  </a:extLst>
                </a:gridCol>
                <a:gridCol w="1496453">
                  <a:extLst>
                    <a:ext uri="{9D8B030D-6E8A-4147-A177-3AD203B41FA5}">
                      <a16:colId xmlns:a16="http://schemas.microsoft.com/office/drawing/2014/main" val="20001"/>
                    </a:ext>
                  </a:extLst>
                </a:gridCol>
                <a:gridCol w="1496453">
                  <a:extLst>
                    <a:ext uri="{9D8B030D-6E8A-4147-A177-3AD203B41FA5}">
                      <a16:colId xmlns:a16="http://schemas.microsoft.com/office/drawing/2014/main" val="461934006"/>
                    </a:ext>
                  </a:extLst>
                </a:gridCol>
              </a:tblGrid>
              <a:tr h="187028">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TRAEs Occurring in ≥10%,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Patients (N =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865147797"/>
                  </a:ext>
                </a:extLst>
              </a:tr>
              <a:tr h="187028">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500" b="1" i="0" u="none" strike="noStrike" cap="none" normalizeH="0" baseline="0" dirty="0">
                          <a:ln>
                            <a:noFill/>
                          </a:ln>
                          <a:solidFill>
                            <a:schemeClr val="tx1"/>
                          </a:solidFill>
                          <a:effectLst/>
                          <a:latin typeface="Calibri" panose="020F0502020204030204" pitchFamily="34" charset="0"/>
                        </a:rPr>
                        <a:t>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870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 (93.3)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(31.7)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70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870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(45.0)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870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(36.7)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59946426"/>
                  </a:ext>
                </a:extLst>
              </a:tr>
              <a:tr h="187028">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Vomiting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(31.7)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05799798"/>
                  </a:ext>
                </a:extLst>
              </a:tr>
              <a:tr h="187028">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(30.0)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18862218"/>
                  </a:ext>
                </a:extLst>
              </a:tr>
              <a:tr h="187028">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Alopecia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(28.3)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9766663"/>
                  </a:ext>
                </a:extLst>
              </a:tr>
              <a:tr h="187028">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Hypokalemia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(15.0)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43988058"/>
                  </a:ext>
                </a:extLst>
              </a:tr>
              <a:tr h="187028">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76874683"/>
                  </a:ext>
                </a:extLst>
              </a:tr>
              <a:tr h="317941">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Neutrophil count decreased*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44166714"/>
                  </a:ext>
                </a:extLst>
              </a:tr>
              <a:tr h="187028">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WBC count decreased*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14134709"/>
                  </a:ext>
                </a:extLst>
              </a:tr>
            </a:tbl>
          </a:graphicData>
        </a:graphic>
      </p:graphicFrame>
      <p:graphicFrame>
        <p:nvGraphicFramePr>
          <p:cNvPr id="3" name="Group 3">
            <a:extLst>
              <a:ext uri="{FF2B5EF4-FFF2-40B4-BE49-F238E27FC236}">
                <a16:creationId xmlns:a16="http://schemas.microsoft.com/office/drawing/2014/main" id="{8435AADE-391D-AB24-E255-EB799E52CA72}"/>
              </a:ext>
            </a:extLst>
          </p:cNvPr>
          <p:cNvGraphicFramePr>
            <a:graphicFrameLocks/>
          </p:cNvGraphicFramePr>
          <p:nvPr>
            <p:extLst>
              <p:ext uri="{D42A27DB-BD31-4B8C-83A1-F6EECF244321}">
                <p14:modId xmlns:p14="http://schemas.microsoft.com/office/powerpoint/2010/main" val="2820420690"/>
              </p:ext>
            </p:extLst>
          </p:nvPr>
        </p:nvGraphicFramePr>
        <p:xfrm>
          <a:off x="6304157" y="1342315"/>
          <a:ext cx="5160768" cy="2407968"/>
        </p:xfrm>
        <a:graphic>
          <a:graphicData uri="http://schemas.openxmlformats.org/drawingml/2006/table">
            <a:tbl>
              <a:tblPr/>
              <a:tblGrid>
                <a:gridCol w="3397404">
                  <a:extLst>
                    <a:ext uri="{9D8B030D-6E8A-4147-A177-3AD203B41FA5}">
                      <a16:colId xmlns:a16="http://schemas.microsoft.com/office/drawing/2014/main" val="20000"/>
                    </a:ext>
                  </a:extLst>
                </a:gridCol>
                <a:gridCol w="1763364">
                  <a:extLst>
                    <a:ext uri="{9D8B030D-6E8A-4147-A177-3AD203B41FA5}">
                      <a16:colId xmlns:a16="http://schemas.microsoft.com/office/drawing/2014/main" val="20001"/>
                    </a:ext>
                  </a:extLst>
                </a:gridCol>
              </a:tblGrid>
              <a:tr h="2019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SAEs,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Patients (N =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7674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Treatment related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Interstitial lung disease</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Nausea/vomiting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Pneumonitis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6260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Unrelated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Dyspnea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Pneumocystis jirovecii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pneumonia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Pneumothorax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5" name="TextBox 4">
            <a:extLst>
              <a:ext uri="{FF2B5EF4-FFF2-40B4-BE49-F238E27FC236}">
                <a16:creationId xmlns:a16="http://schemas.microsoft.com/office/drawing/2014/main" id="{BCBAC186-9455-7CDA-77EC-C9CDD650BB6E}"/>
              </a:ext>
            </a:extLst>
          </p:cNvPr>
          <p:cNvSpPr txBox="1"/>
          <p:nvPr/>
        </p:nvSpPr>
        <p:spPr bwMode="auto">
          <a:xfrm>
            <a:off x="727077" y="5559683"/>
            <a:ext cx="51780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1"/>
                </a:solidFill>
                <a:latin typeface="Calibri" panose="020F0502020204030204" pitchFamily="34" charset="0"/>
              </a:rPr>
              <a:t>*More than 1 TRAE could be reported per patient. </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lang="en-US" sz="1200" b="0" dirty="0">
                <a:solidFill>
                  <a:schemeClr val="bg1"/>
                </a:solidFill>
                <a:latin typeface="Calibri" panose="020F0502020204030204" pitchFamily="34" charset="0"/>
              </a:rPr>
              <a:t>Adjudication of interstitial lung disease/pneumonitis events ongoing at data cutoff. </a:t>
            </a:r>
            <a:r>
              <a:rPr lang="en-US" altLang="en-US" sz="1200" b="0" baseline="30000" dirty="0">
                <a:solidFill>
                  <a:schemeClr val="bg1"/>
                </a:solidFill>
                <a:latin typeface="Calibri" panose="020F0502020204030204" pitchFamily="34" charset="0"/>
              </a:rPr>
              <a:t>‡</a:t>
            </a:r>
            <a:r>
              <a:rPr lang="en-US" altLang="en-US" sz="1200" b="0" dirty="0">
                <a:solidFill>
                  <a:schemeClr val="bg1"/>
                </a:solidFill>
                <a:latin typeface="Calibri" panose="020F0502020204030204" pitchFamily="34" charset="0"/>
              </a:rPr>
              <a:t>All due to AE: GI (n = 4); thrombocytopenia (n = 2); fatigue, dyspnea, pruritus (n = 1 each).</a:t>
            </a:r>
          </a:p>
        </p:txBody>
      </p:sp>
      <p:graphicFrame>
        <p:nvGraphicFramePr>
          <p:cNvPr id="6" name="Group 3">
            <a:extLst>
              <a:ext uri="{FF2B5EF4-FFF2-40B4-BE49-F238E27FC236}">
                <a16:creationId xmlns:a16="http://schemas.microsoft.com/office/drawing/2014/main" id="{1E123BBE-724A-F4EA-6900-5FC8DA15C1E0}"/>
              </a:ext>
            </a:extLst>
          </p:cNvPr>
          <p:cNvGraphicFramePr>
            <a:graphicFrameLocks/>
          </p:cNvGraphicFramePr>
          <p:nvPr>
            <p:extLst>
              <p:ext uri="{D42A27DB-BD31-4B8C-83A1-F6EECF244321}">
                <p14:modId xmlns:p14="http://schemas.microsoft.com/office/powerpoint/2010/main" val="484164691"/>
              </p:ext>
            </p:extLst>
          </p:nvPr>
        </p:nvGraphicFramePr>
        <p:xfrm>
          <a:off x="6321434" y="3861095"/>
          <a:ext cx="5160770" cy="2286064"/>
        </p:xfrm>
        <a:graphic>
          <a:graphicData uri="http://schemas.openxmlformats.org/drawingml/2006/table">
            <a:tbl>
              <a:tblPr/>
              <a:tblGrid>
                <a:gridCol w="3296773">
                  <a:extLst>
                    <a:ext uri="{9D8B030D-6E8A-4147-A177-3AD203B41FA5}">
                      <a16:colId xmlns:a16="http://schemas.microsoft.com/office/drawing/2014/main" val="20000"/>
                    </a:ext>
                  </a:extLst>
                </a:gridCol>
                <a:gridCol w="1863997">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Treatment Received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Patients (N =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464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treatment duration, mo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mo,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 (0.7-15.2)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(43.3)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567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dose reduction,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dose reduction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dose reductions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(15.0)</a:t>
                      </a:r>
                      <a:r>
                        <a:rPr lang="en-US" altLang="en-US" sz="1400" b="0" baseline="30000" dirty="0">
                          <a:solidFill>
                            <a:schemeClr val="bg1"/>
                          </a:solidFill>
                          <a:latin typeface="Calibri" panose="020F0502020204030204" pitchFamily="34" charset="0"/>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567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Dose interruption,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Due to 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(33.3)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(23.3)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59946426"/>
                  </a:ext>
                </a:extLst>
              </a:tr>
            </a:tbl>
          </a:graphicData>
        </a:graphic>
      </p:graphicFrame>
    </p:spTree>
    <p:extLst>
      <p:ext uri="{BB962C8B-B14F-4D97-AF65-F5344CB8AC3E}">
        <p14:creationId xmlns:p14="http://schemas.microsoft.com/office/powerpoint/2010/main" val="4244026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HER3-DXd in HER2-Negative MBC: </a:t>
            </a:r>
            <a:br>
              <a:rPr lang="en-US" dirty="0"/>
            </a:br>
            <a:r>
              <a:rPr lang="en-US" dirty="0"/>
              <a:t>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Initial results from this phase II trial suggest that patritumab deruxtecan exerts clinical activity across broad range of HER3 expression levels in patients with heavily pretreated HER2-negative MBC</a:t>
            </a:r>
            <a:r>
              <a:rPr lang="en-US" altLang="en-US" sz="2400" baseline="30000" dirty="0"/>
              <a:t>1</a:t>
            </a:r>
          </a:p>
          <a:p>
            <a:pPr lvl="1"/>
            <a:r>
              <a:rPr lang="en-US" altLang="en-US" sz="2400" dirty="0"/>
              <a:t>Findings consistent with other trials of patritumab deruxtecan in breast cancer</a:t>
            </a:r>
            <a:r>
              <a:rPr lang="en-US" altLang="en-US" sz="2400" baseline="30000" dirty="0"/>
              <a:t>2,3</a:t>
            </a:r>
            <a:r>
              <a:rPr lang="en-US" altLang="en-US" sz="2400" dirty="0"/>
              <a:t> </a:t>
            </a:r>
          </a:p>
          <a:p>
            <a:r>
              <a:rPr lang="en-US" altLang="en-US" sz="2400" dirty="0"/>
              <a:t>Safety profile deemed manageable, with low rates of grade 3/4 AEs</a:t>
            </a:r>
          </a:p>
          <a:p>
            <a:r>
              <a:rPr lang="en-US" altLang="en-US" sz="2400" dirty="0"/>
              <a:t>Investigators conclude that current data support potential entry of patritumab deruxtecan into treatment landscape across MBC subtypes</a:t>
            </a:r>
          </a:p>
          <a:p>
            <a:pPr lvl="1"/>
            <a:r>
              <a:rPr lang="en-US" altLang="en-US" sz="2400" dirty="0"/>
              <a:t>Part B (HER2- expansion cohort) and Part Z (HER2 positive after progression on T-DXd) of the phase II trial currently enrolling patients regardless of HER3 expression</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Hamilton. ASCO 2023. Abstr 1004. 2. Oliviera. ESMO Breast 2023. Abstr 124O. 3. Pistilli. ESMO Breast 2023. Abstr 189O. </a:t>
            </a:r>
          </a:p>
        </p:txBody>
      </p:sp>
    </p:spTree>
    <p:extLst>
      <p:ext uri="{BB962C8B-B14F-4D97-AF65-F5344CB8AC3E}">
        <p14:creationId xmlns:p14="http://schemas.microsoft.com/office/powerpoint/2010/main" val="2627868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4361180" y="2806115"/>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indent="-285750">
              <a:lnSpc>
                <a:spcPct val="90000"/>
              </a:lnSpc>
              <a:spcBef>
                <a:spcPts val="1000"/>
              </a:spcBef>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LongProperties xmlns="http://schemas.microsoft.com/office/2006/metadata/long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6ED2A6CABFF9D4EA2053CB5A9686491" ma:contentTypeVersion="1" ma:contentTypeDescription="Create a new document." ma:contentTypeScope="" ma:versionID="98236258b908ec2ef1814292fc259812">
  <xsd:schema xmlns:xsd="http://www.w3.org/2001/XMLSchema" xmlns:xs="http://www.w3.org/2001/XMLSchema" xmlns:p="http://schemas.microsoft.com/office/2006/metadata/properties" xmlns:ns2="d54cbe69-32bd-412a-b004-9152f949605e" xmlns:ns3="db613c9a-8381-4aaf-b70c-31352db14c62" targetNamespace="http://schemas.microsoft.com/office/2006/metadata/properties" ma:root="true" ma:fieldsID="75f92157da33f86815f98bc69028b10a" ns2:_="" ns3:_="">
    <xsd:import namespace="d54cbe69-32bd-412a-b004-9152f949605e"/>
    <xsd:import namespace="db613c9a-8381-4aaf-b70c-31352db14c62"/>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db613c9a-8381-4aaf-b70c-31352db14c62"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56M7VY3CDVN5-667496496-1</_dlc_DocId>
    <_dlc_DocIdUrl xmlns="d54cbe69-32bd-412a-b004-9152f949605e">
      <Url>https://intranet.clinicaloptions.com/mews/oncology/ONC_2023_ASCO_CF_(PRP6243)/Breast_501_Hamilton/_layouts/15/DocIdRedir.aspx?ID=56M7VY3CDVN5-667496496-1</Url>
      <Description>56M7VY3CDVN5-667496496-1</Description>
    </_dlc_DocIdUrl>
    <Document_x0020_Category xmlns="db613c9a-8381-4aaf-b70c-31352db14c62">Conference Capsule Slides</Document_x0020_Category>
  </documentManagement>
</p: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822369C-4A1B-4109-A1AA-86AD9FD19E09}">
  <ds:schemaRefs>
    <ds:schemaRef ds:uri="http://schemas.microsoft.com/sharepoint/event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254BD322-5C92-4A59-8E5B-564196BA03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db613c9a-8381-4aaf-b70c-31352db14c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BA55BC3-5A03-47C2-8EC3-D964C3B5E779}">
  <ds:schemaRefs>
    <ds:schemaRef ds:uri="http://schemas.microsoft.com/office/infopath/2007/PartnerControls"/>
    <ds:schemaRef ds:uri="db613c9a-8381-4aaf-b70c-31352db14c62"/>
    <ds:schemaRef ds:uri="http://purl.org/dc/dcmitype/"/>
    <ds:schemaRef ds:uri="http://www.w3.org/XML/1998/namespace"/>
    <ds:schemaRef ds:uri="http://purl.org/dc/terms/"/>
    <ds:schemaRef ds:uri="http://schemas.microsoft.com/office/2006/metadata/properties"/>
    <ds:schemaRef ds:uri="http://schemas.microsoft.com/office/2006/documentManagement/types"/>
    <ds:schemaRef ds:uri="http://schemas.openxmlformats.org/package/2006/metadata/core-properties"/>
    <ds:schemaRef ds:uri="d54cbe69-32bd-412a-b004-9152f949605e"/>
    <ds:schemaRef ds:uri="http://purl.org/dc/elements/1.1/"/>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2576</TotalTime>
  <Words>1971</Words>
  <Application>Microsoft Office PowerPoint</Application>
  <PresentationFormat>Widescreen</PresentationFormat>
  <Paragraphs>297</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Times</vt:lpstr>
      <vt:lpstr>Wingdings</vt:lpstr>
      <vt:lpstr>2022_CCO_Template</vt:lpstr>
      <vt:lpstr>Phase II Study of Patritumab Deruxtecan  (HER3-DXd) in Patients With HER2-Negative Metastatic Breast Cancer</vt:lpstr>
      <vt:lpstr>About These Slides</vt:lpstr>
      <vt:lpstr>HER3-DXd in HER2-Negative MBC: Background</vt:lpstr>
      <vt:lpstr>HER3-DXd in HER2-Negative MBC: Study Design</vt:lpstr>
      <vt:lpstr>HER3-DXd in HER2-Negative MBC:  Baseline Characteristics</vt:lpstr>
      <vt:lpstr>HER3-DXd in HER2-Negative MBC:  Response by Receptor Expression</vt:lpstr>
      <vt:lpstr>HER3-DXd in HER2-Negative MBC: Safety and Dosing</vt:lpstr>
      <vt:lpstr>HER3-DXd in HER2-Negative MBC:  Investigators’ Conclusions</vt:lpstr>
      <vt:lpstr>Go Online for More CCO  Coverage of ASCO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 Study of Patritumab Deruxtecan </dc:title>
  <dc:creator>Preferred User</dc:creator>
  <cp:lastModifiedBy>vwenzel@clinicaloptions.com</cp:lastModifiedBy>
  <cp:revision>27</cp:revision>
  <cp:lastPrinted>2016-09-26T20:21:49Z</cp:lastPrinted>
  <dcterms:created xsi:type="dcterms:W3CDTF">2005-05-27T15:08:01Z</dcterms:created>
  <dcterms:modified xsi:type="dcterms:W3CDTF">2023-06-08T20:45:42Z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0dafee58-41b8-41a0-ad88-69994668c9eb</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0x01010086ED2A6CABFF9D4EA2053CB5A9686491</vt:lpwstr>
  </property>
  <property fmtid="{D5CDD505-2E9C-101B-9397-08002B2CF9AE}" pid="9" name="MediaServiceImageTags">
    <vt:lpwstr/>
  </property>
</Properties>
</file>