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20"/>
  </p:notesMasterIdLst>
  <p:handoutMasterIdLst>
    <p:handoutMasterId r:id="rId21"/>
  </p:handoutMasterIdLst>
  <p:sldIdLst>
    <p:sldId id="321" r:id="rId7"/>
    <p:sldId id="308" r:id="rId8"/>
    <p:sldId id="2076137173" r:id="rId9"/>
    <p:sldId id="532" r:id="rId10"/>
    <p:sldId id="2076137157" r:id="rId11"/>
    <p:sldId id="2076137165" r:id="rId12"/>
    <p:sldId id="2076137167" r:id="rId13"/>
    <p:sldId id="2076137168" r:id="rId14"/>
    <p:sldId id="2076137169" r:id="rId15"/>
    <p:sldId id="2076137170" r:id="rId16"/>
    <p:sldId id="2076137175" r:id="rId17"/>
    <p:sldId id="2076137176" r:id="rId18"/>
    <p:sldId id="556" r:id="rId19"/>
  </p:sldIdLst>
  <p:sldSz cx="12192000" cy="6858000"/>
  <p:notesSz cx="7315200" cy="9601200"/>
  <p:custDataLst>
    <p:tags r:id="rId22"/>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8" pos="329" userDrawn="1">
          <p15:clr>
            <a:srgbClr val="A4A3A4"/>
          </p15:clr>
        </p15:guide>
        <p15:guide id="9" pos="7407" userDrawn="1">
          <p15:clr>
            <a:srgbClr val="A4A3A4"/>
          </p15:clr>
        </p15:guide>
        <p15:guide id="10" pos="3864"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3D23904-92CE-204A-87D0-3D3668BC9A32}" name="Ramya Moorthy" initials="RM" userId="S::Ramya.Moorthy@extentia.com::99ca4ff7-edd9-4259-9b9b-c765c454ea60" providerId="AD"/>
  <p188:author id="{3A880627-937B-931E-5FBC-5DC0BC732A34}" name="CLINICALOPTIONS\tquill" initials="C" userId="CLINICALOPTIONS\tquill" providerId="None"/>
  <p188:author id="{1BBA57A4-81E7-5F53-1B73-E6CFE465A0F2}" name="Melanie Couton" initials="MC" userId="ef8730672ba86646" providerId="Windows Live"/>
  <p188:author id="{6EC778AA-CA2A-FB4E-5D97-6CAB015CFF06}" name="CLINICALOPTIONS\krosenthal" initials="C" userId="CLINICALOPTIONS\krosenthal" providerId="None"/>
  <p188:author id="{3CB1E8BA-9204-E1AA-A488-9864D6FB7E39}" name="Christy Seals" initials="CS" userId="S::cseals@clinicaloptions.com::0852e532-1f9e-4bbf-9b56-be19a9543a31"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5" clrIdx="3"/>
  <p:cmAuthor id="3" name="ralfieri" initials="ra" lastIdx="2" clrIdx="8"/>
  <p:cmAuthor id="4" name="Megan Capel" initials="MC" lastIdx="11" clrIdx="0"/>
  <p:cmAuthor id="5" name="Andrew Bowser" initials="AB" lastIdx="9" clrIdx="2"/>
  <p:cmAuthor id="6" name="mcalloway" initials="mc" lastIdx="1" clrIdx="4"/>
  <p:cmAuthor id="7" name="agoldman" initials="a" lastIdx="4" clrIdx="9"/>
  <p:cmAuthor id="8" name="Devin Overbey" initials="DO" lastIdx="6" clrIdx="7"/>
  <p:cmAuthor id="9" name="Erik Brady" initials="EB" lastIdx="2" clrIdx="5"/>
  <p:cmAuthor id="10" name=" " initials="MAC" lastIdx="22" clrIdx="1"/>
  <p:cmAuthor id="11" name="alison.heintz@gmail.com" initials="a" lastIdx="3"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8"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Kiran D. Mir-Hudgeons" initials="KDM" lastIdx="5" clrIdx="14">
    <p:extLst>
      <p:ext uri="{19B8F6BF-5375-455C-9EA6-DF929625EA0E}">
        <p15:presenceInfo xmlns:p15="http://schemas.microsoft.com/office/powerpoint/2012/main" userId="S::kmirhudgeons@clinicaloptions.com::988cb7e1-0640-4c3c-b602-3f8e18ce954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0084" autoAdjust="0"/>
  </p:normalViewPr>
  <p:slideViewPr>
    <p:cSldViewPr snapToGrid="0">
      <p:cViewPr varScale="1">
        <p:scale>
          <a:sx n="102" d="100"/>
          <a:sy n="102" d="100"/>
        </p:scale>
        <p:origin x="156" y="108"/>
      </p:cViewPr>
      <p:guideLst>
        <p:guide orient="horz" pos="4128"/>
        <p:guide orient="horz" pos="1008"/>
        <p:guide orient="horz" pos="4032"/>
        <p:guide orient="horz" pos="151"/>
        <p:guide orient="horz" pos="264"/>
        <p:guide orient="horz" pos="3912"/>
        <p:guide pos="329"/>
        <p:guide pos="7407"/>
        <p:guide pos="3864"/>
        <p:guide pos="453"/>
        <p:guide pos="7248"/>
      </p:guideLst>
    </p:cSldViewPr>
  </p:slideViewPr>
  <p:notesTextViewPr>
    <p:cViewPr>
      <p:scale>
        <a:sx n="125" d="100"/>
        <a:sy n="125" d="100"/>
      </p:scale>
      <p:origin x="0" y="0"/>
    </p:cViewPr>
  </p:notesText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presProps" Target="presProp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commentAuthors" Target="commentAuthors.xml"/><Relationship Id="rId28" Type="http://schemas.microsoft.com/office/2018/10/relationships/authors" Target="author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ags" Target="tags/tag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NSCLC, non-small-cell lung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12004552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3</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CT, chemotherapy; EFS, event-free survival; NSCLC, non-small-cell lung cancer; OS, overall survival; pCR, pathologic complete response.</a:t>
            </a:r>
          </a:p>
        </p:txBody>
      </p:sp>
    </p:spTree>
    <p:extLst>
      <p:ext uri="{BB962C8B-B14F-4D97-AF65-F5344CB8AC3E}">
        <p14:creationId xmlns:p14="http://schemas.microsoft.com/office/powerpoint/2010/main" val="10445692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AJCC, </a:t>
            </a:r>
            <a:r>
              <a:rPr lang="en-US" b="0" i="1" dirty="0">
                <a:solidFill>
                  <a:srgbClr val="4D5156"/>
                </a:solidFill>
                <a:effectLst/>
                <a:latin typeface="Roboto" panose="02000000000000000000" pitchFamily="2" charset="0"/>
              </a:rPr>
              <a:t>American Joint Committee on Cancer; </a:t>
            </a:r>
            <a:r>
              <a:rPr lang="en-US" b="0" i="1" dirty="0"/>
              <a:t>AUC, area under the concentration curve; BL, baseline; ITT, intention-to-treat; MPR, major pathologic response; NSCLC, non-small-cell lung cancer; OS, overall survival; pCR, pathologic complete response; PD, progressive disease; PFS, progression-free survival; tx, treatment.</a:t>
            </a:r>
          </a:p>
          <a:p>
            <a:endParaRPr lang="en-IN"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16047729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AJCC, </a:t>
            </a:r>
            <a:r>
              <a:rPr lang="en-US" b="0" i="1" dirty="0">
                <a:solidFill>
                  <a:srgbClr val="4D5156"/>
                </a:solidFill>
                <a:effectLst/>
                <a:latin typeface="Roboto" panose="02000000000000000000" pitchFamily="2" charset="0"/>
              </a:rPr>
              <a:t>American Joint Committee on Cancer; </a:t>
            </a:r>
            <a:r>
              <a:rPr lang="en-US" b="0" i="1" dirty="0"/>
              <a:t>CT, chemotherapy; ECOG, Eastern Cooperative Oncology Group; ITT, intention-to-treat; Nivo, nivolumab; NOS, not otherwise specified; PS, performance status.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356D54-AC12-48FC-B3CA-130B175E96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60569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AE, adverse event; CT, chemotherapy; Nivo, nivolumab; OR, odds ratio; PD, progressive disease.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356D54-AC12-48FC-B3CA-130B175E96E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310005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 </a:t>
            </a:r>
            <a:r>
              <a:rPr lang="en-US" b="0" i="1" dirty="0"/>
              <a:t>Nivo, nivolumab; OR, odds ratio.</a:t>
            </a:r>
            <a:endParaRPr lang="en-IN"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42611992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CT, chemotherapy; ITT, intention-to-treat; Nivo, nivolumab; NR, not reached; PFS, progression-free survival.</a:t>
            </a:r>
            <a:endParaRPr lang="en-IN" b="0"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9350333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CT, chemotherapy; ITT, intention-to-treat; Nivo, nivolumab; </a:t>
            </a:r>
            <a:r>
              <a:rPr lang="en-US" i="1" dirty="0"/>
              <a:t>pCR, pathologic complete response; </a:t>
            </a:r>
            <a:r>
              <a:rPr lang="en-US" b="0" i="1" dirty="0"/>
              <a:t>PFS, progression-free survival.</a:t>
            </a:r>
            <a:endParaRPr lang="en-IN" b="0"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4687192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CT, chemotherapy; ITT, intention-to-treat; Nivo, nivolumab; NR, not reached; OS, overall survival.</a:t>
            </a:r>
            <a:endParaRPr lang="en-IN" b="0"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25954674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CT, chemotherapy; ITT, intention-to-treat; Nivo, nivolumab; OS, overall survival; pCR, pathologic complete response; PFS, progression-free survival. </a:t>
            </a:r>
            <a:endParaRPr lang="en-IN" b="0"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23515371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b="0" i="1" dirty="0"/>
              <a:t>CT, chemotherapy; NSCLC, non-small-cell lung cancer; OS, overall survival; pCR, pathologic complete response; PFS, progression-free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29507340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13</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9.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NADIM II: Survival Results From Phase II </a:t>
            </a:r>
            <a:br>
              <a:rPr lang="en-US" altLang="en-US" sz="4000" dirty="0"/>
            </a:br>
            <a:r>
              <a:rPr lang="en-US" altLang="en-US" sz="4000" dirty="0"/>
              <a:t>Study of Nivolumab + Chemotherapy vs Chemotherapy as Neoadjuvant Treatment for Resectable IIIA-B NSCLC </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35598"/>
            <a:ext cx="5919063"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Amgen; Genentech, a member of the Roche Group; Merck Sharp &amp; Dohme Corp.; and Turning Point Therapeutics,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IASLC 2022 World Conference on Lung Cancer</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58599"/>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839E82BA-95FB-4ED4-AC2D-04373BBE8F85}"/>
              </a:ext>
            </a:extLst>
          </p:cNvPr>
          <p:cNvGrpSpPr/>
          <p:nvPr/>
        </p:nvGrpSpPr>
        <p:grpSpPr>
          <a:xfrm>
            <a:off x="4156075" y="3332497"/>
            <a:ext cx="3479671" cy="613720"/>
            <a:chOff x="4156075" y="3332497"/>
            <a:chExt cx="3479671" cy="613720"/>
          </a:xfrm>
        </p:grpSpPr>
        <p:pic>
          <p:nvPicPr>
            <p:cNvPr id="8" name="Picture 7" descr="A picture containing text, ax, wheel&#10;&#10;Description automatically generated">
              <a:extLst>
                <a:ext uri="{FF2B5EF4-FFF2-40B4-BE49-F238E27FC236}">
                  <a16:creationId xmlns:a16="http://schemas.microsoft.com/office/drawing/2014/main" id="{094A76A5-7AC0-4A9A-80A3-6860D371F8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3750" cy="260449"/>
            </a:xfrm>
            <a:prstGeom prst="rect">
              <a:avLst/>
            </a:prstGeom>
          </p:spPr>
        </p:pic>
        <p:sp>
          <p:nvSpPr>
            <p:cNvPr id="10" name="Rectangle 7">
              <a:extLst>
                <a:ext uri="{FF2B5EF4-FFF2-40B4-BE49-F238E27FC236}">
                  <a16:creationId xmlns:a16="http://schemas.microsoft.com/office/drawing/2014/main" id="{DF238E34-2554-42B3-94A9-0E7AEB421020}"/>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r>
              <a:rPr lang="en-US" altLang="en-US" dirty="0"/>
              <a:t>NADIM II: Background</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r>
              <a:rPr lang="en-US" sz="2000" dirty="0"/>
              <a:t>~20% of patients with NSCLC are diagnosed with stage IIIA(N2) disease, and historical 5-yr OS for these patients is ~36%</a:t>
            </a:r>
            <a:r>
              <a:rPr lang="en-US" sz="2000" baseline="30000" dirty="0"/>
              <a:t>1,2</a:t>
            </a:r>
            <a:r>
              <a:rPr lang="en-US" sz="2000" dirty="0"/>
              <a:t> </a:t>
            </a:r>
          </a:p>
          <a:p>
            <a:pPr lvl="1"/>
            <a:r>
              <a:rPr lang="en-US" sz="1800" dirty="0"/>
              <a:t>Preoperative CT is shown to improve survival in resectable NSCLC (HR for OS: 0.87; 95% CI: 0.78-0.96; </a:t>
            </a:r>
            <a:br>
              <a:rPr lang="en-US" sz="1800" dirty="0"/>
            </a:br>
            <a:r>
              <a:rPr lang="en-US" sz="1800" i="1" dirty="0"/>
              <a:t>P</a:t>
            </a:r>
            <a:r>
              <a:rPr lang="en-US" sz="1800" dirty="0"/>
              <a:t> = .007), but absolute 5-yr OS improvement is only 5%</a:t>
            </a:r>
            <a:r>
              <a:rPr lang="en-US" sz="1800" baseline="30000" dirty="0"/>
              <a:t>3</a:t>
            </a:r>
          </a:p>
          <a:p>
            <a:r>
              <a:rPr lang="en-US" sz="2000" dirty="0"/>
              <a:t>Results from various clinical trials suggest benefit for addition of nivolumab to neoadjuvant CT for patients with resectable NSCLC</a:t>
            </a:r>
            <a:r>
              <a:rPr lang="en-US" sz="2000" baseline="30000" dirty="0"/>
              <a:t>4,5</a:t>
            </a:r>
          </a:p>
          <a:p>
            <a:pPr lvl="1"/>
            <a:r>
              <a:rPr lang="en-US" sz="1800" dirty="0"/>
              <a:t>Phase II NADIM trial reported high OS rate and promising rate of pCR vs historical data</a:t>
            </a:r>
            <a:r>
              <a:rPr lang="en-US" sz="1800" baseline="30000" dirty="0"/>
              <a:t>4</a:t>
            </a:r>
          </a:p>
          <a:p>
            <a:pPr lvl="1"/>
            <a:r>
              <a:rPr lang="en-US" sz="1800" dirty="0"/>
              <a:t>Phase III CheckMate 816 trial reported improved EFS and pCR rate with addition of nivolumab to CT vs </a:t>
            </a:r>
            <a:br>
              <a:rPr lang="en-US" sz="1800" dirty="0"/>
            </a:br>
            <a:r>
              <a:rPr lang="en-US" sz="1800" dirty="0"/>
              <a:t>CT alone</a:t>
            </a:r>
            <a:r>
              <a:rPr lang="en-US" sz="1800" baseline="30000" dirty="0"/>
              <a:t>5</a:t>
            </a:r>
          </a:p>
          <a:p>
            <a:r>
              <a:rPr lang="en-US" sz="2000" dirty="0"/>
              <a:t>Phase II NADIM II trial reported significantly improved pCR rate (primary endpoint) with neoadjuvant nivolumab + CT vs CT alone for patients with resectable stage IIIA-B NSCLC</a:t>
            </a:r>
            <a:r>
              <a:rPr lang="en-US" sz="2000" baseline="30000" dirty="0"/>
              <a:t>6</a:t>
            </a:r>
          </a:p>
          <a:p>
            <a:pPr lvl="1"/>
            <a:r>
              <a:rPr lang="en-US" sz="1800" dirty="0"/>
              <a:t>Current interim analysis of NADIM II study reports PFS and OS for neoadjuvant nivolumab + CT vs CT for </a:t>
            </a:r>
            <a:br>
              <a:rPr lang="en-US" sz="1800" dirty="0"/>
            </a:br>
            <a:r>
              <a:rPr lang="en-US" sz="1800" dirty="0"/>
              <a:t>this patient population</a:t>
            </a:r>
            <a:r>
              <a:rPr lang="en-US" sz="1800" baseline="30000" dirty="0"/>
              <a:t>7</a:t>
            </a:r>
            <a:endParaRPr lang="en-US" sz="1800" dirty="0"/>
          </a:p>
          <a:p>
            <a:endParaRPr lang="en-US" sz="1800" dirty="0"/>
          </a:p>
          <a:p>
            <a:endParaRPr lang="en-US" sz="1800" dirty="0"/>
          </a:p>
          <a:p>
            <a:endParaRPr lang="en-US" sz="1800" dirty="0"/>
          </a:p>
        </p:txBody>
      </p:sp>
      <p:sp>
        <p:nvSpPr>
          <p:cNvPr id="9" name="Text Box 15">
            <a:extLst>
              <a:ext uri="{FF2B5EF4-FFF2-40B4-BE49-F238E27FC236}">
                <a16:creationId xmlns:a16="http://schemas.microsoft.com/office/drawing/2014/main" id="{61C66D01-5688-4082-56E8-0C2D0C7A4E5E}"/>
              </a:ext>
            </a:extLst>
          </p:cNvPr>
          <p:cNvSpPr txBox="1">
            <a:spLocks noChangeArrowheads="1"/>
          </p:cNvSpPr>
          <p:nvPr/>
        </p:nvSpPr>
        <p:spPr bwMode="auto">
          <a:xfrm>
            <a:off x="434483" y="6163826"/>
            <a:ext cx="9190099"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Siegel. CA Cancer J Clin. 2020;70:7. 2. Ramnath. Chest. 2013;143:e314s. 3. </a:t>
            </a:r>
            <a:r>
              <a:rPr lang="en-US" altLang="en-US" sz="1200" b="0" spc="-10" dirty="0">
                <a:solidFill>
                  <a:schemeClr val="bg2"/>
                </a:solidFill>
                <a:latin typeface="Calibri" panose="020F0502020204030204" pitchFamily="34" charset="0"/>
              </a:rPr>
              <a:t>NSCLC Meta-analyses Collaborative Group. Lancet 2014;383:1561</a:t>
            </a:r>
            <a:r>
              <a:rPr lang="en-US" altLang="en-US" sz="1200" b="0" spc="-10" dirty="0">
                <a:solidFill>
                  <a:schemeClr val="bg2"/>
                </a:solidFill>
                <a:latin typeface="Calibri" panose="020F0502020204030204" pitchFamily="34" charset="0"/>
                <a:cs typeface="+mn-cs"/>
              </a:rPr>
              <a:t>. </a:t>
            </a:r>
            <a:br>
              <a:rPr lang="en-US" altLang="en-US" sz="1200" b="0" spc="-10" dirty="0">
                <a:solidFill>
                  <a:schemeClr val="bg2"/>
                </a:solidFill>
                <a:latin typeface="Calibri" panose="020F0502020204030204" pitchFamily="34" charset="0"/>
                <a:cs typeface="+mn-cs"/>
              </a:rPr>
            </a:br>
            <a:r>
              <a:rPr lang="en-US" altLang="en-US" sz="1200" b="0" spc="-10" dirty="0">
                <a:solidFill>
                  <a:schemeClr val="bg2"/>
                </a:solidFill>
                <a:latin typeface="Calibri" panose="020F0502020204030204" pitchFamily="34" charset="0"/>
                <a:cs typeface="+mn-cs"/>
              </a:rPr>
              <a:t>4. Provencio. JCO. 2022[Epub]. 5. Forde. NEJM. 2022;386:1973. 6. Provencio-Pulla. ASCO 2022. Abstr 8501. 7. Provencio. WCLC 2022. Abstr PL03.12. </a:t>
            </a:r>
          </a:p>
        </p:txBody>
      </p:sp>
      <p:grpSp>
        <p:nvGrpSpPr>
          <p:cNvPr id="12" name="Group 11">
            <a:extLst>
              <a:ext uri="{FF2B5EF4-FFF2-40B4-BE49-F238E27FC236}">
                <a16:creationId xmlns:a16="http://schemas.microsoft.com/office/drawing/2014/main" id="{3F48979C-0CA5-9DF6-7C05-EC033F1AA034}"/>
              </a:ext>
            </a:extLst>
          </p:cNvPr>
          <p:cNvGrpSpPr/>
          <p:nvPr/>
        </p:nvGrpSpPr>
        <p:grpSpPr>
          <a:xfrm>
            <a:off x="9392911" y="6207927"/>
            <a:ext cx="2488502" cy="454909"/>
            <a:chOff x="9392911" y="6207927"/>
            <a:chExt cx="2488502" cy="454909"/>
          </a:xfrm>
        </p:grpSpPr>
        <p:pic>
          <p:nvPicPr>
            <p:cNvPr id="13" name="Picture 12" descr="A picture containing text, ax, wheel&#10;&#10;Description automatically generated">
              <a:extLst>
                <a:ext uri="{FF2B5EF4-FFF2-40B4-BE49-F238E27FC236}">
                  <a16:creationId xmlns:a16="http://schemas.microsoft.com/office/drawing/2014/main" id="{7BDE5C27-8F69-4F08-6544-994AB34B33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4" name="Rectangle 13">
              <a:extLst>
                <a:ext uri="{FF2B5EF4-FFF2-40B4-BE49-F238E27FC236}">
                  <a16:creationId xmlns:a16="http://schemas.microsoft.com/office/drawing/2014/main" id="{B0910509-8BF4-D2F0-5B3F-56EFB96D364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4904261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DBD86-C168-4912-BFF4-8AE09E7AB7B4}"/>
              </a:ext>
            </a:extLst>
          </p:cNvPr>
          <p:cNvSpPr>
            <a:spLocks noGrp="1"/>
          </p:cNvSpPr>
          <p:nvPr>
            <p:ph type="title"/>
          </p:nvPr>
        </p:nvSpPr>
        <p:spPr/>
        <p:txBody>
          <a:bodyPr/>
          <a:lstStyle/>
          <a:p>
            <a:r>
              <a:rPr lang="en-US" dirty="0"/>
              <a:t>NADIM II: Study Design</a:t>
            </a:r>
          </a:p>
        </p:txBody>
      </p:sp>
      <p:sp>
        <p:nvSpPr>
          <p:cNvPr id="3" name="Content Placeholder 2">
            <a:extLst>
              <a:ext uri="{FF2B5EF4-FFF2-40B4-BE49-F238E27FC236}">
                <a16:creationId xmlns:a16="http://schemas.microsoft.com/office/drawing/2014/main" id="{11F86844-77E6-4A05-8E58-70954D972983}"/>
              </a:ext>
            </a:extLst>
          </p:cNvPr>
          <p:cNvSpPr>
            <a:spLocks noGrp="1"/>
          </p:cNvSpPr>
          <p:nvPr>
            <p:ph idx="1"/>
          </p:nvPr>
        </p:nvSpPr>
        <p:spPr/>
        <p:txBody>
          <a:bodyPr/>
          <a:lstStyle/>
          <a:p>
            <a:pPr lvl="0" eaLnBrk="0" hangingPunct="0">
              <a:lnSpc>
                <a:spcPct val="100000"/>
              </a:lnSpc>
              <a:spcBef>
                <a:spcPct val="0"/>
              </a:spcBef>
              <a:spcAft>
                <a:spcPct val="0"/>
              </a:spcAft>
              <a:buClrTx/>
              <a:defRPr/>
            </a:pPr>
            <a:r>
              <a:rPr lang="en-US" sz="2000" dirty="0"/>
              <a:t>Randomized, open-label phase II trial</a:t>
            </a:r>
          </a:p>
          <a:p>
            <a:pPr lvl="0" eaLnBrk="0" hangingPunct="0">
              <a:lnSpc>
                <a:spcPct val="100000"/>
              </a:lnSpc>
              <a:spcBef>
                <a:spcPct val="0"/>
              </a:spcBef>
              <a:spcAft>
                <a:spcPct val="0"/>
              </a:spcAft>
              <a:buClrTx/>
              <a:defRPr/>
            </a:pPr>
            <a:endParaRPr lang="en-US" sz="2000" dirty="0"/>
          </a:p>
          <a:p>
            <a:pPr lvl="0" eaLnBrk="0" hangingPunct="0">
              <a:lnSpc>
                <a:spcPct val="100000"/>
              </a:lnSpc>
              <a:spcBef>
                <a:spcPct val="0"/>
              </a:spcBef>
              <a:spcAft>
                <a:spcPct val="0"/>
              </a:spcAft>
              <a:buClrTx/>
              <a:defRPr/>
            </a:pPr>
            <a:endParaRPr lang="en-US" sz="2000" dirty="0"/>
          </a:p>
          <a:p>
            <a:pPr lvl="0" eaLnBrk="0" hangingPunct="0">
              <a:lnSpc>
                <a:spcPct val="100000"/>
              </a:lnSpc>
              <a:spcBef>
                <a:spcPct val="0"/>
              </a:spcBef>
              <a:spcAft>
                <a:spcPct val="0"/>
              </a:spcAft>
              <a:buClrTx/>
              <a:defRPr/>
            </a:pPr>
            <a:endParaRPr lang="en-US" sz="2000" dirty="0"/>
          </a:p>
          <a:p>
            <a:pPr lvl="0" eaLnBrk="0" hangingPunct="0">
              <a:lnSpc>
                <a:spcPct val="100000"/>
              </a:lnSpc>
              <a:spcBef>
                <a:spcPct val="0"/>
              </a:spcBef>
              <a:spcAft>
                <a:spcPct val="0"/>
              </a:spcAft>
              <a:buClrTx/>
              <a:defRPr/>
            </a:pPr>
            <a:endParaRPr lang="en-US" sz="2000" dirty="0"/>
          </a:p>
          <a:p>
            <a:pPr lvl="0" eaLnBrk="0" hangingPunct="0">
              <a:lnSpc>
                <a:spcPct val="100000"/>
              </a:lnSpc>
              <a:spcBef>
                <a:spcPct val="0"/>
              </a:spcBef>
              <a:spcAft>
                <a:spcPct val="0"/>
              </a:spcAft>
              <a:buClrTx/>
              <a:defRPr/>
            </a:pPr>
            <a:endParaRPr lang="en-US" sz="2000" dirty="0"/>
          </a:p>
          <a:p>
            <a:pPr lvl="0" eaLnBrk="0" hangingPunct="0">
              <a:lnSpc>
                <a:spcPct val="100000"/>
              </a:lnSpc>
              <a:spcBef>
                <a:spcPct val="0"/>
              </a:spcBef>
              <a:spcAft>
                <a:spcPct val="0"/>
              </a:spcAft>
              <a:buClrTx/>
              <a:defRPr/>
            </a:pPr>
            <a:endParaRPr lang="en-US" sz="2000" dirty="0"/>
          </a:p>
          <a:p>
            <a:pPr lvl="0" eaLnBrk="0" hangingPunct="0">
              <a:lnSpc>
                <a:spcPct val="100000"/>
              </a:lnSpc>
              <a:spcBef>
                <a:spcPct val="0"/>
              </a:spcBef>
              <a:spcAft>
                <a:spcPct val="0"/>
              </a:spcAft>
              <a:buClrTx/>
              <a:defRPr/>
            </a:pPr>
            <a:endParaRPr lang="en-US" sz="2000" dirty="0"/>
          </a:p>
          <a:p>
            <a:pPr lvl="0" eaLnBrk="0" hangingPunct="0">
              <a:lnSpc>
                <a:spcPct val="100000"/>
              </a:lnSpc>
              <a:spcBef>
                <a:spcPct val="0"/>
              </a:spcBef>
              <a:spcAft>
                <a:spcPct val="0"/>
              </a:spcAft>
              <a:buClrTx/>
              <a:defRPr/>
            </a:pPr>
            <a:endParaRPr lang="en-US" sz="2000" dirty="0"/>
          </a:p>
          <a:p>
            <a:pPr lvl="0" eaLnBrk="0" hangingPunct="0">
              <a:lnSpc>
                <a:spcPct val="100000"/>
              </a:lnSpc>
              <a:spcBef>
                <a:spcPct val="0"/>
              </a:spcBef>
              <a:spcAft>
                <a:spcPct val="0"/>
              </a:spcAft>
              <a:buClrTx/>
              <a:defRPr/>
            </a:pPr>
            <a:endParaRPr lang="en-US" sz="2000" dirty="0"/>
          </a:p>
          <a:p>
            <a:pPr lvl="0" eaLnBrk="0" hangingPunct="0">
              <a:lnSpc>
                <a:spcPct val="100000"/>
              </a:lnSpc>
              <a:spcBef>
                <a:spcPct val="0"/>
              </a:spcBef>
              <a:spcAft>
                <a:spcPct val="0"/>
              </a:spcAft>
              <a:buClrTx/>
              <a:defRPr/>
            </a:pPr>
            <a:endParaRPr lang="en-US" sz="2000" dirty="0"/>
          </a:p>
          <a:p>
            <a:pPr lvl="0" eaLnBrk="0" hangingPunct="0">
              <a:lnSpc>
                <a:spcPct val="100000"/>
              </a:lnSpc>
              <a:spcBef>
                <a:spcPct val="0"/>
              </a:spcBef>
              <a:spcAft>
                <a:spcPct val="0"/>
              </a:spcAft>
              <a:buClrTx/>
              <a:defRPr/>
            </a:pPr>
            <a:endParaRPr lang="en-US" sz="2000" dirty="0"/>
          </a:p>
          <a:p>
            <a:pPr lvl="0">
              <a:buClr>
                <a:srgbClr val="000000"/>
              </a:buClr>
              <a:defRPr/>
            </a:pPr>
            <a:r>
              <a:rPr lang="en-US" sz="2000" b="1" dirty="0">
                <a:solidFill>
                  <a:srgbClr val="000000"/>
                </a:solidFill>
              </a:rPr>
              <a:t>Primary endpoint: </a:t>
            </a:r>
            <a:r>
              <a:rPr lang="en-US" sz="2000" dirty="0" err="1">
                <a:solidFill>
                  <a:srgbClr val="000000"/>
                </a:solidFill>
              </a:rPr>
              <a:t>pCR</a:t>
            </a:r>
            <a:r>
              <a:rPr lang="en-US" sz="2000" dirty="0">
                <a:solidFill>
                  <a:srgbClr val="000000"/>
                </a:solidFill>
              </a:rPr>
              <a:t> in ITT population </a:t>
            </a:r>
          </a:p>
          <a:p>
            <a:pPr lvl="0">
              <a:buClr>
                <a:srgbClr val="000000"/>
              </a:buClr>
              <a:defRPr/>
            </a:pPr>
            <a:r>
              <a:rPr lang="en-US" sz="2000" b="1" dirty="0">
                <a:solidFill>
                  <a:srgbClr val="000000"/>
                </a:solidFill>
              </a:rPr>
              <a:t>Key secondary endpoints: </a:t>
            </a:r>
            <a:r>
              <a:rPr lang="en-US" sz="2000" dirty="0">
                <a:solidFill>
                  <a:srgbClr val="000000"/>
                </a:solidFill>
              </a:rPr>
              <a:t>MPR, delayed/cancelled surgery, safety, biomarkers, OS, PFS</a:t>
            </a:r>
          </a:p>
        </p:txBody>
      </p:sp>
      <p:sp>
        <p:nvSpPr>
          <p:cNvPr id="4" name="Text Box 45">
            <a:extLst>
              <a:ext uri="{FF2B5EF4-FFF2-40B4-BE49-F238E27FC236}">
                <a16:creationId xmlns:a16="http://schemas.microsoft.com/office/drawing/2014/main" id="{434919EF-C3EE-40AF-8F62-B835C16BC805}"/>
              </a:ext>
            </a:extLst>
          </p:cNvPr>
          <p:cNvSpPr txBox="1">
            <a:spLocks noChangeArrowheads="1"/>
          </p:cNvSpPr>
          <p:nvPr/>
        </p:nvSpPr>
        <p:spPr bwMode="auto">
          <a:xfrm>
            <a:off x="3192509" y="4610639"/>
            <a:ext cx="86359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nSpc>
                <a:spcPct val="100000"/>
              </a:lnSpc>
              <a:spcBef>
                <a:spcPct val="0"/>
              </a:spcBef>
              <a:spcAft>
                <a:spcPct val="0"/>
              </a:spcAft>
              <a:buClrTx/>
              <a:buNone/>
              <a:defRPr/>
            </a:pPr>
            <a:r>
              <a:rPr lang="en-GB" altLang="en-US" sz="1400" b="0" dirty="0">
                <a:solidFill>
                  <a:srgbClr val="000000"/>
                </a:solidFill>
                <a:latin typeface="Calibri" panose="020F0502020204030204" pitchFamily="34" charset="0"/>
              </a:rPr>
              <a:t>Blood samples taken at BL, after cycles 1-3, after surgery, at 3rd and 6th mo of observation, and at PD.</a:t>
            </a:r>
          </a:p>
          <a:p>
            <a:pPr lvl="0">
              <a:lnSpc>
                <a:spcPct val="100000"/>
              </a:lnSpc>
              <a:spcBef>
                <a:spcPct val="0"/>
              </a:spcBef>
              <a:spcAft>
                <a:spcPct val="0"/>
              </a:spcAft>
              <a:buClrTx/>
              <a:buNone/>
              <a:defRPr/>
            </a:pPr>
            <a:r>
              <a:rPr lang="en-GB" altLang="en-US" sz="1400" b="0" dirty="0">
                <a:solidFill>
                  <a:srgbClr val="000000"/>
                </a:solidFill>
                <a:latin typeface="Calibri" panose="020F0502020204030204" pitchFamily="34" charset="0"/>
              </a:rPr>
              <a:t>Stool samples taken at BL and after cycle 3. Tumor block obtained at BL and after surgery.</a:t>
            </a:r>
            <a:endParaRPr lang="en-US" altLang="en-US" sz="1400" b="0" dirty="0">
              <a:solidFill>
                <a:srgbClr val="000000"/>
              </a:solidFill>
              <a:latin typeface="Calibri" panose="020F0502020204030204" pitchFamily="34" charset="0"/>
            </a:endParaRPr>
          </a:p>
        </p:txBody>
      </p:sp>
      <p:sp>
        <p:nvSpPr>
          <p:cNvPr id="9" name="Text Box 45">
            <a:extLst>
              <a:ext uri="{FF2B5EF4-FFF2-40B4-BE49-F238E27FC236}">
                <a16:creationId xmlns:a16="http://schemas.microsoft.com/office/drawing/2014/main" id="{8E88CC10-1576-4DFE-A789-A4017AB9F185}"/>
              </a:ext>
            </a:extLst>
          </p:cNvPr>
          <p:cNvSpPr txBox="1">
            <a:spLocks noChangeArrowheads="1"/>
          </p:cNvSpPr>
          <p:nvPr/>
        </p:nvSpPr>
        <p:spPr bwMode="auto">
          <a:xfrm>
            <a:off x="430044" y="2518845"/>
            <a:ext cx="2199407"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a:lnSpc>
                <a:spcPct val="100000"/>
              </a:lnSpc>
              <a:spcBef>
                <a:spcPct val="0"/>
              </a:spcBef>
              <a:spcAft>
                <a:spcPct val="0"/>
              </a:spcAft>
              <a:buClrTx/>
              <a:buNone/>
              <a:defRPr/>
            </a:pPr>
            <a:r>
              <a:rPr lang="en-GB" altLang="en-US" sz="1600" b="0" dirty="0">
                <a:solidFill>
                  <a:srgbClr val="000000"/>
                </a:solidFill>
                <a:latin typeface="Calibri" panose="020F0502020204030204" pitchFamily="34" charset="0"/>
              </a:rPr>
              <a:t>Patients with locally advanced, potentially resectable stage IIIA/B NSCLC (AJCC 8th ed);</a:t>
            </a:r>
            <a:r>
              <a:rPr lang="en-GB" altLang="en-US" sz="1600" dirty="0">
                <a:solidFill>
                  <a:srgbClr val="000000"/>
                </a:solidFill>
                <a:latin typeface="Calibri" panose="020F0502020204030204" pitchFamily="34" charset="0"/>
              </a:rPr>
              <a:t> </a:t>
            </a:r>
          </a:p>
          <a:p>
            <a:pPr lvl="0" algn="ctr">
              <a:lnSpc>
                <a:spcPct val="100000"/>
              </a:lnSpc>
              <a:spcBef>
                <a:spcPct val="0"/>
              </a:spcBef>
              <a:spcAft>
                <a:spcPct val="0"/>
              </a:spcAft>
              <a:buClrTx/>
              <a:buNone/>
              <a:defRPr/>
            </a:pPr>
            <a:r>
              <a:rPr lang="en-GB" altLang="en-US" sz="1600" b="0" dirty="0">
                <a:solidFill>
                  <a:srgbClr val="000000"/>
                </a:solidFill>
                <a:latin typeface="Calibri" panose="020F0502020204030204" pitchFamily="34" charset="0"/>
              </a:rPr>
              <a:t>no sensitizing </a:t>
            </a:r>
            <a:r>
              <a:rPr lang="en-GB" altLang="en-US" sz="1600" b="0" i="1" dirty="0">
                <a:solidFill>
                  <a:srgbClr val="000000"/>
                </a:solidFill>
                <a:latin typeface="Calibri" panose="020F0502020204030204" pitchFamily="34" charset="0"/>
              </a:rPr>
              <a:t>EGFR</a:t>
            </a:r>
            <a:r>
              <a:rPr lang="en-GB" altLang="en-US" sz="1600" b="0" dirty="0">
                <a:solidFill>
                  <a:srgbClr val="000000"/>
                </a:solidFill>
                <a:latin typeface="Calibri" panose="020F0502020204030204" pitchFamily="34" charset="0"/>
              </a:rPr>
              <a:t> mutations or </a:t>
            </a:r>
            <a:br>
              <a:rPr lang="en-GB" altLang="en-US" sz="1600" b="0" dirty="0">
                <a:solidFill>
                  <a:srgbClr val="000000"/>
                </a:solidFill>
                <a:latin typeface="Calibri" panose="020F0502020204030204" pitchFamily="34" charset="0"/>
              </a:rPr>
            </a:br>
            <a:r>
              <a:rPr lang="en-GB" altLang="en-US" sz="1600" b="0" i="1" dirty="0">
                <a:solidFill>
                  <a:srgbClr val="000000"/>
                </a:solidFill>
                <a:latin typeface="Calibri" panose="020F0502020204030204" pitchFamily="34" charset="0"/>
              </a:rPr>
              <a:t>ALK</a:t>
            </a:r>
            <a:r>
              <a:rPr lang="en-GB" altLang="en-US" sz="1600" b="0" dirty="0">
                <a:solidFill>
                  <a:srgbClr val="000000"/>
                </a:solidFill>
                <a:latin typeface="Calibri" panose="020F0502020204030204" pitchFamily="34" charset="0"/>
              </a:rPr>
              <a:t> alterations</a:t>
            </a:r>
            <a:endParaRPr lang="en-GB" altLang="en-US" sz="1600" dirty="0">
              <a:solidFill>
                <a:srgbClr val="000000"/>
              </a:solidFill>
              <a:latin typeface="Calibri" panose="020F0502020204030204" pitchFamily="34" charset="0"/>
            </a:endParaRPr>
          </a:p>
          <a:p>
            <a:pPr lvl="0" algn="ctr">
              <a:lnSpc>
                <a:spcPct val="100000"/>
              </a:lnSpc>
              <a:spcBef>
                <a:spcPct val="0"/>
              </a:spcBef>
              <a:spcAft>
                <a:spcPct val="0"/>
              </a:spcAft>
              <a:buClrTx/>
              <a:buNone/>
              <a:defRPr/>
            </a:pPr>
            <a:r>
              <a:rPr lang="en-GB" altLang="en-US" sz="1600" b="0" dirty="0">
                <a:solidFill>
                  <a:srgbClr val="000000"/>
                </a:solidFill>
                <a:latin typeface="Calibri" panose="020F0502020204030204" pitchFamily="34" charset="0"/>
              </a:rPr>
              <a:t>(N = 86)</a:t>
            </a:r>
            <a:endParaRPr lang="en-US" altLang="en-US" sz="1600" b="0" dirty="0">
              <a:solidFill>
                <a:srgbClr val="000000"/>
              </a:solidFill>
              <a:latin typeface="Calibri" panose="020F0502020204030204" pitchFamily="34" charset="0"/>
            </a:endParaRPr>
          </a:p>
        </p:txBody>
      </p:sp>
      <p:sp>
        <p:nvSpPr>
          <p:cNvPr id="12" name="Rectangle 49">
            <a:extLst>
              <a:ext uri="{FF2B5EF4-FFF2-40B4-BE49-F238E27FC236}">
                <a16:creationId xmlns:a16="http://schemas.microsoft.com/office/drawing/2014/main" id="{481A0E8C-9F05-45BD-8244-60A667CC7AFA}"/>
              </a:ext>
            </a:extLst>
          </p:cNvPr>
          <p:cNvSpPr>
            <a:spLocks noChangeArrowheads="1"/>
          </p:cNvSpPr>
          <p:nvPr/>
        </p:nvSpPr>
        <p:spPr bwMode="auto">
          <a:xfrm>
            <a:off x="3310667" y="1984877"/>
            <a:ext cx="2523134" cy="1302609"/>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b="1" dirty="0">
                <a:solidFill>
                  <a:schemeClr val="tx1"/>
                </a:solidFill>
                <a:latin typeface="Calibri" panose="020F0502020204030204" pitchFamily="34" charset="0"/>
              </a:rPr>
              <a:t>Nivolumab</a:t>
            </a:r>
            <a:r>
              <a:rPr lang="en-US" altLang="en-US" sz="1600" dirty="0">
                <a:solidFill>
                  <a:schemeClr val="tx1"/>
                </a:solidFill>
                <a:latin typeface="Calibri" panose="020F0502020204030204" pitchFamily="34" charset="0"/>
              </a:rPr>
              <a:t> </a:t>
            </a:r>
            <a:r>
              <a:rPr lang="en-US" altLang="en-US" sz="1600" b="0" dirty="0">
                <a:solidFill>
                  <a:schemeClr val="tx1"/>
                </a:solidFill>
                <a:latin typeface="Calibri" panose="020F0502020204030204" pitchFamily="34" charset="0"/>
              </a:rPr>
              <a:t>360 mg + </a:t>
            </a:r>
            <a:br>
              <a:rPr lang="en-US" altLang="en-US" sz="1600" b="0" dirty="0">
                <a:solidFill>
                  <a:schemeClr val="tx1"/>
                </a:solidFill>
                <a:latin typeface="Calibri" panose="020F0502020204030204" pitchFamily="34" charset="0"/>
              </a:rPr>
            </a:br>
            <a:r>
              <a:rPr lang="en-US" altLang="en-US" sz="1600" b="1" dirty="0">
                <a:solidFill>
                  <a:schemeClr val="tx1"/>
                </a:solidFill>
                <a:latin typeface="Calibri" panose="020F0502020204030204" pitchFamily="34" charset="0"/>
              </a:rPr>
              <a:t>Paclitaxel</a:t>
            </a:r>
            <a:r>
              <a:rPr lang="en-US" altLang="en-US" sz="1600" dirty="0">
                <a:solidFill>
                  <a:schemeClr val="tx1"/>
                </a:solidFill>
                <a:latin typeface="Calibri" panose="020F0502020204030204" pitchFamily="34" charset="0"/>
              </a:rPr>
              <a:t> </a:t>
            </a:r>
            <a:r>
              <a:rPr lang="en-US" altLang="en-US" sz="1600" b="0" dirty="0">
                <a:solidFill>
                  <a:schemeClr val="tx1"/>
                </a:solidFill>
                <a:latin typeface="Calibri" panose="020F0502020204030204" pitchFamily="34" charset="0"/>
              </a:rPr>
              <a:t>200 mg/m</a:t>
            </a:r>
            <a:r>
              <a:rPr lang="en-US" altLang="en-US" sz="1600" b="0" baseline="30000" dirty="0">
                <a:solidFill>
                  <a:schemeClr val="tx1"/>
                </a:solidFill>
                <a:latin typeface="Calibri" panose="020F0502020204030204" pitchFamily="34" charset="0"/>
              </a:rPr>
              <a:t>2 </a:t>
            </a:r>
            <a:r>
              <a:rPr lang="en-US" altLang="en-US" sz="1600" b="0" dirty="0">
                <a:solidFill>
                  <a:schemeClr val="tx1"/>
                </a:solidFill>
                <a:latin typeface="Calibri" panose="020F0502020204030204" pitchFamily="34" charset="0"/>
              </a:rPr>
              <a:t>+</a:t>
            </a:r>
            <a:br>
              <a:rPr lang="en-US" altLang="en-US" sz="1600" b="0" dirty="0">
                <a:solidFill>
                  <a:schemeClr val="tx1"/>
                </a:solidFill>
                <a:latin typeface="Calibri" panose="020F0502020204030204" pitchFamily="34" charset="0"/>
              </a:rPr>
            </a:br>
            <a:r>
              <a:rPr lang="en-US" altLang="en-US" sz="1600" b="1" dirty="0">
                <a:solidFill>
                  <a:schemeClr val="tx1"/>
                </a:solidFill>
                <a:latin typeface="Calibri" panose="020F0502020204030204" pitchFamily="34" charset="0"/>
              </a:rPr>
              <a:t>Carboplatin</a:t>
            </a:r>
            <a:r>
              <a:rPr lang="en-US" altLang="en-US" sz="1600" dirty="0">
                <a:solidFill>
                  <a:schemeClr val="tx1"/>
                </a:solidFill>
                <a:latin typeface="Calibri" panose="020F0502020204030204" pitchFamily="34" charset="0"/>
              </a:rPr>
              <a:t> </a:t>
            </a:r>
            <a:r>
              <a:rPr lang="en-US" altLang="en-US" sz="1600" b="0" dirty="0">
                <a:solidFill>
                  <a:schemeClr val="tx1"/>
                </a:solidFill>
                <a:latin typeface="Calibri" panose="020F0502020204030204" pitchFamily="34" charset="0"/>
              </a:rPr>
              <a:t>AUC 5</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Q3W x 3 cycles </a:t>
            </a:r>
          </a:p>
          <a:p>
            <a:pPr algn="ctr">
              <a:lnSpc>
                <a:spcPct val="100000"/>
              </a:lnSpc>
              <a:spcBef>
                <a:spcPct val="0"/>
              </a:spcBef>
              <a:spcAft>
                <a:spcPct val="0"/>
              </a:spcAft>
              <a:buClrTx/>
              <a:buFontTx/>
              <a:buNone/>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a:t>
            </a:r>
            <a:r>
              <a:rPr lang="en-US" altLang="en-US" sz="1600" b="0" dirty="0">
                <a:solidFill>
                  <a:srgbClr val="FFFFFF"/>
                </a:solidFill>
                <a:latin typeface="Calibri" panose="020F0502020204030204" pitchFamily="34" charset="0"/>
                <a:cs typeface="Arial" panose="020B0604020202020204" pitchFamily="34" charset="0"/>
              </a:rPr>
              <a:t>57</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t>
            </a:r>
            <a:endParaRPr lang="en-US" altLang="en-US" sz="1600" b="0" dirty="0">
              <a:solidFill>
                <a:schemeClr val="tx1"/>
              </a:solidFill>
              <a:latin typeface="Calibri" panose="020F0502020204030204" pitchFamily="34" charset="0"/>
            </a:endParaRPr>
          </a:p>
        </p:txBody>
      </p:sp>
      <p:sp>
        <p:nvSpPr>
          <p:cNvPr id="13" name="Rectangle 50">
            <a:extLst>
              <a:ext uri="{FF2B5EF4-FFF2-40B4-BE49-F238E27FC236}">
                <a16:creationId xmlns:a16="http://schemas.microsoft.com/office/drawing/2014/main" id="{B7EE448A-E6CD-4BAD-9BE5-E9F65FDDB7D7}"/>
              </a:ext>
            </a:extLst>
          </p:cNvPr>
          <p:cNvSpPr>
            <a:spLocks noChangeArrowheads="1"/>
          </p:cNvSpPr>
          <p:nvPr/>
        </p:nvSpPr>
        <p:spPr bwMode="auto">
          <a:xfrm>
            <a:off x="3316006" y="3491041"/>
            <a:ext cx="2565124" cy="1029386"/>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Paclitaxel</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200 mg/m</a:t>
            </a:r>
            <a:r>
              <a:rPr kumimoji="0" lang="en-US" alt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mn-cs"/>
              </a:rPr>
              <a:t>2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a:t>
            </a:r>
            <a:b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Carboplatin</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AUC 5</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Q3W x 3 cycles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29)</a:t>
            </a:r>
            <a:endParaRPr lang="en-US" altLang="en-US" sz="1600" b="0" dirty="0">
              <a:solidFill>
                <a:schemeClr val="tx1"/>
              </a:solidFill>
              <a:latin typeface="Calibri" panose="020F0502020204030204" pitchFamily="34" charset="0"/>
            </a:endParaRPr>
          </a:p>
        </p:txBody>
      </p:sp>
      <p:sp>
        <p:nvSpPr>
          <p:cNvPr id="15" name="Line 52">
            <a:extLst>
              <a:ext uri="{FF2B5EF4-FFF2-40B4-BE49-F238E27FC236}">
                <a16:creationId xmlns:a16="http://schemas.microsoft.com/office/drawing/2014/main" id="{38DC3C9F-97A9-46E6-B3DC-9261E259C417}"/>
              </a:ext>
            </a:extLst>
          </p:cNvPr>
          <p:cNvSpPr>
            <a:spLocks noChangeShapeType="1"/>
          </p:cNvSpPr>
          <p:nvPr/>
        </p:nvSpPr>
        <p:spPr bwMode="auto">
          <a:xfrm>
            <a:off x="5881130" y="2616936"/>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6" name="Line 53">
            <a:extLst>
              <a:ext uri="{FF2B5EF4-FFF2-40B4-BE49-F238E27FC236}">
                <a16:creationId xmlns:a16="http://schemas.microsoft.com/office/drawing/2014/main" id="{AA711DF3-E634-41AE-A8A3-134BD51A0EF7}"/>
              </a:ext>
            </a:extLst>
          </p:cNvPr>
          <p:cNvSpPr>
            <a:spLocks noChangeShapeType="1"/>
          </p:cNvSpPr>
          <p:nvPr/>
        </p:nvSpPr>
        <p:spPr bwMode="auto">
          <a:xfrm>
            <a:off x="2688367" y="3624864"/>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7" name="Line 54">
            <a:extLst>
              <a:ext uri="{FF2B5EF4-FFF2-40B4-BE49-F238E27FC236}">
                <a16:creationId xmlns:a16="http://schemas.microsoft.com/office/drawing/2014/main" id="{6AD11F4A-ADB1-4221-B66E-E93221B178E4}"/>
              </a:ext>
            </a:extLst>
          </p:cNvPr>
          <p:cNvSpPr>
            <a:spLocks noChangeShapeType="1"/>
          </p:cNvSpPr>
          <p:nvPr/>
        </p:nvSpPr>
        <p:spPr bwMode="auto">
          <a:xfrm flipV="1">
            <a:off x="2676780" y="2934682"/>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grpSp>
        <p:nvGrpSpPr>
          <p:cNvPr id="18" name="Group 17">
            <a:extLst>
              <a:ext uri="{FF2B5EF4-FFF2-40B4-BE49-F238E27FC236}">
                <a16:creationId xmlns:a16="http://schemas.microsoft.com/office/drawing/2014/main" id="{D0949C30-4F3B-BFD0-F2FB-A2B7F3EE45E7}"/>
              </a:ext>
            </a:extLst>
          </p:cNvPr>
          <p:cNvGrpSpPr/>
          <p:nvPr/>
        </p:nvGrpSpPr>
        <p:grpSpPr>
          <a:xfrm>
            <a:off x="9392911" y="6207927"/>
            <a:ext cx="2488502" cy="454909"/>
            <a:chOff x="9392911" y="6207927"/>
            <a:chExt cx="2488502" cy="454909"/>
          </a:xfrm>
        </p:grpSpPr>
        <p:pic>
          <p:nvPicPr>
            <p:cNvPr id="19" name="Picture 18" descr="A picture containing text, ax, wheel&#10;&#10;Description automatically generated">
              <a:extLst>
                <a:ext uri="{FF2B5EF4-FFF2-40B4-BE49-F238E27FC236}">
                  <a16:creationId xmlns:a16="http://schemas.microsoft.com/office/drawing/2014/main" id="{A13A9011-3F6C-EF76-BC8C-331796CA82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0" name="Rectangle 19">
              <a:extLst>
                <a:ext uri="{FF2B5EF4-FFF2-40B4-BE49-F238E27FC236}">
                  <a16:creationId xmlns:a16="http://schemas.microsoft.com/office/drawing/2014/main" id="{FFA4AF9F-09D0-9F73-7DF4-660E8348D4C2}"/>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31" name="Rectangle 30">
            <a:extLst>
              <a:ext uri="{FF2B5EF4-FFF2-40B4-BE49-F238E27FC236}">
                <a16:creationId xmlns:a16="http://schemas.microsoft.com/office/drawing/2014/main" id="{3EB7190A-A188-4EA2-A7BA-05B012E91049}"/>
              </a:ext>
            </a:extLst>
          </p:cNvPr>
          <p:cNvSpPr/>
          <p:nvPr/>
        </p:nvSpPr>
        <p:spPr bwMode="auto">
          <a:xfrm>
            <a:off x="6407884" y="1979554"/>
            <a:ext cx="1600762" cy="1188720"/>
          </a:xfrm>
          <a:prstGeom prst="rect">
            <a:avLst/>
          </a:prstGeom>
          <a:solidFill>
            <a:schemeClr val="bg2"/>
          </a:solidFill>
          <a:ln w="0">
            <a:no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Surgery </a:t>
            </a:r>
            <a:r>
              <a:rPr kumimoji="0" 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Wk 3-4 after Day 21, cycle 3 of neoadjuvant tx</a:t>
            </a:r>
          </a:p>
        </p:txBody>
      </p:sp>
      <p:sp>
        <p:nvSpPr>
          <p:cNvPr id="32" name="Rectangle 31">
            <a:extLst>
              <a:ext uri="{FF2B5EF4-FFF2-40B4-BE49-F238E27FC236}">
                <a16:creationId xmlns:a16="http://schemas.microsoft.com/office/drawing/2014/main" id="{7AA07E0D-8CF1-4C3C-9960-6841A57C051D}"/>
              </a:ext>
            </a:extLst>
          </p:cNvPr>
          <p:cNvSpPr/>
          <p:nvPr/>
        </p:nvSpPr>
        <p:spPr bwMode="auto">
          <a:xfrm>
            <a:off x="8422186" y="2058561"/>
            <a:ext cx="1771514" cy="1188720"/>
          </a:xfrm>
          <a:prstGeom prst="rect">
            <a:avLst/>
          </a:prstGeom>
          <a:solidFill>
            <a:schemeClr val="accent1"/>
          </a:solidFill>
          <a:ln w="0">
            <a:no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lang="en-US" sz="1600" b="1" dirty="0">
                <a:solidFill>
                  <a:srgbClr val="FFFFFF"/>
                </a:solidFill>
                <a:latin typeface="Calibri" panose="020F0502020204030204" pitchFamily="34" charset="0"/>
                <a:cs typeface="Arial" panose="020B0604020202020204" pitchFamily="34" charset="0"/>
              </a:rPr>
              <a:t>A</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djuvant </a:t>
            </a:r>
            <a:r>
              <a:rPr lang="en-US" sz="1600" b="1" dirty="0">
                <a:solidFill>
                  <a:srgbClr val="FFFFFF"/>
                </a:solidFill>
                <a:latin typeface="Calibri" panose="020F0502020204030204" pitchFamily="34" charset="0"/>
                <a:cs typeface="Arial" panose="020B0604020202020204" pitchFamily="34" charset="0"/>
              </a:rPr>
              <a:t>Nivolumab </a:t>
            </a:r>
            <a:r>
              <a:rPr lang="en-US" sz="1600" b="0" dirty="0">
                <a:solidFill>
                  <a:srgbClr val="FFFFFF"/>
                </a:solidFill>
                <a:latin typeface="Calibri" panose="020F0502020204030204" pitchFamily="34" charset="0"/>
                <a:cs typeface="Arial" panose="020B0604020202020204" pitchFamily="34" charset="0"/>
              </a:rPr>
              <a:t>480 mg Q4W for 6 mo</a:t>
            </a:r>
          </a:p>
        </p:txBody>
      </p:sp>
      <p:sp>
        <p:nvSpPr>
          <p:cNvPr id="33" name="Line 52">
            <a:extLst>
              <a:ext uri="{FF2B5EF4-FFF2-40B4-BE49-F238E27FC236}">
                <a16:creationId xmlns:a16="http://schemas.microsoft.com/office/drawing/2014/main" id="{84FF7773-DB38-4753-9BF2-B82243B5653E}"/>
              </a:ext>
            </a:extLst>
          </p:cNvPr>
          <p:cNvSpPr>
            <a:spLocks noChangeShapeType="1"/>
          </p:cNvSpPr>
          <p:nvPr/>
        </p:nvSpPr>
        <p:spPr bwMode="auto">
          <a:xfrm>
            <a:off x="8056426" y="2655534"/>
            <a:ext cx="36576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4" name="Line 52">
            <a:extLst>
              <a:ext uri="{FF2B5EF4-FFF2-40B4-BE49-F238E27FC236}">
                <a16:creationId xmlns:a16="http://schemas.microsoft.com/office/drawing/2014/main" id="{1433BA50-7EB9-481D-B304-42EF134921BC}"/>
              </a:ext>
            </a:extLst>
          </p:cNvPr>
          <p:cNvSpPr>
            <a:spLocks noChangeShapeType="1"/>
          </p:cNvSpPr>
          <p:nvPr/>
        </p:nvSpPr>
        <p:spPr bwMode="auto">
          <a:xfrm>
            <a:off x="10271402" y="2636181"/>
            <a:ext cx="36576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5" name="TextBox 29">
            <a:extLst>
              <a:ext uri="{FF2B5EF4-FFF2-40B4-BE49-F238E27FC236}">
                <a16:creationId xmlns:a16="http://schemas.microsoft.com/office/drawing/2014/main" id="{81C7166F-822C-1F25-6BDE-8F8F0ECEC8CD}"/>
              </a:ext>
            </a:extLst>
          </p:cNvPr>
          <p:cNvSpPr txBox="1"/>
          <p:nvPr/>
        </p:nvSpPr>
        <p:spPr bwMode="auto">
          <a:xfrm>
            <a:off x="8021114" y="2273901"/>
            <a:ext cx="4010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R0</a:t>
            </a:r>
            <a:endParaRPr lang="en-US" sz="1600" b="0" dirty="0">
              <a:solidFill>
                <a:schemeClr val="bg1"/>
              </a:solidFill>
              <a:latin typeface="Calibri" panose="020F0502020204030204" pitchFamily="34" charset="0"/>
            </a:endParaRPr>
          </a:p>
        </p:txBody>
      </p:sp>
      <p:sp>
        <p:nvSpPr>
          <p:cNvPr id="36" name="Rectangle 35">
            <a:extLst>
              <a:ext uri="{FF2B5EF4-FFF2-40B4-BE49-F238E27FC236}">
                <a16:creationId xmlns:a16="http://schemas.microsoft.com/office/drawing/2014/main" id="{0C8342A6-4EE9-1F0F-39DA-219AF774BA9E}"/>
              </a:ext>
            </a:extLst>
          </p:cNvPr>
          <p:cNvSpPr/>
          <p:nvPr/>
        </p:nvSpPr>
        <p:spPr bwMode="auto">
          <a:xfrm>
            <a:off x="6420352" y="3427320"/>
            <a:ext cx="1600762" cy="1188720"/>
          </a:xfrm>
          <a:prstGeom prst="rect">
            <a:avLst/>
          </a:prstGeom>
          <a:solidFill>
            <a:schemeClr val="bg2"/>
          </a:solidFill>
          <a:ln w="0">
            <a:no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Surgery </a:t>
            </a:r>
            <a:r>
              <a:rPr kumimoji="0" 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Wk 3-4 </a:t>
            </a:r>
            <a:r>
              <a:rPr lang="en-US" sz="1600" dirty="0">
                <a:solidFill>
                  <a:srgbClr val="FFFFFF"/>
                </a:solidFill>
                <a:latin typeface="Calibri" panose="020F0502020204030204" pitchFamily="34" charset="0"/>
                <a:cs typeface="Arial" panose="020B0604020202020204" pitchFamily="34" charset="0"/>
              </a:rPr>
              <a:t>after</a:t>
            </a:r>
            <a:r>
              <a:rPr kumimoji="0" 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Day 21, cycle 3 of neoadjuvant tx</a:t>
            </a:r>
          </a:p>
        </p:txBody>
      </p:sp>
      <p:sp>
        <p:nvSpPr>
          <p:cNvPr id="37" name="Rectangle 36">
            <a:extLst>
              <a:ext uri="{FF2B5EF4-FFF2-40B4-BE49-F238E27FC236}">
                <a16:creationId xmlns:a16="http://schemas.microsoft.com/office/drawing/2014/main" id="{4F71545F-62C3-9F07-C06B-65C85DEF109B}"/>
              </a:ext>
            </a:extLst>
          </p:cNvPr>
          <p:cNvSpPr/>
          <p:nvPr/>
        </p:nvSpPr>
        <p:spPr bwMode="auto">
          <a:xfrm>
            <a:off x="8422186" y="3481850"/>
            <a:ext cx="1771514" cy="1025539"/>
          </a:xfrm>
          <a:prstGeom prst="rect">
            <a:avLst/>
          </a:prstGeom>
          <a:solidFill>
            <a:schemeClr val="accent3"/>
          </a:solidFill>
          <a:ln w="0">
            <a:no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lang="en-US" sz="1600" b="1" dirty="0">
                <a:solidFill>
                  <a:srgbClr val="FFFFFF"/>
                </a:solidFill>
                <a:latin typeface="Calibri" panose="020F0502020204030204" pitchFamily="34" charset="0"/>
                <a:cs typeface="Arial" panose="020B0604020202020204" pitchFamily="34" charset="0"/>
              </a:rPr>
              <a:t>Observation  </a:t>
            </a:r>
            <a:r>
              <a:rPr lang="en-US" sz="1600" b="0" dirty="0">
                <a:solidFill>
                  <a:srgbClr val="FFFFFF"/>
                </a:solidFill>
                <a:latin typeface="Calibri" panose="020F0502020204030204" pitchFamily="34" charset="0"/>
                <a:cs typeface="Arial" panose="020B0604020202020204" pitchFamily="34" charset="0"/>
              </a:rPr>
              <a:t>Q12W for 6 mo</a:t>
            </a:r>
          </a:p>
        </p:txBody>
      </p:sp>
      <p:sp>
        <p:nvSpPr>
          <p:cNvPr id="38" name="Line 52">
            <a:extLst>
              <a:ext uri="{FF2B5EF4-FFF2-40B4-BE49-F238E27FC236}">
                <a16:creationId xmlns:a16="http://schemas.microsoft.com/office/drawing/2014/main" id="{E68F3A45-7DF1-3471-C43F-C7E4B70A769A}"/>
              </a:ext>
            </a:extLst>
          </p:cNvPr>
          <p:cNvSpPr>
            <a:spLocks noChangeShapeType="1"/>
          </p:cNvSpPr>
          <p:nvPr/>
        </p:nvSpPr>
        <p:spPr bwMode="auto">
          <a:xfrm>
            <a:off x="8038770" y="3975701"/>
            <a:ext cx="36576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9" name="Line 52">
            <a:extLst>
              <a:ext uri="{FF2B5EF4-FFF2-40B4-BE49-F238E27FC236}">
                <a16:creationId xmlns:a16="http://schemas.microsoft.com/office/drawing/2014/main" id="{1308C004-899E-8F5E-C53F-782894BA6007}"/>
              </a:ext>
            </a:extLst>
          </p:cNvPr>
          <p:cNvSpPr>
            <a:spLocks noChangeShapeType="1"/>
          </p:cNvSpPr>
          <p:nvPr/>
        </p:nvSpPr>
        <p:spPr bwMode="auto">
          <a:xfrm>
            <a:off x="10271402" y="3994619"/>
            <a:ext cx="36576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180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0" name="TextBox 37">
            <a:extLst>
              <a:ext uri="{FF2B5EF4-FFF2-40B4-BE49-F238E27FC236}">
                <a16:creationId xmlns:a16="http://schemas.microsoft.com/office/drawing/2014/main" id="{02DE8B2B-CC9F-F137-88A7-E7F7A83D548B}"/>
              </a:ext>
            </a:extLst>
          </p:cNvPr>
          <p:cNvSpPr txBox="1"/>
          <p:nvPr/>
        </p:nvSpPr>
        <p:spPr bwMode="auto">
          <a:xfrm>
            <a:off x="8004677" y="3623283"/>
            <a:ext cx="4010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R0</a:t>
            </a:r>
            <a:endParaRPr lang="en-US" sz="1600" b="0" dirty="0">
              <a:solidFill>
                <a:schemeClr val="bg1"/>
              </a:solidFill>
              <a:latin typeface="Calibri" panose="020F0502020204030204" pitchFamily="34" charset="0"/>
            </a:endParaRPr>
          </a:p>
        </p:txBody>
      </p:sp>
      <p:sp>
        <p:nvSpPr>
          <p:cNvPr id="41" name="Line 52">
            <a:extLst>
              <a:ext uri="{FF2B5EF4-FFF2-40B4-BE49-F238E27FC236}">
                <a16:creationId xmlns:a16="http://schemas.microsoft.com/office/drawing/2014/main" id="{043631DD-7486-A52C-8E2B-E3F133268732}"/>
              </a:ext>
            </a:extLst>
          </p:cNvPr>
          <p:cNvSpPr>
            <a:spLocks noChangeShapeType="1"/>
          </p:cNvSpPr>
          <p:nvPr/>
        </p:nvSpPr>
        <p:spPr bwMode="auto">
          <a:xfrm>
            <a:off x="5900975" y="3923101"/>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pic>
        <p:nvPicPr>
          <p:cNvPr id="7" name="Picture 6">
            <a:extLst>
              <a:ext uri="{FF2B5EF4-FFF2-40B4-BE49-F238E27FC236}">
                <a16:creationId xmlns:a16="http://schemas.microsoft.com/office/drawing/2014/main" id="{3DC0856E-06ED-A18E-A130-845E4EBC7A16}"/>
              </a:ext>
            </a:extLst>
          </p:cNvPr>
          <p:cNvPicPr>
            <a:picLocks noChangeAspect="1"/>
          </p:cNvPicPr>
          <p:nvPr/>
        </p:nvPicPr>
        <p:blipFill>
          <a:blip r:embed="rId5"/>
          <a:stretch>
            <a:fillRect/>
          </a:stretch>
        </p:blipFill>
        <p:spPr>
          <a:xfrm>
            <a:off x="10559460" y="3659310"/>
            <a:ext cx="1097375" cy="670618"/>
          </a:xfrm>
          <a:prstGeom prst="rect">
            <a:avLst/>
          </a:prstGeom>
        </p:spPr>
      </p:pic>
      <p:sp>
        <p:nvSpPr>
          <p:cNvPr id="51" name="Text Box 15">
            <a:extLst>
              <a:ext uri="{FF2B5EF4-FFF2-40B4-BE49-F238E27FC236}">
                <a16:creationId xmlns:a16="http://schemas.microsoft.com/office/drawing/2014/main" id="{6B9A0C74-AFFB-DABF-6DB3-2880AC5928C1}"/>
              </a:ext>
            </a:extLst>
          </p:cNvPr>
          <p:cNvSpPr txBox="1">
            <a:spLocks noChangeArrowheads="1"/>
          </p:cNvSpPr>
          <p:nvPr/>
        </p:nvSpPr>
        <p:spPr bwMode="auto">
          <a:xfrm>
            <a:off x="450613" y="6360990"/>
            <a:ext cx="8819511"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Provencio. WCLC 2022. Abstr PL03.12.</a:t>
            </a:r>
          </a:p>
        </p:txBody>
      </p:sp>
      <p:pic>
        <p:nvPicPr>
          <p:cNvPr id="29" name="Picture 28">
            <a:extLst>
              <a:ext uri="{FF2B5EF4-FFF2-40B4-BE49-F238E27FC236}">
                <a16:creationId xmlns:a16="http://schemas.microsoft.com/office/drawing/2014/main" id="{6B185B88-A299-1E52-2BC6-7FC2FD34811F}"/>
              </a:ext>
            </a:extLst>
          </p:cNvPr>
          <p:cNvPicPr>
            <a:picLocks noChangeAspect="1"/>
          </p:cNvPicPr>
          <p:nvPr/>
        </p:nvPicPr>
        <p:blipFill>
          <a:blip r:embed="rId5"/>
          <a:stretch>
            <a:fillRect/>
          </a:stretch>
        </p:blipFill>
        <p:spPr>
          <a:xfrm>
            <a:off x="10559460" y="2367407"/>
            <a:ext cx="1097375" cy="670618"/>
          </a:xfrm>
          <a:prstGeom prst="rect">
            <a:avLst/>
          </a:prstGeom>
        </p:spPr>
      </p:pic>
    </p:spTree>
    <p:extLst>
      <p:ext uri="{BB962C8B-B14F-4D97-AF65-F5344CB8AC3E}">
        <p14:creationId xmlns:p14="http://schemas.microsoft.com/office/powerpoint/2010/main" val="6994339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ACDDA-829D-444B-99F6-96470977A465}"/>
              </a:ext>
            </a:extLst>
          </p:cNvPr>
          <p:cNvSpPr>
            <a:spLocks noGrp="1"/>
          </p:cNvSpPr>
          <p:nvPr>
            <p:ph type="title"/>
          </p:nvPr>
        </p:nvSpPr>
        <p:spPr/>
        <p:txBody>
          <a:bodyPr/>
          <a:lstStyle/>
          <a:p>
            <a:r>
              <a:rPr lang="en-US" altLang="en-US" dirty="0"/>
              <a:t>NADIM II: Baseline Characteristics (ITT)</a:t>
            </a:r>
            <a:endParaRPr lang="en-US" dirty="0"/>
          </a:p>
        </p:txBody>
      </p:sp>
      <p:sp>
        <p:nvSpPr>
          <p:cNvPr id="10" name="Text Box 15">
            <a:extLst>
              <a:ext uri="{FF2B5EF4-FFF2-40B4-BE49-F238E27FC236}">
                <a16:creationId xmlns:a16="http://schemas.microsoft.com/office/drawing/2014/main" id="{26A4A53C-470D-FF49-189E-B86F81B7F138}"/>
              </a:ext>
            </a:extLst>
          </p:cNvPr>
          <p:cNvSpPr txBox="1">
            <a:spLocks noChangeArrowheads="1"/>
          </p:cNvSpPr>
          <p:nvPr/>
        </p:nvSpPr>
        <p:spPr bwMode="auto">
          <a:xfrm>
            <a:off x="450613" y="6360990"/>
            <a:ext cx="8819511"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Provencio. WCLC 2022. Abstr PL03.12.</a:t>
            </a:r>
          </a:p>
        </p:txBody>
      </p:sp>
      <p:graphicFrame>
        <p:nvGraphicFramePr>
          <p:cNvPr id="9" name="Tabla 2">
            <a:extLst>
              <a:ext uri="{FF2B5EF4-FFF2-40B4-BE49-F238E27FC236}">
                <a16:creationId xmlns:a16="http://schemas.microsoft.com/office/drawing/2014/main" id="{A9B587CE-E3DB-F80C-D335-69E298B29545}"/>
              </a:ext>
            </a:extLst>
          </p:cNvPr>
          <p:cNvGraphicFramePr>
            <a:graphicFrameLocks noGrp="1"/>
          </p:cNvGraphicFramePr>
          <p:nvPr>
            <p:extLst>
              <p:ext uri="{D42A27DB-BD31-4B8C-83A1-F6EECF244321}">
                <p14:modId xmlns:p14="http://schemas.microsoft.com/office/powerpoint/2010/main" val="1570050570"/>
              </p:ext>
            </p:extLst>
          </p:nvPr>
        </p:nvGraphicFramePr>
        <p:xfrm>
          <a:off x="719138" y="1606993"/>
          <a:ext cx="5376673" cy="4615534"/>
        </p:xfrm>
        <a:graphic>
          <a:graphicData uri="http://schemas.openxmlformats.org/drawingml/2006/table">
            <a:tbl>
              <a:tblPr firstRow="1" firstCol="1" bandRow="1">
                <a:tableStyleId>{1FECB4D8-DB02-4DC6-A0A2-4F2EBAE1DC90}</a:tableStyleId>
              </a:tblPr>
              <a:tblGrid>
                <a:gridCol w="2409677">
                  <a:extLst>
                    <a:ext uri="{9D8B030D-6E8A-4147-A177-3AD203B41FA5}">
                      <a16:colId xmlns:a16="http://schemas.microsoft.com/office/drawing/2014/main" val="20000"/>
                    </a:ext>
                  </a:extLst>
                </a:gridCol>
                <a:gridCol w="1483498">
                  <a:extLst>
                    <a:ext uri="{9D8B030D-6E8A-4147-A177-3AD203B41FA5}">
                      <a16:colId xmlns:a16="http://schemas.microsoft.com/office/drawing/2014/main" val="20001"/>
                    </a:ext>
                  </a:extLst>
                </a:gridCol>
                <a:gridCol w="1483498">
                  <a:extLst>
                    <a:ext uri="{9D8B030D-6E8A-4147-A177-3AD203B41FA5}">
                      <a16:colId xmlns:a16="http://schemas.microsoft.com/office/drawing/2014/main" val="20002"/>
                    </a:ext>
                  </a:extLst>
                </a:gridCol>
              </a:tblGrid>
              <a:tr h="518475">
                <a:tc>
                  <a:txBody>
                    <a:bodyPr/>
                    <a:lstStyle/>
                    <a:p>
                      <a:pPr>
                        <a:lnSpc>
                          <a:spcPts val="2000"/>
                        </a:lnSpc>
                        <a:spcBef>
                          <a:spcPts val="0"/>
                        </a:spcBef>
                        <a:spcAft>
                          <a:spcPts val="0"/>
                        </a:spcAft>
                      </a:pPr>
                      <a:r>
                        <a:rPr lang="en-US" sz="1600" b="1" kern="1200" noProof="0" dirty="0">
                          <a:solidFill>
                            <a:schemeClr val="tx1"/>
                          </a:solidFill>
                          <a:latin typeface="Calibri" panose="020F0502020204030204" pitchFamily="34" charset="0"/>
                          <a:cs typeface="Calibri" panose="020F0502020204030204" pitchFamily="34" charset="0"/>
                        </a:rPr>
                        <a:t>Characteristic, n (%)</a:t>
                      </a:r>
                      <a:endParaRPr lang="en-US" sz="1600" b="1" kern="1200" noProof="0" dirty="0">
                        <a:solidFill>
                          <a:schemeClr val="tx1"/>
                        </a:solidFill>
                        <a:latin typeface="Calibri" panose="020F0502020204030204" pitchFamily="34" charset="0"/>
                        <a:ea typeface="Microsoft YaHei" panose="020B0503020204020204" pitchFamily="34" charset="-122"/>
                        <a:cs typeface="Calibri" panose="020F0502020204030204" pitchFamily="34" charset="0"/>
                      </a:endParaRPr>
                    </a:p>
                  </a:txBody>
                  <a:tcPr marL="68580" marR="68580" marT="18000" marB="18000" anchor="ctr">
                    <a:lnL w="12700" cmpd="sng">
                      <a:noFill/>
                    </a:lnL>
                    <a:lnR>
                      <a:noFill/>
                    </a:lnR>
                    <a:lnT w="12700" cmpd="sng">
                      <a:noFill/>
                    </a:lnT>
                    <a:lnB w="12700" cmpd="sng">
                      <a:noFill/>
                    </a:lnB>
                    <a:lnTlToBr w="12700" cmpd="sng">
                      <a:noFill/>
                      <a:prstDash val="solid"/>
                    </a:lnTlToBr>
                    <a:lnBlToTr w="12700" cmpd="sng">
                      <a:noFill/>
                      <a:prstDash val="solid"/>
                    </a:lnBlToTr>
                  </a:tcPr>
                </a:tc>
                <a:tc>
                  <a:txBody>
                    <a:bodyPr/>
                    <a:lstStyle/>
                    <a:p>
                      <a:pPr algn="ctr">
                        <a:lnSpc>
                          <a:spcPts val="2000"/>
                        </a:lnSpc>
                        <a:spcBef>
                          <a:spcPts val="0"/>
                        </a:spcBef>
                        <a:spcAft>
                          <a:spcPts val="0"/>
                        </a:spcAft>
                      </a:pPr>
                      <a:r>
                        <a:rPr lang="en-US" sz="1600" b="1" kern="1200" noProof="0" dirty="0">
                          <a:solidFill>
                            <a:schemeClr val="tx1"/>
                          </a:solidFill>
                          <a:latin typeface="Calibri" panose="020F0502020204030204" pitchFamily="34" charset="0"/>
                          <a:cs typeface="Calibri" panose="020F0502020204030204" pitchFamily="34" charset="0"/>
                        </a:rPr>
                        <a:t>Nivo</a:t>
                      </a:r>
                      <a:r>
                        <a:rPr lang="en-US" sz="1600" b="1" kern="1200" baseline="0" noProof="0" dirty="0">
                          <a:solidFill>
                            <a:schemeClr val="tx1"/>
                          </a:solidFill>
                          <a:latin typeface="Calibri" panose="020F0502020204030204" pitchFamily="34" charset="0"/>
                          <a:cs typeface="Calibri" panose="020F0502020204030204" pitchFamily="34" charset="0"/>
                        </a:rPr>
                        <a:t> </a:t>
                      </a:r>
                      <a:r>
                        <a:rPr lang="en-US" sz="1600" b="1" kern="1200" noProof="0" dirty="0">
                          <a:solidFill>
                            <a:schemeClr val="tx1"/>
                          </a:solidFill>
                          <a:latin typeface="Calibri" panose="020F0502020204030204" pitchFamily="34" charset="0"/>
                          <a:cs typeface="Calibri" panose="020F0502020204030204" pitchFamily="34" charset="0"/>
                        </a:rPr>
                        <a:t>+ CT</a:t>
                      </a:r>
                    </a:p>
                    <a:p>
                      <a:pPr algn="ctr">
                        <a:lnSpc>
                          <a:spcPts val="2000"/>
                        </a:lnSpc>
                        <a:spcBef>
                          <a:spcPts val="0"/>
                        </a:spcBef>
                        <a:spcAft>
                          <a:spcPts val="0"/>
                        </a:spcAft>
                      </a:pPr>
                      <a:r>
                        <a:rPr lang="en-US" sz="1600" b="1" kern="1200" noProof="0" dirty="0">
                          <a:solidFill>
                            <a:schemeClr val="tx1"/>
                          </a:solidFill>
                          <a:latin typeface="Calibri" panose="020F0502020204030204" pitchFamily="34" charset="0"/>
                          <a:cs typeface="Calibri" panose="020F0502020204030204" pitchFamily="34" charset="0"/>
                        </a:rPr>
                        <a:t>(n = 57)</a:t>
                      </a:r>
                      <a:endParaRPr lang="en-US" sz="1600" b="1" kern="1200" noProof="0" dirty="0">
                        <a:solidFill>
                          <a:schemeClr val="tx1"/>
                        </a:solidFill>
                        <a:latin typeface="Calibri" panose="020F0502020204030204" pitchFamily="34" charset="0"/>
                        <a:ea typeface="Microsoft YaHei" panose="020B0503020204020204" pitchFamily="34" charset="-122"/>
                        <a:cs typeface="Calibri" panose="020F0502020204030204" pitchFamily="34" charset="0"/>
                      </a:endParaRPr>
                    </a:p>
                  </a:txBody>
                  <a:tcPr marL="68580" marR="68580" marT="18000" marB="18000"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a:lnSpc>
                          <a:spcPts val="2000"/>
                        </a:lnSpc>
                        <a:spcBef>
                          <a:spcPts val="0"/>
                        </a:spcBef>
                        <a:spcAft>
                          <a:spcPts val="0"/>
                        </a:spcAft>
                      </a:pPr>
                      <a:r>
                        <a:rPr lang="en-US" sz="1600" b="1" kern="1200" noProof="0" dirty="0">
                          <a:solidFill>
                            <a:schemeClr val="tx1"/>
                          </a:solidFill>
                          <a:latin typeface="Calibri" panose="020F0502020204030204" pitchFamily="34" charset="0"/>
                          <a:cs typeface="Calibri" panose="020F0502020204030204" pitchFamily="34" charset="0"/>
                        </a:rPr>
                        <a:t>CT</a:t>
                      </a:r>
                      <a:endParaRPr lang="en-US" sz="1600" b="1" kern="1200" baseline="0" noProof="0" dirty="0">
                        <a:solidFill>
                          <a:schemeClr val="tx1"/>
                        </a:solidFill>
                        <a:latin typeface="Calibri" panose="020F0502020204030204" pitchFamily="34" charset="0"/>
                        <a:cs typeface="Calibri" panose="020F0502020204030204" pitchFamily="34" charset="0"/>
                      </a:endParaRPr>
                    </a:p>
                    <a:p>
                      <a:pPr algn="ctr">
                        <a:lnSpc>
                          <a:spcPts val="2000"/>
                        </a:lnSpc>
                        <a:spcBef>
                          <a:spcPts val="0"/>
                        </a:spcBef>
                        <a:spcAft>
                          <a:spcPts val="0"/>
                        </a:spcAft>
                      </a:pPr>
                      <a:r>
                        <a:rPr lang="en-US" sz="1600" b="1" kern="1200" noProof="0" dirty="0">
                          <a:solidFill>
                            <a:schemeClr val="tx1"/>
                          </a:solidFill>
                          <a:latin typeface="Calibri" panose="020F0502020204030204" pitchFamily="34" charset="0"/>
                          <a:cs typeface="Calibri" panose="020F0502020204030204" pitchFamily="34" charset="0"/>
                        </a:rPr>
                        <a:t>(n = 29)</a:t>
                      </a:r>
                      <a:endParaRPr lang="en-US" sz="1600" b="1" kern="1200" noProof="0" dirty="0">
                        <a:solidFill>
                          <a:schemeClr val="tx1"/>
                        </a:solidFill>
                        <a:latin typeface="Calibri" panose="020F0502020204030204" pitchFamily="34" charset="0"/>
                        <a:ea typeface="Microsoft YaHei" panose="020B0503020204020204" pitchFamily="34" charset="-122"/>
                        <a:cs typeface="Calibri" panose="020F0502020204030204" pitchFamily="34" charset="0"/>
                      </a:endParaRPr>
                    </a:p>
                  </a:txBody>
                  <a:tcPr marL="68580" marR="68580" marT="18000" marB="18000" anchor="ctr">
                    <a:lnL>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271657">
                <a:tc>
                  <a:txBody>
                    <a:bodyPr/>
                    <a:lstStyle/>
                    <a:p>
                      <a:pPr>
                        <a:lnSpc>
                          <a:spcPct val="100000"/>
                        </a:lnSpc>
                        <a:spcBef>
                          <a:spcPts val="0"/>
                        </a:spcBef>
                        <a:spcAft>
                          <a:spcPts val="0"/>
                        </a:spcAft>
                      </a:pPr>
                      <a:r>
                        <a:rPr lang="en-US" sz="1600" b="0" kern="1200" noProof="0" dirty="0">
                          <a:solidFill>
                            <a:schemeClr val="bg1"/>
                          </a:solidFill>
                          <a:latin typeface="Calibri" panose="020F0502020204030204" pitchFamily="34" charset="0"/>
                          <a:cs typeface="Calibri" panose="020F0502020204030204" pitchFamily="34" charset="0"/>
                        </a:rPr>
                        <a:t>Median age, yr (range)</a:t>
                      </a:r>
                      <a:endParaRPr lang="en-US" sz="1600" b="0" kern="1200" noProof="0" dirty="0">
                        <a:solidFill>
                          <a:schemeClr val="bg1"/>
                        </a:solidFill>
                        <a:latin typeface="Calibri" panose="020F0502020204030204" pitchFamily="34" charset="0"/>
                        <a:ea typeface="Microsoft YaHei" panose="020B0503020204020204" pitchFamily="34" charset="-122"/>
                        <a:cs typeface="Calibri" panose="020F0502020204030204" pitchFamily="34" charset="0"/>
                      </a:endParaRPr>
                    </a:p>
                  </a:txBody>
                  <a:tcPr marL="68580" marR="68580" marT="18000" marB="18000" anchor="ctr">
                    <a:lnL w="12700" cmpd="sng">
                      <a:noFill/>
                    </a:lnL>
                    <a:lnR>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100000"/>
                        </a:lnSpc>
                        <a:spcBef>
                          <a:spcPts val="0"/>
                        </a:spcBef>
                        <a:spcAft>
                          <a:spcPts val="0"/>
                        </a:spcAft>
                      </a:pPr>
                      <a:r>
                        <a:rPr lang="en-US" sz="1600" kern="1200" noProof="0" dirty="0">
                          <a:solidFill>
                            <a:schemeClr val="bg1"/>
                          </a:solidFill>
                          <a:latin typeface="Calibri" panose="020F0502020204030204" pitchFamily="34" charset="0"/>
                          <a:cs typeface="Calibri" panose="020F0502020204030204" pitchFamily="34" charset="0"/>
                        </a:rPr>
                        <a:t>63 (58-70)</a:t>
                      </a:r>
                      <a:endParaRPr lang="en-US" sz="1600" kern="1200" noProof="0" dirty="0">
                        <a:solidFill>
                          <a:schemeClr val="bg1"/>
                        </a:solidFill>
                        <a:latin typeface="Calibri" panose="020F0502020204030204" pitchFamily="34" charset="0"/>
                        <a:ea typeface="Microsoft YaHei" panose="020B0503020204020204" pitchFamily="34" charset="-122"/>
                        <a:cs typeface="Calibri" panose="020F0502020204030204" pitchFamily="34" charset="0"/>
                      </a:endParaRPr>
                    </a:p>
                  </a:txBody>
                  <a:tcPr marL="68580" marR="68580" marT="18000" marB="18000" anchor="ctr">
                    <a:lnL>
                      <a:noFill/>
                    </a:lnL>
                    <a:lnR>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100000"/>
                        </a:lnSpc>
                        <a:spcBef>
                          <a:spcPts val="0"/>
                        </a:spcBef>
                        <a:spcAft>
                          <a:spcPts val="0"/>
                        </a:spcAft>
                      </a:pPr>
                      <a:r>
                        <a:rPr lang="en-US" sz="1600" kern="1200" noProof="0" dirty="0">
                          <a:solidFill>
                            <a:schemeClr val="bg1"/>
                          </a:solidFill>
                          <a:latin typeface="Calibri" panose="020F0502020204030204" pitchFamily="34" charset="0"/>
                          <a:cs typeface="Calibri" panose="020F0502020204030204" pitchFamily="34" charset="0"/>
                        </a:rPr>
                        <a:t>62 (57-66)</a:t>
                      </a:r>
                      <a:endParaRPr lang="en-US" sz="1600" kern="1200" noProof="0" dirty="0">
                        <a:solidFill>
                          <a:schemeClr val="bg1"/>
                        </a:solidFill>
                        <a:latin typeface="Calibri" panose="020F0502020204030204" pitchFamily="34" charset="0"/>
                        <a:ea typeface="Microsoft YaHei" panose="020B0503020204020204" pitchFamily="34" charset="-122"/>
                        <a:cs typeface="Calibri" panose="020F0502020204030204" pitchFamily="34" charset="0"/>
                      </a:endParaRPr>
                    </a:p>
                  </a:txBody>
                  <a:tcPr marL="68580" marR="68580" marT="18000" marB="18000" anchor="ctr">
                    <a:lnL>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2"/>
                  </a:ext>
                </a:extLst>
              </a:tr>
              <a:tr h="271657">
                <a:tc>
                  <a:txBody>
                    <a:bodyPr/>
                    <a:lstStyle/>
                    <a:p>
                      <a:pPr>
                        <a:lnSpc>
                          <a:spcPct val="100000"/>
                        </a:lnSpc>
                        <a:spcBef>
                          <a:spcPts val="0"/>
                        </a:spcBef>
                        <a:spcAft>
                          <a:spcPts val="0"/>
                        </a:spcAft>
                      </a:pPr>
                      <a:r>
                        <a:rPr lang="en-US" sz="1600" b="0" kern="1200" noProof="0" dirty="0">
                          <a:solidFill>
                            <a:schemeClr val="bg1"/>
                          </a:solidFill>
                          <a:latin typeface="Calibri" panose="020F0502020204030204" pitchFamily="34" charset="0"/>
                          <a:cs typeface="Calibri" panose="020F0502020204030204" pitchFamily="34" charset="0"/>
                        </a:rPr>
                        <a:t>Female</a:t>
                      </a:r>
                      <a:endParaRPr lang="en-US" sz="1600" b="0" kern="1200" noProof="0" dirty="0">
                        <a:solidFill>
                          <a:schemeClr val="bg1"/>
                        </a:solidFill>
                        <a:latin typeface="Calibri" panose="020F0502020204030204" pitchFamily="34" charset="0"/>
                        <a:ea typeface="Microsoft YaHei" panose="020B0503020204020204" pitchFamily="34" charset="-122"/>
                        <a:cs typeface="Calibri" panose="020F0502020204030204" pitchFamily="34" charset="0"/>
                      </a:endParaRPr>
                    </a:p>
                  </a:txBody>
                  <a:tcPr marL="68580" marR="68580" marT="18000" marB="18000" anchor="ctr">
                    <a:lnL w="12700" cmpd="sng">
                      <a:noFill/>
                    </a:lnL>
                    <a:lnR>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100000"/>
                        </a:lnSpc>
                        <a:spcBef>
                          <a:spcPts val="0"/>
                        </a:spcBef>
                        <a:spcAft>
                          <a:spcPts val="0"/>
                        </a:spcAft>
                      </a:pPr>
                      <a:r>
                        <a:rPr lang="en-US" sz="1600" kern="1200" noProof="0" dirty="0">
                          <a:solidFill>
                            <a:schemeClr val="bg1"/>
                          </a:solidFill>
                          <a:latin typeface="Calibri" panose="020F0502020204030204" pitchFamily="34" charset="0"/>
                          <a:cs typeface="Calibri" panose="020F0502020204030204" pitchFamily="34" charset="0"/>
                        </a:rPr>
                        <a:t>21 (36.8)</a:t>
                      </a:r>
                      <a:endParaRPr lang="en-US" sz="1600" kern="1200" noProof="0" dirty="0">
                        <a:solidFill>
                          <a:schemeClr val="bg1"/>
                        </a:solidFill>
                        <a:latin typeface="Calibri" panose="020F0502020204030204" pitchFamily="34" charset="0"/>
                        <a:ea typeface="Microsoft YaHei" panose="020B0503020204020204" pitchFamily="34" charset="-122"/>
                        <a:cs typeface="Calibri" panose="020F0502020204030204" pitchFamily="34" charset="0"/>
                      </a:endParaRPr>
                    </a:p>
                  </a:txBody>
                  <a:tcPr marL="68580" marR="68580" marT="18000" marB="18000" anchor="ctr">
                    <a:lnL>
                      <a:noFill/>
                    </a:lnL>
                    <a:lnR>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100000"/>
                        </a:lnSpc>
                        <a:spcBef>
                          <a:spcPts val="0"/>
                        </a:spcBef>
                        <a:spcAft>
                          <a:spcPts val="0"/>
                        </a:spcAft>
                      </a:pPr>
                      <a:r>
                        <a:rPr lang="en-US" sz="1600" kern="1200" noProof="0" dirty="0">
                          <a:solidFill>
                            <a:schemeClr val="bg1"/>
                          </a:solidFill>
                          <a:latin typeface="Calibri" panose="020F0502020204030204" pitchFamily="34" charset="0"/>
                          <a:cs typeface="Calibri" panose="020F0502020204030204" pitchFamily="34" charset="0"/>
                        </a:rPr>
                        <a:t>13 (44.8)</a:t>
                      </a:r>
                      <a:endParaRPr lang="en-US" sz="1600" kern="1200" noProof="0" dirty="0">
                        <a:solidFill>
                          <a:schemeClr val="bg1"/>
                        </a:solidFill>
                        <a:latin typeface="Calibri" panose="020F0502020204030204" pitchFamily="34" charset="0"/>
                        <a:ea typeface="Microsoft YaHei" panose="020B0503020204020204" pitchFamily="34" charset="-122"/>
                        <a:cs typeface="Calibri" panose="020F0502020204030204" pitchFamily="34" charset="0"/>
                      </a:endParaRPr>
                    </a:p>
                  </a:txBody>
                  <a:tcPr marL="68580" marR="68580" marT="18000" marB="18000" anchor="ctr">
                    <a:lnL>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3"/>
                  </a:ext>
                </a:extLst>
              </a:tr>
              <a:tr h="981784">
                <a:tc>
                  <a:txBody>
                    <a:bodyPr/>
                    <a:lstStyle/>
                    <a:p>
                      <a:pPr>
                        <a:lnSpc>
                          <a:spcPct val="100000"/>
                        </a:lnSpc>
                        <a:spcBef>
                          <a:spcPts val="0"/>
                        </a:spcBef>
                        <a:spcAft>
                          <a:spcPts val="0"/>
                        </a:spcAft>
                      </a:pPr>
                      <a:r>
                        <a:rPr lang="en-US" sz="1600" b="0" kern="1200" noProof="0" dirty="0">
                          <a:solidFill>
                            <a:schemeClr val="bg1"/>
                          </a:solidFill>
                          <a:latin typeface="Calibri" panose="020F0502020204030204" pitchFamily="34" charset="0"/>
                          <a:cs typeface="Calibri" panose="020F0502020204030204" pitchFamily="34" charset="0"/>
                        </a:rPr>
                        <a:t>History of tobacco use</a:t>
                      </a:r>
                    </a:p>
                    <a:p>
                      <a:pPr marL="168275" indent="-52388">
                        <a:lnSpc>
                          <a:spcPct val="100000"/>
                        </a:lnSpc>
                        <a:spcBef>
                          <a:spcPts val="0"/>
                        </a:spcBef>
                        <a:spcAft>
                          <a:spcPts val="0"/>
                        </a:spcAft>
                        <a:buFont typeface="Wingdings" panose="05000000000000000000" pitchFamily="2" charset="2"/>
                        <a:buChar char="§"/>
                      </a:pPr>
                      <a:r>
                        <a:rPr lang="en-US" sz="1600" b="0" kern="1200" noProof="0" dirty="0">
                          <a:solidFill>
                            <a:schemeClr val="bg1"/>
                          </a:solidFill>
                          <a:latin typeface="Calibri" panose="020F0502020204030204" pitchFamily="34" charset="0"/>
                          <a:cs typeface="Calibri" panose="020F0502020204030204" pitchFamily="34" charset="0"/>
                        </a:rPr>
                        <a:t>   Never</a:t>
                      </a:r>
                    </a:p>
                    <a:p>
                      <a:pPr marL="168275" indent="-52388">
                        <a:lnSpc>
                          <a:spcPct val="100000"/>
                        </a:lnSpc>
                        <a:spcBef>
                          <a:spcPts val="0"/>
                        </a:spcBef>
                        <a:spcAft>
                          <a:spcPts val="0"/>
                        </a:spcAft>
                        <a:buFont typeface="Wingdings" panose="05000000000000000000" pitchFamily="2" charset="2"/>
                        <a:buChar char="§"/>
                      </a:pPr>
                      <a:r>
                        <a:rPr lang="en-US" sz="1600" b="0" kern="1200" noProof="0" dirty="0">
                          <a:solidFill>
                            <a:schemeClr val="bg1"/>
                          </a:solidFill>
                          <a:latin typeface="Calibri" panose="020F0502020204030204" pitchFamily="34" charset="0"/>
                          <a:cs typeface="Calibri" panose="020F0502020204030204" pitchFamily="34" charset="0"/>
                        </a:rPr>
                        <a:t>   Former</a:t>
                      </a:r>
                    </a:p>
                    <a:p>
                      <a:pPr marL="169863" indent="-53975">
                        <a:lnSpc>
                          <a:spcPct val="100000"/>
                        </a:lnSpc>
                        <a:spcBef>
                          <a:spcPts val="0"/>
                        </a:spcBef>
                        <a:spcAft>
                          <a:spcPts val="0"/>
                        </a:spcAft>
                        <a:buFont typeface="Wingdings" panose="05000000000000000000" pitchFamily="2" charset="2"/>
                        <a:buChar char="§"/>
                      </a:pPr>
                      <a:r>
                        <a:rPr lang="en-US" sz="1600" b="0" kern="1200" noProof="0" dirty="0">
                          <a:solidFill>
                            <a:schemeClr val="bg1"/>
                          </a:solidFill>
                          <a:latin typeface="Calibri" panose="020F0502020204030204" pitchFamily="34" charset="0"/>
                          <a:cs typeface="Calibri" panose="020F0502020204030204" pitchFamily="34" charset="0"/>
                        </a:rPr>
                        <a:t>   Current</a:t>
                      </a:r>
                      <a:endParaRPr lang="en-US" sz="1600" b="0" kern="1200" noProof="0" dirty="0">
                        <a:solidFill>
                          <a:schemeClr val="bg1"/>
                        </a:solidFill>
                        <a:latin typeface="Calibri" panose="020F0502020204030204" pitchFamily="34" charset="0"/>
                        <a:ea typeface="Microsoft YaHei" panose="020B0503020204020204" pitchFamily="34" charset="-122"/>
                        <a:cs typeface="Calibri" panose="020F0502020204030204" pitchFamily="34" charset="0"/>
                      </a:endParaRPr>
                    </a:p>
                  </a:txBody>
                  <a:tcPr marL="68580" marR="68580" marT="18000" marB="18000" anchor="ctr">
                    <a:lnL w="12700" cmpd="sng">
                      <a:noFill/>
                    </a:lnL>
                    <a:lnR>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100000"/>
                        </a:lnSpc>
                        <a:spcBef>
                          <a:spcPts val="0"/>
                        </a:spcBef>
                        <a:spcAft>
                          <a:spcPts val="0"/>
                        </a:spcAft>
                      </a:pPr>
                      <a:r>
                        <a:rPr lang="en-US" sz="1600" kern="1200" noProof="0" dirty="0">
                          <a:solidFill>
                            <a:schemeClr val="bg1"/>
                          </a:solidFill>
                          <a:latin typeface="Calibri" panose="020F0502020204030204" pitchFamily="34" charset="0"/>
                          <a:cs typeface="Calibri" panose="020F0502020204030204" pitchFamily="34" charset="0"/>
                        </a:rPr>
                        <a:t> </a:t>
                      </a:r>
                    </a:p>
                    <a:p>
                      <a:pPr algn="ctr">
                        <a:lnSpc>
                          <a:spcPct val="100000"/>
                        </a:lnSpc>
                        <a:spcBef>
                          <a:spcPts val="0"/>
                        </a:spcBef>
                        <a:spcAft>
                          <a:spcPts val="0"/>
                        </a:spcAft>
                      </a:pPr>
                      <a:r>
                        <a:rPr lang="en-US" sz="1600" kern="1200" noProof="0" dirty="0">
                          <a:solidFill>
                            <a:schemeClr val="bg1"/>
                          </a:solidFill>
                          <a:latin typeface="Calibri" panose="020F0502020204030204" pitchFamily="34" charset="0"/>
                          <a:cs typeface="Calibri" panose="020F0502020204030204" pitchFamily="34" charset="0"/>
                        </a:rPr>
                        <a:t>5 (8.7)</a:t>
                      </a:r>
                    </a:p>
                    <a:p>
                      <a:pPr algn="ctr">
                        <a:lnSpc>
                          <a:spcPct val="100000"/>
                        </a:lnSpc>
                        <a:spcBef>
                          <a:spcPts val="0"/>
                        </a:spcBef>
                        <a:spcAft>
                          <a:spcPts val="0"/>
                        </a:spcAft>
                      </a:pPr>
                      <a:r>
                        <a:rPr lang="en-US" sz="1600" kern="1200" noProof="0" dirty="0">
                          <a:solidFill>
                            <a:schemeClr val="bg1"/>
                          </a:solidFill>
                          <a:latin typeface="Calibri" panose="020F0502020204030204" pitchFamily="34" charset="0"/>
                          <a:cs typeface="Calibri" panose="020F0502020204030204" pitchFamily="34" charset="0"/>
                        </a:rPr>
                        <a:t>23 (40.4)</a:t>
                      </a:r>
                    </a:p>
                    <a:p>
                      <a:pPr algn="ctr">
                        <a:lnSpc>
                          <a:spcPct val="100000"/>
                        </a:lnSpc>
                        <a:spcBef>
                          <a:spcPts val="0"/>
                        </a:spcBef>
                        <a:spcAft>
                          <a:spcPts val="0"/>
                        </a:spcAft>
                      </a:pPr>
                      <a:r>
                        <a:rPr lang="en-US" sz="1600" kern="1200" noProof="0" dirty="0">
                          <a:solidFill>
                            <a:schemeClr val="bg1"/>
                          </a:solidFill>
                          <a:latin typeface="Calibri" panose="020F0502020204030204" pitchFamily="34" charset="0"/>
                          <a:cs typeface="Calibri" panose="020F0502020204030204" pitchFamily="34" charset="0"/>
                        </a:rPr>
                        <a:t>29 (50.9)</a:t>
                      </a:r>
                      <a:endParaRPr lang="en-US" sz="1600" kern="1200" noProof="0" dirty="0">
                        <a:solidFill>
                          <a:schemeClr val="bg1"/>
                        </a:solidFill>
                        <a:latin typeface="Calibri" panose="020F0502020204030204" pitchFamily="34" charset="0"/>
                        <a:ea typeface="Microsoft YaHei" panose="020B0503020204020204" pitchFamily="34" charset="-122"/>
                        <a:cs typeface="Calibri" panose="020F0502020204030204" pitchFamily="34" charset="0"/>
                      </a:endParaRPr>
                    </a:p>
                  </a:txBody>
                  <a:tcPr marL="68580" marR="68580" marT="18000" marB="18000" anchor="ctr">
                    <a:lnL>
                      <a:noFill/>
                    </a:lnL>
                    <a:lnR>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100000"/>
                        </a:lnSpc>
                        <a:spcBef>
                          <a:spcPts val="0"/>
                        </a:spcBef>
                        <a:spcAft>
                          <a:spcPts val="0"/>
                        </a:spcAft>
                      </a:pPr>
                      <a:r>
                        <a:rPr lang="en-US" sz="1600" kern="1200" noProof="0" dirty="0">
                          <a:solidFill>
                            <a:schemeClr val="bg1"/>
                          </a:solidFill>
                          <a:latin typeface="Calibri" panose="020F0502020204030204" pitchFamily="34" charset="0"/>
                          <a:cs typeface="Calibri" panose="020F0502020204030204" pitchFamily="34" charset="0"/>
                        </a:rPr>
                        <a:t> </a:t>
                      </a:r>
                    </a:p>
                    <a:p>
                      <a:pPr algn="ctr">
                        <a:lnSpc>
                          <a:spcPct val="100000"/>
                        </a:lnSpc>
                        <a:spcBef>
                          <a:spcPts val="0"/>
                        </a:spcBef>
                        <a:spcAft>
                          <a:spcPts val="0"/>
                        </a:spcAft>
                      </a:pPr>
                      <a:r>
                        <a:rPr lang="en-US" sz="1600" kern="1200" noProof="0" dirty="0">
                          <a:solidFill>
                            <a:schemeClr val="bg1"/>
                          </a:solidFill>
                          <a:latin typeface="Calibri" panose="020F0502020204030204" pitchFamily="34" charset="0"/>
                          <a:cs typeface="Calibri" panose="020F0502020204030204" pitchFamily="34" charset="0"/>
                        </a:rPr>
                        <a:t>0</a:t>
                      </a:r>
                    </a:p>
                    <a:p>
                      <a:pPr algn="ctr">
                        <a:lnSpc>
                          <a:spcPct val="100000"/>
                        </a:lnSpc>
                        <a:spcBef>
                          <a:spcPts val="0"/>
                        </a:spcBef>
                        <a:spcAft>
                          <a:spcPts val="0"/>
                        </a:spcAft>
                      </a:pPr>
                      <a:r>
                        <a:rPr lang="en-US" sz="1600" kern="1200" noProof="0" dirty="0">
                          <a:solidFill>
                            <a:schemeClr val="bg1"/>
                          </a:solidFill>
                          <a:latin typeface="Calibri" panose="020F0502020204030204" pitchFamily="34" charset="0"/>
                          <a:cs typeface="Calibri" panose="020F0502020204030204" pitchFamily="34" charset="0"/>
                        </a:rPr>
                        <a:t>10 (34.5)</a:t>
                      </a:r>
                    </a:p>
                    <a:p>
                      <a:pPr algn="ctr">
                        <a:lnSpc>
                          <a:spcPct val="100000"/>
                        </a:lnSpc>
                        <a:spcBef>
                          <a:spcPts val="0"/>
                        </a:spcBef>
                        <a:spcAft>
                          <a:spcPts val="0"/>
                        </a:spcAft>
                      </a:pPr>
                      <a:r>
                        <a:rPr lang="en-US" sz="1600" kern="1200" noProof="0" dirty="0">
                          <a:solidFill>
                            <a:schemeClr val="bg1"/>
                          </a:solidFill>
                          <a:latin typeface="Calibri" panose="020F0502020204030204" pitchFamily="34" charset="0"/>
                          <a:cs typeface="Calibri" panose="020F0502020204030204" pitchFamily="34" charset="0"/>
                        </a:rPr>
                        <a:t>19 (65.5)</a:t>
                      </a:r>
                      <a:endParaRPr lang="en-US" sz="1600" kern="1200" noProof="0" dirty="0">
                        <a:solidFill>
                          <a:schemeClr val="bg1"/>
                        </a:solidFill>
                        <a:latin typeface="Calibri" panose="020F0502020204030204" pitchFamily="34" charset="0"/>
                        <a:ea typeface="Microsoft YaHei" panose="020B0503020204020204" pitchFamily="34" charset="-122"/>
                        <a:cs typeface="Calibri" panose="020F0502020204030204" pitchFamily="34" charset="0"/>
                      </a:endParaRPr>
                    </a:p>
                  </a:txBody>
                  <a:tcPr marL="68580" marR="68580" marT="18000" marB="18000" anchor="ctr">
                    <a:lnL>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4"/>
                  </a:ext>
                </a:extLst>
              </a:tr>
              <a:tr h="745075">
                <a:tc>
                  <a:txBody>
                    <a:bodyPr/>
                    <a:lstStyle/>
                    <a:p>
                      <a:pPr>
                        <a:lnSpc>
                          <a:spcPct val="100000"/>
                        </a:lnSpc>
                        <a:spcBef>
                          <a:spcPts val="0"/>
                        </a:spcBef>
                        <a:spcAft>
                          <a:spcPts val="0"/>
                        </a:spcAft>
                      </a:pPr>
                      <a:r>
                        <a:rPr lang="en-US" sz="1600" b="0" kern="1200" noProof="0" dirty="0">
                          <a:solidFill>
                            <a:schemeClr val="bg1"/>
                          </a:solidFill>
                          <a:latin typeface="Calibri" panose="020F0502020204030204" pitchFamily="34" charset="0"/>
                          <a:cs typeface="Calibri" panose="020F0502020204030204" pitchFamily="34" charset="0"/>
                        </a:rPr>
                        <a:t>ECOG PS</a:t>
                      </a:r>
                    </a:p>
                    <a:p>
                      <a:pPr marL="168275" indent="-52388">
                        <a:lnSpc>
                          <a:spcPct val="100000"/>
                        </a:lnSpc>
                        <a:spcBef>
                          <a:spcPts val="0"/>
                        </a:spcBef>
                        <a:spcAft>
                          <a:spcPts val="0"/>
                        </a:spcAft>
                        <a:buFont typeface="Wingdings" panose="05000000000000000000" pitchFamily="2" charset="2"/>
                        <a:buChar char="§"/>
                      </a:pPr>
                      <a:r>
                        <a:rPr lang="en-US" sz="1600" b="0" kern="1200" noProof="0" dirty="0">
                          <a:solidFill>
                            <a:schemeClr val="bg1"/>
                          </a:solidFill>
                          <a:latin typeface="Calibri" panose="020F0502020204030204" pitchFamily="34" charset="0"/>
                          <a:cs typeface="Calibri" panose="020F0502020204030204" pitchFamily="34" charset="0"/>
                        </a:rPr>
                        <a:t>   0</a:t>
                      </a:r>
                    </a:p>
                    <a:p>
                      <a:pPr marL="168275" indent="-52388">
                        <a:lnSpc>
                          <a:spcPct val="100000"/>
                        </a:lnSpc>
                        <a:spcBef>
                          <a:spcPts val="0"/>
                        </a:spcBef>
                        <a:spcAft>
                          <a:spcPts val="0"/>
                        </a:spcAft>
                        <a:buFont typeface="Wingdings" panose="05000000000000000000" pitchFamily="2" charset="2"/>
                        <a:buChar char="§"/>
                      </a:pPr>
                      <a:r>
                        <a:rPr lang="en-US" sz="1600" b="0" kern="1200" noProof="0" dirty="0">
                          <a:solidFill>
                            <a:schemeClr val="bg1"/>
                          </a:solidFill>
                          <a:latin typeface="Calibri" panose="020F0502020204030204" pitchFamily="34" charset="0"/>
                          <a:cs typeface="Calibri" panose="020F0502020204030204" pitchFamily="34" charset="0"/>
                        </a:rPr>
                        <a:t>   1</a:t>
                      </a:r>
                      <a:endParaRPr lang="en-US" sz="1600" b="0" kern="1200" noProof="0" dirty="0">
                        <a:solidFill>
                          <a:schemeClr val="bg1"/>
                        </a:solidFill>
                        <a:latin typeface="Calibri" panose="020F0502020204030204" pitchFamily="34" charset="0"/>
                        <a:ea typeface="Microsoft YaHei" panose="020B0503020204020204" pitchFamily="34" charset="-122"/>
                        <a:cs typeface="Calibri" panose="020F0502020204030204" pitchFamily="34" charset="0"/>
                      </a:endParaRPr>
                    </a:p>
                  </a:txBody>
                  <a:tcPr marL="68580" marR="68580" marT="18000" marB="18000" anchor="ctr">
                    <a:lnL w="12700" cmpd="sng">
                      <a:noFill/>
                    </a:lnL>
                    <a:lnR>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100000"/>
                        </a:lnSpc>
                        <a:spcBef>
                          <a:spcPts val="0"/>
                        </a:spcBef>
                        <a:spcAft>
                          <a:spcPts val="0"/>
                        </a:spcAft>
                      </a:pPr>
                      <a:r>
                        <a:rPr lang="en-US" sz="1600" kern="1200" noProof="0" dirty="0">
                          <a:solidFill>
                            <a:schemeClr val="bg1"/>
                          </a:solidFill>
                          <a:latin typeface="Calibri" panose="020F0502020204030204" pitchFamily="34" charset="0"/>
                          <a:cs typeface="Calibri" panose="020F0502020204030204" pitchFamily="34" charset="0"/>
                        </a:rPr>
                        <a:t> </a:t>
                      </a:r>
                    </a:p>
                    <a:p>
                      <a:pPr algn="ctr">
                        <a:lnSpc>
                          <a:spcPct val="100000"/>
                        </a:lnSpc>
                        <a:spcBef>
                          <a:spcPts val="0"/>
                        </a:spcBef>
                        <a:spcAft>
                          <a:spcPts val="0"/>
                        </a:spcAft>
                      </a:pPr>
                      <a:r>
                        <a:rPr lang="en-US" sz="1600" kern="1200" noProof="0" dirty="0">
                          <a:solidFill>
                            <a:schemeClr val="bg1"/>
                          </a:solidFill>
                          <a:latin typeface="Calibri" panose="020F0502020204030204" pitchFamily="34" charset="0"/>
                          <a:cs typeface="Calibri" panose="020F0502020204030204" pitchFamily="34" charset="0"/>
                        </a:rPr>
                        <a:t>31 (54.4)</a:t>
                      </a:r>
                    </a:p>
                    <a:p>
                      <a:pPr algn="ctr">
                        <a:lnSpc>
                          <a:spcPct val="100000"/>
                        </a:lnSpc>
                        <a:spcBef>
                          <a:spcPts val="0"/>
                        </a:spcBef>
                        <a:spcAft>
                          <a:spcPts val="0"/>
                        </a:spcAft>
                      </a:pPr>
                      <a:r>
                        <a:rPr lang="en-US" sz="1600" kern="1200" noProof="0" dirty="0">
                          <a:solidFill>
                            <a:schemeClr val="bg1"/>
                          </a:solidFill>
                          <a:latin typeface="Calibri" panose="020F0502020204030204" pitchFamily="34" charset="0"/>
                          <a:cs typeface="Calibri" panose="020F0502020204030204" pitchFamily="34" charset="0"/>
                        </a:rPr>
                        <a:t>26 (45.6)</a:t>
                      </a:r>
                      <a:endParaRPr lang="en-US" sz="1600" kern="1200" noProof="0" dirty="0">
                        <a:solidFill>
                          <a:schemeClr val="bg1"/>
                        </a:solidFill>
                        <a:latin typeface="Calibri" panose="020F0502020204030204" pitchFamily="34" charset="0"/>
                        <a:ea typeface="Microsoft YaHei" panose="020B0503020204020204" pitchFamily="34" charset="-122"/>
                        <a:cs typeface="Calibri" panose="020F0502020204030204" pitchFamily="34" charset="0"/>
                      </a:endParaRPr>
                    </a:p>
                  </a:txBody>
                  <a:tcPr marL="68580" marR="68580" marT="18000" marB="18000" anchor="ctr">
                    <a:lnL>
                      <a:noFill/>
                    </a:lnL>
                    <a:lnR>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100000"/>
                        </a:lnSpc>
                        <a:spcBef>
                          <a:spcPts val="0"/>
                        </a:spcBef>
                        <a:spcAft>
                          <a:spcPts val="0"/>
                        </a:spcAft>
                      </a:pPr>
                      <a:r>
                        <a:rPr lang="en-US" sz="1600" kern="1200" noProof="0" dirty="0">
                          <a:solidFill>
                            <a:schemeClr val="bg1"/>
                          </a:solidFill>
                          <a:latin typeface="Calibri" panose="020F0502020204030204" pitchFamily="34" charset="0"/>
                          <a:cs typeface="Calibri" panose="020F0502020204030204" pitchFamily="34" charset="0"/>
                        </a:rPr>
                        <a:t> </a:t>
                      </a:r>
                    </a:p>
                    <a:p>
                      <a:pPr algn="ctr">
                        <a:lnSpc>
                          <a:spcPct val="100000"/>
                        </a:lnSpc>
                        <a:spcBef>
                          <a:spcPts val="0"/>
                        </a:spcBef>
                        <a:spcAft>
                          <a:spcPts val="0"/>
                        </a:spcAft>
                      </a:pPr>
                      <a:r>
                        <a:rPr lang="en-US" sz="1600" kern="1200" noProof="0" dirty="0">
                          <a:solidFill>
                            <a:schemeClr val="bg1"/>
                          </a:solidFill>
                          <a:latin typeface="Calibri" panose="020F0502020204030204" pitchFamily="34" charset="0"/>
                          <a:cs typeface="Calibri" panose="020F0502020204030204" pitchFamily="34" charset="0"/>
                        </a:rPr>
                        <a:t>16 (55.2)</a:t>
                      </a:r>
                    </a:p>
                    <a:p>
                      <a:pPr algn="ctr">
                        <a:lnSpc>
                          <a:spcPct val="100000"/>
                        </a:lnSpc>
                        <a:spcBef>
                          <a:spcPts val="0"/>
                        </a:spcBef>
                        <a:spcAft>
                          <a:spcPts val="0"/>
                        </a:spcAft>
                      </a:pPr>
                      <a:r>
                        <a:rPr lang="en-US" sz="1600" kern="1200" noProof="0" dirty="0">
                          <a:solidFill>
                            <a:schemeClr val="bg1"/>
                          </a:solidFill>
                          <a:latin typeface="Calibri" panose="020F0502020204030204" pitchFamily="34" charset="0"/>
                          <a:cs typeface="Calibri" panose="020F0502020204030204" pitchFamily="34" charset="0"/>
                        </a:rPr>
                        <a:t>13 (44.8)</a:t>
                      </a:r>
                      <a:endParaRPr lang="en-US" sz="1600" kern="1200" noProof="0" dirty="0">
                        <a:solidFill>
                          <a:schemeClr val="bg1"/>
                        </a:solidFill>
                        <a:latin typeface="Calibri" panose="020F0502020204030204" pitchFamily="34" charset="0"/>
                        <a:ea typeface="Microsoft YaHei" panose="020B0503020204020204" pitchFamily="34" charset="-122"/>
                        <a:cs typeface="Calibri" panose="020F0502020204030204" pitchFamily="34" charset="0"/>
                      </a:endParaRPr>
                    </a:p>
                  </a:txBody>
                  <a:tcPr marL="68580" marR="68580" marT="18000" marB="18000" anchor="ctr">
                    <a:lnL>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8"/>
                  </a:ext>
                </a:extLst>
              </a:tr>
              <a:tr h="1691912">
                <a:tc>
                  <a:txBody>
                    <a:bodyPr/>
                    <a:lstStyle/>
                    <a:p>
                      <a:pPr>
                        <a:lnSpc>
                          <a:spcPct val="100000"/>
                        </a:lnSpc>
                        <a:spcBef>
                          <a:spcPts val="0"/>
                        </a:spcBef>
                        <a:spcAft>
                          <a:spcPts val="0"/>
                        </a:spcAft>
                      </a:pPr>
                      <a:r>
                        <a:rPr lang="en-US" sz="1600" b="0" kern="1200" noProof="0" dirty="0">
                          <a:solidFill>
                            <a:schemeClr val="bg1"/>
                          </a:solidFill>
                          <a:latin typeface="Calibri" panose="020F0502020204030204" pitchFamily="34" charset="0"/>
                          <a:cs typeface="Calibri" panose="020F0502020204030204" pitchFamily="34" charset="0"/>
                        </a:rPr>
                        <a:t>Histology</a:t>
                      </a:r>
                    </a:p>
                    <a:p>
                      <a:pPr marL="231775" indent="-115888">
                        <a:lnSpc>
                          <a:spcPct val="100000"/>
                        </a:lnSpc>
                        <a:spcBef>
                          <a:spcPts val="0"/>
                        </a:spcBef>
                        <a:spcAft>
                          <a:spcPts val="0"/>
                        </a:spcAft>
                        <a:buFont typeface="Wingdings" panose="05000000000000000000" pitchFamily="2" charset="2"/>
                        <a:buChar char="§"/>
                      </a:pPr>
                      <a:r>
                        <a:rPr lang="en-US" sz="1600" b="0" kern="1200" noProof="0" dirty="0">
                          <a:solidFill>
                            <a:schemeClr val="bg1"/>
                          </a:solidFill>
                          <a:latin typeface="Calibri" panose="020F0502020204030204" pitchFamily="34" charset="0"/>
                          <a:cs typeface="Calibri" panose="020F0502020204030204" pitchFamily="34" charset="0"/>
                        </a:rPr>
                        <a:t>   Adenocarcinoma</a:t>
                      </a:r>
                    </a:p>
                    <a:p>
                      <a:pPr marL="231775" indent="-115888">
                        <a:lnSpc>
                          <a:spcPct val="100000"/>
                        </a:lnSpc>
                        <a:spcBef>
                          <a:spcPts val="0"/>
                        </a:spcBef>
                        <a:spcAft>
                          <a:spcPts val="0"/>
                        </a:spcAft>
                        <a:buFont typeface="Wingdings" panose="05000000000000000000" pitchFamily="2" charset="2"/>
                        <a:buChar char="§"/>
                      </a:pPr>
                      <a:r>
                        <a:rPr lang="en-US" sz="1600" b="0" kern="1200" noProof="0" dirty="0">
                          <a:solidFill>
                            <a:schemeClr val="bg1"/>
                          </a:solidFill>
                          <a:latin typeface="Calibri" panose="020F0502020204030204" pitchFamily="34" charset="0"/>
                          <a:cs typeface="Calibri" panose="020F0502020204030204" pitchFamily="34" charset="0"/>
                        </a:rPr>
                        <a:t>   Adenosquamous</a:t>
                      </a:r>
                    </a:p>
                    <a:p>
                      <a:pPr marL="231775" indent="-115888">
                        <a:lnSpc>
                          <a:spcPct val="100000"/>
                        </a:lnSpc>
                        <a:spcBef>
                          <a:spcPts val="0"/>
                        </a:spcBef>
                        <a:spcAft>
                          <a:spcPts val="0"/>
                        </a:spcAft>
                        <a:buFont typeface="Wingdings" panose="05000000000000000000" pitchFamily="2" charset="2"/>
                        <a:buChar char="§"/>
                      </a:pPr>
                      <a:r>
                        <a:rPr lang="en-US" sz="1600" b="0" kern="1200" noProof="0" dirty="0">
                          <a:solidFill>
                            <a:schemeClr val="bg1"/>
                          </a:solidFill>
                          <a:latin typeface="Calibri" panose="020F0502020204030204" pitchFamily="34" charset="0"/>
                          <a:cs typeface="Calibri" panose="020F0502020204030204" pitchFamily="34" charset="0"/>
                        </a:rPr>
                        <a:t>   Squamous</a:t>
                      </a:r>
                    </a:p>
                    <a:p>
                      <a:pPr marL="231775" indent="-115888">
                        <a:lnSpc>
                          <a:spcPct val="100000"/>
                        </a:lnSpc>
                        <a:spcBef>
                          <a:spcPts val="0"/>
                        </a:spcBef>
                        <a:spcAft>
                          <a:spcPts val="0"/>
                        </a:spcAft>
                        <a:buFont typeface="Wingdings" panose="05000000000000000000" pitchFamily="2" charset="2"/>
                        <a:buChar char="§"/>
                      </a:pPr>
                      <a:r>
                        <a:rPr lang="en-US" sz="1600" b="0" kern="1200" noProof="0" dirty="0">
                          <a:solidFill>
                            <a:schemeClr val="bg1"/>
                          </a:solidFill>
                          <a:latin typeface="Calibri" panose="020F0502020204030204" pitchFamily="34" charset="0"/>
                          <a:cs typeface="Calibri" panose="020F0502020204030204" pitchFamily="34" charset="0"/>
                        </a:rPr>
                        <a:t>   Large cell carcinoma</a:t>
                      </a:r>
                    </a:p>
                    <a:p>
                      <a:pPr marL="231775" indent="-115888">
                        <a:lnSpc>
                          <a:spcPct val="100000"/>
                        </a:lnSpc>
                        <a:spcBef>
                          <a:spcPts val="0"/>
                        </a:spcBef>
                        <a:spcAft>
                          <a:spcPts val="0"/>
                        </a:spcAft>
                        <a:buFont typeface="Wingdings" panose="05000000000000000000" pitchFamily="2" charset="2"/>
                        <a:buChar char="§"/>
                      </a:pPr>
                      <a:r>
                        <a:rPr lang="en-US" sz="1600" b="0" kern="1200" noProof="0" dirty="0">
                          <a:solidFill>
                            <a:schemeClr val="bg1"/>
                          </a:solidFill>
                          <a:latin typeface="Calibri" panose="020F0502020204030204" pitchFamily="34" charset="0"/>
                          <a:cs typeface="Calibri" panose="020F0502020204030204" pitchFamily="34" charset="0"/>
                        </a:rPr>
                        <a:t>   NOS/undifferentiated</a:t>
                      </a:r>
                    </a:p>
                    <a:p>
                      <a:pPr marL="231775" indent="-115888">
                        <a:lnSpc>
                          <a:spcPct val="100000"/>
                        </a:lnSpc>
                        <a:spcBef>
                          <a:spcPts val="0"/>
                        </a:spcBef>
                        <a:spcAft>
                          <a:spcPts val="0"/>
                        </a:spcAft>
                        <a:buFont typeface="Wingdings" panose="05000000000000000000" pitchFamily="2" charset="2"/>
                        <a:buChar char="§"/>
                      </a:pPr>
                      <a:r>
                        <a:rPr lang="en-US" sz="1600" b="0" kern="1200" noProof="0" dirty="0">
                          <a:solidFill>
                            <a:schemeClr val="bg1"/>
                          </a:solidFill>
                          <a:latin typeface="Calibri" panose="020F0502020204030204" pitchFamily="34" charset="0"/>
                          <a:cs typeface="Calibri" panose="020F0502020204030204" pitchFamily="34" charset="0"/>
                        </a:rPr>
                        <a:t>   Other</a:t>
                      </a:r>
                      <a:endParaRPr lang="en-US" sz="1600" b="0" kern="1200" noProof="0" dirty="0">
                        <a:solidFill>
                          <a:schemeClr val="bg1"/>
                        </a:solidFill>
                        <a:latin typeface="Calibri" panose="020F0502020204030204" pitchFamily="34" charset="0"/>
                        <a:ea typeface="Microsoft YaHei" panose="020B0503020204020204" pitchFamily="34" charset="-122"/>
                        <a:cs typeface="Calibri" panose="020F0502020204030204" pitchFamily="34" charset="0"/>
                      </a:endParaRPr>
                    </a:p>
                  </a:txBody>
                  <a:tcPr marL="68580" marR="68580" marT="18000" marB="18000" anchor="ctr">
                    <a:lnL w="12700" cmpd="sng">
                      <a:noFill/>
                    </a:lnL>
                    <a:lnR>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100000"/>
                        </a:lnSpc>
                        <a:spcBef>
                          <a:spcPts val="0"/>
                        </a:spcBef>
                        <a:spcAft>
                          <a:spcPts val="0"/>
                        </a:spcAft>
                      </a:pPr>
                      <a:r>
                        <a:rPr lang="en-US" sz="1600" kern="1200" noProof="0" dirty="0">
                          <a:solidFill>
                            <a:schemeClr val="bg1"/>
                          </a:solidFill>
                          <a:latin typeface="Calibri" panose="020F0502020204030204" pitchFamily="34" charset="0"/>
                          <a:cs typeface="Calibri" panose="020F0502020204030204" pitchFamily="34" charset="0"/>
                        </a:rPr>
                        <a:t> </a:t>
                      </a:r>
                    </a:p>
                    <a:p>
                      <a:pPr algn="ctr">
                        <a:lnSpc>
                          <a:spcPct val="100000"/>
                        </a:lnSpc>
                        <a:spcBef>
                          <a:spcPts val="0"/>
                        </a:spcBef>
                        <a:spcAft>
                          <a:spcPts val="0"/>
                        </a:spcAft>
                      </a:pPr>
                      <a:r>
                        <a:rPr lang="en-US" sz="1600" kern="1200" noProof="0" dirty="0">
                          <a:solidFill>
                            <a:schemeClr val="bg1"/>
                          </a:solidFill>
                          <a:latin typeface="Calibri" panose="020F0502020204030204" pitchFamily="34" charset="0"/>
                          <a:cs typeface="Calibri" panose="020F0502020204030204" pitchFamily="34" charset="0"/>
                        </a:rPr>
                        <a:t>25 (43.9)</a:t>
                      </a:r>
                    </a:p>
                    <a:p>
                      <a:pPr algn="ctr">
                        <a:lnSpc>
                          <a:spcPct val="100000"/>
                        </a:lnSpc>
                        <a:spcBef>
                          <a:spcPts val="0"/>
                        </a:spcBef>
                        <a:spcAft>
                          <a:spcPts val="0"/>
                        </a:spcAft>
                      </a:pPr>
                      <a:r>
                        <a:rPr lang="en-US" sz="1600" kern="1200" noProof="0" dirty="0">
                          <a:solidFill>
                            <a:schemeClr val="bg1"/>
                          </a:solidFill>
                          <a:latin typeface="Calibri" panose="020F0502020204030204" pitchFamily="34" charset="0"/>
                          <a:cs typeface="Calibri" panose="020F0502020204030204" pitchFamily="34" charset="0"/>
                        </a:rPr>
                        <a:t>1 (1.8)</a:t>
                      </a:r>
                    </a:p>
                    <a:p>
                      <a:pPr algn="ctr">
                        <a:lnSpc>
                          <a:spcPct val="100000"/>
                        </a:lnSpc>
                        <a:spcBef>
                          <a:spcPts val="0"/>
                        </a:spcBef>
                        <a:spcAft>
                          <a:spcPts val="0"/>
                        </a:spcAft>
                      </a:pPr>
                      <a:r>
                        <a:rPr lang="en-US" sz="1600" kern="1200" noProof="0" dirty="0">
                          <a:solidFill>
                            <a:schemeClr val="bg1"/>
                          </a:solidFill>
                          <a:latin typeface="Calibri" panose="020F0502020204030204" pitchFamily="34" charset="0"/>
                          <a:cs typeface="Calibri" panose="020F0502020204030204" pitchFamily="34" charset="0"/>
                        </a:rPr>
                        <a:t>21 (36.8)</a:t>
                      </a:r>
                    </a:p>
                    <a:p>
                      <a:pPr algn="ctr">
                        <a:lnSpc>
                          <a:spcPct val="100000"/>
                        </a:lnSpc>
                        <a:spcBef>
                          <a:spcPts val="0"/>
                        </a:spcBef>
                        <a:spcAft>
                          <a:spcPts val="0"/>
                        </a:spcAft>
                      </a:pPr>
                      <a:r>
                        <a:rPr lang="en-US" sz="1600" kern="1200" noProof="0" dirty="0">
                          <a:solidFill>
                            <a:schemeClr val="bg1"/>
                          </a:solidFill>
                          <a:latin typeface="Calibri" panose="020F0502020204030204" pitchFamily="34" charset="0"/>
                          <a:cs typeface="Calibri" panose="020F0502020204030204" pitchFamily="34" charset="0"/>
                        </a:rPr>
                        <a:t>2</a:t>
                      </a:r>
                      <a:r>
                        <a:rPr lang="en-US" sz="1600" kern="1200" baseline="0" noProof="0" dirty="0">
                          <a:solidFill>
                            <a:schemeClr val="bg1"/>
                          </a:solidFill>
                          <a:latin typeface="Calibri" panose="020F0502020204030204" pitchFamily="34" charset="0"/>
                          <a:cs typeface="Calibri" panose="020F0502020204030204" pitchFamily="34" charset="0"/>
                        </a:rPr>
                        <a:t> (</a:t>
                      </a:r>
                      <a:r>
                        <a:rPr lang="en-US" sz="1600" kern="1200" noProof="0" dirty="0">
                          <a:solidFill>
                            <a:schemeClr val="bg1"/>
                          </a:solidFill>
                          <a:latin typeface="Calibri" panose="020F0502020204030204" pitchFamily="34" charset="0"/>
                          <a:cs typeface="Calibri" panose="020F0502020204030204" pitchFamily="34" charset="0"/>
                        </a:rPr>
                        <a:t>3.5)</a:t>
                      </a:r>
                    </a:p>
                    <a:p>
                      <a:pPr algn="ctr">
                        <a:lnSpc>
                          <a:spcPct val="100000"/>
                        </a:lnSpc>
                        <a:spcBef>
                          <a:spcPts val="0"/>
                        </a:spcBef>
                        <a:spcAft>
                          <a:spcPts val="0"/>
                        </a:spcAft>
                      </a:pPr>
                      <a:r>
                        <a:rPr lang="en-US" sz="1600" kern="1200" noProof="0" dirty="0">
                          <a:solidFill>
                            <a:schemeClr val="bg1"/>
                          </a:solidFill>
                          <a:latin typeface="Calibri" panose="020F0502020204030204" pitchFamily="34" charset="0"/>
                          <a:cs typeface="Calibri" panose="020F0502020204030204" pitchFamily="34" charset="0"/>
                        </a:rPr>
                        <a:t>7 (12.3)</a:t>
                      </a:r>
                    </a:p>
                    <a:p>
                      <a:pPr algn="ctr">
                        <a:lnSpc>
                          <a:spcPct val="100000"/>
                        </a:lnSpc>
                        <a:spcBef>
                          <a:spcPts val="0"/>
                        </a:spcBef>
                        <a:spcAft>
                          <a:spcPts val="0"/>
                        </a:spcAft>
                      </a:pPr>
                      <a:r>
                        <a:rPr lang="en-US" sz="1600" kern="1200" noProof="0" dirty="0">
                          <a:solidFill>
                            <a:schemeClr val="bg1"/>
                          </a:solidFill>
                          <a:latin typeface="Calibri" panose="020F0502020204030204" pitchFamily="34" charset="0"/>
                          <a:cs typeface="Calibri" panose="020F0502020204030204" pitchFamily="34" charset="0"/>
                        </a:rPr>
                        <a:t>1 (1.8)</a:t>
                      </a:r>
                      <a:endParaRPr lang="en-US" sz="1600" kern="1200" noProof="0" dirty="0">
                        <a:solidFill>
                          <a:schemeClr val="bg1"/>
                        </a:solidFill>
                        <a:latin typeface="Calibri" panose="020F0502020204030204" pitchFamily="34" charset="0"/>
                        <a:ea typeface="Microsoft YaHei" panose="020B0503020204020204" pitchFamily="34" charset="-122"/>
                        <a:cs typeface="Calibri" panose="020F0502020204030204" pitchFamily="34" charset="0"/>
                      </a:endParaRPr>
                    </a:p>
                  </a:txBody>
                  <a:tcPr marL="68580" marR="68580" marT="18000" marB="18000" anchor="ctr">
                    <a:lnL>
                      <a:noFill/>
                    </a:lnL>
                    <a:lnR>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100000"/>
                        </a:lnSpc>
                        <a:spcBef>
                          <a:spcPts val="0"/>
                        </a:spcBef>
                        <a:spcAft>
                          <a:spcPts val="0"/>
                        </a:spcAft>
                      </a:pPr>
                      <a:r>
                        <a:rPr lang="en-US" sz="1600" kern="1200" noProof="0" dirty="0">
                          <a:solidFill>
                            <a:schemeClr val="bg1"/>
                          </a:solidFill>
                          <a:latin typeface="Calibri" panose="020F0502020204030204" pitchFamily="34" charset="0"/>
                          <a:cs typeface="Calibri" panose="020F0502020204030204" pitchFamily="34" charset="0"/>
                        </a:rPr>
                        <a:t> </a:t>
                      </a:r>
                    </a:p>
                    <a:p>
                      <a:pPr algn="ctr">
                        <a:lnSpc>
                          <a:spcPct val="100000"/>
                        </a:lnSpc>
                        <a:spcBef>
                          <a:spcPts val="0"/>
                        </a:spcBef>
                        <a:spcAft>
                          <a:spcPts val="0"/>
                        </a:spcAft>
                      </a:pPr>
                      <a:r>
                        <a:rPr lang="en-US" sz="1600" kern="1200" noProof="0" dirty="0">
                          <a:solidFill>
                            <a:schemeClr val="bg1"/>
                          </a:solidFill>
                          <a:latin typeface="Calibri" panose="020F0502020204030204" pitchFamily="34" charset="0"/>
                          <a:cs typeface="Calibri" panose="020F0502020204030204" pitchFamily="34" charset="0"/>
                        </a:rPr>
                        <a:t>11 (37.9)</a:t>
                      </a:r>
                    </a:p>
                    <a:p>
                      <a:pPr algn="ctr">
                        <a:lnSpc>
                          <a:spcPct val="100000"/>
                        </a:lnSpc>
                        <a:spcBef>
                          <a:spcPts val="0"/>
                        </a:spcBef>
                        <a:spcAft>
                          <a:spcPts val="0"/>
                        </a:spcAft>
                      </a:pPr>
                      <a:r>
                        <a:rPr lang="en-US" sz="1600" kern="1200" noProof="0" dirty="0">
                          <a:solidFill>
                            <a:schemeClr val="bg1"/>
                          </a:solidFill>
                          <a:latin typeface="Calibri" panose="020F0502020204030204" pitchFamily="34" charset="0"/>
                          <a:cs typeface="Calibri" panose="020F0502020204030204" pitchFamily="34" charset="0"/>
                        </a:rPr>
                        <a:t>0</a:t>
                      </a:r>
                    </a:p>
                    <a:p>
                      <a:pPr algn="ctr">
                        <a:lnSpc>
                          <a:spcPct val="100000"/>
                        </a:lnSpc>
                        <a:spcBef>
                          <a:spcPts val="0"/>
                        </a:spcBef>
                        <a:spcAft>
                          <a:spcPts val="0"/>
                        </a:spcAft>
                      </a:pPr>
                      <a:r>
                        <a:rPr lang="en-US" sz="1600" kern="1200" noProof="0" dirty="0">
                          <a:solidFill>
                            <a:schemeClr val="bg1"/>
                          </a:solidFill>
                          <a:latin typeface="Calibri" panose="020F0502020204030204" pitchFamily="34" charset="0"/>
                          <a:cs typeface="Calibri" panose="020F0502020204030204" pitchFamily="34" charset="0"/>
                        </a:rPr>
                        <a:t>14 (48.3)</a:t>
                      </a:r>
                    </a:p>
                    <a:p>
                      <a:pPr algn="ctr">
                        <a:lnSpc>
                          <a:spcPct val="100000"/>
                        </a:lnSpc>
                        <a:spcBef>
                          <a:spcPts val="0"/>
                        </a:spcBef>
                        <a:spcAft>
                          <a:spcPts val="0"/>
                        </a:spcAft>
                      </a:pPr>
                      <a:r>
                        <a:rPr lang="en-US" sz="1600" kern="1200" noProof="0" dirty="0">
                          <a:solidFill>
                            <a:schemeClr val="bg1"/>
                          </a:solidFill>
                          <a:latin typeface="Calibri" panose="020F0502020204030204" pitchFamily="34" charset="0"/>
                          <a:cs typeface="Calibri" panose="020F0502020204030204" pitchFamily="34" charset="0"/>
                        </a:rPr>
                        <a:t>1 (3.5)</a:t>
                      </a:r>
                    </a:p>
                    <a:p>
                      <a:pPr algn="ctr">
                        <a:lnSpc>
                          <a:spcPct val="100000"/>
                        </a:lnSpc>
                        <a:spcBef>
                          <a:spcPts val="0"/>
                        </a:spcBef>
                        <a:spcAft>
                          <a:spcPts val="0"/>
                        </a:spcAft>
                      </a:pPr>
                      <a:r>
                        <a:rPr lang="en-US" sz="1600" kern="1200" noProof="0" dirty="0">
                          <a:solidFill>
                            <a:schemeClr val="bg1"/>
                          </a:solidFill>
                          <a:latin typeface="Calibri" panose="020F0502020204030204" pitchFamily="34" charset="0"/>
                          <a:cs typeface="Calibri" panose="020F0502020204030204" pitchFamily="34" charset="0"/>
                        </a:rPr>
                        <a:t>2 (6.9)</a:t>
                      </a:r>
                    </a:p>
                    <a:p>
                      <a:pPr algn="ctr">
                        <a:lnSpc>
                          <a:spcPct val="100000"/>
                        </a:lnSpc>
                        <a:spcBef>
                          <a:spcPts val="0"/>
                        </a:spcBef>
                        <a:spcAft>
                          <a:spcPts val="0"/>
                        </a:spcAft>
                      </a:pPr>
                      <a:r>
                        <a:rPr lang="en-US" sz="1600" kern="1200" noProof="0" dirty="0">
                          <a:solidFill>
                            <a:schemeClr val="bg1"/>
                          </a:solidFill>
                          <a:latin typeface="Calibri" panose="020F0502020204030204" pitchFamily="34" charset="0"/>
                          <a:cs typeface="Calibri" panose="020F0502020204030204" pitchFamily="34" charset="0"/>
                        </a:rPr>
                        <a:t>1 (3.5)</a:t>
                      </a:r>
                      <a:endParaRPr lang="en-US" sz="1600" kern="1200" noProof="0" dirty="0">
                        <a:solidFill>
                          <a:schemeClr val="bg1"/>
                        </a:solidFill>
                        <a:latin typeface="Calibri" panose="020F0502020204030204" pitchFamily="34" charset="0"/>
                        <a:ea typeface="Microsoft YaHei" panose="020B0503020204020204" pitchFamily="34" charset="-122"/>
                        <a:cs typeface="Calibri" panose="020F0502020204030204" pitchFamily="34" charset="0"/>
                      </a:endParaRPr>
                    </a:p>
                  </a:txBody>
                  <a:tcPr marL="68580" marR="68580" marT="18000" marB="18000" anchor="ctr">
                    <a:lnL>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11"/>
                  </a:ext>
                </a:extLst>
              </a:tr>
            </a:tbl>
          </a:graphicData>
        </a:graphic>
      </p:graphicFrame>
      <p:graphicFrame>
        <p:nvGraphicFramePr>
          <p:cNvPr id="11" name="Tabla 8">
            <a:extLst>
              <a:ext uri="{FF2B5EF4-FFF2-40B4-BE49-F238E27FC236}">
                <a16:creationId xmlns:a16="http://schemas.microsoft.com/office/drawing/2014/main" id="{60B479F5-0FC9-C1AF-4C76-5AF0963B9A91}"/>
              </a:ext>
            </a:extLst>
          </p:cNvPr>
          <p:cNvGraphicFramePr>
            <a:graphicFrameLocks noGrp="1"/>
          </p:cNvGraphicFramePr>
          <p:nvPr>
            <p:extLst>
              <p:ext uri="{D42A27DB-BD31-4B8C-83A1-F6EECF244321}">
                <p14:modId xmlns:p14="http://schemas.microsoft.com/office/powerpoint/2010/main" val="2955904803"/>
              </p:ext>
            </p:extLst>
          </p:nvPr>
        </p:nvGraphicFramePr>
        <p:xfrm>
          <a:off x="6134100" y="1606993"/>
          <a:ext cx="5376673" cy="4359340"/>
        </p:xfrm>
        <a:graphic>
          <a:graphicData uri="http://schemas.openxmlformats.org/drawingml/2006/table">
            <a:tbl>
              <a:tblPr firstRow="1" firstCol="1" bandRow="1">
                <a:tableStyleId>{1FECB4D8-DB02-4DC6-A0A2-4F2EBAE1DC90}</a:tableStyleId>
              </a:tblPr>
              <a:tblGrid>
                <a:gridCol w="2286343">
                  <a:extLst>
                    <a:ext uri="{9D8B030D-6E8A-4147-A177-3AD203B41FA5}">
                      <a16:colId xmlns:a16="http://schemas.microsoft.com/office/drawing/2014/main" val="20000"/>
                    </a:ext>
                  </a:extLst>
                </a:gridCol>
                <a:gridCol w="1545165">
                  <a:extLst>
                    <a:ext uri="{9D8B030D-6E8A-4147-A177-3AD203B41FA5}">
                      <a16:colId xmlns:a16="http://schemas.microsoft.com/office/drawing/2014/main" val="20001"/>
                    </a:ext>
                  </a:extLst>
                </a:gridCol>
                <a:gridCol w="1545165">
                  <a:extLst>
                    <a:ext uri="{9D8B030D-6E8A-4147-A177-3AD203B41FA5}">
                      <a16:colId xmlns:a16="http://schemas.microsoft.com/office/drawing/2014/main" val="20002"/>
                    </a:ext>
                  </a:extLst>
                </a:gridCol>
              </a:tblGrid>
              <a:tr h="557740">
                <a:tc>
                  <a:txBody>
                    <a:bodyPr/>
                    <a:lstStyle/>
                    <a:p>
                      <a:pPr>
                        <a:lnSpc>
                          <a:spcPts val="2000"/>
                        </a:lnSpc>
                        <a:spcBef>
                          <a:spcPts val="0"/>
                        </a:spcBef>
                        <a:spcAft>
                          <a:spcPts val="0"/>
                        </a:spcAft>
                      </a:pPr>
                      <a:r>
                        <a:rPr lang="en-US" sz="1600" b="1" kern="1200" noProof="0" dirty="0">
                          <a:solidFill>
                            <a:schemeClr val="tx1"/>
                          </a:solidFill>
                          <a:latin typeface="Calibri" panose="020F0502020204030204" pitchFamily="34" charset="0"/>
                          <a:cs typeface="Calibri" panose="020F0502020204030204" pitchFamily="34" charset="0"/>
                        </a:rPr>
                        <a:t>Characteristic, n (%)</a:t>
                      </a:r>
                      <a:endParaRPr lang="en-US" sz="1600" b="1" kern="1200" noProof="0" dirty="0">
                        <a:solidFill>
                          <a:schemeClr val="tx1"/>
                        </a:solidFill>
                        <a:latin typeface="Calibri" panose="020F0502020204030204" pitchFamily="34" charset="0"/>
                        <a:ea typeface="Microsoft YaHei" panose="020B0503020204020204" pitchFamily="34" charset="-122"/>
                        <a:cs typeface="Calibri" panose="020F0502020204030204" pitchFamily="34" charset="0"/>
                      </a:endParaRPr>
                    </a:p>
                  </a:txBody>
                  <a:tcPr marL="68580" marR="68580" marT="18000" marB="18000" anchor="ctr">
                    <a:lnL w="12700" cmpd="sng">
                      <a:noFill/>
                    </a:lnL>
                    <a:lnR>
                      <a:noFill/>
                    </a:lnR>
                    <a:lnT w="12700" cmpd="sng">
                      <a:noFill/>
                    </a:lnT>
                    <a:lnB w="12700" cmpd="sng">
                      <a:noFill/>
                    </a:lnB>
                    <a:lnTlToBr w="12700" cmpd="sng">
                      <a:noFill/>
                      <a:prstDash val="solid"/>
                    </a:lnTlToBr>
                    <a:lnBlToTr w="12700" cmpd="sng">
                      <a:noFill/>
                      <a:prstDash val="solid"/>
                    </a:lnBlToTr>
                  </a:tcPr>
                </a:tc>
                <a:tc>
                  <a:txBody>
                    <a:bodyPr/>
                    <a:lstStyle/>
                    <a:p>
                      <a:pPr algn="ctr">
                        <a:lnSpc>
                          <a:spcPts val="2000"/>
                        </a:lnSpc>
                        <a:spcBef>
                          <a:spcPts val="0"/>
                        </a:spcBef>
                        <a:spcAft>
                          <a:spcPts val="0"/>
                        </a:spcAft>
                      </a:pPr>
                      <a:r>
                        <a:rPr lang="en-US" sz="1600" b="1" kern="1200" noProof="0" dirty="0">
                          <a:solidFill>
                            <a:schemeClr val="tx1"/>
                          </a:solidFill>
                          <a:latin typeface="Calibri" panose="020F0502020204030204" pitchFamily="34" charset="0"/>
                          <a:cs typeface="Calibri" panose="020F0502020204030204" pitchFamily="34" charset="0"/>
                        </a:rPr>
                        <a:t>Nivo</a:t>
                      </a:r>
                      <a:r>
                        <a:rPr lang="en-US" sz="1600" b="1" kern="1200" baseline="0" noProof="0" dirty="0">
                          <a:solidFill>
                            <a:schemeClr val="tx1"/>
                          </a:solidFill>
                          <a:latin typeface="Calibri" panose="020F0502020204030204" pitchFamily="34" charset="0"/>
                          <a:cs typeface="Calibri" panose="020F0502020204030204" pitchFamily="34" charset="0"/>
                        </a:rPr>
                        <a:t> </a:t>
                      </a:r>
                      <a:r>
                        <a:rPr lang="en-US" sz="1600" b="1" kern="1200" noProof="0" dirty="0">
                          <a:solidFill>
                            <a:schemeClr val="tx1"/>
                          </a:solidFill>
                          <a:latin typeface="Calibri" panose="020F0502020204030204" pitchFamily="34" charset="0"/>
                          <a:cs typeface="Calibri" panose="020F0502020204030204" pitchFamily="34" charset="0"/>
                        </a:rPr>
                        <a:t>+ CT</a:t>
                      </a:r>
                    </a:p>
                    <a:p>
                      <a:pPr algn="ctr">
                        <a:lnSpc>
                          <a:spcPts val="2000"/>
                        </a:lnSpc>
                        <a:spcBef>
                          <a:spcPts val="0"/>
                        </a:spcBef>
                        <a:spcAft>
                          <a:spcPts val="0"/>
                        </a:spcAft>
                      </a:pPr>
                      <a:r>
                        <a:rPr lang="en-US" sz="1600" b="1" kern="1200" noProof="0" dirty="0">
                          <a:solidFill>
                            <a:schemeClr val="tx1"/>
                          </a:solidFill>
                          <a:latin typeface="Calibri" panose="020F0502020204030204" pitchFamily="34" charset="0"/>
                          <a:cs typeface="Calibri" panose="020F0502020204030204" pitchFamily="34" charset="0"/>
                        </a:rPr>
                        <a:t>(n = 57)</a:t>
                      </a:r>
                      <a:endParaRPr lang="en-US" sz="1600" b="1" kern="1200" noProof="0" dirty="0">
                        <a:solidFill>
                          <a:schemeClr val="tx1"/>
                        </a:solidFill>
                        <a:latin typeface="Calibri" panose="020F0502020204030204" pitchFamily="34" charset="0"/>
                        <a:ea typeface="Microsoft YaHei" panose="020B0503020204020204" pitchFamily="34" charset="-122"/>
                        <a:cs typeface="Calibri" panose="020F0502020204030204" pitchFamily="34" charset="0"/>
                      </a:endParaRPr>
                    </a:p>
                  </a:txBody>
                  <a:tcPr marL="68580" marR="68580" marT="18000" marB="18000"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algn="ctr">
                        <a:lnSpc>
                          <a:spcPts val="2000"/>
                        </a:lnSpc>
                        <a:spcBef>
                          <a:spcPts val="0"/>
                        </a:spcBef>
                        <a:spcAft>
                          <a:spcPts val="0"/>
                        </a:spcAft>
                      </a:pPr>
                      <a:r>
                        <a:rPr lang="en-US" sz="1600" b="1" kern="1200" noProof="0" dirty="0">
                          <a:solidFill>
                            <a:schemeClr val="tx1"/>
                          </a:solidFill>
                          <a:latin typeface="Calibri" panose="020F0502020204030204" pitchFamily="34" charset="0"/>
                          <a:cs typeface="Calibri" panose="020F0502020204030204" pitchFamily="34" charset="0"/>
                        </a:rPr>
                        <a:t>CT</a:t>
                      </a:r>
                      <a:endParaRPr lang="en-US" sz="1600" b="1" kern="1200" baseline="0" noProof="0" dirty="0">
                        <a:solidFill>
                          <a:schemeClr val="tx1"/>
                        </a:solidFill>
                        <a:latin typeface="Calibri" panose="020F0502020204030204" pitchFamily="34" charset="0"/>
                        <a:cs typeface="Calibri" panose="020F0502020204030204" pitchFamily="34" charset="0"/>
                      </a:endParaRPr>
                    </a:p>
                    <a:p>
                      <a:pPr algn="ctr">
                        <a:lnSpc>
                          <a:spcPts val="2000"/>
                        </a:lnSpc>
                        <a:spcBef>
                          <a:spcPts val="0"/>
                        </a:spcBef>
                        <a:spcAft>
                          <a:spcPts val="0"/>
                        </a:spcAft>
                      </a:pPr>
                      <a:r>
                        <a:rPr lang="en-US" sz="1600" b="1" kern="1200" noProof="0" dirty="0">
                          <a:solidFill>
                            <a:schemeClr val="tx1"/>
                          </a:solidFill>
                          <a:latin typeface="Calibri" panose="020F0502020204030204" pitchFamily="34" charset="0"/>
                          <a:cs typeface="Calibri" panose="020F0502020204030204" pitchFamily="34" charset="0"/>
                        </a:rPr>
                        <a:t>(n = 29)</a:t>
                      </a:r>
                      <a:endParaRPr lang="en-US" sz="1600" b="1" kern="1200" noProof="0" dirty="0">
                        <a:solidFill>
                          <a:schemeClr val="tx1"/>
                        </a:solidFill>
                        <a:latin typeface="Calibri" panose="020F0502020204030204" pitchFamily="34" charset="0"/>
                        <a:ea typeface="Microsoft YaHei" panose="020B0503020204020204" pitchFamily="34" charset="-122"/>
                        <a:cs typeface="Calibri" panose="020F0502020204030204" pitchFamily="34" charset="0"/>
                      </a:endParaRPr>
                    </a:p>
                  </a:txBody>
                  <a:tcPr marL="68580" marR="68580" marT="18000" marB="18000" anchor="ctr">
                    <a:lnL>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1580823">
                <a:tc>
                  <a:txBody>
                    <a:bodyPr/>
                    <a:lstStyle/>
                    <a:p>
                      <a:pPr>
                        <a:lnSpc>
                          <a:spcPct val="100000"/>
                        </a:lnSpc>
                        <a:spcBef>
                          <a:spcPts val="0"/>
                        </a:spcBef>
                        <a:spcAft>
                          <a:spcPts val="0"/>
                        </a:spcAft>
                      </a:pPr>
                      <a:r>
                        <a:rPr lang="en-US" sz="1600" b="0" kern="1200" noProof="0" dirty="0">
                          <a:solidFill>
                            <a:schemeClr val="bg1"/>
                          </a:solidFill>
                          <a:latin typeface="Calibri" panose="020F0502020204030204" pitchFamily="34" charset="0"/>
                          <a:cs typeface="Calibri" panose="020F0502020204030204" pitchFamily="34" charset="0"/>
                        </a:rPr>
                        <a:t>TNM</a:t>
                      </a:r>
                      <a:r>
                        <a:rPr lang="en-US" sz="1600" b="0" kern="1200" baseline="0" noProof="0" dirty="0">
                          <a:solidFill>
                            <a:schemeClr val="bg1"/>
                          </a:solidFill>
                          <a:latin typeface="Calibri" panose="020F0502020204030204" pitchFamily="34" charset="0"/>
                          <a:cs typeface="Calibri" panose="020F0502020204030204" pitchFamily="34" charset="0"/>
                        </a:rPr>
                        <a:t> classification </a:t>
                      </a:r>
                    </a:p>
                    <a:p>
                      <a:pPr>
                        <a:lnSpc>
                          <a:spcPct val="100000"/>
                        </a:lnSpc>
                        <a:spcBef>
                          <a:spcPts val="0"/>
                        </a:spcBef>
                        <a:spcAft>
                          <a:spcPts val="0"/>
                        </a:spcAft>
                      </a:pPr>
                      <a:r>
                        <a:rPr lang="en-US" sz="1600" b="0" kern="1200" baseline="0" noProof="0" dirty="0">
                          <a:solidFill>
                            <a:schemeClr val="bg1"/>
                          </a:solidFill>
                          <a:latin typeface="Calibri" panose="020F0502020204030204" pitchFamily="34" charset="0"/>
                          <a:cs typeface="Calibri" panose="020F0502020204030204" pitchFamily="34" charset="0"/>
                        </a:rPr>
                        <a:t>(AJCC 8th ed)</a:t>
                      </a:r>
                    </a:p>
                    <a:p>
                      <a:pPr marL="168275" indent="-52388" algn="l" defTabSz="914400" rtl="0" eaLnBrk="1" latinLnBrk="0" hangingPunct="1">
                        <a:lnSpc>
                          <a:spcPct val="100000"/>
                        </a:lnSpc>
                        <a:spcBef>
                          <a:spcPts val="0"/>
                        </a:spcBef>
                        <a:spcAft>
                          <a:spcPts val="0"/>
                        </a:spcAft>
                        <a:buFont typeface="Wingdings" panose="05000000000000000000" pitchFamily="2" charset="2"/>
                        <a:buChar char="§"/>
                      </a:pPr>
                      <a:r>
                        <a:rPr lang="en-US" sz="1600" b="0" kern="1200" noProof="0" dirty="0">
                          <a:solidFill>
                            <a:schemeClr val="bg1"/>
                          </a:solidFill>
                          <a:latin typeface="Calibri" panose="020F0502020204030204" pitchFamily="34" charset="0"/>
                          <a:cs typeface="Calibri" panose="020F0502020204030204" pitchFamily="34" charset="0"/>
                        </a:rPr>
                        <a:t>   T1N2M0</a:t>
                      </a:r>
                    </a:p>
                    <a:p>
                      <a:pPr marL="168275" indent="-52388" algn="l" defTabSz="914400" rtl="0" eaLnBrk="1" latinLnBrk="0" hangingPunct="1">
                        <a:lnSpc>
                          <a:spcPct val="100000"/>
                        </a:lnSpc>
                        <a:spcBef>
                          <a:spcPts val="0"/>
                        </a:spcBef>
                        <a:spcAft>
                          <a:spcPts val="0"/>
                        </a:spcAft>
                        <a:buFont typeface="Wingdings" panose="05000000000000000000" pitchFamily="2" charset="2"/>
                        <a:buChar char="§"/>
                      </a:pPr>
                      <a:r>
                        <a:rPr lang="en-US" sz="1600" b="0" kern="1200" noProof="0" dirty="0">
                          <a:solidFill>
                            <a:schemeClr val="bg1"/>
                          </a:solidFill>
                          <a:latin typeface="Calibri" panose="020F0502020204030204" pitchFamily="34" charset="0"/>
                          <a:cs typeface="Calibri" panose="020F0502020204030204" pitchFamily="34" charset="0"/>
                        </a:rPr>
                        <a:t>   T2N2M0</a:t>
                      </a:r>
                    </a:p>
                    <a:p>
                      <a:pPr marL="168275" indent="-52388" algn="l" defTabSz="914400" rtl="0" eaLnBrk="1" latinLnBrk="0" hangingPunct="1">
                        <a:lnSpc>
                          <a:spcPct val="100000"/>
                        </a:lnSpc>
                        <a:spcBef>
                          <a:spcPts val="0"/>
                        </a:spcBef>
                        <a:spcAft>
                          <a:spcPts val="0"/>
                        </a:spcAft>
                        <a:buFont typeface="Wingdings" panose="05000000000000000000" pitchFamily="2" charset="2"/>
                        <a:buChar char="§"/>
                      </a:pPr>
                      <a:r>
                        <a:rPr lang="en-US" sz="1600" b="0" kern="1200" noProof="0" dirty="0">
                          <a:solidFill>
                            <a:schemeClr val="bg1"/>
                          </a:solidFill>
                          <a:latin typeface="Calibri" panose="020F0502020204030204" pitchFamily="34" charset="0"/>
                          <a:cs typeface="Calibri" panose="020F0502020204030204" pitchFamily="34" charset="0"/>
                        </a:rPr>
                        <a:t>   T3N1M0</a:t>
                      </a:r>
                    </a:p>
                    <a:p>
                      <a:pPr marL="168275" indent="-52388" algn="l" defTabSz="914400" rtl="0" eaLnBrk="1" latinLnBrk="0" hangingPunct="1">
                        <a:lnSpc>
                          <a:spcPct val="100000"/>
                        </a:lnSpc>
                        <a:spcBef>
                          <a:spcPts val="0"/>
                        </a:spcBef>
                        <a:spcAft>
                          <a:spcPts val="0"/>
                        </a:spcAft>
                        <a:buFont typeface="Wingdings" panose="05000000000000000000" pitchFamily="2" charset="2"/>
                        <a:buChar char="§"/>
                      </a:pPr>
                      <a:r>
                        <a:rPr lang="en-US" sz="1600" b="0" kern="1200" noProof="0" dirty="0">
                          <a:solidFill>
                            <a:schemeClr val="bg1"/>
                          </a:solidFill>
                          <a:latin typeface="Calibri" panose="020F0502020204030204" pitchFamily="34" charset="0"/>
                          <a:cs typeface="Calibri" panose="020F0502020204030204" pitchFamily="34" charset="0"/>
                        </a:rPr>
                        <a:t>   T3N2M0</a:t>
                      </a:r>
                    </a:p>
                    <a:p>
                      <a:pPr marL="168275" indent="-52388">
                        <a:lnSpc>
                          <a:spcPct val="100000"/>
                        </a:lnSpc>
                        <a:spcBef>
                          <a:spcPts val="0"/>
                        </a:spcBef>
                        <a:spcAft>
                          <a:spcPts val="0"/>
                        </a:spcAft>
                        <a:buFont typeface="Wingdings" panose="05000000000000000000" pitchFamily="2" charset="2"/>
                        <a:buChar char="§"/>
                      </a:pPr>
                      <a:r>
                        <a:rPr lang="en-US" sz="1600" b="0" kern="1200" noProof="0" dirty="0">
                          <a:solidFill>
                            <a:schemeClr val="bg1"/>
                          </a:solidFill>
                          <a:latin typeface="Calibri" panose="020F0502020204030204" pitchFamily="34" charset="0"/>
                          <a:cs typeface="Calibri" panose="020F0502020204030204" pitchFamily="34" charset="0"/>
                        </a:rPr>
                        <a:t>   T4N0M0</a:t>
                      </a:r>
                    </a:p>
                    <a:p>
                      <a:pPr marL="168275" indent="-52388">
                        <a:lnSpc>
                          <a:spcPct val="100000"/>
                        </a:lnSpc>
                        <a:spcBef>
                          <a:spcPts val="0"/>
                        </a:spcBef>
                        <a:spcAft>
                          <a:spcPts val="0"/>
                        </a:spcAft>
                        <a:buFont typeface="Wingdings" panose="05000000000000000000" pitchFamily="2" charset="2"/>
                        <a:buChar char="§"/>
                      </a:pPr>
                      <a:r>
                        <a:rPr lang="en-US" sz="1600" b="0" kern="1200" noProof="0" dirty="0">
                          <a:solidFill>
                            <a:schemeClr val="bg1"/>
                          </a:solidFill>
                          <a:latin typeface="Calibri" panose="020F0502020204030204" pitchFamily="34" charset="0"/>
                          <a:cs typeface="Calibri" panose="020F0502020204030204" pitchFamily="34" charset="0"/>
                        </a:rPr>
                        <a:t>   T4N1M0</a:t>
                      </a:r>
                      <a:endParaRPr lang="en-US" sz="1600" b="0" kern="1200" noProof="0" dirty="0">
                        <a:solidFill>
                          <a:schemeClr val="bg1"/>
                        </a:solidFill>
                        <a:latin typeface="Calibri" panose="020F0502020204030204" pitchFamily="34" charset="0"/>
                        <a:ea typeface="Microsoft YaHei" panose="020B0503020204020204" pitchFamily="34" charset="-122"/>
                        <a:cs typeface="Calibri" panose="020F0502020204030204" pitchFamily="34" charset="0"/>
                      </a:endParaRPr>
                    </a:p>
                  </a:txBody>
                  <a:tcPr marL="68580" marR="68580" marT="18000" marB="18000" anchor="ctr">
                    <a:lnL w="12700" cmpd="sng">
                      <a:noFill/>
                    </a:lnL>
                    <a:lnR>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100000"/>
                        </a:lnSpc>
                        <a:spcBef>
                          <a:spcPts val="0"/>
                        </a:spcBef>
                        <a:spcAft>
                          <a:spcPts val="0"/>
                        </a:spcAft>
                      </a:pPr>
                      <a:endParaRPr lang="en-US" sz="1600" kern="1200" noProof="0" dirty="0">
                        <a:solidFill>
                          <a:schemeClr val="bg1"/>
                        </a:solidFill>
                        <a:latin typeface="Calibri" panose="020F0502020204030204" pitchFamily="34" charset="0"/>
                        <a:cs typeface="Calibri" panose="020F0502020204030204" pitchFamily="34" charset="0"/>
                      </a:endParaRPr>
                    </a:p>
                    <a:p>
                      <a:pPr algn="ctr">
                        <a:lnSpc>
                          <a:spcPct val="100000"/>
                        </a:lnSpc>
                        <a:spcBef>
                          <a:spcPts val="0"/>
                        </a:spcBef>
                        <a:spcAft>
                          <a:spcPts val="0"/>
                        </a:spcAft>
                      </a:pPr>
                      <a:endParaRPr lang="en-US" sz="1600" kern="1200" noProof="0" dirty="0">
                        <a:solidFill>
                          <a:schemeClr val="bg1"/>
                        </a:solidFill>
                        <a:latin typeface="Calibri" panose="020F0502020204030204" pitchFamily="34" charset="0"/>
                        <a:cs typeface="Calibri" panose="020F0502020204030204" pitchFamily="34" charset="0"/>
                      </a:endParaRPr>
                    </a:p>
                    <a:p>
                      <a:pPr algn="ctr">
                        <a:lnSpc>
                          <a:spcPct val="100000"/>
                        </a:lnSpc>
                        <a:spcBef>
                          <a:spcPts val="0"/>
                        </a:spcBef>
                        <a:spcAft>
                          <a:spcPts val="0"/>
                        </a:spcAft>
                      </a:pPr>
                      <a:r>
                        <a:rPr lang="en-US" sz="1600" kern="1200" noProof="0" dirty="0">
                          <a:solidFill>
                            <a:schemeClr val="bg1"/>
                          </a:solidFill>
                          <a:latin typeface="Calibri" panose="020F0502020204030204" pitchFamily="34" charset="0"/>
                          <a:cs typeface="Calibri" panose="020F0502020204030204" pitchFamily="34" charset="0"/>
                        </a:rPr>
                        <a:t>12 (21.1)</a:t>
                      </a:r>
                    </a:p>
                    <a:p>
                      <a:pPr algn="ctr">
                        <a:lnSpc>
                          <a:spcPct val="100000"/>
                        </a:lnSpc>
                        <a:spcBef>
                          <a:spcPts val="0"/>
                        </a:spcBef>
                        <a:spcAft>
                          <a:spcPts val="0"/>
                        </a:spcAft>
                      </a:pPr>
                      <a:r>
                        <a:rPr lang="en-US" sz="1600" kern="1200" noProof="0" dirty="0">
                          <a:solidFill>
                            <a:schemeClr val="bg1"/>
                          </a:solidFill>
                          <a:latin typeface="Calibri" panose="020F0502020204030204" pitchFamily="34" charset="0"/>
                          <a:cs typeface="Calibri" panose="020F0502020204030204" pitchFamily="34" charset="0"/>
                        </a:rPr>
                        <a:t>16 (28.1)</a:t>
                      </a:r>
                    </a:p>
                    <a:p>
                      <a:pPr algn="ctr">
                        <a:lnSpc>
                          <a:spcPct val="100000"/>
                        </a:lnSpc>
                        <a:spcBef>
                          <a:spcPts val="0"/>
                        </a:spcBef>
                        <a:spcAft>
                          <a:spcPts val="0"/>
                        </a:spcAft>
                      </a:pPr>
                      <a:r>
                        <a:rPr lang="en-US" sz="1600" kern="1200" noProof="0" dirty="0">
                          <a:solidFill>
                            <a:schemeClr val="bg1"/>
                          </a:solidFill>
                          <a:latin typeface="Calibri" panose="020F0502020204030204" pitchFamily="34" charset="0"/>
                          <a:cs typeface="Calibri" panose="020F0502020204030204" pitchFamily="34" charset="0"/>
                        </a:rPr>
                        <a:t>2 (3.5)</a:t>
                      </a:r>
                    </a:p>
                    <a:p>
                      <a:pPr algn="ctr">
                        <a:lnSpc>
                          <a:spcPct val="100000"/>
                        </a:lnSpc>
                        <a:spcBef>
                          <a:spcPts val="0"/>
                        </a:spcBef>
                        <a:spcAft>
                          <a:spcPts val="0"/>
                        </a:spcAft>
                      </a:pPr>
                      <a:r>
                        <a:rPr lang="en-US" sz="1600" kern="1200" noProof="0" dirty="0">
                          <a:solidFill>
                            <a:schemeClr val="bg1"/>
                          </a:solidFill>
                          <a:latin typeface="Calibri" panose="020F0502020204030204" pitchFamily="34" charset="0"/>
                          <a:cs typeface="Calibri" panose="020F0502020204030204" pitchFamily="34" charset="0"/>
                        </a:rPr>
                        <a:t>13 (22.8)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1200" noProof="0" dirty="0">
                          <a:solidFill>
                            <a:schemeClr val="bg1"/>
                          </a:solidFill>
                          <a:latin typeface="Calibri" panose="020F0502020204030204" pitchFamily="34" charset="0"/>
                          <a:cs typeface="Calibri" panose="020F0502020204030204" pitchFamily="34" charset="0"/>
                        </a:rPr>
                        <a:t>6 (10.5)</a:t>
                      </a:r>
                    </a:p>
                    <a:p>
                      <a:pPr algn="ctr">
                        <a:lnSpc>
                          <a:spcPct val="100000"/>
                        </a:lnSpc>
                        <a:spcBef>
                          <a:spcPts val="0"/>
                        </a:spcBef>
                        <a:spcAft>
                          <a:spcPts val="0"/>
                        </a:spcAft>
                      </a:pPr>
                      <a:r>
                        <a:rPr lang="en-US" sz="1600" kern="1200" noProof="0" dirty="0">
                          <a:solidFill>
                            <a:schemeClr val="bg1"/>
                          </a:solidFill>
                          <a:latin typeface="Calibri" panose="020F0502020204030204" pitchFamily="34" charset="0"/>
                          <a:cs typeface="Calibri" panose="020F0502020204030204" pitchFamily="34" charset="0"/>
                        </a:rPr>
                        <a:t>8 (14.0)</a:t>
                      </a:r>
                      <a:endParaRPr lang="en-US" sz="1600" kern="1200" noProof="0" dirty="0">
                        <a:solidFill>
                          <a:schemeClr val="bg1"/>
                        </a:solidFill>
                        <a:latin typeface="Calibri" panose="020F0502020204030204" pitchFamily="34" charset="0"/>
                        <a:ea typeface="Microsoft YaHei" panose="020B0503020204020204" pitchFamily="34" charset="-122"/>
                        <a:cs typeface="Calibri" panose="020F0502020204030204" pitchFamily="34" charset="0"/>
                      </a:endParaRPr>
                    </a:p>
                  </a:txBody>
                  <a:tcPr marL="68580" marR="68580" marT="18000" marB="18000" anchor="ctr">
                    <a:lnL>
                      <a:noFill/>
                    </a:lnL>
                    <a:lnR>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100000"/>
                        </a:lnSpc>
                        <a:spcBef>
                          <a:spcPts val="0"/>
                        </a:spcBef>
                        <a:spcAft>
                          <a:spcPts val="0"/>
                        </a:spcAft>
                      </a:pPr>
                      <a:endParaRPr lang="en-US" sz="1600" kern="1200" noProof="0" dirty="0">
                        <a:solidFill>
                          <a:schemeClr val="bg1"/>
                        </a:solidFill>
                        <a:latin typeface="Calibri" panose="020F0502020204030204" pitchFamily="34" charset="0"/>
                        <a:cs typeface="Calibri" panose="020F0502020204030204" pitchFamily="34" charset="0"/>
                      </a:endParaRPr>
                    </a:p>
                    <a:p>
                      <a:pPr algn="ctr">
                        <a:lnSpc>
                          <a:spcPct val="100000"/>
                        </a:lnSpc>
                        <a:spcBef>
                          <a:spcPts val="0"/>
                        </a:spcBef>
                        <a:spcAft>
                          <a:spcPts val="0"/>
                        </a:spcAft>
                      </a:pPr>
                      <a:endParaRPr lang="en-US" sz="1600" kern="1200" noProof="0" dirty="0">
                        <a:solidFill>
                          <a:schemeClr val="bg1"/>
                        </a:solidFill>
                        <a:latin typeface="Calibri" panose="020F0502020204030204" pitchFamily="34" charset="0"/>
                        <a:cs typeface="Calibri" panose="020F0502020204030204" pitchFamily="34" charset="0"/>
                      </a:endParaRPr>
                    </a:p>
                    <a:p>
                      <a:pPr algn="ctr">
                        <a:lnSpc>
                          <a:spcPct val="100000"/>
                        </a:lnSpc>
                        <a:spcBef>
                          <a:spcPts val="0"/>
                        </a:spcBef>
                        <a:spcAft>
                          <a:spcPts val="0"/>
                        </a:spcAft>
                      </a:pPr>
                      <a:r>
                        <a:rPr lang="en-US" sz="1600" kern="1200" noProof="0" dirty="0">
                          <a:solidFill>
                            <a:schemeClr val="bg1"/>
                          </a:solidFill>
                          <a:latin typeface="Calibri" panose="020F0502020204030204" pitchFamily="34" charset="0"/>
                          <a:cs typeface="Calibri" panose="020F0502020204030204" pitchFamily="34" charset="0"/>
                        </a:rPr>
                        <a:t>4 (13.8)</a:t>
                      </a:r>
                    </a:p>
                    <a:p>
                      <a:pPr algn="ctr">
                        <a:lnSpc>
                          <a:spcPct val="100000"/>
                        </a:lnSpc>
                        <a:spcBef>
                          <a:spcPts val="0"/>
                        </a:spcBef>
                        <a:spcAft>
                          <a:spcPts val="0"/>
                        </a:spcAft>
                      </a:pPr>
                      <a:r>
                        <a:rPr lang="en-US" sz="1600" kern="1200" noProof="0" dirty="0">
                          <a:solidFill>
                            <a:schemeClr val="bg1"/>
                          </a:solidFill>
                          <a:latin typeface="Calibri" panose="020F0502020204030204" pitchFamily="34" charset="0"/>
                          <a:cs typeface="Calibri" panose="020F0502020204030204" pitchFamily="34" charset="0"/>
                        </a:rPr>
                        <a:t>7 (24.1)</a:t>
                      </a:r>
                    </a:p>
                    <a:p>
                      <a:pPr algn="ctr">
                        <a:lnSpc>
                          <a:spcPct val="100000"/>
                        </a:lnSpc>
                        <a:spcBef>
                          <a:spcPts val="0"/>
                        </a:spcBef>
                        <a:spcAft>
                          <a:spcPts val="0"/>
                        </a:spcAft>
                      </a:pPr>
                      <a:r>
                        <a:rPr lang="en-US" sz="1600" kern="1200" noProof="0" dirty="0">
                          <a:solidFill>
                            <a:schemeClr val="bg1"/>
                          </a:solidFill>
                          <a:latin typeface="Calibri" panose="020F0502020204030204" pitchFamily="34" charset="0"/>
                          <a:cs typeface="Calibri" panose="020F0502020204030204" pitchFamily="34" charset="0"/>
                        </a:rPr>
                        <a:t>1 (3.5)</a:t>
                      </a:r>
                    </a:p>
                    <a:p>
                      <a:pPr algn="ctr">
                        <a:lnSpc>
                          <a:spcPct val="100000"/>
                        </a:lnSpc>
                        <a:spcBef>
                          <a:spcPts val="0"/>
                        </a:spcBef>
                        <a:spcAft>
                          <a:spcPts val="0"/>
                        </a:spcAft>
                      </a:pPr>
                      <a:r>
                        <a:rPr lang="en-US" sz="1600" kern="1200" noProof="0" dirty="0">
                          <a:solidFill>
                            <a:schemeClr val="bg1"/>
                          </a:solidFill>
                          <a:latin typeface="Calibri" panose="020F0502020204030204" pitchFamily="34" charset="0"/>
                          <a:cs typeface="Calibri" panose="020F0502020204030204" pitchFamily="34" charset="0"/>
                        </a:rPr>
                        <a:t>5 (19.3)</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kern="1200" noProof="0" dirty="0">
                          <a:solidFill>
                            <a:schemeClr val="bg1"/>
                          </a:solidFill>
                          <a:latin typeface="Calibri" panose="020F0502020204030204" pitchFamily="34" charset="0"/>
                          <a:cs typeface="Calibri" panose="020F0502020204030204" pitchFamily="34" charset="0"/>
                        </a:rPr>
                        <a:t>9 (31.0)</a:t>
                      </a:r>
                    </a:p>
                    <a:p>
                      <a:pPr algn="ctr">
                        <a:lnSpc>
                          <a:spcPct val="100000"/>
                        </a:lnSpc>
                        <a:spcBef>
                          <a:spcPts val="0"/>
                        </a:spcBef>
                        <a:spcAft>
                          <a:spcPts val="0"/>
                        </a:spcAft>
                      </a:pPr>
                      <a:r>
                        <a:rPr lang="en-US" sz="1600" kern="1200" noProof="0" dirty="0">
                          <a:solidFill>
                            <a:schemeClr val="bg1"/>
                          </a:solidFill>
                          <a:latin typeface="Calibri" panose="020F0502020204030204" pitchFamily="34" charset="0"/>
                          <a:cs typeface="Calibri" panose="020F0502020204030204" pitchFamily="34" charset="0"/>
                        </a:rPr>
                        <a:t>3 (10.3)</a:t>
                      </a:r>
                      <a:endParaRPr lang="en-US" sz="1600" kern="1200" noProof="0" dirty="0">
                        <a:solidFill>
                          <a:schemeClr val="bg1"/>
                        </a:solidFill>
                        <a:latin typeface="Calibri" panose="020F0502020204030204" pitchFamily="34" charset="0"/>
                        <a:ea typeface="Microsoft YaHei" panose="020B0503020204020204" pitchFamily="34" charset="-122"/>
                        <a:cs typeface="Calibri" panose="020F0502020204030204" pitchFamily="34" charset="0"/>
                      </a:endParaRPr>
                    </a:p>
                  </a:txBody>
                  <a:tcPr marL="68580" marR="68580" marT="18000" marB="18000" anchor="ctr">
                    <a:lnL>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2"/>
                  </a:ext>
                </a:extLst>
              </a:tr>
              <a:tr h="380658">
                <a:tc>
                  <a:txBody>
                    <a:bodyPr/>
                    <a:lstStyle/>
                    <a:p>
                      <a:pPr>
                        <a:lnSpc>
                          <a:spcPct val="100000"/>
                        </a:lnSpc>
                        <a:spcBef>
                          <a:spcPts val="0"/>
                        </a:spcBef>
                        <a:spcAft>
                          <a:spcPts val="0"/>
                        </a:spcAft>
                      </a:pPr>
                      <a:r>
                        <a:rPr lang="en-US" sz="1600" b="0" kern="1200" noProof="0" dirty="0">
                          <a:solidFill>
                            <a:schemeClr val="bg1"/>
                          </a:solidFill>
                          <a:latin typeface="Calibri" panose="020F0502020204030204" pitchFamily="34" charset="0"/>
                          <a:cs typeface="Calibri" panose="020F0502020204030204" pitchFamily="34" charset="0"/>
                        </a:rPr>
                        <a:t>Median tumor </a:t>
                      </a:r>
                      <a:r>
                        <a:rPr lang="en-US" sz="1600" b="0" kern="1200" baseline="0" noProof="0" dirty="0">
                          <a:solidFill>
                            <a:schemeClr val="bg1"/>
                          </a:solidFill>
                          <a:latin typeface="Calibri" panose="020F0502020204030204" pitchFamily="34" charset="0"/>
                          <a:cs typeface="Calibri" panose="020F0502020204030204" pitchFamily="34" charset="0"/>
                        </a:rPr>
                        <a:t>size, mm (range)</a:t>
                      </a:r>
                      <a:endParaRPr lang="en-US" sz="1600" b="0" kern="1200" noProof="0" dirty="0">
                        <a:solidFill>
                          <a:schemeClr val="bg1"/>
                        </a:solidFill>
                        <a:latin typeface="Calibri" panose="020F0502020204030204" pitchFamily="34" charset="0"/>
                        <a:ea typeface="Microsoft YaHei" panose="020B0503020204020204" pitchFamily="34" charset="-122"/>
                        <a:cs typeface="Calibri" panose="020F0502020204030204" pitchFamily="34" charset="0"/>
                      </a:endParaRPr>
                    </a:p>
                  </a:txBody>
                  <a:tcPr marL="68580" marR="68580" marT="18000" marB="18000" anchor="ctr">
                    <a:lnL w="12700" cmpd="sng">
                      <a:noFill/>
                    </a:lnL>
                    <a:lnR>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100000"/>
                        </a:lnSpc>
                        <a:spcBef>
                          <a:spcPts val="0"/>
                        </a:spcBef>
                        <a:spcAft>
                          <a:spcPts val="0"/>
                        </a:spcAft>
                      </a:pPr>
                      <a:r>
                        <a:rPr lang="en-US" sz="1600" kern="1200" noProof="0" dirty="0">
                          <a:solidFill>
                            <a:schemeClr val="bg1"/>
                          </a:solidFill>
                          <a:latin typeface="Calibri" panose="020F0502020204030204" pitchFamily="34" charset="0"/>
                          <a:cs typeface="Calibri" panose="020F0502020204030204" pitchFamily="34" charset="0"/>
                        </a:rPr>
                        <a:t>43</a:t>
                      </a:r>
                      <a:r>
                        <a:rPr lang="en-US" sz="1600" kern="1200" baseline="0" noProof="0" dirty="0">
                          <a:solidFill>
                            <a:schemeClr val="bg1"/>
                          </a:solidFill>
                          <a:latin typeface="Calibri" panose="020F0502020204030204" pitchFamily="34" charset="0"/>
                          <a:cs typeface="Calibri" panose="020F0502020204030204" pitchFamily="34" charset="0"/>
                        </a:rPr>
                        <a:t> </a:t>
                      </a:r>
                    </a:p>
                    <a:p>
                      <a:pPr algn="ctr">
                        <a:lnSpc>
                          <a:spcPct val="100000"/>
                        </a:lnSpc>
                        <a:spcBef>
                          <a:spcPts val="0"/>
                        </a:spcBef>
                        <a:spcAft>
                          <a:spcPts val="0"/>
                        </a:spcAft>
                      </a:pPr>
                      <a:r>
                        <a:rPr lang="en-US" sz="1600" kern="1200" noProof="0" dirty="0">
                          <a:solidFill>
                            <a:schemeClr val="bg1"/>
                          </a:solidFill>
                          <a:latin typeface="Calibri" panose="020F0502020204030204" pitchFamily="34" charset="0"/>
                          <a:cs typeface="Calibri" panose="020F0502020204030204" pitchFamily="34" charset="0"/>
                        </a:rPr>
                        <a:t>(29-54)</a:t>
                      </a:r>
                      <a:endParaRPr lang="en-US" sz="1600" kern="1200" noProof="0" dirty="0">
                        <a:solidFill>
                          <a:schemeClr val="bg1"/>
                        </a:solidFill>
                        <a:latin typeface="Calibri" panose="020F0502020204030204" pitchFamily="34" charset="0"/>
                        <a:ea typeface="Microsoft YaHei" panose="020B0503020204020204" pitchFamily="34" charset="-122"/>
                        <a:cs typeface="Calibri" panose="020F0502020204030204" pitchFamily="34" charset="0"/>
                      </a:endParaRPr>
                    </a:p>
                  </a:txBody>
                  <a:tcPr marL="68580" marR="68580" marT="18000" marB="18000" anchor="ctr">
                    <a:lnL>
                      <a:noFill/>
                    </a:lnL>
                    <a:lnR>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100000"/>
                        </a:lnSpc>
                        <a:spcBef>
                          <a:spcPts val="0"/>
                        </a:spcBef>
                        <a:spcAft>
                          <a:spcPts val="0"/>
                        </a:spcAft>
                      </a:pPr>
                      <a:r>
                        <a:rPr lang="en-US" sz="1600" kern="1200" noProof="0" dirty="0">
                          <a:solidFill>
                            <a:schemeClr val="bg1"/>
                          </a:solidFill>
                          <a:latin typeface="Calibri" panose="020F0502020204030204" pitchFamily="34" charset="0"/>
                          <a:cs typeface="Calibri" panose="020F0502020204030204" pitchFamily="34" charset="0"/>
                        </a:rPr>
                        <a:t>52 </a:t>
                      </a:r>
                    </a:p>
                    <a:p>
                      <a:pPr algn="ctr">
                        <a:lnSpc>
                          <a:spcPct val="100000"/>
                        </a:lnSpc>
                        <a:spcBef>
                          <a:spcPts val="0"/>
                        </a:spcBef>
                        <a:spcAft>
                          <a:spcPts val="0"/>
                        </a:spcAft>
                      </a:pPr>
                      <a:r>
                        <a:rPr lang="en-US" sz="1600" kern="1200" noProof="0" dirty="0">
                          <a:solidFill>
                            <a:schemeClr val="bg1"/>
                          </a:solidFill>
                          <a:latin typeface="Calibri" panose="020F0502020204030204" pitchFamily="34" charset="0"/>
                          <a:cs typeface="Calibri" panose="020F0502020204030204" pitchFamily="34" charset="0"/>
                        </a:rPr>
                        <a:t>(39-75)</a:t>
                      </a:r>
                      <a:endParaRPr lang="en-US" sz="1600" kern="1200" noProof="0" dirty="0">
                        <a:solidFill>
                          <a:schemeClr val="bg1"/>
                        </a:solidFill>
                        <a:latin typeface="Calibri" panose="020F0502020204030204" pitchFamily="34" charset="0"/>
                        <a:ea typeface="Microsoft YaHei" panose="020B0503020204020204" pitchFamily="34" charset="-122"/>
                        <a:cs typeface="Calibri" panose="020F0502020204030204" pitchFamily="34" charset="0"/>
                      </a:endParaRPr>
                    </a:p>
                  </a:txBody>
                  <a:tcPr marL="68580" marR="68580" marT="18000" marB="18000" anchor="ctr">
                    <a:lnL>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9"/>
                  </a:ext>
                </a:extLst>
              </a:tr>
              <a:tr h="716364">
                <a:tc>
                  <a:txBody>
                    <a:bodyPr/>
                    <a:lstStyle/>
                    <a:p>
                      <a:pPr>
                        <a:lnSpc>
                          <a:spcPct val="100000"/>
                        </a:lnSpc>
                        <a:spcBef>
                          <a:spcPts val="0"/>
                        </a:spcBef>
                        <a:spcAft>
                          <a:spcPts val="0"/>
                        </a:spcAft>
                      </a:pPr>
                      <a:r>
                        <a:rPr lang="en-US" sz="1600" b="0" kern="1200" noProof="0" dirty="0">
                          <a:solidFill>
                            <a:schemeClr val="bg1"/>
                          </a:solidFill>
                          <a:latin typeface="Calibri" panose="020F0502020204030204" pitchFamily="34" charset="0"/>
                          <a:cs typeface="Calibri" panose="020F0502020204030204" pitchFamily="34" charset="0"/>
                        </a:rPr>
                        <a:t>Nodal stage</a:t>
                      </a:r>
                    </a:p>
                    <a:p>
                      <a:pPr marL="168275" indent="-52388">
                        <a:lnSpc>
                          <a:spcPct val="100000"/>
                        </a:lnSpc>
                        <a:spcBef>
                          <a:spcPts val="0"/>
                        </a:spcBef>
                        <a:spcAft>
                          <a:spcPts val="0"/>
                        </a:spcAft>
                        <a:buFont typeface="Wingdings" panose="05000000000000000000" pitchFamily="2" charset="2"/>
                        <a:buChar char="§"/>
                      </a:pPr>
                      <a:r>
                        <a:rPr lang="en-US" sz="1600" b="0" kern="1200" noProof="0" dirty="0">
                          <a:solidFill>
                            <a:schemeClr val="bg1"/>
                          </a:solidFill>
                          <a:latin typeface="Calibri" panose="020F0502020204030204" pitchFamily="34" charset="0"/>
                          <a:cs typeface="Calibri" panose="020F0502020204030204" pitchFamily="34" charset="0"/>
                        </a:rPr>
                        <a:t>   N0</a:t>
                      </a:r>
                    </a:p>
                    <a:p>
                      <a:pPr marL="115888" indent="0">
                        <a:lnSpc>
                          <a:spcPct val="100000"/>
                        </a:lnSpc>
                        <a:spcBef>
                          <a:spcPts val="0"/>
                        </a:spcBef>
                        <a:spcAft>
                          <a:spcPts val="0"/>
                        </a:spcAft>
                        <a:buFont typeface="Wingdings" panose="05000000000000000000" pitchFamily="2" charset="2"/>
                        <a:buChar char="§"/>
                      </a:pPr>
                      <a:r>
                        <a:rPr lang="en-US" sz="1600" b="0" kern="1200" noProof="0" dirty="0">
                          <a:solidFill>
                            <a:schemeClr val="bg1"/>
                          </a:solidFill>
                          <a:latin typeface="Calibri" panose="020F0502020204030204" pitchFamily="34" charset="0"/>
                          <a:cs typeface="Calibri" panose="020F0502020204030204" pitchFamily="34" charset="0"/>
                        </a:rPr>
                        <a:t>   N1</a:t>
                      </a:r>
                    </a:p>
                    <a:p>
                      <a:pPr marL="168275" indent="-52388">
                        <a:lnSpc>
                          <a:spcPct val="100000"/>
                        </a:lnSpc>
                        <a:spcBef>
                          <a:spcPts val="0"/>
                        </a:spcBef>
                        <a:spcAft>
                          <a:spcPts val="0"/>
                        </a:spcAft>
                        <a:buFont typeface="Wingdings" panose="05000000000000000000" pitchFamily="2" charset="2"/>
                        <a:buChar char="§"/>
                      </a:pPr>
                      <a:r>
                        <a:rPr lang="en-US" sz="1600" b="0" kern="1200" noProof="0" dirty="0">
                          <a:solidFill>
                            <a:schemeClr val="bg1"/>
                          </a:solidFill>
                          <a:latin typeface="Calibri" panose="020F0502020204030204" pitchFamily="34" charset="0"/>
                          <a:cs typeface="Calibri" panose="020F0502020204030204" pitchFamily="34" charset="0"/>
                        </a:rPr>
                        <a:t>   N2</a:t>
                      </a:r>
                      <a:endParaRPr lang="en-US" sz="1600" b="0" kern="1200" noProof="0" dirty="0">
                        <a:solidFill>
                          <a:schemeClr val="bg1"/>
                        </a:solidFill>
                        <a:latin typeface="Calibri" panose="020F0502020204030204" pitchFamily="34" charset="0"/>
                        <a:ea typeface="Microsoft YaHei" panose="020B0503020204020204" pitchFamily="34" charset="-122"/>
                        <a:cs typeface="Calibri" panose="020F0502020204030204" pitchFamily="34" charset="0"/>
                      </a:endParaRPr>
                    </a:p>
                  </a:txBody>
                  <a:tcPr marL="68580" marR="68580" marT="18000" marB="18000" anchor="ctr">
                    <a:lnL w="12700" cmpd="sng">
                      <a:noFill/>
                    </a:lnL>
                    <a:lnR>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100000"/>
                        </a:lnSpc>
                        <a:spcBef>
                          <a:spcPts val="0"/>
                        </a:spcBef>
                        <a:spcAft>
                          <a:spcPts val="0"/>
                        </a:spcAft>
                      </a:pPr>
                      <a:endParaRPr lang="en-US" sz="1600" kern="1200" noProof="0" dirty="0">
                        <a:solidFill>
                          <a:schemeClr val="bg1"/>
                        </a:solidFill>
                        <a:latin typeface="Calibri" panose="020F0502020204030204" pitchFamily="34" charset="0"/>
                        <a:cs typeface="Calibri" panose="020F0502020204030204" pitchFamily="34" charset="0"/>
                      </a:endParaRPr>
                    </a:p>
                    <a:p>
                      <a:pPr algn="ctr">
                        <a:lnSpc>
                          <a:spcPct val="100000"/>
                        </a:lnSpc>
                        <a:spcBef>
                          <a:spcPts val="0"/>
                        </a:spcBef>
                        <a:spcAft>
                          <a:spcPts val="0"/>
                        </a:spcAft>
                      </a:pPr>
                      <a:r>
                        <a:rPr lang="en-US" sz="1600" kern="1200" noProof="0" dirty="0">
                          <a:solidFill>
                            <a:schemeClr val="bg1"/>
                          </a:solidFill>
                          <a:latin typeface="Calibri" panose="020F0502020204030204" pitchFamily="34" charset="0"/>
                          <a:cs typeface="Calibri" panose="020F0502020204030204" pitchFamily="34" charset="0"/>
                        </a:rPr>
                        <a:t>6 (10.5)</a:t>
                      </a:r>
                    </a:p>
                    <a:p>
                      <a:pPr algn="ctr">
                        <a:lnSpc>
                          <a:spcPct val="100000"/>
                        </a:lnSpc>
                        <a:spcBef>
                          <a:spcPts val="0"/>
                        </a:spcBef>
                        <a:spcAft>
                          <a:spcPts val="0"/>
                        </a:spcAft>
                      </a:pPr>
                      <a:r>
                        <a:rPr lang="en-US" sz="1600" kern="1200" noProof="0" dirty="0">
                          <a:solidFill>
                            <a:schemeClr val="bg1"/>
                          </a:solidFill>
                          <a:latin typeface="Calibri" panose="020F0502020204030204" pitchFamily="34" charset="0"/>
                          <a:cs typeface="Calibri" panose="020F0502020204030204" pitchFamily="34" charset="0"/>
                        </a:rPr>
                        <a:t>10 (17.5)</a:t>
                      </a:r>
                    </a:p>
                    <a:p>
                      <a:pPr algn="ctr">
                        <a:lnSpc>
                          <a:spcPct val="100000"/>
                        </a:lnSpc>
                        <a:spcBef>
                          <a:spcPts val="0"/>
                        </a:spcBef>
                        <a:spcAft>
                          <a:spcPts val="0"/>
                        </a:spcAft>
                      </a:pPr>
                      <a:r>
                        <a:rPr lang="en-US" sz="1600" kern="1200" noProof="0" dirty="0">
                          <a:solidFill>
                            <a:schemeClr val="bg1"/>
                          </a:solidFill>
                          <a:latin typeface="Calibri" panose="020F0502020204030204" pitchFamily="34" charset="0"/>
                          <a:cs typeface="Calibri" panose="020F0502020204030204" pitchFamily="34" charset="0"/>
                        </a:rPr>
                        <a:t>41 (71.9)</a:t>
                      </a:r>
                      <a:endParaRPr lang="en-US" sz="1600" kern="1200" noProof="0" dirty="0">
                        <a:solidFill>
                          <a:schemeClr val="bg1"/>
                        </a:solidFill>
                        <a:latin typeface="Calibri" panose="020F0502020204030204" pitchFamily="34" charset="0"/>
                        <a:ea typeface="Microsoft YaHei" panose="020B0503020204020204" pitchFamily="34" charset="-122"/>
                        <a:cs typeface="Calibri" panose="020F0502020204030204" pitchFamily="34" charset="0"/>
                      </a:endParaRPr>
                    </a:p>
                  </a:txBody>
                  <a:tcPr marL="68580" marR="68580" marT="18000" marB="18000" anchor="ctr">
                    <a:lnL>
                      <a:noFill/>
                    </a:lnL>
                    <a:lnR>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100000"/>
                        </a:lnSpc>
                        <a:spcBef>
                          <a:spcPts val="0"/>
                        </a:spcBef>
                        <a:spcAft>
                          <a:spcPts val="0"/>
                        </a:spcAft>
                      </a:pPr>
                      <a:endParaRPr lang="en-US" sz="1600" kern="1200" noProof="0" dirty="0">
                        <a:solidFill>
                          <a:schemeClr val="bg1"/>
                        </a:solidFill>
                        <a:latin typeface="Calibri" panose="020F0502020204030204" pitchFamily="34" charset="0"/>
                        <a:cs typeface="Calibri" panose="020F0502020204030204" pitchFamily="34" charset="0"/>
                      </a:endParaRPr>
                    </a:p>
                    <a:p>
                      <a:pPr algn="ctr">
                        <a:lnSpc>
                          <a:spcPct val="100000"/>
                        </a:lnSpc>
                        <a:spcBef>
                          <a:spcPts val="0"/>
                        </a:spcBef>
                        <a:spcAft>
                          <a:spcPts val="0"/>
                        </a:spcAft>
                      </a:pPr>
                      <a:r>
                        <a:rPr lang="en-US" sz="1600" kern="1200" noProof="0" dirty="0">
                          <a:solidFill>
                            <a:schemeClr val="bg1"/>
                          </a:solidFill>
                          <a:latin typeface="Calibri" panose="020F0502020204030204" pitchFamily="34" charset="0"/>
                          <a:cs typeface="Calibri" panose="020F0502020204030204" pitchFamily="34" charset="0"/>
                        </a:rPr>
                        <a:t>9 (31.0)</a:t>
                      </a:r>
                    </a:p>
                    <a:p>
                      <a:pPr algn="ctr">
                        <a:lnSpc>
                          <a:spcPct val="100000"/>
                        </a:lnSpc>
                        <a:spcBef>
                          <a:spcPts val="0"/>
                        </a:spcBef>
                        <a:spcAft>
                          <a:spcPts val="0"/>
                        </a:spcAft>
                      </a:pPr>
                      <a:r>
                        <a:rPr lang="en-US" sz="1600" kern="1200" noProof="0" dirty="0">
                          <a:solidFill>
                            <a:schemeClr val="bg1"/>
                          </a:solidFill>
                          <a:latin typeface="Calibri" panose="020F0502020204030204" pitchFamily="34" charset="0"/>
                          <a:cs typeface="Calibri" panose="020F0502020204030204" pitchFamily="34" charset="0"/>
                        </a:rPr>
                        <a:t>4 (13.8)</a:t>
                      </a:r>
                    </a:p>
                    <a:p>
                      <a:pPr algn="ctr">
                        <a:lnSpc>
                          <a:spcPct val="100000"/>
                        </a:lnSpc>
                        <a:spcBef>
                          <a:spcPts val="0"/>
                        </a:spcBef>
                        <a:spcAft>
                          <a:spcPts val="0"/>
                        </a:spcAft>
                      </a:pPr>
                      <a:r>
                        <a:rPr lang="en-US" sz="1600" kern="1200" noProof="0" dirty="0">
                          <a:solidFill>
                            <a:schemeClr val="bg1"/>
                          </a:solidFill>
                          <a:latin typeface="Calibri" panose="020F0502020204030204" pitchFamily="34" charset="0"/>
                          <a:cs typeface="Calibri" panose="020F0502020204030204" pitchFamily="34" charset="0"/>
                        </a:rPr>
                        <a:t>16 (55.2)</a:t>
                      </a:r>
                      <a:endParaRPr lang="en-US" sz="1600" kern="1200" noProof="0" dirty="0">
                        <a:solidFill>
                          <a:schemeClr val="bg1"/>
                        </a:solidFill>
                        <a:latin typeface="Calibri" panose="020F0502020204030204" pitchFamily="34" charset="0"/>
                        <a:ea typeface="Microsoft YaHei" panose="020B0503020204020204" pitchFamily="34" charset="-122"/>
                        <a:cs typeface="Calibri" panose="020F0502020204030204" pitchFamily="34" charset="0"/>
                      </a:endParaRPr>
                    </a:p>
                  </a:txBody>
                  <a:tcPr marL="68580" marR="68580" marT="18000" marB="18000" anchor="ctr">
                    <a:lnL>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10"/>
                  </a:ext>
                </a:extLst>
              </a:tr>
              <a:tr h="197608">
                <a:tc>
                  <a:txBody>
                    <a:bodyPr/>
                    <a:lstStyle/>
                    <a:p>
                      <a:pPr>
                        <a:lnSpc>
                          <a:spcPct val="100000"/>
                        </a:lnSpc>
                        <a:spcBef>
                          <a:spcPts val="0"/>
                        </a:spcBef>
                        <a:spcAft>
                          <a:spcPts val="0"/>
                        </a:spcAft>
                      </a:pPr>
                      <a:r>
                        <a:rPr lang="en-US" sz="1600" b="0" kern="1200" noProof="0" dirty="0">
                          <a:solidFill>
                            <a:schemeClr val="bg1"/>
                          </a:solidFill>
                          <a:latin typeface="Calibri" panose="020F0502020204030204" pitchFamily="34" charset="0"/>
                          <a:cs typeface="Calibri" panose="020F0502020204030204" pitchFamily="34" charset="0"/>
                        </a:rPr>
                        <a:t>N2 multiple station</a:t>
                      </a:r>
                      <a:endParaRPr lang="en-US" sz="1600" b="0" kern="1200" noProof="0" dirty="0">
                        <a:solidFill>
                          <a:schemeClr val="bg1"/>
                        </a:solidFill>
                        <a:latin typeface="Calibri" panose="020F0502020204030204" pitchFamily="34" charset="0"/>
                        <a:ea typeface="Microsoft YaHei" panose="020B0503020204020204" pitchFamily="34" charset="-122"/>
                        <a:cs typeface="Calibri" panose="020F0502020204030204" pitchFamily="34" charset="0"/>
                      </a:endParaRPr>
                    </a:p>
                  </a:txBody>
                  <a:tcPr marL="68580" marR="68580" marT="18000" marB="18000" anchor="ctr">
                    <a:lnL w="12700" cmpd="sng">
                      <a:noFill/>
                    </a:lnL>
                    <a:lnR>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100000"/>
                        </a:lnSpc>
                        <a:spcBef>
                          <a:spcPts val="0"/>
                        </a:spcBef>
                        <a:spcAft>
                          <a:spcPts val="0"/>
                        </a:spcAft>
                      </a:pPr>
                      <a:r>
                        <a:rPr lang="en-US" sz="1600" kern="1200" noProof="0" dirty="0">
                          <a:solidFill>
                            <a:schemeClr val="bg1"/>
                          </a:solidFill>
                          <a:latin typeface="Calibri" panose="020F0502020204030204" pitchFamily="34" charset="0"/>
                          <a:cs typeface="Calibri" panose="020F0502020204030204" pitchFamily="34" charset="0"/>
                        </a:rPr>
                        <a:t>21 (36.8)</a:t>
                      </a:r>
                      <a:endParaRPr lang="en-US" sz="1600" kern="1200" noProof="0" dirty="0">
                        <a:solidFill>
                          <a:schemeClr val="bg1"/>
                        </a:solidFill>
                        <a:latin typeface="Calibri" panose="020F0502020204030204" pitchFamily="34" charset="0"/>
                        <a:ea typeface="Microsoft YaHei" panose="020B0503020204020204" pitchFamily="34" charset="-122"/>
                        <a:cs typeface="Calibri" panose="020F0502020204030204" pitchFamily="34" charset="0"/>
                      </a:endParaRPr>
                    </a:p>
                  </a:txBody>
                  <a:tcPr marL="68580" marR="68580" marT="18000" marB="18000" anchor="ctr">
                    <a:lnL>
                      <a:noFill/>
                    </a:lnL>
                    <a:lnR>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100000"/>
                        </a:lnSpc>
                        <a:spcBef>
                          <a:spcPts val="0"/>
                        </a:spcBef>
                        <a:spcAft>
                          <a:spcPts val="0"/>
                        </a:spcAft>
                      </a:pPr>
                      <a:r>
                        <a:rPr lang="en-US" sz="1600" kern="1200" noProof="0" dirty="0">
                          <a:solidFill>
                            <a:schemeClr val="bg1"/>
                          </a:solidFill>
                          <a:latin typeface="Calibri" panose="020F0502020204030204" pitchFamily="34" charset="0"/>
                          <a:cs typeface="Calibri" panose="020F0502020204030204" pitchFamily="34" charset="0"/>
                        </a:rPr>
                        <a:t>10</a:t>
                      </a:r>
                      <a:r>
                        <a:rPr lang="en-US" sz="1600" kern="1200" baseline="0" noProof="0" dirty="0">
                          <a:solidFill>
                            <a:schemeClr val="bg1"/>
                          </a:solidFill>
                          <a:latin typeface="Calibri" panose="020F0502020204030204" pitchFamily="34" charset="0"/>
                          <a:cs typeface="Calibri" panose="020F0502020204030204" pitchFamily="34" charset="0"/>
                        </a:rPr>
                        <a:t> (34.5)</a:t>
                      </a:r>
                      <a:endParaRPr lang="en-US" sz="1600" kern="1200" noProof="0" dirty="0">
                        <a:solidFill>
                          <a:schemeClr val="bg1"/>
                        </a:solidFill>
                        <a:latin typeface="Calibri" panose="020F0502020204030204" pitchFamily="34" charset="0"/>
                        <a:ea typeface="Microsoft YaHei" panose="020B0503020204020204" pitchFamily="34" charset="-122"/>
                        <a:cs typeface="Calibri" panose="020F0502020204030204" pitchFamily="34" charset="0"/>
                      </a:endParaRPr>
                    </a:p>
                  </a:txBody>
                  <a:tcPr marL="68580" marR="68580" marT="18000" marB="18000" anchor="ctr">
                    <a:lnL>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871738165"/>
                  </a:ext>
                </a:extLst>
              </a:tr>
            </a:tbl>
          </a:graphicData>
        </a:graphic>
      </p:graphicFrame>
    </p:spTree>
    <p:extLst>
      <p:ext uri="{BB962C8B-B14F-4D97-AF65-F5344CB8AC3E}">
        <p14:creationId xmlns:p14="http://schemas.microsoft.com/office/powerpoint/2010/main" val="20477593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ACDDA-829D-444B-99F6-96470977A465}"/>
              </a:ext>
            </a:extLst>
          </p:cNvPr>
          <p:cNvSpPr>
            <a:spLocks noGrp="1"/>
          </p:cNvSpPr>
          <p:nvPr>
            <p:ph type="title"/>
          </p:nvPr>
        </p:nvSpPr>
        <p:spPr/>
        <p:txBody>
          <a:bodyPr/>
          <a:lstStyle/>
          <a:p>
            <a:r>
              <a:rPr lang="en-US" altLang="en-US" dirty="0"/>
              <a:t>NADIM II: Surgery Summary</a:t>
            </a:r>
            <a:endParaRPr lang="en-US" dirty="0"/>
          </a:p>
        </p:txBody>
      </p:sp>
      <p:graphicFrame>
        <p:nvGraphicFramePr>
          <p:cNvPr id="5" name="Tabla 105">
            <a:extLst>
              <a:ext uri="{FF2B5EF4-FFF2-40B4-BE49-F238E27FC236}">
                <a16:creationId xmlns:a16="http://schemas.microsoft.com/office/drawing/2014/main" id="{8CE21758-97CF-F1B5-7D4E-8862A5DB1852}"/>
              </a:ext>
            </a:extLst>
          </p:cNvPr>
          <p:cNvGraphicFramePr>
            <a:graphicFrameLocks noGrp="1"/>
          </p:cNvGraphicFramePr>
          <p:nvPr>
            <p:ph sz="half" idx="1"/>
            <p:extLst>
              <p:ext uri="{D42A27DB-BD31-4B8C-83A1-F6EECF244321}">
                <p14:modId xmlns:p14="http://schemas.microsoft.com/office/powerpoint/2010/main" val="3969438130"/>
              </p:ext>
            </p:extLst>
          </p:nvPr>
        </p:nvGraphicFramePr>
        <p:xfrm>
          <a:off x="719138" y="1600200"/>
          <a:ext cx="5442175" cy="2524098"/>
        </p:xfrm>
        <a:graphic>
          <a:graphicData uri="http://schemas.openxmlformats.org/drawingml/2006/table">
            <a:tbl>
              <a:tblPr firstRow="1" firstCol="1" bandRow="1">
                <a:tableStyleId>{1FECB4D8-DB02-4DC6-A0A2-4F2EBAE1DC90}</a:tableStyleId>
              </a:tblPr>
              <a:tblGrid>
                <a:gridCol w="2358276">
                  <a:extLst>
                    <a:ext uri="{9D8B030D-6E8A-4147-A177-3AD203B41FA5}">
                      <a16:colId xmlns:a16="http://schemas.microsoft.com/office/drawing/2014/main" val="20000"/>
                    </a:ext>
                  </a:extLst>
                </a:gridCol>
                <a:gridCol w="1088435">
                  <a:extLst>
                    <a:ext uri="{9D8B030D-6E8A-4147-A177-3AD203B41FA5}">
                      <a16:colId xmlns:a16="http://schemas.microsoft.com/office/drawing/2014/main" val="20001"/>
                    </a:ext>
                  </a:extLst>
                </a:gridCol>
                <a:gridCol w="997732">
                  <a:extLst>
                    <a:ext uri="{9D8B030D-6E8A-4147-A177-3AD203B41FA5}">
                      <a16:colId xmlns:a16="http://schemas.microsoft.com/office/drawing/2014/main" val="20002"/>
                    </a:ext>
                  </a:extLst>
                </a:gridCol>
                <a:gridCol w="997732">
                  <a:extLst>
                    <a:ext uri="{9D8B030D-6E8A-4147-A177-3AD203B41FA5}">
                      <a16:colId xmlns:a16="http://schemas.microsoft.com/office/drawing/2014/main" val="20003"/>
                    </a:ext>
                  </a:extLst>
                </a:gridCol>
              </a:tblGrid>
              <a:tr h="466879">
                <a:tc>
                  <a:txBody>
                    <a:bodyPr/>
                    <a:lstStyle>
                      <a:lvl1pPr marL="0" algn="l" defTabSz="914400" rtl="0" eaLnBrk="1" latinLnBrk="0" hangingPunct="1">
                        <a:defRPr sz="1800" kern="1200">
                          <a:solidFill>
                            <a:schemeClr val="tx1"/>
                          </a:solidFill>
                          <a:latin typeface="Microsoft YaHei"/>
                        </a:defRPr>
                      </a:lvl1pPr>
                      <a:lvl2pPr marL="457200" algn="l" defTabSz="914400" rtl="0" eaLnBrk="1" latinLnBrk="0" hangingPunct="1">
                        <a:defRPr sz="1800" kern="1200">
                          <a:solidFill>
                            <a:schemeClr val="tx1"/>
                          </a:solidFill>
                          <a:latin typeface="Microsoft YaHei"/>
                        </a:defRPr>
                      </a:lvl2pPr>
                      <a:lvl3pPr marL="914400" algn="l" defTabSz="914400" rtl="0" eaLnBrk="1" latinLnBrk="0" hangingPunct="1">
                        <a:defRPr sz="1800" kern="1200">
                          <a:solidFill>
                            <a:schemeClr val="tx1"/>
                          </a:solidFill>
                          <a:latin typeface="Microsoft YaHei"/>
                        </a:defRPr>
                      </a:lvl3pPr>
                      <a:lvl4pPr marL="1371600" algn="l" defTabSz="914400" rtl="0" eaLnBrk="1" latinLnBrk="0" hangingPunct="1">
                        <a:defRPr sz="1800" kern="1200">
                          <a:solidFill>
                            <a:schemeClr val="tx1"/>
                          </a:solidFill>
                          <a:latin typeface="Microsoft YaHei"/>
                        </a:defRPr>
                      </a:lvl4pPr>
                      <a:lvl5pPr marL="1828800" algn="l" defTabSz="914400" rtl="0" eaLnBrk="1" latinLnBrk="0" hangingPunct="1">
                        <a:defRPr sz="1800" kern="1200">
                          <a:solidFill>
                            <a:schemeClr val="tx1"/>
                          </a:solidFill>
                          <a:latin typeface="Microsoft YaHei"/>
                        </a:defRPr>
                      </a:lvl5pPr>
                      <a:lvl6pPr marL="2286000" algn="l" defTabSz="914400" rtl="0" eaLnBrk="1" latinLnBrk="0" hangingPunct="1">
                        <a:defRPr sz="1800" kern="1200">
                          <a:solidFill>
                            <a:schemeClr val="tx1"/>
                          </a:solidFill>
                          <a:latin typeface="Microsoft YaHei"/>
                        </a:defRPr>
                      </a:lvl6pPr>
                      <a:lvl7pPr marL="2743200" algn="l" defTabSz="914400" rtl="0" eaLnBrk="1" latinLnBrk="0" hangingPunct="1">
                        <a:defRPr sz="1800" kern="1200">
                          <a:solidFill>
                            <a:schemeClr val="tx1"/>
                          </a:solidFill>
                          <a:latin typeface="Microsoft YaHei"/>
                        </a:defRPr>
                      </a:lvl7pPr>
                      <a:lvl8pPr marL="3200400" algn="l" defTabSz="914400" rtl="0" eaLnBrk="1" latinLnBrk="0" hangingPunct="1">
                        <a:defRPr sz="1800" kern="1200">
                          <a:solidFill>
                            <a:schemeClr val="tx1"/>
                          </a:solidFill>
                          <a:latin typeface="Microsoft YaHei"/>
                        </a:defRPr>
                      </a:lvl8pPr>
                      <a:lvl9pPr marL="3657600" algn="l" defTabSz="914400" rtl="0" eaLnBrk="1" latinLnBrk="0" hangingPunct="1">
                        <a:defRPr sz="1800" kern="1200">
                          <a:solidFill>
                            <a:schemeClr val="tx1"/>
                          </a:solidFill>
                          <a:latin typeface="Microsoft YaHei"/>
                        </a:defRPr>
                      </a:lvl9pPr>
                    </a:lstStyle>
                    <a:p>
                      <a:pPr>
                        <a:lnSpc>
                          <a:spcPct val="100000"/>
                        </a:lnSpc>
                        <a:spcBef>
                          <a:spcPts val="0"/>
                        </a:spcBef>
                        <a:spcAft>
                          <a:spcPts val="0"/>
                        </a:spcAft>
                      </a:pPr>
                      <a:r>
                        <a:rPr lang="en-US" sz="1600" b="1" kern="1200" noProof="0" dirty="0">
                          <a:solidFill>
                            <a:schemeClr val="tx1"/>
                          </a:solidFill>
                          <a:latin typeface="Calibri" panose="020F0502020204030204" pitchFamily="34" charset="0"/>
                          <a:ea typeface="Microsoft YaHei" panose="020B0503020204020204" pitchFamily="34" charset="-122"/>
                          <a:cs typeface="Calibri" panose="020F0502020204030204" pitchFamily="34" charset="0"/>
                        </a:rPr>
                        <a:t>Type of Surgery, n (%)</a:t>
                      </a:r>
                      <a:r>
                        <a:rPr lang="en-US" sz="1600" b="1" kern="1200" baseline="30000" noProof="0" dirty="0">
                          <a:solidFill>
                            <a:schemeClr val="tx1"/>
                          </a:solidFill>
                          <a:latin typeface="Calibri" panose="020F0502020204030204" pitchFamily="34" charset="0"/>
                          <a:ea typeface="Microsoft YaHei" panose="020B0503020204020204" pitchFamily="34" charset="-122"/>
                          <a:cs typeface="Calibri" panose="020F0502020204030204" pitchFamily="34" charset="0"/>
                        </a:rPr>
                        <a:t>1</a:t>
                      </a:r>
                    </a:p>
                  </a:txBody>
                  <a:tcPr marL="68580" marR="68580" marT="36000" marB="36000">
                    <a:lnL w="12700" cmpd="sng">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kern="1200">
                          <a:solidFill>
                            <a:schemeClr val="tx1"/>
                          </a:solidFill>
                          <a:latin typeface="Microsoft YaHei"/>
                        </a:defRPr>
                      </a:lvl1pPr>
                      <a:lvl2pPr marL="457200" algn="l" defTabSz="914400" rtl="0" eaLnBrk="1" latinLnBrk="0" hangingPunct="1">
                        <a:defRPr sz="1800" kern="1200">
                          <a:solidFill>
                            <a:schemeClr val="tx1"/>
                          </a:solidFill>
                          <a:latin typeface="Microsoft YaHei"/>
                        </a:defRPr>
                      </a:lvl2pPr>
                      <a:lvl3pPr marL="914400" algn="l" defTabSz="914400" rtl="0" eaLnBrk="1" latinLnBrk="0" hangingPunct="1">
                        <a:defRPr sz="1800" kern="1200">
                          <a:solidFill>
                            <a:schemeClr val="tx1"/>
                          </a:solidFill>
                          <a:latin typeface="Microsoft YaHei"/>
                        </a:defRPr>
                      </a:lvl3pPr>
                      <a:lvl4pPr marL="1371600" algn="l" defTabSz="914400" rtl="0" eaLnBrk="1" latinLnBrk="0" hangingPunct="1">
                        <a:defRPr sz="1800" kern="1200">
                          <a:solidFill>
                            <a:schemeClr val="tx1"/>
                          </a:solidFill>
                          <a:latin typeface="Microsoft YaHei"/>
                        </a:defRPr>
                      </a:lvl4pPr>
                      <a:lvl5pPr marL="1828800" algn="l" defTabSz="914400" rtl="0" eaLnBrk="1" latinLnBrk="0" hangingPunct="1">
                        <a:defRPr sz="1800" kern="1200">
                          <a:solidFill>
                            <a:schemeClr val="tx1"/>
                          </a:solidFill>
                          <a:latin typeface="Microsoft YaHei"/>
                        </a:defRPr>
                      </a:lvl5pPr>
                      <a:lvl6pPr marL="2286000" algn="l" defTabSz="914400" rtl="0" eaLnBrk="1" latinLnBrk="0" hangingPunct="1">
                        <a:defRPr sz="1800" kern="1200">
                          <a:solidFill>
                            <a:schemeClr val="tx1"/>
                          </a:solidFill>
                          <a:latin typeface="Microsoft YaHei"/>
                        </a:defRPr>
                      </a:lvl6pPr>
                      <a:lvl7pPr marL="2743200" algn="l" defTabSz="914400" rtl="0" eaLnBrk="1" latinLnBrk="0" hangingPunct="1">
                        <a:defRPr sz="1800" kern="1200">
                          <a:solidFill>
                            <a:schemeClr val="tx1"/>
                          </a:solidFill>
                          <a:latin typeface="Microsoft YaHei"/>
                        </a:defRPr>
                      </a:lvl7pPr>
                      <a:lvl8pPr marL="3200400" algn="l" defTabSz="914400" rtl="0" eaLnBrk="1" latinLnBrk="0" hangingPunct="1">
                        <a:defRPr sz="1800" kern="1200">
                          <a:solidFill>
                            <a:schemeClr val="tx1"/>
                          </a:solidFill>
                          <a:latin typeface="Microsoft YaHei"/>
                        </a:defRPr>
                      </a:lvl8pPr>
                      <a:lvl9pPr marL="3657600" algn="l" defTabSz="914400" rtl="0" eaLnBrk="1" latinLnBrk="0" hangingPunct="1">
                        <a:defRPr sz="1800" kern="1200">
                          <a:solidFill>
                            <a:schemeClr val="tx1"/>
                          </a:solidFill>
                          <a:latin typeface="Microsoft YaHei"/>
                        </a:defRPr>
                      </a:lvl9pPr>
                    </a:lstStyle>
                    <a:p>
                      <a:pPr algn="ctr">
                        <a:lnSpc>
                          <a:spcPct val="100000"/>
                        </a:lnSpc>
                        <a:spcBef>
                          <a:spcPts val="0"/>
                        </a:spcBef>
                        <a:spcAft>
                          <a:spcPts val="0"/>
                        </a:spcAft>
                      </a:pPr>
                      <a:r>
                        <a:rPr lang="en-US" sz="1600" b="1" kern="1200" noProof="0" dirty="0">
                          <a:solidFill>
                            <a:schemeClr val="tx1"/>
                          </a:solidFill>
                          <a:latin typeface="Calibri" panose="020F0502020204030204" pitchFamily="34" charset="0"/>
                          <a:cs typeface="Calibri" panose="020F0502020204030204" pitchFamily="34" charset="0"/>
                        </a:rPr>
                        <a:t>Nivo + CT</a:t>
                      </a:r>
                    </a:p>
                    <a:p>
                      <a:pPr algn="ctr">
                        <a:lnSpc>
                          <a:spcPct val="100000"/>
                        </a:lnSpc>
                        <a:spcBef>
                          <a:spcPts val="0"/>
                        </a:spcBef>
                        <a:spcAft>
                          <a:spcPts val="0"/>
                        </a:spcAft>
                      </a:pPr>
                      <a:r>
                        <a:rPr lang="en-US" sz="1600" b="1" kern="1200" noProof="0" dirty="0">
                          <a:solidFill>
                            <a:schemeClr val="tx1"/>
                          </a:solidFill>
                          <a:latin typeface="Calibri" panose="020F0502020204030204" pitchFamily="34" charset="0"/>
                          <a:cs typeface="Calibri" panose="020F0502020204030204" pitchFamily="34" charset="0"/>
                        </a:rPr>
                        <a:t>(n = 53)</a:t>
                      </a:r>
                      <a:endParaRPr lang="en-US" sz="1600" b="1" kern="1200" noProof="0" dirty="0">
                        <a:solidFill>
                          <a:schemeClr val="tx1"/>
                        </a:solidFill>
                        <a:latin typeface="Calibri" panose="020F0502020204030204" pitchFamily="34" charset="0"/>
                        <a:ea typeface="Microsoft YaHei" panose="020B0503020204020204" pitchFamily="34" charset="-122"/>
                        <a:cs typeface="Calibri" panose="020F0502020204030204" pitchFamily="34" charset="0"/>
                      </a:endParaRPr>
                    </a:p>
                  </a:txBody>
                  <a:tcPr marL="68580" marR="68580" marT="36000" marB="36000">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kern="1200">
                          <a:solidFill>
                            <a:schemeClr val="tx1"/>
                          </a:solidFill>
                          <a:latin typeface="Microsoft YaHei"/>
                        </a:defRPr>
                      </a:lvl1pPr>
                      <a:lvl2pPr marL="457200" algn="l" defTabSz="914400" rtl="0" eaLnBrk="1" latinLnBrk="0" hangingPunct="1">
                        <a:defRPr sz="1800" kern="1200">
                          <a:solidFill>
                            <a:schemeClr val="tx1"/>
                          </a:solidFill>
                          <a:latin typeface="Microsoft YaHei"/>
                        </a:defRPr>
                      </a:lvl2pPr>
                      <a:lvl3pPr marL="914400" algn="l" defTabSz="914400" rtl="0" eaLnBrk="1" latinLnBrk="0" hangingPunct="1">
                        <a:defRPr sz="1800" kern="1200">
                          <a:solidFill>
                            <a:schemeClr val="tx1"/>
                          </a:solidFill>
                          <a:latin typeface="Microsoft YaHei"/>
                        </a:defRPr>
                      </a:lvl3pPr>
                      <a:lvl4pPr marL="1371600" algn="l" defTabSz="914400" rtl="0" eaLnBrk="1" latinLnBrk="0" hangingPunct="1">
                        <a:defRPr sz="1800" kern="1200">
                          <a:solidFill>
                            <a:schemeClr val="tx1"/>
                          </a:solidFill>
                          <a:latin typeface="Microsoft YaHei"/>
                        </a:defRPr>
                      </a:lvl4pPr>
                      <a:lvl5pPr marL="1828800" algn="l" defTabSz="914400" rtl="0" eaLnBrk="1" latinLnBrk="0" hangingPunct="1">
                        <a:defRPr sz="1800" kern="1200">
                          <a:solidFill>
                            <a:schemeClr val="tx1"/>
                          </a:solidFill>
                          <a:latin typeface="Microsoft YaHei"/>
                        </a:defRPr>
                      </a:lvl5pPr>
                      <a:lvl6pPr marL="2286000" algn="l" defTabSz="914400" rtl="0" eaLnBrk="1" latinLnBrk="0" hangingPunct="1">
                        <a:defRPr sz="1800" kern="1200">
                          <a:solidFill>
                            <a:schemeClr val="tx1"/>
                          </a:solidFill>
                          <a:latin typeface="Microsoft YaHei"/>
                        </a:defRPr>
                      </a:lvl6pPr>
                      <a:lvl7pPr marL="2743200" algn="l" defTabSz="914400" rtl="0" eaLnBrk="1" latinLnBrk="0" hangingPunct="1">
                        <a:defRPr sz="1800" kern="1200">
                          <a:solidFill>
                            <a:schemeClr val="tx1"/>
                          </a:solidFill>
                          <a:latin typeface="Microsoft YaHei"/>
                        </a:defRPr>
                      </a:lvl7pPr>
                      <a:lvl8pPr marL="3200400" algn="l" defTabSz="914400" rtl="0" eaLnBrk="1" latinLnBrk="0" hangingPunct="1">
                        <a:defRPr sz="1800" kern="1200">
                          <a:solidFill>
                            <a:schemeClr val="tx1"/>
                          </a:solidFill>
                          <a:latin typeface="Microsoft YaHei"/>
                        </a:defRPr>
                      </a:lvl8pPr>
                      <a:lvl9pPr marL="3657600" algn="l" defTabSz="914400" rtl="0" eaLnBrk="1" latinLnBrk="0" hangingPunct="1">
                        <a:defRPr sz="1800" kern="1200">
                          <a:solidFill>
                            <a:schemeClr val="tx1"/>
                          </a:solidFill>
                          <a:latin typeface="Microsoft YaHei"/>
                        </a:defRPr>
                      </a:lvl9pPr>
                    </a:lstStyle>
                    <a:p>
                      <a:pPr algn="ctr">
                        <a:lnSpc>
                          <a:spcPct val="100000"/>
                        </a:lnSpc>
                        <a:spcBef>
                          <a:spcPts val="0"/>
                        </a:spcBef>
                        <a:spcAft>
                          <a:spcPts val="0"/>
                        </a:spcAft>
                      </a:pPr>
                      <a:r>
                        <a:rPr lang="en-US" sz="1600" b="1" kern="1200" noProof="0" dirty="0">
                          <a:solidFill>
                            <a:schemeClr val="tx1"/>
                          </a:solidFill>
                          <a:latin typeface="Calibri" panose="020F0502020204030204" pitchFamily="34" charset="0"/>
                          <a:cs typeface="Calibri" panose="020F0502020204030204" pitchFamily="34" charset="0"/>
                        </a:rPr>
                        <a:t>CT</a:t>
                      </a:r>
                      <a:endParaRPr lang="en-US" sz="1600" b="1" kern="1200" baseline="0" noProof="0" dirty="0">
                        <a:solidFill>
                          <a:schemeClr val="tx1"/>
                        </a:solidFill>
                        <a:latin typeface="Calibri" panose="020F0502020204030204" pitchFamily="34" charset="0"/>
                        <a:cs typeface="Calibri" panose="020F0502020204030204" pitchFamily="34" charset="0"/>
                      </a:endParaRPr>
                    </a:p>
                    <a:p>
                      <a:pPr algn="ctr">
                        <a:lnSpc>
                          <a:spcPct val="100000"/>
                        </a:lnSpc>
                        <a:spcBef>
                          <a:spcPts val="0"/>
                        </a:spcBef>
                        <a:spcAft>
                          <a:spcPts val="0"/>
                        </a:spcAft>
                      </a:pPr>
                      <a:r>
                        <a:rPr lang="en-US" sz="1600" b="1" kern="1200" noProof="0" dirty="0">
                          <a:solidFill>
                            <a:schemeClr val="tx1"/>
                          </a:solidFill>
                          <a:latin typeface="Calibri" panose="020F0502020204030204" pitchFamily="34" charset="0"/>
                          <a:cs typeface="Calibri" panose="020F0502020204030204" pitchFamily="34" charset="0"/>
                        </a:rPr>
                        <a:t>(n = 20)</a:t>
                      </a:r>
                      <a:endParaRPr lang="en-US" sz="1600" b="1" kern="1200" noProof="0" dirty="0">
                        <a:solidFill>
                          <a:schemeClr val="tx1"/>
                        </a:solidFill>
                        <a:latin typeface="Calibri" panose="020F0502020204030204" pitchFamily="34" charset="0"/>
                        <a:ea typeface="Microsoft YaHei" panose="020B0503020204020204" pitchFamily="34" charset="-122"/>
                        <a:cs typeface="Calibri" panose="020F0502020204030204" pitchFamily="34" charset="0"/>
                      </a:endParaRPr>
                    </a:p>
                  </a:txBody>
                  <a:tcPr marL="68580" marR="68580" marT="36000" marB="36000">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kern="1200">
                          <a:solidFill>
                            <a:schemeClr val="tx1"/>
                          </a:solidFill>
                          <a:latin typeface="Microsoft YaHei"/>
                        </a:defRPr>
                      </a:lvl1pPr>
                      <a:lvl2pPr marL="457200" algn="l" defTabSz="914400" rtl="0" eaLnBrk="1" latinLnBrk="0" hangingPunct="1">
                        <a:defRPr sz="1800" kern="1200">
                          <a:solidFill>
                            <a:schemeClr val="tx1"/>
                          </a:solidFill>
                          <a:latin typeface="Microsoft YaHei"/>
                        </a:defRPr>
                      </a:lvl2pPr>
                      <a:lvl3pPr marL="914400" algn="l" defTabSz="914400" rtl="0" eaLnBrk="1" latinLnBrk="0" hangingPunct="1">
                        <a:defRPr sz="1800" kern="1200">
                          <a:solidFill>
                            <a:schemeClr val="tx1"/>
                          </a:solidFill>
                          <a:latin typeface="Microsoft YaHei"/>
                        </a:defRPr>
                      </a:lvl3pPr>
                      <a:lvl4pPr marL="1371600" algn="l" defTabSz="914400" rtl="0" eaLnBrk="1" latinLnBrk="0" hangingPunct="1">
                        <a:defRPr sz="1800" kern="1200">
                          <a:solidFill>
                            <a:schemeClr val="tx1"/>
                          </a:solidFill>
                          <a:latin typeface="Microsoft YaHei"/>
                        </a:defRPr>
                      </a:lvl4pPr>
                      <a:lvl5pPr marL="1828800" algn="l" defTabSz="914400" rtl="0" eaLnBrk="1" latinLnBrk="0" hangingPunct="1">
                        <a:defRPr sz="1800" kern="1200">
                          <a:solidFill>
                            <a:schemeClr val="tx1"/>
                          </a:solidFill>
                          <a:latin typeface="Microsoft YaHei"/>
                        </a:defRPr>
                      </a:lvl5pPr>
                      <a:lvl6pPr marL="2286000" algn="l" defTabSz="914400" rtl="0" eaLnBrk="1" latinLnBrk="0" hangingPunct="1">
                        <a:defRPr sz="1800" kern="1200">
                          <a:solidFill>
                            <a:schemeClr val="tx1"/>
                          </a:solidFill>
                          <a:latin typeface="Microsoft YaHei"/>
                        </a:defRPr>
                      </a:lvl6pPr>
                      <a:lvl7pPr marL="2743200" algn="l" defTabSz="914400" rtl="0" eaLnBrk="1" latinLnBrk="0" hangingPunct="1">
                        <a:defRPr sz="1800" kern="1200">
                          <a:solidFill>
                            <a:schemeClr val="tx1"/>
                          </a:solidFill>
                          <a:latin typeface="Microsoft YaHei"/>
                        </a:defRPr>
                      </a:lvl7pPr>
                      <a:lvl8pPr marL="3200400" algn="l" defTabSz="914400" rtl="0" eaLnBrk="1" latinLnBrk="0" hangingPunct="1">
                        <a:defRPr sz="1800" kern="1200">
                          <a:solidFill>
                            <a:schemeClr val="tx1"/>
                          </a:solidFill>
                          <a:latin typeface="Microsoft YaHei"/>
                        </a:defRPr>
                      </a:lvl8pPr>
                      <a:lvl9pPr marL="3657600" algn="l" defTabSz="914400" rtl="0" eaLnBrk="1" latinLnBrk="0" hangingPunct="1">
                        <a:defRPr sz="1800" kern="1200">
                          <a:solidFill>
                            <a:schemeClr val="tx1"/>
                          </a:solidFill>
                          <a:latin typeface="Microsoft YaHei"/>
                        </a:defRPr>
                      </a:lvl9pPr>
                    </a:lstStyle>
                    <a:p>
                      <a:pPr algn="ctr">
                        <a:lnSpc>
                          <a:spcPct val="100000"/>
                        </a:lnSpc>
                        <a:spcBef>
                          <a:spcPts val="0"/>
                        </a:spcBef>
                        <a:spcAft>
                          <a:spcPts val="0"/>
                        </a:spcAft>
                      </a:pPr>
                      <a:r>
                        <a:rPr lang="en-US" sz="1600" b="1" kern="1200" noProof="0" dirty="0">
                          <a:solidFill>
                            <a:schemeClr val="tx1"/>
                          </a:solidFill>
                          <a:latin typeface="Calibri" panose="020F0502020204030204" pitchFamily="34" charset="0"/>
                          <a:cs typeface="Calibri" panose="020F0502020204030204" pitchFamily="34" charset="0"/>
                        </a:rPr>
                        <a:t>Total</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kern="1200" noProof="0" dirty="0">
                          <a:solidFill>
                            <a:schemeClr val="tx1"/>
                          </a:solidFill>
                          <a:latin typeface="Calibri" panose="020F0502020204030204" pitchFamily="34" charset="0"/>
                          <a:cs typeface="Calibri" panose="020F0502020204030204" pitchFamily="34" charset="0"/>
                        </a:rPr>
                        <a:t>(n = 73)</a:t>
                      </a:r>
                    </a:p>
                  </a:txBody>
                  <a:tcPr marL="68580" marR="68580" marT="36000" marB="36000">
                    <a:lnL>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1"/>
                  </a:ext>
                </a:extLst>
              </a:tr>
              <a:tr h="260521">
                <a:tc>
                  <a:txBody>
                    <a:bodyPr/>
                    <a:lstStyle>
                      <a:lvl1pPr marL="0" algn="l" defTabSz="914400" rtl="0" eaLnBrk="1" latinLnBrk="0" hangingPunct="1">
                        <a:defRPr sz="1800" kern="1200">
                          <a:solidFill>
                            <a:schemeClr val="tx1"/>
                          </a:solidFill>
                          <a:latin typeface="Microsoft YaHei"/>
                        </a:defRPr>
                      </a:lvl1pPr>
                      <a:lvl2pPr marL="457200" algn="l" defTabSz="914400" rtl="0" eaLnBrk="1" latinLnBrk="0" hangingPunct="1">
                        <a:defRPr sz="1800" kern="1200">
                          <a:solidFill>
                            <a:schemeClr val="tx1"/>
                          </a:solidFill>
                          <a:latin typeface="Microsoft YaHei"/>
                        </a:defRPr>
                      </a:lvl2pPr>
                      <a:lvl3pPr marL="914400" algn="l" defTabSz="914400" rtl="0" eaLnBrk="1" latinLnBrk="0" hangingPunct="1">
                        <a:defRPr sz="1800" kern="1200">
                          <a:solidFill>
                            <a:schemeClr val="tx1"/>
                          </a:solidFill>
                          <a:latin typeface="Microsoft YaHei"/>
                        </a:defRPr>
                      </a:lvl3pPr>
                      <a:lvl4pPr marL="1371600" algn="l" defTabSz="914400" rtl="0" eaLnBrk="1" latinLnBrk="0" hangingPunct="1">
                        <a:defRPr sz="1800" kern="1200">
                          <a:solidFill>
                            <a:schemeClr val="tx1"/>
                          </a:solidFill>
                          <a:latin typeface="Microsoft YaHei"/>
                        </a:defRPr>
                      </a:lvl4pPr>
                      <a:lvl5pPr marL="1828800" algn="l" defTabSz="914400" rtl="0" eaLnBrk="1" latinLnBrk="0" hangingPunct="1">
                        <a:defRPr sz="1800" kern="1200">
                          <a:solidFill>
                            <a:schemeClr val="tx1"/>
                          </a:solidFill>
                          <a:latin typeface="Microsoft YaHei"/>
                        </a:defRPr>
                      </a:lvl5pPr>
                      <a:lvl6pPr marL="2286000" algn="l" defTabSz="914400" rtl="0" eaLnBrk="1" latinLnBrk="0" hangingPunct="1">
                        <a:defRPr sz="1800" kern="1200">
                          <a:solidFill>
                            <a:schemeClr val="tx1"/>
                          </a:solidFill>
                          <a:latin typeface="Microsoft YaHei"/>
                        </a:defRPr>
                      </a:lvl6pPr>
                      <a:lvl7pPr marL="2743200" algn="l" defTabSz="914400" rtl="0" eaLnBrk="1" latinLnBrk="0" hangingPunct="1">
                        <a:defRPr sz="1800" kern="1200">
                          <a:solidFill>
                            <a:schemeClr val="tx1"/>
                          </a:solidFill>
                          <a:latin typeface="Microsoft YaHei"/>
                        </a:defRPr>
                      </a:lvl7pPr>
                      <a:lvl8pPr marL="3200400" algn="l" defTabSz="914400" rtl="0" eaLnBrk="1" latinLnBrk="0" hangingPunct="1">
                        <a:defRPr sz="1800" kern="1200">
                          <a:solidFill>
                            <a:schemeClr val="tx1"/>
                          </a:solidFill>
                          <a:latin typeface="Microsoft YaHei"/>
                        </a:defRPr>
                      </a:lvl8pPr>
                      <a:lvl9pPr marL="3657600" algn="l" defTabSz="914400" rtl="0" eaLnBrk="1" latinLnBrk="0" hangingPunct="1">
                        <a:defRPr sz="1800" kern="1200">
                          <a:solidFill>
                            <a:schemeClr val="tx1"/>
                          </a:solidFill>
                          <a:latin typeface="Microsoft YaHei"/>
                        </a:defRPr>
                      </a:lvl9pPr>
                    </a:lstStyle>
                    <a:p>
                      <a:pPr>
                        <a:lnSpc>
                          <a:spcPct val="100000"/>
                        </a:lnSpc>
                        <a:spcBef>
                          <a:spcPts val="0"/>
                        </a:spcBef>
                        <a:spcAft>
                          <a:spcPts val="0"/>
                        </a:spcAft>
                      </a:pPr>
                      <a:r>
                        <a:rPr lang="en-US" sz="1600" b="0" kern="1200" noProof="0" dirty="0">
                          <a:solidFill>
                            <a:schemeClr val="bg1"/>
                          </a:solidFill>
                          <a:latin typeface="Calibri" panose="020F0502020204030204" pitchFamily="34" charset="0"/>
                          <a:ea typeface="Microsoft YaHei" panose="020B0503020204020204" pitchFamily="34" charset="-122"/>
                          <a:cs typeface="Calibri" panose="020F0502020204030204" pitchFamily="34" charset="0"/>
                        </a:rPr>
                        <a:t>Pneumonectomy</a:t>
                      </a:r>
                    </a:p>
                  </a:txBody>
                  <a:tcPr marL="68580" marR="68580" marT="36000" marB="36000" anchor="ctr">
                    <a:lnL w="12700" cmpd="sng">
                      <a:noFill/>
                    </a:lnL>
                    <a:lnR>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tx1"/>
                          </a:solidFill>
                          <a:latin typeface="Microsoft YaHei"/>
                        </a:defRPr>
                      </a:lvl1pPr>
                      <a:lvl2pPr marL="457200" algn="l" defTabSz="914400" rtl="0" eaLnBrk="1" latinLnBrk="0" hangingPunct="1">
                        <a:defRPr sz="1800" kern="1200">
                          <a:solidFill>
                            <a:schemeClr val="tx1"/>
                          </a:solidFill>
                          <a:latin typeface="Microsoft YaHei"/>
                        </a:defRPr>
                      </a:lvl2pPr>
                      <a:lvl3pPr marL="914400" algn="l" defTabSz="914400" rtl="0" eaLnBrk="1" latinLnBrk="0" hangingPunct="1">
                        <a:defRPr sz="1800" kern="1200">
                          <a:solidFill>
                            <a:schemeClr val="tx1"/>
                          </a:solidFill>
                          <a:latin typeface="Microsoft YaHei"/>
                        </a:defRPr>
                      </a:lvl3pPr>
                      <a:lvl4pPr marL="1371600" algn="l" defTabSz="914400" rtl="0" eaLnBrk="1" latinLnBrk="0" hangingPunct="1">
                        <a:defRPr sz="1800" kern="1200">
                          <a:solidFill>
                            <a:schemeClr val="tx1"/>
                          </a:solidFill>
                          <a:latin typeface="Microsoft YaHei"/>
                        </a:defRPr>
                      </a:lvl4pPr>
                      <a:lvl5pPr marL="1828800" algn="l" defTabSz="914400" rtl="0" eaLnBrk="1" latinLnBrk="0" hangingPunct="1">
                        <a:defRPr sz="1800" kern="1200">
                          <a:solidFill>
                            <a:schemeClr val="tx1"/>
                          </a:solidFill>
                          <a:latin typeface="Microsoft YaHei"/>
                        </a:defRPr>
                      </a:lvl5pPr>
                      <a:lvl6pPr marL="2286000" algn="l" defTabSz="914400" rtl="0" eaLnBrk="1" latinLnBrk="0" hangingPunct="1">
                        <a:defRPr sz="1800" kern="1200">
                          <a:solidFill>
                            <a:schemeClr val="tx1"/>
                          </a:solidFill>
                          <a:latin typeface="Microsoft YaHei"/>
                        </a:defRPr>
                      </a:lvl6pPr>
                      <a:lvl7pPr marL="2743200" algn="l" defTabSz="914400" rtl="0" eaLnBrk="1" latinLnBrk="0" hangingPunct="1">
                        <a:defRPr sz="1800" kern="1200">
                          <a:solidFill>
                            <a:schemeClr val="tx1"/>
                          </a:solidFill>
                          <a:latin typeface="Microsoft YaHei"/>
                        </a:defRPr>
                      </a:lvl7pPr>
                      <a:lvl8pPr marL="3200400" algn="l" defTabSz="914400" rtl="0" eaLnBrk="1" latinLnBrk="0" hangingPunct="1">
                        <a:defRPr sz="1800" kern="1200">
                          <a:solidFill>
                            <a:schemeClr val="tx1"/>
                          </a:solidFill>
                          <a:latin typeface="Microsoft YaHei"/>
                        </a:defRPr>
                      </a:lvl8pPr>
                      <a:lvl9pPr marL="3657600" algn="l" defTabSz="914400" rtl="0" eaLnBrk="1" latinLnBrk="0" hangingPunct="1">
                        <a:defRPr sz="1800" kern="1200">
                          <a:solidFill>
                            <a:schemeClr val="tx1"/>
                          </a:solidFill>
                          <a:latin typeface="Microsoft YaHei"/>
                        </a:defRPr>
                      </a:lvl9pPr>
                    </a:lstStyle>
                    <a:p>
                      <a:pPr algn="ctr">
                        <a:lnSpc>
                          <a:spcPct val="100000"/>
                        </a:lnSpc>
                        <a:spcBef>
                          <a:spcPts val="0"/>
                        </a:spcBef>
                        <a:spcAft>
                          <a:spcPts val="0"/>
                        </a:spcAft>
                      </a:pPr>
                      <a:r>
                        <a:rPr lang="en-US" sz="1600" b="0" kern="1200" noProof="0" dirty="0">
                          <a:solidFill>
                            <a:schemeClr val="bg1"/>
                          </a:solidFill>
                          <a:latin typeface="Calibri" panose="020F0502020204030204" pitchFamily="34" charset="0"/>
                          <a:ea typeface="Microsoft YaHei" panose="020B0503020204020204" pitchFamily="34" charset="-122"/>
                          <a:cs typeface="Calibri" panose="020F0502020204030204" pitchFamily="34" charset="0"/>
                        </a:rPr>
                        <a:t>6 (11.3)</a:t>
                      </a:r>
                    </a:p>
                  </a:txBody>
                  <a:tcPr marL="68580" marR="68580" marT="36000" marB="36000" anchor="ctr">
                    <a:lnL>
                      <a:noFill/>
                    </a:lnL>
                    <a:lnR>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Microsoft YaHei"/>
                        </a:defRPr>
                      </a:lvl1pPr>
                      <a:lvl2pPr marL="457200" algn="l" defTabSz="914400" rtl="0" eaLnBrk="1" latinLnBrk="0" hangingPunct="1">
                        <a:defRPr sz="1800" kern="1200">
                          <a:solidFill>
                            <a:schemeClr val="tx1"/>
                          </a:solidFill>
                          <a:latin typeface="Microsoft YaHei"/>
                        </a:defRPr>
                      </a:lvl2pPr>
                      <a:lvl3pPr marL="914400" algn="l" defTabSz="914400" rtl="0" eaLnBrk="1" latinLnBrk="0" hangingPunct="1">
                        <a:defRPr sz="1800" kern="1200">
                          <a:solidFill>
                            <a:schemeClr val="tx1"/>
                          </a:solidFill>
                          <a:latin typeface="Microsoft YaHei"/>
                        </a:defRPr>
                      </a:lvl3pPr>
                      <a:lvl4pPr marL="1371600" algn="l" defTabSz="914400" rtl="0" eaLnBrk="1" latinLnBrk="0" hangingPunct="1">
                        <a:defRPr sz="1800" kern="1200">
                          <a:solidFill>
                            <a:schemeClr val="tx1"/>
                          </a:solidFill>
                          <a:latin typeface="Microsoft YaHei"/>
                        </a:defRPr>
                      </a:lvl4pPr>
                      <a:lvl5pPr marL="1828800" algn="l" defTabSz="914400" rtl="0" eaLnBrk="1" latinLnBrk="0" hangingPunct="1">
                        <a:defRPr sz="1800" kern="1200">
                          <a:solidFill>
                            <a:schemeClr val="tx1"/>
                          </a:solidFill>
                          <a:latin typeface="Microsoft YaHei"/>
                        </a:defRPr>
                      </a:lvl5pPr>
                      <a:lvl6pPr marL="2286000" algn="l" defTabSz="914400" rtl="0" eaLnBrk="1" latinLnBrk="0" hangingPunct="1">
                        <a:defRPr sz="1800" kern="1200">
                          <a:solidFill>
                            <a:schemeClr val="tx1"/>
                          </a:solidFill>
                          <a:latin typeface="Microsoft YaHei"/>
                        </a:defRPr>
                      </a:lvl6pPr>
                      <a:lvl7pPr marL="2743200" algn="l" defTabSz="914400" rtl="0" eaLnBrk="1" latinLnBrk="0" hangingPunct="1">
                        <a:defRPr sz="1800" kern="1200">
                          <a:solidFill>
                            <a:schemeClr val="tx1"/>
                          </a:solidFill>
                          <a:latin typeface="Microsoft YaHei"/>
                        </a:defRPr>
                      </a:lvl7pPr>
                      <a:lvl8pPr marL="3200400" algn="l" defTabSz="914400" rtl="0" eaLnBrk="1" latinLnBrk="0" hangingPunct="1">
                        <a:defRPr sz="1800" kern="1200">
                          <a:solidFill>
                            <a:schemeClr val="tx1"/>
                          </a:solidFill>
                          <a:latin typeface="Microsoft YaHei"/>
                        </a:defRPr>
                      </a:lvl8pPr>
                      <a:lvl9pPr marL="3657600" algn="l" defTabSz="914400" rtl="0" eaLnBrk="1" latinLnBrk="0" hangingPunct="1">
                        <a:defRPr sz="1800" kern="1200">
                          <a:solidFill>
                            <a:schemeClr val="tx1"/>
                          </a:solidFill>
                          <a:latin typeface="Microsoft YaHei"/>
                        </a:defRPr>
                      </a:lvl9pPr>
                    </a:lstStyle>
                    <a:p>
                      <a:pPr algn="ctr">
                        <a:lnSpc>
                          <a:spcPct val="100000"/>
                        </a:lnSpc>
                        <a:spcBef>
                          <a:spcPts val="0"/>
                        </a:spcBef>
                        <a:spcAft>
                          <a:spcPts val="0"/>
                        </a:spcAft>
                      </a:pPr>
                      <a:r>
                        <a:rPr lang="en-US" sz="1600" b="0" kern="1200" noProof="0" dirty="0">
                          <a:solidFill>
                            <a:schemeClr val="bg1"/>
                          </a:solidFill>
                          <a:latin typeface="Calibri" panose="020F0502020204030204" pitchFamily="34" charset="0"/>
                          <a:ea typeface="Microsoft YaHei" panose="020B0503020204020204" pitchFamily="34" charset="-122"/>
                          <a:cs typeface="Calibri" panose="020F0502020204030204" pitchFamily="34" charset="0"/>
                        </a:rPr>
                        <a:t>2 (10.0)</a:t>
                      </a:r>
                    </a:p>
                  </a:txBody>
                  <a:tcPr marL="68580" marR="68580" marT="36000" marB="36000" anchor="ctr">
                    <a:lnL>
                      <a:noFill/>
                    </a:lnL>
                    <a:lnR>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Microsoft YaHei"/>
                        </a:defRPr>
                      </a:lvl1pPr>
                      <a:lvl2pPr marL="457200" algn="l" defTabSz="914400" rtl="0" eaLnBrk="1" latinLnBrk="0" hangingPunct="1">
                        <a:defRPr sz="1800" kern="1200">
                          <a:solidFill>
                            <a:schemeClr val="tx1"/>
                          </a:solidFill>
                          <a:latin typeface="Microsoft YaHei"/>
                        </a:defRPr>
                      </a:lvl2pPr>
                      <a:lvl3pPr marL="914400" algn="l" defTabSz="914400" rtl="0" eaLnBrk="1" latinLnBrk="0" hangingPunct="1">
                        <a:defRPr sz="1800" kern="1200">
                          <a:solidFill>
                            <a:schemeClr val="tx1"/>
                          </a:solidFill>
                          <a:latin typeface="Microsoft YaHei"/>
                        </a:defRPr>
                      </a:lvl3pPr>
                      <a:lvl4pPr marL="1371600" algn="l" defTabSz="914400" rtl="0" eaLnBrk="1" latinLnBrk="0" hangingPunct="1">
                        <a:defRPr sz="1800" kern="1200">
                          <a:solidFill>
                            <a:schemeClr val="tx1"/>
                          </a:solidFill>
                          <a:latin typeface="Microsoft YaHei"/>
                        </a:defRPr>
                      </a:lvl4pPr>
                      <a:lvl5pPr marL="1828800" algn="l" defTabSz="914400" rtl="0" eaLnBrk="1" latinLnBrk="0" hangingPunct="1">
                        <a:defRPr sz="1800" kern="1200">
                          <a:solidFill>
                            <a:schemeClr val="tx1"/>
                          </a:solidFill>
                          <a:latin typeface="Microsoft YaHei"/>
                        </a:defRPr>
                      </a:lvl5pPr>
                      <a:lvl6pPr marL="2286000" algn="l" defTabSz="914400" rtl="0" eaLnBrk="1" latinLnBrk="0" hangingPunct="1">
                        <a:defRPr sz="1800" kern="1200">
                          <a:solidFill>
                            <a:schemeClr val="tx1"/>
                          </a:solidFill>
                          <a:latin typeface="Microsoft YaHei"/>
                        </a:defRPr>
                      </a:lvl6pPr>
                      <a:lvl7pPr marL="2743200" algn="l" defTabSz="914400" rtl="0" eaLnBrk="1" latinLnBrk="0" hangingPunct="1">
                        <a:defRPr sz="1800" kern="1200">
                          <a:solidFill>
                            <a:schemeClr val="tx1"/>
                          </a:solidFill>
                          <a:latin typeface="Microsoft YaHei"/>
                        </a:defRPr>
                      </a:lvl7pPr>
                      <a:lvl8pPr marL="3200400" algn="l" defTabSz="914400" rtl="0" eaLnBrk="1" latinLnBrk="0" hangingPunct="1">
                        <a:defRPr sz="1800" kern="1200">
                          <a:solidFill>
                            <a:schemeClr val="tx1"/>
                          </a:solidFill>
                          <a:latin typeface="Microsoft YaHei"/>
                        </a:defRPr>
                      </a:lvl8pPr>
                      <a:lvl9pPr marL="3657600" algn="l" defTabSz="914400" rtl="0" eaLnBrk="1" latinLnBrk="0" hangingPunct="1">
                        <a:defRPr sz="1800" kern="1200">
                          <a:solidFill>
                            <a:schemeClr val="tx1"/>
                          </a:solidFill>
                          <a:latin typeface="Microsoft YaHei"/>
                        </a:defRPr>
                      </a:lvl9pPr>
                    </a:lstStyle>
                    <a:p>
                      <a:pPr algn="ctr">
                        <a:lnSpc>
                          <a:spcPct val="100000"/>
                        </a:lnSpc>
                        <a:spcBef>
                          <a:spcPts val="0"/>
                        </a:spcBef>
                        <a:spcAft>
                          <a:spcPts val="0"/>
                        </a:spcAft>
                      </a:pPr>
                      <a:r>
                        <a:rPr lang="en-US" sz="1600" b="0" kern="1200" noProof="0" dirty="0">
                          <a:solidFill>
                            <a:schemeClr val="bg1"/>
                          </a:solidFill>
                          <a:latin typeface="Calibri" panose="020F0502020204030204" pitchFamily="34" charset="0"/>
                          <a:ea typeface="Microsoft YaHei" panose="020B0503020204020204" pitchFamily="34" charset="-122"/>
                          <a:cs typeface="Calibri" panose="020F0502020204030204" pitchFamily="34" charset="0"/>
                        </a:rPr>
                        <a:t>8 (11.0)</a:t>
                      </a:r>
                    </a:p>
                  </a:txBody>
                  <a:tcPr marL="68580" marR="68580" marT="36000" marB="36000" anchor="ctr">
                    <a:lnL>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2"/>
                  </a:ext>
                </a:extLst>
              </a:tr>
              <a:tr h="260521">
                <a:tc>
                  <a:txBody>
                    <a:bodyPr/>
                    <a:lstStyle>
                      <a:lvl1pPr marL="0" algn="l" defTabSz="914400" rtl="0" eaLnBrk="1" latinLnBrk="0" hangingPunct="1">
                        <a:defRPr sz="1800" kern="1200">
                          <a:solidFill>
                            <a:schemeClr val="tx1"/>
                          </a:solidFill>
                          <a:latin typeface="Microsoft YaHei"/>
                        </a:defRPr>
                      </a:lvl1pPr>
                      <a:lvl2pPr marL="457200" algn="l" defTabSz="914400" rtl="0" eaLnBrk="1" latinLnBrk="0" hangingPunct="1">
                        <a:defRPr sz="1800" kern="1200">
                          <a:solidFill>
                            <a:schemeClr val="tx1"/>
                          </a:solidFill>
                          <a:latin typeface="Microsoft YaHei"/>
                        </a:defRPr>
                      </a:lvl2pPr>
                      <a:lvl3pPr marL="914400" algn="l" defTabSz="914400" rtl="0" eaLnBrk="1" latinLnBrk="0" hangingPunct="1">
                        <a:defRPr sz="1800" kern="1200">
                          <a:solidFill>
                            <a:schemeClr val="tx1"/>
                          </a:solidFill>
                          <a:latin typeface="Microsoft YaHei"/>
                        </a:defRPr>
                      </a:lvl3pPr>
                      <a:lvl4pPr marL="1371600" algn="l" defTabSz="914400" rtl="0" eaLnBrk="1" latinLnBrk="0" hangingPunct="1">
                        <a:defRPr sz="1800" kern="1200">
                          <a:solidFill>
                            <a:schemeClr val="tx1"/>
                          </a:solidFill>
                          <a:latin typeface="Microsoft YaHei"/>
                        </a:defRPr>
                      </a:lvl4pPr>
                      <a:lvl5pPr marL="1828800" algn="l" defTabSz="914400" rtl="0" eaLnBrk="1" latinLnBrk="0" hangingPunct="1">
                        <a:defRPr sz="1800" kern="1200">
                          <a:solidFill>
                            <a:schemeClr val="tx1"/>
                          </a:solidFill>
                          <a:latin typeface="Microsoft YaHei"/>
                        </a:defRPr>
                      </a:lvl5pPr>
                      <a:lvl6pPr marL="2286000" algn="l" defTabSz="914400" rtl="0" eaLnBrk="1" latinLnBrk="0" hangingPunct="1">
                        <a:defRPr sz="1800" kern="1200">
                          <a:solidFill>
                            <a:schemeClr val="tx1"/>
                          </a:solidFill>
                          <a:latin typeface="Microsoft YaHei"/>
                        </a:defRPr>
                      </a:lvl6pPr>
                      <a:lvl7pPr marL="2743200" algn="l" defTabSz="914400" rtl="0" eaLnBrk="1" latinLnBrk="0" hangingPunct="1">
                        <a:defRPr sz="1800" kern="1200">
                          <a:solidFill>
                            <a:schemeClr val="tx1"/>
                          </a:solidFill>
                          <a:latin typeface="Microsoft YaHei"/>
                        </a:defRPr>
                      </a:lvl7pPr>
                      <a:lvl8pPr marL="3200400" algn="l" defTabSz="914400" rtl="0" eaLnBrk="1" latinLnBrk="0" hangingPunct="1">
                        <a:defRPr sz="1800" kern="1200">
                          <a:solidFill>
                            <a:schemeClr val="tx1"/>
                          </a:solidFill>
                          <a:latin typeface="Microsoft YaHei"/>
                        </a:defRPr>
                      </a:lvl8pPr>
                      <a:lvl9pPr marL="3657600" algn="l" defTabSz="914400" rtl="0" eaLnBrk="1" latinLnBrk="0" hangingPunct="1">
                        <a:defRPr sz="1800" kern="1200">
                          <a:solidFill>
                            <a:schemeClr val="tx1"/>
                          </a:solidFill>
                          <a:latin typeface="Microsoft YaHei"/>
                        </a:defRPr>
                      </a:lvl9pPr>
                    </a:lstStyle>
                    <a:p>
                      <a:pPr>
                        <a:lnSpc>
                          <a:spcPct val="100000"/>
                        </a:lnSpc>
                        <a:spcBef>
                          <a:spcPts val="0"/>
                        </a:spcBef>
                        <a:spcAft>
                          <a:spcPts val="0"/>
                        </a:spcAft>
                      </a:pPr>
                      <a:r>
                        <a:rPr lang="en-US" sz="1600" b="0" kern="1200" noProof="0" dirty="0">
                          <a:solidFill>
                            <a:schemeClr val="bg1"/>
                          </a:solidFill>
                          <a:latin typeface="Calibri" panose="020F0502020204030204" pitchFamily="34" charset="0"/>
                          <a:cs typeface="Calibri" panose="020F0502020204030204" pitchFamily="34" charset="0"/>
                        </a:rPr>
                        <a:t>Lobectomy</a:t>
                      </a:r>
                    </a:p>
                  </a:txBody>
                  <a:tcPr marL="68580" marR="68580" marT="36000" marB="36000" anchor="ctr">
                    <a:lnL w="12700" cmpd="sng">
                      <a:noFill/>
                    </a:lnL>
                    <a:lnR>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Microsoft YaHei"/>
                        </a:defRPr>
                      </a:lvl1pPr>
                      <a:lvl2pPr marL="457200" algn="l" defTabSz="914400" rtl="0" eaLnBrk="1" latinLnBrk="0" hangingPunct="1">
                        <a:defRPr sz="1800" kern="1200">
                          <a:solidFill>
                            <a:schemeClr val="tx1"/>
                          </a:solidFill>
                          <a:latin typeface="Microsoft YaHei"/>
                        </a:defRPr>
                      </a:lvl2pPr>
                      <a:lvl3pPr marL="914400" algn="l" defTabSz="914400" rtl="0" eaLnBrk="1" latinLnBrk="0" hangingPunct="1">
                        <a:defRPr sz="1800" kern="1200">
                          <a:solidFill>
                            <a:schemeClr val="tx1"/>
                          </a:solidFill>
                          <a:latin typeface="Microsoft YaHei"/>
                        </a:defRPr>
                      </a:lvl3pPr>
                      <a:lvl4pPr marL="1371600" algn="l" defTabSz="914400" rtl="0" eaLnBrk="1" latinLnBrk="0" hangingPunct="1">
                        <a:defRPr sz="1800" kern="1200">
                          <a:solidFill>
                            <a:schemeClr val="tx1"/>
                          </a:solidFill>
                          <a:latin typeface="Microsoft YaHei"/>
                        </a:defRPr>
                      </a:lvl4pPr>
                      <a:lvl5pPr marL="1828800" algn="l" defTabSz="914400" rtl="0" eaLnBrk="1" latinLnBrk="0" hangingPunct="1">
                        <a:defRPr sz="1800" kern="1200">
                          <a:solidFill>
                            <a:schemeClr val="tx1"/>
                          </a:solidFill>
                          <a:latin typeface="Microsoft YaHei"/>
                        </a:defRPr>
                      </a:lvl5pPr>
                      <a:lvl6pPr marL="2286000" algn="l" defTabSz="914400" rtl="0" eaLnBrk="1" latinLnBrk="0" hangingPunct="1">
                        <a:defRPr sz="1800" kern="1200">
                          <a:solidFill>
                            <a:schemeClr val="tx1"/>
                          </a:solidFill>
                          <a:latin typeface="Microsoft YaHei"/>
                        </a:defRPr>
                      </a:lvl6pPr>
                      <a:lvl7pPr marL="2743200" algn="l" defTabSz="914400" rtl="0" eaLnBrk="1" latinLnBrk="0" hangingPunct="1">
                        <a:defRPr sz="1800" kern="1200">
                          <a:solidFill>
                            <a:schemeClr val="tx1"/>
                          </a:solidFill>
                          <a:latin typeface="Microsoft YaHei"/>
                        </a:defRPr>
                      </a:lvl7pPr>
                      <a:lvl8pPr marL="3200400" algn="l" defTabSz="914400" rtl="0" eaLnBrk="1" latinLnBrk="0" hangingPunct="1">
                        <a:defRPr sz="1800" kern="1200">
                          <a:solidFill>
                            <a:schemeClr val="tx1"/>
                          </a:solidFill>
                          <a:latin typeface="Microsoft YaHei"/>
                        </a:defRPr>
                      </a:lvl8pPr>
                      <a:lvl9pPr marL="3657600" algn="l" defTabSz="914400" rtl="0" eaLnBrk="1" latinLnBrk="0" hangingPunct="1">
                        <a:defRPr sz="1800" kern="1200">
                          <a:solidFill>
                            <a:schemeClr val="tx1"/>
                          </a:solidFill>
                          <a:latin typeface="Microsoft YaHei"/>
                        </a:defRPr>
                      </a:lvl9pPr>
                    </a:lstStyle>
                    <a:p>
                      <a:pPr algn="ctr">
                        <a:lnSpc>
                          <a:spcPct val="100000"/>
                        </a:lnSpc>
                        <a:spcBef>
                          <a:spcPts val="0"/>
                        </a:spcBef>
                        <a:spcAft>
                          <a:spcPts val="0"/>
                        </a:spcAft>
                      </a:pPr>
                      <a:r>
                        <a:rPr lang="en-US" sz="1600" b="0" kern="1200" noProof="0" dirty="0">
                          <a:solidFill>
                            <a:schemeClr val="bg1"/>
                          </a:solidFill>
                          <a:latin typeface="Calibri" panose="020F0502020204030204" pitchFamily="34" charset="0"/>
                          <a:cs typeface="Calibri" panose="020F0502020204030204" pitchFamily="34" charset="0"/>
                        </a:rPr>
                        <a:t>40 (75.5)</a:t>
                      </a:r>
                    </a:p>
                  </a:txBody>
                  <a:tcPr marL="68580" marR="68580" marT="36000" marB="36000" anchor="ctr">
                    <a:lnL>
                      <a:noFill/>
                    </a:lnL>
                    <a:lnR>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Microsoft YaHei"/>
                        </a:defRPr>
                      </a:lvl1pPr>
                      <a:lvl2pPr marL="457200" algn="l" defTabSz="914400" rtl="0" eaLnBrk="1" latinLnBrk="0" hangingPunct="1">
                        <a:defRPr sz="1800" kern="1200">
                          <a:solidFill>
                            <a:schemeClr val="tx1"/>
                          </a:solidFill>
                          <a:latin typeface="Microsoft YaHei"/>
                        </a:defRPr>
                      </a:lvl2pPr>
                      <a:lvl3pPr marL="914400" algn="l" defTabSz="914400" rtl="0" eaLnBrk="1" latinLnBrk="0" hangingPunct="1">
                        <a:defRPr sz="1800" kern="1200">
                          <a:solidFill>
                            <a:schemeClr val="tx1"/>
                          </a:solidFill>
                          <a:latin typeface="Microsoft YaHei"/>
                        </a:defRPr>
                      </a:lvl3pPr>
                      <a:lvl4pPr marL="1371600" algn="l" defTabSz="914400" rtl="0" eaLnBrk="1" latinLnBrk="0" hangingPunct="1">
                        <a:defRPr sz="1800" kern="1200">
                          <a:solidFill>
                            <a:schemeClr val="tx1"/>
                          </a:solidFill>
                          <a:latin typeface="Microsoft YaHei"/>
                        </a:defRPr>
                      </a:lvl4pPr>
                      <a:lvl5pPr marL="1828800" algn="l" defTabSz="914400" rtl="0" eaLnBrk="1" latinLnBrk="0" hangingPunct="1">
                        <a:defRPr sz="1800" kern="1200">
                          <a:solidFill>
                            <a:schemeClr val="tx1"/>
                          </a:solidFill>
                          <a:latin typeface="Microsoft YaHei"/>
                        </a:defRPr>
                      </a:lvl5pPr>
                      <a:lvl6pPr marL="2286000" algn="l" defTabSz="914400" rtl="0" eaLnBrk="1" latinLnBrk="0" hangingPunct="1">
                        <a:defRPr sz="1800" kern="1200">
                          <a:solidFill>
                            <a:schemeClr val="tx1"/>
                          </a:solidFill>
                          <a:latin typeface="Microsoft YaHei"/>
                        </a:defRPr>
                      </a:lvl6pPr>
                      <a:lvl7pPr marL="2743200" algn="l" defTabSz="914400" rtl="0" eaLnBrk="1" latinLnBrk="0" hangingPunct="1">
                        <a:defRPr sz="1800" kern="1200">
                          <a:solidFill>
                            <a:schemeClr val="tx1"/>
                          </a:solidFill>
                          <a:latin typeface="Microsoft YaHei"/>
                        </a:defRPr>
                      </a:lvl7pPr>
                      <a:lvl8pPr marL="3200400" algn="l" defTabSz="914400" rtl="0" eaLnBrk="1" latinLnBrk="0" hangingPunct="1">
                        <a:defRPr sz="1800" kern="1200">
                          <a:solidFill>
                            <a:schemeClr val="tx1"/>
                          </a:solidFill>
                          <a:latin typeface="Microsoft YaHei"/>
                        </a:defRPr>
                      </a:lvl8pPr>
                      <a:lvl9pPr marL="3657600" algn="l" defTabSz="914400" rtl="0" eaLnBrk="1" latinLnBrk="0" hangingPunct="1">
                        <a:defRPr sz="1800" kern="1200">
                          <a:solidFill>
                            <a:schemeClr val="tx1"/>
                          </a:solidFill>
                          <a:latin typeface="Microsoft YaHei"/>
                        </a:defRPr>
                      </a:lvl9pPr>
                    </a:lstStyle>
                    <a:p>
                      <a:pPr algn="ctr">
                        <a:lnSpc>
                          <a:spcPct val="100000"/>
                        </a:lnSpc>
                        <a:spcBef>
                          <a:spcPts val="0"/>
                        </a:spcBef>
                        <a:spcAft>
                          <a:spcPts val="0"/>
                        </a:spcAft>
                      </a:pPr>
                      <a:r>
                        <a:rPr lang="en-US" sz="1600" b="0" kern="1200" noProof="0" dirty="0">
                          <a:solidFill>
                            <a:schemeClr val="bg1"/>
                          </a:solidFill>
                          <a:latin typeface="Calibri" panose="020F0502020204030204" pitchFamily="34" charset="0"/>
                          <a:cs typeface="Calibri" panose="020F0502020204030204" pitchFamily="34" charset="0"/>
                        </a:rPr>
                        <a:t>17 (85.0)</a:t>
                      </a:r>
                    </a:p>
                  </a:txBody>
                  <a:tcPr marL="68580" marR="68580" marT="36000" marB="36000" anchor="ctr">
                    <a:lnL>
                      <a:noFill/>
                    </a:lnL>
                    <a:lnR>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Microsoft YaHei"/>
                        </a:defRPr>
                      </a:lvl1pPr>
                      <a:lvl2pPr marL="457200" algn="l" defTabSz="914400" rtl="0" eaLnBrk="1" latinLnBrk="0" hangingPunct="1">
                        <a:defRPr sz="1800" kern="1200">
                          <a:solidFill>
                            <a:schemeClr val="tx1"/>
                          </a:solidFill>
                          <a:latin typeface="Microsoft YaHei"/>
                        </a:defRPr>
                      </a:lvl2pPr>
                      <a:lvl3pPr marL="914400" algn="l" defTabSz="914400" rtl="0" eaLnBrk="1" latinLnBrk="0" hangingPunct="1">
                        <a:defRPr sz="1800" kern="1200">
                          <a:solidFill>
                            <a:schemeClr val="tx1"/>
                          </a:solidFill>
                          <a:latin typeface="Microsoft YaHei"/>
                        </a:defRPr>
                      </a:lvl3pPr>
                      <a:lvl4pPr marL="1371600" algn="l" defTabSz="914400" rtl="0" eaLnBrk="1" latinLnBrk="0" hangingPunct="1">
                        <a:defRPr sz="1800" kern="1200">
                          <a:solidFill>
                            <a:schemeClr val="tx1"/>
                          </a:solidFill>
                          <a:latin typeface="Microsoft YaHei"/>
                        </a:defRPr>
                      </a:lvl4pPr>
                      <a:lvl5pPr marL="1828800" algn="l" defTabSz="914400" rtl="0" eaLnBrk="1" latinLnBrk="0" hangingPunct="1">
                        <a:defRPr sz="1800" kern="1200">
                          <a:solidFill>
                            <a:schemeClr val="tx1"/>
                          </a:solidFill>
                          <a:latin typeface="Microsoft YaHei"/>
                        </a:defRPr>
                      </a:lvl5pPr>
                      <a:lvl6pPr marL="2286000" algn="l" defTabSz="914400" rtl="0" eaLnBrk="1" latinLnBrk="0" hangingPunct="1">
                        <a:defRPr sz="1800" kern="1200">
                          <a:solidFill>
                            <a:schemeClr val="tx1"/>
                          </a:solidFill>
                          <a:latin typeface="Microsoft YaHei"/>
                        </a:defRPr>
                      </a:lvl6pPr>
                      <a:lvl7pPr marL="2743200" algn="l" defTabSz="914400" rtl="0" eaLnBrk="1" latinLnBrk="0" hangingPunct="1">
                        <a:defRPr sz="1800" kern="1200">
                          <a:solidFill>
                            <a:schemeClr val="tx1"/>
                          </a:solidFill>
                          <a:latin typeface="Microsoft YaHei"/>
                        </a:defRPr>
                      </a:lvl7pPr>
                      <a:lvl8pPr marL="3200400" algn="l" defTabSz="914400" rtl="0" eaLnBrk="1" latinLnBrk="0" hangingPunct="1">
                        <a:defRPr sz="1800" kern="1200">
                          <a:solidFill>
                            <a:schemeClr val="tx1"/>
                          </a:solidFill>
                          <a:latin typeface="Microsoft YaHei"/>
                        </a:defRPr>
                      </a:lvl8pPr>
                      <a:lvl9pPr marL="3657600" algn="l" defTabSz="914400" rtl="0" eaLnBrk="1" latinLnBrk="0" hangingPunct="1">
                        <a:defRPr sz="1800" kern="1200">
                          <a:solidFill>
                            <a:schemeClr val="tx1"/>
                          </a:solidFill>
                          <a:latin typeface="Microsoft YaHei"/>
                        </a:defRPr>
                      </a:lvl9pPr>
                    </a:lstStyle>
                    <a:p>
                      <a:pPr algn="ctr">
                        <a:lnSpc>
                          <a:spcPct val="100000"/>
                        </a:lnSpc>
                        <a:spcBef>
                          <a:spcPts val="0"/>
                        </a:spcBef>
                        <a:spcAft>
                          <a:spcPts val="0"/>
                        </a:spcAft>
                      </a:pPr>
                      <a:r>
                        <a:rPr lang="en-US" sz="1600" b="0" kern="1200" noProof="0" dirty="0">
                          <a:solidFill>
                            <a:schemeClr val="bg1"/>
                          </a:solidFill>
                          <a:latin typeface="Calibri" panose="020F0502020204030204" pitchFamily="34" charset="0"/>
                          <a:cs typeface="Calibri" panose="020F0502020204030204" pitchFamily="34" charset="0"/>
                        </a:rPr>
                        <a:t>57 (78.1)</a:t>
                      </a:r>
                    </a:p>
                  </a:txBody>
                  <a:tcPr marL="68580" marR="68580" marT="36000" marB="36000" anchor="ctr">
                    <a:lnL>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3"/>
                  </a:ext>
                </a:extLst>
              </a:tr>
              <a:tr h="386529">
                <a:tc>
                  <a:txBody>
                    <a:bodyPr/>
                    <a:lstStyle/>
                    <a:p>
                      <a:pPr marL="0" indent="0">
                        <a:lnSpc>
                          <a:spcPct val="100000"/>
                        </a:lnSpc>
                        <a:spcBef>
                          <a:spcPts val="0"/>
                        </a:spcBef>
                        <a:spcAft>
                          <a:spcPts val="0"/>
                        </a:spcAft>
                        <a:buFont typeface="Wingdings" panose="05000000000000000000" pitchFamily="2" charset="2"/>
                        <a:buNone/>
                      </a:pPr>
                      <a:r>
                        <a:rPr lang="en-US" sz="1600" b="0" kern="1200" noProof="0" dirty="0">
                          <a:solidFill>
                            <a:schemeClr val="bg1"/>
                          </a:solidFill>
                          <a:latin typeface="Calibri" panose="020F0502020204030204" pitchFamily="34" charset="0"/>
                          <a:ea typeface="Microsoft YaHei" panose="020B0503020204020204" pitchFamily="34" charset="-122"/>
                          <a:cs typeface="Calibri" panose="020F0502020204030204" pitchFamily="34" charset="0"/>
                        </a:rPr>
                        <a:t>Bilobectomy</a:t>
                      </a:r>
                    </a:p>
                  </a:txBody>
                  <a:tcPr marL="68580" marR="68580" marT="36000" marB="36000" anchor="ctr">
                    <a:lnL w="12700" cmpd="sng">
                      <a:noFill/>
                    </a:lnL>
                    <a:lnR>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lnSpc>
                          <a:spcPct val="100000"/>
                        </a:lnSpc>
                        <a:spcBef>
                          <a:spcPts val="0"/>
                        </a:spcBef>
                        <a:spcAft>
                          <a:spcPts val="0"/>
                        </a:spcAft>
                      </a:pPr>
                      <a:r>
                        <a:rPr lang="en-US" sz="1600" b="0" kern="1200" noProof="0" dirty="0">
                          <a:solidFill>
                            <a:schemeClr val="bg1"/>
                          </a:solidFill>
                          <a:latin typeface="Calibri" panose="020F0502020204030204" pitchFamily="34" charset="0"/>
                          <a:ea typeface="Microsoft YaHei" panose="020B0503020204020204" pitchFamily="34" charset="-122"/>
                          <a:cs typeface="Calibri" panose="020F0502020204030204" pitchFamily="34" charset="0"/>
                        </a:rPr>
                        <a:t>4 (7.5)</a:t>
                      </a:r>
                    </a:p>
                  </a:txBody>
                  <a:tcPr marL="68580" marR="68580" marT="36000" marB="36000" anchor="ctr">
                    <a:lnL>
                      <a:noFill/>
                    </a:lnL>
                    <a:lnR>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lnSpc>
                          <a:spcPct val="100000"/>
                        </a:lnSpc>
                        <a:spcBef>
                          <a:spcPts val="0"/>
                        </a:spcBef>
                        <a:spcAft>
                          <a:spcPts val="0"/>
                        </a:spcAft>
                      </a:pPr>
                      <a:r>
                        <a:rPr lang="en-US" sz="1600" b="0" kern="1200" noProof="0" dirty="0">
                          <a:solidFill>
                            <a:schemeClr val="bg1"/>
                          </a:solidFill>
                          <a:latin typeface="Calibri" panose="020F0502020204030204" pitchFamily="34" charset="0"/>
                          <a:ea typeface="Microsoft YaHei" panose="020B0503020204020204" pitchFamily="34" charset="-122"/>
                          <a:cs typeface="Calibri" panose="020F0502020204030204" pitchFamily="34" charset="0"/>
                        </a:rPr>
                        <a:t>1 (5.0)</a:t>
                      </a:r>
                    </a:p>
                  </a:txBody>
                  <a:tcPr marL="68580" marR="68580" marT="36000" marB="36000" anchor="ctr">
                    <a:lnL>
                      <a:noFill/>
                    </a:lnL>
                    <a:lnR>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lnSpc>
                          <a:spcPct val="100000"/>
                        </a:lnSpc>
                        <a:spcBef>
                          <a:spcPts val="0"/>
                        </a:spcBef>
                        <a:spcAft>
                          <a:spcPts val="0"/>
                        </a:spcAft>
                      </a:pPr>
                      <a:r>
                        <a:rPr lang="en-US" sz="1600" b="0" kern="1200" noProof="0" dirty="0">
                          <a:solidFill>
                            <a:schemeClr val="bg1"/>
                          </a:solidFill>
                          <a:latin typeface="Calibri" panose="020F0502020204030204" pitchFamily="34" charset="0"/>
                          <a:ea typeface="Microsoft YaHei" panose="020B0503020204020204" pitchFamily="34" charset="-122"/>
                          <a:cs typeface="Calibri" panose="020F0502020204030204" pitchFamily="34" charset="0"/>
                        </a:rPr>
                        <a:t>5 (6.8)</a:t>
                      </a:r>
                    </a:p>
                  </a:txBody>
                  <a:tcPr marL="68580" marR="68580" marT="36000" marB="36000" anchor="ctr">
                    <a:lnL>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2691654747"/>
                  </a:ext>
                </a:extLst>
              </a:tr>
              <a:tr h="386529">
                <a:tc>
                  <a:txBody>
                    <a:bodyPr/>
                    <a:lstStyle/>
                    <a:p>
                      <a:pPr marL="0" indent="0">
                        <a:lnSpc>
                          <a:spcPct val="100000"/>
                        </a:lnSpc>
                        <a:spcBef>
                          <a:spcPts val="0"/>
                        </a:spcBef>
                        <a:spcAft>
                          <a:spcPts val="0"/>
                        </a:spcAft>
                        <a:buFont typeface="Wingdings" panose="05000000000000000000" pitchFamily="2" charset="2"/>
                        <a:buNone/>
                      </a:pPr>
                      <a:r>
                        <a:rPr lang="en-US" sz="1600" b="0" kern="1200" noProof="0" dirty="0">
                          <a:solidFill>
                            <a:schemeClr val="bg1"/>
                          </a:solidFill>
                          <a:latin typeface="Calibri" panose="020F0502020204030204" pitchFamily="34" charset="0"/>
                          <a:ea typeface="Microsoft YaHei" panose="020B0503020204020204" pitchFamily="34" charset="-122"/>
                          <a:cs typeface="Calibri" panose="020F0502020204030204" pitchFamily="34" charset="0"/>
                        </a:rPr>
                        <a:t>Segmentectomy</a:t>
                      </a:r>
                    </a:p>
                  </a:txBody>
                  <a:tcPr marL="68580" marR="68580" marT="36000" marB="36000" anchor="ctr">
                    <a:lnL w="12700" cmpd="sng">
                      <a:noFill/>
                    </a:lnL>
                    <a:lnR>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100000"/>
                        </a:lnSpc>
                        <a:spcBef>
                          <a:spcPts val="0"/>
                        </a:spcBef>
                        <a:spcAft>
                          <a:spcPts val="0"/>
                        </a:spcAft>
                      </a:pPr>
                      <a:r>
                        <a:rPr lang="en-US" sz="1600" b="0" kern="1200" noProof="0" dirty="0">
                          <a:solidFill>
                            <a:schemeClr val="bg1"/>
                          </a:solidFill>
                          <a:latin typeface="Calibri" panose="020F0502020204030204" pitchFamily="34" charset="0"/>
                          <a:ea typeface="Microsoft YaHei" panose="020B0503020204020204" pitchFamily="34" charset="-122"/>
                          <a:cs typeface="Calibri" panose="020F0502020204030204" pitchFamily="34" charset="0"/>
                        </a:rPr>
                        <a:t>2 (3.8)</a:t>
                      </a:r>
                    </a:p>
                  </a:txBody>
                  <a:tcPr marL="68580" marR="68580" marT="36000" marB="36000" anchor="ctr">
                    <a:lnL>
                      <a:noFill/>
                    </a:lnL>
                    <a:lnR>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100000"/>
                        </a:lnSpc>
                        <a:spcBef>
                          <a:spcPts val="0"/>
                        </a:spcBef>
                        <a:spcAft>
                          <a:spcPts val="0"/>
                        </a:spcAft>
                      </a:pPr>
                      <a:r>
                        <a:rPr lang="en-US" sz="1600" b="0" kern="1200" noProof="0" dirty="0">
                          <a:solidFill>
                            <a:schemeClr val="bg1"/>
                          </a:solidFill>
                          <a:latin typeface="Calibri" panose="020F0502020204030204" pitchFamily="34" charset="0"/>
                          <a:ea typeface="Microsoft YaHei" panose="020B0503020204020204" pitchFamily="34" charset="-122"/>
                          <a:cs typeface="Calibri" panose="020F0502020204030204" pitchFamily="34" charset="0"/>
                        </a:rPr>
                        <a:t>0 (0.0)</a:t>
                      </a:r>
                    </a:p>
                  </a:txBody>
                  <a:tcPr marL="68580" marR="68580" marT="36000" marB="36000" anchor="ctr">
                    <a:lnL>
                      <a:noFill/>
                    </a:lnL>
                    <a:lnR>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100000"/>
                        </a:lnSpc>
                        <a:spcBef>
                          <a:spcPts val="0"/>
                        </a:spcBef>
                        <a:spcAft>
                          <a:spcPts val="0"/>
                        </a:spcAft>
                      </a:pPr>
                      <a:r>
                        <a:rPr lang="en-US" sz="1600" b="0" kern="1200" noProof="0" dirty="0">
                          <a:solidFill>
                            <a:schemeClr val="bg1"/>
                          </a:solidFill>
                          <a:latin typeface="Calibri" panose="020F0502020204030204" pitchFamily="34" charset="0"/>
                          <a:ea typeface="Microsoft YaHei" panose="020B0503020204020204" pitchFamily="34" charset="-122"/>
                          <a:cs typeface="Calibri" panose="020F0502020204030204" pitchFamily="34" charset="0"/>
                        </a:rPr>
                        <a:t>2 (2.7)</a:t>
                      </a:r>
                    </a:p>
                  </a:txBody>
                  <a:tcPr marL="68580" marR="68580" marT="36000" marB="36000" anchor="ctr">
                    <a:lnL>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680431994"/>
                  </a:ext>
                </a:extLst>
              </a:tr>
              <a:tr h="417845">
                <a:tc>
                  <a:txBody>
                    <a:bodyPr/>
                    <a:lstStyle/>
                    <a:p>
                      <a:pPr marL="0" indent="0">
                        <a:lnSpc>
                          <a:spcPct val="100000"/>
                        </a:lnSpc>
                        <a:spcBef>
                          <a:spcPts val="0"/>
                        </a:spcBef>
                        <a:spcAft>
                          <a:spcPts val="0"/>
                        </a:spcAft>
                        <a:buFont typeface="Wingdings" panose="05000000000000000000" pitchFamily="2" charset="2"/>
                        <a:buNone/>
                      </a:pPr>
                      <a:r>
                        <a:rPr lang="en-US" sz="1600" b="0" kern="1200" noProof="0" dirty="0">
                          <a:solidFill>
                            <a:schemeClr val="bg1"/>
                          </a:solidFill>
                          <a:latin typeface="Calibri" panose="020F0502020204030204" pitchFamily="34" charset="0"/>
                          <a:ea typeface="Microsoft YaHei" panose="020B0503020204020204" pitchFamily="34" charset="-122"/>
                          <a:cs typeface="Calibri" panose="020F0502020204030204" pitchFamily="34" charset="0"/>
                        </a:rPr>
                        <a:t>Right lower lobectomy + segmentectomy</a:t>
                      </a:r>
                    </a:p>
                  </a:txBody>
                  <a:tcPr marL="68580" marR="68580" marT="36000" marB="36000" anchor="ctr">
                    <a:lnL w="12700" cmpd="sng">
                      <a:noFill/>
                    </a:lnL>
                    <a:lnR>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100000"/>
                        </a:lnSpc>
                        <a:spcBef>
                          <a:spcPts val="0"/>
                        </a:spcBef>
                        <a:spcAft>
                          <a:spcPts val="0"/>
                        </a:spcAft>
                      </a:pPr>
                      <a:r>
                        <a:rPr lang="en-US" sz="1600" b="0" kern="1200" noProof="0" dirty="0">
                          <a:solidFill>
                            <a:schemeClr val="bg1"/>
                          </a:solidFill>
                          <a:latin typeface="Calibri" panose="020F0502020204030204" pitchFamily="34" charset="0"/>
                          <a:ea typeface="Microsoft YaHei" panose="020B0503020204020204" pitchFamily="34" charset="-122"/>
                          <a:cs typeface="Calibri" panose="020F0502020204030204" pitchFamily="34" charset="0"/>
                        </a:rPr>
                        <a:t>1 (1.9)</a:t>
                      </a:r>
                    </a:p>
                  </a:txBody>
                  <a:tcPr marL="68580" marR="68580" marT="36000" marB="36000" anchor="ctr">
                    <a:lnL>
                      <a:noFill/>
                    </a:lnL>
                    <a:lnR>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kern="1200" noProof="0" dirty="0">
                          <a:solidFill>
                            <a:schemeClr val="bg1"/>
                          </a:solidFill>
                          <a:latin typeface="Calibri" panose="020F0502020204030204" pitchFamily="34" charset="0"/>
                          <a:ea typeface="Microsoft YaHei" panose="020B0503020204020204" pitchFamily="34" charset="-122"/>
                          <a:cs typeface="Calibri" panose="020F0502020204030204" pitchFamily="34" charset="0"/>
                        </a:rPr>
                        <a:t>0 (0.0)</a:t>
                      </a:r>
                    </a:p>
                  </a:txBody>
                  <a:tcPr marL="68580" marR="68580" marT="36000" marB="36000" anchor="ctr">
                    <a:lnL>
                      <a:noFill/>
                    </a:lnL>
                    <a:lnR>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kern="1200" noProof="0" dirty="0">
                          <a:solidFill>
                            <a:schemeClr val="bg1"/>
                          </a:solidFill>
                          <a:latin typeface="Calibri" panose="020F0502020204030204" pitchFamily="34" charset="0"/>
                          <a:ea typeface="Microsoft YaHei" panose="020B0503020204020204" pitchFamily="34" charset="-122"/>
                          <a:cs typeface="Calibri" panose="020F0502020204030204" pitchFamily="34" charset="0"/>
                        </a:rPr>
                        <a:t>1 (1.4)</a:t>
                      </a:r>
                    </a:p>
                  </a:txBody>
                  <a:tcPr marL="68580" marR="68580" marT="36000" marB="36000" anchor="ctr">
                    <a:lnL>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210303178"/>
                  </a:ext>
                </a:extLst>
              </a:tr>
            </a:tbl>
          </a:graphicData>
        </a:graphic>
      </p:graphicFrame>
      <p:sp>
        <p:nvSpPr>
          <p:cNvPr id="10" name="Text Box 15">
            <a:extLst>
              <a:ext uri="{FF2B5EF4-FFF2-40B4-BE49-F238E27FC236}">
                <a16:creationId xmlns:a16="http://schemas.microsoft.com/office/drawing/2014/main" id="{26A4A53C-470D-FF49-189E-B86F81B7F138}"/>
              </a:ext>
            </a:extLst>
          </p:cNvPr>
          <p:cNvSpPr txBox="1">
            <a:spLocks noChangeArrowheads="1"/>
          </p:cNvSpPr>
          <p:nvPr/>
        </p:nvSpPr>
        <p:spPr bwMode="auto">
          <a:xfrm>
            <a:off x="417955" y="6360990"/>
            <a:ext cx="8819511"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fontAlgn="auto" hangingPunct="1">
              <a:spcBef>
                <a:spcPts val="0"/>
              </a:spcBef>
              <a:spcAft>
                <a:spcPts val="0"/>
              </a:spcAft>
              <a:defRPr/>
            </a:pPr>
            <a:r>
              <a:rPr lang="en-US" altLang="en-US" sz="1200" b="0" spc="-10" dirty="0">
                <a:solidFill>
                  <a:schemeClr val="bg2"/>
                </a:solidFill>
                <a:latin typeface="Calibri" panose="020F0502020204030204" pitchFamily="34" charset="0"/>
                <a:cs typeface="+mn-cs"/>
              </a:rPr>
              <a:t> Provencio. WCLC 2022. Abstr PL03.12. Reproduced with permission.</a:t>
            </a:r>
            <a:endPar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endParaRPr>
          </a:p>
        </p:txBody>
      </p:sp>
      <p:graphicFrame>
        <p:nvGraphicFramePr>
          <p:cNvPr id="6" name="Table 5">
            <a:extLst>
              <a:ext uri="{FF2B5EF4-FFF2-40B4-BE49-F238E27FC236}">
                <a16:creationId xmlns:a16="http://schemas.microsoft.com/office/drawing/2014/main" id="{739A39AA-6A4F-418A-7C60-998BA7820E99}"/>
              </a:ext>
            </a:extLst>
          </p:cNvPr>
          <p:cNvGraphicFramePr>
            <a:graphicFrameLocks noGrp="1"/>
          </p:cNvGraphicFramePr>
          <p:nvPr>
            <p:extLst>
              <p:ext uri="{D42A27DB-BD31-4B8C-83A1-F6EECF244321}">
                <p14:modId xmlns:p14="http://schemas.microsoft.com/office/powerpoint/2010/main" val="348359048"/>
              </p:ext>
            </p:extLst>
          </p:nvPr>
        </p:nvGraphicFramePr>
        <p:xfrm>
          <a:off x="715136" y="4418836"/>
          <a:ext cx="5418962" cy="1191360"/>
        </p:xfrm>
        <a:graphic>
          <a:graphicData uri="http://schemas.openxmlformats.org/drawingml/2006/table">
            <a:tbl>
              <a:tblPr firstRow="1" firstCol="1" bandRow="1">
                <a:tableStyleId>{1FECB4D8-DB02-4DC6-A0A2-4F2EBAE1DC90}</a:tableStyleId>
              </a:tblPr>
              <a:tblGrid>
                <a:gridCol w="2875367">
                  <a:extLst>
                    <a:ext uri="{9D8B030D-6E8A-4147-A177-3AD203B41FA5}">
                      <a16:colId xmlns:a16="http://schemas.microsoft.com/office/drawing/2014/main" val="668286557"/>
                    </a:ext>
                  </a:extLst>
                </a:gridCol>
                <a:gridCol w="1327093">
                  <a:extLst>
                    <a:ext uri="{9D8B030D-6E8A-4147-A177-3AD203B41FA5}">
                      <a16:colId xmlns:a16="http://schemas.microsoft.com/office/drawing/2014/main" val="2697710965"/>
                    </a:ext>
                  </a:extLst>
                </a:gridCol>
                <a:gridCol w="1216502">
                  <a:extLst>
                    <a:ext uri="{9D8B030D-6E8A-4147-A177-3AD203B41FA5}">
                      <a16:colId xmlns:a16="http://schemas.microsoft.com/office/drawing/2014/main" val="1647912184"/>
                    </a:ext>
                  </a:extLst>
                </a:gridCol>
              </a:tblGrid>
              <a:tr h="557245">
                <a:tc>
                  <a:txBody>
                    <a:bodyPr/>
                    <a:lstStyle>
                      <a:lvl1pPr marL="0" algn="l" defTabSz="914400" rtl="0" eaLnBrk="1" latinLnBrk="0" hangingPunct="1">
                        <a:defRPr sz="1800" kern="1200">
                          <a:solidFill>
                            <a:schemeClr val="tx1"/>
                          </a:solidFill>
                          <a:latin typeface="Microsoft YaHei"/>
                        </a:defRPr>
                      </a:lvl1pPr>
                      <a:lvl2pPr marL="457200" algn="l" defTabSz="914400" rtl="0" eaLnBrk="1" latinLnBrk="0" hangingPunct="1">
                        <a:defRPr sz="1800" kern="1200">
                          <a:solidFill>
                            <a:schemeClr val="tx1"/>
                          </a:solidFill>
                          <a:latin typeface="Microsoft YaHei"/>
                        </a:defRPr>
                      </a:lvl2pPr>
                      <a:lvl3pPr marL="914400" algn="l" defTabSz="914400" rtl="0" eaLnBrk="1" latinLnBrk="0" hangingPunct="1">
                        <a:defRPr sz="1800" kern="1200">
                          <a:solidFill>
                            <a:schemeClr val="tx1"/>
                          </a:solidFill>
                          <a:latin typeface="Microsoft YaHei"/>
                        </a:defRPr>
                      </a:lvl3pPr>
                      <a:lvl4pPr marL="1371600" algn="l" defTabSz="914400" rtl="0" eaLnBrk="1" latinLnBrk="0" hangingPunct="1">
                        <a:defRPr sz="1800" kern="1200">
                          <a:solidFill>
                            <a:schemeClr val="tx1"/>
                          </a:solidFill>
                          <a:latin typeface="Microsoft YaHei"/>
                        </a:defRPr>
                      </a:lvl4pPr>
                      <a:lvl5pPr marL="1828800" algn="l" defTabSz="914400" rtl="0" eaLnBrk="1" latinLnBrk="0" hangingPunct="1">
                        <a:defRPr sz="1800" kern="1200">
                          <a:solidFill>
                            <a:schemeClr val="tx1"/>
                          </a:solidFill>
                          <a:latin typeface="Microsoft YaHei"/>
                        </a:defRPr>
                      </a:lvl5pPr>
                      <a:lvl6pPr marL="2286000" algn="l" defTabSz="914400" rtl="0" eaLnBrk="1" latinLnBrk="0" hangingPunct="1">
                        <a:defRPr sz="1800" kern="1200">
                          <a:solidFill>
                            <a:schemeClr val="tx1"/>
                          </a:solidFill>
                          <a:latin typeface="Microsoft YaHei"/>
                        </a:defRPr>
                      </a:lvl6pPr>
                      <a:lvl7pPr marL="2743200" algn="l" defTabSz="914400" rtl="0" eaLnBrk="1" latinLnBrk="0" hangingPunct="1">
                        <a:defRPr sz="1800" kern="1200">
                          <a:solidFill>
                            <a:schemeClr val="tx1"/>
                          </a:solidFill>
                          <a:latin typeface="Microsoft YaHei"/>
                        </a:defRPr>
                      </a:lvl7pPr>
                      <a:lvl8pPr marL="3200400" algn="l" defTabSz="914400" rtl="0" eaLnBrk="1" latinLnBrk="0" hangingPunct="1">
                        <a:defRPr sz="1800" kern="1200">
                          <a:solidFill>
                            <a:schemeClr val="tx1"/>
                          </a:solidFill>
                          <a:latin typeface="Microsoft YaHei"/>
                        </a:defRPr>
                      </a:lvl8pPr>
                      <a:lvl9pPr marL="3657600" algn="l" defTabSz="914400" rtl="0" eaLnBrk="1" latinLnBrk="0" hangingPunct="1">
                        <a:defRPr sz="1800" kern="1200">
                          <a:solidFill>
                            <a:schemeClr val="tx1"/>
                          </a:solidFill>
                          <a:latin typeface="Microsoft YaHei"/>
                        </a:defRPr>
                      </a:lvl9pPr>
                    </a:lstStyle>
                    <a:p>
                      <a:pPr>
                        <a:lnSpc>
                          <a:spcPct val="100000"/>
                        </a:lnSpc>
                        <a:spcBef>
                          <a:spcPts val="0"/>
                        </a:spcBef>
                        <a:spcAft>
                          <a:spcPts val="0"/>
                        </a:spcAft>
                      </a:pPr>
                      <a:r>
                        <a:rPr lang="en-US" sz="1600" b="1" kern="1200" noProof="0" dirty="0">
                          <a:solidFill>
                            <a:schemeClr val="tx1"/>
                          </a:solidFill>
                          <a:latin typeface="Calibri" panose="020F0502020204030204" pitchFamily="34" charset="0"/>
                          <a:ea typeface="Microsoft YaHei" panose="020B0503020204020204" pitchFamily="34" charset="-122"/>
                          <a:cs typeface="Calibri" panose="020F0502020204030204" pitchFamily="34" charset="0"/>
                        </a:rPr>
                        <a:t>Resection Degree, n (%)</a:t>
                      </a:r>
                      <a:r>
                        <a:rPr lang="en-US" sz="1600" b="1" kern="1200" baseline="30000" noProof="0" dirty="0">
                          <a:solidFill>
                            <a:schemeClr val="tx1"/>
                          </a:solidFill>
                          <a:latin typeface="Calibri" panose="020F0502020204030204" pitchFamily="34" charset="0"/>
                          <a:ea typeface="Microsoft YaHei" panose="020B0503020204020204" pitchFamily="34" charset="-122"/>
                          <a:cs typeface="Calibri" panose="020F0502020204030204" pitchFamily="34" charset="0"/>
                        </a:rPr>
                        <a:t>1</a:t>
                      </a:r>
                    </a:p>
                  </a:txBody>
                  <a:tcPr marL="68580" marR="68580" marT="36000" marB="36000">
                    <a:lnL w="12700" cmpd="sng">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kern="1200">
                          <a:solidFill>
                            <a:schemeClr val="tx1"/>
                          </a:solidFill>
                          <a:latin typeface="Microsoft YaHei"/>
                        </a:defRPr>
                      </a:lvl1pPr>
                      <a:lvl2pPr marL="457200" algn="l" defTabSz="914400" rtl="0" eaLnBrk="1" latinLnBrk="0" hangingPunct="1">
                        <a:defRPr sz="1800" kern="1200">
                          <a:solidFill>
                            <a:schemeClr val="tx1"/>
                          </a:solidFill>
                          <a:latin typeface="Microsoft YaHei"/>
                        </a:defRPr>
                      </a:lvl2pPr>
                      <a:lvl3pPr marL="914400" algn="l" defTabSz="914400" rtl="0" eaLnBrk="1" latinLnBrk="0" hangingPunct="1">
                        <a:defRPr sz="1800" kern="1200">
                          <a:solidFill>
                            <a:schemeClr val="tx1"/>
                          </a:solidFill>
                          <a:latin typeface="Microsoft YaHei"/>
                        </a:defRPr>
                      </a:lvl3pPr>
                      <a:lvl4pPr marL="1371600" algn="l" defTabSz="914400" rtl="0" eaLnBrk="1" latinLnBrk="0" hangingPunct="1">
                        <a:defRPr sz="1800" kern="1200">
                          <a:solidFill>
                            <a:schemeClr val="tx1"/>
                          </a:solidFill>
                          <a:latin typeface="Microsoft YaHei"/>
                        </a:defRPr>
                      </a:lvl4pPr>
                      <a:lvl5pPr marL="1828800" algn="l" defTabSz="914400" rtl="0" eaLnBrk="1" latinLnBrk="0" hangingPunct="1">
                        <a:defRPr sz="1800" kern="1200">
                          <a:solidFill>
                            <a:schemeClr val="tx1"/>
                          </a:solidFill>
                          <a:latin typeface="Microsoft YaHei"/>
                        </a:defRPr>
                      </a:lvl5pPr>
                      <a:lvl6pPr marL="2286000" algn="l" defTabSz="914400" rtl="0" eaLnBrk="1" latinLnBrk="0" hangingPunct="1">
                        <a:defRPr sz="1800" kern="1200">
                          <a:solidFill>
                            <a:schemeClr val="tx1"/>
                          </a:solidFill>
                          <a:latin typeface="Microsoft YaHei"/>
                        </a:defRPr>
                      </a:lvl6pPr>
                      <a:lvl7pPr marL="2743200" algn="l" defTabSz="914400" rtl="0" eaLnBrk="1" latinLnBrk="0" hangingPunct="1">
                        <a:defRPr sz="1800" kern="1200">
                          <a:solidFill>
                            <a:schemeClr val="tx1"/>
                          </a:solidFill>
                          <a:latin typeface="Microsoft YaHei"/>
                        </a:defRPr>
                      </a:lvl7pPr>
                      <a:lvl8pPr marL="3200400" algn="l" defTabSz="914400" rtl="0" eaLnBrk="1" latinLnBrk="0" hangingPunct="1">
                        <a:defRPr sz="1800" kern="1200">
                          <a:solidFill>
                            <a:schemeClr val="tx1"/>
                          </a:solidFill>
                          <a:latin typeface="Microsoft YaHei"/>
                        </a:defRPr>
                      </a:lvl8pPr>
                      <a:lvl9pPr marL="3657600" algn="l" defTabSz="914400" rtl="0" eaLnBrk="1" latinLnBrk="0" hangingPunct="1">
                        <a:defRPr sz="1800" kern="1200">
                          <a:solidFill>
                            <a:schemeClr val="tx1"/>
                          </a:solidFill>
                          <a:latin typeface="Microsoft YaHei"/>
                        </a:defRPr>
                      </a:lvl9pPr>
                    </a:lstStyle>
                    <a:p>
                      <a:pPr algn="ctr">
                        <a:lnSpc>
                          <a:spcPct val="100000"/>
                        </a:lnSpc>
                        <a:spcBef>
                          <a:spcPts val="0"/>
                        </a:spcBef>
                        <a:spcAft>
                          <a:spcPts val="0"/>
                        </a:spcAft>
                      </a:pPr>
                      <a:r>
                        <a:rPr lang="en-US" sz="1600" b="1" kern="1200" noProof="0" dirty="0">
                          <a:solidFill>
                            <a:schemeClr val="tx1"/>
                          </a:solidFill>
                          <a:latin typeface="Calibri" panose="020F0502020204030204" pitchFamily="34" charset="0"/>
                          <a:cs typeface="Calibri" panose="020F0502020204030204" pitchFamily="34" charset="0"/>
                        </a:rPr>
                        <a:t>Nivo + CT</a:t>
                      </a:r>
                    </a:p>
                    <a:p>
                      <a:pPr algn="ctr">
                        <a:lnSpc>
                          <a:spcPct val="100000"/>
                        </a:lnSpc>
                        <a:spcBef>
                          <a:spcPts val="0"/>
                        </a:spcBef>
                        <a:spcAft>
                          <a:spcPts val="0"/>
                        </a:spcAft>
                      </a:pPr>
                      <a:r>
                        <a:rPr lang="en-US" sz="1600" b="1" kern="1200" noProof="0" dirty="0">
                          <a:solidFill>
                            <a:schemeClr val="tx1"/>
                          </a:solidFill>
                          <a:latin typeface="Calibri" panose="020F0502020204030204" pitchFamily="34" charset="0"/>
                          <a:cs typeface="Calibri" panose="020F0502020204030204" pitchFamily="34" charset="0"/>
                        </a:rPr>
                        <a:t>(n = 57)</a:t>
                      </a:r>
                      <a:endParaRPr lang="en-US" sz="1600" b="1" kern="1200" noProof="0" dirty="0">
                        <a:solidFill>
                          <a:schemeClr val="tx1"/>
                        </a:solidFill>
                        <a:latin typeface="Calibri" panose="020F0502020204030204" pitchFamily="34" charset="0"/>
                        <a:ea typeface="Microsoft YaHei" panose="020B0503020204020204" pitchFamily="34" charset="-122"/>
                        <a:cs typeface="Calibri" panose="020F0502020204030204" pitchFamily="34" charset="0"/>
                      </a:endParaRPr>
                    </a:p>
                  </a:txBody>
                  <a:tcPr marL="68580" marR="68580" marT="36000" marB="36000">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kern="1200">
                          <a:solidFill>
                            <a:schemeClr val="tx1"/>
                          </a:solidFill>
                          <a:latin typeface="Microsoft YaHei"/>
                        </a:defRPr>
                      </a:lvl1pPr>
                      <a:lvl2pPr marL="457200" algn="l" defTabSz="914400" rtl="0" eaLnBrk="1" latinLnBrk="0" hangingPunct="1">
                        <a:defRPr sz="1800" kern="1200">
                          <a:solidFill>
                            <a:schemeClr val="tx1"/>
                          </a:solidFill>
                          <a:latin typeface="Microsoft YaHei"/>
                        </a:defRPr>
                      </a:lvl2pPr>
                      <a:lvl3pPr marL="914400" algn="l" defTabSz="914400" rtl="0" eaLnBrk="1" latinLnBrk="0" hangingPunct="1">
                        <a:defRPr sz="1800" kern="1200">
                          <a:solidFill>
                            <a:schemeClr val="tx1"/>
                          </a:solidFill>
                          <a:latin typeface="Microsoft YaHei"/>
                        </a:defRPr>
                      </a:lvl3pPr>
                      <a:lvl4pPr marL="1371600" algn="l" defTabSz="914400" rtl="0" eaLnBrk="1" latinLnBrk="0" hangingPunct="1">
                        <a:defRPr sz="1800" kern="1200">
                          <a:solidFill>
                            <a:schemeClr val="tx1"/>
                          </a:solidFill>
                          <a:latin typeface="Microsoft YaHei"/>
                        </a:defRPr>
                      </a:lvl4pPr>
                      <a:lvl5pPr marL="1828800" algn="l" defTabSz="914400" rtl="0" eaLnBrk="1" latinLnBrk="0" hangingPunct="1">
                        <a:defRPr sz="1800" kern="1200">
                          <a:solidFill>
                            <a:schemeClr val="tx1"/>
                          </a:solidFill>
                          <a:latin typeface="Microsoft YaHei"/>
                        </a:defRPr>
                      </a:lvl5pPr>
                      <a:lvl6pPr marL="2286000" algn="l" defTabSz="914400" rtl="0" eaLnBrk="1" latinLnBrk="0" hangingPunct="1">
                        <a:defRPr sz="1800" kern="1200">
                          <a:solidFill>
                            <a:schemeClr val="tx1"/>
                          </a:solidFill>
                          <a:latin typeface="Microsoft YaHei"/>
                        </a:defRPr>
                      </a:lvl6pPr>
                      <a:lvl7pPr marL="2743200" algn="l" defTabSz="914400" rtl="0" eaLnBrk="1" latinLnBrk="0" hangingPunct="1">
                        <a:defRPr sz="1800" kern="1200">
                          <a:solidFill>
                            <a:schemeClr val="tx1"/>
                          </a:solidFill>
                          <a:latin typeface="Microsoft YaHei"/>
                        </a:defRPr>
                      </a:lvl7pPr>
                      <a:lvl8pPr marL="3200400" algn="l" defTabSz="914400" rtl="0" eaLnBrk="1" latinLnBrk="0" hangingPunct="1">
                        <a:defRPr sz="1800" kern="1200">
                          <a:solidFill>
                            <a:schemeClr val="tx1"/>
                          </a:solidFill>
                          <a:latin typeface="Microsoft YaHei"/>
                        </a:defRPr>
                      </a:lvl8pPr>
                      <a:lvl9pPr marL="3657600" algn="l" defTabSz="914400" rtl="0" eaLnBrk="1" latinLnBrk="0" hangingPunct="1">
                        <a:defRPr sz="1800" kern="1200">
                          <a:solidFill>
                            <a:schemeClr val="tx1"/>
                          </a:solidFill>
                          <a:latin typeface="Microsoft YaHei"/>
                        </a:defRPr>
                      </a:lvl9pPr>
                    </a:lstStyle>
                    <a:p>
                      <a:pPr algn="ctr">
                        <a:lnSpc>
                          <a:spcPct val="100000"/>
                        </a:lnSpc>
                        <a:spcBef>
                          <a:spcPts val="0"/>
                        </a:spcBef>
                        <a:spcAft>
                          <a:spcPts val="0"/>
                        </a:spcAft>
                      </a:pPr>
                      <a:r>
                        <a:rPr lang="en-US" sz="1600" b="1" kern="1200" noProof="0" dirty="0">
                          <a:solidFill>
                            <a:schemeClr val="tx1"/>
                          </a:solidFill>
                          <a:latin typeface="Calibri" panose="020F0502020204030204" pitchFamily="34" charset="0"/>
                          <a:cs typeface="Calibri" panose="020F0502020204030204" pitchFamily="34" charset="0"/>
                        </a:rPr>
                        <a:t>CT</a:t>
                      </a:r>
                      <a:endParaRPr lang="en-US" sz="1600" b="1" kern="1200" baseline="0" noProof="0" dirty="0">
                        <a:solidFill>
                          <a:schemeClr val="tx1"/>
                        </a:solidFill>
                        <a:latin typeface="Calibri" panose="020F0502020204030204" pitchFamily="34" charset="0"/>
                        <a:cs typeface="Calibri" panose="020F0502020204030204" pitchFamily="34" charset="0"/>
                      </a:endParaRPr>
                    </a:p>
                    <a:p>
                      <a:pPr algn="ctr">
                        <a:lnSpc>
                          <a:spcPct val="100000"/>
                        </a:lnSpc>
                        <a:spcBef>
                          <a:spcPts val="0"/>
                        </a:spcBef>
                        <a:spcAft>
                          <a:spcPts val="0"/>
                        </a:spcAft>
                      </a:pPr>
                      <a:r>
                        <a:rPr lang="en-US" sz="1600" b="1" kern="1200" noProof="0" dirty="0">
                          <a:solidFill>
                            <a:schemeClr val="tx1"/>
                          </a:solidFill>
                          <a:latin typeface="Calibri" panose="020F0502020204030204" pitchFamily="34" charset="0"/>
                          <a:cs typeface="Calibri" panose="020F0502020204030204" pitchFamily="34" charset="0"/>
                        </a:rPr>
                        <a:t>(n = 29)</a:t>
                      </a:r>
                      <a:endParaRPr lang="en-US" sz="1600" b="1" kern="1200" noProof="0" dirty="0">
                        <a:solidFill>
                          <a:schemeClr val="tx1"/>
                        </a:solidFill>
                        <a:latin typeface="Calibri" panose="020F0502020204030204" pitchFamily="34" charset="0"/>
                        <a:ea typeface="Microsoft YaHei" panose="020B0503020204020204" pitchFamily="34" charset="-122"/>
                        <a:cs typeface="Calibri" panose="020F0502020204030204" pitchFamily="34" charset="0"/>
                      </a:endParaRPr>
                    </a:p>
                  </a:txBody>
                  <a:tcPr marL="68580" marR="68580" marT="36000" marB="36000">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013915230"/>
                  </a:ext>
                </a:extLst>
              </a:tr>
              <a:tr h="310945">
                <a:tc>
                  <a:txBody>
                    <a:bodyPr/>
                    <a:lstStyle>
                      <a:lvl1pPr marL="0" algn="l" defTabSz="914400" rtl="0" eaLnBrk="1" latinLnBrk="0" hangingPunct="1">
                        <a:defRPr sz="1800" kern="1200">
                          <a:solidFill>
                            <a:schemeClr val="tx1"/>
                          </a:solidFill>
                          <a:latin typeface="Microsoft YaHei"/>
                        </a:defRPr>
                      </a:lvl1pPr>
                      <a:lvl2pPr marL="457200" algn="l" defTabSz="914400" rtl="0" eaLnBrk="1" latinLnBrk="0" hangingPunct="1">
                        <a:defRPr sz="1800" kern="1200">
                          <a:solidFill>
                            <a:schemeClr val="tx1"/>
                          </a:solidFill>
                          <a:latin typeface="Microsoft YaHei"/>
                        </a:defRPr>
                      </a:lvl2pPr>
                      <a:lvl3pPr marL="914400" algn="l" defTabSz="914400" rtl="0" eaLnBrk="1" latinLnBrk="0" hangingPunct="1">
                        <a:defRPr sz="1800" kern="1200">
                          <a:solidFill>
                            <a:schemeClr val="tx1"/>
                          </a:solidFill>
                          <a:latin typeface="Microsoft YaHei"/>
                        </a:defRPr>
                      </a:lvl3pPr>
                      <a:lvl4pPr marL="1371600" algn="l" defTabSz="914400" rtl="0" eaLnBrk="1" latinLnBrk="0" hangingPunct="1">
                        <a:defRPr sz="1800" kern="1200">
                          <a:solidFill>
                            <a:schemeClr val="tx1"/>
                          </a:solidFill>
                          <a:latin typeface="Microsoft YaHei"/>
                        </a:defRPr>
                      </a:lvl4pPr>
                      <a:lvl5pPr marL="1828800" algn="l" defTabSz="914400" rtl="0" eaLnBrk="1" latinLnBrk="0" hangingPunct="1">
                        <a:defRPr sz="1800" kern="1200">
                          <a:solidFill>
                            <a:schemeClr val="tx1"/>
                          </a:solidFill>
                          <a:latin typeface="Microsoft YaHei"/>
                        </a:defRPr>
                      </a:lvl5pPr>
                      <a:lvl6pPr marL="2286000" algn="l" defTabSz="914400" rtl="0" eaLnBrk="1" latinLnBrk="0" hangingPunct="1">
                        <a:defRPr sz="1800" kern="1200">
                          <a:solidFill>
                            <a:schemeClr val="tx1"/>
                          </a:solidFill>
                          <a:latin typeface="Microsoft YaHei"/>
                        </a:defRPr>
                      </a:lvl6pPr>
                      <a:lvl7pPr marL="2743200" algn="l" defTabSz="914400" rtl="0" eaLnBrk="1" latinLnBrk="0" hangingPunct="1">
                        <a:defRPr sz="1800" kern="1200">
                          <a:solidFill>
                            <a:schemeClr val="tx1"/>
                          </a:solidFill>
                          <a:latin typeface="Microsoft YaHei"/>
                        </a:defRPr>
                      </a:lvl7pPr>
                      <a:lvl8pPr marL="3200400" algn="l" defTabSz="914400" rtl="0" eaLnBrk="1" latinLnBrk="0" hangingPunct="1">
                        <a:defRPr sz="1800" kern="1200">
                          <a:solidFill>
                            <a:schemeClr val="tx1"/>
                          </a:solidFill>
                          <a:latin typeface="Microsoft YaHei"/>
                        </a:defRPr>
                      </a:lvl8pPr>
                      <a:lvl9pPr marL="3657600" algn="l" defTabSz="914400" rtl="0" eaLnBrk="1" latinLnBrk="0" hangingPunct="1">
                        <a:defRPr sz="1800" kern="1200">
                          <a:solidFill>
                            <a:schemeClr val="tx1"/>
                          </a:solidFill>
                          <a:latin typeface="Microsoft YaHei"/>
                        </a:defRPr>
                      </a:lvl9pPr>
                    </a:lstStyle>
                    <a:p>
                      <a:pPr>
                        <a:lnSpc>
                          <a:spcPct val="100000"/>
                        </a:lnSpc>
                        <a:spcBef>
                          <a:spcPts val="0"/>
                        </a:spcBef>
                        <a:spcAft>
                          <a:spcPts val="0"/>
                        </a:spcAft>
                      </a:pPr>
                      <a:r>
                        <a:rPr lang="en-US" sz="1600" b="0" kern="1200" noProof="0" dirty="0">
                          <a:solidFill>
                            <a:schemeClr val="bg1"/>
                          </a:solidFill>
                          <a:latin typeface="Calibri" panose="020F0502020204030204" pitchFamily="34" charset="0"/>
                          <a:ea typeface="Microsoft YaHei" panose="020B0503020204020204" pitchFamily="34" charset="-122"/>
                          <a:cs typeface="Calibri" panose="020F0502020204030204" pitchFamily="34" charset="0"/>
                        </a:rPr>
                        <a:t>RO</a:t>
                      </a:r>
                    </a:p>
                  </a:txBody>
                  <a:tcPr marL="68580" marR="68580" marT="36000" marB="36000" anchor="ctr">
                    <a:lnL w="12700" cmpd="sng">
                      <a:noFill/>
                    </a:lnL>
                    <a:lnR>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tx1"/>
                          </a:solidFill>
                          <a:latin typeface="Microsoft YaHei"/>
                        </a:defRPr>
                      </a:lvl1pPr>
                      <a:lvl2pPr marL="457200" algn="l" defTabSz="914400" rtl="0" eaLnBrk="1" latinLnBrk="0" hangingPunct="1">
                        <a:defRPr sz="1800" kern="1200">
                          <a:solidFill>
                            <a:schemeClr val="tx1"/>
                          </a:solidFill>
                          <a:latin typeface="Microsoft YaHei"/>
                        </a:defRPr>
                      </a:lvl2pPr>
                      <a:lvl3pPr marL="914400" algn="l" defTabSz="914400" rtl="0" eaLnBrk="1" latinLnBrk="0" hangingPunct="1">
                        <a:defRPr sz="1800" kern="1200">
                          <a:solidFill>
                            <a:schemeClr val="tx1"/>
                          </a:solidFill>
                          <a:latin typeface="Microsoft YaHei"/>
                        </a:defRPr>
                      </a:lvl3pPr>
                      <a:lvl4pPr marL="1371600" algn="l" defTabSz="914400" rtl="0" eaLnBrk="1" latinLnBrk="0" hangingPunct="1">
                        <a:defRPr sz="1800" kern="1200">
                          <a:solidFill>
                            <a:schemeClr val="tx1"/>
                          </a:solidFill>
                          <a:latin typeface="Microsoft YaHei"/>
                        </a:defRPr>
                      </a:lvl4pPr>
                      <a:lvl5pPr marL="1828800" algn="l" defTabSz="914400" rtl="0" eaLnBrk="1" latinLnBrk="0" hangingPunct="1">
                        <a:defRPr sz="1800" kern="1200">
                          <a:solidFill>
                            <a:schemeClr val="tx1"/>
                          </a:solidFill>
                          <a:latin typeface="Microsoft YaHei"/>
                        </a:defRPr>
                      </a:lvl5pPr>
                      <a:lvl6pPr marL="2286000" algn="l" defTabSz="914400" rtl="0" eaLnBrk="1" latinLnBrk="0" hangingPunct="1">
                        <a:defRPr sz="1800" kern="1200">
                          <a:solidFill>
                            <a:schemeClr val="tx1"/>
                          </a:solidFill>
                          <a:latin typeface="Microsoft YaHei"/>
                        </a:defRPr>
                      </a:lvl6pPr>
                      <a:lvl7pPr marL="2743200" algn="l" defTabSz="914400" rtl="0" eaLnBrk="1" latinLnBrk="0" hangingPunct="1">
                        <a:defRPr sz="1800" kern="1200">
                          <a:solidFill>
                            <a:schemeClr val="tx1"/>
                          </a:solidFill>
                          <a:latin typeface="Microsoft YaHei"/>
                        </a:defRPr>
                      </a:lvl7pPr>
                      <a:lvl8pPr marL="3200400" algn="l" defTabSz="914400" rtl="0" eaLnBrk="1" latinLnBrk="0" hangingPunct="1">
                        <a:defRPr sz="1800" kern="1200">
                          <a:solidFill>
                            <a:schemeClr val="tx1"/>
                          </a:solidFill>
                          <a:latin typeface="Microsoft YaHei"/>
                        </a:defRPr>
                      </a:lvl8pPr>
                      <a:lvl9pPr marL="3657600" algn="l" defTabSz="914400" rtl="0" eaLnBrk="1" latinLnBrk="0" hangingPunct="1">
                        <a:defRPr sz="1800" kern="1200">
                          <a:solidFill>
                            <a:schemeClr val="tx1"/>
                          </a:solidFill>
                          <a:latin typeface="Microsoft YaHei"/>
                        </a:defRPr>
                      </a:lvl9pPr>
                    </a:lstStyle>
                    <a:p>
                      <a:pPr algn="ctr">
                        <a:lnSpc>
                          <a:spcPct val="100000"/>
                        </a:lnSpc>
                        <a:spcBef>
                          <a:spcPts val="0"/>
                        </a:spcBef>
                        <a:spcAft>
                          <a:spcPts val="0"/>
                        </a:spcAft>
                      </a:pPr>
                      <a:r>
                        <a:rPr lang="en-US" sz="1600" b="0" kern="1200" noProof="0" dirty="0">
                          <a:solidFill>
                            <a:schemeClr val="bg1"/>
                          </a:solidFill>
                          <a:latin typeface="Calibri" panose="020F0502020204030204" pitchFamily="34" charset="0"/>
                          <a:ea typeface="Microsoft YaHei" panose="020B0503020204020204" pitchFamily="34" charset="-122"/>
                          <a:cs typeface="Calibri" panose="020F0502020204030204" pitchFamily="34" charset="0"/>
                        </a:rPr>
                        <a:t>49 (92.5)</a:t>
                      </a:r>
                    </a:p>
                  </a:txBody>
                  <a:tcPr marL="68580" marR="68580" marT="36000" marB="36000" anchor="ctr">
                    <a:lnL>
                      <a:noFill/>
                    </a:lnL>
                    <a:lnR>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Microsoft YaHei"/>
                        </a:defRPr>
                      </a:lvl1pPr>
                      <a:lvl2pPr marL="457200" algn="l" defTabSz="914400" rtl="0" eaLnBrk="1" latinLnBrk="0" hangingPunct="1">
                        <a:defRPr sz="1800" kern="1200">
                          <a:solidFill>
                            <a:schemeClr val="tx1"/>
                          </a:solidFill>
                          <a:latin typeface="Microsoft YaHei"/>
                        </a:defRPr>
                      </a:lvl2pPr>
                      <a:lvl3pPr marL="914400" algn="l" defTabSz="914400" rtl="0" eaLnBrk="1" latinLnBrk="0" hangingPunct="1">
                        <a:defRPr sz="1800" kern="1200">
                          <a:solidFill>
                            <a:schemeClr val="tx1"/>
                          </a:solidFill>
                          <a:latin typeface="Microsoft YaHei"/>
                        </a:defRPr>
                      </a:lvl3pPr>
                      <a:lvl4pPr marL="1371600" algn="l" defTabSz="914400" rtl="0" eaLnBrk="1" latinLnBrk="0" hangingPunct="1">
                        <a:defRPr sz="1800" kern="1200">
                          <a:solidFill>
                            <a:schemeClr val="tx1"/>
                          </a:solidFill>
                          <a:latin typeface="Microsoft YaHei"/>
                        </a:defRPr>
                      </a:lvl4pPr>
                      <a:lvl5pPr marL="1828800" algn="l" defTabSz="914400" rtl="0" eaLnBrk="1" latinLnBrk="0" hangingPunct="1">
                        <a:defRPr sz="1800" kern="1200">
                          <a:solidFill>
                            <a:schemeClr val="tx1"/>
                          </a:solidFill>
                          <a:latin typeface="Microsoft YaHei"/>
                        </a:defRPr>
                      </a:lvl5pPr>
                      <a:lvl6pPr marL="2286000" algn="l" defTabSz="914400" rtl="0" eaLnBrk="1" latinLnBrk="0" hangingPunct="1">
                        <a:defRPr sz="1800" kern="1200">
                          <a:solidFill>
                            <a:schemeClr val="tx1"/>
                          </a:solidFill>
                          <a:latin typeface="Microsoft YaHei"/>
                        </a:defRPr>
                      </a:lvl6pPr>
                      <a:lvl7pPr marL="2743200" algn="l" defTabSz="914400" rtl="0" eaLnBrk="1" latinLnBrk="0" hangingPunct="1">
                        <a:defRPr sz="1800" kern="1200">
                          <a:solidFill>
                            <a:schemeClr val="tx1"/>
                          </a:solidFill>
                          <a:latin typeface="Microsoft YaHei"/>
                        </a:defRPr>
                      </a:lvl7pPr>
                      <a:lvl8pPr marL="3200400" algn="l" defTabSz="914400" rtl="0" eaLnBrk="1" latinLnBrk="0" hangingPunct="1">
                        <a:defRPr sz="1800" kern="1200">
                          <a:solidFill>
                            <a:schemeClr val="tx1"/>
                          </a:solidFill>
                          <a:latin typeface="Microsoft YaHei"/>
                        </a:defRPr>
                      </a:lvl8pPr>
                      <a:lvl9pPr marL="3657600" algn="l" defTabSz="914400" rtl="0" eaLnBrk="1" latinLnBrk="0" hangingPunct="1">
                        <a:defRPr sz="1800" kern="1200">
                          <a:solidFill>
                            <a:schemeClr val="tx1"/>
                          </a:solidFill>
                          <a:latin typeface="Microsoft YaHei"/>
                        </a:defRPr>
                      </a:lvl9pPr>
                    </a:lstStyle>
                    <a:p>
                      <a:pPr algn="ctr">
                        <a:lnSpc>
                          <a:spcPct val="100000"/>
                        </a:lnSpc>
                        <a:spcBef>
                          <a:spcPts val="0"/>
                        </a:spcBef>
                        <a:spcAft>
                          <a:spcPts val="0"/>
                        </a:spcAft>
                      </a:pPr>
                      <a:r>
                        <a:rPr lang="en-US" sz="1600" b="0" kern="1200" noProof="0" dirty="0">
                          <a:solidFill>
                            <a:schemeClr val="bg1"/>
                          </a:solidFill>
                          <a:latin typeface="Calibri" panose="020F0502020204030204" pitchFamily="34" charset="0"/>
                          <a:ea typeface="Microsoft YaHei" panose="020B0503020204020204" pitchFamily="34" charset="-122"/>
                          <a:cs typeface="Calibri" panose="020F0502020204030204" pitchFamily="34" charset="0"/>
                        </a:rPr>
                        <a:t>13 (65.0)</a:t>
                      </a:r>
                    </a:p>
                  </a:txBody>
                  <a:tcPr marL="68580" marR="68580" marT="36000" marB="36000" anchor="ctr">
                    <a:lnL>
                      <a:noFill/>
                    </a:lnL>
                    <a:lnR>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723110698"/>
                  </a:ext>
                </a:extLst>
              </a:tr>
              <a:tr h="310945">
                <a:tc gridSpan="3">
                  <a:txBody>
                    <a:bodyPr/>
                    <a:lstStyle/>
                    <a:p>
                      <a:pPr algn="ctr">
                        <a:lnSpc>
                          <a:spcPct val="100000"/>
                        </a:lnSpc>
                        <a:spcBef>
                          <a:spcPts val="0"/>
                        </a:spcBef>
                        <a:spcAft>
                          <a:spcPts val="0"/>
                        </a:spcAft>
                      </a:pPr>
                      <a:r>
                        <a:rPr lang="en-US" sz="1600" b="0" kern="1200" noProof="0" dirty="0">
                          <a:solidFill>
                            <a:schemeClr val="bg1"/>
                          </a:solidFill>
                          <a:latin typeface="Calibri" panose="020F0502020204030204" pitchFamily="34" charset="0"/>
                          <a:ea typeface="Microsoft YaHei" panose="020B0503020204020204" pitchFamily="34" charset="-122"/>
                          <a:cs typeface="Calibri" panose="020F0502020204030204" pitchFamily="34" charset="0"/>
                        </a:rPr>
                        <a:t>Odds ratio: 6.60 (95% CI: 1.67-26.02); </a:t>
                      </a:r>
                      <a:r>
                        <a:rPr lang="en-US" sz="1600" b="0" i="1" kern="1200" noProof="0" dirty="0">
                          <a:solidFill>
                            <a:schemeClr val="bg1"/>
                          </a:solidFill>
                          <a:latin typeface="Calibri" panose="020F0502020204030204" pitchFamily="34" charset="0"/>
                          <a:ea typeface="Microsoft YaHei" panose="020B0503020204020204" pitchFamily="34" charset="-122"/>
                          <a:cs typeface="Calibri" panose="020F0502020204030204" pitchFamily="34" charset="0"/>
                        </a:rPr>
                        <a:t>P</a:t>
                      </a:r>
                      <a:r>
                        <a:rPr lang="en-US" sz="1600" b="0" kern="1200" noProof="0" dirty="0">
                          <a:solidFill>
                            <a:schemeClr val="bg1"/>
                          </a:solidFill>
                          <a:latin typeface="Calibri" panose="020F0502020204030204" pitchFamily="34" charset="0"/>
                          <a:ea typeface="Microsoft YaHei" panose="020B0503020204020204" pitchFamily="34" charset="-122"/>
                          <a:cs typeface="Calibri" panose="020F0502020204030204" pitchFamily="34" charset="0"/>
                        </a:rPr>
                        <a:t> = .007</a:t>
                      </a:r>
                    </a:p>
                  </a:txBody>
                  <a:tcPr marL="68580" marR="68580" marT="36000" marB="36000" anchor="ctr">
                    <a:lnL w="12700" cmpd="sng">
                      <a:noFill/>
                    </a:lnL>
                    <a:lnR>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pPr algn="ctr">
                        <a:lnSpc>
                          <a:spcPct val="100000"/>
                        </a:lnSpc>
                        <a:spcBef>
                          <a:spcPts val="0"/>
                        </a:spcBef>
                        <a:spcAft>
                          <a:spcPts val="0"/>
                        </a:spcAft>
                      </a:pPr>
                      <a:endParaRPr lang="en-US" sz="1800" b="0" kern="1200" noProof="0" dirty="0">
                        <a:solidFill>
                          <a:schemeClr val="bg1"/>
                        </a:solidFill>
                        <a:latin typeface="Calibri" panose="020F0502020204030204" pitchFamily="34" charset="0"/>
                        <a:ea typeface="Microsoft YaHei" panose="020B0503020204020204" pitchFamily="34" charset="-122"/>
                        <a:cs typeface="Calibri" panose="020F0502020204030204" pitchFamily="34" charset="0"/>
                      </a:endParaRPr>
                    </a:p>
                  </a:txBody>
                  <a:tcPr marL="68580" marR="68580" marT="36000" marB="36000" anchor="ctr">
                    <a:lnL>
                      <a:noFill/>
                    </a:lnL>
                    <a:lnR>
                      <a:noFill/>
                    </a:lnR>
                    <a:lnT w="12700" cmpd="sng">
                      <a:noFill/>
                    </a:lnT>
                    <a:lnB w="12700" cmpd="sng">
                      <a:noFill/>
                    </a:lnB>
                    <a:lnTlToBr w="12700" cmpd="sng">
                      <a:noFill/>
                      <a:prstDash val="solid"/>
                    </a:lnTlToBr>
                    <a:lnBlToTr w="12700" cmpd="sng">
                      <a:noFill/>
                      <a:prstDash val="solid"/>
                    </a:lnBlToTr>
                    <a:solidFill>
                      <a:schemeClr val="tx2"/>
                    </a:solidFill>
                  </a:tcPr>
                </a:tc>
                <a:tc hMerge="1">
                  <a:txBody>
                    <a:bodyPr/>
                    <a:lstStyle/>
                    <a:p>
                      <a:pPr algn="ctr">
                        <a:lnSpc>
                          <a:spcPct val="100000"/>
                        </a:lnSpc>
                        <a:spcBef>
                          <a:spcPts val="0"/>
                        </a:spcBef>
                        <a:spcAft>
                          <a:spcPts val="0"/>
                        </a:spcAft>
                      </a:pPr>
                      <a:endParaRPr lang="en-US" sz="1800" b="0" kern="1200" noProof="0" dirty="0">
                        <a:solidFill>
                          <a:schemeClr val="bg1"/>
                        </a:solidFill>
                        <a:latin typeface="Calibri" panose="020F0502020204030204" pitchFamily="34" charset="0"/>
                        <a:ea typeface="Microsoft YaHei" panose="020B0503020204020204" pitchFamily="34" charset="-122"/>
                        <a:cs typeface="Calibri" panose="020F0502020204030204" pitchFamily="34" charset="0"/>
                      </a:endParaRPr>
                    </a:p>
                  </a:txBody>
                  <a:tcPr marL="68580" marR="68580" marT="36000" marB="36000" anchor="ctr">
                    <a:lnL>
                      <a:noFill/>
                    </a:lnL>
                    <a:lnR>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380984203"/>
                  </a:ext>
                </a:extLst>
              </a:tr>
            </a:tbl>
          </a:graphicData>
        </a:graphic>
      </p:graphicFrame>
      <p:sp>
        <p:nvSpPr>
          <p:cNvPr id="7" name="CuadroTexto 11">
            <a:extLst>
              <a:ext uri="{FF2B5EF4-FFF2-40B4-BE49-F238E27FC236}">
                <a16:creationId xmlns:a16="http://schemas.microsoft.com/office/drawing/2014/main" id="{A2C6FECA-8092-1A2B-7F93-AF6E321637FD}"/>
              </a:ext>
            </a:extLst>
          </p:cNvPr>
          <p:cNvSpPr txBox="1"/>
          <p:nvPr/>
        </p:nvSpPr>
        <p:spPr>
          <a:xfrm>
            <a:off x="7139146" y="2038057"/>
            <a:ext cx="3897450" cy="369332"/>
          </a:xfrm>
          <a:prstGeom prst="rect">
            <a:avLst/>
          </a:prstGeom>
          <a:noFill/>
        </p:spPr>
        <p:txBody>
          <a:bodyPr wrap="square" rtlCol="0">
            <a:spAutoFit/>
          </a:bodyPr>
          <a:lstStyle/>
          <a:p>
            <a:pPr algn="ctr"/>
            <a:r>
              <a:rPr lang="it-IT" b="0" dirty="0">
                <a:solidFill>
                  <a:schemeClr val="bg1"/>
                </a:solidFill>
                <a:latin typeface="+mn-lt"/>
              </a:rPr>
              <a:t>OR: </a:t>
            </a:r>
            <a:r>
              <a:rPr lang="es-ES" b="0" dirty="0">
                <a:solidFill>
                  <a:schemeClr val="bg1"/>
                </a:solidFill>
                <a:latin typeface="+mn-lt"/>
              </a:rPr>
              <a:t>5.96 (95% CI: 1.65-21.56)</a:t>
            </a:r>
          </a:p>
        </p:txBody>
      </p:sp>
      <p:sp>
        <p:nvSpPr>
          <p:cNvPr id="8" name="TextBox 7">
            <a:extLst>
              <a:ext uri="{FF2B5EF4-FFF2-40B4-BE49-F238E27FC236}">
                <a16:creationId xmlns:a16="http://schemas.microsoft.com/office/drawing/2014/main" id="{47E8542C-F525-E959-8FEA-32AD92406EFF}"/>
              </a:ext>
            </a:extLst>
          </p:cNvPr>
          <p:cNvSpPr txBox="1"/>
          <p:nvPr/>
        </p:nvSpPr>
        <p:spPr bwMode="auto">
          <a:xfrm>
            <a:off x="7398138" y="1627988"/>
            <a:ext cx="367344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2000" b="1" dirty="0">
                <a:solidFill>
                  <a:schemeClr val="bg1"/>
                </a:solidFill>
                <a:latin typeface="Calibri" panose="020F0502020204030204" pitchFamily="34" charset="0"/>
              </a:rPr>
              <a:t>Patients With Definitive Surgery</a:t>
            </a:r>
            <a:endParaRPr lang="en-US" sz="2000" b="1" baseline="30000" dirty="0">
              <a:solidFill>
                <a:schemeClr val="bg1"/>
              </a:solidFill>
              <a:latin typeface="Calibri" panose="020F0502020204030204" pitchFamily="34" charset="0"/>
            </a:endParaRPr>
          </a:p>
        </p:txBody>
      </p:sp>
      <p:sp>
        <p:nvSpPr>
          <p:cNvPr id="9" name="TextBox 8">
            <a:extLst>
              <a:ext uri="{FF2B5EF4-FFF2-40B4-BE49-F238E27FC236}">
                <a16:creationId xmlns:a16="http://schemas.microsoft.com/office/drawing/2014/main" id="{0BA86D5B-BFB9-5064-D583-BB89AD5CC3DF}"/>
              </a:ext>
            </a:extLst>
          </p:cNvPr>
          <p:cNvSpPr txBox="1"/>
          <p:nvPr/>
        </p:nvSpPr>
        <p:spPr bwMode="auto">
          <a:xfrm>
            <a:off x="10360321" y="2536424"/>
            <a:ext cx="13525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s-ES" sz="1800" b="0" i="1" dirty="0">
                <a:solidFill>
                  <a:schemeClr val="bg1"/>
                </a:solidFill>
                <a:latin typeface="+mn-lt"/>
              </a:rPr>
              <a:t>P </a:t>
            </a:r>
            <a:r>
              <a:rPr lang="es-ES" sz="1800" b="0" dirty="0">
                <a:solidFill>
                  <a:schemeClr val="bg1"/>
                </a:solidFill>
                <a:latin typeface="+mn-lt"/>
              </a:rPr>
              <a:t>=</a:t>
            </a:r>
            <a:r>
              <a:rPr lang="es-ES" sz="1800" b="0" i="1" dirty="0">
                <a:solidFill>
                  <a:schemeClr val="bg1"/>
                </a:solidFill>
                <a:latin typeface="+mn-lt"/>
              </a:rPr>
              <a:t> </a:t>
            </a:r>
            <a:r>
              <a:rPr lang="es-ES" sz="1800" b="0" dirty="0">
                <a:solidFill>
                  <a:schemeClr val="bg1"/>
                </a:solidFill>
                <a:latin typeface="+mn-lt"/>
              </a:rPr>
              <a:t>.00807</a:t>
            </a:r>
            <a:endParaRPr lang="en-US" b="0" dirty="0">
              <a:latin typeface="+mn-lt"/>
            </a:endParaRPr>
          </a:p>
        </p:txBody>
      </p:sp>
      <p:grpSp>
        <p:nvGrpSpPr>
          <p:cNvPr id="11" name="Group 10">
            <a:extLst>
              <a:ext uri="{FF2B5EF4-FFF2-40B4-BE49-F238E27FC236}">
                <a16:creationId xmlns:a16="http://schemas.microsoft.com/office/drawing/2014/main" id="{E0B227BE-2CF1-B273-7708-F819DB605DE8}"/>
              </a:ext>
            </a:extLst>
          </p:cNvPr>
          <p:cNvGrpSpPr/>
          <p:nvPr/>
        </p:nvGrpSpPr>
        <p:grpSpPr>
          <a:xfrm>
            <a:off x="7868598" y="2616393"/>
            <a:ext cx="890808" cy="2258078"/>
            <a:chOff x="8008882" y="2685326"/>
            <a:chExt cx="890808" cy="2258078"/>
          </a:xfrm>
        </p:grpSpPr>
        <p:sp>
          <p:nvSpPr>
            <p:cNvPr id="12" name="Rectangle 11">
              <a:extLst>
                <a:ext uri="{FF2B5EF4-FFF2-40B4-BE49-F238E27FC236}">
                  <a16:creationId xmlns:a16="http://schemas.microsoft.com/office/drawing/2014/main" id="{8C4DD521-95E2-10A5-06F4-F59337BDF7A3}"/>
                </a:ext>
              </a:extLst>
            </p:cNvPr>
            <p:cNvSpPr/>
            <p:nvPr/>
          </p:nvSpPr>
          <p:spPr bwMode="auto">
            <a:xfrm>
              <a:off x="8008882" y="2997844"/>
              <a:ext cx="890808" cy="194556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dirty="0">
                <a:solidFill>
                  <a:schemeClr val="tx1"/>
                </a:solidFill>
                <a:latin typeface="Calibri" panose="020F0502020204030204" pitchFamily="34" charset="0"/>
              </a:endParaRPr>
            </a:p>
          </p:txBody>
        </p:sp>
        <p:sp>
          <p:nvSpPr>
            <p:cNvPr id="13" name="TextBox 12">
              <a:extLst>
                <a:ext uri="{FF2B5EF4-FFF2-40B4-BE49-F238E27FC236}">
                  <a16:creationId xmlns:a16="http://schemas.microsoft.com/office/drawing/2014/main" id="{6B97E0BA-DBA7-EFEF-0038-AC9AEEF2BD2F}"/>
                </a:ext>
              </a:extLst>
            </p:cNvPr>
            <p:cNvSpPr txBox="1"/>
            <p:nvPr/>
          </p:nvSpPr>
          <p:spPr bwMode="auto">
            <a:xfrm>
              <a:off x="8014448" y="2685326"/>
              <a:ext cx="8796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93.0</a:t>
              </a:r>
            </a:p>
          </p:txBody>
        </p:sp>
      </p:grpSp>
      <p:grpSp>
        <p:nvGrpSpPr>
          <p:cNvPr id="14" name="Group 13">
            <a:extLst>
              <a:ext uri="{FF2B5EF4-FFF2-40B4-BE49-F238E27FC236}">
                <a16:creationId xmlns:a16="http://schemas.microsoft.com/office/drawing/2014/main" id="{C2B130E6-FF13-B999-4FC0-6A35F3134656}"/>
              </a:ext>
            </a:extLst>
          </p:cNvPr>
          <p:cNvGrpSpPr/>
          <p:nvPr/>
        </p:nvGrpSpPr>
        <p:grpSpPr>
          <a:xfrm>
            <a:off x="9684619" y="3055267"/>
            <a:ext cx="890808" cy="1827475"/>
            <a:chOff x="9824903" y="3124200"/>
            <a:chExt cx="890808" cy="1827475"/>
          </a:xfrm>
        </p:grpSpPr>
        <p:sp>
          <p:nvSpPr>
            <p:cNvPr id="15" name="Rectangle 14">
              <a:extLst>
                <a:ext uri="{FF2B5EF4-FFF2-40B4-BE49-F238E27FC236}">
                  <a16:creationId xmlns:a16="http://schemas.microsoft.com/office/drawing/2014/main" id="{7F739D13-0A72-1DF4-EA04-CD34AFCD49D5}"/>
                </a:ext>
              </a:extLst>
            </p:cNvPr>
            <p:cNvSpPr/>
            <p:nvPr/>
          </p:nvSpPr>
          <p:spPr bwMode="auto">
            <a:xfrm>
              <a:off x="9824903" y="3483980"/>
              <a:ext cx="890808" cy="146769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dirty="0">
                <a:solidFill>
                  <a:schemeClr val="tx1"/>
                </a:solidFill>
                <a:latin typeface="Calibri" panose="020F0502020204030204" pitchFamily="34" charset="0"/>
              </a:endParaRPr>
            </a:p>
          </p:txBody>
        </p:sp>
        <p:sp>
          <p:nvSpPr>
            <p:cNvPr id="16" name="TextBox 15">
              <a:extLst>
                <a:ext uri="{FF2B5EF4-FFF2-40B4-BE49-F238E27FC236}">
                  <a16:creationId xmlns:a16="http://schemas.microsoft.com/office/drawing/2014/main" id="{D44E1065-100A-E073-E038-EB4B6915CB11}"/>
                </a:ext>
              </a:extLst>
            </p:cNvPr>
            <p:cNvSpPr txBox="1"/>
            <p:nvPr/>
          </p:nvSpPr>
          <p:spPr bwMode="auto">
            <a:xfrm>
              <a:off x="9830469" y="3124200"/>
              <a:ext cx="8796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69.0</a:t>
              </a:r>
            </a:p>
          </p:txBody>
        </p:sp>
      </p:grpSp>
      <p:grpSp>
        <p:nvGrpSpPr>
          <p:cNvPr id="17" name="Group 16">
            <a:extLst>
              <a:ext uri="{FF2B5EF4-FFF2-40B4-BE49-F238E27FC236}">
                <a16:creationId xmlns:a16="http://schemas.microsoft.com/office/drawing/2014/main" id="{C431F99F-C45D-76A9-6D8F-5CCBD0F58564}"/>
              </a:ext>
            </a:extLst>
          </p:cNvPr>
          <p:cNvGrpSpPr/>
          <p:nvPr/>
        </p:nvGrpSpPr>
        <p:grpSpPr>
          <a:xfrm>
            <a:off x="6607533" y="2475498"/>
            <a:ext cx="4429063" cy="2802172"/>
            <a:chOff x="6747817" y="2544431"/>
            <a:chExt cx="4429063" cy="2802172"/>
          </a:xfrm>
        </p:grpSpPr>
        <p:sp>
          <p:nvSpPr>
            <p:cNvPr id="19" name="TextBox 18">
              <a:extLst>
                <a:ext uri="{FF2B5EF4-FFF2-40B4-BE49-F238E27FC236}">
                  <a16:creationId xmlns:a16="http://schemas.microsoft.com/office/drawing/2014/main" id="{950E3B6F-2ACF-D4D8-4B89-924F15AC0411}"/>
                </a:ext>
              </a:extLst>
            </p:cNvPr>
            <p:cNvSpPr txBox="1"/>
            <p:nvPr/>
          </p:nvSpPr>
          <p:spPr bwMode="auto">
            <a:xfrm>
              <a:off x="7538422" y="4977271"/>
              <a:ext cx="182127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b="1" dirty="0">
                  <a:solidFill>
                    <a:schemeClr val="bg1"/>
                  </a:solidFill>
                  <a:latin typeface="Calibri" panose="020F0502020204030204" pitchFamily="34" charset="0"/>
                </a:rPr>
                <a:t>Nivo + CT</a:t>
              </a:r>
            </a:p>
          </p:txBody>
        </p:sp>
        <p:sp>
          <p:nvSpPr>
            <p:cNvPr id="20" name="TextBox 19">
              <a:extLst>
                <a:ext uri="{FF2B5EF4-FFF2-40B4-BE49-F238E27FC236}">
                  <a16:creationId xmlns:a16="http://schemas.microsoft.com/office/drawing/2014/main" id="{F6AAC1A0-A678-1539-8F35-08173F836973}"/>
                </a:ext>
              </a:extLst>
            </p:cNvPr>
            <p:cNvSpPr txBox="1"/>
            <p:nvPr/>
          </p:nvSpPr>
          <p:spPr bwMode="auto">
            <a:xfrm>
              <a:off x="9359694" y="4977271"/>
              <a:ext cx="1817186"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b="1" dirty="0">
                  <a:solidFill>
                    <a:schemeClr val="bg1"/>
                  </a:solidFill>
                  <a:latin typeface="Calibri" panose="020F0502020204030204" pitchFamily="34" charset="0"/>
                </a:rPr>
                <a:t>CT</a:t>
              </a:r>
            </a:p>
          </p:txBody>
        </p:sp>
        <p:cxnSp>
          <p:nvCxnSpPr>
            <p:cNvPr id="21" name="Straight Connector 20">
              <a:extLst>
                <a:ext uri="{FF2B5EF4-FFF2-40B4-BE49-F238E27FC236}">
                  <a16:creationId xmlns:a16="http://schemas.microsoft.com/office/drawing/2014/main" id="{E4A18B37-1B13-E4F8-D92B-40A566249DD1}"/>
                </a:ext>
              </a:extLst>
            </p:cNvPr>
            <p:cNvCxnSpPr>
              <a:cxnSpLocks/>
            </p:cNvCxnSpPr>
            <p:nvPr/>
          </p:nvCxnSpPr>
          <p:spPr bwMode="auto">
            <a:xfrm flipV="1">
              <a:off x="7538674" y="2812648"/>
              <a:ext cx="0" cy="2119798"/>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7E67C67A-4A9A-177F-B3A4-8401B53B8CC3}"/>
                </a:ext>
              </a:extLst>
            </p:cNvPr>
            <p:cNvCxnSpPr/>
            <p:nvPr/>
          </p:nvCxnSpPr>
          <p:spPr bwMode="auto">
            <a:xfrm>
              <a:off x="7538674" y="494340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BDB6D262-F44B-28E0-E3BF-827628AB1284}"/>
                </a:ext>
              </a:extLst>
            </p:cNvPr>
            <p:cNvCxnSpPr/>
            <p:nvPr/>
          </p:nvCxnSpPr>
          <p:spPr bwMode="auto">
            <a:xfrm>
              <a:off x="9359365" y="494340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A514DD1D-9D6D-3EEA-AFDA-034C38AC2045}"/>
                </a:ext>
              </a:extLst>
            </p:cNvPr>
            <p:cNvCxnSpPr/>
            <p:nvPr/>
          </p:nvCxnSpPr>
          <p:spPr bwMode="auto">
            <a:xfrm flipH="1">
              <a:off x="7476016" y="494340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22330CCA-13BA-FB6B-CD28-27B200FF12B1}"/>
                </a:ext>
              </a:extLst>
            </p:cNvPr>
            <p:cNvCxnSpPr>
              <a:cxnSpLocks/>
            </p:cNvCxnSpPr>
            <p:nvPr/>
          </p:nvCxnSpPr>
          <p:spPr bwMode="auto">
            <a:xfrm>
              <a:off x="7519423" y="4943405"/>
              <a:ext cx="3615423" cy="0"/>
            </a:xfrm>
            <a:prstGeom prst="line">
              <a:avLst/>
            </a:prstGeom>
            <a:noFill/>
            <a:ln w="28575" cap="flat" cmpd="sng" algn="ctr">
              <a:solidFill>
                <a:schemeClr val="bg1"/>
              </a:solidFill>
              <a:prstDash val="solid"/>
              <a:round/>
              <a:headEnd type="none" w="med" len="med"/>
              <a:tailEnd type="none" w="med" len="med"/>
            </a:ln>
            <a:effectLst/>
          </p:spPr>
        </p:cxnSp>
        <p:grpSp>
          <p:nvGrpSpPr>
            <p:cNvPr id="26" name="Group 25">
              <a:extLst>
                <a:ext uri="{FF2B5EF4-FFF2-40B4-BE49-F238E27FC236}">
                  <a16:creationId xmlns:a16="http://schemas.microsoft.com/office/drawing/2014/main" id="{CDC1CBC0-BB6F-8F1E-9C96-CD714FA47802}"/>
                </a:ext>
              </a:extLst>
            </p:cNvPr>
            <p:cNvGrpSpPr/>
            <p:nvPr/>
          </p:nvGrpSpPr>
          <p:grpSpPr>
            <a:xfrm>
              <a:off x="6747817" y="2648658"/>
              <a:ext cx="792207" cy="369332"/>
              <a:chOff x="6747817" y="924030"/>
              <a:chExt cx="792207" cy="369332"/>
            </a:xfrm>
          </p:grpSpPr>
          <p:cxnSp>
            <p:nvCxnSpPr>
              <p:cNvPr id="41" name="Straight Connector 40">
                <a:extLst>
                  <a:ext uri="{FF2B5EF4-FFF2-40B4-BE49-F238E27FC236}">
                    <a16:creationId xmlns:a16="http://schemas.microsoft.com/office/drawing/2014/main" id="{E0AB8E2B-2DDE-8D49-B234-CCF2BFD92586}"/>
                  </a:ext>
                </a:extLst>
              </p:cNvPr>
              <p:cNvCxnSpPr/>
              <p:nvPr/>
            </p:nvCxnSpPr>
            <p:spPr bwMode="auto">
              <a:xfrm flipH="1">
                <a:off x="7476016" y="1102462"/>
                <a:ext cx="64008" cy="0"/>
              </a:xfrm>
              <a:prstGeom prst="line">
                <a:avLst/>
              </a:prstGeom>
              <a:noFill/>
              <a:ln w="28575" cap="flat" cmpd="sng" algn="ctr">
                <a:solidFill>
                  <a:schemeClr val="bg1"/>
                </a:solidFill>
                <a:prstDash val="solid"/>
                <a:round/>
                <a:headEnd type="none" w="med" len="med"/>
                <a:tailEnd type="none" w="med" len="med"/>
              </a:ln>
              <a:effectLst/>
            </p:spPr>
          </p:cxnSp>
          <p:sp>
            <p:nvSpPr>
              <p:cNvPr id="42" name="TextBox 41">
                <a:extLst>
                  <a:ext uri="{FF2B5EF4-FFF2-40B4-BE49-F238E27FC236}">
                    <a16:creationId xmlns:a16="http://schemas.microsoft.com/office/drawing/2014/main" id="{C4479A98-C4E7-5119-0BC2-75402B8BEEEC}"/>
                  </a:ext>
                </a:extLst>
              </p:cNvPr>
              <p:cNvSpPr txBox="1"/>
              <p:nvPr/>
            </p:nvSpPr>
            <p:spPr bwMode="auto">
              <a:xfrm>
                <a:off x="6747817" y="924030"/>
                <a:ext cx="77002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grpSp>
        <p:grpSp>
          <p:nvGrpSpPr>
            <p:cNvPr id="27" name="Group 26">
              <a:extLst>
                <a:ext uri="{FF2B5EF4-FFF2-40B4-BE49-F238E27FC236}">
                  <a16:creationId xmlns:a16="http://schemas.microsoft.com/office/drawing/2014/main" id="{F3177E51-DEDF-34CA-B56D-6610D87CA0C6}"/>
                </a:ext>
              </a:extLst>
            </p:cNvPr>
            <p:cNvGrpSpPr/>
            <p:nvPr/>
          </p:nvGrpSpPr>
          <p:grpSpPr>
            <a:xfrm>
              <a:off x="6747817" y="3068777"/>
              <a:ext cx="792207" cy="369332"/>
              <a:chOff x="6747817" y="1691389"/>
              <a:chExt cx="792207" cy="369332"/>
            </a:xfrm>
          </p:grpSpPr>
          <p:cxnSp>
            <p:nvCxnSpPr>
              <p:cNvPr id="39" name="Straight Connector 38">
                <a:extLst>
                  <a:ext uri="{FF2B5EF4-FFF2-40B4-BE49-F238E27FC236}">
                    <a16:creationId xmlns:a16="http://schemas.microsoft.com/office/drawing/2014/main" id="{D1DEC612-C957-4130-7B3D-8A72CB816221}"/>
                  </a:ext>
                </a:extLst>
              </p:cNvPr>
              <p:cNvCxnSpPr/>
              <p:nvPr/>
            </p:nvCxnSpPr>
            <p:spPr bwMode="auto">
              <a:xfrm flipH="1">
                <a:off x="7476016" y="1870651"/>
                <a:ext cx="64008" cy="0"/>
              </a:xfrm>
              <a:prstGeom prst="line">
                <a:avLst/>
              </a:prstGeom>
              <a:noFill/>
              <a:ln w="28575" cap="flat" cmpd="sng" algn="ctr">
                <a:solidFill>
                  <a:schemeClr val="bg1"/>
                </a:solidFill>
                <a:prstDash val="solid"/>
                <a:round/>
                <a:headEnd type="none" w="med" len="med"/>
                <a:tailEnd type="none" w="med" len="med"/>
              </a:ln>
              <a:effectLst/>
            </p:spPr>
          </p:cxnSp>
          <p:sp>
            <p:nvSpPr>
              <p:cNvPr id="40" name="TextBox 39">
                <a:extLst>
                  <a:ext uri="{FF2B5EF4-FFF2-40B4-BE49-F238E27FC236}">
                    <a16:creationId xmlns:a16="http://schemas.microsoft.com/office/drawing/2014/main" id="{1D9B0AA2-27F8-0A25-2C0B-99043804A588}"/>
                  </a:ext>
                </a:extLst>
              </p:cNvPr>
              <p:cNvSpPr txBox="1"/>
              <p:nvPr/>
            </p:nvSpPr>
            <p:spPr bwMode="auto">
              <a:xfrm>
                <a:off x="6747817" y="1691389"/>
                <a:ext cx="77002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grpSp>
        <p:grpSp>
          <p:nvGrpSpPr>
            <p:cNvPr id="28" name="Group 27">
              <a:extLst>
                <a:ext uri="{FF2B5EF4-FFF2-40B4-BE49-F238E27FC236}">
                  <a16:creationId xmlns:a16="http://schemas.microsoft.com/office/drawing/2014/main" id="{A5E81336-604B-F71E-AEFD-C6F2B3CF783D}"/>
                </a:ext>
              </a:extLst>
            </p:cNvPr>
            <p:cNvGrpSpPr/>
            <p:nvPr/>
          </p:nvGrpSpPr>
          <p:grpSpPr>
            <a:xfrm>
              <a:off x="6747817" y="3465746"/>
              <a:ext cx="792207" cy="369332"/>
              <a:chOff x="6747817" y="2458748"/>
              <a:chExt cx="792207" cy="369332"/>
            </a:xfrm>
          </p:grpSpPr>
          <p:cxnSp>
            <p:nvCxnSpPr>
              <p:cNvPr id="37" name="Straight Connector 36">
                <a:extLst>
                  <a:ext uri="{FF2B5EF4-FFF2-40B4-BE49-F238E27FC236}">
                    <a16:creationId xmlns:a16="http://schemas.microsoft.com/office/drawing/2014/main" id="{0B407262-E9F1-A595-7780-8485589DC5D8}"/>
                  </a:ext>
                </a:extLst>
              </p:cNvPr>
              <p:cNvCxnSpPr/>
              <p:nvPr/>
            </p:nvCxnSpPr>
            <p:spPr bwMode="auto">
              <a:xfrm flipH="1">
                <a:off x="7476016" y="2638840"/>
                <a:ext cx="64008" cy="0"/>
              </a:xfrm>
              <a:prstGeom prst="line">
                <a:avLst/>
              </a:prstGeom>
              <a:noFill/>
              <a:ln w="28575" cap="flat" cmpd="sng" algn="ctr">
                <a:solidFill>
                  <a:schemeClr val="bg1"/>
                </a:solidFill>
                <a:prstDash val="solid"/>
                <a:round/>
                <a:headEnd type="none" w="med" len="med"/>
                <a:tailEnd type="none" w="med" len="med"/>
              </a:ln>
              <a:effectLst/>
            </p:spPr>
          </p:cxnSp>
          <p:sp>
            <p:nvSpPr>
              <p:cNvPr id="38" name="TextBox 37">
                <a:extLst>
                  <a:ext uri="{FF2B5EF4-FFF2-40B4-BE49-F238E27FC236}">
                    <a16:creationId xmlns:a16="http://schemas.microsoft.com/office/drawing/2014/main" id="{07C7D57E-D406-4841-B594-B9BC7A8A70B1}"/>
                  </a:ext>
                </a:extLst>
              </p:cNvPr>
              <p:cNvSpPr txBox="1"/>
              <p:nvPr/>
            </p:nvSpPr>
            <p:spPr bwMode="auto">
              <a:xfrm>
                <a:off x="6747817" y="2458748"/>
                <a:ext cx="77002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grpSp>
        <p:grpSp>
          <p:nvGrpSpPr>
            <p:cNvPr id="29" name="Group 28">
              <a:extLst>
                <a:ext uri="{FF2B5EF4-FFF2-40B4-BE49-F238E27FC236}">
                  <a16:creationId xmlns:a16="http://schemas.microsoft.com/office/drawing/2014/main" id="{56F76FA5-F021-3C72-E93F-BE232E5C0BAB}"/>
                </a:ext>
              </a:extLst>
            </p:cNvPr>
            <p:cNvGrpSpPr/>
            <p:nvPr/>
          </p:nvGrpSpPr>
          <p:grpSpPr>
            <a:xfrm>
              <a:off x="6747817" y="3909014"/>
              <a:ext cx="792207" cy="369332"/>
              <a:chOff x="6747817" y="3226107"/>
              <a:chExt cx="792207" cy="369332"/>
            </a:xfrm>
          </p:grpSpPr>
          <p:cxnSp>
            <p:nvCxnSpPr>
              <p:cNvPr id="35" name="Straight Connector 34">
                <a:extLst>
                  <a:ext uri="{FF2B5EF4-FFF2-40B4-BE49-F238E27FC236}">
                    <a16:creationId xmlns:a16="http://schemas.microsoft.com/office/drawing/2014/main" id="{3142015C-FF73-9C7B-E31B-7C95145B4750}"/>
                  </a:ext>
                </a:extLst>
              </p:cNvPr>
              <p:cNvCxnSpPr/>
              <p:nvPr/>
            </p:nvCxnSpPr>
            <p:spPr bwMode="auto">
              <a:xfrm flipH="1">
                <a:off x="7476016" y="3407029"/>
                <a:ext cx="64008" cy="0"/>
              </a:xfrm>
              <a:prstGeom prst="line">
                <a:avLst/>
              </a:prstGeom>
              <a:noFill/>
              <a:ln w="28575" cap="flat" cmpd="sng" algn="ctr">
                <a:solidFill>
                  <a:schemeClr val="bg1"/>
                </a:solidFill>
                <a:prstDash val="solid"/>
                <a:round/>
                <a:headEnd type="none" w="med" len="med"/>
                <a:tailEnd type="none" w="med" len="med"/>
              </a:ln>
              <a:effectLst/>
            </p:spPr>
          </p:cxnSp>
          <p:sp>
            <p:nvSpPr>
              <p:cNvPr id="36" name="TextBox 35">
                <a:extLst>
                  <a:ext uri="{FF2B5EF4-FFF2-40B4-BE49-F238E27FC236}">
                    <a16:creationId xmlns:a16="http://schemas.microsoft.com/office/drawing/2014/main" id="{6FC8260E-9AB5-092F-DED7-C59FD4829539}"/>
                  </a:ext>
                </a:extLst>
              </p:cNvPr>
              <p:cNvSpPr txBox="1"/>
              <p:nvPr/>
            </p:nvSpPr>
            <p:spPr bwMode="auto">
              <a:xfrm>
                <a:off x="6747817" y="3226107"/>
                <a:ext cx="77002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grpSp>
        <p:grpSp>
          <p:nvGrpSpPr>
            <p:cNvPr id="30" name="Group 29">
              <a:extLst>
                <a:ext uri="{FF2B5EF4-FFF2-40B4-BE49-F238E27FC236}">
                  <a16:creationId xmlns:a16="http://schemas.microsoft.com/office/drawing/2014/main" id="{8487D508-38A1-1B48-6D1B-5D56CFAA783D}"/>
                </a:ext>
              </a:extLst>
            </p:cNvPr>
            <p:cNvGrpSpPr/>
            <p:nvPr/>
          </p:nvGrpSpPr>
          <p:grpSpPr>
            <a:xfrm>
              <a:off x="6747817" y="4329132"/>
              <a:ext cx="792207" cy="369332"/>
              <a:chOff x="6747817" y="3993466"/>
              <a:chExt cx="792207" cy="369332"/>
            </a:xfrm>
          </p:grpSpPr>
          <p:cxnSp>
            <p:nvCxnSpPr>
              <p:cNvPr id="33" name="Straight Connector 32">
                <a:extLst>
                  <a:ext uri="{FF2B5EF4-FFF2-40B4-BE49-F238E27FC236}">
                    <a16:creationId xmlns:a16="http://schemas.microsoft.com/office/drawing/2014/main" id="{2B2CCD59-5490-2948-F678-8A2EE44DBD97}"/>
                  </a:ext>
                </a:extLst>
              </p:cNvPr>
              <p:cNvCxnSpPr/>
              <p:nvPr/>
            </p:nvCxnSpPr>
            <p:spPr bwMode="auto">
              <a:xfrm flipH="1">
                <a:off x="7476016" y="4175218"/>
                <a:ext cx="64008" cy="0"/>
              </a:xfrm>
              <a:prstGeom prst="line">
                <a:avLst/>
              </a:prstGeom>
              <a:noFill/>
              <a:ln w="28575" cap="flat" cmpd="sng" algn="ctr">
                <a:solidFill>
                  <a:schemeClr val="bg1"/>
                </a:solidFill>
                <a:prstDash val="solid"/>
                <a:round/>
                <a:headEnd type="none" w="med" len="med"/>
                <a:tailEnd type="none" w="med" len="med"/>
              </a:ln>
              <a:effectLst/>
            </p:spPr>
          </p:cxnSp>
          <p:sp>
            <p:nvSpPr>
              <p:cNvPr id="34" name="TextBox 33">
                <a:extLst>
                  <a:ext uri="{FF2B5EF4-FFF2-40B4-BE49-F238E27FC236}">
                    <a16:creationId xmlns:a16="http://schemas.microsoft.com/office/drawing/2014/main" id="{8C3960DE-1E56-4E5E-1DD0-3CD3D5833037}"/>
                  </a:ext>
                </a:extLst>
              </p:cNvPr>
              <p:cNvSpPr txBox="1"/>
              <p:nvPr/>
            </p:nvSpPr>
            <p:spPr bwMode="auto">
              <a:xfrm>
                <a:off x="6747817" y="3993466"/>
                <a:ext cx="77002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grpSp>
        <p:sp>
          <p:nvSpPr>
            <p:cNvPr id="31" name="TextBox 30">
              <a:extLst>
                <a:ext uri="{FF2B5EF4-FFF2-40B4-BE49-F238E27FC236}">
                  <a16:creationId xmlns:a16="http://schemas.microsoft.com/office/drawing/2014/main" id="{EAEB0898-04C4-8BCC-C72E-D9090035288A}"/>
                </a:ext>
              </a:extLst>
            </p:cNvPr>
            <p:cNvSpPr txBox="1"/>
            <p:nvPr/>
          </p:nvSpPr>
          <p:spPr bwMode="auto">
            <a:xfrm>
              <a:off x="6747817" y="4760823"/>
              <a:ext cx="77002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2" name="Freeform 35">
              <a:extLst>
                <a:ext uri="{FF2B5EF4-FFF2-40B4-BE49-F238E27FC236}">
                  <a16:creationId xmlns:a16="http://schemas.microsoft.com/office/drawing/2014/main" id="{1F370C80-E071-FA0B-523C-592C2C839905}"/>
                </a:ext>
              </a:extLst>
            </p:cNvPr>
            <p:cNvSpPr/>
            <p:nvPr/>
          </p:nvSpPr>
          <p:spPr bwMode="auto">
            <a:xfrm>
              <a:off x="8469454" y="2544431"/>
              <a:ext cx="1790018" cy="613458"/>
            </a:xfrm>
            <a:custGeom>
              <a:avLst/>
              <a:gdLst>
                <a:gd name="connsiteX0" fmla="*/ 0 w 1875098"/>
                <a:gd name="connsiteY0" fmla="*/ 173620 h 613458"/>
                <a:gd name="connsiteX1" fmla="*/ 0 w 1875098"/>
                <a:gd name="connsiteY1" fmla="*/ 0 h 613458"/>
                <a:gd name="connsiteX2" fmla="*/ 1875098 w 1875098"/>
                <a:gd name="connsiteY2" fmla="*/ 0 h 613458"/>
                <a:gd name="connsiteX3" fmla="*/ 1875098 w 1875098"/>
                <a:gd name="connsiteY3" fmla="*/ 115747 h 613458"/>
                <a:gd name="connsiteX4" fmla="*/ 1875098 w 1875098"/>
                <a:gd name="connsiteY4" fmla="*/ 613458 h 6134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5098" h="613458">
                  <a:moveTo>
                    <a:pt x="0" y="173620"/>
                  </a:moveTo>
                  <a:lnTo>
                    <a:pt x="0" y="0"/>
                  </a:lnTo>
                  <a:lnTo>
                    <a:pt x="1875098" y="0"/>
                  </a:lnTo>
                  <a:lnTo>
                    <a:pt x="1875098" y="115747"/>
                  </a:lnTo>
                  <a:lnTo>
                    <a:pt x="1875098" y="613458"/>
                  </a:lnTo>
                </a:path>
              </a:pathLst>
            </a:custGeom>
            <a:noFill/>
            <a:ln w="28575">
              <a:solidFill>
                <a:schemeClr val="bg1"/>
              </a:solidFill>
              <a:miter lim="800000"/>
              <a:headEnd/>
              <a:tailEnd/>
            </a:ln>
          </p:spPr>
          <p:txBody>
            <a:bodyPr rtlCol="0" anchor="ctr"/>
            <a:lstStyle/>
            <a:p>
              <a:pPr algn="ctr"/>
              <a:endParaRPr lang="en-US" dirty="0"/>
            </a:p>
          </p:txBody>
        </p:sp>
      </p:grpSp>
      <p:sp>
        <p:nvSpPr>
          <p:cNvPr id="43" name="TextBox 42">
            <a:extLst>
              <a:ext uri="{FF2B5EF4-FFF2-40B4-BE49-F238E27FC236}">
                <a16:creationId xmlns:a16="http://schemas.microsoft.com/office/drawing/2014/main" id="{41C27B2E-940D-5C6A-24D9-3530A9AD2DF3}"/>
              </a:ext>
            </a:extLst>
          </p:cNvPr>
          <p:cNvSpPr txBox="1"/>
          <p:nvPr/>
        </p:nvSpPr>
        <p:spPr bwMode="auto">
          <a:xfrm rot="16200000">
            <a:off x="5797713" y="3536272"/>
            <a:ext cx="1817186"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b="1" dirty="0">
                <a:solidFill>
                  <a:schemeClr val="bg1"/>
                </a:solidFill>
                <a:latin typeface="Calibri" panose="020F0502020204030204" pitchFamily="34" charset="0"/>
              </a:rPr>
              <a:t>Patients (%)</a:t>
            </a:r>
          </a:p>
        </p:txBody>
      </p:sp>
    </p:spTree>
    <p:extLst>
      <p:ext uri="{BB962C8B-B14F-4D97-AF65-F5344CB8AC3E}">
        <p14:creationId xmlns:p14="http://schemas.microsoft.com/office/powerpoint/2010/main" val="6227087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5D9A01F-5E63-1FF6-6E03-A773D2881554}"/>
              </a:ext>
            </a:extLst>
          </p:cNvPr>
          <p:cNvSpPr/>
          <p:nvPr/>
        </p:nvSpPr>
        <p:spPr bwMode="auto">
          <a:xfrm>
            <a:off x="7669566" y="3437295"/>
            <a:ext cx="1192904" cy="169514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 name="Rectangle 11">
            <a:extLst>
              <a:ext uri="{FF2B5EF4-FFF2-40B4-BE49-F238E27FC236}">
                <a16:creationId xmlns:a16="http://schemas.microsoft.com/office/drawing/2014/main" id="{BE2D1749-F7F7-7F4A-6DC7-25A4B13E2F68}"/>
              </a:ext>
            </a:extLst>
          </p:cNvPr>
          <p:cNvSpPr/>
          <p:nvPr/>
        </p:nvSpPr>
        <p:spPr bwMode="auto">
          <a:xfrm>
            <a:off x="9704321" y="4163952"/>
            <a:ext cx="1192904" cy="98225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 name="Title 3">
            <a:extLst>
              <a:ext uri="{FF2B5EF4-FFF2-40B4-BE49-F238E27FC236}">
                <a16:creationId xmlns:a16="http://schemas.microsoft.com/office/drawing/2014/main" id="{EA3337E8-3292-734D-103A-D54F7DC6AABD}"/>
              </a:ext>
            </a:extLst>
          </p:cNvPr>
          <p:cNvSpPr>
            <a:spLocks noGrp="1"/>
          </p:cNvSpPr>
          <p:nvPr>
            <p:ph type="title"/>
          </p:nvPr>
        </p:nvSpPr>
        <p:spPr/>
        <p:txBody>
          <a:bodyPr/>
          <a:lstStyle/>
          <a:p>
            <a:r>
              <a:rPr lang="en-US" altLang="en-US" dirty="0"/>
              <a:t>NADIM II: </a:t>
            </a:r>
            <a:r>
              <a:rPr lang="en-IN" dirty="0"/>
              <a:t>Downstaging (Secondary Endpoint)</a:t>
            </a:r>
          </a:p>
        </p:txBody>
      </p:sp>
      <p:grpSp>
        <p:nvGrpSpPr>
          <p:cNvPr id="42" name="Group 41">
            <a:extLst>
              <a:ext uri="{FF2B5EF4-FFF2-40B4-BE49-F238E27FC236}">
                <a16:creationId xmlns:a16="http://schemas.microsoft.com/office/drawing/2014/main" id="{5B5E20FB-1020-07D1-6DDA-BBBF9E7D42BE}"/>
              </a:ext>
            </a:extLst>
          </p:cNvPr>
          <p:cNvGrpSpPr/>
          <p:nvPr/>
        </p:nvGrpSpPr>
        <p:grpSpPr>
          <a:xfrm>
            <a:off x="9392911" y="6207927"/>
            <a:ext cx="2488502" cy="454909"/>
            <a:chOff x="9392911" y="6207927"/>
            <a:chExt cx="2488502" cy="454909"/>
          </a:xfrm>
        </p:grpSpPr>
        <p:pic>
          <p:nvPicPr>
            <p:cNvPr id="43" name="Picture 42" descr="A picture containing text, ax, wheel&#10;&#10;Description automatically generated">
              <a:extLst>
                <a:ext uri="{FF2B5EF4-FFF2-40B4-BE49-F238E27FC236}">
                  <a16:creationId xmlns:a16="http://schemas.microsoft.com/office/drawing/2014/main" id="{DF227A31-BA21-49AF-0812-C211A08757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44" name="Rectangle 43">
              <a:extLst>
                <a:ext uri="{FF2B5EF4-FFF2-40B4-BE49-F238E27FC236}">
                  <a16:creationId xmlns:a16="http://schemas.microsoft.com/office/drawing/2014/main" id="{F2E03141-5FD4-F4D9-D2E9-AB0D9EF3FA97}"/>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7" name="Table 6">
            <a:extLst>
              <a:ext uri="{FF2B5EF4-FFF2-40B4-BE49-F238E27FC236}">
                <a16:creationId xmlns:a16="http://schemas.microsoft.com/office/drawing/2014/main" id="{B52E965C-E969-25A0-C098-C97B5D0916EC}"/>
              </a:ext>
            </a:extLst>
          </p:cNvPr>
          <p:cNvGraphicFramePr>
            <a:graphicFrameLocks noGrp="1"/>
          </p:cNvGraphicFramePr>
          <p:nvPr>
            <p:extLst>
              <p:ext uri="{D42A27DB-BD31-4B8C-83A1-F6EECF244321}">
                <p14:modId xmlns:p14="http://schemas.microsoft.com/office/powerpoint/2010/main" val="1206641386"/>
              </p:ext>
            </p:extLst>
          </p:nvPr>
        </p:nvGraphicFramePr>
        <p:xfrm>
          <a:off x="719138" y="1606866"/>
          <a:ext cx="5414962" cy="1313280"/>
        </p:xfrm>
        <a:graphic>
          <a:graphicData uri="http://schemas.openxmlformats.org/drawingml/2006/table">
            <a:tbl>
              <a:tblPr firstRow="1" firstCol="1" bandRow="1">
                <a:tableStyleId>{1FECB4D8-DB02-4DC6-A0A2-4F2EBAE1DC90}</a:tableStyleId>
              </a:tblPr>
              <a:tblGrid>
                <a:gridCol w="2315926">
                  <a:extLst>
                    <a:ext uri="{9D8B030D-6E8A-4147-A177-3AD203B41FA5}">
                      <a16:colId xmlns:a16="http://schemas.microsoft.com/office/drawing/2014/main" val="668286557"/>
                    </a:ext>
                  </a:extLst>
                </a:gridCol>
                <a:gridCol w="1139406">
                  <a:extLst>
                    <a:ext uri="{9D8B030D-6E8A-4147-A177-3AD203B41FA5}">
                      <a16:colId xmlns:a16="http://schemas.microsoft.com/office/drawing/2014/main" val="2697710965"/>
                    </a:ext>
                  </a:extLst>
                </a:gridCol>
                <a:gridCol w="979815">
                  <a:extLst>
                    <a:ext uri="{9D8B030D-6E8A-4147-A177-3AD203B41FA5}">
                      <a16:colId xmlns:a16="http://schemas.microsoft.com/office/drawing/2014/main" val="1647912184"/>
                    </a:ext>
                  </a:extLst>
                </a:gridCol>
                <a:gridCol w="979815">
                  <a:extLst>
                    <a:ext uri="{9D8B030D-6E8A-4147-A177-3AD203B41FA5}">
                      <a16:colId xmlns:a16="http://schemas.microsoft.com/office/drawing/2014/main" val="1904354039"/>
                    </a:ext>
                  </a:extLst>
                </a:gridCol>
              </a:tblGrid>
              <a:tr h="420128">
                <a:tc>
                  <a:txBody>
                    <a:bodyPr/>
                    <a:lstStyle>
                      <a:lvl1pPr marL="0" algn="l" defTabSz="914400" rtl="0" eaLnBrk="1" latinLnBrk="0" hangingPunct="1">
                        <a:defRPr sz="1800" kern="1200">
                          <a:solidFill>
                            <a:schemeClr val="tx1"/>
                          </a:solidFill>
                          <a:latin typeface="Microsoft YaHei"/>
                        </a:defRPr>
                      </a:lvl1pPr>
                      <a:lvl2pPr marL="457200" algn="l" defTabSz="914400" rtl="0" eaLnBrk="1" latinLnBrk="0" hangingPunct="1">
                        <a:defRPr sz="1800" kern="1200">
                          <a:solidFill>
                            <a:schemeClr val="tx1"/>
                          </a:solidFill>
                          <a:latin typeface="Microsoft YaHei"/>
                        </a:defRPr>
                      </a:lvl2pPr>
                      <a:lvl3pPr marL="914400" algn="l" defTabSz="914400" rtl="0" eaLnBrk="1" latinLnBrk="0" hangingPunct="1">
                        <a:defRPr sz="1800" kern="1200">
                          <a:solidFill>
                            <a:schemeClr val="tx1"/>
                          </a:solidFill>
                          <a:latin typeface="Microsoft YaHei"/>
                        </a:defRPr>
                      </a:lvl3pPr>
                      <a:lvl4pPr marL="1371600" algn="l" defTabSz="914400" rtl="0" eaLnBrk="1" latinLnBrk="0" hangingPunct="1">
                        <a:defRPr sz="1800" kern="1200">
                          <a:solidFill>
                            <a:schemeClr val="tx1"/>
                          </a:solidFill>
                          <a:latin typeface="Microsoft YaHei"/>
                        </a:defRPr>
                      </a:lvl4pPr>
                      <a:lvl5pPr marL="1828800" algn="l" defTabSz="914400" rtl="0" eaLnBrk="1" latinLnBrk="0" hangingPunct="1">
                        <a:defRPr sz="1800" kern="1200">
                          <a:solidFill>
                            <a:schemeClr val="tx1"/>
                          </a:solidFill>
                          <a:latin typeface="Microsoft YaHei"/>
                        </a:defRPr>
                      </a:lvl5pPr>
                      <a:lvl6pPr marL="2286000" algn="l" defTabSz="914400" rtl="0" eaLnBrk="1" latinLnBrk="0" hangingPunct="1">
                        <a:defRPr sz="1800" kern="1200">
                          <a:solidFill>
                            <a:schemeClr val="tx1"/>
                          </a:solidFill>
                          <a:latin typeface="Microsoft YaHei"/>
                        </a:defRPr>
                      </a:lvl6pPr>
                      <a:lvl7pPr marL="2743200" algn="l" defTabSz="914400" rtl="0" eaLnBrk="1" latinLnBrk="0" hangingPunct="1">
                        <a:defRPr sz="1800" kern="1200">
                          <a:solidFill>
                            <a:schemeClr val="tx1"/>
                          </a:solidFill>
                          <a:latin typeface="Microsoft YaHei"/>
                        </a:defRPr>
                      </a:lvl7pPr>
                      <a:lvl8pPr marL="3200400" algn="l" defTabSz="914400" rtl="0" eaLnBrk="1" latinLnBrk="0" hangingPunct="1">
                        <a:defRPr sz="1800" kern="1200">
                          <a:solidFill>
                            <a:schemeClr val="tx1"/>
                          </a:solidFill>
                          <a:latin typeface="Microsoft YaHei"/>
                        </a:defRPr>
                      </a:lvl8pPr>
                      <a:lvl9pPr marL="3657600" algn="l" defTabSz="914400" rtl="0" eaLnBrk="1" latinLnBrk="0" hangingPunct="1">
                        <a:defRPr sz="1800" kern="1200">
                          <a:solidFill>
                            <a:schemeClr val="tx1"/>
                          </a:solidFill>
                          <a:latin typeface="Microsoft YaHei"/>
                        </a:defRPr>
                      </a:lvl9pPr>
                    </a:lstStyle>
                    <a:p>
                      <a:pPr>
                        <a:lnSpc>
                          <a:spcPct val="100000"/>
                        </a:lnSpc>
                        <a:spcBef>
                          <a:spcPts val="0"/>
                        </a:spcBef>
                        <a:spcAft>
                          <a:spcPts val="0"/>
                        </a:spcAft>
                      </a:pPr>
                      <a:r>
                        <a:rPr lang="en-US" sz="1800" b="1" kern="1200" noProof="0" dirty="0">
                          <a:solidFill>
                            <a:schemeClr val="tx1"/>
                          </a:solidFill>
                          <a:latin typeface="+mn-lt"/>
                          <a:ea typeface="Microsoft YaHei" panose="020B0503020204020204" pitchFamily="34" charset="-122"/>
                          <a:cs typeface="Calibri" panose="020F0502020204030204" pitchFamily="34" charset="0"/>
                        </a:rPr>
                        <a:t>Downstaging, n (%)</a:t>
                      </a:r>
                    </a:p>
                  </a:txBody>
                  <a:tcPr marL="68580" marR="68580" marT="36000" marB="36000">
                    <a:lnL w="12700" cmpd="sng">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kern="1200">
                          <a:solidFill>
                            <a:schemeClr val="tx1"/>
                          </a:solidFill>
                          <a:latin typeface="Microsoft YaHei"/>
                        </a:defRPr>
                      </a:lvl1pPr>
                      <a:lvl2pPr marL="457200" algn="l" defTabSz="914400" rtl="0" eaLnBrk="1" latinLnBrk="0" hangingPunct="1">
                        <a:defRPr sz="1800" kern="1200">
                          <a:solidFill>
                            <a:schemeClr val="tx1"/>
                          </a:solidFill>
                          <a:latin typeface="Microsoft YaHei"/>
                        </a:defRPr>
                      </a:lvl2pPr>
                      <a:lvl3pPr marL="914400" algn="l" defTabSz="914400" rtl="0" eaLnBrk="1" latinLnBrk="0" hangingPunct="1">
                        <a:defRPr sz="1800" kern="1200">
                          <a:solidFill>
                            <a:schemeClr val="tx1"/>
                          </a:solidFill>
                          <a:latin typeface="Microsoft YaHei"/>
                        </a:defRPr>
                      </a:lvl3pPr>
                      <a:lvl4pPr marL="1371600" algn="l" defTabSz="914400" rtl="0" eaLnBrk="1" latinLnBrk="0" hangingPunct="1">
                        <a:defRPr sz="1800" kern="1200">
                          <a:solidFill>
                            <a:schemeClr val="tx1"/>
                          </a:solidFill>
                          <a:latin typeface="Microsoft YaHei"/>
                        </a:defRPr>
                      </a:lvl4pPr>
                      <a:lvl5pPr marL="1828800" algn="l" defTabSz="914400" rtl="0" eaLnBrk="1" latinLnBrk="0" hangingPunct="1">
                        <a:defRPr sz="1800" kern="1200">
                          <a:solidFill>
                            <a:schemeClr val="tx1"/>
                          </a:solidFill>
                          <a:latin typeface="Microsoft YaHei"/>
                        </a:defRPr>
                      </a:lvl5pPr>
                      <a:lvl6pPr marL="2286000" algn="l" defTabSz="914400" rtl="0" eaLnBrk="1" latinLnBrk="0" hangingPunct="1">
                        <a:defRPr sz="1800" kern="1200">
                          <a:solidFill>
                            <a:schemeClr val="tx1"/>
                          </a:solidFill>
                          <a:latin typeface="Microsoft YaHei"/>
                        </a:defRPr>
                      </a:lvl6pPr>
                      <a:lvl7pPr marL="2743200" algn="l" defTabSz="914400" rtl="0" eaLnBrk="1" latinLnBrk="0" hangingPunct="1">
                        <a:defRPr sz="1800" kern="1200">
                          <a:solidFill>
                            <a:schemeClr val="tx1"/>
                          </a:solidFill>
                          <a:latin typeface="Microsoft YaHei"/>
                        </a:defRPr>
                      </a:lvl7pPr>
                      <a:lvl8pPr marL="3200400" algn="l" defTabSz="914400" rtl="0" eaLnBrk="1" latinLnBrk="0" hangingPunct="1">
                        <a:defRPr sz="1800" kern="1200">
                          <a:solidFill>
                            <a:schemeClr val="tx1"/>
                          </a:solidFill>
                          <a:latin typeface="Microsoft YaHei"/>
                        </a:defRPr>
                      </a:lvl8pPr>
                      <a:lvl9pPr marL="3657600" algn="l" defTabSz="914400" rtl="0" eaLnBrk="1" latinLnBrk="0" hangingPunct="1">
                        <a:defRPr sz="1800" kern="1200">
                          <a:solidFill>
                            <a:schemeClr val="tx1"/>
                          </a:solidFill>
                          <a:latin typeface="Microsoft YaHei"/>
                        </a:defRPr>
                      </a:lvl9pPr>
                    </a:lstStyle>
                    <a:p>
                      <a:pPr algn="ctr">
                        <a:lnSpc>
                          <a:spcPct val="100000"/>
                        </a:lnSpc>
                        <a:spcBef>
                          <a:spcPts val="0"/>
                        </a:spcBef>
                        <a:spcAft>
                          <a:spcPts val="0"/>
                        </a:spcAft>
                      </a:pPr>
                      <a:r>
                        <a:rPr lang="en-US" sz="1800" b="1" kern="1200" noProof="0" dirty="0">
                          <a:solidFill>
                            <a:schemeClr val="tx1"/>
                          </a:solidFill>
                          <a:latin typeface="+mn-lt"/>
                          <a:cs typeface="Calibri" panose="020F0502020204030204" pitchFamily="34" charset="0"/>
                        </a:rPr>
                        <a:t>Nivo + CT</a:t>
                      </a:r>
                    </a:p>
                    <a:p>
                      <a:pPr algn="ctr">
                        <a:lnSpc>
                          <a:spcPct val="100000"/>
                        </a:lnSpc>
                        <a:spcBef>
                          <a:spcPts val="0"/>
                        </a:spcBef>
                        <a:spcAft>
                          <a:spcPts val="0"/>
                        </a:spcAft>
                      </a:pPr>
                      <a:r>
                        <a:rPr lang="en-US" sz="1800" b="1" kern="1200" noProof="0" dirty="0">
                          <a:solidFill>
                            <a:schemeClr val="tx1"/>
                          </a:solidFill>
                          <a:latin typeface="+mn-lt"/>
                          <a:cs typeface="Calibri" panose="020F0502020204030204" pitchFamily="34" charset="0"/>
                        </a:rPr>
                        <a:t>(n = 53)</a:t>
                      </a:r>
                      <a:endParaRPr lang="en-US" sz="1800" b="1" kern="1200" noProof="0" dirty="0">
                        <a:solidFill>
                          <a:schemeClr val="tx1"/>
                        </a:solidFill>
                        <a:latin typeface="+mn-lt"/>
                        <a:ea typeface="Microsoft YaHei" panose="020B0503020204020204" pitchFamily="34" charset="-122"/>
                        <a:cs typeface="Calibri" panose="020F0502020204030204" pitchFamily="34" charset="0"/>
                      </a:endParaRPr>
                    </a:p>
                  </a:txBody>
                  <a:tcPr marL="68580" marR="68580" marT="36000" marB="36000">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kern="1200">
                          <a:solidFill>
                            <a:schemeClr val="tx1"/>
                          </a:solidFill>
                          <a:latin typeface="Microsoft YaHei"/>
                        </a:defRPr>
                      </a:lvl1pPr>
                      <a:lvl2pPr marL="457200" algn="l" defTabSz="914400" rtl="0" eaLnBrk="1" latinLnBrk="0" hangingPunct="1">
                        <a:defRPr sz="1800" kern="1200">
                          <a:solidFill>
                            <a:schemeClr val="tx1"/>
                          </a:solidFill>
                          <a:latin typeface="Microsoft YaHei"/>
                        </a:defRPr>
                      </a:lvl2pPr>
                      <a:lvl3pPr marL="914400" algn="l" defTabSz="914400" rtl="0" eaLnBrk="1" latinLnBrk="0" hangingPunct="1">
                        <a:defRPr sz="1800" kern="1200">
                          <a:solidFill>
                            <a:schemeClr val="tx1"/>
                          </a:solidFill>
                          <a:latin typeface="Microsoft YaHei"/>
                        </a:defRPr>
                      </a:lvl3pPr>
                      <a:lvl4pPr marL="1371600" algn="l" defTabSz="914400" rtl="0" eaLnBrk="1" latinLnBrk="0" hangingPunct="1">
                        <a:defRPr sz="1800" kern="1200">
                          <a:solidFill>
                            <a:schemeClr val="tx1"/>
                          </a:solidFill>
                          <a:latin typeface="Microsoft YaHei"/>
                        </a:defRPr>
                      </a:lvl4pPr>
                      <a:lvl5pPr marL="1828800" algn="l" defTabSz="914400" rtl="0" eaLnBrk="1" latinLnBrk="0" hangingPunct="1">
                        <a:defRPr sz="1800" kern="1200">
                          <a:solidFill>
                            <a:schemeClr val="tx1"/>
                          </a:solidFill>
                          <a:latin typeface="Microsoft YaHei"/>
                        </a:defRPr>
                      </a:lvl5pPr>
                      <a:lvl6pPr marL="2286000" algn="l" defTabSz="914400" rtl="0" eaLnBrk="1" latinLnBrk="0" hangingPunct="1">
                        <a:defRPr sz="1800" kern="1200">
                          <a:solidFill>
                            <a:schemeClr val="tx1"/>
                          </a:solidFill>
                          <a:latin typeface="Microsoft YaHei"/>
                        </a:defRPr>
                      </a:lvl6pPr>
                      <a:lvl7pPr marL="2743200" algn="l" defTabSz="914400" rtl="0" eaLnBrk="1" latinLnBrk="0" hangingPunct="1">
                        <a:defRPr sz="1800" kern="1200">
                          <a:solidFill>
                            <a:schemeClr val="tx1"/>
                          </a:solidFill>
                          <a:latin typeface="Microsoft YaHei"/>
                        </a:defRPr>
                      </a:lvl7pPr>
                      <a:lvl8pPr marL="3200400" algn="l" defTabSz="914400" rtl="0" eaLnBrk="1" latinLnBrk="0" hangingPunct="1">
                        <a:defRPr sz="1800" kern="1200">
                          <a:solidFill>
                            <a:schemeClr val="tx1"/>
                          </a:solidFill>
                          <a:latin typeface="Microsoft YaHei"/>
                        </a:defRPr>
                      </a:lvl8pPr>
                      <a:lvl9pPr marL="3657600" algn="l" defTabSz="914400" rtl="0" eaLnBrk="1" latinLnBrk="0" hangingPunct="1">
                        <a:defRPr sz="1800" kern="1200">
                          <a:solidFill>
                            <a:schemeClr val="tx1"/>
                          </a:solidFill>
                          <a:latin typeface="Microsoft YaHei"/>
                        </a:defRPr>
                      </a:lvl9pPr>
                    </a:lstStyle>
                    <a:p>
                      <a:pPr algn="ctr">
                        <a:lnSpc>
                          <a:spcPct val="100000"/>
                        </a:lnSpc>
                        <a:spcBef>
                          <a:spcPts val="0"/>
                        </a:spcBef>
                        <a:spcAft>
                          <a:spcPts val="0"/>
                        </a:spcAft>
                      </a:pPr>
                      <a:r>
                        <a:rPr lang="en-US" sz="1800" b="1" kern="1200" noProof="0" dirty="0">
                          <a:solidFill>
                            <a:schemeClr val="tx1"/>
                          </a:solidFill>
                          <a:latin typeface="+mn-lt"/>
                          <a:cs typeface="Calibri" panose="020F0502020204030204" pitchFamily="34" charset="0"/>
                        </a:rPr>
                        <a:t>CT</a:t>
                      </a:r>
                      <a:endParaRPr lang="en-US" sz="1800" b="1" kern="1200" baseline="0" noProof="0" dirty="0">
                        <a:solidFill>
                          <a:schemeClr val="tx1"/>
                        </a:solidFill>
                        <a:latin typeface="+mn-lt"/>
                        <a:cs typeface="Calibri" panose="020F0502020204030204" pitchFamily="34" charset="0"/>
                      </a:endParaRPr>
                    </a:p>
                    <a:p>
                      <a:pPr algn="ctr">
                        <a:lnSpc>
                          <a:spcPct val="100000"/>
                        </a:lnSpc>
                        <a:spcBef>
                          <a:spcPts val="0"/>
                        </a:spcBef>
                        <a:spcAft>
                          <a:spcPts val="0"/>
                        </a:spcAft>
                      </a:pPr>
                      <a:r>
                        <a:rPr lang="en-US" sz="1800" b="1" kern="1200" noProof="0" dirty="0">
                          <a:solidFill>
                            <a:schemeClr val="tx1"/>
                          </a:solidFill>
                          <a:latin typeface="+mn-lt"/>
                          <a:cs typeface="Calibri" panose="020F0502020204030204" pitchFamily="34" charset="0"/>
                        </a:rPr>
                        <a:t>(n = 20)</a:t>
                      </a:r>
                      <a:endParaRPr lang="en-US" sz="1800" b="1" kern="1200" noProof="0" dirty="0">
                        <a:solidFill>
                          <a:schemeClr val="tx1"/>
                        </a:solidFill>
                        <a:latin typeface="+mn-lt"/>
                        <a:ea typeface="Microsoft YaHei" panose="020B0503020204020204" pitchFamily="34" charset="-122"/>
                        <a:cs typeface="Calibri" panose="020F0502020204030204" pitchFamily="34" charset="0"/>
                      </a:endParaRPr>
                    </a:p>
                  </a:txBody>
                  <a:tcPr marL="68580" marR="68580" marT="36000" marB="36000">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a:lnSpc>
                          <a:spcPct val="100000"/>
                        </a:lnSpc>
                        <a:spcBef>
                          <a:spcPts val="0"/>
                        </a:spcBef>
                        <a:spcAft>
                          <a:spcPts val="0"/>
                        </a:spcAft>
                      </a:pPr>
                      <a:r>
                        <a:rPr lang="en-US" sz="1800" b="1" kern="1200" noProof="0" dirty="0">
                          <a:solidFill>
                            <a:schemeClr val="tx1"/>
                          </a:solidFill>
                          <a:latin typeface="+mn-lt"/>
                          <a:ea typeface="Microsoft YaHei" panose="020B0503020204020204" pitchFamily="34" charset="-122"/>
                          <a:cs typeface="Calibri" panose="020F0502020204030204" pitchFamily="34" charset="0"/>
                        </a:rPr>
                        <a:t>Total</a:t>
                      </a:r>
                    </a:p>
                    <a:p>
                      <a:pPr algn="ctr">
                        <a:lnSpc>
                          <a:spcPct val="100000"/>
                        </a:lnSpc>
                        <a:spcBef>
                          <a:spcPts val="0"/>
                        </a:spcBef>
                        <a:spcAft>
                          <a:spcPts val="0"/>
                        </a:spcAft>
                      </a:pPr>
                      <a:r>
                        <a:rPr lang="en-US" sz="1800" b="1" kern="1200" noProof="0" dirty="0">
                          <a:solidFill>
                            <a:schemeClr val="tx1"/>
                          </a:solidFill>
                          <a:latin typeface="+mn-lt"/>
                          <a:ea typeface="Microsoft YaHei" panose="020B0503020204020204" pitchFamily="34" charset="-122"/>
                          <a:cs typeface="Calibri" panose="020F0502020204030204" pitchFamily="34" charset="0"/>
                        </a:rPr>
                        <a:t>(n = 73)</a:t>
                      </a:r>
                    </a:p>
                  </a:txBody>
                  <a:tcPr marL="68580" marR="68580" marT="36000" marB="36000">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013915230"/>
                  </a:ext>
                </a:extLst>
              </a:tr>
              <a:tr h="234433">
                <a:tc>
                  <a:txBody>
                    <a:bodyPr/>
                    <a:lstStyle>
                      <a:lvl1pPr marL="0" algn="l" defTabSz="914400" rtl="0" eaLnBrk="1" latinLnBrk="0" hangingPunct="1">
                        <a:defRPr sz="1800" kern="1200">
                          <a:solidFill>
                            <a:schemeClr val="tx1"/>
                          </a:solidFill>
                          <a:latin typeface="Microsoft YaHei"/>
                        </a:defRPr>
                      </a:lvl1pPr>
                      <a:lvl2pPr marL="457200" algn="l" defTabSz="914400" rtl="0" eaLnBrk="1" latinLnBrk="0" hangingPunct="1">
                        <a:defRPr sz="1800" kern="1200">
                          <a:solidFill>
                            <a:schemeClr val="tx1"/>
                          </a:solidFill>
                          <a:latin typeface="Microsoft YaHei"/>
                        </a:defRPr>
                      </a:lvl2pPr>
                      <a:lvl3pPr marL="914400" algn="l" defTabSz="914400" rtl="0" eaLnBrk="1" latinLnBrk="0" hangingPunct="1">
                        <a:defRPr sz="1800" kern="1200">
                          <a:solidFill>
                            <a:schemeClr val="tx1"/>
                          </a:solidFill>
                          <a:latin typeface="Microsoft YaHei"/>
                        </a:defRPr>
                      </a:lvl3pPr>
                      <a:lvl4pPr marL="1371600" algn="l" defTabSz="914400" rtl="0" eaLnBrk="1" latinLnBrk="0" hangingPunct="1">
                        <a:defRPr sz="1800" kern="1200">
                          <a:solidFill>
                            <a:schemeClr val="tx1"/>
                          </a:solidFill>
                          <a:latin typeface="Microsoft YaHei"/>
                        </a:defRPr>
                      </a:lvl4pPr>
                      <a:lvl5pPr marL="1828800" algn="l" defTabSz="914400" rtl="0" eaLnBrk="1" latinLnBrk="0" hangingPunct="1">
                        <a:defRPr sz="1800" kern="1200">
                          <a:solidFill>
                            <a:schemeClr val="tx1"/>
                          </a:solidFill>
                          <a:latin typeface="Microsoft YaHei"/>
                        </a:defRPr>
                      </a:lvl5pPr>
                      <a:lvl6pPr marL="2286000" algn="l" defTabSz="914400" rtl="0" eaLnBrk="1" latinLnBrk="0" hangingPunct="1">
                        <a:defRPr sz="1800" kern="1200">
                          <a:solidFill>
                            <a:schemeClr val="tx1"/>
                          </a:solidFill>
                          <a:latin typeface="Microsoft YaHei"/>
                        </a:defRPr>
                      </a:lvl6pPr>
                      <a:lvl7pPr marL="2743200" algn="l" defTabSz="914400" rtl="0" eaLnBrk="1" latinLnBrk="0" hangingPunct="1">
                        <a:defRPr sz="1800" kern="1200">
                          <a:solidFill>
                            <a:schemeClr val="tx1"/>
                          </a:solidFill>
                          <a:latin typeface="Microsoft YaHei"/>
                        </a:defRPr>
                      </a:lvl7pPr>
                      <a:lvl8pPr marL="3200400" algn="l" defTabSz="914400" rtl="0" eaLnBrk="1" latinLnBrk="0" hangingPunct="1">
                        <a:defRPr sz="1800" kern="1200">
                          <a:solidFill>
                            <a:schemeClr val="tx1"/>
                          </a:solidFill>
                          <a:latin typeface="Microsoft YaHei"/>
                        </a:defRPr>
                      </a:lvl8pPr>
                      <a:lvl9pPr marL="3657600" algn="l" defTabSz="914400" rtl="0" eaLnBrk="1" latinLnBrk="0" hangingPunct="1">
                        <a:defRPr sz="1800" kern="1200">
                          <a:solidFill>
                            <a:schemeClr val="tx1"/>
                          </a:solidFill>
                          <a:latin typeface="Microsoft YaHei"/>
                        </a:defRPr>
                      </a:lvl9pPr>
                    </a:lstStyle>
                    <a:p>
                      <a:pPr>
                        <a:lnSpc>
                          <a:spcPct val="100000"/>
                        </a:lnSpc>
                        <a:spcBef>
                          <a:spcPts val="0"/>
                        </a:spcBef>
                        <a:spcAft>
                          <a:spcPts val="0"/>
                        </a:spcAft>
                      </a:pPr>
                      <a:r>
                        <a:rPr lang="en-US" sz="1800" b="0" kern="1200" noProof="0" dirty="0">
                          <a:solidFill>
                            <a:schemeClr val="bg1"/>
                          </a:solidFill>
                          <a:latin typeface="+mn-lt"/>
                          <a:ea typeface="Microsoft YaHei" panose="020B0503020204020204" pitchFamily="34" charset="-122"/>
                          <a:cs typeface="Calibri" panose="020F0502020204030204" pitchFamily="34" charset="0"/>
                        </a:rPr>
                        <a:t>Yes</a:t>
                      </a:r>
                    </a:p>
                  </a:txBody>
                  <a:tcPr marL="68580" marR="68580" marT="36000" marB="36000" anchor="ctr">
                    <a:lnL w="12700" cmpd="sng">
                      <a:noFill/>
                    </a:lnL>
                    <a:lnR>
                      <a:noFill/>
                    </a:lnR>
                    <a:lnT w="12700" cmpd="sng">
                      <a:noFill/>
                    </a:lnT>
                    <a:lnB w="12700" cmpd="sng">
                      <a:noFill/>
                    </a:lnB>
                    <a:lnTlToBr w="12700" cmpd="sng">
                      <a:noFill/>
                      <a:prstDash val="solid"/>
                    </a:lnTlToBr>
                    <a:lnBlToTr w="12700" cmpd="sng">
                      <a:noFill/>
                      <a:prstDash val="solid"/>
                    </a:lnBlToTr>
                    <a:solidFill>
                      <a:schemeClr val="tx2">
                        <a:lumMod val="90000"/>
                      </a:schemeClr>
                    </a:solidFill>
                  </a:tcPr>
                </a:tc>
                <a:tc>
                  <a:txBody>
                    <a:bodyPr/>
                    <a:lstStyle>
                      <a:lvl1pPr marL="0" algn="l" defTabSz="914400" rtl="0" eaLnBrk="1" latinLnBrk="0" hangingPunct="1">
                        <a:defRPr sz="1800" kern="1200">
                          <a:solidFill>
                            <a:schemeClr val="tx1"/>
                          </a:solidFill>
                          <a:latin typeface="Microsoft YaHei"/>
                        </a:defRPr>
                      </a:lvl1pPr>
                      <a:lvl2pPr marL="457200" algn="l" defTabSz="914400" rtl="0" eaLnBrk="1" latinLnBrk="0" hangingPunct="1">
                        <a:defRPr sz="1800" kern="1200">
                          <a:solidFill>
                            <a:schemeClr val="tx1"/>
                          </a:solidFill>
                          <a:latin typeface="Microsoft YaHei"/>
                        </a:defRPr>
                      </a:lvl2pPr>
                      <a:lvl3pPr marL="914400" algn="l" defTabSz="914400" rtl="0" eaLnBrk="1" latinLnBrk="0" hangingPunct="1">
                        <a:defRPr sz="1800" kern="1200">
                          <a:solidFill>
                            <a:schemeClr val="tx1"/>
                          </a:solidFill>
                          <a:latin typeface="Microsoft YaHei"/>
                        </a:defRPr>
                      </a:lvl3pPr>
                      <a:lvl4pPr marL="1371600" algn="l" defTabSz="914400" rtl="0" eaLnBrk="1" latinLnBrk="0" hangingPunct="1">
                        <a:defRPr sz="1800" kern="1200">
                          <a:solidFill>
                            <a:schemeClr val="tx1"/>
                          </a:solidFill>
                          <a:latin typeface="Microsoft YaHei"/>
                        </a:defRPr>
                      </a:lvl4pPr>
                      <a:lvl5pPr marL="1828800" algn="l" defTabSz="914400" rtl="0" eaLnBrk="1" latinLnBrk="0" hangingPunct="1">
                        <a:defRPr sz="1800" kern="1200">
                          <a:solidFill>
                            <a:schemeClr val="tx1"/>
                          </a:solidFill>
                          <a:latin typeface="Microsoft YaHei"/>
                        </a:defRPr>
                      </a:lvl5pPr>
                      <a:lvl6pPr marL="2286000" algn="l" defTabSz="914400" rtl="0" eaLnBrk="1" latinLnBrk="0" hangingPunct="1">
                        <a:defRPr sz="1800" kern="1200">
                          <a:solidFill>
                            <a:schemeClr val="tx1"/>
                          </a:solidFill>
                          <a:latin typeface="Microsoft YaHei"/>
                        </a:defRPr>
                      </a:lvl6pPr>
                      <a:lvl7pPr marL="2743200" algn="l" defTabSz="914400" rtl="0" eaLnBrk="1" latinLnBrk="0" hangingPunct="1">
                        <a:defRPr sz="1800" kern="1200">
                          <a:solidFill>
                            <a:schemeClr val="tx1"/>
                          </a:solidFill>
                          <a:latin typeface="Microsoft YaHei"/>
                        </a:defRPr>
                      </a:lvl7pPr>
                      <a:lvl8pPr marL="3200400" algn="l" defTabSz="914400" rtl="0" eaLnBrk="1" latinLnBrk="0" hangingPunct="1">
                        <a:defRPr sz="1800" kern="1200">
                          <a:solidFill>
                            <a:schemeClr val="tx1"/>
                          </a:solidFill>
                          <a:latin typeface="Microsoft YaHei"/>
                        </a:defRPr>
                      </a:lvl8pPr>
                      <a:lvl9pPr marL="3657600" algn="l" defTabSz="914400" rtl="0" eaLnBrk="1" latinLnBrk="0" hangingPunct="1">
                        <a:defRPr sz="1800" kern="1200">
                          <a:solidFill>
                            <a:schemeClr val="tx1"/>
                          </a:solidFill>
                          <a:latin typeface="Microsoft YaHei"/>
                        </a:defRPr>
                      </a:lvl9pPr>
                    </a:lstStyle>
                    <a:p>
                      <a:pPr algn="ctr">
                        <a:lnSpc>
                          <a:spcPct val="100000"/>
                        </a:lnSpc>
                        <a:spcBef>
                          <a:spcPts val="0"/>
                        </a:spcBef>
                        <a:spcAft>
                          <a:spcPts val="0"/>
                        </a:spcAft>
                      </a:pPr>
                      <a:r>
                        <a:rPr lang="en-US" sz="1800" b="0" kern="1200" noProof="0" dirty="0">
                          <a:solidFill>
                            <a:schemeClr val="bg1"/>
                          </a:solidFill>
                          <a:latin typeface="+mn-lt"/>
                          <a:ea typeface="Microsoft YaHei" panose="020B0503020204020204" pitchFamily="34" charset="-122"/>
                          <a:cs typeface="Calibri" panose="020F0502020204030204" pitchFamily="34" charset="0"/>
                        </a:rPr>
                        <a:t>37 (69.8)</a:t>
                      </a:r>
                    </a:p>
                  </a:txBody>
                  <a:tcPr marL="68580" marR="68580" marT="36000" marB="36000" anchor="ctr">
                    <a:lnL>
                      <a:noFill/>
                    </a:lnL>
                    <a:lnR>
                      <a:noFill/>
                    </a:lnR>
                    <a:lnT w="12700" cmpd="sng">
                      <a:noFill/>
                    </a:lnT>
                    <a:lnB w="12700" cmpd="sng">
                      <a:noFill/>
                    </a:lnB>
                    <a:lnTlToBr w="12700" cmpd="sng">
                      <a:noFill/>
                      <a:prstDash val="solid"/>
                    </a:lnTlToBr>
                    <a:lnBlToTr w="12700" cmpd="sng">
                      <a:noFill/>
                      <a:prstDash val="solid"/>
                    </a:lnBlToTr>
                    <a:solidFill>
                      <a:schemeClr val="tx2">
                        <a:lumMod val="90000"/>
                      </a:schemeClr>
                    </a:solidFill>
                  </a:tcPr>
                </a:tc>
                <a:tc>
                  <a:txBody>
                    <a:bodyPr/>
                    <a:lstStyle>
                      <a:lvl1pPr marL="0" algn="l" defTabSz="914400" rtl="0" eaLnBrk="1" latinLnBrk="0" hangingPunct="1">
                        <a:defRPr sz="1800" kern="1200">
                          <a:solidFill>
                            <a:schemeClr val="tx1"/>
                          </a:solidFill>
                          <a:latin typeface="Microsoft YaHei"/>
                        </a:defRPr>
                      </a:lvl1pPr>
                      <a:lvl2pPr marL="457200" algn="l" defTabSz="914400" rtl="0" eaLnBrk="1" latinLnBrk="0" hangingPunct="1">
                        <a:defRPr sz="1800" kern="1200">
                          <a:solidFill>
                            <a:schemeClr val="tx1"/>
                          </a:solidFill>
                          <a:latin typeface="Microsoft YaHei"/>
                        </a:defRPr>
                      </a:lvl2pPr>
                      <a:lvl3pPr marL="914400" algn="l" defTabSz="914400" rtl="0" eaLnBrk="1" latinLnBrk="0" hangingPunct="1">
                        <a:defRPr sz="1800" kern="1200">
                          <a:solidFill>
                            <a:schemeClr val="tx1"/>
                          </a:solidFill>
                          <a:latin typeface="Microsoft YaHei"/>
                        </a:defRPr>
                      </a:lvl3pPr>
                      <a:lvl4pPr marL="1371600" algn="l" defTabSz="914400" rtl="0" eaLnBrk="1" latinLnBrk="0" hangingPunct="1">
                        <a:defRPr sz="1800" kern="1200">
                          <a:solidFill>
                            <a:schemeClr val="tx1"/>
                          </a:solidFill>
                          <a:latin typeface="Microsoft YaHei"/>
                        </a:defRPr>
                      </a:lvl4pPr>
                      <a:lvl5pPr marL="1828800" algn="l" defTabSz="914400" rtl="0" eaLnBrk="1" latinLnBrk="0" hangingPunct="1">
                        <a:defRPr sz="1800" kern="1200">
                          <a:solidFill>
                            <a:schemeClr val="tx1"/>
                          </a:solidFill>
                          <a:latin typeface="Microsoft YaHei"/>
                        </a:defRPr>
                      </a:lvl5pPr>
                      <a:lvl6pPr marL="2286000" algn="l" defTabSz="914400" rtl="0" eaLnBrk="1" latinLnBrk="0" hangingPunct="1">
                        <a:defRPr sz="1800" kern="1200">
                          <a:solidFill>
                            <a:schemeClr val="tx1"/>
                          </a:solidFill>
                          <a:latin typeface="Microsoft YaHei"/>
                        </a:defRPr>
                      </a:lvl6pPr>
                      <a:lvl7pPr marL="2743200" algn="l" defTabSz="914400" rtl="0" eaLnBrk="1" latinLnBrk="0" hangingPunct="1">
                        <a:defRPr sz="1800" kern="1200">
                          <a:solidFill>
                            <a:schemeClr val="tx1"/>
                          </a:solidFill>
                          <a:latin typeface="Microsoft YaHei"/>
                        </a:defRPr>
                      </a:lvl7pPr>
                      <a:lvl8pPr marL="3200400" algn="l" defTabSz="914400" rtl="0" eaLnBrk="1" latinLnBrk="0" hangingPunct="1">
                        <a:defRPr sz="1800" kern="1200">
                          <a:solidFill>
                            <a:schemeClr val="tx1"/>
                          </a:solidFill>
                          <a:latin typeface="Microsoft YaHei"/>
                        </a:defRPr>
                      </a:lvl8pPr>
                      <a:lvl9pPr marL="3657600" algn="l" defTabSz="914400" rtl="0" eaLnBrk="1" latinLnBrk="0" hangingPunct="1">
                        <a:defRPr sz="1800" kern="1200">
                          <a:solidFill>
                            <a:schemeClr val="tx1"/>
                          </a:solidFill>
                          <a:latin typeface="Microsoft YaHe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kern="1200" noProof="0" dirty="0">
                          <a:solidFill>
                            <a:schemeClr val="bg1"/>
                          </a:solidFill>
                          <a:latin typeface="+mn-lt"/>
                          <a:ea typeface="Microsoft YaHei" panose="020B0503020204020204" pitchFamily="34" charset="-122"/>
                          <a:cs typeface="Calibri" panose="020F0502020204030204" pitchFamily="34" charset="0"/>
                        </a:rPr>
                        <a:t>8 (40.0)</a:t>
                      </a:r>
                    </a:p>
                  </a:txBody>
                  <a:tcPr marL="68580" marR="68580" marT="36000" marB="36000" anchor="ctr">
                    <a:lnL>
                      <a:noFill/>
                    </a:lnL>
                    <a:lnR>
                      <a:noFill/>
                    </a:lnR>
                    <a:lnT w="12700" cmpd="sng">
                      <a:noFill/>
                    </a:lnT>
                    <a:lnB w="12700" cmpd="sng">
                      <a:noFill/>
                    </a:lnB>
                    <a:lnTlToBr w="12700" cmpd="sng">
                      <a:noFill/>
                      <a:prstDash val="solid"/>
                    </a:lnTlToBr>
                    <a:lnBlToTr w="12700" cmpd="sng">
                      <a:noFill/>
                      <a:prstDash val="solid"/>
                    </a:lnBlToTr>
                    <a:solidFill>
                      <a:schemeClr val="tx2">
                        <a:lumMod val="90000"/>
                      </a:schemeClr>
                    </a:solidFill>
                  </a:tcPr>
                </a:tc>
                <a:tc>
                  <a:txBody>
                    <a:bodyPr/>
                    <a:lstStyle/>
                    <a:p>
                      <a:pPr algn="ctr"/>
                      <a:r>
                        <a:rPr lang="en-US" dirty="0">
                          <a:solidFill>
                            <a:schemeClr val="bg1"/>
                          </a:solidFill>
                          <a:latin typeface="+mn-lt"/>
                        </a:rPr>
                        <a:t>45 (61.6)</a:t>
                      </a:r>
                      <a:endParaRPr lang="en-IN" dirty="0">
                        <a:solidFill>
                          <a:schemeClr val="bg1"/>
                        </a:solidFill>
                        <a:latin typeface="+mn-lt"/>
                      </a:endParaRPr>
                    </a:p>
                  </a:txBody>
                  <a:tcPr marL="68580" marR="68580" marT="36000" marB="36000" anchor="ctr">
                    <a:lnL>
                      <a:noFill/>
                    </a:lnL>
                    <a:lnR>
                      <a:noFill/>
                    </a:lnR>
                    <a:lnT w="12700" cmpd="sng">
                      <a:noFill/>
                    </a:lnT>
                    <a:lnB w="12700" cmpd="sng">
                      <a:noFill/>
                    </a:lnB>
                    <a:lnTlToBr w="12700" cmpd="sng">
                      <a:noFill/>
                      <a:prstDash val="solid"/>
                    </a:lnTlToBr>
                    <a:lnBlToTr w="12700" cmpd="sng">
                      <a:noFill/>
                      <a:prstDash val="solid"/>
                    </a:lnBlToTr>
                    <a:solidFill>
                      <a:schemeClr val="tx2">
                        <a:lumMod val="90000"/>
                      </a:schemeClr>
                    </a:solidFill>
                  </a:tcPr>
                </a:tc>
                <a:extLst>
                  <a:ext uri="{0D108BD9-81ED-4DB2-BD59-A6C34878D82A}">
                    <a16:rowId xmlns:a16="http://schemas.microsoft.com/office/drawing/2014/main" val="2723110698"/>
                  </a:ext>
                </a:extLst>
              </a:tr>
              <a:tr h="234433">
                <a:tc>
                  <a:txBody>
                    <a:bodyPr/>
                    <a:lstStyle/>
                    <a:p>
                      <a:pPr algn="l">
                        <a:lnSpc>
                          <a:spcPct val="100000"/>
                        </a:lnSpc>
                        <a:spcBef>
                          <a:spcPts val="0"/>
                        </a:spcBef>
                        <a:spcAft>
                          <a:spcPts val="0"/>
                        </a:spcAft>
                      </a:pPr>
                      <a:r>
                        <a:rPr lang="en-US" sz="1800" b="0" kern="1200" noProof="0" dirty="0">
                          <a:solidFill>
                            <a:schemeClr val="bg1"/>
                          </a:solidFill>
                          <a:latin typeface="+mn-lt"/>
                          <a:ea typeface="Microsoft YaHei" panose="020B0503020204020204" pitchFamily="34" charset="-122"/>
                          <a:cs typeface="Calibri" panose="020F0502020204030204" pitchFamily="34" charset="0"/>
                        </a:rPr>
                        <a:t>No</a:t>
                      </a:r>
                    </a:p>
                  </a:txBody>
                  <a:tcPr marL="68580" marR="68580" marT="36000" marB="36000" anchor="ctr">
                    <a:lnL w="12700" cmpd="sng">
                      <a:noFill/>
                    </a:lnL>
                    <a:lnR>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kern="1200" noProof="0" dirty="0">
                          <a:solidFill>
                            <a:schemeClr val="bg1"/>
                          </a:solidFill>
                          <a:latin typeface="+mn-lt"/>
                          <a:ea typeface="Microsoft YaHei" panose="020B0503020204020204" pitchFamily="34" charset="-122"/>
                          <a:cs typeface="Calibri" panose="020F0502020204030204" pitchFamily="34" charset="0"/>
                        </a:rPr>
                        <a:t>16 (30.2)</a:t>
                      </a:r>
                    </a:p>
                  </a:txBody>
                  <a:tcPr marL="68580" marR="68580" marT="36000" marB="36000" anchor="ctr">
                    <a:lnL w="12700" cmpd="sng">
                      <a:noFill/>
                    </a:lnL>
                    <a:lnR>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100000"/>
                        </a:lnSpc>
                        <a:spcBef>
                          <a:spcPts val="0"/>
                        </a:spcBef>
                        <a:spcAft>
                          <a:spcPts val="0"/>
                        </a:spcAft>
                      </a:pPr>
                      <a:r>
                        <a:rPr lang="en-US" sz="1800" b="0" kern="1200" noProof="0" dirty="0">
                          <a:solidFill>
                            <a:schemeClr val="bg1"/>
                          </a:solidFill>
                          <a:latin typeface="+mn-lt"/>
                          <a:ea typeface="Microsoft YaHei" panose="020B0503020204020204" pitchFamily="34" charset="-122"/>
                          <a:cs typeface="Calibri" panose="020F0502020204030204" pitchFamily="34" charset="0"/>
                        </a:rPr>
                        <a:t>12 (60.0)</a:t>
                      </a:r>
                    </a:p>
                  </a:txBody>
                  <a:tcPr marL="68580" marR="68580" marT="36000" marB="36000" anchor="ctr">
                    <a:lnL w="12700" cmpd="sng">
                      <a:noFill/>
                    </a:lnL>
                    <a:lnR>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latin typeface="+mn-lt"/>
                        </a:rPr>
                        <a:t>28 (38.4)</a:t>
                      </a:r>
                      <a:endParaRPr lang="en-IN" dirty="0">
                        <a:solidFill>
                          <a:schemeClr val="bg1"/>
                        </a:solidFill>
                        <a:latin typeface="+mn-lt"/>
                      </a:endParaRPr>
                    </a:p>
                  </a:txBody>
                  <a:tcPr marL="68580" marR="68580" marT="36000" marB="36000" anchor="ctr">
                    <a:lnL w="12700" cmpd="sng">
                      <a:noFill/>
                    </a:lnL>
                    <a:lnR>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380984203"/>
                  </a:ext>
                </a:extLst>
              </a:tr>
            </a:tbl>
          </a:graphicData>
        </a:graphic>
      </p:graphicFrame>
      <p:sp>
        <p:nvSpPr>
          <p:cNvPr id="9" name="CuadroTexto 11">
            <a:extLst>
              <a:ext uri="{FF2B5EF4-FFF2-40B4-BE49-F238E27FC236}">
                <a16:creationId xmlns:a16="http://schemas.microsoft.com/office/drawing/2014/main" id="{6830237E-2494-69D9-87F7-4C717C26B448}"/>
              </a:ext>
            </a:extLst>
          </p:cNvPr>
          <p:cNvSpPr txBox="1"/>
          <p:nvPr/>
        </p:nvSpPr>
        <p:spPr>
          <a:xfrm>
            <a:off x="7236160" y="2164138"/>
            <a:ext cx="4101743" cy="338554"/>
          </a:xfrm>
          <a:prstGeom prst="rect">
            <a:avLst/>
          </a:prstGeom>
          <a:noFill/>
        </p:spPr>
        <p:txBody>
          <a:bodyPr wrap="square" rtlCol="0">
            <a:spAutoFit/>
          </a:bodyPr>
          <a:lstStyle/>
          <a:p>
            <a:pPr algn="ctr"/>
            <a:r>
              <a:rPr lang="it-IT" sz="1600" b="0" dirty="0">
                <a:solidFill>
                  <a:schemeClr val="bg1"/>
                </a:solidFill>
                <a:latin typeface="+mn-lt"/>
              </a:rPr>
              <a:t>OR: </a:t>
            </a:r>
            <a:r>
              <a:rPr lang="es-ES" sz="1600" b="0" dirty="0">
                <a:solidFill>
                  <a:schemeClr val="bg1"/>
                </a:solidFill>
                <a:latin typeface="+mn-lt"/>
              </a:rPr>
              <a:t>3.47 (95% CI: 1.19-10.1); </a:t>
            </a:r>
            <a:r>
              <a:rPr lang="es-ES" sz="1600" b="0" i="1" dirty="0">
                <a:solidFill>
                  <a:schemeClr val="bg1"/>
                </a:solidFill>
                <a:latin typeface="+mn-lt"/>
              </a:rPr>
              <a:t>P</a:t>
            </a:r>
            <a:r>
              <a:rPr lang="es-ES" sz="1600" b="0" dirty="0">
                <a:solidFill>
                  <a:schemeClr val="bg1"/>
                </a:solidFill>
                <a:latin typeface="+mn-lt"/>
              </a:rPr>
              <a:t> = .04</a:t>
            </a:r>
          </a:p>
        </p:txBody>
      </p:sp>
      <p:sp>
        <p:nvSpPr>
          <p:cNvPr id="13" name="TextBox 12">
            <a:extLst>
              <a:ext uri="{FF2B5EF4-FFF2-40B4-BE49-F238E27FC236}">
                <a16:creationId xmlns:a16="http://schemas.microsoft.com/office/drawing/2014/main" id="{23BC81EC-6F07-4B33-EE3E-68F6EF90F887}"/>
              </a:ext>
            </a:extLst>
          </p:cNvPr>
          <p:cNvSpPr txBox="1"/>
          <p:nvPr/>
        </p:nvSpPr>
        <p:spPr bwMode="auto">
          <a:xfrm rot="16200000">
            <a:off x="5289471" y="3721338"/>
            <a:ext cx="2442395"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b="1" dirty="0">
                <a:solidFill>
                  <a:schemeClr val="bg1"/>
                </a:solidFill>
                <a:latin typeface="Calibri" panose="020F0502020204030204" pitchFamily="34" charset="0"/>
              </a:rPr>
              <a:t>Patients (%)</a:t>
            </a:r>
          </a:p>
        </p:txBody>
      </p:sp>
      <p:sp>
        <p:nvSpPr>
          <p:cNvPr id="2" name="Text Box 15">
            <a:extLst>
              <a:ext uri="{FF2B5EF4-FFF2-40B4-BE49-F238E27FC236}">
                <a16:creationId xmlns:a16="http://schemas.microsoft.com/office/drawing/2014/main" id="{F6F86E00-883A-B8CA-F6DC-5B7979205814}"/>
              </a:ext>
            </a:extLst>
          </p:cNvPr>
          <p:cNvSpPr txBox="1">
            <a:spLocks noChangeArrowheads="1"/>
          </p:cNvSpPr>
          <p:nvPr/>
        </p:nvSpPr>
        <p:spPr bwMode="auto">
          <a:xfrm>
            <a:off x="450613" y="6360990"/>
            <a:ext cx="8819511"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Provencio. WCLC 2022. Abstr PL03.12. Reproduced with permission.</a:t>
            </a:r>
          </a:p>
        </p:txBody>
      </p:sp>
      <p:sp>
        <p:nvSpPr>
          <p:cNvPr id="3" name="TextBox 2">
            <a:extLst>
              <a:ext uri="{FF2B5EF4-FFF2-40B4-BE49-F238E27FC236}">
                <a16:creationId xmlns:a16="http://schemas.microsoft.com/office/drawing/2014/main" id="{78E1DCAD-9C5C-C7F9-81C4-148406B5E54B}"/>
              </a:ext>
            </a:extLst>
          </p:cNvPr>
          <p:cNvSpPr txBox="1"/>
          <p:nvPr/>
        </p:nvSpPr>
        <p:spPr bwMode="auto">
          <a:xfrm>
            <a:off x="7236160" y="1827237"/>
            <a:ext cx="410174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1" dirty="0">
                <a:solidFill>
                  <a:schemeClr val="bg1"/>
                </a:solidFill>
                <a:latin typeface="Calibri" panose="020F0502020204030204" pitchFamily="34" charset="0"/>
              </a:rPr>
              <a:t>Patients With Downstaging</a:t>
            </a:r>
            <a:endParaRPr lang="en-US" sz="2000" b="1" baseline="30000" dirty="0">
              <a:solidFill>
                <a:schemeClr val="bg1"/>
              </a:solidFill>
              <a:latin typeface="Calibri" panose="020F0502020204030204" pitchFamily="34" charset="0"/>
            </a:endParaRPr>
          </a:p>
        </p:txBody>
      </p:sp>
      <p:grpSp>
        <p:nvGrpSpPr>
          <p:cNvPr id="5" name="Group 4">
            <a:extLst>
              <a:ext uri="{FF2B5EF4-FFF2-40B4-BE49-F238E27FC236}">
                <a16:creationId xmlns:a16="http://schemas.microsoft.com/office/drawing/2014/main" id="{A11EDF7A-671E-85D3-4F36-BA214BADED7F}"/>
              </a:ext>
            </a:extLst>
          </p:cNvPr>
          <p:cNvGrpSpPr/>
          <p:nvPr/>
        </p:nvGrpSpPr>
        <p:grpSpPr>
          <a:xfrm>
            <a:off x="6283242" y="2495860"/>
            <a:ext cx="5103092" cy="3108527"/>
            <a:chOff x="6747817" y="2648658"/>
            <a:chExt cx="4429063" cy="2697945"/>
          </a:xfrm>
        </p:grpSpPr>
        <p:sp>
          <p:nvSpPr>
            <p:cNvPr id="6" name="TextBox 5">
              <a:extLst>
                <a:ext uri="{FF2B5EF4-FFF2-40B4-BE49-F238E27FC236}">
                  <a16:creationId xmlns:a16="http://schemas.microsoft.com/office/drawing/2014/main" id="{ED2A5C97-70E0-AF51-B2F9-34EF3D88C3DB}"/>
                </a:ext>
              </a:extLst>
            </p:cNvPr>
            <p:cNvSpPr txBox="1"/>
            <p:nvPr/>
          </p:nvSpPr>
          <p:spPr bwMode="auto">
            <a:xfrm>
              <a:off x="7538422" y="4977271"/>
              <a:ext cx="182127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b="1" dirty="0">
                  <a:solidFill>
                    <a:schemeClr val="bg1"/>
                  </a:solidFill>
                  <a:latin typeface="Calibri" panose="020F0502020204030204" pitchFamily="34" charset="0"/>
                </a:rPr>
                <a:t>Nivo + CT</a:t>
              </a:r>
            </a:p>
          </p:txBody>
        </p:sp>
        <p:sp>
          <p:nvSpPr>
            <p:cNvPr id="8" name="TextBox 7">
              <a:extLst>
                <a:ext uri="{FF2B5EF4-FFF2-40B4-BE49-F238E27FC236}">
                  <a16:creationId xmlns:a16="http://schemas.microsoft.com/office/drawing/2014/main" id="{3D17F452-C33A-D1A4-45AC-20631FCAC7C4}"/>
                </a:ext>
              </a:extLst>
            </p:cNvPr>
            <p:cNvSpPr txBox="1"/>
            <p:nvPr/>
          </p:nvSpPr>
          <p:spPr bwMode="auto">
            <a:xfrm>
              <a:off x="9359694" y="4977271"/>
              <a:ext cx="1817186"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b="1" dirty="0">
                  <a:solidFill>
                    <a:schemeClr val="bg1"/>
                  </a:solidFill>
                  <a:latin typeface="Calibri" panose="020F0502020204030204" pitchFamily="34" charset="0"/>
                </a:rPr>
                <a:t>CT</a:t>
              </a:r>
            </a:p>
          </p:txBody>
        </p:sp>
        <p:cxnSp>
          <p:nvCxnSpPr>
            <p:cNvPr id="10" name="Straight Connector 9">
              <a:extLst>
                <a:ext uri="{FF2B5EF4-FFF2-40B4-BE49-F238E27FC236}">
                  <a16:creationId xmlns:a16="http://schemas.microsoft.com/office/drawing/2014/main" id="{6AC0BB90-6DEC-70C9-044F-EA601B5220A5}"/>
                </a:ext>
              </a:extLst>
            </p:cNvPr>
            <p:cNvCxnSpPr>
              <a:cxnSpLocks/>
            </p:cNvCxnSpPr>
            <p:nvPr/>
          </p:nvCxnSpPr>
          <p:spPr bwMode="auto">
            <a:xfrm flipV="1">
              <a:off x="7538674" y="2812648"/>
              <a:ext cx="0" cy="2119798"/>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92A1B287-1634-D312-5ED3-7DEC64F47040}"/>
                </a:ext>
              </a:extLst>
            </p:cNvPr>
            <p:cNvCxnSpPr/>
            <p:nvPr/>
          </p:nvCxnSpPr>
          <p:spPr bwMode="auto">
            <a:xfrm>
              <a:off x="7538674" y="494340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903A0D25-90E5-AA56-8BFB-8C863CCAABBE}"/>
                </a:ext>
              </a:extLst>
            </p:cNvPr>
            <p:cNvCxnSpPr/>
            <p:nvPr/>
          </p:nvCxnSpPr>
          <p:spPr bwMode="auto">
            <a:xfrm>
              <a:off x="9359365" y="494340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01A59E99-AADC-264F-6529-00E95E1A6C17}"/>
                </a:ext>
              </a:extLst>
            </p:cNvPr>
            <p:cNvCxnSpPr/>
            <p:nvPr/>
          </p:nvCxnSpPr>
          <p:spPr bwMode="auto">
            <a:xfrm flipH="1">
              <a:off x="7476016" y="494340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637CED48-EFD4-7632-D062-2C749D38ACCA}"/>
                </a:ext>
              </a:extLst>
            </p:cNvPr>
            <p:cNvCxnSpPr>
              <a:cxnSpLocks/>
            </p:cNvCxnSpPr>
            <p:nvPr/>
          </p:nvCxnSpPr>
          <p:spPr bwMode="auto">
            <a:xfrm>
              <a:off x="7519423" y="4943405"/>
              <a:ext cx="3615423" cy="0"/>
            </a:xfrm>
            <a:prstGeom prst="line">
              <a:avLst/>
            </a:prstGeom>
            <a:noFill/>
            <a:ln w="28575" cap="flat" cmpd="sng" algn="ctr">
              <a:solidFill>
                <a:schemeClr val="bg1"/>
              </a:solidFill>
              <a:prstDash val="solid"/>
              <a:round/>
              <a:headEnd type="none" w="med" len="med"/>
              <a:tailEnd type="none" w="med" len="med"/>
            </a:ln>
            <a:effectLst/>
          </p:spPr>
        </p:cxnSp>
        <p:grpSp>
          <p:nvGrpSpPr>
            <p:cNvPr id="18" name="Group 17">
              <a:extLst>
                <a:ext uri="{FF2B5EF4-FFF2-40B4-BE49-F238E27FC236}">
                  <a16:creationId xmlns:a16="http://schemas.microsoft.com/office/drawing/2014/main" id="{7E906A7F-0BCA-B2EA-5827-57067DC6CB0C}"/>
                </a:ext>
              </a:extLst>
            </p:cNvPr>
            <p:cNvGrpSpPr/>
            <p:nvPr/>
          </p:nvGrpSpPr>
          <p:grpSpPr>
            <a:xfrm>
              <a:off x="6747817" y="2648658"/>
              <a:ext cx="792207" cy="369332"/>
              <a:chOff x="6747817" y="924030"/>
              <a:chExt cx="792207" cy="369332"/>
            </a:xfrm>
          </p:grpSpPr>
          <p:cxnSp>
            <p:nvCxnSpPr>
              <p:cNvPr id="33" name="Straight Connector 32">
                <a:extLst>
                  <a:ext uri="{FF2B5EF4-FFF2-40B4-BE49-F238E27FC236}">
                    <a16:creationId xmlns:a16="http://schemas.microsoft.com/office/drawing/2014/main" id="{07AD0793-EA07-AF86-FB5B-5BC69EA41B5E}"/>
                  </a:ext>
                </a:extLst>
              </p:cNvPr>
              <p:cNvCxnSpPr/>
              <p:nvPr/>
            </p:nvCxnSpPr>
            <p:spPr bwMode="auto">
              <a:xfrm flipH="1">
                <a:off x="7476016" y="1102462"/>
                <a:ext cx="64008" cy="0"/>
              </a:xfrm>
              <a:prstGeom prst="line">
                <a:avLst/>
              </a:prstGeom>
              <a:noFill/>
              <a:ln w="28575" cap="flat" cmpd="sng" algn="ctr">
                <a:solidFill>
                  <a:schemeClr val="bg1"/>
                </a:solidFill>
                <a:prstDash val="solid"/>
                <a:round/>
                <a:headEnd type="none" w="med" len="med"/>
                <a:tailEnd type="none" w="med" len="med"/>
              </a:ln>
              <a:effectLst/>
            </p:spPr>
          </p:cxnSp>
          <p:sp>
            <p:nvSpPr>
              <p:cNvPr id="34" name="TextBox 33">
                <a:extLst>
                  <a:ext uri="{FF2B5EF4-FFF2-40B4-BE49-F238E27FC236}">
                    <a16:creationId xmlns:a16="http://schemas.microsoft.com/office/drawing/2014/main" id="{0DD8CAF5-5B52-D2E6-E58D-3662C0724EBF}"/>
                  </a:ext>
                </a:extLst>
              </p:cNvPr>
              <p:cNvSpPr txBox="1"/>
              <p:nvPr/>
            </p:nvSpPr>
            <p:spPr bwMode="auto">
              <a:xfrm>
                <a:off x="6747817" y="924030"/>
                <a:ext cx="77002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grpSp>
        <p:grpSp>
          <p:nvGrpSpPr>
            <p:cNvPr id="19" name="Group 18">
              <a:extLst>
                <a:ext uri="{FF2B5EF4-FFF2-40B4-BE49-F238E27FC236}">
                  <a16:creationId xmlns:a16="http://schemas.microsoft.com/office/drawing/2014/main" id="{D708B70A-8B4A-03EE-CA4A-D3CDCEE08743}"/>
                </a:ext>
              </a:extLst>
            </p:cNvPr>
            <p:cNvGrpSpPr/>
            <p:nvPr/>
          </p:nvGrpSpPr>
          <p:grpSpPr>
            <a:xfrm>
              <a:off x="6747817" y="3068777"/>
              <a:ext cx="792207" cy="369332"/>
              <a:chOff x="6747817" y="1691389"/>
              <a:chExt cx="792207" cy="369332"/>
            </a:xfrm>
          </p:grpSpPr>
          <p:cxnSp>
            <p:nvCxnSpPr>
              <p:cNvPr id="31" name="Straight Connector 30">
                <a:extLst>
                  <a:ext uri="{FF2B5EF4-FFF2-40B4-BE49-F238E27FC236}">
                    <a16:creationId xmlns:a16="http://schemas.microsoft.com/office/drawing/2014/main" id="{A106BE3B-E2EA-3F66-AAE1-075B445D75FA}"/>
                  </a:ext>
                </a:extLst>
              </p:cNvPr>
              <p:cNvCxnSpPr/>
              <p:nvPr/>
            </p:nvCxnSpPr>
            <p:spPr bwMode="auto">
              <a:xfrm flipH="1">
                <a:off x="7476016" y="1870651"/>
                <a:ext cx="64008" cy="0"/>
              </a:xfrm>
              <a:prstGeom prst="line">
                <a:avLst/>
              </a:prstGeom>
              <a:noFill/>
              <a:ln w="28575" cap="flat" cmpd="sng" algn="ctr">
                <a:solidFill>
                  <a:schemeClr val="bg1"/>
                </a:solidFill>
                <a:prstDash val="solid"/>
                <a:round/>
                <a:headEnd type="none" w="med" len="med"/>
                <a:tailEnd type="none" w="med" len="med"/>
              </a:ln>
              <a:effectLst/>
            </p:spPr>
          </p:cxnSp>
          <p:sp>
            <p:nvSpPr>
              <p:cNvPr id="32" name="TextBox 31">
                <a:extLst>
                  <a:ext uri="{FF2B5EF4-FFF2-40B4-BE49-F238E27FC236}">
                    <a16:creationId xmlns:a16="http://schemas.microsoft.com/office/drawing/2014/main" id="{BD754DE1-276B-161E-1ACC-2141365FC6C5}"/>
                  </a:ext>
                </a:extLst>
              </p:cNvPr>
              <p:cNvSpPr txBox="1"/>
              <p:nvPr/>
            </p:nvSpPr>
            <p:spPr bwMode="auto">
              <a:xfrm>
                <a:off x="6747817" y="1691389"/>
                <a:ext cx="77002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grpSp>
        <p:grpSp>
          <p:nvGrpSpPr>
            <p:cNvPr id="20" name="Group 19">
              <a:extLst>
                <a:ext uri="{FF2B5EF4-FFF2-40B4-BE49-F238E27FC236}">
                  <a16:creationId xmlns:a16="http://schemas.microsoft.com/office/drawing/2014/main" id="{1616096A-F38E-CC59-F4B4-3D63F01993DC}"/>
                </a:ext>
              </a:extLst>
            </p:cNvPr>
            <p:cNvGrpSpPr/>
            <p:nvPr/>
          </p:nvGrpSpPr>
          <p:grpSpPr>
            <a:xfrm>
              <a:off x="6747817" y="3465746"/>
              <a:ext cx="792207" cy="369332"/>
              <a:chOff x="6747817" y="2458748"/>
              <a:chExt cx="792207" cy="369332"/>
            </a:xfrm>
          </p:grpSpPr>
          <p:cxnSp>
            <p:nvCxnSpPr>
              <p:cNvPr id="29" name="Straight Connector 28">
                <a:extLst>
                  <a:ext uri="{FF2B5EF4-FFF2-40B4-BE49-F238E27FC236}">
                    <a16:creationId xmlns:a16="http://schemas.microsoft.com/office/drawing/2014/main" id="{6B269E56-D8CF-2684-7D1C-2ECED356BADA}"/>
                  </a:ext>
                </a:extLst>
              </p:cNvPr>
              <p:cNvCxnSpPr/>
              <p:nvPr/>
            </p:nvCxnSpPr>
            <p:spPr bwMode="auto">
              <a:xfrm flipH="1">
                <a:off x="7476016" y="2638840"/>
                <a:ext cx="64008" cy="0"/>
              </a:xfrm>
              <a:prstGeom prst="line">
                <a:avLst/>
              </a:prstGeom>
              <a:noFill/>
              <a:ln w="28575" cap="flat" cmpd="sng" algn="ctr">
                <a:solidFill>
                  <a:schemeClr val="bg1"/>
                </a:solidFill>
                <a:prstDash val="solid"/>
                <a:round/>
                <a:headEnd type="none" w="med" len="med"/>
                <a:tailEnd type="none" w="med" len="med"/>
              </a:ln>
              <a:effectLst/>
            </p:spPr>
          </p:cxnSp>
          <p:sp>
            <p:nvSpPr>
              <p:cNvPr id="30" name="TextBox 29">
                <a:extLst>
                  <a:ext uri="{FF2B5EF4-FFF2-40B4-BE49-F238E27FC236}">
                    <a16:creationId xmlns:a16="http://schemas.microsoft.com/office/drawing/2014/main" id="{D4132BF6-1345-1470-42B1-8185B909E2FC}"/>
                  </a:ext>
                </a:extLst>
              </p:cNvPr>
              <p:cNvSpPr txBox="1"/>
              <p:nvPr/>
            </p:nvSpPr>
            <p:spPr bwMode="auto">
              <a:xfrm>
                <a:off x="6747817" y="2458748"/>
                <a:ext cx="77002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grpSp>
        <p:grpSp>
          <p:nvGrpSpPr>
            <p:cNvPr id="21" name="Group 20">
              <a:extLst>
                <a:ext uri="{FF2B5EF4-FFF2-40B4-BE49-F238E27FC236}">
                  <a16:creationId xmlns:a16="http://schemas.microsoft.com/office/drawing/2014/main" id="{374790E5-2135-1ADC-401F-F31D46D7D818}"/>
                </a:ext>
              </a:extLst>
            </p:cNvPr>
            <p:cNvGrpSpPr/>
            <p:nvPr/>
          </p:nvGrpSpPr>
          <p:grpSpPr>
            <a:xfrm>
              <a:off x="6747817" y="3909014"/>
              <a:ext cx="792207" cy="369332"/>
              <a:chOff x="6747817" y="3226107"/>
              <a:chExt cx="792207" cy="369332"/>
            </a:xfrm>
          </p:grpSpPr>
          <p:cxnSp>
            <p:nvCxnSpPr>
              <p:cNvPr id="27" name="Straight Connector 26">
                <a:extLst>
                  <a:ext uri="{FF2B5EF4-FFF2-40B4-BE49-F238E27FC236}">
                    <a16:creationId xmlns:a16="http://schemas.microsoft.com/office/drawing/2014/main" id="{E6EC1BED-117E-051F-3DA4-55CBD0798088}"/>
                  </a:ext>
                </a:extLst>
              </p:cNvPr>
              <p:cNvCxnSpPr/>
              <p:nvPr/>
            </p:nvCxnSpPr>
            <p:spPr bwMode="auto">
              <a:xfrm flipH="1">
                <a:off x="7476016" y="3407029"/>
                <a:ext cx="64008" cy="0"/>
              </a:xfrm>
              <a:prstGeom prst="line">
                <a:avLst/>
              </a:prstGeom>
              <a:noFill/>
              <a:ln w="28575" cap="flat" cmpd="sng" algn="ctr">
                <a:solidFill>
                  <a:schemeClr val="bg1"/>
                </a:solidFill>
                <a:prstDash val="solid"/>
                <a:round/>
                <a:headEnd type="none" w="med" len="med"/>
                <a:tailEnd type="none" w="med" len="med"/>
              </a:ln>
              <a:effectLst/>
            </p:spPr>
          </p:cxnSp>
          <p:sp>
            <p:nvSpPr>
              <p:cNvPr id="28" name="TextBox 27">
                <a:extLst>
                  <a:ext uri="{FF2B5EF4-FFF2-40B4-BE49-F238E27FC236}">
                    <a16:creationId xmlns:a16="http://schemas.microsoft.com/office/drawing/2014/main" id="{0DF02DB1-A95D-DBF9-7456-4ACC3A2913CC}"/>
                  </a:ext>
                </a:extLst>
              </p:cNvPr>
              <p:cNvSpPr txBox="1"/>
              <p:nvPr/>
            </p:nvSpPr>
            <p:spPr bwMode="auto">
              <a:xfrm>
                <a:off x="6747817" y="3226107"/>
                <a:ext cx="77002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grpSp>
        <p:grpSp>
          <p:nvGrpSpPr>
            <p:cNvPr id="22" name="Group 21">
              <a:extLst>
                <a:ext uri="{FF2B5EF4-FFF2-40B4-BE49-F238E27FC236}">
                  <a16:creationId xmlns:a16="http://schemas.microsoft.com/office/drawing/2014/main" id="{522D29FF-A81E-44A4-42FF-A0D8274B1C97}"/>
                </a:ext>
              </a:extLst>
            </p:cNvPr>
            <p:cNvGrpSpPr/>
            <p:nvPr/>
          </p:nvGrpSpPr>
          <p:grpSpPr>
            <a:xfrm>
              <a:off x="6747817" y="4329132"/>
              <a:ext cx="792207" cy="369332"/>
              <a:chOff x="6747817" y="3993466"/>
              <a:chExt cx="792207" cy="369332"/>
            </a:xfrm>
          </p:grpSpPr>
          <p:cxnSp>
            <p:nvCxnSpPr>
              <p:cNvPr id="25" name="Straight Connector 24">
                <a:extLst>
                  <a:ext uri="{FF2B5EF4-FFF2-40B4-BE49-F238E27FC236}">
                    <a16:creationId xmlns:a16="http://schemas.microsoft.com/office/drawing/2014/main" id="{7A0E2976-F9ED-2ED5-7CFA-104072895C4F}"/>
                  </a:ext>
                </a:extLst>
              </p:cNvPr>
              <p:cNvCxnSpPr/>
              <p:nvPr/>
            </p:nvCxnSpPr>
            <p:spPr bwMode="auto">
              <a:xfrm flipH="1">
                <a:off x="7476016" y="4175218"/>
                <a:ext cx="64008" cy="0"/>
              </a:xfrm>
              <a:prstGeom prst="line">
                <a:avLst/>
              </a:prstGeom>
              <a:noFill/>
              <a:ln w="28575" cap="flat" cmpd="sng" algn="ctr">
                <a:solidFill>
                  <a:schemeClr val="bg1"/>
                </a:solidFill>
                <a:prstDash val="solid"/>
                <a:round/>
                <a:headEnd type="none" w="med" len="med"/>
                <a:tailEnd type="none" w="med" len="med"/>
              </a:ln>
              <a:effectLst/>
            </p:spPr>
          </p:cxnSp>
          <p:sp>
            <p:nvSpPr>
              <p:cNvPr id="26" name="TextBox 25">
                <a:extLst>
                  <a:ext uri="{FF2B5EF4-FFF2-40B4-BE49-F238E27FC236}">
                    <a16:creationId xmlns:a16="http://schemas.microsoft.com/office/drawing/2014/main" id="{6806BCDF-DD6C-6ABE-3A2B-65B2758ED0B7}"/>
                  </a:ext>
                </a:extLst>
              </p:cNvPr>
              <p:cNvSpPr txBox="1"/>
              <p:nvPr/>
            </p:nvSpPr>
            <p:spPr bwMode="auto">
              <a:xfrm>
                <a:off x="6747817" y="3993466"/>
                <a:ext cx="77002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grpSp>
        <p:sp>
          <p:nvSpPr>
            <p:cNvPr id="23" name="TextBox 22">
              <a:extLst>
                <a:ext uri="{FF2B5EF4-FFF2-40B4-BE49-F238E27FC236}">
                  <a16:creationId xmlns:a16="http://schemas.microsoft.com/office/drawing/2014/main" id="{085A5E48-AB10-F914-2FAA-B316F91E2228}"/>
                </a:ext>
              </a:extLst>
            </p:cNvPr>
            <p:cNvSpPr txBox="1"/>
            <p:nvPr/>
          </p:nvSpPr>
          <p:spPr bwMode="auto">
            <a:xfrm>
              <a:off x="6747817" y="4760823"/>
              <a:ext cx="77002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4" name="Freeform 35">
              <a:extLst>
                <a:ext uri="{FF2B5EF4-FFF2-40B4-BE49-F238E27FC236}">
                  <a16:creationId xmlns:a16="http://schemas.microsoft.com/office/drawing/2014/main" id="{A9EE1EE1-9D5B-70CE-2D1D-69BC6BFA4A61}"/>
                </a:ext>
              </a:extLst>
            </p:cNvPr>
            <p:cNvSpPr/>
            <p:nvPr/>
          </p:nvSpPr>
          <p:spPr bwMode="auto">
            <a:xfrm>
              <a:off x="8478269" y="3068777"/>
              <a:ext cx="1790018" cy="613458"/>
            </a:xfrm>
            <a:custGeom>
              <a:avLst/>
              <a:gdLst>
                <a:gd name="connsiteX0" fmla="*/ 0 w 1875098"/>
                <a:gd name="connsiteY0" fmla="*/ 173620 h 613458"/>
                <a:gd name="connsiteX1" fmla="*/ 0 w 1875098"/>
                <a:gd name="connsiteY1" fmla="*/ 0 h 613458"/>
                <a:gd name="connsiteX2" fmla="*/ 1875098 w 1875098"/>
                <a:gd name="connsiteY2" fmla="*/ 0 h 613458"/>
                <a:gd name="connsiteX3" fmla="*/ 1875098 w 1875098"/>
                <a:gd name="connsiteY3" fmla="*/ 115747 h 613458"/>
                <a:gd name="connsiteX4" fmla="*/ 1875098 w 1875098"/>
                <a:gd name="connsiteY4" fmla="*/ 613458 h 6134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5098" h="613458">
                  <a:moveTo>
                    <a:pt x="0" y="173620"/>
                  </a:moveTo>
                  <a:lnTo>
                    <a:pt x="0" y="0"/>
                  </a:lnTo>
                  <a:lnTo>
                    <a:pt x="1875098" y="0"/>
                  </a:lnTo>
                  <a:lnTo>
                    <a:pt x="1875098" y="115747"/>
                  </a:lnTo>
                  <a:lnTo>
                    <a:pt x="1875098" y="613458"/>
                  </a:lnTo>
                </a:path>
              </a:pathLst>
            </a:custGeom>
            <a:noFill/>
            <a:ln w="28575">
              <a:solidFill>
                <a:schemeClr val="bg1"/>
              </a:solidFill>
              <a:miter lim="800000"/>
              <a:headEnd/>
              <a:tailEnd/>
            </a:ln>
          </p:spPr>
          <p:txBody>
            <a:bodyPr rtlCol="0" anchor="ctr"/>
            <a:lstStyle/>
            <a:p>
              <a:pPr algn="ctr"/>
              <a:endParaRPr lang="en-US" dirty="0"/>
            </a:p>
          </p:txBody>
        </p:sp>
      </p:grpSp>
      <p:sp>
        <p:nvSpPr>
          <p:cNvPr id="36" name="TextBox 35">
            <a:extLst>
              <a:ext uri="{FF2B5EF4-FFF2-40B4-BE49-F238E27FC236}">
                <a16:creationId xmlns:a16="http://schemas.microsoft.com/office/drawing/2014/main" id="{362E4071-B081-5652-3260-F5DA0A2659D0}"/>
              </a:ext>
            </a:extLst>
          </p:cNvPr>
          <p:cNvSpPr txBox="1"/>
          <p:nvPr/>
        </p:nvSpPr>
        <p:spPr bwMode="auto">
          <a:xfrm>
            <a:off x="7669566" y="3135922"/>
            <a:ext cx="11598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69.8</a:t>
            </a:r>
          </a:p>
        </p:txBody>
      </p:sp>
      <p:sp>
        <p:nvSpPr>
          <p:cNvPr id="37" name="TextBox 36">
            <a:extLst>
              <a:ext uri="{FF2B5EF4-FFF2-40B4-BE49-F238E27FC236}">
                <a16:creationId xmlns:a16="http://schemas.microsoft.com/office/drawing/2014/main" id="{E6BAF8C7-A65E-9E4D-B4C3-DC9741E04CB9}"/>
              </a:ext>
            </a:extLst>
          </p:cNvPr>
          <p:cNvSpPr txBox="1"/>
          <p:nvPr/>
        </p:nvSpPr>
        <p:spPr bwMode="auto">
          <a:xfrm>
            <a:off x="9764396" y="3815740"/>
            <a:ext cx="10727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40.0</a:t>
            </a:r>
          </a:p>
        </p:txBody>
      </p:sp>
    </p:spTree>
    <p:extLst>
      <p:ext uri="{BB962C8B-B14F-4D97-AF65-F5344CB8AC3E}">
        <p14:creationId xmlns:p14="http://schemas.microsoft.com/office/powerpoint/2010/main" val="22024527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6" name="Straight Connector 45">
            <a:extLst>
              <a:ext uri="{FF2B5EF4-FFF2-40B4-BE49-F238E27FC236}">
                <a16:creationId xmlns:a16="http://schemas.microsoft.com/office/drawing/2014/main" id="{6761BA54-5634-CF40-E57B-9331C44D68CA}"/>
              </a:ext>
            </a:extLst>
          </p:cNvPr>
          <p:cNvCxnSpPr/>
          <p:nvPr/>
        </p:nvCxnSpPr>
        <p:spPr bwMode="auto">
          <a:xfrm flipV="1">
            <a:off x="4256315" y="2322460"/>
            <a:ext cx="0" cy="2467255"/>
          </a:xfrm>
          <a:prstGeom prst="line">
            <a:avLst/>
          </a:prstGeom>
          <a:noFill/>
          <a:ln w="28575" cap="flat" cmpd="sng" algn="ctr">
            <a:solidFill>
              <a:schemeClr val="bg1"/>
            </a:solidFill>
            <a:prstDash val="sysDot"/>
            <a:round/>
            <a:headEnd type="none" w="med" len="med"/>
            <a:tailEnd type="none" w="med" len="med"/>
          </a:ln>
          <a:effectLst/>
        </p:spPr>
      </p:cxnSp>
      <p:cxnSp>
        <p:nvCxnSpPr>
          <p:cNvPr id="47" name="Straight Connector 46">
            <a:extLst>
              <a:ext uri="{FF2B5EF4-FFF2-40B4-BE49-F238E27FC236}">
                <a16:creationId xmlns:a16="http://schemas.microsoft.com/office/drawing/2014/main" id="{F268405C-B54F-7C83-A5A0-1B44A1A088B4}"/>
              </a:ext>
            </a:extLst>
          </p:cNvPr>
          <p:cNvCxnSpPr>
            <a:cxnSpLocks/>
          </p:cNvCxnSpPr>
          <p:nvPr/>
        </p:nvCxnSpPr>
        <p:spPr bwMode="auto">
          <a:xfrm flipV="1">
            <a:off x="5943601" y="2954128"/>
            <a:ext cx="0" cy="1846473"/>
          </a:xfrm>
          <a:prstGeom prst="line">
            <a:avLst/>
          </a:prstGeom>
          <a:noFill/>
          <a:ln w="28575" cap="flat" cmpd="sng" algn="ctr">
            <a:solidFill>
              <a:schemeClr val="bg1"/>
            </a:solidFill>
            <a:prstDash val="sysDot"/>
            <a:round/>
            <a:headEnd type="none" w="med" len="med"/>
            <a:tailEnd type="none" w="med" len="med"/>
          </a:ln>
          <a:effectLst/>
        </p:spPr>
      </p:cxnSp>
      <p:sp>
        <p:nvSpPr>
          <p:cNvPr id="2" name="Title 1">
            <a:extLst>
              <a:ext uri="{FF2B5EF4-FFF2-40B4-BE49-F238E27FC236}">
                <a16:creationId xmlns:a16="http://schemas.microsoft.com/office/drawing/2014/main" id="{3803629B-03F7-0D5D-646B-4087EBD3C546}"/>
              </a:ext>
            </a:extLst>
          </p:cNvPr>
          <p:cNvSpPr>
            <a:spLocks noGrp="1"/>
          </p:cNvSpPr>
          <p:nvPr>
            <p:ph type="title"/>
          </p:nvPr>
        </p:nvSpPr>
        <p:spPr/>
        <p:txBody>
          <a:bodyPr/>
          <a:lstStyle/>
          <a:p>
            <a:r>
              <a:rPr lang="en-US" altLang="en-US" dirty="0"/>
              <a:t>NADIM II: </a:t>
            </a:r>
            <a:r>
              <a:rPr lang="en-IN" dirty="0"/>
              <a:t>PFS (Secondary Endpoint)</a:t>
            </a:r>
          </a:p>
        </p:txBody>
      </p:sp>
      <p:grpSp>
        <p:nvGrpSpPr>
          <p:cNvPr id="9" name="Group 8">
            <a:extLst>
              <a:ext uri="{FF2B5EF4-FFF2-40B4-BE49-F238E27FC236}">
                <a16:creationId xmlns:a16="http://schemas.microsoft.com/office/drawing/2014/main" id="{0A4B4743-397D-39BF-2CE9-7D9EF24BED49}"/>
              </a:ext>
            </a:extLst>
          </p:cNvPr>
          <p:cNvGrpSpPr/>
          <p:nvPr/>
        </p:nvGrpSpPr>
        <p:grpSpPr>
          <a:xfrm>
            <a:off x="9392911" y="6207927"/>
            <a:ext cx="2488502" cy="454909"/>
            <a:chOff x="9392911" y="6207927"/>
            <a:chExt cx="2488502" cy="454909"/>
          </a:xfrm>
        </p:grpSpPr>
        <p:pic>
          <p:nvPicPr>
            <p:cNvPr id="10" name="Picture 9" descr="A picture containing text, ax, wheel&#10;&#10;Description automatically generated">
              <a:extLst>
                <a:ext uri="{FF2B5EF4-FFF2-40B4-BE49-F238E27FC236}">
                  <a16:creationId xmlns:a16="http://schemas.microsoft.com/office/drawing/2014/main" id="{05CA010B-0082-B39A-F865-1037527F1D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1" name="Rectangle 10">
              <a:extLst>
                <a:ext uri="{FF2B5EF4-FFF2-40B4-BE49-F238E27FC236}">
                  <a16:creationId xmlns:a16="http://schemas.microsoft.com/office/drawing/2014/main" id="{BEF00CCD-062D-A0EB-2B99-EDAB452228A2}"/>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3" name="Text Box 15">
            <a:extLst>
              <a:ext uri="{FF2B5EF4-FFF2-40B4-BE49-F238E27FC236}">
                <a16:creationId xmlns:a16="http://schemas.microsoft.com/office/drawing/2014/main" id="{D77C769B-365A-78B6-1E87-B5796032E97F}"/>
              </a:ext>
            </a:extLst>
          </p:cNvPr>
          <p:cNvSpPr txBox="1">
            <a:spLocks noChangeArrowheads="1"/>
          </p:cNvSpPr>
          <p:nvPr/>
        </p:nvSpPr>
        <p:spPr bwMode="auto">
          <a:xfrm>
            <a:off x="450613" y="6360990"/>
            <a:ext cx="8819511"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Provencio. WCLC 2022. Abstr PL03.12. Reproduced with permission.</a:t>
            </a:r>
          </a:p>
        </p:txBody>
      </p:sp>
      <p:sp>
        <p:nvSpPr>
          <p:cNvPr id="15" name="TextBox 249">
            <a:extLst>
              <a:ext uri="{FF2B5EF4-FFF2-40B4-BE49-F238E27FC236}">
                <a16:creationId xmlns:a16="http://schemas.microsoft.com/office/drawing/2014/main" id="{97F8F9D4-7774-4C14-BA58-8B13FFB25E0B}"/>
              </a:ext>
            </a:extLst>
          </p:cNvPr>
          <p:cNvSpPr txBox="1"/>
          <p:nvPr/>
        </p:nvSpPr>
        <p:spPr bwMode="auto">
          <a:xfrm>
            <a:off x="228600" y="5365146"/>
            <a:ext cx="20676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Risk, n</a:t>
            </a:r>
          </a:p>
        </p:txBody>
      </p:sp>
      <p:sp>
        <p:nvSpPr>
          <p:cNvPr id="16" name="TextBox 15">
            <a:extLst>
              <a:ext uri="{FF2B5EF4-FFF2-40B4-BE49-F238E27FC236}">
                <a16:creationId xmlns:a16="http://schemas.microsoft.com/office/drawing/2014/main" id="{960551EB-C29E-E814-ABEB-50ED59069CA8}"/>
              </a:ext>
            </a:extLst>
          </p:cNvPr>
          <p:cNvSpPr txBox="1"/>
          <p:nvPr/>
        </p:nvSpPr>
        <p:spPr bwMode="auto">
          <a:xfrm>
            <a:off x="8196587" y="1737685"/>
            <a:ext cx="200481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tabLst>
                <a:tab pos="1598613" algn="l"/>
                <a:tab pos="2740025" algn="l"/>
              </a:tabLst>
            </a:pPr>
            <a:r>
              <a:rPr lang="en-US" sz="1600" dirty="0">
                <a:solidFill>
                  <a:schemeClr val="accent1"/>
                </a:solidFill>
                <a:latin typeface="Calibri" panose="020F0502020204030204" pitchFamily="34" charset="0"/>
              </a:rPr>
              <a:t>Nivo + CT (n = 57)</a:t>
            </a:r>
            <a:r>
              <a:rPr lang="en-US" sz="1600" dirty="0">
                <a:solidFill>
                  <a:schemeClr val="bg1"/>
                </a:solidFill>
                <a:latin typeface="Calibri" panose="020F0502020204030204" pitchFamily="34" charset="0"/>
              </a:rPr>
              <a:t>	 </a:t>
            </a:r>
          </a:p>
          <a:p>
            <a:pPr algn="l">
              <a:lnSpc>
                <a:spcPct val="100000"/>
              </a:lnSpc>
              <a:spcBef>
                <a:spcPts val="0"/>
              </a:spcBef>
              <a:spcAft>
                <a:spcPct val="0"/>
              </a:spcAft>
              <a:buClrTx/>
              <a:buFontTx/>
              <a:buNone/>
              <a:tabLst>
                <a:tab pos="1598613" algn="l"/>
                <a:tab pos="2740025" algn="l"/>
              </a:tabLst>
            </a:pPr>
            <a:r>
              <a:rPr lang="en-US" sz="1600" dirty="0">
                <a:solidFill>
                  <a:schemeClr val="accent3"/>
                </a:solidFill>
                <a:latin typeface="Calibri" panose="020F0502020204030204" pitchFamily="34" charset="0"/>
              </a:rPr>
              <a:t>CT (n = 29)</a:t>
            </a:r>
            <a:endParaRPr lang="en-US" sz="1600" dirty="0">
              <a:solidFill>
                <a:schemeClr val="bg1"/>
              </a:solidFill>
              <a:latin typeface="Calibri" panose="020F0502020204030204" pitchFamily="34" charset="0"/>
            </a:endParaRPr>
          </a:p>
        </p:txBody>
      </p:sp>
      <p:sp>
        <p:nvSpPr>
          <p:cNvPr id="17" name="TextBox 16">
            <a:extLst>
              <a:ext uri="{FF2B5EF4-FFF2-40B4-BE49-F238E27FC236}">
                <a16:creationId xmlns:a16="http://schemas.microsoft.com/office/drawing/2014/main" id="{45EDC25D-29B5-42A3-24B7-7B8C27521ED9}"/>
              </a:ext>
            </a:extLst>
          </p:cNvPr>
          <p:cNvSpPr txBox="1"/>
          <p:nvPr/>
        </p:nvSpPr>
        <p:spPr bwMode="auto">
          <a:xfrm>
            <a:off x="9183887" y="1261223"/>
            <a:ext cx="200481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600" dirty="0">
                <a:solidFill>
                  <a:schemeClr val="bg1"/>
                </a:solidFill>
                <a:latin typeface="Calibri" panose="020F0502020204030204" pitchFamily="34" charset="0"/>
              </a:rPr>
              <a:t>Median PFS, Mo (95% CI)</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NR</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18.3</a:t>
            </a:r>
          </a:p>
        </p:txBody>
      </p:sp>
      <p:sp>
        <p:nvSpPr>
          <p:cNvPr id="19" name="TextBox 18">
            <a:extLst>
              <a:ext uri="{FF2B5EF4-FFF2-40B4-BE49-F238E27FC236}">
                <a16:creationId xmlns:a16="http://schemas.microsoft.com/office/drawing/2014/main" id="{AE5F1D52-E443-B4AB-FB7D-F52D69203425}"/>
              </a:ext>
            </a:extLst>
          </p:cNvPr>
          <p:cNvSpPr txBox="1"/>
          <p:nvPr/>
        </p:nvSpPr>
        <p:spPr bwMode="auto">
          <a:xfrm>
            <a:off x="8196586" y="2335378"/>
            <a:ext cx="32816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ts val="0"/>
              </a:spcBef>
              <a:spcAft>
                <a:spcPct val="0"/>
              </a:spcAft>
              <a:buClrTx/>
              <a:buFontTx/>
              <a:buNone/>
            </a:pPr>
            <a:r>
              <a:rPr lang="en-US" sz="1600" b="0" dirty="0">
                <a:solidFill>
                  <a:schemeClr val="bg1"/>
                </a:solidFill>
                <a:latin typeface="Calibri" panose="020F0502020204030204" pitchFamily="34" charset="0"/>
              </a:rPr>
              <a:t>HR: 0.48 (95% CI: 0.25-0.91); </a:t>
            </a:r>
            <a:r>
              <a:rPr lang="en-US" sz="1600" b="0" i="1" dirty="0">
                <a:solidFill>
                  <a:schemeClr val="bg1"/>
                </a:solidFill>
                <a:latin typeface="Calibri" panose="020F0502020204030204" pitchFamily="34" charset="0"/>
              </a:rPr>
              <a:t>P</a:t>
            </a:r>
            <a:r>
              <a:rPr lang="en-US" sz="1600" b="0" dirty="0">
                <a:solidFill>
                  <a:schemeClr val="bg1"/>
                </a:solidFill>
                <a:latin typeface="Calibri" panose="020F0502020204030204" pitchFamily="34" charset="0"/>
              </a:rPr>
              <a:t> = .025</a:t>
            </a:r>
          </a:p>
        </p:txBody>
      </p:sp>
      <p:sp>
        <p:nvSpPr>
          <p:cNvPr id="20" name="TextBox 19">
            <a:extLst>
              <a:ext uri="{FF2B5EF4-FFF2-40B4-BE49-F238E27FC236}">
                <a16:creationId xmlns:a16="http://schemas.microsoft.com/office/drawing/2014/main" id="{C55890A6-A2D5-AB2F-58D7-48AD58CAA0CB}"/>
              </a:ext>
            </a:extLst>
          </p:cNvPr>
          <p:cNvSpPr txBox="1"/>
          <p:nvPr/>
        </p:nvSpPr>
        <p:spPr bwMode="auto">
          <a:xfrm>
            <a:off x="8541168" y="4393106"/>
            <a:ext cx="25247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ts val="0"/>
              </a:spcBef>
              <a:spcAft>
                <a:spcPct val="0"/>
              </a:spcAft>
              <a:buClrTx/>
              <a:buFontTx/>
              <a:buNone/>
            </a:pPr>
            <a:r>
              <a:rPr lang="en-US" sz="1600" b="0" dirty="0">
                <a:solidFill>
                  <a:schemeClr val="bg1"/>
                </a:solidFill>
                <a:latin typeface="Calibri" panose="020F0502020204030204" pitchFamily="34" charset="0"/>
              </a:rPr>
              <a:t>Median follow-up: 26.1 mo</a:t>
            </a:r>
          </a:p>
        </p:txBody>
      </p:sp>
      <p:sp>
        <p:nvSpPr>
          <p:cNvPr id="4" name="TextBox 3">
            <a:extLst>
              <a:ext uri="{FF2B5EF4-FFF2-40B4-BE49-F238E27FC236}">
                <a16:creationId xmlns:a16="http://schemas.microsoft.com/office/drawing/2014/main" id="{70907B85-BC97-3F69-E917-BF5FCF2EFBC8}"/>
              </a:ext>
            </a:extLst>
          </p:cNvPr>
          <p:cNvSpPr txBox="1"/>
          <p:nvPr/>
        </p:nvSpPr>
        <p:spPr bwMode="auto">
          <a:xfrm>
            <a:off x="613702" y="5672923"/>
            <a:ext cx="168250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accent1"/>
                </a:solidFill>
                <a:latin typeface="Calibri" panose="020F0502020204030204" pitchFamily="34" charset="0"/>
              </a:rPr>
              <a:t>Nivo + CT</a:t>
            </a:r>
            <a:br>
              <a:rPr lang="en-US" b="0" dirty="0">
                <a:solidFill>
                  <a:schemeClr val="accent1"/>
                </a:solidFill>
                <a:latin typeface="Calibri" panose="020F0502020204030204" pitchFamily="34" charset="0"/>
              </a:rPr>
            </a:br>
            <a:r>
              <a:rPr lang="en-US" b="0" dirty="0">
                <a:solidFill>
                  <a:schemeClr val="accent3"/>
                </a:solidFill>
                <a:latin typeface="Calibri" panose="020F0502020204030204" pitchFamily="34" charset="0"/>
              </a:rPr>
              <a:t>CT</a:t>
            </a:r>
            <a:endParaRPr lang="en-US" b="0" dirty="0">
              <a:solidFill>
                <a:schemeClr val="bg1"/>
              </a:solidFill>
              <a:latin typeface="Calibri" panose="020F0502020204030204" pitchFamily="34" charset="0"/>
            </a:endParaRPr>
          </a:p>
        </p:txBody>
      </p:sp>
      <p:sp>
        <p:nvSpPr>
          <p:cNvPr id="5" name="TextBox 4">
            <a:extLst>
              <a:ext uri="{FF2B5EF4-FFF2-40B4-BE49-F238E27FC236}">
                <a16:creationId xmlns:a16="http://schemas.microsoft.com/office/drawing/2014/main" id="{3764B4DE-AC0E-1F0E-CF43-F93924BD099B}"/>
              </a:ext>
            </a:extLst>
          </p:cNvPr>
          <p:cNvSpPr txBox="1"/>
          <p:nvPr/>
        </p:nvSpPr>
        <p:spPr bwMode="auto">
          <a:xfrm>
            <a:off x="7802251" y="2888338"/>
            <a:ext cx="208611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tabLst>
                <a:tab pos="1598613" algn="l"/>
                <a:tab pos="2740025" algn="l"/>
              </a:tabLst>
            </a:pPr>
            <a:r>
              <a:rPr lang="en-US" sz="1800" dirty="0">
                <a:solidFill>
                  <a:schemeClr val="accent1"/>
                </a:solidFill>
                <a:latin typeface="Calibri" panose="020F0502020204030204" pitchFamily="34" charset="0"/>
              </a:rPr>
              <a:t>Nivo + CT</a:t>
            </a:r>
            <a:br>
              <a:rPr lang="en-US" sz="1800" dirty="0">
                <a:solidFill>
                  <a:schemeClr val="accent1"/>
                </a:solidFill>
                <a:latin typeface="Calibri" panose="020F0502020204030204" pitchFamily="34" charset="0"/>
              </a:rPr>
            </a:br>
            <a:endParaRPr lang="en-US" sz="1800" dirty="0">
              <a:solidFill>
                <a:schemeClr val="bg1"/>
              </a:solidFill>
              <a:latin typeface="Calibri" panose="020F0502020204030204" pitchFamily="34" charset="0"/>
            </a:endParaRPr>
          </a:p>
          <a:p>
            <a:pPr algn="l">
              <a:lnSpc>
                <a:spcPct val="100000"/>
              </a:lnSpc>
              <a:spcBef>
                <a:spcPts val="0"/>
              </a:spcBef>
              <a:spcAft>
                <a:spcPct val="0"/>
              </a:spcAft>
              <a:buClrTx/>
              <a:buFontTx/>
              <a:buNone/>
              <a:tabLst>
                <a:tab pos="1598613" algn="l"/>
                <a:tab pos="2740025" algn="l"/>
              </a:tabLst>
            </a:pPr>
            <a:r>
              <a:rPr lang="en-US" sz="1800" dirty="0">
                <a:solidFill>
                  <a:schemeClr val="accent3"/>
                </a:solidFill>
                <a:latin typeface="Calibri" panose="020F0502020204030204" pitchFamily="34" charset="0"/>
              </a:rPr>
              <a:t>CT</a:t>
            </a:r>
            <a:endParaRPr lang="en-US" dirty="0">
              <a:solidFill>
                <a:schemeClr val="bg1"/>
              </a:solidFill>
              <a:latin typeface="Calibri" panose="020F0502020204030204" pitchFamily="34" charset="0"/>
            </a:endParaRPr>
          </a:p>
        </p:txBody>
      </p:sp>
      <p:sp>
        <p:nvSpPr>
          <p:cNvPr id="7" name="TextBox 6">
            <a:extLst>
              <a:ext uri="{FF2B5EF4-FFF2-40B4-BE49-F238E27FC236}">
                <a16:creationId xmlns:a16="http://schemas.microsoft.com/office/drawing/2014/main" id="{171A98ED-1A8F-9259-9B91-E00D8186E679}"/>
              </a:ext>
            </a:extLst>
          </p:cNvPr>
          <p:cNvSpPr txBox="1"/>
          <p:nvPr/>
        </p:nvSpPr>
        <p:spPr bwMode="auto">
          <a:xfrm>
            <a:off x="2514599" y="5209480"/>
            <a:ext cx="85330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 From Randomization</a:t>
            </a:r>
          </a:p>
        </p:txBody>
      </p:sp>
      <p:sp>
        <p:nvSpPr>
          <p:cNvPr id="12" name="TextBox 11">
            <a:extLst>
              <a:ext uri="{FF2B5EF4-FFF2-40B4-BE49-F238E27FC236}">
                <a16:creationId xmlns:a16="http://schemas.microsoft.com/office/drawing/2014/main" id="{56068EE6-942C-DDC8-AD0C-9CB8195C7B29}"/>
              </a:ext>
            </a:extLst>
          </p:cNvPr>
          <p:cNvSpPr txBox="1"/>
          <p:nvPr/>
        </p:nvSpPr>
        <p:spPr bwMode="auto">
          <a:xfrm rot="16200000">
            <a:off x="330780" y="3200790"/>
            <a:ext cx="28085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PFS Probability (ITT)</a:t>
            </a:r>
          </a:p>
        </p:txBody>
      </p:sp>
      <p:sp>
        <p:nvSpPr>
          <p:cNvPr id="13" name="TextBox 12">
            <a:extLst>
              <a:ext uri="{FF2B5EF4-FFF2-40B4-BE49-F238E27FC236}">
                <a16:creationId xmlns:a16="http://schemas.microsoft.com/office/drawing/2014/main" id="{F2DD3340-6C5F-68F9-41B5-F31B01712D3B}"/>
              </a:ext>
            </a:extLst>
          </p:cNvPr>
          <p:cNvSpPr txBox="1"/>
          <p:nvPr/>
        </p:nvSpPr>
        <p:spPr bwMode="auto">
          <a:xfrm>
            <a:off x="2616124" y="4360113"/>
            <a:ext cx="135494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P</a:t>
            </a:r>
            <a:r>
              <a:rPr lang="en-US" sz="1600" b="0" dirty="0">
                <a:solidFill>
                  <a:schemeClr val="bg1"/>
                </a:solidFill>
                <a:latin typeface="Calibri" panose="020F0502020204030204" pitchFamily="34" charset="0"/>
              </a:rPr>
              <a:t> = .022</a:t>
            </a:r>
          </a:p>
        </p:txBody>
      </p:sp>
      <p:cxnSp>
        <p:nvCxnSpPr>
          <p:cNvPr id="18" name="Straight Connector 17">
            <a:extLst>
              <a:ext uri="{FF2B5EF4-FFF2-40B4-BE49-F238E27FC236}">
                <a16:creationId xmlns:a16="http://schemas.microsoft.com/office/drawing/2014/main" id="{6A8A9AE9-2E8C-0F0A-99C7-001E8E434FDD}"/>
              </a:ext>
            </a:extLst>
          </p:cNvPr>
          <p:cNvCxnSpPr>
            <a:cxnSpLocks/>
          </p:cNvCxnSpPr>
          <p:nvPr/>
        </p:nvCxnSpPr>
        <p:spPr bwMode="auto">
          <a:xfrm>
            <a:off x="2514599" y="4789715"/>
            <a:ext cx="8930997"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CFA65FAB-BA9F-8CD2-22EB-6CEE26A66E9B}"/>
              </a:ext>
            </a:extLst>
          </p:cNvPr>
          <p:cNvCxnSpPr>
            <a:cxnSpLocks/>
          </p:cNvCxnSpPr>
          <p:nvPr/>
        </p:nvCxnSpPr>
        <p:spPr bwMode="auto">
          <a:xfrm flipV="1">
            <a:off x="2525486" y="1981200"/>
            <a:ext cx="0" cy="2808515"/>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C8D47DEE-52FA-D69B-2A90-7B8CA95F4DDC}"/>
              </a:ext>
            </a:extLst>
          </p:cNvPr>
          <p:cNvCxnSpPr>
            <a:cxnSpLocks/>
          </p:cNvCxnSpPr>
          <p:nvPr/>
        </p:nvCxnSpPr>
        <p:spPr bwMode="auto">
          <a:xfrm flipH="1">
            <a:off x="2460169" y="199208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A31EB4C7-8573-272D-3641-FCFA81DF3ECD}"/>
              </a:ext>
            </a:extLst>
          </p:cNvPr>
          <p:cNvCxnSpPr>
            <a:cxnSpLocks/>
          </p:cNvCxnSpPr>
          <p:nvPr/>
        </p:nvCxnSpPr>
        <p:spPr bwMode="auto">
          <a:xfrm flipH="1">
            <a:off x="2460169" y="269149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02B8ED23-CB02-71A9-5B87-D98BD5C0E8CA}"/>
              </a:ext>
            </a:extLst>
          </p:cNvPr>
          <p:cNvCxnSpPr>
            <a:cxnSpLocks/>
          </p:cNvCxnSpPr>
          <p:nvPr/>
        </p:nvCxnSpPr>
        <p:spPr bwMode="auto">
          <a:xfrm flipH="1">
            <a:off x="2460169" y="339090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11F09262-590B-2DED-9D8C-693DB174EC38}"/>
              </a:ext>
            </a:extLst>
          </p:cNvPr>
          <p:cNvCxnSpPr>
            <a:cxnSpLocks/>
          </p:cNvCxnSpPr>
          <p:nvPr/>
        </p:nvCxnSpPr>
        <p:spPr bwMode="auto">
          <a:xfrm flipH="1">
            <a:off x="2460169" y="409030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FD1DCA32-4164-AB56-1B21-B6667D9FD920}"/>
              </a:ext>
            </a:extLst>
          </p:cNvPr>
          <p:cNvCxnSpPr>
            <a:cxnSpLocks/>
          </p:cNvCxnSpPr>
          <p:nvPr/>
        </p:nvCxnSpPr>
        <p:spPr bwMode="auto">
          <a:xfrm flipH="1">
            <a:off x="2460169" y="478971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3440C3B5-FF69-71AF-9861-1D14659921D9}"/>
              </a:ext>
            </a:extLst>
          </p:cNvPr>
          <p:cNvCxnSpPr>
            <a:cxnSpLocks/>
          </p:cNvCxnSpPr>
          <p:nvPr/>
        </p:nvCxnSpPr>
        <p:spPr bwMode="auto">
          <a:xfrm>
            <a:off x="2524177" y="480060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76527605-937C-ABE9-43FE-A53C45016BA5}"/>
              </a:ext>
            </a:extLst>
          </p:cNvPr>
          <p:cNvCxnSpPr>
            <a:cxnSpLocks/>
          </p:cNvCxnSpPr>
          <p:nvPr/>
        </p:nvCxnSpPr>
        <p:spPr bwMode="auto">
          <a:xfrm>
            <a:off x="3234470" y="480060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95FA5615-DD83-6EB2-2D04-44A4806A060E}"/>
              </a:ext>
            </a:extLst>
          </p:cNvPr>
          <p:cNvCxnSpPr>
            <a:cxnSpLocks/>
          </p:cNvCxnSpPr>
          <p:nvPr/>
        </p:nvCxnSpPr>
        <p:spPr bwMode="auto">
          <a:xfrm>
            <a:off x="3944763" y="480060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C36BC43F-53A2-F2B7-6E09-1A6FF5601FA5}"/>
              </a:ext>
            </a:extLst>
          </p:cNvPr>
          <p:cNvCxnSpPr>
            <a:cxnSpLocks/>
          </p:cNvCxnSpPr>
          <p:nvPr/>
        </p:nvCxnSpPr>
        <p:spPr bwMode="auto">
          <a:xfrm>
            <a:off x="4655056" y="480060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6EF0F74B-E628-8B15-0BA9-586DDE5A4998}"/>
              </a:ext>
            </a:extLst>
          </p:cNvPr>
          <p:cNvCxnSpPr>
            <a:cxnSpLocks/>
          </p:cNvCxnSpPr>
          <p:nvPr/>
        </p:nvCxnSpPr>
        <p:spPr bwMode="auto">
          <a:xfrm>
            <a:off x="5365349" y="480060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0BE7FCFC-A1FC-51E3-5215-9B9EDC4EA040}"/>
              </a:ext>
            </a:extLst>
          </p:cNvPr>
          <p:cNvCxnSpPr>
            <a:cxnSpLocks/>
          </p:cNvCxnSpPr>
          <p:nvPr/>
        </p:nvCxnSpPr>
        <p:spPr bwMode="auto">
          <a:xfrm>
            <a:off x="6075642" y="480060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14885164-C92E-4E1B-6FE1-382D18177CFB}"/>
              </a:ext>
            </a:extLst>
          </p:cNvPr>
          <p:cNvCxnSpPr>
            <a:cxnSpLocks/>
          </p:cNvCxnSpPr>
          <p:nvPr/>
        </p:nvCxnSpPr>
        <p:spPr bwMode="auto">
          <a:xfrm>
            <a:off x="6785935" y="480060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FEAC926C-E95B-78AB-9E34-42A9F063AD54}"/>
              </a:ext>
            </a:extLst>
          </p:cNvPr>
          <p:cNvCxnSpPr>
            <a:cxnSpLocks/>
          </p:cNvCxnSpPr>
          <p:nvPr/>
        </p:nvCxnSpPr>
        <p:spPr bwMode="auto">
          <a:xfrm>
            <a:off x="7496228" y="480060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5F00280D-4523-7089-C20C-D3E6A0C0F87E}"/>
              </a:ext>
            </a:extLst>
          </p:cNvPr>
          <p:cNvCxnSpPr>
            <a:cxnSpLocks/>
          </p:cNvCxnSpPr>
          <p:nvPr/>
        </p:nvCxnSpPr>
        <p:spPr bwMode="auto">
          <a:xfrm>
            <a:off x="8206521" y="480060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1EC6DD99-560E-C7BD-B3AF-EE00E90BFE6A}"/>
              </a:ext>
            </a:extLst>
          </p:cNvPr>
          <p:cNvCxnSpPr>
            <a:cxnSpLocks/>
          </p:cNvCxnSpPr>
          <p:nvPr/>
        </p:nvCxnSpPr>
        <p:spPr bwMode="auto">
          <a:xfrm>
            <a:off x="8916814" y="480060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A6899DB8-27CF-AF35-4A4E-18077965804F}"/>
              </a:ext>
            </a:extLst>
          </p:cNvPr>
          <p:cNvCxnSpPr>
            <a:cxnSpLocks/>
          </p:cNvCxnSpPr>
          <p:nvPr/>
        </p:nvCxnSpPr>
        <p:spPr bwMode="auto">
          <a:xfrm>
            <a:off x="9627107" y="480060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FAE0FFA6-2212-E111-2F22-DD4EE1C1A5C3}"/>
              </a:ext>
            </a:extLst>
          </p:cNvPr>
          <p:cNvCxnSpPr>
            <a:cxnSpLocks/>
          </p:cNvCxnSpPr>
          <p:nvPr/>
        </p:nvCxnSpPr>
        <p:spPr bwMode="auto">
          <a:xfrm>
            <a:off x="10337400" y="480060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CCBB0DD3-6F47-9479-3B0C-196D9A0FD388}"/>
              </a:ext>
            </a:extLst>
          </p:cNvPr>
          <p:cNvCxnSpPr>
            <a:cxnSpLocks/>
          </p:cNvCxnSpPr>
          <p:nvPr/>
        </p:nvCxnSpPr>
        <p:spPr bwMode="auto">
          <a:xfrm>
            <a:off x="11047691" y="4800601"/>
            <a:ext cx="0" cy="64008"/>
          </a:xfrm>
          <a:prstGeom prst="line">
            <a:avLst/>
          </a:prstGeom>
          <a:noFill/>
          <a:ln w="28575" cap="flat" cmpd="sng" algn="ctr">
            <a:solidFill>
              <a:schemeClr val="bg1"/>
            </a:solidFill>
            <a:prstDash val="solid"/>
            <a:round/>
            <a:headEnd type="none" w="med" len="med"/>
            <a:tailEnd type="none" w="med" len="med"/>
          </a:ln>
          <a:effectLst/>
        </p:spPr>
      </p:cxnSp>
      <p:sp>
        <p:nvSpPr>
          <p:cNvPr id="49" name="TextBox 48">
            <a:extLst>
              <a:ext uri="{FF2B5EF4-FFF2-40B4-BE49-F238E27FC236}">
                <a16:creationId xmlns:a16="http://schemas.microsoft.com/office/drawing/2014/main" id="{8279EA23-9B16-08C9-D30F-BA5FDB85E90F}"/>
              </a:ext>
            </a:extLst>
          </p:cNvPr>
          <p:cNvSpPr txBox="1"/>
          <p:nvPr/>
        </p:nvSpPr>
        <p:spPr bwMode="auto">
          <a:xfrm>
            <a:off x="1850933" y="1819059"/>
            <a:ext cx="6680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50" name="TextBox 49">
            <a:extLst>
              <a:ext uri="{FF2B5EF4-FFF2-40B4-BE49-F238E27FC236}">
                <a16:creationId xmlns:a16="http://schemas.microsoft.com/office/drawing/2014/main" id="{70907171-0703-1E15-E148-5646ECE0FBE5}"/>
              </a:ext>
            </a:extLst>
          </p:cNvPr>
          <p:cNvSpPr txBox="1"/>
          <p:nvPr/>
        </p:nvSpPr>
        <p:spPr bwMode="auto">
          <a:xfrm>
            <a:off x="1850933" y="2513180"/>
            <a:ext cx="6680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0.75</a:t>
            </a:r>
          </a:p>
        </p:txBody>
      </p:sp>
      <p:sp>
        <p:nvSpPr>
          <p:cNvPr id="51" name="TextBox 50">
            <a:extLst>
              <a:ext uri="{FF2B5EF4-FFF2-40B4-BE49-F238E27FC236}">
                <a16:creationId xmlns:a16="http://schemas.microsoft.com/office/drawing/2014/main" id="{9B403821-A6CD-84FB-3DE0-4A3103C78128}"/>
              </a:ext>
            </a:extLst>
          </p:cNvPr>
          <p:cNvSpPr txBox="1"/>
          <p:nvPr/>
        </p:nvSpPr>
        <p:spPr bwMode="auto">
          <a:xfrm>
            <a:off x="1850933" y="3207301"/>
            <a:ext cx="6680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0.50</a:t>
            </a:r>
          </a:p>
        </p:txBody>
      </p:sp>
      <p:sp>
        <p:nvSpPr>
          <p:cNvPr id="52" name="TextBox 51">
            <a:extLst>
              <a:ext uri="{FF2B5EF4-FFF2-40B4-BE49-F238E27FC236}">
                <a16:creationId xmlns:a16="http://schemas.microsoft.com/office/drawing/2014/main" id="{7EF7E7C3-5CFE-D402-1E58-806496C26FE4}"/>
              </a:ext>
            </a:extLst>
          </p:cNvPr>
          <p:cNvSpPr txBox="1"/>
          <p:nvPr/>
        </p:nvSpPr>
        <p:spPr bwMode="auto">
          <a:xfrm>
            <a:off x="1850933" y="3901422"/>
            <a:ext cx="6680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0.25</a:t>
            </a:r>
          </a:p>
        </p:txBody>
      </p:sp>
      <p:sp>
        <p:nvSpPr>
          <p:cNvPr id="53" name="TextBox 52">
            <a:extLst>
              <a:ext uri="{FF2B5EF4-FFF2-40B4-BE49-F238E27FC236}">
                <a16:creationId xmlns:a16="http://schemas.microsoft.com/office/drawing/2014/main" id="{CAF44145-76AC-EAF0-3FE0-EDD31E94F07F}"/>
              </a:ext>
            </a:extLst>
          </p:cNvPr>
          <p:cNvSpPr txBox="1"/>
          <p:nvPr/>
        </p:nvSpPr>
        <p:spPr bwMode="auto">
          <a:xfrm>
            <a:off x="1850933" y="4595541"/>
            <a:ext cx="6680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0.00</a:t>
            </a:r>
          </a:p>
        </p:txBody>
      </p:sp>
      <p:sp>
        <p:nvSpPr>
          <p:cNvPr id="54" name="TextBox 53">
            <a:extLst>
              <a:ext uri="{FF2B5EF4-FFF2-40B4-BE49-F238E27FC236}">
                <a16:creationId xmlns:a16="http://schemas.microsoft.com/office/drawing/2014/main" id="{DDD80758-D0E2-43A0-599F-ED679CAD2E06}"/>
              </a:ext>
            </a:extLst>
          </p:cNvPr>
          <p:cNvSpPr txBox="1"/>
          <p:nvPr/>
        </p:nvSpPr>
        <p:spPr bwMode="auto">
          <a:xfrm>
            <a:off x="10709147" y="4827075"/>
            <a:ext cx="6680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55" name="TextBox 54">
            <a:extLst>
              <a:ext uri="{FF2B5EF4-FFF2-40B4-BE49-F238E27FC236}">
                <a16:creationId xmlns:a16="http://schemas.microsoft.com/office/drawing/2014/main" id="{1AFF4BDA-9127-276F-3EB9-21D8A0B32329}"/>
              </a:ext>
            </a:extLst>
          </p:cNvPr>
          <p:cNvSpPr txBox="1"/>
          <p:nvPr/>
        </p:nvSpPr>
        <p:spPr bwMode="auto">
          <a:xfrm>
            <a:off x="2194187" y="4827075"/>
            <a:ext cx="6680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56" name="TextBox 55">
            <a:extLst>
              <a:ext uri="{FF2B5EF4-FFF2-40B4-BE49-F238E27FC236}">
                <a16:creationId xmlns:a16="http://schemas.microsoft.com/office/drawing/2014/main" id="{C186C28A-F64E-E014-158A-B80297497296}"/>
              </a:ext>
            </a:extLst>
          </p:cNvPr>
          <p:cNvSpPr txBox="1"/>
          <p:nvPr/>
        </p:nvSpPr>
        <p:spPr bwMode="auto">
          <a:xfrm>
            <a:off x="2903767" y="4827075"/>
            <a:ext cx="6680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a:t>
            </a:r>
          </a:p>
        </p:txBody>
      </p:sp>
      <p:sp>
        <p:nvSpPr>
          <p:cNvPr id="57" name="TextBox 56">
            <a:extLst>
              <a:ext uri="{FF2B5EF4-FFF2-40B4-BE49-F238E27FC236}">
                <a16:creationId xmlns:a16="http://schemas.microsoft.com/office/drawing/2014/main" id="{AFBE8895-759B-1CFA-2408-F91E47391EA8}"/>
              </a:ext>
            </a:extLst>
          </p:cNvPr>
          <p:cNvSpPr txBox="1"/>
          <p:nvPr/>
        </p:nvSpPr>
        <p:spPr bwMode="auto">
          <a:xfrm>
            <a:off x="3613347" y="4827075"/>
            <a:ext cx="6680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58" name="TextBox 57">
            <a:extLst>
              <a:ext uri="{FF2B5EF4-FFF2-40B4-BE49-F238E27FC236}">
                <a16:creationId xmlns:a16="http://schemas.microsoft.com/office/drawing/2014/main" id="{FDD9BAF9-ADEF-565E-A0C5-29778E64658C}"/>
              </a:ext>
            </a:extLst>
          </p:cNvPr>
          <p:cNvSpPr txBox="1"/>
          <p:nvPr/>
        </p:nvSpPr>
        <p:spPr bwMode="auto">
          <a:xfrm>
            <a:off x="4322927" y="4827075"/>
            <a:ext cx="6680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59" name="TextBox 58">
            <a:extLst>
              <a:ext uri="{FF2B5EF4-FFF2-40B4-BE49-F238E27FC236}">
                <a16:creationId xmlns:a16="http://schemas.microsoft.com/office/drawing/2014/main" id="{5C3B5B33-032A-F7D8-8596-CB65DAEF6A81}"/>
              </a:ext>
            </a:extLst>
          </p:cNvPr>
          <p:cNvSpPr txBox="1"/>
          <p:nvPr/>
        </p:nvSpPr>
        <p:spPr bwMode="auto">
          <a:xfrm>
            <a:off x="5032507" y="4827075"/>
            <a:ext cx="6680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60" name="TextBox 59">
            <a:extLst>
              <a:ext uri="{FF2B5EF4-FFF2-40B4-BE49-F238E27FC236}">
                <a16:creationId xmlns:a16="http://schemas.microsoft.com/office/drawing/2014/main" id="{766F850C-20C2-8A56-F313-F783FBEB7E70}"/>
              </a:ext>
            </a:extLst>
          </p:cNvPr>
          <p:cNvSpPr txBox="1"/>
          <p:nvPr/>
        </p:nvSpPr>
        <p:spPr bwMode="auto">
          <a:xfrm>
            <a:off x="5742087" y="4827075"/>
            <a:ext cx="6680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25</a:t>
            </a:r>
          </a:p>
        </p:txBody>
      </p:sp>
      <p:sp>
        <p:nvSpPr>
          <p:cNvPr id="61" name="TextBox 60">
            <a:extLst>
              <a:ext uri="{FF2B5EF4-FFF2-40B4-BE49-F238E27FC236}">
                <a16:creationId xmlns:a16="http://schemas.microsoft.com/office/drawing/2014/main" id="{3FFA3EA0-09A7-EDEA-5CE4-6E50DC2F5758}"/>
              </a:ext>
            </a:extLst>
          </p:cNvPr>
          <p:cNvSpPr txBox="1"/>
          <p:nvPr/>
        </p:nvSpPr>
        <p:spPr bwMode="auto">
          <a:xfrm>
            <a:off x="6451667" y="4827075"/>
            <a:ext cx="6680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62" name="TextBox 61">
            <a:extLst>
              <a:ext uri="{FF2B5EF4-FFF2-40B4-BE49-F238E27FC236}">
                <a16:creationId xmlns:a16="http://schemas.microsoft.com/office/drawing/2014/main" id="{E1636997-A861-330B-1D79-1F6D6C6F4776}"/>
              </a:ext>
            </a:extLst>
          </p:cNvPr>
          <p:cNvSpPr txBox="1"/>
          <p:nvPr/>
        </p:nvSpPr>
        <p:spPr bwMode="auto">
          <a:xfrm>
            <a:off x="7161247" y="4827075"/>
            <a:ext cx="6680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35</a:t>
            </a:r>
          </a:p>
        </p:txBody>
      </p:sp>
      <p:sp>
        <p:nvSpPr>
          <p:cNvPr id="63" name="TextBox 62">
            <a:extLst>
              <a:ext uri="{FF2B5EF4-FFF2-40B4-BE49-F238E27FC236}">
                <a16:creationId xmlns:a16="http://schemas.microsoft.com/office/drawing/2014/main" id="{CC6707B0-7F95-4097-A682-7D55BD256A2F}"/>
              </a:ext>
            </a:extLst>
          </p:cNvPr>
          <p:cNvSpPr txBox="1"/>
          <p:nvPr/>
        </p:nvSpPr>
        <p:spPr bwMode="auto">
          <a:xfrm>
            <a:off x="7870827" y="4827075"/>
            <a:ext cx="6680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64" name="TextBox 63">
            <a:extLst>
              <a:ext uri="{FF2B5EF4-FFF2-40B4-BE49-F238E27FC236}">
                <a16:creationId xmlns:a16="http://schemas.microsoft.com/office/drawing/2014/main" id="{9FA0D498-0E4C-CD9D-9E99-D0C3D9AF715D}"/>
              </a:ext>
            </a:extLst>
          </p:cNvPr>
          <p:cNvSpPr txBox="1"/>
          <p:nvPr/>
        </p:nvSpPr>
        <p:spPr bwMode="auto">
          <a:xfrm>
            <a:off x="8580407" y="4827075"/>
            <a:ext cx="6680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45</a:t>
            </a:r>
          </a:p>
        </p:txBody>
      </p:sp>
      <p:sp>
        <p:nvSpPr>
          <p:cNvPr id="65" name="TextBox 64">
            <a:extLst>
              <a:ext uri="{FF2B5EF4-FFF2-40B4-BE49-F238E27FC236}">
                <a16:creationId xmlns:a16="http://schemas.microsoft.com/office/drawing/2014/main" id="{75D834DF-FD6E-A2E6-5912-FB31C5B55979}"/>
              </a:ext>
            </a:extLst>
          </p:cNvPr>
          <p:cNvSpPr txBox="1"/>
          <p:nvPr/>
        </p:nvSpPr>
        <p:spPr bwMode="auto">
          <a:xfrm>
            <a:off x="9289987" y="4827075"/>
            <a:ext cx="6680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sp>
        <p:nvSpPr>
          <p:cNvPr id="66" name="TextBox 65">
            <a:extLst>
              <a:ext uri="{FF2B5EF4-FFF2-40B4-BE49-F238E27FC236}">
                <a16:creationId xmlns:a16="http://schemas.microsoft.com/office/drawing/2014/main" id="{86E7C175-4EB0-0E01-CA8C-8021D305D2B8}"/>
              </a:ext>
            </a:extLst>
          </p:cNvPr>
          <p:cNvSpPr txBox="1"/>
          <p:nvPr/>
        </p:nvSpPr>
        <p:spPr bwMode="auto">
          <a:xfrm>
            <a:off x="9999567" y="4827075"/>
            <a:ext cx="6680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55</a:t>
            </a:r>
          </a:p>
        </p:txBody>
      </p:sp>
      <p:sp>
        <p:nvSpPr>
          <p:cNvPr id="67" name="TextBox 66">
            <a:extLst>
              <a:ext uri="{FF2B5EF4-FFF2-40B4-BE49-F238E27FC236}">
                <a16:creationId xmlns:a16="http://schemas.microsoft.com/office/drawing/2014/main" id="{5C40860E-F993-5F91-FDD9-4EEBD0728F95}"/>
              </a:ext>
            </a:extLst>
          </p:cNvPr>
          <p:cNvSpPr txBox="1"/>
          <p:nvPr/>
        </p:nvSpPr>
        <p:spPr bwMode="auto">
          <a:xfrm>
            <a:off x="2170544" y="5672923"/>
            <a:ext cx="69172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56</a:t>
            </a:r>
            <a:br>
              <a:rPr lang="en-US" b="0" dirty="0">
                <a:solidFill>
                  <a:schemeClr val="accent1"/>
                </a:solidFill>
                <a:latin typeface="Calibri" panose="020F0502020204030204" pitchFamily="34" charset="0"/>
              </a:rPr>
            </a:br>
            <a:r>
              <a:rPr lang="en-US" b="0" dirty="0">
                <a:solidFill>
                  <a:schemeClr val="accent3"/>
                </a:solidFill>
                <a:latin typeface="Calibri" panose="020F0502020204030204" pitchFamily="34" charset="0"/>
              </a:rPr>
              <a:t>28</a:t>
            </a:r>
            <a:endParaRPr lang="en-US" b="0" dirty="0">
              <a:solidFill>
                <a:schemeClr val="bg1"/>
              </a:solidFill>
              <a:latin typeface="Calibri" panose="020F0502020204030204" pitchFamily="34" charset="0"/>
            </a:endParaRPr>
          </a:p>
        </p:txBody>
      </p:sp>
      <p:sp>
        <p:nvSpPr>
          <p:cNvPr id="68" name="TextBox 67">
            <a:extLst>
              <a:ext uri="{FF2B5EF4-FFF2-40B4-BE49-F238E27FC236}">
                <a16:creationId xmlns:a16="http://schemas.microsoft.com/office/drawing/2014/main" id="{C14B35D8-E0B1-6C72-8502-622560F9399D}"/>
              </a:ext>
            </a:extLst>
          </p:cNvPr>
          <p:cNvSpPr txBox="1"/>
          <p:nvPr/>
        </p:nvSpPr>
        <p:spPr bwMode="auto">
          <a:xfrm>
            <a:off x="2883002" y="5672923"/>
            <a:ext cx="69172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55</a:t>
            </a:r>
            <a:br>
              <a:rPr lang="en-US" b="0" dirty="0">
                <a:solidFill>
                  <a:schemeClr val="accent1"/>
                </a:solidFill>
                <a:latin typeface="Calibri" panose="020F0502020204030204" pitchFamily="34" charset="0"/>
              </a:rPr>
            </a:br>
            <a:r>
              <a:rPr lang="en-US" b="0" dirty="0">
                <a:solidFill>
                  <a:schemeClr val="accent3"/>
                </a:solidFill>
                <a:latin typeface="Calibri" panose="020F0502020204030204" pitchFamily="34" charset="0"/>
              </a:rPr>
              <a:t>26</a:t>
            </a:r>
            <a:endParaRPr lang="en-US" b="0" dirty="0">
              <a:solidFill>
                <a:schemeClr val="bg1"/>
              </a:solidFill>
              <a:latin typeface="Calibri" panose="020F0502020204030204" pitchFamily="34" charset="0"/>
            </a:endParaRPr>
          </a:p>
        </p:txBody>
      </p:sp>
      <p:sp>
        <p:nvSpPr>
          <p:cNvPr id="69" name="TextBox 68">
            <a:extLst>
              <a:ext uri="{FF2B5EF4-FFF2-40B4-BE49-F238E27FC236}">
                <a16:creationId xmlns:a16="http://schemas.microsoft.com/office/drawing/2014/main" id="{816EE2E2-EDF0-CEDE-D290-5808AE0176BE}"/>
              </a:ext>
            </a:extLst>
          </p:cNvPr>
          <p:cNvSpPr txBox="1"/>
          <p:nvPr/>
        </p:nvSpPr>
        <p:spPr bwMode="auto">
          <a:xfrm>
            <a:off x="3595460" y="5672923"/>
            <a:ext cx="69172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52</a:t>
            </a:r>
            <a:br>
              <a:rPr lang="en-US" b="0" dirty="0">
                <a:solidFill>
                  <a:schemeClr val="accent1"/>
                </a:solidFill>
                <a:latin typeface="Calibri" panose="020F0502020204030204" pitchFamily="34" charset="0"/>
              </a:rPr>
            </a:br>
            <a:r>
              <a:rPr lang="en-US" b="0" dirty="0">
                <a:solidFill>
                  <a:schemeClr val="accent3"/>
                </a:solidFill>
                <a:latin typeface="Calibri" panose="020F0502020204030204" pitchFamily="34" charset="0"/>
              </a:rPr>
              <a:t>20</a:t>
            </a:r>
            <a:endParaRPr lang="en-US" b="0" dirty="0">
              <a:solidFill>
                <a:schemeClr val="bg1"/>
              </a:solidFill>
              <a:latin typeface="Calibri" panose="020F0502020204030204" pitchFamily="34" charset="0"/>
            </a:endParaRPr>
          </a:p>
        </p:txBody>
      </p:sp>
      <p:sp>
        <p:nvSpPr>
          <p:cNvPr id="70" name="TextBox 69">
            <a:extLst>
              <a:ext uri="{FF2B5EF4-FFF2-40B4-BE49-F238E27FC236}">
                <a16:creationId xmlns:a16="http://schemas.microsoft.com/office/drawing/2014/main" id="{81C9C350-54A1-888B-71AB-C9685947E091}"/>
              </a:ext>
            </a:extLst>
          </p:cNvPr>
          <p:cNvSpPr txBox="1"/>
          <p:nvPr/>
        </p:nvSpPr>
        <p:spPr bwMode="auto">
          <a:xfrm>
            <a:off x="4307918" y="5672923"/>
            <a:ext cx="69172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44</a:t>
            </a:r>
            <a:br>
              <a:rPr lang="en-US" b="0" dirty="0">
                <a:solidFill>
                  <a:schemeClr val="accent1"/>
                </a:solidFill>
                <a:latin typeface="Calibri" panose="020F0502020204030204" pitchFamily="34" charset="0"/>
              </a:rPr>
            </a:br>
            <a:r>
              <a:rPr lang="en-US" b="0" dirty="0">
                <a:solidFill>
                  <a:schemeClr val="accent3"/>
                </a:solidFill>
                <a:latin typeface="Calibri" panose="020F0502020204030204" pitchFamily="34" charset="0"/>
              </a:rPr>
              <a:t>15</a:t>
            </a:r>
            <a:endParaRPr lang="en-US" b="0" dirty="0">
              <a:solidFill>
                <a:schemeClr val="bg1"/>
              </a:solidFill>
              <a:latin typeface="Calibri" panose="020F0502020204030204" pitchFamily="34" charset="0"/>
            </a:endParaRPr>
          </a:p>
        </p:txBody>
      </p:sp>
      <p:sp>
        <p:nvSpPr>
          <p:cNvPr id="71" name="TextBox 70">
            <a:extLst>
              <a:ext uri="{FF2B5EF4-FFF2-40B4-BE49-F238E27FC236}">
                <a16:creationId xmlns:a16="http://schemas.microsoft.com/office/drawing/2014/main" id="{4478C532-8931-185F-F352-76D8DDD902A1}"/>
              </a:ext>
            </a:extLst>
          </p:cNvPr>
          <p:cNvSpPr txBox="1"/>
          <p:nvPr/>
        </p:nvSpPr>
        <p:spPr bwMode="auto">
          <a:xfrm>
            <a:off x="5020376" y="5672923"/>
            <a:ext cx="69172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30</a:t>
            </a:r>
            <a:br>
              <a:rPr lang="en-US" b="0" dirty="0">
                <a:solidFill>
                  <a:schemeClr val="accent1"/>
                </a:solidFill>
                <a:latin typeface="Calibri" panose="020F0502020204030204" pitchFamily="34" charset="0"/>
              </a:rPr>
            </a:br>
            <a:r>
              <a:rPr lang="en-US" b="0" dirty="0">
                <a:solidFill>
                  <a:schemeClr val="accent3"/>
                </a:solidFill>
                <a:latin typeface="Calibri" panose="020F0502020204030204" pitchFamily="34" charset="0"/>
              </a:rPr>
              <a:t>14</a:t>
            </a:r>
            <a:endParaRPr lang="en-US" b="0" dirty="0">
              <a:solidFill>
                <a:schemeClr val="bg1"/>
              </a:solidFill>
              <a:latin typeface="Calibri" panose="020F0502020204030204" pitchFamily="34" charset="0"/>
            </a:endParaRPr>
          </a:p>
        </p:txBody>
      </p:sp>
      <p:sp>
        <p:nvSpPr>
          <p:cNvPr id="72" name="TextBox 71">
            <a:extLst>
              <a:ext uri="{FF2B5EF4-FFF2-40B4-BE49-F238E27FC236}">
                <a16:creationId xmlns:a16="http://schemas.microsoft.com/office/drawing/2014/main" id="{6DF9805B-1C03-61FB-9AB5-C06E2C3FA7D0}"/>
              </a:ext>
            </a:extLst>
          </p:cNvPr>
          <p:cNvSpPr txBox="1"/>
          <p:nvPr/>
        </p:nvSpPr>
        <p:spPr bwMode="auto">
          <a:xfrm>
            <a:off x="5732834" y="5672923"/>
            <a:ext cx="69172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24</a:t>
            </a:r>
            <a:br>
              <a:rPr lang="en-US" b="0" dirty="0">
                <a:solidFill>
                  <a:schemeClr val="accent1"/>
                </a:solidFill>
                <a:latin typeface="Calibri" panose="020F0502020204030204" pitchFamily="34" charset="0"/>
              </a:rPr>
            </a:br>
            <a:r>
              <a:rPr lang="en-US" b="0" dirty="0">
                <a:solidFill>
                  <a:schemeClr val="accent3"/>
                </a:solidFill>
                <a:latin typeface="Calibri" panose="020F0502020204030204" pitchFamily="34" charset="0"/>
              </a:rPr>
              <a:t>9</a:t>
            </a:r>
            <a:endParaRPr lang="en-US" b="0" dirty="0">
              <a:solidFill>
                <a:schemeClr val="bg1"/>
              </a:solidFill>
              <a:latin typeface="Calibri" panose="020F0502020204030204" pitchFamily="34" charset="0"/>
            </a:endParaRPr>
          </a:p>
        </p:txBody>
      </p:sp>
      <p:sp>
        <p:nvSpPr>
          <p:cNvPr id="73" name="TextBox 72">
            <a:extLst>
              <a:ext uri="{FF2B5EF4-FFF2-40B4-BE49-F238E27FC236}">
                <a16:creationId xmlns:a16="http://schemas.microsoft.com/office/drawing/2014/main" id="{4A876379-9B2F-9CF4-B4C4-65C328443FF5}"/>
              </a:ext>
            </a:extLst>
          </p:cNvPr>
          <p:cNvSpPr txBox="1"/>
          <p:nvPr/>
        </p:nvSpPr>
        <p:spPr bwMode="auto">
          <a:xfrm>
            <a:off x="6445292" y="5672923"/>
            <a:ext cx="69172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11</a:t>
            </a:r>
            <a:br>
              <a:rPr lang="en-US" b="0" dirty="0">
                <a:solidFill>
                  <a:schemeClr val="accent1"/>
                </a:solidFill>
                <a:latin typeface="Calibri" panose="020F0502020204030204" pitchFamily="34" charset="0"/>
              </a:rPr>
            </a:br>
            <a:r>
              <a:rPr lang="en-US" b="0" dirty="0">
                <a:solidFill>
                  <a:schemeClr val="accent3"/>
                </a:solidFill>
                <a:latin typeface="Calibri" panose="020F0502020204030204" pitchFamily="34" charset="0"/>
              </a:rPr>
              <a:t>7</a:t>
            </a:r>
            <a:endParaRPr lang="en-US" b="0" dirty="0">
              <a:solidFill>
                <a:schemeClr val="bg1"/>
              </a:solidFill>
              <a:latin typeface="Calibri" panose="020F0502020204030204" pitchFamily="34" charset="0"/>
            </a:endParaRPr>
          </a:p>
        </p:txBody>
      </p:sp>
      <p:sp>
        <p:nvSpPr>
          <p:cNvPr id="74" name="TextBox 73">
            <a:extLst>
              <a:ext uri="{FF2B5EF4-FFF2-40B4-BE49-F238E27FC236}">
                <a16:creationId xmlns:a16="http://schemas.microsoft.com/office/drawing/2014/main" id="{FA0CA502-80D1-FC12-85BD-F73AE4C40897}"/>
              </a:ext>
            </a:extLst>
          </p:cNvPr>
          <p:cNvSpPr txBox="1"/>
          <p:nvPr/>
        </p:nvSpPr>
        <p:spPr bwMode="auto">
          <a:xfrm>
            <a:off x="7157750" y="5672923"/>
            <a:ext cx="69172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4</a:t>
            </a:r>
            <a:br>
              <a:rPr lang="en-US" b="0" dirty="0">
                <a:solidFill>
                  <a:schemeClr val="accent1"/>
                </a:solidFill>
                <a:latin typeface="Calibri" panose="020F0502020204030204" pitchFamily="34" charset="0"/>
              </a:rPr>
            </a:br>
            <a:r>
              <a:rPr lang="en-US" b="0" dirty="0">
                <a:solidFill>
                  <a:schemeClr val="accent3"/>
                </a:solidFill>
                <a:latin typeface="Calibri" panose="020F0502020204030204" pitchFamily="34" charset="0"/>
              </a:rPr>
              <a:t>0</a:t>
            </a:r>
            <a:endParaRPr lang="en-US" b="0" dirty="0">
              <a:solidFill>
                <a:schemeClr val="bg1"/>
              </a:solidFill>
              <a:latin typeface="Calibri" panose="020F0502020204030204" pitchFamily="34" charset="0"/>
            </a:endParaRPr>
          </a:p>
        </p:txBody>
      </p:sp>
      <p:sp>
        <p:nvSpPr>
          <p:cNvPr id="75" name="TextBox 74">
            <a:extLst>
              <a:ext uri="{FF2B5EF4-FFF2-40B4-BE49-F238E27FC236}">
                <a16:creationId xmlns:a16="http://schemas.microsoft.com/office/drawing/2014/main" id="{60945F00-4BDE-40E1-0A29-E4B69B167098}"/>
              </a:ext>
            </a:extLst>
          </p:cNvPr>
          <p:cNvSpPr txBox="1"/>
          <p:nvPr/>
        </p:nvSpPr>
        <p:spPr bwMode="auto">
          <a:xfrm>
            <a:off x="7870208" y="5672923"/>
            <a:ext cx="69172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1</a:t>
            </a:r>
            <a:br>
              <a:rPr lang="en-US" b="0" dirty="0">
                <a:solidFill>
                  <a:schemeClr val="accent1"/>
                </a:solidFill>
                <a:latin typeface="Calibri" panose="020F0502020204030204" pitchFamily="34" charset="0"/>
              </a:rPr>
            </a:br>
            <a:r>
              <a:rPr lang="en-US" b="0" dirty="0">
                <a:solidFill>
                  <a:schemeClr val="accent3"/>
                </a:solidFill>
                <a:latin typeface="Calibri" panose="020F0502020204030204" pitchFamily="34" charset="0"/>
              </a:rPr>
              <a:t>0</a:t>
            </a:r>
            <a:endParaRPr lang="en-US" b="0" dirty="0">
              <a:solidFill>
                <a:schemeClr val="bg1"/>
              </a:solidFill>
              <a:latin typeface="Calibri" panose="020F0502020204030204" pitchFamily="34" charset="0"/>
            </a:endParaRPr>
          </a:p>
        </p:txBody>
      </p:sp>
      <p:sp>
        <p:nvSpPr>
          <p:cNvPr id="76" name="TextBox 75">
            <a:extLst>
              <a:ext uri="{FF2B5EF4-FFF2-40B4-BE49-F238E27FC236}">
                <a16:creationId xmlns:a16="http://schemas.microsoft.com/office/drawing/2014/main" id="{431EF856-536B-BE66-7A68-5F1E90935A11}"/>
              </a:ext>
            </a:extLst>
          </p:cNvPr>
          <p:cNvSpPr txBox="1"/>
          <p:nvPr/>
        </p:nvSpPr>
        <p:spPr bwMode="auto">
          <a:xfrm>
            <a:off x="8582666" y="5672923"/>
            <a:ext cx="69172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1</a:t>
            </a:r>
            <a:br>
              <a:rPr lang="en-US" b="0" dirty="0">
                <a:solidFill>
                  <a:schemeClr val="accent1"/>
                </a:solidFill>
                <a:latin typeface="Calibri" panose="020F0502020204030204" pitchFamily="34" charset="0"/>
              </a:rPr>
            </a:br>
            <a:r>
              <a:rPr lang="en-US" b="0" dirty="0">
                <a:solidFill>
                  <a:schemeClr val="accent3"/>
                </a:solidFill>
                <a:latin typeface="Calibri" panose="020F0502020204030204" pitchFamily="34" charset="0"/>
              </a:rPr>
              <a:t>0</a:t>
            </a:r>
            <a:endParaRPr lang="en-US" b="0" dirty="0">
              <a:solidFill>
                <a:schemeClr val="bg1"/>
              </a:solidFill>
              <a:latin typeface="Calibri" panose="020F0502020204030204" pitchFamily="34" charset="0"/>
            </a:endParaRPr>
          </a:p>
        </p:txBody>
      </p:sp>
      <p:sp>
        <p:nvSpPr>
          <p:cNvPr id="77" name="TextBox 76">
            <a:extLst>
              <a:ext uri="{FF2B5EF4-FFF2-40B4-BE49-F238E27FC236}">
                <a16:creationId xmlns:a16="http://schemas.microsoft.com/office/drawing/2014/main" id="{7EE6C69F-3DD4-CA22-F1F0-4B5572AE8119}"/>
              </a:ext>
            </a:extLst>
          </p:cNvPr>
          <p:cNvSpPr txBox="1"/>
          <p:nvPr/>
        </p:nvSpPr>
        <p:spPr bwMode="auto">
          <a:xfrm>
            <a:off x="9295124" y="5672923"/>
            <a:ext cx="69172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1</a:t>
            </a:r>
            <a:br>
              <a:rPr lang="en-US" b="0" dirty="0">
                <a:solidFill>
                  <a:schemeClr val="accent1"/>
                </a:solidFill>
                <a:latin typeface="Calibri" panose="020F0502020204030204" pitchFamily="34" charset="0"/>
              </a:rPr>
            </a:br>
            <a:r>
              <a:rPr lang="en-US" b="0" dirty="0">
                <a:solidFill>
                  <a:schemeClr val="accent3"/>
                </a:solidFill>
                <a:latin typeface="Calibri" panose="020F0502020204030204" pitchFamily="34" charset="0"/>
              </a:rPr>
              <a:t>0</a:t>
            </a:r>
            <a:endParaRPr lang="en-US" b="0" dirty="0">
              <a:solidFill>
                <a:schemeClr val="bg1"/>
              </a:solidFill>
              <a:latin typeface="Calibri" panose="020F0502020204030204" pitchFamily="34" charset="0"/>
            </a:endParaRPr>
          </a:p>
        </p:txBody>
      </p:sp>
      <p:sp>
        <p:nvSpPr>
          <p:cNvPr id="78" name="TextBox 77">
            <a:extLst>
              <a:ext uri="{FF2B5EF4-FFF2-40B4-BE49-F238E27FC236}">
                <a16:creationId xmlns:a16="http://schemas.microsoft.com/office/drawing/2014/main" id="{1F7DF0DA-AA2C-9176-5CB3-3D0467384018}"/>
              </a:ext>
            </a:extLst>
          </p:cNvPr>
          <p:cNvSpPr txBox="1"/>
          <p:nvPr/>
        </p:nvSpPr>
        <p:spPr bwMode="auto">
          <a:xfrm>
            <a:off x="10007582" y="5672923"/>
            <a:ext cx="69172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1</a:t>
            </a:r>
            <a:br>
              <a:rPr lang="en-US" b="0" dirty="0">
                <a:solidFill>
                  <a:schemeClr val="accent1"/>
                </a:solidFill>
                <a:latin typeface="Calibri" panose="020F0502020204030204" pitchFamily="34" charset="0"/>
              </a:rPr>
            </a:br>
            <a:r>
              <a:rPr lang="en-US" b="0" dirty="0">
                <a:solidFill>
                  <a:schemeClr val="accent3"/>
                </a:solidFill>
                <a:latin typeface="Calibri" panose="020F0502020204030204" pitchFamily="34" charset="0"/>
              </a:rPr>
              <a:t>0</a:t>
            </a:r>
            <a:endParaRPr lang="en-US" b="0" dirty="0">
              <a:solidFill>
                <a:schemeClr val="bg1"/>
              </a:solidFill>
              <a:latin typeface="Calibri" panose="020F0502020204030204" pitchFamily="34" charset="0"/>
            </a:endParaRPr>
          </a:p>
        </p:txBody>
      </p:sp>
      <p:sp>
        <p:nvSpPr>
          <p:cNvPr id="79" name="TextBox 78">
            <a:extLst>
              <a:ext uri="{FF2B5EF4-FFF2-40B4-BE49-F238E27FC236}">
                <a16:creationId xmlns:a16="http://schemas.microsoft.com/office/drawing/2014/main" id="{312AD215-DCA1-C3E7-6B0E-4149E57552CE}"/>
              </a:ext>
            </a:extLst>
          </p:cNvPr>
          <p:cNvSpPr txBox="1"/>
          <p:nvPr/>
        </p:nvSpPr>
        <p:spPr bwMode="auto">
          <a:xfrm>
            <a:off x="10720034" y="5672923"/>
            <a:ext cx="69172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1</a:t>
            </a:r>
            <a:br>
              <a:rPr lang="en-US" b="0" dirty="0">
                <a:solidFill>
                  <a:schemeClr val="accent1"/>
                </a:solidFill>
                <a:latin typeface="Calibri" panose="020F0502020204030204" pitchFamily="34" charset="0"/>
              </a:rPr>
            </a:br>
            <a:r>
              <a:rPr lang="en-US" b="0" dirty="0">
                <a:solidFill>
                  <a:schemeClr val="accent3"/>
                </a:solidFill>
                <a:latin typeface="Calibri" panose="020F0502020204030204" pitchFamily="34" charset="0"/>
              </a:rPr>
              <a:t>0</a:t>
            </a:r>
            <a:endParaRPr lang="en-US" b="0" dirty="0">
              <a:solidFill>
                <a:schemeClr val="bg1"/>
              </a:solidFill>
              <a:latin typeface="Calibri" panose="020F0502020204030204" pitchFamily="34" charset="0"/>
            </a:endParaRPr>
          </a:p>
        </p:txBody>
      </p:sp>
      <p:sp>
        <p:nvSpPr>
          <p:cNvPr id="80" name="TextBox 79">
            <a:extLst>
              <a:ext uri="{FF2B5EF4-FFF2-40B4-BE49-F238E27FC236}">
                <a16:creationId xmlns:a16="http://schemas.microsoft.com/office/drawing/2014/main" id="{C74A78D7-B9A4-9509-69F8-FDD8A5BD45D8}"/>
              </a:ext>
            </a:extLst>
          </p:cNvPr>
          <p:cNvSpPr txBox="1"/>
          <p:nvPr/>
        </p:nvSpPr>
        <p:spPr bwMode="auto">
          <a:xfrm>
            <a:off x="4242313" y="1988300"/>
            <a:ext cx="10860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tabLst>
                <a:tab pos="1598613" algn="l"/>
                <a:tab pos="2740025" algn="l"/>
              </a:tabLst>
            </a:pPr>
            <a:r>
              <a:rPr lang="en-US" sz="1800" dirty="0">
                <a:solidFill>
                  <a:schemeClr val="accent1"/>
                </a:solidFill>
                <a:latin typeface="Calibri" panose="020F0502020204030204" pitchFamily="34" charset="0"/>
              </a:rPr>
              <a:t>89.3%</a:t>
            </a:r>
            <a:endParaRPr lang="en-US" dirty="0">
              <a:solidFill>
                <a:schemeClr val="bg1"/>
              </a:solidFill>
              <a:latin typeface="Calibri" panose="020F0502020204030204" pitchFamily="34" charset="0"/>
            </a:endParaRPr>
          </a:p>
        </p:txBody>
      </p:sp>
      <p:sp>
        <p:nvSpPr>
          <p:cNvPr id="81" name="TextBox 80">
            <a:extLst>
              <a:ext uri="{FF2B5EF4-FFF2-40B4-BE49-F238E27FC236}">
                <a16:creationId xmlns:a16="http://schemas.microsoft.com/office/drawing/2014/main" id="{6B463229-6302-FD08-AFF5-FC8D0D371C72}"/>
              </a:ext>
            </a:extLst>
          </p:cNvPr>
          <p:cNvSpPr txBox="1"/>
          <p:nvPr/>
        </p:nvSpPr>
        <p:spPr bwMode="auto">
          <a:xfrm>
            <a:off x="5942245" y="2552904"/>
            <a:ext cx="10860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tabLst>
                <a:tab pos="1598613" algn="l"/>
                <a:tab pos="2740025" algn="l"/>
              </a:tabLst>
            </a:pPr>
            <a:r>
              <a:rPr lang="en-US" sz="1800" dirty="0">
                <a:solidFill>
                  <a:schemeClr val="accent1"/>
                </a:solidFill>
                <a:latin typeface="Calibri" panose="020F0502020204030204" pitchFamily="34" charset="0"/>
              </a:rPr>
              <a:t>66.6%</a:t>
            </a:r>
            <a:endParaRPr lang="en-US" dirty="0">
              <a:solidFill>
                <a:schemeClr val="bg1"/>
              </a:solidFill>
              <a:latin typeface="Calibri" panose="020F0502020204030204" pitchFamily="34" charset="0"/>
            </a:endParaRPr>
          </a:p>
        </p:txBody>
      </p:sp>
      <p:sp>
        <p:nvSpPr>
          <p:cNvPr id="82" name="TextBox 81">
            <a:extLst>
              <a:ext uri="{FF2B5EF4-FFF2-40B4-BE49-F238E27FC236}">
                <a16:creationId xmlns:a16="http://schemas.microsoft.com/office/drawing/2014/main" id="{CE787CAC-5B8B-F875-3E9D-071FBFF052AA}"/>
              </a:ext>
            </a:extLst>
          </p:cNvPr>
          <p:cNvSpPr txBox="1"/>
          <p:nvPr/>
        </p:nvSpPr>
        <p:spPr bwMode="auto">
          <a:xfrm>
            <a:off x="5942245" y="3326693"/>
            <a:ext cx="10860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tabLst>
                <a:tab pos="1598613" algn="l"/>
                <a:tab pos="2740025" algn="l"/>
              </a:tabLst>
            </a:pPr>
            <a:r>
              <a:rPr lang="en-US" sz="1800" dirty="0">
                <a:solidFill>
                  <a:schemeClr val="accent3"/>
                </a:solidFill>
                <a:latin typeface="Calibri" panose="020F0502020204030204" pitchFamily="34" charset="0"/>
              </a:rPr>
              <a:t>42.3%</a:t>
            </a:r>
            <a:endParaRPr lang="en-US" dirty="0">
              <a:solidFill>
                <a:schemeClr val="accent3"/>
              </a:solidFill>
              <a:latin typeface="Calibri" panose="020F0502020204030204" pitchFamily="34" charset="0"/>
            </a:endParaRPr>
          </a:p>
        </p:txBody>
      </p:sp>
      <p:sp>
        <p:nvSpPr>
          <p:cNvPr id="83" name="TextBox 82">
            <a:extLst>
              <a:ext uri="{FF2B5EF4-FFF2-40B4-BE49-F238E27FC236}">
                <a16:creationId xmlns:a16="http://schemas.microsoft.com/office/drawing/2014/main" id="{610FD814-8EAC-AE4C-72AD-280EE44A8DC6}"/>
              </a:ext>
            </a:extLst>
          </p:cNvPr>
          <p:cNvSpPr txBox="1"/>
          <p:nvPr/>
        </p:nvSpPr>
        <p:spPr bwMode="auto">
          <a:xfrm>
            <a:off x="4242313" y="2765059"/>
            <a:ext cx="10860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tabLst>
                <a:tab pos="1598613" algn="l"/>
                <a:tab pos="2740025" algn="l"/>
              </a:tabLst>
            </a:pPr>
            <a:r>
              <a:rPr lang="en-US" dirty="0">
                <a:solidFill>
                  <a:schemeClr val="accent3"/>
                </a:solidFill>
                <a:latin typeface="Calibri" panose="020F0502020204030204" pitchFamily="34" charset="0"/>
              </a:rPr>
              <a:t>60.7</a:t>
            </a:r>
            <a:r>
              <a:rPr lang="en-US" sz="1800" dirty="0">
                <a:solidFill>
                  <a:schemeClr val="accent3"/>
                </a:solidFill>
                <a:latin typeface="Calibri" panose="020F0502020204030204" pitchFamily="34" charset="0"/>
              </a:rPr>
              <a:t>%</a:t>
            </a:r>
            <a:endParaRPr lang="en-US" dirty="0">
              <a:solidFill>
                <a:schemeClr val="accent3"/>
              </a:solidFill>
              <a:latin typeface="Calibri" panose="020F0502020204030204" pitchFamily="34" charset="0"/>
            </a:endParaRPr>
          </a:p>
        </p:txBody>
      </p:sp>
      <p:sp>
        <p:nvSpPr>
          <p:cNvPr id="84" name="TextBox 83">
            <a:extLst>
              <a:ext uri="{FF2B5EF4-FFF2-40B4-BE49-F238E27FC236}">
                <a16:creationId xmlns:a16="http://schemas.microsoft.com/office/drawing/2014/main" id="{7F2BEF3C-88A6-C4F9-3A03-698CF7B3106F}"/>
              </a:ext>
            </a:extLst>
          </p:cNvPr>
          <p:cNvSpPr txBox="1"/>
          <p:nvPr/>
        </p:nvSpPr>
        <p:spPr bwMode="auto">
          <a:xfrm>
            <a:off x="4210416" y="4504554"/>
            <a:ext cx="657545" cy="307777"/>
          </a:xfrm>
          <a:prstGeom prst="rect">
            <a:avLst/>
          </a:prstGeom>
          <a:noFill/>
          <a:ln>
            <a:noFill/>
          </a:ln>
        </p:spPr>
        <p:txBody>
          <a:bodyPr wrap="square" rtlCol="0">
            <a:spAutoFit/>
          </a:bodyPr>
          <a:lstStyle/>
          <a:p>
            <a:pPr algn="ctr">
              <a:lnSpc>
                <a:spcPct val="100000"/>
              </a:lnSpc>
              <a:spcBef>
                <a:spcPts val="0"/>
              </a:spcBef>
              <a:spcAft>
                <a:spcPct val="0"/>
              </a:spcAft>
              <a:buClrTx/>
              <a:buFontTx/>
              <a:buNone/>
              <a:tabLst>
                <a:tab pos="1598613" algn="l"/>
                <a:tab pos="2740025" algn="l"/>
              </a:tabLst>
            </a:pPr>
            <a:r>
              <a:rPr lang="en-US" sz="1400" dirty="0">
                <a:solidFill>
                  <a:schemeClr val="bg1"/>
                </a:solidFill>
                <a:latin typeface="Calibri" panose="020F0502020204030204" pitchFamily="34" charset="0"/>
              </a:rPr>
              <a:t>12 </a:t>
            </a:r>
            <a:r>
              <a:rPr lang="en-US" sz="1400" dirty="0" err="1">
                <a:solidFill>
                  <a:schemeClr val="bg1"/>
                </a:solidFill>
                <a:latin typeface="Calibri" panose="020F0502020204030204" pitchFamily="34" charset="0"/>
              </a:rPr>
              <a:t>mo</a:t>
            </a:r>
            <a:endParaRPr lang="en-US" sz="1400" dirty="0">
              <a:solidFill>
                <a:schemeClr val="bg1"/>
              </a:solidFill>
              <a:latin typeface="Calibri" panose="020F0502020204030204" pitchFamily="34" charset="0"/>
            </a:endParaRPr>
          </a:p>
        </p:txBody>
      </p:sp>
      <p:sp>
        <p:nvSpPr>
          <p:cNvPr id="85" name="TextBox 84">
            <a:extLst>
              <a:ext uri="{FF2B5EF4-FFF2-40B4-BE49-F238E27FC236}">
                <a16:creationId xmlns:a16="http://schemas.microsoft.com/office/drawing/2014/main" id="{9C1AD6F6-DE01-3BE5-D637-835E842BDB92}"/>
              </a:ext>
            </a:extLst>
          </p:cNvPr>
          <p:cNvSpPr txBox="1"/>
          <p:nvPr/>
        </p:nvSpPr>
        <p:spPr bwMode="auto">
          <a:xfrm>
            <a:off x="5901849" y="4504554"/>
            <a:ext cx="657545" cy="307777"/>
          </a:xfrm>
          <a:prstGeom prst="rect">
            <a:avLst/>
          </a:prstGeom>
          <a:noFill/>
          <a:ln>
            <a:noFill/>
          </a:ln>
        </p:spPr>
        <p:txBody>
          <a:bodyPr wrap="square" rtlCol="0">
            <a:spAutoFit/>
          </a:bodyPr>
          <a:lstStyle/>
          <a:p>
            <a:pPr algn="ctr">
              <a:lnSpc>
                <a:spcPct val="100000"/>
              </a:lnSpc>
              <a:spcBef>
                <a:spcPts val="0"/>
              </a:spcBef>
              <a:spcAft>
                <a:spcPct val="0"/>
              </a:spcAft>
              <a:buClrTx/>
              <a:buFontTx/>
              <a:buNone/>
              <a:tabLst>
                <a:tab pos="1598613" algn="l"/>
                <a:tab pos="2740025" algn="l"/>
              </a:tabLst>
            </a:pPr>
            <a:r>
              <a:rPr lang="en-US" sz="1400" dirty="0">
                <a:solidFill>
                  <a:schemeClr val="bg1"/>
                </a:solidFill>
                <a:latin typeface="Calibri" panose="020F0502020204030204" pitchFamily="34" charset="0"/>
              </a:rPr>
              <a:t>24 </a:t>
            </a:r>
            <a:r>
              <a:rPr lang="en-US" sz="1400" dirty="0" err="1">
                <a:solidFill>
                  <a:schemeClr val="bg1"/>
                </a:solidFill>
                <a:latin typeface="Calibri" panose="020F0502020204030204" pitchFamily="34" charset="0"/>
              </a:rPr>
              <a:t>mo</a:t>
            </a:r>
            <a:endParaRPr lang="en-US" sz="1400" dirty="0">
              <a:solidFill>
                <a:schemeClr val="bg1"/>
              </a:solidFill>
              <a:latin typeface="Calibri" panose="020F0502020204030204" pitchFamily="34" charset="0"/>
            </a:endParaRPr>
          </a:p>
        </p:txBody>
      </p:sp>
      <p:sp>
        <p:nvSpPr>
          <p:cNvPr id="95" name="Freeform 94">
            <a:extLst>
              <a:ext uri="{FF2B5EF4-FFF2-40B4-BE49-F238E27FC236}">
                <a16:creationId xmlns:a16="http://schemas.microsoft.com/office/drawing/2014/main" id="{FA7F6BE9-8386-D664-697B-155B473EF13D}"/>
              </a:ext>
            </a:extLst>
          </p:cNvPr>
          <p:cNvSpPr/>
          <p:nvPr/>
        </p:nvSpPr>
        <p:spPr bwMode="auto">
          <a:xfrm>
            <a:off x="2572815" y="2004865"/>
            <a:ext cx="4895732" cy="1703851"/>
          </a:xfrm>
          <a:custGeom>
            <a:avLst/>
            <a:gdLst>
              <a:gd name="connsiteX0" fmla="*/ 4895732 w 4895732"/>
              <a:gd name="connsiteY0" fmla="*/ 1703851 h 1703851"/>
              <a:gd name="connsiteX1" fmla="*/ 3350907 w 4895732"/>
              <a:gd name="connsiteY1" fmla="*/ 1703851 h 1703851"/>
              <a:gd name="connsiteX2" fmla="*/ 3350907 w 4895732"/>
              <a:gd name="connsiteY2" fmla="*/ 1516427 h 1703851"/>
              <a:gd name="connsiteX3" fmla="*/ 2998778 w 4895732"/>
              <a:gd name="connsiteY3" fmla="*/ 1516427 h 1703851"/>
              <a:gd name="connsiteX4" fmla="*/ 2998778 w 4895732"/>
              <a:gd name="connsiteY4" fmla="*/ 1391478 h 1703851"/>
              <a:gd name="connsiteX5" fmla="*/ 2158211 w 4895732"/>
              <a:gd name="connsiteY5" fmla="*/ 1391478 h 1703851"/>
              <a:gd name="connsiteX6" fmla="*/ 2158211 w 4895732"/>
              <a:gd name="connsiteY6" fmla="*/ 1266529 h 1703851"/>
              <a:gd name="connsiteX7" fmla="*/ 1891274 w 4895732"/>
              <a:gd name="connsiteY7" fmla="*/ 1266529 h 1703851"/>
              <a:gd name="connsiteX8" fmla="*/ 1891274 w 4895732"/>
              <a:gd name="connsiteY8" fmla="*/ 1181336 h 1703851"/>
              <a:gd name="connsiteX9" fmla="*/ 1743607 w 4895732"/>
              <a:gd name="connsiteY9" fmla="*/ 1181336 h 1703851"/>
              <a:gd name="connsiteX10" fmla="*/ 1743607 w 4895732"/>
              <a:gd name="connsiteY10" fmla="*/ 1084785 h 1703851"/>
              <a:gd name="connsiteX11" fmla="*/ 1567543 w 4895732"/>
              <a:gd name="connsiteY11" fmla="*/ 1084785 h 1703851"/>
              <a:gd name="connsiteX12" fmla="*/ 1567543 w 4895732"/>
              <a:gd name="connsiteY12" fmla="*/ 976874 h 1703851"/>
              <a:gd name="connsiteX13" fmla="*/ 1470991 w 4895732"/>
              <a:gd name="connsiteY13" fmla="*/ 976874 h 1703851"/>
              <a:gd name="connsiteX14" fmla="*/ 1470991 w 4895732"/>
              <a:gd name="connsiteY14" fmla="*/ 903041 h 1703851"/>
              <a:gd name="connsiteX15" fmla="*/ 1374440 w 4895732"/>
              <a:gd name="connsiteY15" fmla="*/ 903041 h 1703851"/>
              <a:gd name="connsiteX16" fmla="*/ 1374440 w 4895732"/>
              <a:gd name="connsiteY16" fmla="*/ 795130 h 1703851"/>
              <a:gd name="connsiteX17" fmla="*/ 1175657 w 4895732"/>
              <a:gd name="connsiteY17" fmla="*/ 795130 h 1703851"/>
              <a:gd name="connsiteX18" fmla="*/ 1175657 w 4895732"/>
              <a:gd name="connsiteY18" fmla="*/ 715617 h 1703851"/>
              <a:gd name="connsiteX19" fmla="*/ 1022310 w 4895732"/>
              <a:gd name="connsiteY19" fmla="*/ 715617 h 1703851"/>
              <a:gd name="connsiteX20" fmla="*/ 1022310 w 4895732"/>
              <a:gd name="connsiteY20" fmla="*/ 465719 h 1703851"/>
              <a:gd name="connsiteX21" fmla="*/ 982554 w 4895732"/>
              <a:gd name="connsiteY21" fmla="*/ 465719 h 1703851"/>
              <a:gd name="connsiteX22" fmla="*/ 982554 w 4895732"/>
              <a:gd name="connsiteY22" fmla="*/ 283975 h 1703851"/>
              <a:gd name="connsiteX23" fmla="*/ 891682 w 4895732"/>
              <a:gd name="connsiteY23" fmla="*/ 283975 h 1703851"/>
              <a:gd name="connsiteX24" fmla="*/ 891682 w 4895732"/>
              <a:gd name="connsiteY24" fmla="*/ 198782 h 1703851"/>
              <a:gd name="connsiteX25" fmla="*/ 664502 w 4895732"/>
              <a:gd name="connsiteY25" fmla="*/ 198782 h 1703851"/>
              <a:gd name="connsiteX26" fmla="*/ 664502 w 4895732"/>
              <a:gd name="connsiteY26" fmla="*/ 85192 h 1703851"/>
              <a:gd name="connsiteX27" fmla="*/ 562271 w 4895732"/>
              <a:gd name="connsiteY27" fmla="*/ 85192 h 1703851"/>
              <a:gd name="connsiteX28" fmla="*/ 562271 w 4895732"/>
              <a:gd name="connsiteY28" fmla="*/ 0 h 1703851"/>
              <a:gd name="connsiteX29" fmla="*/ 0 w 4895732"/>
              <a:gd name="connsiteY29" fmla="*/ 0 h 170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95732" h="1703851">
                <a:moveTo>
                  <a:pt x="4895732" y="1703851"/>
                </a:moveTo>
                <a:lnTo>
                  <a:pt x="3350907" y="1703851"/>
                </a:lnTo>
                <a:lnTo>
                  <a:pt x="3350907" y="1516427"/>
                </a:lnTo>
                <a:lnTo>
                  <a:pt x="2998778" y="1516427"/>
                </a:lnTo>
                <a:lnTo>
                  <a:pt x="2998778" y="1391478"/>
                </a:lnTo>
                <a:lnTo>
                  <a:pt x="2158211" y="1391478"/>
                </a:lnTo>
                <a:lnTo>
                  <a:pt x="2158211" y="1266529"/>
                </a:lnTo>
                <a:lnTo>
                  <a:pt x="1891274" y="1266529"/>
                </a:lnTo>
                <a:lnTo>
                  <a:pt x="1891274" y="1181336"/>
                </a:lnTo>
                <a:lnTo>
                  <a:pt x="1743607" y="1181336"/>
                </a:lnTo>
                <a:lnTo>
                  <a:pt x="1743607" y="1084785"/>
                </a:lnTo>
                <a:lnTo>
                  <a:pt x="1567543" y="1084785"/>
                </a:lnTo>
                <a:lnTo>
                  <a:pt x="1567543" y="976874"/>
                </a:lnTo>
                <a:lnTo>
                  <a:pt x="1470991" y="976874"/>
                </a:lnTo>
                <a:lnTo>
                  <a:pt x="1470991" y="903041"/>
                </a:lnTo>
                <a:lnTo>
                  <a:pt x="1374440" y="903041"/>
                </a:lnTo>
                <a:lnTo>
                  <a:pt x="1374440" y="795130"/>
                </a:lnTo>
                <a:lnTo>
                  <a:pt x="1175657" y="795130"/>
                </a:lnTo>
                <a:lnTo>
                  <a:pt x="1175657" y="715617"/>
                </a:lnTo>
                <a:lnTo>
                  <a:pt x="1022310" y="715617"/>
                </a:lnTo>
                <a:lnTo>
                  <a:pt x="1022310" y="465719"/>
                </a:lnTo>
                <a:lnTo>
                  <a:pt x="982554" y="465719"/>
                </a:lnTo>
                <a:lnTo>
                  <a:pt x="982554" y="283975"/>
                </a:lnTo>
                <a:lnTo>
                  <a:pt x="891682" y="283975"/>
                </a:lnTo>
                <a:lnTo>
                  <a:pt x="891682" y="198782"/>
                </a:lnTo>
                <a:lnTo>
                  <a:pt x="664502" y="198782"/>
                </a:lnTo>
                <a:lnTo>
                  <a:pt x="664502" y="85192"/>
                </a:lnTo>
                <a:lnTo>
                  <a:pt x="562271" y="85192"/>
                </a:lnTo>
                <a:lnTo>
                  <a:pt x="562271" y="0"/>
                </a:lnTo>
                <a:lnTo>
                  <a:pt x="0" y="0"/>
                </a:lnTo>
              </a:path>
            </a:pathLst>
          </a:custGeom>
          <a:noFill/>
          <a:ln w="28575">
            <a:solidFill>
              <a:schemeClr val="accent3"/>
            </a:solidFill>
            <a:miter lim="800000"/>
            <a:headEnd/>
            <a:tailEnd/>
          </a:ln>
        </p:spPr>
        <p:txBody>
          <a:bodyPr rtlCol="0" anchor="ctr"/>
          <a:lstStyle/>
          <a:p>
            <a:pPr algn="ctr"/>
            <a:endParaRPr lang="en-US"/>
          </a:p>
        </p:txBody>
      </p:sp>
      <p:sp>
        <p:nvSpPr>
          <p:cNvPr id="94" name="Freeform 93">
            <a:extLst>
              <a:ext uri="{FF2B5EF4-FFF2-40B4-BE49-F238E27FC236}">
                <a16:creationId xmlns:a16="http://schemas.microsoft.com/office/drawing/2014/main" id="{0EAA72E2-EDB7-8186-1BA1-9BC6826DDBAE}"/>
              </a:ext>
            </a:extLst>
          </p:cNvPr>
          <p:cNvSpPr/>
          <p:nvPr/>
        </p:nvSpPr>
        <p:spPr bwMode="auto">
          <a:xfrm>
            <a:off x="2533058" y="1999185"/>
            <a:ext cx="8905461" cy="1209734"/>
          </a:xfrm>
          <a:custGeom>
            <a:avLst/>
            <a:gdLst>
              <a:gd name="connsiteX0" fmla="*/ 8905461 w 8905461"/>
              <a:gd name="connsiteY0" fmla="*/ 1209734 h 1209734"/>
              <a:gd name="connsiteX1" fmla="*/ 4049486 w 8905461"/>
              <a:gd name="connsiteY1" fmla="*/ 1209734 h 1209734"/>
              <a:gd name="connsiteX2" fmla="*/ 4049486 w 8905461"/>
              <a:gd name="connsiteY2" fmla="*/ 1113183 h 1209734"/>
              <a:gd name="connsiteX3" fmla="*/ 3924537 w 8905461"/>
              <a:gd name="connsiteY3" fmla="*/ 1113183 h 1209734"/>
              <a:gd name="connsiteX4" fmla="*/ 3924537 w 8905461"/>
              <a:gd name="connsiteY4" fmla="*/ 1010952 h 1209734"/>
              <a:gd name="connsiteX5" fmla="*/ 3827985 w 8905461"/>
              <a:gd name="connsiteY5" fmla="*/ 1010952 h 1209734"/>
              <a:gd name="connsiteX6" fmla="*/ 3827985 w 8905461"/>
              <a:gd name="connsiteY6" fmla="*/ 931439 h 1209734"/>
              <a:gd name="connsiteX7" fmla="*/ 2913585 w 8905461"/>
              <a:gd name="connsiteY7" fmla="*/ 931439 h 1209734"/>
              <a:gd name="connsiteX8" fmla="*/ 2913585 w 8905461"/>
              <a:gd name="connsiteY8" fmla="*/ 863285 h 1209734"/>
              <a:gd name="connsiteX9" fmla="*/ 2686405 w 8905461"/>
              <a:gd name="connsiteY9" fmla="*/ 863285 h 1209734"/>
              <a:gd name="connsiteX10" fmla="*/ 2686405 w 8905461"/>
              <a:gd name="connsiteY10" fmla="*/ 800810 h 1209734"/>
              <a:gd name="connsiteX11" fmla="*/ 2459225 w 8905461"/>
              <a:gd name="connsiteY11" fmla="*/ 800810 h 1209734"/>
              <a:gd name="connsiteX12" fmla="*/ 2459225 w 8905461"/>
              <a:gd name="connsiteY12" fmla="*/ 749695 h 1209734"/>
              <a:gd name="connsiteX13" fmla="*/ 2413789 w 8905461"/>
              <a:gd name="connsiteY13" fmla="*/ 749695 h 1209734"/>
              <a:gd name="connsiteX14" fmla="*/ 2413789 w 8905461"/>
              <a:gd name="connsiteY14" fmla="*/ 692899 h 1209734"/>
              <a:gd name="connsiteX15" fmla="*/ 2175250 w 8905461"/>
              <a:gd name="connsiteY15" fmla="*/ 692899 h 1209734"/>
              <a:gd name="connsiteX16" fmla="*/ 2175250 w 8905461"/>
              <a:gd name="connsiteY16" fmla="*/ 653143 h 1209734"/>
              <a:gd name="connsiteX17" fmla="*/ 2175250 w 8905461"/>
              <a:gd name="connsiteY17" fmla="*/ 653143 h 1209734"/>
              <a:gd name="connsiteX18" fmla="*/ 2141173 w 8905461"/>
              <a:gd name="connsiteY18" fmla="*/ 653143 h 1209734"/>
              <a:gd name="connsiteX19" fmla="*/ 2141173 w 8905461"/>
              <a:gd name="connsiteY19" fmla="*/ 573630 h 1209734"/>
              <a:gd name="connsiteX20" fmla="*/ 2141173 w 8905461"/>
              <a:gd name="connsiteY20" fmla="*/ 573630 h 1209734"/>
              <a:gd name="connsiteX21" fmla="*/ 2095737 w 8905461"/>
              <a:gd name="connsiteY21" fmla="*/ 573630 h 1209734"/>
              <a:gd name="connsiteX22" fmla="*/ 2095737 w 8905461"/>
              <a:gd name="connsiteY22" fmla="*/ 505476 h 1209734"/>
              <a:gd name="connsiteX23" fmla="*/ 2038942 w 8905461"/>
              <a:gd name="connsiteY23" fmla="*/ 505476 h 1209734"/>
              <a:gd name="connsiteX24" fmla="*/ 2038942 w 8905461"/>
              <a:gd name="connsiteY24" fmla="*/ 448681 h 1209734"/>
              <a:gd name="connsiteX25" fmla="*/ 2038942 w 8905461"/>
              <a:gd name="connsiteY25" fmla="*/ 448681 h 1209734"/>
              <a:gd name="connsiteX26" fmla="*/ 1999185 w 8905461"/>
              <a:gd name="connsiteY26" fmla="*/ 448681 h 1209734"/>
              <a:gd name="connsiteX27" fmla="*/ 1999185 w 8905461"/>
              <a:gd name="connsiteY27" fmla="*/ 397565 h 1209734"/>
              <a:gd name="connsiteX28" fmla="*/ 1760646 w 8905461"/>
              <a:gd name="connsiteY28" fmla="*/ 397565 h 1209734"/>
              <a:gd name="connsiteX29" fmla="*/ 1760646 w 8905461"/>
              <a:gd name="connsiteY29" fmla="*/ 306693 h 1209734"/>
              <a:gd name="connsiteX30" fmla="*/ 1698172 w 8905461"/>
              <a:gd name="connsiteY30" fmla="*/ 306693 h 1209734"/>
              <a:gd name="connsiteX31" fmla="*/ 1698172 w 8905461"/>
              <a:gd name="connsiteY31" fmla="*/ 249898 h 1209734"/>
              <a:gd name="connsiteX32" fmla="*/ 1550505 w 8905461"/>
              <a:gd name="connsiteY32" fmla="*/ 249898 h 1209734"/>
              <a:gd name="connsiteX33" fmla="*/ 1550505 w 8905461"/>
              <a:gd name="connsiteY33" fmla="*/ 198783 h 1209734"/>
              <a:gd name="connsiteX34" fmla="*/ 1408517 w 8905461"/>
              <a:gd name="connsiteY34" fmla="*/ 198783 h 1209734"/>
              <a:gd name="connsiteX35" fmla="*/ 1408517 w 8905461"/>
              <a:gd name="connsiteY35" fmla="*/ 198783 h 1209734"/>
              <a:gd name="connsiteX36" fmla="*/ 1408517 w 8905461"/>
              <a:gd name="connsiteY36" fmla="*/ 153347 h 1209734"/>
              <a:gd name="connsiteX37" fmla="*/ 1357402 w 8905461"/>
              <a:gd name="connsiteY37" fmla="*/ 153347 h 1209734"/>
              <a:gd name="connsiteX38" fmla="*/ 1357402 w 8905461"/>
              <a:gd name="connsiteY38" fmla="*/ 102231 h 1209734"/>
              <a:gd name="connsiteX39" fmla="*/ 1090465 w 8905461"/>
              <a:gd name="connsiteY39" fmla="*/ 102231 h 1209734"/>
              <a:gd name="connsiteX40" fmla="*/ 1090465 w 8905461"/>
              <a:gd name="connsiteY40" fmla="*/ 102231 h 1209734"/>
              <a:gd name="connsiteX41" fmla="*/ 1090465 w 8905461"/>
              <a:gd name="connsiteY41" fmla="*/ 45436 h 1209734"/>
              <a:gd name="connsiteX42" fmla="*/ 636105 w 8905461"/>
              <a:gd name="connsiteY42" fmla="*/ 45436 h 1209734"/>
              <a:gd name="connsiteX43" fmla="*/ 636105 w 8905461"/>
              <a:gd name="connsiteY43" fmla="*/ 0 h 1209734"/>
              <a:gd name="connsiteX44" fmla="*/ 0 w 8905461"/>
              <a:gd name="connsiteY44" fmla="*/ 0 h 1209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8905461" h="1209734">
                <a:moveTo>
                  <a:pt x="8905461" y="1209734"/>
                </a:moveTo>
                <a:lnTo>
                  <a:pt x="4049486" y="1209734"/>
                </a:lnTo>
                <a:lnTo>
                  <a:pt x="4049486" y="1113183"/>
                </a:lnTo>
                <a:lnTo>
                  <a:pt x="3924537" y="1113183"/>
                </a:lnTo>
                <a:lnTo>
                  <a:pt x="3924537" y="1010952"/>
                </a:lnTo>
                <a:lnTo>
                  <a:pt x="3827985" y="1010952"/>
                </a:lnTo>
                <a:lnTo>
                  <a:pt x="3827985" y="931439"/>
                </a:lnTo>
                <a:lnTo>
                  <a:pt x="2913585" y="931439"/>
                </a:lnTo>
                <a:lnTo>
                  <a:pt x="2913585" y="863285"/>
                </a:lnTo>
                <a:lnTo>
                  <a:pt x="2686405" y="863285"/>
                </a:lnTo>
                <a:lnTo>
                  <a:pt x="2686405" y="800810"/>
                </a:lnTo>
                <a:lnTo>
                  <a:pt x="2459225" y="800810"/>
                </a:lnTo>
                <a:lnTo>
                  <a:pt x="2459225" y="749695"/>
                </a:lnTo>
                <a:lnTo>
                  <a:pt x="2413789" y="749695"/>
                </a:lnTo>
                <a:lnTo>
                  <a:pt x="2413789" y="692899"/>
                </a:lnTo>
                <a:lnTo>
                  <a:pt x="2175250" y="692899"/>
                </a:lnTo>
                <a:lnTo>
                  <a:pt x="2175250" y="653143"/>
                </a:lnTo>
                <a:lnTo>
                  <a:pt x="2175250" y="653143"/>
                </a:lnTo>
                <a:lnTo>
                  <a:pt x="2141173" y="653143"/>
                </a:lnTo>
                <a:lnTo>
                  <a:pt x="2141173" y="573630"/>
                </a:lnTo>
                <a:lnTo>
                  <a:pt x="2141173" y="573630"/>
                </a:lnTo>
                <a:lnTo>
                  <a:pt x="2095737" y="573630"/>
                </a:lnTo>
                <a:lnTo>
                  <a:pt x="2095737" y="505476"/>
                </a:lnTo>
                <a:lnTo>
                  <a:pt x="2038942" y="505476"/>
                </a:lnTo>
                <a:lnTo>
                  <a:pt x="2038942" y="448681"/>
                </a:lnTo>
                <a:lnTo>
                  <a:pt x="2038942" y="448681"/>
                </a:lnTo>
                <a:lnTo>
                  <a:pt x="1999185" y="448681"/>
                </a:lnTo>
                <a:lnTo>
                  <a:pt x="1999185" y="397565"/>
                </a:lnTo>
                <a:lnTo>
                  <a:pt x="1760646" y="397565"/>
                </a:lnTo>
                <a:lnTo>
                  <a:pt x="1760646" y="306693"/>
                </a:lnTo>
                <a:lnTo>
                  <a:pt x="1698172" y="306693"/>
                </a:lnTo>
                <a:lnTo>
                  <a:pt x="1698172" y="249898"/>
                </a:lnTo>
                <a:lnTo>
                  <a:pt x="1550505" y="249898"/>
                </a:lnTo>
                <a:lnTo>
                  <a:pt x="1550505" y="198783"/>
                </a:lnTo>
                <a:lnTo>
                  <a:pt x="1408517" y="198783"/>
                </a:lnTo>
                <a:lnTo>
                  <a:pt x="1408517" y="198783"/>
                </a:lnTo>
                <a:lnTo>
                  <a:pt x="1408517" y="153347"/>
                </a:lnTo>
                <a:lnTo>
                  <a:pt x="1357402" y="153347"/>
                </a:lnTo>
                <a:lnTo>
                  <a:pt x="1357402" y="102231"/>
                </a:lnTo>
                <a:lnTo>
                  <a:pt x="1090465" y="102231"/>
                </a:lnTo>
                <a:lnTo>
                  <a:pt x="1090465" y="102231"/>
                </a:lnTo>
                <a:lnTo>
                  <a:pt x="1090465" y="45436"/>
                </a:lnTo>
                <a:lnTo>
                  <a:pt x="636105" y="45436"/>
                </a:lnTo>
                <a:lnTo>
                  <a:pt x="636105" y="0"/>
                </a:lnTo>
                <a:lnTo>
                  <a:pt x="0" y="0"/>
                </a:lnTo>
              </a:path>
            </a:pathLst>
          </a:custGeom>
          <a:noFill/>
          <a:ln w="28575">
            <a:solidFill>
              <a:schemeClr val="accent1"/>
            </a:solidFill>
            <a:miter lim="800000"/>
            <a:headEnd/>
            <a:tailEnd/>
          </a:ln>
        </p:spPr>
        <p:txBody>
          <a:bodyPr rtlCol="0" anchor="ctr"/>
          <a:lstStyle/>
          <a:p>
            <a:pPr algn="ctr"/>
            <a:endParaRPr lang="en-US"/>
          </a:p>
        </p:txBody>
      </p:sp>
      <p:sp>
        <p:nvSpPr>
          <p:cNvPr id="96" name="TextBox 95">
            <a:extLst>
              <a:ext uri="{FF2B5EF4-FFF2-40B4-BE49-F238E27FC236}">
                <a16:creationId xmlns:a16="http://schemas.microsoft.com/office/drawing/2014/main" id="{906D1314-8744-D424-E3B5-2FD8BA521640}"/>
              </a:ext>
            </a:extLst>
          </p:cNvPr>
          <p:cNvSpPr txBox="1"/>
          <p:nvPr/>
        </p:nvSpPr>
        <p:spPr bwMode="auto">
          <a:xfrm>
            <a:off x="4451433" y="2372389"/>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grpSp>
        <p:nvGrpSpPr>
          <p:cNvPr id="124" name="Group 123">
            <a:extLst>
              <a:ext uri="{FF2B5EF4-FFF2-40B4-BE49-F238E27FC236}">
                <a16:creationId xmlns:a16="http://schemas.microsoft.com/office/drawing/2014/main" id="{2A3E5ECD-4206-490D-14AD-4741C398CB11}"/>
              </a:ext>
            </a:extLst>
          </p:cNvPr>
          <p:cNvGrpSpPr/>
          <p:nvPr/>
        </p:nvGrpSpPr>
        <p:grpSpPr>
          <a:xfrm>
            <a:off x="4472817" y="2478913"/>
            <a:ext cx="7185569" cy="927704"/>
            <a:chOff x="4472817" y="2478913"/>
            <a:chExt cx="7185569" cy="927704"/>
          </a:xfrm>
        </p:grpSpPr>
        <p:sp>
          <p:nvSpPr>
            <p:cNvPr id="97" name="TextBox 96">
              <a:extLst>
                <a:ext uri="{FF2B5EF4-FFF2-40B4-BE49-F238E27FC236}">
                  <a16:creationId xmlns:a16="http://schemas.microsoft.com/office/drawing/2014/main" id="{55DC2F6A-E3B3-40DC-1A32-B0E36E7B60F8}"/>
                </a:ext>
              </a:extLst>
            </p:cNvPr>
            <p:cNvSpPr txBox="1"/>
            <p:nvPr/>
          </p:nvSpPr>
          <p:spPr bwMode="auto">
            <a:xfrm>
              <a:off x="4472817" y="2478913"/>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98" name="TextBox 97">
              <a:extLst>
                <a:ext uri="{FF2B5EF4-FFF2-40B4-BE49-F238E27FC236}">
                  <a16:creationId xmlns:a16="http://schemas.microsoft.com/office/drawing/2014/main" id="{69DE9F3B-1B8C-0371-F025-556820424924}"/>
                </a:ext>
              </a:extLst>
            </p:cNvPr>
            <p:cNvSpPr txBox="1"/>
            <p:nvPr/>
          </p:nvSpPr>
          <p:spPr bwMode="auto">
            <a:xfrm>
              <a:off x="4664118" y="2492194"/>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99" name="TextBox 98">
              <a:extLst>
                <a:ext uri="{FF2B5EF4-FFF2-40B4-BE49-F238E27FC236}">
                  <a16:creationId xmlns:a16="http://schemas.microsoft.com/office/drawing/2014/main" id="{4671FE90-0F5C-385E-1DD7-0B93EF587EC0}"/>
                </a:ext>
              </a:extLst>
            </p:cNvPr>
            <p:cNvSpPr txBox="1"/>
            <p:nvPr/>
          </p:nvSpPr>
          <p:spPr bwMode="auto">
            <a:xfrm>
              <a:off x="4884969" y="2590393"/>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00" name="TextBox 99">
              <a:extLst>
                <a:ext uri="{FF2B5EF4-FFF2-40B4-BE49-F238E27FC236}">
                  <a16:creationId xmlns:a16="http://schemas.microsoft.com/office/drawing/2014/main" id="{C66EDA39-1FEB-F7E9-44EC-E90FA79A6A9E}"/>
                </a:ext>
              </a:extLst>
            </p:cNvPr>
            <p:cNvSpPr txBox="1"/>
            <p:nvPr/>
          </p:nvSpPr>
          <p:spPr bwMode="auto">
            <a:xfrm>
              <a:off x="4811656" y="2585949"/>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01" name="TextBox 100">
              <a:extLst>
                <a:ext uri="{FF2B5EF4-FFF2-40B4-BE49-F238E27FC236}">
                  <a16:creationId xmlns:a16="http://schemas.microsoft.com/office/drawing/2014/main" id="{57E2A282-85DC-063D-E47A-FC1B5AE0A759}"/>
                </a:ext>
              </a:extLst>
            </p:cNvPr>
            <p:cNvSpPr txBox="1"/>
            <p:nvPr/>
          </p:nvSpPr>
          <p:spPr bwMode="auto">
            <a:xfrm>
              <a:off x="5040673" y="2654090"/>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02" name="TextBox 101">
              <a:extLst>
                <a:ext uri="{FF2B5EF4-FFF2-40B4-BE49-F238E27FC236}">
                  <a16:creationId xmlns:a16="http://schemas.microsoft.com/office/drawing/2014/main" id="{01799A28-103F-4FC3-7B00-6C7514270FC5}"/>
                </a:ext>
              </a:extLst>
            </p:cNvPr>
            <p:cNvSpPr txBox="1"/>
            <p:nvPr/>
          </p:nvSpPr>
          <p:spPr bwMode="auto">
            <a:xfrm>
              <a:off x="5092649" y="2660098"/>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03" name="TextBox 102">
              <a:extLst>
                <a:ext uri="{FF2B5EF4-FFF2-40B4-BE49-F238E27FC236}">
                  <a16:creationId xmlns:a16="http://schemas.microsoft.com/office/drawing/2014/main" id="{C252DD60-301E-8FB7-6D52-DA0DABFCB073}"/>
                </a:ext>
              </a:extLst>
            </p:cNvPr>
            <p:cNvSpPr txBox="1"/>
            <p:nvPr/>
          </p:nvSpPr>
          <p:spPr bwMode="auto">
            <a:xfrm>
              <a:off x="5445448" y="2717787"/>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04" name="TextBox 103">
              <a:extLst>
                <a:ext uri="{FF2B5EF4-FFF2-40B4-BE49-F238E27FC236}">
                  <a16:creationId xmlns:a16="http://schemas.microsoft.com/office/drawing/2014/main" id="{295060A1-238C-734F-ADC7-D35F3B48BF24}"/>
                </a:ext>
              </a:extLst>
            </p:cNvPr>
            <p:cNvSpPr txBox="1"/>
            <p:nvPr/>
          </p:nvSpPr>
          <p:spPr bwMode="auto">
            <a:xfrm>
              <a:off x="5715103" y="2723467"/>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05" name="TextBox 104">
              <a:extLst>
                <a:ext uri="{FF2B5EF4-FFF2-40B4-BE49-F238E27FC236}">
                  <a16:creationId xmlns:a16="http://schemas.microsoft.com/office/drawing/2014/main" id="{9989AD2A-12C6-52AB-569D-EAC6B96CB2A0}"/>
                </a:ext>
              </a:extLst>
            </p:cNvPr>
            <p:cNvSpPr txBox="1"/>
            <p:nvPr/>
          </p:nvSpPr>
          <p:spPr bwMode="auto">
            <a:xfrm>
              <a:off x="5766293" y="2714182"/>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06" name="TextBox 105">
              <a:extLst>
                <a:ext uri="{FF2B5EF4-FFF2-40B4-BE49-F238E27FC236}">
                  <a16:creationId xmlns:a16="http://schemas.microsoft.com/office/drawing/2014/main" id="{84409EEE-D1A9-3FED-1798-B4416D07ADA1}"/>
                </a:ext>
              </a:extLst>
            </p:cNvPr>
            <p:cNvSpPr txBox="1"/>
            <p:nvPr/>
          </p:nvSpPr>
          <p:spPr bwMode="auto">
            <a:xfrm>
              <a:off x="6127466" y="2718762"/>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07" name="TextBox 106">
              <a:extLst>
                <a:ext uri="{FF2B5EF4-FFF2-40B4-BE49-F238E27FC236}">
                  <a16:creationId xmlns:a16="http://schemas.microsoft.com/office/drawing/2014/main" id="{1F67E332-9131-52FA-C192-499FCC77811C}"/>
                </a:ext>
              </a:extLst>
            </p:cNvPr>
            <p:cNvSpPr txBox="1"/>
            <p:nvPr/>
          </p:nvSpPr>
          <p:spPr bwMode="auto">
            <a:xfrm>
              <a:off x="5949309" y="2723341"/>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08" name="TextBox 107">
              <a:extLst>
                <a:ext uri="{FF2B5EF4-FFF2-40B4-BE49-F238E27FC236}">
                  <a16:creationId xmlns:a16="http://schemas.microsoft.com/office/drawing/2014/main" id="{8BCD2453-D6B8-868B-C45A-71C7AA2265EE}"/>
                </a:ext>
              </a:extLst>
            </p:cNvPr>
            <p:cNvSpPr txBox="1"/>
            <p:nvPr/>
          </p:nvSpPr>
          <p:spPr bwMode="auto">
            <a:xfrm>
              <a:off x="6132408" y="2790736"/>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09" name="TextBox 108">
              <a:extLst>
                <a:ext uri="{FF2B5EF4-FFF2-40B4-BE49-F238E27FC236}">
                  <a16:creationId xmlns:a16="http://schemas.microsoft.com/office/drawing/2014/main" id="{F3CD1164-02F3-81F5-154F-A802B5754131}"/>
                </a:ext>
              </a:extLst>
            </p:cNvPr>
            <p:cNvSpPr txBox="1"/>
            <p:nvPr/>
          </p:nvSpPr>
          <p:spPr bwMode="auto">
            <a:xfrm>
              <a:off x="6246472" y="2897205"/>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10" name="TextBox 109">
              <a:extLst>
                <a:ext uri="{FF2B5EF4-FFF2-40B4-BE49-F238E27FC236}">
                  <a16:creationId xmlns:a16="http://schemas.microsoft.com/office/drawing/2014/main" id="{E682BF04-A60D-28F3-F92A-1986821A4B43}"/>
                </a:ext>
              </a:extLst>
            </p:cNvPr>
            <p:cNvSpPr txBox="1"/>
            <p:nvPr/>
          </p:nvSpPr>
          <p:spPr bwMode="auto">
            <a:xfrm>
              <a:off x="6694465" y="2991857"/>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11" name="TextBox 110">
              <a:extLst>
                <a:ext uri="{FF2B5EF4-FFF2-40B4-BE49-F238E27FC236}">
                  <a16:creationId xmlns:a16="http://schemas.microsoft.com/office/drawing/2014/main" id="{8AA8DAA4-B31B-7D93-60A5-5D3E9DA3D9E3}"/>
                </a:ext>
              </a:extLst>
            </p:cNvPr>
            <p:cNvSpPr txBox="1"/>
            <p:nvPr/>
          </p:nvSpPr>
          <p:spPr bwMode="auto">
            <a:xfrm>
              <a:off x="6419681" y="3001376"/>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12" name="TextBox 111">
              <a:extLst>
                <a:ext uri="{FF2B5EF4-FFF2-40B4-BE49-F238E27FC236}">
                  <a16:creationId xmlns:a16="http://schemas.microsoft.com/office/drawing/2014/main" id="{22974E26-0EC3-39A9-2ED4-0E990A159240}"/>
                </a:ext>
              </a:extLst>
            </p:cNvPr>
            <p:cNvSpPr txBox="1"/>
            <p:nvPr/>
          </p:nvSpPr>
          <p:spPr bwMode="auto">
            <a:xfrm>
              <a:off x="6330336" y="2903968"/>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13" name="TextBox 112">
              <a:extLst>
                <a:ext uri="{FF2B5EF4-FFF2-40B4-BE49-F238E27FC236}">
                  <a16:creationId xmlns:a16="http://schemas.microsoft.com/office/drawing/2014/main" id="{ED0840EA-C4FF-4C3D-F0FE-F475E9B9D84D}"/>
                </a:ext>
              </a:extLst>
            </p:cNvPr>
            <p:cNvSpPr txBox="1"/>
            <p:nvPr/>
          </p:nvSpPr>
          <p:spPr bwMode="auto">
            <a:xfrm>
              <a:off x="6477786" y="3006507"/>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14" name="TextBox 113">
              <a:extLst>
                <a:ext uri="{FF2B5EF4-FFF2-40B4-BE49-F238E27FC236}">
                  <a16:creationId xmlns:a16="http://schemas.microsoft.com/office/drawing/2014/main" id="{9CDA5CA9-BBAF-EA54-9BA7-64FFFF079664}"/>
                </a:ext>
              </a:extLst>
            </p:cNvPr>
            <p:cNvSpPr txBox="1"/>
            <p:nvPr/>
          </p:nvSpPr>
          <p:spPr bwMode="auto">
            <a:xfrm>
              <a:off x="6739512" y="2991857"/>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15" name="TextBox 114">
              <a:extLst>
                <a:ext uri="{FF2B5EF4-FFF2-40B4-BE49-F238E27FC236}">
                  <a16:creationId xmlns:a16="http://schemas.microsoft.com/office/drawing/2014/main" id="{726897F7-ECF1-B7A4-8CA2-C1DD1185D380}"/>
                </a:ext>
              </a:extLst>
            </p:cNvPr>
            <p:cNvSpPr txBox="1"/>
            <p:nvPr/>
          </p:nvSpPr>
          <p:spPr bwMode="auto">
            <a:xfrm>
              <a:off x="6551187" y="2991857"/>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16" name="TextBox 115">
              <a:extLst>
                <a:ext uri="{FF2B5EF4-FFF2-40B4-BE49-F238E27FC236}">
                  <a16:creationId xmlns:a16="http://schemas.microsoft.com/office/drawing/2014/main" id="{E7FC2878-2B1A-2346-279B-C6EA584D6409}"/>
                </a:ext>
              </a:extLst>
            </p:cNvPr>
            <p:cNvSpPr txBox="1"/>
            <p:nvPr/>
          </p:nvSpPr>
          <p:spPr bwMode="auto">
            <a:xfrm>
              <a:off x="6951280" y="2991857"/>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17" name="TextBox 116">
              <a:extLst>
                <a:ext uri="{FF2B5EF4-FFF2-40B4-BE49-F238E27FC236}">
                  <a16:creationId xmlns:a16="http://schemas.microsoft.com/office/drawing/2014/main" id="{79AD0BAE-BD64-1DBF-58A9-8D6EDFC1E18D}"/>
                </a:ext>
              </a:extLst>
            </p:cNvPr>
            <p:cNvSpPr txBox="1"/>
            <p:nvPr/>
          </p:nvSpPr>
          <p:spPr bwMode="auto">
            <a:xfrm>
              <a:off x="6979464" y="2991857"/>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18" name="TextBox 117">
              <a:extLst>
                <a:ext uri="{FF2B5EF4-FFF2-40B4-BE49-F238E27FC236}">
                  <a16:creationId xmlns:a16="http://schemas.microsoft.com/office/drawing/2014/main" id="{157ED30C-2097-5993-8EC6-67D8D2D53DDD}"/>
                </a:ext>
              </a:extLst>
            </p:cNvPr>
            <p:cNvSpPr txBox="1"/>
            <p:nvPr/>
          </p:nvSpPr>
          <p:spPr bwMode="auto">
            <a:xfrm>
              <a:off x="7146821" y="2991857"/>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19" name="TextBox 118">
              <a:extLst>
                <a:ext uri="{FF2B5EF4-FFF2-40B4-BE49-F238E27FC236}">
                  <a16:creationId xmlns:a16="http://schemas.microsoft.com/office/drawing/2014/main" id="{6FBF9DA1-5D98-344F-E94F-FAF9CEA287F1}"/>
                </a:ext>
              </a:extLst>
            </p:cNvPr>
            <p:cNvSpPr txBox="1"/>
            <p:nvPr/>
          </p:nvSpPr>
          <p:spPr bwMode="auto">
            <a:xfrm>
              <a:off x="7058637" y="2991857"/>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20" name="TextBox 119">
              <a:extLst>
                <a:ext uri="{FF2B5EF4-FFF2-40B4-BE49-F238E27FC236}">
                  <a16:creationId xmlns:a16="http://schemas.microsoft.com/office/drawing/2014/main" id="{41124065-F280-DBCC-BCC1-043192DA5454}"/>
                </a:ext>
              </a:extLst>
            </p:cNvPr>
            <p:cNvSpPr txBox="1"/>
            <p:nvPr/>
          </p:nvSpPr>
          <p:spPr bwMode="auto">
            <a:xfrm>
              <a:off x="7444886" y="2991857"/>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21" name="TextBox 120">
              <a:extLst>
                <a:ext uri="{FF2B5EF4-FFF2-40B4-BE49-F238E27FC236}">
                  <a16:creationId xmlns:a16="http://schemas.microsoft.com/office/drawing/2014/main" id="{8CB9B666-7520-226E-0A31-28931E53EC49}"/>
                </a:ext>
              </a:extLst>
            </p:cNvPr>
            <p:cNvSpPr txBox="1"/>
            <p:nvPr/>
          </p:nvSpPr>
          <p:spPr bwMode="auto">
            <a:xfrm>
              <a:off x="7237879" y="2991857"/>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22" name="TextBox 121">
              <a:extLst>
                <a:ext uri="{FF2B5EF4-FFF2-40B4-BE49-F238E27FC236}">
                  <a16:creationId xmlns:a16="http://schemas.microsoft.com/office/drawing/2014/main" id="{B514F26A-10B1-96A1-DB7B-D1915F7819EF}"/>
                </a:ext>
              </a:extLst>
            </p:cNvPr>
            <p:cNvSpPr txBox="1"/>
            <p:nvPr/>
          </p:nvSpPr>
          <p:spPr bwMode="auto">
            <a:xfrm>
              <a:off x="7343593" y="2991857"/>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23" name="TextBox 122">
              <a:extLst>
                <a:ext uri="{FF2B5EF4-FFF2-40B4-BE49-F238E27FC236}">
                  <a16:creationId xmlns:a16="http://schemas.microsoft.com/office/drawing/2014/main" id="{DBF592BB-0E7A-527D-0C61-C72BD1D4BF36}"/>
                </a:ext>
              </a:extLst>
            </p:cNvPr>
            <p:cNvSpPr txBox="1"/>
            <p:nvPr/>
          </p:nvSpPr>
          <p:spPr bwMode="auto">
            <a:xfrm>
              <a:off x="11216684" y="2991857"/>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grpSp>
      <p:grpSp>
        <p:nvGrpSpPr>
          <p:cNvPr id="136" name="Group 135">
            <a:extLst>
              <a:ext uri="{FF2B5EF4-FFF2-40B4-BE49-F238E27FC236}">
                <a16:creationId xmlns:a16="http://schemas.microsoft.com/office/drawing/2014/main" id="{FE34928F-C0AE-16FC-C001-B4B47A945905}"/>
              </a:ext>
            </a:extLst>
          </p:cNvPr>
          <p:cNvGrpSpPr/>
          <p:nvPr/>
        </p:nvGrpSpPr>
        <p:grpSpPr>
          <a:xfrm>
            <a:off x="5203877" y="3181694"/>
            <a:ext cx="2447011" cy="723590"/>
            <a:chOff x="5203877" y="3181694"/>
            <a:chExt cx="2447011" cy="723590"/>
          </a:xfrm>
        </p:grpSpPr>
        <p:sp>
          <p:nvSpPr>
            <p:cNvPr id="125" name="TextBox 124">
              <a:extLst>
                <a:ext uri="{FF2B5EF4-FFF2-40B4-BE49-F238E27FC236}">
                  <a16:creationId xmlns:a16="http://schemas.microsoft.com/office/drawing/2014/main" id="{F6179661-4780-D8E4-C86F-091DA831FE7C}"/>
                </a:ext>
              </a:extLst>
            </p:cNvPr>
            <p:cNvSpPr txBox="1"/>
            <p:nvPr/>
          </p:nvSpPr>
          <p:spPr bwMode="auto">
            <a:xfrm>
              <a:off x="5203877" y="3181694"/>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26" name="TextBox 125">
              <a:extLst>
                <a:ext uri="{FF2B5EF4-FFF2-40B4-BE49-F238E27FC236}">
                  <a16:creationId xmlns:a16="http://schemas.microsoft.com/office/drawing/2014/main" id="{10BD2143-5E47-FBD3-B7CE-5FB4B0C35203}"/>
                </a:ext>
              </a:extLst>
            </p:cNvPr>
            <p:cNvSpPr txBox="1"/>
            <p:nvPr/>
          </p:nvSpPr>
          <p:spPr bwMode="auto">
            <a:xfrm>
              <a:off x="6409784" y="3495947"/>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27" name="TextBox 126">
              <a:extLst>
                <a:ext uri="{FF2B5EF4-FFF2-40B4-BE49-F238E27FC236}">
                  <a16:creationId xmlns:a16="http://schemas.microsoft.com/office/drawing/2014/main" id="{5275CC3E-4BC7-A2A1-BE1A-6085D13AD8F0}"/>
                </a:ext>
              </a:extLst>
            </p:cNvPr>
            <p:cNvSpPr txBox="1"/>
            <p:nvPr/>
          </p:nvSpPr>
          <p:spPr bwMode="auto">
            <a:xfrm>
              <a:off x="6073805" y="3494080"/>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28" name="TextBox 127">
              <a:extLst>
                <a:ext uri="{FF2B5EF4-FFF2-40B4-BE49-F238E27FC236}">
                  <a16:creationId xmlns:a16="http://schemas.microsoft.com/office/drawing/2014/main" id="{236DB821-E0DE-A295-A20F-244AC39AF54D}"/>
                </a:ext>
              </a:extLst>
            </p:cNvPr>
            <p:cNvSpPr txBox="1"/>
            <p:nvPr/>
          </p:nvSpPr>
          <p:spPr bwMode="auto">
            <a:xfrm>
              <a:off x="6583675" y="3500268"/>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29" name="TextBox 128">
              <a:extLst>
                <a:ext uri="{FF2B5EF4-FFF2-40B4-BE49-F238E27FC236}">
                  <a16:creationId xmlns:a16="http://schemas.microsoft.com/office/drawing/2014/main" id="{525CF5A1-790F-AAC7-AF0D-D7A31A80DA14}"/>
                </a:ext>
              </a:extLst>
            </p:cNvPr>
            <p:cNvSpPr txBox="1"/>
            <p:nvPr/>
          </p:nvSpPr>
          <p:spPr bwMode="auto">
            <a:xfrm>
              <a:off x="5845307" y="3505174"/>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30" name="TextBox 129">
              <a:extLst>
                <a:ext uri="{FF2B5EF4-FFF2-40B4-BE49-F238E27FC236}">
                  <a16:creationId xmlns:a16="http://schemas.microsoft.com/office/drawing/2014/main" id="{965D1721-7477-7BE2-EFFA-AAA0BF246578}"/>
                </a:ext>
              </a:extLst>
            </p:cNvPr>
            <p:cNvSpPr txBox="1"/>
            <p:nvPr/>
          </p:nvSpPr>
          <p:spPr bwMode="auto">
            <a:xfrm>
              <a:off x="6991586" y="3497146"/>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31" name="TextBox 130">
              <a:extLst>
                <a:ext uri="{FF2B5EF4-FFF2-40B4-BE49-F238E27FC236}">
                  <a16:creationId xmlns:a16="http://schemas.microsoft.com/office/drawing/2014/main" id="{EAB5B091-A5CF-2765-EEF3-FD602CD05ED7}"/>
                </a:ext>
              </a:extLst>
            </p:cNvPr>
            <p:cNvSpPr txBox="1"/>
            <p:nvPr/>
          </p:nvSpPr>
          <p:spPr bwMode="auto">
            <a:xfrm>
              <a:off x="6663871" y="3503580"/>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32" name="TextBox 131">
              <a:extLst>
                <a:ext uri="{FF2B5EF4-FFF2-40B4-BE49-F238E27FC236}">
                  <a16:creationId xmlns:a16="http://schemas.microsoft.com/office/drawing/2014/main" id="{9F08D305-54F0-BDCB-BE78-B99071D33D88}"/>
                </a:ext>
              </a:extLst>
            </p:cNvPr>
            <p:cNvSpPr txBox="1"/>
            <p:nvPr/>
          </p:nvSpPr>
          <p:spPr bwMode="auto">
            <a:xfrm>
              <a:off x="7209186" y="3494056"/>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33" name="TextBox 132">
              <a:extLst>
                <a:ext uri="{FF2B5EF4-FFF2-40B4-BE49-F238E27FC236}">
                  <a16:creationId xmlns:a16="http://schemas.microsoft.com/office/drawing/2014/main" id="{15268EB7-EA40-ECF0-22F9-ECCCC0E6AF04}"/>
                </a:ext>
              </a:extLst>
            </p:cNvPr>
            <p:cNvSpPr txBox="1"/>
            <p:nvPr/>
          </p:nvSpPr>
          <p:spPr bwMode="auto">
            <a:xfrm>
              <a:off x="6701191" y="3500986"/>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34" name="TextBox 133">
              <a:extLst>
                <a:ext uri="{FF2B5EF4-FFF2-40B4-BE49-F238E27FC236}">
                  <a16:creationId xmlns:a16="http://schemas.microsoft.com/office/drawing/2014/main" id="{4F216ADE-A77C-58C9-E641-399C9E5DB7BE}"/>
                </a:ext>
              </a:extLst>
            </p:cNvPr>
            <p:cNvSpPr txBox="1"/>
            <p:nvPr/>
          </p:nvSpPr>
          <p:spPr bwMode="auto">
            <a:xfrm>
              <a:off x="6898902" y="3498707"/>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35" name="TextBox 134">
              <a:extLst>
                <a:ext uri="{FF2B5EF4-FFF2-40B4-BE49-F238E27FC236}">
                  <a16:creationId xmlns:a16="http://schemas.microsoft.com/office/drawing/2014/main" id="{0206FF65-CBF4-28B6-F7B9-D94214EE7B25}"/>
                </a:ext>
              </a:extLst>
            </p:cNvPr>
            <p:cNvSpPr txBox="1"/>
            <p:nvPr/>
          </p:nvSpPr>
          <p:spPr bwMode="auto">
            <a:xfrm>
              <a:off x="6822042" y="3496956"/>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grpSp>
    </p:spTree>
    <p:extLst>
      <p:ext uri="{BB962C8B-B14F-4D97-AF65-F5344CB8AC3E}">
        <p14:creationId xmlns:p14="http://schemas.microsoft.com/office/powerpoint/2010/main" val="39987748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EEAEE-1888-A164-FB6C-E527FCE1D907}"/>
              </a:ext>
            </a:extLst>
          </p:cNvPr>
          <p:cNvSpPr>
            <a:spLocks noGrp="1"/>
          </p:cNvSpPr>
          <p:nvPr>
            <p:ph type="title"/>
          </p:nvPr>
        </p:nvSpPr>
        <p:spPr/>
        <p:txBody>
          <a:bodyPr/>
          <a:lstStyle/>
          <a:p>
            <a:r>
              <a:rPr lang="en-US" altLang="en-US" dirty="0"/>
              <a:t>NADIM II: </a:t>
            </a:r>
            <a:r>
              <a:rPr lang="en-IN" dirty="0"/>
              <a:t>PFS by pCR Status (Secondary Endpoint)</a:t>
            </a:r>
          </a:p>
        </p:txBody>
      </p:sp>
      <p:sp>
        <p:nvSpPr>
          <p:cNvPr id="7" name="TextBox 6">
            <a:extLst>
              <a:ext uri="{FF2B5EF4-FFF2-40B4-BE49-F238E27FC236}">
                <a16:creationId xmlns:a16="http://schemas.microsoft.com/office/drawing/2014/main" id="{0E9019A6-2983-54B2-8EC4-B9E865B7E979}"/>
              </a:ext>
            </a:extLst>
          </p:cNvPr>
          <p:cNvSpPr txBox="1"/>
          <p:nvPr/>
        </p:nvSpPr>
        <p:spPr bwMode="auto">
          <a:xfrm rot="16200000">
            <a:off x="-577113" y="3197445"/>
            <a:ext cx="2843149"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b="1" dirty="0">
                <a:solidFill>
                  <a:schemeClr val="bg1"/>
                </a:solidFill>
                <a:latin typeface="Calibri" panose="020F0502020204030204" pitchFamily="34" charset="0"/>
              </a:rPr>
              <a:t>PFS Probability (ITT</a:t>
            </a:r>
            <a:r>
              <a:rPr lang="en-US" dirty="0">
                <a:solidFill>
                  <a:schemeClr val="bg1"/>
                </a:solidFill>
                <a:latin typeface="Calibri" panose="020F0502020204030204" pitchFamily="34" charset="0"/>
              </a:rPr>
              <a:t>)</a:t>
            </a:r>
            <a:endParaRPr lang="en-US" b="1" dirty="0">
              <a:solidFill>
                <a:schemeClr val="bg1"/>
              </a:solidFill>
              <a:latin typeface="Calibri" panose="020F0502020204030204" pitchFamily="34" charset="0"/>
            </a:endParaRPr>
          </a:p>
        </p:txBody>
      </p:sp>
      <p:sp>
        <p:nvSpPr>
          <p:cNvPr id="9" name="TextBox 8">
            <a:extLst>
              <a:ext uri="{FF2B5EF4-FFF2-40B4-BE49-F238E27FC236}">
                <a16:creationId xmlns:a16="http://schemas.microsoft.com/office/drawing/2014/main" id="{91C3FE7D-B9D8-19BA-A1D5-2EA4A3E54F1F}"/>
              </a:ext>
            </a:extLst>
          </p:cNvPr>
          <p:cNvSpPr txBox="1"/>
          <p:nvPr/>
        </p:nvSpPr>
        <p:spPr bwMode="auto">
          <a:xfrm>
            <a:off x="1202242" y="5148943"/>
            <a:ext cx="493776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b="1" dirty="0">
                <a:solidFill>
                  <a:schemeClr val="bg1"/>
                </a:solidFill>
                <a:latin typeface="Calibri" panose="020F0502020204030204" pitchFamily="34" charset="0"/>
              </a:rPr>
              <a:t>Mo F</a:t>
            </a:r>
            <a:r>
              <a:rPr lang="en-US" dirty="0">
                <a:solidFill>
                  <a:schemeClr val="bg1"/>
                </a:solidFill>
                <a:latin typeface="Calibri" panose="020F0502020204030204" pitchFamily="34" charset="0"/>
              </a:rPr>
              <a:t>rom </a:t>
            </a:r>
            <a:r>
              <a:rPr lang="en-US" b="1" dirty="0">
                <a:solidFill>
                  <a:schemeClr val="bg1"/>
                </a:solidFill>
                <a:latin typeface="Calibri" panose="020F0502020204030204" pitchFamily="34" charset="0"/>
              </a:rPr>
              <a:t>Randomization</a:t>
            </a:r>
          </a:p>
        </p:txBody>
      </p:sp>
      <p:grpSp>
        <p:nvGrpSpPr>
          <p:cNvPr id="15" name="Group 14">
            <a:extLst>
              <a:ext uri="{FF2B5EF4-FFF2-40B4-BE49-F238E27FC236}">
                <a16:creationId xmlns:a16="http://schemas.microsoft.com/office/drawing/2014/main" id="{5AA1D839-550F-A02F-0B3E-E8B3CBF0FCFF}"/>
              </a:ext>
            </a:extLst>
          </p:cNvPr>
          <p:cNvGrpSpPr/>
          <p:nvPr/>
        </p:nvGrpSpPr>
        <p:grpSpPr>
          <a:xfrm>
            <a:off x="9392911" y="6207927"/>
            <a:ext cx="2488502" cy="454909"/>
            <a:chOff x="9392911" y="6207927"/>
            <a:chExt cx="2488502" cy="454909"/>
          </a:xfrm>
        </p:grpSpPr>
        <p:pic>
          <p:nvPicPr>
            <p:cNvPr id="16" name="Picture 15" descr="A picture containing text, ax, wheel&#10;&#10;Description automatically generated">
              <a:extLst>
                <a:ext uri="{FF2B5EF4-FFF2-40B4-BE49-F238E27FC236}">
                  <a16:creationId xmlns:a16="http://schemas.microsoft.com/office/drawing/2014/main" id="{29A715C7-0DC6-07BE-2342-0F7AE7F055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7" name="Rectangle 16">
              <a:extLst>
                <a:ext uri="{FF2B5EF4-FFF2-40B4-BE49-F238E27FC236}">
                  <a16:creationId xmlns:a16="http://schemas.microsoft.com/office/drawing/2014/main" id="{C3AAB1E4-6D2B-7605-C5A7-2D375F64402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3" name="Text Box 15">
            <a:extLst>
              <a:ext uri="{FF2B5EF4-FFF2-40B4-BE49-F238E27FC236}">
                <a16:creationId xmlns:a16="http://schemas.microsoft.com/office/drawing/2014/main" id="{773AA09D-097B-3270-5853-D86CBEB64763}"/>
              </a:ext>
            </a:extLst>
          </p:cNvPr>
          <p:cNvSpPr txBox="1">
            <a:spLocks noChangeArrowheads="1"/>
          </p:cNvSpPr>
          <p:nvPr/>
        </p:nvSpPr>
        <p:spPr bwMode="auto">
          <a:xfrm>
            <a:off x="450613" y="6360990"/>
            <a:ext cx="8819511"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Provencio. WCLC 2022. Abstr PL03.12. Reproduced with permission.</a:t>
            </a:r>
          </a:p>
        </p:txBody>
      </p:sp>
      <p:sp>
        <p:nvSpPr>
          <p:cNvPr id="21" name="TextBox 20">
            <a:extLst>
              <a:ext uri="{FF2B5EF4-FFF2-40B4-BE49-F238E27FC236}">
                <a16:creationId xmlns:a16="http://schemas.microsoft.com/office/drawing/2014/main" id="{F2C38DA0-F7B1-311A-4ED4-E0E86C7D8B38}"/>
              </a:ext>
            </a:extLst>
          </p:cNvPr>
          <p:cNvSpPr txBox="1"/>
          <p:nvPr/>
        </p:nvSpPr>
        <p:spPr bwMode="auto">
          <a:xfrm>
            <a:off x="1202242" y="1498288"/>
            <a:ext cx="493776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b="1" dirty="0">
                <a:solidFill>
                  <a:schemeClr val="bg1"/>
                </a:solidFill>
                <a:latin typeface="Calibri" panose="020F0502020204030204" pitchFamily="34" charset="0"/>
              </a:rPr>
              <a:t>Nivo + CT (ITT)</a:t>
            </a:r>
          </a:p>
        </p:txBody>
      </p:sp>
      <p:sp>
        <p:nvSpPr>
          <p:cNvPr id="22" name="TextBox 21">
            <a:extLst>
              <a:ext uri="{FF2B5EF4-FFF2-40B4-BE49-F238E27FC236}">
                <a16:creationId xmlns:a16="http://schemas.microsoft.com/office/drawing/2014/main" id="{BAA44C0E-4E70-AE06-B952-04DFE0FA41AF}"/>
              </a:ext>
            </a:extLst>
          </p:cNvPr>
          <p:cNvSpPr txBox="1"/>
          <p:nvPr/>
        </p:nvSpPr>
        <p:spPr bwMode="auto">
          <a:xfrm>
            <a:off x="7016036" y="1498288"/>
            <a:ext cx="493776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b="1" dirty="0">
                <a:solidFill>
                  <a:schemeClr val="bg1"/>
                </a:solidFill>
                <a:latin typeface="Calibri" panose="020F0502020204030204" pitchFamily="34" charset="0"/>
              </a:rPr>
              <a:t>CT (ITT)</a:t>
            </a:r>
          </a:p>
        </p:txBody>
      </p:sp>
      <p:sp>
        <p:nvSpPr>
          <p:cNvPr id="6" name="TextBox 249">
            <a:extLst>
              <a:ext uri="{FF2B5EF4-FFF2-40B4-BE49-F238E27FC236}">
                <a16:creationId xmlns:a16="http://schemas.microsoft.com/office/drawing/2014/main" id="{15C43A27-4168-9C3B-5AEB-46E6CA0A2DCA}"/>
              </a:ext>
            </a:extLst>
          </p:cNvPr>
          <p:cNvSpPr txBox="1"/>
          <p:nvPr/>
        </p:nvSpPr>
        <p:spPr bwMode="auto">
          <a:xfrm>
            <a:off x="7824" y="5401626"/>
            <a:ext cx="154805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Risk, n</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Complete</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Incomplete</a:t>
            </a:r>
          </a:p>
        </p:txBody>
      </p:sp>
      <p:sp>
        <p:nvSpPr>
          <p:cNvPr id="11" name="TextBox 10">
            <a:extLst>
              <a:ext uri="{FF2B5EF4-FFF2-40B4-BE49-F238E27FC236}">
                <a16:creationId xmlns:a16="http://schemas.microsoft.com/office/drawing/2014/main" id="{BF1CB943-E0B3-FB56-4538-768BB8F09F35}"/>
              </a:ext>
            </a:extLst>
          </p:cNvPr>
          <p:cNvSpPr txBox="1"/>
          <p:nvPr/>
        </p:nvSpPr>
        <p:spPr bwMode="auto">
          <a:xfrm>
            <a:off x="1694040" y="4407992"/>
            <a:ext cx="135494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P</a:t>
            </a:r>
            <a:r>
              <a:rPr lang="en-US" sz="1600" b="0" dirty="0">
                <a:solidFill>
                  <a:schemeClr val="bg1"/>
                </a:solidFill>
                <a:latin typeface="Calibri" panose="020F0502020204030204" pitchFamily="34" charset="0"/>
              </a:rPr>
              <a:t> &lt;.0001</a:t>
            </a:r>
          </a:p>
        </p:txBody>
      </p:sp>
      <p:sp>
        <p:nvSpPr>
          <p:cNvPr id="12" name="TextBox 11">
            <a:extLst>
              <a:ext uri="{FF2B5EF4-FFF2-40B4-BE49-F238E27FC236}">
                <a16:creationId xmlns:a16="http://schemas.microsoft.com/office/drawing/2014/main" id="{34CC6337-C1FC-EDD1-0CE4-8A93D7DF2C30}"/>
              </a:ext>
            </a:extLst>
          </p:cNvPr>
          <p:cNvSpPr txBox="1"/>
          <p:nvPr/>
        </p:nvSpPr>
        <p:spPr bwMode="auto">
          <a:xfrm>
            <a:off x="7404309" y="4407992"/>
            <a:ext cx="135494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P</a:t>
            </a:r>
            <a:r>
              <a:rPr lang="en-US" sz="1600" b="0" dirty="0">
                <a:solidFill>
                  <a:schemeClr val="bg1"/>
                </a:solidFill>
                <a:latin typeface="Calibri" panose="020F0502020204030204" pitchFamily="34" charset="0"/>
              </a:rPr>
              <a:t> = .15</a:t>
            </a:r>
          </a:p>
        </p:txBody>
      </p:sp>
      <p:cxnSp>
        <p:nvCxnSpPr>
          <p:cNvPr id="14" name="Straight Connector 13">
            <a:extLst>
              <a:ext uri="{FF2B5EF4-FFF2-40B4-BE49-F238E27FC236}">
                <a16:creationId xmlns:a16="http://schemas.microsoft.com/office/drawing/2014/main" id="{8F9A4AB6-7405-0F9F-6160-7CB83751C686}"/>
              </a:ext>
            </a:extLst>
          </p:cNvPr>
          <p:cNvCxnSpPr>
            <a:cxnSpLocks/>
          </p:cNvCxnSpPr>
          <p:nvPr/>
        </p:nvCxnSpPr>
        <p:spPr bwMode="auto">
          <a:xfrm>
            <a:off x="1610047" y="1960536"/>
            <a:ext cx="0" cy="278601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9CD121A2-7077-3DEC-3ABB-94D8A65D7DAF}"/>
              </a:ext>
            </a:extLst>
          </p:cNvPr>
          <p:cNvCxnSpPr>
            <a:cxnSpLocks/>
          </p:cNvCxnSpPr>
          <p:nvPr/>
        </p:nvCxnSpPr>
        <p:spPr bwMode="auto">
          <a:xfrm>
            <a:off x="1610047" y="4746546"/>
            <a:ext cx="4623264"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91451D57-4B5F-3137-8852-D8BA83DA8A86}"/>
              </a:ext>
            </a:extLst>
          </p:cNvPr>
          <p:cNvCxnSpPr>
            <a:cxnSpLocks/>
          </p:cNvCxnSpPr>
          <p:nvPr/>
        </p:nvCxnSpPr>
        <p:spPr bwMode="auto">
          <a:xfrm flipH="1">
            <a:off x="1548053" y="196828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D223AEE2-B39F-11A6-7B0A-306E71FCA92A}"/>
              </a:ext>
            </a:extLst>
          </p:cNvPr>
          <p:cNvCxnSpPr>
            <a:cxnSpLocks/>
          </p:cNvCxnSpPr>
          <p:nvPr/>
        </p:nvCxnSpPr>
        <p:spPr bwMode="auto">
          <a:xfrm flipH="1">
            <a:off x="1548053" y="266414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1FCE9A2B-1CFF-DB66-8F71-E6A6437A76AB}"/>
              </a:ext>
            </a:extLst>
          </p:cNvPr>
          <p:cNvCxnSpPr>
            <a:cxnSpLocks/>
          </p:cNvCxnSpPr>
          <p:nvPr/>
        </p:nvCxnSpPr>
        <p:spPr bwMode="auto">
          <a:xfrm flipH="1">
            <a:off x="1548053" y="335999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FCFF8E40-A4EF-98AD-DBAA-4720EE733EDE}"/>
              </a:ext>
            </a:extLst>
          </p:cNvPr>
          <p:cNvCxnSpPr>
            <a:cxnSpLocks/>
          </p:cNvCxnSpPr>
          <p:nvPr/>
        </p:nvCxnSpPr>
        <p:spPr bwMode="auto">
          <a:xfrm flipH="1">
            <a:off x="1548053" y="405585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FF3CF588-185C-AF82-98D3-909764D34B26}"/>
              </a:ext>
            </a:extLst>
          </p:cNvPr>
          <p:cNvCxnSpPr>
            <a:cxnSpLocks/>
          </p:cNvCxnSpPr>
          <p:nvPr/>
        </p:nvCxnSpPr>
        <p:spPr bwMode="auto">
          <a:xfrm flipH="1">
            <a:off x="1548053" y="475171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9C488BF2-62D3-1308-6645-4E118B840D0A}"/>
              </a:ext>
            </a:extLst>
          </p:cNvPr>
          <p:cNvCxnSpPr>
            <a:cxnSpLocks/>
          </p:cNvCxnSpPr>
          <p:nvPr/>
        </p:nvCxnSpPr>
        <p:spPr bwMode="auto">
          <a:xfrm>
            <a:off x="1610047" y="474654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13E55D33-E2F7-B582-5E8C-8D66AAACD9DF}"/>
              </a:ext>
            </a:extLst>
          </p:cNvPr>
          <p:cNvCxnSpPr>
            <a:cxnSpLocks/>
          </p:cNvCxnSpPr>
          <p:nvPr/>
        </p:nvCxnSpPr>
        <p:spPr bwMode="auto">
          <a:xfrm>
            <a:off x="1978132" y="474654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E750A84C-1FBE-1815-57F6-24BDC3B93690}"/>
              </a:ext>
            </a:extLst>
          </p:cNvPr>
          <p:cNvCxnSpPr>
            <a:cxnSpLocks/>
          </p:cNvCxnSpPr>
          <p:nvPr/>
        </p:nvCxnSpPr>
        <p:spPr bwMode="auto">
          <a:xfrm>
            <a:off x="2346217" y="474654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4639294F-CEDD-BFA2-1CB6-29300A70C1F6}"/>
              </a:ext>
            </a:extLst>
          </p:cNvPr>
          <p:cNvCxnSpPr>
            <a:cxnSpLocks/>
          </p:cNvCxnSpPr>
          <p:nvPr/>
        </p:nvCxnSpPr>
        <p:spPr bwMode="auto">
          <a:xfrm>
            <a:off x="2714302" y="474654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295DFBBC-1A5A-B8A2-CFE1-D5D772256883}"/>
              </a:ext>
            </a:extLst>
          </p:cNvPr>
          <p:cNvCxnSpPr>
            <a:cxnSpLocks/>
          </p:cNvCxnSpPr>
          <p:nvPr/>
        </p:nvCxnSpPr>
        <p:spPr bwMode="auto">
          <a:xfrm>
            <a:off x="3082387" y="474654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B973F047-6B69-F17E-A358-6BD2347CD844}"/>
              </a:ext>
            </a:extLst>
          </p:cNvPr>
          <p:cNvCxnSpPr>
            <a:cxnSpLocks/>
          </p:cNvCxnSpPr>
          <p:nvPr/>
        </p:nvCxnSpPr>
        <p:spPr bwMode="auto">
          <a:xfrm>
            <a:off x="3450472" y="474654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3A072194-FD06-3140-4A12-CD5FBD0C332A}"/>
              </a:ext>
            </a:extLst>
          </p:cNvPr>
          <p:cNvCxnSpPr>
            <a:cxnSpLocks/>
          </p:cNvCxnSpPr>
          <p:nvPr/>
        </p:nvCxnSpPr>
        <p:spPr bwMode="auto">
          <a:xfrm>
            <a:off x="3818557" y="474654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DDC0866A-D6F5-AD66-79B0-A4AB70AED8A5}"/>
              </a:ext>
            </a:extLst>
          </p:cNvPr>
          <p:cNvCxnSpPr>
            <a:cxnSpLocks/>
          </p:cNvCxnSpPr>
          <p:nvPr/>
        </p:nvCxnSpPr>
        <p:spPr bwMode="auto">
          <a:xfrm>
            <a:off x="4186642" y="474654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18FCE0A5-98E0-EEF8-97D2-8E1EDD1418DC}"/>
              </a:ext>
            </a:extLst>
          </p:cNvPr>
          <p:cNvCxnSpPr>
            <a:cxnSpLocks/>
          </p:cNvCxnSpPr>
          <p:nvPr/>
        </p:nvCxnSpPr>
        <p:spPr bwMode="auto">
          <a:xfrm>
            <a:off x="4554727" y="474654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39750A3D-A0BB-CE27-9F9C-141E5FB30A80}"/>
              </a:ext>
            </a:extLst>
          </p:cNvPr>
          <p:cNvCxnSpPr>
            <a:cxnSpLocks/>
          </p:cNvCxnSpPr>
          <p:nvPr/>
        </p:nvCxnSpPr>
        <p:spPr bwMode="auto">
          <a:xfrm>
            <a:off x="4922812" y="474654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758BEC72-D4A9-6DFC-5900-D82CC96A3572}"/>
              </a:ext>
            </a:extLst>
          </p:cNvPr>
          <p:cNvCxnSpPr>
            <a:cxnSpLocks/>
          </p:cNvCxnSpPr>
          <p:nvPr/>
        </p:nvCxnSpPr>
        <p:spPr bwMode="auto">
          <a:xfrm>
            <a:off x="5290897" y="474654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322D0585-2AFB-DB08-F04F-115C614A5785}"/>
              </a:ext>
            </a:extLst>
          </p:cNvPr>
          <p:cNvCxnSpPr>
            <a:cxnSpLocks/>
          </p:cNvCxnSpPr>
          <p:nvPr/>
        </p:nvCxnSpPr>
        <p:spPr bwMode="auto">
          <a:xfrm>
            <a:off x="5658982" y="474654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2537B33F-196A-FE1D-8DDA-ECBA94AC4592}"/>
              </a:ext>
            </a:extLst>
          </p:cNvPr>
          <p:cNvCxnSpPr>
            <a:cxnSpLocks/>
          </p:cNvCxnSpPr>
          <p:nvPr/>
        </p:nvCxnSpPr>
        <p:spPr bwMode="auto">
          <a:xfrm>
            <a:off x="6027064" y="4746546"/>
            <a:ext cx="0" cy="64008"/>
          </a:xfrm>
          <a:prstGeom prst="line">
            <a:avLst/>
          </a:prstGeom>
          <a:noFill/>
          <a:ln w="28575" cap="flat" cmpd="sng" algn="ctr">
            <a:solidFill>
              <a:schemeClr val="bg1"/>
            </a:solidFill>
            <a:prstDash val="solid"/>
            <a:round/>
            <a:headEnd type="none" w="med" len="med"/>
            <a:tailEnd type="none" w="med" len="med"/>
          </a:ln>
          <a:effectLst/>
        </p:spPr>
      </p:cxnSp>
      <p:sp>
        <p:nvSpPr>
          <p:cNvPr id="50" name="TextBox 49">
            <a:extLst>
              <a:ext uri="{FF2B5EF4-FFF2-40B4-BE49-F238E27FC236}">
                <a16:creationId xmlns:a16="http://schemas.microsoft.com/office/drawing/2014/main" id="{B1659958-DF37-561A-0D8C-96BA4CFF0BD5}"/>
              </a:ext>
            </a:extLst>
          </p:cNvPr>
          <p:cNvSpPr txBox="1"/>
          <p:nvPr/>
        </p:nvSpPr>
        <p:spPr bwMode="auto">
          <a:xfrm>
            <a:off x="777145" y="1773287"/>
            <a:ext cx="8151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51" name="TextBox 50">
            <a:extLst>
              <a:ext uri="{FF2B5EF4-FFF2-40B4-BE49-F238E27FC236}">
                <a16:creationId xmlns:a16="http://schemas.microsoft.com/office/drawing/2014/main" id="{6110699C-7A6E-0CDB-6B15-CCDC98436D8D}"/>
              </a:ext>
            </a:extLst>
          </p:cNvPr>
          <p:cNvSpPr txBox="1"/>
          <p:nvPr/>
        </p:nvSpPr>
        <p:spPr bwMode="auto">
          <a:xfrm>
            <a:off x="777145" y="2474859"/>
            <a:ext cx="8151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0.75</a:t>
            </a:r>
          </a:p>
        </p:txBody>
      </p:sp>
      <p:sp>
        <p:nvSpPr>
          <p:cNvPr id="52" name="TextBox 51">
            <a:extLst>
              <a:ext uri="{FF2B5EF4-FFF2-40B4-BE49-F238E27FC236}">
                <a16:creationId xmlns:a16="http://schemas.microsoft.com/office/drawing/2014/main" id="{44B37038-6577-DC10-1FBA-4CD9361AC7F1}"/>
              </a:ext>
            </a:extLst>
          </p:cNvPr>
          <p:cNvSpPr txBox="1"/>
          <p:nvPr/>
        </p:nvSpPr>
        <p:spPr bwMode="auto">
          <a:xfrm>
            <a:off x="777145" y="3176431"/>
            <a:ext cx="8151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0.50</a:t>
            </a:r>
          </a:p>
        </p:txBody>
      </p:sp>
      <p:sp>
        <p:nvSpPr>
          <p:cNvPr id="53" name="TextBox 52">
            <a:extLst>
              <a:ext uri="{FF2B5EF4-FFF2-40B4-BE49-F238E27FC236}">
                <a16:creationId xmlns:a16="http://schemas.microsoft.com/office/drawing/2014/main" id="{BD8F2C2D-0C2A-72E9-AB5A-78000D0AB9A6}"/>
              </a:ext>
            </a:extLst>
          </p:cNvPr>
          <p:cNvSpPr txBox="1"/>
          <p:nvPr/>
        </p:nvSpPr>
        <p:spPr bwMode="auto">
          <a:xfrm>
            <a:off x="777145" y="3878003"/>
            <a:ext cx="8151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0.25</a:t>
            </a:r>
          </a:p>
        </p:txBody>
      </p:sp>
      <p:sp>
        <p:nvSpPr>
          <p:cNvPr id="54" name="TextBox 53">
            <a:extLst>
              <a:ext uri="{FF2B5EF4-FFF2-40B4-BE49-F238E27FC236}">
                <a16:creationId xmlns:a16="http://schemas.microsoft.com/office/drawing/2014/main" id="{1ECF1EDB-4BC4-D4DC-BC60-69A1936F9C47}"/>
              </a:ext>
            </a:extLst>
          </p:cNvPr>
          <p:cNvSpPr txBox="1"/>
          <p:nvPr/>
        </p:nvSpPr>
        <p:spPr bwMode="auto">
          <a:xfrm>
            <a:off x="777145" y="4579573"/>
            <a:ext cx="8151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0.00</a:t>
            </a:r>
          </a:p>
        </p:txBody>
      </p:sp>
      <p:sp>
        <p:nvSpPr>
          <p:cNvPr id="55" name="TextBox 54">
            <a:extLst>
              <a:ext uri="{FF2B5EF4-FFF2-40B4-BE49-F238E27FC236}">
                <a16:creationId xmlns:a16="http://schemas.microsoft.com/office/drawing/2014/main" id="{18F901B8-7323-61F4-636F-8AA855242FF7}"/>
              </a:ext>
            </a:extLst>
          </p:cNvPr>
          <p:cNvSpPr txBox="1"/>
          <p:nvPr/>
        </p:nvSpPr>
        <p:spPr bwMode="auto">
          <a:xfrm>
            <a:off x="5792541" y="4766854"/>
            <a:ext cx="4678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56" name="TextBox 55">
            <a:extLst>
              <a:ext uri="{FF2B5EF4-FFF2-40B4-BE49-F238E27FC236}">
                <a16:creationId xmlns:a16="http://schemas.microsoft.com/office/drawing/2014/main" id="{609228B5-3D2F-6211-2BAE-36781DCFE2AD}"/>
              </a:ext>
            </a:extLst>
          </p:cNvPr>
          <p:cNvSpPr txBox="1"/>
          <p:nvPr/>
        </p:nvSpPr>
        <p:spPr bwMode="auto">
          <a:xfrm>
            <a:off x="1379424" y="4766854"/>
            <a:ext cx="4678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57" name="TextBox 56">
            <a:extLst>
              <a:ext uri="{FF2B5EF4-FFF2-40B4-BE49-F238E27FC236}">
                <a16:creationId xmlns:a16="http://schemas.microsoft.com/office/drawing/2014/main" id="{B1467D07-3F3A-ED3B-74DE-233BC1434734}"/>
              </a:ext>
            </a:extLst>
          </p:cNvPr>
          <p:cNvSpPr txBox="1"/>
          <p:nvPr/>
        </p:nvSpPr>
        <p:spPr bwMode="auto">
          <a:xfrm>
            <a:off x="1747184" y="4766854"/>
            <a:ext cx="4678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a:t>
            </a:r>
          </a:p>
        </p:txBody>
      </p:sp>
      <p:sp>
        <p:nvSpPr>
          <p:cNvPr id="58" name="TextBox 57">
            <a:extLst>
              <a:ext uri="{FF2B5EF4-FFF2-40B4-BE49-F238E27FC236}">
                <a16:creationId xmlns:a16="http://schemas.microsoft.com/office/drawing/2014/main" id="{9B86FCB3-A824-8499-6579-6175D04B2E88}"/>
              </a:ext>
            </a:extLst>
          </p:cNvPr>
          <p:cNvSpPr txBox="1"/>
          <p:nvPr/>
        </p:nvSpPr>
        <p:spPr bwMode="auto">
          <a:xfrm>
            <a:off x="2114944" y="4766854"/>
            <a:ext cx="4678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59" name="TextBox 58">
            <a:extLst>
              <a:ext uri="{FF2B5EF4-FFF2-40B4-BE49-F238E27FC236}">
                <a16:creationId xmlns:a16="http://schemas.microsoft.com/office/drawing/2014/main" id="{51B68D1F-F7CE-8C5A-C88B-2AC824E79DAE}"/>
              </a:ext>
            </a:extLst>
          </p:cNvPr>
          <p:cNvSpPr txBox="1"/>
          <p:nvPr/>
        </p:nvSpPr>
        <p:spPr bwMode="auto">
          <a:xfrm>
            <a:off x="2482704" y="4766854"/>
            <a:ext cx="4678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60" name="TextBox 59">
            <a:extLst>
              <a:ext uri="{FF2B5EF4-FFF2-40B4-BE49-F238E27FC236}">
                <a16:creationId xmlns:a16="http://schemas.microsoft.com/office/drawing/2014/main" id="{428495B9-73F2-8FEA-53EC-8C61BD08B08D}"/>
              </a:ext>
            </a:extLst>
          </p:cNvPr>
          <p:cNvSpPr txBox="1"/>
          <p:nvPr/>
        </p:nvSpPr>
        <p:spPr bwMode="auto">
          <a:xfrm>
            <a:off x="2850464" y="4766854"/>
            <a:ext cx="4678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61" name="TextBox 60">
            <a:extLst>
              <a:ext uri="{FF2B5EF4-FFF2-40B4-BE49-F238E27FC236}">
                <a16:creationId xmlns:a16="http://schemas.microsoft.com/office/drawing/2014/main" id="{86300D5E-FC68-B2B2-EE40-A31F0362A69A}"/>
              </a:ext>
            </a:extLst>
          </p:cNvPr>
          <p:cNvSpPr txBox="1"/>
          <p:nvPr/>
        </p:nvSpPr>
        <p:spPr bwMode="auto">
          <a:xfrm>
            <a:off x="3218224" y="4766854"/>
            <a:ext cx="4678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25</a:t>
            </a:r>
          </a:p>
        </p:txBody>
      </p:sp>
      <p:sp>
        <p:nvSpPr>
          <p:cNvPr id="62" name="TextBox 61">
            <a:extLst>
              <a:ext uri="{FF2B5EF4-FFF2-40B4-BE49-F238E27FC236}">
                <a16:creationId xmlns:a16="http://schemas.microsoft.com/office/drawing/2014/main" id="{F6079143-209D-D3EC-9ECC-26E91B8DF168}"/>
              </a:ext>
            </a:extLst>
          </p:cNvPr>
          <p:cNvSpPr txBox="1"/>
          <p:nvPr/>
        </p:nvSpPr>
        <p:spPr bwMode="auto">
          <a:xfrm>
            <a:off x="3585984" y="4766854"/>
            <a:ext cx="4678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63" name="TextBox 62">
            <a:extLst>
              <a:ext uri="{FF2B5EF4-FFF2-40B4-BE49-F238E27FC236}">
                <a16:creationId xmlns:a16="http://schemas.microsoft.com/office/drawing/2014/main" id="{AB594072-85B3-F9DF-4E89-3E6996737BC3}"/>
              </a:ext>
            </a:extLst>
          </p:cNvPr>
          <p:cNvSpPr txBox="1"/>
          <p:nvPr/>
        </p:nvSpPr>
        <p:spPr bwMode="auto">
          <a:xfrm>
            <a:off x="3953744" y="4766854"/>
            <a:ext cx="4678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35</a:t>
            </a:r>
          </a:p>
        </p:txBody>
      </p:sp>
      <p:sp>
        <p:nvSpPr>
          <p:cNvPr id="64" name="TextBox 63">
            <a:extLst>
              <a:ext uri="{FF2B5EF4-FFF2-40B4-BE49-F238E27FC236}">
                <a16:creationId xmlns:a16="http://schemas.microsoft.com/office/drawing/2014/main" id="{F7584D23-7371-8EEA-E7D4-E06CF911FE57}"/>
              </a:ext>
            </a:extLst>
          </p:cNvPr>
          <p:cNvSpPr txBox="1"/>
          <p:nvPr/>
        </p:nvSpPr>
        <p:spPr bwMode="auto">
          <a:xfrm>
            <a:off x="4321504" y="4766854"/>
            <a:ext cx="4678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65" name="TextBox 64">
            <a:extLst>
              <a:ext uri="{FF2B5EF4-FFF2-40B4-BE49-F238E27FC236}">
                <a16:creationId xmlns:a16="http://schemas.microsoft.com/office/drawing/2014/main" id="{1ACDC242-3235-7572-C9A6-4A94E86E62E2}"/>
              </a:ext>
            </a:extLst>
          </p:cNvPr>
          <p:cNvSpPr txBox="1"/>
          <p:nvPr/>
        </p:nvSpPr>
        <p:spPr bwMode="auto">
          <a:xfrm>
            <a:off x="4689264" y="4766854"/>
            <a:ext cx="4678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45</a:t>
            </a:r>
          </a:p>
        </p:txBody>
      </p:sp>
      <p:sp>
        <p:nvSpPr>
          <p:cNvPr id="66" name="TextBox 65">
            <a:extLst>
              <a:ext uri="{FF2B5EF4-FFF2-40B4-BE49-F238E27FC236}">
                <a16:creationId xmlns:a16="http://schemas.microsoft.com/office/drawing/2014/main" id="{5EADBA3C-1B2D-42CD-A72D-62A0287E206B}"/>
              </a:ext>
            </a:extLst>
          </p:cNvPr>
          <p:cNvSpPr txBox="1"/>
          <p:nvPr/>
        </p:nvSpPr>
        <p:spPr bwMode="auto">
          <a:xfrm>
            <a:off x="5057024" y="4766854"/>
            <a:ext cx="4678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sp>
        <p:nvSpPr>
          <p:cNvPr id="67" name="TextBox 66">
            <a:extLst>
              <a:ext uri="{FF2B5EF4-FFF2-40B4-BE49-F238E27FC236}">
                <a16:creationId xmlns:a16="http://schemas.microsoft.com/office/drawing/2014/main" id="{3E21DDF6-B87F-8A3A-F951-248069F2E4E4}"/>
              </a:ext>
            </a:extLst>
          </p:cNvPr>
          <p:cNvSpPr txBox="1"/>
          <p:nvPr/>
        </p:nvSpPr>
        <p:spPr bwMode="auto">
          <a:xfrm>
            <a:off x="5424784" y="4766854"/>
            <a:ext cx="4678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55</a:t>
            </a:r>
          </a:p>
        </p:txBody>
      </p:sp>
      <p:sp>
        <p:nvSpPr>
          <p:cNvPr id="68" name="TextBox 67">
            <a:extLst>
              <a:ext uri="{FF2B5EF4-FFF2-40B4-BE49-F238E27FC236}">
                <a16:creationId xmlns:a16="http://schemas.microsoft.com/office/drawing/2014/main" id="{F43ABAF0-1FDC-5688-9CD5-89D2ECD7C844}"/>
              </a:ext>
            </a:extLst>
          </p:cNvPr>
          <p:cNvSpPr txBox="1"/>
          <p:nvPr/>
        </p:nvSpPr>
        <p:spPr bwMode="auto">
          <a:xfrm>
            <a:off x="4563937" y="3423843"/>
            <a:ext cx="11877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0"/>
              </a:spcBef>
              <a:tabLst>
                <a:tab pos="1598613" algn="l"/>
                <a:tab pos="2740025" algn="l"/>
              </a:tabLst>
            </a:pPr>
            <a:r>
              <a:rPr lang="en-US" sz="1600" dirty="0">
                <a:solidFill>
                  <a:schemeClr val="accent1"/>
                </a:solidFill>
                <a:latin typeface="Calibri" panose="020F0502020204030204" pitchFamily="34" charset="0"/>
              </a:rPr>
              <a:t>Incomplete</a:t>
            </a:r>
          </a:p>
        </p:txBody>
      </p:sp>
      <p:sp>
        <p:nvSpPr>
          <p:cNvPr id="69" name="TextBox 68">
            <a:extLst>
              <a:ext uri="{FF2B5EF4-FFF2-40B4-BE49-F238E27FC236}">
                <a16:creationId xmlns:a16="http://schemas.microsoft.com/office/drawing/2014/main" id="{9E5E3816-4D1F-B053-AC9F-4F866932C55B}"/>
              </a:ext>
            </a:extLst>
          </p:cNvPr>
          <p:cNvSpPr txBox="1"/>
          <p:nvPr/>
        </p:nvSpPr>
        <p:spPr bwMode="auto">
          <a:xfrm>
            <a:off x="4359331" y="1779747"/>
            <a:ext cx="11877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0"/>
              </a:spcBef>
              <a:tabLst>
                <a:tab pos="1598613" algn="l"/>
                <a:tab pos="2740025" algn="l"/>
              </a:tabLst>
            </a:pPr>
            <a:r>
              <a:rPr lang="en-US" sz="1600" dirty="0">
                <a:solidFill>
                  <a:schemeClr val="accent2"/>
                </a:solidFill>
                <a:latin typeface="Calibri" panose="020F0502020204030204" pitchFamily="34" charset="0"/>
              </a:rPr>
              <a:t>Complete</a:t>
            </a:r>
          </a:p>
        </p:txBody>
      </p:sp>
      <p:sp>
        <p:nvSpPr>
          <p:cNvPr id="70" name="TextBox 249">
            <a:extLst>
              <a:ext uri="{FF2B5EF4-FFF2-40B4-BE49-F238E27FC236}">
                <a16:creationId xmlns:a16="http://schemas.microsoft.com/office/drawing/2014/main" id="{0B1B1049-0E0A-C01E-11E2-D07DCF25FD38}"/>
              </a:ext>
            </a:extLst>
          </p:cNvPr>
          <p:cNvSpPr txBox="1"/>
          <p:nvPr/>
        </p:nvSpPr>
        <p:spPr bwMode="auto">
          <a:xfrm>
            <a:off x="1413602" y="5617070"/>
            <a:ext cx="4043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35</a:t>
            </a:r>
          </a:p>
        </p:txBody>
      </p:sp>
      <p:sp>
        <p:nvSpPr>
          <p:cNvPr id="71" name="TextBox 249">
            <a:extLst>
              <a:ext uri="{FF2B5EF4-FFF2-40B4-BE49-F238E27FC236}">
                <a16:creationId xmlns:a16="http://schemas.microsoft.com/office/drawing/2014/main" id="{618767D7-08DA-51B5-D4D1-E733F762ED54}"/>
              </a:ext>
            </a:extLst>
          </p:cNvPr>
          <p:cNvSpPr txBox="1"/>
          <p:nvPr/>
        </p:nvSpPr>
        <p:spPr bwMode="auto">
          <a:xfrm>
            <a:off x="1781163" y="5617070"/>
            <a:ext cx="4043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34</a:t>
            </a:r>
          </a:p>
        </p:txBody>
      </p:sp>
      <p:sp>
        <p:nvSpPr>
          <p:cNvPr id="72" name="TextBox 249">
            <a:extLst>
              <a:ext uri="{FF2B5EF4-FFF2-40B4-BE49-F238E27FC236}">
                <a16:creationId xmlns:a16="http://schemas.microsoft.com/office/drawing/2014/main" id="{556EB7B5-98AD-C032-E25C-D93D4001E70F}"/>
              </a:ext>
            </a:extLst>
          </p:cNvPr>
          <p:cNvSpPr txBox="1"/>
          <p:nvPr/>
        </p:nvSpPr>
        <p:spPr bwMode="auto">
          <a:xfrm>
            <a:off x="2148724" y="5617070"/>
            <a:ext cx="4043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31</a:t>
            </a:r>
          </a:p>
        </p:txBody>
      </p:sp>
      <p:sp>
        <p:nvSpPr>
          <p:cNvPr id="73" name="TextBox 249">
            <a:extLst>
              <a:ext uri="{FF2B5EF4-FFF2-40B4-BE49-F238E27FC236}">
                <a16:creationId xmlns:a16="http://schemas.microsoft.com/office/drawing/2014/main" id="{E8AD704E-B2D0-D4F9-0AE9-DF1B0D4D1580}"/>
              </a:ext>
            </a:extLst>
          </p:cNvPr>
          <p:cNvSpPr txBox="1"/>
          <p:nvPr/>
        </p:nvSpPr>
        <p:spPr bwMode="auto">
          <a:xfrm>
            <a:off x="2516285" y="5617070"/>
            <a:ext cx="4043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23</a:t>
            </a:r>
          </a:p>
        </p:txBody>
      </p:sp>
      <p:sp>
        <p:nvSpPr>
          <p:cNvPr id="74" name="TextBox 249">
            <a:extLst>
              <a:ext uri="{FF2B5EF4-FFF2-40B4-BE49-F238E27FC236}">
                <a16:creationId xmlns:a16="http://schemas.microsoft.com/office/drawing/2014/main" id="{DF50306D-2A46-16AE-B8C2-4E9E0C6EEAE6}"/>
              </a:ext>
            </a:extLst>
          </p:cNvPr>
          <p:cNvSpPr txBox="1"/>
          <p:nvPr/>
        </p:nvSpPr>
        <p:spPr bwMode="auto">
          <a:xfrm>
            <a:off x="2883846" y="5617070"/>
            <a:ext cx="4043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75" name="TextBox 249">
            <a:extLst>
              <a:ext uri="{FF2B5EF4-FFF2-40B4-BE49-F238E27FC236}">
                <a16:creationId xmlns:a16="http://schemas.microsoft.com/office/drawing/2014/main" id="{847B83E0-D714-4993-9EFB-311A300598C7}"/>
              </a:ext>
            </a:extLst>
          </p:cNvPr>
          <p:cNvSpPr txBox="1"/>
          <p:nvPr/>
        </p:nvSpPr>
        <p:spPr bwMode="auto">
          <a:xfrm>
            <a:off x="3251407" y="5617070"/>
            <a:ext cx="4043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a:t>
            </a:r>
          </a:p>
        </p:txBody>
      </p:sp>
      <p:sp>
        <p:nvSpPr>
          <p:cNvPr id="76" name="TextBox 249">
            <a:extLst>
              <a:ext uri="{FF2B5EF4-FFF2-40B4-BE49-F238E27FC236}">
                <a16:creationId xmlns:a16="http://schemas.microsoft.com/office/drawing/2014/main" id="{1CF0B426-09FB-5242-5D1E-1BDD3C8D89C1}"/>
              </a:ext>
            </a:extLst>
          </p:cNvPr>
          <p:cNvSpPr txBox="1"/>
          <p:nvPr/>
        </p:nvSpPr>
        <p:spPr bwMode="auto">
          <a:xfrm>
            <a:off x="3618968" y="5617070"/>
            <a:ext cx="4043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77" name="TextBox 249">
            <a:extLst>
              <a:ext uri="{FF2B5EF4-FFF2-40B4-BE49-F238E27FC236}">
                <a16:creationId xmlns:a16="http://schemas.microsoft.com/office/drawing/2014/main" id="{9668CAA6-9869-0800-5C1A-93CF10B18D90}"/>
              </a:ext>
            </a:extLst>
          </p:cNvPr>
          <p:cNvSpPr txBox="1"/>
          <p:nvPr/>
        </p:nvSpPr>
        <p:spPr bwMode="auto">
          <a:xfrm>
            <a:off x="3986529" y="5617070"/>
            <a:ext cx="4043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78" name="TextBox 249">
            <a:extLst>
              <a:ext uri="{FF2B5EF4-FFF2-40B4-BE49-F238E27FC236}">
                <a16:creationId xmlns:a16="http://schemas.microsoft.com/office/drawing/2014/main" id="{AD765346-7649-9AF2-34CF-3DCF921281B7}"/>
              </a:ext>
            </a:extLst>
          </p:cNvPr>
          <p:cNvSpPr txBox="1"/>
          <p:nvPr/>
        </p:nvSpPr>
        <p:spPr bwMode="auto">
          <a:xfrm>
            <a:off x="4354090" y="5617070"/>
            <a:ext cx="4043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79" name="TextBox 249">
            <a:extLst>
              <a:ext uri="{FF2B5EF4-FFF2-40B4-BE49-F238E27FC236}">
                <a16:creationId xmlns:a16="http://schemas.microsoft.com/office/drawing/2014/main" id="{0420DA88-3549-A249-5D90-1A44D781F069}"/>
              </a:ext>
            </a:extLst>
          </p:cNvPr>
          <p:cNvSpPr txBox="1"/>
          <p:nvPr/>
        </p:nvSpPr>
        <p:spPr bwMode="auto">
          <a:xfrm>
            <a:off x="4721651" y="5617070"/>
            <a:ext cx="4043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lvl="0" algn="ctr">
              <a:spcBef>
                <a:spcPts val="0"/>
              </a:spcBef>
              <a:defRPr/>
            </a:pPr>
            <a:r>
              <a:rPr lang="en-US" sz="1400" b="0" dirty="0">
                <a:solidFill>
                  <a:srgbClr val="000000"/>
                </a:solidFill>
                <a:latin typeface="Calibri" panose="020F0502020204030204" pitchFamily="34" charset="0"/>
              </a:rPr>
              <a:t>0</a:t>
            </a:r>
            <a:br>
              <a:rPr lang="en-US" sz="1400" b="0" dirty="0">
                <a:solidFill>
                  <a:srgbClr val="000000"/>
                </a:solidFill>
                <a:latin typeface="Calibri" panose="020F0502020204030204" pitchFamily="34" charset="0"/>
              </a:rPr>
            </a:br>
            <a:r>
              <a:rPr lang="en-US" sz="1400" b="0" dirty="0">
                <a:solidFill>
                  <a:srgbClr val="000000"/>
                </a:solidFill>
                <a:latin typeface="Calibri" panose="020F0502020204030204" pitchFamily="34" charset="0"/>
              </a:rPr>
              <a:t>1</a:t>
            </a:r>
          </a:p>
        </p:txBody>
      </p:sp>
      <p:sp>
        <p:nvSpPr>
          <p:cNvPr id="80" name="TextBox 249">
            <a:extLst>
              <a:ext uri="{FF2B5EF4-FFF2-40B4-BE49-F238E27FC236}">
                <a16:creationId xmlns:a16="http://schemas.microsoft.com/office/drawing/2014/main" id="{4AF94C88-5022-1298-EA32-FDFF15029754}"/>
              </a:ext>
            </a:extLst>
          </p:cNvPr>
          <p:cNvSpPr txBox="1"/>
          <p:nvPr/>
        </p:nvSpPr>
        <p:spPr bwMode="auto">
          <a:xfrm>
            <a:off x="5089212" y="5617070"/>
            <a:ext cx="4043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lvl="0" algn="ctr">
              <a:spcBef>
                <a:spcPts val="0"/>
              </a:spcBef>
              <a:defRPr/>
            </a:pPr>
            <a:r>
              <a:rPr lang="en-US" sz="1400" b="0" dirty="0">
                <a:solidFill>
                  <a:srgbClr val="000000"/>
                </a:solidFill>
                <a:latin typeface="Calibri" panose="020F0502020204030204" pitchFamily="34" charset="0"/>
              </a:rPr>
              <a:t>0</a:t>
            </a:r>
            <a:br>
              <a:rPr lang="en-US" sz="1400" b="0" dirty="0">
                <a:solidFill>
                  <a:srgbClr val="000000"/>
                </a:solidFill>
                <a:latin typeface="Calibri" panose="020F0502020204030204" pitchFamily="34" charset="0"/>
              </a:rPr>
            </a:br>
            <a:r>
              <a:rPr lang="en-US" sz="1400" b="0" dirty="0">
                <a:solidFill>
                  <a:srgbClr val="000000"/>
                </a:solidFill>
                <a:latin typeface="Calibri" panose="020F0502020204030204" pitchFamily="34" charset="0"/>
              </a:rPr>
              <a:t>1</a:t>
            </a:r>
          </a:p>
        </p:txBody>
      </p:sp>
      <p:sp>
        <p:nvSpPr>
          <p:cNvPr id="81" name="TextBox 249">
            <a:extLst>
              <a:ext uri="{FF2B5EF4-FFF2-40B4-BE49-F238E27FC236}">
                <a16:creationId xmlns:a16="http://schemas.microsoft.com/office/drawing/2014/main" id="{63C16B41-4753-7762-4BD9-DA511A14D3EB}"/>
              </a:ext>
            </a:extLst>
          </p:cNvPr>
          <p:cNvSpPr txBox="1"/>
          <p:nvPr/>
        </p:nvSpPr>
        <p:spPr bwMode="auto">
          <a:xfrm>
            <a:off x="5456773" y="5617070"/>
            <a:ext cx="4043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lvl="0" algn="ctr">
              <a:spcBef>
                <a:spcPts val="0"/>
              </a:spcBef>
              <a:defRPr/>
            </a:pPr>
            <a:r>
              <a:rPr lang="en-US" sz="1400" b="0" dirty="0">
                <a:solidFill>
                  <a:srgbClr val="000000"/>
                </a:solidFill>
                <a:latin typeface="Calibri" panose="020F0502020204030204" pitchFamily="34" charset="0"/>
              </a:rPr>
              <a:t>0</a:t>
            </a:r>
            <a:br>
              <a:rPr lang="en-US" sz="1400" b="0" dirty="0">
                <a:solidFill>
                  <a:srgbClr val="000000"/>
                </a:solidFill>
                <a:latin typeface="Calibri" panose="020F0502020204030204" pitchFamily="34" charset="0"/>
              </a:rPr>
            </a:br>
            <a:r>
              <a:rPr lang="en-US" sz="1400" b="0" dirty="0">
                <a:solidFill>
                  <a:srgbClr val="000000"/>
                </a:solidFill>
                <a:latin typeface="Calibri" panose="020F0502020204030204" pitchFamily="34" charset="0"/>
              </a:rPr>
              <a:t>1</a:t>
            </a:r>
          </a:p>
        </p:txBody>
      </p:sp>
      <p:sp>
        <p:nvSpPr>
          <p:cNvPr id="82" name="TextBox 249">
            <a:extLst>
              <a:ext uri="{FF2B5EF4-FFF2-40B4-BE49-F238E27FC236}">
                <a16:creationId xmlns:a16="http://schemas.microsoft.com/office/drawing/2014/main" id="{7B9FDCF8-5A91-4DDB-831E-DFC003A4FFBE}"/>
              </a:ext>
            </a:extLst>
          </p:cNvPr>
          <p:cNvSpPr txBox="1"/>
          <p:nvPr/>
        </p:nvSpPr>
        <p:spPr bwMode="auto">
          <a:xfrm>
            <a:off x="5824328" y="5617070"/>
            <a:ext cx="4043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lvl="0" algn="ctr">
              <a:spcBef>
                <a:spcPts val="0"/>
              </a:spcBef>
              <a:defRPr/>
            </a:pPr>
            <a:r>
              <a:rPr lang="en-US" sz="1400" b="0" dirty="0">
                <a:solidFill>
                  <a:srgbClr val="000000"/>
                </a:solidFill>
                <a:latin typeface="Calibri" panose="020F0502020204030204" pitchFamily="34" charset="0"/>
              </a:rPr>
              <a:t>0</a:t>
            </a:r>
            <a:br>
              <a:rPr lang="en-US" sz="1400" b="0" dirty="0">
                <a:solidFill>
                  <a:srgbClr val="000000"/>
                </a:solidFill>
                <a:latin typeface="Calibri" panose="020F0502020204030204" pitchFamily="34" charset="0"/>
              </a:rPr>
            </a:br>
            <a:r>
              <a:rPr lang="en-US" sz="1400" b="0" dirty="0">
                <a:solidFill>
                  <a:srgbClr val="000000"/>
                </a:solidFill>
                <a:latin typeface="Calibri" panose="020F0502020204030204" pitchFamily="34" charset="0"/>
              </a:rPr>
              <a:t>1</a:t>
            </a:r>
          </a:p>
        </p:txBody>
      </p:sp>
      <p:sp>
        <p:nvSpPr>
          <p:cNvPr id="83" name="TextBox 82">
            <a:extLst>
              <a:ext uri="{FF2B5EF4-FFF2-40B4-BE49-F238E27FC236}">
                <a16:creationId xmlns:a16="http://schemas.microsoft.com/office/drawing/2014/main" id="{D8293F11-F080-BE3C-8508-B4B76B95D54C}"/>
              </a:ext>
            </a:extLst>
          </p:cNvPr>
          <p:cNvSpPr txBox="1"/>
          <p:nvPr/>
        </p:nvSpPr>
        <p:spPr bwMode="auto">
          <a:xfrm rot="16200000">
            <a:off x="5028527" y="3195721"/>
            <a:ext cx="2843149"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PFS</a:t>
            </a:r>
            <a:r>
              <a:rPr lang="en-US" b="1" dirty="0">
                <a:solidFill>
                  <a:schemeClr val="bg1"/>
                </a:solidFill>
                <a:latin typeface="Calibri" panose="020F0502020204030204" pitchFamily="34" charset="0"/>
              </a:rPr>
              <a:t> Probability (ITT</a:t>
            </a:r>
            <a:r>
              <a:rPr lang="en-US" dirty="0">
                <a:solidFill>
                  <a:schemeClr val="bg1"/>
                </a:solidFill>
                <a:latin typeface="Calibri" panose="020F0502020204030204" pitchFamily="34" charset="0"/>
              </a:rPr>
              <a:t>)</a:t>
            </a:r>
            <a:endParaRPr lang="en-US" b="1" dirty="0">
              <a:solidFill>
                <a:schemeClr val="bg1"/>
              </a:solidFill>
              <a:latin typeface="Calibri" panose="020F0502020204030204" pitchFamily="34" charset="0"/>
            </a:endParaRPr>
          </a:p>
        </p:txBody>
      </p:sp>
      <p:sp>
        <p:nvSpPr>
          <p:cNvPr id="84" name="TextBox 83">
            <a:extLst>
              <a:ext uri="{FF2B5EF4-FFF2-40B4-BE49-F238E27FC236}">
                <a16:creationId xmlns:a16="http://schemas.microsoft.com/office/drawing/2014/main" id="{A0D6E8CC-5A21-4326-1A2F-D43D6A5BC51F}"/>
              </a:ext>
            </a:extLst>
          </p:cNvPr>
          <p:cNvSpPr txBox="1"/>
          <p:nvPr/>
        </p:nvSpPr>
        <p:spPr bwMode="auto">
          <a:xfrm>
            <a:off x="6807882" y="5147219"/>
            <a:ext cx="493776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b="1" dirty="0">
                <a:solidFill>
                  <a:schemeClr val="bg1"/>
                </a:solidFill>
                <a:latin typeface="Calibri" panose="020F0502020204030204" pitchFamily="34" charset="0"/>
              </a:rPr>
              <a:t>Mo F</a:t>
            </a:r>
            <a:r>
              <a:rPr lang="en-US" dirty="0">
                <a:solidFill>
                  <a:schemeClr val="bg1"/>
                </a:solidFill>
                <a:latin typeface="Calibri" panose="020F0502020204030204" pitchFamily="34" charset="0"/>
              </a:rPr>
              <a:t>rom </a:t>
            </a:r>
            <a:r>
              <a:rPr lang="en-US" b="1" dirty="0">
                <a:solidFill>
                  <a:schemeClr val="bg1"/>
                </a:solidFill>
                <a:latin typeface="Calibri" panose="020F0502020204030204" pitchFamily="34" charset="0"/>
              </a:rPr>
              <a:t>Randomization</a:t>
            </a:r>
          </a:p>
        </p:txBody>
      </p:sp>
      <p:cxnSp>
        <p:nvCxnSpPr>
          <p:cNvPr id="86" name="Straight Connector 85">
            <a:extLst>
              <a:ext uri="{FF2B5EF4-FFF2-40B4-BE49-F238E27FC236}">
                <a16:creationId xmlns:a16="http://schemas.microsoft.com/office/drawing/2014/main" id="{A051B48C-00E0-FFF5-6C85-014ABCDC63C3}"/>
              </a:ext>
            </a:extLst>
          </p:cNvPr>
          <p:cNvCxnSpPr>
            <a:cxnSpLocks/>
          </p:cNvCxnSpPr>
          <p:nvPr/>
        </p:nvCxnSpPr>
        <p:spPr bwMode="auto">
          <a:xfrm>
            <a:off x="7215687" y="1958812"/>
            <a:ext cx="0" cy="278601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AECD51BA-A65D-5771-3CB0-0D9EDAE6319E}"/>
              </a:ext>
            </a:extLst>
          </p:cNvPr>
          <p:cNvCxnSpPr>
            <a:cxnSpLocks/>
          </p:cNvCxnSpPr>
          <p:nvPr/>
        </p:nvCxnSpPr>
        <p:spPr bwMode="auto">
          <a:xfrm>
            <a:off x="7215687" y="4744822"/>
            <a:ext cx="4623264" cy="0"/>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0D3C03FB-D697-6CFB-A059-FBEFF2DE4FD1}"/>
              </a:ext>
            </a:extLst>
          </p:cNvPr>
          <p:cNvCxnSpPr>
            <a:cxnSpLocks/>
          </p:cNvCxnSpPr>
          <p:nvPr/>
        </p:nvCxnSpPr>
        <p:spPr bwMode="auto">
          <a:xfrm flipH="1">
            <a:off x="7153693" y="196656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AB59B843-1626-4993-B6BE-E71D79895FBE}"/>
              </a:ext>
            </a:extLst>
          </p:cNvPr>
          <p:cNvCxnSpPr>
            <a:cxnSpLocks/>
          </p:cNvCxnSpPr>
          <p:nvPr/>
        </p:nvCxnSpPr>
        <p:spPr bwMode="auto">
          <a:xfrm flipH="1">
            <a:off x="7153693" y="266241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312C2D8D-AE20-13B4-7CAB-C492AEFAA69E}"/>
              </a:ext>
            </a:extLst>
          </p:cNvPr>
          <p:cNvCxnSpPr>
            <a:cxnSpLocks/>
          </p:cNvCxnSpPr>
          <p:nvPr/>
        </p:nvCxnSpPr>
        <p:spPr bwMode="auto">
          <a:xfrm flipH="1">
            <a:off x="7153693" y="335827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2E01C142-5CB2-F74B-76A6-9954BE897AB7}"/>
              </a:ext>
            </a:extLst>
          </p:cNvPr>
          <p:cNvCxnSpPr>
            <a:cxnSpLocks/>
          </p:cNvCxnSpPr>
          <p:nvPr/>
        </p:nvCxnSpPr>
        <p:spPr bwMode="auto">
          <a:xfrm flipH="1">
            <a:off x="7153693" y="405413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118CAFBC-5BAB-42C5-E927-B5DBB5401B28}"/>
              </a:ext>
            </a:extLst>
          </p:cNvPr>
          <p:cNvCxnSpPr>
            <a:cxnSpLocks/>
          </p:cNvCxnSpPr>
          <p:nvPr/>
        </p:nvCxnSpPr>
        <p:spPr bwMode="auto">
          <a:xfrm flipH="1">
            <a:off x="7153693" y="474998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DD7865DF-C878-2CD0-B062-02342B29268B}"/>
              </a:ext>
            </a:extLst>
          </p:cNvPr>
          <p:cNvCxnSpPr>
            <a:cxnSpLocks/>
          </p:cNvCxnSpPr>
          <p:nvPr/>
        </p:nvCxnSpPr>
        <p:spPr bwMode="auto">
          <a:xfrm>
            <a:off x="7215687" y="474482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17D9B9BC-D2EB-BFD3-397C-6AE94B602D31}"/>
              </a:ext>
            </a:extLst>
          </p:cNvPr>
          <p:cNvCxnSpPr>
            <a:cxnSpLocks/>
          </p:cNvCxnSpPr>
          <p:nvPr/>
        </p:nvCxnSpPr>
        <p:spPr bwMode="auto">
          <a:xfrm>
            <a:off x="7951857" y="474482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A842A6CB-E093-C26B-A02E-079CEA07B97C}"/>
              </a:ext>
            </a:extLst>
          </p:cNvPr>
          <p:cNvCxnSpPr>
            <a:cxnSpLocks/>
          </p:cNvCxnSpPr>
          <p:nvPr/>
        </p:nvCxnSpPr>
        <p:spPr bwMode="auto">
          <a:xfrm>
            <a:off x="8688027" y="474482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031F7FE7-2CFD-FD8F-3EEC-1B55C19CE085}"/>
              </a:ext>
            </a:extLst>
          </p:cNvPr>
          <p:cNvCxnSpPr>
            <a:cxnSpLocks/>
          </p:cNvCxnSpPr>
          <p:nvPr/>
        </p:nvCxnSpPr>
        <p:spPr bwMode="auto">
          <a:xfrm>
            <a:off x="9424197" y="474482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9889C780-34DD-A7BD-78C5-C0B20B1D1A38}"/>
              </a:ext>
            </a:extLst>
          </p:cNvPr>
          <p:cNvCxnSpPr>
            <a:cxnSpLocks/>
          </p:cNvCxnSpPr>
          <p:nvPr/>
        </p:nvCxnSpPr>
        <p:spPr bwMode="auto">
          <a:xfrm>
            <a:off x="10160367" y="474482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3300D141-F1D9-138A-364C-53E4E1738629}"/>
              </a:ext>
            </a:extLst>
          </p:cNvPr>
          <p:cNvCxnSpPr>
            <a:cxnSpLocks/>
          </p:cNvCxnSpPr>
          <p:nvPr/>
        </p:nvCxnSpPr>
        <p:spPr bwMode="auto">
          <a:xfrm>
            <a:off x="10896537" y="474482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BB54A7D4-C649-9928-5315-A91986D88135}"/>
              </a:ext>
            </a:extLst>
          </p:cNvPr>
          <p:cNvCxnSpPr>
            <a:cxnSpLocks/>
          </p:cNvCxnSpPr>
          <p:nvPr/>
        </p:nvCxnSpPr>
        <p:spPr bwMode="auto">
          <a:xfrm>
            <a:off x="11632704" y="4744822"/>
            <a:ext cx="0" cy="64008"/>
          </a:xfrm>
          <a:prstGeom prst="line">
            <a:avLst/>
          </a:prstGeom>
          <a:noFill/>
          <a:ln w="28575" cap="flat" cmpd="sng" algn="ctr">
            <a:solidFill>
              <a:schemeClr val="bg1"/>
            </a:solidFill>
            <a:prstDash val="solid"/>
            <a:round/>
            <a:headEnd type="none" w="med" len="med"/>
            <a:tailEnd type="none" w="med" len="med"/>
          </a:ln>
          <a:effectLst/>
        </p:spPr>
      </p:cxnSp>
      <p:sp>
        <p:nvSpPr>
          <p:cNvPr id="106" name="TextBox 105">
            <a:extLst>
              <a:ext uri="{FF2B5EF4-FFF2-40B4-BE49-F238E27FC236}">
                <a16:creationId xmlns:a16="http://schemas.microsoft.com/office/drawing/2014/main" id="{9015972C-510C-E91B-A834-17649247A236}"/>
              </a:ext>
            </a:extLst>
          </p:cNvPr>
          <p:cNvSpPr txBox="1"/>
          <p:nvPr/>
        </p:nvSpPr>
        <p:spPr bwMode="auto">
          <a:xfrm>
            <a:off x="6382785" y="1771563"/>
            <a:ext cx="8151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107" name="TextBox 106">
            <a:extLst>
              <a:ext uri="{FF2B5EF4-FFF2-40B4-BE49-F238E27FC236}">
                <a16:creationId xmlns:a16="http://schemas.microsoft.com/office/drawing/2014/main" id="{92B7A5FA-9154-B3C0-E140-B913E07F56BF}"/>
              </a:ext>
            </a:extLst>
          </p:cNvPr>
          <p:cNvSpPr txBox="1"/>
          <p:nvPr/>
        </p:nvSpPr>
        <p:spPr bwMode="auto">
          <a:xfrm>
            <a:off x="6382785" y="2473135"/>
            <a:ext cx="8151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0.75</a:t>
            </a:r>
          </a:p>
        </p:txBody>
      </p:sp>
      <p:sp>
        <p:nvSpPr>
          <p:cNvPr id="108" name="TextBox 107">
            <a:extLst>
              <a:ext uri="{FF2B5EF4-FFF2-40B4-BE49-F238E27FC236}">
                <a16:creationId xmlns:a16="http://schemas.microsoft.com/office/drawing/2014/main" id="{7F2CEAEF-96D6-EAC7-A4FF-16E16149CCF0}"/>
              </a:ext>
            </a:extLst>
          </p:cNvPr>
          <p:cNvSpPr txBox="1"/>
          <p:nvPr/>
        </p:nvSpPr>
        <p:spPr bwMode="auto">
          <a:xfrm>
            <a:off x="6382785" y="3174707"/>
            <a:ext cx="8151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0.50</a:t>
            </a:r>
          </a:p>
        </p:txBody>
      </p:sp>
      <p:sp>
        <p:nvSpPr>
          <p:cNvPr id="109" name="TextBox 108">
            <a:extLst>
              <a:ext uri="{FF2B5EF4-FFF2-40B4-BE49-F238E27FC236}">
                <a16:creationId xmlns:a16="http://schemas.microsoft.com/office/drawing/2014/main" id="{FDE035D7-1527-54EC-4BAE-234F170BFC60}"/>
              </a:ext>
            </a:extLst>
          </p:cNvPr>
          <p:cNvSpPr txBox="1"/>
          <p:nvPr/>
        </p:nvSpPr>
        <p:spPr bwMode="auto">
          <a:xfrm>
            <a:off x="6382785" y="3876279"/>
            <a:ext cx="8151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0.25</a:t>
            </a:r>
          </a:p>
        </p:txBody>
      </p:sp>
      <p:sp>
        <p:nvSpPr>
          <p:cNvPr id="110" name="TextBox 109">
            <a:extLst>
              <a:ext uri="{FF2B5EF4-FFF2-40B4-BE49-F238E27FC236}">
                <a16:creationId xmlns:a16="http://schemas.microsoft.com/office/drawing/2014/main" id="{99199A20-06DE-2B1D-AD54-395E625E714D}"/>
              </a:ext>
            </a:extLst>
          </p:cNvPr>
          <p:cNvSpPr txBox="1"/>
          <p:nvPr/>
        </p:nvSpPr>
        <p:spPr bwMode="auto">
          <a:xfrm>
            <a:off x="6382785" y="4577849"/>
            <a:ext cx="8151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0.00</a:t>
            </a:r>
          </a:p>
        </p:txBody>
      </p:sp>
      <p:sp>
        <p:nvSpPr>
          <p:cNvPr id="111" name="TextBox 110">
            <a:extLst>
              <a:ext uri="{FF2B5EF4-FFF2-40B4-BE49-F238E27FC236}">
                <a16:creationId xmlns:a16="http://schemas.microsoft.com/office/drawing/2014/main" id="{7EBB9881-8A5A-61C9-6A15-6C225C83CEAA}"/>
              </a:ext>
            </a:extLst>
          </p:cNvPr>
          <p:cNvSpPr txBox="1"/>
          <p:nvPr/>
        </p:nvSpPr>
        <p:spPr bwMode="auto">
          <a:xfrm>
            <a:off x="11398181" y="4765130"/>
            <a:ext cx="4678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112" name="TextBox 111">
            <a:extLst>
              <a:ext uri="{FF2B5EF4-FFF2-40B4-BE49-F238E27FC236}">
                <a16:creationId xmlns:a16="http://schemas.microsoft.com/office/drawing/2014/main" id="{9BBD3A96-2B50-ECD9-1B02-8904180D9BC1}"/>
              </a:ext>
            </a:extLst>
          </p:cNvPr>
          <p:cNvSpPr txBox="1"/>
          <p:nvPr/>
        </p:nvSpPr>
        <p:spPr bwMode="auto">
          <a:xfrm>
            <a:off x="6985064" y="4765130"/>
            <a:ext cx="4678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13" name="TextBox 112">
            <a:extLst>
              <a:ext uri="{FF2B5EF4-FFF2-40B4-BE49-F238E27FC236}">
                <a16:creationId xmlns:a16="http://schemas.microsoft.com/office/drawing/2014/main" id="{0D54E90E-AECA-D848-C116-448EEB57FA05}"/>
              </a:ext>
            </a:extLst>
          </p:cNvPr>
          <p:cNvSpPr txBox="1"/>
          <p:nvPr/>
        </p:nvSpPr>
        <p:spPr bwMode="auto">
          <a:xfrm>
            <a:off x="7720584" y="4765130"/>
            <a:ext cx="4678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a:t>
            </a:r>
          </a:p>
        </p:txBody>
      </p:sp>
      <p:sp>
        <p:nvSpPr>
          <p:cNvPr id="114" name="TextBox 113">
            <a:extLst>
              <a:ext uri="{FF2B5EF4-FFF2-40B4-BE49-F238E27FC236}">
                <a16:creationId xmlns:a16="http://schemas.microsoft.com/office/drawing/2014/main" id="{0BB7FD70-F47A-C1CB-8F9B-CA9330F96610}"/>
              </a:ext>
            </a:extLst>
          </p:cNvPr>
          <p:cNvSpPr txBox="1"/>
          <p:nvPr/>
        </p:nvSpPr>
        <p:spPr bwMode="auto">
          <a:xfrm>
            <a:off x="8456104" y="4765130"/>
            <a:ext cx="4678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115" name="TextBox 114">
            <a:extLst>
              <a:ext uri="{FF2B5EF4-FFF2-40B4-BE49-F238E27FC236}">
                <a16:creationId xmlns:a16="http://schemas.microsoft.com/office/drawing/2014/main" id="{9B535BC3-CE82-623F-40E3-2084ECF412B5}"/>
              </a:ext>
            </a:extLst>
          </p:cNvPr>
          <p:cNvSpPr txBox="1"/>
          <p:nvPr/>
        </p:nvSpPr>
        <p:spPr bwMode="auto">
          <a:xfrm>
            <a:off x="9191624" y="4765130"/>
            <a:ext cx="4678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116" name="TextBox 115">
            <a:extLst>
              <a:ext uri="{FF2B5EF4-FFF2-40B4-BE49-F238E27FC236}">
                <a16:creationId xmlns:a16="http://schemas.microsoft.com/office/drawing/2014/main" id="{36C3748D-8E7E-8A44-8EB7-8A0FC862EB2D}"/>
              </a:ext>
            </a:extLst>
          </p:cNvPr>
          <p:cNvSpPr txBox="1"/>
          <p:nvPr/>
        </p:nvSpPr>
        <p:spPr bwMode="auto">
          <a:xfrm>
            <a:off x="9927144" y="4765130"/>
            <a:ext cx="4678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17" name="TextBox 116">
            <a:extLst>
              <a:ext uri="{FF2B5EF4-FFF2-40B4-BE49-F238E27FC236}">
                <a16:creationId xmlns:a16="http://schemas.microsoft.com/office/drawing/2014/main" id="{FE3181F3-AE3F-FD89-9310-279660B6D460}"/>
              </a:ext>
            </a:extLst>
          </p:cNvPr>
          <p:cNvSpPr txBox="1"/>
          <p:nvPr/>
        </p:nvSpPr>
        <p:spPr bwMode="auto">
          <a:xfrm>
            <a:off x="10662664" y="4765130"/>
            <a:ext cx="4678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25</a:t>
            </a:r>
          </a:p>
        </p:txBody>
      </p:sp>
      <p:sp>
        <p:nvSpPr>
          <p:cNvPr id="124" name="TextBox 123">
            <a:extLst>
              <a:ext uri="{FF2B5EF4-FFF2-40B4-BE49-F238E27FC236}">
                <a16:creationId xmlns:a16="http://schemas.microsoft.com/office/drawing/2014/main" id="{175E2026-5153-F7BC-00ED-29F7CD3382F8}"/>
              </a:ext>
            </a:extLst>
          </p:cNvPr>
          <p:cNvSpPr txBox="1"/>
          <p:nvPr/>
        </p:nvSpPr>
        <p:spPr bwMode="auto">
          <a:xfrm>
            <a:off x="10804288" y="3430310"/>
            <a:ext cx="11877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0"/>
              </a:spcBef>
              <a:tabLst>
                <a:tab pos="1598613" algn="l"/>
                <a:tab pos="2740025" algn="l"/>
              </a:tabLst>
            </a:pPr>
            <a:r>
              <a:rPr lang="en-US" sz="1600" dirty="0">
                <a:solidFill>
                  <a:schemeClr val="accent3"/>
                </a:solidFill>
                <a:latin typeface="Calibri" panose="020F0502020204030204" pitchFamily="34" charset="0"/>
              </a:rPr>
              <a:t>Incomplete</a:t>
            </a:r>
          </a:p>
        </p:txBody>
      </p:sp>
      <p:sp>
        <p:nvSpPr>
          <p:cNvPr id="125" name="TextBox 124">
            <a:extLst>
              <a:ext uri="{FF2B5EF4-FFF2-40B4-BE49-F238E27FC236}">
                <a16:creationId xmlns:a16="http://schemas.microsoft.com/office/drawing/2014/main" id="{F9BE1059-D366-C0AF-35F8-7ACD4B0744A1}"/>
              </a:ext>
            </a:extLst>
          </p:cNvPr>
          <p:cNvSpPr txBox="1"/>
          <p:nvPr/>
        </p:nvSpPr>
        <p:spPr bwMode="auto">
          <a:xfrm>
            <a:off x="10804287" y="1929995"/>
            <a:ext cx="11877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0"/>
              </a:spcBef>
              <a:tabLst>
                <a:tab pos="1598613" algn="l"/>
                <a:tab pos="2740025" algn="l"/>
              </a:tabLst>
            </a:pPr>
            <a:r>
              <a:rPr lang="en-US" sz="1600" dirty="0">
                <a:solidFill>
                  <a:schemeClr val="accent3">
                    <a:lumMod val="60000"/>
                    <a:lumOff val="40000"/>
                  </a:schemeClr>
                </a:solidFill>
                <a:latin typeface="Calibri" panose="020F0502020204030204" pitchFamily="34" charset="0"/>
              </a:rPr>
              <a:t>Complete</a:t>
            </a:r>
          </a:p>
        </p:txBody>
      </p:sp>
      <p:sp>
        <p:nvSpPr>
          <p:cNvPr id="126" name="TextBox 249">
            <a:extLst>
              <a:ext uri="{FF2B5EF4-FFF2-40B4-BE49-F238E27FC236}">
                <a16:creationId xmlns:a16="http://schemas.microsoft.com/office/drawing/2014/main" id="{4A5337FC-47A7-1699-183A-62090918DFA8}"/>
              </a:ext>
            </a:extLst>
          </p:cNvPr>
          <p:cNvSpPr txBox="1"/>
          <p:nvPr/>
        </p:nvSpPr>
        <p:spPr bwMode="auto">
          <a:xfrm>
            <a:off x="7019242" y="5615346"/>
            <a:ext cx="4043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26</a:t>
            </a:r>
          </a:p>
        </p:txBody>
      </p:sp>
      <p:sp>
        <p:nvSpPr>
          <p:cNvPr id="127" name="TextBox 249">
            <a:extLst>
              <a:ext uri="{FF2B5EF4-FFF2-40B4-BE49-F238E27FC236}">
                <a16:creationId xmlns:a16="http://schemas.microsoft.com/office/drawing/2014/main" id="{1216E409-CD4C-FB94-87E1-4CABC0D2BC52}"/>
              </a:ext>
            </a:extLst>
          </p:cNvPr>
          <p:cNvSpPr txBox="1"/>
          <p:nvPr/>
        </p:nvSpPr>
        <p:spPr bwMode="auto">
          <a:xfrm>
            <a:off x="7754363" y="5615346"/>
            <a:ext cx="4043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128" name="TextBox 249">
            <a:extLst>
              <a:ext uri="{FF2B5EF4-FFF2-40B4-BE49-F238E27FC236}">
                <a16:creationId xmlns:a16="http://schemas.microsoft.com/office/drawing/2014/main" id="{E0ACC06B-C861-90AC-C1EB-23EC704B703F}"/>
              </a:ext>
            </a:extLst>
          </p:cNvPr>
          <p:cNvSpPr txBox="1"/>
          <p:nvPr/>
        </p:nvSpPr>
        <p:spPr bwMode="auto">
          <a:xfrm>
            <a:off x="8489484" y="5615346"/>
            <a:ext cx="4043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129" name="TextBox 249">
            <a:extLst>
              <a:ext uri="{FF2B5EF4-FFF2-40B4-BE49-F238E27FC236}">
                <a16:creationId xmlns:a16="http://schemas.microsoft.com/office/drawing/2014/main" id="{B95ADF10-BD53-4491-9D64-7CC5DD17A9AD}"/>
              </a:ext>
            </a:extLst>
          </p:cNvPr>
          <p:cNvSpPr txBox="1"/>
          <p:nvPr/>
        </p:nvSpPr>
        <p:spPr bwMode="auto">
          <a:xfrm>
            <a:off x="9224605" y="5615346"/>
            <a:ext cx="4043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a:t>
            </a:r>
          </a:p>
        </p:txBody>
      </p:sp>
      <p:sp>
        <p:nvSpPr>
          <p:cNvPr id="130" name="TextBox 249">
            <a:extLst>
              <a:ext uri="{FF2B5EF4-FFF2-40B4-BE49-F238E27FC236}">
                <a16:creationId xmlns:a16="http://schemas.microsoft.com/office/drawing/2014/main" id="{6E9FC1A3-F338-2400-B024-DED74AFFBC40}"/>
              </a:ext>
            </a:extLst>
          </p:cNvPr>
          <p:cNvSpPr txBox="1"/>
          <p:nvPr/>
        </p:nvSpPr>
        <p:spPr bwMode="auto">
          <a:xfrm>
            <a:off x="9959726" y="5615346"/>
            <a:ext cx="4043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131" name="TextBox 249">
            <a:extLst>
              <a:ext uri="{FF2B5EF4-FFF2-40B4-BE49-F238E27FC236}">
                <a16:creationId xmlns:a16="http://schemas.microsoft.com/office/drawing/2014/main" id="{EDC6A034-50C3-C4B5-9F09-83730B609D09}"/>
              </a:ext>
            </a:extLst>
          </p:cNvPr>
          <p:cNvSpPr txBox="1"/>
          <p:nvPr/>
        </p:nvSpPr>
        <p:spPr bwMode="auto">
          <a:xfrm>
            <a:off x="10694847" y="5615346"/>
            <a:ext cx="4043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p>
        </p:txBody>
      </p:sp>
      <p:sp>
        <p:nvSpPr>
          <p:cNvPr id="138" name="TextBox 249">
            <a:extLst>
              <a:ext uri="{FF2B5EF4-FFF2-40B4-BE49-F238E27FC236}">
                <a16:creationId xmlns:a16="http://schemas.microsoft.com/office/drawing/2014/main" id="{E9A6E779-8932-EC30-539C-445FFF772829}"/>
              </a:ext>
            </a:extLst>
          </p:cNvPr>
          <p:cNvSpPr txBox="1"/>
          <p:nvPr/>
        </p:nvSpPr>
        <p:spPr bwMode="auto">
          <a:xfrm>
            <a:off x="11429968" y="5615346"/>
            <a:ext cx="4043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lvl="0" algn="ctr">
              <a:spcBef>
                <a:spcPts val="0"/>
              </a:spcBef>
              <a:defRPr/>
            </a:pPr>
            <a:r>
              <a:rPr lang="en-US" sz="1400" b="0" dirty="0">
                <a:solidFill>
                  <a:srgbClr val="000000"/>
                </a:solidFill>
                <a:latin typeface="Calibri" panose="020F0502020204030204" pitchFamily="34" charset="0"/>
              </a:rPr>
              <a:t>2</a:t>
            </a:r>
            <a:br>
              <a:rPr lang="en-US" sz="1400" b="0" dirty="0">
                <a:solidFill>
                  <a:srgbClr val="000000"/>
                </a:solidFill>
                <a:latin typeface="Calibri" panose="020F0502020204030204" pitchFamily="34" charset="0"/>
              </a:rPr>
            </a:br>
            <a:r>
              <a:rPr lang="en-US" sz="1400" b="0" dirty="0">
                <a:solidFill>
                  <a:srgbClr val="000000"/>
                </a:solidFill>
                <a:latin typeface="Calibri" panose="020F0502020204030204" pitchFamily="34" charset="0"/>
              </a:rPr>
              <a:t>5</a:t>
            </a:r>
          </a:p>
        </p:txBody>
      </p:sp>
      <p:cxnSp>
        <p:nvCxnSpPr>
          <p:cNvPr id="141" name="Straight Connector 140">
            <a:extLst>
              <a:ext uri="{FF2B5EF4-FFF2-40B4-BE49-F238E27FC236}">
                <a16:creationId xmlns:a16="http://schemas.microsoft.com/office/drawing/2014/main" id="{10BC8397-9C2D-ABAC-4BC4-BD2B2E396076}"/>
              </a:ext>
            </a:extLst>
          </p:cNvPr>
          <p:cNvCxnSpPr/>
          <p:nvPr/>
        </p:nvCxnSpPr>
        <p:spPr bwMode="auto">
          <a:xfrm flipH="1">
            <a:off x="1610047" y="1966415"/>
            <a:ext cx="2669428" cy="0"/>
          </a:xfrm>
          <a:prstGeom prst="line">
            <a:avLst/>
          </a:prstGeom>
          <a:noFill/>
          <a:ln w="28575" cap="flat" cmpd="sng" algn="ctr">
            <a:solidFill>
              <a:schemeClr val="accent2"/>
            </a:solidFill>
            <a:prstDash val="solid"/>
            <a:round/>
            <a:headEnd type="none" w="med" len="med"/>
            <a:tailEnd type="none" w="med" len="med"/>
          </a:ln>
          <a:effectLst/>
        </p:spPr>
      </p:cxnSp>
      <p:sp>
        <p:nvSpPr>
          <p:cNvPr id="144" name="Freeform 143">
            <a:extLst>
              <a:ext uri="{FF2B5EF4-FFF2-40B4-BE49-F238E27FC236}">
                <a16:creationId xmlns:a16="http://schemas.microsoft.com/office/drawing/2014/main" id="{AF432C63-FDE3-0FAC-2DDE-94E7337BE39E}"/>
              </a:ext>
            </a:extLst>
          </p:cNvPr>
          <p:cNvSpPr/>
          <p:nvPr/>
        </p:nvSpPr>
        <p:spPr bwMode="auto">
          <a:xfrm>
            <a:off x="1627322" y="1976034"/>
            <a:ext cx="4610746" cy="1813302"/>
          </a:xfrm>
          <a:custGeom>
            <a:avLst/>
            <a:gdLst>
              <a:gd name="connsiteX0" fmla="*/ 4610746 w 4610746"/>
              <a:gd name="connsiteY0" fmla="*/ 1813302 h 1813302"/>
              <a:gd name="connsiteX1" fmla="*/ 2084522 w 4610746"/>
              <a:gd name="connsiteY1" fmla="*/ 1813302 h 1813302"/>
              <a:gd name="connsiteX2" fmla="*/ 2084522 w 4610746"/>
              <a:gd name="connsiteY2" fmla="*/ 1689315 h 1813302"/>
              <a:gd name="connsiteX3" fmla="*/ 2007031 w 4610746"/>
              <a:gd name="connsiteY3" fmla="*/ 1689315 h 1813302"/>
              <a:gd name="connsiteX4" fmla="*/ 2007031 w 4610746"/>
              <a:gd name="connsiteY4" fmla="*/ 1565329 h 1813302"/>
              <a:gd name="connsiteX5" fmla="*/ 2007031 w 4610746"/>
              <a:gd name="connsiteY5" fmla="*/ 1565329 h 1813302"/>
              <a:gd name="connsiteX6" fmla="*/ 1976035 w 4610746"/>
              <a:gd name="connsiteY6" fmla="*/ 1596325 h 1813302"/>
              <a:gd name="connsiteX7" fmla="*/ 1976035 w 4610746"/>
              <a:gd name="connsiteY7" fmla="*/ 1487837 h 1813302"/>
              <a:gd name="connsiteX8" fmla="*/ 1518834 w 4610746"/>
              <a:gd name="connsiteY8" fmla="*/ 1487837 h 1813302"/>
              <a:gd name="connsiteX9" fmla="*/ 1518834 w 4610746"/>
              <a:gd name="connsiteY9" fmla="*/ 1356102 h 1813302"/>
              <a:gd name="connsiteX10" fmla="*/ 1371600 w 4610746"/>
              <a:gd name="connsiteY10" fmla="*/ 1356102 h 1813302"/>
              <a:gd name="connsiteX11" fmla="*/ 1371600 w 4610746"/>
              <a:gd name="connsiteY11" fmla="*/ 1278610 h 1813302"/>
              <a:gd name="connsiteX12" fmla="*/ 1255363 w 4610746"/>
              <a:gd name="connsiteY12" fmla="*/ 1278610 h 1813302"/>
              <a:gd name="connsiteX13" fmla="*/ 1255363 w 4610746"/>
              <a:gd name="connsiteY13" fmla="*/ 1123627 h 1813302"/>
              <a:gd name="connsiteX14" fmla="*/ 1108129 w 4610746"/>
              <a:gd name="connsiteY14" fmla="*/ 1123627 h 1813302"/>
              <a:gd name="connsiteX15" fmla="*/ 1108129 w 4610746"/>
              <a:gd name="connsiteY15" fmla="*/ 906651 h 1813302"/>
              <a:gd name="connsiteX16" fmla="*/ 1069383 w 4610746"/>
              <a:gd name="connsiteY16" fmla="*/ 906651 h 1813302"/>
              <a:gd name="connsiteX17" fmla="*/ 1069383 w 4610746"/>
              <a:gd name="connsiteY17" fmla="*/ 813661 h 1813302"/>
              <a:gd name="connsiteX18" fmla="*/ 1046136 w 4610746"/>
              <a:gd name="connsiteY18" fmla="*/ 813661 h 1813302"/>
              <a:gd name="connsiteX19" fmla="*/ 1046136 w 4610746"/>
              <a:gd name="connsiteY19" fmla="*/ 650929 h 1813302"/>
              <a:gd name="connsiteX20" fmla="*/ 891153 w 4610746"/>
              <a:gd name="connsiteY20" fmla="*/ 650929 h 1813302"/>
              <a:gd name="connsiteX21" fmla="*/ 891153 w 4610746"/>
              <a:gd name="connsiteY21" fmla="*/ 387458 h 1813302"/>
              <a:gd name="connsiteX22" fmla="*/ 790414 w 4610746"/>
              <a:gd name="connsiteY22" fmla="*/ 387458 h 1813302"/>
              <a:gd name="connsiteX23" fmla="*/ 790414 w 4610746"/>
              <a:gd name="connsiteY23" fmla="*/ 317715 h 1813302"/>
              <a:gd name="connsiteX24" fmla="*/ 790414 w 4610746"/>
              <a:gd name="connsiteY24" fmla="*/ 317715 h 1813302"/>
              <a:gd name="connsiteX25" fmla="*/ 790414 w 4610746"/>
              <a:gd name="connsiteY25" fmla="*/ 317715 h 1813302"/>
              <a:gd name="connsiteX26" fmla="*/ 720671 w 4610746"/>
              <a:gd name="connsiteY26" fmla="*/ 317715 h 1813302"/>
              <a:gd name="connsiteX27" fmla="*/ 720671 w 4610746"/>
              <a:gd name="connsiteY27" fmla="*/ 232474 h 1813302"/>
              <a:gd name="connsiteX28" fmla="*/ 697424 w 4610746"/>
              <a:gd name="connsiteY28" fmla="*/ 232474 h 1813302"/>
              <a:gd name="connsiteX29" fmla="*/ 697424 w 4610746"/>
              <a:gd name="connsiteY29" fmla="*/ 154983 h 1813302"/>
              <a:gd name="connsiteX30" fmla="*/ 542441 w 4610746"/>
              <a:gd name="connsiteY30" fmla="*/ 154983 h 1813302"/>
              <a:gd name="connsiteX31" fmla="*/ 542441 w 4610746"/>
              <a:gd name="connsiteY31" fmla="*/ 54244 h 1813302"/>
              <a:gd name="connsiteX32" fmla="*/ 309966 w 4610746"/>
              <a:gd name="connsiteY32" fmla="*/ 54244 h 1813302"/>
              <a:gd name="connsiteX33" fmla="*/ 309966 w 4610746"/>
              <a:gd name="connsiteY33" fmla="*/ 54244 h 1813302"/>
              <a:gd name="connsiteX34" fmla="*/ 309966 w 4610746"/>
              <a:gd name="connsiteY34" fmla="*/ 0 h 1813302"/>
              <a:gd name="connsiteX35" fmla="*/ 0 w 4610746"/>
              <a:gd name="connsiteY35" fmla="*/ 0 h 1813302"/>
              <a:gd name="connsiteX0" fmla="*/ 4610746 w 4610746"/>
              <a:gd name="connsiteY0" fmla="*/ 1813302 h 1813302"/>
              <a:gd name="connsiteX1" fmla="*/ 2084522 w 4610746"/>
              <a:gd name="connsiteY1" fmla="*/ 1813302 h 1813302"/>
              <a:gd name="connsiteX2" fmla="*/ 2084522 w 4610746"/>
              <a:gd name="connsiteY2" fmla="*/ 1689315 h 1813302"/>
              <a:gd name="connsiteX3" fmla="*/ 2007031 w 4610746"/>
              <a:gd name="connsiteY3" fmla="*/ 1689315 h 1813302"/>
              <a:gd name="connsiteX4" fmla="*/ 2007031 w 4610746"/>
              <a:gd name="connsiteY4" fmla="*/ 1565329 h 1813302"/>
              <a:gd name="connsiteX5" fmla="*/ 2007031 w 4610746"/>
              <a:gd name="connsiteY5" fmla="*/ 1565329 h 1813302"/>
              <a:gd name="connsiteX6" fmla="*/ 1976035 w 4610746"/>
              <a:gd name="connsiteY6" fmla="*/ 1558225 h 1813302"/>
              <a:gd name="connsiteX7" fmla="*/ 1976035 w 4610746"/>
              <a:gd name="connsiteY7" fmla="*/ 1487837 h 1813302"/>
              <a:gd name="connsiteX8" fmla="*/ 1518834 w 4610746"/>
              <a:gd name="connsiteY8" fmla="*/ 1487837 h 1813302"/>
              <a:gd name="connsiteX9" fmla="*/ 1518834 w 4610746"/>
              <a:gd name="connsiteY9" fmla="*/ 1356102 h 1813302"/>
              <a:gd name="connsiteX10" fmla="*/ 1371600 w 4610746"/>
              <a:gd name="connsiteY10" fmla="*/ 1356102 h 1813302"/>
              <a:gd name="connsiteX11" fmla="*/ 1371600 w 4610746"/>
              <a:gd name="connsiteY11" fmla="*/ 1278610 h 1813302"/>
              <a:gd name="connsiteX12" fmla="*/ 1255363 w 4610746"/>
              <a:gd name="connsiteY12" fmla="*/ 1278610 h 1813302"/>
              <a:gd name="connsiteX13" fmla="*/ 1255363 w 4610746"/>
              <a:gd name="connsiteY13" fmla="*/ 1123627 h 1813302"/>
              <a:gd name="connsiteX14" fmla="*/ 1108129 w 4610746"/>
              <a:gd name="connsiteY14" fmla="*/ 1123627 h 1813302"/>
              <a:gd name="connsiteX15" fmla="*/ 1108129 w 4610746"/>
              <a:gd name="connsiteY15" fmla="*/ 906651 h 1813302"/>
              <a:gd name="connsiteX16" fmla="*/ 1069383 w 4610746"/>
              <a:gd name="connsiteY16" fmla="*/ 906651 h 1813302"/>
              <a:gd name="connsiteX17" fmla="*/ 1069383 w 4610746"/>
              <a:gd name="connsiteY17" fmla="*/ 813661 h 1813302"/>
              <a:gd name="connsiteX18" fmla="*/ 1046136 w 4610746"/>
              <a:gd name="connsiteY18" fmla="*/ 813661 h 1813302"/>
              <a:gd name="connsiteX19" fmla="*/ 1046136 w 4610746"/>
              <a:gd name="connsiteY19" fmla="*/ 650929 h 1813302"/>
              <a:gd name="connsiteX20" fmla="*/ 891153 w 4610746"/>
              <a:gd name="connsiteY20" fmla="*/ 650929 h 1813302"/>
              <a:gd name="connsiteX21" fmla="*/ 891153 w 4610746"/>
              <a:gd name="connsiteY21" fmla="*/ 387458 h 1813302"/>
              <a:gd name="connsiteX22" fmla="*/ 790414 w 4610746"/>
              <a:gd name="connsiteY22" fmla="*/ 387458 h 1813302"/>
              <a:gd name="connsiteX23" fmla="*/ 790414 w 4610746"/>
              <a:gd name="connsiteY23" fmla="*/ 317715 h 1813302"/>
              <a:gd name="connsiteX24" fmla="*/ 790414 w 4610746"/>
              <a:gd name="connsiteY24" fmla="*/ 317715 h 1813302"/>
              <a:gd name="connsiteX25" fmla="*/ 790414 w 4610746"/>
              <a:gd name="connsiteY25" fmla="*/ 317715 h 1813302"/>
              <a:gd name="connsiteX26" fmla="*/ 720671 w 4610746"/>
              <a:gd name="connsiteY26" fmla="*/ 317715 h 1813302"/>
              <a:gd name="connsiteX27" fmla="*/ 720671 w 4610746"/>
              <a:gd name="connsiteY27" fmla="*/ 232474 h 1813302"/>
              <a:gd name="connsiteX28" fmla="*/ 697424 w 4610746"/>
              <a:gd name="connsiteY28" fmla="*/ 232474 h 1813302"/>
              <a:gd name="connsiteX29" fmla="*/ 697424 w 4610746"/>
              <a:gd name="connsiteY29" fmla="*/ 154983 h 1813302"/>
              <a:gd name="connsiteX30" fmla="*/ 542441 w 4610746"/>
              <a:gd name="connsiteY30" fmla="*/ 154983 h 1813302"/>
              <a:gd name="connsiteX31" fmla="*/ 542441 w 4610746"/>
              <a:gd name="connsiteY31" fmla="*/ 54244 h 1813302"/>
              <a:gd name="connsiteX32" fmla="*/ 309966 w 4610746"/>
              <a:gd name="connsiteY32" fmla="*/ 54244 h 1813302"/>
              <a:gd name="connsiteX33" fmla="*/ 309966 w 4610746"/>
              <a:gd name="connsiteY33" fmla="*/ 54244 h 1813302"/>
              <a:gd name="connsiteX34" fmla="*/ 309966 w 4610746"/>
              <a:gd name="connsiteY34" fmla="*/ 0 h 1813302"/>
              <a:gd name="connsiteX35" fmla="*/ 0 w 4610746"/>
              <a:gd name="connsiteY35" fmla="*/ 0 h 1813302"/>
              <a:gd name="connsiteX0" fmla="*/ 4610746 w 4610746"/>
              <a:gd name="connsiteY0" fmla="*/ 1813302 h 1813302"/>
              <a:gd name="connsiteX1" fmla="*/ 2084522 w 4610746"/>
              <a:gd name="connsiteY1" fmla="*/ 1813302 h 1813302"/>
              <a:gd name="connsiteX2" fmla="*/ 2084522 w 4610746"/>
              <a:gd name="connsiteY2" fmla="*/ 1689315 h 1813302"/>
              <a:gd name="connsiteX3" fmla="*/ 2007031 w 4610746"/>
              <a:gd name="connsiteY3" fmla="*/ 1689315 h 1813302"/>
              <a:gd name="connsiteX4" fmla="*/ 2007031 w 4610746"/>
              <a:gd name="connsiteY4" fmla="*/ 1565329 h 1813302"/>
              <a:gd name="connsiteX5" fmla="*/ 2007031 w 4610746"/>
              <a:gd name="connsiteY5" fmla="*/ 1565329 h 1813302"/>
              <a:gd name="connsiteX6" fmla="*/ 1972860 w 4610746"/>
              <a:gd name="connsiteY6" fmla="*/ 1580450 h 1813302"/>
              <a:gd name="connsiteX7" fmla="*/ 1976035 w 4610746"/>
              <a:gd name="connsiteY7" fmla="*/ 1487837 h 1813302"/>
              <a:gd name="connsiteX8" fmla="*/ 1518834 w 4610746"/>
              <a:gd name="connsiteY8" fmla="*/ 1487837 h 1813302"/>
              <a:gd name="connsiteX9" fmla="*/ 1518834 w 4610746"/>
              <a:gd name="connsiteY9" fmla="*/ 1356102 h 1813302"/>
              <a:gd name="connsiteX10" fmla="*/ 1371600 w 4610746"/>
              <a:gd name="connsiteY10" fmla="*/ 1356102 h 1813302"/>
              <a:gd name="connsiteX11" fmla="*/ 1371600 w 4610746"/>
              <a:gd name="connsiteY11" fmla="*/ 1278610 h 1813302"/>
              <a:gd name="connsiteX12" fmla="*/ 1255363 w 4610746"/>
              <a:gd name="connsiteY12" fmla="*/ 1278610 h 1813302"/>
              <a:gd name="connsiteX13" fmla="*/ 1255363 w 4610746"/>
              <a:gd name="connsiteY13" fmla="*/ 1123627 h 1813302"/>
              <a:gd name="connsiteX14" fmla="*/ 1108129 w 4610746"/>
              <a:gd name="connsiteY14" fmla="*/ 1123627 h 1813302"/>
              <a:gd name="connsiteX15" fmla="*/ 1108129 w 4610746"/>
              <a:gd name="connsiteY15" fmla="*/ 906651 h 1813302"/>
              <a:gd name="connsiteX16" fmla="*/ 1069383 w 4610746"/>
              <a:gd name="connsiteY16" fmla="*/ 906651 h 1813302"/>
              <a:gd name="connsiteX17" fmla="*/ 1069383 w 4610746"/>
              <a:gd name="connsiteY17" fmla="*/ 813661 h 1813302"/>
              <a:gd name="connsiteX18" fmla="*/ 1046136 w 4610746"/>
              <a:gd name="connsiteY18" fmla="*/ 813661 h 1813302"/>
              <a:gd name="connsiteX19" fmla="*/ 1046136 w 4610746"/>
              <a:gd name="connsiteY19" fmla="*/ 650929 h 1813302"/>
              <a:gd name="connsiteX20" fmla="*/ 891153 w 4610746"/>
              <a:gd name="connsiteY20" fmla="*/ 650929 h 1813302"/>
              <a:gd name="connsiteX21" fmla="*/ 891153 w 4610746"/>
              <a:gd name="connsiteY21" fmla="*/ 387458 h 1813302"/>
              <a:gd name="connsiteX22" fmla="*/ 790414 w 4610746"/>
              <a:gd name="connsiteY22" fmla="*/ 387458 h 1813302"/>
              <a:gd name="connsiteX23" fmla="*/ 790414 w 4610746"/>
              <a:gd name="connsiteY23" fmla="*/ 317715 h 1813302"/>
              <a:gd name="connsiteX24" fmla="*/ 790414 w 4610746"/>
              <a:gd name="connsiteY24" fmla="*/ 317715 h 1813302"/>
              <a:gd name="connsiteX25" fmla="*/ 790414 w 4610746"/>
              <a:gd name="connsiteY25" fmla="*/ 317715 h 1813302"/>
              <a:gd name="connsiteX26" fmla="*/ 720671 w 4610746"/>
              <a:gd name="connsiteY26" fmla="*/ 317715 h 1813302"/>
              <a:gd name="connsiteX27" fmla="*/ 720671 w 4610746"/>
              <a:gd name="connsiteY27" fmla="*/ 232474 h 1813302"/>
              <a:gd name="connsiteX28" fmla="*/ 697424 w 4610746"/>
              <a:gd name="connsiteY28" fmla="*/ 232474 h 1813302"/>
              <a:gd name="connsiteX29" fmla="*/ 697424 w 4610746"/>
              <a:gd name="connsiteY29" fmla="*/ 154983 h 1813302"/>
              <a:gd name="connsiteX30" fmla="*/ 542441 w 4610746"/>
              <a:gd name="connsiteY30" fmla="*/ 154983 h 1813302"/>
              <a:gd name="connsiteX31" fmla="*/ 542441 w 4610746"/>
              <a:gd name="connsiteY31" fmla="*/ 54244 h 1813302"/>
              <a:gd name="connsiteX32" fmla="*/ 309966 w 4610746"/>
              <a:gd name="connsiteY32" fmla="*/ 54244 h 1813302"/>
              <a:gd name="connsiteX33" fmla="*/ 309966 w 4610746"/>
              <a:gd name="connsiteY33" fmla="*/ 54244 h 1813302"/>
              <a:gd name="connsiteX34" fmla="*/ 309966 w 4610746"/>
              <a:gd name="connsiteY34" fmla="*/ 0 h 1813302"/>
              <a:gd name="connsiteX35" fmla="*/ 0 w 4610746"/>
              <a:gd name="connsiteY35" fmla="*/ 0 h 1813302"/>
              <a:gd name="connsiteX0" fmla="*/ 4610746 w 4610746"/>
              <a:gd name="connsiteY0" fmla="*/ 1813302 h 1813302"/>
              <a:gd name="connsiteX1" fmla="*/ 2084522 w 4610746"/>
              <a:gd name="connsiteY1" fmla="*/ 1813302 h 1813302"/>
              <a:gd name="connsiteX2" fmla="*/ 2084522 w 4610746"/>
              <a:gd name="connsiteY2" fmla="*/ 1689315 h 1813302"/>
              <a:gd name="connsiteX3" fmla="*/ 2007031 w 4610746"/>
              <a:gd name="connsiteY3" fmla="*/ 1689315 h 1813302"/>
              <a:gd name="connsiteX4" fmla="*/ 2007031 w 4610746"/>
              <a:gd name="connsiteY4" fmla="*/ 1565329 h 1813302"/>
              <a:gd name="connsiteX5" fmla="*/ 2003856 w 4610746"/>
              <a:gd name="connsiteY5" fmla="*/ 1581204 h 1813302"/>
              <a:gd name="connsiteX6" fmla="*/ 1972860 w 4610746"/>
              <a:gd name="connsiteY6" fmla="*/ 1580450 h 1813302"/>
              <a:gd name="connsiteX7" fmla="*/ 1976035 w 4610746"/>
              <a:gd name="connsiteY7" fmla="*/ 1487837 h 1813302"/>
              <a:gd name="connsiteX8" fmla="*/ 1518834 w 4610746"/>
              <a:gd name="connsiteY8" fmla="*/ 1487837 h 1813302"/>
              <a:gd name="connsiteX9" fmla="*/ 1518834 w 4610746"/>
              <a:gd name="connsiteY9" fmla="*/ 1356102 h 1813302"/>
              <a:gd name="connsiteX10" fmla="*/ 1371600 w 4610746"/>
              <a:gd name="connsiteY10" fmla="*/ 1356102 h 1813302"/>
              <a:gd name="connsiteX11" fmla="*/ 1371600 w 4610746"/>
              <a:gd name="connsiteY11" fmla="*/ 1278610 h 1813302"/>
              <a:gd name="connsiteX12" fmla="*/ 1255363 w 4610746"/>
              <a:gd name="connsiteY12" fmla="*/ 1278610 h 1813302"/>
              <a:gd name="connsiteX13" fmla="*/ 1255363 w 4610746"/>
              <a:gd name="connsiteY13" fmla="*/ 1123627 h 1813302"/>
              <a:gd name="connsiteX14" fmla="*/ 1108129 w 4610746"/>
              <a:gd name="connsiteY14" fmla="*/ 1123627 h 1813302"/>
              <a:gd name="connsiteX15" fmla="*/ 1108129 w 4610746"/>
              <a:gd name="connsiteY15" fmla="*/ 906651 h 1813302"/>
              <a:gd name="connsiteX16" fmla="*/ 1069383 w 4610746"/>
              <a:gd name="connsiteY16" fmla="*/ 906651 h 1813302"/>
              <a:gd name="connsiteX17" fmla="*/ 1069383 w 4610746"/>
              <a:gd name="connsiteY17" fmla="*/ 813661 h 1813302"/>
              <a:gd name="connsiteX18" fmla="*/ 1046136 w 4610746"/>
              <a:gd name="connsiteY18" fmla="*/ 813661 h 1813302"/>
              <a:gd name="connsiteX19" fmla="*/ 1046136 w 4610746"/>
              <a:gd name="connsiteY19" fmla="*/ 650929 h 1813302"/>
              <a:gd name="connsiteX20" fmla="*/ 891153 w 4610746"/>
              <a:gd name="connsiteY20" fmla="*/ 650929 h 1813302"/>
              <a:gd name="connsiteX21" fmla="*/ 891153 w 4610746"/>
              <a:gd name="connsiteY21" fmla="*/ 387458 h 1813302"/>
              <a:gd name="connsiteX22" fmla="*/ 790414 w 4610746"/>
              <a:gd name="connsiteY22" fmla="*/ 387458 h 1813302"/>
              <a:gd name="connsiteX23" fmla="*/ 790414 w 4610746"/>
              <a:gd name="connsiteY23" fmla="*/ 317715 h 1813302"/>
              <a:gd name="connsiteX24" fmla="*/ 790414 w 4610746"/>
              <a:gd name="connsiteY24" fmla="*/ 317715 h 1813302"/>
              <a:gd name="connsiteX25" fmla="*/ 790414 w 4610746"/>
              <a:gd name="connsiteY25" fmla="*/ 317715 h 1813302"/>
              <a:gd name="connsiteX26" fmla="*/ 720671 w 4610746"/>
              <a:gd name="connsiteY26" fmla="*/ 317715 h 1813302"/>
              <a:gd name="connsiteX27" fmla="*/ 720671 w 4610746"/>
              <a:gd name="connsiteY27" fmla="*/ 232474 h 1813302"/>
              <a:gd name="connsiteX28" fmla="*/ 697424 w 4610746"/>
              <a:gd name="connsiteY28" fmla="*/ 232474 h 1813302"/>
              <a:gd name="connsiteX29" fmla="*/ 697424 w 4610746"/>
              <a:gd name="connsiteY29" fmla="*/ 154983 h 1813302"/>
              <a:gd name="connsiteX30" fmla="*/ 542441 w 4610746"/>
              <a:gd name="connsiteY30" fmla="*/ 154983 h 1813302"/>
              <a:gd name="connsiteX31" fmla="*/ 542441 w 4610746"/>
              <a:gd name="connsiteY31" fmla="*/ 54244 h 1813302"/>
              <a:gd name="connsiteX32" fmla="*/ 309966 w 4610746"/>
              <a:gd name="connsiteY32" fmla="*/ 54244 h 1813302"/>
              <a:gd name="connsiteX33" fmla="*/ 309966 w 4610746"/>
              <a:gd name="connsiteY33" fmla="*/ 54244 h 1813302"/>
              <a:gd name="connsiteX34" fmla="*/ 309966 w 4610746"/>
              <a:gd name="connsiteY34" fmla="*/ 0 h 1813302"/>
              <a:gd name="connsiteX35" fmla="*/ 0 w 4610746"/>
              <a:gd name="connsiteY35" fmla="*/ 0 h 1813302"/>
              <a:gd name="connsiteX0" fmla="*/ 4610746 w 4610746"/>
              <a:gd name="connsiteY0" fmla="*/ 1813302 h 1813302"/>
              <a:gd name="connsiteX1" fmla="*/ 2084522 w 4610746"/>
              <a:gd name="connsiteY1" fmla="*/ 1813302 h 1813302"/>
              <a:gd name="connsiteX2" fmla="*/ 2084522 w 4610746"/>
              <a:gd name="connsiteY2" fmla="*/ 1689315 h 1813302"/>
              <a:gd name="connsiteX3" fmla="*/ 2007031 w 4610746"/>
              <a:gd name="connsiteY3" fmla="*/ 1689315 h 1813302"/>
              <a:gd name="connsiteX4" fmla="*/ 2007031 w 4610746"/>
              <a:gd name="connsiteY4" fmla="*/ 1565329 h 1813302"/>
              <a:gd name="connsiteX5" fmla="*/ 2003856 w 4610746"/>
              <a:gd name="connsiteY5" fmla="*/ 1581204 h 1813302"/>
              <a:gd name="connsiteX6" fmla="*/ 1976035 w 4610746"/>
              <a:gd name="connsiteY6" fmla="*/ 1577275 h 1813302"/>
              <a:gd name="connsiteX7" fmla="*/ 1976035 w 4610746"/>
              <a:gd name="connsiteY7" fmla="*/ 1487837 h 1813302"/>
              <a:gd name="connsiteX8" fmla="*/ 1518834 w 4610746"/>
              <a:gd name="connsiteY8" fmla="*/ 1487837 h 1813302"/>
              <a:gd name="connsiteX9" fmla="*/ 1518834 w 4610746"/>
              <a:gd name="connsiteY9" fmla="*/ 1356102 h 1813302"/>
              <a:gd name="connsiteX10" fmla="*/ 1371600 w 4610746"/>
              <a:gd name="connsiteY10" fmla="*/ 1356102 h 1813302"/>
              <a:gd name="connsiteX11" fmla="*/ 1371600 w 4610746"/>
              <a:gd name="connsiteY11" fmla="*/ 1278610 h 1813302"/>
              <a:gd name="connsiteX12" fmla="*/ 1255363 w 4610746"/>
              <a:gd name="connsiteY12" fmla="*/ 1278610 h 1813302"/>
              <a:gd name="connsiteX13" fmla="*/ 1255363 w 4610746"/>
              <a:gd name="connsiteY13" fmla="*/ 1123627 h 1813302"/>
              <a:gd name="connsiteX14" fmla="*/ 1108129 w 4610746"/>
              <a:gd name="connsiteY14" fmla="*/ 1123627 h 1813302"/>
              <a:gd name="connsiteX15" fmla="*/ 1108129 w 4610746"/>
              <a:gd name="connsiteY15" fmla="*/ 906651 h 1813302"/>
              <a:gd name="connsiteX16" fmla="*/ 1069383 w 4610746"/>
              <a:gd name="connsiteY16" fmla="*/ 906651 h 1813302"/>
              <a:gd name="connsiteX17" fmla="*/ 1069383 w 4610746"/>
              <a:gd name="connsiteY17" fmla="*/ 813661 h 1813302"/>
              <a:gd name="connsiteX18" fmla="*/ 1046136 w 4610746"/>
              <a:gd name="connsiteY18" fmla="*/ 813661 h 1813302"/>
              <a:gd name="connsiteX19" fmla="*/ 1046136 w 4610746"/>
              <a:gd name="connsiteY19" fmla="*/ 650929 h 1813302"/>
              <a:gd name="connsiteX20" fmla="*/ 891153 w 4610746"/>
              <a:gd name="connsiteY20" fmla="*/ 650929 h 1813302"/>
              <a:gd name="connsiteX21" fmla="*/ 891153 w 4610746"/>
              <a:gd name="connsiteY21" fmla="*/ 387458 h 1813302"/>
              <a:gd name="connsiteX22" fmla="*/ 790414 w 4610746"/>
              <a:gd name="connsiteY22" fmla="*/ 387458 h 1813302"/>
              <a:gd name="connsiteX23" fmla="*/ 790414 w 4610746"/>
              <a:gd name="connsiteY23" fmla="*/ 317715 h 1813302"/>
              <a:gd name="connsiteX24" fmla="*/ 790414 w 4610746"/>
              <a:gd name="connsiteY24" fmla="*/ 317715 h 1813302"/>
              <a:gd name="connsiteX25" fmla="*/ 790414 w 4610746"/>
              <a:gd name="connsiteY25" fmla="*/ 317715 h 1813302"/>
              <a:gd name="connsiteX26" fmla="*/ 720671 w 4610746"/>
              <a:gd name="connsiteY26" fmla="*/ 317715 h 1813302"/>
              <a:gd name="connsiteX27" fmla="*/ 720671 w 4610746"/>
              <a:gd name="connsiteY27" fmla="*/ 232474 h 1813302"/>
              <a:gd name="connsiteX28" fmla="*/ 697424 w 4610746"/>
              <a:gd name="connsiteY28" fmla="*/ 232474 h 1813302"/>
              <a:gd name="connsiteX29" fmla="*/ 697424 w 4610746"/>
              <a:gd name="connsiteY29" fmla="*/ 154983 h 1813302"/>
              <a:gd name="connsiteX30" fmla="*/ 542441 w 4610746"/>
              <a:gd name="connsiteY30" fmla="*/ 154983 h 1813302"/>
              <a:gd name="connsiteX31" fmla="*/ 542441 w 4610746"/>
              <a:gd name="connsiteY31" fmla="*/ 54244 h 1813302"/>
              <a:gd name="connsiteX32" fmla="*/ 309966 w 4610746"/>
              <a:gd name="connsiteY32" fmla="*/ 54244 h 1813302"/>
              <a:gd name="connsiteX33" fmla="*/ 309966 w 4610746"/>
              <a:gd name="connsiteY33" fmla="*/ 54244 h 1813302"/>
              <a:gd name="connsiteX34" fmla="*/ 309966 w 4610746"/>
              <a:gd name="connsiteY34" fmla="*/ 0 h 1813302"/>
              <a:gd name="connsiteX35" fmla="*/ 0 w 4610746"/>
              <a:gd name="connsiteY35" fmla="*/ 0 h 1813302"/>
              <a:gd name="connsiteX0" fmla="*/ 4610746 w 4610746"/>
              <a:gd name="connsiteY0" fmla="*/ 1813302 h 1813302"/>
              <a:gd name="connsiteX1" fmla="*/ 2084522 w 4610746"/>
              <a:gd name="connsiteY1" fmla="*/ 1813302 h 1813302"/>
              <a:gd name="connsiteX2" fmla="*/ 2084522 w 4610746"/>
              <a:gd name="connsiteY2" fmla="*/ 1689315 h 1813302"/>
              <a:gd name="connsiteX3" fmla="*/ 2007031 w 4610746"/>
              <a:gd name="connsiteY3" fmla="*/ 1689315 h 1813302"/>
              <a:gd name="connsiteX4" fmla="*/ 2007031 w 4610746"/>
              <a:gd name="connsiteY4" fmla="*/ 1565329 h 1813302"/>
              <a:gd name="connsiteX5" fmla="*/ 1976035 w 4610746"/>
              <a:gd name="connsiteY5" fmla="*/ 1577275 h 1813302"/>
              <a:gd name="connsiteX6" fmla="*/ 1976035 w 4610746"/>
              <a:gd name="connsiteY6" fmla="*/ 1487837 h 1813302"/>
              <a:gd name="connsiteX7" fmla="*/ 1518834 w 4610746"/>
              <a:gd name="connsiteY7" fmla="*/ 1487837 h 1813302"/>
              <a:gd name="connsiteX8" fmla="*/ 1518834 w 4610746"/>
              <a:gd name="connsiteY8" fmla="*/ 1356102 h 1813302"/>
              <a:gd name="connsiteX9" fmla="*/ 1371600 w 4610746"/>
              <a:gd name="connsiteY9" fmla="*/ 1356102 h 1813302"/>
              <a:gd name="connsiteX10" fmla="*/ 1371600 w 4610746"/>
              <a:gd name="connsiteY10" fmla="*/ 1278610 h 1813302"/>
              <a:gd name="connsiteX11" fmla="*/ 1255363 w 4610746"/>
              <a:gd name="connsiteY11" fmla="*/ 1278610 h 1813302"/>
              <a:gd name="connsiteX12" fmla="*/ 1255363 w 4610746"/>
              <a:gd name="connsiteY12" fmla="*/ 1123627 h 1813302"/>
              <a:gd name="connsiteX13" fmla="*/ 1108129 w 4610746"/>
              <a:gd name="connsiteY13" fmla="*/ 1123627 h 1813302"/>
              <a:gd name="connsiteX14" fmla="*/ 1108129 w 4610746"/>
              <a:gd name="connsiteY14" fmla="*/ 906651 h 1813302"/>
              <a:gd name="connsiteX15" fmla="*/ 1069383 w 4610746"/>
              <a:gd name="connsiteY15" fmla="*/ 906651 h 1813302"/>
              <a:gd name="connsiteX16" fmla="*/ 1069383 w 4610746"/>
              <a:gd name="connsiteY16" fmla="*/ 813661 h 1813302"/>
              <a:gd name="connsiteX17" fmla="*/ 1046136 w 4610746"/>
              <a:gd name="connsiteY17" fmla="*/ 813661 h 1813302"/>
              <a:gd name="connsiteX18" fmla="*/ 1046136 w 4610746"/>
              <a:gd name="connsiteY18" fmla="*/ 650929 h 1813302"/>
              <a:gd name="connsiteX19" fmla="*/ 891153 w 4610746"/>
              <a:gd name="connsiteY19" fmla="*/ 650929 h 1813302"/>
              <a:gd name="connsiteX20" fmla="*/ 891153 w 4610746"/>
              <a:gd name="connsiteY20" fmla="*/ 387458 h 1813302"/>
              <a:gd name="connsiteX21" fmla="*/ 790414 w 4610746"/>
              <a:gd name="connsiteY21" fmla="*/ 387458 h 1813302"/>
              <a:gd name="connsiteX22" fmla="*/ 790414 w 4610746"/>
              <a:gd name="connsiteY22" fmla="*/ 317715 h 1813302"/>
              <a:gd name="connsiteX23" fmla="*/ 790414 w 4610746"/>
              <a:gd name="connsiteY23" fmla="*/ 317715 h 1813302"/>
              <a:gd name="connsiteX24" fmla="*/ 790414 w 4610746"/>
              <a:gd name="connsiteY24" fmla="*/ 317715 h 1813302"/>
              <a:gd name="connsiteX25" fmla="*/ 720671 w 4610746"/>
              <a:gd name="connsiteY25" fmla="*/ 317715 h 1813302"/>
              <a:gd name="connsiteX26" fmla="*/ 720671 w 4610746"/>
              <a:gd name="connsiteY26" fmla="*/ 232474 h 1813302"/>
              <a:gd name="connsiteX27" fmla="*/ 697424 w 4610746"/>
              <a:gd name="connsiteY27" fmla="*/ 232474 h 1813302"/>
              <a:gd name="connsiteX28" fmla="*/ 697424 w 4610746"/>
              <a:gd name="connsiteY28" fmla="*/ 154983 h 1813302"/>
              <a:gd name="connsiteX29" fmla="*/ 542441 w 4610746"/>
              <a:gd name="connsiteY29" fmla="*/ 154983 h 1813302"/>
              <a:gd name="connsiteX30" fmla="*/ 542441 w 4610746"/>
              <a:gd name="connsiteY30" fmla="*/ 54244 h 1813302"/>
              <a:gd name="connsiteX31" fmla="*/ 309966 w 4610746"/>
              <a:gd name="connsiteY31" fmla="*/ 54244 h 1813302"/>
              <a:gd name="connsiteX32" fmla="*/ 309966 w 4610746"/>
              <a:gd name="connsiteY32" fmla="*/ 54244 h 1813302"/>
              <a:gd name="connsiteX33" fmla="*/ 309966 w 4610746"/>
              <a:gd name="connsiteY33" fmla="*/ 0 h 1813302"/>
              <a:gd name="connsiteX34" fmla="*/ 0 w 4610746"/>
              <a:gd name="connsiteY34" fmla="*/ 0 h 1813302"/>
              <a:gd name="connsiteX0" fmla="*/ 4610746 w 4610746"/>
              <a:gd name="connsiteY0" fmla="*/ 1813302 h 1813302"/>
              <a:gd name="connsiteX1" fmla="*/ 2084522 w 4610746"/>
              <a:gd name="connsiteY1" fmla="*/ 1813302 h 1813302"/>
              <a:gd name="connsiteX2" fmla="*/ 2084522 w 4610746"/>
              <a:gd name="connsiteY2" fmla="*/ 1689315 h 1813302"/>
              <a:gd name="connsiteX3" fmla="*/ 2007031 w 4610746"/>
              <a:gd name="connsiteY3" fmla="*/ 1689315 h 1813302"/>
              <a:gd name="connsiteX4" fmla="*/ 2003856 w 4610746"/>
              <a:gd name="connsiteY4" fmla="*/ 1574854 h 1813302"/>
              <a:gd name="connsiteX5" fmla="*/ 1976035 w 4610746"/>
              <a:gd name="connsiteY5" fmla="*/ 1577275 h 1813302"/>
              <a:gd name="connsiteX6" fmla="*/ 1976035 w 4610746"/>
              <a:gd name="connsiteY6" fmla="*/ 1487837 h 1813302"/>
              <a:gd name="connsiteX7" fmla="*/ 1518834 w 4610746"/>
              <a:gd name="connsiteY7" fmla="*/ 1487837 h 1813302"/>
              <a:gd name="connsiteX8" fmla="*/ 1518834 w 4610746"/>
              <a:gd name="connsiteY8" fmla="*/ 1356102 h 1813302"/>
              <a:gd name="connsiteX9" fmla="*/ 1371600 w 4610746"/>
              <a:gd name="connsiteY9" fmla="*/ 1356102 h 1813302"/>
              <a:gd name="connsiteX10" fmla="*/ 1371600 w 4610746"/>
              <a:gd name="connsiteY10" fmla="*/ 1278610 h 1813302"/>
              <a:gd name="connsiteX11" fmla="*/ 1255363 w 4610746"/>
              <a:gd name="connsiteY11" fmla="*/ 1278610 h 1813302"/>
              <a:gd name="connsiteX12" fmla="*/ 1255363 w 4610746"/>
              <a:gd name="connsiteY12" fmla="*/ 1123627 h 1813302"/>
              <a:gd name="connsiteX13" fmla="*/ 1108129 w 4610746"/>
              <a:gd name="connsiteY13" fmla="*/ 1123627 h 1813302"/>
              <a:gd name="connsiteX14" fmla="*/ 1108129 w 4610746"/>
              <a:gd name="connsiteY14" fmla="*/ 906651 h 1813302"/>
              <a:gd name="connsiteX15" fmla="*/ 1069383 w 4610746"/>
              <a:gd name="connsiteY15" fmla="*/ 906651 h 1813302"/>
              <a:gd name="connsiteX16" fmla="*/ 1069383 w 4610746"/>
              <a:gd name="connsiteY16" fmla="*/ 813661 h 1813302"/>
              <a:gd name="connsiteX17" fmla="*/ 1046136 w 4610746"/>
              <a:gd name="connsiteY17" fmla="*/ 813661 h 1813302"/>
              <a:gd name="connsiteX18" fmla="*/ 1046136 w 4610746"/>
              <a:gd name="connsiteY18" fmla="*/ 650929 h 1813302"/>
              <a:gd name="connsiteX19" fmla="*/ 891153 w 4610746"/>
              <a:gd name="connsiteY19" fmla="*/ 650929 h 1813302"/>
              <a:gd name="connsiteX20" fmla="*/ 891153 w 4610746"/>
              <a:gd name="connsiteY20" fmla="*/ 387458 h 1813302"/>
              <a:gd name="connsiteX21" fmla="*/ 790414 w 4610746"/>
              <a:gd name="connsiteY21" fmla="*/ 387458 h 1813302"/>
              <a:gd name="connsiteX22" fmla="*/ 790414 w 4610746"/>
              <a:gd name="connsiteY22" fmla="*/ 317715 h 1813302"/>
              <a:gd name="connsiteX23" fmla="*/ 790414 w 4610746"/>
              <a:gd name="connsiteY23" fmla="*/ 317715 h 1813302"/>
              <a:gd name="connsiteX24" fmla="*/ 790414 w 4610746"/>
              <a:gd name="connsiteY24" fmla="*/ 317715 h 1813302"/>
              <a:gd name="connsiteX25" fmla="*/ 720671 w 4610746"/>
              <a:gd name="connsiteY25" fmla="*/ 317715 h 1813302"/>
              <a:gd name="connsiteX26" fmla="*/ 720671 w 4610746"/>
              <a:gd name="connsiteY26" fmla="*/ 232474 h 1813302"/>
              <a:gd name="connsiteX27" fmla="*/ 697424 w 4610746"/>
              <a:gd name="connsiteY27" fmla="*/ 232474 h 1813302"/>
              <a:gd name="connsiteX28" fmla="*/ 697424 w 4610746"/>
              <a:gd name="connsiteY28" fmla="*/ 154983 h 1813302"/>
              <a:gd name="connsiteX29" fmla="*/ 542441 w 4610746"/>
              <a:gd name="connsiteY29" fmla="*/ 154983 h 1813302"/>
              <a:gd name="connsiteX30" fmla="*/ 542441 w 4610746"/>
              <a:gd name="connsiteY30" fmla="*/ 54244 h 1813302"/>
              <a:gd name="connsiteX31" fmla="*/ 309966 w 4610746"/>
              <a:gd name="connsiteY31" fmla="*/ 54244 h 1813302"/>
              <a:gd name="connsiteX32" fmla="*/ 309966 w 4610746"/>
              <a:gd name="connsiteY32" fmla="*/ 54244 h 1813302"/>
              <a:gd name="connsiteX33" fmla="*/ 309966 w 4610746"/>
              <a:gd name="connsiteY33" fmla="*/ 0 h 1813302"/>
              <a:gd name="connsiteX34" fmla="*/ 0 w 4610746"/>
              <a:gd name="connsiteY34" fmla="*/ 0 h 1813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610746" h="1813302">
                <a:moveTo>
                  <a:pt x="4610746" y="1813302"/>
                </a:moveTo>
                <a:lnTo>
                  <a:pt x="2084522" y="1813302"/>
                </a:lnTo>
                <a:lnTo>
                  <a:pt x="2084522" y="1689315"/>
                </a:lnTo>
                <a:lnTo>
                  <a:pt x="2007031" y="1689315"/>
                </a:lnTo>
                <a:cubicBezTo>
                  <a:pt x="2005973" y="1651161"/>
                  <a:pt x="2004914" y="1613008"/>
                  <a:pt x="2003856" y="1574854"/>
                </a:cubicBezTo>
                <a:lnTo>
                  <a:pt x="1976035" y="1577275"/>
                </a:lnTo>
                <a:lnTo>
                  <a:pt x="1976035" y="1487837"/>
                </a:lnTo>
                <a:lnTo>
                  <a:pt x="1518834" y="1487837"/>
                </a:lnTo>
                <a:lnTo>
                  <a:pt x="1518834" y="1356102"/>
                </a:lnTo>
                <a:lnTo>
                  <a:pt x="1371600" y="1356102"/>
                </a:lnTo>
                <a:lnTo>
                  <a:pt x="1371600" y="1278610"/>
                </a:lnTo>
                <a:lnTo>
                  <a:pt x="1255363" y="1278610"/>
                </a:lnTo>
                <a:lnTo>
                  <a:pt x="1255363" y="1123627"/>
                </a:lnTo>
                <a:lnTo>
                  <a:pt x="1108129" y="1123627"/>
                </a:lnTo>
                <a:lnTo>
                  <a:pt x="1108129" y="906651"/>
                </a:lnTo>
                <a:lnTo>
                  <a:pt x="1069383" y="906651"/>
                </a:lnTo>
                <a:lnTo>
                  <a:pt x="1069383" y="813661"/>
                </a:lnTo>
                <a:lnTo>
                  <a:pt x="1046136" y="813661"/>
                </a:lnTo>
                <a:lnTo>
                  <a:pt x="1046136" y="650929"/>
                </a:lnTo>
                <a:lnTo>
                  <a:pt x="891153" y="650929"/>
                </a:lnTo>
                <a:lnTo>
                  <a:pt x="891153" y="387458"/>
                </a:lnTo>
                <a:lnTo>
                  <a:pt x="790414" y="387458"/>
                </a:lnTo>
                <a:lnTo>
                  <a:pt x="790414" y="317715"/>
                </a:lnTo>
                <a:lnTo>
                  <a:pt x="790414" y="317715"/>
                </a:lnTo>
                <a:lnTo>
                  <a:pt x="790414" y="317715"/>
                </a:lnTo>
                <a:lnTo>
                  <a:pt x="720671" y="317715"/>
                </a:lnTo>
                <a:lnTo>
                  <a:pt x="720671" y="232474"/>
                </a:lnTo>
                <a:lnTo>
                  <a:pt x="697424" y="232474"/>
                </a:lnTo>
                <a:lnTo>
                  <a:pt x="697424" y="154983"/>
                </a:lnTo>
                <a:lnTo>
                  <a:pt x="542441" y="154983"/>
                </a:lnTo>
                <a:lnTo>
                  <a:pt x="542441" y="54244"/>
                </a:lnTo>
                <a:lnTo>
                  <a:pt x="309966" y="54244"/>
                </a:lnTo>
                <a:lnTo>
                  <a:pt x="309966" y="54244"/>
                </a:lnTo>
                <a:lnTo>
                  <a:pt x="309966" y="0"/>
                </a:lnTo>
                <a:lnTo>
                  <a:pt x="0" y="0"/>
                </a:lnTo>
              </a:path>
            </a:pathLst>
          </a:custGeom>
          <a:noFill/>
          <a:ln w="28575">
            <a:solidFill>
              <a:schemeClr val="accent1"/>
            </a:solidFill>
            <a:miter lim="800000"/>
            <a:headEnd/>
            <a:tailEnd/>
          </a:ln>
        </p:spPr>
        <p:txBody>
          <a:bodyPr rtlCol="0" anchor="ctr"/>
          <a:lstStyle/>
          <a:p>
            <a:pPr algn="ctr"/>
            <a:endParaRPr lang="en-US"/>
          </a:p>
        </p:txBody>
      </p:sp>
      <p:cxnSp>
        <p:nvCxnSpPr>
          <p:cNvPr id="146" name="Straight Connector 145">
            <a:extLst>
              <a:ext uri="{FF2B5EF4-FFF2-40B4-BE49-F238E27FC236}">
                <a16:creationId xmlns:a16="http://schemas.microsoft.com/office/drawing/2014/main" id="{6538C66D-2EAC-3810-F2FA-64B225D84F26}"/>
              </a:ext>
            </a:extLst>
          </p:cNvPr>
          <p:cNvCxnSpPr/>
          <p:nvPr/>
        </p:nvCxnSpPr>
        <p:spPr bwMode="auto">
          <a:xfrm>
            <a:off x="7215687" y="1956229"/>
            <a:ext cx="4618594" cy="0"/>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sp>
        <p:nvSpPr>
          <p:cNvPr id="148" name="Freeform 147">
            <a:extLst>
              <a:ext uri="{FF2B5EF4-FFF2-40B4-BE49-F238E27FC236}">
                <a16:creationId xmlns:a16="http://schemas.microsoft.com/office/drawing/2014/main" id="{211AADFC-0D90-A930-6BD9-2ED23C362C15}"/>
              </a:ext>
            </a:extLst>
          </p:cNvPr>
          <p:cNvSpPr/>
          <p:nvPr/>
        </p:nvSpPr>
        <p:spPr bwMode="auto">
          <a:xfrm>
            <a:off x="7226300" y="1965325"/>
            <a:ext cx="4518025" cy="1889125"/>
          </a:xfrm>
          <a:custGeom>
            <a:avLst/>
            <a:gdLst>
              <a:gd name="connsiteX0" fmla="*/ 0 w 4518025"/>
              <a:gd name="connsiteY0" fmla="*/ 0 h 1889125"/>
              <a:gd name="connsiteX1" fmla="*/ 590550 w 4518025"/>
              <a:gd name="connsiteY1" fmla="*/ 0 h 1889125"/>
              <a:gd name="connsiteX2" fmla="*/ 590550 w 4518025"/>
              <a:gd name="connsiteY2" fmla="*/ 107950 h 1889125"/>
              <a:gd name="connsiteX3" fmla="*/ 676275 w 4518025"/>
              <a:gd name="connsiteY3" fmla="*/ 107950 h 1889125"/>
              <a:gd name="connsiteX4" fmla="*/ 676275 w 4518025"/>
              <a:gd name="connsiteY4" fmla="*/ 215900 h 1889125"/>
              <a:gd name="connsiteX5" fmla="*/ 911225 w 4518025"/>
              <a:gd name="connsiteY5" fmla="*/ 215900 h 1889125"/>
              <a:gd name="connsiteX6" fmla="*/ 911225 w 4518025"/>
              <a:gd name="connsiteY6" fmla="*/ 323850 h 1889125"/>
              <a:gd name="connsiteX7" fmla="*/ 1003300 w 4518025"/>
              <a:gd name="connsiteY7" fmla="*/ 323850 h 1889125"/>
              <a:gd name="connsiteX8" fmla="*/ 1003300 w 4518025"/>
              <a:gd name="connsiteY8" fmla="*/ 514350 h 1889125"/>
              <a:gd name="connsiteX9" fmla="*/ 1047750 w 4518025"/>
              <a:gd name="connsiteY9" fmla="*/ 514350 h 1889125"/>
              <a:gd name="connsiteX10" fmla="*/ 1047750 w 4518025"/>
              <a:gd name="connsiteY10" fmla="*/ 774700 h 1889125"/>
              <a:gd name="connsiteX11" fmla="*/ 1203325 w 4518025"/>
              <a:gd name="connsiteY11" fmla="*/ 774700 h 1889125"/>
              <a:gd name="connsiteX12" fmla="*/ 1203325 w 4518025"/>
              <a:gd name="connsiteY12" fmla="*/ 860425 h 1889125"/>
              <a:gd name="connsiteX13" fmla="*/ 1441450 w 4518025"/>
              <a:gd name="connsiteY13" fmla="*/ 860425 h 1889125"/>
              <a:gd name="connsiteX14" fmla="*/ 1441450 w 4518025"/>
              <a:gd name="connsiteY14" fmla="*/ 974725 h 1889125"/>
              <a:gd name="connsiteX15" fmla="*/ 1527175 w 4518025"/>
              <a:gd name="connsiteY15" fmla="*/ 974725 h 1889125"/>
              <a:gd name="connsiteX16" fmla="*/ 1527175 w 4518025"/>
              <a:gd name="connsiteY16" fmla="*/ 1076325 h 1889125"/>
              <a:gd name="connsiteX17" fmla="*/ 1628775 w 4518025"/>
              <a:gd name="connsiteY17" fmla="*/ 1076325 h 1889125"/>
              <a:gd name="connsiteX18" fmla="*/ 1628775 w 4518025"/>
              <a:gd name="connsiteY18" fmla="*/ 1187450 h 1889125"/>
              <a:gd name="connsiteX19" fmla="*/ 1828800 w 4518025"/>
              <a:gd name="connsiteY19" fmla="*/ 1187450 h 1889125"/>
              <a:gd name="connsiteX20" fmla="*/ 1828800 w 4518025"/>
              <a:gd name="connsiteY20" fmla="*/ 1320800 h 1889125"/>
              <a:gd name="connsiteX21" fmla="*/ 1968500 w 4518025"/>
              <a:gd name="connsiteY21" fmla="*/ 1320800 h 1889125"/>
              <a:gd name="connsiteX22" fmla="*/ 1968500 w 4518025"/>
              <a:gd name="connsiteY22" fmla="*/ 1425575 h 1889125"/>
              <a:gd name="connsiteX23" fmla="*/ 2228850 w 4518025"/>
              <a:gd name="connsiteY23" fmla="*/ 1425575 h 1889125"/>
              <a:gd name="connsiteX24" fmla="*/ 2228850 w 4518025"/>
              <a:gd name="connsiteY24" fmla="*/ 1524000 h 1889125"/>
              <a:gd name="connsiteX25" fmla="*/ 3098800 w 4518025"/>
              <a:gd name="connsiteY25" fmla="*/ 1524000 h 1889125"/>
              <a:gd name="connsiteX26" fmla="*/ 3098800 w 4518025"/>
              <a:gd name="connsiteY26" fmla="*/ 1635125 h 1889125"/>
              <a:gd name="connsiteX27" fmla="*/ 3451225 w 4518025"/>
              <a:gd name="connsiteY27" fmla="*/ 1635125 h 1889125"/>
              <a:gd name="connsiteX28" fmla="*/ 3451225 w 4518025"/>
              <a:gd name="connsiteY28" fmla="*/ 1736725 h 1889125"/>
              <a:gd name="connsiteX29" fmla="*/ 3508375 w 4518025"/>
              <a:gd name="connsiteY29" fmla="*/ 1736725 h 1889125"/>
              <a:gd name="connsiteX30" fmla="*/ 3508375 w 4518025"/>
              <a:gd name="connsiteY30" fmla="*/ 1889125 h 1889125"/>
              <a:gd name="connsiteX31" fmla="*/ 4518025 w 4518025"/>
              <a:gd name="connsiteY31" fmla="*/ 1889125 h 1889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4518025" h="1889125">
                <a:moveTo>
                  <a:pt x="0" y="0"/>
                </a:moveTo>
                <a:lnTo>
                  <a:pt x="590550" y="0"/>
                </a:lnTo>
                <a:lnTo>
                  <a:pt x="590550" y="107950"/>
                </a:lnTo>
                <a:lnTo>
                  <a:pt x="676275" y="107950"/>
                </a:lnTo>
                <a:lnTo>
                  <a:pt x="676275" y="215900"/>
                </a:lnTo>
                <a:lnTo>
                  <a:pt x="911225" y="215900"/>
                </a:lnTo>
                <a:lnTo>
                  <a:pt x="911225" y="323850"/>
                </a:lnTo>
                <a:lnTo>
                  <a:pt x="1003300" y="323850"/>
                </a:lnTo>
                <a:lnTo>
                  <a:pt x="1003300" y="514350"/>
                </a:lnTo>
                <a:lnTo>
                  <a:pt x="1047750" y="514350"/>
                </a:lnTo>
                <a:lnTo>
                  <a:pt x="1047750" y="774700"/>
                </a:lnTo>
                <a:lnTo>
                  <a:pt x="1203325" y="774700"/>
                </a:lnTo>
                <a:lnTo>
                  <a:pt x="1203325" y="860425"/>
                </a:lnTo>
                <a:lnTo>
                  <a:pt x="1441450" y="860425"/>
                </a:lnTo>
                <a:lnTo>
                  <a:pt x="1441450" y="974725"/>
                </a:lnTo>
                <a:lnTo>
                  <a:pt x="1527175" y="974725"/>
                </a:lnTo>
                <a:lnTo>
                  <a:pt x="1527175" y="1076325"/>
                </a:lnTo>
                <a:lnTo>
                  <a:pt x="1628775" y="1076325"/>
                </a:lnTo>
                <a:lnTo>
                  <a:pt x="1628775" y="1187450"/>
                </a:lnTo>
                <a:lnTo>
                  <a:pt x="1828800" y="1187450"/>
                </a:lnTo>
                <a:lnTo>
                  <a:pt x="1828800" y="1320800"/>
                </a:lnTo>
                <a:lnTo>
                  <a:pt x="1968500" y="1320800"/>
                </a:lnTo>
                <a:lnTo>
                  <a:pt x="1968500" y="1425575"/>
                </a:lnTo>
                <a:lnTo>
                  <a:pt x="2228850" y="1425575"/>
                </a:lnTo>
                <a:lnTo>
                  <a:pt x="2228850" y="1524000"/>
                </a:lnTo>
                <a:lnTo>
                  <a:pt x="3098800" y="1524000"/>
                </a:lnTo>
                <a:lnTo>
                  <a:pt x="3098800" y="1635125"/>
                </a:lnTo>
                <a:lnTo>
                  <a:pt x="3451225" y="1635125"/>
                </a:lnTo>
                <a:lnTo>
                  <a:pt x="3451225" y="1736725"/>
                </a:lnTo>
                <a:lnTo>
                  <a:pt x="3508375" y="1736725"/>
                </a:lnTo>
                <a:lnTo>
                  <a:pt x="3508375" y="1889125"/>
                </a:lnTo>
                <a:lnTo>
                  <a:pt x="4518025" y="1889125"/>
                </a:lnTo>
              </a:path>
            </a:pathLst>
          </a:custGeom>
          <a:noFill/>
          <a:ln w="28575">
            <a:solidFill>
              <a:schemeClr val="accent3"/>
            </a:solidFill>
            <a:miter lim="800000"/>
            <a:headEnd/>
            <a:tailEnd/>
          </a:ln>
        </p:spPr>
        <p:txBody>
          <a:bodyPr rtlCol="0" anchor="ctr"/>
          <a:lstStyle/>
          <a:p>
            <a:pPr algn="ctr"/>
            <a:endParaRPr lang="en-US"/>
          </a:p>
        </p:txBody>
      </p:sp>
    </p:spTree>
    <p:extLst>
      <p:ext uri="{BB962C8B-B14F-4D97-AF65-F5344CB8AC3E}">
        <p14:creationId xmlns:p14="http://schemas.microsoft.com/office/powerpoint/2010/main" val="11760136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A9D15-36E8-E127-1519-5EFC66607D15}"/>
              </a:ext>
            </a:extLst>
          </p:cNvPr>
          <p:cNvSpPr>
            <a:spLocks noGrp="1"/>
          </p:cNvSpPr>
          <p:nvPr>
            <p:ph type="title"/>
          </p:nvPr>
        </p:nvSpPr>
        <p:spPr/>
        <p:txBody>
          <a:bodyPr/>
          <a:lstStyle/>
          <a:p>
            <a:r>
              <a:rPr lang="en-US" altLang="en-US" dirty="0"/>
              <a:t>NADIM II: </a:t>
            </a:r>
            <a:r>
              <a:rPr lang="en-IN" dirty="0"/>
              <a:t>OS (Secondary Endpoint)</a:t>
            </a:r>
          </a:p>
        </p:txBody>
      </p:sp>
      <p:grpSp>
        <p:nvGrpSpPr>
          <p:cNvPr id="4" name="Group 3">
            <a:extLst>
              <a:ext uri="{FF2B5EF4-FFF2-40B4-BE49-F238E27FC236}">
                <a16:creationId xmlns:a16="http://schemas.microsoft.com/office/drawing/2014/main" id="{43E6E495-E929-692E-E8B0-651DE3D05329}"/>
              </a:ext>
            </a:extLst>
          </p:cNvPr>
          <p:cNvGrpSpPr/>
          <p:nvPr/>
        </p:nvGrpSpPr>
        <p:grpSpPr>
          <a:xfrm>
            <a:off x="9392911" y="6207927"/>
            <a:ext cx="2488502" cy="454909"/>
            <a:chOff x="9392911" y="6207927"/>
            <a:chExt cx="2488502" cy="454909"/>
          </a:xfrm>
        </p:grpSpPr>
        <p:pic>
          <p:nvPicPr>
            <p:cNvPr id="5" name="Picture 4" descr="A picture containing text, ax, wheel&#10;&#10;Description automatically generated">
              <a:extLst>
                <a:ext uri="{FF2B5EF4-FFF2-40B4-BE49-F238E27FC236}">
                  <a16:creationId xmlns:a16="http://schemas.microsoft.com/office/drawing/2014/main" id="{26A0155E-3462-ABB8-D799-0807951828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6" name="Rectangle 5">
              <a:extLst>
                <a:ext uri="{FF2B5EF4-FFF2-40B4-BE49-F238E27FC236}">
                  <a16:creationId xmlns:a16="http://schemas.microsoft.com/office/drawing/2014/main" id="{0A3F6F9D-8638-12DB-FEBB-1D4059EAFE6D}"/>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3" name="Text Box 15">
            <a:extLst>
              <a:ext uri="{FF2B5EF4-FFF2-40B4-BE49-F238E27FC236}">
                <a16:creationId xmlns:a16="http://schemas.microsoft.com/office/drawing/2014/main" id="{8DA9FE2B-65CE-0CDD-84B8-5C22B9B07DB3}"/>
              </a:ext>
            </a:extLst>
          </p:cNvPr>
          <p:cNvSpPr txBox="1">
            <a:spLocks noChangeArrowheads="1"/>
          </p:cNvSpPr>
          <p:nvPr/>
        </p:nvSpPr>
        <p:spPr bwMode="auto">
          <a:xfrm>
            <a:off x="450613" y="6360990"/>
            <a:ext cx="8819511"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Provencio. WCLC 2022. Abstr PL03.12. Reproduced with permission.</a:t>
            </a:r>
          </a:p>
        </p:txBody>
      </p:sp>
      <p:cxnSp>
        <p:nvCxnSpPr>
          <p:cNvPr id="20" name="Straight Connector 19">
            <a:extLst>
              <a:ext uri="{FF2B5EF4-FFF2-40B4-BE49-F238E27FC236}">
                <a16:creationId xmlns:a16="http://schemas.microsoft.com/office/drawing/2014/main" id="{25C8B857-F93A-1A9F-43C6-7927B84F041F}"/>
              </a:ext>
            </a:extLst>
          </p:cNvPr>
          <p:cNvCxnSpPr>
            <a:cxnSpLocks/>
          </p:cNvCxnSpPr>
          <p:nvPr/>
        </p:nvCxnSpPr>
        <p:spPr bwMode="auto">
          <a:xfrm flipV="1">
            <a:off x="5943601" y="2410179"/>
            <a:ext cx="0" cy="2390422"/>
          </a:xfrm>
          <a:prstGeom prst="line">
            <a:avLst/>
          </a:prstGeom>
          <a:noFill/>
          <a:ln w="28575" cap="flat" cmpd="sng" algn="ctr">
            <a:solidFill>
              <a:schemeClr val="bg1"/>
            </a:solidFill>
            <a:prstDash val="sysDot"/>
            <a:round/>
            <a:headEnd type="none" w="med" len="med"/>
            <a:tailEnd type="none" w="med" len="med"/>
          </a:ln>
          <a:effectLst/>
        </p:spPr>
      </p:cxnSp>
      <p:sp>
        <p:nvSpPr>
          <p:cNvPr id="21" name="TextBox 249">
            <a:extLst>
              <a:ext uri="{FF2B5EF4-FFF2-40B4-BE49-F238E27FC236}">
                <a16:creationId xmlns:a16="http://schemas.microsoft.com/office/drawing/2014/main" id="{59188089-7AE1-D703-B75E-171C156A0679}"/>
              </a:ext>
            </a:extLst>
          </p:cNvPr>
          <p:cNvSpPr txBox="1"/>
          <p:nvPr/>
        </p:nvSpPr>
        <p:spPr bwMode="auto">
          <a:xfrm>
            <a:off x="228600" y="5365146"/>
            <a:ext cx="20676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Risk, n</a:t>
            </a:r>
          </a:p>
        </p:txBody>
      </p:sp>
      <p:sp>
        <p:nvSpPr>
          <p:cNvPr id="22" name="TextBox 21">
            <a:extLst>
              <a:ext uri="{FF2B5EF4-FFF2-40B4-BE49-F238E27FC236}">
                <a16:creationId xmlns:a16="http://schemas.microsoft.com/office/drawing/2014/main" id="{853A3F31-A43A-7F24-2023-1E0793BD14B1}"/>
              </a:ext>
            </a:extLst>
          </p:cNvPr>
          <p:cNvSpPr txBox="1"/>
          <p:nvPr/>
        </p:nvSpPr>
        <p:spPr bwMode="auto">
          <a:xfrm>
            <a:off x="8196587" y="1737685"/>
            <a:ext cx="200481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tabLst>
                <a:tab pos="1598613" algn="l"/>
                <a:tab pos="2740025" algn="l"/>
              </a:tabLst>
            </a:pPr>
            <a:r>
              <a:rPr lang="en-US" sz="1600" dirty="0">
                <a:solidFill>
                  <a:schemeClr val="accent1"/>
                </a:solidFill>
                <a:latin typeface="Calibri" panose="020F0502020204030204" pitchFamily="34" charset="0"/>
              </a:rPr>
              <a:t>Nivo + CT (n = 57)</a:t>
            </a:r>
            <a:r>
              <a:rPr lang="en-US" sz="1600" dirty="0">
                <a:solidFill>
                  <a:schemeClr val="bg1"/>
                </a:solidFill>
                <a:latin typeface="Calibri" panose="020F0502020204030204" pitchFamily="34" charset="0"/>
              </a:rPr>
              <a:t>	 </a:t>
            </a:r>
          </a:p>
          <a:p>
            <a:pPr algn="l">
              <a:lnSpc>
                <a:spcPct val="100000"/>
              </a:lnSpc>
              <a:spcBef>
                <a:spcPts val="0"/>
              </a:spcBef>
              <a:spcAft>
                <a:spcPct val="0"/>
              </a:spcAft>
              <a:buClrTx/>
              <a:buFontTx/>
              <a:buNone/>
              <a:tabLst>
                <a:tab pos="1598613" algn="l"/>
                <a:tab pos="2740025" algn="l"/>
              </a:tabLst>
            </a:pPr>
            <a:r>
              <a:rPr lang="en-US" sz="1600" dirty="0">
                <a:solidFill>
                  <a:schemeClr val="accent3"/>
                </a:solidFill>
                <a:latin typeface="Calibri" panose="020F0502020204030204" pitchFamily="34" charset="0"/>
              </a:rPr>
              <a:t>CT (n = 29)</a:t>
            </a:r>
            <a:endParaRPr lang="en-US" sz="1600" dirty="0">
              <a:solidFill>
                <a:schemeClr val="bg1"/>
              </a:solidFill>
              <a:latin typeface="Calibri" panose="020F0502020204030204" pitchFamily="34" charset="0"/>
            </a:endParaRPr>
          </a:p>
        </p:txBody>
      </p:sp>
      <p:sp>
        <p:nvSpPr>
          <p:cNvPr id="23" name="TextBox 22">
            <a:extLst>
              <a:ext uri="{FF2B5EF4-FFF2-40B4-BE49-F238E27FC236}">
                <a16:creationId xmlns:a16="http://schemas.microsoft.com/office/drawing/2014/main" id="{781E3E89-AB5A-96B8-FFAF-C9F0A75ADBB2}"/>
              </a:ext>
            </a:extLst>
          </p:cNvPr>
          <p:cNvSpPr txBox="1"/>
          <p:nvPr/>
        </p:nvSpPr>
        <p:spPr bwMode="auto">
          <a:xfrm>
            <a:off x="9183887" y="1261223"/>
            <a:ext cx="200481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600" dirty="0">
                <a:solidFill>
                  <a:schemeClr val="bg1"/>
                </a:solidFill>
                <a:latin typeface="Calibri" panose="020F0502020204030204" pitchFamily="34" charset="0"/>
              </a:rPr>
              <a:t>Median OS, Mo </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(95% CI)</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NR</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NR</a:t>
            </a:r>
          </a:p>
        </p:txBody>
      </p:sp>
      <p:sp>
        <p:nvSpPr>
          <p:cNvPr id="24" name="TextBox 23">
            <a:extLst>
              <a:ext uri="{FF2B5EF4-FFF2-40B4-BE49-F238E27FC236}">
                <a16:creationId xmlns:a16="http://schemas.microsoft.com/office/drawing/2014/main" id="{FCE004A5-0A70-03C6-D27D-83798081DFF9}"/>
              </a:ext>
            </a:extLst>
          </p:cNvPr>
          <p:cNvSpPr txBox="1"/>
          <p:nvPr/>
        </p:nvSpPr>
        <p:spPr bwMode="auto">
          <a:xfrm>
            <a:off x="8196586" y="2267503"/>
            <a:ext cx="32816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ts val="0"/>
              </a:spcBef>
            </a:pPr>
            <a:r>
              <a:rPr lang="en-US" sz="1600" b="0" dirty="0">
                <a:solidFill>
                  <a:schemeClr val="bg1"/>
                </a:solidFill>
                <a:latin typeface="Calibri" panose="020F0502020204030204" pitchFamily="34" charset="0"/>
              </a:rPr>
              <a:t>HR: 0.40 (95% CI: 0.17-0.93); </a:t>
            </a:r>
            <a:r>
              <a:rPr lang="en-US" sz="1600" b="0" i="1" dirty="0">
                <a:solidFill>
                  <a:schemeClr val="bg1"/>
                </a:solidFill>
                <a:latin typeface="Calibri" panose="020F0502020204030204" pitchFamily="34" charset="0"/>
              </a:rPr>
              <a:t>P</a:t>
            </a:r>
            <a:r>
              <a:rPr lang="en-US" sz="1600" b="0" dirty="0">
                <a:solidFill>
                  <a:schemeClr val="bg1"/>
                </a:solidFill>
                <a:latin typeface="Calibri" panose="020F0502020204030204" pitchFamily="34" charset="0"/>
              </a:rPr>
              <a:t> = .034</a:t>
            </a:r>
          </a:p>
        </p:txBody>
      </p:sp>
      <p:sp>
        <p:nvSpPr>
          <p:cNvPr id="25" name="TextBox 24">
            <a:extLst>
              <a:ext uri="{FF2B5EF4-FFF2-40B4-BE49-F238E27FC236}">
                <a16:creationId xmlns:a16="http://schemas.microsoft.com/office/drawing/2014/main" id="{D57F099D-6941-97BE-4F7E-B9886795E896}"/>
              </a:ext>
            </a:extLst>
          </p:cNvPr>
          <p:cNvSpPr txBox="1"/>
          <p:nvPr/>
        </p:nvSpPr>
        <p:spPr bwMode="auto">
          <a:xfrm>
            <a:off x="8541168" y="4393106"/>
            <a:ext cx="25247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ts val="0"/>
              </a:spcBef>
              <a:spcAft>
                <a:spcPct val="0"/>
              </a:spcAft>
              <a:buClrTx/>
              <a:buFontTx/>
              <a:buNone/>
            </a:pPr>
            <a:r>
              <a:rPr lang="en-US" sz="1600" b="0" dirty="0">
                <a:solidFill>
                  <a:schemeClr val="bg1"/>
                </a:solidFill>
                <a:latin typeface="Calibri" panose="020F0502020204030204" pitchFamily="34" charset="0"/>
              </a:rPr>
              <a:t>Median follow-up: 26.1 mo</a:t>
            </a:r>
          </a:p>
        </p:txBody>
      </p:sp>
      <p:sp>
        <p:nvSpPr>
          <p:cNvPr id="26" name="TextBox 25">
            <a:extLst>
              <a:ext uri="{FF2B5EF4-FFF2-40B4-BE49-F238E27FC236}">
                <a16:creationId xmlns:a16="http://schemas.microsoft.com/office/drawing/2014/main" id="{D784E6B9-604A-B456-FD88-4D35C3941C96}"/>
              </a:ext>
            </a:extLst>
          </p:cNvPr>
          <p:cNvSpPr txBox="1"/>
          <p:nvPr/>
        </p:nvSpPr>
        <p:spPr bwMode="auto">
          <a:xfrm>
            <a:off x="613702" y="5672923"/>
            <a:ext cx="168250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accent1"/>
                </a:solidFill>
                <a:latin typeface="Calibri" panose="020F0502020204030204" pitchFamily="34" charset="0"/>
              </a:rPr>
              <a:t>Nivo + CT</a:t>
            </a:r>
            <a:br>
              <a:rPr lang="en-US" b="0" dirty="0">
                <a:solidFill>
                  <a:schemeClr val="accent1"/>
                </a:solidFill>
                <a:latin typeface="Calibri" panose="020F0502020204030204" pitchFamily="34" charset="0"/>
              </a:rPr>
            </a:br>
            <a:r>
              <a:rPr lang="en-US" b="0" dirty="0">
                <a:solidFill>
                  <a:schemeClr val="accent3"/>
                </a:solidFill>
                <a:latin typeface="Calibri" panose="020F0502020204030204" pitchFamily="34" charset="0"/>
              </a:rPr>
              <a:t>CT</a:t>
            </a:r>
            <a:endParaRPr lang="en-US" b="0" dirty="0">
              <a:solidFill>
                <a:schemeClr val="bg1"/>
              </a:solidFill>
              <a:latin typeface="Calibri" panose="020F0502020204030204" pitchFamily="34" charset="0"/>
            </a:endParaRPr>
          </a:p>
        </p:txBody>
      </p:sp>
      <p:sp>
        <p:nvSpPr>
          <p:cNvPr id="27" name="TextBox 26">
            <a:extLst>
              <a:ext uri="{FF2B5EF4-FFF2-40B4-BE49-F238E27FC236}">
                <a16:creationId xmlns:a16="http://schemas.microsoft.com/office/drawing/2014/main" id="{09F91001-ED76-50CE-57C9-1F4C909109B3}"/>
              </a:ext>
            </a:extLst>
          </p:cNvPr>
          <p:cNvSpPr txBox="1"/>
          <p:nvPr/>
        </p:nvSpPr>
        <p:spPr bwMode="auto">
          <a:xfrm>
            <a:off x="7802251" y="2538898"/>
            <a:ext cx="208611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tabLst>
                <a:tab pos="1598613" algn="l"/>
                <a:tab pos="2740025" algn="l"/>
              </a:tabLst>
            </a:pPr>
            <a:r>
              <a:rPr lang="en-US" sz="1800" dirty="0">
                <a:solidFill>
                  <a:schemeClr val="accent1"/>
                </a:solidFill>
                <a:latin typeface="Calibri" panose="020F0502020204030204" pitchFamily="34" charset="0"/>
              </a:rPr>
              <a:t>Nivo + CT</a:t>
            </a:r>
            <a:br>
              <a:rPr lang="en-US" dirty="0">
                <a:solidFill>
                  <a:schemeClr val="accent1"/>
                </a:solidFill>
                <a:latin typeface="Calibri" panose="020F0502020204030204" pitchFamily="34" charset="0"/>
              </a:rPr>
            </a:br>
            <a:br>
              <a:rPr lang="en-US" dirty="0">
                <a:solidFill>
                  <a:schemeClr val="accent1"/>
                </a:solidFill>
                <a:latin typeface="Calibri" panose="020F0502020204030204" pitchFamily="34" charset="0"/>
              </a:rPr>
            </a:br>
            <a:r>
              <a:rPr lang="en-US" sz="1800" dirty="0">
                <a:solidFill>
                  <a:schemeClr val="accent3"/>
                </a:solidFill>
                <a:latin typeface="Calibri" panose="020F0502020204030204" pitchFamily="34" charset="0"/>
              </a:rPr>
              <a:t>CT</a:t>
            </a:r>
            <a:endParaRPr lang="en-US" dirty="0">
              <a:solidFill>
                <a:schemeClr val="bg1"/>
              </a:solidFill>
              <a:latin typeface="Calibri" panose="020F0502020204030204" pitchFamily="34" charset="0"/>
            </a:endParaRPr>
          </a:p>
        </p:txBody>
      </p:sp>
      <p:sp>
        <p:nvSpPr>
          <p:cNvPr id="28" name="TextBox 27">
            <a:extLst>
              <a:ext uri="{FF2B5EF4-FFF2-40B4-BE49-F238E27FC236}">
                <a16:creationId xmlns:a16="http://schemas.microsoft.com/office/drawing/2014/main" id="{2EC7ED53-1F40-4CBE-981A-CBE86EE4C955}"/>
              </a:ext>
            </a:extLst>
          </p:cNvPr>
          <p:cNvSpPr txBox="1"/>
          <p:nvPr/>
        </p:nvSpPr>
        <p:spPr bwMode="auto">
          <a:xfrm>
            <a:off x="2514599" y="5209480"/>
            <a:ext cx="85330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 From Randomization</a:t>
            </a:r>
          </a:p>
        </p:txBody>
      </p:sp>
      <p:sp>
        <p:nvSpPr>
          <p:cNvPr id="29" name="TextBox 28">
            <a:extLst>
              <a:ext uri="{FF2B5EF4-FFF2-40B4-BE49-F238E27FC236}">
                <a16:creationId xmlns:a16="http://schemas.microsoft.com/office/drawing/2014/main" id="{706B105F-1365-0544-A09F-F3BBF66A35F6}"/>
              </a:ext>
            </a:extLst>
          </p:cNvPr>
          <p:cNvSpPr txBox="1"/>
          <p:nvPr/>
        </p:nvSpPr>
        <p:spPr bwMode="auto">
          <a:xfrm rot="16200000">
            <a:off x="330780" y="3200790"/>
            <a:ext cx="28085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OS Probability (ITT)</a:t>
            </a:r>
          </a:p>
        </p:txBody>
      </p:sp>
      <p:sp>
        <p:nvSpPr>
          <p:cNvPr id="30" name="TextBox 29">
            <a:extLst>
              <a:ext uri="{FF2B5EF4-FFF2-40B4-BE49-F238E27FC236}">
                <a16:creationId xmlns:a16="http://schemas.microsoft.com/office/drawing/2014/main" id="{91FC28D9-0C71-D779-DF93-EE6EEFA6B1EA}"/>
              </a:ext>
            </a:extLst>
          </p:cNvPr>
          <p:cNvSpPr txBox="1"/>
          <p:nvPr/>
        </p:nvSpPr>
        <p:spPr bwMode="auto">
          <a:xfrm>
            <a:off x="2616124" y="4360113"/>
            <a:ext cx="135494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P</a:t>
            </a:r>
            <a:r>
              <a:rPr lang="en-US" sz="1600" b="0" dirty="0">
                <a:solidFill>
                  <a:schemeClr val="bg1"/>
                </a:solidFill>
                <a:latin typeface="Calibri" panose="020F0502020204030204" pitchFamily="34" charset="0"/>
              </a:rPr>
              <a:t> = .028</a:t>
            </a:r>
          </a:p>
        </p:txBody>
      </p:sp>
      <p:cxnSp>
        <p:nvCxnSpPr>
          <p:cNvPr id="31" name="Straight Connector 30">
            <a:extLst>
              <a:ext uri="{FF2B5EF4-FFF2-40B4-BE49-F238E27FC236}">
                <a16:creationId xmlns:a16="http://schemas.microsoft.com/office/drawing/2014/main" id="{44155AED-C83B-28DB-FA85-FEDC5B500C37}"/>
              </a:ext>
            </a:extLst>
          </p:cNvPr>
          <p:cNvCxnSpPr>
            <a:cxnSpLocks/>
          </p:cNvCxnSpPr>
          <p:nvPr/>
        </p:nvCxnSpPr>
        <p:spPr bwMode="auto">
          <a:xfrm>
            <a:off x="2514599" y="4789715"/>
            <a:ext cx="8930997"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9862216D-C8FE-8224-AF05-68C22C4F7CDC}"/>
              </a:ext>
            </a:extLst>
          </p:cNvPr>
          <p:cNvCxnSpPr>
            <a:cxnSpLocks/>
          </p:cNvCxnSpPr>
          <p:nvPr/>
        </p:nvCxnSpPr>
        <p:spPr bwMode="auto">
          <a:xfrm flipV="1">
            <a:off x="2525486" y="1981200"/>
            <a:ext cx="0" cy="2808515"/>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367DA277-7442-68C9-2712-710ED4EE6C7F}"/>
              </a:ext>
            </a:extLst>
          </p:cNvPr>
          <p:cNvCxnSpPr>
            <a:cxnSpLocks/>
          </p:cNvCxnSpPr>
          <p:nvPr/>
        </p:nvCxnSpPr>
        <p:spPr bwMode="auto">
          <a:xfrm flipH="1">
            <a:off x="2460169" y="199208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6B61F651-E758-7AD4-6A39-167CDCF74699}"/>
              </a:ext>
            </a:extLst>
          </p:cNvPr>
          <p:cNvCxnSpPr>
            <a:cxnSpLocks/>
          </p:cNvCxnSpPr>
          <p:nvPr/>
        </p:nvCxnSpPr>
        <p:spPr bwMode="auto">
          <a:xfrm flipH="1">
            <a:off x="2460169" y="269149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99D193C5-BF57-4B79-932F-E9E1A07518CA}"/>
              </a:ext>
            </a:extLst>
          </p:cNvPr>
          <p:cNvCxnSpPr>
            <a:cxnSpLocks/>
          </p:cNvCxnSpPr>
          <p:nvPr/>
        </p:nvCxnSpPr>
        <p:spPr bwMode="auto">
          <a:xfrm flipH="1">
            <a:off x="2460169" y="339090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5CCB7C1F-31D7-E5A9-2A5F-3FF9E9FDB43D}"/>
              </a:ext>
            </a:extLst>
          </p:cNvPr>
          <p:cNvCxnSpPr>
            <a:cxnSpLocks/>
          </p:cNvCxnSpPr>
          <p:nvPr/>
        </p:nvCxnSpPr>
        <p:spPr bwMode="auto">
          <a:xfrm flipH="1">
            <a:off x="2460169" y="409030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39563BC6-809B-C1C8-BC5D-BF92710EE2C9}"/>
              </a:ext>
            </a:extLst>
          </p:cNvPr>
          <p:cNvCxnSpPr>
            <a:cxnSpLocks/>
          </p:cNvCxnSpPr>
          <p:nvPr/>
        </p:nvCxnSpPr>
        <p:spPr bwMode="auto">
          <a:xfrm flipH="1">
            <a:off x="2460169" y="478971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00531F80-4EAB-1557-1ACC-13F5A7C466EF}"/>
              </a:ext>
            </a:extLst>
          </p:cNvPr>
          <p:cNvCxnSpPr>
            <a:cxnSpLocks/>
          </p:cNvCxnSpPr>
          <p:nvPr/>
        </p:nvCxnSpPr>
        <p:spPr bwMode="auto">
          <a:xfrm>
            <a:off x="2524177" y="480060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1EEEF188-06C7-062C-4421-876297ED1B06}"/>
              </a:ext>
            </a:extLst>
          </p:cNvPr>
          <p:cNvCxnSpPr>
            <a:cxnSpLocks/>
          </p:cNvCxnSpPr>
          <p:nvPr/>
        </p:nvCxnSpPr>
        <p:spPr bwMode="auto">
          <a:xfrm>
            <a:off x="3234470" y="480060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B1E431A7-3A4C-ABC2-ACC0-9E0FE233B172}"/>
              </a:ext>
            </a:extLst>
          </p:cNvPr>
          <p:cNvCxnSpPr>
            <a:cxnSpLocks/>
          </p:cNvCxnSpPr>
          <p:nvPr/>
        </p:nvCxnSpPr>
        <p:spPr bwMode="auto">
          <a:xfrm>
            <a:off x="3944763" y="480060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823AD5C3-C713-1428-D7A8-B1030D842D9E}"/>
              </a:ext>
            </a:extLst>
          </p:cNvPr>
          <p:cNvCxnSpPr>
            <a:cxnSpLocks/>
          </p:cNvCxnSpPr>
          <p:nvPr/>
        </p:nvCxnSpPr>
        <p:spPr bwMode="auto">
          <a:xfrm>
            <a:off x="4655056" y="480060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96EADA5C-FEBF-F4C1-2F35-A9AB4D0C760A}"/>
              </a:ext>
            </a:extLst>
          </p:cNvPr>
          <p:cNvCxnSpPr>
            <a:cxnSpLocks/>
          </p:cNvCxnSpPr>
          <p:nvPr/>
        </p:nvCxnSpPr>
        <p:spPr bwMode="auto">
          <a:xfrm>
            <a:off x="5365349" y="480060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5D93BB80-CE53-16EC-992F-1D238B6805B7}"/>
              </a:ext>
            </a:extLst>
          </p:cNvPr>
          <p:cNvCxnSpPr>
            <a:cxnSpLocks/>
          </p:cNvCxnSpPr>
          <p:nvPr/>
        </p:nvCxnSpPr>
        <p:spPr bwMode="auto">
          <a:xfrm>
            <a:off x="6075642" y="480060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8C3E8DEA-30FC-72CA-3681-8A44925EF646}"/>
              </a:ext>
            </a:extLst>
          </p:cNvPr>
          <p:cNvCxnSpPr>
            <a:cxnSpLocks/>
          </p:cNvCxnSpPr>
          <p:nvPr/>
        </p:nvCxnSpPr>
        <p:spPr bwMode="auto">
          <a:xfrm>
            <a:off x="6785935" y="480060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9888055A-5711-9926-2B11-BDCA106AEE37}"/>
              </a:ext>
            </a:extLst>
          </p:cNvPr>
          <p:cNvCxnSpPr>
            <a:cxnSpLocks/>
          </p:cNvCxnSpPr>
          <p:nvPr/>
        </p:nvCxnSpPr>
        <p:spPr bwMode="auto">
          <a:xfrm>
            <a:off x="7496228" y="480060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7FCE6509-CD28-0900-4F89-16E91E488636}"/>
              </a:ext>
            </a:extLst>
          </p:cNvPr>
          <p:cNvCxnSpPr>
            <a:cxnSpLocks/>
          </p:cNvCxnSpPr>
          <p:nvPr/>
        </p:nvCxnSpPr>
        <p:spPr bwMode="auto">
          <a:xfrm>
            <a:off x="8206521" y="480060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D1F58802-3334-9127-513E-89903125224B}"/>
              </a:ext>
            </a:extLst>
          </p:cNvPr>
          <p:cNvCxnSpPr>
            <a:cxnSpLocks/>
          </p:cNvCxnSpPr>
          <p:nvPr/>
        </p:nvCxnSpPr>
        <p:spPr bwMode="auto">
          <a:xfrm>
            <a:off x="8916814" y="480060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769DF1C2-BD45-924C-24D1-92EB80A50AD8}"/>
              </a:ext>
            </a:extLst>
          </p:cNvPr>
          <p:cNvCxnSpPr>
            <a:cxnSpLocks/>
          </p:cNvCxnSpPr>
          <p:nvPr/>
        </p:nvCxnSpPr>
        <p:spPr bwMode="auto">
          <a:xfrm>
            <a:off x="9627107" y="480060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39E621E1-41A5-B95C-A7F8-BC7F4CB07149}"/>
              </a:ext>
            </a:extLst>
          </p:cNvPr>
          <p:cNvCxnSpPr>
            <a:cxnSpLocks/>
          </p:cNvCxnSpPr>
          <p:nvPr/>
        </p:nvCxnSpPr>
        <p:spPr bwMode="auto">
          <a:xfrm>
            <a:off x="10337400" y="480060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CB7E9549-831A-DD3B-406C-8AD0B83551FF}"/>
              </a:ext>
            </a:extLst>
          </p:cNvPr>
          <p:cNvCxnSpPr>
            <a:cxnSpLocks/>
          </p:cNvCxnSpPr>
          <p:nvPr/>
        </p:nvCxnSpPr>
        <p:spPr bwMode="auto">
          <a:xfrm>
            <a:off x="11047691" y="4800601"/>
            <a:ext cx="0" cy="64008"/>
          </a:xfrm>
          <a:prstGeom prst="line">
            <a:avLst/>
          </a:prstGeom>
          <a:noFill/>
          <a:ln w="28575" cap="flat" cmpd="sng" algn="ctr">
            <a:solidFill>
              <a:schemeClr val="bg1"/>
            </a:solidFill>
            <a:prstDash val="solid"/>
            <a:round/>
            <a:headEnd type="none" w="med" len="med"/>
            <a:tailEnd type="none" w="med" len="med"/>
          </a:ln>
          <a:effectLst/>
        </p:spPr>
      </p:cxnSp>
      <p:sp>
        <p:nvSpPr>
          <p:cNvPr id="51" name="TextBox 50">
            <a:extLst>
              <a:ext uri="{FF2B5EF4-FFF2-40B4-BE49-F238E27FC236}">
                <a16:creationId xmlns:a16="http://schemas.microsoft.com/office/drawing/2014/main" id="{355767EA-4CFD-8E3D-B4F1-B44AE1C235D3}"/>
              </a:ext>
            </a:extLst>
          </p:cNvPr>
          <p:cNvSpPr txBox="1"/>
          <p:nvPr/>
        </p:nvSpPr>
        <p:spPr bwMode="auto">
          <a:xfrm>
            <a:off x="1850933" y="1819059"/>
            <a:ext cx="6680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52" name="TextBox 51">
            <a:extLst>
              <a:ext uri="{FF2B5EF4-FFF2-40B4-BE49-F238E27FC236}">
                <a16:creationId xmlns:a16="http://schemas.microsoft.com/office/drawing/2014/main" id="{1C003259-25AC-C597-B0B1-69FFAAC2503B}"/>
              </a:ext>
            </a:extLst>
          </p:cNvPr>
          <p:cNvSpPr txBox="1"/>
          <p:nvPr/>
        </p:nvSpPr>
        <p:spPr bwMode="auto">
          <a:xfrm>
            <a:off x="1850933" y="2513180"/>
            <a:ext cx="6680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0.75</a:t>
            </a:r>
          </a:p>
        </p:txBody>
      </p:sp>
      <p:sp>
        <p:nvSpPr>
          <p:cNvPr id="53" name="TextBox 52">
            <a:extLst>
              <a:ext uri="{FF2B5EF4-FFF2-40B4-BE49-F238E27FC236}">
                <a16:creationId xmlns:a16="http://schemas.microsoft.com/office/drawing/2014/main" id="{65DD9E34-78E7-D527-F8ED-404023EE55E7}"/>
              </a:ext>
            </a:extLst>
          </p:cNvPr>
          <p:cNvSpPr txBox="1"/>
          <p:nvPr/>
        </p:nvSpPr>
        <p:spPr bwMode="auto">
          <a:xfrm>
            <a:off x="1850933" y="3207301"/>
            <a:ext cx="6680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0.50</a:t>
            </a:r>
          </a:p>
        </p:txBody>
      </p:sp>
      <p:sp>
        <p:nvSpPr>
          <p:cNvPr id="54" name="TextBox 53">
            <a:extLst>
              <a:ext uri="{FF2B5EF4-FFF2-40B4-BE49-F238E27FC236}">
                <a16:creationId xmlns:a16="http://schemas.microsoft.com/office/drawing/2014/main" id="{2B5455F5-EB79-AD07-C19D-6B745A1F7E00}"/>
              </a:ext>
            </a:extLst>
          </p:cNvPr>
          <p:cNvSpPr txBox="1"/>
          <p:nvPr/>
        </p:nvSpPr>
        <p:spPr bwMode="auto">
          <a:xfrm>
            <a:off x="1850933" y="3901422"/>
            <a:ext cx="6680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0.25</a:t>
            </a:r>
          </a:p>
        </p:txBody>
      </p:sp>
      <p:sp>
        <p:nvSpPr>
          <p:cNvPr id="55" name="TextBox 54">
            <a:extLst>
              <a:ext uri="{FF2B5EF4-FFF2-40B4-BE49-F238E27FC236}">
                <a16:creationId xmlns:a16="http://schemas.microsoft.com/office/drawing/2014/main" id="{DA26D5E1-8283-4E0C-4EA4-50EA86F66093}"/>
              </a:ext>
            </a:extLst>
          </p:cNvPr>
          <p:cNvSpPr txBox="1"/>
          <p:nvPr/>
        </p:nvSpPr>
        <p:spPr bwMode="auto">
          <a:xfrm>
            <a:off x="1850933" y="4595541"/>
            <a:ext cx="6680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0.00</a:t>
            </a:r>
          </a:p>
        </p:txBody>
      </p:sp>
      <p:sp>
        <p:nvSpPr>
          <p:cNvPr id="56" name="TextBox 55">
            <a:extLst>
              <a:ext uri="{FF2B5EF4-FFF2-40B4-BE49-F238E27FC236}">
                <a16:creationId xmlns:a16="http://schemas.microsoft.com/office/drawing/2014/main" id="{C2AEB095-59F2-C6B2-12FE-DF1800375E75}"/>
              </a:ext>
            </a:extLst>
          </p:cNvPr>
          <p:cNvSpPr txBox="1"/>
          <p:nvPr/>
        </p:nvSpPr>
        <p:spPr bwMode="auto">
          <a:xfrm>
            <a:off x="10709147" y="4827075"/>
            <a:ext cx="6680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57" name="TextBox 56">
            <a:extLst>
              <a:ext uri="{FF2B5EF4-FFF2-40B4-BE49-F238E27FC236}">
                <a16:creationId xmlns:a16="http://schemas.microsoft.com/office/drawing/2014/main" id="{1303A8B4-597E-A4EF-B5EB-18423C176C72}"/>
              </a:ext>
            </a:extLst>
          </p:cNvPr>
          <p:cNvSpPr txBox="1"/>
          <p:nvPr/>
        </p:nvSpPr>
        <p:spPr bwMode="auto">
          <a:xfrm>
            <a:off x="2194187" y="4827075"/>
            <a:ext cx="6680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58" name="TextBox 57">
            <a:extLst>
              <a:ext uri="{FF2B5EF4-FFF2-40B4-BE49-F238E27FC236}">
                <a16:creationId xmlns:a16="http://schemas.microsoft.com/office/drawing/2014/main" id="{C921B669-0ABC-1FE3-47F0-02A9492A72EC}"/>
              </a:ext>
            </a:extLst>
          </p:cNvPr>
          <p:cNvSpPr txBox="1"/>
          <p:nvPr/>
        </p:nvSpPr>
        <p:spPr bwMode="auto">
          <a:xfrm>
            <a:off x="2903767" y="4827075"/>
            <a:ext cx="6680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a:t>
            </a:r>
          </a:p>
        </p:txBody>
      </p:sp>
      <p:sp>
        <p:nvSpPr>
          <p:cNvPr id="59" name="TextBox 58">
            <a:extLst>
              <a:ext uri="{FF2B5EF4-FFF2-40B4-BE49-F238E27FC236}">
                <a16:creationId xmlns:a16="http://schemas.microsoft.com/office/drawing/2014/main" id="{BCAA9C5A-5B57-1779-1D5B-76AA22A1270F}"/>
              </a:ext>
            </a:extLst>
          </p:cNvPr>
          <p:cNvSpPr txBox="1"/>
          <p:nvPr/>
        </p:nvSpPr>
        <p:spPr bwMode="auto">
          <a:xfrm>
            <a:off x="3613347" y="4827075"/>
            <a:ext cx="6680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60" name="TextBox 59">
            <a:extLst>
              <a:ext uri="{FF2B5EF4-FFF2-40B4-BE49-F238E27FC236}">
                <a16:creationId xmlns:a16="http://schemas.microsoft.com/office/drawing/2014/main" id="{55B52871-F6AC-0333-5081-B9D6018E5C18}"/>
              </a:ext>
            </a:extLst>
          </p:cNvPr>
          <p:cNvSpPr txBox="1"/>
          <p:nvPr/>
        </p:nvSpPr>
        <p:spPr bwMode="auto">
          <a:xfrm>
            <a:off x="4322927" y="4827075"/>
            <a:ext cx="6680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61" name="TextBox 60">
            <a:extLst>
              <a:ext uri="{FF2B5EF4-FFF2-40B4-BE49-F238E27FC236}">
                <a16:creationId xmlns:a16="http://schemas.microsoft.com/office/drawing/2014/main" id="{D2E2EF78-2910-3F86-556C-E0FAA42DDABA}"/>
              </a:ext>
            </a:extLst>
          </p:cNvPr>
          <p:cNvSpPr txBox="1"/>
          <p:nvPr/>
        </p:nvSpPr>
        <p:spPr bwMode="auto">
          <a:xfrm>
            <a:off x="5032507" y="4827075"/>
            <a:ext cx="6680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62" name="TextBox 61">
            <a:extLst>
              <a:ext uri="{FF2B5EF4-FFF2-40B4-BE49-F238E27FC236}">
                <a16:creationId xmlns:a16="http://schemas.microsoft.com/office/drawing/2014/main" id="{1FCC00A8-B61B-9100-B161-DBAFE80B8B14}"/>
              </a:ext>
            </a:extLst>
          </p:cNvPr>
          <p:cNvSpPr txBox="1"/>
          <p:nvPr/>
        </p:nvSpPr>
        <p:spPr bwMode="auto">
          <a:xfrm>
            <a:off x="5742087" y="4827075"/>
            <a:ext cx="6680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25</a:t>
            </a:r>
          </a:p>
        </p:txBody>
      </p:sp>
      <p:sp>
        <p:nvSpPr>
          <p:cNvPr id="63" name="TextBox 62">
            <a:extLst>
              <a:ext uri="{FF2B5EF4-FFF2-40B4-BE49-F238E27FC236}">
                <a16:creationId xmlns:a16="http://schemas.microsoft.com/office/drawing/2014/main" id="{39CBA400-D99E-D267-2108-038EFFC85C55}"/>
              </a:ext>
            </a:extLst>
          </p:cNvPr>
          <p:cNvSpPr txBox="1"/>
          <p:nvPr/>
        </p:nvSpPr>
        <p:spPr bwMode="auto">
          <a:xfrm>
            <a:off x="6451667" y="4827075"/>
            <a:ext cx="6680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64" name="TextBox 63">
            <a:extLst>
              <a:ext uri="{FF2B5EF4-FFF2-40B4-BE49-F238E27FC236}">
                <a16:creationId xmlns:a16="http://schemas.microsoft.com/office/drawing/2014/main" id="{4A723B51-17CA-57D4-1C81-BEB22008E17D}"/>
              </a:ext>
            </a:extLst>
          </p:cNvPr>
          <p:cNvSpPr txBox="1"/>
          <p:nvPr/>
        </p:nvSpPr>
        <p:spPr bwMode="auto">
          <a:xfrm>
            <a:off x="7161247" y="4827075"/>
            <a:ext cx="6680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35</a:t>
            </a:r>
          </a:p>
        </p:txBody>
      </p:sp>
      <p:sp>
        <p:nvSpPr>
          <p:cNvPr id="65" name="TextBox 64">
            <a:extLst>
              <a:ext uri="{FF2B5EF4-FFF2-40B4-BE49-F238E27FC236}">
                <a16:creationId xmlns:a16="http://schemas.microsoft.com/office/drawing/2014/main" id="{16F2CE12-B6A8-7E60-2C67-0DFD36C1F2F7}"/>
              </a:ext>
            </a:extLst>
          </p:cNvPr>
          <p:cNvSpPr txBox="1"/>
          <p:nvPr/>
        </p:nvSpPr>
        <p:spPr bwMode="auto">
          <a:xfrm>
            <a:off x="7870827" y="4827075"/>
            <a:ext cx="6680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66" name="TextBox 65">
            <a:extLst>
              <a:ext uri="{FF2B5EF4-FFF2-40B4-BE49-F238E27FC236}">
                <a16:creationId xmlns:a16="http://schemas.microsoft.com/office/drawing/2014/main" id="{D84FDFD2-2171-FD4B-1B3E-73F94F802753}"/>
              </a:ext>
            </a:extLst>
          </p:cNvPr>
          <p:cNvSpPr txBox="1"/>
          <p:nvPr/>
        </p:nvSpPr>
        <p:spPr bwMode="auto">
          <a:xfrm>
            <a:off x="8580407" y="4827075"/>
            <a:ext cx="6680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45</a:t>
            </a:r>
          </a:p>
        </p:txBody>
      </p:sp>
      <p:sp>
        <p:nvSpPr>
          <p:cNvPr id="67" name="TextBox 66">
            <a:extLst>
              <a:ext uri="{FF2B5EF4-FFF2-40B4-BE49-F238E27FC236}">
                <a16:creationId xmlns:a16="http://schemas.microsoft.com/office/drawing/2014/main" id="{A12A6605-880F-C9B1-8D92-E8582F6FF3B1}"/>
              </a:ext>
            </a:extLst>
          </p:cNvPr>
          <p:cNvSpPr txBox="1"/>
          <p:nvPr/>
        </p:nvSpPr>
        <p:spPr bwMode="auto">
          <a:xfrm>
            <a:off x="9289987" y="4827075"/>
            <a:ext cx="6680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sp>
        <p:nvSpPr>
          <p:cNvPr id="68" name="TextBox 67">
            <a:extLst>
              <a:ext uri="{FF2B5EF4-FFF2-40B4-BE49-F238E27FC236}">
                <a16:creationId xmlns:a16="http://schemas.microsoft.com/office/drawing/2014/main" id="{4A384920-64A4-59AB-D7F5-3E13BEE124CA}"/>
              </a:ext>
            </a:extLst>
          </p:cNvPr>
          <p:cNvSpPr txBox="1"/>
          <p:nvPr/>
        </p:nvSpPr>
        <p:spPr bwMode="auto">
          <a:xfrm>
            <a:off x="9999567" y="4827075"/>
            <a:ext cx="6680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55</a:t>
            </a:r>
          </a:p>
        </p:txBody>
      </p:sp>
      <p:sp>
        <p:nvSpPr>
          <p:cNvPr id="69" name="TextBox 68">
            <a:extLst>
              <a:ext uri="{FF2B5EF4-FFF2-40B4-BE49-F238E27FC236}">
                <a16:creationId xmlns:a16="http://schemas.microsoft.com/office/drawing/2014/main" id="{EA0F7208-3D83-3EA9-E38E-B56E0616DCC7}"/>
              </a:ext>
            </a:extLst>
          </p:cNvPr>
          <p:cNvSpPr txBox="1"/>
          <p:nvPr/>
        </p:nvSpPr>
        <p:spPr bwMode="auto">
          <a:xfrm>
            <a:off x="2170544" y="5672923"/>
            <a:ext cx="69172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56</a:t>
            </a:r>
            <a:br>
              <a:rPr lang="en-US" b="0" dirty="0">
                <a:solidFill>
                  <a:schemeClr val="accent1"/>
                </a:solidFill>
                <a:latin typeface="Calibri" panose="020F0502020204030204" pitchFamily="34" charset="0"/>
              </a:rPr>
            </a:br>
            <a:r>
              <a:rPr lang="en-US" b="0" dirty="0">
                <a:solidFill>
                  <a:schemeClr val="accent3"/>
                </a:solidFill>
                <a:latin typeface="Calibri" panose="020F0502020204030204" pitchFamily="34" charset="0"/>
              </a:rPr>
              <a:t>28</a:t>
            </a:r>
            <a:endParaRPr lang="en-US" b="0" dirty="0">
              <a:solidFill>
                <a:schemeClr val="bg1"/>
              </a:solidFill>
              <a:latin typeface="Calibri" panose="020F0502020204030204" pitchFamily="34" charset="0"/>
            </a:endParaRPr>
          </a:p>
        </p:txBody>
      </p:sp>
      <p:sp>
        <p:nvSpPr>
          <p:cNvPr id="70" name="TextBox 69">
            <a:extLst>
              <a:ext uri="{FF2B5EF4-FFF2-40B4-BE49-F238E27FC236}">
                <a16:creationId xmlns:a16="http://schemas.microsoft.com/office/drawing/2014/main" id="{A76B2433-FBD3-81B4-7860-CE330E360D70}"/>
              </a:ext>
            </a:extLst>
          </p:cNvPr>
          <p:cNvSpPr txBox="1"/>
          <p:nvPr/>
        </p:nvSpPr>
        <p:spPr bwMode="auto">
          <a:xfrm>
            <a:off x="2883002" y="5672923"/>
            <a:ext cx="69172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56</a:t>
            </a:r>
            <a:br>
              <a:rPr lang="en-US" b="0" dirty="0">
                <a:solidFill>
                  <a:schemeClr val="accent1"/>
                </a:solidFill>
                <a:latin typeface="Calibri" panose="020F0502020204030204" pitchFamily="34" charset="0"/>
              </a:rPr>
            </a:br>
            <a:r>
              <a:rPr lang="en-US" b="0" dirty="0">
                <a:solidFill>
                  <a:schemeClr val="accent3"/>
                </a:solidFill>
                <a:latin typeface="Calibri" panose="020F0502020204030204" pitchFamily="34" charset="0"/>
              </a:rPr>
              <a:t>27</a:t>
            </a:r>
            <a:endParaRPr lang="en-US" b="0" dirty="0">
              <a:solidFill>
                <a:schemeClr val="bg1"/>
              </a:solidFill>
              <a:latin typeface="Calibri" panose="020F0502020204030204" pitchFamily="34" charset="0"/>
            </a:endParaRPr>
          </a:p>
        </p:txBody>
      </p:sp>
      <p:sp>
        <p:nvSpPr>
          <p:cNvPr id="71" name="TextBox 70">
            <a:extLst>
              <a:ext uri="{FF2B5EF4-FFF2-40B4-BE49-F238E27FC236}">
                <a16:creationId xmlns:a16="http://schemas.microsoft.com/office/drawing/2014/main" id="{28D8771C-BEF5-E8A1-8B1B-A8433903C143}"/>
              </a:ext>
            </a:extLst>
          </p:cNvPr>
          <p:cNvSpPr txBox="1"/>
          <p:nvPr/>
        </p:nvSpPr>
        <p:spPr bwMode="auto">
          <a:xfrm>
            <a:off x="3595460" y="5672923"/>
            <a:ext cx="69172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55</a:t>
            </a:r>
            <a:br>
              <a:rPr lang="en-US" b="0" dirty="0">
                <a:solidFill>
                  <a:schemeClr val="accent1"/>
                </a:solidFill>
                <a:latin typeface="Calibri" panose="020F0502020204030204" pitchFamily="34" charset="0"/>
              </a:rPr>
            </a:br>
            <a:r>
              <a:rPr lang="en-US" b="0" dirty="0">
                <a:solidFill>
                  <a:schemeClr val="accent3"/>
                </a:solidFill>
                <a:latin typeface="Calibri" panose="020F0502020204030204" pitchFamily="34" charset="0"/>
              </a:rPr>
              <a:t>25</a:t>
            </a:r>
            <a:endParaRPr lang="en-US" b="0" dirty="0">
              <a:solidFill>
                <a:schemeClr val="bg1"/>
              </a:solidFill>
              <a:latin typeface="Calibri" panose="020F0502020204030204" pitchFamily="34" charset="0"/>
            </a:endParaRPr>
          </a:p>
        </p:txBody>
      </p:sp>
      <p:sp>
        <p:nvSpPr>
          <p:cNvPr id="72" name="TextBox 71">
            <a:extLst>
              <a:ext uri="{FF2B5EF4-FFF2-40B4-BE49-F238E27FC236}">
                <a16:creationId xmlns:a16="http://schemas.microsoft.com/office/drawing/2014/main" id="{05068037-43E7-C7E0-C392-1831E23FD0BF}"/>
              </a:ext>
            </a:extLst>
          </p:cNvPr>
          <p:cNvSpPr txBox="1"/>
          <p:nvPr/>
        </p:nvSpPr>
        <p:spPr bwMode="auto">
          <a:xfrm>
            <a:off x="4307918" y="5672923"/>
            <a:ext cx="69172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53</a:t>
            </a:r>
            <a:br>
              <a:rPr lang="en-US" b="0" dirty="0">
                <a:solidFill>
                  <a:schemeClr val="accent1"/>
                </a:solidFill>
                <a:latin typeface="Calibri" panose="020F0502020204030204" pitchFamily="34" charset="0"/>
              </a:rPr>
            </a:br>
            <a:r>
              <a:rPr lang="en-US" b="0" dirty="0">
                <a:solidFill>
                  <a:schemeClr val="accent3"/>
                </a:solidFill>
                <a:latin typeface="Calibri" panose="020F0502020204030204" pitchFamily="34" charset="0"/>
              </a:rPr>
              <a:t>19</a:t>
            </a:r>
            <a:endParaRPr lang="en-US" b="0" dirty="0">
              <a:solidFill>
                <a:schemeClr val="bg1"/>
              </a:solidFill>
              <a:latin typeface="Calibri" panose="020F0502020204030204" pitchFamily="34" charset="0"/>
            </a:endParaRPr>
          </a:p>
        </p:txBody>
      </p:sp>
      <p:sp>
        <p:nvSpPr>
          <p:cNvPr id="73" name="TextBox 72">
            <a:extLst>
              <a:ext uri="{FF2B5EF4-FFF2-40B4-BE49-F238E27FC236}">
                <a16:creationId xmlns:a16="http://schemas.microsoft.com/office/drawing/2014/main" id="{BAD8E65C-1D3D-E541-55FA-1553BAD90ACD}"/>
              </a:ext>
            </a:extLst>
          </p:cNvPr>
          <p:cNvSpPr txBox="1"/>
          <p:nvPr/>
        </p:nvSpPr>
        <p:spPr bwMode="auto">
          <a:xfrm>
            <a:off x="5020376" y="5672923"/>
            <a:ext cx="69172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37</a:t>
            </a:r>
            <a:br>
              <a:rPr lang="en-US" b="0" dirty="0">
                <a:solidFill>
                  <a:schemeClr val="accent1"/>
                </a:solidFill>
                <a:latin typeface="Calibri" panose="020F0502020204030204" pitchFamily="34" charset="0"/>
              </a:rPr>
            </a:br>
            <a:r>
              <a:rPr lang="en-US" b="0" dirty="0">
                <a:solidFill>
                  <a:schemeClr val="accent3"/>
                </a:solidFill>
                <a:latin typeface="Calibri" panose="020F0502020204030204" pitchFamily="34" charset="0"/>
              </a:rPr>
              <a:t>17</a:t>
            </a:r>
            <a:endParaRPr lang="en-US" b="0" dirty="0">
              <a:solidFill>
                <a:schemeClr val="bg1"/>
              </a:solidFill>
              <a:latin typeface="Calibri" panose="020F0502020204030204" pitchFamily="34" charset="0"/>
            </a:endParaRPr>
          </a:p>
        </p:txBody>
      </p:sp>
      <p:sp>
        <p:nvSpPr>
          <p:cNvPr id="74" name="TextBox 73">
            <a:extLst>
              <a:ext uri="{FF2B5EF4-FFF2-40B4-BE49-F238E27FC236}">
                <a16:creationId xmlns:a16="http://schemas.microsoft.com/office/drawing/2014/main" id="{B8EFD3B6-F3D0-C740-7BB3-6C3B4E27CA96}"/>
              </a:ext>
            </a:extLst>
          </p:cNvPr>
          <p:cNvSpPr txBox="1"/>
          <p:nvPr/>
        </p:nvSpPr>
        <p:spPr bwMode="auto">
          <a:xfrm>
            <a:off x="5732834" y="5672923"/>
            <a:ext cx="69172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31</a:t>
            </a:r>
            <a:br>
              <a:rPr lang="en-US" b="0" dirty="0">
                <a:solidFill>
                  <a:schemeClr val="accent1"/>
                </a:solidFill>
                <a:latin typeface="Calibri" panose="020F0502020204030204" pitchFamily="34" charset="0"/>
              </a:rPr>
            </a:br>
            <a:r>
              <a:rPr lang="en-US" b="0" dirty="0">
                <a:solidFill>
                  <a:schemeClr val="accent3"/>
                </a:solidFill>
                <a:latin typeface="Calibri" panose="020F0502020204030204" pitchFamily="34" charset="0"/>
              </a:rPr>
              <a:t>13</a:t>
            </a:r>
            <a:endParaRPr lang="en-US" b="0" dirty="0">
              <a:solidFill>
                <a:schemeClr val="bg1"/>
              </a:solidFill>
              <a:latin typeface="Calibri" panose="020F0502020204030204" pitchFamily="34" charset="0"/>
            </a:endParaRPr>
          </a:p>
        </p:txBody>
      </p:sp>
      <p:sp>
        <p:nvSpPr>
          <p:cNvPr id="75" name="TextBox 74">
            <a:extLst>
              <a:ext uri="{FF2B5EF4-FFF2-40B4-BE49-F238E27FC236}">
                <a16:creationId xmlns:a16="http://schemas.microsoft.com/office/drawing/2014/main" id="{44988E7F-7BE3-8466-7CAE-7F8F1274D670}"/>
              </a:ext>
            </a:extLst>
          </p:cNvPr>
          <p:cNvSpPr txBox="1"/>
          <p:nvPr/>
        </p:nvSpPr>
        <p:spPr bwMode="auto">
          <a:xfrm>
            <a:off x="6445292" y="5672923"/>
            <a:ext cx="69172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15</a:t>
            </a:r>
            <a:br>
              <a:rPr lang="en-US" b="0" dirty="0">
                <a:solidFill>
                  <a:schemeClr val="accent1"/>
                </a:solidFill>
                <a:latin typeface="Calibri" panose="020F0502020204030204" pitchFamily="34" charset="0"/>
              </a:rPr>
            </a:br>
            <a:r>
              <a:rPr lang="en-US" b="0" dirty="0">
                <a:solidFill>
                  <a:schemeClr val="accent3"/>
                </a:solidFill>
                <a:latin typeface="Calibri" panose="020F0502020204030204" pitchFamily="34" charset="0"/>
              </a:rPr>
              <a:t>9</a:t>
            </a:r>
            <a:endParaRPr lang="en-US" b="0" dirty="0">
              <a:solidFill>
                <a:schemeClr val="bg1"/>
              </a:solidFill>
              <a:latin typeface="Calibri" panose="020F0502020204030204" pitchFamily="34" charset="0"/>
            </a:endParaRPr>
          </a:p>
        </p:txBody>
      </p:sp>
      <p:sp>
        <p:nvSpPr>
          <p:cNvPr id="76" name="TextBox 75">
            <a:extLst>
              <a:ext uri="{FF2B5EF4-FFF2-40B4-BE49-F238E27FC236}">
                <a16:creationId xmlns:a16="http://schemas.microsoft.com/office/drawing/2014/main" id="{E2D97AE3-7980-C140-EC1D-ED5A4FBDDFE1}"/>
              </a:ext>
            </a:extLst>
          </p:cNvPr>
          <p:cNvSpPr txBox="1"/>
          <p:nvPr/>
        </p:nvSpPr>
        <p:spPr bwMode="auto">
          <a:xfrm>
            <a:off x="7157750" y="5672923"/>
            <a:ext cx="69172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5</a:t>
            </a:r>
            <a:br>
              <a:rPr lang="en-US" b="0" dirty="0">
                <a:solidFill>
                  <a:schemeClr val="accent1"/>
                </a:solidFill>
                <a:latin typeface="Calibri" panose="020F0502020204030204" pitchFamily="34" charset="0"/>
              </a:rPr>
            </a:br>
            <a:r>
              <a:rPr lang="en-US" b="0" dirty="0">
                <a:solidFill>
                  <a:schemeClr val="accent3"/>
                </a:solidFill>
                <a:latin typeface="Calibri" panose="020F0502020204030204" pitchFamily="34" charset="0"/>
              </a:rPr>
              <a:t>0</a:t>
            </a:r>
            <a:endParaRPr lang="en-US" b="0" dirty="0">
              <a:solidFill>
                <a:schemeClr val="bg1"/>
              </a:solidFill>
              <a:latin typeface="Calibri" panose="020F0502020204030204" pitchFamily="34" charset="0"/>
            </a:endParaRPr>
          </a:p>
        </p:txBody>
      </p:sp>
      <p:sp>
        <p:nvSpPr>
          <p:cNvPr id="77" name="TextBox 76">
            <a:extLst>
              <a:ext uri="{FF2B5EF4-FFF2-40B4-BE49-F238E27FC236}">
                <a16:creationId xmlns:a16="http://schemas.microsoft.com/office/drawing/2014/main" id="{6DC5EDE3-3272-9A01-1D80-71F3407E5F1E}"/>
              </a:ext>
            </a:extLst>
          </p:cNvPr>
          <p:cNvSpPr txBox="1"/>
          <p:nvPr/>
        </p:nvSpPr>
        <p:spPr bwMode="auto">
          <a:xfrm>
            <a:off x="7870208" y="5672923"/>
            <a:ext cx="69172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1</a:t>
            </a:r>
            <a:br>
              <a:rPr lang="en-US" b="0" dirty="0">
                <a:solidFill>
                  <a:schemeClr val="accent1"/>
                </a:solidFill>
                <a:latin typeface="Calibri" panose="020F0502020204030204" pitchFamily="34" charset="0"/>
              </a:rPr>
            </a:br>
            <a:r>
              <a:rPr lang="en-US" b="0" dirty="0">
                <a:solidFill>
                  <a:schemeClr val="accent3"/>
                </a:solidFill>
                <a:latin typeface="Calibri" panose="020F0502020204030204" pitchFamily="34" charset="0"/>
              </a:rPr>
              <a:t>0</a:t>
            </a:r>
            <a:endParaRPr lang="en-US" b="0" dirty="0">
              <a:solidFill>
                <a:schemeClr val="bg1"/>
              </a:solidFill>
              <a:latin typeface="Calibri" panose="020F0502020204030204" pitchFamily="34" charset="0"/>
            </a:endParaRPr>
          </a:p>
        </p:txBody>
      </p:sp>
      <p:sp>
        <p:nvSpPr>
          <p:cNvPr id="78" name="TextBox 77">
            <a:extLst>
              <a:ext uri="{FF2B5EF4-FFF2-40B4-BE49-F238E27FC236}">
                <a16:creationId xmlns:a16="http://schemas.microsoft.com/office/drawing/2014/main" id="{B8E84838-42D4-C408-2BA3-D4D2053F9D19}"/>
              </a:ext>
            </a:extLst>
          </p:cNvPr>
          <p:cNvSpPr txBox="1"/>
          <p:nvPr/>
        </p:nvSpPr>
        <p:spPr bwMode="auto">
          <a:xfrm>
            <a:off x="8582666" y="5672923"/>
            <a:ext cx="69172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1</a:t>
            </a:r>
            <a:br>
              <a:rPr lang="en-US" b="0" dirty="0">
                <a:solidFill>
                  <a:schemeClr val="accent1"/>
                </a:solidFill>
                <a:latin typeface="Calibri" panose="020F0502020204030204" pitchFamily="34" charset="0"/>
              </a:rPr>
            </a:br>
            <a:r>
              <a:rPr lang="en-US" b="0" dirty="0">
                <a:solidFill>
                  <a:schemeClr val="accent3"/>
                </a:solidFill>
                <a:latin typeface="Calibri" panose="020F0502020204030204" pitchFamily="34" charset="0"/>
              </a:rPr>
              <a:t>0</a:t>
            </a:r>
            <a:endParaRPr lang="en-US" b="0" dirty="0">
              <a:solidFill>
                <a:schemeClr val="bg1"/>
              </a:solidFill>
              <a:latin typeface="Calibri" panose="020F0502020204030204" pitchFamily="34" charset="0"/>
            </a:endParaRPr>
          </a:p>
        </p:txBody>
      </p:sp>
      <p:sp>
        <p:nvSpPr>
          <p:cNvPr id="79" name="TextBox 78">
            <a:extLst>
              <a:ext uri="{FF2B5EF4-FFF2-40B4-BE49-F238E27FC236}">
                <a16:creationId xmlns:a16="http://schemas.microsoft.com/office/drawing/2014/main" id="{FA6633DD-A89D-B0B7-47EC-1DFF83E77160}"/>
              </a:ext>
            </a:extLst>
          </p:cNvPr>
          <p:cNvSpPr txBox="1"/>
          <p:nvPr/>
        </p:nvSpPr>
        <p:spPr bwMode="auto">
          <a:xfrm>
            <a:off x="9295124" y="5672923"/>
            <a:ext cx="69172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1</a:t>
            </a:r>
            <a:br>
              <a:rPr lang="en-US" b="0" dirty="0">
                <a:solidFill>
                  <a:schemeClr val="accent1"/>
                </a:solidFill>
                <a:latin typeface="Calibri" panose="020F0502020204030204" pitchFamily="34" charset="0"/>
              </a:rPr>
            </a:br>
            <a:r>
              <a:rPr lang="en-US" b="0" dirty="0">
                <a:solidFill>
                  <a:schemeClr val="accent3"/>
                </a:solidFill>
                <a:latin typeface="Calibri" panose="020F0502020204030204" pitchFamily="34" charset="0"/>
              </a:rPr>
              <a:t>0</a:t>
            </a:r>
            <a:endParaRPr lang="en-US" b="0" dirty="0">
              <a:solidFill>
                <a:schemeClr val="bg1"/>
              </a:solidFill>
              <a:latin typeface="Calibri" panose="020F0502020204030204" pitchFamily="34" charset="0"/>
            </a:endParaRPr>
          </a:p>
        </p:txBody>
      </p:sp>
      <p:sp>
        <p:nvSpPr>
          <p:cNvPr id="80" name="TextBox 79">
            <a:extLst>
              <a:ext uri="{FF2B5EF4-FFF2-40B4-BE49-F238E27FC236}">
                <a16:creationId xmlns:a16="http://schemas.microsoft.com/office/drawing/2014/main" id="{EC7B9813-67F1-F0C1-9950-0503315A4A40}"/>
              </a:ext>
            </a:extLst>
          </p:cNvPr>
          <p:cNvSpPr txBox="1"/>
          <p:nvPr/>
        </p:nvSpPr>
        <p:spPr bwMode="auto">
          <a:xfrm>
            <a:off x="10007582" y="5672923"/>
            <a:ext cx="69172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1</a:t>
            </a:r>
            <a:br>
              <a:rPr lang="en-US" b="0" dirty="0">
                <a:solidFill>
                  <a:schemeClr val="accent1"/>
                </a:solidFill>
                <a:latin typeface="Calibri" panose="020F0502020204030204" pitchFamily="34" charset="0"/>
              </a:rPr>
            </a:br>
            <a:r>
              <a:rPr lang="en-US" b="0" dirty="0">
                <a:solidFill>
                  <a:schemeClr val="accent3"/>
                </a:solidFill>
                <a:latin typeface="Calibri" panose="020F0502020204030204" pitchFamily="34" charset="0"/>
              </a:rPr>
              <a:t>0</a:t>
            </a:r>
            <a:endParaRPr lang="en-US" b="0" dirty="0">
              <a:solidFill>
                <a:schemeClr val="bg1"/>
              </a:solidFill>
              <a:latin typeface="Calibri" panose="020F0502020204030204" pitchFamily="34" charset="0"/>
            </a:endParaRPr>
          </a:p>
        </p:txBody>
      </p:sp>
      <p:sp>
        <p:nvSpPr>
          <p:cNvPr id="81" name="TextBox 80">
            <a:extLst>
              <a:ext uri="{FF2B5EF4-FFF2-40B4-BE49-F238E27FC236}">
                <a16:creationId xmlns:a16="http://schemas.microsoft.com/office/drawing/2014/main" id="{EC6871B4-5797-2FBC-E18A-644801E8F359}"/>
              </a:ext>
            </a:extLst>
          </p:cNvPr>
          <p:cNvSpPr txBox="1"/>
          <p:nvPr/>
        </p:nvSpPr>
        <p:spPr bwMode="auto">
          <a:xfrm>
            <a:off x="10720034" y="5672923"/>
            <a:ext cx="69172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1</a:t>
            </a:r>
            <a:br>
              <a:rPr lang="en-US" b="0" dirty="0">
                <a:solidFill>
                  <a:schemeClr val="accent1"/>
                </a:solidFill>
                <a:latin typeface="Calibri" panose="020F0502020204030204" pitchFamily="34" charset="0"/>
              </a:rPr>
            </a:br>
            <a:r>
              <a:rPr lang="en-US" b="0" dirty="0">
                <a:solidFill>
                  <a:schemeClr val="accent3"/>
                </a:solidFill>
                <a:latin typeface="Calibri" panose="020F0502020204030204" pitchFamily="34" charset="0"/>
              </a:rPr>
              <a:t>0</a:t>
            </a:r>
            <a:endParaRPr lang="en-US" b="0" dirty="0">
              <a:solidFill>
                <a:schemeClr val="bg1"/>
              </a:solidFill>
              <a:latin typeface="Calibri" panose="020F0502020204030204" pitchFamily="34" charset="0"/>
            </a:endParaRPr>
          </a:p>
        </p:txBody>
      </p:sp>
      <p:sp>
        <p:nvSpPr>
          <p:cNvPr id="82" name="TextBox 81">
            <a:extLst>
              <a:ext uri="{FF2B5EF4-FFF2-40B4-BE49-F238E27FC236}">
                <a16:creationId xmlns:a16="http://schemas.microsoft.com/office/drawing/2014/main" id="{4B651BE2-7655-6D09-F04C-29D3FB03D44E}"/>
              </a:ext>
            </a:extLst>
          </p:cNvPr>
          <p:cNvSpPr txBox="1"/>
          <p:nvPr/>
        </p:nvSpPr>
        <p:spPr bwMode="auto">
          <a:xfrm>
            <a:off x="4629114" y="1771336"/>
            <a:ext cx="10860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tabLst>
                <a:tab pos="1598613" algn="l"/>
                <a:tab pos="2740025" algn="l"/>
              </a:tabLst>
            </a:pPr>
            <a:r>
              <a:rPr lang="en-US" sz="1800" dirty="0">
                <a:solidFill>
                  <a:schemeClr val="accent1"/>
                </a:solidFill>
                <a:latin typeface="Calibri" panose="020F0502020204030204" pitchFamily="34" charset="0"/>
              </a:rPr>
              <a:t>98.2%</a:t>
            </a:r>
            <a:endParaRPr lang="en-US" dirty="0">
              <a:solidFill>
                <a:schemeClr val="bg1"/>
              </a:solidFill>
              <a:latin typeface="Calibri" panose="020F0502020204030204" pitchFamily="34" charset="0"/>
            </a:endParaRPr>
          </a:p>
        </p:txBody>
      </p:sp>
      <p:sp>
        <p:nvSpPr>
          <p:cNvPr id="83" name="TextBox 82">
            <a:extLst>
              <a:ext uri="{FF2B5EF4-FFF2-40B4-BE49-F238E27FC236}">
                <a16:creationId xmlns:a16="http://schemas.microsoft.com/office/drawing/2014/main" id="{430347EA-E409-19C6-5460-EA21D488B817}"/>
              </a:ext>
            </a:extLst>
          </p:cNvPr>
          <p:cNvSpPr txBox="1"/>
          <p:nvPr/>
        </p:nvSpPr>
        <p:spPr bwMode="auto">
          <a:xfrm>
            <a:off x="5824812" y="2040847"/>
            <a:ext cx="10860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tabLst>
                <a:tab pos="1598613" algn="l"/>
                <a:tab pos="2740025" algn="l"/>
              </a:tabLst>
            </a:pPr>
            <a:r>
              <a:rPr lang="en-US" sz="1800" dirty="0">
                <a:solidFill>
                  <a:schemeClr val="accent1"/>
                </a:solidFill>
                <a:latin typeface="Calibri" panose="020F0502020204030204" pitchFamily="34" charset="0"/>
              </a:rPr>
              <a:t>84.7%</a:t>
            </a:r>
            <a:endParaRPr lang="en-US" dirty="0">
              <a:solidFill>
                <a:schemeClr val="bg1"/>
              </a:solidFill>
              <a:latin typeface="Calibri" panose="020F0502020204030204" pitchFamily="34" charset="0"/>
            </a:endParaRPr>
          </a:p>
        </p:txBody>
      </p:sp>
      <p:sp>
        <p:nvSpPr>
          <p:cNvPr id="84" name="TextBox 83">
            <a:extLst>
              <a:ext uri="{FF2B5EF4-FFF2-40B4-BE49-F238E27FC236}">
                <a16:creationId xmlns:a16="http://schemas.microsoft.com/office/drawing/2014/main" id="{ED4CF2A7-C308-1F6E-DE2A-A0786F2363E3}"/>
              </a:ext>
            </a:extLst>
          </p:cNvPr>
          <p:cNvSpPr txBox="1"/>
          <p:nvPr/>
        </p:nvSpPr>
        <p:spPr bwMode="auto">
          <a:xfrm>
            <a:off x="5189806" y="2977783"/>
            <a:ext cx="10860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tabLst>
                <a:tab pos="1598613" algn="l"/>
                <a:tab pos="2740025" algn="l"/>
              </a:tabLst>
            </a:pPr>
            <a:r>
              <a:rPr lang="en-US" sz="1800" dirty="0">
                <a:solidFill>
                  <a:schemeClr val="accent3"/>
                </a:solidFill>
                <a:latin typeface="Calibri" panose="020F0502020204030204" pitchFamily="34" charset="0"/>
              </a:rPr>
              <a:t>63.4%</a:t>
            </a:r>
            <a:endParaRPr lang="en-US" dirty="0">
              <a:solidFill>
                <a:schemeClr val="accent3"/>
              </a:solidFill>
              <a:latin typeface="Calibri" panose="020F0502020204030204" pitchFamily="34" charset="0"/>
            </a:endParaRPr>
          </a:p>
        </p:txBody>
      </p:sp>
      <p:sp>
        <p:nvSpPr>
          <p:cNvPr id="85" name="TextBox 84">
            <a:extLst>
              <a:ext uri="{FF2B5EF4-FFF2-40B4-BE49-F238E27FC236}">
                <a16:creationId xmlns:a16="http://schemas.microsoft.com/office/drawing/2014/main" id="{70E201BD-3ED2-C388-F355-77FFBEA7697A}"/>
              </a:ext>
            </a:extLst>
          </p:cNvPr>
          <p:cNvSpPr txBox="1"/>
          <p:nvPr/>
        </p:nvSpPr>
        <p:spPr bwMode="auto">
          <a:xfrm>
            <a:off x="3481420" y="2484517"/>
            <a:ext cx="10860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tabLst>
                <a:tab pos="1598613" algn="l"/>
                <a:tab pos="2740025" algn="l"/>
              </a:tabLst>
            </a:pPr>
            <a:r>
              <a:rPr lang="en-US" dirty="0">
                <a:solidFill>
                  <a:schemeClr val="accent3"/>
                </a:solidFill>
                <a:latin typeface="Calibri" panose="020F0502020204030204" pitchFamily="34" charset="0"/>
              </a:rPr>
              <a:t>82.1</a:t>
            </a:r>
            <a:r>
              <a:rPr lang="en-US" sz="1800" dirty="0">
                <a:solidFill>
                  <a:schemeClr val="accent3"/>
                </a:solidFill>
                <a:latin typeface="Calibri" panose="020F0502020204030204" pitchFamily="34" charset="0"/>
              </a:rPr>
              <a:t>%</a:t>
            </a:r>
            <a:endParaRPr lang="en-US" dirty="0">
              <a:solidFill>
                <a:schemeClr val="accent3"/>
              </a:solidFill>
              <a:latin typeface="Calibri" panose="020F0502020204030204" pitchFamily="34" charset="0"/>
            </a:endParaRPr>
          </a:p>
        </p:txBody>
      </p:sp>
      <p:sp>
        <p:nvSpPr>
          <p:cNvPr id="86" name="TextBox 85">
            <a:extLst>
              <a:ext uri="{FF2B5EF4-FFF2-40B4-BE49-F238E27FC236}">
                <a16:creationId xmlns:a16="http://schemas.microsoft.com/office/drawing/2014/main" id="{5D5D3D4A-C87E-27D4-1CF9-84176BD24BD9}"/>
              </a:ext>
            </a:extLst>
          </p:cNvPr>
          <p:cNvSpPr txBox="1"/>
          <p:nvPr/>
        </p:nvSpPr>
        <p:spPr bwMode="auto">
          <a:xfrm>
            <a:off x="4210416" y="4504554"/>
            <a:ext cx="657545" cy="307777"/>
          </a:xfrm>
          <a:prstGeom prst="rect">
            <a:avLst/>
          </a:prstGeom>
          <a:noFill/>
          <a:ln>
            <a:noFill/>
          </a:ln>
        </p:spPr>
        <p:txBody>
          <a:bodyPr wrap="square" rtlCol="0">
            <a:spAutoFit/>
          </a:bodyPr>
          <a:lstStyle/>
          <a:p>
            <a:pPr algn="ctr">
              <a:lnSpc>
                <a:spcPct val="100000"/>
              </a:lnSpc>
              <a:spcBef>
                <a:spcPts val="0"/>
              </a:spcBef>
              <a:spcAft>
                <a:spcPct val="0"/>
              </a:spcAft>
              <a:buClrTx/>
              <a:buFontTx/>
              <a:buNone/>
              <a:tabLst>
                <a:tab pos="1598613" algn="l"/>
                <a:tab pos="2740025" algn="l"/>
              </a:tabLst>
            </a:pPr>
            <a:r>
              <a:rPr lang="en-US" sz="1400" dirty="0">
                <a:solidFill>
                  <a:schemeClr val="bg1"/>
                </a:solidFill>
                <a:latin typeface="Calibri" panose="020F0502020204030204" pitchFamily="34" charset="0"/>
              </a:rPr>
              <a:t>12 </a:t>
            </a:r>
            <a:r>
              <a:rPr lang="en-US" sz="1400" dirty="0" err="1">
                <a:solidFill>
                  <a:schemeClr val="bg1"/>
                </a:solidFill>
                <a:latin typeface="Calibri" panose="020F0502020204030204" pitchFamily="34" charset="0"/>
              </a:rPr>
              <a:t>mo</a:t>
            </a:r>
            <a:endParaRPr lang="en-US" sz="1400" dirty="0">
              <a:solidFill>
                <a:schemeClr val="bg1"/>
              </a:solidFill>
              <a:latin typeface="Calibri" panose="020F0502020204030204" pitchFamily="34" charset="0"/>
            </a:endParaRPr>
          </a:p>
        </p:txBody>
      </p:sp>
      <p:sp>
        <p:nvSpPr>
          <p:cNvPr id="87" name="TextBox 86">
            <a:extLst>
              <a:ext uri="{FF2B5EF4-FFF2-40B4-BE49-F238E27FC236}">
                <a16:creationId xmlns:a16="http://schemas.microsoft.com/office/drawing/2014/main" id="{592D1D47-B836-3353-1236-74DEFEBCD640}"/>
              </a:ext>
            </a:extLst>
          </p:cNvPr>
          <p:cNvSpPr txBox="1"/>
          <p:nvPr/>
        </p:nvSpPr>
        <p:spPr bwMode="auto">
          <a:xfrm>
            <a:off x="5901849" y="4504554"/>
            <a:ext cx="657545" cy="307777"/>
          </a:xfrm>
          <a:prstGeom prst="rect">
            <a:avLst/>
          </a:prstGeom>
          <a:noFill/>
          <a:ln>
            <a:noFill/>
          </a:ln>
        </p:spPr>
        <p:txBody>
          <a:bodyPr wrap="square" rtlCol="0">
            <a:spAutoFit/>
          </a:bodyPr>
          <a:lstStyle/>
          <a:p>
            <a:pPr algn="ctr">
              <a:lnSpc>
                <a:spcPct val="100000"/>
              </a:lnSpc>
              <a:spcBef>
                <a:spcPts val="0"/>
              </a:spcBef>
              <a:spcAft>
                <a:spcPct val="0"/>
              </a:spcAft>
              <a:buClrTx/>
              <a:buFontTx/>
              <a:buNone/>
              <a:tabLst>
                <a:tab pos="1598613" algn="l"/>
                <a:tab pos="2740025" algn="l"/>
              </a:tabLst>
            </a:pPr>
            <a:r>
              <a:rPr lang="en-US" sz="1400" dirty="0">
                <a:solidFill>
                  <a:schemeClr val="bg1"/>
                </a:solidFill>
                <a:latin typeface="Calibri" panose="020F0502020204030204" pitchFamily="34" charset="0"/>
              </a:rPr>
              <a:t>24 </a:t>
            </a:r>
            <a:r>
              <a:rPr lang="en-US" sz="1400" dirty="0" err="1">
                <a:solidFill>
                  <a:schemeClr val="bg1"/>
                </a:solidFill>
                <a:latin typeface="Calibri" panose="020F0502020204030204" pitchFamily="34" charset="0"/>
              </a:rPr>
              <a:t>mo</a:t>
            </a:r>
            <a:endParaRPr lang="en-US" sz="1400" dirty="0">
              <a:solidFill>
                <a:schemeClr val="bg1"/>
              </a:solidFill>
              <a:latin typeface="Calibri" panose="020F0502020204030204" pitchFamily="34" charset="0"/>
            </a:endParaRPr>
          </a:p>
        </p:txBody>
      </p:sp>
      <p:grpSp>
        <p:nvGrpSpPr>
          <p:cNvPr id="94" name="Group 93">
            <a:extLst>
              <a:ext uri="{FF2B5EF4-FFF2-40B4-BE49-F238E27FC236}">
                <a16:creationId xmlns:a16="http://schemas.microsoft.com/office/drawing/2014/main" id="{DAB36B58-F16C-C731-1F1B-B8CC629CAAEC}"/>
              </a:ext>
            </a:extLst>
          </p:cNvPr>
          <p:cNvGrpSpPr/>
          <p:nvPr/>
        </p:nvGrpSpPr>
        <p:grpSpPr>
          <a:xfrm>
            <a:off x="2533973" y="1983783"/>
            <a:ext cx="4943959" cy="1176301"/>
            <a:chOff x="2533973" y="1983783"/>
            <a:chExt cx="4943959" cy="1176301"/>
          </a:xfrm>
        </p:grpSpPr>
        <p:sp>
          <p:nvSpPr>
            <p:cNvPr id="92" name="Freeform 91">
              <a:extLst>
                <a:ext uri="{FF2B5EF4-FFF2-40B4-BE49-F238E27FC236}">
                  <a16:creationId xmlns:a16="http://schemas.microsoft.com/office/drawing/2014/main" id="{385C9E5A-8AA0-079C-BB16-903F6E36D03A}"/>
                </a:ext>
              </a:extLst>
            </p:cNvPr>
            <p:cNvSpPr/>
            <p:nvPr/>
          </p:nvSpPr>
          <p:spPr bwMode="auto">
            <a:xfrm>
              <a:off x="4494508" y="2595965"/>
              <a:ext cx="2983424" cy="564119"/>
            </a:xfrm>
            <a:custGeom>
              <a:avLst/>
              <a:gdLst>
                <a:gd name="connsiteX0" fmla="*/ 2975674 w 2975674"/>
                <a:gd name="connsiteY0" fmla="*/ 550190 h 550190"/>
                <a:gd name="connsiteX1" fmla="*/ 1929539 w 2975674"/>
                <a:gd name="connsiteY1" fmla="*/ 550190 h 550190"/>
                <a:gd name="connsiteX2" fmla="*/ 1929539 w 2975674"/>
                <a:gd name="connsiteY2" fmla="*/ 402956 h 550190"/>
                <a:gd name="connsiteX3" fmla="*/ 1030637 w 2975674"/>
                <a:gd name="connsiteY3" fmla="*/ 402956 h 550190"/>
                <a:gd name="connsiteX4" fmla="*/ 1030637 w 2975674"/>
                <a:gd name="connsiteY4" fmla="*/ 286719 h 550190"/>
                <a:gd name="connsiteX5" fmla="*/ 216976 w 2975674"/>
                <a:gd name="connsiteY5" fmla="*/ 286719 h 550190"/>
                <a:gd name="connsiteX6" fmla="*/ 216976 w 2975674"/>
                <a:gd name="connsiteY6" fmla="*/ 193729 h 550190"/>
                <a:gd name="connsiteX7" fmla="*/ 0 w 2975674"/>
                <a:gd name="connsiteY7" fmla="*/ 193729 h 550190"/>
                <a:gd name="connsiteX8" fmla="*/ 0 w 2975674"/>
                <a:gd name="connsiteY8" fmla="*/ 0 h 550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75674" h="550190">
                  <a:moveTo>
                    <a:pt x="2975674" y="550190"/>
                  </a:moveTo>
                  <a:lnTo>
                    <a:pt x="1929539" y="550190"/>
                  </a:lnTo>
                  <a:lnTo>
                    <a:pt x="1929539" y="402956"/>
                  </a:lnTo>
                  <a:lnTo>
                    <a:pt x="1030637" y="402956"/>
                  </a:lnTo>
                  <a:lnTo>
                    <a:pt x="1030637" y="286719"/>
                  </a:lnTo>
                  <a:lnTo>
                    <a:pt x="216976" y="286719"/>
                  </a:lnTo>
                  <a:lnTo>
                    <a:pt x="216976" y="193729"/>
                  </a:lnTo>
                  <a:lnTo>
                    <a:pt x="0" y="193729"/>
                  </a:lnTo>
                  <a:lnTo>
                    <a:pt x="0" y="0"/>
                  </a:lnTo>
                </a:path>
              </a:pathLst>
            </a:custGeom>
            <a:noFill/>
            <a:ln w="28575">
              <a:solidFill>
                <a:schemeClr val="accent3"/>
              </a:solidFill>
              <a:miter lim="800000"/>
              <a:headEnd/>
              <a:tailEnd/>
            </a:ln>
          </p:spPr>
          <p:txBody>
            <a:bodyPr rtlCol="0" anchor="ctr"/>
            <a:lstStyle/>
            <a:p>
              <a:pPr algn="ctr"/>
              <a:endParaRPr lang="en-US"/>
            </a:p>
          </p:txBody>
        </p:sp>
        <p:sp>
          <p:nvSpPr>
            <p:cNvPr id="93" name="Freeform 92">
              <a:extLst>
                <a:ext uri="{FF2B5EF4-FFF2-40B4-BE49-F238E27FC236}">
                  <a16:creationId xmlns:a16="http://schemas.microsoft.com/office/drawing/2014/main" id="{E6B52424-3856-8190-807D-72369F753DC6}"/>
                </a:ext>
              </a:extLst>
            </p:cNvPr>
            <p:cNvSpPr/>
            <p:nvPr/>
          </p:nvSpPr>
          <p:spPr bwMode="auto">
            <a:xfrm>
              <a:off x="2533973" y="1983783"/>
              <a:ext cx="1960535" cy="681925"/>
            </a:xfrm>
            <a:custGeom>
              <a:avLst/>
              <a:gdLst>
                <a:gd name="connsiteX0" fmla="*/ 0 w 1960535"/>
                <a:gd name="connsiteY0" fmla="*/ 0 h 681925"/>
                <a:gd name="connsiteX1" fmla="*/ 596685 w 1960535"/>
                <a:gd name="connsiteY1" fmla="*/ 0 h 681925"/>
                <a:gd name="connsiteX2" fmla="*/ 596685 w 1960535"/>
                <a:gd name="connsiteY2" fmla="*/ 92990 h 681925"/>
                <a:gd name="connsiteX3" fmla="*/ 1170122 w 1960535"/>
                <a:gd name="connsiteY3" fmla="*/ 92990 h 681925"/>
                <a:gd name="connsiteX4" fmla="*/ 1170122 w 1960535"/>
                <a:gd name="connsiteY4" fmla="*/ 201478 h 681925"/>
                <a:gd name="connsiteX5" fmla="*/ 1239864 w 1960535"/>
                <a:gd name="connsiteY5" fmla="*/ 201478 h 681925"/>
                <a:gd name="connsiteX6" fmla="*/ 1239864 w 1960535"/>
                <a:gd name="connsiteY6" fmla="*/ 294468 h 681925"/>
                <a:gd name="connsiteX7" fmla="*/ 1418095 w 1960535"/>
                <a:gd name="connsiteY7" fmla="*/ 294468 h 681925"/>
                <a:gd name="connsiteX8" fmla="*/ 1418095 w 1960535"/>
                <a:gd name="connsiteY8" fmla="*/ 371959 h 681925"/>
                <a:gd name="connsiteX9" fmla="*/ 1511085 w 1960535"/>
                <a:gd name="connsiteY9" fmla="*/ 371959 h 681925"/>
                <a:gd name="connsiteX10" fmla="*/ 1511085 w 1960535"/>
                <a:gd name="connsiteY10" fmla="*/ 495946 h 681925"/>
                <a:gd name="connsiteX11" fmla="*/ 1906291 w 1960535"/>
                <a:gd name="connsiteY11" fmla="*/ 495946 h 681925"/>
                <a:gd name="connsiteX12" fmla="*/ 1906291 w 1960535"/>
                <a:gd name="connsiteY12" fmla="*/ 588936 h 681925"/>
                <a:gd name="connsiteX13" fmla="*/ 1960535 w 1960535"/>
                <a:gd name="connsiteY13" fmla="*/ 588936 h 681925"/>
                <a:gd name="connsiteX14" fmla="*/ 1960535 w 1960535"/>
                <a:gd name="connsiteY14" fmla="*/ 681925 h 681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60535" h="681925">
                  <a:moveTo>
                    <a:pt x="0" y="0"/>
                  </a:moveTo>
                  <a:lnTo>
                    <a:pt x="596685" y="0"/>
                  </a:lnTo>
                  <a:lnTo>
                    <a:pt x="596685" y="92990"/>
                  </a:lnTo>
                  <a:lnTo>
                    <a:pt x="1170122" y="92990"/>
                  </a:lnTo>
                  <a:lnTo>
                    <a:pt x="1170122" y="201478"/>
                  </a:lnTo>
                  <a:lnTo>
                    <a:pt x="1239864" y="201478"/>
                  </a:lnTo>
                  <a:lnTo>
                    <a:pt x="1239864" y="294468"/>
                  </a:lnTo>
                  <a:lnTo>
                    <a:pt x="1418095" y="294468"/>
                  </a:lnTo>
                  <a:lnTo>
                    <a:pt x="1418095" y="371959"/>
                  </a:lnTo>
                  <a:lnTo>
                    <a:pt x="1511085" y="371959"/>
                  </a:lnTo>
                  <a:lnTo>
                    <a:pt x="1511085" y="495946"/>
                  </a:lnTo>
                  <a:lnTo>
                    <a:pt x="1906291" y="495946"/>
                  </a:lnTo>
                  <a:lnTo>
                    <a:pt x="1906291" y="588936"/>
                  </a:lnTo>
                  <a:lnTo>
                    <a:pt x="1960535" y="588936"/>
                  </a:lnTo>
                  <a:lnTo>
                    <a:pt x="1960535" y="681925"/>
                  </a:lnTo>
                </a:path>
              </a:pathLst>
            </a:custGeom>
            <a:noFill/>
            <a:ln w="28575">
              <a:solidFill>
                <a:schemeClr val="accent3"/>
              </a:solidFill>
              <a:miter lim="800000"/>
              <a:headEnd/>
              <a:tailEnd/>
            </a:ln>
          </p:spPr>
          <p:txBody>
            <a:bodyPr rtlCol="0" anchor="ctr"/>
            <a:lstStyle/>
            <a:p>
              <a:pPr algn="ctr"/>
              <a:endParaRPr lang="en-US"/>
            </a:p>
          </p:txBody>
        </p:sp>
      </p:grpSp>
      <p:sp>
        <p:nvSpPr>
          <p:cNvPr id="97" name="Freeform 96">
            <a:extLst>
              <a:ext uri="{FF2B5EF4-FFF2-40B4-BE49-F238E27FC236}">
                <a16:creationId xmlns:a16="http://schemas.microsoft.com/office/drawing/2014/main" id="{52383D75-F3AB-76E0-6F70-D28C678A1FFC}"/>
              </a:ext>
            </a:extLst>
          </p:cNvPr>
          <p:cNvSpPr/>
          <p:nvPr/>
        </p:nvSpPr>
        <p:spPr bwMode="auto">
          <a:xfrm>
            <a:off x="4246536" y="1929539"/>
            <a:ext cx="379708" cy="2851688"/>
          </a:xfrm>
          <a:custGeom>
            <a:avLst/>
            <a:gdLst>
              <a:gd name="connsiteX0" fmla="*/ 0 w 379708"/>
              <a:gd name="connsiteY0" fmla="*/ 2851688 h 2851688"/>
              <a:gd name="connsiteX1" fmla="*/ 0 w 379708"/>
              <a:gd name="connsiteY1" fmla="*/ 0 h 2851688"/>
              <a:gd name="connsiteX2" fmla="*/ 379708 w 379708"/>
              <a:gd name="connsiteY2" fmla="*/ 0 h 2851688"/>
            </a:gdLst>
            <a:ahLst/>
            <a:cxnLst>
              <a:cxn ang="0">
                <a:pos x="connsiteX0" y="connsiteY0"/>
              </a:cxn>
              <a:cxn ang="0">
                <a:pos x="connsiteX1" y="connsiteY1"/>
              </a:cxn>
              <a:cxn ang="0">
                <a:pos x="connsiteX2" y="connsiteY2"/>
              </a:cxn>
            </a:cxnLst>
            <a:rect l="l" t="t" r="r" b="b"/>
            <a:pathLst>
              <a:path w="379708" h="2851688">
                <a:moveTo>
                  <a:pt x="0" y="2851688"/>
                </a:moveTo>
                <a:lnTo>
                  <a:pt x="0" y="0"/>
                </a:lnTo>
                <a:lnTo>
                  <a:pt x="379708" y="0"/>
                </a:lnTo>
              </a:path>
            </a:pathLst>
          </a:custGeom>
          <a:noFill/>
          <a:ln w="28575">
            <a:solidFill>
              <a:schemeClr val="bg1"/>
            </a:solidFill>
            <a:prstDash val="sysDot"/>
            <a:miter lim="800000"/>
            <a:headEnd type="none" w="med" len="med"/>
            <a:tailEnd type="triangle" w="med" len="med"/>
          </a:ln>
        </p:spPr>
        <p:txBody>
          <a:bodyPr rtlCol="0" anchor="ctr"/>
          <a:lstStyle/>
          <a:p>
            <a:pPr algn="ctr"/>
            <a:endParaRPr lang="en-US"/>
          </a:p>
        </p:txBody>
      </p:sp>
      <p:sp>
        <p:nvSpPr>
          <p:cNvPr id="91" name="Freeform 90">
            <a:extLst>
              <a:ext uri="{FF2B5EF4-FFF2-40B4-BE49-F238E27FC236}">
                <a16:creationId xmlns:a16="http://schemas.microsoft.com/office/drawing/2014/main" id="{8846F159-FB1E-5207-A703-E1668CED87B4}"/>
              </a:ext>
            </a:extLst>
          </p:cNvPr>
          <p:cNvSpPr/>
          <p:nvPr/>
        </p:nvSpPr>
        <p:spPr bwMode="auto">
          <a:xfrm>
            <a:off x="2611464" y="1983783"/>
            <a:ext cx="8888278" cy="891153"/>
          </a:xfrm>
          <a:custGeom>
            <a:avLst/>
            <a:gdLst>
              <a:gd name="connsiteX0" fmla="*/ 8888278 w 8888278"/>
              <a:gd name="connsiteY0" fmla="*/ 891153 h 891153"/>
              <a:gd name="connsiteX1" fmla="*/ 4695987 w 8888278"/>
              <a:gd name="connsiteY1" fmla="*/ 891153 h 891153"/>
              <a:gd name="connsiteX2" fmla="*/ 4695987 w 8888278"/>
              <a:gd name="connsiteY2" fmla="*/ 604434 h 891153"/>
              <a:gd name="connsiteX3" fmla="*/ 3983065 w 8888278"/>
              <a:gd name="connsiteY3" fmla="*/ 604434 h 891153"/>
              <a:gd name="connsiteX4" fmla="*/ 3983065 w 8888278"/>
              <a:gd name="connsiteY4" fmla="*/ 503695 h 891153"/>
              <a:gd name="connsiteX5" fmla="*/ 3618855 w 8888278"/>
              <a:gd name="connsiteY5" fmla="*/ 503695 h 891153"/>
              <a:gd name="connsiteX6" fmla="*/ 3618855 w 8888278"/>
              <a:gd name="connsiteY6" fmla="*/ 433953 h 891153"/>
              <a:gd name="connsiteX7" fmla="*/ 3045417 w 8888278"/>
              <a:gd name="connsiteY7" fmla="*/ 433953 h 891153"/>
              <a:gd name="connsiteX8" fmla="*/ 3045417 w 8888278"/>
              <a:gd name="connsiteY8" fmla="*/ 356461 h 891153"/>
              <a:gd name="connsiteX9" fmla="*/ 2378990 w 8888278"/>
              <a:gd name="connsiteY9" fmla="*/ 356461 h 891153"/>
              <a:gd name="connsiteX10" fmla="*/ 2378990 w 8888278"/>
              <a:gd name="connsiteY10" fmla="*/ 309966 h 891153"/>
              <a:gd name="connsiteX11" fmla="*/ 2378990 w 8888278"/>
              <a:gd name="connsiteY11" fmla="*/ 309966 h 891153"/>
              <a:gd name="connsiteX12" fmla="*/ 2378990 w 8888278"/>
              <a:gd name="connsiteY12" fmla="*/ 309966 h 891153"/>
              <a:gd name="connsiteX13" fmla="*/ 2332495 w 8888278"/>
              <a:gd name="connsiteY13" fmla="*/ 309966 h 891153"/>
              <a:gd name="connsiteX14" fmla="*/ 2332495 w 8888278"/>
              <a:gd name="connsiteY14" fmla="*/ 255722 h 891153"/>
              <a:gd name="connsiteX15" fmla="*/ 2255004 w 8888278"/>
              <a:gd name="connsiteY15" fmla="*/ 255722 h 891153"/>
              <a:gd name="connsiteX16" fmla="*/ 2255004 w 8888278"/>
              <a:gd name="connsiteY16" fmla="*/ 193729 h 891153"/>
              <a:gd name="connsiteX17" fmla="*/ 2115519 w 8888278"/>
              <a:gd name="connsiteY17" fmla="*/ 193729 h 891153"/>
              <a:gd name="connsiteX18" fmla="*/ 2115519 w 8888278"/>
              <a:gd name="connsiteY18" fmla="*/ 147234 h 891153"/>
              <a:gd name="connsiteX19" fmla="*/ 1898543 w 8888278"/>
              <a:gd name="connsiteY19" fmla="*/ 147234 h 891153"/>
              <a:gd name="connsiteX20" fmla="*/ 1898543 w 8888278"/>
              <a:gd name="connsiteY20" fmla="*/ 147234 h 891153"/>
              <a:gd name="connsiteX21" fmla="*/ 1875295 w 8888278"/>
              <a:gd name="connsiteY21" fmla="*/ 123986 h 891153"/>
              <a:gd name="connsiteX22" fmla="*/ 1875295 w 8888278"/>
              <a:gd name="connsiteY22" fmla="*/ 46495 h 891153"/>
              <a:gd name="connsiteX23" fmla="*/ 1270861 w 8888278"/>
              <a:gd name="connsiteY23" fmla="*/ 46495 h 891153"/>
              <a:gd name="connsiteX24" fmla="*/ 1270861 w 8888278"/>
              <a:gd name="connsiteY24" fmla="*/ 0 h 891153"/>
              <a:gd name="connsiteX25" fmla="*/ 0 w 8888278"/>
              <a:gd name="connsiteY25" fmla="*/ 0 h 891153"/>
              <a:gd name="connsiteX0" fmla="*/ 8888278 w 8888278"/>
              <a:gd name="connsiteY0" fmla="*/ 891153 h 891153"/>
              <a:gd name="connsiteX1" fmla="*/ 4695987 w 8888278"/>
              <a:gd name="connsiteY1" fmla="*/ 891153 h 891153"/>
              <a:gd name="connsiteX2" fmla="*/ 4695987 w 8888278"/>
              <a:gd name="connsiteY2" fmla="*/ 604434 h 891153"/>
              <a:gd name="connsiteX3" fmla="*/ 3983065 w 8888278"/>
              <a:gd name="connsiteY3" fmla="*/ 604434 h 891153"/>
              <a:gd name="connsiteX4" fmla="*/ 3983065 w 8888278"/>
              <a:gd name="connsiteY4" fmla="*/ 503695 h 891153"/>
              <a:gd name="connsiteX5" fmla="*/ 3618855 w 8888278"/>
              <a:gd name="connsiteY5" fmla="*/ 503695 h 891153"/>
              <a:gd name="connsiteX6" fmla="*/ 3618855 w 8888278"/>
              <a:gd name="connsiteY6" fmla="*/ 433953 h 891153"/>
              <a:gd name="connsiteX7" fmla="*/ 3045417 w 8888278"/>
              <a:gd name="connsiteY7" fmla="*/ 433953 h 891153"/>
              <a:gd name="connsiteX8" fmla="*/ 3045417 w 8888278"/>
              <a:gd name="connsiteY8" fmla="*/ 356461 h 891153"/>
              <a:gd name="connsiteX9" fmla="*/ 2378990 w 8888278"/>
              <a:gd name="connsiteY9" fmla="*/ 356461 h 891153"/>
              <a:gd name="connsiteX10" fmla="*/ 2378990 w 8888278"/>
              <a:gd name="connsiteY10" fmla="*/ 309966 h 891153"/>
              <a:gd name="connsiteX11" fmla="*/ 2378990 w 8888278"/>
              <a:gd name="connsiteY11" fmla="*/ 309966 h 891153"/>
              <a:gd name="connsiteX12" fmla="*/ 2378990 w 8888278"/>
              <a:gd name="connsiteY12" fmla="*/ 309966 h 891153"/>
              <a:gd name="connsiteX13" fmla="*/ 2332495 w 8888278"/>
              <a:gd name="connsiteY13" fmla="*/ 309966 h 891153"/>
              <a:gd name="connsiteX14" fmla="*/ 2332495 w 8888278"/>
              <a:gd name="connsiteY14" fmla="*/ 255722 h 891153"/>
              <a:gd name="connsiteX15" fmla="*/ 2255004 w 8888278"/>
              <a:gd name="connsiteY15" fmla="*/ 255722 h 891153"/>
              <a:gd name="connsiteX16" fmla="*/ 2255004 w 8888278"/>
              <a:gd name="connsiteY16" fmla="*/ 193729 h 891153"/>
              <a:gd name="connsiteX17" fmla="*/ 2115519 w 8888278"/>
              <a:gd name="connsiteY17" fmla="*/ 193729 h 891153"/>
              <a:gd name="connsiteX18" fmla="*/ 2115519 w 8888278"/>
              <a:gd name="connsiteY18" fmla="*/ 147234 h 891153"/>
              <a:gd name="connsiteX19" fmla="*/ 1898543 w 8888278"/>
              <a:gd name="connsiteY19" fmla="*/ 147234 h 891153"/>
              <a:gd name="connsiteX20" fmla="*/ 1898543 w 8888278"/>
              <a:gd name="connsiteY20" fmla="*/ 147234 h 891153"/>
              <a:gd name="connsiteX21" fmla="*/ 1875295 w 8888278"/>
              <a:gd name="connsiteY21" fmla="*/ 114461 h 891153"/>
              <a:gd name="connsiteX22" fmla="*/ 1875295 w 8888278"/>
              <a:gd name="connsiteY22" fmla="*/ 46495 h 891153"/>
              <a:gd name="connsiteX23" fmla="*/ 1270861 w 8888278"/>
              <a:gd name="connsiteY23" fmla="*/ 46495 h 891153"/>
              <a:gd name="connsiteX24" fmla="*/ 1270861 w 8888278"/>
              <a:gd name="connsiteY24" fmla="*/ 0 h 891153"/>
              <a:gd name="connsiteX25" fmla="*/ 0 w 8888278"/>
              <a:gd name="connsiteY25" fmla="*/ 0 h 891153"/>
              <a:gd name="connsiteX0" fmla="*/ 8888278 w 8888278"/>
              <a:gd name="connsiteY0" fmla="*/ 891153 h 891153"/>
              <a:gd name="connsiteX1" fmla="*/ 4695987 w 8888278"/>
              <a:gd name="connsiteY1" fmla="*/ 891153 h 891153"/>
              <a:gd name="connsiteX2" fmla="*/ 4695987 w 8888278"/>
              <a:gd name="connsiteY2" fmla="*/ 604434 h 891153"/>
              <a:gd name="connsiteX3" fmla="*/ 3983065 w 8888278"/>
              <a:gd name="connsiteY3" fmla="*/ 604434 h 891153"/>
              <a:gd name="connsiteX4" fmla="*/ 3983065 w 8888278"/>
              <a:gd name="connsiteY4" fmla="*/ 503695 h 891153"/>
              <a:gd name="connsiteX5" fmla="*/ 3618855 w 8888278"/>
              <a:gd name="connsiteY5" fmla="*/ 503695 h 891153"/>
              <a:gd name="connsiteX6" fmla="*/ 3618855 w 8888278"/>
              <a:gd name="connsiteY6" fmla="*/ 433953 h 891153"/>
              <a:gd name="connsiteX7" fmla="*/ 3045417 w 8888278"/>
              <a:gd name="connsiteY7" fmla="*/ 433953 h 891153"/>
              <a:gd name="connsiteX8" fmla="*/ 3045417 w 8888278"/>
              <a:gd name="connsiteY8" fmla="*/ 356461 h 891153"/>
              <a:gd name="connsiteX9" fmla="*/ 2378990 w 8888278"/>
              <a:gd name="connsiteY9" fmla="*/ 356461 h 891153"/>
              <a:gd name="connsiteX10" fmla="*/ 2378990 w 8888278"/>
              <a:gd name="connsiteY10" fmla="*/ 309966 h 891153"/>
              <a:gd name="connsiteX11" fmla="*/ 2378990 w 8888278"/>
              <a:gd name="connsiteY11" fmla="*/ 309966 h 891153"/>
              <a:gd name="connsiteX12" fmla="*/ 2378990 w 8888278"/>
              <a:gd name="connsiteY12" fmla="*/ 309966 h 891153"/>
              <a:gd name="connsiteX13" fmla="*/ 2332495 w 8888278"/>
              <a:gd name="connsiteY13" fmla="*/ 309966 h 891153"/>
              <a:gd name="connsiteX14" fmla="*/ 2332495 w 8888278"/>
              <a:gd name="connsiteY14" fmla="*/ 255722 h 891153"/>
              <a:gd name="connsiteX15" fmla="*/ 2255004 w 8888278"/>
              <a:gd name="connsiteY15" fmla="*/ 255722 h 891153"/>
              <a:gd name="connsiteX16" fmla="*/ 2255004 w 8888278"/>
              <a:gd name="connsiteY16" fmla="*/ 193729 h 891153"/>
              <a:gd name="connsiteX17" fmla="*/ 2115519 w 8888278"/>
              <a:gd name="connsiteY17" fmla="*/ 193729 h 891153"/>
              <a:gd name="connsiteX18" fmla="*/ 2115519 w 8888278"/>
              <a:gd name="connsiteY18" fmla="*/ 147234 h 891153"/>
              <a:gd name="connsiteX19" fmla="*/ 1898543 w 8888278"/>
              <a:gd name="connsiteY19" fmla="*/ 147234 h 891153"/>
              <a:gd name="connsiteX20" fmla="*/ 1898543 w 8888278"/>
              <a:gd name="connsiteY20" fmla="*/ 109134 h 891153"/>
              <a:gd name="connsiteX21" fmla="*/ 1875295 w 8888278"/>
              <a:gd name="connsiteY21" fmla="*/ 114461 h 891153"/>
              <a:gd name="connsiteX22" fmla="*/ 1875295 w 8888278"/>
              <a:gd name="connsiteY22" fmla="*/ 46495 h 891153"/>
              <a:gd name="connsiteX23" fmla="*/ 1270861 w 8888278"/>
              <a:gd name="connsiteY23" fmla="*/ 46495 h 891153"/>
              <a:gd name="connsiteX24" fmla="*/ 1270861 w 8888278"/>
              <a:gd name="connsiteY24" fmla="*/ 0 h 891153"/>
              <a:gd name="connsiteX25" fmla="*/ 0 w 8888278"/>
              <a:gd name="connsiteY25" fmla="*/ 0 h 891153"/>
              <a:gd name="connsiteX0" fmla="*/ 8888278 w 8888278"/>
              <a:gd name="connsiteY0" fmla="*/ 891153 h 891153"/>
              <a:gd name="connsiteX1" fmla="*/ 4695987 w 8888278"/>
              <a:gd name="connsiteY1" fmla="*/ 891153 h 891153"/>
              <a:gd name="connsiteX2" fmla="*/ 4695987 w 8888278"/>
              <a:gd name="connsiteY2" fmla="*/ 604434 h 891153"/>
              <a:gd name="connsiteX3" fmla="*/ 3983065 w 8888278"/>
              <a:gd name="connsiteY3" fmla="*/ 604434 h 891153"/>
              <a:gd name="connsiteX4" fmla="*/ 3983065 w 8888278"/>
              <a:gd name="connsiteY4" fmla="*/ 503695 h 891153"/>
              <a:gd name="connsiteX5" fmla="*/ 3618855 w 8888278"/>
              <a:gd name="connsiteY5" fmla="*/ 503695 h 891153"/>
              <a:gd name="connsiteX6" fmla="*/ 3618855 w 8888278"/>
              <a:gd name="connsiteY6" fmla="*/ 433953 h 891153"/>
              <a:gd name="connsiteX7" fmla="*/ 3045417 w 8888278"/>
              <a:gd name="connsiteY7" fmla="*/ 433953 h 891153"/>
              <a:gd name="connsiteX8" fmla="*/ 3045417 w 8888278"/>
              <a:gd name="connsiteY8" fmla="*/ 356461 h 891153"/>
              <a:gd name="connsiteX9" fmla="*/ 2378990 w 8888278"/>
              <a:gd name="connsiteY9" fmla="*/ 356461 h 891153"/>
              <a:gd name="connsiteX10" fmla="*/ 2378990 w 8888278"/>
              <a:gd name="connsiteY10" fmla="*/ 309966 h 891153"/>
              <a:gd name="connsiteX11" fmla="*/ 2378990 w 8888278"/>
              <a:gd name="connsiteY11" fmla="*/ 309966 h 891153"/>
              <a:gd name="connsiteX12" fmla="*/ 2378990 w 8888278"/>
              <a:gd name="connsiteY12" fmla="*/ 309966 h 891153"/>
              <a:gd name="connsiteX13" fmla="*/ 2332495 w 8888278"/>
              <a:gd name="connsiteY13" fmla="*/ 309966 h 891153"/>
              <a:gd name="connsiteX14" fmla="*/ 2332495 w 8888278"/>
              <a:gd name="connsiteY14" fmla="*/ 255722 h 891153"/>
              <a:gd name="connsiteX15" fmla="*/ 2255004 w 8888278"/>
              <a:gd name="connsiteY15" fmla="*/ 255722 h 891153"/>
              <a:gd name="connsiteX16" fmla="*/ 2255004 w 8888278"/>
              <a:gd name="connsiteY16" fmla="*/ 193729 h 891153"/>
              <a:gd name="connsiteX17" fmla="*/ 2115519 w 8888278"/>
              <a:gd name="connsiteY17" fmla="*/ 193729 h 891153"/>
              <a:gd name="connsiteX18" fmla="*/ 2115519 w 8888278"/>
              <a:gd name="connsiteY18" fmla="*/ 147234 h 891153"/>
              <a:gd name="connsiteX19" fmla="*/ 1898543 w 8888278"/>
              <a:gd name="connsiteY19" fmla="*/ 147234 h 891153"/>
              <a:gd name="connsiteX20" fmla="*/ 1898543 w 8888278"/>
              <a:gd name="connsiteY20" fmla="*/ 109134 h 891153"/>
              <a:gd name="connsiteX21" fmla="*/ 1875295 w 8888278"/>
              <a:gd name="connsiteY21" fmla="*/ 108111 h 891153"/>
              <a:gd name="connsiteX22" fmla="*/ 1875295 w 8888278"/>
              <a:gd name="connsiteY22" fmla="*/ 46495 h 891153"/>
              <a:gd name="connsiteX23" fmla="*/ 1270861 w 8888278"/>
              <a:gd name="connsiteY23" fmla="*/ 46495 h 891153"/>
              <a:gd name="connsiteX24" fmla="*/ 1270861 w 8888278"/>
              <a:gd name="connsiteY24" fmla="*/ 0 h 891153"/>
              <a:gd name="connsiteX25" fmla="*/ 0 w 8888278"/>
              <a:gd name="connsiteY25" fmla="*/ 0 h 891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888278" h="891153">
                <a:moveTo>
                  <a:pt x="8888278" y="891153"/>
                </a:moveTo>
                <a:lnTo>
                  <a:pt x="4695987" y="891153"/>
                </a:lnTo>
                <a:lnTo>
                  <a:pt x="4695987" y="604434"/>
                </a:lnTo>
                <a:lnTo>
                  <a:pt x="3983065" y="604434"/>
                </a:lnTo>
                <a:lnTo>
                  <a:pt x="3983065" y="503695"/>
                </a:lnTo>
                <a:lnTo>
                  <a:pt x="3618855" y="503695"/>
                </a:lnTo>
                <a:lnTo>
                  <a:pt x="3618855" y="433953"/>
                </a:lnTo>
                <a:lnTo>
                  <a:pt x="3045417" y="433953"/>
                </a:lnTo>
                <a:lnTo>
                  <a:pt x="3045417" y="356461"/>
                </a:lnTo>
                <a:lnTo>
                  <a:pt x="2378990" y="356461"/>
                </a:lnTo>
                <a:lnTo>
                  <a:pt x="2378990" y="309966"/>
                </a:lnTo>
                <a:lnTo>
                  <a:pt x="2378990" y="309966"/>
                </a:lnTo>
                <a:lnTo>
                  <a:pt x="2378990" y="309966"/>
                </a:lnTo>
                <a:lnTo>
                  <a:pt x="2332495" y="309966"/>
                </a:lnTo>
                <a:lnTo>
                  <a:pt x="2332495" y="255722"/>
                </a:lnTo>
                <a:lnTo>
                  <a:pt x="2255004" y="255722"/>
                </a:lnTo>
                <a:lnTo>
                  <a:pt x="2255004" y="193729"/>
                </a:lnTo>
                <a:lnTo>
                  <a:pt x="2115519" y="193729"/>
                </a:lnTo>
                <a:lnTo>
                  <a:pt x="2115519" y="147234"/>
                </a:lnTo>
                <a:lnTo>
                  <a:pt x="1898543" y="147234"/>
                </a:lnTo>
                <a:lnTo>
                  <a:pt x="1898543" y="109134"/>
                </a:lnTo>
                <a:lnTo>
                  <a:pt x="1875295" y="108111"/>
                </a:lnTo>
                <a:lnTo>
                  <a:pt x="1875295" y="46495"/>
                </a:lnTo>
                <a:lnTo>
                  <a:pt x="1270861" y="46495"/>
                </a:lnTo>
                <a:lnTo>
                  <a:pt x="1270861" y="0"/>
                </a:lnTo>
                <a:lnTo>
                  <a:pt x="0" y="0"/>
                </a:lnTo>
              </a:path>
            </a:pathLst>
          </a:custGeom>
          <a:noFill/>
          <a:ln w="28575">
            <a:solidFill>
              <a:schemeClr val="accent1"/>
            </a:solidFill>
            <a:miter lim="800000"/>
            <a:headEnd/>
            <a:tailEnd/>
          </a:ln>
        </p:spPr>
        <p:txBody>
          <a:bodyPr rtlCol="0" anchor="ctr"/>
          <a:lstStyle/>
          <a:p>
            <a:pPr algn="ctr"/>
            <a:endParaRPr lang="en-US"/>
          </a:p>
        </p:txBody>
      </p:sp>
      <p:sp>
        <p:nvSpPr>
          <p:cNvPr id="98" name="TextBox 97">
            <a:extLst>
              <a:ext uri="{FF2B5EF4-FFF2-40B4-BE49-F238E27FC236}">
                <a16:creationId xmlns:a16="http://schemas.microsoft.com/office/drawing/2014/main" id="{E003D8FD-E241-166D-9F15-3183BD594314}"/>
              </a:ext>
            </a:extLst>
          </p:cNvPr>
          <p:cNvSpPr txBox="1"/>
          <p:nvPr/>
        </p:nvSpPr>
        <p:spPr bwMode="auto">
          <a:xfrm>
            <a:off x="4465599" y="1918455"/>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99" name="TextBox 98">
            <a:extLst>
              <a:ext uri="{FF2B5EF4-FFF2-40B4-BE49-F238E27FC236}">
                <a16:creationId xmlns:a16="http://schemas.microsoft.com/office/drawing/2014/main" id="{2EC158DC-1942-1633-793C-9F98949759D4}"/>
              </a:ext>
            </a:extLst>
          </p:cNvPr>
          <p:cNvSpPr txBox="1"/>
          <p:nvPr/>
        </p:nvSpPr>
        <p:spPr bwMode="auto">
          <a:xfrm>
            <a:off x="4503366" y="1957041"/>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00" name="TextBox 99">
            <a:extLst>
              <a:ext uri="{FF2B5EF4-FFF2-40B4-BE49-F238E27FC236}">
                <a16:creationId xmlns:a16="http://schemas.microsoft.com/office/drawing/2014/main" id="{2E59FD0B-4FF7-D597-A176-8D44A965FC02}"/>
              </a:ext>
            </a:extLst>
          </p:cNvPr>
          <p:cNvSpPr txBox="1"/>
          <p:nvPr/>
        </p:nvSpPr>
        <p:spPr bwMode="auto">
          <a:xfrm>
            <a:off x="4833860" y="2130906"/>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01" name="TextBox 100">
            <a:extLst>
              <a:ext uri="{FF2B5EF4-FFF2-40B4-BE49-F238E27FC236}">
                <a16:creationId xmlns:a16="http://schemas.microsoft.com/office/drawing/2014/main" id="{5EAD0B75-A6EB-3D38-7499-1F79C1B51690}"/>
              </a:ext>
            </a:extLst>
          </p:cNvPr>
          <p:cNvSpPr txBox="1"/>
          <p:nvPr/>
        </p:nvSpPr>
        <p:spPr bwMode="auto">
          <a:xfrm>
            <a:off x="4656432" y="2013626"/>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02" name="TextBox 101">
            <a:extLst>
              <a:ext uri="{FF2B5EF4-FFF2-40B4-BE49-F238E27FC236}">
                <a16:creationId xmlns:a16="http://schemas.microsoft.com/office/drawing/2014/main" id="{978F39B5-6B48-181F-37F4-4F5FD3C190BF}"/>
              </a:ext>
            </a:extLst>
          </p:cNvPr>
          <p:cNvSpPr txBox="1"/>
          <p:nvPr/>
        </p:nvSpPr>
        <p:spPr bwMode="auto">
          <a:xfrm>
            <a:off x="4541133" y="1962174"/>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03" name="TextBox 102">
            <a:extLst>
              <a:ext uri="{FF2B5EF4-FFF2-40B4-BE49-F238E27FC236}">
                <a16:creationId xmlns:a16="http://schemas.microsoft.com/office/drawing/2014/main" id="{C73658DC-6C5F-3A4A-2BBD-60EE66CEEF4A}"/>
              </a:ext>
            </a:extLst>
          </p:cNvPr>
          <p:cNvSpPr txBox="1"/>
          <p:nvPr/>
        </p:nvSpPr>
        <p:spPr bwMode="auto">
          <a:xfrm>
            <a:off x="4883179" y="2130906"/>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04" name="TextBox 103">
            <a:extLst>
              <a:ext uri="{FF2B5EF4-FFF2-40B4-BE49-F238E27FC236}">
                <a16:creationId xmlns:a16="http://schemas.microsoft.com/office/drawing/2014/main" id="{F459827C-5498-C63A-DEDE-AC212E5706F0}"/>
              </a:ext>
            </a:extLst>
          </p:cNvPr>
          <p:cNvSpPr txBox="1"/>
          <p:nvPr/>
        </p:nvSpPr>
        <p:spPr bwMode="auto">
          <a:xfrm>
            <a:off x="5063180" y="2133269"/>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05" name="TextBox 104">
            <a:extLst>
              <a:ext uri="{FF2B5EF4-FFF2-40B4-BE49-F238E27FC236}">
                <a16:creationId xmlns:a16="http://schemas.microsoft.com/office/drawing/2014/main" id="{562AD5FD-E635-7D6F-F09E-39FCF3EA24C8}"/>
              </a:ext>
            </a:extLst>
          </p:cNvPr>
          <p:cNvSpPr txBox="1"/>
          <p:nvPr/>
        </p:nvSpPr>
        <p:spPr bwMode="auto">
          <a:xfrm>
            <a:off x="5104030" y="2131558"/>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06" name="TextBox 105">
            <a:extLst>
              <a:ext uri="{FF2B5EF4-FFF2-40B4-BE49-F238E27FC236}">
                <a16:creationId xmlns:a16="http://schemas.microsoft.com/office/drawing/2014/main" id="{1CCD8407-8E2E-802C-A338-52D10EC5649C}"/>
              </a:ext>
            </a:extLst>
          </p:cNvPr>
          <p:cNvSpPr txBox="1"/>
          <p:nvPr/>
        </p:nvSpPr>
        <p:spPr bwMode="auto">
          <a:xfrm>
            <a:off x="4904729" y="2134315"/>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07" name="TextBox 106">
            <a:extLst>
              <a:ext uri="{FF2B5EF4-FFF2-40B4-BE49-F238E27FC236}">
                <a16:creationId xmlns:a16="http://schemas.microsoft.com/office/drawing/2014/main" id="{57B825A1-4A4F-4F94-ED71-8A02D34FC778}"/>
              </a:ext>
            </a:extLst>
          </p:cNvPr>
          <p:cNvSpPr txBox="1"/>
          <p:nvPr/>
        </p:nvSpPr>
        <p:spPr bwMode="auto">
          <a:xfrm>
            <a:off x="5732833" y="2203938"/>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08" name="TextBox 107">
            <a:extLst>
              <a:ext uri="{FF2B5EF4-FFF2-40B4-BE49-F238E27FC236}">
                <a16:creationId xmlns:a16="http://schemas.microsoft.com/office/drawing/2014/main" id="{10DE8D9A-C177-844D-C8F6-F630AB5124BC}"/>
              </a:ext>
            </a:extLst>
          </p:cNvPr>
          <p:cNvSpPr txBox="1"/>
          <p:nvPr/>
        </p:nvSpPr>
        <p:spPr bwMode="auto">
          <a:xfrm>
            <a:off x="5464421" y="2196531"/>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09" name="TextBox 108">
            <a:extLst>
              <a:ext uri="{FF2B5EF4-FFF2-40B4-BE49-F238E27FC236}">
                <a16:creationId xmlns:a16="http://schemas.microsoft.com/office/drawing/2014/main" id="{CBD5AAFB-5432-A6B8-5A03-9988ACAAA992}"/>
              </a:ext>
            </a:extLst>
          </p:cNvPr>
          <p:cNvSpPr txBox="1"/>
          <p:nvPr/>
        </p:nvSpPr>
        <p:spPr bwMode="auto">
          <a:xfrm>
            <a:off x="5955215" y="2203546"/>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10" name="TextBox 109">
            <a:extLst>
              <a:ext uri="{FF2B5EF4-FFF2-40B4-BE49-F238E27FC236}">
                <a16:creationId xmlns:a16="http://schemas.microsoft.com/office/drawing/2014/main" id="{CD0F44B8-C94E-E0D0-FF48-6F84A47427DB}"/>
              </a:ext>
            </a:extLst>
          </p:cNvPr>
          <p:cNvSpPr txBox="1"/>
          <p:nvPr/>
        </p:nvSpPr>
        <p:spPr bwMode="auto">
          <a:xfrm>
            <a:off x="5800047" y="2203068"/>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11" name="TextBox 110">
            <a:extLst>
              <a:ext uri="{FF2B5EF4-FFF2-40B4-BE49-F238E27FC236}">
                <a16:creationId xmlns:a16="http://schemas.microsoft.com/office/drawing/2014/main" id="{71D0FC76-56BE-ADE9-E415-EDD9ECD9025D}"/>
              </a:ext>
            </a:extLst>
          </p:cNvPr>
          <p:cNvSpPr txBox="1"/>
          <p:nvPr/>
        </p:nvSpPr>
        <p:spPr bwMode="auto">
          <a:xfrm>
            <a:off x="5780557" y="2203813"/>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12" name="TextBox 111">
            <a:extLst>
              <a:ext uri="{FF2B5EF4-FFF2-40B4-BE49-F238E27FC236}">
                <a16:creationId xmlns:a16="http://schemas.microsoft.com/office/drawing/2014/main" id="{3A5903A4-934A-94C5-FF96-9FD723F0BDD5}"/>
              </a:ext>
            </a:extLst>
          </p:cNvPr>
          <p:cNvSpPr txBox="1"/>
          <p:nvPr/>
        </p:nvSpPr>
        <p:spPr bwMode="auto">
          <a:xfrm>
            <a:off x="6053245" y="2284462"/>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13" name="TextBox 112">
            <a:extLst>
              <a:ext uri="{FF2B5EF4-FFF2-40B4-BE49-F238E27FC236}">
                <a16:creationId xmlns:a16="http://schemas.microsoft.com/office/drawing/2014/main" id="{A900B281-ED0E-5FC2-33DE-CB03627FBC94}"/>
              </a:ext>
            </a:extLst>
          </p:cNvPr>
          <p:cNvSpPr txBox="1"/>
          <p:nvPr/>
        </p:nvSpPr>
        <p:spPr bwMode="auto">
          <a:xfrm>
            <a:off x="6285160" y="2277479"/>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14" name="TextBox 113">
            <a:extLst>
              <a:ext uri="{FF2B5EF4-FFF2-40B4-BE49-F238E27FC236}">
                <a16:creationId xmlns:a16="http://schemas.microsoft.com/office/drawing/2014/main" id="{907A4644-69D7-5BAF-2406-B8E193EC0767}"/>
              </a:ext>
            </a:extLst>
          </p:cNvPr>
          <p:cNvSpPr txBox="1"/>
          <p:nvPr/>
        </p:nvSpPr>
        <p:spPr bwMode="auto">
          <a:xfrm>
            <a:off x="6368976" y="2287361"/>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15" name="TextBox 114">
            <a:extLst>
              <a:ext uri="{FF2B5EF4-FFF2-40B4-BE49-F238E27FC236}">
                <a16:creationId xmlns:a16="http://schemas.microsoft.com/office/drawing/2014/main" id="{3BB24733-0608-A13E-0B57-82755E57A43B}"/>
              </a:ext>
            </a:extLst>
          </p:cNvPr>
          <p:cNvSpPr txBox="1"/>
          <p:nvPr/>
        </p:nvSpPr>
        <p:spPr bwMode="auto">
          <a:xfrm>
            <a:off x="6169769" y="2278204"/>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16" name="TextBox 115">
            <a:extLst>
              <a:ext uri="{FF2B5EF4-FFF2-40B4-BE49-F238E27FC236}">
                <a16:creationId xmlns:a16="http://schemas.microsoft.com/office/drawing/2014/main" id="{BFEF1F74-06FF-85F6-7422-3899AAB6FD1B}"/>
              </a:ext>
            </a:extLst>
          </p:cNvPr>
          <p:cNvSpPr txBox="1"/>
          <p:nvPr/>
        </p:nvSpPr>
        <p:spPr bwMode="auto">
          <a:xfrm>
            <a:off x="6142395" y="2278929"/>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17" name="TextBox 116">
            <a:extLst>
              <a:ext uri="{FF2B5EF4-FFF2-40B4-BE49-F238E27FC236}">
                <a16:creationId xmlns:a16="http://schemas.microsoft.com/office/drawing/2014/main" id="{17438674-55AB-4328-F4BB-899E359997C2}"/>
              </a:ext>
            </a:extLst>
          </p:cNvPr>
          <p:cNvSpPr txBox="1"/>
          <p:nvPr/>
        </p:nvSpPr>
        <p:spPr bwMode="auto">
          <a:xfrm>
            <a:off x="6423416" y="2377752"/>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18" name="TextBox 117">
            <a:extLst>
              <a:ext uri="{FF2B5EF4-FFF2-40B4-BE49-F238E27FC236}">
                <a16:creationId xmlns:a16="http://schemas.microsoft.com/office/drawing/2014/main" id="{010AC1AC-F6D0-1D55-454C-1698E04CC939}"/>
              </a:ext>
            </a:extLst>
          </p:cNvPr>
          <p:cNvSpPr txBox="1"/>
          <p:nvPr/>
        </p:nvSpPr>
        <p:spPr bwMode="auto">
          <a:xfrm>
            <a:off x="6565101" y="2382673"/>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19" name="TextBox 118">
            <a:extLst>
              <a:ext uri="{FF2B5EF4-FFF2-40B4-BE49-F238E27FC236}">
                <a16:creationId xmlns:a16="http://schemas.microsoft.com/office/drawing/2014/main" id="{AB83C366-04E8-1423-EB0A-63AD98BDC854}"/>
              </a:ext>
            </a:extLst>
          </p:cNvPr>
          <p:cNvSpPr txBox="1"/>
          <p:nvPr/>
        </p:nvSpPr>
        <p:spPr bwMode="auto">
          <a:xfrm>
            <a:off x="6449487" y="2377489"/>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20" name="TextBox 119">
            <a:extLst>
              <a:ext uri="{FF2B5EF4-FFF2-40B4-BE49-F238E27FC236}">
                <a16:creationId xmlns:a16="http://schemas.microsoft.com/office/drawing/2014/main" id="{2247E011-2859-810E-8D60-674EC9E10879}"/>
              </a:ext>
            </a:extLst>
          </p:cNvPr>
          <p:cNvSpPr txBox="1"/>
          <p:nvPr/>
        </p:nvSpPr>
        <p:spPr bwMode="auto">
          <a:xfrm>
            <a:off x="11280326" y="2664223"/>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21" name="TextBox 120">
            <a:extLst>
              <a:ext uri="{FF2B5EF4-FFF2-40B4-BE49-F238E27FC236}">
                <a16:creationId xmlns:a16="http://schemas.microsoft.com/office/drawing/2014/main" id="{6BBAAADB-77AC-EF9F-875B-31878E5204D3}"/>
              </a:ext>
            </a:extLst>
          </p:cNvPr>
          <p:cNvSpPr txBox="1"/>
          <p:nvPr/>
        </p:nvSpPr>
        <p:spPr bwMode="auto">
          <a:xfrm>
            <a:off x="6720979" y="2383930"/>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22" name="TextBox 121">
            <a:extLst>
              <a:ext uri="{FF2B5EF4-FFF2-40B4-BE49-F238E27FC236}">
                <a16:creationId xmlns:a16="http://schemas.microsoft.com/office/drawing/2014/main" id="{19E2D4BA-6585-9D1B-5312-C2A2A5CBB561}"/>
              </a:ext>
            </a:extLst>
          </p:cNvPr>
          <p:cNvSpPr txBox="1"/>
          <p:nvPr/>
        </p:nvSpPr>
        <p:spPr bwMode="auto">
          <a:xfrm>
            <a:off x="6511530" y="2377489"/>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23" name="TextBox 122">
            <a:extLst>
              <a:ext uri="{FF2B5EF4-FFF2-40B4-BE49-F238E27FC236}">
                <a16:creationId xmlns:a16="http://schemas.microsoft.com/office/drawing/2014/main" id="{7FA5F413-EE9C-3F76-540A-09EE69208259}"/>
              </a:ext>
            </a:extLst>
          </p:cNvPr>
          <p:cNvSpPr txBox="1"/>
          <p:nvPr/>
        </p:nvSpPr>
        <p:spPr bwMode="auto">
          <a:xfrm>
            <a:off x="6534593" y="2377489"/>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24" name="TextBox 123">
            <a:extLst>
              <a:ext uri="{FF2B5EF4-FFF2-40B4-BE49-F238E27FC236}">
                <a16:creationId xmlns:a16="http://schemas.microsoft.com/office/drawing/2014/main" id="{C27169D8-75DC-96C5-7544-A1FC196EE824}"/>
              </a:ext>
            </a:extLst>
          </p:cNvPr>
          <p:cNvSpPr txBox="1"/>
          <p:nvPr/>
        </p:nvSpPr>
        <p:spPr bwMode="auto">
          <a:xfrm>
            <a:off x="6769702" y="2379950"/>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25" name="TextBox 124">
            <a:extLst>
              <a:ext uri="{FF2B5EF4-FFF2-40B4-BE49-F238E27FC236}">
                <a16:creationId xmlns:a16="http://schemas.microsoft.com/office/drawing/2014/main" id="{E87689B3-B32F-8652-99AC-E38D9C0FB584}"/>
              </a:ext>
            </a:extLst>
          </p:cNvPr>
          <p:cNvSpPr txBox="1"/>
          <p:nvPr/>
        </p:nvSpPr>
        <p:spPr bwMode="auto">
          <a:xfrm>
            <a:off x="6863443" y="2379950"/>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26" name="TextBox 125">
            <a:extLst>
              <a:ext uri="{FF2B5EF4-FFF2-40B4-BE49-F238E27FC236}">
                <a16:creationId xmlns:a16="http://schemas.microsoft.com/office/drawing/2014/main" id="{F03F1D89-5842-AE97-A9BD-7851C42AC16C}"/>
              </a:ext>
            </a:extLst>
          </p:cNvPr>
          <p:cNvSpPr txBox="1"/>
          <p:nvPr/>
        </p:nvSpPr>
        <p:spPr bwMode="auto">
          <a:xfrm>
            <a:off x="6934229" y="2382673"/>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27" name="TextBox 126">
            <a:extLst>
              <a:ext uri="{FF2B5EF4-FFF2-40B4-BE49-F238E27FC236}">
                <a16:creationId xmlns:a16="http://schemas.microsoft.com/office/drawing/2014/main" id="{42ACA345-925A-09D9-CD2C-A5FF8DE8CFF6}"/>
              </a:ext>
            </a:extLst>
          </p:cNvPr>
          <p:cNvSpPr txBox="1"/>
          <p:nvPr/>
        </p:nvSpPr>
        <p:spPr bwMode="auto">
          <a:xfrm>
            <a:off x="7082170" y="2379950"/>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28" name="TextBox 127">
            <a:extLst>
              <a:ext uri="{FF2B5EF4-FFF2-40B4-BE49-F238E27FC236}">
                <a16:creationId xmlns:a16="http://schemas.microsoft.com/office/drawing/2014/main" id="{A68838B9-405A-934D-BBDC-FB0A561B0215}"/>
              </a:ext>
            </a:extLst>
          </p:cNvPr>
          <p:cNvSpPr txBox="1"/>
          <p:nvPr/>
        </p:nvSpPr>
        <p:spPr bwMode="auto">
          <a:xfrm>
            <a:off x="6976363" y="2379950"/>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29" name="TextBox 128">
            <a:extLst>
              <a:ext uri="{FF2B5EF4-FFF2-40B4-BE49-F238E27FC236}">
                <a16:creationId xmlns:a16="http://schemas.microsoft.com/office/drawing/2014/main" id="{5B22DD2A-B6F1-865E-5553-FEB8A665F358}"/>
              </a:ext>
            </a:extLst>
          </p:cNvPr>
          <p:cNvSpPr txBox="1"/>
          <p:nvPr/>
        </p:nvSpPr>
        <p:spPr bwMode="auto">
          <a:xfrm>
            <a:off x="7001297" y="2379950"/>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30" name="TextBox 129">
            <a:extLst>
              <a:ext uri="{FF2B5EF4-FFF2-40B4-BE49-F238E27FC236}">
                <a16:creationId xmlns:a16="http://schemas.microsoft.com/office/drawing/2014/main" id="{86AB81D1-768C-AE0B-ECDE-10C87F39E08D}"/>
              </a:ext>
            </a:extLst>
          </p:cNvPr>
          <p:cNvSpPr txBox="1"/>
          <p:nvPr/>
        </p:nvSpPr>
        <p:spPr bwMode="auto">
          <a:xfrm>
            <a:off x="7185549" y="2661405"/>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31" name="TextBox 130">
            <a:extLst>
              <a:ext uri="{FF2B5EF4-FFF2-40B4-BE49-F238E27FC236}">
                <a16:creationId xmlns:a16="http://schemas.microsoft.com/office/drawing/2014/main" id="{A325EC6A-0471-E4A5-1C40-F306DC7F7CD4}"/>
              </a:ext>
            </a:extLst>
          </p:cNvPr>
          <p:cNvSpPr txBox="1"/>
          <p:nvPr/>
        </p:nvSpPr>
        <p:spPr bwMode="auto">
          <a:xfrm>
            <a:off x="7276208" y="2664223"/>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32" name="TextBox 131">
            <a:extLst>
              <a:ext uri="{FF2B5EF4-FFF2-40B4-BE49-F238E27FC236}">
                <a16:creationId xmlns:a16="http://schemas.microsoft.com/office/drawing/2014/main" id="{5741D8F2-21A0-2234-6F0D-1BC46582419E}"/>
              </a:ext>
            </a:extLst>
          </p:cNvPr>
          <p:cNvSpPr txBox="1"/>
          <p:nvPr/>
        </p:nvSpPr>
        <p:spPr bwMode="auto">
          <a:xfrm>
            <a:off x="7328885" y="2664223"/>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33" name="TextBox 132">
            <a:extLst>
              <a:ext uri="{FF2B5EF4-FFF2-40B4-BE49-F238E27FC236}">
                <a16:creationId xmlns:a16="http://schemas.microsoft.com/office/drawing/2014/main" id="{A31C9873-F2AE-2C84-32AD-A8F048F9A3F5}"/>
              </a:ext>
            </a:extLst>
          </p:cNvPr>
          <p:cNvSpPr txBox="1"/>
          <p:nvPr/>
        </p:nvSpPr>
        <p:spPr bwMode="auto">
          <a:xfrm>
            <a:off x="7489397" y="2664223"/>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34" name="TextBox 133">
            <a:extLst>
              <a:ext uri="{FF2B5EF4-FFF2-40B4-BE49-F238E27FC236}">
                <a16:creationId xmlns:a16="http://schemas.microsoft.com/office/drawing/2014/main" id="{A2EC1E7A-4D07-5062-A1F9-7934C707BDAE}"/>
              </a:ext>
            </a:extLst>
          </p:cNvPr>
          <p:cNvSpPr txBox="1"/>
          <p:nvPr/>
        </p:nvSpPr>
        <p:spPr bwMode="auto">
          <a:xfrm>
            <a:off x="7461604" y="2664223"/>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35" name="TextBox 134">
            <a:extLst>
              <a:ext uri="{FF2B5EF4-FFF2-40B4-BE49-F238E27FC236}">
                <a16:creationId xmlns:a16="http://schemas.microsoft.com/office/drawing/2014/main" id="{76687D47-E8FA-5777-7F40-41DA69D4774C}"/>
              </a:ext>
            </a:extLst>
          </p:cNvPr>
          <p:cNvSpPr txBox="1"/>
          <p:nvPr/>
        </p:nvSpPr>
        <p:spPr bwMode="auto">
          <a:xfrm>
            <a:off x="7384535" y="2664223"/>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1"/>
                </a:solidFill>
                <a:latin typeface="Calibri" panose="020F0502020204030204" pitchFamily="34" charset="0"/>
              </a:rPr>
              <a:t>+</a:t>
            </a:r>
          </a:p>
        </p:txBody>
      </p:sp>
      <p:sp>
        <p:nvSpPr>
          <p:cNvPr id="136" name="TextBox 135">
            <a:extLst>
              <a:ext uri="{FF2B5EF4-FFF2-40B4-BE49-F238E27FC236}">
                <a16:creationId xmlns:a16="http://schemas.microsoft.com/office/drawing/2014/main" id="{F370EFB6-2E47-8B0C-DD02-49D3C6C89362}"/>
              </a:ext>
            </a:extLst>
          </p:cNvPr>
          <p:cNvSpPr txBox="1"/>
          <p:nvPr/>
        </p:nvSpPr>
        <p:spPr bwMode="auto">
          <a:xfrm>
            <a:off x="7248917" y="2952995"/>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37" name="TextBox 136">
            <a:extLst>
              <a:ext uri="{FF2B5EF4-FFF2-40B4-BE49-F238E27FC236}">
                <a16:creationId xmlns:a16="http://schemas.microsoft.com/office/drawing/2014/main" id="{33F6BD1C-0738-5851-5D21-F2C556A1D4C1}"/>
              </a:ext>
            </a:extLst>
          </p:cNvPr>
          <p:cNvSpPr txBox="1"/>
          <p:nvPr/>
        </p:nvSpPr>
        <p:spPr bwMode="auto">
          <a:xfrm>
            <a:off x="6099836" y="2803885"/>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38" name="TextBox 137">
            <a:extLst>
              <a:ext uri="{FF2B5EF4-FFF2-40B4-BE49-F238E27FC236}">
                <a16:creationId xmlns:a16="http://schemas.microsoft.com/office/drawing/2014/main" id="{47DFF991-FB34-01C3-0073-3AD1E2EC60FB}"/>
              </a:ext>
            </a:extLst>
          </p:cNvPr>
          <p:cNvSpPr txBox="1"/>
          <p:nvPr/>
        </p:nvSpPr>
        <p:spPr bwMode="auto">
          <a:xfrm>
            <a:off x="6477558" y="2952995"/>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39" name="TextBox 138">
            <a:extLst>
              <a:ext uri="{FF2B5EF4-FFF2-40B4-BE49-F238E27FC236}">
                <a16:creationId xmlns:a16="http://schemas.microsoft.com/office/drawing/2014/main" id="{9D5C9953-2C7D-C594-68D3-444160423D68}"/>
              </a:ext>
            </a:extLst>
          </p:cNvPr>
          <p:cNvSpPr txBox="1"/>
          <p:nvPr/>
        </p:nvSpPr>
        <p:spPr bwMode="auto">
          <a:xfrm>
            <a:off x="6421841" y="2948869"/>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40" name="TextBox 139">
            <a:extLst>
              <a:ext uri="{FF2B5EF4-FFF2-40B4-BE49-F238E27FC236}">
                <a16:creationId xmlns:a16="http://schemas.microsoft.com/office/drawing/2014/main" id="{E4BD0B0C-BCD5-3958-CC32-813F00F9F999}"/>
              </a:ext>
            </a:extLst>
          </p:cNvPr>
          <p:cNvSpPr txBox="1"/>
          <p:nvPr/>
        </p:nvSpPr>
        <p:spPr bwMode="auto">
          <a:xfrm>
            <a:off x="6599966" y="2952995"/>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41" name="TextBox 140">
            <a:extLst>
              <a:ext uri="{FF2B5EF4-FFF2-40B4-BE49-F238E27FC236}">
                <a16:creationId xmlns:a16="http://schemas.microsoft.com/office/drawing/2014/main" id="{8501FB7C-F99C-5798-C997-4F379731AC1E}"/>
              </a:ext>
            </a:extLst>
          </p:cNvPr>
          <p:cNvSpPr txBox="1"/>
          <p:nvPr/>
        </p:nvSpPr>
        <p:spPr bwMode="auto">
          <a:xfrm>
            <a:off x="6685419" y="2948869"/>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42" name="TextBox 141">
            <a:extLst>
              <a:ext uri="{FF2B5EF4-FFF2-40B4-BE49-F238E27FC236}">
                <a16:creationId xmlns:a16="http://schemas.microsoft.com/office/drawing/2014/main" id="{DE2902FE-096D-AD78-0A31-62AB08041C71}"/>
              </a:ext>
            </a:extLst>
          </p:cNvPr>
          <p:cNvSpPr txBox="1"/>
          <p:nvPr/>
        </p:nvSpPr>
        <p:spPr bwMode="auto">
          <a:xfrm>
            <a:off x="6927571" y="2952282"/>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43" name="TextBox 142">
            <a:extLst>
              <a:ext uri="{FF2B5EF4-FFF2-40B4-BE49-F238E27FC236}">
                <a16:creationId xmlns:a16="http://schemas.microsoft.com/office/drawing/2014/main" id="{05043B32-A8AA-50F2-D056-F9274961F653}"/>
              </a:ext>
            </a:extLst>
          </p:cNvPr>
          <p:cNvSpPr txBox="1"/>
          <p:nvPr/>
        </p:nvSpPr>
        <p:spPr bwMode="auto">
          <a:xfrm>
            <a:off x="7019083" y="2952995"/>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44" name="TextBox 143">
            <a:extLst>
              <a:ext uri="{FF2B5EF4-FFF2-40B4-BE49-F238E27FC236}">
                <a16:creationId xmlns:a16="http://schemas.microsoft.com/office/drawing/2014/main" id="{78058072-6397-B9E5-6234-23BE0BE25258}"/>
              </a:ext>
            </a:extLst>
          </p:cNvPr>
          <p:cNvSpPr txBox="1"/>
          <p:nvPr/>
        </p:nvSpPr>
        <p:spPr bwMode="auto">
          <a:xfrm>
            <a:off x="6733351" y="2952282"/>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45" name="TextBox 144">
            <a:extLst>
              <a:ext uri="{FF2B5EF4-FFF2-40B4-BE49-F238E27FC236}">
                <a16:creationId xmlns:a16="http://schemas.microsoft.com/office/drawing/2014/main" id="{718AAF9B-86ED-78F0-6C7C-E313E265B9D8}"/>
              </a:ext>
            </a:extLst>
          </p:cNvPr>
          <p:cNvSpPr txBox="1"/>
          <p:nvPr/>
        </p:nvSpPr>
        <p:spPr bwMode="auto">
          <a:xfrm>
            <a:off x="6848108" y="2948869"/>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46" name="TextBox 145">
            <a:extLst>
              <a:ext uri="{FF2B5EF4-FFF2-40B4-BE49-F238E27FC236}">
                <a16:creationId xmlns:a16="http://schemas.microsoft.com/office/drawing/2014/main" id="{C783E042-0BEF-ADFA-BC94-3299025B8671}"/>
              </a:ext>
            </a:extLst>
          </p:cNvPr>
          <p:cNvSpPr txBox="1"/>
          <p:nvPr/>
        </p:nvSpPr>
        <p:spPr bwMode="auto">
          <a:xfrm>
            <a:off x="5873234" y="2796509"/>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47" name="TextBox 146">
            <a:extLst>
              <a:ext uri="{FF2B5EF4-FFF2-40B4-BE49-F238E27FC236}">
                <a16:creationId xmlns:a16="http://schemas.microsoft.com/office/drawing/2014/main" id="{F03AD3A1-4C0B-492D-491C-EA95CB06E838}"/>
              </a:ext>
            </a:extLst>
          </p:cNvPr>
          <p:cNvSpPr txBox="1"/>
          <p:nvPr/>
        </p:nvSpPr>
        <p:spPr bwMode="auto">
          <a:xfrm>
            <a:off x="5158992" y="2675207"/>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48" name="TextBox 147">
            <a:extLst>
              <a:ext uri="{FF2B5EF4-FFF2-40B4-BE49-F238E27FC236}">
                <a16:creationId xmlns:a16="http://schemas.microsoft.com/office/drawing/2014/main" id="{E921D850-DE4F-D235-E919-6683A596CC54}"/>
              </a:ext>
            </a:extLst>
          </p:cNvPr>
          <p:cNvSpPr txBox="1"/>
          <p:nvPr/>
        </p:nvSpPr>
        <p:spPr bwMode="auto">
          <a:xfrm>
            <a:off x="5211562" y="2677110"/>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
        <p:nvSpPr>
          <p:cNvPr id="149" name="TextBox 148">
            <a:extLst>
              <a:ext uri="{FF2B5EF4-FFF2-40B4-BE49-F238E27FC236}">
                <a16:creationId xmlns:a16="http://schemas.microsoft.com/office/drawing/2014/main" id="{CAE1B083-90E5-8ACD-B560-6C23C594FC17}"/>
              </a:ext>
            </a:extLst>
          </p:cNvPr>
          <p:cNvSpPr txBox="1"/>
          <p:nvPr/>
        </p:nvSpPr>
        <p:spPr bwMode="auto">
          <a:xfrm>
            <a:off x="4388376" y="2577807"/>
            <a:ext cx="4417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accent3"/>
                </a:solidFill>
                <a:latin typeface="Calibri" panose="020F0502020204030204" pitchFamily="34" charset="0"/>
              </a:rPr>
              <a:t>+</a:t>
            </a:r>
          </a:p>
        </p:txBody>
      </p:sp>
    </p:spTree>
    <p:extLst>
      <p:ext uri="{BB962C8B-B14F-4D97-AF65-F5344CB8AC3E}">
        <p14:creationId xmlns:p14="http://schemas.microsoft.com/office/powerpoint/2010/main" val="18069985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EEAEE-1888-A164-FB6C-E527FCE1D907}"/>
              </a:ext>
            </a:extLst>
          </p:cNvPr>
          <p:cNvSpPr>
            <a:spLocks noGrp="1"/>
          </p:cNvSpPr>
          <p:nvPr>
            <p:ph type="title"/>
          </p:nvPr>
        </p:nvSpPr>
        <p:spPr/>
        <p:txBody>
          <a:bodyPr/>
          <a:lstStyle/>
          <a:p>
            <a:r>
              <a:rPr lang="en-US" altLang="en-US" dirty="0"/>
              <a:t>NADIM II: </a:t>
            </a:r>
            <a:r>
              <a:rPr lang="en-IN" dirty="0"/>
              <a:t>OS by pCR Status (Secondary Endpoint)</a:t>
            </a:r>
          </a:p>
        </p:txBody>
      </p:sp>
      <p:grpSp>
        <p:nvGrpSpPr>
          <p:cNvPr id="15" name="Group 14">
            <a:extLst>
              <a:ext uri="{FF2B5EF4-FFF2-40B4-BE49-F238E27FC236}">
                <a16:creationId xmlns:a16="http://schemas.microsoft.com/office/drawing/2014/main" id="{5AA1D839-550F-A02F-0B3E-E8B3CBF0FCFF}"/>
              </a:ext>
            </a:extLst>
          </p:cNvPr>
          <p:cNvGrpSpPr/>
          <p:nvPr/>
        </p:nvGrpSpPr>
        <p:grpSpPr>
          <a:xfrm>
            <a:off x="9392911" y="6207927"/>
            <a:ext cx="2488502" cy="454909"/>
            <a:chOff x="9392911" y="6207927"/>
            <a:chExt cx="2488502" cy="454909"/>
          </a:xfrm>
        </p:grpSpPr>
        <p:pic>
          <p:nvPicPr>
            <p:cNvPr id="16" name="Picture 15" descr="A picture containing text, ax, wheel&#10;&#10;Description automatically generated">
              <a:extLst>
                <a:ext uri="{FF2B5EF4-FFF2-40B4-BE49-F238E27FC236}">
                  <a16:creationId xmlns:a16="http://schemas.microsoft.com/office/drawing/2014/main" id="{29A715C7-0DC6-07BE-2342-0F7AE7F055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7" name="Rectangle 16">
              <a:extLst>
                <a:ext uri="{FF2B5EF4-FFF2-40B4-BE49-F238E27FC236}">
                  <a16:creationId xmlns:a16="http://schemas.microsoft.com/office/drawing/2014/main" id="{C3AAB1E4-6D2B-7605-C5A7-2D375F64402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3" name="Text Box 15">
            <a:extLst>
              <a:ext uri="{FF2B5EF4-FFF2-40B4-BE49-F238E27FC236}">
                <a16:creationId xmlns:a16="http://schemas.microsoft.com/office/drawing/2014/main" id="{773AA09D-097B-3270-5853-D86CBEB64763}"/>
              </a:ext>
            </a:extLst>
          </p:cNvPr>
          <p:cNvSpPr txBox="1">
            <a:spLocks noChangeArrowheads="1"/>
          </p:cNvSpPr>
          <p:nvPr/>
        </p:nvSpPr>
        <p:spPr bwMode="auto">
          <a:xfrm>
            <a:off x="450613" y="6360990"/>
            <a:ext cx="8819511"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Provencio. WCLC 2022. Abstr PL03.12. Reproduced with permission.</a:t>
            </a:r>
          </a:p>
        </p:txBody>
      </p:sp>
      <p:sp>
        <p:nvSpPr>
          <p:cNvPr id="123" name="TextBox 122">
            <a:extLst>
              <a:ext uri="{FF2B5EF4-FFF2-40B4-BE49-F238E27FC236}">
                <a16:creationId xmlns:a16="http://schemas.microsoft.com/office/drawing/2014/main" id="{F5A3EFFB-8B5A-5730-6F86-25737C6314BE}"/>
              </a:ext>
            </a:extLst>
          </p:cNvPr>
          <p:cNvSpPr txBox="1"/>
          <p:nvPr/>
        </p:nvSpPr>
        <p:spPr bwMode="auto">
          <a:xfrm rot="16200000">
            <a:off x="-577113" y="3197445"/>
            <a:ext cx="2843149"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b="1" dirty="0">
                <a:solidFill>
                  <a:schemeClr val="bg1"/>
                </a:solidFill>
                <a:latin typeface="Calibri" panose="020F0502020204030204" pitchFamily="34" charset="0"/>
              </a:rPr>
              <a:t>PFS Probability (ITT</a:t>
            </a:r>
            <a:r>
              <a:rPr lang="en-US" dirty="0">
                <a:solidFill>
                  <a:schemeClr val="bg1"/>
                </a:solidFill>
                <a:latin typeface="Calibri" panose="020F0502020204030204" pitchFamily="34" charset="0"/>
              </a:rPr>
              <a:t>)</a:t>
            </a:r>
            <a:endParaRPr lang="en-US" b="1" dirty="0">
              <a:solidFill>
                <a:schemeClr val="bg1"/>
              </a:solidFill>
              <a:latin typeface="Calibri" panose="020F0502020204030204" pitchFamily="34" charset="0"/>
            </a:endParaRPr>
          </a:p>
        </p:txBody>
      </p:sp>
      <p:sp>
        <p:nvSpPr>
          <p:cNvPr id="124" name="TextBox 123">
            <a:extLst>
              <a:ext uri="{FF2B5EF4-FFF2-40B4-BE49-F238E27FC236}">
                <a16:creationId xmlns:a16="http://schemas.microsoft.com/office/drawing/2014/main" id="{5C38D877-17BD-E5B7-E91D-839461452E7F}"/>
              </a:ext>
            </a:extLst>
          </p:cNvPr>
          <p:cNvSpPr txBox="1"/>
          <p:nvPr/>
        </p:nvSpPr>
        <p:spPr bwMode="auto">
          <a:xfrm>
            <a:off x="1202242" y="5148943"/>
            <a:ext cx="493776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b="1" dirty="0">
                <a:solidFill>
                  <a:schemeClr val="bg1"/>
                </a:solidFill>
                <a:latin typeface="Calibri" panose="020F0502020204030204" pitchFamily="34" charset="0"/>
              </a:rPr>
              <a:t>Mo F</a:t>
            </a:r>
            <a:r>
              <a:rPr lang="en-US" dirty="0">
                <a:solidFill>
                  <a:schemeClr val="bg1"/>
                </a:solidFill>
                <a:latin typeface="Calibri" panose="020F0502020204030204" pitchFamily="34" charset="0"/>
              </a:rPr>
              <a:t>rom </a:t>
            </a:r>
            <a:r>
              <a:rPr lang="en-US" b="1" dirty="0">
                <a:solidFill>
                  <a:schemeClr val="bg1"/>
                </a:solidFill>
                <a:latin typeface="Calibri" panose="020F0502020204030204" pitchFamily="34" charset="0"/>
              </a:rPr>
              <a:t>Randomization</a:t>
            </a:r>
          </a:p>
        </p:txBody>
      </p:sp>
      <p:sp>
        <p:nvSpPr>
          <p:cNvPr id="125" name="TextBox 124">
            <a:extLst>
              <a:ext uri="{FF2B5EF4-FFF2-40B4-BE49-F238E27FC236}">
                <a16:creationId xmlns:a16="http://schemas.microsoft.com/office/drawing/2014/main" id="{4E696FEC-3B68-56A5-7D3A-ECC3EFC9941F}"/>
              </a:ext>
            </a:extLst>
          </p:cNvPr>
          <p:cNvSpPr txBox="1"/>
          <p:nvPr/>
        </p:nvSpPr>
        <p:spPr bwMode="auto">
          <a:xfrm>
            <a:off x="1202242" y="1498288"/>
            <a:ext cx="493776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b="1" dirty="0">
                <a:solidFill>
                  <a:schemeClr val="bg1"/>
                </a:solidFill>
                <a:latin typeface="Calibri" panose="020F0502020204030204" pitchFamily="34" charset="0"/>
              </a:rPr>
              <a:t>Nivo + CT (ITT)</a:t>
            </a:r>
          </a:p>
        </p:txBody>
      </p:sp>
      <p:sp>
        <p:nvSpPr>
          <p:cNvPr id="126" name="TextBox 125">
            <a:extLst>
              <a:ext uri="{FF2B5EF4-FFF2-40B4-BE49-F238E27FC236}">
                <a16:creationId xmlns:a16="http://schemas.microsoft.com/office/drawing/2014/main" id="{1FB29D39-40CB-BA24-A6DF-841F5855A49A}"/>
              </a:ext>
            </a:extLst>
          </p:cNvPr>
          <p:cNvSpPr txBox="1"/>
          <p:nvPr/>
        </p:nvSpPr>
        <p:spPr bwMode="auto">
          <a:xfrm>
            <a:off x="7016036" y="1498288"/>
            <a:ext cx="493776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b="1" dirty="0">
                <a:solidFill>
                  <a:schemeClr val="bg1"/>
                </a:solidFill>
                <a:latin typeface="Calibri" panose="020F0502020204030204" pitchFamily="34" charset="0"/>
              </a:rPr>
              <a:t>CT (ITT)</a:t>
            </a:r>
          </a:p>
        </p:txBody>
      </p:sp>
      <p:sp>
        <p:nvSpPr>
          <p:cNvPr id="129" name="TextBox 249">
            <a:extLst>
              <a:ext uri="{FF2B5EF4-FFF2-40B4-BE49-F238E27FC236}">
                <a16:creationId xmlns:a16="http://schemas.microsoft.com/office/drawing/2014/main" id="{C244B239-8033-AC58-5832-CB296360AEF4}"/>
              </a:ext>
            </a:extLst>
          </p:cNvPr>
          <p:cNvSpPr txBox="1"/>
          <p:nvPr/>
        </p:nvSpPr>
        <p:spPr bwMode="auto">
          <a:xfrm>
            <a:off x="7824" y="5401626"/>
            <a:ext cx="154805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Risk, n</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Complete</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Incomplete</a:t>
            </a:r>
          </a:p>
        </p:txBody>
      </p:sp>
      <p:sp>
        <p:nvSpPr>
          <p:cNvPr id="130" name="TextBox 129">
            <a:extLst>
              <a:ext uri="{FF2B5EF4-FFF2-40B4-BE49-F238E27FC236}">
                <a16:creationId xmlns:a16="http://schemas.microsoft.com/office/drawing/2014/main" id="{325BA79A-0214-8846-782E-197119BA0F4F}"/>
              </a:ext>
            </a:extLst>
          </p:cNvPr>
          <p:cNvSpPr txBox="1"/>
          <p:nvPr/>
        </p:nvSpPr>
        <p:spPr bwMode="auto">
          <a:xfrm>
            <a:off x="1694040" y="4407992"/>
            <a:ext cx="135494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P</a:t>
            </a:r>
            <a:r>
              <a:rPr lang="en-US" sz="1600" b="0" dirty="0">
                <a:solidFill>
                  <a:schemeClr val="bg1"/>
                </a:solidFill>
                <a:latin typeface="Calibri" panose="020F0502020204030204" pitchFamily="34" charset="0"/>
              </a:rPr>
              <a:t> = .0092</a:t>
            </a:r>
          </a:p>
        </p:txBody>
      </p:sp>
      <p:sp>
        <p:nvSpPr>
          <p:cNvPr id="131" name="TextBox 130">
            <a:extLst>
              <a:ext uri="{FF2B5EF4-FFF2-40B4-BE49-F238E27FC236}">
                <a16:creationId xmlns:a16="http://schemas.microsoft.com/office/drawing/2014/main" id="{F1F48D80-656B-C052-3806-3E1757D28867}"/>
              </a:ext>
            </a:extLst>
          </p:cNvPr>
          <p:cNvSpPr txBox="1"/>
          <p:nvPr/>
        </p:nvSpPr>
        <p:spPr bwMode="auto">
          <a:xfrm>
            <a:off x="7404309" y="4407992"/>
            <a:ext cx="135494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P</a:t>
            </a:r>
            <a:r>
              <a:rPr lang="en-US" sz="1600" b="0" dirty="0">
                <a:solidFill>
                  <a:schemeClr val="bg1"/>
                </a:solidFill>
                <a:latin typeface="Calibri" panose="020F0502020204030204" pitchFamily="34" charset="0"/>
              </a:rPr>
              <a:t> = .28</a:t>
            </a:r>
          </a:p>
        </p:txBody>
      </p:sp>
      <p:cxnSp>
        <p:nvCxnSpPr>
          <p:cNvPr id="132" name="Straight Connector 131">
            <a:extLst>
              <a:ext uri="{FF2B5EF4-FFF2-40B4-BE49-F238E27FC236}">
                <a16:creationId xmlns:a16="http://schemas.microsoft.com/office/drawing/2014/main" id="{826CF5FE-23EF-5B87-7CB4-BDA394C26E40}"/>
              </a:ext>
            </a:extLst>
          </p:cNvPr>
          <p:cNvCxnSpPr>
            <a:cxnSpLocks/>
          </p:cNvCxnSpPr>
          <p:nvPr/>
        </p:nvCxnSpPr>
        <p:spPr bwMode="auto">
          <a:xfrm>
            <a:off x="1610047" y="1960536"/>
            <a:ext cx="0" cy="2786010"/>
          </a:xfrm>
          <a:prstGeom prst="line">
            <a:avLst/>
          </a:prstGeom>
          <a:noFill/>
          <a:ln w="28575"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F5316CE6-52C2-757F-CD25-2AD98CEF737D}"/>
              </a:ext>
            </a:extLst>
          </p:cNvPr>
          <p:cNvCxnSpPr>
            <a:cxnSpLocks/>
          </p:cNvCxnSpPr>
          <p:nvPr/>
        </p:nvCxnSpPr>
        <p:spPr bwMode="auto">
          <a:xfrm>
            <a:off x="1610047" y="4746546"/>
            <a:ext cx="4623264" cy="0"/>
          </a:xfrm>
          <a:prstGeom prst="line">
            <a:avLst/>
          </a:prstGeom>
          <a:noFill/>
          <a:ln w="28575"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F0241B26-50D3-DE7C-4A10-5CBE050C1D93}"/>
              </a:ext>
            </a:extLst>
          </p:cNvPr>
          <p:cNvCxnSpPr>
            <a:cxnSpLocks/>
          </p:cNvCxnSpPr>
          <p:nvPr/>
        </p:nvCxnSpPr>
        <p:spPr bwMode="auto">
          <a:xfrm flipH="1">
            <a:off x="1548053" y="196828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FB651C19-A697-CDD3-41C4-B88776647EF4}"/>
              </a:ext>
            </a:extLst>
          </p:cNvPr>
          <p:cNvCxnSpPr>
            <a:cxnSpLocks/>
          </p:cNvCxnSpPr>
          <p:nvPr/>
        </p:nvCxnSpPr>
        <p:spPr bwMode="auto">
          <a:xfrm flipH="1">
            <a:off x="1548053" y="266414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844E802E-E02B-E47A-40EB-E4A674D4ED88}"/>
              </a:ext>
            </a:extLst>
          </p:cNvPr>
          <p:cNvCxnSpPr>
            <a:cxnSpLocks/>
          </p:cNvCxnSpPr>
          <p:nvPr/>
        </p:nvCxnSpPr>
        <p:spPr bwMode="auto">
          <a:xfrm flipH="1">
            <a:off x="1548053" y="335999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243216FC-FC1D-0701-E7E6-0D033CE21EC6}"/>
              </a:ext>
            </a:extLst>
          </p:cNvPr>
          <p:cNvCxnSpPr>
            <a:cxnSpLocks/>
          </p:cNvCxnSpPr>
          <p:nvPr/>
        </p:nvCxnSpPr>
        <p:spPr bwMode="auto">
          <a:xfrm flipH="1">
            <a:off x="1548053" y="405585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5BB9D967-298D-1AAC-41B6-8ABC3B4F603C}"/>
              </a:ext>
            </a:extLst>
          </p:cNvPr>
          <p:cNvCxnSpPr>
            <a:cxnSpLocks/>
          </p:cNvCxnSpPr>
          <p:nvPr/>
        </p:nvCxnSpPr>
        <p:spPr bwMode="auto">
          <a:xfrm flipH="1">
            <a:off x="1548053" y="475171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2E0312E5-0447-682C-02C7-5462F5983D1D}"/>
              </a:ext>
            </a:extLst>
          </p:cNvPr>
          <p:cNvCxnSpPr>
            <a:cxnSpLocks/>
          </p:cNvCxnSpPr>
          <p:nvPr/>
        </p:nvCxnSpPr>
        <p:spPr bwMode="auto">
          <a:xfrm>
            <a:off x="1610047" y="474654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DB54443D-4925-1417-7257-288813D75511}"/>
              </a:ext>
            </a:extLst>
          </p:cNvPr>
          <p:cNvCxnSpPr>
            <a:cxnSpLocks/>
          </p:cNvCxnSpPr>
          <p:nvPr/>
        </p:nvCxnSpPr>
        <p:spPr bwMode="auto">
          <a:xfrm>
            <a:off x="1978132" y="474654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EC5B47D8-93D0-5148-B8CE-DF2179DB4B66}"/>
              </a:ext>
            </a:extLst>
          </p:cNvPr>
          <p:cNvCxnSpPr>
            <a:cxnSpLocks/>
          </p:cNvCxnSpPr>
          <p:nvPr/>
        </p:nvCxnSpPr>
        <p:spPr bwMode="auto">
          <a:xfrm>
            <a:off x="2346217" y="474654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82EBBBC5-A07B-5704-A63D-DFE7D5ED24BF}"/>
              </a:ext>
            </a:extLst>
          </p:cNvPr>
          <p:cNvCxnSpPr>
            <a:cxnSpLocks/>
          </p:cNvCxnSpPr>
          <p:nvPr/>
        </p:nvCxnSpPr>
        <p:spPr bwMode="auto">
          <a:xfrm>
            <a:off x="2714302" y="474654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F94832F3-E493-A79F-231E-63905A8F5C69}"/>
              </a:ext>
            </a:extLst>
          </p:cNvPr>
          <p:cNvCxnSpPr>
            <a:cxnSpLocks/>
          </p:cNvCxnSpPr>
          <p:nvPr/>
        </p:nvCxnSpPr>
        <p:spPr bwMode="auto">
          <a:xfrm>
            <a:off x="3082387" y="474654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433F9867-F668-6488-219B-10618ACA1173}"/>
              </a:ext>
            </a:extLst>
          </p:cNvPr>
          <p:cNvCxnSpPr>
            <a:cxnSpLocks/>
          </p:cNvCxnSpPr>
          <p:nvPr/>
        </p:nvCxnSpPr>
        <p:spPr bwMode="auto">
          <a:xfrm>
            <a:off x="3450472" y="474654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7F5421AE-AF10-D3EA-22D6-044835AD33F2}"/>
              </a:ext>
            </a:extLst>
          </p:cNvPr>
          <p:cNvCxnSpPr>
            <a:cxnSpLocks/>
          </p:cNvCxnSpPr>
          <p:nvPr/>
        </p:nvCxnSpPr>
        <p:spPr bwMode="auto">
          <a:xfrm>
            <a:off x="3818557" y="474654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5452E6D5-556D-695C-8C48-B098622F743A}"/>
              </a:ext>
            </a:extLst>
          </p:cNvPr>
          <p:cNvCxnSpPr>
            <a:cxnSpLocks/>
          </p:cNvCxnSpPr>
          <p:nvPr/>
        </p:nvCxnSpPr>
        <p:spPr bwMode="auto">
          <a:xfrm>
            <a:off x="4186642" y="474654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A6AC315B-CA35-2B02-BA7E-227A8F060264}"/>
              </a:ext>
            </a:extLst>
          </p:cNvPr>
          <p:cNvCxnSpPr>
            <a:cxnSpLocks/>
          </p:cNvCxnSpPr>
          <p:nvPr/>
        </p:nvCxnSpPr>
        <p:spPr bwMode="auto">
          <a:xfrm>
            <a:off x="4554727" y="474654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0F319423-4E3D-53D5-D0E9-B1C3A00751D2}"/>
              </a:ext>
            </a:extLst>
          </p:cNvPr>
          <p:cNvCxnSpPr>
            <a:cxnSpLocks/>
          </p:cNvCxnSpPr>
          <p:nvPr/>
        </p:nvCxnSpPr>
        <p:spPr bwMode="auto">
          <a:xfrm>
            <a:off x="4922812" y="474654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1C414F98-D5E6-64C0-0308-4AD8B54DC483}"/>
              </a:ext>
            </a:extLst>
          </p:cNvPr>
          <p:cNvCxnSpPr>
            <a:cxnSpLocks/>
          </p:cNvCxnSpPr>
          <p:nvPr/>
        </p:nvCxnSpPr>
        <p:spPr bwMode="auto">
          <a:xfrm>
            <a:off x="5290897" y="474654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4FB0A18C-0BAF-C032-57DE-695F56F5E25A}"/>
              </a:ext>
            </a:extLst>
          </p:cNvPr>
          <p:cNvCxnSpPr>
            <a:cxnSpLocks/>
          </p:cNvCxnSpPr>
          <p:nvPr/>
        </p:nvCxnSpPr>
        <p:spPr bwMode="auto">
          <a:xfrm>
            <a:off x="5658982" y="474654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78AD67CF-8407-05AC-D295-832D43DEDD8C}"/>
              </a:ext>
            </a:extLst>
          </p:cNvPr>
          <p:cNvCxnSpPr>
            <a:cxnSpLocks/>
          </p:cNvCxnSpPr>
          <p:nvPr/>
        </p:nvCxnSpPr>
        <p:spPr bwMode="auto">
          <a:xfrm>
            <a:off x="6027064" y="4746546"/>
            <a:ext cx="0" cy="64008"/>
          </a:xfrm>
          <a:prstGeom prst="line">
            <a:avLst/>
          </a:prstGeom>
          <a:noFill/>
          <a:ln w="28575" cap="flat" cmpd="sng" algn="ctr">
            <a:solidFill>
              <a:schemeClr val="bg1"/>
            </a:solidFill>
            <a:prstDash val="solid"/>
            <a:round/>
            <a:headEnd type="none" w="med" len="med"/>
            <a:tailEnd type="none" w="med" len="med"/>
          </a:ln>
          <a:effectLst/>
        </p:spPr>
      </p:cxnSp>
      <p:sp>
        <p:nvSpPr>
          <p:cNvPr id="152" name="TextBox 151">
            <a:extLst>
              <a:ext uri="{FF2B5EF4-FFF2-40B4-BE49-F238E27FC236}">
                <a16:creationId xmlns:a16="http://schemas.microsoft.com/office/drawing/2014/main" id="{FF24661E-9392-C7E3-2EBE-AE66D4E5C1AB}"/>
              </a:ext>
            </a:extLst>
          </p:cNvPr>
          <p:cNvSpPr txBox="1"/>
          <p:nvPr/>
        </p:nvSpPr>
        <p:spPr bwMode="auto">
          <a:xfrm>
            <a:off x="777145" y="1773287"/>
            <a:ext cx="8151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153" name="TextBox 152">
            <a:extLst>
              <a:ext uri="{FF2B5EF4-FFF2-40B4-BE49-F238E27FC236}">
                <a16:creationId xmlns:a16="http://schemas.microsoft.com/office/drawing/2014/main" id="{98B7CE78-B51C-A515-D9A9-960CAE97C3F2}"/>
              </a:ext>
            </a:extLst>
          </p:cNvPr>
          <p:cNvSpPr txBox="1"/>
          <p:nvPr/>
        </p:nvSpPr>
        <p:spPr bwMode="auto">
          <a:xfrm>
            <a:off x="777145" y="2474859"/>
            <a:ext cx="8151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0.75</a:t>
            </a:r>
          </a:p>
        </p:txBody>
      </p:sp>
      <p:sp>
        <p:nvSpPr>
          <p:cNvPr id="154" name="TextBox 153">
            <a:extLst>
              <a:ext uri="{FF2B5EF4-FFF2-40B4-BE49-F238E27FC236}">
                <a16:creationId xmlns:a16="http://schemas.microsoft.com/office/drawing/2014/main" id="{F48F8CA0-7748-1413-E870-79FED771B6A4}"/>
              </a:ext>
            </a:extLst>
          </p:cNvPr>
          <p:cNvSpPr txBox="1"/>
          <p:nvPr/>
        </p:nvSpPr>
        <p:spPr bwMode="auto">
          <a:xfrm>
            <a:off x="777145" y="3176431"/>
            <a:ext cx="8151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0.50</a:t>
            </a:r>
          </a:p>
        </p:txBody>
      </p:sp>
      <p:sp>
        <p:nvSpPr>
          <p:cNvPr id="155" name="TextBox 154">
            <a:extLst>
              <a:ext uri="{FF2B5EF4-FFF2-40B4-BE49-F238E27FC236}">
                <a16:creationId xmlns:a16="http://schemas.microsoft.com/office/drawing/2014/main" id="{1381E67C-9276-EE61-0D2C-D5185104C09F}"/>
              </a:ext>
            </a:extLst>
          </p:cNvPr>
          <p:cNvSpPr txBox="1"/>
          <p:nvPr/>
        </p:nvSpPr>
        <p:spPr bwMode="auto">
          <a:xfrm>
            <a:off x="777145" y="3878003"/>
            <a:ext cx="8151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0.25</a:t>
            </a:r>
          </a:p>
        </p:txBody>
      </p:sp>
      <p:sp>
        <p:nvSpPr>
          <p:cNvPr id="156" name="TextBox 155">
            <a:extLst>
              <a:ext uri="{FF2B5EF4-FFF2-40B4-BE49-F238E27FC236}">
                <a16:creationId xmlns:a16="http://schemas.microsoft.com/office/drawing/2014/main" id="{92B83213-C52C-8C49-DA20-040211F3B588}"/>
              </a:ext>
            </a:extLst>
          </p:cNvPr>
          <p:cNvSpPr txBox="1"/>
          <p:nvPr/>
        </p:nvSpPr>
        <p:spPr bwMode="auto">
          <a:xfrm>
            <a:off x="777145" y="4579573"/>
            <a:ext cx="8151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0.00</a:t>
            </a:r>
          </a:p>
        </p:txBody>
      </p:sp>
      <p:sp>
        <p:nvSpPr>
          <p:cNvPr id="157" name="TextBox 156">
            <a:extLst>
              <a:ext uri="{FF2B5EF4-FFF2-40B4-BE49-F238E27FC236}">
                <a16:creationId xmlns:a16="http://schemas.microsoft.com/office/drawing/2014/main" id="{A26A8CAF-C383-4731-2457-CFC56713E3F7}"/>
              </a:ext>
            </a:extLst>
          </p:cNvPr>
          <p:cNvSpPr txBox="1"/>
          <p:nvPr/>
        </p:nvSpPr>
        <p:spPr bwMode="auto">
          <a:xfrm>
            <a:off x="5792541" y="4766854"/>
            <a:ext cx="4678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158" name="TextBox 157">
            <a:extLst>
              <a:ext uri="{FF2B5EF4-FFF2-40B4-BE49-F238E27FC236}">
                <a16:creationId xmlns:a16="http://schemas.microsoft.com/office/drawing/2014/main" id="{8E22D430-89E0-A8BC-776D-A28CC06684B7}"/>
              </a:ext>
            </a:extLst>
          </p:cNvPr>
          <p:cNvSpPr txBox="1"/>
          <p:nvPr/>
        </p:nvSpPr>
        <p:spPr bwMode="auto">
          <a:xfrm>
            <a:off x="1379424" y="4766854"/>
            <a:ext cx="4678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59" name="TextBox 158">
            <a:extLst>
              <a:ext uri="{FF2B5EF4-FFF2-40B4-BE49-F238E27FC236}">
                <a16:creationId xmlns:a16="http://schemas.microsoft.com/office/drawing/2014/main" id="{01E5A366-7707-AAC5-32A6-59E4F4B902D8}"/>
              </a:ext>
            </a:extLst>
          </p:cNvPr>
          <p:cNvSpPr txBox="1"/>
          <p:nvPr/>
        </p:nvSpPr>
        <p:spPr bwMode="auto">
          <a:xfrm>
            <a:off x="1747184" y="4766854"/>
            <a:ext cx="4678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a:t>
            </a:r>
          </a:p>
        </p:txBody>
      </p:sp>
      <p:sp>
        <p:nvSpPr>
          <p:cNvPr id="160" name="TextBox 159">
            <a:extLst>
              <a:ext uri="{FF2B5EF4-FFF2-40B4-BE49-F238E27FC236}">
                <a16:creationId xmlns:a16="http://schemas.microsoft.com/office/drawing/2014/main" id="{7D56DDE1-54C0-F56A-A218-678D77BFF889}"/>
              </a:ext>
            </a:extLst>
          </p:cNvPr>
          <p:cNvSpPr txBox="1"/>
          <p:nvPr/>
        </p:nvSpPr>
        <p:spPr bwMode="auto">
          <a:xfrm>
            <a:off x="2114944" y="4766854"/>
            <a:ext cx="4678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161" name="TextBox 160">
            <a:extLst>
              <a:ext uri="{FF2B5EF4-FFF2-40B4-BE49-F238E27FC236}">
                <a16:creationId xmlns:a16="http://schemas.microsoft.com/office/drawing/2014/main" id="{BA6C8467-92D3-BE0A-11EE-4D2C97C009FB}"/>
              </a:ext>
            </a:extLst>
          </p:cNvPr>
          <p:cNvSpPr txBox="1"/>
          <p:nvPr/>
        </p:nvSpPr>
        <p:spPr bwMode="auto">
          <a:xfrm>
            <a:off x="2482704" y="4766854"/>
            <a:ext cx="4678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162" name="TextBox 161">
            <a:extLst>
              <a:ext uri="{FF2B5EF4-FFF2-40B4-BE49-F238E27FC236}">
                <a16:creationId xmlns:a16="http://schemas.microsoft.com/office/drawing/2014/main" id="{510B170E-6266-4973-3D13-9117A534FF87}"/>
              </a:ext>
            </a:extLst>
          </p:cNvPr>
          <p:cNvSpPr txBox="1"/>
          <p:nvPr/>
        </p:nvSpPr>
        <p:spPr bwMode="auto">
          <a:xfrm>
            <a:off x="2850464" y="4766854"/>
            <a:ext cx="4678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63" name="TextBox 162">
            <a:extLst>
              <a:ext uri="{FF2B5EF4-FFF2-40B4-BE49-F238E27FC236}">
                <a16:creationId xmlns:a16="http://schemas.microsoft.com/office/drawing/2014/main" id="{6DEAE3D6-EB59-B135-8896-4A5BE26F6F06}"/>
              </a:ext>
            </a:extLst>
          </p:cNvPr>
          <p:cNvSpPr txBox="1"/>
          <p:nvPr/>
        </p:nvSpPr>
        <p:spPr bwMode="auto">
          <a:xfrm>
            <a:off x="3218224" y="4766854"/>
            <a:ext cx="4678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25</a:t>
            </a:r>
          </a:p>
        </p:txBody>
      </p:sp>
      <p:sp>
        <p:nvSpPr>
          <p:cNvPr id="164" name="TextBox 163">
            <a:extLst>
              <a:ext uri="{FF2B5EF4-FFF2-40B4-BE49-F238E27FC236}">
                <a16:creationId xmlns:a16="http://schemas.microsoft.com/office/drawing/2014/main" id="{EEEFF7F1-AFFD-1D6B-04E2-36061F4E0A85}"/>
              </a:ext>
            </a:extLst>
          </p:cNvPr>
          <p:cNvSpPr txBox="1"/>
          <p:nvPr/>
        </p:nvSpPr>
        <p:spPr bwMode="auto">
          <a:xfrm>
            <a:off x="3585984" y="4766854"/>
            <a:ext cx="4678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165" name="TextBox 164">
            <a:extLst>
              <a:ext uri="{FF2B5EF4-FFF2-40B4-BE49-F238E27FC236}">
                <a16:creationId xmlns:a16="http://schemas.microsoft.com/office/drawing/2014/main" id="{5C33C252-932F-96CE-3695-6C9A7AC929A6}"/>
              </a:ext>
            </a:extLst>
          </p:cNvPr>
          <p:cNvSpPr txBox="1"/>
          <p:nvPr/>
        </p:nvSpPr>
        <p:spPr bwMode="auto">
          <a:xfrm>
            <a:off x="3953744" y="4766854"/>
            <a:ext cx="4678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35</a:t>
            </a:r>
          </a:p>
        </p:txBody>
      </p:sp>
      <p:sp>
        <p:nvSpPr>
          <p:cNvPr id="166" name="TextBox 165">
            <a:extLst>
              <a:ext uri="{FF2B5EF4-FFF2-40B4-BE49-F238E27FC236}">
                <a16:creationId xmlns:a16="http://schemas.microsoft.com/office/drawing/2014/main" id="{85AA9B53-6454-F807-2B0D-683284C33C18}"/>
              </a:ext>
            </a:extLst>
          </p:cNvPr>
          <p:cNvSpPr txBox="1"/>
          <p:nvPr/>
        </p:nvSpPr>
        <p:spPr bwMode="auto">
          <a:xfrm>
            <a:off x="4321504" y="4766854"/>
            <a:ext cx="4678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67" name="TextBox 166">
            <a:extLst>
              <a:ext uri="{FF2B5EF4-FFF2-40B4-BE49-F238E27FC236}">
                <a16:creationId xmlns:a16="http://schemas.microsoft.com/office/drawing/2014/main" id="{84757FCD-CEEA-C323-30FB-705E0F963A92}"/>
              </a:ext>
            </a:extLst>
          </p:cNvPr>
          <p:cNvSpPr txBox="1"/>
          <p:nvPr/>
        </p:nvSpPr>
        <p:spPr bwMode="auto">
          <a:xfrm>
            <a:off x="4689264" y="4766854"/>
            <a:ext cx="4678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45</a:t>
            </a:r>
          </a:p>
        </p:txBody>
      </p:sp>
      <p:sp>
        <p:nvSpPr>
          <p:cNvPr id="168" name="TextBox 167">
            <a:extLst>
              <a:ext uri="{FF2B5EF4-FFF2-40B4-BE49-F238E27FC236}">
                <a16:creationId xmlns:a16="http://schemas.microsoft.com/office/drawing/2014/main" id="{D32E3B27-89CE-DA89-D7CB-C471BF4763BC}"/>
              </a:ext>
            </a:extLst>
          </p:cNvPr>
          <p:cNvSpPr txBox="1"/>
          <p:nvPr/>
        </p:nvSpPr>
        <p:spPr bwMode="auto">
          <a:xfrm>
            <a:off x="5057024" y="4766854"/>
            <a:ext cx="4678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sp>
        <p:nvSpPr>
          <p:cNvPr id="169" name="TextBox 168">
            <a:extLst>
              <a:ext uri="{FF2B5EF4-FFF2-40B4-BE49-F238E27FC236}">
                <a16:creationId xmlns:a16="http://schemas.microsoft.com/office/drawing/2014/main" id="{CFB8F508-B0B8-DD56-B67E-0BD514996846}"/>
              </a:ext>
            </a:extLst>
          </p:cNvPr>
          <p:cNvSpPr txBox="1"/>
          <p:nvPr/>
        </p:nvSpPr>
        <p:spPr bwMode="auto">
          <a:xfrm>
            <a:off x="5424784" y="4766854"/>
            <a:ext cx="4678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55</a:t>
            </a:r>
          </a:p>
        </p:txBody>
      </p:sp>
      <p:sp>
        <p:nvSpPr>
          <p:cNvPr id="170" name="TextBox 169">
            <a:extLst>
              <a:ext uri="{FF2B5EF4-FFF2-40B4-BE49-F238E27FC236}">
                <a16:creationId xmlns:a16="http://schemas.microsoft.com/office/drawing/2014/main" id="{243D510C-1117-FA8A-CA48-8F3F39F04B08}"/>
              </a:ext>
            </a:extLst>
          </p:cNvPr>
          <p:cNvSpPr txBox="1"/>
          <p:nvPr/>
        </p:nvSpPr>
        <p:spPr bwMode="auto">
          <a:xfrm>
            <a:off x="4390842" y="2851243"/>
            <a:ext cx="11877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0"/>
              </a:spcBef>
              <a:tabLst>
                <a:tab pos="1598613" algn="l"/>
                <a:tab pos="2740025" algn="l"/>
              </a:tabLst>
            </a:pPr>
            <a:r>
              <a:rPr lang="en-US" sz="1600" dirty="0">
                <a:solidFill>
                  <a:schemeClr val="accent1"/>
                </a:solidFill>
                <a:latin typeface="Calibri" panose="020F0502020204030204" pitchFamily="34" charset="0"/>
              </a:rPr>
              <a:t>Incomplete</a:t>
            </a:r>
          </a:p>
        </p:txBody>
      </p:sp>
      <p:sp>
        <p:nvSpPr>
          <p:cNvPr id="171" name="TextBox 170">
            <a:extLst>
              <a:ext uri="{FF2B5EF4-FFF2-40B4-BE49-F238E27FC236}">
                <a16:creationId xmlns:a16="http://schemas.microsoft.com/office/drawing/2014/main" id="{B81178AE-1E8B-83F2-8A6D-7C8C7B8D2B23}"/>
              </a:ext>
            </a:extLst>
          </p:cNvPr>
          <p:cNvSpPr txBox="1"/>
          <p:nvPr/>
        </p:nvSpPr>
        <p:spPr bwMode="auto">
          <a:xfrm>
            <a:off x="4359331" y="1779747"/>
            <a:ext cx="11877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0"/>
              </a:spcBef>
              <a:tabLst>
                <a:tab pos="1598613" algn="l"/>
                <a:tab pos="2740025" algn="l"/>
              </a:tabLst>
            </a:pPr>
            <a:r>
              <a:rPr lang="en-US" sz="1600" dirty="0">
                <a:solidFill>
                  <a:schemeClr val="accent2"/>
                </a:solidFill>
                <a:latin typeface="Calibri" panose="020F0502020204030204" pitchFamily="34" charset="0"/>
              </a:rPr>
              <a:t>Complete</a:t>
            </a:r>
          </a:p>
        </p:txBody>
      </p:sp>
      <p:sp>
        <p:nvSpPr>
          <p:cNvPr id="172" name="TextBox 249">
            <a:extLst>
              <a:ext uri="{FF2B5EF4-FFF2-40B4-BE49-F238E27FC236}">
                <a16:creationId xmlns:a16="http://schemas.microsoft.com/office/drawing/2014/main" id="{900B4298-09F0-34DD-4305-39CA1AE8B01F}"/>
              </a:ext>
            </a:extLst>
          </p:cNvPr>
          <p:cNvSpPr txBox="1"/>
          <p:nvPr/>
        </p:nvSpPr>
        <p:spPr bwMode="auto">
          <a:xfrm>
            <a:off x="1413602" y="5617070"/>
            <a:ext cx="4043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35</a:t>
            </a:r>
          </a:p>
        </p:txBody>
      </p:sp>
      <p:sp>
        <p:nvSpPr>
          <p:cNvPr id="173" name="TextBox 249">
            <a:extLst>
              <a:ext uri="{FF2B5EF4-FFF2-40B4-BE49-F238E27FC236}">
                <a16:creationId xmlns:a16="http://schemas.microsoft.com/office/drawing/2014/main" id="{E1E60ADF-A814-5D2D-FFD7-9146CB294E62}"/>
              </a:ext>
            </a:extLst>
          </p:cNvPr>
          <p:cNvSpPr txBox="1"/>
          <p:nvPr/>
        </p:nvSpPr>
        <p:spPr bwMode="auto">
          <a:xfrm>
            <a:off x="1781163" y="5617070"/>
            <a:ext cx="4043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35</a:t>
            </a:r>
          </a:p>
        </p:txBody>
      </p:sp>
      <p:sp>
        <p:nvSpPr>
          <p:cNvPr id="174" name="TextBox 249">
            <a:extLst>
              <a:ext uri="{FF2B5EF4-FFF2-40B4-BE49-F238E27FC236}">
                <a16:creationId xmlns:a16="http://schemas.microsoft.com/office/drawing/2014/main" id="{695E7225-6655-D33B-9B1B-0208D1BD786C}"/>
              </a:ext>
            </a:extLst>
          </p:cNvPr>
          <p:cNvSpPr txBox="1"/>
          <p:nvPr/>
        </p:nvSpPr>
        <p:spPr bwMode="auto">
          <a:xfrm>
            <a:off x="2148724" y="5617070"/>
            <a:ext cx="4043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34</a:t>
            </a:r>
          </a:p>
        </p:txBody>
      </p:sp>
      <p:sp>
        <p:nvSpPr>
          <p:cNvPr id="175" name="TextBox 249">
            <a:extLst>
              <a:ext uri="{FF2B5EF4-FFF2-40B4-BE49-F238E27FC236}">
                <a16:creationId xmlns:a16="http://schemas.microsoft.com/office/drawing/2014/main" id="{D59342A4-4022-1AF6-793F-241508EA1624}"/>
              </a:ext>
            </a:extLst>
          </p:cNvPr>
          <p:cNvSpPr txBox="1"/>
          <p:nvPr/>
        </p:nvSpPr>
        <p:spPr bwMode="auto">
          <a:xfrm>
            <a:off x="2516285" y="5617070"/>
            <a:ext cx="4043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32</a:t>
            </a:r>
          </a:p>
        </p:txBody>
      </p:sp>
      <p:sp>
        <p:nvSpPr>
          <p:cNvPr id="176" name="TextBox 249">
            <a:extLst>
              <a:ext uri="{FF2B5EF4-FFF2-40B4-BE49-F238E27FC236}">
                <a16:creationId xmlns:a16="http://schemas.microsoft.com/office/drawing/2014/main" id="{B9E67AD2-7F3A-88C1-D841-CC0971920EB7}"/>
              </a:ext>
            </a:extLst>
          </p:cNvPr>
          <p:cNvSpPr txBox="1"/>
          <p:nvPr/>
        </p:nvSpPr>
        <p:spPr bwMode="auto">
          <a:xfrm>
            <a:off x="2883846" y="5617070"/>
            <a:ext cx="4043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a:t>
            </a:r>
          </a:p>
        </p:txBody>
      </p:sp>
      <p:sp>
        <p:nvSpPr>
          <p:cNvPr id="177" name="TextBox 249">
            <a:extLst>
              <a:ext uri="{FF2B5EF4-FFF2-40B4-BE49-F238E27FC236}">
                <a16:creationId xmlns:a16="http://schemas.microsoft.com/office/drawing/2014/main" id="{B90EC839-9E45-CDCA-D68B-880E2F3DC7E6}"/>
              </a:ext>
            </a:extLst>
          </p:cNvPr>
          <p:cNvSpPr txBox="1"/>
          <p:nvPr/>
        </p:nvSpPr>
        <p:spPr bwMode="auto">
          <a:xfrm>
            <a:off x="3251407" y="5617070"/>
            <a:ext cx="4043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178" name="TextBox 249">
            <a:extLst>
              <a:ext uri="{FF2B5EF4-FFF2-40B4-BE49-F238E27FC236}">
                <a16:creationId xmlns:a16="http://schemas.microsoft.com/office/drawing/2014/main" id="{4C2AEFF2-6785-3F99-FDAA-6EFED71ABA7E}"/>
              </a:ext>
            </a:extLst>
          </p:cNvPr>
          <p:cNvSpPr txBox="1"/>
          <p:nvPr/>
        </p:nvSpPr>
        <p:spPr bwMode="auto">
          <a:xfrm>
            <a:off x="3618968" y="5617070"/>
            <a:ext cx="4043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179" name="TextBox 249">
            <a:extLst>
              <a:ext uri="{FF2B5EF4-FFF2-40B4-BE49-F238E27FC236}">
                <a16:creationId xmlns:a16="http://schemas.microsoft.com/office/drawing/2014/main" id="{576E1AAC-9704-79D1-9E14-EAA77570B691}"/>
              </a:ext>
            </a:extLst>
          </p:cNvPr>
          <p:cNvSpPr txBox="1"/>
          <p:nvPr/>
        </p:nvSpPr>
        <p:spPr bwMode="auto">
          <a:xfrm>
            <a:off x="3986529" y="5617070"/>
            <a:ext cx="4043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180" name="TextBox 249">
            <a:extLst>
              <a:ext uri="{FF2B5EF4-FFF2-40B4-BE49-F238E27FC236}">
                <a16:creationId xmlns:a16="http://schemas.microsoft.com/office/drawing/2014/main" id="{FEA87507-E40B-0D91-4C50-DEA65FFFF4E8}"/>
              </a:ext>
            </a:extLst>
          </p:cNvPr>
          <p:cNvSpPr txBox="1"/>
          <p:nvPr/>
        </p:nvSpPr>
        <p:spPr bwMode="auto">
          <a:xfrm>
            <a:off x="4354090" y="5617070"/>
            <a:ext cx="4043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181" name="TextBox 249">
            <a:extLst>
              <a:ext uri="{FF2B5EF4-FFF2-40B4-BE49-F238E27FC236}">
                <a16:creationId xmlns:a16="http://schemas.microsoft.com/office/drawing/2014/main" id="{E7F67C97-2B84-5B44-8075-855F886476F8}"/>
              </a:ext>
            </a:extLst>
          </p:cNvPr>
          <p:cNvSpPr txBox="1"/>
          <p:nvPr/>
        </p:nvSpPr>
        <p:spPr bwMode="auto">
          <a:xfrm>
            <a:off x="4721651" y="5617070"/>
            <a:ext cx="4043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lvl="0" algn="ctr">
              <a:spcBef>
                <a:spcPts val="0"/>
              </a:spcBef>
              <a:defRPr/>
            </a:pPr>
            <a:r>
              <a:rPr lang="en-US" sz="1400" b="0" dirty="0">
                <a:solidFill>
                  <a:srgbClr val="000000"/>
                </a:solidFill>
                <a:latin typeface="Calibri" panose="020F0502020204030204" pitchFamily="34" charset="0"/>
              </a:rPr>
              <a:t>0</a:t>
            </a:r>
            <a:br>
              <a:rPr lang="en-US" sz="1400" b="0" dirty="0">
                <a:solidFill>
                  <a:srgbClr val="000000"/>
                </a:solidFill>
                <a:latin typeface="Calibri" panose="020F0502020204030204" pitchFamily="34" charset="0"/>
              </a:rPr>
            </a:br>
            <a:r>
              <a:rPr lang="en-US" sz="1400" b="0" dirty="0">
                <a:solidFill>
                  <a:srgbClr val="000000"/>
                </a:solidFill>
                <a:latin typeface="Calibri" panose="020F0502020204030204" pitchFamily="34" charset="0"/>
              </a:rPr>
              <a:t>1</a:t>
            </a:r>
          </a:p>
        </p:txBody>
      </p:sp>
      <p:sp>
        <p:nvSpPr>
          <p:cNvPr id="182" name="TextBox 249">
            <a:extLst>
              <a:ext uri="{FF2B5EF4-FFF2-40B4-BE49-F238E27FC236}">
                <a16:creationId xmlns:a16="http://schemas.microsoft.com/office/drawing/2014/main" id="{76CC1B48-2B8A-84B8-8A37-177E8AE408E2}"/>
              </a:ext>
            </a:extLst>
          </p:cNvPr>
          <p:cNvSpPr txBox="1"/>
          <p:nvPr/>
        </p:nvSpPr>
        <p:spPr bwMode="auto">
          <a:xfrm>
            <a:off x="5089212" y="5617070"/>
            <a:ext cx="4043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lvl="0" algn="ctr">
              <a:spcBef>
                <a:spcPts val="0"/>
              </a:spcBef>
              <a:defRPr/>
            </a:pPr>
            <a:r>
              <a:rPr lang="en-US" sz="1400" b="0" dirty="0">
                <a:solidFill>
                  <a:srgbClr val="000000"/>
                </a:solidFill>
                <a:latin typeface="Calibri" panose="020F0502020204030204" pitchFamily="34" charset="0"/>
              </a:rPr>
              <a:t>0</a:t>
            </a:r>
            <a:br>
              <a:rPr lang="en-US" sz="1400" b="0" dirty="0">
                <a:solidFill>
                  <a:srgbClr val="000000"/>
                </a:solidFill>
                <a:latin typeface="Calibri" panose="020F0502020204030204" pitchFamily="34" charset="0"/>
              </a:rPr>
            </a:br>
            <a:r>
              <a:rPr lang="en-US" sz="1400" b="0" dirty="0">
                <a:solidFill>
                  <a:srgbClr val="000000"/>
                </a:solidFill>
                <a:latin typeface="Calibri" panose="020F0502020204030204" pitchFamily="34" charset="0"/>
              </a:rPr>
              <a:t>1</a:t>
            </a:r>
          </a:p>
        </p:txBody>
      </p:sp>
      <p:sp>
        <p:nvSpPr>
          <p:cNvPr id="183" name="TextBox 249">
            <a:extLst>
              <a:ext uri="{FF2B5EF4-FFF2-40B4-BE49-F238E27FC236}">
                <a16:creationId xmlns:a16="http://schemas.microsoft.com/office/drawing/2014/main" id="{5155A033-39B3-8803-7521-FB86A5AB5D02}"/>
              </a:ext>
            </a:extLst>
          </p:cNvPr>
          <p:cNvSpPr txBox="1"/>
          <p:nvPr/>
        </p:nvSpPr>
        <p:spPr bwMode="auto">
          <a:xfrm>
            <a:off x="5456773" y="5617070"/>
            <a:ext cx="4043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lvl="0" algn="ctr">
              <a:spcBef>
                <a:spcPts val="0"/>
              </a:spcBef>
              <a:defRPr/>
            </a:pPr>
            <a:r>
              <a:rPr lang="en-US" sz="1400" b="0" dirty="0">
                <a:solidFill>
                  <a:srgbClr val="000000"/>
                </a:solidFill>
                <a:latin typeface="Calibri" panose="020F0502020204030204" pitchFamily="34" charset="0"/>
              </a:rPr>
              <a:t>0</a:t>
            </a:r>
            <a:br>
              <a:rPr lang="en-US" sz="1400" b="0" dirty="0">
                <a:solidFill>
                  <a:srgbClr val="000000"/>
                </a:solidFill>
                <a:latin typeface="Calibri" panose="020F0502020204030204" pitchFamily="34" charset="0"/>
              </a:rPr>
            </a:br>
            <a:r>
              <a:rPr lang="en-US" sz="1400" b="0" dirty="0">
                <a:solidFill>
                  <a:srgbClr val="000000"/>
                </a:solidFill>
                <a:latin typeface="Calibri" panose="020F0502020204030204" pitchFamily="34" charset="0"/>
              </a:rPr>
              <a:t>1</a:t>
            </a:r>
          </a:p>
        </p:txBody>
      </p:sp>
      <p:sp>
        <p:nvSpPr>
          <p:cNvPr id="184" name="TextBox 249">
            <a:extLst>
              <a:ext uri="{FF2B5EF4-FFF2-40B4-BE49-F238E27FC236}">
                <a16:creationId xmlns:a16="http://schemas.microsoft.com/office/drawing/2014/main" id="{9EB685AD-A2C2-F6D6-6D80-7A24FD08CDCD}"/>
              </a:ext>
            </a:extLst>
          </p:cNvPr>
          <p:cNvSpPr txBox="1"/>
          <p:nvPr/>
        </p:nvSpPr>
        <p:spPr bwMode="auto">
          <a:xfrm>
            <a:off x="5824328" y="5617070"/>
            <a:ext cx="4043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lvl="0" algn="ctr">
              <a:spcBef>
                <a:spcPts val="0"/>
              </a:spcBef>
              <a:defRPr/>
            </a:pPr>
            <a:r>
              <a:rPr lang="en-US" sz="1400" b="0" dirty="0">
                <a:solidFill>
                  <a:srgbClr val="000000"/>
                </a:solidFill>
                <a:latin typeface="Calibri" panose="020F0502020204030204" pitchFamily="34" charset="0"/>
              </a:rPr>
              <a:t>0</a:t>
            </a:r>
            <a:br>
              <a:rPr lang="en-US" sz="1400" b="0" dirty="0">
                <a:solidFill>
                  <a:srgbClr val="000000"/>
                </a:solidFill>
                <a:latin typeface="Calibri" panose="020F0502020204030204" pitchFamily="34" charset="0"/>
              </a:rPr>
            </a:br>
            <a:r>
              <a:rPr lang="en-US" sz="1400" b="0" dirty="0">
                <a:solidFill>
                  <a:srgbClr val="000000"/>
                </a:solidFill>
                <a:latin typeface="Calibri" panose="020F0502020204030204" pitchFamily="34" charset="0"/>
              </a:rPr>
              <a:t>1</a:t>
            </a:r>
          </a:p>
        </p:txBody>
      </p:sp>
      <p:sp>
        <p:nvSpPr>
          <p:cNvPr id="185" name="TextBox 184">
            <a:extLst>
              <a:ext uri="{FF2B5EF4-FFF2-40B4-BE49-F238E27FC236}">
                <a16:creationId xmlns:a16="http://schemas.microsoft.com/office/drawing/2014/main" id="{65ED4CAD-D16D-2426-0BC9-64B39289596F}"/>
              </a:ext>
            </a:extLst>
          </p:cNvPr>
          <p:cNvSpPr txBox="1"/>
          <p:nvPr/>
        </p:nvSpPr>
        <p:spPr bwMode="auto">
          <a:xfrm rot="16200000">
            <a:off x="5028527" y="3195721"/>
            <a:ext cx="2843149"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PFS</a:t>
            </a:r>
            <a:r>
              <a:rPr lang="en-US" b="1" dirty="0">
                <a:solidFill>
                  <a:schemeClr val="bg1"/>
                </a:solidFill>
                <a:latin typeface="Calibri" panose="020F0502020204030204" pitchFamily="34" charset="0"/>
              </a:rPr>
              <a:t> Probability (ITT</a:t>
            </a:r>
            <a:r>
              <a:rPr lang="en-US" dirty="0">
                <a:solidFill>
                  <a:schemeClr val="bg1"/>
                </a:solidFill>
                <a:latin typeface="Calibri" panose="020F0502020204030204" pitchFamily="34" charset="0"/>
              </a:rPr>
              <a:t>)</a:t>
            </a:r>
            <a:endParaRPr lang="en-US" b="1" dirty="0">
              <a:solidFill>
                <a:schemeClr val="bg1"/>
              </a:solidFill>
              <a:latin typeface="Calibri" panose="020F0502020204030204" pitchFamily="34" charset="0"/>
            </a:endParaRPr>
          </a:p>
        </p:txBody>
      </p:sp>
      <p:sp>
        <p:nvSpPr>
          <p:cNvPr id="186" name="TextBox 185">
            <a:extLst>
              <a:ext uri="{FF2B5EF4-FFF2-40B4-BE49-F238E27FC236}">
                <a16:creationId xmlns:a16="http://schemas.microsoft.com/office/drawing/2014/main" id="{480BAEBA-5D72-1F25-EB11-63C8203DB324}"/>
              </a:ext>
            </a:extLst>
          </p:cNvPr>
          <p:cNvSpPr txBox="1"/>
          <p:nvPr/>
        </p:nvSpPr>
        <p:spPr bwMode="auto">
          <a:xfrm>
            <a:off x="6807882" y="5147219"/>
            <a:ext cx="493776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b="1" dirty="0">
                <a:solidFill>
                  <a:schemeClr val="bg1"/>
                </a:solidFill>
                <a:latin typeface="Calibri" panose="020F0502020204030204" pitchFamily="34" charset="0"/>
              </a:rPr>
              <a:t>Mo F</a:t>
            </a:r>
            <a:r>
              <a:rPr lang="en-US" dirty="0">
                <a:solidFill>
                  <a:schemeClr val="bg1"/>
                </a:solidFill>
                <a:latin typeface="Calibri" panose="020F0502020204030204" pitchFamily="34" charset="0"/>
              </a:rPr>
              <a:t>rom </a:t>
            </a:r>
            <a:r>
              <a:rPr lang="en-US" b="1" dirty="0">
                <a:solidFill>
                  <a:schemeClr val="bg1"/>
                </a:solidFill>
                <a:latin typeface="Calibri" panose="020F0502020204030204" pitchFamily="34" charset="0"/>
              </a:rPr>
              <a:t>Randomization</a:t>
            </a:r>
          </a:p>
        </p:txBody>
      </p:sp>
      <p:cxnSp>
        <p:nvCxnSpPr>
          <p:cNvPr id="187" name="Straight Connector 186">
            <a:extLst>
              <a:ext uri="{FF2B5EF4-FFF2-40B4-BE49-F238E27FC236}">
                <a16:creationId xmlns:a16="http://schemas.microsoft.com/office/drawing/2014/main" id="{55217E7D-C2D0-13F5-CCCA-B916B11B884E}"/>
              </a:ext>
            </a:extLst>
          </p:cNvPr>
          <p:cNvCxnSpPr>
            <a:cxnSpLocks/>
          </p:cNvCxnSpPr>
          <p:nvPr/>
        </p:nvCxnSpPr>
        <p:spPr bwMode="auto">
          <a:xfrm>
            <a:off x="7215687" y="1958812"/>
            <a:ext cx="0" cy="2786010"/>
          </a:xfrm>
          <a:prstGeom prst="line">
            <a:avLst/>
          </a:prstGeom>
          <a:noFill/>
          <a:ln w="28575" cap="flat" cmpd="sng" algn="ctr">
            <a:solidFill>
              <a:schemeClr val="bg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E2814EF6-C30A-D89C-A520-34C5FE542351}"/>
              </a:ext>
            </a:extLst>
          </p:cNvPr>
          <p:cNvCxnSpPr>
            <a:cxnSpLocks/>
          </p:cNvCxnSpPr>
          <p:nvPr/>
        </p:nvCxnSpPr>
        <p:spPr bwMode="auto">
          <a:xfrm>
            <a:off x="7215687" y="4744822"/>
            <a:ext cx="4623264" cy="0"/>
          </a:xfrm>
          <a:prstGeom prst="line">
            <a:avLst/>
          </a:prstGeom>
          <a:noFill/>
          <a:ln w="28575" cap="flat" cmpd="sng" algn="ctr">
            <a:solidFill>
              <a:schemeClr val="bg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EB32F76A-852C-BD34-610F-E44E13329AB1}"/>
              </a:ext>
            </a:extLst>
          </p:cNvPr>
          <p:cNvCxnSpPr>
            <a:cxnSpLocks/>
          </p:cNvCxnSpPr>
          <p:nvPr/>
        </p:nvCxnSpPr>
        <p:spPr bwMode="auto">
          <a:xfrm flipH="1">
            <a:off x="7153693" y="196656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26A602CE-F38C-DF43-7A3F-2A13391457B0}"/>
              </a:ext>
            </a:extLst>
          </p:cNvPr>
          <p:cNvCxnSpPr>
            <a:cxnSpLocks/>
          </p:cNvCxnSpPr>
          <p:nvPr/>
        </p:nvCxnSpPr>
        <p:spPr bwMode="auto">
          <a:xfrm flipH="1">
            <a:off x="7153693" y="266241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A991B6C2-5D61-3510-C7B1-E9D0044195D2}"/>
              </a:ext>
            </a:extLst>
          </p:cNvPr>
          <p:cNvCxnSpPr>
            <a:cxnSpLocks/>
          </p:cNvCxnSpPr>
          <p:nvPr/>
        </p:nvCxnSpPr>
        <p:spPr bwMode="auto">
          <a:xfrm flipH="1">
            <a:off x="7153693" y="335827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D33E135E-8099-BC3E-95F3-7EB6802AAC30}"/>
              </a:ext>
            </a:extLst>
          </p:cNvPr>
          <p:cNvCxnSpPr>
            <a:cxnSpLocks/>
          </p:cNvCxnSpPr>
          <p:nvPr/>
        </p:nvCxnSpPr>
        <p:spPr bwMode="auto">
          <a:xfrm flipH="1">
            <a:off x="7153693" y="405413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FF7132BE-4872-D929-37D0-1F033129990F}"/>
              </a:ext>
            </a:extLst>
          </p:cNvPr>
          <p:cNvCxnSpPr>
            <a:cxnSpLocks/>
          </p:cNvCxnSpPr>
          <p:nvPr/>
        </p:nvCxnSpPr>
        <p:spPr bwMode="auto">
          <a:xfrm flipH="1">
            <a:off x="7153693" y="474998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65239955-4495-CFA7-E135-60098D98CD24}"/>
              </a:ext>
            </a:extLst>
          </p:cNvPr>
          <p:cNvCxnSpPr>
            <a:cxnSpLocks/>
          </p:cNvCxnSpPr>
          <p:nvPr/>
        </p:nvCxnSpPr>
        <p:spPr bwMode="auto">
          <a:xfrm>
            <a:off x="7215687" y="474482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F5CFDD25-5DB3-83F3-00AD-94A8F7DC0229}"/>
              </a:ext>
            </a:extLst>
          </p:cNvPr>
          <p:cNvCxnSpPr>
            <a:cxnSpLocks/>
          </p:cNvCxnSpPr>
          <p:nvPr/>
        </p:nvCxnSpPr>
        <p:spPr bwMode="auto">
          <a:xfrm>
            <a:off x="7951857" y="474482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41B9AE3E-7C38-DF49-E71D-6D30FE4AB75E}"/>
              </a:ext>
            </a:extLst>
          </p:cNvPr>
          <p:cNvCxnSpPr>
            <a:cxnSpLocks/>
          </p:cNvCxnSpPr>
          <p:nvPr/>
        </p:nvCxnSpPr>
        <p:spPr bwMode="auto">
          <a:xfrm>
            <a:off x="8688027" y="474482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61558710-F649-EE7C-A81F-CF4F8E612EF3}"/>
              </a:ext>
            </a:extLst>
          </p:cNvPr>
          <p:cNvCxnSpPr>
            <a:cxnSpLocks/>
          </p:cNvCxnSpPr>
          <p:nvPr/>
        </p:nvCxnSpPr>
        <p:spPr bwMode="auto">
          <a:xfrm>
            <a:off x="9424197" y="474482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6BBC3EE5-3473-BE85-32D6-D5D8657E6525}"/>
              </a:ext>
            </a:extLst>
          </p:cNvPr>
          <p:cNvCxnSpPr>
            <a:cxnSpLocks/>
          </p:cNvCxnSpPr>
          <p:nvPr/>
        </p:nvCxnSpPr>
        <p:spPr bwMode="auto">
          <a:xfrm>
            <a:off x="10160367" y="474482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A4A5B455-23C4-5F8B-D931-14083800076C}"/>
              </a:ext>
            </a:extLst>
          </p:cNvPr>
          <p:cNvCxnSpPr>
            <a:cxnSpLocks/>
          </p:cNvCxnSpPr>
          <p:nvPr/>
        </p:nvCxnSpPr>
        <p:spPr bwMode="auto">
          <a:xfrm>
            <a:off x="10896537" y="474482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2ADF099D-3E8D-E2A5-B652-47D34FE3D4B9}"/>
              </a:ext>
            </a:extLst>
          </p:cNvPr>
          <p:cNvCxnSpPr>
            <a:cxnSpLocks/>
          </p:cNvCxnSpPr>
          <p:nvPr/>
        </p:nvCxnSpPr>
        <p:spPr bwMode="auto">
          <a:xfrm>
            <a:off x="11632704" y="4744822"/>
            <a:ext cx="0" cy="64008"/>
          </a:xfrm>
          <a:prstGeom prst="line">
            <a:avLst/>
          </a:prstGeom>
          <a:noFill/>
          <a:ln w="28575" cap="flat" cmpd="sng" algn="ctr">
            <a:solidFill>
              <a:schemeClr val="bg1"/>
            </a:solidFill>
            <a:prstDash val="solid"/>
            <a:round/>
            <a:headEnd type="none" w="med" len="med"/>
            <a:tailEnd type="none" w="med" len="med"/>
          </a:ln>
          <a:effectLst/>
        </p:spPr>
      </p:cxnSp>
      <p:sp>
        <p:nvSpPr>
          <p:cNvPr id="201" name="TextBox 200">
            <a:extLst>
              <a:ext uri="{FF2B5EF4-FFF2-40B4-BE49-F238E27FC236}">
                <a16:creationId xmlns:a16="http://schemas.microsoft.com/office/drawing/2014/main" id="{0506AFCA-659C-D692-3789-32A87183E54B}"/>
              </a:ext>
            </a:extLst>
          </p:cNvPr>
          <p:cNvSpPr txBox="1"/>
          <p:nvPr/>
        </p:nvSpPr>
        <p:spPr bwMode="auto">
          <a:xfrm>
            <a:off x="6382785" y="1771563"/>
            <a:ext cx="8151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202" name="TextBox 201">
            <a:extLst>
              <a:ext uri="{FF2B5EF4-FFF2-40B4-BE49-F238E27FC236}">
                <a16:creationId xmlns:a16="http://schemas.microsoft.com/office/drawing/2014/main" id="{5C835505-6030-B8FF-AED8-A14B57F40236}"/>
              </a:ext>
            </a:extLst>
          </p:cNvPr>
          <p:cNvSpPr txBox="1"/>
          <p:nvPr/>
        </p:nvSpPr>
        <p:spPr bwMode="auto">
          <a:xfrm>
            <a:off x="6382785" y="2473135"/>
            <a:ext cx="8151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0.75</a:t>
            </a:r>
          </a:p>
        </p:txBody>
      </p:sp>
      <p:sp>
        <p:nvSpPr>
          <p:cNvPr id="203" name="TextBox 202">
            <a:extLst>
              <a:ext uri="{FF2B5EF4-FFF2-40B4-BE49-F238E27FC236}">
                <a16:creationId xmlns:a16="http://schemas.microsoft.com/office/drawing/2014/main" id="{581A8C31-8A89-15FD-C240-6D4654AB1601}"/>
              </a:ext>
            </a:extLst>
          </p:cNvPr>
          <p:cNvSpPr txBox="1"/>
          <p:nvPr/>
        </p:nvSpPr>
        <p:spPr bwMode="auto">
          <a:xfrm>
            <a:off x="6382785" y="3174707"/>
            <a:ext cx="8151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0.50</a:t>
            </a:r>
          </a:p>
        </p:txBody>
      </p:sp>
      <p:sp>
        <p:nvSpPr>
          <p:cNvPr id="204" name="TextBox 203">
            <a:extLst>
              <a:ext uri="{FF2B5EF4-FFF2-40B4-BE49-F238E27FC236}">
                <a16:creationId xmlns:a16="http://schemas.microsoft.com/office/drawing/2014/main" id="{ED02BC84-EBE3-35D0-7FA3-E40B4E5545A6}"/>
              </a:ext>
            </a:extLst>
          </p:cNvPr>
          <p:cNvSpPr txBox="1"/>
          <p:nvPr/>
        </p:nvSpPr>
        <p:spPr bwMode="auto">
          <a:xfrm>
            <a:off x="6382785" y="3876279"/>
            <a:ext cx="8151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0.25</a:t>
            </a:r>
          </a:p>
        </p:txBody>
      </p:sp>
      <p:sp>
        <p:nvSpPr>
          <p:cNvPr id="205" name="TextBox 204">
            <a:extLst>
              <a:ext uri="{FF2B5EF4-FFF2-40B4-BE49-F238E27FC236}">
                <a16:creationId xmlns:a16="http://schemas.microsoft.com/office/drawing/2014/main" id="{9E63CB36-CB09-51D7-7A67-7D93C94DF91B}"/>
              </a:ext>
            </a:extLst>
          </p:cNvPr>
          <p:cNvSpPr txBox="1"/>
          <p:nvPr/>
        </p:nvSpPr>
        <p:spPr bwMode="auto">
          <a:xfrm>
            <a:off x="6382785" y="4577849"/>
            <a:ext cx="8151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0.00</a:t>
            </a:r>
          </a:p>
        </p:txBody>
      </p:sp>
      <p:sp>
        <p:nvSpPr>
          <p:cNvPr id="206" name="TextBox 205">
            <a:extLst>
              <a:ext uri="{FF2B5EF4-FFF2-40B4-BE49-F238E27FC236}">
                <a16:creationId xmlns:a16="http://schemas.microsoft.com/office/drawing/2014/main" id="{CC5EDBFA-F438-832B-60F4-C46D73767616}"/>
              </a:ext>
            </a:extLst>
          </p:cNvPr>
          <p:cNvSpPr txBox="1"/>
          <p:nvPr/>
        </p:nvSpPr>
        <p:spPr bwMode="auto">
          <a:xfrm>
            <a:off x="11398181" y="4765130"/>
            <a:ext cx="4678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207" name="TextBox 206">
            <a:extLst>
              <a:ext uri="{FF2B5EF4-FFF2-40B4-BE49-F238E27FC236}">
                <a16:creationId xmlns:a16="http://schemas.microsoft.com/office/drawing/2014/main" id="{434AECC0-9922-1DE8-9540-9890A7332127}"/>
              </a:ext>
            </a:extLst>
          </p:cNvPr>
          <p:cNvSpPr txBox="1"/>
          <p:nvPr/>
        </p:nvSpPr>
        <p:spPr bwMode="auto">
          <a:xfrm>
            <a:off x="6985064" y="4765130"/>
            <a:ext cx="4678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08" name="TextBox 207">
            <a:extLst>
              <a:ext uri="{FF2B5EF4-FFF2-40B4-BE49-F238E27FC236}">
                <a16:creationId xmlns:a16="http://schemas.microsoft.com/office/drawing/2014/main" id="{870D0743-FE91-0AA6-F5D2-AB3780F902C7}"/>
              </a:ext>
            </a:extLst>
          </p:cNvPr>
          <p:cNvSpPr txBox="1"/>
          <p:nvPr/>
        </p:nvSpPr>
        <p:spPr bwMode="auto">
          <a:xfrm>
            <a:off x="7720584" y="4765130"/>
            <a:ext cx="4678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a:t>
            </a:r>
          </a:p>
        </p:txBody>
      </p:sp>
      <p:sp>
        <p:nvSpPr>
          <p:cNvPr id="209" name="TextBox 208">
            <a:extLst>
              <a:ext uri="{FF2B5EF4-FFF2-40B4-BE49-F238E27FC236}">
                <a16:creationId xmlns:a16="http://schemas.microsoft.com/office/drawing/2014/main" id="{CA81CAB4-FE67-B4D9-3AAB-A03443316124}"/>
              </a:ext>
            </a:extLst>
          </p:cNvPr>
          <p:cNvSpPr txBox="1"/>
          <p:nvPr/>
        </p:nvSpPr>
        <p:spPr bwMode="auto">
          <a:xfrm>
            <a:off x="8456104" y="4765130"/>
            <a:ext cx="4678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210" name="TextBox 209">
            <a:extLst>
              <a:ext uri="{FF2B5EF4-FFF2-40B4-BE49-F238E27FC236}">
                <a16:creationId xmlns:a16="http://schemas.microsoft.com/office/drawing/2014/main" id="{E039703A-8A51-6D0F-467C-6F65B4EE2EAF}"/>
              </a:ext>
            </a:extLst>
          </p:cNvPr>
          <p:cNvSpPr txBox="1"/>
          <p:nvPr/>
        </p:nvSpPr>
        <p:spPr bwMode="auto">
          <a:xfrm>
            <a:off x="9191624" y="4765130"/>
            <a:ext cx="4678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211" name="TextBox 210">
            <a:extLst>
              <a:ext uri="{FF2B5EF4-FFF2-40B4-BE49-F238E27FC236}">
                <a16:creationId xmlns:a16="http://schemas.microsoft.com/office/drawing/2014/main" id="{C73BCE26-0FDD-DAD0-5ED8-44A4072E32C5}"/>
              </a:ext>
            </a:extLst>
          </p:cNvPr>
          <p:cNvSpPr txBox="1"/>
          <p:nvPr/>
        </p:nvSpPr>
        <p:spPr bwMode="auto">
          <a:xfrm>
            <a:off x="9927144" y="4765130"/>
            <a:ext cx="4678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12" name="TextBox 211">
            <a:extLst>
              <a:ext uri="{FF2B5EF4-FFF2-40B4-BE49-F238E27FC236}">
                <a16:creationId xmlns:a16="http://schemas.microsoft.com/office/drawing/2014/main" id="{B3A9EC43-FB96-371D-B43A-2D28964CD37F}"/>
              </a:ext>
            </a:extLst>
          </p:cNvPr>
          <p:cNvSpPr txBox="1"/>
          <p:nvPr/>
        </p:nvSpPr>
        <p:spPr bwMode="auto">
          <a:xfrm>
            <a:off x="10662664" y="4765130"/>
            <a:ext cx="4678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25</a:t>
            </a:r>
          </a:p>
        </p:txBody>
      </p:sp>
      <p:sp>
        <p:nvSpPr>
          <p:cNvPr id="213" name="TextBox 212">
            <a:extLst>
              <a:ext uri="{FF2B5EF4-FFF2-40B4-BE49-F238E27FC236}">
                <a16:creationId xmlns:a16="http://schemas.microsoft.com/office/drawing/2014/main" id="{26775F53-FE93-89E0-0EF2-369A6D6177F2}"/>
              </a:ext>
            </a:extLst>
          </p:cNvPr>
          <p:cNvSpPr txBox="1"/>
          <p:nvPr/>
        </p:nvSpPr>
        <p:spPr bwMode="auto">
          <a:xfrm>
            <a:off x="10553603" y="2670788"/>
            <a:ext cx="11877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0"/>
              </a:spcBef>
              <a:tabLst>
                <a:tab pos="1598613" algn="l"/>
                <a:tab pos="2740025" algn="l"/>
              </a:tabLst>
            </a:pPr>
            <a:r>
              <a:rPr lang="en-US" sz="1600" dirty="0">
                <a:solidFill>
                  <a:schemeClr val="accent3"/>
                </a:solidFill>
                <a:latin typeface="Calibri" panose="020F0502020204030204" pitchFamily="34" charset="0"/>
              </a:rPr>
              <a:t>Incomplete</a:t>
            </a:r>
          </a:p>
        </p:txBody>
      </p:sp>
      <p:sp>
        <p:nvSpPr>
          <p:cNvPr id="214" name="TextBox 213">
            <a:extLst>
              <a:ext uri="{FF2B5EF4-FFF2-40B4-BE49-F238E27FC236}">
                <a16:creationId xmlns:a16="http://schemas.microsoft.com/office/drawing/2014/main" id="{E757131D-006C-4660-30E3-18580E20D5C4}"/>
              </a:ext>
            </a:extLst>
          </p:cNvPr>
          <p:cNvSpPr txBox="1"/>
          <p:nvPr/>
        </p:nvSpPr>
        <p:spPr bwMode="auto">
          <a:xfrm>
            <a:off x="10804287" y="1929995"/>
            <a:ext cx="11877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0"/>
              </a:spcBef>
              <a:tabLst>
                <a:tab pos="1598613" algn="l"/>
                <a:tab pos="2740025" algn="l"/>
              </a:tabLst>
            </a:pPr>
            <a:r>
              <a:rPr lang="en-US" sz="1600" dirty="0">
                <a:solidFill>
                  <a:schemeClr val="accent3">
                    <a:lumMod val="60000"/>
                    <a:lumOff val="40000"/>
                  </a:schemeClr>
                </a:solidFill>
                <a:latin typeface="Calibri" panose="020F0502020204030204" pitchFamily="34" charset="0"/>
              </a:rPr>
              <a:t>Complete</a:t>
            </a:r>
          </a:p>
        </p:txBody>
      </p:sp>
      <p:sp>
        <p:nvSpPr>
          <p:cNvPr id="215" name="TextBox 249">
            <a:extLst>
              <a:ext uri="{FF2B5EF4-FFF2-40B4-BE49-F238E27FC236}">
                <a16:creationId xmlns:a16="http://schemas.microsoft.com/office/drawing/2014/main" id="{0B6769A3-E6D7-7257-F062-BABE4CC32A82}"/>
              </a:ext>
            </a:extLst>
          </p:cNvPr>
          <p:cNvSpPr txBox="1"/>
          <p:nvPr/>
        </p:nvSpPr>
        <p:spPr bwMode="auto">
          <a:xfrm>
            <a:off x="7019242" y="5615346"/>
            <a:ext cx="4043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26</a:t>
            </a:r>
          </a:p>
        </p:txBody>
      </p:sp>
      <p:sp>
        <p:nvSpPr>
          <p:cNvPr id="216" name="TextBox 249">
            <a:extLst>
              <a:ext uri="{FF2B5EF4-FFF2-40B4-BE49-F238E27FC236}">
                <a16:creationId xmlns:a16="http://schemas.microsoft.com/office/drawing/2014/main" id="{E1E96FF3-C70F-14C1-6EBF-DD8A4394DF35}"/>
              </a:ext>
            </a:extLst>
          </p:cNvPr>
          <p:cNvSpPr txBox="1"/>
          <p:nvPr/>
        </p:nvSpPr>
        <p:spPr bwMode="auto">
          <a:xfrm>
            <a:off x="7754363" y="5615346"/>
            <a:ext cx="4043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a:t>
            </a:r>
          </a:p>
        </p:txBody>
      </p:sp>
      <p:sp>
        <p:nvSpPr>
          <p:cNvPr id="217" name="TextBox 249">
            <a:extLst>
              <a:ext uri="{FF2B5EF4-FFF2-40B4-BE49-F238E27FC236}">
                <a16:creationId xmlns:a16="http://schemas.microsoft.com/office/drawing/2014/main" id="{79A505CF-6B1E-392A-67E3-F648DDB19EDF}"/>
              </a:ext>
            </a:extLst>
          </p:cNvPr>
          <p:cNvSpPr txBox="1"/>
          <p:nvPr/>
        </p:nvSpPr>
        <p:spPr bwMode="auto">
          <a:xfrm>
            <a:off x="8489484" y="5615346"/>
            <a:ext cx="4043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23</a:t>
            </a:r>
          </a:p>
        </p:txBody>
      </p:sp>
      <p:sp>
        <p:nvSpPr>
          <p:cNvPr id="218" name="TextBox 249">
            <a:extLst>
              <a:ext uri="{FF2B5EF4-FFF2-40B4-BE49-F238E27FC236}">
                <a16:creationId xmlns:a16="http://schemas.microsoft.com/office/drawing/2014/main" id="{9B5A4476-0743-8D9F-193D-87F49229FDAE}"/>
              </a:ext>
            </a:extLst>
          </p:cNvPr>
          <p:cNvSpPr txBox="1"/>
          <p:nvPr/>
        </p:nvSpPr>
        <p:spPr bwMode="auto">
          <a:xfrm>
            <a:off x="9224605" y="5615346"/>
            <a:ext cx="4043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17</a:t>
            </a:r>
          </a:p>
        </p:txBody>
      </p:sp>
      <p:sp>
        <p:nvSpPr>
          <p:cNvPr id="219" name="TextBox 249">
            <a:extLst>
              <a:ext uri="{FF2B5EF4-FFF2-40B4-BE49-F238E27FC236}">
                <a16:creationId xmlns:a16="http://schemas.microsoft.com/office/drawing/2014/main" id="{47818AAF-2696-D529-2715-DE146B6F90FF}"/>
              </a:ext>
            </a:extLst>
          </p:cNvPr>
          <p:cNvSpPr txBox="1"/>
          <p:nvPr/>
        </p:nvSpPr>
        <p:spPr bwMode="auto">
          <a:xfrm>
            <a:off x="9959726" y="5615346"/>
            <a:ext cx="4043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220" name="TextBox 249">
            <a:extLst>
              <a:ext uri="{FF2B5EF4-FFF2-40B4-BE49-F238E27FC236}">
                <a16:creationId xmlns:a16="http://schemas.microsoft.com/office/drawing/2014/main" id="{97765BF1-7B13-A135-F79A-5FC34F57E4EC}"/>
              </a:ext>
            </a:extLst>
          </p:cNvPr>
          <p:cNvSpPr txBox="1"/>
          <p:nvPr/>
        </p:nvSpPr>
        <p:spPr bwMode="auto">
          <a:xfrm>
            <a:off x="10694847" y="5615346"/>
            <a:ext cx="4043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a:t>
            </a:r>
          </a:p>
        </p:txBody>
      </p:sp>
      <p:sp>
        <p:nvSpPr>
          <p:cNvPr id="221" name="TextBox 249">
            <a:extLst>
              <a:ext uri="{FF2B5EF4-FFF2-40B4-BE49-F238E27FC236}">
                <a16:creationId xmlns:a16="http://schemas.microsoft.com/office/drawing/2014/main" id="{E412453A-6124-9675-F716-601C5D22BCFD}"/>
              </a:ext>
            </a:extLst>
          </p:cNvPr>
          <p:cNvSpPr txBox="1"/>
          <p:nvPr/>
        </p:nvSpPr>
        <p:spPr bwMode="auto">
          <a:xfrm>
            <a:off x="11429968" y="5615346"/>
            <a:ext cx="4043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lvl="0" algn="ctr">
              <a:spcBef>
                <a:spcPts val="0"/>
              </a:spcBef>
              <a:defRPr/>
            </a:pPr>
            <a:r>
              <a:rPr lang="en-US" sz="1400" b="0" dirty="0">
                <a:solidFill>
                  <a:srgbClr val="000000"/>
                </a:solidFill>
                <a:latin typeface="Calibri" panose="020F0502020204030204" pitchFamily="34" charset="0"/>
              </a:rPr>
              <a:t>2</a:t>
            </a:r>
            <a:br>
              <a:rPr lang="en-US" sz="1400" b="0" dirty="0">
                <a:solidFill>
                  <a:srgbClr val="000000"/>
                </a:solidFill>
                <a:latin typeface="Calibri" panose="020F0502020204030204" pitchFamily="34" charset="0"/>
              </a:rPr>
            </a:br>
            <a:r>
              <a:rPr lang="en-US" sz="1400" b="0" dirty="0">
                <a:solidFill>
                  <a:srgbClr val="000000"/>
                </a:solidFill>
                <a:latin typeface="Calibri" panose="020F0502020204030204" pitchFamily="34" charset="0"/>
              </a:rPr>
              <a:t>7</a:t>
            </a:r>
          </a:p>
        </p:txBody>
      </p:sp>
      <p:cxnSp>
        <p:nvCxnSpPr>
          <p:cNvPr id="222" name="Straight Connector 221">
            <a:extLst>
              <a:ext uri="{FF2B5EF4-FFF2-40B4-BE49-F238E27FC236}">
                <a16:creationId xmlns:a16="http://schemas.microsoft.com/office/drawing/2014/main" id="{C6EC9883-0CFC-43FF-208A-5D9879F5BC7A}"/>
              </a:ext>
            </a:extLst>
          </p:cNvPr>
          <p:cNvCxnSpPr/>
          <p:nvPr/>
        </p:nvCxnSpPr>
        <p:spPr bwMode="auto">
          <a:xfrm flipH="1">
            <a:off x="1610047" y="1974164"/>
            <a:ext cx="2669428" cy="0"/>
          </a:xfrm>
          <a:prstGeom prst="line">
            <a:avLst/>
          </a:prstGeom>
          <a:noFill/>
          <a:ln w="28575" cap="flat" cmpd="sng" algn="ctr">
            <a:solidFill>
              <a:schemeClr val="accent2"/>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55DE024C-24DE-C07E-67E9-E7D1B5B32963}"/>
              </a:ext>
            </a:extLst>
          </p:cNvPr>
          <p:cNvCxnSpPr>
            <a:cxnSpLocks/>
          </p:cNvCxnSpPr>
          <p:nvPr/>
        </p:nvCxnSpPr>
        <p:spPr bwMode="auto">
          <a:xfrm>
            <a:off x="7215687" y="1971727"/>
            <a:ext cx="4542926" cy="0"/>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sp>
        <p:nvSpPr>
          <p:cNvPr id="226" name="Freeform 225">
            <a:extLst>
              <a:ext uri="{FF2B5EF4-FFF2-40B4-BE49-F238E27FC236}">
                <a16:creationId xmlns:a16="http://schemas.microsoft.com/office/drawing/2014/main" id="{E08868EB-53C5-4CFB-A628-05688F534447}"/>
              </a:ext>
            </a:extLst>
          </p:cNvPr>
          <p:cNvSpPr/>
          <p:nvPr/>
        </p:nvSpPr>
        <p:spPr bwMode="auto">
          <a:xfrm>
            <a:off x="1627322" y="1983783"/>
            <a:ext cx="4525505" cy="1278610"/>
          </a:xfrm>
          <a:custGeom>
            <a:avLst/>
            <a:gdLst>
              <a:gd name="connsiteX0" fmla="*/ 4525505 w 4525505"/>
              <a:gd name="connsiteY0" fmla="*/ 1278610 h 1278610"/>
              <a:gd name="connsiteX1" fmla="*/ 2417736 w 4525505"/>
              <a:gd name="connsiteY1" fmla="*/ 1278610 h 1278610"/>
              <a:gd name="connsiteX2" fmla="*/ 2417736 w 4525505"/>
              <a:gd name="connsiteY2" fmla="*/ 906651 h 1278610"/>
              <a:gd name="connsiteX3" fmla="*/ 2084522 w 4525505"/>
              <a:gd name="connsiteY3" fmla="*/ 906651 h 1278610"/>
              <a:gd name="connsiteX4" fmla="*/ 2084522 w 4525505"/>
              <a:gd name="connsiteY4" fmla="*/ 782664 h 1278610"/>
              <a:gd name="connsiteX5" fmla="*/ 1883044 w 4525505"/>
              <a:gd name="connsiteY5" fmla="*/ 782664 h 1278610"/>
              <a:gd name="connsiteX6" fmla="*/ 1883044 w 4525505"/>
              <a:gd name="connsiteY6" fmla="*/ 674176 h 1278610"/>
              <a:gd name="connsiteX7" fmla="*/ 1596325 w 4525505"/>
              <a:gd name="connsiteY7" fmla="*/ 674176 h 1278610"/>
              <a:gd name="connsiteX8" fmla="*/ 1596325 w 4525505"/>
              <a:gd name="connsiteY8" fmla="*/ 573437 h 1278610"/>
              <a:gd name="connsiteX9" fmla="*/ 1263112 w 4525505"/>
              <a:gd name="connsiteY9" fmla="*/ 573437 h 1278610"/>
              <a:gd name="connsiteX10" fmla="*/ 1263112 w 4525505"/>
              <a:gd name="connsiteY10" fmla="*/ 426203 h 1278610"/>
              <a:gd name="connsiteX11" fmla="*/ 1193370 w 4525505"/>
              <a:gd name="connsiteY11" fmla="*/ 426203 h 1278610"/>
              <a:gd name="connsiteX12" fmla="*/ 1193370 w 4525505"/>
              <a:gd name="connsiteY12" fmla="*/ 325464 h 1278610"/>
              <a:gd name="connsiteX13" fmla="*/ 1123627 w 4525505"/>
              <a:gd name="connsiteY13" fmla="*/ 325464 h 1278610"/>
              <a:gd name="connsiteX14" fmla="*/ 1123627 w 4525505"/>
              <a:gd name="connsiteY14" fmla="*/ 255722 h 1278610"/>
              <a:gd name="connsiteX15" fmla="*/ 1007390 w 4525505"/>
              <a:gd name="connsiteY15" fmla="*/ 255722 h 1278610"/>
              <a:gd name="connsiteX16" fmla="*/ 1007390 w 4525505"/>
              <a:gd name="connsiteY16" fmla="*/ 77492 h 1278610"/>
              <a:gd name="connsiteX17" fmla="*/ 689675 w 4525505"/>
              <a:gd name="connsiteY17" fmla="*/ 77492 h 1278610"/>
              <a:gd name="connsiteX18" fmla="*/ 689675 w 4525505"/>
              <a:gd name="connsiteY18" fmla="*/ 0 h 1278610"/>
              <a:gd name="connsiteX19" fmla="*/ 0 w 4525505"/>
              <a:gd name="connsiteY19" fmla="*/ 0 h 1278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525505" h="1278610">
                <a:moveTo>
                  <a:pt x="4525505" y="1278610"/>
                </a:moveTo>
                <a:lnTo>
                  <a:pt x="2417736" y="1278610"/>
                </a:lnTo>
                <a:lnTo>
                  <a:pt x="2417736" y="906651"/>
                </a:lnTo>
                <a:lnTo>
                  <a:pt x="2084522" y="906651"/>
                </a:lnTo>
                <a:lnTo>
                  <a:pt x="2084522" y="782664"/>
                </a:lnTo>
                <a:lnTo>
                  <a:pt x="1883044" y="782664"/>
                </a:lnTo>
                <a:lnTo>
                  <a:pt x="1883044" y="674176"/>
                </a:lnTo>
                <a:lnTo>
                  <a:pt x="1596325" y="674176"/>
                </a:lnTo>
                <a:lnTo>
                  <a:pt x="1596325" y="573437"/>
                </a:lnTo>
                <a:lnTo>
                  <a:pt x="1263112" y="573437"/>
                </a:lnTo>
                <a:lnTo>
                  <a:pt x="1263112" y="426203"/>
                </a:lnTo>
                <a:lnTo>
                  <a:pt x="1193370" y="426203"/>
                </a:lnTo>
                <a:lnTo>
                  <a:pt x="1193370" y="325464"/>
                </a:lnTo>
                <a:lnTo>
                  <a:pt x="1123627" y="325464"/>
                </a:lnTo>
                <a:lnTo>
                  <a:pt x="1123627" y="255722"/>
                </a:lnTo>
                <a:lnTo>
                  <a:pt x="1007390" y="255722"/>
                </a:lnTo>
                <a:lnTo>
                  <a:pt x="1007390" y="77492"/>
                </a:lnTo>
                <a:lnTo>
                  <a:pt x="689675" y="77492"/>
                </a:lnTo>
                <a:lnTo>
                  <a:pt x="689675" y="0"/>
                </a:lnTo>
                <a:lnTo>
                  <a:pt x="0" y="0"/>
                </a:lnTo>
              </a:path>
            </a:pathLst>
          </a:custGeom>
          <a:noFill/>
          <a:ln w="28575">
            <a:solidFill>
              <a:schemeClr val="accent1"/>
            </a:solidFill>
            <a:miter lim="800000"/>
            <a:headEnd/>
            <a:tailEnd/>
          </a:ln>
        </p:spPr>
        <p:txBody>
          <a:bodyPr rtlCol="0" anchor="ctr"/>
          <a:lstStyle/>
          <a:p>
            <a:pPr algn="ctr"/>
            <a:endParaRPr lang="en-US"/>
          </a:p>
        </p:txBody>
      </p:sp>
      <p:sp>
        <p:nvSpPr>
          <p:cNvPr id="228" name="Freeform 227">
            <a:extLst>
              <a:ext uri="{FF2B5EF4-FFF2-40B4-BE49-F238E27FC236}">
                <a16:creationId xmlns:a16="http://schemas.microsoft.com/office/drawing/2014/main" id="{0217BF9C-192E-3E64-BADB-0C44BB972DCF}"/>
              </a:ext>
            </a:extLst>
          </p:cNvPr>
          <p:cNvSpPr/>
          <p:nvPr/>
        </p:nvSpPr>
        <p:spPr bwMode="auto">
          <a:xfrm>
            <a:off x="7237708" y="1976034"/>
            <a:ext cx="4572000" cy="1270861"/>
          </a:xfrm>
          <a:custGeom>
            <a:avLst/>
            <a:gdLst>
              <a:gd name="connsiteX0" fmla="*/ 4572000 w 4572000"/>
              <a:gd name="connsiteY0" fmla="*/ 1270861 h 1270861"/>
              <a:gd name="connsiteX1" fmla="*/ 3944319 w 4572000"/>
              <a:gd name="connsiteY1" fmla="*/ 1270861 h 1270861"/>
              <a:gd name="connsiteX2" fmla="*/ 3944319 w 4572000"/>
              <a:gd name="connsiteY2" fmla="*/ 1100380 h 1270861"/>
              <a:gd name="connsiteX3" fmla="*/ 3037668 w 4572000"/>
              <a:gd name="connsiteY3" fmla="*/ 1100380 h 1270861"/>
              <a:gd name="connsiteX4" fmla="*/ 3037668 w 4572000"/>
              <a:gd name="connsiteY4" fmla="*/ 960895 h 1270861"/>
              <a:gd name="connsiteX5" fmla="*/ 2224007 w 4572000"/>
              <a:gd name="connsiteY5" fmla="*/ 960895 h 1270861"/>
              <a:gd name="connsiteX6" fmla="*/ 2224007 w 4572000"/>
              <a:gd name="connsiteY6" fmla="*/ 844658 h 1270861"/>
              <a:gd name="connsiteX7" fmla="*/ 1983784 w 4572000"/>
              <a:gd name="connsiteY7" fmla="*/ 844658 h 1270861"/>
              <a:gd name="connsiteX8" fmla="*/ 1983784 w 4572000"/>
              <a:gd name="connsiteY8" fmla="*/ 728420 h 1270861"/>
              <a:gd name="connsiteX9" fmla="*/ 1952787 w 4572000"/>
              <a:gd name="connsiteY9" fmla="*/ 728420 h 1270861"/>
              <a:gd name="connsiteX10" fmla="*/ 1952787 w 4572000"/>
              <a:gd name="connsiteY10" fmla="*/ 534691 h 1270861"/>
              <a:gd name="connsiteX11" fmla="*/ 1526584 w 4572000"/>
              <a:gd name="connsiteY11" fmla="*/ 534691 h 1270861"/>
              <a:gd name="connsiteX12" fmla="*/ 1526584 w 4572000"/>
              <a:gd name="connsiteY12" fmla="*/ 426203 h 1270861"/>
              <a:gd name="connsiteX13" fmla="*/ 1441343 w 4572000"/>
              <a:gd name="connsiteY13" fmla="*/ 426203 h 1270861"/>
              <a:gd name="connsiteX14" fmla="*/ 1441343 w 4572000"/>
              <a:gd name="connsiteY14" fmla="*/ 317715 h 1270861"/>
              <a:gd name="connsiteX15" fmla="*/ 1224367 w 4572000"/>
              <a:gd name="connsiteY15" fmla="*/ 317715 h 1270861"/>
              <a:gd name="connsiteX16" fmla="*/ 1224367 w 4572000"/>
              <a:gd name="connsiteY16" fmla="*/ 201478 h 1270861"/>
              <a:gd name="connsiteX17" fmla="*/ 1224367 w 4572000"/>
              <a:gd name="connsiteY17" fmla="*/ 201478 h 1270861"/>
              <a:gd name="connsiteX18" fmla="*/ 1224367 w 4572000"/>
              <a:gd name="connsiteY18" fmla="*/ 201478 h 1270861"/>
              <a:gd name="connsiteX19" fmla="*/ 1224367 w 4572000"/>
              <a:gd name="connsiteY19" fmla="*/ 201478 h 1270861"/>
              <a:gd name="connsiteX20" fmla="*/ 1185621 w 4572000"/>
              <a:gd name="connsiteY20" fmla="*/ 201478 h 1270861"/>
              <a:gd name="connsiteX21" fmla="*/ 1185621 w 4572000"/>
              <a:gd name="connsiteY21" fmla="*/ 100739 h 1270861"/>
              <a:gd name="connsiteX22" fmla="*/ 596685 w 4572000"/>
              <a:gd name="connsiteY22" fmla="*/ 100739 h 1270861"/>
              <a:gd name="connsiteX23" fmla="*/ 596685 w 4572000"/>
              <a:gd name="connsiteY23" fmla="*/ 0 h 1270861"/>
              <a:gd name="connsiteX24" fmla="*/ 0 w 4572000"/>
              <a:gd name="connsiteY24" fmla="*/ 0 h 1270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572000" h="1270861">
                <a:moveTo>
                  <a:pt x="4572000" y="1270861"/>
                </a:moveTo>
                <a:lnTo>
                  <a:pt x="3944319" y="1270861"/>
                </a:lnTo>
                <a:lnTo>
                  <a:pt x="3944319" y="1100380"/>
                </a:lnTo>
                <a:lnTo>
                  <a:pt x="3037668" y="1100380"/>
                </a:lnTo>
                <a:lnTo>
                  <a:pt x="3037668" y="960895"/>
                </a:lnTo>
                <a:lnTo>
                  <a:pt x="2224007" y="960895"/>
                </a:lnTo>
                <a:lnTo>
                  <a:pt x="2224007" y="844658"/>
                </a:lnTo>
                <a:lnTo>
                  <a:pt x="1983784" y="844658"/>
                </a:lnTo>
                <a:lnTo>
                  <a:pt x="1983784" y="728420"/>
                </a:lnTo>
                <a:lnTo>
                  <a:pt x="1952787" y="728420"/>
                </a:lnTo>
                <a:lnTo>
                  <a:pt x="1952787" y="534691"/>
                </a:lnTo>
                <a:lnTo>
                  <a:pt x="1526584" y="534691"/>
                </a:lnTo>
                <a:lnTo>
                  <a:pt x="1526584" y="426203"/>
                </a:lnTo>
                <a:lnTo>
                  <a:pt x="1441343" y="426203"/>
                </a:lnTo>
                <a:lnTo>
                  <a:pt x="1441343" y="317715"/>
                </a:lnTo>
                <a:lnTo>
                  <a:pt x="1224367" y="317715"/>
                </a:lnTo>
                <a:lnTo>
                  <a:pt x="1224367" y="201478"/>
                </a:lnTo>
                <a:lnTo>
                  <a:pt x="1224367" y="201478"/>
                </a:lnTo>
                <a:lnTo>
                  <a:pt x="1224367" y="201478"/>
                </a:lnTo>
                <a:lnTo>
                  <a:pt x="1224367" y="201478"/>
                </a:lnTo>
                <a:lnTo>
                  <a:pt x="1185621" y="201478"/>
                </a:lnTo>
                <a:lnTo>
                  <a:pt x="1185621" y="100739"/>
                </a:lnTo>
                <a:lnTo>
                  <a:pt x="596685" y="100739"/>
                </a:lnTo>
                <a:lnTo>
                  <a:pt x="596685" y="0"/>
                </a:lnTo>
                <a:lnTo>
                  <a:pt x="0" y="0"/>
                </a:lnTo>
              </a:path>
            </a:pathLst>
          </a:custGeom>
          <a:noFill/>
          <a:ln w="28575">
            <a:solidFill>
              <a:schemeClr val="accent3"/>
            </a:solidFill>
            <a:miter lim="800000"/>
            <a:headEnd/>
            <a:tailEnd/>
          </a:ln>
        </p:spPr>
        <p:txBody>
          <a:bodyPr rtlCol="0" anchor="ctr"/>
          <a:lstStyle/>
          <a:p>
            <a:pPr algn="ctr"/>
            <a:endParaRPr lang="en-US"/>
          </a:p>
        </p:txBody>
      </p:sp>
    </p:spTree>
    <p:extLst>
      <p:ext uri="{BB962C8B-B14F-4D97-AF65-F5344CB8AC3E}">
        <p14:creationId xmlns:p14="http://schemas.microsoft.com/office/powerpoint/2010/main" val="12248337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052F301-E12A-2F00-AD39-21E782040BE5}"/>
              </a:ext>
            </a:extLst>
          </p:cNvPr>
          <p:cNvSpPr>
            <a:spLocks noGrp="1"/>
          </p:cNvSpPr>
          <p:nvPr>
            <p:ph type="title"/>
          </p:nvPr>
        </p:nvSpPr>
        <p:spPr/>
        <p:txBody>
          <a:bodyPr/>
          <a:lstStyle/>
          <a:p>
            <a:r>
              <a:rPr lang="en-US" dirty="0"/>
              <a:t>NADIM II: Conclusions</a:t>
            </a:r>
            <a:endParaRPr lang="en-IN" dirty="0"/>
          </a:p>
        </p:txBody>
      </p:sp>
      <p:sp>
        <p:nvSpPr>
          <p:cNvPr id="7" name="Content Placeholder 6">
            <a:extLst>
              <a:ext uri="{FF2B5EF4-FFF2-40B4-BE49-F238E27FC236}">
                <a16:creationId xmlns:a16="http://schemas.microsoft.com/office/drawing/2014/main" id="{626D2A0E-065D-1C65-7E9B-7CA2FCE75500}"/>
              </a:ext>
            </a:extLst>
          </p:cNvPr>
          <p:cNvSpPr>
            <a:spLocks noGrp="1"/>
          </p:cNvSpPr>
          <p:nvPr>
            <p:ph idx="1"/>
          </p:nvPr>
        </p:nvSpPr>
        <p:spPr>
          <a:xfrm>
            <a:off x="604675" y="1513047"/>
            <a:ext cx="11153938" cy="4650686"/>
          </a:xfrm>
        </p:spPr>
        <p:txBody>
          <a:bodyPr/>
          <a:lstStyle/>
          <a:p>
            <a:r>
              <a:rPr lang="en-US" sz="2600" dirty="0"/>
              <a:t>In this additional follow-up of NADIM II trial, PFS and OS results with addition of neoadjuvant nivolumab to CT vs CT alone in patients with resectable stage IIIA-B NSCLC reflected improved pCR rate previously reported</a:t>
            </a:r>
            <a:r>
              <a:rPr lang="en-US" sz="2600" baseline="30000" dirty="0"/>
              <a:t>1,2</a:t>
            </a:r>
          </a:p>
          <a:p>
            <a:pPr lvl="1"/>
            <a:r>
              <a:rPr lang="en-US" sz="2400" dirty="0"/>
              <a:t>PFS rate: 12 mo, 89.3% vs 60.7%; 24 mo, 66.6% vs 42.3%</a:t>
            </a:r>
          </a:p>
          <a:p>
            <a:pPr lvl="1"/>
            <a:r>
              <a:rPr lang="en-US" sz="2400" dirty="0"/>
              <a:t>OS rate: 12 mo, 98.2% vs 82.1%; 24 mo, 84.7% vs 63.4%</a:t>
            </a:r>
          </a:p>
          <a:p>
            <a:r>
              <a:rPr lang="en-US" sz="2600" dirty="0"/>
              <a:t>Addition of nivolumab to CT had tolerable safety profile with moderate increase in grade 3/4 toxicity and no change in feasibility of definitive surgery</a:t>
            </a:r>
          </a:p>
          <a:p>
            <a:r>
              <a:rPr lang="en-US" sz="2600" dirty="0"/>
              <a:t>Investigators concluded that NADIM II is first clinical trial with neoadjuvant immunotherapy-based combination to show improved OS </a:t>
            </a:r>
          </a:p>
        </p:txBody>
      </p:sp>
      <p:grpSp>
        <p:nvGrpSpPr>
          <p:cNvPr id="3" name="Group 2">
            <a:extLst>
              <a:ext uri="{FF2B5EF4-FFF2-40B4-BE49-F238E27FC236}">
                <a16:creationId xmlns:a16="http://schemas.microsoft.com/office/drawing/2014/main" id="{9E729DD3-21FF-6D48-82C2-CF5F276B9C99}"/>
              </a:ext>
            </a:extLst>
          </p:cNvPr>
          <p:cNvGrpSpPr/>
          <p:nvPr/>
        </p:nvGrpSpPr>
        <p:grpSpPr>
          <a:xfrm>
            <a:off x="9392911" y="6207927"/>
            <a:ext cx="2488502" cy="454909"/>
            <a:chOff x="9392911" y="6207927"/>
            <a:chExt cx="2488502" cy="454909"/>
          </a:xfrm>
        </p:grpSpPr>
        <p:pic>
          <p:nvPicPr>
            <p:cNvPr id="4" name="Picture 3" descr="A picture containing text, ax, wheel&#10;&#10;Description automatically generated">
              <a:extLst>
                <a:ext uri="{FF2B5EF4-FFF2-40B4-BE49-F238E27FC236}">
                  <a16:creationId xmlns:a16="http://schemas.microsoft.com/office/drawing/2014/main" id="{2648F088-3D0B-AE42-1E8B-74719DFD41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5" name="Rectangle 4">
              <a:extLst>
                <a:ext uri="{FF2B5EF4-FFF2-40B4-BE49-F238E27FC236}">
                  <a16:creationId xmlns:a16="http://schemas.microsoft.com/office/drawing/2014/main" id="{D1B29EAA-BB0A-FB4C-B26B-272A1C6D01AE}"/>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2" name="Text Box 15">
            <a:extLst>
              <a:ext uri="{FF2B5EF4-FFF2-40B4-BE49-F238E27FC236}">
                <a16:creationId xmlns:a16="http://schemas.microsoft.com/office/drawing/2014/main" id="{FE68A98D-8CEB-3EF7-6943-51D0F7871C95}"/>
              </a:ext>
            </a:extLst>
          </p:cNvPr>
          <p:cNvSpPr txBox="1">
            <a:spLocks noChangeArrowheads="1"/>
          </p:cNvSpPr>
          <p:nvPr/>
        </p:nvSpPr>
        <p:spPr bwMode="auto">
          <a:xfrm>
            <a:off x="450613" y="6360990"/>
            <a:ext cx="8819511"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Provencio. WCLC 2022. Abstr PL03.12. 2. Provencio-Pulla. ASCO 2022. Abstr 8501. </a:t>
            </a:r>
          </a:p>
        </p:txBody>
      </p:sp>
    </p:spTree>
    <p:extLst>
      <p:ext uri="{BB962C8B-B14F-4D97-AF65-F5344CB8AC3E}">
        <p14:creationId xmlns:p14="http://schemas.microsoft.com/office/powerpoint/2010/main" val="38334641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clinicaloptions.com/oncology</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Lung Cancer!</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 from WCLC 2022</a:t>
            </a:r>
          </a:p>
          <a:p>
            <a:pPr>
              <a:buClr>
                <a:schemeClr val="tx2">
                  <a:lumMod val="20000"/>
                  <a:lumOff val="80000"/>
                </a:schemeClr>
              </a:buClr>
              <a:defRPr/>
            </a:pPr>
            <a:r>
              <a:rPr lang="en-US" sz="2200" dirty="0">
                <a:solidFill>
                  <a:srgbClr val="E1471D"/>
                </a:solidFill>
              </a:rPr>
              <a:t>CME/CE-certified Expert Analysis </a:t>
            </a:r>
            <a:r>
              <a:rPr lang="en-US" sz="2200" b="0" dirty="0"/>
              <a:t>with expert faculty commentary on key studies                       from WCLC 2022</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56M7VY3CDVN5-1696696941-1</_dlc_DocId>
    <_dlc_DocIdUrl xmlns="d54cbe69-32bd-412a-b004-9152f949605e">
      <Url>https://intranet.clinicaloptions.com/mews/oncology/ONC_2022_WCLC_CF_(PRP5530)/PL03.12_Provencio/_layouts/15/DocIdRedir.aspx?ID=56M7VY3CDVN5-1696696941-1</Url>
      <Description>56M7VY3CDVN5-1696696941-1</Description>
    </_dlc_DocIdUrl>
    <Document_x0020_Category xmlns="9fc3f109-565d-41dd-b1e2-e4032ce073a4">Conference Capsule Slides</Document_x0020_Category>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CC37355DA88D040AE3D84DF9ABB9FE2" ma:contentTypeVersion="1" ma:contentTypeDescription="Create a new document." ma:contentTypeScope="" ma:versionID="c5509fdd33b74e9003feccda492a9360">
  <xsd:schema xmlns:xsd="http://www.w3.org/2001/XMLSchema" xmlns:xs="http://www.w3.org/2001/XMLSchema" xmlns:p="http://schemas.microsoft.com/office/2006/metadata/properties" xmlns:ns2="d54cbe69-32bd-412a-b004-9152f949605e" xmlns:ns3="9fc3f109-565d-41dd-b1e2-e4032ce073a4" targetNamespace="http://schemas.microsoft.com/office/2006/metadata/properties" ma:root="true" ma:fieldsID="8b72574d7ef5cc2721feeb6d721cd718" ns2:_="" ns3:_="">
    <xsd:import namespace="d54cbe69-32bd-412a-b004-9152f949605e"/>
    <xsd:import namespace="9fc3f109-565d-41dd-b1e2-e4032ce073a4"/>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9fc3f109-565d-41dd-b1e2-e4032ce073a4"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LongProperties xmlns="http://schemas.microsoft.com/office/2006/metadata/longProperties"/>
</file>

<file path=customXml/item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A26868E-6BFB-4B55-B1A5-69E4C771C333}">
  <ds:schemaRefs>
    <ds:schemaRef ds:uri="http://schemas.microsoft.com/sharepoint/events"/>
  </ds:schemaRefs>
</ds:datastoreItem>
</file>

<file path=customXml/itemProps2.xml><?xml version="1.0" encoding="utf-8"?>
<ds:datastoreItem xmlns:ds="http://schemas.openxmlformats.org/officeDocument/2006/customXml" ds:itemID="{5BA55BC3-5A03-47C2-8EC3-D964C3B5E779}">
  <ds:schemaRefs>
    <ds:schemaRef ds:uri="http://www.w3.org/XML/1998/namespace"/>
    <ds:schemaRef ds:uri="http://schemas.microsoft.com/office/infopath/2007/PartnerControls"/>
    <ds:schemaRef ds:uri="http://purl.org/dc/dcmitype/"/>
    <ds:schemaRef ds:uri="http://schemas.microsoft.com/office/2006/documentManagement/types"/>
    <ds:schemaRef ds:uri="http://purl.org/dc/terms/"/>
    <ds:schemaRef ds:uri="http://schemas.microsoft.com/office/2006/metadata/properties"/>
    <ds:schemaRef ds:uri="d54cbe69-32bd-412a-b004-9152f949605e"/>
    <ds:schemaRef ds:uri="http://purl.org/dc/elements/1.1/"/>
    <ds:schemaRef ds:uri="http://schemas.openxmlformats.org/package/2006/metadata/core-properties"/>
    <ds:schemaRef ds:uri="9fc3f109-565d-41dd-b1e2-e4032ce073a4"/>
  </ds:schemaRefs>
</ds:datastoreItem>
</file>

<file path=customXml/itemProps3.xml><?xml version="1.0" encoding="utf-8"?>
<ds:datastoreItem xmlns:ds="http://schemas.openxmlformats.org/officeDocument/2006/customXml" ds:itemID="{F39E740D-01D3-4CE6-9A1C-0F9F0B68CF6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9fc3f109-565d-41dd-b1e2-e4032ce073a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5.xml><?xml version="1.0" encoding="utf-8"?>
<ds:datastoreItem xmlns:ds="http://schemas.openxmlformats.org/officeDocument/2006/customXml" ds:itemID="{3A18F4D2-3653-4F4F-B917-116198900D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2732</TotalTime>
  <Words>2595</Words>
  <Application>Microsoft Office PowerPoint</Application>
  <PresentationFormat>Widescreen</PresentationFormat>
  <Paragraphs>610</Paragraphs>
  <Slides>13</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Roboto</vt:lpstr>
      <vt:lpstr>Times</vt:lpstr>
      <vt:lpstr>Wingdings</vt:lpstr>
      <vt:lpstr>2022_CCO_Template</vt:lpstr>
      <vt:lpstr>NADIM II: Survival Results From Phase II  Study of Nivolumab + Chemotherapy vs Chemotherapy as Neoadjuvant Treatment for Resectable IIIA-B NSCLC </vt:lpstr>
      <vt:lpstr>About These Slides</vt:lpstr>
      <vt:lpstr>NADIM II: Background</vt:lpstr>
      <vt:lpstr>NADIM II: Study Design</vt:lpstr>
      <vt:lpstr>NADIM II: Baseline Characteristics (ITT)</vt:lpstr>
      <vt:lpstr>NADIM II: Surgery Summary</vt:lpstr>
      <vt:lpstr>NADIM II: Downstaging (Secondary Endpoint)</vt:lpstr>
      <vt:lpstr>NADIM II: PFS (Secondary Endpoint)</vt:lpstr>
      <vt:lpstr>NADIM II: PFS by pCR Status (Secondary Endpoint)</vt:lpstr>
      <vt:lpstr>NADIM II: OS (Secondary Endpoint)</vt:lpstr>
      <vt:lpstr>NADIM II: OS by pCR Status (Secondary Endpoint)</vt:lpstr>
      <vt:lpstr>NADIM II: Conclusions</vt:lpstr>
      <vt:lpstr>Go Online for More CCO  Coverage of Lung Cancer!</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NADIM II: Survival Results From Phase II Study of Nivolumab + Chemotherapy vs Chemotherapy as Neoadjuvant Treatment for Resectable IIIA-B NSCLC</dc:title>
  <dc:creator>Preferred User</dc:creator>
  <cp:lastModifiedBy>Natalia Kolenko</cp:lastModifiedBy>
  <cp:revision>69</cp:revision>
  <cp:lastPrinted>2016-09-26T20:21:49Z</cp:lastPrinted>
  <dcterms:created xsi:type="dcterms:W3CDTF">2005-05-27T15:08:01Z</dcterms:created>
  <dcterms:modified xsi:type="dcterms:W3CDTF">2022-08-18T19:43:14Z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b72ffada-91ab-49e9-992d-aeadb85833de</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0x0101009CC37355DA88D040AE3D84DF9ABB9FE2</vt:lpwstr>
  </property>
  <property fmtid="{D5CDD505-2E9C-101B-9397-08002B2CF9AE}" pid="9" name="MediaServiceImageTags">
    <vt:lpwstr/>
  </property>
</Properties>
</file>